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gif" ContentType="image/gif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2" r:id="rId2"/>
    <p:sldMasterId id="2147483707" r:id="rId3"/>
    <p:sldMasterId id="2147483727" r:id="rId4"/>
    <p:sldMasterId id="2147483749" r:id="rId5"/>
  </p:sldMasterIdLst>
  <p:notesMasterIdLst>
    <p:notesMasterId r:id="rId49"/>
  </p:notesMasterIdLst>
  <p:handoutMasterIdLst>
    <p:handoutMasterId r:id="rId50"/>
  </p:handoutMasterIdLst>
  <p:sldIdLst>
    <p:sldId id="387" r:id="rId6"/>
    <p:sldId id="589" r:id="rId7"/>
    <p:sldId id="532" r:id="rId8"/>
    <p:sldId id="407" r:id="rId9"/>
    <p:sldId id="430" r:id="rId10"/>
    <p:sldId id="512" r:id="rId11"/>
    <p:sldId id="524" r:id="rId12"/>
    <p:sldId id="563" r:id="rId13"/>
    <p:sldId id="552" r:id="rId14"/>
    <p:sldId id="548" r:id="rId15"/>
    <p:sldId id="568" r:id="rId16"/>
    <p:sldId id="592" r:id="rId17"/>
    <p:sldId id="559" r:id="rId18"/>
    <p:sldId id="514" r:id="rId19"/>
    <p:sldId id="511" r:id="rId20"/>
    <p:sldId id="565" r:id="rId21"/>
    <p:sldId id="513" r:id="rId22"/>
    <p:sldId id="561" r:id="rId23"/>
    <p:sldId id="542" r:id="rId24"/>
    <p:sldId id="579" r:id="rId25"/>
    <p:sldId id="580" r:id="rId26"/>
    <p:sldId id="582" r:id="rId27"/>
    <p:sldId id="583" r:id="rId28"/>
    <p:sldId id="581" r:id="rId29"/>
    <p:sldId id="585" r:id="rId30"/>
    <p:sldId id="587" r:id="rId31"/>
    <p:sldId id="591" r:id="rId32"/>
    <p:sldId id="593" r:id="rId33"/>
    <p:sldId id="586" r:id="rId34"/>
    <p:sldId id="557" r:id="rId35"/>
    <p:sldId id="573" r:id="rId36"/>
    <p:sldId id="590" r:id="rId37"/>
    <p:sldId id="574" r:id="rId38"/>
    <p:sldId id="540" r:id="rId39"/>
    <p:sldId id="531" r:id="rId40"/>
    <p:sldId id="572" r:id="rId41"/>
    <p:sldId id="594" r:id="rId42"/>
    <p:sldId id="562" r:id="rId43"/>
    <p:sldId id="566" r:id="rId44"/>
    <p:sldId id="567" r:id="rId45"/>
    <p:sldId id="509" r:id="rId46"/>
    <p:sldId id="525" r:id="rId47"/>
    <p:sldId id="516" r:id="rId4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24538C"/>
    <a:srgbClr val="FFCE33"/>
    <a:srgbClr val="37CBFF"/>
    <a:srgbClr val="0A82B8"/>
    <a:srgbClr val="0000FF"/>
    <a:srgbClr val="2E81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908" autoAdjust="0"/>
  </p:normalViewPr>
  <p:slideViewPr>
    <p:cSldViewPr>
      <p:cViewPr varScale="1">
        <p:scale>
          <a:sx n="105" d="100"/>
          <a:sy n="105" d="100"/>
        </p:scale>
        <p:origin x="-17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0A56B-E23C-4C44-8D6B-91902FAE9F19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00092-059F-4A9C-84BE-7C6F2DD8083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5/16/2013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egi.eu/document/109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5096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A849E5-18CC-40CC-8CCB-33CF8ABA10EA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95087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Statistics were taken from</a:t>
            </a:r>
            <a:r>
              <a:rPr lang="en-GB" baseline="0" smtClean="0"/>
              <a:t> the EGI Metrics Portal:</a:t>
            </a:r>
          </a:p>
          <a:p>
            <a:r>
              <a:rPr lang="en-GB" b="1" smtClean="0"/>
              <a:t>http://metrics.egi.eu/</a:t>
            </a:r>
          </a:p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3F44DB-86A4-40C3-95A9-79035FE118CE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782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3775" y="769938"/>
            <a:ext cx="5113338" cy="38369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9930" y="4863219"/>
            <a:ext cx="5679440" cy="4602022"/>
          </a:xfrm>
          <a:noFill/>
        </p:spPr>
        <p:txBody>
          <a:bodyPr wrap="square" lIns="99691" tIns="49846" rIns="99691" bIns="49846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7829" name="Slide Number Placeholder 3"/>
          <p:cNvSpPr txBox="1">
            <a:spLocks noGrp="1"/>
          </p:cNvSpPr>
          <p:nvPr/>
        </p:nvSpPr>
        <p:spPr bwMode="auto">
          <a:xfrm>
            <a:off x="4022937" y="9722883"/>
            <a:ext cx="3074720" cy="509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691" tIns="49846" rIns="99691" bIns="49846" anchor="b"/>
          <a:lstStyle/>
          <a:p>
            <a:pPr algn="r" defTabSz="997356"/>
            <a:fld id="{7281E7F1-741A-49CF-B8E1-E0D812CAC574}" type="slidenum">
              <a:rPr lang="en-GB" sz="1300"/>
              <a:pPr algn="r" defTabSz="997356"/>
              <a:t>6</a:t>
            </a:fld>
            <a:endParaRPr lang="en-GB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546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MoU: Memorandum of Understanding</a:t>
            </a:r>
          </a:p>
          <a:p>
            <a:r>
              <a:rPr lang="en-GB" smtClean="0"/>
              <a:t>SLA: Service Level Agreement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For further information, please refer to: </a:t>
            </a:r>
          </a:p>
          <a:p>
            <a:endParaRPr lang="en-GB" smtClean="0"/>
          </a:p>
          <a:p>
            <a:r>
              <a:rPr lang="en-GB" b="1" smtClean="0"/>
              <a:t>EGI Strategic Plan</a:t>
            </a:r>
            <a:r>
              <a:rPr lang="en-GB" b="1" baseline="0" smtClean="0"/>
              <a:t> – </a:t>
            </a:r>
            <a:r>
              <a:rPr lang="en-GB" b="1" smtClean="0"/>
              <a:t>Seeking New Horizons:</a:t>
            </a:r>
            <a:r>
              <a:rPr lang="en-GB" b="1" baseline="0" smtClean="0"/>
              <a:t> EGI’s Role in 2020. Availabile online at </a:t>
            </a:r>
            <a:r>
              <a:rPr lang="en-GB" b="1" smtClean="0">
                <a:hlinkClick r:id="rId3"/>
              </a:rPr>
              <a:t>https://documents.egi.eu/document/1098</a:t>
            </a:r>
            <a:r>
              <a:rPr lang="en-GB" b="1" smtClean="0"/>
              <a:t>.</a:t>
            </a:r>
            <a:r>
              <a:rPr lang="en-GB" b="1" baseline="0" smtClean="0"/>
              <a:t> 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4F4C8F-E2E0-4290-B024-95D49D81F383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5175"/>
            <a:ext cx="5116512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1"/>
            <a:ext cx="5206153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47620" indent="-247620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auto">
          <a:xfrm>
            <a:off x="6551613" y="503238"/>
            <a:ext cx="26638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GB" sz="2400" b="1" u="none">
                <a:solidFill>
                  <a:srgbClr val="FFFFFF"/>
                </a:solidFill>
                <a:ea typeface="SimSun" pitchFamily="2" charset="-122"/>
              </a:rPr>
              <a:t>EGI-InSPIRE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F0D82-9E88-4076-A5CF-414ABA406F8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AFD2F-780B-4068-A6C2-F4906EB46C9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A5324-CBDA-4AB1-B6C0-866E945D41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C12F9-E241-447A-AF2A-B28DFA5B033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F050-211E-4331-96A1-80807F742F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C5F49-E71E-41AF-9AAE-C18FCA47AE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B9F3B-DE42-40F2-93DF-52459827603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853D5-1AC7-4B0E-8439-91FD34B0946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E9899-C90E-4532-BACF-E4AE2FB6C6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6344E-92F4-4314-8261-6D244FD146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0" y="228600"/>
            <a:ext cx="60198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494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7319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4774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95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7103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91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354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6992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914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20987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16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 userDrawn="1"/>
        </p:nvSpPr>
        <p:spPr bwMode="auto">
          <a:xfrm>
            <a:off x="611560" y="1844824"/>
            <a:ext cx="7920880" cy="1656184"/>
          </a:xfrm>
          <a:prstGeom prst="roundRect">
            <a:avLst>
              <a:gd name="adj" fmla="val 756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pic>
        <p:nvPicPr>
          <p:cNvPr id="9" name="Picture 8" descr="Macintosh HD:Users:birke:birke:MoSGrid:MoSGrid_logo2_600dp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5220" y="0"/>
            <a:ext cx="2548761" cy="176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6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566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701008"/>
            <a:ext cx="64008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3200" b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Master-Untertitelformat bearbeiten</a:t>
            </a:r>
            <a:endParaRPr lang="de-DE" dirty="0"/>
          </a:p>
        </p:txBody>
      </p:sp>
      <p:pic>
        <p:nvPicPr>
          <p:cNvPr id="15" name="Bild 7" descr="BMBF_RGB_Gef_L_e-1.jpg"/>
          <p:cNvPicPr>
            <a:picLocks noChangeAspect="1"/>
          </p:cNvPicPr>
          <p:nvPr userDrawn="1"/>
        </p:nvPicPr>
        <p:blipFill rotWithShape="1">
          <a:blip r:embed="rId3" cstate="print"/>
          <a:srcRect l="9237" t="6772" r="15021" b="14052"/>
          <a:stretch/>
        </p:blipFill>
        <p:spPr>
          <a:xfrm>
            <a:off x="75414" y="5363852"/>
            <a:ext cx="1508289" cy="1206630"/>
          </a:xfrm>
          <a:prstGeom prst="rect">
            <a:avLst/>
          </a:prstGeom>
        </p:spPr>
      </p:pic>
      <p:sp>
        <p:nvSpPr>
          <p:cNvPr id="16" name="Untertitel 2"/>
          <p:cNvSpPr txBox="1">
            <a:spLocks/>
          </p:cNvSpPr>
          <p:nvPr userDrawn="1"/>
        </p:nvSpPr>
        <p:spPr>
          <a:xfrm>
            <a:off x="514689" y="6484779"/>
            <a:ext cx="1224136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grant: 01IG09006</a:t>
            </a:r>
            <a:endParaRPr kumimoji="0" lang="en-US" sz="1200" b="1" i="0" u="none" strike="noStrike" kern="1200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F948068-EFF6-EC4E-8BB1-7B2A4497B83E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9" name="Pfeil nach rechts 18"/>
          <p:cNvSpPr/>
          <p:nvPr userDrawn="1"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505200"/>
            <a:ext cx="7772400" cy="901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B5B5B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E333C69A-449E-BD4D-B5F1-91011BCBE25D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04177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5175" y="990600"/>
            <a:ext cx="418782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BD16472-A361-1141-A2E3-F51C97834AE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0375" y="1112838"/>
            <a:ext cx="4040188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375" y="1752600"/>
            <a:ext cx="4040188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8200" y="1112838"/>
            <a:ext cx="4041775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1752600"/>
            <a:ext cx="4041775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CD0AE72-BFFE-A543-9AF2-24BE73DD9BB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0167080-5839-4D47-94E9-94E9D418D919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5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A5904FC5-7F66-154D-A1BD-D0F002AA5D3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4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9B31F-B38D-4CCE-BD5F-46FA2F9A17EE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feil nach rechts 10"/>
          <p:cNvSpPr>
            <a:spLocks noChangeArrowheads="1"/>
          </p:cNvSpPr>
          <p:nvPr userDrawn="1"/>
        </p:nvSpPr>
        <p:spPr bwMode="auto">
          <a:xfrm>
            <a:off x="3810000" y="3200400"/>
            <a:ext cx="1447800" cy="1371600"/>
          </a:xfrm>
          <a:prstGeom prst="rightArrow">
            <a:avLst>
              <a:gd name="adj1" fmla="val 50000"/>
              <a:gd name="adj2" fmla="val 5000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0" hangingPunct="0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212FF-4E4D-4FA8-9B94-523B1F592C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21307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75400"/>
            <a:ext cx="990600" cy="3460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715A2C-2D3A-4E03-ABE1-94677FD4FA37}" type="datetime1">
              <a:rPr lang="de-DE"/>
              <a:pPr/>
              <a:t>16.05.2013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600200" y="6375400"/>
            <a:ext cx="4211638" cy="357188"/>
          </a:xfrm>
        </p:spPr>
        <p:txBody>
          <a:bodyPr/>
          <a:lstStyle>
            <a:lvl1pPr>
              <a:defRPr>
                <a:latin typeface="Trebuchet M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ym typeface="Wingdings 3" charset="2"/>
              </a:defRPr>
            </a:lvl1pPr>
          </a:lstStyle>
          <a:p>
            <a:r>
              <a:rPr lang="de-DE"/>
              <a:t> </a:t>
            </a:r>
            <a:fld id="{19FFBBBC-DAFD-4CF2-B1F4-D931A3CE7AA8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561024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6F037-CBAD-4AF4-A6AD-96BF74FBB3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863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u-HU" noProof="0" smtClean="0"/>
              <a:t>Mintacím szerkesztése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5392738"/>
            <a:ext cx="5976938" cy="10080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hu-HU" noProof="0" smtClean="0"/>
              <a:t>Alcím mintájának szerkesztése</a:t>
            </a:r>
          </a:p>
        </p:txBody>
      </p:sp>
      <p:pic>
        <p:nvPicPr>
          <p:cNvPr id="2050" name="Picture 2" descr="C:\SZTAKI\Grafika\ER-flow_Logo_v2_tr_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4700" y="566920"/>
            <a:ext cx="2628900" cy="263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8" y="381000"/>
            <a:ext cx="7567612" cy="11430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F871-D64E-4862-8040-2479B849A3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52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0588" y="304800"/>
            <a:ext cx="71431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400800"/>
            <a:ext cx="6096000" cy="1985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66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80808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888E-0E3D-134B-BAF9-7E892C5098D9}" type="datetimeFigureOut">
              <a:rPr lang="en-US" smtClean="0"/>
              <a:pPr/>
              <a:t>5/16/2013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1" y="6184492"/>
            <a:ext cx="3295650" cy="63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1490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liennummernplatzhalter 5"/>
          <p:cNvSpPr txBox="1">
            <a:spLocks/>
          </p:cNvSpPr>
          <p:nvPr/>
        </p:nvSpPr>
        <p:spPr>
          <a:xfrm>
            <a:off x="6858016" y="6643686"/>
            <a:ext cx="2285984" cy="21431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noProof="0" dirty="0"/>
          </a:p>
        </p:txBody>
      </p:sp>
      <p:sp>
        <p:nvSpPr>
          <p:cNvPr id="22" name="Foliennummernplatzhalter 5"/>
          <p:cNvSpPr txBox="1">
            <a:spLocks/>
          </p:cNvSpPr>
          <p:nvPr/>
        </p:nvSpPr>
        <p:spPr>
          <a:xfrm>
            <a:off x="0" y="6643686"/>
            <a:ext cx="2285984" cy="21431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www.mosgrid.de</a:t>
            </a:r>
          </a:p>
        </p:txBody>
      </p:sp>
      <p:sp>
        <p:nvSpPr>
          <p:cNvPr id="23" name="Foliennummernplatzhalter 5"/>
          <p:cNvSpPr txBox="1">
            <a:spLocks/>
          </p:cNvSpPr>
          <p:nvPr/>
        </p:nvSpPr>
        <p:spPr>
          <a:xfrm>
            <a:off x="2285984" y="6643710"/>
            <a:ext cx="4572032" cy="21429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none" strike="noStrike" kern="1200" cap="none" spc="0" normalizeH="0" baseline="0" noProof="0" smtClean="0">
              <a:ln>
                <a:noFill/>
              </a:ln>
              <a:solidFill>
                <a:srgbClr val="A51B38"/>
              </a:solidFill>
              <a:effectLst/>
              <a:uLnTx/>
              <a:uFillTx/>
              <a:latin typeface="cmss12" pitchFamily="34" charset="0"/>
              <a:ea typeface="+mn-ea"/>
              <a:cs typeface="+mn-cs"/>
            </a:endParaRPr>
          </a:p>
        </p:txBody>
      </p:sp>
      <p:sp>
        <p:nvSpPr>
          <p:cNvPr id="27" name="Textplatzhalter 12"/>
          <p:cNvSpPr txBox="1">
            <a:spLocks/>
          </p:cNvSpPr>
          <p:nvPr/>
        </p:nvSpPr>
        <p:spPr>
          <a:xfrm>
            <a:off x="0" y="6611112"/>
            <a:ext cx="2268538" cy="64807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200">
                <a:solidFill>
                  <a:schemeClr val="bg1"/>
                </a:solidFill>
              </a:defRPr>
            </a:lvl1pPr>
            <a:lvl2pPr>
              <a:buNone/>
              <a:defRPr sz="1200">
                <a:solidFill>
                  <a:schemeClr val="bg1"/>
                </a:solidFill>
              </a:defRPr>
            </a:lvl2pPr>
            <a:lvl3pPr>
              <a:buNone/>
              <a:defRPr sz="1200">
                <a:solidFill>
                  <a:schemeClr val="bg1"/>
                </a:solidFill>
              </a:defRPr>
            </a:lvl3pPr>
            <a:lvl4pPr>
              <a:buNone/>
              <a:defRPr sz="1200">
                <a:solidFill>
                  <a:schemeClr val="bg1"/>
                </a:solidFill>
              </a:defRPr>
            </a:lvl4pPr>
            <a:lvl5pPr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pitchFamily="-65" charset="-128"/>
            </a:endParaRPr>
          </a:p>
        </p:txBody>
      </p:sp>
      <p:sp>
        <p:nvSpPr>
          <p:cNvPr id="29" name="Textplatzhalter 28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4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2">
                    <a:lumMod val="20000"/>
                    <a:lumOff val="80000"/>
                  </a:schemeClr>
                </a:solidFill>
                <a:latin typeface="Calibri" pitchFamily="34" charset="0"/>
              </a:defRPr>
            </a:lvl1pPr>
          </a:lstStyle>
          <a:p>
            <a:fld id="{DAA02035-BBD3-48A0-9FDD-4E9C6C8B6C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496" y="44624"/>
            <a:ext cx="7776864" cy="741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339752" y="6643710"/>
            <a:ext cx="4518264" cy="200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  <p:pic>
        <p:nvPicPr>
          <p:cNvPr id="14" name="Picture 8" descr="Macintosh HD:Users:birke:birke:MoSGrid:MoSGrid_logo2_600dpi.pn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0"/>
            <a:ext cx="1157605" cy="8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Calibri" pitchFamily="34" charset="0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Calibri" pitchFamily="34" charset="0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728DE-791E-4941-B202-C0DA55100D9C}" type="datetimeFigureOut">
              <a:rPr lang="en-GB" smtClean="0"/>
              <a:pPr/>
              <a:t>16/05/2013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8306" name="Picture 2" descr="http://users.ictp.it/~smr2238/img/ch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08" y="6021288"/>
            <a:ext cx="1331640" cy="7526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nmr.eu/wenmr/" TargetMode="External"/><Relationship Id="rId13" Type="http://schemas.openxmlformats.org/officeDocument/2006/relationships/image" Target="../media/image26.png"/><Relationship Id="rId18" Type="http://schemas.openxmlformats.org/officeDocument/2006/relationships/image" Target="../media/image30.jpe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6" Type="http://schemas.openxmlformats.org/officeDocument/2006/relationships/hyperlink" Target="http://www.elixir-europ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iscat3d.se/" TargetMode="External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jpeg"/><Relationship Id="rId10" Type="http://schemas.openxmlformats.org/officeDocument/2006/relationships/image" Target="../media/image23.png"/><Relationship Id="rId19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0.jpeg"/><Relationship Id="rId3" Type="http://schemas.openxmlformats.org/officeDocument/2006/relationships/image" Target="../media/image20.png"/><Relationship Id="rId7" Type="http://schemas.openxmlformats.org/officeDocument/2006/relationships/hyperlink" Target="http://www.wenmr.eu/wenmr/" TargetMode="External"/><Relationship Id="rId12" Type="http://schemas.openxmlformats.org/officeDocument/2006/relationships/image" Target="../media/image19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hyperlink" Target="http://www.elixir-europ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hyperlink" Target="http://www.eiscat3d.se/" TargetMode="External"/><Relationship Id="rId15" Type="http://schemas.openxmlformats.org/officeDocument/2006/relationships/image" Target="../media/image28.jpeg"/><Relationship Id="rId10" Type="http://schemas.openxmlformats.org/officeDocument/2006/relationships/image" Target="../media/image24.png"/><Relationship Id="rId19" Type="http://schemas.openxmlformats.org/officeDocument/2006/relationships/image" Target="../media/image31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compchem.unipg.it/" TargetMode="External"/><Relationship Id="rId2" Type="http://schemas.openxmlformats.org/officeDocument/2006/relationships/hyperlink" Target="http://operations-portal.egi.eu/v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perations-portal.egi.eu/vo/registrationWelcom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1.w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9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8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41.wmf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9.wmf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6.bin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38.wmf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41.wmf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8.bin"/><Relationship Id="rId11" Type="http://schemas.openxmlformats.org/officeDocument/2006/relationships/oleObject" Target="../embeddings/oleObject23.bin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7.bin"/><Relationship Id="rId9" Type="http://schemas.openxmlformats.org/officeDocument/2006/relationships/oleObject" Target="../embeddings/oleObject2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rflow.eu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db.egi.eu/store/software/catania.science.gateway.framework" TargetMode="External"/><Relationship Id="rId2" Type="http://schemas.openxmlformats.org/officeDocument/2006/relationships/hyperlink" Target="https://appdb.egi.eu/store/software/guse.ws.pgra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://www.chain-project.eu/applications" TargetMode="External"/><Relationship Id="rId1" Type="http://schemas.openxmlformats.org/officeDocument/2006/relationships/slideLayout" Target="../slideLayouts/slideLayout5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ain-project.eu/applications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4.xml"/><Relationship Id="rId4" Type="http://schemas.openxmlformats.org/officeDocument/2006/relationships/hyperlink" Target="http://applications.epikh.eu/survey4sciencegateway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gi.eu/wiki/EGI_Webinar_Programme" TargetMode="External"/><Relationship Id="rId3" Type="http://schemas.openxmlformats.org/officeDocument/2006/relationships/hyperlink" Target="http://documents.egi.eu/" TargetMode="External"/><Relationship Id="rId7" Type="http://schemas.openxmlformats.org/officeDocument/2006/relationships/hyperlink" Target="http://www.egi.eu/community/egi_champions/" TargetMode="External"/><Relationship Id="rId2" Type="http://schemas.openxmlformats.org/officeDocument/2006/relationships/hyperlink" Target="http://www.egi.eu/ss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.egi.eu/requirements" TargetMode="External"/><Relationship Id="rId5" Type="http://schemas.openxmlformats.org/officeDocument/2006/relationships/hyperlink" Target="http://appdb.egi.eu/" TargetMode="External"/><Relationship Id="rId10" Type="http://schemas.openxmlformats.org/officeDocument/2006/relationships/hyperlink" Target="http://tf2013.egi.eu/" TargetMode="External"/><Relationship Id="rId4" Type="http://schemas.openxmlformats.org/officeDocument/2006/relationships/hyperlink" Target="http://training.egi.eu/" TargetMode="External"/><Relationship Id="rId9" Type="http://schemas.openxmlformats.org/officeDocument/2006/relationships/hyperlink" Target="http://iwsg2013.org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://www.egi.eu/user-support/gadget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612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nmr.eu/wenmr/" TargetMode="External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perations-portal.egi.eu/v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7200800" cy="1470025"/>
          </a:xfrm>
        </p:spPr>
        <p:txBody>
          <a:bodyPr/>
          <a:lstStyle/>
          <a:p>
            <a:r>
              <a:rPr lang="en-US" smtClean="0"/>
              <a:t>EGI service offerings to the </a:t>
            </a:r>
            <a:r>
              <a:rPr lang="en-GB" smtClean="0"/>
              <a:t>CMMST community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3742184"/>
            <a:ext cx="6192688" cy="1343000"/>
          </a:xfrm>
        </p:spPr>
        <p:txBody>
          <a:bodyPr/>
          <a:lstStyle/>
          <a:p>
            <a:r>
              <a:rPr lang="en-US" sz="2800" smtClean="0"/>
              <a:t>Gergely Sipos</a:t>
            </a:r>
          </a:p>
          <a:p>
            <a:r>
              <a:rPr lang="en-US" sz="2000" smtClean="0"/>
              <a:t>EGI.eu</a:t>
            </a:r>
          </a:p>
          <a:p>
            <a:r>
              <a:rPr lang="en-US" sz="2000" smtClean="0"/>
              <a:t>Technical Outreach Manager</a:t>
            </a:r>
          </a:p>
          <a:p>
            <a:r>
              <a:rPr lang="en-US" sz="2000" smtClean="0">
                <a:hlinkClick r:id="rId2"/>
              </a:rPr>
              <a:t>gergely.sipos@egi.eu</a:t>
            </a:r>
            <a:endParaRPr lang="en-US" sz="2000" smtClean="0"/>
          </a:p>
        </p:txBody>
      </p:sp>
      <p:sp>
        <p:nvSpPr>
          <p:cNvPr id="5" name="TextBox 4"/>
          <p:cNvSpPr txBox="1"/>
          <p:nvPr/>
        </p:nvSpPr>
        <p:spPr>
          <a:xfrm>
            <a:off x="4773536" y="87015"/>
            <a:ext cx="4406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b="1" smtClean="0">
                <a:solidFill>
                  <a:schemeClr val="bg1"/>
                </a:solidFill>
              </a:rPr>
              <a:t>European Grid Infrastructure</a:t>
            </a:r>
            <a:endParaRPr lang="en-GB" sz="2400" b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5003" y="6309320"/>
            <a:ext cx="623760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smtClean="0">
                <a:solidFill>
                  <a:schemeClr val="bg1"/>
                </a:solidFill>
              </a:rPr>
              <a:t>‘Towards a Chemistry, Molecular &amp; Materials Science and Technology VRC’ Virtual Team project</a:t>
            </a:r>
            <a:br>
              <a:rPr lang="en-GB" sz="1100" smtClean="0">
                <a:solidFill>
                  <a:schemeClr val="bg1"/>
                </a:solidFill>
              </a:rPr>
            </a:br>
            <a:r>
              <a:rPr lang="en-GB" sz="1100" smtClean="0">
                <a:solidFill>
                  <a:schemeClr val="bg1"/>
                </a:solidFill>
              </a:rPr>
              <a:t>https://wiki.egi.eu/wiki/Towards_a_CMMST_VRC </a:t>
            </a:r>
          </a:p>
          <a:p>
            <a:pPr algn="ctr"/>
            <a:r>
              <a:rPr lang="en-GB" sz="1100" smtClean="0">
                <a:solidFill>
                  <a:schemeClr val="bg1"/>
                </a:solidFill>
              </a:rPr>
              <a:t>16/May/2013</a:t>
            </a:r>
            <a:endParaRPr lang="en-GB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EGI’s strategic focus areas</a:t>
            </a:r>
            <a:endParaRPr lang="en-GB" sz="4000"/>
          </a:p>
        </p:txBody>
      </p:sp>
      <p:sp>
        <p:nvSpPr>
          <p:cNvPr id="5" name="Rectangle 4"/>
          <p:cNvSpPr/>
          <p:nvPr/>
        </p:nvSpPr>
        <p:spPr>
          <a:xfrm>
            <a:off x="467545" y="3068960"/>
            <a:ext cx="5616624" cy="2952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Operational Infrastructure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481191" y="1340767"/>
            <a:ext cx="5602977" cy="1512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3200" b="1" smtClean="0">
                <a:solidFill>
                  <a:schemeClr val="tx1"/>
                </a:solidFill>
              </a:rPr>
              <a:t>Virtual Research Environments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00192" y="1340768"/>
            <a:ext cx="2534136" cy="46805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3200" b="1" smtClean="0">
              <a:solidFill>
                <a:schemeClr val="tx1"/>
              </a:solidFill>
            </a:endParaRPr>
          </a:p>
          <a:p>
            <a:pPr algn="ctr"/>
            <a:r>
              <a:rPr lang="en-US" sz="3200" b="1" smtClean="0">
                <a:solidFill>
                  <a:schemeClr val="tx1"/>
                </a:solidFill>
              </a:rPr>
              <a:t>Community </a:t>
            </a:r>
            <a:br>
              <a:rPr lang="en-US" sz="3200" b="1" smtClean="0">
                <a:solidFill>
                  <a:schemeClr val="tx1"/>
                </a:solidFill>
              </a:rPr>
            </a:br>
            <a:r>
              <a:rPr lang="en-US" sz="3200" b="1" smtClean="0">
                <a:solidFill>
                  <a:schemeClr val="tx1"/>
                </a:solidFill>
              </a:rPr>
              <a:t>&amp; Coordination</a:t>
            </a:r>
            <a:endParaRPr lang="en-US" sz="3200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4294837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Operate a European wide </a:t>
            </a:r>
            <a:r>
              <a:rPr lang="en-US" smtClean="0">
                <a:solidFill>
                  <a:schemeClr val="bg1"/>
                </a:solidFill>
              </a:rPr>
              <a:t>grid infrastructure</a:t>
            </a:r>
          </a:p>
          <a:p>
            <a:pPr marL="268288" lvl="1" indent="177800">
              <a:spcBef>
                <a:spcPts val="0"/>
              </a:spcBef>
              <a:buFont typeface="Arial" pitchFamily="34" charset="0"/>
              <a:buChar char="•"/>
            </a:pPr>
            <a:r>
              <a:rPr lang="en-US" smtClean="0"/>
              <a:t>Build a federated </a:t>
            </a:r>
            <a:r>
              <a:rPr lang="en-US" smtClean="0">
                <a:solidFill>
                  <a:schemeClr val="bg1"/>
                </a:solidFill>
              </a:rPr>
              <a:t>cloud infrastructure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05155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>
              <a:buFont typeface="Arial" pitchFamily="34" charset="0"/>
              <a:buChar char="•"/>
            </a:pPr>
            <a:r>
              <a:rPr lang="en-US" smtClean="0"/>
              <a:t>Integration &amp; operation of </a:t>
            </a:r>
            <a:r>
              <a:rPr lang="en-US" smtClean="0">
                <a:solidFill>
                  <a:schemeClr val="bg1"/>
                </a:solidFill>
              </a:rPr>
              <a:t>scientific environments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44208" y="3585790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Governance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smtClean="0">
                <a:solidFill>
                  <a:schemeClr val="bg1"/>
                </a:solidFill>
              </a:rPr>
              <a:t>Communication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(inreach, outreach)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705964"/>
            <a:ext cx="928570" cy="5313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052736"/>
            <a:ext cx="4752528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>
            <a:off x="1944216" y="1052736"/>
            <a:ext cx="0" cy="525658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30323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ounded Rectangle 43"/>
          <p:cNvSpPr/>
          <p:nvPr/>
        </p:nvSpPr>
        <p:spPr>
          <a:xfrm>
            <a:off x="0" y="1124744"/>
            <a:ext cx="4211960" cy="1080120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Use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0" y="2276872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Create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0" y="4293096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Operate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services for research communities</a:t>
            </a:r>
            <a:endParaRPr lang="en-GB" sz="360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1979712" y="515719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195736" y="5169966"/>
            <a:ext cx="1656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5.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Operation tools, dashboards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16224" y="4293096"/>
            <a:ext cx="2051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4.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Collab. &amp; communic. services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44216" y="127050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1.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Scientific applications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79712" y="6086906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79712" y="198884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979712" y="407707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23" name="Picture 8" descr="http://www.eiscat3d.se/sites/default/files/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4967680"/>
            <a:ext cx="698732" cy="3466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0" name="Picture 6" descr="Home">
            <a:hlinkClick r:id="rId8" tooltip="Hom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4149080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5054613"/>
            <a:ext cx="909936" cy="2465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00192" y="407707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020272" y="6218148"/>
            <a:ext cx="2123728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400" b="1" smtClean="0">
                <a:solidFill>
                  <a:schemeClr val="bg1"/>
                </a:solidFill>
              </a:rPr>
              <a:t>Research infrastructure clusters</a:t>
            </a:r>
            <a:endParaRPr lang="en-GB" sz="1400" b="1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8892480" y="1484784"/>
            <a:ext cx="0" cy="4752528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07704" y="3088124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3.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Application porting / hosting tools 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9712" y="227861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2 .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Capacity (grid/cloud)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979712" y="2924944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380312" y="2998693"/>
            <a:ext cx="1763688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collaborations</a:t>
            </a:r>
            <a:endParaRPr lang="en-GB" b="1">
              <a:solidFill>
                <a:schemeClr val="bg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5705964"/>
            <a:ext cx="122608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06571" y="5705963"/>
            <a:ext cx="977597" cy="5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7668344" y="4725144"/>
            <a:ext cx="1475656" cy="5539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600" b="1" smtClean="0">
                <a:solidFill>
                  <a:schemeClr val="bg1"/>
                </a:solidFill>
              </a:rPr>
              <a:t>Research</a:t>
            </a:r>
            <a:r>
              <a:rPr lang="en-GB" sz="1400" b="1" smtClean="0">
                <a:solidFill>
                  <a:schemeClr val="bg1"/>
                </a:solidFill>
              </a:rPr>
              <a:t> infrastructures</a:t>
            </a:r>
            <a:endParaRPr lang="en-GB" sz="1400" b="1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86111" y="5705964"/>
            <a:ext cx="1266209" cy="404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524328" y="5055567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/>
              <a:t>...</a:t>
            </a:r>
            <a:endParaRPr lang="en-GB" sz="2400" b="1"/>
          </a:p>
        </p:txBody>
      </p:sp>
      <p:sp>
        <p:nvSpPr>
          <p:cNvPr id="41" name="TextBox 40"/>
          <p:cNvSpPr txBox="1"/>
          <p:nvPr/>
        </p:nvSpPr>
        <p:spPr>
          <a:xfrm>
            <a:off x="7236296" y="1115452"/>
            <a:ext cx="1907704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b="1" smtClean="0">
                <a:solidFill>
                  <a:schemeClr val="bg1"/>
                </a:solidFill>
              </a:rPr>
              <a:t>Individual researchers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43012" name="AutoShape 4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014" name="AutoShape 6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3017" name="Picture 9" descr="https://encrypted-tbn1.gstatic.com/images?q=tbn:ANd9GcRl-kL5esA6ANkNR-yh2zt2L-cqlPLZZ85F71SkVlbtUHAH4fKqkw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248" y="4929066"/>
            <a:ext cx="673546" cy="444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2" descr="Home">
            <a:hlinkClick r:id="rId16" tooltip="Hom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56950" y="5017275"/>
            <a:ext cx="675290" cy="3559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4" name="AutoShape 2" descr="data:image/jpeg;base64,/9j/4AAQSkZJRgABAQAAAQABAAD/2wCEAAkGBhARERQQEhQUFBUTFRUXFBQVFBUUFRkQGBkXFhwWFBUYHCYeGBkjGRUVHy8gIycpLC4sGR4yNTAqNSYrLCkBCQoKDgwOGg8PGikkHyQpKSwsKSwpLC0qKSwsLCwsLCwsLSopLCwpLCwpLCwsLCwsKiksLCwqKSksLCwpLCwsKv/AABEIAIMBggMBIgACEQEDEQH/xAAcAAEAAgMBAQEAAAAAAAAAAAAABgcEBQgDAQL/xABOEAABAwIDAwgCDAsHBAMAAAABAAIDBBEFEiEGBzETIkFRYXGBkRSxIzI1QlJzgpKhsrPBJDM0VGJjcnSDk/AVF1Oio9HSFsLD8WSU0//EABoBAQADAQEBAAAAAAAAAAAAAAABAgMEBQb/xAAuEQACAQMDAgQFBAMAAAAAAAAAAQIDERIEITFRcRMyQWE0kaHB8BQjM4EFIkL/2gAMAwEAAhEDEQA/ALxREQBERAEREAREQBERAEXjRSF0bHHUljST2kAr2QELxPdNhspfI4Stc8uc54lcbOcbk86481Qsry1xDXkgEhrgSLtB0Nui41XQe87HPRcPlINnzews67vvmI7mBx8lQOE4a+onjp2e2le1g7LniewC58FnI8vVqKkoxW5ON3e719e01FQ+VsANmBriHSOHEgm9mjhfpN+FlauzmxlJQF5p2OaZA0OJe91w29tCbdJWzw3D2QRRwRizI2hrR2AW17TxKyVZKx20qMYJdeoREVjcIiIAiIgCIiAIiIAiIgCIiAIiIAiIgCIiAIiIAiIgCIiAIiIAiIgCIiAIiIAiIgCIiA8K6SRsb3RsEjw1xYwuDQ54GjS46C5sLqDYhtnjUDC+TDBlAuSyYSWHWQwEgKwEUMpKLfDsU/8A38SfmjP5zv8Agv3/AH8O/M2/zz/+awt8WyDIJGVkLcrJnFsrQLATWuHAdGYB1+1pPSq1VLtHmVK1anLFsunBN5uIVxcKXD2vDfbOM+VovwBc5oF+zip5hFTUPhD6iIQy87NG14kAsTYhw6xY+KrjcVigyVNMeIc2VvaCMjvItZ85WlUGzHfsn1K0TuoNyipN3MfBzenhP6qP6oWYsHAzemgP6mL6jV7YhWshikmebNjY57j+i0En1Kx0FM76sc5WrZStPNp23d8bJYnyYGeZWRuS2fzzSVrhpEOTj+NeOcR3M0+Wq8xGtfUTyTO1fK9ziB8JxvYedguh9l9lW0+Hso3XBcw8qWOLHco/V1ntNxa9gR0ALNbu55lFeLVc+n4iRIq5232M9Ho5aimqatjohnLTUyua5oIuDd1wba3HUqlG1FcNBVVP8+X/AJKzlY6Kmp8N2kjqBFSmH7H4/NFHMyrfllY17b1cwOVwDhcdBsV9n2J2jaLieV/Y2sff/M4Jf2J8eXODLqRU5ukhqDiU/pJlMkMLmuErnOc1zns0OY9QKsTF9hqKqkdLKx+d1rubNMzgA0WaHZRoB0KU7mkKjnHJI36Lmva2lloqyalbNK5sbhlJkdfI5rXtvY2vZwC2WxezFZiZly1ToxDkuXPlcSX5rZQD+genqVcjBapuWKjv3OgkVJ4tumxOFpkhn5fLrla97JPkgmx87qOYXt7idI+wnkOU2dHNeRunFpD9W+BBU5dSz1ODtOLR0eijGwu3EeJRE2yTR25SO9+PB7D0tNj2g6dRMnVjpjJSV0ERRva/bylw5vshzyuF2QtIzEdbjwY3tPgCglJRV2SRfCVRku3mM4nLyNLmZf3kHNIb1vmOo77tC2MG5yvn51VVNBPQTJO7xJIF+4lVy6HOtQ5eSLf0LhDx1hfpVDLuIkA5tWwnthLR5h5WhxXYXGKAGRjpHMbqX08r9B1los4d9iEu+gdapHdw+pfiKi9htu8SkrKendUOeySQBwe1jiWak84jNwB6VcmM4JHVMayR0jQ12YGOV8RvYjUsIuNeClO5pTqqorxRsEVN7zsElw9sUtPVVWSRxY5jqiR2VwGYFpvexAOh6lCqHHsQlkZCyqqM0j2sbeolAzOIaLnNoLlRkYz1WEsXE6ZRU2dgtovzp3/3Jv8AZYGKbK7Qwsc90k8jWi7uTqnvNv2cwcfAFMvYs68l/wAMvNFXu5RhNFLK4kukqHakkkhrIxqT23VhKU7m8JZxUgiIpLhERAEREAREQBERAEREAREQBERAabbDAhW0c1P75zbxnqlbzm92oA7iVzK5pBsRYjiDxB6ius1z5vVwD0Wve5osyo9lb1ZieePn3Pc4Kkl6nn6ynspmFu9xz0TEIZCbMc7k5OrI/m3PYHZXfJXRNc60Uh6mO9RXKS6M2bx70vChOTd/IvbJ8axpa4nvtm8Uixop8xNxs/8AklP8TF9Rqhu+jHeRo20zTzql1j8Uyznebsg8Spjs5+R03xEX1Gqit6OO+lYhJY3ZB7Czq5pOY/PLvABTJ7G+qnjT7nvum2e9KrmyOF46YCR3UZL2YPnc75Cv9Q7dXs96LQMc4WkqPZX9YaRzG+DbHvcVMUirInTU8IL3NFt17m1n7vJ9UrmldLbd+5tX8RJ9UrmnpVZcnJrfMjprYx18Poz/APGh+o1blaXYr3Oo/wB2h+o1bpXR6MPKjS0ez/J19RW3FpoomZbahzM1yT2jJ5LdIiklJLg553r+6tR/B+xjUu3DcKzvg9UqiO9f3VqP4P2Mal24bhWd8HqlWa8x5dP4j+39y2FS++zZ9sU8VWwW5cFslv8AFZazu8tNvkq6FW+/JzfQ4B08vp3cm+/3K0uDt1MU6bK/3XYk6HE4LXtKXROHW1wNvJwafBdELnvdThpmxOEgaQh8jj1ANLR/mc1dCJHgz0d8P7I5t3ta3DqUy6GV/NhYeBf1n9Fo1PgOlc/MFRXVIBJkmnkAu48XuNrnqA8gB2KT73saM+IOivzKdojaOjOQHPPfcgfJCytyuGCSudMRpBESPjHnIP8ALnVXuznqydWrh6Ft7LbMQ0EDYIhroZH25z5OlzvuHQFuERaHppJKyCItViuNiIEMyucLXBNrX7OJWVWtClHKbsjSEJTdokGxPZllNj9FNE0NZUGVxaNAJWRvzEDoBDmnvurOUJMdRVSxzgNzU5dybjzWtdIMpHaSO9e9Ftq5r8lQ0DW2caWPDnDoXJS19GbXKvw2tmW/RzpZcc329DSb8/ySD4//AMb1VGzH5bS/vEP2jVau++QOo6cg3Bn0P8N6qrZn8tpf3iH7Rq7Jcnian+b5HUKIi0PWNLsns+aKB0NwbzTSDKCAGveS0a9TbBbpEQhJJWQREQkIiIAiIgCIiAIiIAiIgCIiAIiIAoLvfwD0ihMzRd9Mc46+SOjx5Wd8hTpfiaFr2uY4Xa4EOB4FpFiD4KHuUnHOLizk5WPuqx3LDXUbjo6CSaMfpNYWvA7SMh+SVC9pMGdR1U1Mb+xvIaT0xnVrvFpBXlglW+OdjmGxN2H9h7Sxw+a4rNbM8ek3TqIvyoxz0PB21HvmU0YZ2yloawfOI8AVSexeBGurooTctLs8p/VN5zrnt9r3uCk+8nH70lBRNPCFksnzcjB9c+Ske5PZ/k4JKxw50xyR/FMOpHe+/wAwKz3Z11P3ayj6IssC2i+oiuegaLbv3Nq/iJPqlc0rpbbv3Nq/iJPqlc0lZy5PM1vmRYOE74amngip208TmxRsYCS+5DQG3NunRZTt+VX+bwDvMn+6tDY/3PpP3aH7Nq2dRTMkaWva17SLEOAcCOogq1n1OhUqllaf0ILus2iqa51XUTuvzomsY24jYAHkhjSTbiLniVP1Ed32AGkNbGGOYw1buSuCLw5WZcpPFouRfsUuUrg2opqCvyc871/dWo/g/YxqXbhuFZ3weqVRHev7q1H8H7GNeGxOzNfVmR9FIInRZczuVfEedmsAWjX2pVPU82MnGu2lfdnRqpDezj/ptXFSU95BDdvM52aoeQC1tuNg0DvLl4bV4Tj1LBnqaiR8ROV2Soe4C/DONDY8OkdHSFrd220sNFWB8zWljxkMhF3RX9+3qHQ7s7rE3fY2rVs2qbVrltbudihh9OS+xnlsZSNQ0DhG09QubnpJPRZS5fGuBFxqDwI6l9WiO+MVFWRzBtVMX1tU49NRN9o4Kxtw7BasPT7APD2UqvdsaUxV9Uw9E8pHc5xePocFNtxdcG1FTCeMkbHj+G4g/aLJcnlUdq+/VlyoiLU9c8K6o5ON7/ggkd6h4oy6Iy6ucXAaa6km9+s8PNSzFYS6F7RxLStdhjIqdgc97TnsWm1zqBcC3EX9a8b/ACFB1qsVLaNnv0fU79NU8ODa5utup6Bz7QsazLZwJ5rsobb32mpufMXUN2tonMkfn98S4HTVpJ10VgDEWXtrqW204h2lwOq+hPQVpNqZXzNfTRQmR/NGctGVubiQ48CBbXt7FGp00Z09p3ae3y4su3IpVXGXHcqravFXSYbFE43MVTYfs8m+yhlDVGKWOUAExvY8A8CWuDrHyUo2koXso8zvzot01F2seDY9IvdaPZj8tpf3iD7Rq9CnfBZc2R87rfiHYnX9+NX+bQ/OkXjLvwriCBDTtJ4G0ht22zaq7bLT7U4DFV00sT4w8ljshtzhIAS0tPEG9vUuiz6nRKlVttP6GJu8qJZMOglle575M73Ocbk5pHkdwtYWGgUjWl2KpHRYfSxvaWubCzM1wIIda5BB4G5W6Urg6IbRXYIiKS4REQBERAEREAREQBERAEREAREQBERAVJvwwDWGuaOPsUv0uYfrj5qrPD4ufGet/wBAsuktp8GbWUs1KbXezm/oyDnMd84ArnuGmLDCHAgh5BB4hwuCD4iyo1uefWpfu5fnKPs1JLV1DYgcz3ythZfoaGta3wa0DyKv+n5OChywaMhiysJ6mCwJ7+Piqv3c00ZqamZ/GFsroz0B7gxl++ziPlKa1WMBtFyZH41kwB7G5W3/AMwUpHRRhZuXUl7Zrvcy3ANN+8uH/avVYENS3lpTfRsbL+DpgfUvtXibW2tY6j1s+54VjoMDbv3Nq/iJPqlc0ldEbx64NoqiP4UEh8rAfSVzus5cnma3zLsdN7H+59J+7Q/UatwopsxibTh1Dbi5tOzxa5jTfvsVKDM3Q3HONh03P9BaI9GHlR+0Ub2x2hdTtpmwuaH1FVBGNA68ZcM5APZpfozBSRCU03Y553r+6tR/B+xjUx3D+0q/2ofVIoZvUeDitTbo5IeIijCl+4Z+lYPiD9qFmvMeXS+Ifd/ctKuoY5o3wyNDmSNLXNPS0rm3a/ZiTD6l0Drlvton/CiPA944HtB7F0yoxt/se3EKYsFhNHd0Lj8LpYT8FwFu+x6FaSudmoo+JHblEP3Rbd3DcOndqPyd56R/hE9Y972adAVrrlF7JIpCDmY+N1iNWua9p8wQQr63cbetr4uSlIFTGOeOHKNGnKNHrHQewhRF+hlpa9/9JckH31bPmOpZWNHMnaGvPVMwW172AfNKh2ymOmiq4qkXIY7ngdMTua4d9ibdoC6Nx/A4qyB9PKLteOI4tcODm9RB1XOm1Gy1RQTGKYaG/JyAcx7etp6+scR5ExJWdzHU03CfiR/GdLUtUyVjZGODmPaHNcOBaRcEL1VDbvN5LqH8HnzPpydLauiJ4lo6WniW+I6Qbvw3FIaiMSwyNkYeDmm47j1HsOqunc7qVaNRbcmUVE8e2fkaTJCLg6lo4g9bVLEJWVehCvHGaOqnUlTd4lU1O0E1OWgl7CXFrQWnnPf0cOcT9y96OlxSttEXyRQWAPvLs4W01OnWV9xraKKvxiipICHx08pkkeNWulY0usD0hoaRfrcepWaG2XLQ0MKT2bfd7EvVurfZbepVe97DGU+H00TBYNm/8b1WezH5bS/vEP2jVae/WT8Hpm9czj5MI/7lVWzkgbV0zibATwkk9AEjdV2S5PE1P83yOo0RFoesEUbkx95xZlExwyNpnyytsCc5e0MueI0ubfpdykiEKSfAREQkIiIAiIgCIiAIiIDA/tdunsc+v6l/frp/XmgxcXI5KfQf4TvoWeiA1k+OhrSeSn00/FO7uPVdYcu1RDXOFPPzXW/Fm1gQD48bDsHWt+lkBH27WiziYJgGtcTzeFiRr1cP66Um1hDQ4U8+pcNW20F7EE8btBNuixUgXwhAROs20c06Qyt/F2DgLG7iXc7W12D19SwHbZytlkdkcG5mAhwvltcEC3TqT25VOpIw4FpFwRYjsWudgjHSSveARJYW+TlN0BDMP2ulEjnWJEjWtj045Q4Ak68CT32UQ2opJHTMqchDJpHyMIHtr3abAa5i8+1tfXgrVotm2RsY4jnRxvFu11zr3AkLDqKMMGGNHvZR5mJzj9KFZK6InDQuhYQxpBEZhm6/TOV5d7T12iZxFxzQL3X4mdI9gAaTluziLZpHMIt4RP8ALuUmip7irPVWTn/Qf/yXiMNIjDsuj6hvjlM1/oIQsYU20DnSP5EF3KtfG02tflXvkZoeF2yM49q/BxiRxLrOIuS3ToziRv8ApNB8FINntnzGIyW65KdxJFrOawBwHk1fqDBRliDhY5om34c0UwafpagK7202onq2OZHBOAQGPc6MgaltwBra7gB4qF/9NVmn4PLzrZeY7XNa1u+481fFZsywAgcSHPNhxs+Mgd+iy5cD5sJtqzkg75L4/uaVVxuctTTeI7yZR2F4nilK0NjEoYx3KBroi5oLTe+o0F2m/RoVtnbcY2A1mRwyEOH4Obi12dI4XB8bqy6fZtrmxl2nKFzTYD2pZKbrfVGCxOtpYi2vYHZz5knzTH3C07SspsozAJa6fEKaaobNJyL2uAc0gBjcz7MFgB7Qmw42PUrNxPeEYWs9gncSHFxZEXAc6zbHhrlkFv0bqUNwlgcx4vdgaO8NZIwfRK5ZL6VhFi0EaaW6jcfSpSsaU6WCaT36nOW0VHW1VTPUmlnbykly3kpOaCBlaTl45cq3O7vF6jDZpHSUtQ+ORlnZInZgWF3OsbAgEPB1FteqyvZkQBJA9sbnvsB6gF+I6ONt7NGpcTpfVxc4/S53moxMVpbSyUtyKU23YmaPYaiJzHRl4fC9oy+/AJ0vmD224nKVns2vbb2jy67nWDXfiDcxvva3OzQgjoz62sVv5ImuFiLjQ27Qb+tefoUeXLlAGUsH7BAFr9wHkFY61f1Kv3gbOQ15bUUzHsndo4uYWsk940E/Dz5WZuGuuguK6o8Lr4JGyxRTtew3a9jHGxGa9iAQRzXdlgV0x6O2wbYWbaw6i0gjyIC/WQdQVXG5zVNNGbyWzK2wXevMGsFZRztNruljicWubbR2R1reBIW+nx2jrabLUU8rmWvIx8ThydiQSffNILXi415p8ZTyDbWyiwFgLD2vC3cvrYGi9mgXvfQa3JJv4uJ8SpsbRi0rSdykMf3bRB7vRJJAOiOaGW+a5zND2t97pxGt+JsVpaTZnF6aQmCOoa8GxdCXd9jl1tboIXRdl9UYoxlpYN3W3YouHabaWwAFSQQLH0Vjrg8CHclrdYeJf9QVLS2ZtWWm+ZpYY2kAXN2gNB06wr/svqYj9NfZyZUW7XZGSjnNVUteHBjmRxtilec5IBLnBuUWAI49J10Vj1W0kbGF/JVLzewYynkLieBA0A0seno7r7ZFKVjaFNQjjEpveVU1uJGFsNDWNZFnN3wODnPdYcG3sAG9fSoUdicStf0So/lP9Vl0xZfbKMTnnpVN5NlI0O0W0sLQzkqh4HDlKVzzb9rLc+JK+1O2m0bgRyUrO1tG6/m5pV2omPuW8CXGbKl3U4fVMqaisqo6jM9gYHPjkzPe5wJ4j9FoudNew2s8YiCbBkvfybgPpt2f0DbLRSlY2pwwjYw/7SF7ZJf5bvX/AF618/tRvwJu/knn1C/SPPsNs1FJoYZxMf4cp/hu1/of1fRfs1w+DJ1/i38PL6OKyUQGN6cNebJp+rdw7NPo4r42vHwJPmO/9eSykQGOa0fBk+Y5fk146GSH+G4addzYeHFZSIDHFa3qf/LePuRZCIAiIgCIiAIiIAiIgPjm3Fj0rU4vCOUowODZ9O7kZf8AZbdYOIR3fAeqUn/SlH3oDV4VHzK7p/CJz/psWXHTgtha4actJp3csR9y+4CzWpv01MnqYtnyTdNBoSR3m9z9J80B+gLaIWg2uOGo7+H3lfUQBERAfnkxppw4dmhHqJX6REAREQBERAEREAREQBERAEREAREQBERAEREAREQBERAEREAREQBERAEREAREQBERAEREAREQBERAF+Xxg2J6Dcd9iPUSv0iA12DN/Hds8n3D7lsViYc23Kdsrz9Ky0AREQBERAEREAREQBERAEREAREQBERAEREAREQBERAEREAREQBERAEREAREQBERAEREAREQBERAEREAREQBERAEREB4Ug0d+271r3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20272" y="4149080"/>
            <a:ext cx="1080120" cy="3665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170" name="AutoShape 2" descr="data:image/jpeg;base64,/9j/4AAQSkZJRgABAQAAAQABAAD/2wCEAAkGBhESERQUExAWFRMWFx4YGRcYGBccHhkWGBcbGB8dGRgfHyoeGiElHBcYIDMgIygpLSwsFx4xNTAqNSgrLCkBCQoKDgwNGg8PGjUkHyQ1Myw2LDU1NTUxLzUpNjUsLTUpNjE2NCsqNCkuMDUvKSwvLCwsLCksLiwsLCwtLCwsKv/AABEIAHwAoAMBIgACEQEDEQH/xAAcAAEAAgMBAQEAAAAAAAAAAAAABQYCBAcDAQj/xABBEAACAQIEAwQFCAgGAwAAAAABAhEAAwQFEiEGMUETUWGRInGBkqEHFDJTcrHB0RYjQkNSVGLSFSQzgrLhRGPx/8QAGgEBAQADAQEAAAAAAAAAAAAAAAUCBAYDAf/EAC8RAAEEAAQEBAYCAwAAAAAAAAEAAgMRBBIhUQUxQcEGExSxMmFxgdHhkaEiI/D/2gAMAwEAAhEDEQA/AO40pSiJSsL15UEswUDqTArRPEGG+uX41g6RrfiNL4SBzUjSvFcZbKaw66P4pED1mtJuJsIP36fGvVjHPFtFrF0jW/EaUnSvDDY+3cUslxWUcyCNvX3e2tN+JcKDBxCewz8RX0RvJoAoZGAWSFJ0rWweY2roPZ3FeOcHl6xzFeVzPMOpg3ln1z91eUjhH8Zr66L0jaZPgF/Rb1K1sLmNq59C4rHuB38qwv5xYQw11QR0nl645Vj5sYbmzCt7WflPvLlNrcpWphs1s3DCXVJ7p38q26ya9rxbTaxc1zTThSUpSslilKUoiUpSiJSlKIq9xo36lPG4P+LH8Kp9X/Psr7e2F1BSragTy5Eb+w1VTka/zdj3xUDHwvM2botaVpLljrIy69B/fKPYdFVyr+nDQOEe0bgl216hykRHrHoiqzc4dRSQcbhgR0LgfCa7Lgr2xYQRv5qRj4JC8OrSq91lkLkYfHQf3affcFQlXrJOGAti8puq/bKBqTcACY367sajDwDe+tT41vsxUIkfZ6j2AXm/CTGNgDd/cla/CDkPeIMHsWPtEVoCrbw/wq1g3DccNrTRCzsDz38qi7/DgQwcVZH2mAPlNcV4kY7ETtfFqAK9t12Ph5wggLJNDf8A3JY8LH/Mr6j91ROoncmSdye8nerXw7kgS52nbI4AI9AzufGovMcktWWhsZYtgzpFx1Ux7TvUM4HEOgZlbep261+FcZiYjO4A9B0PS/ytXJD/AJi19r8K6HVP4fym210OmKs3Qhki2wbeNpg7VZsZmlizHa3rdueWt1WfM1Z4Vh5IY3CQUSeymcScJZgGamltUrTwecYe6YtYi1cI6I6sfIGtyqyluaWmnCkpSlFilKUoiUpSiKv8aORZQdDcAPj6LH7wKp1X3iHK2v2wqkBlbUJ5ciPxqs/otiP6Pf8A+qgY6CR0xcBYWtK0lywF4jLbwB27VV9jaJHxNVuKva8MOcG9ksA7OHG+0jTAmP6ar54OxP8A6/f/AOq7HgsjYsIGSGipGOgldICBYr8qT+TxvSxA6QhjxOsE/AeVXOq9wlkNzDi41wrL6QApnZdXX/cfKp83B3jzrwxjg+dxbqNPZVMCxzIGtdodfdeeMci25HMKSPWAa5oBXTbqB1ZZ2YESPERVLfhS+NpQ/wC6PwrleLwSSOYWNur7LpuFzRxhwca5LHhUxiV8VP3VzFrpcl2Mu5LMe9mMk+ZrsXD/AA/ct3dblYAI2M7mqVi/kyxaOQjWmSfRLPB09JEc4rf4PG6KAh4rVWsHjMO2d+Zw1Df6u/cKJ4PcjH4YjY649hU7V4cR3S+MxLMZbtnWfBWKgewKB7KtvC/AGJt4q3dum2EtnV6L6iTBAHLx+FeWf/JziWxF17Rtslxy41PpILHUQRHeTVfMLWz67DervOPhq/vytU7L7hW9aYGCLiQe70hX6BrlOV/Jti+2tm4bQRXVmIeTCkGAI6xFdVLRWDyConHcRFM9nluur5L7SsQ47xWVea51KUpREpSlEUDxjfZbKhTGpwDHdpY/eBVLKjuq98TZa960AgllbVEgTsR19dVb9HcV9QfeT+6ue4hE9015SR9LWtKCXL3XHXFy69DmRcCgyZCtomD05mqsyAmSJPeau68O3jgrlsiLjOHCyP2dO08t9NV39F8Z/Lt71v8AurtOCPbHhAHmj89Co3EIpHSD/EkVte63OHcdcXDYyHPoopXfkTrBju5DyqvOs7nc953PmauOScNXhYxKuuhrqhVBIP0dR3gkCS0eyoM8LYz+Xb3rf91UopohI8hw5jr8gvCWGUxMBaTz6Hc9lvcGYpla8ATAtFgOkry25dajmYnckk953qf4W4evobpupoDWygkqd28ATyj41pHhvFDbsSfUy/nXD+J2OmxDTGMwrprtsu28NubFhyJDlN9dPde3Cl0jEAAmCDI6eVczxeNe+xuXWLMxLbkkDUZhQeQ8BXWeHcjvJeDumlQDzK7k+omqJifk+x6OyrYLqDCuGt+kvQwWkbdKy4Mx0cBDxWvVdTgsRh24h5LgDQ1sfO9f4WvwViGTHWAjFQzwwBIBBU8xyNWrOL7PeuajMOQB0ABgQPZUdwpwTjExdm5dsm2lttRJZDyBAAAJPMirBmnDuI7VytvUrMWBBXqZ5E+NeXG2PkY3ICd6WOKxEBxVhw+HnY33UVgbpS4hUkHUOXr61v8AE2IZsQ4JMLAA6cgeXtrLB8N4g3F1W9K6gSSV2AM9DW3n2Q32vM6JqVoOxUQYiNz4VDbh5/TOGU8xpR2PT+Fqunh9QDmHI639FXVcrupIPeNq6bZaVUnqAfhVEXhrFEx2UT1LLA9e9Xy2kADuEeVU+DRSRl+ZpA056bqfxSRj8uUg81lSlKvqKlKUoihOLMY9uyuhipZwCRsYgn8KppxL/wAbe8aufFWBe7aXQuoq8wO6CPxqp/4Rf+pfyNc/j2yGbQGlqy3mUvhc1ujA3W1ksLgUGdwDp6+01BHFOebt7xqwYbJrvzK4mgh2cMF6wNP5VDf4Pf8AqX8jXjO2Yhlg8u5/S+OB0UllOa3Vw+KOskogKyZgnUNvIVV3x10mTdcn7TfnVsyzJL3zfEqUKtcUBQepXUfxFVs5FifqH8q7TgBDcL/s52efOuil45shLaBqlM8H5ndDXQXZlW0WAYkwVqPfHXW3a45P2jUrwnkt4NdL2yga2VBbaS3/AMrQOTYgbGy/lXPeJg52Ib5VkV0302XWeHCG4c+Zob6/tSHC2NuduFLsVIMgkmudY3iHE3nLtfuDUSQA7AKCZgAHkOVdK4ayq6t8M1tlUA7nvNc9xHBuNtsU+bO2kkBlAIYAwCN+vOsuDBwgPmb9f2upwT8OMQ8ki6G3zvstvg3Ob64yyvbOVd9LKzMQRB6E15cUZ/iLmKvg3nVUuMiqrMAAjFeh6xPtre4S4XxYxll3w7oiNqZmgAAKfHvivHiLhLGDFXiuHd1a4zqygEEOxbv6THsqxpa2c+G9ZdtvL8t/f+6UblGeYi3etlb9z6agguxBBYAggmr9xJmFw33XWwVYAAJA5Az8apeV8I4xr1oHDXFHaKSxAAChgSefcDV44gyi8b7stssrQQR6o/Co3Gg8wjy99aWtjH4c4hpBF0dtxXdRCY66plbjAj+o10ey8qD3gH4Vz5clxB2Flt/CPjXQraQAO4R5VpcHbIC/ODWnP7qHxUsOXLV6rKlKVfUVKUpREpSlEUVxPmD2cM7oYaQAdttTATvt1qgNneJP/kXffYfAbVe+LsI9zCuqCTKmBzhWBMVzz5nc+qf3G/KrnDmsMRJAu1A4k6QSgAmq/Ks+Q8Q3+wxRZy5tIrKTEjVqHPr9EHeoF88xJMnEXJ8GI+AgVLZBlV04bF+gwLooUEESV1ExPrFQJwdz6p/cb8q2YmReY+gOY9h3WtK+bymWT19z2Vn4Szy8TdD3C6rbLgNuQV8ee/jUe+dYhtzef2GPgIrZ4Qy64WvEoyg2ioLAiS3r9VR5wdwbG24P2T+VcP4nLm4hoj0FdN9Nl2vhsNdhyZNTfX9qc4ZzW814I1xmUg7MZ3Hid6jcRn192J7VlBMgKYgd20TW7wtg3+cBijAAGSQRUVdy66hKm20jbZTG3cYqA98/pmamrO/yrurrWQ+e7Qch3vspLI84vdsim6zKxghjPTx3FY5vnd83XAuMqqxACmORjmNzymsMiwVw4i2dDAAySQRAArzzbAXFvXPQbdyQQCQQTPP20zz+l5ms3z2TJD6jkOXdfcDnd9bi/rWILAEMZBE+PL2Vu8RZzeF5kW4yqsCFMbxMzz61GYLAXGuIBbb6Q/ZOwnnW7xHgbnzhzoYhoIIBPQD8KNfP6Z2pqxvsf0jmQ+oGg5HstO3nWIUyLz+0kjyNdCtPKg94B865suCuHYW3JP8ASa6RaSFA7gB5CqfBnSEvzE1pz+6n8VDBly1eqzpSlX1FSlKURaeOxbI1lQJ7S5pPgAjOf+NQ2Z8UNbuKFWbc3C7bSFtNbt6VBIks90QfA1NY7K7d7TrBJWdJDupEiDupB5Vi+TWDM2x6QIPPkX7QwZ29L0pHWO4URa4zZ3wzXbdo6xIC7HcGJEEahG43E+Fa+WcQ9pCqe3Ik3HVRbFtdbJDqzatUpcED6tpjaZR8utm2LZDaREem8yDM651TPWa8VyHDiItxCldiwlTJOqD6W7MZad2J5miKJsca2ysm3cOm3rY6QIPY9tET0UgFuWrbvjatcSlnNsYa52wYgpqt7Kq22LFgxUf6qLHOSegmtxsisHV+r2ddLDUwUiAu6g6ZgATEwKyfJrJcP2cOGLBgWBltMyQdwdCSDsdA22oi1sq4iS/cZERoAJD7QQraTy5TIInmN+hqOHFRFsYh2UW3tPdt2QjG49tYgh5jUZWVjbWBPUz2Dy63aLaFK6uY1MRzJ9FSYUSx2Ec68LeQYdW1C0J6btC+kHIQTCAsqkhYBgTRFG4zizsxd/UOz2w7G2NGy2raXHJctp/e21ieZ7pI2ruOvzYsjSt57RuXH06lXs9AYBdQJJa4I6QGnpPvj+HcNe/1bKtOoGZ3FwAODB3DaVkHY6V7hXrj8ps3ipuJLKCFYEqwDRqAZSDBhZEwdInkKIo7F8TCwrm4jMLatLqAA1y2mtlVNRbfkOe+1eV/jAW+07TDXV0a+ts6mtorwoDEmdQWY+lt3EyhyWxrL9kNR9ccwdhMCdKzHPSJmKzfKbJYMbYLAkgydizKx69Si+7RFFvxXpYq+GuKfSA3tnUyadlAad9YE9+3dPpieKFW5oFl3jVqIKQoV0tyZMmWdoA+rbwneu5LYYybYLQwDSZHaMrtDTIlraHb+EUsZNYQELbAmJ3O+lzcEmZPpszT1J3oijLfEjdq4KA2kUMzyARrvPbXbui2xnuIqYwOMF1NYBCknTMekoMBh4HmPAitLF8NWHRkAKB0Ft9JPpWwSdJnb9phq5jUYIqTRAAAAAAIAHIAdwoiypSlESlKURKUpREpSlESlKURKUpREpSlESlKURKUpREpSlESlKURf//Z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55976" y="3933056"/>
            <a:ext cx="843494" cy="667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56" grpId="0"/>
      <p:bldP spid="57" grpId="0"/>
      <p:bldP spid="58" grpId="0"/>
      <p:bldP spid="68" grpId="0"/>
      <p:bldP spid="43" grpId="0" animBg="1"/>
      <p:bldP spid="49" grpId="0"/>
      <p:bldP spid="53" grpId="0"/>
      <p:bldP spid="79" grpId="0" animBg="1"/>
      <p:bldP spid="35" grpId="0" animBg="1"/>
      <p:bldP spid="37" grpId="0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052736"/>
            <a:ext cx="4752528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>
            <a:off x="1944216" y="1052736"/>
            <a:ext cx="0" cy="525658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30323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ounded Rectangle 43"/>
          <p:cNvSpPr/>
          <p:nvPr/>
        </p:nvSpPr>
        <p:spPr>
          <a:xfrm>
            <a:off x="0" y="1124744"/>
            <a:ext cx="4211960" cy="1080120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Use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0" y="2276872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Create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0" y="4293096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Operate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1979712" y="515719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195736" y="5169966"/>
            <a:ext cx="1656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5.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Operation tools, dashboards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16224" y="4293096"/>
            <a:ext cx="2051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4.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Collab. &amp; communic. services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44216" y="127050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1.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Scientific applications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79712" y="6086906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79712" y="198884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979712" y="407707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23" name="Picture 8" descr="http://www.eiscat3d.se/sites/default/files/logo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4967680"/>
            <a:ext cx="698732" cy="3466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0" name="Picture 6" descr="Home">
            <a:hlinkClick r:id="rId7" tooltip="Hom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4149080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5054613"/>
            <a:ext cx="909936" cy="2465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407707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45" name="Straight Arrow Connector 44"/>
          <p:cNvCxnSpPr/>
          <p:nvPr/>
        </p:nvCxnSpPr>
        <p:spPr>
          <a:xfrm>
            <a:off x="8892480" y="1484784"/>
            <a:ext cx="0" cy="4752528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07704" y="3088124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3.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Application porting / hosting tools 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9712" y="227861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2 .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Capacity (grid/cloud)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979712" y="2924944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4328" y="5705964"/>
            <a:ext cx="122608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67944" y="5705964"/>
            <a:ext cx="928570" cy="5313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06571" y="5705963"/>
            <a:ext cx="977597" cy="5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86111" y="5705964"/>
            <a:ext cx="1266209" cy="404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524328" y="5055567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/>
              <a:t>...</a:t>
            </a:r>
            <a:endParaRPr lang="en-GB" sz="2400" b="1"/>
          </a:p>
        </p:txBody>
      </p:sp>
      <p:sp>
        <p:nvSpPr>
          <p:cNvPr id="43012" name="AutoShape 4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014" name="AutoShape 6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3017" name="Picture 9" descr="https://encrypted-tbn1.gstatic.com/images?q=tbn:ANd9GcRl-kL5esA6ANkNR-yh2zt2L-cqlPLZZ85F71SkVlbtUHAH4fKqkw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248" y="4929066"/>
            <a:ext cx="673546" cy="444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2" descr="Home">
            <a:hlinkClick r:id="rId16" tooltip="Hom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56950" y="5017275"/>
            <a:ext cx="675290" cy="3559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4" name="AutoShape 2" descr="data:image/jpeg;base64,/9j/4AAQSkZJRgABAQAAAQABAAD/2wCEAAkGBhARERQQEhQUFBUTFRUXFBQVFBUUFRkQGBkXFhwWFBUYHCYeGBkjGRUVHy8gIycpLC4sGR4yNTAqNSYrLCkBCQoKDgwOGg8PGikkHyQpKSwsKSwpLC0qKSwsLCwsLCwsLSopLCwpLCwpLCwsLCwsKiksLCwqKSksLCwpLCwsKv/AABEIAIMBggMBIgACEQEDEQH/xAAcAAEAAgMBAQEAAAAAAAAAAAAABgcEBQgDAQL/xABOEAABAwIDAwgCDAsHBAMAAAABAAIDBBEFEiEGBzETIkFRYXGBkRSxIzI1QlJzgpKhsrPBJDM0VGJjcnSDk/AVF1Oio9HSFsLD8WSU0//EABoBAQADAQEBAAAAAAAAAAAAAAABAgMEBQb/xAAuEQACAQMDAgQFBAMAAAAAAAAAAQIDERIEITFRcRMyQWE0kaHB8BQjM4EFIkL/2gAMAwEAAhEDEQA/ALxREQBERAEREAREQBERAEXjRSF0bHHUljST2kAr2QELxPdNhspfI4Stc8uc54lcbOcbk86481Qsry1xDXkgEhrgSLtB0Nui41XQe87HPRcPlINnzews67vvmI7mBx8lQOE4a+onjp2e2le1g7LniewC58FnI8vVqKkoxW5ON3e719e01FQ+VsANmBriHSOHEgm9mjhfpN+FlauzmxlJQF5p2OaZA0OJe91w29tCbdJWzw3D2QRRwRizI2hrR2AW17TxKyVZKx20qMYJdeoREVjcIiIAiIgCIiAIiIAiIgCIiAIiIAiIgCIiAIiIAiIgCIiAIiIAiIgCIiAIiIAiIgCIiA8K6SRsb3RsEjw1xYwuDQ54GjS46C5sLqDYhtnjUDC+TDBlAuSyYSWHWQwEgKwEUMpKLfDsU/8A38SfmjP5zv8Agv3/AH8O/M2/zz/+awt8WyDIJGVkLcrJnFsrQLATWuHAdGYB1+1pPSq1VLtHmVK1anLFsunBN5uIVxcKXD2vDfbOM+VovwBc5oF+zip5hFTUPhD6iIQy87NG14kAsTYhw6xY+KrjcVigyVNMeIc2VvaCMjvItZ85WlUGzHfsn1K0TuoNyipN3MfBzenhP6qP6oWYsHAzemgP6mL6jV7YhWshikmebNjY57j+i0En1Kx0FM76sc5WrZStPNp23d8bJYnyYGeZWRuS2fzzSVrhpEOTj+NeOcR3M0+Wq8xGtfUTyTO1fK9ziB8JxvYedguh9l9lW0+Hso3XBcw8qWOLHco/V1ntNxa9gR0ALNbu55lFeLVc+n4iRIq5232M9Ho5aimqatjohnLTUyua5oIuDd1wba3HUqlG1FcNBVVP8+X/AJKzlY6Kmp8N2kjqBFSmH7H4/NFHMyrfllY17b1cwOVwDhcdBsV9n2J2jaLieV/Y2sff/M4Jf2J8eXODLqRU5ukhqDiU/pJlMkMLmuErnOc1zns0OY9QKsTF9hqKqkdLKx+d1rubNMzgA0WaHZRoB0KU7mkKjnHJI36Lmva2lloqyalbNK5sbhlJkdfI5rXtvY2vZwC2WxezFZiZly1ToxDkuXPlcSX5rZQD+genqVcjBapuWKjv3OgkVJ4tumxOFpkhn5fLrla97JPkgmx87qOYXt7idI+wnkOU2dHNeRunFpD9W+BBU5dSz1ODtOLR0eijGwu3EeJRE2yTR25SO9+PB7D0tNj2g6dRMnVjpjJSV0ERRva/bylw5vshzyuF2QtIzEdbjwY3tPgCglJRV2SRfCVRku3mM4nLyNLmZf3kHNIb1vmOo77tC2MG5yvn51VVNBPQTJO7xJIF+4lVy6HOtQ5eSLf0LhDx1hfpVDLuIkA5tWwnthLR5h5WhxXYXGKAGRjpHMbqX08r9B1los4d9iEu+gdapHdw+pfiKi9htu8SkrKendUOeySQBwe1jiWak84jNwB6VcmM4JHVMayR0jQ12YGOV8RvYjUsIuNeClO5pTqqorxRsEVN7zsElw9sUtPVVWSRxY5jqiR2VwGYFpvexAOh6lCqHHsQlkZCyqqM0j2sbeolAzOIaLnNoLlRkYz1WEsXE6ZRU2dgtovzp3/3Jv8AZYGKbK7Qwsc90k8jWi7uTqnvNv2cwcfAFMvYs68l/wAMvNFXu5RhNFLK4kukqHakkkhrIxqT23VhKU7m8JZxUgiIpLhERAEREAREQBERAEREAREQBERAabbDAhW0c1P75zbxnqlbzm92oA7iVzK5pBsRYjiDxB6ius1z5vVwD0Wve5osyo9lb1ZieePn3Pc4Kkl6nn6ynspmFu9xz0TEIZCbMc7k5OrI/m3PYHZXfJXRNc60Uh6mO9RXKS6M2bx70vChOTd/IvbJ8axpa4nvtm8Uixop8xNxs/8AklP8TF9Rqhu+jHeRo20zTzql1j8Uyznebsg8Spjs5+R03xEX1Gqit6OO+lYhJY3ZB7Czq5pOY/PLvABTJ7G+qnjT7nvum2e9KrmyOF46YCR3UZL2YPnc75Cv9Q7dXs96LQMc4WkqPZX9YaRzG+DbHvcVMUirInTU8IL3NFt17m1n7vJ9UrmldLbd+5tX8RJ9UrmnpVZcnJrfMjprYx18Poz/APGh+o1blaXYr3Oo/wB2h+o1bpXR6MPKjS0ez/J19RW3FpoomZbahzM1yT2jJ5LdIiklJLg553r+6tR/B+xjUu3DcKzvg9UqiO9f3VqP4P2Mal24bhWd8HqlWa8x5dP4j+39y2FS++zZ9sU8VWwW5cFslv8AFZazu8tNvkq6FW+/JzfQ4B08vp3cm+/3K0uDt1MU6bK/3XYk6HE4LXtKXROHW1wNvJwafBdELnvdThpmxOEgaQh8jj1ANLR/mc1dCJHgz0d8P7I5t3ta3DqUy6GV/NhYeBf1n9Fo1PgOlc/MFRXVIBJkmnkAu48XuNrnqA8gB2KT73saM+IOivzKdojaOjOQHPPfcgfJCytyuGCSudMRpBESPjHnIP8ALnVXuznqydWrh6Ft7LbMQ0EDYIhroZH25z5OlzvuHQFuERaHppJKyCItViuNiIEMyucLXBNrX7OJWVWtClHKbsjSEJTdokGxPZllNj9FNE0NZUGVxaNAJWRvzEDoBDmnvurOUJMdRVSxzgNzU5dybjzWtdIMpHaSO9e9Ftq5r8lQ0DW2caWPDnDoXJS19GbXKvw2tmW/RzpZcc329DSb8/ySD4//AMb1VGzH5bS/vEP2jVau++QOo6cg3Bn0P8N6qrZn8tpf3iH7Rq7Jcnian+b5HUKIi0PWNLsns+aKB0NwbzTSDKCAGveS0a9TbBbpEQhJJWQREQkIiIAiIgCIiAIiIAiIgCIiAIiIAoLvfwD0ihMzRd9Mc46+SOjx5Wd8hTpfiaFr2uY4Xa4EOB4FpFiD4KHuUnHOLizk5WPuqx3LDXUbjo6CSaMfpNYWvA7SMh+SVC9pMGdR1U1Mb+xvIaT0xnVrvFpBXlglW+OdjmGxN2H9h7Sxw+a4rNbM8ek3TqIvyoxz0PB21HvmU0YZ2yloawfOI8AVSexeBGurooTctLs8p/VN5zrnt9r3uCk+8nH70lBRNPCFksnzcjB9c+Ske5PZ/k4JKxw50xyR/FMOpHe+/wAwKz3Z11P3ayj6IssC2i+oiuegaLbv3Nq/iJPqlc0rpbbv3Nq/iJPqlc0lZy5PM1vmRYOE74amngip208TmxRsYCS+5DQG3NunRZTt+VX+bwDvMn+6tDY/3PpP3aH7Nq2dRTMkaWva17SLEOAcCOogq1n1OhUqllaf0ILus2iqa51XUTuvzomsY24jYAHkhjSTbiLniVP1Ed32AGkNbGGOYw1buSuCLw5WZcpPFouRfsUuUrg2opqCvyc871/dWo/g/YxqXbhuFZ3weqVRHev7q1H8H7GNeGxOzNfVmR9FIInRZczuVfEedmsAWjX2pVPU82MnGu2lfdnRqpDezj/ptXFSU95BDdvM52aoeQC1tuNg0DvLl4bV4Tj1LBnqaiR8ROV2Soe4C/DONDY8OkdHSFrd220sNFWB8zWljxkMhF3RX9+3qHQ7s7rE3fY2rVs2qbVrltbudihh9OS+xnlsZSNQ0DhG09QubnpJPRZS5fGuBFxqDwI6l9WiO+MVFWRzBtVMX1tU49NRN9o4Kxtw7BasPT7APD2UqvdsaUxV9Uw9E8pHc5xePocFNtxdcG1FTCeMkbHj+G4g/aLJcnlUdq+/VlyoiLU9c8K6o5ON7/ggkd6h4oy6Iy6ucXAaa6km9+s8PNSzFYS6F7RxLStdhjIqdgc97TnsWm1zqBcC3EX9a8b/ACFB1qsVLaNnv0fU79NU8ODa5utup6Bz7QsazLZwJ5rsobb32mpufMXUN2tonMkfn98S4HTVpJ10VgDEWXtrqW204h2lwOq+hPQVpNqZXzNfTRQmR/NGctGVubiQ48CBbXt7FGp00Z09p3ae3y4su3IpVXGXHcqravFXSYbFE43MVTYfs8m+yhlDVGKWOUAExvY8A8CWuDrHyUo2koXso8zvzot01F2seDY9IvdaPZj8tpf3iD7Rq9CnfBZc2R87rfiHYnX9+NX+bQ/OkXjLvwriCBDTtJ4G0ht22zaq7bLT7U4DFV00sT4w8ljshtzhIAS0tPEG9vUuiz6nRKlVttP6GJu8qJZMOglle575M73Ocbk5pHkdwtYWGgUjWl2KpHRYfSxvaWubCzM1wIIda5BB4G5W6Urg6IbRXYIiKS4REQBERAEREAREQBERAEREAREQBERAVJvwwDWGuaOPsUv0uYfrj5qrPD4ufGet/wBAsuktp8GbWUs1KbXezm/oyDnMd84ArnuGmLDCHAgh5BB4hwuCD4iyo1uefWpfu5fnKPs1JLV1DYgcz3ythZfoaGta3wa0DyKv+n5OChywaMhiysJ6mCwJ7+Piqv3c00ZqamZ/GFsroz0B7gxl++ziPlKa1WMBtFyZH41kwB7G5W3/AMwUpHRRhZuXUl7Zrvcy3ANN+8uH/avVYENS3lpTfRsbL+DpgfUvtXibW2tY6j1s+54VjoMDbv3Nq/iJPqlc0ldEbx64NoqiP4UEh8rAfSVzus5cnma3zLsdN7H+59J+7Q/UatwopsxibTh1Dbi5tOzxa5jTfvsVKDM3Q3HONh03P9BaI9GHlR+0Ub2x2hdTtpmwuaH1FVBGNA68ZcM5APZpfozBSRCU03Y553r+6tR/B+xjUx3D+0q/2ofVIoZvUeDitTbo5IeIijCl+4Z+lYPiD9qFmvMeXS+Ifd/ctKuoY5o3wyNDmSNLXNPS0rm3a/ZiTD6l0Drlvton/CiPA944HtB7F0yoxt/se3EKYsFhNHd0Lj8LpYT8FwFu+x6FaSudmoo+JHblEP3Rbd3DcOndqPyd56R/hE9Y972adAVrrlF7JIpCDmY+N1iNWua9p8wQQr63cbetr4uSlIFTGOeOHKNGnKNHrHQewhRF+hlpa9/9JckH31bPmOpZWNHMnaGvPVMwW172AfNKh2ymOmiq4qkXIY7ngdMTua4d9ibdoC6Nx/A4qyB9PKLteOI4tcODm9RB1XOm1Gy1RQTGKYaG/JyAcx7etp6+scR5ExJWdzHU03CfiR/GdLUtUyVjZGODmPaHNcOBaRcEL1VDbvN5LqH8HnzPpydLauiJ4lo6WniW+I6Qbvw3FIaiMSwyNkYeDmm47j1HsOqunc7qVaNRbcmUVE8e2fkaTJCLg6lo4g9bVLEJWVehCvHGaOqnUlTd4lU1O0E1OWgl7CXFrQWnnPf0cOcT9y96OlxSttEXyRQWAPvLs4W01OnWV9xraKKvxiipICHx08pkkeNWulY0usD0hoaRfrcepWaG2XLQ0MKT2bfd7EvVurfZbepVe97DGU+H00TBYNm/8b1WezH5bS/vEP2jVae/WT8Hpm9czj5MI/7lVWzkgbV0zibATwkk9AEjdV2S5PE1P83yOo0RFoesEUbkx95xZlExwyNpnyytsCc5e0MueI0ubfpdykiEKSfAREQkIiIAiIgCIiAIiIDA/tdunsc+v6l/frp/XmgxcXI5KfQf4TvoWeiA1k+OhrSeSn00/FO7uPVdYcu1RDXOFPPzXW/Fm1gQD48bDsHWt+lkBH27WiziYJgGtcTzeFiRr1cP66Um1hDQ4U8+pcNW20F7EE8btBNuixUgXwhAROs20c06Qyt/F2DgLG7iXc7W12D19SwHbZytlkdkcG5mAhwvltcEC3TqT25VOpIw4FpFwRYjsWudgjHSSveARJYW+TlN0BDMP2ulEjnWJEjWtj045Q4Ak68CT32UQ2opJHTMqchDJpHyMIHtr3abAa5i8+1tfXgrVotm2RsY4jnRxvFu11zr3AkLDqKMMGGNHvZR5mJzj9KFZK6InDQuhYQxpBEZhm6/TOV5d7T12iZxFxzQL3X4mdI9gAaTluziLZpHMIt4RP8ALuUmip7irPVWTn/Qf/yXiMNIjDsuj6hvjlM1/oIQsYU20DnSP5EF3KtfG02tflXvkZoeF2yM49q/BxiRxLrOIuS3ToziRv8ApNB8FINntnzGIyW65KdxJFrOawBwHk1fqDBRliDhY5om34c0UwafpagK7202onq2OZHBOAQGPc6MgaltwBra7gB4qF/9NVmn4PLzrZeY7XNa1u+481fFZsywAgcSHPNhxs+Mgd+iy5cD5sJtqzkg75L4/uaVVxuctTTeI7yZR2F4nilK0NjEoYx3KBroi5oLTe+o0F2m/RoVtnbcY2A1mRwyEOH4Obi12dI4XB8bqy6fZtrmxl2nKFzTYD2pZKbrfVGCxOtpYi2vYHZz5knzTH3C07SspsozAJa6fEKaaobNJyL2uAc0gBjcz7MFgB7Qmw42PUrNxPeEYWs9gncSHFxZEXAc6zbHhrlkFv0bqUNwlgcx4vdgaO8NZIwfRK5ZL6VhFi0EaaW6jcfSpSsaU6WCaT36nOW0VHW1VTPUmlnbykly3kpOaCBlaTl45cq3O7vF6jDZpHSUtQ+ORlnZInZgWF3OsbAgEPB1FteqyvZkQBJA9sbnvsB6gF+I6ONt7NGpcTpfVxc4/S53moxMVpbSyUtyKU23YmaPYaiJzHRl4fC9oy+/AJ0vmD224nKVns2vbb2jy67nWDXfiDcxvva3OzQgjoz62sVv5ImuFiLjQ27Qb+tefoUeXLlAGUsH7BAFr9wHkFY61f1Kv3gbOQ15bUUzHsndo4uYWsk940E/Dz5WZuGuuguK6o8Lr4JGyxRTtew3a9jHGxGa9iAQRzXdlgV0x6O2wbYWbaw6i0gjyIC/WQdQVXG5zVNNGbyWzK2wXevMGsFZRztNruljicWubbR2R1reBIW+nx2jrabLUU8rmWvIx8ThydiQSffNILXi415p8ZTyDbWyiwFgLD2vC3cvrYGi9mgXvfQa3JJv4uJ8SpsbRi0rSdykMf3bRB7vRJJAOiOaGW+a5zND2t97pxGt+JsVpaTZnF6aQmCOoa8GxdCXd9jl1tboIXRdl9UYoxlpYN3W3YouHabaWwAFSQQLH0Vjrg8CHclrdYeJf9QVLS2ZtWWm+ZpYY2kAXN2gNB06wr/svqYj9NfZyZUW7XZGSjnNVUteHBjmRxtilec5IBLnBuUWAI49J10Vj1W0kbGF/JVLzewYynkLieBA0A0seno7r7ZFKVjaFNQjjEpveVU1uJGFsNDWNZFnN3wODnPdYcG3sAG9fSoUdicStf0So/lP9Vl0xZfbKMTnnpVN5NlI0O0W0sLQzkqh4HDlKVzzb9rLc+JK+1O2m0bgRyUrO1tG6/m5pV2omPuW8CXGbKl3U4fVMqaisqo6jM9gYHPjkzPe5wJ4j9FoudNew2s8YiCbBkvfybgPpt2f0DbLRSlY2pwwjYw/7SF7ZJf5bvX/AF618/tRvwJu/knn1C/SPPsNs1FJoYZxMf4cp/hu1/of1fRfs1w+DJ1/i38PL6OKyUQGN6cNebJp+rdw7NPo4r42vHwJPmO/9eSykQGOa0fBk+Y5fk146GSH+G4addzYeHFZSIDHFa3qf/LePuRZCIAiIgCIiAIiIAiIgPjm3Fj0rU4vCOUowODZ9O7kZf8AZbdYOIR3fAeqUn/SlH3oDV4VHzK7p/CJz/psWXHTgtha4actJp3csR9y+4CzWpv01MnqYtnyTdNBoSR3m9z9J80B+gLaIWg2uOGo7+H3lfUQBERAfnkxppw4dmhHqJX6REAREQBERAEREAREQBERAEREAREQBERAEREAREQBERAEREAREQBERAEREAREQBERAEREAREQBERAF+Xxg2J6Dcd9iPUSv0iA12DN/Hds8n3D7lsViYc23Kdsrz9Ky0AREQBERAEREAREQBERAEREAREQBERAEREAREQBERAEREAREQBERAEREAREQBERAEREAREQBERAEREAREQBERAEREB4Ug0d+271r3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20272" y="4149080"/>
            <a:ext cx="1080120" cy="3665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170" name="AutoShape 2" descr="data:image/jpeg;base64,/9j/4AAQSkZJRgABAQAAAQABAAD/2wCEAAkGBhESERQUExAWFRMWFx4YGRcYGBccHhkWGBcbGB8dGRgfHyoeGiElHBcYIDMgIygpLSwsFx4xNTAqNSgrLCkBCQoKDgwNGg8PGjUkHyQ1Myw2LDU1NTUxLzUpNjUsLTUpNjE2NCsqNCkuMDUvKSwvLCwsLCksLiwsLCwtLCwsKv/AABEIAHwAoAMBIgACEQEDEQH/xAAcAAEAAgMBAQEAAAAAAAAAAAAABQYCBAcDAQj/xABBEAACAQIEAwQFCAgGAwAAAAABAhEAAwQFEiEGMUETUWGRInGBkqEHFDJTcrHB0RYjQkNSVGLSFSQzgrLhRGPx/8QAGgEBAQADAQEAAAAAAAAAAAAAAAUCBAYDAf/EAC8RAAEEAAQEBAYCAwAAAAAAAAEAAgMRBBIhUQUxQcEGExSxMmFxgdHhkaEiI/D/2gAMAwEAAhEDEQA/AO40pSiJSsL15UEswUDqTArRPEGG+uX41g6RrfiNL4SBzUjSvFcZbKaw66P4pED1mtJuJsIP36fGvVjHPFtFrF0jW/EaUnSvDDY+3cUslxWUcyCNvX3e2tN+JcKDBxCewz8RX0RvJoAoZGAWSFJ0rWweY2roPZ3FeOcHl6xzFeVzPMOpg3ln1z91eUjhH8Zr66L0jaZPgF/Rb1K1sLmNq59C4rHuB38qwv5xYQw11QR0nl645Vj5sYbmzCt7WflPvLlNrcpWphs1s3DCXVJ7p38q26ya9rxbTaxc1zTThSUpSslilKUoiUpSiJSlKIq9xo36lPG4P+LH8Kp9X/Psr7e2F1BSragTy5Eb+w1VTka/zdj3xUDHwvM2botaVpLljrIy69B/fKPYdFVyr+nDQOEe0bgl216hykRHrHoiqzc4dRSQcbhgR0LgfCa7Lgr2xYQRv5qRj4JC8OrSq91lkLkYfHQf3affcFQlXrJOGAti8puq/bKBqTcACY367sajDwDe+tT41vsxUIkfZ6j2AXm/CTGNgDd/cla/CDkPeIMHsWPtEVoCrbw/wq1g3DccNrTRCzsDz38qi7/DgQwcVZH2mAPlNcV4kY7ETtfFqAK9t12Ph5wggLJNDf8A3JY8LH/Mr6j91ROoncmSdye8nerXw7kgS52nbI4AI9AzufGovMcktWWhsZYtgzpFx1Ux7TvUM4HEOgZlbep261+FcZiYjO4A9B0PS/ytXJD/AJi19r8K6HVP4fym210OmKs3Qhki2wbeNpg7VZsZmlizHa3rdueWt1WfM1Z4Vh5IY3CQUSeymcScJZgGamltUrTwecYe6YtYi1cI6I6sfIGtyqyluaWmnCkpSlFilKUoiUpSiKv8aORZQdDcAPj6LH7wKp1X3iHK2v2wqkBlbUJ5ciPxqs/otiP6Pf8A+qgY6CR0xcBYWtK0lywF4jLbwB27VV9jaJHxNVuKva8MOcG9ksA7OHG+0jTAmP6ar54OxP8A6/f/AOq7HgsjYsIGSGipGOgldICBYr8qT+TxvSxA6QhjxOsE/AeVXOq9wlkNzDi41wrL6QApnZdXX/cfKp83B3jzrwxjg+dxbqNPZVMCxzIGtdodfdeeMci25HMKSPWAa5oBXTbqB1ZZ2YESPERVLfhS+NpQ/wC6PwrleLwSSOYWNur7LpuFzRxhwca5LHhUxiV8VP3VzFrpcl2Mu5LMe9mMk+ZrsXD/AA/ct3dblYAI2M7mqVi/kyxaOQjWmSfRLPB09JEc4rf4PG6KAh4rVWsHjMO2d+Zw1Df6u/cKJ4PcjH4YjY649hU7V4cR3S+MxLMZbtnWfBWKgewKB7KtvC/AGJt4q3dum2EtnV6L6iTBAHLx+FeWf/JziWxF17Rtslxy41PpILHUQRHeTVfMLWz67DervOPhq/vytU7L7hW9aYGCLiQe70hX6BrlOV/Jti+2tm4bQRXVmIeTCkGAI6xFdVLRWDyConHcRFM9nluur5L7SsQ47xWVea51KUpREpSlEUDxjfZbKhTGpwDHdpY/eBVLKjuq98TZa960AgllbVEgTsR19dVb9HcV9QfeT+6ue4hE9015SR9LWtKCXL3XHXFy69DmRcCgyZCtomD05mqsyAmSJPeau68O3jgrlsiLjOHCyP2dO08t9NV39F8Z/Lt71v8AurtOCPbHhAHmj89Co3EIpHSD/EkVte63OHcdcXDYyHPoopXfkTrBju5DyqvOs7nc953PmauOScNXhYxKuuhrqhVBIP0dR3gkCS0eyoM8LYz+Xb3rf91UopohI8hw5jr8gvCWGUxMBaTz6Hc9lvcGYpla8ATAtFgOkry25dajmYnckk953qf4W4evobpupoDWygkqd28ATyj41pHhvFDbsSfUy/nXD+J2OmxDTGMwrprtsu28NubFhyJDlN9dPde3Cl0jEAAmCDI6eVczxeNe+xuXWLMxLbkkDUZhQeQ8BXWeHcjvJeDumlQDzK7k+omqJifk+x6OyrYLqDCuGt+kvQwWkbdKy4Mx0cBDxWvVdTgsRh24h5LgDQ1sfO9f4WvwViGTHWAjFQzwwBIBBU8xyNWrOL7PeuajMOQB0ABgQPZUdwpwTjExdm5dsm2lttRJZDyBAAAJPMirBmnDuI7VytvUrMWBBXqZ5E+NeXG2PkY3ICd6WOKxEBxVhw+HnY33UVgbpS4hUkHUOXr61v8AE2IZsQ4JMLAA6cgeXtrLB8N4g3F1W9K6gSSV2AM9DW3n2Q32vM6JqVoOxUQYiNz4VDbh5/TOGU8xpR2PT+Fqunh9QDmHI639FXVcrupIPeNq6bZaVUnqAfhVEXhrFEx2UT1LLA9e9Xy2kADuEeVU+DRSRl+ZpA056bqfxSRj8uUg81lSlKvqKlKUoihOLMY9uyuhipZwCRsYgn8KppxL/wAbe8aufFWBe7aXQuoq8wO6CPxqp/4Rf+pfyNc/j2yGbQGlqy3mUvhc1ujA3W1ksLgUGdwDp6+01BHFOebt7xqwYbJrvzK4mgh2cMF6wNP5VDf4Pf8AqX8jXjO2Yhlg8u5/S+OB0UllOa3Vw+KOskogKyZgnUNvIVV3x10mTdcn7TfnVsyzJL3zfEqUKtcUBQepXUfxFVs5FifqH8q7TgBDcL/s52efOuil45shLaBqlM8H5ndDXQXZlW0WAYkwVqPfHXW3a45P2jUrwnkt4NdL2yga2VBbaS3/AMrQOTYgbGy/lXPeJg52Ib5VkV0302XWeHCG4c+Zob6/tSHC2NuduFLsVIMgkmudY3iHE3nLtfuDUSQA7AKCZgAHkOVdK4ayq6t8M1tlUA7nvNc9xHBuNtsU+bO2kkBlAIYAwCN+vOsuDBwgPmb9f2upwT8OMQ8ki6G3zvstvg3Ob64yyvbOVd9LKzMQRB6E15cUZ/iLmKvg3nVUuMiqrMAAjFeh6xPtre4S4XxYxll3w7oiNqZmgAAKfHvivHiLhLGDFXiuHd1a4zqygEEOxbv6THsqxpa2c+G9ZdtvL8t/f+6UblGeYi3etlb9z6agguxBBYAggmr9xJmFw33XWwVYAAJA5Az8apeV8I4xr1oHDXFHaKSxAAChgSefcDV44gyi8b7stssrQQR6o/Co3Gg8wjy99aWtjH4c4hpBF0dtxXdRCY66plbjAj+o10ey8qD3gH4Vz5clxB2Flt/CPjXQraQAO4R5VpcHbIC/ODWnP7qHxUsOXLV6rKlKVfUVKUpREpSlEUVxPmD2cM7oYaQAdttTATvt1qgNneJP/kXffYfAbVe+LsI9zCuqCTKmBzhWBMVzz5nc+qf3G/KrnDmsMRJAu1A4k6QSgAmq/Ks+Q8Q3+wxRZy5tIrKTEjVqHPr9EHeoF88xJMnEXJ8GI+AgVLZBlV04bF+gwLooUEESV1ExPrFQJwdz6p/cb8q2YmReY+gOY9h3WtK+bymWT19z2Vn4Szy8TdD3C6rbLgNuQV8ee/jUe+dYhtzef2GPgIrZ4Qy64WvEoyg2ioLAiS3r9VR5wdwbG24P2T+VcP4nLm4hoj0FdN9Nl2vhsNdhyZNTfX9qc4ZzW814I1xmUg7MZ3Hid6jcRn192J7VlBMgKYgd20TW7wtg3+cBijAAGSQRUVdy66hKm20jbZTG3cYqA98/pmamrO/yrurrWQ+e7Qch3vspLI84vdsim6zKxghjPTx3FY5vnd83XAuMqqxACmORjmNzymsMiwVw4i2dDAAySQRAArzzbAXFvXPQbdyQQCQQTPP20zz+l5ms3z2TJD6jkOXdfcDnd9bi/rWILAEMZBE+PL2Vu8RZzeF5kW4yqsCFMbxMzz61GYLAXGuIBbb6Q/ZOwnnW7xHgbnzhzoYhoIIBPQD8KNfP6Z2pqxvsf0jmQ+oGg5HstO3nWIUyLz+0kjyNdCtPKg94B865suCuHYW3JP8ASa6RaSFA7gB5CqfBnSEvzE1pz+6n8VDBly1eqzpSlX1FSlKURaeOxbI1lQJ7S5pPgAjOf+NQ2Z8UNbuKFWbc3C7bSFtNbt6VBIks90QfA1NY7K7d7TrBJWdJDupEiDupB5Vi+TWDM2x6QIPPkX7QwZ29L0pHWO4URa4zZ3wzXbdo6xIC7HcGJEEahG43E+Fa+WcQ9pCqe3Ik3HVRbFtdbJDqzatUpcED6tpjaZR8utm2LZDaREem8yDM651TPWa8VyHDiItxCldiwlTJOqD6W7MZad2J5miKJsca2ysm3cOm3rY6QIPY9tET0UgFuWrbvjatcSlnNsYa52wYgpqt7Kq22LFgxUf6qLHOSegmtxsisHV+r2ddLDUwUiAu6g6ZgATEwKyfJrJcP2cOGLBgWBltMyQdwdCSDsdA22oi1sq4iS/cZERoAJD7QQraTy5TIInmN+hqOHFRFsYh2UW3tPdt2QjG49tYgh5jUZWVjbWBPUz2Dy63aLaFK6uY1MRzJ9FSYUSx2Ec68LeQYdW1C0J6btC+kHIQTCAsqkhYBgTRFG4zizsxd/UOz2w7G2NGy2raXHJctp/e21ieZ7pI2ruOvzYsjSt57RuXH06lXs9AYBdQJJa4I6QGnpPvj+HcNe/1bKtOoGZ3FwAODB3DaVkHY6V7hXrj8ps3ipuJLKCFYEqwDRqAZSDBhZEwdInkKIo7F8TCwrm4jMLatLqAA1y2mtlVNRbfkOe+1eV/jAW+07TDXV0a+ts6mtorwoDEmdQWY+lt3EyhyWxrL9kNR9ccwdhMCdKzHPSJmKzfKbJYMbYLAkgydizKx69Si+7RFFvxXpYq+GuKfSA3tnUyadlAad9YE9+3dPpieKFW5oFl3jVqIKQoV0tyZMmWdoA+rbwneu5LYYybYLQwDSZHaMrtDTIlraHb+EUsZNYQELbAmJ3O+lzcEmZPpszT1J3oijLfEjdq4KA2kUMzyARrvPbXbui2xnuIqYwOMF1NYBCknTMekoMBh4HmPAitLF8NWHRkAKB0Ft9JPpWwSdJnb9phq5jUYIqTRAAAAAAIAHIAdwoiypSlESlKURKUpREpSlESlKURKUpREpSlESlKURKUpREpSlESlKURf//Z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55976" y="3933056"/>
            <a:ext cx="843494" cy="667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2" name="Rounded Rectangle 41"/>
          <p:cNvSpPr/>
          <p:nvPr/>
        </p:nvSpPr>
        <p:spPr>
          <a:xfrm>
            <a:off x="4499992" y="1196752"/>
            <a:ext cx="3240360" cy="52565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>
                <a:solidFill>
                  <a:schemeClr val="accent6">
                    <a:lumMod val="50000"/>
                  </a:schemeClr>
                </a:solidFill>
              </a:rPr>
              <a:t>How is the CMMST community structured?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36296" y="1115452"/>
            <a:ext cx="1907704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b="1" smtClean="0">
                <a:solidFill>
                  <a:schemeClr val="bg1"/>
                </a:solidFill>
              </a:rPr>
              <a:t>Individual researchers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380312" y="2998693"/>
            <a:ext cx="1763688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collaborations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68344" y="4725144"/>
            <a:ext cx="1475656" cy="5539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600" b="1" smtClean="0">
                <a:solidFill>
                  <a:schemeClr val="bg1"/>
                </a:solidFill>
              </a:rPr>
              <a:t>Research</a:t>
            </a:r>
            <a:r>
              <a:rPr lang="en-GB" sz="1400" b="1" smtClean="0">
                <a:solidFill>
                  <a:schemeClr val="bg1"/>
                </a:solidFill>
              </a:rPr>
              <a:t> infrastructures</a:t>
            </a:r>
            <a:endParaRPr lang="en-GB" sz="1400" b="1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20272" y="6218148"/>
            <a:ext cx="2123728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400" b="1" smtClean="0">
                <a:solidFill>
                  <a:schemeClr val="bg1"/>
                </a:solidFill>
              </a:rPr>
              <a:t>Research infrastructure clusters</a:t>
            </a:r>
            <a:endParaRPr lang="en-GB" sz="1400" b="1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907704" y="1196752"/>
            <a:ext cx="2376264" cy="52565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>
                <a:solidFill>
                  <a:schemeClr val="accent6">
                    <a:lumMod val="50000"/>
                  </a:schemeClr>
                </a:solidFill>
              </a:rPr>
              <a:t>What does the CMMST community want to achieve in EGI? </a:t>
            </a:r>
            <a:endParaRPr lang="en-GB" sz="32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services for research communities</a:t>
            </a:r>
            <a:endParaRPr lang="en-GB" sz="3600"/>
          </a:p>
        </p:txBody>
      </p:sp>
      <p:sp>
        <p:nvSpPr>
          <p:cNvPr id="65" name="TextBox 64"/>
          <p:cNvSpPr txBox="1"/>
          <p:nvPr/>
        </p:nvSpPr>
        <p:spPr>
          <a:xfrm>
            <a:off x="5377835" y="5301208"/>
            <a:ext cx="16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VT objective 1</a:t>
            </a:r>
            <a:endParaRPr lang="en-GB"/>
          </a:p>
        </p:txBody>
      </p:sp>
      <p:sp>
        <p:nvSpPr>
          <p:cNvPr id="66" name="TextBox 65"/>
          <p:cNvSpPr txBox="1"/>
          <p:nvPr/>
        </p:nvSpPr>
        <p:spPr>
          <a:xfrm>
            <a:off x="2087146" y="5651956"/>
            <a:ext cx="2052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VT objective 2 &amp; 3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1. Scientific applications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351309"/>
            <a:ext cx="3312368" cy="4525963"/>
          </a:xfrm>
        </p:spPr>
        <p:txBody>
          <a:bodyPr/>
          <a:lstStyle/>
          <a:p>
            <a:pPr marL="177800" indent="-177800"/>
            <a:r>
              <a:rPr lang="en-GB" sz="1800" smtClean="0"/>
              <a:t>Registered in EGI AppDB: </a:t>
            </a:r>
            <a:r>
              <a:rPr lang="en-GB" sz="1800" smtClean="0">
                <a:hlinkClick r:id="rId2"/>
              </a:rPr>
              <a:t>http://appdb.egi.eu</a:t>
            </a:r>
            <a:r>
              <a:rPr lang="en-GB" sz="1800" smtClean="0"/>
              <a:t> </a:t>
            </a:r>
          </a:p>
          <a:p>
            <a:pPr marL="577850" lvl="1" indent="-177800"/>
            <a:r>
              <a:rPr lang="en-GB" sz="1400" smtClean="0"/>
              <a:t>Browse by scientific discipline</a:t>
            </a:r>
          </a:p>
          <a:p>
            <a:pPr marL="577850" lvl="1" indent="-177800"/>
            <a:endParaRPr lang="en-GB" sz="1400" smtClean="0"/>
          </a:p>
          <a:p>
            <a:pPr marL="177800" indent="-177800"/>
            <a:r>
              <a:rPr lang="en-GB" sz="1800" smtClean="0"/>
              <a:t>Access varies per application:</a:t>
            </a:r>
          </a:p>
          <a:p>
            <a:pPr marL="444500" lvl="1" indent="-177800"/>
            <a:r>
              <a:rPr lang="en-GB" sz="1400" smtClean="0"/>
              <a:t>Public access</a:t>
            </a:r>
          </a:p>
          <a:p>
            <a:pPr marL="444500" lvl="1" indent="-177800"/>
            <a:r>
              <a:rPr lang="en-GB" sz="1400" smtClean="0"/>
              <a:t>Via portal (username/pwd)</a:t>
            </a:r>
          </a:p>
          <a:p>
            <a:pPr marL="444500" lvl="1" indent="-177800"/>
            <a:r>
              <a:rPr lang="en-GB" sz="1400" smtClean="0"/>
              <a:t>Register in VO (X.509 cert)</a:t>
            </a:r>
          </a:p>
          <a:p>
            <a:pPr marL="444500" lvl="1" indent="-177800"/>
            <a:r>
              <a:rPr lang="en-GB" sz="1400" smtClean="0"/>
              <a:t>Download to client side</a:t>
            </a:r>
          </a:p>
          <a:p>
            <a:pPr marL="444500" lvl="1" indent="-177800"/>
            <a:r>
              <a:rPr lang="en-GB" sz="1400" smtClean="0"/>
              <a:t>...</a:t>
            </a:r>
          </a:p>
          <a:p>
            <a:pPr marL="177800" indent="-177800"/>
            <a:endParaRPr lang="en-GB" sz="1800" smtClean="0"/>
          </a:p>
          <a:p>
            <a:pPr marL="177800" indent="-177800"/>
            <a:r>
              <a:rPr lang="en-GB" sz="1800" smtClean="0">
                <a:solidFill>
                  <a:srgbClr val="FF0000"/>
                </a:solidFill>
              </a:rPr>
              <a:t>Interact</a:t>
            </a:r>
            <a:endParaRPr lang="en-GB" sz="1800" smtClean="0"/>
          </a:p>
          <a:p>
            <a:pPr marL="441325" lvl="1" indent="-177800"/>
            <a:r>
              <a:rPr lang="en-GB" sz="1400" smtClean="0"/>
              <a:t>Follow updates (RSS, Atom)</a:t>
            </a:r>
          </a:p>
          <a:p>
            <a:pPr marL="441325" lvl="1" indent="-177800"/>
            <a:r>
              <a:rPr lang="en-GB" sz="1400" smtClean="0"/>
              <a:t>Rate &amp; Comment</a:t>
            </a:r>
          </a:p>
          <a:p>
            <a:pPr marL="441325" lvl="1" indent="-177800"/>
            <a:r>
              <a:rPr lang="en-GB" sz="1400" smtClean="0"/>
              <a:t>Contact provider/supporter</a:t>
            </a:r>
          </a:p>
          <a:p>
            <a:pPr marL="577850" lvl="1" indent="-177800"/>
            <a:endParaRPr lang="en-GB" sz="1400" smtClean="0"/>
          </a:p>
          <a:p>
            <a:pPr marL="577850" lvl="1" indent="-177800"/>
            <a:endParaRPr lang="en-GB" sz="1400"/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5547337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Line Callout 1 6"/>
          <p:cNvSpPr/>
          <p:nvPr/>
        </p:nvSpPr>
        <p:spPr>
          <a:xfrm>
            <a:off x="4788024" y="3356992"/>
            <a:ext cx="1872208" cy="432048"/>
          </a:xfrm>
          <a:prstGeom prst="borderCallout1">
            <a:avLst>
              <a:gd name="adj1" fmla="val 30106"/>
              <a:gd name="adj2" fmla="val -828"/>
              <a:gd name="adj3" fmla="val 166121"/>
              <a:gd name="adj4" fmla="val -3897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rgbClr val="FF0000"/>
                </a:solidFill>
              </a:rPr>
              <a:t>By discipline</a:t>
            </a: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91880" y="4005064"/>
            <a:ext cx="57606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9417" y="1196752"/>
            <a:ext cx="5919515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196752"/>
            <a:ext cx="5990829" cy="48965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2/1. Capacity – Grid access</a:t>
            </a:r>
            <a:endParaRPr lang="en-GB" sz="4000"/>
          </a:p>
        </p:txBody>
      </p:sp>
      <p:sp>
        <p:nvSpPr>
          <p:cNvPr id="45" name="Content Placeholder 44"/>
          <p:cNvSpPr>
            <a:spLocks noGrp="1"/>
          </p:cNvSpPr>
          <p:nvPr>
            <p:ph idx="1"/>
          </p:nvPr>
        </p:nvSpPr>
        <p:spPr>
          <a:xfrm>
            <a:off x="4032448" y="1351309"/>
            <a:ext cx="4788024" cy="4525963"/>
          </a:xfrm>
        </p:spPr>
        <p:txBody>
          <a:bodyPr/>
          <a:lstStyle/>
          <a:p>
            <a:pPr marL="177800" indent="-177800">
              <a:buNone/>
            </a:pPr>
            <a:r>
              <a:rPr lang="en-GB" sz="1800" smtClean="0"/>
              <a:t>Join an existing Virtual Organisation:</a:t>
            </a:r>
          </a:p>
          <a:p>
            <a:pPr lvl="1"/>
            <a:r>
              <a:rPr lang="en-GB" sz="1600" smtClean="0">
                <a:hlinkClick r:id="rId2"/>
              </a:rPr>
              <a:t>http://operations-portal.egi.eu/vo</a:t>
            </a:r>
            <a:r>
              <a:rPr lang="en-GB" sz="1600" smtClean="0"/>
              <a:t> </a:t>
            </a:r>
          </a:p>
          <a:p>
            <a:pPr lvl="1"/>
            <a:r>
              <a:rPr lang="en-GB" sz="1600" smtClean="0"/>
              <a:t>‘Global’ Computational Chemistry Vos</a:t>
            </a:r>
          </a:p>
          <a:p>
            <a:pPr lvl="2"/>
            <a:r>
              <a:rPr lang="en-GB" sz="1200" smtClean="0"/>
              <a:t>Compchem: </a:t>
            </a:r>
            <a:r>
              <a:rPr lang="en-GB" sz="1200" smtClean="0">
                <a:hlinkClick r:id="rId3"/>
              </a:rPr>
              <a:t>https://www3.compchem.unipg.it</a:t>
            </a:r>
            <a:endParaRPr lang="en-GB" sz="1200" smtClean="0"/>
          </a:p>
          <a:p>
            <a:pPr lvl="2"/>
            <a:r>
              <a:rPr lang="en-GB" sz="1200" smtClean="0"/>
              <a:t>Gaussian</a:t>
            </a:r>
          </a:p>
          <a:p>
            <a:pPr lvl="1"/>
            <a:r>
              <a:rPr lang="en-GB" sz="1600" smtClean="0"/>
              <a:t>National Computational Chemistry VOs </a:t>
            </a:r>
          </a:p>
          <a:p>
            <a:pPr lvl="2"/>
            <a:r>
              <a:rPr lang="en-GB" sz="1200" smtClean="0"/>
              <a:t>In Turkey &amp; Spain</a:t>
            </a:r>
          </a:p>
          <a:p>
            <a:pPr lvl="1"/>
            <a:r>
              <a:rPr lang="en-GB" sz="1600" smtClean="0"/>
              <a:t>Regional and multi-disciplinary Vos</a:t>
            </a:r>
          </a:p>
          <a:p>
            <a:pPr lvl="2"/>
            <a:r>
              <a:rPr lang="en-GB" sz="1200" smtClean="0"/>
              <a:t>Many</a:t>
            </a:r>
          </a:p>
          <a:p>
            <a:pPr>
              <a:buNone/>
            </a:pPr>
            <a:r>
              <a:rPr lang="en-GB" sz="1800" b="1" i="1" smtClean="0"/>
              <a:t>OR</a:t>
            </a:r>
          </a:p>
          <a:p>
            <a:pPr marL="177800" indent="-177800">
              <a:buNone/>
            </a:pPr>
            <a:r>
              <a:rPr lang="en-GB" sz="1800" smtClean="0"/>
              <a:t>Setup a new Virtual Organisation:</a:t>
            </a:r>
          </a:p>
          <a:p>
            <a:pPr lvl="1"/>
            <a:r>
              <a:rPr lang="en-GB" sz="1600" smtClean="0">
                <a:hlinkClick r:id="rId4"/>
              </a:rPr>
              <a:t>http://operations-portal.egi.eu/vo/registrationWelcome</a:t>
            </a:r>
            <a:r>
              <a:rPr lang="en-GB" sz="1600" smtClean="0"/>
              <a:t> </a:t>
            </a:r>
          </a:p>
          <a:p>
            <a:pPr lvl="1"/>
            <a:r>
              <a:rPr lang="en-GB" sz="1600" smtClean="0"/>
              <a:t>Request to support the VO is sent to site managers</a:t>
            </a:r>
          </a:p>
          <a:p>
            <a:pPr lvl="1"/>
            <a:r>
              <a:rPr lang="en-GB" sz="1600" smtClean="0">
                <a:solidFill>
                  <a:srgbClr val="FF0000"/>
                </a:solidFill>
              </a:rPr>
              <a:t>Connect your own resources</a:t>
            </a:r>
          </a:p>
          <a:p>
            <a:pPr>
              <a:buNone/>
            </a:pPr>
            <a:r>
              <a:rPr lang="en-GB" sz="1800" b="1" i="1" smtClean="0">
                <a:solidFill>
                  <a:srgbClr val="FF0000"/>
                </a:solidFill>
              </a:rPr>
              <a:t>Get help from VO/NGI support teams</a:t>
            </a:r>
            <a:endParaRPr lang="en-GB" sz="1800" b="1" i="1">
              <a:solidFill>
                <a:srgbClr val="FF0000"/>
              </a:solidFill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36" y="4683797"/>
            <a:ext cx="3312368" cy="133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solidFill>
                  <a:srgbClr val="000000"/>
                </a:solidFill>
                <a:latin typeface="+mj-lt"/>
              </a:rPr>
              <a:t>Grid sites at ~350 sites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95536" y="2939338"/>
            <a:ext cx="3312368" cy="1641789"/>
          </a:xfrm>
          <a:prstGeom prst="rect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b="1" smtClean="0">
                <a:solidFill>
                  <a:schemeClr val="bg1"/>
                </a:solidFill>
                <a:latin typeface="+mj-lt"/>
              </a:rPr>
              <a:t>Grid middleware: UMD</a:t>
            </a:r>
            <a:br>
              <a:rPr lang="en-GB" b="1" smtClean="0">
                <a:solidFill>
                  <a:schemeClr val="bg1"/>
                </a:solidFill>
                <a:latin typeface="+mj-lt"/>
              </a:rPr>
            </a:br>
            <a:r>
              <a:rPr lang="en-GB" b="1" smtClean="0">
                <a:solidFill>
                  <a:schemeClr val="bg1"/>
                </a:solidFill>
                <a:latin typeface="+mj-lt"/>
              </a:rPr>
              <a:t>Unified Middleware Distribution</a:t>
            </a:r>
            <a:br>
              <a:rPr lang="en-GB" b="1" smtClean="0">
                <a:solidFill>
                  <a:schemeClr val="bg1"/>
                </a:solidFill>
                <a:latin typeface="+mj-lt"/>
              </a:rPr>
            </a:br>
            <a:r>
              <a:rPr lang="en-GB" sz="1400" smtClean="0">
                <a:solidFill>
                  <a:schemeClr val="bg1"/>
                </a:solidFill>
                <a:latin typeface="+mj-lt"/>
              </a:rPr>
              <a:t>(gLite, ARC, Unicore, dCache, SAGA, Desktop Grid)</a:t>
            </a:r>
            <a:endParaRPr lang="en-GB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5536" y="1556792"/>
            <a:ext cx="3312368" cy="9350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Domain applications and data</a:t>
            </a:r>
          </a:p>
        </p:txBody>
      </p:sp>
      <p:cxnSp>
        <p:nvCxnSpPr>
          <p:cNvPr id="49" name="Straight Arrow Connector 48"/>
          <p:cNvCxnSpPr>
            <a:stCxn id="24" idx="2"/>
            <a:endCxn id="7" idx="0"/>
          </p:cNvCxnSpPr>
          <p:nvPr/>
        </p:nvCxnSpPr>
        <p:spPr>
          <a:xfrm>
            <a:off x="2051720" y="2491852"/>
            <a:ext cx="0" cy="447486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EGI Grid use case example:</a:t>
            </a:r>
            <a:br>
              <a:rPr lang="en-US" sz="2800" smtClean="0"/>
            </a:br>
            <a:r>
              <a:rPr lang="en-US" sz="2800" smtClean="0"/>
              <a:t>batch processing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1028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1029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1030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1031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1032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1033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</a:t>
            </a:r>
            <a:r>
              <a:rPr lang="en-US" sz="1600" smtClean="0">
                <a:latin typeface="Comic Sans MS" pitchFamily="66" charset="0"/>
              </a:rPr>
              <a:t>YOUR </a:t>
            </a:r>
            <a:r>
              <a:rPr lang="en-US" sz="1600">
                <a:latin typeface="Comic Sans MS" pitchFamily="66" charset="0"/>
              </a:rPr>
              <a:t>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92275" y="1085850"/>
            <a:ext cx="4608514" cy="1801813"/>
            <a:chOff x="1066" y="684"/>
            <a:chExt cx="2903" cy="1135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66" y="755"/>
              <a:ext cx="1768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</a:t>
              </a:r>
              <a:r>
                <a:rPr lang="en-GB" sz="1200" smtClean="0">
                  <a:solidFill>
                    <a:srgbClr val="FF0000"/>
                  </a:solidFill>
                  <a:latin typeface="Comic Sans MS" pitchFamily="66" charset="0"/>
                </a:rPr>
                <a:t>&lt;20 MB </a:t>
              </a:r>
              <a:r>
                <a:rPr lang="hu-HU" sz="1200" smtClean="0">
                  <a:solidFill>
                    <a:srgbClr val="FF0000"/>
                  </a:solidFill>
                  <a:latin typeface="Comic Sans MS" pitchFamily="66" charset="0"/>
                </a:rPr>
                <a:t>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526" y="684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63930" y="2278613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4932040" y="51571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1026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1027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15697" y="3916905"/>
            <a:ext cx="1964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EGI Virtual Organisation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5084440" y="53095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6" name="Oval 60"/>
          <p:cNvSpPr>
            <a:spLocks noChangeArrowheads="1"/>
          </p:cNvSpPr>
          <p:nvPr/>
        </p:nvSpPr>
        <p:spPr bwMode="auto">
          <a:xfrm>
            <a:off x="5220444" y="5445199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/>
              <a:t>Your files</a:t>
            </a:r>
            <a:endParaRPr lang="en-GB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75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3697" grpId="0"/>
      <p:bldP spid="753699" grpId="0" animBg="1"/>
      <p:bldP spid="753700" grpId="0" animBg="1"/>
      <p:bldP spid="753701" grpId="0" animBg="1"/>
      <p:bldP spid="753702" grpId="0" animBg="1"/>
      <p:bldP spid="753703" grpId="0" animBg="1"/>
      <p:bldP spid="753705" grpId="0"/>
      <p:bldP spid="753706" grpId="0"/>
      <p:bldP spid="753707" grpId="0"/>
      <p:bldP spid="753714" grpId="0" animBg="1"/>
      <p:bldP spid="753715" grpId="0"/>
      <p:bldP spid="753719" grpId="0"/>
      <p:bldP spid="753722" grpId="0" animBg="1"/>
      <p:bldP spid="753723" grpId="0"/>
      <p:bldP spid="753724" grpId="0" animBg="1"/>
      <p:bldP spid="753725" grpId="0"/>
      <p:bldP spid="753728" grpId="0"/>
      <p:bldP spid="753729" grpId="0" animBg="1"/>
      <p:bldP spid="753730" grpId="0"/>
      <p:bldP spid="753731" grpId="0" animBg="1"/>
      <p:bldP spid="753732" grpId="0"/>
      <p:bldP spid="753733" grpId="0" animBg="1"/>
      <p:bldP spid="753734" grpId="0"/>
      <p:bldP spid="753744" grpId="0" animBg="1"/>
      <p:bldP spid="753745" grpId="0"/>
      <p:bldP spid="65" grpId="0" animBg="1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150912"/>
            <a:ext cx="7008812" cy="685800"/>
          </a:xfrm>
        </p:spPr>
        <p:txBody>
          <a:bodyPr/>
          <a:lstStyle/>
          <a:p>
            <a:pPr defTabSz="920750"/>
            <a:r>
              <a:rPr lang="en-US" sz="2800" smtClean="0"/>
              <a:t>Implementation: Auger VO</a:t>
            </a:r>
            <a:br>
              <a:rPr lang="en-US" sz="2800" smtClean="0"/>
            </a:br>
            <a:r>
              <a:rPr lang="en-US" sz="2800" smtClean="0"/>
              <a:t>Serving the Pierre Auger Collaboration </a:t>
            </a:r>
            <a:endParaRPr lang="fr-FR" sz="2800" smtClean="0"/>
          </a:p>
        </p:txBody>
      </p:sp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Rectangle 6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60900" y="4914900"/>
            <a:ext cx="1666875" cy="1458913"/>
            <a:chOff x="3986" y="2700"/>
            <a:chExt cx="1050" cy="919"/>
          </a:xfrm>
        </p:grpSpPr>
        <p:pic>
          <p:nvPicPr>
            <p:cNvPr id="1081" name="Picture 10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4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2" name="Picture 11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0" y="2796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3" name="Picture 12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6" y="2892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4" name="Picture 13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22" y="2988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5" name="Picture 14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8" y="308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6" name="Picture 15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14" y="318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87" name="Picture 16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86" y="2700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4572000" y="4676775"/>
            <a:ext cx="19399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Computing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0" name="Rectangle 18"/>
          <p:cNvSpPr>
            <a:spLocks noChangeArrowheads="1"/>
          </p:cNvSpPr>
          <p:nvPr/>
        </p:nvSpPr>
        <p:spPr bwMode="auto">
          <a:xfrm>
            <a:off x="4591050" y="4667250"/>
            <a:ext cx="1790700" cy="17716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38916" name="Image Wang" r:id="rId5" imgW="609480" imgH="657360" progId="">
                <p:embed/>
              </p:oleObj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38917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38918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1031" name="Object 7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38919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1032" name="Object 8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38920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1033" name="Object 9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38921" name="Image Wang" r:id="rId10" imgW="609480" imgH="657360" progId="">
                <p:embed/>
              </p:oleObj>
            </a:graphicData>
          </a:graphic>
        </p:graphicFrame>
        <p:pic>
          <p:nvPicPr>
            <p:cNvPr id="1080" name="Picture 28" descr="j022338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42" name="Text Box 29"/>
          <p:cNvSpPr txBox="1">
            <a:spLocks noChangeArrowheads="1"/>
          </p:cNvSpPr>
          <p:nvPr/>
        </p:nvSpPr>
        <p:spPr bwMode="auto">
          <a:xfrm>
            <a:off x="6638925" y="4686300"/>
            <a:ext cx="1893888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1043" name="Rectangle 30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Text Box 31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smtClean="0">
                <a:latin typeface="Comic Sans MS" pitchFamily="66" charset="0"/>
              </a:rPr>
              <a:t>Site </a:t>
            </a:r>
            <a:r>
              <a:rPr lang="en-US" sz="1600">
                <a:latin typeface="Comic Sans MS" pitchFamily="66" charset="0"/>
              </a:rPr>
              <a:t>of </a:t>
            </a:r>
            <a:r>
              <a:rPr lang="en-US" sz="1600" smtClean="0">
                <a:latin typeface="Comic Sans MS" pitchFamily="66" charset="0"/>
              </a:rPr>
              <a:t>AugerVO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753696" name="Picture 32" descr="j021732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3697" name="Text Box 33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699" name="Line 35"/>
          <p:cNvSpPr>
            <a:spLocks noChangeShapeType="1"/>
          </p:cNvSpPr>
          <p:nvPr/>
        </p:nvSpPr>
        <p:spPr bwMode="auto">
          <a:xfrm>
            <a:off x="1828800" y="1905000"/>
            <a:ext cx="1905000" cy="6858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0" name="Line 36"/>
          <p:cNvSpPr>
            <a:spLocks noChangeShapeType="1"/>
          </p:cNvSpPr>
          <p:nvPr/>
        </p:nvSpPr>
        <p:spPr bwMode="auto">
          <a:xfrm>
            <a:off x="4873625" y="3038475"/>
            <a:ext cx="1333500" cy="12573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1" name="Line 37"/>
          <p:cNvSpPr>
            <a:spLocks noChangeShapeType="1"/>
          </p:cNvSpPr>
          <p:nvPr/>
        </p:nvSpPr>
        <p:spPr bwMode="auto">
          <a:xfrm>
            <a:off x="4724400" y="3048000"/>
            <a:ext cx="1447800" cy="13716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02" name="Line 38"/>
          <p:cNvSpPr>
            <a:spLocks noChangeShapeType="1"/>
          </p:cNvSpPr>
          <p:nvPr/>
        </p:nvSpPr>
        <p:spPr bwMode="auto">
          <a:xfrm flipV="1">
            <a:off x="5105400" y="1752600"/>
            <a:ext cx="1447800" cy="4572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3" name="Line 39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05" name="Text Box 41"/>
          <p:cNvSpPr txBox="1">
            <a:spLocks noChangeArrowheads="1"/>
          </p:cNvSpPr>
          <p:nvPr/>
        </p:nvSpPr>
        <p:spPr bwMode="auto">
          <a:xfrm>
            <a:off x="5334000" y="3276600"/>
            <a:ext cx="971550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Submit job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6" name="Text Box 42"/>
          <p:cNvSpPr txBox="1">
            <a:spLocks noChangeArrowheads="1"/>
          </p:cNvSpPr>
          <p:nvPr/>
        </p:nvSpPr>
        <p:spPr bwMode="auto">
          <a:xfrm>
            <a:off x="5715000" y="1935163"/>
            <a:ext cx="579438" cy="274637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07" name="Text Box 43"/>
          <p:cNvSpPr txBox="1">
            <a:spLocks noChangeArrowheads="1"/>
          </p:cNvSpPr>
          <p:nvPr/>
        </p:nvSpPr>
        <p:spPr bwMode="auto">
          <a:xfrm>
            <a:off x="4452938" y="3429000"/>
            <a:ext cx="83978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output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692275" y="1085850"/>
            <a:ext cx="4608514" cy="1801813"/>
            <a:chOff x="1066" y="684"/>
            <a:chExt cx="2903" cy="1135"/>
          </a:xfrm>
        </p:grpSpPr>
        <p:sp>
          <p:nvSpPr>
            <p:cNvPr id="1076" name="Line 34"/>
            <p:cNvSpPr>
              <a:spLocks noChangeShapeType="1"/>
            </p:cNvSpPr>
            <p:nvPr/>
          </p:nvSpPr>
          <p:spPr bwMode="auto">
            <a:xfrm>
              <a:off x="1200" y="1104"/>
              <a:ext cx="1200" cy="432"/>
            </a:xfrm>
            <a:prstGeom prst="line">
              <a:avLst/>
            </a:prstGeom>
            <a:noFill/>
            <a:ln w="38100">
              <a:solidFill>
                <a:srgbClr val="00279F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7" name="Text Box 40"/>
            <p:cNvSpPr txBox="1">
              <a:spLocks noChangeArrowheads="1"/>
            </p:cNvSpPr>
            <p:nvPr/>
          </p:nvSpPr>
          <p:spPr bwMode="auto">
            <a:xfrm>
              <a:off x="1066" y="755"/>
              <a:ext cx="1768" cy="407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Create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job definition</a:t>
              </a:r>
            </a:p>
            <a:p>
              <a:pPr eaLnBrk="0" hangingPunct="0"/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Submit job</a:t>
              </a:r>
              <a:endParaRPr lang="hu-HU" sz="1200">
                <a:solidFill>
                  <a:srgbClr val="FF0000"/>
                </a:solidFill>
                <a:latin typeface="Comic Sans MS" pitchFamily="66" charset="0"/>
              </a:endParaRPr>
            </a:p>
            <a:p>
              <a:pPr eaLnBrk="0" hangingPunct="0"/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(</a:t>
              </a:r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batch </a:t>
              </a:r>
              <a:r>
                <a:rPr lang="hu-HU" sz="1200">
                  <a:solidFill>
                    <a:srgbClr val="FF0000"/>
                  </a:solidFill>
                  <a:latin typeface="Comic Sans MS" pitchFamily="66" charset="0"/>
                </a:rPr>
                <a:t>executable + </a:t>
              </a:r>
              <a:r>
                <a:rPr lang="en-GB" sz="1200" smtClean="0">
                  <a:solidFill>
                    <a:srgbClr val="FF0000"/>
                  </a:solidFill>
                  <a:latin typeface="Comic Sans MS" pitchFamily="66" charset="0"/>
                </a:rPr>
                <a:t>&lt;20 MB </a:t>
              </a:r>
              <a:r>
                <a:rPr lang="hu-HU" sz="1200" smtClean="0">
                  <a:solidFill>
                    <a:srgbClr val="FF0000"/>
                  </a:solidFill>
                  <a:latin typeface="Comic Sans MS" pitchFamily="66" charset="0"/>
                </a:rPr>
                <a:t>inputs</a:t>
              </a:r>
              <a:r>
                <a:rPr lang="en-US" sz="1200">
                  <a:solidFill>
                    <a:srgbClr val="FF0000"/>
                  </a:solidFill>
                  <a:latin typeface="Comic Sans MS" pitchFamily="66" charset="0"/>
                </a:rPr>
                <a:t>)</a:t>
              </a:r>
              <a:endParaRPr lang="fr-FR" sz="120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078" name="Text Box 45"/>
            <p:cNvSpPr txBox="1">
              <a:spLocks noChangeArrowheads="1"/>
            </p:cNvSpPr>
            <p:nvPr/>
          </p:nvSpPr>
          <p:spPr bwMode="auto">
            <a:xfrm>
              <a:off x="2526" y="684"/>
              <a:ext cx="1443" cy="52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endParaRPr lang="en-GB" sz="1600">
                <a:latin typeface="Comic Sans MS" pitchFamily="66" charset="0"/>
              </a:endParaRPr>
            </a:p>
            <a:p>
              <a:pPr algn="ctr" eaLnBrk="0" hangingPunct="0"/>
              <a:r>
                <a:rPr lang="en-GB" sz="1600">
                  <a:latin typeface="Comic Sans MS" pitchFamily="66" charset="0"/>
                </a:rPr>
                <a:t>Broker service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9" name="Picture 46" descr="BS00953_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436" y="1146"/>
              <a:ext cx="689" cy="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04800" y="990600"/>
            <a:ext cx="1873250" cy="1208088"/>
            <a:chOff x="368" y="827"/>
            <a:chExt cx="1180" cy="761"/>
          </a:xfrm>
        </p:grpSpPr>
        <p:sp>
          <p:nvSpPr>
            <p:cNvPr id="1074" name="Text Box 48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1075" name="Picture 49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53714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53715" name="Text Box 51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19" name="Text Box 55"/>
          <p:cNvSpPr txBox="1">
            <a:spLocks noChangeArrowheads="1"/>
          </p:cNvSpPr>
          <p:nvPr/>
        </p:nvSpPr>
        <p:spPr bwMode="auto">
          <a:xfrm>
            <a:off x="-252413" y="5454650"/>
            <a:ext cx="2374901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2" name="Line 58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23" name="Text Box 59"/>
          <p:cNvSpPr txBox="1">
            <a:spLocks noChangeArrowheads="1"/>
          </p:cNvSpPr>
          <p:nvPr/>
        </p:nvSpPr>
        <p:spPr bwMode="auto">
          <a:xfrm>
            <a:off x="63930" y="2278613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24" name="Oval 60"/>
          <p:cNvSpPr>
            <a:spLocks noChangeArrowheads="1"/>
          </p:cNvSpPr>
          <p:nvPr/>
        </p:nvSpPr>
        <p:spPr bwMode="auto">
          <a:xfrm>
            <a:off x="4932040" y="51571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753725" name="Text Box 61"/>
          <p:cNvSpPr txBox="1">
            <a:spLocks noChangeArrowheads="1"/>
          </p:cNvSpPr>
          <p:nvPr/>
        </p:nvSpPr>
        <p:spPr bwMode="auto">
          <a:xfrm>
            <a:off x="1692275" y="2284413"/>
            <a:ext cx="1524000" cy="639762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Retrieve status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&amp; 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hu-HU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(small) </a:t>
            </a: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output</a:t>
            </a:r>
            <a:r>
              <a:rPr lang="hu-HU" sz="1200">
                <a:solidFill>
                  <a:srgbClr val="FF0000"/>
                </a:solidFill>
                <a:latin typeface="Comic Sans MS" pitchFamily="66" charset="0"/>
              </a:rPr>
              <a:t>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753726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38914" name="Clip" r:id="rId14" imgW="4599000" imgH="2817000" progId="">
              <p:embed/>
            </p:oleObj>
          </a:graphicData>
        </a:graphic>
      </p:graphicFrame>
      <p:graphicFrame>
        <p:nvGraphicFramePr>
          <p:cNvPr id="753727" name="Object 3"/>
          <p:cNvGraphicFramePr>
            <a:graphicFrameLocks noChangeAspect="1"/>
          </p:cNvGraphicFramePr>
          <p:nvPr/>
        </p:nvGraphicFramePr>
        <p:xfrm>
          <a:off x="2771775" y="4941888"/>
          <a:ext cx="1219200" cy="1168400"/>
        </p:xfrm>
        <a:graphic>
          <a:graphicData uri="http://schemas.openxmlformats.org/presentationml/2006/ole">
            <p:oleObj spid="_x0000_s38915" name="Clip" r:id="rId15" imgW="762480" imgH="730440" progId="">
              <p:embed/>
            </p:oleObj>
          </a:graphicData>
        </a:graphic>
      </p:graphicFrame>
      <p:sp>
        <p:nvSpPr>
          <p:cNvPr id="753728" name="Text Box 64"/>
          <p:cNvSpPr txBox="1">
            <a:spLocks noChangeArrowheads="1"/>
          </p:cNvSpPr>
          <p:nvPr/>
        </p:nvSpPr>
        <p:spPr bwMode="auto">
          <a:xfrm>
            <a:off x="2124075" y="6089650"/>
            <a:ext cx="2303463" cy="584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Logging and bookkeeping service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753729" name="Line 65"/>
          <p:cNvSpPr>
            <a:spLocks noChangeShapeType="1"/>
          </p:cNvSpPr>
          <p:nvPr/>
        </p:nvSpPr>
        <p:spPr bwMode="auto">
          <a:xfrm flipV="1">
            <a:off x="3995738" y="5591175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0" name="Text Box 66"/>
          <p:cNvSpPr txBox="1">
            <a:spLocks noChangeArrowheads="1"/>
          </p:cNvSpPr>
          <p:nvPr/>
        </p:nvSpPr>
        <p:spPr bwMode="auto">
          <a:xfrm>
            <a:off x="3922713" y="506095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1" name="Line 67"/>
          <p:cNvSpPr>
            <a:spLocks noChangeShapeType="1"/>
          </p:cNvSpPr>
          <p:nvPr/>
        </p:nvSpPr>
        <p:spPr bwMode="auto">
          <a:xfrm flipH="1">
            <a:off x="3492500" y="3095625"/>
            <a:ext cx="647700" cy="18462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753732" name="Text Box 68"/>
          <p:cNvSpPr txBox="1">
            <a:spLocks noChangeArrowheads="1"/>
          </p:cNvSpPr>
          <p:nvPr/>
        </p:nvSpPr>
        <p:spPr bwMode="auto">
          <a:xfrm>
            <a:off x="3132138" y="3835400"/>
            <a:ext cx="72072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Job status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33" name="Line 69"/>
          <p:cNvSpPr>
            <a:spLocks noChangeShapeType="1"/>
          </p:cNvSpPr>
          <p:nvPr/>
        </p:nvSpPr>
        <p:spPr bwMode="auto">
          <a:xfrm flipH="1">
            <a:off x="3708400" y="3068638"/>
            <a:ext cx="647700" cy="18732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34" name="Text Box 70"/>
          <p:cNvSpPr txBox="1">
            <a:spLocks noChangeArrowheads="1"/>
          </p:cNvSpPr>
          <p:nvPr/>
        </p:nvSpPr>
        <p:spPr bwMode="auto">
          <a:xfrm>
            <a:off x="3995738" y="3933825"/>
            <a:ext cx="720725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Logging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53744" name="Line 80"/>
          <p:cNvSpPr>
            <a:spLocks noChangeShapeType="1"/>
          </p:cNvSpPr>
          <p:nvPr/>
        </p:nvSpPr>
        <p:spPr bwMode="auto">
          <a:xfrm flipV="1">
            <a:off x="6373813" y="5543550"/>
            <a:ext cx="627062" cy="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753745" name="Text Box 81"/>
          <p:cNvSpPr txBox="1">
            <a:spLocks noChangeArrowheads="1"/>
          </p:cNvSpPr>
          <p:nvPr/>
        </p:nvSpPr>
        <p:spPr bwMode="auto">
          <a:xfrm>
            <a:off x="6156325" y="5059363"/>
            <a:ext cx="107950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Read/write files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7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9F10B4-30FB-4E54-98F1-F8DC3BEDB4C3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i-FI" smtClean="0"/>
          </a:p>
        </p:txBody>
      </p:sp>
      <p:sp>
        <p:nvSpPr>
          <p:cNvPr id="64" name="TextBox 63"/>
          <p:cNvSpPr txBox="1"/>
          <p:nvPr/>
        </p:nvSpPr>
        <p:spPr>
          <a:xfrm rot="18911546">
            <a:off x="-344175" y="3916905"/>
            <a:ext cx="2684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Auger Virtual Organisation on EGI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5084440" y="5309592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6" name="Oval 60"/>
          <p:cNvSpPr>
            <a:spLocks noChangeArrowheads="1"/>
          </p:cNvSpPr>
          <p:nvPr/>
        </p:nvSpPr>
        <p:spPr bwMode="auto">
          <a:xfrm>
            <a:off x="5220444" y="5445199"/>
            <a:ext cx="107791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mtClean="0"/>
              <a:t>job</a:t>
            </a:r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Cosmic ray files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68" name="Rectangular Callout 67"/>
          <p:cNvSpPr/>
          <p:nvPr/>
        </p:nvSpPr>
        <p:spPr>
          <a:xfrm>
            <a:off x="7308304" y="2636912"/>
            <a:ext cx="1584176" cy="1368152"/>
          </a:xfrm>
          <a:prstGeom prst="wedgeRectCallout">
            <a:avLst>
              <a:gd name="adj1" fmla="val -30687"/>
              <a:gd name="adj2" fmla="val 14910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Copied from Colorado (USA), Malargüe (Arg) to grid storage Lyon (Fr) (CCIN2P3)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69" name="Rectangular Callout 68"/>
          <p:cNvSpPr/>
          <p:nvPr/>
        </p:nvSpPr>
        <p:spPr>
          <a:xfrm>
            <a:off x="1763688" y="2636912"/>
            <a:ext cx="1584176" cy="1368152"/>
          </a:xfrm>
          <a:prstGeom prst="wedgeRectCallout">
            <a:avLst>
              <a:gd name="adj1" fmla="val -67290"/>
              <a:gd name="adj2" fmla="val -9051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Processing software is distributed to consortium members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0" name="Rectangular Callout 69"/>
          <p:cNvSpPr/>
          <p:nvPr/>
        </p:nvSpPr>
        <p:spPr>
          <a:xfrm>
            <a:off x="2555776" y="4365104"/>
            <a:ext cx="1584176" cy="1368152"/>
          </a:xfrm>
          <a:prstGeom prst="wedgeRectCallout">
            <a:avLst>
              <a:gd name="adj1" fmla="val 79123"/>
              <a:gd name="adj2" fmla="val -39169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CPU intensive simulations done at various sites and</a:t>
            </a:r>
          </a:p>
          <a:p>
            <a:pPr algn="ctr"/>
            <a:r>
              <a:rPr lang="en-GB" sz="1400" smtClean="0">
                <a:solidFill>
                  <a:schemeClr val="tx1"/>
                </a:solidFill>
              </a:rPr>
              <a:t>results copied back to Lyon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1" name="Rectangular Callout 70"/>
          <p:cNvSpPr/>
          <p:nvPr/>
        </p:nvSpPr>
        <p:spPr>
          <a:xfrm>
            <a:off x="3131840" y="188640"/>
            <a:ext cx="1584176" cy="1368152"/>
          </a:xfrm>
          <a:prstGeom prst="wedgeRectCallout">
            <a:avLst>
              <a:gd name="adj1" fmla="val 123470"/>
              <a:gd name="adj2" fmla="val 54563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>
                <a:solidFill>
                  <a:schemeClr val="tx1"/>
                </a:solidFill>
              </a:rPr>
              <a:t>Central services for the VO are in Czech Republic (by CESNET)</a:t>
            </a:r>
            <a:endParaRPr lang="en-GB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5272" name="Object 2"/>
          <p:cNvGraphicFramePr>
            <a:graphicFrameLocks noChangeAspect="1"/>
          </p:cNvGraphicFramePr>
          <p:nvPr>
            <p:ph idx="1"/>
          </p:nvPr>
        </p:nvGraphicFramePr>
        <p:xfrm>
          <a:off x="180975" y="4724400"/>
          <a:ext cx="1295400" cy="793750"/>
        </p:xfrm>
        <a:graphic>
          <a:graphicData uri="http://schemas.openxmlformats.org/presentationml/2006/ole">
            <p:oleObj spid="_x0000_s2050" name="Clip" r:id="rId4" imgW="4599000" imgH="2817000" progId="">
              <p:embed/>
            </p:oleObj>
          </a:graphicData>
        </a:graphic>
      </p:graphicFrame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138275" y="1066800"/>
            <a:ext cx="3671725" cy="3586336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 rot="18911546">
            <a:off x="15697" y="3916905"/>
            <a:ext cx="19644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smtClean="0">
                <a:solidFill>
                  <a:srgbClr val="0000FF"/>
                </a:solidFill>
              </a:rPr>
              <a:t>EGI Virtual Organisation</a:t>
            </a:r>
            <a:endParaRPr lang="en-GB" sz="1200" b="1">
              <a:solidFill>
                <a:srgbClr val="0000FF"/>
              </a:solidFill>
            </a:endParaRPr>
          </a:p>
        </p:txBody>
      </p:sp>
      <p:sp>
        <p:nvSpPr>
          <p:cNvPr id="3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11759" y="150912"/>
            <a:ext cx="7296745" cy="685800"/>
          </a:xfrm>
        </p:spPr>
        <p:txBody>
          <a:bodyPr/>
          <a:lstStyle/>
          <a:p>
            <a:pPr defTabSz="920750"/>
            <a:r>
              <a:rPr lang="en-US" sz="2800" smtClean="0"/>
              <a:t>EGI Grid use case example 2:</a:t>
            </a:r>
            <a:br>
              <a:rPr lang="en-US" sz="2800" smtClean="0"/>
            </a:br>
            <a:r>
              <a:rPr lang="en-US" sz="2800" smtClean="0"/>
              <a:t>data &amp; meta-data management</a:t>
            </a:r>
            <a:endParaRPr lang="fr-FR" sz="2800" smtClean="0"/>
          </a:p>
        </p:txBody>
      </p:sp>
      <p:sp>
        <p:nvSpPr>
          <p:cNvPr id="3082" name="Rectangle 3"/>
          <p:cNvSpPr>
            <a:spLocks noChangeArrowheads="1"/>
          </p:cNvSpPr>
          <p:nvPr/>
        </p:nvSpPr>
        <p:spPr bwMode="auto">
          <a:xfrm>
            <a:off x="4787900" y="41148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3" name="Rectangle 4"/>
          <p:cNvSpPr>
            <a:spLocks noChangeArrowheads="1"/>
          </p:cNvSpPr>
          <p:nvPr/>
        </p:nvSpPr>
        <p:spPr bwMode="auto">
          <a:xfrm>
            <a:off x="4654550" y="421005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4" name="Rectangle 5"/>
          <p:cNvSpPr>
            <a:spLocks noChangeArrowheads="1"/>
          </p:cNvSpPr>
          <p:nvPr/>
        </p:nvSpPr>
        <p:spPr bwMode="auto">
          <a:xfrm>
            <a:off x="4495800" y="4305300"/>
            <a:ext cx="4095750" cy="21907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4576763" y="4667250"/>
            <a:ext cx="2011362" cy="1771650"/>
            <a:chOff x="2883" y="2940"/>
            <a:chExt cx="1267" cy="1116"/>
          </a:xfrm>
        </p:grpSpPr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2883" y="2946"/>
              <a:ext cx="1267" cy="1069"/>
              <a:chOff x="2883" y="2946"/>
              <a:chExt cx="1267" cy="1069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936" y="3096"/>
                <a:ext cx="1050" cy="919"/>
                <a:chOff x="3986" y="2700"/>
                <a:chExt cx="1050" cy="919"/>
              </a:xfrm>
            </p:grpSpPr>
            <p:pic>
              <p:nvPicPr>
                <p:cNvPr id="3117" name="Picture 9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34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8" name="Picture 10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430" y="2796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19" name="Picture 11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526" y="2892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0" name="Picture 12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622" y="2988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1" name="Picture 13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718" y="3084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2" name="Picture 14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814" y="318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23" name="Picture 15" descr="j0223382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986" y="2700"/>
                  <a:ext cx="222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3116" name="Text Box 16"/>
              <p:cNvSpPr txBox="1">
                <a:spLocks noChangeArrowheads="1"/>
              </p:cNvSpPr>
              <p:nvPr/>
            </p:nvSpPr>
            <p:spPr bwMode="auto">
              <a:xfrm>
                <a:off x="2883" y="2946"/>
                <a:ext cx="1267" cy="173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200">
                    <a:latin typeface="Comic Sans MS" pitchFamily="66" charset="0"/>
                  </a:rPr>
                  <a:t>Computing service</a:t>
                </a:r>
                <a:endParaRPr lang="fr-FR" sz="1200">
                  <a:latin typeface="Comic Sans MS" pitchFamily="66" charset="0"/>
                </a:endParaRPr>
              </a:p>
            </p:txBody>
          </p:sp>
        </p:grpSp>
        <p:sp>
          <p:nvSpPr>
            <p:cNvPr id="3114" name="Rectangle 17"/>
            <p:cNvSpPr>
              <a:spLocks noChangeArrowheads="1"/>
            </p:cNvSpPr>
            <p:nvPr/>
          </p:nvSpPr>
          <p:spPr bwMode="auto">
            <a:xfrm>
              <a:off x="2892" y="2940"/>
              <a:ext cx="1128" cy="111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6565900" y="4914900"/>
            <a:ext cx="1863725" cy="1476375"/>
            <a:chOff x="4922" y="2664"/>
            <a:chExt cx="1174" cy="930"/>
          </a:xfrm>
        </p:grpSpPr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5232" y="2700"/>
            <a:ext cx="384" cy="414"/>
          </p:xfrm>
          <a:graphic>
            <a:graphicData uri="http://schemas.openxmlformats.org/presentationml/2006/ole">
              <p:oleObj spid="_x0000_s2051" name="Image Wang" r:id="rId6" imgW="609480" imgH="657360" progId="">
                <p:embed/>
              </p:oleObj>
            </a:graphicData>
          </a:graphic>
        </p:graphicFrame>
        <p:graphicFrame>
          <p:nvGraphicFramePr>
            <p:cNvPr id="3076" name="Object 4"/>
            <p:cNvGraphicFramePr>
              <a:graphicFrameLocks noChangeAspect="1"/>
            </p:cNvGraphicFramePr>
            <p:nvPr/>
          </p:nvGraphicFramePr>
          <p:xfrm>
            <a:off x="5328" y="2796"/>
            <a:ext cx="384" cy="414"/>
          </p:xfrm>
          <a:graphic>
            <a:graphicData uri="http://schemas.openxmlformats.org/presentationml/2006/ole">
              <p:oleObj spid="_x0000_s2052" name="Image Wang" r:id="rId7" imgW="609480" imgH="657360" progId="">
                <p:embed/>
              </p:oleObj>
            </a:graphicData>
          </a:graphic>
        </p:graphicFrame>
        <p:graphicFrame>
          <p:nvGraphicFramePr>
            <p:cNvPr id="3077" name="Object 5"/>
            <p:cNvGraphicFramePr>
              <a:graphicFrameLocks noChangeAspect="1"/>
            </p:cNvGraphicFramePr>
            <p:nvPr/>
          </p:nvGraphicFramePr>
          <p:xfrm>
            <a:off x="5424" y="2892"/>
            <a:ext cx="384" cy="414"/>
          </p:xfrm>
          <a:graphic>
            <a:graphicData uri="http://schemas.openxmlformats.org/presentationml/2006/ole">
              <p:oleObj spid="_x0000_s2053" name="Image Wang" r:id="rId8" imgW="609480" imgH="657360" progId="">
                <p:embed/>
              </p:oleObj>
            </a:graphicData>
          </a:graphic>
        </p:graphicFrame>
        <p:graphicFrame>
          <p:nvGraphicFramePr>
            <p:cNvPr id="3078" name="Object 6"/>
            <p:cNvGraphicFramePr>
              <a:graphicFrameLocks noChangeAspect="1"/>
            </p:cNvGraphicFramePr>
            <p:nvPr/>
          </p:nvGraphicFramePr>
          <p:xfrm>
            <a:off x="5520" y="2988"/>
            <a:ext cx="384" cy="414"/>
          </p:xfrm>
          <a:graphic>
            <a:graphicData uri="http://schemas.openxmlformats.org/presentationml/2006/ole">
              <p:oleObj spid="_x0000_s2054" name="Image Wang" r:id="rId9" imgW="609480" imgH="657360" progId="">
                <p:embed/>
              </p:oleObj>
            </a:graphicData>
          </a:graphic>
        </p:graphicFrame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5616" y="3084"/>
            <a:ext cx="384" cy="414"/>
          </p:xfrm>
          <a:graphic>
            <a:graphicData uri="http://schemas.openxmlformats.org/presentationml/2006/ole">
              <p:oleObj spid="_x0000_s2055" name="Image Wang" r:id="rId10" imgW="609480" imgH="657360" progId="">
                <p:embed/>
              </p:oleObj>
            </a:graphicData>
          </a:graphic>
        </p:graphicFrame>
        <p:graphicFrame>
          <p:nvGraphicFramePr>
            <p:cNvPr id="3080" name="Object 8"/>
            <p:cNvGraphicFramePr>
              <a:graphicFrameLocks noChangeAspect="1"/>
            </p:cNvGraphicFramePr>
            <p:nvPr/>
          </p:nvGraphicFramePr>
          <p:xfrm>
            <a:off x="5712" y="3180"/>
            <a:ext cx="384" cy="414"/>
          </p:xfrm>
          <a:graphic>
            <a:graphicData uri="http://schemas.openxmlformats.org/presentationml/2006/ole">
              <p:oleObj spid="_x0000_s2056" name="Image Wang" r:id="rId11" imgW="609480" imgH="657360" progId="">
                <p:embed/>
              </p:oleObj>
            </a:graphicData>
          </a:graphic>
        </p:graphicFrame>
        <p:pic>
          <p:nvPicPr>
            <p:cNvPr id="3112" name="Picture 27" descr="j02233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2" y="2664"/>
              <a:ext cx="222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7" name="Text Box 28"/>
          <p:cNvSpPr txBox="1">
            <a:spLocks noChangeArrowheads="1"/>
          </p:cNvSpPr>
          <p:nvPr/>
        </p:nvSpPr>
        <p:spPr bwMode="auto">
          <a:xfrm>
            <a:off x="6638925" y="4686300"/>
            <a:ext cx="1820863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>
                <a:latin typeface="Comic Sans MS" pitchFamily="66" charset="0"/>
              </a:rPr>
              <a:t>Storage service</a:t>
            </a:r>
            <a:endParaRPr lang="fr-FR" sz="1200">
              <a:latin typeface="Comic Sans MS" pitchFamily="66" charset="0"/>
            </a:endParaRPr>
          </a:p>
        </p:txBody>
      </p:sp>
      <p:sp>
        <p:nvSpPr>
          <p:cNvPr id="3088" name="Rectangle 29"/>
          <p:cNvSpPr>
            <a:spLocks noChangeArrowheads="1"/>
          </p:cNvSpPr>
          <p:nvPr/>
        </p:nvSpPr>
        <p:spPr bwMode="auto">
          <a:xfrm>
            <a:off x="6496050" y="4667250"/>
            <a:ext cx="1981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89" name="Text Box 30"/>
          <p:cNvSpPr txBox="1">
            <a:spLocks noChangeArrowheads="1"/>
          </p:cNvSpPr>
          <p:nvPr/>
        </p:nvSpPr>
        <p:spPr bwMode="auto">
          <a:xfrm>
            <a:off x="4514850" y="4314825"/>
            <a:ext cx="3152775" cy="33655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>
                <a:latin typeface="Comic Sans MS" pitchFamily="66" charset="0"/>
              </a:rPr>
              <a:t>Site X of YOUR VO</a:t>
            </a:r>
            <a:endParaRPr lang="fr-FR" sz="1600">
              <a:latin typeface="Comic Sans MS" pitchFamily="66" charset="0"/>
            </a:endParaRPr>
          </a:p>
        </p:txBody>
      </p:sp>
      <p:pic>
        <p:nvPicPr>
          <p:cNvPr id="905247" name="Picture 31" descr="j02173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32563" y="1384300"/>
            <a:ext cx="1049337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5248" name="Text Box 32"/>
          <p:cNvSpPr txBox="1">
            <a:spLocks noChangeArrowheads="1"/>
          </p:cNvSpPr>
          <p:nvPr/>
        </p:nvSpPr>
        <p:spPr bwMode="auto">
          <a:xfrm>
            <a:off x="6172200" y="1066800"/>
            <a:ext cx="2125663" cy="3381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latin typeface="Comic Sans MS" pitchFamily="66" charset="0"/>
              </a:rPr>
              <a:t>Information System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49" name="Line 33"/>
          <p:cNvSpPr>
            <a:spLocks noChangeShapeType="1"/>
          </p:cNvSpPr>
          <p:nvPr/>
        </p:nvSpPr>
        <p:spPr bwMode="auto">
          <a:xfrm>
            <a:off x="1619250" y="2276475"/>
            <a:ext cx="865188" cy="1439863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2" name="Line 36"/>
          <p:cNvSpPr>
            <a:spLocks noChangeShapeType="1"/>
          </p:cNvSpPr>
          <p:nvPr/>
        </p:nvSpPr>
        <p:spPr bwMode="auto">
          <a:xfrm flipV="1">
            <a:off x="1763713" y="1752600"/>
            <a:ext cx="4789487" cy="20638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3" name="Line 37"/>
          <p:cNvSpPr>
            <a:spLocks noChangeShapeType="1"/>
          </p:cNvSpPr>
          <p:nvPr/>
        </p:nvSpPr>
        <p:spPr bwMode="auto">
          <a:xfrm flipV="1">
            <a:off x="7162800" y="2590800"/>
            <a:ext cx="0" cy="19431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55" name="Text Box 39"/>
          <p:cNvSpPr txBox="1">
            <a:spLocks noChangeArrowheads="1"/>
          </p:cNvSpPr>
          <p:nvPr/>
        </p:nvSpPr>
        <p:spPr bwMode="auto">
          <a:xfrm>
            <a:off x="3995738" y="1412875"/>
            <a:ext cx="633412" cy="274638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Query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6" name="Group 46"/>
          <p:cNvGrpSpPr>
            <a:grpSpLocks/>
          </p:cNvGrpSpPr>
          <p:nvPr/>
        </p:nvGrpSpPr>
        <p:grpSpPr bwMode="auto">
          <a:xfrm>
            <a:off x="304800" y="990600"/>
            <a:ext cx="1873251" cy="1208088"/>
            <a:chOff x="368" y="827"/>
            <a:chExt cx="1180" cy="761"/>
          </a:xfrm>
        </p:grpSpPr>
        <p:sp>
          <p:nvSpPr>
            <p:cNvPr id="3110" name="Text Box 47"/>
            <p:cNvSpPr txBox="1">
              <a:spLocks noChangeArrowheads="1"/>
            </p:cNvSpPr>
            <p:nvPr/>
          </p:nvSpPr>
          <p:spPr bwMode="auto">
            <a:xfrm>
              <a:off x="368" y="827"/>
              <a:ext cx="1180" cy="213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smtClean="0">
                  <a:latin typeface="Comic Sans MS" pitchFamily="66" charset="0"/>
                </a:rPr>
                <a:t>User environment</a:t>
              </a:r>
              <a:endParaRPr lang="fr-FR" sz="1600">
                <a:latin typeface="Comic Sans MS" pitchFamily="66" charset="0"/>
              </a:endParaRPr>
            </a:p>
          </p:txBody>
        </p:sp>
        <p:pic>
          <p:nvPicPr>
            <p:cNvPr id="3111" name="Picture 48" descr="bd06790_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4" y="1028"/>
              <a:ext cx="677" cy="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05266" name="Text Box 50"/>
          <p:cNvSpPr txBox="1">
            <a:spLocks noChangeArrowheads="1"/>
          </p:cNvSpPr>
          <p:nvPr/>
        </p:nvSpPr>
        <p:spPr bwMode="auto">
          <a:xfrm>
            <a:off x="7129463" y="3200400"/>
            <a:ext cx="681037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publish</a:t>
            </a:r>
          </a:p>
          <a:p>
            <a:pPr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state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67" name="Text Box 51"/>
          <p:cNvSpPr txBox="1">
            <a:spLocks noChangeArrowheads="1"/>
          </p:cNvSpPr>
          <p:nvPr/>
        </p:nvSpPr>
        <p:spPr bwMode="auto">
          <a:xfrm>
            <a:off x="-107950" y="5454650"/>
            <a:ext cx="2078038" cy="8255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600">
                <a:latin typeface="Comic Sans MS" pitchFamily="66" charset="0"/>
              </a:rPr>
              <a:t>VO Management Service</a:t>
            </a:r>
            <a:r>
              <a:rPr lang="hu-HU" sz="1600">
                <a:latin typeface="Comic Sans MS" pitchFamily="66" charset="0"/>
              </a:rPr>
              <a:t> </a:t>
            </a:r>
            <a:br>
              <a:rPr lang="hu-HU" sz="1600">
                <a:latin typeface="Comic Sans MS" pitchFamily="66" charset="0"/>
              </a:rPr>
            </a:br>
            <a:r>
              <a:rPr lang="hu-HU" sz="1600">
                <a:latin typeface="Comic Sans MS" pitchFamily="66" charset="0"/>
              </a:rPr>
              <a:t>(</a:t>
            </a:r>
            <a:r>
              <a:rPr lang="en-US" sz="1600">
                <a:latin typeface="Comic Sans MS" pitchFamily="66" charset="0"/>
              </a:rPr>
              <a:t>VOMS</a:t>
            </a:r>
            <a:r>
              <a:rPr lang="hu-HU" sz="1600">
                <a:latin typeface="Comic Sans MS" pitchFamily="66" charset="0"/>
              </a:rPr>
              <a:t>)</a:t>
            </a:r>
            <a:endParaRPr lang="fr-FR" sz="1600">
              <a:latin typeface="Comic Sans MS" pitchFamily="66" charset="0"/>
            </a:endParaRPr>
          </a:p>
        </p:txBody>
      </p:sp>
      <p:sp>
        <p:nvSpPr>
          <p:cNvPr id="905268" name="Line 52"/>
          <p:cNvSpPr>
            <a:spLocks noChangeShapeType="1"/>
          </p:cNvSpPr>
          <p:nvPr/>
        </p:nvSpPr>
        <p:spPr bwMode="auto">
          <a:xfrm flipH="1" flipV="1">
            <a:off x="914400" y="2286000"/>
            <a:ext cx="304800" cy="243840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71" name="Text Box 55"/>
          <p:cNvSpPr txBox="1">
            <a:spLocks noChangeArrowheads="1"/>
          </p:cNvSpPr>
          <p:nvPr/>
        </p:nvSpPr>
        <p:spPr bwMode="auto">
          <a:xfrm>
            <a:off x="3348038" y="2924175"/>
            <a:ext cx="2051050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Upload file</a:t>
            </a:r>
            <a:br>
              <a:rPr lang="en-US" sz="120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	Download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84" name="AutoShape 68"/>
          <p:cNvSpPr>
            <a:spLocks noChangeArrowheads="1"/>
          </p:cNvSpPr>
          <p:nvPr/>
        </p:nvSpPr>
        <p:spPr bwMode="auto">
          <a:xfrm>
            <a:off x="2339975" y="3789363"/>
            <a:ext cx="914400" cy="1143000"/>
          </a:xfrm>
          <a:prstGeom prst="flowChartMultidocument">
            <a:avLst/>
          </a:prstGeom>
          <a:solidFill>
            <a:schemeClr val="bg2"/>
          </a:solidFill>
          <a:ln w="25400">
            <a:solidFill>
              <a:srgbClr val="00279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5289" name="Text Box 73"/>
          <p:cNvSpPr txBox="1">
            <a:spLocks noChangeArrowheads="1"/>
          </p:cNvSpPr>
          <p:nvPr/>
        </p:nvSpPr>
        <p:spPr bwMode="auto">
          <a:xfrm>
            <a:off x="1835150" y="4941888"/>
            <a:ext cx="2007281" cy="58477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600">
                <a:latin typeface="Comic Sans MS" pitchFamily="66" charset="0"/>
              </a:rPr>
              <a:t>File Catalog </a:t>
            </a:r>
            <a:r>
              <a:rPr lang="fr-FR" sz="1600" smtClean="0">
                <a:latin typeface="Comic Sans MS" pitchFamily="66" charset="0"/>
              </a:rPr>
              <a:t>and/or</a:t>
            </a:r>
            <a:r>
              <a:rPr lang="fr-FR" sz="1600">
                <a:latin typeface="Comic Sans MS" pitchFamily="66" charset="0"/>
              </a:rPr>
              <a:t/>
            </a:r>
            <a:br>
              <a:rPr lang="fr-FR" sz="1600">
                <a:latin typeface="Comic Sans MS" pitchFamily="66" charset="0"/>
              </a:rPr>
            </a:br>
            <a:r>
              <a:rPr lang="fr-FR" sz="1600">
                <a:latin typeface="Comic Sans MS" pitchFamily="66" charset="0"/>
              </a:rPr>
              <a:t>Metadata catalog</a:t>
            </a:r>
          </a:p>
        </p:txBody>
      </p:sp>
      <p:sp>
        <p:nvSpPr>
          <p:cNvPr id="905290" name="Line 74"/>
          <p:cNvSpPr>
            <a:spLocks noChangeShapeType="1"/>
          </p:cNvSpPr>
          <p:nvPr/>
        </p:nvSpPr>
        <p:spPr bwMode="auto">
          <a:xfrm>
            <a:off x="1763713" y="2060575"/>
            <a:ext cx="4895850" cy="2736850"/>
          </a:xfrm>
          <a:prstGeom prst="line">
            <a:avLst/>
          </a:prstGeom>
          <a:noFill/>
          <a:ln w="38100">
            <a:solidFill>
              <a:srgbClr val="00279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05291" name="Text Box 75"/>
          <p:cNvSpPr txBox="1">
            <a:spLocks noChangeArrowheads="1"/>
          </p:cNvSpPr>
          <p:nvPr/>
        </p:nvSpPr>
        <p:spPr bwMode="auto">
          <a:xfrm>
            <a:off x="2195513" y="2997200"/>
            <a:ext cx="1146175" cy="457200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Register file</a:t>
            </a:r>
          </a:p>
          <a:p>
            <a:pPr algn="ctr" eaLnBrk="0" hangingPunct="0"/>
            <a:r>
              <a:rPr lang="en-US" sz="1200">
                <a:solidFill>
                  <a:srgbClr val="FF0000"/>
                </a:solidFill>
                <a:latin typeface="Comic Sans MS" pitchFamily="66" charset="0"/>
              </a:rPr>
              <a:t>    Lookup file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05295" name="AutoShape 79"/>
          <p:cNvSpPr>
            <a:spLocks noChangeArrowheads="1"/>
          </p:cNvSpPr>
          <p:nvPr/>
        </p:nvSpPr>
        <p:spPr bwMode="auto">
          <a:xfrm>
            <a:off x="7092280" y="3429000"/>
            <a:ext cx="1655763" cy="936625"/>
          </a:xfrm>
          <a:prstGeom prst="wedgeRectCallout">
            <a:avLst>
              <a:gd name="adj1" fmla="val -18458"/>
              <a:gd name="adj2" fmla="val 138815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>
                <a:solidFill>
                  <a:schemeClr val="hlink"/>
                </a:solidFill>
              </a:rPr>
              <a:t>File content</a:t>
            </a:r>
          </a:p>
        </p:txBody>
      </p:sp>
      <p:sp>
        <p:nvSpPr>
          <p:cNvPr id="905296" name="AutoShape 80"/>
          <p:cNvSpPr>
            <a:spLocks noChangeArrowheads="1"/>
          </p:cNvSpPr>
          <p:nvPr/>
        </p:nvSpPr>
        <p:spPr bwMode="auto">
          <a:xfrm>
            <a:off x="2195513" y="5589588"/>
            <a:ext cx="1800225" cy="503708"/>
          </a:xfrm>
          <a:prstGeom prst="wedgeRectCallout">
            <a:avLst>
              <a:gd name="adj1" fmla="val -19565"/>
              <a:gd name="adj2" fmla="val -267492"/>
            </a:avLst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smtClean="0">
                <a:solidFill>
                  <a:schemeClr val="hlink"/>
                </a:solidFill>
              </a:rPr>
              <a:t>Metadata</a:t>
            </a:r>
            <a:endParaRPr lang="en-US" sz="2400">
              <a:solidFill>
                <a:schemeClr val="hlink"/>
              </a:solidFill>
            </a:endParaRPr>
          </a:p>
        </p:txBody>
      </p:sp>
      <p:sp>
        <p:nvSpPr>
          <p:cNvPr id="310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D1E4F6-7195-4129-A2A8-C57616C134F1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i-FI" smtClean="0"/>
          </a:p>
        </p:txBody>
      </p:sp>
      <p:sp>
        <p:nvSpPr>
          <p:cNvPr id="54" name="Text Box 59"/>
          <p:cNvSpPr txBox="1">
            <a:spLocks noChangeArrowheads="1"/>
          </p:cNvSpPr>
          <p:nvPr/>
        </p:nvSpPr>
        <p:spPr bwMode="auto">
          <a:xfrm>
            <a:off x="63930" y="2391271"/>
            <a:ext cx="1457450" cy="461665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Login to your VO</a:t>
            </a:r>
          </a:p>
          <a:p>
            <a:pPr eaLnBrk="0" hangingPunct="0"/>
            <a:r>
              <a:rPr lang="en-US" sz="1200" smtClean="0">
                <a:solidFill>
                  <a:srgbClr val="FF0000"/>
                </a:solidFill>
                <a:latin typeface="Comic Sans MS" pitchFamily="66" charset="0"/>
              </a:rPr>
              <a:t>(With X509 cert)</a:t>
            </a:r>
            <a:endParaRPr lang="fr-FR" sz="12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236296" y="5301208"/>
            <a:ext cx="7920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smtClean="0"/>
              <a:t>Your files</a:t>
            </a:r>
            <a:endParaRPr lang="en-GB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5248" grpId="0"/>
      <p:bldP spid="905249" grpId="0" animBg="1"/>
      <p:bldP spid="905252" grpId="0" animBg="1"/>
      <p:bldP spid="905253" grpId="0" animBg="1"/>
      <p:bldP spid="905255" grpId="0"/>
      <p:bldP spid="905266" grpId="0"/>
      <p:bldP spid="905267" grpId="0"/>
      <p:bldP spid="905268" grpId="0" animBg="1"/>
      <p:bldP spid="905271" grpId="0"/>
      <p:bldP spid="905284" grpId="0" animBg="1"/>
      <p:bldP spid="905289" grpId="0"/>
      <p:bldP spid="905290" grpId="0" animBg="1"/>
      <p:bldP spid="905291" grpId="0"/>
      <p:bldP spid="905295" grpId="0" animBg="1"/>
      <p:bldP spid="905296" grpId="0" animBg="1"/>
      <p:bldP spid="54" grpId="0"/>
      <p:bldP spid="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3600" smtClean="0"/>
              <a:t>Implementation: gLibrary</a:t>
            </a:r>
            <a:br>
              <a:rPr lang="en-GB" sz="3600" smtClean="0"/>
            </a:br>
            <a:r>
              <a:rPr lang="en-GB" sz="3600" smtClean="0"/>
              <a:t>http://glibrary.ct.infn.it</a:t>
            </a:r>
            <a:endParaRPr lang="en-GB" sz="3600"/>
          </a:p>
        </p:txBody>
      </p:sp>
      <p:pic>
        <p:nvPicPr>
          <p:cNvPr id="6" name="Picture 1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1800200" cy="14401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5506" y="4509120"/>
            <a:ext cx="25442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mtClean="0"/>
              <a:t>3TByte in total</a:t>
            </a:r>
          </a:p>
          <a:p>
            <a:r>
              <a:rPr lang="en-GB" smtClean="0"/>
              <a:t>TIFF (100MB/A3 page)</a:t>
            </a:r>
          </a:p>
          <a:p>
            <a:r>
              <a:rPr lang="en-GB" smtClean="0"/>
              <a:t>PDF (40-400MB/work)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 l="5855" t="4225" r="658" b="3564"/>
          <a:stretch>
            <a:fillRect/>
          </a:stretch>
        </p:blipFill>
        <p:spPr bwMode="auto">
          <a:xfrm>
            <a:off x="3212651" y="1484784"/>
            <a:ext cx="5931349" cy="46805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>
            <a:stCxn id="6" idx="2"/>
            <a:endCxn id="7" idx="0"/>
          </p:cNvCxnSpPr>
          <p:nvPr/>
        </p:nvCxnSpPr>
        <p:spPr>
          <a:xfrm flipH="1">
            <a:off x="1427649" y="3356992"/>
            <a:ext cx="12003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03648" y="3356992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(1) Digitalise</a:t>
            </a:r>
            <a:endParaRPr lang="en-GB" b="1"/>
          </a:p>
        </p:txBody>
      </p:sp>
      <p:cxnSp>
        <p:nvCxnSpPr>
          <p:cNvPr id="13" name="Elbow Connector 12"/>
          <p:cNvCxnSpPr>
            <a:stCxn id="7" idx="2"/>
          </p:cNvCxnSpPr>
          <p:nvPr/>
        </p:nvCxnSpPr>
        <p:spPr>
          <a:xfrm rot="5400000" flipH="1" flipV="1">
            <a:off x="3144615" y="3669025"/>
            <a:ext cx="46459" cy="3480392"/>
          </a:xfrm>
          <a:prstGeom prst="bentConnector4">
            <a:avLst>
              <a:gd name="adj1" fmla="val -564057"/>
              <a:gd name="adj2" fmla="val 68276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03648" y="5661248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(2) Store</a:t>
            </a:r>
            <a:endParaRPr lang="en-GB" b="1"/>
          </a:p>
        </p:txBody>
      </p:sp>
      <p:cxnSp>
        <p:nvCxnSpPr>
          <p:cNvPr id="28" name="Elbow Connector 12"/>
          <p:cNvCxnSpPr>
            <a:stCxn id="7" idx="3"/>
          </p:cNvCxnSpPr>
          <p:nvPr/>
        </p:nvCxnSpPr>
        <p:spPr>
          <a:xfrm flipV="1">
            <a:off x="2699792" y="3933056"/>
            <a:ext cx="4968552" cy="1037729"/>
          </a:xfrm>
          <a:prstGeom prst="bentConnector3">
            <a:avLst>
              <a:gd name="adj1" fmla="val 55835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819859" y="4077072"/>
            <a:ext cx="16466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smtClean="0"/>
              <a:t>(3) Catalogue</a:t>
            </a:r>
            <a:br>
              <a:rPr lang="en-GB" b="1" smtClean="0"/>
            </a:br>
            <a:r>
              <a:rPr lang="en-GB" b="1" smtClean="0"/>
              <a:t>+ </a:t>
            </a:r>
            <a:br>
              <a:rPr lang="en-GB" b="1" smtClean="0"/>
            </a:br>
            <a:r>
              <a:rPr lang="en-GB" b="1" smtClean="0"/>
              <a:t>Meta-data</a:t>
            </a:r>
            <a:endParaRPr lang="en-GB" b="1"/>
          </a:p>
        </p:txBody>
      </p:sp>
      <p:sp>
        <p:nvSpPr>
          <p:cNvPr id="34" name="TextBox 33"/>
          <p:cNvSpPr txBox="1"/>
          <p:nvPr/>
        </p:nvSpPr>
        <p:spPr>
          <a:xfrm>
            <a:off x="5652120" y="1124744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(4) Browse</a:t>
            </a:r>
            <a:endParaRPr lang="en-GB" b="1"/>
          </a:p>
        </p:txBody>
      </p:sp>
      <p:sp>
        <p:nvSpPr>
          <p:cNvPr id="36" name="Rectangle 35"/>
          <p:cNvSpPr/>
          <p:nvPr/>
        </p:nvSpPr>
        <p:spPr>
          <a:xfrm>
            <a:off x="72008" y="1013827"/>
            <a:ext cx="3779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50"/>
              </a:spcBef>
              <a:buSzPct val="100000"/>
            </a:pPr>
            <a:r>
              <a:rPr lang="en-US" sz="1600" b="1" i="1" smtClean="0">
                <a:solidFill>
                  <a:srgbClr val="000060"/>
                </a:solidFill>
                <a:sym typeface="Arial" pitchFamily="34" charset="0"/>
              </a:rPr>
              <a:t>De Roberto, an Italian writer of the XIX/XX century, born in Naples, but spending his life in Catania </a:t>
            </a:r>
            <a:endParaRPr lang="en-US" sz="1600" b="1" i="1">
              <a:solidFill>
                <a:srgbClr val="000060"/>
              </a:solidFill>
              <a:sym typeface="Arial" pitchFamily="34" charset="0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3. Application porting/hosting tools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772816"/>
            <a:ext cx="4896544" cy="4320480"/>
          </a:xfrm>
        </p:spPr>
        <p:txBody>
          <a:bodyPr>
            <a:normAutofit/>
          </a:bodyPr>
          <a:lstStyle/>
          <a:p>
            <a:pPr marL="180975" indent="-180975"/>
            <a:r>
              <a:rPr lang="en-GB" sz="1800" smtClean="0"/>
              <a:t>EGI Applications Database stores</a:t>
            </a:r>
          </a:p>
          <a:p>
            <a:pPr marL="536575" lvl="1" indent="-174625"/>
            <a:r>
              <a:rPr lang="en-GB" sz="1400" smtClean="0"/>
              <a:t>Ready-to-use solutions that work with EGI</a:t>
            </a:r>
          </a:p>
          <a:p>
            <a:pPr marL="536575" lvl="1" indent="-174625"/>
            <a:r>
              <a:rPr lang="en-GB" sz="1400" smtClean="0"/>
              <a:t>Reusable frameworks</a:t>
            </a:r>
          </a:p>
          <a:p>
            <a:pPr marL="536575" lvl="1" indent="-174625"/>
            <a:r>
              <a:rPr lang="en-GB" sz="1400" smtClean="0"/>
              <a:t>Grouped in various categories (see below)</a:t>
            </a:r>
          </a:p>
          <a:p>
            <a:pPr marL="180975" indent="-180975"/>
            <a:endParaRPr lang="en-GB" sz="1800" smtClean="0"/>
          </a:p>
          <a:p>
            <a:pPr marL="180975" indent="-180975"/>
            <a:r>
              <a:rPr lang="en-GB" sz="1800" smtClean="0"/>
              <a:t>Categories</a:t>
            </a:r>
            <a:r>
              <a:rPr lang="en-GB" sz="1200" smtClean="0"/>
              <a:t> (numbers from February 2013)</a:t>
            </a:r>
            <a:r>
              <a:rPr lang="en-GB" sz="1800" smtClean="0"/>
              <a:t>: </a:t>
            </a:r>
          </a:p>
          <a:p>
            <a:pPr marL="663575" lvl="1" indent="-263525"/>
            <a:r>
              <a:rPr lang="en-GB" sz="1400" smtClean="0"/>
              <a:t>70 developer tool/framework/toolkit</a:t>
            </a:r>
          </a:p>
          <a:p>
            <a:pPr marL="663575" lvl="1" indent="-263525"/>
            <a:r>
              <a:rPr lang="en-GB" sz="1400" smtClean="0"/>
              <a:t>46 science gateway &amp; gateway framework</a:t>
            </a:r>
          </a:p>
          <a:p>
            <a:pPr marL="663575" lvl="1" indent="-263525"/>
            <a:r>
              <a:rPr lang="en-GB" sz="1400" smtClean="0"/>
              <a:t>26 workflow system &amp; workflow</a:t>
            </a:r>
          </a:p>
          <a:p>
            <a:pPr marL="263525" indent="-263525">
              <a:buNone/>
            </a:pPr>
            <a:endParaRPr lang="en-GB" sz="1800" smtClean="0">
              <a:hlinkClick r:id="rId2"/>
            </a:endParaRPr>
          </a:p>
          <a:p>
            <a:pPr marL="263525" indent="-263525">
              <a:buNone/>
            </a:pPr>
            <a:endParaRPr lang="en-GB" sz="1800" smtClean="0">
              <a:hlinkClick r:id="rId2"/>
            </a:endParaRPr>
          </a:p>
          <a:p>
            <a:pPr marL="263525" indent="-263525">
              <a:buNone/>
            </a:pPr>
            <a:endParaRPr lang="en-GB" sz="1800" smtClean="0">
              <a:hlinkClick r:id="rId2"/>
            </a:endParaRPr>
          </a:p>
          <a:p>
            <a:pPr marL="263525" indent="-263525">
              <a:buNone/>
            </a:pPr>
            <a:endParaRPr lang="en-GB" sz="1800" smtClean="0">
              <a:hlinkClick r:id="rId2"/>
            </a:endParaRPr>
          </a:p>
          <a:p>
            <a:pPr marL="263525" indent="-263525">
              <a:buNone/>
            </a:pPr>
            <a:r>
              <a:rPr lang="en-GB" sz="2400" smtClean="0">
                <a:hlinkClick r:id="rId2"/>
              </a:rPr>
              <a:t>http://appdb.egi.eu</a:t>
            </a:r>
            <a:r>
              <a:rPr lang="en-GB" sz="2400" smtClean="0"/>
              <a:t> </a:t>
            </a:r>
          </a:p>
          <a:p>
            <a:pPr marL="263525" indent="-263525">
              <a:buNone/>
            </a:pPr>
            <a:endParaRPr lang="en-GB" sz="18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4932041" y="1196752"/>
            <a:ext cx="4032448" cy="4320480"/>
          </a:xfrm>
          <a:prstGeom prst="can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GB" sz="1600" b="1" smtClean="0">
                <a:solidFill>
                  <a:schemeClr val="tx1"/>
                </a:solidFill>
              </a:rPr>
              <a:t>Domain specific services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76056" y="3789040"/>
            <a:ext cx="3744415" cy="15841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b="1" smtClean="0">
                <a:solidFill>
                  <a:schemeClr val="tx1"/>
                </a:solidFill>
              </a:rPr>
              <a:t>Science domain specific services</a:t>
            </a:r>
            <a:endParaRPr lang="en-GB" sz="1400" smtClean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76056" y="1772816"/>
            <a:ext cx="3744415" cy="8353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44000" rtlCol="0" anchor="t" anchorCtr="0"/>
          <a:lstStyle/>
          <a:p>
            <a:pPr algn="ctr"/>
            <a:r>
              <a:rPr lang="en-GB" b="1" smtClean="0">
                <a:solidFill>
                  <a:schemeClr val="accent1">
                    <a:lumMod val="75000"/>
                  </a:schemeClr>
                </a:solidFill>
              </a:rPr>
              <a:t>Service access </a:t>
            </a:r>
            <a:endParaRPr lang="en-GB" sz="140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1545" y="4364060"/>
            <a:ext cx="98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Off-the-shelf and custom </a:t>
            </a:r>
            <a:br>
              <a:rPr lang="en-GB" sz="1200" smtClean="0"/>
            </a:br>
            <a:r>
              <a:rPr lang="en-GB" sz="1200" smtClean="0"/>
              <a:t>VM images</a:t>
            </a:r>
            <a:endParaRPr lang="en-GB" sz="1200"/>
          </a:p>
        </p:txBody>
      </p:sp>
      <p:sp>
        <p:nvSpPr>
          <p:cNvPr id="10" name="TextBox 9"/>
          <p:cNvSpPr txBox="1"/>
          <p:nvPr/>
        </p:nvSpPr>
        <p:spPr>
          <a:xfrm>
            <a:off x="6282973" y="4550467"/>
            <a:ext cx="1313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Data bases and repositories</a:t>
            </a:r>
            <a:endParaRPr lang="en-GB" sz="1200"/>
          </a:p>
        </p:txBody>
      </p:sp>
      <p:sp>
        <p:nvSpPr>
          <p:cNvPr id="11" name="TextBox 10"/>
          <p:cNvSpPr txBox="1"/>
          <p:nvPr/>
        </p:nvSpPr>
        <p:spPr>
          <a:xfrm>
            <a:off x="7596336" y="443606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/>
              <a:t>Scientific applications and algorithms</a:t>
            </a:r>
            <a:endParaRPr lang="en-GB" sz="1200"/>
          </a:p>
        </p:txBody>
      </p:sp>
      <p:sp>
        <p:nvSpPr>
          <p:cNvPr id="12" name="Rectangle 11"/>
          <p:cNvSpPr/>
          <p:nvPr/>
        </p:nvSpPr>
        <p:spPr>
          <a:xfrm>
            <a:off x="5076056" y="2780928"/>
            <a:ext cx="3744415" cy="8630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44000" rtlCol="0" anchor="t" anchorCtr="0"/>
          <a:lstStyle/>
          <a:p>
            <a:pPr algn="ctr"/>
            <a:r>
              <a:rPr lang="en-GB" b="1" smtClean="0">
                <a:solidFill>
                  <a:schemeClr val="accent1">
                    <a:lumMod val="75000"/>
                  </a:schemeClr>
                </a:solidFill>
              </a:rPr>
              <a:t>Service orchestration</a:t>
            </a:r>
            <a:endParaRPr lang="en-GB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48063" y="2044034"/>
            <a:ext cx="3600401" cy="493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/>
              <a:t>Science gateways (Portals)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5148064" y="3080736"/>
            <a:ext cx="3600400" cy="4922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/>
              <a:t>Workflow systems</a:t>
            </a:r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5148064" y="4221088"/>
            <a:ext cx="3600400" cy="10070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Scientific algorithms, applications, workflows, databases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504" y="1124744"/>
            <a:ext cx="4721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smtClean="0">
                <a:solidFill>
                  <a:srgbClr val="FF0000"/>
                </a:solidFill>
              </a:rPr>
              <a:t>To create custom environments for communities...</a:t>
            </a:r>
            <a:endParaRPr lang="en-GB" sz="1600" i="1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32040" y="5589240"/>
            <a:ext cx="1944216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Grid</a:t>
            </a:r>
            <a:endParaRPr lang="en-GB" sz="2400" b="1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20272" y="5589240"/>
            <a:ext cx="1944216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Cloud</a:t>
            </a:r>
            <a:endParaRPr lang="en-GB" sz="2400" b="1">
              <a:solidFill>
                <a:schemeClr val="tx1"/>
              </a:solidFill>
            </a:endParaRPr>
          </a:p>
        </p:txBody>
      </p:sp>
      <p:sp>
        <p:nvSpPr>
          <p:cNvPr id="20" name="Rectangular Callout 19"/>
          <p:cNvSpPr/>
          <p:nvPr/>
        </p:nvSpPr>
        <p:spPr>
          <a:xfrm>
            <a:off x="1619672" y="4581128"/>
            <a:ext cx="2952328" cy="936104"/>
          </a:xfrm>
          <a:prstGeom prst="wedgeRectCallout">
            <a:avLst>
              <a:gd name="adj1" fmla="val 77761"/>
              <a:gd name="adj2" fmla="val -11531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smtClean="0">
                <a:solidFill>
                  <a:srgbClr val="FF0000"/>
                </a:solidFill>
              </a:rPr>
              <a:t>Very often only </a:t>
            </a:r>
            <a:br>
              <a:rPr lang="en-GB" sz="2800" smtClean="0">
                <a:solidFill>
                  <a:srgbClr val="FF0000"/>
                </a:solidFill>
              </a:rPr>
            </a:br>
            <a:r>
              <a:rPr lang="en-GB" sz="2800" smtClean="0">
                <a:solidFill>
                  <a:srgbClr val="FF0000"/>
                </a:solidFill>
              </a:rPr>
              <a:t>this part is unique</a:t>
            </a:r>
            <a:endParaRPr lang="en-GB" sz="280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932040" y="1196752"/>
            <a:ext cx="4032448" cy="43204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latin typeface="+mj-lt"/>
              </a:rPr>
              <a:t>Domain specific applications/services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Context of this talk </a:t>
            </a:r>
            <a:r>
              <a:rPr lang="en-GB" sz="2000" smtClean="0"/>
              <a:t>https://wiki.egi.eu/wiki/Towards_a_CMMST_VRC</a:t>
            </a:r>
            <a:endParaRPr lang="en-GB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07293"/>
            <a:ext cx="8640960" cy="4525963"/>
          </a:xfrm>
        </p:spPr>
        <p:txBody>
          <a:bodyPr/>
          <a:lstStyle/>
          <a:p>
            <a:r>
              <a:rPr lang="en-GB" sz="2400" smtClean="0"/>
              <a:t>Towards a CMMST VRC Virtual Team project</a:t>
            </a:r>
          </a:p>
          <a:p>
            <a:pPr lvl="1"/>
            <a:r>
              <a:rPr lang="en-GB" sz="2000" smtClean="0"/>
              <a:t>Virtual Research Communities (VRCs) are groups of like-minded individuals organised in EGI by discipline or computational model</a:t>
            </a:r>
          </a:p>
          <a:p>
            <a:pPr lvl="1"/>
            <a:r>
              <a:rPr lang="en-GB" sz="2000" smtClean="0"/>
              <a:t>VRC partnership is formalised with an MoU with EGI</a:t>
            </a:r>
          </a:p>
          <a:p>
            <a:pPr lvl="2"/>
            <a:r>
              <a:rPr lang="en-GB" sz="1800" smtClean="0"/>
              <a:t>Resources consumed/needed from the National Grid Initiatives </a:t>
            </a:r>
          </a:p>
          <a:p>
            <a:pPr lvl="2"/>
            <a:r>
              <a:rPr lang="en-GB" sz="1800" smtClean="0"/>
              <a:t>Joint activities (development, events, support, ...)</a:t>
            </a:r>
          </a:p>
          <a:p>
            <a:pPr lvl="2"/>
            <a:r>
              <a:rPr lang="en-GB" sz="1800" smtClean="0"/>
              <a:t>Communication channels</a:t>
            </a:r>
          </a:p>
          <a:p>
            <a:pPr lvl="1"/>
            <a:r>
              <a:rPr lang="en-GB" sz="2200" smtClean="0"/>
              <a:t>Project goal: Define the</a:t>
            </a:r>
          </a:p>
          <a:p>
            <a:pPr marL="987425" lvl="2" indent="-180975">
              <a:buFont typeface="+mj-lt"/>
              <a:buAutoNum type="arabicPeriod"/>
            </a:pPr>
            <a:r>
              <a:rPr lang="en-GB" sz="1800" smtClean="0"/>
              <a:t>structure of the CMMST VRC (incl. Organisation and funding model);</a:t>
            </a:r>
          </a:p>
          <a:p>
            <a:pPr marL="987425" lvl="2" indent="-180975">
              <a:buFont typeface="+mj-lt"/>
              <a:buAutoNum type="arabicPeriod"/>
            </a:pPr>
            <a:r>
              <a:rPr lang="en-GB" sz="1800" smtClean="0"/>
              <a:t>technologies, resources and services that already exist within EGI and could be used to satisfy the requirements of the CMMST VRC; </a:t>
            </a:r>
          </a:p>
          <a:p>
            <a:pPr marL="987425" lvl="2" indent="-180975">
              <a:buFont typeface="+mj-lt"/>
              <a:buAutoNum type="arabicPeriod"/>
            </a:pPr>
            <a:r>
              <a:rPr lang="en-GB" sz="1800" smtClean="0"/>
              <a:t>technologies that need to be developed or brought into EGI for the VRC;</a:t>
            </a:r>
          </a:p>
          <a:p>
            <a:pPr lvl="1"/>
            <a:r>
              <a:rPr lang="en-GB" sz="2200" smtClean="0"/>
              <a:t>Outcome: </a:t>
            </a:r>
            <a:r>
              <a:rPr lang="en-GB" sz="2400" smtClean="0"/>
              <a:t>a proposal to establish a CMMST VRC in EGI</a:t>
            </a:r>
          </a:p>
          <a:p>
            <a:pPr>
              <a:buNone/>
            </a:pPr>
            <a:r>
              <a:rPr lang="en-GB" sz="2600" smtClean="0">
                <a:solidFill>
                  <a:srgbClr val="FF0000"/>
                </a:solidFill>
              </a:rPr>
              <a:t>Expected outcome today: Better understanding of 2. &amp; 3.</a:t>
            </a:r>
            <a:endParaRPr lang="en-GB" sz="2600">
              <a:solidFill>
                <a:srgbClr val="FF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2314" y="1124745"/>
            <a:ext cx="5851685" cy="4896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Workflow tools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3312368" cy="4525963"/>
          </a:xfrm>
        </p:spPr>
        <p:txBody>
          <a:bodyPr/>
          <a:lstStyle/>
          <a:p>
            <a:r>
              <a:rPr lang="en-GB" sz="2000" smtClean="0"/>
              <a:t>To define and run multi-step simulations</a:t>
            </a:r>
          </a:p>
          <a:p>
            <a:r>
              <a:rPr lang="en-GB" sz="2000" smtClean="0"/>
              <a:t>Various workflow languages</a:t>
            </a:r>
          </a:p>
          <a:p>
            <a:r>
              <a:rPr lang="en-GB" sz="2000" smtClean="0"/>
              <a:t>Various workflow environments</a:t>
            </a:r>
          </a:p>
          <a:p>
            <a:r>
              <a:rPr lang="en-GB" sz="2000" smtClean="0"/>
              <a:t>Various workflow engines</a:t>
            </a:r>
          </a:p>
          <a:p>
            <a:endParaRPr lang="en-GB" sz="2000" smtClean="0"/>
          </a:p>
          <a:p>
            <a:r>
              <a:rPr lang="en-GB" sz="2000" smtClean="0"/>
              <a:t>See workflows and workflow environments listed in EGI AppDB: </a:t>
            </a:r>
            <a:r>
              <a:rPr lang="en-GB" sz="2000" smtClean="0">
                <a:hlinkClick r:id="rId3"/>
              </a:rPr>
              <a:t>http://appdb.egi.eu</a:t>
            </a:r>
            <a:r>
              <a:rPr lang="en-GB" sz="2000" smtClean="0"/>
              <a:t> </a:t>
            </a:r>
            <a:endParaRPr lang="en-GB" sz="2000"/>
          </a:p>
        </p:txBody>
      </p:sp>
      <p:sp>
        <p:nvSpPr>
          <p:cNvPr id="7" name="Line Callout 1 6"/>
          <p:cNvSpPr/>
          <p:nvPr/>
        </p:nvSpPr>
        <p:spPr>
          <a:xfrm>
            <a:off x="4644008" y="4149080"/>
            <a:ext cx="1872208" cy="432048"/>
          </a:xfrm>
          <a:prstGeom prst="borderCallout1">
            <a:avLst>
              <a:gd name="adj1" fmla="val 30106"/>
              <a:gd name="adj2" fmla="val -828"/>
              <a:gd name="adj3" fmla="val -85336"/>
              <a:gd name="adj4" fmla="val -43326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rgbClr val="FF0000"/>
                </a:solidFill>
              </a:rPr>
              <a:t>Workflows</a:t>
            </a: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75856" y="3645024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8" y="269776"/>
            <a:ext cx="7143196" cy="1143000"/>
          </a:xfrm>
        </p:spPr>
        <p:txBody>
          <a:bodyPr/>
          <a:lstStyle/>
          <a:p>
            <a:r>
              <a:rPr lang="en-GB" sz="4000" smtClean="0"/>
              <a:t>SHIWA Simulation Platform</a:t>
            </a:r>
            <a:endParaRPr lang="en-GB" sz="400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52736"/>
            <a:ext cx="3995936" cy="3600399"/>
          </a:xfrm>
        </p:spPr>
        <p:txBody>
          <a:bodyPr/>
          <a:lstStyle/>
          <a:p>
            <a:pPr marL="180975" indent="-180975">
              <a:buNone/>
            </a:pPr>
            <a:r>
              <a:rPr lang="en-GB" sz="1600" b="1" smtClean="0">
                <a:solidFill>
                  <a:srgbClr val="660066"/>
                </a:solidFill>
              </a:rPr>
              <a:t>Benefits:</a:t>
            </a:r>
          </a:p>
          <a:p>
            <a:pPr marL="180975" indent="-180975"/>
            <a:r>
              <a:rPr lang="en-GB" sz="1600" smtClean="0"/>
              <a:t>Share workflows, re-use workflows of others</a:t>
            </a:r>
          </a:p>
          <a:p>
            <a:pPr marL="180975" indent="-180975"/>
            <a:r>
              <a:rPr lang="en-GB" sz="1600" smtClean="0"/>
              <a:t>Build ‘meta-workflows’ from smaller workflows – even if those use different languages &amp; engines </a:t>
            </a:r>
          </a:p>
          <a:p>
            <a:pPr marL="180975" indent="-180975"/>
            <a:r>
              <a:rPr lang="en-GB" sz="1600" smtClean="0"/>
              <a:t>Combine multiple workflows and multiple grids and clouds</a:t>
            </a:r>
          </a:p>
          <a:p>
            <a:pPr>
              <a:buNone/>
            </a:pPr>
            <a:r>
              <a:rPr lang="en-GB" sz="1600" b="1" smtClean="0">
                <a:solidFill>
                  <a:srgbClr val="660066"/>
                </a:solidFill>
              </a:rPr>
              <a:t>Projects: </a:t>
            </a:r>
          </a:p>
          <a:p>
            <a:pPr marL="180975" indent="-180975"/>
            <a:r>
              <a:rPr lang="en-GB" sz="1600" smtClean="0"/>
              <a:t>SHIWA: Created the SHIWA Simulation Platform (2010-2012)</a:t>
            </a:r>
          </a:p>
          <a:p>
            <a:pPr marL="180975" indent="-180975"/>
            <a:r>
              <a:rPr lang="en-GB" sz="1600" smtClean="0"/>
              <a:t>ER-flow: Disemmination and support for the SHIWA technology (2012-2014).</a:t>
            </a:r>
          </a:p>
          <a:p>
            <a:pPr marL="180975" indent="-180975"/>
            <a:endParaRPr lang="en-GB" sz="1600" smtClean="0"/>
          </a:p>
        </p:txBody>
      </p:sp>
      <p:pic>
        <p:nvPicPr>
          <p:cNvPr id="4" name="Picture 2" descr="C:\SZTAKI\Grafika\Danitól\SSP_v3_trans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12776"/>
            <a:ext cx="511256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504" y="522920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en-GB" sz="1600" smtClean="0"/>
          </a:p>
          <a:p>
            <a:pPr>
              <a:buNone/>
            </a:pPr>
            <a:endParaRPr lang="en-GB" sz="1600"/>
          </a:p>
        </p:txBody>
      </p:sp>
      <p:sp>
        <p:nvSpPr>
          <p:cNvPr id="6" name="Rectangle 5"/>
          <p:cNvSpPr/>
          <p:nvPr/>
        </p:nvSpPr>
        <p:spPr>
          <a:xfrm>
            <a:off x="-36512" y="4699010"/>
            <a:ext cx="91805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None/>
            </a:pPr>
            <a:r>
              <a:rPr lang="en-GB" sz="1600" b="1" smtClean="0">
                <a:solidFill>
                  <a:srgbClr val="7030A0"/>
                </a:solidFill>
              </a:rPr>
              <a:t>User Communities: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smtClean="0"/>
              <a:t>Astro-physics – Istituto Nazionale di Astrofisica, Italy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b="1" smtClean="0">
                <a:solidFill>
                  <a:srgbClr val="FF0000"/>
                </a:solidFill>
              </a:rPr>
              <a:t>Comp. Chem. – Technische Universität Dresden, </a:t>
            </a:r>
            <a:r>
              <a:rPr lang="de-DE" sz="1600" b="1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Ludwig-Maximilians-Universität München</a:t>
            </a:r>
            <a:endParaRPr lang="en-GB" sz="1600" b="1" smtClean="0">
              <a:solidFill>
                <a:srgbClr val="FF0000"/>
              </a:solidFill>
              <a:latin typeface="Arial"/>
              <a:ea typeface="Times New Roman"/>
              <a:cs typeface="Times New Roman"/>
            </a:endParaRPr>
          </a:p>
          <a:p>
            <a:pPr marL="180975" indent="-180975">
              <a:buFont typeface="Arial" pitchFamily="34" charset="0"/>
              <a:buChar char="•"/>
            </a:pPr>
            <a:r>
              <a:rPr lang="en-GB" sz="1600" smtClean="0"/>
              <a:t>Heliophysics – Trinity College Dublin, University College London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1600" smtClean="0"/>
              <a:t>Life Science – Amsterdam Medical Centre</a:t>
            </a:r>
          </a:p>
          <a:p>
            <a:pPr marL="180975" indent="-180975"/>
            <a:r>
              <a:rPr lang="en-GB" sz="2000" b="1" smtClean="0">
                <a:solidFill>
                  <a:srgbClr val="FF0000"/>
                </a:solidFill>
              </a:rPr>
              <a:t>+ WE ARE LOOKING FOR NEW COMMUNITIES: </a:t>
            </a:r>
            <a:r>
              <a:rPr lang="en-GB" sz="2000" b="1" smtClean="0">
                <a:solidFill>
                  <a:srgbClr val="FF0000"/>
                </a:solidFill>
                <a:hlinkClick r:id="rId3"/>
              </a:rPr>
              <a:t>http://www.erflow.eu/</a:t>
            </a:r>
            <a:r>
              <a:rPr lang="en-GB" sz="2000" b="1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220072" y="1124744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smtClean="0">
                <a:latin typeface="Arial Narrow" pitchFamily="34" charset="0"/>
              </a:rPr>
              <a:t>http://ssp.shiwa-workflow.eu/</a:t>
            </a:r>
            <a:endParaRPr lang="en-GB" b="1">
              <a:latin typeface="Arial Narrow" pitchFamily="34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>
            <a:off x="7884368" y="3717032"/>
            <a:ext cx="864096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96678" y="4201343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smtClean="0"/>
              <a:t>Jobs &amp; services</a:t>
            </a:r>
            <a:endParaRPr lang="en-GB" sz="1400" b="1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z="110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755650" y="601663"/>
            <a:ext cx="7931150" cy="922337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Generic use-cases</a:t>
            </a:r>
          </a:p>
        </p:txBody>
      </p:sp>
      <p:pic>
        <p:nvPicPr>
          <p:cNvPr id="17411" name="Picture 4" descr="skd182715sd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38" y="1208088"/>
            <a:ext cx="384175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384300"/>
            <a:ext cx="504825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997200"/>
            <a:ext cx="2087563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" descr="ScreenshotFSLBedpostxGwesDGrid-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9675" y="2924175"/>
            <a:ext cx="412432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loud 8"/>
          <p:cNvSpPr>
            <a:spLocks/>
          </p:cNvSpPr>
          <p:nvPr/>
        </p:nvSpPr>
        <p:spPr bwMode="auto">
          <a:xfrm>
            <a:off x="539750" y="4724400"/>
            <a:ext cx="2160588" cy="1155700"/>
          </a:xfrm>
          <a:custGeom>
            <a:avLst/>
            <a:gdLst>
              <a:gd name="T0" fmla="*/ 234714 w 43200"/>
              <a:gd name="T1" fmla="*/ 700295 h 43200"/>
              <a:gd name="T2" fmla="*/ 108029 w 43200"/>
              <a:gd name="T3" fmla="*/ 678974 h 43200"/>
              <a:gd name="T4" fmla="*/ 346494 w 43200"/>
              <a:gd name="T5" fmla="*/ 933629 h 43200"/>
              <a:gd name="T6" fmla="*/ 291079 w 43200"/>
              <a:gd name="T7" fmla="*/ 943822 h 43200"/>
              <a:gd name="T8" fmla="*/ 824124 w 43200"/>
              <a:gd name="T9" fmla="*/ 1045748 h 43200"/>
              <a:gd name="T10" fmla="*/ 790715 w 43200"/>
              <a:gd name="T11" fmla="*/ 999199 h 43200"/>
              <a:gd name="T12" fmla="*/ 1441742 w 43200"/>
              <a:gd name="T13" fmla="*/ 929670 h 43200"/>
              <a:gd name="T14" fmla="*/ 1428389 w 43200"/>
              <a:gd name="T15" fmla="*/ 980740 h 43200"/>
              <a:gd name="T16" fmla="*/ 1706915 w 43200"/>
              <a:gd name="T17" fmla="*/ 614073 h 43200"/>
              <a:gd name="T18" fmla="*/ 1869509 w 43200"/>
              <a:gd name="T19" fmla="*/ 804977 h 43200"/>
              <a:gd name="T20" fmla="*/ 2090469 w 43200"/>
              <a:gd name="T21" fmla="*/ 410755 h 43200"/>
              <a:gd name="T22" fmla="*/ 2018049 w 43200"/>
              <a:gd name="T23" fmla="*/ 482344 h 43200"/>
              <a:gd name="T24" fmla="*/ 1916722 w 43200"/>
              <a:gd name="T25" fmla="*/ 145158 h 43200"/>
              <a:gd name="T26" fmla="*/ 1920523 w 43200"/>
              <a:gd name="T27" fmla="*/ 178973 h 43200"/>
              <a:gd name="T28" fmla="*/ 1454296 w 43200"/>
              <a:gd name="T29" fmla="*/ 105725 h 43200"/>
              <a:gd name="T30" fmla="*/ 1491406 w 43200"/>
              <a:gd name="T31" fmla="*/ 62600 h 43200"/>
              <a:gd name="T32" fmla="*/ 1107351 w 43200"/>
              <a:gd name="T33" fmla="*/ 126271 h 43200"/>
              <a:gd name="T34" fmla="*/ 1125306 w 43200"/>
              <a:gd name="T35" fmla="*/ 89085 h 43200"/>
              <a:gd name="T36" fmla="*/ 700191 w 43200"/>
              <a:gd name="T37" fmla="*/ 138898 h 43200"/>
              <a:gd name="T38" fmla="*/ 765208 w 43200"/>
              <a:gd name="T39" fmla="*/ 174960 h 43200"/>
              <a:gd name="T40" fmla="*/ 206406 w 43200"/>
              <a:gd name="T41" fmla="*/ 422392 h 43200"/>
              <a:gd name="T42" fmla="*/ 195053 w 43200"/>
              <a:gd name="T43" fmla="*/ 384431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lt1"/>
                </a:solidFill>
                <a:latin typeface="+mn-lt"/>
                <a:ea typeface="+mn-ea"/>
              </a:rPr>
              <a:t>DCI </a:t>
            </a:r>
            <a:r>
              <a:rPr lang="en-US" b="1" smtClean="0">
                <a:solidFill>
                  <a:schemeClr val="lt1"/>
                </a:solidFill>
                <a:latin typeface="+mn-lt"/>
                <a:ea typeface="+mn-ea"/>
              </a:rPr>
              <a:t> #1</a:t>
            </a:r>
            <a:endParaRPr lang="en-US" b="1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Cloud 9"/>
          <p:cNvSpPr>
            <a:spLocks/>
          </p:cNvSpPr>
          <p:nvPr/>
        </p:nvSpPr>
        <p:spPr bwMode="auto">
          <a:xfrm>
            <a:off x="6516688" y="4437063"/>
            <a:ext cx="2051050" cy="1247775"/>
          </a:xfrm>
          <a:custGeom>
            <a:avLst/>
            <a:gdLst>
              <a:gd name="T0" fmla="*/ 222814 w 43200"/>
              <a:gd name="T1" fmla="*/ 756088 h 43200"/>
              <a:gd name="T2" fmla="*/ 102553 w 43200"/>
              <a:gd name="T3" fmla="*/ 733068 h 43200"/>
              <a:gd name="T4" fmla="*/ 328928 w 43200"/>
              <a:gd name="T5" fmla="*/ 1008012 h 43200"/>
              <a:gd name="T6" fmla="*/ 276322 w 43200"/>
              <a:gd name="T7" fmla="*/ 1019016 h 43200"/>
              <a:gd name="T8" fmla="*/ 782343 w 43200"/>
              <a:gd name="T9" fmla="*/ 1129063 h 43200"/>
              <a:gd name="T10" fmla="*/ 750627 w 43200"/>
              <a:gd name="T11" fmla="*/ 1078805 h 43200"/>
              <a:gd name="T12" fmla="*/ 1368649 w 43200"/>
              <a:gd name="T13" fmla="*/ 1003737 h 43200"/>
              <a:gd name="T14" fmla="*/ 1355972 w 43200"/>
              <a:gd name="T15" fmla="*/ 1058876 h 43200"/>
              <a:gd name="T16" fmla="*/ 1620377 w 43200"/>
              <a:gd name="T17" fmla="*/ 662996 h 43200"/>
              <a:gd name="T18" fmla="*/ 1774728 w 43200"/>
              <a:gd name="T19" fmla="*/ 869110 h 43200"/>
              <a:gd name="T20" fmla="*/ 1984486 w 43200"/>
              <a:gd name="T21" fmla="*/ 443480 h 43200"/>
              <a:gd name="T22" fmla="*/ 1915738 w 43200"/>
              <a:gd name="T23" fmla="*/ 520773 h 43200"/>
              <a:gd name="T24" fmla="*/ 1819547 w 43200"/>
              <a:gd name="T25" fmla="*/ 156723 h 43200"/>
              <a:gd name="T26" fmla="*/ 1823156 w 43200"/>
              <a:gd name="T27" fmla="*/ 193232 h 43200"/>
              <a:gd name="T28" fmla="*/ 1380566 w 43200"/>
              <a:gd name="T29" fmla="*/ 114148 h 43200"/>
              <a:gd name="T30" fmla="*/ 1415794 w 43200"/>
              <a:gd name="T31" fmla="*/ 67588 h 43200"/>
              <a:gd name="T32" fmla="*/ 1051211 w 43200"/>
              <a:gd name="T33" fmla="*/ 136331 h 43200"/>
              <a:gd name="T34" fmla="*/ 1068255 w 43200"/>
              <a:gd name="T35" fmla="*/ 96183 h 43200"/>
              <a:gd name="T36" fmla="*/ 664692 w 43200"/>
              <a:gd name="T37" fmla="*/ 149964 h 43200"/>
              <a:gd name="T38" fmla="*/ 726414 w 43200"/>
              <a:gd name="T39" fmla="*/ 188899 h 43200"/>
              <a:gd name="T40" fmla="*/ 195942 w 43200"/>
              <a:gd name="T41" fmla="*/ 456044 h 43200"/>
              <a:gd name="T42" fmla="*/ 185164 w 43200"/>
              <a:gd name="T43" fmla="*/ 415058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dk1"/>
                </a:solidFill>
                <a:latin typeface="+mn-lt"/>
                <a:ea typeface="+mn-ea"/>
              </a:rPr>
              <a:t>DCI </a:t>
            </a:r>
            <a:r>
              <a:rPr lang="en-US" b="1" smtClean="0">
                <a:solidFill>
                  <a:schemeClr val="dk1"/>
                </a:solidFill>
                <a:latin typeface="+mn-lt"/>
                <a:ea typeface="+mn-ea"/>
              </a:rPr>
              <a:t> #2</a:t>
            </a:r>
            <a:endParaRPr lang="en-US" b="1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sp>
        <p:nvSpPr>
          <p:cNvPr id="12" name="Magnetic Disk 11"/>
          <p:cNvSpPr>
            <a:spLocks noChangeArrowheads="1"/>
          </p:cNvSpPr>
          <p:nvPr/>
        </p:nvSpPr>
        <p:spPr bwMode="auto">
          <a:xfrm>
            <a:off x="755650" y="4581525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lt1"/>
                </a:solidFill>
                <a:latin typeface="+mn-lt"/>
                <a:ea typeface="+mn-ea"/>
              </a:rPr>
              <a:t>CE</a:t>
            </a:r>
          </a:p>
        </p:txBody>
      </p:sp>
      <p:sp>
        <p:nvSpPr>
          <p:cNvPr id="13" name="Magnetic Disk 12"/>
          <p:cNvSpPr>
            <a:spLocks noChangeArrowheads="1"/>
          </p:cNvSpPr>
          <p:nvPr/>
        </p:nvSpPr>
        <p:spPr bwMode="auto">
          <a:xfrm>
            <a:off x="1908175" y="4508500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lt1"/>
                </a:solidFill>
                <a:latin typeface="+mn-lt"/>
                <a:ea typeface="+mn-ea"/>
              </a:rPr>
              <a:t>SE</a:t>
            </a:r>
          </a:p>
        </p:txBody>
      </p:sp>
      <p:sp>
        <p:nvSpPr>
          <p:cNvPr id="14" name="Magnetic Disk 13"/>
          <p:cNvSpPr>
            <a:spLocks noChangeArrowheads="1"/>
          </p:cNvSpPr>
          <p:nvPr/>
        </p:nvSpPr>
        <p:spPr bwMode="auto">
          <a:xfrm>
            <a:off x="6659563" y="4365625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CE</a:t>
            </a:r>
          </a:p>
        </p:txBody>
      </p:sp>
      <p:sp>
        <p:nvSpPr>
          <p:cNvPr id="15" name="Magnetic Disk 14"/>
          <p:cNvSpPr>
            <a:spLocks noChangeArrowheads="1"/>
          </p:cNvSpPr>
          <p:nvPr/>
        </p:nvSpPr>
        <p:spPr bwMode="auto">
          <a:xfrm>
            <a:off x="7740650" y="4292600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SE</a:t>
            </a:r>
          </a:p>
        </p:txBody>
      </p:sp>
      <p:cxnSp>
        <p:nvCxnSpPr>
          <p:cNvPr id="17" name="Straight Arrow Connector 16"/>
          <p:cNvCxnSpPr>
            <a:cxnSpLocks noChangeShapeType="1"/>
            <a:stCxn id="0" idx="2"/>
            <a:endCxn id="12" idx="1"/>
          </p:cNvCxnSpPr>
          <p:nvPr/>
        </p:nvCxnSpPr>
        <p:spPr bwMode="auto">
          <a:xfrm flipH="1">
            <a:off x="1020763" y="4098925"/>
            <a:ext cx="563562" cy="4826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  <a:stCxn id="0" idx="2"/>
            <a:endCxn id="13" idx="1"/>
          </p:cNvCxnSpPr>
          <p:nvPr/>
        </p:nvCxnSpPr>
        <p:spPr bwMode="auto">
          <a:xfrm>
            <a:off x="1584325" y="4098925"/>
            <a:ext cx="588963" cy="40957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Straight Arrow Connector 22"/>
          <p:cNvCxnSpPr>
            <a:cxnSpLocks noChangeShapeType="1"/>
            <a:stCxn id="0" idx="2"/>
            <a:endCxn id="14" idx="1"/>
          </p:cNvCxnSpPr>
          <p:nvPr/>
        </p:nvCxnSpPr>
        <p:spPr bwMode="auto">
          <a:xfrm flipH="1">
            <a:off x="6924675" y="3868738"/>
            <a:ext cx="157163" cy="4968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  <a:stCxn id="0" idx="2"/>
            <a:endCxn id="15" idx="1"/>
          </p:cNvCxnSpPr>
          <p:nvPr/>
        </p:nvCxnSpPr>
        <p:spPr bwMode="auto">
          <a:xfrm>
            <a:off x="7081838" y="3868738"/>
            <a:ext cx="923925" cy="42386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7" name="Straight Arrow Connector 26"/>
          <p:cNvCxnSpPr>
            <a:cxnSpLocks noChangeShapeType="1"/>
            <a:stCxn id="0" idx="2"/>
            <a:endCxn id="0" idx="0"/>
          </p:cNvCxnSpPr>
          <p:nvPr/>
        </p:nvCxnSpPr>
        <p:spPr bwMode="auto">
          <a:xfrm>
            <a:off x="1439863" y="2595563"/>
            <a:ext cx="144462" cy="40163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9" name="Straight Arrow Connector 28"/>
          <p:cNvCxnSpPr>
            <a:cxnSpLocks noChangeShapeType="1"/>
            <a:stCxn id="0" idx="2"/>
            <a:endCxn id="0" idx="0"/>
          </p:cNvCxnSpPr>
          <p:nvPr/>
        </p:nvCxnSpPr>
        <p:spPr bwMode="auto">
          <a:xfrm flipH="1">
            <a:off x="7081838" y="2349500"/>
            <a:ext cx="611187" cy="57467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427" name="TextBox 31"/>
          <p:cNvSpPr txBox="1">
            <a:spLocks noChangeArrowheads="1"/>
          </p:cNvSpPr>
          <p:nvPr/>
        </p:nvSpPr>
        <p:spPr bwMode="auto">
          <a:xfrm>
            <a:off x="323850" y="6092825"/>
            <a:ext cx="6507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DCI – distributed computing infrastructure; CE/SE – computing/storage element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z="110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755650" y="601663"/>
            <a:ext cx="7931150" cy="922337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Generic use-cases</a:t>
            </a:r>
          </a:p>
        </p:txBody>
      </p:sp>
      <p:pic>
        <p:nvPicPr>
          <p:cNvPr id="18435" name="Picture 4" descr="skd182715sdc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38" y="1208088"/>
            <a:ext cx="384175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384300"/>
            <a:ext cx="504825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997200"/>
            <a:ext cx="2087563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" descr="ScreenshotFSLBedpostxGwesDGrid-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9675" y="2924175"/>
            <a:ext cx="412432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loud 8"/>
          <p:cNvSpPr>
            <a:spLocks/>
          </p:cNvSpPr>
          <p:nvPr/>
        </p:nvSpPr>
        <p:spPr bwMode="auto">
          <a:xfrm>
            <a:off x="539750" y="4724400"/>
            <a:ext cx="2160588" cy="1155700"/>
          </a:xfrm>
          <a:custGeom>
            <a:avLst/>
            <a:gdLst>
              <a:gd name="T0" fmla="*/ 234714 w 43200"/>
              <a:gd name="T1" fmla="*/ 700295 h 43200"/>
              <a:gd name="T2" fmla="*/ 108029 w 43200"/>
              <a:gd name="T3" fmla="*/ 678974 h 43200"/>
              <a:gd name="T4" fmla="*/ 346494 w 43200"/>
              <a:gd name="T5" fmla="*/ 933629 h 43200"/>
              <a:gd name="T6" fmla="*/ 291079 w 43200"/>
              <a:gd name="T7" fmla="*/ 943822 h 43200"/>
              <a:gd name="T8" fmla="*/ 824124 w 43200"/>
              <a:gd name="T9" fmla="*/ 1045748 h 43200"/>
              <a:gd name="T10" fmla="*/ 790715 w 43200"/>
              <a:gd name="T11" fmla="*/ 999199 h 43200"/>
              <a:gd name="T12" fmla="*/ 1441742 w 43200"/>
              <a:gd name="T13" fmla="*/ 929670 h 43200"/>
              <a:gd name="T14" fmla="*/ 1428389 w 43200"/>
              <a:gd name="T15" fmla="*/ 980740 h 43200"/>
              <a:gd name="T16" fmla="*/ 1706915 w 43200"/>
              <a:gd name="T17" fmla="*/ 614073 h 43200"/>
              <a:gd name="T18" fmla="*/ 1869509 w 43200"/>
              <a:gd name="T19" fmla="*/ 804977 h 43200"/>
              <a:gd name="T20" fmla="*/ 2090469 w 43200"/>
              <a:gd name="T21" fmla="*/ 410755 h 43200"/>
              <a:gd name="T22" fmla="*/ 2018049 w 43200"/>
              <a:gd name="T23" fmla="*/ 482344 h 43200"/>
              <a:gd name="T24" fmla="*/ 1916722 w 43200"/>
              <a:gd name="T25" fmla="*/ 145158 h 43200"/>
              <a:gd name="T26" fmla="*/ 1920523 w 43200"/>
              <a:gd name="T27" fmla="*/ 178973 h 43200"/>
              <a:gd name="T28" fmla="*/ 1454296 w 43200"/>
              <a:gd name="T29" fmla="*/ 105725 h 43200"/>
              <a:gd name="T30" fmla="*/ 1491406 w 43200"/>
              <a:gd name="T31" fmla="*/ 62600 h 43200"/>
              <a:gd name="T32" fmla="*/ 1107351 w 43200"/>
              <a:gd name="T33" fmla="*/ 126271 h 43200"/>
              <a:gd name="T34" fmla="*/ 1125306 w 43200"/>
              <a:gd name="T35" fmla="*/ 89085 h 43200"/>
              <a:gd name="T36" fmla="*/ 700191 w 43200"/>
              <a:gd name="T37" fmla="*/ 138898 h 43200"/>
              <a:gd name="T38" fmla="*/ 765208 w 43200"/>
              <a:gd name="T39" fmla="*/ 174960 h 43200"/>
              <a:gd name="T40" fmla="*/ 206406 w 43200"/>
              <a:gd name="T41" fmla="*/ 422392 h 43200"/>
              <a:gd name="T42" fmla="*/ 195053 w 43200"/>
              <a:gd name="T43" fmla="*/ 384431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lt1"/>
                </a:solidFill>
                <a:latin typeface="+mn-lt"/>
                <a:ea typeface="+mn-ea"/>
              </a:rPr>
              <a:t>DCI </a:t>
            </a:r>
            <a:r>
              <a:rPr lang="en-US" b="1" smtClean="0">
                <a:solidFill>
                  <a:schemeClr val="lt1"/>
                </a:solidFill>
                <a:latin typeface="+mn-lt"/>
                <a:ea typeface="+mn-ea"/>
              </a:rPr>
              <a:t> #1</a:t>
            </a:r>
            <a:endParaRPr lang="en-US" b="1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Cloud 9"/>
          <p:cNvSpPr>
            <a:spLocks/>
          </p:cNvSpPr>
          <p:nvPr/>
        </p:nvSpPr>
        <p:spPr bwMode="auto">
          <a:xfrm>
            <a:off x="6516688" y="4437063"/>
            <a:ext cx="2051050" cy="1247775"/>
          </a:xfrm>
          <a:custGeom>
            <a:avLst/>
            <a:gdLst>
              <a:gd name="T0" fmla="*/ 222814 w 43200"/>
              <a:gd name="T1" fmla="*/ 756088 h 43200"/>
              <a:gd name="T2" fmla="*/ 102553 w 43200"/>
              <a:gd name="T3" fmla="*/ 733068 h 43200"/>
              <a:gd name="T4" fmla="*/ 328928 w 43200"/>
              <a:gd name="T5" fmla="*/ 1008012 h 43200"/>
              <a:gd name="T6" fmla="*/ 276322 w 43200"/>
              <a:gd name="T7" fmla="*/ 1019016 h 43200"/>
              <a:gd name="T8" fmla="*/ 782343 w 43200"/>
              <a:gd name="T9" fmla="*/ 1129063 h 43200"/>
              <a:gd name="T10" fmla="*/ 750627 w 43200"/>
              <a:gd name="T11" fmla="*/ 1078805 h 43200"/>
              <a:gd name="T12" fmla="*/ 1368649 w 43200"/>
              <a:gd name="T13" fmla="*/ 1003737 h 43200"/>
              <a:gd name="T14" fmla="*/ 1355972 w 43200"/>
              <a:gd name="T15" fmla="*/ 1058876 h 43200"/>
              <a:gd name="T16" fmla="*/ 1620377 w 43200"/>
              <a:gd name="T17" fmla="*/ 662996 h 43200"/>
              <a:gd name="T18" fmla="*/ 1774728 w 43200"/>
              <a:gd name="T19" fmla="*/ 869110 h 43200"/>
              <a:gd name="T20" fmla="*/ 1984486 w 43200"/>
              <a:gd name="T21" fmla="*/ 443480 h 43200"/>
              <a:gd name="T22" fmla="*/ 1915738 w 43200"/>
              <a:gd name="T23" fmla="*/ 520773 h 43200"/>
              <a:gd name="T24" fmla="*/ 1819547 w 43200"/>
              <a:gd name="T25" fmla="*/ 156723 h 43200"/>
              <a:gd name="T26" fmla="*/ 1823156 w 43200"/>
              <a:gd name="T27" fmla="*/ 193232 h 43200"/>
              <a:gd name="T28" fmla="*/ 1380566 w 43200"/>
              <a:gd name="T29" fmla="*/ 114148 h 43200"/>
              <a:gd name="T30" fmla="*/ 1415794 w 43200"/>
              <a:gd name="T31" fmla="*/ 67588 h 43200"/>
              <a:gd name="T32" fmla="*/ 1051211 w 43200"/>
              <a:gd name="T33" fmla="*/ 136331 h 43200"/>
              <a:gd name="T34" fmla="*/ 1068255 w 43200"/>
              <a:gd name="T35" fmla="*/ 96183 h 43200"/>
              <a:gd name="T36" fmla="*/ 664692 w 43200"/>
              <a:gd name="T37" fmla="*/ 149964 h 43200"/>
              <a:gd name="T38" fmla="*/ 726414 w 43200"/>
              <a:gd name="T39" fmla="*/ 188899 h 43200"/>
              <a:gd name="T40" fmla="*/ 195942 w 43200"/>
              <a:gd name="T41" fmla="*/ 456044 h 43200"/>
              <a:gd name="T42" fmla="*/ 185164 w 43200"/>
              <a:gd name="T43" fmla="*/ 415058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3200"/>
              <a:gd name="T67" fmla="*/ 0 h 43200"/>
              <a:gd name="T68" fmla="*/ 43200 w 43200"/>
              <a:gd name="T69" fmla="*/ 43200 h 432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solidFill>
                  <a:schemeClr val="dk1"/>
                </a:solidFill>
                <a:latin typeface="+mn-lt"/>
                <a:ea typeface="+mn-ea"/>
              </a:rPr>
              <a:t>DCI </a:t>
            </a:r>
            <a:r>
              <a:rPr lang="en-US" b="1" smtClean="0">
                <a:solidFill>
                  <a:schemeClr val="dk1"/>
                </a:solidFill>
                <a:latin typeface="+mn-lt"/>
                <a:ea typeface="+mn-ea"/>
              </a:rPr>
              <a:t> #2</a:t>
            </a:r>
            <a:endParaRPr lang="en-US" b="1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sp>
        <p:nvSpPr>
          <p:cNvPr id="12" name="Magnetic Disk 11"/>
          <p:cNvSpPr>
            <a:spLocks noChangeArrowheads="1"/>
          </p:cNvSpPr>
          <p:nvPr/>
        </p:nvSpPr>
        <p:spPr bwMode="auto">
          <a:xfrm>
            <a:off x="755650" y="4581525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lt1"/>
                </a:solidFill>
                <a:latin typeface="+mn-lt"/>
                <a:ea typeface="+mn-ea"/>
              </a:rPr>
              <a:t>CE</a:t>
            </a:r>
          </a:p>
        </p:txBody>
      </p:sp>
      <p:sp>
        <p:nvSpPr>
          <p:cNvPr id="13" name="Magnetic Disk 12"/>
          <p:cNvSpPr>
            <a:spLocks noChangeArrowheads="1"/>
          </p:cNvSpPr>
          <p:nvPr/>
        </p:nvSpPr>
        <p:spPr bwMode="auto">
          <a:xfrm>
            <a:off x="1908175" y="4508500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A3A3EF"/>
              </a:gs>
              <a:gs pos="100000">
                <a:srgbClr val="2424A8"/>
              </a:gs>
            </a:gsLst>
            <a:lin ang="5400000"/>
          </a:gradFill>
          <a:ln w="9525">
            <a:solidFill>
              <a:srgbClr val="2F2F9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lt1"/>
                </a:solidFill>
                <a:latin typeface="+mn-lt"/>
                <a:ea typeface="+mn-ea"/>
              </a:rPr>
              <a:t>SE</a:t>
            </a:r>
          </a:p>
        </p:txBody>
      </p:sp>
      <p:sp>
        <p:nvSpPr>
          <p:cNvPr id="14" name="Magnetic Disk 13"/>
          <p:cNvSpPr>
            <a:spLocks noChangeArrowheads="1"/>
          </p:cNvSpPr>
          <p:nvPr/>
        </p:nvSpPr>
        <p:spPr bwMode="auto">
          <a:xfrm>
            <a:off x="6659563" y="4365625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CE</a:t>
            </a:r>
          </a:p>
        </p:txBody>
      </p:sp>
      <p:sp>
        <p:nvSpPr>
          <p:cNvPr id="15" name="Magnetic Disk 14"/>
          <p:cNvSpPr>
            <a:spLocks noChangeArrowheads="1"/>
          </p:cNvSpPr>
          <p:nvPr/>
        </p:nvSpPr>
        <p:spPr bwMode="auto">
          <a:xfrm>
            <a:off x="7740650" y="4292600"/>
            <a:ext cx="530225" cy="433388"/>
          </a:xfrm>
          <a:prstGeom prst="flowChartMagneticDisk">
            <a:avLst/>
          </a:prstGeom>
          <a:gradFill rotWithShape="1">
            <a:gsLst>
              <a:gs pos="0">
                <a:srgbClr val="E9E9F7"/>
              </a:gs>
              <a:gs pos="64999">
                <a:srgbClr val="C5C5E9"/>
              </a:gs>
              <a:gs pos="100000">
                <a:srgbClr val="ACACE1"/>
              </a:gs>
            </a:gsLst>
            <a:lin ang="5400000" scaled="1"/>
          </a:gradFill>
          <a:ln w="9525">
            <a:solidFill>
              <a:srgbClr val="292989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dk1"/>
                </a:solidFill>
                <a:latin typeface="+mn-lt"/>
                <a:ea typeface="+mn-ea"/>
              </a:rPr>
              <a:t>SE</a:t>
            </a:r>
          </a:p>
        </p:txBody>
      </p:sp>
      <p:cxnSp>
        <p:nvCxnSpPr>
          <p:cNvPr id="17" name="Straight Arrow Connector 16"/>
          <p:cNvCxnSpPr>
            <a:cxnSpLocks noChangeShapeType="1"/>
            <a:stCxn id="0" idx="2"/>
            <a:endCxn id="12" idx="1"/>
          </p:cNvCxnSpPr>
          <p:nvPr/>
        </p:nvCxnSpPr>
        <p:spPr bwMode="auto">
          <a:xfrm flipH="1">
            <a:off x="1020763" y="4098925"/>
            <a:ext cx="563562" cy="4826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  <a:stCxn id="0" idx="2"/>
            <a:endCxn id="15" idx="1"/>
          </p:cNvCxnSpPr>
          <p:nvPr/>
        </p:nvCxnSpPr>
        <p:spPr bwMode="auto">
          <a:xfrm>
            <a:off x="1584325" y="4098925"/>
            <a:ext cx="6421438" cy="19367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9" name="Straight Arrow Connector 28"/>
          <p:cNvCxnSpPr>
            <a:cxnSpLocks noChangeShapeType="1"/>
            <a:stCxn id="0" idx="2"/>
            <a:endCxn id="0" idx="0"/>
          </p:cNvCxnSpPr>
          <p:nvPr/>
        </p:nvCxnSpPr>
        <p:spPr bwMode="auto">
          <a:xfrm flipH="1">
            <a:off x="1584325" y="2349500"/>
            <a:ext cx="6108700" cy="6477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Straight Arrow Connector 23"/>
          <p:cNvCxnSpPr>
            <a:cxnSpLocks noChangeShapeType="1"/>
          </p:cNvCxnSpPr>
          <p:nvPr/>
        </p:nvCxnSpPr>
        <p:spPr bwMode="auto">
          <a:xfrm flipH="1">
            <a:off x="7081838" y="2349500"/>
            <a:ext cx="611187" cy="574675"/>
          </a:xfrm>
          <a:prstGeom prst="straightConnector1">
            <a:avLst/>
          </a:prstGeom>
          <a:noFill/>
          <a:ln w="25400">
            <a:solidFill>
              <a:srgbClr val="FF9AA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8" name="Straight Arrow Connector 27"/>
          <p:cNvCxnSpPr>
            <a:cxnSpLocks noChangeShapeType="1"/>
            <a:stCxn id="0" idx="2"/>
            <a:endCxn id="14" idx="1"/>
          </p:cNvCxnSpPr>
          <p:nvPr/>
        </p:nvCxnSpPr>
        <p:spPr bwMode="auto">
          <a:xfrm flipH="1">
            <a:off x="6924675" y="3868738"/>
            <a:ext cx="157163" cy="496887"/>
          </a:xfrm>
          <a:prstGeom prst="straightConnector1">
            <a:avLst/>
          </a:prstGeom>
          <a:noFill/>
          <a:ln w="25400">
            <a:solidFill>
              <a:srgbClr val="FF9AA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0" name="Straight Arrow Connector 29"/>
          <p:cNvCxnSpPr>
            <a:cxnSpLocks noChangeShapeType="1"/>
            <a:stCxn id="0" idx="2"/>
            <a:endCxn id="15" idx="1"/>
          </p:cNvCxnSpPr>
          <p:nvPr/>
        </p:nvCxnSpPr>
        <p:spPr bwMode="auto">
          <a:xfrm>
            <a:off x="7081838" y="3868738"/>
            <a:ext cx="923925" cy="423862"/>
          </a:xfrm>
          <a:prstGeom prst="straightConnector1">
            <a:avLst/>
          </a:prstGeom>
          <a:noFill/>
          <a:ln w="25400">
            <a:solidFill>
              <a:srgbClr val="FF9AA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2" name="Right Arrow 31"/>
          <p:cNvSpPr>
            <a:spLocks noChangeArrowheads="1"/>
          </p:cNvSpPr>
          <p:nvPr/>
        </p:nvSpPr>
        <p:spPr bwMode="auto">
          <a:xfrm>
            <a:off x="2843213" y="3284538"/>
            <a:ext cx="1800225" cy="576262"/>
          </a:xfrm>
          <a:prstGeom prst="rightArrow">
            <a:avLst>
              <a:gd name="adj1" fmla="val 50000"/>
              <a:gd name="adj2" fmla="val 49998"/>
            </a:avLst>
          </a:prstGeom>
          <a:solidFill>
            <a:srgbClr val="FF9AA0"/>
          </a:soli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latin typeface="+mn-lt"/>
                <a:ea typeface="+mn-ea"/>
              </a:rPr>
              <a:t>combine WFs</a:t>
            </a:r>
          </a:p>
        </p:txBody>
      </p:sp>
      <p:sp>
        <p:nvSpPr>
          <p:cNvPr id="18452" name="TextBox 34"/>
          <p:cNvSpPr txBox="1">
            <a:spLocks noChangeArrowheads="1"/>
          </p:cNvSpPr>
          <p:nvPr/>
        </p:nvSpPr>
        <p:spPr bwMode="auto">
          <a:xfrm>
            <a:off x="3563938" y="2205038"/>
            <a:ext cx="1724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find and re-use</a:t>
            </a:r>
          </a:p>
        </p:txBody>
      </p:sp>
      <p:sp>
        <p:nvSpPr>
          <p:cNvPr id="18453" name="TextBox 35"/>
          <p:cNvSpPr txBox="1">
            <a:spLocks noChangeArrowheads="1"/>
          </p:cNvSpPr>
          <p:nvPr/>
        </p:nvSpPr>
        <p:spPr bwMode="auto">
          <a:xfrm>
            <a:off x="4356100" y="3860800"/>
            <a:ext cx="1608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with own data</a:t>
            </a:r>
          </a:p>
        </p:txBody>
      </p:sp>
      <p:cxnSp>
        <p:nvCxnSpPr>
          <p:cNvPr id="38" name="Straight Arrow Connector 37"/>
          <p:cNvCxnSpPr>
            <a:cxnSpLocks noChangeShapeType="1"/>
            <a:stCxn id="0" idx="2"/>
            <a:endCxn id="14" idx="2"/>
          </p:cNvCxnSpPr>
          <p:nvPr/>
        </p:nvCxnSpPr>
        <p:spPr bwMode="auto">
          <a:xfrm>
            <a:off x="1584325" y="4098925"/>
            <a:ext cx="5075238" cy="482600"/>
          </a:xfrm>
          <a:prstGeom prst="straightConnector1">
            <a:avLst/>
          </a:prstGeom>
          <a:noFill/>
          <a:ln w="25400">
            <a:solidFill>
              <a:srgbClr val="FF9AA0"/>
            </a:solidFill>
            <a:prstDash val="dash"/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455" name="TextBox 40"/>
          <p:cNvSpPr txBox="1">
            <a:spLocks noChangeArrowheads="1"/>
          </p:cNvSpPr>
          <p:nvPr/>
        </p:nvSpPr>
        <p:spPr bwMode="auto">
          <a:xfrm>
            <a:off x="4067175" y="4437063"/>
            <a:ext cx="1443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9AA0"/>
                </a:solidFill>
              </a:rPr>
              <a:t>on own CE?</a:t>
            </a:r>
          </a:p>
        </p:txBody>
      </p:sp>
      <p:sp>
        <p:nvSpPr>
          <p:cNvPr id="18456" name="TextBox 41"/>
          <p:cNvSpPr txBox="1">
            <a:spLocks noChangeArrowheads="1"/>
          </p:cNvSpPr>
          <p:nvPr/>
        </p:nvSpPr>
        <p:spPr bwMode="auto">
          <a:xfrm>
            <a:off x="323850" y="6092825"/>
            <a:ext cx="6507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DCI – distributed computing infrastructure; CE/SE – computing/storage element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z="110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Science gateways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3744416" cy="3168352"/>
          </a:xfrm>
        </p:spPr>
        <p:txBody>
          <a:bodyPr/>
          <a:lstStyle/>
          <a:p>
            <a:pPr marL="180975" indent="-180975"/>
            <a:r>
              <a:rPr lang="en-US" sz="1800" smtClean="0"/>
              <a:t>…are community-specific sets of tools, applications, and data collections that are integrated together via a web portal </a:t>
            </a:r>
            <a:r>
              <a:rPr lang="en-US" sz="1200" smtClean="0"/>
              <a:t>(or a desktop application)</a:t>
            </a:r>
          </a:p>
          <a:p>
            <a:pPr marL="180975" indent="-180975"/>
            <a:r>
              <a:rPr lang="en-GB" sz="1800" smtClean="0"/>
              <a:t>Main drivers: </a:t>
            </a:r>
          </a:p>
          <a:p>
            <a:pPr marL="581025" lvl="1" indent="-180975"/>
            <a:r>
              <a:rPr lang="en-GB" sz="1400" smtClean="0"/>
              <a:t>Simple access</a:t>
            </a:r>
          </a:p>
          <a:p>
            <a:pPr marL="581025" lvl="1" indent="-180975"/>
            <a:r>
              <a:rPr lang="en-GB" sz="1400" smtClean="0"/>
              <a:t>Modularity</a:t>
            </a:r>
          </a:p>
          <a:p>
            <a:pPr marL="180975" indent="-180975"/>
            <a:r>
              <a:rPr lang="en-GB" sz="1800" smtClean="0"/>
              <a:t>Gateways are domain/community specific, but the enabling  technologies are typically not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869160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8613" indent="-147638">
              <a:buFont typeface="Arial" pitchFamily="34" charset="0"/>
              <a:buChar char="•"/>
            </a:pPr>
            <a:r>
              <a:rPr lang="en-GB" smtClean="0">
                <a:solidFill>
                  <a:srgbClr val="FF0000"/>
                </a:solidFill>
                <a:sym typeface="Wingdings" pitchFamily="2" charset="2"/>
              </a:rPr>
              <a:t>Science gateway frameworks</a:t>
            </a:r>
            <a:r>
              <a:rPr lang="en-GB" smtClean="0">
                <a:sym typeface="Wingdings" pitchFamily="2" charset="2"/>
              </a:rPr>
              <a:t>:</a:t>
            </a:r>
            <a:endParaRPr lang="en-GB" smtClean="0">
              <a:hlinkClick r:id="rId2"/>
            </a:endParaRPr>
          </a:p>
          <a:p>
            <a:pPr marL="715963" lvl="1" indent="-182563">
              <a:buFont typeface="Arial" pitchFamily="34" charset="0"/>
              <a:buChar char="•"/>
            </a:pPr>
            <a:r>
              <a:rPr lang="en-GB" smtClean="0">
                <a:hlinkClick r:id="rId2"/>
              </a:rPr>
              <a:t>gUSE WS-PGRADE</a:t>
            </a:r>
            <a:r>
              <a:rPr lang="en-GB" smtClean="0"/>
              <a:t> </a:t>
            </a:r>
            <a:r>
              <a:rPr lang="en-GB" smtClean="0">
                <a:sym typeface="Wingdings" pitchFamily="2" charset="2"/>
              </a:rPr>
              <a:t> MoSGrid, e-Bioinfra, DBrain, HellasGrid,...</a:t>
            </a:r>
          </a:p>
          <a:p>
            <a:pPr marL="990600" lvl="2" indent="-133350">
              <a:buFont typeface="Arial" pitchFamily="34" charset="0"/>
              <a:buChar char="•"/>
            </a:pPr>
            <a:r>
              <a:rPr lang="en-GB" smtClean="0">
                <a:solidFill>
                  <a:srgbClr val="FF0000"/>
                </a:solidFill>
                <a:sym typeface="Wingdings" pitchFamily="2" charset="2"/>
              </a:rPr>
              <a:t>21 in total - https://www.sci-bus.eu/science-gateways</a:t>
            </a:r>
            <a:endParaRPr lang="en-GB" smtClean="0"/>
          </a:p>
          <a:p>
            <a:pPr marL="715963" lvl="1" indent="-182563">
              <a:buFont typeface="Arial" pitchFamily="34" charset="0"/>
              <a:buChar char="•"/>
            </a:pPr>
            <a:r>
              <a:rPr lang="en-GB" smtClean="0">
                <a:hlinkClick r:id="rId3"/>
              </a:rPr>
              <a:t>Catania Science Gateway Framework</a:t>
            </a:r>
            <a:r>
              <a:rPr lang="en-GB" smtClean="0"/>
              <a:t> </a:t>
            </a:r>
            <a:r>
              <a:rPr lang="en-GB" smtClean="0">
                <a:sym typeface="Wingdings" pitchFamily="2" charset="2"/>
              </a:rPr>
              <a:t> CHAIN, GARR, AgINFRA,...</a:t>
            </a:r>
          </a:p>
          <a:p>
            <a:pPr marL="990600" lvl="2" indent="-133350">
              <a:buFont typeface="Arial" pitchFamily="34" charset="0"/>
              <a:buChar char="•"/>
            </a:pPr>
            <a:r>
              <a:rPr lang="en-GB" smtClean="0">
                <a:solidFill>
                  <a:srgbClr val="FF0000"/>
                </a:solidFill>
                <a:sym typeface="Wingdings" pitchFamily="2" charset="2"/>
              </a:rPr>
              <a:t>19 in total - https://gridp.garr.it/service-providers.html</a:t>
            </a:r>
            <a:endParaRPr lang="en-GB" smtClean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118418"/>
            <a:ext cx="5121222" cy="39667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51"/>
          <p:cNvSpPr/>
          <p:nvPr/>
        </p:nvSpPr>
        <p:spPr>
          <a:xfrm>
            <a:off x="251520" y="1196752"/>
            <a:ext cx="6408712" cy="3816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Science gateway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Anatomy of a science gateway</a:t>
            </a:r>
            <a:endParaRPr lang="en-GB" sz="3600"/>
          </a:p>
        </p:txBody>
      </p:sp>
      <p:sp>
        <p:nvSpPr>
          <p:cNvPr id="4" name="CasellaDiTesto 4"/>
          <p:cNvSpPr txBox="1"/>
          <p:nvPr/>
        </p:nvSpPr>
        <p:spPr>
          <a:xfrm>
            <a:off x="2837661" y="2518470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...</a:t>
            </a:r>
            <a:endParaRPr kumimoji="0" lang="it-IT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8380" y="2533526"/>
            <a:ext cx="1003300" cy="679450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latin typeface="Arial"/>
              </a:rPr>
              <a:t>App.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9" name="Rounded Rectangle 10"/>
          <p:cNvSpPr/>
          <p:nvPr/>
        </p:nvSpPr>
        <p:spPr>
          <a:xfrm>
            <a:off x="1835696" y="2518469"/>
            <a:ext cx="1003300" cy="6810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noProof="0" dirty="0" smtClean="0">
                <a:latin typeface="Arial"/>
              </a:rPr>
              <a:t>App.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kern="0" noProof="0" dirty="0">
                <a:latin typeface="Arial"/>
              </a:rPr>
              <a:t>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ounded Rectangle 11"/>
          <p:cNvSpPr/>
          <p:nvPr/>
        </p:nvSpPr>
        <p:spPr>
          <a:xfrm>
            <a:off x="3275856" y="2518470"/>
            <a:ext cx="1003300" cy="67945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noProof="0" dirty="0" smtClean="0">
                <a:solidFill>
                  <a:srgbClr val="000000"/>
                </a:solidFill>
                <a:latin typeface="Arial"/>
              </a:rPr>
              <a:t>App.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</a:p>
        </p:txBody>
      </p:sp>
      <p:sp>
        <p:nvSpPr>
          <p:cNvPr id="11" name="Rounded Rectangle 17"/>
          <p:cNvSpPr/>
          <p:nvPr/>
        </p:nvSpPr>
        <p:spPr>
          <a:xfrm>
            <a:off x="467544" y="1988840"/>
            <a:ext cx="4032448" cy="136815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Embedded applications</a:t>
            </a:r>
            <a:endParaRPr kumimoji="0" lang="en-US" sz="1800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Straight Connector 19"/>
          <p:cNvCxnSpPr>
            <a:endCxn id="23" idx="0"/>
          </p:cNvCxnSpPr>
          <p:nvPr/>
        </p:nvCxnSpPr>
        <p:spPr>
          <a:xfrm>
            <a:off x="1259632" y="3356992"/>
            <a:ext cx="0" cy="504056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3" name="Straight Connector 21"/>
          <p:cNvCxnSpPr>
            <a:stCxn id="23" idx="2"/>
          </p:cNvCxnSpPr>
          <p:nvPr/>
        </p:nvCxnSpPr>
        <p:spPr>
          <a:xfrm>
            <a:off x="1259632" y="4706151"/>
            <a:ext cx="0" cy="883089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6" name="TextBox 29"/>
          <p:cNvSpPr txBox="1">
            <a:spLocks noChangeArrowheads="1"/>
          </p:cNvSpPr>
          <p:nvPr/>
        </p:nvSpPr>
        <p:spPr bwMode="auto">
          <a:xfrm>
            <a:off x="7041874" y="1750889"/>
            <a:ext cx="21386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B519A"/>
                </a:solidFill>
                <a:effectLst/>
                <a:uLnTx/>
                <a:uFillTx/>
                <a:latin typeface="Calibri" pitchFamily="34" charset="0"/>
              </a:rPr>
              <a:t>Administrator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B519A"/>
              </a:solidFill>
              <a:effectLst/>
              <a:uLnTx/>
              <a:uFillTx/>
              <a:latin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B519A"/>
                </a:solidFill>
                <a:effectLst/>
                <a:uLnTx/>
                <a:uFillTx/>
                <a:latin typeface="Calibri" pitchFamily="34" charset="0"/>
              </a:rPr>
              <a:t>Power User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519A"/>
                </a:solidFill>
                <a:effectLst/>
                <a:uLnTx/>
                <a:uFillTx/>
                <a:latin typeface="Calibri" pitchFamily="34" charset="0"/>
              </a:rPr>
              <a:t>Basic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2B519A"/>
                </a:solidFill>
                <a:effectLst/>
                <a:uLnTx/>
                <a:uFillTx/>
                <a:latin typeface="Calibri" pitchFamily="34" charset="0"/>
              </a:rPr>
              <a:t>User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B519A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17" name="Left Brace 30"/>
          <p:cNvSpPr/>
          <p:nvPr/>
        </p:nvSpPr>
        <p:spPr>
          <a:xfrm>
            <a:off x="6516216" y="1606874"/>
            <a:ext cx="792088" cy="1440160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2B519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umetto 1 20"/>
          <p:cNvSpPr/>
          <p:nvPr/>
        </p:nvSpPr>
        <p:spPr>
          <a:xfrm>
            <a:off x="7346036" y="3623097"/>
            <a:ext cx="1474436" cy="1390079"/>
          </a:xfrm>
          <a:prstGeom prst="wedgeRectCallout">
            <a:avLst>
              <a:gd name="adj1" fmla="val -20353"/>
              <a:gd name="adj2" fmla="val -104511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325FAF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1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Users</a:t>
            </a:r>
            <a:r>
              <a:rPr kumimoji="0" lang="it-IT" sz="18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sz="1800" b="0" i="1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with different roles </a:t>
            </a:r>
            <a:r>
              <a:rPr kumimoji="0" lang="it-IT" sz="18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and </a:t>
            </a:r>
            <a:r>
              <a:rPr kumimoji="0" lang="it-IT" sz="1800" b="0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privileges</a:t>
            </a:r>
            <a:endParaRPr kumimoji="0" lang="en-GB" sz="18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ounded Rectangle 12"/>
          <p:cNvSpPr/>
          <p:nvPr/>
        </p:nvSpPr>
        <p:spPr>
          <a:xfrm>
            <a:off x="467544" y="3861048"/>
            <a:ext cx="1584176" cy="845103"/>
          </a:xfrm>
          <a:prstGeom prst="roundRect">
            <a:avLst/>
          </a:prstGeom>
          <a:solidFill>
            <a:srgbClr val="325FAF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Job submission engine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ounded Rectangle 12"/>
          <p:cNvSpPr/>
          <p:nvPr/>
        </p:nvSpPr>
        <p:spPr>
          <a:xfrm>
            <a:off x="2699792" y="3861048"/>
            <a:ext cx="1584176" cy="845103"/>
          </a:xfrm>
          <a:prstGeom prst="roundRect">
            <a:avLst/>
          </a:prstGeom>
          <a:solidFill>
            <a:srgbClr val="325FAF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transfer engine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23528" y="5589240"/>
            <a:ext cx="6336704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Grids, clouds, HPC, databases, etc.</a:t>
            </a:r>
            <a:endParaRPr lang="en-GB" sz="2400">
              <a:solidFill>
                <a:schemeClr val="tx1"/>
              </a:solidFill>
            </a:endParaRPr>
          </a:p>
        </p:txBody>
      </p:sp>
      <p:cxnSp>
        <p:nvCxnSpPr>
          <p:cNvPr id="38" name="Straight Connector 21"/>
          <p:cNvCxnSpPr>
            <a:stCxn id="32" idx="2"/>
            <a:endCxn id="35" idx="0"/>
          </p:cNvCxnSpPr>
          <p:nvPr/>
        </p:nvCxnSpPr>
        <p:spPr>
          <a:xfrm>
            <a:off x="3491880" y="4706151"/>
            <a:ext cx="0" cy="883089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6" name="Rounded Rectangle 17"/>
          <p:cNvSpPr/>
          <p:nvPr/>
        </p:nvSpPr>
        <p:spPr>
          <a:xfrm flipH="1">
            <a:off x="4716016" y="1412776"/>
            <a:ext cx="1728192" cy="1944216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+mn-cs"/>
              </a:rPr>
              <a:t>Authentiation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noProof="0" smtClean="0">
                <a:solidFill>
                  <a:schemeClr val="tx2"/>
                </a:solidFill>
                <a:latin typeface="Arial"/>
                <a:cs typeface="+mn-cs"/>
              </a:rPr>
              <a:t>&amp;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Arial"/>
                <a:ea typeface="+mn-ea"/>
                <a:cs typeface="+mn-cs"/>
              </a:rPr>
              <a:t>Authorization</a:t>
            </a:r>
          </a:p>
        </p:txBody>
      </p:sp>
      <p:cxnSp>
        <p:nvCxnSpPr>
          <p:cNvPr id="48" name="Straight Connector 19"/>
          <p:cNvCxnSpPr/>
          <p:nvPr/>
        </p:nvCxnSpPr>
        <p:spPr>
          <a:xfrm>
            <a:off x="3491880" y="3356992"/>
            <a:ext cx="0" cy="504056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0" name="Can 19"/>
          <p:cNvSpPr/>
          <p:nvPr/>
        </p:nvSpPr>
        <p:spPr>
          <a:xfrm>
            <a:off x="4860032" y="3861048"/>
            <a:ext cx="1512168" cy="864096"/>
          </a:xfrm>
          <a:prstGeom prst="can">
            <a:avLst>
              <a:gd name="adj" fmla="val 11379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Local data </a:t>
            </a:r>
            <a:r>
              <a:rPr lang="en-GB" sz="1400" smtClean="0">
                <a:solidFill>
                  <a:schemeClr val="tx1"/>
                </a:solidFill>
              </a:rPr>
              <a:t>(logs, authz, tmp, cache,...)</a:t>
            </a:r>
            <a:endParaRPr lang="en-GB" sz="1400">
              <a:solidFill>
                <a:schemeClr val="tx1"/>
              </a:solidFill>
            </a:endParaRPr>
          </a:p>
        </p:txBody>
      </p:sp>
      <p:cxnSp>
        <p:nvCxnSpPr>
          <p:cNvPr id="21" name="Straight Connector 19"/>
          <p:cNvCxnSpPr>
            <a:stCxn id="20" idx="2"/>
            <a:endCxn id="32" idx="3"/>
          </p:cNvCxnSpPr>
          <p:nvPr/>
        </p:nvCxnSpPr>
        <p:spPr>
          <a:xfrm flipH="1" flipV="1">
            <a:off x="4283968" y="4283600"/>
            <a:ext cx="576064" cy="9496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400" smtClean="0"/>
              <a:t>Example: MosGrid portal</a:t>
            </a:r>
            <a:br>
              <a:rPr lang="en-GB" sz="2400" smtClean="0"/>
            </a:br>
            <a:r>
              <a:rPr lang="en-GB" sz="2400" smtClean="0"/>
              <a:t>https://mosgrid.de/portal</a:t>
            </a:r>
            <a:endParaRPr lang="en-GB" sz="240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480720" cy="253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12"/>
          <p:cNvSpPr/>
          <p:nvPr/>
        </p:nvSpPr>
        <p:spPr>
          <a:xfrm>
            <a:off x="3779912" y="2132857"/>
            <a:ext cx="864096" cy="360040"/>
          </a:xfrm>
          <a:prstGeom prst="roundRect">
            <a:avLst/>
          </a:prstGeom>
          <a:solidFill>
            <a:srgbClr val="325FAF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Job submission engine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ounded Rectangle 12"/>
          <p:cNvSpPr/>
          <p:nvPr/>
        </p:nvSpPr>
        <p:spPr>
          <a:xfrm>
            <a:off x="3707904" y="3284984"/>
            <a:ext cx="792088" cy="360040"/>
          </a:xfrm>
          <a:prstGeom prst="roundRect">
            <a:avLst/>
          </a:prstGeom>
          <a:solidFill>
            <a:srgbClr val="325FAF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transfer engine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5364088" y="3717032"/>
            <a:ext cx="1728192" cy="576064"/>
          </a:xfrm>
          <a:prstGeom prst="wedgeRectCallout">
            <a:avLst>
              <a:gd name="adj1" fmla="val -19283"/>
              <a:gd name="adj2" fmla="val -146745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smtClean="0">
                <a:solidFill>
                  <a:schemeClr val="tx1"/>
                </a:solidFill>
              </a:rPr>
              <a:t>HPC access with UNICORE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467544" y="4005064"/>
            <a:ext cx="4536504" cy="2304256"/>
          </a:xfrm>
          <a:prstGeom prst="wedgeRectCallout">
            <a:avLst>
              <a:gd name="adj1" fmla="val -20368"/>
              <a:gd name="adj2" fmla="val -72653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/>
            <a:r>
              <a:rPr lang="en-US" sz="1200" smtClean="0">
                <a:solidFill>
                  <a:srgbClr val="00B050"/>
                </a:solidFill>
              </a:rPr>
              <a:t>Quantum Chemical Calculations</a:t>
            </a:r>
          </a:p>
          <a:p>
            <a:pPr marL="625475" lvl="1" indent="-168275"/>
            <a:r>
              <a:rPr lang="en-US" sz="1100" smtClean="0">
                <a:solidFill>
                  <a:srgbClr val="00B050"/>
                </a:solidFill>
              </a:rPr>
              <a:t>based on approximated solutions of the Schrödinger equation</a:t>
            </a:r>
          </a:p>
          <a:p>
            <a:pPr marL="625475" lvl="1" indent="-168275"/>
            <a:r>
              <a:rPr lang="en-US" sz="1100" smtClean="0">
                <a:solidFill>
                  <a:srgbClr val="00B050"/>
                </a:solidFill>
              </a:rPr>
              <a:t>Average scalability</a:t>
            </a:r>
          </a:p>
          <a:p>
            <a:pPr marL="625475" lvl="1" indent="-168275"/>
            <a:r>
              <a:rPr lang="en-US" sz="1100" smtClean="0">
                <a:solidFill>
                  <a:srgbClr val="00B050"/>
                </a:solidFill>
              </a:rPr>
              <a:t>Gaussian, NWChem, Turbomole, …</a:t>
            </a:r>
          </a:p>
          <a:p>
            <a:pPr marL="180975" indent="-180975"/>
            <a:r>
              <a:rPr lang="en-US" sz="1200" smtClean="0">
                <a:solidFill>
                  <a:schemeClr val="accent6">
                    <a:lumMod val="75000"/>
                  </a:schemeClr>
                </a:solidFill>
              </a:rPr>
              <a:t>Molecular Dynamics</a:t>
            </a:r>
          </a:p>
          <a:p>
            <a:pPr marL="625475" lvl="1" indent="-168275"/>
            <a:r>
              <a:rPr lang="en-US" sz="1100" smtClean="0">
                <a:solidFill>
                  <a:schemeClr val="accent6">
                    <a:lumMod val="75000"/>
                  </a:schemeClr>
                </a:solidFill>
              </a:rPr>
              <a:t>based on forcefields describing molecular interactions</a:t>
            </a:r>
          </a:p>
          <a:p>
            <a:pPr marL="625475" lvl="1" indent="-168275"/>
            <a:r>
              <a:rPr lang="en-US" sz="1100" smtClean="0">
                <a:solidFill>
                  <a:schemeClr val="accent6">
                    <a:lumMod val="75000"/>
                  </a:schemeClr>
                </a:solidFill>
              </a:rPr>
              <a:t>Good scalability</a:t>
            </a:r>
          </a:p>
          <a:p>
            <a:pPr marL="625475" lvl="1" indent="-168275"/>
            <a:r>
              <a:rPr lang="en-US" sz="1100" smtClean="0">
                <a:solidFill>
                  <a:schemeClr val="accent6">
                    <a:lumMod val="75000"/>
                  </a:schemeClr>
                </a:solidFill>
              </a:rPr>
              <a:t>Gromacs, NWChem, Amber, …</a:t>
            </a:r>
          </a:p>
          <a:p>
            <a:pPr marL="180975" indent="-180975"/>
            <a:r>
              <a:rPr lang="en-US" sz="1200" smtClean="0">
                <a:solidFill>
                  <a:srgbClr val="7030A0"/>
                </a:solidFill>
              </a:rPr>
              <a:t>Docking</a:t>
            </a:r>
          </a:p>
          <a:p>
            <a:pPr marL="625475" lvl="1" indent="-168275"/>
            <a:r>
              <a:rPr lang="en-US" sz="1100" smtClean="0">
                <a:solidFill>
                  <a:srgbClr val="7030A0"/>
                </a:solidFill>
              </a:rPr>
              <a:t>Based on simplified forcefields</a:t>
            </a:r>
          </a:p>
          <a:p>
            <a:pPr marL="625475" lvl="1" indent="-168275"/>
            <a:r>
              <a:rPr lang="en-US" sz="1100" smtClean="0">
                <a:solidFill>
                  <a:srgbClr val="7030A0"/>
                </a:solidFill>
              </a:rPr>
              <a:t>Excellent scalability</a:t>
            </a:r>
          </a:p>
          <a:p>
            <a:pPr marL="625475" lvl="1" indent="-168275"/>
            <a:r>
              <a:rPr lang="en-US" sz="1100" smtClean="0">
                <a:solidFill>
                  <a:srgbClr val="7030A0"/>
                </a:solidFill>
              </a:rPr>
              <a:t>CADDSuite, FlexX, …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395536" y="1844824"/>
            <a:ext cx="1287760" cy="495672"/>
          </a:xfrm>
          <a:prstGeom prst="wedgeRectCallout">
            <a:avLst>
              <a:gd name="adj1" fmla="val 92118"/>
              <a:gd name="adj2" fmla="val 35475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/>
            <a:r>
              <a:rPr lang="en-US" sz="1200" smtClean="0">
                <a:solidFill>
                  <a:schemeClr val="tx1"/>
                </a:solidFill>
              </a:rPr>
              <a:t>Authentication</a:t>
            </a:r>
            <a:endParaRPr lang="en-US" sz="1100" smtClean="0">
              <a:solidFill>
                <a:schemeClr val="tx1"/>
              </a:solidFill>
            </a:endParaRPr>
          </a:p>
        </p:txBody>
      </p:sp>
      <p:pic>
        <p:nvPicPr>
          <p:cNvPr id="14" name="Picture 2" descr="C:\Users\jk\Documents\MANUSCRIPTS\manuscript JGridComputing\pics\MDPortl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290556" cy="4741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jk\Documents\MANUSCRIPTS\manuscript JGridComputing\pics\MDPortletSubm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56792"/>
            <a:ext cx="3054322" cy="5677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smtClean="0"/>
              <a:t>Example: CHAIN science gateway</a:t>
            </a:r>
            <a:br>
              <a:rPr lang="en-GB" sz="3600" smtClean="0"/>
            </a:br>
            <a:r>
              <a:rPr lang="en-GB" sz="3600" smtClean="0">
                <a:hlinkClick r:id="rId2"/>
              </a:rPr>
              <a:t>www.chain-project.eu/applications</a:t>
            </a:r>
            <a:r>
              <a:rPr lang="en-GB" sz="3600" smtClean="0"/>
              <a:t> </a:t>
            </a:r>
            <a:endParaRPr lang="en-GB" sz="3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ADB9EB-E713-474C-969F-4224B23B5D3D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340768"/>
            <a:ext cx="5329440" cy="522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403648" y="3717032"/>
            <a:ext cx="576064" cy="2952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ular Callout 15"/>
          <p:cNvSpPr/>
          <p:nvPr/>
        </p:nvSpPr>
        <p:spPr>
          <a:xfrm>
            <a:off x="6300192" y="1772816"/>
            <a:ext cx="2664296" cy="2304256"/>
          </a:xfrm>
          <a:prstGeom prst="wedgeRectCallout">
            <a:avLst>
              <a:gd name="adj1" fmla="val -214441"/>
              <a:gd name="adj2" fmla="val 584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288" indent="-268288">
              <a:buFont typeface="+mj-lt"/>
              <a:buAutoNum type="arabicPeriod"/>
            </a:pPr>
            <a:r>
              <a:rPr lang="en-GB" smtClean="0">
                <a:solidFill>
                  <a:srgbClr val="FF0000"/>
                </a:solidFill>
              </a:rPr>
              <a:t>Choose a science gateway</a:t>
            </a:r>
          </a:p>
          <a:p>
            <a:pPr marL="268288" indent="-268288">
              <a:buFont typeface="+mj-lt"/>
              <a:buAutoNum type="arabicPeriod"/>
            </a:pPr>
            <a:r>
              <a:rPr lang="en-GB" smtClean="0">
                <a:solidFill>
                  <a:srgbClr val="FF0000"/>
                </a:solidFill>
              </a:rPr>
              <a:t>Sign in from an identity federation (user &amp; psw)</a:t>
            </a:r>
          </a:p>
          <a:p>
            <a:pPr marL="268288" indent="-268288">
              <a:buFont typeface="+mj-lt"/>
              <a:buAutoNum type="arabicPeriod"/>
            </a:pPr>
            <a:r>
              <a:rPr lang="en-GB" smtClean="0">
                <a:solidFill>
                  <a:srgbClr val="FF0000"/>
                </a:solidFill>
              </a:rPr>
              <a:t>Register in the gateway</a:t>
            </a:r>
          </a:p>
          <a:p>
            <a:pPr marL="268288" indent="-268288">
              <a:buFont typeface="+mj-lt"/>
              <a:buAutoNum type="arabicPeriod"/>
            </a:pPr>
            <a:r>
              <a:rPr lang="en-GB" smtClean="0">
                <a:solidFill>
                  <a:srgbClr val="FF0000"/>
                </a:solidFill>
              </a:rPr>
              <a:t>Run pre-defined apps with your own data</a:t>
            </a:r>
            <a:endParaRPr lang="en-GB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484784"/>
            <a:ext cx="5496078" cy="49308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smtClean="0"/>
              <a:t>Example: CHAIN science gateway</a:t>
            </a:r>
            <a:br>
              <a:rPr lang="en-GB" sz="3600" smtClean="0"/>
            </a:br>
            <a:r>
              <a:rPr lang="en-GB" sz="3600" smtClean="0">
                <a:hlinkClick r:id="rId3"/>
              </a:rPr>
              <a:t>www.chain-project.eu/applications</a:t>
            </a:r>
            <a:r>
              <a:rPr lang="en-GB" sz="3600" smtClean="0"/>
              <a:t> </a:t>
            </a:r>
            <a:endParaRPr lang="en-GB" sz="36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ADB9EB-E713-474C-969F-4224B23B5D3D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4139952" y="4005064"/>
            <a:ext cx="720080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ular Callout 15"/>
          <p:cNvSpPr/>
          <p:nvPr/>
        </p:nvSpPr>
        <p:spPr>
          <a:xfrm>
            <a:off x="323528" y="1556792"/>
            <a:ext cx="2664296" cy="1224136"/>
          </a:xfrm>
          <a:prstGeom prst="wedgeRectCallout">
            <a:avLst>
              <a:gd name="adj1" fmla="val 104476"/>
              <a:gd name="adj2" fmla="val 15032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rgbClr val="FF0000"/>
                </a:solidFill>
              </a:rPr>
              <a:t>No run page for compchem apps </a:t>
            </a:r>
            <a:r>
              <a:rPr lang="en-GB" smtClean="0">
                <a:solidFill>
                  <a:srgbClr val="FF0000"/>
                </a:solidFill>
                <a:sym typeface="Wingdings" pitchFamily="2" charset="2"/>
              </a:rPr>
              <a:t> These can be used only from command line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251520" y="4005064"/>
            <a:ext cx="2880320" cy="1224136"/>
          </a:xfrm>
          <a:prstGeom prst="wedgeRectCallout">
            <a:avLst>
              <a:gd name="adj1" fmla="val 9670"/>
              <a:gd name="adj2" fmla="val 38648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rgbClr val="FF0000"/>
                </a:solidFill>
              </a:rPr>
              <a:t>Request portal integration at </a:t>
            </a:r>
            <a:r>
              <a:rPr lang="en-GB" smtClean="0">
                <a:hlinkClick r:id="rId4"/>
              </a:rPr>
              <a:t>http://applications.epikh.eu/survey4sciencegateways</a:t>
            </a:r>
            <a:r>
              <a:rPr lang="en-GB" smtClean="0"/>
              <a:t> </a:t>
            </a:r>
            <a:endParaRPr lang="en-GB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6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Recent trends in science gateways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124744"/>
            <a:ext cx="2808312" cy="4525963"/>
          </a:xfrm>
        </p:spPr>
        <p:txBody>
          <a:bodyPr/>
          <a:lstStyle/>
          <a:p>
            <a:pPr marL="176213" indent="-176213"/>
            <a:r>
              <a:rPr lang="en-GB" sz="1800" smtClean="0"/>
              <a:t>More specialised gateways (each with a small nb. of users)</a:t>
            </a:r>
          </a:p>
          <a:p>
            <a:pPr marL="176213" indent="-176213"/>
            <a:r>
              <a:rPr lang="en-GB" sz="1800" smtClean="0"/>
              <a:t>Mixed grid and cloud use</a:t>
            </a:r>
          </a:p>
          <a:p>
            <a:pPr marL="176213" indent="-176213"/>
            <a:r>
              <a:rPr lang="en-GB" sz="1800" smtClean="0"/>
              <a:t>Transparent auth:</a:t>
            </a:r>
          </a:p>
          <a:p>
            <a:pPr marL="576263" lvl="1" indent="-176213"/>
            <a:r>
              <a:rPr lang="en-GB" sz="1400" smtClean="0"/>
              <a:t>Robot certificates</a:t>
            </a:r>
          </a:p>
          <a:p>
            <a:pPr marL="576263" lvl="1" indent="-176213"/>
            <a:r>
              <a:rPr lang="en-GB" sz="1400" smtClean="0"/>
              <a:t>Identity federations</a:t>
            </a:r>
          </a:p>
          <a:p>
            <a:pPr marL="176213" indent="-176213"/>
            <a:r>
              <a:rPr lang="en-GB" sz="1800" smtClean="0"/>
              <a:t>Mobile access</a:t>
            </a:r>
          </a:p>
          <a:p>
            <a:pPr marL="176213" indent="-176213"/>
            <a:r>
              <a:rPr lang="en-GB" sz="1800" smtClean="0"/>
              <a:t>Entry point on Facebook </a:t>
            </a:r>
          </a:p>
          <a:p>
            <a:pPr marL="361950" lvl="1" indent="-98425"/>
            <a:r>
              <a:rPr lang="en-GB" sz="1100" smtClean="0"/>
              <a:t>Africa Grid Science Gateway</a:t>
            </a:r>
            <a:br>
              <a:rPr lang="en-GB" sz="1100" smtClean="0"/>
            </a:br>
            <a:r>
              <a:rPr lang="en-GB" sz="1100" smtClean="0"/>
              <a:t>(based on Catania SG Framework)</a:t>
            </a:r>
          </a:p>
          <a:p>
            <a:pPr marL="176213" indent="-176213">
              <a:buNone/>
            </a:pPr>
            <a:endParaRPr lang="en-GB" sz="180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246432"/>
            <a:ext cx="5976664" cy="53509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6660232" y="3212976"/>
            <a:ext cx="720080" cy="64807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844824"/>
            <a:ext cx="6264696" cy="40249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5721" y="2167790"/>
            <a:ext cx="5752703" cy="45735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Outline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48464" cy="4525963"/>
          </a:xfrm>
        </p:spPr>
        <p:txBody>
          <a:bodyPr/>
          <a:lstStyle/>
          <a:p>
            <a:r>
              <a:rPr lang="en-GB" sz="2800" smtClean="0"/>
              <a:t>EGI overview</a:t>
            </a:r>
          </a:p>
          <a:p>
            <a:pPr lvl="1"/>
            <a:r>
              <a:rPr lang="en-GB" sz="2000" smtClean="0"/>
              <a:t>Stakeholders, users, strategic activities</a:t>
            </a:r>
          </a:p>
          <a:p>
            <a:r>
              <a:rPr lang="en-GB" sz="2800" smtClean="0"/>
              <a:t>EGI services for the CMMST community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User support structure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Ready-to-use scientific applications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Virtual Organisations / Grid sites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Federated cloud infrastructure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Community management and collaboration services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Tools: </a:t>
            </a:r>
            <a:r>
              <a:rPr lang="en-GB" sz="1800" smtClean="0">
                <a:sym typeface="Wingdings" pitchFamily="2" charset="2"/>
              </a:rPr>
              <a:t>Workflows; Workflow integration; scientific grateway frameworks</a:t>
            </a:r>
          </a:p>
          <a:p>
            <a:r>
              <a:rPr lang="en-GB" sz="2800" smtClean="0">
                <a:sym typeface="Wingdings" pitchFamily="2" charset="2"/>
              </a:rPr>
              <a:t>New initiatives</a:t>
            </a:r>
          </a:p>
          <a:p>
            <a:pPr lvl="1"/>
            <a:r>
              <a:rPr lang="en-GB" sz="2000" smtClean="0">
                <a:sym typeface="Wingdings" pitchFamily="2" charset="2"/>
              </a:rPr>
              <a:t>HPC-HTC integration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2/2 Capacity – cloud access</a:t>
            </a:r>
            <a:br>
              <a:rPr lang="en-GB" sz="3600" smtClean="0"/>
            </a:br>
            <a:r>
              <a:rPr lang="en-GB" sz="3600" smtClean="0"/>
              <a:t>EGI Federated Cloud</a:t>
            </a:r>
            <a:endParaRPr lang="en-GB" sz="3600"/>
          </a:p>
        </p:txBody>
      </p:sp>
      <p:sp>
        <p:nvSpPr>
          <p:cNvPr id="17" name="Rectangle 16"/>
          <p:cNvSpPr/>
          <p:nvPr/>
        </p:nvSpPr>
        <p:spPr bwMode="auto">
          <a:xfrm>
            <a:off x="467544" y="3717032"/>
            <a:ext cx="3181054" cy="399461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rgbClr val="000000"/>
                </a:solidFill>
                <a:latin typeface="+mj-lt"/>
              </a:rPr>
              <a:t>Local hypervisors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67544" y="4763306"/>
            <a:ext cx="3181054" cy="9699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solidFill>
                  <a:srgbClr val="000000"/>
                </a:solidFill>
                <a:latin typeface="+mj-lt"/>
              </a:rPr>
              <a:t>Cloud resources at </a:t>
            </a:r>
            <a:br>
              <a:rPr lang="en-GB" sz="2400" b="1" smtClean="0">
                <a:solidFill>
                  <a:srgbClr val="000000"/>
                </a:solidFill>
                <a:latin typeface="+mj-lt"/>
              </a:rPr>
            </a:br>
            <a:r>
              <a:rPr lang="en-GB" sz="2400" b="1" smtClean="0">
                <a:solidFill>
                  <a:srgbClr val="000000"/>
                </a:solidFill>
                <a:latin typeface="+mj-lt"/>
              </a:rPr>
              <a:t>~10 EGI sites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67544" y="4118403"/>
            <a:ext cx="578373" cy="5347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118215" y="4118403"/>
            <a:ext cx="578373" cy="53473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1768885" y="4118403"/>
            <a:ext cx="578373" cy="534733"/>
          </a:xfrm>
          <a:prstGeom prst="rect">
            <a:avLst/>
          </a:prstGeom>
          <a:solidFill>
            <a:srgbClr val="24538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467544" y="1484784"/>
            <a:ext cx="3174414" cy="122413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400" b="1" smtClean="0">
                <a:latin typeface="+mj-lt"/>
              </a:rPr>
              <a:t>Domain specific services in Virtual Machine Images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2419555" y="4118403"/>
            <a:ext cx="578373" cy="53473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070225" y="4118403"/>
            <a:ext cx="578373" cy="53473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mtClean="0">
                <a:solidFill>
                  <a:srgbClr val="000000"/>
                </a:solidFill>
                <a:latin typeface="+mj-lt"/>
              </a:rPr>
              <a:t>OS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67544" y="3140968"/>
            <a:ext cx="3181054" cy="288032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smtClean="0">
                <a:solidFill>
                  <a:schemeClr val="bg1"/>
                </a:solidFill>
                <a:latin typeface="+mj-lt"/>
              </a:rPr>
              <a:t>EGI FedCloud interfaces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30</a:t>
            </a:fld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2758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18762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54766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90770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26774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627784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915816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203848" y="34290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ular Callout 41"/>
          <p:cNvSpPr/>
          <p:nvPr/>
        </p:nvSpPr>
        <p:spPr>
          <a:xfrm>
            <a:off x="4355976" y="2564904"/>
            <a:ext cx="3672408" cy="1584176"/>
          </a:xfrm>
          <a:prstGeom prst="wedgeRectCallout">
            <a:avLst>
              <a:gd name="adj1" fmla="val -74276"/>
              <a:gd name="adj2" fmla="val -28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OCCI: VM Image management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BDII: Information system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X509: Authentication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VOMS: Authorization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APEL: Accounting</a:t>
            </a:r>
          </a:p>
        </p:txBody>
      </p:sp>
      <p:cxnSp>
        <p:nvCxnSpPr>
          <p:cNvPr id="44" name="Straight Arrow Connector 43"/>
          <p:cNvCxnSpPr>
            <a:stCxn id="35" idx="2"/>
            <a:endCxn id="53" idx="0"/>
          </p:cNvCxnSpPr>
          <p:nvPr/>
        </p:nvCxnSpPr>
        <p:spPr>
          <a:xfrm>
            <a:off x="2054751" y="2708920"/>
            <a:ext cx="3320" cy="432048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ular Callout 53"/>
          <p:cNvSpPr/>
          <p:nvPr/>
        </p:nvSpPr>
        <p:spPr>
          <a:xfrm>
            <a:off x="4355976" y="4581128"/>
            <a:ext cx="3672408" cy="1584176"/>
          </a:xfrm>
          <a:prstGeom prst="wedgeRectCallout">
            <a:avLst>
              <a:gd name="adj1" fmla="val -80862"/>
              <a:gd name="adj2" fmla="val -901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OpenStack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OpenNebula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EmotiveCloud (Spain)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Okeanos (OpenStack impl. in GR)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WNoDeS (Italy)</a:t>
            </a:r>
          </a:p>
        </p:txBody>
      </p:sp>
      <p:sp>
        <p:nvSpPr>
          <p:cNvPr id="55" name="Rectangular Callout 54"/>
          <p:cNvSpPr/>
          <p:nvPr/>
        </p:nvSpPr>
        <p:spPr>
          <a:xfrm>
            <a:off x="4355976" y="1340768"/>
            <a:ext cx="3672408" cy="1008112"/>
          </a:xfrm>
          <a:prstGeom prst="wedgeRectCallout">
            <a:avLst>
              <a:gd name="adj1" fmla="val -74276"/>
              <a:gd name="adj2" fmla="val -284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GB" b="1" smtClean="0">
                <a:solidFill>
                  <a:schemeClr val="tx1"/>
                </a:solidFill>
              </a:rPr>
              <a:t>Any service</a:t>
            </a:r>
            <a:r>
              <a:rPr lang="en-GB" smtClean="0">
                <a:solidFill>
                  <a:schemeClr val="tx1"/>
                </a:solidFill>
              </a:rPr>
              <a:t>, not only “batch processing” and “file based data management”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431032"/>
            <a:ext cx="8496944" cy="4878288"/>
          </a:xfrm>
        </p:spPr>
        <p:txBody>
          <a:bodyPr/>
          <a:lstStyle/>
          <a:p>
            <a:pPr marL="303501" indent="-303501">
              <a:buNone/>
            </a:pPr>
            <a:r>
              <a:rPr lang="en-GB" sz="2000" b="1" smtClean="0"/>
              <a:t>Federated Cloud Task Force</a:t>
            </a:r>
          </a:p>
          <a:p>
            <a:pPr marL="303501" indent="-303501"/>
            <a:r>
              <a:rPr lang="en-GB" sz="2000" smtClean="0"/>
              <a:t>1</a:t>
            </a:r>
            <a:r>
              <a:rPr lang="en-GB" sz="2000" baseline="30000" smtClean="0"/>
              <a:t>st</a:t>
            </a:r>
            <a:r>
              <a:rPr lang="en-GB" sz="2000" smtClean="0"/>
              <a:t> phase: Setup (Sep 2011 – Aug 2012)</a:t>
            </a:r>
            <a:endParaRPr lang="en-GB" sz="1600" smtClean="0"/>
          </a:p>
          <a:p>
            <a:pPr marL="908720" lvl="1" indent="-241016"/>
            <a:r>
              <a:rPr lang="en-GB" sz="1800" smtClean="0"/>
              <a:t>Identify open source technologies (OpenStack, OpenNebula,...) and open standard (OCCI, CDMI, GLUE2,...)</a:t>
            </a:r>
          </a:p>
          <a:p>
            <a:pPr marL="908720" lvl="1" indent="-241016"/>
            <a:r>
              <a:rPr lang="en-GB" sz="1800" smtClean="0"/>
              <a:t>Deploy a testbed</a:t>
            </a:r>
          </a:p>
          <a:p>
            <a:pPr marL="303501" indent="-303501"/>
            <a:r>
              <a:rPr lang="en-GB" sz="2000" smtClean="0"/>
              <a:t>2</a:t>
            </a:r>
            <a:r>
              <a:rPr lang="en-GB" sz="2000" baseline="30000" smtClean="0"/>
              <a:t>nd</a:t>
            </a:r>
            <a:r>
              <a:rPr lang="en-GB" sz="2000" smtClean="0"/>
              <a:t> phase: Pilot use cases (Sep 2012 – Mar 2013)</a:t>
            </a:r>
          </a:p>
          <a:p>
            <a:pPr marL="908720" lvl="1" indent="-241016"/>
            <a:r>
              <a:rPr lang="en-GB" sz="1800" smtClean="0"/>
              <a:t>Support early adopters</a:t>
            </a:r>
          </a:p>
          <a:p>
            <a:pPr marL="908720" lvl="1" indent="-241016"/>
            <a:r>
              <a:rPr lang="en-GB" sz="1800" smtClean="0"/>
              <a:t>Collect feedback requirements</a:t>
            </a:r>
          </a:p>
          <a:p>
            <a:pPr marL="908720" lvl="1" indent="-241016"/>
            <a:r>
              <a:rPr lang="en-GB" sz="1800" smtClean="0"/>
              <a:t>First user-facing services</a:t>
            </a:r>
          </a:p>
          <a:p>
            <a:pPr marL="303501" indent="-303501"/>
            <a:r>
              <a:rPr lang="en-GB" sz="2000" smtClean="0"/>
              <a:t>3</a:t>
            </a:r>
            <a:r>
              <a:rPr lang="en-GB" sz="2000" baseline="30000" smtClean="0"/>
              <a:t>rd</a:t>
            </a:r>
            <a:r>
              <a:rPr lang="en-GB" sz="2000" smtClean="0"/>
              <a:t> phase: Towards production (Apr 2013 – Sep 2013)</a:t>
            </a:r>
          </a:p>
          <a:p>
            <a:pPr marL="908720" lvl="1" indent="-241016"/>
            <a:r>
              <a:rPr lang="en-GB" sz="1800" smtClean="0"/>
              <a:t>Establish additional user facing services (e.g. Portals, tutorials, support)</a:t>
            </a:r>
          </a:p>
          <a:p>
            <a:pPr marL="908720" lvl="1" indent="-241016"/>
            <a:r>
              <a:rPr lang="en-GB" sz="1800" smtClean="0"/>
              <a:t>‘Blueprint’ for resource providers who wish to join</a:t>
            </a:r>
          </a:p>
          <a:p>
            <a:pPr marL="908720" lvl="1" indent="-241016"/>
            <a:r>
              <a:rPr lang="en-GB" sz="1800" smtClean="0">
                <a:solidFill>
                  <a:srgbClr val="FF0000"/>
                </a:solidFill>
              </a:rPr>
              <a:t>Engage with additional use cases</a:t>
            </a:r>
          </a:p>
          <a:p>
            <a:pPr marL="908720" lvl="1" indent="-241016">
              <a:buNone/>
            </a:pPr>
            <a:endParaRPr lang="en-GB" sz="2000" smtClean="0"/>
          </a:p>
          <a:p>
            <a:pPr marL="908720" lvl="1" indent="-241016"/>
            <a:endParaRPr lang="en-GB" sz="2000" smtClean="0"/>
          </a:p>
          <a:p>
            <a:pPr marL="908720" lvl="1" indent="-241016"/>
            <a:endParaRPr lang="en-GB" sz="1600" smtClean="0">
              <a:solidFill>
                <a:srgbClr val="FF0000"/>
              </a:solidFill>
            </a:endParaRPr>
          </a:p>
          <a:p>
            <a:pPr marL="508670" indent="-241016"/>
            <a:endParaRPr lang="en-GB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04056"/>
            <a:ext cx="7236296" cy="620688"/>
          </a:xfrm>
        </p:spPr>
        <p:txBody>
          <a:bodyPr/>
          <a:lstStyle/>
          <a:p>
            <a:r>
              <a:rPr lang="en-GB" sz="3600" b="0" smtClean="0"/>
              <a:t>EGI Federated Cloud roadmap</a:t>
            </a:r>
            <a:br>
              <a:rPr lang="en-GB" sz="3600" b="0" smtClean="0"/>
            </a:br>
            <a:r>
              <a:rPr lang="en-GB" b="0" smtClean="0"/>
              <a:t>http://go.egi.eu/cloud</a:t>
            </a:r>
            <a:br>
              <a:rPr lang="en-GB" b="0" smtClean="0"/>
            </a:br>
            <a:endParaRPr lang="en-GB" sz="3600" b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smtClean="0"/>
              <a:t>IGI Portal – science gateway for the EGI Federated Cloud (</a:t>
            </a:r>
            <a:r>
              <a:rPr lang="en-US" sz="3600" u="sng" smtClean="0">
                <a:solidFill>
                  <a:schemeClr val="accent1">
                    <a:lumMod val="75000"/>
                  </a:schemeClr>
                </a:solidFill>
                <a:cs typeface="Calibri" charset="0"/>
              </a:rPr>
              <a:t>portal.italiangrid.it)</a:t>
            </a:r>
            <a:endParaRPr lang="en-GB" sz="3600"/>
          </a:p>
        </p:txBody>
      </p:sp>
      <p:pic>
        <p:nvPicPr>
          <p:cNvPr id="6" name="Picture 5" descr="Schermata 2013-04-04 alle 23.49.5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2984" y="1484784"/>
            <a:ext cx="5086922" cy="2586754"/>
          </a:xfrm>
          <a:prstGeom prst="rect">
            <a:avLst/>
          </a:prstGeom>
        </p:spPr>
      </p:pic>
      <p:pic>
        <p:nvPicPr>
          <p:cNvPr id="7" name="Picture 6" descr="ke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372" y="1484784"/>
            <a:ext cx="3435635" cy="2595001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531367" y="2584541"/>
            <a:ext cx="374546" cy="30979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is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636912"/>
            <a:ext cx="7236328" cy="1794007"/>
          </a:xfrm>
          <a:prstGeom prst="rect">
            <a:avLst/>
          </a:prstGeom>
        </p:spPr>
      </p:pic>
      <p:pic>
        <p:nvPicPr>
          <p:cNvPr id="10" name="Picture 9" descr="terminal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6697" y="4685743"/>
            <a:ext cx="3625713" cy="2009431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 rot="5400000">
            <a:off x="4794408" y="4343575"/>
            <a:ext cx="374546" cy="309791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12"/>
          <p:cNvSpPr/>
          <p:nvPr/>
        </p:nvSpPr>
        <p:spPr>
          <a:xfrm>
            <a:off x="1187624" y="4869160"/>
            <a:ext cx="2952328" cy="936104"/>
          </a:xfrm>
          <a:prstGeom prst="wedgeRectCallout">
            <a:avLst>
              <a:gd name="adj1" fmla="val 71321"/>
              <a:gd name="adj2" fmla="val 8101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rgbClr val="FF0000"/>
                </a:solidFill>
              </a:rPr>
              <a:t>Domain specific service inside the VM</a:t>
            </a:r>
            <a:endParaRPr lang="en-GB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4. Collaboration and communication services</a:t>
            </a:r>
            <a:endParaRPr lang="en-GB" sz="360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4392488" cy="4464496"/>
          </a:xfrm>
        </p:spPr>
        <p:txBody>
          <a:bodyPr lIns="0" rIns="0">
            <a:normAutofit fontScale="77500" lnSpcReduction="20000"/>
          </a:bodyPr>
          <a:lstStyle/>
          <a:p>
            <a:pPr marL="268288" indent="-268288">
              <a:buNone/>
            </a:pPr>
            <a:r>
              <a:rPr lang="en-GB" sz="2000" b="1" smtClean="0"/>
              <a:t>What we can provide for the VRC:</a:t>
            </a:r>
          </a:p>
          <a:p>
            <a:pPr marL="134938" indent="-134938"/>
            <a:r>
              <a:rPr lang="en-GB" sz="2000" smtClean="0"/>
              <a:t>Software services</a:t>
            </a:r>
          </a:p>
          <a:p>
            <a:pPr marL="534988" lvl="1" indent="-134938"/>
            <a:r>
              <a:rPr lang="en-GB" sz="1600" smtClean="0"/>
              <a:t>Email list(s)</a:t>
            </a:r>
          </a:p>
          <a:p>
            <a:pPr marL="534988" lvl="1" indent="-134938"/>
            <a:r>
              <a:rPr lang="en-GB" sz="1600" smtClean="0"/>
              <a:t>Single Sign On service: </a:t>
            </a:r>
            <a:r>
              <a:rPr lang="en-GB" sz="1600" smtClean="0">
                <a:hlinkClick r:id="rId2"/>
              </a:rPr>
              <a:t>http://www.egi.eu/sso</a:t>
            </a:r>
            <a:r>
              <a:rPr lang="en-GB" sz="1600" smtClean="0"/>
              <a:t> </a:t>
            </a:r>
          </a:p>
          <a:p>
            <a:pPr marL="534988" lvl="1" indent="-134938"/>
            <a:r>
              <a:rPr lang="en-GB" sz="1600" smtClean="0"/>
              <a:t>Document repository: </a:t>
            </a:r>
            <a:r>
              <a:rPr lang="en-GB" sz="1600" smtClean="0">
                <a:hlinkClick r:id="rId3"/>
              </a:rPr>
              <a:t>http://documents.egi.eu</a:t>
            </a:r>
            <a:r>
              <a:rPr lang="en-GB" sz="1600" smtClean="0"/>
              <a:t> </a:t>
            </a:r>
          </a:p>
          <a:p>
            <a:pPr marL="534988" lvl="1" indent="-134938"/>
            <a:r>
              <a:rPr lang="en-GB" sz="1600" smtClean="0"/>
              <a:t>Training Marketplace: </a:t>
            </a:r>
            <a:r>
              <a:rPr lang="en-GB" sz="1600" smtClean="0">
                <a:hlinkClick r:id="rId4"/>
              </a:rPr>
              <a:t>http://training.egi.eu</a:t>
            </a:r>
            <a:r>
              <a:rPr lang="en-GB" sz="1600" smtClean="0"/>
              <a:t>   </a:t>
            </a:r>
          </a:p>
          <a:p>
            <a:pPr marL="534988" lvl="1" indent="-134938"/>
            <a:r>
              <a:rPr lang="en-GB" sz="1600" smtClean="0"/>
              <a:t>Applications Database: </a:t>
            </a:r>
            <a:r>
              <a:rPr lang="en-GB" sz="1600" smtClean="0">
                <a:hlinkClick r:id="rId5"/>
              </a:rPr>
              <a:t>http://appdb.egi.eu</a:t>
            </a:r>
            <a:r>
              <a:rPr lang="en-GB" sz="1600" smtClean="0"/>
              <a:t> </a:t>
            </a:r>
          </a:p>
          <a:p>
            <a:pPr marL="534988" lvl="1" indent="-134938"/>
            <a:r>
              <a:rPr lang="en-GB" sz="1600" smtClean="0"/>
              <a:t>Requirements Tracker: </a:t>
            </a:r>
            <a:r>
              <a:rPr lang="en-GB" sz="1600" smtClean="0">
                <a:hlinkClick r:id="rId6"/>
              </a:rPr>
              <a:t>http://go.egi.eu/requirements</a:t>
            </a:r>
            <a:r>
              <a:rPr lang="en-GB" sz="1600" smtClean="0"/>
              <a:t> </a:t>
            </a:r>
          </a:p>
          <a:p>
            <a:pPr marL="268288" indent="-179388"/>
            <a:r>
              <a:rPr lang="en-GB" sz="2000" smtClean="0"/>
              <a:t>Creation of content/materials</a:t>
            </a:r>
          </a:p>
          <a:p>
            <a:pPr marL="534988" lvl="1" indent="-134938"/>
            <a:r>
              <a:rPr lang="en-GB" sz="1600" smtClean="0"/>
              <a:t>Case studies, news stories, newsletters, articles, prints, designs, blog posts, videos, leaflets, social network content, etc. </a:t>
            </a:r>
          </a:p>
          <a:p>
            <a:pPr marL="268288" indent="-179388"/>
            <a:r>
              <a:rPr lang="en-GB" sz="2000" smtClean="0"/>
              <a:t>Events</a:t>
            </a:r>
          </a:p>
          <a:p>
            <a:pPr marL="534988" lvl="1" indent="-134938"/>
            <a:r>
              <a:rPr lang="en-GB" sz="1600" smtClean="0"/>
              <a:t>EGI annual meetings</a:t>
            </a:r>
          </a:p>
          <a:p>
            <a:pPr marL="534988" lvl="1" indent="-134938"/>
            <a:r>
              <a:rPr lang="en-GB" sz="1600" smtClean="0"/>
              <a:t>F2f trainings and Webinars</a:t>
            </a:r>
          </a:p>
          <a:p>
            <a:pPr marL="268288" indent="-179388"/>
            <a:r>
              <a:rPr lang="en-GB" sz="2000" smtClean="0"/>
              <a:t>Outreach</a:t>
            </a:r>
          </a:p>
          <a:p>
            <a:pPr marL="534988" lvl="1" indent="-134938"/>
            <a:r>
              <a:rPr lang="en-GB" sz="1600" smtClean="0">
                <a:solidFill>
                  <a:srgbClr val="FF0000"/>
                </a:solidFill>
              </a:rPr>
              <a:t>EGI Champions: </a:t>
            </a:r>
            <a:r>
              <a:rPr lang="en-GB" sz="1600" smtClean="0">
                <a:solidFill>
                  <a:srgbClr val="FF0000"/>
                </a:solidFill>
                <a:hlinkClick r:id="rId7"/>
              </a:rPr>
              <a:t>http://www.egi.eu/community/egi_champions/</a:t>
            </a:r>
            <a:r>
              <a:rPr lang="en-GB" sz="1600" smtClean="0">
                <a:solidFill>
                  <a:srgbClr val="FF0000"/>
                </a:solidFill>
              </a:rPr>
              <a:t> </a:t>
            </a:r>
            <a:br>
              <a:rPr lang="en-GB" sz="1600" smtClean="0">
                <a:solidFill>
                  <a:srgbClr val="FF0000"/>
                </a:solidFill>
              </a:rPr>
            </a:br>
            <a:r>
              <a:rPr lang="en-GB" sz="1600" smtClean="0">
                <a:solidFill>
                  <a:srgbClr val="FF0000"/>
                </a:solidFill>
              </a:rPr>
              <a:t>(No Compchem champion yet! Delegate one?)</a:t>
            </a:r>
          </a:p>
          <a:p>
            <a:pPr marL="534988" lvl="1" indent="-134938"/>
            <a:r>
              <a:rPr lang="en-GB" sz="1600" smtClean="0"/>
              <a:t>International Science Grid This Week, HPCwire, HPCinthecloud and Datanami, etc.</a:t>
            </a:r>
          </a:p>
          <a:p>
            <a:pPr marL="534988" lvl="1" indent="-134938"/>
            <a:r>
              <a:rPr lang="en-GB" sz="1600" smtClean="0"/>
              <a:t>Coordinated outreach (to ESFRIs) via the network of ‘NGI International Liaisons’</a:t>
            </a:r>
          </a:p>
          <a:p>
            <a:pPr marL="268288" indent="-268288"/>
            <a:endParaRPr lang="en-GB" sz="2000" smtClean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124744"/>
            <a:ext cx="8319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smtClean="0">
                <a:solidFill>
                  <a:srgbClr val="FF0000"/>
                </a:solidFill>
              </a:rPr>
              <a:t>To facilitate information exchange &amp; knowledge integration in the community...</a:t>
            </a:r>
            <a:endParaRPr lang="en-GB" i="1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499992" y="1556792"/>
            <a:ext cx="4536504" cy="423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the pipeline:</a:t>
            </a:r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EGI Webinar Programme</a:t>
            </a:r>
          </a:p>
          <a:p>
            <a:pPr marL="534988" lvl="1" indent="-92075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600" smtClean="0">
                <a:hlinkClick r:id="rId8"/>
              </a:rPr>
              <a:t>https://wiki.egi.eu/wiki/EGI_Webinar_Programme</a:t>
            </a:r>
            <a:endParaRPr lang="en-GB" sz="1600" smtClean="0"/>
          </a:p>
          <a:p>
            <a:pPr marL="534988" lvl="1" indent="-92075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600" smtClean="0"/>
              <a:t>Catania Science Gateway Framework</a:t>
            </a:r>
            <a:br>
              <a:rPr lang="en-GB" sz="1600" smtClean="0"/>
            </a:br>
            <a:r>
              <a:rPr lang="en-GB" sz="1600" smtClean="0"/>
              <a:t>(15 May)</a:t>
            </a:r>
            <a:endParaRPr lang="en-GB" sz="1400" smtClean="0"/>
          </a:p>
          <a:p>
            <a:pPr marL="534988" lvl="1" indent="-92075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400" smtClean="0"/>
              <a:t>AMGA Metradata catalogue</a:t>
            </a:r>
          </a:p>
          <a:p>
            <a:pPr marL="268288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International Workshop on Science Gateways: </a:t>
            </a:r>
          </a:p>
          <a:p>
            <a:pPr marL="533400" lvl="1" indent="-904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600" smtClean="0">
                <a:hlinkClick r:id="rId9"/>
              </a:rPr>
              <a:t>http://iwsg2013.org/</a:t>
            </a:r>
            <a:r>
              <a:rPr lang="en-GB" sz="1600" smtClean="0"/>
              <a:t>, Zurich 3-5 June</a:t>
            </a:r>
          </a:p>
          <a:p>
            <a:pPr marL="268288" lvl="0" indent="-1793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000" smtClean="0"/>
              <a:t>EGI Technical Forum:</a:t>
            </a:r>
          </a:p>
          <a:p>
            <a:pPr marL="534988" lvl="1" indent="-92075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1600" smtClean="0">
                <a:hlinkClick r:id="rId10"/>
              </a:rPr>
              <a:t>http://tf2013.egi.eu/</a:t>
            </a:r>
            <a:r>
              <a:rPr lang="en-GB" sz="1600" smtClean="0"/>
              <a:t>, Madrid 16-20 September</a:t>
            </a:r>
          </a:p>
          <a:p>
            <a:pPr marL="268288" lvl="0" indent="-268288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GB" sz="2000" smtClean="0"/>
          </a:p>
          <a:p>
            <a:pPr marL="668338" lvl="1" indent="-268288" eaLnBrk="0" hangingPunct="0"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en-GB" sz="1600" smtClean="0"/>
          </a:p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499992" y="1484784"/>
            <a:ext cx="0" cy="46805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smtClean="0"/>
              <a:t>Web Gadgets: </a:t>
            </a:r>
            <a:br>
              <a:rPr lang="en-GB" sz="2400" smtClean="0"/>
            </a:br>
            <a:r>
              <a:rPr lang="en-GB" sz="2400" smtClean="0"/>
              <a:t>Embed EGI software services into Websites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20" y="1052736"/>
            <a:ext cx="9035480" cy="4525963"/>
          </a:xfrm>
        </p:spPr>
        <p:txBody>
          <a:bodyPr/>
          <a:lstStyle/>
          <a:p>
            <a:pPr marL="177800" indent="-177800"/>
            <a:r>
              <a:rPr lang="en-GB" sz="2400" smtClean="0"/>
              <a:t>The simplest way to reuse EGI collaboration services: </a:t>
            </a:r>
            <a:br>
              <a:rPr lang="en-GB" sz="2400" smtClean="0"/>
            </a:br>
            <a:r>
              <a:rPr lang="en-GB" sz="2400" smtClean="0"/>
              <a:t>embed EGI gadgets into your website</a:t>
            </a:r>
          </a:p>
          <a:p>
            <a:pPr marL="177800" indent="-177800"/>
            <a:r>
              <a:rPr lang="en-GB" sz="2400" smtClean="0"/>
              <a:t>Benefits</a:t>
            </a:r>
          </a:p>
          <a:p>
            <a:pPr lvl="1"/>
            <a:r>
              <a:rPr lang="en-GB" sz="2000" smtClean="0"/>
              <a:t>Customisability</a:t>
            </a:r>
            <a:endParaRPr lang="en-GB" sz="2000" dirty="0" smtClean="0"/>
          </a:p>
          <a:p>
            <a:pPr lvl="1"/>
            <a:r>
              <a:rPr lang="en-GB" sz="2000" dirty="0" smtClean="0"/>
              <a:t>Reusability</a:t>
            </a:r>
          </a:p>
          <a:p>
            <a:pPr lvl="1"/>
            <a:r>
              <a:rPr lang="en-GB" sz="2000" dirty="0" smtClean="0"/>
              <a:t>Compatibility </a:t>
            </a:r>
          </a:p>
          <a:p>
            <a:pPr marL="177800" indent="-177800"/>
            <a:r>
              <a:rPr lang="en-GB" sz="2400" smtClean="0"/>
              <a:t>Gadgets available for:</a:t>
            </a:r>
            <a:endParaRPr lang="en-GB" sz="2400" dirty="0" smtClean="0"/>
          </a:p>
          <a:p>
            <a:pPr lvl="1"/>
            <a:r>
              <a:rPr lang="en-GB" sz="2000" smtClean="0"/>
              <a:t>Applications </a:t>
            </a:r>
            <a:r>
              <a:rPr lang="en-GB" sz="2000" dirty="0" smtClean="0"/>
              <a:t>Database</a:t>
            </a:r>
          </a:p>
          <a:p>
            <a:pPr lvl="1"/>
            <a:r>
              <a:rPr lang="en-GB" sz="2000" dirty="0" smtClean="0"/>
              <a:t>Training Marketplace</a:t>
            </a:r>
          </a:p>
          <a:p>
            <a:pPr lvl="1"/>
            <a:r>
              <a:rPr lang="en-GB" sz="2000" smtClean="0"/>
              <a:t>Requirement Tracker</a:t>
            </a:r>
          </a:p>
          <a:p>
            <a:pPr lvl="1"/>
            <a:r>
              <a:rPr lang="en-GB" sz="2000" smtClean="0"/>
              <a:t>Grid Relational DBs Catalogue (GRelC)</a:t>
            </a:r>
            <a:endParaRPr lang="en-GB" sz="2000" dirty="0" smtClean="0"/>
          </a:p>
          <a:p>
            <a:pPr marL="177800" indent="-177800"/>
            <a:r>
              <a:rPr lang="en-GB" sz="2400" smtClean="0">
                <a:solidFill>
                  <a:srgbClr val="FF0000"/>
                </a:solidFill>
              </a:rPr>
              <a:t>Create your own gadget instance at: </a:t>
            </a:r>
            <a:endParaRPr lang="en-GB" sz="2400" dirty="0" smtClean="0">
              <a:solidFill>
                <a:srgbClr val="FF0000"/>
              </a:solidFill>
            </a:endParaRPr>
          </a:p>
          <a:p>
            <a:pPr marL="177800" indent="0">
              <a:buNone/>
            </a:pPr>
            <a:r>
              <a:rPr lang="en-GB" sz="2400" smtClean="0">
                <a:hlinkClick r:id="rId2"/>
              </a:rPr>
              <a:t>www.egi.eu/user-support/gadgets</a:t>
            </a:r>
            <a:r>
              <a:rPr lang="en-GB" sz="2400" smtClean="0"/>
              <a:t> 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1988840"/>
            <a:ext cx="3024336" cy="331452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916832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2589" y="1844824"/>
            <a:ext cx="4359771" cy="19779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5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6725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5. Operation Tools &amp; dashboards</a:t>
            </a:r>
            <a:endParaRPr lang="en-GB" sz="360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788024" y="1700808"/>
            <a:ext cx="4392488" cy="4237931"/>
          </a:xfrm>
        </p:spPr>
        <p:txBody>
          <a:bodyPr>
            <a:noAutofit/>
          </a:bodyPr>
          <a:lstStyle/>
          <a:p>
            <a:pPr marL="177800" indent="-177800">
              <a:buNone/>
            </a:pPr>
            <a:r>
              <a:rPr lang="en-GB" sz="1600" b="1" u="sng" smtClean="0"/>
              <a:t>EGI’s services: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registry   </a:t>
            </a:r>
            <a:r>
              <a:rPr lang="en-GB" sz="1600" smtClean="0"/>
              <a:t>(GOCDB)</a:t>
            </a:r>
          </a:p>
          <a:p>
            <a:pPr marL="357188" lvl="1" indent="-173038"/>
            <a:r>
              <a:rPr lang="en-GB" sz="1400" smtClean="0"/>
              <a:t>Repository to maintain topology and other type of basic information about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Accounting infrastructure</a:t>
            </a:r>
          </a:p>
          <a:p>
            <a:pPr marL="357188" lvl="1" indent="-173038"/>
            <a:r>
              <a:rPr lang="en-GB" sz="1400" smtClean="0"/>
              <a:t>To gather, process and visualise usage of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Availability Monitor</a:t>
            </a:r>
            <a:r>
              <a:rPr lang="en-GB" sz="1600" smtClean="0"/>
              <a:t>   (SAM)</a:t>
            </a:r>
          </a:p>
          <a:p>
            <a:pPr marL="357188" lvl="1" indent="-173038"/>
            <a:r>
              <a:rPr lang="en-GB" sz="1400" smtClean="0"/>
              <a:t>To gather, process and visualise availability and reliability information about distributed services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Service discovery capability</a:t>
            </a:r>
            <a:r>
              <a:rPr lang="en-GB" sz="1600" smtClean="0"/>
              <a:t> </a:t>
            </a:r>
            <a:br>
              <a:rPr lang="en-GB" sz="1600" smtClean="0"/>
            </a:br>
            <a:r>
              <a:rPr lang="en-GB" sz="1600" smtClean="0"/>
              <a:t>(GLUE and LDAP)</a:t>
            </a:r>
          </a:p>
          <a:p>
            <a:pPr marL="357188" lvl="1" indent="-173038"/>
            <a:r>
              <a:rPr lang="en-GB" sz="1400" smtClean="0"/>
              <a:t>To store detailed and dynamic information about services. To discover services by features. </a:t>
            </a:r>
          </a:p>
          <a:p>
            <a:pPr marL="177800" indent="-177800">
              <a:buFont typeface="+mj-lt"/>
              <a:buAutoNum type="arabicPeriod"/>
            </a:pPr>
            <a:r>
              <a:rPr lang="en-GB" sz="1600" b="1" smtClean="0"/>
              <a:t>Helpdesk</a:t>
            </a:r>
            <a:r>
              <a:rPr lang="en-GB" sz="1600" smtClean="0"/>
              <a:t>   (GGUS, xGUS)</a:t>
            </a:r>
          </a:p>
          <a:p>
            <a:pPr marL="357188" lvl="1" indent="-173038"/>
            <a:r>
              <a:rPr lang="en-GB" sz="1400" smtClean="0"/>
              <a:t>To troubleshoot problems or provide guidance about products and services. </a:t>
            </a:r>
            <a:endParaRPr lang="en-GB" sz="140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7504" y="1124744"/>
            <a:ext cx="7768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smtClean="0">
                <a:solidFill>
                  <a:srgbClr val="FF0000"/>
                </a:solidFill>
              </a:rPr>
              <a:t>Services to operate a multi-site, multi-national Research Infrastructure...</a:t>
            </a:r>
            <a:endParaRPr lang="en-GB" i="1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94814" y="4725144"/>
            <a:ext cx="2376264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Local NGIs</a:t>
            </a:r>
          </a:p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50798" y="1844824"/>
            <a:ext cx="2664296" cy="223224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</p:txBody>
      </p: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822" y="5264553"/>
            <a:ext cx="600623" cy="46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ounded Rectangle 24"/>
          <p:cNvSpPr/>
          <p:nvPr/>
        </p:nvSpPr>
        <p:spPr>
          <a:xfrm>
            <a:off x="1014894" y="3429000"/>
            <a:ext cx="576064" cy="28803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cxnSp>
        <p:nvCxnSpPr>
          <p:cNvPr id="30" name="Straight Arrow Connector 29"/>
          <p:cNvCxnSpPr>
            <a:stCxn id="25" idx="2"/>
          </p:cNvCxnSpPr>
          <p:nvPr/>
        </p:nvCxnSpPr>
        <p:spPr>
          <a:xfrm>
            <a:off x="1302926" y="3717032"/>
            <a:ext cx="0" cy="1008112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618342" y="2852936"/>
            <a:ext cx="5760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sp>
        <p:nvSpPr>
          <p:cNvPr id="33" name="Rounded Rectangle 32"/>
          <p:cNvSpPr/>
          <p:nvPr/>
        </p:nvSpPr>
        <p:spPr>
          <a:xfrm>
            <a:off x="1518950" y="2780928"/>
            <a:ext cx="576064" cy="2880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sp>
        <p:nvSpPr>
          <p:cNvPr id="34" name="Rounded Rectangle 33"/>
          <p:cNvSpPr/>
          <p:nvPr/>
        </p:nvSpPr>
        <p:spPr>
          <a:xfrm>
            <a:off x="1950998" y="3284984"/>
            <a:ext cx="576064" cy="2880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400" smtClean="0"/>
              <a:t>Service</a:t>
            </a:r>
            <a:endParaRPr lang="en-GB" sz="1400"/>
          </a:p>
        </p:txBody>
      </p:sp>
      <p:cxnSp>
        <p:nvCxnSpPr>
          <p:cNvPr id="36" name="Straight Arrow Connector 35"/>
          <p:cNvCxnSpPr>
            <a:stCxn id="31" idx="2"/>
          </p:cNvCxnSpPr>
          <p:nvPr/>
        </p:nvCxnSpPr>
        <p:spPr>
          <a:xfrm>
            <a:off x="906374" y="3140968"/>
            <a:ext cx="0" cy="1584176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3" idx="2"/>
          </p:cNvCxnSpPr>
          <p:nvPr/>
        </p:nvCxnSpPr>
        <p:spPr>
          <a:xfrm>
            <a:off x="1806982" y="3068960"/>
            <a:ext cx="0" cy="1656184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4" idx="2"/>
          </p:cNvCxnSpPr>
          <p:nvPr/>
        </p:nvCxnSpPr>
        <p:spPr>
          <a:xfrm>
            <a:off x="2239030" y="3573016"/>
            <a:ext cx="0" cy="1152128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36512" y="3895888"/>
            <a:ext cx="942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smtClean="0"/>
              <a:t>Registry</a:t>
            </a:r>
          </a:p>
          <a:p>
            <a:pPr algn="r"/>
            <a:r>
              <a:rPr lang="en-GB" sz="1200" i="1" smtClean="0"/>
              <a:t>Accounting</a:t>
            </a:r>
          </a:p>
          <a:p>
            <a:pPr algn="r"/>
            <a:r>
              <a:rPr lang="en-GB" sz="1200" i="1" smtClean="0"/>
              <a:t>Monitoring</a:t>
            </a:r>
          </a:p>
          <a:p>
            <a:pPr algn="r"/>
            <a:r>
              <a:rPr lang="en-GB" sz="1200" i="1" smtClean="0"/>
              <a:t>Heldesk</a:t>
            </a:r>
            <a:endParaRPr lang="en-GB" sz="1200" i="1"/>
          </a:p>
        </p:txBody>
      </p:sp>
      <p:sp>
        <p:nvSpPr>
          <p:cNvPr id="45" name="Rectangle 44"/>
          <p:cNvSpPr/>
          <p:nvPr/>
        </p:nvSpPr>
        <p:spPr>
          <a:xfrm>
            <a:off x="510838" y="1918573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mtClean="0"/>
              <a:t>Research infrastructure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599070" y="1772816"/>
            <a:ext cx="683568" cy="4104456"/>
          </a:xfrm>
          <a:prstGeom prst="rect">
            <a:avLst/>
          </a:prstGeom>
          <a:gradFill>
            <a:gsLst>
              <a:gs pos="64999">
                <a:schemeClr val="accent6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2562558" y="2206605"/>
            <a:ext cx="7505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i="1" smtClean="0"/>
              <a:t>Scientific</a:t>
            </a:r>
            <a:br>
              <a:rPr lang="en-GB" sz="1100" i="1" smtClean="0"/>
            </a:br>
            <a:r>
              <a:rPr lang="en-GB" sz="1100" i="1" smtClean="0"/>
              <a:t>services</a:t>
            </a:r>
            <a:endParaRPr lang="en-GB" sz="1100" i="1"/>
          </a:p>
        </p:txBody>
      </p:sp>
      <p:sp>
        <p:nvSpPr>
          <p:cNvPr id="48" name="TextBox 47"/>
          <p:cNvSpPr txBox="1"/>
          <p:nvPr/>
        </p:nvSpPr>
        <p:spPr>
          <a:xfrm>
            <a:off x="2483768" y="5014337"/>
            <a:ext cx="10118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50" i="1" smtClean="0"/>
              <a:t>Infrastructure</a:t>
            </a:r>
            <a:br>
              <a:rPr lang="en-GB" sz="1050" i="1" smtClean="0"/>
            </a:br>
            <a:r>
              <a:rPr lang="en-GB" sz="1050" i="1" smtClean="0"/>
              <a:t>services</a:t>
            </a:r>
            <a:endParaRPr lang="en-GB" sz="1050" i="1"/>
          </a:p>
        </p:txBody>
      </p:sp>
      <p:sp>
        <p:nvSpPr>
          <p:cNvPr id="50" name="Rectangle 49"/>
          <p:cNvSpPr/>
          <p:nvPr/>
        </p:nvSpPr>
        <p:spPr>
          <a:xfrm>
            <a:off x="3203848" y="2780928"/>
            <a:ext cx="648072" cy="108012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00" smtClean="0"/>
              <a:t>Community portals</a:t>
            </a:r>
            <a:endParaRPr lang="en-GB" sz="1000"/>
          </a:p>
        </p:txBody>
      </p:sp>
      <p:sp>
        <p:nvSpPr>
          <p:cNvPr id="26" name="Rectangle 25"/>
          <p:cNvSpPr/>
          <p:nvPr/>
        </p:nvSpPr>
        <p:spPr>
          <a:xfrm>
            <a:off x="3203848" y="3933056"/>
            <a:ext cx="648072" cy="108012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000" smtClean="0"/>
              <a:t>Operation portals</a:t>
            </a:r>
            <a:endParaRPr lang="en-GB" sz="1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Example: </a:t>
            </a:r>
            <a:br>
              <a:rPr lang="en-US" sz="2800" smtClean="0"/>
            </a:br>
            <a:r>
              <a:rPr lang="en-US" sz="2800" smtClean="0"/>
              <a:t>Service </a:t>
            </a:r>
            <a:r>
              <a:rPr lang="en-US" sz="2800" dirty="0" smtClean="0"/>
              <a:t>Availability Monitoring (SAM)</a:t>
            </a:r>
            <a:endParaRPr lang="en-US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96" y="1628800"/>
            <a:ext cx="3744416" cy="4608512"/>
          </a:xfrm>
        </p:spPr>
        <p:txBody>
          <a:bodyPr/>
          <a:lstStyle/>
          <a:p>
            <a:pPr marL="0" indent="0">
              <a:buNone/>
            </a:pPr>
            <a:r>
              <a:rPr lang="en-GB" sz="1800" smtClean="0"/>
              <a:t>Framework for resource centres and service operators</a:t>
            </a:r>
            <a:endParaRPr lang="en-GB" sz="1800" dirty="0" smtClean="0"/>
          </a:p>
          <a:p>
            <a:pPr marL="268288" lvl="0" indent="-268288">
              <a:buFont typeface="Arial" pitchFamily="34" charset="0"/>
              <a:buChar char="−"/>
            </a:pPr>
            <a:r>
              <a:rPr lang="en-GB" sz="1800" smtClean="0"/>
              <a:t>Based on Nagios</a:t>
            </a:r>
          </a:p>
          <a:p>
            <a:pPr marL="268288" lvl="0" indent="-268288">
              <a:buFont typeface="Arial" pitchFamily="34" charset="0"/>
              <a:buChar char="−"/>
            </a:pPr>
            <a:r>
              <a:rPr lang="en-GB" sz="1800" smtClean="0"/>
              <a:t>Service-specific probes</a:t>
            </a:r>
          </a:p>
          <a:p>
            <a:pPr marL="268288" lvl="0" indent="-268288">
              <a:buFont typeface="Arial" pitchFamily="34" charset="0"/>
              <a:buChar char="−"/>
            </a:pPr>
            <a:r>
              <a:rPr lang="en-GB" sz="1800" smtClean="0"/>
              <a:t>Database to store service topology</a:t>
            </a:r>
          </a:p>
          <a:p>
            <a:pPr marL="268288" lvl="0" indent="-268288">
              <a:buFont typeface="Arial" pitchFamily="34" charset="0"/>
              <a:buChar char="−"/>
            </a:pPr>
            <a:r>
              <a:rPr lang="en-GB" sz="1800" smtClean="0"/>
              <a:t>Connected to a messaging network</a:t>
            </a:r>
          </a:p>
          <a:p>
            <a:pPr marL="268288" lvl="0" indent="-268288">
              <a:buFont typeface="Arial" pitchFamily="34" charset="0"/>
              <a:buChar char="−"/>
            </a:pPr>
            <a:r>
              <a:rPr lang="en-GB" sz="1800" smtClean="0"/>
              <a:t>Aggregate and browse results: </a:t>
            </a:r>
          </a:p>
          <a:p>
            <a:pPr marL="534988" lvl="1" indent="-112713">
              <a:buFont typeface="Arial" pitchFamily="34" charset="0"/>
              <a:buChar char="−"/>
            </a:pPr>
            <a:r>
              <a:rPr lang="en-GB" sz="1400" smtClean="0"/>
              <a:t>Operations Dashboard, MyEGI, etc.</a:t>
            </a:r>
            <a:endParaRPr lang="en-GB" sz="1400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241" y="1124744"/>
            <a:ext cx="5190263" cy="321289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833" y="1484784"/>
            <a:ext cx="5184608" cy="347908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13754"/>
            <a:ext cx="5112568" cy="34659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15647" t="8146" r="17023"/>
          <a:stretch>
            <a:fillRect/>
          </a:stretch>
        </p:blipFill>
        <p:spPr bwMode="auto">
          <a:xfrm>
            <a:off x="3707904" y="2102460"/>
            <a:ext cx="5112568" cy="442288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0319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New project: HPC-HTC integration:</a:t>
            </a:r>
            <a:br>
              <a:rPr lang="en-US" sz="3200" smtClean="0"/>
            </a:br>
            <a:r>
              <a:rPr lang="en-US" sz="2000" smtClean="0"/>
              <a:t>https://wiki.egi.eu/wiki/EGI_EUDAT_PRACE_collaboration</a:t>
            </a:r>
            <a:endParaRPr lang="en-US" sz="3200" dirty="0" smtClean="0"/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139151" y="6356350"/>
            <a:ext cx="2014374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71800" y="1143000"/>
            <a:ext cx="6155030" cy="5865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Communities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67944" y="1196752"/>
            <a:ext cx="1368152" cy="4580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Mapper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580112" y="1196752"/>
            <a:ext cx="1584176" cy="4580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Virtual </a:t>
            </a:r>
            <a:r>
              <a:rPr lang="en-US" sz="1200" smtClean="0">
                <a:solidFill>
                  <a:schemeClr val="tx1"/>
                </a:solidFill>
              </a:rPr>
              <a:t>Physiological </a:t>
            </a:r>
            <a:r>
              <a:rPr lang="en-US" sz="1200" smtClean="0">
                <a:solidFill>
                  <a:schemeClr val="tx1"/>
                </a:solidFill>
              </a:rPr>
              <a:t> Human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308304" y="1196752"/>
            <a:ext cx="1440160" cy="45800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VERCE </a:t>
            </a:r>
            <a:r>
              <a:rPr lang="en-US" sz="1200" smtClean="0">
                <a:solidFill>
                  <a:schemeClr val="tx1"/>
                </a:solidFill>
              </a:rPr>
              <a:t>(Earthquake </a:t>
            </a:r>
            <a:r>
              <a:rPr lang="en-US" sz="1200" smtClean="0">
                <a:solidFill>
                  <a:schemeClr val="tx1"/>
                </a:solidFill>
              </a:rPr>
              <a:t>and </a:t>
            </a:r>
            <a:r>
              <a:rPr lang="en-US" sz="1200" smtClean="0">
                <a:solidFill>
                  <a:schemeClr val="tx1"/>
                </a:solidFill>
              </a:rPr>
              <a:t>seismology)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769782" y="1828800"/>
            <a:ext cx="6145617" cy="1295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smtClean="0">
                <a:solidFill>
                  <a:schemeClr val="tx1"/>
                </a:solidFill>
              </a:rPr>
              <a:t>Tools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09692" y="2538950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QCG-Icon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607798" y="1975841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tx1"/>
                </a:solidFill>
              </a:rPr>
              <a:t>File Transfer Service 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08548" y="1988840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tx1"/>
                </a:solidFill>
              </a:rPr>
              <a:t>Globus Online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70780" y="3200400"/>
            <a:ext cx="6144620" cy="1447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Protocols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771800" y="5433259"/>
            <a:ext cx="6166459" cy="58654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E-infrastructures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283968" y="5506872"/>
            <a:ext cx="1377365" cy="4580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EGI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805349" y="5506872"/>
            <a:ext cx="1377365" cy="4580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EUDAT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27031" y="5506872"/>
            <a:ext cx="1377365" cy="45800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PRACE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771800" y="4724400"/>
            <a:ext cx="6166459" cy="6096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smtClean="0">
                <a:solidFill>
                  <a:schemeClr val="tx1"/>
                </a:solidFill>
              </a:rPr>
              <a:t>Middleware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613392" y="4798013"/>
            <a:ext cx="1135072" cy="45800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iRODS</a:t>
            </a:r>
            <a:r>
              <a:rPr lang="en-US" sz="1200" dirty="0" smtClean="0">
                <a:solidFill>
                  <a:schemeClr val="tx1"/>
                </a:solidFill>
              </a:rPr>
              <a:t>/Griffin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007500" y="4798013"/>
            <a:ext cx="724740" cy="45800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dCache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139952" y="3314901"/>
            <a:ext cx="2906084" cy="6870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</a:rPr>
              <a:t>SRM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382856" y="3429401"/>
            <a:ext cx="1510780" cy="4580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</a:t>
            </a:r>
            <a:r>
              <a:rPr lang="en-US" sz="1400" dirty="0" err="1" smtClean="0">
                <a:solidFill>
                  <a:schemeClr val="tx1"/>
                </a:solidFill>
              </a:rPr>
              <a:t>siftp</a:t>
            </a:r>
            <a:r>
              <a:rPr lang="en-US" sz="1400" dirty="0" smtClean="0">
                <a:solidFill>
                  <a:schemeClr val="tx1"/>
                </a:solidFill>
              </a:rPr>
              <a:t>/ftp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148032" y="3429401"/>
            <a:ext cx="1510780" cy="4580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http/</a:t>
            </a:r>
            <a:r>
              <a:rPr lang="en-US" sz="1400" dirty="0" err="1" smtClean="0">
                <a:solidFill>
                  <a:schemeClr val="tx1"/>
                </a:solidFill>
              </a:rPr>
              <a:t>webdav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909292" y="2513798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UberFTP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619228" y="2513798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Globus-</a:t>
            </a:r>
            <a:r>
              <a:rPr lang="en-US" sz="1400" dirty="0" err="1" smtClean="0">
                <a:solidFill>
                  <a:schemeClr val="tx1"/>
                </a:solidFill>
              </a:rPr>
              <a:t>url</a:t>
            </a:r>
            <a:r>
              <a:rPr lang="en-US" sz="1400" dirty="0" smtClean="0">
                <a:solidFill>
                  <a:schemeClr val="tx1"/>
                </a:solidFill>
              </a:rPr>
              <a:t>-copy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309692" y="1988840"/>
            <a:ext cx="1510780" cy="4580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tx1"/>
                </a:solidFill>
              </a:rPr>
              <a:t>EUDAT Data Staging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211960" y="4799798"/>
            <a:ext cx="994613" cy="45800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QosCosGrid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148032" y="4113998"/>
            <a:ext cx="1510780" cy="4580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dCache</a:t>
            </a:r>
            <a:r>
              <a:rPr lang="en-US" sz="1400" dirty="0" smtClean="0">
                <a:solidFill>
                  <a:schemeClr val="tx1"/>
                </a:solidFill>
              </a:rPr>
              <a:t> (</a:t>
            </a:r>
            <a:r>
              <a:rPr lang="en-US" sz="1400" dirty="0" err="1" smtClean="0">
                <a:solidFill>
                  <a:schemeClr val="tx1"/>
                </a:solidFill>
              </a:rPr>
              <a:t>dcap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364088" y="4113998"/>
            <a:ext cx="1510780" cy="4580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XROOT (</a:t>
            </a:r>
            <a:r>
              <a:rPr lang="en-US" sz="1400" dirty="0" err="1" smtClean="0">
                <a:solidFill>
                  <a:schemeClr val="tx1"/>
                </a:solidFill>
              </a:rPr>
              <a:t>rfio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804248" y="4799798"/>
            <a:ext cx="720080" cy="45800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XROOT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276510" y="4800600"/>
            <a:ext cx="663642" cy="45800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DPM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Segnaposto contenuto 2"/>
          <p:cNvSpPr>
            <a:spLocks noGrp="1"/>
          </p:cNvSpPr>
          <p:nvPr>
            <p:ph idx="1"/>
          </p:nvPr>
        </p:nvSpPr>
        <p:spPr>
          <a:xfrm>
            <a:off x="35496" y="1196752"/>
            <a:ext cx="2664296" cy="4608512"/>
          </a:xfrm>
        </p:spPr>
        <p:txBody>
          <a:bodyPr/>
          <a:lstStyle/>
          <a:p>
            <a:pPr marL="42863" indent="-168275"/>
            <a:r>
              <a:rPr lang="en-GB" sz="1800" smtClean="0"/>
              <a:t>Objectives:</a:t>
            </a:r>
          </a:p>
          <a:p>
            <a:pPr marL="442913" lvl="1" indent="-168275"/>
            <a:r>
              <a:rPr lang="en-GB" sz="1400" smtClean="0"/>
              <a:t>identify common data access and transfer tools and protocols </a:t>
            </a:r>
          </a:p>
          <a:p>
            <a:pPr marL="442913" lvl="1" indent="-168275"/>
            <a:r>
              <a:rPr lang="en-GB" sz="1400" smtClean="0"/>
              <a:t>demonstrate real benefit for the involved communities</a:t>
            </a:r>
          </a:p>
          <a:p>
            <a:pPr marL="442913" lvl="1" indent="-168275"/>
            <a:r>
              <a:rPr lang="en-GB" sz="1400" smtClean="0"/>
              <a:t>identify technology and/or organisational gaps and suggest measures for improvements </a:t>
            </a:r>
          </a:p>
          <a:p>
            <a:pPr marL="180975" indent="-180975"/>
            <a:r>
              <a:rPr lang="en-GB" sz="1800" smtClean="0"/>
              <a:t>Pilot 1: </a:t>
            </a:r>
          </a:p>
          <a:p>
            <a:pPr marL="442913" lvl="1" indent="-168275"/>
            <a:r>
              <a:rPr lang="en-GB" sz="1400" smtClean="0"/>
              <a:t>Data sharing and uniform data access</a:t>
            </a:r>
          </a:p>
          <a:p>
            <a:pPr marL="42863" indent="-168275"/>
            <a:r>
              <a:rPr lang="en-GB" sz="1800" smtClean="0"/>
              <a:t>Pilot 2:. </a:t>
            </a:r>
          </a:p>
          <a:p>
            <a:pPr marL="442913" lvl="1" indent="-168275"/>
            <a:r>
              <a:rPr lang="en-GB" sz="1400" smtClean="0"/>
              <a:t>Monitoring and resource discovery </a:t>
            </a:r>
          </a:p>
          <a:p>
            <a:pPr marL="42863" indent="-168275"/>
            <a:r>
              <a:rPr lang="en-GB" sz="1800" smtClean="0"/>
              <a:t>Conclusions expected </a:t>
            </a:r>
          </a:p>
          <a:p>
            <a:pPr marL="442913" lvl="1" indent="-168275"/>
            <a:r>
              <a:rPr lang="en-GB" sz="1400" smtClean="0"/>
              <a:t>by mid August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1043608" y="3933056"/>
            <a:ext cx="151216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3571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Conclusions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4525963"/>
          </a:xfrm>
        </p:spPr>
        <p:txBody>
          <a:bodyPr/>
          <a:lstStyle/>
          <a:p>
            <a:r>
              <a:rPr lang="en-GB" sz="2400" smtClean="0"/>
              <a:t>EGI is based on a federated model</a:t>
            </a:r>
          </a:p>
          <a:p>
            <a:pPr lvl="1"/>
            <a:r>
              <a:rPr lang="en-GB" sz="2000" smtClean="0"/>
              <a:t>NGIs and projects are resource and service providers</a:t>
            </a:r>
          </a:p>
          <a:p>
            <a:r>
              <a:rPr lang="en-GB" sz="2400" smtClean="0"/>
              <a:t>Established grid, emerging cloud infrastructure</a:t>
            </a:r>
          </a:p>
          <a:p>
            <a:r>
              <a:rPr lang="en-GB" sz="2400" smtClean="0"/>
              <a:t>EGI is not just computing and storage</a:t>
            </a:r>
          </a:p>
          <a:p>
            <a:pPr lvl="1"/>
            <a:r>
              <a:rPr lang="en-GB" sz="2000" smtClean="0"/>
              <a:t>Human support network</a:t>
            </a:r>
          </a:p>
          <a:p>
            <a:pPr lvl="1"/>
            <a:r>
              <a:rPr lang="en-GB" sz="2000" smtClean="0"/>
              <a:t>Ready-to-use VOs and scientific applications</a:t>
            </a:r>
          </a:p>
          <a:p>
            <a:pPr lvl="1"/>
            <a:r>
              <a:rPr lang="en-GB" sz="2000" smtClean="0"/>
              <a:t>Application porting and hosting tools</a:t>
            </a:r>
          </a:p>
          <a:p>
            <a:pPr lvl="1"/>
            <a:r>
              <a:rPr lang="en-GB" sz="2000" smtClean="0"/>
              <a:t>Collaboration and communication services</a:t>
            </a:r>
          </a:p>
          <a:p>
            <a:pPr lvl="1"/>
            <a:r>
              <a:rPr lang="en-GB" sz="2000" smtClean="0"/>
              <a:t>Infrastructure operation tools and dashboards</a:t>
            </a:r>
          </a:p>
          <a:p>
            <a:r>
              <a:rPr lang="en-GB" sz="2800" smtClean="0">
                <a:solidFill>
                  <a:srgbClr val="FF0000"/>
                </a:solidFill>
              </a:rPr>
              <a:t>Various possibilities to use and extend EGI services in a CMMST VRC</a:t>
            </a:r>
            <a:endParaRPr lang="en-GB" sz="2800">
              <a:solidFill>
                <a:srgbClr val="FF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Thank you</a:t>
            </a:r>
            <a:endParaRPr lang="en-GB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Questions?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European Grid Infrastructure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3888432" cy="4525963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E</a:t>
            </a:r>
            <a:r>
              <a:rPr lang="en-GB" sz="2800" dirty="0" smtClean="0"/>
              <a:t>uropean</a:t>
            </a:r>
          </a:p>
          <a:p>
            <a:pPr lvl="1"/>
            <a:r>
              <a:rPr lang="en-GB" sz="2400" dirty="0" smtClean="0"/>
              <a:t>Over 35 countries</a:t>
            </a:r>
          </a:p>
          <a:p>
            <a:r>
              <a:rPr lang="en-GB" sz="2800" dirty="0" smtClean="0">
                <a:solidFill>
                  <a:srgbClr val="FF0000"/>
                </a:solidFill>
              </a:rPr>
              <a:t>G</a:t>
            </a:r>
            <a:r>
              <a:rPr lang="en-GB" sz="2800" dirty="0" smtClean="0"/>
              <a:t>rid</a:t>
            </a:r>
          </a:p>
          <a:p>
            <a:pPr lvl="1"/>
            <a:r>
              <a:rPr lang="en-GB" sz="2400" smtClean="0"/>
              <a:t>Secure sharing of</a:t>
            </a:r>
            <a:br>
              <a:rPr lang="en-GB" sz="2400" smtClean="0"/>
            </a:br>
            <a:r>
              <a:rPr lang="en-GB" sz="2400" smtClean="0"/>
              <a:t>IT resources</a:t>
            </a:r>
            <a:endParaRPr lang="en-GB" sz="2400" dirty="0"/>
          </a:p>
          <a:p>
            <a:r>
              <a:rPr lang="en-GB" sz="2800" dirty="0" smtClean="0">
                <a:solidFill>
                  <a:srgbClr val="FF0000"/>
                </a:solidFill>
              </a:rPr>
              <a:t>I</a:t>
            </a:r>
            <a:r>
              <a:rPr lang="en-GB" sz="2800" dirty="0" smtClean="0"/>
              <a:t>nfrastructure</a:t>
            </a:r>
          </a:p>
          <a:p>
            <a:pPr lvl="1"/>
            <a:r>
              <a:rPr lang="en-GB" sz="2400" smtClean="0"/>
              <a:t>Computers (clusters)</a:t>
            </a:r>
            <a:endParaRPr lang="en-GB" sz="2400" dirty="0" smtClean="0"/>
          </a:p>
          <a:p>
            <a:pPr lvl="1"/>
            <a:r>
              <a:rPr lang="en-GB" sz="2400" dirty="0" smtClean="0"/>
              <a:t>Data</a:t>
            </a:r>
          </a:p>
          <a:p>
            <a:pPr lvl="1"/>
            <a:r>
              <a:rPr lang="en-GB" sz="2400" smtClean="0"/>
              <a:t>Applications</a:t>
            </a:r>
            <a:endParaRPr lang="en-GB" sz="2400" dirty="0" smtClean="0"/>
          </a:p>
          <a:p>
            <a:pPr lvl="1"/>
            <a:r>
              <a:rPr lang="en-GB" sz="2400" dirty="0" smtClean="0"/>
              <a:t>…. </a:t>
            </a:r>
            <a:r>
              <a:rPr lang="en-GB" sz="2400" b="1" i="1" dirty="0">
                <a:solidFill>
                  <a:srgbClr val="FF0000"/>
                </a:solidFill>
              </a:rPr>
              <a:t>a</a:t>
            </a:r>
            <a:r>
              <a:rPr lang="en-GB" sz="2400" b="1" i="1" dirty="0" smtClean="0">
                <a:solidFill>
                  <a:srgbClr val="FF0000"/>
                </a:solidFill>
              </a:rPr>
              <a:t>nd</a:t>
            </a:r>
            <a:r>
              <a:rPr lang="en-GB" sz="2400" dirty="0" smtClean="0"/>
              <a:t> </a:t>
            </a:r>
            <a:r>
              <a:rPr lang="en-GB" sz="2400" b="1" i="1" dirty="0" smtClean="0">
                <a:solidFill>
                  <a:srgbClr val="FF0000"/>
                </a:solidFill>
              </a:rPr>
              <a:t>beyond!!</a:t>
            </a:r>
            <a:endParaRPr lang="en-GB" sz="24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Backup slides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e 31"/>
          <p:cNvSpPr/>
          <p:nvPr/>
        </p:nvSpPr>
        <p:spPr>
          <a:xfrm>
            <a:off x="2339752" y="4718816"/>
            <a:ext cx="4726577" cy="1950544"/>
          </a:xfrm>
          <a:prstGeom prst="pie">
            <a:avLst>
              <a:gd name="adj1" fmla="val 14371510"/>
              <a:gd name="adj2" fmla="val 14295142"/>
            </a:avLst>
          </a:prstGeom>
          <a:solidFill>
            <a:schemeClr val="accent6">
              <a:lumMod val="75000"/>
            </a:schemeClr>
          </a:solidFill>
          <a:scene3d>
            <a:camera prst="orthographicFront">
              <a:rot lat="4178645" lon="11522056" rev="11464628"/>
            </a:camera>
            <a:lightRig rig="threePt" dir="t"/>
          </a:scene3d>
          <a:sp3d extrusionH="254000">
            <a:extrusionClr>
              <a:schemeClr val="accent6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ie 30"/>
          <p:cNvSpPr/>
          <p:nvPr/>
        </p:nvSpPr>
        <p:spPr>
          <a:xfrm flipV="1">
            <a:off x="2502618" y="4296544"/>
            <a:ext cx="4388725" cy="2145599"/>
          </a:xfrm>
          <a:prstGeom prst="pie">
            <a:avLst>
              <a:gd name="adj1" fmla="val 17868774"/>
              <a:gd name="adj2" fmla="val 17852836"/>
            </a:avLst>
          </a:prstGeom>
          <a:solidFill>
            <a:srgbClr val="7030A0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EGI Infrastructure: </a:t>
            </a:r>
            <a:br>
              <a:rPr lang="en-US" sz="3600" smtClean="0"/>
            </a:br>
            <a:r>
              <a:rPr lang="en-US" sz="3600" smtClean="0"/>
              <a:t>The platform model</a:t>
            </a:r>
            <a:endParaRPr lang="en-US" sz="3600" dirty="0"/>
          </a:p>
        </p:txBody>
      </p:sp>
      <p:sp>
        <p:nvSpPr>
          <p:cNvPr id="3" name="Pie 2"/>
          <p:cNvSpPr/>
          <p:nvPr/>
        </p:nvSpPr>
        <p:spPr>
          <a:xfrm>
            <a:off x="2581727" y="4142752"/>
            <a:ext cx="4726577" cy="1950544"/>
          </a:xfrm>
          <a:prstGeom prst="pie">
            <a:avLst>
              <a:gd name="adj1" fmla="val 3733834"/>
              <a:gd name="adj2" fmla="val 14618452"/>
            </a:avLst>
          </a:prstGeom>
          <a:scene3d>
            <a:camera prst="orthographicFront">
              <a:rot lat="4178645" lon="11522056" rev="11464628"/>
            </a:camera>
            <a:lightRig rig="threePt" dir="t"/>
          </a:scene3d>
          <a:sp3d extrusionH="254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an 24"/>
          <p:cNvSpPr/>
          <p:nvPr/>
        </p:nvSpPr>
        <p:spPr>
          <a:xfrm>
            <a:off x="2987824" y="2745282"/>
            <a:ext cx="1193166" cy="2145599"/>
          </a:xfrm>
          <a:prstGeom prst="can">
            <a:avLst>
              <a:gd name="adj" fmla="val 14409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Community Platform</a:t>
            </a: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  <a:p>
            <a:pPr algn="ctr"/>
            <a:endParaRPr lang="en-US" sz="1400" b="1" smtClean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9132" y="5694404"/>
            <a:ext cx="3020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smtClean="0"/>
              <a:t>EGI resources (cores &amp; storage)</a:t>
            </a:r>
            <a:endParaRPr lang="en-GB" sz="1400" b="1"/>
          </a:p>
        </p:txBody>
      </p:sp>
      <p:sp>
        <p:nvSpPr>
          <p:cNvPr id="48" name="Rectangle 47"/>
          <p:cNvSpPr/>
          <p:nvPr/>
        </p:nvSpPr>
        <p:spPr>
          <a:xfrm>
            <a:off x="3675065" y="4258237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49" name="Rectangle 48"/>
          <p:cNvSpPr/>
          <p:nvPr/>
        </p:nvSpPr>
        <p:spPr>
          <a:xfrm>
            <a:off x="3131840" y="4355764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0" name="Rectangle 49"/>
          <p:cNvSpPr/>
          <p:nvPr/>
        </p:nvSpPr>
        <p:spPr>
          <a:xfrm>
            <a:off x="3229368" y="3868128"/>
            <a:ext cx="390109" cy="390109"/>
          </a:xfrm>
          <a:prstGeom prst="rect">
            <a:avLst/>
          </a:prstGeom>
          <a:solidFill>
            <a:srgbClr val="00B050"/>
          </a:solidFill>
          <a:ln w="31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200" smtClean="0"/>
              <a:t>VM</a:t>
            </a:r>
            <a:endParaRPr lang="en-GB" sz="1200"/>
          </a:p>
        </p:txBody>
      </p:sp>
      <p:sp>
        <p:nvSpPr>
          <p:cNvPr id="57" name="TextBox 56"/>
          <p:cNvSpPr txBox="1"/>
          <p:nvPr/>
        </p:nvSpPr>
        <p:spPr>
          <a:xfrm>
            <a:off x="7236296" y="4038163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rgbClr val="7030A0"/>
                </a:solidFill>
              </a:rPr>
              <a:t>EGI Core Infrastructure</a:t>
            </a:r>
            <a:br>
              <a:rPr lang="en-GB" sz="1600" b="1" smtClean="0">
                <a:solidFill>
                  <a:srgbClr val="7030A0"/>
                </a:solidFill>
              </a:rPr>
            </a:br>
            <a:r>
              <a:rPr lang="en-GB" sz="1600" b="1" smtClean="0">
                <a:solidFill>
                  <a:srgbClr val="7030A0"/>
                </a:solidFill>
              </a:rPr>
              <a:t>Platform</a:t>
            </a:r>
          </a:p>
          <a:p>
            <a:pPr algn="ctr"/>
            <a:r>
              <a:rPr lang="en-GB" sz="1600" b="1" smtClean="0">
                <a:solidFill>
                  <a:srgbClr val="7030A0"/>
                </a:solidFill>
              </a:rPr>
              <a:t>(Operation tools)</a:t>
            </a:r>
            <a:endParaRPr lang="en-GB" sz="1600" b="1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552" y="3501008"/>
            <a:ext cx="2128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1"/>
                </a:solidFill>
              </a:rPr>
              <a:t>EGI Cloud Infrastructure</a:t>
            </a:r>
            <a:br>
              <a:rPr lang="en-GB" b="1" smtClean="0">
                <a:solidFill>
                  <a:schemeClr val="accent1"/>
                </a:solidFill>
              </a:rPr>
            </a:br>
            <a:r>
              <a:rPr lang="en-GB" b="1" smtClean="0">
                <a:solidFill>
                  <a:schemeClr val="accent1"/>
                </a:solidFill>
              </a:rPr>
              <a:t>Platform</a:t>
            </a:r>
          </a:p>
          <a:p>
            <a:pPr algn="ctr"/>
            <a:r>
              <a:rPr lang="en-GB" b="1" smtClean="0">
                <a:solidFill>
                  <a:schemeClr val="accent1"/>
                </a:solidFill>
              </a:rPr>
              <a:t>(FedCloud)</a:t>
            </a:r>
            <a:endParaRPr lang="en-GB" b="1">
              <a:solidFill>
                <a:schemeClr val="accent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2267744" y="4221088"/>
            <a:ext cx="492186" cy="4757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948264" y="4653136"/>
            <a:ext cx="648072" cy="504056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059832" y="1196752"/>
            <a:ext cx="3523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smtClean="0"/>
              <a:t>Virtual Research Communities</a:t>
            </a:r>
            <a:endParaRPr lang="en-GB" b="1" i="1"/>
          </a:p>
        </p:txBody>
      </p:sp>
      <p:pic>
        <p:nvPicPr>
          <p:cNvPr id="7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936104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n 6"/>
          <p:cNvSpPr/>
          <p:nvPr/>
        </p:nvSpPr>
        <p:spPr>
          <a:xfrm>
            <a:off x="4427984" y="1628800"/>
            <a:ext cx="720080" cy="3600400"/>
          </a:xfrm>
          <a:prstGeom prst="can">
            <a:avLst>
              <a:gd name="adj" fmla="val 1787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EGI Collaboration platform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63" name="Can 62"/>
          <p:cNvSpPr/>
          <p:nvPr/>
        </p:nvSpPr>
        <p:spPr>
          <a:xfrm>
            <a:off x="5508104" y="3068960"/>
            <a:ext cx="1152128" cy="2210527"/>
          </a:xfrm>
          <a:prstGeom prst="can">
            <a:avLst>
              <a:gd name="adj" fmla="val 144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>
                <a:solidFill>
                  <a:schemeClr val="tx1"/>
                </a:solidFill>
              </a:rPr>
              <a:t>wLCG Community Platform</a:t>
            </a:r>
          </a:p>
        </p:txBody>
      </p:sp>
      <p:sp>
        <p:nvSpPr>
          <p:cNvPr id="72" name="Left Arrow 71"/>
          <p:cNvSpPr/>
          <p:nvPr/>
        </p:nvSpPr>
        <p:spPr>
          <a:xfrm rot="16200000">
            <a:off x="5785615" y="2431409"/>
            <a:ext cx="555018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eft Arrow 72"/>
          <p:cNvSpPr/>
          <p:nvPr/>
        </p:nvSpPr>
        <p:spPr>
          <a:xfrm rot="10800000" flipH="1">
            <a:off x="5220072" y="1700808"/>
            <a:ext cx="360040" cy="822008"/>
          </a:xfrm>
          <a:prstGeom prst="leftArrow">
            <a:avLst>
              <a:gd name="adj1" fmla="val 50000"/>
              <a:gd name="adj2" fmla="val 376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516216" y="2361654"/>
            <a:ext cx="2128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3">
                    <a:lumMod val="75000"/>
                  </a:schemeClr>
                </a:solidFill>
              </a:rPr>
              <a:t>Community Platform</a:t>
            </a:r>
          </a:p>
          <a:p>
            <a:pPr algn="ctr"/>
            <a:r>
              <a:rPr lang="en-GB" b="1" smtClean="0">
                <a:solidFill>
                  <a:schemeClr val="accent3">
                    <a:lumMod val="75000"/>
                  </a:schemeClr>
                </a:solidFill>
              </a:rPr>
              <a:t>(UMD)</a:t>
            </a:r>
            <a:endParaRPr lang="en-GB" b="1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6372200" y="2924944"/>
            <a:ext cx="648072" cy="5040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2941" y="1231592"/>
            <a:ext cx="21288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6">
                    <a:lumMod val="75000"/>
                  </a:schemeClr>
                </a:solidFill>
              </a:rPr>
              <a:t>Collaboration Platform</a:t>
            </a:r>
          </a:p>
          <a:p>
            <a:pPr algn="ctr"/>
            <a:r>
              <a:rPr lang="en-GB" b="1" smtClean="0">
                <a:solidFill>
                  <a:schemeClr val="accent6">
                    <a:lumMod val="75000"/>
                  </a:schemeClr>
                </a:solidFill>
              </a:rPr>
              <a:t>(AppDB, Training Marketplace, DocDB,...)</a:t>
            </a:r>
            <a:endParaRPr lang="en-GB" b="1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7" name="Straight Arrow Connector 36"/>
          <p:cNvCxnSpPr>
            <a:stCxn id="35" idx="3"/>
          </p:cNvCxnSpPr>
          <p:nvPr/>
        </p:nvCxnSpPr>
        <p:spPr>
          <a:xfrm>
            <a:off x="2411760" y="1970256"/>
            <a:ext cx="2376264" cy="1858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872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2" grpId="0" animBg="1"/>
      <p:bldP spid="7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The current community platform: </a:t>
            </a:r>
            <a:br>
              <a:rPr lang="en-GB" sz="2800" smtClean="0"/>
            </a:br>
            <a:r>
              <a:rPr lang="en-GB" sz="2800" smtClean="0"/>
              <a:t>Unified Middleware Distribution (UMD)</a:t>
            </a:r>
            <a:endParaRPr lang="en-GB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052736"/>
            <a:ext cx="8075612" cy="2088232"/>
          </a:xfrm>
        </p:spPr>
        <p:txBody>
          <a:bodyPr/>
          <a:lstStyle/>
          <a:p>
            <a:pPr marL="342900" lvl="2" indent="-342900"/>
            <a:r>
              <a:rPr lang="en-GB" sz="2000" smtClean="0"/>
              <a:t>External technology providers: EMI (ARC, gLite, UNICORE, dCACHE), IGE (Globus), EDGI (desktop grids), SAGA, …</a:t>
            </a:r>
          </a:p>
          <a:p>
            <a:pPr marL="342900" lvl="2" indent="-342900"/>
            <a:r>
              <a:rPr lang="en-GB" sz="2000" smtClean="0"/>
              <a:t>UMD capabilities captured in UMD roadmap </a:t>
            </a:r>
            <a:br>
              <a:rPr lang="en-GB" sz="2000" smtClean="0"/>
            </a:br>
            <a:r>
              <a:rPr lang="en-GB" sz="2000" smtClean="0"/>
              <a:t>(last version 2012 May: </a:t>
            </a:r>
            <a:r>
              <a:rPr lang="en-GB" sz="2000" smtClean="0">
                <a:hlinkClick r:id="rId2"/>
              </a:rPr>
              <a:t>https://documents.egi.eu/document/612</a:t>
            </a:r>
            <a:r>
              <a:rPr lang="en-GB" sz="2000" smtClean="0"/>
              <a:t>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71900" y="4038258"/>
            <a:ext cx="5220580" cy="1334958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txBody>
          <a:bodyPr wrap="square" rtlCol="0" anchor="t" anchorCtr="1">
            <a:noAutofit/>
          </a:bodyPr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7" name="Delay 37"/>
          <p:cNvSpPr/>
          <p:nvPr/>
        </p:nvSpPr>
        <p:spPr>
          <a:xfrm>
            <a:off x="323528" y="5373216"/>
            <a:ext cx="8424936" cy="576064"/>
          </a:xfrm>
          <a:custGeom>
            <a:avLst/>
            <a:gdLst/>
            <a:ahLst/>
            <a:cxnLst/>
            <a:rect l="l" t="t" r="r" b="b"/>
            <a:pathLst>
              <a:path w="8424936" h="576064">
                <a:moveTo>
                  <a:pt x="288032" y="0"/>
                </a:moveTo>
                <a:lnTo>
                  <a:pt x="504056" y="0"/>
                </a:lnTo>
                <a:lnTo>
                  <a:pt x="576064" y="0"/>
                </a:lnTo>
                <a:lnTo>
                  <a:pt x="7848872" y="0"/>
                </a:lnTo>
                <a:lnTo>
                  <a:pt x="8136904" y="0"/>
                </a:lnTo>
                <a:cubicBezTo>
                  <a:pt x="8295980" y="0"/>
                  <a:pt x="8424936" y="128956"/>
                  <a:pt x="8424936" y="288032"/>
                </a:cubicBezTo>
                <a:cubicBezTo>
                  <a:pt x="8424936" y="447108"/>
                  <a:pt x="8295980" y="576064"/>
                  <a:pt x="8136904" y="576064"/>
                </a:cubicBezTo>
                <a:lnTo>
                  <a:pt x="7848872" y="576064"/>
                </a:lnTo>
                <a:lnTo>
                  <a:pt x="576064" y="576064"/>
                </a:lnTo>
                <a:lnTo>
                  <a:pt x="504056" y="576064"/>
                </a:lnTo>
                <a:lnTo>
                  <a:pt x="288032" y="576064"/>
                </a:lnTo>
                <a:cubicBezTo>
                  <a:pt x="128956" y="576064"/>
                  <a:pt x="0" y="447108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 rot="16200000">
            <a:off x="503548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5400000">
            <a:off x="2231740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1835696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5292080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>
            <a:off x="3563888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3779912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Staged</a:t>
            </a:r>
          </a:p>
          <a:p>
            <a:pPr algn="ctr"/>
            <a:r>
              <a:rPr lang="en-GB" sz="1600" dirty="0" smtClean="0"/>
              <a:t>Rollout</a:t>
            </a:r>
            <a:endParaRPr lang="en-GB" sz="1600" dirty="0"/>
          </a:p>
        </p:txBody>
      </p:sp>
      <p:sp>
        <p:nvSpPr>
          <p:cNvPr id="14" name="Rounded Rectangle 13"/>
          <p:cNvSpPr/>
          <p:nvPr/>
        </p:nvSpPr>
        <p:spPr>
          <a:xfrm>
            <a:off x="2051720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Verification</a:t>
            </a:r>
            <a:endParaRPr lang="en-GB" dirty="0"/>
          </a:p>
        </p:txBody>
      </p:sp>
      <p:sp>
        <p:nvSpPr>
          <p:cNvPr id="15" name="Rounded Rectangle 14"/>
          <p:cNvSpPr/>
          <p:nvPr/>
        </p:nvSpPr>
        <p:spPr>
          <a:xfrm>
            <a:off x="5508104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Production</a:t>
            </a:r>
            <a:endParaRPr lang="en-GB" sz="1600" dirty="0"/>
          </a:p>
        </p:txBody>
      </p:sp>
      <p:sp>
        <p:nvSpPr>
          <p:cNvPr id="16" name="Rounded Rectangle 15"/>
          <p:cNvSpPr/>
          <p:nvPr/>
        </p:nvSpPr>
        <p:spPr>
          <a:xfrm>
            <a:off x="323528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Criteria</a:t>
            </a:r>
          </a:p>
          <a:p>
            <a:pPr algn="ctr"/>
            <a:r>
              <a:rPr lang="en-GB" dirty="0" smtClean="0"/>
              <a:t>Definition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323528" y="2708920"/>
            <a:ext cx="3240360" cy="64807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External Technology Providers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36296" y="4509120"/>
            <a:ext cx="1512168" cy="8640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/>
              <a:t>Deployed Software</a:t>
            </a:r>
          </a:p>
          <a:p>
            <a:pPr algn="ctr"/>
            <a:r>
              <a:rPr lang="en-GB" sz="1600" smtClean="0"/>
              <a:t>Helpdesk unit</a:t>
            </a:r>
            <a:endParaRPr lang="en-GB" sz="1600" dirty="0"/>
          </a:p>
        </p:txBody>
      </p:sp>
      <p:sp>
        <p:nvSpPr>
          <p:cNvPr id="19" name="Right Arrow 18"/>
          <p:cNvSpPr/>
          <p:nvPr/>
        </p:nvSpPr>
        <p:spPr>
          <a:xfrm>
            <a:off x="7020272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-39121" y="3645024"/>
            <a:ext cx="1298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Requirements</a:t>
            </a:r>
            <a:endParaRPr lang="en-GB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72297" y="3645024"/>
            <a:ext cx="891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Software</a:t>
            </a:r>
            <a:endParaRPr lang="en-GB" sz="1400" dirty="0"/>
          </a:p>
        </p:txBody>
      </p:sp>
      <p:cxnSp>
        <p:nvCxnSpPr>
          <p:cNvPr id="24" name="Straight Arrow Connector 23"/>
          <p:cNvCxnSpPr>
            <a:stCxn id="6" idx="0"/>
            <a:endCxn id="25" idx="2"/>
          </p:cNvCxnSpPr>
          <p:nvPr/>
        </p:nvCxnSpPr>
        <p:spPr>
          <a:xfrm flipV="1">
            <a:off x="6282190" y="3573016"/>
            <a:ext cx="18002" cy="46524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5220072" y="2852936"/>
            <a:ext cx="2160240" cy="720080"/>
          </a:xfrm>
          <a:prstGeom prst="round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Core infrastructure platform</a:t>
            </a:r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1043608" y="2636912"/>
            <a:ext cx="1872208" cy="936104"/>
          </a:xfrm>
          <a:prstGeom prst="wedgeRoundRectCallout">
            <a:avLst>
              <a:gd name="adj1" fmla="val -38017"/>
              <a:gd name="adj2" fmla="val 1665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/>
              <a:t>By EGI user communities and other stakeholders</a:t>
            </a:r>
            <a:endParaRPr lang="en-GB" sz="160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59024"/>
            <a:ext cx="8496944" cy="4878288"/>
          </a:xfrm>
          <a:noFill/>
        </p:spPr>
        <p:txBody>
          <a:bodyPr/>
          <a:lstStyle/>
          <a:p>
            <a:r>
              <a:rPr lang="en-GB" sz="2400" b="1" smtClean="0"/>
              <a:t>Structural biology </a:t>
            </a:r>
            <a:r>
              <a:rPr lang="en-GB" sz="2400" smtClean="0"/>
              <a:t>– We-NMR project: </a:t>
            </a:r>
            <a:br>
              <a:rPr lang="en-GB" sz="2400" smtClean="0"/>
            </a:br>
            <a:r>
              <a:rPr lang="en-GB" sz="2400" smtClean="0"/>
              <a:t>Gromacs training environments</a:t>
            </a:r>
          </a:p>
          <a:p>
            <a:r>
              <a:rPr lang="en-GB" sz="2400" b="1" smtClean="0"/>
              <a:t>Ecology</a:t>
            </a:r>
            <a:r>
              <a:rPr lang="en-GB" sz="2400" smtClean="0"/>
              <a:t> – BioVel project: </a:t>
            </a:r>
            <a:br>
              <a:rPr lang="en-GB" sz="2400" smtClean="0"/>
            </a:br>
            <a:r>
              <a:rPr lang="en-GB" sz="2400" smtClean="0"/>
              <a:t>Remote hosting of OpenModeller service</a:t>
            </a:r>
          </a:p>
          <a:p>
            <a:r>
              <a:rPr lang="en-GB" sz="2400" b="1" smtClean="0"/>
              <a:t>Linguistics</a:t>
            </a:r>
            <a:r>
              <a:rPr lang="en-GB" sz="2400" smtClean="0"/>
              <a:t> – CLARIN project: </a:t>
            </a:r>
            <a:br>
              <a:rPr lang="en-GB" sz="2400" smtClean="0"/>
            </a:br>
            <a:r>
              <a:rPr lang="en-GB" sz="2400" smtClean="0"/>
              <a:t>Scalable ‘British National Corpus’ service (BNCWeb)</a:t>
            </a:r>
          </a:p>
          <a:p>
            <a:r>
              <a:rPr lang="en-GB" sz="2400" b="1" smtClean="0"/>
              <a:t>Software development</a:t>
            </a:r>
            <a:r>
              <a:rPr lang="en-GB" sz="2400" smtClean="0"/>
              <a:t> – SCI-BUS project: </a:t>
            </a:r>
            <a:br>
              <a:rPr lang="en-GB" sz="2400" smtClean="0"/>
            </a:br>
            <a:r>
              <a:rPr lang="en-GB" sz="2400" smtClean="0"/>
              <a:t>Simulated environments for portal testing</a:t>
            </a:r>
          </a:p>
          <a:p>
            <a:r>
              <a:rPr lang="en-GB" sz="2400" b="1" smtClean="0"/>
              <a:t>Space science </a:t>
            </a:r>
            <a:r>
              <a:rPr lang="en-GB" sz="2400" smtClean="0"/>
              <a:t>– ASTRA-GAIA project: </a:t>
            </a:r>
            <a:br>
              <a:rPr lang="en-GB" sz="2400" smtClean="0"/>
            </a:br>
            <a:r>
              <a:rPr lang="en-GB" sz="2400" smtClean="0"/>
              <a:t>Data integration with scalable workflows </a:t>
            </a:r>
          </a:p>
          <a:p>
            <a:pPr>
              <a:lnSpc>
                <a:spcPct val="120000"/>
              </a:lnSpc>
            </a:pPr>
            <a:endParaRPr lang="en-GB" sz="2400" smtClean="0"/>
          </a:p>
          <a:p>
            <a:pPr lvl="1">
              <a:lnSpc>
                <a:spcPct val="120000"/>
              </a:lnSpc>
            </a:pPr>
            <a:endParaRPr lang="en-GB"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216024"/>
            <a:ext cx="7236296" cy="620688"/>
          </a:xfrm>
        </p:spPr>
        <p:txBody>
          <a:bodyPr/>
          <a:lstStyle/>
          <a:p>
            <a:r>
              <a:rPr lang="en-GB" sz="3600" b="0" smtClean="0"/>
              <a:t>Some of the EGI FedCloud</a:t>
            </a:r>
            <a:br>
              <a:rPr lang="en-GB" sz="3600" b="0" smtClean="0"/>
            </a:br>
            <a:r>
              <a:rPr lang="en-GB" sz="3600" b="0" smtClean="0"/>
              <a:t> pilot use cases</a:t>
            </a:r>
            <a:endParaRPr lang="en-GB" sz="3600" b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6558" y="2352630"/>
            <a:ext cx="2063954" cy="51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Home">
            <a:hlinkClick r:id="rId3" tooltip="Hom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5113" y="1340768"/>
            <a:ext cx="1493915" cy="748043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3908" y="2964552"/>
            <a:ext cx="1912363" cy="46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CI-BUS_logo_2011_300dp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9467" y="3799039"/>
            <a:ext cx="754347" cy="77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9985" y="4666885"/>
            <a:ext cx="950674" cy="77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7504" y="5661248"/>
            <a:ext cx="8622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Join as pilot use case, or as provider of high level service on top of the EGI Cloud!</a:t>
            </a:r>
          </a:p>
          <a:p>
            <a:r>
              <a:rPr lang="en-GB" smtClean="0">
                <a:solidFill>
                  <a:srgbClr val="FF0000"/>
                </a:solidFill>
              </a:rPr>
              <a:t>http://go.egi.eu/cloud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43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115541"/>
            <a:ext cx="7920880" cy="865187"/>
          </a:xfrm>
          <a:noFill/>
        </p:spPr>
        <p:txBody>
          <a:bodyPr/>
          <a:lstStyle/>
          <a:p>
            <a:r>
              <a:rPr lang="en-GB" sz="3200" smtClean="0"/>
              <a:t>Key resource providers in EGI:</a:t>
            </a:r>
            <a:br>
              <a:rPr lang="en-GB" sz="3200" smtClean="0"/>
            </a:br>
            <a:r>
              <a:rPr lang="en-GB" sz="3200" smtClean="0"/>
              <a:t>National Grid Infrastructures</a:t>
            </a:r>
            <a:endParaRPr lang="en-GB" sz="240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6325" y="1484784"/>
            <a:ext cx="2446155" cy="20162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81128"/>
            <a:ext cx="1246372" cy="1656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207" y="4581128"/>
            <a:ext cx="2827609" cy="122413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2473"/>
            <a:ext cx="6021870" cy="3234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7308615"/>
              </p:ext>
            </p:extLst>
          </p:nvPr>
        </p:nvGraphicFramePr>
        <p:xfrm>
          <a:off x="5364088" y="4077072"/>
          <a:ext cx="33843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6558"/>
                <a:gridCol w="1317818"/>
              </a:tblGrid>
              <a:tr h="625192">
                <a:tc>
                  <a:txBody>
                    <a:bodyPr/>
                    <a:lstStyle/>
                    <a:p>
                      <a:r>
                        <a:rPr lang="en-GB" sz="2000" smtClean="0"/>
                        <a:t>Metric</a:t>
                      </a:r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smtClean="0"/>
                        <a:t>Value </a:t>
                      </a:r>
                      <a:br>
                        <a:rPr lang="en-GB" sz="2000" smtClean="0"/>
                      </a:br>
                      <a:r>
                        <a:rPr lang="en-GB" sz="1600" smtClean="0"/>
                        <a:t>(March 2013)</a:t>
                      </a:r>
                      <a:endParaRPr lang="en-GB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smtClean="0"/>
                        <a:t>Sites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315</a:t>
                      </a:r>
                      <a:endParaRPr lang="en-GB" sz="1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34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Nb. of CPU cores</a:t>
                      </a:r>
                      <a:endParaRPr lang="en-GB" sz="18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smtClean="0"/>
                        <a:t>372,612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Disk (PB)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 PB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5841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Tape (PB)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167 PB</a:t>
                      </a:r>
                      <a:endParaRPr lang="en-GB" sz="1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379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Arrow Connector 56"/>
          <p:cNvCxnSpPr>
            <a:cxnSpLocks noChangeShapeType="1"/>
            <a:stCxn id="58" idx="0"/>
            <a:endCxn id="21" idx="2"/>
          </p:cNvCxnSpPr>
          <p:nvPr/>
        </p:nvCxnSpPr>
        <p:spPr bwMode="auto">
          <a:xfrm flipV="1">
            <a:off x="4499992" y="3611885"/>
            <a:ext cx="86048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51" name="Straight Arrow Connector 50"/>
          <p:cNvCxnSpPr>
            <a:cxnSpLocks noChangeShapeType="1"/>
            <a:stCxn id="50" idx="0"/>
            <a:endCxn id="19" idx="2"/>
          </p:cNvCxnSpPr>
          <p:nvPr/>
        </p:nvCxnSpPr>
        <p:spPr bwMode="auto">
          <a:xfrm flipH="1" flipV="1">
            <a:off x="1029569" y="3611885"/>
            <a:ext cx="452790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5" name="Straight Arrow Connector 44"/>
          <p:cNvCxnSpPr>
            <a:cxnSpLocks noChangeShapeType="1"/>
            <a:stCxn id="40" idx="0"/>
            <a:endCxn id="46" idx="2"/>
          </p:cNvCxnSpPr>
          <p:nvPr/>
        </p:nvCxnSpPr>
        <p:spPr bwMode="auto">
          <a:xfrm flipV="1">
            <a:off x="2666893" y="3611885"/>
            <a:ext cx="911035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7" name="Straight Arrow Connector 36"/>
          <p:cNvCxnSpPr>
            <a:cxnSpLocks noChangeShapeType="1"/>
            <a:stCxn id="36" idx="0"/>
            <a:endCxn id="19" idx="2"/>
          </p:cNvCxnSpPr>
          <p:nvPr/>
        </p:nvCxnSpPr>
        <p:spPr bwMode="auto">
          <a:xfrm flipV="1">
            <a:off x="618263" y="3611885"/>
            <a:ext cx="411306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4" name="Straight Arrow Connector 43"/>
          <p:cNvCxnSpPr>
            <a:cxnSpLocks noChangeShapeType="1"/>
            <a:stCxn id="40" idx="0"/>
            <a:endCxn id="20" idx="2"/>
          </p:cNvCxnSpPr>
          <p:nvPr/>
        </p:nvCxnSpPr>
        <p:spPr bwMode="auto">
          <a:xfrm flipH="1" flipV="1">
            <a:off x="2569816" y="3611885"/>
            <a:ext cx="97077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cxnSp>
        <p:nvCxnSpPr>
          <p:cNvPr id="47" name="Straight Arrow Connector 46"/>
          <p:cNvCxnSpPr>
            <a:cxnSpLocks noChangeShapeType="1"/>
            <a:stCxn id="42" idx="0"/>
            <a:endCxn id="21" idx="2"/>
          </p:cNvCxnSpPr>
          <p:nvPr/>
        </p:nvCxnSpPr>
        <p:spPr bwMode="auto">
          <a:xfrm flipV="1">
            <a:off x="3563888" y="3611885"/>
            <a:ext cx="1022152" cy="1977355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oval" w="med" len="med"/>
            <a:tailEnd type="oval" w="med" len="med"/>
          </a:ln>
        </p:spPr>
      </p:cxnSp>
      <p:sp>
        <p:nvSpPr>
          <p:cNvPr id="34818" name="Slide Number Placeholder 1"/>
          <p:cNvSpPr>
            <a:spLocks noGrp="1"/>
          </p:cNvSpPr>
          <p:nvPr>
            <p:ph type="sldNum" sz="quarter" idx="10"/>
          </p:nvPr>
        </p:nvSpPr>
        <p:spPr bwMode="auto">
          <a:xfrm>
            <a:off x="6948264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E5D6A7-22A5-4B83-B810-9C3BB2D4682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smtClean="0"/>
          </a:p>
        </p:txBody>
      </p:sp>
      <p:sp>
        <p:nvSpPr>
          <p:cNvPr id="34819" name="Title 6"/>
          <p:cNvSpPr>
            <a:spLocks noGrp="1"/>
          </p:cNvSpPr>
          <p:nvPr>
            <p:ph type="title" idx="4294967295"/>
          </p:nvPr>
        </p:nvSpPr>
        <p:spPr>
          <a:xfrm>
            <a:off x="2195513" y="44624"/>
            <a:ext cx="6840537" cy="865187"/>
          </a:xfrm>
        </p:spPr>
        <p:txBody>
          <a:bodyPr/>
          <a:lstStyle/>
          <a:p>
            <a:r>
              <a:rPr lang="en-US" sz="3200" smtClean="0"/>
              <a:t>A multi-disciplinary e-infrastructure</a:t>
            </a:r>
            <a:br>
              <a:rPr lang="en-US" sz="3200" smtClean="0"/>
            </a:br>
            <a:r>
              <a:rPr lang="en-US" sz="3200" smtClean="0"/>
              <a:t> http://www.egi.eu/community/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121717" y="504904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 dirty="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056234" y="4679156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2497981" y="4653136"/>
            <a:ext cx="777875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5" name="Oval 14"/>
          <p:cNvSpPr/>
          <p:nvPr/>
        </p:nvSpPr>
        <p:spPr bwMode="auto">
          <a:xfrm>
            <a:off x="3275856" y="4999831"/>
            <a:ext cx="779462" cy="3921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6" name="Oval 15"/>
          <p:cNvSpPr/>
          <p:nvPr/>
        </p:nvSpPr>
        <p:spPr bwMode="auto">
          <a:xfrm>
            <a:off x="3787948" y="44076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4449936" y="5029994"/>
            <a:ext cx="777875" cy="3921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200">
                <a:solidFill>
                  <a:schemeClr val="accent2"/>
                </a:solidFill>
                <a:latin typeface="Arial" charset="0"/>
                <a:cs typeface="+mn-cs"/>
              </a:rPr>
              <a:t>User</a:t>
            </a:r>
          </a:p>
        </p:txBody>
      </p:sp>
      <p:sp>
        <p:nvSpPr>
          <p:cNvPr id="19" name="Diamond 18"/>
          <p:cNvSpPr/>
          <p:nvPr/>
        </p:nvSpPr>
        <p:spPr bwMode="auto">
          <a:xfrm>
            <a:off x="583481" y="3068960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 smtClean="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  <a:endParaRPr lang="en-US" sz="1400">
              <a:solidFill>
                <a:schemeClr val="accent2"/>
              </a:solidFill>
              <a:latin typeface="Arial" charset="0"/>
              <a:cs typeface="+mn-cs"/>
            </a:endParaRPr>
          </a:p>
        </p:txBody>
      </p:sp>
      <p:sp>
        <p:nvSpPr>
          <p:cNvPr id="20" name="Diamond 19"/>
          <p:cNvSpPr/>
          <p:nvPr/>
        </p:nvSpPr>
        <p:spPr bwMode="auto">
          <a:xfrm>
            <a:off x="2123728" y="3068960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21" name="Diamond 20"/>
          <p:cNvSpPr/>
          <p:nvPr/>
        </p:nvSpPr>
        <p:spPr bwMode="auto">
          <a:xfrm>
            <a:off x="4139952" y="3068960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</a:p>
        </p:txBody>
      </p:sp>
      <p:sp>
        <p:nvSpPr>
          <p:cNvPr id="34830" name="Oval 21"/>
          <p:cNvSpPr>
            <a:spLocks noChangeArrowheads="1"/>
          </p:cNvSpPr>
          <p:nvPr/>
        </p:nvSpPr>
        <p:spPr bwMode="auto">
          <a:xfrm>
            <a:off x="179512" y="1196752"/>
            <a:ext cx="1633537" cy="1041400"/>
          </a:xfrm>
          <a:prstGeom prst="ellipse">
            <a:avLst/>
          </a:prstGeom>
          <a:solidFill>
            <a:srgbClr val="CCFFCC"/>
          </a:solidFill>
          <a:ln w="25400" algn="ctr">
            <a:solidFill>
              <a:schemeClr val="accent1"/>
            </a:solidFill>
            <a:prstDash val="dash"/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31" name="Straight Arrow Connector 25"/>
          <p:cNvCxnSpPr>
            <a:cxnSpLocks noChangeShapeType="1"/>
            <a:stCxn id="19" idx="0"/>
            <a:endCxn id="34830" idx="4"/>
          </p:cNvCxnSpPr>
          <p:nvPr/>
        </p:nvCxnSpPr>
        <p:spPr bwMode="auto">
          <a:xfrm flipH="1" flipV="1">
            <a:off x="996281" y="2238152"/>
            <a:ext cx="33288" cy="830808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2" name="Straight Arrow Connector 36"/>
          <p:cNvCxnSpPr>
            <a:cxnSpLocks noChangeShapeType="1"/>
            <a:stCxn id="9" idx="0"/>
            <a:endCxn id="19" idx="2"/>
          </p:cNvCxnSpPr>
          <p:nvPr/>
        </p:nvCxnSpPr>
        <p:spPr bwMode="auto">
          <a:xfrm flipV="1">
            <a:off x="510655" y="3611885"/>
            <a:ext cx="518914" cy="1437159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4" name="Straight Arrow Connector 51"/>
          <p:cNvCxnSpPr>
            <a:cxnSpLocks noChangeShapeType="1"/>
            <a:stCxn id="16" idx="0"/>
            <a:endCxn id="21" idx="2"/>
          </p:cNvCxnSpPr>
          <p:nvPr/>
        </p:nvCxnSpPr>
        <p:spPr bwMode="auto">
          <a:xfrm flipV="1">
            <a:off x="4176886" y="3611885"/>
            <a:ext cx="409154" cy="795809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5" name="Straight Arrow Connector 52"/>
          <p:cNvCxnSpPr>
            <a:cxnSpLocks noChangeShapeType="1"/>
            <a:stCxn id="15" idx="0"/>
            <a:endCxn id="20" idx="2"/>
          </p:cNvCxnSpPr>
          <p:nvPr/>
        </p:nvCxnSpPr>
        <p:spPr bwMode="auto">
          <a:xfrm flipH="1" flipV="1">
            <a:off x="2569816" y="3611885"/>
            <a:ext cx="1095771" cy="1387946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6" name="Straight Arrow Connector 53"/>
          <p:cNvCxnSpPr>
            <a:cxnSpLocks noChangeShapeType="1"/>
            <a:stCxn id="13" idx="0"/>
            <a:endCxn id="20" idx="2"/>
          </p:cNvCxnSpPr>
          <p:nvPr/>
        </p:nvCxnSpPr>
        <p:spPr bwMode="auto">
          <a:xfrm flipH="1" flipV="1">
            <a:off x="2569816" y="3611885"/>
            <a:ext cx="317103" cy="1041251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8" name="Straight Arrow Connector 55"/>
          <p:cNvCxnSpPr>
            <a:cxnSpLocks noChangeShapeType="1"/>
            <a:stCxn id="12" idx="0"/>
            <a:endCxn id="19" idx="2"/>
          </p:cNvCxnSpPr>
          <p:nvPr/>
        </p:nvCxnSpPr>
        <p:spPr bwMode="auto">
          <a:xfrm flipH="1" flipV="1">
            <a:off x="1029569" y="3611885"/>
            <a:ext cx="416396" cy="1067271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39" name="Straight Arrow Connector 66"/>
          <p:cNvCxnSpPr>
            <a:cxnSpLocks noChangeShapeType="1"/>
            <a:stCxn id="17" idx="0"/>
            <a:endCxn id="21" idx="2"/>
          </p:cNvCxnSpPr>
          <p:nvPr/>
        </p:nvCxnSpPr>
        <p:spPr bwMode="auto">
          <a:xfrm flipH="1" flipV="1">
            <a:off x="4586040" y="3611885"/>
            <a:ext cx="252834" cy="1418109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sp>
        <p:nvSpPr>
          <p:cNvPr id="34840" name="Oval 126"/>
          <p:cNvSpPr>
            <a:spLocks noChangeArrowheads="1"/>
          </p:cNvSpPr>
          <p:nvPr/>
        </p:nvSpPr>
        <p:spPr bwMode="auto">
          <a:xfrm>
            <a:off x="2267744" y="1161256"/>
            <a:ext cx="1612900" cy="1041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algn="ctr">
            <a:solidFill>
              <a:schemeClr val="accent1"/>
            </a:solidFill>
            <a:prstDash val="dash"/>
            <a:round/>
            <a:headEnd/>
            <a:tailEnd type="triangle" w="med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Virtual Research Community</a:t>
            </a:r>
          </a:p>
        </p:txBody>
      </p:sp>
      <p:cxnSp>
        <p:nvCxnSpPr>
          <p:cNvPr id="34841" name="Straight Arrow Connector 38"/>
          <p:cNvCxnSpPr>
            <a:cxnSpLocks noChangeShapeType="1"/>
            <a:stCxn id="46" idx="0"/>
            <a:endCxn id="34840" idx="4"/>
          </p:cNvCxnSpPr>
          <p:nvPr/>
        </p:nvCxnSpPr>
        <p:spPr bwMode="auto">
          <a:xfrm flipH="1" flipV="1">
            <a:off x="3074194" y="2202656"/>
            <a:ext cx="503734" cy="866304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2" name="Straight Arrow Connector 130"/>
          <p:cNvCxnSpPr>
            <a:cxnSpLocks noChangeShapeType="1"/>
            <a:stCxn id="12" idx="0"/>
            <a:endCxn id="20" idx="2"/>
          </p:cNvCxnSpPr>
          <p:nvPr/>
        </p:nvCxnSpPr>
        <p:spPr bwMode="auto">
          <a:xfrm flipV="1">
            <a:off x="1445965" y="3611885"/>
            <a:ext cx="1123851" cy="1067271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34844" name="Straight Connector 43"/>
          <p:cNvCxnSpPr>
            <a:cxnSpLocks noChangeShapeType="1"/>
          </p:cNvCxnSpPr>
          <p:nvPr/>
        </p:nvCxnSpPr>
        <p:spPr bwMode="auto">
          <a:xfrm flipV="1">
            <a:off x="-1414" y="3861048"/>
            <a:ext cx="5778500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34845" name="Straight Connector 44"/>
          <p:cNvCxnSpPr>
            <a:cxnSpLocks noChangeShapeType="1"/>
          </p:cNvCxnSpPr>
          <p:nvPr/>
        </p:nvCxnSpPr>
        <p:spPr bwMode="auto">
          <a:xfrm flipV="1">
            <a:off x="-9352" y="2574131"/>
            <a:ext cx="5786438" cy="2698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4846" name="TextBox 47"/>
          <p:cNvSpPr txBox="1">
            <a:spLocks noChangeArrowheads="1"/>
          </p:cNvSpPr>
          <p:nvPr/>
        </p:nvSpPr>
        <p:spPr bwMode="auto">
          <a:xfrm rot="5400000">
            <a:off x="5015086" y="4855369"/>
            <a:ext cx="9286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CC66"/>
              </a:buClr>
            </a:pPr>
            <a:r>
              <a:rPr lang="en-US" sz="1400">
                <a:solidFill>
                  <a:schemeClr val="accent2"/>
                </a:solidFill>
              </a:rPr>
              <a:t>Members</a:t>
            </a:r>
          </a:p>
        </p:txBody>
      </p:sp>
      <p:sp>
        <p:nvSpPr>
          <p:cNvPr id="34847" name="TextBox 48"/>
          <p:cNvSpPr txBox="1">
            <a:spLocks noChangeArrowheads="1"/>
          </p:cNvSpPr>
          <p:nvPr/>
        </p:nvSpPr>
        <p:spPr bwMode="auto">
          <a:xfrm rot="5400000">
            <a:off x="4873759" y="2964190"/>
            <a:ext cx="12891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US" sz="1400" smtClean="0">
                <a:solidFill>
                  <a:schemeClr val="accent2"/>
                </a:solidFill>
              </a:rPr>
              <a:t>Virtual</a:t>
            </a:r>
            <a:br>
              <a:rPr lang="en-US" sz="1400" smtClean="0">
                <a:solidFill>
                  <a:schemeClr val="accent2"/>
                </a:solidFill>
              </a:rPr>
            </a:br>
            <a:r>
              <a:rPr lang="en-US" sz="1400" smtClean="0">
                <a:solidFill>
                  <a:schemeClr val="accent2"/>
                </a:solidFill>
              </a:rPr>
              <a:t>Organisations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34848" name="TextBox 49"/>
          <p:cNvSpPr txBox="1">
            <a:spLocks noChangeArrowheads="1"/>
          </p:cNvSpPr>
          <p:nvPr/>
        </p:nvSpPr>
        <p:spPr bwMode="auto">
          <a:xfrm rot="5400000">
            <a:off x="4939679" y="1458913"/>
            <a:ext cx="11906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</a:pPr>
            <a:r>
              <a:rPr lang="en-GB" sz="1400">
                <a:solidFill>
                  <a:schemeClr val="accent2"/>
                </a:solidFill>
              </a:rPr>
              <a:t>Research  </a:t>
            </a:r>
            <a:br>
              <a:rPr lang="en-GB" sz="1400">
                <a:solidFill>
                  <a:schemeClr val="accent2"/>
                </a:solidFill>
              </a:rPr>
            </a:br>
            <a:r>
              <a:rPr lang="en-GB" sz="1400">
                <a:solidFill>
                  <a:schemeClr val="accent2"/>
                </a:solidFill>
              </a:rPr>
              <a:t>communities</a:t>
            </a:r>
            <a:endParaRPr lang="en-US" sz="1400">
              <a:solidFill>
                <a:schemeClr val="accent2"/>
              </a:solidFill>
            </a:endParaRPr>
          </a:p>
        </p:txBody>
      </p:sp>
      <p:sp>
        <p:nvSpPr>
          <p:cNvPr id="911397" name="Rectangle 37"/>
          <p:cNvSpPr>
            <a:spLocks noChangeArrowheads="1"/>
          </p:cNvSpPr>
          <p:nvPr/>
        </p:nvSpPr>
        <p:spPr bwMode="auto">
          <a:xfrm>
            <a:off x="5940152" y="2708920"/>
            <a:ext cx="29876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Most active VO groups:</a:t>
            </a:r>
            <a:endParaRPr lang="en-US" sz="14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 (wLCG)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Astronomy &amp; Astrophysics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Life Sciences (LSGC)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Earth Sciences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Computational Chemistry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Fusion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…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34850" name="Rectangle 33"/>
          <p:cNvSpPr>
            <a:spLocks noChangeArrowheads="1"/>
          </p:cNvSpPr>
          <p:nvPr/>
        </p:nvSpPr>
        <p:spPr bwMode="auto">
          <a:xfrm>
            <a:off x="5292080" y="5667867"/>
            <a:ext cx="3767442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algn="r">
              <a:spcBef>
                <a:spcPct val="20000"/>
              </a:spcBef>
              <a:buClr>
                <a:srgbClr val="FFCC66"/>
              </a:buClr>
            </a:pPr>
            <a:r>
              <a:rPr lang="en-US" sz="1600" b="1" smtClean="0">
                <a:solidFill>
                  <a:srgbClr val="2B519A"/>
                </a:solidFill>
              </a:rPr>
              <a:t>~22.000 users, ~230 </a:t>
            </a:r>
            <a:r>
              <a:rPr lang="en-US" sz="1600" b="1">
                <a:solidFill>
                  <a:srgbClr val="2B519A"/>
                </a:solidFill>
              </a:rPr>
              <a:t>Registered </a:t>
            </a:r>
            <a:r>
              <a:rPr lang="en-US" sz="1600" b="1" smtClean="0">
                <a:solidFill>
                  <a:srgbClr val="2B519A"/>
                </a:solidFill>
              </a:rPr>
              <a:t>VOs:</a:t>
            </a:r>
          </a:p>
          <a:p>
            <a:pPr marL="342900" indent="-342900" algn="r">
              <a:spcBef>
                <a:spcPct val="20000"/>
              </a:spcBef>
              <a:buClr>
                <a:srgbClr val="FFCC66"/>
              </a:buClr>
            </a:pPr>
            <a:r>
              <a:rPr lang="en-GB" sz="1600" smtClean="0">
                <a:hlinkClick r:id="rId3"/>
              </a:rPr>
              <a:t>http://operations-portal.egi.eu/vo</a:t>
            </a:r>
            <a:r>
              <a:rPr lang="en-GB" sz="1600" smtClean="0"/>
              <a:t> </a:t>
            </a:r>
            <a:endParaRPr lang="en-US" sz="1600" b="1" smtClean="0">
              <a:solidFill>
                <a:srgbClr val="2B519A"/>
              </a:solidFill>
            </a:endParaRPr>
          </a:p>
          <a:p>
            <a:pPr marL="342900" indent="-342900" algn="r">
              <a:spcBef>
                <a:spcPct val="20000"/>
              </a:spcBef>
              <a:buClr>
                <a:srgbClr val="FFCC66"/>
              </a:buClr>
            </a:pPr>
            <a:endParaRPr lang="en-US" sz="1600" b="1">
              <a:solidFill>
                <a:schemeClr val="accent2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51520" y="5589240"/>
            <a:ext cx="733486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2273954" y="5589240"/>
            <a:ext cx="785878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3131840" y="5589240"/>
            <a:ext cx="864096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5940152" y="1124744"/>
            <a:ext cx="313184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rIns="54000">
            <a:spAutoFit/>
          </a:bodyPr>
          <a:lstStyle/>
          <a:p>
            <a:pPr marL="342900" indent="-342900">
              <a:defRPr/>
            </a:pPr>
            <a:r>
              <a:rPr lang="en-GB" sz="1400" b="1" smtClean="0">
                <a:latin typeface="Arial" charset="0"/>
                <a:cs typeface="+mn-cs"/>
              </a:rPr>
              <a:t>Current VRCs:</a:t>
            </a:r>
            <a:endParaRPr lang="en-US" sz="1400" b="1" dirty="0">
              <a:latin typeface="Arial" charset="0"/>
              <a:cs typeface="+mn-cs"/>
            </a:endParaRP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 wLCG - High </a:t>
            </a:r>
            <a:r>
              <a:rPr lang="en-US" sz="1600">
                <a:solidFill>
                  <a:srgbClr val="00338F"/>
                </a:solidFill>
                <a:latin typeface="Arial" charset="0"/>
                <a:cs typeface="+mn-cs"/>
              </a:rPr>
              <a:t>Energy </a:t>
            </a: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Physics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WeNMR – Structural biology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LSGC – Life sciences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(HMRC – Hydro-Meteorology)</a:t>
            </a:r>
          </a:p>
          <a:p>
            <a:pPr marL="179388" indent="-179388">
              <a:buFontTx/>
              <a:buChar char="•"/>
              <a:defRPr/>
            </a:pPr>
            <a:r>
              <a:rPr lang="en-US" sz="1600" smtClean="0">
                <a:solidFill>
                  <a:srgbClr val="00338F"/>
                </a:solidFill>
                <a:latin typeface="Arial" charset="0"/>
                <a:cs typeface="+mn-cs"/>
              </a:rPr>
              <a:t>(CLARIN – Humanities)</a:t>
            </a:r>
            <a:endParaRPr lang="en-US" sz="1600" dirty="0">
              <a:solidFill>
                <a:srgbClr val="00338F"/>
              </a:solidFill>
              <a:latin typeface="Arial" charset="0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1115616" y="5589240"/>
            <a:ext cx="733486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72008" y="2780928"/>
            <a:ext cx="1907704" cy="3456384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4067944" y="5589240"/>
            <a:ext cx="864096" cy="5760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Sites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2051720" y="2780928"/>
            <a:ext cx="3203848" cy="3456384"/>
          </a:xfrm>
          <a:prstGeom prst="roundRect">
            <a:avLst/>
          </a:prstGeom>
          <a:noFill/>
          <a:ln w="127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6" name="Diamond 45"/>
          <p:cNvSpPr/>
          <p:nvPr/>
        </p:nvSpPr>
        <p:spPr bwMode="auto">
          <a:xfrm>
            <a:off x="3131840" y="3068960"/>
            <a:ext cx="892175" cy="54292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20000"/>
              </a:spcBef>
              <a:buClr>
                <a:srgbClr val="FFCC66"/>
              </a:buClr>
              <a:defRPr/>
            </a:pPr>
            <a:r>
              <a:rPr lang="en-US" sz="1400" smtClean="0">
                <a:solidFill>
                  <a:schemeClr val="accent2"/>
                </a:solidFill>
                <a:latin typeface="Arial" charset="0"/>
                <a:cs typeface="+mn-cs"/>
              </a:rPr>
              <a:t>VO</a:t>
            </a:r>
            <a:endParaRPr lang="en-US" sz="1400">
              <a:solidFill>
                <a:schemeClr val="accent2"/>
              </a:solidFill>
              <a:latin typeface="Arial" charset="0"/>
              <a:cs typeface="+mn-cs"/>
            </a:endParaRPr>
          </a:p>
        </p:txBody>
      </p:sp>
      <p:cxnSp>
        <p:nvCxnSpPr>
          <p:cNvPr id="48" name="Straight Arrow Connector 52"/>
          <p:cNvCxnSpPr>
            <a:cxnSpLocks noChangeShapeType="1"/>
            <a:stCxn id="15" idx="0"/>
            <a:endCxn id="46" idx="2"/>
          </p:cNvCxnSpPr>
          <p:nvPr/>
        </p:nvCxnSpPr>
        <p:spPr bwMode="auto">
          <a:xfrm flipH="1" flipV="1">
            <a:off x="3577928" y="3611885"/>
            <a:ext cx="87659" cy="1387946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54" name="Straight Arrow Connector 52"/>
          <p:cNvCxnSpPr>
            <a:cxnSpLocks noChangeShapeType="1"/>
            <a:stCxn id="16" idx="0"/>
            <a:endCxn id="46" idx="2"/>
          </p:cNvCxnSpPr>
          <p:nvPr/>
        </p:nvCxnSpPr>
        <p:spPr bwMode="auto">
          <a:xfrm flipH="1" flipV="1">
            <a:off x="3577928" y="3611885"/>
            <a:ext cx="598958" cy="795809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cxnSp>
        <p:nvCxnSpPr>
          <p:cNvPr id="62" name="Straight Arrow Connector 38"/>
          <p:cNvCxnSpPr>
            <a:cxnSpLocks noChangeShapeType="1"/>
            <a:stCxn id="20" idx="0"/>
            <a:endCxn id="34840" idx="4"/>
          </p:cNvCxnSpPr>
          <p:nvPr/>
        </p:nvCxnSpPr>
        <p:spPr bwMode="auto">
          <a:xfrm flipV="1">
            <a:off x="2569816" y="2202656"/>
            <a:ext cx="504378" cy="866304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oval" w="med" len="med"/>
          </a:ln>
        </p:spPr>
      </p:cxnSp>
      <p:sp>
        <p:nvSpPr>
          <p:cNvPr id="73" name="Rectangle 72"/>
          <p:cNvSpPr/>
          <p:nvPr/>
        </p:nvSpPr>
        <p:spPr>
          <a:xfrm>
            <a:off x="4427984" y="2719953"/>
            <a:ext cx="4748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smtClean="0">
                <a:solidFill>
                  <a:schemeClr val="accent6">
                    <a:lumMod val="50000"/>
                  </a:schemeClr>
                </a:solidFill>
              </a:rPr>
              <a:t>Grid</a:t>
            </a:r>
            <a:endParaRPr lang="en-GB" sz="120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187624" y="2719953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smtClean="0">
                <a:solidFill>
                  <a:schemeClr val="accent6">
                    <a:lumMod val="50000"/>
                  </a:schemeClr>
                </a:solidFill>
              </a:rPr>
              <a:t>Cloud</a:t>
            </a:r>
            <a:endParaRPr lang="en-GB" sz="120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EGI, EGI.eu, EGI-InSPIRE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179512" y="1351309"/>
            <a:ext cx="8496944" cy="4525963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GB" smtClean="0"/>
              <a:t>EGI – A collaboration. An ecosystem.</a:t>
            </a:r>
          </a:p>
          <a:p>
            <a:pPr lvl="1" eaLnBrk="1" hangingPunct="1"/>
            <a:r>
              <a:rPr lang="en-GB" smtClean="0"/>
              <a:t>Operates the infrastructure – and does other things too! (see later)</a:t>
            </a:r>
          </a:p>
          <a:p>
            <a:pPr lvl="1" eaLnBrk="1" hangingPunct="1"/>
            <a:r>
              <a:rPr lang="en-GB" smtClean="0"/>
              <a:t>Aim: Support the digital European Research Area through a </a:t>
            </a:r>
            <a:br>
              <a:rPr lang="en-GB" smtClean="0"/>
            </a:br>
            <a:r>
              <a:rPr lang="en-GB" smtClean="0"/>
              <a:t>pan-European research infrastructure based on services federed from the NGIs</a:t>
            </a:r>
            <a:endParaRPr lang="en-US" smtClean="0"/>
          </a:p>
          <a:p>
            <a:pPr lvl="1" eaLnBrk="1" hangingPunct="1"/>
            <a:endParaRPr lang="en-GB" smtClean="0"/>
          </a:p>
          <a:p>
            <a:pPr eaLnBrk="1" hangingPunct="1"/>
            <a:r>
              <a:rPr lang="en-GB" smtClean="0"/>
              <a:t>EGI.eu – A Dutch fundation owned by the NGIs</a:t>
            </a:r>
          </a:p>
          <a:p>
            <a:pPr lvl="1" eaLnBrk="1" hangingPunct="1"/>
            <a:r>
              <a:rPr lang="en-GB" smtClean="0"/>
              <a:t>To coordinate the work of EGI (operations, technology, user support, policy, community &amp; communications, administration)</a:t>
            </a:r>
            <a:endParaRPr lang="en-GB" dirty="0" smtClean="0"/>
          </a:p>
          <a:p>
            <a:pPr lvl="1" eaLnBrk="1" hangingPunct="1"/>
            <a:r>
              <a:rPr lang="en-GB" smtClean="0"/>
              <a:t>Sustainable, small organisation</a:t>
            </a:r>
          </a:p>
          <a:p>
            <a:pPr lvl="1" eaLnBrk="1" hangingPunct="1"/>
            <a:endParaRPr lang="en-GB" smtClean="0"/>
          </a:p>
          <a:p>
            <a:pPr eaLnBrk="1" hangingPunct="1"/>
            <a:r>
              <a:rPr lang="en-GB" smtClean="0"/>
              <a:t>EGI-InSPIRE – An FP7 project</a:t>
            </a:r>
          </a:p>
          <a:p>
            <a:pPr lvl="1" eaLnBrk="1" hangingPunct="1"/>
            <a:r>
              <a:rPr lang="en-GB" smtClean="0"/>
              <a:t>Supports EGI.eu and EGI to transition to sustainable operational model</a:t>
            </a:r>
          </a:p>
          <a:p>
            <a:pPr lvl="1" eaLnBrk="1" hangingPunct="1"/>
            <a:r>
              <a:rPr lang="en-GB" smtClean="0"/>
              <a:t>May 2010 – April 2014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What is an NGI?</a:t>
            </a:r>
            <a:br>
              <a:rPr lang="en-GB" sz="3600" smtClean="0"/>
            </a:br>
            <a:r>
              <a:rPr lang="en-GB" sz="3600" smtClean="0"/>
              <a:t> http://www.egi.eu/about/ngis/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600400" cy="4525963"/>
          </a:xfrm>
        </p:spPr>
        <p:txBody>
          <a:bodyPr/>
          <a:lstStyle/>
          <a:p>
            <a:r>
              <a:rPr lang="en-GB" sz="2000" smtClean="0"/>
              <a:t>The country's single point of contact for government, research communities and resource centres as regards ICT services for e-science.</a:t>
            </a:r>
          </a:p>
          <a:p>
            <a:r>
              <a:rPr lang="en-GB" sz="2000" smtClean="0"/>
              <a:t>Manage the computing resources and support services they provide to the European Grid Infrastructure.</a:t>
            </a:r>
          </a:p>
          <a:p>
            <a:r>
              <a:rPr lang="en-GB" sz="2000" smtClean="0"/>
              <a:t>Has named contact for:</a:t>
            </a:r>
          </a:p>
          <a:p>
            <a:pPr lvl="1"/>
            <a:r>
              <a:rPr lang="en-GB" sz="1600" smtClean="0"/>
              <a:t>International liaison</a:t>
            </a:r>
          </a:p>
          <a:p>
            <a:pPr lvl="1"/>
            <a:r>
              <a:rPr lang="en-GB" sz="1600" smtClean="0"/>
              <a:t>Support (User)</a:t>
            </a:r>
          </a:p>
          <a:p>
            <a:pPr lvl="1"/>
            <a:r>
              <a:rPr lang="en-GB" sz="1600" smtClean="0"/>
              <a:t>Operation (Infrastructure)</a:t>
            </a: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268760"/>
            <a:ext cx="5084836" cy="47760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7" name="Straight Arrow Connector 6"/>
          <p:cNvCxnSpPr>
            <a:endCxn id="8" idx="1"/>
          </p:cNvCxnSpPr>
          <p:nvPr/>
        </p:nvCxnSpPr>
        <p:spPr>
          <a:xfrm flipV="1">
            <a:off x="3203848" y="3392996"/>
            <a:ext cx="1512168" cy="154817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>
            <a:off x="4716016" y="3068960"/>
            <a:ext cx="216024" cy="64807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4253793" cy="3043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>
            <a:off x="4427984" y="1484784"/>
            <a:ext cx="504056" cy="18722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27984" y="3356992"/>
            <a:ext cx="504056" cy="11521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5649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contributors</a:t>
            </a:r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275856" y="2207766"/>
            <a:ext cx="2448272" cy="25202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364088" y="4077072"/>
            <a:ext cx="432048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59633" y="3071862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National Grid Infrastructures (NGIs)</a:t>
            </a:r>
            <a:endParaRPr lang="en-GB" sz="1600" b="1">
              <a:solidFill>
                <a:schemeClr val="tx2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508106" y="3359895"/>
            <a:ext cx="43204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80112" y="1484784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Grid and cloud technologies: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EMI, 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IGE,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EDGI, </a:t>
            </a:r>
            <a:br>
              <a:rPr lang="en-GB" sz="1600" smtClean="0">
                <a:solidFill>
                  <a:schemeClr val="tx2"/>
                </a:solidFill>
              </a:rPr>
            </a:br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>
            <a:stCxn id="14" idx="2"/>
          </p:cNvCxnSpPr>
          <p:nvPr/>
        </p:nvCxnSpPr>
        <p:spPr>
          <a:xfrm flipH="1">
            <a:off x="4644008" y="1844824"/>
            <a:ext cx="108012" cy="5789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96136" y="4293096"/>
            <a:ext cx="26372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Science domain specific: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wLCG,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WeNMR,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ScalaLife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HMRC,</a:t>
            </a:r>
          </a:p>
          <a:p>
            <a:pPr marL="179388" indent="-96838"/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15816" y="3503910"/>
            <a:ext cx="5760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95936" y="150627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EGI-InSPIRE</a:t>
            </a:r>
            <a:endParaRPr lang="en-GB" sz="1600" b="1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2897649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High level technologies: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SCI-BUS, 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SHIWA,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MAPPER,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220072" y="2348880"/>
            <a:ext cx="420607" cy="3629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67744" y="242379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tx2"/>
                </a:solidFill>
              </a:rPr>
              <a:t>EGI.eu</a:t>
            </a:r>
            <a:endParaRPr lang="en-GB" b="1">
              <a:solidFill>
                <a:schemeClr val="tx2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131840" y="2711822"/>
            <a:ext cx="431931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16200000">
            <a:off x="-1490175" y="3131141"/>
            <a:ext cx="4262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smtClean="0"/>
              <a:t>Legal entities</a:t>
            </a:r>
            <a:endParaRPr lang="en-GB" sz="5400"/>
          </a:p>
        </p:txBody>
      </p:sp>
      <p:sp>
        <p:nvSpPr>
          <p:cNvPr id="29" name="TextBox 28"/>
          <p:cNvSpPr txBox="1"/>
          <p:nvPr/>
        </p:nvSpPr>
        <p:spPr>
          <a:xfrm rot="5400000">
            <a:off x="7190544" y="3095216"/>
            <a:ext cx="29642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smtClean="0"/>
              <a:t>Projects</a:t>
            </a:r>
            <a:endParaRPr lang="en-GB" sz="6000"/>
          </a:p>
        </p:txBody>
      </p:sp>
      <p:sp>
        <p:nvSpPr>
          <p:cNvPr id="32" name="TextBox 31"/>
          <p:cNvSpPr txBox="1"/>
          <p:nvPr/>
        </p:nvSpPr>
        <p:spPr>
          <a:xfrm>
            <a:off x="3419872" y="391389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smtClean="0">
                <a:solidFill>
                  <a:srgbClr val="FF0000"/>
                </a:solidFill>
              </a:rPr>
              <a:t>Software + support</a:t>
            </a:r>
          </a:p>
          <a:p>
            <a:pPr algn="ctr"/>
            <a:r>
              <a:rPr lang="en-GB" sz="1200" smtClean="0">
                <a:solidFill>
                  <a:srgbClr val="FF0000"/>
                </a:solidFill>
              </a:rPr>
              <a:t>(based on MoUs, SLAs)</a:t>
            </a:r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640" y="4151982"/>
            <a:ext cx="2376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mtClean="0">
                <a:solidFill>
                  <a:schemeClr val="tx2"/>
                </a:solidFill>
              </a:rPr>
              <a:t>European Intergovernmental Research Organisations</a:t>
            </a:r>
          </a:p>
          <a:p>
            <a:pPr algn="ctr"/>
            <a:r>
              <a:rPr lang="en-GB" sz="1600" b="1" smtClean="0">
                <a:solidFill>
                  <a:schemeClr val="tx2"/>
                </a:solidFill>
              </a:rPr>
              <a:t>(e.g. CERN, EBI)</a:t>
            </a:r>
            <a:endParaRPr lang="en-GB" sz="1600" b="1">
              <a:solidFill>
                <a:schemeClr val="tx2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131840" y="4007966"/>
            <a:ext cx="432048" cy="3600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39952" y="5016078"/>
            <a:ext cx="17027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smtClean="0">
                <a:solidFill>
                  <a:schemeClr val="tx2"/>
                </a:solidFill>
              </a:rPr>
              <a:t>Linking </a:t>
            </a:r>
            <a:br>
              <a:rPr lang="en-GB" sz="1600" b="1" smtClean="0">
                <a:solidFill>
                  <a:schemeClr val="tx2"/>
                </a:solidFill>
              </a:rPr>
            </a:br>
            <a:r>
              <a:rPr lang="en-GB" sz="1600" b="1" smtClean="0">
                <a:solidFill>
                  <a:schemeClr val="tx2"/>
                </a:solidFill>
              </a:rPr>
              <a:t>infrastructures: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CHAIN</a:t>
            </a:r>
          </a:p>
          <a:p>
            <a:pPr marL="179388" indent="-96838">
              <a:buFont typeface="Arial" pitchFamily="34" charset="0"/>
              <a:buChar char="•"/>
            </a:pPr>
            <a:r>
              <a:rPr lang="en-GB" sz="1600" smtClean="0">
                <a:solidFill>
                  <a:schemeClr val="tx2"/>
                </a:solidFill>
              </a:rPr>
              <a:t>EUDAT</a:t>
            </a:r>
          </a:p>
          <a:p>
            <a:pPr marL="179388" indent="-96838"/>
            <a:r>
              <a:rPr lang="en-GB" sz="1600" smtClean="0">
                <a:solidFill>
                  <a:schemeClr val="tx2"/>
                </a:solidFill>
              </a:rPr>
              <a:t>...</a:t>
            </a:r>
            <a:endParaRPr lang="en-GB" sz="1600">
              <a:solidFill>
                <a:schemeClr val="tx2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4644008" y="4509121"/>
            <a:ext cx="144016" cy="5040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5" grpId="0"/>
      <p:bldP spid="17" grpId="0"/>
      <p:bldP spid="20" grpId="0"/>
      <p:bldP spid="30" grpId="0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wa-presentation2">
  <a:themeElements>
    <a:clrScheme name="shiwa-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hiwa-presentation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wa-presentati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sgri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BS_white_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Trebuchet MS" pitchFamily="-65" charset="0"/>
          </a:defRPr>
        </a:defPPr>
      </a:lstStyle>
    </a:spDef>
    <a:lnDef>
      <a:spPr bwMode="auto">
        <a:noFill/>
        <a:ln w="50800" cap="flat" cmpd="sng" algn="ctr">
          <a:solidFill>
            <a:schemeClr val="tx2"/>
          </a:solidFill>
          <a:prstDash val="solid"/>
          <a:round/>
          <a:headEnd type="arrow"/>
          <a:tailEnd type="arrow"/>
        </a:ln>
        <a:effectLst/>
      </a:spPr>
      <a:bodyPr/>
      <a:lstStyle/>
    </a:lnDef>
  </a:objectDefaults>
  <a:extraClrSchemeLst>
    <a:extraClrScheme>
      <a:clrScheme name="SBS_white_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S_white_e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2561</Words>
  <Application>Microsoft Office PowerPoint</Application>
  <PresentationFormat>On-screen Show (4:3)</PresentationFormat>
  <Paragraphs>727</Paragraphs>
  <Slides>43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EGI-InSPIRE 2</vt:lpstr>
      <vt:lpstr>shiwa-presentation2</vt:lpstr>
      <vt:lpstr>Office Theme</vt:lpstr>
      <vt:lpstr>mosgrid</vt:lpstr>
      <vt:lpstr>Custom Design</vt:lpstr>
      <vt:lpstr>Image Wang</vt:lpstr>
      <vt:lpstr>Clip</vt:lpstr>
      <vt:lpstr>EGI service offerings to the CMMST community</vt:lpstr>
      <vt:lpstr>Context of this talk https://wiki.egi.eu/wiki/Towards_a_CMMST_VRC</vt:lpstr>
      <vt:lpstr>Outline</vt:lpstr>
      <vt:lpstr>European Grid Infrastructure</vt:lpstr>
      <vt:lpstr>Key resource providers in EGI: National Grid Infrastructures</vt:lpstr>
      <vt:lpstr>A multi-disciplinary e-infrastructure  http://www.egi.eu/community/</vt:lpstr>
      <vt:lpstr>EGI, EGI.eu, EGI-InSPIRE</vt:lpstr>
      <vt:lpstr>What is an NGI?  http://www.egi.eu/about/ngis/</vt:lpstr>
      <vt:lpstr>EGI contributors</vt:lpstr>
      <vt:lpstr>EGI’s strategic focus areas</vt:lpstr>
      <vt:lpstr>EGI services for research communities</vt:lpstr>
      <vt:lpstr>EGI services for research communities</vt:lpstr>
      <vt:lpstr>1. Scientific applications</vt:lpstr>
      <vt:lpstr>2/1. Capacity – Grid access</vt:lpstr>
      <vt:lpstr>EGI Grid use case example: batch processing</vt:lpstr>
      <vt:lpstr>Implementation: Auger VO Serving the Pierre Auger Collaboration </vt:lpstr>
      <vt:lpstr>EGI Grid use case example 2: data &amp; meta-data management</vt:lpstr>
      <vt:lpstr>Implementation: gLibrary http://glibrary.ct.infn.it</vt:lpstr>
      <vt:lpstr>3. Application porting/hosting tools</vt:lpstr>
      <vt:lpstr>Workflow tools</vt:lpstr>
      <vt:lpstr>SHIWA Simulation Platform</vt:lpstr>
      <vt:lpstr>Generic use-cases</vt:lpstr>
      <vt:lpstr>Generic use-cases</vt:lpstr>
      <vt:lpstr>Science gateways</vt:lpstr>
      <vt:lpstr>Anatomy of a science gateway</vt:lpstr>
      <vt:lpstr>Example: MosGrid portal https://mosgrid.de/portal</vt:lpstr>
      <vt:lpstr>Example: CHAIN science gateway www.chain-project.eu/applications </vt:lpstr>
      <vt:lpstr>Example: CHAIN science gateway www.chain-project.eu/applications </vt:lpstr>
      <vt:lpstr>Recent trends in science gateways</vt:lpstr>
      <vt:lpstr>2/2 Capacity – cloud access EGI Federated Cloud</vt:lpstr>
      <vt:lpstr>EGI Federated Cloud roadmap http://go.egi.eu/cloud </vt:lpstr>
      <vt:lpstr>IGI Portal – science gateway for the EGI Federated Cloud (portal.italiangrid.it)</vt:lpstr>
      <vt:lpstr>4. Collaboration and communication services</vt:lpstr>
      <vt:lpstr>Web Gadgets:  Embed EGI software services into Websites</vt:lpstr>
      <vt:lpstr>5. Operation Tools &amp; dashboards</vt:lpstr>
      <vt:lpstr>Example:  Service Availability Monitoring (SAM)</vt:lpstr>
      <vt:lpstr>New project: HPC-HTC integration: https://wiki.egi.eu/wiki/EGI_EUDAT_PRACE_collaboration</vt:lpstr>
      <vt:lpstr>Conclusions</vt:lpstr>
      <vt:lpstr>Thank you</vt:lpstr>
      <vt:lpstr>Backup slides</vt:lpstr>
      <vt:lpstr>EGI Infrastructure:  The platform model</vt:lpstr>
      <vt:lpstr>The current community platform:  Unified Middleware Distribution (UMD)</vt:lpstr>
      <vt:lpstr>Some of the EGI FedCloud  pilot use cases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852</cp:revision>
  <dcterms:created xsi:type="dcterms:W3CDTF">2010-09-03T12:01:03Z</dcterms:created>
  <dcterms:modified xsi:type="dcterms:W3CDTF">2013-05-16T11:11:57Z</dcterms:modified>
</cp:coreProperties>
</file>