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2" r:id="rId1"/>
    <p:sldMasterId id="2147483648" r:id="rId2"/>
    <p:sldMasterId id="2147483685" r:id="rId3"/>
    <p:sldMasterId id="2147483697" r:id="rId4"/>
  </p:sldMasterIdLst>
  <p:notesMasterIdLst>
    <p:notesMasterId r:id="rId57"/>
  </p:notesMasterIdLst>
  <p:handoutMasterIdLst>
    <p:handoutMasterId r:id="rId58"/>
  </p:handoutMasterIdLst>
  <p:sldIdLst>
    <p:sldId id="338" r:id="rId5"/>
    <p:sldId id="496" r:id="rId6"/>
    <p:sldId id="377" r:id="rId7"/>
    <p:sldId id="512" r:id="rId8"/>
    <p:sldId id="379" r:id="rId9"/>
    <p:sldId id="380" r:id="rId10"/>
    <p:sldId id="515" r:id="rId11"/>
    <p:sldId id="510" r:id="rId12"/>
    <p:sldId id="516" r:id="rId13"/>
    <p:sldId id="514" r:id="rId14"/>
    <p:sldId id="487" r:id="rId15"/>
    <p:sldId id="517" r:id="rId16"/>
    <p:sldId id="491" r:id="rId17"/>
    <p:sldId id="505" r:id="rId18"/>
    <p:sldId id="499" r:id="rId19"/>
    <p:sldId id="520" r:id="rId20"/>
    <p:sldId id="504" r:id="rId21"/>
    <p:sldId id="484" r:id="rId22"/>
    <p:sldId id="501" r:id="rId23"/>
    <p:sldId id="521" r:id="rId24"/>
    <p:sldId id="502" r:id="rId25"/>
    <p:sldId id="492" r:id="rId26"/>
    <p:sldId id="524" r:id="rId27"/>
    <p:sldId id="525" r:id="rId28"/>
    <p:sldId id="523" r:id="rId29"/>
    <p:sldId id="528" r:id="rId30"/>
    <p:sldId id="530" r:id="rId31"/>
    <p:sldId id="531" r:id="rId32"/>
    <p:sldId id="532" r:id="rId33"/>
    <p:sldId id="533" r:id="rId34"/>
    <p:sldId id="534" r:id="rId35"/>
    <p:sldId id="535" r:id="rId36"/>
    <p:sldId id="536" r:id="rId37"/>
    <p:sldId id="537" r:id="rId38"/>
    <p:sldId id="538" r:id="rId39"/>
    <p:sldId id="539" r:id="rId40"/>
    <p:sldId id="540" r:id="rId41"/>
    <p:sldId id="541" r:id="rId42"/>
    <p:sldId id="542" r:id="rId43"/>
    <p:sldId id="543" r:id="rId44"/>
    <p:sldId id="544" r:id="rId45"/>
    <p:sldId id="529" r:id="rId46"/>
    <p:sldId id="503" r:id="rId47"/>
    <p:sldId id="284" r:id="rId48"/>
    <p:sldId id="522" r:id="rId49"/>
    <p:sldId id="518" r:id="rId50"/>
    <p:sldId id="489" r:id="rId51"/>
    <p:sldId id="495" r:id="rId52"/>
    <p:sldId id="486" r:id="rId53"/>
    <p:sldId id="488" r:id="rId54"/>
    <p:sldId id="490" r:id="rId55"/>
    <p:sldId id="506" r:id="rId56"/>
  </p:sldIdLst>
  <p:sldSz cx="9144000" cy="6858000" type="screen4x3"/>
  <p:notesSz cx="6797675" cy="9928225"/>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B500"/>
    <a:srgbClr val="80225E"/>
    <a:srgbClr val="4F85C3"/>
    <a:srgbClr val="0066B0"/>
    <a:srgbClr val="6C9F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14" autoAdjust="0"/>
    <p:restoredTop sz="38491" autoAdjust="0"/>
  </p:normalViewPr>
  <p:slideViewPr>
    <p:cSldViewPr showGuides="1">
      <p:cViewPr>
        <p:scale>
          <a:sx n="40" d="100"/>
          <a:sy n="40" d="100"/>
        </p:scale>
        <p:origin x="-1924" y="340"/>
      </p:cViewPr>
      <p:guideLst>
        <p:guide orient="horz" pos="2160"/>
        <p:guide pos="2880"/>
      </p:guideLst>
    </p:cSldViewPr>
  </p:slideViewPr>
  <p:outlineViewPr>
    <p:cViewPr>
      <p:scale>
        <a:sx n="33" d="100"/>
        <a:sy n="33" d="100"/>
      </p:scale>
      <p:origin x="0" y="38864"/>
    </p:cViewPr>
  </p:outlineViewPr>
  <p:notesTextViewPr>
    <p:cViewPr>
      <p:scale>
        <a:sx n="1" d="1"/>
        <a:sy n="1" d="1"/>
      </p:scale>
      <p:origin x="0" y="0"/>
    </p:cViewPr>
  </p:notesTextViewPr>
  <p:sorterViewPr>
    <p:cViewPr>
      <p:scale>
        <a:sx n="100" d="100"/>
        <a:sy n="100" d="100"/>
      </p:scale>
      <p:origin x="0" y="4684"/>
    </p:cViewPr>
  </p:sorterViewPr>
  <p:notesViewPr>
    <p:cSldViewPr>
      <p:cViewPr varScale="1">
        <p:scale>
          <a:sx n="52" d="100"/>
          <a:sy n="52" d="100"/>
        </p:scale>
        <p:origin x="-2700" y="-76"/>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8E0F8E-1B27-4B4E-AF19-1356F2F1A291}"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1733DF70-F0CA-4495-B5DF-9A949E661BEE}">
      <dgm:prSet phldrT="[Text]"/>
      <dgm:spPr/>
      <dgm:t>
        <a:bodyPr/>
        <a:lstStyle/>
        <a:p>
          <a:r>
            <a:rPr lang="fr-BE" b="1" dirty="0" smtClean="0">
              <a:solidFill>
                <a:srgbClr val="002060"/>
              </a:solidFill>
            </a:rPr>
            <a:t>Open </a:t>
          </a:r>
          <a:r>
            <a:rPr lang="fr-BE" b="1" dirty="0" err="1" smtClean="0">
              <a:solidFill>
                <a:srgbClr val="002060"/>
              </a:solidFill>
            </a:rPr>
            <a:t>research</a:t>
          </a:r>
          <a:r>
            <a:rPr lang="fr-BE" b="1" dirty="0" smtClean="0">
              <a:solidFill>
                <a:srgbClr val="002060"/>
              </a:solidFill>
            </a:rPr>
            <a:t> data</a:t>
          </a:r>
          <a:endParaRPr lang="en-GB" b="1" dirty="0">
            <a:solidFill>
              <a:srgbClr val="002060"/>
            </a:solidFill>
          </a:endParaRPr>
        </a:p>
      </dgm:t>
    </dgm:pt>
    <dgm:pt modelId="{ECCC7CF7-C4BB-4C06-9D11-BFA6B3925CBC}" type="parTrans" cxnId="{1558F0D2-0366-4368-83CC-835E9E867491}">
      <dgm:prSet/>
      <dgm:spPr/>
      <dgm:t>
        <a:bodyPr/>
        <a:lstStyle/>
        <a:p>
          <a:endParaRPr lang="en-GB" b="1">
            <a:solidFill>
              <a:srgbClr val="002060"/>
            </a:solidFill>
          </a:endParaRPr>
        </a:p>
      </dgm:t>
    </dgm:pt>
    <dgm:pt modelId="{420A725E-CB6E-41CB-8FC9-CDED71E3D6E9}" type="sibTrans" cxnId="{1558F0D2-0366-4368-83CC-835E9E867491}">
      <dgm:prSet/>
      <dgm:spPr/>
      <dgm:t>
        <a:bodyPr/>
        <a:lstStyle/>
        <a:p>
          <a:endParaRPr lang="en-GB" b="1">
            <a:solidFill>
              <a:srgbClr val="002060"/>
            </a:solidFill>
          </a:endParaRPr>
        </a:p>
      </dgm:t>
    </dgm:pt>
    <dgm:pt modelId="{3092F736-C778-436B-9E95-1CE99A09B221}">
      <dgm:prSet phldrT="[Text]"/>
      <dgm:spPr/>
      <dgm:t>
        <a:bodyPr/>
        <a:lstStyle/>
        <a:p>
          <a:r>
            <a:rPr lang="fr-BE" b="1" dirty="0" smtClean="0">
              <a:solidFill>
                <a:srgbClr val="002060"/>
              </a:solidFill>
            </a:rPr>
            <a:t>Data and </a:t>
          </a:r>
          <a:r>
            <a:rPr lang="fr-BE" b="1" dirty="0" err="1" smtClean="0">
              <a:solidFill>
                <a:srgbClr val="002060"/>
              </a:solidFill>
            </a:rPr>
            <a:t>computing</a:t>
          </a:r>
          <a:r>
            <a:rPr lang="fr-BE" b="1" dirty="0" smtClean="0">
              <a:solidFill>
                <a:srgbClr val="002060"/>
              </a:solidFill>
            </a:rPr>
            <a:t> intensive science</a:t>
          </a:r>
          <a:endParaRPr lang="en-GB" b="1" dirty="0">
            <a:solidFill>
              <a:srgbClr val="002060"/>
            </a:solidFill>
          </a:endParaRPr>
        </a:p>
      </dgm:t>
    </dgm:pt>
    <dgm:pt modelId="{971E4A7F-600B-476C-94A0-DEA8913F2DB7}" type="parTrans" cxnId="{5CF6C704-7A91-4F6C-ACC3-CE9DAA59ED9A}">
      <dgm:prSet/>
      <dgm:spPr/>
      <dgm:t>
        <a:bodyPr/>
        <a:lstStyle/>
        <a:p>
          <a:endParaRPr lang="en-GB" b="1">
            <a:solidFill>
              <a:srgbClr val="002060"/>
            </a:solidFill>
          </a:endParaRPr>
        </a:p>
      </dgm:t>
    </dgm:pt>
    <dgm:pt modelId="{A1270F0E-1D6B-47B6-A9E9-C490F30E340A}" type="sibTrans" cxnId="{5CF6C704-7A91-4F6C-ACC3-CE9DAA59ED9A}">
      <dgm:prSet/>
      <dgm:spPr/>
      <dgm:t>
        <a:bodyPr/>
        <a:lstStyle/>
        <a:p>
          <a:endParaRPr lang="en-GB" b="1">
            <a:solidFill>
              <a:srgbClr val="002060"/>
            </a:solidFill>
          </a:endParaRPr>
        </a:p>
      </dgm:t>
    </dgm:pt>
    <dgm:pt modelId="{3CCB6ABC-AFA8-4C64-896C-076485AAF099}">
      <dgm:prSet phldrT="[Text]"/>
      <dgm:spPr/>
      <dgm:t>
        <a:bodyPr/>
        <a:lstStyle/>
        <a:p>
          <a:r>
            <a:rPr lang="fr-BE" b="1" dirty="0" err="1" smtClean="0">
              <a:solidFill>
                <a:srgbClr val="002060"/>
              </a:solidFill>
            </a:rPr>
            <a:t>Research</a:t>
          </a:r>
          <a:r>
            <a:rPr lang="fr-BE" b="1" dirty="0" smtClean="0">
              <a:solidFill>
                <a:srgbClr val="002060"/>
              </a:solidFill>
            </a:rPr>
            <a:t> and </a:t>
          </a:r>
          <a:r>
            <a:rPr lang="fr-BE" b="1" dirty="0" err="1" smtClean="0">
              <a:solidFill>
                <a:srgbClr val="002060"/>
              </a:solidFill>
            </a:rPr>
            <a:t>education</a:t>
          </a:r>
          <a:r>
            <a:rPr lang="fr-BE" b="1" dirty="0" smtClean="0">
              <a:solidFill>
                <a:srgbClr val="002060"/>
              </a:solidFill>
            </a:rPr>
            <a:t> networking</a:t>
          </a:r>
          <a:endParaRPr lang="en-GB" b="1" dirty="0">
            <a:solidFill>
              <a:srgbClr val="002060"/>
            </a:solidFill>
          </a:endParaRPr>
        </a:p>
      </dgm:t>
    </dgm:pt>
    <dgm:pt modelId="{AECE8A88-A8D8-45EF-B17B-53ECC014660A}" type="parTrans" cxnId="{98002D00-2919-42BA-B453-65253A6496D1}">
      <dgm:prSet/>
      <dgm:spPr/>
      <dgm:t>
        <a:bodyPr/>
        <a:lstStyle/>
        <a:p>
          <a:endParaRPr lang="en-GB" b="1">
            <a:solidFill>
              <a:srgbClr val="002060"/>
            </a:solidFill>
          </a:endParaRPr>
        </a:p>
      </dgm:t>
    </dgm:pt>
    <dgm:pt modelId="{D0D341C1-C74C-44CC-9272-5DE7AFF0C2A7}" type="sibTrans" cxnId="{98002D00-2919-42BA-B453-65253A6496D1}">
      <dgm:prSet/>
      <dgm:spPr/>
      <dgm:t>
        <a:bodyPr/>
        <a:lstStyle/>
        <a:p>
          <a:endParaRPr lang="en-GB" b="1">
            <a:solidFill>
              <a:srgbClr val="002060"/>
            </a:solidFill>
          </a:endParaRPr>
        </a:p>
      </dgm:t>
    </dgm:pt>
    <dgm:pt modelId="{1418A7F9-9942-411C-8240-E8AF43EF8CBE}">
      <dgm:prSet phldrT="[Text]"/>
      <dgm:spPr/>
      <dgm:t>
        <a:bodyPr/>
        <a:lstStyle/>
        <a:p>
          <a:r>
            <a:rPr lang="fr-BE" b="1" dirty="0" smtClean="0">
              <a:solidFill>
                <a:srgbClr val="002060"/>
              </a:solidFill>
            </a:rPr>
            <a:t>High performance </a:t>
          </a:r>
          <a:r>
            <a:rPr lang="fr-BE" b="1" dirty="0" err="1" smtClean="0">
              <a:solidFill>
                <a:srgbClr val="002060"/>
              </a:solidFill>
            </a:rPr>
            <a:t>computing</a:t>
          </a:r>
          <a:endParaRPr lang="en-GB" b="1" dirty="0">
            <a:solidFill>
              <a:srgbClr val="002060"/>
            </a:solidFill>
          </a:endParaRPr>
        </a:p>
      </dgm:t>
    </dgm:pt>
    <dgm:pt modelId="{07C35473-8741-4D32-9230-F31CA51897C8}" type="parTrans" cxnId="{84A8EBE0-DDFD-4FBB-8DCB-96A8A8BF289F}">
      <dgm:prSet/>
      <dgm:spPr/>
      <dgm:t>
        <a:bodyPr/>
        <a:lstStyle/>
        <a:p>
          <a:endParaRPr lang="en-GB" b="1">
            <a:solidFill>
              <a:srgbClr val="002060"/>
            </a:solidFill>
          </a:endParaRPr>
        </a:p>
      </dgm:t>
    </dgm:pt>
    <dgm:pt modelId="{926A0F4D-1AA9-40C3-B69B-7689D06213C6}" type="sibTrans" cxnId="{84A8EBE0-DDFD-4FBB-8DCB-96A8A8BF289F}">
      <dgm:prSet/>
      <dgm:spPr/>
      <dgm:t>
        <a:bodyPr/>
        <a:lstStyle/>
        <a:p>
          <a:endParaRPr lang="en-GB" b="1">
            <a:solidFill>
              <a:srgbClr val="002060"/>
            </a:solidFill>
          </a:endParaRPr>
        </a:p>
      </dgm:t>
    </dgm:pt>
    <dgm:pt modelId="{B453A9D3-B4C7-401C-893E-90A5D8C908B4}">
      <dgm:prSet phldrT="[Text]"/>
      <dgm:spPr/>
      <dgm:t>
        <a:bodyPr/>
        <a:lstStyle/>
        <a:p>
          <a:r>
            <a:rPr lang="fr-BE" b="1" dirty="0" err="1" smtClean="0">
              <a:solidFill>
                <a:srgbClr val="002060"/>
              </a:solidFill>
            </a:rPr>
            <a:t>Big</a:t>
          </a:r>
          <a:r>
            <a:rPr lang="fr-BE" b="1" dirty="0" smtClean="0">
              <a:solidFill>
                <a:srgbClr val="002060"/>
              </a:solidFill>
            </a:rPr>
            <a:t> data innovation</a:t>
          </a:r>
          <a:endParaRPr lang="en-GB" b="1" dirty="0">
            <a:solidFill>
              <a:srgbClr val="002060"/>
            </a:solidFill>
          </a:endParaRPr>
        </a:p>
      </dgm:t>
    </dgm:pt>
    <dgm:pt modelId="{CF6B01AB-CE6B-4938-ABF3-37ECF987A379}" type="parTrans" cxnId="{FA49DFD4-83DB-442B-BAE9-D06FB538AD7D}">
      <dgm:prSet/>
      <dgm:spPr/>
      <dgm:t>
        <a:bodyPr/>
        <a:lstStyle/>
        <a:p>
          <a:endParaRPr lang="en-GB"/>
        </a:p>
      </dgm:t>
    </dgm:pt>
    <dgm:pt modelId="{12D2D065-E55A-4C14-832B-A904012D04D6}" type="sibTrans" cxnId="{FA49DFD4-83DB-442B-BAE9-D06FB538AD7D}">
      <dgm:prSet/>
      <dgm:spPr/>
      <dgm:t>
        <a:bodyPr/>
        <a:lstStyle/>
        <a:p>
          <a:endParaRPr lang="en-GB"/>
        </a:p>
      </dgm:t>
    </dgm:pt>
    <dgm:pt modelId="{7C452A4E-6DAA-461D-8F96-68BAC701A837}" type="pres">
      <dgm:prSet presAssocID="{6B8E0F8E-1B27-4B4E-AF19-1356F2F1A291}" presName="diagram" presStyleCnt="0">
        <dgm:presLayoutVars>
          <dgm:dir/>
          <dgm:resizeHandles val="exact"/>
        </dgm:presLayoutVars>
      </dgm:prSet>
      <dgm:spPr/>
      <dgm:t>
        <a:bodyPr/>
        <a:lstStyle/>
        <a:p>
          <a:endParaRPr lang="en-GB"/>
        </a:p>
      </dgm:t>
    </dgm:pt>
    <dgm:pt modelId="{A6A43F1D-2B2D-40E4-AEC5-D13FCB087426}" type="pres">
      <dgm:prSet presAssocID="{1733DF70-F0CA-4495-B5DF-9A949E661BEE}" presName="node" presStyleLbl="node1" presStyleIdx="0" presStyleCnt="5">
        <dgm:presLayoutVars>
          <dgm:bulletEnabled val="1"/>
        </dgm:presLayoutVars>
      </dgm:prSet>
      <dgm:spPr/>
      <dgm:t>
        <a:bodyPr/>
        <a:lstStyle/>
        <a:p>
          <a:endParaRPr lang="en-GB"/>
        </a:p>
      </dgm:t>
    </dgm:pt>
    <dgm:pt modelId="{0C7F86FF-6FCC-4A7A-A0F6-1B341F6E5A09}" type="pres">
      <dgm:prSet presAssocID="{420A725E-CB6E-41CB-8FC9-CDED71E3D6E9}" presName="sibTrans" presStyleCnt="0"/>
      <dgm:spPr/>
    </dgm:pt>
    <dgm:pt modelId="{134C32CF-0569-4F54-9EF3-4CA895B585E0}" type="pres">
      <dgm:prSet presAssocID="{3092F736-C778-436B-9E95-1CE99A09B221}" presName="node" presStyleLbl="node1" presStyleIdx="1" presStyleCnt="5">
        <dgm:presLayoutVars>
          <dgm:bulletEnabled val="1"/>
        </dgm:presLayoutVars>
      </dgm:prSet>
      <dgm:spPr/>
      <dgm:t>
        <a:bodyPr/>
        <a:lstStyle/>
        <a:p>
          <a:endParaRPr lang="en-GB"/>
        </a:p>
      </dgm:t>
    </dgm:pt>
    <dgm:pt modelId="{E3C8D477-8B7E-42BE-BBC8-8EA7F1AFD6A2}" type="pres">
      <dgm:prSet presAssocID="{A1270F0E-1D6B-47B6-A9E9-C490F30E340A}" presName="sibTrans" presStyleCnt="0"/>
      <dgm:spPr/>
    </dgm:pt>
    <dgm:pt modelId="{36127F24-5FD4-4E7D-8A11-60FE445D08AA}" type="pres">
      <dgm:prSet presAssocID="{3CCB6ABC-AFA8-4C64-896C-076485AAF099}" presName="node" presStyleLbl="node1" presStyleIdx="2" presStyleCnt="5">
        <dgm:presLayoutVars>
          <dgm:bulletEnabled val="1"/>
        </dgm:presLayoutVars>
      </dgm:prSet>
      <dgm:spPr/>
      <dgm:t>
        <a:bodyPr/>
        <a:lstStyle/>
        <a:p>
          <a:endParaRPr lang="en-GB"/>
        </a:p>
      </dgm:t>
    </dgm:pt>
    <dgm:pt modelId="{3520D12C-7F41-4574-8896-1F237A584624}" type="pres">
      <dgm:prSet presAssocID="{D0D341C1-C74C-44CC-9272-5DE7AFF0C2A7}" presName="sibTrans" presStyleCnt="0"/>
      <dgm:spPr/>
    </dgm:pt>
    <dgm:pt modelId="{2BECF824-82E7-4805-B356-737AACB18054}" type="pres">
      <dgm:prSet presAssocID="{1418A7F9-9942-411C-8240-E8AF43EF8CBE}" presName="node" presStyleLbl="node1" presStyleIdx="3" presStyleCnt="5">
        <dgm:presLayoutVars>
          <dgm:bulletEnabled val="1"/>
        </dgm:presLayoutVars>
      </dgm:prSet>
      <dgm:spPr/>
      <dgm:t>
        <a:bodyPr/>
        <a:lstStyle/>
        <a:p>
          <a:endParaRPr lang="en-GB"/>
        </a:p>
      </dgm:t>
    </dgm:pt>
    <dgm:pt modelId="{2C1822BF-B419-46E9-97A8-66A5D374DB7A}" type="pres">
      <dgm:prSet presAssocID="{926A0F4D-1AA9-40C3-B69B-7689D06213C6}" presName="sibTrans" presStyleCnt="0"/>
      <dgm:spPr/>
    </dgm:pt>
    <dgm:pt modelId="{B8C4DA8C-C9B9-4F09-9F1B-63EB29854DCE}" type="pres">
      <dgm:prSet presAssocID="{B453A9D3-B4C7-401C-893E-90A5D8C908B4}" presName="node" presStyleLbl="node1" presStyleIdx="4" presStyleCnt="5">
        <dgm:presLayoutVars>
          <dgm:bulletEnabled val="1"/>
        </dgm:presLayoutVars>
      </dgm:prSet>
      <dgm:spPr/>
      <dgm:t>
        <a:bodyPr/>
        <a:lstStyle/>
        <a:p>
          <a:endParaRPr lang="en-GB"/>
        </a:p>
      </dgm:t>
    </dgm:pt>
  </dgm:ptLst>
  <dgm:cxnLst>
    <dgm:cxn modelId="{88B0B449-9632-408B-BD17-2DDABAB2341B}" type="presOf" srcId="{1418A7F9-9942-411C-8240-E8AF43EF8CBE}" destId="{2BECF824-82E7-4805-B356-737AACB18054}" srcOrd="0" destOrd="0" presId="urn:microsoft.com/office/officeart/2005/8/layout/default"/>
    <dgm:cxn modelId="{11DAE5E4-E856-44A2-AE8C-3C9B61EB69CE}" type="presOf" srcId="{B453A9D3-B4C7-401C-893E-90A5D8C908B4}" destId="{B8C4DA8C-C9B9-4F09-9F1B-63EB29854DCE}" srcOrd="0" destOrd="0" presId="urn:microsoft.com/office/officeart/2005/8/layout/default"/>
    <dgm:cxn modelId="{84A8EBE0-DDFD-4FBB-8DCB-96A8A8BF289F}" srcId="{6B8E0F8E-1B27-4B4E-AF19-1356F2F1A291}" destId="{1418A7F9-9942-411C-8240-E8AF43EF8CBE}" srcOrd="3" destOrd="0" parTransId="{07C35473-8741-4D32-9230-F31CA51897C8}" sibTransId="{926A0F4D-1AA9-40C3-B69B-7689D06213C6}"/>
    <dgm:cxn modelId="{98002D00-2919-42BA-B453-65253A6496D1}" srcId="{6B8E0F8E-1B27-4B4E-AF19-1356F2F1A291}" destId="{3CCB6ABC-AFA8-4C64-896C-076485AAF099}" srcOrd="2" destOrd="0" parTransId="{AECE8A88-A8D8-45EF-B17B-53ECC014660A}" sibTransId="{D0D341C1-C74C-44CC-9272-5DE7AFF0C2A7}"/>
    <dgm:cxn modelId="{FA49DFD4-83DB-442B-BAE9-D06FB538AD7D}" srcId="{6B8E0F8E-1B27-4B4E-AF19-1356F2F1A291}" destId="{B453A9D3-B4C7-401C-893E-90A5D8C908B4}" srcOrd="4" destOrd="0" parTransId="{CF6B01AB-CE6B-4938-ABF3-37ECF987A379}" sibTransId="{12D2D065-E55A-4C14-832B-A904012D04D6}"/>
    <dgm:cxn modelId="{E325D800-CC77-4C44-A489-5C823710A38F}" type="presOf" srcId="{1733DF70-F0CA-4495-B5DF-9A949E661BEE}" destId="{A6A43F1D-2B2D-40E4-AEC5-D13FCB087426}" srcOrd="0" destOrd="0" presId="urn:microsoft.com/office/officeart/2005/8/layout/default"/>
    <dgm:cxn modelId="{1558F0D2-0366-4368-83CC-835E9E867491}" srcId="{6B8E0F8E-1B27-4B4E-AF19-1356F2F1A291}" destId="{1733DF70-F0CA-4495-B5DF-9A949E661BEE}" srcOrd="0" destOrd="0" parTransId="{ECCC7CF7-C4BB-4C06-9D11-BFA6B3925CBC}" sibTransId="{420A725E-CB6E-41CB-8FC9-CDED71E3D6E9}"/>
    <dgm:cxn modelId="{5CF6C704-7A91-4F6C-ACC3-CE9DAA59ED9A}" srcId="{6B8E0F8E-1B27-4B4E-AF19-1356F2F1A291}" destId="{3092F736-C778-436B-9E95-1CE99A09B221}" srcOrd="1" destOrd="0" parTransId="{971E4A7F-600B-476C-94A0-DEA8913F2DB7}" sibTransId="{A1270F0E-1D6B-47B6-A9E9-C490F30E340A}"/>
    <dgm:cxn modelId="{D2F66A3A-C4CF-4816-A77D-A577A7CC73FF}" type="presOf" srcId="{6B8E0F8E-1B27-4B4E-AF19-1356F2F1A291}" destId="{7C452A4E-6DAA-461D-8F96-68BAC701A837}" srcOrd="0" destOrd="0" presId="urn:microsoft.com/office/officeart/2005/8/layout/default"/>
    <dgm:cxn modelId="{476AFCE4-362F-444C-9DF9-DBAD66A10C93}" type="presOf" srcId="{3CCB6ABC-AFA8-4C64-896C-076485AAF099}" destId="{36127F24-5FD4-4E7D-8A11-60FE445D08AA}" srcOrd="0" destOrd="0" presId="urn:microsoft.com/office/officeart/2005/8/layout/default"/>
    <dgm:cxn modelId="{1743B2E9-4DD3-473B-BB71-1FB4807DD9CD}" type="presOf" srcId="{3092F736-C778-436B-9E95-1CE99A09B221}" destId="{134C32CF-0569-4F54-9EF3-4CA895B585E0}" srcOrd="0" destOrd="0" presId="urn:microsoft.com/office/officeart/2005/8/layout/default"/>
    <dgm:cxn modelId="{A31C0E34-7278-4F33-BF86-A07301E1E988}" type="presParOf" srcId="{7C452A4E-6DAA-461D-8F96-68BAC701A837}" destId="{A6A43F1D-2B2D-40E4-AEC5-D13FCB087426}" srcOrd="0" destOrd="0" presId="urn:microsoft.com/office/officeart/2005/8/layout/default"/>
    <dgm:cxn modelId="{BB4DB13A-2254-43BF-AF4E-C671369DC120}" type="presParOf" srcId="{7C452A4E-6DAA-461D-8F96-68BAC701A837}" destId="{0C7F86FF-6FCC-4A7A-A0F6-1B341F6E5A09}" srcOrd="1" destOrd="0" presId="urn:microsoft.com/office/officeart/2005/8/layout/default"/>
    <dgm:cxn modelId="{6FEDE4E8-AA4D-4D92-BD80-D8959E7956F6}" type="presParOf" srcId="{7C452A4E-6DAA-461D-8F96-68BAC701A837}" destId="{134C32CF-0569-4F54-9EF3-4CA895B585E0}" srcOrd="2" destOrd="0" presId="urn:microsoft.com/office/officeart/2005/8/layout/default"/>
    <dgm:cxn modelId="{5C417D20-0CA8-42AF-A1C0-ABB31FE4271A}" type="presParOf" srcId="{7C452A4E-6DAA-461D-8F96-68BAC701A837}" destId="{E3C8D477-8B7E-42BE-BBC8-8EA7F1AFD6A2}" srcOrd="3" destOrd="0" presId="urn:microsoft.com/office/officeart/2005/8/layout/default"/>
    <dgm:cxn modelId="{C9990562-EFF5-4E26-9624-7676545E3F3C}" type="presParOf" srcId="{7C452A4E-6DAA-461D-8F96-68BAC701A837}" destId="{36127F24-5FD4-4E7D-8A11-60FE445D08AA}" srcOrd="4" destOrd="0" presId="urn:microsoft.com/office/officeart/2005/8/layout/default"/>
    <dgm:cxn modelId="{B8914BCF-D356-4439-B1CA-CE7840509DF4}" type="presParOf" srcId="{7C452A4E-6DAA-461D-8F96-68BAC701A837}" destId="{3520D12C-7F41-4574-8896-1F237A584624}" srcOrd="5" destOrd="0" presId="urn:microsoft.com/office/officeart/2005/8/layout/default"/>
    <dgm:cxn modelId="{51B6CA8A-20F3-4BB1-A2A0-640E65C65CBE}" type="presParOf" srcId="{7C452A4E-6DAA-461D-8F96-68BAC701A837}" destId="{2BECF824-82E7-4805-B356-737AACB18054}" srcOrd="6" destOrd="0" presId="urn:microsoft.com/office/officeart/2005/8/layout/default"/>
    <dgm:cxn modelId="{70240596-1F43-40D9-ACF1-06763ECB42A6}" type="presParOf" srcId="{7C452A4E-6DAA-461D-8F96-68BAC701A837}" destId="{2C1822BF-B419-46E9-97A8-66A5D374DB7A}" srcOrd="7" destOrd="0" presId="urn:microsoft.com/office/officeart/2005/8/layout/default"/>
    <dgm:cxn modelId="{95C33388-9152-47E3-80D3-8DC2CB2E2462}" type="presParOf" srcId="{7C452A4E-6DAA-461D-8F96-68BAC701A837}" destId="{B8C4DA8C-C9B9-4F09-9F1B-63EB29854DCE}"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8C0693A-69DE-D842-8B8F-76119FB169D9}" type="doc">
      <dgm:prSet loTypeId="urn:microsoft.com/office/officeart/2005/8/layout/cycle2" loCatId="" qsTypeId="urn:microsoft.com/office/officeart/2005/8/quickstyle/simple4" qsCatId="simple" csTypeId="urn:microsoft.com/office/officeart/2005/8/colors/colorful1" csCatId="colorful" phldr="1"/>
      <dgm:spPr/>
      <dgm:t>
        <a:bodyPr/>
        <a:lstStyle/>
        <a:p>
          <a:endParaRPr lang="en-US"/>
        </a:p>
      </dgm:t>
    </dgm:pt>
    <dgm:pt modelId="{6E74C439-84D6-3C4E-BFDD-64904B2B2A84}">
      <dgm:prSet custT="1"/>
      <dgm:spPr/>
      <dgm:t>
        <a:bodyPr/>
        <a:lstStyle/>
        <a:p>
          <a:pPr rtl="0"/>
          <a:r>
            <a:rPr lang="en-GB" sz="1800" b="1" dirty="0" smtClean="0"/>
            <a:t>EGI.EU MEMBERS: </a:t>
          </a:r>
          <a:br>
            <a:rPr lang="en-GB" sz="1800" b="1" dirty="0" smtClean="0"/>
          </a:br>
          <a:r>
            <a:rPr lang="en-GB" sz="1800" b="1" dirty="0" smtClean="0"/>
            <a:t/>
          </a:r>
          <a:br>
            <a:rPr lang="en-GB" sz="1800" b="1" dirty="0" smtClean="0"/>
          </a:br>
          <a:r>
            <a:rPr lang="en-GB" sz="1800" dirty="0" smtClean="0"/>
            <a:t>services and</a:t>
          </a:r>
          <a:br>
            <a:rPr lang="en-GB" sz="1800" dirty="0" smtClean="0"/>
          </a:br>
          <a:r>
            <a:rPr lang="en-GB" sz="1800" dirty="0" smtClean="0"/>
            <a:t>consultancy</a:t>
          </a:r>
          <a:endParaRPr lang="en-GB" sz="1800" dirty="0"/>
        </a:p>
      </dgm:t>
    </dgm:pt>
    <dgm:pt modelId="{7CEE8B47-91CF-B54F-953A-199348479878}" type="parTrans" cxnId="{A4752D0F-127C-584B-9ED2-86B308ABD313}">
      <dgm:prSet/>
      <dgm:spPr/>
      <dgm:t>
        <a:bodyPr/>
        <a:lstStyle/>
        <a:p>
          <a:endParaRPr lang="en-US"/>
        </a:p>
      </dgm:t>
    </dgm:pt>
    <dgm:pt modelId="{2C482236-8297-774B-9AB8-2FE83D77D23C}" type="sibTrans" cxnId="{A4752D0F-127C-584B-9ED2-86B308ABD313}">
      <dgm:prSet/>
      <dgm:spPr/>
      <dgm:t>
        <a:bodyPr/>
        <a:lstStyle/>
        <a:p>
          <a:endParaRPr lang="en-US"/>
        </a:p>
      </dgm:t>
    </dgm:pt>
    <dgm:pt modelId="{D3178E44-9363-164F-A0A1-24BB8CB79372}">
      <dgm:prSet custT="1"/>
      <dgm:spPr/>
      <dgm:t>
        <a:bodyPr/>
        <a:lstStyle/>
        <a:p>
          <a:pPr rtl="0"/>
          <a:r>
            <a:rPr lang="en-GB" sz="1800" b="1" dirty="0" smtClean="0"/>
            <a:t>TECHNOLOGY PROVIDERS:</a:t>
          </a:r>
        </a:p>
        <a:p>
          <a:pPr rtl="0"/>
          <a:r>
            <a:rPr lang="en-GB" sz="1800" dirty="0" smtClean="0">
              <a:sym typeface="Wingdings"/>
            </a:rPr>
            <a:t>software</a:t>
          </a:r>
          <a:endParaRPr lang="en-GB" sz="1800" dirty="0"/>
        </a:p>
      </dgm:t>
    </dgm:pt>
    <dgm:pt modelId="{8F61B9E4-5D30-F94C-ACBB-5CB9E887C2A6}" type="parTrans" cxnId="{185810A9-D63A-7348-A9BF-C6476B7BD65B}">
      <dgm:prSet/>
      <dgm:spPr/>
      <dgm:t>
        <a:bodyPr/>
        <a:lstStyle/>
        <a:p>
          <a:endParaRPr lang="en-US"/>
        </a:p>
      </dgm:t>
    </dgm:pt>
    <dgm:pt modelId="{3619A8FC-1353-E74F-8A7C-4A5A6E0F7D20}" type="sibTrans" cxnId="{185810A9-D63A-7348-A9BF-C6476B7BD65B}">
      <dgm:prSet/>
      <dgm:spPr/>
      <dgm:t>
        <a:bodyPr/>
        <a:lstStyle/>
        <a:p>
          <a:endParaRPr lang="en-US"/>
        </a:p>
      </dgm:t>
    </dgm:pt>
    <dgm:pt modelId="{A9295522-04C3-D647-ACF1-04FE85370871}">
      <dgm:prSet custT="1"/>
      <dgm:spPr/>
      <dgm:t>
        <a:bodyPr/>
        <a:lstStyle/>
        <a:p>
          <a:pPr rtl="0"/>
          <a:r>
            <a:rPr lang="en-GB" sz="1800" b="1" dirty="0" smtClean="0"/>
            <a:t>SCIENTIFIC COMMUNITIES:</a:t>
          </a:r>
          <a:br>
            <a:rPr lang="en-GB" sz="1800" b="1" dirty="0" smtClean="0"/>
          </a:br>
          <a:r>
            <a:rPr lang="en-GB" sz="1800" dirty="0" smtClean="0"/>
            <a:t/>
          </a:r>
          <a:br>
            <a:rPr lang="en-GB" sz="1800" dirty="0" smtClean="0"/>
          </a:br>
          <a:r>
            <a:rPr lang="en-GB" sz="1800" dirty="0" smtClean="0"/>
            <a:t>domain expertise, data, applications</a:t>
          </a:r>
          <a:br>
            <a:rPr lang="en-GB" sz="1800" dirty="0" smtClean="0"/>
          </a:br>
          <a:endParaRPr lang="en-GB" sz="1800" dirty="0"/>
        </a:p>
      </dgm:t>
    </dgm:pt>
    <dgm:pt modelId="{449451C6-059F-044B-9041-C34182935D5F}" type="parTrans" cxnId="{CEA5B796-45A9-5243-A7D5-20095CC2E29E}">
      <dgm:prSet/>
      <dgm:spPr/>
      <dgm:t>
        <a:bodyPr/>
        <a:lstStyle/>
        <a:p>
          <a:endParaRPr lang="en-US"/>
        </a:p>
      </dgm:t>
    </dgm:pt>
    <dgm:pt modelId="{EA97D82D-F274-804F-8E2E-563C2BE7ECF3}" type="sibTrans" cxnId="{CEA5B796-45A9-5243-A7D5-20095CC2E29E}">
      <dgm:prSet/>
      <dgm:spPr/>
      <dgm:t>
        <a:bodyPr/>
        <a:lstStyle/>
        <a:p>
          <a:endParaRPr lang="en-US"/>
        </a:p>
      </dgm:t>
    </dgm:pt>
    <dgm:pt modelId="{90A5C7A5-1CE2-F443-ADE8-7ED052FDFBA5}" type="pres">
      <dgm:prSet presAssocID="{28C0693A-69DE-D842-8B8F-76119FB169D9}" presName="cycle" presStyleCnt="0">
        <dgm:presLayoutVars>
          <dgm:dir/>
          <dgm:resizeHandles val="exact"/>
        </dgm:presLayoutVars>
      </dgm:prSet>
      <dgm:spPr/>
      <dgm:t>
        <a:bodyPr/>
        <a:lstStyle/>
        <a:p>
          <a:endParaRPr lang="en-US"/>
        </a:p>
      </dgm:t>
    </dgm:pt>
    <dgm:pt modelId="{B41BBB46-B1B7-6846-9BB6-E655886CE866}" type="pres">
      <dgm:prSet presAssocID="{6E74C439-84D6-3C4E-BFDD-64904B2B2A84}" presName="node" presStyleLbl="node1" presStyleIdx="0" presStyleCnt="3" custScaleX="112473" custScaleY="107324">
        <dgm:presLayoutVars>
          <dgm:bulletEnabled val="1"/>
        </dgm:presLayoutVars>
      </dgm:prSet>
      <dgm:spPr/>
      <dgm:t>
        <a:bodyPr/>
        <a:lstStyle/>
        <a:p>
          <a:endParaRPr lang="en-US"/>
        </a:p>
      </dgm:t>
    </dgm:pt>
    <dgm:pt modelId="{1AC4025D-2999-8448-AD9C-95B0803595B6}" type="pres">
      <dgm:prSet presAssocID="{2C482236-8297-774B-9AB8-2FE83D77D23C}" presName="sibTrans" presStyleLbl="sibTrans2D1" presStyleIdx="0" presStyleCnt="3"/>
      <dgm:spPr/>
      <dgm:t>
        <a:bodyPr/>
        <a:lstStyle/>
        <a:p>
          <a:endParaRPr lang="en-US"/>
        </a:p>
      </dgm:t>
    </dgm:pt>
    <dgm:pt modelId="{C5FCAA40-F969-AF42-B86E-661E8EDBC831}" type="pres">
      <dgm:prSet presAssocID="{2C482236-8297-774B-9AB8-2FE83D77D23C}" presName="connectorText" presStyleLbl="sibTrans2D1" presStyleIdx="0" presStyleCnt="3"/>
      <dgm:spPr/>
      <dgm:t>
        <a:bodyPr/>
        <a:lstStyle/>
        <a:p>
          <a:endParaRPr lang="en-US"/>
        </a:p>
      </dgm:t>
    </dgm:pt>
    <dgm:pt modelId="{7DFD6100-8B51-3340-A3EB-15FADFCCE2F8}" type="pres">
      <dgm:prSet presAssocID="{D3178E44-9363-164F-A0A1-24BB8CB79372}" presName="node" presStyleLbl="node1" presStyleIdx="1" presStyleCnt="3" custScaleX="115600" custScaleY="110772">
        <dgm:presLayoutVars>
          <dgm:bulletEnabled val="1"/>
        </dgm:presLayoutVars>
      </dgm:prSet>
      <dgm:spPr/>
      <dgm:t>
        <a:bodyPr/>
        <a:lstStyle/>
        <a:p>
          <a:endParaRPr lang="en-US"/>
        </a:p>
      </dgm:t>
    </dgm:pt>
    <dgm:pt modelId="{78CB43D4-8D26-2B49-A1E1-D9E8EE610FEC}" type="pres">
      <dgm:prSet presAssocID="{3619A8FC-1353-E74F-8A7C-4A5A6E0F7D20}" presName="sibTrans" presStyleLbl="sibTrans2D1" presStyleIdx="1" presStyleCnt="3"/>
      <dgm:spPr/>
      <dgm:t>
        <a:bodyPr/>
        <a:lstStyle/>
        <a:p>
          <a:endParaRPr lang="en-US"/>
        </a:p>
      </dgm:t>
    </dgm:pt>
    <dgm:pt modelId="{C9DEE37A-D746-9047-80C0-FF7296CD701D}" type="pres">
      <dgm:prSet presAssocID="{3619A8FC-1353-E74F-8A7C-4A5A6E0F7D20}" presName="connectorText" presStyleLbl="sibTrans2D1" presStyleIdx="1" presStyleCnt="3"/>
      <dgm:spPr/>
      <dgm:t>
        <a:bodyPr/>
        <a:lstStyle/>
        <a:p>
          <a:endParaRPr lang="en-US"/>
        </a:p>
      </dgm:t>
    </dgm:pt>
    <dgm:pt modelId="{BBE932D9-B931-9449-9C53-02227631CEAF}" type="pres">
      <dgm:prSet presAssocID="{A9295522-04C3-D647-ACF1-04FE85370871}" presName="node" presStyleLbl="node1" presStyleIdx="2" presStyleCnt="3" custScaleX="115097" custScaleY="115097">
        <dgm:presLayoutVars>
          <dgm:bulletEnabled val="1"/>
        </dgm:presLayoutVars>
      </dgm:prSet>
      <dgm:spPr/>
      <dgm:t>
        <a:bodyPr/>
        <a:lstStyle/>
        <a:p>
          <a:endParaRPr lang="en-US"/>
        </a:p>
      </dgm:t>
    </dgm:pt>
    <dgm:pt modelId="{7E9BCD3D-8FA4-E94D-B2E1-DDB24BE5C56A}" type="pres">
      <dgm:prSet presAssocID="{EA97D82D-F274-804F-8E2E-563C2BE7ECF3}" presName="sibTrans" presStyleLbl="sibTrans2D1" presStyleIdx="2" presStyleCnt="3"/>
      <dgm:spPr/>
      <dgm:t>
        <a:bodyPr/>
        <a:lstStyle/>
        <a:p>
          <a:endParaRPr lang="en-US"/>
        </a:p>
      </dgm:t>
    </dgm:pt>
    <dgm:pt modelId="{6B505D0F-5FA0-DB4E-BDC7-6671BE494DD2}" type="pres">
      <dgm:prSet presAssocID="{EA97D82D-F274-804F-8E2E-563C2BE7ECF3}" presName="connectorText" presStyleLbl="sibTrans2D1" presStyleIdx="2" presStyleCnt="3"/>
      <dgm:spPr/>
      <dgm:t>
        <a:bodyPr/>
        <a:lstStyle/>
        <a:p>
          <a:endParaRPr lang="en-US"/>
        </a:p>
      </dgm:t>
    </dgm:pt>
  </dgm:ptLst>
  <dgm:cxnLst>
    <dgm:cxn modelId="{4704CC39-DBC2-4CF3-9D96-99726396EAAE}" type="presOf" srcId="{6E74C439-84D6-3C4E-BFDD-64904B2B2A84}" destId="{B41BBB46-B1B7-6846-9BB6-E655886CE866}" srcOrd="0" destOrd="0" presId="urn:microsoft.com/office/officeart/2005/8/layout/cycle2"/>
    <dgm:cxn modelId="{CEA5B796-45A9-5243-A7D5-20095CC2E29E}" srcId="{28C0693A-69DE-D842-8B8F-76119FB169D9}" destId="{A9295522-04C3-D647-ACF1-04FE85370871}" srcOrd="2" destOrd="0" parTransId="{449451C6-059F-044B-9041-C34182935D5F}" sibTransId="{EA97D82D-F274-804F-8E2E-563C2BE7ECF3}"/>
    <dgm:cxn modelId="{1A6E1FAF-ECEE-4FC5-B417-D9F6304E188E}" type="presOf" srcId="{A9295522-04C3-D647-ACF1-04FE85370871}" destId="{BBE932D9-B931-9449-9C53-02227631CEAF}" srcOrd="0" destOrd="0" presId="urn:microsoft.com/office/officeart/2005/8/layout/cycle2"/>
    <dgm:cxn modelId="{CC56209B-55A2-4F1F-921F-8CC026ED5B67}" type="presOf" srcId="{2C482236-8297-774B-9AB8-2FE83D77D23C}" destId="{1AC4025D-2999-8448-AD9C-95B0803595B6}" srcOrd="0" destOrd="0" presId="urn:microsoft.com/office/officeart/2005/8/layout/cycle2"/>
    <dgm:cxn modelId="{AAF4C565-6BD7-43CA-85F9-2C4A81353397}" type="presOf" srcId="{EA97D82D-F274-804F-8E2E-563C2BE7ECF3}" destId="{6B505D0F-5FA0-DB4E-BDC7-6671BE494DD2}" srcOrd="1" destOrd="0" presId="urn:microsoft.com/office/officeart/2005/8/layout/cycle2"/>
    <dgm:cxn modelId="{DB650C5D-8DB3-4F6E-823C-B1454007759D}" type="presOf" srcId="{2C482236-8297-774B-9AB8-2FE83D77D23C}" destId="{C5FCAA40-F969-AF42-B86E-661E8EDBC831}" srcOrd="1" destOrd="0" presId="urn:microsoft.com/office/officeart/2005/8/layout/cycle2"/>
    <dgm:cxn modelId="{42E9A21B-9683-405C-81BA-0C2AB67E2CA8}" type="presOf" srcId="{3619A8FC-1353-E74F-8A7C-4A5A6E0F7D20}" destId="{C9DEE37A-D746-9047-80C0-FF7296CD701D}" srcOrd="1" destOrd="0" presId="urn:microsoft.com/office/officeart/2005/8/layout/cycle2"/>
    <dgm:cxn modelId="{ACE4D96C-AF77-47EF-BA58-04FBB730F8C3}" type="presOf" srcId="{EA97D82D-F274-804F-8E2E-563C2BE7ECF3}" destId="{7E9BCD3D-8FA4-E94D-B2E1-DDB24BE5C56A}" srcOrd="0" destOrd="0" presId="urn:microsoft.com/office/officeart/2005/8/layout/cycle2"/>
    <dgm:cxn modelId="{A4752D0F-127C-584B-9ED2-86B308ABD313}" srcId="{28C0693A-69DE-D842-8B8F-76119FB169D9}" destId="{6E74C439-84D6-3C4E-BFDD-64904B2B2A84}" srcOrd="0" destOrd="0" parTransId="{7CEE8B47-91CF-B54F-953A-199348479878}" sibTransId="{2C482236-8297-774B-9AB8-2FE83D77D23C}"/>
    <dgm:cxn modelId="{F374D70B-3E77-490E-ABE9-5443903A2267}" type="presOf" srcId="{3619A8FC-1353-E74F-8A7C-4A5A6E0F7D20}" destId="{78CB43D4-8D26-2B49-A1E1-D9E8EE610FEC}" srcOrd="0" destOrd="0" presId="urn:microsoft.com/office/officeart/2005/8/layout/cycle2"/>
    <dgm:cxn modelId="{185810A9-D63A-7348-A9BF-C6476B7BD65B}" srcId="{28C0693A-69DE-D842-8B8F-76119FB169D9}" destId="{D3178E44-9363-164F-A0A1-24BB8CB79372}" srcOrd="1" destOrd="0" parTransId="{8F61B9E4-5D30-F94C-ACBB-5CB9E887C2A6}" sibTransId="{3619A8FC-1353-E74F-8A7C-4A5A6E0F7D20}"/>
    <dgm:cxn modelId="{2606BF10-B9CE-4C6A-B279-F5E1355B92E1}" type="presOf" srcId="{28C0693A-69DE-D842-8B8F-76119FB169D9}" destId="{90A5C7A5-1CE2-F443-ADE8-7ED052FDFBA5}" srcOrd="0" destOrd="0" presId="urn:microsoft.com/office/officeart/2005/8/layout/cycle2"/>
    <dgm:cxn modelId="{79060F46-D2ED-41F5-A9E5-8FB619CD9976}" type="presOf" srcId="{D3178E44-9363-164F-A0A1-24BB8CB79372}" destId="{7DFD6100-8B51-3340-A3EB-15FADFCCE2F8}" srcOrd="0" destOrd="0" presId="urn:microsoft.com/office/officeart/2005/8/layout/cycle2"/>
    <dgm:cxn modelId="{874A7202-9F45-4A1C-A3F9-D84127249BF5}" type="presParOf" srcId="{90A5C7A5-1CE2-F443-ADE8-7ED052FDFBA5}" destId="{B41BBB46-B1B7-6846-9BB6-E655886CE866}" srcOrd="0" destOrd="0" presId="urn:microsoft.com/office/officeart/2005/8/layout/cycle2"/>
    <dgm:cxn modelId="{C9A89921-5ADF-4069-A5D4-045851D2E214}" type="presParOf" srcId="{90A5C7A5-1CE2-F443-ADE8-7ED052FDFBA5}" destId="{1AC4025D-2999-8448-AD9C-95B0803595B6}" srcOrd="1" destOrd="0" presId="urn:microsoft.com/office/officeart/2005/8/layout/cycle2"/>
    <dgm:cxn modelId="{1B335FC4-C67A-4C50-AB67-C3CAFAEE9968}" type="presParOf" srcId="{1AC4025D-2999-8448-AD9C-95B0803595B6}" destId="{C5FCAA40-F969-AF42-B86E-661E8EDBC831}" srcOrd="0" destOrd="0" presId="urn:microsoft.com/office/officeart/2005/8/layout/cycle2"/>
    <dgm:cxn modelId="{795065DE-AA30-49AE-8624-0BA907DD91C9}" type="presParOf" srcId="{90A5C7A5-1CE2-F443-ADE8-7ED052FDFBA5}" destId="{7DFD6100-8B51-3340-A3EB-15FADFCCE2F8}" srcOrd="2" destOrd="0" presId="urn:microsoft.com/office/officeart/2005/8/layout/cycle2"/>
    <dgm:cxn modelId="{C9E6E155-D057-4D0C-A4AA-41C7B8D6DEE4}" type="presParOf" srcId="{90A5C7A5-1CE2-F443-ADE8-7ED052FDFBA5}" destId="{78CB43D4-8D26-2B49-A1E1-D9E8EE610FEC}" srcOrd="3" destOrd="0" presId="urn:microsoft.com/office/officeart/2005/8/layout/cycle2"/>
    <dgm:cxn modelId="{870CEF85-36D7-4604-A124-98760FDC4CC7}" type="presParOf" srcId="{78CB43D4-8D26-2B49-A1E1-D9E8EE610FEC}" destId="{C9DEE37A-D746-9047-80C0-FF7296CD701D}" srcOrd="0" destOrd="0" presId="urn:microsoft.com/office/officeart/2005/8/layout/cycle2"/>
    <dgm:cxn modelId="{F56580E4-8A51-42B0-B7DF-20EFE7030407}" type="presParOf" srcId="{90A5C7A5-1CE2-F443-ADE8-7ED052FDFBA5}" destId="{BBE932D9-B931-9449-9C53-02227631CEAF}" srcOrd="4" destOrd="0" presId="urn:microsoft.com/office/officeart/2005/8/layout/cycle2"/>
    <dgm:cxn modelId="{05CF05A9-52B9-451D-B802-A87B4F4371B8}" type="presParOf" srcId="{90A5C7A5-1CE2-F443-ADE8-7ED052FDFBA5}" destId="{7E9BCD3D-8FA4-E94D-B2E1-DDB24BE5C56A}" srcOrd="5" destOrd="0" presId="urn:microsoft.com/office/officeart/2005/8/layout/cycle2"/>
    <dgm:cxn modelId="{604E740B-B88B-4F03-BDA0-F16D3925AC32}" type="presParOf" srcId="{7E9BCD3D-8FA4-E94D-B2E1-DDB24BE5C56A}" destId="{6B505D0F-5FA0-DB4E-BDC7-6671BE494DD2}"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626BB6E-261B-A840-817F-36392DDDE9BD}" type="doc">
      <dgm:prSet loTypeId="urn:microsoft.com/office/officeart/2005/8/layout/radial3" loCatId="" qsTypeId="urn:microsoft.com/office/officeart/2005/8/quickstyle/simple5" qsCatId="simple" csTypeId="urn:microsoft.com/office/officeart/2005/8/colors/colorful1" csCatId="colorful" phldr="1"/>
      <dgm:spPr/>
      <dgm:t>
        <a:bodyPr/>
        <a:lstStyle/>
        <a:p>
          <a:endParaRPr lang="en-US"/>
        </a:p>
      </dgm:t>
    </dgm:pt>
    <dgm:pt modelId="{30955A47-542A-6442-91CD-05AC2EF64830}">
      <dgm:prSet phldrT="[Text]" custT="1"/>
      <dgm:spPr/>
      <dgm:t>
        <a:bodyPr/>
        <a:lstStyle/>
        <a:p>
          <a:r>
            <a:rPr lang="en-US" sz="1600" dirty="0" smtClean="0"/>
            <a:t>BBMRI</a:t>
          </a:r>
          <a:endParaRPr lang="en-US" sz="1600" dirty="0"/>
        </a:p>
      </dgm:t>
    </dgm:pt>
    <dgm:pt modelId="{9638564B-AD83-FC40-A579-E6AE0790E8A1}" type="parTrans" cxnId="{502B4ADB-37F8-5A41-88A6-ED36EA2D14F3}">
      <dgm:prSet/>
      <dgm:spPr/>
      <dgm:t>
        <a:bodyPr/>
        <a:lstStyle/>
        <a:p>
          <a:endParaRPr lang="en-US"/>
        </a:p>
      </dgm:t>
    </dgm:pt>
    <dgm:pt modelId="{6766D9E1-C4A6-C944-85DD-EDA6CF3A288E}" type="sibTrans" cxnId="{502B4ADB-37F8-5A41-88A6-ED36EA2D14F3}">
      <dgm:prSet/>
      <dgm:spPr/>
      <dgm:t>
        <a:bodyPr/>
        <a:lstStyle/>
        <a:p>
          <a:endParaRPr lang="en-US"/>
        </a:p>
      </dgm:t>
    </dgm:pt>
    <dgm:pt modelId="{AC2A2700-F894-D64A-862A-B1B0971C7FC6}">
      <dgm:prSet phldrT="[Text]" custT="1"/>
      <dgm:spPr/>
      <dgm:t>
        <a:bodyPr/>
        <a:lstStyle/>
        <a:p>
          <a:r>
            <a:rPr lang="en-US" sz="1600" dirty="0" smtClean="0"/>
            <a:t>ELIXIR</a:t>
          </a:r>
          <a:endParaRPr lang="en-US" sz="1600" dirty="0"/>
        </a:p>
      </dgm:t>
    </dgm:pt>
    <dgm:pt modelId="{75036E66-6008-2C42-963A-78CB06B3A72F}" type="parTrans" cxnId="{12BD9E0A-8F72-EC42-912A-501C2167A642}">
      <dgm:prSet/>
      <dgm:spPr/>
      <dgm:t>
        <a:bodyPr/>
        <a:lstStyle/>
        <a:p>
          <a:endParaRPr lang="en-US"/>
        </a:p>
      </dgm:t>
    </dgm:pt>
    <dgm:pt modelId="{0D3B28D2-50C8-844B-9568-EFDFFD28B8DF}" type="sibTrans" cxnId="{12BD9E0A-8F72-EC42-912A-501C2167A642}">
      <dgm:prSet/>
      <dgm:spPr/>
      <dgm:t>
        <a:bodyPr/>
        <a:lstStyle/>
        <a:p>
          <a:endParaRPr lang="en-US"/>
        </a:p>
      </dgm:t>
    </dgm:pt>
    <dgm:pt modelId="{64635D36-0C62-034D-B8FE-EEDFFFDD589D}">
      <dgm:prSet phldrT="[Text]" custT="1"/>
      <dgm:spPr/>
      <dgm:t>
        <a:bodyPr/>
        <a:lstStyle/>
        <a:p>
          <a:r>
            <a:rPr lang="en-US" sz="1600" dirty="0" smtClean="0"/>
            <a:t>EPOS</a:t>
          </a:r>
          <a:endParaRPr lang="en-US" sz="1600" dirty="0"/>
        </a:p>
      </dgm:t>
    </dgm:pt>
    <dgm:pt modelId="{9F66DA86-0FE5-A841-9A30-BBD9DA5B7EEE}" type="parTrans" cxnId="{57449A02-D2B1-814B-A776-4AF1BEB6AFC2}">
      <dgm:prSet/>
      <dgm:spPr/>
      <dgm:t>
        <a:bodyPr/>
        <a:lstStyle/>
        <a:p>
          <a:endParaRPr lang="en-US"/>
        </a:p>
      </dgm:t>
    </dgm:pt>
    <dgm:pt modelId="{EC349430-3A69-DB4C-B86F-B4D21C8D7404}" type="sibTrans" cxnId="{57449A02-D2B1-814B-A776-4AF1BEB6AFC2}">
      <dgm:prSet/>
      <dgm:spPr/>
      <dgm:t>
        <a:bodyPr/>
        <a:lstStyle/>
        <a:p>
          <a:endParaRPr lang="en-US"/>
        </a:p>
      </dgm:t>
    </dgm:pt>
    <dgm:pt modelId="{7FA7E950-E8C4-4A46-87C9-647537532DEB}">
      <dgm:prSet phldrT="[Text]" custT="1"/>
      <dgm:spPr/>
      <dgm:t>
        <a:bodyPr/>
        <a:lstStyle/>
        <a:p>
          <a:r>
            <a:rPr lang="en-US" sz="1600" dirty="0" err="1" smtClean="0"/>
            <a:t>MoBRAIN</a:t>
          </a:r>
          <a:r>
            <a:rPr lang="en-US" sz="1600" dirty="0" smtClean="0"/>
            <a:t>/</a:t>
          </a:r>
          <a:br>
            <a:rPr lang="en-US" sz="1600" dirty="0" smtClean="0"/>
          </a:br>
          <a:r>
            <a:rPr lang="en-US" sz="1600" dirty="0" smtClean="0"/>
            <a:t>INSTRUCT</a:t>
          </a:r>
          <a:endParaRPr lang="en-US" sz="1600" dirty="0"/>
        </a:p>
      </dgm:t>
    </dgm:pt>
    <dgm:pt modelId="{B39C9170-38D7-B042-9656-8BEC243B3652}" type="parTrans" cxnId="{0ED05AC4-1134-C646-B6FA-66A1EAFD700C}">
      <dgm:prSet/>
      <dgm:spPr/>
      <dgm:t>
        <a:bodyPr/>
        <a:lstStyle/>
        <a:p>
          <a:endParaRPr lang="en-US"/>
        </a:p>
      </dgm:t>
    </dgm:pt>
    <dgm:pt modelId="{B6584B5C-D3D1-2040-9C2D-79274ECEFAB6}" type="sibTrans" cxnId="{0ED05AC4-1134-C646-B6FA-66A1EAFD700C}">
      <dgm:prSet/>
      <dgm:spPr/>
      <dgm:t>
        <a:bodyPr/>
        <a:lstStyle/>
        <a:p>
          <a:endParaRPr lang="en-US"/>
        </a:p>
      </dgm:t>
    </dgm:pt>
    <dgm:pt modelId="{CB6DCFAC-89D0-0548-9767-0BA2A762F7F7}">
      <dgm:prSet phldrT="[Text]" custT="1"/>
      <dgm:spPr/>
      <dgm:t>
        <a:bodyPr/>
        <a:lstStyle/>
        <a:p>
          <a:r>
            <a:rPr lang="en-US" sz="1600" dirty="0" smtClean="0"/>
            <a:t>EISCAT-3D</a:t>
          </a:r>
          <a:endParaRPr lang="en-US" sz="1600" dirty="0"/>
        </a:p>
      </dgm:t>
    </dgm:pt>
    <dgm:pt modelId="{1857A475-4B00-F34D-BF20-69994FC56964}" type="parTrans" cxnId="{5C6D6A6E-3E15-364D-9D90-B81AD36B07A4}">
      <dgm:prSet/>
      <dgm:spPr/>
      <dgm:t>
        <a:bodyPr/>
        <a:lstStyle/>
        <a:p>
          <a:endParaRPr lang="en-US"/>
        </a:p>
      </dgm:t>
    </dgm:pt>
    <dgm:pt modelId="{8283DE8B-B51B-884D-B829-41B7D2056111}" type="sibTrans" cxnId="{5C6D6A6E-3E15-364D-9D90-B81AD36B07A4}">
      <dgm:prSet/>
      <dgm:spPr/>
      <dgm:t>
        <a:bodyPr/>
        <a:lstStyle/>
        <a:p>
          <a:endParaRPr lang="en-US"/>
        </a:p>
      </dgm:t>
    </dgm:pt>
    <dgm:pt modelId="{50A75E5F-E3D1-154B-BAC9-FDC818B516EE}">
      <dgm:prSet phldrT="[Text]" custT="1"/>
      <dgm:spPr/>
      <dgm:t>
        <a:bodyPr/>
        <a:lstStyle/>
        <a:p>
          <a:r>
            <a:rPr lang="en-US" sz="1600" dirty="0" smtClean="0"/>
            <a:t>DARIAH</a:t>
          </a:r>
          <a:endParaRPr lang="en-US" sz="1600" dirty="0"/>
        </a:p>
      </dgm:t>
    </dgm:pt>
    <dgm:pt modelId="{82AD193A-7173-E041-A7F7-3619E214ACD0}" type="parTrans" cxnId="{9E03127E-F9BA-5649-AC59-05CD641E9152}">
      <dgm:prSet/>
      <dgm:spPr/>
      <dgm:t>
        <a:bodyPr/>
        <a:lstStyle/>
        <a:p>
          <a:endParaRPr lang="en-US"/>
        </a:p>
      </dgm:t>
    </dgm:pt>
    <dgm:pt modelId="{22D2A4E2-21ED-864E-B3C5-645E6FA5E02A}" type="sibTrans" cxnId="{9E03127E-F9BA-5649-AC59-05CD641E9152}">
      <dgm:prSet/>
      <dgm:spPr/>
      <dgm:t>
        <a:bodyPr/>
        <a:lstStyle/>
        <a:p>
          <a:endParaRPr lang="en-US"/>
        </a:p>
      </dgm:t>
    </dgm:pt>
    <dgm:pt modelId="{DDE6ACB9-A0EE-574B-9850-5DEA688A6E33}">
      <dgm:prSet phldrT="[Text]" custT="1"/>
      <dgm:spPr/>
      <dgm:t>
        <a:bodyPr/>
        <a:lstStyle/>
        <a:p>
          <a:r>
            <a:rPr lang="en-US" sz="1600" dirty="0" err="1" smtClean="0"/>
            <a:t>LifeWatch</a:t>
          </a:r>
          <a:endParaRPr lang="en-US" sz="1600" dirty="0"/>
        </a:p>
      </dgm:t>
    </dgm:pt>
    <dgm:pt modelId="{02B11557-1C31-B544-B5F6-9E68F91DDE71}" type="parTrans" cxnId="{A8766D56-C68E-7C4C-BF0E-FBEC1C3FE50F}">
      <dgm:prSet/>
      <dgm:spPr/>
      <dgm:t>
        <a:bodyPr/>
        <a:lstStyle/>
        <a:p>
          <a:endParaRPr lang="en-US"/>
        </a:p>
      </dgm:t>
    </dgm:pt>
    <dgm:pt modelId="{CD0FC0E8-1D98-2447-9C91-8B48305080B3}" type="sibTrans" cxnId="{A8766D56-C68E-7C4C-BF0E-FBEC1C3FE50F}">
      <dgm:prSet/>
      <dgm:spPr/>
      <dgm:t>
        <a:bodyPr/>
        <a:lstStyle/>
        <a:p>
          <a:endParaRPr lang="en-US"/>
        </a:p>
      </dgm:t>
    </dgm:pt>
    <dgm:pt modelId="{0AE1BA4E-8EA0-454B-9B6A-7A6193662E3F}">
      <dgm:prSet phldrT="[Text]" custT="1"/>
      <dgm:spPr/>
      <dgm:t>
        <a:bodyPr/>
        <a:lstStyle/>
        <a:p>
          <a:r>
            <a:rPr lang="en-US" sz="1400" dirty="0" smtClean="0"/>
            <a:t>Environment</a:t>
          </a:r>
          <a:br>
            <a:rPr lang="en-US" sz="1400" dirty="0" smtClean="0"/>
          </a:br>
          <a:r>
            <a:rPr lang="en-US" sz="1400" dirty="0" smtClean="0"/>
            <a:t>(disaster mitigation)</a:t>
          </a:r>
          <a:endParaRPr lang="en-US" sz="1400" dirty="0"/>
        </a:p>
      </dgm:t>
    </dgm:pt>
    <dgm:pt modelId="{D1F46F94-1B56-D643-B435-4F0C5B9FDF9B}" type="parTrans" cxnId="{4C469E85-095B-BB4B-B02C-3D158E3BCF4C}">
      <dgm:prSet/>
      <dgm:spPr/>
      <dgm:t>
        <a:bodyPr/>
        <a:lstStyle/>
        <a:p>
          <a:endParaRPr lang="en-US"/>
        </a:p>
      </dgm:t>
    </dgm:pt>
    <dgm:pt modelId="{1A622D5F-D122-8344-A4D8-60F4D3E2667B}" type="sibTrans" cxnId="{4C469E85-095B-BB4B-B02C-3D158E3BCF4C}">
      <dgm:prSet/>
      <dgm:spPr/>
      <dgm:t>
        <a:bodyPr/>
        <a:lstStyle/>
        <a:p>
          <a:endParaRPr lang="en-US"/>
        </a:p>
      </dgm:t>
    </dgm:pt>
    <dgm:pt modelId="{83550405-C15C-E341-A5C8-BF39E9029F76}">
      <dgm:prSet phldrT="[Text]"/>
      <dgm:spPr>
        <a:noFill/>
      </dgm:spPr>
      <dgm:t>
        <a:bodyPr/>
        <a:lstStyle/>
        <a:p>
          <a:endParaRPr lang="en-US" dirty="0" smtClean="0"/>
        </a:p>
      </dgm:t>
    </dgm:pt>
    <dgm:pt modelId="{EDED1E6F-E75C-B743-B420-B477B46D031E}" type="sibTrans" cxnId="{2F8572F0-0F5F-EB44-9A09-AB361484C0BD}">
      <dgm:prSet/>
      <dgm:spPr/>
      <dgm:t>
        <a:bodyPr/>
        <a:lstStyle/>
        <a:p>
          <a:endParaRPr lang="en-US"/>
        </a:p>
      </dgm:t>
    </dgm:pt>
    <dgm:pt modelId="{D9B8A806-AC92-D247-AA95-CC5E6323DDA4}" type="parTrans" cxnId="{2F8572F0-0F5F-EB44-9A09-AB361484C0BD}">
      <dgm:prSet/>
      <dgm:spPr/>
      <dgm:t>
        <a:bodyPr/>
        <a:lstStyle/>
        <a:p>
          <a:endParaRPr lang="en-US"/>
        </a:p>
      </dgm:t>
    </dgm:pt>
    <dgm:pt modelId="{83CC937D-ACB3-F746-B8B7-1EEDBDBC309A}" type="pres">
      <dgm:prSet presAssocID="{E626BB6E-261B-A840-817F-36392DDDE9BD}" presName="composite" presStyleCnt="0">
        <dgm:presLayoutVars>
          <dgm:chMax val="1"/>
          <dgm:dir/>
          <dgm:resizeHandles val="exact"/>
        </dgm:presLayoutVars>
      </dgm:prSet>
      <dgm:spPr/>
      <dgm:t>
        <a:bodyPr/>
        <a:lstStyle/>
        <a:p>
          <a:endParaRPr lang="en-GB"/>
        </a:p>
      </dgm:t>
    </dgm:pt>
    <dgm:pt modelId="{3E627DF1-EA31-144D-A0F1-524836370545}" type="pres">
      <dgm:prSet presAssocID="{E626BB6E-261B-A840-817F-36392DDDE9BD}" presName="radial" presStyleCnt="0">
        <dgm:presLayoutVars>
          <dgm:animLvl val="ctr"/>
        </dgm:presLayoutVars>
      </dgm:prSet>
      <dgm:spPr/>
    </dgm:pt>
    <dgm:pt modelId="{0F8A0670-AAAA-1642-8E15-B23B621955CC}" type="pres">
      <dgm:prSet presAssocID="{83550405-C15C-E341-A5C8-BF39E9029F76}" presName="centerShape" presStyleLbl="vennNode1" presStyleIdx="0" presStyleCnt="9"/>
      <dgm:spPr/>
      <dgm:t>
        <a:bodyPr/>
        <a:lstStyle/>
        <a:p>
          <a:endParaRPr lang="en-GB"/>
        </a:p>
      </dgm:t>
    </dgm:pt>
    <dgm:pt modelId="{773A8755-051D-0648-9E7B-219EAE80133E}" type="pres">
      <dgm:prSet presAssocID="{30955A47-542A-6442-91CD-05AC2EF64830}" presName="node" presStyleLbl="vennNode1" presStyleIdx="1" presStyleCnt="9">
        <dgm:presLayoutVars>
          <dgm:bulletEnabled val="1"/>
        </dgm:presLayoutVars>
      </dgm:prSet>
      <dgm:spPr/>
      <dgm:t>
        <a:bodyPr/>
        <a:lstStyle/>
        <a:p>
          <a:endParaRPr lang="en-GB"/>
        </a:p>
      </dgm:t>
    </dgm:pt>
    <dgm:pt modelId="{E12C17BE-3E64-F84B-86C2-6B851D53EBD5}" type="pres">
      <dgm:prSet presAssocID="{50A75E5F-E3D1-154B-BAC9-FDC818B516EE}" presName="node" presStyleLbl="vennNode1" presStyleIdx="2" presStyleCnt="9" custRadScaleRad="94848" custRadScaleInc="1877">
        <dgm:presLayoutVars>
          <dgm:bulletEnabled val="1"/>
        </dgm:presLayoutVars>
      </dgm:prSet>
      <dgm:spPr/>
      <dgm:t>
        <a:bodyPr/>
        <a:lstStyle/>
        <a:p>
          <a:endParaRPr lang="en-GB"/>
        </a:p>
      </dgm:t>
    </dgm:pt>
    <dgm:pt modelId="{E3B38541-1C66-F84E-8389-86D54861102C}" type="pres">
      <dgm:prSet presAssocID="{CB6DCFAC-89D0-0548-9767-0BA2A762F7F7}" presName="node" presStyleLbl="vennNode1" presStyleIdx="3" presStyleCnt="9">
        <dgm:presLayoutVars>
          <dgm:bulletEnabled val="1"/>
        </dgm:presLayoutVars>
      </dgm:prSet>
      <dgm:spPr/>
      <dgm:t>
        <a:bodyPr/>
        <a:lstStyle/>
        <a:p>
          <a:endParaRPr lang="en-GB"/>
        </a:p>
      </dgm:t>
    </dgm:pt>
    <dgm:pt modelId="{43EFCEF8-4ECA-4B41-8BE7-9C31CC81F6F1}" type="pres">
      <dgm:prSet presAssocID="{AC2A2700-F894-D64A-862A-B1B0971C7FC6}" presName="node" presStyleLbl="vennNode1" presStyleIdx="4" presStyleCnt="9" custRadScaleRad="98125" custRadScaleInc="398186">
        <dgm:presLayoutVars>
          <dgm:bulletEnabled val="1"/>
        </dgm:presLayoutVars>
      </dgm:prSet>
      <dgm:spPr/>
      <dgm:t>
        <a:bodyPr/>
        <a:lstStyle/>
        <a:p>
          <a:endParaRPr lang="en-GB"/>
        </a:p>
      </dgm:t>
    </dgm:pt>
    <dgm:pt modelId="{15BA4887-F6AE-AA42-809F-29AF04C6C0A7}" type="pres">
      <dgm:prSet presAssocID="{64635D36-0C62-034D-B8FE-EEDFFFDD589D}" presName="node" presStyleLbl="vennNode1" presStyleIdx="5" presStyleCnt="9" custRadScaleRad="89165" custRadScaleInc="-98584">
        <dgm:presLayoutVars>
          <dgm:bulletEnabled val="1"/>
        </dgm:presLayoutVars>
      </dgm:prSet>
      <dgm:spPr/>
      <dgm:t>
        <a:bodyPr/>
        <a:lstStyle/>
        <a:p>
          <a:endParaRPr lang="en-US"/>
        </a:p>
      </dgm:t>
    </dgm:pt>
    <dgm:pt modelId="{0D6D5DC7-1FCB-704E-AED1-F9ECB489F6AC}" type="pres">
      <dgm:prSet presAssocID="{DDE6ACB9-A0EE-574B-9850-5DEA688A6E33}" presName="node" presStyleLbl="vennNode1" presStyleIdx="6" presStyleCnt="9" custRadScaleRad="102139" custRadScaleInc="-98979">
        <dgm:presLayoutVars>
          <dgm:bulletEnabled val="1"/>
        </dgm:presLayoutVars>
      </dgm:prSet>
      <dgm:spPr/>
      <dgm:t>
        <a:bodyPr/>
        <a:lstStyle/>
        <a:p>
          <a:endParaRPr lang="en-GB"/>
        </a:p>
      </dgm:t>
    </dgm:pt>
    <dgm:pt modelId="{39F44AD5-72E0-8242-A7D7-8B457AF0E4E3}" type="pres">
      <dgm:prSet presAssocID="{7FA7E950-E8C4-4A46-87C9-647537532DEB}" presName="node" presStyleLbl="vennNode1" presStyleIdx="7" presStyleCnt="9">
        <dgm:presLayoutVars>
          <dgm:bulletEnabled val="1"/>
        </dgm:presLayoutVars>
      </dgm:prSet>
      <dgm:spPr/>
      <dgm:t>
        <a:bodyPr/>
        <a:lstStyle/>
        <a:p>
          <a:endParaRPr lang="en-GB"/>
        </a:p>
      </dgm:t>
    </dgm:pt>
    <dgm:pt modelId="{1A6CFB46-5FA7-4D4B-966A-1BD37A1F94B5}" type="pres">
      <dgm:prSet presAssocID="{0AE1BA4E-8EA0-454B-9B6A-7A6193662E3F}" presName="node" presStyleLbl="vennNode1" presStyleIdx="8" presStyleCnt="9" custRadScaleRad="96734" custRadScaleInc="-196287">
        <dgm:presLayoutVars>
          <dgm:bulletEnabled val="1"/>
        </dgm:presLayoutVars>
      </dgm:prSet>
      <dgm:spPr/>
      <dgm:t>
        <a:bodyPr/>
        <a:lstStyle/>
        <a:p>
          <a:endParaRPr lang="en-US"/>
        </a:p>
      </dgm:t>
    </dgm:pt>
  </dgm:ptLst>
  <dgm:cxnLst>
    <dgm:cxn modelId="{4DFCDB59-1455-4A33-8376-298C8B8CE254}" type="presOf" srcId="{DDE6ACB9-A0EE-574B-9850-5DEA688A6E33}" destId="{0D6D5DC7-1FCB-704E-AED1-F9ECB489F6AC}" srcOrd="0" destOrd="0" presId="urn:microsoft.com/office/officeart/2005/8/layout/radial3"/>
    <dgm:cxn modelId="{57449A02-D2B1-814B-A776-4AF1BEB6AFC2}" srcId="{83550405-C15C-E341-A5C8-BF39E9029F76}" destId="{64635D36-0C62-034D-B8FE-EEDFFFDD589D}" srcOrd="4" destOrd="0" parTransId="{9F66DA86-0FE5-A841-9A30-BBD9DA5B7EEE}" sibTransId="{EC349430-3A69-DB4C-B86F-B4D21C8D7404}"/>
    <dgm:cxn modelId="{C57ED24B-FD75-4F07-99C3-7F5A20F63083}" type="presOf" srcId="{64635D36-0C62-034D-B8FE-EEDFFFDD589D}" destId="{15BA4887-F6AE-AA42-809F-29AF04C6C0A7}" srcOrd="0" destOrd="0" presId="urn:microsoft.com/office/officeart/2005/8/layout/radial3"/>
    <dgm:cxn modelId="{4C469E85-095B-BB4B-B02C-3D158E3BCF4C}" srcId="{83550405-C15C-E341-A5C8-BF39E9029F76}" destId="{0AE1BA4E-8EA0-454B-9B6A-7A6193662E3F}" srcOrd="7" destOrd="0" parTransId="{D1F46F94-1B56-D643-B435-4F0C5B9FDF9B}" sibTransId="{1A622D5F-D122-8344-A4D8-60F4D3E2667B}"/>
    <dgm:cxn modelId="{12BD9E0A-8F72-EC42-912A-501C2167A642}" srcId="{83550405-C15C-E341-A5C8-BF39E9029F76}" destId="{AC2A2700-F894-D64A-862A-B1B0971C7FC6}" srcOrd="3" destOrd="0" parTransId="{75036E66-6008-2C42-963A-78CB06B3A72F}" sibTransId="{0D3B28D2-50C8-844B-9568-EFDFFD28B8DF}"/>
    <dgm:cxn modelId="{0ED05AC4-1134-C646-B6FA-66A1EAFD700C}" srcId="{83550405-C15C-E341-A5C8-BF39E9029F76}" destId="{7FA7E950-E8C4-4A46-87C9-647537532DEB}" srcOrd="6" destOrd="0" parTransId="{B39C9170-38D7-B042-9656-8BEC243B3652}" sibTransId="{B6584B5C-D3D1-2040-9C2D-79274ECEFAB6}"/>
    <dgm:cxn modelId="{B863128D-B59E-40B8-8CD0-B1608922290B}" type="presOf" srcId="{E626BB6E-261B-A840-817F-36392DDDE9BD}" destId="{83CC937D-ACB3-F746-B8B7-1EEDBDBC309A}" srcOrd="0" destOrd="0" presId="urn:microsoft.com/office/officeart/2005/8/layout/radial3"/>
    <dgm:cxn modelId="{05578871-7CE9-4636-86B6-BE0954DF2AA1}" type="presOf" srcId="{50A75E5F-E3D1-154B-BAC9-FDC818B516EE}" destId="{E12C17BE-3E64-F84B-86C2-6B851D53EBD5}" srcOrd="0" destOrd="0" presId="urn:microsoft.com/office/officeart/2005/8/layout/radial3"/>
    <dgm:cxn modelId="{92381E2B-63A3-4B79-986D-0351BB50CA92}" type="presOf" srcId="{CB6DCFAC-89D0-0548-9767-0BA2A762F7F7}" destId="{E3B38541-1C66-F84E-8389-86D54861102C}" srcOrd="0" destOrd="0" presId="urn:microsoft.com/office/officeart/2005/8/layout/radial3"/>
    <dgm:cxn modelId="{5C6D6A6E-3E15-364D-9D90-B81AD36B07A4}" srcId="{83550405-C15C-E341-A5C8-BF39E9029F76}" destId="{CB6DCFAC-89D0-0548-9767-0BA2A762F7F7}" srcOrd="2" destOrd="0" parTransId="{1857A475-4B00-F34D-BF20-69994FC56964}" sibTransId="{8283DE8B-B51B-884D-B829-41B7D2056111}"/>
    <dgm:cxn modelId="{A8766D56-C68E-7C4C-BF0E-FBEC1C3FE50F}" srcId="{83550405-C15C-E341-A5C8-BF39E9029F76}" destId="{DDE6ACB9-A0EE-574B-9850-5DEA688A6E33}" srcOrd="5" destOrd="0" parTransId="{02B11557-1C31-B544-B5F6-9E68F91DDE71}" sibTransId="{CD0FC0E8-1D98-2447-9C91-8B48305080B3}"/>
    <dgm:cxn modelId="{800B7F93-BD22-4C83-B770-3A66015C332E}" type="presOf" srcId="{30955A47-542A-6442-91CD-05AC2EF64830}" destId="{773A8755-051D-0648-9E7B-219EAE80133E}" srcOrd="0" destOrd="0" presId="urn:microsoft.com/office/officeart/2005/8/layout/radial3"/>
    <dgm:cxn modelId="{502B4ADB-37F8-5A41-88A6-ED36EA2D14F3}" srcId="{83550405-C15C-E341-A5C8-BF39E9029F76}" destId="{30955A47-542A-6442-91CD-05AC2EF64830}" srcOrd="0" destOrd="0" parTransId="{9638564B-AD83-FC40-A579-E6AE0790E8A1}" sibTransId="{6766D9E1-C4A6-C944-85DD-EDA6CF3A288E}"/>
    <dgm:cxn modelId="{2C42D349-3906-438B-9569-9C3143C726B6}" type="presOf" srcId="{7FA7E950-E8C4-4A46-87C9-647537532DEB}" destId="{39F44AD5-72E0-8242-A7D7-8B457AF0E4E3}" srcOrd="0" destOrd="0" presId="urn:microsoft.com/office/officeart/2005/8/layout/radial3"/>
    <dgm:cxn modelId="{093D1422-7C6A-459A-B104-E0EB1653DC83}" type="presOf" srcId="{0AE1BA4E-8EA0-454B-9B6A-7A6193662E3F}" destId="{1A6CFB46-5FA7-4D4B-966A-1BD37A1F94B5}" srcOrd="0" destOrd="0" presId="urn:microsoft.com/office/officeart/2005/8/layout/radial3"/>
    <dgm:cxn modelId="{73B763A6-1D80-4301-B711-C0B54D564667}" type="presOf" srcId="{AC2A2700-F894-D64A-862A-B1B0971C7FC6}" destId="{43EFCEF8-4ECA-4B41-8BE7-9C31CC81F6F1}" srcOrd="0" destOrd="0" presId="urn:microsoft.com/office/officeart/2005/8/layout/radial3"/>
    <dgm:cxn modelId="{2F8572F0-0F5F-EB44-9A09-AB361484C0BD}" srcId="{E626BB6E-261B-A840-817F-36392DDDE9BD}" destId="{83550405-C15C-E341-A5C8-BF39E9029F76}" srcOrd="0" destOrd="0" parTransId="{D9B8A806-AC92-D247-AA95-CC5E6323DDA4}" sibTransId="{EDED1E6F-E75C-B743-B420-B477B46D031E}"/>
    <dgm:cxn modelId="{E8B93DF6-F161-4E1C-A413-D08A974442F7}" type="presOf" srcId="{83550405-C15C-E341-A5C8-BF39E9029F76}" destId="{0F8A0670-AAAA-1642-8E15-B23B621955CC}" srcOrd="0" destOrd="0" presId="urn:microsoft.com/office/officeart/2005/8/layout/radial3"/>
    <dgm:cxn modelId="{9E03127E-F9BA-5649-AC59-05CD641E9152}" srcId="{83550405-C15C-E341-A5C8-BF39E9029F76}" destId="{50A75E5F-E3D1-154B-BAC9-FDC818B516EE}" srcOrd="1" destOrd="0" parTransId="{82AD193A-7173-E041-A7F7-3619E214ACD0}" sibTransId="{22D2A4E2-21ED-864E-B3C5-645E6FA5E02A}"/>
    <dgm:cxn modelId="{A818B7FE-74A3-4780-B5B5-E455D22E4EAC}" type="presParOf" srcId="{83CC937D-ACB3-F746-B8B7-1EEDBDBC309A}" destId="{3E627DF1-EA31-144D-A0F1-524836370545}" srcOrd="0" destOrd="0" presId="urn:microsoft.com/office/officeart/2005/8/layout/radial3"/>
    <dgm:cxn modelId="{CC6571FA-D2D3-4BD1-B868-61D154DFC648}" type="presParOf" srcId="{3E627DF1-EA31-144D-A0F1-524836370545}" destId="{0F8A0670-AAAA-1642-8E15-B23B621955CC}" srcOrd="0" destOrd="0" presId="urn:microsoft.com/office/officeart/2005/8/layout/radial3"/>
    <dgm:cxn modelId="{D7C6CF18-CA33-4B27-99DB-B202A3CDE008}" type="presParOf" srcId="{3E627DF1-EA31-144D-A0F1-524836370545}" destId="{773A8755-051D-0648-9E7B-219EAE80133E}" srcOrd="1" destOrd="0" presId="urn:microsoft.com/office/officeart/2005/8/layout/radial3"/>
    <dgm:cxn modelId="{7E67B1DE-4787-4D88-BA09-B09E1AE5B388}" type="presParOf" srcId="{3E627DF1-EA31-144D-A0F1-524836370545}" destId="{E12C17BE-3E64-F84B-86C2-6B851D53EBD5}" srcOrd="2" destOrd="0" presId="urn:microsoft.com/office/officeart/2005/8/layout/radial3"/>
    <dgm:cxn modelId="{822BD6F7-A4E4-4C51-BFC4-C978ACED6C4B}" type="presParOf" srcId="{3E627DF1-EA31-144D-A0F1-524836370545}" destId="{E3B38541-1C66-F84E-8389-86D54861102C}" srcOrd="3" destOrd="0" presId="urn:microsoft.com/office/officeart/2005/8/layout/radial3"/>
    <dgm:cxn modelId="{3D2621B6-4AF4-477B-8375-046E4823820C}" type="presParOf" srcId="{3E627DF1-EA31-144D-A0F1-524836370545}" destId="{43EFCEF8-4ECA-4B41-8BE7-9C31CC81F6F1}" srcOrd="4" destOrd="0" presId="urn:microsoft.com/office/officeart/2005/8/layout/radial3"/>
    <dgm:cxn modelId="{87E365DA-80ED-4A5B-9F9F-B6E162229D7A}" type="presParOf" srcId="{3E627DF1-EA31-144D-A0F1-524836370545}" destId="{15BA4887-F6AE-AA42-809F-29AF04C6C0A7}" srcOrd="5" destOrd="0" presId="urn:microsoft.com/office/officeart/2005/8/layout/radial3"/>
    <dgm:cxn modelId="{170FBAED-426C-40EC-BB5B-412DA6B9CBD6}" type="presParOf" srcId="{3E627DF1-EA31-144D-A0F1-524836370545}" destId="{0D6D5DC7-1FCB-704E-AED1-F9ECB489F6AC}" srcOrd="6" destOrd="0" presId="urn:microsoft.com/office/officeart/2005/8/layout/radial3"/>
    <dgm:cxn modelId="{2D396A12-9013-47A0-95D2-DE9001782714}" type="presParOf" srcId="{3E627DF1-EA31-144D-A0F1-524836370545}" destId="{39F44AD5-72E0-8242-A7D7-8B457AF0E4E3}" srcOrd="7" destOrd="0" presId="urn:microsoft.com/office/officeart/2005/8/layout/radial3"/>
    <dgm:cxn modelId="{F2981184-0B62-4680-9670-D894A4497052}" type="presParOf" srcId="{3E627DF1-EA31-144D-A0F1-524836370545}" destId="{1A6CFB46-5FA7-4D4B-966A-1BD37A1F94B5}" srcOrd="8"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2417D9B-4A06-4113-822F-DE84396B17C3}" type="doc">
      <dgm:prSet loTypeId="urn:microsoft.com/office/officeart/2005/8/layout/chevron1" loCatId="process" qsTypeId="urn:microsoft.com/office/officeart/2005/8/quickstyle/simple1" qsCatId="simple" csTypeId="urn:microsoft.com/office/officeart/2005/8/colors/colorful2" csCatId="colorful" phldr="1"/>
      <dgm:spPr/>
    </dgm:pt>
    <dgm:pt modelId="{F20FEC21-77F0-4748-BEB7-A4E4D3BAE977}">
      <dgm:prSet phldrT="[Tekst]"/>
      <dgm:spPr/>
      <dgm:t>
        <a:bodyPr/>
        <a:lstStyle/>
        <a:p>
          <a:r>
            <a:rPr lang="en-GB" noProof="0" dirty="0" smtClean="0"/>
            <a:t>Request submission</a:t>
          </a:r>
          <a:endParaRPr lang="en-GB" noProof="0" dirty="0"/>
        </a:p>
      </dgm:t>
    </dgm:pt>
    <dgm:pt modelId="{9043053C-1C28-48B6-8281-CDEECDED4D18}" type="parTrans" cxnId="{EE8930CA-0E01-4DA9-A410-4CDD70B66404}">
      <dgm:prSet/>
      <dgm:spPr/>
      <dgm:t>
        <a:bodyPr/>
        <a:lstStyle/>
        <a:p>
          <a:endParaRPr lang="en-GB" noProof="0"/>
        </a:p>
      </dgm:t>
    </dgm:pt>
    <dgm:pt modelId="{1B13BB47-D35C-4E3F-895C-B1EDF1F4F243}" type="sibTrans" cxnId="{EE8930CA-0E01-4DA9-A410-4CDD70B66404}">
      <dgm:prSet/>
      <dgm:spPr/>
      <dgm:t>
        <a:bodyPr/>
        <a:lstStyle/>
        <a:p>
          <a:endParaRPr lang="en-GB" noProof="0"/>
        </a:p>
      </dgm:t>
    </dgm:pt>
    <dgm:pt modelId="{FF5750FC-A735-4A0A-B1FB-FA3A491BF7C8}">
      <dgm:prSet phldrT="[Tekst]"/>
      <dgm:spPr/>
      <dgm:t>
        <a:bodyPr/>
        <a:lstStyle/>
        <a:p>
          <a:r>
            <a:rPr lang="en-GB" noProof="0" dirty="0" smtClean="0"/>
            <a:t>Provider invitation</a:t>
          </a:r>
          <a:endParaRPr lang="en-GB" noProof="0" dirty="0"/>
        </a:p>
      </dgm:t>
    </dgm:pt>
    <dgm:pt modelId="{3C8EBF0E-37FF-4B16-B02E-D9F6EB7F029A}" type="parTrans" cxnId="{5281AEE4-1DD1-4ABD-85CC-8229E90C0EAD}">
      <dgm:prSet/>
      <dgm:spPr/>
      <dgm:t>
        <a:bodyPr/>
        <a:lstStyle/>
        <a:p>
          <a:endParaRPr lang="en-GB" noProof="0"/>
        </a:p>
      </dgm:t>
    </dgm:pt>
    <dgm:pt modelId="{44E10298-D45B-488E-9D23-64073ADA0A8A}" type="sibTrans" cxnId="{5281AEE4-1DD1-4ABD-85CC-8229E90C0EAD}">
      <dgm:prSet/>
      <dgm:spPr/>
      <dgm:t>
        <a:bodyPr/>
        <a:lstStyle/>
        <a:p>
          <a:endParaRPr lang="en-GB" noProof="0"/>
        </a:p>
      </dgm:t>
    </dgm:pt>
    <dgm:pt modelId="{C362146E-7A43-44C2-AF3E-6BC8370DA76B}">
      <dgm:prSet phldrT="[Tekst]"/>
      <dgm:spPr/>
      <dgm:t>
        <a:bodyPr/>
        <a:lstStyle/>
        <a:p>
          <a:r>
            <a:rPr lang="en-GB" noProof="0" dirty="0" smtClean="0"/>
            <a:t>Provider selection</a:t>
          </a:r>
          <a:endParaRPr lang="en-GB" noProof="0" dirty="0"/>
        </a:p>
      </dgm:t>
    </dgm:pt>
    <dgm:pt modelId="{6A26BE8D-D0F7-47E9-8B7D-6C7AEBC269EF}" type="parTrans" cxnId="{5C046E6D-51CB-4B55-A7BE-82C8033B2185}">
      <dgm:prSet/>
      <dgm:spPr/>
      <dgm:t>
        <a:bodyPr/>
        <a:lstStyle/>
        <a:p>
          <a:endParaRPr lang="en-GB" noProof="0"/>
        </a:p>
      </dgm:t>
    </dgm:pt>
    <dgm:pt modelId="{B6D53864-4B81-4780-8604-377ADC698E79}" type="sibTrans" cxnId="{5C046E6D-51CB-4B55-A7BE-82C8033B2185}">
      <dgm:prSet/>
      <dgm:spPr/>
      <dgm:t>
        <a:bodyPr/>
        <a:lstStyle/>
        <a:p>
          <a:endParaRPr lang="en-GB" noProof="0"/>
        </a:p>
      </dgm:t>
    </dgm:pt>
    <dgm:pt modelId="{11DC445C-F69D-4944-9D37-44D2A5A3E15F}">
      <dgm:prSet phldrT="[Tekst]"/>
      <dgm:spPr/>
      <dgm:t>
        <a:bodyPr/>
        <a:lstStyle/>
        <a:p>
          <a:r>
            <a:rPr lang="en-GB" noProof="0" dirty="0" smtClean="0"/>
            <a:t>Sign OLAs and SLA</a:t>
          </a:r>
          <a:endParaRPr lang="en-GB" noProof="0" dirty="0"/>
        </a:p>
      </dgm:t>
    </dgm:pt>
    <dgm:pt modelId="{973E3285-761C-4E9A-A424-44EF6192712D}" type="parTrans" cxnId="{A4B74793-7A55-4FA5-9501-BC24EA76DFDE}">
      <dgm:prSet/>
      <dgm:spPr/>
      <dgm:t>
        <a:bodyPr/>
        <a:lstStyle/>
        <a:p>
          <a:endParaRPr lang="en-GB" noProof="0"/>
        </a:p>
      </dgm:t>
    </dgm:pt>
    <dgm:pt modelId="{111BEE86-5BC9-4FFB-821D-B97E3ED14684}" type="sibTrans" cxnId="{A4B74793-7A55-4FA5-9501-BC24EA76DFDE}">
      <dgm:prSet/>
      <dgm:spPr/>
      <dgm:t>
        <a:bodyPr/>
        <a:lstStyle/>
        <a:p>
          <a:endParaRPr lang="en-GB" noProof="0"/>
        </a:p>
      </dgm:t>
    </dgm:pt>
    <dgm:pt modelId="{9B6F0671-2022-4AFB-8BAD-9C9608C11A9D}">
      <dgm:prSet phldrT="[Tekst]"/>
      <dgm:spPr/>
      <dgm:t>
        <a:bodyPr/>
        <a:lstStyle/>
        <a:p>
          <a:r>
            <a:rPr lang="en-GB" noProof="0" smtClean="0"/>
            <a:t>Monitor delivery</a:t>
          </a:r>
          <a:endParaRPr lang="en-GB" noProof="0" dirty="0"/>
        </a:p>
      </dgm:t>
    </dgm:pt>
    <dgm:pt modelId="{BAE35388-093F-431B-9E8A-C3B225B73A9A}" type="parTrans" cxnId="{C97B3BBB-F84E-4C25-8052-0DE1836C638E}">
      <dgm:prSet/>
      <dgm:spPr/>
      <dgm:t>
        <a:bodyPr/>
        <a:lstStyle/>
        <a:p>
          <a:endParaRPr lang="en-GB" noProof="0"/>
        </a:p>
      </dgm:t>
    </dgm:pt>
    <dgm:pt modelId="{5CEECED0-2AB1-47EF-8741-CA5C28B8145B}" type="sibTrans" cxnId="{C97B3BBB-F84E-4C25-8052-0DE1836C638E}">
      <dgm:prSet/>
      <dgm:spPr/>
      <dgm:t>
        <a:bodyPr/>
        <a:lstStyle/>
        <a:p>
          <a:endParaRPr lang="en-GB" noProof="0"/>
        </a:p>
      </dgm:t>
    </dgm:pt>
    <dgm:pt modelId="{FBD9F2B0-ABAD-4722-9E71-D7AC9D384062}" type="pres">
      <dgm:prSet presAssocID="{C2417D9B-4A06-4113-822F-DE84396B17C3}" presName="Name0" presStyleCnt="0">
        <dgm:presLayoutVars>
          <dgm:dir/>
          <dgm:animLvl val="lvl"/>
          <dgm:resizeHandles val="exact"/>
        </dgm:presLayoutVars>
      </dgm:prSet>
      <dgm:spPr/>
    </dgm:pt>
    <dgm:pt modelId="{72458736-0193-4040-AD76-E8A4EFA70D83}" type="pres">
      <dgm:prSet presAssocID="{F20FEC21-77F0-4748-BEB7-A4E4D3BAE977}" presName="parTxOnly" presStyleLbl="node1" presStyleIdx="0" presStyleCnt="5" custLinFactNeighborX="-27172">
        <dgm:presLayoutVars>
          <dgm:chMax val="0"/>
          <dgm:chPref val="0"/>
          <dgm:bulletEnabled val="1"/>
        </dgm:presLayoutVars>
      </dgm:prSet>
      <dgm:spPr/>
      <dgm:t>
        <a:bodyPr/>
        <a:lstStyle/>
        <a:p>
          <a:endParaRPr lang="pl-PL"/>
        </a:p>
      </dgm:t>
    </dgm:pt>
    <dgm:pt modelId="{80DF26E6-3B79-463D-A2D3-297F7750D57E}" type="pres">
      <dgm:prSet presAssocID="{1B13BB47-D35C-4E3F-895C-B1EDF1F4F243}" presName="parTxOnlySpace" presStyleCnt="0"/>
      <dgm:spPr/>
    </dgm:pt>
    <dgm:pt modelId="{E130F6AE-7EDC-4AB7-B7E1-916C84720581}" type="pres">
      <dgm:prSet presAssocID="{FF5750FC-A735-4A0A-B1FB-FA3A491BF7C8}" presName="parTxOnly" presStyleLbl="node1" presStyleIdx="1" presStyleCnt="5">
        <dgm:presLayoutVars>
          <dgm:chMax val="0"/>
          <dgm:chPref val="0"/>
          <dgm:bulletEnabled val="1"/>
        </dgm:presLayoutVars>
      </dgm:prSet>
      <dgm:spPr/>
      <dgm:t>
        <a:bodyPr/>
        <a:lstStyle/>
        <a:p>
          <a:endParaRPr lang="pl-PL"/>
        </a:p>
      </dgm:t>
    </dgm:pt>
    <dgm:pt modelId="{D532D86C-4864-45AF-A4C8-230CA5A10D50}" type="pres">
      <dgm:prSet presAssocID="{44E10298-D45B-488E-9D23-64073ADA0A8A}" presName="parTxOnlySpace" presStyleCnt="0"/>
      <dgm:spPr/>
    </dgm:pt>
    <dgm:pt modelId="{0C956212-C20F-4FE4-BC80-BB307C0A7094}" type="pres">
      <dgm:prSet presAssocID="{C362146E-7A43-44C2-AF3E-6BC8370DA76B}" presName="parTxOnly" presStyleLbl="node1" presStyleIdx="2" presStyleCnt="5">
        <dgm:presLayoutVars>
          <dgm:chMax val="0"/>
          <dgm:chPref val="0"/>
          <dgm:bulletEnabled val="1"/>
        </dgm:presLayoutVars>
      </dgm:prSet>
      <dgm:spPr/>
      <dgm:t>
        <a:bodyPr/>
        <a:lstStyle/>
        <a:p>
          <a:endParaRPr lang="pl-PL"/>
        </a:p>
      </dgm:t>
    </dgm:pt>
    <dgm:pt modelId="{B44C3ADF-E0BA-4CC7-8078-BDA979F2578B}" type="pres">
      <dgm:prSet presAssocID="{B6D53864-4B81-4780-8604-377ADC698E79}" presName="parTxOnlySpace" presStyleCnt="0"/>
      <dgm:spPr/>
    </dgm:pt>
    <dgm:pt modelId="{0B070BFA-FBE8-40B3-BAEB-5FA39B33A31E}" type="pres">
      <dgm:prSet presAssocID="{11DC445C-F69D-4944-9D37-44D2A5A3E15F}" presName="parTxOnly" presStyleLbl="node1" presStyleIdx="3" presStyleCnt="5">
        <dgm:presLayoutVars>
          <dgm:chMax val="0"/>
          <dgm:chPref val="0"/>
          <dgm:bulletEnabled val="1"/>
        </dgm:presLayoutVars>
      </dgm:prSet>
      <dgm:spPr/>
      <dgm:t>
        <a:bodyPr/>
        <a:lstStyle/>
        <a:p>
          <a:endParaRPr lang="pl-PL"/>
        </a:p>
      </dgm:t>
    </dgm:pt>
    <dgm:pt modelId="{1FCFABE0-7ABC-453C-AACD-A372F407A5B8}" type="pres">
      <dgm:prSet presAssocID="{111BEE86-5BC9-4FFB-821D-B97E3ED14684}" presName="parTxOnlySpace" presStyleCnt="0"/>
      <dgm:spPr/>
    </dgm:pt>
    <dgm:pt modelId="{72DD6D07-2B3F-45D7-A5CF-5CC98406802F}" type="pres">
      <dgm:prSet presAssocID="{9B6F0671-2022-4AFB-8BAD-9C9608C11A9D}" presName="parTxOnly" presStyleLbl="node1" presStyleIdx="4" presStyleCnt="5" custLinFactNeighborX="24614">
        <dgm:presLayoutVars>
          <dgm:chMax val="0"/>
          <dgm:chPref val="0"/>
          <dgm:bulletEnabled val="1"/>
        </dgm:presLayoutVars>
      </dgm:prSet>
      <dgm:spPr/>
      <dgm:t>
        <a:bodyPr/>
        <a:lstStyle/>
        <a:p>
          <a:endParaRPr lang="pl-PL"/>
        </a:p>
      </dgm:t>
    </dgm:pt>
  </dgm:ptLst>
  <dgm:cxnLst>
    <dgm:cxn modelId="{45D9F2A9-3CF9-4F0A-A500-0D8C6D5D677C}" type="presOf" srcId="{11DC445C-F69D-4944-9D37-44D2A5A3E15F}" destId="{0B070BFA-FBE8-40B3-BAEB-5FA39B33A31E}" srcOrd="0" destOrd="0" presId="urn:microsoft.com/office/officeart/2005/8/layout/chevron1"/>
    <dgm:cxn modelId="{C94AB765-E8E5-4210-80B3-5E9500A1A4D0}" type="presOf" srcId="{C362146E-7A43-44C2-AF3E-6BC8370DA76B}" destId="{0C956212-C20F-4FE4-BC80-BB307C0A7094}" srcOrd="0" destOrd="0" presId="urn:microsoft.com/office/officeart/2005/8/layout/chevron1"/>
    <dgm:cxn modelId="{1BC16025-7F2F-40A8-87F6-B28855D34199}" type="presOf" srcId="{9B6F0671-2022-4AFB-8BAD-9C9608C11A9D}" destId="{72DD6D07-2B3F-45D7-A5CF-5CC98406802F}" srcOrd="0" destOrd="0" presId="urn:microsoft.com/office/officeart/2005/8/layout/chevron1"/>
    <dgm:cxn modelId="{E2BC0283-5D23-4EBA-A9B5-8E9620B0F222}" type="presOf" srcId="{F20FEC21-77F0-4748-BEB7-A4E4D3BAE977}" destId="{72458736-0193-4040-AD76-E8A4EFA70D83}" srcOrd="0" destOrd="0" presId="urn:microsoft.com/office/officeart/2005/8/layout/chevron1"/>
    <dgm:cxn modelId="{5DCA4839-AF7D-4313-ABCB-C4FFC3DAC0DF}" type="presOf" srcId="{FF5750FC-A735-4A0A-B1FB-FA3A491BF7C8}" destId="{E130F6AE-7EDC-4AB7-B7E1-916C84720581}" srcOrd="0" destOrd="0" presId="urn:microsoft.com/office/officeart/2005/8/layout/chevron1"/>
    <dgm:cxn modelId="{A4B74793-7A55-4FA5-9501-BC24EA76DFDE}" srcId="{C2417D9B-4A06-4113-822F-DE84396B17C3}" destId="{11DC445C-F69D-4944-9D37-44D2A5A3E15F}" srcOrd="3" destOrd="0" parTransId="{973E3285-761C-4E9A-A424-44EF6192712D}" sibTransId="{111BEE86-5BC9-4FFB-821D-B97E3ED14684}"/>
    <dgm:cxn modelId="{C97B3BBB-F84E-4C25-8052-0DE1836C638E}" srcId="{C2417D9B-4A06-4113-822F-DE84396B17C3}" destId="{9B6F0671-2022-4AFB-8BAD-9C9608C11A9D}" srcOrd="4" destOrd="0" parTransId="{BAE35388-093F-431B-9E8A-C3B225B73A9A}" sibTransId="{5CEECED0-2AB1-47EF-8741-CA5C28B8145B}"/>
    <dgm:cxn modelId="{5C046E6D-51CB-4B55-A7BE-82C8033B2185}" srcId="{C2417D9B-4A06-4113-822F-DE84396B17C3}" destId="{C362146E-7A43-44C2-AF3E-6BC8370DA76B}" srcOrd="2" destOrd="0" parTransId="{6A26BE8D-D0F7-47E9-8B7D-6C7AEBC269EF}" sibTransId="{B6D53864-4B81-4780-8604-377ADC698E79}"/>
    <dgm:cxn modelId="{1EFF24BE-DD20-4053-99D6-3F2692F64B73}" type="presOf" srcId="{C2417D9B-4A06-4113-822F-DE84396B17C3}" destId="{FBD9F2B0-ABAD-4722-9E71-D7AC9D384062}" srcOrd="0" destOrd="0" presId="urn:microsoft.com/office/officeart/2005/8/layout/chevron1"/>
    <dgm:cxn modelId="{EE8930CA-0E01-4DA9-A410-4CDD70B66404}" srcId="{C2417D9B-4A06-4113-822F-DE84396B17C3}" destId="{F20FEC21-77F0-4748-BEB7-A4E4D3BAE977}" srcOrd="0" destOrd="0" parTransId="{9043053C-1C28-48B6-8281-CDEECDED4D18}" sibTransId="{1B13BB47-D35C-4E3F-895C-B1EDF1F4F243}"/>
    <dgm:cxn modelId="{5281AEE4-1DD1-4ABD-85CC-8229E90C0EAD}" srcId="{C2417D9B-4A06-4113-822F-DE84396B17C3}" destId="{FF5750FC-A735-4A0A-B1FB-FA3A491BF7C8}" srcOrd="1" destOrd="0" parTransId="{3C8EBF0E-37FF-4B16-B02E-D9F6EB7F029A}" sibTransId="{44E10298-D45B-488E-9D23-64073ADA0A8A}"/>
    <dgm:cxn modelId="{25531FC6-4AE5-46DA-9788-AB533D40D805}" type="presParOf" srcId="{FBD9F2B0-ABAD-4722-9E71-D7AC9D384062}" destId="{72458736-0193-4040-AD76-E8A4EFA70D83}" srcOrd="0" destOrd="0" presId="urn:microsoft.com/office/officeart/2005/8/layout/chevron1"/>
    <dgm:cxn modelId="{A3D52F38-AA2B-4DF1-B566-AD0A375FF3BC}" type="presParOf" srcId="{FBD9F2B0-ABAD-4722-9E71-D7AC9D384062}" destId="{80DF26E6-3B79-463D-A2D3-297F7750D57E}" srcOrd="1" destOrd="0" presId="urn:microsoft.com/office/officeart/2005/8/layout/chevron1"/>
    <dgm:cxn modelId="{CC9BE0C2-FC9C-4DCE-927D-65BCEC7AD017}" type="presParOf" srcId="{FBD9F2B0-ABAD-4722-9E71-D7AC9D384062}" destId="{E130F6AE-7EDC-4AB7-B7E1-916C84720581}" srcOrd="2" destOrd="0" presId="urn:microsoft.com/office/officeart/2005/8/layout/chevron1"/>
    <dgm:cxn modelId="{74BC2E33-85E1-4A3E-9E0E-409159348839}" type="presParOf" srcId="{FBD9F2B0-ABAD-4722-9E71-D7AC9D384062}" destId="{D532D86C-4864-45AF-A4C8-230CA5A10D50}" srcOrd="3" destOrd="0" presId="urn:microsoft.com/office/officeart/2005/8/layout/chevron1"/>
    <dgm:cxn modelId="{3435A671-8494-496A-98F7-FF23E563BB6F}" type="presParOf" srcId="{FBD9F2B0-ABAD-4722-9E71-D7AC9D384062}" destId="{0C956212-C20F-4FE4-BC80-BB307C0A7094}" srcOrd="4" destOrd="0" presId="urn:microsoft.com/office/officeart/2005/8/layout/chevron1"/>
    <dgm:cxn modelId="{7C47F567-5A94-4C94-B803-8449240F8B89}" type="presParOf" srcId="{FBD9F2B0-ABAD-4722-9E71-D7AC9D384062}" destId="{B44C3ADF-E0BA-4CC7-8078-BDA979F2578B}" srcOrd="5" destOrd="0" presId="urn:microsoft.com/office/officeart/2005/8/layout/chevron1"/>
    <dgm:cxn modelId="{B7B278FF-21C8-4B23-8464-7E1ECF312187}" type="presParOf" srcId="{FBD9F2B0-ABAD-4722-9E71-D7AC9D384062}" destId="{0B070BFA-FBE8-40B3-BAEB-5FA39B33A31E}" srcOrd="6" destOrd="0" presId="urn:microsoft.com/office/officeart/2005/8/layout/chevron1"/>
    <dgm:cxn modelId="{2486FB94-DEA9-4389-B7B3-F7E051191D70}" type="presParOf" srcId="{FBD9F2B0-ABAD-4722-9E71-D7AC9D384062}" destId="{1FCFABE0-7ABC-453C-AACD-A372F407A5B8}" srcOrd="7" destOrd="0" presId="urn:microsoft.com/office/officeart/2005/8/layout/chevron1"/>
    <dgm:cxn modelId="{36B76121-F82F-499E-B72E-F0A7A63F1840}" type="presParOf" srcId="{FBD9F2B0-ABAD-4722-9E71-D7AC9D384062}" destId="{72DD6D07-2B3F-45D7-A5CF-5CC98406802F}" srcOrd="8" destOrd="0" presId="urn:microsoft.com/office/officeart/2005/8/layout/chevro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A43F1D-2B2D-40E4-AEC5-D13FCB087426}">
      <dsp:nvSpPr>
        <dsp:cNvPr id="0" name=""/>
        <dsp:cNvSpPr/>
      </dsp:nvSpPr>
      <dsp:spPr>
        <a:xfrm>
          <a:off x="0" y="437697"/>
          <a:ext cx="2452772" cy="147166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fr-BE" sz="2300" b="1" kern="1200" dirty="0" smtClean="0">
              <a:solidFill>
                <a:srgbClr val="002060"/>
              </a:solidFill>
            </a:rPr>
            <a:t>Open </a:t>
          </a:r>
          <a:r>
            <a:rPr lang="fr-BE" sz="2300" b="1" kern="1200" dirty="0" err="1" smtClean="0">
              <a:solidFill>
                <a:srgbClr val="002060"/>
              </a:solidFill>
            </a:rPr>
            <a:t>research</a:t>
          </a:r>
          <a:r>
            <a:rPr lang="fr-BE" sz="2300" b="1" kern="1200" dirty="0" smtClean="0">
              <a:solidFill>
                <a:srgbClr val="002060"/>
              </a:solidFill>
            </a:rPr>
            <a:t> data</a:t>
          </a:r>
          <a:endParaRPr lang="en-GB" sz="2300" b="1" kern="1200" dirty="0">
            <a:solidFill>
              <a:srgbClr val="002060"/>
            </a:solidFill>
          </a:endParaRPr>
        </a:p>
      </dsp:txBody>
      <dsp:txXfrm>
        <a:off x="0" y="437697"/>
        <a:ext cx="2452772" cy="1471663"/>
      </dsp:txXfrm>
    </dsp:sp>
    <dsp:sp modelId="{134C32CF-0569-4F54-9EF3-4CA895B585E0}">
      <dsp:nvSpPr>
        <dsp:cNvPr id="0" name=""/>
        <dsp:cNvSpPr/>
      </dsp:nvSpPr>
      <dsp:spPr>
        <a:xfrm>
          <a:off x="2698049" y="437697"/>
          <a:ext cx="2452772" cy="147166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fr-BE" sz="2300" b="1" kern="1200" dirty="0" smtClean="0">
              <a:solidFill>
                <a:srgbClr val="002060"/>
              </a:solidFill>
            </a:rPr>
            <a:t>Data and </a:t>
          </a:r>
          <a:r>
            <a:rPr lang="fr-BE" sz="2300" b="1" kern="1200" dirty="0" err="1" smtClean="0">
              <a:solidFill>
                <a:srgbClr val="002060"/>
              </a:solidFill>
            </a:rPr>
            <a:t>computing</a:t>
          </a:r>
          <a:r>
            <a:rPr lang="fr-BE" sz="2300" b="1" kern="1200" dirty="0" smtClean="0">
              <a:solidFill>
                <a:srgbClr val="002060"/>
              </a:solidFill>
            </a:rPr>
            <a:t> intensive science</a:t>
          </a:r>
          <a:endParaRPr lang="en-GB" sz="2300" b="1" kern="1200" dirty="0">
            <a:solidFill>
              <a:srgbClr val="002060"/>
            </a:solidFill>
          </a:endParaRPr>
        </a:p>
      </dsp:txBody>
      <dsp:txXfrm>
        <a:off x="2698049" y="437697"/>
        <a:ext cx="2452772" cy="1471663"/>
      </dsp:txXfrm>
    </dsp:sp>
    <dsp:sp modelId="{36127F24-5FD4-4E7D-8A11-60FE445D08AA}">
      <dsp:nvSpPr>
        <dsp:cNvPr id="0" name=""/>
        <dsp:cNvSpPr/>
      </dsp:nvSpPr>
      <dsp:spPr>
        <a:xfrm>
          <a:off x="5396099" y="437697"/>
          <a:ext cx="2452772" cy="147166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fr-BE" sz="2300" b="1" kern="1200" dirty="0" err="1" smtClean="0">
              <a:solidFill>
                <a:srgbClr val="002060"/>
              </a:solidFill>
            </a:rPr>
            <a:t>Research</a:t>
          </a:r>
          <a:r>
            <a:rPr lang="fr-BE" sz="2300" b="1" kern="1200" dirty="0" smtClean="0">
              <a:solidFill>
                <a:srgbClr val="002060"/>
              </a:solidFill>
            </a:rPr>
            <a:t> and </a:t>
          </a:r>
          <a:r>
            <a:rPr lang="fr-BE" sz="2300" b="1" kern="1200" dirty="0" err="1" smtClean="0">
              <a:solidFill>
                <a:srgbClr val="002060"/>
              </a:solidFill>
            </a:rPr>
            <a:t>education</a:t>
          </a:r>
          <a:r>
            <a:rPr lang="fr-BE" sz="2300" b="1" kern="1200" dirty="0" smtClean="0">
              <a:solidFill>
                <a:srgbClr val="002060"/>
              </a:solidFill>
            </a:rPr>
            <a:t> networking</a:t>
          </a:r>
          <a:endParaRPr lang="en-GB" sz="2300" b="1" kern="1200" dirty="0">
            <a:solidFill>
              <a:srgbClr val="002060"/>
            </a:solidFill>
          </a:endParaRPr>
        </a:p>
      </dsp:txBody>
      <dsp:txXfrm>
        <a:off x="5396099" y="437697"/>
        <a:ext cx="2452772" cy="1471663"/>
      </dsp:txXfrm>
    </dsp:sp>
    <dsp:sp modelId="{2BECF824-82E7-4805-B356-737AACB18054}">
      <dsp:nvSpPr>
        <dsp:cNvPr id="0" name=""/>
        <dsp:cNvSpPr/>
      </dsp:nvSpPr>
      <dsp:spPr>
        <a:xfrm>
          <a:off x="1349024" y="2154638"/>
          <a:ext cx="2452772" cy="147166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fr-BE" sz="2300" b="1" kern="1200" dirty="0" smtClean="0">
              <a:solidFill>
                <a:srgbClr val="002060"/>
              </a:solidFill>
            </a:rPr>
            <a:t>High performance </a:t>
          </a:r>
          <a:r>
            <a:rPr lang="fr-BE" sz="2300" b="1" kern="1200" dirty="0" err="1" smtClean="0">
              <a:solidFill>
                <a:srgbClr val="002060"/>
              </a:solidFill>
            </a:rPr>
            <a:t>computing</a:t>
          </a:r>
          <a:endParaRPr lang="en-GB" sz="2300" b="1" kern="1200" dirty="0">
            <a:solidFill>
              <a:srgbClr val="002060"/>
            </a:solidFill>
          </a:endParaRPr>
        </a:p>
      </dsp:txBody>
      <dsp:txXfrm>
        <a:off x="1349024" y="2154638"/>
        <a:ext cx="2452772" cy="1471663"/>
      </dsp:txXfrm>
    </dsp:sp>
    <dsp:sp modelId="{B8C4DA8C-C9B9-4F09-9F1B-63EB29854DCE}">
      <dsp:nvSpPr>
        <dsp:cNvPr id="0" name=""/>
        <dsp:cNvSpPr/>
      </dsp:nvSpPr>
      <dsp:spPr>
        <a:xfrm>
          <a:off x="4047074" y="2154638"/>
          <a:ext cx="2452772" cy="147166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fr-BE" sz="2300" b="1" kern="1200" dirty="0" err="1" smtClean="0">
              <a:solidFill>
                <a:srgbClr val="002060"/>
              </a:solidFill>
            </a:rPr>
            <a:t>Big</a:t>
          </a:r>
          <a:r>
            <a:rPr lang="fr-BE" sz="2300" b="1" kern="1200" dirty="0" smtClean="0">
              <a:solidFill>
                <a:srgbClr val="002060"/>
              </a:solidFill>
            </a:rPr>
            <a:t> data innovation</a:t>
          </a:r>
          <a:endParaRPr lang="en-GB" sz="2300" b="1" kern="1200" dirty="0">
            <a:solidFill>
              <a:srgbClr val="002060"/>
            </a:solidFill>
          </a:endParaRPr>
        </a:p>
      </dsp:txBody>
      <dsp:txXfrm>
        <a:off x="4047074" y="2154638"/>
        <a:ext cx="2452772" cy="14716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1BBB46-B1B7-6846-9BB6-E655886CE866}">
      <dsp:nvSpPr>
        <dsp:cNvPr id="0" name=""/>
        <dsp:cNvSpPr/>
      </dsp:nvSpPr>
      <dsp:spPr>
        <a:xfrm>
          <a:off x="1835788" y="-117487"/>
          <a:ext cx="2371791" cy="2263211"/>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rtl="0">
            <a:lnSpc>
              <a:spcPct val="90000"/>
            </a:lnSpc>
            <a:spcBef>
              <a:spcPct val="0"/>
            </a:spcBef>
            <a:spcAft>
              <a:spcPct val="35000"/>
            </a:spcAft>
          </a:pPr>
          <a:r>
            <a:rPr lang="en-GB" sz="1800" b="1" kern="1200" dirty="0" smtClean="0"/>
            <a:t>EGI.EU MEMBERS: </a:t>
          </a:r>
          <a:br>
            <a:rPr lang="en-GB" sz="1800" b="1" kern="1200" dirty="0" smtClean="0"/>
          </a:br>
          <a:r>
            <a:rPr lang="en-GB" sz="1800" b="1" kern="1200" dirty="0" smtClean="0"/>
            <a:t/>
          </a:r>
          <a:br>
            <a:rPr lang="en-GB" sz="1800" b="1" kern="1200" dirty="0" smtClean="0"/>
          </a:br>
          <a:r>
            <a:rPr lang="en-GB" sz="1800" kern="1200" dirty="0" smtClean="0"/>
            <a:t>services and</a:t>
          </a:r>
          <a:br>
            <a:rPr lang="en-GB" sz="1800" kern="1200" dirty="0" smtClean="0"/>
          </a:br>
          <a:r>
            <a:rPr lang="en-GB" sz="1800" kern="1200" dirty="0" smtClean="0"/>
            <a:t>consultancy</a:t>
          </a:r>
          <a:endParaRPr lang="en-GB" sz="1800" kern="1200" dirty="0"/>
        </a:p>
      </dsp:txBody>
      <dsp:txXfrm>
        <a:off x="2183129" y="213953"/>
        <a:ext cx="1677109" cy="1600331"/>
      </dsp:txXfrm>
    </dsp:sp>
    <dsp:sp modelId="{1AC4025D-2999-8448-AD9C-95B0803595B6}">
      <dsp:nvSpPr>
        <dsp:cNvPr id="0" name=""/>
        <dsp:cNvSpPr/>
      </dsp:nvSpPr>
      <dsp:spPr>
        <a:xfrm rot="3600000">
          <a:off x="3575016" y="2002342"/>
          <a:ext cx="445343" cy="711708"/>
        </a:xfrm>
        <a:prstGeom prst="rightArrow">
          <a:avLst>
            <a:gd name="adj1" fmla="val 60000"/>
            <a:gd name="adj2" fmla="val 5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333500">
            <a:lnSpc>
              <a:spcPct val="90000"/>
            </a:lnSpc>
            <a:spcBef>
              <a:spcPct val="0"/>
            </a:spcBef>
            <a:spcAft>
              <a:spcPct val="35000"/>
            </a:spcAft>
          </a:pPr>
          <a:endParaRPr lang="en-US" sz="3000" kern="1200"/>
        </a:p>
      </dsp:txBody>
      <dsp:txXfrm>
        <a:off x="3608417" y="2086832"/>
        <a:ext cx="311740" cy="427024"/>
      </dsp:txXfrm>
    </dsp:sp>
    <dsp:sp modelId="{7DFD6100-8B51-3340-A3EB-15FADFCCE2F8}">
      <dsp:nvSpPr>
        <dsp:cNvPr id="0" name=""/>
        <dsp:cNvSpPr/>
      </dsp:nvSpPr>
      <dsp:spPr>
        <a:xfrm>
          <a:off x="3385235" y="2586985"/>
          <a:ext cx="2437732" cy="2335921"/>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rtl="0">
            <a:lnSpc>
              <a:spcPct val="90000"/>
            </a:lnSpc>
            <a:spcBef>
              <a:spcPct val="0"/>
            </a:spcBef>
            <a:spcAft>
              <a:spcPct val="35000"/>
            </a:spcAft>
          </a:pPr>
          <a:r>
            <a:rPr lang="en-GB" sz="1800" b="1" kern="1200" dirty="0" smtClean="0"/>
            <a:t>TECHNOLOGY PROVIDERS:</a:t>
          </a:r>
        </a:p>
        <a:p>
          <a:pPr lvl="0" algn="ctr" defTabSz="800100" rtl="0">
            <a:lnSpc>
              <a:spcPct val="90000"/>
            </a:lnSpc>
            <a:spcBef>
              <a:spcPct val="0"/>
            </a:spcBef>
            <a:spcAft>
              <a:spcPct val="35000"/>
            </a:spcAft>
          </a:pPr>
          <a:r>
            <a:rPr lang="en-GB" sz="1800" kern="1200" dirty="0" smtClean="0">
              <a:sym typeface="Wingdings"/>
            </a:rPr>
            <a:t>software</a:t>
          </a:r>
          <a:endParaRPr lang="en-GB" sz="1800" kern="1200" dirty="0"/>
        </a:p>
      </dsp:txBody>
      <dsp:txXfrm>
        <a:off x="3742233" y="2929073"/>
        <a:ext cx="1723736" cy="1651745"/>
      </dsp:txXfrm>
    </dsp:sp>
    <dsp:sp modelId="{78CB43D4-8D26-2B49-A1E1-D9E8EE610FEC}">
      <dsp:nvSpPr>
        <dsp:cNvPr id="0" name=""/>
        <dsp:cNvSpPr/>
      </dsp:nvSpPr>
      <dsp:spPr>
        <a:xfrm rot="10800000">
          <a:off x="2835931" y="3399092"/>
          <a:ext cx="388174" cy="711708"/>
        </a:xfrm>
        <a:prstGeom prst="rightArrow">
          <a:avLst>
            <a:gd name="adj1" fmla="val 60000"/>
            <a:gd name="adj2" fmla="val 5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333500">
            <a:lnSpc>
              <a:spcPct val="90000"/>
            </a:lnSpc>
            <a:spcBef>
              <a:spcPct val="0"/>
            </a:spcBef>
            <a:spcAft>
              <a:spcPct val="35000"/>
            </a:spcAft>
          </a:pPr>
          <a:endParaRPr lang="en-US" sz="3000" kern="1200"/>
        </a:p>
      </dsp:txBody>
      <dsp:txXfrm rot="10800000">
        <a:off x="2952383" y="3541434"/>
        <a:ext cx="271722" cy="427024"/>
      </dsp:txXfrm>
    </dsp:sp>
    <dsp:sp modelId="{BBE932D9-B931-9449-9C53-02227631CEAF}">
      <dsp:nvSpPr>
        <dsp:cNvPr id="0" name=""/>
        <dsp:cNvSpPr/>
      </dsp:nvSpPr>
      <dsp:spPr>
        <a:xfrm>
          <a:off x="225703" y="2541383"/>
          <a:ext cx="2427125" cy="2427125"/>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rtl="0">
            <a:lnSpc>
              <a:spcPct val="90000"/>
            </a:lnSpc>
            <a:spcBef>
              <a:spcPct val="0"/>
            </a:spcBef>
            <a:spcAft>
              <a:spcPct val="35000"/>
            </a:spcAft>
          </a:pPr>
          <a:r>
            <a:rPr lang="en-GB" sz="1800" b="1" kern="1200" dirty="0" smtClean="0"/>
            <a:t>SCIENTIFIC COMMUNITIES:</a:t>
          </a:r>
          <a:br>
            <a:rPr lang="en-GB" sz="1800" b="1" kern="1200" dirty="0" smtClean="0"/>
          </a:br>
          <a:r>
            <a:rPr lang="en-GB" sz="1800" kern="1200" dirty="0" smtClean="0"/>
            <a:t/>
          </a:r>
          <a:br>
            <a:rPr lang="en-GB" sz="1800" kern="1200" dirty="0" smtClean="0"/>
          </a:br>
          <a:r>
            <a:rPr lang="en-GB" sz="1800" kern="1200" dirty="0" smtClean="0"/>
            <a:t>domain expertise, data, applications</a:t>
          </a:r>
          <a:br>
            <a:rPr lang="en-GB" sz="1800" kern="1200" dirty="0" smtClean="0"/>
          </a:br>
          <a:endParaRPr lang="en-GB" sz="1800" kern="1200" dirty="0"/>
        </a:p>
      </dsp:txBody>
      <dsp:txXfrm>
        <a:off x="581147" y="2896827"/>
        <a:ext cx="1716237" cy="1716237"/>
      </dsp:txXfrm>
    </dsp:sp>
    <dsp:sp modelId="{7E9BCD3D-8FA4-E94D-B2E1-DDB24BE5C56A}">
      <dsp:nvSpPr>
        <dsp:cNvPr id="0" name=""/>
        <dsp:cNvSpPr/>
      </dsp:nvSpPr>
      <dsp:spPr>
        <a:xfrm rot="18000000">
          <a:off x="2027895" y="2009243"/>
          <a:ext cx="427601" cy="711708"/>
        </a:xfrm>
        <a:prstGeom prst="rightArrow">
          <a:avLst>
            <a:gd name="adj1" fmla="val 60000"/>
            <a:gd name="adj2" fmla="val 5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333500">
            <a:lnSpc>
              <a:spcPct val="90000"/>
            </a:lnSpc>
            <a:spcBef>
              <a:spcPct val="0"/>
            </a:spcBef>
            <a:spcAft>
              <a:spcPct val="35000"/>
            </a:spcAft>
          </a:pPr>
          <a:endParaRPr lang="en-US" sz="3000" kern="1200"/>
        </a:p>
      </dsp:txBody>
      <dsp:txXfrm>
        <a:off x="2059965" y="2207132"/>
        <a:ext cx="299321" cy="42702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8A0670-AAAA-1642-8E15-B23B621955CC}">
      <dsp:nvSpPr>
        <dsp:cNvPr id="0" name=""/>
        <dsp:cNvSpPr/>
      </dsp:nvSpPr>
      <dsp:spPr>
        <a:xfrm>
          <a:off x="2742492" y="1122312"/>
          <a:ext cx="2795935" cy="2795935"/>
        </a:xfrm>
        <a:prstGeom prst="ellipse">
          <a:avLst/>
        </a:prstGeom>
        <a:no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n-US" sz="6500" kern="1200" dirty="0" smtClean="0"/>
        </a:p>
      </dsp:txBody>
      <dsp:txXfrm>
        <a:off x="3151947" y="1531767"/>
        <a:ext cx="1977025" cy="1977025"/>
      </dsp:txXfrm>
    </dsp:sp>
    <dsp:sp modelId="{773A8755-051D-0648-9E7B-219EAE80133E}">
      <dsp:nvSpPr>
        <dsp:cNvPr id="0" name=""/>
        <dsp:cNvSpPr/>
      </dsp:nvSpPr>
      <dsp:spPr>
        <a:xfrm>
          <a:off x="3441476" y="499"/>
          <a:ext cx="1397967" cy="1397967"/>
        </a:xfrm>
        <a:prstGeom prst="ellipse">
          <a:avLst/>
        </a:prstGeom>
        <a:gradFill rotWithShape="0">
          <a:gsLst>
            <a:gs pos="0">
              <a:schemeClr val="accent3">
                <a:alpha val="50000"/>
                <a:hueOff val="0"/>
                <a:satOff val="0"/>
                <a:lumOff val="0"/>
                <a:alphaOff val="0"/>
                <a:shade val="51000"/>
                <a:satMod val="130000"/>
              </a:schemeClr>
            </a:gs>
            <a:gs pos="80000">
              <a:schemeClr val="accent3">
                <a:alpha val="50000"/>
                <a:hueOff val="0"/>
                <a:satOff val="0"/>
                <a:lumOff val="0"/>
                <a:alphaOff val="0"/>
                <a:shade val="93000"/>
                <a:satMod val="130000"/>
              </a:schemeClr>
            </a:gs>
            <a:gs pos="100000">
              <a:schemeClr val="accent3">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BBMRI</a:t>
          </a:r>
          <a:endParaRPr lang="en-US" sz="1600" kern="1200" dirty="0"/>
        </a:p>
      </dsp:txBody>
      <dsp:txXfrm>
        <a:off x="3646204" y="205227"/>
        <a:ext cx="988511" cy="988511"/>
      </dsp:txXfrm>
    </dsp:sp>
    <dsp:sp modelId="{E12C17BE-3E64-F84B-86C2-6B851D53EBD5}">
      <dsp:nvSpPr>
        <dsp:cNvPr id="0" name=""/>
        <dsp:cNvSpPr/>
      </dsp:nvSpPr>
      <dsp:spPr>
        <a:xfrm>
          <a:off x="4680511" y="618264"/>
          <a:ext cx="1397967" cy="1397967"/>
        </a:xfrm>
        <a:prstGeom prst="ellipse">
          <a:avLst/>
        </a:prstGeom>
        <a:gradFill rotWithShape="0">
          <a:gsLst>
            <a:gs pos="0">
              <a:schemeClr val="accent4">
                <a:alpha val="50000"/>
                <a:hueOff val="0"/>
                <a:satOff val="0"/>
                <a:lumOff val="0"/>
                <a:alphaOff val="0"/>
                <a:shade val="51000"/>
                <a:satMod val="130000"/>
              </a:schemeClr>
            </a:gs>
            <a:gs pos="80000">
              <a:schemeClr val="accent4">
                <a:alpha val="50000"/>
                <a:hueOff val="0"/>
                <a:satOff val="0"/>
                <a:lumOff val="0"/>
                <a:alphaOff val="0"/>
                <a:shade val="93000"/>
                <a:satMod val="130000"/>
              </a:schemeClr>
            </a:gs>
            <a:gs pos="100000">
              <a:schemeClr val="accent4">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DARIAH</a:t>
          </a:r>
          <a:endParaRPr lang="en-US" sz="1600" kern="1200" dirty="0"/>
        </a:p>
      </dsp:txBody>
      <dsp:txXfrm>
        <a:off x="4885239" y="822992"/>
        <a:ext cx="988511" cy="988511"/>
      </dsp:txXfrm>
    </dsp:sp>
    <dsp:sp modelId="{E3B38541-1C66-F84E-8389-86D54861102C}">
      <dsp:nvSpPr>
        <dsp:cNvPr id="0" name=""/>
        <dsp:cNvSpPr/>
      </dsp:nvSpPr>
      <dsp:spPr>
        <a:xfrm>
          <a:off x="5262273" y="1821296"/>
          <a:ext cx="1397967" cy="1397967"/>
        </a:xfrm>
        <a:prstGeom prst="ellipse">
          <a:avLst/>
        </a:prstGeom>
        <a:gradFill rotWithShape="0">
          <a:gsLst>
            <a:gs pos="0">
              <a:schemeClr val="accent5">
                <a:alpha val="50000"/>
                <a:hueOff val="0"/>
                <a:satOff val="0"/>
                <a:lumOff val="0"/>
                <a:alphaOff val="0"/>
                <a:shade val="51000"/>
                <a:satMod val="130000"/>
              </a:schemeClr>
            </a:gs>
            <a:gs pos="80000">
              <a:schemeClr val="accent5">
                <a:alpha val="50000"/>
                <a:hueOff val="0"/>
                <a:satOff val="0"/>
                <a:lumOff val="0"/>
                <a:alphaOff val="0"/>
                <a:shade val="93000"/>
                <a:satMod val="130000"/>
              </a:schemeClr>
            </a:gs>
            <a:gs pos="100000">
              <a:schemeClr val="accent5">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EISCAT-3D</a:t>
          </a:r>
          <a:endParaRPr lang="en-US" sz="1600" kern="1200" dirty="0"/>
        </a:p>
      </dsp:txBody>
      <dsp:txXfrm>
        <a:off x="5467001" y="2026024"/>
        <a:ext cx="988511" cy="988511"/>
      </dsp:txXfrm>
    </dsp:sp>
    <dsp:sp modelId="{43EFCEF8-4ECA-4B41-8BE7-9C31CC81F6F1}">
      <dsp:nvSpPr>
        <dsp:cNvPr id="0" name=""/>
        <dsp:cNvSpPr/>
      </dsp:nvSpPr>
      <dsp:spPr>
        <a:xfrm>
          <a:off x="2160248" y="576065"/>
          <a:ext cx="1397967" cy="1397967"/>
        </a:xfrm>
        <a:prstGeom prst="ellipse">
          <a:avLst/>
        </a:prstGeom>
        <a:gradFill rotWithShape="0">
          <a:gsLst>
            <a:gs pos="0">
              <a:schemeClr val="accent6">
                <a:alpha val="50000"/>
                <a:hueOff val="0"/>
                <a:satOff val="0"/>
                <a:lumOff val="0"/>
                <a:alphaOff val="0"/>
                <a:shade val="51000"/>
                <a:satMod val="130000"/>
              </a:schemeClr>
            </a:gs>
            <a:gs pos="80000">
              <a:schemeClr val="accent6">
                <a:alpha val="50000"/>
                <a:hueOff val="0"/>
                <a:satOff val="0"/>
                <a:lumOff val="0"/>
                <a:alphaOff val="0"/>
                <a:shade val="93000"/>
                <a:satMod val="130000"/>
              </a:schemeClr>
            </a:gs>
            <a:gs pos="100000">
              <a:schemeClr val="accent6">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ELIXIR</a:t>
          </a:r>
          <a:endParaRPr lang="en-US" sz="1600" kern="1200" dirty="0"/>
        </a:p>
      </dsp:txBody>
      <dsp:txXfrm>
        <a:off x="2364976" y="780793"/>
        <a:ext cx="988511" cy="988511"/>
      </dsp:txXfrm>
    </dsp:sp>
    <dsp:sp modelId="{15BA4887-F6AE-AA42-809F-29AF04C6C0A7}">
      <dsp:nvSpPr>
        <dsp:cNvPr id="0" name=""/>
        <dsp:cNvSpPr/>
      </dsp:nvSpPr>
      <dsp:spPr>
        <a:xfrm>
          <a:off x="4576635" y="2981989"/>
          <a:ext cx="1397967" cy="1397967"/>
        </a:xfrm>
        <a:prstGeom prst="ellipse">
          <a:avLst/>
        </a:prstGeom>
        <a:gradFill rotWithShape="0">
          <a:gsLst>
            <a:gs pos="0">
              <a:schemeClr val="accent2">
                <a:alpha val="50000"/>
                <a:hueOff val="0"/>
                <a:satOff val="0"/>
                <a:lumOff val="0"/>
                <a:alphaOff val="0"/>
                <a:shade val="51000"/>
                <a:satMod val="130000"/>
              </a:schemeClr>
            </a:gs>
            <a:gs pos="80000">
              <a:schemeClr val="accent2">
                <a:alpha val="50000"/>
                <a:hueOff val="0"/>
                <a:satOff val="0"/>
                <a:lumOff val="0"/>
                <a:alphaOff val="0"/>
                <a:shade val="93000"/>
                <a:satMod val="130000"/>
              </a:schemeClr>
            </a:gs>
            <a:gs pos="100000">
              <a:schemeClr val="accent2">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EPOS</a:t>
          </a:r>
          <a:endParaRPr lang="en-US" sz="1600" kern="1200" dirty="0"/>
        </a:p>
      </dsp:txBody>
      <dsp:txXfrm>
        <a:off x="4781363" y="3186717"/>
        <a:ext cx="988511" cy="988511"/>
      </dsp:txXfrm>
    </dsp:sp>
    <dsp:sp modelId="{0D6D5DC7-1FCB-704E-AED1-F9ECB489F6AC}">
      <dsp:nvSpPr>
        <dsp:cNvPr id="0" name=""/>
        <dsp:cNvSpPr/>
      </dsp:nvSpPr>
      <dsp:spPr>
        <a:xfrm>
          <a:off x="3426563" y="3642592"/>
          <a:ext cx="1397967" cy="1397967"/>
        </a:xfrm>
        <a:prstGeom prst="ellipse">
          <a:avLst/>
        </a:prstGeom>
        <a:gradFill rotWithShape="0">
          <a:gsLst>
            <a:gs pos="0">
              <a:schemeClr val="accent3">
                <a:alpha val="50000"/>
                <a:hueOff val="0"/>
                <a:satOff val="0"/>
                <a:lumOff val="0"/>
                <a:alphaOff val="0"/>
                <a:shade val="51000"/>
                <a:satMod val="130000"/>
              </a:schemeClr>
            </a:gs>
            <a:gs pos="80000">
              <a:schemeClr val="accent3">
                <a:alpha val="50000"/>
                <a:hueOff val="0"/>
                <a:satOff val="0"/>
                <a:lumOff val="0"/>
                <a:alphaOff val="0"/>
                <a:shade val="93000"/>
                <a:satMod val="130000"/>
              </a:schemeClr>
            </a:gs>
            <a:gs pos="100000">
              <a:schemeClr val="accent3">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err="1" smtClean="0"/>
            <a:t>LifeWatch</a:t>
          </a:r>
          <a:endParaRPr lang="en-US" sz="1600" kern="1200" dirty="0"/>
        </a:p>
      </dsp:txBody>
      <dsp:txXfrm>
        <a:off x="3631291" y="3847320"/>
        <a:ext cx="988511" cy="988511"/>
      </dsp:txXfrm>
    </dsp:sp>
    <dsp:sp modelId="{39F44AD5-72E0-8242-A7D7-8B457AF0E4E3}">
      <dsp:nvSpPr>
        <dsp:cNvPr id="0" name=""/>
        <dsp:cNvSpPr/>
      </dsp:nvSpPr>
      <dsp:spPr>
        <a:xfrm>
          <a:off x="1620679" y="1821296"/>
          <a:ext cx="1397967" cy="1397967"/>
        </a:xfrm>
        <a:prstGeom prst="ellipse">
          <a:avLst/>
        </a:prstGeom>
        <a:gradFill rotWithShape="0">
          <a:gsLst>
            <a:gs pos="0">
              <a:schemeClr val="accent4">
                <a:alpha val="50000"/>
                <a:hueOff val="0"/>
                <a:satOff val="0"/>
                <a:lumOff val="0"/>
                <a:alphaOff val="0"/>
                <a:shade val="51000"/>
                <a:satMod val="130000"/>
              </a:schemeClr>
            </a:gs>
            <a:gs pos="80000">
              <a:schemeClr val="accent4">
                <a:alpha val="50000"/>
                <a:hueOff val="0"/>
                <a:satOff val="0"/>
                <a:lumOff val="0"/>
                <a:alphaOff val="0"/>
                <a:shade val="93000"/>
                <a:satMod val="130000"/>
              </a:schemeClr>
            </a:gs>
            <a:gs pos="100000">
              <a:schemeClr val="accent4">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err="1" smtClean="0"/>
            <a:t>MoBRAIN</a:t>
          </a:r>
          <a:r>
            <a:rPr lang="en-US" sz="1600" kern="1200" dirty="0" smtClean="0"/>
            <a:t>/</a:t>
          </a:r>
          <a:br>
            <a:rPr lang="en-US" sz="1600" kern="1200" dirty="0" smtClean="0"/>
          </a:br>
          <a:r>
            <a:rPr lang="en-US" sz="1600" kern="1200" dirty="0" smtClean="0"/>
            <a:t>INSTRUCT</a:t>
          </a:r>
          <a:endParaRPr lang="en-US" sz="1600" kern="1200" dirty="0"/>
        </a:p>
      </dsp:txBody>
      <dsp:txXfrm>
        <a:off x="1825407" y="2026024"/>
        <a:ext cx="988511" cy="988511"/>
      </dsp:txXfrm>
    </dsp:sp>
    <dsp:sp modelId="{1A6CFB46-5FA7-4D4B-966A-1BD37A1F94B5}">
      <dsp:nvSpPr>
        <dsp:cNvPr id="0" name=""/>
        <dsp:cNvSpPr/>
      </dsp:nvSpPr>
      <dsp:spPr>
        <a:xfrm>
          <a:off x="2160242" y="3029900"/>
          <a:ext cx="1397967" cy="1397967"/>
        </a:xfrm>
        <a:prstGeom prst="ellipse">
          <a:avLst/>
        </a:prstGeom>
        <a:gradFill rotWithShape="0">
          <a:gsLst>
            <a:gs pos="0">
              <a:schemeClr val="accent5">
                <a:alpha val="50000"/>
                <a:hueOff val="0"/>
                <a:satOff val="0"/>
                <a:lumOff val="0"/>
                <a:alphaOff val="0"/>
                <a:shade val="51000"/>
                <a:satMod val="130000"/>
              </a:schemeClr>
            </a:gs>
            <a:gs pos="80000">
              <a:schemeClr val="accent5">
                <a:alpha val="50000"/>
                <a:hueOff val="0"/>
                <a:satOff val="0"/>
                <a:lumOff val="0"/>
                <a:alphaOff val="0"/>
                <a:shade val="93000"/>
                <a:satMod val="130000"/>
              </a:schemeClr>
            </a:gs>
            <a:gs pos="100000">
              <a:schemeClr val="accent5">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Environment</a:t>
          </a:r>
          <a:br>
            <a:rPr lang="en-US" sz="1400" kern="1200" dirty="0" smtClean="0"/>
          </a:br>
          <a:r>
            <a:rPr lang="en-US" sz="1400" kern="1200" dirty="0" smtClean="0"/>
            <a:t>(disaster mitigation)</a:t>
          </a:r>
          <a:endParaRPr lang="en-US" sz="1400" kern="1200" dirty="0"/>
        </a:p>
      </dsp:txBody>
      <dsp:txXfrm>
        <a:off x="2364970" y="3234628"/>
        <a:ext cx="988511" cy="98851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458736-0193-4040-AD76-E8A4EFA70D83}">
      <dsp:nvSpPr>
        <dsp:cNvPr id="0" name=""/>
        <dsp:cNvSpPr/>
      </dsp:nvSpPr>
      <dsp:spPr>
        <a:xfrm>
          <a:off x="0" y="7454"/>
          <a:ext cx="1950435" cy="780174"/>
        </a:xfrm>
        <a:prstGeom prst="chevron">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en-GB" sz="1800" kern="1200" noProof="0" dirty="0" smtClean="0"/>
            <a:t>Request submission</a:t>
          </a:r>
          <a:endParaRPr lang="en-GB" sz="1800" kern="1200" noProof="0" dirty="0"/>
        </a:p>
      </dsp:txBody>
      <dsp:txXfrm>
        <a:off x="390087" y="7454"/>
        <a:ext cx="1170261" cy="780174"/>
      </dsp:txXfrm>
    </dsp:sp>
    <dsp:sp modelId="{E130F6AE-7EDC-4AB7-B7E1-916C84720581}">
      <dsp:nvSpPr>
        <dsp:cNvPr id="0" name=""/>
        <dsp:cNvSpPr/>
      </dsp:nvSpPr>
      <dsp:spPr>
        <a:xfrm>
          <a:off x="1757583" y="7454"/>
          <a:ext cx="1950435" cy="780174"/>
        </a:xfrm>
        <a:prstGeom prst="chevron">
          <a:avLst/>
        </a:prstGeom>
        <a:solidFill>
          <a:schemeClr val="accent2">
            <a:hueOff val="1170380"/>
            <a:satOff val="-1460"/>
            <a:lumOff val="34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en-GB" sz="1800" kern="1200" noProof="0" dirty="0" smtClean="0"/>
            <a:t>Provider invitation</a:t>
          </a:r>
          <a:endParaRPr lang="en-GB" sz="1800" kern="1200" noProof="0" dirty="0"/>
        </a:p>
      </dsp:txBody>
      <dsp:txXfrm>
        <a:off x="2147670" y="7454"/>
        <a:ext cx="1170261" cy="780174"/>
      </dsp:txXfrm>
    </dsp:sp>
    <dsp:sp modelId="{0C956212-C20F-4FE4-BC80-BB307C0A7094}">
      <dsp:nvSpPr>
        <dsp:cNvPr id="0" name=""/>
        <dsp:cNvSpPr/>
      </dsp:nvSpPr>
      <dsp:spPr>
        <a:xfrm>
          <a:off x="3512976" y="7454"/>
          <a:ext cx="1950435" cy="780174"/>
        </a:xfrm>
        <a:prstGeom prst="chevron">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en-GB" sz="1800" kern="1200" noProof="0" dirty="0" smtClean="0"/>
            <a:t>Provider selection</a:t>
          </a:r>
          <a:endParaRPr lang="en-GB" sz="1800" kern="1200" noProof="0" dirty="0"/>
        </a:p>
      </dsp:txBody>
      <dsp:txXfrm>
        <a:off x="3903063" y="7454"/>
        <a:ext cx="1170261" cy="780174"/>
      </dsp:txXfrm>
    </dsp:sp>
    <dsp:sp modelId="{0B070BFA-FBE8-40B3-BAEB-5FA39B33A31E}">
      <dsp:nvSpPr>
        <dsp:cNvPr id="0" name=""/>
        <dsp:cNvSpPr/>
      </dsp:nvSpPr>
      <dsp:spPr>
        <a:xfrm>
          <a:off x="5268368" y="7454"/>
          <a:ext cx="1950435" cy="780174"/>
        </a:xfrm>
        <a:prstGeom prst="chevron">
          <a:avLst/>
        </a:prstGeom>
        <a:solidFill>
          <a:schemeClr val="accent2">
            <a:hueOff val="3511139"/>
            <a:satOff val="-4379"/>
            <a:lumOff val="10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en-GB" sz="1800" kern="1200" noProof="0" dirty="0" smtClean="0"/>
            <a:t>Sign OLAs and SLA</a:t>
          </a:r>
          <a:endParaRPr lang="en-GB" sz="1800" kern="1200" noProof="0" dirty="0"/>
        </a:p>
      </dsp:txBody>
      <dsp:txXfrm>
        <a:off x="5658455" y="7454"/>
        <a:ext cx="1170261" cy="780174"/>
      </dsp:txXfrm>
    </dsp:sp>
    <dsp:sp modelId="{72DD6D07-2B3F-45D7-A5CF-5CC98406802F}">
      <dsp:nvSpPr>
        <dsp:cNvPr id="0" name=""/>
        <dsp:cNvSpPr/>
      </dsp:nvSpPr>
      <dsp:spPr>
        <a:xfrm>
          <a:off x="7025952" y="7454"/>
          <a:ext cx="1950435" cy="780174"/>
        </a:xfrm>
        <a:prstGeom prst="chevron">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en-GB" sz="1800" kern="1200" noProof="0" smtClean="0"/>
            <a:t>Monitor delivery</a:t>
          </a:r>
          <a:endParaRPr lang="en-GB" sz="1800" kern="1200" noProof="0" dirty="0"/>
        </a:p>
      </dsp:txBody>
      <dsp:txXfrm>
        <a:off x="7416039" y="7454"/>
        <a:ext cx="1170261" cy="78017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6411"/>
          </a:xfrm>
          <a:prstGeom prst="rect">
            <a:avLst/>
          </a:prstGeom>
        </p:spPr>
        <p:txBody>
          <a:bodyPr vert="horz" lIns="91440" tIns="45720" rIns="91440" bIns="45720" rtlCol="0"/>
          <a:lstStyle>
            <a:lvl1pPr algn="r">
              <a:defRPr sz="1200"/>
            </a:lvl1pPr>
          </a:lstStyle>
          <a:p>
            <a:fld id="{BC98F682-7966-4F36-8C65-12C6AC282E64}" type="datetimeFigureOut">
              <a:rPr lang="en-GB" smtClean="0"/>
              <a:t>16/11/2015</a:t>
            </a:fld>
            <a:endParaRPr lang="en-GB"/>
          </a:p>
        </p:txBody>
      </p:sp>
      <p:sp>
        <p:nvSpPr>
          <p:cNvPr id="4" name="Footer Placeholder 3"/>
          <p:cNvSpPr>
            <a:spLocks noGrp="1"/>
          </p:cNvSpPr>
          <p:nvPr>
            <p:ph type="ftr" sz="quarter" idx="2"/>
          </p:nvPr>
        </p:nvSpPr>
        <p:spPr>
          <a:xfrm>
            <a:off x="0" y="9430091"/>
            <a:ext cx="2945659" cy="496411"/>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30091"/>
            <a:ext cx="2945659" cy="496411"/>
          </a:xfrm>
          <a:prstGeom prst="rect">
            <a:avLst/>
          </a:prstGeom>
        </p:spPr>
        <p:txBody>
          <a:bodyPr vert="horz" lIns="91440" tIns="45720" rIns="91440" bIns="45720" rtlCol="0" anchor="b"/>
          <a:lstStyle>
            <a:lvl1pPr algn="r">
              <a:defRPr sz="1200"/>
            </a:lvl1pPr>
          </a:lstStyle>
          <a:p>
            <a:fld id="{777037CF-4AF3-4EA8-B0EF-23260E3D633F}" type="slidenum">
              <a:rPr lang="en-GB" smtClean="0"/>
              <a:t>‹#›</a:t>
            </a:fld>
            <a:endParaRPr lang="en-GB"/>
          </a:p>
        </p:txBody>
      </p:sp>
    </p:spTree>
    <p:extLst>
      <p:ext uri="{BB962C8B-B14F-4D97-AF65-F5344CB8AC3E}">
        <p14:creationId xmlns:p14="http://schemas.microsoft.com/office/powerpoint/2010/main" val="258822099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ABA4EA1F-7887-426C-BD0E-29F38E7AB4A2}" type="datetimeFigureOut">
              <a:rPr lang="nl-NL" smtClean="0"/>
              <a:t>16-11-2015</a:t>
            </a:fld>
            <a:endParaRPr lang="nl-NL"/>
          </a:p>
        </p:txBody>
      </p:sp>
      <p:sp>
        <p:nvSpPr>
          <p:cNvPr id="4" name="Tijdelijke aanduiding voor dia-afbeelding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voettekst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AEF58AE9-46A5-49CB-B815-3CC2120EE87D}" type="slidenum">
              <a:rPr lang="nl-NL" smtClean="0"/>
              <a:t>‹#›</a:t>
            </a:fld>
            <a:endParaRPr lang="nl-NL"/>
          </a:p>
        </p:txBody>
      </p:sp>
    </p:spTree>
    <p:extLst>
      <p:ext uri="{BB962C8B-B14F-4D97-AF65-F5344CB8AC3E}">
        <p14:creationId xmlns:p14="http://schemas.microsoft.com/office/powerpoint/2010/main" val="230248877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envriplus.eu/themes/#tab-e888a07bfb69bde7f81" TargetMode="External"/><Relationship Id="rId2" Type="http://schemas.openxmlformats.org/officeDocument/2006/relationships/slide" Target="../slides/slide52.xml"/><Relationship Id="rId1" Type="http://schemas.openxmlformats.org/officeDocument/2006/relationships/notesMaster" Target="../notesMasters/notesMaster1.xml"/><Relationship Id="rId4" Type="http://schemas.openxmlformats.org/officeDocument/2006/relationships/hyperlink" Target="http://www.envriplus.eu/themes/#tab-532015dd80b54c85e4b"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EF58AE9-46A5-49CB-B815-3CC2120EE87D}" type="slidenum">
              <a:rPr lang="nl-NL" smtClean="0"/>
              <a:t>3</a:t>
            </a:fld>
            <a:endParaRPr lang="nl-NL"/>
          </a:p>
        </p:txBody>
      </p:sp>
    </p:spTree>
    <p:extLst>
      <p:ext uri="{BB962C8B-B14F-4D97-AF65-F5344CB8AC3E}">
        <p14:creationId xmlns:p14="http://schemas.microsoft.com/office/powerpoint/2010/main" val="5029769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EISCAT_3D, ELIXIR, EPOS – Competence </a:t>
            </a:r>
            <a:r>
              <a:rPr lang="en-US" dirty="0" err="1" smtClean="0"/>
              <a:t>centre</a:t>
            </a:r>
            <a:r>
              <a:rPr lang="en-US" dirty="0" smtClean="0"/>
              <a:t> activities: https://wiki.egi.eu/wiki/EGI-Engage:WP6_(SA2)_Knowledge_Commons</a:t>
            </a:r>
          </a:p>
          <a:p>
            <a:endParaRPr lang="en-US" dirty="0" smtClean="0"/>
          </a:p>
          <a:p>
            <a:r>
              <a:rPr lang="en-US" dirty="0" smtClean="0"/>
              <a:t>EMOS: Meetings</a:t>
            </a:r>
            <a:r>
              <a:rPr lang="en-US" baseline="0" dirty="0" smtClean="0"/>
              <a:t> with INGV (IT), Engineering (from EMSODEV) </a:t>
            </a:r>
            <a:r>
              <a:rPr lang="en-US" baseline="0" dirty="0" smtClean="0">
                <a:sym typeface="Wingdings" panose="05000000000000000000" pitchFamily="2" charset="2"/>
              </a:rPr>
              <a:t> Discussing topics for </a:t>
            </a:r>
            <a:r>
              <a:rPr lang="en-US" baseline="0" dirty="0" err="1" smtClean="0">
                <a:sym typeface="Wingdings" panose="05000000000000000000" pitchFamily="2" charset="2"/>
              </a:rPr>
              <a:t>FedCloud</a:t>
            </a:r>
            <a:r>
              <a:rPr lang="en-US" baseline="0" dirty="0" smtClean="0">
                <a:sym typeface="Wingdings" panose="05000000000000000000" pitchFamily="2" charset="2"/>
              </a:rPr>
              <a:t> evaluation and an MoU</a:t>
            </a:r>
          </a:p>
          <a:p>
            <a:r>
              <a:rPr lang="en-US" baseline="0" dirty="0" smtClean="0">
                <a:sym typeface="Wingdings" panose="05000000000000000000" pitchFamily="2" charset="2"/>
              </a:rPr>
              <a:t>ICOS: Involved in the EGI-EUDAT pilot, but until now discussed only with EUDAT. We should move onto a pilot jointly with EUDAT</a:t>
            </a:r>
          </a:p>
          <a:p>
            <a:r>
              <a:rPr lang="en-US" baseline="0" dirty="0" smtClean="0">
                <a:sym typeface="Wingdings" panose="05000000000000000000" pitchFamily="2" charset="2"/>
              </a:rPr>
              <a:t>Euro-Argo, </a:t>
            </a:r>
            <a:r>
              <a:rPr lang="en-US" baseline="0" dirty="0" err="1" smtClean="0">
                <a:sym typeface="Wingdings" panose="05000000000000000000" pitchFamily="2" charset="2"/>
              </a:rPr>
              <a:t>EuroGOOS</a:t>
            </a:r>
            <a:r>
              <a:rPr lang="en-US" baseline="0" dirty="0" smtClean="0">
                <a:sym typeface="Wingdings" panose="05000000000000000000" pitchFamily="2" charset="2"/>
              </a:rPr>
              <a:t>, FixO3 – dialog started in </a:t>
            </a:r>
            <a:r>
              <a:rPr lang="en-US" baseline="0" dirty="0" err="1" smtClean="0">
                <a:sym typeface="Wingdings" panose="05000000000000000000" pitchFamily="2" charset="2"/>
              </a:rPr>
              <a:t>ENVRIplus</a:t>
            </a:r>
            <a:endParaRPr lang="en-US" baseline="0" dirty="0" smtClean="0">
              <a:sym typeface="Wingdings" panose="05000000000000000000" pitchFamily="2" charset="2"/>
            </a:endParaRPr>
          </a:p>
          <a:p>
            <a:endParaRPr lang="en-US" baseline="0" dirty="0" smtClean="0">
              <a:sym typeface="Wingdings" panose="05000000000000000000" pitchFamily="2" charset="2"/>
            </a:endParaRPr>
          </a:p>
          <a:p>
            <a:endParaRPr lang="en-US" baseline="0" dirty="0" smtClean="0">
              <a:sym typeface="Wingdings" panose="05000000000000000000" pitchFamily="2" charset="2"/>
            </a:endParaRPr>
          </a:p>
          <a:p>
            <a:endParaRPr lang="en-GB" dirty="0"/>
          </a:p>
        </p:txBody>
      </p:sp>
      <p:sp>
        <p:nvSpPr>
          <p:cNvPr id="4" name="Slide Number Placeholder 3"/>
          <p:cNvSpPr>
            <a:spLocks noGrp="1"/>
          </p:cNvSpPr>
          <p:nvPr>
            <p:ph type="sldNum" sz="quarter" idx="10"/>
          </p:nvPr>
        </p:nvSpPr>
        <p:spPr/>
        <p:txBody>
          <a:bodyPr/>
          <a:lstStyle/>
          <a:p>
            <a:fld id="{AEF58AE9-46A5-49CB-B815-3CC2120EE87D}" type="slidenum">
              <a:rPr lang="nl-NL" smtClean="0"/>
              <a:t>14</a:t>
            </a:fld>
            <a:endParaRPr lang="nl-NL"/>
          </a:p>
        </p:txBody>
      </p:sp>
    </p:spTree>
    <p:extLst>
      <p:ext uri="{BB962C8B-B14F-4D97-AF65-F5344CB8AC3E}">
        <p14:creationId xmlns:p14="http://schemas.microsoft.com/office/powerpoint/2010/main" val="32304878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work with RIs across</a:t>
            </a:r>
            <a:r>
              <a:rPr lang="en-US" baseline="0" dirty="0" smtClean="0"/>
              <a:t> the across the whole science spectrum – from life sciences to environmental sciences to physical sciences to humanities.</a:t>
            </a:r>
          </a:p>
          <a:p>
            <a:r>
              <a:rPr lang="en-US" baseline="0" dirty="0" smtClean="0"/>
              <a:t>EGI-Engage is the main project in this respect: It includes 8 competence </a:t>
            </a:r>
            <a:r>
              <a:rPr lang="en-US" baseline="0" dirty="0" err="1" smtClean="0"/>
              <a:t>centres</a:t>
            </a:r>
            <a:r>
              <a:rPr lang="en-US" baseline="0" dirty="0" smtClean="0"/>
              <a:t> in its WP6. These competence </a:t>
            </a:r>
            <a:r>
              <a:rPr lang="en-US" baseline="0" dirty="0" err="1" smtClean="0"/>
              <a:t>centres</a:t>
            </a:r>
            <a:r>
              <a:rPr lang="en-US" baseline="0" dirty="0" smtClean="0"/>
              <a:t> implement c</a:t>
            </a:r>
            <a:r>
              <a:rPr lang="en-US" dirty="0" smtClean="0"/>
              <a:t>ommunity-specific exploitation of EGI</a:t>
            </a:r>
            <a:r>
              <a:rPr lang="en-US" baseline="0" dirty="0" smtClean="0"/>
              <a:t> solutions and will lead to e</a:t>
            </a:r>
            <a:r>
              <a:rPr lang="en-US" baseline="0" dirty="0" smtClean="0">
                <a:sym typeface="Wingdings" panose="05000000000000000000" pitchFamily="2" charset="2"/>
              </a:rPr>
              <a:t>-infrastructures </a:t>
            </a:r>
            <a:r>
              <a:rPr lang="en-US" baseline="0" dirty="0" err="1" smtClean="0">
                <a:sym typeface="Wingdings" panose="05000000000000000000" pitchFamily="2" charset="2"/>
              </a:rPr>
              <a:t>customised</a:t>
            </a:r>
            <a:r>
              <a:rPr lang="en-US" baseline="0" dirty="0" smtClean="0">
                <a:sym typeface="Wingdings" panose="05000000000000000000" pitchFamily="2" charset="2"/>
              </a:rPr>
              <a:t> and operated for certain RIs.</a:t>
            </a:r>
            <a:endParaRPr lang="en-GB" dirty="0"/>
          </a:p>
        </p:txBody>
      </p:sp>
      <p:sp>
        <p:nvSpPr>
          <p:cNvPr id="4" name="Slide Number Placeholder 3"/>
          <p:cNvSpPr>
            <a:spLocks noGrp="1"/>
          </p:cNvSpPr>
          <p:nvPr>
            <p:ph type="sldNum" sz="quarter" idx="10"/>
          </p:nvPr>
        </p:nvSpPr>
        <p:spPr/>
        <p:txBody>
          <a:bodyPr/>
          <a:lstStyle/>
          <a:p>
            <a:fld id="{AEF58AE9-46A5-49CB-B815-3CC2120EE87D}" type="slidenum">
              <a:rPr lang="nl-NL" smtClean="0"/>
              <a:t>15</a:t>
            </a:fld>
            <a:endParaRPr lang="nl-NL"/>
          </a:p>
        </p:txBody>
      </p:sp>
    </p:spTree>
    <p:extLst>
      <p:ext uri="{BB962C8B-B14F-4D97-AF65-F5344CB8AC3E}">
        <p14:creationId xmlns:p14="http://schemas.microsoft.com/office/powerpoint/2010/main" val="28526471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smtClean="0"/>
              <a:t>Nota bene:</a:t>
            </a:r>
          </a:p>
          <a:p>
            <a:r>
              <a:rPr lang="en-GB" sz="1200" dirty="0" smtClean="0"/>
              <a:t>Processing and short-term storage in EGI,</a:t>
            </a:r>
            <a:r>
              <a:rPr lang="en-GB" sz="1200" baseline="0" dirty="0" smtClean="0"/>
              <a:t> l</a:t>
            </a:r>
            <a:r>
              <a:rPr lang="en-GB" sz="1200" dirty="0" smtClean="0"/>
              <a:t>ong-term storage in EUDAT</a:t>
            </a:r>
            <a:endParaRPr lang="en-GB" dirty="0"/>
          </a:p>
        </p:txBody>
      </p:sp>
      <p:sp>
        <p:nvSpPr>
          <p:cNvPr id="4" name="Slide Number Placeholder 3"/>
          <p:cNvSpPr>
            <a:spLocks noGrp="1"/>
          </p:cNvSpPr>
          <p:nvPr>
            <p:ph type="sldNum" sz="quarter" idx="10"/>
          </p:nvPr>
        </p:nvSpPr>
        <p:spPr/>
        <p:txBody>
          <a:bodyPr/>
          <a:lstStyle/>
          <a:p>
            <a:fld id="{AEF58AE9-46A5-49CB-B815-3CC2120EE87D}" type="slidenum">
              <a:rPr lang="nl-NL" smtClean="0"/>
              <a:t>16</a:t>
            </a:fld>
            <a:endParaRPr lang="nl-NL"/>
          </a:p>
        </p:txBody>
      </p:sp>
    </p:spTree>
    <p:extLst>
      <p:ext uri="{BB962C8B-B14F-4D97-AF65-F5344CB8AC3E}">
        <p14:creationId xmlns:p14="http://schemas.microsoft.com/office/powerpoint/2010/main" val="7487880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Show the High</a:t>
            </a:r>
            <a:r>
              <a:rPr lang="en-GB" baseline="0" dirty="0" smtClean="0"/>
              <a:t> throughput data analysis</a:t>
            </a:r>
            <a:r>
              <a:rPr lang="en-GB" dirty="0" smtClean="0"/>
              <a:t> solution</a:t>
            </a:r>
            <a:r>
              <a:rPr lang="en-GB" baseline="0" dirty="0" smtClean="0"/>
              <a:t> again and detail a few concrete examples. For example:</a:t>
            </a:r>
            <a:endParaRPr lang="en-GB" dirty="0" smtClean="0"/>
          </a:p>
          <a:p>
            <a:pPr marL="171450" indent="-171450">
              <a:buFontTx/>
              <a:buChar char="-"/>
            </a:pPr>
            <a:r>
              <a:rPr lang="en-GB" dirty="0" smtClean="0"/>
              <a:t>CTA with DIRAC (both Community</a:t>
            </a:r>
            <a:r>
              <a:rPr lang="en-GB" baseline="0" dirty="0" smtClean="0"/>
              <a:t> and User jobs) – Use slides from https://indico.egi.eu/indico/contributionDisplay.py?sessionId=54&amp;contribId=9&amp;confId=2544 </a:t>
            </a:r>
          </a:p>
          <a:p>
            <a:pPr marL="171450" indent="-171450">
              <a:buFontTx/>
              <a:buChar char="-"/>
            </a:pPr>
            <a:r>
              <a:rPr lang="en-GB" baseline="0" dirty="0" smtClean="0"/>
              <a:t>DRIHM with WS-PGRADE - User jobs on HPC sites, Clusters and Clouds – Use slides from Daniele </a:t>
            </a:r>
            <a:r>
              <a:rPr lang="en-GB" baseline="0" dirty="0" err="1" smtClean="0"/>
              <a:t>Dagostino</a:t>
            </a:r>
            <a:endParaRPr lang="en-GB" baseline="0" smtClean="0"/>
          </a:p>
          <a:p>
            <a:pPr marL="0" indent="0">
              <a:buFontTx/>
              <a:buNone/>
            </a:pPr>
            <a:endParaRPr lang="en-GB" baseline="0" dirty="0" smtClean="0"/>
          </a:p>
        </p:txBody>
      </p:sp>
      <p:sp>
        <p:nvSpPr>
          <p:cNvPr id="4" name="Slide Number Placeholder 3"/>
          <p:cNvSpPr>
            <a:spLocks noGrp="1"/>
          </p:cNvSpPr>
          <p:nvPr>
            <p:ph type="sldNum" sz="quarter" idx="10"/>
          </p:nvPr>
        </p:nvSpPr>
        <p:spPr/>
        <p:txBody>
          <a:bodyPr/>
          <a:lstStyle/>
          <a:p>
            <a:fld id="{AEF58AE9-46A5-49CB-B815-3CC2120EE87D}" type="slidenum">
              <a:rPr lang="nl-NL" smtClean="0"/>
              <a:t>20</a:t>
            </a:fld>
            <a:endParaRPr lang="nl-NL"/>
          </a:p>
        </p:txBody>
      </p:sp>
    </p:spTree>
    <p:extLst>
      <p:ext uri="{BB962C8B-B14F-4D97-AF65-F5344CB8AC3E}">
        <p14:creationId xmlns:p14="http://schemas.microsoft.com/office/powerpoint/2010/main" val="23541559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DRIHM</a:t>
            </a:r>
          </a:p>
          <a:p>
            <a:r>
              <a:rPr lang="en-GB" dirty="0" smtClean="0"/>
              <a:t>Analysis of cases:</a:t>
            </a:r>
          </a:p>
          <a:p>
            <a:pPr marL="171450" indent="-171450">
              <a:buFontTx/>
              <a:buChar char="-"/>
            </a:pPr>
            <a:r>
              <a:rPr lang="en-GB" dirty="0" smtClean="0"/>
              <a:t>CTA</a:t>
            </a:r>
          </a:p>
          <a:p>
            <a:pPr marL="171450" indent="-171450">
              <a:buFontTx/>
              <a:buChar char="-"/>
            </a:pPr>
            <a:r>
              <a:rPr lang="en-GB" dirty="0" smtClean="0"/>
              <a:t>ELIXIR?</a:t>
            </a:r>
          </a:p>
          <a:p>
            <a:pPr marL="171450" indent="-171450">
              <a:buFontTx/>
              <a:buChar char="-"/>
            </a:pPr>
            <a:r>
              <a:rPr lang="en-GB" dirty="0" smtClean="0"/>
              <a:t>Long-tail of science</a:t>
            </a:r>
          </a:p>
          <a:p>
            <a:pPr marL="0" indent="0">
              <a:buFontTx/>
              <a:buNone/>
            </a:pPr>
            <a:r>
              <a:rPr lang="en-GB" dirty="0" smtClean="0"/>
              <a:t>Technologies</a:t>
            </a:r>
            <a:endParaRPr lang="en-GB" dirty="0"/>
          </a:p>
        </p:txBody>
      </p:sp>
      <p:sp>
        <p:nvSpPr>
          <p:cNvPr id="4" name="Slide Number Placeholder 3"/>
          <p:cNvSpPr>
            <a:spLocks noGrp="1"/>
          </p:cNvSpPr>
          <p:nvPr>
            <p:ph type="sldNum" sz="quarter" idx="10"/>
          </p:nvPr>
        </p:nvSpPr>
        <p:spPr/>
        <p:txBody>
          <a:bodyPr/>
          <a:lstStyle/>
          <a:p>
            <a:fld id="{AEF58AE9-46A5-49CB-B815-3CC2120EE87D}" type="slidenum">
              <a:rPr lang="nl-NL" smtClean="0"/>
              <a:t>22</a:t>
            </a:fld>
            <a:endParaRPr lang="nl-NL"/>
          </a:p>
        </p:txBody>
      </p:sp>
    </p:spTree>
    <p:extLst>
      <p:ext uri="{BB962C8B-B14F-4D97-AF65-F5344CB8AC3E}">
        <p14:creationId xmlns:p14="http://schemas.microsoft.com/office/powerpoint/2010/main" val="17138634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the organization</a:t>
            </a:r>
            <a:r>
              <a:rPr lang="en-US" baseline="0" dirty="0" smtClean="0"/>
              <a:t> model of EGI is the foundation for how the services are delivered and the associating business models</a:t>
            </a:r>
          </a:p>
          <a:p>
            <a:r>
              <a:rPr lang="en-US" dirty="0" smtClean="0"/>
              <a:t>There is the EGI</a:t>
            </a:r>
            <a:r>
              <a:rPr lang="en-US" baseline="0" dirty="0" smtClean="0"/>
              <a:t> federation, made of the NGIs and EIROs, EGI.eu as the coordinating body and the </a:t>
            </a:r>
            <a:endParaRPr lang="en-US" dirty="0" smtClean="0"/>
          </a:p>
          <a:p>
            <a:r>
              <a:rPr lang="en-US" dirty="0" smtClean="0"/>
              <a:t>Communities</a:t>
            </a:r>
            <a:r>
              <a:rPr lang="en-US" baseline="0" dirty="0" smtClean="0"/>
              <a:t> we serve</a:t>
            </a:r>
          </a:p>
          <a:p>
            <a:r>
              <a:rPr lang="en-US" dirty="0" smtClean="0"/>
              <a:t>Within the Federation,</a:t>
            </a:r>
            <a:r>
              <a:rPr lang="en-US" baseline="0" dirty="0" smtClean="0"/>
              <a:t> EGI.eu delivers services (in collaboration with the NGIs), that makes up what is called the EGI.eu portfolio</a:t>
            </a:r>
          </a:p>
          <a:p>
            <a:r>
              <a:rPr lang="en-US" baseline="0" dirty="0" smtClean="0"/>
              <a:t>Then as a federation, researcher-facing services that are coordinated by the NGIs/EIROs and provided to the various target communities,</a:t>
            </a:r>
          </a:p>
          <a:p>
            <a:r>
              <a:rPr lang="en-US" baseline="0" dirty="0" smtClean="0"/>
              <a:t>This defines the EGI portfolio.</a:t>
            </a:r>
            <a:endParaRPr lang="en-US" dirty="0"/>
          </a:p>
        </p:txBody>
      </p:sp>
      <p:sp>
        <p:nvSpPr>
          <p:cNvPr id="4" name="Slide Number Placeholder 3"/>
          <p:cNvSpPr>
            <a:spLocks noGrp="1"/>
          </p:cNvSpPr>
          <p:nvPr>
            <p:ph type="sldNum" sz="quarter" idx="10"/>
          </p:nvPr>
        </p:nvSpPr>
        <p:spPr/>
        <p:txBody>
          <a:bodyPr/>
          <a:lstStyle/>
          <a:p>
            <a:pPr>
              <a:defRPr/>
            </a:pPr>
            <a:fld id="{386A22EF-E40A-4C8E-8B20-BD01E9B983B5}" type="slidenum">
              <a:rPr lang="en-US" smtClean="0"/>
              <a:pPr>
                <a:defRPr/>
              </a:pPr>
              <a:t>23</a:t>
            </a:fld>
            <a:endParaRPr lang="en-US"/>
          </a:p>
        </p:txBody>
      </p:sp>
    </p:spTree>
    <p:extLst>
      <p:ext uri="{BB962C8B-B14F-4D97-AF65-F5344CB8AC3E}">
        <p14:creationId xmlns:p14="http://schemas.microsoft.com/office/powerpoint/2010/main" val="31438573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smtClean="0">
                <a:solidFill>
                  <a:schemeClr val="tx1"/>
                </a:solidFill>
                <a:latin typeface="+mn-lt"/>
                <a:ea typeface="+mn-ea"/>
                <a:cs typeface="+mn-cs"/>
              </a:rPr>
              <a:t>Wide Access</a:t>
            </a:r>
          </a:p>
          <a:p>
            <a:r>
              <a:rPr lang="en-GB" sz="1200" b="0" i="0" u="none" strike="noStrike" kern="1200" baseline="0" dirty="0" smtClean="0">
                <a:solidFill>
                  <a:schemeClr val="tx1"/>
                </a:solidFill>
                <a:latin typeface="+mn-lt"/>
                <a:ea typeface="+mn-ea"/>
                <a:cs typeface="+mn-cs"/>
              </a:rPr>
              <a:t>The wide Access mode guarantees the broadest possible Access to scientific data and</a:t>
            </a:r>
          </a:p>
          <a:p>
            <a:r>
              <a:rPr lang="en-GB" sz="1200" b="0" i="0" u="none" strike="noStrike" kern="1200" baseline="0" dirty="0" smtClean="0">
                <a:solidFill>
                  <a:schemeClr val="tx1"/>
                </a:solidFill>
                <a:latin typeface="+mn-lt"/>
                <a:ea typeface="+mn-ea"/>
                <a:cs typeface="+mn-cs"/>
              </a:rPr>
              <a:t>digital services provided by the Research Infrastructure to Users wherever they are</a:t>
            </a:r>
          </a:p>
          <a:p>
            <a:r>
              <a:rPr lang="en-GB" sz="1200" b="0" i="0" u="none" strike="noStrike" kern="1200" baseline="0" dirty="0" smtClean="0">
                <a:solidFill>
                  <a:schemeClr val="tx1"/>
                </a:solidFill>
                <a:latin typeface="+mn-lt"/>
                <a:ea typeface="+mn-ea"/>
                <a:cs typeface="+mn-cs"/>
              </a:rPr>
              <a:t>based. Research Infrastructures adopting this mode maximise availability and</a:t>
            </a:r>
          </a:p>
          <a:p>
            <a:r>
              <a:rPr lang="en-GB" sz="1200" b="0" i="0" u="none" strike="noStrike" kern="1200" baseline="0" dirty="0" smtClean="0">
                <a:solidFill>
                  <a:schemeClr val="tx1"/>
                </a:solidFill>
                <a:latin typeface="+mn-lt"/>
                <a:ea typeface="+mn-ea"/>
                <a:cs typeface="+mn-cs"/>
              </a:rPr>
              <a:t>visibility of the data and services provided.</a:t>
            </a:r>
            <a:endParaRPr lang="en-GB" dirty="0" smtClean="0"/>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Excellence-driven Access</a:t>
            </a:r>
          </a:p>
          <a:p>
            <a:r>
              <a:rPr lang="en-GB" sz="1200" b="0" i="0" u="none" strike="noStrike" kern="1200" baseline="0" dirty="0" smtClean="0">
                <a:solidFill>
                  <a:schemeClr val="tx1"/>
                </a:solidFill>
                <a:latin typeface="+mn-lt"/>
                <a:ea typeface="+mn-ea"/>
                <a:cs typeface="+mn-cs"/>
              </a:rPr>
              <a:t>The excellence-driven Access mode is exclusively dependent on the scientific</a:t>
            </a:r>
          </a:p>
          <a:p>
            <a:r>
              <a:rPr lang="en-GB" sz="1200" b="0" i="0" u="none" strike="noStrike" kern="1200" baseline="0" dirty="0" smtClean="0">
                <a:solidFill>
                  <a:schemeClr val="tx1"/>
                </a:solidFill>
                <a:latin typeface="+mn-lt"/>
                <a:ea typeface="+mn-ea"/>
                <a:cs typeface="+mn-cs"/>
              </a:rPr>
              <a:t>excellence, originality, quality and technical and ethical feasibility of an application</a:t>
            </a:r>
          </a:p>
          <a:p>
            <a:r>
              <a:rPr lang="en-GB" sz="1200" b="0" i="0" u="none" strike="noStrike" kern="1200" baseline="0" dirty="0" smtClean="0">
                <a:solidFill>
                  <a:schemeClr val="tx1"/>
                </a:solidFill>
                <a:latin typeface="+mn-lt"/>
                <a:ea typeface="+mn-ea"/>
                <a:cs typeface="+mn-cs"/>
              </a:rPr>
              <a:t>evaluated through peer review conducted by internal or external experts. It enables</a:t>
            </a:r>
          </a:p>
          <a:p>
            <a:r>
              <a:rPr lang="en-GB" sz="1200" b="0" i="0" u="none" strike="noStrike" kern="1200" baseline="0" dirty="0" smtClean="0">
                <a:solidFill>
                  <a:schemeClr val="tx1"/>
                </a:solidFill>
                <a:latin typeface="+mn-lt"/>
                <a:ea typeface="+mn-ea"/>
                <a:cs typeface="+mn-cs"/>
              </a:rPr>
              <a:t>Users to get access to the best facilities, resources and services wherever located.</a:t>
            </a:r>
          </a:p>
          <a:p>
            <a:r>
              <a:rPr lang="en-GB" sz="1200" b="0" i="0" u="none" strike="noStrike" kern="1200" baseline="0" dirty="0" smtClean="0">
                <a:solidFill>
                  <a:schemeClr val="tx1"/>
                </a:solidFill>
                <a:latin typeface="+mn-lt"/>
                <a:ea typeface="+mn-ea"/>
                <a:cs typeface="+mn-cs"/>
              </a:rPr>
              <a:t>This Access mode enables collaborative research and technological development</a:t>
            </a:r>
          </a:p>
          <a:p>
            <a:r>
              <a:rPr lang="en-GB" sz="1200" b="0" i="0" u="none" strike="noStrike" kern="1200" baseline="0" dirty="0" smtClean="0">
                <a:solidFill>
                  <a:schemeClr val="tx1"/>
                </a:solidFill>
                <a:latin typeface="+mn-lt"/>
                <a:ea typeface="+mn-ea"/>
                <a:cs typeface="+mn-cs"/>
              </a:rPr>
              <a:t>efforts across geographical and disciplinary boundaries.</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Market-driven Access</a:t>
            </a:r>
          </a:p>
          <a:p>
            <a:r>
              <a:rPr lang="en-GB" sz="1200" b="0" i="0" u="none" strike="noStrike" kern="1200" baseline="0" dirty="0" smtClean="0">
                <a:solidFill>
                  <a:schemeClr val="tx1"/>
                </a:solidFill>
                <a:latin typeface="+mn-lt"/>
                <a:ea typeface="+mn-ea"/>
                <a:cs typeface="+mn-cs"/>
              </a:rPr>
              <a:t>The market-driven Access mode applies when Access is defined through an</a:t>
            </a:r>
          </a:p>
          <a:p>
            <a:r>
              <a:rPr lang="en-GB" sz="1200" b="0" i="0" u="none" strike="noStrike" kern="1200" baseline="0" dirty="0" smtClean="0">
                <a:solidFill>
                  <a:schemeClr val="tx1"/>
                </a:solidFill>
                <a:latin typeface="+mn-lt"/>
                <a:ea typeface="+mn-ea"/>
                <a:cs typeface="+mn-cs"/>
              </a:rPr>
              <a:t>agreement between the User and the Research Infrastructure that will lead to a fee for</a:t>
            </a:r>
          </a:p>
          <a:p>
            <a:r>
              <a:rPr lang="en-GB" sz="1200" b="0" i="0" u="none" strike="noStrike" kern="1200" baseline="0" dirty="0" smtClean="0">
                <a:solidFill>
                  <a:schemeClr val="tx1"/>
                </a:solidFill>
                <a:latin typeface="+mn-lt"/>
                <a:ea typeface="+mn-ea"/>
                <a:cs typeface="+mn-cs"/>
              </a:rPr>
              <a:t>the Access and that may remain confidential.</a:t>
            </a:r>
          </a:p>
        </p:txBody>
      </p:sp>
      <p:sp>
        <p:nvSpPr>
          <p:cNvPr id="4" name="Slide Number Placeholder 3"/>
          <p:cNvSpPr>
            <a:spLocks noGrp="1"/>
          </p:cNvSpPr>
          <p:nvPr>
            <p:ph type="sldNum" sz="quarter" idx="10"/>
          </p:nvPr>
        </p:nvSpPr>
        <p:spPr/>
        <p:txBody>
          <a:bodyPr/>
          <a:lstStyle/>
          <a:p>
            <a:fld id="{AEF58AE9-46A5-49CB-B815-3CC2120EE87D}" type="slidenum">
              <a:rPr lang="nl-NL" smtClean="0"/>
              <a:t>24</a:t>
            </a:fld>
            <a:endParaRPr lang="nl-NL"/>
          </a:p>
        </p:txBody>
      </p:sp>
    </p:spTree>
    <p:extLst>
      <p:ext uri="{BB962C8B-B14F-4D97-AF65-F5344CB8AC3E}">
        <p14:creationId xmlns:p14="http://schemas.microsoft.com/office/powerpoint/2010/main" val="26763686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GB" dirty="0" smtClean="0"/>
              <a:t>SLA: Service Level Agreement</a:t>
            </a:r>
            <a:endParaRPr lang="pl-PL" dirty="0"/>
          </a:p>
        </p:txBody>
      </p:sp>
      <p:sp>
        <p:nvSpPr>
          <p:cNvPr id="4" name="Symbol zastępczy nagłówka 3"/>
          <p:cNvSpPr>
            <a:spLocks noGrp="1"/>
          </p:cNvSpPr>
          <p:nvPr>
            <p:ph type="hdr" sz="quarter" idx="10"/>
          </p:nvPr>
        </p:nvSpPr>
        <p:spPr/>
        <p:txBody>
          <a:bodyPr/>
          <a:lstStyle/>
          <a:p>
            <a:endParaRPr lang="pl-PL"/>
          </a:p>
        </p:txBody>
      </p:sp>
      <p:sp>
        <p:nvSpPr>
          <p:cNvPr id="5" name="Symbol zastępczy numeru slajdu 4"/>
          <p:cNvSpPr>
            <a:spLocks noGrp="1"/>
          </p:cNvSpPr>
          <p:nvPr>
            <p:ph type="sldNum" sz="quarter" idx="11"/>
          </p:nvPr>
        </p:nvSpPr>
        <p:spPr/>
        <p:txBody>
          <a:bodyPr/>
          <a:lstStyle/>
          <a:p>
            <a:fld id="{5192E766-55CD-4F27-B559-A294CD30CAE1}" type="slidenum">
              <a:rPr lang="pl-PL" smtClean="0"/>
              <a:t>25</a:t>
            </a:fld>
            <a:endParaRPr lang="pl-PL"/>
          </a:p>
        </p:txBody>
      </p:sp>
    </p:spTree>
    <p:extLst>
      <p:ext uri="{BB962C8B-B14F-4D97-AF65-F5344CB8AC3E}">
        <p14:creationId xmlns:p14="http://schemas.microsoft.com/office/powerpoint/2010/main" val="16565719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latin typeface="Arial" pitchFamily="34" charset="0"/>
                <a:ea typeface="ＭＳ Ｐゴシック" pitchFamily="34" charset="-128"/>
              </a:rPr>
              <a:t>Underpinning</a:t>
            </a:r>
            <a:r>
              <a:rPr lang="en-US" altLang="en-US" baseline="0" dirty="0" smtClean="0">
                <a:latin typeface="Arial" pitchFamily="34" charset="0"/>
                <a:ea typeface="ＭＳ Ｐゴシック" pitchFamily="34" charset="-128"/>
              </a:rPr>
              <a:t> </a:t>
            </a:r>
            <a:r>
              <a:rPr lang="en-US" altLang="en-US" baseline="0" dirty="0" err="1" smtClean="0">
                <a:latin typeface="Arial" pitchFamily="34" charset="0"/>
                <a:ea typeface="ＭＳ Ｐゴシック" pitchFamily="34" charset="-128"/>
              </a:rPr>
              <a:t>fedcloud</a:t>
            </a:r>
            <a:r>
              <a:rPr lang="en-US" altLang="en-US" baseline="0" dirty="0" smtClean="0">
                <a:latin typeface="Arial" pitchFamily="34" charset="0"/>
                <a:ea typeface="ＭＳ Ｐゴシック" pitchFamily="34" charset="-128"/>
              </a:rPr>
              <a:t> and HTC. No need to include here. Move to Wed</a:t>
            </a:r>
            <a:endParaRPr lang="en-GB" altLang="en-US" dirty="0" smtClean="0">
              <a:latin typeface="Arial" pitchFamily="34" charset="0"/>
              <a:ea typeface="ＭＳ Ｐゴシック" pitchFamily="34" charset="-128"/>
            </a:endParaRPr>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742950" indent="-285750" eaLnBrk="0" hangingPunct="0">
              <a:spcBef>
                <a:spcPct val="30000"/>
              </a:spcBef>
              <a:defRPr sz="1200">
                <a:solidFill>
                  <a:schemeClr val="tx1"/>
                </a:solidFill>
                <a:latin typeface="Arial" pitchFamily="34" charset="0"/>
                <a:ea typeface="ＭＳ Ｐゴシック" pitchFamily="34" charset="-128"/>
              </a:defRPr>
            </a:lvl2pPr>
            <a:lvl3pPr marL="1143000" indent="-228600" eaLnBrk="0" hangingPunct="0">
              <a:spcBef>
                <a:spcPct val="30000"/>
              </a:spcBef>
              <a:defRPr sz="1200">
                <a:solidFill>
                  <a:schemeClr val="tx1"/>
                </a:solidFill>
                <a:latin typeface="Arial" pitchFamily="34" charset="0"/>
                <a:ea typeface="ＭＳ Ｐゴシック" pitchFamily="34" charset="-128"/>
              </a:defRPr>
            </a:lvl3pPr>
            <a:lvl4pPr marL="1600200" indent="-228600" eaLnBrk="0" hangingPunct="0">
              <a:spcBef>
                <a:spcPct val="30000"/>
              </a:spcBef>
              <a:defRPr sz="1200">
                <a:solidFill>
                  <a:schemeClr val="tx1"/>
                </a:solidFill>
                <a:latin typeface="Arial" pitchFamily="34" charset="0"/>
                <a:ea typeface="ＭＳ Ｐゴシック" pitchFamily="34" charset="-128"/>
              </a:defRPr>
            </a:lvl4pPr>
            <a:lvl5pPr marL="2057400" indent="-228600" eaLnBrk="0" hangingPunct="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eaLnBrk="1" hangingPunct="1">
              <a:spcBef>
                <a:spcPct val="0"/>
              </a:spcBef>
            </a:pPr>
            <a:fld id="{1C8E74AD-958E-4981-9CF4-155439758378}" type="slidenum">
              <a:rPr lang="en-US" altLang="en-US" smtClean="0"/>
              <a:pPr eaLnBrk="1" hangingPunct="1">
                <a:spcBef>
                  <a:spcPct val="0"/>
                </a:spcBef>
              </a:pPr>
              <a:t>47</a:t>
            </a:fld>
            <a:endParaRPr lang="en-US" alt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Keep for second session</a:t>
            </a:r>
            <a:endParaRPr lang="en-GB" dirty="0"/>
          </a:p>
        </p:txBody>
      </p:sp>
      <p:sp>
        <p:nvSpPr>
          <p:cNvPr id="4" name="Slide Number Placeholder 3"/>
          <p:cNvSpPr>
            <a:spLocks noGrp="1"/>
          </p:cNvSpPr>
          <p:nvPr>
            <p:ph type="sldNum" sz="quarter" idx="10"/>
          </p:nvPr>
        </p:nvSpPr>
        <p:spPr/>
        <p:txBody>
          <a:bodyPr/>
          <a:lstStyle/>
          <a:p>
            <a:fld id="{AEF58AE9-46A5-49CB-B815-3CC2120EE87D}" type="slidenum">
              <a:rPr lang="nl-NL" smtClean="0"/>
              <a:t>48</a:t>
            </a:fld>
            <a:endParaRPr lang="nl-NL"/>
          </a:p>
        </p:txBody>
      </p:sp>
    </p:spTree>
    <p:extLst>
      <p:ext uri="{BB962C8B-B14F-4D97-AF65-F5344CB8AC3E}">
        <p14:creationId xmlns:p14="http://schemas.microsoft.com/office/powerpoint/2010/main" val="1736954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100" dirty="0" smtClean="0">
                <a:latin typeface="Calibri" pitchFamily="34" charset="0"/>
                <a:ea typeface="ＭＳ Ｐゴシック" pitchFamily="34" charset="-128"/>
              </a:rPr>
              <a:t>Highlight sustainability;</a:t>
            </a:r>
            <a:r>
              <a:rPr lang="en-US" altLang="en-US" sz="1100" baseline="0" dirty="0" smtClean="0">
                <a:latin typeface="Calibri" pitchFamily="34" charset="0"/>
                <a:ea typeface="ＭＳ Ｐゴシック" pitchFamily="34" charset="-128"/>
              </a:rPr>
              <a:t> </a:t>
            </a:r>
            <a:endParaRPr lang="en-US" altLang="en-US" sz="1100" dirty="0" smtClean="0">
              <a:latin typeface="Calibri" pitchFamily="34" charset="0"/>
              <a:ea typeface="ＭＳ Ｐゴシック" pitchFamily="34" charset="-128"/>
            </a:endParaRPr>
          </a:p>
          <a:p>
            <a:endParaRPr lang="en-US" altLang="en-US" sz="1100" dirty="0" smtClean="0">
              <a:latin typeface="Calibri" pitchFamily="34" charset="0"/>
              <a:ea typeface="ＭＳ Ｐゴシック" pitchFamily="34" charset="-128"/>
            </a:endParaRPr>
          </a:p>
          <a:p>
            <a:r>
              <a:rPr lang="en-US" altLang="en-US" sz="1100" dirty="0" smtClean="0">
                <a:latin typeface="Calibri" pitchFamily="34" charset="0"/>
                <a:ea typeface="ＭＳ Ｐゴシック" pitchFamily="34" charset="-128"/>
              </a:rPr>
              <a:t>E-Infrastructures are geographically distributed computing resources and data storage facilities linked by high-performance networks. They allow scientists to share information securely, </a:t>
            </a:r>
            <a:r>
              <a:rPr lang="en-US" altLang="en-US" sz="1100" dirty="0" err="1" smtClean="0">
                <a:latin typeface="Calibri" pitchFamily="34" charset="0"/>
                <a:ea typeface="ＭＳ Ｐゴシック" pitchFamily="34" charset="-128"/>
              </a:rPr>
              <a:t>analyse</a:t>
            </a:r>
            <a:r>
              <a:rPr lang="en-US" altLang="en-US" sz="1100" dirty="0" smtClean="0">
                <a:latin typeface="Calibri" pitchFamily="34" charset="0"/>
                <a:ea typeface="ＭＳ Ｐゴシック" pitchFamily="34" charset="-128"/>
              </a:rPr>
              <a:t> data efficiently and collaborate with colleagues worldwide.  They are an essential part of modern scientific research and a driver for economic growth. </a:t>
            </a:r>
            <a:endParaRPr lang="en-GB" altLang="en-US" sz="1100" dirty="0" smtClean="0">
              <a:latin typeface="Calibri" pitchFamily="34" charset="0"/>
              <a:ea typeface="ＭＳ Ｐゴシック" pitchFamily="34" charset="-128"/>
            </a:endParaRPr>
          </a:p>
          <a:p>
            <a:endParaRPr lang="en-US" altLang="en-US" sz="1100" dirty="0" smtClean="0">
              <a:latin typeface="Calibri" pitchFamily="34" charset="0"/>
              <a:ea typeface="ＭＳ Ｐゴシック" pitchFamily="34" charset="-128"/>
            </a:endParaRPr>
          </a:p>
          <a:p>
            <a:r>
              <a:rPr lang="en-US" altLang="en-US" sz="1100" dirty="0" smtClean="0">
                <a:latin typeface="Calibri" pitchFamily="34" charset="0"/>
                <a:ea typeface="ＭＳ Ｐゴシック" pitchFamily="34" charset="-128"/>
              </a:rPr>
              <a:t>EGI was established in 2010 building on over a decade of investment by national governments and the European Commission. EGI is a European-wide federation of national computing and data storage resources. Its aim is to support cutting-edge research, innovation and knowledge transfer in Europe. EGI federates resources from various resource </a:t>
            </a:r>
            <a:r>
              <a:rPr lang="en-US" altLang="en-US" sz="1100" dirty="0" err="1" smtClean="0">
                <a:latin typeface="Calibri" pitchFamily="34" charset="0"/>
                <a:ea typeface="ＭＳ Ｐゴシック" pitchFamily="34" charset="-128"/>
              </a:rPr>
              <a:t>centres</a:t>
            </a:r>
            <a:r>
              <a:rPr lang="en-US" altLang="en-US" sz="1100" dirty="0" smtClean="0">
                <a:latin typeface="Calibri" pitchFamily="34" charset="0"/>
                <a:ea typeface="ＭＳ Ｐゴシック" pitchFamily="34" charset="-128"/>
              </a:rPr>
              <a:t>, mainly from research </a:t>
            </a:r>
            <a:r>
              <a:rPr lang="en-US" altLang="en-US" sz="1100" dirty="0" err="1" smtClean="0">
                <a:latin typeface="Calibri" pitchFamily="34" charset="0"/>
                <a:ea typeface="ＭＳ Ｐゴシック" pitchFamily="34" charset="-128"/>
              </a:rPr>
              <a:t>insitututes</a:t>
            </a:r>
            <a:r>
              <a:rPr lang="en-US" altLang="en-US" sz="1100" dirty="0" smtClean="0">
                <a:latin typeface="Calibri" pitchFamily="34" charset="0"/>
                <a:ea typeface="ＭＳ Ｐゴシック" pitchFamily="34" charset="-128"/>
              </a:rPr>
              <a:t> and universities. These </a:t>
            </a:r>
            <a:r>
              <a:rPr lang="en-US" altLang="en-US" sz="1100" dirty="0" err="1" smtClean="0">
                <a:latin typeface="Calibri" pitchFamily="34" charset="0"/>
                <a:ea typeface="ＭＳ Ｐゴシック" pitchFamily="34" charset="-128"/>
              </a:rPr>
              <a:t>centres</a:t>
            </a:r>
            <a:r>
              <a:rPr lang="en-US" altLang="en-US" sz="1100" dirty="0" smtClean="0">
                <a:latin typeface="Calibri" pitchFamily="34" charset="0"/>
                <a:ea typeface="ＭＳ Ｐゴシック" pitchFamily="34" charset="-128"/>
              </a:rPr>
              <a:t> provide computer clusters, storage servers, applications and human support services for secure access and sharing. EGI provides these services to European researchers and their international collaborators.</a:t>
            </a:r>
            <a:endParaRPr lang="en-GB" altLang="en-US" sz="1100" dirty="0" smtClean="0">
              <a:latin typeface="Calibri" pitchFamily="34" charset="0"/>
              <a:ea typeface="ＭＳ Ｐゴシック" pitchFamily="34" charset="-128"/>
            </a:endParaRPr>
          </a:p>
          <a:p>
            <a:endParaRPr lang="en-US" altLang="en-US" sz="1100" dirty="0" smtClean="0">
              <a:latin typeface="Calibri" pitchFamily="34" charset="0"/>
              <a:ea typeface="ＭＳ Ｐゴシック" pitchFamily="34" charset="-128"/>
            </a:endParaRPr>
          </a:p>
          <a:p>
            <a:r>
              <a:rPr lang="en-US" altLang="en-US" sz="1100" dirty="0" smtClean="0">
                <a:latin typeface="Calibri" pitchFamily="34" charset="0"/>
                <a:ea typeface="ＭＳ Ｐゴシック" pitchFamily="34" charset="-128"/>
              </a:rPr>
              <a:t>EGI is coordinated by EGI.eu, a not-for-profit foundation based in Amsterdam and owned by EGI’s participants, the National Grid Infrastructures (NGIs).</a:t>
            </a:r>
            <a:endParaRPr lang="en-GB" altLang="en-US" dirty="0" smtClean="0">
              <a:latin typeface="Arial" charset="0"/>
              <a:ea typeface="ＭＳ Ｐゴシック" pitchFamily="34" charset="-128"/>
            </a:endParaRPr>
          </a:p>
          <a:p>
            <a:endParaRPr lang="en-GB" altLang="en-US" dirty="0" smtClean="0">
              <a:latin typeface="Arial" charset="0"/>
              <a:ea typeface="ＭＳ Ｐゴシック" pitchFamily="34" charset="-128"/>
            </a:endParaRPr>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ＭＳ Ｐゴシック" pitchFamily="34" charset="-128"/>
              </a:defRPr>
            </a:lvl1pPr>
            <a:lvl2pPr marL="742950" indent="-285750" eaLnBrk="0" hangingPunct="0">
              <a:spcBef>
                <a:spcPct val="30000"/>
              </a:spcBef>
              <a:defRPr sz="1200">
                <a:solidFill>
                  <a:schemeClr val="tx1"/>
                </a:solidFill>
                <a:latin typeface="Arial" charset="0"/>
                <a:ea typeface="ＭＳ Ｐゴシック" pitchFamily="34" charset="-128"/>
              </a:defRPr>
            </a:lvl2pPr>
            <a:lvl3pPr marL="1143000" indent="-228600" eaLnBrk="0" hangingPunct="0">
              <a:spcBef>
                <a:spcPct val="30000"/>
              </a:spcBef>
              <a:defRPr sz="1200">
                <a:solidFill>
                  <a:schemeClr val="tx1"/>
                </a:solidFill>
                <a:latin typeface="Arial" charset="0"/>
                <a:ea typeface="ＭＳ Ｐゴシック" pitchFamily="34" charset="-128"/>
              </a:defRPr>
            </a:lvl3pPr>
            <a:lvl4pPr marL="1600200" indent="-228600" eaLnBrk="0" hangingPunct="0">
              <a:spcBef>
                <a:spcPct val="30000"/>
              </a:spcBef>
              <a:defRPr sz="1200">
                <a:solidFill>
                  <a:schemeClr val="tx1"/>
                </a:solidFill>
                <a:latin typeface="Arial" charset="0"/>
                <a:ea typeface="ＭＳ Ｐゴシック" pitchFamily="34" charset="-128"/>
              </a:defRPr>
            </a:lvl4pPr>
            <a:lvl5pPr marL="2057400" indent="-228600" eaLnBrk="0" hangingPunct="0">
              <a:spcBef>
                <a:spcPct val="30000"/>
              </a:spcBef>
              <a:defRPr sz="1200">
                <a:solidFill>
                  <a:schemeClr val="tx1"/>
                </a:solidFill>
                <a:latin typeface="Arial"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pitchFamily="34" charset="-128"/>
              </a:defRPr>
            </a:lvl9pPr>
          </a:lstStyle>
          <a:p>
            <a:pPr eaLnBrk="1" hangingPunct="1">
              <a:spcBef>
                <a:spcPct val="0"/>
              </a:spcBef>
            </a:pPr>
            <a:fld id="{3C58BF08-3F2E-4BE3-A2ED-7DE0BCC4A3CB}" type="slidenum">
              <a:rPr lang="en-GB" altLang="en-US" smtClean="0"/>
              <a:pPr eaLnBrk="1" hangingPunct="1">
                <a:spcBef>
                  <a:spcPct val="0"/>
                </a:spcBef>
              </a:pPr>
              <a:t>5</a:t>
            </a:fld>
            <a:endParaRPr lang="en-GB" alt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latin typeface="Arial" pitchFamily="34" charset="0"/>
                <a:ea typeface="ＭＳ Ｐゴシック" pitchFamily="34" charset="-128"/>
              </a:rPr>
              <a:t>How the solution was supported by PY5 (additonal slide)</a:t>
            </a:r>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742950" indent="-285750" eaLnBrk="0" hangingPunct="0">
              <a:spcBef>
                <a:spcPct val="30000"/>
              </a:spcBef>
              <a:defRPr sz="1200">
                <a:solidFill>
                  <a:schemeClr val="tx1"/>
                </a:solidFill>
                <a:latin typeface="Arial" pitchFamily="34" charset="0"/>
                <a:ea typeface="ＭＳ Ｐゴシック" pitchFamily="34" charset="-128"/>
              </a:defRPr>
            </a:lvl2pPr>
            <a:lvl3pPr marL="1143000" indent="-228600" eaLnBrk="0" hangingPunct="0">
              <a:spcBef>
                <a:spcPct val="30000"/>
              </a:spcBef>
              <a:defRPr sz="1200">
                <a:solidFill>
                  <a:schemeClr val="tx1"/>
                </a:solidFill>
                <a:latin typeface="Arial" pitchFamily="34" charset="0"/>
                <a:ea typeface="ＭＳ Ｐゴシック" pitchFamily="34" charset="-128"/>
              </a:defRPr>
            </a:lvl3pPr>
            <a:lvl4pPr marL="1600200" indent="-228600" eaLnBrk="0" hangingPunct="0">
              <a:spcBef>
                <a:spcPct val="30000"/>
              </a:spcBef>
              <a:defRPr sz="1200">
                <a:solidFill>
                  <a:schemeClr val="tx1"/>
                </a:solidFill>
                <a:latin typeface="Arial" pitchFamily="34" charset="0"/>
                <a:ea typeface="ＭＳ Ｐゴシック" pitchFamily="34" charset="-128"/>
              </a:defRPr>
            </a:lvl4pPr>
            <a:lvl5pPr marL="2057400" indent="-228600" eaLnBrk="0" hangingPunct="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eaLnBrk="1" hangingPunct="1">
              <a:spcBef>
                <a:spcPct val="0"/>
              </a:spcBef>
            </a:pPr>
            <a:fld id="{4CF513E6-93CF-4FCC-8DBB-C40A70E1EA8A}" type="slidenum">
              <a:rPr lang="en-US" altLang="en-US" smtClean="0"/>
              <a:pPr eaLnBrk="1" hangingPunct="1">
                <a:spcBef>
                  <a:spcPct val="0"/>
                </a:spcBef>
              </a:pPr>
              <a:t>49</a:t>
            </a:fld>
            <a:endParaRPr lang="en-US" alt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latin typeface="Arial" pitchFamily="34" charset="0"/>
                <a:ea typeface="ＭＳ Ｐゴシック" pitchFamily="34" charset="-128"/>
              </a:rPr>
              <a:t>Talking points:</a:t>
            </a:r>
          </a:p>
          <a:p>
            <a:pPr>
              <a:buFontTx/>
              <a:buChar char="•"/>
            </a:pPr>
            <a:r>
              <a:rPr lang="en-US" altLang="en-US" sz="1100" smtClean="0">
                <a:solidFill>
                  <a:srgbClr val="FF0000"/>
                </a:solidFill>
                <a:latin typeface="Arial" pitchFamily="34" charset="0"/>
                <a:ea typeface="ＭＳ Ｐゴシック" pitchFamily="34" charset="-128"/>
              </a:rPr>
              <a:t>A technology that enables the federation of IaaS clouds</a:t>
            </a:r>
          </a:p>
          <a:p>
            <a:pPr>
              <a:buFontTx/>
              <a:buChar char="•"/>
            </a:pPr>
            <a:r>
              <a:rPr lang="en-US" altLang="en-US" sz="1100" smtClean="0">
                <a:solidFill>
                  <a:srgbClr val="FF0000"/>
                </a:solidFill>
                <a:latin typeface="Arial" pitchFamily="34" charset="0"/>
                <a:ea typeface="ＭＳ Ｐゴシック" pitchFamily="34" charset="-128"/>
              </a:rPr>
              <a:t>Based on open standards (OCCI, OVF, BDII, APEL, X509). </a:t>
            </a:r>
            <a:endParaRPr lang="en-GB" altLang="en-US" sz="1100" smtClean="0">
              <a:solidFill>
                <a:srgbClr val="FF0000"/>
              </a:solidFill>
              <a:latin typeface="Arial" pitchFamily="34" charset="0"/>
              <a:ea typeface="ＭＳ Ｐゴシック" pitchFamily="34" charset="-128"/>
            </a:endParaRPr>
          </a:p>
          <a:p>
            <a:pPr>
              <a:buFontTx/>
              <a:buChar char="•"/>
            </a:pPr>
            <a:r>
              <a:rPr lang="en-GB" altLang="en-US" sz="1100" smtClean="0">
                <a:solidFill>
                  <a:srgbClr val="FF0000"/>
                </a:solidFill>
                <a:latin typeface="Arial" pitchFamily="34" charset="0"/>
                <a:ea typeface="ＭＳ Ｐゴシック" pitchFamily="34" charset="-128"/>
              </a:rPr>
              <a:t>Any service in the form of Virtual Machines (not only “batch processing” and “file based data management”)</a:t>
            </a:r>
          </a:p>
          <a:p>
            <a:pPr>
              <a:buFontTx/>
              <a:buChar char="•"/>
            </a:pPr>
            <a:r>
              <a:rPr lang="en-US" altLang="en-US" sz="1100" smtClean="0">
                <a:solidFill>
                  <a:srgbClr val="FF0000"/>
                </a:solidFill>
                <a:latin typeface="Arial" pitchFamily="34" charset="0"/>
                <a:ea typeface="ＭＳ Ｐゴシック" pitchFamily="34" charset="-128"/>
              </a:rPr>
              <a:t>VM Management services are already in place (based on OCCI), for OpenStack, OpenNebula and a few less known cloud hypervisors. Plugins for additional cloud hypervisors can be developed</a:t>
            </a:r>
          </a:p>
          <a:p>
            <a:pPr>
              <a:buFontTx/>
              <a:buChar char="•"/>
            </a:pPr>
            <a:r>
              <a:rPr lang="en-US" altLang="en-US" sz="1100" smtClean="0">
                <a:solidFill>
                  <a:srgbClr val="FF0000"/>
                </a:solidFill>
                <a:latin typeface="Arial" pitchFamily="34" charset="0"/>
                <a:ea typeface="ＭＳ Ｐゴシック" pitchFamily="34" charset="-128"/>
              </a:rPr>
              <a:t>VM Management services are in place. Object storage service to be available soon. </a:t>
            </a:r>
          </a:p>
          <a:p>
            <a:pPr>
              <a:buFontTx/>
              <a:buChar char="•"/>
            </a:pPr>
            <a:r>
              <a:rPr lang="en-US" altLang="en-US" sz="1100" smtClean="0">
                <a:solidFill>
                  <a:srgbClr val="FF0000"/>
                </a:solidFill>
                <a:latin typeface="Arial" pitchFamily="34" charset="0"/>
                <a:ea typeface="ＭＳ Ｐゴシック" pitchFamily="34" charset="-128"/>
              </a:rPr>
              <a:t>High-level services, such as Virtual Machine Marketplace</a:t>
            </a:r>
          </a:p>
          <a:p>
            <a:pPr>
              <a:buFontTx/>
              <a:buChar char="•"/>
            </a:pPr>
            <a:endParaRPr lang="en-US" altLang="en-US" sz="1100" smtClean="0">
              <a:solidFill>
                <a:srgbClr val="FF0000"/>
              </a:solidFill>
              <a:latin typeface="Arial" pitchFamily="34" charset="0"/>
              <a:ea typeface="ＭＳ Ｐゴシック" pitchFamily="34" charset="-128"/>
            </a:endParaRPr>
          </a:p>
          <a:p>
            <a:r>
              <a:rPr lang="en-US" altLang="en-US" sz="1100" smtClean="0">
                <a:solidFill>
                  <a:srgbClr val="FF0000"/>
                </a:solidFill>
                <a:latin typeface="Arial" pitchFamily="34" charset="0"/>
                <a:ea typeface="ＭＳ Ｐゴシック" pitchFamily="34" charset="-128"/>
              </a:rPr>
              <a:t>Size of the infrastructure (May 2014):</a:t>
            </a:r>
          </a:p>
          <a:p>
            <a:r>
              <a:rPr lang="en-US" altLang="en-US" smtClean="0">
                <a:latin typeface="Arial" pitchFamily="34" charset="0"/>
                <a:ea typeface="ＭＳ Ｐゴシック" pitchFamily="34" charset="-128"/>
              </a:rPr>
              <a:t>12 countries provide certified resources</a:t>
            </a:r>
          </a:p>
          <a:p>
            <a:pPr lvl="1"/>
            <a:r>
              <a:rPr lang="en-GB" altLang="en-US" smtClean="0">
                <a:latin typeface="Arial" pitchFamily="34" charset="0"/>
                <a:ea typeface="ＭＳ Ｐゴシック" pitchFamily="34" charset="-128"/>
              </a:rPr>
              <a:t>Czech Republic, Germany, Greece, Hungary, Italy, Macedonia, Poland, Slovakia, Spain, Sweden, Turkey, United Kingdom</a:t>
            </a:r>
          </a:p>
          <a:p>
            <a:r>
              <a:rPr lang="en-GB" altLang="en-US" smtClean="0">
                <a:latin typeface="Arial" pitchFamily="34" charset="0"/>
                <a:ea typeface="ＭＳ Ｐゴシック" pitchFamily="34" charset="-128"/>
              </a:rPr>
              <a:t>2 countries currently integrating</a:t>
            </a:r>
          </a:p>
          <a:p>
            <a:pPr lvl="1"/>
            <a:r>
              <a:rPr lang="en-GB" altLang="en-US" smtClean="0">
                <a:latin typeface="Arial" pitchFamily="34" charset="0"/>
                <a:ea typeface="ＭＳ Ｐゴシック" pitchFamily="34" charset="-128"/>
              </a:rPr>
              <a:t>Croatia, Finland</a:t>
            </a:r>
          </a:p>
          <a:p>
            <a:r>
              <a:rPr lang="en-GB" altLang="en-US" smtClean="0">
                <a:latin typeface="Arial" pitchFamily="34" charset="0"/>
                <a:ea typeface="ＭＳ Ｐゴシック" pitchFamily="34" charset="-128"/>
              </a:rPr>
              <a:t>5 countries interested</a:t>
            </a:r>
          </a:p>
          <a:p>
            <a:pPr lvl="1"/>
            <a:r>
              <a:rPr lang="en-GB" altLang="en-US" smtClean="0">
                <a:latin typeface="Arial" pitchFamily="34" charset="0"/>
                <a:ea typeface="ＭＳ Ｐゴシック" pitchFamily="34" charset="-128"/>
              </a:rPr>
              <a:t>Bulgaria, France, Israel*, The Netherlands, Switzerland</a:t>
            </a:r>
          </a:p>
          <a:p>
            <a:r>
              <a:rPr lang="en-GB" altLang="en-US" smtClean="0">
                <a:latin typeface="Arial" pitchFamily="34" charset="0"/>
                <a:ea typeface="ＭＳ Ｐゴシック" pitchFamily="34" charset="-128"/>
              </a:rPr>
              <a:t>Worldwide interest</a:t>
            </a:r>
          </a:p>
          <a:p>
            <a:pPr lvl="1"/>
            <a:r>
              <a:rPr lang="en-GB" altLang="en-US" smtClean="0">
                <a:latin typeface="Arial" pitchFamily="34" charset="0"/>
                <a:ea typeface="ＭＳ Ｐゴシック" pitchFamily="34" charset="-128"/>
              </a:rPr>
              <a:t>South Africa* (SAGrid)</a:t>
            </a:r>
          </a:p>
          <a:p>
            <a:pPr lvl="1"/>
            <a:r>
              <a:rPr lang="en-GB" altLang="en-US" smtClean="0">
                <a:latin typeface="Arial" pitchFamily="34" charset="0"/>
                <a:ea typeface="ＭＳ Ｐゴシック" pitchFamily="34" charset="-128"/>
              </a:rPr>
              <a:t>South Korea* (KISTI)</a:t>
            </a:r>
          </a:p>
          <a:p>
            <a:pPr lvl="1"/>
            <a:r>
              <a:rPr lang="en-GB" altLang="en-US" smtClean="0">
                <a:latin typeface="Arial" pitchFamily="34" charset="0"/>
                <a:ea typeface="ＭＳ Ｐゴシック" pitchFamily="34" charset="-128"/>
              </a:rPr>
              <a:t>United States* (NIST, NSF Centres)</a:t>
            </a:r>
          </a:p>
          <a:p>
            <a:pPr>
              <a:buFontTx/>
              <a:buChar char="-"/>
            </a:pPr>
            <a:endParaRPr lang="en-GB" altLang="en-US" sz="1100" smtClean="0">
              <a:solidFill>
                <a:srgbClr val="FF0000"/>
              </a:solidFill>
              <a:latin typeface="Arial" pitchFamily="34" charset="0"/>
              <a:ea typeface="ＭＳ Ｐゴシック" pitchFamily="34" charset="-128"/>
            </a:endParaRPr>
          </a:p>
          <a:p>
            <a:endParaRPr lang="en-GB" altLang="en-US" smtClean="0">
              <a:latin typeface="Arial" pitchFamily="34" charset="0"/>
              <a:ea typeface="ＭＳ Ｐゴシック" pitchFamily="34" charset="-128"/>
            </a:endParaRPr>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742950" indent="-285750" eaLnBrk="0" hangingPunct="0">
              <a:spcBef>
                <a:spcPct val="30000"/>
              </a:spcBef>
              <a:defRPr sz="1200">
                <a:solidFill>
                  <a:schemeClr val="tx1"/>
                </a:solidFill>
                <a:latin typeface="Arial" pitchFamily="34" charset="0"/>
                <a:ea typeface="ＭＳ Ｐゴシック" pitchFamily="34" charset="-128"/>
              </a:defRPr>
            </a:lvl2pPr>
            <a:lvl3pPr marL="1143000" indent="-228600" eaLnBrk="0" hangingPunct="0">
              <a:spcBef>
                <a:spcPct val="30000"/>
              </a:spcBef>
              <a:defRPr sz="1200">
                <a:solidFill>
                  <a:schemeClr val="tx1"/>
                </a:solidFill>
                <a:latin typeface="Arial" pitchFamily="34" charset="0"/>
                <a:ea typeface="ＭＳ Ｐゴシック" pitchFamily="34" charset="-128"/>
              </a:defRPr>
            </a:lvl3pPr>
            <a:lvl4pPr marL="1600200" indent="-228600" eaLnBrk="0" hangingPunct="0">
              <a:spcBef>
                <a:spcPct val="30000"/>
              </a:spcBef>
              <a:defRPr sz="1200">
                <a:solidFill>
                  <a:schemeClr val="tx1"/>
                </a:solidFill>
                <a:latin typeface="Arial" pitchFamily="34" charset="0"/>
                <a:ea typeface="ＭＳ Ｐゴシック" pitchFamily="34" charset="-128"/>
              </a:defRPr>
            </a:lvl4pPr>
            <a:lvl5pPr marL="2057400" indent="-228600" eaLnBrk="0" hangingPunct="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eaLnBrk="1" hangingPunct="1">
              <a:spcBef>
                <a:spcPct val="0"/>
              </a:spcBef>
            </a:pPr>
            <a:fld id="{01744142-2D35-478C-8C54-627BDFD28023}" type="slidenum">
              <a:rPr lang="en-US" altLang="en-US" smtClean="0"/>
              <a:pPr eaLnBrk="1" hangingPunct="1">
                <a:spcBef>
                  <a:spcPct val="0"/>
                </a:spcBef>
              </a:pPr>
              <a:t>50</a:t>
            </a:fld>
            <a:endParaRPr lang="en-US" alt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smtClean="0">
                <a:solidFill>
                  <a:schemeClr val="tx1"/>
                </a:solidFill>
                <a:effectLst/>
                <a:latin typeface="+mn-lt"/>
                <a:ea typeface="+mn-ea"/>
                <a:cs typeface="+mn-cs"/>
              </a:rPr>
              <a:t>Theme 2 “</a:t>
            </a:r>
            <a:r>
              <a:rPr lang="en-GB" sz="1200" b="1" i="0" u="none" strike="noStrike" kern="1200" dirty="0" smtClean="0">
                <a:solidFill>
                  <a:schemeClr val="tx1"/>
                </a:solidFill>
                <a:effectLst/>
                <a:latin typeface="+mn-lt"/>
                <a:ea typeface="+mn-ea"/>
                <a:cs typeface="+mn-cs"/>
                <a:hlinkClick r:id="rId3"/>
              </a:rPr>
              <a:t>Data for Science</a:t>
            </a:r>
            <a:r>
              <a:rPr lang="en-GB" sz="1200" b="0" i="0" kern="1200" dirty="0" smtClean="0">
                <a:solidFill>
                  <a:schemeClr val="tx1"/>
                </a:solidFill>
                <a:effectLst/>
                <a:latin typeface="+mn-lt"/>
                <a:ea typeface="+mn-ea"/>
                <a:cs typeface="+mn-cs"/>
              </a:rPr>
              <a:t>” aims at generating common solutions for shared information technology and data related challenges of the environmental Research Infrastructures in data and service discovery and use, workflow documentation, data citations methodologies, service virtualization, and user characterization and interaction.</a:t>
            </a:r>
          </a:p>
          <a:p>
            <a:pPr marL="171450" indent="-171450">
              <a:buFontTx/>
              <a:buChar char="-"/>
            </a:pPr>
            <a:r>
              <a:rPr lang="en-GB" sz="1200" b="0" i="0" kern="1200" dirty="0" err="1" smtClean="0">
                <a:solidFill>
                  <a:schemeClr val="tx1"/>
                </a:solidFill>
                <a:effectLst/>
                <a:latin typeface="+mn-lt"/>
                <a:ea typeface="+mn-ea"/>
                <a:cs typeface="+mn-cs"/>
              </a:rPr>
              <a:t>AppDB</a:t>
            </a:r>
            <a:r>
              <a:rPr lang="en-GB" sz="1200" b="0" i="0" kern="1200" dirty="0" smtClean="0">
                <a:solidFill>
                  <a:schemeClr val="tx1"/>
                </a:solidFill>
                <a:effectLst/>
                <a:latin typeface="+mn-lt"/>
                <a:ea typeface="+mn-ea"/>
                <a:cs typeface="+mn-cs"/>
              </a:rPr>
              <a:t> for service discovery</a:t>
            </a:r>
          </a:p>
          <a:p>
            <a:pPr marL="171450" indent="-171450">
              <a:buFontTx/>
              <a:buChar char="-"/>
            </a:pPr>
            <a:r>
              <a:rPr lang="en-GB" dirty="0" err="1" smtClean="0"/>
              <a:t>AppDB</a:t>
            </a:r>
            <a:r>
              <a:rPr lang="en-GB" dirty="0" smtClean="0"/>
              <a:t> (pilot) for data catalogue</a:t>
            </a:r>
          </a:p>
          <a:p>
            <a:pPr marL="171450" indent="-171450">
              <a:buFontTx/>
              <a:buChar char="-"/>
            </a:pPr>
            <a:r>
              <a:rPr lang="en-GB" dirty="0" smtClean="0"/>
              <a:t>DIRAC metadata/data</a:t>
            </a:r>
            <a:r>
              <a:rPr lang="en-GB" baseline="0" dirty="0" smtClean="0"/>
              <a:t> catalogue</a:t>
            </a:r>
          </a:p>
          <a:p>
            <a:pPr marL="171450" indent="-171450">
              <a:buFontTx/>
              <a:buChar char="-"/>
            </a:pPr>
            <a:r>
              <a:rPr lang="en-GB" baseline="0" dirty="0" smtClean="0"/>
              <a:t>VM images and contextualisation for simulation repeatability and </a:t>
            </a:r>
            <a:r>
              <a:rPr lang="en-GB" baseline="0" dirty="0" err="1" smtClean="0"/>
              <a:t>sharability</a:t>
            </a:r>
            <a:endParaRPr lang="en-GB" baseline="0" dirty="0" smtClean="0"/>
          </a:p>
          <a:p>
            <a:pPr marL="171450" indent="-171450">
              <a:buFontTx/>
              <a:buChar char="-"/>
            </a:pPr>
            <a:r>
              <a:rPr lang="en-GB" baseline="0" dirty="0" smtClean="0"/>
              <a:t>User characterisation through identity and attribute management</a:t>
            </a:r>
          </a:p>
          <a:p>
            <a:pPr marL="171450" indent="-171450">
              <a:buFontTx/>
              <a:buChar char="-"/>
            </a:pPr>
            <a:endParaRPr lang="en-GB" baseline="0" dirty="0" smtClean="0"/>
          </a:p>
          <a:p>
            <a:pPr marL="0" indent="0">
              <a:buFontTx/>
              <a:buNone/>
            </a:pPr>
            <a:r>
              <a:rPr lang="en-GB" sz="1200" b="0" i="0" kern="1200" dirty="0" smtClean="0">
                <a:solidFill>
                  <a:schemeClr val="tx1"/>
                </a:solidFill>
                <a:effectLst/>
                <a:latin typeface="+mn-lt"/>
                <a:ea typeface="+mn-ea"/>
                <a:cs typeface="+mn-cs"/>
              </a:rPr>
              <a:t>Develop harmonized policies for access (physical and virtual) for the environmental Research Infrastructures, including access services for the multidisciplinary users is the ultimate goal of Theme 3 “</a:t>
            </a:r>
            <a:r>
              <a:rPr lang="en-GB" sz="1200" b="1" i="0" u="none" strike="noStrike" kern="1200" dirty="0" smtClean="0">
                <a:solidFill>
                  <a:schemeClr val="tx1"/>
                </a:solidFill>
                <a:effectLst/>
                <a:latin typeface="+mn-lt"/>
                <a:ea typeface="+mn-ea"/>
                <a:cs typeface="+mn-cs"/>
                <a:hlinkClick r:id="rId4"/>
              </a:rPr>
              <a:t>Access to Research Infrastructures</a:t>
            </a:r>
            <a:r>
              <a:rPr lang="en-GB" sz="1200" b="0" i="0" kern="1200" dirty="0" smtClean="0">
                <a:solidFill>
                  <a:schemeClr val="tx1"/>
                </a:solidFill>
                <a:effectLst/>
                <a:latin typeface="+mn-lt"/>
                <a:ea typeface="+mn-ea"/>
                <a:cs typeface="+mn-cs"/>
              </a:rPr>
              <a:t>”.</a:t>
            </a:r>
          </a:p>
          <a:p>
            <a:pPr marL="0" indent="0">
              <a:buFontTx/>
              <a:buNone/>
            </a:pPr>
            <a:r>
              <a:rPr lang="en-GB" sz="1200" b="0" i="0" kern="1200" baseline="0" dirty="0" smtClean="0">
                <a:solidFill>
                  <a:schemeClr val="tx1"/>
                </a:solidFill>
                <a:effectLst/>
                <a:latin typeface="+mn-lt"/>
                <a:ea typeface="+mn-ea"/>
                <a:cs typeface="+mn-cs"/>
              </a:rPr>
              <a:t>- Long-tail of platform setup</a:t>
            </a:r>
            <a:endParaRPr lang="en-GB" baseline="0" dirty="0" smtClean="0"/>
          </a:p>
          <a:p>
            <a:pPr marL="171450" indent="-171450">
              <a:buFontTx/>
              <a:buChar char="-"/>
            </a:pPr>
            <a:endParaRPr lang="en-GB" dirty="0" smtClean="0"/>
          </a:p>
        </p:txBody>
      </p:sp>
      <p:sp>
        <p:nvSpPr>
          <p:cNvPr id="4" name="Slide Number Placeholder 3"/>
          <p:cNvSpPr>
            <a:spLocks noGrp="1"/>
          </p:cNvSpPr>
          <p:nvPr>
            <p:ph type="sldNum" sz="quarter" idx="10"/>
          </p:nvPr>
        </p:nvSpPr>
        <p:spPr/>
        <p:txBody>
          <a:bodyPr/>
          <a:lstStyle/>
          <a:p>
            <a:fld id="{AEF58AE9-46A5-49CB-B815-3CC2120EE87D}" type="slidenum">
              <a:rPr lang="nl-NL" smtClean="0"/>
              <a:t>52</a:t>
            </a:fld>
            <a:endParaRPr lang="nl-NL"/>
          </a:p>
        </p:txBody>
      </p:sp>
    </p:spTree>
    <p:extLst>
      <p:ext uri="{BB962C8B-B14F-4D97-AF65-F5344CB8AC3E}">
        <p14:creationId xmlns:p14="http://schemas.microsoft.com/office/powerpoint/2010/main" val="922887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buFont typeface="Wingdings"/>
              <a:buNone/>
            </a:pPr>
            <a:r>
              <a:rPr lang="en-US" altLang="en-US" dirty="0" smtClean="0">
                <a:latin typeface="Arial" charset="0"/>
                <a:ea typeface="ＭＳ Ｐゴシック" pitchFamily="34" charset="-128"/>
                <a:sym typeface="Wingdings" panose="05000000000000000000" pitchFamily="2" charset="2"/>
              </a:rPr>
              <a:t>Focus on SLAs and OLAs</a:t>
            </a:r>
            <a:r>
              <a:rPr lang="en-US" altLang="en-US" baseline="0" dirty="0" smtClean="0">
                <a:latin typeface="Arial" charset="0"/>
                <a:ea typeface="ＭＳ Ｐゴシック" pitchFamily="34" charset="-128"/>
                <a:sym typeface="Wingdings" panose="05000000000000000000" pitchFamily="2" charset="2"/>
              </a:rPr>
              <a:t>  They don’t have to talk to dozens of providers</a:t>
            </a:r>
            <a:endParaRPr lang="en-US" altLang="en-US" dirty="0" smtClean="0">
              <a:latin typeface="Arial" charset="0"/>
              <a:ea typeface="ＭＳ Ｐゴシック" pitchFamily="34" charset="-128"/>
              <a:sym typeface="Wingdings" panose="05000000000000000000" pitchFamily="2" charset="2"/>
            </a:endParaRPr>
          </a:p>
          <a:p>
            <a:pPr marL="0" indent="0">
              <a:buFont typeface="Wingdings"/>
              <a:buNone/>
            </a:pPr>
            <a:endParaRPr lang="en-US" altLang="en-US" dirty="0" smtClean="0">
              <a:latin typeface="Arial" charset="0"/>
              <a:ea typeface="ＭＳ Ｐゴシック" pitchFamily="34" charset="-128"/>
              <a:sym typeface="Wingdings" panose="05000000000000000000" pitchFamily="2" charset="2"/>
            </a:endParaRPr>
          </a:p>
          <a:p>
            <a:pPr marL="171450" indent="-171450">
              <a:buFont typeface="Wingdings"/>
              <a:buChar char="à"/>
            </a:pPr>
            <a:r>
              <a:rPr lang="en-US" altLang="en-US" dirty="0" smtClean="0">
                <a:latin typeface="Arial" charset="0"/>
                <a:ea typeface="ＭＳ Ｐゴシック" pitchFamily="34" charset="-128"/>
                <a:sym typeface="Wingdings" panose="05000000000000000000" pitchFamily="2" charset="2"/>
              </a:rPr>
              <a:t>Add and highlight the same communities on the right which will</a:t>
            </a:r>
            <a:r>
              <a:rPr lang="en-US" altLang="en-US" baseline="0" dirty="0" smtClean="0">
                <a:latin typeface="Arial" charset="0"/>
                <a:ea typeface="ＭＳ Ｐゴシック" pitchFamily="34" charset="-128"/>
                <a:sym typeface="Wingdings" panose="05000000000000000000" pitchFamily="2" charset="2"/>
              </a:rPr>
              <a:t> be showcased later:</a:t>
            </a:r>
          </a:p>
          <a:p>
            <a:pPr marL="628650" lvl="1" indent="-171450">
              <a:buFont typeface="Wingdings"/>
              <a:buChar char="à"/>
            </a:pPr>
            <a:r>
              <a:rPr lang="en-US" altLang="en-US" dirty="0" smtClean="0">
                <a:latin typeface="Arial" charset="0"/>
                <a:ea typeface="ＭＳ Ｐゴシック" pitchFamily="34" charset="-128"/>
              </a:rPr>
              <a:t>CTA </a:t>
            </a:r>
            <a:r>
              <a:rPr lang="en-US" altLang="en-US" dirty="0" smtClean="0">
                <a:latin typeface="Arial" charset="0"/>
                <a:ea typeface="ＭＳ Ｐゴシック" pitchFamily="34" charset="-128"/>
                <a:sym typeface="Wingdings" panose="05000000000000000000" pitchFamily="2" charset="2"/>
              </a:rPr>
              <a:t> Data cataloging, Community innovation?</a:t>
            </a:r>
          </a:p>
          <a:p>
            <a:pPr marL="628650" lvl="1" indent="-171450">
              <a:buFont typeface="Wingdings"/>
              <a:buChar char="à"/>
            </a:pPr>
            <a:r>
              <a:rPr lang="en-US" altLang="en-US" dirty="0" smtClean="0">
                <a:latin typeface="Arial" charset="0"/>
                <a:ea typeface="ＭＳ Ｐゴシック" pitchFamily="34" charset="-128"/>
                <a:sym typeface="Wingdings" panose="05000000000000000000" pitchFamily="2" charset="2"/>
              </a:rPr>
              <a:t>DRIHM  HTC and cloud capacity,</a:t>
            </a:r>
            <a:r>
              <a:rPr lang="en-US" altLang="en-US" baseline="0" dirty="0" smtClean="0">
                <a:latin typeface="Arial" charset="0"/>
                <a:ea typeface="ＭＳ Ｐゴシック" pitchFamily="34" charset="-128"/>
                <a:sym typeface="Wingdings" panose="05000000000000000000" pitchFamily="2" charset="2"/>
              </a:rPr>
              <a:t> community innovation (WS-PGRADE)</a:t>
            </a:r>
            <a:endParaRPr lang="en-US" altLang="en-US" dirty="0" smtClean="0">
              <a:latin typeface="Arial" charset="0"/>
              <a:ea typeface="ＭＳ Ｐゴシック" pitchFamily="34" charset="-128"/>
            </a:endParaRPr>
          </a:p>
          <a:p>
            <a:pPr marL="628650" marR="0" lvl="1" indent="-171450" algn="l" defTabSz="914400" rtl="0" eaLnBrk="1" fontAlgn="auto" latinLnBrk="0" hangingPunct="1">
              <a:lnSpc>
                <a:spcPct val="100000"/>
              </a:lnSpc>
              <a:spcBef>
                <a:spcPts val="0"/>
              </a:spcBef>
              <a:spcAft>
                <a:spcPts val="0"/>
              </a:spcAft>
              <a:buClrTx/>
              <a:buSzTx/>
              <a:buFont typeface="Wingdings"/>
              <a:buChar char="à"/>
              <a:tabLst/>
              <a:defRPr/>
            </a:pPr>
            <a:r>
              <a:rPr lang="en-US" altLang="en-US" baseline="0" dirty="0" err="1" smtClean="0">
                <a:latin typeface="Arial" charset="0"/>
                <a:ea typeface="ＭＳ Ｐゴシック" pitchFamily="34" charset="-128"/>
                <a:sym typeface="Wingdings" panose="05000000000000000000" pitchFamily="2" charset="2"/>
              </a:rPr>
              <a:t>BioVeL</a:t>
            </a:r>
            <a:r>
              <a:rPr lang="en-US" altLang="en-US" baseline="0" dirty="0" smtClean="0">
                <a:latin typeface="Arial" charset="0"/>
                <a:ea typeface="ＭＳ Ｐゴシック" pitchFamily="34" charset="-128"/>
                <a:sym typeface="Wingdings" panose="05000000000000000000" pitchFamily="2" charset="2"/>
              </a:rPr>
              <a:t>  Cloud capacity, VA marketplace, User support to troubleshoot problem</a:t>
            </a:r>
          </a:p>
          <a:p>
            <a:pPr marL="628650" lvl="1" indent="-171450">
              <a:buFont typeface="Wingdings"/>
              <a:buChar char="à"/>
            </a:pPr>
            <a:r>
              <a:rPr lang="en-US" altLang="en-US" dirty="0" smtClean="0">
                <a:latin typeface="Arial" charset="0"/>
                <a:ea typeface="ＭＳ Ｐゴシック" pitchFamily="34" charset="-128"/>
              </a:rPr>
              <a:t>Ongoing work in EGI-Engage: Competence</a:t>
            </a:r>
            <a:r>
              <a:rPr lang="en-US" altLang="en-US" baseline="0" dirty="0" smtClean="0">
                <a:latin typeface="Arial" charset="0"/>
                <a:ea typeface="ＭＳ Ｐゴシック" pitchFamily="34" charset="-128"/>
              </a:rPr>
              <a:t> Centre RIs </a:t>
            </a:r>
            <a:r>
              <a:rPr lang="en-US" altLang="en-US" baseline="0" dirty="0" smtClean="0">
                <a:latin typeface="Arial" charset="0"/>
                <a:ea typeface="ＭＳ Ｐゴシック" pitchFamily="34" charset="-128"/>
                <a:sym typeface="Wingdings" panose="05000000000000000000" pitchFamily="2" charset="2"/>
              </a:rPr>
              <a:t> </a:t>
            </a:r>
            <a:r>
              <a:rPr lang="en-US" altLang="en-US" baseline="0" dirty="0" err="1" smtClean="0">
                <a:latin typeface="Arial" charset="0"/>
                <a:ea typeface="ＭＳ Ｐゴシック" pitchFamily="34" charset="-128"/>
                <a:sym typeface="Wingdings" panose="05000000000000000000" pitchFamily="2" charset="2"/>
              </a:rPr>
              <a:t>Gergely</a:t>
            </a:r>
            <a:endParaRPr lang="en-US" altLang="en-US" dirty="0" smtClean="0">
              <a:latin typeface="Arial" charset="0"/>
              <a:ea typeface="ＭＳ Ｐゴシック" pitchFamily="34" charset="-128"/>
            </a:endParaRPr>
          </a:p>
          <a:p>
            <a:endParaRPr lang="en-US" altLang="en-US" dirty="0" smtClean="0">
              <a:latin typeface="Arial" charset="0"/>
              <a:ea typeface="ＭＳ Ｐゴシック" pitchFamily="34" charset="-128"/>
            </a:endParaRPr>
          </a:p>
          <a:p>
            <a:r>
              <a:rPr lang="en-US" altLang="en-US" dirty="0" smtClean="0">
                <a:latin typeface="Arial" charset="0"/>
                <a:ea typeface="ＭＳ Ｐゴシック" pitchFamily="34" charset="-128"/>
              </a:rPr>
              <a:t>SLA – Service Level Agreement</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latin typeface="Arial" charset="0"/>
                <a:ea typeface="ＭＳ Ｐゴシック" pitchFamily="34" charset="-128"/>
              </a:rPr>
              <a:t>OLA – Operation Level Agreement</a:t>
            </a:r>
          </a:p>
          <a:p>
            <a:endParaRPr lang="en-GB" altLang="en-US" dirty="0" smtClean="0">
              <a:latin typeface="Arial" charset="0"/>
              <a:ea typeface="ＭＳ Ｐゴシック" pitchFamily="34" charset="-128"/>
            </a:endParaRPr>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ＭＳ Ｐゴシック" pitchFamily="34" charset="-128"/>
              </a:defRPr>
            </a:lvl1pPr>
            <a:lvl2pPr marL="742950" indent="-285750" eaLnBrk="0" hangingPunct="0">
              <a:spcBef>
                <a:spcPct val="30000"/>
              </a:spcBef>
              <a:defRPr sz="1200">
                <a:solidFill>
                  <a:schemeClr val="tx1"/>
                </a:solidFill>
                <a:latin typeface="Arial" charset="0"/>
                <a:ea typeface="ＭＳ Ｐゴシック" pitchFamily="34" charset="-128"/>
              </a:defRPr>
            </a:lvl2pPr>
            <a:lvl3pPr marL="1143000" indent="-228600" eaLnBrk="0" hangingPunct="0">
              <a:spcBef>
                <a:spcPct val="30000"/>
              </a:spcBef>
              <a:defRPr sz="1200">
                <a:solidFill>
                  <a:schemeClr val="tx1"/>
                </a:solidFill>
                <a:latin typeface="Arial" charset="0"/>
                <a:ea typeface="ＭＳ Ｐゴシック" pitchFamily="34" charset="-128"/>
              </a:defRPr>
            </a:lvl3pPr>
            <a:lvl4pPr marL="1600200" indent="-228600" eaLnBrk="0" hangingPunct="0">
              <a:spcBef>
                <a:spcPct val="30000"/>
              </a:spcBef>
              <a:defRPr sz="1200">
                <a:solidFill>
                  <a:schemeClr val="tx1"/>
                </a:solidFill>
                <a:latin typeface="Arial" charset="0"/>
                <a:ea typeface="ＭＳ Ｐゴシック" pitchFamily="34" charset="-128"/>
              </a:defRPr>
            </a:lvl4pPr>
            <a:lvl5pPr marL="2057400" indent="-228600" eaLnBrk="0" hangingPunct="0">
              <a:spcBef>
                <a:spcPct val="30000"/>
              </a:spcBef>
              <a:defRPr sz="1200">
                <a:solidFill>
                  <a:schemeClr val="tx1"/>
                </a:solidFill>
                <a:latin typeface="Arial"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pitchFamily="34" charset="-128"/>
              </a:defRPr>
            </a:lvl9pPr>
          </a:lstStyle>
          <a:p>
            <a:pPr eaLnBrk="1" hangingPunct="1">
              <a:spcBef>
                <a:spcPct val="0"/>
              </a:spcBef>
            </a:pPr>
            <a:fld id="{6AEC6588-3369-4391-B564-D56BB5EE1827}" type="slidenum">
              <a:rPr lang="en-US" altLang="en-US" smtClean="0"/>
              <a:pPr eaLnBrk="1" hangingPunct="1">
                <a:spcBef>
                  <a:spcPct val="0"/>
                </a:spcBef>
              </a:pPr>
              <a:t>6</a:t>
            </a:fld>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EF58AE9-46A5-49CB-B815-3CC2120EE87D}" type="slidenum">
              <a:rPr lang="nl-NL" smtClean="0"/>
              <a:t>7</a:t>
            </a:fld>
            <a:endParaRPr lang="nl-NL"/>
          </a:p>
        </p:txBody>
      </p:sp>
    </p:spTree>
    <p:extLst>
      <p:ext uri="{BB962C8B-B14F-4D97-AF65-F5344CB8AC3E}">
        <p14:creationId xmlns:p14="http://schemas.microsoft.com/office/powerpoint/2010/main" val="6447746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smtClean="0">
              <a:solidFill>
                <a:srgbClr val="4F81BD"/>
              </a:solidFill>
            </a:endParaRPr>
          </a:p>
        </p:txBody>
      </p:sp>
      <p:sp>
        <p:nvSpPr>
          <p:cNvPr id="4" name="Slide Number Placeholder 3"/>
          <p:cNvSpPr>
            <a:spLocks noGrp="1"/>
          </p:cNvSpPr>
          <p:nvPr>
            <p:ph type="sldNum" sz="quarter" idx="10"/>
          </p:nvPr>
        </p:nvSpPr>
        <p:spPr/>
        <p:txBody>
          <a:bodyPr/>
          <a:lstStyle/>
          <a:p>
            <a:fld id="{AEF58AE9-46A5-49CB-B815-3CC2120EE87D}" type="slidenum">
              <a:rPr lang="nl-NL" smtClean="0"/>
              <a:t>8</a:t>
            </a:fld>
            <a:endParaRPr lang="nl-NL"/>
          </a:p>
        </p:txBody>
      </p:sp>
    </p:spTree>
    <p:extLst>
      <p:ext uri="{BB962C8B-B14F-4D97-AF65-F5344CB8AC3E}">
        <p14:creationId xmlns:p14="http://schemas.microsoft.com/office/powerpoint/2010/main" val="11492114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86A22EF-E40A-4C8E-8B20-BD01E9B983B5}" type="slidenum">
              <a:rPr lang="en-US" smtClean="0"/>
              <a:pPr>
                <a:defRPr/>
              </a:pPr>
              <a:t>9</a:t>
            </a:fld>
            <a:endParaRPr lang="en-US"/>
          </a:p>
        </p:txBody>
      </p:sp>
    </p:spTree>
    <p:extLst>
      <p:ext uri="{BB962C8B-B14F-4D97-AF65-F5344CB8AC3E}">
        <p14:creationId xmlns:p14="http://schemas.microsoft.com/office/powerpoint/2010/main" val="3884820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dirty="0" smtClean="0"/>
              <a:t>Policy-driven workload management does for example:</a:t>
            </a:r>
          </a:p>
          <a:p>
            <a:pPr marL="171450" indent="-171450">
              <a:buFontTx/>
              <a:buChar char="-"/>
            </a:pPr>
            <a:r>
              <a:rPr lang="en-GB" baseline="0" dirty="0" smtClean="0"/>
              <a:t>Decides about job priorities (between community/user jobs and among users)</a:t>
            </a:r>
          </a:p>
          <a:p>
            <a:pPr marL="171450" indent="-171450">
              <a:buFontTx/>
              <a:buChar char="-"/>
            </a:pPr>
            <a:r>
              <a:rPr lang="en-GB" baseline="0" dirty="0" smtClean="0"/>
              <a:t>Chooses suitable type of compute resource for jobs (HPC cluster/cloud/desktop)</a:t>
            </a:r>
          </a:p>
          <a:p>
            <a:pPr marL="171450" indent="-171450">
              <a:buFontTx/>
              <a:buChar char="-"/>
            </a:pPr>
            <a:r>
              <a:rPr lang="en-GB" baseline="0" dirty="0" smtClean="0"/>
              <a:t>Submits job close to input data</a:t>
            </a:r>
          </a:p>
          <a:p>
            <a:pPr marL="171450" indent="-171450">
              <a:buFontTx/>
              <a:buChar char="-"/>
            </a:pPr>
            <a:r>
              <a:rPr lang="en-GB" baseline="0" dirty="0" smtClean="0"/>
              <a:t>Resubmits jobs in case of compute failure</a:t>
            </a:r>
          </a:p>
          <a:p>
            <a:pPr marL="171450" indent="-171450">
              <a:buFontTx/>
              <a:buChar char="-"/>
            </a:pPr>
            <a:endParaRPr lang="en-GB" baseline="0" dirty="0" smtClean="0"/>
          </a:p>
          <a:p>
            <a:pPr marL="0" indent="0">
              <a:buFontTx/>
              <a:buNone/>
            </a:pPr>
            <a:r>
              <a:rPr lang="en-GB" baseline="0" dirty="0" smtClean="0"/>
              <a:t>Typical software to implement such a setup: DIRAC</a:t>
            </a:r>
          </a:p>
          <a:p>
            <a:pPr marL="171450" indent="-171450">
              <a:buFontTx/>
              <a:buChar char="-"/>
            </a:pPr>
            <a:endParaRPr lang="en-GB" baseline="0" dirty="0" smtClean="0"/>
          </a:p>
          <a:p>
            <a:pPr marL="171450" indent="-171450">
              <a:buFontTx/>
              <a:buChar char="-"/>
            </a:pPr>
            <a:endParaRPr lang="en-GB" baseline="0" dirty="0" smtClean="0"/>
          </a:p>
        </p:txBody>
      </p:sp>
      <p:sp>
        <p:nvSpPr>
          <p:cNvPr id="4" name="Slide Number Placeholder 3"/>
          <p:cNvSpPr>
            <a:spLocks noGrp="1"/>
          </p:cNvSpPr>
          <p:nvPr>
            <p:ph type="sldNum" sz="quarter" idx="10"/>
          </p:nvPr>
        </p:nvSpPr>
        <p:spPr/>
        <p:txBody>
          <a:bodyPr/>
          <a:lstStyle/>
          <a:p>
            <a:fld id="{AEF58AE9-46A5-49CB-B815-3CC2120EE87D}" type="slidenum">
              <a:rPr lang="nl-NL" smtClean="0"/>
              <a:t>10</a:t>
            </a:fld>
            <a:endParaRPr lang="nl-NL"/>
          </a:p>
        </p:txBody>
      </p:sp>
    </p:spTree>
    <p:extLst>
      <p:ext uri="{BB962C8B-B14F-4D97-AF65-F5344CB8AC3E}">
        <p14:creationId xmlns:p14="http://schemas.microsoft.com/office/powerpoint/2010/main" val="6039518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latin typeface="Arial" pitchFamily="34" charset="0"/>
                <a:ea typeface="ＭＳ Ｐゴシック" pitchFamily="34" charset="-128"/>
              </a:rPr>
              <a:t>VM</a:t>
            </a:r>
            <a:r>
              <a:rPr lang="en-US" altLang="en-US" baseline="0" dirty="0" smtClean="0">
                <a:latin typeface="Arial" pitchFamily="34" charset="0"/>
                <a:ea typeface="ＭＳ Ｐゴシック" pitchFamily="34" charset="-128"/>
              </a:rPr>
              <a:t> = Virtual Machine</a:t>
            </a:r>
          </a:p>
          <a:p>
            <a:endParaRPr lang="en-US" altLang="en-US" baseline="0" dirty="0" smtClean="0">
              <a:latin typeface="Arial" pitchFamily="34" charset="0"/>
              <a:ea typeface="ＭＳ Ｐゴシック" pitchFamily="34" charset="-128"/>
            </a:endParaRPr>
          </a:p>
          <a:p>
            <a:r>
              <a:rPr lang="en-US" altLang="en-US" dirty="0" err="1" smtClean="0">
                <a:latin typeface="Arial" pitchFamily="34" charset="0"/>
                <a:ea typeface="ＭＳ Ｐゴシック" pitchFamily="34" charset="-128"/>
              </a:rPr>
              <a:t>Virtualisation</a:t>
            </a:r>
            <a:r>
              <a:rPr lang="en-US" altLang="en-US" dirty="0" smtClean="0">
                <a:latin typeface="Arial" pitchFamily="34" charset="0"/>
                <a:ea typeface="ＭＳ Ｐゴシック" pitchFamily="34" charset="-128"/>
              </a:rPr>
              <a:t> </a:t>
            </a:r>
            <a:r>
              <a:rPr lang="en-US" altLang="en-US" dirty="0" smtClean="0">
                <a:latin typeface="Arial" pitchFamily="34" charset="0"/>
                <a:ea typeface="ＭＳ Ｐゴシック" pitchFamily="34" charset="-128"/>
                <a:sym typeface="Wingdings" panose="05000000000000000000" pitchFamily="2" charset="2"/>
              </a:rPr>
              <a:t> Platform independence</a:t>
            </a:r>
            <a:r>
              <a:rPr lang="en-US" altLang="en-US" baseline="0" dirty="0" smtClean="0">
                <a:latin typeface="Arial" pitchFamily="34" charset="0"/>
                <a:ea typeface="ＭＳ Ｐゴシック" pitchFamily="34" charset="-128"/>
                <a:sym typeface="Wingdings" panose="05000000000000000000" pitchFamily="2" charset="2"/>
              </a:rPr>
              <a:t> and r</a:t>
            </a:r>
            <a:r>
              <a:rPr lang="en-US" altLang="en-US" dirty="0" smtClean="0">
                <a:latin typeface="Arial" pitchFamily="34" charset="0"/>
                <a:ea typeface="ＭＳ Ｐゴシック" pitchFamily="34" charset="-128"/>
              </a:rPr>
              <a:t>epeatability</a:t>
            </a:r>
            <a:endParaRPr lang="en-US" altLang="en-US" dirty="0" smtClean="0">
              <a:latin typeface="Arial" pitchFamily="34" charset="0"/>
              <a:ea typeface="ＭＳ Ｐゴシック" pitchFamily="34" charset="-128"/>
              <a:sym typeface="Wingdings" panose="05000000000000000000" pitchFamily="2" charset="2"/>
            </a:endParaRPr>
          </a:p>
          <a:p>
            <a:pPr marL="171450" indent="-171450">
              <a:buFontTx/>
              <a:buChar char="-"/>
            </a:pPr>
            <a:r>
              <a:rPr lang="en-US" altLang="en-US" dirty="0" smtClean="0">
                <a:latin typeface="Arial" pitchFamily="34" charset="0"/>
                <a:ea typeface="ＭＳ Ｐゴシック" pitchFamily="34" charset="-128"/>
                <a:sym typeface="Wingdings" panose="05000000000000000000" pitchFamily="2" charset="2"/>
              </a:rPr>
              <a:t>Easy to wrap applications and</a:t>
            </a:r>
            <a:r>
              <a:rPr lang="en-US" altLang="en-US" baseline="0" dirty="0" smtClean="0">
                <a:latin typeface="Arial" pitchFamily="34" charset="0"/>
                <a:ea typeface="ＭＳ Ｐゴシック" pitchFamily="34" charset="-128"/>
                <a:sym typeface="Wingdings" panose="05000000000000000000" pitchFamily="2" charset="2"/>
              </a:rPr>
              <a:t> services into VMs (and recently containers)</a:t>
            </a:r>
          </a:p>
          <a:p>
            <a:pPr marL="171450" indent="-171450">
              <a:buFontTx/>
              <a:buChar char="-"/>
            </a:pPr>
            <a:r>
              <a:rPr lang="en-US" altLang="en-US" baseline="0" dirty="0" smtClean="0">
                <a:latin typeface="Arial" pitchFamily="34" charset="0"/>
                <a:ea typeface="ＭＳ Ｐゴシック" pitchFamily="34" charset="-128"/>
                <a:sym typeface="Wingdings" panose="05000000000000000000" pitchFamily="2" charset="2"/>
              </a:rPr>
              <a:t>VMs can be shared in Marketplace. Users can provide ratings and feedback about VMs</a:t>
            </a:r>
          </a:p>
          <a:p>
            <a:pPr marL="171450" indent="-171450">
              <a:buFontTx/>
              <a:buChar char="-"/>
            </a:pPr>
            <a:r>
              <a:rPr lang="en-US" altLang="en-US" baseline="0" dirty="0" smtClean="0">
                <a:latin typeface="Arial" pitchFamily="34" charset="0"/>
                <a:ea typeface="ＭＳ Ｐゴシック" pitchFamily="34" charset="-128"/>
                <a:sym typeface="Wingdings" panose="05000000000000000000" pitchFamily="2" charset="2"/>
              </a:rPr>
              <a:t>VMs/containers can be shipped to the clouds of the community</a:t>
            </a:r>
          </a:p>
          <a:p>
            <a:pPr marL="171450" indent="-171450">
              <a:buFontTx/>
              <a:buChar char="-"/>
            </a:pPr>
            <a:r>
              <a:rPr lang="en-US" altLang="en-US" baseline="0" dirty="0" smtClean="0">
                <a:latin typeface="Arial" pitchFamily="34" charset="0"/>
                <a:ea typeface="ＭＳ Ｐゴシック" pitchFamily="34" charset="-128"/>
                <a:sym typeface="Wingdings" panose="05000000000000000000" pitchFamily="2" charset="2"/>
              </a:rPr>
              <a:t>Users can instantiate applications and services from VMs within the clouds</a:t>
            </a:r>
          </a:p>
          <a:p>
            <a:pPr marL="171450" indent="-171450">
              <a:buFont typeface="Wingdings"/>
              <a:buChar char="à"/>
            </a:pPr>
            <a:r>
              <a:rPr lang="en-US" altLang="en-US" dirty="0" smtClean="0">
                <a:latin typeface="Arial" pitchFamily="34" charset="0"/>
                <a:ea typeface="ＭＳ Ｐゴシック" pitchFamily="34" charset="-128"/>
                <a:sym typeface="Wingdings" panose="05000000000000000000" pitchFamily="2" charset="2"/>
              </a:rPr>
              <a:t>These clouds</a:t>
            </a:r>
            <a:r>
              <a:rPr lang="en-US" altLang="en-US" baseline="0" dirty="0" smtClean="0">
                <a:latin typeface="Arial" pitchFamily="34" charset="0"/>
                <a:ea typeface="ＭＳ Ｐゴシック" pitchFamily="34" charset="-128"/>
                <a:sym typeface="Wingdings" panose="05000000000000000000" pitchFamily="2" charset="2"/>
              </a:rPr>
              <a:t> can be called ‘a</a:t>
            </a:r>
            <a:r>
              <a:rPr lang="en-US" altLang="en-US" dirty="0" smtClean="0">
                <a:latin typeface="Arial" pitchFamily="34" charset="0"/>
                <a:ea typeface="ＭＳ Ｐゴシック" pitchFamily="34" charset="-128"/>
                <a:sym typeface="Wingdings" panose="05000000000000000000" pitchFamily="2" charset="2"/>
              </a:rPr>
              <a:t>ctive repositories’</a:t>
            </a:r>
          </a:p>
          <a:p>
            <a:pPr marL="0" indent="0">
              <a:buFont typeface="Wingdings"/>
              <a:buNone/>
            </a:pPr>
            <a:endParaRPr lang="en-US" altLang="en-US" dirty="0" smtClean="0">
              <a:latin typeface="Arial" pitchFamily="34" charset="0"/>
              <a:ea typeface="ＭＳ Ｐゴシック" pitchFamily="34" charset="-128"/>
            </a:endParaRPr>
          </a:p>
          <a:p>
            <a:endParaRPr lang="en-US" altLang="en-US" dirty="0" smtClean="0">
              <a:latin typeface="Arial" pitchFamily="34" charset="0"/>
              <a:ea typeface="ＭＳ Ｐゴシック" pitchFamily="34" charset="-128"/>
            </a:endParaRPr>
          </a:p>
          <a:p>
            <a:r>
              <a:rPr lang="en-US" altLang="en-US" dirty="0" smtClean="0">
                <a:latin typeface="Arial" pitchFamily="34" charset="0"/>
                <a:ea typeface="ＭＳ Ｐゴシック" pitchFamily="34" charset="-128"/>
              </a:rPr>
              <a:t>Service hosting</a:t>
            </a:r>
          </a:p>
          <a:p>
            <a:endParaRPr lang="en-US" altLang="en-US" baseline="0" dirty="0" smtClean="0">
              <a:latin typeface="Arial" pitchFamily="34" charset="0"/>
              <a:ea typeface="ＭＳ Ｐゴシック" pitchFamily="34" charset="-128"/>
            </a:endParaRPr>
          </a:p>
          <a:p>
            <a:endParaRPr lang="en-US" altLang="en-US" dirty="0" smtClean="0">
              <a:latin typeface="Arial" pitchFamily="34" charset="0"/>
              <a:ea typeface="ＭＳ Ｐゴシック" pitchFamily="34" charset="-128"/>
            </a:endParaRPr>
          </a:p>
          <a:p>
            <a:r>
              <a:rPr lang="en-US" altLang="en-US" dirty="0" smtClean="0">
                <a:latin typeface="Arial" pitchFamily="34" charset="0"/>
                <a:ea typeface="ＭＳ Ｐゴシック" pitchFamily="34" charset="-128"/>
              </a:rPr>
              <a:t>Talking points:</a:t>
            </a:r>
          </a:p>
          <a:p>
            <a:pPr>
              <a:buFontTx/>
              <a:buChar char="•"/>
            </a:pPr>
            <a:r>
              <a:rPr lang="en-US" altLang="en-US" sz="1100" dirty="0" smtClean="0">
                <a:solidFill>
                  <a:srgbClr val="FF0000"/>
                </a:solidFill>
                <a:latin typeface="Arial" pitchFamily="34" charset="0"/>
                <a:ea typeface="ＭＳ Ｐゴシック" pitchFamily="34" charset="-128"/>
              </a:rPr>
              <a:t>A technology that enables the federation of IaaS clouds</a:t>
            </a:r>
          </a:p>
          <a:p>
            <a:pPr>
              <a:buFontTx/>
              <a:buChar char="•"/>
            </a:pPr>
            <a:r>
              <a:rPr lang="en-US" altLang="en-US" sz="1100" dirty="0" smtClean="0">
                <a:solidFill>
                  <a:srgbClr val="FF0000"/>
                </a:solidFill>
                <a:latin typeface="Arial" pitchFamily="34" charset="0"/>
                <a:ea typeface="ＭＳ Ｐゴシック" pitchFamily="34" charset="-128"/>
              </a:rPr>
              <a:t>Based on open standards (OCCI, OVF, BDII, APEL, X509). </a:t>
            </a:r>
            <a:endParaRPr lang="en-GB" altLang="en-US" sz="1100" dirty="0" smtClean="0">
              <a:solidFill>
                <a:srgbClr val="FF0000"/>
              </a:solidFill>
              <a:latin typeface="Arial" pitchFamily="34" charset="0"/>
              <a:ea typeface="ＭＳ Ｐゴシック" pitchFamily="34" charset="-128"/>
            </a:endParaRPr>
          </a:p>
          <a:p>
            <a:pPr>
              <a:buFontTx/>
              <a:buChar char="•"/>
            </a:pPr>
            <a:r>
              <a:rPr lang="en-GB" altLang="en-US" sz="1100" dirty="0" smtClean="0">
                <a:solidFill>
                  <a:srgbClr val="FF0000"/>
                </a:solidFill>
                <a:latin typeface="Arial" pitchFamily="34" charset="0"/>
                <a:ea typeface="ＭＳ Ｐゴシック" pitchFamily="34" charset="-128"/>
              </a:rPr>
              <a:t>Any service in the form of Virtual Machines (not only “batch processing” and “file based data management”)</a:t>
            </a:r>
          </a:p>
          <a:p>
            <a:pPr>
              <a:buFontTx/>
              <a:buChar char="•"/>
            </a:pPr>
            <a:r>
              <a:rPr lang="en-US" altLang="en-US" sz="1100" dirty="0" smtClean="0">
                <a:solidFill>
                  <a:srgbClr val="FF0000"/>
                </a:solidFill>
                <a:latin typeface="Arial" pitchFamily="34" charset="0"/>
                <a:ea typeface="ＭＳ Ｐゴシック" pitchFamily="34" charset="-128"/>
              </a:rPr>
              <a:t>VM Management services are already in place (based on OCCI), for OpenStack, </a:t>
            </a:r>
            <a:r>
              <a:rPr lang="en-US" altLang="en-US" sz="1100" dirty="0" err="1" smtClean="0">
                <a:solidFill>
                  <a:srgbClr val="FF0000"/>
                </a:solidFill>
                <a:latin typeface="Arial" pitchFamily="34" charset="0"/>
                <a:ea typeface="ＭＳ Ｐゴシック" pitchFamily="34" charset="-128"/>
              </a:rPr>
              <a:t>OpenNebula</a:t>
            </a:r>
            <a:r>
              <a:rPr lang="en-US" altLang="en-US" sz="1100" dirty="0" smtClean="0">
                <a:solidFill>
                  <a:srgbClr val="FF0000"/>
                </a:solidFill>
                <a:latin typeface="Arial" pitchFamily="34" charset="0"/>
                <a:ea typeface="ＭＳ Ｐゴシック" pitchFamily="34" charset="-128"/>
              </a:rPr>
              <a:t> and a few less known cloud hypervisors. Plugins for additional cloud hypervisors can be developed</a:t>
            </a:r>
          </a:p>
          <a:p>
            <a:pPr>
              <a:buFontTx/>
              <a:buChar char="•"/>
            </a:pPr>
            <a:r>
              <a:rPr lang="en-US" altLang="en-US" sz="1100" dirty="0" smtClean="0">
                <a:solidFill>
                  <a:srgbClr val="FF0000"/>
                </a:solidFill>
                <a:latin typeface="Arial" pitchFamily="34" charset="0"/>
                <a:ea typeface="ＭＳ Ｐゴシック" pitchFamily="34" charset="-128"/>
              </a:rPr>
              <a:t>VM Management services are in place. Object storage service to be available soon. </a:t>
            </a:r>
          </a:p>
          <a:p>
            <a:pPr>
              <a:buFontTx/>
              <a:buChar char="•"/>
            </a:pPr>
            <a:r>
              <a:rPr lang="en-US" altLang="en-US" sz="1100" dirty="0" smtClean="0">
                <a:solidFill>
                  <a:srgbClr val="FF0000"/>
                </a:solidFill>
                <a:latin typeface="Arial" pitchFamily="34" charset="0"/>
                <a:ea typeface="ＭＳ Ｐゴシック" pitchFamily="34" charset="-128"/>
              </a:rPr>
              <a:t>High-level services, such as Virtual Machine Marketplace</a:t>
            </a:r>
          </a:p>
          <a:p>
            <a:pPr>
              <a:buFontTx/>
              <a:buChar char="•"/>
            </a:pPr>
            <a:endParaRPr lang="en-US" altLang="en-US" sz="1100" dirty="0" smtClean="0">
              <a:solidFill>
                <a:srgbClr val="FF0000"/>
              </a:solidFill>
              <a:latin typeface="Arial" pitchFamily="34" charset="0"/>
              <a:ea typeface="ＭＳ Ｐゴシック" pitchFamily="34" charset="-128"/>
            </a:endParaRPr>
          </a:p>
          <a:p>
            <a:r>
              <a:rPr lang="en-US" altLang="en-US" sz="1100" dirty="0" smtClean="0">
                <a:solidFill>
                  <a:srgbClr val="FF0000"/>
                </a:solidFill>
                <a:latin typeface="Arial" pitchFamily="34" charset="0"/>
                <a:ea typeface="ＭＳ Ｐゴシック" pitchFamily="34" charset="-128"/>
              </a:rPr>
              <a:t>Size of the infrastructure (May 2014):</a:t>
            </a:r>
          </a:p>
          <a:p>
            <a:r>
              <a:rPr lang="en-US" altLang="en-US" dirty="0" smtClean="0">
                <a:latin typeface="Arial" pitchFamily="34" charset="0"/>
                <a:ea typeface="ＭＳ Ｐゴシック" pitchFamily="34" charset="-128"/>
              </a:rPr>
              <a:t>12 countries provide certified resources</a:t>
            </a:r>
          </a:p>
          <a:p>
            <a:pPr lvl="1"/>
            <a:r>
              <a:rPr lang="en-GB" altLang="en-US" dirty="0" smtClean="0">
                <a:latin typeface="Arial" pitchFamily="34" charset="0"/>
                <a:ea typeface="ＭＳ Ｐゴシック" pitchFamily="34" charset="-128"/>
              </a:rPr>
              <a:t>Czech Republic, Germany, Greece, Hungary, Italy, Macedonia, Poland, Slovakia, Spain, Sweden, Turkey, United Kingdom</a:t>
            </a:r>
          </a:p>
          <a:p>
            <a:r>
              <a:rPr lang="en-GB" altLang="en-US" dirty="0" smtClean="0">
                <a:latin typeface="Arial" pitchFamily="34" charset="0"/>
                <a:ea typeface="ＭＳ Ｐゴシック" pitchFamily="34" charset="-128"/>
              </a:rPr>
              <a:t>2 countries currently integrating</a:t>
            </a:r>
          </a:p>
          <a:p>
            <a:pPr lvl="1"/>
            <a:r>
              <a:rPr lang="en-GB" altLang="en-US" dirty="0" smtClean="0">
                <a:latin typeface="Arial" pitchFamily="34" charset="0"/>
                <a:ea typeface="ＭＳ Ｐゴシック" pitchFamily="34" charset="-128"/>
              </a:rPr>
              <a:t>Croatia, Finland</a:t>
            </a:r>
          </a:p>
          <a:p>
            <a:r>
              <a:rPr lang="en-GB" altLang="en-US" dirty="0" smtClean="0">
                <a:latin typeface="Arial" pitchFamily="34" charset="0"/>
                <a:ea typeface="ＭＳ Ｐゴシック" pitchFamily="34" charset="-128"/>
              </a:rPr>
              <a:t>5 countries interested</a:t>
            </a:r>
          </a:p>
          <a:p>
            <a:pPr lvl="1"/>
            <a:r>
              <a:rPr lang="en-GB" altLang="en-US" dirty="0" smtClean="0">
                <a:latin typeface="Arial" pitchFamily="34" charset="0"/>
                <a:ea typeface="ＭＳ Ｐゴシック" pitchFamily="34" charset="-128"/>
              </a:rPr>
              <a:t>Bulgaria, France, Israel*, The Netherlands, Switzerland</a:t>
            </a:r>
          </a:p>
          <a:p>
            <a:r>
              <a:rPr lang="en-GB" altLang="en-US" dirty="0" smtClean="0">
                <a:latin typeface="Arial" pitchFamily="34" charset="0"/>
                <a:ea typeface="ＭＳ Ｐゴシック" pitchFamily="34" charset="-128"/>
              </a:rPr>
              <a:t>Worldwide interest</a:t>
            </a:r>
          </a:p>
          <a:p>
            <a:pPr lvl="1"/>
            <a:r>
              <a:rPr lang="en-GB" altLang="en-US" dirty="0" smtClean="0">
                <a:latin typeface="Arial" pitchFamily="34" charset="0"/>
                <a:ea typeface="ＭＳ Ｐゴシック" pitchFamily="34" charset="-128"/>
              </a:rPr>
              <a:t>South Africa* (</a:t>
            </a:r>
            <a:r>
              <a:rPr lang="en-GB" altLang="en-US" dirty="0" err="1" smtClean="0">
                <a:latin typeface="Arial" pitchFamily="34" charset="0"/>
                <a:ea typeface="ＭＳ Ｐゴシック" pitchFamily="34" charset="-128"/>
              </a:rPr>
              <a:t>SAGrid</a:t>
            </a:r>
            <a:r>
              <a:rPr lang="en-GB" altLang="en-US" dirty="0" smtClean="0">
                <a:latin typeface="Arial" pitchFamily="34" charset="0"/>
                <a:ea typeface="ＭＳ Ｐゴシック" pitchFamily="34" charset="-128"/>
              </a:rPr>
              <a:t>)</a:t>
            </a:r>
          </a:p>
          <a:p>
            <a:pPr lvl="1"/>
            <a:r>
              <a:rPr lang="en-GB" altLang="en-US" dirty="0" smtClean="0">
                <a:latin typeface="Arial" pitchFamily="34" charset="0"/>
                <a:ea typeface="ＭＳ Ｐゴシック" pitchFamily="34" charset="-128"/>
              </a:rPr>
              <a:t>South Korea* (KISTI)</a:t>
            </a:r>
          </a:p>
          <a:p>
            <a:pPr lvl="1"/>
            <a:r>
              <a:rPr lang="en-GB" altLang="en-US" dirty="0" smtClean="0">
                <a:latin typeface="Arial" pitchFamily="34" charset="0"/>
                <a:ea typeface="ＭＳ Ｐゴシック" pitchFamily="34" charset="-128"/>
              </a:rPr>
              <a:t>United States* (NIST, NSF Centres)</a:t>
            </a:r>
          </a:p>
          <a:p>
            <a:pPr>
              <a:buFontTx/>
              <a:buChar char="-"/>
            </a:pPr>
            <a:endParaRPr lang="en-GB" altLang="en-US" sz="1100" dirty="0" smtClean="0">
              <a:solidFill>
                <a:srgbClr val="FF0000"/>
              </a:solidFill>
              <a:latin typeface="Arial" pitchFamily="34" charset="0"/>
              <a:ea typeface="ＭＳ Ｐゴシック" pitchFamily="34" charset="-128"/>
            </a:endParaRPr>
          </a:p>
          <a:p>
            <a:endParaRPr lang="en-GB" altLang="en-US" dirty="0" smtClean="0">
              <a:latin typeface="Arial" pitchFamily="34" charset="0"/>
              <a:ea typeface="ＭＳ Ｐゴシック" pitchFamily="34" charset="-128"/>
            </a:endParaRPr>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742950" indent="-285750" eaLnBrk="0" hangingPunct="0">
              <a:spcBef>
                <a:spcPct val="30000"/>
              </a:spcBef>
              <a:defRPr sz="1200">
                <a:solidFill>
                  <a:schemeClr val="tx1"/>
                </a:solidFill>
                <a:latin typeface="Arial" pitchFamily="34" charset="0"/>
                <a:ea typeface="ＭＳ Ｐゴシック" pitchFamily="34" charset="-128"/>
              </a:defRPr>
            </a:lvl2pPr>
            <a:lvl3pPr marL="1143000" indent="-228600" eaLnBrk="0" hangingPunct="0">
              <a:spcBef>
                <a:spcPct val="30000"/>
              </a:spcBef>
              <a:defRPr sz="1200">
                <a:solidFill>
                  <a:schemeClr val="tx1"/>
                </a:solidFill>
                <a:latin typeface="Arial" pitchFamily="34" charset="0"/>
                <a:ea typeface="ＭＳ Ｐゴシック" pitchFamily="34" charset="-128"/>
              </a:defRPr>
            </a:lvl3pPr>
            <a:lvl4pPr marL="1600200" indent="-228600" eaLnBrk="0" hangingPunct="0">
              <a:spcBef>
                <a:spcPct val="30000"/>
              </a:spcBef>
              <a:defRPr sz="1200">
                <a:solidFill>
                  <a:schemeClr val="tx1"/>
                </a:solidFill>
                <a:latin typeface="Arial" pitchFamily="34" charset="0"/>
                <a:ea typeface="ＭＳ Ｐゴシック" pitchFamily="34" charset="-128"/>
              </a:defRPr>
            </a:lvl4pPr>
            <a:lvl5pPr marL="2057400" indent="-228600" eaLnBrk="0" hangingPunct="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eaLnBrk="1" hangingPunct="1">
              <a:spcBef>
                <a:spcPct val="0"/>
              </a:spcBef>
            </a:pPr>
            <a:fld id="{4A27EC47-A959-4275-8CB3-A656F21D5A0B}" type="slidenum">
              <a:rPr lang="en-US" altLang="en-US" smtClean="0"/>
              <a:pPr eaLnBrk="1" hangingPunct="1">
                <a:spcBef>
                  <a:spcPct val="0"/>
                </a:spcBef>
              </a:pPr>
              <a:t>11</a:t>
            </a:fld>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We are community-driven. We have local teams within the NGIs.</a:t>
            </a:r>
          </a:p>
          <a:p>
            <a:r>
              <a:rPr lang="en-GB" baseline="0" dirty="0" smtClean="0"/>
              <a:t>Redraw to emphasise this. </a:t>
            </a:r>
            <a:endParaRPr lang="en-GB" dirty="0"/>
          </a:p>
        </p:txBody>
      </p:sp>
      <p:sp>
        <p:nvSpPr>
          <p:cNvPr id="4" name="Slide Number Placeholder 3"/>
          <p:cNvSpPr>
            <a:spLocks noGrp="1"/>
          </p:cNvSpPr>
          <p:nvPr>
            <p:ph type="sldNum" sz="quarter" idx="10"/>
          </p:nvPr>
        </p:nvSpPr>
        <p:spPr/>
        <p:txBody>
          <a:bodyPr/>
          <a:lstStyle/>
          <a:p>
            <a:fld id="{AEF58AE9-46A5-49CB-B815-3CC2120EE87D}" type="slidenum">
              <a:rPr lang="nl-NL" smtClean="0"/>
              <a:t>13</a:t>
            </a:fld>
            <a:endParaRPr lang="nl-NL"/>
          </a:p>
        </p:txBody>
      </p:sp>
    </p:spTree>
    <p:extLst>
      <p:ext uri="{BB962C8B-B14F-4D97-AF65-F5344CB8AC3E}">
        <p14:creationId xmlns:p14="http://schemas.microsoft.com/office/powerpoint/2010/main" val="1441935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7" name="Tijdelijke aanduiding voor tekst 6"/>
          <p:cNvSpPr>
            <a:spLocks noGrp="1"/>
          </p:cNvSpPr>
          <p:nvPr>
            <p:ph type="body" sz="quarter" idx="10" hasCustomPrompt="1"/>
          </p:nvPr>
        </p:nvSpPr>
        <p:spPr>
          <a:xfrm>
            <a:off x="1727411" y="3643200"/>
            <a:ext cx="5689178" cy="431477"/>
          </a:xfrm>
        </p:spPr>
        <p:txBody>
          <a:bodyPr/>
          <a:lstStyle>
            <a:lvl1pPr>
              <a:defRPr sz="2000">
                <a:solidFill>
                  <a:schemeClr val="tx1">
                    <a:lumMod val="50000"/>
                    <a:lumOff val="50000"/>
                  </a:schemeClr>
                </a:solidFill>
              </a:defRPr>
            </a:lvl1pPr>
          </a:lstStyle>
          <a:p>
            <a:pPr lvl="0"/>
            <a:r>
              <a:rPr lang="en-GB" noProof="0" dirty="0" smtClean="0"/>
              <a:t>function</a:t>
            </a:r>
          </a:p>
        </p:txBody>
      </p:sp>
      <p:sp>
        <p:nvSpPr>
          <p:cNvPr id="2" name="Titel 1"/>
          <p:cNvSpPr>
            <a:spLocks noGrp="1"/>
          </p:cNvSpPr>
          <p:nvPr>
            <p:ph type="ctrTitle" hasCustomPrompt="1"/>
          </p:nvPr>
        </p:nvSpPr>
        <p:spPr>
          <a:xfrm>
            <a:off x="685800" y="1268761"/>
            <a:ext cx="7772400" cy="1440000"/>
          </a:xfrm>
        </p:spPr>
        <p:txBody>
          <a:bodyPr/>
          <a:lstStyle>
            <a:lvl1pPr>
              <a:defRPr/>
            </a:lvl1pPr>
          </a:lstStyle>
          <a:p>
            <a:r>
              <a:rPr lang="en-GB" noProof="0" dirty="0" smtClean="0"/>
              <a:t>Title</a:t>
            </a:r>
            <a:endParaRPr lang="en-GB" noProof="0" dirty="0"/>
          </a:p>
        </p:txBody>
      </p:sp>
      <p:sp>
        <p:nvSpPr>
          <p:cNvPr id="3" name="Ondertitel 2"/>
          <p:cNvSpPr>
            <a:spLocks noGrp="1"/>
          </p:cNvSpPr>
          <p:nvPr>
            <p:ph type="subTitle" idx="1" hasCustomPrompt="1"/>
          </p:nvPr>
        </p:nvSpPr>
        <p:spPr>
          <a:xfrm>
            <a:off x="1371600" y="2923200"/>
            <a:ext cx="6400800" cy="504056"/>
          </a:xfrm>
        </p:spPr>
        <p:txBody>
          <a:bodyPr>
            <a:noAutofit/>
          </a:bodyPr>
          <a:lstStyle>
            <a:lvl1pPr marL="0" indent="0" algn="ctr">
              <a:buNone/>
              <a:defRPr sz="2800" b="1">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smtClean="0"/>
              <a:t>Author</a:t>
            </a:r>
            <a:endParaRPr lang="en-GB" noProof="0" dirty="0"/>
          </a:p>
        </p:txBody>
      </p:sp>
    </p:spTree>
    <p:extLst>
      <p:ext uri="{BB962C8B-B14F-4D97-AF65-F5344CB8AC3E}">
        <p14:creationId xmlns:p14="http://schemas.microsoft.com/office/powerpoint/2010/main" val="150750324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8" name="Slide Number Placeholder 6"/>
          <p:cNvSpPr txBox="1">
            <a:spLocks/>
          </p:cNvSpPr>
          <p:nvPr userDrawn="1"/>
        </p:nvSpPr>
        <p:spPr bwMode="auto">
          <a:xfrm>
            <a:off x="3491880" y="6381328"/>
            <a:ext cx="2133600" cy="43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1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fld id="{8A87AEA0-9CAD-4034-9CC9-561F15602780}" type="slidenum">
              <a:rPr lang="en-GB" smtClean="0">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78418849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2492375"/>
            <a:ext cx="4038600" cy="3529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2492375"/>
            <a:ext cx="4038600" cy="3529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solidFill>
                <a:srgbClr val="000000"/>
              </a:solidFill>
            </a:endParaRPr>
          </a:p>
        </p:txBody>
      </p:sp>
      <p:sp>
        <p:nvSpPr>
          <p:cNvPr id="9" name="Slide Number Placeholder 6"/>
          <p:cNvSpPr txBox="1">
            <a:spLocks/>
          </p:cNvSpPr>
          <p:nvPr userDrawn="1"/>
        </p:nvSpPr>
        <p:spPr bwMode="auto">
          <a:xfrm>
            <a:off x="3491880" y="6381328"/>
            <a:ext cx="2133600" cy="43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1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fld id="{8A87AEA0-9CAD-4034-9CC9-561F15602780}" type="slidenum">
              <a:rPr lang="en-GB" smtClean="0">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18554361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solidFill>
                <a:srgbClr val="000000"/>
              </a:solidFill>
            </a:endParaRPr>
          </a:p>
        </p:txBody>
      </p:sp>
      <p:sp>
        <p:nvSpPr>
          <p:cNvPr id="11" name="Slide Number Placeholder 6"/>
          <p:cNvSpPr txBox="1">
            <a:spLocks/>
          </p:cNvSpPr>
          <p:nvPr userDrawn="1"/>
        </p:nvSpPr>
        <p:spPr bwMode="auto">
          <a:xfrm>
            <a:off x="3491880" y="6381328"/>
            <a:ext cx="2133600" cy="43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1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fld id="{8A87AEA0-9CAD-4034-9CC9-561F15602780}" type="slidenum">
              <a:rPr lang="en-GB" smtClean="0">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64467380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solidFill>
                <a:srgbClr val="000000"/>
              </a:solidFill>
            </a:endParaRPr>
          </a:p>
        </p:txBody>
      </p:sp>
      <p:sp>
        <p:nvSpPr>
          <p:cNvPr id="7" name="Slide Number Placeholder 6"/>
          <p:cNvSpPr txBox="1">
            <a:spLocks/>
          </p:cNvSpPr>
          <p:nvPr userDrawn="1"/>
        </p:nvSpPr>
        <p:spPr bwMode="auto">
          <a:xfrm>
            <a:off x="3491880" y="6381328"/>
            <a:ext cx="2133600" cy="43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1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fld id="{8A87AEA0-9CAD-4034-9CC9-561F15602780}" type="slidenum">
              <a:rPr lang="en-GB" smtClean="0">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594897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solidFill>
                <a:srgbClr val="000000"/>
              </a:solidFill>
            </a:endParaRPr>
          </a:p>
        </p:txBody>
      </p:sp>
    </p:spTree>
    <p:extLst>
      <p:ext uri="{BB962C8B-B14F-4D97-AF65-F5344CB8AC3E}">
        <p14:creationId xmlns:p14="http://schemas.microsoft.com/office/powerpoint/2010/main" val="353104065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solidFill>
                <a:srgbClr val="000000"/>
              </a:solidFill>
            </a:endParaRPr>
          </a:p>
        </p:txBody>
      </p:sp>
      <p:sp>
        <p:nvSpPr>
          <p:cNvPr id="9" name="Slide Number Placeholder 6"/>
          <p:cNvSpPr txBox="1">
            <a:spLocks/>
          </p:cNvSpPr>
          <p:nvPr userDrawn="1"/>
        </p:nvSpPr>
        <p:spPr bwMode="auto">
          <a:xfrm>
            <a:off x="3491880" y="6381328"/>
            <a:ext cx="2133600" cy="43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1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fld id="{8A87AEA0-9CAD-4034-9CC9-561F15602780}" type="slidenum">
              <a:rPr lang="en-GB" smtClean="0">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427288071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solidFill>
                <a:srgbClr val="000000"/>
              </a:solidFill>
            </a:endParaRPr>
          </a:p>
        </p:txBody>
      </p:sp>
      <p:sp>
        <p:nvSpPr>
          <p:cNvPr id="9" name="Slide Number Placeholder 6"/>
          <p:cNvSpPr txBox="1">
            <a:spLocks/>
          </p:cNvSpPr>
          <p:nvPr userDrawn="1"/>
        </p:nvSpPr>
        <p:spPr bwMode="auto">
          <a:xfrm>
            <a:off x="3491880" y="6381328"/>
            <a:ext cx="2133600" cy="43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1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fld id="{8A87AEA0-9CAD-4034-9CC9-561F15602780}" type="slidenum">
              <a:rPr lang="en-GB" smtClean="0">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040645901"/>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8" name="Slide Number Placeholder 6"/>
          <p:cNvSpPr txBox="1">
            <a:spLocks/>
          </p:cNvSpPr>
          <p:nvPr userDrawn="1"/>
        </p:nvSpPr>
        <p:spPr bwMode="auto">
          <a:xfrm>
            <a:off x="3491880" y="6381328"/>
            <a:ext cx="2133600" cy="43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1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fld id="{8A87AEA0-9CAD-4034-9CC9-561F15602780}" type="slidenum">
              <a:rPr lang="en-GB" smtClean="0">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953629763"/>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5113" y="1339850"/>
            <a:ext cx="2071687" cy="46815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95288" y="1339850"/>
            <a:ext cx="6067425" cy="46815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8" name="Slide Number Placeholder 6"/>
          <p:cNvSpPr txBox="1">
            <a:spLocks/>
          </p:cNvSpPr>
          <p:nvPr userDrawn="1"/>
        </p:nvSpPr>
        <p:spPr bwMode="auto">
          <a:xfrm>
            <a:off x="3491880" y="6381328"/>
            <a:ext cx="2133600" cy="43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1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fld id="{8A87AEA0-9CAD-4034-9CC9-561F15602780}" type="slidenum">
              <a:rPr lang="en-GB" smtClean="0">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80516188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2X">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baseline="0"/>
            </a:lvl1pPr>
          </a:lstStyle>
          <a:p>
            <a:r>
              <a:rPr lang="en-GB" noProof="0" dirty="0" smtClean="0"/>
              <a:t>Click to insert title</a:t>
            </a:r>
            <a:endParaRPr lang="en-GB" noProof="0" dirty="0"/>
          </a:p>
        </p:txBody>
      </p:sp>
      <p:sp>
        <p:nvSpPr>
          <p:cNvPr id="3" name="Tijdelijke aanduiding voor inhoud 2"/>
          <p:cNvSpPr>
            <a:spLocks noGrp="1"/>
          </p:cNvSpPr>
          <p:nvPr>
            <p:ph sz="half" idx="1" hasCustomPrompt="1"/>
          </p:nvPr>
        </p:nvSpPr>
        <p:spPr>
          <a:xfrm>
            <a:off x="467544" y="1340768"/>
            <a:ext cx="3815655" cy="4784725"/>
          </a:xfrm>
          <a:prstGeom prst="rect">
            <a:avLst/>
          </a:prstGeo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GB" noProof="0" dirty="0" smtClean="0"/>
              <a:t>Click</a:t>
            </a:r>
            <a:endParaRPr lang="en-GB" noProof="0" dirty="0"/>
          </a:p>
        </p:txBody>
      </p:sp>
      <p:sp>
        <p:nvSpPr>
          <p:cNvPr id="4" name="Tijdelijke aanduiding voor inhoud 3"/>
          <p:cNvSpPr>
            <a:spLocks noGrp="1"/>
          </p:cNvSpPr>
          <p:nvPr>
            <p:ph sz="half" idx="2" hasCustomPrompt="1"/>
          </p:nvPr>
        </p:nvSpPr>
        <p:spPr>
          <a:xfrm>
            <a:off x="4572000" y="1341438"/>
            <a:ext cx="4320480" cy="47844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noProof="0" dirty="0" smtClean="0"/>
              <a:t>Click</a:t>
            </a:r>
            <a:endParaRPr lang="en-GB" noProof="0" dirty="0"/>
          </a:p>
        </p:txBody>
      </p:sp>
    </p:spTree>
    <p:extLst>
      <p:ext uri="{BB962C8B-B14F-4D97-AF65-F5344CB8AC3E}">
        <p14:creationId xmlns:p14="http://schemas.microsoft.com/office/powerpoint/2010/main" val="286282415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2X">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baseline="0"/>
            </a:lvl1pPr>
          </a:lstStyle>
          <a:p>
            <a:r>
              <a:rPr lang="en-GB" noProof="0" dirty="0" smtClean="0"/>
              <a:t>Click to insert title</a:t>
            </a:r>
            <a:endParaRPr lang="en-GB" noProof="0" dirty="0"/>
          </a:p>
        </p:txBody>
      </p:sp>
      <p:sp>
        <p:nvSpPr>
          <p:cNvPr id="4" name="Tijdelijke aanduiding voor inhoud 3"/>
          <p:cNvSpPr>
            <a:spLocks noGrp="1"/>
          </p:cNvSpPr>
          <p:nvPr>
            <p:ph sz="half" idx="2" hasCustomPrompt="1"/>
          </p:nvPr>
        </p:nvSpPr>
        <p:spPr>
          <a:xfrm>
            <a:off x="467544" y="1341438"/>
            <a:ext cx="8424936" cy="47844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noProof="0" dirty="0" smtClean="0"/>
              <a:t>Click</a:t>
            </a:r>
            <a:endParaRPr lang="en-GB" noProof="0" dirty="0"/>
          </a:p>
        </p:txBody>
      </p:sp>
    </p:spTree>
    <p:extLst>
      <p:ext uri="{BB962C8B-B14F-4D97-AF65-F5344CB8AC3E}">
        <p14:creationId xmlns:p14="http://schemas.microsoft.com/office/powerpoint/2010/main" val="418408262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ijdelijke aanduiding voor tekst 2"/>
          <p:cNvSpPr>
            <a:spLocks noGrp="1"/>
          </p:cNvSpPr>
          <p:nvPr>
            <p:ph type="body" idx="1" hasCustomPrompt="1"/>
          </p:nvPr>
        </p:nvSpPr>
        <p:spPr>
          <a:xfrm>
            <a:off x="457200" y="1341041"/>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smtClean="0"/>
              <a:t>Click </a:t>
            </a:r>
          </a:p>
        </p:txBody>
      </p:sp>
      <p:sp>
        <p:nvSpPr>
          <p:cNvPr id="4" name="Tijdelijke aanduiding voor inhoud 3"/>
          <p:cNvSpPr>
            <a:spLocks noGrp="1"/>
          </p:cNvSpPr>
          <p:nvPr>
            <p:ph sz="half" idx="2" hasCustomPrompt="1"/>
          </p:nvPr>
        </p:nvSpPr>
        <p:spPr>
          <a:xfrm>
            <a:off x="494506" y="2378745"/>
            <a:ext cx="4040188" cy="377440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smtClean="0"/>
              <a:t>Click</a:t>
            </a:r>
            <a:endParaRPr lang="en-GB" noProof="0" dirty="0"/>
          </a:p>
        </p:txBody>
      </p:sp>
      <p:sp>
        <p:nvSpPr>
          <p:cNvPr id="5" name="Tijdelijke aanduiding voor tekst 4"/>
          <p:cNvSpPr>
            <a:spLocks noGrp="1"/>
          </p:cNvSpPr>
          <p:nvPr>
            <p:ph type="body" sz="quarter" idx="3" hasCustomPrompt="1"/>
          </p:nvPr>
        </p:nvSpPr>
        <p:spPr>
          <a:xfrm>
            <a:off x="4850705" y="1341041"/>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smtClean="0"/>
              <a:t>Click</a:t>
            </a:r>
          </a:p>
        </p:txBody>
      </p:sp>
      <p:sp>
        <p:nvSpPr>
          <p:cNvPr id="6" name="Tijdelijke aanduiding voor inhoud 5"/>
          <p:cNvSpPr>
            <a:spLocks noGrp="1"/>
          </p:cNvSpPr>
          <p:nvPr>
            <p:ph sz="quarter" idx="4" hasCustomPrompt="1"/>
          </p:nvPr>
        </p:nvSpPr>
        <p:spPr>
          <a:xfrm>
            <a:off x="4822601" y="2391445"/>
            <a:ext cx="4041775" cy="377440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smtClean="0"/>
              <a:t>Click</a:t>
            </a:r>
            <a:endParaRPr lang="en-GB" noProof="0" dirty="0"/>
          </a:p>
        </p:txBody>
      </p:sp>
      <p:sp>
        <p:nvSpPr>
          <p:cNvPr id="10" name="Title 9"/>
          <p:cNvSpPr>
            <a:spLocks noGrp="1"/>
          </p:cNvSpPr>
          <p:nvPr>
            <p:ph type="title" hasCustomPrompt="1"/>
          </p:nvPr>
        </p:nvSpPr>
        <p:spPr/>
        <p:txBody>
          <a:bodyPr/>
          <a:lstStyle/>
          <a:p>
            <a:r>
              <a:rPr lang="en-GB" noProof="0" dirty="0" smtClean="0"/>
              <a:t>Click to insert title</a:t>
            </a:r>
            <a:endParaRPr lang="en-GB" noProof="0" dirty="0"/>
          </a:p>
        </p:txBody>
      </p:sp>
    </p:spTree>
    <p:extLst>
      <p:ext uri="{BB962C8B-B14F-4D97-AF65-F5344CB8AC3E}">
        <p14:creationId xmlns:p14="http://schemas.microsoft.com/office/powerpoint/2010/main" val="4698606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n-GB"/>
          </a:p>
        </p:txBody>
      </p:sp>
      <p:sp>
        <p:nvSpPr>
          <p:cNvPr id="3" name="Marcador de contenido 2"/>
          <p:cNvSpPr>
            <a:spLocks noGrp="1"/>
          </p:cNvSpPr>
          <p:nvPr>
            <p:ph idx="1"/>
          </p:nvPr>
        </p:nvSpPr>
        <p:spPr>
          <a:xfrm>
            <a:off x="457200" y="1600200"/>
            <a:ext cx="8229600" cy="4525963"/>
          </a:xfrm>
          <a:prstGeom prst="rect">
            <a:avLst/>
          </a:prstGeo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GB"/>
          </a:p>
        </p:txBody>
      </p:sp>
    </p:spTree>
    <p:extLst>
      <p:ext uri="{BB962C8B-B14F-4D97-AF65-F5344CB8AC3E}">
        <p14:creationId xmlns:p14="http://schemas.microsoft.com/office/powerpoint/2010/main" val="138144542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363160927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859363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a:spLocks noChangeArrowheads="1"/>
          </p:cNvSpPr>
          <p:nvPr/>
        </p:nvSpPr>
        <p:spPr bwMode="auto">
          <a:xfrm>
            <a:off x="0" y="981075"/>
            <a:ext cx="9180513" cy="5876925"/>
          </a:xfrm>
          <a:prstGeom prst="rect">
            <a:avLst/>
          </a:prstGeom>
          <a:solidFill>
            <a:srgbClr val="0F5494"/>
          </a:solidFill>
          <a:ln w="25400" algn="ctr">
            <a:solidFill>
              <a:srgbClr val="0F5494"/>
            </a:solidFill>
            <a:miter lim="800000"/>
            <a:headEnd/>
            <a:tailEnd/>
          </a:ln>
          <a:effectLst>
            <a:outerShdw dist="23000" dir="5400000" rotWithShape="0">
              <a:srgbClr val="000000">
                <a:alpha val="34999"/>
              </a:srgbClr>
            </a:outerShdw>
          </a:effectLst>
        </p:spPr>
        <p:txBody>
          <a:bodyPr anchor="ctr"/>
          <a:lstStyle/>
          <a:p>
            <a:pPr algn="ctr" defTabSz="457200" fontAlgn="auto">
              <a:spcBef>
                <a:spcPts val="0"/>
              </a:spcBef>
              <a:spcAft>
                <a:spcPts val="0"/>
              </a:spcAft>
              <a:defRPr/>
            </a:pPr>
            <a:endParaRPr lang="en-US">
              <a:solidFill>
                <a:srgbClr val="FFFFFF"/>
              </a:solidFill>
              <a:latin typeface="Verdana"/>
              <a:cs typeface="+mn-cs"/>
            </a:endParaRPr>
          </a:p>
        </p:txBody>
      </p:sp>
      <p:pic>
        <p:nvPicPr>
          <p:cNvPr id="3086" name="Picture 6" descr="LOGO CE-EN-quadri.ep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7638" y="258763"/>
            <a:ext cx="1436687"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4"/>
          <p:cNvSpPr>
            <a:spLocks noGrp="1" noChangeArrowheads="1"/>
          </p:cNvSpPr>
          <p:nvPr>
            <p:ph type="ctrTitle"/>
          </p:nvPr>
        </p:nvSpPr>
        <p:spPr>
          <a:xfrm>
            <a:off x="3995738" y="2565400"/>
            <a:ext cx="5040312" cy="790575"/>
          </a:xfrm>
        </p:spPr>
        <p:txBody>
          <a:bodyPr/>
          <a:lstStyle>
            <a:lvl1pPr marL="3175">
              <a:defRPr sz="7600">
                <a:solidFill>
                  <a:srgbClr val="FFD624"/>
                </a:solidFill>
              </a:defRPr>
            </a:lvl1pPr>
          </a:lstStyle>
          <a:p>
            <a:pPr lvl="0"/>
            <a:r>
              <a:rPr lang="en-US" noProof="0" smtClean="0"/>
              <a:t>Click to edit Master title style</a:t>
            </a:r>
            <a:endParaRPr lang="en-GB" noProof="0" smtClean="0"/>
          </a:p>
        </p:txBody>
      </p:sp>
      <p:sp>
        <p:nvSpPr>
          <p:cNvPr id="3077" name="Rectangle 5"/>
          <p:cNvSpPr>
            <a:spLocks noGrp="1" noChangeArrowheads="1"/>
          </p:cNvSpPr>
          <p:nvPr>
            <p:ph type="subTitle" idx="1"/>
          </p:nvPr>
        </p:nvSpPr>
        <p:spPr>
          <a:xfrm>
            <a:off x="611188" y="3716338"/>
            <a:ext cx="8532812" cy="1728787"/>
          </a:xfrm>
        </p:spPr>
        <p:txBody>
          <a:bodyPr/>
          <a:lstStyle>
            <a:lvl1pPr marL="0" indent="0">
              <a:buFontTx/>
              <a:buNone/>
              <a:defRPr sz="3000" b="1" i="0">
                <a:solidFill>
                  <a:schemeClr val="bg1"/>
                </a:solidFill>
              </a:defRPr>
            </a:lvl1pPr>
          </a:lstStyle>
          <a:p>
            <a:pPr lvl="0"/>
            <a:r>
              <a:rPr lang="en-US" noProof="0" smtClean="0"/>
              <a:t>Click to edit Master subtitle style</a:t>
            </a:r>
            <a:endParaRPr lang="en-GB" noProof="0" smtClean="0"/>
          </a:p>
        </p:txBody>
      </p:sp>
      <p:sp>
        <p:nvSpPr>
          <p:cNvPr id="3078" name="Rectangle 6"/>
          <p:cNvSpPr>
            <a:spLocks noGrp="1" noChangeArrowheads="1"/>
          </p:cNvSpPr>
          <p:nvPr>
            <p:ph type="dt" sz="half" idx="2"/>
          </p:nvPr>
        </p:nvSpPr>
        <p:spPr/>
        <p:txBody>
          <a:bodyPr/>
          <a:lstStyle>
            <a:lvl1pPr>
              <a:defRPr sz="1200" b="1">
                <a:solidFill>
                  <a:schemeClr val="bg1"/>
                </a:solidFill>
                <a:latin typeface="+mn-lt"/>
              </a:defRPr>
            </a:lvl1pPr>
          </a:lstStyle>
          <a:p>
            <a:endParaRPr lang="en-GB">
              <a:solidFill>
                <a:srgbClr val="FFFFFF"/>
              </a:solidFill>
            </a:endParaRPr>
          </a:p>
        </p:txBody>
      </p:sp>
      <p:sp>
        <p:nvSpPr>
          <p:cNvPr id="7" name="Rectangle 6"/>
          <p:cNvSpPr/>
          <p:nvPr userDrawn="1"/>
        </p:nvSpPr>
        <p:spPr>
          <a:xfrm>
            <a:off x="4267200" y="6659563"/>
            <a:ext cx="611188" cy="215900"/>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srgbClr val="FFFFFF"/>
              </a:solidFill>
            </a:endParaRPr>
          </a:p>
        </p:txBody>
      </p:sp>
      <p:sp>
        <p:nvSpPr>
          <p:cNvPr id="10" name="Slide Number Placeholder 6"/>
          <p:cNvSpPr txBox="1">
            <a:spLocks/>
          </p:cNvSpPr>
          <p:nvPr userDrawn="1"/>
        </p:nvSpPr>
        <p:spPr bwMode="auto">
          <a:xfrm>
            <a:off x="3491880" y="6381328"/>
            <a:ext cx="2133600" cy="43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1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fld id="{8A87AEA0-9CAD-4034-9CC9-561F15602780}" type="slidenum">
              <a:rPr lang="en-GB" smtClean="0">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51423538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8" name="Slide Number Placeholder 6"/>
          <p:cNvSpPr txBox="1">
            <a:spLocks/>
          </p:cNvSpPr>
          <p:nvPr userDrawn="1"/>
        </p:nvSpPr>
        <p:spPr bwMode="auto">
          <a:xfrm>
            <a:off x="3491880" y="6381328"/>
            <a:ext cx="2133600" cy="43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1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fld id="{8A87AEA0-9CAD-4034-9CC9-561F15602780}" type="slidenum">
              <a:rPr lang="en-GB" smtClean="0">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70299491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theme" Target="../theme/theme2.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7.xml"/><Relationship Id="rId6" Type="http://schemas.openxmlformats.org/officeDocument/2006/relationships/hyperlink" Target="http://creativecommons.org/licenses/by/4.0/" TargetMode="External"/><Relationship Id="rId5" Type="http://schemas.openxmlformats.org/officeDocument/2006/relationships/image" Target="../media/image3.jpeg"/><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6.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a:gradFill flip="none" rotWithShape="1">
            <a:gsLst>
              <a:gs pos="100000">
                <a:schemeClr val="bg1"/>
              </a:gs>
              <a:gs pos="0">
                <a:schemeClr val="tx2">
                  <a:lumMod val="20000"/>
                  <a:lumOff val="80000"/>
                </a:schemeClr>
              </a:gs>
            </a:gsLst>
            <a:lin ang="2700000" scaled="1"/>
            <a:tileRect/>
          </a:gradFill>
        </p:spPr>
      </p:pic>
      <p:sp>
        <p:nvSpPr>
          <p:cNvPr id="2" name="Tijdelijke aanduiding voor titel 1"/>
          <p:cNvSpPr>
            <a:spLocks noGrp="1"/>
          </p:cNvSpPr>
          <p:nvPr>
            <p:ph type="title"/>
          </p:nvPr>
        </p:nvSpPr>
        <p:spPr>
          <a:xfrm>
            <a:off x="479394" y="1412776"/>
            <a:ext cx="8229600" cy="1143000"/>
          </a:xfrm>
          <a:prstGeom prst="rect">
            <a:avLst/>
          </a:prstGeom>
        </p:spPr>
        <p:txBody>
          <a:bodyPr vert="horz" lIns="91440" tIns="45720" rIns="91440" bIns="45720" rtlCol="0" anchor="ctr">
            <a:normAutofit/>
          </a:bodyPr>
          <a:lstStyle/>
          <a:p>
            <a:endParaRPr lang="en-GB" noProof="0" dirty="0"/>
          </a:p>
        </p:txBody>
      </p:sp>
      <p:sp>
        <p:nvSpPr>
          <p:cNvPr id="3" name="Tijdelijke aanduiding voor tekst 2"/>
          <p:cNvSpPr>
            <a:spLocks noGrp="1"/>
          </p:cNvSpPr>
          <p:nvPr>
            <p:ph type="body" idx="1"/>
          </p:nvPr>
        </p:nvSpPr>
        <p:spPr>
          <a:xfrm>
            <a:off x="479394" y="2636912"/>
            <a:ext cx="8229600" cy="792088"/>
          </a:xfrm>
          <a:prstGeom prst="rect">
            <a:avLst/>
          </a:prstGeom>
        </p:spPr>
        <p:txBody>
          <a:bodyPr vert="horz" lIns="91440" tIns="45720" rIns="91440" bIns="45720" rtlCol="0">
            <a:normAutofit/>
          </a:bodyPr>
          <a:lstStyle/>
          <a:p>
            <a:pPr lvl="0"/>
            <a:endParaRPr lang="en-GB" noProof="0" dirty="0" smtClean="0"/>
          </a:p>
        </p:txBody>
      </p:sp>
      <p:pic>
        <p:nvPicPr>
          <p:cNvPr id="9" name="Afbeelding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129" y="4581128"/>
            <a:ext cx="1728191" cy="1313426"/>
          </a:xfrm>
          <a:prstGeom prst="rect">
            <a:avLst/>
          </a:prstGeom>
        </p:spPr>
      </p:pic>
      <p:sp>
        <p:nvSpPr>
          <p:cNvPr id="12" name="Rechthoek 11"/>
          <p:cNvSpPr/>
          <p:nvPr/>
        </p:nvSpPr>
        <p:spPr>
          <a:xfrm>
            <a:off x="437129" y="6021288"/>
            <a:ext cx="8465149" cy="45719"/>
          </a:xfrm>
          <a:prstGeom prst="rect">
            <a:avLst/>
          </a:prstGeom>
          <a:solidFill>
            <a:schemeClr val="accent1">
              <a:lumMod val="60000"/>
              <a:lumOff val="40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Tekstvak 22"/>
          <p:cNvSpPr txBox="1"/>
          <p:nvPr/>
        </p:nvSpPr>
        <p:spPr>
          <a:xfrm>
            <a:off x="752684" y="6153342"/>
            <a:ext cx="1097079" cy="276999"/>
          </a:xfrm>
          <a:prstGeom prst="rect">
            <a:avLst/>
          </a:prstGeom>
          <a:noFill/>
        </p:spPr>
        <p:txBody>
          <a:bodyPr wrap="square" rtlCol="0">
            <a:spAutoFit/>
          </a:bodyPr>
          <a:lstStyle/>
          <a:p>
            <a:r>
              <a:rPr lang="nl-NL" sz="1200" b="1" dirty="0" smtClean="0">
                <a:solidFill>
                  <a:srgbClr val="0066B0"/>
                </a:solidFill>
                <a:latin typeface="Segoe UI" pitchFamily="34" charset="0"/>
                <a:cs typeface="Segoe UI" pitchFamily="34" charset="0"/>
              </a:rPr>
              <a:t>www.egi.eu</a:t>
            </a:r>
            <a:endParaRPr lang="nl-NL" sz="1200" b="1" dirty="0">
              <a:solidFill>
                <a:srgbClr val="0066B0"/>
              </a:solidFill>
              <a:latin typeface="Segoe UI" pitchFamily="34" charset="0"/>
              <a:cs typeface="Segoe UI" pitchFamily="34" charset="0"/>
            </a:endParaRPr>
          </a:p>
        </p:txBody>
      </p:sp>
      <p:pic>
        <p:nvPicPr>
          <p:cNvPr id="11" name="Afbeelding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44408" y="6381328"/>
            <a:ext cx="657870" cy="442623"/>
          </a:xfrm>
          <a:prstGeom prst="rect">
            <a:avLst/>
          </a:prstGeom>
        </p:spPr>
      </p:pic>
      <p:sp>
        <p:nvSpPr>
          <p:cNvPr id="13" name="Tekstvak 10"/>
          <p:cNvSpPr txBox="1"/>
          <p:nvPr/>
        </p:nvSpPr>
        <p:spPr>
          <a:xfrm>
            <a:off x="479394" y="6402584"/>
            <a:ext cx="7557409" cy="400110"/>
          </a:xfrm>
          <a:prstGeom prst="rect">
            <a:avLst/>
          </a:prstGeom>
          <a:noFill/>
        </p:spPr>
        <p:txBody>
          <a:bodyPr wrap="square" rtlCol="0">
            <a:spAutoFit/>
          </a:bodyPr>
          <a:lstStyle/>
          <a:p>
            <a:pPr algn="r"/>
            <a:r>
              <a:rPr lang="nl-NL" sz="1000" b="0" dirty="0" smtClean="0">
                <a:latin typeface="Segoe UI" pitchFamily="34" charset="0"/>
                <a:cs typeface="Segoe UI" pitchFamily="34" charset="0"/>
              </a:rPr>
              <a:t>EGI-Engage is co-funded by the Horizon 2020 Framework Programme</a:t>
            </a:r>
          </a:p>
          <a:p>
            <a:pPr algn="r"/>
            <a:r>
              <a:rPr lang="nl-NL" sz="1000" b="0" baseline="0" dirty="0" smtClean="0">
                <a:latin typeface="Segoe UI" pitchFamily="34" charset="0"/>
                <a:cs typeface="Segoe UI" pitchFamily="34" charset="0"/>
              </a:rPr>
              <a:t>  </a:t>
            </a:r>
            <a:r>
              <a:rPr lang="nl-NL" sz="1000" b="0" dirty="0" smtClean="0">
                <a:latin typeface="Segoe UI" pitchFamily="34" charset="0"/>
                <a:cs typeface="Segoe UI" pitchFamily="34" charset="0"/>
              </a:rPr>
              <a:t>of the European Union under grant number 654142</a:t>
            </a:r>
            <a:r>
              <a:rPr lang="en-GB" sz="1000" dirty="0" smtClean="0">
                <a:latin typeface="Segoe UI" panose="020B0502040204020203" pitchFamily="34" charset="0"/>
                <a:cs typeface="Segoe UI" panose="020B0502040204020203" pitchFamily="34" charset="0"/>
              </a:rPr>
              <a:t> </a:t>
            </a:r>
            <a:endParaRPr lang="nl-NL" sz="1000" b="0" dirty="0">
              <a:latin typeface="Segoe UI" pitchFamily="34" charset="0"/>
              <a:cs typeface="Segoe UI" pitchFamily="34" charset="0"/>
            </a:endParaRPr>
          </a:p>
        </p:txBody>
      </p:sp>
    </p:spTree>
    <p:extLst>
      <p:ext uri="{BB962C8B-B14F-4D97-AF65-F5344CB8AC3E}">
        <p14:creationId xmlns:p14="http://schemas.microsoft.com/office/powerpoint/2010/main" val="2552493063"/>
      </p:ext>
    </p:extLst>
  </p:cSld>
  <p:clrMap bg1="lt1" tx1="dk1" bg2="lt2" tx2="dk2" accent1="accent1" accent2="accent2" accent3="accent3" accent4="accent4" accent5="accent5" accent6="accent6" hlink="hlink" folHlink="folHlink"/>
  <p:sldLayoutIdLst>
    <p:sldLayoutId id="2147483683" r:id="rId1"/>
  </p:sldLayoutIdLst>
  <p:timing>
    <p:tnLst>
      <p:par>
        <p:cTn id="1" dur="indefinite" restart="never" nodeType="tmRoot"/>
      </p:par>
    </p:tnLst>
  </p:timing>
  <p:hf sldNum="0" hdr="0" dt="0"/>
  <p:txStyles>
    <p:titleStyle>
      <a:lvl1pPr algn="ctr" defTabSz="914400" rtl="0" eaLnBrk="1" latinLnBrk="0" hangingPunct="1">
        <a:spcBef>
          <a:spcPct val="0"/>
        </a:spcBef>
        <a:buNone/>
        <a:defRPr sz="4400" b="1" kern="1200">
          <a:solidFill>
            <a:srgbClr val="0066B0"/>
          </a:solidFill>
          <a:latin typeface="Segoe UI" pitchFamily="34" charset="0"/>
          <a:ea typeface="Verdana" panose="020B0604030504040204" pitchFamily="34" charset="0"/>
          <a:cs typeface="Segoe UI" pitchFamily="34" charset="0"/>
        </a:defRPr>
      </a:lvl1pPr>
    </p:titleStyle>
    <p:bodyStyle>
      <a:lvl1pPr marL="0" indent="0" algn="ctr" defTabSz="914400" rtl="0" eaLnBrk="1" latinLnBrk="0" hangingPunct="1">
        <a:spcBef>
          <a:spcPct val="20000"/>
        </a:spcBef>
        <a:buFontTx/>
        <a:buNone/>
        <a:defRPr sz="2800" b="1" kern="1200" baseline="0">
          <a:solidFill>
            <a:schemeClr val="tx1">
              <a:lumMod val="75000"/>
              <a:lumOff val="25000"/>
            </a:schemeClr>
          </a:solidFill>
          <a:latin typeface="Segoe UI" pitchFamily="34" charset="0"/>
          <a:ea typeface="Verdana" panose="020B0604030504040204" pitchFamily="34" charset="0"/>
          <a:cs typeface="Segoe U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1" name="Afbeelding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889" y="0"/>
            <a:ext cx="6534150" cy="4705350"/>
          </a:xfrm>
          <a:prstGeom prst="rect">
            <a:avLst/>
          </a:prstGeom>
        </p:spPr>
      </p:pic>
      <p:sp>
        <p:nvSpPr>
          <p:cNvPr id="4" name="Rechthoek 3"/>
          <p:cNvSpPr/>
          <p:nvPr/>
        </p:nvSpPr>
        <p:spPr>
          <a:xfrm>
            <a:off x="0" y="6381328"/>
            <a:ext cx="9144000" cy="476672"/>
          </a:xfrm>
          <a:prstGeom prst="rect">
            <a:avLst/>
          </a:prstGeom>
          <a:solidFill>
            <a:srgbClr val="4F85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jdelijke aanduiding voor titel 1"/>
          <p:cNvSpPr>
            <a:spLocks noGrp="1"/>
          </p:cNvSpPr>
          <p:nvPr>
            <p:ph type="title"/>
          </p:nvPr>
        </p:nvSpPr>
        <p:spPr>
          <a:xfrm>
            <a:off x="1547664" y="188640"/>
            <a:ext cx="7344816" cy="850106"/>
          </a:xfrm>
          <a:prstGeom prst="rect">
            <a:avLst/>
          </a:prstGeom>
        </p:spPr>
        <p:txBody>
          <a:bodyPr vert="horz" lIns="91440" tIns="45720" rIns="91440" bIns="45720" rtlCol="0" anchor="ctr">
            <a:normAutofit/>
          </a:bodyPr>
          <a:lstStyle/>
          <a:p>
            <a:r>
              <a:rPr lang="en-GB" noProof="0" dirty="0" smtClean="0"/>
              <a:t>Click to insert title</a:t>
            </a:r>
            <a:endParaRPr lang="en-GB" noProof="0" dirty="0"/>
          </a:p>
        </p:txBody>
      </p:sp>
      <p:sp>
        <p:nvSpPr>
          <p:cNvPr id="22" name="Tekstvak 21"/>
          <p:cNvSpPr txBox="1"/>
          <p:nvPr/>
        </p:nvSpPr>
        <p:spPr>
          <a:xfrm>
            <a:off x="8508016" y="6525344"/>
            <a:ext cx="312906" cy="215444"/>
          </a:xfrm>
          <a:prstGeom prst="rect">
            <a:avLst/>
          </a:prstGeom>
          <a:noFill/>
        </p:spPr>
        <p:txBody>
          <a:bodyPr wrap="none" rtlCol="0">
            <a:spAutoFit/>
          </a:bodyPr>
          <a:lstStyle/>
          <a:p>
            <a:fld id="{372553E7-13AD-41CB-B8D3-4C5279D6D1DB}" type="slidenum">
              <a:rPr lang="nl-NL" sz="800" b="1" smtClean="0">
                <a:solidFill>
                  <a:schemeClr val="bg1"/>
                </a:solidFill>
                <a:latin typeface="Segoe UI" pitchFamily="34" charset="0"/>
                <a:cs typeface="Segoe UI" pitchFamily="34" charset="0"/>
              </a:rPr>
              <a:t>‹#›</a:t>
            </a:fld>
            <a:endParaRPr lang="nl-NL" sz="1050" b="1" dirty="0">
              <a:solidFill>
                <a:schemeClr val="bg1"/>
              </a:solidFill>
              <a:latin typeface="Segoe UI" pitchFamily="34" charset="0"/>
              <a:cs typeface="Segoe UI" pitchFamily="34" charset="0"/>
            </a:endParaRPr>
          </a:p>
        </p:txBody>
      </p:sp>
      <p:sp>
        <p:nvSpPr>
          <p:cNvPr id="9" name="Tekstvak 21"/>
          <p:cNvSpPr txBox="1"/>
          <p:nvPr/>
        </p:nvSpPr>
        <p:spPr>
          <a:xfrm>
            <a:off x="179512" y="6525344"/>
            <a:ext cx="595035" cy="215444"/>
          </a:xfrm>
          <a:prstGeom prst="rect">
            <a:avLst/>
          </a:prstGeom>
          <a:noFill/>
        </p:spPr>
        <p:txBody>
          <a:bodyPr wrap="none" rtlCol="0">
            <a:spAutoFit/>
          </a:bodyPr>
          <a:lstStyle/>
          <a:p>
            <a:fld id="{A83F7A1C-40F7-5F43-85CD-9B50E60F16AA}" type="datetime1">
              <a:rPr lang="en-US" sz="800" b="1" smtClean="0">
                <a:solidFill>
                  <a:schemeClr val="bg1"/>
                </a:solidFill>
                <a:latin typeface="Segoe UI" pitchFamily="34" charset="0"/>
                <a:cs typeface="Segoe UI" pitchFamily="34" charset="0"/>
              </a:rPr>
              <a:t>11/16/2015</a:t>
            </a:fld>
            <a:endParaRPr lang="nl-NL" sz="1050" b="1" dirty="0">
              <a:solidFill>
                <a:schemeClr val="bg1"/>
              </a:solidFill>
              <a:latin typeface="Segoe UI" pitchFamily="34" charset="0"/>
              <a:cs typeface="Segoe UI" pitchFamily="34" charset="0"/>
            </a:endParaRPr>
          </a:p>
        </p:txBody>
      </p:sp>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7780" y="188640"/>
            <a:ext cx="1082732" cy="993566"/>
          </a:xfrm>
          <a:prstGeom prst="rect">
            <a:avLst/>
          </a:prstGeom>
        </p:spPr>
      </p:pic>
    </p:spTree>
    <p:extLst>
      <p:ext uri="{BB962C8B-B14F-4D97-AF65-F5344CB8AC3E}">
        <p14:creationId xmlns:p14="http://schemas.microsoft.com/office/powerpoint/2010/main" val="1687275359"/>
      </p:ext>
    </p:extLst>
  </p:cSld>
  <p:clrMap bg1="lt1" tx1="dk1" bg2="lt2" tx2="dk2" accent1="accent1" accent2="accent2" accent3="accent3" accent4="accent4" accent5="accent5" accent6="accent6" hlink="hlink" folHlink="folHlink"/>
  <p:sldLayoutIdLst>
    <p:sldLayoutId id="2147483687" r:id="rId1"/>
    <p:sldLayoutId id="2147483652" r:id="rId2"/>
    <p:sldLayoutId id="2147483653" r:id="rId3"/>
    <p:sldLayoutId id="2147483689" r:id="rId4"/>
    <p:sldLayoutId id="2147483691" r:id="rId5"/>
  </p:sldLayoutIdLst>
  <p:timing>
    <p:tnLst>
      <p:par>
        <p:cTn id="1" dur="indefinite" restart="never" nodeType="tmRoot"/>
      </p:par>
    </p:tnLst>
  </p:timing>
  <p:hf sldNum="0" hdr="0" dt="0"/>
  <p:txStyles>
    <p:titleStyle>
      <a:lvl1pPr algn="r" defTabSz="914400" rtl="0" eaLnBrk="1" latinLnBrk="0" hangingPunct="1">
        <a:spcBef>
          <a:spcPct val="0"/>
        </a:spcBef>
        <a:buNone/>
        <a:defRPr sz="3000" b="1" kern="1200">
          <a:solidFill>
            <a:srgbClr val="4F85C3"/>
          </a:solidFill>
          <a:latin typeface="Segoe UI" pitchFamily="34" charset="0"/>
          <a:ea typeface="+mj-ea"/>
          <a:cs typeface="Segoe UI"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Segoe UI" pitchFamily="34" charset="0"/>
          <a:ea typeface="+mn-ea"/>
          <a:cs typeface="Segoe U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Segoe UI" pitchFamily="34" charset="0"/>
          <a:ea typeface="+mn-ea"/>
          <a:cs typeface="Segoe UI"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Segoe UI" pitchFamily="34" charset="0"/>
          <a:ea typeface="+mn-ea"/>
          <a:cs typeface="Segoe UI"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Segoe UI" pitchFamily="34" charset="0"/>
          <a:ea typeface="+mn-ea"/>
          <a:cs typeface="Segoe UI" pitchFamily="34" charset="0"/>
        </a:defRPr>
      </a:lvl4pPr>
      <a:lvl5pPr marL="182880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2000" kern="1200">
          <a:solidFill>
            <a:schemeClr val="tx1"/>
          </a:solidFill>
          <a:latin typeface="Segoe UI" pitchFamily="34" charset="0"/>
          <a:ea typeface="+mn-ea"/>
          <a:cs typeface="Segoe UI"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845" userDrawn="1">
          <p15:clr>
            <a:srgbClr val="F26B43"/>
          </p15:clr>
        </p15:guide>
        <p15:guide id="2" pos="295" userDrawn="1">
          <p15:clr>
            <a:srgbClr val="F26B43"/>
          </p15:clr>
        </p15:guide>
        <p15:guide id="3" pos="5602" userDrawn="1">
          <p15:clr>
            <a:srgbClr val="F26B43"/>
          </p15:clr>
        </p15:guide>
        <p15:guide id="4" orient="horz" pos="388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a:gradFill flip="none" rotWithShape="1">
            <a:gsLst>
              <a:gs pos="100000">
                <a:schemeClr val="bg1"/>
              </a:gs>
              <a:gs pos="0">
                <a:schemeClr val="tx2">
                  <a:lumMod val="20000"/>
                  <a:lumOff val="80000"/>
                </a:schemeClr>
              </a:gs>
            </a:gsLst>
            <a:lin ang="2700000" scaled="1"/>
            <a:tileRect/>
          </a:gradFill>
        </p:spPr>
      </p:pic>
      <p:pic>
        <p:nvPicPr>
          <p:cNvPr id="9" name="Afbeelding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129" y="4581128"/>
            <a:ext cx="1728191" cy="1313426"/>
          </a:xfrm>
          <a:prstGeom prst="rect">
            <a:avLst/>
          </a:prstGeom>
        </p:spPr>
      </p:pic>
      <p:sp>
        <p:nvSpPr>
          <p:cNvPr id="12" name="Rechthoek 11"/>
          <p:cNvSpPr/>
          <p:nvPr/>
        </p:nvSpPr>
        <p:spPr>
          <a:xfrm>
            <a:off x="437129" y="6021288"/>
            <a:ext cx="8465149" cy="45719"/>
          </a:xfrm>
          <a:prstGeom prst="rect">
            <a:avLst/>
          </a:prstGeom>
          <a:solidFill>
            <a:schemeClr val="accent1">
              <a:lumMod val="60000"/>
              <a:lumOff val="40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Tekstvak 22"/>
          <p:cNvSpPr txBox="1"/>
          <p:nvPr/>
        </p:nvSpPr>
        <p:spPr>
          <a:xfrm>
            <a:off x="752684" y="6153342"/>
            <a:ext cx="1097079" cy="276999"/>
          </a:xfrm>
          <a:prstGeom prst="rect">
            <a:avLst/>
          </a:prstGeom>
          <a:noFill/>
        </p:spPr>
        <p:txBody>
          <a:bodyPr wrap="square" rtlCol="0">
            <a:spAutoFit/>
          </a:bodyPr>
          <a:lstStyle/>
          <a:p>
            <a:r>
              <a:rPr lang="nl-NL" sz="1200" b="1" dirty="0" smtClean="0">
                <a:solidFill>
                  <a:srgbClr val="0066B0"/>
                </a:solidFill>
                <a:latin typeface="Segoe UI" pitchFamily="34" charset="0"/>
                <a:cs typeface="Segoe UI" pitchFamily="34" charset="0"/>
              </a:rPr>
              <a:t>www.egi.eu</a:t>
            </a:r>
            <a:endParaRPr lang="nl-NL" sz="1200" b="1" dirty="0">
              <a:solidFill>
                <a:srgbClr val="0066B0"/>
              </a:solidFill>
              <a:latin typeface="Segoe UI" pitchFamily="34" charset="0"/>
              <a:cs typeface="Segoe UI" pitchFamily="34" charset="0"/>
            </a:endParaRPr>
          </a:p>
        </p:txBody>
      </p:sp>
      <p:sp>
        <p:nvSpPr>
          <p:cNvPr id="13" name="TextBox 12"/>
          <p:cNvSpPr txBox="1"/>
          <p:nvPr/>
        </p:nvSpPr>
        <p:spPr>
          <a:xfrm>
            <a:off x="665659" y="1124744"/>
            <a:ext cx="7578749" cy="2000548"/>
          </a:xfrm>
          <a:prstGeom prst="rect">
            <a:avLst/>
          </a:prstGeom>
          <a:noFill/>
        </p:spPr>
        <p:txBody>
          <a:bodyPr wrap="square" rtlCol="0">
            <a:spAutoFit/>
          </a:bodyPr>
          <a:lstStyle/>
          <a:p>
            <a:pPr algn="l"/>
            <a:r>
              <a:rPr lang="en-GB" sz="3600" b="1" kern="1200" noProof="0" dirty="0" smtClean="0">
                <a:solidFill>
                  <a:srgbClr val="0066B0"/>
                </a:solidFill>
                <a:latin typeface="Segoe UI" pitchFamily="34" charset="0"/>
                <a:ea typeface="Verdana" panose="020B0604030504040204" pitchFamily="34" charset="0"/>
                <a:cs typeface="Segoe UI" pitchFamily="34" charset="0"/>
              </a:rPr>
              <a:t>Thank you</a:t>
            </a:r>
            <a:r>
              <a:rPr lang="en-GB" sz="3600" b="1" kern="1200" baseline="0" noProof="0" dirty="0" smtClean="0">
                <a:solidFill>
                  <a:srgbClr val="0066B0"/>
                </a:solidFill>
                <a:latin typeface="Segoe UI" pitchFamily="34" charset="0"/>
                <a:ea typeface="Verdana" panose="020B0604030504040204" pitchFamily="34" charset="0"/>
                <a:cs typeface="Segoe UI" pitchFamily="34" charset="0"/>
              </a:rPr>
              <a:t> for your attention.</a:t>
            </a:r>
          </a:p>
          <a:p>
            <a:pPr algn="ctr"/>
            <a:endParaRPr lang="en-GB" sz="3600" b="1" kern="1200" noProof="0" dirty="0" smtClean="0">
              <a:solidFill>
                <a:srgbClr val="0066B0"/>
              </a:solidFill>
              <a:latin typeface="Segoe UI" pitchFamily="34" charset="0"/>
              <a:ea typeface="Verdana" panose="020B0604030504040204" pitchFamily="34" charset="0"/>
              <a:cs typeface="Segoe UI" pitchFamily="34" charset="0"/>
            </a:endParaRPr>
          </a:p>
          <a:p>
            <a:pPr algn="ctr"/>
            <a:endParaRPr lang="en-GB" sz="2400" b="1" i="1" kern="1200" noProof="0" dirty="0" smtClean="0">
              <a:solidFill>
                <a:srgbClr val="0066B0"/>
              </a:solidFill>
              <a:latin typeface="Segoe UI" pitchFamily="34" charset="0"/>
              <a:ea typeface="Verdana" panose="020B0604030504040204" pitchFamily="34" charset="0"/>
              <a:cs typeface="Segoe UI" pitchFamily="34" charset="0"/>
            </a:endParaRPr>
          </a:p>
          <a:p>
            <a:pPr algn="l"/>
            <a:r>
              <a:rPr lang="en-GB" sz="2800" b="1" i="1" kern="1200" noProof="0" dirty="0" smtClean="0">
                <a:solidFill>
                  <a:srgbClr val="0066B0"/>
                </a:solidFill>
                <a:latin typeface="Segoe UI" pitchFamily="34" charset="0"/>
                <a:ea typeface="Verdana" panose="020B0604030504040204" pitchFamily="34" charset="0"/>
                <a:cs typeface="Segoe UI" pitchFamily="34" charset="0"/>
              </a:rPr>
              <a:t>Questions?</a:t>
            </a:r>
          </a:p>
        </p:txBody>
      </p:sp>
      <p:pic>
        <p:nvPicPr>
          <p:cNvPr id="7" name="Afbeelding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44408" y="6381328"/>
            <a:ext cx="657870" cy="442623"/>
          </a:xfrm>
          <a:prstGeom prst="rect">
            <a:avLst/>
          </a:prstGeom>
        </p:spPr>
      </p:pic>
      <p:sp>
        <p:nvSpPr>
          <p:cNvPr id="10" name="Tekstvak 10"/>
          <p:cNvSpPr txBox="1"/>
          <p:nvPr/>
        </p:nvSpPr>
        <p:spPr>
          <a:xfrm>
            <a:off x="479394" y="6402584"/>
            <a:ext cx="7557409" cy="400110"/>
          </a:xfrm>
          <a:prstGeom prst="rect">
            <a:avLst/>
          </a:prstGeom>
          <a:noFill/>
        </p:spPr>
        <p:txBody>
          <a:bodyPr wrap="square" rtlCol="0">
            <a:spAutoFit/>
          </a:bodyPr>
          <a:lstStyle/>
          <a:p>
            <a:pPr algn="r"/>
            <a:r>
              <a:rPr lang="en-GB" sz="1000" dirty="0" smtClean="0">
                <a:latin typeface="Segoe UI" panose="020B0502040204020203" pitchFamily="34" charset="0"/>
                <a:cs typeface="Segoe UI" panose="020B0502040204020203" pitchFamily="34" charset="0"/>
              </a:rPr>
              <a:t>This work by Parties of the EGI-Engage Consortium</a:t>
            </a:r>
            <a:r>
              <a:rPr lang="en-GB" sz="1000" baseline="0" dirty="0" smtClean="0">
                <a:latin typeface="Segoe UI" panose="020B0502040204020203" pitchFamily="34" charset="0"/>
                <a:cs typeface="Segoe UI" panose="020B0502040204020203" pitchFamily="34" charset="0"/>
              </a:rPr>
              <a:t> </a:t>
            </a:r>
            <a:r>
              <a:rPr lang="en-GB" sz="1000" dirty="0" smtClean="0">
                <a:latin typeface="Segoe UI" panose="020B0502040204020203" pitchFamily="34" charset="0"/>
                <a:cs typeface="Segoe UI" panose="020B0502040204020203" pitchFamily="34" charset="0"/>
              </a:rPr>
              <a:t>is licensed under a </a:t>
            </a:r>
          </a:p>
          <a:p>
            <a:pPr algn="r"/>
            <a:r>
              <a:rPr lang="en-GB" sz="1000" dirty="0" smtClean="0">
                <a:latin typeface="Segoe UI" panose="020B0502040204020203" pitchFamily="34" charset="0"/>
                <a:cs typeface="Segoe UI" panose="020B0502040204020203" pitchFamily="34" charset="0"/>
                <a:hlinkClick r:id="rId6"/>
              </a:rPr>
              <a:t>Creative Commons Attribution 4.0 International License</a:t>
            </a:r>
            <a:r>
              <a:rPr lang="en-GB" sz="1000" dirty="0" smtClean="0">
                <a:latin typeface="Segoe UI" panose="020B0502040204020203" pitchFamily="34" charset="0"/>
                <a:cs typeface="Segoe UI" panose="020B0502040204020203" pitchFamily="34" charset="0"/>
              </a:rPr>
              <a:t>. </a:t>
            </a:r>
            <a:endParaRPr lang="nl-NL" sz="1000" b="0" dirty="0">
              <a:latin typeface="Segoe UI" pitchFamily="34" charset="0"/>
              <a:cs typeface="Segoe UI" pitchFamily="34" charset="0"/>
            </a:endParaRPr>
          </a:p>
        </p:txBody>
      </p:sp>
    </p:spTree>
    <p:extLst>
      <p:ext uri="{BB962C8B-B14F-4D97-AF65-F5344CB8AC3E}">
        <p14:creationId xmlns:p14="http://schemas.microsoft.com/office/powerpoint/2010/main" val="3815638460"/>
      </p:ext>
    </p:extLst>
  </p:cSld>
  <p:clrMap bg1="lt1" tx1="dk1" bg2="lt2" tx2="dk2" accent1="accent1" accent2="accent2" accent3="accent3" accent4="accent4" accent5="accent5" accent6="accent6" hlink="hlink" folHlink="folHlink"/>
  <p:sldLayoutIdLst>
    <p:sldLayoutId id="2147483686" r:id="rId1"/>
  </p:sldLayoutIdLst>
  <p:timing>
    <p:tnLst>
      <p:par>
        <p:cTn id="1" dur="indefinite" restart="never" nodeType="tmRoot"/>
      </p:par>
    </p:tnLst>
  </p:timing>
  <p:hf sldNum="0" hdr="0" dt="0"/>
  <p:txStyles>
    <p:titleStyle>
      <a:lvl1pPr algn="ctr" defTabSz="914400" rtl="0" eaLnBrk="1" latinLnBrk="0" hangingPunct="1">
        <a:spcBef>
          <a:spcPct val="0"/>
        </a:spcBef>
        <a:buNone/>
        <a:defRPr sz="4400" b="1" kern="1200">
          <a:solidFill>
            <a:srgbClr val="0066B0"/>
          </a:solidFill>
          <a:latin typeface="Segoe UI" pitchFamily="34" charset="0"/>
          <a:ea typeface="Verdana" panose="020B0604030504040204" pitchFamily="34" charset="0"/>
          <a:cs typeface="Segoe UI" pitchFamily="34" charset="0"/>
        </a:defRPr>
      </a:lvl1pPr>
    </p:titleStyle>
    <p:bodyStyle>
      <a:lvl1pPr marL="0" indent="0" algn="ctr" defTabSz="914400" rtl="0" eaLnBrk="1" latinLnBrk="0" hangingPunct="1">
        <a:spcBef>
          <a:spcPct val="20000"/>
        </a:spcBef>
        <a:buFontTx/>
        <a:buNone/>
        <a:defRPr sz="2800" b="1" kern="1200" baseline="0">
          <a:solidFill>
            <a:schemeClr val="tx1">
              <a:lumMod val="75000"/>
              <a:lumOff val="25000"/>
            </a:schemeClr>
          </a:solidFill>
          <a:latin typeface="Segoe UI" pitchFamily="34" charset="0"/>
          <a:ea typeface="Verdana" panose="020B0604030504040204" pitchFamily="34" charset="0"/>
          <a:cs typeface="Segoe U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95288" y="1339850"/>
            <a:ext cx="82296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Title</a:t>
            </a:r>
          </a:p>
        </p:txBody>
      </p:sp>
      <p:sp>
        <p:nvSpPr>
          <p:cNvPr id="1027" name="Rectangle 3"/>
          <p:cNvSpPr>
            <a:spLocks noGrp="1" noChangeArrowheads="1"/>
          </p:cNvSpPr>
          <p:nvPr>
            <p:ph type="body" idx="1"/>
          </p:nvPr>
        </p:nvSpPr>
        <p:spPr bwMode="auto">
          <a:xfrm>
            <a:off x="457200" y="2492375"/>
            <a:ext cx="8229600" cy="352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BE" smtClean="0"/>
              <a:t>Second level</a:t>
            </a:r>
            <a:endParaRPr lang="en-GB" smtClean="0"/>
          </a:p>
          <a:p>
            <a:pPr lvl="1"/>
            <a:r>
              <a:rPr lang="en-GB" smtClean="0"/>
              <a:t>Third level</a:t>
            </a:r>
          </a:p>
          <a:p>
            <a:pPr lvl="2"/>
            <a:r>
              <a:rPr lang="en-GB" smtClean="0"/>
              <a:t>- Fourth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tx1"/>
                </a:solidFill>
                <a:latin typeface="Arial" charset="0"/>
              </a:defRPr>
            </a:lvl1pPr>
          </a:lstStyle>
          <a:p>
            <a:endParaRPr lang="en-GB">
              <a:solidFill>
                <a:srgbClr val="000000"/>
              </a:solidFill>
              <a:cs typeface="+mn-cs"/>
            </a:endParaRPr>
          </a:p>
        </p:txBody>
      </p:sp>
      <p:sp>
        <p:nvSpPr>
          <p:cNvPr id="15" name="Rectangle 14"/>
          <p:cNvSpPr/>
          <p:nvPr/>
        </p:nvSpPr>
        <p:spPr>
          <a:xfrm>
            <a:off x="0" y="0"/>
            <a:ext cx="9144000" cy="957263"/>
          </a:xfrm>
          <a:prstGeom prst="rect">
            <a:avLst/>
          </a:prstGeom>
          <a:solidFill>
            <a:srgbClr val="0F5494"/>
          </a:solidFill>
          <a:ln>
            <a:solidFill>
              <a:srgbClr val="0F5494"/>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srgbClr val="FFFFFF"/>
              </a:solidFill>
            </a:endParaRPr>
          </a:p>
        </p:txBody>
      </p:sp>
      <p:sp>
        <p:nvSpPr>
          <p:cNvPr id="7" name="Rectangle 6"/>
          <p:cNvSpPr/>
          <p:nvPr/>
        </p:nvSpPr>
        <p:spPr>
          <a:xfrm>
            <a:off x="4262438" y="6659563"/>
            <a:ext cx="611187" cy="198437"/>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srgbClr val="FFFFFF"/>
              </a:solidFill>
            </a:endParaRPr>
          </a:p>
        </p:txBody>
      </p:sp>
      <p:pic>
        <p:nvPicPr>
          <p:cNvPr id="1041" name="Picture 17" descr="LOGO CE_Vertical_EN_NEG_quadri_H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957638" y="258763"/>
            <a:ext cx="1436687" cy="1004887"/>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6"/>
          <p:cNvSpPr txBox="1">
            <a:spLocks/>
          </p:cNvSpPr>
          <p:nvPr userDrawn="1"/>
        </p:nvSpPr>
        <p:spPr bwMode="auto">
          <a:xfrm>
            <a:off x="3491880" y="6381328"/>
            <a:ext cx="2133600" cy="43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1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fld id="{8A87AEA0-9CAD-4034-9CC9-561F15602780}" type="slidenum">
              <a:rPr lang="en-GB" smtClean="0">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8283551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iming>
    <p:tnLst>
      <p:par>
        <p:cTn id="1" dur="indefinite" restart="never" nodeType="tmRoot"/>
      </p:par>
    </p:tnLst>
  </p:timing>
  <p:hf sldNum="0" hdr="0" ftr="0" dt="0"/>
  <p:txStyles>
    <p:titleStyle>
      <a:lvl1pPr marL="358775" algn="l" rtl="0" eaLnBrk="1" fontAlgn="base" hangingPunct="1">
        <a:spcBef>
          <a:spcPct val="0"/>
        </a:spcBef>
        <a:spcAft>
          <a:spcPct val="0"/>
        </a:spcAft>
        <a:defRPr sz="3000" b="1">
          <a:solidFill>
            <a:srgbClr val="0F5494"/>
          </a:solidFill>
          <a:latin typeface="+mj-lt"/>
          <a:ea typeface="+mj-ea"/>
          <a:cs typeface="+mj-cs"/>
        </a:defRPr>
      </a:lvl1pPr>
      <a:lvl2pPr marL="358775" algn="l" rtl="0" eaLnBrk="1" fontAlgn="base" hangingPunct="1">
        <a:spcBef>
          <a:spcPct val="0"/>
        </a:spcBef>
        <a:spcAft>
          <a:spcPct val="0"/>
        </a:spcAft>
        <a:defRPr sz="3000" b="1">
          <a:solidFill>
            <a:srgbClr val="0F5494"/>
          </a:solidFill>
          <a:latin typeface="Verdana" pitchFamily="34" charset="0"/>
        </a:defRPr>
      </a:lvl2pPr>
      <a:lvl3pPr marL="358775" algn="l" rtl="0" eaLnBrk="1" fontAlgn="base" hangingPunct="1">
        <a:spcBef>
          <a:spcPct val="0"/>
        </a:spcBef>
        <a:spcAft>
          <a:spcPct val="0"/>
        </a:spcAft>
        <a:defRPr sz="3000" b="1">
          <a:solidFill>
            <a:srgbClr val="0F5494"/>
          </a:solidFill>
          <a:latin typeface="Verdana" pitchFamily="34" charset="0"/>
        </a:defRPr>
      </a:lvl3pPr>
      <a:lvl4pPr marL="358775" algn="l" rtl="0" eaLnBrk="1" fontAlgn="base" hangingPunct="1">
        <a:spcBef>
          <a:spcPct val="0"/>
        </a:spcBef>
        <a:spcAft>
          <a:spcPct val="0"/>
        </a:spcAft>
        <a:defRPr sz="3000" b="1">
          <a:solidFill>
            <a:srgbClr val="0F5494"/>
          </a:solidFill>
          <a:latin typeface="Verdana" pitchFamily="34" charset="0"/>
        </a:defRPr>
      </a:lvl4pPr>
      <a:lvl5pPr marL="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p:titleStyle>
    <p:bodyStyle>
      <a:lvl1pPr marL="342900" indent="-342900" algn="l" rtl="0" eaLnBrk="1" fontAlgn="base" hangingPunct="1">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hyperlink" Target="http://www.egi.eu/community/ngis" TargetMode="External"/><Relationship Id="rId5" Type="http://schemas.openxmlformats.org/officeDocument/2006/relationships/hyperlink" Target="http://appdb.egi.eu/" TargetMode="External"/><Relationship Id="rId4" Type="http://schemas.openxmlformats.org/officeDocument/2006/relationships/image" Target="../media/image70.png"/></Relationships>
</file>

<file path=ppt/slides/_rels/slide1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6.pn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75.png"/><Relationship Id="rId17" Type="http://schemas.openxmlformats.org/officeDocument/2006/relationships/image" Target="../media/image80.png"/><Relationship Id="rId2" Type="http://schemas.openxmlformats.org/officeDocument/2006/relationships/notesSlide" Target="../notesSlides/notesSlide11.xml"/><Relationship Id="rId16" Type="http://schemas.openxmlformats.org/officeDocument/2006/relationships/image" Target="../media/image79.png"/><Relationship Id="rId1" Type="http://schemas.openxmlformats.org/officeDocument/2006/relationships/slideLayout" Target="../slideLayouts/slideLayout3.xml"/><Relationship Id="rId6" Type="http://schemas.openxmlformats.org/officeDocument/2006/relationships/diagramColors" Target="../diagrams/colors3.xml"/><Relationship Id="rId11" Type="http://schemas.openxmlformats.org/officeDocument/2006/relationships/image" Target="../media/image74.png"/><Relationship Id="rId5" Type="http://schemas.openxmlformats.org/officeDocument/2006/relationships/diagramQuickStyle" Target="../diagrams/quickStyle3.xml"/><Relationship Id="rId15" Type="http://schemas.openxmlformats.org/officeDocument/2006/relationships/image" Target="../media/image78.png"/><Relationship Id="rId10" Type="http://schemas.openxmlformats.org/officeDocument/2006/relationships/image" Target="../media/image73.png"/><Relationship Id="rId4" Type="http://schemas.openxmlformats.org/officeDocument/2006/relationships/diagramLayout" Target="../diagrams/layout3.xml"/><Relationship Id="rId9" Type="http://schemas.openxmlformats.org/officeDocument/2006/relationships/image" Target="../media/image72.png"/><Relationship Id="rId14" Type="http://schemas.openxmlformats.org/officeDocument/2006/relationships/image" Target="../media/image77.png"/></Relationships>
</file>

<file path=ppt/slides/_rels/slide16.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83.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8.gif"/><Relationship Id="rId5" Type="http://schemas.openxmlformats.org/officeDocument/2006/relationships/image" Target="../media/image82.png"/><Relationship Id="rId4" Type="http://schemas.openxmlformats.org/officeDocument/2006/relationships/image" Target="../media/image81.png"/></Relationships>
</file>

<file path=ppt/slides/_rels/slide1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25.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image" Target="../media/image91.jpeg"/><Relationship Id="rId7" Type="http://schemas.openxmlformats.org/officeDocument/2006/relationships/diagramLayout" Target="../diagrams/layout4.xm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diagramData" Target="../diagrams/data4.xml"/><Relationship Id="rId11" Type="http://schemas.openxmlformats.org/officeDocument/2006/relationships/image" Target="../media/image93.png"/><Relationship Id="rId5" Type="http://schemas.openxmlformats.org/officeDocument/2006/relationships/image" Target="../media/image8.gif"/><Relationship Id="rId10" Type="http://schemas.microsoft.com/office/2007/relationships/diagramDrawing" Target="../diagrams/drawing4.xml"/><Relationship Id="rId4" Type="http://schemas.openxmlformats.org/officeDocument/2006/relationships/image" Target="../media/image92.jpeg"/><Relationship Id="rId9" Type="http://schemas.openxmlformats.org/officeDocument/2006/relationships/diagramColors" Target="../diagrams/colors4.xml"/></Relationships>
</file>

<file path=ppt/slides/_rels/slide2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eg"/><Relationship Id="rId1" Type="http://schemas.openxmlformats.org/officeDocument/2006/relationships/slideLayout" Target="../slideLayouts/slideLayout3.xml"/><Relationship Id="rId6" Type="http://schemas.openxmlformats.org/officeDocument/2006/relationships/image" Target="../media/image97.png"/><Relationship Id="rId5" Type="http://schemas.openxmlformats.org/officeDocument/2006/relationships/image" Target="../media/image96.pn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hyperlink" Target="http://access.egi.eu/"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8.gif"/><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12.png"/><Relationship Id="rId7" Type="http://schemas.openxmlformats.org/officeDocument/2006/relationships/image" Target="../media/image97.png"/><Relationship Id="rId2" Type="http://schemas.openxmlformats.org/officeDocument/2006/relationships/image" Target="../media/image111.png"/><Relationship Id="rId1" Type="http://schemas.openxmlformats.org/officeDocument/2006/relationships/slideLayout" Target="../slideLayouts/slideLayout3.xml"/><Relationship Id="rId6" Type="http://schemas.openxmlformats.org/officeDocument/2006/relationships/image" Target="../media/image96.png"/><Relationship Id="rId5" Type="http://schemas.openxmlformats.org/officeDocument/2006/relationships/image" Target="../media/image94.jpeg"/><Relationship Id="rId4" Type="http://schemas.microsoft.com/office/2007/relationships/hdphoto" Target="../media/hdphoto2.wdp"/></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hyperlink" Target="http://go.egi.eu/envri+training" TargetMode="Externa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67.png"/><Relationship Id="rId7" Type="http://schemas.openxmlformats.org/officeDocument/2006/relationships/image" Target="../media/image75.png"/><Relationship Id="rId12" Type="http://schemas.openxmlformats.org/officeDocument/2006/relationships/image" Target="../media/image80.png"/><Relationship Id="rId2" Type="http://schemas.openxmlformats.org/officeDocument/2006/relationships/image" Target="../media/image114.jpeg"/><Relationship Id="rId1" Type="http://schemas.openxmlformats.org/officeDocument/2006/relationships/slideLayout" Target="../slideLayouts/slideLayout3.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s>
</file>

<file path=ppt/slides/_rels/slide4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116.png"/></Relationships>
</file>

<file path=ppt/slides/_rels/slide4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hyperlink" Target="http://appdb.egi.eu/" TargetMode="External"/><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119.png"/></Relationships>
</file>

<file path=ppt/slides/_rels/slide5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5.xml"/><Relationship Id="rId4" Type="http://schemas.openxmlformats.org/officeDocument/2006/relationships/image" Target="../media/image122.png"/></Relationships>
</file>

<file path=ppt/slides/_rels/slide5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png"/><Relationship Id="rId3" Type="http://schemas.openxmlformats.org/officeDocument/2006/relationships/image" Target="../media/image10.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2.png"/><Relationship Id="rId11" Type="http://schemas.openxmlformats.org/officeDocument/2006/relationships/image" Target="../media/image17.emf"/><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hyperlink" Target="http://www.wenmr.eu/wenmr/" TargetMode="External"/><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13" Type="http://schemas.openxmlformats.org/officeDocument/2006/relationships/image" Target="../media/image30.png"/><Relationship Id="rId18" Type="http://schemas.openxmlformats.org/officeDocument/2006/relationships/image" Target="../media/image35.png"/><Relationship Id="rId26" Type="http://schemas.openxmlformats.org/officeDocument/2006/relationships/image" Target="../media/image43.png"/><Relationship Id="rId39" Type="http://schemas.openxmlformats.org/officeDocument/2006/relationships/image" Target="../media/image56.jpg"/><Relationship Id="rId3" Type="http://schemas.openxmlformats.org/officeDocument/2006/relationships/image" Target="../media/image20.jpeg"/><Relationship Id="rId21" Type="http://schemas.openxmlformats.org/officeDocument/2006/relationships/image" Target="../media/image38.png"/><Relationship Id="rId34" Type="http://schemas.openxmlformats.org/officeDocument/2006/relationships/image" Target="../media/image51.jpg"/><Relationship Id="rId42" Type="http://schemas.openxmlformats.org/officeDocument/2006/relationships/image" Target="../media/image59.jpg"/><Relationship Id="rId47" Type="http://schemas.openxmlformats.org/officeDocument/2006/relationships/image" Target="../media/image64.jpg"/><Relationship Id="rId7" Type="http://schemas.openxmlformats.org/officeDocument/2006/relationships/image" Target="../media/image24.jpeg"/><Relationship Id="rId12" Type="http://schemas.openxmlformats.org/officeDocument/2006/relationships/image" Target="../media/image29.png"/><Relationship Id="rId17" Type="http://schemas.openxmlformats.org/officeDocument/2006/relationships/image" Target="../media/image34.png"/><Relationship Id="rId25" Type="http://schemas.openxmlformats.org/officeDocument/2006/relationships/image" Target="../media/image42.png"/><Relationship Id="rId33" Type="http://schemas.openxmlformats.org/officeDocument/2006/relationships/image" Target="../media/image50.jpg"/><Relationship Id="rId38" Type="http://schemas.openxmlformats.org/officeDocument/2006/relationships/image" Target="../media/image55.jpg"/><Relationship Id="rId46" Type="http://schemas.openxmlformats.org/officeDocument/2006/relationships/image" Target="../media/image63.jpg"/><Relationship Id="rId2" Type="http://schemas.openxmlformats.org/officeDocument/2006/relationships/notesSlide" Target="../notesSlides/notesSlide5.xml"/><Relationship Id="rId16" Type="http://schemas.openxmlformats.org/officeDocument/2006/relationships/image" Target="../media/image33.png"/><Relationship Id="rId20" Type="http://schemas.openxmlformats.org/officeDocument/2006/relationships/image" Target="../media/image37.png"/><Relationship Id="rId29" Type="http://schemas.openxmlformats.org/officeDocument/2006/relationships/image" Target="../media/image46.gif"/><Relationship Id="rId41" Type="http://schemas.openxmlformats.org/officeDocument/2006/relationships/image" Target="../media/image58.jpg"/><Relationship Id="rId1" Type="http://schemas.openxmlformats.org/officeDocument/2006/relationships/slideLayout" Target="../slideLayouts/slideLayout3.xml"/><Relationship Id="rId6" Type="http://schemas.openxmlformats.org/officeDocument/2006/relationships/image" Target="../media/image23.gif"/><Relationship Id="rId11" Type="http://schemas.openxmlformats.org/officeDocument/2006/relationships/image" Target="../media/image28.png"/><Relationship Id="rId24" Type="http://schemas.openxmlformats.org/officeDocument/2006/relationships/image" Target="../media/image41.png"/><Relationship Id="rId32" Type="http://schemas.openxmlformats.org/officeDocument/2006/relationships/image" Target="../media/image49.jpeg"/><Relationship Id="rId37" Type="http://schemas.openxmlformats.org/officeDocument/2006/relationships/image" Target="../media/image54.jpg"/><Relationship Id="rId40" Type="http://schemas.openxmlformats.org/officeDocument/2006/relationships/image" Target="../media/image57.png"/><Relationship Id="rId45" Type="http://schemas.openxmlformats.org/officeDocument/2006/relationships/image" Target="../media/image62.jpg"/><Relationship Id="rId5" Type="http://schemas.openxmlformats.org/officeDocument/2006/relationships/image" Target="../media/image22.jpeg"/><Relationship Id="rId15" Type="http://schemas.openxmlformats.org/officeDocument/2006/relationships/image" Target="../media/image32.png"/><Relationship Id="rId23" Type="http://schemas.openxmlformats.org/officeDocument/2006/relationships/image" Target="../media/image40.png"/><Relationship Id="rId28" Type="http://schemas.openxmlformats.org/officeDocument/2006/relationships/image" Target="../media/image45.png"/><Relationship Id="rId36" Type="http://schemas.openxmlformats.org/officeDocument/2006/relationships/image" Target="../media/image53.jpg"/><Relationship Id="rId49" Type="http://schemas.openxmlformats.org/officeDocument/2006/relationships/image" Target="../media/image66.png"/><Relationship Id="rId10" Type="http://schemas.openxmlformats.org/officeDocument/2006/relationships/image" Target="../media/image27.png"/><Relationship Id="rId19" Type="http://schemas.openxmlformats.org/officeDocument/2006/relationships/image" Target="../media/image36.png"/><Relationship Id="rId31" Type="http://schemas.openxmlformats.org/officeDocument/2006/relationships/image" Target="../media/image48.jpg"/><Relationship Id="rId44" Type="http://schemas.openxmlformats.org/officeDocument/2006/relationships/image" Target="../media/image61.jpg"/><Relationship Id="rId4" Type="http://schemas.openxmlformats.org/officeDocument/2006/relationships/image" Target="../media/image21.jpeg"/><Relationship Id="rId9" Type="http://schemas.openxmlformats.org/officeDocument/2006/relationships/image" Target="../media/image26.gif"/><Relationship Id="rId14" Type="http://schemas.openxmlformats.org/officeDocument/2006/relationships/image" Target="../media/image31.png"/><Relationship Id="rId22" Type="http://schemas.openxmlformats.org/officeDocument/2006/relationships/image" Target="../media/image39.png"/><Relationship Id="rId27" Type="http://schemas.openxmlformats.org/officeDocument/2006/relationships/image" Target="../media/image44.png"/><Relationship Id="rId30" Type="http://schemas.openxmlformats.org/officeDocument/2006/relationships/image" Target="../media/image47.jpg"/><Relationship Id="rId35" Type="http://schemas.openxmlformats.org/officeDocument/2006/relationships/image" Target="../media/image52.jpg"/><Relationship Id="rId43" Type="http://schemas.openxmlformats.org/officeDocument/2006/relationships/image" Target="../media/image60.jpg"/><Relationship Id="rId48" Type="http://schemas.openxmlformats.org/officeDocument/2006/relationships/image" Target="../media/image65.png"/><Relationship Id="rId8"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10"/>
          </p:nvPr>
        </p:nvSpPr>
        <p:spPr>
          <a:xfrm>
            <a:off x="1763688" y="3142712"/>
            <a:ext cx="5689178" cy="432048"/>
          </a:xfrm>
        </p:spPr>
        <p:txBody>
          <a:bodyPr/>
          <a:lstStyle/>
          <a:p>
            <a:r>
              <a:rPr lang="en-US" dirty="0" smtClean="0"/>
              <a:t>EGI User Community Support Team</a:t>
            </a:r>
          </a:p>
          <a:p>
            <a:endParaRPr lang="en-US" dirty="0"/>
          </a:p>
        </p:txBody>
      </p:sp>
      <p:sp>
        <p:nvSpPr>
          <p:cNvPr id="3" name="Título 2"/>
          <p:cNvSpPr>
            <a:spLocks noGrp="1"/>
          </p:cNvSpPr>
          <p:nvPr>
            <p:ph type="ctrTitle"/>
          </p:nvPr>
        </p:nvSpPr>
        <p:spPr>
          <a:xfrm>
            <a:off x="685800" y="1124744"/>
            <a:ext cx="8206680" cy="1440000"/>
          </a:xfrm>
        </p:spPr>
        <p:txBody>
          <a:bodyPr>
            <a:normAutofit fontScale="90000"/>
          </a:bodyPr>
          <a:lstStyle/>
          <a:p>
            <a:r>
              <a:rPr lang="en-GB" dirty="0" smtClean="0"/>
              <a:t>E-infrastructure solutions from EGI – with community examples</a:t>
            </a:r>
            <a:endParaRPr lang="en-GB" dirty="0"/>
          </a:p>
        </p:txBody>
      </p:sp>
      <p:sp>
        <p:nvSpPr>
          <p:cNvPr id="4" name="Subtítulo 3"/>
          <p:cNvSpPr>
            <a:spLocks noGrp="1"/>
          </p:cNvSpPr>
          <p:nvPr>
            <p:ph type="subTitle" idx="1"/>
          </p:nvPr>
        </p:nvSpPr>
        <p:spPr>
          <a:xfrm>
            <a:off x="1411560" y="2636912"/>
            <a:ext cx="6400800" cy="504056"/>
          </a:xfrm>
        </p:spPr>
        <p:txBody>
          <a:bodyPr/>
          <a:lstStyle/>
          <a:p>
            <a:r>
              <a:rPr lang="en-US" dirty="0" err="1" smtClean="0"/>
              <a:t>Gergely</a:t>
            </a:r>
            <a:r>
              <a:rPr lang="en-US" dirty="0" smtClean="0"/>
              <a:t> Sipos, Yin Chen</a:t>
            </a:r>
            <a:endParaRPr lang="en-GB" dirty="0"/>
          </a:p>
        </p:txBody>
      </p:sp>
      <p:sp>
        <p:nvSpPr>
          <p:cNvPr id="5" name="Marcador de texto 1"/>
          <p:cNvSpPr txBox="1">
            <a:spLocks/>
          </p:cNvSpPr>
          <p:nvPr/>
        </p:nvSpPr>
        <p:spPr>
          <a:xfrm>
            <a:off x="1803102" y="4078816"/>
            <a:ext cx="5689178" cy="432048"/>
          </a:xfrm>
          <a:prstGeom prst="rect">
            <a:avLst/>
          </a:prstGeom>
        </p:spPr>
        <p:txBody>
          <a:bodyPr vert="horz" lIns="91440" tIns="45720" rIns="91440" bIns="45720" rtlCol="0">
            <a:noAutofit/>
          </a:bodyPr>
          <a:lstStyle>
            <a:lvl1pPr marL="0" indent="0" algn="ctr" defTabSz="914400" rtl="0" eaLnBrk="1" latinLnBrk="0" hangingPunct="1">
              <a:spcBef>
                <a:spcPct val="20000"/>
              </a:spcBef>
              <a:buFontTx/>
              <a:buNone/>
              <a:defRPr sz="2000" b="1" kern="1200" baseline="0">
                <a:solidFill>
                  <a:schemeClr val="tx1">
                    <a:lumMod val="50000"/>
                    <a:lumOff val="50000"/>
                  </a:schemeClr>
                </a:solidFill>
                <a:latin typeface="Segoe UI" pitchFamily="34" charset="0"/>
                <a:ea typeface="Verdana" panose="020B0604030504040204" pitchFamily="34" charset="0"/>
                <a:cs typeface="Segoe U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dirty="0" smtClean="0"/>
              <a:t>University </a:t>
            </a:r>
            <a:r>
              <a:rPr lang="en-GB" dirty="0"/>
              <a:t>of </a:t>
            </a:r>
            <a:r>
              <a:rPr lang="en-GB" dirty="0" smtClean="0"/>
              <a:t>Gothenburg, </a:t>
            </a:r>
            <a:r>
              <a:rPr lang="en-US" dirty="0" smtClean="0"/>
              <a:t>Cardiff University</a:t>
            </a:r>
          </a:p>
          <a:p>
            <a:endParaRPr lang="en-US" dirty="0"/>
          </a:p>
        </p:txBody>
      </p:sp>
      <p:sp>
        <p:nvSpPr>
          <p:cNvPr id="6" name="Subtítulo 3"/>
          <p:cNvSpPr txBox="1">
            <a:spLocks/>
          </p:cNvSpPr>
          <p:nvPr/>
        </p:nvSpPr>
        <p:spPr>
          <a:xfrm>
            <a:off x="1411560" y="3573016"/>
            <a:ext cx="6400800" cy="504056"/>
          </a:xfrm>
          <a:prstGeom prst="rect">
            <a:avLst/>
          </a:prstGeom>
        </p:spPr>
        <p:txBody>
          <a:bodyPr vert="horz" lIns="91440" tIns="45720" rIns="91440" bIns="45720" rtlCol="0">
            <a:noAutofit/>
          </a:bodyPr>
          <a:lstStyle>
            <a:lvl1pPr marL="0" indent="0" algn="ctr" defTabSz="914400" rtl="0" eaLnBrk="1" latinLnBrk="0" hangingPunct="1">
              <a:spcBef>
                <a:spcPct val="20000"/>
              </a:spcBef>
              <a:buFontTx/>
              <a:buNone/>
              <a:defRPr sz="2800" b="1" kern="1200" baseline="0">
                <a:solidFill>
                  <a:schemeClr val="tx1">
                    <a:lumMod val="75000"/>
                    <a:lumOff val="25000"/>
                  </a:schemeClr>
                </a:solidFill>
                <a:latin typeface="Segoe UI" pitchFamily="34" charset="0"/>
                <a:ea typeface="Verdana" panose="020B0604030504040204" pitchFamily="34" charset="0"/>
                <a:cs typeface="Segoe UI" pitchFamily="34" charset="0"/>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dirty="0"/>
              <a:t>Matthias </a:t>
            </a:r>
            <a:r>
              <a:rPr lang="en-US" dirty="0" err="1" smtClean="0"/>
              <a:t>Obst</a:t>
            </a:r>
            <a:r>
              <a:rPr lang="en-US" dirty="0" smtClean="0"/>
              <a:t>, Alex </a:t>
            </a:r>
            <a:r>
              <a:rPr lang="en-US" dirty="0" err="1" smtClean="0"/>
              <a:t>Hardisty</a:t>
            </a:r>
            <a:r>
              <a:rPr lang="en-US" dirty="0" smtClean="0"/>
              <a:t> </a:t>
            </a:r>
            <a:endParaRPr lang="en-GB" dirty="0"/>
          </a:p>
        </p:txBody>
      </p:sp>
      <p:sp>
        <p:nvSpPr>
          <p:cNvPr id="7" name="Marcador de texto 1"/>
          <p:cNvSpPr txBox="1">
            <a:spLocks/>
          </p:cNvSpPr>
          <p:nvPr/>
        </p:nvSpPr>
        <p:spPr>
          <a:xfrm>
            <a:off x="1867198" y="5013176"/>
            <a:ext cx="5689178" cy="432048"/>
          </a:xfrm>
          <a:prstGeom prst="rect">
            <a:avLst/>
          </a:prstGeom>
        </p:spPr>
        <p:txBody>
          <a:bodyPr vert="horz" lIns="91440" tIns="45720" rIns="91440" bIns="45720" rtlCol="0">
            <a:normAutofit/>
          </a:bodyPr>
          <a:lstStyle>
            <a:lvl1pPr marL="0" indent="0" algn="ctr" defTabSz="914400" rtl="0" eaLnBrk="1" latinLnBrk="0" hangingPunct="1">
              <a:spcBef>
                <a:spcPct val="20000"/>
              </a:spcBef>
              <a:buFontTx/>
              <a:buNone/>
              <a:defRPr sz="2000" b="1" kern="1200" baseline="0">
                <a:solidFill>
                  <a:schemeClr val="tx1">
                    <a:lumMod val="50000"/>
                    <a:lumOff val="50000"/>
                  </a:schemeClr>
                </a:solidFill>
                <a:latin typeface="Segoe UI" pitchFamily="34" charset="0"/>
                <a:ea typeface="Verdana" panose="020B0604030504040204" pitchFamily="34" charset="0"/>
                <a:cs typeface="Segoe U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CESNET, NGI-CZ</a:t>
            </a:r>
          </a:p>
          <a:p>
            <a:endParaRPr lang="en-US" dirty="0"/>
          </a:p>
        </p:txBody>
      </p:sp>
      <p:sp>
        <p:nvSpPr>
          <p:cNvPr id="8" name="Subtítulo 3"/>
          <p:cNvSpPr txBox="1">
            <a:spLocks/>
          </p:cNvSpPr>
          <p:nvPr/>
        </p:nvSpPr>
        <p:spPr>
          <a:xfrm>
            <a:off x="1475656" y="4507376"/>
            <a:ext cx="6400800" cy="504056"/>
          </a:xfrm>
          <a:prstGeom prst="rect">
            <a:avLst/>
          </a:prstGeom>
        </p:spPr>
        <p:txBody>
          <a:bodyPr vert="horz" lIns="91440" tIns="45720" rIns="91440" bIns="45720" rtlCol="0">
            <a:noAutofit/>
          </a:bodyPr>
          <a:lstStyle>
            <a:lvl1pPr marL="0" indent="0" algn="ctr" defTabSz="914400" rtl="0" eaLnBrk="1" latinLnBrk="0" hangingPunct="1">
              <a:spcBef>
                <a:spcPct val="20000"/>
              </a:spcBef>
              <a:buFontTx/>
              <a:buNone/>
              <a:defRPr sz="2800" b="1" kern="1200" baseline="0">
                <a:solidFill>
                  <a:schemeClr val="tx1">
                    <a:lumMod val="75000"/>
                    <a:lumOff val="25000"/>
                  </a:schemeClr>
                </a:solidFill>
                <a:latin typeface="Segoe UI" pitchFamily="34" charset="0"/>
                <a:ea typeface="Verdana" panose="020B0604030504040204" pitchFamily="34" charset="0"/>
                <a:cs typeface="Segoe UI" pitchFamily="34" charset="0"/>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dirty="0" smtClean="0"/>
              <a:t>Boris </a:t>
            </a:r>
            <a:r>
              <a:rPr lang="en-US" dirty="0" err="1" smtClean="0"/>
              <a:t>Parak</a:t>
            </a:r>
            <a:endParaRPr lang="en-GB" dirty="0"/>
          </a:p>
        </p:txBody>
      </p:sp>
    </p:spTree>
    <p:extLst>
      <p:ext uri="{BB962C8B-B14F-4D97-AF65-F5344CB8AC3E}">
        <p14:creationId xmlns:p14="http://schemas.microsoft.com/office/powerpoint/2010/main" val="2743862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395535" y="1268760"/>
            <a:ext cx="2294661" cy="4896544"/>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t>Virtual research environments</a:t>
            </a:r>
            <a:endParaRPr lang="en-GB" sz="2800" b="1" dirty="0"/>
          </a:p>
        </p:txBody>
      </p:sp>
      <p:sp>
        <p:nvSpPr>
          <p:cNvPr id="7" name="Rectangle 6"/>
          <p:cNvSpPr/>
          <p:nvPr/>
        </p:nvSpPr>
        <p:spPr>
          <a:xfrm>
            <a:off x="6372200" y="1052736"/>
            <a:ext cx="2304256" cy="5112568"/>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GB" b="1" i="1" dirty="0" smtClean="0">
                <a:solidFill>
                  <a:schemeClr val="tx1"/>
                </a:solidFill>
              </a:rPr>
              <a:t>10</a:t>
            </a:r>
            <a:r>
              <a:rPr lang="en-GB" b="1" i="1" baseline="30000" dirty="0" smtClean="0">
                <a:solidFill>
                  <a:schemeClr val="tx1"/>
                </a:solidFill>
              </a:rPr>
              <a:t>5</a:t>
            </a:r>
            <a:r>
              <a:rPr lang="en-GB" b="1" i="1" dirty="0" smtClean="0">
                <a:solidFill>
                  <a:schemeClr val="tx1"/>
                </a:solidFill>
              </a:rPr>
              <a:t> cores</a:t>
            </a:r>
          </a:p>
          <a:p>
            <a:pPr algn="ctr"/>
            <a:r>
              <a:rPr lang="en-GB" b="1" i="1" dirty="0" smtClean="0">
                <a:solidFill>
                  <a:schemeClr val="tx1"/>
                </a:solidFill>
              </a:rPr>
              <a:t>10</a:t>
            </a:r>
            <a:r>
              <a:rPr lang="en-GB" b="1" i="1" baseline="30000" dirty="0" smtClean="0">
                <a:solidFill>
                  <a:schemeClr val="tx1"/>
                </a:solidFill>
              </a:rPr>
              <a:t>2</a:t>
            </a:r>
            <a:r>
              <a:rPr lang="en-GB" b="1" i="1" dirty="0" smtClean="0">
                <a:solidFill>
                  <a:schemeClr val="tx1"/>
                </a:solidFill>
              </a:rPr>
              <a:t> providers</a:t>
            </a:r>
          </a:p>
          <a:p>
            <a:pPr algn="ctr"/>
            <a:r>
              <a:rPr lang="en-GB" b="1" i="1" dirty="0" smtClean="0">
                <a:solidFill>
                  <a:schemeClr val="tx1"/>
                </a:solidFill>
              </a:rPr>
              <a:t>10</a:t>
            </a:r>
            <a:r>
              <a:rPr lang="en-GB" b="1" i="1" baseline="30000" dirty="0" smtClean="0">
                <a:solidFill>
                  <a:schemeClr val="tx1"/>
                </a:solidFill>
              </a:rPr>
              <a:t>6</a:t>
            </a:r>
            <a:r>
              <a:rPr lang="en-GB" b="1" i="1" dirty="0" smtClean="0">
                <a:solidFill>
                  <a:schemeClr val="tx1"/>
                </a:solidFill>
              </a:rPr>
              <a:t> jobs/day</a:t>
            </a:r>
          </a:p>
          <a:p>
            <a:pPr algn="ctr"/>
            <a:r>
              <a:rPr lang="en-GB" b="1" i="1" dirty="0" smtClean="0">
                <a:solidFill>
                  <a:schemeClr val="tx1"/>
                </a:solidFill>
              </a:rPr>
              <a:t>10</a:t>
            </a:r>
            <a:r>
              <a:rPr lang="en-GB" b="1" i="1" baseline="30000" dirty="0" smtClean="0">
                <a:solidFill>
                  <a:schemeClr val="tx1"/>
                </a:solidFill>
              </a:rPr>
              <a:t>15</a:t>
            </a:r>
            <a:r>
              <a:rPr lang="en-GB" b="1" i="1" dirty="0" smtClean="0">
                <a:solidFill>
                  <a:schemeClr val="tx1"/>
                </a:solidFill>
              </a:rPr>
              <a:t> byte data</a:t>
            </a:r>
          </a:p>
          <a:p>
            <a:pPr algn="ctr"/>
            <a:endParaRPr lang="en-GB" b="1" i="1" baseline="30000" dirty="0">
              <a:solidFill>
                <a:schemeClr val="tx1"/>
              </a:solidFill>
            </a:endParaRPr>
          </a:p>
        </p:txBody>
      </p:sp>
      <p:sp>
        <p:nvSpPr>
          <p:cNvPr id="2" name="Title 1"/>
          <p:cNvSpPr>
            <a:spLocks noGrp="1"/>
          </p:cNvSpPr>
          <p:nvPr>
            <p:ph type="title"/>
          </p:nvPr>
        </p:nvSpPr>
        <p:spPr/>
        <p:txBody>
          <a:bodyPr>
            <a:normAutofit/>
          </a:bodyPr>
          <a:lstStyle/>
          <a:p>
            <a:r>
              <a:rPr lang="en-GB" sz="3600" dirty="0" smtClean="0">
                <a:solidFill>
                  <a:schemeClr val="accent1">
                    <a:lumMod val="75000"/>
                  </a:schemeClr>
                </a:solidFill>
              </a:rPr>
              <a:t>High-throughput data analysis</a:t>
            </a:r>
            <a:endParaRPr lang="en-GB" sz="3600" dirty="0">
              <a:solidFill>
                <a:schemeClr val="accent1">
                  <a:lumMod val="75000"/>
                </a:schemeClr>
              </a:solidFill>
            </a:endParaRPr>
          </a:p>
        </p:txBody>
      </p:sp>
      <p:sp>
        <p:nvSpPr>
          <p:cNvPr id="4" name="Rounded Rectangle 3"/>
          <p:cNvSpPr/>
          <p:nvPr/>
        </p:nvSpPr>
        <p:spPr>
          <a:xfrm>
            <a:off x="6588224" y="3573016"/>
            <a:ext cx="1800200" cy="108012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Clouds</a:t>
            </a:r>
            <a:endParaRPr lang="en-GB" dirty="0">
              <a:solidFill>
                <a:schemeClr val="tx1"/>
              </a:solidFill>
            </a:endParaRPr>
          </a:p>
        </p:txBody>
      </p:sp>
      <p:sp>
        <p:nvSpPr>
          <p:cNvPr id="5" name="Rounded Rectangle 4"/>
          <p:cNvSpPr/>
          <p:nvPr/>
        </p:nvSpPr>
        <p:spPr>
          <a:xfrm>
            <a:off x="6588224" y="2276872"/>
            <a:ext cx="1800200" cy="108012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Clusters </a:t>
            </a:r>
            <a:br>
              <a:rPr lang="en-GB" dirty="0" smtClean="0">
                <a:solidFill>
                  <a:schemeClr val="tx1"/>
                </a:solidFill>
              </a:rPr>
            </a:br>
            <a:r>
              <a:rPr lang="en-GB" dirty="0" smtClean="0">
                <a:solidFill>
                  <a:schemeClr val="tx1"/>
                </a:solidFill>
              </a:rPr>
              <a:t>(CPU and GPU)</a:t>
            </a:r>
            <a:endParaRPr lang="en-GB" dirty="0">
              <a:solidFill>
                <a:schemeClr val="tx1"/>
              </a:solidFill>
            </a:endParaRPr>
          </a:p>
        </p:txBody>
      </p:sp>
      <p:sp>
        <p:nvSpPr>
          <p:cNvPr id="6" name="Rounded Rectangle 5"/>
          <p:cNvSpPr/>
          <p:nvPr/>
        </p:nvSpPr>
        <p:spPr>
          <a:xfrm>
            <a:off x="6588224" y="4869160"/>
            <a:ext cx="1800200" cy="108012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Desktop grids</a:t>
            </a:r>
            <a:endParaRPr lang="en-GB" dirty="0">
              <a:solidFill>
                <a:schemeClr val="tx1"/>
              </a:solidFill>
            </a:endParaRPr>
          </a:p>
        </p:txBody>
      </p:sp>
      <p:sp>
        <p:nvSpPr>
          <p:cNvPr id="8" name="Rectangle 7"/>
          <p:cNvSpPr/>
          <p:nvPr/>
        </p:nvSpPr>
        <p:spPr>
          <a:xfrm>
            <a:off x="1403648" y="1556792"/>
            <a:ext cx="2573099" cy="1440160"/>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schemeClr val="tx1"/>
                </a:solidFill>
              </a:rPr>
              <a:t>Community jobs</a:t>
            </a:r>
          </a:p>
          <a:p>
            <a:pPr marL="1588" algn="ctr"/>
            <a:r>
              <a:rPr lang="en-GB" dirty="0" smtClean="0">
                <a:solidFill>
                  <a:schemeClr val="tx1"/>
                </a:solidFill>
              </a:rPr>
              <a:t>Data staging, transformation, validation, etc.</a:t>
            </a:r>
            <a:endParaRPr lang="en-GB" dirty="0">
              <a:solidFill>
                <a:schemeClr val="tx1"/>
              </a:solidFill>
            </a:endParaRPr>
          </a:p>
        </p:txBody>
      </p:sp>
      <p:sp>
        <p:nvSpPr>
          <p:cNvPr id="9" name="Rectangle 8"/>
          <p:cNvSpPr/>
          <p:nvPr/>
        </p:nvSpPr>
        <p:spPr>
          <a:xfrm>
            <a:off x="1403649" y="4437112"/>
            <a:ext cx="2448272" cy="1440160"/>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schemeClr val="tx1"/>
                </a:solidFill>
              </a:rPr>
              <a:t>User jobs</a:t>
            </a:r>
          </a:p>
          <a:p>
            <a:pPr marL="1588" algn="ctr"/>
            <a:r>
              <a:rPr lang="en-GB" sz="2000" dirty="0" smtClean="0">
                <a:solidFill>
                  <a:schemeClr val="tx1"/>
                </a:solidFill>
              </a:rPr>
              <a:t>Pipelines, </a:t>
            </a:r>
            <a:br>
              <a:rPr lang="en-GB" sz="2000" dirty="0" smtClean="0">
                <a:solidFill>
                  <a:schemeClr val="tx1"/>
                </a:solidFill>
              </a:rPr>
            </a:br>
            <a:r>
              <a:rPr lang="en-GB" sz="2000" dirty="0" smtClean="0">
                <a:solidFill>
                  <a:schemeClr val="tx1"/>
                </a:solidFill>
              </a:rPr>
              <a:t>custom algorithms, statistics, etc.</a:t>
            </a:r>
          </a:p>
        </p:txBody>
      </p:sp>
      <p:sp>
        <p:nvSpPr>
          <p:cNvPr id="10" name="Rounded Rectangle 9"/>
          <p:cNvSpPr/>
          <p:nvPr/>
        </p:nvSpPr>
        <p:spPr>
          <a:xfrm>
            <a:off x="4020869" y="2756627"/>
            <a:ext cx="2099303" cy="1752493"/>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solidFill>
                  <a:schemeClr val="tx1"/>
                </a:solidFill>
              </a:rPr>
              <a:t>Policy-driven workload </a:t>
            </a:r>
            <a:br>
              <a:rPr lang="en-GB" sz="2400" dirty="0" smtClean="0">
                <a:solidFill>
                  <a:schemeClr val="tx1"/>
                </a:solidFill>
              </a:rPr>
            </a:br>
            <a:r>
              <a:rPr lang="en-GB" sz="2400" dirty="0" smtClean="0">
                <a:solidFill>
                  <a:schemeClr val="tx1"/>
                </a:solidFill>
              </a:rPr>
              <a:t>management</a:t>
            </a:r>
            <a:endParaRPr lang="en-GB" sz="2400" dirty="0">
              <a:solidFill>
                <a:schemeClr val="tx1"/>
              </a:solidFill>
            </a:endParaRPr>
          </a:p>
        </p:txBody>
      </p:sp>
      <p:sp>
        <p:nvSpPr>
          <p:cNvPr id="19" name="Right Arrow 18"/>
          <p:cNvSpPr/>
          <p:nvPr/>
        </p:nvSpPr>
        <p:spPr>
          <a:xfrm>
            <a:off x="5940152" y="3284984"/>
            <a:ext cx="504056" cy="7920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ight Arrow 24"/>
          <p:cNvSpPr/>
          <p:nvPr/>
        </p:nvSpPr>
        <p:spPr>
          <a:xfrm rot="1702941">
            <a:off x="3768841" y="2565092"/>
            <a:ext cx="504056" cy="7920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ight Arrow 25"/>
          <p:cNvSpPr/>
          <p:nvPr/>
        </p:nvSpPr>
        <p:spPr>
          <a:xfrm rot="19028941">
            <a:off x="3724720" y="3939355"/>
            <a:ext cx="504056" cy="7920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50909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9" grpId="0" animBg="1"/>
      <p:bldP spid="25" grpId="0" animBg="1"/>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 name="Picture 2" descr="https://www.hub4tech.com/sites/default/files/InterviewQA/cloud.png?144498625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0329" y="3789040"/>
            <a:ext cx="4358175" cy="3096344"/>
          </a:xfrm>
          <a:prstGeom prst="rect">
            <a:avLst/>
          </a:prstGeom>
          <a:noFill/>
          <a:extLst>
            <a:ext uri="{909E8E84-426E-40DD-AFC4-6F175D3DCCD1}">
              <a14:hiddenFill xmlns:a14="http://schemas.microsoft.com/office/drawing/2010/main">
                <a:solidFill>
                  <a:srgbClr val="FFFFFF"/>
                </a:solidFill>
              </a14:hiddenFill>
            </a:ext>
          </a:extLst>
        </p:spPr>
      </p:pic>
      <p:sp>
        <p:nvSpPr>
          <p:cNvPr id="9351" name="Title 1"/>
          <p:cNvSpPr>
            <a:spLocks noGrp="1"/>
          </p:cNvSpPr>
          <p:nvPr>
            <p:ph type="title"/>
          </p:nvPr>
        </p:nvSpPr>
        <p:spPr/>
        <p:txBody>
          <a:bodyPr>
            <a:normAutofit/>
          </a:bodyPr>
          <a:lstStyle/>
          <a:p>
            <a:r>
              <a:rPr lang="en-GB" altLang="en-US" sz="3600" dirty="0" smtClean="0">
                <a:solidFill>
                  <a:srgbClr val="C00000"/>
                </a:solidFill>
                <a:ea typeface="ＭＳ Ｐゴシック" pitchFamily="34" charset="-128"/>
              </a:rPr>
              <a:t>Federated Cloud</a:t>
            </a:r>
            <a:endParaRPr lang="en-GB" altLang="en-US" sz="2800" dirty="0" smtClean="0">
              <a:solidFill>
                <a:srgbClr val="C00000"/>
              </a:solidFill>
              <a:ea typeface="ＭＳ Ｐゴシック" pitchFamily="34" charset="-128"/>
            </a:endParaRPr>
          </a:p>
        </p:txBody>
      </p:sp>
      <p:pic>
        <p:nvPicPr>
          <p:cNvPr id="5122" name="Picture 2" descr="https://www.hub4tech.com/sites/default/files/InterviewQA/cloud.png?144498625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0129" y="1052736"/>
            <a:ext cx="4358175" cy="3096344"/>
          </a:xfrm>
          <a:prstGeom prst="rect">
            <a:avLst/>
          </a:prstGeom>
          <a:noFill/>
          <a:extLst>
            <a:ext uri="{909E8E84-426E-40DD-AFC4-6F175D3DCCD1}">
              <a14:hiddenFill xmlns:a14="http://schemas.microsoft.com/office/drawing/2010/main">
                <a:solidFill>
                  <a:srgbClr val="FFFFFF"/>
                </a:solidFill>
              </a14:hiddenFill>
            </a:ext>
          </a:extLst>
        </p:spPr>
      </p:pic>
      <p:sp>
        <p:nvSpPr>
          <p:cNvPr id="3" name="Can 2"/>
          <p:cNvSpPr/>
          <p:nvPr/>
        </p:nvSpPr>
        <p:spPr>
          <a:xfrm>
            <a:off x="4750329" y="1994456"/>
            <a:ext cx="1106313" cy="1074504"/>
          </a:xfrm>
          <a:prstGeom prst="can">
            <a:avLst>
              <a:gd name="adj" fmla="val 17095"/>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Data</a:t>
            </a:r>
            <a:endParaRPr lang="en-GB" dirty="0">
              <a:solidFill>
                <a:schemeClr val="tx1"/>
              </a:solidFill>
            </a:endParaRPr>
          </a:p>
        </p:txBody>
      </p:sp>
      <p:sp>
        <p:nvSpPr>
          <p:cNvPr id="4" name="Cube 3"/>
          <p:cNvSpPr/>
          <p:nvPr/>
        </p:nvSpPr>
        <p:spPr>
          <a:xfrm>
            <a:off x="251520" y="3789040"/>
            <a:ext cx="2944208" cy="2448271"/>
          </a:xfrm>
          <a:prstGeom prst="cube">
            <a:avLst>
              <a:gd name="adj" fmla="val 10969"/>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GB" sz="2800" dirty="0" smtClean="0">
                <a:solidFill>
                  <a:schemeClr val="tx1"/>
                </a:solidFill>
              </a:rPr>
              <a:t>Marketplace</a:t>
            </a:r>
            <a:endParaRPr lang="en-GB" sz="2800" dirty="0">
              <a:solidFill>
                <a:schemeClr val="tx1"/>
              </a:solidFill>
            </a:endParaRPr>
          </a:p>
        </p:txBody>
      </p:sp>
      <p:sp>
        <p:nvSpPr>
          <p:cNvPr id="171" name="Cube 170"/>
          <p:cNvSpPr/>
          <p:nvPr/>
        </p:nvSpPr>
        <p:spPr>
          <a:xfrm>
            <a:off x="4030249" y="2780928"/>
            <a:ext cx="648072" cy="609260"/>
          </a:xfrm>
          <a:prstGeom prst="cube">
            <a:avLst>
              <a:gd name="adj" fmla="val 15617"/>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VM</a:t>
            </a:r>
            <a:endParaRPr lang="en-GB" dirty="0">
              <a:solidFill>
                <a:schemeClr val="tx1"/>
              </a:solidFill>
            </a:endParaRPr>
          </a:p>
        </p:txBody>
      </p:sp>
      <p:sp>
        <p:nvSpPr>
          <p:cNvPr id="172" name="Cube 171"/>
          <p:cNvSpPr/>
          <p:nvPr/>
        </p:nvSpPr>
        <p:spPr>
          <a:xfrm>
            <a:off x="5974465" y="2459700"/>
            <a:ext cx="648072" cy="609260"/>
          </a:xfrm>
          <a:prstGeom prst="cube">
            <a:avLst>
              <a:gd name="adj" fmla="val 15617"/>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VM</a:t>
            </a:r>
            <a:endParaRPr lang="en-GB" dirty="0">
              <a:solidFill>
                <a:schemeClr val="tx1"/>
              </a:solidFill>
            </a:endParaRPr>
          </a:p>
        </p:txBody>
      </p:sp>
      <p:sp>
        <p:nvSpPr>
          <p:cNvPr id="173" name="Cube 172"/>
          <p:cNvSpPr/>
          <p:nvPr/>
        </p:nvSpPr>
        <p:spPr>
          <a:xfrm>
            <a:off x="5182377" y="1196752"/>
            <a:ext cx="648072" cy="609260"/>
          </a:xfrm>
          <a:prstGeom prst="cube">
            <a:avLst>
              <a:gd name="adj" fmla="val 1561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VM</a:t>
            </a:r>
            <a:endParaRPr lang="en-GB" dirty="0">
              <a:solidFill>
                <a:schemeClr val="tx1"/>
              </a:solidFill>
            </a:endParaRPr>
          </a:p>
        </p:txBody>
      </p:sp>
      <p:sp>
        <p:nvSpPr>
          <p:cNvPr id="174" name="Can 173"/>
          <p:cNvSpPr/>
          <p:nvPr/>
        </p:nvSpPr>
        <p:spPr>
          <a:xfrm>
            <a:off x="7015723" y="4731707"/>
            <a:ext cx="1106313" cy="1074504"/>
          </a:xfrm>
          <a:prstGeom prst="can">
            <a:avLst>
              <a:gd name="adj" fmla="val 17095"/>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Data</a:t>
            </a:r>
            <a:endParaRPr lang="en-GB" dirty="0">
              <a:solidFill>
                <a:schemeClr val="tx1"/>
              </a:solidFill>
            </a:endParaRPr>
          </a:p>
        </p:txBody>
      </p:sp>
      <p:sp>
        <p:nvSpPr>
          <p:cNvPr id="176" name="Cube 175"/>
          <p:cNvSpPr/>
          <p:nvPr/>
        </p:nvSpPr>
        <p:spPr>
          <a:xfrm>
            <a:off x="5220072" y="5325682"/>
            <a:ext cx="648072" cy="609260"/>
          </a:xfrm>
          <a:prstGeom prst="cube">
            <a:avLst>
              <a:gd name="adj" fmla="val 1561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VM</a:t>
            </a:r>
            <a:endParaRPr lang="en-GB" dirty="0">
              <a:solidFill>
                <a:schemeClr val="tx1"/>
              </a:solidFill>
            </a:endParaRPr>
          </a:p>
        </p:txBody>
      </p:sp>
      <p:sp>
        <p:nvSpPr>
          <p:cNvPr id="177" name="Cube 176"/>
          <p:cNvSpPr/>
          <p:nvPr/>
        </p:nvSpPr>
        <p:spPr>
          <a:xfrm>
            <a:off x="6192180" y="5501581"/>
            <a:ext cx="648072" cy="609260"/>
          </a:xfrm>
          <a:prstGeom prst="cube">
            <a:avLst>
              <a:gd name="adj" fmla="val 15617"/>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VM</a:t>
            </a:r>
            <a:endParaRPr lang="en-GB" dirty="0">
              <a:solidFill>
                <a:schemeClr val="tx1"/>
              </a:solidFill>
            </a:endParaRPr>
          </a:p>
        </p:txBody>
      </p:sp>
      <p:sp>
        <p:nvSpPr>
          <p:cNvPr id="179" name="Cube 178"/>
          <p:cNvSpPr/>
          <p:nvPr/>
        </p:nvSpPr>
        <p:spPr>
          <a:xfrm>
            <a:off x="6264188" y="4691948"/>
            <a:ext cx="648072" cy="609260"/>
          </a:xfrm>
          <a:prstGeom prst="cube">
            <a:avLst>
              <a:gd name="adj" fmla="val 15617"/>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VM</a:t>
            </a:r>
            <a:endParaRPr lang="en-GB" dirty="0">
              <a:solidFill>
                <a:schemeClr val="tx1"/>
              </a:solidFill>
            </a:endParaRPr>
          </a:p>
        </p:txBody>
      </p:sp>
      <p:sp>
        <p:nvSpPr>
          <p:cNvPr id="180" name="Cube 179"/>
          <p:cNvSpPr/>
          <p:nvPr/>
        </p:nvSpPr>
        <p:spPr>
          <a:xfrm>
            <a:off x="467544" y="4653136"/>
            <a:ext cx="648072" cy="609260"/>
          </a:xfrm>
          <a:prstGeom prst="cube">
            <a:avLst>
              <a:gd name="adj" fmla="val 0"/>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VM</a:t>
            </a:r>
            <a:endParaRPr lang="en-GB" dirty="0">
              <a:solidFill>
                <a:schemeClr val="tx1"/>
              </a:solidFill>
            </a:endParaRPr>
          </a:p>
        </p:txBody>
      </p:sp>
      <p:sp>
        <p:nvSpPr>
          <p:cNvPr id="181" name="Cube 180"/>
          <p:cNvSpPr/>
          <p:nvPr/>
        </p:nvSpPr>
        <p:spPr>
          <a:xfrm>
            <a:off x="1331640" y="4653136"/>
            <a:ext cx="648072" cy="609260"/>
          </a:xfrm>
          <a:prstGeom prst="cube">
            <a:avLst>
              <a:gd name="adj" fmla="val 0"/>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VM</a:t>
            </a:r>
            <a:endParaRPr lang="en-GB" dirty="0">
              <a:solidFill>
                <a:schemeClr val="tx1"/>
              </a:solidFill>
            </a:endParaRPr>
          </a:p>
        </p:txBody>
      </p:sp>
      <p:sp>
        <p:nvSpPr>
          <p:cNvPr id="182" name="Cube 181"/>
          <p:cNvSpPr/>
          <p:nvPr/>
        </p:nvSpPr>
        <p:spPr>
          <a:xfrm>
            <a:off x="467544" y="5444639"/>
            <a:ext cx="648072" cy="609260"/>
          </a:xfrm>
          <a:prstGeom prst="cube">
            <a:avLst>
              <a:gd name="adj" fmla="val 0"/>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VM</a:t>
            </a:r>
            <a:endParaRPr lang="en-GB" dirty="0">
              <a:solidFill>
                <a:schemeClr val="tx1"/>
              </a:solidFill>
            </a:endParaRPr>
          </a:p>
        </p:txBody>
      </p:sp>
      <p:cxnSp>
        <p:nvCxnSpPr>
          <p:cNvPr id="9" name="Straight Arrow Connector 8"/>
          <p:cNvCxnSpPr/>
          <p:nvPr/>
        </p:nvCxnSpPr>
        <p:spPr>
          <a:xfrm flipV="1">
            <a:off x="3275856" y="3645024"/>
            <a:ext cx="610377" cy="432048"/>
          </a:xfrm>
          <a:prstGeom prst="straightConnector1">
            <a:avLst/>
          </a:prstGeom>
          <a:ln w="5715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188" name="Straight Arrow Connector 187"/>
          <p:cNvCxnSpPr/>
          <p:nvPr/>
        </p:nvCxnSpPr>
        <p:spPr>
          <a:xfrm>
            <a:off x="3275856" y="5140594"/>
            <a:ext cx="1709344" cy="0"/>
          </a:xfrm>
          <a:prstGeom prst="straightConnector1">
            <a:avLst/>
          </a:prstGeom>
          <a:ln w="5715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419872" y="4077072"/>
            <a:ext cx="1983428" cy="646331"/>
          </a:xfrm>
          <a:prstGeom prst="rect">
            <a:avLst/>
          </a:prstGeom>
          <a:noFill/>
        </p:spPr>
        <p:txBody>
          <a:bodyPr wrap="none" rtlCol="0">
            <a:spAutoFit/>
          </a:bodyPr>
          <a:lstStyle/>
          <a:p>
            <a:pPr marL="173038" indent="-173038">
              <a:buFont typeface="Arial" panose="020B0604020202020204" pitchFamily="34" charset="0"/>
              <a:buChar char="•"/>
            </a:pPr>
            <a:r>
              <a:rPr lang="en-GB" dirty="0" smtClean="0"/>
              <a:t>Federated AAI</a:t>
            </a:r>
          </a:p>
          <a:p>
            <a:pPr marL="173038" indent="-173038">
              <a:buFont typeface="Arial" panose="020B0604020202020204" pitchFamily="34" charset="0"/>
              <a:buChar char="•"/>
            </a:pPr>
            <a:r>
              <a:rPr lang="en-GB" dirty="0" smtClean="0"/>
              <a:t>Standard formats</a:t>
            </a:r>
          </a:p>
        </p:txBody>
      </p:sp>
      <p:sp>
        <p:nvSpPr>
          <p:cNvPr id="192" name="Cube 191"/>
          <p:cNvSpPr/>
          <p:nvPr/>
        </p:nvSpPr>
        <p:spPr>
          <a:xfrm>
            <a:off x="1341764" y="5444639"/>
            <a:ext cx="648072" cy="609260"/>
          </a:xfrm>
          <a:prstGeom prst="cube">
            <a:avLst>
              <a:gd name="adj" fmla="val 0"/>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VM</a:t>
            </a:r>
            <a:endParaRPr lang="en-GB" dirty="0">
              <a:solidFill>
                <a:schemeClr val="tx1"/>
              </a:solidFill>
            </a:endParaRPr>
          </a:p>
        </p:txBody>
      </p:sp>
      <p:sp>
        <p:nvSpPr>
          <p:cNvPr id="13" name="TextBox 12"/>
          <p:cNvSpPr txBox="1"/>
          <p:nvPr/>
        </p:nvSpPr>
        <p:spPr>
          <a:xfrm>
            <a:off x="6732240" y="827420"/>
            <a:ext cx="2125903" cy="369332"/>
          </a:xfrm>
          <a:prstGeom prst="rect">
            <a:avLst/>
          </a:prstGeom>
          <a:noFill/>
        </p:spPr>
        <p:txBody>
          <a:bodyPr wrap="none" rtlCol="0">
            <a:spAutoFit/>
          </a:bodyPr>
          <a:lstStyle/>
          <a:p>
            <a:r>
              <a:rPr lang="en-GB" dirty="0" smtClean="0"/>
              <a:t>VM=Virtual Machine</a:t>
            </a:r>
            <a:endParaRPr lang="en-GB" dirty="0"/>
          </a:p>
        </p:txBody>
      </p:sp>
      <p:sp>
        <p:nvSpPr>
          <p:cNvPr id="30" name="Cube 29"/>
          <p:cNvSpPr/>
          <p:nvPr/>
        </p:nvSpPr>
        <p:spPr>
          <a:xfrm>
            <a:off x="2133852" y="4653136"/>
            <a:ext cx="648072" cy="609260"/>
          </a:xfrm>
          <a:prstGeom prst="cube">
            <a:avLst>
              <a:gd name="adj" fmla="val 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VM</a:t>
            </a:r>
            <a:endParaRPr lang="en-GB" dirty="0">
              <a:solidFill>
                <a:schemeClr val="tx1"/>
              </a:solidFill>
            </a:endParaRPr>
          </a:p>
        </p:txBody>
      </p:sp>
      <p:sp>
        <p:nvSpPr>
          <p:cNvPr id="25" name="Cube 24"/>
          <p:cNvSpPr/>
          <p:nvPr/>
        </p:nvSpPr>
        <p:spPr>
          <a:xfrm>
            <a:off x="3923928" y="1955644"/>
            <a:ext cx="648072" cy="609260"/>
          </a:xfrm>
          <a:prstGeom prst="cube">
            <a:avLst>
              <a:gd name="adj" fmla="val 15617"/>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VM</a:t>
            </a:r>
            <a:endParaRPr lang="en-GB" dirty="0">
              <a:solidFill>
                <a:schemeClr val="tx1"/>
              </a:solidFill>
            </a:endParaRPr>
          </a:p>
        </p:txBody>
      </p:sp>
      <p:sp>
        <p:nvSpPr>
          <p:cNvPr id="26" name="Cube 25"/>
          <p:cNvSpPr/>
          <p:nvPr/>
        </p:nvSpPr>
        <p:spPr>
          <a:xfrm>
            <a:off x="6948264" y="3933056"/>
            <a:ext cx="648072" cy="609260"/>
          </a:xfrm>
          <a:prstGeom prst="cube">
            <a:avLst>
              <a:gd name="adj" fmla="val 15617"/>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VM</a:t>
            </a:r>
            <a:endParaRPr lang="en-GB" dirty="0">
              <a:solidFill>
                <a:schemeClr val="tx1"/>
              </a:solidFill>
            </a:endParaRPr>
          </a:p>
        </p:txBody>
      </p:sp>
    </p:spTree>
    <p:extLst>
      <p:ext uri="{BB962C8B-B14F-4D97-AF65-F5344CB8AC3E}">
        <p14:creationId xmlns:p14="http://schemas.microsoft.com/office/powerpoint/2010/main" val="3294024103"/>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smtClean="0">
                <a:solidFill>
                  <a:srgbClr val="FFC000"/>
                </a:solidFill>
              </a:rPr>
              <a:t>Federated operations</a:t>
            </a:r>
            <a:endParaRPr lang="en-GB" sz="3600" dirty="0">
              <a:solidFill>
                <a:srgbClr val="FFC000"/>
              </a:solidFill>
            </a:endParaRPr>
          </a:p>
        </p:txBody>
      </p:sp>
      <p:sp>
        <p:nvSpPr>
          <p:cNvPr id="3" name="Content Placeholder 2"/>
          <p:cNvSpPr>
            <a:spLocks noGrp="1"/>
          </p:cNvSpPr>
          <p:nvPr>
            <p:ph sz="half" idx="2"/>
          </p:nvPr>
        </p:nvSpPr>
        <p:spPr>
          <a:xfrm>
            <a:off x="467544" y="1268760"/>
            <a:ext cx="8424936" cy="4784400"/>
          </a:xfrm>
        </p:spPr>
        <p:txBody>
          <a:bodyPr/>
          <a:lstStyle/>
          <a:p>
            <a:pPr marL="0" indent="0" algn="ctr">
              <a:buNone/>
            </a:pPr>
            <a:r>
              <a:rPr lang="en-GB" dirty="0"/>
              <a:t>T</a:t>
            </a:r>
            <a:r>
              <a:rPr lang="en-GB" dirty="0" smtClean="0"/>
              <a:t>ools and processes that enable 24/7 services</a:t>
            </a:r>
          </a:p>
          <a:p>
            <a:pPr marL="0" indent="0">
              <a:buNone/>
            </a:pPr>
            <a:endParaRPr lang="en-GB" dirty="0" smtClean="0"/>
          </a:p>
          <a:p>
            <a:pPr marL="0" indent="0">
              <a:buNone/>
            </a:pPr>
            <a:r>
              <a:rPr lang="en-GB" dirty="0" smtClean="0"/>
              <a:t>Some key elements:</a:t>
            </a:r>
          </a:p>
          <a:p>
            <a:r>
              <a:rPr lang="en-GB" dirty="0" smtClean="0"/>
              <a:t>Availability and reliability monitoring (</a:t>
            </a:r>
            <a:r>
              <a:rPr lang="en-GB" dirty="0" smtClean="0">
                <a:sym typeface="Wingdings" panose="05000000000000000000" pitchFamily="2" charset="2"/>
              </a:rPr>
              <a:t> KPIs)</a:t>
            </a:r>
            <a:endParaRPr lang="en-GB" dirty="0" smtClean="0"/>
          </a:p>
          <a:p>
            <a:pPr lvl="1"/>
            <a:r>
              <a:rPr lang="en-GB" dirty="0" smtClean="0"/>
              <a:t>Based on a service registry and test probes</a:t>
            </a:r>
          </a:p>
          <a:p>
            <a:r>
              <a:rPr lang="en-GB" dirty="0" smtClean="0"/>
              <a:t>Automated failure notifications</a:t>
            </a:r>
          </a:p>
          <a:p>
            <a:pPr lvl="1"/>
            <a:r>
              <a:rPr lang="en-GB" dirty="0" smtClean="0"/>
              <a:t>Through service operator helpdesk</a:t>
            </a:r>
          </a:p>
          <a:p>
            <a:r>
              <a:rPr lang="en-GB" dirty="0" smtClean="0"/>
              <a:t>Downtime notifications</a:t>
            </a:r>
          </a:p>
          <a:p>
            <a:pPr lvl="1"/>
            <a:r>
              <a:rPr lang="en-GB" dirty="0" smtClean="0"/>
              <a:t>Operations Portal broadcasts</a:t>
            </a:r>
          </a:p>
          <a:p>
            <a:r>
              <a:rPr lang="en-GB" dirty="0" smtClean="0"/>
              <a:t>Accounting (CPU, storage, reliability)</a:t>
            </a:r>
          </a:p>
        </p:txBody>
      </p:sp>
    </p:spTree>
    <p:extLst>
      <p:ext uri="{BB962C8B-B14F-4D97-AF65-F5344CB8AC3E}">
        <p14:creationId xmlns:p14="http://schemas.microsoft.com/office/powerpoint/2010/main" val="27638689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normAutofit/>
          </a:bodyPr>
          <a:lstStyle/>
          <a:p>
            <a:r>
              <a:rPr lang="en-GB" altLang="en-US" sz="3600" dirty="0" smtClean="0">
                <a:solidFill>
                  <a:schemeClr val="accent3">
                    <a:lumMod val="75000"/>
                  </a:schemeClr>
                </a:solidFill>
                <a:ea typeface="ＭＳ Ｐゴシック" pitchFamily="34" charset="-128"/>
              </a:rPr>
              <a:t>Community driven innovation</a:t>
            </a:r>
          </a:p>
        </p:txBody>
      </p:sp>
      <p:sp>
        <p:nvSpPr>
          <p:cNvPr id="14340" name="Slide Number Placeholder 5"/>
          <p:cNvSpPr>
            <a:spLocks noGrp="1"/>
          </p:cNvSpPr>
          <p:nvPr>
            <p:ph type="sldNum" sz="quarter" idx="4294967295"/>
          </p:nvPr>
        </p:nvSpPr>
        <p:spPr bwMode="auto">
          <a:xfrm>
            <a:off x="6975475"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2"/>
              </a:buClr>
              <a:buFont typeface="Arial" pitchFamily="34" charset="0"/>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lr>
                <a:schemeClr val="accent2"/>
              </a:buClr>
              <a:buFont typeface="Arial" pitchFamily="34" charset="0"/>
              <a:buChar char="•"/>
              <a:defRPr sz="2800">
                <a:solidFill>
                  <a:schemeClr val="tx1"/>
                </a:solidFill>
                <a:latin typeface="Arial" pitchFamily="34" charset="0"/>
                <a:ea typeface="Arial" pitchFamily="34" charset="0"/>
                <a:cs typeface="Arial" pitchFamily="34" charset="0"/>
              </a:defRPr>
            </a:lvl2pPr>
            <a:lvl3pPr marL="1143000" indent="-228600" eaLnBrk="0" hangingPunct="0">
              <a:spcBef>
                <a:spcPct val="20000"/>
              </a:spcBef>
              <a:buClr>
                <a:schemeClr val="accent2"/>
              </a:buClr>
              <a:buFont typeface="Arial" pitchFamily="34" charset="0"/>
              <a:buChar char="•"/>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Clr>
                <a:schemeClr val="accent2"/>
              </a:buClr>
              <a:buFont typeface="Arial" pitchFamily="34" charset="0"/>
              <a:buChar char="•"/>
              <a:defRPr sz="2000">
                <a:solidFill>
                  <a:schemeClr val="tx1"/>
                </a:solidFill>
                <a:latin typeface="Arial" pitchFamily="34" charset="0"/>
                <a:ea typeface="Arial" pitchFamily="34" charset="0"/>
                <a:cs typeface="Arial" pitchFamily="34" charset="0"/>
              </a:defRPr>
            </a:lvl4pPr>
            <a:lvl5pPr marL="2057400" indent="-228600" eaLnBrk="0" hangingPunct="0">
              <a:spcBef>
                <a:spcPct val="20000"/>
              </a:spcBef>
              <a:buClr>
                <a:schemeClr val="accent2"/>
              </a:buClr>
              <a:buFont typeface="Arial" pitchFamily="34" charset="0"/>
              <a:buChar char="•"/>
              <a:defRPr sz="20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Clr>
                <a:schemeClr val="accent2"/>
              </a:buClr>
              <a:buFont typeface="Arial" pitchFamily="34" charset="0"/>
              <a:buChar char="•"/>
              <a:defRPr sz="20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Clr>
                <a:schemeClr val="accent2"/>
              </a:buClr>
              <a:buFont typeface="Arial" pitchFamily="34" charset="0"/>
              <a:buChar char="•"/>
              <a:defRPr sz="20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Clr>
                <a:schemeClr val="accent2"/>
              </a:buClr>
              <a:buFont typeface="Arial" pitchFamily="34" charset="0"/>
              <a:buChar char="•"/>
              <a:defRPr sz="20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Clr>
                <a:schemeClr val="accent2"/>
              </a:buClr>
              <a:buFont typeface="Arial" pitchFamily="34" charset="0"/>
              <a:buChar char="•"/>
              <a:defRPr sz="2000">
                <a:solidFill>
                  <a:schemeClr val="tx1"/>
                </a:solidFill>
                <a:latin typeface="Arial" pitchFamily="34" charset="0"/>
                <a:ea typeface="Arial" pitchFamily="34" charset="0"/>
                <a:cs typeface="Arial" pitchFamily="34" charset="0"/>
              </a:defRPr>
            </a:lvl9pPr>
          </a:lstStyle>
          <a:p>
            <a:pPr eaLnBrk="1" hangingPunct="1">
              <a:spcBef>
                <a:spcPct val="0"/>
              </a:spcBef>
              <a:buClrTx/>
              <a:buFontTx/>
              <a:buNone/>
            </a:pPr>
            <a:fld id="{436EEE26-4A02-44CC-A012-9AC5603FBC5E}" type="slidenum">
              <a:rPr lang="en-US" altLang="en-US" sz="1200" smtClean="0">
                <a:solidFill>
                  <a:schemeClr val="bg1"/>
                </a:solidFill>
              </a:rPr>
              <a:pPr eaLnBrk="1" hangingPunct="1">
                <a:spcBef>
                  <a:spcPct val="0"/>
                </a:spcBef>
                <a:buClrTx/>
                <a:buFontTx/>
                <a:buNone/>
              </a:pPr>
              <a:t>13</a:t>
            </a:fld>
            <a:endParaRPr lang="en-US" altLang="en-US" sz="1200" smtClean="0">
              <a:solidFill>
                <a:schemeClr val="bg1"/>
              </a:solidFill>
            </a:endParaRPr>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196752"/>
            <a:ext cx="5236102" cy="362914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19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23357" y="2880572"/>
            <a:ext cx="5113139" cy="386079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35496" y="4797152"/>
            <a:ext cx="2722220" cy="830997"/>
          </a:xfrm>
          <a:prstGeom prst="rect">
            <a:avLst/>
          </a:prstGeom>
          <a:noFill/>
        </p:spPr>
        <p:txBody>
          <a:bodyPr wrap="none" rtlCol="0">
            <a:spAutoFit/>
          </a:bodyPr>
          <a:lstStyle/>
          <a:p>
            <a:r>
              <a:rPr lang="en-GB" sz="2400" dirty="0" smtClean="0"/>
              <a:t>Software solutions</a:t>
            </a:r>
          </a:p>
          <a:p>
            <a:r>
              <a:rPr lang="en-GB" sz="2400" dirty="0" smtClean="0">
                <a:hlinkClick r:id="rId5"/>
              </a:rPr>
              <a:t>http://appdb.egi.eu</a:t>
            </a:r>
            <a:r>
              <a:rPr lang="en-GB" sz="2400" dirty="0" smtClean="0"/>
              <a:t> </a:t>
            </a:r>
            <a:endParaRPr lang="en-GB" sz="2400" dirty="0"/>
          </a:p>
        </p:txBody>
      </p:sp>
      <p:sp>
        <p:nvSpPr>
          <p:cNvPr id="11" name="TextBox 10"/>
          <p:cNvSpPr txBox="1"/>
          <p:nvPr/>
        </p:nvSpPr>
        <p:spPr>
          <a:xfrm>
            <a:off x="5508104" y="2132856"/>
            <a:ext cx="3597074" cy="738664"/>
          </a:xfrm>
          <a:prstGeom prst="rect">
            <a:avLst/>
          </a:prstGeom>
          <a:noFill/>
        </p:spPr>
        <p:txBody>
          <a:bodyPr wrap="none" rtlCol="0">
            <a:spAutoFit/>
          </a:bodyPr>
          <a:lstStyle/>
          <a:p>
            <a:pPr algn="r"/>
            <a:r>
              <a:rPr lang="en-GB" sz="2400" dirty="0"/>
              <a:t>National </a:t>
            </a:r>
            <a:r>
              <a:rPr lang="en-GB" sz="2400" dirty="0" smtClean="0"/>
              <a:t>support teams</a:t>
            </a:r>
            <a:br>
              <a:rPr lang="en-GB" sz="2400" dirty="0" smtClean="0"/>
            </a:br>
            <a:r>
              <a:rPr lang="en-GB" dirty="0" smtClean="0">
                <a:hlinkClick r:id="rId6"/>
              </a:rPr>
              <a:t>http</a:t>
            </a:r>
            <a:r>
              <a:rPr lang="en-GB" dirty="0">
                <a:hlinkClick r:id="rId6"/>
              </a:rPr>
              <a:t>://</a:t>
            </a:r>
            <a:r>
              <a:rPr lang="en-GB" dirty="0" smtClean="0">
                <a:hlinkClick r:id="rId6"/>
              </a:rPr>
              <a:t>www.egi.eu/community/ngis</a:t>
            </a:r>
            <a:r>
              <a:rPr lang="en-GB" dirty="0" smtClean="0"/>
              <a:t> </a:t>
            </a:r>
            <a:endParaRPr lang="en-GB" sz="2000" dirty="0"/>
          </a:p>
        </p:txBody>
      </p:sp>
    </p:spTree>
    <p:extLst>
      <p:ext uri="{BB962C8B-B14F-4D97-AF65-F5344CB8AC3E}">
        <p14:creationId xmlns:p14="http://schemas.microsoft.com/office/powerpoint/2010/main" val="1325662304"/>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7664" y="202630"/>
            <a:ext cx="7344816" cy="850106"/>
          </a:xfrm>
        </p:spPr>
        <p:txBody>
          <a:bodyPr>
            <a:normAutofit/>
          </a:bodyPr>
          <a:lstStyle/>
          <a:p>
            <a:r>
              <a:rPr lang="en-US" sz="3200" dirty="0" smtClean="0"/>
              <a:t>Active EGI-</a:t>
            </a:r>
            <a:r>
              <a:rPr lang="en-US" sz="3200" dirty="0" err="1" smtClean="0"/>
              <a:t>ENVRIplus</a:t>
            </a:r>
            <a:r>
              <a:rPr lang="en-US" sz="3200" dirty="0" smtClean="0"/>
              <a:t> collaborations</a:t>
            </a:r>
            <a:endParaRPr lang="en-GB" sz="3200" dirty="0"/>
          </a:p>
        </p:txBody>
      </p:sp>
      <p:pic>
        <p:nvPicPr>
          <p:cNvPr id="1026" name="Picture 2" descr="http://www.envriplus.eu/wp-content/uploads/2015/08/ENVRIplus_participating-RIs_figu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052736"/>
            <a:ext cx="5715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1547664" y="3910236"/>
            <a:ext cx="936104" cy="67089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3851920" y="4558308"/>
            <a:ext cx="936104" cy="67089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1907704" y="2420888"/>
            <a:ext cx="936104" cy="67089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3995936" y="3262164"/>
            <a:ext cx="936104" cy="670892"/>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4067944" y="2614092"/>
            <a:ext cx="936104" cy="670892"/>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2627784" y="4077072"/>
            <a:ext cx="936104" cy="670892"/>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6084168" y="1604206"/>
            <a:ext cx="549696" cy="33544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6633864" y="1412776"/>
            <a:ext cx="2133020" cy="646331"/>
          </a:xfrm>
          <a:prstGeom prst="rect">
            <a:avLst/>
          </a:prstGeom>
          <a:noFill/>
        </p:spPr>
        <p:txBody>
          <a:bodyPr wrap="none" rtlCol="0">
            <a:spAutoFit/>
          </a:bodyPr>
          <a:lstStyle/>
          <a:p>
            <a:r>
              <a:rPr lang="en-US" dirty="0" smtClean="0"/>
              <a:t>Competence Centre</a:t>
            </a:r>
            <a:br>
              <a:rPr lang="en-US" dirty="0" smtClean="0"/>
            </a:br>
            <a:r>
              <a:rPr lang="en-US" dirty="0" smtClean="0"/>
              <a:t>in EGI-Engage H2020</a:t>
            </a:r>
            <a:endParaRPr lang="en-GB" dirty="0"/>
          </a:p>
        </p:txBody>
      </p:sp>
      <p:sp>
        <p:nvSpPr>
          <p:cNvPr id="14" name="Oval 13"/>
          <p:cNvSpPr/>
          <p:nvPr/>
        </p:nvSpPr>
        <p:spPr>
          <a:xfrm>
            <a:off x="6084168" y="2322545"/>
            <a:ext cx="549696" cy="335446"/>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p:cNvSpPr txBox="1"/>
          <p:nvPr/>
        </p:nvSpPr>
        <p:spPr>
          <a:xfrm>
            <a:off x="6633864" y="2204864"/>
            <a:ext cx="2493888" cy="646331"/>
          </a:xfrm>
          <a:prstGeom prst="rect">
            <a:avLst/>
          </a:prstGeom>
          <a:noFill/>
        </p:spPr>
        <p:txBody>
          <a:bodyPr wrap="none" rtlCol="0">
            <a:spAutoFit/>
          </a:bodyPr>
          <a:lstStyle/>
          <a:p>
            <a:r>
              <a:rPr lang="en-US" dirty="0" smtClean="0"/>
              <a:t>Early-stage collaboration</a:t>
            </a:r>
            <a:br>
              <a:rPr lang="en-US" dirty="0" smtClean="0"/>
            </a:br>
            <a:r>
              <a:rPr lang="en-US" dirty="0" smtClean="0"/>
              <a:t>at EU level</a:t>
            </a:r>
            <a:endParaRPr lang="en-GB" dirty="0"/>
          </a:p>
        </p:txBody>
      </p:sp>
      <p:sp>
        <p:nvSpPr>
          <p:cNvPr id="16" name="Oval 15"/>
          <p:cNvSpPr/>
          <p:nvPr/>
        </p:nvSpPr>
        <p:spPr>
          <a:xfrm>
            <a:off x="5004048" y="2874015"/>
            <a:ext cx="936104" cy="410969"/>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3635896" y="1628800"/>
            <a:ext cx="936104" cy="410969"/>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222435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982821121"/>
              </p:ext>
            </p:extLst>
          </p:nvPr>
        </p:nvGraphicFramePr>
        <p:xfrm>
          <a:off x="539552" y="1196752"/>
          <a:ext cx="8280920" cy="5040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5" name="Picture 2" descr="puzzle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3707904" y="2924944"/>
            <a:ext cx="1783241" cy="15034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r>
              <a:rPr lang="en-GB" dirty="0" smtClean="0"/>
              <a:t>Cross-fertilization across disciplines: </a:t>
            </a:r>
            <a:br>
              <a:rPr lang="en-GB" dirty="0" smtClean="0"/>
            </a:br>
            <a:r>
              <a:rPr lang="en-GB" dirty="0" smtClean="0"/>
              <a:t>EGI-Engage </a:t>
            </a:r>
            <a:r>
              <a:rPr lang="en-GB" dirty="0"/>
              <a:t>H2020 project</a:t>
            </a:r>
            <a:endParaRPr lang="en-US" dirty="0"/>
          </a:p>
        </p:txBody>
      </p:sp>
      <p:pic>
        <p:nvPicPr>
          <p:cNvPr id="6" name="Picture 5" descr="Screen Shot 2015-02-26 at 09.30.18.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13492" y="5118453"/>
            <a:ext cx="1080120" cy="480583"/>
          </a:xfrm>
          <a:prstGeom prst="rect">
            <a:avLst/>
          </a:prstGeom>
          <a:ln>
            <a:solidFill>
              <a:schemeClr val="accent1"/>
            </a:solidFill>
          </a:ln>
        </p:spPr>
      </p:pic>
      <p:pic>
        <p:nvPicPr>
          <p:cNvPr id="7" name="Picture 6" descr="Screen Shot 2015-02-26 at 09.30.57.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71600" y="3944204"/>
            <a:ext cx="1080120" cy="564916"/>
          </a:xfrm>
          <a:prstGeom prst="rect">
            <a:avLst/>
          </a:prstGeom>
          <a:ln>
            <a:solidFill>
              <a:schemeClr val="accent1"/>
            </a:solidFill>
          </a:ln>
        </p:spPr>
      </p:pic>
      <p:pic>
        <p:nvPicPr>
          <p:cNvPr id="8" name="Picture 7" descr="Screen Shot 2015-02-26 at 09.31.12.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854267" y="6107155"/>
            <a:ext cx="1525297" cy="648072"/>
          </a:xfrm>
          <a:prstGeom prst="rect">
            <a:avLst/>
          </a:prstGeom>
          <a:ln>
            <a:solidFill>
              <a:schemeClr val="accent1"/>
            </a:solidFill>
          </a:ln>
        </p:spPr>
      </p:pic>
      <p:pic>
        <p:nvPicPr>
          <p:cNvPr id="9" name="Picture 8" descr="Screen Shot 2015-02-26 at 09.30.33.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12160" y="1436250"/>
            <a:ext cx="1872208" cy="627983"/>
          </a:xfrm>
          <a:prstGeom prst="rect">
            <a:avLst/>
          </a:prstGeom>
          <a:ln>
            <a:solidFill>
              <a:schemeClr val="accent1"/>
            </a:solidFill>
          </a:ln>
        </p:spPr>
      </p:pic>
      <p:pic>
        <p:nvPicPr>
          <p:cNvPr id="10" name="Picture 9" descr="Screen Shot 2015-04-20 at 19.45.24.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707904" y="1052738"/>
            <a:ext cx="1656184" cy="629135"/>
          </a:xfrm>
          <a:prstGeom prst="rect">
            <a:avLst/>
          </a:prstGeom>
          <a:ln>
            <a:solidFill>
              <a:schemeClr val="accent1"/>
            </a:solidFill>
          </a:ln>
        </p:spPr>
      </p:pic>
      <p:pic>
        <p:nvPicPr>
          <p:cNvPr id="11" name="Picture 10" descr="Screen Shot 2015-02-26 at 09.30.44.pn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907704" y="1438527"/>
            <a:ext cx="1008112" cy="741005"/>
          </a:xfrm>
          <a:prstGeom prst="rect">
            <a:avLst/>
          </a:prstGeom>
          <a:ln>
            <a:solidFill>
              <a:schemeClr val="accent1"/>
            </a:solidFill>
          </a:ln>
        </p:spPr>
      </p:pic>
      <p:pic>
        <p:nvPicPr>
          <p:cNvPr id="12" name="Picture 11" descr="Screen Shot 2015-04-20 at 19.36.50.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588228" y="2948417"/>
            <a:ext cx="1410769" cy="576064"/>
          </a:xfrm>
          <a:prstGeom prst="rect">
            <a:avLst/>
          </a:prstGeom>
        </p:spPr>
      </p:pic>
      <p:pic>
        <p:nvPicPr>
          <p:cNvPr id="13" name="Imagen 13"/>
          <p:cNvPicPr>
            <a:picLocks noChangeAspect="1"/>
          </p:cNvPicPr>
          <p:nvPr/>
        </p:nvPicPr>
        <p:blipFill>
          <a:blip r:embed="rId16"/>
          <a:stretch>
            <a:fillRect/>
          </a:stretch>
        </p:blipFill>
        <p:spPr>
          <a:xfrm>
            <a:off x="683570" y="3440541"/>
            <a:ext cx="1470873" cy="552196"/>
          </a:xfrm>
          <a:prstGeom prst="rect">
            <a:avLst/>
          </a:prstGeom>
        </p:spPr>
      </p:pic>
      <p:pic>
        <p:nvPicPr>
          <p:cNvPr id="14" name="Picture 13" descr="Screen Shot 2015-10-26 at 01.28.52.pn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39552" y="3003541"/>
            <a:ext cx="1528192" cy="485140"/>
          </a:xfrm>
          <a:prstGeom prst="rect">
            <a:avLst/>
          </a:prstGeom>
        </p:spPr>
      </p:pic>
    </p:spTree>
    <p:extLst>
      <p:ext uri="{BB962C8B-B14F-4D97-AF65-F5344CB8AC3E}">
        <p14:creationId xmlns:p14="http://schemas.microsoft.com/office/powerpoint/2010/main" val="1660822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https://www.hub4tech.com/sites/default/files/InterviewQA/cloud.png?144498625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2636912"/>
            <a:ext cx="4358175" cy="3096344"/>
          </a:xfrm>
          <a:prstGeom prst="rect">
            <a:avLst/>
          </a:prstGeom>
          <a:noFill/>
          <a:extLst>
            <a:ext uri="{909E8E84-426E-40DD-AFC4-6F175D3DCCD1}">
              <a14:hiddenFill xmlns:a14="http://schemas.microsoft.com/office/drawing/2010/main">
                <a:solidFill>
                  <a:srgbClr val="FFFFFF"/>
                </a:solidFill>
              </a14:hiddenFill>
            </a:ext>
          </a:extLst>
        </p:spPr>
      </p:pic>
      <p:sp>
        <p:nvSpPr>
          <p:cNvPr id="2" name="Titolo 1"/>
          <p:cNvSpPr>
            <a:spLocks noGrp="1"/>
          </p:cNvSpPr>
          <p:nvPr>
            <p:ph type="title"/>
          </p:nvPr>
        </p:nvSpPr>
        <p:spPr>
          <a:xfrm>
            <a:off x="1547664" y="332656"/>
            <a:ext cx="7344816" cy="850106"/>
          </a:xfrm>
        </p:spPr>
        <p:txBody>
          <a:bodyPr>
            <a:normAutofit fontScale="90000"/>
          </a:bodyPr>
          <a:lstStyle/>
          <a:p>
            <a:pPr fontAlgn="base"/>
            <a:r>
              <a:rPr lang="it-IT" dirty="0" smtClean="0"/>
              <a:t>Cross-fertilization across e-infrastructures: EGI-Engage – EUDAT2020 Integration Pilot </a:t>
            </a:r>
            <a:r>
              <a:rPr lang="en-GB" sz="2700" dirty="0"/>
              <a:t/>
            </a:r>
            <a:br>
              <a:rPr lang="en-GB" sz="2700" dirty="0"/>
            </a:br>
            <a:endParaRPr lang="en-GB" dirty="0"/>
          </a:p>
        </p:txBody>
      </p:sp>
      <p:pic>
        <p:nvPicPr>
          <p:cNvPr id="1026" name="Picture 2" descr="Ho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9719" y="5590387"/>
            <a:ext cx="1060958" cy="6469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eudat.eu/sites/default/files/logo-b2stag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3096" y="3600461"/>
            <a:ext cx="1203831" cy="139619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GI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0675" y="5426920"/>
            <a:ext cx="797256" cy="8824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eudat.eu/sites/default/files/logo-b2safe.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09414" y="2461949"/>
            <a:ext cx="1243298" cy="1396196"/>
          </a:xfrm>
          <a:prstGeom prst="rect">
            <a:avLst/>
          </a:prstGeom>
          <a:noFill/>
          <a:extLst>
            <a:ext uri="{909E8E84-426E-40DD-AFC4-6F175D3DCCD1}">
              <a14:hiddenFill xmlns:a14="http://schemas.microsoft.com/office/drawing/2010/main">
                <a:solidFill>
                  <a:srgbClr val="FFFFFF"/>
                </a:solidFill>
              </a14:hiddenFill>
            </a:ext>
          </a:extLst>
        </p:spPr>
      </p:pic>
      <p:sp>
        <p:nvSpPr>
          <p:cNvPr id="9" name="Cubo 8"/>
          <p:cNvSpPr/>
          <p:nvPr/>
        </p:nvSpPr>
        <p:spPr bwMode="auto">
          <a:xfrm>
            <a:off x="1187024" y="3732249"/>
            <a:ext cx="1152728" cy="1057889"/>
          </a:xfrm>
          <a:prstGeom prst="cube">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r>
              <a:rPr lang="es-ES" b="1" dirty="0"/>
              <a:t>VM</a:t>
            </a:r>
          </a:p>
        </p:txBody>
      </p:sp>
      <p:sp>
        <p:nvSpPr>
          <p:cNvPr id="11" name="Rettangolo arrotondato 10"/>
          <p:cNvSpPr/>
          <p:nvPr/>
        </p:nvSpPr>
        <p:spPr>
          <a:xfrm>
            <a:off x="5148064" y="2269860"/>
            <a:ext cx="3744416" cy="324036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ttangolo arrotondato 3"/>
          <p:cNvSpPr/>
          <p:nvPr/>
        </p:nvSpPr>
        <p:spPr>
          <a:xfrm>
            <a:off x="971600" y="3069222"/>
            <a:ext cx="1727892" cy="476013"/>
          </a:xfrm>
          <a:prstGeom prst="roundRect">
            <a:avLst/>
          </a:prstGeom>
          <a:solidFill>
            <a:srgbClr val="C00000"/>
          </a:solidFill>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r>
              <a:rPr lang="it-IT" b="1" dirty="0" smtClean="0"/>
              <a:t>1. </a:t>
            </a:r>
            <a:r>
              <a:rPr lang="it-IT" b="1" dirty="0" err="1" smtClean="0"/>
              <a:t>Run</a:t>
            </a:r>
            <a:r>
              <a:rPr lang="it-IT" b="1" dirty="0" smtClean="0"/>
              <a:t> </a:t>
            </a:r>
            <a:r>
              <a:rPr lang="it-IT" b="1" dirty="0" err="1" smtClean="0"/>
              <a:t>analysys</a:t>
            </a:r>
            <a:endParaRPr lang="en-GB" b="1" dirty="0"/>
          </a:p>
        </p:txBody>
      </p:sp>
      <p:sp>
        <p:nvSpPr>
          <p:cNvPr id="6" name="CasellaDiTesto 5"/>
          <p:cNvSpPr txBox="1"/>
          <p:nvPr/>
        </p:nvSpPr>
        <p:spPr>
          <a:xfrm>
            <a:off x="971600" y="5733256"/>
            <a:ext cx="3128164" cy="461665"/>
          </a:xfrm>
          <a:prstGeom prst="rect">
            <a:avLst/>
          </a:prstGeom>
          <a:noFill/>
        </p:spPr>
        <p:txBody>
          <a:bodyPr wrap="none" rtlCol="0">
            <a:spAutoFit/>
          </a:bodyPr>
          <a:lstStyle/>
          <a:p>
            <a:r>
              <a:rPr lang="it-IT" sz="2400" b="1" dirty="0" smtClean="0">
                <a:solidFill>
                  <a:srgbClr val="4F85C3"/>
                </a:solidFill>
                <a:latin typeface="Segoe UI" pitchFamily="34" charset="0"/>
                <a:ea typeface="+mj-ea"/>
                <a:cs typeface="Segoe UI" pitchFamily="34" charset="0"/>
              </a:rPr>
              <a:t>EGI Federated </a:t>
            </a:r>
            <a:r>
              <a:rPr lang="it-IT" sz="2400" b="1" dirty="0">
                <a:solidFill>
                  <a:srgbClr val="4F85C3"/>
                </a:solidFill>
                <a:latin typeface="Segoe UI" pitchFamily="34" charset="0"/>
                <a:ea typeface="+mj-ea"/>
                <a:cs typeface="Segoe UI" pitchFamily="34" charset="0"/>
              </a:rPr>
              <a:t>Cloud</a:t>
            </a:r>
            <a:endParaRPr lang="en-GB" sz="2400" b="1" dirty="0">
              <a:solidFill>
                <a:srgbClr val="4F85C3"/>
              </a:solidFill>
              <a:latin typeface="Segoe UI" pitchFamily="34" charset="0"/>
              <a:ea typeface="+mj-ea"/>
              <a:cs typeface="Segoe UI" pitchFamily="34" charset="0"/>
            </a:endParaRPr>
          </a:p>
        </p:txBody>
      </p:sp>
      <p:sp>
        <p:nvSpPr>
          <p:cNvPr id="14" name="CasellaDiTesto 13"/>
          <p:cNvSpPr txBox="1"/>
          <p:nvPr/>
        </p:nvSpPr>
        <p:spPr>
          <a:xfrm>
            <a:off x="5364088" y="5733256"/>
            <a:ext cx="2394182" cy="461665"/>
          </a:xfrm>
          <a:prstGeom prst="rect">
            <a:avLst/>
          </a:prstGeom>
          <a:noFill/>
        </p:spPr>
        <p:txBody>
          <a:bodyPr wrap="none" rtlCol="0">
            <a:spAutoFit/>
          </a:bodyPr>
          <a:lstStyle/>
          <a:p>
            <a:r>
              <a:rPr lang="it-IT" sz="2400" b="1" dirty="0" smtClean="0">
                <a:solidFill>
                  <a:srgbClr val="4F85C3"/>
                </a:solidFill>
                <a:latin typeface="Segoe UI" pitchFamily="34" charset="0"/>
                <a:ea typeface="+mj-ea"/>
                <a:cs typeface="Segoe UI" pitchFamily="34" charset="0"/>
              </a:rPr>
              <a:t>EUDAT services</a:t>
            </a:r>
            <a:endParaRPr lang="en-GB" sz="2400" b="1" dirty="0">
              <a:solidFill>
                <a:srgbClr val="4F85C3"/>
              </a:solidFill>
              <a:latin typeface="Segoe UI" pitchFamily="34" charset="0"/>
              <a:ea typeface="+mj-ea"/>
              <a:cs typeface="Segoe UI" pitchFamily="34" charset="0"/>
            </a:endParaRPr>
          </a:p>
        </p:txBody>
      </p:sp>
      <p:grpSp>
        <p:nvGrpSpPr>
          <p:cNvPr id="13" name="Gruppo 12"/>
          <p:cNvGrpSpPr/>
          <p:nvPr/>
        </p:nvGrpSpPr>
        <p:grpSpPr>
          <a:xfrm>
            <a:off x="2339752" y="3212976"/>
            <a:ext cx="3189918" cy="1300639"/>
            <a:chOff x="2326500" y="2828318"/>
            <a:chExt cx="3189918" cy="1300639"/>
          </a:xfrm>
        </p:grpSpPr>
        <p:sp>
          <p:nvSpPr>
            <p:cNvPr id="15" name="Rettangolo arrotondato 14"/>
            <p:cNvSpPr/>
            <p:nvPr/>
          </p:nvSpPr>
          <p:spPr>
            <a:xfrm>
              <a:off x="3651166" y="2828318"/>
              <a:ext cx="1865252" cy="703298"/>
            </a:xfrm>
            <a:prstGeom prst="roundRect">
              <a:avLst/>
            </a:prstGeom>
            <a:solidFill>
              <a:srgbClr val="C00000"/>
            </a:solidFill>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r>
                <a:rPr lang="it-IT" b="1" dirty="0"/>
                <a:t>2</a:t>
              </a:r>
              <a:r>
                <a:rPr lang="it-IT" b="1" dirty="0" smtClean="0"/>
                <a:t>. Stage output data in B2STAGE</a:t>
              </a:r>
              <a:endParaRPr lang="en-GB" b="1" dirty="0"/>
            </a:p>
          </p:txBody>
        </p:sp>
        <p:cxnSp>
          <p:nvCxnSpPr>
            <p:cNvPr id="8" name="Connettore 2 7"/>
            <p:cNvCxnSpPr/>
            <p:nvPr/>
          </p:nvCxnSpPr>
          <p:spPr>
            <a:xfrm>
              <a:off x="2326500" y="4128957"/>
              <a:ext cx="3189918" cy="0"/>
            </a:xfrm>
            <a:prstGeom prst="straightConnector1">
              <a:avLst/>
            </a:prstGeom>
            <a:ln w="127000">
              <a:tailEnd type="triangle"/>
            </a:ln>
          </p:spPr>
          <p:style>
            <a:lnRef idx="1">
              <a:schemeClr val="accent1"/>
            </a:lnRef>
            <a:fillRef idx="0">
              <a:schemeClr val="accent1"/>
            </a:fillRef>
            <a:effectRef idx="0">
              <a:schemeClr val="accent1"/>
            </a:effectRef>
            <a:fontRef idx="minor">
              <a:schemeClr val="tx1"/>
            </a:fontRef>
          </p:style>
        </p:cxnSp>
      </p:grpSp>
      <p:grpSp>
        <p:nvGrpSpPr>
          <p:cNvPr id="19" name="Gruppo 18"/>
          <p:cNvGrpSpPr/>
          <p:nvPr/>
        </p:nvGrpSpPr>
        <p:grpSpPr>
          <a:xfrm>
            <a:off x="6806927" y="3232055"/>
            <a:ext cx="2158979" cy="1990132"/>
            <a:chOff x="6806927" y="2916578"/>
            <a:chExt cx="2158979" cy="1990132"/>
          </a:xfrm>
        </p:grpSpPr>
        <p:cxnSp>
          <p:nvCxnSpPr>
            <p:cNvPr id="18" name="Connettore 2 17"/>
            <p:cNvCxnSpPr>
              <a:stCxn id="1028" idx="3"/>
              <a:endCxn id="1034" idx="1"/>
            </p:cNvCxnSpPr>
            <p:nvPr/>
          </p:nvCxnSpPr>
          <p:spPr>
            <a:xfrm flipV="1">
              <a:off x="6806927" y="2916578"/>
              <a:ext cx="602487" cy="1138512"/>
            </a:xfrm>
            <a:prstGeom prst="straightConnector1">
              <a:avLst/>
            </a:prstGeom>
            <a:ln w="127000">
              <a:tailEnd type="triangle"/>
            </a:ln>
          </p:spPr>
          <p:style>
            <a:lnRef idx="1">
              <a:schemeClr val="accent1"/>
            </a:lnRef>
            <a:fillRef idx="0">
              <a:schemeClr val="accent1"/>
            </a:fillRef>
            <a:effectRef idx="0">
              <a:schemeClr val="accent1"/>
            </a:effectRef>
            <a:fontRef idx="minor">
              <a:schemeClr val="tx1"/>
            </a:fontRef>
          </p:style>
        </p:cxnSp>
        <p:sp>
          <p:nvSpPr>
            <p:cNvPr id="25" name="Rettangolo arrotondato 24"/>
            <p:cNvSpPr/>
            <p:nvPr/>
          </p:nvSpPr>
          <p:spPr>
            <a:xfrm>
              <a:off x="7100654" y="3614832"/>
              <a:ext cx="1865252" cy="1291878"/>
            </a:xfrm>
            <a:prstGeom prst="roundRect">
              <a:avLst/>
            </a:prstGeom>
            <a:solidFill>
              <a:srgbClr val="C00000"/>
            </a:solidFill>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r>
                <a:rPr lang="it-IT" b="1" dirty="0" smtClean="0"/>
                <a:t>3. Data </a:t>
              </a:r>
              <a:r>
                <a:rPr lang="it-IT" b="1" dirty="0" err="1" smtClean="0"/>
                <a:t>stored</a:t>
              </a:r>
              <a:r>
                <a:rPr lang="it-IT" b="1" dirty="0" smtClean="0"/>
                <a:t> in B2SAFE for Long </a:t>
              </a:r>
              <a:r>
                <a:rPr lang="it-IT" b="1" dirty="0" err="1" smtClean="0"/>
                <a:t>Term</a:t>
              </a:r>
              <a:r>
                <a:rPr lang="it-IT" b="1" dirty="0" smtClean="0"/>
                <a:t> </a:t>
              </a:r>
              <a:r>
                <a:rPr lang="it-IT" b="1" dirty="0" err="1" smtClean="0"/>
                <a:t>preservation</a:t>
              </a:r>
              <a:endParaRPr lang="en-GB" b="1" dirty="0"/>
            </a:p>
          </p:txBody>
        </p:sp>
      </p:grpSp>
      <p:grpSp>
        <p:nvGrpSpPr>
          <p:cNvPr id="30" name="Gruppo 29"/>
          <p:cNvGrpSpPr/>
          <p:nvPr/>
        </p:nvGrpSpPr>
        <p:grpSpPr>
          <a:xfrm>
            <a:off x="2439220" y="3212976"/>
            <a:ext cx="3163275" cy="1002608"/>
            <a:chOff x="2439821" y="2828318"/>
            <a:chExt cx="3163275" cy="1002608"/>
          </a:xfrm>
        </p:grpSpPr>
        <p:sp>
          <p:nvSpPr>
            <p:cNvPr id="31" name="Rettangolo arrotondato 30"/>
            <p:cNvSpPr/>
            <p:nvPr/>
          </p:nvSpPr>
          <p:spPr>
            <a:xfrm>
              <a:off x="3651166" y="2828318"/>
              <a:ext cx="1865252" cy="703298"/>
            </a:xfrm>
            <a:prstGeom prst="roundRect">
              <a:avLst/>
            </a:prstGeom>
            <a:solidFill>
              <a:srgbClr val="C00000"/>
            </a:solidFill>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r>
                <a:rPr lang="it-IT" b="1" dirty="0" smtClean="0"/>
                <a:t>4. Retrieve Data</a:t>
              </a:r>
              <a:endParaRPr lang="en-GB" b="1" dirty="0"/>
            </a:p>
          </p:txBody>
        </p:sp>
        <p:cxnSp>
          <p:nvCxnSpPr>
            <p:cNvPr id="32" name="Connettore 2 31"/>
            <p:cNvCxnSpPr/>
            <p:nvPr/>
          </p:nvCxnSpPr>
          <p:spPr>
            <a:xfrm>
              <a:off x="2439821" y="3813480"/>
              <a:ext cx="3163275" cy="17446"/>
            </a:xfrm>
            <a:prstGeom prst="straightConnector1">
              <a:avLst/>
            </a:prstGeom>
            <a:ln w="127000">
              <a:headEnd type="triangle"/>
              <a:tailEnd type="none"/>
            </a:ln>
          </p:spPr>
          <p:style>
            <a:lnRef idx="1">
              <a:schemeClr val="accent1"/>
            </a:lnRef>
            <a:fillRef idx="0">
              <a:schemeClr val="accent1"/>
            </a:fillRef>
            <a:effectRef idx="0">
              <a:schemeClr val="accent1"/>
            </a:effectRef>
            <a:fontRef idx="minor">
              <a:schemeClr val="tx1"/>
            </a:fontRef>
          </p:style>
        </p:cxnSp>
      </p:grpSp>
      <p:sp>
        <p:nvSpPr>
          <p:cNvPr id="33" name="Rettangolo arrotondato 32"/>
          <p:cNvSpPr/>
          <p:nvPr/>
        </p:nvSpPr>
        <p:spPr>
          <a:xfrm>
            <a:off x="971600" y="3097003"/>
            <a:ext cx="1727892" cy="476013"/>
          </a:xfrm>
          <a:prstGeom prst="roundRect">
            <a:avLst/>
          </a:prstGeom>
          <a:solidFill>
            <a:srgbClr val="C00000"/>
          </a:solidFill>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r>
              <a:rPr lang="it-IT" b="1" dirty="0" smtClean="0"/>
              <a:t>5. Run analysis</a:t>
            </a:r>
            <a:endParaRPr lang="en-GB" b="1" dirty="0"/>
          </a:p>
        </p:txBody>
      </p:sp>
      <p:sp>
        <p:nvSpPr>
          <p:cNvPr id="34" name="Segnaposto contenuto 2"/>
          <p:cNvSpPr txBox="1">
            <a:spLocks/>
          </p:cNvSpPr>
          <p:nvPr/>
        </p:nvSpPr>
        <p:spPr>
          <a:xfrm>
            <a:off x="4932040" y="1340768"/>
            <a:ext cx="4349317" cy="1001656"/>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Segoe UI" pitchFamily="34" charset="0"/>
                <a:ea typeface="+mn-ea"/>
                <a:cs typeface="Segoe U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Segoe UI" pitchFamily="34" charset="0"/>
                <a:ea typeface="+mn-ea"/>
                <a:cs typeface="Segoe UI"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Segoe UI" pitchFamily="34" charset="0"/>
                <a:ea typeface="+mn-ea"/>
                <a:cs typeface="Segoe UI"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Segoe UI" pitchFamily="34" charset="0"/>
                <a:ea typeface="+mn-ea"/>
                <a:cs typeface="Segoe UI" pitchFamily="34" charset="0"/>
              </a:defRPr>
            </a:lvl4pPr>
            <a:lvl5pPr marL="182880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2000" kern="1200">
                <a:solidFill>
                  <a:schemeClr val="tx1"/>
                </a:solidFill>
                <a:latin typeface="Segoe UI" pitchFamily="34" charset="0"/>
                <a:ea typeface="+mn-ea"/>
                <a:cs typeface="Segoe UI"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fontAlgn="base">
              <a:buNone/>
            </a:pPr>
            <a:r>
              <a:rPr lang="en-GB" sz="2000" dirty="0">
                <a:solidFill>
                  <a:schemeClr val="accent1"/>
                </a:solidFill>
                <a:ea typeface="+mj-ea"/>
              </a:rPr>
              <a:t>Data </a:t>
            </a:r>
            <a:r>
              <a:rPr lang="en-GB" sz="2000" dirty="0" smtClean="0">
                <a:solidFill>
                  <a:schemeClr val="accent1"/>
                </a:solidFill>
                <a:ea typeface="+mj-ea"/>
              </a:rPr>
              <a:t>staging </a:t>
            </a:r>
            <a:r>
              <a:rPr lang="en-GB" sz="2000" dirty="0" smtClean="0">
                <a:ea typeface="+mj-ea"/>
              </a:rPr>
              <a:t>between </a:t>
            </a:r>
            <a:br>
              <a:rPr lang="en-GB" sz="2000" dirty="0" smtClean="0">
                <a:ea typeface="+mj-ea"/>
              </a:rPr>
            </a:br>
            <a:r>
              <a:rPr lang="en-GB" sz="2000" dirty="0" smtClean="0">
                <a:ea typeface="+mj-ea"/>
              </a:rPr>
              <a:t>EGI Federated Cloud and EUDAT</a:t>
            </a:r>
          </a:p>
        </p:txBody>
      </p:sp>
      <p:sp>
        <p:nvSpPr>
          <p:cNvPr id="35" name="Segnaposto contenuto 2"/>
          <p:cNvSpPr txBox="1">
            <a:spLocks/>
          </p:cNvSpPr>
          <p:nvPr/>
        </p:nvSpPr>
        <p:spPr>
          <a:xfrm>
            <a:off x="107504" y="1347224"/>
            <a:ext cx="4663432" cy="1001656"/>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Segoe UI" pitchFamily="34" charset="0"/>
                <a:ea typeface="+mn-ea"/>
                <a:cs typeface="Segoe U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Segoe UI" pitchFamily="34" charset="0"/>
                <a:ea typeface="+mn-ea"/>
                <a:cs typeface="Segoe UI"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Segoe UI" pitchFamily="34" charset="0"/>
                <a:ea typeface="+mn-ea"/>
                <a:cs typeface="Segoe UI"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Segoe UI" pitchFamily="34" charset="0"/>
                <a:ea typeface="+mn-ea"/>
                <a:cs typeface="Segoe UI" pitchFamily="34" charset="0"/>
              </a:defRPr>
            </a:lvl4pPr>
            <a:lvl5pPr marL="182880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2000" kern="1200">
                <a:solidFill>
                  <a:schemeClr val="tx1"/>
                </a:solidFill>
                <a:latin typeface="Segoe UI" pitchFamily="34" charset="0"/>
                <a:ea typeface="+mn-ea"/>
                <a:cs typeface="Segoe UI"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fontAlgn="base">
              <a:buNone/>
            </a:pPr>
            <a:r>
              <a:rPr lang="en-GB" sz="2000" dirty="0">
                <a:ea typeface="+mj-ea"/>
              </a:rPr>
              <a:t>Access to EGI and EUDAT services with a </a:t>
            </a:r>
            <a:r>
              <a:rPr lang="en-GB" sz="2000" dirty="0" smtClean="0">
                <a:solidFill>
                  <a:schemeClr val="accent1"/>
                </a:solidFill>
                <a:ea typeface="+mj-ea"/>
              </a:rPr>
              <a:t>single user identity</a:t>
            </a:r>
            <a:endParaRPr lang="en-GB" sz="2000" dirty="0">
              <a:solidFill>
                <a:schemeClr val="accent1"/>
              </a:solidFill>
              <a:ea typeface="+mj-ea"/>
            </a:endParaRPr>
          </a:p>
        </p:txBody>
      </p:sp>
    </p:spTree>
    <p:extLst>
      <p:ext uri="{BB962C8B-B14F-4D97-AF65-F5344CB8AC3E}">
        <p14:creationId xmlns:p14="http://schemas.microsoft.com/office/powerpoint/2010/main" val="2821415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3"/>
                                        </p:tgtEl>
                                      </p:cBhvr>
                                    </p:animEffect>
                                    <p:set>
                                      <p:cBhvr>
                                        <p:cTn id="20" dur="1" fill="hold">
                                          <p:stCondLst>
                                            <p:cond delay="499"/>
                                          </p:stCondLst>
                                        </p:cTn>
                                        <p:tgtEl>
                                          <p:spTgt spid="13"/>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19"/>
                                        </p:tgtEl>
                                      </p:cBhvr>
                                    </p:animEffect>
                                    <p:set>
                                      <p:cBhvr>
                                        <p:cTn id="28" dur="1" fill="hold">
                                          <p:stCondLst>
                                            <p:cond delay="499"/>
                                          </p:stCondLst>
                                        </p:cTn>
                                        <p:tgtEl>
                                          <p:spTgt spid="19"/>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30"/>
                                        </p:tgtEl>
                                      </p:cBhvr>
                                    </p:animEffect>
                                    <p:set>
                                      <p:cBhvr>
                                        <p:cTn id="36" dur="1" fill="hold">
                                          <p:stCondLst>
                                            <p:cond delay="499"/>
                                          </p:stCondLst>
                                        </p:cTn>
                                        <p:tgtEl>
                                          <p:spTgt spid="30"/>
                                        </p:tgtEl>
                                        <p:attrNameLst>
                                          <p:attrName>style.visibility</p:attrName>
                                        </p:attrNameLst>
                                      </p:cBhvr>
                                      <p:to>
                                        <p:strVal val="hidden"/>
                                      </p:to>
                                    </p:set>
                                  </p:childTnLst>
                                </p:cTn>
                              </p:par>
                              <p:par>
                                <p:cTn id="37" presetID="10"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3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Announcements</a:t>
            </a:r>
            <a:endParaRPr lang="en-GB" dirty="0"/>
          </a:p>
        </p:txBody>
      </p:sp>
      <p:sp>
        <p:nvSpPr>
          <p:cNvPr id="3" name="Content Placeholder 2"/>
          <p:cNvSpPr>
            <a:spLocks noGrp="1"/>
          </p:cNvSpPr>
          <p:nvPr>
            <p:ph sz="half" idx="2"/>
          </p:nvPr>
        </p:nvSpPr>
        <p:spPr>
          <a:xfrm>
            <a:off x="395536" y="1452912"/>
            <a:ext cx="5184576" cy="4784400"/>
          </a:xfrm>
        </p:spPr>
        <p:txBody>
          <a:bodyPr/>
          <a:lstStyle/>
          <a:p>
            <a:r>
              <a:rPr lang="en-US" dirty="0" smtClean="0"/>
              <a:t>EGI Conference</a:t>
            </a:r>
          </a:p>
          <a:p>
            <a:pPr lvl="1"/>
            <a:r>
              <a:rPr lang="en-US" dirty="0" smtClean="0"/>
              <a:t>Amsterdam, 2016. April 6-8.</a:t>
            </a:r>
          </a:p>
          <a:p>
            <a:pPr lvl="1"/>
            <a:endParaRPr lang="en-US" dirty="0" smtClean="0"/>
          </a:p>
          <a:p>
            <a:pPr lvl="1"/>
            <a:endParaRPr lang="en-US" dirty="0"/>
          </a:p>
          <a:p>
            <a:endParaRPr lang="en-US" dirty="0"/>
          </a:p>
          <a:p>
            <a:r>
              <a:rPr lang="en-US" dirty="0" smtClean="0"/>
              <a:t>Joint E-infrastructure Forum</a:t>
            </a:r>
          </a:p>
          <a:p>
            <a:pPr lvl="1"/>
            <a:r>
              <a:rPr lang="en-US" dirty="0" smtClean="0"/>
              <a:t>EGI-GEANT-EUDAT</a:t>
            </a:r>
          </a:p>
          <a:p>
            <a:pPr lvl="1"/>
            <a:r>
              <a:rPr lang="en-US" dirty="0" smtClean="0"/>
              <a:t>Krakow, 2016. Sept. 26-30.</a:t>
            </a:r>
            <a:endParaRPr lang="en-GB"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7074" y="1553716"/>
            <a:ext cx="3076575" cy="2019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8391" y="3933056"/>
            <a:ext cx="3038475" cy="2019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09086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r>
              <a:rPr lang="en-US" dirty="0" smtClean="0"/>
              <a:t>Alex and Matthias</a:t>
            </a:r>
            <a:endParaRPr lang="en-GB" dirty="0"/>
          </a:p>
        </p:txBody>
      </p:sp>
    </p:spTree>
    <p:extLst>
      <p:ext uri="{BB962C8B-B14F-4D97-AF65-F5344CB8AC3E}">
        <p14:creationId xmlns:p14="http://schemas.microsoft.com/office/powerpoint/2010/main" val="15827314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EGI training session (Wednesday)</a:t>
            </a:r>
            <a:endParaRPr lang="en-GB" dirty="0"/>
          </a:p>
        </p:txBody>
      </p:sp>
      <p:sp>
        <p:nvSpPr>
          <p:cNvPr id="8" name="Marcador de texto 1"/>
          <p:cNvSpPr>
            <a:spLocks noGrp="1"/>
          </p:cNvSpPr>
          <p:nvPr>
            <p:ph type="body" sz="quarter" idx="10"/>
          </p:nvPr>
        </p:nvSpPr>
        <p:spPr>
          <a:xfrm>
            <a:off x="1763688" y="3429000"/>
            <a:ext cx="5689178" cy="432048"/>
          </a:xfrm>
        </p:spPr>
        <p:txBody>
          <a:bodyPr/>
          <a:lstStyle/>
          <a:p>
            <a:r>
              <a:rPr lang="en-US" dirty="0" smtClean="0"/>
              <a:t>EGI User Community Support Team</a:t>
            </a:r>
          </a:p>
          <a:p>
            <a:endParaRPr lang="en-US" dirty="0"/>
          </a:p>
        </p:txBody>
      </p:sp>
      <p:sp>
        <p:nvSpPr>
          <p:cNvPr id="9" name="Subtítulo 3"/>
          <p:cNvSpPr>
            <a:spLocks noGrp="1"/>
          </p:cNvSpPr>
          <p:nvPr>
            <p:ph type="subTitle" idx="1"/>
          </p:nvPr>
        </p:nvSpPr>
        <p:spPr>
          <a:xfrm>
            <a:off x="1411560" y="2923200"/>
            <a:ext cx="6400800" cy="504056"/>
          </a:xfrm>
        </p:spPr>
        <p:txBody>
          <a:bodyPr/>
          <a:lstStyle/>
          <a:p>
            <a:r>
              <a:rPr lang="en-US" dirty="0" err="1" smtClean="0"/>
              <a:t>Gergely</a:t>
            </a:r>
            <a:r>
              <a:rPr lang="en-US" dirty="0" smtClean="0"/>
              <a:t> Sipos, Yin Chen</a:t>
            </a:r>
            <a:endParaRPr lang="en-GB" dirty="0"/>
          </a:p>
        </p:txBody>
      </p:sp>
      <p:sp>
        <p:nvSpPr>
          <p:cNvPr id="10" name="Marcador de texto 1"/>
          <p:cNvSpPr txBox="1">
            <a:spLocks/>
          </p:cNvSpPr>
          <p:nvPr/>
        </p:nvSpPr>
        <p:spPr>
          <a:xfrm>
            <a:off x="1803102" y="4365104"/>
            <a:ext cx="5689178" cy="432048"/>
          </a:xfrm>
          <a:prstGeom prst="rect">
            <a:avLst/>
          </a:prstGeom>
        </p:spPr>
        <p:txBody>
          <a:bodyPr vert="horz" lIns="91440" tIns="45720" rIns="91440" bIns="45720" rtlCol="0">
            <a:normAutofit/>
          </a:bodyPr>
          <a:lstStyle>
            <a:lvl1pPr marL="0" indent="0" algn="ctr" defTabSz="914400" rtl="0" eaLnBrk="1" latinLnBrk="0" hangingPunct="1">
              <a:spcBef>
                <a:spcPct val="20000"/>
              </a:spcBef>
              <a:buFontTx/>
              <a:buNone/>
              <a:defRPr sz="2000" b="1" kern="1200" baseline="0">
                <a:solidFill>
                  <a:schemeClr val="tx1">
                    <a:lumMod val="50000"/>
                    <a:lumOff val="50000"/>
                  </a:schemeClr>
                </a:solidFill>
                <a:latin typeface="Segoe UI" pitchFamily="34" charset="0"/>
                <a:ea typeface="Verdana" panose="020B0604030504040204" pitchFamily="34" charset="0"/>
                <a:cs typeface="Segoe U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CESNET, NGI-CZ</a:t>
            </a:r>
          </a:p>
          <a:p>
            <a:endParaRPr lang="en-US" dirty="0"/>
          </a:p>
        </p:txBody>
      </p:sp>
      <p:sp>
        <p:nvSpPr>
          <p:cNvPr id="11" name="Subtítulo 3"/>
          <p:cNvSpPr txBox="1">
            <a:spLocks/>
          </p:cNvSpPr>
          <p:nvPr/>
        </p:nvSpPr>
        <p:spPr>
          <a:xfrm>
            <a:off x="1411560" y="3859304"/>
            <a:ext cx="6400800" cy="504056"/>
          </a:xfrm>
          <a:prstGeom prst="rect">
            <a:avLst/>
          </a:prstGeom>
        </p:spPr>
        <p:txBody>
          <a:bodyPr vert="horz" lIns="91440" tIns="45720" rIns="91440" bIns="45720" rtlCol="0">
            <a:noAutofit/>
          </a:bodyPr>
          <a:lstStyle>
            <a:lvl1pPr marL="0" indent="0" algn="ctr" defTabSz="914400" rtl="0" eaLnBrk="1" latinLnBrk="0" hangingPunct="1">
              <a:spcBef>
                <a:spcPct val="20000"/>
              </a:spcBef>
              <a:buFontTx/>
              <a:buNone/>
              <a:defRPr sz="2800" b="1" kern="1200" baseline="0">
                <a:solidFill>
                  <a:schemeClr val="tx1">
                    <a:lumMod val="75000"/>
                    <a:lumOff val="25000"/>
                  </a:schemeClr>
                </a:solidFill>
                <a:latin typeface="Segoe UI" pitchFamily="34" charset="0"/>
                <a:ea typeface="Verdana" panose="020B0604030504040204" pitchFamily="34" charset="0"/>
                <a:cs typeface="Segoe UI" pitchFamily="34" charset="0"/>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dirty="0" smtClean="0"/>
              <a:t>Boris </a:t>
            </a:r>
            <a:r>
              <a:rPr lang="en-US" dirty="0" err="1" smtClean="0"/>
              <a:t>Parak</a:t>
            </a:r>
            <a:endParaRPr lang="en-GB" dirty="0"/>
          </a:p>
        </p:txBody>
      </p:sp>
    </p:spTree>
    <p:extLst>
      <p:ext uri="{BB962C8B-B14F-4D97-AF65-F5344CB8AC3E}">
        <p14:creationId xmlns:p14="http://schemas.microsoft.com/office/powerpoint/2010/main" val="2284699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Goals of the two EGI sessions</a:t>
            </a:r>
            <a:endParaRPr lang="en-GB" dirty="0"/>
          </a:p>
        </p:txBody>
      </p:sp>
      <p:sp>
        <p:nvSpPr>
          <p:cNvPr id="3" name="Content Placeholder 2"/>
          <p:cNvSpPr>
            <a:spLocks noGrp="1"/>
          </p:cNvSpPr>
          <p:nvPr>
            <p:ph sz="half" idx="2"/>
          </p:nvPr>
        </p:nvSpPr>
        <p:spPr>
          <a:xfrm>
            <a:off x="467544" y="1412776"/>
            <a:ext cx="8424936" cy="4784400"/>
          </a:xfrm>
        </p:spPr>
        <p:txBody>
          <a:bodyPr/>
          <a:lstStyle/>
          <a:p>
            <a:pPr marL="514350" indent="-514350">
              <a:buFont typeface="+mj-lt"/>
              <a:buAutoNum type="arabicPeriod"/>
            </a:pPr>
            <a:r>
              <a:rPr lang="en-US" sz="2400" dirty="0" smtClean="0"/>
              <a:t>Present EGI service offerings</a:t>
            </a:r>
          </a:p>
          <a:p>
            <a:pPr marL="514350" indent="-514350">
              <a:buFont typeface="+mj-lt"/>
              <a:buAutoNum type="arabicPeriod"/>
            </a:pPr>
            <a:r>
              <a:rPr lang="en-US" sz="2400" dirty="0" smtClean="0"/>
              <a:t>Demonstrate how communities already benefit from EGI</a:t>
            </a:r>
          </a:p>
          <a:p>
            <a:pPr marL="514350" indent="-514350">
              <a:buFont typeface="+mj-lt"/>
              <a:buAutoNum type="arabicPeriod"/>
            </a:pPr>
            <a:r>
              <a:rPr lang="en-US" sz="2400" dirty="0" smtClean="0"/>
              <a:t>Identifying ‘open e-infrastructure problems’ from RIs</a:t>
            </a:r>
          </a:p>
          <a:p>
            <a:pPr marL="514350" indent="-514350">
              <a:buFont typeface="+mj-lt"/>
              <a:buAutoNum type="arabicPeriod"/>
            </a:pPr>
            <a:r>
              <a:rPr lang="en-US" sz="2400" dirty="0" smtClean="0"/>
              <a:t>Map open e-infrastructure problems to existing solutions</a:t>
            </a:r>
          </a:p>
          <a:p>
            <a:pPr marL="514350" indent="-514350">
              <a:buFont typeface="+mj-lt"/>
              <a:buAutoNum type="arabicPeriod"/>
            </a:pPr>
            <a:r>
              <a:rPr lang="en-US" sz="2400" dirty="0" smtClean="0"/>
              <a:t>Identify topics for joint EGI–RI activities</a:t>
            </a:r>
            <a:endParaRPr lang="en-GB" sz="2400" dirty="0"/>
          </a:p>
        </p:txBody>
      </p:sp>
    </p:spTree>
    <p:extLst>
      <p:ext uri="{BB962C8B-B14F-4D97-AF65-F5344CB8AC3E}">
        <p14:creationId xmlns:p14="http://schemas.microsoft.com/office/powerpoint/2010/main" val="42537927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r>
              <a:rPr lang="en-GB" dirty="0" smtClean="0"/>
              <a:t>Yin’s slides: HTC case studies – see notes</a:t>
            </a:r>
            <a:endParaRPr lang="en-GB" dirty="0"/>
          </a:p>
        </p:txBody>
      </p:sp>
    </p:spTree>
    <p:extLst>
      <p:ext uri="{BB962C8B-B14F-4D97-AF65-F5344CB8AC3E}">
        <p14:creationId xmlns:p14="http://schemas.microsoft.com/office/powerpoint/2010/main" val="26359562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r>
              <a:rPr lang="en-US" dirty="0" smtClean="0"/>
              <a:t>Boris’ slides for Wednesday</a:t>
            </a:r>
            <a:endParaRPr lang="en-GB" dirty="0"/>
          </a:p>
        </p:txBody>
      </p:sp>
    </p:spTree>
    <p:extLst>
      <p:ext uri="{BB962C8B-B14F-4D97-AF65-F5344CB8AC3E}">
        <p14:creationId xmlns:p14="http://schemas.microsoft.com/office/powerpoint/2010/main" val="13923542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r>
              <a:rPr lang="en-US" dirty="0" err="1" smtClean="0"/>
              <a:t>Gergely’s</a:t>
            </a:r>
            <a:r>
              <a:rPr lang="en-US" dirty="0" smtClean="0"/>
              <a:t> slides for Wednesday</a:t>
            </a:r>
            <a:endParaRPr lang="en-GB" dirty="0"/>
          </a:p>
        </p:txBody>
      </p:sp>
    </p:spTree>
    <p:extLst>
      <p:ext uri="{BB962C8B-B14F-4D97-AF65-F5344CB8AC3E}">
        <p14:creationId xmlns:p14="http://schemas.microsoft.com/office/powerpoint/2010/main" val="675675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124075" y="44624"/>
            <a:ext cx="6840538" cy="865187"/>
          </a:xfrm>
        </p:spPr>
        <p:txBody>
          <a:bodyPr/>
          <a:lstStyle/>
          <a:p>
            <a:r>
              <a:rPr lang="en-GB" sz="3200" dirty="0" smtClean="0"/>
              <a:t>EGI Organisational Model</a:t>
            </a:r>
            <a:endParaRPr lang="en-GB" sz="3200" dirty="0"/>
          </a:p>
        </p:txBody>
      </p:sp>
      <p:sp>
        <p:nvSpPr>
          <p:cNvPr id="27" name="Rounded Rectangle 26"/>
          <p:cNvSpPr/>
          <p:nvPr/>
        </p:nvSpPr>
        <p:spPr>
          <a:xfrm>
            <a:off x="539552" y="3140968"/>
            <a:ext cx="8208912" cy="2664296"/>
          </a:xfrm>
          <a:prstGeom prst="roundRect">
            <a:avLst/>
          </a:pr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v</a:t>
            </a:r>
            <a:endParaRPr lang="en-US" dirty="0"/>
          </a:p>
        </p:txBody>
      </p:sp>
      <p:sp>
        <p:nvSpPr>
          <p:cNvPr id="28" name="Oval 27"/>
          <p:cNvSpPr/>
          <p:nvPr/>
        </p:nvSpPr>
        <p:spPr>
          <a:xfrm>
            <a:off x="899592" y="3789040"/>
            <a:ext cx="1440160" cy="1152128"/>
          </a:xfrm>
          <a:prstGeom prst="ellipse">
            <a:avLst/>
          </a:prstGeom>
          <a:solidFill>
            <a:schemeClr val="accent2">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err="1" smtClean="0"/>
              <a:t>EGI.eu</a:t>
            </a:r>
            <a:endParaRPr lang="en-US" dirty="0"/>
          </a:p>
        </p:txBody>
      </p:sp>
      <p:sp>
        <p:nvSpPr>
          <p:cNvPr id="29" name="Snip Diagonal Corner Rectangle 28"/>
          <p:cNvSpPr/>
          <p:nvPr/>
        </p:nvSpPr>
        <p:spPr>
          <a:xfrm>
            <a:off x="6588224" y="3429000"/>
            <a:ext cx="1152128" cy="864096"/>
          </a:xfrm>
          <a:prstGeom prst="snip2Diag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NGI 1</a:t>
            </a:r>
            <a:endParaRPr lang="en-US" dirty="0"/>
          </a:p>
        </p:txBody>
      </p:sp>
      <p:sp>
        <p:nvSpPr>
          <p:cNvPr id="30" name="Snip Diagonal Corner Rectangle 29"/>
          <p:cNvSpPr/>
          <p:nvPr/>
        </p:nvSpPr>
        <p:spPr>
          <a:xfrm>
            <a:off x="5724128" y="4581128"/>
            <a:ext cx="1152128" cy="864096"/>
          </a:xfrm>
          <a:prstGeom prst="snip2Diag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EIRO 1</a:t>
            </a:r>
            <a:endParaRPr lang="en-US" dirty="0"/>
          </a:p>
        </p:txBody>
      </p:sp>
      <p:sp>
        <p:nvSpPr>
          <p:cNvPr id="31" name="Snip Diagonal Corner Rectangle 30"/>
          <p:cNvSpPr/>
          <p:nvPr/>
        </p:nvSpPr>
        <p:spPr>
          <a:xfrm>
            <a:off x="7380312" y="4725144"/>
            <a:ext cx="1152128" cy="864096"/>
          </a:xfrm>
          <a:prstGeom prst="snip2Diag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NGI 2</a:t>
            </a:r>
            <a:endParaRPr lang="en-US" dirty="0"/>
          </a:p>
        </p:txBody>
      </p:sp>
      <p:sp>
        <p:nvSpPr>
          <p:cNvPr id="32" name="Up Arrow 31"/>
          <p:cNvSpPr/>
          <p:nvPr/>
        </p:nvSpPr>
        <p:spPr>
          <a:xfrm>
            <a:off x="2797223" y="2060848"/>
            <a:ext cx="432048" cy="1008112"/>
          </a:xfrm>
          <a:prstGeom prst="up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3" name="Up Arrow 32"/>
          <p:cNvSpPr/>
          <p:nvPr/>
        </p:nvSpPr>
        <p:spPr>
          <a:xfrm>
            <a:off x="6084168" y="2060848"/>
            <a:ext cx="432048" cy="1008112"/>
          </a:xfrm>
          <a:prstGeom prst="up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4" name="TextBox 33"/>
          <p:cNvSpPr txBox="1"/>
          <p:nvPr/>
        </p:nvSpPr>
        <p:spPr>
          <a:xfrm>
            <a:off x="2725215" y="2350621"/>
            <a:ext cx="3863009" cy="646331"/>
          </a:xfrm>
          <a:prstGeom prst="rect">
            <a:avLst/>
          </a:prstGeom>
          <a:noFill/>
        </p:spPr>
        <p:txBody>
          <a:bodyPr wrap="square" rtlCol="0">
            <a:spAutoFit/>
          </a:bodyPr>
          <a:lstStyle/>
          <a:p>
            <a:pPr algn="ctr"/>
            <a:r>
              <a:rPr lang="en-US" dirty="0" smtClean="0">
                <a:solidFill>
                  <a:srgbClr val="4F81BD"/>
                </a:solidFill>
              </a:rPr>
              <a:t>Services delivered by</a:t>
            </a:r>
            <a:r>
              <a:rPr lang="en-US" dirty="0" smtClean="0"/>
              <a:t> </a:t>
            </a:r>
            <a:br>
              <a:rPr lang="en-US" dirty="0" smtClean="0"/>
            </a:br>
            <a:r>
              <a:rPr lang="en-US" dirty="0" smtClean="0"/>
              <a:t>NGIs, EIROs, Resource </a:t>
            </a:r>
            <a:r>
              <a:rPr lang="en-US" dirty="0" err="1" smtClean="0"/>
              <a:t>centres</a:t>
            </a:r>
            <a:endParaRPr lang="en-US" dirty="0"/>
          </a:p>
        </p:txBody>
      </p:sp>
      <p:sp>
        <p:nvSpPr>
          <p:cNvPr id="35" name="TextBox 34"/>
          <p:cNvSpPr txBox="1"/>
          <p:nvPr/>
        </p:nvSpPr>
        <p:spPr>
          <a:xfrm>
            <a:off x="2483768" y="4512022"/>
            <a:ext cx="2520280" cy="1077218"/>
          </a:xfrm>
          <a:prstGeom prst="rect">
            <a:avLst/>
          </a:prstGeom>
          <a:noFill/>
        </p:spPr>
        <p:txBody>
          <a:bodyPr wrap="square" rtlCol="0">
            <a:spAutoFit/>
          </a:bodyPr>
          <a:lstStyle/>
          <a:p>
            <a:pPr algn="ctr"/>
            <a:r>
              <a:rPr lang="en-US" dirty="0" smtClean="0"/>
              <a:t>Services coordinated by </a:t>
            </a:r>
            <a:r>
              <a:rPr lang="en-US" dirty="0" err="1" smtClean="0"/>
              <a:t>EGI.eu</a:t>
            </a:r>
            <a:endParaRPr lang="en-US" dirty="0" smtClean="0"/>
          </a:p>
          <a:p>
            <a:pPr algn="ctr"/>
            <a:r>
              <a:rPr lang="en-US" sz="1400" dirty="0" smtClean="0"/>
              <a:t>And delivered in collaboration with NGIs/EIROs</a:t>
            </a:r>
            <a:endParaRPr lang="en-US" sz="1400" dirty="0"/>
          </a:p>
        </p:txBody>
      </p:sp>
      <p:sp>
        <p:nvSpPr>
          <p:cNvPr id="36" name="Right Arrow 35"/>
          <p:cNvSpPr/>
          <p:nvPr/>
        </p:nvSpPr>
        <p:spPr>
          <a:xfrm>
            <a:off x="2555776" y="3933056"/>
            <a:ext cx="3024336" cy="576064"/>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7" name="TextBox 36"/>
          <p:cNvSpPr txBox="1"/>
          <p:nvPr/>
        </p:nvSpPr>
        <p:spPr>
          <a:xfrm>
            <a:off x="3563888" y="5805264"/>
            <a:ext cx="2300930" cy="369332"/>
          </a:xfrm>
          <a:prstGeom prst="rect">
            <a:avLst/>
          </a:prstGeom>
          <a:noFill/>
        </p:spPr>
        <p:txBody>
          <a:bodyPr wrap="none" rtlCol="0">
            <a:spAutoFit/>
          </a:bodyPr>
          <a:lstStyle/>
          <a:p>
            <a:r>
              <a:rPr lang="en-US" b="1" dirty="0" smtClean="0"/>
              <a:t>The EGI Federation</a:t>
            </a:r>
            <a:endParaRPr lang="en-US" b="1" dirty="0"/>
          </a:p>
        </p:txBody>
      </p:sp>
      <p:sp>
        <p:nvSpPr>
          <p:cNvPr id="38" name="Folded Corner 37"/>
          <p:cNvSpPr/>
          <p:nvPr/>
        </p:nvSpPr>
        <p:spPr>
          <a:xfrm>
            <a:off x="3347864" y="3356992"/>
            <a:ext cx="432048" cy="576064"/>
          </a:xfrm>
          <a:prstGeom prst="foldedCorner">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Folded Corner 38"/>
          <p:cNvSpPr/>
          <p:nvPr/>
        </p:nvSpPr>
        <p:spPr>
          <a:xfrm>
            <a:off x="6732240" y="2348880"/>
            <a:ext cx="432048" cy="576064"/>
          </a:xfrm>
          <a:prstGeom prst="foldedCorner">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TextBox 39"/>
          <p:cNvSpPr txBox="1"/>
          <p:nvPr/>
        </p:nvSpPr>
        <p:spPr>
          <a:xfrm>
            <a:off x="3851920" y="3409836"/>
            <a:ext cx="2448272" cy="307777"/>
          </a:xfrm>
          <a:prstGeom prst="rect">
            <a:avLst/>
          </a:prstGeom>
          <a:noFill/>
        </p:spPr>
        <p:txBody>
          <a:bodyPr wrap="square" rtlCol="0">
            <a:spAutoFit/>
          </a:bodyPr>
          <a:lstStyle/>
          <a:p>
            <a:r>
              <a:rPr lang="en-US" sz="1400" b="1" i="1" dirty="0" smtClean="0">
                <a:solidFill>
                  <a:srgbClr val="4F81BD"/>
                </a:solidFill>
              </a:rPr>
              <a:t>EGI.eu </a:t>
            </a:r>
            <a:r>
              <a:rPr lang="en-US" sz="1400" b="1" i="1" dirty="0" smtClean="0"/>
              <a:t>service portfolio</a:t>
            </a:r>
            <a:endParaRPr lang="en-US" sz="1400" b="1" i="1" dirty="0"/>
          </a:p>
        </p:txBody>
      </p:sp>
      <p:sp>
        <p:nvSpPr>
          <p:cNvPr id="41" name="TextBox 40"/>
          <p:cNvSpPr txBox="1"/>
          <p:nvPr/>
        </p:nvSpPr>
        <p:spPr>
          <a:xfrm>
            <a:off x="7164288" y="2492896"/>
            <a:ext cx="1907704" cy="307777"/>
          </a:xfrm>
          <a:prstGeom prst="rect">
            <a:avLst/>
          </a:prstGeom>
          <a:noFill/>
        </p:spPr>
        <p:txBody>
          <a:bodyPr wrap="square" rtlCol="0">
            <a:spAutoFit/>
          </a:bodyPr>
          <a:lstStyle>
            <a:defPPr>
              <a:defRPr lang="en-US"/>
            </a:defPPr>
            <a:lvl1pPr>
              <a:defRPr sz="1400" b="1" i="1"/>
            </a:lvl1pPr>
          </a:lstStyle>
          <a:p>
            <a:r>
              <a:rPr lang="en-US" dirty="0">
                <a:solidFill>
                  <a:srgbClr val="4F81BD"/>
                </a:solidFill>
              </a:rPr>
              <a:t>EGI</a:t>
            </a:r>
            <a:r>
              <a:rPr lang="en-US" dirty="0"/>
              <a:t> </a:t>
            </a:r>
            <a:r>
              <a:rPr lang="en-US" dirty="0" smtClean="0"/>
              <a:t>service portfolio</a:t>
            </a:r>
            <a:endParaRPr lang="en-US" dirty="0"/>
          </a:p>
        </p:txBody>
      </p:sp>
      <p:grpSp>
        <p:nvGrpSpPr>
          <p:cNvPr id="49" name="Group 48"/>
          <p:cNvGrpSpPr/>
          <p:nvPr/>
        </p:nvGrpSpPr>
        <p:grpSpPr>
          <a:xfrm>
            <a:off x="899592" y="1124744"/>
            <a:ext cx="7344816" cy="864096"/>
            <a:chOff x="827584" y="1124744"/>
            <a:chExt cx="7344816" cy="864096"/>
          </a:xfrm>
        </p:grpSpPr>
        <p:grpSp>
          <p:nvGrpSpPr>
            <p:cNvPr id="42" name="Group 41"/>
            <p:cNvGrpSpPr/>
            <p:nvPr/>
          </p:nvGrpSpPr>
          <p:grpSpPr>
            <a:xfrm>
              <a:off x="1115616" y="1268760"/>
              <a:ext cx="6840760" cy="576064"/>
              <a:chOff x="1115616" y="1268760"/>
              <a:chExt cx="6840760" cy="576064"/>
            </a:xfrm>
          </p:grpSpPr>
          <p:sp>
            <p:nvSpPr>
              <p:cNvPr id="43" name="Rounded Rectangle 42"/>
              <p:cNvSpPr/>
              <p:nvPr/>
            </p:nvSpPr>
            <p:spPr>
              <a:xfrm>
                <a:off x="2771800" y="1268760"/>
                <a:ext cx="1584176"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Research communities</a:t>
                </a:r>
                <a:endParaRPr lang="en-US" dirty="0"/>
              </a:p>
            </p:txBody>
          </p:sp>
          <p:sp>
            <p:nvSpPr>
              <p:cNvPr id="44" name="Rounded Rectangle 43"/>
              <p:cNvSpPr/>
              <p:nvPr/>
            </p:nvSpPr>
            <p:spPr>
              <a:xfrm>
                <a:off x="1115616" y="1268760"/>
                <a:ext cx="1584176"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Individual Researchers</a:t>
                </a:r>
                <a:endParaRPr lang="en-US" dirty="0"/>
              </a:p>
            </p:txBody>
          </p:sp>
          <p:sp>
            <p:nvSpPr>
              <p:cNvPr id="45" name="Rounded Rectangle 44"/>
              <p:cNvSpPr/>
              <p:nvPr/>
            </p:nvSpPr>
            <p:spPr>
              <a:xfrm>
                <a:off x="4427984" y="1268760"/>
                <a:ext cx="1728192"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Research Infrastructures</a:t>
                </a:r>
                <a:endParaRPr lang="en-US" dirty="0"/>
              </a:p>
            </p:txBody>
          </p:sp>
          <p:sp>
            <p:nvSpPr>
              <p:cNvPr id="46" name="Rounded Rectangle 45"/>
              <p:cNvSpPr/>
              <p:nvPr/>
            </p:nvSpPr>
            <p:spPr>
              <a:xfrm>
                <a:off x="6228184" y="1268760"/>
                <a:ext cx="1728192"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Industry</a:t>
                </a:r>
                <a:endParaRPr lang="en-US" dirty="0"/>
              </a:p>
            </p:txBody>
          </p:sp>
        </p:grpSp>
        <p:sp>
          <p:nvSpPr>
            <p:cNvPr id="48" name="Rounded Rectangle 47"/>
            <p:cNvSpPr/>
            <p:nvPr/>
          </p:nvSpPr>
          <p:spPr>
            <a:xfrm>
              <a:off x="827584" y="1124744"/>
              <a:ext cx="7344816" cy="864096"/>
            </a:xfrm>
            <a:prstGeom prst="roundRect">
              <a:avLst/>
            </a:pr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4322544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p:bldP spid="35" grpId="0"/>
      <p:bldP spid="36" grpId="0" animBg="1"/>
      <p:bldP spid="38" grpId="0" animBg="1"/>
      <p:bldP spid="39" grpId="0" animBg="1"/>
      <p:bldP spid="40" grpId="0"/>
      <p:bldP spid="4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5793" y="44624"/>
            <a:ext cx="8414719" cy="850106"/>
          </a:xfrm>
        </p:spPr>
        <p:txBody>
          <a:bodyPr>
            <a:noAutofit/>
          </a:bodyPr>
          <a:lstStyle/>
          <a:p>
            <a:r>
              <a:rPr lang="en-GB" sz="3200" dirty="0" smtClean="0"/>
              <a:t>Community-access to EGI: </a:t>
            </a:r>
            <a:br>
              <a:rPr lang="en-GB" sz="3200" dirty="0" smtClean="0"/>
            </a:br>
            <a:r>
              <a:rPr lang="en-GB" sz="3200" dirty="0" smtClean="0"/>
              <a:t>Setup a Virtual Organisation (VO)</a:t>
            </a:r>
            <a:endParaRPr lang="en-GB" sz="3200" dirty="0"/>
          </a:p>
        </p:txBody>
      </p:sp>
      <p:pic>
        <p:nvPicPr>
          <p:cNvPr id="4" name="Picture 2" descr="https://www.hub4tech.com/sites/default/files/InterviewQA/cloud.png?144498625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57122" y="3647092"/>
            <a:ext cx="1314678" cy="93403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luster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601" y="4354957"/>
            <a:ext cx="488175" cy="9316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luster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9489" y="4513543"/>
            <a:ext cx="488175" cy="93168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esktop Computer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3173" y="3161645"/>
            <a:ext cx="740515" cy="5553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luster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11617" y="2137279"/>
            <a:ext cx="488175" cy="9316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www.hub4tech.com/sites/default/files/InterviewQA/cloud.png?144498625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04512" y="3814018"/>
            <a:ext cx="1041658" cy="74006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2843808" y="2986805"/>
            <a:ext cx="740063" cy="1090267"/>
            <a:chOff x="3332853" y="4210941"/>
            <a:chExt cx="740063" cy="1090267"/>
          </a:xfrm>
        </p:grpSpPr>
        <p:pic>
          <p:nvPicPr>
            <p:cNvPr id="11" name="Picture 2" descr="Cluster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32853" y="4210941"/>
              <a:ext cx="488175" cy="93168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luster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84741" y="4369527"/>
              <a:ext cx="488175" cy="931681"/>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4" descr="Desktop Computer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3665" y="4555970"/>
            <a:ext cx="740515" cy="55538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luster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59832" y="4437112"/>
            <a:ext cx="488175" cy="93168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luster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29329" y="4595698"/>
            <a:ext cx="488175" cy="9316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luster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5633" y="1186605"/>
            <a:ext cx="488175" cy="93168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luster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47521" y="1345191"/>
            <a:ext cx="488175" cy="93168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s://www.hub4tech.com/sites/default/files/InterviewQA/cloud.png?144498625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27784" y="1392792"/>
            <a:ext cx="1041658" cy="74006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luster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3665" y="5329431"/>
            <a:ext cx="488175" cy="93168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s://www.hub4tech.com/sites/default/files/InterviewQA/cloud.png?144498625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5536" y="5569255"/>
            <a:ext cx="1185674" cy="84238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Desktop Computer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95381" y="2153533"/>
            <a:ext cx="740515" cy="55538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luster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1844824"/>
            <a:ext cx="488175" cy="93168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luster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71657" y="5377639"/>
            <a:ext cx="488175" cy="93168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luster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95593" y="836712"/>
            <a:ext cx="488175" cy="93168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ttps://www.hub4tech.com/sites/default/files/InterviewQA/cloud.png?144498625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3608" y="2492896"/>
            <a:ext cx="1041658" cy="74006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ttps://www.hub4tech.com/sites/default/files/InterviewQA/cloud.png?144498625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47864" y="5661248"/>
            <a:ext cx="1041658" cy="74006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Cluster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1920" y="2420888"/>
            <a:ext cx="488175" cy="93168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Cluster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1417" y="3068960"/>
            <a:ext cx="488175" cy="93168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Desktop Computer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528" y="1196752"/>
            <a:ext cx="740515" cy="55538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Desktop Computer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43453" y="929397"/>
            <a:ext cx="740515" cy="555387"/>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349358" y="2784172"/>
            <a:ext cx="2340768" cy="2877075"/>
          </a:xfrm>
          <a:prstGeom prst="roundRect">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5173894" y="1124744"/>
            <a:ext cx="3502562" cy="111078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smtClean="0">
                <a:solidFill>
                  <a:schemeClr val="tx1"/>
                </a:solidFill>
              </a:rPr>
              <a:t>Membership management </a:t>
            </a:r>
            <a:endParaRPr lang="en-GB" sz="2000" b="1" dirty="0">
              <a:solidFill>
                <a:schemeClr val="tx1"/>
              </a:solidFill>
            </a:endParaRPr>
          </a:p>
          <a:p>
            <a:pPr marL="173038" indent="-173038">
              <a:buFont typeface="Arial" panose="020B0604020202020204" pitchFamily="34" charset="0"/>
              <a:buChar char="•"/>
            </a:pPr>
            <a:r>
              <a:rPr lang="en-GB" sz="1600" b="1" dirty="0" smtClean="0">
                <a:solidFill>
                  <a:schemeClr val="tx1"/>
                </a:solidFill>
              </a:rPr>
              <a:t>Credentials or federated identity</a:t>
            </a:r>
            <a:endParaRPr lang="en-GB" sz="1600" b="1" dirty="0">
              <a:solidFill>
                <a:schemeClr val="tx1"/>
              </a:solidFill>
            </a:endParaRPr>
          </a:p>
          <a:p>
            <a:pPr marL="173038" indent="-173038">
              <a:buFont typeface="Arial" panose="020B0604020202020204" pitchFamily="34" charset="0"/>
              <a:buChar char="•"/>
            </a:pPr>
            <a:r>
              <a:rPr lang="en-GB" sz="1600" b="1" dirty="0" smtClean="0">
                <a:solidFill>
                  <a:schemeClr val="tx1"/>
                </a:solidFill>
              </a:rPr>
              <a:t>User attributes </a:t>
            </a:r>
            <a:r>
              <a:rPr lang="en-GB" sz="1600" b="1" dirty="0" smtClean="0">
                <a:solidFill>
                  <a:schemeClr val="tx1"/>
                </a:solidFill>
                <a:sym typeface="Wingdings" panose="05000000000000000000" pitchFamily="2" charset="2"/>
              </a:rPr>
              <a:t> Roles</a:t>
            </a:r>
          </a:p>
          <a:p>
            <a:pPr marL="173038" indent="-173038">
              <a:buFont typeface="Arial" panose="020B0604020202020204" pitchFamily="34" charset="0"/>
              <a:buChar char="•"/>
            </a:pPr>
            <a:r>
              <a:rPr lang="en-GB" sz="1600" b="1" dirty="0" smtClean="0">
                <a:solidFill>
                  <a:schemeClr val="tx1"/>
                </a:solidFill>
                <a:sym typeface="Wingdings" panose="05000000000000000000" pitchFamily="2" charset="2"/>
              </a:rPr>
              <a:t>VO Manager(s)</a:t>
            </a:r>
            <a:endParaRPr lang="en-GB" sz="1600" b="1" dirty="0">
              <a:solidFill>
                <a:schemeClr val="tx1"/>
              </a:solidFill>
            </a:endParaRPr>
          </a:p>
        </p:txBody>
      </p:sp>
      <p:cxnSp>
        <p:nvCxnSpPr>
          <p:cNvPr id="34" name="Straight Connector 33"/>
          <p:cNvCxnSpPr>
            <a:stCxn id="14" idx="1"/>
          </p:cNvCxnSpPr>
          <p:nvPr/>
        </p:nvCxnSpPr>
        <p:spPr>
          <a:xfrm flipH="1">
            <a:off x="4546170" y="1680139"/>
            <a:ext cx="627724" cy="55539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5173894" y="2492896"/>
            <a:ext cx="3502562" cy="114198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smtClean="0">
                <a:solidFill>
                  <a:schemeClr val="tx1"/>
                </a:solidFill>
              </a:rPr>
              <a:t>Access policy: </a:t>
            </a:r>
          </a:p>
          <a:p>
            <a:pPr marL="173038" indent="-173038">
              <a:buFont typeface="Arial" panose="020B0604020202020204" pitchFamily="34" charset="0"/>
              <a:buChar char="•"/>
            </a:pPr>
            <a:r>
              <a:rPr lang="en-GB" sz="1600" b="1" dirty="0" smtClean="0">
                <a:solidFill>
                  <a:schemeClr val="tx1"/>
                </a:solidFill>
              </a:rPr>
              <a:t>Wide</a:t>
            </a:r>
          </a:p>
          <a:p>
            <a:pPr marL="173038" indent="-173038">
              <a:buFont typeface="Arial" panose="020B0604020202020204" pitchFamily="34" charset="0"/>
              <a:buChar char="•"/>
            </a:pPr>
            <a:r>
              <a:rPr lang="en-GB" sz="1600" b="1" dirty="0" smtClean="0">
                <a:solidFill>
                  <a:schemeClr val="tx1"/>
                </a:solidFill>
              </a:rPr>
              <a:t>Excellent-driven</a:t>
            </a:r>
          </a:p>
          <a:p>
            <a:pPr marL="173038" indent="-173038">
              <a:buFont typeface="Arial" panose="020B0604020202020204" pitchFamily="34" charset="0"/>
              <a:buChar char="•"/>
            </a:pPr>
            <a:r>
              <a:rPr lang="en-GB" sz="1600" b="1" dirty="0" smtClean="0">
                <a:solidFill>
                  <a:schemeClr val="tx1"/>
                </a:solidFill>
              </a:rPr>
              <a:t>(Market-driven)</a:t>
            </a:r>
          </a:p>
        </p:txBody>
      </p:sp>
      <p:cxnSp>
        <p:nvCxnSpPr>
          <p:cNvPr id="39" name="Straight Connector 38"/>
          <p:cNvCxnSpPr>
            <a:stCxn id="36" idx="1"/>
          </p:cNvCxnSpPr>
          <p:nvPr/>
        </p:nvCxnSpPr>
        <p:spPr>
          <a:xfrm flipH="1" flipV="1">
            <a:off x="4572000" y="3051475"/>
            <a:ext cx="601894" cy="1241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Rounded Rectangle 42"/>
          <p:cNvSpPr/>
          <p:nvPr/>
        </p:nvSpPr>
        <p:spPr>
          <a:xfrm>
            <a:off x="169846" y="1988840"/>
            <a:ext cx="4402154" cy="212527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ounded Rectangle 44"/>
          <p:cNvSpPr/>
          <p:nvPr/>
        </p:nvSpPr>
        <p:spPr>
          <a:xfrm>
            <a:off x="2042054" y="3647092"/>
            <a:ext cx="2340768" cy="2166555"/>
          </a:xfrm>
          <a:prstGeom prst="roundRect">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TextBox 48"/>
          <p:cNvSpPr txBox="1"/>
          <p:nvPr/>
        </p:nvSpPr>
        <p:spPr>
          <a:xfrm>
            <a:off x="3851920" y="1979548"/>
            <a:ext cx="641842" cy="369332"/>
          </a:xfrm>
          <a:prstGeom prst="rect">
            <a:avLst/>
          </a:prstGeom>
          <a:noFill/>
        </p:spPr>
        <p:txBody>
          <a:bodyPr wrap="none" rtlCol="0">
            <a:spAutoFit/>
          </a:bodyPr>
          <a:lstStyle/>
          <a:p>
            <a:r>
              <a:rPr lang="en-GB" b="1" dirty="0" smtClean="0"/>
              <a:t>VO 1</a:t>
            </a:r>
            <a:endParaRPr lang="en-GB" b="1" dirty="0"/>
          </a:p>
        </p:txBody>
      </p:sp>
      <p:sp>
        <p:nvSpPr>
          <p:cNvPr id="52" name="TextBox 51"/>
          <p:cNvSpPr txBox="1"/>
          <p:nvPr/>
        </p:nvSpPr>
        <p:spPr>
          <a:xfrm>
            <a:off x="401766" y="5219908"/>
            <a:ext cx="641842" cy="369332"/>
          </a:xfrm>
          <a:prstGeom prst="rect">
            <a:avLst/>
          </a:prstGeom>
          <a:noFill/>
        </p:spPr>
        <p:txBody>
          <a:bodyPr wrap="none" rtlCol="0">
            <a:spAutoFit/>
          </a:bodyPr>
          <a:lstStyle/>
          <a:p>
            <a:r>
              <a:rPr lang="en-GB" b="1" dirty="0" smtClean="0">
                <a:solidFill>
                  <a:schemeClr val="accent2">
                    <a:lumMod val="60000"/>
                    <a:lumOff val="40000"/>
                  </a:schemeClr>
                </a:solidFill>
              </a:rPr>
              <a:t>VO 2</a:t>
            </a:r>
            <a:endParaRPr lang="en-GB" b="1" dirty="0">
              <a:solidFill>
                <a:schemeClr val="accent2">
                  <a:lumMod val="60000"/>
                  <a:lumOff val="40000"/>
                </a:schemeClr>
              </a:solidFill>
            </a:endParaRPr>
          </a:p>
        </p:txBody>
      </p:sp>
      <p:sp>
        <p:nvSpPr>
          <p:cNvPr id="53" name="TextBox 52"/>
          <p:cNvSpPr txBox="1"/>
          <p:nvPr/>
        </p:nvSpPr>
        <p:spPr>
          <a:xfrm>
            <a:off x="3779912" y="5219908"/>
            <a:ext cx="641842" cy="369332"/>
          </a:xfrm>
          <a:prstGeom prst="rect">
            <a:avLst/>
          </a:prstGeom>
          <a:noFill/>
        </p:spPr>
        <p:txBody>
          <a:bodyPr wrap="none" rtlCol="0">
            <a:spAutoFit/>
          </a:bodyPr>
          <a:lstStyle/>
          <a:p>
            <a:r>
              <a:rPr lang="en-GB" b="1" dirty="0" smtClean="0">
                <a:solidFill>
                  <a:schemeClr val="accent3">
                    <a:lumMod val="75000"/>
                  </a:schemeClr>
                </a:solidFill>
              </a:rPr>
              <a:t>VO 3</a:t>
            </a:r>
            <a:endParaRPr lang="en-GB" b="1" dirty="0">
              <a:solidFill>
                <a:schemeClr val="accent3">
                  <a:lumMod val="75000"/>
                </a:schemeClr>
              </a:solidFill>
            </a:endParaRPr>
          </a:p>
        </p:txBody>
      </p:sp>
      <p:sp>
        <p:nvSpPr>
          <p:cNvPr id="58" name="Rectangle 57"/>
          <p:cNvSpPr/>
          <p:nvPr/>
        </p:nvSpPr>
        <p:spPr>
          <a:xfrm>
            <a:off x="5173894" y="3943203"/>
            <a:ext cx="3502562" cy="114198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smtClean="0">
                <a:solidFill>
                  <a:schemeClr val="tx1"/>
                </a:solidFill>
              </a:rPr>
              <a:t>VO-specific  services, e.g.</a:t>
            </a:r>
          </a:p>
          <a:p>
            <a:pPr marL="173038" indent="-173038">
              <a:buFont typeface="Arial" panose="020B0604020202020204" pitchFamily="34" charset="0"/>
              <a:buChar char="•"/>
            </a:pPr>
            <a:r>
              <a:rPr lang="en-GB" sz="1600" b="1" dirty="0" smtClean="0">
                <a:solidFill>
                  <a:schemeClr val="tx1"/>
                </a:solidFill>
              </a:rPr>
              <a:t>Virtual Machine images</a:t>
            </a:r>
          </a:p>
          <a:p>
            <a:pPr marL="173038" indent="-173038">
              <a:buFont typeface="Arial" panose="020B0604020202020204" pitchFamily="34" charset="0"/>
              <a:buChar char="•"/>
            </a:pPr>
            <a:r>
              <a:rPr lang="en-GB" sz="1600" b="1" dirty="0" smtClean="0">
                <a:solidFill>
                  <a:schemeClr val="tx1"/>
                </a:solidFill>
              </a:rPr>
              <a:t>VREs</a:t>
            </a:r>
          </a:p>
          <a:p>
            <a:pPr marL="173038" indent="-173038">
              <a:buFont typeface="Arial" panose="020B0604020202020204" pitchFamily="34" charset="0"/>
              <a:buChar char="•"/>
            </a:pPr>
            <a:r>
              <a:rPr lang="en-GB" sz="1600" b="1" dirty="0" smtClean="0">
                <a:solidFill>
                  <a:schemeClr val="tx1"/>
                </a:solidFill>
              </a:rPr>
              <a:t>Workflows/pipelines</a:t>
            </a:r>
          </a:p>
        </p:txBody>
      </p:sp>
      <p:cxnSp>
        <p:nvCxnSpPr>
          <p:cNvPr id="59" name="Straight Connector 58"/>
          <p:cNvCxnSpPr>
            <a:stCxn id="58" idx="1"/>
          </p:cNvCxnSpPr>
          <p:nvPr/>
        </p:nvCxnSpPr>
        <p:spPr>
          <a:xfrm flipH="1" flipV="1">
            <a:off x="4546170" y="3918486"/>
            <a:ext cx="627724" cy="59570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6850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P spid="36" grpId="0" animBg="1"/>
      <p:bldP spid="43" grpId="0" animBg="1"/>
      <p:bldP spid="45" grpId="0" animBg="1"/>
      <p:bldP spid="49" grpId="0"/>
      <p:bldP spid="52" grpId="0"/>
      <p:bldP spid="53" grpId="0"/>
      <p:bldP spid="5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1" y="188640"/>
            <a:ext cx="8352929" cy="850106"/>
          </a:xfrm>
        </p:spPr>
        <p:txBody>
          <a:bodyPr>
            <a:normAutofit fontScale="90000"/>
          </a:bodyPr>
          <a:lstStyle/>
          <a:p>
            <a:r>
              <a:rPr lang="en-GB" sz="3200" dirty="0" smtClean="0"/>
              <a:t>Arranging services for a VO</a:t>
            </a:r>
            <a:r>
              <a:rPr lang="en-GB" sz="3200" smtClean="0"/>
              <a:t>: </a:t>
            </a:r>
            <a:br>
              <a:rPr lang="en-GB" sz="3200" smtClean="0"/>
            </a:br>
            <a:r>
              <a:rPr lang="en-GB" sz="3200" smtClean="0"/>
              <a:t>Service </a:t>
            </a:r>
            <a:r>
              <a:rPr lang="en-GB" sz="3200" dirty="0" smtClean="0"/>
              <a:t>Level Agreements</a:t>
            </a:r>
            <a:endParaRPr lang="en-GB" sz="3200" dirty="0"/>
          </a:p>
        </p:txBody>
      </p:sp>
      <p:sp>
        <p:nvSpPr>
          <p:cNvPr id="3" name="Symbol zastępczy zawartości 2"/>
          <p:cNvSpPr>
            <a:spLocks noGrp="1"/>
          </p:cNvSpPr>
          <p:nvPr>
            <p:ph sz="half" idx="2"/>
          </p:nvPr>
        </p:nvSpPr>
        <p:spPr>
          <a:xfrm>
            <a:off x="323528" y="1340768"/>
            <a:ext cx="8424936" cy="2552152"/>
          </a:xfrm>
        </p:spPr>
        <p:txBody>
          <a:bodyPr>
            <a:normAutofit/>
          </a:bodyPr>
          <a:lstStyle/>
          <a:p>
            <a:r>
              <a:rPr lang="en-US" sz="2400" dirty="0" smtClean="0"/>
              <a:t>EGI.eu is acting as negotiator</a:t>
            </a:r>
          </a:p>
          <a:p>
            <a:pPr lvl="1"/>
            <a:r>
              <a:rPr lang="en-US" sz="1800" dirty="0" smtClean="0"/>
              <a:t>Finds and arranges resources and services that ‘fit for purpose’</a:t>
            </a:r>
          </a:p>
          <a:p>
            <a:r>
              <a:rPr lang="en-US" sz="2400" dirty="0" smtClean="0"/>
              <a:t>Process is facilitated by </a:t>
            </a:r>
          </a:p>
          <a:p>
            <a:pPr lvl="1"/>
            <a:r>
              <a:rPr lang="en-US" sz="2000" dirty="0" smtClean="0"/>
              <a:t>E-GRANT, Council surveys, broadcasting tool for sites</a:t>
            </a:r>
          </a:p>
          <a:p>
            <a:r>
              <a:rPr lang="en-US" sz="2400" dirty="0" smtClean="0"/>
              <a:t>Negotiation is currently ongoing for</a:t>
            </a:r>
          </a:p>
          <a:p>
            <a:pPr lvl="1"/>
            <a:r>
              <a:rPr lang="en-US" sz="1800" dirty="0" err="1" smtClean="0"/>
              <a:t>MoBrain</a:t>
            </a:r>
            <a:r>
              <a:rPr lang="en-US" sz="1800" dirty="0" smtClean="0"/>
              <a:t>, BILS, </a:t>
            </a:r>
            <a:r>
              <a:rPr lang="en-US" sz="1800" dirty="0" err="1" smtClean="0"/>
              <a:t>PanCancer</a:t>
            </a:r>
            <a:r>
              <a:rPr lang="en-US" sz="1800" dirty="0" smtClean="0"/>
              <a:t>, DRIHM</a:t>
            </a:r>
          </a:p>
        </p:txBody>
      </p:sp>
      <p:sp>
        <p:nvSpPr>
          <p:cNvPr id="11" name="pole tekstowe 5"/>
          <p:cNvSpPr txBox="1"/>
          <p:nvPr/>
        </p:nvSpPr>
        <p:spPr>
          <a:xfrm>
            <a:off x="323528" y="4859868"/>
            <a:ext cx="1830950" cy="369332"/>
          </a:xfrm>
          <a:prstGeom prst="rect">
            <a:avLst/>
          </a:prstGeom>
          <a:noFill/>
        </p:spPr>
        <p:txBody>
          <a:bodyPr wrap="none" rtlCol="0">
            <a:spAutoFit/>
          </a:bodyPr>
          <a:lstStyle/>
          <a:p>
            <a:r>
              <a:rPr lang="en-GB" b="1" dirty="0" smtClean="0"/>
              <a:t>Customer (</a:t>
            </a:r>
            <a:r>
              <a:rPr lang="en-GB" b="1" dirty="0" err="1" smtClean="0"/>
              <a:t>eg</a:t>
            </a:r>
            <a:r>
              <a:rPr lang="en-GB" b="1" dirty="0" smtClean="0"/>
              <a:t>. RI)</a:t>
            </a:r>
            <a:endParaRPr lang="en-GB" b="1" dirty="0"/>
          </a:p>
        </p:txBody>
      </p:sp>
      <p:pic>
        <p:nvPicPr>
          <p:cNvPr id="12" name="Picture 2" descr="C:\Users\Krakowian\Google Drive\EGI\Images - icons\women-ic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5525" y="4064467"/>
            <a:ext cx="878548" cy="80469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8820" y="3584593"/>
            <a:ext cx="580787" cy="561666"/>
          </a:xfrm>
          <a:prstGeom prst="rect">
            <a:avLst/>
          </a:prstGeom>
        </p:spPr>
      </p:pic>
      <p:pic>
        <p:nvPicPr>
          <p:cNvPr id="14"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13469" y="4486212"/>
            <a:ext cx="580787" cy="561666"/>
          </a:xfrm>
          <a:prstGeom prst="rect">
            <a:avLst/>
          </a:prstGeom>
        </p:spPr>
      </p:pic>
      <p:pic>
        <p:nvPicPr>
          <p:cNvPr id="16"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85198" y="3830796"/>
            <a:ext cx="1078892" cy="1197080"/>
          </a:xfrm>
          <a:prstGeom prst="rect">
            <a:avLst/>
          </a:prstGeom>
        </p:spPr>
      </p:pic>
      <p:sp>
        <p:nvSpPr>
          <p:cNvPr id="17" name="pole tekstowe 14"/>
          <p:cNvSpPr txBox="1"/>
          <p:nvPr/>
        </p:nvSpPr>
        <p:spPr>
          <a:xfrm>
            <a:off x="4211960" y="4931876"/>
            <a:ext cx="1213602" cy="369332"/>
          </a:xfrm>
          <a:prstGeom prst="rect">
            <a:avLst/>
          </a:prstGeom>
          <a:noFill/>
        </p:spPr>
        <p:txBody>
          <a:bodyPr wrap="none" rtlCol="0">
            <a:spAutoFit/>
          </a:bodyPr>
          <a:lstStyle/>
          <a:p>
            <a:r>
              <a:rPr lang="en-GB" b="1" dirty="0" smtClean="0"/>
              <a:t>Negotiator</a:t>
            </a:r>
            <a:endParaRPr lang="pl-PL" b="1" dirty="0"/>
          </a:p>
        </p:txBody>
      </p:sp>
      <p:sp>
        <p:nvSpPr>
          <p:cNvPr id="18" name="pole tekstowe 18"/>
          <p:cNvSpPr txBox="1"/>
          <p:nvPr/>
        </p:nvSpPr>
        <p:spPr>
          <a:xfrm>
            <a:off x="7786280" y="5003884"/>
            <a:ext cx="1178208" cy="369332"/>
          </a:xfrm>
          <a:prstGeom prst="rect">
            <a:avLst/>
          </a:prstGeom>
          <a:noFill/>
        </p:spPr>
        <p:txBody>
          <a:bodyPr wrap="none" rtlCol="0">
            <a:spAutoFit/>
          </a:bodyPr>
          <a:lstStyle/>
          <a:p>
            <a:r>
              <a:rPr lang="pl-PL" b="1" dirty="0" smtClean="0"/>
              <a:t>Provider B</a:t>
            </a:r>
            <a:endParaRPr lang="pl-PL" b="1" dirty="0"/>
          </a:p>
        </p:txBody>
      </p:sp>
      <p:sp>
        <p:nvSpPr>
          <p:cNvPr id="19" name="pole tekstowe 15"/>
          <p:cNvSpPr txBox="1"/>
          <p:nvPr/>
        </p:nvSpPr>
        <p:spPr>
          <a:xfrm>
            <a:off x="7748418" y="4067780"/>
            <a:ext cx="1187826" cy="369332"/>
          </a:xfrm>
          <a:prstGeom prst="rect">
            <a:avLst/>
          </a:prstGeom>
          <a:noFill/>
        </p:spPr>
        <p:txBody>
          <a:bodyPr wrap="none" rtlCol="0">
            <a:spAutoFit/>
          </a:bodyPr>
          <a:lstStyle/>
          <a:p>
            <a:r>
              <a:rPr lang="pl-PL" b="1" dirty="0" smtClean="0"/>
              <a:t>Provider A</a:t>
            </a:r>
            <a:endParaRPr lang="pl-PL" b="1" dirty="0"/>
          </a:p>
        </p:txBody>
      </p:sp>
      <p:graphicFrame>
        <p:nvGraphicFramePr>
          <p:cNvPr id="20" name="Diagram 19"/>
          <p:cNvGraphicFramePr/>
          <p:nvPr>
            <p:extLst>
              <p:ext uri="{D42A27DB-BD31-4B8C-83A1-F6EECF244321}">
                <p14:modId xmlns:p14="http://schemas.microsoft.com/office/powerpoint/2010/main" val="2960869031"/>
              </p:ext>
            </p:extLst>
          </p:nvPr>
        </p:nvGraphicFramePr>
        <p:xfrm>
          <a:off x="158309" y="5370220"/>
          <a:ext cx="8976388" cy="79508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4" name="Multidocument 3"/>
          <p:cNvSpPr/>
          <p:nvPr/>
        </p:nvSpPr>
        <p:spPr>
          <a:xfrm>
            <a:off x="6084168" y="4302312"/>
            <a:ext cx="1368152" cy="792088"/>
          </a:xfrm>
          <a:prstGeom prst="flowChartMultidocumen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OLAs</a:t>
            </a:r>
            <a:endParaRPr lang="en-US" dirty="0">
              <a:solidFill>
                <a:schemeClr val="tx1"/>
              </a:solidFill>
            </a:endParaRPr>
          </a:p>
        </p:txBody>
      </p:sp>
      <p:sp>
        <p:nvSpPr>
          <p:cNvPr id="22" name="Multidocument 21"/>
          <p:cNvSpPr/>
          <p:nvPr/>
        </p:nvSpPr>
        <p:spPr>
          <a:xfrm>
            <a:off x="2267744" y="4301480"/>
            <a:ext cx="1368152" cy="792088"/>
          </a:xfrm>
          <a:prstGeom prst="flowChartMultidocumen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S</a:t>
            </a:r>
            <a:r>
              <a:rPr lang="en-US" dirty="0" smtClean="0">
                <a:solidFill>
                  <a:schemeClr val="tx1"/>
                </a:solidFill>
              </a:rPr>
              <a:t>LAs</a:t>
            </a:r>
            <a:endParaRPr lang="en-US" dirty="0">
              <a:solidFill>
                <a:schemeClr val="tx1"/>
              </a:solidFill>
            </a:endParaRPr>
          </a:p>
        </p:txBody>
      </p:sp>
      <p:pic>
        <p:nvPicPr>
          <p:cNvPr id="21" name="Picture 20" descr="FitSM logo-woutname.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831387" y="1196752"/>
            <a:ext cx="1115616" cy="1115616"/>
          </a:xfrm>
          <a:prstGeom prst="rect">
            <a:avLst/>
          </a:prstGeom>
        </p:spPr>
      </p:pic>
      <p:sp>
        <p:nvSpPr>
          <p:cNvPr id="5" name="TextBox 4"/>
          <p:cNvSpPr txBox="1"/>
          <p:nvPr/>
        </p:nvSpPr>
        <p:spPr>
          <a:xfrm>
            <a:off x="7596336" y="2276872"/>
            <a:ext cx="1571264" cy="430887"/>
          </a:xfrm>
          <a:prstGeom prst="rect">
            <a:avLst/>
          </a:prstGeom>
          <a:noFill/>
        </p:spPr>
        <p:txBody>
          <a:bodyPr wrap="none" rtlCol="0">
            <a:spAutoFit/>
          </a:bodyPr>
          <a:lstStyle/>
          <a:p>
            <a:pPr algn="ctr"/>
            <a:r>
              <a:rPr lang="en-GB" sz="1050" i="1" dirty="0" smtClean="0">
                <a:solidFill>
                  <a:schemeClr val="tx2"/>
                </a:solidFill>
              </a:rPr>
              <a:t>Standards for lightweight</a:t>
            </a:r>
            <a:br>
              <a:rPr lang="en-GB" sz="1050" i="1" dirty="0" smtClean="0">
                <a:solidFill>
                  <a:schemeClr val="tx2"/>
                </a:solidFill>
              </a:rPr>
            </a:br>
            <a:r>
              <a:rPr lang="en-GB" sz="1050" i="1" dirty="0" smtClean="0">
                <a:solidFill>
                  <a:schemeClr val="tx2"/>
                </a:solidFill>
              </a:rPr>
              <a:t>IT service management</a:t>
            </a:r>
            <a:endParaRPr lang="en-GB" sz="1050" i="1" dirty="0">
              <a:solidFill>
                <a:schemeClr val="tx2"/>
              </a:solidFill>
            </a:endParaRPr>
          </a:p>
        </p:txBody>
      </p:sp>
    </p:spTree>
    <p:extLst>
      <p:ext uri="{BB962C8B-B14F-4D97-AF65-F5344CB8AC3E}">
        <p14:creationId xmlns:p14="http://schemas.microsoft.com/office/powerpoint/2010/main" val="8837978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User-access to EGI – an example:</a:t>
            </a:r>
            <a:br>
              <a:rPr lang="en-GB" dirty="0" smtClean="0"/>
            </a:br>
            <a:r>
              <a:rPr lang="en-GB" dirty="0" smtClean="0"/>
              <a:t>EGI Platform for the long-tail of science http://access.egi.eu</a:t>
            </a:r>
            <a:endParaRPr lang="en-GB" dirty="0"/>
          </a:p>
        </p:txBody>
      </p:sp>
      <p:sp>
        <p:nvSpPr>
          <p:cNvPr id="4" name="Content Placeholder 22"/>
          <p:cNvSpPr>
            <a:spLocks noGrp="1"/>
          </p:cNvSpPr>
          <p:nvPr>
            <p:ph sz="half" idx="2"/>
          </p:nvPr>
        </p:nvSpPr>
        <p:spPr>
          <a:xfrm>
            <a:off x="107504" y="1556792"/>
            <a:ext cx="4679458" cy="3005942"/>
          </a:xfrm>
        </p:spPr>
        <p:txBody>
          <a:bodyPr/>
          <a:lstStyle/>
          <a:p>
            <a:pPr marL="266700" indent="-266700">
              <a:buFont typeface="+mj-lt"/>
              <a:buAutoNum type="arabicPeriod"/>
            </a:pPr>
            <a:r>
              <a:rPr lang="en-US" sz="2400" dirty="0" smtClean="0"/>
              <a:t>International resource pool with easy-to-use science gateway environments</a:t>
            </a:r>
            <a:endParaRPr lang="en-US" sz="2400" dirty="0"/>
          </a:p>
          <a:p>
            <a:pPr marL="266700" indent="-266700">
              <a:buFont typeface="+mj-lt"/>
              <a:buAutoNum type="arabicPeriod"/>
            </a:pPr>
            <a:r>
              <a:rPr lang="en-US" sz="2400" dirty="0" smtClean="0"/>
              <a:t>Zero-barrier access for users</a:t>
            </a:r>
            <a:br>
              <a:rPr lang="en-US" sz="2400" dirty="0" smtClean="0"/>
            </a:br>
            <a:r>
              <a:rPr lang="en-US" sz="2400" dirty="0" smtClean="0"/>
              <a:t>(Facebook, Google, EGI SSO)</a:t>
            </a:r>
          </a:p>
          <a:p>
            <a:pPr marL="266700" indent="-266700">
              <a:buFont typeface="+mj-lt"/>
              <a:buAutoNum type="arabicPeriod"/>
            </a:pPr>
            <a:r>
              <a:rPr lang="en-US" sz="2400" dirty="0" smtClean="0"/>
              <a:t>Extendible </a:t>
            </a:r>
            <a:r>
              <a:rPr lang="en-US" sz="2400" dirty="0"/>
              <a:t>platform: </a:t>
            </a:r>
          </a:p>
          <a:p>
            <a:pPr marL="631825" lvl="1" indent="-231775"/>
            <a:r>
              <a:rPr lang="en-US" sz="1800" dirty="0">
                <a:solidFill>
                  <a:schemeClr val="accent6">
                    <a:lumMod val="50000"/>
                  </a:schemeClr>
                </a:solidFill>
              </a:rPr>
              <a:t>Join with </a:t>
            </a:r>
            <a:r>
              <a:rPr lang="en-US" sz="1800" dirty="0" smtClean="0">
                <a:solidFill>
                  <a:schemeClr val="accent6">
                    <a:lumMod val="50000"/>
                  </a:schemeClr>
                </a:solidFill>
              </a:rPr>
              <a:t>an environment!</a:t>
            </a:r>
            <a:endParaRPr lang="en-US" sz="1800" dirty="0">
              <a:solidFill>
                <a:schemeClr val="accent6">
                  <a:lumMod val="50000"/>
                </a:schemeClr>
              </a:solidFill>
            </a:endParaRPr>
          </a:p>
          <a:p>
            <a:pPr marL="631825" lvl="1" indent="-231775"/>
            <a:r>
              <a:rPr lang="en-US" sz="1800" dirty="0">
                <a:solidFill>
                  <a:schemeClr val="accent6">
                    <a:lumMod val="50000"/>
                  </a:schemeClr>
                </a:solidFill>
              </a:rPr>
              <a:t>Join with </a:t>
            </a:r>
            <a:r>
              <a:rPr lang="en-US" sz="1800" dirty="0" smtClean="0">
                <a:solidFill>
                  <a:schemeClr val="accent6">
                    <a:lumMod val="50000"/>
                  </a:schemeClr>
                </a:solidFill>
              </a:rPr>
              <a:t>a cloud</a:t>
            </a:r>
            <a:r>
              <a:rPr lang="en-US" sz="1800" dirty="0">
                <a:solidFill>
                  <a:schemeClr val="accent6">
                    <a:lumMod val="50000"/>
                  </a:schemeClr>
                </a:solidFill>
              </a:rPr>
              <a:t> </a:t>
            </a:r>
            <a:r>
              <a:rPr lang="en-US" sz="1800" dirty="0" smtClean="0">
                <a:solidFill>
                  <a:schemeClr val="accent6">
                    <a:lumMod val="50000"/>
                  </a:schemeClr>
                </a:solidFill>
              </a:rPr>
              <a:t>or HTC cluster! </a:t>
            </a:r>
          </a:p>
          <a:p>
            <a:pPr marL="0" indent="0">
              <a:buNone/>
            </a:pPr>
            <a:endParaRPr lang="en-GB" sz="2400" b="1" dirty="0" smtClean="0">
              <a:solidFill>
                <a:schemeClr val="tx2">
                  <a:lumMod val="60000"/>
                  <a:lumOff val="40000"/>
                </a:schemeClr>
              </a:solidFill>
            </a:endParaRPr>
          </a:p>
        </p:txBody>
      </p:sp>
      <p:pic>
        <p:nvPicPr>
          <p:cNvPr id="5" name="Picture 12" descr="http://www.eu-emi.eu/image/image_gallery?uuid=b241911a-8d40-4f49-8b5d-3789250404a6&amp;groupId=14057&amp;t=129189812317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65127" y="3568062"/>
            <a:ext cx="453196" cy="26449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629548" y="3096075"/>
            <a:ext cx="2062414" cy="15024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Resource pool with clouds and </a:t>
            </a:r>
            <a:br>
              <a:rPr lang="en-GB" dirty="0" smtClean="0">
                <a:solidFill>
                  <a:schemeClr val="tx1"/>
                </a:solidFill>
              </a:rPr>
            </a:br>
            <a:r>
              <a:rPr lang="en-GB" dirty="0" smtClean="0">
                <a:solidFill>
                  <a:schemeClr val="tx1"/>
                </a:solidFill>
              </a:rPr>
              <a:t>HTC clusters</a:t>
            </a:r>
            <a:endParaRPr lang="en-GB" dirty="0">
              <a:solidFill>
                <a:schemeClr val="tx1"/>
              </a:solidFill>
            </a:endParaRPr>
          </a:p>
        </p:txBody>
      </p:sp>
      <p:sp>
        <p:nvSpPr>
          <p:cNvPr id="7" name="Rectangle 6"/>
          <p:cNvSpPr/>
          <p:nvPr/>
        </p:nvSpPr>
        <p:spPr>
          <a:xfrm>
            <a:off x="6775620" y="2544338"/>
            <a:ext cx="823045" cy="751214"/>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chemeClr val="tx1"/>
                </a:solidFill>
              </a:rPr>
              <a:t>Science gateway</a:t>
            </a:r>
            <a:endParaRPr lang="en-GB" sz="1400" dirty="0">
              <a:solidFill>
                <a:schemeClr val="tx1"/>
              </a:solidFill>
            </a:endParaRPr>
          </a:p>
        </p:txBody>
      </p:sp>
      <p:sp>
        <p:nvSpPr>
          <p:cNvPr id="8" name="Rectangle 7"/>
          <p:cNvSpPr/>
          <p:nvPr/>
        </p:nvSpPr>
        <p:spPr>
          <a:xfrm>
            <a:off x="7748309" y="2544338"/>
            <a:ext cx="823045" cy="751214"/>
          </a:xfrm>
          <a:prstGeom prst="rect">
            <a:avLst/>
          </a:prstGeom>
          <a:solidFill>
            <a:schemeClr val="accent6">
              <a:lumMod val="40000"/>
              <a:lumOff val="60000"/>
            </a:schemeClr>
          </a:solidFill>
          <a:ln>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chemeClr val="tx1"/>
                </a:solidFill>
              </a:rPr>
              <a:t>Science gateway</a:t>
            </a:r>
            <a:endParaRPr lang="en-GB" sz="1400" dirty="0">
              <a:solidFill>
                <a:schemeClr val="tx1"/>
              </a:solidFill>
            </a:endParaRPr>
          </a:p>
        </p:txBody>
      </p:sp>
      <p:sp>
        <p:nvSpPr>
          <p:cNvPr id="9" name="Rectangle 8"/>
          <p:cNvSpPr/>
          <p:nvPr/>
        </p:nvSpPr>
        <p:spPr>
          <a:xfrm>
            <a:off x="6772423" y="4432232"/>
            <a:ext cx="823045" cy="751214"/>
          </a:xfrm>
          <a:prstGeom prst="rect">
            <a:avLst/>
          </a:prstGeom>
          <a:solidFill>
            <a:schemeClr val="accent4">
              <a:lumMod val="60000"/>
              <a:lumOff val="40000"/>
            </a:schemeClr>
          </a:solidFill>
          <a:ln>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chemeClr val="tx1"/>
                </a:solidFill>
              </a:rPr>
              <a:t>Science gateway</a:t>
            </a:r>
            <a:endParaRPr lang="en-GB" sz="1400" dirty="0">
              <a:solidFill>
                <a:schemeClr val="tx1"/>
              </a:solidFill>
            </a:endParaRPr>
          </a:p>
        </p:txBody>
      </p:sp>
      <p:sp>
        <p:nvSpPr>
          <p:cNvPr id="10" name="Rectangle 9"/>
          <p:cNvSpPr/>
          <p:nvPr/>
        </p:nvSpPr>
        <p:spPr>
          <a:xfrm>
            <a:off x="7745112" y="4432232"/>
            <a:ext cx="823045" cy="751214"/>
          </a:xfrm>
          <a:prstGeom prst="rect">
            <a:avLst/>
          </a:prstGeom>
          <a:solidFill>
            <a:schemeClr val="bg1">
              <a:lumMod val="85000"/>
            </a:schemeClr>
          </a:solidFill>
          <a:ln>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chemeClr val="tx1"/>
                </a:solidFill>
              </a:rPr>
              <a:t>Science gateway</a:t>
            </a:r>
            <a:endParaRPr lang="en-GB" sz="1400" dirty="0">
              <a:solidFill>
                <a:schemeClr val="tx1"/>
              </a:solidFill>
            </a:endParaRPr>
          </a:p>
        </p:txBody>
      </p:sp>
      <p:sp>
        <p:nvSpPr>
          <p:cNvPr id="11" name="Rectangle 10"/>
          <p:cNvSpPr/>
          <p:nvPr/>
        </p:nvSpPr>
        <p:spPr>
          <a:xfrm>
            <a:off x="5546200" y="3494364"/>
            <a:ext cx="1073538" cy="7512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t>User Registration Portal</a:t>
            </a:r>
            <a:endParaRPr lang="en-GB" sz="1400" dirty="0"/>
          </a:p>
        </p:txBody>
      </p:sp>
      <p:cxnSp>
        <p:nvCxnSpPr>
          <p:cNvPr id="12" name="Straight Arrow Connector 11"/>
          <p:cNvCxnSpPr/>
          <p:nvPr/>
        </p:nvCxnSpPr>
        <p:spPr>
          <a:xfrm>
            <a:off x="5035005" y="3888435"/>
            <a:ext cx="51119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3">
            <a:extLst>
              <a:ext uri="{BEBA8EAE-BF5A-486C-A8C5-ECC9F3942E4B}">
                <a14:imgProps xmlns:a14="http://schemas.microsoft.com/office/drawing/2010/main">
                  <a14:imgLayer r:embed="rId4">
                    <a14:imgEffect>
                      <a14:backgroundRemoval t="0" b="100000" l="0" r="99510"/>
                    </a14:imgEffect>
                  </a14:imgLayer>
                </a14:imgProps>
              </a:ext>
            </a:extLst>
          </a:blip>
          <a:stretch>
            <a:fillRect/>
          </a:stretch>
        </p:blipFill>
        <p:spPr>
          <a:xfrm>
            <a:off x="4211960" y="3569486"/>
            <a:ext cx="598578" cy="600971"/>
          </a:xfrm>
          <a:prstGeom prst="rect">
            <a:avLst/>
          </a:prstGeom>
        </p:spPr>
      </p:pic>
      <p:pic>
        <p:nvPicPr>
          <p:cNvPr id="14" name="Picture 13"/>
          <p:cNvPicPr>
            <a:picLocks noChangeAspect="1"/>
          </p:cNvPicPr>
          <p:nvPr/>
        </p:nvPicPr>
        <p:blipFill>
          <a:blip r:embed="rId3">
            <a:extLst>
              <a:ext uri="{BEBA8EAE-BF5A-486C-A8C5-ECC9F3942E4B}">
                <a14:imgProps xmlns:a14="http://schemas.microsoft.com/office/drawing/2010/main">
                  <a14:imgLayer r:embed="rId4">
                    <a14:imgEffect>
                      <a14:backgroundRemoval t="0" b="100000" l="0" r="99510"/>
                    </a14:imgEffect>
                  </a14:imgLayer>
                </a14:imgProps>
              </a:ext>
            </a:extLst>
          </a:blip>
          <a:stretch>
            <a:fillRect/>
          </a:stretch>
        </p:blipFill>
        <p:spPr>
          <a:xfrm>
            <a:off x="4600042" y="3569486"/>
            <a:ext cx="598578" cy="600971"/>
          </a:xfrm>
          <a:prstGeom prst="rect">
            <a:avLst/>
          </a:prstGeom>
        </p:spPr>
      </p:pic>
      <p:pic>
        <p:nvPicPr>
          <p:cNvPr id="15" name="Picture 14"/>
          <p:cNvPicPr>
            <a:picLocks noChangeAspect="1"/>
          </p:cNvPicPr>
          <p:nvPr/>
        </p:nvPicPr>
        <p:blipFill>
          <a:blip r:embed="rId3">
            <a:extLst>
              <a:ext uri="{BEBA8EAE-BF5A-486C-A8C5-ECC9F3942E4B}">
                <a14:imgProps xmlns:a14="http://schemas.microsoft.com/office/drawing/2010/main">
                  <a14:imgLayer r:embed="rId4">
                    <a14:imgEffect>
                      <a14:backgroundRemoval t="0" b="100000" l="0" r="99510"/>
                    </a14:imgEffect>
                  </a14:imgLayer>
                </a14:imgProps>
              </a:ext>
            </a:extLst>
          </a:blip>
          <a:stretch>
            <a:fillRect/>
          </a:stretch>
        </p:blipFill>
        <p:spPr>
          <a:xfrm>
            <a:off x="4436427" y="3794850"/>
            <a:ext cx="598578" cy="600971"/>
          </a:xfrm>
          <a:prstGeom prst="rect">
            <a:avLst/>
          </a:prstGeom>
        </p:spPr>
      </p:pic>
      <p:sp>
        <p:nvSpPr>
          <p:cNvPr id="16" name="TextBox 15"/>
          <p:cNvSpPr txBox="1"/>
          <p:nvPr/>
        </p:nvSpPr>
        <p:spPr>
          <a:xfrm>
            <a:off x="8549960" y="4446900"/>
            <a:ext cx="580760" cy="791479"/>
          </a:xfrm>
          <a:prstGeom prst="rect">
            <a:avLst/>
          </a:prstGeom>
          <a:noFill/>
        </p:spPr>
        <p:txBody>
          <a:bodyPr wrap="none" rtlCol="0">
            <a:spAutoFit/>
          </a:bodyPr>
          <a:lstStyle/>
          <a:p>
            <a:r>
              <a:rPr lang="en-GB" sz="4400" dirty="0" smtClean="0"/>
              <a:t>…</a:t>
            </a:r>
            <a:endParaRPr lang="en-GB" sz="4400" dirty="0"/>
          </a:p>
        </p:txBody>
      </p:sp>
      <p:cxnSp>
        <p:nvCxnSpPr>
          <p:cNvPr id="17" name="Straight Arrow Connector 16"/>
          <p:cNvCxnSpPr/>
          <p:nvPr/>
        </p:nvCxnSpPr>
        <p:spPr>
          <a:xfrm flipV="1">
            <a:off x="6061018" y="4245578"/>
            <a:ext cx="0" cy="32021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353024" y="4373139"/>
            <a:ext cx="694770" cy="378533"/>
          </a:xfrm>
          <a:prstGeom prst="rect">
            <a:avLst/>
          </a:prstGeom>
          <a:noFill/>
        </p:spPr>
        <p:txBody>
          <a:bodyPr wrap="none" rtlCol="0">
            <a:spAutoFit/>
          </a:bodyPr>
          <a:lstStyle/>
          <a:p>
            <a:r>
              <a:rPr lang="en-GB" i="1" dirty="0" smtClean="0"/>
              <a:t>Users</a:t>
            </a:r>
            <a:endParaRPr lang="en-GB" i="1" dirty="0"/>
          </a:p>
        </p:txBody>
      </p:sp>
      <p:sp>
        <p:nvSpPr>
          <p:cNvPr id="19" name="TextBox 18"/>
          <p:cNvSpPr txBox="1"/>
          <p:nvPr/>
        </p:nvSpPr>
        <p:spPr>
          <a:xfrm>
            <a:off x="5551974" y="5403052"/>
            <a:ext cx="1458156" cy="369332"/>
          </a:xfrm>
          <a:prstGeom prst="rect">
            <a:avLst/>
          </a:prstGeom>
          <a:noFill/>
        </p:spPr>
        <p:txBody>
          <a:bodyPr wrap="none" rtlCol="0">
            <a:spAutoFit/>
          </a:bodyPr>
          <a:lstStyle/>
          <a:p>
            <a:r>
              <a:rPr lang="en-GB" i="1" dirty="0" smtClean="0"/>
              <a:t>Support team</a:t>
            </a:r>
            <a:endParaRPr lang="en-GB" i="1" dirty="0"/>
          </a:p>
        </p:txBody>
      </p:sp>
      <p:pic>
        <p:nvPicPr>
          <p:cNvPr id="20" name="Picture 19"/>
          <p:cNvPicPr>
            <a:picLocks noChangeAspect="1"/>
          </p:cNvPicPr>
          <p:nvPr/>
        </p:nvPicPr>
        <p:blipFill>
          <a:blip r:embed="rId3">
            <a:extLst>
              <a:ext uri="{BEBA8EAE-BF5A-486C-A8C5-ECC9F3942E4B}">
                <a14:imgProps xmlns:a14="http://schemas.microsoft.com/office/drawing/2010/main">
                  <a14:imgLayer r:embed="rId4">
                    <a14:imgEffect>
                      <a14:backgroundRemoval t="0" b="100000" l="0" r="99510"/>
                    </a14:imgEffect>
                  </a14:imgLayer>
                </a14:imgProps>
              </a:ext>
            </a:extLst>
          </a:blip>
          <a:stretch>
            <a:fillRect/>
          </a:stretch>
        </p:blipFill>
        <p:spPr>
          <a:xfrm>
            <a:off x="5594000" y="4598503"/>
            <a:ext cx="598578" cy="600971"/>
          </a:xfrm>
          <a:prstGeom prst="rect">
            <a:avLst/>
          </a:prstGeom>
        </p:spPr>
      </p:pic>
      <p:pic>
        <p:nvPicPr>
          <p:cNvPr id="21" name="Picture 20"/>
          <p:cNvPicPr>
            <a:picLocks noChangeAspect="1"/>
          </p:cNvPicPr>
          <p:nvPr/>
        </p:nvPicPr>
        <p:blipFill>
          <a:blip r:embed="rId3">
            <a:extLst>
              <a:ext uri="{BEBA8EAE-BF5A-486C-A8C5-ECC9F3942E4B}">
                <a14:imgProps xmlns:a14="http://schemas.microsoft.com/office/drawing/2010/main">
                  <a14:imgLayer r:embed="rId4">
                    <a14:imgEffect>
                      <a14:backgroundRemoval t="0" b="100000" l="0" r="99510"/>
                    </a14:imgEffect>
                  </a14:imgLayer>
                </a14:imgProps>
              </a:ext>
            </a:extLst>
          </a:blip>
          <a:stretch>
            <a:fillRect/>
          </a:stretch>
        </p:blipFill>
        <p:spPr>
          <a:xfrm>
            <a:off x="5982082" y="4598503"/>
            <a:ext cx="598578" cy="600971"/>
          </a:xfrm>
          <a:prstGeom prst="rect">
            <a:avLst/>
          </a:prstGeom>
        </p:spPr>
      </p:pic>
      <p:pic>
        <p:nvPicPr>
          <p:cNvPr id="22" name="Picture 21"/>
          <p:cNvPicPr>
            <a:picLocks noChangeAspect="1"/>
          </p:cNvPicPr>
          <p:nvPr/>
        </p:nvPicPr>
        <p:blipFill>
          <a:blip r:embed="rId3">
            <a:extLst>
              <a:ext uri="{BEBA8EAE-BF5A-486C-A8C5-ECC9F3942E4B}">
                <a14:imgProps xmlns:a14="http://schemas.microsoft.com/office/drawing/2010/main">
                  <a14:imgLayer r:embed="rId4">
                    <a14:imgEffect>
                      <a14:backgroundRemoval t="0" b="100000" l="0" r="99510"/>
                    </a14:imgEffect>
                  </a14:imgLayer>
                </a14:imgProps>
              </a:ext>
            </a:extLst>
          </a:blip>
          <a:stretch>
            <a:fillRect/>
          </a:stretch>
        </p:blipFill>
        <p:spPr>
          <a:xfrm>
            <a:off x="5818467" y="4823868"/>
            <a:ext cx="598578" cy="600971"/>
          </a:xfrm>
          <a:prstGeom prst="rect">
            <a:avLst/>
          </a:prstGeom>
        </p:spPr>
      </p:pic>
      <p:sp>
        <p:nvSpPr>
          <p:cNvPr id="23" name="TextBox 22"/>
          <p:cNvSpPr txBox="1"/>
          <p:nvPr/>
        </p:nvSpPr>
        <p:spPr>
          <a:xfrm>
            <a:off x="8573713" y="2500018"/>
            <a:ext cx="580760" cy="791479"/>
          </a:xfrm>
          <a:prstGeom prst="rect">
            <a:avLst/>
          </a:prstGeom>
          <a:noFill/>
        </p:spPr>
        <p:txBody>
          <a:bodyPr wrap="none" rtlCol="0">
            <a:spAutoFit/>
          </a:bodyPr>
          <a:lstStyle/>
          <a:p>
            <a:r>
              <a:rPr lang="en-GB" sz="4400" dirty="0" smtClean="0"/>
              <a:t>…</a:t>
            </a:r>
            <a:endParaRPr lang="en-GB" sz="4400" dirty="0"/>
          </a:p>
        </p:txBody>
      </p:sp>
      <p:pic>
        <p:nvPicPr>
          <p:cNvPr id="24" name="Picture 6" descr="https://upload.wikimedia.org/wikipedia/commons/thumb/c/c2/F_icon.svg/2000px-F_icon.sv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86020" y="3272333"/>
            <a:ext cx="237294" cy="24620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0" descr="http://images.dailytech.com/frontpage/fp__G_is_For_Google_New_Logo_Thumb.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41496" y="2927316"/>
            <a:ext cx="314185" cy="325984"/>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495172" y="5691076"/>
            <a:ext cx="3572772" cy="369332"/>
          </a:xfrm>
          <a:prstGeom prst="rect">
            <a:avLst/>
          </a:prstGeom>
          <a:noFill/>
        </p:spPr>
        <p:txBody>
          <a:bodyPr wrap="square" rtlCol="0">
            <a:spAutoFit/>
          </a:bodyPr>
          <a:lstStyle/>
          <a:p>
            <a:r>
              <a:rPr lang="en-GB" dirty="0" smtClean="0">
                <a:solidFill>
                  <a:srgbClr val="C00000"/>
                </a:solidFill>
              </a:rPr>
              <a:t>EGI Community Forum 2015, Bari</a:t>
            </a:r>
            <a:endParaRPr lang="en-GB" dirty="0">
              <a:solidFill>
                <a:srgbClr val="C00000"/>
              </a:solidFill>
            </a:endParaRPr>
          </a:p>
        </p:txBody>
      </p:sp>
      <p:sp>
        <p:nvSpPr>
          <p:cNvPr id="27" name="Rectangle 26"/>
          <p:cNvSpPr/>
          <p:nvPr/>
        </p:nvSpPr>
        <p:spPr>
          <a:xfrm>
            <a:off x="467660" y="5013176"/>
            <a:ext cx="3384260" cy="877163"/>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1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BEST DEMO</a:t>
            </a:r>
            <a:endParaRPr lang="en-US" sz="51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84640483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Front page: </a:t>
            </a:r>
            <a:r>
              <a:rPr lang="en-GB" sz="3200" dirty="0">
                <a:hlinkClick r:id="rId2"/>
              </a:rPr>
              <a:t>http://access.egi.eu</a:t>
            </a:r>
            <a:r>
              <a:rPr lang="en-GB" sz="3200" dirty="0"/>
              <a:t> </a:t>
            </a:r>
            <a:endParaRPr lang="en-GB"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952" y="1412776"/>
            <a:ext cx="8320924" cy="468052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581170314"/>
      </p:ext>
    </p:extLst>
  </p:cSld>
  <p:clrMapOvr>
    <a:masterClrMapping/>
  </p:clrMapOvr>
  <mc:AlternateContent xmlns:mc="http://schemas.openxmlformats.org/markup-compatibility/2006" xmlns:p14="http://schemas.microsoft.com/office/powerpoint/2010/main">
    <mc:Choice Requires="p14">
      <p:transition p14:dur="250" advTm="8000">
        <p:cut/>
      </p:transition>
    </mc:Choice>
    <mc:Fallback xmlns="">
      <p:transition advTm="8000">
        <p:cu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7664" y="202630"/>
            <a:ext cx="7344816" cy="850106"/>
          </a:xfrm>
        </p:spPr>
        <p:txBody>
          <a:bodyPr>
            <a:normAutofit/>
          </a:bodyPr>
          <a:lstStyle/>
          <a:p>
            <a:r>
              <a:rPr lang="en-US" dirty="0" smtClean="0"/>
              <a:t>Front page</a:t>
            </a:r>
            <a:endParaRPr lang="en-GB" dirty="0"/>
          </a:p>
        </p:txBody>
      </p:sp>
      <p:sp>
        <p:nvSpPr>
          <p:cNvPr id="3" name="Content Placeholder 2"/>
          <p:cNvSpPr>
            <a:spLocks noGrp="1"/>
          </p:cNvSpPr>
          <p:nvPr>
            <p:ph sz="half" idx="1"/>
          </p:nvPr>
        </p:nvSpPr>
        <p:spPr/>
        <p:txBody>
          <a:bodyPr/>
          <a:lstStyle/>
          <a:p>
            <a:endParaRPr lang="en-GB"/>
          </a:p>
        </p:txBody>
      </p:sp>
      <p:sp>
        <p:nvSpPr>
          <p:cNvPr id="4" name="Content Placeholder 3"/>
          <p:cNvSpPr>
            <a:spLocks noGrp="1"/>
          </p:cNvSpPr>
          <p:nvPr>
            <p:ph sz="half" idx="2"/>
          </p:nvPr>
        </p:nvSpPr>
        <p:spPr/>
        <p:txBody>
          <a:bodyPr/>
          <a:lstStyle/>
          <a:p>
            <a:endParaRPr lang="en-GB"/>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205" y="1340768"/>
            <a:ext cx="8496267" cy="47791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938754024"/>
      </p:ext>
    </p:extLst>
  </p:cSld>
  <p:clrMapOvr>
    <a:masterClrMapping/>
  </p:clrMapOvr>
  <mc:AlternateContent xmlns:mc="http://schemas.openxmlformats.org/markup-compatibility/2006" xmlns:p14="http://schemas.microsoft.com/office/powerpoint/2010/main">
    <mc:Choice Requires="p14">
      <p:transition p14:dur="250" advTm="8000">
        <p:cut/>
      </p:transition>
    </mc:Choice>
    <mc:Fallback xmlns="">
      <p:transition advTm="8000">
        <p:cu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7664" y="202630"/>
            <a:ext cx="7344816" cy="850106"/>
          </a:xfrm>
        </p:spPr>
        <p:txBody>
          <a:bodyPr>
            <a:normAutofit/>
          </a:bodyPr>
          <a:lstStyle/>
          <a:p>
            <a:r>
              <a:rPr lang="en-US" dirty="0" smtClean="0"/>
              <a:t>Front page</a:t>
            </a:r>
            <a:endParaRPr lang="en-GB" dirty="0"/>
          </a:p>
        </p:txBody>
      </p:sp>
      <p:sp>
        <p:nvSpPr>
          <p:cNvPr id="3" name="Content Placeholder 2"/>
          <p:cNvSpPr>
            <a:spLocks noGrp="1"/>
          </p:cNvSpPr>
          <p:nvPr>
            <p:ph sz="half" idx="1"/>
          </p:nvPr>
        </p:nvSpPr>
        <p:spPr/>
        <p:txBody>
          <a:bodyPr/>
          <a:lstStyle/>
          <a:p>
            <a:endParaRPr lang="en-GB"/>
          </a:p>
        </p:txBody>
      </p:sp>
      <p:sp>
        <p:nvSpPr>
          <p:cNvPr id="4" name="Content Placeholder 3"/>
          <p:cNvSpPr>
            <a:spLocks noGrp="1"/>
          </p:cNvSpPr>
          <p:nvPr>
            <p:ph sz="half" idx="2"/>
          </p:nvPr>
        </p:nvSpPr>
        <p:spPr/>
        <p:txBody>
          <a:bodyPr/>
          <a:lstStyle/>
          <a:p>
            <a:endParaRPr lang="en-GB"/>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184" y="1340768"/>
            <a:ext cx="8584296" cy="482866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206361994"/>
      </p:ext>
    </p:extLst>
  </p:cSld>
  <p:clrMapOvr>
    <a:masterClrMapping/>
  </p:clrMapOvr>
  <mc:AlternateContent xmlns:mc="http://schemas.openxmlformats.org/markup-compatibility/2006" xmlns:p14="http://schemas.microsoft.com/office/powerpoint/2010/main">
    <mc:Choice Requires="p14">
      <p:transition p14:dur="250" advTm="8000">
        <p:cut/>
      </p:transition>
    </mc:Choice>
    <mc:Fallback xmlns="">
      <p:transition advTm="8000">
        <p:cu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Outline</a:t>
            </a:r>
            <a:endParaRPr lang="en-GB" dirty="0"/>
          </a:p>
        </p:txBody>
      </p:sp>
      <p:sp>
        <p:nvSpPr>
          <p:cNvPr id="2" name="Content Placeholder 1"/>
          <p:cNvSpPr>
            <a:spLocks noGrp="1"/>
          </p:cNvSpPr>
          <p:nvPr>
            <p:ph sz="half" idx="2"/>
          </p:nvPr>
        </p:nvSpPr>
        <p:spPr>
          <a:xfrm>
            <a:off x="467544" y="1236888"/>
            <a:ext cx="8424936" cy="4784400"/>
          </a:xfrm>
        </p:spPr>
        <p:txBody>
          <a:bodyPr/>
          <a:lstStyle/>
          <a:p>
            <a:r>
              <a:rPr lang="en-US" sz="2000" dirty="0" smtClean="0"/>
              <a:t>Tuesday (~45’)</a:t>
            </a:r>
          </a:p>
          <a:p>
            <a:pPr lvl="1"/>
            <a:r>
              <a:rPr lang="en-US" sz="1800" dirty="0" smtClean="0"/>
              <a:t>EGI solutions and ongoing integration </a:t>
            </a:r>
            <a:r>
              <a:rPr lang="en-US" sz="1800" dirty="0"/>
              <a:t>activities </a:t>
            </a:r>
            <a:r>
              <a:rPr lang="en-US" sz="1800" dirty="0" smtClean="0"/>
              <a:t>(</a:t>
            </a:r>
            <a:r>
              <a:rPr lang="en-US" sz="1800" dirty="0" err="1" smtClean="0"/>
              <a:t>Gergely</a:t>
            </a:r>
            <a:r>
              <a:rPr lang="en-US" sz="1800" dirty="0" smtClean="0"/>
              <a:t>) (15’)</a:t>
            </a:r>
          </a:p>
          <a:p>
            <a:pPr lvl="1"/>
            <a:r>
              <a:rPr lang="en-US" sz="1800" dirty="0" smtClean="0"/>
              <a:t>Detailed community example: </a:t>
            </a:r>
            <a:r>
              <a:rPr lang="en-US" sz="1800" dirty="0" err="1" smtClean="0"/>
              <a:t>BioVel</a:t>
            </a:r>
            <a:r>
              <a:rPr lang="en-US" sz="1800" dirty="0" smtClean="0"/>
              <a:t> - </a:t>
            </a:r>
            <a:r>
              <a:rPr lang="en-US" sz="1800" dirty="0" err="1" smtClean="0"/>
              <a:t>LifeWatch</a:t>
            </a:r>
            <a:r>
              <a:rPr lang="en-US" sz="1800" dirty="0" smtClean="0"/>
              <a:t> Sweden (Matthias and Alex) (15’)</a:t>
            </a:r>
          </a:p>
          <a:p>
            <a:pPr lvl="1"/>
            <a:r>
              <a:rPr lang="en-US" sz="1800" dirty="0" smtClean="0"/>
              <a:t>Q&amp;A</a:t>
            </a:r>
          </a:p>
          <a:p>
            <a:pPr lvl="1"/>
            <a:r>
              <a:rPr lang="en-US" sz="1800" dirty="0" smtClean="0"/>
              <a:t>Collecting e-infrastructure survey papers</a:t>
            </a:r>
          </a:p>
          <a:p>
            <a:r>
              <a:rPr lang="en-US" sz="2000" dirty="0" smtClean="0"/>
              <a:t>Wednesday (1h 45’)</a:t>
            </a:r>
          </a:p>
          <a:p>
            <a:pPr marL="457200" lvl="1" indent="0">
              <a:buNone/>
            </a:pPr>
            <a:r>
              <a:rPr lang="en-US" sz="1800" dirty="0" smtClean="0"/>
              <a:t>Reminder of solutions (</a:t>
            </a:r>
            <a:r>
              <a:rPr lang="en-US" sz="1800" dirty="0" err="1" smtClean="0"/>
              <a:t>Gergely</a:t>
            </a:r>
            <a:r>
              <a:rPr lang="en-US" sz="1800" dirty="0" smtClean="0"/>
              <a:t>) (5’)</a:t>
            </a:r>
          </a:p>
          <a:p>
            <a:pPr marL="457200" lvl="1" indent="0">
              <a:buNone/>
            </a:pPr>
            <a:r>
              <a:rPr lang="en-GB" sz="1800" dirty="0" smtClean="0"/>
              <a:t>High-throughput data analysis case studies (Yin) (20’)</a:t>
            </a:r>
          </a:p>
          <a:p>
            <a:pPr marL="457200" lvl="1" indent="0">
              <a:buNone/>
            </a:pPr>
            <a:r>
              <a:rPr lang="en-US" sz="1800" dirty="0" smtClean="0"/>
              <a:t>Federated Cloud details (Boris) (40’)</a:t>
            </a:r>
            <a:endParaRPr lang="en-GB" sz="1800" dirty="0" smtClean="0"/>
          </a:p>
          <a:p>
            <a:pPr lvl="1"/>
            <a:r>
              <a:rPr lang="en-GB" sz="1800" dirty="0" smtClean="0"/>
              <a:t>Cloud details – </a:t>
            </a:r>
            <a:r>
              <a:rPr lang="en-GB" sz="1800" dirty="0"/>
              <a:t>w</a:t>
            </a:r>
            <a:r>
              <a:rPr lang="en-GB" sz="1800" dirty="0" smtClean="0"/>
              <a:t>ith case studies</a:t>
            </a:r>
            <a:endParaRPr lang="en-GB" sz="1800" dirty="0"/>
          </a:p>
          <a:p>
            <a:pPr lvl="2"/>
            <a:r>
              <a:rPr lang="en-GB" sz="1600" dirty="0"/>
              <a:t>Compute </a:t>
            </a:r>
            <a:r>
              <a:rPr lang="en-GB" sz="1600" dirty="0" smtClean="0"/>
              <a:t>management, Storage management, Marketplace</a:t>
            </a:r>
            <a:endParaRPr lang="en-US" sz="1600" dirty="0" smtClean="0"/>
          </a:p>
          <a:p>
            <a:pPr marL="457200" lvl="1" indent="0">
              <a:buNone/>
            </a:pPr>
            <a:r>
              <a:rPr lang="en-GB" sz="1800" dirty="0" smtClean="0"/>
              <a:t>Community and user access to EGI (</a:t>
            </a:r>
            <a:r>
              <a:rPr lang="en-GB" sz="1800" dirty="0" err="1" smtClean="0"/>
              <a:t>Gergely</a:t>
            </a:r>
            <a:r>
              <a:rPr lang="en-GB" sz="1800" dirty="0" smtClean="0"/>
              <a:t>) (15’)</a:t>
            </a:r>
            <a:endParaRPr lang="en-GB" sz="1100" dirty="0"/>
          </a:p>
          <a:p>
            <a:pPr marL="457200" lvl="1" indent="0">
              <a:buNone/>
            </a:pPr>
            <a:r>
              <a:rPr lang="en-US" sz="1800" dirty="0" smtClean="0"/>
              <a:t>Discussion of e-infrastructure survey responses (gathered from Tuesday) (20’)</a:t>
            </a:r>
          </a:p>
          <a:p>
            <a:pPr marL="457200" lvl="1" indent="0">
              <a:buNone/>
            </a:pPr>
            <a:r>
              <a:rPr lang="en-US" sz="1800" dirty="0" smtClean="0"/>
              <a:t>Circulate survey on future training</a:t>
            </a:r>
            <a:endParaRPr lang="en-GB" sz="1800" dirty="0"/>
          </a:p>
        </p:txBody>
      </p:sp>
    </p:spTree>
    <p:extLst>
      <p:ext uri="{BB962C8B-B14F-4D97-AF65-F5344CB8AC3E}">
        <p14:creationId xmlns:p14="http://schemas.microsoft.com/office/powerpoint/2010/main" val="30043046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7664" y="202630"/>
            <a:ext cx="7344816" cy="850106"/>
          </a:xfrm>
        </p:spPr>
        <p:txBody>
          <a:bodyPr>
            <a:normAutofit/>
          </a:bodyPr>
          <a:lstStyle/>
          <a:p>
            <a:r>
              <a:rPr lang="en-US" dirty="0" smtClean="0"/>
              <a:t>Login page</a:t>
            </a:r>
            <a:endParaRPr lang="en-GB"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371447"/>
            <a:ext cx="8280920" cy="465801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713387502"/>
      </p:ext>
    </p:extLst>
  </p:cSld>
  <p:clrMapOvr>
    <a:masterClrMapping/>
  </p:clrMapOvr>
  <mc:AlternateContent xmlns:mc="http://schemas.openxmlformats.org/markup-compatibility/2006" xmlns:p14="http://schemas.microsoft.com/office/powerpoint/2010/main">
    <mc:Choice Requires="p14">
      <p:transition p14:dur="250" advTm="8000">
        <p:cut/>
      </p:transition>
    </mc:Choice>
    <mc:Fallback xmlns="">
      <p:transition advTm="8000">
        <p:cut/>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7664" y="202630"/>
            <a:ext cx="7344816" cy="850106"/>
          </a:xfrm>
        </p:spPr>
        <p:txBody>
          <a:bodyPr>
            <a:normAutofit/>
          </a:bodyPr>
          <a:lstStyle/>
          <a:p>
            <a:r>
              <a:rPr lang="en-US" dirty="0" smtClean="0"/>
              <a:t>User ‘dashboard’ with 3-step process</a:t>
            </a:r>
            <a:endParaRPr lang="en-GB"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412777"/>
            <a:ext cx="8192909" cy="460851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978619918"/>
      </p:ext>
    </p:extLst>
  </p:cSld>
  <p:clrMapOvr>
    <a:masterClrMapping/>
  </p:clrMapOvr>
  <mc:AlternateContent xmlns:mc="http://schemas.openxmlformats.org/markup-compatibility/2006" xmlns:p14="http://schemas.microsoft.com/office/powerpoint/2010/main">
    <mc:Choice Requires="p14">
      <p:transition p14:dur="250" advTm="8000">
        <p:cut/>
      </p:transition>
    </mc:Choice>
    <mc:Fallback xmlns="">
      <p:transition advTm="8000">
        <p:cu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7664" y="202630"/>
            <a:ext cx="7344816" cy="850106"/>
          </a:xfrm>
        </p:spPr>
        <p:txBody>
          <a:bodyPr>
            <a:normAutofit/>
          </a:bodyPr>
          <a:lstStyle/>
          <a:p>
            <a:r>
              <a:rPr lang="en-US" dirty="0" smtClean="0"/>
              <a:t>Step 1: Add affiliation</a:t>
            </a:r>
            <a:endParaRPr lang="en-GB"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412776"/>
            <a:ext cx="8064896" cy="453650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357004562"/>
      </p:ext>
    </p:extLst>
  </p:cSld>
  <p:clrMapOvr>
    <a:masterClrMapping/>
  </p:clrMapOvr>
  <mc:AlternateContent xmlns:mc="http://schemas.openxmlformats.org/markup-compatibility/2006" xmlns:p14="http://schemas.microsoft.com/office/powerpoint/2010/main">
    <mc:Choice Requires="p14">
      <p:transition p14:dur="250" advTm="8000">
        <p:cut/>
      </p:transition>
    </mc:Choice>
    <mc:Fallback xmlns="">
      <p:transition advTm="8000">
        <p:cut/>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7664" y="202630"/>
            <a:ext cx="7344816" cy="850106"/>
          </a:xfrm>
        </p:spPr>
        <p:txBody>
          <a:bodyPr>
            <a:normAutofit/>
          </a:bodyPr>
          <a:lstStyle/>
          <a:p>
            <a:r>
              <a:rPr lang="en-US" dirty="0" smtClean="0"/>
              <a:t>Step 1: Add affiliation</a:t>
            </a:r>
            <a:endParaRPr lang="en-GB"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331767"/>
            <a:ext cx="8208912" cy="461751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010871312"/>
      </p:ext>
    </p:extLst>
  </p:cSld>
  <p:clrMapOvr>
    <a:masterClrMapping/>
  </p:clrMapOvr>
  <mc:AlternateContent xmlns:mc="http://schemas.openxmlformats.org/markup-compatibility/2006" xmlns:p14="http://schemas.microsoft.com/office/powerpoint/2010/main">
    <mc:Choice Requires="p14">
      <p:transition p14:dur="250" advTm="8000">
        <p:cut/>
      </p:transition>
    </mc:Choice>
    <mc:Fallback xmlns="">
      <p:transition advTm="8000">
        <p:cut/>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7664" y="202630"/>
            <a:ext cx="7344816" cy="850106"/>
          </a:xfrm>
        </p:spPr>
        <p:txBody>
          <a:bodyPr>
            <a:normAutofit/>
          </a:bodyPr>
          <a:lstStyle/>
          <a:p>
            <a:r>
              <a:rPr lang="en-US" dirty="0" smtClean="0"/>
              <a:t>Step 2: Request resources</a:t>
            </a:r>
            <a:endParaRPr lang="en-GB"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304764"/>
            <a:ext cx="8640960" cy="486054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844277578"/>
      </p:ext>
    </p:extLst>
  </p:cSld>
  <p:clrMapOvr>
    <a:masterClrMapping/>
  </p:clrMapOvr>
  <mc:AlternateContent xmlns:mc="http://schemas.openxmlformats.org/markup-compatibility/2006" xmlns:p14="http://schemas.microsoft.com/office/powerpoint/2010/main">
    <mc:Choice Requires="p14">
      <p:transition p14:dur="250" advTm="8000">
        <p:cut/>
      </p:transition>
    </mc:Choice>
    <mc:Fallback xmlns="">
      <p:transition advTm="8000">
        <p:cut/>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7664" y="202630"/>
            <a:ext cx="7344816" cy="850106"/>
          </a:xfrm>
        </p:spPr>
        <p:txBody>
          <a:bodyPr>
            <a:normAutofit/>
          </a:bodyPr>
          <a:lstStyle/>
          <a:p>
            <a:r>
              <a:rPr lang="en-US" dirty="0" smtClean="0"/>
              <a:t>Step 2: Request accepted</a:t>
            </a:r>
            <a:endParaRPr lang="en-GB"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412776"/>
            <a:ext cx="8532440" cy="479949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906884175"/>
      </p:ext>
    </p:extLst>
  </p:cSld>
  <p:clrMapOvr>
    <a:masterClrMapping/>
  </p:clrMapOvr>
  <mc:AlternateContent xmlns:mc="http://schemas.openxmlformats.org/markup-compatibility/2006" xmlns:p14="http://schemas.microsoft.com/office/powerpoint/2010/main">
    <mc:Choice Requires="p14">
      <p:transition p14:dur="250" advTm="8000">
        <p:cut/>
      </p:transition>
    </mc:Choice>
    <mc:Fallback xmlns="">
      <p:transition advTm="8000">
        <p:cut/>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7664" y="202630"/>
            <a:ext cx="7344816" cy="850106"/>
          </a:xfrm>
        </p:spPr>
        <p:txBody>
          <a:bodyPr>
            <a:normAutofit/>
          </a:bodyPr>
          <a:lstStyle/>
          <a:p>
            <a:r>
              <a:rPr lang="en-US" dirty="0"/>
              <a:t>Step 2: Details of accepted request</a:t>
            </a:r>
            <a:endParaRPr lang="en-GB"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542" y="1340768"/>
            <a:ext cx="8448938" cy="475252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503954962"/>
      </p:ext>
    </p:extLst>
  </p:cSld>
  <p:clrMapOvr>
    <a:masterClrMapping/>
  </p:clrMapOvr>
  <mc:AlternateContent xmlns:mc="http://schemas.openxmlformats.org/markup-compatibility/2006" xmlns:p14="http://schemas.microsoft.com/office/powerpoint/2010/main">
    <mc:Choice Requires="p14">
      <p:transition p14:dur="250" advTm="8000">
        <p:cut/>
      </p:transition>
    </mc:Choice>
    <mc:Fallback xmlns="">
      <p:transition advTm="8000">
        <p:cut/>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7664" y="202630"/>
            <a:ext cx="7344816" cy="850106"/>
          </a:xfrm>
        </p:spPr>
        <p:txBody>
          <a:bodyPr>
            <a:normAutofit/>
          </a:bodyPr>
          <a:lstStyle/>
          <a:p>
            <a:r>
              <a:rPr lang="en-US" dirty="0"/>
              <a:t>Step </a:t>
            </a:r>
            <a:r>
              <a:rPr lang="en-US" dirty="0" smtClean="0"/>
              <a:t>3: Access resources</a:t>
            </a:r>
            <a:endParaRPr lang="en-GB"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872" y="1268760"/>
            <a:ext cx="8320924" cy="468052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351938978"/>
      </p:ext>
    </p:extLst>
  </p:cSld>
  <p:clrMapOvr>
    <a:masterClrMapping/>
  </p:clrMapOvr>
  <mc:AlternateContent xmlns:mc="http://schemas.openxmlformats.org/markup-compatibility/2006" xmlns:p14="http://schemas.microsoft.com/office/powerpoint/2010/main">
    <mc:Choice Requires="p14">
      <p:transition p14:dur="250" advTm="8000">
        <p:cut/>
      </p:transition>
    </mc:Choice>
    <mc:Fallback xmlns="">
      <p:transition advTm="8000">
        <p:cut/>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7664" y="202630"/>
            <a:ext cx="7344816" cy="850106"/>
          </a:xfrm>
        </p:spPr>
        <p:txBody>
          <a:bodyPr>
            <a:normAutofit/>
          </a:bodyPr>
          <a:lstStyle/>
          <a:p>
            <a:r>
              <a:rPr lang="en-US" dirty="0"/>
              <a:t>Step </a:t>
            </a:r>
            <a:r>
              <a:rPr lang="en-US" dirty="0" smtClean="0"/>
              <a:t>3: Access resources</a:t>
            </a:r>
            <a:endParaRPr lang="en-GB" dirty="0"/>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056" y="1340768"/>
            <a:ext cx="8172400" cy="45969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802956316"/>
      </p:ext>
    </p:extLst>
  </p:cSld>
  <p:clrMapOvr>
    <a:masterClrMapping/>
  </p:clrMapOvr>
  <mc:AlternateContent xmlns:mc="http://schemas.openxmlformats.org/markup-compatibility/2006" xmlns:p14="http://schemas.microsoft.com/office/powerpoint/2010/main">
    <mc:Choice Requires="p14">
      <p:transition p14:dur="250" advTm="8000">
        <p:cut/>
      </p:transition>
    </mc:Choice>
    <mc:Fallback xmlns="">
      <p:transition advTm="8000">
        <p:cut/>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Services integrated so far…</a:t>
            </a:r>
            <a:endParaRPr lang="en-GB" dirty="0"/>
          </a:p>
        </p:txBody>
      </p:sp>
      <p:graphicFrame>
        <p:nvGraphicFramePr>
          <p:cNvPr id="12" name="Table 11"/>
          <p:cNvGraphicFramePr>
            <a:graphicFrameLocks noGrp="1"/>
          </p:cNvGraphicFramePr>
          <p:nvPr>
            <p:extLst>
              <p:ext uri="{D42A27DB-BD31-4B8C-83A1-F6EECF244321}">
                <p14:modId xmlns:p14="http://schemas.microsoft.com/office/powerpoint/2010/main" val="3157188458"/>
              </p:ext>
            </p:extLst>
          </p:nvPr>
        </p:nvGraphicFramePr>
        <p:xfrm>
          <a:off x="899592" y="1484784"/>
          <a:ext cx="7493371" cy="3071084"/>
        </p:xfrm>
        <a:graphic>
          <a:graphicData uri="http://schemas.openxmlformats.org/drawingml/2006/table">
            <a:tbl>
              <a:tblPr firstRow="1" firstCol="1" bandRow="1">
                <a:tableStyleId>{5C22544A-7EE6-4342-B048-85BDC9FD1C3A}</a:tableStyleId>
              </a:tblPr>
              <a:tblGrid>
                <a:gridCol w="3198776"/>
                <a:gridCol w="4294595"/>
              </a:tblGrid>
              <a:tr h="264599">
                <a:tc>
                  <a:txBody>
                    <a:bodyPr/>
                    <a:lstStyle/>
                    <a:p>
                      <a:pPr algn="ctr">
                        <a:lnSpc>
                          <a:spcPct val="115000"/>
                        </a:lnSpc>
                        <a:spcAft>
                          <a:spcPts val="0"/>
                        </a:spcAft>
                      </a:pPr>
                      <a:r>
                        <a:rPr lang="en-GB" sz="2000" dirty="0">
                          <a:effectLst/>
                        </a:rPr>
                        <a:t>Type</a:t>
                      </a:r>
                      <a:endParaRPr lang="en-GB" sz="20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n-GB" sz="2000" dirty="0">
                          <a:effectLst/>
                        </a:rPr>
                        <a:t>Name</a:t>
                      </a:r>
                      <a:endParaRPr lang="en-GB" sz="2000" dirty="0">
                        <a:effectLst/>
                        <a:latin typeface="Calibri"/>
                        <a:ea typeface="Calibri"/>
                        <a:cs typeface="Times New Roman"/>
                      </a:endParaRPr>
                    </a:p>
                  </a:txBody>
                  <a:tcPr marL="68580" marR="68580" marT="0" marB="0"/>
                </a:tc>
              </a:tr>
              <a:tr h="451396">
                <a:tc>
                  <a:txBody>
                    <a:bodyPr/>
                    <a:lstStyle/>
                    <a:p>
                      <a:pPr>
                        <a:lnSpc>
                          <a:spcPct val="115000"/>
                        </a:lnSpc>
                        <a:spcAft>
                          <a:spcPts val="0"/>
                        </a:spcAft>
                      </a:pPr>
                      <a:r>
                        <a:rPr lang="en-GB" sz="1800" dirty="0">
                          <a:effectLst/>
                        </a:rPr>
                        <a:t>Cloud and storage site </a:t>
                      </a:r>
                      <a:endParaRPr lang="en-GB" sz="1800" dirty="0">
                        <a:effectLst/>
                        <a:latin typeface="Calibri"/>
                        <a:ea typeface="Calibri"/>
                        <a:cs typeface="Times New Roman"/>
                      </a:endParaRPr>
                    </a:p>
                  </a:txBody>
                  <a:tcPr marL="68580" marR="68580" marT="0" marB="0"/>
                </a:tc>
                <a:tc>
                  <a:txBody>
                    <a:bodyPr/>
                    <a:lstStyle/>
                    <a:p>
                      <a:pPr>
                        <a:lnSpc>
                          <a:spcPct val="115000"/>
                        </a:lnSpc>
                        <a:spcAft>
                          <a:spcPts val="0"/>
                        </a:spcAft>
                      </a:pPr>
                      <a:r>
                        <a:rPr lang="en-GB" sz="1800" dirty="0">
                          <a:effectLst/>
                        </a:rPr>
                        <a:t>INFN Catania </a:t>
                      </a:r>
                      <a:r>
                        <a:rPr lang="en-GB" sz="1800" dirty="0" err="1">
                          <a:effectLst/>
                        </a:rPr>
                        <a:t>Openstack</a:t>
                      </a:r>
                      <a:r>
                        <a:rPr lang="en-GB" sz="1800" dirty="0">
                          <a:effectLst/>
                        </a:rPr>
                        <a:t> site</a:t>
                      </a:r>
                      <a:endParaRPr lang="en-GB" sz="1800" dirty="0">
                        <a:effectLst/>
                        <a:latin typeface="Calibri"/>
                        <a:ea typeface="Calibri"/>
                        <a:cs typeface="Times New Roman"/>
                      </a:endParaRPr>
                    </a:p>
                  </a:txBody>
                  <a:tcPr marL="68580" marR="68580" marT="0" marB="0"/>
                </a:tc>
              </a:tr>
              <a:tr h="310067">
                <a:tc>
                  <a:txBody>
                    <a:bodyPr/>
                    <a:lstStyle/>
                    <a:p>
                      <a:pPr>
                        <a:lnSpc>
                          <a:spcPct val="115000"/>
                        </a:lnSpc>
                        <a:spcAft>
                          <a:spcPts val="0"/>
                        </a:spcAft>
                      </a:pPr>
                      <a:r>
                        <a:rPr lang="en-GB" sz="1800" dirty="0" smtClean="0">
                          <a:effectLst/>
                        </a:rPr>
                        <a:t>High-Throughput Computing site</a:t>
                      </a:r>
                      <a:endParaRPr lang="en-GB" sz="1800" dirty="0">
                        <a:effectLst/>
                        <a:latin typeface="Calibri"/>
                        <a:ea typeface="Calibri"/>
                        <a:cs typeface="Times New Roman"/>
                      </a:endParaRPr>
                    </a:p>
                  </a:txBody>
                  <a:tcPr marL="68580" marR="68580" marT="0" marB="0"/>
                </a:tc>
                <a:tc>
                  <a:txBody>
                    <a:bodyPr/>
                    <a:lstStyle/>
                    <a:p>
                      <a:pPr>
                        <a:lnSpc>
                          <a:spcPct val="115000"/>
                        </a:lnSpc>
                        <a:spcAft>
                          <a:spcPts val="0"/>
                        </a:spcAft>
                      </a:pPr>
                      <a:r>
                        <a:rPr lang="en-GB" sz="1800" dirty="0">
                          <a:effectLst/>
                        </a:rPr>
                        <a:t>INFN Catania </a:t>
                      </a:r>
                      <a:r>
                        <a:rPr lang="en-GB" sz="1800" dirty="0" smtClean="0">
                          <a:effectLst/>
                        </a:rPr>
                        <a:t>EMI-</a:t>
                      </a:r>
                      <a:r>
                        <a:rPr lang="en-GB" sz="1800" dirty="0" err="1" smtClean="0">
                          <a:effectLst/>
                        </a:rPr>
                        <a:t>gLite</a:t>
                      </a:r>
                      <a:r>
                        <a:rPr lang="en-GB" sz="1800" dirty="0" smtClean="0">
                          <a:effectLst/>
                        </a:rPr>
                        <a:t> </a:t>
                      </a:r>
                      <a:r>
                        <a:rPr lang="en-GB" sz="1800" dirty="0">
                          <a:effectLst/>
                        </a:rPr>
                        <a:t>site</a:t>
                      </a:r>
                      <a:endParaRPr lang="en-GB" sz="1800" dirty="0">
                        <a:effectLst/>
                        <a:latin typeface="Calibri"/>
                        <a:ea typeface="Calibri"/>
                        <a:cs typeface="Times New Roman"/>
                      </a:endParaRPr>
                    </a:p>
                  </a:txBody>
                  <a:tcPr marL="68580" marR="68580" marT="0" marB="0"/>
                </a:tc>
              </a:tr>
              <a:tr h="624747">
                <a:tc>
                  <a:txBody>
                    <a:bodyPr/>
                    <a:lstStyle/>
                    <a:p>
                      <a:pPr>
                        <a:lnSpc>
                          <a:spcPct val="115000"/>
                        </a:lnSpc>
                        <a:spcAft>
                          <a:spcPts val="0"/>
                        </a:spcAft>
                      </a:pPr>
                      <a:r>
                        <a:rPr lang="en-GB" sz="1800" dirty="0">
                          <a:effectLst/>
                        </a:rPr>
                        <a:t>Science gateway</a:t>
                      </a:r>
                      <a:endParaRPr lang="en-GB" sz="1800" dirty="0">
                        <a:effectLst/>
                        <a:latin typeface="Calibri"/>
                        <a:ea typeface="Calibri"/>
                        <a:cs typeface="Times New Roman"/>
                      </a:endParaRPr>
                    </a:p>
                  </a:txBody>
                  <a:tcPr marL="68580" marR="68580" marT="0" marB="0"/>
                </a:tc>
                <a:tc>
                  <a:txBody>
                    <a:bodyPr/>
                    <a:lstStyle/>
                    <a:p>
                      <a:pPr>
                        <a:lnSpc>
                          <a:spcPct val="115000"/>
                        </a:lnSpc>
                        <a:spcAft>
                          <a:spcPts val="0"/>
                        </a:spcAft>
                      </a:pPr>
                      <a:r>
                        <a:rPr lang="en-GB" sz="1800" dirty="0">
                          <a:effectLst/>
                        </a:rPr>
                        <a:t>Catania Science Gateway</a:t>
                      </a:r>
                      <a:endParaRPr lang="en-GB" sz="1800" dirty="0">
                        <a:effectLst/>
                        <a:latin typeface="Calibri"/>
                        <a:ea typeface="Calibri"/>
                        <a:cs typeface="Times New Roman"/>
                      </a:endParaRPr>
                    </a:p>
                  </a:txBody>
                  <a:tcPr marL="68580" marR="68580" marT="0" marB="0"/>
                </a:tc>
              </a:tr>
              <a:tr h="388738">
                <a:tc>
                  <a:txBody>
                    <a:bodyPr/>
                    <a:lstStyle/>
                    <a:p>
                      <a:pPr>
                        <a:lnSpc>
                          <a:spcPct val="115000"/>
                        </a:lnSpc>
                        <a:spcAft>
                          <a:spcPts val="0"/>
                        </a:spcAft>
                      </a:pPr>
                      <a:r>
                        <a:rPr lang="en-GB" sz="1800" dirty="0">
                          <a:effectLst/>
                        </a:rPr>
                        <a:t>Application</a:t>
                      </a:r>
                      <a:endParaRPr lang="en-GB" sz="1800" dirty="0">
                        <a:effectLst/>
                        <a:latin typeface="Calibri"/>
                        <a:ea typeface="Calibri"/>
                        <a:cs typeface="Times New Roman"/>
                      </a:endParaRPr>
                    </a:p>
                  </a:txBody>
                  <a:tcPr marL="68580" marR="68580" marT="0" marB="0"/>
                </a:tc>
                <a:tc>
                  <a:txBody>
                    <a:bodyPr/>
                    <a:lstStyle/>
                    <a:p>
                      <a:pPr>
                        <a:lnSpc>
                          <a:spcPct val="115000"/>
                        </a:lnSpc>
                        <a:spcAft>
                          <a:spcPts val="0"/>
                        </a:spcAft>
                      </a:pPr>
                      <a:r>
                        <a:rPr lang="en-GB" sz="1800" dirty="0">
                          <a:effectLst/>
                        </a:rPr>
                        <a:t>The Statistical R</a:t>
                      </a:r>
                      <a:endParaRPr lang="en-GB" sz="1800" dirty="0">
                        <a:effectLst/>
                        <a:latin typeface="Calibri"/>
                        <a:ea typeface="Calibri"/>
                        <a:cs typeface="Times New Roman"/>
                      </a:endParaRPr>
                    </a:p>
                  </a:txBody>
                  <a:tcPr marL="68580" marR="68580" marT="0" marB="0"/>
                </a:tc>
              </a:tr>
              <a:tr h="624747">
                <a:tc>
                  <a:txBody>
                    <a:bodyPr/>
                    <a:lstStyle/>
                    <a:p>
                      <a:pPr>
                        <a:lnSpc>
                          <a:spcPct val="115000"/>
                        </a:lnSpc>
                        <a:spcAft>
                          <a:spcPts val="0"/>
                        </a:spcAft>
                      </a:pPr>
                      <a:r>
                        <a:rPr lang="en-GB" sz="1800" dirty="0">
                          <a:effectLst/>
                        </a:rPr>
                        <a:t>Application</a:t>
                      </a:r>
                      <a:endParaRPr lang="en-GB" sz="1800" dirty="0">
                        <a:effectLst/>
                        <a:latin typeface="Calibri"/>
                        <a:ea typeface="Calibri"/>
                        <a:cs typeface="Times New Roman"/>
                      </a:endParaRPr>
                    </a:p>
                  </a:txBody>
                  <a:tcPr marL="68580" marR="68580" marT="0" marB="0"/>
                </a:tc>
                <a:tc>
                  <a:txBody>
                    <a:bodyPr/>
                    <a:lstStyle/>
                    <a:p>
                      <a:pPr>
                        <a:lnSpc>
                          <a:spcPct val="115000"/>
                        </a:lnSpc>
                        <a:spcAft>
                          <a:spcPts val="0"/>
                        </a:spcAft>
                      </a:pPr>
                      <a:r>
                        <a:rPr lang="en-GB" sz="1800" dirty="0">
                          <a:effectLst/>
                        </a:rPr>
                        <a:t>The Semantic Search Engine (SSE)</a:t>
                      </a:r>
                      <a:endParaRPr lang="en-GB" sz="1800" dirty="0">
                        <a:effectLst/>
                        <a:latin typeface="Calibri"/>
                        <a:ea typeface="Calibri"/>
                        <a:cs typeface="Times New Roman"/>
                      </a:endParaRPr>
                    </a:p>
                  </a:txBody>
                  <a:tcPr marL="68580" marR="68580" marT="0" marB="0"/>
                </a:tc>
              </a:tr>
            </a:tbl>
          </a:graphicData>
        </a:graphic>
      </p:graphicFrame>
      <p:sp>
        <p:nvSpPr>
          <p:cNvPr id="14" name="TextBox 13"/>
          <p:cNvSpPr txBox="1"/>
          <p:nvPr/>
        </p:nvSpPr>
        <p:spPr>
          <a:xfrm>
            <a:off x="539552" y="4653136"/>
            <a:ext cx="8208912" cy="1631216"/>
          </a:xfrm>
          <a:prstGeom prst="rect">
            <a:avLst/>
          </a:prstGeom>
          <a:noFill/>
        </p:spPr>
        <p:txBody>
          <a:bodyPr wrap="square" rtlCol="0">
            <a:spAutoFit/>
          </a:bodyPr>
          <a:lstStyle/>
          <a:p>
            <a:r>
              <a:rPr lang="en-GB" sz="2000" dirty="0" smtClean="0"/>
              <a:t>Ongoing integration:</a:t>
            </a:r>
          </a:p>
          <a:p>
            <a:pPr marL="285750" indent="-192088">
              <a:buFont typeface="Arial" panose="020B0604020202020204" pitchFamily="34" charset="0"/>
              <a:buChar char="•"/>
            </a:pPr>
            <a:r>
              <a:rPr lang="en-GB" sz="2000" dirty="0" smtClean="0"/>
              <a:t>CYFRONET (HTC site), WS-PGRADE (gateway)</a:t>
            </a:r>
            <a:endParaRPr lang="en-GB" sz="2000" dirty="0"/>
          </a:p>
          <a:p>
            <a:r>
              <a:rPr lang="en-GB" sz="2000" dirty="0" smtClean="0"/>
              <a:t>Expressed interest to integrate:</a:t>
            </a:r>
          </a:p>
          <a:p>
            <a:pPr marL="285750" indent="-192088">
              <a:buFont typeface="Arial" panose="020B0604020202020204" pitchFamily="34" charset="0"/>
              <a:buChar char="•"/>
            </a:pPr>
            <a:r>
              <a:rPr lang="en-GB" sz="2000" dirty="0" smtClean="0"/>
              <a:t>NGI-BE (HTC site), INFN Bari (cloud site), NGI-PT (site)</a:t>
            </a:r>
          </a:p>
          <a:p>
            <a:pPr marL="285750" indent="-192088">
              <a:buFont typeface="Arial" panose="020B0604020202020204" pitchFamily="34" charset="0"/>
              <a:buChar char="•"/>
            </a:pPr>
            <a:r>
              <a:rPr lang="en-GB" sz="2000" dirty="0" smtClean="0"/>
              <a:t>Disaster Mitigation CC </a:t>
            </a:r>
            <a:r>
              <a:rPr lang="en-GB" sz="2000" dirty="0"/>
              <a:t>(gateways</a:t>
            </a:r>
            <a:r>
              <a:rPr lang="en-GB" sz="2000" dirty="0" smtClean="0"/>
              <a:t>), DIRAC (gateway), </a:t>
            </a:r>
            <a:r>
              <a:rPr lang="en-GB" sz="2000" dirty="0" err="1" smtClean="0"/>
              <a:t>CosQosGrid</a:t>
            </a:r>
            <a:r>
              <a:rPr lang="en-GB" sz="2000" dirty="0" smtClean="0"/>
              <a:t> (gateway)</a:t>
            </a:r>
          </a:p>
        </p:txBody>
      </p:sp>
    </p:spTree>
    <p:extLst>
      <p:ext uri="{BB962C8B-B14F-4D97-AF65-F5344CB8AC3E}">
        <p14:creationId xmlns:p14="http://schemas.microsoft.com/office/powerpoint/2010/main" val="4002589011"/>
      </p:ext>
    </p:extLst>
  </p:cSld>
  <p:clrMapOvr>
    <a:masterClrMapping/>
  </p:clrMapOvr>
  <mc:AlternateContent xmlns:mc="http://schemas.openxmlformats.org/markup-compatibility/2006" xmlns:p14="http://schemas.microsoft.com/office/powerpoint/2010/main">
    <mc:Choice Requires="p14">
      <p:transition p14:dur="250" advTm="8000">
        <p:cut/>
      </p:transition>
    </mc:Choice>
    <mc:Fallback xmlns="">
      <p:transition advTm="8000">
        <p:cu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bwMode="auto">
          <a:xfrm>
            <a:off x="0" y="1484313"/>
            <a:ext cx="9144000" cy="8683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normAutofit fontScale="90000"/>
          </a:bodyPr>
          <a:lstStyle/>
          <a:p>
            <a:pPr algn="ctr" eaLnBrk="1" hangingPunct="1">
              <a:defRPr/>
            </a:pPr>
            <a:r>
              <a:rPr lang="en-GB" sz="2800" dirty="0" smtClean="0"/>
              <a:t>E-Infrastructure services enable the Open Science Vision</a:t>
            </a:r>
            <a:endParaRPr lang="en-GB" sz="2800" dirty="0" smtClean="0">
              <a:solidFill>
                <a:schemeClr val="accent3"/>
              </a:solidFill>
            </a:endParaRPr>
          </a:p>
        </p:txBody>
      </p:sp>
      <p:graphicFrame>
        <p:nvGraphicFramePr>
          <p:cNvPr id="5" name="Diagram 4"/>
          <p:cNvGraphicFramePr/>
          <p:nvPr>
            <p:extLst>
              <p:ext uri="{D42A27DB-BD31-4B8C-83A1-F6EECF244321}">
                <p14:modId xmlns:p14="http://schemas.microsoft.com/office/powerpoint/2010/main" val="2167078577"/>
              </p:ext>
            </p:extLst>
          </p:nvPr>
        </p:nvGraphicFramePr>
        <p:xfrm>
          <a:off x="683568" y="2564904"/>
          <a:ext cx="7848872"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AutoShape 2" descr="Image result for egi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4" descr="Image result for egi log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 name="Picture 6" descr="EGI 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1662" y="2943322"/>
            <a:ext cx="633994" cy="70170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EGI 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91880" y="2801901"/>
            <a:ext cx="1152128" cy="12751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EGI 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67744" y="4725949"/>
            <a:ext cx="454692" cy="50325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EGI 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60032" y="4671514"/>
            <a:ext cx="633994" cy="701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6970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400" dirty="0" smtClean="0"/>
              <a:t>Guide for users and providers: https</a:t>
            </a:r>
            <a:r>
              <a:rPr lang="en-GB" sz="2400" dirty="0"/>
              <a:t>://wiki.egi.eu/wiki/Long-tail_of_science</a:t>
            </a:r>
          </a:p>
        </p:txBody>
      </p:sp>
      <p:sp>
        <p:nvSpPr>
          <p:cNvPr id="3" name="Content Placeholder 2"/>
          <p:cNvSpPr>
            <a:spLocks noGrp="1"/>
          </p:cNvSpPr>
          <p:nvPr>
            <p:ph sz="half" idx="1"/>
          </p:nvPr>
        </p:nvSpPr>
        <p:spPr/>
        <p:txBody>
          <a:bodyPr/>
          <a:lstStyle/>
          <a:p>
            <a:endParaRPr lang="en-GB"/>
          </a:p>
        </p:txBody>
      </p:sp>
      <p:sp>
        <p:nvSpPr>
          <p:cNvPr id="4" name="Content Placeholder 3"/>
          <p:cNvSpPr>
            <a:spLocks noGrp="1"/>
          </p:cNvSpPr>
          <p:nvPr>
            <p:ph sz="half" idx="2"/>
          </p:nvPr>
        </p:nvSpPr>
        <p:spPr/>
        <p:txBody>
          <a:bodyPr/>
          <a:lstStyle/>
          <a:p>
            <a:endParaRPr lang="en-GB"/>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268760"/>
            <a:ext cx="8712968" cy="490104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Rectangle 5"/>
          <p:cNvSpPr/>
          <p:nvPr/>
        </p:nvSpPr>
        <p:spPr>
          <a:xfrm>
            <a:off x="5652120" y="3356992"/>
            <a:ext cx="3384376" cy="16561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730695"/>
      </p:ext>
    </p:extLst>
  </p:cSld>
  <p:clrMapOvr>
    <a:masterClrMapping/>
  </p:clrMapOvr>
  <mc:AlternateContent xmlns:mc="http://schemas.openxmlformats.org/markup-compatibility/2006" xmlns:p14="http://schemas.microsoft.com/office/powerpoint/2010/main">
    <mc:Choice Requires="p14">
      <p:transition p14:dur="250" advTm="8000">
        <p:cut/>
      </p:transition>
    </mc:Choice>
    <mc:Fallback xmlns="">
      <p:transition advTm="8000">
        <p:cut/>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47664" y="44624"/>
            <a:ext cx="7344816" cy="850106"/>
          </a:xfrm>
        </p:spPr>
        <p:txBody>
          <a:bodyPr>
            <a:normAutofit/>
          </a:bodyPr>
          <a:lstStyle/>
          <a:p>
            <a:r>
              <a:rPr lang="en-US" dirty="0" smtClean="0"/>
              <a:t>Security considerations</a:t>
            </a:r>
            <a:endParaRPr lang="en-US" dirty="0"/>
          </a:p>
        </p:txBody>
      </p:sp>
      <p:sp>
        <p:nvSpPr>
          <p:cNvPr id="7" name="Rounded Rectangle 6"/>
          <p:cNvSpPr/>
          <p:nvPr/>
        </p:nvSpPr>
        <p:spPr>
          <a:xfrm>
            <a:off x="6660232" y="3573016"/>
            <a:ext cx="1224136" cy="864096"/>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600" dirty="0" smtClean="0">
                <a:solidFill>
                  <a:schemeClr val="tx1"/>
                </a:solidFill>
              </a:rPr>
              <a:t>Robot certificate (with ID)</a:t>
            </a:r>
            <a:endParaRPr lang="en-US" sz="1600" dirty="0">
              <a:solidFill>
                <a:schemeClr val="tx1"/>
              </a:solidFill>
            </a:endParaRPr>
          </a:p>
        </p:txBody>
      </p:sp>
      <p:sp>
        <p:nvSpPr>
          <p:cNvPr id="8" name="Cloud 7"/>
          <p:cNvSpPr/>
          <p:nvPr/>
        </p:nvSpPr>
        <p:spPr>
          <a:xfrm>
            <a:off x="2969667" y="5229200"/>
            <a:ext cx="4410645" cy="1556792"/>
          </a:xfrm>
          <a:prstGeom prst="cloud">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dirty="0"/>
          </a:p>
        </p:txBody>
      </p:sp>
      <p:pic>
        <p:nvPicPr>
          <p:cNvPr id="9" name="Picture 8"/>
          <p:cNvPicPr>
            <a:picLocks noChangeAspect="1"/>
          </p:cNvPicPr>
          <p:nvPr/>
        </p:nvPicPr>
        <p:blipFill>
          <a:blip r:embed="rId2"/>
          <a:stretch>
            <a:fillRect/>
          </a:stretch>
        </p:blipFill>
        <p:spPr>
          <a:xfrm>
            <a:off x="467544" y="1736812"/>
            <a:ext cx="1008112" cy="1008112"/>
          </a:xfrm>
          <a:prstGeom prst="rect">
            <a:avLst/>
          </a:prstGeom>
        </p:spPr>
      </p:pic>
      <p:sp>
        <p:nvSpPr>
          <p:cNvPr id="13" name="Rounded Rectangle 12"/>
          <p:cNvSpPr/>
          <p:nvPr/>
        </p:nvSpPr>
        <p:spPr>
          <a:xfrm>
            <a:off x="4283968" y="1628800"/>
            <a:ext cx="1800200" cy="1224136"/>
          </a:xfrm>
          <a:prstGeom prst="roundRect">
            <a:avLst>
              <a:gd name="adj" fmla="val 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User Management Portal</a:t>
            </a:r>
            <a:endParaRPr lang="en-US" dirty="0"/>
          </a:p>
        </p:txBody>
      </p:sp>
      <p:sp>
        <p:nvSpPr>
          <p:cNvPr id="14" name="Rounded Rectangle 13"/>
          <p:cNvSpPr/>
          <p:nvPr/>
        </p:nvSpPr>
        <p:spPr>
          <a:xfrm>
            <a:off x="4644008" y="3573016"/>
            <a:ext cx="1152128" cy="864096"/>
          </a:xfrm>
          <a:prstGeom prst="roundRect">
            <a:avLst/>
          </a:prstGeom>
          <a:solidFill>
            <a:schemeClr val="accent2">
              <a:lumMod val="60000"/>
              <a:lumOff val="40000"/>
            </a:schemeClr>
          </a:solidFill>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solidFill>
                  <a:schemeClr val="tx1"/>
                </a:solidFill>
              </a:rPr>
              <a:t>Science gateway</a:t>
            </a:r>
            <a:endParaRPr lang="en-US" dirty="0">
              <a:solidFill>
                <a:schemeClr val="tx1"/>
              </a:solidFill>
            </a:endParaRPr>
          </a:p>
        </p:txBody>
      </p:sp>
      <p:sp>
        <p:nvSpPr>
          <p:cNvPr id="15" name="Can 14"/>
          <p:cNvSpPr/>
          <p:nvPr/>
        </p:nvSpPr>
        <p:spPr>
          <a:xfrm>
            <a:off x="5940152" y="1823297"/>
            <a:ext cx="864096" cy="885623"/>
          </a:xfrm>
          <a:prstGeom prst="can">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dirty="0" smtClean="0"/>
              <a:t>User DB</a:t>
            </a:r>
            <a:endParaRPr lang="en-US" dirty="0"/>
          </a:p>
        </p:txBody>
      </p:sp>
      <p:cxnSp>
        <p:nvCxnSpPr>
          <p:cNvPr id="18" name="Straight Arrow Connector 17"/>
          <p:cNvCxnSpPr>
            <a:stCxn id="9" idx="3"/>
            <a:endCxn id="13" idx="1"/>
          </p:cNvCxnSpPr>
          <p:nvPr/>
        </p:nvCxnSpPr>
        <p:spPr>
          <a:xfrm>
            <a:off x="1475656" y="2240868"/>
            <a:ext cx="2808312"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9" name="Straight Arrow Connector 18"/>
          <p:cNvCxnSpPr>
            <a:stCxn id="13" idx="2"/>
            <a:endCxn id="14" idx="0"/>
          </p:cNvCxnSpPr>
          <p:nvPr/>
        </p:nvCxnSpPr>
        <p:spPr>
          <a:xfrm>
            <a:off x="5184068" y="2852936"/>
            <a:ext cx="36004" cy="7200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14" idx="2"/>
          </p:cNvCxnSpPr>
          <p:nvPr/>
        </p:nvCxnSpPr>
        <p:spPr>
          <a:xfrm>
            <a:off x="5220072" y="4437112"/>
            <a:ext cx="0" cy="86409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23" name="Picture 22"/>
          <p:cNvPicPr>
            <a:picLocks noChangeAspect="1"/>
          </p:cNvPicPr>
          <p:nvPr/>
        </p:nvPicPr>
        <p:blipFill>
          <a:blip r:embed="rId3">
            <a:extLst>
              <a:ext uri="{BEBA8EAE-BF5A-486C-A8C5-ECC9F3942E4B}">
                <a14:imgProps xmlns:a14="http://schemas.microsoft.com/office/drawing/2010/main">
                  <a14:imgLayer r:embed="rId4">
                    <a14:imgEffect>
                      <a14:backgroundRemoval t="0" b="99678" l="0" r="100000"/>
                    </a14:imgEffect>
                  </a14:imgLayer>
                </a14:imgProps>
              </a:ext>
            </a:extLst>
          </a:blip>
          <a:stretch>
            <a:fillRect/>
          </a:stretch>
        </p:blipFill>
        <p:spPr>
          <a:xfrm>
            <a:off x="3563888" y="5445224"/>
            <a:ext cx="576064" cy="1105901"/>
          </a:xfrm>
          <a:prstGeom prst="rect">
            <a:avLst/>
          </a:prstGeom>
        </p:spPr>
      </p:pic>
      <p:pic>
        <p:nvPicPr>
          <p:cNvPr id="24" name="Picture 23"/>
          <p:cNvPicPr>
            <a:picLocks noChangeAspect="1"/>
          </p:cNvPicPr>
          <p:nvPr/>
        </p:nvPicPr>
        <p:blipFill>
          <a:blip r:embed="rId3">
            <a:extLst>
              <a:ext uri="{BEBA8EAE-BF5A-486C-A8C5-ECC9F3942E4B}">
                <a14:imgProps xmlns:a14="http://schemas.microsoft.com/office/drawing/2010/main">
                  <a14:imgLayer r:embed="rId4">
                    <a14:imgEffect>
                      <a14:backgroundRemoval t="0" b="99678" l="0" r="100000"/>
                    </a14:imgEffect>
                  </a14:imgLayer>
                </a14:imgProps>
              </a:ext>
            </a:extLst>
          </a:blip>
          <a:stretch>
            <a:fillRect/>
          </a:stretch>
        </p:blipFill>
        <p:spPr>
          <a:xfrm>
            <a:off x="4499992" y="5419443"/>
            <a:ext cx="576064" cy="1105901"/>
          </a:xfrm>
          <a:prstGeom prst="rect">
            <a:avLst/>
          </a:prstGeom>
        </p:spPr>
      </p:pic>
      <p:pic>
        <p:nvPicPr>
          <p:cNvPr id="25" name="Picture 24"/>
          <p:cNvPicPr>
            <a:picLocks noChangeAspect="1"/>
          </p:cNvPicPr>
          <p:nvPr/>
        </p:nvPicPr>
        <p:blipFill>
          <a:blip r:embed="rId3">
            <a:extLst>
              <a:ext uri="{BEBA8EAE-BF5A-486C-A8C5-ECC9F3942E4B}">
                <a14:imgProps xmlns:a14="http://schemas.microsoft.com/office/drawing/2010/main">
                  <a14:imgLayer r:embed="rId4">
                    <a14:imgEffect>
                      <a14:backgroundRemoval t="0" b="99678" l="0" r="100000"/>
                    </a14:imgEffect>
                  </a14:imgLayer>
                </a14:imgProps>
              </a:ext>
            </a:extLst>
          </a:blip>
          <a:stretch>
            <a:fillRect/>
          </a:stretch>
        </p:blipFill>
        <p:spPr>
          <a:xfrm>
            <a:off x="5436096" y="5419443"/>
            <a:ext cx="576064" cy="1105901"/>
          </a:xfrm>
          <a:prstGeom prst="rect">
            <a:avLst/>
          </a:prstGeom>
        </p:spPr>
      </p:pic>
      <p:pic>
        <p:nvPicPr>
          <p:cNvPr id="26" name="Picture 25"/>
          <p:cNvPicPr>
            <a:picLocks noChangeAspect="1"/>
          </p:cNvPicPr>
          <p:nvPr/>
        </p:nvPicPr>
        <p:blipFill>
          <a:blip r:embed="rId3">
            <a:extLst>
              <a:ext uri="{BEBA8EAE-BF5A-486C-A8C5-ECC9F3942E4B}">
                <a14:imgProps xmlns:a14="http://schemas.microsoft.com/office/drawing/2010/main">
                  <a14:imgLayer r:embed="rId4">
                    <a14:imgEffect>
                      <a14:backgroundRemoval t="0" b="99678" l="0" r="100000"/>
                    </a14:imgEffect>
                  </a14:imgLayer>
                </a14:imgProps>
              </a:ext>
            </a:extLst>
          </a:blip>
          <a:stretch>
            <a:fillRect/>
          </a:stretch>
        </p:blipFill>
        <p:spPr>
          <a:xfrm>
            <a:off x="6300192" y="5419443"/>
            <a:ext cx="576064" cy="1105901"/>
          </a:xfrm>
          <a:prstGeom prst="rect">
            <a:avLst/>
          </a:prstGeom>
        </p:spPr>
      </p:pic>
      <p:cxnSp>
        <p:nvCxnSpPr>
          <p:cNvPr id="27" name="Straight Arrow Connector 26"/>
          <p:cNvCxnSpPr>
            <a:endCxn id="14" idx="1"/>
          </p:cNvCxnSpPr>
          <p:nvPr/>
        </p:nvCxnSpPr>
        <p:spPr>
          <a:xfrm>
            <a:off x="1475656" y="2564904"/>
            <a:ext cx="3168352" cy="144016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8" name="Rounded Rectangle 27"/>
          <p:cNvSpPr/>
          <p:nvPr/>
        </p:nvSpPr>
        <p:spPr>
          <a:xfrm>
            <a:off x="3059832" y="1340768"/>
            <a:ext cx="5256584" cy="3384376"/>
          </a:xfrm>
          <a:prstGeom prst="roundRect">
            <a:avLst/>
          </a:prstGeom>
          <a:noFill/>
          <a:ln w="28575" cmpd="sng">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9" name="Picture 28"/>
          <p:cNvPicPr>
            <a:picLocks noChangeAspect="1"/>
          </p:cNvPicPr>
          <p:nvPr/>
        </p:nvPicPr>
        <p:blipFill>
          <a:blip r:embed="rId2"/>
          <a:stretch>
            <a:fillRect/>
          </a:stretch>
        </p:blipFill>
        <p:spPr>
          <a:xfrm>
            <a:off x="7092280" y="1196752"/>
            <a:ext cx="864096" cy="864096"/>
          </a:xfrm>
          <a:prstGeom prst="rect">
            <a:avLst/>
          </a:prstGeom>
        </p:spPr>
      </p:pic>
      <p:sp>
        <p:nvSpPr>
          <p:cNvPr id="33" name="Rounded Rectangular Callout 32"/>
          <p:cNvSpPr/>
          <p:nvPr/>
        </p:nvSpPr>
        <p:spPr>
          <a:xfrm>
            <a:off x="6829546" y="2708920"/>
            <a:ext cx="1774902" cy="759282"/>
          </a:xfrm>
          <a:prstGeom prst="wedgeRoundRectCallout">
            <a:avLst>
              <a:gd name="adj1" fmla="val -21395"/>
              <a:gd name="adj2" fmla="val 70534"/>
              <a:gd name="adj3" fmla="val 16667"/>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600" b="1" dirty="0" smtClean="0"/>
              <a:t>Local robot OR hosted by INFN </a:t>
            </a:r>
            <a:r>
              <a:rPr lang="en-US" sz="1600" b="1" dirty="0" err="1" smtClean="0"/>
              <a:t>eToken</a:t>
            </a:r>
            <a:r>
              <a:rPr lang="en-US" sz="1600" b="1" dirty="0" smtClean="0"/>
              <a:t> server</a:t>
            </a:r>
            <a:endParaRPr lang="en-US" sz="1600" b="1" dirty="0"/>
          </a:p>
        </p:txBody>
      </p:sp>
      <p:sp>
        <p:nvSpPr>
          <p:cNvPr id="36" name="TextBox 35"/>
          <p:cNvSpPr txBox="1"/>
          <p:nvPr/>
        </p:nvSpPr>
        <p:spPr>
          <a:xfrm>
            <a:off x="6829546" y="2060848"/>
            <a:ext cx="1472583" cy="369332"/>
          </a:xfrm>
          <a:prstGeom prst="rect">
            <a:avLst/>
          </a:prstGeom>
          <a:noFill/>
        </p:spPr>
        <p:txBody>
          <a:bodyPr wrap="none" rtlCol="0">
            <a:spAutoFit/>
          </a:bodyPr>
          <a:lstStyle/>
          <a:p>
            <a:pPr algn="ctr"/>
            <a:r>
              <a:rPr lang="en-US" dirty="0" smtClean="0"/>
              <a:t>Support team</a:t>
            </a:r>
            <a:endParaRPr lang="en-US" dirty="0"/>
          </a:p>
        </p:txBody>
      </p:sp>
      <p:sp>
        <p:nvSpPr>
          <p:cNvPr id="38" name="Vertical Scroll 37"/>
          <p:cNvSpPr/>
          <p:nvPr/>
        </p:nvSpPr>
        <p:spPr>
          <a:xfrm>
            <a:off x="3635896" y="1151329"/>
            <a:ext cx="1008112" cy="698553"/>
          </a:xfrm>
          <a:prstGeom prst="verticalScroll">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400" dirty="0" smtClean="0"/>
              <a:t>Platform AUP</a:t>
            </a:r>
            <a:endParaRPr lang="en-US" sz="1400" dirty="0"/>
          </a:p>
        </p:txBody>
      </p:sp>
      <p:pic>
        <p:nvPicPr>
          <p:cNvPr id="40" name="Picture 12" descr="http://www.eu-emi.eu/image/image_gallery?uuid=b241911a-8d40-4f49-8b5d-3789250404a6&amp;groupId=14057&amp;t=129189812317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91680" y="1807687"/>
            <a:ext cx="453196" cy="264497"/>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6" descr="https://upload.wikimedia.org/wikipedia/commons/thumb/c/c2/F_icon.svg/2000px-F_icon.sv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12573" y="1511958"/>
            <a:ext cx="237294" cy="24620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0" descr="http://images.dailytech.com/frontpage/fp__G_is_For_Google_New_Logo_Thumb.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68049" y="1166941"/>
            <a:ext cx="314185" cy="32598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File:LinkedIn logo initials.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21086" y="1301665"/>
            <a:ext cx="422412" cy="422412"/>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p:cNvSpPr txBox="1"/>
          <p:nvPr/>
        </p:nvSpPr>
        <p:spPr>
          <a:xfrm>
            <a:off x="2267744" y="1691516"/>
            <a:ext cx="701923" cy="369332"/>
          </a:xfrm>
          <a:prstGeom prst="rect">
            <a:avLst/>
          </a:prstGeom>
          <a:noFill/>
        </p:spPr>
        <p:txBody>
          <a:bodyPr wrap="none" rtlCol="0">
            <a:spAutoFit/>
          </a:bodyPr>
          <a:lstStyle/>
          <a:p>
            <a:r>
              <a:rPr lang="en-GB" b="1" dirty="0" smtClean="0"/>
              <a:t>www</a:t>
            </a:r>
            <a:endParaRPr lang="en-GB" b="1" dirty="0"/>
          </a:p>
        </p:txBody>
      </p:sp>
      <p:sp>
        <p:nvSpPr>
          <p:cNvPr id="51" name="TextBox 50"/>
          <p:cNvSpPr txBox="1"/>
          <p:nvPr/>
        </p:nvSpPr>
        <p:spPr>
          <a:xfrm>
            <a:off x="3560770" y="2996952"/>
            <a:ext cx="1587294" cy="369332"/>
          </a:xfrm>
          <a:prstGeom prst="rect">
            <a:avLst/>
          </a:prstGeom>
          <a:noFill/>
        </p:spPr>
        <p:txBody>
          <a:bodyPr wrap="none" rtlCol="0">
            <a:spAutoFit/>
          </a:bodyPr>
          <a:lstStyle/>
          <a:p>
            <a:r>
              <a:rPr lang="en-GB" b="1" dirty="0" err="1" smtClean="0">
                <a:solidFill>
                  <a:schemeClr val="accent1">
                    <a:lumMod val="75000"/>
                  </a:schemeClr>
                </a:solidFill>
              </a:rPr>
              <a:t>UserID</a:t>
            </a:r>
            <a:r>
              <a:rPr lang="en-GB" b="1" dirty="0" smtClean="0">
                <a:solidFill>
                  <a:schemeClr val="accent1">
                    <a:lumMod val="75000"/>
                  </a:schemeClr>
                </a:solidFill>
              </a:rPr>
              <a:t> (String)</a:t>
            </a:r>
            <a:endParaRPr lang="en-GB" b="1" dirty="0">
              <a:solidFill>
                <a:schemeClr val="accent1">
                  <a:lumMod val="75000"/>
                </a:schemeClr>
              </a:solidFill>
            </a:endParaRPr>
          </a:p>
        </p:txBody>
      </p:sp>
      <p:cxnSp>
        <p:nvCxnSpPr>
          <p:cNvPr id="55" name="Straight Arrow Connector 54"/>
          <p:cNvCxnSpPr>
            <a:stCxn id="7" idx="1"/>
            <a:endCxn id="14" idx="3"/>
          </p:cNvCxnSpPr>
          <p:nvPr/>
        </p:nvCxnSpPr>
        <p:spPr>
          <a:xfrm flipH="1">
            <a:off x="5796136" y="4005064"/>
            <a:ext cx="86409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7" name="TextBox 56"/>
          <p:cNvSpPr txBox="1"/>
          <p:nvPr/>
        </p:nvSpPr>
        <p:spPr>
          <a:xfrm>
            <a:off x="5897009" y="3573016"/>
            <a:ext cx="691215" cy="369332"/>
          </a:xfrm>
          <a:prstGeom prst="rect">
            <a:avLst/>
          </a:prstGeom>
          <a:noFill/>
        </p:spPr>
        <p:txBody>
          <a:bodyPr wrap="none" rtlCol="0">
            <a:spAutoFit/>
          </a:bodyPr>
          <a:lstStyle/>
          <a:p>
            <a:r>
              <a:rPr lang="en-GB" b="1" dirty="0" smtClean="0">
                <a:solidFill>
                  <a:schemeClr val="accent1">
                    <a:lumMod val="75000"/>
                  </a:schemeClr>
                </a:solidFill>
              </a:rPr>
              <a:t>PUSP</a:t>
            </a:r>
            <a:endParaRPr lang="en-GB" b="1" dirty="0">
              <a:solidFill>
                <a:schemeClr val="accent1">
                  <a:lumMod val="75000"/>
                </a:schemeClr>
              </a:solidFill>
            </a:endParaRPr>
          </a:p>
        </p:txBody>
      </p:sp>
      <p:sp>
        <p:nvSpPr>
          <p:cNvPr id="60" name="TextBox 59"/>
          <p:cNvSpPr txBox="1"/>
          <p:nvPr/>
        </p:nvSpPr>
        <p:spPr>
          <a:xfrm>
            <a:off x="5248937" y="4787860"/>
            <a:ext cx="2638928" cy="369332"/>
          </a:xfrm>
          <a:prstGeom prst="rect">
            <a:avLst/>
          </a:prstGeom>
          <a:noFill/>
        </p:spPr>
        <p:txBody>
          <a:bodyPr wrap="none" rtlCol="0">
            <a:spAutoFit/>
          </a:bodyPr>
          <a:lstStyle/>
          <a:p>
            <a:r>
              <a:rPr lang="en-GB" b="1" dirty="0" smtClean="0">
                <a:solidFill>
                  <a:schemeClr val="accent1">
                    <a:lumMod val="75000"/>
                  </a:schemeClr>
                </a:solidFill>
              </a:rPr>
              <a:t>PUSP = </a:t>
            </a:r>
            <a:r>
              <a:rPr lang="en-GB" b="1" dirty="0">
                <a:solidFill>
                  <a:schemeClr val="accent1">
                    <a:lumMod val="75000"/>
                  </a:schemeClr>
                </a:solidFill>
              </a:rPr>
              <a:t>Per-user </a:t>
            </a:r>
            <a:r>
              <a:rPr lang="en-GB" b="1" dirty="0" err="1" smtClean="0">
                <a:solidFill>
                  <a:schemeClr val="accent1">
                    <a:lumMod val="75000"/>
                  </a:schemeClr>
                </a:solidFill>
              </a:rPr>
              <a:t>subproxy</a:t>
            </a:r>
            <a:endParaRPr lang="en-GB" b="1" dirty="0">
              <a:solidFill>
                <a:schemeClr val="accent1">
                  <a:lumMod val="75000"/>
                </a:schemeClr>
              </a:solidFill>
            </a:endParaRPr>
          </a:p>
        </p:txBody>
      </p:sp>
      <p:pic>
        <p:nvPicPr>
          <p:cNvPr id="61" name="Picture 12" descr="http://www.eu-emi.eu/image/image_gallery?uuid=b241911a-8d40-4f49-8b5d-3789250404a6&amp;groupId=14057&amp;t=129189812317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19672" y="3565690"/>
            <a:ext cx="453196" cy="264497"/>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 descr="https://upload.wikimedia.org/wikipedia/commons/thumb/c/c2/F_icon.svg/2000px-F_icon.sv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0565" y="3269961"/>
            <a:ext cx="237294" cy="246206"/>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0" descr="http://images.dailytech.com/frontpage/fp__G_is_For_Google_New_Logo_Thumb.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96041" y="2924944"/>
            <a:ext cx="314185" cy="325984"/>
          </a:xfrm>
          <a:prstGeom prst="rect">
            <a:avLst/>
          </a:prstGeom>
          <a:noFill/>
          <a:extLst>
            <a:ext uri="{909E8E84-426E-40DD-AFC4-6F175D3DCCD1}">
              <a14:hiddenFill xmlns:a14="http://schemas.microsoft.com/office/drawing/2010/main">
                <a:solidFill>
                  <a:srgbClr val="FFFFFF"/>
                </a:solidFill>
              </a14:hiddenFill>
            </a:ext>
          </a:extLst>
        </p:spPr>
      </p:pic>
      <p:sp>
        <p:nvSpPr>
          <p:cNvPr id="64" name="Vertical Scroll 63"/>
          <p:cNvSpPr/>
          <p:nvPr/>
        </p:nvSpPr>
        <p:spPr>
          <a:xfrm>
            <a:off x="3779912" y="4149080"/>
            <a:ext cx="1008112" cy="473237"/>
          </a:xfrm>
          <a:prstGeom prst="verticalScroll">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400" dirty="0" smtClean="0"/>
              <a:t>Gateway AUP</a:t>
            </a:r>
            <a:endParaRPr lang="en-US" sz="1400" dirty="0"/>
          </a:p>
        </p:txBody>
      </p:sp>
      <p:sp>
        <p:nvSpPr>
          <p:cNvPr id="31" name="TextBox 30"/>
          <p:cNvSpPr txBox="1"/>
          <p:nvPr/>
        </p:nvSpPr>
        <p:spPr>
          <a:xfrm>
            <a:off x="6842920" y="5661248"/>
            <a:ext cx="471924" cy="369332"/>
          </a:xfrm>
          <a:prstGeom prst="rect">
            <a:avLst/>
          </a:prstGeom>
          <a:noFill/>
        </p:spPr>
        <p:txBody>
          <a:bodyPr wrap="none" rtlCol="0">
            <a:spAutoFit/>
          </a:bodyPr>
          <a:lstStyle/>
          <a:p>
            <a:r>
              <a:rPr lang="en-GB" b="1" dirty="0" smtClean="0"/>
              <a:t>VO</a:t>
            </a:r>
            <a:endParaRPr lang="en-GB" b="1" dirty="0"/>
          </a:p>
        </p:txBody>
      </p:sp>
      <p:sp>
        <p:nvSpPr>
          <p:cNvPr id="35" name="Vertical Scroll 34"/>
          <p:cNvSpPr/>
          <p:nvPr/>
        </p:nvSpPr>
        <p:spPr>
          <a:xfrm>
            <a:off x="7020272" y="5229200"/>
            <a:ext cx="1008112" cy="806565"/>
          </a:xfrm>
          <a:prstGeom prst="verticalScroll">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smtClean="0"/>
              <a:t>VO Security Policy</a:t>
            </a:r>
            <a:endParaRPr lang="en-US" sz="1200" dirty="0"/>
          </a:p>
        </p:txBody>
      </p:sp>
      <p:sp>
        <p:nvSpPr>
          <p:cNvPr id="53" name="Can 52"/>
          <p:cNvSpPr/>
          <p:nvPr/>
        </p:nvSpPr>
        <p:spPr>
          <a:xfrm>
            <a:off x="539552" y="5495705"/>
            <a:ext cx="1512168" cy="1029639"/>
          </a:xfrm>
          <a:prstGeom prst="can">
            <a:avLst>
              <a:gd name="adj" fmla="val 14464"/>
            </a:avLst>
          </a:prstGeom>
          <a:solidFill>
            <a:schemeClr val="accent4">
              <a:lumMod val="40000"/>
              <a:lumOff val="60000"/>
            </a:schemeClr>
          </a:solidFill>
        </p:spPr>
        <p:style>
          <a:lnRef idx="1">
            <a:schemeClr val="dk1"/>
          </a:lnRef>
          <a:fillRef idx="2">
            <a:schemeClr val="dk1"/>
          </a:fillRef>
          <a:effectRef idx="1">
            <a:schemeClr val="dk1"/>
          </a:effectRef>
          <a:fontRef idx="minor">
            <a:schemeClr val="dk1"/>
          </a:fontRef>
        </p:style>
        <p:txBody>
          <a:bodyPr rtlCol="0" anchor="ctr"/>
          <a:lstStyle/>
          <a:p>
            <a:pPr algn="ctr"/>
            <a:r>
              <a:rPr lang="en-US" dirty="0" smtClean="0"/>
              <a:t>EGI Accounting DB</a:t>
            </a:r>
            <a:endParaRPr lang="en-US" dirty="0"/>
          </a:p>
        </p:txBody>
      </p:sp>
      <p:sp>
        <p:nvSpPr>
          <p:cNvPr id="45" name="TextBox 44"/>
          <p:cNvSpPr txBox="1"/>
          <p:nvPr/>
        </p:nvSpPr>
        <p:spPr>
          <a:xfrm>
            <a:off x="2123728" y="5301208"/>
            <a:ext cx="967701" cy="646331"/>
          </a:xfrm>
          <a:prstGeom prst="rect">
            <a:avLst/>
          </a:prstGeom>
          <a:noFill/>
        </p:spPr>
        <p:txBody>
          <a:bodyPr wrap="none" rtlCol="0">
            <a:spAutoFit/>
          </a:bodyPr>
          <a:lstStyle/>
          <a:p>
            <a:r>
              <a:rPr lang="en-GB" b="1" dirty="0" err="1" smtClean="0">
                <a:solidFill>
                  <a:schemeClr val="tx2"/>
                </a:solidFill>
              </a:rPr>
              <a:t>RobotID</a:t>
            </a:r>
            <a:endParaRPr lang="en-GB" b="1" dirty="0" smtClean="0">
              <a:solidFill>
                <a:schemeClr val="tx2"/>
              </a:solidFill>
            </a:endParaRPr>
          </a:p>
          <a:p>
            <a:r>
              <a:rPr lang="en-GB" b="1" dirty="0" err="1" smtClean="0">
                <a:solidFill>
                  <a:schemeClr val="tx2"/>
                </a:solidFill>
              </a:rPr>
              <a:t>UserID</a:t>
            </a:r>
            <a:endParaRPr lang="en-GB" b="1" dirty="0">
              <a:solidFill>
                <a:schemeClr val="tx2"/>
              </a:solidFill>
            </a:endParaRPr>
          </a:p>
        </p:txBody>
      </p:sp>
      <p:cxnSp>
        <p:nvCxnSpPr>
          <p:cNvPr id="59" name="Straight Arrow Connector 58"/>
          <p:cNvCxnSpPr>
            <a:stCxn id="8" idx="2"/>
            <a:endCxn id="53" idx="4"/>
          </p:cNvCxnSpPr>
          <p:nvPr/>
        </p:nvCxnSpPr>
        <p:spPr>
          <a:xfrm flipH="1">
            <a:off x="2051720" y="6007596"/>
            <a:ext cx="931628" cy="292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a:stCxn id="53" idx="1"/>
          </p:cNvCxnSpPr>
          <p:nvPr/>
        </p:nvCxnSpPr>
        <p:spPr>
          <a:xfrm flipH="1" flipV="1">
            <a:off x="971600" y="2924944"/>
            <a:ext cx="324036" cy="2570761"/>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125489" y="4077072"/>
            <a:ext cx="2070247" cy="646331"/>
          </a:xfrm>
          <a:prstGeom prst="rect">
            <a:avLst/>
          </a:prstGeom>
          <a:solidFill>
            <a:schemeClr val="bg1"/>
          </a:solidFill>
        </p:spPr>
        <p:txBody>
          <a:bodyPr wrap="none" rtlCol="0">
            <a:spAutoFit/>
          </a:bodyPr>
          <a:lstStyle/>
          <a:p>
            <a:pPr algn="ctr"/>
            <a:r>
              <a:rPr lang="en-GB" b="1" dirty="0" smtClean="0"/>
              <a:t>Able to track back</a:t>
            </a:r>
            <a:br>
              <a:rPr lang="en-GB" b="1" dirty="0" smtClean="0"/>
            </a:br>
            <a:r>
              <a:rPr lang="en-GB" b="1" dirty="0" smtClean="0"/>
              <a:t>usage to the person</a:t>
            </a:r>
            <a:endParaRPr lang="en-GB" b="1" dirty="0"/>
          </a:p>
        </p:txBody>
      </p:sp>
      <p:sp>
        <p:nvSpPr>
          <p:cNvPr id="43" name="TextBox 42"/>
          <p:cNvSpPr txBox="1"/>
          <p:nvPr/>
        </p:nvSpPr>
        <p:spPr>
          <a:xfrm>
            <a:off x="539552" y="1340768"/>
            <a:ext cx="617478" cy="369332"/>
          </a:xfrm>
          <a:prstGeom prst="rect">
            <a:avLst/>
          </a:prstGeom>
          <a:noFill/>
        </p:spPr>
        <p:txBody>
          <a:bodyPr wrap="none" rtlCol="0">
            <a:spAutoFit/>
          </a:bodyPr>
          <a:lstStyle/>
          <a:p>
            <a:pPr algn="ctr"/>
            <a:r>
              <a:rPr lang="en-US" dirty="0" smtClean="0"/>
              <a:t>User</a:t>
            </a:r>
            <a:endParaRPr lang="en-US" dirty="0"/>
          </a:p>
        </p:txBody>
      </p:sp>
    </p:spTree>
    <p:extLst>
      <p:ext uri="{BB962C8B-B14F-4D97-AF65-F5344CB8AC3E}">
        <p14:creationId xmlns:p14="http://schemas.microsoft.com/office/powerpoint/2010/main" val="2181119841"/>
      </p:ext>
    </p:extLst>
  </p:cSld>
  <p:clrMapOvr>
    <a:masterClrMapping/>
  </p:clrMapOvr>
  <mc:AlternateContent xmlns:mc="http://schemas.openxmlformats.org/markup-compatibility/2006" xmlns:p14="http://schemas.microsoft.com/office/powerpoint/2010/main">
    <mc:Choice Requires="p14">
      <p:transition p14:dur="250" advTm="8000">
        <p:cut/>
      </p:transition>
    </mc:Choice>
    <mc:Fallback xmlns="">
      <p:transition advTm="8000">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5"/>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5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5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animBg="1"/>
      <p:bldP spid="33" grpId="0" animBg="1"/>
      <p:bldP spid="38" grpId="0" animBg="1"/>
      <p:bldP spid="48" grpId="0"/>
      <p:bldP spid="51" grpId="0"/>
      <p:bldP spid="57" grpId="0"/>
      <p:bldP spid="60" grpId="0"/>
      <p:bldP spid="64" grpId="0" animBg="1"/>
      <p:bldP spid="35" grpId="0" animBg="1"/>
      <p:bldP spid="53" grpId="0" animBg="1"/>
      <p:bldP spid="45" grpId="0"/>
      <p:bldP spid="5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sz="half" idx="2"/>
          </p:nvPr>
        </p:nvSpPr>
        <p:spPr/>
        <p:txBody>
          <a:bodyPr/>
          <a:lstStyle/>
          <a:p>
            <a:r>
              <a:rPr lang="en-GB" dirty="0" smtClean="0"/>
              <a:t>Analysis of e-infrastructure survey responses</a:t>
            </a:r>
            <a:endParaRPr lang="en-GB" dirty="0"/>
          </a:p>
        </p:txBody>
      </p:sp>
    </p:spTree>
    <p:extLst>
      <p:ext uri="{BB962C8B-B14F-4D97-AF65-F5344CB8AC3E}">
        <p14:creationId xmlns:p14="http://schemas.microsoft.com/office/powerpoint/2010/main" val="296073981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Training for the future</a:t>
            </a:r>
            <a:endParaRPr lang="en-GB" sz="3600" dirty="0"/>
          </a:p>
        </p:txBody>
      </p:sp>
      <p:sp>
        <p:nvSpPr>
          <p:cNvPr id="3" name="Content Placeholder 2"/>
          <p:cNvSpPr>
            <a:spLocks noGrp="1"/>
          </p:cNvSpPr>
          <p:nvPr>
            <p:ph idx="1"/>
          </p:nvPr>
        </p:nvSpPr>
        <p:spPr/>
        <p:txBody>
          <a:bodyPr/>
          <a:lstStyle/>
          <a:p>
            <a:pPr marL="0" indent="0">
              <a:buNone/>
            </a:pPr>
            <a:r>
              <a:rPr lang="en-US" sz="3600" dirty="0" smtClean="0"/>
              <a:t>Training survey: </a:t>
            </a:r>
            <a:r>
              <a:rPr lang="en-US" sz="3600" dirty="0" smtClean="0">
                <a:hlinkClick r:id="rId2"/>
              </a:rPr>
              <a:t>http</a:t>
            </a:r>
            <a:r>
              <a:rPr lang="en-US" sz="3600" dirty="0">
                <a:hlinkClick r:id="rId2"/>
              </a:rPr>
              <a:t>://</a:t>
            </a:r>
            <a:r>
              <a:rPr lang="en-US" sz="3600" dirty="0" smtClean="0">
                <a:hlinkClick r:id="rId2"/>
              </a:rPr>
              <a:t>go.egi.eu/envri+training</a:t>
            </a:r>
            <a:r>
              <a:rPr lang="en-US" sz="3600" dirty="0" smtClean="0"/>
              <a:t> </a:t>
            </a:r>
            <a:endParaRPr lang="en-GB" sz="3600" dirty="0"/>
          </a:p>
        </p:txBody>
      </p:sp>
    </p:spTree>
    <p:extLst>
      <p:ext uri="{BB962C8B-B14F-4D97-AF65-F5344CB8AC3E}">
        <p14:creationId xmlns:p14="http://schemas.microsoft.com/office/powerpoint/2010/main" val="339266081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155044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2434878"/>
            <a:ext cx="7344816" cy="850106"/>
          </a:xfrm>
        </p:spPr>
        <p:txBody>
          <a:bodyPr>
            <a:normAutofit/>
          </a:bodyPr>
          <a:lstStyle/>
          <a:p>
            <a:pPr algn="ctr"/>
            <a:r>
              <a:rPr lang="en-GB" sz="4800" dirty="0" smtClean="0"/>
              <a:t>EXTRA SLIDES</a:t>
            </a:r>
            <a:endParaRPr lang="en-GB" sz="4800" dirty="0"/>
          </a:p>
        </p:txBody>
      </p:sp>
    </p:spTree>
    <p:extLst>
      <p:ext uri="{BB962C8B-B14F-4D97-AF65-F5344CB8AC3E}">
        <p14:creationId xmlns:p14="http://schemas.microsoft.com/office/powerpoint/2010/main" val="140345737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Competence Centres in the EGI-Engage H2020 project</a:t>
            </a:r>
            <a:endParaRPr lang="en-GB" dirty="0"/>
          </a:p>
        </p:txBody>
      </p:sp>
      <p:pic>
        <p:nvPicPr>
          <p:cNvPr id="6146" name="Picture 2" descr="http://puzzlebilities.com/wp-content/uploads/2013/02/4.5-x-6.25-postcard-24-piece-puzz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1556792"/>
            <a:ext cx="6200687" cy="446449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uzzle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347864" y="2708920"/>
            <a:ext cx="2736304" cy="19488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Screen Shot 2015-02-26 at 09.30.1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2731" y="5780996"/>
            <a:ext cx="1080120" cy="480583"/>
          </a:xfrm>
          <a:prstGeom prst="rect">
            <a:avLst/>
          </a:prstGeom>
          <a:ln>
            <a:solidFill>
              <a:schemeClr val="accent1"/>
            </a:solidFill>
          </a:ln>
        </p:spPr>
      </p:pic>
      <p:pic>
        <p:nvPicPr>
          <p:cNvPr id="8" name="Picture 7" descr="Screen Shot 2015-02-26 at 09.30.57.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5984" y="3114366"/>
            <a:ext cx="1080120" cy="564916"/>
          </a:xfrm>
          <a:prstGeom prst="rect">
            <a:avLst/>
          </a:prstGeom>
          <a:ln>
            <a:solidFill>
              <a:schemeClr val="accent1"/>
            </a:solidFill>
          </a:ln>
        </p:spPr>
      </p:pic>
      <p:pic>
        <p:nvPicPr>
          <p:cNvPr id="9" name="Picture 8" descr="Screen Shot 2015-02-26 at 09.31.12.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96103" y="5373216"/>
            <a:ext cx="1525297" cy="648072"/>
          </a:xfrm>
          <a:prstGeom prst="rect">
            <a:avLst/>
          </a:prstGeom>
          <a:ln>
            <a:solidFill>
              <a:schemeClr val="accent1"/>
            </a:solidFill>
          </a:ln>
        </p:spPr>
      </p:pic>
      <p:pic>
        <p:nvPicPr>
          <p:cNvPr id="10" name="Picture 9" descr="Screen Shot 2015-02-26 at 09.30.33.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65471" y="1340768"/>
            <a:ext cx="1872208" cy="627983"/>
          </a:xfrm>
          <a:prstGeom prst="rect">
            <a:avLst/>
          </a:prstGeom>
          <a:ln>
            <a:solidFill>
              <a:schemeClr val="accent1"/>
            </a:solidFill>
          </a:ln>
        </p:spPr>
      </p:pic>
      <p:pic>
        <p:nvPicPr>
          <p:cNvPr id="11" name="Picture 10" descr="Screen Shot 2015-04-20 at 19.45.24.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47864" y="1190357"/>
            <a:ext cx="1656184" cy="629135"/>
          </a:xfrm>
          <a:prstGeom prst="rect">
            <a:avLst/>
          </a:prstGeom>
          <a:ln>
            <a:solidFill>
              <a:schemeClr val="accent1"/>
            </a:solidFill>
          </a:ln>
        </p:spPr>
      </p:pic>
      <p:pic>
        <p:nvPicPr>
          <p:cNvPr id="12" name="Picture 11" descr="Screen Shot 2015-02-26 at 09.30.44.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01575" y="5002713"/>
            <a:ext cx="1008112" cy="741005"/>
          </a:xfrm>
          <a:prstGeom prst="rect">
            <a:avLst/>
          </a:prstGeom>
          <a:ln>
            <a:solidFill>
              <a:schemeClr val="accent1"/>
            </a:solidFill>
          </a:ln>
        </p:spPr>
      </p:pic>
      <p:pic>
        <p:nvPicPr>
          <p:cNvPr id="13" name="Picture 12" descr="Screen Shot 2015-04-20 at 19.36.50.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82103" y="2948417"/>
            <a:ext cx="1410769" cy="576064"/>
          </a:xfrm>
          <a:prstGeom prst="rect">
            <a:avLst/>
          </a:prstGeom>
        </p:spPr>
      </p:pic>
      <p:pic>
        <p:nvPicPr>
          <p:cNvPr id="14" name="Imagen 13"/>
          <p:cNvPicPr>
            <a:picLocks noChangeAspect="1"/>
          </p:cNvPicPr>
          <p:nvPr/>
        </p:nvPicPr>
        <p:blipFill>
          <a:blip r:embed="rId11"/>
          <a:stretch>
            <a:fillRect/>
          </a:stretch>
        </p:blipFill>
        <p:spPr>
          <a:xfrm>
            <a:off x="604852" y="3898495"/>
            <a:ext cx="1470873" cy="552196"/>
          </a:xfrm>
          <a:prstGeom prst="rect">
            <a:avLst/>
          </a:prstGeom>
        </p:spPr>
      </p:pic>
      <p:pic>
        <p:nvPicPr>
          <p:cNvPr id="15" name="Picture 14" descr="Screen Shot 2015-10-26 at 01.28.52.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26251" y="2255576"/>
            <a:ext cx="1528192" cy="485140"/>
          </a:xfrm>
          <a:prstGeom prst="rect">
            <a:avLst/>
          </a:prstGeom>
        </p:spPr>
      </p:pic>
    </p:spTree>
    <p:extLst>
      <p:ext uri="{BB962C8B-B14F-4D97-AF65-F5344CB8AC3E}">
        <p14:creationId xmlns:p14="http://schemas.microsoft.com/office/powerpoint/2010/main" val="20962082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2"/>
          <p:cNvSpPr>
            <a:spLocks noGrp="1"/>
          </p:cNvSpPr>
          <p:nvPr>
            <p:ph type="title"/>
          </p:nvPr>
        </p:nvSpPr>
        <p:spPr/>
        <p:txBody>
          <a:bodyPr/>
          <a:lstStyle/>
          <a:p>
            <a:r>
              <a:rPr lang="en-US" altLang="en-US" sz="4000" smtClean="0">
                <a:ea typeface="ＭＳ Ｐゴシック" pitchFamily="34" charset="-128"/>
              </a:rPr>
              <a:t>Federated operations</a:t>
            </a:r>
            <a:endParaRPr lang="en-GB" altLang="en-US" sz="4000" smtClean="0">
              <a:ea typeface="ＭＳ Ｐゴシック" pitchFamily="34" charset="-128"/>
            </a:endParaRPr>
          </a:p>
        </p:txBody>
      </p:sp>
      <p:grpSp>
        <p:nvGrpSpPr>
          <p:cNvPr id="12292" name="Group 26"/>
          <p:cNvGrpSpPr>
            <a:grpSpLocks/>
          </p:cNvGrpSpPr>
          <p:nvPr/>
        </p:nvGrpSpPr>
        <p:grpSpPr bwMode="auto">
          <a:xfrm>
            <a:off x="-36459" y="1484313"/>
            <a:ext cx="6253109" cy="4465637"/>
            <a:chOff x="-436698" y="1772816"/>
            <a:chExt cx="5440746" cy="4171742"/>
          </a:xfrm>
        </p:grpSpPr>
        <p:pic>
          <p:nvPicPr>
            <p:cNvPr id="12294" name="Picture 2" descr="http://t3.gstatic.com/images?q=tbn:ANd9GcRxZirNJaDSMBgCW8ttLiaq-lmmv6bSeXrnnzndTBhfMqJ4ELS7B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944" y="3286725"/>
              <a:ext cx="936104" cy="936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ounded Rectangle 21"/>
            <p:cNvSpPr/>
            <p:nvPr/>
          </p:nvSpPr>
          <p:spPr>
            <a:xfrm>
              <a:off x="510802" y="4796699"/>
              <a:ext cx="2375771" cy="1081124"/>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400" dirty="0">
                  <a:solidFill>
                    <a:schemeClr val="tx1"/>
                  </a:solidFill>
                </a:rPr>
                <a:t>EGI </a:t>
              </a:r>
              <a:r>
                <a:rPr lang="en-GB" sz="2400" dirty="0" smtClean="0">
                  <a:solidFill>
                    <a:schemeClr val="tx1"/>
                  </a:solidFill>
                </a:rPr>
                <a:t>Operation ‘backbone’</a:t>
              </a:r>
              <a:endParaRPr lang="en-GB" sz="2400" dirty="0">
                <a:solidFill>
                  <a:schemeClr val="tx1"/>
                </a:solidFill>
              </a:endParaRPr>
            </a:p>
            <a:p>
              <a:pPr algn="ctr">
                <a:defRPr/>
              </a:pPr>
              <a:endParaRPr lang="en-GB" sz="2400" dirty="0">
                <a:solidFill>
                  <a:schemeClr val="tx1"/>
                </a:solidFill>
              </a:endParaRPr>
            </a:p>
          </p:txBody>
        </p:sp>
        <p:sp>
          <p:nvSpPr>
            <p:cNvPr id="23" name="Oval 22"/>
            <p:cNvSpPr/>
            <p:nvPr/>
          </p:nvSpPr>
          <p:spPr>
            <a:xfrm>
              <a:off x="367151" y="1845484"/>
              <a:ext cx="2664455" cy="2231949"/>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a:lstStyle/>
            <a:p>
              <a:pPr algn="ctr">
                <a:defRPr/>
              </a:pPr>
              <a:endParaRPr lang="en-GB" sz="2000">
                <a:solidFill>
                  <a:schemeClr val="tx1"/>
                </a:solidFill>
              </a:endParaRPr>
            </a:p>
          </p:txBody>
        </p:sp>
        <p:pic>
          <p:nvPicPr>
            <p:cNvPr id="12297"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8360" y="5405780"/>
              <a:ext cx="467741" cy="365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ounded Rectangle 24"/>
            <p:cNvSpPr/>
            <p:nvPr/>
          </p:nvSpPr>
          <p:spPr>
            <a:xfrm>
              <a:off x="1230439" y="3429352"/>
              <a:ext cx="575987" cy="287706"/>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GB" sz="1400" dirty="0">
                  <a:solidFill>
                    <a:schemeClr val="tx1"/>
                  </a:solidFill>
                </a:rPr>
                <a:t>Service</a:t>
              </a:r>
            </a:p>
          </p:txBody>
        </p:sp>
        <p:cxnSp>
          <p:nvCxnSpPr>
            <p:cNvPr id="30" name="Straight Arrow Connector 29"/>
            <p:cNvCxnSpPr>
              <a:stCxn id="25" idx="2"/>
            </p:cNvCxnSpPr>
            <p:nvPr/>
          </p:nvCxnSpPr>
          <p:spPr>
            <a:xfrm>
              <a:off x="1519123" y="3717058"/>
              <a:ext cx="0" cy="1008455"/>
            </a:xfrm>
            <a:prstGeom prst="straightConnector1">
              <a:avLst/>
            </a:prstGeom>
            <a:ln>
              <a:headEnd type="triangle" w="med" len="lg"/>
              <a:tailEnd type="triangle" w="med" len="lg"/>
            </a:ln>
          </p:spPr>
          <p:style>
            <a:lnRef idx="1">
              <a:schemeClr val="accent1"/>
            </a:lnRef>
            <a:fillRef idx="0">
              <a:schemeClr val="accent1"/>
            </a:fillRef>
            <a:effectRef idx="0">
              <a:schemeClr val="accent1"/>
            </a:effectRef>
            <a:fontRef idx="minor">
              <a:schemeClr val="tx1"/>
            </a:fontRef>
          </p:style>
        </p:cxnSp>
        <p:sp>
          <p:nvSpPr>
            <p:cNvPr id="31" name="Rounded Rectangle 30"/>
            <p:cNvSpPr/>
            <p:nvPr/>
          </p:nvSpPr>
          <p:spPr>
            <a:xfrm>
              <a:off x="834017" y="2852456"/>
              <a:ext cx="575986" cy="289189"/>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GB" sz="1400" dirty="0">
                  <a:solidFill>
                    <a:schemeClr val="tx1"/>
                  </a:solidFill>
                </a:rPr>
                <a:t>Service</a:t>
              </a:r>
            </a:p>
          </p:txBody>
        </p:sp>
        <p:sp>
          <p:nvSpPr>
            <p:cNvPr id="33" name="Rounded Rectangle 32"/>
            <p:cNvSpPr/>
            <p:nvPr/>
          </p:nvSpPr>
          <p:spPr>
            <a:xfrm>
              <a:off x="1734600" y="2781271"/>
              <a:ext cx="575986" cy="287706"/>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GB" sz="1400" dirty="0">
                  <a:solidFill>
                    <a:schemeClr val="tx1"/>
                  </a:solidFill>
                </a:rPr>
                <a:t>Service</a:t>
              </a:r>
            </a:p>
          </p:txBody>
        </p:sp>
        <p:sp>
          <p:nvSpPr>
            <p:cNvPr id="34" name="Rounded Rectangle 33"/>
            <p:cNvSpPr/>
            <p:nvPr/>
          </p:nvSpPr>
          <p:spPr>
            <a:xfrm>
              <a:off x="2166935" y="3285499"/>
              <a:ext cx="575987" cy="287706"/>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GB" sz="1400" dirty="0">
                  <a:solidFill>
                    <a:schemeClr val="tx1"/>
                  </a:solidFill>
                </a:rPr>
                <a:t>Service</a:t>
              </a:r>
            </a:p>
          </p:txBody>
        </p:sp>
        <p:cxnSp>
          <p:nvCxnSpPr>
            <p:cNvPr id="36" name="Straight Arrow Connector 35"/>
            <p:cNvCxnSpPr>
              <a:stCxn id="31" idx="2"/>
            </p:cNvCxnSpPr>
            <p:nvPr/>
          </p:nvCxnSpPr>
          <p:spPr>
            <a:xfrm>
              <a:off x="1122701" y="3141645"/>
              <a:ext cx="0" cy="1583868"/>
            </a:xfrm>
            <a:prstGeom prst="straightConnector1">
              <a:avLst/>
            </a:prstGeom>
            <a:ln>
              <a:headEnd type="triangl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33" idx="2"/>
            </p:cNvCxnSpPr>
            <p:nvPr/>
          </p:nvCxnSpPr>
          <p:spPr>
            <a:xfrm>
              <a:off x="2023284" y="3068978"/>
              <a:ext cx="0" cy="1656536"/>
            </a:xfrm>
            <a:prstGeom prst="straightConnector1">
              <a:avLst/>
            </a:prstGeom>
            <a:ln>
              <a:headEnd type="triangl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34" idx="2"/>
            </p:cNvCxnSpPr>
            <p:nvPr/>
          </p:nvCxnSpPr>
          <p:spPr>
            <a:xfrm>
              <a:off x="2455619" y="3573205"/>
              <a:ext cx="0" cy="1152308"/>
            </a:xfrm>
            <a:prstGeom prst="straightConnector1">
              <a:avLst/>
            </a:prstGeom>
            <a:ln>
              <a:headEnd type="triangle" w="med" len="lg"/>
              <a:tailEnd type="triangle" w="med" len="lg"/>
            </a:ln>
          </p:spPr>
          <p:style>
            <a:lnRef idx="1">
              <a:schemeClr val="accent1"/>
            </a:lnRef>
            <a:fillRef idx="0">
              <a:schemeClr val="accent1"/>
            </a:fillRef>
            <a:effectRef idx="0">
              <a:schemeClr val="accent1"/>
            </a:effectRef>
            <a:fontRef idx="minor">
              <a:schemeClr val="tx1"/>
            </a:fontRef>
          </p:style>
        </p:cxnSp>
        <p:sp>
          <p:nvSpPr>
            <p:cNvPr id="12306" name="TextBox 43"/>
            <p:cNvSpPr txBox="1">
              <a:spLocks noChangeArrowheads="1"/>
            </p:cNvSpPr>
            <p:nvPr/>
          </p:nvSpPr>
          <p:spPr bwMode="auto">
            <a:xfrm>
              <a:off x="-436698" y="4934898"/>
              <a:ext cx="931972" cy="69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2"/>
                </a:buClr>
                <a:buFont typeface="Arial" pitchFamily="34" charset="0"/>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lr>
                  <a:schemeClr val="accent2"/>
                </a:buClr>
                <a:buFont typeface="Arial" pitchFamily="34" charset="0"/>
                <a:buChar char="•"/>
                <a:defRPr sz="2800">
                  <a:solidFill>
                    <a:schemeClr val="tx1"/>
                  </a:solidFill>
                  <a:latin typeface="Arial" pitchFamily="34" charset="0"/>
                  <a:ea typeface="Arial" pitchFamily="34" charset="0"/>
                  <a:cs typeface="Arial" pitchFamily="34" charset="0"/>
                </a:defRPr>
              </a:lvl2pPr>
              <a:lvl3pPr marL="1143000" indent="-228600" eaLnBrk="0" hangingPunct="0">
                <a:spcBef>
                  <a:spcPct val="20000"/>
                </a:spcBef>
                <a:buClr>
                  <a:schemeClr val="accent2"/>
                </a:buClr>
                <a:buFont typeface="Arial" pitchFamily="34" charset="0"/>
                <a:buChar char="•"/>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Clr>
                  <a:schemeClr val="accent2"/>
                </a:buClr>
                <a:buFont typeface="Arial" pitchFamily="34" charset="0"/>
                <a:buChar char="•"/>
                <a:defRPr sz="2000">
                  <a:solidFill>
                    <a:schemeClr val="tx1"/>
                  </a:solidFill>
                  <a:latin typeface="Arial" pitchFamily="34" charset="0"/>
                  <a:ea typeface="Arial" pitchFamily="34" charset="0"/>
                  <a:cs typeface="Arial" pitchFamily="34" charset="0"/>
                </a:defRPr>
              </a:lvl4pPr>
              <a:lvl5pPr marL="2057400" indent="-228600" eaLnBrk="0" hangingPunct="0">
                <a:spcBef>
                  <a:spcPct val="20000"/>
                </a:spcBef>
                <a:buClr>
                  <a:schemeClr val="accent2"/>
                </a:buClr>
                <a:buFont typeface="Arial" pitchFamily="34" charset="0"/>
                <a:buChar char="•"/>
                <a:defRPr sz="20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Clr>
                  <a:schemeClr val="accent2"/>
                </a:buClr>
                <a:buFont typeface="Arial" pitchFamily="34" charset="0"/>
                <a:buChar char="•"/>
                <a:defRPr sz="20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Clr>
                  <a:schemeClr val="accent2"/>
                </a:buClr>
                <a:buFont typeface="Arial" pitchFamily="34" charset="0"/>
                <a:buChar char="•"/>
                <a:defRPr sz="20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Clr>
                  <a:schemeClr val="accent2"/>
                </a:buClr>
                <a:buFont typeface="Arial" pitchFamily="34" charset="0"/>
                <a:buChar char="•"/>
                <a:defRPr sz="20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Clr>
                  <a:schemeClr val="accent2"/>
                </a:buClr>
                <a:buFont typeface="Arial" pitchFamily="34" charset="0"/>
                <a:buChar char="•"/>
                <a:defRPr sz="2000">
                  <a:solidFill>
                    <a:schemeClr val="tx1"/>
                  </a:solidFill>
                  <a:latin typeface="Arial" pitchFamily="34" charset="0"/>
                  <a:ea typeface="Arial" pitchFamily="34" charset="0"/>
                  <a:cs typeface="Arial" pitchFamily="34" charset="0"/>
                </a:defRPr>
              </a:lvl9pPr>
            </a:lstStyle>
            <a:p>
              <a:pPr algn="r" eaLnBrk="1" hangingPunct="1">
                <a:spcBef>
                  <a:spcPct val="0"/>
                </a:spcBef>
                <a:buClrTx/>
                <a:buFontTx/>
                <a:buNone/>
              </a:pPr>
              <a:r>
                <a:rPr lang="en-GB" altLang="en-US" sz="1400" i="1" dirty="0" smtClean="0"/>
                <a:t>Registry</a:t>
              </a:r>
              <a:endParaRPr lang="en-GB" altLang="en-US" sz="1400" i="1" dirty="0"/>
            </a:p>
            <a:p>
              <a:pPr algn="r" eaLnBrk="1" hangingPunct="1">
                <a:spcBef>
                  <a:spcPct val="0"/>
                </a:spcBef>
                <a:buClrTx/>
                <a:buFontTx/>
                <a:buNone/>
              </a:pPr>
              <a:r>
                <a:rPr lang="en-GB" altLang="en-US" sz="1400" i="1" dirty="0"/>
                <a:t>Accounting</a:t>
              </a:r>
            </a:p>
            <a:p>
              <a:pPr algn="r" eaLnBrk="1" hangingPunct="1">
                <a:spcBef>
                  <a:spcPct val="0"/>
                </a:spcBef>
                <a:buClrTx/>
                <a:buFontTx/>
                <a:buNone/>
              </a:pPr>
              <a:r>
                <a:rPr lang="en-GB" altLang="en-US" sz="1400" i="1" dirty="0" smtClean="0"/>
                <a:t>Monitoring</a:t>
              </a:r>
              <a:endParaRPr lang="en-GB" altLang="en-US" sz="1400" i="1" dirty="0"/>
            </a:p>
          </p:txBody>
        </p:sp>
        <p:sp>
          <p:nvSpPr>
            <p:cNvPr id="12307" name="Rectangle 44"/>
            <p:cNvSpPr>
              <a:spLocks noChangeArrowheads="1"/>
            </p:cNvSpPr>
            <p:nvPr/>
          </p:nvSpPr>
          <p:spPr bwMode="auto">
            <a:xfrm>
              <a:off x="726862" y="1918573"/>
              <a:ext cx="1944216" cy="661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2"/>
                </a:buClr>
                <a:buFont typeface="Arial" pitchFamily="34" charset="0"/>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lr>
                  <a:schemeClr val="accent2"/>
                </a:buClr>
                <a:buFont typeface="Arial" pitchFamily="34" charset="0"/>
                <a:buChar char="•"/>
                <a:defRPr sz="2800">
                  <a:solidFill>
                    <a:schemeClr val="tx1"/>
                  </a:solidFill>
                  <a:latin typeface="Arial" pitchFamily="34" charset="0"/>
                  <a:ea typeface="Arial" pitchFamily="34" charset="0"/>
                  <a:cs typeface="Arial" pitchFamily="34" charset="0"/>
                </a:defRPr>
              </a:lvl2pPr>
              <a:lvl3pPr marL="1143000" indent="-228600" eaLnBrk="0" hangingPunct="0">
                <a:spcBef>
                  <a:spcPct val="20000"/>
                </a:spcBef>
                <a:buClr>
                  <a:schemeClr val="accent2"/>
                </a:buClr>
                <a:buFont typeface="Arial" pitchFamily="34" charset="0"/>
                <a:buChar char="•"/>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Clr>
                  <a:schemeClr val="accent2"/>
                </a:buClr>
                <a:buFont typeface="Arial" pitchFamily="34" charset="0"/>
                <a:buChar char="•"/>
                <a:defRPr sz="2000">
                  <a:solidFill>
                    <a:schemeClr val="tx1"/>
                  </a:solidFill>
                  <a:latin typeface="Arial" pitchFamily="34" charset="0"/>
                  <a:ea typeface="Arial" pitchFamily="34" charset="0"/>
                  <a:cs typeface="Arial" pitchFamily="34" charset="0"/>
                </a:defRPr>
              </a:lvl4pPr>
              <a:lvl5pPr marL="2057400" indent="-228600" eaLnBrk="0" hangingPunct="0">
                <a:spcBef>
                  <a:spcPct val="20000"/>
                </a:spcBef>
                <a:buClr>
                  <a:schemeClr val="accent2"/>
                </a:buClr>
                <a:buFont typeface="Arial" pitchFamily="34" charset="0"/>
                <a:buChar char="•"/>
                <a:defRPr sz="20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Clr>
                  <a:schemeClr val="accent2"/>
                </a:buClr>
                <a:buFont typeface="Arial" pitchFamily="34" charset="0"/>
                <a:buChar char="•"/>
                <a:defRPr sz="20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Clr>
                  <a:schemeClr val="accent2"/>
                </a:buClr>
                <a:buFont typeface="Arial" pitchFamily="34" charset="0"/>
                <a:buChar char="•"/>
                <a:defRPr sz="20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Clr>
                  <a:schemeClr val="accent2"/>
                </a:buClr>
                <a:buFont typeface="Arial" pitchFamily="34" charset="0"/>
                <a:buChar char="•"/>
                <a:defRPr sz="20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Clr>
                  <a:schemeClr val="accent2"/>
                </a:buClr>
                <a:buFont typeface="Arial" pitchFamily="34" charset="0"/>
                <a:buChar char="•"/>
                <a:defRPr sz="2000">
                  <a:solidFill>
                    <a:schemeClr val="tx1"/>
                  </a:solidFill>
                  <a:latin typeface="Arial" pitchFamily="34" charset="0"/>
                  <a:ea typeface="Arial" pitchFamily="34" charset="0"/>
                  <a:cs typeface="Arial" pitchFamily="34" charset="0"/>
                </a:defRPr>
              </a:lvl9pPr>
            </a:lstStyle>
            <a:p>
              <a:pPr algn="ctr" eaLnBrk="1" hangingPunct="1">
                <a:spcBef>
                  <a:spcPct val="0"/>
                </a:spcBef>
                <a:buClrTx/>
                <a:buFontTx/>
                <a:buNone/>
              </a:pPr>
              <a:r>
                <a:rPr lang="en-GB" altLang="en-US" sz="2000" dirty="0" smtClean="0"/>
                <a:t>Service</a:t>
              </a:r>
              <a:br>
                <a:rPr lang="en-GB" altLang="en-US" sz="2000" dirty="0" smtClean="0"/>
              </a:br>
              <a:r>
                <a:rPr lang="en-GB" altLang="en-US" sz="2000" dirty="0" smtClean="0"/>
                <a:t>providers</a:t>
              </a:r>
              <a:endParaRPr lang="en-GB" altLang="en-US" sz="2000" dirty="0"/>
            </a:p>
          </p:txBody>
        </p:sp>
        <p:sp>
          <p:nvSpPr>
            <p:cNvPr id="46" name="Rectangle 45"/>
            <p:cNvSpPr/>
            <p:nvPr/>
          </p:nvSpPr>
          <p:spPr>
            <a:xfrm>
              <a:off x="2814748" y="1772816"/>
              <a:ext cx="1197554" cy="4171742"/>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3600" dirty="0"/>
            </a:p>
          </p:txBody>
        </p:sp>
        <p:sp>
          <p:nvSpPr>
            <p:cNvPr id="12309" name="TextBox 46"/>
            <p:cNvSpPr txBox="1">
              <a:spLocks noChangeArrowheads="1"/>
            </p:cNvSpPr>
            <p:nvPr/>
          </p:nvSpPr>
          <p:spPr bwMode="auto">
            <a:xfrm>
              <a:off x="2794637" y="1772816"/>
              <a:ext cx="1269566" cy="690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2"/>
                </a:buClr>
                <a:buFont typeface="Arial" pitchFamily="34" charset="0"/>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lr>
                  <a:schemeClr val="accent2"/>
                </a:buClr>
                <a:buFont typeface="Arial" pitchFamily="34" charset="0"/>
                <a:buChar char="•"/>
                <a:defRPr sz="2800">
                  <a:solidFill>
                    <a:schemeClr val="tx1"/>
                  </a:solidFill>
                  <a:latin typeface="Arial" pitchFamily="34" charset="0"/>
                  <a:ea typeface="Arial" pitchFamily="34" charset="0"/>
                  <a:cs typeface="Arial" pitchFamily="34" charset="0"/>
                </a:defRPr>
              </a:lvl2pPr>
              <a:lvl3pPr marL="1143000" indent="-228600" eaLnBrk="0" hangingPunct="0">
                <a:spcBef>
                  <a:spcPct val="20000"/>
                </a:spcBef>
                <a:buClr>
                  <a:schemeClr val="accent2"/>
                </a:buClr>
                <a:buFont typeface="Arial" pitchFamily="34" charset="0"/>
                <a:buChar char="•"/>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Clr>
                  <a:schemeClr val="accent2"/>
                </a:buClr>
                <a:buFont typeface="Arial" pitchFamily="34" charset="0"/>
                <a:buChar char="•"/>
                <a:defRPr sz="2000">
                  <a:solidFill>
                    <a:schemeClr val="tx1"/>
                  </a:solidFill>
                  <a:latin typeface="Arial" pitchFamily="34" charset="0"/>
                  <a:ea typeface="Arial" pitchFamily="34" charset="0"/>
                  <a:cs typeface="Arial" pitchFamily="34" charset="0"/>
                </a:defRPr>
              </a:lvl4pPr>
              <a:lvl5pPr marL="2057400" indent="-228600" eaLnBrk="0" hangingPunct="0">
                <a:spcBef>
                  <a:spcPct val="20000"/>
                </a:spcBef>
                <a:buClr>
                  <a:schemeClr val="accent2"/>
                </a:buClr>
                <a:buFont typeface="Arial" pitchFamily="34" charset="0"/>
                <a:buChar char="•"/>
                <a:defRPr sz="20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Clr>
                  <a:schemeClr val="accent2"/>
                </a:buClr>
                <a:buFont typeface="Arial" pitchFamily="34" charset="0"/>
                <a:buChar char="•"/>
                <a:defRPr sz="20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Clr>
                  <a:schemeClr val="accent2"/>
                </a:buClr>
                <a:buFont typeface="Arial" pitchFamily="34" charset="0"/>
                <a:buChar char="•"/>
                <a:defRPr sz="20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Clr>
                  <a:schemeClr val="accent2"/>
                </a:buClr>
                <a:buFont typeface="Arial" pitchFamily="34" charset="0"/>
                <a:buChar char="•"/>
                <a:defRPr sz="20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Clr>
                  <a:schemeClr val="accent2"/>
                </a:buClr>
                <a:buFont typeface="Arial" pitchFamily="34" charset="0"/>
                <a:buChar char="•"/>
                <a:defRPr sz="2000">
                  <a:solidFill>
                    <a:schemeClr val="tx1"/>
                  </a:solidFill>
                  <a:latin typeface="Arial" pitchFamily="34" charset="0"/>
                  <a:ea typeface="Arial" pitchFamily="34" charset="0"/>
                  <a:cs typeface="Arial" pitchFamily="34" charset="0"/>
                </a:defRPr>
              </a:lvl9pPr>
            </a:lstStyle>
            <a:p>
              <a:pPr algn="ctr" eaLnBrk="1" hangingPunct="1">
                <a:spcBef>
                  <a:spcPct val="0"/>
                </a:spcBef>
                <a:buClrTx/>
                <a:buFontTx/>
                <a:buNone/>
              </a:pPr>
              <a:r>
                <a:rPr lang="en-GB" altLang="en-US" sz="1400" i="1"/>
                <a:t>Domain-specific</a:t>
              </a:r>
              <a:br>
                <a:rPr lang="en-GB" altLang="en-US" sz="1400" i="1"/>
              </a:br>
              <a:r>
                <a:rPr lang="en-GB" altLang="en-US" sz="1400" i="1"/>
                <a:t>scientific</a:t>
              </a:r>
              <a:br>
                <a:rPr lang="en-GB" altLang="en-US" sz="1400" i="1"/>
              </a:br>
              <a:r>
                <a:rPr lang="en-GB" altLang="en-US" sz="1400" i="1"/>
                <a:t>services</a:t>
              </a:r>
            </a:p>
          </p:txBody>
        </p:sp>
        <p:sp>
          <p:nvSpPr>
            <p:cNvPr id="12310" name="TextBox 47"/>
            <p:cNvSpPr txBox="1">
              <a:spLocks noChangeArrowheads="1"/>
            </p:cNvSpPr>
            <p:nvPr/>
          </p:nvSpPr>
          <p:spPr bwMode="auto">
            <a:xfrm>
              <a:off x="2873734" y="5388362"/>
              <a:ext cx="1077081" cy="488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2"/>
                </a:buClr>
                <a:buFont typeface="Arial" pitchFamily="34" charset="0"/>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lr>
                  <a:schemeClr val="accent2"/>
                </a:buClr>
                <a:buFont typeface="Arial" pitchFamily="34" charset="0"/>
                <a:buChar char="•"/>
                <a:defRPr sz="2800">
                  <a:solidFill>
                    <a:schemeClr val="tx1"/>
                  </a:solidFill>
                  <a:latin typeface="Arial" pitchFamily="34" charset="0"/>
                  <a:ea typeface="Arial" pitchFamily="34" charset="0"/>
                  <a:cs typeface="Arial" pitchFamily="34" charset="0"/>
                </a:defRPr>
              </a:lvl2pPr>
              <a:lvl3pPr marL="1143000" indent="-228600" eaLnBrk="0" hangingPunct="0">
                <a:spcBef>
                  <a:spcPct val="20000"/>
                </a:spcBef>
                <a:buClr>
                  <a:schemeClr val="accent2"/>
                </a:buClr>
                <a:buFont typeface="Arial" pitchFamily="34" charset="0"/>
                <a:buChar char="•"/>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Clr>
                  <a:schemeClr val="accent2"/>
                </a:buClr>
                <a:buFont typeface="Arial" pitchFamily="34" charset="0"/>
                <a:buChar char="•"/>
                <a:defRPr sz="2000">
                  <a:solidFill>
                    <a:schemeClr val="tx1"/>
                  </a:solidFill>
                  <a:latin typeface="Arial" pitchFamily="34" charset="0"/>
                  <a:ea typeface="Arial" pitchFamily="34" charset="0"/>
                  <a:cs typeface="Arial" pitchFamily="34" charset="0"/>
                </a:defRPr>
              </a:lvl4pPr>
              <a:lvl5pPr marL="2057400" indent="-228600" eaLnBrk="0" hangingPunct="0">
                <a:spcBef>
                  <a:spcPct val="20000"/>
                </a:spcBef>
                <a:buClr>
                  <a:schemeClr val="accent2"/>
                </a:buClr>
                <a:buFont typeface="Arial" pitchFamily="34" charset="0"/>
                <a:buChar char="•"/>
                <a:defRPr sz="20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Clr>
                  <a:schemeClr val="accent2"/>
                </a:buClr>
                <a:buFont typeface="Arial" pitchFamily="34" charset="0"/>
                <a:buChar char="•"/>
                <a:defRPr sz="20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Clr>
                  <a:schemeClr val="accent2"/>
                </a:buClr>
                <a:buFont typeface="Arial" pitchFamily="34" charset="0"/>
                <a:buChar char="•"/>
                <a:defRPr sz="20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Clr>
                  <a:schemeClr val="accent2"/>
                </a:buClr>
                <a:buFont typeface="Arial" pitchFamily="34" charset="0"/>
                <a:buChar char="•"/>
                <a:defRPr sz="20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Clr>
                  <a:schemeClr val="accent2"/>
                </a:buClr>
                <a:buFont typeface="Arial" pitchFamily="34" charset="0"/>
                <a:buChar char="•"/>
                <a:defRPr sz="2000">
                  <a:solidFill>
                    <a:schemeClr val="tx1"/>
                  </a:solidFill>
                  <a:latin typeface="Arial" pitchFamily="34" charset="0"/>
                  <a:ea typeface="Arial" pitchFamily="34" charset="0"/>
                  <a:cs typeface="Arial" pitchFamily="34" charset="0"/>
                </a:defRPr>
              </a:lvl9pPr>
            </a:lstStyle>
            <a:p>
              <a:pPr algn="ctr" eaLnBrk="1" hangingPunct="1">
                <a:spcBef>
                  <a:spcPct val="0"/>
                </a:spcBef>
                <a:buClrTx/>
                <a:buFontTx/>
                <a:buNone/>
              </a:pPr>
              <a:r>
                <a:rPr lang="en-GB" altLang="en-US" sz="1400" i="1"/>
                <a:t>Infrastructure</a:t>
              </a:r>
              <a:br>
                <a:rPr lang="en-GB" altLang="en-US" sz="1400" i="1"/>
              </a:br>
              <a:r>
                <a:rPr lang="en-GB" altLang="en-US" sz="1400" i="1"/>
                <a:t>services</a:t>
              </a:r>
            </a:p>
          </p:txBody>
        </p:sp>
        <p:sp>
          <p:nvSpPr>
            <p:cNvPr id="50" name="Rectangle 49"/>
            <p:cNvSpPr/>
            <p:nvPr/>
          </p:nvSpPr>
          <p:spPr>
            <a:xfrm>
              <a:off x="3338246" y="2781271"/>
              <a:ext cx="729307" cy="1079640"/>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GB" sz="1200">
                  <a:solidFill>
                    <a:schemeClr val="tx1"/>
                  </a:solidFill>
                </a:rPr>
                <a:t>Community portals</a:t>
              </a:r>
            </a:p>
          </p:txBody>
        </p:sp>
        <p:sp>
          <p:nvSpPr>
            <p:cNvPr id="26" name="Rectangle 25"/>
            <p:cNvSpPr/>
            <p:nvPr/>
          </p:nvSpPr>
          <p:spPr>
            <a:xfrm>
              <a:off x="3338246" y="3933579"/>
              <a:ext cx="729307" cy="1079640"/>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GB" sz="1200">
                  <a:solidFill>
                    <a:schemeClr val="tx1"/>
                  </a:solidFill>
                </a:rPr>
                <a:t>Operation portals</a:t>
              </a:r>
            </a:p>
          </p:txBody>
        </p:sp>
      </p:grpSp>
      <p:sp>
        <p:nvSpPr>
          <p:cNvPr id="6" name="Content Placeholder 2"/>
          <p:cNvSpPr>
            <a:spLocks noGrp="1"/>
          </p:cNvSpPr>
          <p:nvPr>
            <p:ph idx="1"/>
          </p:nvPr>
        </p:nvSpPr>
        <p:spPr>
          <a:xfrm>
            <a:off x="6156325" y="1135063"/>
            <a:ext cx="3024188" cy="2006600"/>
          </a:xfrm>
        </p:spPr>
        <p:txBody>
          <a:bodyPr>
            <a:noAutofit/>
          </a:bodyPr>
          <a:lstStyle/>
          <a:p>
            <a:pPr marL="177800" indent="-177800">
              <a:buFont typeface="Arial" charset="0"/>
              <a:buNone/>
              <a:defRPr/>
            </a:pPr>
            <a:r>
              <a:rPr lang="en-GB" sz="1400" b="1" u="sng" dirty="0" smtClean="0"/>
              <a:t>EGI offers:</a:t>
            </a:r>
          </a:p>
          <a:p>
            <a:pPr marL="177800" indent="-177800">
              <a:buFont typeface="Arial" charset="0"/>
              <a:buChar char="•"/>
              <a:defRPr/>
            </a:pPr>
            <a:r>
              <a:rPr lang="en-GB" sz="1400" dirty="0" smtClean="0"/>
              <a:t>Service catalogue</a:t>
            </a:r>
          </a:p>
          <a:p>
            <a:pPr marL="177800" indent="-177800">
              <a:buFont typeface="Arial" charset="0"/>
              <a:buChar char="•"/>
              <a:defRPr/>
            </a:pPr>
            <a:r>
              <a:rPr lang="en-GB" sz="1400" dirty="0" smtClean="0"/>
              <a:t>Service and security monitor</a:t>
            </a:r>
            <a:br>
              <a:rPr lang="en-GB" sz="1400" dirty="0" smtClean="0"/>
            </a:br>
            <a:r>
              <a:rPr lang="en-GB" sz="1050" dirty="0" smtClean="0"/>
              <a:t>(with many reusable test probes)</a:t>
            </a:r>
          </a:p>
          <a:p>
            <a:pPr marL="177800" indent="-177800">
              <a:buFont typeface="Arial" charset="0"/>
              <a:buChar char="•"/>
              <a:defRPr/>
            </a:pPr>
            <a:r>
              <a:rPr lang="en-GB" sz="1400" dirty="0" smtClean="0"/>
              <a:t>Accounting system</a:t>
            </a:r>
            <a:endParaRPr lang="en-GB" sz="1200" dirty="0" smtClean="0"/>
          </a:p>
          <a:p>
            <a:pPr marL="177800" indent="-177800">
              <a:buFont typeface="Arial" charset="0"/>
              <a:buChar char="•"/>
              <a:defRPr/>
            </a:pPr>
            <a:r>
              <a:rPr lang="en-GB" sz="1400" dirty="0" smtClean="0"/>
              <a:t>Security monitoring</a:t>
            </a:r>
          </a:p>
          <a:p>
            <a:pPr marL="177800" indent="-177800">
              <a:buFont typeface="Arial" charset="0"/>
              <a:buChar char="•"/>
              <a:defRPr/>
            </a:pPr>
            <a:r>
              <a:rPr lang="en-GB" sz="1400" dirty="0" smtClean="0"/>
              <a:t>Operations portals</a:t>
            </a:r>
          </a:p>
          <a:p>
            <a:pPr marL="177800" indent="-177800">
              <a:buFont typeface="Arial" charset="0"/>
              <a:buChar char="•"/>
              <a:defRPr/>
            </a:pPr>
            <a:r>
              <a:rPr lang="en-GB" sz="1400" dirty="0" smtClean="0"/>
              <a:t>Helpdesk system</a:t>
            </a:r>
          </a:p>
          <a:p>
            <a:pPr marL="177800" indent="-177800">
              <a:buFont typeface="Arial" charset="0"/>
              <a:buChar char="•"/>
              <a:defRPr/>
            </a:pPr>
            <a:r>
              <a:rPr lang="en-GB" sz="1400" dirty="0" smtClean="0"/>
              <a:t>Resource allocation portal</a:t>
            </a:r>
          </a:p>
          <a:p>
            <a:pPr marL="177800" indent="-177800">
              <a:buFont typeface="Arial" charset="0"/>
              <a:buChar char="•"/>
              <a:defRPr/>
            </a:pPr>
            <a:r>
              <a:rPr lang="en-GB" sz="1400" dirty="0" smtClean="0"/>
              <a:t>Processes, tools, teams for </a:t>
            </a:r>
          </a:p>
          <a:p>
            <a:pPr marL="577850" lvl="1" indent="-177800">
              <a:buFont typeface="Arial" charset="0"/>
              <a:buChar char="•"/>
              <a:defRPr/>
            </a:pPr>
            <a:r>
              <a:rPr lang="en-GB" sz="1100" dirty="0" smtClean="0"/>
              <a:t>software roll-out</a:t>
            </a:r>
          </a:p>
          <a:p>
            <a:pPr marL="577850" lvl="1" indent="-177800">
              <a:buFont typeface="Arial" charset="0"/>
              <a:buChar char="•"/>
              <a:defRPr/>
            </a:pPr>
            <a:r>
              <a:rPr lang="en-GB" sz="1100" dirty="0" smtClean="0"/>
              <a:t>Site/service certification</a:t>
            </a:r>
            <a:endParaRPr lang="en-US" sz="1100" dirty="0"/>
          </a:p>
          <a:p>
            <a:pPr marL="0" indent="0">
              <a:buFont typeface="Arial" charset="0"/>
              <a:buNone/>
              <a:defRPr/>
            </a:pPr>
            <a:endParaRPr lang="en-US" sz="1400" b="1" u="sng" dirty="0" smtClean="0"/>
          </a:p>
          <a:p>
            <a:pPr marL="0" indent="0">
              <a:buFont typeface="Arial" charset="0"/>
              <a:buNone/>
              <a:defRPr/>
            </a:pPr>
            <a:r>
              <a:rPr lang="en-US" sz="1400" b="1" u="sng" dirty="0" smtClean="0"/>
              <a:t>Examples:</a:t>
            </a:r>
          </a:p>
          <a:p>
            <a:pPr marL="169863" indent="-169863">
              <a:buFont typeface="Arial" charset="0"/>
              <a:buChar char="•"/>
              <a:defRPr/>
            </a:pPr>
            <a:r>
              <a:rPr lang="en-US" sz="1200" dirty="0" err="1" smtClean="0"/>
              <a:t>BioVeL</a:t>
            </a:r>
            <a:r>
              <a:rPr lang="en-US" sz="1200" dirty="0" smtClean="0"/>
              <a:t> (Biodiversity): </a:t>
            </a:r>
          </a:p>
          <a:p>
            <a:pPr marL="569913" lvl="1" indent="-169863">
              <a:buFont typeface="Arial" charset="0"/>
              <a:buChar char="•"/>
              <a:defRPr/>
            </a:pPr>
            <a:r>
              <a:rPr lang="en-US" sz="1050" dirty="0" smtClean="0"/>
              <a:t>Availability &amp; correctness monitoring of Web Services</a:t>
            </a:r>
          </a:p>
          <a:p>
            <a:pPr marL="169863" indent="-169863">
              <a:buFont typeface="Arial" charset="0"/>
              <a:buChar char="•"/>
              <a:defRPr/>
            </a:pPr>
            <a:r>
              <a:rPr lang="en-US" sz="1200" dirty="0" smtClean="0"/>
              <a:t>EUDAT (Data catalogues): </a:t>
            </a:r>
          </a:p>
          <a:p>
            <a:pPr marL="569913" lvl="1" indent="-169863">
              <a:buFont typeface="Arial" charset="0"/>
              <a:buChar char="•"/>
              <a:defRPr/>
            </a:pPr>
            <a:r>
              <a:rPr lang="en-US" sz="1050" dirty="0" smtClean="0"/>
              <a:t>Service catalogue for custom monitors</a:t>
            </a:r>
          </a:p>
          <a:p>
            <a:pPr marL="169863" indent="-169863">
              <a:buFont typeface="Arial" charset="0"/>
              <a:buChar char="•"/>
              <a:defRPr/>
            </a:pPr>
            <a:r>
              <a:rPr lang="en-US" sz="1200" dirty="0" err="1" smtClean="0"/>
              <a:t>WeNMR</a:t>
            </a:r>
            <a:r>
              <a:rPr lang="en-US" sz="1200" dirty="0" smtClean="0"/>
              <a:t> (Structural biology): </a:t>
            </a:r>
          </a:p>
          <a:p>
            <a:pPr marL="569913" lvl="1" indent="-169863">
              <a:buFont typeface="Arial" charset="0"/>
              <a:buChar char="•"/>
              <a:defRPr/>
            </a:pPr>
            <a:r>
              <a:rPr lang="en-US" sz="1050" dirty="0" smtClean="0"/>
              <a:t>Software management with CVMFS</a:t>
            </a:r>
            <a:endParaRPr lang="en-GB" sz="800" dirty="0"/>
          </a:p>
        </p:txBody>
      </p:sp>
    </p:spTree>
    <p:extLst>
      <p:ext uri="{BB962C8B-B14F-4D97-AF65-F5344CB8AC3E}">
        <p14:creationId xmlns:p14="http://schemas.microsoft.com/office/powerpoint/2010/main" val="15638195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Data and compute intensive use cases – A </a:t>
            </a:r>
            <a:r>
              <a:rPr lang="en-US" dirty="0" err="1" smtClean="0"/>
              <a:t>categorisation</a:t>
            </a:r>
            <a:endParaRPr lang="en-GB" dirty="0"/>
          </a:p>
        </p:txBody>
      </p:sp>
      <p:pic>
        <p:nvPicPr>
          <p:cNvPr id="3" name="pasted-image.pdf"/>
          <p:cNvPicPr/>
          <p:nvPr/>
        </p:nvPicPr>
        <p:blipFill>
          <a:blip r:embed="rId3">
            <a:extLst/>
          </a:blip>
          <a:stretch>
            <a:fillRect/>
          </a:stretch>
        </p:blipFill>
        <p:spPr>
          <a:xfrm>
            <a:off x="1043608" y="1196752"/>
            <a:ext cx="7344816" cy="5184576"/>
          </a:xfrm>
          <a:prstGeom prst="rect">
            <a:avLst/>
          </a:prstGeom>
          <a:ln w="12700">
            <a:miter lim="400000"/>
          </a:ln>
        </p:spPr>
      </p:pic>
    </p:spTree>
    <p:extLst>
      <p:ext uri="{BB962C8B-B14F-4D97-AF65-F5344CB8AC3E}">
        <p14:creationId xmlns:p14="http://schemas.microsoft.com/office/powerpoint/2010/main" val="22127571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sz="4000" dirty="0" smtClean="0"/>
              <a:t>High throughput data analysis</a:t>
            </a:r>
            <a:endParaRPr lang="en-US" dirty="0"/>
          </a:p>
        </p:txBody>
      </p:sp>
      <p:sp>
        <p:nvSpPr>
          <p:cNvPr id="3" name="Content Placeholder 2"/>
          <p:cNvSpPr>
            <a:spLocks noGrp="1"/>
          </p:cNvSpPr>
          <p:nvPr>
            <p:ph idx="1"/>
          </p:nvPr>
        </p:nvSpPr>
        <p:spPr>
          <a:xfrm>
            <a:off x="250825" y="1412875"/>
            <a:ext cx="8435975" cy="4752975"/>
          </a:xfrm>
        </p:spPr>
        <p:txBody>
          <a:bodyPr>
            <a:normAutofit fontScale="47500" lnSpcReduction="20000"/>
          </a:bodyPr>
          <a:lstStyle/>
          <a:p>
            <a:pPr marL="0" indent="0">
              <a:buFont typeface="Arial" charset="0"/>
              <a:buNone/>
              <a:defRPr/>
            </a:pPr>
            <a:r>
              <a:rPr lang="en-US" dirty="0" smtClean="0">
                <a:solidFill>
                  <a:srgbClr val="0000FF"/>
                </a:solidFill>
              </a:rPr>
              <a:t>Overview</a:t>
            </a:r>
          </a:p>
          <a:p>
            <a:pPr>
              <a:buFont typeface="Arial" charset="0"/>
              <a:buChar char="•"/>
              <a:defRPr/>
            </a:pPr>
            <a:r>
              <a:rPr lang="en-US" dirty="0" smtClean="0"/>
              <a:t>Enable researchers to access large scale data management and computational capacity </a:t>
            </a:r>
          </a:p>
          <a:p>
            <a:pPr lvl="1">
              <a:buFont typeface="Arial" charset="0"/>
              <a:buChar char="•"/>
              <a:defRPr/>
            </a:pPr>
            <a:r>
              <a:rPr lang="en-US" dirty="0" smtClean="0"/>
              <a:t>This is known as Grid computing platform</a:t>
            </a:r>
          </a:p>
          <a:p>
            <a:pPr lvl="1">
              <a:buFont typeface="Arial" charset="0"/>
              <a:buChar char="•"/>
              <a:defRPr/>
            </a:pPr>
            <a:r>
              <a:rPr lang="en-US" dirty="0" smtClean="0"/>
              <a:t>To </a:t>
            </a:r>
            <a:r>
              <a:rPr lang="en-US" dirty="0" err="1" smtClean="0"/>
              <a:t>analyse</a:t>
            </a:r>
            <a:r>
              <a:rPr lang="en-US" dirty="0" smtClean="0"/>
              <a:t> </a:t>
            </a:r>
            <a:r>
              <a:rPr lang="en-US" dirty="0"/>
              <a:t>or </a:t>
            </a:r>
            <a:r>
              <a:rPr lang="en-US" dirty="0" smtClean="0"/>
              <a:t>produce </a:t>
            </a:r>
            <a:r>
              <a:rPr lang="en-US" dirty="0"/>
              <a:t>large datasets through the execution computational tasks, </a:t>
            </a:r>
            <a:r>
              <a:rPr lang="en-US" dirty="0" smtClean="0"/>
              <a:t>which </a:t>
            </a:r>
            <a:r>
              <a:rPr lang="en-US" dirty="0"/>
              <a:t>can be either single or parallel </a:t>
            </a:r>
            <a:r>
              <a:rPr lang="en-US" dirty="0" smtClean="0"/>
              <a:t>processes</a:t>
            </a:r>
          </a:p>
          <a:p>
            <a:pPr>
              <a:buFont typeface="Arial" charset="0"/>
              <a:buChar char="•"/>
              <a:defRPr/>
            </a:pPr>
            <a:r>
              <a:rPr lang="en-US" dirty="0" smtClean="0"/>
              <a:t>Research can be performed in </a:t>
            </a:r>
            <a:r>
              <a:rPr lang="en-US" dirty="0"/>
              <a:t>an effective, cost-efficient </a:t>
            </a:r>
            <a:r>
              <a:rPr lang="en-US" dirty="0" smtClean="0"/>
              <a:t>and collaborative way</a:t>
            </a:r>
          </a:p>
          <a:p>
            <a:pPr lvl="1">
              <a:buFont typeface="Arial" charset="0"/>
              <a:buChar char="•"/>
              <a:defRPr/>
            </a:pPr>
            <a:r>
              <a:rPr lang="en-US" dirty="0" smtClean="0"/>
              <a:t>Uniform access to distributed and federated resources</a:t>
            </a:r>
          </a:p>
          <a:p>
            <a:pPr lvl="1">
              <a:buFont typeface="Arial" charset="0"/>
              <a:buChar char="•"/>
              <a:defRPr/>
            </a:pPr>
            <a:r>
              <a:rPr lang="en-US" dirty="0" smtClean="0"/>
              <a:t>Support users communities who need to federate their own resources</a:t>
            </a:r>
          </a:p>
          <a:p>
            <a:pPr lvl="1">
              <a:buFont typeface="Arial" charset="0"/>
              <a:buChar char="•"/>
              <a:defRPr/>
            </a:pPr>
            <a:r>
              <a:rPr lang="en-US" dirty="0" smtClean="0"/>
              <a:t>Support users communities who do not own resources </a:t>
            </a:r>
          </a:p>
          <a:p>
            <a:pPr>
              <a:buFont typeface="Arial" charset="0"/>
              <a:buChar char="•"/>
              <a:defRPr/>
            </a:pPr>
            <a:r>
              <a:rPr lang="en-US" dirty="0" smtClean="0"/>
              <a:t>Many high level tools for common tasks, such as </a:t>
            </a:r>
          </a:p>
          <a:p>
            <a:pPr lvl="1">
              <a:buFont typeface="Arial" charset="0"/>
              <a:buChar char="•"/>
              <a:defRPr/>
            </a:pPr>
            <a:r>
              <a:rPr lang="en-US" dirty="0" smtClean="0"/>
              <a:t>Transfer of bulk or large files</a:t>
            </a:r>
          </a:p>
          <a:p>
            <a:pPr lvl="1">
              <a:buFont typeface="Arial" charset="0"/>
              <a:buChar char="•"/>
              <a:defRPr/>
            </a:pPr>
            <a:r>
              <a:rPr lang="en-US" dirty="0" smtClean="0"/>
              <a:t>Parameter sweep calculations</a:t>
            </a:r>
          </a:p>
          <a:p>
            <a:pPr lvl="1">
              <a:buFont typeface="Arial" charset="0"/>
              <a:buChar char="•"/>
              <a:defRPr/>
            </a:pPr>
            <a:r>
              <a:rPr lang="en-US" dirty="0" smtClean="0"/>
              <a:t>Data-driven workflows</a:t>
            </a:r>
          </a:p>
          <a:p>
            <a:pPr lvl="1">
              <a:buFont typeface="Arial" charset="0"/>
              <a:buChar char="•"/>
              <a:defRPr/>
            </a:pPr>
            <a:r>
              <a:rPr lang="en-US" dirty="0" smtClean="0"/>
              <a:t>See tools in </a:t>
            </a:r>
            <a:r>
              <a:rPr lang="en-US" dirty="0" smtClean="0">
                <a:hlinkClick r:id="rId3"/>
              </a:rPr>
              <a:t>http://appdb.egi.eu</a:t>
            </a:r>
            <a:r>
              <a:rPr lang="en-US" dirty="0" smtClean="0"/>
              <a:t> (EGI Applications Database)</a:t>
            </a:r>
          </a:p>
          <a:p>
            <a:pPr marL="0" indent="0">
              <a:buFont typeface="Arial" charset="0"/>
              <a:buNone/>
              <a:defRPr/>
            </a:pPr>
            <a:endParaRPr lang="en-US" dirty="0" smtClean="0">
              <a:solidFill>
                <a:srgbClr val="0000FF"/>
              </a:solidFill>
            </a:endParaRPr>
          </a:p>
          <a:p>
            <a:pPr marL="0" indent="0">
              <a:buFont typeface="Arial" charset="0"/>
              <a:buNone/>
              <a:defRPr/>
            </a:pPr>
            <a:r>
              <a:rPr lang="en-US" dirty="0" smtClean="0">
                <a:solidFill>
                  <a:srgbClr val="0000FF"/>
                </a:solidFill>
              </a:rPr>
              <a:t>Available resources</a:t>
            </a:r>
          </a:p>
          <a:p>
            <a:pPr lvl="1">
              <a:buFont typeface="Arial" charset="0"/>
              <a:buChar char="•"/>
              <a:defRPr/>
            </a:pPr>
            <a:r>
              <a:rPr lang="en-US" dirty="0" smtClean="0"/>
              <a:t>370.000 CPU cores and 170 PB storage from 350 sites</a:t>
            </a:r>
          </a:p>
          <a:p>
            <a:pPr lvl="1">
              <a:buFont typeface="Arial" charset="0"/>
              <a:buChar char="•"/>
              <a:defRPr/>
            </a:pPr>
            <a:r>
              <a:rPr lang="en-US" dirty="0" smtClean="0"/>
              <a:t>Clustered into 200 Virtual </a:t>
            </a:r>
            <a:r>
              <a:rPr lang="en-US" dirty="0" err="1" smtClean="0"/>
              <a:t>Organisations</a:t>
            </a:r>
            <a:r>
              <a:rPr lang="en-US" dirty="0" smtClean="0"/>
              <a:t>. Open for social sciences and humanities (at least):</a:t>
            </a:r>
          </a:p>
          <a:p>
            <a:pPr lvl="2">
              <a:buFont typeface="Arial" charset="0"/>
              <a:buChar char="•"/>
              <a:defRPr/>
            </a:pPr>
            <a:r>
              <a:rPr lang="en-US" dirty="0" smtClean="0"/>
              <a:t>4 global VOs: </a:t>
            </a:r>
            <a:r>
              <a:rPr lang="en-GB" dirty="0" smtClean="0"/>
              <a:t>vo.chain-project.eu, vo.complex-systems.eu, vo.dch-rp.eu, </a:t>
            </a:r>
            <a:r>
              <a:rPr lang="en-GB" dirty="0"/>
              <a:t>vo.indicate-project.eu</a:t>
            </a:r>
            <a:endParaRPr lang="en-US" dirty="0" smtClean="0"/>
          </a:p>
          <a:p>
            <a:pPr lvl="2">
              <a:buFont typeface="Arial" charset="0"/>
              <a:buChar char="•"/>
              <a:defRPr/>
            </a:pPr>
            <a:r>
              <a:rPr lang="en-US" dirty="0" smtClean="0"/>
              <a:t>4 national/regional VOs: </a:t>
            </a:r>
            <a:r>
              <a:rPr lang="en-US" dirty="0" err="1" smtClean="0"/>
              <a:t>Ibergrid</a:t>
            </a:r>
            <a:r>
              <a:rPr lang="en-US" dirty="0" smtClean="0"/>
              <a:t> (ES-PT), France, Poland, South-Africa</a:t>
            </a:r>
          </a:p>
          <a:p>
            <a:pPr lvl="1">
              <a:buFont typeface="Arial" charset="0"/>
              <a:buChar char="•"/>
              <a:defRPr/>
            </a:pPr>
            <a:endParaRPr lang="en-US" dirty="0"/>
          </a:p>
          <a:p>
            <a:pPr lvl="2">
              <a:buFont typeface="Arial" charset="0"/>
              <a:buChar char="•"/>
              <a:defRPr/>
            </a:pPr>
            <a:endParaRPr lang="en-US" dirty="0" smtClean="0"/>
          </a:p>
          <a:p>
            <a:pPr lvl="1">
              <a:buFont typeface="Arial" charset="0"/>
              <a:buChar char="•"/>
              <a:defRPr/>
            </a:pPr>
            <a:endParaRPr lang="en-US" dirty="0"/>
          </a:p>
          <a:p>
            <a:pPr lvl="1">
              <a:buFont typeface="Arial" charset="0"/>
              <a:buChar char="•"/>
              <a:defRPr/>
            </a:pPr>
            <a:endParaRPr lang="en-US" dirty="0" smtClean="0"/>
          </a:p>
          <a:p>
            <a:pPr lvl="1">
              <a:buFont typeface="Arial" charset="0"/>
              <a:buChar char="•"/>
              <a:defRPr/>
            </a:pPr>
            <a:endParaRPr lang="en-US" dirty="0" smtClean="0"/>
          </a:p>
          <a:p>
            <a:pPr>
              <a:buFont typeface="Arial" charset="0"/>
              <a:buChar char="•"/>
              <a:defRPr/>
            </a:pPr>
            <a:endParaRPr lang="en-US" dirty="0"/>
          </a:p>
          <a:p>
            <a:pPr>
              <a:buFont typeface="Arial" charset="0"/>
              <a:buChar char="•"/>
              <a:defRPr/>
            </a:pPr>
            <a:endParaRPr lang="en-US" dirty="0"/>
          </a:p>
        </p:txBody>
      </p:sp>
      <p:sp>
        <p:nvSpPr>
          <p:cNvPr id="8196" name="Date Placeholder 3"/>
          <p:cNvSpPr>
            <a:spLocks noGrp="1"/>
          </p:cNvSpPr>
          <p:nvPr>
            <p:ph type="dt" sz="quarter" idx="4294967295"/>
          </p:nvPr>
        </p:nvSpPr>
        <p:spPr bwMode="auto">
          <a:xfrm>
            <a:off x="61913" y="6376988"/>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2"/>
              </a:buClr>
              <a:buFont typeface="Arial" pitchFamily="34" charset="0"/>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lr>
                <a:schemeClr val="accent2"/>
              </a:buClr>
              <a:buFont typeface="Arial" pitchFamily="34" charset="0"/>
              <a:buChar char="•"/>
              <a:defRPr sz="2800">
                <a:solidFill>
                  <a:schemeClr val="tx1"/>
                </a:solidFill>
                <a:latin typeface="Arial" pitchFamily="34" charset="0"/>
                <a:ea typeface="Arial" pitchFamily="34" charset="0"/>
                <a:cs typeface="Arial" pitchFamily="34" charset="0"/>
              </a:defRPr>
            </a:lvl2pPr>
            <a:lvl3pPr marL="1143000" indent="-228600" eaLnBrk="0" hangingPunct="0">
              <a:spcBef>
                <a:spcPct val="20000"/>
              </a:spcBef>
              <a:buClr>
                <a:schemeClr val="accent2"/>
              </a:buClr>
              <a:buFont typeface="Arial" pitchFamily="34" charset="0"/>
              <a:buChar char="•"/>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Clr>
                <a:schemeClr val="accent2"/>
              </a:buClr>
              <a:buFont typeface="Arial" pitchFamily="34" charset="0"/>
              <a:buChar char="•"/>
              <a:defRPr sz="2000">
                <a:solidFill>
                  <a:schemeClr val="tx1"/>
                </a:solidFill>
                <a:latin typeface="Arial" pitchFamily="34" charset="0"/>
                <a:ea typeface="Arial" pitchFamily="34" charset="0"/>
                <a:cs typeface="Arial" pitchFamily="34" charset="0"/>
              </a:defRPr>
            </a:lvl4pPr>
            <a:lvl5pPr marL="2057400" indent="-228600" eaLnBrk="0" hangingPunct="0">
              <a:spcBef>
                <a:spcPct val="20000"/>
              </a:spcBef>
              <a:buClr>
                <a:schemeClr val="accent2"/>
              </a:buClr>
              <a:buFont typeface="Arial" pitchFamily="34" charset="0"/>
              <a:buChar char="•"/>
              <a:defRPr sz="20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Clr>
                <a:schemeClr val="accent2"/>
              </a:buClr>
              <a:buFont typeface="Arial" pitchFamily="34" charset="0"/>
              <a:buChar char="•"/>
              <a:defRPr sz="20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Clr>
                <a:schemeClr val="accent2"/>
              </a:buClr>
              <a:buFont typeface="Arial" pitchFamily="34" charset="0"/>
              <a:buChar char="•"/>
              <a:defRPr sz="20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Clr>
                <a:schemeClr val="accent2"/>
              </a:buClr>
              <a:buFont typeface="Arial" pitchFamily="34" charset="0"/>
              <a:buChar char="•"/>
              <a:defRPr sz="20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Clr>
                <a:schemeClr val="accent2"/>
              </a:buClr>
              <a:buFont typeface="Arial" pitchFamily="34" charset="0"/>
              <a:buChar char="•"/>
              <a:defRPr sz="2000">
                <a:solidFill>
                  <a:schemeClr val="tx1"/>
                </a:solidFill>
                <a:latin typeface="Arial" pitchFamily="34" charset="0"/>
                <a:ea typeface="Arial" pitchFamily="34" charset="0"/>
                <a:cs typeface="Arial" pitchFamily="34" charset="0"/>
              </a:defRPr>
            </a:lvl9pPr>
          </a:lstStyle>
          <a:p>
            <a:pPr eaLnBrk="1" hangingPunct="1">
              <a:spcBef>
                <a:spcPct val="0"/>
              </a:spcBef>
              <a:buClrTx/>
              <a:buFontTx/>
              <a:buNone/>
            </a:pPr>
            <a:r>
              <a:rPr lang="en-US" altLang="en-US" sz="1200" smtClean="0">
                <a:solidFill>
                  <a:schemeClr val="bg1"/>
                </a:solidFill>
              </a:rPr>
              <a:t>13 February 2015</a:t>
            </a:r>
          </a:p>
        </p:txBody>
      </p:sp>
    </p:spTree>
    <p:extLst>
      <p:ext uri="{BB962C8B-B14F-4D97-AF65-F5344CB8AC3E}">
        <p14:creationId xmlns:p14="http://schemas.microsoft.com/office/powerpoint/2010/main" val="15256860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8523" y="1196116"/>
            <a:ext cx="3907973" cy="3859576"/>
          </a:xfrm>
          <a:prstGeom prst="rect">
            <a:avLst/>
          </a:prstGeom>
          <a:ln>
            <a:solidFill>
              <a:schemeClr val="accent1"/>
            </a:solidFill>
          </a:ln>
        </p:spPr>
      </p:pic>
      <p:sp>
        <p:nvSpPr>
          <p:cNvPr id="4099" name="Title 1"/>
          <p:cNvSpPr>
            <a:spLocks noGrp="1"/>
          </p:cNvSpPr>
          <p:nvPr>
            <p:ph type="title"/>
          </p:nvPr>
        </p:nvSpPr>
        <p:spPr>
          <a:xfrm>
            <a:off x="611560" y="188640"/>
            <a:ext cx="8280920" cy="850106"/>
          </a:xfrm>
        </p:spPr>
        <p:txBody>
          <a:bodyPr>
            <a:normAutofit fontScale="90000"/>
          </a:bodyPr>
          <a:lstStyle/>
          <a:p>
            <a:r>
              <a:rPr lang="en-GB" altLang="en-US" sz="3600" dirty="0" smtClean="0">
                <a:latin typeface="Arial" charset="0"/>
                <a:ea typeface="ＭＳ Ｐゴシック" pitchFamily="34" charset="-128"/>
                <a:cs typeface="Arial" charset="0"/>
              </a:rPr>
              <a:t>EGI: A sustainable e-infrastructure provider for Open Science</a:t>
            </a:r>
            <a:endParaRPr lang="en-GB" altLang="en-US" sz="3600" strike="sngStrike" dirty="0" smtClean="0">
              <a:latin typeface="Arial" charset="0"/>
              <a:ea typeface="ＭＳ Ｐゴシック" pitchFamily="34" charset="-128"/>
              <a:cs typeface="Arial" charset="0"/>
            </a:endParaRPr>
          </a:p>
        </p:txBody>
      </p:sp>
      <p:sp>
        <p:nvSpPr>
          <p:cNvPr id="3" name="Content Placeholder 2"/>
          <p:cNvSpPr>
            <a:spLocks noGrp="1"/>
          </p:cNvSpPr>
          <p:nvPr>
            <p:ph idx="1"/>
          </p:nvPr>
        </p:nvSpPr>
        <p:spPr>
          <a:xfrm>
            <a:off x="0" y="1423317"/>
            <a:ext cx="5220072" cy="4525963"/>
          </a:xfrm>
        </p:spPr>
        <p:txBody>
          <a:bodyPr/>
          <a:lstStyle/>
          <a:p>
            <a:pPr indent="-258763">
              <a:defRPr/>
            </a:pPr>
            <a:r>
              <a:rPr lang="en-GB" dirty="0" smtClean="0"/>
              <a:t>EGI Council</a:t>
            </a:r>
          </a:p>
          <a:p>
            <a:pPr marL="633413" lvl="1" indent="-233363">
              <a:defRPr/>
            </a:pPr>
            <a:r>
              <a:rPr lang="en-GB" sz="2000" dirty="0" smtClean="0"/>
              <a:t>26 </a:t>
            </a:r>
            <a:r>
              <a:rPr lang="en-GB" sz="2000" dirty="0"/>
              <a:t>participants: </a:t>
            </a:r>
            <a:r>
              <a:rPr lang="en-GB" sz="2000" dirty="0" smtClean="0"/>
              <a:t>24 NGIs </a:t>
            </a:r>
            <a:r>
              <a:rPr lang="en-GB" sz="2000" dirty="0"/>
              <a:t>and </a:t>
            </a:r>
            <a:r>
              <a:rPr lang="en-GB" sz="2000" dirty="0" smtClean="0"/>
              <a:t/>
            </a:r>
            <a:br>
              <a:rPr lang="en-GB" sz="2000" dirty="0" smtClean="0"/>
            </a:br>
            <a:r>
              <a:rPr lang="en-GB" sz="2000" dirty="0" smtClean="0"/>
              <a:t>2 EIROs (CERN, EBI)</a:t>
            </a:r>
          </a:p>
          <a:p>
            <a:pPr indent="-258763">
              <a:defRPr/>
            </a:pPr>
            <a:r>
              <a:rPr lang="en-GB" dirty="0" smtClean="0"/>
              <a:t>Shared interest in </a:t>
            </a:r>
          </a:p>
          <a:p>
            <a:pPr marL="671513" lvl="1" indent="-271463">
              <a:defRPr/>
            </a:pPr>
            <a:r>
              <a:rPr lang="en-GB" sz="2000" dirty="0" smtClean="0"/>
              <a:t>Developing and providing e-infrastructure services that enable open science</a:t>
            </a:r>
          </a:p>
          <a:p>
            <a:pPr indent="-258763">
              <a:defRPr/>
            </a:pPr>
            <a:r>
              <a:rPr lang="en-GB" dirty="0" smtClean="0">
                <a:sym typeface="Wingdings" pitchFamily="2" charset="2"/>
              </a:rPr>
              <a:t>Sustainability</a:t>
            </a:r>
          </a:p>
          <a:p>
            <a:pPr lvl="1">
              <a:defRPr/>
            </a:pPr>
            <a:r>
              <a:rPr lang="en-GB" sz="2000" dirty="0" smtClean="0">
                <a:sym typeface="Wingdings" pitchFamily="2" charset="2"/>
              </a:rPr>
              <a:t>Sustainable core services</a:t>
            </a:r>
          </a:p>
          <a:p>
            <a:pPr lvl="1">
              <a:defRPr/>
            </a:pPr>
            <a:r>
              <a:rPr lang="en-GB" sz="2000" dirty="0" smtClean="0">
                <a:sym typeface="Wingdings" pitchFamily="2" charset="2"/>
              </a:rPr>
              <a:t>Project-driven developments</a:t>
            </a:r>
            <a:endParaRPr lang="en-GB" sz="2000" dirty="0">
              <a:sym typeface="Wingdings" pitchFamily="2" charset="2"/>
            </a:endParaRPr>
          </a:p>
        </p:txBody>
      </p:sp>
      <p:sp>
        <p:nvSpPr>
          <p:cNvPr id="6" name="Rectangular Callout 5"/>
          <p:cNvSpPr/>
          <p:nvPr/>
        </p:nvSpPr>
        <p:spPr>
          <a:xfrm>
            <a:off x="6012532" y="2730851"/>
            <a:ext cx="647700" cy="431800"/>
          </a:xfrm>
          <a:prstGeom prst="wedgeRectCallout">
            <a:avLst>
              <a:gd name="adj1" fmla="val 24070"/>
              <a:gd name="adj2" fmla="val 110278"/>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GB" sz="800" dirty="0">
                <a:solidFill>
                  <a:schemeClr val="tx2"/>
                </a:solidFill>
              </a:rPr>
              <a:t>EGI.eu in Amsterdam</a:t>
            </a:r>
          </a:p>
        </p:txBody>
      </p:sp>
      <p:sp>
        <p:nvSpPr>
          <p:cNvPr id="9" name="TextBox 10"/>
          <p:cNvSpPr txBox="1"/>
          <p:nvPr/>
        </p:nvSpPr>
        <p:spPr>
          <a:xfrm>
            <a:off x="5128522" y="5355213"/>
            <a:ext cx="3907973" cy="738664"/>
          </a:xfrm>
          <a:prstGeom prst="rect">
            <a:avLst/>
          </a:prstGeom>
          <a:solidFill>
            <a:schemeClr val="accent6">
              <a:lumMod val="60000"/>
              <a:lumOff val="40000"/>
            </a:schemeClr>
          </a:solidFill>
          <a:ln>
            <a:solidFill>
              <a:schemeClr val="accent1"/>
            </a:solidFill>
          </a:ln>
        </p:spPr>
        <p:txBody>
          <a:bodyPr wrap="square" rtlCol="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b="1" dirty="0" smtClean="0">
                <a:solidFill>
                  <a:schemeClr val="tx2"/>
                </a:solidFill>
              </a:rPr>
              <a:t>Membership under discussion</a:t>
            </a:r>
          </a:p>
          <a:p>
            <a:pPr algn="r"/>
            <a:r>
              <a:rPr lang="en-GB" sz="1400" dirty="0">
                <a:latin typeface="Arial" charset="0"/>
              </a:rPr>
              <a:t>Armenia</a:t>
            </a:r>
            <a:r>
              <a:rPr lang="en-GB" sz="1400" dirty="0" smtClean="0">
                <a:latin typeface="Arial" charset="0"/>
              </a:rPr>
              <a:t>, Austria, Belarus, Denmark</a:t>
            </a:r>
            <a:r>
              <a:rPr lang="en-GB" sz="1400" dirty="0">
                <a:latin typeface="Arial" charset="0"/>
              </a:rPr>
              <a:t>, </a:t>
            </a:r>
            <a:r>
              <a:rPr lang="en-GB" sz="1400" dirty="0" smtClean="0">
                <a:latin typeface="Arial" charset="0"/>
              </a:rPr>
              <a:t>Moldova, Norway</a:t>
            </a:r>
            <a:r>
              <a:rPr lang="en-GB" sz="1400" dirty="0">
                <a:latin typeface="Arial" charset="0"/>
              </a:rPr>
              <a:t>, </a:t>
            </a:r>
            <a:r>
              <a:rPr lang="en-GB" sz="1400" dirty="0" smtClean="0">
                <a:latin typeface="Arial" charset="0"/>
              </a:rPr>
              <a:t>Russia, Ukraine</a:t>
            </a:r>
            <a:r>
              <a:rPr lang="en-US" sz="1400" dirty="0" smtClean="0"/>
              <a:t> </a:t>
            </a:r>
            <a:endParaRPr lang="en-US" sz="1600" dirty="0"/>
          </a:p>
        </p:txBody>
      </p:sp>
    </p:spTree>
    <p:extLst>
      <p:ext uri="{BB962C8B-B14F-4D97-AF65-F5344CB8AC3E}">
        <p14:creationId xmlns:p14="http://schemas.microsoft.com/office/powerpoint/2010/main" val="74763214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normAutofit fontScale="90000"/>
          </a:bodyPr>
          <a:lstStyle/>
          <a:p>
            <a:r>
              <a:rPr lang="en-GB" altLang="en-US" smtClean="0">
                <a:ea typeface="ＭＳ Ｐゴシック" pitchFamily="34" charset="-128"/>
              </a:rPr>
              <a:t>Virtual Machine Image Marketplace </a:t>
            </a:r>
            <a:br>
              <a:rPr lang="en-GB" altLang="en-US" smtClean="0">
                <a:ea typeface="ＭＳ Ｐゴシック" pitchFamily="34" charset="-128"/>
              </a:rPr>
            </a:br>
            <a:r>
              <a:rPr lang="en-GB" altLang="en-US" sz="2800" smtClean="0">
                <a:ea typeface="ＭＳ Ｐゴシック" pitchFamily="34" charset="-128"/>
              </a:rPr>
              <a:t>(in EGI Applications Database)</a:t>
            </a:r>
            <a:endParaRPr lang="en-GB" altLang="en-US" sz="2000" smtClean="0">
              <a:ea typeface="ＭＳ Ｐゴシック" pitchFamily="34" charset="-128"/>
            </a:endParaRPr>
          </a:p>
        </p:txBody>
      </p:sp>
      <p:sp>
        <p:nvSpPr>
          <p:cNvPr id="10243" name="Slide Number Placeholder 5"/>
          <p:cNvSpPr>
            <a:spLocks noGrp="1"/>
          </p:cNvSpPr>
          <p:nvPr>
            <p:ph type="sldNum" sz="quarter" idx="4294967295"/>
          </p:nvPr>
        </p:nvSpPr>
        <p:spPr bwMode="auto">
          <a:xfrm>
            <a:off x="6975475"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2"/>
              </a:buClr>
              <a:buFont typeface="Arial" pitchFamily="34" charset="0"/>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lr>
                <a:schemeClr val="accent2"/>
              </a:buClr>
              <a:buFont typeface="Arial" pitchFamily="34" charset="0"/>
              <a:buChar char="•"/>
              <a:defRPr sz="2800">
                <a:solidFill>
                  <a:schemeClr val="tx1"/>
                </a:solidFill>
                <a:latin typeface="Arial" pitchFamily="34" charset="0"/>
                <a:ea typeface="Arial" pitchFamily="34" charset="0"/>
                <a:cs typeface="Arial" pitchFamily="34" charset="0"/>
              </a:defRPr>
            </a:lvl2pPr>
            <a:lvl3pPr marL="1143000" indent="-228600" eaLnBrk="0" hangingPunct="0">
              <a:spcBef>
                <a:spcPct val="20000"/>
              </a:spcBef>
              <a:buClr>
                <a:schemeClr val="accent2"/>
              </a:buClr>
              <a:buFont typeface="Arial" pitchFamily="34" charset="0"/>
              <a:buChar char="•"/>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Clr>
                <a:schemeClr val="accent2"/>
              </a:buClr>
              <a:buFont typeface="Arial" pitchFamily="34" charset="0"/>
              <a:buChar char="•"/>
              <a:defRPr sz="2000">
                <a:solidFill>
                  <a:schemeClr val="tx1"/>
                </a:solidFill>
                <a:latin typeface="Arial" pitchFamily="34" charset="0"/>
                <a:ea typeface="Arial" pitchFamily="34" charset="0"/>
                <a:cs typeface="Arial" pitchFamily="34" charset="0"/>
              </a:defRPr>
            </a:lvl4pPr>
            <a:lvl5pPr marL="2057400" indent="-228600" eaLnBrk="0" hangingPunct="0">
              <a:spcBef>
                <a:spcPct val="20000"/>
              </a:spcBef>
              <a:buClr>
                <a:schemeClr val="accent2"/>
              </a:buClr>
              <a:buFont typeface="Arial" pitchFamily="34" charset="0"/>
              <a:buChar char="•"/>
              <a:defRPr sz="20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Clr>
                <a:schemeClr val="accent2"/>
              </a:buClr>
              <a:buFont typeface="Arial" pitchFamily="34" charset="0"/>
              <a:buChar char="•"/>
              <a:defRPr sz="20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Clr>
                <a:schemeClr val="accent2"/>
              </a:buClr>
              <a:buFont typeface="Arial" pitchFamily="34" charset="0"/>
              <a:buChar char="•"/>
              <a:defRPr sz="20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Clr>
                <a:schemeClr val="accent2"/>
              </a:buClr>
              <a:buFont typeface="Arial" pitchFamily="34" charset="0"/>
              <a:buChar char="•"/>
              <a:defRPr sz="20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Clr>
                <a:schemeClr val="accent2"/>
              </a:buClr>
              <a:buFont typeface="Arial" pitchFamily="34" charset="0"/>
              <a:buChar char="•"/>
              <a:defRPr sz="2000">
                <a:solidFill>
                  <a:schemeClr val="tx1"/>
                </a:solidFill>
                <a:latin typeface="Arial" pitchFamily="34" charset="0"/>
                <a:ea typeface="Arial" pitchFamily="34" charset="0"/>
                <a:cs typeface="Arial" pitchFamily="34" charset="0"/>
              </a:defRPr>
            </a:lvl9pPr>
          </a:lstStyle>
          <a:p>
            <a:pPr eaLnBrk="1" hangingPunct="1">
              <a:spcBef>
                <a:spcPct val="0"/>
              </a:spcBef>
              <a:buClrTx/>
              <a:buFontTx/>
              <a:buNone/>
            </a:pPr>
            <a:fld id="{BEC19ED7-43FF-4692-952E-34321777C6F1}" type="slidenum">
              <a:rPr lang="en-US" altLang="en-US" sz="1200" smtClean="0">
                <a:solidFill>
                  <a:schemeClr val="bg1"/>
                </a:solidFill>
              </a:rPr>
              <a:pPr eaLnBrk="1" hangingPunct="1">
                <a:spcBef>
                  <a:spcPct val="0"/>
                </a:spcBef>
                <a:buClrTx/>
                <a:buFontTx/>
                <a:buNone/>
              </a:pPr>
              <a:t>50</a:t>
            </a:fld>
            <a:endParaRPr lang="en-US" altLang="en-US" sz="1200" smtClean="0">
              <a:solidFill>
                <a:schemeClr val="bg1"/>
              </a:solidFill>
            </a:endParaRPr>
          </a:p>
        </p:txBody>
      </p:sp>
      <p:pic>
        <p:nvPicPr>
          <p:cNvPr id="1024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196975"/>
            <a:ext cx="7045325" cy="4895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245" name="TextBox 3"/>
          <p:cNvSpPr txBox="1">
            <a:spLocks noChangeArrowheads="1"/>
          </p:cNvSpPr>
          <p:nvPr/>
        </p:nvSpPr>
        <p:spPr bwMode="auto">
          <a:xfrm>
            <a:off x="7177088" y="1773238"/>
            <a:ext cx="2003425" cy="212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174625" indent="-174625" eaLnBrk="0" hangingPunct="0">
              <a:spcBef>
                <a:spcPct val="20000"/>
              </a:spcBef>
              <a:buClr>
                <a:schemeClr val="accent2"/>
              </a:buClr>
              <a:buFont typeface="Arial" pitchFamily="34" charset="0"/>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lr>
                <a:schemeClr val="accent2"/>
              </a:buClr>
              <a:buFont typeface="Arial" pitchFamily="34" charset="0"/>
              <a:buChar char="•"/>
              <a:defRPr sz="2800">
                <a:solidFill>
                  <a:schemeClr val="tx1"/>
                </a:solidFill>
                <a:latin typeface="Arial" pitchFamily="34" charset="0"/>
                <a:ea typeface="Arial" pitchFamily="34" charset="0"/>
                <a:cs typeface="Arial" pitchFamily="34" charset="0"/>
              </a:defRPr>
            </a:lvl2pPr>
            <a:lvl3pPr marL="1143000" indent="-228600" eaLnBrk="0" hangingPunct="0">
              <a:spcBef>
                <a:spcPct val="20000"/>
              </a:spcBef>
              <a:buClr>
                <a:schemeClr val="accent2"/>
              </a:buClr>
              <a:buFont typeface="Arial" pitchFamily="34" charset="0"/>
              <a:buChar char="•"/>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Clr>
                <a:schemeClr val="accent2"/>
              </a:buClr>
              <a:buFont typeface="Arial" pitchFamily="34" charset="0"/>
              <a:buChar char="•"/>
              <a:defRPr sz="2000">
                <a:solidFill>
                  <a:schemeClr val="tx1"/>
                </a:solidFill>
                <a:latin typeface="Arial" pitchFamily="34" charset="0"/>
                <a:ea typeface="Arial" pitchFamily="34" charset="0"/>
                <a:cs typeface="Arial" pitchFamily="34" charset="0"/>
              </a:defRPr>
            </a:lvl4pPr>
            <a:lvl5pPr marL="2057400" indent="-228600" eaLnBrk="0" hangingPunct="0">
              <a:spcBef>
                <a:spcPct val="20000"/>
              </a:spcBef>
              <a:buClr>
                <a:schemeClr val="accent2"/>
              </a:buClr>
              <a:buFont typeface="Arial" pitchFamily="34" charset="0"/>
              <a:buChar char="•"/>
              <a:defRPr sz="20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Clr>
                <a:schemeClr val="accent2"/>
              </a:buClr>
              <a:buFont typeface="Arial" pitchFamily="34" charset="0"/>
              <a:buChar char="•"/>
              <a:defRPr sz="20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Clr>
                <a:schemeClr val="accent2"/>
              </a:buClr>
              <a:buFont typeface="Arial" pitchFamily="34" charset="0"/>
              <a:buChar char="•"/>
              <a:defRPr sz="20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Clr>
                <a:schemeClr val="accent2"/>
              </a:buClr>
              <a:buFont typeface="Arial" pitchFamily="34" charset="0"/>
              <a:buChar char="•"/>
              <a:defRPr sz="20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Clr>
                <a:schemeClr val="accent2"/>
              </a:buClr>
              <a:buFont typeface="Arial" pitchFamily="34" charset="0"/>
              <a:buChar char="•"/>
              <a:defRPr sz="2000">
                <a:solidFill>
                  <a:schemeClr val="tx1"/>
                </a:solidFill>
                <a:latin typeface="Arial" pitchFamily="34" charset="0"/>
                <a:ea typeface="Arial" pitchFamily="34" charset="0"/>
                <a:cs typeface="Arial" pitchFamily="34" charset="0"/>
              </a:defRPr>
            </a:lvl9pPr>
          </a:lstStyle>
          <a:p>
            <a:pPr eaLnBrk="1" hangingPunct="1">
              <a:spcBef>
                <a:spcPct val="0"/>
              </a:spcBef>
              <a:buClrTx/>
            </a:pPr>
            <a:r>
              <a:rPr lang="en-US" altLang="en-US" sz="1600"/>
              <a:t>Register VMs</a:t>
            </a:r>
          </a:p>
          <a:p>
            <a:pPr eaLnBrk="1" hangingPunct="1">
              <a:spcBef>
                <a:spcPct val="0"/>
              </a:spcBef>
              <a:buClrTx/>
            </a:pPr>
            <a:r>
              <a:rPr lang="en-US" altLang="en-US" sz="1600"/>
              <a:t>Publish VMs</a:t>
            </a:r>
          </a:p>
          <a:p>
            <a:pPr eaLnBrk="1" hangingPunct="1">
              <a:spcBef>
                <a:spcPct val="0"/>
              </a:spcBef>
              <a:buClrTx/>
            </a:pPr>
            <a:r>
              <a:rPr lang="en-US" altLang="en-US" sz="1600"/>
              <a:t>Validate VMs</a:t>
            </a:r>
          </a:p>
          <a:p>
            <a:pPr eaLnBrk="1" hangingPunct="1">
              <a:spcBef>
                <a:spcPct val="0"/>
              </a:spcBef>
              <a:buClrTx/>
            </a:pPr>
            <a:r>
              <a:rPr lang="en-US" altLang="en-US" sz="1600"/>
              <a:t>Roll-out VMs</a:t>
            </a:r>
          </a:p>
          <a:p>
            <a:pPr eaLnBrk="1" hangingPunct="1">
              <a:spcBef>
                <a:spcPct val="0"/>
              </a:spcBef>
              <a:buClrTx/>
            </a:pPr>
            <a:endParaRPr lang="en-US" altLang="en-US" sz="1600"/>
          </a:p>
          <a:p>
            <a:pPr eaLnBrk="1" hangingPunct="1">
              <a:spcBef>
                <a:spcPct val="0"/>
              </a:spcBef>
              <a:buClrTx/>
            </a:pPr>
            <a:r>
              <a:rPr lang="en-US" altLang="en-US" sz="1600"/>
              <a:t>Comment on VMs</a:t>
            </a:r>
          </a:p>
          <a:p>
            <a:pPr eaLnBrk="1" hangingPunct="1">
              <a:spcBef>
                <a:spcPct val="0"/>
              </a:spcBef>
              <a:buClrTx/>
            </a:pPr>
            <a:r>
              <a:rPr lang="en-US" altLang="en-US" sz="1600"/>
              <a:t>Rate VMs</a:t>
            </a:r>
          </a:p>
          <a:p>
            <a:pPr eaLnBrk="1" hangingPunct="1">
              <a:spcBef>
                <a:spcPct val="0"/>
              </a:spcBef>
              <a:buClrTx/>
            </a:pPr>
            <a:r>
              <a:rPr lang="en-US" altLang="en-US" sz="1600"/>
              <a:t>Share VMs</a:t>
            </a:r>
            <a:endParaRPr lang="en-GB" altLang="en-US" sz="160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2151063"/>
            <a:ext cx="8210550" cy="36385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6123472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GB" altLang="en-US" smtClean="0">
                <a:ea typeface="ＭＳ Ｐゴシック" pitchFamily="34" charset="-128"/>
              </a:rPr>
              <a:t>Views in some operation tools</a:t>
            </a:r>
          </a:p>
        </p:txBody>
      </p:sp>
      <p:pic>
        <p:nvPicPr>
          <p:cNvPr id="13315"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28875" y="1079500"/>
            <a:ext cx="6516688" cy="269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Immagin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70463" y="4292600"/>
            <a:ext cx="3960812"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238" y="3860800"/>
            <a:ext cx="3008312" cy="285273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3318" name="TextBox 6"/>
          <p:cNvSpPr txBox="1">
            <a:spLocks noChangeArrowheads="1"/>
          </p:cNvSpPr>
          <p:nvPr/>
        </p:nvSpPr>
        <p:spPr bwMode="auto">
          <a:xfrm>
            <a:off x="179388" y="3500438"/>
            <a:ext cx="17795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2"/>
              </a:buClr>
              <a:buFont typeface="Arial" pitchFamily="34" charset="0"/>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lr>
                <a:schemeClr val="accent2"/>
              </a:buClr>
              <a:buFont typeface="Arial" pitchFamily="34" charset="0"/>
              <a:buChar char="•"/>
              <a:defRPr sz="2800">
                <a:solidFill>
                  <a:schemeClr val="tx1"/>
                </a:solidFill>
                <a:latin typeface="Arial" pitchFamily="34" charset="0"/>
                <a:ea typeface="Arial" pitchFamily="34" charset="0"/>
                <a:cs typeface="Arial" pitchFamily="34" charset="0"/>
              </a:defRPr>
            </a:lvl2pPr>
            <a:lvl3pPr marL="1143000" indent="-228600" eaLnBrk="0" hangingPunct="0">
              <a:spcBef>
                <a:spcPct val="20000"/>
              </a:spcBef>
              <a:buClr>
                <a:schemeClr val="accent2"/>
              </a:buClr>
              <a:buFont typeface="Arial" pitchFamily="34" charset="0"/>
              <a:buChar char="•"/>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Clr>
                <a:schemeClr val="accent2"/>
              </a:buClr>
              <a:buFont typeface="Arial" pitchFamily="34" charset="0"/>
              <a:buChar char="•"/>
              <a:defRPr sz="2000">
                <a:solidFill>
                  <a:schemeClr val="tx1"/>
                </a:solidFill>
                <a:latin typeface="Arial" pitchFamily="34" charset="0"/>
                <a:ea typeface="Arial" pitchFamily="34" charset="0"/>
                <a:cs typeface="Arial" pitchFamily="34" charset="0"/>
              </a:defRPr>
            </a:lvl4pPr>
            <a:lvl5pPr marL="2057400" indent="-228600" eaLnBrk="0" hangingPunct="0">
              <a:spcBef>
                <a:spcPct val="20000"/>
              </a:spcBef>
              <a:buClr>
                <a:schemeClr val="accent2"/>
              </a:buClr>
              <a:buFont typeface="Arial" pitchFamily="34" charset="0"/>
              <a:buChar char="•"/>
              <a:defRPr sz="20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Clr>
                <a:schemeClr val="accent2"/>
              </a:buClr>
              <a:buFont typeface="Arial" pitchFamily="34" charset="0"/>
              <a:buChar char="•"/>
              <a:defRPr sz="20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Clr>
                <a:schemeClr val="accent2"/>
              </a:buClr>
              <a:buFont typeface="Arial" pitchFamily="34" charset="0"/>
              <a:buChar char="•"/>
              <a:defRPr sz="20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Clr>
                <a:schemeClr val="accent2"/>
              </a:buClr>
              <a:buFont typeface="Arial" pitchFamily="34" charset="0"/>
              <a:buChar char="•"/>
              <a:defRPr sz="20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Clr>
                <a:schemeClr val="accent2"/>
              </a:buClr>
              <a:buFont typeface="Arial" pitchFamily="34" charset="0"/>
              <a:buChar char="•"/>
              <a:defRPr sz="2000">
                <a:solidFill>
                  <a:schemeClr val="tx1"/>
                </a:solidFill>
                <a:latin typeface="Arial" pitchFamily="34" charset="0"/>
                <a:ea typeface="Arial" pitchFamily="34" charset="0"/>
                <a:cs typeface="Arial" pitchFamily="34" charset="0"/>
              </a:defRPr>
            </a:lvl9pPr>
          </a:lstStyle>
          <a:p>
            <a:pPr eaLnBrk="1" hangingPunct="1">
              <a:spcBef>
                <a:spcPct val="0"/>
              </a:spcBef>
              <a:buClrTx/>
              <a:buFontTx/>
              <a:buNone/>
            </a:pPr>
            <a:r>
              <a:rPr lang="en-GB" altLang="en-US" sz="1800"/>
              <a:t>EUDAT monitor</a:t>
            </a:r>
          </a:p>
        </p:txBody>
      </p:sp>
      <p:sp>
        <p:nvSpPr>
          <p:cNvPr id="13319" name="TextBox 7"/>
          <p:cNvSpPr txBox="1">
            <a:spLocks noChangeArrowheads="1"/>
          </p:cNvSpPr>
          <p:nvPr/>
        </p:nvSpPr>
        <p:spPr bwMode="auto">
          <a:xfrm>
            <a:off x="4970463" y="3933825"/>
            <a:ext cx="31464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2"/>
              </a:buClr>
              <a:buFont typeface="Arial" pitchFamily="34" charset="0"/>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lr>
                <a:schemeClr val="accent2"/>
              </a:buClr>
              <a:buFont typeface="Arial" pitchFamily="34" charset="0"/>
              <a:buChar char="•"/>
              <a:defRPr sz="2800">
                <a:solidFill>
                  <a:schemeClr val="tx1"/>
                </a:solidFill>
                <a:latin typeface="Arial" pitchFamily="34" charset="0"/>
                <a:ea typeface="Arial" pitchFamily="34" charset="0"/>
                <a:cs typeface="Arial" pitchFamily="34" charset="0"/>
              </a:defRPr>
            </a:lvl2pPr>
            <a:lvl3pPr marL="1143000" indent="-228600" eaLnBrk="0" hangingPunct="0">
              <a:spcBef>
                <a:spcPct val="20000"/>
              </a:spcBef>
              <a:buClr>
                <a:schemeClr val="accent2"/>
              </a:buClr>
              <a:buFont typeface="Arial" pitchFamily="34" charset="0"/>
              <a:buChar char="•"/>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Clr>
                <a:schemeClr val="accent2"/>
              </a:buClr>
              <a:buFont typeface="Arial" pitchFamily="34" charset="0"/>
              <a:buChar char="•"/>
              <a:defRPr sz="2000">
                <a:solidFill>
                  <a:schemeClr val="tx1"/>
                </a:solidFill>
                <a:latin typeface="Arial" pitchFamily="34" charset="0"/>
                <a:ea typeface="Arial" pitchFamily="34" charset="0"/>
                <a:cs typeface="Arial" pitchFamily="34" charset="0"/>
              </a:defRPr>
            </a:lvl4pPr>
            <a:lvl5pPr marL="2057400" indent="-228600" eaLnBrk="0" hangingPunct="0">
              <a:spcBef>
                <a:spcPct val="20000"/>
              </a:spcBef>
              <a:buClr>
                <a:schemeClr val="accent2"/>
              </a:buClr>
              <a:buFont typeface="Arial" pitchFamily="34" charset="0"/>
              <a:buChar char="•"/>
              <a:defRPr sz="20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Clr>
                <a:schemeClr val="accent2"/>
              </a:buClr>
              <a:buFont typeface="Arial" pitchFamily="34" charset="0"/>
              <a:buChar char="•"/>
              <a:defRPr sz="20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Clr>
                <a:schemeClr val="accent2"/>
              </a:buClr>
              <a:buFont typeface="Arial" pitchFamily="34" charset="0"/>
              <a:buChar char="•"/>
              <a:defRPr sz="20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Clr>
                <a:schemeClr val="accent2"/>
              </a:buClr>
              <a:buFont typeface="Arial" pitchFamily="34" charset="0"/>
              <a:buChar char="•"/>
              <a:defRPr sz="20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Clr>
                <a:schemeClr val="accent2"/>
              </a:buClr>
              <a:buFont typeface="Arial" pitchFamily="34" charset="0"/>
              <a:buChar char="•"/>
              <a:defRPr sz="2000">
                <a:solidFill>
                  <a:schemeClr val="tx1"/>
                </a:solidFill>
                <a:latin typeface="Arial" pitchFamily="34" charset="0"/>
                <a:ea typeface="Arial" pitchFamily="34" charset="0"/>
                <a:cs typeface="Arial" pitchFamily="34" charset="0"/>
              </a:defRPr>
            </a:lvl9pPr>
          </a:lstStyle>
          <a:p>
            <a:pPr eaLnBrk="1" hangingPunct="1">
              <a:spcBef>
                <a:spcPct val="0"/>
              </a:spcBef>
              <a:buClrTx/>
              <a:buFontTx/>
              <a:buNone/>
            </a:pPr>
            <a:r>
              <a:rPr lang="en-GB" altLang="en-US" sz="1800"/>
              <a:t>Accounting statistics for HTC</a:t>
            </a:r>
          </a:p>
        </p:txBody>
      </p:sp>
      <p:sp>
        <p:nvSpPr>
          <p:cNvPr id="13320" name="TextBox 8"/>
          <p:cNvSpPr txBox="1">
            <a:spLocks noChangeArrowheads="1"/>
          </p:cNvSpPr>
          <p:nvPr/>
        </p:nvSpPr>
        <p:spPr bwMode="auto">
          <a:xfrm>
            <a:off x="560388" y="1928813"/>
            <a:ext cx="17795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2"/>
              </a:buClr>
              <a:buFont typeface="Arial" pitchFamily="34" charset="0"/>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lr>
                <a:schemeClr val="accent2"/>
              </a:buClr>
              <a:buFont typeface="Arial" pitchFamily="34" charset="0"/>
              <a:buChar char="•"/>
              <a:defRPr sz="2800">
                <a:solidFill>
                  <a:schemeClr val="tx1"/>
                </a:solidFill>
                <a:latin typeface="Arial" pitchFamily="34" charset="0"/>
                <a:ea typeface="Arial" pitchFamily="34" charset="0"/>
                <a:cs typeface="Arial" pitchFamily="34" charset="0"/>
              </a:defRPr>
            </a:lvl2pPr>
            <a:lvl3pPr marL="1143000" indent="-228600" eaLnBrk="0" hangingPunct="0">
              <a:spcBef>
                <a:spcPct val="20000"/>
              </a:spcBef>
              <a:buClr>
                <a:schemeClr val="accent2"/>
              </a:buClr>
              <a:buFont typeface="Arial" pitchFamily="34" charset="0"/>
              <a:buChar char="•"/>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Clr>
                <a:schemeClr val="accent2"/>
              </a:buClr>
              <a:buFont typeface="Arial" pitchFamily="34" charset="0"/>
              <a:buChar char="•"/>
              <a:defRPr sz="2000">
                <a:solidFill>
                  <a:schemeClr val="tx1"/>
                </a:solidFill>
                <a:latin typeface="Arial" pitchFamily="34" charset="0"/>
                <a:ea typeface="Arial" pitchFamily="34" charset="0"/>
                <a:cs typeface="Arial" pitchFamily="34" charset="0"/>
              </a:defRPr>
            </a:lvl4pPr>
            <a:lvl5pPr marL="2057400" indent="-228600" eaLnBrk="0" hangingPunct="0">
              <a:spcBef>
                <a:spcPct val="20000"/>
              </a:spcBef>
              <a:buClr>
                <a:schemeClr val="accent2"/>
              </a:buClr>
              <a:buFont typeface="Arial" pitchFamily="34" charset="0"/>
              <a:buChar char="•"/>
              <a:defRPr sz="20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Clr>
                <a:schemeClr val="accent2"/>
              </a:buClr>
              <a:buFont typeface="Arial" pitchFamily="34" charset="0"/>
              <a:buChar char="•"/>
              <a:defRPr sz="20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Clr>
                <a:schemeClr val="accent2"/>
              </a:buClr>
              <a:buFont typeface="Arial" pitchFamily="34" charset="0"/>
              <a:buChar char="•"/>
              <a:defRPr sz="20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Clr>
                <a:schemeClr val="accent2"/>
              </a:buClr>
              <a:buFont typeface="Arial" pitchFamily="34" charset="0"/>
              <a:buChar char="•"/>
              <a:defRPr sz="20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Clr>
                <a:schemeClr val="accent2"/>
              </a:buClr>
              <a:buFont typeface="Arial" pitchFamily="34" charset="0"/>
              <a:buChar char="•"/>
              <a:defRPr sz="2000">
                <a:solidFill>
                  <a:schemeClr val="tx1"/>
                </a:solidFill>
                <a:latin typeface="Arial" pitchFamily="34" charset="0"/>
                <a:ea typeface="Arial" pitchFamily="34" charset="0"/>
                <a:cs typeface="Arial" pitchFamily="34" charset="0"/>
              </a:defRPr>
            </a:lvl9pPr>
          </a:lstStyle>
          <a:p>
            <a:pPr eaLnBrk="1" hangingPunct="1">
              <a:spcBef>
                <a:spcPct val="0"/>
              </a:spcBef>
              <a:buClrTx/>
              <a:buFontTx/>
              <a:buNone/>
            </a:pPr>
            <a:r>
              <a:rPr lang="en-GB" altLang="en-US" sz="1800"/>
              <a:t>Per-user usage breakdown in a VO</a:t>
            </a:r>
          </a:p>
        </p:txBody>
      </p:sp>
      <p:sp>
        <p:nvSpPr>
          <p:cNvPr id="13321" name="TextBox 9"/>
          <p:cNvSpPr txBox="1">
            <a:spLocks noChangeArrowheads="1"/>
          </p:cNvSpPr>
          <p:nvPr/>
        </p:nvSpPr>
        <p:spPr bwMode="auto">
          <a:xfrm>
            <a:off x="385763" y="1081088"/>
            <a:ext cx="3222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2"/>
              </a:buClr>
              <a:buFont typeface="Arial" pitchFamily="34" charset="0"/>
              <a:buChar char="•"/>
              <a:defRPr sz="3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20000"/>
              </a:spcBef>
              <a:buClr>
                <a:schemeClr val="accent2"/>
              </a:buClr>
              <a:buFont typeface="Arial" pitchFamily="34" charset="0"/>
              <a:buChar char="•"/>
              <a:defRPr sz="2800">
                <a:solidFill>
                  <a:schemeClr val="tx1"/>
                </a:solidFill>
                <a:latin typeface="Arial" pitchFamily="34" charset="0"/>
                <a:ea typeface="Arial" pitchFamily="34" charset="0"/>
                <a:cs typeface="Arial" pitchFamily="34" charset="0"/>
              </a:defRPr>
            </a:lvl2pPr>
            <a:lvl3pPr marL="1143000" indent="-228600" eaLnBrk="0" hangingPunct="0">
              <a:spcBef>
                <a:spcPct val="20000"/>
              </a:spcBef>
              <a:buClr>
                <a:schemeClr val="accent2"/>
              </a:buClr>
              <a:buFont typeface="Arial" pitchFamily="34" charset="0"/>
              <a:buChar char="•"/>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Clr>
                <a:schemeClr val="accent2"/>
              </a:buClr>
              <a:buFont typeface="Arial" pitchFamily="34" charset="0"/>
              <a:buChar char="•"/>
              <a:defRPr sz="2000">
                <a:solidFill>
                  <a:schemeClr val="tx1"/>
                </a:solidFill>
                <a:latin typeface="Arial" pitchFamily="34" charset="0"/>
                <a:ea typeface="Arial" pitchFamily="34" charset="0"/>
                <a:cs typeface="Arial" pitchFamily="34" charset="0"/>
              </a:defRPr>
            </a:lvl4pPr>
            <a:lvl5pPr marL="2057400" indent="-228600" eaLnBrk="0" hangingPunct="0">
              <a:spcBef>
                <a:spcPct val="20000"/>
              </a:spcBef>
              <a:buClr>
                <a:schemeClr val="accent2"/>
              </a:buClr>
              <a:buFont typeface="Arial" pitchFamily="34" charset="0"/>
              <a:buChar char="•"/>
              <a:defRPr sz="20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Clr>
                <a:schemeClr val="accent2"/>
              </a:buClr>
              <a:buFont typeface="Arial" pitchFamily="34" charset="0"/>
              <a:buChar char="•"/>
              <a:defRPr sz="20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Clr>
                <a:schemeClr val="accent2"/>
              </a:buClr>
              <a:buFont typeface="Arial" pitchFamily="34" charset="0"/>
              <a:buChar char="•"/>
              <a:defRPr sz="20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Clr>
                <a:schemeClr val="accent2"/>
              </a:buClr>
              <a:buFont typeface="Arial" pitchFamily="34" charset="0"/>
              <a:buChar char="•"/>
              <a:defRPr sz="20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Clr>
                <a:schemeClr val="accent2"/>
              </a:buClr>
              <a:buFont typeface="Arial" pitchFamily="34" charset="0"/>
              <a:buChar char="•"/>
              <a:defRPr sz="2000">
                <a:solidFill>
                  <a:schemeClr val="tx1"/>
                </a:solidFill>
                <a:latin typeface="Arial" pitchFamily="34" charset="0"/>
                <a:ea typeface="Arial" pitchFamily="34" charset="0"/>
                <a:cs typeface="Arial" pitchFamily="34" charset="0"/>
              </a:defRPr>
            </a:lvl9pPr>
          </a:lstStyle>
          <a:p>
            <a:pPr eaLnBrk="1" hangingPunct="1">
              <a:spcBef>
                <a:spcPct val="0"/>
              </a:spcBef>
              <a:buClrTx/>
              <a:buFontTx/>
              <a:buNone/>
            </a:pPr>
            <a:r>
              <a:rPr lang="en-GB" altLang="en-US" sz="1800"/>
              <a:t>Accounting statistics for cloud</a:t>
            </a:r>
          </a:p>
        </p:txBody>
      </p:sp>
    </p:spTree>
    <p:extLst>
      <p:ext uri="{BB962C8B-B14F-4D97-AF65-F5344CB8AC3E}">
        <p14:creationId xmlns:p14="http://schemas.microsoft.com/office/powerpoint/2010/main" val="5978133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EGI contributions to </a:t>
            </a:r>
            <a:r>
              <a:rPr lang="en-US" dirty="0" err="1" smtClean="0"/>
              <a:t>ENVRIplus</a:t>
            </a:r>
            <a:endParaRPr lang="en-GB" dirty="0"/>
          </a:p>
        </p:txBody>
      </p:sp>
      <p:pic>
        <p:nvPicPr>
          <p:cNvPr id="2050" name="Picture 2" descr="http://www.envriplus.eu/wp-content/uploads/2015/08/themepi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7744" y="1196751"/>
            <a:ext cx="4824536" cy="4824537"/>
          </a:xfrm>
          <a:prstGeom prst="rect">
            <a:avLst/>
          </a:prstGeom>
          <a:noFill/>
          <a:extLst>
            <a:ext uri="{909E8E84-426E-40DD-AFC4-6F175D3DCCD1}">
              <a14:hiddenFill xmlns:a14="http://schemas.microsoft.com/office/drawing/2010/main">
                <a:solidFill>
                  <a:srgbClr val="FFFFFF"/>
                </a:solidFill>
              </a14:hiddenFill>
            </a:ext>
          </a:extLst>
        </p:spPr>
      </p:pic>
      <p:sp>
        <p:nvSpPr>
          <p:cNvPr id="6" name="Line Callout 2 5"/>
          <p:cNvSpPr/>
          <p:nvPr/>
        </p:nvSpPr>
        <p:spPr>
          <a:xfrm>
            <a:off x="6516216" y="1484783"/>
            <a:ext cx="2304256" cy="936104"/>
          </a:xfrm>
          <a:prstGeom prst="borderCallout2">
            <a:avLst>
              <a:gd name="adj1" fmla="val 18750"/>
              <a:gd name="adj2" fmla="val 1379"/>
              <a:gd name="adj3" fmla="val 18750"/>
              <a:gd name="adj4" fmla="val -14192"/>
              <a:gd name="adj5" fmla="val 106074"/>
              <a:gd name="adj6" fmla="val -2655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smtClean="0"/>
              <a:t>Theme 2, WP9:</a:t>
            </a:r>
          </a:p>
          <a:p>
            <a:pPr marL="180975" indent="-180975">
              <a:buFont typeface="Arial" panose="020B0604020202020204" pitchFamily="34" charset="0"/>
              <a:buChar char="•"/>
            </a:pPr>
            <a:r>
              <a:rPr lang="en-US" sz="1400" dirty="0" smtClean="0"/>
              <a:t>Service validation and deployment</a:t>
            </a:r>
            <a:endParaRPr lang="en-GB" sz="1400" dirty="0"/>
          </a:p>
        </p:txBody>
      </p:sp>
      <p:sp>
        <p:nvSpPr>
          <p:cNvPr id="9" name="Line Callout 2 8"/>
          <p:cNvSpPr/>
          <p:nvPr/>
        </p:nvSpPr>
        <p:spPr>
          <a:xfrm>
            <a:off x="251520" y="5013176"/>
            <a:ext cx="2736304" cy="1152128"/>
          </a:xfrm>
          <a:prstGeom prst="borderCallout2">
            <a:avLst>
              <a:gd name="adj1" fmla="val 17464"/>
              <a:gd name="adj2" fmla="val 97976"/>
              <a:gd name="adj3" fmla="val 17465"/>
              <a:gd name="adj4" fmla="val 107056"/>
              <a:gd name="adj5" fmla="val -28881"/>
              <a:gd name="adj6" fmla="val 11553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smtClean="0"/>
              <a:t>Theme 5, WP15</a:t>
            </a:r>
            <a:r>
              <a:rPr lang="en-US" sz="1400" dirty="0" smtClean="0"/>
              <a:t>:</a:t>
            </a:r>
          </a:p>
          <a:p>
            <a:pPr marL="180975" indent="-180975">
              <a:buFont typeface="Arial" panose="020B0604020202020204" pitchFamily="34" charset="0"/>
              <a:buChar char="•"/>
            </a:pPr>
            <a:r>
              <a:rPr lang="en-US" sz="1400" dirty="0" smtClean="0"/>
              <a:t>E-</a:t>
            </a:r>
            <a:r>
              <a:rPr lang="en-US" sz="1400" dirty="0" err="1" smtClean="0"/>
              <a:t>infras</a:t>
            </a:r>
            <a:r>
              <a:rPr lang="en-US" sz="1400" dirty="0" smtClean="0"/>
              <a:t>. topical courses</a:t>
            </a:r>
          </a:p>
          <a:p>
            <a:pPr marL="180975" indent="-180975">
              <a:buFont typeface="Arial" panose="020B0604020202020204" pitchFamily="34" charset="0"/>
              <a:buChar char="•"/>
            </a:pPr>
            <a:r>
              <a:rPr lang="en-US" sz="1400" dirty="0" smtClean="0"/>
              <a:t>Training infrastructure for software courses (in EGI-Engage)</a:t>
            </a:r>
          </a:p>
        </p:txBody>
      </p:sp>
      <p:sp>
        <p:nvSpPr>
          <p:cNvPr id="13" name="Line Callout 2 12"/>
          <p:cNvSpPr/>
          <p:nvPr/>
        </p:nvSpPr>
        <p:spPr>
          <a:xfrm>
            <a:off x="6668616" y="5085184"/>
            <a:ext cx="2304256" cy="936104"/>
          </a:xfrm>
          <a:prstGeom prst="borderCallout2">
            <a:avLst>
              <a:gd name="adj1" fmla="val 18750"/>
              <a:gd name="adj2" fmla="val 1379"/>
              <a:gd name="adj3" fmla="val 18750"/>
              <a:gd name="adj4" fmla="val -14192"/>
              <a:gd name="adj5" fmla="val -37877"/>
              <a:gd name="adj6" fmla="val -3021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smtClean="0"/>
              <a:t>Theme 3, WP10:</a:t>
            </a:r>
          </a:p>
          <a:p>
            <a:pPr marL="180975" indent="-180975">
              <a:buFont typeface="Arial" panose="020B0604020202020204" pitchFamily="34" charset="0"/>
              <a:buChar char="•"/>
            </a:pPr>
            <a:r>
              <a:rPr lang="en-US" sz="1400" dirty="0" smtClean="0"/>
              <a:t>Resource allocation</a:t>
            </a:r>
          </a:p>
          <a:p>
            <a:pPr marL="180975" indent="-180975">
              <a:buFont typeface="Arial" panose="020B0604020202020204" pitchFamily="34" charset="0"/>
              <a:buChar char="•"/>
            </a:pPr>
            <a:r>
              <a:rPr lang="en-US" sz="1400" dirty="0" smtClean="0"/>
              <a:t>Cross-border procurement of IT services</a:t>
            </a:r>
            <a:endParaRPr lang="en-GB" sz="1400" dirty="0"/>
          </a:p>
        </p:txBody>
      </p:sp>
    </p:spTree>
    <p:extLst>
      <p:ext uri="{BB962C8B-B14F-4D97-AF65-F5344CB8AC3E}">
        <p14:creationId xmlns:p14="http://schemas.microsoft.com/office/powerpoint/2010/main" val="16920528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525" y="1196975"/>
            <a:ext cx="7380288" cy="3240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47" name="Title 8"/>
          <p:cNvSpPr>
            <a:spLocks noGrp="1"/>
          </p:cNvSpPr>
          <p:nvPr>
            <p:ph type="title"/>
          </p:nvPr>
        </p:nvSpPr>
        <p:spPr>
          <a:xfrm>
            <a:off x="1331640" y="188640"/>
            <a:ext cx="7560840" cy="850106"/>
          </a:xfrm>
          <a:noFill/>
        </p:spPr>
        <p:txBody>
          <a:bodyPr>
            <a:normAutofit/>
          </a:bodyPr>
          <a:lstStyle/>
          <a:p>
            <a:r>
              <a:rPr lang="en-GB" altLang="en-US" sz="3600" dirty="0" smtClean="0">
                <a:latin typeface="Arial" charset="0"/>
                <a:ea typeface="ＭＳ Ｐゴシック" pitchFamily="34" charset="-128"/>
                <a:cs typeface="Arial" charset="0"/>
              </a:rPr>
              <a:t>Enabling Global Infrastructures</a:t>
            </a:r>
          </a:p>
        </p:txBody>
      </p:sp>
      <p:sp>
        <p:nvSpPr>
          <p:cNvPr id="6149" name="Rectangle 1"/>
          <p:cNvSpPr>
            <a:spLocks noChangeArrowheads="1"/>
          </p:cNvSpPr>
          <p:nvPr/>
        </p:nvSpPr>
        <p:spPr bwMode="auto">
          <a:xfrm>
            <a:off x="-15329" y="4687976"/>
            <a:ext cx="415528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4625" indent="-174625" eaLnBrk="0" hangingPunct="0">
              <a:spcBef>
                <a:spcPct val="20000"/>
              </a:spcBef>
              <a:buClr>
                <a:schemeClr val="accent2"/>
              </a:buClr>
              <a:buFont typeface="Arial" charset="0"/>
              <a:buChar char="•"/>
              <a:defRPr sz="3200">
                <a:solidFill>
                  <a:schemeClr val="tx1"/>
                </a:solidFill>
                <a:latin typeface="Arial" charset="0"/>
                <a:ea typeface="ＭＳ Ｐゴシック" pitchFamily="34" charset="-128"/>
                <a:cs typeface="Arial" charset="0"/>
              </a:defRPr>
            </a:lvl1pPr>
            <a:lvl2pPr marL="742950" indent="-285750" eaLnBrk="0" hangingPunct="0">
              <a:spcBef>
                <a:spcPct val="20000"/>
              </a:spcBef>
              <a:buClr>
                <a:schemeClr val="accent2"/>
              </a:buClr>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Clr>
                <a:schemeClr val="accent2"/>
              </a:buClr>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Clr>
                <a:schemeClr val="accent2"/>
              </a:buClr>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Clr>
                <a:schemeClr val="accent2"/>
              </a:buClr>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lr>
                <a:schemeClr val="accent2"/>
              </a:buClr>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lr>
                <a:schemeClr val="accent2"/>
              </a:buClr>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lr>
                <a:schemeClr val="accent2"/>
              </a:buClr>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lr>
                <a:schemeClr val="accent2"/>
              </a:buClr>
              <a:buFont typeface="Arial" charset="0"/>
              <a:buChar char="•"/>
              <a:defRPr sz="2000">
                <a:solidFill>
                  <a:schemeClr val="tx1"/>
                </a:solidFill>
                <a:latin typeface="Arial" charset="0"/>
                <a:ea typeface="Arial" charset="0"/>
                <a:cs typeface="Arial" charset="0"/>
              </a:defRPr>
            </a:lvl9pPr>
          </a:lstStyle>
          <a:p>
            <a:pPr eaLnBrk="1" hangingPunct="1">
              <a:spcBef>
                <a:spcPct val="0"/>
              </a:spcBef>
              <a:buClr>
                <a:schemeClr val="tx1"/>
              </a:buClr>
            </a:pPr>
            <a:r>
              <a:rPr lang="en-GB" altLang="en-US" sz="1800" dirty="0" smtClean="0">
                <a:solidFill>
                  <a:srgbClr val="0070C0"/>
                </a:solidFill>
              </a:rPr>
              <a:t>Federated </a:t>
            </a:r>
            <a:r>
              <a:rPr lang="en-GB" altLang="en-US" sz="1800" dirty="0"/>
              <a:t>storage and compute </a:t>
            </a:r>
            <a:r>
              <a:rPr lang="en-GB" altLang="en-US" sz="1800" dirty="0" smtClean="0"/>
              <a:t>resources</a:t>
            </a:r>
            <a:endParaRPr lang="en-GB" altLang="en-US" sz="1800" dirty="0"/>
          </a:p>
          <a:p>
            <a:pPr eaLnBrk="1" hangingPunct="1">
              <a:spcBef>
                <a:spcPct val="0"/>
              </a:spcBef>
              <a:buClr>
                <a:schemeClr val="tx1"/>
              </a:buClr>
            </a:pPr>
            <a:r>
              <a:rPr lang="en-GB" altLang="en-US" sz="1800" dirty="0" smtClean="0">
                <a:solidFill>
                  <a:srgbClr val="0070C0"/>
                </a:solidFill>
              </a:rPr>
              <a:t>Access platforms </a:t>
            </a:r>
            <a:r>
              <a:rPr lang="en-GB" altLang="en-US" sz="1800" dirty="0" smtClean="0"/>
              <a:t>(Grid, Cloud)</a:t>
            </a:r>
          </a:p>
          <a:p>
            <a:pPr eaLnBrk="1" hangingPunct="1">
              <a:spcBef>
                <a:spcPct val="0"/>
              </a:spcBef>
              <a:buClr>
                <a:schemeClr val="tx1"/>
              </a:buClr>
            </a:pPr>
            <a:r>
              <a:rPr lang="en-GB" altLang="en-US" sz="1800" dirty="0" smtClean="0"/>
              <a:t>Virtual </a:t>
            </a:r>
            <a:r>
              <a:rPr lang="en-GB" altLang="en-US" sz="1800" dirty="0"/>
              <a:t>Research Environments</a:t>
            </a:r>
          </a:p>
          <a:p>
            <a:pPr eaLnBrk="1" hangingPunct="1">
              <a:spcBef>
                <a:spcPct val="0"/>
              </a:spcBef>
              <a:buClr>
                <a:schemeClr val="tx1"/>
              </a:buClr>
            </a:pPr>
            <a:r>
              <a:rPr lang="en-GB" altLang="en-US" sz="1800" dirty="0">
                <a:solidFill>
                  <a:srgbClr val="0070C0"/>
                </a:solidFill>
              </a:rPr>
              <a:t>&gt; 200 user </a:t>
            </a:r>
            <a:r>
              <a:rPr lang="en-GB" altLang="en-US" sz="1800" dirty="0"/>
              <a:t>research </a:t>
            </a:r>
            <a:r>
              <a:rPr lang="en-GB" altLang="en-US" sz="1800" dirty="0" smtClean="0"/>
              <a:t>projects</a:t>
            </a:r>
          </a:p>
          <a:p>
            <a:pPr eaLnBrk="1" hangingPunct="1">
              <a:spcBef>
                <a:spcPct val="0"/>
              </a:spcBef>
              <a:buClr>
                <a:schemeClr val="tx1"/>
              </a:buClr>
            </a:pPr>
            <a:r>
              <a:rPr lang="en-US" altLang="en-US" sz="1800" dirty="0" smtClean="0">
                <a:solidFill>
                  <a:schemeClr val="accent1"/>
                </a:solidFill>
              </a:rPr>
              <a:t>38.000</a:t>
            </a:r>
            <a:r>
              <a:rPr lang="en-US" altLang="en-US" sz="1800" dirty="0" smtClean="0"/>
              <a:t> research user</a:t>
            </a:r>
            <a:endParaRPr lang="en-GB" altLang="en-US" sz="1800" dirty="0"/>
          </a:p>
        </p:txBody>
      </p:sp>
      <p:sp>
        <p:nvSpPr>
          <p:cNvPr id="6150" name="Rectangle 14"/>
          <p:cNvSpPr>
            <a:spLocks noChangeArrowheads="1"/>
          </p:cNvSpPr>
          <p:nvPr/>
        </p:nvSpPr>
        <p:spPr bwMode="auto">
          <a:xfrm>
            <a:off x="4139952" y="4687888"/>
            <a:ext cx="4187825"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4625" indent="-174625" eaLnBrk="0" hangingPunct="0">
              <a:spcBef>
                <a:spcPct val="20000"/>
              </a:spcBef>
              <a:buClr>
                <a:schemeClr val="accent2"/>
              </a:buClr>
              <a:buFont typeface="Arial" charset="0"/>
              <a:buChar char="•"/>
              <a:defRPr sz="3200">
                <a:solidFill>
                  <a:schemeClr val="tx1"/>
                </a:solidFill>
                <a:latin typeface="Arial" charset="0"/>
                <a:ea typeface="ＭＳ Ｐゴシック" pitchFamily="34" charset="-128"/>
                <a:cs typeface="Arial" charset="0"/>
              </a:defRPr>
            </a:lvl1pPr>
            <a:lvl2pPr marL="742950" indent="-285750" eaLnBrk="0" hangingPunct="0">
              <a:spcBef>
                <a:spcPct val="20000"/>
              </a:spcBef>
              <a:buClr>
                <a:schemeClr val="accent2"/>
              </a:buClr>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Clr>
                <a:schemeClr val="accent2"/>
              </a:buClr>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Clr>
                <a:schemeClr val="accent2"/>
              </a:buClr>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Clr>
                <a:schemeClr val="accent2"/>
              </a:buClr>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lr>
                <a:schemeClr val="accent2"/>
              </a:buClr>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lr>
                <a:schemeClr val="accent2"/>
              </a:buClr>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lr>
                <a:schemeClr val="accent2"/>
              </a:buClr>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lr>
                <a:schemeClr val="accent2"/>
              </a:buClr>
              <a:buFont typeface="Arial" charset="0"/>
              <a:buChar char="•"/>
              <a:defRPr sz="2000">
                <a:solidFill>
                  <a:schemeClr val="tx1"/>
                </a:solidFill>
                <a:latin typeface="Arial" charset="0"/>
                <a:ea typeface="Arial" charset="0"/>
                <a:cs typeface="Arial" charset="0"/>
              </a:defRPr>
            </a:lvl9pPr>
          </a:lstStyle>
          <a:p>
            <a:pPr marL="0" indent="0" eaLnBrk="1" hangingPunct="1">
              <a:spcBef>
                <a:spcPct val="0"/>
              </a:spcBef>
              <a:buClr>
                <a:schemeClr val="tx1"/>
              </a:buClr>
              <a:buNone/>
            </a:pPr>
            <a:r>
              <a:rPr lang="en-US" altLang="en-US" sz="1800" dirty="0" smtClean="0"/>
              <a:t>Total capacity (grid + cloud):</a:t>
            </a:r>
            <a:endParaRPr lang="en-GB" altLang="en-US" sz="1800" dirty="0" smtClean="0"/>
          </a:p>
          <a:p>
            <a:pPr eaLnBrk="1" hangingPunct="1">
              <a:spcBef>
                <a:spcPct val="0"/>
              </a:spcBef>
              <a:buClr>
                <a:schemeClr val="tx1"/>
              </a:buClr>
            </a:pPr>
            <a:r>
              <a:rPr lang="en-GB" altLang="en-US" sz="1800" dirty="0" smtClean="0">
                <a:solidFill>
                  <a:schemeClr val="accent1"/>
                </a:solidFill>
              </a:rPr>
              <a:t>340</a:t>
            </a:r>
            <a:r>
              <a:rPr lang="en-GB" altLang="en-US" sz="1800" dirty="0" smtClean="0"/>
              <a:t> </a:t>
            </a:r>
            <a:r>
              <a:rPr lang="en-GB" altLang="en-US" sz="1800" dirty="0"/>
              <a:t>resource </a:t>
            </a:r>
            <a:r>
              <a:rPr lang="en-GB" altLang="en-US" sz="1800" dirty="0" smtClean="0"/>
              <a:t>centres in </a:t>
            </a:r>
            <a:r>
              <a:rPr lang="en-GB" altLang="en-US" sz="1800" dirty="0" smtClean="0">
                <a:solidFill>
                  <a:schemeClr val="accent1"/>
                </a:solidFill>
              </a:rPr>
              <a:t>54</a:t>
            </a:r>
            <a:r>
              <a:rPr lang="en-GB" altLang="en-US" sz="1800" dirty="0" smtClean="0"/>
              <a:t> </a:t>
            </a:r>
            <a:r>
              <a:rPr lang="en-GB" altLang="en-US" sz="1800" dirty="0"/>
              <a:t>countries</a:t>
            </a:r>
            <a:endParaRPr lang="en-GB" altLang="en-US" sz="1800" dirty="0">
              <a:solidFill>
                <a:schemeClr val="accent1"/>
              </a:solidFill>
            </a:endParaRPr>
          </a:p>
          <a:p>
            <a:pPr eaLnBrk="1" hangingPunct="1">
              <a:spcBef>
                <a:spcPct val="0"/>
              </a:spcBef>
              <a:buClr>
                <a:schemeClr val="tx1"/>
              </a:buClr>
            </a:pPr>
            <a:r>
              <a:rPr lang="en-GB" altLang="en-US" sz="1800" dirty="0" smtClean="0">
                <a:solidFill>
                  <a:schemeClr val="accent1"/>
                </a:solidFill>
              </a:rPr>
              <a:t>550,000</a:t>
            </a:r>
            <a:r>
              <a:rPr lang="en-GB" altLang="en-US" sz="1800" dirty="0" smtClean="0"/>
              <a:t> </a:t>
            </a:r>
            <a:r>
              <a:rPr lang="en-GB" altLang="en-US" sz="1800" dirty="0"/>
              <a:t>logical CPU cores</a:t>
            </a:r>
          </a:p>
          <a:p>
            <a:pPr eaLnBrk="1" hangingPunct="1">
              <a:spcBef>
                <a:spcPct val="0"/>
              </a:spcBef>
              <a:buClr>
                <a:schemeClr val="tx1"/>
              </a:buClr>
            </a:pPr>
            <a:r>
              <a:rPr lang="en-GB" altLang="en-US" sz="1800" dirty="0" smtClean="0">
                <a:solidFill>
                  <a:schemeClr val="accent1"/>
                </a:solidFill>
              </a:rPr>
              <a:t>290 </a:t>
            </a:r>
            <a:r>
              <a:rPr lang="en-GB" altLang="en-US" sz="1800" dirty="0">
                <a:solidFill>
                  <a:schemeClr val="accent1"/>
                </a:solidFill>
              </a:rPr>
              <a:t>PB </a:t>
            </a:r>
            <a:r>
              <a:rPr lang="en-GB" altLang="en-US" sz="1800" dirty="0"/>
              <a:t>disk, </a:t>
            </a:r>
            <a:r>
              <a:rPr lang="en-GB" altLang="en-US" sz="1800" dirty="0">
                <a:solidFill>
                  <a:schemeClr val="accent1"/>
                </a:solidFill>
              </a:rPr>
              <a:t>180 PB </a:t>
            </a:r>
            <a:r>
              <a:rPr lang="en-GB" altLang="en-US" sz="1800" dirty="0" smtClean="0"/>
              <a:t>tape</a:t>
            </a:r>
          </a:p>
          <a:p>
            <a:pPr eaLnBrk="1" hangingPunct="1">
              <a:spcBef>
                <a:spcPct val="0"/>
              </a:spcBef>
              <a:buClr>
                <a:schemeClr val="tx1"/>
              </a:buClr>
            </a:pPr>
            <a:r>
              <a:rPr lang="en-US" altLang="en-US" sz="1800" dirty="0" smtClean="0">
                <a:solidFill>
                  <a:schemeClr val="accent1"/>
                </a:solidFill>
              </a:rPr>
              <a:t>&gt; 99.6%</a:t>
            </a:r>
            <a:r>
              <a:rPr lang="en-US" altLang="en-US" sz="1800" dirty="0" smtClean="0"/>
              <a:t> reliability</a:t>
            </a:r>
          </a:p>
          <a:p>
            <a:pPr eaLnBrk="1" hangingPunct="1">
              <a:spcBef>
                <a:spcPct val="0"/>
              </a:spcBef>
              <a:buClr>
                <a:schemeClr val="tx1"/>
              </a:buClr>
            </a:pPr>
            <a:r>
              <a:rPr lang="en-US" altLang="en-US" sz="1800" dirty="0" smtClean="0">
                <a:solidFill>
                  <a:schemeClr val="accent1"/>
                </a:solidFill>
              </a:rPr>
              <a:t>1.5 million jobs</a:t>
            </a:r>
            <a:r>
              <a:rPr lang="en-US" altLang="en-US" sz="1800" dirty="0" smtClean="0"/>
              <a:t> and </a:t>
            </a:r>
            <a:r>
              <a:rPr lang="en-US" altLang="en-US" sz="1800" dirty="0" smtClean="0">
                <a:solidFill>
                  <a:schemeClr val="accent1"/>
                </a:solidFill>
              </a:rPr>
              <a:t>100 VMs per day</a:t>
            </a:r>
            <a:endParaRPr lang="en-GB" altLang="en-US" sz="1800" dirty="0">
              <a:solidFill>
                <a:schemeClr val="accent1"/>
              </a:solidFill>
            </a:endParaRPr>
          </a:p>
          <a:p>
            <a:pPr eaLnBrk="1" hangingPunct="1">
              <a:spcBef>
                <a:spcPct val="0"/>
              </a:spcBef>
              <a:buClr>
                <a:schemeClr val="tx1"/>
              </a:buClr>
            </a:pPr>
            <a:endParaRPr lang="en-GB" altLang="en-US" sz="1800" dirty="0">
              <a:solidFill>
                <a:schemeClr val="accent1"/>
              </a:solidFill>
            </a:endParaRPr>
          </a:p>
        </p:txBody>
      </p:sp>
      <p:sp>
        <p:nvSpPr>
          <p:cNvPr id="3" name="Rectangular Callout 2"/>
          <p:cNvSpPr/>
          <p:nvPr/>
        </p:nvSpPr>
        <p:spPr>
          <a:xfrm rot="20697230">
            <a:off x="224972" y="3315479"/>
            <a:ext cx="1491642" cy="1114425"/>
          </a:xfrm>
          <a:prstGeom prst="wedgeRectCallout">
            <a:avLst>
              <a:gd name="adj1" fmla="val 66085"/>
              <a:gd name="adj2" fmla="val -24305"/>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wrap="none" lIns="0" rIns="0" anchor="ctr"/>
          <a:lstStyle/>
          <a:p>
            <a:pPr algn="ctr">
              <a:defRPr/>
            </a:pPr>
            <a:r>
              <a:rPr lang="en-GB" sz="1600" dirty="0" smtClean="0">
                <a:solidFill>
                  <a:srgbClr val="FF0000"/>
                </a:solidFill>
              </a:rPr>
              <a:t>Community SLAs</a:t>
            </a:r>
            <a:br>
              <a:rPr lang="en-GB" sz="1600" dirty="0" smtClean="0">
                <a:solidFill>
                  <a:srgbClr val="FF0000"/>
                </a:solidFill>
              </a:rPr>
            </a:br>
            <a:r>
              <a:rPr lang="en-GB" sz="1600" dirty="0" smtClean="0">
                <a:solidFill>
                  <a:srgbClr val="FF0000"/>
                </a:solidFill>
              </a:rPr>
              <a:t>Provider</a:t>
            </a:r>
            <a:r>
              <a:rPr lang="en-GB" sz="1600" dirty="0">
                <a:solidFill>
                  <a:srgbClr val="FF0000"/>
                </a:solidFill>
              </a:rPr>
              <a:t> </a:t>
            </a:r>
            <a:r>
              <a:rPr lang="en-GB" sz="1600" dirty="0" smtClean="0">
                <a:solidFill>
                  <a:srgbClr val="FF0000"/>
                </a:solidFill>
              </a:rPr>
              <a:t>OLAs</a:t>
            </a:r>
            <a:endParaRPr lang="en-GB" sz="1600" dirty="0">
              <a:solidFill>
                <a:srgbClr val="FF0000"/>
              </a:solidFill>
            </a:endParaRPr>
          </a:p>
        </p:txBody>
      </p:sp>
      <p:pic>
        <p:nvPicPr>
          <p:cNvPr id="6152" name="Picture 6" descr="Home">
            <a:hlinkClick r:id="rId4" tooltip="Hom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72450" y="1531938"/>
            <a:ext cx="835025" cy="312737"/>
          </a:xfrm>
          <a:prstGeom prst="rect">
            <a:avLst/>
          </a:prstGeom>
          <a:solidFill>
            <a:schemeClr val="bg1"/>
          </a:solidFill>
          <a:ln w="9525">
            <a:solidFill>
              <a:schemeClr val="tx1"/>
            </a:solidFill>
            <a:miter lim="800000"/>
            <a:headEnd/>
            <a:tailEnd/>
          </a:ln>
        </p:spPr>
      </p:pic>
      <p:pic>
        <p:nvPicPr>
          <p:cNvPr id="6153"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58163" y="1196975"/>
            <a:ext cx="909637" cy="246063"/>
          </a:xfrm>
          <a:prstGeom prst="rect">
            <a:avLst/>
          </a:prstGeom>
          <a:solidFill>
            <a:schemeClr val="bg1"/>
          </a:solidFill>
          <a:ln w="9525">
            <a:solidFill>
              <a:schemeClr val="tx1"/>
            </a:solidFill>
            <a:miter lim="800000"/>
            <a:headEnd/>
            <a:tailEnd/>
          </a:ln>
        </p:spPr>
      </p:pic>
      <p:pic>
        <p:nvPicPr>
          <p:cNvPr id="6154" name="Picture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15325" y="1916113"/>
            <a:ext cx="595313" cy="5048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155" name="Picture 11" descr="http://t1.gstatic.com/images?q=tbn:ANd9GcT14FKGy2ayk7SlcrTKubTR7SHESedTwIvPM742WwyqJhXt52ztbEgqzs8xV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72450" y="3644900"/>
            <a:ext cx="863600" cy="2936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156"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88325" y="4040188"/>
            <a:ext cx="776288" cy="612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157" name="Picture 13"/>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216900" y="4724400"/>
            <a:ext cx="747713" cy="4556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158" name="Bildobjekt 8"/>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326438" y="5229225"/>
            <a:ext cx="4968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9" name="Picture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351838" y="3049588"/>
            <a:ext cx="485775" cy="523875"/>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99CC"/>
                </a:solidFill>
              </a14:hiddenFill>
            </a:ext>
          </a:extLst>
        </p:spPr>
      </p:pic>
      <p:sp>
        <p:nvSpPr>
          <p:cNvPr id="6160" name="TextBox 5"/>
          <p:cNvSpPr txBox="1">
            <a:spLocks noChangeArrowheads="1"/>
          </p:cNvSpPr>
          <p:nvPr/>
        </p:nvSpPr>
        <p:spPr bwMode="auto">
          <a:xfrm>
            <a:off x="8388350" y="5508625"/>
            <a:ext cx="2984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2"/>
              </a:buClr>
              <a:buFont typeface="Arial" charset="0"/>
              <a:buChar char="•"/>
              <a:defRPr sz="3200">
                <a:solidFill>
                  <a:schemeClr val="tx1"/>
                </a:solidFill>
                <a:latin typeface="Arial" charset="0"/>
                <a:ea typeface="ＭＳ Ｐゴシック" pitchFamily="34" charset="-128"/>
                <a:cs typeface="Arial" charset="0"/>
              </a:defRPr>
            </a:lvl1pPr>
            <a:lvl2pPr marL="742950" indent="-285750" eaLnBrk="0" hangingPunct="0">
              <a:spcBef>
                <a:spcPct val="20000"/>
              </a:spcBef>
              <a:buClr>
                <a:schemeClr val="accent2"/>
              </a:buClr>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Clr>
                <a:schemeClr val="accent2"/>
              </a:buClr>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Clr>
                <a:schemeClr val="accent2"/>
              </a:buClr>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Clr>
                <a:schemeClr val="accent2"/>
              </a:buClr>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lr>
                <a:schemeClr val="accent2"/>
              </a:buClr>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lr>
                <a:schemeClr val="accent2"/>
              </a:buClr>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lr>
                <a:schemeClr val="accent2"/>
              </a:buClr>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lr>
                <a:schemeClr val="accent2"/>
              </a:buClr>
              <a:buFont typeface="Arial" charset="0"/>
              <a:buChar char="•"/>
              <a:defRPr sz="2000">
                <a:solidFill>
                  <a:schemeClr val="tx1"/>
                </a:solidFill>
                <a:latin typeface="Arial" charset="0"/>
                <a:ea typeface="Arial" charset="0"/>
                <a:cs typeface="Arial" charset="0"/>
              </a:defRPr>
            </a:lvl9pPr>
          </a:lstStyle>
          <a:p>
            <a:pPr eaLnBrk="1" hangingPunct="1">
              <a:spcBef>
                <a:spcPct val="0"/>
              </a:spcBef>
              <a:buClrTx/>
              <a:buFontTx/>
              <a:buNone/>
            </a:pPr>
            <a:r>
              <a:rPr lang="en-US" altLang="en-US" b="1"/>
              <a:t>.</a:t>
            </a:r>
            <a:endParaRPr lang="en-GB" altLang="en-US" b="1"/>
          </a:p>
        </p:txBody>
      </p:sp>
      <p:sp>
        <p:nvSpPr>
          <p:cNvPr id="6161" name="TextBox 17"/>
          <p:cNvSpPr txBox="1">
            <a:spLocks noChangeArrowheads="1"/>
          </p:cNvSpPr>
          <p:nvPr/>
        </p:nvSpPr>
        <p:spPr bwMode="auto">
          <a:xfrm>
            <a:off x="8388350" y="5661025"/>
            <a:ext cx="2984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2"/>
              </a:buClr>
              <a:buFont typeface="Arial" charset="0"/>
              <a:buChar char="•"/>
              <a:defRPr sz="3200">
                <a:solidFill>
                  <a:schemeClr val="tx1"/>
                </a:solidFill>
                <a:latin typeface="Arial" charset="0"/>
                <a:ea typeface="ＭＳ Ｐゴシック" pitchFamily="34" charset="-128"/>
                <a:cs typeface="Arial" charset="0"/>
              </a:defRPr>
            </a:lvl1pPr>
            <a:lvl2pPr marL="742950" indent="-285750" eaLnBrk="0" hangingPunct="0">
              <a:spcBef>
                <a:spcPct val="20000"/>
              </a:spcBef>
              <a:buClr>
                <a:schemeClr val="accent2"/>
              </a:buClr>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Clr>
                <a:schemeClr val="accent2"/>
              </a:buClr>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Clr>
                <a:schemeClr val="accent2"/>
              </a:buClr>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Clr>
                <a:schemeClr val="accent2"/>
              </a:buClr>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lr>
                <a:schemeClr val="accent2"/>
              </a:buClr>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lr>
                <a:schemeClr val="accent2"/>
              </a:buClr>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lr>
                <a:schemeClr val="accent2"/>
              </a:buClr>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lr>
                <a:schemeClr val="accent2"/>
              </a:buClr>
              <a:buFont typeface="Arial" charset="0"/>
              <a:buChar char="•"/>
              <a:defRPr sz="2000">
                <a:solidFill>
                  <a:schemeClr val="tx1"/>
                </a:solidFill>
                <a:latin typeface="Arial" charset="0"/>
                <a:ea typeface="Arial" charset="0"/>
                <a:cs typeface="Arial" charset="0"/>
              </a:defRPr>
            </a:lvl9pPr>
          </a:lstStyle>
          <a:p>
            <a:pPr eaLnBrk="1" hangingPunct="1">
              <a:spcBef>
                <a:spcPct val="0"/>
              </a:spcBef>
              <a:buClrTx/>
              <a:buFontTx/>
              <a:buNone/>
            </a:pPr>
            <a:r>
              <a:rPr lang="en-US" altLang="en-US" b="1"/>
              <a:t>.</a:t>
            </a:r>
            <a:endParaRPr lang="en-GB" altLang="en-US" b="1"/>
          </a:p>
        </p:txBody>
      </p:sp>
      <p:sp>
        <p:nvSpPr>
          <p:cNvPr id="6162" name="TextBox 18"/>
          <p:cNvSpPr txBox="1">
            <a:spLocks noChangeArrowheads="1"/>
          </p:cNvSpPr>
          <p:nvPr/>
        </p:nvSpPr>
        <p:spPr bwMode="auto">
          <a:xfrm>
            <a:off x="8388350" y="5795963"/>
            <a:ext cx="2984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2"/>
              </a:buClr>
              <a:buFont typeface="Arial" charset="0"/>
              <a:buChar char="•"/>
              <a:defRPr sz="3200">
                <a:solidFill>
                  <a:schemeClr val="tx1"/>
                </a:solidFill>
                <a:latin typeface="Arial" charset="0"/>
                <a:ea typeface="ＭＳ Ｐゴシック" pitchFamily="34" charset="-128"/>
                <a:cs typeface="Arial" charset="0"/>
              </a:defRPr>
            </a:lvl1pPr>
            <a:lvl2pPr marL="742950" indent="-285750" eaLnBrk="0" hangingPunct="0">
              <a:spcBef>
                <a:spcPct val="20000"/>
              </a:spcBef>
              <a:buClr>
                <a:schemeClr val="accent2"/>
              </a:buClr>
              <a:buFont typeface="Arial" charset="0"/>
              <a:buChar char="•"/>
              <a:defRPr sz="2800">
                <a:solidFill>
                  <a:schemeClr val="tx1"/>
                </a:solidFill>
                <a:latin typeface="Arial" charset="0"/>
                <a:ea typeface="Arial" charset="0"/>
                <a:cs typeface="Arial" charset="0"/>
              </a:defRPr>
            </a:lvl2pPr>
            <a:lvl3pPr marL="1143000" indent="-228600" eaLnBrk="0" hangingPunct="0">
              <a:spcBef>
                <a:spcPct val="20000"/>
              </a:spcBef>
              <a:buClr>
                <a:schemeClr val="accent2"/>
              </a:buClr>
              <a:buFont typeface="Arial" charset="0"/>
              <a:buChar char="•"/>
              <a:defRPr sz="2400">
                <a:solidFill>
                  <a:schemeClr val="tx1"/>
                </a:solidFill>
                <a:latin typeface="Arial" charset="0"/>
                <a:ea typeface="Arial" charset="0"/>
                <a:cs typeface="Arial" charset="0"/>
              </a:defRPr>
            </a:lvl3pPr>
            <a:lvl4pPr marL="1600200" indent="-228600" eaLnBrk="0" hangingPunct="0">
              <a:spcBef>
                <a:spcPct val="20000"/>
              </a:spcBef>
              <a:buClr>
                <a:schemeClr val="accent2"/>
              </a:buClr>
              <a:buFont typeface="Arial" charset="0"/>
              <a:buChar char="•"/>
              <a:defRPr sz="2000">
                <a:solidFill>
                  <a:schemeClr val="tx1"/>
                </a:solidFill>
                <a:latin typeface="Arial" charset="0"/>
                <a:ea typeface="Arial" charset="0"/>
                <a:cs typeface="Arial" charset="0"/>
              </a:defRPr>
            </a:lvl4pPr>
            <a:lvl5pPr marL="2057400" indent="-228600" eaLnBrk="0" hangingPunct="0">
              <a:spcBef>
                <a:spcPct val="20000"/>
              </a:spcBef>
              <a:buClr>
                <a:schemeClr val="accent2"/>
              </a:buClr>
              <a:buFont typeface="Arial" charset="0"/>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lr>
                <a:schemeClr val="accent2"/>
              </a:buClr>
              <a:buFont typeface="Arial" charset="0"/>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lr>
                <a:schemeClr val="accent2"/>
              </a:buClr>
              <a:buFont typeface="Arial" charset="0"/>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lr>
                <a:schemeClr val="accent2"/>
              </a:buClr>
              <a:buFont typeface="Arial" charset="0"/>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lr>
                <a:schemeClr val="accent2"/>
              </a:buClr>
              <a:buFont typeface="Arial" charset="0"/>
              <a:buChar char="•"/>
              <a:defRPr sz="2000">
                <a:solidFill>
                  <a:schemeClr val="tx1"/>
                </a:solidFill>
                <a:latin typeface="Arial" charset="0"/>
                <a:ea typeface="Arial" charset="0"/>
                <a:cs typeface="Arial" charset="0"/>
              </a:defRPr>
            </a:lvl9pPr>
          </a:lstStyle>
          <a:p>
            <a:pPr eaLnBrk="1" hangingPunct="1">
              <a:spcBef>
                <a:spcPct val="0"/>
              </a:spcBef>
              <a:buClrTx/>
              <a:buFontTx/>
              <a:buNone/>
            </a:pPr>
            <a:r>
              <a:rPr lang="en-US" altLang="en-US" b="1"/>
              <a:t>.</a:t>
            </a:r>
            <a:endParaRPr lang="en-GB" altLang="en-US" b="1"/>
          </a:p>
        </p:txBody>
      </p:sp>
      <p:pic>
        <p:nvPicPr>
          <p:cNvPr id="6163" name="Picture 2" descr="C:\Users\Salvatore Pinto\Desktop\logo.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351838" y="2492375"/>
            <a:ext cx="5048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45436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dirty="0" smtClean="0"/>
              <a:t>Bringing together communities</a:t>
            </a:r>
            <a:endParaRPr lang="en-GB" sz="3200" dirty="0"/>
          </a:p>
        </p:txBody>
      </p:sp>
      <p:graphicFrame>
        <p:nvGraphicFramePr>
          <p:cNvPr id="7" name="Diagram 6"/>
          <p:cNvGraphicFramePr/>
          <p:nvPr>
            <p:extLst>
              <p:ext uri="{D42A27DB-BD31-4B8C-83A1-F6EECF244321}">
                <p14:modId xmlns:p14="http://schemas.microsoft.com/office/powerpoint/2010/main" val="4281371873"/>
              </p:ext>
            </p:extLst>
          </p:nvPr>
        </p:nvGraphicFramePr>
        <p:xfrm>
          <a:off x="1619672" y="1196752"/>
          <a:ext cx="6048672" cy="48510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512021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7664" y="58614"/>
            <a:ext cx="7344816" cy="850106"/>
          </a:xfrm>
          <a:noFill/>
        </p:spPr>
        <p:txBody>
          <a:bodyPr>
            <a:noAutofit/>
          </a:bodyPr>
          <a:lstStyle/>
          <a:p>
            <a:r>
              <a:rPr lang="en-GB" sz="3200" dirty="0" smtClean="0"/>
              <a:t>Our community is large! </a:t>
            </a:r>
            <a:br>
              <a:rPr lang="en-GB" sz="3200" dirty="0" smtClean="0"/>
            </a:br>
            <a:r>
              <a:rPr lang="en-GB" sz="3200" dirty="0"/>
              <a:t>(</a:t>
            </a:r>
            <a:r>
              <a:rPr lang="en-GB" sz="3200" dirty="0" smtClean="0"/>
              <a:t>Some of) our members</a:t>
            </a:r>
            <a:endParaRPr lang="en-GB" sz="3200" dirty="0"/>
          </a:p>
        </p:txBody>
      </p:sp>
      <p:pic>
        <p:nvPicPr>
          <p:cNvPr id="3" name="Picture 2" descr="C:\Users\Malgorzata Krakowian\Desktop\New folder\ceta-ciemat.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6166" y="4815991"/>
            <a:ext cx="1953866" cy="48521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Malgorzata Krakowian\Desktop\New folder\ct.infn.i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79712" y="2060848"/>
            <a:ext cx="928733" cy="5895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Malgorzata Krakowian\Desktop\New folder\CYFRONET-CLOU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63688" y="2826920"/>
            <a:ext cx="1132104" cy="53992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3059832" y="2420888"/>
            <a:ext cx="1248056" cy="52273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Malgorzata Krakowian\Desktop\New folder\image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76256" y="4619044"/>
            <a:ext cx="976312" cy="98944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Malgorzata Krakowian\Desktop\New folder\index.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39981" y="3573016"/>
            <a:ext cx="1836075" cy="723302"/>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Malgorzata Krakowian\Desktop\New folder\logo.gi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92037" y="1168398"/>
            <a:ext cx="1360041" cy="49010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sers\Malgorzata Krakowian\Desktop\New folder\logo_IPHC.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55776" y="1333674"/>
            <a:ext cx="984068" cy="799182"/>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C:\Users\Malgorzata Krakowian\Desktop\New folder\logo1.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932040" y="4149080"/>
            <a:ext cx="1585640" cy="29447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Users\Malgorzata Krakowian\Desktop\New folder\logo-FINKI.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04048" y="5085184"/>
            <a:ext cx="1884363" cy="447675"/>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C:\Users\Malgorzata Krakowian\Desktop\New folder\LIPlogo.png"/>
          <p:cNvPicPr>
            <a:picLocks noChangeAspect="1" noChangeArrowheads="1"/>
          </p:cNvPicPr>
          <p:nvPr/>
        </p:nvPicPr>
        <p:blipFill rotWithShape="1">
          <a:blip r:embed="rId13">
            <a:extLst>
              <a:ext uri="{28A0092B-C50C-407E-A947-70E740481C1C}">
                <a14:useLocalDpi xmlns:a14="http://schemas.microsoft.com/office/drawing/2010/main" val="0"/>
              </a:ext>
            </a:extLst>
          </a:blip>
          <a:srcRect r="68653"/>
          <a:stretch/>
        </p:blipFill>
        <p:spPr bwMode="auto">
          <a:xfrm>
            <a:off x="2208310" y="4175745"/>
            <a:ext cx="1053970" cy="66675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C:\Users\Malgorzata Krakowian\Desktop\New folder\logo.png"/>
          <p:cNvPicPr>
            <a:picLocks noChangeAspect="1" noChangeArrowheads="1"/>
          </p:cNvPicPr>
          <p:nvPr/>
        </p:nvPicPr>
        <p:blipFill rotWithShape="1">
          <a:blip r:embed="rId14">
            <a:extLst>
              <a:ext uri="{28A0092B-C50C-407E-A947-70E740481C1C}">
                <a14:useLocalDpi xmlns:a14="http://schemas.microsoft.com/office/drawing/2010/main" val="0"/>
              </a:ext>
            </a:extLst>
          </a:blip>
          <a:srcRect r="76958"/>
          <a:stretch/>
        </p:blipFill>
        <p:spPr bwMode="auto">
          <a:xfrm>
            <a:off x="6804248" y="4149080"/>
            <a:ext cx="857632" cy="57100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7" descr="C:\Users\Malgorzata Krakowian\Desktop\New folder\images.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004048" y="1268760"/>
            <a:ext cx="885825" cy="82867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3" descr="C:\Users\Malgorzata Krakowian\Desktop\New folder\lpds.sztaki.hu.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355976" y="2308528"/>
            <a:ext cx="1305049" cy="68842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4" descr="C:\Users\Malgorzata Krakowian\Desktop\New folder\ulakbim_1.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860032" y="3140968"/>
            <a:ext cx="1048911" cy="66677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7" descr="C:\Users\Malgorzata Krakowian\Desktop\New folder\logo_bifi_sintexto_64x64_XqsbMTjLxQ.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702466" y="3286512"/>
            <a:ext cx="828242" cy="82824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8" descr="C:\Users\Malgorzata Krakowian\Desktop\New folder\logo_grycap.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588224" y="1412776"/>
            <a:ext cx="1524769" cy="799657"/>
          </a:xfrm>
          <a:prstGeom prst="rect">
            <a:avLst/>
          </a:prstGeom>
          <a:noFill/>
          <a:extLst>
            <a:ext uri="{909E8E84-426E-40DD-AFC4-6F175D3DCCD1}">
              <a14:hiddenFill xmlns:a14="http://schemas.microsoft.com/office/drawing/2010/main">
                <a:solidFill>
                  <a:srgbClr val="FFFFFF"/>
                </a:solidFill>
              </a14:hiddenFill>
            </a:ext>
          </a:extLst>
        </p:spPr>
      </p:pic>
      <p:pic>
        <p:nvPicPr>
          <p:cNvPr id="28" name="dCache-logo-fromSvg.pdf"/>
          <p:cNvPicPr/>
          <p:nvPr/>
        </p:nvPicPr>
        <p:blipFill>
          <a:blip r:embed="rId20">
            <a:extLst/>
          </a:blip>
          <a:stretch>
            <a:fillRect/>
          </a:stretch>
        </p:blipFill>
        <p:spPr>
          <a:xfrm>
            <a:off x="467544" y="1378002"/>
            <a:ext cx="564788" cy="650626"/>
          </a:xfrm>
          <a:prstGeom prst="rect">
            <a:avLst/>
          </a:prstGeom>
          <a:ln w="12700">
            <a:miter lim="400000"/>
          </a:ln>
        </p:spPr>
      </p:pic>
      <p:pic>
        <p:nvPicPr>
          <p:cNvPr id="29" name="Obraz 6" descr="dynafedlogo.png"/>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23528" y="2204864"/>
            <a:ext cx="1192828" cy="868792"/>
          </a:xfrm>
          <a:prstGeom prst="rect">
            <a:avLst/>
          </a:prstGeom>
        </p:spPr>
      </p:pic>
      <p:pic>
        <p:nvPicPr>
          <p:cNvPr id="30" name="Obraz 11" descr="Screen Shot 2015-09-16 at 13.00.59.pn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8047" y="3479673"/>
            <a:ext cx="1209734" cy="432048"/>
          </a:xfrm>
          <a:prstGeom prst="rect">
            <a:avLst/>
          </a:prstGeom>
        </p:spPr>
      </p:pic>
      <p:pic>
        <p:nvPicPr>
          <p:cNvPr id="31" name="Obraz 7"/>
          <p:cNvPicPr>
            <a:picLocks noChangeAspect="1"/>
          </p:cNvPicPr>
          <p:nvPr/>
        </p:nvPicPr>
        <p:blipFill>
          <a:blip r:embed="rId23"/>
          <a:stretch>
            <a:fillRect/>
          </a:stretch>
        </p:blipFill>
        <p:spPr>
          <a:xfrm>
            <a:off x="179512" y="4509120"/>
            <a:ext cx="1710432" cy="473423"/>
          </a:xfrm>
          <a:prstGeom prst="rect">
            <a:avLst/>
          </a:prstGeom>
        </p:spPr>
      </p:pic>
      <p:pic>
        <p:nvPicPr>
          <p:cNvPr id="32" name="pasted-image.png"/>
          <p:cNvPicPr/>
          <p:nvPr/>
        </p:nvPicPr>
        <p:blipFill>
          <a:blip r:embed="rId24">
            <a:extLst/>
          </a:blip>
          <a:stretch>
            <a:fillRect/>
          </a:stretch>
        </p:blipFill>
        <p:spPr>
          <a:xfrm>
            <a:off x="641737" y="5734383"/>
            <a:ext cx="1253749" cy="531612"/>
          </a:xfrm>
          <a:prstGeom prst="rect">
            <a:avLst/>
          </a:prstGeom>
          <a:ln w="12700">
            <a:miter lim="400000"/>
          </a:ln>
        </p:spPr>
      </p:pic>
      <p:pic>
        <p:nvPicPr>
          <p:cNvPr id="33" name="Obraz 9" descr="Screen Shot 2015-09-16 at 13.00.19.png"/>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979610" y="5705897"/>
            <a:ext cx="1282670" cy="440741"/>
          </a:xfrm>
          <a:prstGeom prst="rect">
            <a:avLst/>
          </a:prstGeom>
        </p:spPr>
      </p:pic>
      <p:pic>
        <p:nvPicPr>
          <p:cNvPr id="6" name="Picture 5" descr="Screen Shot 2015-11-11 at 10.08.57.png"/>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7566492" y="3717032"/>
            <a:ext cx="1577508" cy="504056"/>
          </a:xfrm>
          <a:prstGeom prst="rect">
            <a:avLst/>
          </a:prstGeom>
        </p:spPr>
      </p:pic>
      <p:pic>
        <p:nvPicPr>
          <p:cNvPr id="7" name="Picture 6"/>
          <p:cNvPicPr>
            <a:picLocks noChangeAspect="1"/>
          </p:cNvPicPr>
          <p:nvPr/>
        </p:nvPicPr>
        <p:blipFill>
          <a:blip r:embed="rId27"/>
          <a:stretch>
            <a:fillRect/>
          </a:stretch>
        </p:blipFill>
        <p:spPr>
          <a:xfrm>
            <a:off x="7740352" y="2420888"/>
            <a:ext cx="1159379" cy="792088"/>
          </a:xfrm>
          <a:prstGeom prst="rect">
            <a:avLst/>
          </a:prstGeom>
        </p:spPr>
      </p:pic>
      <p:pic>
        <p:nvPicPr>
          <p:cNvPr id="34" name="Picture 33" descr="http://www.egi.eu/export/sites/egi/images_logos/ER-flow.png_1082931874.png"/>
          <p:cNvPicPr>
            <a:picLocks noChangeAspect="1" noChangeArrowheads="1"/>
          </p:cNvPicPr>
          <p:nvPr/>
        </p:nvPicPr>
        <p:blipFill>
          <a:blip r:embed="rId28" cstate="print"/>
          <a:srcRect/>
          <a:stretch>
            <a:fillRect/>
          </a:stretch>
        </p:blipFill>
        <p:spPr bwMode="auto">
          <a:xfrm>
            <a:off x="7947537" y="4341061"/>
            <a:ext cx="967959" cy="967960"/>
          </a:xfrm>
          <a:prstGeom prst="rect">
            <a:avLst/>
          </a:prstGeom>
          <a:noFill/>
        </p:spPr>
      </p:pic>
      <p:pic>
        <p:nvPicPr>
          <p:cNvPr id="35" name="Picture 34" descr="http://www.egi.eu/export/sites/egi/images_logos/SCI-BUS_logo_200px.gif"/>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1367602" y="1372239"/>
            <a:ext cx="900142" cy="68860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4515576" y="5682622"/>
            <a:ext cx="542544" cy="542544"/>
          </a:xfrm>
          <a:prstGeom prst="rect">
            <a:avLst/>
          </a:prstGeom>
        </p:spPr>
      </p:pic>
      <p:pic>
        <p:nvPicPr>
          <p:cNvPr id="37" name="Picture 36"/>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3761232" y="2996952"/>
            <a:ext cx="810768" cy="579120"/>
          </a:xfrm>
          <a:prstGeom prst="rect">
            <a:avLst/>
          </a:prstGeom>
        </p:spPr>
      </p:pic>
      <p:pic>
        <p:nvPicPr>
          <p:cNvPr id="38" name="Picture 37"/>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6306572" y="1296011"/>
            <a:ext cx="1224136" cy="163981"/>
          </a:xfrm>
          <a:prstGeom prst="rect">
            <a:avLst/>
          </a:prstGeom>
        </p:spPr>
      </p:pic>
      <p:pic>
        <p:nvPicPr>
          <p:cNvPr id="39" name="Picture 38"/>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5508104" y="5625430"/>
            <a:ext cx="896112" cy="521208"/>
          </a:xfrm>
          <a:prstGeom prst="rect">
            <a:avLst/>
          </a:prstGeom>
        </p:spPr>
      </p:pic>
      <p:pic>
        <p:nvPicPr>
          <p:cNvPr id="40" name="Picture 39"/>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6046379" y="1597329"/>
            <a:ext cx="502703" cy="667768"/>
          </a:xfrm>
          <a:prstGeom prst="rect">
            <a:avLst/>
          </a:prstGeom>
        </p:spPr>
      </p:pic>
      <p:pic>
        <p:nvPicPr>
          <p:cNvPr id="41" name="Picture 40"/>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3696840" y="4398624"/>
            <a:ext cx="1091184" cy="542544"/>
          </a:xfrm>
          <a:prstGeom prst="rect">
            <a:avLst/>
          </a:prstGeom>
        </p:spPr>
      </p:pic>
      <p:pic>
        <p:nvPicPr>
          <p:cNvPr id="42" name="Picture 41"/>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3579519" y="5472300"/>
            <a:ext cx="686560" cy="686560"/>
          </a:xfrm>
          <a:prstGeom prst="rect">
            <a:avLst/>
          </a:prstGeom>
        </p:spPr>
      </p:pic>
      <p:pic>
        <p:nvPicPr>
          <p:cNvPr id="43" name="Picture 42"/>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5943120" y="3022716"/>
            <a:ext cx="789120" cy="591840"/>
          </a:xfrm>
          <a:prstGeom prst="rect">
            <a:avLst/>
          </a:prstGeom>
        </p:spPr>
      </p:pic>
      <p:pic>
        <p:nvPicPr>
          <p:cNvPr id="44" name="Picture 43"/>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1577277" y="3492781"/>
            <a:ext cx="687965" cy="680321"/>
          </a:xfrm>
          <a:prstGeom prst="rect">
            <a:avLst/>
          </a:prstGeom>
        </p:spPr>
      </p:pic>
      <p:pic>
        <p:nvPicPr>
          <p:cNvPr id="45" name="Picture 44"/>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5653121" y="4394688"/>
            <a:ext cx="719079" cy="719079"/>
          </a:xfrm>
          <a:prstGeom prst="rect">
            <a:avLst/>
          </a:prstGeom>
        </p:spPr>
      </p:pic>
      <p:pic>
        <p:nvPicPr>
          <p:cNvPr id="46" name="Picture 45"/>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3958012" y="1179488"/>
            <a:ext cx="810768" cy="579120"/>
          </a:xfrm>
          <a:prstGeom prst="rect">
            <a:avLst/>
          </a:prstGeom>
        </p:spPr>
      </p:pic>
      <p:pic>
        <p:nvPicPr>
          <p:cNvPr id="47" name="Picture 46"/>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1516356" y="5061929"/>
            <a:ext cx="1269608" cy="599319"/>
          </a:xfrm>
          <a:prstGeom prst="rect">
            <a:avLst/>
          </a:prstGeom>
        </p:spPr>
      </p:pic>
      <p:pic>
        <p:nvPicPr>
          <p:cNvPr id="1026" name="Picture 2" descr="Catania Science Gateway Framework"/>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2353227" y="3257302"/>
            <a:ext cx="749003" cy="790947"/>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6660232" y="5550752"/>
            <a:ext cx="1255776" cy="542544"/>
          </a:xfrm>
          <a:prstGeom prst="rect">
            <a:avLst/>
          </a:prstGeom>
        </p:spPr>
      </p:pic>
      <p:pic>
        <p:nvPicPr>
          <p:cNvPr id="49" name="Picture 48"/>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6945783" y="2348880"/>
            <a:ext cx="819645" cy="722261"/>
          </a:xfrm>
          <a:prstGeom prst="rect">
            <a:avLst/>
          </a:prstGeom>
        </p:spPr>
      </p:pic>
      <p:pic>
        <p:nvPicPr>
          <p:cNvPr id="50" name="Picture 49"/>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3635896" y="1861584"/>
            <a:ext cx="804672" cy="542544"/>
          </a:xfrm>
          <a:prstGeom prst="rect">
            <a:avLst/>
          </a:prstGeom>
        </p:spPr>
      </p:pic>
      <p:pic>
        <p:nvPicPr>
          <p:cNvPr id="51" name="Picture 50"/>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5796136" y="2420888"/>
            <a:ext cx="1027697" cy="525661"/>
          </a:xfrm>
          <a:prstGeom prst="rect">
            <a:avLst/>
          </a:prstGeom>
        </p:spPr>
      </p:pic>
      <p:pic>
        <p:nvPicPr>
          <p:cNvPr id="52" name="Picture 51"/>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8017320" y="5589240"/>
            <a:ext cx="1091184" cy="432816"/>
          </a:xfrm>
          <a:prstGeom prst="rect">
            <a:avLst/>
          </a:prstGeom>
        </p:spPr>
      </p:pic>
      <p:pic>
        <p:nvPicPr>
          <p:cNvPr id="53" name="Picture 52"/>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3020914" y="2859912"/>
            <a:ext cx="675926" cy="716160"/>
          </a:xfrm>
          <a:prstGeom prst="rect">
            <a:avLst/>
          </a:prstGeom>
        </p:spPr>
      </p:pic>
      <p:pic>
        <p:nvPicPr>
          <p:cNvPr id="54" name="Picture 53"/>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8171407" y="1736795"/>
            <a:ext cx="728324" cy="524038"/>
          </a:xfrm>
          <a:prstGeom prst="rect">
            <a:avLst/>
          </a:prstGeom>
        </p:spPr>
      </p:pic>
      <p:pic>
        <p:nvPicPr>
          <p:cNvPr id="55" name="Picture 54" descr="Screen Shot 2015-11-10 at 03.13.26.png"/>
          <p:cNvPicPr>
            <a:picLocks noChangeAspect="1"/>
          </p:cNvPicPr>
          <p:nvPr/>
        </p:nvPicPr>
        <p:blipFill>
          <a:blip r:embed="rId48" cstate="print">
            <a:extLst>
              <a:ext uri="{28A0092B-C50C-407E-A947-70E740481C1C}">
                <a14:useLocalDpi xmlns:a14="http://schemas.microsoft.com/office/drawing/2010/main" val="0"/>
              </a:ext>
            </a:extLst>
          </a:blip>
          <a:stretch>
            <a:fillRect/>
          </a:stretch>
        </p:blipFill>
        <p:spPr>
          <a:xfrm>
            <a:off x="8080131" y="3286512"/>
            <a:ext cx="550230" cy="463731"/>
          </a:xfrm>
          <a:prstGeom prst="rect">
            <a:avLst/>
          </a:prstGeom>
        </p:spPr>
      </p:pic>
      <p:pic>
        <p:nvPicPr>
          <p:cNvPr id="4" name="Picture 4" descr="Biovel_logo_white_background"/>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293351" y="5084855"/>
            <a:ext cx="462225" cy="616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9037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sz="3600" dirty="0" smtClean="0"/>
              <a:t>EGI Solutions</a:t>
            </a:r>
            <a:endParaRPr lang="en-GB" sz="3600" dirty="0"/>
          </a:p>
        </p:txBody>
      </p:sp>
      <p:sp>
        <p:nvSpPr>
          <p:cNvPr id="14" name="Rectangle 13"/>
          <p:cNvSpPr/>
          <p:nvPr/>
        </p:nvSpPr>
        <p:spPr>
          <a:xfrm>
            <a:off x="357257" y="1124744"/>
            <a:ext cx="8751247" cy="707886"/>
          </a:xfrm>
          <a:prstGeom prst="rect">
            <a:avLst/>
          </a:prstGeom>
        </p:spPr>
        <p:txBody>
          <a:bodyPr wrap="square">
            <a:spAutoFit/>
          </a:bodyPr>
          <a:lstStyle/>
          <a:p>
            <a:pPr marL="0" indent="0" algn="just">
              <a:buNone/>
            </a:pPr>
            <a:r>
              <a:rPr lang="en-GB" sz="2000" i="1" dirty="0"/>
              <a:t>A </a:t>
            </a:r>
            <a:r>
              <a:rPr lang="en-GB" sz="2000" i="1" dirty="0">
                <a:solidFill>
                  <a:srgbClr val="4F81BD"/>
                </a:solidFill>
              </a:rPr>
              <a:t>combination</a:t>
            </a:r>
            <a:r>
              <a:rPr lang="en-GB" sz="2000" i="1" dirty="0"/>
              <a:t> of products, services, and intellectual property focused on </a:t>
            </a:r>
            <a:r>
              <a:rPr lang="en-GB" sz="2000" i="1" dirty="0">
                <a:solidFill>
                  <a:srgbClr val="4F81BD"/>
                </a:solidFill>
              </a:rPr>
              <a:t>solving a problem </a:t>
            </a:r>
            <a:r>
              <a:rPr lang="en-GB" sz="2000" i="1" dirty="0" smtClean="0"/>
              <a:t>that </a:t>
            </a:r>
            <a:r>
              <a:rPr lang="en-GB" sz="2000" i="1" dirty="0">
                <a:solidFill>
                  <a:srgbClr val="4F81BD"/>
                </a:solidFill>
              </a:rPr>
              <a:t>creates</a:t>
            </a:r>
            <a:r>
              <a:rPr lang="en-GB" sz="2000" i="1" dirty="0"/>
              <a:t> and/or drives </a:t>
            </a:r>
            <a:r>
              <a:rPr lang="en-GB" sz="2000" i="1" dirty="0">
                <a:solidFill>
                  <a:srgbClr val="4F81BD"/>
                </a:solidFill>
              </a:rPr>
              <a:t>value</a:t>
            </a:r>
            <a:r>
              <a:rPr lang="en-GB" sz="2000" i="1" dirty="0"/>
              <a:t> </a:t>
            </a:r>
            <a:r>
              <a:rPr lang="en-GB" sz="2000" i="1" dirty="0" smtClean="0"/>
              <a:t>and </a:t>
            </a:r>
            <a:r>
              <a:rPr lang="en-GB" sz="2000" i="1" dirty="0">
                <a:solidFill>
                  <a:srgbClr val="4F81BD"/>
                </a:solidFill>
              </a:rPr>
              <a:t>can be </a:t>
            </a:r>
            <a:r>
              <a:rPr lang="en-GB" sz="2000" i="1" dirty="0"/>
              <a:t>significantly </a:t>
            </a:r>
            <a:r>
              <a:rPr lang="en-GB" sz="2000" i="1" dirty="0">
                <a:solidFill>
                  <a:srgbClr val="4F81BD"/>
                </a:solidFill>
              </a:rPr>
              <a:t>standardised</a:t>
            </a:r>
          </a:p>
        </p:txBody>
      </p:sp>
      <p:pic>
        <p:nvPicPr>
          <p:cNvPr id="4098" name="Picture 2" descr="puzzle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692498" y="2276872"/>
            <a:ext cx="4327774" cy="364874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79512" y="2420888"/>
            <a:ext cx="2520280" cy="1384995"/>
          </a:xfrm>
          <a:prstGeom prst="rect">
            <a:avLst/>
          </a:prstGeom>
          <a:noFill/>
        </p:spPr>
        <p:txBody>
          <a:bodyPr wrap="square" rtlCol="0">
            <a:spAutoFit/>
          </a:bodyPr>
          <a:lstStyle/>
          <a:p>
            <a:pPr lvl="0" algn="ctr"/>
            <a:r>
              <a:rPr lang="en-GB" sz="2800" b="1" dirty="0">
                <a:solidFill>
                  <a:schemeClr val="accent1">
                    <a:lumMod val="75000"/>
                  </a:schemeClr>
                </a:solidFill>
              </a:rPr>
              <a:t>High-Throughput Data </a:t>
            </a:r>
            <a:r>
              <a:rPr lang="en-GB" sz="2800" b="1" dirty="0" smtClean="0">
                <a:solidFill>
                  <a:schemeClr val="accent1">
                    <a:lumMod val="75000"/>
                  </a:schemeClr>
                </a:solidFill>
              </a:rPr>
              <a:t>Analysis</a:t>
            </a:r>
            <a:endParaRPr lang="en-US" sz="2800" b="1" dirty="0">
              <a:solidFill>
                <a:schemeClr val="accent1">
                  <a:lumMod val="75000"/>
                </a:schemeClr>
              </a:solidFill>
            </a:endParaRPr>
          </a:p>
        </p:txBody>
      </p:sp>
      <p:sp>
        <p:nvSpPr>
          <p:cNvPr id="12" name="TextBox 11"/>
          <p:cNvSpPr txBox="1"/>
          <p:nvPr/>
        </p:nvSpPr>
        <p:spPr>
          <a:xfrm>
            <a:off x="6804248" y="2708920"/>
            <a:ext cx="2520280" cy="954107"/>
          </a:xfrm>
          <a:prstGeom prst="rect">
            <a:avLst/>
          </a:prstGeom>
          <a:noFill/>
        </p:spPr>
        <p:txBody>
          <a:bodyPr wrap="square" rtlCol="0">
            <a:spAutoFit/>
          </a:bodyPr>
          <a:lstStyle/>
          <a:p>
            <a:pPr lvl="0" algn="ctr"/>
            <a:r>
              <a:rPr lang="en-GB" sz="2800" b="1" dirty="0" smtClean="0">
                <a:solidFill>
                  <a:srgbClr val="80225E"/>
                </a:solidFill>
              </a:rPr>
              <a:t>Federated Cloud</a:t>
            </a:r>
            <a:endParaRPr lang="en-US" sz="2800" b="1" dirty="0">
              <a:solidFill>
                <a:srgbClr val="80225E"/>
              </a:solidFill>
            </a:endParaRPr>
          </a:p>
        </p:txBody>
      </p:sp>
      <p:sp>
        <p:nvSpPr>
          <p:cNvPr id="13" name="TextBox 12"/>
          <p:cNvSpPr txBox="1"/>
          <p:nvPr/>
        </p:nvSpPr>
        <p:spPr>
          <a:xfrm>
            <a:off x="179512" y="4293096"/>
            <a:ext cx="2664296" cy="1384995"/>
          </a:xfrm>
          <a:prstGeom prst="rect">
            <a:avLst/>
          </a:prstGeom>
          <a:noFill/>
        </p:spPr>
        <p:txBody>
          <a:bodyPr wrap="square" rtlCol="0">
            <a:spAutoFit/>
          </a:bodyPr>
          <a:lstStyle/>
          <a:p>
            <a:pPr lvl="0" algn="ctr"/>
            <a:r>
              <a:rPr lang="en-GB" sz="2800" b="1" dirty="0" smtClean="0">
                <a:solidFill>
                  <a:schemeClr val="accent3">
                    <a:lumMod val="75000"/>
                  </a:schemeClr>
                </a:solidFill>
              </a:rPr>
              <a:t>Community-driven innovation</a:t>
            </a:r>
            <a:endParaRPr lang="en-US" sz="2800" b="1" dirty="0">
              <a:solidFill>
                <a:schemeClr val="accent3">
                  <a:lumMod val="75000"/>
                </a:schemeClr>
              </a:solidFill>
            </a:endParaRPr>
          </a:p>
        </p:txBody>
      </p:sp>
      <p:sp>
        <p:nvSpPr>
          <p:cNvPr id="15" name="TextBox 14"/>
          <p:cNvSpPr txBox="1"/>
          <p:nvPr/>
        </p:nvSpPr>
        <p:spPr>
          <a:xfrm>
            <a:off x="6804248" y="4542219"/>
            <a:ext cx="2520280" cy="954107"/>
          </a:xfrm>
          <a:prstGeom prst="rect">
            <a:avLst/>
          </a:prstGeom>
          <a:noFill/>
        </p:spPr>
        <p:txBody>
          <a:bodyPr wrap="square" rtlCol="0">
            <a:spAutoFit/>
          </a:bodyPr>
          <a:lstStyle/>
          <a:p>
            <a:pPr lvl="0" algn="ctr"/>
            <a:r>
              <a:rPr lang="en-GB" sz="2800" b="1" dirty="0" smtClean="0">
                <a:solidFill>
                  <a:srgbClr val="EEB500"/>
                </a:solidFill>
              </a:rPr>
              <a:t>Federated Operations</a:t>
            </a:r>
            <a:endParaRPr lang="en-US" sz="2800" b="1" dirty="0">
              <a:solidFill>
                <a:srgbClr val="EEB500"/>
              </a:solidFill>
            </a:endParaRPr>
          </a:p>
        </p:txBody>
      </p:sp>
    </p:spTree>
    <p:extLst>
      <p:ext uri="{BB962C8B-B14F-4D97-AF65-F5344CB8AC3E}">
        <p14:creationId xmlns:p14="http://schemas.microsoft.com/office/powerpoint/2010/main" val="4196879984"/>
      </p:ext>
    </p:extLst>
  </p:cSld>
  <p:clrMapOvr>
    <a:masterClrMapping/>
  </p:clrMapOvr>
  <p:timing>
    <p:tnLst>
      <p:par>
        <p:cTn id="1" dur="indefinite" restart="never" nodeType="tmRoot"/>
      </p:par>
    </p:tnLst>
  </p:timing>
</p:sld>
</file>

<file path=ppt/theme/theme1.xml><?xml version="1.0" encoding="utf-8"?>
<a:theme xmlns:a="http://schemas.openxmlformats.org/drawingml/2006/main" name="Engage">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err="1" smtClean="0"/>
        </a:defPPr>
      </a:lstStyle>
    </a:txDef>
  </a:objectDefaults>
  <a:extraClrSchemeLst/>
</a:theme>
</file>

<file path=ppt/theme/theme2.xml><?xml version="1.0" encoding="utf-8"?>
<a:theme xmlns:a="http://schemas.openxmlformats.org/drawingml/2006/main" name="EGI Powerpoint Presentation (body)">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EGI Powerpoint Presentation (closing)">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err="1" smtClean="0"/>
        </a:defPPr>
      </a:lstStyle>
    </a:txDef>
  </a:objectDefaults>
  <a:extraClrSchemeLst/>
</a:theme>
</file>

<file path=ppt/theme/theme4.xml><?xml version="1.0" encoding="utf-8"?>
<a:theme xmlns:a="http://schemas.openxmlformats.org/drawingml/2006/main" name="Blank">
  <a:themeElements>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_Master">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solidFill>
            <a:schemeClr val="accent6">
              <a:lumMod val="50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sz="1200" b="0" i="0" u="none" strike="noStrike" cap="none" normalizeH="0" baseline="0" smtClean="0">
            <a:ln>
              <a:noFill/>
            </a:ln>
            <a:solidFill>
              <a:srgbClr val="0F5494"/>
            </a:solidFill>
            <a:effectLst/>
            <a:latin typeface="Verdana" pitchFamily="34" charset="0"/>
          </a:defRPr>
        </a:defPPr>
      </a:lstStyle>
    </a:spDef>
    <a:lnDef>
      <a:spPr bwMode="auto">
        <a:noFill/>
        <a:ln w="9525" cap="flat" cmpd="sng" algn="ctr">
          <a:solidFill>
            <a:schemeClr val="accent6">
              <a:lumMod val="50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objectDefaults>
  <a:extraClrSchemeLst>
    <a:extraClrScheme>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_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_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_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_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_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_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_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_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_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_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_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Engage.potx</Template>
  <TotalTime>14853</TotalTime>
  <Words>2756</Words>
  <Application>Microsoft Office PowerPoint</Application>
  <PresentationFormat>On-screen Show (4:3)</PresentationFormat>
  <Paragraphs>528</Paragraphs>
  <Slides>52</Slides>
  <Notes>22</Notes>
  <HiddenSlides>3</HiddenSlides>
  <MMClips>0</MMClips>
  <ScaleCrop>false</ScaleCrop>
  <HeadingPairs>
    <vt:vector size="4" baseType="variant">
      <vt:variant>
        <vt:lpstr>Theme</vt:lpstr>
      </vt:variant>
      <vt:variant>
        <vt:i4>4</vt:i4>
      </vt:variant>
      <vt:variant>
        <vt:lpstr>Slide Titles</vt:lpstr>
      </vt:variant>
      <vt:variant>
        <vt:i4>52</vt:i4>
      </vt:variant>
    </vt:vector>
  </HeadingPairs>
  <TitlesOfParts>
    <vt:vector size="56" baseType="lpstr">
      <vt:lpstr>Engage</vt:lpstr>
      <vt:lpstr>EGI Powerpoint Presentation (body)</vt:lpstr>
      <vt:lpstr>EGI Powerpoint Presentation (closing)</vt:lpstr>
      <vt:lpstr>Blank</vt:lpstr>
      <vt:lpstr>E-infrastructure solutions from EGI – with community examples</vt:lpstr>
      <vt:lpstr>Goals of the two EGI sessions</vt:lpstr>
      <vt:lpstr>Outline</vt:lpstr>
      <vt:lpstr>E-Infrastructure services enable the Open Science Vision</vt:lpstr>
      <vt:lpstr>EGI: A sustainable e-infrastructure provider for Open Science</vt:lpstr>
      <vt:lpstr>Enabling Global Infrastructures</vt:lpstr>
      <vt:lpstr>Bringing together communities</vt:lpstr>
      <vt:lpstr>Our community is large!  (Some of) our members</vt:lpstr>
      <vt:lpstr>EGI Solutions</vt:lpstr>
      <vt:lpstr>High-throughput data analysis</vt:lpstr>
      <vt:lpstr>Federated Cloud</vt:lpstr>
      <vt:lpstr>Federated operations</vt:lpstr>
      <vt:lpstr>Community driven innovation</vt:lpstr>
      <vt:lpstr>Active EGI-ENVRIplus collaborations</vt:lpstr>
      <vt:lpstr>Cross-fertilization across disciplines:  EGI-Engage H2020 project</vt:lpstr>
      <vt:lpstr>Cross-fertilization across e-infrastructures: EGI-Engage – EUDAT2020 Integration Pilot  </vt:lpstr>
      <vt:lpstr>Announcements</vt:lpstr>
      <vt:lpstr>PowerPoint Presentation</vt:lpstr>
      <vt:lpstr>EGI training session (Wednesday)</vt:lpstr>
      <vt:lpstr>PowerPoint Presentation</vt:lpstr>
      <vt:lpstr>PowerPoint Presentation</vt:lpstr>
      <vt:lpstr>PowerPoint Presentation</vt:lpstr>
      <vt:lpstr>EGI Organisational Model</vt:lpstr>
      <vt:lpstr>Community-access to EGI:  Setup a Virtual Organisation (VO)</vt:lpstr>
      <vt:lpstr>Arranging services for a VO:  Service Level Agreements</vt:lpstr>
      <vt:lpstr>User-access to EGI – an example: EGI Platform for the long-tail of science http://access.egi.eu</vt:lpstr>
      <vt:lpstr>Front page: http://access.egi.eu </vt:lpstr>
      <vt:lpstr>Front page</vt:lpstr>
      <vt:lpstr>Front page</vt:lpstr>
      <vt:lpstr>Login page</vt:lpstr>
      <vt:lpstr>User ‘dashboard’ with 3-step process</vt:lpstr>
      <vt:lpstr>Step 1: Add affiliation</vt:lpstr>
      <vt:lpstr>Step 1: Add affiliation</vt:lpstr>
      <vt:lpstr>Step 2: Request resources</vt:lpstr>
      <vt:lpstr>Step 2: Request accepted</vt:lpstr>
      <vt:lpstr>Step 2: Details of accepted request</vt:lpstr>
      <vt:lpstr>Step 3: Access resources</vt:lpstr>
      <vt:lpstr>Step 3: Access resources</vt:lpstr>
      <vt:lpstr>Services integrated so far…</vt:lpstr>
      <vt:lpstr>Guide for users and providers: https://wiki.egi.eu/wiki/Long-tail_of_science</vt:lpstr>
      <vt:lpstr>Security considerations</vt:lpstr>
      <vt:lpstr>PowerPoint Presentation</vt:lpstr>
      <vt:lpstr>Training for the future</vt:lpstr>
      <vt:lpstr>PowerPoint Presentation</vt:lpstr>
      <vt:lpstr>EXTRA SLIDES</vt:lpstr>
      <vt:lpstr>Competence Centres in the EGI-Engage H2020 project</vt:lpstr>
      <vt:lpstr>Federated operations</vt:lpstr>
      <vt:lpstr>Data and compute intensive use cases – A categorisation</vt:lpstr>
      <vt:lpstr>High throughput data analysis</vt:lpstr>
      <vt:lpstr>Virtual Machine Image Marketplace  (in EGI Applications Database)</vt:lpstr>
      <vt:lpstr>Views in some operation tools</vt:lpstr>
      <vt:lpstr>EGI contributions to ENVRIplus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Malgorzata Krakowian</dc:creator>
  <cp:lastModifiedBy>Gergely Sipos</cp:lastModifiedBy>
  <cp:revision>456</cp:revision>
  <cp:lastPrinted>2015-10-13T14:53:18Z</cp:lastPrinted>
  <dcterms:created xsi:type="dcterms:W3CDTF">2015-05-07T09:24:15Z</dcterms:created>
  <dcterms:modified xsi:type="dcterms:W3CDTF">2015-11-16T22:07:32Z</dcterms:modified>
</cp:coreProperties>
</file>