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1" r:id="rId3"/>
  </p:sldMasterIdLst>
  <p:notesMasterIdLst>
    <p:notesMasterId r:id="rId21"/>
  </p:notesMasterIdLst>
  <p:sldIdLst>
    <p:sldId id="275" r:id="rId4"/>
    <p:sldId id="274" r:id="rId5"/>
    <p:sldId id="256" r:id="rId6"/>
    <p:sldId id="264" r:id="rId7"/>
    <p:sldId id="295" r:id="rId8"/>
    <p:sldId id="294" r:id="rId9"/>
    <p:sldId id="263" r:id="rId10"/>
    <p:sldId id="297" r:id="rId11"/>
    <p:sldId id="304" r:id="rId12"/>
    <p:sldId id="296" r:id="rId13"/>
    <p:sldId id="298" r:id="rId14"/>
    <p:sldId id="299" r:id="rId15"/>
    <p:sldId id="300" r:id="rId16"/>
    <p:sldId id="301" r:id="rId17"/>
    <p:sldId id="302" r:id="rId18"/>
    <p:sldId id="303" r:id="rId19"/>
    <p:sldId id="30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66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>
        <p:scale>
          <a:sx n="75" d="100"/>
          <a:sy n="75" d="100"/>
        </p:scale>
        <p:origin x="-100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964C0B9-1D55-4712-87B1-3EA1ABF9D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A2176-1C98-423B-AE4F-F8B75FCDB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38359-2581-4E75-AA1F-22B2FFE88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9DC50-D316-469A-932C-BC059A3F0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35685762-CE1C-4744-84D8-6481D2E99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6C883668-126A-4949-BBB6-0FADA69AD6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11AA9668-63DA-4215-B0B5-54F158C6A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1B40FC91-D6C1-4231-A7A0-8BD20E1167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E4286CF1-99AB-4C81-A097-2981990D5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431A618C-7149-46BC-B52B-75544191A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7B378FA1-B94C-493F-962E-D8A36BB01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0BE347CF-7E68-406B-B246-FC80BA890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9DF68-9B32-40EC-AE62-743EA863D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E81DD216-9CD7-4F66-8173-572967535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1009DCDD-53BB-4BCD-8133-F380AB7AF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0"/>
            <a:ext cx="188595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0"/>
            <a:ext cx="550545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F5B0CB8C-2F4D-463B-BB68-4F900910F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26F04-6D6E-46CC-8671-5F8645D008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83A67-A805-4C36-BBD3-4510251CC3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2DA73-E072-4B85-9C6B-E855737C7E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241E1-D852-41C8-8752-90DDB23FCC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DE9A1-4436-4FE6-97DD-97A9342F00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45596-96BA-49BD-A4CC-9C68BF632C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EF574-E4C1-4166-923A-0EE97EED1C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9D8D3-76DA-46E3-AE84-EAD9E372F7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0DB1B-4761-4B96-85A8-2823258039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C5440-6787-4B69-8657-86B5EB6E37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683EB-43C2-4CBA-ABFC-C3BDDA35C0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375AD-A863-41EA-938C-C792798512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8EDA0-7DB7-4F6B-8BE1-41A157528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ABAD-A8A9-48B9-A7B6-0EF42FC269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1D931-BB7C-489B-A746-D4FB740D8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8E558-4202-4128-8D0D-7FF547C97E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15C9D-8C83-4937-BD85-163090A36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8EF23-B57D-4996-8931-8F4FFEC16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65235CA-C2C0-4C3E-BC3A-C95C85E78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1" descr="GridTalk-Fond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 descr="banner-ITonl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43000" y="0"/>
            <a:ext cx="80010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0"/>
            <a:ext cx="5791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066800"/>
            <a:ext cx="7543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77000"/>
            <a:ext cx="7543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i="1">
                <a:solidFill>
                  <a:srgbClr val="3861AA"/>
                </a:solidFill>
              </a:defRPr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5C8251CA-C8C1-4DEB-A356-934027ACD0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58" name="Text Box 34"/>
          <p:cNvSpPr txBox="1">
            <a:spLocks noChangeArrowheads="1"/>
          </p:cNvSpPr>
          <p:nvPr/>
        </p:nvSpPr>
        <p:spPr bwMode="auto">
          <a:xfrm>
            <a:off x="0" y="6111875"/>
            <a:ext cx="12954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900" dirty="0">
                <a:solidFill>
                  <a:srgbClr val="3861AA"/>
                </a:solidFill>
                <a:latin typeface="Tahoma" pitchFamily="34" charset="0"/>
              </a:rPr>
              <a:t>CERN IT Department</a:t>
            </a:r>
          </a:p>
          <a:p>
            <a:pPr algn="r">
              <a:defRPr/>
            </a:pPr>
            <a:r>
              <a:rPr lang="en-US" sz="900" dirty="0">
                <a:solidFill>
                  <a:srgbClr val="3861AA"/>
                </a:solidFill>
                <a:latin typeface="Tahoma" pitchFamily="34" charset="0"/>
              </a:rPr>
              <a:t>CH-1211 Genève 23</a:t>
            </a:r>
          </a:p>
          <a:p>
            <a:pPr algn="r">
              <a:defRPr/>
            </a:pPr>
            <a:r>
              <a:rPr lang="en-US" sz="900" dirty="0">
                <a:solidFill>
                  <a:srgbClr val="3861AA"/>
                </a:solidFill>
                <a:latin typeface="Tahoma" pitchFamily="34" charset="0"/>
              </a:rPr>
              <a:t>Switzerland</a:t>
            </a:r>
          </a:p>
          <a:p>
            <a:pPr algn="r">
              <a:defRPr/>
            </a:pPr>
            <a:r>
              <a:rPr lang="en-US" sz="1100" b="1" dirty="0">
                <a:solidFill>
                  <a:srgbClr val="3861AA"/>
                </a:solidFill>
                <a:latin typeface="Tahoma" pitchFamily="34" charset="0"/>
              </a:rPr>
              <a:t>www.cern.ch/i</a:t>
            </a:r>
            <a:r>
              <a:rPr lang="en-US" sz="1000" b="1" dirty="0">
                <a:solidFill>
                  <a:srgbClr val="3861AA"/>
                </a:solidFill>
                <a:latin typeface="Tahoma" pitchFamily="34" charset="0"/>
              </a:rPr>
              <a:t>t</a:t>
            </a:r>
          </a:p>
        </p:txBody>
      </p:sp>
      <p:pic>
        <p:nvPicPr>
          <p:cNvPr id="2055" name="Picture 9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9062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861AA"/>
        </a:buClr>
        <a:buChar char="•"/>
        <a:defRPr sz="2800">
          <a:solidFill>
            <a:srgbClr val="3861A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–"/>
        <a:defRPr sz="2400">
          <a:solidFill>
            <a:srgbClr val="3861AA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61A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861AA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76400" y="6619875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</a:defRPr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</a:defRPr>
            </a:lvl1pPr>
          </a:lstStyle>
          <a:p>
            <a:pPr>
              <a:defRPr/>
            </a:pPr>
            <a:fld id="{F0DBBF6C-69E3-45B6-894C-8140457F93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sz="1800">
              <a:solidFill>
                <a:srgbClr val="2B519A"/>
              </a:solidFill>
              <a:latin typeface="Verdana" pitchFamily="34" charset="0"/>
            </a:endParaRPr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2B519A"/>
              </a:solidFill>
            </a:endParaRPr>
          </a:p>
        </p:txBody>
      </p:sp>
      <p:graphicFrame>
        <p:nvGraphicFramePr>
          <p:cNvPr id="93193" name="Group 9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8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3200" name="Text Box 16"/>
          <p:cNvSpPr txBox="1">
            <a:spLocks noChangeArrowheads="1"/>
          </p:cNvSpPr>
          <p:nvPr/>
        </p:nvSpPr>
        <p:spPr bwMode="auto">
          <a:xfrm>
            <a:off x="0" y="6629400"/>
            <a:ext cx="28194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Verdana" pitchFamily="34" charset="0"/>
              </a:rPr>
              <a:t>EGEE-III INFSO-RI-222667</a:t>
            </a:r>
            <a:endParaRPr lang="en-GB" sz="1800">
              <a:solidFill>
                <a:srgbClr val="2B519A"/>
              </a:solidFill>
              <a:latin typeface="Verdana" pitchFamily="34" charset="0"/>
            </a:endParaRPr>
          </a:p>
        </p:txBody>
      </p:sp>
      <p:pic>
        <p:nvPicPr>
          <p:cNvPr id="3085" name="Picture 17" descr="ege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e-</a:t>
            </a:r>
            <a:r>
              <a:rPr lang="en-US" sz="2800" b="1" dirty="0" err="1" smtClean="0">
                <a:solidFill>
                  <a:schemeClr val="bg1"/>
                </a:solidFill>
              </a:rPr>
              <a:t>ScienceTalk</a:t>
            </a:r>
            <a:r>
              <a:rPr lang="en-US" sz="2800" b="1" dirty="0" smtClean="0">
                <a:solidFill>
                  <a:schemeClr val="bg1"/>
                </a:solidFill>
              </a:rPr>
              <a:t>: Supporting Grid and High Performance Computing Reporting across Europe</a:t>
            </a:r>
          </a:p>
          <a:p>
            <a:pPr algn="ctr" eaLnBrk="1" hangingPunct="1">
              <a:buFontTx/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800" i="1" dirty="0" smtClean="0">
                <a:solidFill>
                  <a:schemeClr val="bg1"/>
                </a:solidFill>
              </a:rPr>
              <a:t>GA No. 260733</a:t>
            </a:r>
          </a:p>
          <a:p>
            <a:pPr algn="ctr" eaLnBrk="1" hangingPunct="1">
              <a:buFontTx/>
              <a:buNone/>
            </a:pPr>
            <a:r>
              <a:rPr lang="en-US" sz="2800" i="1" dirty="0" smtClean="0">
                <a:solidFill>
                  <a:schemeClr val="bg1"/>
                </a:solidFill>
              </a:rPr>
              <a:t>EC Funding 1.3m Euros</a:t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en-US" sz="2800" i="1" dirty="0" smtClean="0">
                <a:solidFill>
                  <a:schemeClr val="bg1"/>
                </a:solidFill>
              </a:rPr>
              <a:t>1 September 2010 – 31 May 2013</a:t>
            </a:r>
          </a:p>
          <a:p>
            <a:pPr algn="ctr" eaLnBrk="1" hangingPunct="1">
              <a:buFontTx/>
              <a:buNone/>
            </a:pPr>
            <a:endParaRPr lang="en-US" sz="2800" i="1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Catherine </a:t>
            </a:r>
            <a:r>
              <a:rPr lang="en-US" sz="2400" dirty="0" err="1" smtClean="0">
                <a:solidFill>
                  <a:schemeClr val="bg1"/>
                </a:solidFill>
              </a:rPr>
              <a:t>Gater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e-</a:t>
            </a:r>
            <a:r>
              <a:rPr lang="en-US" sz="2400" dirty="0" err="1" smtClean="0">
                <a:solidFill>
                  <a:schemeClr val="bg1"/>
                </a:solidFill>
              </a:rPr>
              <a:t>ScienceTalk</a:t>
            </a:r>
            <a:r>
              <a:rPr lang="en-US" sz="2400" dirty="0" smtClean="0">
                <a:solidFill>
                  <a:schemeClr val="bg1"/>
                </a:solidFill>
              </a:rPr>
              <a:t> Project Coordinator</a:t>
            </a:r>
            <a:endParaRPr lang="en-GB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New areas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762000"/>
          </a:xfrm>
        </p:spPr>
        <p:txBody>
          <a:bodyPr/>
          <a:lstStyle/>
          <a:p>
            <a:pPr eaLnBrk="1" hangingPunct="1"/>
            <a:r>
              <a:rPr lang="en-US" sz="2000" dirty="0" smtClean="0">
                <a:solidFill>
                  <a:schemeClr val="bg1"/>
                </a:solidFill>
              </a:rPr>
              <a:t>Cover the </a:t>
            </a:r>
            <a:r>
              <a:rPr lang="en-US" sz="2000" dirty="0" smtClean="0">
                <a:solidFill>
                  <a:srgbClr val="FF9900"/>
                </a:solidFill>
              </a:rPr>
              <a:t>broader e-Infrastructure </a:t>
            </a:r>
            <a:r>
              <a:rPr lang="en-US" sz="2000" dirty="0" err="1" smtClean="0">
                <a:solidFill>
                  <a:schemeClr val="bg1"/>
                </a:solidFill>
              </a:rPr>
              <a:t>eg</a:t>
            </a:r>
            <a:r>
              <a:rPr lang="en-US" sz="2000" dirty="0" smtClean="0">
                <a:solidFill>
                  <a:schemeClr val="bg1"/>
                </a:solidFill>
              </a:rPr>
              <a:t> volunteer, cloud, high performance computing and the network layer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3400" y="23622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Work with projects from a </a:t>
            </a:r>
            <a:r>
              <a:rPr lang="en-US" sz="2000" kern="0" dirty="0" smtClean="0">
                <a:solidFill>
                  <a:srgbClr val="FF9900"/>
                </a:solidFill>
                <a:latin typeface="+mn-lt"/>
              </a:rPr>
              <a:t>wider geographical area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, including Asia, Latin America and Africa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3400" y="3124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Expand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Consortium to include 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Imperial College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to bring on board their expertise with the Real Time Monitor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3886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Include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EGI.eu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the Consortium in the Management work package to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maximise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synergy in the areas of networking and dissemination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48006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Analyse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reach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impact of longer </a:t>
            </a:r>
            <a:r>
              <a:rPr lang="en-US" sz="2000" kern="0" dirty="0" smtClean="0">
                <a:solidFill>
                  <a:srgbClr val="FF9900"/>
                </a:solidFill>
                <a:latin typeface="+mn-lt"/>
              </a:rPr>
              <a:t>running products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, such as  </a:t>
            </a:r>
            <a:r>
              <a:rPr lang="en-US" sz="2000" kern="0" dirty="0" err="1" smtClean="0">
                <a:solidFill>
                  <a:schemeClr val="bg1"/>
                </a:solidFill>
                <a:latin typeface="+mn-lt"/>
              </a:rPr>
              <a:t>iSGTW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 and </a:t>
            </a:r>
            <a:r>
              <a:rPr lang="en-US" sz="2000" kern="0" dirty="0" err="1" smtClean="0">
                <a:solidFill>
                  <a:schemeClr val="bg1"/>
                </a:solidFill>
                <a:latin typeface="+mn-lt"/>
              </a:rPr>
              <a:t>GridCafé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 and explore sustainability beyond the lifetime of the project for all products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3400" y="5867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rgbClr val="FF9900"/>
                </a:solidFill>
                <a:latin typeface="+mn-lt"/>
              </a:rPr>
              <a:t>Explore new Web 2.0 technologies 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such as social media sites and interactive visual environments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WP1:  Policy, impact and sustainability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Reporting targeted at policy makers in government and businesses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audience and distribution lists for these outside Europe.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Assess the impact of long running products and explore options for sustainability.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Attend events in order to influence policy makers and distribute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GridBriefings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Lead the e-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concertation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meetings in the e-Infrastructure area,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maximising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media impact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WP2:  </a:t>
            </a:r>
            <a:r>
              <a:rPr lang="en-US" sz="2800" b="1" dirty="0" err="1" smtClean="0">
                <a:solidFill>
                  <a:schemeClr val="bg1"/>
                </a:solidFill>
              </a:rPr>
              <a:t>GridCafé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GridCast</a:t>
            </a:r>
            <a:r>
              <a:rPr lang="en-US" sz="2800" b="1" dirty="0" smtClean="0">
                <a:solidFill>
                  <a:schemeClr val="bg1"/>
                </a:solidFill>
              </a:rPr>
              <a:t> and </a:t>
            </a:r>
            <a:r>
              <a:rPr lang="en-US" sz="2800" b="1" dirty="0" err="1" smtClean="0">
                <a:solidFill>
                  <a:schemeClr val="bg1"/>
                </a:solidFill>
              </a:rPr>
              <a:t>GridGuide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Keep the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GridCafé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site at the cutting edge and expand it to cover new areas of distributed computing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Explore interactive environments and new web tools for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GridCafé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and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GridCast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Update the </a:t>
            </a:r>
            <a:r>
              <a:rPr lang="en-US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GridCast</a:t>
            </a: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website and market it widely to the e-Infrastructure community and beyond.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GridGuide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to cover more sites and develop further interactivity with the Real Time Monitor.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Explore the continuation of the BELIEF Digital Library.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WP3:  International Science Grid This Week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Produce a weekly electronic newsletter in partnership with the US Editor about grid and e-Infrastructure projects around the world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Relaunch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the publication with a new name and refreshed website.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coverage of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iSGTW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to report from geographic regions outside Europe and the US, particularly Asia and Latin America.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coverage to other forms of distributed computing, such as clouds, volunteer grids, high performance computing, networks and data.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Draw from the other e-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ScienceTalk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products and events for stories to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maximise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their impact.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WP4:  Management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Ensure the effective coordination and running of the project, manage activities and monitor progress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Handle all reporting on behalf of e-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ScienceTalk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to the EC services.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Compile and </a:t>
            </a:r>
            <a:r>
              <a:rPr lang="en-US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organise</a:t>
            </a: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the assessment of the project’s results and produce an overall guide to dissemination for EU projects, based on the lessons learnt.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Assist the EC in the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organisation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of information days,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concertation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and brainstorming activities with access to videoconferencing activities.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First deliverables &amp; milestones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1676400"/>
          <a:ext cx="7848600" cy="36068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066800"/>
                <a:gridCol w="3505200"/>
                <a:gridCol w="1314450"/>
                <a:gridCol w="1962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No</a:t>
                      </a:r>
                      <a:endParaRPr lang="en-US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Title</a:t>
                      </a:r>
                      <a:endParaRPr lang="en-US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Lead partner</a:t>
                      </a:r>
                      <a:endParaRPr lang="en-US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Delivery</a:t>
                      </a:r>
                      <a:r>
                        <a:rPr lang="en-US" baseline="0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 date</a:t>
                      </a:r>
                      <a:endParaRPr lang="en-US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D1.1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Policy engagement strategy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2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PM3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D1.2.1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Grid</a:t>
                      </a:r>
                      <a:r>
                        <a:rPr lang="en-US" b="1" baseline="0" dirty="0" err="1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Briefing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2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PM2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D3.1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Weekly issues</a:t>
                      </a:r>
                      <a:r>
                        <a:rPr lang="en-US" b="1" baseline="0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 of </a:t>
                      </a:r>
                      <a:r>
                        <a:rPr lang="en-US" b="1" baseline="0" dirty="0" err="1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iSGTW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5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PM1-33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D3.2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Relaunch</a:t>
                      </a:r>
                      <a:r>
                        <a:rPr lang="en-US" b="1" baseline="0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 of </a:t>
                      </a:r>
                      <a:r>
                        <a:rPr lang="en-US" b="1" baseline="0" dirty="0" err="1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iSGTW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5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PM3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D4.1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Dissemination</a:t>
                      </a:r>
                      <a:r>
                        <a:rPr lang="en-US" b="1" baseline="0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 plan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1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PM2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D4.2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Quality assurance guide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1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PM3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MS1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E-</a:t>
                      </a:r>
                      <a:r>
                        <a:rPr lang="en-US" b="1" dirty="0" err="1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concertation</a:t>
                      </a:r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 event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2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PM3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MS10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PMB meeting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1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PM1-33</a:t>
                      </a:r>
                      <a:endParaRPr lang="en-US" b="1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First events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3505200" y="1447800"/>
            <a:ext cx="4038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Citizen </a:t>
            </a:r>
            <a:r>
              <a:rPr lang="en-GB" altLang="ja-JP" sz="2000" b="1" dirty="0" err="1" smtClean="0">
                <a:solidFill>
                  <a:schemeClr val="bg1"/>
                </a:solidFill>
                <a:ea typeface="ＭＳ Ｐゴシック" pitchFamily="34" charset="-128"/>
              </a:rPr>
              <a:t>Cyberscience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 Summit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2-3 September, London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Media sponsor and project launch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219200" y="29718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EGI Technical Forum 2010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14-17 September, Amsterdam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Joint booth with EGI, media sponsor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5200" y="47244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ICT 2010: Digitally Driven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27-29 September, Brussels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Joint booth with </a:t>
            </a:r>
            <a:r>
              <a:rPr lang="en-GB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EUIndiaGrid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8" name="Picture 7" descr="CCC-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219200"/>
            <a:ext cx="1447800" cy="1559952"/>
          </a:xfrm>
          <a:prstGeom prst="rect">
            <a:avLst/>
          </a:prstGeom>
        </p:spPr>
      </p:pic>
      <p:pic>
        <p:nvPicPr>
          <p:cNvPr id="9" name="Picture 8" descr="EGITF-header_jpg_20940515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3048000"/>
            <a:ext cx="2824163" cy="811396"/>
          </a:xfrm>
          <a:prstGeom prst="rect">
            <a:avLst/>
          </a:prstGeom>
        </p:spPr>
      </p:pic>
      <p:pic>
        <p:nvPicPr>
          <p:cNvPr id="11" name="Picture 10" descr="ict-men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5400" y="4191000"/>
            <a:ext cx="1676400" cy="201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First events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72000" y="47244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SC10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14-20 November, New Orleans, US</a:t>
            </a:r>
          </a:p>
          <a:p>
            <a:r>
              <a:rPr lang="en-GB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Gridcast</a:t>
            </a:r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, </a:t>
            </a:r>
            <a:r>
              <a:rPr lang="en-GB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iSGTW</a:t>
            </a:r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 coverage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62000" y="33528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E-</a:t>
            </a:r>
            <a:r>
              <a:rPr lang="en-GB" altLang="ja-JP" sz="2000" b="1" dirty="0" err="1" smtClean="0">
                <a:solidFill>
                  <a:schemeClr val="bg1"/>
                </a:solidFill>
                <a:ea typeface="ＭＳ Ｐゴシック" pitchFamily="34" charset="-128"/>
              </a:rPr>
              <a:t>Concertation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 Meeting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4-5 November, CERN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Hosts and media outreach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11" descr="e-infrastructure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429000"/>
            <a:ext cx="1875692" cy="762000"/>
          </a:xfrm>
          <a:prstGeom prst="rect">
            <a:avLst/>
          </a:prstGeom>
        </p:spPr>
      </p:pic>
      <p:pic>
        <p:nvPicPr>
          <p:cNvPr id="13" name="Picture 12" descr="sc10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4572000"/>
            <a:ext cx="2514600" cy="1659636"/>
          </a:xfrm>
          <a:prstGeom prst="rect">
            <a:avLst/>
          </a:prstGeom>
        </p:spPr>
      </p:pic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495800" y="1676400"/>
            <a:ext cx="4038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err="1" smtClean="0">
                <a:solidFill>
                  <a:schemeClr val="bg1"/>
                </a:solidFill>
                <a:ea typeface="ＭＳ Ｐゴシック" pitchFamily="34" charset="-128"/>
              </a:rPr>
              <a:t>eChallenges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 2010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27-29 October, Warsaw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Booth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6" name="Picture 15" descr="eheade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1828800"/>
            <a:ext cx="3152775" cy="828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e-</a:t>
            </a:r>
            <a:r>
              <a:rPr lang="en-US" b="1" dirty="0" err="1" smtClean="0">
                <a:solidFill>
                  <a:schemeClr val="bg1"/>
                </a:solidFill>
              </a:rPr>
              <a:t>ScienceTalk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229600" cy="762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Aims of the e-</a:t>
            </a:r>
            <a:r>
              <a:rPr lang="en-US" dirty="0" err="1" smtClean="0">
                <a:solidFill>
                  <a:schemeClr val="bg1"/>
                </a:solidFill>
              </a:rPr>
              <a:t>ScienceTalk</a:t>
            </a:r>
            <a:r>
              <a:rPr lang="en-US" dirty="0" smtClean="0">
                <a:solidFill>
                  <a:schemeClr val="bg1"/>
                </a:solidFill>
              </a:rPr>
              <a:t> project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2133601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Project participants and staff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2667001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New areas for e-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ScienceTalk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3886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Outline of work packages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4495799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deliverables and milestones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5105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events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57200" y="32766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Branding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the new project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Aims of e-</a:t>
            </a:r>
            <a:r>
              <a:rPr lang="en-GB" sz="3600" b="1" dirty="0" err="1" smtClean="0">
                <a:solidFill>
                  <a:schemeClr val="bg1"/>
                </a:solidFill>
              </a:rPr>
              <a:t>ScienceTalk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1676400" y="1905000"/>
            <a:ext cx="6477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To build on the significant achievements of </a:t>
            </a:r>
            <a:r>
              <a:rPr lang="en-GB" altLang="ja-JP" sz="2400" dirty="0" err="1" smtClean="0">
                <a:solidFill>
                  <a:schemeClr val="bg1"/>
                </a:solidFill>
                <a:ea typeface="ＭＳ Ｐゴシック" pitchFamily="34" charset="-128"/>
              </a:rPr>
              <a:t>GridTalk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 in bringing the success stories of Europe’s e-Infrastructure to its audiences. </a:t>
            </a:r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The key challenges are to work with the new EGI ecosystem, maintain and enhance the quality of the existing outputs, while reaching out to new disciplines and regions.</a:t>
            </a:r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2400" b="1" dirty="0">
                <a:solidFill>
                  <a:schemeClr val="bg1"/>
                </a:solidFill>
                <a:ea typeface="ＭＳ Ｐゴシック" pitchFamily="34" charset="-128"/>
              </a:rPr>
              <a:t>Project dates: 1 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Sep 2010 </a:t>
            </a:r>
            <a:r>
              <a:rPr lang="en-GB" altLang="ja-JP" sz="2400" b="1" dirty="0">
                <a:solidFill>
                  <a:schemeClr val="bg1"/>
                </a:solidFill>
                <a:ea typeface="ＭＳ Ｐゴシック" pitchFamily="34" charset="-128"/>
              </a:rPr>
              <a:t>– 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31 May 2013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62000" y="4953000"/>
            <a:ext cx="1752600" cy="609600"/>
          </a:xfrm>
          <a:prstGeom prst="rect">
            <a:avLst/>
          </a:prstGeom>
          <a:solidFill>
            <a:schemeClr val="bg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Participating partners</a:t>
            </a:r>
          </a:p>
        </p:txBody>
      </p:sp>
      <p:pic>
        <p:nvPicPr>
          <p:cNvPr id="7171" name="Picture 6" descr="C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791200"/>
            <a:ext cx="901700" cy="90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7" descr="APO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657600"/>
            <a:ext cx="1074702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AutoShape 8" descr="Queen Mary, University of Lond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74" name="Picture 9" descr="qm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743200"/>
            <a:ext cx="2133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Rectangle 10"/>
          <p:cNvSpPr>
            <a:spLocks noChangeArrowheads="1"/>
          </p:cNvSpPr>
          <p:nvPr/>
        </p:nvSpPr>
        <p:spPr bwMode="auto">
          <a:xfrm>
            <a:off x="2819400" y="1295400"/>
            <a:ext cx="60198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EGI.eu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  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coordinates the pan-European distributed computing network, the European Grid Infrastructure, and leads the dissemination task.</a:t>
            </a:r>
          </a:p>
          <a:p>
            <a:endParaRPr lang="en-GB" altLang="ja-JP" sz="1800" b="1" dirty="0">
              <a:solidFill>
                <a:srgbClr val="FF9900"/>
              </a:solidFill>
              <a:ea typeface="ＭＳ Ｐゴシック" pitchFamily="34" charset="-128"/>
            </a:endParaRPr>
          </a:p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Queen </a:t>
            </a:r>
            <a:r>
              <a:rPr lang="en-GB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Mary, University of London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coordinates dissemination for </a:t>
            </a:r>
            <a:r>
              <a:rPr lang="en-US" altLang="ja-JP" sz="1800" dirty="0" err="1">
                <a:solidFill>
                  <a:schemeClr val="bg1"/>
                </a:solidFill>
                <a:ea typeface="ＭＳ Ｐゴシック" pitchFamily="34" charset="-128"/>
              </a:rPr>
              <a:t>GridPP</a:t>
            </a:r>
            <a:r>
              <a:rPr lang="en-US" altLang="ja-JP" sz="1800" dirty="0">
                <a:solidFill>
                  <a:schemeClr val="bg1"/>
                </a:solidFill>
                <a:ea typeface="ＭＳ Ｐゴシック" pitchFamily="34" charset="-128"/>
              </a:rPr>
              <a:t>, the UK Grid for Particle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Physics and managed </a:t>
            </a:r>
            <a:r>
              <a:rPr lang="en-US" altLang="ja-JP" sz="1800" dirty="0">
                <a:solidFill>
                  <a:schemeClr val="bg1"/>
                </a:solidFill>
                <a:ea typeface="ＭＳ Ｐゴシック" pitchFamily="34" charset="-128"/>
              </a:rPr>
              <a:t>press and PR and event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co-ordination for EGEE-III. </a:t>
            </a:r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APO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 is a web design business based in </a:t>
            </a:r>
            <a:r>
              <a:rPr lang="en-GB" altLang="ja-JP" sz="1800" dirty="0" err="1">
                <a:solidFill>
                  <a:schemeClr val="bg1"/>
                </a:solidFill>
                <a:ea typeface="ＭＳ Ｐゴシック" pitchFamily="34" charset="-128"/>
              </a:rPr>
              <a:t>Bellegarde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, France. It has worked previously on grid multimedia communication, including the </a:t>
            </a:r>
            <a:r>
              <a:rPr lang="en-GB" altLang="ja-JP" sz="1800" dirty="0" err="1">
                <a:solidFill>
                  <a:schemeClr val="bg1"/>
                </a:solidFill>
                <a:ea typeface="ＭＳ Ｐゴシック" pitchFamily="34" charset="-128"/>
              </a:rPr>
              <a:t>GridCafé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 website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I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mperial College 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is active in e-Science and created the 3-D graphical grid display tool, the Real Time Monitor.</a:t>
            </a:r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US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CERN</a:t>
            </a:r>
            <a:r>
              <a:rPr lang="en-US" altLang="ja-JP" sz="1800" dirty="0">
                <a:solidFill>
                  <a:schemeClr val="bg1"/>
                </a:solidFill>
                <a:ea typeface="ＭＳ Ｐゴシック" pitchFamily="34" charset="-128"/>
              </a:rPr>
              <a:t> is heavily involved in grid dissemination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and coordinated all three phases of EGEE, including leading the outreach activity.</a:t>
            </a:r>
          </a:p>
          <a:p>
            <a:endParaRPr lang="en-US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8" name="Picture 7" descr="EGI-LogoRe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600" y="1371600"/>
            <a:ext cx="1143000" cy="951961"/>
          </a:xfrm>
          <a:prstGeom prst="rect">
            <a:avLst/>
          </a:prstGeom>
        </p:spPr>
      </p:pic>
      <p:pic>
        <p:nvPicPr>
          <p:cNvPr id="9" name="Picture 8" descr="logo_imperial_college_lond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200" y="5029200"/>
            <a:ext cx="16002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The PMB</a:t>
            </a:r>
          </a:p>
        </p:txBody>
      </p:sp>
      <p:pic>
        <p:nvPicPr>
          <p:cNvPr id="7171" name="Picture 6" descr="C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638800"/>
            <a:ext cx="901700" cy="90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7" descr="APO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429000"/>
            <a:ext cx="1074702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AutoShape 8" descr="Queen Mary, University of Lond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74" name="Picture 9" descr="qm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514600"/>
            <a:ext cx="2133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Rectangle 10"/>
          <p:cNvSpPr>
            <a:spLocks noChangeArrowheads="1"/>
          </p:cNvSpPr>
          <p:nvPr/>
        </p:nvSpPr>
        <p:spPr bwMode="auto">
          <a:xfrm>
            <a:off x="2971800" y="1371600"/>
            <a:ext cx="61722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Steven Newhouse  </a:t>
            </a:r>
            <a:b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EGI-</a:t>
            </a:r>
            <a:r>
              <a:rPr lang="en-GB" altLang="ja-JP" sz="1800" dirty="0" err="1" smtClean="0">
                <a:solidFill>
                  <a:schemeClr val="bg1"/>
                </a:solidFill>
                <a:ea typeface="ＭＳ Ｐゴシック" pitchFamily="34" charset="-128"/>
              </a:rPr>
              <a:t>InSPIRE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 Project Director, Director of </a:t>
            </a:r>
            <a:r>
              <a:rPr lang="en-GB" altLang="ja-JP" sz="1800" dirty="0" err="1" smtClean="0">
                <a:solidFill>
                  <a:schemeClr val="bg1"/>
                </a:solidFill>
                <a:ea typeface="ＭＳ Ｐゴシック" pitchFamily="34" charset="-128"/>
              </a:rPr>
              <a:t>EGI.eu</a:t>
            </a:r>
            <a:endParaRPr lang="en-GB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b="1" dirty="0">
              <a:solidFill>
                <a:srgbClr val="FF9900"/>
              </a:solidFill>
              <a:ea typeface="ＭＳ Ｐゴシック" pitchFamily="34" charset="-128"/>
            </a:endParaRPr>
          </a:p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Sarah Pearce</a:t>
            </a:r>
          </a:p>
          <a:p>
            <a:r>
              <a:rPr lang="en-US" altLang="ja-JP" sz="1800" dirty="0" err="1" smtClean="0">
                <a:solidFill>
                  <a:schemeClr val="bg1"/>
                </a:solidFill>
                <a:ea typeface="ＭＳ Ｐゴシック" pitchFamily="34" charset="-128"/>
              </a:rPr>
              <a:t>GridPP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 Project Manager, QMUL</a:t>
            </a: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André-Pierre Olivier</a:t>
            </a:r>
            <a:b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Company Director, APO</a:t>
            </a:r>
          </a:p>
          <a:p>
            <a:endParaRPr lang="en-GB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David </a:t>
            </a:r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Colling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/>
            </a:r>
            <a:b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Lecturer, Imperial</a:t>
            </a: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US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Bob Jones</a:t>
            </a:r>
            <a:br>
              <a:rPr lang="en-US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EU Projects Coordinator, CERN</a:t>
            </a:r>
          </a:p>
          <a:p>
            <a:endParaRPr lang="en-US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8" name="Picture 7" descr="EGI-LogoRe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600" y="1295400"/>
            <a:ext cx="1143000" cy="95196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2000" y="4648200"/>
            <a:ext cx="1752600" cy="609600"/>
          </a:xfrm>
          <a:prstGeom prst="rect">
            <a:avLst/>
          </a:prstGeom>
          <a:solidFill>
            <a:schemeClr val="bg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_imperial_college_lond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200" y="4724400"/>
            <a:ext cx="16002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The Project Team</a:t>
            </a:r>
          </a:p>
        </p:txBody>
      </p:sp>
      <p:pic>
        <p:nvPicPr>
          <p:cNvPr id="7171" name="Picture 6" descr="C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895600"/>
            <a:ext cx="901700" cy="90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7" descr="APO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5181600"/>
            <a:ext cx="1074702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AutoShape 8" descr="Queen Mary, University of Lond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74" name="Picture 9" descr="qm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971800"/>
            <a:ext cx="1524000" cy="42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Rectangle 10"/>
          <p:cNvSpPr>
            <a:spLocks noChangeArrowheads="1"/>
          </p:cNvSpPr>
          <p:nvPr/>
        </p:nvSpPr>
        <p:spPr bwMode="auto">
          <a:xfrm>
            <a:off x="2133600" y="1502688"/>
            <a:ext cx="3429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Catherine </a:t>
            </a:r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Gater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/>
            </a:r>
            <a:b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Project Coordinator</a:t>
            </a:r>
          </a:p>
          <a:p>
            <a:endParaRPr lang="en-GB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Neasan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 O’Neill</a:t>
            </a:r>
          </a:p>
          <a:p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Dissemination Officer</a:t>
            </a:r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Manisha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 </a:t>
            </a:r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Lalloo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/>
            </a:r>
            <a:b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Grid Impact Reporter</a:t>
            </a:r>
          </a:p>
          <a:p>
            <a:endParaRPr lang="en-GB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Corentin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 Chevalier</a:t>
            </a:r>
            <a:b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Web Developer, APO</a:t>
            </a: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André-Pierre Olivier</a:t>
            </a:r>
            <a:b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Designer, APO</a:t>
            </a:r>
          </a:p>
          <a:p>
            <a:endParaRPr lang="en-US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US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6248400" y="1447800"/>
            <a:ext cx="25146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Janusz</a:t>
            </a:r>
            <a:r>
              <a:rPr lang="en-US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 </a:t>
            </a:r>
            <a:r>
              <a:rPr lang="en-US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Martyniak</a:t>
            </a:r>
            <a:r>
              <a:rPr lang="en-US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/>
            </a:r>
            <a:br>
              <a:rPr lang="en-US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Technical Developer</a:t>
            </a:r>
          </a:p>
          <a:p>
            <a:endParaRPr lang="en-US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US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US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Daniel </a:t>
            </a:r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Drollette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/>
            </a:r>
            <a:b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GB" altLang="ja-JP" sz="1800" dirty="0" err="1" smtClean="0">
                <a:solidFill>
                  <a:schemeClr val="bg1"/>
                </a:solidFill>
                <a:ea typeface="ＭＳ Ｐゴシック" pitchFamily="34" charset="-128"/>
              </a:rPr>
              <a:t>iSGTW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 Editor</a:t>
            </a:r>
          </a:p>
          <a:p>
            <a:endParaRPr lang="en-US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Adrian </a:t>
            </a:r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Giordani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/>
            </a:r>
            <a:b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</a:b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Science Writer</a:t>
            </a:r>
          </a:p>
          <a:p>
            <a:endParaRPr lang="en-US" altLang="ja-JP" sz="18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US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95800" y="1524000"/>
            <a:ext cx="1752600" cy="609600"/>
          </a:xfrm>
          <a:prstGeom prst="rect">
            <a:avLst/>
          </a:prstGeom>
          <a:solidFill>
            <a:schemeClr val="bg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_imperial_college_lond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1600200"/>
            <a:ext cx="1600200" cy="419100"/>
          </a:xfrm>
          <a:prstGeom prst="rect">
            <a:avLst/>
          </a:prstGeom>
        </p:spPr>
      </p:pic>
      <p:pic>
        <p:nvPicPr>
          <p:cNvPr id="11" name="Picture 10" descr="EGI-LogoRe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5800" y="1371600"/>
            <a:ext cx="1143000" cy="9519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bg1"/>
                </a:solidFill>
              </a:rPr>
              <a:t>Audiences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Influential </a:t>
            </a:r>
            <a:r>
              <a:rPr lang="en-GB" altLang="ja-JP" sz="2400" b="1" dirty="0" smtClean="0">
                <a:solidFill>
                  <a:srgbClr val="FF9900"/>
                </a:solidFill>
                <a:ea typeface="ＭＳ Ｐゴシック" pitchFamily="34" charset="-128"/>
              </a:rPr>
              <a:t>policy makers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 European science, government and business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European </a:t>
            </a:r>
            <a:r>
              <a:rPr lang="en-GB" altLang="ja-JP" sz="2400" b="1" dirty="0" smtClean="0">
                <a:solidFill>
                  <a:srgbClr val="FF9900"/>
                </a:solidFill>
                <a:ea typeface="ＭＳ Ｐゴシック" pitchFamily="34" charset="-128"/>
              </a:rPr>
              <a:t>scientists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 a position to develop or exploit grid computing.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The</a:t>
            </a:r>
            <a:r>
              <a:rPr lang="en-US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ja-JP" sz="2400" b="1" dirty="0" smtClean="0">
                <a:solidFill>
                  <a:srgbClr val="FF9900"/>
                </a:solidFill>
                <a:ea typeface="ＭＳ Ｐゴシック" pitchFamily="34" charset="-128"/>
              </a:rPr>
              <a:t>general public</a:t>
            </a:r>
            <a:r>
              <a:rPr lang="en-US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 Europe and worldwide.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chemeClr val="bg1"/>
                </a:solidFill>
                <a:ea typeface="ＭＳ Ｐゴシック" pitchFamily="34" charset="-128"/>
              </a:rPr>
              <a:t>New audience </a:t>
            </a:r>
            <a:r>
              <a:rPr lang="en-US" sz="2400" b="1" dirty="0" smtClean="0">
                <a:solidFill>
                  <a:srgbClr val="FF9900"/>
                </a:solidFill>
                <a:ea typeface="ＭＳ Ｐゴシック" pitchFamily="34" charset="-128"/>
              </a:rPr>
              <a:t>is university students </a:t>
            </a:r>
            <a:r>
              <a:rPr lang="en-US" sz="2400" dirty="0" smtClean="0">
                <a:solidFill>
                  <a:schemeClr val="bg1"/>
                </a:solidFill>
                <a:ea typeface="ＭＳ Ｐゴシック" pitchFamily="34" charset="-128"/>
              </a:rPr>
              <a:t>and final year high school students, the future users of the infrastructure.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/>
          <p:cNvCxnSpPr/>
          <p:nvPr/>
        </p:nvCxnSpPr>
        <p:spPr>
          <a:xfrm rot="5400000">
            <a:off x="3467100" y="3771900"/>
            <a:ext cx="22098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7391400" y="5257800"/>
            <a:ext cx="762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5257800" y="5257800"/>
            <a:ext cx="762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3124200" y="5257800"/>
            <a:ext cx="762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990600" y="5257800"/>
            <a:ext cx="7620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Process 4"/>
          <p:cNvSpPr/>
          <p:nvPr/>
        </p:nvSpPr>
        <p:spPr>
          <a:xfrm>
            <a:off x="3429000" y="1676400"/>
            <a:ext cx="2362200" cy="1143000"/>
          </a:xfrm>
          <a:prstGeom prst="flowChartProcess">
            <a:avLst/>
          </a:prstGeom>
          <a:solidFill>
            <a:srgbClr val="FF990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9900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4572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Project structure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4114800" y="1600200"/>
            <a:ext cx="1371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3200" b="1" dirty="0" smtClean="0">
                <a:solidFill>
                  <a:schemeClr val="bg1"/>
                </a:solidFill>
                <a:ea typeface="ＭＳ Ｐゴシック" pitchFamily="34" charset="-128"/>
              </a:rPr>
              <a:t>PMB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429000" y="3276600"/>
            <a:ext cx="2362200" cy="1143000"/>
          </a:xfrm>
          <a:prstGeom prst="flowChartProcess">
            <a:avLst/>
          </a:prstGeom>
          <a:solidFill>
            <a:srgbClr val="FF990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10000" y="3048000"/>
            <a:ext cx="1600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pPr algn="ctr"/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Project Manager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381000" y="5257800"/>
            <a:ext cx="1981200" cy="1143000"/>
          </a:xfrm>
          <a:prstGeom prst="flowChartProcess">
            <a:avLst/>
          </a:prstGeom>
          <a:solidFill>
            <a:srgbClr val="FF990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33400" y="5029200"/>
            <a:ext cx="1600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pPr algn="ctr"/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WP1 Leader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6" name="Flowchart: Process 15"/>
          <p:cNvSpPr/>
          <p:nvPr/>
        </p:nvSpPr>
        <p:spPr>
          <a:xfrm>
            <a:off x="2514600" y="5257800"/>
            <a:ext cx="1981200" cy="1143000"/>
          </a:xfrm>
          <a:prstGeom prst="flowChartProcess">
            <a:avLst/>
          </a:prstGeom>
          <a:solidFill>
            <a:srgbClr val="FF990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667000" y="5029200"/>
            <a:ext cx="1600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pPr algn="ctr"/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WP2 Leader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Flowchart: Process 17"/>
          <p:cNvSpPr/>
          <p:nvPr/>
        </p:nvSpPr>
        <p:spPr>
          <a:xfrm>
            <a:off x="4648200" y="5257800"/>
            <a:ext cx="1981200" cy="1143000"/>
          </a:xfrm>
          <a:prstGeom prst="flowChartProcess">
            <a:avLst/>
          </a:prstGeom>
          <a:solidFill>
            <a:srgbClr val="FF990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4800600" y="5029200"/>
            <a:ext cx="1600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pPr algn="ctr"/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WP3 Leader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0" name="Flowchart: Process 19"/>
          <p:cNvSpPr/>
          <p:nvPr/>
        </p:nvSpPr>
        <p:spPr>
          <a:xfrm>
            <a:off x="6781800" y="5257800"/>
            <a:ext cx="1981200" cy="1143000"/>
          </a:xfrm>
          <a:prstGeom prst="flowChartProcess">
            <a:avLst/>
          </a:prstGeom>
          <a:solidFill>
            <a:srgbClr val="FF990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6934200" y="5029200"/>
            <a:ext cx="1600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pPr algn="ctr"/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WP4 Leader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371600" y="4876800"/>
            <a:ext cx="6400800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Branding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457200" y="5943600"/>
            <a:ext cx="312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400" dirty="0" err="1" smtClean="0">
                <a:solidFill>
                  <a:schemeClr val="bg1"/>
                </a:solidFill>
                <a:ea typeface="ＭＳ Ｐゴシック" pitchFamily="34" charset="-128"/>
              </a:rPr>
              <a:t>www.e-sciencetalk.eu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172200" y="5943600"/>
            <a:ext cx="137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Logos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EST-e-ScienceTalk-logoN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5400" y="1447800"/>
            <a:ext cx="3048000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816</Words>
  <Application>Microsoft Office PowerPoint</Application>
  <PresentationFormat>On-screen Show (4:3)</PresentationFormat>
  <Paragraphs>190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Default Design</vt:lpstr>
      <vt:lpstr>1_Default Design</vt:lpstr>
      <vt:lpstr>1_EGEE_template</vt:lpstr>
      <vt:lpstr>Slide 1</vt:lpstr>
      <vt:lpstr>e-ScienceTalk</vt:lpstr>
      <vt:lpstr>Aims of e-ScienceTalk</vt:lpstr>
      <vt:lpstr>Participating partners</vt:lpstr>
      <vt:lpstr>The PMB</vt:lpstr>
      <vt:lpstr>The Project Team</vt:lpstr>
      <vt:lpstr>Audiences</vt:lpstr>
      <vt:lpstr>Project structure</vt:lpstr>
      <vt:lpstr>Branding</vt:lpstr>
      <vt:lpstr>New areas</vt:lpstr>
      <vt:lpstr>WP1:  Policy, impact and sustainability</vt:lpstr>
      <vt:lpstr>WP2:  GridCafé, GridCast and GridGuide</vt:lpstr>
      <vt:lpstr>WP3:  International Science Grid This Week</vt:lpstr>
      <vt:lpstr>WP4:  Management</vt:lpstr>
      <vt:lpstr>First deliverables &amp; milestones</vt:lpstr>
      <vt:lpstr>First events</vt:lpstr>
      <vt:lpstr>First events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Cristy Jane Burne</dc:creator>
  <cp:lastModifiedBy>Nikhef Guest</cp:lastModifiedBy>
  <cp:revision>92</cp:revision>
  <dcterms:created xsi:type="dcterms:W3CDTF">2008-05-23T07:08:17Z</dcterms:created>
  <dcterms:modified xsi:type="dcterms:W3CDTF">2010-08-23T13:10:49Z</dcterms:modified>
</cp:coreProperties>
</file>