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21"/>
  </p:notesMasterIdLst>
  <p:sldIdLst>
    <p:sldId id="275" r:id="rId4"/>
    <p:sldId id="274" r:id="rId5"/>
    <p:sldId id="256" r:id="rId6"/>
    <p:sldId id="264" r:id="rId7"/>
    <p:sldId id="295" r:id="rId8"/>
    <p:sldId id="294" r:id="rId9"/>
    <p:sldId id="263" r:id="rId10"/>
    <p:sldId id="297" r:id="rId11"/>
    <p:sldId id="304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00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64C0B9-1D55-4712-87B1-3EA1ABF9D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2176-1C98-423B-AE4F-F8B75FCD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8359-2581-4E75-AA1F-22B2FFE88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DC50-D316-469A-932C-BC059A3F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35685762-CE1C-4744-84D8-6481D2E99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6C883668-126A-4949-BBB6-0FADA69AD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1AA9668-63DA-4215-B0B5-54F158C6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B40FC91-D6C1-4231-A7A0-8BD20E11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E4286CF1-99AB-4C81-A097-2981990D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431A618C-7149-46BC-B52B-75544191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7B378FA1-B94C-493F-962E-D8A36BB01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0BE347CF-7E68-406B-B246-FC80BA89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DF68-9B32-40EC-AE62-743EA863D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E81DD216-9CD7-4F66-8173-57296753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009DCDD-53BB-4BCD-8133-F380AB7AF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18859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5054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F5B0CB8C-2F4D-463B-BB68-4F900910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6F04-6D6E-46CC-8671-5F8645D00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3A67-A805-4C36-BBD3-4510251CC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DA73-E072-4B85-9C6B-E855737C7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41E1-D852-41C8-8752-90DDB23FC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E9A1-4436-4FE6-97DD-97A9342F0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5596-96BA-49BD-A4CC-9C68BF632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F574-E4C1-4166-923A-0EE97EED1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D8D3-76DA-46E3-AE84-EAD9E372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DB1B-4761-4B96-85A8-282325803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5440-6787-4B69-8657-86B5EB6E3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83EB-43C2-4CBA-ABFC-C3BDDA35C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75AD-A863-41EA-938C-C79279851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EDA0-7DB7-4F6B-8BE1-41A15752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ABAD-A8A9-48B9-A7B6-0EF42FC26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D931-BB7C-489B-A746-D4FB740D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E558-4202-4128-8D0D-7FF547C97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5C9D-8C83-4937-BD85-163090A3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EF23-B57D-4996-8931-8F4FFEC1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5235CA-C2C0-4C3E-BC3A-C95C85E7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GridTalk-Fo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 descr="banner-ITon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5C8251CA-C8C1-4DEB-A356-934027ACD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solidFill>
                  <a:srgbClr val="3861AA"/>
                </a:solidFill>
                <a:latin typeface="Tahoma" pitchFamily="34" charset="0"/>
              </a:rPr>
              <a:t>www.cern.ch/i</a:t>
            </a:r>
            <a:r>
              <a:rPr lang="en-US" sz="1000" b="1" dirty="0">
                <a:solidFill>
                  <a:srgbClr val="3861AA"/>
                </a:solidFill>
                <a:latin typeface="Tahoma" pitchFamily="34" charset="0"/>
              </a:rPr>
              <a:t>t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rgbClr val="3861A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rgbClr val="3861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861A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61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619875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</a:defRPr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</a:defRPr>
            </a:lvl1pPr>
          </a:lstStyle>
          <a:p>
            <a:pPr>
              <a:defRPr/>
            </a:pPr>
            <a:fld id="{F0DBBF6C-69E3-45B6-894C-8140457F9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</a:rPr>
              <a:t>EGEE-III INFSO-RI-222667</a:t>
            </a: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pic>
        <p:nvPicPr>
          <p:cNvPr id="3085" name="Picture 17" descr="ege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e-</a:t>
            </a:r>
            <a:r>
              <a:rPr lang="en-US" sz="2800" b="1" dirty="0" err="1" smtClean="0">
                <a:solidFill>
                  <a:schemeClr val="bg1"/>
                </a:solidFill>
              </a:rPr>
              <a:t>ScienceTalk</a:t>
            </a:r>
            <a:r>
              <a:rPr lang="en-US" sz="2800" b="1" dirty="0" smtClean="0">
                <a:solidFill>
                  <a:schemeClr val="bg1"/>
                </a:solidFill>
              </a:rPr>
              <a:t>: Supporting Grid and High Performance Computing Reporting across Europe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GA No. 260733</a:t>
            </a:r>
          </a:p>
          <a:p>
            <a:pPr algn="ctr" eaLnBrk="1" hangingPunct="1">
              <a:buFontTx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EC Funding 1.3m Euros</a:t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1 September 2010 – 31 May 2013</a:t>
            </a:r>
          </a:p>
          <a:p>
            <a:pPr algn="ctr" eaLnBrk="1" hangingPunct="1">
              <a:buFontTx/>
              <a:buNone/>
            </a:pPr>
            <a:endParaRPr lang="en-US" sz="2800" i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Catherine </a:t>
            </a:r>
            <a:r>
              <a:rPr lang="en-US" sz="2400" dirty="0" err="1" smtClean="0">
                <a:solidFill>
                  <a:schemeClr val="bg1"/>
                </a:solidFill>
              </a:rPr>
              <a:t>Gater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e-</a:t>
            </a:r>
            <a:r>
              <a:rPr lang="en-US" sz="2400" dirty="0" err="1" smtClean="0">
                <a:solidFill>
                  <a:schemeClr val="bg1"/>
                </a:solidFill>
              </a:rPr>
              <a:t>ScienceTalk</a:t>
            </a:r>
            <a:r>
              <a:rPr lang="en-US" sz="2400" dirty="0" smtClean="0">
                <a:solidFill>
                  <a:schemeClr val="bg1"/>
                </a:solidFill>
              </a:rPr>
              <a:t> Project Coordinator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New areas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Cover the </a:t>
            </a:r>
            <a:r>
              <a:rPr lang="en-US" sz="2000" dirty="0" smtClean="0">
                <a:solidFill>
                  <a:srgbClr val="FF9900"/>
                </a:solidFill>
              </a:rPr>
              <a:t>broader e-Infrastructure </a:t>
            </a:r>
            <a:r>
              <a:rPr lang="en-US" sz="2000" dirty="0" err="1" smtClean="0">
                <a:solidFill>
                  <a:schemeClr val="bg1"/>
                </a:solidFill>
              </a:rPr>
              <a:t>eg</a:t>
            </a:r>
            <a:r>
              <a:rPr lang="en-US" sz="2000" dirty="0" smtClean="0">
                <a:solidFill>
                  <a:schemeClr val="bg1"/>
                </a:solidFill>
              </a:rPr>
              <a:t> volunteer, cloud, high performance computing and the network layer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2362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Work with projects from a </a:t>
            </a: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wider geographical area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, including Asia, Latin America and Africa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3124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Consortium to include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Imperial College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 bring on board their expertise with the Real Time Monitor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388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EGI.eu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Consortium in the Management work package to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maximise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synergy in the areas of networking and dissemination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80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reach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impact of longer </a:t>
            </a: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running products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, such as  </a:t>
            </a:r>
            <a:r>
              <a:rPr lang="en-US" sz="2000" kern="0" dirty="0" err="1" smtClean="0">
                <a:solidFill>
                  <a:schemeClr val="bg1"/>
                </a:solidFill>
                <a:latin typeface="+mn-lt"/>
              </a:rPr>
              <a:t>iSGTW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000" kern="0" dirty="0" err="1" smtClean="0">
                <a:solidFill>
                  <a:schemeClr val="bg1"/>
                </a:solidFill>
                <a:latin typeface="+mn-lt"/>
              </a:rPr>
              <a:t>GridCafé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and explore sustainability beyond the lifetime of the project for all products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86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Explore new Web 2.0 technologies 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such as social media sites and interactive visual environments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WP1:  Policy, impact and sustainability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Reporting targeted at policy makers in government and businesses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audience and distribution lists for these outside Europe.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Assess the impact of long running products and explore options for sustainability.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Attend events in order to influence policy makers and distribute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GridBriefings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Lead the e-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meetings in the e-Infrastructure area,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maximising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media impact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WP2:  </a:t>
            </a:r>
            <a:r>
              <a:rPr lang="en-US" sz="2800" b="1" dirty="0" err="1" smtClean="0">
                <a:solidFill>
                  <a:schemeClr val="bg1"/>
                </a:solidFill>
              </a:rPr>
              <a:t>GridCafé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GridCast</a:t>
            </a:r>
            <a:r>
              <a:rPr lang="en-US" sz="2800" b="1" dirty="0" smtClean="0">
                <a:solidFill>
                  <a:schemeClr val="bg1"/>
                </a:solidFill>
              </a:rPr>
              <a:t> and </a:t>
            </a:r>
            <a:r>
              <a:rPr lang="en-US" sz="2800" b="1" dirty="0" err="1" smtClean="0">
                <a:solidFill>
                  <a:schemeClr val="bg1"/>
                </a:solidFill>
              </a:rPr>
              <a:t>GridGuide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Keep the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site at the cutting edge and expand it to cover new areas of distributed computing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Explore interactive environments and new web tools for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and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Update the </a:t>
            </a:r>
            <a:r>
              <a:rPr lang="en-US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website and market it widely to the e-Infrastructure community and beyond.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GridGuide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to cover more sites and develop further interactivity with the Real Time Monitor.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Explore the continuation of the BELIEF Digital Library.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WP3:  International Science Grid This Week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Produce a weekly electronic newsletter in partnership with the US Editor about grid and e-Infrastructure projects around the world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Relaunch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the publication with a new name and refreshed website.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coverage of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to report from geographic regions outside Europe and the US, particularly Asia and Latin America.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coverage to other forms of distributed computing, such as clouds, volunteer grids, high performance computing, networks and data.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Draw from the other e-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ScienceTalk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products and events for stories to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maximise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their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WP4: 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Ensure the effective coordination and running of the project, manage activities and monitor progress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Handle all reporting on behalf of e-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ScienceTalk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to the EC services.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Compile and </a:t>
            </a:r>
            <a:r>
              <a:rPr lang="en-US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organise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the assessment of the project’s results and produce an overall guide to dissemination for EU projects, based on the lessons learnt.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Assist the EC in the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organisation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of information days,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and brainstorming activities with access to videoconferencing activities.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First deliverables &amp; milestones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76400"/>
          <a:ext cx="7848600" cy="3606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66800"/>
                <a:gridCol w="3505200"/>
                <a:gridCol w="13144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No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Title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Lead partner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Delivery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date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D1.1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Policy engagement strategy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PM3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D1.2.1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Grid</a:t>
                      </a:r>
                      <a:r>
                        <a:rPr lang="en-US" b="1" baseline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Briefing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D3.1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Weekly issues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of </a:t>
                      </a:r>
                      <a:r>
                        <a:rPr lang="en-US" b="1" baseline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iSGTW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5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PM1-33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D3.2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Relaunch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of </a:t>
                      </a:r>
                      <a:r>
                        <a:rPr lang="en-US" b="1" baseline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iSGTW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5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PM3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D4.1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Dissemination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plan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D4.2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Quality assurance guide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PM3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MS1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E-</a:t>
                      </a:r>
                      <a:r>
                        <a:rPr lang="en-US" b="1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concertation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event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PM3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MS10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PMB meeting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PM1-33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First events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505200" y="14478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Citizen </a:t>
            </a:r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Cyberscience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Summit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2-3 September, London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Media sponsor and project launch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9200" y="29718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EGI Technical Forum 2010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14-17 September, Amsterdam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Joint booth with EGI, media sponsor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05200" y="47244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ICT 2010: Digitally Driven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27-29 September, Brussels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Joint booth with </a:t>
            </a:r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EUIndiaGrid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CC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1447800" cy="1559952"/>
          </a:xfrm>
          <a:prstGeom prst="rect">
            <a:avLst/>
          </a:prstGeom>
        </p:spPr>
      </p:pic>
      <p:pic>
        <p:nvPicPr>
          <p:cNvPr id="9" name="Picture 8" descr="EGITF-header_jpg_2094051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048000"/>
            <a:ext cx="2824163" cy="811396"/>
          </a:xfrm>
          <a:prstGeom prst="rect">
            <a:avLst/>
          </a:prstGeom>
        </p:spPr>
      </p:pic>
      <p:pic>
        <p:nvPicPr>
          <p:cNvPr id="11" name="Picture 10" descr="ict-me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91000"/>
            <a:ext cx="1676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First events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0" y="47244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SC10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14-20 November, New Orleans, US</a:t>
            </a:r>
          </a:p>
          <a:p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 coverage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33528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E-</a:t>
            </a:r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Meeting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4-5 November, CERN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Hosts and media outreach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 descr="e-infrastructur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1875692" cy="762000"/>
          </a:xfrm>
          <a:prstGeom prst="rect">
            <a:avLst/>
          </a:prstGeom>
        </p:spPr>
      </p:pic>
      <p:pic>
        <p:nvPicPr>
          <p:cNvPr id="13" name="Picture 12" descr="sc10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572000"/>
            <a:ext cx="2514600" cy="1659636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95800" y="16764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eChallenges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2010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27-29 October, Warsaw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Booth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 descr="ehea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31527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e-</a:t>
            </a:r>
            <a:r>
              <a:rPr lang="en-US" b="1" dirty="0" err="1" smtClean="0">
                <a:solidFill>
                  <a:schemeClr val="bg1"/>
                </a:solidFill>
              </a:rPr>
              <a:t>ScienceTalk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Aims of the e-</a:t>
            </a:r>
            <a:r>
              <a:rPr lang="en-US" dirty="0" err="1" smtClean="0">
                <a:solidFill>
                  <a:schemeClr val="bg1"/>
                </a:solidFill>
              </a:rPr>
              <a:t>ScienceTalk</a:t>
            </a:r>
            <a:r>
              <a:rPr lang="en-US" dirty="0" smtClean="0">
                <a:solidFill>
                  <a:schemeClr val="bg1"/>
                </a:solidFill>
              </a:rPr>
              <a:t> project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133601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participants and staff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667001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areas for e-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ScienceTalk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88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 of work packages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495799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deliverables and milestones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events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276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Branding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new project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Aims of e-</a:t>
            </a:r>
            <a:r>
              <a:rPr lang="en-GB" sz="3600" b="1" dirty="0" err="1" smtClean="0">
                <a:solidFill>
                  <a:schemeClr val="bg1"/>
                </a:solidFill>
              </a:rPr>
              <a:t>ScienceTalk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76400" y="1905000"/>
            <a:ext cx="6477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To build on the significant achievements of </a:t>
            </a:r>
            <a:r>
              <a:rPr lang="en-GB" altLang="ja-JP" sz="2400" dirty="0" err="1" smtClean="0">
                <a:solidFill>
                  <a:schemeClr val="bg1"/>
                </a:solidFill>
                <a:ea typeface="ＭＳ Ｐゴシック" pitchFamily="34" charset="-128"/>
              </a:rPr>
              <a:t>GridTalk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 in bringing the success stories of Europe’s e-Infrastructure to its audiences. </a:t>
            </a:r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The key challenges are to work with the new EGI ecosystem, maintain and enhance the quality of the existing outputs, while reaching out to new disciplines and regions.</a:t>
            </a:r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Project dates: 1 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Sep 2010 </a:t>
            </a:r>
            <a:r>
              <a:rPr lang="en-GB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– 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31 May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4953000"/>
            <a:ext cx="1752600" cy="609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Participating partners</a:t>
            </a:r>
          </a:p>
        </p:txBody>
      </p:sp>
      <p:pic>
        <p:nvPicPr>
          <p:cNvPr id="7171" name="Picture 6" descr="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91200"/>
            <a:ext cx="901700" cy="9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PO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107470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8" descr="Queen Mary, University of Lond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q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13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819400" y="1295400"/>
            <a:ext cx="6019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EGI.eu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 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coordinates the pan-European distributed computing network, the European Grid Infrastructure, and leads the dissemination task.</a:t>
            </a:r>
          </a:p>
          <a:p>
            <a:endParaRPr lang="en-GB" altLang="ja-JP" sz="1800" b="1" dirty="0">
              <a:solidFill>
                <a:srgbClr val="FF9900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Queen </a:t>
            </a:r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Mary, University of London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coordinates dissemination for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GridPP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, the UK Grid for Particle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Physics and managed 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press and PR and event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co-ordination for EGEE-III. 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APO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is a web design business based in </a:t>
            </a:r>
            <a:r>
              <a:rPr lang="en-GB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Bellegarde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, France. It has worked previously on grid multimedia communication, including the </a:t>
            </a:r>
            <a:r>
              <a:rPr lang="en-GB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website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I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mperial College 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is active in e-Science and created the 3-D graphical grid display tool, the Real Time Monitor.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CERN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 is heavily involved in grid dissemination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and coordinated all three phases of EGEE, including leading the outreach activity.</a:t>
            </a: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EGI-LogoR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371600"/>
            <a:ext cx="1143000" cy="951961"/>
          </a:xfrm>
          <a:prstGeom prst="rect">
            <a:avLst/>
          </a:prstGeom>
        </p:spPr>
      </p:pic>
      <p:pic>
        <p:nvPicPr>
          <p:cNvPr id="9" name="Picture 8" descr="logo_imperial_college_lond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029200"/>
            <a:ext cx="1600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 PMB</a:t>
            </a:r>
          </a:p>
        </p:txBody>
      </p:sp>
      <p:pic>
        <p:nvPicPr>
          <p:cNvPr id="7171" name="Picture 6" descr="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638800"/>
            <a:ext cx="901700" cy="9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PO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9000"/>
            <a:ext cx="107470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8" descr="Queen Mary, University of Lond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q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213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971800" y="1371600"/>
            <a:ext cx="6172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Steven Newhouse  </a:t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EGI-</a:t>
            </a:r>
            <a:r>
              <a:rPr lang="en-GB" altLang="ja-JP" sz="1800" dirty="0" err="1" smtClean="0">
                <a:solidFill>
                  <a:schemeClr val="bg1"/>
                </a:solidFill>
                <a:ea typeface="ＭＳ Ｐゴシック" pitchFamily="34" charset="-128"/>
              </a:rPr>
              <a:t>InSPIRE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 Project Director, Director of </a:t>
            </a:r>
            <a:r>
              <a:rPr lang="en-GB" altLang="ja-JP" sz="1800" dirty="0" err="1" smtClean="0">
                <a:solidFill>
                  <a:schemeClr val="bg1"/>
                </a:solidFill>
                <a:ea typeface="ＭＳ Ｐゴシック" pitchFamily="34" charset="-128"/>
              </a:rPr>
              <a:t>EGI.eu</a:t>
            </a:r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b="1" dirty="0">
              <a:solidFill>
                <a:srgbClr val="FF9900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Sarah Pearce</a:t>
            </a:r>
          </a:p>
          <a:p>
            <a:r>
              <a:rPr lang="en-US" altLang="ja-JP" sz="1800" dirty="0" err="1" smtClean="0">
                <a:solidFill>
                  <a:schemeClr val="bg1"/>
                </a:solidFill>
                <a:ea typeface="ＭＳ Ｐゴシック" pitchFamily="34" charset="-128"/>
              </a:rPr>
              <a:t>GridPP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 Project Manager, QMUL</a:t>
            </a: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André-Pierre Olivier</a:t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Company Director, APO</a:t>
            </a: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David </a:t>
            </a:r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Colling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/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Lecturer, Imperial</a:t>
            </a: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Bob Jones</a:t>
            </a:r>
            <a:br>
              <a:rPr lang="en-US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EU Projects Coordinator, CERN</a:t>
            </a: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EGI-LogoR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295400"/>
            <a:ext cx="1143000" cy="9519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4648200"/>
            <a:ext cx="1752600" cy="609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_imperial_college_lond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724400"/>
            <a:ext cx="1600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 Project Team</a:t>
            </a:r>
          </a:p>
        </p:txBody>
      </p:sp>
      <p:pic>
        <p:nvPicPr>
          <p:cNvPr id="7171" name="Picture 6" descr="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901700" cy="9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PO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81600"/>
            <a:ext cx="107470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8" descr="Queen Mary, University of Lond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q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1524000" cy="42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133600" y="1502688"/>
            <a:ext cx="3429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Catherine </a:t>
            </a:r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Gater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/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Project Coordinator</a:t>
            </a: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Neasan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O’Neill</a:t>
            </a:r>
          </a:p>
          <a:p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Dissemination Officer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Manisha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</a:t>
            </a:r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Lalloo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/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Grid Impact Reporter</a:t>
            </a: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Corentin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Chevalier</a:t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Web Developer, APO</a:t>
            </a: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André-Pierre Olivier</a:t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Designer, APO</a:t>
            </a:r>
          </a:p>
          <a:p>
            <a:endParaRPr lang="en-US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48400" y="1447800"/>
            <a:ext cx="2514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Janusz</a:t>
            </a:r>
            <a:r>
              <a:rPr lang="en-US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</a:t>
            </a:r>
            <a:r>
              <a:rPr lang="en-US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Martyniak</a:t>
            </a:r>
            <a:r>
              <a:rPr lang="en-US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/>
            </a:r>
            <a:br>
              <a:rPr lang="en-US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Technical Developer</a:t>
            </a:r>
          </a:p>
          <a:p>
            <a:endParaRPr lang="en-US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US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Daniel </a:t>
            </a:r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Drollette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/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 Editor</a:t>
            </a:r>
          </a:p>
          <a:p>
            <a:endParaRPr lang="en-US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Adrian </a:t>
            </a:r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Giordani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/>
            </a:r>
            <a:b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</a:b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Science Writer</a:t>
            </a:r>
          </a:p>
          <a:p>
            <a:endParaRPr lang="en-US" altLang="ja-JP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524000"/>
            <a:ext cx="1752600" cy="609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_imperial_college_lond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00200"/>
            <a:ext cx="1600200" cy="419100"/>
          </a:xfrm>
          <a:prstGeom prst="rect">
            <a:avLst/>
          </a:prstGeom>
        </p:spPr>
      </p:pic>
      <p:pic>
        <p:nvPicPr>
          <p:cNvPr id="11" name="Picture 10" descr="EGI-LogoR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1371600"/>
            <a:ext cx="1143000" cy="95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Audiences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Influential </a:t>
            </a:r>
            <a:r>
              <a:rPr lang="en-GB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policy makers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European science, government and business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European </a:t>
            </a:r>
            <a:r>
              <a:rPr lang="en-GB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scientists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a position to develop or exploit grid computing.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The</a:t>
            </a:r>
            <a:r>
              <a:rPr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general public</a:t>
            </a:r>
            <a:r>
              <a:rPr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Europe and worldwide.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New audience </a:t>
            </a:r>
            <a:r>
              <a:rPr lang="en-US" sz="2400" b="1" dirty="0" smtClean="0">
                <a:solidFill>
                  <a:srgbClr val="FF9900"/>
                </a:solidFill>
                <a:ea typeface="ＭＳ Ｐゴシック" pitchFamily="34" charset="-128"/>
              </a:rPr>
              <a:t>is university students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and final year high school students, the future users of the infrastructure.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3467100" y="3771900"/>
            <a:ext cx="2209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391400" y="5257800"/>
            <a:ext cx="762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257800" y="5257800"/>
            <a:ext cx="762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124200" y="5257800"/>
            <a:ext cx="762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990600" y="5257800"/>
            <a:ext cx="762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Process 4"/>
          <p:cNvSpPr/>
          <p:nvPr/>
        </p:nvSpPr>
        <p:spPr>
          <a:xfrm>
            <a:off x="3429000" y="1676400"/>
            <a:ext cx="2362200" cy="1143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Project structure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114800" y="1600200"/>
            <a:ext cx="137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3200" b="1" dirty="0" smtClean="0">
                <a:solidFill>
                  <a:schemeClr val="bg1"/>
                </a:solidFill>
                <a:ea typeface="ＭＳ Ｐゴシック" pitchFamily="34" charset="-128"/>
              </a:rPr>
              <a:t>PMB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429000" y="3276600"/>
            <a:ext cx="2362200" cy="1143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30480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Project Manager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81000" y="5257800"/>
            <a:ext cx="1981200" cy="1143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50292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WP1 Leader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2514600" y="5257800"/>
            <a:ext cx="1981200" cy="1143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667000" y="50292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WP2 Leader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4648200" y="5257800"/>
            <a:ext cx="1981200" cy="1143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00600" y="50292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WP3 Leader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6781800" y="5257800"/>
            <a:ext cx="1981200" cy="1143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34200" y="50292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WP4 Leader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371600" y="4876800"/>
            <a:ext cx="6400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Branding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59436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 err="1" smtClean="0">
                <a:solidFill>
                  <a:schemeClr val="bg1"/>
                </a:solidFill>
                <a:ea typeface="ＭＳ Ｐゴシック" pitchFamily="34" charset="-128"/>
              </a:rPr>
              <a:t>www.e-sciencetalk.eu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72200" y="59436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Logos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ST-e-ScienceTalk-logo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048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816</Words>
  <Application>Microsoft Office PowerPoint</Application>
  <PresentationFormat>On-screen Show (4:3)</PresentationFormat>
  <Paragraphs>190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1_Default Design</vt:lpstr>
      <vt:lpstr>1_EGEE_template</vt:lpstr>
      <vt:lpstr>Slide 1</vt:lpstr>
      <vt:lpstr>e-ScienceTalk</vt:lpstr>
      <vt:lpstr>Aims of e-ScienceTalk</vt:lpstr>
      <vt:lpstr>Participating partners</vt:lpstr>
      <vt:lpstr>The PMB</vt:lpstr>
      <vt:lpstr>The Project Team</vt:lpstr>
      <vt:lpstr>Audiences</vt:lpstr>
      <vt:lpstr>Project structure</vt:lpstr>
      <vt:lpstr>Branding</vt:lpstr>
      <vt:lpstr>New areas</vt:lpstr>
      <vt:lpstr>WP1:  Policy, impact and sustainability</vt:lpstr>
      <vt:lpstr>WP2:  GridCafé, GridCast and GridGuide</vt:lpstr>
      <vt:lpstr>WP3:  International Science Grid This Week</vt:lpstr>
      <vt:lpstr>WP4:  Management</vt:lpstr>
      <vt:lpstr>First deliverables &amp; milestones</vt:lpstr>
      <vt:lpstr>First events</vt:lpstr>
      <vt:lpstr>First events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Nikhef Guest</cp:lastModifiedBy>
  <cp:revision>92</cp:revision>
  <dcterms:created xsi:type="dcterms:W3CDTF">2008-05-23T07:08:17Z</dcterms:created>
  <dcterms:modified xsi:type="dcterms:W3CDTF">2010-08-23T13:10:49Z</dcterms:modified>
</cp:coreProperties>
</file>