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40"/>
  </p:notesMasterIdLst>
  <p:handoutMasterIdLst>
    <p:handoutMasterId r:id="rId41"/>
  </p:handoutMasterIdLst>
  <p:sldIdLst>
    <p:sldId id="486" r:id="rId3"/>
    <p:sldId id="836" r:id="rId4"/>
    <p:sldId id="904" r:id="rId5"/>
    <p:sldId id="905" r:id="rId6"/>
    <p:sldId id="906" r:id="rId7"/>
    <p:sldId id="907" r:id="rId8"/>
    <p:sldId id="911" r:id="rId9"/>
    <p:sldId id="884" r:id="rId10"/>
    <p:sldId id="894" r:id="rId11"/>
    <p:sldId id="912" r:id="rId12"/>
    <p:sldId id="837" r:id="rId13"/>
    <p:sldId id="841" r:id="rId14"/>
    <p:sldId id="805" r:id="rId15"/>
    <p:sldId id="889" r:id="rId16"/>
    <p:sldId id="875" r:id="rId17"/>
    <p:sldId id="850" r:id="rId18"/>
    <p:sldId id="902" r:id="rId19"/>
    <p:sldId id="857" r:id="rId20"/>
    <p:sldId id="852" r:id="rId21"/>
    <p:sldId id="858" r:id="rId22"/>
    <p:sldId id="870" r:id="rId23"/>
    <p:sldId id="873" r:id="rId24"/>
    <p:sldId id="874" r:id="rId25"/>
    <p:sldId id="504" r:id="rId26"/>
    <p:sldId id="854" r:id="rId27"/>
    <p:sldId id="856" r:id="rId28"/>
    <p:sldId id="839" r:id="rId29"/>
    <p:sldId id="833" r:id="rId30"/>
    <p:sldId id="832" r:id="rId31"/>
    <p:sldId id="890" r:id="rId32"/>
    <p:sldId id="895" r:id="rId33"/>
    <p:sldId id="840" r:id="rId34"/>
    <p:sldId id="892" r:id="rId35"/>
    <p:sldId id="903" r:id="rId36"/>
    <p:sldId id="859" r:id="rId37"/>
    <p:sldId id="901" r:id="rId38"/>
    <p:sldId id="87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20559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4" autoAdjust="0"/>
    <p:restoredTop sz="86538" autoAdjust="0"/>
  </p:normalViewPr>
  <p:slideViewPr>
    <p:cSldViewPr snapToGrid="0" snapToObjects="1">
      <p:cViewPr varScale="1">
        <p:scale>
          <a:sx n="78" d="100"/>
          <a:sy n="78" d="100"/>
        </p:scale>
        <p:origin x="-8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572"/>
    </p:cViewPr>
  </p:sorterViewPr>
  <p:notesViewPr>
    <p:cSldViewPr snapToGrid="0" snapToObjects="1">
      <p:cViewPr varScale="1">
        <p:scale>
          <a:sx n="88" d="100"/>
          <a:sy n="88" d="100"/>
        </p:scale>
        <p:origin x="-38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74153-E067-4DD8-A60D-F7F44E57761D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8107E37E-7577-42B0-B7F2-07548EF327BF}">
      <dgm:prSet/>
      <dgm:spPr/>
      <dgm:t>
        <a:bodyPr/>
        <a:lstStyle/>
        <a:p>
          <a:pPr rtl="0"/>
          <a:r>
            <a:rPr lang="en-GB" b="1" noProof="0" smtClean="0"/>
            <a:t>People</a:t>
          </a:r>
          <a:endParaRPr lang="en-GB" b="1" noProof="0"/>
        </a:p>
      </dgm:t>
    </dgm:pt>
    <dgm:pt modelId="{68DAC230-9C78-41E0-BA97-51F6A7784EAE}" type="parTrans" cxnId="{9F79324C-348A-4944-BE21-B75A9931CBCA}">
      <dgm:prSet/>
      <dgm:spPr/>
      <dgm:t>
        <a:bodyPr/>
        <a:lstStyle/>
        <a:p>
          <a:endParaRPr lang="en-GB"/>
        </a:p>
      </dgm:t>
    </dgm:pt>
    <dgm:pt modelId="{288A1CFE-A699-46BB-BEFC-FFF71C5C2302}" type="sibTrans" cxnId="{9F79324C-348A-4944-BE21-B75A9931CBCA}">
      <dgm:prSet/>
      <dgm:spPr/>
      <dgm:t>
        <a:bodyPr/>
        <a:lstStyle/>
        <a:p>
          <a:endParaRPr lang="en-GB"/>
        </a:p>
      </dgm:t>
    </dgm:pt>
    <dgm:pt modelId="{C3BF2ED6-40D5-4A55-875A-0BD7F6FD8224}">
      <dgm:prSet/>
      <dgm:spPr/>
      <dgm:t>
        <a:bodyPr/>
        <a:lstStyle/>
        <a:p>
          <a:pPr rtl="0"/>
          <a:r>
            <a:rPr lang="en-GB" b="1" noProof="0" smtClean="0"/>
            <a:t>Processes</a:t>
          </a:r>
          <a:endParaRPr lang="en-GB" b="1" noProof="0"/>
        </a:p>
      </dgm:t>
    </dgm:pt>
    <dgm:pt modelId="{D3D45ED5-9D8D-40C4-8F32-A9EF013A50F1}" type="parTrans" cxnId="{DF2202AC-C4AC-4CD1-951A-7A2F24BE50B0}">
      <dgm:prSet/>
      <dgm:spPr/>
      <dgm:t>
        <a:bodyPr/>
        <a:lstStyle/>
        <a:p>
          <a:endParaRPr lang="en-GB"/>
        </a:p>
      </dgm:t>
    </dgm:pt>
    <dgm:pt modelId="{198270C6-7A7D-42A4-AA0B-515C8131D247}" type="sibTrans" cxnId="{DF2202AC-C4AC-4CD1-951A-7A2F24BE50B0}">
      <dgm:prSet/>
      <dgm:spPr/>
      <dgm:t>
        <a:bodyPr/>
        <a:lstStyle/>
        <a:p>
          <a:endParaRPr lang="en-GB"/>
        </a:p>
      </dgm:t>
    </dgm:pt>
    <dgm:pt modelId="{99CCE29C-B477-41E2-921C-A92540DA8517}">
      <dgm:prSet/>
      <dgm:spPr/>
      <dgm:t>
        <a:bodyPr/>
        <a:lstStyle/>
        <a:p>
          <a:pPr rtl="0"/>
          <a:r>
            <a:rPr lang="en-GB" b="1" noProof="0" smtClean="0"/>
            <a:t>Technology</a:t>
          </a:r>
          <a:endParaRPr lang="en-GB" b="1" noProof="0"/>
        </a:p>
      </dgm:t>
    </dgm:pt>
    <dgm:pt modelId="{94AE3FC6-8BAC-43D1-A942-4D2A0FFCC6DA}" type="parTrans" cxnId="{F530C6E8-776F-47D3-AFF1-73BECC519906}">
      <dgm:prSet/>
      <dgm:spPr/>
      <dgm:t>
        <a:bodyPr/>
        <a:lstStyle/>
        <a:p>
          <a:endParaRPr lang="en-GB"/>
        </a:p>
      </dgm:t>
    </dgm:pt>
    <dgm:pt modelId="{E8AF635A-14E0-4E54-AD8E-07B27C1752A6}" type="sibTrans" cxnId="{F530C6E8-776F-47D3-AFF1-73BECC519906}">
      <dgm:prSet/>
      <dgm:spPr/>
      <dgm:t>
        <a:bodyPr/>
        <a:lstStyle/>
        <a:p>
          <a:endParaRPr lang="en-GB"/>
        </a:p>
      </dgm:t>
    </dgm:pt>
    <dgm:pt modelId="{5E61A786-F0D3-438B-A962-D13CEB252033}">
      <dgm:prSet/>
      <dgm:spPr/>
      <dgm:t>
        <a:bodyPr/>
        <a:lstStyle/>
        <a:p>
          <a:pPr rtl="0"/>
          <a:r>
            <a:rPr lang="en-GB" noProof="0" smtClean="0"/>
            <a:t>Skills</a:t>
          </a:r>
          <a:endParaRPr lang="en-GB" noProof="0"/>
        </a:p>
      </dgm:t>
    </dgm:pt>
    <dgm:pt modelId="{4A8472DB-4C35-46C9-838A-0A890B22D21F}" type="parTrans" cxnId="{6574D50F-5E28-45DE-9B72-23A2976197C5}">
      <dgm:prSet/>
      <dgm:spPr/>
      <dgm:t>
        <a:bodyPr/>
        <a:lstStyle/>
        <a:p>
          <a:endParaRPr lang="en-GB"/>
        </a:p>
      </dgm:t>
    </dgm:pt>
    <dgm:pt modelId="{A180A52A-778B-4695-A604-A32148695CBD}" type="sibTrans" cxnId="{6574D50F-5E28-45DE-9B72-23A2976197C5}">
      <dgm:prSet/>
      <dgm:spPr/>
      <dgm:t>
        <a:bodyPr/>
        <a:lstStyle/>
        <a:p>
          <a:endParaRPr lang="en-GB"/>
        </a:p>
      </dgm:t>
    </dgm:pt>
    <dgm:pt modelId="{566CD05B-9EB4-4297-B492-58AAD5F28ED6}">
      <dgm:prSet/>
      <dgm:spPr/>
      <dgm:t>
        <a:bodyPr/>
        <a:lstStyle/>
        <a:p>
          <a:pPr rtl="0"/>
          <a:r>
            <a:rPr lang="en-GB" noProof="0" smtClean="0"/>
            <a:t>Awareness</a:t>
          </a:r>
          <a:endParaRPr lang="en-GB" noProof="0"/>
        </a:p>
      </dgm:t>
    </dgm:pt>
    <dgm:pt modelId="{77730BE1-98D0-4CC5-8073-2C91E7E13842}" type="parTrans" cxnId="{88567D31-B36A-4FE4-A565-2973D71AD6EF}">
      <dgm:prSet/>
      <dgm:spPr/>
      <dgm:t>
        <a:bodyPr/>
        <a:lstStyle/>
        <a:p>
          <a:endParaRPr lang="en-GB"/>
        </a:p>
      </dgm:t>
    </dgm:pt>
    <dgm:pt modelId="{CE87B873-A100-44EC-9A9D-C73EBFD45619}" type="sibTrans" cxnId="{88567D31-B36A-4FE4-A565-2973D71AD6EF}">
      <dgm:prSet/>
      <dgm:spPr/>
      <dgm:t>
        <a:bodyPr/>
        <a:lstStyle/>
        <a:p>
          <a:endParaRPr lang="en-GB"/>
        </a:p>
      </dgm:t>
    </dgm:pt>
    <dgm:pt modelId="{842343BD-CD5C-41DD-ACD5-49EB5290730D}">
      <dgm:prSet/>
      <dgm:spPr/>
      <dgm:t>
        <a:bodyPr/>
        <a:lstStyle/>
        <a:p>
          <a:pPr rtl="0"/>
          <a:r>
            <a:rPr lang="en-GB" noProof="0" smtClean="0"/>
            <a:t>Defined activities</a:t>
          </a:r>
          <a:endParaRPr lang="en-GB" noProof="0"/>
        </a:p>
      </dgm:t>
    </dgm:pt>
    <dgm:pt modelId="{6CCE5C09-68C7-467F-8071-AEAE28ACD192}" type="parTrans" cxnId="{2F6D456E-A35C-44E7-A12C-611B2968914C}">
      <dgm:prSet/>
      <dgm:spPr/>
      <dgm:t>
        <a:bodyPr/>
        <a:lstStyle/>
        <a:p>
          <a:endParaRPr lang="en-GB"/>
        </a:p>
      </dgm:t>
    </dgm:pt>
    <dgm:pt modelId="{DED0BF1F-285F-4042-929C-A2A5DB3396F2}" type="sibTrans" cxnId="{2F6D456E-A35C-44E7-A12C-611B2968914C}">
      <dgm:prSet/>
      <dgm:spPr/>
      <dgm:t>
        <a:bodyPr/>
        <a:lstStyle/>
        <a:p>
          <a:endParaRPr lang="en-GB"/>
        </a:p>
      </dgm:t>
    </dgm:pt>
    <dgm:pt modelId="{49618C7F-DAE7-4272-A0AD-65D1CA7CB131}">
      <dgm:prSet/>
      <dgm:spPr/>
      <dgm:t>
        <a:bodyPr/>
        <a:lstStyle/>
        <a:p>
          <a:pPr rtl="0"/>
          <a:r>
            <a:rPr lang="en-GB" noProof="0" smtClean="0"/>
            <a:t>Responsibilities</a:t>
          </a:r>
          <a:endParaRPr lang="en-GB" noProof="0"/>
        </a:p>
      </dgm:t>
    </dgm:pt>
    <dgm:pt modelId="{092C228C-32FF-43C9-8639-B62CF2BCEE10}" type="parTrans" cxnId="{E049BF58-9A2B-4BFB-8247-EC6488D6BE59}">
      <dgm:prSet/>
      <dgm:spPr/>
      <dgm:t>
        <a:bodyPr/>
        <a:lstStyle/>
        <a:p>
          <a:endParaRPr lang="en-GB"/>
        </a:p>
      </dgm:t>
    </dgm:pt>
    <dgm:pt modelId="{355F00C8-2270-47BD-A928-E2E54302F025}" type="sibTrans" cxnId="{E049BF58-9A2B-4BFB-8247-EC6488D6BE59}">
      <dgm:prSet/>
      <dgm:spPr/>
      <dgm:t>
        <a:bodyPr/>
        <a:lstStyle/>
        <a:p>
          <a:endParaRPr lang="en-GB"/>
        </a:p>
      </dgm:t>
    </dgm:pt>
    <dgm:pt modelId="{10B23C13-2115-49BC-AC32-50E33B42E4F4}">
      <dgm:prSet/>
      <dgm:spPr/>
      <dgm:t>
        <a:bodyPr/>
        <a:lstStyle/>
        <a:p>
          <a:pPr rtl="0"/>
          <a:r>
            <a:rPr lang="en-GB" noProof="0" smtClean="0"/>
            <a:t>Support people in their roles</a:t>
          </a:r>
          <a:endParaRPr lang="en-GB" noProof="0"/>
        </a:p>
      </dgm:t>
    </dgm:pt>
    <dgm:pt modelId="{66156001-BB74-4ABF-807E-85343D9BC0F6}" type="parTrans" cxnId="{EF3DFBDE-A62C-4845-9B32-1AD2E7FA173E}">
      <dgm:prSet/>
      <dgm:spPr/>
      <dgm:t>
        <a:bodyPr/>
        <a:lstStyle/>
        <a:p>
          <a:endParaRPr lang="en-GB"/>
        </a:p>
      </dgm:t>
    </dgm:pt>
    <dgm:pt modelId="{9BE08528-4C3E-4384-87EA-6FEF39F4E235}" type="sibTrans" cxnId="{EF3DFBDE-A62C-4845-9B32-1AD2E7FA173E}">
      <dgm:prSet/>
      <dgm:spPr/>
      <dgm:t>
        <a:bodyPr/>
        <a:lstStyle/>
        <a:p>
          <a:endParaRPr lang="en-GB"/>
        </a:p>
      </dgm:t>
    </dgm:pt>
    <dgm:pt modelId="{1FFF357B-DE4E-4434-A933-C911BE0BF1C5}">
      <dgm:prSet/>
      <dgm:spPr/>
      <dgm:t>
        <a:bodyPr/>
        <a:lstStyle/>
        <a:p>
          <a:pPr rtl="0"/>
          <a:r>
            <a:rPr lang="en-GB" noProof="0" smtClean="0"/>
            <a:t>Effectiveness and repeatability</a:t>
          </a:r>
          <a:endParaRPr lang="en-GB" noProof="0"/>
        </a:p>
      </dgm:t>
    </dgm:pt>
    <dgm:pt modelId="{6B625E62-8400-42D2-98C0-2A796D50B454}" type="parTrans" cxnId="{DE7F5433-A6A4-4657-8663-DB31F1DB6B13}">
      <dgm:prSet/>
      <dgm:spPr/>
      <dgm:t>
        <a:bodyPr/>
        <a:lstStyle/>
        <a:p>
          <a:endParaRPr lang="en-GB"/>
        </a:p>
      </dgm:t>
    </dgm:pt>
    <dgm:pt modelId="{DB2E4BD2-F7CB-405D-9A75-452568FAA5C3}" type="sibTrans" cxnId="{DE7F5433-A6A4-4657-8663-DB31F1DB6B13}">
      <dgm:prSet/>
      <dgm:spPr/>
      <dgm:t>
        <a:bodyPr/>
        <a:lstStyle/>
        <a:p>
          <a:endParaRPr lang="en-GB"/>
        </a:p>
      </dgm:t>
    </dgm:pt>
    <dgm:pt modelId="{0D171421-A21C-44D1-BE2D-52F535F4256C}">
      <dgm:prSet/>
      <dgm:spPr/>
      <dgm:t>
        <a:bodyPr/>
        <a:lstStyle/>
        <a:p>
          <a:pPr rtl="0"/>
          <a:r>
            <a:rPr lang="en-GB" noProof="0" smtClean="0"/>
            <a:t>Increase process effectiveness and efficiency</a:t>
          </a:r>
          <a:endParaRPr lang="en-GB" noProof="0"/>
        </a:p>
      </dgm:t>
    </dgm:pt>
    <dgm:pt modelId="{0598854E-2543-40E2-B1BE-AB2CE1A652B8}" type="parTrans" cxnId="{62F65339-4E8F-4213-92E8-10A8CAE5681F}">
      <dgm:prSet/>
      <dgm:spPr/>
      <dgm:t>
        <a:bodyPr/>
        <a:lstStyle/>
        <a:p>
          <a:endParaRPr lang="en-GB"/>
        </a:p>
      </dgm:t>
    </dgm:pt>
    <dgm:pt modelId="{815EE4C3-730B-4FB0-9DB1-B9A7B0C58AF4}" type="sibTrans" cxnId="{62F65339-4E8F-4213-92E8-10A8CAE5681F}">
      <dgm:prSet/>
      <dgm:spPr/>
      <dgm:t>
        <a:bodyPr/>
        <a:lstStyle/>
        <a:p>
          <a:endParaRPr lang="en-GB"/>
        </a:p>
      </dgm:t>
    </dgm:pt>
    <dgm:pt modelId="{B011F790-1225-40C2-997D-FB71EE81893F}" type="pres">
      <dgm:prSet presAssocID="{91474153-E067-4DD8-A60D-F7F44E5776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A10828-9CF2-425E-B7A9-D86DC7C30A57}" type="pres">
      <dgm:prSet presAssocID="{8107E37E-7577-42B0-B7F2-07548EF327BF}" presName="circ1" presStyleLbl="vennNode1" presStyleIdx="0" presStyleCnt="3"/>
      <dgm:spPr/>
      <dgm:t>
        <a:bodyPr/>
        <a:lstStyle/>
        <a:p>
          <a:endParaRPr lang="en-GB"/>
        </a:p>
      </dgm:t>
    </dgm:pt>
    <dgm:pt modelId="{FDE1AB65-0B0F-4C61-94C2-2AAF182D7EEF}" type="pres">
      <dgm:prSet presAssocID="{8107E37E-7577-42B0-B7F2-07548EF327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D5A87-AFC8-41FF-BDA7-4F2135B69603}" type="pres">
      <dgm:prSet presAssocID="{C3BF2ED6-40D5-4A55-875A-0BD7F6FD8224}" presName="circ2" presStyleLbl="vennNode1" presStyleIdx="1" presStyleCnt="3"/>
      <dgm:spPr/>
      <dgm:t>
        <a:bodyPr/>
        <a:lstStyle/>
        <a:p>
          <a:endParaRPr lang="en-GB"/>
        </a:p>
      </dgm:t>
    </dgm:pt>
    <dgm:pt modelId="{0A67D976-BAE9-4199-96D2-AE1C49FB4FAF}" type="pres">
      <dgm:prSet presAssocID="{C3BF2ED6-40D5-4A55-875A-0BD7F6FD82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7BD70-8DAF-4A70-8114-04AE2902A67C}" type="pres">
      <dgm:prSet presAssocID="{99CCE29C-B477-41E2-921C-A92540DA8517}" presName="circ3" presStyleLbl="vennNode1" presStyleIdx="2" presStyleCnt="3"/>
      <dgm:spPr/>
      <dgm:t>
        <a:bodyPr/>
        <a:lstStyle/>
        <a:p>
          <a:endParaRPr lang="en-GB"/>
        </a:p>
      </dgm:t>
    </dgm:pt>
    <dgm:pt modelId="{915C33A4-C21C-46BA-8593-31327C572A94}" type="pres">
      <dgm:prSet presAssocID="{99CCE29C-B477-41E2-921C-A92540DA85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567D31-B36A-4FE4-A565-2973D71AD6EF}" srcId="{8107E37E-7577-42B0-B7F2-07548EF327BF}" destId="{566CD05B-9EB4-4297-B492-58AAD5F28ED6}" srcOrd="2" destOrd="0" parTransId="{77730BE1-98D0-4CC5-8073-2C91E7E13842}" sibTransId="{CE87B873-A100-44EC-9A9D-C73EBFD45619}"/>
    <dgm:cxn modelId="{F530C6E8-776F-47D3-AFF1-73BECC519906}" srcId="{91474153-E067-4DD8-A60D-F7F44E57761D}" destId="{99CCE29C-B477-41E2-921C-A92540DA8517}" srcOrd="2" destOrd="0" parTransId="{94AE3FC6-8BAC-43D1-A942-4D2A0FFCC6DA}" sibTransId="{E8AF635A-14E0-4E54-AD8E-07B27C1752A6}"/>
    <dgm:cxn modelId="{40AEB663-C1CC-7346-819E-9EB70C1A43A8}" type="presOf" srcId="{8107E37E-7577-42B0-B7F2-07548EF327BF}" destId="{FDE1AB65-0B0F-4C61-94C2-2AAF182D7EEF}" srcOrd="1" destOrd="0" presId="urn:microsoft.com/office/officeart/2005/8/layout/venn1"/>
    <dgm:cxn modelId="{9F79324C-348A-4944-BE21-B75A9931CBCA}" srcId="{91474153-E067-4DD8-A60D-F7F44E57761D}" destId="{8107E37E-7577-42B0-B7F2-07548EF327BF}" srcOrd="0" destOrd="0" parTransId="{68DAC230-9C78-41E0-BA97-51F6A7784EAE}" sibTransId="{288A1CFE-A699-46BB-BEFC-FFF71C5C2302}"/>
    <dgm:cxn modelId="{62F65339-4E8F-4213-92E8-10A8CAE5681F}" srcId="{99CCE29C-B477-41E2-921C-A92540DA8517}" destId="{0D171421-A21C-44D1-BE2D-52F535F4256C}" srcOrd="1" destOrd="0" parTransId="{0598854E-2543-40E2-B1BE-AB2CE1A652B8}" sibTransId="{815EE4C3-730B-4FB0-9DB1-B9A7B0C58AF4}"/>
    <dgm:cxn modelId="{920D90CE-019D-0543-8BB7-08153D33300F}" type="presOf" srcId="{10B23C13-2115-49BC-AC32-50E33B42E4F4}" destId="{915C33A4-C21C-46BA-8593-31327C572A94}" srcOrd="1" destOrd="1" presId="urn:microsoft.com/office/officeart/2005/8/layout/venn1"/>
    <dgm:cxn modelId="{E049BF58-9A2B-4BFB-8247-EC6488D6BE59}" srcId="{8107E37E-7577-42B0-B7F2-07548EF327BF}" destId="{49618C7F-DAE7-4272-A0AD-65D1CA7CB131}" srcOrd="0" destOrd="0" parTransId="{092C228C-32FF-43C9-8639-B62CF2BCEE10}" sibTransId="{355F00C8-2270-47BD-A928-E2E54302F025}"/>
    <dgm:cxn modelId="{C7F37E19-DE22-E04F-883A-B22FBF390942}" type="presOf" srcId="{49618C7F-DAE7-4272-A0AD-65D1CA7CB131}" destId="{AFA10828-9CF2-425E-B7A9-D86DC7C30A57}" srcOrd="0" destOrd="1" presId="urn:microsoft.com/office/officeart/2005/8/layout/venn1"/>
    <dgm:cxn modelId="{BD94EAF1-A772-D74C-80C1-B24B5698737B}" type="presOf" srcId="{8107E37E-7577-42B0-B7F2-07548EF327BF}" destId="{AFA10828-9CF2-425E-B7A9-D86DC7C30A57}" srcOrd="0" destOrd="0" presId="urn:microsoft.com/office/officeart/2005/8/layout/venn1"/>
    <dgm:cxn modelId="{2136D464-56F2-A34C-88D9-FE50ACD805E4}" type="presOf" srcId="{0D171421-A21C-44D1-BE2D-52F535F4256C}" destId="{915C33A4-C21C-46BA-8593-31327C572A94}" srcOrd="1" destOrd="2" presId="urn:microsoft.com/office/officeart/2005/8/layout/venn1"/>
    <dgm:cxn modelId="{0ACF0509-60BF-8A4D-8090-5F339AF0F5A3}" type="presOf" srcId="{5E61A786-F0D3-438B-A962-D13CEB252033}" destId="{AFA10828-9CF2-425E-B7A9-D86DC7C30A57}" srcOrd="0" destOrd="2" presId="urn:microsoft.com/office/officeart/2005/8/layout/venn1"/>
    <dgm:cxn modelId="{7443A28E-2B0F-1C4D-87E9-AFC79A87951E}" type="presOf" srcId="{842343BD-CD5C-41DD-ACD5-49EB5290730D}" destId="{42BD5A87-AFC8-41FF-BDA7-4F2135B69603}" srcOrd="0" destOrd="1" presId="urn:microsoft.com/office/officeart/2005/8/layout/venn1"/>
    <dgm:cxn modelId="{8152B6E2-9A0B-DB40-93A6-97D636145C9E}" type="presOf" srcId="{1FFF357B-DE4E-4434-A933-C911BE0BF1C5}" destId="{42BD5A87-AFC8-41FF-BDA7-4F2135B69603}" srcOrd="0" destOrd="2" presId="urn:microsoft.com/office/officeart/2005/8/layout/venn1"/>
    <dgm:cxn modelId="{6574D50F-5E28-45DE-9B72-23A2976197C5}" srcId="{8107E37E-7577-42B0-B7F2-07548EF327BF}" destId="{5E61A786-F0D3-438B-A962-D13CEB252033}" srcOrd="1" destOrd="0" parTransId="{4A8472DB-4C35-46C9-838A-0A890B22D21F}" sibTransId="{A180A52A-778B-4695-A604-A32148695CBD}"/>
    <dgm:cxn modelId="{FF1D0B75-50CD-854A-879D-627E67D82FBB}" type="presOf" srcId="{566CD05B-9EB4-4297-B492-58AAD5F28ED6}" destId="{FDE1AB65-0B0F-4C61-94C2-2AAF182D7EEF}" srcOrd="1" destOrd="3" presId="urn:microsoft.com/office/officeart/2005/8/layout/venn1"/>
    <dgm:cxn modelId="{710CE4AB-0F6B-5549-8ADE-ECDEE5D58688}" type="presOf" srcId="{10B23C13-2115-49BC-AC32-50E33B42E4F4}" destId="{8747BD70-8DAF-4A70-8114-04AE2902A67C}" srcOrd="0" destOrd="1" presId="urn:microsoft.com/office/officeart/2005/8/layout/venn1"/>
    <dgm:cxn modelId="{09B9D11E-2606-1946-A41F-8069588B1902}" type="presOf" srcId="{C3BF2ED6-40D5-4A55-875A-0BD7F6FD8224}" destId="{42BD5A87-AFC8-41FF-BDA7-4F2135B69603}" srcOrd="0" destOrd="0" presId="urn:microsoft.com/office/officeart/2005/8/layout/venn1"/>
    <dgm:cxn modelId="{DF2202AC-C4AC-4CD1-951A-7A2F24BE50B0}" srcId="{91474153-E067-4DD8-A60D-F7F44E57761D}" destId="{C3BF2ED6-40D5-4A55-875A-0BD7F6FD8224}" srcOrd="1" destOrd="0" parTransId="{D3D45ED5-9D8D-40C4-8F32-A9EF013A50F1}" sibTransId="{198270C6-7A7D-42A4-AA0B-515C8131D247}"/>
    <dgm:cxn modelId="{CA82DEBD-9435-DA4B-9045-C7969A480A39}" type="presOf" srcId="{99CCE29C-B477-41E2-921C-A92540DA8517}" destId="{8747BD70-8DAF-4A70-8114-04AE2902A67C}" srcOrd="0" destOrd="0" presId="urn:microsoft.com/office/officeart/2005/8/layout/venn1"/>
    <dgm:cxn modelId="{4FF870EB-01CF-6E46-859C-578C3C23E55D}" type="presOf" srcId="{842343BD-CD5C-41DD-ACD5-49EB5290730D}" destId="{0A67D976-BAE9-4199-96D2-AE1C49FB4FAF}" srcOrd="1" destOrd="1" presId="urn:microsoft.com/office/officeart/2005/8/layout/venn1"/>
    <dgm:cxn modelId="{22E10003-E64F-0D4B-96E9-0CD302B97E64}" type="presOf" srcId="{C3BF2ED6-40D5-4A55-875A-0BD7F6FD8224}" destId="{0A67D976-BAE9-4199-96D2-AE1C49FB4FAF}" srcOrd="1" destOrd="0" presId="urn:microsoft.com/office/officeart/2005/8/layout/venn1"/>
    <dgm:cxn modelId="{EF3DFBDE-A62C-4845-9B32-1AD2E7FA173E}" srcId="{99CCE29C-B477-41E2-921C-A92540DA8517}" destId="{10B23C13-2115-49BC-AC32-50E33B42E4F4}" srcOrd="0" destOrd="0" parTransId="{66156001-BB74-4ABF-807E-85343D9BC0F6}" sibTransId="{9BE08528-4C3E-4384-87EA-6FEF39F4E235}"/>
    <dgm:cxn modelId="{2F6D456E-A35C-44E7-A12C-611B2968914C}" srcId="{C3BF2ED6-40D5-4A55-875A-0BD7F6FD8224}" destId="{842343BD-CD5C-41DD-ACD5-49EB5290730D}" srcOrd="0" destOrd="0" parTransId="{6CCE5C09-68C7-467F-8071-AEAE28ACD192}" sibTransId="{DED0BF1F-285F-4042-929C-A2A5DB3396F2}"/>
    <dgm:cxn modelId="{A13B0616-E7CD-BE48-92C4-30CAD587FBB6}" type="presOf" srcId="{49618C7F-DAE7-4272-A0AD-65D1CA7CB131}" destId="{FDE1AB65-0B0F-4C61-94C2-2AAF182D7EEF}" srcOrd="1" destOrd="1" presId="urn:microsoft.com/office/officeart/2005/8/layout/venn1"/>
    <dgm:cxn modelId="{DE7F5433-A6A4-4657-8663-DB31F1DB6B13}" srcId="{C3BF2ED6-40D5-4A55-875A-0BD7F6FD8224}" destId="{1FFF357B-DE4E-4434-A933-C911BE0BF1C5}" srcOrd="1" destOrd="0" parTransId="{6B625E62-8400-42D2-98C0-2A796D50B454}" sibTransId="{DB2E4BD2-F7CB-405D-9A75-452568FAA5C3}"/>
    <dgm:cxn modelId="{67EB667B-579F-9448-BA52-8476BE0BA349}" type="presOf" srcId="{5E61A786-F0D3-438B-A962-D13CEB252033}" destId="{FDE1AB65-0B0F-4C61-94C2-2AAF182D7EEF}" srcOrd="1" destOrd="2" presId="urn:microsoft.com/office/officeart/2005/8/layout/venn1"/>
    <dgm:cxn modelId="{454B7E98-8B43-E543-AC69-3E888565534B}" type="presOf" srcId="{1FFF357B-DE4E-4434-A933-C911BE0BF1C5}" destId="{0A67D976-BAE9-4199-96D2-AE1C49FB4FAF}" srcOrd="1" destOrd="2" presId="urn:microsoft.com/office/officeart/2005/8/layout/venn1"/>
    <dgm:cxn modelId="{D611F0E3-11D0-D442-AD5A-C0EAF5E04EAD}" type="presOf" srcId="{566CD05B-9EB4-4297-B492-58AAD5F28ED6}" destId="{AFA10828-9CF2-425E-B7A9-D86DC7C30A57}" srcOrd="0" destOrd="3" presId="urn:microsoft.com/office/officeart/2005/8/layout/venn1"/>
    <dgm:cxn modelId="{5045F576-B76D-B54B-8F37-CA3178D2AA3A}" type="presOf" srcId="{99CCE29C-B477-41E2-921C-A92540DA8517}" destId="{915C33A4-C21C-46BA-8593-31327C572A94}" srcOrd="1" destOrd="0" presId="urn:microsoft.com/office/officeart/2005/8/layout/venn1"/>
    <dgm:cxn modelId="{887940D4-7FA6-DC49-A902-76F83C61B0AA}" type="presOf" srcId="{91474153-E067-4DD8-A60D-F7F44E57761D}" destId="{B011F790-1225-40C2-997D-FB71EE81893F}" srcOrd="0" destOrd="0" presId="urn:microsoft.com/office/officeart/2005/8/layout/venn1"/>
    <dgm:cxn modelId="{9A806C1E-85A4-E34A-B538-646892A49C7F}" type="presOf" srcId="{0D171421-A21C-44D1-BE2D-52F535F4256C}" destId="{8747BD70-8DAF-4A70-8114-04AE2902A67C}" srcOrd="0" destOrd="2" presId="urn:microsoft.com/office/officeart/2005/8/layout/venn1"/>
    <dgm:cxn modelId="{24DD97E9-B84F-6047-8085-103FDED364D3}" type="presParOf" srcId="{B011F790-1225-40C2-997D-FB71EE81893F}" destId="{AFA10828-9CF2-425E-B7A9-D86DC7C30A57}" srcOrd="0" destOrd="0" presId="urn:microsoft.com/office/officeart/2005/8/layout/venn1"/>
    <dgm:cxn modelId="{CAC63F7C-1BB9-5842-BBB2-948C07BA3E01}" type="presParOf" srcId="{B011F790-1225-40C2-997D-FB71EE81893F}" destId="{FDE1AB65-0B0F-4C61-94C2-2AAF182D7EEF}" srcOrd="1" destOrd="0" presId="urn:microsoft.com/office/officeart/2005/8/layout/venn1"/>
    <dgm:cxn modelId="{769012E6-9A8F-5241-85AB-FF2CB2ED0038}" type="presParOf" srcId="{B011F790-1225-40C2-997D-FB71EE81893F}" destId="{42BD5A87-AFC8-41FF-BDA7-4F2135B69603}" srcOrd="2" destOrd="0" presId="urn:microsoft.com/office/officeart/2005/8/layout/venn1"/>
    <dgm:cxn modelId="{F0F39C09-007A-1F4B-B74F-D9E3A34E1540}" type="presParOf" srcId="{B011F790-1225-40C2-997D-FB71EE81893F}" destId="{0A67D976-BAE9-4199-96D2-AE1C49FB4FAF}" srcOrd="3" destOrd="0" presId="urn:microsoft.com/office/officeart/2005/8/layout/venn1"/>
    <dgm:cxn modelId="{58B9A7B2-432B-3341-A3AB-C99C21C46585}" type="presParOf" srcId="{B011F790-1225-40C2-997D-FB71EE81893F}" destId="{8747BD70-8DAF-4A70-8114-04AE2902A67C}" srcOrd="4" destOrd="0" presId="urn:microsoft.com/office/officeart/2005/8/layout/venn1"/>
    <dgm:cxn modelId="{D7F49454-87E1-1447-9F23-58111290ABE8}" type="presParOf" srcId="{B011F790-1225-40C2-997D-FB71EE81893F}" destId="{915C33A4-C21C-46BA-8593-31327C572A9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75D44-780B-40B6-A16A-0E7E2F2E34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5DB868CE-E9D2-49B5-867E-D2FE15307FED}">
      <dgm:prSet phldrT="[Text]" custT="1"/>
      <dgm:spPr/>
      <dgm:t>
        <a:bodyPr/>
        <a:lstStyle/>
        <a:p>
          <a:r>
            <a:rPr lang="en-GB" sz="1100" b="1" noProof="0" smtClean="0"/>
            <a:t>FitSM-0</a:t>
          </a:r>
        </a:p>
        <a:p>
          <a:r>
            <a:rPr lang="en-GB" sz="1100" noProof="0" smtClean="0"/>
            <a:t>Overview and Vocabulary</a:t>
          </a:r>
          <a:endParaRPr lang="en-GB" sz="1100" noProof="0"/>
        </a:p>
      </dgm:t>
    </dgm:pt>
    <dgm:pt modelId="{6DEE5C46-7555-40B7-A303-9E48CBBEC15E}" type="parTrans" cxnId="{681926FF-54EC-4EC3-9092-3C60569DD04B}">
      <dgm:prSet/>
      <dgm:spPr/>
      <dgm:t>
        <a:bodyPr/>
        <a:lstStyle/>
        <a:p>
          <a:endParaRPr lang="de-DE"/>
        </a:p>
      </dgm:t>
    </dgm:pt>
    <dgm:pt modelId="{188CCF7F-B5D3-4D96-9411-E2EBA54917CD}" type="sibTrans" cxnId="{681926FF-54EC-4EC3-9092-3C60569DD04B}">
      <dgm:prSet/>
      <dgm:spPr/>
      <dgm:t>
        <a:bodyPr/>
        <a:lstStyle/>
        <a:p>
          <a:endParaRPr lang="de-DE"/>
        </a:p>
      </dgm:t>
    </dgm:pt>
    <dgm:pt modelId="{782CCEA4-9BB6-4BE3-8410-10EC91E40477}">
      <dgm:prSet custT="1"/>
      <dgm:spPr/>
      <dgm:t>
        <a:bodyPr/>
        <a:lstStyle/>
        <a:p>
          <a:r>
            <a:rPr lang="en-GB" sz="1100" b="1" noProof="0" smtClean="0"/>
            <a:t>FitSM-1</a:t>
          </a:r>
        </a:p>
        <a:p>
          <a:r>
            <a:rPr lang="en-GB" sz="1100" noProof="0" smtClean="0"/>
            <a:t>Requirements</a:t>
          </a:r>
          <a:endParaRPr lang="en-GB" sz="1100" noProof="0"/>
        </a:p>
      </dgm:t>
    </dgm:pt>
    <dgm:pt modelId="{9538BBDB-55F8-44EA-AAAB-2A3888E2AEA2}" type="parTrans" cxnId="{0D450637-6D83-4E09-87AD-264780C23FD1}">
      <dgm:prSet/>
      <dgm:spPr>
        <a:ln>
          <a:solidFill>
            <a:schemeClr val="accent1">
              <a:lumMod val="60000"/>
              <a:lumOff val="40000"/>
            </a:schemeClr>
          </a:solidFill>
          <a:tailEnd type="triangle"/>
        </a:ln>
      </dgm:spPr>
      <dgm:t>
        <a:bodyPr/>
        <a:lstStyle/>
        <a:p>
          <a:endParaRPr lang="de-DE" sz="2400"/>
        </a:p>
      </dgm:t>
    </dgm:pt>
    <dgm:pt modelId="{A3558804-3F11-49F4-993E-851716CAF903}" type="sibTrans" cxnId="{0D450637-6D83-4E09-87AD-264780C23FD1}">
      <dgm:prSet/>
      <dgm:spPr/>
      <dgm:t>
        <a:bodyPr/>
        <a:lstStyle/>
        <a:p>
          <a:endParaRPr lang="de-DE"/>
        </a:p>
      </dgm:t>
    </dgm:pt>
    <dgm:pt modelId="{44BF46C5-1C6A-4993-ADFB-E004395A606A}">
      <dgm:prSet custT="1"/>
      <dgm:spPr/>
      <dgm:t>
        <a:bodyPr/>
        <a:lstStyle/>
        <a:p>
          <a:r>
            <a:rPr lang="en-GB" sz="1100" b="1" noProof="0" smtClean="0"/>
            <a:t>FitSM-2</a:t>
          </a:r>
        </a:p>
        <a:p>
          <a:r>
            <a:rPr lang="en-GB" sz="1100" noProof="0" smtClean="0"/>
            <a:t>Objectives and activities</a:t>
          </a:r>
          <a:endParaRPr lang="en-GB" sz="1100" noProof="0"/>
        </a:p>
      </dgm:t>
    </dgm:pt>
    <dgm:pt modelId="{A2E9F746-6C70-4744-87A1-32F84AA19827}" type="parTrans" cxnId="{7642B067-137A-494E-81AF-6395602754CB}">
      <dgm:prSet/>
      <dgm:spPr/>
      <dgm:t>
        <a:bodyPr/>
        <a:lstStyle/>
        <a:p>
          <a:endParaRPr lang="de-DE" sz="2400"/>
        </a:p>
      </dgm:t>
    </dgm:pt>
    <dgm:pt modelId="{6B011121-BF5B-428D-BD84-D2F34A813D06}" type="sibTrans" cxnId="{7642B067-137A-494E-81AF-6395602754CB}">
      <dgm:prSet/>
      <dgm:spPr/>
      <dgm:t>
        <a:bodyPr/>
        <a:lstStyle/>
        <a:p>
          <a:endParaRPr lang="de-DE"/>
        </a:p>
      </dgm:t>
    </dgm:pt>
    <dgm:pt modelId="{3738B0B2-C651-4479-A1BB-0E859D8E6DCA}">
      <dgm:prSet custT="1"/>
      <dgm:spPr/>
      <dgm:t>
        <a:bodyPr/>
        <a:lstStyle/>
        <a:p>
          <a:r>
            <a:rPr lang="en-GB" sz="1100" b="1" noProof="0" smtClean="0"/>
            <a:t>FitSM-3</a:t>
          </a:r>
        </a:p>
        <a:p>
          <a:r>
            <a:rPr lang="en-GB" sz="1100" noProof="0" smtClean="0"/>
            <a:t>Role model</a:t>
          </a:r>
          <a:endParaRPr lang="en-GB" sz="1100" noProof="0"/>
        </a:p>
      </dgm:t>
    </dgm:pt>
    <dgm:pt modelId="{ED2F4925-C8EB-4C45-9ABA-E8C095D1F77D}" type="parTrans" cxnId="{C6B2E4CD-B61C-43E5-9E48-EC6DA8009DAF}">
      <dgm:prSet/>
      <dgm:spPr/>
      <dgm:t>
        <a:bodyPr/>
        <a:lstStyle/>
        <a:p>
          <a:endParaRPr lang="de-DE" sz="2400"/>
        </a:p>
      </dgm:t>
    </dgm:pt>
    <dgm:pt modelId="{868D625A-C0A2-4F48-B555-5A2A4DC08C61}" type="sibTrans" cxnId="{C6B2E4CD-B61C-43E5-9E48-EC6DA8009DAF}">
      <dgm:prSet/>
      <dgm:spPr/>
      <dgm:t>
        <a:bodyPr/>
        <a:lstStyle/>
        <a:p>
          <a:endParaRPr lang="de-DE"/>
        </a:p>
      </dgm:t>
    </dgm:pt>
    <dgm:pt modelId="{D0C2221C-B306-4D0C-AB30-AAF914143C77}">
      <dgm:prSet custT="1"/>
      <dgm:spPr/>
      <dgm:t>
        <a:bodyPr/>
        <a:lstStyle/>
        <a:p>
          <a:r>
            <a:rPr lang="en-GB" sz="1100" b="1" noProof="0" smtClean="0"/>
            <a:t>FitSM-4</a:t>
          </a:r>
        </a:p>
        <a:p>
          <a:r>
            <a:rPr lang="en-GB" sz="1100" noProof="0" smtClean="0"/>
            <a:t>Selected templates and samples</a:t>
          </a:r>
          <a:endParaRPr lang="en-GB" sz="1100" noProof="0"/>
        </a:p>
      </dgm:t>
    </dgm:pt>
    <dgm:pt modelId="{11536F4F-F487-4230-A3D8-D57434DD8CAA}" type="parTrans" cxnId="{8D45920D-AC20-4E90-BE34-F6DFDC777560}">
      <dgm:prSet/>
      <dgm:spPr/>
      <dgm:t>
        <a:bodyPr/>
        <a:lstStyle/>
        <a:p>
          <a:endParaRPr lang="de-DE" sz="2400"/>
        </a:p>
      </dgm:t>
    </dgm:pt>
    <dgm:pt modelId="{6C822E58-9B21-415E-B641-1EB761B5510F}" type="sibTrans" cxnId="{8D45920D-AC20-4E90-BE34-F6DFDC777560}">
      <dgm:prSet/>
      <dgm:spPr/>
      <dgm:t>
        <a:bodyPr/>
        <a:lstStyle/>
        <a:p>
          <a:endParaRPr lang="de-DE"/>
        </a:p>
      </dgm:t>
    </dgm:pt>
    <dgm:pt modelId="{D036E19D-3234-4C4F-BC77-DEF1FE619EDE}">
      <dgm:prSet custT="1"/>
      <dgm:spPr/>
      <dgm:t>
        <a:bodyPr/>
        <a:lstStyle/>
        <a:p>
          <a:r>
            <a:rPr lang="en-GB" sz="1100" b="1" noProof="0" smtClean="0"/>
            <a:t>FitSM-5</a:t>
          </a:r>
        </a:p>
        <a:p>
          <a:r>
            <a:rPr lang="en-GB" sz="1100" noProof="0" smtClean="0"/>
            <a:t>Selected implementation guides</a:t>
          </a:r>
          <a:endParaRPr lang="en-GB" sz="1100" noProof="0"/>
        </a:p>
      </dgm:t>
    </dgm:pt>
    <dgm:pt modelId="{DD3630AA-17F7-45A7-91DF-21EAE645EB06}" type="parTrans" cxnId="{00516FB4-FD46-4780-9F9B-86B673C14E67}">
      <dgm:prSet/>
      <dgm:spPr/>
      <dgm:t>
        <a:bodyPr/>
        <a:lstStyle/>
        <a:p>
          <a:endParaRPr lang="de-DE" sz="2400"/>
        </a:p>
      </dgm:t>
    </dgm:pt>
    <dgm:pt modelId="{360D01A9-8370-40EA-92C1-04FF7AF49B5D}" type="sibTrans" cxnId="{00516FB4-FD46-4780-9F9B-86B673C14E67}">
      <dgm:prSet/>
      <dgm:spPr/>
      <dgm:t>
        <a:bodyPr/>
        <a:lstStyle/>
        <a:p>
          <a:endParaRPr lang="de-DE"/>
        </a:p>
      </dgm:t>
    </dgm:pt>
    <dgm:pt modelId="{04DFA060-BC1B-4D32-94A1-6F6162484E95}">
      <dgm:prSet custT="1"/>
      <dgm:spPr/>
      <dgm:t>
        <a:bodyPr/>
        <a:lstStyle/>
        <a:p>
          <a:r>
            <a:rPr lang="en-GB" sz="1100" b="1" noProof="0" dirty="0" smtClean="0"/>
            <a:t>FitSM-6</a:t>
          </a:r>
        </a:p>
        <a:p>
          <a:r>
            <a:rPr lang="en-GB" sz="1100" noProof="0" dirty="0" smtClean="0"/>
            <a:t>Maturity and capability assessment scheme</a:t>
          </a:r>
          <a:endParaRPr lang="en-GB" sz="1100" noProof="0" dirty="0"/>
        </a:p>
      </dgm:t>
    </dgm:pt>
    <dgm:pt modelId="{4C456AD3-83E7-441B-A8A9-0E16BD4A7EB3}" type="parTrans" cxnId="{55A1B832-219A-4955-BCB0-30D6EB408E92}">
      <dgm:prSet/>
      <dgm:spPr/>
      <dgm:t>
        <a:bodyPr/>
        <a:lstStyle/>
        <a:p>
          <a:endParaRPr lang="de-DE" sz="2400"/>
        </a:p>
      </dgm:t>
    </dgm:pt>
    <dgm:pt modelId="{E5AB6891-4027-49FE-98B9-986709195850}" type="sibTrans" cxnId="{55A1B832-219A-4955-BCB0-30D6EB408E92}">
      <dgm:prSet/>
      <dgm:spPr/>
      <dgm:t>
        <a:bodyPr/>
        <a:lstStyle/>
        <a:p>
          <a:endParaRPr lang="de-DE"/>
        </a:p>
      </dgm:t>
    </dgm:pt>
    <dgm:pt modelId="{4CE2FD0B-1FF1-4321-A364-28A77090625D}" type="pres">
      <dgm:prSet presAssocID="{7A675D44-780B-40B6-A16A-0E7E2F2E34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D5ED561-7FE4-44EC-B081-A72D2E709F0C}" type="pres">
      <dgm:prSet presAssocID="{5DB868CE-E9D2-49B5-867E-D2FE15307FED}" presName="hierRoot1" presStyleCnt="0"/>
      <dgm:spPr/>
    </dgm:pt>
    <dgm:pt modelId="{AD8AC697-F50D-492D-ABAC-0F28FAF297C5}" type="pres">
      <dgm:prSet presAssocID="{5DB868CE-E9D2-49B5-867E-D2FE15307FED}" presName="composite" presStyleCnt="0"/>
      <dgm:spPr/>
    </dgm:pt>
    <dgm:pt modelId="{A126D4F9-2F10-4AFF-BE49-2BF5B8587FC4}" type="pres">
      <dgm:prSet presAssocID="{5DB868CE-E9D2-49B5-867E-D2FE15307FED}" presName="background" presStyleLbl="node0" presStyleIdx="0" presStyleCnt="1"/>
      <dgm:spPr/>
    </dgm:pt>
    <dgm:pt modelId="{85112905-B0CA-4D64-A2B1-B8E31BEBD804}" type="pres">
      <dgm:prSet presAssocID="{5DB868CE-E9D2-49B5-867E-D2FE15307FED}" presName="text" presStyleLbl="fgAcc0" presStyleIdx="0" presStyleCnt="1" custLinFactNeighborX="0" custLinFactNeighborY="-137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A081B0-0D75-4345-8CBE-916672ACD7B8}" type="pres">
      <dgm:prSet presAssocID="{5DB868CE-E9D2-49B5-867E-D2FE15307FED}" presName="hierChild2" presStyleCnt="0"/>
      <dgm:spPr/>
    </dgm:pt>
    <dgm:pt modelId="{59C1B271-95D5-41B0-9FDA-23E8974C438D}" type="pres">
      <dgm:prSet presAssocID="{9538BBDB-55F8-44EA-AAAB-2A3888E2AEA2}" presName="Name10" presStyleLbl="parChTrans1D2" presStyleIdx="0" presStyleCnt="1"/>
      <dgm:spPr/>
      <dgm:t>
        <a:bodyPr/>
        <a:lstStyle/>
        <a:p>
          <a:endParaRPr lang="de-DE"/>
        </a:p>
      </dgm:t>
    </dgm:pt>
    <dgm:pt modelId="{EB69C49F-E205-4E95-89B7-B14571E5FD14}" type="pres">
      <dgm:prSet presAssocID="{782CCEA4-9BB6-4BE3-8410-10EC91E40477}" presName="hierRoot2" presStyleCnt="0"/>
      <dgm:spPr/>
    </dgm:pt>
    <dgm:pt modelId="{3037F5C4-6DC2-428D-A166-C335D38BF2DF}" type="pres">
      <dgm:prSet presAssocID="{782CCEA4-9BB6-4BE3-8410-10EC91E40477}" presName="composite2" presStyleCnt="0"/>
      <dgm:spPr/>
    </dgm:pt>
    <dgm:pt modelId="{6D86F6C6-E249-4AC9-A902-B4156CA5EFCC}" type="pres">
      <dgm:prSet presAssocID="{782CCEA4-9BB6-4BE3-8410-10EC91E40477}" presName="background2" presStyleLbl="node2" presStyleIdx="0" presStyleCnt="1"/>
      <dgm:spPr/>
    </dgm:pt>
    <dgm:pt modelId="{40FEBD33-3137-4E29-88D2-C6A93A86D5F3}" type="pres">
      <dgm:prSet presAssocID="{782CCEA4-9BB6-4BE3-8410-10EC91E4047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F06AA68-87CA-4925-9C24-436F2B3950B4}" type="pres">
      <dgm:prSet presAssocID="{782CCEA4-9BB6-4BE3-8410-10EC91E40477}" presName="hierChild3" presStyleCnt="0"/>
      <dgm:spPr/>
    </dgm:pt>
    <dgm:pt modelId="{17FB469D-9D8C-4A5C-B058-B29CA6FF4A7B}" type="pres">
      <dgm:prSet presAssocID="{A2E9F746-6C70-4744-87A1-32F84AA19827}" presName="Name17" presStyleLbl="parChTrans1D3" presStyleIdx="0" presStyleCnt="5"/>
      <dgm:spPr/>
      <dgm:t>
        <a:bodyPr/>
        <a:lstStyle/>
        <a:p>
          <a:endParaRPr lang="de-DE"/>
        </a:p>
      </dgm:t>
    </dgm:pt>
    <dgm:pt modelId="{AEC62FA0-50B6-46A6-9491-4C35B082C129}" type="pres">
      <dgm:prSet presAssocID="{44BF46C5-1C6A-4993-ADFB-E004395A606A}" presName="hierRoot3" presStyleCnt="0"/>
      <dgm:spPr/>
    </dgm:pt>
    <dgm:pt modelId="{B0558905-ECCF-4D75-8A76-7CE2814768B9}" type="pres">
      <dgm:prSet presAssocID="{44BF46C5-1C6A-4993-ADFB-E004395A606A}" presName="composite3" presStyleCnt="0"/>
      <dgm:spPr/>
    </dgm:pt>
    <dgm:pt modelId="{FB0D7677-B136-43D9-9022-B2ADBDF96F26}" type="pres">
      <dgm:prSet presAssocID="{44BF46C5-1C6A-4993-ADFB-E004395A606A}" presName="background3" presStyleLbl="node3" presStyleIdx="0" presStyleCnt="5"/>
      <dgm:spPr/>
    </dgm:pt>
    <dgm:pt modelId="{E258893F-88AB-41A9-B184-6BCCC0C099C8}" type="pres">
      <dgm:prSet presAssocID="{44BF46C5-1C6A-4993-ADFB-E004395A606A}" presName="text3" presStyleLbl="fgAcc3" presStyleIdx="0" presStyleCnt="5" custLinFactX="41406" custLinFactNeighborX="100000" custLinFactNeighborY="-324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5F9BD44-DC60-47AF-80FF-B429C4A085FC}" type="pres">
      <dgm:prSet presAssocID="{44BF46C5-1C6A-4993-ADFB-E004395A606A}" presName="hierChild4" presStyleCnt="0"/>
      <dgm:spPr/>
    </dgm:pt>
    <dgm:pt modelId="{ADA8840E-2CA2-42B0-B5E4-660F0F549040}" type="pres">
      <dgm:prSet presAssocID="{ED2F4925-C8EB-4C45-9ABA-E8C095D1F77D}" presName="Name17" presStyleLbl="parChTrans1D3" presStyleIdx="1" presStyleCnt="5"/>
      <dgm:spPr/>
      <dgm:t>
        <a:bodyPr/>
        <a:lstStyle/>
        <a:p>
          <a:endParaRPr lang="de-DE"/>
        </a:p>
      </dgm:t>
    </dgm:pt>
    <dgm:pt modelId="{A22B92A8-5A59-4A14-9946-3862A59A2A31}" type="pres">
      <dgm:prSet presAssocID="{3738B0B2-C651-4479-A1BB-0E859D8E6DCA}" presName="hierRoot3" presStyleCnt="0"/>
      <dgm:spPr/>
    </dgm:pt>
    <dgm:pt modelId="{6813195C-BF7E-4329-9DE3-6EADF3B2F315}" type="pres">
      <dgm:prSet presAssocID="{3738B0B2-C651-4479-A1BB-0E859D8E6DCA}" presName="composite3" presStyleCnt="0"/>
      <dgm:spPr/>
    </dgm:pt>
    <dgm:pt modelId="{FFC7FEC4-21CA-4595-BB16-8153C8C61D68}" type="pres">
      <dgm:prSet presAssocID="{3738B0B2-C651-4479-A1BB-0E859D8E6DCA}" presName="background3" presStyleLbl="node3" presStyleIdx="1" presStyleCnt="5"/>
      <dgm:spPr/>
    </dgm:pt>
    <dgm:pt modelId="{A313B2FA-4487-4FC1-B5A6-FDAB11987327}" type="pres">
      <dgm:prSet presAssocID="{3738B0B2-C651-4479-A1BB-0E859D8E6DCA}" presName="text3" presStyleLbl="fgAcc3" presStyleIdx="1" presStyleCnt="5" custLinFactX="100000" custLinFactNeighborX="130099" custLinFactNeighborY="-21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B97D12A-1F89-4972-8F56-82E34EB60CAC}" type="pres">
      <dgm:prSet presAssocID="{3738B0B2-C651-4479-A1BB-0E859D8E6DCA}" presName="hierChild4" presStyleCnt="0"/>
      <dgm:spPr/>
    </dgm:pt>
    <dgm:pt modelId="{2B39B086-EC49-4755-B612-6D4C6398FF93}" type="pres">
      <dgm:prSet presAssocID="{11536F4F-F487-4230-A3D8-D57434DD8CAA}" presName="Name17" presStyleLbl="parChTrans1D3" presStyleIdx="2" presStyleCnt="5"/>
      <dgm:spPr/>
      <dgm:t>
        <a:bodyPr/>
        <a:lstStyle/>
        <a:p>
          <a:endParaRPr lang="de-DE"/>
        </a:p>
      </dgm:t>
    </dgm:pt>
    <dgm:pt modelId="{7160001D-2CEA-4F02-AFD5-A47926FB16BA}" type="pres">
      <dgm:prSet presAssocID="{D0C2221C-B306-4D0C-AB30-AAF914143C77}" presName="hierRoot3" presStyleCnt="0"/>
      <dgm:spPr/>
    </dgm:pt>
    <dgm:pt modelId="{1F768403-DB07-4EDD-8F47-D6938034E755}" type="pres">
      <dgm:prSet presAssocID="{D0C2221C-B306-4D0C-AB30-AAF914143C77}" presName="composite3" presStyleCnt="0"/>
      <dgm:spPr/>
    </dgm:pt>
    <dgm:pt modelId="{1AFDA0CC-0F6B-4E09-AF77-3E4F4512B050}" type="pres">
      <dgm:prSet presAssocID="{D0C2221C-B306-4D0C-AB30-AAF914143C77}" presName="background3" presStyleLbl="node3" presStyleIdx="2" presStyleCnt="5"/>
      <dgm:spPr/>
    </dgm:pt>
    <dgm:pt modelId="{B2A1C796-0765-499F-88B3-E32108238E00}" type="pres">
      <dgm:prSet presAssocID="{D0C2221C-B306-4D0C-AB30-AAF914143C77}" presName="text3" presStyleLbl="fgAcc3" presStyleIdx="2" presStyleCnt="5" custLinFactX="-77948" custLinFactY="53978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BE7F8A5-2AC5-4611-A414-0A41BBE9F509}" type="pres">
      <dgm:prSet presAssocID="{D0C2221C-B306-4D0C-AB30-AAF914143C77}" presName="hierChild4" presStyleCnt="0"/>
      <dgm:spPr/>
    </dgm:pt>
    <dgm:pt modelId="{906830D7-22F2-493B-8688-8E03F51DFFE4}" type="pres">
      <dgm:prSet presAssocID="{DD3630AA-17F7-45A7-91DF-21EAE645EB06}" presName="Name17" presStyleLbl="parChTrans1D3" presStyleIdx="3" presStyleCnt="5"/>
      <dgm:spPr/>
      <dgm:t>
        <a:bodyPr/>
        <a:lstStyle/>
        <a:p>
          <a:endParaRPr lang="de-DE"/>
        </a:p>
      </dgm:t>
    </dgm:pt>
    <dgm:pt modelId="{4C5AF46D-1FC4-4E88-AEA5-87A7DCE62920}" type="pres">
      <dgm:prSet presAssocID="{D036E19D-3234-4C4F-BC77-DEF1FE619EDE}" presName="hierRoot3" presStyleCnt="0"/>
      <dgm:spPr/>
    </dgm:pt>
    <dgm:pt modelId="{A7D457F4-F353-4F3E-939A-38A3E4C4F126}" type="pres">
      <dgm:prSet presAssocID="{D036E19D-3234-4C4F-BC77-DEF1FE619EDE}" presName="composite3" presStyleCnt="0"/>
      <dgm:spPr/>
    </dgm:pt>
    <dgm:pt modelId="{9417EFEA-BF04-4E36-A768-5D229C050084}" type="pres">
      <dgm:prSet presAssocID="{D036E19D-3234-4C4F-BC77-DEF1FE619EDE}" presName="background3" presStyleLbl="node3" presStyleIdx="3" presStyleCnt="5"/>
      <dgm:spPr/>
    </dgm:pt>
    <dgm:pt modelId="{E712EB72-8906-478F-B6DF-B2F708A74364}" type="pres">
      <dgm:prSet presAssocID="{D036E19D-3234-4C4F-BC77-DEF1FE619EDE}" presName="text3" presStyleLbl="fgAcc3" presStyleIdx="3" presStyleCnt="5" custLinFactX="-22478" custLinFactY="5904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93A7D34-7F37-4679-9061-B51D9861FF5D}" type="pres">
      <dgm:prSet presAssocID="{D036E19D-3234-4C4F-BC77-DEF1FE619EDE}" presName="hierChild4" presStyleCnt="0"/>
      <dgm:spPr/>
    </dgm:pt>
    <dgm:pt modelId="{44F4BB8D-55EC-4FAF-BDAE-79EE5AC39E4C}" type="pres">
      <dgm:prSet presAssocID="{4C456AD3-83E7-441B-A8A9-0E16BD4A7EB3}" presName="Name17" presStyleLbl="parChTrans1D3" presStyleIdx="4" presStyleCnt="5"/>
      <dgm:spPr/>
      <dgm:t>
        <a:bodyPr/>
        <a:lstStyle/>
        <a:p>
          <a:endParaRPr lang="de-DE"/>
        </a:p>
      </dgm:t>
    </dgm:pt>
    <dgm:pt modelId="{6A6203F7-24C7-4BE2-B18C-1087631E22EB}" type="pres">
      <dgm:prSet presAssocID="{04DFA060-BC1B-4D32-94A1-6F6162484E95}" presName="hierRoot3" presStyleCnt="0"/>
      <dgm:spPr/>
    </dgm:pt>
    <dgm:pt modelId="{FA49227B-F555-4AAB-97E1-88B61EC6A64F}" type="pres">
      <dgm:prSet presAssocID="{04DFA060-BC1B-4D32-94A1-6F6162484E95}" presName="composite3" presStyleCnt="0"/>
      <dgm:spPr/>
    </dgm:pt>
    <dgm:pt modelId="{8D6C3263-6252-4F47-BE44-720FF031A5D3}" type="pres">
      <dgm:prSet presAssocID="{04DFA060-BC1B-4D32-94A1-6F6162484E95}" presName="background3" presStyleLbl="node3" presStyleIdx="4" presStyleCnt="5"/>
      <dgm:spPr/>
    </dgm:pt>
    <dgm:pt modelId="{968DA76F-3606-4C76-94B8-C136D20E687A}" type="pres">
      <dgm:prSet presAssocID="{04DFA060-BC1B-4D32-94A1-6F6162484E95}" presName="text3" presStyleLbl="fgAcc3" presStyleIdx="4" presStyleCnt="5" custLinFactY="72328" custLinFactNeighborX="-83921" custLinFactNeighborY="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676B7FD-0FD2-45EA-B640-759B691AA34E}" type="pres">
      <dgm:prSet presAssocID="{04DFA060-BC1B-4D32-94A1-6F6162484E95}" presName="hierChild4" presStyleCnt="0"/>
      <dgm:spPr/>
    </dgm:pt>
  </dgm:ptLst>
  <dgm:cxnLst>
    <dgm:cxn modelId="{2BC564D7-0858-4493-9AED-3206B997C27B}" type="presOf" srcId="{3738B0B2-C651-4479-A1BB-0E859D8E6DCA}" destId="{A313B2FA-4487-4FC1-B5A6-FDAB11987327}" srcOrd="0" destOrd="0" presId="urn:microsoft.com/office/officeart/2005/8/layout/hierarchy1"/>
    <dgm:cxn modelId="{83398F98-7257-43B6-9189-9FC46F0B46A8}" type="presOf" srcId="{A2E9F746-6C70-4744-87A1-32F84AA19827}" destId="{17FB469D-9D8C-4A5C-B058-B29CA6FF4A7B}" srcOrd="0" destOrd="0" presId="urn:microsoft.com/office/officeart/2005/8/layout/hierarchy1"/>
    <dgm:cxn modelId="{00516FB4-FD46-4780-9F9B-86B673C14E67}" srcId="{782CCEA4-9BB6-4BE3-8410-10EC91E40477}" destId="{D036E19D-3234-4C4F-BC77-DEF1FE619EDE}" srcOrd="3" destOrd="0" parTransId="{DD3630AA-17F7-45A7-91DF-21EAE645EB06}" sibTransId="{360D01A9-8370-40EA-92C1-04FF7AF49B5D}"/>
    <dgm:cxn modelId="{7642B067-137A-494E-81AF-6395602754CB}" srcId="{782CCEA4-9BB6-4BE3-8410-10EC91E40477}" destId="{44BF46C5-1C6A-4993-ADFB-E004395A606A}" srcOrd="0" destOrd="0" parTransId="{A2E9F746-6C70-4744-87A1-32F84AA19827}" sibTransId="{6B011121-BF5B-428D-BD84-D2F34A813D06}"/>
    <dgm:cxn modelId="{C6B2E4CD-B61C-43E5-9E48-EC6DA8009DAF}" srcId="{782CCEA4-9BB6-4BE3-8410-10EC91E40477}" destId="{3738B0B2-C651-4479-A1BB-0E859D8E6DCA}" srcOrd="1" destOrd="0" parTransId="{ED2F4925-C8EB-4C45-9ABA-E8C095D1F77D}" sibTransId="{868D625A-C0A2-4F48-B555-5A2A4DC08C61}"/>
    <dgm:cxn modelId="{C044BBEA-72F5-4B35-8735-BCAC691B79CA}" type="presOf" srcId="{44BF46C5-1C6A-4993-ADFB-E004395A606A}" destId="{E258893F-88AB-41A9-B184-6BCCC0C099C8}" srcOrd="0" destOrd="0" presId="urn:microsoft.com/office/officeart/2005/8/layout/hierarchy1"/>
    <dgm:cxn modelId="{9E32D0DD-2067-40B1-B5D3-BA32AD7B7995}" type="presOf" srcId="{DD3630AA-17F7-45A7-91DF-21EAE645EB06}" destId="{906830D7-22F2-493B-8688-8E03F51DFFE4}" srcOrd="0" destOrd="0" presId="urn:microsoft.com/office/officeart/2005/8/layout/hierarchy1"/>
    <dgm:cxn modelId="{5116C8DB-FAFE-48E3-AC97-62BC63C6A3BA}" type="presOf" srcId="{4C456AD3-83E7-441B-A8A9-0E16BD4A7EB3}" destId="{44F4BB8D-55EC-4FAF-BDAE-79EE5AC39E4C}" srcOrd="0" destOrd="0" presId="urn:microsoft.com/office/officeart/2005/8/layout/hierarchy1"/>
    <dgm:cxn modelId="{9F549CF5-1362-4FEF-860A-C93FDB520205}" type="presOf" srcId="{04DFA060-BC1B-4D32-94A1-6F6162484E95}" destId="{968DA76F-3606-4C76-94B8-C136D20E687A}" srcOrd="0" destOrd="0" presId="urn:microsoft.com/office/officeart/2005/8/layout/hierarchy1"/>
    <dgm:cxn modelId="{55A1B832-219A-4955-BCB0-30D6EB408E92}" srcId="{782CCEA4-9BB6-4BE3-8410-10EC91E40477}" destId="{04DFA060-BC1B-4D32-94A1-6F6162484E95}" srcOrd="4" destOrd="0" parTransId="{4C456AD3-83E7-441B-A8A9-0E16BD4A7EB3}" sibTransId="{E5AB6891-4027-49FE-98B9-986709195850}"/>
    <dgm:cxn modelId="{18B63002-D57F-4763-838B-BFB9A795C68A}" type="presOf" srcId="{782CCEA4-9BB6-4BE3-8410-10EC91E40477}" destId="{40FEBD33-3137-4E29-88D2-C6A93A86D5F3}" srcOrd="0" destOrd="0" presId="urn:microsoft.com/office/officeart/2005/8/layout/hierarchy1"/>
    <dgm:cxn modelId="{3442623B-FEB1-4C11-BE7F-4D1ECF7C91F1}" type="presOf" srcId="{D036E19D-3234-4C4F-BC77-DEF1FE619EDE}" destId="{E712EB72-8906-478F-B6DF-B2F708A74364}" srcOrd="0" destOrd="0" presId="urn:microsoft.com/office/officeart/2005/8/layout/hierarchy1"/>
    <dgm:cxn modelId="{671C8B8F-11A9-4CF4-9E71-FA7B1ADA7F13}" type="presOf" srcId="{7A675D44-780B-40B6-A16A-0E7E2F2E3435}" destId="{4CE2FD0B-1FF1-4321-A364-28A77090625D}" srcOrd="0" destOrd="0" presId="urn:microsoft.com/office/officeart/2005/8/layout/hierarchy1"/>
    <dgm:cxn modelId="{7FD0D42B-C42E-4A1F-9A2E-4348E7C4DA61}" type="presOf" srcId="{ED2F4925-C8EB-4C45-9ABA-E8C095D1F77D}" destId="{ADA8840E-2CA2-42B0-B5E4-660F0F549040}" srcOrd="0" destOrd="0" presId="urn:microsoft.com/office/officeart/2005/8/layout/hierarchy1"/>
    <dgm:cxn modelId="{8B4D3A2B-32D1-40E1-B502-583DD6D615DE}" type="presOf" srcId="{9538BBDB-55F8-44EA-AAAB-2A3888E2AEA2}" destId="{59C1B271-95D5-41B0-9FDA-23E8974C438D}" srcOrd="0" destOrd="0" presId="urn:microsoft.com/office/officeart/2005/8/layout/hierarchy1"/>
    <dgm:cxn modelId="{26F11190-420D-4E0A-B67C-3D6D19312400}" type="presOf" srcId="{D0C2221C-B306-4D0C-AB30-AAF914143C77}" destId="{B2A1C796-0765-499F-88B3-E32108238E00}" srcOrd="0" destOrd="0" presId="urn:microsoft.com/office/officeart/2005/8/layout/hierarchy1"/>
    <dgm:cxn modelId="{681926FF-54EC-4EC3-9092-3C60569DD04B}" srcId="{7A675D44-780B-40B6-A16A-0E7E2F2E3435}" destId="{5DB868CE-E9D2-49B5-867E-D2FE15307FED}" srcOrd="0" destOrd="0" parTransId="{6DEE5C46-7555-40B7-A303-9E48CBBEC15E}" sibTransId="{188CCF7F-B5D3-4D96-9411-E2EBA54917CD}"/>
    <dgm:cxn modelId="{8D45920D-AC20-4E90-BE34-F6DFDC777560}" srcId="{782CCEA4-9BB6-4BE3-8410-10EC91E40477}" destId="{D0C2221C-B306-4D0C-AB30-AAF914143C77}" srcOrd="2" destOrd="0" parTransId="{11536F4F-F487-4230-A3D8-D57434DD8CAA}" sibTransId="{6C822E58-9B21-415E-B641-1EB761B5510F}"/>
    <dgm:cxn modelId="{A30890D7-5E56-420A-98FC-83FF7CF8E211}" type="presOf" srcId="{5DB868CE-E9D2-49B5-867E-D2FE15307FED}" destId="{85112905-B0CA-4D64-A2B1-B8E31BEBD804}" srcOrd="0" destOrd="0" presId="urn:microsoft.com/office/officeart/2005/8/layout/hierarchy1"/>
    <dgm:cxn modelId="{0D450637-6D83-4E09-87AD-264780C23FD1}" srcId="{5DB868CE-E9D2-49B5-867E-D2FE15307FED}" destId="{782CCEA4-9BB6-4BE3-8410-10EC91E40477}" srcOrd="0" destOrd="0" parTransId="{9538BBDB-55F8-44EA-AAAB-2A3888E2AEA2}" sibTransId="{A3558804-3F11-49F4-993E-851716CAF903}"/>
    <dgm:cxn modelId="{3CAD56FE-E3EE-4E57-9466-909C38A4A1C7}" type="presOf" srcId="{11536F4F-F487-4230-A3D8-D57434DD8CAA}" destId="{2B39B086-EC49-4755-B612-6D4C6398FF93}" srcOrd="0" destOrd="0" presId="urn:microsoft.com/office/officeart/2005/8/layout/hierarchy1"/>
    <dgm:cxn modelId="{4A8845FC-4BD3-4049-B2FB-504D18C588BE}" type="presParOf" srcId="{4CE2FD0B-1FF1-4321-A364-28A77090625D}" destId="{CD5ED561-7FE4-44EC-B081-A72D2E709F0C}" srcOrd="0" destOrd="0" presId="urn:microsoft.com/office/officeart/2005/8/layout/hierarchy1"/>
    <dgm:cxn modelId="{55A66707-8F12-4B7B-9852-E4F1C2F2766F}" type="presParOf" srcId="{CD5ED561-7FE4-44EC-B081-A72D2E709F0C}" destId="{AD8AC697-F50D-492D-ABAC-0F28FAF297C5}" srcOrd="0" destOrd="0" presId="urn:microsoft.com/office/officeart/2005/8/layout/hierarchy1"/>
    <dgm:cxn modelId="{B5D011CD-4BF9-4ED8-A415-B164480E49BF}" type="presParOf" srcId="{AD8AC697-F50D-492D-ABAC-0F28FAF297C5}" destId="{A126D4F9-2F10-4AFF-BE49-2BF5B8587FC4}" srcOrd="0" destOrd="0" presId="urn:microsoft.com/office/officeart/2005/8/layout/hierarchy1"/>
    <dgm:cxn modelId="{3B6B5920-85CF-4930-B46C-5455A1CE273E}" type="presParOf" srcId="{AD8AC697-F50D-492D-ABAC-0F28FAF297C5}" destId="{85112905-B0CA-4D64-A2B1-B8E31BEBD804}" srcOrd="1" destOrd="0" presId="urn:microsoft.com/office/officeart/2005/8/layout/hierarchy1"/>
    <dgm:cxn modelId="{CB2891E1-F665-48B3-9901-3A40EFACCD51}" type="presParOf" srcId="{CD5ED561-7FE4-44EC-B081-A72D2E709F0C}" destId="{6DA081B0-0D75-4345-8CBE-916672ACD7B8}" srcOrd="1" destOrd="0" presId="urn:microsoft.com/office/officeart/2005/8/layout/hierarchy1"/>
    <dgm:cxn modelId="{3E9B4A63-820C-4180-9266-2BB28AFD3749}" type="presParOf" srcId="{6DA081B0-0D75-4345-8CBE-916672ACD7B8}" destId="{59C1B271-95D5-41B0-9FDA-23E8974C438D}" srcOrd="0" destOrd="0" presId="urn:microsoft.com/office/officeart/2005/8/layout/hierarchy1"/>
    <dgm:cxn modelId="{2972A4FE-2FD5-492D-B29C-0BDC1DF31738}" type="presParOf" srcId="{6DA081B0-0D75-4345-8CBE-916672ACD7B8}" destId="{EB69C49F-E205-4E95-89B7-B14571E5FD14}" srcOrd="1" destOrd="0" presId="urn:microsoft.com/office/officeart/2005/8/layout/hierarchy1"/>
    <dgm:cxn modelId="{E3E59A25-42CC-4B62-946B-D1696CC4F213}" type="presParOf" srcId="{EB69C49F-E205-4E95-89B7-B14571E5FD14}" destId="{3037F5C4-6DC2-428D-A166-C335D38BF2DF}" srcOrd="0" destOrd="0" presId="urn:microsoft.com/office/officeart/2005/8/layout/hierarchy1"/>
    <dgm:cxn modelId="{D9CDFB3A-E889-4F05-BC51-15D50C431885}" type="presParOf" srcId="{3037F5C4-6DC2-428D-A166-C335D38BF2DF}" destId="{6D86F6C6-E249-4AC9-A902-B4156CA5EFCC}" srcOrd="0" destOrd="0" presId="urn:microsoft.com/office/officeart/2005/8/layout/hierarchy1"/>
    <dgm:cxn modelId="{CB6D9E39-F8B5-40FE-88B4-64674E182509}" type="presParOf" srcId="{3037F5C4-6DC2-428D-A166-C335D38BF2DF}" destId="{40FEBD33-3137-4E29-88D2-C6A93A86D5F3}" srcOrd="1" destOrd="0" presId="urn:microsoft.com/office/officeart/2005/8/layout/hierarchy1"/>
    <dgm:cxn modelId="{1A8F9E8F-7E5B-44AC-BD77-25DBEBE43A1C}" type="presParOf" srcId="{EB69C49F-E205-4E95-89B7-B14571E5FD14}" destId="{EF06AA68-87CA-4925-9C24-436F2B3950B4}" srcOrd="1" destOrd="0" presId="urn:microsoft.com/office/officeart/2005/8/layout/hierarchy1"/>
    <dgm:cxn modelId="{DA6C8870-E99C-4B13-8B13-C42872EB8994}" type="presParOf" srcId="{EF06AA68-87CA-4925-9C24-436F2B3950B4}" destId="{17FB469D-9D8C-4A5C-B058-B29CA6FF4A7B}" srcOrd="0" destOrd="0" presId="urn:microsoft.com/office/officeart/2005/8/layout/hierarchy1"/>
    <dgm:cxn modelId="{F4CC7E42-53B8-492F-8464-AA4DF2FE4BD4}" type="presParOf" srcId="{EF06AA68-87CA-4925-9C24-436F2B3950B4}" destId="{AEC62FA0-50B6-46A6-9491-4C35B082C129}" srcOrd="1" destOrd="0" presId="urn:microsoft.com/office/officeart/2005/8/layout/hierarchy1"/>
    <dgm:cxn modelId="{D360ADB0-30CB-4E27-A3D9-FE7C57F828E8}" type="presParOf" srcId="{AEC62FA0-50B6-46A6-9491-4C35B082C129}" destId="{B0558905-ECCF-4D75-8A76-7CE2814768B9}" srcOrd="0" destOrd="0" presId="urn:microsoft.com/office/officeart/2005/8/layout/hierarchy1"/>
    <dgm:cxn modelId="{5E76BCE7-E787-4C5A-9F42-7527EA4971C6}" type="presParOf" srcId="{B0558905-ECCF-4D75-8A76-7CE2814768B9}" destId="{FB0D7677-B136-43D9-9022-B2ADBDF96F26}" srcOrd="0" destOrd="0" presId="urn:microsoft.com/office/officeart/2005/8/layout/hierarchy1"/>
    <dgm:cxn modelId="{BDD5B30E-E341-4902-AC10-53D3D3E0DB07}" type="presParOf" srcId="{B0558905-ECCF-4D75-8A76-7CE2814768B9}" destId="{E258893F-88AB-41A9-B184-6BCCC0C099C8}" srcOrd="1" destOrd="0" presId="urn:microsoft.com/office/officeart/2005/8/layout/hierarchy1"/>
    <dgm:cxn modelId="{9E9CFDDF-92C8-4F40-9C2B-232BB20E8999}" type="presParOf" srcId="{AEC62FA0-50B6-46A6-9491-4C35B082C129}" destId="{D5F9BD44-DC60-47AF-80FF-B429C4A085FC}" srcOrd="1" destOrd="0" presId="urn:microsoft.com/office/officeart/2005/8/layout/hierarchy1"/>
    <dgm:cxn modelId="{3CBF3E58-3322-4D13-B6E2-271421DB3E3D}" type="presParOf" srcId="{EF06AA68-87CA-4925-9C24-436F2B3950B4}" destId="{ADA8840E-2CA2-42B0-B5E4-660F0F549040}" srcOrd="2" destOrd="0" presId="urn:microsoft.com/office/officeart/2005/8/layout/hierarchy1"/>
    <dgm:cxn modelId="{9670F04A-F372-49B1-951A-8D9C055F18A1}" type="presParOf" srcId="{EF06AA68-87CA-4925-9C24-436F2B3950B4}" destId="{A22B92A8-5A59-4A14-9946-3862A59A2A31}" srcOrd="3" destOrd="0" presId="urn:microsoft.com/office/officeart/2005/8/layout/hierarchy1"/>
    <dgm:cxn modelId="{0020810D-4B4E-4B96-B7E3-10FFD40E6E52}" type="presParOf" srcId="{A22B92A8-5A59-4A14-9946-3862A59A2A31}" destId="{6813195C-BF7E-4329-9DE3-6EADF3B2F315}" srcOrd="0" destOrd="0" presId="urn:microsoft.com/office/officeart/2005/8/layout/hierarchy1"/>
    <dgm:cxn modelId="{12235AFF-3F82-4EA8-B66E-F3C57BE7D222}" type="presParOf" srcId="{6813195C-BF7E-4329-9DE3-6EADF3B2F315}" destId="{FFC7FEC4-21CA-4595-BB16-8153C8C61D68}" srcOrd="0" destOrd="0" presId="urn:microsoft.com/office/officeart/2005/8/layout/hierarchy1"/>
    <dgm:cxn modelId="{F2BA8DE4-3CFB-419B-BACC-7F45081A73AE}" type="presParOf" srcId="{6813195C-BF7E-4329-9DE3-6EADF3B2F315}" destId="{A313B2FA-4487-4FC1-B5A6-FDAB11987327}" srcOrd="1" destOrd="0" presId="urn:microsoft.com/office/officeart/2005/8/layout/hierarchy1"/>
    <dgm:cxn modelId="{E664F012-3FD2-48B5-B123-662ED69EEE00}" type="presParOf" srcId="{A22B92A8-5A59-4A14-9946-3862A59A2A31}" destId="{5B97D12A-1F89-4972-8F56-82E34EB60CAC}" srcOrd="1" destOrd="0" presId="urn:microsoft.com/office/officeart/2005/8/layout/hierarchy1"/>
    <dgm:cxn modelId="{A10DEA73-7356-4C88-B494-65370818E7EA}" type="presParOf" srcId="{EF06AA68-87CA-4925-9C24-436F2B3950B4}" destId="{2B39B086-EC49-4755-B612-6D4C6398FF93}" srcOrd="4" destOrd="0" presId="urn:microsoft.com/office/officeart/2005/8/layout/hierarchy1"/>
    <dgm:cxn modelId="{BBEAACB0-E960-4C48-B16B-BD1DFC6364A9}" type="presParOf" srcId="{EF06AA68-87CA-4925-9C24-436F2B3950B4}" destId="{7160001D-2CEA-4F02-AFD5-A47926FB16BA}" srcOrd="5" destOrd="0" presId="urn:microsoft.com/office/officeart/2005/8/layout/hierarchy1"/>
    <dgm:cxn modelId="{87E7CF05-84C5-43AD-AD0B-02058F4B7E23}" type="presParOf" srcId="{7160001D-2CEA-4F02-AFD5-A47926FB16BA}" destId="{1F768403-DB07-4EDD-8F47-D6938034E755}" srcOrd="0" destOrd="0" presId="urn:microsoft.com/office/officeart/2005/8/layout/hierarchy1"/>
    <dgm:cxn modelId="{CE5A19AA-F7F8-43B2-9A98-465696080EBD}" type="presParOf" srcId="{1F768403-DB07-4EDD-8F47-D6938034E755}" destId="{1AFDA0CC-0F6B-4E09-AF77-3E4F4512B050}" srcOrd="0" destOrd="0" presId="urn:microsoft.com/office/officeart/2005/8/layout/hierarchy1"/>
    <dgm:cxn modelId="{E55D71C8-8A99-4646-A821-ED49962403C4}" type="presParOf" srcId="{1F768403-DB07-4EDD-8F47-D6938034E755}" destId="{B2A1C796-0765-499F-88B3-E32108238E00}" srcOrd="1" destOrd="0" presId="urn:microsoft.com/office/officeart/2005/8/layout/hierarchy1"/>
    <dgm:cxn modelId="{F3E2540C-A315-44B4-B4D9-E5B313367863}" type="presParOf" srcId="{7160001D-2CEA-4F02-AFD5-A47926FB16BA}" destId="{1BE7F8A5-2AC5-4611-A414-0A41BBE9F509}" srcOrd="1" destOrd="0" presId="urn:microsoft.com/office/officeart/2005/8/layout/hierarchy1"/>
    <dgm:cxn modelId="{00F79008-6E1B-453F-8786-40BF0FD01B3F}" type="presParOf" srcId="{EF06AA68-87CA-4925-9C24-436F2B3950B4}" destId="{906830D7-22F2-493B-8688-8E03F51DFFE4}" srcOrd="6" destOrd="0" presId="urn:microsoft.com/office/officeart/2005/8/layout/hierarchy1"/>
    <dgm:cxn modelId="{CC2F142B-4E87-4CB4-8B6E-37815587D2BB}" type="presParOf" srcId="{EF06AA68-87CA-4925-9C24-436F2B3950B4}" destId="{4C5AF46D-1FC4-4E88-AEA5-87A7DCE62920}" srcOrd="7" destOrd="0" presId="urn:microsoft.com/office/officeart/2005/8/layout/hierarchy1"/>
    <dgm:cxn modelId="{614212A9-0B03-4C02-95EA-06ABF52B34CE}" type="presParOf" srcId="{4C5AF46D-1FC4-4E88-AEA5-87A7DCE62920}" destId="{A7D457F4-F353-4F3E-939A-38A3E4C4F126}" srcOrd="0" destOrd="0" presId="urn:microsoft.com/office/officeart/2005/8/layout/hierarchy1"/>
    <dgm:cxn modelId="{338B52BB-3688-4A53-AF2F-B04A4958751E}" type="presParOf" srcId="{A7D457F4-F353-4F3E-939A-38A3E4C4F126}" destId="{9417EFEA-BF04-4E36-A768-5D229C050084}" srcOrd="0" destOrd="0" presId="urn:microsoft.com/office/officeart/2005/8/layout/hierarchy1"/>
    <dgm:cxn modelId="{3229AC2E-22FA-460C-ADB1-301327389371}" type="presParOf" srcId="{A7D457F4-F353-4F3E-939A-38A3E4C4F126}" destId="{E712EB72-8906-478F-B6DF-B2F708A74364}" srcOrd="1" destOrd="0" presId="urn:microsoft.com/office/officeart/2005/8/layout/hierarchy1"/>
    <dgm:cxn modelId="{A5FFA1D7-71BE-4169-A526-1E358857CBB9}" type="presParOf" srcId="{4C5AF46D-1FC4-4E88-AEA5-87A7DCE62920}" destId="{593A7D34-7F37-4679-9061-B51D9861FF5D}" srcOrd="1" destOrd="0" presId="urn:microsoft.com/office/officeart/2005/8/layout/hierarchy1"/>
    <dgm:cxn modelId="{F727A0C8-66D3-4B70-9A2F-9ED8C1FC9E64}" type="presParOf" srcId="{EF06AA68-87CA-4925-9C24-436F2B3950B4}" destId="{44F4BB8D-55EC-4FAF-BDAE-79EE5AC39E4C}" srcOrd="8" destOrd="0" presId="urn:microsoft.com/office/officeart/2005/8/layout/hierarchy1"/>
    <dgm:cxn modelId="{4839103F-F22A-42B9-84D9-F9486F760590}" type="presParOf" srcId="{EF06AA68-87CA-4925-9C24-436F2B3950B4}" destId="{6A6203F7-24C7-4BE2-B18C-1087631E22EB}" srcOrd="9" destOrd="0" presId="urn:microsoft.com/office/officeart/2005/8/layout/hierarchy1"/>
    <dgm:cxn modelId="{E41A3DAC-C8EA-4B38-92BF-47B802926F6F}" type="presParOf" srcId="{6A6203F7-24C7-4BE2-B18C-1087631E22EB}" destId="{FA49227B-F555-4AAB-97E1-88B61EC6A64F}" srcOrd="0" destOrd="0" presId="urn:microsoft.com/office/officeart/2005/8/layout/hierarchy1"/>
    <dgm:cxn modelId="{8F5A4855-3060-4275-804C-04A80BA4E1B4}" type="presParOf" srcId="{FA49227B-F555-4AAB-97E1-88B61EC6A64F}" destId="{8D6C3263-6252-4F47-BE44-720FF031A5D3}" srcOrd="0" destOrd="0" presId="urn:microsoft.com/office/officeart/2005/8/layout/hierarchy1"/>
    <dgm:cxn modelId="{583EAF8B-2A23-4061-AD9C-BC8E842E4BB6}" type="presParOf" srcId="{FA49227B-F555-4AAB-97E1-88B61EC6A64F}" destId="{968DA76F-3606-4C76-94B8-C136D20E687A}" srcOrd="1" destOrd="0" presId="urn:microsoft.com/office/officeart/2005/8/layout/hierarchy1"/>
    <dgm:cxn modelId="{143C8759-20D2-468A-B1BF-7448485F8579}" type="presParOf" srcId="{6A6203F7-24C7-4BE2-B18C-1087631E22EB}" destId="{7676B7FD-0FD2-45EA-B640-759B691AA3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0828-9CF2-425E-B7A9-D86DC7C30A57}">
      <dsp:nvSpPr>
        <dsp:cNvPr id="0" name=""/>
        <dsp:cNvSpPr/>
      </dsp:nvSpPr>
      <dsp:spPr>
        <a:xfrm>
          <a:off x="2726994" y="57825"/>
          <a:ext cx="2775611" cy="27756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smtClean="0"/>
            <a:t>People</a:t>
          </a:r>
          <a:endParaRPr lang="en-GB" sz="2000" b="1" kern="120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Responsibilities</a:t>
          </a:r>
          <a:endParaRPr lang="en-GB" sz="1600" kern="120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Skills</a:t>
          </a:r>
          <a:endParaRPr lang="en-GB" sz="1600" kern="120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Awareness</a:t>
          </a:r>
          <a:endParaRPr lang="en-GB" sz="1600" kern="1200" noProof="0"/>
        </a:p>
      </dsp:txBody>
      <dsp:txXfrm>
        <a:off x="3097075" y="543557"/>
        <a:ext cx="2035448" cy="1249025"/>
      </dsp:txXfrm>
    </dsp:sp>
    <dsp:sp modelId="{42BD5A87-AFC8-41FF-BDA7-4F2135B69603}">
      <dsp:nvSpPr>
        <dsp:cNvPr id="0" name=""/>
        <dsp:cNvSpPr/>
      </dsp:nvSpPr>
      <dsp:spPr>
        <a:xfrm>
          <a:off x="3728527" y="1792582"/>
          <a:ext cx="2775611" cy="27756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smtClean="0"/>
            <a:t>Processes</a:t>
          </a:r>
          <a:endParaRPr lang="en-GB" sz="2000" b="1" kern="120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Defined activities</a:t>
          </a:r>
          <a:endParaRPr lang="en-GB" sz="1600" kern="120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Effectiveness and repeatability</a:t>
          </a:r>
          <a:endParaRPr lang="en-GB" sz="1600" kern="1200" noProof="0"/>
        </a:p>
      </dsp:txBody>
      <dsp:txXfrm>
        <a:off x="4577401" y="2509615"/>
        <a:ext cx="1665366" cy="1526586"/>
      </dsp:txXfrm>
    </dsp:sp>
    <dsp:sp modelId="{8747BD70-8DAF-4A70-8114-04AE2902A67C}">
      <dsp:nvSpPr>
        <dsp:cNvPr id="0" name=""/>
        <dsp:cNvSpPr/>
      </dsp:nvSpPr>
      <dsp:spPr>
        <a:xfrm>
          <a:off x="1725461" y="1792582"/>
          <a:ext cx="2775611" cy="27756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smtClean="0"/>
            <a:t>Technology</a:t>
          </a:r>
          <a:endParaRPr lang="en-GB" sz="2000" b="1" kern="120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Support people in their roles</a:t>
          </a:r>
          <a:endParaRPr lang="en-GB" sz="1600" kern="120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Increase process effectiveness and efficiency</a:t>
          </a:r>
          <a:endParaRPr lang="en-GB" sz="1600" kern="1200" noProof="0"/>
        </a:p>
      </dsp:txBody>
      <dsp:txXfrm>
        <a:off x="1986831" y="2509615"/>
        <a:ext cx="1665366" cy="1526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4BB8D-55EC-4FAF-BDAE-79EE5AC39E4C}">
      <dsp:nvSpPr>
        <dsp:cNvPr id="0" name=""/>
        <dsp:cNvSpPr/>
      </dsp:nvSpPr>
      <dsp:spPr>
        <a:xfrm>
          <a:off x="3745381" y="3216496"/>
          <a:ext cx="2040462" cy="160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404"/>
              </a:lnTo>
              <a:lnTo>
                <a:pt x="2040462" y="1484404"/>
              </a:lnTo>
              <a:lnTo>
                <a:pt x="2040462" y="16021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830D7-22F2-493B-8688-8E03F51DFFE4}">
      <dsp:nvSpPr>
        <dsp:cNvPr id="0" name=""/>
        <dsp:cNvSpPr/>
      </dsp:nvSpPr>
      <dsp:spPr>
        <a:xfrm>
          <a:off x="3696410" y="3216496"/>
          <a:ext cx="91440" cy="1602160"/>
        </a:xfrm>
        <a:custGeom>
          <a:avLst/>
          <a:gdLst/>
          <a:ahLst/>
          <a:cxnLst/>
          <a:rect l="0" t="0" r="0" b="0"/>
          <a:pathLst>
            <a:path>
              <a:moveTo>
                <a:pt x="48971" y="0"/>
              </a:moveTo>
              <a:lnTo>
                <a:pt x="48971" y="1484404"/>
              </a:lnTo>
              <a:lnTo>
                <a:pt x="45720" y="1484404"/>
              </a:lnTo>
              <a:lnTo>
                <a:pt x="45720" y="16021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9B086-EC49-4755-B612-6D4C6398FF93}">
      <dsp:nvSpPr>
        <dsp:cNvPr id="0" name=""/>
        <dsp:cNvSpPr/>
      </dsp:nvSpPr>
      <dsp:spPr>
        <a:xfrm>
          <a:off x="1483430" y="3216496"/>
          <a:ext cx="2261951" cy="1602160"/>
        </a:xfrm>
        <a:custGeom>
          <a:avLst/>
          <a:gdLst/>
          <a:ahLst/>
          <a:cxnLst/>
          <a:rect l="0" t="0" r="0" b="0"/>
          <a:pathLst>
            <a:path>
              <a:moveTo>
                <a:pt x="2261951" y="0"/>
              </a:moveTo>
              <a:lnTo>
                <a:pt x="2261951" y="1484404"/>
              </a:lnTo>
              <a:lnTo>
                <a:pt x="0" y="1484404"/>
              </a:lnTo>
              <a:lnTo>
                <a:pt x="0" y="160216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8840E-2CA2-42B0-B5E4-660F0F549040}">
      <dsp:nvSpPr>
        <dsp:cNvPr id="0" name=""/>
        <dsp:cNvSpPr/>
      </dsp:nvSpPr>
      <dsp:spPr>
        <a:xfrm>
          <a:off x="3745381" y="3216496"/>
          <a:ext cx="1371254" cy="35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83"/>
              </a:lnTo>
              <a:lnTo>
                <a:pt x="1371254" y="234383"/>
              </a:lnTo>
              <a:lnTo>
                <a:pt x="1371254" y="35213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B469D-9D8C-4A5C-B058-B29CA6FF4A7B}">
      <dsp:nvSpPr>
        <dsp:cNvPr id="0" name=""/>
        <dsp:cNvSpPr/>
      </dsp:nvSpPr>
      <dsp:spPr>
        <a:xfrm>
          <a:off x="2435628" y="3216496"/>
          <a:ext cx="1309753" cy="343518"/>
        </a:xfrm>
        <a:custGeom>
          <a:avLst/>
          <a:gdLst/>
          <a:ahLst/>
          <a:cxnLst/>
          <a:rect l="0" t="0" r="0" b="0"/>
          <a:pathLst>
            <a:path>
              <a:moveTo>
                <a:pt x="1309753" y="0"/>
              </a:moveTo>
              <a:lnTo>
                <a:pt x="1309753" y="225762"/>
              </a:lnTo>
              <a:lnTo>
                <a:pt x="0" y="225762"/>
              </a:lnTo>
              <a:lnTo>
                <a:pt x="0" y="3435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1B271-95D5-41B0-9FDA-23E8974C438D}">
      <dsp:nvSpPr>
        <dsp:cNvPr id="0" name=""/>
        <dsp:cNvSpPr/>
      </dsp:nvSpPr>
      <dsp:spPr>
        <a:xfrm>
          <a:off x="3699661" y="1928615"/>
          <a:ext cx="91440" cy="480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713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D4F9-2F10-4AFF-BE49-2BF5B8587FC4}">
      <dsp:nvSpPr>
        <dsp:cNvPr id="0" name=""/>
        <dsp:cNvSpPr/>
      </dsp:nvSpPr>
      <dsp:spPr>
        <a:xfrm>
          <a:off x="3109816" y="1121447"/>
          <a:ext cx="1271130" cy="80716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12905-B0CA-4D64-A2B1-B8E31BEBD804}">
      <dsp:nvSpPr>
        <dsp:cNvPr id="0" name=""/>
        <dsp:cNvSpPr/>
      </dsp:nvSpPr>
      <dsp:spPr>
        <a:xfrm>
          <a:off x="3251053" y="1255622"/>
          <a:ext cx="1271130" cy="80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smtClean="0"/>
            <a:t>FitSM-0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smtClean="0"/>
            <a:t>Overview and Vocabulary</a:t>
          </a:r>
          <a:endParaRPr lang="en-GB" sz="1100" kern="1200" noProof="0"/>
        </a:p>
      </dsp:txBody>
      <dsp:txXfrm>
        <a:off x="3274694" y="1279263"/>
        <a:ext cx="1223848" cy="759885"/>
      </dsp:txXfrm>
    </dsp:sp>
    <dsp:sp modelId="{6D86F6C6-E249-4AC9-A902-B4156CA5EFCC}">
      <dsp:nvSpPr>
        <dsp:cNvPr id="0" name=""/>
        <dsp:cNvSpPr/>
      </dsp:nvSpPr>
      <dsp:spPr>
        <a:xfrm>
          <a:off x="3109816" y="2409328"/>
          <a:ext cx="1271130" cy="80716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EBD33-3137-4E29-88D2-C6A93A86D5F3}">
      <dsp:nvSpPr>
        <dsp:cNvPr id="0" name=""/>
        <dsp:cNvSpPr/>
      </dsp:nvSpPr>
      <dsp:spPr>
        <a:xfrm>
          <a:off x="3251053" y="2543503"/>
          <a:ext cx="1271130" cy="80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smtClean="0"/>
            <a:t>FitSM-1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smtClean="0"/>
            <a:t>Requirements</a:t>
          </a:r>
          <a:endParaRPr lang="en-GB" sz="1100" kern="1200" noProof="0"/>
        </a:p>
      </dsp:txBody>
      <dsp:txXfrm>
        <a:off x="3274694" y="2567144"/>
        <a:ext cx="1223848" cy="759885"/>
      </dsp:txXfrm>
    </dsp:sp>
    <dsp:sp modelId="{FB0D7677-B136-43D9-9022-B2ADBDF96F26}">
      <dsp:nvSpPr>
        <dsp:cNvPr id="0" name=""/>
        <dsp:cNvSpPr/>
      </dsp:nvSpPr>
      <dsp:spPr>
        <a:xfrm>
          <a:off x="1800063" y="3560015"/>
          <a:ext cx="1271130" cy="80716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8893F-88AB-41A9-B184-6BCCC0C099C8}">
      <dsp:nvSpPr>
        <dsp:cNvPr id="0" name=""/>
        <dsp:cNvSpPr/>
      </dsp:nvSpPr>
      <dsp:spPr>
        <a:xfrm>
          <a:off x="1941300" y="3694190"/>
          <a:ext cx="1271130" cy="80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smtClean="0"/>
            <a:t>FitSM-2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smtClean="0"/>
            <a:t>Objectives and activities</a:t>
          </a:r>
          <a:endParaRPr lang="en-GB" sz="1100" kern="1200" noProof="0"/>
        </a:p>
      </dsp:txBody>
      <dsp:txXfrm>
        <a:off x="1964941" y="3717831"/>
        <a:ext cx="1223848" cy="759885"/>
      </dsp:txXfrm>
    </dsp:sp>
    <dsp:sp modelId="{FFC7FEC4-21CA-4595-BB16-8153C8C61D68}">
      <dsp:nvSpPr>
        <dsp:cNvPr id="0" name=""/>
        <dsp:cNvSpPr/>
      </dsp:nvSpPr>
      <dsp:spPr>
        <a:xfrm>
          <a:off x="4481070" y="3568635"/>
          <a:ext cx="1271130" cy="80716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3B2FA-4487-4FC1-B5A6-FDAB11987327}">
      <dsp:nvSpPr>
        <dsp:cNvPr id="0" name=""/>
        <dsp:cNvSpPr/>
      </dsp:nvSpPr>
      <dsp:spPr>
        <a:xfrm>
          <a:off x="4622307" y="3702810"/>
          <a:ext cx="1271130" cy="80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smtClean="0"/>
            <a:t>FitSM-3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smtClean="0"/>
            <a:t>Role model</a:t>
          </a:r>
          <a:endParaRPr lang="en-GB" sz="1100" kern="1200" noProof="0"/>
        </a:p>
      </dsp:txBody>
      <dsp:txXfrm>
        <a:off x="4645948" y="3726451"/>
        <a:ext cx="1223848" cy="759885"/>
      </dsp:txXfrm>
    </dsp:sp>
    <dsp:sp modelId="{1AFDA0CC-0F6B-4E09-AF77-3E4F4512B050}">
      <dsp:nvSpPr>
        <dsp:cNvPr id="0" name=""/>
        <dsp:cNvSpPr/>
      </dsp:nvSpPr>
      <dsp:spPr>
        <a:xfrm>
          <a:off x="847865" y="4818657"/>
          <a:ext cx="1271130" cy="80716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1C796-0765-499F-88B3-E32108238E00}">
      <dsp:nvSpPr>
        <dsp:cNvPr id="0" name=""/>
        <dsp:cNvSpPr/>
      </dsp:nvSpPr>
      <dsp:spPr>
        <a:xfrm>
          <a:off x="989101" y="4952832"/>
          <a:ext cx="1271130" cy="80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smtClean="0"/>
            <a:t>FitSM-4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smtClean="0"/>
            <a:t>Selected templates and samples</a:t>
          </a:r>
          <a:endParaRPr lang="en-GB" sz="1100" kern="1200" noProof="0"/>
        </a:p>
      </dsp:txBody>
      <dsp:txXfrm>
        <a:off x="1012742" y="4976473"/>
        <a:ext cx="1223848" cy="759885"/>
      </dsp:txXfrm>
    </dsp:sp>
    <dsp:sp modelId="{9417EFEA-BF04-4E36-A768-5D229C050084}">
      <dsp:nvSpPr>
        <dsp:cNvPr id="0" name=""/>
        <dsp:cNvSpPr/>
      </dsp:nvSpPr>
      <dsp:spPr>
        <a:xfrm>
          <a:off x="3106565" y="4818657"/>
          <a:ext cx="1271130" cy="80716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2EB72-8906-478F-B6DF-B2F708A74364}">
      <dsp:nvSpPr>
        <dsp:cNvPr id="0" name=""/>
        <dsp:cNvSpPr/>
      </dsp:nvSpPr>
      <dsp:spPr>
        <a:xfrm>
          <a:off x="3247801" y="4952832"/>
          <a:ext cx="1271130" cy="80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smtClean="0"/>
            <a:t>FitSM-5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smtClean="0"/>
            <a:t>Selected implementation guides</a:t>
          </a:r>
          <a:endParaRPr lang="en-GB" sz="1100" kern="1200" noProof="0"/>
        </a:p>
      </dsp:txBody>
      <dsp:txXfrm>
        <a:off x="3271442" y="4976473"/>
        <a:ext cx="1223848" cy="759885"/>
      </dsp:txXfrm>
    </dsp:sp>
    <dsp:sp modelId="{8D6C3263-6252-4F47-BE44-720FF031A5D3}">
      <dsp:nvSpPr>
        <dsp:cNvPr id="0" name=""/>
        <dsp:cNvSpPr/>
      </dsp:nvSpPr>
      <dsp:spPr>
        <a:xfrm>
          <a:off x="5150278" y="4818657"/>
          <a:ext cx="1271130" cy="80716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DA76F-3606-4C76-94B8-C136D20E687A}">
      <dsp:nvSpPr>
        <dsp:cNvPr id="0" name=""/>
        <dsp:cNvSpPr/>
      </dsp:nvSpPr>
      <dsp:spPr>
        <a:xfrm>
          <a:off x="5291515" y="4952832"/>
          <a:ext cx="1271130" cy="80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/>
            <a:t>FitSM-6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Maturity and capability assessment scheme</a:t>
          </a:r>
          <a:endParaRPr lang="en-GB" sz="1100" kern="1200" noProof="0" dirty="0"/>
        </a:p>
      </dsp:txBody>
      <dsp:txXfrm>
        <a:off x="5315156" y="4976473"/>
        <a:ext cx="1223848" cy="75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2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B81D-960B-4D93-9835-507E5CE63345}" type="datetimeFigureOut">
              <a:rPr lang="de-DE" smtClean="0"/>
              <a:t>26/05/15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6601-BCEE-4941-9E40-EA1C8660640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5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6601-BCEE-4941-9E40-EA1C8660640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2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FedSM</a:t>
            </a:r>
            <a:r>
              <a:rPr lang="en-US" baseline="0" noProof="0" dirty="0" smtClean="0"/>
              <a:t> – full project title “Service Management in Federated e-Infrastructures” – is funded under the </a:t>
            </a:r>
            <a:r>
              <a:rPr lang="en-US" i="1" baseline="0" noProof="0" dirty="0" smtClean="0"/>
              <a:t>coordination and support action </a:t>
            </a:r>
            <a:r>
              <a:rPr lang="en-US" baseline="0" noProof="0" dirty="0" smtClean="0"/>
              <a:t>funding scheme </a:t>
            </a:r>
          </a:p>
          <a:p>
            <a:r>
              <a:rPr lang="en-US" baseline="0" noProof="0" dirty="0" smtClean="0"/>
              <a:t>something something FP7 EC … ….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Project duration: 36 months, from 1st September 2012 to 31st August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45C2-5DCE-8A41-BFF1-837AFBEA66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7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templates</a:t>
            </a:r>
            <a:r>
              <a:rPr lang="en-US" baseline="0" dirty="0" smtClean="0"/>
              <a:t>, samples and guides are being prepared.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Clients driving priorities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6601-BCEE-4941-9E40-EA1C8660640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13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6601-BCEE-4941-9E40-EA1C8660640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8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6601-BCEE-4941-9E40-EA1C8660640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1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6601-BCEE-4941-9E40-EA1C8660640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47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6601-BCEE-4941-9E40-EA1C8660640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4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6601-BCEE-4941-9E40-EA1C8660640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36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Full training titles: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Expert training in IT service management according to </a:t>
            </a:r>
            <a:r>
              <a:rPr lang="en-GB" b="0" dirty="0" err="1" smtClean="0"/>
              <a:t>FitSM</a:t>
            </a:r>
            <a:endParaRPr lang="en-GB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Advanced training in service planning and delivery according to </a:t>
            </a:r>
            <a:r>
              <a:rPr lang="en-GB" b="0" dirty="0" err="1" smtClean="0"/>
              <a:t>FitSM</a:t>
            </a:r>
            <a:endParaRPr lang="en-GB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Advanced training in service operation and control according to </a:t>
            </a:r>
            <a:r>
              <a:rPr lang="en-GB" b="0" dirty="0" err="1" smtClean="0"/>
              <a:t>FitSM</a:t>
            </a:r>
            <a:endParaRPr lang="en-GB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Foundation training in IT service management according to </a:t>
            </a:r>
            <a:r>
              <a:rPr lang="en-GB" b="0" dirty="0" err="1" smtClean="0"/>
              <a:t>FitSM</a:t>
            </a:r>
            <a:endParaRPr lang="en-GB" b="0" dirty="0" smtClean="0"/>
          </a:p>
          <a:p>
            <a:endParaRPr lang="de-DE" b="0" dirty="0" smtClean="0"/>
          </a:p>
        </p:txBody>
      </p:sp>
      <p:sp>
        <p:nvSpPr>
          <p:cNvPr id="552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26BDAA19-FF4F-4A54-8457-5C8E832186C8}" type="slidenum">
              <a:rPr lang="de-DE" smtClean="0">
                <a:ea typeface="ＭＳ Ｐゴシック"/>
                <a:cs typeface="ＭＳ Ｐゴシック"/>
              </a:rPr>
              <a:pPr defTabSz="908050"/>
              <a:t>28</a:t>
            </a:fld>
            <a:endParaRPr lang="de-DE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7186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TÜV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maintaining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0814-89E6-DB45-B91C-708B539C98B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95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Pag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B00442-95D7-48A1-93FF-30CFCE51BF05}" type="datetime1">
              <a:rPr lang="en-US" smtClean="0"/>
              <a:t>26/05/15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507AEB-23B8-F142-83A3-458C56B10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a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674649"/>
            <a:ext cx="8064500" cy="114300"/>
          </a:xfrm>
          <a:prstGeom prst="rect">
            <a:avLst/>
          </a:prstGeom>
        </p:spPr>
      </p:pic>
      <p:pic>
        <p:nvPicPr>
          <p:cNvPr id="12" name="Picture 2" descr="http://www.fedsm.eu/sites/default/files/FitSM%20logo-name-1.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95" y="433705"/>
            <a:ext cx="4826809" cy="12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9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825-2AA7-4373-8684-F53091DBF984}" type="datetime1">
              <a:rPr lang="en-US" smtClean="0"/>
              <a:t>26/05/15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120" y="4016022"/>
            <a:ext cx="7353759" cy="1047859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16A8-609D-4A35-A196-3C2CBF5FBE39}" type="datetime1">
              <a:rPr lang="en-US" smtClean="0"/>
              <a:t>26/05/15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dr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2716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5970"/>
            <a:ext cx="8229600" cy="461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16A8-609D-4A35-A196-3C2CBF5FBE39}" type="datetime1">
              <a:rPr lang="en-US" smtClean="0"/>
              <a:t>26/05/15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05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2" y="1447022"/>
            <a:ext cx="9160932" cy="129600"/>
          </a:xfrm>
          <a:prstGeom prst="rect">
            <a:avLst/>
          </a:prstGeom>
        </p:spPr>
      </p:pic>
      <p:pic>
        <p:nvPicPr>
          <p:cNvPr id="10" name="Picture 13" descr="Macintosh HD:Users:owen:Google Drive:ETL online:FedSM:Branding:FitSm logo:FitSM logo-woutname.pn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59" y="227108"/>
            <a:ext cx="1080395" cy="108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7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2055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d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120" y="3558822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16A8-609D-4A35-A196-3C2CBF5FBE39}" type="datetime1">
              <a:rPr lang="en-US" smtClean="0"/>
              <a:t>26/05/15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05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7" descr="ba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2" y="1447022"/>
            <a:ext cx="9160932" cy="129600"/>
          </a:xfrm>
          <a:prstGeom prst="rect">
            <a:avLst/>
          </a:prstGeom>
        </p:spPr>
      </p:pic>
      <p:pic>
        <p:nvPicPr>
          <p:cNvPr id="12" name="Picture 2" descr="http://www.fedsm.eu/sites/default/files/FitSM%20logo-name-1.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95" y="94711"/>
            <a:ext cx="4826809" cy="12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7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055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tsm.e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jpe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tsm.eu" TargetMode="External"/><Relationship Id="rId3" Type="http://schemas.openxmlformats.org/officeDocument/2006/relationships/hyperlink" Target="mailto:info@fedsm.e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35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onsdb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 dirty="0" smtClean="0"/>
              <a:t>FitSM Overview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2" descr="Creative Commons Lizenzvertr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7" y="525419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021806" y="5124618"/>
            <a:ext cx="33289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This </a:t>
            </a:r>
            <a:r>
              <a:rPr lang="en-US" sz="1050" dirty="0" smtClean="0"/>
              <a:t>work has </a:t>
            </a:r>
            <a:r>
              <a:rPr lang="en-US" sz="1050" dirty="0"/>
              <a:t>been funded by the European </a:t>
            </a:r>
            <a:r>
              <a:rPr lang="en-US" sz="1050" dirty="0" smtClean="0"/>
              <a:t>Commission. It is </a:t>
            </a:r>
            <a:r>
              <a:rPr lang="en-US" sz="1050" dirty="0"/>
              <a:t>licensed under a </a:t>
            </a:r>
            <a:r>
              <a:rPr lang="en-US" sz="1050" dirty="0">
                <a:hlinkClick r:id="rId3"/>
              </a:rPr>
              <a:t>Creative Commons Attribution-</a:t>
            </a:r>
            <a:r>
              <a:rPr lang="en-US" sz="1050" dirty="0" err="1">
                <a:hlinkClick r:id="rId3"/>
              </a:rPr>
              <a:t>ShareAlike</a:t>
            </a:r>
            <a:r>
              <a:rPr lang="en-US" sz="1050" dirty="0">
                <a:hlinkClick r:id="rId3"/>
              </a:rPr>
              <a:t> 4.0 International </a:t>
            </a:r>
            <a:r>
              <a:rPr lang="en-US" sz="1050" dirty="0" smtClean="0">
                <a:hlinkClick r:id="rId3"/>
              </a:rPr>
              <a:t>License</a:t>
            </a:r>
            <a:r>
              <a:rPr lang="en-US" sz="1050" dirty="0" smtClean="0"/>
              <a:t>.</a:t>
            </a:r>
            <a:endParaRPr lang="de-DE" sz="1050" dirty="0"/>
          </a:p>
        </p:txBody>
      </p:sp>
      <p:pic>
        <p:nvPicPr>
          <p:cNvPr id="8" name="Picture 1" descr="Macintosh HD:Users:owen:Google Drive:ETL online:FedSM:Branding:Useful logos etc:EC_logo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50" y="5188894"/>
            <a:ext cx="661444" cy="4499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59293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10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24325" y="4718362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smtClean="0"/>
              <a:t>What is FitSM?</a:t>
            </a:r>
            <a:endParaRPr lang="en-GB" sz="44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4" y="2150140"/>
            <a:ext cx="2568222" cy="25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274638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FitSM?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3365" y="1748148"/>
            <a:ext cx="8006640" cy="462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/>
              <a:buNone/>
            </a:pPr>
            <a:r>
              <a:rPr lang="en-US" dirty="0" smtClean="0"/>
              <a:t>“FitSM is a pragmatic, lightweight and achievable standard for IT service management. It is modular and provides requirements as well as practical ITSM implementation guidance.”</a:t>
            </a:r>
          </a:p>
          <a:p>
            <a:pPr marL="457200" lvl="1" indent="0" algn="ctr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r>
              <a:rPr lang="en-US" dirty="0" smtClean="0"/>
              <a:t>FitSM can be described as…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Freely available</a:t>
            </a:r>
          </a:p>
          <a:p>
            <a:pPr lvl="1"/>
            <a:r>
              <a:rPr lang="en-US" dirty="0" smtClean="0"/>
              <a:t>Highly compatible</a:t>
            </a:r>
            <a:endParaRPr lang="de-DE" dirty="0" smtClean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23928" y="62600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hlinkClick r:id="rId2"/>
              </a:rPr>
              <a:t>www.fitsm.eu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33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FitSM parts, structure and processes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FitSM</a:t>
            </a:r>
            <a:r>
              <a:rPr lang="en-GB" dirty="0" smtClean="0"/>
              <a:t> parts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uppieren 2"/>
          <p:cNvGrpSpPr/>
          <p:nvPr/>
        </p:nvGrpSpPr>
        <p:grpSpPr>
          <a:xfrm>
            <a:off x="574282" y="1702649"/>
            <a:ext cx="7170571" cy="4921802"/>
            <a:chOff x="574282" y="1702649"/>
            <a:chExt cx="7170571" cy="4921802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583889" y="4009891"/>
              <a:ext cx="7149976" cy="230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2962827" y="3075614"/>
              <a:ext cx="2781520" cy="7270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FitSM-1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Requirements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144680" y="4316237"/>
              <a:ext cx="2781520" cy="7270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FitSM-2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Objectives and activities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4789434" y="4316237"/>
              <a:ext cx="2781520" cy="7270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FitSM-3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Role model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377518" y="5401625"/>
              <a:ext cx="1952142" cy="12228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FitSM-5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Selected implementation guides</a:t>
              </a:r>
            </a:p>
          </p:txBody>
        </p:sp>
        <p:cxnSp>
          <p:nvCxnSpPr>
            <p:cNvPr id="27" name="Gewinkelte Verbindung 26"/>
            <p:cNvCxnSpPr>
              <a:stCxn id="24" idx="0"/>
              <a:endCxn id="23" idx="2"/>
            </p:cNvCxnSpPr>
            <p:nvPr/>
          </p:nvCxnSpPr>
          <p:spPr>
            <a:xfrm rot="5400000" flipH="1" flipV="1">
              <a:off x="3187725" y="3150376"/>
              <a:ext cx="513577" cy="1818147"/>
            </a:xfrm>
            <a:prstGeom prst="bentConnector3">
              <a:avLst>
                <a:gd name="adj1" fmla="val 26084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25" idx="0"/>
              <a:endCxn id="23" idx="2"/>
            </p:cNvCxnSpPr>
            <p:nvPr/>
          </p:nvCxnSpPr>
          <p:spPr>
            <a:xfrm rot="16200000" flipV="1">
              <a:off x="5010103" y="3146145"/>
              <a:ext cx="513577" cy="1826607"/>
            </a:xfrm>
            <a:prstGeom prst="bentConnector3">
              <a:avLst>
                <a:gd name="adj1" fmla="val 26084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 rot="16200000">
              <a:off x="130636" y="3248765"/>
              <a:ext cx="1228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Arial Narrow" panose="020B0606020202030204" pitchFamily="34" charset="0"/>
                  <a:cs typeface="Arial" pitchFamily="34" charset="0"/>
                </a:rPr>
                <a:t>Requirements</a:t>
              </a:r>
            </a:p>
          </p:txBody>
        </p:sp>
        <p:cxnSp>
          <p:nvCxnSpPr>
            <p:cNvPr id="30" name="Gewinkelte Verbindung 29"/>
            <p:cNvCxnSpPr>
              <a:stCxn id="26" idx="0"/>
              <a:endCxn id="23" idx="2"/>
            </p:cNvCxnSpPr>
            <p:nvPr/>
          </p:nvCxnSpPr>
          <p:spPr>
            <a:xfrm rot="16200000" flipV="1">
              <a:off x="3554106" y="4602142"/>
              <a:ext cx="1598965" cy="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2962826" y="1759111"/>
              <a:ext cx="2781520" cy="7270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FitSM-0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Overview &amp; vocabulary</a:t>
              </a: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594877" y="2785562"/>
              <a:ext cx="7149976" cy="230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 rot="16200000">
              <a:off x="-83192" y="5132250"/>
              <a:ext cx="1694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Arial Narrow" panose="020B0606020202030204" pitchFamily="34" charset="0"/>
                  <a:cs typeface="Arial" pitchFamily="34" charset="0"/>
                </a:rPr>
                <a:t>Support &amp; </a:t>
              </a:r>
              <a:r>
                <a:rPr lang="de-DE" sz="1600" dirty="0" err="1" smtClean="0">
                  <a:latin typeface="Arial Narrow" panose="020B0606020202030204" pitchFamily="34" charset="0"/>
                  <a:cs typeface="Arial" pitchFamily="34" charset="0"/>
                </a:rPr>
                <a:t>Guidance</a:t>
              </a:r>
              <a:endParaRPr lang="de-DE" sz="1600" dirty="0" smtClean="0"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 rot="16200000">
              <a:off x="199692" y="2077239"/>
              <a:ext cx="1087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Arial Narrow" panose="020B0606020202030204" pitchFamily="34" charset="0"/>
                  <a:cs typeface="Arial" pitchFamily="34" charset="0"/>
                </a:rPr>
                <a:t>Terminology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144679" y="5401625"/>
              <a:ext cx="1952144" cy="12228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FitSM-4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Selected templates and samples</a:t>
              </a:r>
            </a:p>
          </p:txBody>
        </p:sp>
        <p:cxnSp>
          <p:nvCxnSpPr>
            <p:cNvPr id="36" name="Gewinkelte Verbindung 35"/>
            <p:cNvCxnSpPr>
              <a:stCxn id="35" idx="0"/>
              <a:endCxn id="23" idx="2"/>
            </p:cNvCxnSpPr>
            <p:nvPr/>
          </p:nvCxnSpPr>
          <p:spPr>
            <a:xfrm rot="5400000" flipH="1" flipV="1">
              <a:off x="2437687" y="3485725"/>
              <a:ext cx="1598965" cy="2232836"/>
            </a:xfrm>
            <a:prstGeom prst="bentConnector3">
              <a:avLst>
                <a:gd name="adj1" fmla="val 11591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5618812" y="5401625"/>
              <a:ext cx="1952142" cy="12228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FitSM-6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Maturity and capability assess-</a:t>
              </a:r>
              <a:r>
                <a:rPr lang="en-GB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ment</a:t>
              </a:r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scheme</a:t>
              </a:r>
            </a:p>
          </p:txBody>
        </p:sp>
        <p:cxnSp>
          <p:nvCxnSpPr>
            <p:cNvPr id="40" name="Gewinkelte Verbindung 39"/>
            <p:cNvCxnSpPr>
              <a:stCxn id="39" idx="0"/>
              <a:endCxn id="23" idx="2"/>
            </p:cNvCxnSpPr>
            <p:nvPr/>
          </p:nvCxnSpPr>
          <p:spPr>
            <a:xfrm rot="16200000" flipV="1">
              <a:off x="4674753" y="3481495"/>
              <a:ext cx="1598965" cy="2241296"/>
            </a:xfrm>
            <a:prstGeom prst="bentConnector3">
              <a:avLst>
                <a:gd name="adj1" fmla="val 11591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winkelte Verbindung 40"/>
            <p:cNvCxnSpPr>
              <a:stCxn id="31" idx="2"/>
              <a:endCxn id="23" idx="0"/>
            </p:cNvCxnSpPr>
            <p:nvPr/>
          </p:nvCxnSpPr>
          <p:spPr>
            <a:xfrm rot="16200000" flipH="1">
              <a:off x="4058858" y="2780884"/>
              <a:ext cx="589457" cy="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37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Available on www.fitsm.eu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14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96598"/>
            <a:ext cx="3786638" cy="4855483"/>
          </a:xfrm>
        </p:spPr>
        <p:txBody>
          <a:bodyPr>
            <a:normAutofit/>
          </a:bodyPr>
          <a:lstStyle/>
          <a:p>
            <a:r>
              <a:rPr lang="en-GB" dirty="0" smtClean="0"/>
              <a:t>FitSM-0 (.</a:t>
            </a:r>
            <a:r>
              <a:rPr lang="en-GB" dirty="0" err="1" smtClean="0"/>
              <a:t>pdf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FitSM-1 (.</a:t>
            </a:r>
            <a:r>
              <a:rPr lang="en-GB" dirty="0" err="1" smtClean="0"/>
              <a:t>pdf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FitSM-2 (.</a:t>
            </a:r>
            <a:r>
              <a:rPr lang="en-GB" dirty="0" err="1" smtClean="0"/>
              <a:t>pdf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FitSM-3 (.</a:t>
            </a:r>
            <a:r>
              <a:rPr lang="en-GB" dirty="0" err="1" smtClean="0"/>
              <a:t>pdf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FitSM-4, -5</a:t>
            </a:r>
          </a:p>
          <a:p>
            <a:pPr lvl="1"/>
            <a:r>
              <a:rPr lang="en-GB" dirty="0" smtClean="0"/>
              <a:t>4 Templates (.doc, .</a:t>
            </a:r>
            <a:r>
              <a:rPr lang="en-GB" dirty="0" err="1" smtClean="0"/>
              <a:t>xls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3 Samples (.doc, .</a:t>
            </a:r>
            <a:r>
              <a:rPr lang="en-GB" dirty="0" err="1" smtClean="0"/>
              <a:t>xls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2 Guides (.</a:t>
            </a:r>
            <a:r>
              <a:rPr lang="en-GB" dirty="0" err="1" smtClean="0"/>
              <a:t>pdf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FitSM-6 (.</a:t>
            </a:r>
            <a:r>
              <a:rPr lang="en-GB" dirty="0" err="1" smtClean="0"/>
              <a:t>xls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" name="Bild 6" descr="Screen Shot 2014-11-17 at 19.0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40" y="1557372"/>
            <a:ext cx="4659059" cy="70432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430" y="6286015"/>
            <a:ext cx="3467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accent1">
                    <a:lumMod val="75000"/>
                  </a:schemeClr>
                </a:solidFill>
              </a:rPr>
              <a:t>Much more to come!!</a:t>
            </a:r>
            <a:endParaRPr lang="en-GB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6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FitSM: ITSM process framework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514" y="1592859"/>
            <a:ext cx="8229600" cy="46260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Service portfolio management (SPM)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Service level management (SLM)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Service reporting management (SRM)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Service </a:t>
            </a:r>
            <a:r>
              <a:rPr lang="en-GB" sz="1900" dirty="0" smtClean="0"/>
              <a:t>availability &amp; continuity </a:t>
            </a:r>
            <a:r>
              <a:rPr lang="en-GB" sz="1900" noProof="0" dirty="0" smtClean="0"/>
              <a:t>management (SACM)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Capacity management (CAPM)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Information security management (ISM)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Customer relationship management (CRM)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Supplier relationship management (SUPPM)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Incident &amp; service request management (ISRM)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Problem management (PM)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Configuration management (CONFM)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Change management (CHM)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Release &amp; deployment management (RDM)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900" noProof="0" dirty="0" smtClean="0"/>
              <a:t>Continual service improvement management (CSI)</a:t>
            </a:r>
            <a:endParaRPr lang="en-GB" sz="19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15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589879" y="3253151"/>
            <a:ext cx="3446257" cy="1305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</a:t>
            </a:r>
            <a:r>
              <a:rPr lang="en-US" sz="2400" dirty="0" smtClean="0"/>
              <a:t>ore management processes for any IT service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597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16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24325" y="4718362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Easy and effective</a:t>
            </a:r>
            <a:endParaRPr lang="de-DE" sz="4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50" y="1748609"/>
            <a:ext cx="2802803" cy="28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0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FitSM in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" y="2308280"/>
            <a:ext cx="868066" cy="1002801"/>
            <a:chOff x="5447545" y="5316600"/>
            <a:chExt cx="868066" cy="1002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200" y="5464990"/>
              <a:ext cx="854411" cy="854411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447545" y="5316600"/>
              <a:ext cx="658152" cy="658152"/>
              <a:chOff x="4381465" y="4562863"/>
              <a:chExt cx="658152" cy="6581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81465" y="4562863"/>
                <a:ext cx="658152" cy="658152"/>
              </a:xfrm>
              <a:prstGeom prst="rect">
                <a:avLst/>
              </a:prstGeom>
              <a:solidFill>
                <a:schemeClr val="bg1">
                  <a:alpha val="29000"/>
                </a:schemeClr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" name="Picture 4" descr="FitSM logo-only-1.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465" y="4562863"/>
                <a:ext cx="658152" cy="658152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99108" y="3174530"/>
            <a:ext cx="171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Parts 0,1</a:t>
            </a:r>
          </a:p>
          <a:p>
            <a:r>
              <a:rPr lang="en-US" sz="1400" dirty="0" smtClean="0"/>
              <a:t>Terms, requirements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60146" y="4602710"/>
            <a:ext cx="868066" cy="1002801"/>
            <a:chOff x="5447545" y="5316600"/>
            <a:chExt cx="868066" cy="10028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200" y="5464990"/>
              <a:ext cx="854411" cy="85441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447545" y="5316600"/>
              <a:ext cx="658152" cy="658152"/>
              <a:chOff x="4381465" y="4562863"/>
              <a:chExt cx="658152" cy="65815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81465" y="4562863"/>
                <a:ext cx="658152" cy="658152"/>
              </a:xfrm>
              <a:prstGeom prst="rect">
                <a:avLst/>
              </a:prstGeom>
              <a:solidFill>
                <a:schemeClr val="bg1">
                  <a:alpha val="29000"/>
                </a:schemeClr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 descr="FitSM logo-only-1.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465" y="4562863"/>
                <a:ext cx="658152" cy="658152"/>
              </a:xfrm>
              <a:prstGeom prst="rect">
                <a:avLst/>
              </a:prstGeom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2545999" y="5455306"/>
            <a:ext cx="13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Parts 2, 3</a:t>
            </a:r>
          </a:p>
          <a:p>
            <a:r>
              <a:rPr lang="en-US" sz="1400" dirty="0" smtClean="0"/>
              <a:t>Activities, Roles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27741" y="2392205"/>
            <a:ext cx="868066" cy="1002801"/>
            <a:chOff x="5447545" y="5316600"/>
            <a:chExt cx="868066" cy="10028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200" y="5464990"/>
              <a:ext cx="854411" cy="85441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447545" y="5316600"/>
              <a:ext cx="658152" cy="658152"/>
              <a:chOff x="4381465" y="4562863"/>
              <a:chExt cx="658152" cy="658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381465" y="4562863"/>
                <a:ext cx="658152" cy="658152"/>
              </a:xfrm>
              <a:prstGeom prst="rect">
                <a:avLst/>
              </a:prstGeom>
              <a:solidFill>
                <a:schemeClr val="bg1">
                  <a:alpha val="29000"/>
                </a:schemeClr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21" descr="FitSM logo-only-1.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465" y="4562863"/>
                <a:ext cx="658152" cy="658152"/>
              </a:xfrm>
              <a:prstGeom prst="rect">
                <a:avLst/>
              </a:prstGeom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5073034" y="3367696"/>
            <a:ext cx="877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Parts 4, 5</a:t>
            </a:r>
          </a:p>
          <a:p>
            <a:r>
              <a:rPr lang="en-US" sz="1400" dirty="0" smtClean="0"/>
              <a:t>Template</a:t>
            </a:r>
          </a:p>
          <a:p>
            <a:r>
              <a:rPr lang="en-US" sz="1400" dirty="0" smtClean="0"/>
              <a:t>Guide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386509" y="4258061"/>
            <a:ext cx="868066" cy="1002801"/>
            <a:chOff x="5447545" y="5316600"/>
            <a:chExt cx="868066" cy="10028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200" y="5464990"/>
              <a:ext cx="854411" cy="854411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5447545" y="5316600"/>
              <a:ext cx="658152" cy="658152"/>
              <a:chOff x="4381465" y="4562863"/>
              <a:chExt cx="658152" cy="65815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381465" y="4562863"/>
                <a:ext cx="658152" cy="658152"/>
              </a:xfrm>
              <a:prstGeom prst="rect">
                <a:avLst/>
              </a:prstGeom>
              <a:solidFill>
                <a:schemeClr val="bg1">
                  <a:alpha val="29000"/>
                </a:schemeClr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8" name="Picture 27" descr="FitSM logo-only-1.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465" y="4562863"/>
                <a:ext cx="658152" cy="658152"/>
              </a:xfrm>
              <a:prstGeom prst="rect">
                <a:avLst/>
              </a:prstGeom>
            </p:spPr>
          </p:pic>
        </p:grpSp>
      </p:grpSp>
      <p:sp>
        <p:nvSpPr>
          <p:cNvPr id="29" name="TextBox 28"/>
          <p:cNvSpPr txBox="1"/>
          <p:nvPr/>
        </p:nvSpPr>
        <p:spPr>
          <a:xfrm>
            <a:off x="7349872" y="5124312"/>
            <a:ext cx="10459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 6</a:t>
            </a:r>
          </a:p>
          <a:p>
            <a:r>
              <a:rPr lang="en-US" sz="1400" dirty="0" smtClean="0"/>
              <a:t>Assessment</a:t>
            </a:r>
          </a:p>
          <a:p>
            <a:r>
              <a:rPr lang="en-US" sz="1400" dirty="0" smtClean="0"/>
              <a:t>tool</a:t>
            </a:r>
            <a:endParaRPr lang="en-US" sz="1400" dirty="0"/>
          </a:p>
        </p:txBody>
      </p:sp>
      <p:sp>
        <p:nvSpPr>
          <p:cNvPr id="31" name="Right Arrow 30"/>
          <p:cNvSpPr/>
          <p:nvPr/>
        </p:nvSpPr>
        <p:spPr>
          <a:xfrm rot="2796991">
            <a:off x="1013737" y="4161975"/>
            <a:ext cx="1634523" cy="424584"/>
          </a:xfrm>
          <a:prstGeom prst="rightArrow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8971794">
            <a:off x="3473701" y="3985007"/>
            <a:ext cx="1634523" cy="424584"/>
          </a:xfrm>
          <a:prstGeom prst="rightArrow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2364050">
            <a:off x="5899204" y="3485458"/>
            <a:ext cx="1634523" cy="424584"/>
          </a:xfrm>
          <a:prstGeom prst="rightArrow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018" y="1548200"/>
            <a:ext cx="2110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What do I need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to achieve?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25266" y="5968853"/>
            <a:ext cx="3378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Who, exactly what to do?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1830" y="1846615"/>
            <a:ext cx="3567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How to do it, what to write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1486" y="5833152"/>
            <a:ext cx="30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Where to start, assess current status</a:t>
            </a:r>
          </a:p>
        </p:txBody>
      </p:sp>
    </p:spTree>
    <p:extLst>
      <p:ext uri="{BB962C8B-B14F-4D97-AF65-F5344CB8AC3E}">
        <p14:creationId xmlns:p14="http://schemas.microsoft.com/office/powerpoint/2010/main" val="40576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18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22" y="1987393"/>
            <a:ext cx="2937164" cy="2937164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24325" y="4718362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Accessible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37954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FitSM Licensing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en-GB" dirty="0" smtClean="0"/>
          </a:p>
          <a:p>
            <a:pPr marL="457200" lvl="1" indent="0" algn="ctr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698525116"/>
              </p:ext>
            </p:extLst>
          </p:nvPr>
        </p:nvGraphicFramePr>
        <p:xfrm>
          <a:off x="1054800" y="555335"/>
          <a:ext cx="7632000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1" y="2040016"/>
            <a:ext cx="1131829" cy="396000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68" y="3259397"/>
            <a:ext cx="1131829" cy="396000"/>
          </a:xfrm>
          <a:prstGeom prst="rect">
            <a:avLst/>
          </a:prstGeom>
        </p:spPr>
      </p:pic>
      <p:pic>
        <p:nvPicPr>
          <p:cNvPr id="8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08" y="6294687"/>
            <a:ext cx="1131829" cy="396000"/>
          </a:xfrm>
          <a:prstGeom prst="rect">
            <a:avLst/>
          </a:prstGeom>
        </p:spPr>
      </p:pic>
      <p:pic>
        <p:nvPicPr>
          <p:cNvPr id="9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71" y="5714698"/>
            <a:ext cx="1131829" cy="396000"/>
          </a:xfrm>
          <a:prstGeom prst="rect">
            <a:avLst/>
          </a:prstGeom>
        </p:spPr>
      </p:pic>
      <p:pic>
        <p:nvPicPr>
          <p:cNvPr id="10" name="Inhaltsplatzhalter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5" y="5714698"/>
            <a:ext cx="1131829" cy="396000"/>
          </a:xfrm>
          <a:prstGeom prst="rect">
            <a:avLst/>
          </a:prstGeom>
        </p:spPr>
      </p:pic>
      <p:pic>
        <p:nvPicPr>
          <p:cNvPr id="11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77" y="4454564"/>
            <a:ext cx="1131829" cy="396000"/>
          </a:xfrm>
          <a:prstGeom prst="rect">
            <a:avLst/>
          </a:prstGeom>
        </p:spPr>
      </p:pic>
      <p:pic>
        <p:nvPicPr>
          <p:cNvPr id="12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24" y="4454564"/>
            <a:ext cx="113182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2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24325" y="4718362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What is </a:t>
            </a:r>
            <a:r>
              <a:rPr lang="en-GB" sz="4400" dirty="0" smtClean="0"/>
              <a:t>IT Service Management?</a:t>
            </a:r>
            <a:endParaRPr lang="en-GB" sz="4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4" y="2150140"/>
            <a:ext cx="2568222" cy="25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2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20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24325" y="4718362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Compatible to existing standards</a:t>
            </a:r>
            <a:endParaRPr lang="de-DE" sz="4400" dirty="0"/>
          </a:p>
        </p:txBody>
      </p:sp>
      <p:pic>
        <p:nvPicPr>
          <p:cNvPr id="5" name="Bild 4" descr="network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96" y="1769223"/>
            <a:ext cx="2701253" cy="27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Related standards and frameworks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6883968" y="3868423"/>
            <a:ext cx="1994669" cy="2378143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prstDash val="sysDot"/>
            <a:miter lim="800000"/>
            <a:headEnd/>
            <a:tailEnd type="none" w="lg" len="sm"/>
          </a:ln>
        </p:spPr>
        <p:txBody>
          <a:bodyPr wrap="none" lIns="64291" tIns="32146" rIns="64291" bIns="32146" anchor="ctr"/>
          <a:lstStyle/>
          <a:p>
            <a:endParaRPr lang="de-DE" sz="1400"/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3798603" y="3833415"/>
            <a:ext cx="1818909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 smtClean="0"/>
              <a:t>ITIL®</a:t>
            </a:r>
            <a:endParaRPr lang="de-DE" sz="1400" dirty="0"/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04953" y="4831713"/>
            <a:ext cx="1818910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/>
              <a:t>COBIT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474373" y="2303406"/>
            <a:ext cx="1645295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/>
              <a:t>ISO 9000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3798602" y="5786398"/>
            <a:ext cx="1818911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 smtClean="0"/>
              <a:t>CMMI</a:t>
            </a:r>
            <a:endParaRPr lang="de-DE" sz="1400" dirty="0"/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7067027" y="5261454"/>
            <a:ext cx="1645295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en-US" sz="1200" i="1" dirty="0" smtClean="0">
                <a:latin typeface="Arial" charset="0"/>
              </a:rPr>
              <a:t>Software engineering</a:t>
            </a:r>
            <a:br>
              <a:rPr lang="en-US" sz="1200" i="1" dirty="0" smtClean="0">
                <a:latin typeface="Arial" charset="0"/>
              </a:rPr>
            </a:br>
            <a:r>
              <a:rPr lang="en-US" sz="1200" i="1" dirty="0" smtClean="0">
                <a:latin typeface="Arial" charset="0"/>
              </a:rPr>
              <a:t>maturity model</a:t>
            </a:r>
            <a:endParaRPr lang="en-US" sz="1200" i="1" dirty="0">
              <a:latin typeface="Arial" charset="0"/>
            </a:endParaRP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7067027" y="4754695"/>
            <a:ext cx="1645295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en-US" sz="1200" i="1" dirty="0" smtClean="0">
                <a:latin typeface="Arial" charset="0"/>
              </a:rPr>
              <a:t>IT Management </a:t>
            </a:r>
            <a:br>
              <a:rPr lang="en-US" sz="1200" i="1" dirty="0" smtClean="0">
                <a:latin typeface="Arial" charset="0"/>
              </a:rPr>
            </a:br>
            <a:r>
              <a:rPr lang="en-US" sz="1200" i="1" dirty="0" smtClean="0">
                <a:latin typeface="Arial" charset="0"/>
              </a:rPr>
              <a:t>Framework</a:t>
            </a:r>
            <a:endParaRPr lang="en-US" sz="1200" i="1" dirty="0">
              <a:latin typeface="Arial" charset="0"/>
            </a:endParaRP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7067027" y="4249050"/>
            <a:ext cx="1645295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en-US" sz="1200" i="1" dirty="0" smtClean="0">
                <a:latin typeface="Arial" charset="0"/>
              </a:rPr>
              <a:t>Quality Management</a:t>
            </a:r>
          </a:p>
          <a:p>
            <a:pPr algn="ctr"/>
            <a:r>
              <a:rPr lang="en-US" sz="1200" i="1" dirty="0" smtClean="0">
                <a:latin typeface="Arial" charset="0"/>
              </a:rPr>
              <a:t>standard</a:t>
            </a:r>
            <a:endParaRPr lang="en-US" sz="1200" i="1" dirty="0">
              <a:latin typeface="Arial" charset="0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7136232" y="5894345"/>
            <a:ext cx="1518047" cy="0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 type="triangle" w="lg" len="sm"/>
          </a:ln>
        </p:spPr>
        <p:txBody>
          <a:bodyPr lIns="64291" tIns="32146" rIns="64291" bIns="32146"/>
          <a:lstStyle/>
          <a:p>
            <a:endParaRPr lang="en-US" sz="1400"/>
          </a:p>
        </p:txBody>
      </p:sp>
      <p:sp>
        <p:nvSpPr>
          <p:cNvPr id="26" name="Text Box 28"/>
          <p:cNvSpPr txBox="1">
            <a:spLocks/>
          </p:cNvSpPr>
          <p:nvPr/>
        </p:nvSpPr>
        <p:spPr bwMode="auto">
          <a:xfrm>
            <a:off x="6883969" y="5909972"/>
            <a:ext cx="2075036" cy="226503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 type="none" w="lg" len="sm"/>
          </a:ln>
        </p:spPr>
        <p:txBody>
          <a:bodyPr lIns="64291" tIns="32146" rIns="64291" bIns="321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i="1" dirty="0">
                <a:latin typeface="Arial" charset="0"/>
              </a:rPr>
              <a:t>a</a:t>
            </a:r>
            <a:r>
              <a:rPr lang="en-US" sz="1000" b="1" i="1" dirty="0" smtClean="0">
                <a:latin typeface="Arial" charset="0"/>
              </a:rPr>
              <a:t>daption of concepts</a:t>
            </a:r>
            <a:endParaRPr lang="en-US" sz="1000" b="1" i="1" dirty="0">
              <a:latin typeface="Arial" charset="0"/>
            </a:endParaRPr>
          </a:p>
        </p:txBody>
      </p:sp>
      <p:sp>
        <p:nvSpPr>
          <p:cNvPr id="28" name="Text Box 30"/>
          <p:cNvSpPr txBox="1">
            <a:spLocks/>
          </p:cNvSpPr>
          <p:nvPr/>
        </p:nvSpPr>
        <p:spPr bwMode="auto">
          <a:xfrm>
            <a:off x="6969916" y="3915304"/>
            <a:ext cx="1808262" cy="226503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 type="none" w="lg" len="sm"/>
          </a:ln>
        </p:spPr>
        <p:txBody>
          <a:bodyPr lIns="64291" tIns="32146" rIns="64291" bIns="321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 i="1" dirty="0" smtClean="0">
                <a:latin typeface="Arial" charset="0"/>
              </a:rPr>
              <a:t>Legend</a:t>
            </a:r>
            <a:endParaRPr lang="de-DE" sz="1000" b="1" i="1" dirty="0">
              <a:latin typeface="Arial" charset="0"/>
            </a:endParaRPr>
          </a:p>
        </p:txBody>
      </p:sp>
      <p:sp>
        <p:nvSpPr>
          <p:cNvPr id="30" name="Rectangle 32"/>
          <p:cNvSpPr>
            <a:spLocks/>
          </p:cNvSpPr>
          <p:nvPr/>
        </p:nvSpPr>
        <p:spPr bwMode="auto">
          <a:xfrm>
            <a:off x="3804954" y="1837437"/>
            <a:ext cx="1818910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/>
              <a:t>ISO/IEC 27000</a:t>
            </a:r>
          </a:p>
        </p:txBody>
      </p:sp>
      <p:cxnSp>
        <p:nvCxnSpPr>
          <p:cNvPr id="31" name="AutoShape 33"/>
          <p:cNvCxnSpPr>
            <a:cxnSpLocks noChangeShapeType="1"/>
            <a:stCxn id="12" idx="3"/>
            <a:endCxn id="30" idx="1"/>
          </p:cNvCxnSpPr>
          <p:nvPr/>
        </p:nvCxnSpPr>
        <p:spPr bwMode="auto">
          <a:xfrm flipV="1">
            <a:off x="2119668" y="2052308"/>
            <a:ext cx="1685286" cy="465969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cxnSp>
        <p:nvCxnSpPr>
          <p:cNvPr id="33" name="AutoShape 37"/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4426955" y="4544259"/>
            <a:ext cx="568557" cy="635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cxnSp>
        <p:nvCxnSpPr>
          <p:cNvPr id="34" name="AutoShape 40"/>
          <p:cNvCxnSpPr>
            <a:cxnSpLocks noChangeShapeType="1"/>
            <a:stCxn id="13" idx="0"/>
            <a:endCxn id="9" idx="2"/>
          </p:cNvCxnSpPr>
          <p:nvPr/>
        </p:nvCxnSpPr>
        <p:spPr bwMode="auto">
          <a:xfrm rot="5400000" flipH="1" flipV="1">
            <a:off x="4448761" y="5520751"/>
            <a:ext cx="524944" cy="635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cxnSp>
        <p:nvCxnSpPr>
          <p:cNvPr id="37" name="AutoShape 43"/>
          <p:cNvCxnSpPr>
            <a:cxnSpLocks noChangeShapeType="1"/>
            <a:stCxn id="7" idx="0"/>
            <a:endCxn id="39" idx="2"/>
          </p:cNvCxnSpPr>
          <p:nvPr/>
        </p:nvCxnSpPr>
        <p:spPr bwMode="auto">
          <a:xfrm rot="16200000" flipV="1">
            <a:off x="4390909" y="3516265"/>
            <a:ext cx="634298" cy="1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 type="triangle" w="lg" len="sm"/>
            <a:tailEnd type="triangle" w="lg" len="sm"/>
          </a:ln>
        </p:spPr>
      </p:cxnSp>
      <p:cxnSp>
        <p:nvCxnSpPr>
          <p:cNvPr id="38" name="AutoShape 44"/>
          <p:cNvCxnSpPr>
            <a:cxnSpLocks noChangeShapeType="1"/>
            <a:stCxn id="39" idx="3"/>
            <a:endCxn id="57" idx="1"/>
          </p:cNvCxnSpPr>
          <p:nvPr/>
        </p:nvCxnSpPr>
        <p:spPr bwMode="auto">
          <a:xfrm>
            <a:off x="5617512" y="2984246"/>
            <a:ext cx="1426752" cy="193933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sp>
        <p:nvSpPr>
          <p:cNvPr id="39" name="Rectangle 8"/>
          <p:cNvSpPr>
            <a:spLocks/>
          </p:cNvSpPr>
          <p:nvPr/>
        </p:nvSpPr>
        <p:spPr bwMode="auto">
          <a:xfrm>
            <a:off x="3798602" y="2769375"/>
            <a:ext cx="1818910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/>
              <a:t>ISO/IEC </a:t>
            </a:r>
            <a:r>
              <a:rPr lang="de-DE" sz="1400" dirty="0" smtClean="0"/>
              <a:t>20000</a:t>
            </a:r>
            <a:endParaRPr lang="de-DE" sz="1400" dirty="0"/>
          </a:p>
        </p:txBody>
      </p:sp>
      <p:cxnSp>
        <p:nvCxnSpPr>
          <p:cNvPr id="41" name="AutoShape 33"/>
          <p:cNvCxnSpPr>
            <a:cxnSpLocks noChangeShapeType="1"/>
            <a:stCxn id="30" idx="2"/>
            <a:endCxn id="39" idx="0"/>
          </p:cNvCxnSpPr>
          <p:nvPr/>
        </p:nvCxnSpPr>
        <p:spPr bwMode="auto">
          <a:xfrm rot="5400000">
            <a:off x="4460135" y="2515101"/>
            <a:ext cx="502196" cy="6352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 type="none" w="lg" len="sm"/>
            <a:tailEnd type="triangle" w="lg" len="sm"/>
          </a:ln>
        </p:spPr>
      </p:cxnSp>
      <p:cxnSp>
        <p:nvCxnSpPr>
          <p:cNvPr id="43" name="AutoShape 26"/>
          <p:cNvCxnSpPr>
            <a:cxnSpLocks noChangeShapeType="1"/>
            <a:stCxn id="12" idx="3"/>
            <a:endCxn id="39" idx="1"/>
          </p:cNvCxnSpPr>
          <p:nvPr/>
        </p:nvCxnSpPr>
        <p:spPr bwMode="auto">
          <a:xfrm>
            <a:off x="2119668" y="2518277"/>
            <a:ext cx="1678934" cy="465969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sp>
        <p:nvSpPr>
          <p:cNvPr id="57" name="Rectangle 5"/>
          <p:cNvSpPr>
            <a:spLocks/>
          </p:cNvSpPr>
          <p:nvPr/>
        </p:nvSpPr>
        <p:spPr bwMode="auto">
          <a:xfrm>
            <a:off x="7044264" y="2963308"/>
            <a:ext cx="1645295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b="1" dirty="0" err="1" smtClean="0"/>
              <a:t>FitSM</a:t>
            </a:r>
            <a:endParaRPr lang="de-DE" sz="1400" b="1" dirty="0"/>
          </a:p>
        </p:txBody>
      </p:sp>
      <p:cxnSp>
        <p:nvCxnSpPr>
          <p:cNvPr id="82" name="AutoShape 42"/>
          <p:cNvCxnSpPr>
            <a:cxnSpLocks noChangeShapeType="1"/>
            <a:stCxn id="7" idx="3"/>
            <a:endCxn id="57" idx="1"/>
          </p:cNvCxnSpPr>
          <p:nvPr/>
        </p:nvCxnSpPr>
        <p:spPr bwMode="auto">
          <a:xfrm flipV="1">
            <a:off x="5617512" y="3178179"/>
            <a:ext cx="1426752" cy="87010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cxnSp>
        <p:nvCxnSpPr>
          <p:cNvPr id="73" name="AutoShape 42"/>
          <p:cNvCxnSpPr>
            <a:cxnSpLocks noChangeShapeType="1"/>
            <a:stCxn id="9" idx="3"/>
            <a:endCxn id="57" idx="1"/>
          </p:cNvCxnSpPr>
          <p:nvPr/>
        </p:nvCxnSpPr>
        <p:spPr bwMode="auto">
          <a:xfrm flipV="1">
            <a:off x="5623863" y="3178179"/>
            <a:ext cx="1420401" cy="1868405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cxnSp>
        <p:nvCxnSpPr>
          <p:cNvPr id="79" name="AutoShape 42"/>
          <p:cNvCxnSpPr>
            <a:cxnSpLocks noChangeShapeType="1"/>
            <a:stCxn id="13" idx="3"/>
            <a:endCxn id="57" idx="1"/>
          </p:cNvCxnSpPr>
          <p:nvPr/>
        </p:nvCxnSpPr>
        <p:spPr bwMode="auto">
          <a:xfrm flipV="1">
            <a:off x="5617513" y="3178179"/>
            <a:ext cx="1426751" cy="282309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  <p:cxnSp>
        <p:nvCxnSpPr>
          <p:cNvPr id="83" name="AutoShape 44"/>
          <p:cNvCxnSpPr>
            <a:cxnSpLocks noChangeShapeType="1"/>
            <a:stCxn id="30" idx="3"/>
            <a:endCxn id="57" idx="1"/>
          </p:cNvCxnSpPr>
          <p:nvPr/>
        </p:nvCxnSpPr>
        <p:spPr bwMode="auto">
          <a:xfrm>
            <a:off x="5623864" y="2052308"/>
            <a:ext cx="1420400" cy="1125871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808080"/>
            </a:solidFill>
            <a:prstDash val="sysDot"/>
            <a:miter lim="800000"/>
            <a:headEnd/>
            <a:tailEnd type="triangle" w="lg" len="sm"/>
          </a:ln>
        </p:spPr>
      </p:cxnSp>
    </p:spTree>
    <p:extLst>
      <p:ext uri="{BB962C8B-B14F-4D97-AF65-F5344CB8AC3E}">
        <p14:creationId xmlns:p14="http://schemas.microsoft.com/office/powerpoint/2010/main" val="379275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ITIL, ISO/IEC 20000, COBIT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2237635"/>
            <a:ext cx="197961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7"/>
          <p:cNvGrpSpPr>
            <a:grpSpLocks/>
          </p:cNvGrpSpPr>
          <p:nvPr/>
        </p:nvGrpSpPr>
        <p:grpSpPr bwMode="auto">
          <a:xfrm>
            <a:off x="784225" y="3807672"/>
            <a:ext cx="839788" cy="1095375"/>
            <a:chOff x="6242106" y="1931967"/>
            <a:chExt cx="2455863" cy="31448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40531" y="1931967"/>
              <a:ext cx="2357438" cy="304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94494" y="1978004"/>
              <a:ext cx="2357437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2106" y="2036742"/>
              <a:ext cx="2357438" cy="304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106"/>
          <p:cNvSpPr txBox="1">
            <a:spLocks noChangeArrowheads="1"/>
          </p:cNvSpPr>
          <p:nvPr/>
        </p:nvSpPr>
        <p:spPr bwMode="auto">
          <a:xfrm>
            <a:off x="273050" y="4148985"/>
            <a:ext cx="188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Arial Narrow" pitchFamily="34" charset="0"/>
                <a:cs typeface="Arial" charset="0"/>
              </a:rPr>
              <a:t>ISO/IEC 20000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2417763" y="1689947"/>
          <a:ext cx="6315078" cy="46634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41761"/>
                <a:gridCol w="2773317"/>
              </a:tblGrid>
              <a:tr h="12688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i="0" noProof="0" dirty="0" smtClean="0">
                          <a:latin typeface="+mn-lt"/>
                          <a:cs typeface="Arial" pitchFamily="34" charset="0"/>
                        </a:rPr>
                        <a:t>IT Infrastructure Library®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Number</a:t>
                      </a: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of books with "g</a:t>
                      </a: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ood practice" in IT Service Management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Slogan: "the key to managing IT services"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Descriptions of key</a:t>
                      </a: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principles, concepts and processes in ITSM</a:t>
                      </a: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b="1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Most popular and wide-spread</a:t>
                      </a:r>
                      <a:r>
                        <a:rPr lang="en-US" sz="1600" b="0" baseline="0" noProof="0" dirty="0" smtClean="0">
                          <a:latin typeface="+mn-lt"/>
                          <a:cs typeface="Arial" pitchFamily="34" charset="0"/>
                        </a:rPr>
                        <a:t> framework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Not a "real" standard, but often related to as "de-facto standard"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5 books released by the British Cabinet Office</a:t>
                      </a:r>
                      <a:endParaRPr lang="en-US" sz="1600" noProof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 dirty="0" smtClean="0">
                          <a:latin typeface="+mn-lt"/>
                          <a:cs typeface="Arial" pitchFamily="34" charset="0"/>
                        </a:rPr>
                        <a:t>ISO/IEC 20000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International standard for managing and delivering IT services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Defines the minimum requirements on ITSM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Developed by a joint committee (JTC) of ISO and IEC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Based on ITIL®, BS 15000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Auditable, certifiable</a:t>
                      </a:r>
                      <a:endParaRPr lang="en-US" sz="1600" b="0" noProof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 dirty="0" smtClean="0">
                          <a:latin typeface="+mn-lt"/>
                          <a:cs typeface="Arial" pitchFamily="34" charset="0"/>
                        </a:rPr>
                        <a:t>Control Objectives for Information and Related Technologies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IT Governance</a:t>
                      </a: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framework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Specifies control objectives, metrics, maturity models</a:t>
                      </a: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Developed</a:t>
                      </a: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by ISACA</a:t>
                      </a:r>
                      <a:endParaRPr lang="en-US" sz="1600" b="1" baseline="0" noProof="0" dirty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baseline="0" noProof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baseline="0" noProof="0" dirty="0" smtClean="0">
                          <a:latin typeface="+mn-lt"/>
                          <a:cs typeface="Arial" pitchFamily="34" charset="0"/>
                        </a:rPr>
                        <a:t>can be combined with ITIL® and ISO/IEC 20000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3" r="9688" b="7143"/>
          <a:stretch>
            <a:fillRect/>
          </a:stretch>
        </p:blipFill>
        <p:spPr bwMode="auto">
          <a:xfrm>
            <a:off x="263525" y="5268172"/>
            <a:ext cx="20081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5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 9000, ISO/IEC 27000, CMMI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uppieren 7"/>
          <p:cNvGrpSpPr>
            <a:grpSpLocks/>
          </p:cNvGrpSpPr>
          <p:nvPr/>
        </p:nvGrpSpPr>
        <p:grpSpPr bwMode="auto">
          <a:xfrm>
            <a:off x="784225" y="3587332"/>
            <a:ext cx="839788" cy="1095375"/>
            <a:chOff x="6242106" y="1931967"/>
            <a:chExt cx="2455863" cy="31448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40531" y="1931967"/>
              <a:ext cx="2357438" cy="304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4494" y="1978004"/>
              <a:ext cx="2357437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2106" y="2036742"/>
              <a:ext cx="2357438" cy="304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106"/>
          <p:cNvSpPr txBox="1">
            <a:spLocks noChangeArrowheads="1"/>
          </p:cNvSpPr>
          <p:nvPr/>
        </p:nvSpPr>
        <p:spPr bwMode="auto">
          <a:xfrm>
            <a:off x="273050" y="3928645"/>
            <a:ext cx="1888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 Narrow" pitchFamily="34" charset="0"/>
                <a:cs typeface="Arial" charset="0"/>
              </a:rPr>
              <a:t>ISO/IEC </a:t>
            </a:r>
            <a:r>
              <a:rPr lang="de-DE" sz="2400" b="1" dirty="0" smtClean="0">
                <a:latin typeface="Arial Narrow" pitchFamily="34" charset="0"/>
                <a:cs typeface="Arial" charset="0"/>
              </a:rPr>
              <a:t>27000</a:t>
            </a:r>
            <a:endParaRPr lang="de-DE" sz="2400" b="1" dirty="0"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2417763" y="1689947"/>
          <a:ext cx="6315078" cy="462162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41761"/>
                <a:gridCol w="2773317"/>
              </a:tblGrid>
              <a:tr h="12688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i="0" noProof="0" dirty="0" smtClean="0">
                          <a:latin typeface="+mn-lt"/>
                          <a:cs typeface="Arial" pitchFamily="34" charset="0"/>
                        </a:rPr>
                        <a:t>ISO 9000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International standard for quality management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Quality management principles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Minimum requirements for a quality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b="1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Applicable</a:t>
                      </a:r>
                      <a:r>
                        <a:rPr lang="en-US" sz="1600" b="0" baseline="0" noProof="0" dirty="0" smtClean="0">
                          <a:latin typeface="+mn-lt"/>
                          <a:cs typeface="Arial" pitchFamily="34" charset="0"/>
                        </a:rPr>
                        <a:t> to a</a:t>
                      </a: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ll organizations and branches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Auditable, certifiable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Several documents</a:t>
                      </a:r>
                      <a:endParaRPr lang="en-US" sz="1600" b="0" noProof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 dirty="0" smtClean="0">
                          <a:latin typeface="+mn-lt"/>
                          <a:cs typeface="Arial" pitchFamily="34" charset="0"/>
                        </a:rPr>
                        <a:t>ISO/IEC 27000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International standard for information</a:t>
                      </a: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security management</a:t>
                      </a: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Minimum requirements for an</a:t>
                      </a: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information security management system (ISMS)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More than 100 security controls</a:t>
                      </a: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Applicable</a:t>
                      </a:r>
                      <a:r>
                        <a:rPr lang="en-US" sz="1600" b="0" baseline="0" noProof="0" dirty="0" smtClean="0">
                          <a:latin typeface="+mn-lt"/>
                          <a:cs typeface="Arial" pitchFamily="34" charset="0"/>
                        </a:rPr>
                        <a:t> to a</a:t>
                      </a: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ll organizations and branches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Auditable, certifiable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Based on BS 7799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Auditable, certifiable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 dirty="0" smtClean="0">
                          <a:latin typeface="+mn-lt"/>
                          <a:cs typeface="Arial" pitchFamily="34" charset="0"/>
                        </a:rPr>
                        <a:t> Several documents</a:t>
                      </a:r>
                      <a:endParaRPr lang="en-US" sz="1600" b="0" noProof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 dirty="0" smtClean="0">
                          <a:latin typeface="+mn-lt"/>
                          <a:cs typeface="Arial" pitchFamily="34" charset="0"/>
                        </a:rPr>
                        <a:t>Capability Maturity Model Integration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Maturity and capability model</a:t>
                      </a:r>
                      <a:endParaRPr lang="en-US" sz="1600" baseline="0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 dirty="0" smtClean="0">
                          <a:latin typeface="+mn-lt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en-US" sz="1600" noProof="0" dirty="0" smtClean="0">
                          <a:ea typeface="ＭＳ Ｐゴシック"/>
                          <a:cs typeface="ＭＳ Ｐゴシック"/>
                        </a:rPr>
                        <a:t>Organizational maturity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  <a:cs typeface="Arial" pitchFamily="34" charset="0"/>
                        </a:rPr>
                        <a:t> Developed</a:t>
                      </a:r>
                      <a:r>
                        <a:rPr lang="en-US" sz="1600" baseline="0" noProof="0" dirty="0" smtClean="0">
                          <a:latin typeface="+mn-lt"/>
                          <a:cs typeface="Arial" pitchFamily="34" charset="0"/>
                        </a:rPr>
                        <a:t> by </a:t>
                      </a:r>
                      <a:r>
                        <a:rPr lang="en-US" sz="1600" noProof="0" dirty="0" smtClean="0">
                          <a:ea typeface="ＭＳ Ｐゴシック"/>
                          <a:cs typeface="ＭＳ Ｐゴシック"/>
                        </a:rPr>
                        <a:t>SEI (Software Engineering Institute), Carnegie Mellon University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uppieren 7"/>
          <p:cNvGrpSpPr>
            <a:grpSpLocks/>
          </p:cNvGrpSpPr>
          <p:nvPr/>
        </p:nvGrpSpPr>
        <p:grpSpPr bwMode="auto">
          <a:xfrm>
            <a:off x="782387" y="1914675"/>
            <a:ext cx="839788" cy="1095375"/>
            <a:chOff x="6242106" y="1931967"/>
            <a:chExt cx="2455863" cy="314483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40531" y="1931967"/>
              <a:ext cx="2357438" cy="304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4494" y="1978004"/>
              <a:ext cx="2357437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2106" y="2036742"/>
              <a:ext cx="2357438" cy="304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feld 106"/>
          <p:cNvSpPr txBox="1">
            <a:spLocks noChangeArrowheads="1"/>
          </p:cNvSpPr>
          <p:nvPr/>
        </p:nvSpPr>
        <p:spPr bwMode="auto">
          <a:xfrm>
            <a:off x="546637" y="2255988"/>
            <a:ext cx="1255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 smtClean="0">
                <a:latin typeface="Arial Narrow" pitchFamily="34" charset="0"/>
                <a:cs typeface="Arial" charset="0"/>
              </a:rPr>
              <a:t>ISO 9000</a:t>
            </a:r>
            <a:endParaRPr lang="de-DE" sz="2400" b="1" dirty="0">
              <a:latin typeface="Arial Narrow" pitchFamily="34" charset="0"/>
              <a:cs typeface="Arial" charset="0"/>
            </a:endParaRPr>
          </a:p>
        </p:txBody>
      </p:sp>
      <p:pic>
        <p:nvPicPr>
          <p:cNvPr id="1026" name="Picture 2" descr="http://www.wibas.de/e20/e9074/e5749/cmmi-logo_d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7" y="5118516"/>
            <a:ext cx="1524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FitSM, ISO/IEC 20000 and ITIL</a:t>
            </a:r>
            <a:endParaRPr lang="en-GB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0173" t="11037" r="8900" b="5481"/>
          <a:stretch>
            <a:fillRect/>
          </a:stretch>
        </p:blipFill>
        <p:spPr bwMode="auto">
          <a:xfrm>
            <a:off x="1116231" y="3805011"/>
            <a:ext cx="2774950" cy="1789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0173" t="11037" r="8900" b="5481"/>
          <a:stretch>
            <a:fillRect/>
          </a:stretch>
        </p:blipFill>
        <p:spPr bwMode="auto">
          <a:xfrm>
            <a:off x="897156" y="3622449"/>
            <a:ext cx="2774950" cy="1789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0173" t="11037" r="8900" b="5481"/>
          <a:stretch>
            <a:fillRect/>
          </a:stretch>
        </p:blipFill>
        <p:spPr bwMode="auto">
          <a:xfrm>
            <a:off x="267380" y="1699989"/>
            <a:ext cx="2774950" cy="1789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 l="10648" t="10222" r="8424" b="6294"/>
          <a:stretch>
            <a:fillRect/>
          </a:stretch>
        </p:blipFill>
        <p:spPr bwMode="auto">
          <a:xfrm>
            <a:off x="267380" y="3881397"/>
            <a:ext cx="2774950" cy="1789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10335" t="11703" r="8739" b="6517"/>
          <a:stretch>
            <a:fillRect/>
          </a:stretch>
        </p:blipFill>
        <p:spPr bwMode="auto">
          <a:xfrm>
            <a:off x="678081" y="3403374"/>
            <a:ext cx="277495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 l="10335" t="11703" r="8739" b="4814"/>
          <a:stretch>
            <a:fillRect/>
          </a:stretch>
        </p:blipFill>
        <p:spPr bwMode="auto">
          <a:xfrm>
            <a:off x="422643" y="2124759"/>
            <a:ext cx="2774950" cy="1789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Geschweifte Klammer rechts 12"/>
          <p:cNvSpPr>
            <a:spLocks/>
          </p:cNvSpPr>
          <p:nvPr/>
        </p:nvSpPr>
        <p:spPr bwMode="auto">
          <a:xfrm>
            <a:off x="3908632" y="1674368"/>
            <a:ext cx="657225" cy="4929187"/>
          </a:xfrm>
          <a:prstGeom prst="rightBrace">
            <a:avLst>
              <a:gd name="adj1" fmla="val 50833"/>
              <a:gd name="adj2" fmla="val 32774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/>
          </a:p>
        </p:txBody>
      </p:sp>
      <p:sp>
        <p:nvSpPr>
          <p:cNvPr id="14" name="Textfeld 17"/>
          <p:cNvSpPr txBox="1">
            <a:spLocks noChangeArrowheads="1"/>
          </p:cNvSpPr>
          <p:nvPr/>
        </p:nvSpPr>
        <p:spPr bwMode="auto">
          <a:xfrm>
            <a:off x="423793" y="5709954"/>
            <a:ext cx="30892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Arial" charset="0"/>
              </a:rPr>
              <a:t>ITIL (good practices)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+mj-lt"/>
                <a:cs typeface="Arial" charset="0"/>
              </a:rPr>
              <a:t> </a:t>
            </a:r>
            <a:r>
              <a:rPr lang="en-US" sz="1600" dirty="0">
                <a:latin typeface="+mj-lt"/>
                <a:cs typeface="Arial" charset="0"/>
              </a:rPr>
              <a:t>A</a:t>
            </a:r>
            <a:r>
              <a:rPr lang="en-US" sz="1600" dirty="0" smtClean="0">
                <a:latin typeface="+mj-lt"/>
                <a:cs typeface="Arial" charset="0"/>
              </a:rPr>
              <a:t>bout 2,000 </a:t>
            </a:r>
            <a:r>
              <a:rPr lang="en-US" sz="1600" dirty="0">
                <a:latin typeface="+mj-lt"/>
                <a:cs typeface="Arial" charset="0"/>
              </a:rPr>
              <a:t>pages </a:t>
            </a:r>
            <a:r>
              <a:rPr lang="en-US" sz="1600" dirty="0" smtClean="0">
                <a:latin typeface="+mj-lt"/>
                <a:cs typeface="Arial" charset="0"/>
              </a:rPr>
              <a:t>(5 core books)</a:t>
            </a:r>
            <a:endParaRPr lang="en-US" sz="1600" dirty="0">
              <a:latin typeface="+mj-lt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  <a:cs typeface="Arial" charset="0"/>
              </a:rPr>
              <a:t> No requirements</a:t>
            </a:r>
            <a:endParaRPr lang="en-US" sz="16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5" name="Textfeld 17"/>
          <p:cNvSpPr txBox="1">
            <a:spLocks noChangeArrowheads="1"/>
          </p:cNvSpPr>
          <p:nvPr/>
        </p:nvSpPr>
        <p:spPr bwMode="auto">
          <a:xfrm>
            <a:off x="4375540" y="4663563"/>
            <a:ext cx="22647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Arial" charset="0"/>
              </a:rPr>
              <a:t>ISO/IEC 20000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+mj-lt"/>
                <a:cs typeface="Arial" charset="0"/>
              </a:rPr>
              <a:t> 136 pages (3 core documents)</a:t>
            </a:r>
            <a:endParaRPr lang="en-US" sz="1600" dirty="0">
              <a:latin typeface="+mj-lt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  <a:cs typeface="Arial" charset="0"/>
              </a:rPr>
              <a:t> 26 pages of requirements (part 1)</a:t>
            </a:r>
            <a:endParaRPr lang="en-US" sz="16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02" y="2367789"/>
            <a:ext cx="1350961" cy="19179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52" y="2095420"/>
            <a:ext cx="1350961" cy="19179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/>
          <a:srcRect l="30881" t="10222" r="29721" b="4591"/>
          <a:stretch>
            <a:fillRect/>
          </a:stretch>
        </p:blipFill>
        <p:spPr bwMode="auto">
          <a:xfrm>
            <a:off x="4832432" y="2766454"/>
            <a:ext cx="1350962" cy="1825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Geschweifte Klammer rechts 12"/>
          <p:cNvSpPr>
            <a:spLocks/>
          </p:cNvSpPr>
          <p:nvPr/>
        </p:nvSpPr>
        <p:spPr bwMode="auto">
          <a:xfrm>
            <a:off x="6384121" y="1674368"/>
            <a:ext cx="657225" cy="4929187"/>
          </a:xfrm>
          <a:prstGeom prst="rightBrace">
            <a:avLst>
              <a:gd name="adj1" fmla="val 50833"/>
              <a:gd name="adj2" fmla="val 47792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/>
          </a:p>
        </p:txBody>
      </p:sp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6802707" y="4663563"/>
            <a:ext cx="22647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j-lt"/>
                <a:cs typeface="Arial" charset="0"/>
              </a:rPr>
              <a:t>FitSM</a:t>
            </a:r>
            <a:endParaRPr lang="en-US" sz="2000" dirty="0" smtClean="0">
              <a:latin typeface="+mj-lt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+mj-lt"/>
                <a:cs typeface="Arial" charset="0"/>
              </a:rPr>
              <a:t> 38 pages (4 core documents)</a:t>
            </a:r>
            <a:endParaRPr lang="en-US" sz="1600" dirty="0">
              <a:latin typeface="+mj-lt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cs typeface="Arial" charset="0"/>
              </a:rPr>
              <a:t>9 pages of requirements (part 1)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24</a:t>
            </a:fld>
            <a:endParaRPr lang="en-US"/>
          </a:p>
        </p:txBody>
      </p:sp>
      <p:pic>
        <p:nvPicPr>
          <p:cNvPr id="22" name="Picture 2" descr="Papier,Dokument,Text,vorne,Clip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81" y="3297303"/>
            <a:ext cx="866997" cy="116056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0" name="Picture 2" descr="Papier,Dokument,Text,vorne,Clip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1" y="3431511"/>
            <a:ext cx="866997" cy="1160568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37123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FitSM and ISO/IEC 20000 processes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smtClean="0"/>
          </a:p>
          <a:p>
            <a:pPr marL="457200" lvl="1" indent="0">
              <a:buNone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814717" y="1628393"/>
            <a:ext cx="2608427" cy="243067"/>
          </a:xfrm>
          <a:prstGeom prst="rect">
            <a:avLst/>
          </a:prstGeom>
          <a:gradFill>
            <a:gsLst>
              <a:gs pos="48000">
                <a:srgbClr val="618DC3"/>
              </a:gs>
              <a:gs pos="0">
                <a:schemeClr val="accent1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de-DE" sz="1400" b="1" dirty="0"/>
              <a:t>Service </a:t>
            </a:r>
            <a:r>
              <a:rPr lang="de-DE" sz="1400" b="1" dirty="0" smtClean="0"/>
              <a:t>Portfolio Management</a:t>
            </a:r>
            <a:endParaRPr lang="de-DE" sz="1400" b="1" dirty="0"/>
          </a:p>
        </p:txBody>
      </p:sp>
      <p:sp>
        <p:nvSpPr>
          <p:cNvPr id="15" name="Rechteck 14"/>
          <p:cNvSpPr/>
          <p:nvPr/>
        </p:nvSpPr>
        <p:spPr>
          <a:xfrm>
            <a:off x="1814717" y="1948927"/>
            <a:ext cx="5410658" cy="243067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Service Level Management</a:t>
            </a:r>
            <a:endParaRPr lang="en-GB" sz="1400" b="1"/>
          </a:p>
        </p:txBody>
      </p:sp>
      <p:sp>
        <p:nvSpPr>
          <p:cNvPr id="16" name="Rechteck 15"/>
          <p:cNvSpPr/>
          <p:nvPr/>
        </p:nvSpPr>
        <p:spPr>
          <a:xfrm>
            <a:off x="1814717" y="2273268"/>
            <a:ext cx="5410658" cy="23755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Service Reporting</a:t>
            </a:r>
            <a:endParaRPr lang="en-GB" sz="1400" b="1"/>
          </a:p>
        </p:txBody>
      </p:sp>
      <p:sp>
        <p:nvSpPr>
          <p:cNvPr id="17" name="Rechteck 16"/>
          <p:cNvSpPr/>
          <p:nvPr/>
        </p:nvSpPr>
        <p:spPr>
          <a:xfrm>
            <a:off x="1814717" y="2911582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Capacity Management</a:t>
            </a:r>
            <a:endParaRPr lang="en-GB" sz="1400" b="1"/>
          </a:p>
        </p:txBody>
      </p:sp>
      <p:sp>
        <p:nvSpPr>
          <p:cNvPr id="18" name="Rechteck 17"/>
          <p:cNvSpPr/>
          <p:nvPr/>
        </p:nvSpPr>
        <p:spPr>
          <a:xfrm>
            <a:off x="1814717" y="3248690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Information Security Management</a:t>
            </a:r>
            <a:endParaRPr lang="en-GB" sz="1400" b="1"/>
          </a:p>
        </p:txBody>
      </p:sp>
      <p:sp>
        <p:nvSpPr>
          <p:cNvPr id="19" name="Rechteck 18"/>
          <p:cNvSpPr/>
          <p:nvPr/>
        </p:nvSpPr>
        <p:spPr>
          <a:xfrm>
            <a:off x="1814718" y="3953750"/>
            <a:ext cx="2617367" cy="277652"/>
          </a:xfrm>
          <a:prstGeom prst="rect">
            <a:avLst/>
          </a:prstGeom>
          <a:gradFill>
            <a:gsLst>
              <a:gs pos="48000">
                <a:srgbClr val="618DC3"/>
              </a:gs>
              <a:gs pos="0">
                <a:schemeClr val="accent1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smtClean="0"/>
              <a:t>Customer Relationship Mgmt</a:t>
            </a:r>
            <a:endParaRPr lang="en-GB" sz="1400" b="1"/>
          </a:p>
        </p:txBody>
      </p:sp>
      <p:sp>
        <p:nvSpPr>
          <p:cNvPr id="20" name="Rechteck 19"/>
          <p:cNvSpPr/>
          <p:nvPr/>
        </p:nvSpPr>
        <p:spPr>
          <a:xfrm>
            <a:off x="1814718" y="4299607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Supplier Relationship Management</a:t>
            </a:r>
            <a:endParaRPr lang="en-GB" sz="1400" b="1"/>
          </a:p>
        </p:txBody>
      </p:sp>
      <p:sp>
        <p:nvSpPr>
          <p:cNvPr id="21" name="Rechteck 20"/>
          <p:cNvSpPr/>
          <p:nvPr/>
        </p:nvSpPr>
        <p:spPr>
          <a:xfrm>
            <a:off x="1814718" y="4633354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smtClean="0"/>
              <a:t>Incident and Service Request Mgmt	</a:t>
            </a:r>
            <a:endParaRPr lang="en-GB" sz="1400" b="1"/>
          </a:p>
        </p:txBody>
      </p:sp>
      <p:sp>
        <p:nvSpPr>
          <p:cNvPr id="22" name="Rechteck 21"/>
          <p:cNvSpPr/>
          <p:nvPr/>
        </p:nvSpPr>
        <p:spPr>
          <a:xfrm>
            <a:off x="1814718" y="4976783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Problem Management</a:t>
            </a:r>
            <a:endParaRPr lang="en-GB" sz="1400" b="1"/>
          </a:p>
        </p:txBody>
      </p:sp>
      <p:sp>
        <p:nvSpPr>
          <p:cNvPr id="23" name="Rechteck 22"/>
          <p:cNvSpPr/>
          <p:nvPr/>
        </p:nvSpPr>
        <p:spPr>
          <a:xfrm>
            <a:off x="1814718" y="5320212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Configuration Management</a:t>
            </a:r>
            <a:endParaRPr lang="en-GB" sz="1400" b="1"/>
          </a:p>
        </p:txBody>
      </p:sp>
      <p:sp>
        <p:nvSpPr>
          <p:cNvPr id="24" name="Rechteck 23"/>
          <p:cNvSpPr/>
          <p:nvPr/>
        </p:nvSpPr>
        <p:spPr>
          <a:xfrm>
            <a:off x="1814718" y="5663641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Change Management</a:t>
            </a:r>
            <a:endParaRPr lang="en-GB" sz="1400" b="1"/>
          </a:p>
        </p:txBody>
      </p:sp>
      <p:sp>
        <p:nvSpPr>
          <p:cNvPr id="25" name="Rechteck 24"/>
          <p:cNvSpPr/>
          <p:nvPr/>
        </p:nvSpPr>
        <p:spPr>
          <a:xfrm>
            <a:off x="1814717" y="5999864"/>
            <a:ext cx="5410657" cy="276901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smtClean="0"/>
              <a:t>Release and Deployment  Management     </a:t>
            </a:r>
            <a:endParaRPr lang="en-GB" sz="1400" b="1"/>
          </a:p>
        </p:txBody>
      </p:sp>
      <p:sp>
        <p:nvSpPr>
          <p:cNvPr id="26" name="Rechteck 25"/>
          <p:cNvSpPr/>
          <p:nvPr/>
        </p:nvSpPr>
        <p:spPr>
          <a:xfrm>
            <a:off x="1814718" y="6356095"/>
            <a:ext cx="2608426" cy="267925"/>
          </a:xfrm>
          <a:prstGeom prst="rect">
            <a:avLst/>
          </a:prstGeom>
          <a:gradFill>
            <a:gsLst>
              <a:gs pos="48000">
                <a:srgbClr val="618DC3"/>
              </a:gs>
              <a:gs pos="0">
                <a:schemeClr val="accent1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Continual Service Improvement</a:t>
            </a:r>
            <a:endParaRPr lang="en-GB" sz="1400" b="1"/>
          </a:p>
        </p:txBody>
      </p:sp>
      <p:sp>
        <p:nvSpPr>
          <p:cNvPr id="27" name="Rechteck 26"/>
          <p:cNvSpPr/>
          <p:nvPr/>
        </p:nvSpPr>
        <p:spPr>
          <a:xfrm>
            <a:off x="1814717" y="2590332"/>
            <a:ext cx="5410658" cy="240388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Service Availability and Continuity Management</a:t>
            </a:r>
            <a:endParaRPr lang="en-GB" sz="1400" b="1"/>
          </a:p>
        </p:txBody>
      </p:sp>
      <p:sp>
        <p:nvSpPr>
          <p:cNvPr id="28" name="Rechteck 27"/>
          <p:cNvSpPr/>
          <p:nvPr/>
        </p:nvSpPr>
        <p:spPr>
          <a:xfrm>
            <a:off x="457200" y="2386153"/>
            <a:ext cx="883228" cy="34959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FitSM</a:t>
            </a:r>
          </a:p>
        </p:txBody>
      </p:sp>
      <p:sp>
        <p:nvSpPr>
          <p:cNvPr id="29" name="Rechteck 28"/>
          <p:cNvSpPr/>
          <p:nvPr/>
        </p:nvSpPr>
        <p:spPr>
          <a:xfrm rot="10800000">
            <a:off x="7762010" y="2386153"/>
            <a:ext cx="883228" cy="349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ISO/IEC 20000</a:t>
            </a:r>
          </a:p>
        </p:txBody>
      </p:sp>
      <p:sp>
        <p:nvSpPr>
          <p:cNvPr id="31" name="Rechteck 30"/>
          <p:cNvSpPr/>
          <p:nvPr/>
        </p:nvSpPr>
        <p:spPr>
          <a:xfrm>
            <a:off x="4582634" y="3953750"/>
            <a:ext cx="2642742" cy="277652"/>
          </a:xfrm>
          <a:prstGeom prst="rect">
            <a:avLst/>
          </a:prstGeom>
          <a:gradFill>
            <a:gsLst>
              <a:gs pos="0">
                <a:srgbClr val="F79D53"/>
              </a:gs>
              <a:gs pos="55000">
                <a:srgbClr val="F79D53"/>
              </a:gs>
              <a:gs pos="100000">
                <a:schemeClr val="accent6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smtClean="0"/>
              <a:t>Business Relationship Mgmt</a:t>
            </a:r>
            <a:endParaRPr lang="en-GB" sz="1400" b="1"/>
          </a:p>
        </p:txBody>
      </p:sp>
      <p:sp>
        <p:nvSpPr>
          <p:cNvPr id="34" name="Rechteck 33"/>
          <p:cNvSpPr/>
          <p:nvPr/>
        </p:nvSpPr>
        <p:spPr>
          <a:xfrm>
            <a:off x="4582634" y="3592119"/>
            <a:ext cx="2642741" cy="260801"/>
          </a:xfrm>
          <a:prstGeom prst="rect">
            <a:avLst/>
          </a:prstGeom>
          <a:gradFill>
            <a:gsLst>
              <a:gs pos="55000">
                <a:srgbClr val="F79D53"/>
              </a:gs>
              <a:gs pos="100000">
                <a:schemeClr val="accent6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smtClean="0"/>
              <a:t>Budget &amp; Accounting</a:t>
            </a:r>
            <a:endParaRPr lang="en-GB" sz="1400" b="1"/>
          </a:p>
        </p:txBody>
      </p:sp>
      <p:sp>
        <p:nvSpPr>
          <p:cNvPr id="30" name="Rechteck 29"/>
          <p:cNvSpPr/>
          <p:nvPr/>
        </p:nvSpPr>
        <p:spPr>
          <a:xfrm>
            <a:off x="4616947" y="1628393"/>
            <a:ext cx="2608427" cy="2430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 algn="ctr"/>
            <a:r>
              <a:rPr lang="en-GB" sz="900" b="1" smtClean="0"/>
              <a:t>(Design and transition of new or changed services)</a:t>
            </a:r>
            <a:endParaRPr lang="en-GB" sz="900" b="1"/>
          </a:p>
        </p:txBody>
      </p:sp>
      <p:sp>
        <p:nvSpPr>
          <p:cNvPr id="32" name="Rechteck 31"/>
          <p:cNvSpPr/>
          <p:nvPr/>
        </p:nvSpPr>
        <p:spPr>
          <a:xfrm>
            <a:off x="4582634" y="6356095"/>
            <a:ext cx="2608427" cy="2430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 algn="ctr"/>
            <a:r>
              <a:rPr lang="en-GB" sz="900" b="1" smtClean="0"/>
              <a:t>(Maintain and improve the SMS)</a:t>
            </a:r>
            <a:endParaRPr lang="en-GB" sz="900" b="1"/>
          </a:p>
        </p:txBody>
      </p:sp>
    </p:spTree>
    <p:extLst>
      <p:ext uri="{BB962C8B-B14F-4D97-AF65-F5344CB8AC3E}">
        <p14:creationId xmlns:p14="http://schemas.microsoft.com/office/powerpoint/2010/main" val="235203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(our view)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71961"/>
              </p:ext>
            </p:extLst>
          </p:nvPr>
        </p:nvGraphicFramePr>
        <p:xfrm>
          <a:off x="457199" y="1722101"/>
          <a:ext cx="8229600" cy="359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778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ITIL 2011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ISO/IEC</a:t>
                      </a:r>
                      <a:r>
                        <a:rPr lang="en-GB" baseline="0" noProof="0" dirty="0" smtClean="0"/>
                        <a:t> 20000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MOF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FitSM</a:t>
                      </a:r>
                      <a:endParaRPr lang="en-GB" noProof="0" dirty="0"/>
                    </a:p>
                  </a:txBody>
                  <a:tcPr/>
                </a:tc>
              </a:tr>
              <a:tr h="577854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Free available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GB" sz="2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(</a:t>
                      </a: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GB" sz="2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)</a:t>
                      </a:r>
                      <a:endParaRPr lang="en-GB" sz="2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/>
                    </a:p>
                  </a:txBody>
                  <a:tcPr anchor="ctr"/>
                </a:tc>
              </a:tr>
              <a:tr h="577854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Easy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ＭＳ ゴシック"/>
                          <a:ea typeface="ＭＳ ゴシック"/>
                          <a:cs typeface="ＭＳ ゴシック"/>
                          <a:sym typeface="Zapf Dingbats"/>
                        </a:rPr>
                        <a:t>☐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 smtClean="0"/>
                    </a:p>
                  </a:txBody>
                  <a:tcPr anchor="ctr"/>
                </a:tc>
              </a:tr>
              <a:tr h="577854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Complete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ＭＳ ゴシック"/>
                          <a:ea typeface="ＭＳ ゴシック"/>
                          <a:cs typeface="ＭＳ ゴシック"/>
                          <a:sym typeface="Zapf Dingbats"/>
                        </a:rPr>
                        <a:t>☐</a:t>
                      </a:r>
                      <a:endParaRPr lang="en-GB" sz="2400" b="0" noProof="0" dirty="0" smtClean="0"/>
                    </a:p>
                  </a:txBody>
                  <a:tcPr anchor="ctr"/>
                </a:tc>
              </a:tr>
              <a:tr h="596201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Templates and examples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ＭＳ ゴシック"/>
                          <a:ea typeface="ＭＳ ゴシック"/>
                          <a:cs typeface="ＭＳ ゴシック"/>
                          <a:sym typeface="Zapf Dingbats"/>
                        </a:rPr>
                        <a:t>☐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(</a:t>
                      </a: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GB" sz="2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)</a:t>
                      </a:r>
                      <a:endParaRPr lang="en-GB" sz="2400" b="0" noProof="0" dirty="0" smtClean="0"/>
                    </a:p>
                  </a:txBody>
                  <a:tcPr anchor="ctr"/>
                </a:tc>
              </a:tr>
              <a:tr h="596201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Qualification</a:t>
                      </a:r>
                      <a:r>
                        <a:rPr lang="en-GB" baseline="0" noProof="0" dirty="0" smtClean="0"/>
                        <a:t> programme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+mj-lt"/>
                          <a:ea typeface="Zapf Dingbats"/>
                          <a:cs typeface="Zapf Dingbats"/>
                          <a:sym typeface="Zapf Dingbats"/>
                        </a:rPr>
                        <a:t>(</a:t>
                      </a: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r>
                        <a:rPr lang="en-GB" sz="2400" b="0" noProof="0" dirty="0" smtClean="0">
                          <a:latin typeface="+mj-lt"/>
                          <a:ea typeface="Zapf Dingbats"/>
                          <a:cs typeface="Zapf Dingbats"/>
                          <a:sym typeface="Zapf Dingbats"/>
                        </a:rPr>
                        <a:t>)</a:t>
                      </a:r>
                      <a:endParaRPr lang="en-GB" sz="24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GB" sz="2400" b="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57199" y="5648361"/>
            <a:ext cx="800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FitSM does not replace one of the existing standards but complements them meaningfully, especially if getting started in an ITSM project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542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27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24325" y="4718362"/>
            <a:ext cx="7353759" cy="1166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Easy and efficient qualification scheme</a:t>
            </a:r>
            <a:endParaRPr lang="de-DE" sz="4400" dirty="0"/>
          </a:p>
        </p:txBody>
      </p:sp>
      <p:pic>
        <p:nvPicPr>
          <p:cNvPr id="5" name="Bild 5" descr="check-mark-3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32" y="1576495"/>
            <a:ext cx="3490810" cy="34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FitSM qualification program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78941"/>
              </p:ext>
            </p:extLst>
          </p:nvPr>
        </p:nvGraphicFramePr>
        <p:xfrm>
          <a:off x="457200" y="5067720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Foundation Level</a:t>
                      </a:r>
                      <a:endParaRPr lang="en-GB" sz="1400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2190466" y="5513696"/>
            <a:ext cx="4763069" cy="682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Foundation training in IT service management</a:t>
            </a:r>
            <a:endParaRPr lang="en-GB" b="1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4554"/>
              </p:ext>
            </p:extLst>
          </p:nvPr>
        </p:nvGraphicFramePr>
        <p:xfrm>
          <a:off x="457200" y="3404968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Advanced Level</a:t>
                      </a:r>
                      <a:endParaRPr lang="en-GB" sz="1400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20155"/>
              </p:ext>
            </p:extLst>
          </p:nvPr>
        </p:nvGraphicFramePr>
        <p:xfrm>
          <a:off x="457200" y="1742216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Expert</a:t>
                      </a:r>
                      <a:r>
                        <a:rPr lang="en-GB" sz="1400" baseline="0" noProof="0" dirty="0" smtClean="0">
                          <a:effectLst/>
                        </a:rPr>
                        <a:t> </a:t>
                      </a:r>
                      <a:r>
                        <a:rPr lang="en-GB" sz="1400" noProof="0" dirty="0" smtClean="0">
                          <a:effectLst/>
                        </a:rPr>
                        <a:t>Level</a:t>
                      </a:r>
                      <a:endParaRPr lang="en-GB" sz="1400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2190466" y="2199565"/>
            <a:ext cx="4763069" cy="68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Expert training in IT service management</a:t>
            </a:r>
            <a:endParaRPr lang="en-GB" b="1" dirty="0"/>
          </a:p>
        </p:txBody>
      </p:sp>
      <p:sp>
        <p:nvSpPr>
          <p:cNvPr id="14" name="Rechteck 13"/>
          <p:cNvSpPr/>
          <p:nvPr/>
        </p:nvSpPr>
        <p:spPr>
          <a:xfrm>
            <a:off x="634621" y="3866867"/>
            <a:ext cx="3841845" cy="682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Advanced training in</a:t>
            </a:r>
          </a:p>
          <a:p>
            <a:pPr algn="ctr"/>
            <a:r>
              <a:rPr lang="en-GB" b="1" dirty="0" smtClean="0"/>
              <a:t>service planning and delivery</a:t>
            </a:r>
            <a:endParaRPr lang="en-GB" b="1" dirty="0"/>
          </a:p>
        </p:txBody>
      </p:sp>
      <p:sp>
        <p:nvSpPr>
          <p:cNvPr id="15" name="Rechteck 14"/>
          <p:cNvSpPr/>
          <p:nvPr/>
        </p:nvSpPr>
        <p:spPr>
          <a:xfrm>
            <a:off x="4659573" y="3866867"/>
            <a:ext cx="3841845" cy="682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Advanced training in</a:t>
            </a:r>
          </a:p>
          <a:p>
            <a:pPr algn="ctr"/>
            <a:r>
              <a:rPr lang="en-GB" b="1" dirty="0" smtClean="0"/>
              <a:t>service operation and control</a:t>
            </a:r>
            <a:endParaRPr lang="en-GB" b="1" dirty="0"/>
          </a:p>
        </p:txBody>
      </p:sp>
      <p:sp>
        <p:nvSpPr>
          <p:cNvPr id="4" name="Pfeil nach unten 3"/>
          <p:cNvSpPr/>
          <p:nvPr/>
        </p:nvSpPr>
        <p:spPr>
          <a:xfrm rot="10800000">
            <a:off x="4384912" y="4765352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6" name="Pfeil nach unten 15"/>
          <p:cNvSpPr/>
          <p:nvPr/>
        </p:nvSpPr>
        <p:spPr>
          <a:xfrm rot="10800000">
            <a:off x="4369557" y="3119665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844840" y="5901993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1 day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582705" y="3801066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80027" y="3801066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840045" y="2596561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6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Certification by</a:t>
            </a:r>
            <a:br>
              <a:rPr lang="en-GB" smtClean="0"/>
            </a:br>
            <a:r>
              <a:rPr lang="en-GB" smtClean="0"/>
              <a:t>TÜV SÜD Examination Institute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3050"/>
            <a:ext cx="8229600" cy="4559567"/>
          </a:xfrm>
        </p:spPr>
        <p:txBody>
          <a:bodyPr>
            <a:normAutofit/>
          </a:bodyPr>
          <a:lstStyle/>
          <a:p>
            <a:r>
              <a:rPr lang="en-GB" dirty="0" smtClean="0"/>
              <a:t>TÜV SÜD Examination Institute</a:t>
            </a:r>
          </a:p>
          <a:p>
            <a:pPr lvl="1"/>
            <a:r>
              <a:rPr lang="en-GB" dirty="0" smtClean="0"/>
              <a:t>Experienced and well-established </a:t>
            </a:r>
            <a:br>
              <a:rPr lang="en-GB" dirty="0" smtClean="0"/>
            </a:br>
            <a:r>
              <a:rPr lang="en-GB" dirty="0" smtClean="0"/>
              <a:t>(E.g. one of the nine new examination </a:t>
            </a:r>
            <a:br>
              <a:rPr lang="en-GB" dirty="0" smtClean="0"/>
            </a:br>
            <a:r>
              <a:rPr lang="en-GB" dirty="0" smtClean="0"/>
              <a:t>institute for ITIL certifications)</a:t>
            </a:r>
          </a:p>
          <a:p>
            <a:pPr lvl="1"/>
            <a:r>
              <a:rPr lang="en-GB" dirty="0" smtClean="0"/>
              <a:t>Offering certifications for personnel worldwide </a:t>
            </a:r>
            <a:br>
              <a:rPr lang="en-GB" dirty="0" smtClean="0"/>
            </a:br>
            <a:r>
              <a:rPr lang="en-GB" dirty="0" smtClean="0"/>
              <a:t>(most business in Europe and India)</a:t>
            </a:r>
            <a:endParaRPr lang="en-GB" dirty="0"/>
          </a:p>
          <a:p>
            <a:pPr lvl="1"/>
            <a:r>
              <a:rPr lang="en-GB" dirty="0" smtClean="0"/>
              <a:t>Owner of ISO/IEC 20000 training and </a:t>
            </a:r>
            <a:br>
              <a:rPr lang="en-GB" dirty="0" smtClean="0"/>
            </a:br>
            <a:r>
              <a:rPr lang="en-GB" dirty="0" smtClean="0"/>
              <a:t>qualification scheme</a:t>
            </a:r>
          </a:p>
        </p:txBody>
      </p:sp>
      <p:pic>
        <p:nvPicPr>
          <p:cNvPr id="6" name="Bild 5" descr="240px-TÜV_Süd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0" y="1763050"/>
            <a:ext cx="1665728" cy="166572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ITSM?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IT Service Management (ITSM) is …</a:t>
            </a:r>
          </a:p>
          <a:p>
            <a:pPr lvl="1"/>
            <a:r>
              <a:rPr lang="en-GB" smtClean="0"/>
              <a:t>… a structured way to set up, launch, operate and manage IT services</a:t>
            </a:r>
          </a:p>
          <a:p>
            <a:pPr lvl="1"/>
            <a:r>
              <a:rPr lang="en-GB" smtClean="0"/>
              <a:t>… a conceptual structure for organizational processes and procedures</a:t>
            </a:r>
          </a:p>
          <a:p>
            <a:pPr lvl="1"/>
            <a:r>
              <a:rPr lang="en-GB" smtClean="0"/>
              <a:t>… a checklist to make sure you are doing things repeatably, predictably, efficiently</a:t>
            </a:r>
          </a:p>
          <a:p>
            <a:r>
              <a:rPr lang="en-GB" smtClean="0"/>
              <a:t>ITSM is not …</a:t>
            </a:r>
          </a:p>
          <a:p>
            <a:pPr lvl="1"/>
            <a:r>
              <a:rPr lang="en-GB" smtClean="0"/>
              <a:t>… changing everything you do to use a management-speak handbook</a:t>
            </a:r>
          </a:p>
          <a:p>
            <a:pPr lvl="1"/>
            <a:r>
              <a:rPr lang="en-GB" smtClean="0"/>
              <a:t>… buying a tool</a:t>
            </a:r>
          </a:p>
          <a:p>
            <a:pPr lvl="1"/>
            <a:r>
              <a:rPr lang="en-GB" smtClean="0"/>
              <a:t>… marketing</a:t>
            </a: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rot="695931">
            <a:off x="7986659" y="1679038"/>
            <a:ext cx="1127303" cy="369332"/>
          </a:xfrm>
          <a:prstGeom prst="rect">
            <a:avLst/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lIns="0" tIns="0" rIns="57793" bIns="0">
            <a:spAutoFit/>
          </a:bodyPr>
          <a:lstStyle/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ITSM</a:t>
            </a:r>
          </a:p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Background</a:t>
            </a:r>
            <a:endParaRPr lang="en-US" sz="1200" b="1" dirty="0">
              <a:solidFill>
                <a:srgbClr val="FF6600"/>
              </a:solidFill>
              <a:latin typeface="Arial Black" panose="020B0A04020102020204" pitchFamily="34" charset="0"/>
              <a:cs typeface="Arial" pitchFamily="34" charset="0"/>
              <a:sym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7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Trainings and Workshops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30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3" y="3262745"/>
            <a:ext cx="1524000" cy="14224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44" y="1877290"/>
            <a:ext cx="1524000" cy="138545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63" y="1840345"/>
            <a:ext cx="3006437" cy="1352897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57" y="3262745"/>
            <a:ext cx="1600202" cy="1600202"/>
          </a:xfrm>
          <a:prstGeom prst="rect">
            <a:avLst/>
          </a:prstGeom>
        </p:spPr>
      </p:pic>
      <p:pic>
        <p:nvPicPr>
          <p:cNvPr id="13" name="Picture 2" descr="http://www.fedsm.eu/sites/default/files/EGI_Logo_RG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592031"/>
            <a:ext cx="1444060" cy="10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GI_pysty_kehys_RGB_72dp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9" y="5235176"/>
            <a:ext cx="1446077" cy="953188"/>
          </a:xfrm>
          <a:prstGeom prst="rect">
            <a:avLst/>
          </a:prstGeom>
        </p:spPr>
      </p:pic>
      <p:pic>
        <p:nvPicPr>
          <p:cNvPr id="15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40346"/>
            <a:ext cx="1444060" cy="142240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3276" y="5214499"/>
            <a:ext cx="1502063" cy="973865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6491" y="4862947"/>
            <a:ext cx="4151744" cy="8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120" y="3028116"/>
            <a:ext cx="7353759" cy="1047859"/>
          </a:xfrm>
        </p:spPr>
        <p:txBody>
          <a:bodyPr/>
          <a:lstStyle/>
          <a:p>
            <a:r>
              <a:rPr lang="en-GB" dirty="0"/>
              <a:t>FitSM </a:t>
            </a:r>
            <a:r>
              <a:rPr lang="en-GB" dirty="0" smtClean="0"/>
              <a:t>is a </a:t>
            </a:r>
            <a:r>
              <a:rPr lang="en-GB" dirty="0"/>
              <a:t>product of </a:t>
            </a:r>
            <a:r>
              <a:rPr lang="en-GB" dirty="0" smtClean="0"/>
              <a:t>the</a:t>
            </a:r>
            <a:br>
              <a:rPr lang="en-GB" dirty="0" smtClean="0"/>
            </a:br>
            <a:r>
              <a:rPr lang="en-GB" dirty="0" smtClean="0"/>
              <a:t>FedSM Project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FitSM a product of the FedSM Project</a:t>
            </a:r>
            <a:endParaRPr lang="en-GB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457199" y="1696599"/>
            <a:ext cx="8475119" cy="2143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 smtClean="0"/>
              <a:t>FedSM: 3-year, FP7 project, funded by the </a:t>
            </a:r>
            <a:r>
              <a:rPr lang="en-GB" sz="2400" dirty="0"/>
              <a:t>European C</a:t>
            </a:r>
            <a:r>
              <a:rPr lang="en-GB" sz="2400" dirty="0" smtClean="0"/>
              <a:t>ommission</a:t>
            </a:r>
          </a:p>
          <a:p>
            <a:pPr marL="0" indent="0" algn="ctr">
              <a:buNone/>
            </a:pPr>
            <a:r>
              <a:rPr lang="en-GB" sz="1800" dirty="0"/>
              <a:t>(</a:t>
            </a:r>
            <a:r>
              <a:rPr lang="en-GB" sz="1800" dirty="0" smtClean="0"/>
              <a:t>1 Sept </a:t>
            </a:r>
            <a:r>
              <a:rPr lang="en-GB" sz="1800" dirty="0"/>
              <a:t>2012 to </a:t>
            </a:r>
            <a:r>
              <a:rPr lang="en-GB" sz="1800" dirty="0" smtClean="0"/>
              <a:t>31 </a:t>
            </a:r>
            <a:r>
              <a:rPr lang="en-GB" sz="1800" dirty="0"/>
              <a:t>August </a:t>
            </a:r>
            <a:r>
              <a:rPr lang="en-GB" sz="1800" dirty="0" smtClean="0"/>
              <a:t>2015)</a:t>
            </a:r>
          </a:p>
          <a:p>
            <a:pPr marL="0" indent="0" algn="ctr">
              <a:buNone/>
            </a:pPr>
            <a:endParaRPr lang="en-GB" sz="700" dirty="0" smtClean="0"/>
          </a:p>
          <a:p>
            <a:pPr marL="0" indent="0" algn="ctr">
              <a:buNone/>
            </a:pPr>
            <a:r>
              <a:rPr lang="en-GB" sz="2400" b="1" i="1" dirty="0" smtClean="0"/>
              <a:t>Increase maturity and effectiveness of (IT) Service Management in Federated e-Infrastructures by applying suitable good practices.</a:t>
            </a:r>
            <a:endParaRPr lang="en-GB" sz="2400" b="1" i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065" y="6036918"/>
            <a:ext cx="671210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1071894" y="6190718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entury" pitchFamily="18" charset="0"/>
                <a:cs typeface="Arial" pitchFamily="34" charset="0"/>
              </a:rPr>
              <a:t>EMERGENCE TECH LTD.</a:t>
            </a:r>
            <a:endParaRPr lang="de-DE" sz="1600" dirty="0">
              <a:latin typeface="Century" pitchFamily="18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93" t="18907" r="67037" b="74704"/>
          <a:stretch>
            <a:fillRect/>
          </a:stretch>
        </p:blipFill>
        <p:spPr bwMode="auto">
          <a:xfrm>
            <a:off x="400340" y="5263713"/>
            <a:ext cx="3123442" cy="70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54"/>
          <p:cNvGrpSpPr>
            <a:grpSpLocks noChangeAspect="1"/>
          </p:cNvGrpSpPr>
          <p:nvPr/>
        </p:nvGrpSpPr>
        <p:grpSpPr bwMode="auto">
          <a:xfrm>
            <a:off x="444354" y="4393836"/>
            <a:ext cx="1618611" cy="767148"/>
            <a:chOff x="2825" y="1712"/>
            <a:chExt cx="1171" cy="555"/>
          </a:xfrm>
        </p:grpSpPr>
        <p:grpSp>
          <p:nvGrpSpPr>
            <p:cNvPr id="9" name="Group 155"/>
            <p:cNvGrpSpPr>
              <a:grpSpLocks/>
            </p:cNvGrpSpPr>
            <p:nvPr/>
          </p:nvGrpSpPr>
          <p:grpSpPr bwMode="auto">
            <a:xfrm>
              <a:off x="2825" y="1712"/>
              <a:ext cx="556" cy="556"/>
              <a:chOff x="2825" y="1712"/>
              <a:chExt cx="556" cy="556"/>
            </a:xfrm>
          </p:grpSpPr>
          <p:sp>
            <p:nvSpPr>
              <p:cNvPr id="53" name="Freeform 156"/>
              <p:cNvSpPr>
                <a:spLocks noChangeArrowheads="1"/>
              </p:cNvSpPr>
              <p:nvPr/>
            </p:nvSpPr>
            <p:spPr bwMode="auto">
              <a:xfrm>
                <a:off x="2825" y="1712"/>
                <a:ext cx="556" cy="556"/>
              </a:xfrm>
              <a:custGeom>
                <a:avLst/>
                <a:gdLst/>
                <a:ahLst/>
                <a:cxnLst>
                  <a:cxn ang="0">
                    <a:pos x="2439" y="0"/>
                  </a:cxn>
                  <a:cxn ang="0">
                    <a:pos x="0" y="0"/>
                  </a:cxn>
                  <a:cxn ang="0">
                    <a:pos x="0" y="2452"/>
                  </a:cxn>
                  <a:cxn ang="0">
                    <a:pos x="2451" y="2452"/>
                  </a:cxn>
                  <a:cxn ang="0">
                    <a:pos x="2451" y="0"/>
                  </a:cxn>
                  <a:cxn ang="0">
                    <a:pos x="2439" y="0"/>
                  </a:cxn>
                  <a:cxn ang="0">
                    <a:pos x="2439" y="0"/>
                  </a:cxn>
                </a:cxnLst>
                <a:rect l="0" t="0" r="r" b="b"/>
                <a:pathLst>
                  <a:path w="2452" h="2453">
                    <a:moveTo>
                      <a:pt x="2439" y="0"/>
                    </a:moveTo>
                    <a:lnTo>
                      <a:pt x="0" y="0"/>
                    </a:lnTo>
                    <a:lnTo>
                      <a:pt x="0" y="2452"/>
                    </a:lnTo>
                    <a:lnTo>
                      <a:pt x="2451" y="2452"/>
                    </a:lnTo>
                    <a:lnTo>
                      <a:pt x="2451" y="0"/>
                    </a:lnTo>
                    <a:lnTo>
                      <a:pt x="2439" y="0"/>
                    </a:lnTo>
                    <a:lnTo>
                      <a:pt x="2439" y="0"/>
                    </a:lnTo>
                  </a:path>
                </a:pathLst>
              </a:custGeom>
              <a:solidFill>
                <a:srgbClr val="3F8C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Freeform 157"/>
              <p:cNvSpPr>
                <a:spLocks noChangeArrowheads="1"/>
              </p:cNvSpPr>
              <p:nvPr/>
            </p:nvSpPr>
            <p:spPr bwMode="auto">
              <a:xfrm>
                <a:off x="2865" y="2034"/>
                <a:ext cx="74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781"/>
                  </a:cxn>
                  <a:cxn ang="0">
                    <a:pos x="324" y="781"/>
                  </a:cxn>
                  <a:cxn ang="0">
                    <a:pos x="324" y="844"/>
                  </a:cxn>
                  <a:cxn ang="0">
                    <a:pos x="0" y="84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5" h="845">
                    <a:moveTo>
                      <a:pt x="0" y="0"/>
                    </a:moveTo>
                    <a:lnTo>
                      <a:pt x="83" y="0"/>
                    </a:lnTo>
                    <a:lnTo>
                      <a:pt x="83" y="781"/>
                    </a:lnTo>
                    <a:lnTo>
                      <a:pt x="324" y="781"/>
                    </a:lnTo>
                    <a:lnTo>
                      <a:pt x="324" y="844"/>
                    </a:lnTo>
                    <a:lnTo>
                      <a:pt x="0" y="84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Freeform 158"/>
              <p:cNvSpPr>
                <a:spLocks noChangeArrowheads="1"/>
              </p:cNvSpPr>
              <p:nvPr/>
            </p:nvSpPr>
            <p:spPr bwMode="auto">
              <a:xfrm>
                <a:off x="2957" y="2034"/>
                <a:ext cx="181" cy="192"/>
              </a:xfrm>
              <a:custGeom>
                <a:avLst/>
                <a:gdLst/>
                <a:ahLst/>
                <a:cxnLst>
                  <a:cxn ang="0">
                    <a:pos x="388" y="654"/>
                  </a:cxn>
                  <a:cxn ang="0">
                    <a:pos x="388" y="655"/>
                  </a:cxn>
                  <a:cxn ang="0">
                    <a:pos x="388" y="655"/>
                  </a:cxn>
                  <a:cxn ang="0">
                    <a:pos x="389" y="657"/>
                  </a:cxn>
                  <a:cxn ang="0">
                    <a:pos x="389" y="657"/>
                  </a:cxn>
                  <a:cxn ang="0">
                    <a:pos x="389" y="658"/>
                  </a:cxn>
                  <a:cxn ang="0">
                    <a:pos x="390" y="659"/>
                  </a:cxn>
                  <a:cxn ang="0">
                    <a:pos x="390" y="659"/>
                  </a:cxn>
                  <a:cxn ang="0">
                    <a:pos x="391" y="660"/>
                  </a:cxn>
                  <a:cxn ang="0">
                    <a:pos x="391" y="660"/>
                  </a:cxn>
                  <a:cxn ang="0">
                    <a:pos x="392" y="661"/>
                  </a:cxn>
                  <a:cxn ang="0">
                    <a:pos x="393" y="661"/>
                  </a:cxn>
                  <a:cxn ang="0">
                    <a:pos x="394" y="661"/>
                  </a:cxn>
                  <a:cxn ang="0">
                    <a:pos x="394" y="661"/>
                  </a:cxn>
                  <a:cxn ang="0">
                    <a:pos x="396" y="662"/>
                  </a:cxn>
                  <a:cxn ang="0">
                    <a:pos x="397" y="662"/>
                  </a:cxn>
                  <a:cxn ang="0">
                    <a:pos x="403" y="653"/>
                  </a:cxn>
                  <a:cxn ang="0">
                    <a:pos x="467" y="282"/>
                  </a:cxn>
                  <a:cxn ang="0">
                    <a:pos x="526" y="0"/>
                  </a:cxn>
                  <a:cxn ang="0">
                    <a:pos x="797" y="844"/>
                  </a:cxn>
                  <a:cxn ang="0">
                    <a:pos x="634" y="133"/>
                  </a:cxn>
                  <a:cxn ang="0">
                    <a:pos x="620" y="133"/>
                  </a:cxn>
                  <a:cxn ang="0">
                    <a:pos x="571" y="390"/>
                  </a:cxn>
                  <a:cxn ang="0">
                    <a:pos x="477" y="844"/>
                  </a:cxn>
                  <a:cxn ang="0">
                    <a:pos x="255" y="589"/>
                  </a:cxn>
                  <a:cxn ang="0">
                    <a:pos x="188" y="257"/>
                  </a:cxn>
                  <a:cxn ang="0">
                    <a:pos x="154" y="127"/>
                  </a:cxn>
                  <a:cxn ang="0">
                    <a:pos x="149" y="844"/>
                  </a:cxn>
                  <a:cxn ang="0">
                    <a:pos x="0" y="0"/>
                  </a:cxn>
                  <a:cxn ang="0">
                    <a:pos x="287" y="71"/>
                  </a:cxn>
                  <a:cxn ang="0">
                    <a:pos x="328" y="285"/>
                  </a:cxn>
                  <a:cxn ang="0">
                    <a:pos x="371" y="537"/>
                  </a:cxn>
                </a:cxnLst>
                <a:rect l="0" t="0" r="r" b="b"/>
                <a:pathLst>
                  <a:path w="798" h="845">
                    <a:moveTo>
                      <a:pt x="388" y="653"/>
                    </a:moveTo>
                    <a:lnTo>
                      <a:pt x="388" y="654"/>
                    </a:lnTo>
                    <a:lnTo>
                      <a:pt x="388" y="655"/>
                    </a:lnTo>
                    <a:lnTo>
                      <a:pt x="388" y="656"/>
                    </a:lnTo>
                    <a:lnTo>
                      <a:pt x="389" y="657"/>
                    </a:lnTo>
                    <a:lnTo>
                      <a:pt x="389" y="658"/>
                    </a:lnTo>
                    <a:lnTo>
                      <a:pt x="390" y="658"/>
                    </a:lnTo>
                    <a:lnTo>
                      <a:pt x="390" y="659"/>
                    </a:lnTo>
                    <a:lnTo>
                      <a:pt x="390" y="660"/>
                    </a:lnTo>
                    <a:lnTo>
                      <a:pt x="391" y="660"/>
                    </a:lnTo>
                    <a:lnTo>
                      <a:pt x="392" y="661"/>
                    </a:lnTo>
                    <a:lnTo>
                      <a:pt x="393" y="661"/>
                    </a:lnTo>
                    <a:lnTo>
                      <a:pt x="394" y="661"/>
                    </a:lnTo>
                    <a:lnTo>
                      <a:pt x="395" y="662"/>
                    </a:lnTo>
                    <a:lnTo>
                      <a:pt x="396" y="662"/>
                    </a:lnTo>
                    <a:lnTo>
                      <a:pt x="397" y="662"/>
                    </a:lnTo>
                    <a:cubicBezTo>
                      <a:pt x="401" y="662"/>
                      <a:pt x="403" y="659"/>
                      <a:pt x="403" y="653"/>
                    </a:cubicBezTo>
                    <a:cubicBezTo>
                      <a:pt x="411" y="598"/>
                      <a:pt x="420" y="538"/>
                      <a:pt x="432" y="473"/>
                    </a:cubicBezTo>
                    <a:cubicBezTo>
                      <a:pt x="444" y="408"/>
                      <a:pt x="456" y="344"/>
                      <a:pt x="467" y="282"/>
                    </a:cubicBezTo>
                    <a:cubicBezTo>
                      <a:pt x="479" y="220"/>
                      <a:pt x="490" y="164"/>
                      <a:pt x="501" y="114"/>
                    </a:cubicBezTo>
                    <a:cubicBezTo>
                      <a:pt x="512" y="63"/>
                      <a:pt x="520" y="25"/>
                      <a:pt x="526" y="0"/>
                    </a:cubicBezTo>
                    <a:lnTo>
                      <a:pt x="797" y="0"/>
                    </a:lnTo>
                    <a:lnTo>
                      <a:pt x="797" y="844"/>
                    </a:lnTo>
                    <a:lnTo>
                      <a:pt x="634" y="844"/>
                    </a:lnTo>
                    <a:lnTo>
                      <a:pt x="634" y="133"/>
                    </a:lnTo>
                    <a:cubicBezTo>
                      <a:pt x="634" y="129"/>
                      <a:pt x="631" y="127"/>
                      <a:pt x="625" y="127"/>
                    </a:cubicBezTo>
                    <a:cubicBezTo>
                      <a:pt x="622" y="127"/>
                      <a:pt x="620" y="129"/>
                      <a:pt x="620" y="133"/>
                    </a:cubicBezTo>
                    <a:cubicBezTo>
                      <a:pt x="613" y="166"/>
                      <a:pt x="606" y="204"/>
                      <a:pt x="599" y="245"/>
                    </a:cubicBezTo>
                    <a:cubicBezTo>
                      <a:pt x="591" y="286"/>
                      <a:pt x="582" y="334"/>
                      <a:pt x="571" y="390"/>
                    </a:cubicBezTo>
                    <a:cubicBezTo>
                      <a:pt x="560" y="445"/>
                      <a:pt x="547" y="509"/>
                      <a:pt x="532" y="583"/>
                    </a:cubicBezTo>
                    <a:cubicBezTo>
                      <a:pt x="516" y="657"/>
                      <a:pt x="498" y="744"/>
                      <a:pt x="477" y="844"/>
                    </a:cubicBezTo>
                    <a:lnTo>
                      <a:pt x="308" y="844"/>
                    </a:lnTo>
                    <a:cubicBezTo>
                      <a:pt x="287" y="746"/>
                      <a:pt x="270" y="661"/>
                      <a:pt x="255" y="589"/>
                    </a:cubicBezTo>
                    <a:cubicBezTo>
                      <a:pt x="240" y="518"/>
                      <a:pt x="228" y="455"/>
                      <a:pt x="217" y="401"/>
                    </a:cubicBezTo>
                    <a:cubicBezTo>
                      <a:pt x="206" y="347"/>
                      <a:pt x="196" y="299"/>
                      <a:pt x="188" y="257"/>
                    </a:cubicBezTo>
                    <a:cubicBezTo>
                      <a:pt x="180" y="214"/>
                      <a:pt x="171" y="173"/>
                      <a:pt x="163" y="133"/>
                    </a:cubicBezTo>
                    <a:cubicBezTo>
                      <a:pt x="163" y="129"/>
                      <a:pt x="160" y="127"/>
                      <a:pt x="154" y="127"/>
                    </a:cubicBezTo>
                    <a:cubicBezTo>
                      <a:pt x="151" y="127"/>
                      <a:pt x="149" y="129"/>
                      <a:pt x="149" y="133"/>
                    </a:cubicBezTo>
                    <a:lnTo>
                      <a:pt x="149" y="844"/>
                    </a:lnTo>
                    <a:lnTo>
                      <a:pt x="0" y="844"/>
                    </a:lnTo>
                    <a:lnTo>
                      <a:pt x="0" y="0"/>
                    </a:lnTo>
                    <a:lnTo>
                      <a:pt x="272" y="0"/>
                    </a:lnTo>
                    <a:cubicBezTo>
                      <a:pt x="276" y="18"/>
                      <a:pt x="281" y="42"/>
                      <a:pt x="287" y="71"/>
                    </a:cubicBezTo>
                    <a:cubicBezTo>
                      <a:pt x="293" y="100"/>
                      <a:pt x="299" y="133"/>
                      <a:pt x="306" y="169"/>
                    </a:cubicBezTo>
                    <a:cubicBezTo>
                      <a:pt x="313" y="205"/>
                      <a:pt x="321" y="244"/>
                      <a:pt x="328" y="285"/>
                    </a:cubicBezTo>
                    <a:cubicBezTo>
                      <a:pt x="336" y="326"/>
                      <a:pt x="343" y="368"/>
                      <a:pt x="351" y="411"/>
                    </a:cubicBezTo>
                    <a:cubicBezTo>
                      <a:pt x="358" y="453"/>
                      <a:pt x="365" y="495"/>
                      <a:pt x="371" y="537"/>
                    </a:cubicBezTo>
                    <a:cubicBezTo>
                      <a:pt x="378" y="577"/>
                      <a:pt x="383" y="616"/>
                      <a:pt x="388" y="65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Freeform 159"/>
              <p:cNvSpPr>
                <a:spLocks noChangeArrowheads="1"/>
              </p:cNvSpPr>
              <p:nvPr/>
            </p:nvSpPr>
            <p:spPr bwMode="auto">
              <a:xfrm>
                <a:off x="3161" y="2034"/>
                <a:ext cx="176" cy="197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289" y="0"/>
                  </a:cxn>
                  <a:cxn ang="0">
                    <a:pos x="289" y="551"/>
                  </a:cxn>
                  <a:cxn ang="0">
                    <a:pos x="316" y="634"/>
                  </a:cxn>
                  <a:cxn ang="0">
                    <a:pos x="388" y="659"/>
                  </a:cxn>
                  <a:cxn ang="0">
                    <a:pos x="461" y="634"/>
                  </a:cxn>
                  <a:cxn ang="0">
                    <a:pos x="489" y="551"/>
                  </a:cxn>
                  <a:cxn ang="0">
                    <a:pos x="489" y="0"/>
                  </a:cxn>
                  <a:cxn ang="0">
                    <a:pos x="777" y="0"/>
                  </a:cxn>
                  <a:cxn ang="0">
                    <a:pos x="777" y="522"/>
                  </a:cxn>
                  <a:cxn ang="0">
                    <a:pos x="748" y="681"/>
                  </a:cxn>
                  <a:cxn ang="0">
                    <a:pos x="669" y="788"/>
                  </a:cxn>
                  <a:cxn ang="0">
                    <a:pos x="547" y="847"/>
                  </a:cxn>
                  <a:cxn ang="0">
                    <a:pos x="388" y="867"/>
                  </a:cxn>
                  <a:cxn ang="0">
                    <a:pos x="232" y="847"/>
                  </a:cxn>
                  <a:cxn ang="0">
                    <a:pos x="109" y="788"/>
                  </a:cxn>
                  <a:cxn ang="0">
                    <a:pos x="29" y="681"/>
                  </a:cxn>
                  <a:cxn ang="0">
                    <a:pos x="0" y="522"/>
                  </a:cxn>
                </a:cxnLst>
                <a:rect l="0" t="0" r="r" b="b"/>
                <a:pathLst>
                  <a:path w="778" h="868">
                    <a:moveTo>
                      <a:pt x="0" y="522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551"/>
                    </a:lnTo>
                    <a:cubicBezTo>
                      <a:pt x="289" y="590"/>
                      <a:pt x="298" y="618"/>
                      <a:pt x="316" y="634"/>
                    </a:cubicBezTo>
                    <a:cubicBezTo>
                      <a:pt x="334" y="651"/>
                      <a:pt x="358" y="659"/>
                      <a:pt x="388" y="659"/>
                    </a:cubicBezTo>
                    <a:cubicBezTo>
                      <a:pt x="418" y="659"/>
                      <a:pt x="442" y="651"/>
                      <a:pt x="461" y="634"/>
                    </a:cubicBezTo>
                    <a:cubicBezTo>
                      <a:pt x="479" y="618"/>
                      <a:pt x="489" y="590"/>
                      <a:pt x="489" y="551"/>
                    </a:cubicBezTo>
                    <a:lnTo>
                      <a:pt x="489" y="0"/>
                    </a:lnTo>
                    <a:lnTo>
                      <a:pt x="777" y="0"/>
                    </a:lnTo>
                    <a:lnTo>
                      <a:pt x="777" y="522"/>
                    </a:lnTo>
                    <a:cubicBezTo>
                      <a:pt x="777" y="585"/>
                      <a:pt x="767" y="637"/>
                      <a:pt x="748" y="681"/>
                    </a:cubicBezTo>
                    <a:cubicBezTo>
                      <a:pt x="730" y="725"/>
                      <a:pt x="703" y="760"/>
                      <a:pt x="669" y="788"/>
                    </a:cubicBezTo>
                    <a:cubicBezTo>
                      <a:pt x="636" y="815"/>
                      <a:pt x="595" y="835"/>
                      <a:pt x="547" y="847"/>
                    </a:cubicBezTo>
                    <a:cubicBezTo>
                      <a:pt x="499" y="860"/>
                      <a:pt x="446" y="867"/>
                      <a:pt x="388" y="867"/>
                    </a:cubicBezTo>
                    <a:cubicBezTo>
                      <a:pt x="331" y="867"/>
                      <a:pt x="279" y="860"/>
                      <a:pt x="232" y="847"/>
                    </a:cubicBezTo>
                    <a:cubicBezTo>
                      <a:pt x="184" y="835"/>
                      <a:pt x="143" y="815"/>
                      <a:pt x="109" y="788"/>
                    </a:cubicBezTo>
                    <a:cubicBezTo>
                      <a:pt x="75" y="760"/>
                      <a:pt x="48" y="725"/>
                      <a:pt x="29" y="681"/>
                    </a:cubicBezTo>
                    <a:cubicBezTo>
                      <a:pt x="10" y="637"/>
                      <a:pt x="0" y="585"/>
                      <a:pt x="0" y="52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160"/>
            <p:cNvGrpSpPr>
              <a:grpSpLocks/>
            </p:cNvGrpSpPr>
            <p:nvPr/>
          </p:nvGrpSpPr>
          <p:grpSpPr bwMode="auto">
            <a:xfrm>
              <a:off x="3441" y="1712"/>
              <a:ext cx="556" cy="556"/>
              <a:chOff x="3441" y="1712"/>
              <a:chExt cx="556" cy="556"/>
            </a:xfrm>
          </p:grpSpPr>
          <p:sp>
            <p:nvSpPr>
              <p:cNvPr id="11" name="Freeform 161"/>
              <p:cNvSpPr>
                <a:spLocks noChangeArrowheads="1"/>
              </p:cNvSpPr>
              <p:nvPr/>
            </p:nvSpPr>
            <p:spPr bwMode="auto">
              <a:xfrm>
                <a:off x="3441" y="1712"/>
                <a:ext cx="556" cy="556"/>
              </a:xfrm>
              <a:custGeom>
                <a:avLst/>
                <a:gdLst/>
                <a:ahLst/>
                <a:cxnLst>
                  <a:cxn ang="0">
                    <a:pos x="2439" y="0"/>
                  </a:cxn>
                  <a:cxn ang="0">
                    <a:pos x="0" y="0"/>
                  </a:cxn>
                  <a:cxn ang="0">
                    <a:pos x="0" y="2452"/>
                  </a:cxn>
                  <a:cxn ang="0">
                    <a:pos x="2451" y="2452"/>
                  </a:cxn>
                  <a:cxn ang="0">
                    <a:pos x="2451" y="0"/>
                  </a:cxn>
                  <a:cxn ang="0">
                    <a:pos x="2439" y="0"/>
                  </a:cxn>
                  <a:cxn ang="0">
                    <a:pos x="2439" y="0"/>
                  </a:cxn>
                </a:cxnLst>
                <a:rect l="0" t="0" r="r" b="b"/>
                <a:pathLst>
                  <a:path w="2452" h="2453">
                    <a:moveTo>
                      <a:pt x="2439" y="0"/>
                    </a:moveTo>
                    <a:lnTo>
                      <a:pt x="0" y="0"/>
                    </a:lnTo>
                    <a:lnTo>
                      <a:pt x="0" y="2452"/>
                    </a:lnTo>
                    <a:lnTo>
                      <a:pt x="2451" y="2452"/>
                    </a:lnTo>
                    <a:lnTo>
                      <a:pt x="2451" y="0"/>
                    </a:lnTo>
                    <a:lnTo>
                      <a:pt x="2439" y="0"/>
                    </a:lnTo>
                    <a:lnTo>
                      <a:pt x="2439" y="0"/>
                    </a:lnTo>
                  </a:path>
                </a:pathLst>
              </a:custGeom>
              <a:solidFill>
                <a:srgbClr val="3F8C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Freeform 162"/>
              <p:cNvSpPr>
                <a:spLocks noChangeArrowheads="1"/>
              </p:cNvSpPr>
              <p:nvPr/>
            </p:nvSpPr>
            <p:spPr bwMode="auto">
              <a:xfrm>
                <a:off x="3482" y="1961"/>
                <a:ext cx="28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152"/>
                  </a:cxn>
                  <a:cxn ang="0">
                    <a:pos x="123" y="152"/>
                  </a:cxn>
                  <a:cxn ang="0">
                    <a:pos x="123" y="18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124" h="181">
                    <a:moveTo>
                      <a:pt x="0" y="180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52"/>
                    </a:lnTo>
                    <a:lnTo>
                      <a:pt x="123" y="152"/>
                    </a:lnTo>
                    <a:lnTo>
                      <a:pt x="123" y="18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Freeform 163"/>
              <p:cNvSpPr>
                <a:spLocks noChangeArrowheads="1"/>
              </p:cNvSpPr>
              <p:nvPr/>
            </p:nvSpPr>
            <p:spPr bwMode="auto">
              <a:xfrm>
                <a:off x="3521" y="1961"/>
                <a:ext cx="34" cy="42"/>
              </a:xfrm>
              <a:custGeom>
                <a:avLst/>
                <a:gdLst/>
                <a:ahLst/>
                <a:cxnLst>
                  <a:cxn ang="0">
                    <a:pos x="75" y="183"/>
                  </a:cxn>
                  <a:cxn ang="0">
                    <a:pos x="46" y="179"/>
                  </a:cxn>
                  <a:cxn ang="0">
                    <a:pos x="28" y="171"/>
                  </a:cxn>
                  <a:cxn ang="0">
                    <a:pos x="13" y="157"/>
                  </a:cxn>
                  <a:cxn ang="0">
                    <a:pos x="2" y="130"/>
                  </a:cxn>
                  <a:cxn ang="0">
                    <a:pos x="0" y="11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115"/>
                  </a:cxn>
                  <a:cxn ang="0">
                    <a:pos x="56" y="154"/>
                  </a:cxn>
                  <a:cxn ang="0">
                    <a:pos x="101" y="150"/>
                  </a:cxn>
                  <a:cxn ang="0">
                    <a:pos x="115" y="104"/>
                  </a:cxn>
                  <a:cxn ang="0">
                    <a:pos x="115" y="0"/>
                  </a:cxn>
                  <a:cxn ang="0">
                    <a:pos x="149" y="0"/>
                  </a:cxn>
                  <a:cxn ang="0">
                    <a:pos x="149" y="113"/>
                  </a:cxn>
                  <a:cxn ang="0">
                    <a:pos x="120" y="171"/>
                  </a:cxn>
                  <a:cxn ang="0">
                    <a:pos x="75" y="183"/>
                  </a:cxn>
                </a:cxnLst>
                <a:rect l="0" t="0" r="r" b="b"/>
                <a:pathLst>
                  <a:path w="150" h="184">
                    <a:moveTo>
                      <a:pt x="75" y="183"/>
                    </a:moveTo>
                    <a:cubicBezTo>
                      <a:pt x="65" y="183"/>
                      <a:pt x="56" y="182"/>
                      <a:pt x="46" y="179"/>
                    </a:cubicBezTo>
                    <a:cubicBezTo>
                      <a:pt x="40" y="177"/>
                      <a:pt x="33" y="176"/>
                      <a:pt x="28" y="171"/>
                    </a:cubicBezTo>
                    <a:cubicBezTo>
                      <a:pt x="22" y="168"/>
                      <a:pt x="17" y="163"/>
                      <a:pt x="13" y="157"/>
                    </a:cubicBezTo>
                    <a:cubicBezTo>
                      <a:pt x="7" y="149"/>
                      <a:pt x="4" y="140"/>
                      <a:pt x="2" y="130"/>
                    </a:cubicBezTo>
                    <a:cubicBezTo>
                      <a:pt x="0" y="124"/>
                      <a:pt x="0" y="117"/>
                      <a:pt x="0" y="110"/>
                    </a:cubicBezTo>
                    <a:cubicBezTo>
                      <a:pt x="0" y="73"/>
                      <a:pt x="0" y="37"/>
                      <a:pt x="0" y="0"/>
                    </a:cubicBezTo>
                    <a:cubicBezTo>
                      <a:pt x="11" y="0"/>
                      <a:pt x="22" y="0"/>
                      <a:pt x="33" y="0"/>
                    </a:cubicBezTo>
                    <a:cubicBezTo>
                      <a:pt x="33" y="38"/>
                      <a:pt x="33" y="76"/>
                      <a:pt x="33" y="115"/>
                    </a:cubicBezTo>
                    <a:cubicBezTo>
                      <a:pt x="34" y="130"/>
                      <a:pt x="40" y="148"/>
                      <a:pt x="56" y="154"/>
                    </a:cubicBezTo>
                    <a:cubicBezTo>
                      <a:pt x="70" y="160"/>
                      <a:pt x="89" y="160"/>
                      <a:pt x="101" y="150"/>
                    </a:cubicBezTo>
                    <a:cubicBezTo>
                      <a:pt x="114" y="139"/>
                      <a:pt x="116" y="120"/>
                      <a:pt x="115" y="104"/>
                    </a:cubicBezTo>
                    <a:cubicBezTo>
                      <a:pt x="115" y="70"/>
                      <a:pt x="115" y="35"/>
                      <a:pt x="115" y="0"/>
                    </a:cubicBezTo>
                    <a:cubicBezTo>
                      <a:pt x="127" y="0"/>
                      <a:pt x="138" y="0"/>
                      <a:pt x="149" y="0"/>
                    </a:cubicBezTo>
                    <a:cubicBezTo>
                      <a:pt x="149" y="38"/>
                      <a:pt x="149" y="75"/>
                      <a:pt x="149" y="113"/>
                    </a:cubicBezTo>
                    <a:cubicBezTo>
                      <a:pt x="148" y="135"/>
                      <a:pt x="140" y="158"/>
                      <a:pt x="120" y="171"/>
                    </a:cubicBezTo>
                    <a:cubicBezTo>
                      <a:pt x="107" y="179"/>
                      <a:pt x="91" y="183"/>
                      <a:pt x="75" y="18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Freeform 164"/>
              <p:cNvSpPr>
                <a:spLocks noChangeArrowheads="1"/>
              </p:cNvSpPr>
              <p:nvPr/>
            </p:nvSpPr>
            <p:spPr bwMode="auto">
              <a:xfrm>
                <a:off x="3570" y="1961"/>
                <a:ext cx="34" cy="41"/>
              </a:xfrm>
              <a:custGeom>
                <a:avLst/>
                <a:gdLst/>
                <a:ahLst/>
                <a:cxnLst>
                  <a:cxn ang="0">
                    <a:pos x="54" y="180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52" y="25"/>
                  </a:cxn>
                  <a:cxn ang="0">
                    <a:pos x="33" y="25"/>
                  </a:cxn>
                  <a:cxn ang="0">
                    <a:pos x="33" y="153"/>
                  </a:cxn>
                  <a:cxn ang="0">
                    <a:pos x="52" y="153"/>
                  </a:cxn>
                  <a:cxn ang="0">
                    <a:pos x="111" y="88"/>
                  </a:cxn>
                  <a:cxn ang="0">
                    <a:pos x="52" y="25"/>
                  </a:cxn>
                  <a:cxn ang="0">
                    <a:pos x="52" y="25"/>
                  </a:cxn>
                  <a:cxn ang="0">
                    <a:pos x="54" y="0"/>
                  </a:cxn>
                  <a:cxn ang="0">
                    <a:pos x="147" y="88"/>
                  </a:cxn>
                  <a:cxn ang="0">
                    <a:pos x="54" y="180"/>
                  </a:cxn>
                </a:cxnLst>
                <a:rect l="0" t="0" r="r" b="b"/>
                <a:pathLst>
                  <a:path w="148" h="181">
                    <a:moveTo>
                      <a:pt x="54" y="180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2" y="25"/>
                    </a:lnTo>
                    <a:lnTo>
                      <a:pt x="33" y="25"/>
                    </a:lnTo>
                    <a:lnTo>
                      <a:pt x="33" y="153"/>
                    </a:lnTo>
                    <a:lnTo>
                      <a:pt x="52" y="153"/>
                    </a:lnTo>
                    <a:cubicBezTo>
                      <a:pt x="91" y="153"/>
                      <a:pt x="111" y="136"/>
                      <a:pt x="111" y="88"/>
                    </a:cubicBezTo>
                    <a:cubicBezTo>
                      <a:pt x="111" y="46"/>
                      <a:pt x="91" y="25"/>
                      <a:pt x="52" y="25"/>
                    </a:cubicBezTo>
                    <a:lnTo>
                      <a:pt x="54" y="0"/>
                    </a:lnTo>
                    <a:cubicBezTo>
                      <a:pt x="118" y="0"/>
                      <a:pt x="147" y="37"/>
                      <a:pt x="147" y="88"/>
                    </a:cubicBezTo>
                    <a:cubicBezTo>
                      <a:pt x="147" y="147"/>
                      <a:pt x="112" y="180"/>
                      <a:pt x="54" y="18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Freeform 165"/>
              <p:cNvSpPr>
                <a:spLocks noChangeArrowheads="1"/>
              </p:cNvSpPr>
              <p:nvPr/>
            </p:nvSpPr>
            <p:spPr bwMode="auto">
              <a:xfrm>
                <a:off x="3611" y="1961"/>
                <a:ext cx="57" cy="41"/>
              </a:xfrm>
              <a:custGeom>
                <a:avLst/>
                <a:gdLst/>
                <a:ahLst/>
                <a:cxnLst>
                  <a:cxn ang="0">
                    <a:pos x="195" y="180"/>
                  </a:cxn>
                  <a:cxn ang="0">
                    <a:pos x="160" y="180"/>
                  </a:cxn>
                  <a:cxn ang="0">
                    <a:pos x="125" y="54"/>
                  </a:cxn>
                  <a:cxn ang="0">
                    <a:pos x="90" y="180"/>
                  </a:cxn>
                  <a:cxn ang="0">
                    <a:pos x="55" y="18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74" y="140"/>
                  </a:cxn>
                  <a:cxn ang="0">
                    <a:pos x="109" y="15"/>
                  </a:cxn>
                  <a:cxn ang="0">
                    <a:pos x="144" y="15"/>
                  </a:cxn>
                  <a:cxn ang="0">
                    <a:pos x="178" y="140"/>
                  </a:cxn>
                  <a:cxn ang="0">
                    <a:pos x="214" y="0"/>
                  </a:cxn>
                  <a:cxn ang="0">
                    <a:pos x="250" y="0"/>
                  </a:cxn>
                  <a:cxn ang="0">
                    <a:pos x="195" y="180"/>
                  </a:cxn>
                  <a:cxn ang="0">
                    <a:pos x="195" y="180"/>
                  </a:cxn>
                </a:cxnLst>
                <a:rect l="0" t="0" r="r" b="b"/>
                <a:pathLst>
                  <a:path w="251" h="181">
                    <a:moveTo>
                      <a:pt x="195" y="180"/>
                    </a:moveTo>
                    <a:lnTo>
                      <a:pt x="160" y="180"/>
                    </a:lnTo>
                    <a:lnTo>
                      <a:pt x="125" y="54"/>
                    </a:lnTo>
                    <a:lnTo>
                      <a:pt x="90" y="180"/>
                    </a:lnTo>
                    <a:lnTo>
                      <a:pt x="55" y="18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74" y="140"/>
                    </a:lnTo>
                    <a:lnTo>
                      <a:pt x="109" y="15"/>
                    </a:lnTo>
                    <a:lnTo>
                      <a:pt x="144" y="15"/>
                    </a:lnTo>
                    <a:lnTo>
                      <a:pt x="178" y="140"/>
                    </a:lnTo>
                    <a:lnTo>
                      <a:pt x="214" y="0"/>
                    </a:lnTo>
                    <a:lnTo>
                      <a:pt x="250" y="0"/>
                    </a:lnTo>
                    <a:lnTo>
                      <a:pt x="195" y="180"/>
                    </a:lnTo>
                    <a:lnTo>
                      <a:pt x="195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Freeform 166"/>
              <p:cNvSpPr>
                <a:spLocks noChangeArrowheads="1"/>
              </p:cNvSpPr>
              <p:nvPr/>
            </p:nvSpPr>
            <p:spPr bwMode="auto">
              <a:xfrm>
                <a:off x="3679" y="1961"/>
                <a:ext cx="8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34" y="18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35" h="181">
                    <a:moveTo>
                      <a:pt x="0" y="180"/>
                    </a:moveTo>
                    <a:lnTo>
                      <a:pt x="34" y="18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Freeform 167"/>
              <p:cNvSpPr>
                <a:spLocks noChangeArrowheads="1"/>
              </p:cNvSpPr>
              <p:nvPr/>
            </p:nvSpPr>
            <p:spPr bwMode="auto">
              <a:xfrm>
                <a:off x="3701" y="1960"/>
                <a:ext cx="36" cy="44"/>
              </a:xfrm>
              <a:custGeom>
                <a:avLst/>
                <a:gdLst/>
                <a:ahLst/>
                <a:cxnLst>
                  <a:cxn ang="0">
                    <a:pos x="88" y="190"/>
                  </a:cxn>
                  <a:cxn ang="0">
                    <a:pos x="59" y="186"/>
                  </a:cxn>
                  <a:cxn ang="0">
                    <a:pos x="25" y="165"/>
                  </a:cxn>
                  <a:cxn ang="0">
                    <a:pos x="11" y="142"/>
                  </a:cxn>
                  <a:cxn ang="0">
                    <a:pos x="1" y="80"/>
                  </a:cxn>
                  <a:cxn ang="0">
                    <a:pos x="46" y="14"/>
                  </a:cxn>
                  <a:cxn ang="0">
                    <a:pos x="129" y="11"/>
                  </a:cxn>
                  <a:cxn ang="0">
                    <a:pos x="148" y="25"/>
                  </a:cxn>
                  <a:cxn ang="0">
                    <a:pos x="135" y="48"/>
                  </a:cxn>
                  <a:cxn ang="0">
                    <a:pos x="89" y="27"/>
                  </a:cxn>
                  <a:cxn ang="0">
                    <a:pos x="43" y="58"/>
                  </a:cxn>
                  <a:cxn ang="0">
                    <a:pos x="43" y="133"/>
                  </a:cxn>
                  <a:cxn ang="0">
                    <a:pos x="90" y="165"/>
                  </a:cxn>
                  <a:cxn ang="0">
                    <a:pos x="123" y="157"/>
                  </a:cxn>
                  <a:cxn ang="0">
                    <a:pos x="123" y="111"/>
                  </a:cxn>
                  <a:cxn ang="0">
                    <a:pos x="83" y="111"/>
                  </a:cxn>
                  <a:cxn ang="0">
                    <a:pos x="83" y="87"/>
                  </a:cxn>
                  <a:cxn ang="0">
                    <a:pos x="156" y="87"/>
                  </a:cxn>
                  <a:cxn ang="0">
                    <a:pos x="156" y="173"/>
                  </a:cxn>
                  <a:cxn ang="0">
                    <a:pos x="88" y="190"/>
                  </a:cxn>
                </a:cxnLst>
                <a:rect l="0" t="0" r="r" b="b"/>
                <a:pathLst>
                  <a:path w="157" h="192">
                    <a:moveTo>
                      <a:pt x="88" y="190"/>
                    </a:moveTo>
                    <a:cubicBezTo>
                      <a:pt x="79" y="191"/>
                      <a:pt x="69" y="188"/>
                      <a:pt x="59" y="186"/>
                    </a:cubicBezTo>
                    <a:cubicBezTo>
                      <a:pt x="47" y="181"/>
                      <a:pt x="34" y="175"/>
                      <a:pt x="25" y="165"/>
                    </a:cubicBezTo>
                    <a:cubicBezTo>
                      <a:pt x="19" y="158"/>
                      <a:pt x="14" y="151"/>
                      <a:pt x="11" y="142"/>
                    </a:cubicBezTo>
                    <a:cubicBezTo>
                      <a:pt x="1" y="123"/>
                      <a:pt x="0" y="101"/>
                      <a:pt x="1" y="80"/>
                    </a:cubicBezTo>
                    <a:cubicBezTo>
                      <a:pt x="5" y="52"/>
                      <a:pt x="21" y="26"/>
                      <a:pt x="46" y="14"/>
                    </a:cubicBezTo>
                    <a:cubicBezTo>
                      <a:pt x="71" y="0"/>
                      <a:pt x="102" y="0"/>
                      <a:pt x="129" y="11"/>
                    </a:cubicBezTo>
                    <a:cubicBezTo>
                      <a:pt x="134" y="14"/>
                      <a:pt x="148" y="18"/>
                      <a:pt x="148" y="25"/>
                    </a:cubicBezTo>
                    <a:cubicBezTo>
                      <a:pt x="143" y="33"/>
                      <a:pt x="139" y="41"/>
                      <a:pt x="135" y="48"/>
                    </a:cubicBezTo>
                    <a:cubicBezTo>
                      <a:pt x="124" y="35"/>
                      <a:pt x="107" y="27"/>
                      <a:pt x="89" y="27"/>
                    </a:cubicBezTo>
                    <a:cubicBezTo>
                      <a:pt x="69" y="26"/>
                      <a:pt x="51" y="40"/>
                      <a:pt x="43" y="58"/>
                    </a:cubicBezTo>
                    <a:cubicBezTo>
                      <a:pt x="33" y="82"/>
                      <a:pt x="33" y="109"/>
                      <a:pt x="43" y="133"/>
                    </a:cubicBezTo>
                    <a:cubicBezTo>
                      <a:pt x="51" y="151"/>
                      <a:pt x="69" y="166"/>
                      <a:pt x="90" y="165"/>
                    </a:cubicBezTo>
                    <a:cubicBezTo>
                      <a:pt x="101" y="165"/>
                      <a:pt x="114" y="164"/>
                      <a:pt x="123" y="157"/>
                    </a:cubicBezTo>
                    <a:cubicBezTo>
                      <a:pt x="123" y="142"/>
                      <a:pt x="123" y="126"/>
                      <a:pt x="123" y="111"/>
                    </a:cubicBezTo>
                    <a:cubicBezTo>
                      <a:pt x="109" y="111"/>
                      <a:pt x="96" y="111"/>
                      <a:pt x="83" y="111"/>
                    </a:cubicBezTo>
                    <a:cubicBezTo>
                      <a:pt x="83" y="103"/>
                      <a:pt x="83" y="95"/>
                      <a:pt x="83" y="87"/>
                    </a:cubicBezTo>
                    <a:cubicBezTo>
                      <a:pt x="107" y="87"/>
                      <a:pt x="131" y="87"/>
                      <a:pt x="156" y="87"/>
                    </a:cubicBezTo>
                    <a:cubicBezTo>
                      <a:pt x="156" y="115"/>
                      <a:pt x="156" y="144"/>
                      <a:pt x="156" y="173"/>
                    </a:cubicBezTo>
                    <a:cubicBezTo>
                      <a:pt x="135" y="185"/>
                      <a:pt x="111" y="190"/>
                      <a:pt x="88" y="19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" name="Freeform 168"/>
              <p:cNvSpPr>
                <a:spLocks noChangeArrowheads="1"/>
              </p:cNvSpPr>
              <p:nvPr/>
            </p:nvSpPr>
            <p:spPr bwMode="auto">
              <a:xfrm>
                <a:off x="3746" y="1981"/>
                <a:ext cx="16" cy="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1" y="23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72" h="24">
                    <a:moveTo>
                      <a:pt x="0" y="23"/>
                    </a:moveTo>
                    <a:lnTo>
                      <a:pt x="71" y="23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" name="Freeform 169"/>
              <p:cNvSpPr>
                <a:spLocks noChangeArrowheads="1"/>
              </p:cNvSpPr>
              <p:nvPr/>
            </p:nvSpPr>
            <p:spPr bwMode="auto">
              <a:xfrm>
                <a:off x="3481" y="2036"/>
                <a:ext cx="46" cy="41"/>
              </a:xfrm>
              <a:custGeom>
                <a:avLst/>
                <a:gdLst/>
                <a:ahLst/>
                <a:cxnLst>
                  <a:cxn ang="0">
                    <a:pos x="167" y="180"/>
                  </a:cxn>
                  <a:cxn ang="0">
                    <a:pos x="160" y="43"/>
                  </a:cxn>
                  <a:cxn ang="0">
                    <a:pos x="115" y="154"/>
                  </a:cxn>
                  <a:cxn ang="0">
                    <a:pos x="85" y="154"/>
                  </a:cxn>
                  <a:cxn ang="0">
                    <a:pos x="38" y="43"/>
                  </a:cxn>
                  <a:cxn ang="0">
                    <a:pos x="33" y="180"/>
                  </a:cxn>
                  <a:cxn ang="0">
                    <a:pos x="0" y="180"/>
                  </a:cxn>
                  <a:cxn ang="0">
                    <a:pos x="11" y="0"/>
                  </a:cxn>
                  <a:cxn ang="0">
                    <a:pos x="52" y="0"/>
                  </a:cxn>
                  <a:cxn ang="0">
                    <a:pos x="102" y="118"/>
                  </a:cxn>
                  <a:cxn ang="0">
                    <a:pos x="148" y="0"/>
                  </a:cxn>
                  <a:cxn ang="0">
                    <a:pos x="190" y="0"/>
                  </a:cxn>
                  <a:cxn ang="0">
                    <a:pos x="201" y="180"/>
                  </a:cxn>
                  <a:cxn ang="0">
                    <a:pos x="167" y="180"/>
                  </a:cxn>
                  <a:cxn ang="0">
                    <a:pos x="167" y="180"/>
                  </a:cxn>
                </a:cxnLst>
                <a:rect l="0" t="0" r="r" b="b"/>
                <a:pathLst>
                  <a:path w="202" h="181">
                    <a:moveTo>
                      <a:pt x="167" y="180"/>
                    </a:moveTo>
                    <a:lnTo>
                      <a:pt x="160" y="43"/>
                    </a:lnTo>
                    <a:lnTo>
                      <a:pt x="115" y="154"/>
                    </a:lnTo>
                    <a:lnTo>
                      <a:pt x="85" y="154"/>
                    </a:lnTo>
                    <a:lnTo>
                      <a:pt x="38" y="43"/>
                    </a:lnTo>
                    <a:lnTo>
                      <a:pt x="33" y="180"/>
                    </a:lnTo>
                    <a:lnTo>
                      <a:pt x="0" y="180"/>
                    </a:lnTo>
                    <a:lnTo>
                      <a:pt x="11" y="0"/>
                    </a:lnTo>
                    <a:lnTo>
                      <a:pt x="52" y="0"/>
                    </a:lnTo>
                    <a:lnTo>
                      <a:pt x="102" y="118"/>
                    </a:lnTo>
                    <a:lnTo>
                      <a:pt x="148" y="0"/>
                    </a:lnTo>
                    <a:lnTo>
                      <a:pt x="190" y="0"/>
                    </a:lnTo>
                    <a:lnTo>
                      <a:pt x="201" y="180"/>
                    </a:lnTo>
                    <a:lnTo>
                      <a:pt x="167" y="180"/>
                    </a:lnTo>
                    <a:lnTo>
                      <a:pt x="167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Freeform 170"/>
              <p:cNvSpPr>
                <a:spLocks noChangeArrowheads="1"/>
              </p:cNvSpPr>
              <p:nvPr/>
            </p:nvSpPr>
            <p:spPr bwMode="auto">
              <a:xfrm>
                <a:off x="3537" y="2036"/>
                <a:ext cx="41" cy="41"/>
              </a:xfrm>
              <a:custGeom>
                <a:avLst/>
                <a:gdLst/>
                <a:ahLst/>
                <a:cxnLst>
                  <a:cxn ang="0">
                    <a:pos x="140" y="180"/>
                  </a:cxn>
                  <a:cxn ang="0">
                    <a:pos x="125" y="135"/>
                  </a:cxn>
                  <a:cxn ang="0">
                    <a:pos x="51" y="135"/>
                  </a:cxn>
                  <a:cxn ang="0">
                    <a:pos x="59" y="111"/>
                  </a:cxn>
                  <a:cxn ang="0">
                    <a:pos x="116" y="111"/>
                  </a:cxn>
                  <a:cxn ang="0">
                    <a:pos x="87" y="33"/>
                  </a:cxn>
                  <a:cxn ang="0">
                    <a:pos x="59" y="111"/>
                  </a:cxn>
                  <a:cxn ang="0">
                    <a:pos x="51" y="135"/>
                  </a:cxn>
                  <a:cxn ang="0">
                    <a:pos x="35" y="180"/>
                  </a:cxn>
                  <a:cxn ang="0">
                    <a:pos x="0" y="180"/>
                  </a:cxn>
                  <a:cxn ang="0">
                    <a:pos x="72" y="0"/>
                  </a:cxn>
                  <a:cxn ang="0">
                    <a:pos x="106" y="0"/>
                  </a:cxn>
                  <a:cxn ang="0">
                    <a:pos x="178" y="180"/>
                  </a:cxn>
                  <a:cxn ang="0">
                    <a:pos x="140" y="180"/>
                  </a:cxn>
                  <a:cxn ang="0">
                    <a:pos x="140" y="180"/>
                  </a:cxn>
                </a:cxnLst>
                <a:rect l="0" t="0" r="r" b="b"/>
                <a:pathLst>
                  <a:path w="179" h="181">
                    <a:moveTo>
                      <a:pt x="140" y="180"/>
                    </a:moveTo>
                    <a:lnTo>
                      <a:pt x="125" y="135"/>
                    </a:lnTo>
                    <a:lnTo>
                      <a:pt x="51" y="135"/>
                    </a:lnTo>
                    <a:lnTo>
                      <a:pt x="59" y="111"/>
                    </a:lnTo>
                    <a:lnTo>
                      <a:pt x="116" y="111"/>
                    </a:lnTo>
                    <a:lnTo>
                      <a:pt x="87" y="33"/>
                    </a:lnTo>
                    <a:lnTo>
                      <a:pt x="59" y="111"/>
                    </a:lnTo>
                    <a:lnTo>
                      <a:pt x="51" y="135"/>
                    </a:lnTo>
                    <a:lnTo>
                      <a:pt x="35" y="180"/>
                    </a:lnTo>
                    <a:lnTo>
                      <a:pt x="0" y="180"/>
                    </a:lnTo>
                    <a:lnTo>
                      <a:pt x="72" y="0"/>
                    </a:lnTo>
                    <a:lnTo>
                      <a:pt x="106" y="0"/>
                    </a:lnTo>
                    <a:lnTo>
                      <a:pt x="178" y="180"/>
                    </a:lnTo>
                    <a:lnTo>
                      <a:pt x="140" y="180"/>
                    </a:lnTo>
                    <a:lnTo>
                      <a:pt x="14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Freeform 171"/>
              <p:cNvSpPr>
                <a:spLocks noChangeArrowheads="1"/>
              </p:cNvSpPr>
              <p:nvPr/>
            </p:nvSpPr>
            <p:spPr bwMode="auto">
              <a:xfrm>
                <a:off x="3583" y="2036"/>
                <a:ext cx="41" cy="41"/>
              </a:xfrm>
              <a:custGeom>
                <a:avLst/>
                <a:gdLst/>
                <a:ahLst/>
                <a:cxnLst>
                  <a:cxn ang="0">
                    <a:pos x="138" y="180"/>
                  </a:cxn>
                  <a:cxn ang="0">
                    <a:pos x="90" y="107"/>
                  </a:cxn>
                  <a:cxn ang="0">
                    <a:pos x="40" y="180"/>
                  </a:cxn>
                  <a:cxn ang="0">
                    <a:pos x="0" y="180"/>
                  </a:cxn>
                  <a:cxn ang="0">
                    <a:pos x="69" y="86"/>
                  </a:cxn>
                  <a:cxn ang="0">
                    <a:pos x="5" y="0"/>
                  </a:cxn>
                  <a:cxn ang="0">
                    <a:pos x="47" y="0"/>
                  </a:cxn>
                  <a:cxn ang="0">
                    <a:pos x="91" y="66"/>
                  </a:cxn>
                  <a:cxn ang="0">
                    <a:pos x="135" y="0"/>
                  </a:cxn>
                  <a:cxn ang="0">
                    <a:pos x="175" y="0"/>
                  </a:cxn>
                  <a:cxn ang="0">
                    <a:pos x="111" y="86"/>
                  </a:cxn>
                  <a:cxn ang="0">
                    <a:pos x="181" y="180"/>
                  </a:cxn>
                  <a:cxn ang="0">
                    <a:pos x="138" y="180"/>
                  </a:cxn>
                  <a:cxn ang="0">
                    <a:pos x="138" y="180"/>
                  </a:cxn>
                </a:cxnLst>
                <a:rect l="0" t="0" r="r" b="b"/>
                <a:pathLst>
                  <a:path w="182" h="181">
                    <a:moveTo>
                      <a:pt x="138" y="180"/>
                    </a:moveTo>
                    <a:lnTo>
                      <a:pt x="90" y="107"/>
                    </a:lnTo>
                    <a:lnTo>
                      <a:pt x="40" y="180"/>
                    </a:lnTo>
                    <a:lnTo>
                      <a:pt x="0" y="180"/>
                    </a:lnTo>
                    <a:lnTo>
                      <a:pt x="69" y="86"/>
                    </a:lnTo>
                    <a:lnTo>
                      <a:pt x="5" y="0"/>
                    </a:lnTo>
                    <a:lnTo>
                      <a:pt x="47" y="0"/>
                    </a:lnTo>
                    <a:lnTo>
                      <a:pt x="91" y="66"/>
                    </a:lnTo>
                    <a:lnTo>
                      <a:pt x="135" y="0"/>
                    </a:lnTo>
                    <a:lnTo>
                      <a:pt x="175" y="0"/>
                    </a:lnTo>
                    <a:lnTo>
                      <a:pt x="111" y="86"/>
                    </a:lnTo>
                    <a:lnTo>
                      <a:pt x="181" y="180"/>
                    </a:lnTo>
                    <a:lnTo>
                      <a:pt x="138" y="180"/>
                    </a:lnTo>
                    <a:lnTo>
                      <a:pt x="138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Freeform 172"/>
              <p:cNvSpPr>
                <a:spLocks noChangeArrowheads="1"/>
              </p:cNvSpPr>
              <p:nvPr/>
            </p:nvSpPr>
            <p:spPr bwMode="auto">
              <a:xfrm>
                <a:off x="3635" y="2036"/>
                <a:ext cx="8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34" y="18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35" h="181">
                    <a:moveTo>
                      <a:pt x="0" y="180"/>
                    </a:moveTo>
                    <a:lnTo>
                      <a:pt x="34" y="18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Freeform 173"/>
              <p:cNvSpPr>
                <a:spLocks noChangeArrowheads="1"/>
              </p:cNvSpPr>
              <p:nvPr/>
            </p:nvSpPr>
            <p:spPr bwMode="auto">
              <a:xfrm>
                <a:off x="3658" y="2036"/>
                <a:ext cx="46" cy="41"/>
              </a:xfrm>
              <a:custGeom>
                <a:avLst/>
                <a:gdLst/>
                <a:ahLst/>
                <a:cxnLst>
                  <a:cxn ang="0">
                    <a:pos x="167" y="180"/>
                  </a:cxn>
                  <a:cxn ang="0">
                    <a:pos x="160" y="43"/>
                  </a:cxn>
                  <a:cxn ang="0">
                    <a:pos x="115" y="154"/>
                  </a:cxn>
                  <a:cxn ang="0">
                    <a:pos x="84" y="154"/>
                  </a:cxn>
                  <a:cxn ang="0">
                    <a:pos x="38" y="43"/>
                  </a:cxn>
                  <a:cxn ang="0">
                    <a:pos x="33" y="180"/>
                  </a:cxn>
                  <a:cxn ang="0">
                    <a:pos x="0" y="180"/>
                  </a:cxn>
                  <a:cxn ang="0">
                    <a:pos x="10" y="0"/>
                  </a:cxn>
                  <a:cxn ang="0">
                    <a:pos x="52" y="0"/>
                  </a:cxn>
                  <a:cxn ang="0">
                    <a:pos x="101" y="118"/>
                  </a:cxn>
                  <a:cxn ang="0">
                    <a:pos x="148" y="0"/>
                  </a:cxn>
                  <a:cxn ang="0">
                    <a:pos x="189" y="0"/>
                  </a:cxn>
                  <a:cxn ang="0">
                    <a:pos x="201" y="180"/>
                  </a:cxn>
                  <a:cxn ang="0">
                    <a:pos x="167" y="180"/>
                  </a:cxn>
                  <a:cxn ang="0">
                    <a:pos x="167" y="180"/>
                  </a:cxn>
                </a:cxnLst>
                <a:rect l="0" t="0" r="r" b="b"/>
                <a:pathLst>
                  <a:path w="202" h="181">
                    <a:moveTo>
                      <a:pt x="167" y="180"/>
                    </a:moveTo>
                    <a:lnTo>
                      <a:pt x="160" y="43"/>
                    </a:lnTo>
                    <a:lnTo>
                      <a:pt x="115" y="154"/>
                    </a:lnTo>
                    <a:lnTo>
                      <a:pt x="84" y="154"/>
                    </a:lnTo>
                    <a:lnTo>
                      <a:pt x="38" y="43"/>
                    </a:lnTo>
                    <a:lnTo>
                      <a:pt x="33" y="180"/>
                    </a:lnTo>
                    <a:lnTo>
                      <a:pt x="0" y="180"/>
                    </a:lnTo>
                    <a:lnTo>
                      <a:pt x="10" y="0"/>
                    </a:lnTo>
                    <a:lnTo>
                      <a:pt x="52" y="0"/>
                    </a:lnTo>
                    <a:lnTo>
                      <a:pt x="101" y="118"/>
                    </a:lnTo>
                    <a:lnTo>
                      <a:pt x="148" y="0"/>
                    </a:lnTo>
                    <a:lnTo>
                      <a:pt x="189" y="0"/>
                    </a:lnTo>
                    <a:lnTo>
                      <a:pt x="201" y="180"/>
                    </a:lnTo>
                    <a:lnTo>
                      <a:pt x="167" y="180"/>
                    </a:lnTo>
                    <a:lnTo>
                      <a:pt x="167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Freeform 174"/>
              <p:cNvSpPr>
                <a:spLocks noChangeArrowheads="1"/>
              </p:cNvSpPr>
              <p:nvPr/>
            </p:nvSpPr>
            <p:spPr bwMode="auto">
              <a:xfrm>
                <a:off x="3718" y="2036"/>
                <a:ext cx="8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34" y="18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35" h="181">
                    <a:moveTo>
                      <a:pt x="0" y="180"/>
                    </a:moveTo>
                    <a:lnTo>
                      <a:pt x="34" y="18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Freeform 175"/>
              <p:cNvSpPr>
                <a:spLocks noChangeArrowheads="1"/>
              </p:cNvSpPr>
              <p:nvPr/>
            </p:nvSpPr>
            <p:spPr bwMode="auto">
              <a:xfrm>
                <a:off x="3742" y="2036"/>
                <a:ext cx="28" cy="41"/>
              </a:xfrm>
              <a:custGeom>
                <a:avLst/>
                <a:gdLst/>
                <a:ahLst/>
                <a:cxnLst>
                  <a:cxn ang="0">
                    <a:pos x="123" y="180"/>
                  </a:cxn>
                  <a:cxn ang="0">
                    <a:pos x="123" y="153"/>
                  </a:cxn>
                  <a:cxn ang="0">
                    <a:pos x="33" y="153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123" y="180"/>
                  </a:cxn>
                  <a:cxn ang="0">
                    <a:pos x="123" y="180"/>
                  </a:cxn>
                </a:cxnLst>
                <a:rect l="0" t="0" r="r" b="b"/>
                <a:pathLst>
                  <a:path w="124" h="181">
                    <a:moveTo>
                      <a:pt x="123" y="180"/>
                    </a:moveTo>
                    <a:lnTo>
                      <a:pt x="123" y="153"/>
                    </a:lnTo>
                    <a:lnTo>
                      <a:pt x="33" y="153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123" y="180"/>
                    </a:lnTo>
                    <a:lnTo>
                      <a:pt x="123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Freeform 176"/>
              <p:cNvSpPr>
                <a:spLocks noChangeArrowheads="1"/>
              </p:cNvSpPr>
              <p:nvPr/>
            </p:nvSpPr>
            <p:spPr bwMode="auto">
              <a:xfrm>
                <a:off x="3783" y="2036"/>
                <a:ext cx="8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34" y="18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35" h="181">
                    <a:moveTo>
                      <a:pt x="0" y="180"/>
                    </a:moveTo>
                    <a:lnTo>
                      <a:pt x="34" y="18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Freeform 177"/>
              <p:cNvSpPr>
                <a:spLocks noChangeArrowheads="1"/>
              </p:cNvSpPr>
              <p:nvPr/>
            </p:nvSpPr>
            <p:spPr bwMode="auto">
              <a:xfrm>
                <a:off x="3802" y="2036"/>
                <a:ext cx="41" cy="41"/>
              </a:xfrm>
              <a:custGeom>
                <a:avLst/>
                <a:gdLst/>
                <a:ahLst/>
                <a:cxnLst>
                  <a:cxn ang="0">
                    <a:pos x="141" y="180"/>
                  </a:cxn>
                  <a:cxn ang="0">
                    <a:pos x="125" y="135"/>
                  </a:cxn>
                  <a:cxn ang="0">
                    <a:pos x="51" y="135"/>
                  </a:cxn>
                  <a:cxn ang="0">
                    <a:pos x="60" y="111"/>
                  </a:cxn>
                  <a:cxn ang="0">
                    <a:pos x="116" y="111"/>
                  </a:cxn>
                  <a:cxn ang="0">
                    <a:pos x="87" y="33"/>
                  </a:cxn>
                  <a:cxn ang="0">
                    <a:pos x="60" y="111"/>
                  </a:cxn>
                  <a:cxn ang="0">
                    <a:pos x="51" y="135"/>
                  </a:cxn>
                  <a:cxn ang="0">
                    <a:pos x="35" y="180"/>
                  </a:cxn>
                  <a:cxn ang="0">
                    <a:pos x="0" y="180"/>
                  </a:cxn>
                  <a:cxn ang="0">
                    <a:pos x="72" y="0"/>
                  </a:cxn>
                  <a:cxn ang="0">
                    <a:pos x="106" y="0"/>
                  </a:cxn>
                  <a:cxn ang="0">
                    <a:pos x="178" y="180"/>
                  </a:cxn>
                  <a:cxn ang="0">
                    <a:pos x="141" y="180"/>
                  </a:cxn>
                  <a:cxn ang="0">
                    <a:pos x="141" y="180"/>
                  </a:cxn>
                </a:cxnLst>
                <a:rect l="0" t="0" r="r" b="b"/>
                <a:pathLst>
                  <a:path w="179" h="181">
                    <a:moveTo>
                      <a:pt x="141" y="180"/>
                    </a:moveTo>
                    <a:lnTo>
                      <a:pt x="125" y="135"/>
                    </a:lnTo>
                    <a:lnTo>
                      <a:pt x="51" y="135"/>
                    </a:lnTo>
                    <a:lnTo>
                      <a:pt x="60" y="111"/>
                    </a:lnTo>
                    <a:lnTo>
                      <a:pt x="116" y="111"/>
                    </a:lnTo>
                    <a:lnTo>
                      <a:pt x="87" y="33"/>
                    </a:lnTo>
                    <a:lnTo>
                      <a:pt x="60" y="111"/>
                    </a:lnTo>
                    <a:lnTo>
                      <a:pt x="51" y="135"/>
                    </a:lnTo>
                    <a:lnTo>
                      <a:pt x="35" y="180"/>
                    </a:lnTo>
                    <a:lnTo>
                      <a:pt x="0" y="180"/>
                    </a:lnTo>
                    <a:lnTo>
                      <a:pt x="72" y="0"/>
                    </a:lnTo>
                    <a:lnTo>
                      <a:pt x="106" y="0"/>
                    </a:lnTo>
                    <a:lnTo>
                      <a:pt x="178" y="180"/>
                    </a:lnTo>
                    <a:lnTo>
                      <a:pt x="141" y="180"/>
                    </a:lnTo>
                    <a:lnTo>
                      <a:pt x="141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Freeform 178"/>
              <p:cNvSpPr>
                <a:spLocks noChangeArrowheads="1"/>
              </p:cNvSpPr>
              <p:nvPr/>
            </p:nvSpPr>
            <p:spPr bwMode="auto">
              <a:xfrm>
                <a:off x="3853" y="2036"/>
                <a:ext cx="35" cy="41"/>
              </a:xfrm>
              <a:custGeom>
                <a:avLst/>
                <a:gdLst/>
                <a:ahLst/>
                <a:cxnLst>
                  <a:cxn ang="0">
                    <a:pos x="108" y="180"/>
                  </a:cxn>
                  <a:cxn ang="0">
                    <a:pos x="33" y="45"/>
                  </a:cxn>
                  <a:cxn ang="0">
                    <a:pos x="33" y="180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119" y="133"/>
                  </a:cxn>
                  <a:cxn ang="0">
                    <a:pos x="119" y="0"/>
                  </a:cxn>
                  <a:cxn ang="0">
                    <a:pos x="152" y="0"/>
                  </a:cxn>
                  <a:cxn ang="0">
                    <a:pos x="152" y="180"/>
                  </a:cxn>
                  <a:cxn ang="0">
                    <a:pos x="108" y="180"/>
                  </a:cxn>
                  <a:cxn ang="0">
                    <a:pos x="108" y="180"/>
                  </a:cxn>
                </a:cxnLst>
                <a:rect l="0" t="0" r="r" b="b"/>
                <a:pathLst>
                  <a:path w="153" h="181">
                    <a:moveTo>
                      <a:pt x="108" y="180"/>
                    </a:moveTo>
                    <a:lnTo>
                      <a:pt x="33" y="45"/>
                    </a:lnTo>
                    <a:lnTo>
                      <a:pt x="33" y="180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119" y="133"/>
                    </a:lnTo>
                    <a:lnTo>
                      <a:pt x="119" y="0"/>
                    </a:lnTo>
                    <a:lnTo>
                      <a:pt x="152" y="0"/>
                    </a:lnTo>
                    <a:lnTo>
                      <a:pt x="152" y="180"/>
                    </a:lnTo>
                    <a:lnTo>
                      <a:pt x="108" y="180"/>
                    </a:lnTo>
                    <a:lnTo>
                      <a:pt x="108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Freeform 179"/>
              <p:cNvSpPr>
                <a:spLocks noChangeArrowheads="1"/>
              </p:cNvSpPr>
              <p:nvPr/>
            </p:nvSpPr>
            <p:spPr bwMode="auto">
              <a:xfrm>
                <a:off x="3901" y="2034"/>
                <a:ext cx="31" cy="44"/>
              </a:xfrm>
              <a:custGeom>
                <a:avLst/>
                <a:gdLst/>
                <a:ahLst/>
                <a:cxnLst>
                  <a:cxn ang="0">
                    <a:pos x="134" y="135"/>
                  </a:cxn>
                  <a:cxn ang="0">
                    <a:pos x="131" y="122"/>
                  </a:cxn>
                  <a:cxn ang="0">
                    <a:pos x="120" y="102"/>
                  </a:cxn>
                  <a:cxn ang="0">
                    <a:pos x="111" y="94"/>
                  </a:cxn>
                  <a:cxn ang="0">
                    <a:pos x="94" y="85"/>
                  </a:cxn>
                  <a:cxn ang="0">
                    <a:pos x="51" y="67"/>
                  </a:cxn>
                  <a:cxn ang="0">
                    <a:pos x="39" y="43"/>
                  </a:cxn>
                  <a:cxn ang="0">
                    <a:pos x="70" y="26"/>
                  </a:cxn>
                  <a:cxn ang="0">
                    <a:pos x="111" y="48"/>
                  </a:cxn>
                  <a:cxn ang="0">
                    <a:pos x="117" y="42"/>
                  </a:cxn>
                  <a:cxn ang="0">
                    <a:pos x="126" y="26"/>
                  </a:cxn>
                  <a:cxn ang="0">
                    <a:pos x="56" y="2"/>
                  </a:cxn>
                  <a:cxn ang="0">
                    <a:pos x="6" y="40"/>
                  </a:cxn>
                  <a:cxn ang="0">
                    <a:pos x="20" y="88"/>
                  </a:cxn>
                  <a:cxn ang="0">
                    <a:pos x="61" y="108"/>
                  </a:cxn>
                  <a:cxn ang="0">
                    <a:pos x="95" y="129"/>
                  </a:cxn>
                  <a:cxn ang="0">
                    <a:pos x="85" y="160"/>
                  </a:cxn>
                  <a:cxn ang="0">
                    <a:pos x="37" y="158"/>
                  </a:cxn>
                  <a:cxn ang="0">
                    <a:pos x="14" y="140"/>
                  </a:cxn>
                  <a:cxn ang="0">
                    <a:pos x="0" y="162"/>
                  </a:cxn>
                  <a:cxn ang="0">
                    <a:pos x="79" y="187"/>
                  </a:cxn>
                  <a:cxn ang="0">
                    <a:pos x="129" y="152"/>
                  </a:cxn>
                  <a:cxn ang="0">
                    <a:pos x="134" y="135"/>
                  </a:cxn>
                </a:cxnLst>
                <a:rect l="0" t="0" r="r" b="b"/>
                <a:pathLst>
                  <a:path w="135" h="193">
                    <a:moveTo>
                      <a:pt x="134" y="135"/>
                    </a:moveTo>
                    <a:cubicBezTo>
                      <a:pt x="134" y="131"/>
                      <a:pt x="134" y="126"/>
                      <a:pt x="131" y="122"/>
                    </a:cubicBezTo>
                    <a:cubicBezTo>
                      <a:pt x="130" y="114"/>
                      <a:pt x="126" y="108"/>
                      <a:pt x="120" y="102"/>
                    </a:cubicBezTo>
                    <a:cubicBezTo>
                      <a:pt x="118" y="99"/>
                      <a:pt x="114" y="97"/>
                      <a:pt x="111" y="94"/>
                    </a:cubicBezTo>
                    <a:cubicBezTo>
                      <a:pt x="106" y="91"/>
                      <a:pt x="100" y="88"/>
                      <a:pt x="94" y="85"/>
                    </a:cubicBezTo>
                    <a:cubicBezTo>
                      <a:pt x="80" y="79"/>
                      <a:pt x="65" y="74"/>
                      <a:pt x="51" y="67"/>
                    </a:cubicBezTo>
                    <a:cubicBezTo>
                      <a:pt x="43" y="63"/>
                      <a:pt x="35" y="53"/>
                      <a:pt x="39" y="43"/>
                    </a:cubicBezTo>
                    <a:cubicBezTo>
                      <a:pt x="42" y="30"/>
                      <a:pt x="58" y="25"/>
                      <a:pt x="70" y="26"/>
                    </a:cubicBezTo>
                    <a:cubicBezTo>
                      <a:pt x="86" y="26"/>
                      <a:pt x="101" y="35"/>
                      <a:pt x="111" y="48"/>
                    </a:cubicBezTo>
                    <a:cubicBezTo>
                      <a:pt x="113" y="50"/>
                      <a:pt x="115" y="44"/>
                      <a:pt x="117" y="42"/>
                    </a:cubicBezTo>
                    <a:cubicBezTo>
                      <a:pt x="120" y="37"/>
                      <a:pt x="123" y="31"/>
                      <a:pt x="126" y="26"/>
                    </a:cubicBezTo>
                    <a:cubicBezTo>
                      <a:pt x="109" y="7"/>
                      <a:pt x="81" y="0"/>
                      <a:pt x="56" y="2"/>
                    </a:cubicBezTo>
                    <a:cubicBezTo>
                      <a:pt x="34" y="6"/>
                      <a:pt x="12" y="18"/>
                      <a:pt x="6" y="40"/>
                    </a:cubicBezTo>
                    <a:cubicBezTo>
                      <a:pt x="0" y="57"/>
                      <a:pt x="6" y="76"/>
                      <a:pt x="20" y="88"/>
                    </a:cubicBezTo>
                    <a:cubicBezTo>
                      <a:pt x="32" y="98"/>
                      <a:pt x="47" y="102"/>
                      <a:pt x="61" y="108"/>
                    </a:cubicBezTo>
                    <a:cubicBezTo>
                      <a:pt x="73" y="114"/>
                      <a:pt x="87" y="117"/>
                      <a:pt x="95" y="129"/>
                    </a:cubicBezTo>
                    <a:cubicBezTo>
                      <a:pt x="102" y="140"/>
                      <a:pt x="96" y="154"/>
                      <a:pt x="85" y="160"/>
                    </a:cubicBezTo>
                    <a:cubicBezTo>
                      <a:pt x="70" y="167"/>
                      <a:pt x="52" y="165"/>
                      <a:pt x="37" y="158"/>
                    </a:cubicBezTo>
                    <a:cubicBezTo>
                      <a:pt x="28" y="154"/>
                      <a:pt x="20" y="146"/>
                      <a:pt x="14" y="140"/>
                    </a:cubicBezTo>
                    <a:cubicBezTo>
                      <a:pt x="9" y="147"/>
                      <a:pt x="5" y="155"/>
                      <a:pt x="0" y="162"/>
                    </a:cubicBezTo>
                    <a:cubicBezTo>
                      <a:pt x="19" y="184"/>
                      <a:pt x="51" y="192"/>
                      <a:pt x="79" y="187"/>
                    </a:cubicBezTo>
                    <a:cubicBezTo>
                      <a:pt x="100" y="185"/>
                      <a:pt x="121" y="173"/>
                      <a:pt x="129" y="152"/>
                    </a:cubicBezTo>
                    <a:cubicBezTo>
                      <a:pt x="132" y="147"/>
                      <a:pt x="134" y="141"/>
                      <a:pt x="134" y="13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Freeform 180"/>
              <p:cNvSpPr>
                <a:spLocks noChangeArrowheads="1"/>
              </p:cNvSpPr>
              <p:nvPr/>
            </p:nvSpPr>
            <p:spPr bwMode="auto">
              <a:xfrm>
                <a:off x="3940" y="2056"/>
                <a:ext cx="16" cy="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1" y="23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72" h="24">
                    <a:moveTo>
                      <a:pt x="0" y="23"/>
                    </a:moveTo>
                    <a:lnTo>
                      <a:pt x="71" y="23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Freeform 181"/>
              <p:cNvSpPr>
                <a:spLocks noChangeArrowheads="1"/>
              </p:cNvSpPr>
              <p:nvPr/>
            </p:nvSpPr>
            <p:spPr bwMode="auto">
              <a:xfrm>
                <a:off x="3482" y="2110"/>
                <a:ext cx="34" cy="42"/>
              </a:xfrm>
              <a:custGeom>
                <a:avLst/>
                <a:gdLst/>
                <a:ahLst/>
                <a:cxnLst>
                  <a:cxn ang="0">
                    <a:pos x="75" y="183"/>
                  </a:cxn>
                  <a:cxn ang="0">
                    <a:pos x="71" y="183"/>
                  </a:cxn>
                  <a:cxn ang="0">
                    <a:pos x="67" y="183"/>
                  </a:cxn>
                  <a:cxn ang="0">
                    <a:pos x="64" y="182"/>
                  </a:cxn>
                  <a:cxn ang="0">
                    <a:pos x="60" y="182"/>
                  </a:cxn>
                  <a:cxn ang="0">
                    <a:pos x="57" y="181"/>
                  </a:cxn>
                  <a:cxn ang="0">
                    <a:pos x="54" y="181"/>
                  </a:cxn>
                  <a:cxn ang="0">
                    <a:pos x="50" y="180"/>
                  </a:cxn>
                  <a:cxn ang="0">
                    <a:pos x="47" y="180"/>
                  </a:cxn>
                  <a:cxn ang="0">
                    <a:pos x="43" y="179"/>
                  </a:cxn>
                  <a:cxn ang="0">
                    <a:pos x="40" y="178"/>
                  </a:cxn>
                  <a:cxn ang="0">
                    <a:pos x="37" y="177"/>
                  </a:cxn>
                  <a:cxn ang="0">
                    <a:pos x="34" y="175"/>
                  </a:cxn>
                  <a:cxn ang="0">
                    <a:pos x="31" y="174"/>
                  </a:cxn>
                  <a:cxn ang="0">
                    <a:pos x="28" y="172"/>
                  </a:cxn>
                  <a:cxn ang="0">
                    <a:pos x="25" y="170"/>
                  </a:cxn>
                  <a:cxn ang="0">
                    <a:pos x="23" y="168"/>
                  </a:cxn>
                  <a:cxn ang="0">
                    <a:pos x="20" y="166"/>
                  </a:cxn>
                  <a:cxn ang="0">
                    <a:pos x="18" y="163"/>
                  </a:cxn>
                  <a:cxn ang="0">
                    <a:pos x="16" y="161"/>
                  </a:cxn>
                  <a:cxn ang="0">
                    <a:pos x="14" y="158"/>
                  </a:cxn>
                  <a:cxn ang="0">
                    <a:pos x="12" y="155"/>
                  </a:cxn>
                  <a:cxn ang="0">
                    <a:pos x="10" y="152"/>
                  </a:cxn>
                  <a:cxn ang="0">
                    <a:pos x="8" y="149"/>
                  </a:cxn>
                  <a:cxn ang="0">
                    <a:pos x="6" y="145"/>
                  </a:cxn>
                  <a:cxn ang="0">
                    <a:pos x="5" y="141"/>
                  </a:cxn>
                  <a:cxn ang="0">
                    <a:pos x="4" y="137"/>
                  </a:cxn>
                  <a:cxn ang="0">
                    <a:pos x="3" y="133"/>
                  </a:cxn>
                  <a:cxn ang="0">
                    <a:pos x="2" y="128"/>
                  </a:cxn>
                  <a:cxn ang="0">
                    <a:pos x="1" y="126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0" y="118"/>
                  </a:cxn>
                  <a:cxn ang="0">
                    <a:pos x="0" y="116"/>
                  </a:cxn>
                  <a:cxn ang="0">
                    <a:pos x="0" y="113"/>
                  </a:cxn>
                  <a:cxn ang="0">
                    <a:pos x="0" y="110"/>
                  </a:cxn>
                  <a:cxn ang="0">
                    <a:pos x="0" y="108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111"/>
                  </a:cxn>
                  <a:cxn ang="0">
                    <a:pos x="75" y="158"/>
                  </a:cxn>
                  <a:cxn ang="0">
                    <a:pos x="115" y="111"/>
                  </a:cxn>
                  <a:cxn ang="0">
                    <a:pos x="115" y="0"/>
                  </a:cxn>
                  <a:cxn ang="0">
                    <a:pos x="149" y="0"/>
                  </a:cxn>
                  <a:cxn ang="0">
                    <a:pos x="149" y="108"/>
                  </a:cxn>
                  <a:cxn ang="0">
                    <a:pos x="75" y="183"/>
                  </a:cxn>
                </a:cxnLst>
                <a:rect l="0" t="0" r="r" b="b"/>
                <a:pathLst>
                  <a:path w="150" h="184">
                    <a:moveTo>
                      <a:pt x="75" y="183"/>
                    </a:moveTo>
                    <a:lnTo>
                      <a:pt x="71" y="183"/>
                    </a:lnTo>
                    <a:lnTo>
                      <a:pt x="67" y="183"/>
                    </a:lnTo>
                    <a:lnTo>
                      <a:pt x="64" y="182"/>
                    </a:lnTo>
                    <a:lnTo>
                      <a:pt x="60" y="182"/>
                    </a:lnTo>
                    <a:lnTo>
                      <a:pt x="57" y="181"/>
                    </a:lnTo>
                    <a:lnTo>
                      <a:pt x="54" y="181"/>
                    </a:lnTo>
                    <a:lnTo>
                      <a:pt x="50" y="180"/>
                    </a:lnTo>
                    <a:lnTo>
                      <a:pt x="47" y="180"/>
                    </a:lnTo>
                    <a:lnTo>
                      <a:pt x="43" y="179"/>
                    </a:lnTo>
                    <a:lnTo>
                      <a:pt x="40" y="178"/>
                    </a:lnTo>
                    <a:lnTo>
                      <a:pt x="37" y="177"/>
                    </a:lnTo>
                    <a:lnTo>
                      <a:pt x="34" y="175"/>
                    </a:lnTo>
                    <a:lnTo>
                      <a:pt x="31" y="174"/>
                    </a:lnTo>
                    <a:lnTo>
                      <a:pt x="28" y="172"/>
                    </a:lnTo>
                    <a:lnTo>
                      <a:pt x="25" y="170"/>
                    </a:lnTo>
                    <a:lnTo>
                      <a:pt x="23" y="168"/>
                    </a:lnTo>
                    <a:lnTo>
                      <a:pt x="20" y="166"/>
                    </a:lnTo>
                    <a:lnTo>
                      <a:pt x="18" y="163"/>
                    </a:lnTo>
                    <a:lnTo>
                      <a:pt x="16" y="161"/>
                    </a:lnTo>
                    <a:lnTo>
                      <a:pt x="14" y="158"/>
                    </a:lnTo>
                    <a:lnTo>
                      <a:pt x="12" y="155"/>
                    </a:lnTo>
                    <a:lnTo>
                      <a:pt x="10" y="152"/>
                    </a:lnTo>
                    <a:lnTo>
                      <a:pt x="8" y="149"/>
                    </a:lnTo>
                    <a:lnTo>
                      <a:pt x="6" y="145"/>
                    </a:lnTo>
                    <a:lnTo>
                      <a:pt x="5" y="141"/>
                    </a:lnTo>
                    <a:lnTo>
                      <a:pt x="4" y="137"/>
                    </a:lnTo>
                    <a:lnTo>
                      <a:pt x="3" y="133"/>
                    </a:lnTo>
                    <a:lnTo>
                      <a:pt x="2" y="128"/>
                    </a:lnTo>
                    <a:lnTo>
                      <a:pt x="1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111"/>
                    </a:lnTo>
                    <a:cubicBezTo>
                      <a:pt x="33" y="139"/>
                      <a:pt x="47" y="158"/>
                      <a:pt x="75" y="158"/>
                    </a:cubicBezTo>
                    <a:cubicBezTo>
                      <a:pt x="102" y="158"/>
                      <a:pt x="115" y="140"/>
                      <a:pt x="115" y="111"/>
                    </a:cubicBezTo>
                    <a:lnTo>
                      <a:pt x="115" y="0"/>
                    </a:lnTo>
                    <a:lnTo>
                      <a:pt x="149" y="0"/>
                    </a:lnTo>
                    <a:lnTo>
                      <a:pt x="149" y="108"/>
                    </a:lnTo>
                    <a:cubicBezTo>
                      <a:pt x="149" y="164"/>
                      <a:pt x="112" y="183"/>
                      <a:pt x="75" y="18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" name="Freeform 182"/>
              <p:cNvSpPr>
                <a:spLocks noChangeArrowheads="1"/>
              </p:cNvSpPr>
              <p:nvPr/>
            </p:nvSpPr>
            <p:spPr bwMode="auto">
              <a:xfrm>
                <a:off x="3531" y="2110"/>
                <a:ext cx="35" cy="41"/>
              </a:xfrm>
              <a:custGeom>
                <a:avLst/>
                <a:gdLst/>
                <a:ahLst/>
                <a:cxnLst>
                  <a:cxn ang="0">
                    <a:pos x="108" y="180"/>
                  </a:cxn>
                  <a:cxn ang="0">
                    <a:pos x="33" y="45"/>
                  </a:cxn>
                  <a:cxn ang="0">
                    <a:pos x="33" y="180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119" y="133"/>
                  </a:cxn>
                  <a:cxn ang="0">
                    <a:pos x="119" y="0"/>
                  </a:cxn>
                  <a:cxn ang="0">
                    <a:pos x="152" y="0"/>
                  </a:cxn>
                  <a:cxn ang="0">
                    <a:pos x="152" y="180"/>
                  </a:cxn>
                  <a:cxn ang="0">
                    <a:pos x="108" y="180"/>
                  </a:cxn>
                  <a:cxn ang="0">
                    <a:pos x="108" y="180"/>
                  </a:cxn>
                </a:cxnLst>
                <a:rect l="0" t="0" r="r" b="b"/>
                <a:pathLst>
                  <a:path w="153" h="181">
                    <a:moveTo>
                      <a:pt x="108" y="180"/>
                    </a:moveTo>
                    <a:lnTo>
                      <a:pt x="33" y="45"/>
                    </a:lnTo>
                    <a:lnTo>
                      <a:pt x="33" y="180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119" y="133"/>
                    </a:lnTo>
                    <a:lnTo>
                      <a:pt x="119" y="0"/>
                    </a:lnTo>
                    <a:lnTo>
                      <a:pt x="152" y="0"/>
                    </a:lnTo>
                    <a:lnTo>
                      <a:pt x="152" y="180"/>
                    </a:lnTo>
                    <a:lnTo>
                      <a:pt x="108" y="180"/>
                    </a:lnTo>
                    <a:lnTo>
                      <a:pt x="108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Freeform 183"/>
              <p:cNvSpPr>
                <a:spLocks noChangeArrowheads="1"/>
              </p:cNvSpPr>
              <p:nvPr/>
            </p:nvSpPr>
            <p:spPr bwMode="auto">
              <a:xfrm>
                <a:off x="3582" y="2110"/>
                <a:ext cx="8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34" y="18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35" h="181">
                    <a:moveTo>
                      <a:pt x="0" y="180"/>
                    </a:moveTo>
                    <a:lnTo>
                      <a:pt x="34" y="18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" name="Freeform 184"/>
              <p:cNvSpPr>
                <a:spLocks noChangeArrowheads="1"/>
              </p:cNvSpPr>
              <p:nvPr/>
            </p:nvSpPr>
            <p:spPr bwMode="auto">
              <a:xfrm>
                <a:off x="3599" y="2110"/>
                <a:ext cx="41" cy="41"/>
              </a:xfrm>
              <a:custGeom>
                <a:avLst/>
                <a:gdLst/>
                <a:ahLst/>
                <a:cxnLst>
                  <a:cxn ang="0">
                    <a:pos x="107" y="180"/>
                  </a:cxn>
                  <a:cxn ang="0">
                    <a:pos x="72" y="18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90" y="145"/>
                  </a:cxn>
                  <a:cxn ang="0">
                    <a:pos x="142" y="0"/>
                  </a:cxn>
                  <a:cxn ang="0">
                    <a:pos x="179" y="0"/>
                  </a:cxn>
                  <a:cxn ang="0">
                    <a:pos x="107" y="180"/>
                  </a:cxn>
                  <a:cxn ang="0">
                    <a:pos x="107" y="180"/>
                  </a:cxn>
                </a:cxnLst>
                <a:rect l="0" t="0" r="r" b="b"/>
                <a:pathLst>
                  <a:path w="180" h="181">
                    <a:moveTo>
                      <a:pt x="107" y="180"/>
                    </a:moveTo>
                    <a:lnTo>
                      <a:pt x="72" y="18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90" y="145"/>
                    </a:lnTo>
                    <a:lnTo>
                      <a:pt x="142" y="0"/>
                    </a:lnTo>
                    <a:lnTo>
                      <a:pt x="179" y="0"/>
                    </a:lnTo>
                    <a:lnTo>
                      <a:pt x="107" y="180"/>
                    </a:lnTo>
                    <a:lnTo>
                      <a:pt x="107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Freeform 185"/>
              <p:cNvSpPr>
                <a:spLocks noChangeArrowheads="1"/>
              </p:cNvSpPr>
              <p:nvPr/>
            </p:nvSpPr>
            <p:spPr bwMode="auto">
              <a:xfrm>
                <a:off x="3651" y="2110"/>
                <a:ext cx="29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26"/>
                  </a:cxn>
                  <a:cxn ang="0">
                    <a:pos x="33" y="26"/>
                  </a:cxn>
                  <a:cxn ang="0">
                    <a:pos x="33" y="73"/>
                  </a:cxn>
                  <a:cxn ang="0">
                    <a:pos x="114" y="73"/>
                  </a:cxn>
                  <a:cxn ang="0">
                    <a:pos x="114" y="99"/>
                  </a:cxn>
                  <a:cxn ang="0">
                    <a:pos x="33" y="99"/>
                  </a:cxn>
                  <a:cxn ang="0">
                    <a:pos x="33" y="152"/>
                  </a:cxn>
                  <a:cxn ang="0">
                    <a:pos x="125" y="152"/>
                  </a:cxn>
                  <a:cxn ang="0">
                    <a:pos x="125" y="18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126" h="181">
                    <a:moveTo>
                      <a:pt x="0" y="180"/>
                    </a:moveTo>
                    <a:lnTo>
                      <a:pt x="0" y="0"/>
                    </a:lnTo>
                    <a:lnTo>
                      <a:pt x="121" y="0"/>
                    </a:lnTo>
                    <a:lnTo>
                      <a:pt x="121" y="26"/>
                    </a:lnTo>
                    <a:lnTo>
                      <a:pt x="33" y="26"/>
                    </a:lnTo>
                    <a:lnTo>
                      <a:pt x="33" y="73"/>
                    </a:lnTo>
                    <a:lnTo>
                      <a:pt x="114" y="73"/>
                    </a:lnTo>
                    <a:lnTo>
                      <a:pt x="114" y="99"/>
                    </a:lnTo>
                    <a:lnTo>
                      <a:pt x="33" y="99"/>
                    </a:lnTo>
                    <a:lnTo>
                      <a:pt x="33" y="152"/>
                    </a:lnTo>
                    <a:lnTo>
                      <a:pt x="125" y="152"/>
                    </a:lnTo>
                    <a:lnTo>
                      <a:pt x="125" y="18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Freeform 186"/>
              <p:cNvSpPr>
                <a:spLocks noChangeArrowheads="1"/>
              </p:cNvSpPr>
              <p:nvPr/>
            </p:nvSpPr>
            <p:spPr bwMode="auto">
              <a:xfrm>
                <a:off x="3692" y="2110"/>
                <a:ext cx="33" cy="41"/>
              </a:xfrm>
              <a:custGeom>
                <a:avLst/>
                <a:gdLst/>
                <a:ahLst/>
                <a:cxnLst>
                  <a:cxn ang="0">
                    <a:pos x="103" y="180"/>
                  </a:cxn>
                  <a:cxn ang="0">
                    <a:pos x="67" y="125"/>
                  </a:cxn>
                  <a:cxn ang="0">
                    <a:pos x="42" y="102"/>
                  </a:cxn>
                  <a:cxn ang="0">
                    <a:pos x="33" y="102"/>
                  </a:cxn>
                  <a:cxn ang="0">
                    <a:pos x="33" y="77"/>
                  </a:cxn>
                  <a:cxn ang="0">
                    <a:pos x="62" y="77"/>
                  </a:cxn>
                  <a:cxn ang="0">
                    <a:pos x="94" y="50"/>
                  </a:cxn>
                  <a:cxn ang="0">
                    <a:pos x="62" y="25"/>
                  </a:cxn>
                  <a:cxn ang="0">
                    <a:pos x="62" y="25"/>
                  </a:cxn>
                  <a:cxn ang="0">
                    <a:pos x="33" y="25"/>
                  </a:cxn>
                  <a:cxn ang="0">
                    <a:pos x="33" y="77"/>
                  </a:cxn>
                  <a:cxn ang="0">
                    <a:pos x="33" y="102"/>
                  </a:cxn>
                  <a:cxn ang="0">
                    <a:pos x="33" y="180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129" y="50"/>
                  </a:cxn>
                  <a:cxn ang="0">
                    <a:pos x="83" y="98"/>
                  </a:cxn>
                  <a:cxn ang="0">
                    <a:pos x="97" y="113"/>
                  </a:cxn>
                  <a:cxn ang="0">
                    <a:pos x="144" y="180"/>
                  </a:cxn>
                  <a:cxn ang="0">
                    <a:pos x="103" y="180"/>
                  </a:cxn>
                </a:cxnLst>
                <a:rect l="0" t="0" r="r" b="b"/>
                <a:pathLst>
                  <a:path w="145" h="181">
                    <a:moveTo>
                      <a:pt x="103" y="180"/>
                    </a:moveTo>
                    <a:lnTo>
                      <a:pt x="67" y="125"/>
                    </a:lnTo>
                    <a:cubicBezTo>
                      <a:pt x="58" y="111"/>
                      <a:pt x="50" y="102"/>
                      <a:pt x="42" y="102"/>
                    </a:cubicBezTo>
                    <a:lnTo>
                      <a:pt x="33" y="102"/>
                    </a:lnTo>
                    <a:lnTo>
                      <a:pt x="33" y="77"/>
                    </a:lnTo>
                    <a:lnTo>
                      <a:pt x="62" y="77"/>
                    </a:lnTo>
                    <a:cubicBezTo>
                      <a:pt x="88" y="77"/>
                      <a:pt x="94" y="64"/>
                      <a:pt x="94" y="50"/>
                    </a:cubicBezTo>
                    <a:cubicBezTo>
                      <a:pt x="94" y="36"/>
                      <a:pt x="84" y="25"/>
                      <a:pt x="62" y="25"/>
                    </a:cubicBezTo>
                    <a:lnTo>
                      <a:pt x="33" y="25"/>
                    </a:lnTo>
                    <a:lnTo>
                      <a:pt x="33" y="77"/>
                    </a:lnTo>
                    <a:lnTo>
                      <a:pt x="33" y="102"/>
                    </a:lnTo>
                    <a:lnTo>
                      <a:pt x="33" y="180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69" y="0"/>
                    </a:lnTo>
                    <a:cubicBezTo>
                      <a:pt x="100" y="0"/>
                      <a:pt x="129" y="17"/>
                      <a:pt x="129" y="50"/>
                    </a:cubicBezTo>
                    <a:cubicBezTo>
                      <a:pt x="129" y="84"/>
                      <a:pt x="98" y="96"/>
                      <a:pt x="83" y="98"/>
                    </a:cubicBezTo>
                    <a:cubicBezTo>
                      <a:pt x="88" y="101"/>
                      <a:pt x="95" y="110"/>
                      <a:pt x="97" y="113"/>
                    </a:cubicBezTo>
                    <a:lnTo>
                      <a:pt x="144" y="180"/>
                    </a:lnTo>
                    <a:lnTo>
                      <a:pt x="103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187"/>
              <p:cNvSpPr>
                <a:spLocks noChangeArrowheads="1"/>
              </p:cNvSpPr>
              <p:nvPr/>
            </p:nvSpPr>
            <p:spPr bwMode="auto">
              <a:xfrm>
                <a:off x="3733" y="2108"/>
                <a:ext cx="31" cy="44"/>
              </a:xfrm>
              <a:custGeom>
                <a:avLst/>
                <a:gdLst/>
                <a:ahLst/>
                <a:cxnLst>
                  <a:cxn ang="0">
                    <a:pos x="64" y="192"/>
                  </a:cxn>
                  <a:cxn ang="0">
                    <a:pos x="41" y="189"/>
                  </a:cxn>
                  <a:cxn ang="0">
                    <a:pos x="17" y="180"/>
                  </a:cxn>
                  <a:cxn ang="0">
                    <a:pos x="2" y="168"/>
                  </a:cxn>
                  <a:cxn ang="0">
                    <a:pos x="2" y="162"/>
                  </a:cxn>
                  <a:cxn ang="0">
                    <a:pos x="14" y="143"/>
                  </a:cxn>
                  <a:cxn ang="0">
                    <a:pos x="63" y="167"/>
                  </a:cxn>
                  <a:cxn ang="0">
                    <a:pos x="97" y="148"/>
                  </a:cxn>
                  <a:cxn ang="0">
                    <a:pos x="84" y="122"/>
                  </a:cxn>
                  <a:cxn ang="0">
                    <a:pos x="42" y="103"/>
                  </a:cxn>
                  <a:cxn ang="0">
                    <a:pos x="5" y="68"/>
                  </a:cxn>
                  <a:cxn ang="0">
                    <a:pos x="23" y="19"/>
                  </a:cxn>
                  <a:cxn ang="0">
                    <a:pos x="114" y="19"/>
                  </a:cxn>
                  <a:cxn ang="0">
                    <a:pos x="125" y="30"/>
                  </a:cxn>
                  <a:cxn ang="0">
                    <a:pos x="112" y="52"/>
                  </a:cxn>
                  <a:cxn ang="0">
                    <a:pos x="69" y="29"/>
                  </a:cxn>
                  <a:cxn ang="0">
                    <a:pos x="38" y="47"/>
                  </a:cxn>
                  <a:cxn ang="0">
                    <a:pos x="52" y="71"/>
                  </a:cxn>
                  <a:cxn ang="0">
                    <a:pos x="104" y="93"/>
                  </a:cxn>
                  <a:cxn ang="0">
                    <a:pos x="132" y="130"/>
                  </a:cxn>
                  <a:cxn ang="0">
                    <a:pos x="99" y="185"/>
                  </a:cxn>
                  <a:cxn ang="0">
                    <a:pos x="64" y="192"/>
                  </a:cxn>
                </a:cxnLst>
                <a:rect l="0" t="0" r="r" b="b"/>
                <a:pathLst>
                  <a:path w="137" h="194">
                    <a:moveTo>
                      <a:pt x="64" y="192"/>
                    </a:moveTo>
                    <a:cubicBezTo>
                      <a:pt x="56" y="193"/>
                      <a:pt x="48" y="190"/>
                      <a:pt x="41" y="189"/>
                    </a:cubicBezTo>
                    <a:cubicBezTo>
                      <a:pt x="33" y="187"/>
                      <a:pt x="25" y="184"/>
                      <a:pt x="17" y="180"/>
                    </a:cubicBezTo>
                    <a:cubicBezTo>
                      <a:pt x="12" y="177"/>
                      <a:pt x="7" y="172"/>
                      <a:pt x="2" y="168"/>
                    </a:cubicBezTo>
                    <a:cubicBezTo>
                      <a:pt x="0" y="166"/>
                      <a:pt x="0" y="164"/>
                      <a:pt x="2" y="162"/>
                    </a:cubicBezTo>
                    <a:cubicBezTo>
                      <a:pt x="6" y="155"/>
                      <a:pt x="10" y="149"/>
                      <a:pt x="14" y="143"/>
                    </a:cubicBezTo>
                    <a:cubicBezTo>
                      <a:pt x="26" y="157"/>
                      <a:pt x="44" y="168"/>
                      <a:pt x="63" y="167"/>
                    </a:cubicBezTo>
                    <a:cubicBezTo>
                      <a:pt x="77" y="168"/>
                      <a:pt x="93" y="162"/>
                      <a:pt x="97" y="148"/>
                    </a:cubicBezTo>
                    <a:cubicBezTo>
                      <a:pt x="100" y="138"/>
                      <a:pt x="94" y="126"/>
                      <a:pt x="84" y="122"/>
                    </a:cubicBezTo>
                    <a:cubicBezTo>
                      <a:pt x="70" y="115"/>
                      <a:pt x="56" y="109"/>
                      <a:pt x="42" y="103"/>
                    </a:cubicBezTo>
                    <a:cubicBezTo>
                      <a:pt x="26" y="97"/>
                      <a:pt x="9" y="86"/>
                      <a:pt x="5" y="68"/>
                    </a:cubicBezTo>
                    <a:cubicBezTo>
                      <a:pt x="0" y="50"/>
                      <a:pt x="7" y="29"/>
                      <a:pt x="23" y="19"/>
                    </a:cubicBezTo>
                    <a:cubicBezTo>
                      <a:pt x="49" y="0"/>
                      <a:pt x="87" y="1"/>
                      <a:pt x="114" y="19"/>
                    </a:cubicBezTo>
                    <a:cubicBezTo>
                      <a:pt x="118" y="22"/>
                      <a:pt x="124" y="26"/>
                      <a:pt x="125" y="30"/>
                    </a:cubicBezTo>
                    <a:cubicBezTo>
                      <a:pt x="121" y="37"/>
                      <a:pt x="116" y="44"/>
                      <a:pt x="112" y="52"/>
                    </a:cubicBezTo>
                    <a:cubicBezTo>
                      <a:pt x="102" y="38"/>
                      <a:pt x="86" y="29"/>
                      <a:pt x="69" y="29"/>
                    </a:cubicBezTo>
                    <a:cubicBezTo>
                      <a:pt x="56" y="28"/>
                      <a:pt x="41" y="34"/>
                      <a:pt x="38" y="47"/>
                    </a:cubicBezTo>
                    <a:cubicBezTo>
                      <a:pt x="36" y="57"/>
                      <a:pt x="43" y="66"/>
                      <a:pt x="52" y="71"/>
                    </a:cubicBezTo>
                    <a:cubicBezTo>
                      <a:pt x="69" y="79"/>
                      <a:pt x="87" y="85"/>
                      <a:pt x="104" y="93"/>
                    </a:cubicBezTo>
                    <a:cubicBezTo>
                      <a:pt x="118" y="100"/>
                      <a:pt x="130" y="114"/>
                      <a:pt x="132" y="130"/>
                    </a:cubicBezTo>
                    <a:cubicBezTo>
                      <a:pt x="136" y="153"/>
                      <a:pt x="121" y="177"/>
                      <a:pt x="99" y="185"/>
                    </a:cubicBezTo>
                    <a:cubicBezTo>
                      <a:pt x="88" y="190"/>
                      <a:pt x="76" y="192"/>
                      <a:pt x="64" y="19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" name="Freeform 188"/>
              <p:cNvSpPr>
                <a:spLocks noChangeArrowheads="1"/>
              </p:cNvSpPr>
              <p:nvPr/>
            </p:nvSpPr>
            <p:spPr bwMode="auto">
              <a:xfrm>
                <a:off x="3777" y="2110"/>
                <a:ext cx="8" cy="41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34" y="18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180"/>
                  </a:cxn>
                  <a:cxn ang="0">
                    <a:pos x="0" y="180"/>
                  </a:cxn>
                </a:cxnLst>
                <a:rect l="0" t="0" r="r" b="b"/>
                <a:pathLst>
                  <a:path w="35" h="181">
                    <a:moveTo>
                      <a:pt x="0" y="180"/>
                    </a:moveTo>
                    <a:lnTo>
                      <a:pt x="34" y="18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Freeform 189"/>
              <p:cNvSpPr>
                <a:spLocks noChangeArrowheads="1"/>
              </p:cNvSpPr>
              <p:nvPr/>
            </p:nvSpPr>
            <p:spPr bwMode="auto">
              <a:xfrm>
                <a:off x="3795" y="2110"/>
                <a:ext cx="35" cy="41"/>
              </a:xfrm>
              <a:custGeom>
                <a:avLst/>
                <a:gdLst/>
                <a:ahLst/>
                <a:cxnLst>
                  <a:cxn ang="0">
                    <a:pos x="94" y="26"/>
                  </a:cxn>
                  <a:cxn ang="0">
                    <a:pos x="94" y="180"/>
                  </a:cxn>
                  <a:cxn ang="0">
                    <a:pos x="60" y="180"/>
                  </a:cxn>
                  <a:cxn ang="0">
                    <a:pos x="60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26"/>
                  </a:cxn>
                  <a:cxn ang="0">
                    <a:pos x="94" y="26"/>
                  </a:cxn>
                  <a:cxn ang="0">
                    <a:pos x="94" y="26"/>
                  </a:cxn>
                </a:cxnLst>
                <a:rect l="0" t="0" r="r" b="b"/>
                <a:pathLst>
                  <a:path w="156" h="181">
                    <a:moveTo>
                      <a:pt x="94" y="26"/>
                    </a:moveTo>
                    <a:lnTo>
                      <a:pt x="94" y="180"/>
                    </a:lnTo>
                    <a:lnTo>
                      <a:pt x="60" y="180"/>
                    </a:lnTo>
                    <a:lnTo>
                      <a:pt x="60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55" y="26"/>
                    </a:lnTo>
                    <a:lnTo>
                      <a:pt x="94" y="26"/>
                    </a:lnTo>
                    <a:lnTo>
                      <a:pt x="94" y="26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Freeform 190"/>
              <p:cNvSpPr>
                <a:spLocks noChangeArrowheads="1"/>
              </p:cNvSpPr>
              <p:nvPr/>
            </p:nvSpPr>
            <p:spPr bwMode="auto">
              <a:xfrm>
                <a:off x="3837" y="2110"/>
                <a:ext cx="41" cy="41"/>
              </a:xfrm>
              <a:custGeom>
                <a:avLst/>
                <a:gdLst/>
                <a:ahLst/>
                <a:cxnLst>
                  <a:cxn ang="0">
                    <a:pos x="141" y="180"/>
                  </a:cxn>
                  <a:cxn ang="0">
                    <a:pos x="125" y="136"/>
                  </a:cxn>
                  <a:cxn ang="0">
                    <a:pos x="51" y="136"/>
                  </a:cxn>
                  <a:cxn ang="0">
                    <a:pos x="59" y="111"/>
                  </a:cxn>
                  <a:cxn ang="0">
                    <a:pos x="116" y="111"/>
                  </a:cxn>
                  <a:cxn ang="0">
                    <a:pos x="87" y="33"/>
                  </a:cxn>
                  <a:cxn ang="0">
                    <a:pos x="59" y="111"/>
                  </a:cxn>
                  <a:cxn ang="0">
                    <a:pos x="51" y="136"/>
                  </a:cxn>
                  <a:cxn ang="0">
                    <a:pos x="35" y="180"/>
                  </a:cxn>
                  <a:cxn ang="0">
                    <a:pos x="0" y="180"/>
                  </a:cxn>
                  <a:cxn ang="0">
                    <a:pos x="72" y="0"/>
                  </a:cxn>
                  <a:cxn ang="0">
                    <a:pos x="106" y="0"/>
                  </a:cxn>
                  <a:cxn ang="0">
                    <a:pos x="178" y="180"/>
                  </a:cxn>
                  <a:cxn ang="0">
                    <a:pos x="141" y="180"/>
                  </a:cxn>
                  <a:cxn ang="0">
                    <a:pos x="141" y="180"/>
                  </a:cxn>
                </a:cxnLst>
                <a:rect l="0" t="0" r="r" b="b"/>
                <a:pathLst>
                  <a:path w="179" h="181">
                    <a:moveTo>
                      <a:pt x="141" y="180"/>
                    </a:moveTo>
                    <a:lnTo>
                      <a:pt x="125" y="136"/>
                    </a:lnTo>
                    <a:lnTo>
                      <a:pt x="51" y="136"/>
                    </a:lnTo>
                    <a:lnTo>
                      <a:pt x="59" y="111"/>
                    </a:lnTo>
                    <a:lnTo>
                      <a:pt x="116" y="111"/>
                    </a:lnTo>
                    <a:lnTo>
                      <a:pt x="87" y="33"/>
                    </a:lnTo>
                    <a:lnTo>
                      <a:pt x="59" y="111"/>
                    </a:lnTo>
                    <a:lnTo>
                      <a:pt x="51" y="136"/>
                    </a:lnTo>
                    <a:lnTo>
                      <a:pt x="35" y="180"/>
                    </a:lnTo>
                    <a:lnTo>
                      <a:pt x="0" y="180"/>
                    </a:lnTo>
                    <a:lnTo>
                      <a:pt x="72" y="0"/>
                    </a:lnTo>
                    <a:lnTo>
                      <a:pt x="106" y="0"/>
                    </a:lnTo>
                    <a:lnTo>
                      <a:pt x="178" y="180"/>
                    </a:lnTo>
                    <a:lnTo>
                      <a:pt x="141" y="180"/>
                    </a:lnTo>
                    <a:lnTo>
                      <a:pt x="141" y="18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Freeform 191"/>
              <p:cNvSpPr>
                <a:spLocks noChangeArrowheads="1"/>
              </p:cNvSpPr>
              <p:nvPr/>
            </p:nvSpPr>
            <p:spPr bwMode="auto">
              <a:xfrm>
                <a:off x="3847" y="2099"/>
                <a:ext cx="9" cy="8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12" y="34"/>
                  </a:cxn>
                  <a:cxn ang="0">
                    <a:pos x="5" y="30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20" y="1"/>
                  </a:cxn>
                  <a:cxn ang="0">
                    <a:pos x="36" y="20"/>
                  </a:cxn>
                  <a:cxn ang="0">
                    <a:pos x="18" y="36"/>
                  </a:cxn>
                </a:cxnLst>
                <a:rect l="0" t="0" r="r" b="b"/>
                <a:pathLst>
                  <a:path w="38" h="37">
                    <a:moveTo>
                      <a:pt x="18" y="36"/>
                    </a:moveTo>
                    <a:cubicBezTo>
                      <a:pt x="16" y="36"/>
                      <a:pt x="13" y="35"/>
                      <a:pt x="12" y="34"/>
                    </a:cubicBezTo>
                    <a:cubicBezTo>
                      <a:pt x="9" y="33"/>
                      <a:pt x="7" y="32"/>
                      <a:pt x="5" y="30"/>
                    </a:cubicBezTo>
                    <a:cubicBezTo>
                      <a:pt x="3" y="28"/>
                      <a:pt x="2" y="26"/>
                      <a:pt x="0" y="23"/>
                    </a:cubicBezTo>
                    <a:cubicBezTo>
                      <a:pt x="0" y="21"/>
                      <a:pt x="0" y="18"/>
                      <a:pt x="0" y="15"/>
                    </a:cubicBezTo>
                    <a:cubicBezTo>
                      <a:pt x="2" y="6"/>
                      <a:pt x="11" y="0"/>
                      <a:pt x="20" y="1"/>
                    </a:cubicBezTo>
                    <a:cubicBezTo>
                      <a:pt x="29" y="2"/>
                      <a:pt x="37" y="11"/>
                      <a:pt x="36" y="20"/>
                    </a:cubicBezTo>
                    <a:cubicBezTo>
                      <a:pt x="36" y="28"/>
                      <a:pt x="26" y="36"/>
                      <a:pt x="18" y="3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Freeform 192"/>
              <p:cNvSpPr>
                <a:spLocks noChangeArrowheads="1"/>
              </p:cNvSpPr>
              <p:nvPr/>
            </p:nvSpPr>
            <p:spPr bwMode="auto">
              <a:xfrm>
                <a:off x="3858" y="2099"/>
                <a:ext cx="8" cy="8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11" y="33"/>
                  </a:cxn>
                  <a:cxn ang="0">
                    <a:pos x="5" y="29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5" y="16"/>
                  </a:cxn>
                  <a:cxn ang="0">
                    <a:pos x="18" y="35"/>
                  </a:cxn>
                </a:cxnLst>
                <a:rect l="0" t="0" r="r" b="b"/>
                <a:pathLst>
                  <a:path w="37" h="36">
                    <a:moveTo>
                      <a:pt x="18" y="35"/>
                    </a:moveTo>
                    <a:cubicBezTo>
                      <a:pt x="15" y="35"/>
                      <a:pt x="13" y="34"/>
                      <a:pt x="11" y="33"/>
                    </a:cubicBezTo>
                    <a:cubicBezTo>
                      <a:pt x="8" y="32"/>
                      <a:pt x="6" y="30"/>
                      <a:pt x="5" y="29"/>
                    </a:cubicBezTo>
                    <a:cubicBezTo>
                      <a:pt x="3" y="27"/>
                      <a:pt x="1" y="25"/>
                      <a:pt x="0" y="22"/>
                    </a:cubicBezTo>
                    <a:cubicBezTo>
                      <a:pt x="0" y="20"/>
                      <a:pt x="0" y="18"/>
                      <a:pt x="0" y="16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7"/>
                      <a:pt x="35" y="16"/>
                    </a:cubicBezTo>
                    <a:cubicBezTo>
                      <a:pt x="36" y="25"/>
                      <a:pt x="27" y="35"/>
                      <a:pt x="18" y="3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Freeform 193"/>
              <p:cNvSpPr>
                <a:spLocks noChangeArrowheads="1"/>
              </p:cNvSpPr>
              <p:nvPr/>
            </p:nvSpPr>
            <p:spPr bwMode="auto">
              <a:xfrm>
                <a:off x="3883" y="2110"/>
                <a:ext cx="35" cy="41"/>
              </a:xfrm>
              <a:custGeom>
                <a:avLst/>
                <a:gdLst/>
                <a:ahLst/>
                <a:cxnLst>
                  <a:cxn ang="0">
                    <a:pos x="94" y="26"/>
                  </a:cxn>
                  <a:cxn ang="0">
                    <a:pos x="94" y="180"/>
                  </a:cxn>
                  <a:cxn ang="0">
                    <a:pos x="60" y="180"/>
                  </a:cxn>
                  <a:cxn ang="0">
                    <a:pos x="60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155" y="0"/>
                  </a:cxn>
                  <a:cxn ang="0">
                    <a:pos x="155" y="26"/>
                  </a:cxn>
                  <a:cxn ang="0">
                    <a:pos x="94" y="26"/>
                  </a:cxn>
                  <a:cxn ang="0">
                    <a:pos x="94" y="26"/>
                  </a:cxn>
                </a:cxnLst>
                <a:rect l="0" t="0" r="r" b="b"/>
                <a:pathLst>
                  <a:path w="156" h="181">
                    <a:moveTo>
                      <a:pt x="94" y="26"/>
                    </a:moveTo>
                    <a:lnTo>
                      <a:pt x="94" y="180"/>
                    </a:lnTo>
                    <a:lnTo>
                      <a:pt x="60" y="180"/>
                    </a:lnTo>
                    <a:lnTo>
                      <a:pt x="60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55" y="26"/>
                    </a:lnTo>
                    <a:lnTo>
                      <a:pt x="94" y="26"/>
                    </a:lnTo>
                    <a:lnTo>
                      <a:pt x="94" y="26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194"/>
              <p:cNvSpPr>
                <a:spLocks noChangeArrowheads="1"/>
              </p:cNvSpPr>
              <p:nvPr/>
            </p:nvSpPr>
            <p:spPr bwMode="auto">
              <a:xfrm>
                <a:off x="3481" y="2185"/>
                <a:ext cx="46" cy="41"/>
              </a:xfrm>
              <a:custGeom>
                <a:avLst/>
                <a:gdLst/>
                <a:ahLst/>
                <a:cxnLst>
                  <a:cxn ang="0">
                    <a:pos x="167" y="179"/>
                  </a:cxn>
                  <a:cxn ang="0">
                    <a:pos x="160" y="43"/>
                  </a:cxn>
                  <a:cxn ang="0">
                    <a:pos x="115" y="154"/>
                  </a:cxn>
                  <a:cxn ang="0">
                    <a:pos x="85" y="154"/>
                  </a:cxn>
                  <a:cxn ang="0">
                    <a:pos x="38" y="43"/>
                  </a:cxn>
                  <a:cxn ang="0">
                    <a:pos x="33" y="179"/>
                  </a:cxn>
                  <a:cxn ang="0">
                    <a:pos x="0" y="179"/>
                  </a:cxn>
                  <a:cxn ang="0">
                    <a:pos x="11" y="0"/>
                  </a:cxn>
                  <a:cxn ang="0">
                    <a:pos x="52" y="0"/>
                  </a:cxn>
                  <a:cxn ang="0">
                    <a:pos x="102" y="118"/>
                  </a:cxn>
                  <a:cxn ang="0">
                    <a:pos x="148" y="0"/>
                  </a:cxn>
                  <a:cxn ang="0">
                    <a:pos x="190" y="0"/>
                  </a:cxn>
                  <a:cxn ang="0">
                    <a:pos x="201" y="179"/>
                  </a:cxn>
                  <a:cxn ang="0">
                    <a:pos x="167" y="179"/>
                  </a:cxn>
                  <a:cxn ang="0">
                    <a:pos x="167" y="179"/>
                  </a:cxn>
                </a:cxnLst>
                <a:rect l="0" t="0" r="r" b="b"/>
                <a:pathLst>
                  <a:path w="202" h="180">
                    <a:moveTo>
                      <a:pt x="167" y="179"/>
                    </a:moveTo>
                    <a:lnTo>
                      <a:pt x="160" y="43"/>
                    </a:lnTo>
                    <a:lnTo>
                      <a:pt x="115" y="154"/>
                    </a:lnTo>
                    <a:lnTo>
                      <a:pt x="85" y="154"/>
                    </a:lnTo>
                    <a:lnTo>
                      <a:pt x="38" y="43"/>
                    </a:lnTo>
                    <a:lnTo>
                      <a:pt x="33" y="179"/>
                    </a:lnTo>
                    <a:lnTo>
                      <a:pt x="0" y="179"/>
                    </a:lnTo>
                    <a:lnTo>
                      <a:pt x="11" y="0"/>
                    </a:lnTo>
                    <a:lnTo>
                      <a:pt x="52" y="0"/>
                    </a:lnTo>
                    <a:lnTo>
                      <a:pt x="102" y="118"/>
                    </a:lnTo>
                    <a:lnTo>
                      <a:pt x="148" y="0"/>
                    </a:lnTo>
                    <a:lnTo>
                      <a:pt x="190" y="0"/>
                    </a:lnTo>
                    <a:lnTo>
                      <a:pt x="201" y="179"/>
                    </a:lnTo>
                    <a:lnTo>
                      <a:pt x="167" y="179"/>
                    </a:lnTo>
                    <a:lnTo>
                      <a:pt x="167" y="1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195"/>
              <p:cNvSpPr>
                <a:spLocks noChangeArrowheads="1"/>
              </p:cNvSpPr>
              <p:nvPr/>
            </p:nvSpPr>
            <p:spPr bwMode="auto">
              <a:xfrm>
                <a:off x="3541" y="2185"/>
                <a:ext cx="34" cy="42"/>
              </a:xfrm>
              <a:custGeom>
                <a:avLst/>
                <a:gdLst/>
                <a:ahLst/>
                <a:cxnLst>
                  <a:cxn ang="0">
                    <a:pos x="75" y="183"/>
                  </a:cxn>
                  <a:cxn ang="0">
                    <a:pos x="50" y="180"/>
                  </a:cxn>
                  <a:cxn ang="0">
                    <a:pos x="33" y="174"/>
                  </a:cxn>
                  <a:cxn ang="0">
                    <a:pos x="15" y="159"/>
                  </a:cxn>
                  <a:cxn ang="0">
                    <a:pos x="2" y="128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4" y="114"/>
                  </a:cxn>
                  <a:cxn ang="0">
                    <a:pos x="57" y="154"/>
                  </a:cxn>
                  <a:cxn ang="0">
                    <a:pos x="103" y="148"/>
                  </a:cxn>
                  <a:cxn ang="0">
                    <a:pos x="116" y="102"/>
                  </a:cxn>
                  <a:cxn ang="0">
                    <a:pos x="116" y="0"/>
                  </a:cxn>
                  <a:cxn ang="0">
                    <a:pos x="149" y="0"/>
                  </a:cxn>
                  <a:cxn ang="0">
                    <a:pos x="149" y="113"/>
                  </a:cxn>
                  <a:cxn ang="0">
                    <a:pos x="121" y="170"/>
                  </a:cxn>
                  <a:cxn ang="0">
                    <a:pos x="75" y="183"/>
                  </a:cxn>
                </a:cxnLst>
                <a:rect l="0" t="0" r="r" b="b"/>
                <a:pathLst>
                  <a:path w="150" h="184">
                    <a:moveTo>
                      <a:pt x="75" y="183"/>
                    </a:moveTo>
                    <a:cubicBezTo>
                      <a:pt x="67" y="183"/>
                      <a:pt x="58" y="182"/>
                      <a:pt x="50" y="180"/>
                    </a:cubicBezTo>
                    <a:cubicBezTo>
                      <a:pt x="44" y="179"/>
                      <a:pt x="39" y="177"/>
                      <a:pt x="33" y="174"/>
                    </a:cubicBezTo>
                    <a:cubicBezTo>
                      <a:pt x="26" y="170"/>
                      <a:pt x="19" y="166"/>
                      <a:pt x="15" y="159"/>
                    </a:cubicBezTo>
                    <a:cubicBezTo>
                      <a:pt x="8" y="150"/>
                      <a:pt x="3" y="139"/>
                      <a:pt x="2" y="128"/>
                    </a:cubicBezTo>
                    <a:cubicBezTo>
                      <a:pt x="0" y="113"/>
                      <a:pt x="0" y="98"/>
                      <a:pt x="0" y="84"/>
                    </a:cubicBezTo>
                    <a:cubicBezTo>
                      <a:pt x="0" y="56"/>
                      <a:pt x="0" y="28"/>
                      <a:pt x="0" y="0"/>
                    </a:cubicBezTo>
                    <a:cubicBezTo>
                      <a:pt x="11" y="0"/>
                      <a:pt x="22" y="0"/>
                      <a:pt x="33" y="0"/>
                    </a:cubicBezTo>
                    <a:cubicBezTo>
                      <a:pt x="33" y="38"/>
                      <a:pt x="33" y="76"/>
                      <a:pt x="34" y="114"/>
                    </a:cubicBezTo>
                    <a:cubicBezTo>
                      <a:pt x="34" y="130"/>
                      <a:pt x="41" y="148"/>
                      <a:pt x="57" y="154"/>
                    </a:cubicBezTo>
                    <a:cubicBezTo>
                      <a:pt x="72" y="160"/>
                      <a:pt x="91" y="159"/>
                      <a:pt x="103" y="148"/>
                    </a:cubicBezTo>
                    <a:cubicBezTo>
                      <a:pt x="115" y="135"/>
                      <a:pt x="116" y="118"/>
                      <a:pt x="116" y="102"/>
                    </a:cubicBezTo>
                    <a:cubicBezTo>
                      <a:pt x="116" y="68"/>
                      <a:pt x="116" y="34"/>
                      <a:pt x="116" y="0"/>
                    </a:cubicBezTo>
                    <a:cubicBezTo>
                      <a:pt x="127" y="0"/>
                      <a:pt x="138" y="0"/>
                      <a:pt x="149" y="0"/>
                    </a:cubicBezTo>
                    <a:cubicBezTo>
                      <a:pt x="149" y="38"/>
                      <a:pt x="149" y="75"/>
                      <a:pt x="149" y="113"/>
                    </a:cubicBezTo>
                    <a:cubicBezTo>
                      <a:pt x="148" y="135"/>
                      <a:pt x="140" y="158"/>
                      <a:pt x="121" y="170"/>
                    </a:cubicBezTo>
                    <a:cubicBezTo>
                      <a:pt x="107" y="179"/>
                      <a:pt x="91" y="183"/>
                      <a:pt x="75" y="18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196"/>
              <p:cNvSpPr>
                <a:spLocks noChangeArrowheads="1"/>
              </p:cNvSpPr>
              <p:nvPr/>
            </p:nvSpPr>
            <p:spPr bwMode="auto">
              <a:xfrm>
                <a:off x="3548" y="2173"/>
                <a:ext cx="8" cy="8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12" y="35"/>
                  </a:cxn>
                  <a:cxn ang="0">
                    <a:pos x="8" y="33"/>
                  </a:cxn>
                  <a:cxn ang="0">
                    <a:pos x="5" y="30"/>
                  </a:cxn>
                  <a:cxn ang="0">
                    <a:pos x="2" y="26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14" y="1"/>
                  </a:cxn>
                  <a:cxn ang="0">
                    <a:pos x="32" y="9"/>
                  </a:cxn>
                  <a:cxn ang="0">
                    <a:pos x="33" y="25"/>
                  </a:cxn>
                  <a:cxn ang="0">
                    <a:pos x="17" y="36"/>
                  </a:cxn>
                </a:cxnLst>
                <a:rect l="0" t="0" r="r" b="b"/>
                <a:pathLst>
                  <a:path w="37" h="37">
                    <a:moveTo>
                      <a:pt x="17" y="36"/>
                    </a:moveTo>
                    <a:cubicBezTo>
                      <a:pt x="15" y="36"/>
                      <a:pt x="14" y="35"/>
                      <a:pt x="12" y="35"/>
                    </a:cubicBezTo>
                    <a:cubicBezTo>
                      <a:pt x="11" y="34"/>
                      <a:pt x="9" y="33"/>
                      <a:pt x="8" y="33"/>
                    </a:cubicBezTo>
                    <a:cubicBezTo>
                      <a:pt x="7" y="32"/>
                      <a:pt x="6" y="31"/>
                      <a:pt x="5" y="30"/>
                    </a:cubicBezTo>
                    <a:cubicBezTo>
                      <a:pt x="4" y="29"/>
                      <a:pt x="3" y="28"/>
                      <a:pt x="2" y="26"/>
                    </a:cubicBezTo>
                    <a:cubicBezTo>
                      <a:pt x="1" y="25"/>
                      <a:pt x="0" y="23"/>
                      <a:pt x="0" y="22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10"/>
                      <a:pt x="7" y="3"/>
                      <a:pt x="14" y="1"/>
                    </a:cubicBezTo>
                    <a:cubicBezTo>
                      <a:pt x="21" y="0"/>
                      <a:pt x="28" y="3"/>
                      <a:pt x="32" y="9"/>
                    </a:cubicBezTo>
                    <a:cubicBezTo>
                      <a:pt x="35" y="14"/>
                      <a:pt x="36" y="20"/>
                      <a:pt x="33" y="25"/>
                    </a:cubicBezTo>
                    <a:cubicBezTo>
                      <a:pt x="31" y="31"/>
                      <a:pt x="24" y="36"/>
                      <a:pt x="17" y="3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197"/>
              <p:cNvSpPr>
                <a:spLocks noChangeArrowheads="1"/>
              </p:cNvSpPr>
              <p:nvPr/>
            </p:nvSpPr>
            <p:spPr bwMode="auto">
              <a:xfrm>
                <a:off x="3559" y="2173"/>
                <a:ext cx="9" cy="8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11" y="33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6" y="14"/>
                  </a:cxn>
                  <a:cxn ang="0">
                    <a:pos x="18" y="35"/>
                  </a:cxn>
                </a:cxnLst>
                <a:rect l="0" t="0" r="r" b="b"/>
                <a:pathLst>
                  <a:path w="39" h="36">
                    <a:moveTo>
                      <a:pt x="18" y="35"/>
                    </a:moveTo>
                    <a:cubicBezTo>
                      <a:pt x="15" y="35"/>
                      <a:pt x="13" y="34"/>
                      <a:pt x="11" y="33"/>
                    </a:cubicBezTo>
                    <a:cubicBezTo>
                      <a:pt x="8" y="32"/>
                      <a:pt x="6" y="30"/>
                      <a:pt x="4" y="28"/>
                    </a:cubicBezTo>
                    <a:cubicBezTo>
                      <a:pt x="3" y="26"/>
                      <a:pt x="1" y="25"/>
                      <a:pt x="1" y="23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5" y="0"/>
                      <a:pt x="33" y="6"/>
                      <a:pt x="36" y="14"/>
                    </a:cubicBezTo>
                    <a:cubicBezTo>
                      <a:pt x="38" y="25"/>
                      <a:pt x="28" y="35"/>
                      <a:pt x="18" y="3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198"/>
              <p:cNvSpPr>
                <a:spLocks noChangeArrowheads="1"/>
              </p:cNvSpPr>
              <p:nvPr/>
            </p:nvSpPr>
            <p:spPr bwMode="auto">
              <a:xfrm>
                <a:off x="3590" y="2185"/>
                <a:ext cx="35" cy="41"/>
              </a:xfrm>
              <a:custGeom>
                <a:avLst/>
                <a:gdLst/>
                <a:ahLst/>
                <a:cxnLst>
                  <a:cxn ang="0">
                    <a:pos x="108" y="179"/>
                  </a:cxn>
                  <a:cxn ang="0">
                    <a:pos x="33" y="45"/>
                  </a:cxn>
                  <a:cxn ang="0">
                    <a:pos x="33" y="179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119" y="133"/>
                  </a:cxn>
                  <a:cxn ang="0">
                    <a:pos x="119" y="0"/>
                  </a:cxn>
                  <a:cxn ang="0">
                    <a:pos x="152" y="0"/>
                  </a:cxn>
                  <a:cxn ang="0">
                    <a:pos x="152" y="179"/>
                  </a:cxn>
                  <a:cxn ang="0">
                    <a:pos x="108" y="179"/>
                  </a:cxn>
                  <a:cxn ang="0">
                    <a:pos x="108" y="179"/>
                  </a:cxn>
                </a:cxnLst>
                <a:rect l="0" t="0" r="r" b="b"/>
                <a:pathLst>
                  <a:path w="153" h="180">
                    <a:moveTo>
                      <a:pt x="108" y="179"/>
                    </a:moveTo>
                    <a:lnTo>
                      <a:pt x="33" y="45"/>
                    </a:lnTo>
                    <a:lnTo>
                      <a:pt x="33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119" y="133"/>
                    </a:lnTo>
                    <a:lnTo>
                      <a:pt x="119" y="0"/>
                    </a:lnTo>
                    <a:lnTo>
                      <a:pt x="152" y="0"/>
                    </a:lnTo>
                    <a:lnTo>
                      <a:pt x="152" y="179"/>
                    </a:lnTo>
                    <a:lnTo>
                      <a:pt x="108" y="179"/>
                    </a:lnTo>
                    <a:lnTo>
                      <a:pt x="108" y="1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199"/>
              <p:cNvSpPr>
                <a:spLocks noChangeArrowheads="1"/>
              </p:cNvSpPr>
              <p:nvPr/>
            </p:nvSpPr>
            <p:spPr bwMode="auto">
              <a:xfrm>
                <a:off x="3639" y="2184"/>
                <a:ext cx="34" cy="44"/>
              </a:xfrm>
              <a:custGeom>
                <a:avLst/>
                <a:gdLst/>
                <a:ahLst/>
                <a:cxnLst>
                  <a:cxn ang="0">
                    <a:pos x="86" y="190"/>
                  </a:cxn>
                  <a:cxn ang="0">
                    <a:pos x="45" y="180"/>
                  </a:cxn>
                  <a:cxn ang="0">
                    <a:pos x="13" y="149"/>
                  </a:cxn>
                  <a:cxn ang="0">
                    <a:pos x="0" y="107"/>
                  </a:cxn>
                  <a:cxn ang="0">
                    <a:pos x="0" y="83"/>
                  </a:cxn>
                  <a:cxn ang="0">
                    <a:pos x="53" y="9"/>
                  </a:cxn>
                  <a:cxn ang="0">
                    <a:pos x="124" y="11"/>
                  </a:cxn>
                  <a:cxn ang="0">
                    <a:pos x="144" y="27"/>
                  </a:cxn>
                  <a:cxn ang="0">
                    <a:pos x="132" y="51"/>
                  </a:cxn>
                  <a:cxn ang="0">
                    <a:pos x="96" y="28"/>
                  </a:cxn>
                  <a:cxn ang="0">
                    <a:pos x="54" y="42"/>
                  </a:cxn>
                  <a:cxn ang="0">
                    <a:pos x="38" y="117"/>
                  </a:cxn>
                  <a:cxn ang="0">
                    <a:pos x="78" y="164"/>
                  </a:cxn>
                  <a:cxn ang="0">
                    <a:pos x="133" y="146"/>
                  </a:cxn>
                  <a:cxn ang="0">
                    <a:pos x="140" y="147"/>
                  </a:cxn>
                  <a:cxn ang="0">
                    <a:pos x="150" y="167"/>
                  </a:cxn>
                  <a:cxn ang="0">
                    <a:pos x="98" y="190"/>
                  </a:cxn>
                  <a:cxn ang="0">
                    <a:pos x="86" y="190"/>
                  </a:cxn>
                </a:cxnLst>
                <a:rect l="0" t="0" r="r" b="b"/>
                <a:pathLst>
                  <a:path w="151" h="192">
                    <a:moveTo>
                      <a:pt x="86" y="190"/>
                    </a:moveTo>
                    <a:cubicBezTo>
                      <a:pt x="72" y="191"/>
                      <a:pt x="58" y="187"/>
                      <a:pt x="45" y="180"/>
                    </a:cubicBezTo>
                    <a:cubicBezTo>
                      <a:pt x="31" y="174"/>
                      <a:pt x="21" y="162"/>
                      <a:pt x="13" y="149"/>
                    </a:cubicBezTo>
                    <a:cubicBezTo>
                      <a:pt x="6" y="136"/>
                      <a:pt x="2" y="122"/>
                      <a:pt x="0" y="107"/>
                    </a:cubicBezTo>
                    <a:cubicBezTo>
                      <a:pt x="0" y="99"/>
                      <a:pt x="0" y="91"/>
                      <a:pt x="0" y="83"/>
                    </a:cubicBezTo>
                    <a:cubicBezTo>
                      <a:pt x="4" y="51"/>
                      <a:pt x="23" y="21"/>
                      <a:pt x="53" y="9"/>
                    </a:cubicBezTo>
                    <a:cubicBezTo>
                      <a:pt x="76" y="0"/>
                      <a:pt x="102" y="1"/>
                      <a:pt x="124" y="11"/>
                    </a:cubicBezTo>
                    <a:cubicBezTo>
                      <a:pt x="132" y="15"/>
                      <a:pt x="141" y="20"/>
                      <a:pt x="144" y="27"/>
                    </a:cubicBezTo>
                    <a:cubicBezTo>
                      <a:pt x="140" y="35"/>
                      <a:pt x="136" y="43"/>
                      <a:pt x="132" y="51"/>
                    </a:cubicBezTo>
                    <a:cubicBezTo>
                      <a:pt x="123" y="40"/>
                      <a:pt x="111" y="30"/>
                      <a:pt x="96" y="28"/>
                    </a:cubicBezTo>
                    <a:cubicBezTo>
                      <a:pt x="81" y="25"/>
                      <a:pt x="64" y="30"/>
                      <a:pt x="54" y="42"/>
                    </a:cubicBezTo>
                    <a:cubicBezTo>
                      <a:pt x="35" y="62"/>
                      <a:pt x="32" y="91"/>
                      <a:pt x="38" y="117"/>
                    </a:cubicBezTo>
                    <a:cubicBezTo>
                      <a:pt x="43" y="137"/>
                      <a:pt x="56" y="159"/>
                      <a:pt x="78" y="164"/>
                    </a:cubicBezTo>
                    <a:cubicBezTo>
                      <a:pt x="98" y="167"/>
                      <a:pt x="119" y="160"/>
                      <a:pt x="133" y="146"/>
                    </a:cubicBezTo>
                    <a:cubicBezTo>
                      <a:pt x="136" y="140"/>
                      <a:pt x="138" y="142"/>
                      <a:pt x="140" y="147"/>
                    </a:cubicBezTo>
                    <a:cubicBezTo>
                      <a:pt x="143" y="154"/>
                      <a:pt x="146" y="161"/>
                      <a:pt x="150" y="167"/>
                    </a:cubicBezTo>
                    <a:cubicBezTo>
                      <a:pt x="135" y="179"/>
                      <a:pt x="117" y="188"/>
                      <a:pt x="98" y="190"/>
                    </a:cubicBezTo>
                    <a:cubicBezTo>
                      <a:pt x="94" y="190"/>
                      <a:pt x="90" y="190"/>
                      <a:pt x="86" y="19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Freeform 200"/>
              <p:cNvSpPr>
                <a:spLocks noChangeArrowheads="1"/>
              </p:cNvSpPr>
              <p:nvPr/>
            </p:nvSpPr>
            <p:spPr bwMode="auto">
              <a:xfrm>
                <a:off x="3684" y="2185"/>
                <a:ext cx="34" cy="41"/>
              </a:xfrm>
              <a:custGeom>
                <a:avLst/>
                <a:gdLst/>
                <a:ahLst/>
                <a:cxnLst>
                  <a:cxn ang="0">
                    <a:pos x="114" y="179"/>
                  </a:cxn>
                  <a:cxn ang="0">
                    <a:pos x="114" y="98"/>
                  </a:cxn>
                  <a:cxn ang="0">
                    <a:pos x="34" y="98"/>
                  </a:cxn>
                  <a:cxn ang="0">
                    <a:pos x="34" y="179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3"/>
                  </a:cxn>
                  <a:cxn ang="0">
                    <a:pos x="114" y="73"/>
                  </a:cxn>
                  <a:cxn ang="0">
                    <a:pos x="114" y="0"/>
                  </a:cxn>
                  <a:cxn ang="0">
                    <a:pos x="148" y="0"/>
                  </a:cxn>
                  <a:cxn ang="0">
                    <a:pos x="148" y="179"/>
                  </a:cxn>
                  <a:cxn ang="0">
                    <a:pos x="114" y="179"/>
                  </a:cxn>
                  <a:cxn ang="0">
                    <a:pos x="114" y="179"/>
                  </a:cxn>
                </a:cxnLst>
                <a:rect l="0" t="0" r="r" b="b"/>
                <a:pathLst>
                  <a:path w="149" h="180">
                    <a:moveTo>
                      <a:pt x="114" y="179"/>
                    </a:moveTo>
                    <a:lnTo>
                      <a:pt x="114" y="98"/>
                    </a:lnTo>
                    <a:lnTo>
                      <a:pt x="34" y="98"/>
                    </a:lnTo>
                    <a:lnTo>
                      <a:pt x="34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73"/>
                    </a:lnTo>
                    <a:lnTo>
                      <a:pt x="114" y="73"/>
                    </a:lnTo>
                    <a:lnTo>
                      <a:pt x="114" y="0"/>
                    </a:lnTo>
                    <a:lnTo>
                      <a:pt x="148" y="0"/>
                    </a:lnTo>
                    <a:lnTo>
                      <a:pt x="148" y="179"/>
                    </a:lnTo>
                    <a:lnTo>
                      <a:pt x="114" y="179"/>
                    </a:lnTo>
                    <a:lnTo>
                      <a:pt x="114" y="1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" name="Freeform 201"/>
              <p:cNvSpPr>
                <a:spLocks noChangeArrowheads="1"/>
              </p:cNvSpPr>
              <p:nvPr/>
            </p:nvSpPr>
            <p:spPr bwMode="auto">
              <a:xfrm>
                <a:off x="3734" y="2185"/>
                <a:ext cx="28" cy="41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0" y="0"/>
                  </a:cxn>
                  <a:cxn ang="0">
                    <a:pos x="120" y="0"/>
                  </a:cxn>
                  <a:cxn ang="0">
                    <a:pos x="120" y="26"/>
                  </a:cxn>
                  <a:cxn ang="0">
                    <a:pos x="33" y="26"/>
                  </a:cxn>
                  <a:cxn ang="0">
                    <a:pos x="33" y="73"/>
                  </a:cxn>
                  <a:cxn ang="0">
                    <a:pos x="114" y="73"/>
                  </a:cxn>
                  <a:cxn ang="0">
                    <a:pos x="114" y="99"/>
                  </a:cxn>
                  <a:cxn ang="0">
                    <a:pos x="33" y="99"/>
                  </a:cxn>
                  <a:cxn ang="0">
                    <a:pos x="33" y="153"/>
                  </a:cxn>
                  <a:cxn ang="0">
                    <a:pos x="124" y="153"/>
                  </a:cxn>
                  <a:cxn ang="0">
                    <a:pos x="124" y="179"/>
                  </a:cxn>
                  <a:cxn ang="0">
                    <a:pos x="0" y="179"/>
                  </a:cxn>
                  <a:cxn ang="0">
                    <a:pos x="0" y="179"/>
                  </a:cxn>
                </a:cxnLst>
                <a:rect l="0" t="0" r="r" b="b"/>
                <a:pathLst>
                  <a:path w="125" h="180">
                    <a:moveTo>
                      <a:pt x="0" y="179"/>
                    </a:moveTo>
                    <a:lnTo>
                      <a:pt x="0" y="0"/>
                    </a:lnTo>
                    <a:lnTo>
                      <a:pt x="120" y="0"/>
                    </a:lnTo>
                    <a:lnTo>
                      <a:pt x="120" y="26"/>
                    </a:lnTo>
                    <a:lnTo>
                      <a:pt x="33" y="26"/>
                    </a:lnTo>
                    <a:lnTo>
                      <a:pt x="33" y="73"/>
                    </a:lnTo>
                    <a:lnTo>
                      <a:pt x="114" y="73"/>
                    </a:lnTo>
                    <a:lnTo>
                      <a:pt x="114" y="99"/>
                    </a:lnTo>
                    <a:lnTo>
                      <a:pt x="33" y="99"/>
                    </a:lnTo>
                    <a:lnTo>
                      <a:pt x="33" y="153"/>
                    </a:lnTo>
                    <a:lnTo>
                      <a:pt x="124" y="153"/>
                    </a:lnTo>
                    <a:lnTo>
                      <a:pt x="124" y="179"/>
                    </a:lnTo>
                    <a:lnTo>
                      <a:pt x="0" y="179"/>
                    </a:lnTo>
                    <a:lnTo>
                      <a:pt x="0" y="1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Freeform 202"/>
              <p:cNvSpPr>
                <a:spLocks noChangeArrowheads="1"/>
              </p:cNvSpPr>
              <p:nvPr/>
            </p:nvSpPr>
            <p:spPr bwMode="auto">
              <a:xfrm>
                <a:off x="3775" y="2185"/>
                <a:ext cx="35" cy="41"/>
              </a:xfrm>
              <a:custGeom>
                <a:avLst/>
                <a:gdLst/>
                <a:ahLst/>
                <a:cxnLst>
                  <a:cxn ang="0">
                    <a:pos x="108" y="179"/>
                  </a:cxn>
                  <a:cxn ang="0">
                    <a:pos x="33" y="45"/>
                  </a:cxn>
                  <a:cxn ang="0">
                    <a:pos x="33" y="179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119" y="133"/>
                  </a:cxn>
                  <a:cxn ang="0">
                    <a:pos x="119" y="0"/>
                  </a:cxn>
                  <a:cxn ang="0">
                    <a:pos x="152" y="0"/>
                  </a:cxn>
                  <a:cxn ang="0">
                    <a:pos x="152" y="179"/>
                  </a:cxn>
                  <a:cxn ang="0">
                    <a:pos x="108" y="179"/>
                  </a:cxn>
                  <a:cxn ang="0">
                    <a:pos x="108" y="179"/>
                  </a:cxn>
                </a:cxnLst>
                <a:rect l="0" t="0" r="r" b="b"/>
                <a:pathLst>
                  <a:path w="153" h="180">
                    <a:moveTo>
                      <a:pt x="108" y="179"/>
                    </a:moveTo>
                    <a:lnTo>
                      <a:pt x="33" y="45"/>
                    </a:lnTo>
                    <a:lnTo>
                      <a:pt x="33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119" y="133"/>
                    </a:lnTo>
                    <a:lnTo>
                      <a:pt x="119" y="0"/>
                    </a:lnTo>
                    <a:lnTo>
                      <a:pt x="152" y="0"/>
                    </a:lnTo>
                    <a:lnTo>
                      <a:pt x="152" y="179"/>
                    </a:lnTo>
                    <a:lnTo>
                      <a:pt x="108" y="179"/>
                    </a:lnTo>
                    <a:lnTo>
                      <a:pt x="108" y="179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57" name="Grafik 56" descr="LMU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57" t="59577" r="14918" b="19411"/>
          <a:stretch>
            <a:fillRect/>
          </a:stretch>
        </p:blipFill>
        <p:spPr>
          <a:xfrm>
            <a:off x="2216623" y="4752043"/>
            <a:ext cx="1643085" cy="338387"/>
          </a:xfrm>
          <a:prstGeom prst="rect">
            <a:avLst/>
          </a:prstGeom>
        </p:spPr>
      </p:pic>
      <p:pic>
        <p:nvPicPr>
          <p:cNvPr id="58" name="Picture 2" descr="C:\Users\schaaf\Desktop\cyfronet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97" y="4915130"/>
            <a:ext cx="1942073" cy="9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b="8702"/>
          <a:stretch/>
        </p:blipFill>
        <p:spPr bwMode="auto">
          <a:xfrm>
            <a:off x="6877843" y="4408157"/>
            <a:ext cx="1189741" cy="92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18" y="5394343"/>
            <a:ext cx="1450199" cy="9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11684" y="3840027"/>
            <a:ext cx="6341516" cy="2955616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i="1" dirty="0" smtClean="0">
                <a:solidFill>
                  <a:srgbClr val="618DC3"/>
                </a:solidFill>
              </a:rPr>
              <a:t>Consultants</a:t>
            </a:r>
          </a:p>
        </p:txBody>
      </p:sp>
      <p:sp>
        <p:nvSpPr>
          <p:cNvPr id="63" name="Rechteck 62"/>
          <p:cNvSpPr/>
          <p:nvPr/>
        </p:nvSpPr>
        <p:spPr>
          <a:xfrm>
            <a:off x="4052240" y="4063328"/>
            <a:ext cx="4880079" cy="2662030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2000" b="1" i="1" dirty="0" smtClean="0">
                <a:solidFill>
                  <a:srgbClr val="618DC3"/>
                </a:solidFill>
              </a:rPr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315659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Wider applicability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33</a:t>
            </a:fld>
            <a:endParaRPr lang="en-US"/>
          </a:p>
        </p:txBody>
      </p:sp>
      <p:sp>
        <p:nvSpPr>
          <p:cNvPr id="111" name="Content Placeholder 2"/>
          <p:cNvSpPr>
            <a:spLocks noGrp="1"/>
          </p:cNvSpPr>
          <p:nvPr>
            <p:ph idx="1"/>
          </p:nvPr>
        </p:nvSpPr>
        <p:spPr>
          <a:xfrm>
            <a:off x="457200" y="1696599"/>
            <a:ext cx="8229600" cy="843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i="1" dirty="0" smtClean="0"/>
              <a:t>It quickly became apparent that what was being created was extremely attractive for organisations well beyond e-Infrastructures</a:t>
            </a:r>
            <a:endParaRPr lang="en-GB" sz="2000" b="1" i="1" dirty="0"/>
          </a:p>
        </p:txBody>
      </p:sp>
      <p:sp>
        <p:nvSpPr>
          <p:cNvPr id="66" name="Inhaltsplatzhalter 4"/>
          <p:cNvSpPr txBox="1">
            <a:spLocks/>
          </p:cNvSpPr>
          <p:nvPr/>
        </p:nvSpPr>
        <p:spPr>
          <a:xfrm>
            <a:off x="457200" y="2718780"/>
            <a:ext cx="8229600" cy="2083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618DC3"/>
                </a:solidFill>
              </a:rPr>
              <a:t>No lighter weight version of ITSM on the market</a:t>
            </a:r>
          </a:p>
          <a:p>
            <a:r>
              <a:rPr lang="en-GB" b="1" dirty="0" smtClean="0">
                <a:solidFill>
                  <a:srgbClr val="618DC3"/>
                </a:solidFill>
              </a:rPr>
              <a:t>Applicable to any organisation providing IT services</a:t>
            </a:r>
            <a:endParaRPr lang="en-GB" b="1" dirty="0">
              <a:solidFill>
                <a:srgbClr val="618DC3"/>
              </a:solidFill>
            </a:endParaRPr>
          </a:p>
          <a:p>
            <a:r>
              <a:rPr lang="en-GB" b="1" dirty="0" smtClean="0">
                <a:solidFill>
                  <a:srgbClr val="618DC3"/>
                </a:solidFill>
              </a:rPr>
              <a:t>All managers looking for better ways to plan and organize</a:t>
            </a:r>
            <a:endParaRPr lang="en-GB" b="1" dirty="0">
              <a:solidFill>
                <a:srgbClr val="618DC3"/>
              </a:solidFill>
            </a:endParaRPr>
          </a:p>
          <a:p>
            <a:r>
              <a:rPr lang="en-GB" b="1" dirty="0" smtClean="0">
                <a:solidFill>
                  <a:srgbClr val="618DC3"/>
                </a:solidFill>
              </a:rPr>
              <a:t>All IT operations staff to improve efficiency and effectiveness</a:t>
            </a:r>
          </a:p>
          <a:p>
            <a:r>
              <a:rPr lang="en-GB" b="1" dirty="0" smtClean="0">
                <a:solidFill>
                  <a:srgbClr val="618DC3"/>
                </a:solidFill>
              </a:rPr>
              <a:t>For growing organizations/companies</a:t>
            </a:r>
            <a:endParaRPr lang="en-GB" b="1" dirty="0">
              <a:solidFill>
                <a:srgbClr val="618DC3"/>
              </a:solidFill>
            </a:endParaRPr>
          </a:p>
          <a:p>
            <a:r>
              <a:rPr lang="en-GB" b="1" dirty="0" smtClean="0">
                <a:solidFill>
                  <a:srgbClr val="618DC3"/>
                </a:solidFill>
              </a:rPr>
              <a:t>Research and academia now needing to manage IT services</a:t>
            </a:r>
          </a:p>
          <a:p>
            <a:pPr>
              <a:buFont typeface="Wingdings" charset="2"/>
              <a:buChar char="Ø"/>
            </a:pPr>
            <a:endParaRPr lang="en-GB" b="1" dirty="0" smtClean="0">
              <a:solidFill>
                <a:srgbClr val="618DC3"/>
              </a:solidFill>
            </a:endParaRPr>
          </a:p>
          <a:p>
            <a:pPr>
              <a:buFont typeface="Wingdings" charset="2"/>
              <a:buChar char="Ø"/>
            </a:pPr>
            <a:endParaRPr lang="en-GB" b="1" dirty="0">
              <a:solidFill>
                <a:srgbClr val="618DC3"/>
              </a:solidFill>
            </a:endParaRPr>
          </a:p>
        </p:txBody>
      </p:sp>
      <p:sp>
        <p:nvSpPr>
          <p:cNvPr id="67" name="Inhaltsplatzhalter 4"/>
          <p:cNvSpPr txBox="1">
            <a:spLocks/>
          </p:cNvSpPr>
          <p:nvPr/>
        </p:nvSpPr>
        <p:spPr>
          <a:xfrm>
            <a:off x="457200" y="5350985"/>
            <a:ext cx="8229600" cy="1258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GB" sz="2400" b="1" dirty="0" smtClean="0"/>
              <a:t>ITIL trainers seeing future market</a:t>
            </a:r>
          </a:p>
          <a:p>
            <a:pPr lvl="1">
              <a:buFont typeface="Arial"/>
              <a:buChar char="•"/>
            </a:pPr>
            <a:r>
              <a:rPr lang="en-GB" sz="2000" dirty="0" smtClean="0"/>
              <a:t>Attended FitSM train the trainer style course</a:t>
            </a:r>
          </a:p>
        </p:txBody>
      </p:sp>
    </p:spTree>
    <p:extLst>
      <p:ext uri="{BB962C8B-B14F-4D97-AF65-F5344CB8AC3E}">
        <p14:creationId xmlns:p14="http://schemas.microsoft.com/office/powerpoint/2010/main" val="366003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is bright!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34</a:t>
            </a:fld>
            <a:endParaRPr lang="en-US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9759" y="3076947"/>
            <a:ext cx="5626311" cy="2181532"/>
          </a:xfrm>
        </p:spPr>
        <p:txBody>
          <a:bodyPr>
            <a:normAutofit/>
          </a:bodyPr>
          <a:lstStyle/>
          <a:p>
            <a:pPr lvl="1"/>
            <a:r>
              <a:rPr lang="en-GB" sz="2000" dirty="0" smtClean="0"/>
              <a:t>Non-profit association</a:t>
            </a:r>
            <a:r>
              <a:rPr lang="en-GB" sz="2000" dirty="0"/>
              <a:t>; ca. 25 </a:t>
            </a:r>
            <a:r>
              <a:rPr lang="en-GB" sz="2000" dirty="0" smtClean="0"/>
              <a:t>members</a:t>
            </a:r>
          </a:p>
          <a:p>
            <a:pPr lvl="1"/>
            <a:r>
              <a:rPr lang="en-GB" sz="2000" dirty="0" smtClean="0"/>
              <a:t>Mission: Maintain professional qualification schemes for IT Management </a:t>
            </a:r>
          </a:p>
          <a:p>
            <a:pPr lvl="2"/>
            <a:r>
              <a:rPr lang="en-GB" sz="1800" dirty="0" smtClean="0"/>
              <a:t>e.g. SCRUM certification for personnel</a:t>
            </a:r>
          </a:p>
          <a:p>
            <a:pPr lvl="1"/>
            <a:r>
              <a:rPr lang="en-GB" sz="2000" dirty="0" smtClean="0"/>
              <a:t>FitSM authors are ITEMO members</a:t>
            </a:r>
          </a:p>
        </p:txBody>
      </p:sp>
      <p:pic>
        <p:nvPicPr>
          <p:cNvPr id="11" name="Bild 4" descr="ITEMO_logo_300_130_tran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70" y="3369987"/>
            <a:ext cx="3427201" cy="1180006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137443" y="1617611"/>
            <a:ext cx="8370266" cy="1459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GB" dirty="0"/>
              <a:t>IT Education Management </a:t>
            </a:r>
            <a:r>
              <a:rPr lang="en-GB" dirty="0" smtClean="0"/>
              <a:t>Organisation (ITEMO)</a:t>
            </a:r>
            <a:endParaRPr lang="en-GB" dirty="0"/>
          </a:p>
          <a:p>
            <a:pPr lvl="1"/>
            <a:r>
              <a:rPr lang="en-GB" sz="2600" dirty="0" smtClean="0"/>
              <a:t>Taking stewardship of the FitSM standard and qualification scheme after project end</a:t>
            </a:r>
          </a:p>
          <a:p>
            <a:pPr lvl="2"/>
            <a:r>
              <a:rPr lang="en-GB" sz="2300" dirty="0" smtClean="0"/>
              <a:t>Certification scheme </a:t>
            </a:r>
            <a:r>
              <a:rPr lang="en-GB" sz="2300" dirty="0"/>
              <a:t>will be maintained by TÜV SÜD after end of </a:t>
            </a:r>
            <a:r>
              <a:rPr lang="en-GB" sz="2300" dirty="0" smtClean="0"/>
              <a:t>project (non-exclusively)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278109" y="5665481"/>
            <a:ext cx="8229600" cy="87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GB" sz="2400" b="1" dirty="0" smtClean="0"/>
              <a:t>Training </a:t>
            </a:r>
            <a:r>
              <a:rPr lang="en-GB" sz="2400" b="1" dirty="0" smtClean="0"/>
              <a:t>and </a:t>
            </a:r>
            <a:r>
              <a:rPr lang="en-GB" sz="2400" b="1" dirty="0" smtClean="0"/>
              <a:t>consultancy can be offered </a:t>
            </a:r>
            <a:r>
              <a:rPr lang="en-GB" sz="2400" b="1" dirty="0"/>
              <a:t>c</a:t>
            </a:r>
            <a:r>
              <a:rPr lang="en-GB" sz="2400" b="1" dirty="0" smtClean="0"/>
              <a:t>ommercially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0938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35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24325" y="4718362"/>
            <a:ext cx="7353759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General information</a:t>
            </a:r>
            <a:endParaRPr lang="de-DE" sz="4400" dirty="0"/>
          </a:p>
        </p:txBody>
      </p:sp>
      <p:pic>
        <p:nvPicPr>
          <p:cNvPr id="5" name="Bild 3" descr="sharethis-3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2" y="1594735"/>
            <a:ext cx="3279860" cy="32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7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Q&amp;A and contact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currently available documents of FitSM</a:t>
            </a:r>
          </a:p>
          <a:p>
            <a:pPr>
              <a:buFont typeface="Wingdings" charset="2"/>
              <a:buChar char="Ø"/>
            </a:pPr>
            <a:r>
              <a:rPr lang="en-GB" b="1" dirty="0" smtClean="0">
                <a:hlinkClick r:id="rId2"/>
              </a:rPr>
              <a:t>www.fitsm.eu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If you have questions</a:t>
            </a:r>
          </a:p>
          <a:p>
            <a:r>
              <a:rPr lang="en-GB" dirty="0" smtClean="0"/>
              <a:t>If you have suggestions or criticism</a:t>
            </a:r>
          </a:p>
          <a:p>
            <a:r>
              <a:rPr lang="en-GB" dirty="0" smtClean="0"/>
              <a:t>If you implement parts of FitSM </a:t>
            </a:r>
            <a:r>
              <a:rPr lang="en-GB" dirty="0" smtClean="0"/>
              <a:t>and </a:t>
            </a:r>
            <a:r>
              <a:rPr lang="en-GB" dirty="0" smtClean="0"/>
              <a:t>find it useful</a:t>
            </a:r>
          </a:p>
          <a:p>
            <a:pPr>
              <a:buFont typeface="Wingdings" charset="2"/>
              <a:buChar char="Ø"/>
            </a:pPr>
            <a:r>
              <a:rPr lang="en-GB" b="1" dirty="0" smtClean="0">
                <a:solidFill>
                  <a:srgbClr val="618DC3"/>
                </a:solidFill>
                <a:hlinkClick r:id="rId3"/>
              </a:rPr>
              <a:t>info@fitsm.eu</a:t>
            </a:r>
            <a:endParaRPr lang="en-GB" b="1" dirty="0" smtClean="0">
              <a:solidFill>
                <a:srgbClr val="618DC3"/>
              </a:solidFill>
            </a:endParaRPr>
          </a:p>
          <a:p>
            <a:pPr>
              <a:buFont typeface="Wingdings" charset="2"/>
              <a:buChar char="Ø"/>
            </a:pPr>
            <a:endParaRPr lang="en-GB" b="1" dirty="0" smtClean="0">
              <a:solidFill>
                <a:srgbClr val="618DC3"/>
              </a:solidFill>
            </a:endParaRPr>
          </a:p>
          <a:p>
            <a:pPr>
              <a:buFont typeface="Wingdings" charset="2"/>
              <a:buChar char="Ø"/>
            </a:pPr>
            <a:endParaRPr lang="en-GB" b="1" dirty="0">
              <a:solidFill>
                <a:srgbClr val="618DC3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1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Icons Disclaimer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icons used in this collection of slides can be found at: </a:t>
            </a:r>
            <a:r>
              <a:rPr lang="en-GB" dirty="0" smtClean="0">
                <a:hlinkClick r:id="rId2"/>
              </a:rPr>
              <a:t>www.iconsdb.com</a:t>
            </a:r>
            <a:r>
              <a:rPr lang="en-GB" dirty="0" smtClean="0"/>
              <a:t> and are freely available.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37</a:t>
            </a:fld>
            <a:endParaRPr lang="en-US"/>
          </a:p>
        </p:txBody>
      </p:sp>
      <p:pic>
        <p:nvPicPr>
          <p:cNvPr id="5" name="Bild 3" descr="sharethis-3-5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17" y="2826327"/>
            <a:ext cx="1719472" cy="1719472"/>
          </a:xfrm>
          <a:prstGeom prst="rect">
            <a:avLst/>
          </a:prstGeom>
        </p:spPr>
      </p:pic>
      <p:pic>
        <p:nvPicPr>
          <p:cNvPr id="6" name="Bild 5" descr="check-mark-3-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55" y="2714377"/>
            <a:ext cx="1800550" cy="1800550"/>
          </a:xfrm>
          <a:prstGeom prst="rect">
            <a:avLst/>
          </a:prstGeom>
        </p:spPr>
      </p:pic>
      <p:pic>
        <p:nvPicPr>
          <p:cNvPr id="7" name="Bild 4" descr="network-5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60" y="2847128"/>
            <a:ext cx="1576650" cy="15766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526"/>
            <a:ext cx="1618252" cy="16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2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ITSM?</a:t>
            </a:r>
            <a:endParaRPr lang="en-GB" dirty="0"/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>
          <a:xfrm>
            <a:off x="457200" y="1704975"/>
            <a:ext cx="5547815" cy="4617642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>
                <a:latin typeface="+mj-lt"/>
                <a:cs typeface="Arial" charset="0"/>
              </a:rPr>
              <a:t>About 80% of all service outages originate from “people and process issues”</a:t>
            </a:r>
          </a:p>
          <a:p>
            <a:r>
              <a:rPr lang="en-GB" sz="2200" dirty="0" smtClean="0">
                <a:latin typeface="+mj-lt"/>
                <a:cs typeface="Arial" charset="0"/>
              </a:rPr>
              <a:t>Duration of outages and degradations significantly dependent on non-technical factors</a:t>
            </a:r>
          </a:p>
          <a:p>
            <a:r>
              <a:rPr lang="en-GB" sz="2200" dirty="0" smtClean="0">
                <a:latin typeface="+mj-lt"/>
                <a:cs typeface="Arial" charset="0"/>
              </a:rPr>
              <a:t>IT Service Management …</a:t>
            </a:r>
          </a:p>
          <a:p>
            <a:pPr lvl="1"/>
            <a:r>
              <a:rPr lang="en-GB" sz="1800" dirty="0" smtClean="0">
                <a:latin typeface="+mj-lt"/>
                <a:cs typeface="Arial" charset="0"/>
              </a:rPr>
              <a:t>… aims at providing high quality IT services meeting customers’ and users’ expectations …</a:t>
            </a:r>
          </a:p>
          <a:p>
            <a:pPr lvl="1"/>
            <a:r>
              <a:rPr lang="en-GB" sz="1800" dirty="0" smtClean="0">
                <a:latin typeface="+mj-lt"/>
                <a:cs typeface="Arial" charset="0"/>
              </a:rPr>
              <a:t>… by defining and installing </a:t>
            </a:r>
            <a:r>
              <a:rPr lang="en-GB" sz="1800" b="1" dirty="0" smtClean="0">
                <a:latin typeface="+mj-lt"/>
                <a:cs typeface="Arial" charset="0"/>
              </a:rPr>
              <a:t>management processes </a:t>
            </a:r>
            <a:r>
              <a:rPr lang="en-GB" sz="1800" dirty="0" smtClean="0">
                <a:latin typeface="+mj-lt"/>
                <a:cs typeface="Arial" charset="0"/>
              </a:rPr>
              <a:t>covering all aspects of managing the service lifecycle:</a:t>
            </a:r>
          </a:p>
          <a:p>
            <a:pPr lvl="2"/>
            <a:r>
              <a:rPr lang="en-GB" sz="1600" dirty="0" smtClean="0">
                <a:latin typeface="+mj-lt"/>
                <a:cs typeface="Arial" charset="0"/>
              </a:rPr>
              <a:t>Planning</a:t>
            </a:r>
          </a:p>
          <a:p>
            <a:pPr lvl="2"/>
            <a:r>
              <a:rPr lang="en-GB" sz="1600" dirty="0" smtClean="0">
                <a:latin typeface="+mj-lt"/>
                <a:cs typeface="Arial" charset="0"/>
              </a:rPr>
              <a:t>Roll-out and delivery</a:t>
            </a:r>
          </a:p>
          <a:p>
            <a:pPr lvl="2"/>
            <a:r>
              <a:rPr lang="en-GB" sz="1600" dirty="0" smtClean="0">
                <a:latin typeface="+mj-lt"/>
                <a:cs typeface="Arial" charset="0"/>
              </a:rPr>
              <a:t>Operational support</a:t>
            </a:r>
          </a:p>
          <a:p>
            <a:pPr lvl="2"/>
            <a:r>
              <a:rPr lang="en-GB" sz="1600" dirty="0" smtClean="0">
                <a:latin typeface="+mj-lt"/>
                <a:cs typeface="Arial" charset="0"/>
              </a:rPr>
              <a:t>Changing and improving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4</a:t>
            </a:fld>
            <a:endParaRPr lang="en-US"/>
          </a:p>
        </p:txBody>
      </p:sp>
      <p:sp>
        <p:nvSpPr>
          <p:cNvPr id="14341" name="Rectangle 13"/>
          <p:cNvSpPr>
            <a:spLocks/>
          </p:cNvSpPr>
          <p:nvPr/>
        </p:nvSpPr>
        <p:spPr bwMode="auto">
          <a:xfrm>
            <a:off x="5411788" y="5254625"/>
            <a:ext cx="3797300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 algn="ctr"/>
            <a:r>
              <a:rPr lang="en-US" sz="1600" dirty="0">
                <a:cs typeface="Arial" charset="0"/>
                <a:sym typeface="LMU CompatilFact" pitchFamily="2" charset="0"/>
              </a:rPr>
              <a:t>Reasons for service outages</a:t>
            </a:r>
          </a:p>
          <a:p>
            <a:pPr marL="57150" algn="ctr"/>
            <a:r>
              <a:rPr lang="en-US" sz="1600" dirty="0">
                <a:cs typeface="Arial" charset="0"/>
                <a:sym typeface="LMU CompatilFact" pitchFamily="2" charset="0"/>
              </a:rPr>
              <a:t>[Gartner, 2001]</a:t>
            </a:r>
          </a:p>
        </p:txBody>
      </p:sp>
      <p:pic>
        <p:nvPicPr>
          <p:cNvPr id="14342" name="Grafik 10" descr="process-issues-gartner-2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3863" y="1666875"/>
            <a:ext cx="3632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>
            <a:spLocks/>
          </p:cNvSpPr>
          <p:nvPr/>
        </p:nvSpPr>
        <p:spPr bwMode="auto">
          <a:xfrm rot="695931">
            <a:off x="7986659" y="1679038"/>
            <a:ext cx="1127303" cy="369332"/>
          </a:xfrm>
          <a:prstGeom prst="rect">
            <a:avLst/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lIns="0" tIns="0" rIns="57793" bIns="0">
            <a:spAutoFit/>
          </a:bodyPr>
          <a:lstStyle/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ITSM</a:t>
            </a:r>
          </a:p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Background</a:t>
            </a:r>
            <a:endParaRPr lang="en-US" sz="1200" b="1" dirty="0">
              <a:solidFill>
                <a:srgbClr val="FF6600"/>
              </a:solidFill>
              <a:latin typeface="Arial Black" panose="020B0A04020102020204" pitchFamily="34" charset="0"/>
              <a:cs typeface="Arial" pitchFamily="34" charset="0"/>
              <a:sym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ITSM: Success factors</a:t>
            </a:r>
            <a:endParaRPr lang="en-GB" noProof="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698533"/>
              </p:ext>
            </p:extLst>
          </p:nvPr>
        </p:nvGraphicFramePr>
        <p:xfrm>
          <a:off x="457200" y="1696598"/>
          <a:ext cx="8229600" cy="462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5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57198" y="3150834"/>
            <a:ext cx="2065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Typical tools for service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Workflow support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(Trouble) ticket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Excel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Word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…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60028" y="3150834"/>
            <a:ext cx="22839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Typical service management processes: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Incident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Change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Service 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Service level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Capacity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Information security management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…</a:t>
            </a: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 rot="695931">
            <a:off x="7986659" y="1679038"/>
            <a:ext cx="1127303" cy="369332"/>
          </a:xfrm>
          <a:prstGeom prst="rect">
            <a:avLst/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lIns="0" tIns="0" rIns="57793" bIns="0">
            <a:spAutoFit/>
          </a:bodyPr>
          <a:lstStyle/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ITSM</a:t>
            </a:r>
          </a:p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Background</a:t>
            </a:r>
            <a:endParaRPr lang="en-US" sz="1200" b="1" dirty="0">
              <a:solidFill>
                <a:srgbClr val="FF6600"/>
              </a:solidFill>
              <a:latin typeface="Arial Black" panose="020B0A04020102020204" pitchFamily="34" charset="0"/>
              <a:cs typeface="Arial" pitchFamily="34" charset="0"/>
              <a:sym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4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ITSM: 5 key facts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4975"/>
            <a:ext cx="7336564" cy="4617642"/>
          </a:xfrm>
        </p:spPr>
        <p:txBody>
          <a:bodyPr>
            <a:normAutofit fontScale="92500"/>
          </a:bodyPr>
          <a:lstStyle/>
          <a:p>
            <a:pPr marL="457200" indent="-457200">
              <a:buFont typeface="LMU CompatilFact" pitchFamily="2" charset="0"/>
              <a:buAutoNum type="arabicPeriod"/>
            </a:pPr>
            <a:r>
              <a:rPr lang="en-GB" dirty="0">
                <a:cs typeface="Arial" charset="0"/>
              </a:rPr>
              <a:t>ITSM means: </a:t>
            </a:r>
            <a:r>
              <a:rPr lang="en-GB" b="1" dirty="0">
                <a:cs typeface="Arial" charset="0"/>
              </a:rPr>
              <a:t>Alignment</a:t>
            </a:r>
            <a:r>
              <a:rPr lang="en-GB" dirty="0">
                <a:cs typeface="Arial" charset="0"/>
              </a:rPr>
              <a:t> of IT service operations to the customers' needs.</a:t>
            </a:r>
          </a:p>
          <a:p>
            <a:pPr marL="457200" indent="-457200">
              <a:buFont typeface="LMU CompatilFact" pitchFamily="2" charset="0"/>
              <a:buAutoNum type="arabicPeriod"/>
            </a:pPr>
            <a:r>
              <a:rPr lang="en-GB" dirty="0">
                <a:cs typeface="Arial" charset="0"/>
              </a:rPr>
              <a:t>ITSM means: A </a:t>
            </a:r>
            <a:r>
              <a:rPr lang="en-GB" b="1" dirty="0">
                <a:cs typeface="Arial" charset="0"/>
              </a:rPr>
              <a:t>process approach </a:t>
            </a:r>
            <a:r>
              <a:rPr lang="en-GB" dirty="0">
                <a:cs typeface="Arial" charset="0"/>
              </a:rPr>
              <a:t>in delivering and supporting IT services.</a:t>
            </a:r>
          </a:p>
          <a:p>
            <a:pPr marL="457200" indent="-457200">
              <a:buFont typeface="LMU CompatilFact" pitchFamily="2" charset="0"/>
              <a:buAutoNum type="arabicPeriod"/>
            </a:pPr>
            <a:r>
              <a:rPr lang="en-GB" dirty="0">
                <a:cs typeface="Arial" charset="0"/>
              </a:rPr>
              <a:t>ITSM supports a </a:t>
            </a:r>
            <a:r>
              <a:rPr lang="en-GB" b="1" dirty="0">
                <a:cs typeface="Arial" charset="0"/>
              </a:rPr>
              <a:t>consistent terminology</a:t>
            </a:r>
            <a:r>
              <a:rPr lang="en-GB" dirty="0">
                <a:cs typeface="Arial" charset="0"/>
              </a:rPr>
              <a:t>, avoiding bad communication and lack of understanding.</a:t>
            </a:r>
          </a:p>
          <a:p>
            <a:pPr marL="457200" indent="-457200">
              <a:buFont typeface="LMU CompatilFact" pitchFamily="2" charset="0"/>
              <a:buAutoNum type="arabicPeriod"/>
            </a:pPr>
            <a:r>
              <a:rPr lang="en-GB" dirty="0">
                <a:cs typeface="Arial" charset="0"/>
              </a:rPr>
              <a:t>ITSM requires the provider to </a:t>
            </a:r>
            <a:r>
              <a:rPr lang="en-GB" b="1" dirty="0">
                <a:cs typeface="Arial" charset="0"/>
              </a:rPr>
              <a:t>understand</a:t>
            </a:r>
            <a:r>
              <a:rPr lang="en-GB" dirty="0">
                <a:cs typeface="Arial" charset="0"/>
              </a:rPr>
              <a:t> the requirements of its customers.</a:t>
            </a:r>
          </a:p>
          <a:p>
            <a:pPr marL="457200" indent="-457200">
              <a:buFont typeface="LMU CompatilFact" pitchFamily="2" charset="0"/>
              <a:buAutoNum type="arabicPeriod"/>
            </a:pPr>
            <a:r>
              <a:rPr lang="en-GB" dirty="0">
                <a:cs typeface="Arial" charset="0"/>
              </a:rPr>
              <a:t>There are </a:t>
            </a:r>
            <a:r>
              <a:rPr lang="en-GB" b="1" dirty="0">
                <a:cs typeface="Arial" charset="0"/>
              </a:rPr>
              <a:t>various frameworks </a:t>
            </a:r>
            <a:r>
              <a:rPr lang="en-GB" dirty="0">
                <a:cs typeface="Arial" charset="0"/>
              </a:rPr>
              <a:t>and standards providing guidance around ITSM</a:t>
            </a:r>
            <a:r>
              <a:rPr lang="en-GB" dirty="0" smtClean="0">
                <a:cs typeface="Arial" charset="0"/>
              </a:rPr>
              <a:t>.</a:t>
            </a:r>
            <a:endParaRPr lang="en-GB" dirty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rot="695931">
            <a:off x="7986659" y="1679038"/>
            <a:ext cx="1127303" cy="369332"/>
          </a:xfrm>
          <a:prstGeom prst="rect">
            <a:avLst/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lIns="0" tIns="0" rIns="57793" bIns="0">
            <a:spAutoFit/>
          </a:bodyPr>
          <a:lstStyle/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ITSM</a:t>
            </a:r>
          </a:p>
          <a:p>
            <a:pPr marL="56031" algn="ctr"/>
            <a:r>
              <a:rPr lang="en-US" sz="1200" b="1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itchFamily="34" charset="0"/>
                <a:sym typeface="Arial Black" pitchFamily="34" charset="0"/>
              </a:rPr>
              <a:t>Background</a:t>
            </a:r>
            <a:endParaRPr lang="en-US" sz="1200" b="1" dirty="0">
              <a:solidFill>
                <a:srgbClr val="FF6600"/>
              </a:solidFill>
              <a:latin typeface="Arial Black" panose="020B0A04020102020204" pitchFamily="34" charset="0"/>
              <a:cs typeface="Arial" pitchFamily="34" charset="0"/>
              <a:sym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8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ITSM: Federation challenges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Traditional service management practices …</a:t>
            </a:r>
          </a:p>
          <a:p>
            <a:pPr lvl="1"/>
            <a:r>
              <a:rPr lang="en-GB" dirty="0" smtClean="0"/>
              <a:t>assume single central control over all service management processes by the service provider</a:t>
            </a:r>
          </a:p>
          <a:p>
            <a:pPr lvl="1"/>
            <a:r>
              <a:rPr lang="en-GB" dirty="0" smtClean="0"/>
              <a:t>hardly address collaborative approaches to service delivery</a:t>
            </a:r>
          </a:p>
          <a:p>
            <a:r>
              <a:rPr lang="en-GB" dirty="0" smtClean="0"/>
              <a:t>As a result: Applying service management in federated environments may be more difficult, and not all concepts / ideas will work</a:t>
            </a:r>
          </a:p>
          <a:p>
            <a:r>
              <a:rPr lang="en-GB" dirty="0" smtClean="0"/>
              <a:t>The FitSM approach meets these needs:</a:t>
            </a:r>
          </a:p>
          <a:p>
            <a:pPr lvl="1"/>
            <a:r>
              <a:rPr lang="en-GB" dirty="0" smtClean="0"/>
              <a:t>Lightweight set of requirements</a:t>
            </a:r>
          </a:p>
          <a:p>
            <a:pPr lvl="1"/>
            <a:r>
              <a:rPr lang="en-GB" dirty="0" smtClean="0"/>
              <a:t>No requirements based on unrealistic assumptions</a:t>
            </a:r>
          </a:p>
          <a:p>
            <a:pPr lvl="1"/>
            <a:r>
              <a:rPr lang="en-GB" dirty="0" smtClean="0"/>
              <a:t>Concrete implementation guidance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Common problem statements regarding traditional ITSM in academia/research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19758" y="5859587"/>
            <a:ext cx="25178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15080" y="3503907"/>
            <a:ext cx="0" cy="19409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9962" y="5992496"/>
            <a:ext cx="224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“Too far away, not for</a:t>
            </a:r>
          </a:p>
          <a:p>
            <a:r>
              <a:rPr lang="en-US" dirty="0" smtClean="0"/>
              <a:t>our community”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1548" y="3955073"/>
            <a:ext cx="1791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“Too much effort</a:t>
            </a:r>
          </a:p>
          <a:p>
            <a:r>
              <a:rPr lang="en-US" dirty="0" smtClean="0"/>
              <a:t>for the benefits</a:t>
            </a:r>
          </a:p>
          <a:p>
            <a:r>
              <a:rPr lang="en-US" dirty="0" smtClean="0"/>
              <a:t>it brings”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8</a:t>
            </a:fld>
            <a:endParaRPr lang="en-US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4379"/>
          </a:xfrm>
        </p:spPr>
        <p:txBody>
          <a:bodyPr>
            <a:normAutofit/>
          </a:bodyPr>
          <a:lstStyle/>
          <a:p>
            <a:r>
              <a:rPr lang="en-GB" dirty="0" smtClean="0"/>
              <a:t>“ITSM is way too complicated“ </a:t>
            </a:r>
          </a:p>
          <a:p>
            <a:r>
              <a:rPr lang="en-GB" dirty="0" smtClean="0"/>
              <a:t>“It costs too much, we don‘t have the resources“</a:t>
            </a:r>
          </a:p>
          <a:p>
            <a:r>
              <a:rPr lang="en-GB" dirty="0" smtClean="0"/>
              <a:t>“Our environments and organisations are different“ </a:t>
            </a:r>
          </a:p>
        </p:txBody>
      </p:sp>
      <p:pic>
        <p:nvPicPr>
          <p:cNvPr id="14" name="Bild 13" descr="mbre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35" y="4377360"/>
            <a:ext cx="1604039" cy="1604039"/>
          </a:xfrm>
          <a:prstGeom prst="rect">
            <a:avLst/>
          </a:prstGeom>
        </p:spPr>
      </p:pic>
      <p:pic>
        <p:nvPicPr>
          <p:cNvPr id="19" name="Bild 18" descr="bücherstap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37" y="3032461"/>
            <a:ext cx="2732263" cy="324134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1871" y="3667125"/>
            <a:ext cx="119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ITIL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309975" y="4439345"/>
            <a:ext cx="1941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COBIT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157959" y="5211565"/>
            <a:ext cx="224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ISO20K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79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way for ITSM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27028" y="3352800"/>
            <a:ext cx="2711000" cy="292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‘Full’ commercial ITSM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8500" y="5511800"/>
            <a:ext cx="2393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No/little formal ITSM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03246" y="5444869"/>
            <a:ext cx="2066921" cy="732293"/>
            <a:chOff x="6389865" y="5117073"/>
            <a:chExt cx="2622917" cy="92927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167" y="5117073"/>
              <a:ext cx="687666" cy="9292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389865" y="5284798"/>
              <a:ext cx="2622917" cy="4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charset="0"/>
                  <a:cs typeface="Arial" charset="0"/>
                </a:rPr>
                <a:t>ISO</a:t>
              </a:r>
              <a:r>
                <a:rPr lang="en-GB" dirty="0">
                  <a:latin typeface="Arial" charset="0"/>
                  <a:cs typeface="Arial" charset="0"/>
                </a:rPr>
                <a:t>/IEC </a:t>
              </a:r>
              <a:r>
                <a:rPr lang="en-GB" dirty="0" smtClean="0">
                  <a:latin typeface="Arial" charset="0"/>
                  <a:cs typeface="Arial" charset="0"/>
                </a:rPr>
                <a:t>20000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750" y="3602440"/>
            <a:ext cx="1310009" cy="586571"/>
          </a:xfrm>
          <a:prstGeom prst="rect">
            <a:avLst/>
          </a:prstGeom>
        </p:spPr>
      </p:pic>
      <p:pic>
        <p:nvPicPr>
          <p:cNvPr id="11" name="Picture 10" descr="aa05384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793" y="2168278"/>
            <a:ext cx="790972" cy="2354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6334" y="4522799"/>
            <a:ext cx="2640424" cy="175100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FitSM Solution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Less unfamiliar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More achievable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More suitable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Path to ‘full’ ITSM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Freely available</a:t>
            </a:r>
            <a:endParaRPr lang="en-US" sz="16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dSM_template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/>
        <a:effectLst/>
      </a:spPr>
      <a:bodyPr rtlCol="0" anchor="ctr"/>
      <a:lstStyle>
        <a:defPPr marL="171450" indent="-171450">
          <a:buFont typeface="Arial" panose="020B0604020202020204" pitchFamily="34" charset="0"/>
          <a:buChar char="•"/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dSM_template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/>
        <a:effectLst/>
      </a:spPr>
      <a:bodyPr rtlCol="0" anchor="ctr"/>
      <a:lstStyle>
        <a:defPPr marL="171450" indent="-171450">
          <a:buFont typeface="Arial" panose="020B0604020202020204" pitchFamily="34" charset="0"/>
          <a:buChar char="•"/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FedSM_template0.1</Template>
  <TotalTime>2451</TotalTime>
  <Words>1869</Words>
  <Application>Microsoft Macintosh PowerPoint</Application>
  <PresentationFormat>On-screen Show (4:3)</PresentationFormat>
  <Paragraphs>431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FedSM_template0.1</vt:lpstr>
      <vt:lpstr>1_FedSM_template0.1</vt:lpstr>
      <vt:lpstr>FitSM Overview</vt:lpstr>
      <vt:lpstr>PowerPoint Presentation</vt:lpstr>
      <vt:lpstr>What is ITSM?</vt:lpstr>
      <vt:lpstr>Why ITSM?</vt:lpstr>
      <vt:lpstr>ITSM: Success factors</vt:lpstr>
      <vt:lpstr>ITSM: 5 key facts</vt:lpstr>
      <vt:lpstr>ITSM: Federation challenges</vt:lpstr>
      <vt:lpstr>Common problem statements regarding traditional ITSM in academia/research</vt:lpstr>
      <vt:lpstr>Third way for ITSM</vt:lpstr>
      <vt:lpstr>PowerPoint Presentation</vt:lpstr>
      <vt:lpstr>PowerPoint Presentation</vt:lpstr>
      <vt:lpstr>FitSM parts, structure and processes</vt:lpstr>
      <vt:lpstr>FitSM parts</vt:lpstr>
      <vt:lpstr>Available on www.fitsm.eu</vt:lpstr>
      <vt:lpstr>FitSM: ITSM process framework</vt:lpstr>
      <vt:lpstr>PowerPoint Presentation</vt:lpstr>
      <vt:lpstr>FitSM in practice</vt:lpstr>
      <vt:lpstr>PowerPoint Presentation</vt:lpstr>
      <vt:lpstr>FitSM Licensing</vt:lpstr>
      <vt:lpstr>PowerPoint Presentation</vt:lpstr>
      <vt:lpstr>Related standards and frameworks</vt:lpstr>
      <vt:lpstr>ITIL, ISO/IEC 20000, COBIT</vt:lpstr>
      <vt:lpstr>ISO 9000, ISO/IEC 27000, CMMI</vt:lpstr>
      <vt:lpstr>FitSM, ISO/IEC 20000 and ITIL</vt:lpstr>
      <vt:lpstr>FitSM and ISO/IEC 20000 processes</vt:lpstr>
      <vt:lpstr>Comparison (our view)</vt:lpstr>
      <vt:lpstr>PowerPoint Presentation</vt:lpstr>
      <vt:lpstr>FitSM qualification program</vt:lpstr>
      <vt:lpstr>Certification by TÜV SÜD Examination Institute</vt:lpstr>
      <vt:lpstr>Some Trainings and Workshops</vt:lpstr>
      <vt:lpstr>FitSM is a product of the FedSM Project</vt:lpstr>
      <vt:lpstr>FitSM a product of the FedSM Project</vt:lpstr>
      <vt:lpstr>Wider applicability</vt:lpstr>
      <vt:lpstr>Future is bright!</vt:lpstr>
      <vt:lpstr>PowerPoint Presentation</vt:lpstr>
      <vt:lpstr>Q&amp;A and contact</vt:lpstr>
      <vt:lpstr>Icons Disclaimer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introduction to the project: Goals &amp; Activities</dc:title>
  <dc:creator>Dr. Thomas Schaaf</dc:creator>
  <cp:lastModifiedBy>Sy Holsinger</cp:lastModifiedBy>
  <cp:revision>902</cp:revision>
  <cp:lastPrinted>2013-10-17T13:02:27Z</cp:lastPrinted>
  <dcterms:created xsi:type="dcterms:W3CDTF">2012-11-12T11:01:33Z</dcterms:created>
  <dcterms:modified xsi:type="dcterms:W3CDTF">2015-05-27T11:27:33Z</dcterms:modified>
</cp:coreProperties>
</file>