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63" r:id="rId2"/>
    <p:sldMasterId id="2147483667" r:id="rId3"/>
  </p:sldMasterIdLst>
  <p:notesMasterIdLst>
    <p:notesMasterId r:id="rId21"/>
  </p:notesMasterIdLst>
  <p:sldIdLst>
    <p:sldId id="431" r:id="rId4"/>
    <p:sldId id="489" r:id="rId5"/>
    <p:sldId id="490" r:id="rId6"/>
    <p:sldId id="491" r:id="rId7"/>
    <p:sldId id="492" r:id="rId8"/>
    <p:sldId id="481" r:id="rId9"/>
    <p:sldId id="480" r:id="rId10"/>
    <p:sldId id="493" r:id="rId11"/>
    <p:sldId id="494" r:id="rId12"/>
    <p:sldId id="495" r:id="rId13"/>
    <p:sldId id="496" r:id="rId14"/>
    <p:sldId id="500" r:id="rId15"/>
    <p:sldId id="497" r:id="rId16"/>
    <p:sldId id="498" r:id="rId17"/>
    <p:sldId id="499" r:id="rId18"/>
    <p:sldId id="473" r:id="rId19"/>
    <p:sldId id="462"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rgio Andreozzi" initials="" lastIdx="3" clrIdx="0"/>
  <p:cmAuthor id="1" name="Michel Drescher" initial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E8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50" autoAdjust="0"/>
    <p:restoredTop sz="99281" autoAdjust="0"/>
  </p:normalViewPr>
  <p:slideViewPr>
    <p:cSldViewPr>
      <p:cViewPr>
        <p:scale>
          <a:sx n="50" d="100"/>
          <a:sy n="50" d="100"/>
        </p:scale>
        <p:origin x="-516" y="186"/>
      </p:cViewPr>
      <p:guideLst>
        <p:guide orient="horz" pos="2160"/>
        <p:guide pos="2880"/>
      </p:guideLst>
    </p:cSldViewPr>
  </p:slideViewPr>
  <p:outlineViewPr>
    <p:cViewPr>
      <p:scale>
        <a:sx n="33" d="100"/>
        <a:sy n="33" d="100"/>
      </p:scale>
      <p:origin x="42" y="31644"/>
    </p:cViewPr>
  </p:outlineViewPr>
  <p:notesTextViewPr>
    <p:cViewPr>
      <p:scale>
        <a:sx n="100" d="100"/>
        <a:sy n="100" d="100"/>
      </p:scale>
      <p:origin x="0" y="0"/>
    </p:cViewPr>
  </p:notesTextViewPr>
  <p:sorterViewPr>
    <p:cViewPr>
      <p:scale>
        <a:sx n="110" d="100"/>
        <a:sy n="11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99C0BA9-8270-461C-BA30-E325EBD4642F}" type="datetimeFigureOut">
              <a:rPr lang="en-US"/>
              <a:pPr>
                <a:defRPr/>
              </a:pPr>
              <a:t>6/1/2012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86FC97E-D4CA-4D5D-8F3D-BA3B2C598123}" type="slidenum">
              <a:rPr lang="en-US"/>
              <a:pPr>
                <a:defRPr/>
              </a:pPr>
              <a:t>‹#›</a:t>
            </a:fld>
            <a:endParaRPr lang="en-US"/>
          </a:p>
        </p:txBody>
      </p:sp>
    </p:spTree>
    <p:extLst>
      <p:ext uri="{BB962C8B-B14F-4D97-AF65-F5344CB8AC3E}">
        <p14:creationId xmlns:p14="http://schemas.microsoft.com/office/powerpoint/2010/main" val="33199693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fontAlgn="base" hangingPunct="1">
              <a:spcBef>
                <a:spcPct val="0"/>
              </a:spcBef>
              <a:spcAft>
                <a:spcPct val="0"/>
              </a:spcAft>
            </a:pPr>
            <a:fld id="{02F30AF2-B3AC-4C0D-ACCB-2B4716911F41}" type="slidenum">
              <a:rPr lang="en-GB" smtClean="0"/>
              <a:pPr eaLnBrk="1" fontAlgn="base" hangingPunct="1">
                <a:spcBef>
                  <a:spcPct val="0"/>
                </a:spcBef>
                <a:spcAft>
                  <a:spcPct val="0"/>
                </a:spcAft>
              </a:pPr>
              <a:t>1</a:t>
            </a:fld>
            <a:endParaRPr lang="en-GB" smtClean="0"/>
          </a:p>
        </p:txBody>
      </p:sp>
      <p:sp>
        <p:nvSpPr>
          <p:cNvPr id="3379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2.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3.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85800"/>
            <a:ext cx="1447800" cy="579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 name="Text Box 2"/>
          <p:cNvSpPr txBox="1">
            <a:spLocks noChangeArrowheads="1"/>
          </p:cNvSpPr>
          <p:nvPr userDrawn="1"/>
        </p:nvSpPr>
        <p:spPr bwMode="auto">
          <a:xfrm>
            <a:off x="0" y="6308725"/>
            <a:ext cx="9144000" cy="549275"/>
          </a:xfrm>
          <a:prstGeom prst="rect">
            <a:avLst/>
          </a:prstGeom>
          <a:solidFill>
            <a:srgbClr val="0067B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atin typeface="Calibri" pitchFamily="34" charset="0"/>
            </a:endParaRPr>
          </a:p>
        </p:txBody>
      </p:sp>
      <p:grpSp>
        <p:nvGrpSpPr>
          <p:cNvPr id="6" name="Group 21"/>
          <p:cNvGrpSpPr>
            <a:grpSpLocks/>
          </p:cNvGrpSpPr>
          <p:nvPr userDrawn="1"/>
        </p:nvGrpSpPr>
        <p:grpSpPr bwMode="auto">
          <a:xfrm>
            <a:off x="0" y="0"/>
            <a:ext cx="9215438" cy="1081088"/>
            <a:chOff x="-1" y="0"/>
            <a:chExt cx="9215439" cy="1081088"/>
          </a:xfrm>
        </p:grpSpPr>
        <p:sp>
          <p:nvSpPr>
            <p:cNvPr id="7"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p:spPr>
          <p:txBody>
            <a:bodyPr wrap="none" anchor="ctr"/>
            <a:lstStyle/>
            <a:p>
              <a:endParaRPr lang="en-US">
                <a:latin typeface="Calibri" pitchFamily="34" charset="0"/>
              </a:endParaRPr>
            </a:p>
          </p:txBody>
        </p:sp>
        <p:pic>
          <p:nvPicPr>
            <p:cNvPr id="8" name="Picture 5"/>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9"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p:spPr>
          <p:txBody>
            <a:bodyPr wrap="none" anchor="ctr"/>
            <a:lstStyle/>
            <a:p>
              <a:endParaRPr lang="en-US">
                <a:latin typeface="Calibri" pitchFamily="34" charset="0"/>
              </a:endParaRPr>
            </a:p>
          </p:txBody>
        </p:sp>
        <p:sp>
          <p:nvSpPr>
            <p:cNvPr id="10" name="Freeform 7"/>
            <p:cNvSpPr>
              <a:spLocks noChangeArrowheads="1"/>
            </p:cNvSpPr>
            <p:nvPr/>
          </p:nvSpPr>
          <p:spPr bwMode="auto">
            <a:xfrm>
              <a:off x="1619249" y="0"/>
              <a:ext cx="1800225" cy="979488"/>
            </a:xfrm>
            <a:custGeom>
              <a:avLst/>
              <a:gdLst>
                <a:gd name="T0" fmla="*/ 5000 w 5001"/>
                <a:gd name="T1" fmla="*/ 0 h 2721"/>
                <a:gd name="T2" fmla="*/ 5000 w 5001"/>
                <a:gd name="T3" fmla="*/ 2720 h 2721"/>
                <a:gd name="T4" fmla="*/ 0 w 5001"/>
                <a:gd name="T5" fmla="*/ 2720 h 2721"/>
                <a:gd name="T6" fmla="*/ 2000 w 5001"/>
                <a:gd name="T7" fmla="*/ 0 h 2721"/>
                <a:gd name="T8" fmla="*/ 5000 w 5001"/>
                <a:gd name="T9" fmla="*/ 0 h 27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p:spPr>
          <p:txBody>
            <a:bodyPr wrap="none" anchor="ctr"/>
            <a:lstStyle/>
            <a:p>
              <a:endParaRPr lang="en-GB"/>
            </a:p>
          </p:txBody>
        </p:sp>
        <p:sp>
          <p:nvSpPr>
            <p:cNvPr id="11" name="Text Box 12"/>
            <p:cNvSpPr txBox="1">
              <a:spLocks noChangeArrowheads="1"/>
            </p:cNvSpPr>
            <p:nvPr userDrawn="1"/>
          </p:nvSpPr>
          <p:spPr bwMode="auto">
            <a:xfrm>
              <a:off x="6551613" y="503238"/>
              <a:ext cx="2663825"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1pPr>
              <a:lvl2pPr marL="742950" indent="-28575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2pPr>
              <a:lvl3pPr marL="1143000" indent="-2286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3pPr>
              <a:lvl4pPr marL="1600200" indent="-2286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4pPr>
              <a:lvl5pPr marL="2057400" indent="-2286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9pPr>
            </a:lstStyle>
            <a:p>
              <a:pPr eaLnBrk="1" hangingPunct="1"/>
              <a:r>
                <a:rPr lang="en-GB" sz="3200" b="1">
                  <a:solidFill>
                    <a:srgbClr val="FFFFFF"/>
                  </a:solidFill>
                  <a:ea typeface="SimSun" pitchFamily="2" charset="-122"/>
                </a:rPr>
                <a:t>EGI-InSPIRE</a:t>
              </a:r>
            </a:p>
          </p:txBody>
        </p:sp>
      </p:grpSp>
      <p:pic>
        <p:nvPicPr>
          <p:cNvPr id="12" name="Picture 3"/>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243888" y="5713413"/>
            <a:ext cx="7810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Picture 4"/>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516688" y="5640388"/>
            <a:ext cx="1447800"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4" name="Rectangle 17"/>
          <p:cNvSpPr>
            <a:spLocks noChangeArrowheads="1"/>
          </p:cNvSpPr>
          <p:nvPr userDrawn="1"/>
        </p:nvSpPr>
        <p:spPr bwMode="auto">
          <a:xfrm>
            <a:off x="7667625" y="6586538"/>
            <a:ext cx="14478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p>
            <a:pPr algn="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www.egi.eu</a:t>
            </a:r>
          </a:p>
        </p:txBody>
      </p:sp>
      <p:sp>
        <p:nvSpPr>
          <p:cNvPr id="15" name="Rectangle 18"/>
          <p:cNvSpPr>
            <a:spLocks noChangeArrowheads="1"/>
          </p:cNvSpPr>
          <p:nvPr userDrawn="1"/>
        </p:nvSpPr>
        <p:spPr bwMode="auto">
          <a:xfrm>
            <a:off x="53975" y="6605588"/>
            <a:ext cx="22860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p>
            <a:pP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EGI-InSPIRE RI-261323</a:t>
            </a:r>
          </a:p>
        </p:txBody>
      </p:sp>
      <p:sp>
        <p:nvSpPr>
          <p:cNvPr id="2" name="Title 1"/>
          <p:cNvSpPr>
            <a:spLocks noGrp="1"/>
          </p:cNvSpPr>
          <p:nvPr>
            <p:ph type="ctrTitle"/>
          </p:nvPr>
        </p:nvSpPr>
        <p:spPr>
          <a:xfrm>
            <a:off x="1619672" y="2130425"/>
            <a:ext cx="7200800" cy="1470025"/>
          </a:xfrm>
        </p:spPr>
        <p:txBody>
          <a:bodyPr/>
          <a:lstStyle>
            <a:lvl1pPr>
              <a:defRPr>
                <a:solidFill>
                  <a:schemeClr val="tx1"/>
                </a:solidFill>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267744" y="3886200"/>
            <a:ext cx="5832648" cy="1343000"/>
          </a:xfrm>
        </p:spPr>
        <p:txBody>
          <a:bodyPr/>
          <a:lstStyle>
            <a:lvl1pPr marL="0" indent="0" algn="ctr">
              <a:buNone/>
              <a:defRPr>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6" name="Date Placeholder 3"/>
          <p:cNvSpPr>
            <a:spLocks noGrp="1"/>
          </p:cNvSpPr>
          <p:nvPr>
            <p:ph type="dt" sz="half" idx="10"/>
          </p:nvPr>
        </p:nvSpPr>
        <p:spPr/>
        <p:txBody>
          <a:bodyPr/>
          <a:lstStyle>
            <a:lvl1pPr>
              <a:defRPr smtClean="0">
                <a:solidFill>
                  <a:schemeClr val="bg1"/>
                </a:solidFill>
                <a:latin typeface="Arial" pitchFamily="34" charset="0"/>
                <a:cs typeface="Arial" pitchFamily="34" charset="0"/>
              </a:defRPr>
            </a:lvl1pPr>
          </a:lstStyle>
          <a:p>
            <a:pPr>
              <a:defRPr/>
            </a:pPr>
            <a:fld id="{F797D46E-FE48-44A4-AD90-540913E2D176}" type="datetime1">
              <a:rPr lang="en-GB" smtClean="0"/>
              <a:pPr>
                <a:defRPr/>
              </a:pPr>
              <a:t>01/06/2012</a:t>
            </a:fld>
            <a:endParaRPr lang="en-US" dirty="0"/>
          </a:p>
        </p:txBody>
      </p:sp>
      <p:sp>
        <p:nvSpPr>
          <p:cNvPr id="18" name="Slide Number Placeholder 5"/>
          <p:cNvSpPr>
            <a:spLocks noGrp="1"/>
          </p:cNvSpPr>
          <p:nvPr>
            <p:ph type="sldNum" sz="quarter" idx="12"/>
          </p:nvPr>
        </p:nvSpPr>
        <p:spPr>
          <a:xfrm>
            <a:off x="6975475" y="6356350"/>
            <a:ext cx="2133600" cy="365125"/>
          </a:xfrm>
        </p:spPr>
        <p:txBody>
          <a:bodyPr/>
          <a:lstStyle>
            <a:lvl1pPr>
              <a:defRPr>
                <a:solidFill>
                  <a:schemeClr val="bg1"/>
                </a:solidFill>
                <a:latin typeface="Arial" pitchFamily="34" charset="0"/>
                <a:cs typeface="Arial" pitchFamily="34" charset="0"/>
              </a:defRPr>
            </a:lvl1pPr>
          </a:lstStyle>
          <a:p>
            <a:pPr>
              <a:defRPr/>
            </a:pPr>
            <a:fld id="{15715CC5-53A4-439F-A85F-0604235AB755}" type="slidenum">
              <a:rPr lang="en-US"/>
              <a:pPr>
                <a:defRPr/>
              </a:pPr>
              <a:t>‹#›</a:t>
            </a:fld>
            <a:endParaRPr lang="en-US" dirty="0"/>
          </a:p>
        </p:txBody>
      </p:sp>
    </p:spTree>
    <p:extLst>
      <p:ext uri="{BB962C8B-B14F-4D97-AF65-F5344CB8AC3E}">
        <p14:creationId xmlns:p14="http://schemas.microsoft.com/office/powerpoint/2010/main" val="3539581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11188" y="1412776"/>
            <a:ext cx="8075612" cy="4525963"/>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CDE62C6-D1EF-4B99-989A-B9519A5E871F}" type="datetime1">
              <a:rPr lang="en-GB" smtClean="0"/>
              <a:pPr>
                <a:defRPr/>
              </a:pPr>
              <a:t>01/06/2012</a:t>
            </a:fld>
            <a:endParaRPr lang="en-US"/>
          </a:p>
        </p:txBody>
      </p:sp>
      <p:sp>
        <p:nvSpPr>
          <p:cNvPr id="6" name="Slide Number Placeholder 5"/>
          <p:cNvSpPr>
            <a:spLocks noGrp="1"/>
          </p:cNvSpPr>
          <p:nvPr>
            <p:ph type="sldNum" sz="quarter" idx="12"/>
          </p:nvPr>
        </p:nvSpPr>
        <p:spPr/>
        <p:txBody>
          <a:bodyPr/>
          <a:lstStyle>
            <a:lvl1pPr>
              <a:defRPr/>
            </a:lvl1pPr>
          </a:lstStyle>
          <a:p>
            <a:pPr>
              <a:defRPr/>
            </a:pPr>
            <a:fld id="{F35EAE03-69BD-4C08-B18E-8C9F5694E65D}" type="slidenum">
              <a:rPr lang="en-US"/>
              <a:pPr>
                <a:defRPr/>
              </a:pPr>
              <a:t>‹#›</a:t>
            </a:fld>
            <a:endParaRPr lang="en-US" dirty="0"/>
          </a:p>
        </p:txBody>
      </p:sp>
    </p:spTree>
    <p:extLst>
      <p:ext uri="{BB962C8B-B14F-4D97-AF65-F5344CB8AC3E}">
        <p14:creationId xmlns:p14="http://schemas.microsoft.com/office/powerpoint/2010/main" val="1163745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D070CC5-E9F9-4C4F-9E6E-CE4C8550E4EA}" type="datetime1">
              <a:rPr lang="en-GB" smtClean="0"/>
              <a:pPr>
                <a:defRPr/>
              </a:pPr>
              <a:t>01/06/2012</a:t>
            </a:fld>
            <a:endParaRPr lang="en-US"/>
          </a:p>
        </p:txBody>
      </p:sp>
      <p:sp>
        <p:nvSpPr>
          <p:cNvPr id="5" name="Slide Number Placeholder 5"/>
          <p:cNvSpPr>
            <a:spLocks noGrp="1"/>
          </p:cNvSpPr>
          <p:nvPr>
            <p:ph type="sldNum" sz="quarter" idx="12"/>
          </p:nvPr>
        </p:nvSpPr>
        <p:spPr/>
        <p:txBody>
          <a:bodyPr/>
          <a:lstStyle>
            <a:lvl1pPr>
              <a:defRPr/>
            </a:lvl1pPr>
          </a:lstStyle>
          <a:p>
            <a:pPr>
              <a:defRPr/>
            </a:pPr>
            <a:fld id="{1D53C9E4-42E2-402A-B0B1-17451789FE1F}" type="slidenum">
              <a:rPr lang="en-US"/>
              <a:pPr>
                <a:defRPr/>
              </a:pPr>
              <a:t>‹#›</a:t>
            </a:fld>
            <a:endParaRPr lang="en-US" dirty="0"/>
          </a:p>
        </p:txBody>
      </p:sp>
    </p:spTree>
    <p:extLst>
      <p:ext uri="{BB962C8B-B14F-4D97-AF65-F5344CB8AC3E}">
        <p14:creationId xmlns:p14="http://schemas.microsoft.com/office/powerpoint/2010/main" val="724594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85800"/>
            <a:ext cx="1447800" cy="579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 name="Text Box 2"/>
          <p:cNvSpPr txBox="1">
            <a:spLocks noChangeArrowheads="1"/>
          </p:cNvSpPr>
          <p:nvPr/>
        </p:nvSpPr>
        <p:spPr bwMode="auto">
          <a:xfrm>
            <a:off x="0" y="6308725"/>
            <a:ext cx="9144000" cy="549275"/>
          </a:xfrm>
          <a:prstGeom prst="rect">
            <a:avLst/>
          </a:prstGeom>
          <a:solidFill>
            <a:srgbClr val="0067B1"/>
          </a:solidFill>
          <a:ln w="9525">
            <a:noFill/>
            <a:round/>
            <a:headEnd/>
            <a:tailEnd/>
          </a:ln>
          <a:effectLst/>
        </p:spPr>
        <p:txBody>
          <a:bodyPr wrap="none" anchor="ctr"/>
          <a:lstStyle/>
          <a:p>
            <a:pPr fontAlgn="auto">
              <a:spcBef>
                <a:spcPts val="0"/>
              </a:spcBef>
              <a:spcAft>
                <a:spcPts val="0"/>
              </a:spcAft>
              <a:defRPr/>
            </a:pPr>
            <a:endParaRPr lang="en-US">
              <a:latin typeface="+mn-lt"/>
            </a:endParaRPr>
          </a:p>
        </p:txBody>
      </p:sp>
      <p:grpSp>
        <p:nvGrpSpPr>
          <p:cNvPr id="6" name="Group 21"/>
          <p:cNvGrpSpPr>
            <a:grpSpLocks/>
          </p:cNvGrpSpPr>
          <p:nvPr/>
        </p:nvGrpSpPr>
        <p:grpSpPr bwMode="auto">
          <a:xfrm>
            <a:off x="0" y="0"/>
            <a:ext cx="9215438" cy="1081088"/>
            <a:chOff x="-1" y="0"/>
            <a:chExt cx="9215439" cy="1081088"/>
          </a:xfrm>
        </p:grpSpPr>
        <p:sp>
          <p:nvSpPr>
            <p:cNvPr id="7"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pic>
          <p:nvPicPr>
            <p:cNvPr id="8" name="Picture 5"/>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9"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0" name="Freeform 7"/>
            <p:cNvSpPr>
              <a:spLocks noChangeArrowheads="1"/>
            </p:cNvSpPr>
            <p:nvPr/>
          </p:nvSpPr>
          <p:spPr bwMode="auto">
            <a:xfrm>
              <a:off x="1619249" y="0"/>
              <a:ext cx="1800225" cy="979488"/>
            </a:xfrm>
            <a:custGeom>
              <a:avLst/>
              <a:gdLst/>
              <a:ahLst/>
              <a:cxnLst>
                <a:cxn ang="0">
                  <a:pos x="5000" y="0"/>
                </a:cxn>
                <a:cxn ang="0">
                  <a:pos x="5000" y="2720"/>
                </a:cxn>
                <a:cxn ang="0">
                  <a:pos x="0" y="2720"/>
                </a:cxn>
                <a:cxn ang="0">
                  <a:pos x="2000" y="0"/>
                </a:cxn>
                <a:cxn ang="0">
                  <a:pos x="5000" y="0"/>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1" name="Text Box 12"/>
            <p:cNvSpPr txBox="1">
              <a:spLocks noChangeArrowheads="1"/>
            </p:cNvSpPr>
            <p:nvPr userDrawn="1"/>
          </p:nvSpPr>
          <p:spPr bwMode="auto">
            <a:xfrm>
              <a:off x="6551613" y="503238"/>
              <a:ext cx="2663825" cy="577850"/>
            </a:xfrm>
            <a:prstGeom prst="rect">
              <a:avLst/>
            </a:prstGeom>
            <a:noFill/>
            <a:ln w="9525">
              <a:noFill/>
              <a:round/>
              <a:headEnd/>
              <a:tailEnd/>
            </a:ln>
            <a:effectLst/>
          </p:spPr>
          <p:txBody>
            <a:bodyPr lIns="90000" tIns="45000" rIns="90000" bIns="45000"/>
            <a:lstStyle/>
            <a:p>
              <a:pPr fontAlgn="auto">
                <a:spcBef>
                  <a:spcPts val="0"/>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b="1" dirty="0">
                  <a:solidFill>
                    <a:srgbClr val="FFFFFF"/>
                  </a:solidFill>
                  <a:ea typeface="SimSun" charset="0"/>
                  <a:cs typeface="Arial" pitchFamily="34" charset="0"/>
                </a:rPr>
                <a:t>EGI-</a:t>
              </a:r>
              <a:r>
                <a:rPr lang="en-GB" sz="3200" b="1" dirty="0" err="1">
                  <a:solidFill>
                    <a:srgbClr val="FFFFFF"/>
                  </a:solidFill>
                  <a:ea typeface="SimSun" charset="0"/>
                  <a:cs typeface="Arial" pitchFamily="34" charset="0"/>
                </a:rPr>
                <a:t>InSPIRE</a:t>
              </a:r>
              <a:endParaRPr lang="en-GB" sz="3200" b="1" dirty="0">
                <a:solidFill>
                  <a:srgbClr val="FFFFFF"/>
                </a:solidFill>
                <a:ea typeface="SimSun" charset="0"/>
                <a:cs typeface="Arial" pitchFamily="34" charset="0"/>
              </a:endParaRPr>
            </a:p>
          </p:txBody>
        </p:sp>
      </p:grpSp>
      <p:pic>
        <p:nvPicPr>
          <p:cNvPr id="12"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43888" y="5713413"/>
            <a:ext cx="7810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16688" y="5640388"/>
            <a:ext cx="1447800"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4" name="Rectangle 17"/>
          <p:cNvSpPr>
            <a:spLocks noChangeArrowheads="1"/>
          </p:cNvSpPr>
          <p:nvPr/>
        </p:nvSpPr>
        <p:spPr bwMode="auto">
          <a:xfrm>
            <a:off x="7667625" y="6586538"/>
            <a:ext cx="1447800" cy="279400"/>
          </a:xfrm>
          <a:prstGeom prst="rect">
            <a:avLst/>
          </a:prstGeom>
          <a:noFill/>
          <a:ln w="9525">
            <a:noFill/>
            <a:round/>
            <a:headEnd/>
            <a:tailEnd/>
          </a:ln>
          <a:effectLst/>
        </p:spPr>
        <p:txBody>
          <a:bodyPr lIns="90000" tIns="46800" rIns="90000" bIns="46800">
            <a:spAutoFit/>
          </a:bodyPr>
          <a:lstStyle/>
          <a:p>
            <a:pPr algn="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www.egi.eu</a:t>
            </a:r>
          </a:p>
        </p:txBody>
      </p:sp>
      <p:sp>
        <p:nvSpPr>
          <p:cNvPr id="15" name="Rectangle 18"/>
          <p:cNvSpPr>
            <a:spLocks noChangeArrowheads="1"/>
          </p:cNvSpPr>
          <p:nvPr/>
        </p:nvSpPr>
        <p:spPr bwMode="auto">
          <a:xfrm>
            <a:off x="53752" y="6605588"/>
            <a:ext cx="2286000" cy="279400"/>
          </a:xfrm>
          <a:prstGeom prst="rect">
            <a:avLst/>
          </a:prstGeom>
          <a:noFill/>
          <a:ln w="9525">
            <a:noFill/>
            <a:round/>
            <a:headEnd/>
            <a:tailEnd/>
          </a:ln>
          <a:effectLst/>
        </p:spPr>
        <p:txBody>
          <a:bodyPr lIns="90000" tIns="46800" rIns="90000" bIns="46800">
            <a:spAutoFit/>
          </a:bodyPr>
          <a:lstStyle/>
          <a:p>
            <a:pP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EGI-</a:t>
            </a:r>
            <a:r>
              <a:rPr lang="en-US" sz="1200" dirty="0" err="1">
                <a:solidFill>
                  <a:srgbClr val="FFFFFF"/>
                </a:solidFill>
                <a:ea typeface="SimSun" charset="0"/>
                <a:cs typeface="Arial" pitchFamily="34" charset="0"/>
              </a:rPr>
              <a:t>InSPIRE</a:t>
            </a:r>
            <a:r>
              <a:rPr lang="en-US" sz="1200" dirty="0">
                <a:solidFill>
                  <a:srgbClr val="FFFFFF"/>
                </a:solidFill>
                <a:ea typeface="SimSun" charset="0"/>
                <a:cs typeface="Arial" pitchFamily="34" charset="0"/>
              </a:rPr>
              <a:t> RI-261323</a:t>
            </a:r>
          </a:p>
        </p:txBody>
      </p:sp>
      <p:sp>
        <p:nvSpPr>
          <p:cNvPr id="2" name="Title 1"/>
          <p:cNvSpPr>
            <a:spLocks noGrp="1"/>
          </p:cNvSpPr>
          <p:nvPr>
            <p:ph type="ctrTitle"/>
          </p:nvPr>
        </p:nvSpPr>
        <p:spPr>
          <a:xfrm>
            <a:off x="1619672" y="2130425"/>
            <a:ext cx="7200800" cy="1470025"/>
          </a:xfrm>
        </p:spPr>
        <p:txBody>
          <a:bodyPr/>
          <a:lstStyle>
            <a:lvl1pPr>
              <a:defRPr>
                <a:solidFill>
                  <a:schemeClr val="tx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2267744" y="3886200"/>
            <a:ext cx="5832648" cy="1343000"/>
          </a:xfrm>
        </p:spPr>
        <p:txBody>
          <a:bodyPr/>
          <a:lstStyle>
            <a:lvl1pPr marL="0" indent="0" algn="ctr">
              <a:buNone/>
              <a:defRPr>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3"/>
          <p:cNvSpPr>
            <a:spLocks noGrp="1"/>
          </p:cNvSpPr>
          <p:nvPr>
            <p:ph type="dt" sz="half" idx="10"/>
          </p:nvPr>
        </p:nvSpPr>
        <p:spPr>
          <a:xfrm>
            <a:off x="62136" y="6376670"/>
            <a:ext cx="2133600" cy="365125"/>
          </a:xfrm>
        </p:spPr>
        <p:txBody>
          <a:bodyPr/>
          <a:lstStyle>
            <a:lvl1pPr>
              <a:defRPr smtClean="0">
                <a:solidFill>
                  <a:schemeClr val="bg1"/>
                </a:solidFill>
                <a:latin typeface="Arial" pitchFamily="34" charset="0"/>
                <a:cs typeface="Arial" pitchFamily="34" charset="0"/>
              </a:defRPr>
            </a:lvl1pPr>
          </a:lstStyle>
          <a:p>
            <a:pPr>
              <a:defRPr/>
            </a:pPr>
            <a:fld id="{05CEFB69-3A1A-40F9-A725-6A056CDB5DB5}" type="datetime1">
              <a:rPr lang="en-GB" smtClean="0"/>
              <a:pPr>
                <a:defRPr/>
              </a:pPr>
              <a:t>01/06/2012</a:t>
            </a:fld>
            <a:endParaRPr lang="en-US" dirty="0"/>
          </a:p>
        </p:txBody>
      </p:sp>
      <p:sp>
        <p:nvSpPr>
          <p:cNvPr id="17" name="Footer Placeholder 4"/>
          <p:cNvSpPr>
            <a:spLocks noGrp="1"/>
          </p:cNvSpPr>
          <p:nvPr>
            <p:ph type="ftr" sz="quarter" idx="11"/>
          </p:nvPr>
        </p:nvSpPr>
        <p:spPr/>
        <p:txBody>
          <a:bodyPr/>
          <a:lstStyle>
            <a:lvl1pPr>
              <a:defRPr dirty="0" smtClean="0">
                <a:solidFill>
                  <a:schemeClr val="bg1"/>
                </a:solidFill>
                <a:latin typeface="Arial" pitchFamily="34" charset="0"/>
                <a:cs typeface="Arial" pitchFamily="34" charset="0"/>
              </a:defRPr>
            </a:lvl1pPr>
          </a:lstStyle>
          <a:p>
            <a:pPr>
              <a:defRPr/>
            </a:pPr>
            <a:r>
              <a:rPr lang="en-GB" smtClean="0"/>
              <a:t>EGI Life Sciences - May 2011</a:t>
            </a:r>
            <a:endParaRPr lang="en-US"/>
          </a:p>
        </p:txBody>
      </p:sp>
      <p:sp>
        <p:nvSpPr>
          <p:cNvPr id="18" name="Slide Number Placeholder 5"/>
          <p:cNvSpPr>
            <a:spLocks noGrp="1"/>
          </p:cNvSpPr>
          <p:nvPr>
            <p:ph type="sldNum" sz="quarter" idx="12"/>
          </p:nvPr>
        </p:nvSpPr>
        <p:spPr>
          <a:xfrm>
            <a:off x="6975475" y="6356350"/>
            <a:ext cx="2133600" cy="365125"/>
          </a:xfrm>
        </p:spPr>
        <p:txBody>
          <a:bodyPr/>
          <a:lstStyle>
            <a:lvl1pPr>
              <a:defRPr smtClean="0">
                <a:solidFill>
                  <a:schemeClr val="bg1"/>
                </a:solidFill>
                <a:latin typeface="Arial" pitchFamily="34" charset="0"/>
                <a:cs typeface="Arial" pitchFamily="34" charset="0"/>
              </a:defRPr>
            </a:lvl1pPr>
          </a:lstStyle>
          <a:p>
            <a:pPr>
              <a:defRPr/>
            </a:pPr>
            <a:fld id="{15715CC5-53A4-439F-A85F-0604235AB755}" type="slidenum">
              <a:rPr lang="en-US" smtClean="0"/>
              <a:pPr>
                <a:defRPr/>
              </a:pPr>
              <a:t>‹#›</a:t>
            </a:fld>
            <a:endParaRPr lang="en-US" dirty="0"/>
          </a:p>
        </p:txBody>
      </p:sp>
      <p:pic>
        <p:nvPicPr>
          <p:cNvPr id="19" name="Picture 1"/>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85800"/>
            <a:ext cx="1447800" cy="579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0" name="Text Box 2"/>
          <p:cNvSpPr txBox="1">
            <a:spLocks noChangeArrowheads="1"/>
          </p:cNvSpPr>
          <p:nvPr userDrawn="1"/>
        </p:nvSpPr>
        <p:spPr bwMode="auto">
          <a:xfrm>
            <a:off x="0" y="6308725"/>
            <a:ext cx="9144000" cy="549275"/>
          </a:xfrm>
          <a:prstGeom prst="rect">
            <a:avLst/>
          </a:prstGeom>
          <a:solidFill>
            <a:srgbClr val="0067B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atin typeface="Calibri" pitchFamily="34" charset="0"/>
            </a:endParaRPr>
          </a:p>
        </p:txBody>
      </p:sp>
      <p:grpSp>
        <p:nvGrpSpPr>
          <p:cNvPr id="21" name="Group 21"/>
          <p:cNvGrpSpPr>
            <a:grpSpLocks/>
          </p:cNvGrpSpPr>
          <p:nvPr userDrawn="1"/>
        </p:nvGrpSpPr>
        <p:grpSpPr bwMode="auto">
          <a:xfrm>
            <a:off x="0" y="0"/>
            <a:ext cx="9215438" cy="1081088"/>
            <a:chOff x="-1" y="0"/>
            <a:chExt cx="9215439" cy="1081088"/>
          </a:xfrm>
        </p:grpSpPr>
        <p:sp>
          <p:nvSpPr>
            <p:cNvPr id="22"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p:spPr>
          <p:txBody>
            <a:bodyPr wrap="none" anchor="ctr"/>
            <a:lstStyle/>
            <a:p>
              <a:endParaRPr lang="en-US">
                <a:latin typeface="Calibri" pitchFamily="34" charset="0"/>
              </a:endParaRPr>
            </a:p>
          </p:txBody>
        </p:sp>
        <p:pic>
          <p:nvPicPr>
            <p:cNvPr id="23" name="Picture 5"/>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p:spPr>
          <p:txBody>
            <a:bodyPr wrap="none" anchor="ctr"/>
            <a:lstStyle/>
            <a:p>
              <a:endParaRPr lang="en-US">
                <a:latin typeface="Calibri" pitchFamily="34" charset="0"/>
              </a:endParaRPr>
            </a:p>
          </p:txBody>
        </p:sp>
        <p:sp>
          <p:nvSpPr>
            <p:cNvPr id="25" name="Freeform 7"/>
            <p:cNvSpPr>
              <a:spLocks noChangeArrowheads="1"/>
            </p:cNvSpPr>
            <p:nvPr/>
          </p:nvSpPr>
          <p:spPr bwMode="auto">
            <a:xfrm>
              <a:off x="1619249" y="0"/>
              <a:ext cx="1800225" cy="979488"/>
            </a:xfrm>
            <a:custGeom>
              <a:avLst/>
              <a:gdLst>
                <a:gd name="T0" fmla="*/ 5000 w 5001"/>
                <a:gd name="T1" fmla="*/ 0 h 2721"/>
                <a:gd name="T2" fmla="*/ 5000 w 5001"/>
                <a:gd name="T3" fmla="*/ 2720 h 2721"/>
                <a:gd name="T4" fmla="*/ 0 w 5001"/>
                <a:gd name="T5" fmla="*/ 2720 h 2721"/>
                <a:gd name="T6" fmla="*/ 2000 w 5001"/>
                <a:gd name="T7" fmla="*/ 0 h 2721"/>
                <a:gd name="T8" fmla="*/ 5000 w 5001"/>
                <a:gd name="T9" fmla="*/ 0 h 27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p:spPr>
          <p:txBody>
            <a:bodyPr wrap="none" anchor="ctr"/>
            <a:lstStyle/>
            <a:p>
              <a:endParaRPr lang="en-GB"/>
            </a:p>
          </p:txBody>
        </p:sp>
        <p:sp>
          <p:nvSpPr>
            <p:cNvPr id="26" name="Text Box 12"/>
            <p:cNvSpPr txBox="1">
              <a:spLocks noChangeArrowheads="1"/>
            </p:cNvSpPr>
            <p:nvPr userDrawn="1"/>
          </p:nvSpPr>
          <p:spPr bwMode="auto">
            <a:xfrm>
              <a:off x="6551613" y="503238"/>
              <a:ext cx="2663825"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1pPr>
              <a:lvl2pPr marL="742950" indent="-28575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2pPr>
              <a:lvl3pPr marL="1143000" indent="-2286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3pPr>
              <a:lvl4pPr marL="1600200" indent="-2286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4pPr>
              <a:lvl5pPr marL="2057400" indent="-228600" eaLnBrk="0" hangingPunc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itchFamily="34" charset="0"/>
                </a:defRPr>
              </a:lvl9pPr>
            </a:lstStyle>
            <a:p>
              <a:pPr eaLnBrk="1" hangingPunct="1"/>
              <a:r>
                <a:rPr lang="en-GB" sz="3200" b="1">
                  <a:solidFill>
                    <a:srgbClr val="FFFFFF"/>
                  </a:solidFill>
                  <a:ea typeface="SimSun" pitchFamily="2" charset="-122"/>
                </a:rPr>
                <a:t>EGI-InSPIRE</a:t>
              </a:r>
            </a:p>
          </p:txBody>
        </p:sp>
      </p:grpSp>
      <p:pic>
        <p:nvPicPr>
          <p:cNvPr id="27" name="Picture 3"/>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243888" y="5713413"/>
            <a:ext cx="7810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8" name="Picture 4"/>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6516688" y="5640388"/>
            <a:ext cx="1447800"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9" name="Rectangle 17"/>
          <p:cNvSpPr>
            <a:spLocks noChangeArrowheads="1"/>
          </p:cNvSpPr>
          <p:nvPr userDrawn="1"/>
        </p:nvSpPr>
        <p:spPr bwMode="auto">
          <a:xfrm>
            <a:off x="7667625" y="6586538"/>
            <a:ext cx="14478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p>
            <a:pPr algn="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www.egi.eu</a:t>
            </a:r>
          </a:p>
        </p:txBody>
      </p:sp>
      <p:sp>
        <p:nvSpPr>
          <p:cNvPr id="30" name="Rectangle 18"/>
          <p:cNvSpPr>
            <a:spLocks noChangeArrowheads="1"/>
          </p:cNvSpPr>
          <p:nvPr userDrawn="1"/>
        </p:nvSpPr>
        <p:spPr bwMode="auto">
          <a:xfrm>
            <a:off x="53975" y="6605588"/>
            <a:ext cx="22860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p>
            <a:pP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EGI-InSPIRE RI-261323</a:t>
            </a:r>
          </a:p>
        </p:txBody>
      </p:sp>
    </p:spTree>
    <p:extLst>
      <p:ext uri="{BB962C8B-B14F-4D97-AF65-F5344CB8AC3E}">
        <p14:creationId xmlns:p14="http://schemas.microsoft.com/office/powerpoint/2010/main" val="2296410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11188" y="1412776"/>
            <a:ext cx="8075612" cy="4525963"/>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0FF7A3A6-4ECE-4A33-8B95-A9F524F2275D}" type="datetime1">
              <a:rPr lang="en-GB" smtClean="0"/>
              <a:pPr>
                <a:defRPr/>
              </a:pPr>
              <a:t>01/06/2012</a:t>
            </a:fld>
            <a:endParaRPr lang="en-US"/>
          </a:p>
        </p:txBody>
      </p:sp>
      <p:sp>
        <p:nvSpPr>
          <p:cNvPr id="6" name="Slide Number Placeholder 5"/>
          <p:cNvSpPr>
            <a:spLocks noGrp="1"/>
          </p:cNvSpPr>
          <p:nvPr>
            <p:ph type="sldNum" sz="quarter" idx="12"/>
          </p:nvPr>
        </p:nvSpPr>
        <p:spPr/>
        <p:txBody>
          <a:bodyPr/>
          <a:lstStyle>
            <a:lvl1pPr>
              <a:defRPr/>
            </a:lvl1pPr>
          </a:lstStyle>
          <a:p>
            <a:pPr>
              <a:defRPr/>
            </a:pPr>
            <a:fld id="{F35EAE03-69BD-4C08-B18E-8C9F5694E65D}" type="slidenum">
              <a:rPr lang="en-US" smtClean="0"/>
              <a:pPr>
                <a:defRPr/>
              </a:pPr>
              <a:t>‹#›</a:t>
            </a:fld>
            <a:endParaRPr lang="en-US" dirty="0"/>
          </a:p>
        </p:txBody>
      </p:sp>
    </p:spTree>
    <p:extLst>
      <p:ext uri="{BB962C8B-B14F-4D97-AF65-F5344CB8AC3E}">
        <p14:creationId xmlns:p14="http://schemas.microsoft.com/office/powerpoint/2010/main" val="2238490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fld id="{62C8EB56-51B2-4437-9BE3-4E42C28E0E2C}" type="datetime1">
              <a:rPr lang="en-GB" smtClean="0"/>
              <a:pPr>
                <a:defRPr/>
              </a:pPr>
              <a:t>01/06/2012</a:t>
            </a:fld>
            <a:endParaRPr lang="en-US"/>
          </a:p>
        </p:txBody>
      </p:sp>
      <p:sp>
        <p:nvSpPr>
          <p:cNvPr id="5" name="Slide Number Placeholder 4"/>
          <p:cNvSpPr>
            <a:spLocks noGrp="1"/>
          </p:cNvSpPr>
          <p:nvPr>
            <p:ph type="sldNum" sz="quarter" idx="12"/>
          </p:nvPr>
        </p:nvSpPr>
        <p:spPr/>
        <p:txBody>
          <a:bodyPr/>
          <a:lstStyle/>
          <a:p>
            <a:pPr>
              <a:defRPr/>
            </a:pPr>
            <a:fld id="{1D53C9E4-42E2-402A-B0B1-17451789FE1F}" type="slidenum">
              <a:rPr lang="en-US" smtClean="0"/>
              <a:pPr>
                <a:defRPr/>
              </a:pPr>
              <a:t>‹#›</a:t>
            </a:fld>
            <a:endParaRPr lang="en-US" dirty="0"/>
          </a:p>
        </p:txBody>
      </p:sp>
    </p:spTree>
    <p:extLst>
      <p:ext uri="{BB962C8B-B14F-4D97-AF65-F5344CB8AC3E}">
        <p14:creationId xmlns:p14="http://schemas.microsoft.com/office/powerpoint/2010/main" val="2277632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85800"/>
            <a:ext cx="1447800" cy="579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 name="Text Box 2"/>
          <p:cNvSpPr txBox="1">
            <a:spLocks noChangeArrowheads="1"/>
          </p:cNvSpPr>
          <p:nvPr/>
        </p:nvSpPr>
        <p:spPr bwMode="auto">
          <a:xfrm>
            <a:off x="0" y="6308725"/>
            <a:ext cx="9144000" cy="549275"/>
          </a:xfrm>
          <a:prstGeom prst="rect">
            <a:avLst/>
          </a:prstGeom>
          <a:solidFill>
            <a:srgbClr val="0067B1"/>
          </a:solidFill>
          <a:ln w="9525">
            <a:noFill/>
            <a:round/>
            <a:headEnd/>
            <a:tailEnd/>
          </a:ln>
          <a:effectLst/>
        </p:spPr>
        <p:txBody>
          <a:bodyPr wrap="none" anchor="ctr"/>
          <a:lstStyle/>
          <a:p>
            <a:pPr fontAlgn="auto">
              <a:spcBef>
                <a:spcPts val="0"/>
              </a:spcBef>
              <a:spcAft>
                <a:spcPts val="0"/>
              </a:spcAft>
              <a:defRPr/>
            </a:pPr>
            <a:endParaRPr lang="en-US">
              <a:latin typeface="+mn-lt"/>
            </a:endParaRPr>
          </a:p>
        </p:txBody>
      </p:sp>
      <p:grpSp>
        <p:nvGrpSpPr>
          <p:cNvPr id="6" name="Group 21"/>
          <p:cNvGrpSpPr>
            <a:grpSpLocks/>
          </p:cNvGrpSpPr>
          <p:nvPr/>
        </p:nvGrpSpPr>
        <p:grpSpPr bwMode="auto">
          <a:xfrm>
            <a:off x="0" y="0"/>
            <a:ext cx="9215438" cy="1081088"/>
            <a:chOff x="-1" y="0"/>
            <a:chExt cx="9215439" cy="1081088"/>
          </a:xfrm>
        </p:grpSpPr>
        <p:sp>
          <p:nvSpPr>
            <p:cNvPr id="7"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pic>
          <p:nvPicPr>
            <p:cNvPr id="8" name="Picture 5"/>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9"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0" name="Freeform 7"/>
            <p:cNvSpPr>
              <a:spLocks noChangeArrowheads="1"/>
            </p:cNvSpPr>
            <p:nvPr/>
          </p:nvSpPr>
          <p:spPr bwMode="auto">
            <a:xfrm>
              <a:off x="1619249" y="0"/>
              <a:ext cx="1800225" cy="979488"/>
            </a:xfrm>
            <a:custGeom>
              <a:avLst/>
              <a:gdLst/>
              <a:ahLst/>
              <a:cxnLst>
                <a:cxn ang="0">
                  <a:pos x="5000" y="0"/>
                </a:cxn>
                <a:cxn ang="0">
                  <a:pos x="5000" y="2720"/>
                </a:cxn>
                <a:cxn ang="0">
                  <a:pos x="0" y="2720"/>
                </a:cxn>
                <a:cxn ang="0">
                  <a:pos x="2000" y="0"/>
                </a:cxn>
                <a:cxn ang="0">
                  <a:pos x="5000" y="0"/>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1" name="Text Box 12"/>
            <p:cNvSpPr txBox="1">
              <a:spLocks noChangeArrowheads="1"/>
            </p:cNvSpPr>
            <p:nvPr userDrawn="1"/>
          </p:nvSpPr>
          <p:spPr bwMode="auto">
            <a:xfrm>
              <a:off x="6551613" y="503238"/>
              <a:ext cx="2663825" cy="577850"/>
            </a:xfrm>
            <a:prstGeom prst="rect">
              <a:avLst/>
            </a:prstGeom>
            <a:noFill/>
            <a:ln w="9525">
              <a:noFill/>
              <a:round/>
              <a:headEnd/>
              <a:tailEnd/>
            </a:ln>
            <a:effectLst/>
          </p:spPr>
          <p:txBody>
            <a:bodyPr lIns="90000" tIns="45000" rIns="90000" bIns="45000"/>
            <a:lstStyle/>
            <a:p>
              <a:pPr fontAlgn="auto">
                <a:spcBef>
                  <a:spcPts val="0"/>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GB" sz="3200" b="1" dirty="0">
                  <a:solidFill>
                    <a:srgbClr val="FFFFFF"/>
                  </a:solidFill>
                  <a:ea typeface="SimSun" charset="0"/>
                  <a:cs typeface="Arial" pitchFamily="34" charset="0"/>
                </a:rPr>
                <a:t>EGI-</a:t>
              </a:r>
              <a:r>
                <a:rPr lang="en-GB" sz="3200" b="1" dirty="0" err="1">
                  <a:solidFill>
                    <a:srgbClr val="FFFFFF"/>
                  </a:solidFill>
                  <a:ea typeface="SimSun" charset="0"/>
                  <a:cs typeface="Arial" pitchFamily="34" charset="0"/>
                </a:rPr>
                <a:t>InSPIRE</a:t>
              </a:r>
              <a:endParaRPr lang="en-GB" sz="3200" b="1" dirty="0">
                <a:solidFill>
                  <a:srgbClr val="FFFFFF"/>
                </a:solidFill>
                <a:ea typeface="SimSun" charset="0"/>
                <a:cs typeface="Arial" pitchFamily="34" charset="0"/>
              </a:endParaRPr>
            </a:p>
          </p:txBody>
        </p:sp>
      </p:grpSp>
      <p:pic>
        <p:nvPicPr>
          <p:cNvPr id="12"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43888" y="5713413"/>
            <a:ext cx="7810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3"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516688" y="5640388"/>
            <a:ext cx="1447800"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4" name="Rectangle 17"/>
          <p:cNvSpPr>
            <a:spLocks noChangeArrowheads="1"/>
          </p:cNvSpPr>
          <p:nvPr/>
        </p:nvSpPr>
        <p:spPr bwMode="auto">
          <a:xfrm>
            <a:off x="7667625" y="6586538"/>
            <a:ext cx="1447800" cy="279400"/>
          </a:xfrm>
          <a:prstGeom prst="rect">
            <a:avLst/>
          </a:prstGeom>
          <a:noFill/>
          <a:ln w="9525">
            <a:noFill/>
            <a:round/>
            <a:headEnd/>
            <a:tailEnd/>
          </a:ln>
          <a:effectLst/>
        </p:spPr>
        <p:txBody>
          <a:bodyPr lIns="90000" tIns="46800" rIns="90000" bIns="46800">
            <a:spAutoFit/>
          </a:bodyPr>
          <a:lstStyle/>
          <a:p>
            <a:pPr algn="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www.egi.eu</a:t>
            </a:r>
          </a:p>
        </p:txBody>
      </p:sp>
      <p:sp>
        <p:nvSpPr>
          <p:cNvPr id="15" name="Rectangle 18"/>
          <p:cNvSpPr>
            <a:spLocks noChangeArrowheads="1"/>
          </p:cNvSpPr>
          <p:nvPr/>
        </p:nvSpPr>
        <p:spPr bwMode="auto">
          <a:xfrm>
            <a:off x="53752" y="6605588"/>
            <a:ext cx="2286000" cy="279400"/>
          </a:xfrm>
          <a:prstGeom prst="rect">
            <a:avLst/>
          </a:prstGeom>
          <a:noFill/>
          <a:ln w="9525">
            <a:noFill/>
            <a:round/>
            <a:headEnd/>
            <a:tailEnd/>
          </a:ln>
          <a:effectLst/>
        </p:spPr>
        <p:txBody>
          <a:bodyPr lIns="90000" tIns="46800" rIns="90000" bIns="46800">
            <a:spAutoFit/>
          </a:bodyPr>
          <a:lstStyle/>
          <a:p>
            <a:pP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EGI-</a:t>
            </a:r>
            <a:r>
              <a:rPr lang="en-US" sz="1200" dirty="0" err="1">
                <a:solidFill>
                  <a:srgbClr val="FFFFFF"/>
                </a:solidFill>
                <a:ea typeface="SimSun" charset="0"/>
                <a:cs typeface="Arial" pitchFamily="34" charset="0"/>
              </a:rPr>
              <a:t>InSPIRE</a:t>
            </a:r>
            <a:r>
              <a:rPr lang="en-US" sz="1200" dirty="0">
                <a:solidFill>
                  <a:srgbClr val="FFFFFF"/>
                </a:solidFill>
                <a:ea typeface="SimSun" charset="0"/>
                <a:cs typeface="Arial" pitchFamily="34" charset="0"/>
              </a:rPr>
              <a:t> RI-261323</a:t>
            </a:r>
          </a:p>
        </p:txBody>
      </p:sp>
      <p:sp>
        <p:nvSpPr>
          <p:cNvPr id="2" name="Title 1"/>
          <p:cNvSpPr>
            <a:spLocks noGrp="1"/>
          </p:cNvSpPr>
          <p:nvPr>
            <p:ph type="ctrTitle"/>
          </p:nvPr>
        </p:nvSpPr>
        <p:spPr>
          <a:xfrm>
            <a:off x="1619672" y="2130425"/>
            <a:ext cx="7200800" cy="1470025"/>
          </a:xfrm>
        </p:spPr>
        <p:txBody>
          <a:bodyPr/>
          <a:lstStyle>
            <a:lvl1pPr>
              <a:defRPr>
                <a:solidFill>
                  <a:schemeClr val="tx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2267744" y="3886200"/>
            <a:ext cx="5832648" cy="1343000"/>
          </a:xfrm>
        </p:spPr>
        <p:txBody>
          <a:bodyPr/>
          <a:lstStyle>
            <a:lvl1pPr marL="0" indent="0" algn="ctr">
              <a:buNone/>
              <a:defRPr>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3"/>
          <p:cNvSpPr>
            <a:spLocks noGrp="1"/>
          </p:cNvSpPr>
          <p:nvPr>
            <p:ph type="dt" sz="half" idx="10"/>
          </p:nvPr>
        </p:nvSpPr>
        <p:spPr>
          <a:xfrm>
            <a:off x="62136" y="6376670"/>
            <a:ext cx="2133600" cy="365125"/>
          </a:xfrm>
        </p:spPr>
        <p:txBody>
          <a:bodyPr/>
          <a:lstStyle>
            <a:lvl1pPr>
              <a:defRPr smtClean="0">
                <a:solidFill>
                  <a:schemeClr val="bg1"/>
                </a:solidFill>
                <a:latin typeface="Arial" pitchFamily="34" charset="0"/>
                <a:cs typeface="Arial" pitchFamily="34" charset="0"/>
              </a:defRPr>
            </a:lvl1pPr>
          </a:lstStyle>
          <a:p>
            <a:pPr>
              <a:defRPr/>
            </a:pPr>
            <a:r>
              <a:rPr lang="en-GB" dirty="0" smtClean="0"/>
              <a:t>24 May 2012</a:t>
            </a:r>
            <a:endParaRPr lang="en-US" dirty="0"/>
          </a:p>
        </p:txBody>
      </p:sp>
      <p:sp>
        <p:nvSpPr>
          <p:cNvPr id="18" name="Slide Number Placeholder 5"/>
          <p:cNvSpPr>
            <a:spLocks noGrp="1"/>
          </p:cNvSpPr>
          <p:nvPr>
            <p:ph type="sldNum" sz="quarter" idx="12"/>
          </p:nvPr>
        </p:nvSpPr>
        <p:spPr>
          <a:xfrm>
            <a:off x="6975475" y="6356350"/>
            <a:ext cx="2133600" cy="365125"/>
          </a:xfrm>
        </p:spPr>
        <p:txBody>
          <a:bodyPr/>
          <a:lstStyle>
            <a:lvl1pPr>
              <a:defRPr smtClean="0">
                <a:solidFill>
                  <a:schemeClr val="bg1"/>
                </a:solidFill>
                <a:latin typeface="Arial" pitchFamily="34" charset="0"/>
                <a:cs typeface="Arial" pitchFamily="34" charset="0"/>
              </a:defRPr>
            </a:lvl1pPr>
          </a:lstStyle>
          <a:p>
            <a:pPr>
              <a:defRPr/>
            </a:pPr>
            <a:fld id="{15715CC5-53A4-439F-A85F-0604235AB755}" type="slidenum">
              <a:rPr lang="en-US" smtClean="0"/>
              <a:pPr>
                <a:defRPr/>
              </a:pPr>
              <a:t>‹#›</a:t>
            </a:fld>
            <a:endParaRPr lang="en-US" dirty="0"/>
          </a:p>
        </p:txBody>
      </p:sp>
      <p:sp>
        <p:nvSpPr>
          <p:cNvPr id="19" name="Date Placeholder 3"/>
          <p:cNvSpPr txBox="1">
            <a:spLocks/>
          </p:cNvSpPr>
          <p:nvPr userDrawn="1"/>
        </p:nvSpPr>
        <p:spPr>
          <a:xfrm>
            <a:off x="3518520" y="6448251"/>
            <a:ext cx="2709664" cy="365125"/>
          </a:xfrm>
          <a:prstGeom prst="rect">
            <a:avLst/>
          </a:prstGeom>
        </p:spPr>
        <p:txBody>
          <a:bodyPr vert="horz" lIns="91440" tIns="45720" rIns="91440" bIns="45720" rtlCol="0" anchor="ctr"/>
          <a:lstStyle>
            <a:lvl1pPr>
              <a:defRPr smtClean="0">
                <a:solidFill>
                  <a:schemeClr val="bg1"/>
                </a:solidFill>
                <a:latin typeface="Arial" pitchFamily="34" charset="0"/>
                <a:cs typeface="Arial"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err="1" smtClean="0">
                <a:ln>
                  <a:noFill/>
                </a:ln>
                <a:solidFill>
                  <a:schemeClr val="bg1"/>
                </a:solidFill>
                <a:effectLst/>
                <a:uLnTx/>
                <a:uFillTx/>
                <a:latin typeface="Arial" pitchFamily="34" charset="0"/>
                <a:ea typeface="+mn-ea"/>
                <a:cs typeface="Arial" pitchFamily="34" charset="0"/>
              </a:rPr>
              <a:t>HealthGrid</a:t>
            </a:r>
            <a:r>
              <a:rPr kumimoji="0" lang="en-US" sz="1200" b="0"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/IWSG-Life 2012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AMC Amsterdam</a:t>
            </a:r>
            <a:endParaRPr kumimoji="0" lang="en-US" sz="1200" b="0"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29641077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Conten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11188" y="1412776"/>
            <a:ext cx="8075612" cy="4525963"/>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35EAE03-69BD-4C08-B18E-8C9F5694E65D}" type="slidenum">
              <a:rPr lang="en-US" smtClean="0"/>
              <a:pPr>
                <a:defRPr/>
              </a:pPr>
              <a:t>‹#›</a:t>
            </a:fld>
            <a:endParaRPr lang="en-US" dirty="0"/>
          </a:p>
        </p:txBody>
      </p:sp>
      <p:sp>
        <p:nvSpPr>
          <p:cNvPr id="8" name="Date Placeholder 3"/>
          <p:cNvSpPr txBox="1">
            <a:spLocks/>
          </p:cNvSpPr>
          <p:nvPr userDrawn="1"/>
        </p:nvSpPr>
        <p:spPr>
          <a:xfrm>
            <a:off x="3518520" y="6448251"/>
            <a:ext cx="2709664" cy="365125"/>
          </a:xfrm>
          <a:prstGeom prst="rect">
            <a:avLst/>
          </a:prstGeom>
        </p:spPr>
        <p:txBody>
          <a:bodyPr vert="horz" lIns="91440" tIns="45720" rIns="91440" bIns="45720" rtlCol="0" anchor="ctr"/>
          <a:lstStyle>
            <a:lvl1pPr>
              <a:defRPr smtClean="0">
                <a:solidFill>
                  <a:schemeClr val="bg1"/>
                </a:solidFill>
                <a:latin typeface="Arial" pitchFamily="34" charset="0"/>
                <a:cs typeface="Arial"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err="1" smtClean="0">
                <a:ln>
                  <a:noFill/>
                </a:ln>
                <a:solidFill>
                  <a:schemeClr val="bg1"/>
                </a:solidFill>
                <a:effectLst/>
                <a:uLnTx/>
                <a:uFillTx/>
                <a:latin typeface="Arial" pitchFamily="34" charset="0"/>
                <a:ea typeface="+mn-ea"/>
                <a:cs typeface="Arial" pitchFamily="34" charset="0"/>
              </a:rPr>
              <a:t>HealthGrid</a:t>
            </a:r>
            <a:r>
              <a:rPr kumimoji="0" lang="en-US" sz="1200" b="0"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/IWSG-Life 2012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AMC Amsterdam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238490110"/>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5" name="Slide Number Placeholder 4"/>
          <p:cNvSpPr>
            <a:spLocks noGrp="1"/>
          </p:cNvSpPr>
          <p:nvPr>
            <p:ph type="sldNum" sz="quarter" idx="12"/>
          </p:nvPr>
        </p:nvSpPr>
        <p:spPr/>
        <p:txBody>
          <a:bodyPr/>
          <a:lstStyle/>
          <a:p>
            <a:pPr>
              <a:defRPr/>
            </a:pPr>
            <a:fld id="{1D53C9E4-42E2-402A-B0B1-17451789FE1F}" type="slidenum">
              <a:rPr lang="en-US" smtClean="0"/>
              <a:pPr>
                <a:defRPr/>
              </a:pPr>
              <a:t>‹#›</a:t>
            </a:fld>
            <a:endParaRPr lang="en-US" dirty="0"/>
          </a:p>
        </p:txBody>
      </p:sp>
      <p:sp>
        <p:nvSpPr>
          <p:cNvPr id="7" name="Date Placeholder 3"/>
          <p:cNvSpPr txBox="1">
            <a:spLocks/>
          </p:cNvSpPr>
          <p:nvPr userDrawn="1"/>
        </p:nvSpPr>
        <p:spPr>
          <a:xfrm>
            <a:off x="3518520" y="6448251"/>
            <a:ext cx="2709664" cy="365125"/>
          </a:xfrm>
          <a:prstGeom prst="rect">
            <a:avLst/>
          </a:prstGeom>
        </p:spPr>
        <p:txBody>
          <a:bodyPr vert="horz" lIns="91440" tIns="45720" rIns="91440" bIns="45720" rtlCol="0" anchor="ctr"/>
          <a:lstStyle>
            <a:lvl1pPr>
              <a:defRPr smtClean="0">
                <a:solidFill>
                  <a:schemeClr val="bg1"/>
                </a:solidFill>
                <a:latin typeface="Arial" pitchFamily="34" charset="0"/>
                <a:cs typeface="Arial"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err="1" smtClean="0">
                <a:ln>
                  <a:noFill/>
                </a:ln>
                <a:solidFill>
                  <a:schemeClr val="bg1"/>
                </a:solidFill>
                <a:effectLst/>
                <a:uLnTx/>
                <a:uFillTx/>
                <a:latin typeface="Arial" pitchFamily="34" charset="0"/>
                <a:ea typeface="+mn-ea"/>
                <a:cs typeface="Arial" pitchFamily="34" charset="0"/>
              </a:rPr>
              <a:t>HealthGrid</a:t>
            </a:r>
            <a:r>
              <a:rPr kumimoji="0" lang="en-US" sz="1200" b="0"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/IWSG-Life 2012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bg1"/>
                </a:solidFill>
                <a:effectLst/>
                <a:uLnTx/>
                <a:uFillTx/>
                <a:latin typeface="Arial" pitchFamily="34" charset="0"/>
                <a:ea typeface="+mn-ea"/>
                <a:cs typeface="Arial" pitchFamily="34" charset="0"/>
              </a:rPr>
              <a:t>AMC Amsterdam</a:t>
            </a:r>
            <a:endParaRPr kumimoji="0" lang="en-US" sz="1200" b="0"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2776320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5" Type="http://schemas.openxmlformats.org/officeDocument/2006/relationships/image" Target="../media/image1.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ext Box 2"/>
          <p:cNvSpPr txBox="1">
            <a:spLocks noChangeArrowheads="1"/>
          </p:cNvSpPr>
          <p:nvPr/>
        </p:nvSpPr>
        <p:spPr bwMode="auto">
          <a:xfrm>
            <a:off x="0" y="6308725"/>
            <a:ext cx="9144000" cy="549275"/>
          </a:xfrm>
          <a:prstGeom prst="rect">
            <a:avLst/>
          </a:prstGeom>
          <a:solidFill>
            <a:srgbClr val="0067B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atin typeface="Calibri" pitchFamily="34" charset="0"/>
            </a:endParaRPr>
          </a:p>
        </p:txBody>
      </p:sp>
      <p:grpSp>
        <p:nvGrpSpPr>
          <p:cNvPr id="1027" name="Group 12"/>
          <p:cNvGrpSpPr>
            <a:grpSpLocks/>
          </p:cNvGrpSpPr>
          <p:nvPr/>
        </p:nvGrpSpPr>
        <p:grpSpPr bwMode="auto">
          <a:xfrm>
            <a:off x="0" y="0"/>
            <a:ext cx="9144000" cy="1044575"/>
            <a:chOff x="-1" y="0"/>
            <a:chExt cx="9144001" cy="1044575"/>
          </a:xfrm>
        </p:grpSpPr>
        <p:sp>
          <p:nvSpPr>
            <p:cNvPr id="1035"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p:spPr>
          <p:txBody>
            <a:bodyPr wrap="none" anchor="ctr"/>
            <a:lstStyle/>
            <a:p>
              <a:endParaRPr lang="en-US">
                <a:latin typeface="Calibri" pitchFamily="34" charset="0"/>
              </a:endParaRPr>
            </a:p>
          </p:txBody>
        </p:sp>
        <p:pic>
          <p:nvPicPr>
            <p:cNvPr id="1036" name="Picture 5"/>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037"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p:spPr>
          <p:txBody>
            <a:bodyPr wrap="none" anchor="ctr"/>
            <a:lstStyle/>
            <a:p>
              <a:endParaRPr lang="en-US">
                <a:latin typeface="Calibri" pitchFamily="34" charset="0"/>
              </a:endParaRPr>
            </a:p>
          </p:txBody>
        </p:sp>
        <p:sp>
          <p:nvSpPr>
            <p:cNvPr id="1038" name="Freeform 7"/>
            <p:cNvSpPr>
              <a:spLocks noChangeArrowheads="1"/>
            </p:cNvSpPr>
            <p:nvPr/>
          </p:nvSpPr>
          <p:spPr bwMode="auto">
            <a:xfrm>
              <a:off x="1619249" y="0"/>
              <a:ext cx="1800225" cy="979488"/>
            </a:xfrm>
            <a:custGeom>
              <a:avLst/>
              <a:gdLst>
                <a:gd name="T0" fmla="*/ 5000 w 5001"/>
                <a:gd name="T1" fmla="*/ 0 h 2721"/>
                <a:gd name="T2" fmla="*/ 5000 w 5001"/>
                <a:gd name="T3" fmla="*/ 2720 h 2721"/>
                <a:gd name="T4" fmla="*/ 0 w 5001"/>
                <a:gd name="T5" fmla="*/ 2720 h 2721"/>
                <a:gd name="T6" fmla="*/ 2000 w 5001"/>
                <a:gd name="T7" fmla="*/ 0 h 2721"/>
                <a:gd name="T8" fmla="*/ 5000 w 5001"/>
                <a:gd name="T9" fmla="*/ 0 h 27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p:spPr>
          <p:txBody>
            <a:bodyPr wrap="none" anchor="ctr"/>
            <a:lstStyle/>
            <a:p>
              <a:endParaRPr lang="en-GB"/>
            </a:p>
          </p:txBody>
        </p:sp>
      </p:grpSp>
      <p:sp>
        <p:nvSpPr>
          <p:cNvPr id="1028" name="Title Placeholder 1"/>
          <p:cNvSpPr>
            <a:spLocks noGrp="1"/>
          </p:cNvSpPr>
          <p:nvPr>
            <p:ph type="title"/>
          </p:nvPr>
        </p:nvSpPr>
        <p:spPr bwMode="auto">
          <a:xfrm>
            <a:off x="2124075" y="115888"/>
            <a:ext cx="6840538"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611188" y="1600200"/>
            <a:ext cx="807561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1913" y="6376988"/>
            <a:ext cx="2133600" cy="365125"/>
          </a:xfrm>
          <a:prstGeom prst="rect">
            <a:avLst/>
          </a:prstGeom>
        </p:spPr>
        <p:txBody>
          <a:bodyPr vert="horz" lIns="91440" tIns="45720" rIns="91440" bIns="45720" rtlCol="0" anchor="ctr"/>
          <a:lstStyle>
            <a:lvl1pPr algn="l" fontAlgn="auto">
              <a:spcBef>
                <a:spcPts val="0"/>
              </a:spcBef>
              <a:spcAft>
                <a:spcPts val="0"/>
              </a:spcAft>
              <a:defRPr sz="1200" dirty="0" smtClean="0">
                <a:solidFill>
                  <a:schemeClr val="bg1"/>
                </a:solidFill>
                <a:latin typeface="Arial" pitchFamily="34" charset="0"/>
                <a:cs typeface="Arial" pitchFamily="34" charset="0"/>
              </a:defRPr>
            </a:lvl1pPr>
          </a:lstStyle>
          <a:p>
            <a:pPr>
              <a:defRPr/>
            </a:pPr>
            <a:fld id="{193306D1-B4EE-4158-A0CE-5BE46619B428}" type="datetime1">
              <a:rPr lang="en-GB" smtClean="0"/>
              <a:pPr>
                <a:defRPr/>
              </a:pPr>
              <a:t>01/06/2012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bg1"/>
                </a:solidFill>
                <a:latin typeface="Arial" pitchFamily="34" charset="0"/>
                <a:cs typeface="Arial" pitchFamily="34" charset="0"/>
              </a:defRPr>
            </a:lvl1pPr>
          </a:lstStyle>
          <a:p>
            <a:pPr>
              <a:defRPr/>
            </a:pPr>
            <a:r>
              <a:rPr lang="en-GB" smtClean="0"/>
              <a:t>EGI Life Sciences - May 2011</a:t>
            </a:r>
            <a:endParaRPr lang="en-US"/>
          </a:p>
        </p:txBody>
      </p:sp>
      <p:sp>
        <p:nvSpPr>
          <p:cNvPr id="6" name="Slide Number Placeholder 5"/>
          <p:cNvSpPr>
            <a:spLocks noGrp="1"/>
          </p:cNvSpPr>
          <p:nvPr>
            <p:ph type="sldNum" sz="quarter" idx="4"/>
          </p:nvPr>
        </p:nvSpPr>
        <p:spPr>
          <a:xfrm>
            <a:off x="7019925"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bg1"/>
                </a:solidFill>
                <a:latin typeface="Arial" pitchFamily="34" charset="0"/>
                <a:cs typeface="Arial" pitchFamily="34" charset="0"/>
              </a:defRPr>
            </a:lvl1pPr>
          </a:lstStyle>
          <a:p>
            <a:pPr>
              <a:defRPr/>
            </a:pPr>
            <a:fld id="{52F56AE5-EB24-4633-A586-FC60E5A6913F}" type="slidenum">
              <a:rPr lang="en-US"/>
              <a:pPr>
                <a:defRPr/>
              </a:pPr>
              <a:t>‹#›</a:t>
            </a:fld>
            <a:endParaRPr lang="en-US" dirty="0"/>
          </a:p>
        </p:txBody>
      </p:sp>
      <p:sp>
        <p:nvSpPr>
          <p:cNvPr id="1033" name="Rectangle 17"/>
          <p:cNvSpPr>
            <a:spLocks noChangeArrowheads="1"/>
          </p:cNvSpPr>
          <p:nvPr/>
        </p:nvSpPr>
        <p:spPr bwMode="auto">
          <a:xfrm>
            <a:off x="7667625" y="6586538"/>
            <a:ext cx="14478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p>
            <a:pPr algn="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www.egi.eu</a:t>
            </a:r>
          </a:p>
        </p:txBody>
      </p:sp>
      <p:sp>
        <p:nvSpPr>
          <p:cNvPr id="1034" name="Rectangle 18"/>
          <p:cNvSpPr>
            <a:spLocks noChangeArrowheads="1"/>
          </p:cNvSpPr>
          <p:nvPr/>
        </p:nvSpPr>
        <p:spPr bwMode="auto">
          <a:xfrm>
            <a:off x="53975" y="6605588"/>
            <a:ext cx="22860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p>
            <a:pP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EGI-InSPIRE RI-261323</a:t>
            </a:r>
          </a:p>
        </p:txBody>
      </p:sp>
    </p:spTree>
  </p:cSld>
  <p:clrMap bg1="lt1" tx1="dk1" bg2="lt2" tx2="dk2" accent1="accent1" accent2="accent2" accent3="accent3" accent4="accent4" accent5="accent5" accent6="accent6" hlink="hlink" folHlink="folHlink"/>
  <p:sldLayoutIdLst>
    <p:sldLayoutId id="2147483662" r:id="rId1"/>
    <p:sldLayoutId id="2147483660" r:id="rId2"/>
    <p:sldLayoutId id="2147483661" r:id="rId3"/>
  </p:sldLayoutIdLst>
  <p:hf hdr="0"/>
  <p:txStyles>
    <p:titleStyle>
      <a:lvl1pPr algn="ctr" rtl="0" eaLnBrk="0" fontAlgn="base" hangingPunct="0">
        <a:spcBef>
          <a:spcPct val="0"/>
        </a:spcBef>
        <a:spcAft>
          <a:spcPct val="0"/>
        </a:spcAft>
        <a:defRPr sz="4400" kern="1200">
          <a:solidFill>
            <a:schemeClr val="bg1"/>
          </a:solidFill>
          <a:latin typeface="Arial" pitchFamily="34" charset="0"/>
          <a:ea typeface="+mj-ea"/>
          <a:cs typeface="Arial" pitchFamily="34" charset="0"/>
        </a:defRPr>
      </a:lvl1pPr>
      <a:lvl2pPr algn="ctr" rtl="0" eaLnBrk="0" fontAlgn="base" hangingPunct="0">
        <a:spcBef>
          <a:spcPct val="0"/>
        </a:spcBef>
        <a:spcAft>
          <a:spcPct val="0"/>
        </a:spcAft>
        <a:defRPr sz="4400">
          <a:solidFill>
            <a:schemeClr val="bg1"/>
          </a:solidFill>
          <a:latin typeface="Arial" pitchFamily="34" charset="0"/>
          <a:cs typeface="Arial" pitchFamily="34" charset="0"/>
        </a:defRPr>
      </a:lvl2pPr>
      <a:lvl3pPr algn="ctr" rtl="0" eaLnBrk="0" fontAlgn="base" hangingPunct="0">
        <a:spcBef>
          <a:spcPct val="0"/>
        </a:spcBef>
        <a:spcAft>
          <a:spcPct val="0"/>
        </a:spcAft>
        <a:defRPr sz="4400">
          <a:solidFill>
            <a:schemeClr val="bg1"/>
          </a:solidFill>
          <a:latin typeface="Arial" pitchFamily="34" charset="0"/>
          <a:cs typeface="Arial" pitchFamily="34" charset="0"/>
        </a:defRPr>
      </a:lvl3pPr>
      <a:lvl4pPr algn="ctr" rtl="0" eaLnBrk="0" fontAlgn="base" hangingPunct="0">
        <a:spcBef>
          <a:spcPct val="0"/>
        </a:spcBef>
        <a:spcAft>
          <a:spcPct val="0"/>
        </a:spcAft>
        <a:defRPr sz="4400">
          <a:solidFill>
            <a:schemeClr val="bg1"/>
          </a:solidFill>
          <a:latin typeface="Arial" pitchFamily="34" charset="0"/>
          <a:cs typeface="Arial" pitchFamily="34" charset="0"/>
        </a:defRPr>
      </a:lvl4pPr>
      <a:lvl5pPr algn="ctr" rtl="0" eaLnBrk="0" fontAlgn="base" hangingPunct="0">
        <a:spcBef>
          <a:spcPct val="0"/>
        </a:spcBef>
        <a:spcAft>
          <a:spcPct val="0"/>
        </a:spcAft>
        <a:defRPr sz="4400">
          <a:solidFill>
            <a:schemeClr val="bg1"/>
          </a:solidFill>
          <a:latin typeface="Arial" pitchFamily="34" charset="0"/>
          <a:cs typeface="Arial" pitchFamily="34" charset="0"/>
        </a:defRPr>
      </a:lvl5pPr>
      <a:lvl6pPr marL="457200" algn="ctr" rtl="0" fontAlgn="base">
        <a:spcBef>
          <a:spcPct val="0"/>
        </a:spcBef>
        <a:spcAft>
          <a:spcPct val="0"/>
        </a:spcAft>
        <a:defRPr sz="4400">
          <a:solidFill>
            <a:schemeClr val="bg1"/>
          </a:solidFill>
          <a:latin typeface="Arial" pitchFamily="34" charset="0"/>
          <a:cs typeface="Arial" pitchFamily="34" charset="0"/>
        </a:defRPr>
      </a:lvl6pPr>
      <a:lvl7pPr marL="914400" algn="ctr" rtl="0" fontAlgn="base">
        <a:spcBef>
          <a:spcPct val="0"/>
        </a:spcBef>
        <a:spcAft>
          <a:spcPct val="0"/>
        </a:spcAft>
        <a:defRPr sz="4400">
          <a:solidFill>
            <a:schemeClr val="bg1"/>
          </a:solidFill>
          <a:latin typeface="Arial" pitchFamily="34" charset="0"/>
          <a:cs typeface="Arial" pitchFamily="34" charset="0"/>
        </a:defRPr>
      </a:lvl7pPr>
      <a:lvl8pPr marL="1371600" algn="ctr" rtl="0" fontAlgn="base">
        <a:spcBef>
          <a:spcPct val="0"/>
        </a:spcBef>
        <a:spcAft>
          <a:spcPct val="0"/>
        </a:spcAft>
        <a:defRPr sz="4400">
          <a:solidFill>
            <a:schemeClr val="bg1"/>
          </a:solidFill>
          <a:latin typeface="Arial" pitchFamily="34" charset="0"/>
          <a:cs typeface="Arial" pitchFamily="34" charset="0"/>
        </a:defRPr>
      </a:lvl8pPr>
      <a:lvl9pPr marL="1828800" algn="ctr" rtl="0" fontAlgn="base">
        <a:spcBef>
          <a:spcPct val="0"/>
        </a:spcBef>
        <a:spcAft>
          <a:spcPct val="0"/>
        </a:spcAft>
        <a:defRPr sz="4400">
          <a:solidFill>
            <a:schemeClr val="bg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Text Box 2"/>
          <p:cNvSpPr txBox="1">
            <a:spLocks noChangeArrowheads="1"/>
          </p:cNvSpPr>
          <p:nvPr/>
        </p:nvSpPr>
        <p:spPr bwMode="auto">
          <a:xfrm>
            <a:off x="0" y="6308725"/>
            <a:ext cx="9144000" cy="549275"/>
          </a:xfrm>
          <a:prstGeom prst="rect">
            <a:avLst/>
          </a:prstGeom>
          <a:solidFill>
            <a:srgbClr val="0067B1"/>
          </a:solidFill>
          <a:ln w="9525">
            <a:noFill/>
            <a:round/>
            <a:headEnd/>
            <a:tailEnd/>
          </a:ln>
          <a:effectLst/>
        </p:spPr>
        <p:txBody>
          <a:bodyPr wrap="none" anchor="ctr"/>
          <a:lstStyle/>
          <a:p>
            <a:pPr fontAlgn="auto">
              <a:spcBef>
                <a:spcPts val="0"/>
              </a:spcBef>
              <a:spcAft>
                <a:spcPts val="0"/>
              </a:spcAft>
              <a:defRPr/>
            </a:pPr>
            <a:endParaRPr lang="en-US">
              <a:latin typeface="+mn-lt"/>
            </a:endParaRPr>
          </a:p>
        </p:txBody>
      </p:sp>
      <p:grpSp>
        <p:nvGrpSpPr>
          <p:cNvPr id="1027" name="Group 12"/>
          <p:cNvGrpSpPr>
            <a:grpSpLocks/>
          </p:cNvGrpSpPr>
          <p:nvPr/>
        </p:nvGrpSpPr>
        <p:grpSpPr bwMode="auto">
          <a:xfrm>
            <a:off x="0" y="0"/>
            <a:ext cx="9144000" cy="1044575"/>
            <a:chOff x="-1" y="0"/>
            <a:chExt cx="9144001" cy="1044575"/>
          </a:xfrm>
        </p:grpSpPr>
        <p:sp>
          <p:nvSpPr>
            <p:cNvPr id="8"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pic>
          <p:nvPicPr>
            <p:cNvPr id="1036" name="Picture 5"/>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0"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1" name="Freeform 7"/>
            <p:cNvSpPr>
              <a:spLocks noChangeArrowheads="1"/>
            </p:cNvSpPr>
            <p:nvPr/>
          </p:nvSpPr>
          <p:spPr bwMode="auto">
            <a:xfrm>
              <a:off x="1619249" y="0"/>
              <a:ext cx="1800225" cy="979488"/>
            </a:xfrm>
            <a:custGeom>
              <a:avLst/>
              <a:gdLst/>
              <a:ahLst/>
              <a:cxnLst>
                <a:cxn ang="0">
                  <a:pos x="5000" y="0"/>
                </a:cxn>
                <a:cxn ang="0">
                  <a:pos x="5000" y="2720"/>
                </a:cxn>
                <a:cxn ang="0">
                  <a:pos x="0" y="2720"/>
                </a:cxn>
                <a:cxn ang="0">
                  <a:pos x="2000" y="0"/>
                </a:cxn>
                <a:cxn ang="0">
                  <a:pos x="5000" y="0"/>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grpSp>
      <p:sp>
        <p:nvSpPr>
          <p:cNvPr id="1028" name="Title Placeholder 1"/>
          <p:cNvSpPr>
            <a:spLocks noGrp="1"/>
          </p:cNvSpPr>
          <p:nvPr>
            <p:ph type="title"/>
          </p:nvPr>
        </p:nvSpPr>
        <p:spPr bwMode="auto">
          <a:xfrm>
            <a:off x="2124075" y="115888"/>
            <a:ext cx="6840538"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611188" y="1600200"/>
            <a:ext cx="807561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1913" y="6376988"/>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bg1"/>
                </a:solidFill>
                <a:latin typeface="Arial" pitchFamily="34" charset="0"/>
                <a:cs typeface="Arial" pitchFamily="34" charset="0"/>
              </a:defRPr>
            </a:lvl1pPr>
          </a:lstStyle>
          <a:p>
            <a:pPr>
              <a:defRPr/>
            </a:pPr>
            <a:fld id="{745F0523-ED96-41FF-B10D-24B87089AAC0}" type="datetime1">
              <a:rPr lang="en-GB" smtClean="0"/>
              <a:pPr>
                <a:defRPr/>
              </a:pPr>
              <a:t>01/06/2012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bg1"/>
                </a:solidFill>
                <a:latin typeface="Arial" pitchFamily="34" charset="0"/>
                <a:cs typeface="Arial" pitchFamily="34" charset="0"/>
              </a:defRPr>
            </a:lvl1pPr>
          </a:lstStyle>
          <a:p>
            <a:pPr>
              <a:defRPr/>
            </a:pPr>
            <a:r>
              <a:rPr lang="en-GB" smtClean="0"/>
              <a:t>EGI Life Sciences - May 2011</a:t>
            </a:r>
            <a:endParaRPr lang="en-US"/>
          </a:p>
        </p:txBody>
      </p:sp>
      <p:sp>
        <p:nvSpPr>
          <p:cNvPr id="6" name="Slide Number Placeholder 5"/>
          <p:cNvSpPr>
            <a:spLocks noGrp="1"/>
          </p:cNvSpPr>
          <p:nvPr>
            <p:ph type="sldNum" sz="quarter" idx="4"/>
          </p:nvPr>
        </p:nvSpPr>
        <p:spPr>
          <a:xfrm>
            <a:off x="7019925"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bg1"/>
                </a:solidFill>
                <a:latin typeface="Arial" pitchFamily="34" charset="0"/>
                <a:cs typeface="Arial" pitchFamily="34" charset="0"/>
              </a:defRPr>
            </a:lvl1pPr>
          </a:lstStyle>
          <a:p>
            <a:pPr>
              <a:defRPr/>
            </a:pPr>
            <a:fld id="{52F56AE5-EB24-4633-A586-FC60E5A6913F}" type="slidenum">
              <a:rPr lang="en-US" smtClean="0"/>
              <a:pPr>
                <a:defRPr/>
              </a:pPr>
              <a:t>‹#›</a:t>
            </a:fld>
            <a:endParaRPr lang="en-US" dirty="0"/>
          </a:p>
        </p:txBody>
      </p:sp>
      <p:sp>
        <p:nvSpPr>
          <p:cNvPr id="15" name="Rectangle 17"/>
          <p:cNvSpPr>
            <a:spLocks noChangeArrowheads="1"/>
          </p:cNvSpPr>
          <p:nvPr/>
        </p:nvSpPr>
        <p:spPr bwMode="auto">
          <a:xfrm>
            <a:off x="7667625" y="6586538"/>
            <a:ext cx="1447800" cy="279400"/>
          </a:xfrm>
          <a:prstGeom prst="rect">
            <a:avLst/>
          </a:prstGeom>
          <a:noFill/>
          <a:ln w="9525">
            <a:noFill/>
            <a:round/>
            <a:headEnd/>
            <a:tailEnd/>
          </a:ln>
          <a:effectLst/>
        </p:spPr>
        <p:txBody>
          <a:bodyPr lIns="90000" tIns="46800" rIns="90000" bIns="46800">
            <a:spAutoFit/>
          </a:bodyPr>
          <a:lstStyle/>
          <a:p>
            <a:pPr algn="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www.egi.eu</a:t>
            </a:r>
          </a:p>
        </p:txBody>
      </p:sp>
      <p:sp>
        <p:nvSpPr>
          <p:cNvPr id="16" name="Rectangle 18"/>
          <p:cNvSpPr>
            <a:spLocks noChangeArrowheads="1"/>
          </p:cNvSpPr>
          <p:nvPr/>
        </p:nvSpPr>
        <p:spPr bwMode="auto">
          <a:xfrm>
            <a:off x="53975" y="6605588"/>
            <a:ext cx="2286000" cy="279400"/>
          </a:xfrm>
          <a:prstGeom prst="rect">
            <a:avLst/>
          </a:prstGeom>
          <a:noFill/>
          <a:ln w="9525">
            <a:noFill/>
            <a:round/>
            <a:headEnd/>
            <a:tailEnd/>
          </a:ln>
          <a:effectLst/>
        </p:spPr>
        <p:txBody>
          <a:bodyPr lIns="90000" tIns="46800" rIns="90000" bIns="46800">
            <a:spAutoFit/>
          </a:bodyPr>
          <a:lstStyle/>
          <a:p>
            <a:pP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EGI-</a:t>
            </a:r>
            <a:r>
              <a:rPr lang="en-US" sz="1200" dirty="0" err="1">
                <a:solidFill>
                  <a:srgbClr val="FFFFFF"/>
                </a:solidFill>
                <a:ea typeface="SimSun" charset="0"/>
                <a:cs typeface="Arial" pitchFamily="34" charset="0"/>
              </a:rPr>
              <a:t>InSPIRE</a:t>
            </a:r>
            <a:r>
              <a:rPr lang="en-US" sz="1200" dirty="0">
                <a:solidFill>
                  <a:srgbClr val="FFFFFF"/>
                </a:solidFill>
                <a:ea typeface="SimSun" charset="0"/>
                <a:cs typeface="Arial" pitchFamily="34" charset="0"/>
              </a:rPr>
              <a:t> RI-261323</a:t>
            </a:r>
          </a:p>
        </p:txBody>
      </p:sp>
      <p:sp>
        <p:nvSpPr>
          <p:cNvPr id="17" name="Text Box 2"/>
          <p:cNvSpPr txBox="1">
            <a:spLocks noChangeArrowheads="1"/>
          </p:cNvSpPr>
          <p:nvPr/>
        </p:nvSpPr>
        <p:spPr bwMode="auto">
          <a:xfrm>
            <a:off x="0" y="6308725"/>
            <a:ext cx="9144000" cy="549275"/>
          </a:xfrm>
          <a:prstGeom prst="rect">
            <a:avLst/>
          </a:prstGeom>
          <a:solidFill>
            <a:srgbClr val="0067B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endParaRPr lang="en-US">
              <a:latin typeface="Calibri" pitchFamily="34" charset="0"/>
            </a:endParaRPr>
          </a:p>
        </p:txBody>
      </p:sp>
      <p:grpSp>
        <p:nvGrpSpPr>
          <p:cNvPr id="18" name="Group 12"/>
          <p:cNvGrpSpPr>
            <a:grpSpLocks/>
          </p:cNvGrpSpPr>
          <p:nvPr/>
        </p:nvGrpSpPr>
        <p:grpSpPr bwMode="auto">
          <a:xfrm>
            <a:off x="0" y="0"/>
            <a:ext cx="9144000" cy="1044575"/>
            <a:chOff x="-1" y="0"/>
            <a:chExt cx="9144001" cy="1044575"/>
          </a:xfrm>
        </p:grpSpPr>
        <p:sp>
          <p:nvSpPr>
            <p:cNvPr id="19"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p:spPr>
          <p:txBody>
            <a:bodyPr wrap="none" anchor="ctr"/>
            <a:lstStyle/>
            <a:p>
              <a:endParaRPr lang="en-US">
                <a:latin typeface="Calibri" pitchFamily="34" charset="0"/>
              </a:endParaRPr>
            </a:p>
          </p:txBody>
        </p:sp>
        <p:pic>
          <p:nvPicPr>
            <p:cNvPr id="20" name="Picture 5"/>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1"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p:spPr>
          <p:txBody>
            <a:bodyPr wrap="none" anchor="ctr"/>
            <a:lstStyle/>
            <a:p>
              <a:endParaRPr lang="en-US">
                <a:latin typeface="Calibri" pitchFamily="34" charset="0"/>
              </a:endParaRPr>
            </a:p>
          </p:txBody>
        </p:sp>
        <p:sp>
          <p:nvSpPr>
            <p:cNvPr id="22" name="Freeform 7"/>
            <p:cNvSpPr>
              <a:spLocks noChangeArrowheads="1"/>
            </p:cNvSpPr>
            <p:nvPr/>
          </p:nvSpPr>
          <p:spPr bwMode="auto">
            <a:xfrm>
              <a:off x="1619249" y="0"/>
              <a:ext cx="1800225" cy="979488"/>
            </a:xfrm>
            <a:custGeom>
              <a:avLst/>
              <a:gdLst>
                <a:gd name="T0" fmla="*/ 5000 w 5001"/>
                <a:gd name="T1" fmla="*/ 0 h 2721"/>
                <a:gd name="T2" fmla="*/ 5000 w 5001"/>
                <a:gd name="T3" fmla="*/ 2720 h 2721"/>
                <a:gd name="T4" fmla="*/ 0 w 5001"/>
                <a:gd name="T5" fmla="*/ 2720 h 2721"/>
                <a:gd name="T6" fmla="*/ 2000 w 5001"/>
                <a:gd name="T7" fmla="*/ 0 h 2721"/>
                <a:gd name="T8" fmla="*/ 5000 w 5001"/>
                <a:gd name="T9" fmla="*/ 0 h 272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p:spPr>
          <p:txBody>
            <a:bodyPr wrap="none" anchor="ctr"/>
            <a:lstStyle/>
            <a:p>
              <a:endParaRPr lang="en-GB"/>
            </a:p>
          </p:txBody>
        </p:sp>
      </p:grpSp>
      <p:sp>
        <p:nvSpPr>
          <p:cNvPr id="23" name="Rectangle 17"/>
          <p:cNvSpPr>
            <a:spLocks noChangeArrowheads="1"/>
          </p:cNvSpPr>
          <p:nvPr/>
        </p:nvSpPr>
        <p:spPr bwMode="auto">
          <a:xfrm>
            <a:off x="7667625" y="6586538"/>
            <a:ext cx="14478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p>
            <a:pPr algn="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www.egi.eu</a:t>
            </a:r>
          </a:p>
        </p:txBody>
      </p:sp>
      <p:sp>
        <p:nvSpPr>
          <p:cNvPr id="24" name="Rectangle 18"/>
          <p:cNvSpPr>
            <a:spLocks noChangeArrowheads="1"/>
          </p:cNvSpPr>
          <p:nvPr/>
        </p:nvSpPr>
        <p:spPr bwMode="auto">
          <a:xfrm>
            <a:off x="53975" y="6605588"/>
            <a:ext cx="2286000" cy="27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p>
            <a:pPr>
              <a:spcBef>
                <a:spcPts val="875"/>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200">
                <a:solidFill>
                  <a:srgbClr val="FFFFFF"/>
                </a:solidFill>
                <a:ea typeface="SimSun" pitchFamily="2" charset="-122"/>
              </a:rPr>
              <a:t>EGI-InSPIRE RI-261323</a:t>
            </a:r>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Lst>
  <p:hf hdr="0"/>
  <p:txStyles>
    <p:titleStyle>
      <a:lvl1pPr algn="ctr" rtl="0" eaLnBrk="1" fontAlgn="base" hangingPunct="1">
        <a:spcBef>
          <a:spcPct val="0"/>
        </a:spcBef>
        <a:spcAft>
          <a:spcPct val="0"/>
        </a:spcAft>
        <a:defRPr sz="4400" kern="1200">
          <a:solidFill>
            <a:schemeClr val="bg1"/>
          </a:solidFill>
          <a:latin typeface="Arial" pitchFamily="34" charset="0"/>
          <a:ea typeface="+mj-ea"/>
          <a:cs typeface="Arial" pitchFamily="34" charset="0"/>
        </a:defRPr>
      </a:lvl1pPr>
      <a:lvl2pPr algn="ctr" rtl="0" eaLnBrk="1" fontAlgn="base" hangingPunct="1">
        <a:spcBef>
          <a:spcPct val="0"/>
        </a:spcBef>
        <a:spcAft>
          <a:spcPct val="0"/>
        </a:spcAft>
        <a:defRPr sz="4400">
          <a:solidFill>
            <a:schemeClr val="bg1"/>
          </a:solidFill>
          <a:latin typeface="Arial" pitchFamily="34" charset="0"/>
          <a:cs typeface="Arial" pitchFamily="34" charset="0"/>
        </a:defRPr>
      </a:lvl2pPr>
      <a:lvl3pPr algn="ctr" rtl="0" eaLnBrk="1" fontAlgn="base" hangingPunct="1">
        <a:spcBef>
          <a:spcPct val="0"/>
        </a:spcBef>
        <a:spcAft>
          <a:spcPct val="0"/>
        </a:spcAft>
        <a:defRPr sz="4400">
          <a:solidFill>
            <a:schemeClr val="bg1"/>
          </a:solidFill>
          <a:latin typeface="Arial" pitchFamily="34" charset="0"/>
          <a:cs typeface="Arial" pitchFamily="34" charset="0"/>
        </a:defRPr>
      </a:lvl3pPr>
      <a:lvl4pPr algn="ctr" rtl="0" eaLnBrk="1" fontAlgn="base" hangingPunct="1">
        <a:spcBef>
          <a:spcPct val="0"/>
        </a:spcBef>
        <a:spcAft>
          <a:spcPct val="0"/>
        </a:spcAft>
        <a:defRPr sz="4400">
          <a:solidFill>
            <a:schemeClr val="bg1"/>
          </a:solidFill>
          <a:latin typeface="Arial" pitchFamily="34" charset="0"/>
          <a:cs typeface="Arial" pitchFamily="34" charset="0"/>
        </a:defRPr>
      </a:lvl4pPr>
      <a:lvl5pPr algn="ctr" rtl="0" eaLnBrk="1" fontAlgn="base" hangingPunct="1">
        <a:spcBef>
          <a:spcPct val="0"/>
        </a:spcBef>
        <a:spcAft>
          <a:spcPct val="0"/>
        </a:spcAft>
        <a:defRPr sz="4400">
          <a:solidFill>
            <a:schemeClr val="bg1"/>
          </a:solidFill>
          <a:latin typeface="Arial" pitchFamily="34" charset="0"/>
          <a:cs typeface="Arial" pitchFamily="34" charset="0"/>
        </a:defRPr>
      </a:lvl5pPr>
      <a:lvl6pPr marL="457200" algn="ctr" rtl="0" eaLnBrk="1" fontAlgn="base" hangingPunct="1">
        <a:spcBef>
          <a:spcPct val="0"/>
        </a:spcBef>
        <a:spcAft>
          <a:spcPct val="0"/>
        </a:spcAft>
        <a:defRPr sz="4400">
          <a:solidFill>
            <a:schemeClr val="bg1"/>
          </a:solidFill>
          <a:latin typeface="Arial" pitchFamily="34" charset="0"/>
          <a:cs typeface="Arial" pitchFamily="34" charset="0"/>
        </a:defRPr>
      </a:lvl6pPr>
      <a:lvl7pPr marL="914400" algn="ctr" rtl="0" eaLnBrk="1" fontAlgn="base" hangingPunct="1">
        <a:spcBef>
          <a:spcPct val="0"/>
        </a:spcBef>
        <a:spcAft>
          <a:spcPct val="0"/>
        </a:spcAft>
        <a:defRPr sz="4400">
          <a:solidFill>
            <a:schemeClr val="bg1"/>
          </a:solidFill>
          <a:latin typeface="Arial" pitchFamily="34" charset="0"/>
          <a:cs typeface="Arial" pitchFamily="34" charset="0"/>
        </a:defRPr>
      </a:lvl7pPr>
      <a:lvl8pPr marL="1371600" algn="ctr" rtl="0" eaLnBrk="1" fontAlgn="base" hangingPunct="1">
        <a:spcBef>
          <a:spcPct val="0"/>
        </a:spcBef>
        <a:spcAft>
          <a:spcPct val="0"/>
        </a:spcAft>
        <a:defRPr sz="4400">
          <a:solidFill>
            <a:schemeClr val="bg1"/>
          </a:solidFill>
          <a:latin typeface="Arial" pitchFamily="34" charset="0"/>
          <a:cs typeface="Arial" pitchFamily="34" charset="0"/>
        </a:defRPr>
      </a:lvl8pPr>
      <a:lvl9pPr marL="1828800" algn="ctr" rtl="0" eaLnBrk="1" fontAlgn="base" hangingPunct="1">
        <a:spcBef>
          <a:spcPct val="0"/>
        </a:spcBef>
        <a:spcAft>
          <a:spcPct val="0"/>
        </a:spcAft>
        <a:defRPr sz="4400">
          <a:solidFill>
            <a:schemeClr val="bg1"/>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 name="Text Box 2"/>
          <p:cNvSpPr txBox="1">
            <a:spLocks noChangeArrowheads="1"/>
          </p:cNvSpPr>
          <p:nvPr/>
        </p:nvSpPr>
        <p:spPr bwMode="auto">
          <a:xfrm>
            <a:off x="0" y="6308725"/>
            <a:ext cx="9144000" cy="549275"/>
          </a:xfrm>
          <a:prstGeom prst="rect">
            <a:avLst/>
          </a:prstGeom>
          <a:solidFill>
            <a:srgbClr val="0067B1"/>
          </a:solidFill>
          <a:ln w="9525">
            <a:noFill/>
            <a:round/>
            <a:headEnd/>
            <a:tailEnd/>
          </a:ln>
          <a:effectLst/>
        </p:spPr>
        <p:txBody>
          <a:bodyPr wrap="none" anchor="ctr"/>
          <a:lstStyle/>
          <a:p>
            <a:pPr fontAlgn="auto">
              <a:spcBef>
                <a:spcPts val="0"/>
              </a:spcBef>
              <a:spcAft>
                <a:spcPts val="0"/>
              </a:spcAft>
              <a:defRPr/>
            </a:pPr>
            <a:endParaRPr lang="en-US">
              <a:latin typeface="+mn-lt"/>
            </a:endParaRPr>
          </a:p>
        </p:txBody>
      </p:sp>
      <p:grpSp>
        <p:nvGrpSpPr>
          <p:cNvPr id="1027" name="Group 12"/>
          <p:cNvGrpSpPr>
            <a:grpSpLocks/>
          </p:cNvGrpSpPr>
          <p:nvPr/>
        </p:nvGrpSpPr>
        <p:grpSpPr bwMode="auto">
          <a:xfrm>
            <a:off x="0" y="0"/>
            <a:ext cx="9144000" cy="1044575"/>
            <a:chOff x="-1" y="0"/>
            <a:chExt cx="9144001" cy="1044575"/>
          </a:xfrm>
        </p:grpSpPr>
        <p:sp>
          <p:nvSpPr>
            <p:cNvPr id="8" name="Rectangle 4"/>
            <p:cNvSpPr>
              <a:spLocks noChangeArrowheads="1"/>
            </p:cNvSpPr>
            <p:nvPr userDrawn="1"/>
          </p:nvSpPr>
          <p:spPr bwMode="auto">
            <a:xfrm>
              <a:off x="-1" y="0"/>
              <a:ext cx="9144001" cy="1044575"/>
            </a:xfrm>
            <a:prstGeom prst="rect">
              <a:avLst/>
            </a:pr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pic>
          <p:nvPicPr>
            <p:cNvPr id="1036" name="Picture 5"/>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0" y="0"/>
              <a:ext cx="1735138" cy="97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0" name="Rectangle 6"/>
            <p:cNvSpPr>
              <a:spLocks noChangeArrowheads="1"/>
            </p:cNvSpPr>
            <p:nvPr/>
          </p:nvSpPr>
          <p:spPr bwMode="auto">
            <a:xfrm>
              <a:off x="1619249" y="0"/>
              <a:ext cx="1800225" cy="979488"/>
            </a:xfrm>
            <a:prstGeom prst="rect">
              <a:avLst/>
            </a:prstGeom>
            <a:solidFill>
              <a:srgbClr val="FFFFFF"/>
            </a:solidFill>
            <a:ln w="9360">
              <a:solidFill>
                <a:srgbClr val="FFFFFF"/>
              </a:solidFill>
              <a:round/>
              <a:headEnd/>
              <a:tailEnd/>
            </a:ln>
            <a:effectLst/>
          </p:spPr>
          <p:txBody>
            <a:bodyPr wrap="none" anchor="ctr"/>
            <a:lstStyle/>
            <a:p>
              <a:pPr fontAlgn="auto">
                <a:spcBef>
                  <a:spcPts val="0"/>
                </a:spcBef>
                <a:spcAft>
                  <a:spcPts val="0"/>
                </a:spcAft>
                <a:defRPr/>
              </a:pPr>
              <a:endParaRPr lang="en-US">
                <a:latin typeface="+mn-lt"/>
              </a:endParaRPr>
            </a:p>
          </p:txBody>
        </p:sp>
        <p:sp>
          <p:nvSpPr>
            <p:cNvPr id="11" name="Freeform 7"/>
            <p:cNvSpPr>
              <a:spLocks noChangeArrowheads="1"/>
            </p:cNvSpPr>
            <p:nvPr/>
          </p:nvSpPr>
          <p:spPr bwMode="auto">
            <a:xfrm>
              <a:off x="1619249" y="0"/>
              <a:ext cx="1800225" cy="979488"/>
            </a:xfrm>
            <a:custGeom>
              <a:avLst/>
              <a:gdLst/>
              <a:ahLst/>
              <a:cxnLst>
                <a:cxn ang="0">
                  <a:pos x="5000" y="0"/>
                </a:cxn>
                <a:cxn ang="0">
                  <a:pos x="5000" y="2720"/>
                </a:cxn>
                <a:cxn ang="0">
                  <a:pos x="0" y="2720"/>
                </a:cxn>
                <a:cxn ang="0">
                  <a:pos x="2000" y="0"/>
                </a:cxn>
                <a:cxn ang="0">
                  <a:pos x="5000" y="0"/>
                </a:cxn>
              </a:cxnLst>
              <a:rect l="0" t="0" r="r" b="b"/>
              <a:pathLst>
                <a:path w="5001" h="2721">
                  <a:moveTo>
                    <a:pt x="5000" y="0"/>
                  </a:moveTo>
                  <a:lnTo>
                    <a:pt x="5000" y="2720"/>
                  </a:lnTo>
                  <a:lnTo>
                    <a:pt x="0" y="2720"/>
                  </a:lnTo>
                  <a:cubicBezTo>
                    <a:pt x="2000" y="2720"/>
                    <a:pt x="0" y="0"/>
                    <a:pt x="2000" y="0"/>
                  </a:cubicBezTo>
                  <a:cubicBezTo>
                    <a:pt x="2667" y="0"/>
                    <a:pt x="4333" y="0"/>
                    <a:pt x="5000" y="0"/>
                  </a:cubicBezTo>
                </a:path>
              </a:pathLst>
            </a:custGeom>
            <a:solidFill>
              <a:srgbClr val="0067B1"/>
            </a:solidFill>
            <a:ln w="9360">
              <a:solidFill>
                <a:srgbClr val="0067B1"/>
              </a:solidFill>
              <a:round/>
              <a:headEnd/>
              <a:tailEnd/>
            </a:ln>
            <a:effectLst/>
          </p:spPr>
          <p:txBody>
            <a:bodyPr wrap="none" anchor="ctr"/>
            <a:lstStyle/>
            <a:p>
              <a:pPr fontAlgn="auto">
                <a:spcBef>
                  <a:spcPts val="0"/>
                </a:spcBef>
                <a:spcAft>
                  <a:spcPts val="0"/>
                </a:spcAft>
                <a:defRPr/>
              </a:pPr>
              <a:endParaRPr lang="en-US">
                <a:latin typeface="+mn-lt"/>
              </a:endParaRPr>
            </a:p>
          </p:txBody>
        </p:sp>
      </p:grpSp>
      <p:sp>
        <p:nvSpPr>
          <p:cNvPr id="1028" name="Title Placeholder 1"/>
          <p:cNvSpPr>
            <a:spLocks noGrp="1"/>
          </p:cNvSpPr>
          <p:nvPr>
            <p:ph type="title"/>
          </p:nvPr>
        </p:nvSpPr>
        <p:spPr bwMode="auto">
          <a:xfrm>
            <a:off x="2124075" y="115888"/>
            <a:ext cx="6840538"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2"/>
          <p:cNvSpPr>
            <a:spLocks noGrp="1"/>
          </p:cNvSpPr>
          <p:nvPr>
            <p:ph type="body" idx="1"/>
          </p:nvPr>
        </p:nvSpPr>
        <p:spPr bwMode="auto">
          <a:xfrm>
            <a:off x="611188" y="1600200"/>
            <a:ext cx="807561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1913" y="6376988"/>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bg1"/>
                </a:solidFill>
                <a:latin typeface="Arial" pitchFamily="34" charset="0"/>
                <a:cs typeface="Arial" pitchFamily="34" charset="0"/>
              </a:defRPr>
            </a:lvl1pPr>
          </a:lstStyle>
          <a:p>
            <a:pPr>
              <a:defRPr/>
            </a:pPr>
            <a:r>
              <a:rPr lang="en-GB" dirty="0" smtClean="0"/>
              <a:t>24 May 2012</a:t>
            </a:r>
            <a:endParaRPr lang="en-US" dirty="0"/>
          </a:p>
        </p:txBody>
      </p:sp>
      <p:sp>
        <p:nvSpPr>
          <p:cNvPr id="6" name="Slide Number Placeholder 5"/>
          <p:cNvSpPr>
            <a:spLocks noGrp="1"/>
          </p:cNvSpPr>
          <p:nvPr>
            <p:ph type="sldNum" sz="quarter" idx="4"/>
          </p:nvPr>
        </p:nvSpPr>
        <p:spPr>
          <a:xfrm>
            <a:off x="7019925"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bg1"/>
                </a:solidFill>
                <a:latin typeface="Arial" pitchFamily="34" charset="0"/>
                <a:cs typeface="Arial" pitchFamily="34" charset="0"/>
              </a:defRPr>
            </a:lvl1pPr>
          </a:lstStyle>
          <a:p>
            <a:pPr>
              <a:defRPr/>
            </a:pPr>
            <a:fld id="{52F56AE5-EB24-4633-A586-FC60E5A6913F}" type="slidenum">
              <a:rPr lang="en-US" smtClean="0"/>
              <a:pPr>
                <a:defRPr/>
              </a:pPr>
              <a:t>‹#›</a:t>
            </a:fld>
            <a:endParaRPr lang="en-US" dirty="0"/>
          </a:p>
        </p:txBody>
      </p:sp>
      <p:sp>
        <p:nvSpPr>
          <p:cNvPr id="15" name="Rectangle 17"/>
          <p:cNvSpPr>
            <a:spLocks noChangeArrowheads="1"/>
          </p:cNvSpPr>
          <p:nvPr/>
        </p:nvSpPr>
        <p:spPr bwMode="auto">
          <a:xfrm>
            <a:off x="7667625" y="6586538"/>
            <a:ext cx="1447800" cy="279400"/>
          </a:xfrm>
          <a:prstGeom prst="rect">
            <a:avLst/>
          </a:prstGeom>
          <a:noFill/>
          <a:ln w="9525">
            <a:noFill/>
            <a:round/>
            <a:headEnd/>
            <a:tailEnd/>
          </a:ln>
          <a:effectLst/>
        </p:spPr>
        <p:txBody>
          <a:bodyPr lIns="90000" tIns="46800" rIns="90000" bIns="46800">
            <a:spAutoFit/>
          </a:bodyPr>
          <a:lstStyle/>
          <a:p>
            <a:pPr algn="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www.egi.eu</a:t>
            </a:r>
          </a:p>
        </p:txBody>
      </p:sp>
      <p:sp>
        <p:nvSpPr>
          <p:cNvPr id="16" name="Rectangle 18"/>
          <p:cNvSpPr>
            <a:spLocks noChangeArrowheads="1"/>
          </p:cNvSpPr>
          <p:nvPr/>
        </p:nvSpPr>
        <p:spPr bwMode="auto">
          <a:xfrm>
            <a:off x="53975" y="6605588"/>
            <a:ext cx="2286000" cy="279400"/>
          </a:xfrm>
          <a:prstGeom prst="rect">
            <a:avLst/>
          </a:prstGeom>
          <a:noFill/>
          <a:ln w="9525">
            <a:noFill/>
            <a:round/>
            <a:headEnd/>
            <a:tailEnd/>
          </a:ln>
          <a:effectLst/>
        </p:spPr>
        <p:txBody>
          <a:bodyPr lIns="90000" tIns="46800" rIns="90000" bIns="46800">
            <a:spAutoFit/>
          </a:bodyPr>
          <a:lstStyle/>
          <a:p>
            <a:pPr fontAlgn="auto">
              <a:spcBef>
                <a:spcPts val="875"/>
              </a:spcBef>
              <a:spcAft>
                <a:spcPts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1200" dirty="0">
                <a:solidFill>
                  <a:srgbClr val="FFFFFF"/>
                </a:solidFill>
                <a:ea typeface="SimSun" charset="0"/>
                <a:cs typeface="Arial" pitchFamily="34" charset="0"/>
              </a:rPr>
              <a:t>EGI-</a:t>
            </a:r>
            <a:r>
              <a:rPr lang="en-US" sz="1200" dirty="0" err="1">
                <a:solidFill>
                  <a:srgbClr val="FFFFFF"/>
                </a:solidFill>
                <a:ea typeface="SimSun" charset="0"/>
                <a:cs typeface="Arial" pitchFamily="34" charset="0"/>
              </a:rPr>
              <a:t>InSPIRE</a:t>
            </a:r>
            <a:r>
              <a:rPr lang="en-US" sz="1200" dirty="0">
                <a:solidFill>
                  <a:srgbClr val="FFFFFF"/>
                </a:solidFill>
                <a:ea typeface="SimSun" charset="0"/>
                <a:cs typeface="Arial" pitchFamily="34" charset="0"/>
              </a:rPr>
              <a:t> RI-261323</a:t>
            </a:r>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Lst>
  <p:timing>
    <p:tnLst>
      <p:par>
        <p:cTn id="1" dur="indefinite" restart="never" nodeType="tmRoot"/>
      </p:par>
    </p:tnLst>
  </p:timing>
  <p:hf hdr="0"/>
  <p:txStyles>
    <p:titleStyle>
      <a:lvl1pPr algn="ctr" rtl="0" eaLnBrk="1" fontAlgn="base" hangingPunct="1">
        <a:spcBef>
          <a:spcPct val="0"/>
        </a:spcBef>
        <a:spcAft>
          <a:spcPct val="0"/>
        </a:spcAft>
        <a:defRPr sz="4400" kern="1200">
          <a:solidFill>
            <a:schemeClr val="bg1"/>
          </a:solidFill>
          <a:latin typeface="Arial" pitchFamily="34" charset="0"/>
          <a:ea typeface="+mj-ea"/>
          <a:cs typeface="Arial" pitchFamily="34" charset="0"/>
        </a:defRPr>
      </a:lvl1pPr>
      <a:lvl2pPr algn="ctr" rtl="0" eaLnBrk="1" fontAlgn="base" hangingPunct="1">
        <a:spcBef>
          <a:spcPct val="0"/>
        </a:spcBef>
        <a:spcAft>
          <a:spcPct val="0"/>
        </a:spcAft>
        <a:defRPr sz="4400">
          <a:solidFill>
            <a:schemeClr val="bg1"/>
          </a:solidFill>
          <a:latin typeface="Arial" pitchFamily="34" charset="0"/>
          <a:cs typeface="Arial" pitchFamily="34" charset="0"/>
        </a:defRPr>
      </a:lvl2pPr>
      <a:lvl3pPr algn="ctr" rtl="0" eaLnBrk="1" fontAlgn="base" hangingPunct="1">
        <a:spcBef>
          <a:spcPct val="0"/>
        </a:spcBef>
        <a:spcAft>
          <a:spcPct val="0"/>
        </a:spcAft>
        <a:defRPr sz="4400">
          <a:solidFill>
            <a:schemeClr val="bg1"/>
          </a:solidFill>
          <a:latin typeface="Arial" pitchFamily="34" charset="0"/>
          <a:cs typeface="Arial" pitchFamily="34" charset="0"/>
        </a:defRPr>
      </a:lvl3pPr>
      <a:lvl4pPr algn="ctr" rtl="0" eaLnBrk="1" fontAlgn="base" hangingPunct="1">
        <a:spcBef>
          <a:spcPct val="0"/>
        </a:spcBef>
        <a:spcAft>
          <a:spcPct val="0"/>
        </a:spcAft>
        <a:defRPr sz="4400">
          <a:solidFill>
            <a:schemeClr val="bg1"/>
          </a:solidFill>
          <a:latin typeface="Arial" pitchFamily="34" charset="0"/>
          <a:cs typeface="Arial" pitchFamily="34" charset="0"/>
        </a:defRPr>
      </a:lvl4pPr>
      <a:lvl5pPr algn="ctr" rtl="0" eaLnBrk="1" fontAlgn="base" hangingPunct="1">
        <a:spcBef>
          <a:spcPct val="0"/>
        </a:spcBef>
        <a:spcAft>
          <a:spcPct val="0"/>
        </a:spcAft>
        <a:defRPr sz="4400">
          <a:solidFill>
            <a:schemeClr val="bg1"/>
          </a:solidFill>
          <a:latin typeface="Arial" pitchFamily="34" charset="0"/>
          <a:cs typeface="Arial" pitchFamily="34" charset="0"/>
        </a:defRPr>
      </a:lvl5pPr>
      <a:lvl6pPr marL="457200" algn="ctr" rtl="0" eaLnBrk="1" fontAlgn="base" hangingPunct="1">
        <a:spcBef>
          <a:spcPct val="0"/>
        </a:spcBef>
        <a:spcAft>
          <a:spcPct val="0"/>
        </a:spcAft>
        <a:defRPr sz="4400">
          <a:solidFill>
            <a:schemeClr val="bg1"/>
          </a:solidFill>
          <a:latin typeface="Arial" pitchFamily="34" charset="0"/>
          <a:cs typeface="Arial" pitchFamily="34" charset="0"/>
        </a:defRPr>
      </a:lvl6pPr>
      <a:lvl7pPr marL="914400" algn="ctr" rtl="0" eaLnBrk="1" fontAlgn="base" hangingPunct="1">
        <a:spcBef>
          <a:spcPct val="0"/>
        </a:spcBef>
        <a:spcAft>
          <a:spcPct val="0"/>
        </a:spcAft>
        <a:defRPr sz="4400">
          <a:solidFill>
            <a:schemeClr val="bg1"/>
          </a:solidFill>
          <a:latin typeface="Arial" pitchFamily="34" charset="0"/>
          <a:cs typeface="Arial" pitchFamily="34" charset="0"/>
        </a:defRPr>
      </a:lvl7pPr>
      <a:lvl8pPr marL="1371600" algn="ctr" rtl="0" eaLnBrk="1" fontAlgn="base" hangingPunct="1">
        <a:spcBef>
          <a:spcPct val="0"/>
        </a:spcBef>
        <a:spcAft>
          <a:spcPct val="0"/>
        </a:spcAft>
        <a:defRPr sz="4400">
          <a:solidFill>
            <a:schemeClr val="bg1"/>
          </a:solidFill>
          <a:latin typeface="Arial" pitchFamily="34" charset="0"/>
          <a:cs typeface="Arial" pitchFamily="34" charset="0"/>
        </a:defRPr>
      </a:lvl8pPr>
      <a:lvl9pPr marL="1828800" algn="ctr" rtl="0" eaLnBrk="1" fontAlgn="base" hangingPunct="1">
        <a:spcBef>
          <a:spcPct val="0"/>
        </a:spcBef>
        <a:spcAft>
          <a:spcPct val="0"/>
        </a:spcAft>
        <a:defRPr sz="4400">
          <a:solidFill>
            <a:schemeClr val="bg1"/>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3" Type="http://schemas.openxmlformats.org/officeDocument/2006/relationships/hyperlink" Target="mailto:richard.mclennan@egi.eu" TargetMode="External"/><Relationship Id="rId2" Type="http://schemas.openxmlformats.org/officeDocument/2006/relationships/hyperlink" Target="mailto:gergely.sipos@egi.eu" TargetMode="External"/><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hyperlink" Target="Science_gateways_The_EGI_perspective_v2.pptx" TargetMode="Externa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331640" y="1340768"/>
            <a:ext cx="7812360" cy="2450703"/>
          </a:xfrm>
        </p:spPr>
        <p:txBody>
          <a:bodyPr/>
          <a:lstStyle/>
          <a:p>
            <a:r>
              <a:rPr lang="en-GB" b="1" dirty="0" smtClean="0"/>
              <a:t>Defining a European Roadmap for Science Gateways for Life Sciences</a:t>
            </a:r>
            <a:endParaRPr lang="en-GB" dirty="0" smtClean="0"/>
          </a:p>
        </p:txBody>
      </p:sp>
      <p:sp>
        <p:nvSpPr>
          <p:cNvPr id="3076" name="Date Placeholder 4"/>
          <p:cNvSpPr>
            <a:spLocks noGrp="1"/>
          </p:cNvSpPr>
          <p:nvPr>
            <p:ph type="dt" sz="half"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fontAlgn="base">
              <a:spcBef>
                <a:spcPct val="0"/>
              </a:spcBef>
              <a:spcAft>
                <a:spcPct val="0"/>
              </a:spcAft>
            </a:pPr>
            <a:r>
              <a:rPr lang="en-GB" dirty="0" smtClean="0">
                <a:solidFill>
                  <a:schemeClr val="bg1"/>
                </a:solidFill>
              </a:rPr>
              <a:t>24 May 2012</a:t>
            </a:r>
            <a:endParaRPr lang="en-US" dirty="0">
              <a:solidFill>
                <a:schemeClr val="bg1"/>
              </a:solidFill>
            </a:endParaRPr>
          </a:p>
        </p:txBody>
      </p:sp>
      <p:sp>
        <p:nvSpPr>
          <p:cNvPr id="3078"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fontAlgn="base">
              <a:spcBef>
                <a:spcPct val="0"/>
              </a:spcBef>
              <a:spcAft>
                <a:spcPct val="0"/>
              </a:spcAft>
            </a:pPr>
            <a:fld id="{18574633-1977-4342-8111-E3D962A32562}" type="slidenum">
              <a:rPr lang="fi-FI" smtClean="0">
                <a:solidFill>
                  <a:schemeClr val="bg1"/>
                </a:solidFill>
              </a:rPr>
              <a:pPr fontAlgn="base">
                <a:spcBef>
                  <a:spcPct val="0"/>
                </a:spcBef>
                <a:spcAft>
                  <a:spcPct val="0"/>
                </a:spcAft>
              </a:pPr>
              <a:t>1</a:t>
            </a:fld>
            <a:endParaRPr lang="fi-FI" smtClean="0">
              <a:solidFill>
                <a:schemeClr val="bg1"/>
              </a:solidFill>
            </a:endParaRPr>
          </a:p>
        </p:txBody>
      </p:sp>
      <p:sp>
        <p:nvSpPr>
          <p:cNvPr id="7" name="Subtitle 6"/>
          <p:cNvSpPr>
            <a:spLocks noGrp="1"/>
          </p:cNvSpPr>
          <p:nvPr>
            <p:ph type="subTitle" idx="1"/>
          </p:nvPr>
        </p:nvSpPr>
        <p:spPr>
          <a:xfrm>
            <a:off x="3347864" y="4365104"/>
            <a:ext cx="3600400" cy="1198984"/>
          </a:xfrm>
        </p:spPr>
        <p:txBody>
          <a:bodyPr/>
          <a:lstStyle/>
          <a:p>
            <a:r>
              <a:rPr lang="en-US" dirty="0" err="1" smtClean="0"/>
              <a:t>Gergely</a:t>
            </a:r>
            <a:r>
              <a:rPr lang="en-US" dirty="0" smtClean="0"/>
              <a:t> </a:t>
            </a:r>
            <a:r>
              <a:rPr lang="en-US" dirty="0" err="1" smtClean="0"/>
              <a:t>Sipos</a:t>
            </a:r>
            <a:r>
              <a:rPr lang="en-US" dirty="0" smtClean="0"/>
              <a:t> &amp; Richard McLennan</a:t>
            </a:r>
            <a:endParaRPr lang="en-GB" sz="2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15888"/>
            <a:ext cx="7164288" cy="865187"/>
          </a:xfrm>
        </p:spPr>
        <p:txBody>
          <a:bodyPr/>
          <a:lstStyle/>
          <a:p>
            <a:r>
              <a:rPr lang="en-US" sz="3200" dirty="0" smtClean="0"/>
              <a:t>Gateways for Life Sciences –Issues 3 </a:t>
            </a:r>
            <a:endParaRPr lang="en-US" sz="3200" dirty="0"/>
          </a:p>
        </p:txBody>
      </p:sp>
      <p:sp>
        <p:nvSpPr>
          <p:cNvPr id="3" name="Content Placeholder 2"/>
          <p:cNvSpPr>
            <a:spLocks noGrp="1"/>
          </p:cNvSpPr>
          <p:nvPr>
            <p:ph idx="1"/>
          </p:nvPr>
        </p:nvSpPr>
        <p:spPr/>
        <p:txBody>
          <a:bodyPr/>
          <a:lstStyle/>
          <a:p>
            <a:pPr>
              <a:buNone/>
            </a:pPr>
            <a:r>
              <a:rPr lang="en-US" dirty="0" smtClean="0"/>
              <a:t>Ease of use:</a:t>
            </a:r>
          </a:p>
          <a:p>
            <a:pPr lvl="1"/>
            <a:r>
              <a:rPr lang="en-US" sz="2000" dirty="0" smtClean="0"/>
              <a:t>How to </a:t>
            </a:r>
            <a:r>
              <a:rPr lang="en-US" sz="2000" dirty="0" smtClean="0"/>
              <a:t>find </a:t>
            </a:r>
            <a:r>
              <a:rPr lang="en-US" sz="2000" dirty="0" smtClean="0"/>
              <a:t>[good </a:t>
            </a:r>
            <a:r>
              <a:rPr lang="en-US" sz="2000" dirty="0" smtClean="0"/>
              <a:t>gateways]?</a:t>
            </a:r>
            <a:endParaRPr lang="en-US" sz="2000" dirty="0" smtClean="0"/>
          </a:p>
          <a:p>
            <a:pPr lvl="1"/>
            <a:r>
              <a:rPr lang="en-US" sz="2000" dirty="0" smtClean="0"/>
              <a:t>How do we measure/prove</a:t>
            </a:r>
          </a:p>
          <a:p>
            <a:pPr lvl="1"/>
            <a:r>
              <a:rPr lang="en-US" sz="2000" dirty="0" smtClean="0"/>
              <a:t>What do we build upon/what do we give up on</a:t>
            </a:r>
          </a:p>
          <a:p>
            <a:pPr lvl="1"/>
            <a:r>
              <a:rPr lang="en-US" sz="2000" dirty="0" smtClean="0"/>
              <a:t>Richness of functionality</a:t>
            </a:r>
          </a:p>
          <a:p>
            <a:pPr lvl="1"/>
            <a:r>
              <a:rPr lang="en-US" sz="2000" dirty="0" smtClean="0"/>
              <a:t>Visualizations</a:t>
            </a:r>
          </a:p>
          <a:p>
            <a:pPr lvl="1">
              <a:buNone/>
            </a:pPr>
            <a:endParaRPr lang="en-US" sz="2000" dirty="0" smtClean="0"/>
          </a:p>
          <a:p>
            <a:pPr lvl="1"/>
            <a:endParaRPr lang="en-US" sz="2000" dirty="0" smtClean="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15888"/>
            <a:ext cx="7164288" cy="865187"/>
          </a:xfrm>
        </p:spPr>
        <p:txBody>
          <a:bodyPr/>
          <a:lstStyle/>
          <a:p>
            <a:r>
              <a:rPr lang="en-US" sz="3200" dirty="0" smtClean="0"/>
              <a:t>Gateways for Life Sciences –Issues 4 </a:t>
            </a:r>
            <a:endParaRPr lang="en-US" sz="3200" dirty="0"/>
          </a:p>
        </p:txBody>
      </p:sp>
      <p:sp>
        <p:nvSpPr>
          <p:cNvPr id="3" name="Content Placeholder 2"/>
          <p:cNvSpPr>
            <a:spLocks noGrp="1"/>
          </p:cNvSpPr>
          <p:nvPr>
            <p:ph idx="1"/>
          </p:nvPr>
        </p:nvSpPr>
        <p:spPr/>
        <p:txBody>
          <a:bodyPr/>
          <a:lstStyle/>
          <a:p>
            <a:pPr>
              <a:buNone/>
            </a:pPr>
            <a:r>
              <a:rPr lang="en-US" dirty="0" smtClean="0"/>
              <a:t>Adaptable, Flexible</a:t>
            </a:r>
          </a:p>
          <a:p>
            <a:pPr lvl="1"/>
            <a:r>
              <a:rPr lang="en-US" sz="2000" dirty="0" smtClean="0"/>
              <a:t>LEGO [modular </a:t>
            </a:r>
            <a:r>
              <a:rPr lang="en-US" sz="2000" dirty="0" err="1" smtClean="0"/>
              <a:t>elemets</a:t>
            </a:r>
            <a:r>
              <a:rPr lang="en-US" sz="2000" dirty="0" smtClean="0"/>
              <a:t>]</a:t>
            </a:r>
            <a:endParaRPr lang="en-US" sz="2000" dirty="0" smtClean="0"/>
          </a:p>
          <a:p>
            <a:pPr lvl="1"/>
            <a:r>
              <a:rPr lang="en-US" sz="2000" dirty="0" smtClean="0"/>
              <a:t>More complex? More Support?</a:t>
            </a:r>
          </a:p>
          <a:p>
            <a:pPr lvl="1"/>
            <a:r>
              <a:rPr lang="en-US" sz="2000" dirty="0" smtClean="0"/>
              <a:t>Lock down?</a:t>
            </a:r>
          </a:p>
          <a:p>
            <a:pPr lvl="1"/>
            <a:r>
              <a:rPr lang="en-US" sz="2000" dirty="0" smtClean="0"/>
              <a:t>Ideal solution or compromise?</a:t>
            </a:r>
          </a:p>
          <a:p>
            <a:pPr lvl="1"/>
            <a:r>
              <a:rPr lang="en-US" sz="2000" dirty="0" smtClean="0"/>
              <a:t>Where will innovation come from? </a:t>
            </a:r>
            <a:endParaRPr lang="en-US" sz="2000" dirty="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15888"/>
            <a:ext cx="7164288" cy="865187"/>
          </a:xfrm>
        </p:spPr>
        <p:txBody>
          <a:bodyPr/>
          <a:lstStyle/>
          <a:p>
            <a:r>
              <a:rPr lang="en-US" sz="3200" dirty="0" smtClean="0"/>
              <a:t>Gateways for Life Sciences –Issues 4 </a:t>
            </a:r>
            <a:endParaRPr lang="en-US" sz="3200" dirty="0"/>
          </a:p>
        </p:txBody>
      </p:sp>
      <p:sp>
        <p:nvSpPr>
          <p:cNvPr id="3" name="Content Placeholder 2"/>
          <p:cNvSpPr>
            <a:spLocks noGrp="1"/>
          </p:cNvSpPr>
          <p:nvPr>
            <p:ph idx="1"/>
          </p:nvPr>
        </p:nvSpPr>
        <p:spPr/>
        <p:txBody>
          <a:bodyPr/>
          <a:lstStyle/>
          <a:p>
            <a:pPr>
              <a:buNone/>
            </a:pPr>
            <a:r>
              <a:rPr lang="en-US" dirty="0" smtClean="0"/>
              <a:t>Data Management</a:t>
            </a:r>
          </a:p>
          <a:p>
            <a:pPr lvl="1"/>
            <a:r>
              <a:rPr lang="en-US" sz="2000" dirty="0" err="1" smtClean="0"/>
              <a:t>Input/Output</a:t>
            </a:r>
            <a:r>
              <a:rPr lang="en-US" sz="2000" dirty="0" smtClean="0"/>
              <a:t>  - distributed?</a:t>
            </a:r>
          </a:p>
          <a:p>
            <a:pPr lvl="1"/>
            <a:r>
              <a:rPr lang="en-US" sz="2000" dirty="0" smtClean="0"/>
              <a:t>Transmission, movement</a:t>
            </a:r>
          </a:p>
          <a:p>
            <a:pPr lvl="1"/>
            <a:r>
              <a:rPr lang="en-US" sz="2000" dirty="0" smtClean="0"/>
              <a:t>Storage, Preservation</a:t>
            </a:r>
          </a:p>
          <a:p>
            <a:pPr lvl="1"/>
            <a:r>
              <a:rPr lang="en-US" sz="2000" dirty="0" smtClean="0"/>
              <a:t>Raw data / results </a:t>
            </a:r>
          </a:p>
          <a:p>
            <a:pPr lvl="1"/>
            <a:r>
              <a:rPr lang="en-US" sz="2000" dirty="0" smtClean="0"/>
              <a:t>Size of file/quantity of data</a:t>
            </a:r>
          </a:p>
          <a:p>
            <a:pPr lvl="1"/>
            <a:r>
              <a:rPr lang="en-US" sz="2000" dirty="0" smtClean="0"/>
              <a:t>Immediate access?</a:t>
            </a:r>
          </a:p>
          <a:p>
            <a:pPr lvl="1"/>
            <a:r>
              <a:rPr lang="en-US" sz="2000" dirty="0" smtClean="0"/>
              <a:t>Sharing of data</a:t>
            </a:r>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15888"/>
            <a:ext cx="7164288" cy="865187"/>
          </a:xfrm>
        </p:spPr>
        <p:txBody>
          <a:bodyPr/>
          <a:lstStyle/>
          <a:p>
            <a:r>
              <a:rPr lang="en-US" sz="3200" dirty="0" smtClean="0"/>
              <a:t>Gateways for Life Sciences –Issues 5 </a:t>
            </a:r>
            <a:endParaRPr lang="en-US" sz="3200" dirty="0"/>
          </a:p>
        </p:txBody>
      </p:sp>
      <p:sp>
        <p:nvSpPr>
          <p:cNvPr id="3" name="Content Placeholder 2"/>
          <p:cNvSpPr>
            <a:spLocks noGrp="1"/>
          </p:cNvSpPr>
          <p:nvPr>
            <p:ph idx="1"/>
          </p:nvPr>
        </p:nvSpPr>
        <p:spPr/>
        <p:txBody>
          <a:bodyPr/>
          <a:lstStyle/>
          <a:p>
            <a:pPr>
              <a:buNone/>
            </a:pPr>
            <a:r>
              <a:rPr lang="en-US" dirty="0" smtClean="0"/>
              <a:t>Availability Reliability &amp; Maintainability</a:t>
            </a:r>
          </a:p>
          <a:p>
            <a:r>
              <a:rPr lang="en-US" sz="2400" dirty="0" smtClean="0"/>
              <a:t>Quality of product</a:t>
            </a:r>
          </a:p>
          <a:p>
            <a:r>
              <a:rPr lang="en-US" sz="2400" dirty="0" smtClean="0"/>
              <a:t>Robustness &amp; stability</a:t>
            </a:r>
          </a:p>
          <a:p>
            <a:pPr lvl="1"/>
            <a:r>
              <a:rPr lang="en-US" sz="2000" dirty="0" smtClean="0"/>
              <a:t>Crash testing</a:t>
            </a:r>
          </a:p>
          <a:p>
            <a:pPr lvl="2"/>
            <a:r>
              <a:rPr lang="en-US" sz="1600" dirty="0" smtClean="0"/>
              <a:t>How many users?</a:t>
            </a:r>
          </a:p>
          <a:p>
            <a:pPr lvl="2"/>
            <a:r>
              <a:rPr lang="en-US" sz="1600" dirty="0" smtClean="0"/>
              <a:t>How large a job?</a:t>
            </a:r>
          </a:p>
          <a:p>
            <a:pPr lvl="2"/>
            <a:r>
              <a:rPr lang="en-US" sz="1600" dirty="0" smtClean="0"/>
              <a:t>Failure modes</a:t>
            </a:r>
          </a:p>
          <a:p>
            <a:pPr lvl="1"/>
            <a:r>
              <a:rPr lang="en-US" sz="2000" dirty="0" smtClean="0"/>
              <a:t>Confidence in results</a:t>
            </a:r>
          </a:p>
          <a:p>
            <a:r>
              <a:rPr lang="en-US" sz="2400" dirty="0" smtClean="0"/>
              <a:t>Transferability to different support environment</a:t>
            </a:r>
          </a:p>
          <a:p>
            <a:endParaRPr lang="en-US" sz="2400" dirty="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15888"/>
            <a:ext cx="7164288" cy="865187"/>
          </a:xfrm>
        </p:spPr>
        <p:txBody>
          <a:bodyPr/>
          <a:lstStyle/>
          <a:p>
            <a:r>
              <a:rPr lang="en-US" sz="3200" dirty="0" smtClean="0"/>
              <a:t>Gateways for Life Sciences –Issues 6 </a:t>
            </a:r>
            <a:endParaRPr lang="en-US" sz="3200" dirty="0"/>
          </a:p>
        </p:txBody>
      </p:sp>
      <p:sp>
        <p:nvSpPr>
          <p:cNvPr id="3" name="Content Placeholder 2"/>
          <p:cNvSpPr>
            <a:spLocks noGrp="1"/>
          </p:cNvSpPr>
          <p:nvPr>
            <p:ph idx="1"/>
          </p:nvPr>
        </p:nvSpPr>
        <p:spPr/>
        <p:txBody>
          <a:bodyPr/>
          <a:lstStyle/>
          <a:p>
            <a:pPr>
              <a:buNone/>
            </a:pPr>
            <a:r>
              <a:rPr lang="en-US" dirty="0" smtClean="0"/>
              <a:t>Training</a:t>
            </a:r>
          </a:p>
          <a:p>
            <a:r>
              <a:rPr lang="en-US" sz="2000" dirty="0" smtClean="0"/>
              <a:t>User familiarity</a:t>
            </a:r>
          </a:p>
          <a:p>
            <a:pPr lvl="1"/>
            <a:r>
              <a:rPr lang="en-US" sz="1600" dirty="0" smtClean="0"/>
              <a:t>Which users?</a:t>
            </a:r>
          </a:p>
          <a:p>
            <a:r>
              <a:rPr lang="en-US" sz="2000" dirty="0" smtClean="0"/>
              <a:t>Researcher familiarity</a:t>
            </a:r>
          </a:p>
          <a:p>
            <a:r>
              <a:rPr lang="en-US" sz="2000" dirty="0" smtClean="0"/>
              <a:t>Formal/informal – documented? Manuals?</a:t>
            </a:r>
            <a:endParaRPr lang="en-US" sz="2000" dirty="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15888"/>
            <a:ext cx="7164288" cy="865187"/>
          </a:xfrm>
        </p:spPr>
        <p:txBody>
          <a:bodyPr/>
          <a:lstStyle/>
          <a:p>
            <a:r>
              <a:rPr lang="en-US" sz="3200" dirty="0" smtClean="0"/>
              <a:t>Gateways for Life Sciences –Issues 7 </a:t>
            </a:r>
            <a:endParaRPr lang="en-US" sz="3200" dirty="0"/>
          </a:p>
        </p:txBody>
      </p:sp>
      <p:sp>
        <p:nvSpPr>
          <p:cNvPr id="3" name="Content Placeholder 2"/>
          <p:cNvSpPr>
            <a:spLocks noGrp="1"/>
          </p:cNvSpPr>
          <p:nvPr>
            <p:ph idx="1"/>
          </p:nvPr>
        </p:nvSpPr>
        <p:spPr/>
        <p:txBody>
          <a:bodyPr/>
          <a:lstStyle/>
          <a:p>
            <a:pPr>
              <a:buNone/>
            </a:pPr>
            <a:r>
              <a:rPr lang="en-US" dirty="0" smtClean="0"/>
              <a:t>Funding &amp; resourcing - sustainability</a:t>
            </a:r>
          </a:p>
          <a:p>
            <a:r>
              <a:rPr lang="en-GB" sz="2400" dirty="0" smtClean="0"/>
              <a:t> Longevity of products ... </a:t>
            </a:r>
            <a:r>
              <a:rPr lang="en-GB" sz="2000" dirty="0" smtClean="0"/>
              <a:t>Failure to achieve can have  detrimental impact on the scientists who use </a:t>
            </a:r>
            <a:endParaRPr lang="en-GB" sz="2400" dirty="0" smtClean="0"/>
          </a:p>
          <a:p>
            <a:r>
              <a:rPr lang="en-GB" sz="2400" dirty="0" smtClean="0"/>
              <a:t>Gateway project is not pure research </a:t>
            </a:r>
          </a:p>
          <a:p>
            <a:pPr lvl="1"/>
            <a:r>
              <a:rPr lang="en-GB" sz="2000" dirty="0" smtClean="0"/>
              <a:t>can be difficult to fund in a research organization. </a:t>
            </a:r>
          </a:p>
          <a:p>
            <a:pPr lvl="1"/>
            <a:r>
              <a:rPr lang="en-GB" sz="2000" dirty="0" smtClean="0"/>
              <a:t>must be seen as modern age tools – building a telescope also isn't a research operation, but it enables research. </a:t>
            </a:r>
          </a:p>
          <a:p>
            <a:pPr lvl="1"/>
            <a:r>
              <a:rPr lang="en-GB" sz="2000" dirty="0" smtClean="0"/>
              <a:t>Are there more mission-oriented agencies that would take over operational funding?</a:t>
            </a:r>
          </a:p>
          <a:p>
            <a:pPr lvl="1"/>
            <a:r>
              <a:rPr lang="en-US" sz="2000" dirty="0" smtClean="0"/>
              <a:t>Staged project approach? </a:t>
            </a:r>
          </a:p>
          <a:p>
            <a:pPr lvl="2"/>
            <a:r>
              <a:rPr lang="en-US" sz="1600" dirty="0" smtClean="0"/>
              <a:t>Cradle to grave?</a:t>
            </a:r>
          </a:p>
          <a:p>
            <a:pPr lvl="2"/>
            <a:r>
              <a:rPr lang="en-US" sz="1600" dirty="0" smtClean="0"/>
              <a:t>Feasibility, definition, full development,  support, disposal</a:t>
            </a:r>
            <a:endParaRPr lang="en-US" sz="1600" dirty="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Conclusions</a:t>
            </a:r>
            <a:endParaRPr lang="en-GB"/>
          </a:p>
        </p:txBody>
      </p:sp>
      <p:sp>
        <p:nvSpPr>
          <p:cNvPr id="3" name="Content Placeholder 2"/>
          <p:cNvSpPr>
            <a:spLocks noGrp="1"/>
          </p:cNvSpPr>
          <p:nvPr>
            <p:ph idx="1"/>
          </p:nvPr>
        </p:nvSpPr>
        <p:spPr>
          <a:xfrm>
            <a:off x="144016" y="1268760"/>
            <a:ext cx="8892480" cy="4680520"/>
          </a:xfrm>
        </p:spPr>
        <p:txBody>
          <a:bodyPr/>
          <a:lstStyle/>
          <a:p>
            <a:r>
              <a:rPr lang="en-US" sz="2400" dirty="0" smtClean="0">
                <a:sym typeface="Wingdings" pitchFamily="2" charset="2"/>
              </a:rPr>
              <a:t>EGI is going to ….</a:t>
            </a:r>
            <a:endParaRPr lang="en-GB" sz="2000" dirty="0" smtClean="0">
              <a:sym typeface="Wingdings" pitchFamily="2" charset="2"/>
            </a:endParaRPr>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2095600" y="1371600"/>
            <a:ext cx="7200800" cy="1470025"/>
          </a:xfrm>
        </p:spPr>
        <p:txBody>
          <a:bodyPr/>
          <a:lstStyle/>
          <a:p>
            <a:r>
              <a:rPr lang="en-GB" dirty="0" smtClean="0"/>
              <a:t>Thank you</a:t>
            </a:r>
            <a:endParaRPr lang="en-GB" dirty="0"/>
          </a:p>
        </p:txBody>
      </p:sp>
      <p:sp>
        <p:nvSpPr>
          <p:cNvPr id="6" name="Subtitle 5"/>
          <p:cNvSpPr>
            <a:spLocks noGrp="1"/>
          </p:cNvSpPr>
          <p:nvPr>
            <p:ph type="subTitle" idx="1"/>
          </p:nvPr>
        </p:nvSpPr>
        <p:spPr>
          <a:xfrm>
            <a:off x="2771800" y="3094112"/>
            <a:ext cx="5832648" cy="1343000"/>
          </a:xfrm>
        </p:spPr>
        <p:txBody>
          <a:bodyPr/>
          <a:lstStyle/>
          <a:p>
            <a:r>
              <a:rPr lang="en-US" sz="2800" dirty="0" smtClean="0">
                <a:hlinkClick r:id="rId2"/>
              </a:rPr>
              <a:t>gergely</a:t>
            </a:r>
            <a:r>
              <a:rPr lang="en-GB" sz="2800" dirty="0" smtClean="0">
                <a:hlinkClick r:id="rId2"/>
              </a:rPr>
              <a:t>.sipos@egi.eu</a:t>
            </a:r>
            <a:endParaRPr lang="en-GB" sz="2800" dirty="0" smtClean="0"/>
          </a:p>
          <a:p>
            <a:r>
              <a:rPr lang="en-US" sz="2800" dirty="0" smtClean="0">
                <a:solidFill>
                  <a:srgbClr val="00B050"/>
                </a:solidFill>
                <a:sym typeface="Wingdings" pitchFamily="2" charset="2"/>
                <a:hlinkClick r:id="rId3"/>
              </a:rPr>
              <a:t>richard.mclennan@egi.eu</a:t>
            </a:r>
            <a:endParaRPr lang="en-US" sz="2800" dirty="0" smtClean="0">
              <a:solidFill>
                <a:srgbClr val="00B050"/>
              </a:solidFill>
              <a:sym typeface="Wingdings" pitchFamily="2" charset="2"/>
            </a:endParaRPr>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17</a:t>
            </a:fld>
            <a:endParaRPr lang="en-US" dirty="0"/>
          </a:p>
        </p:txBody>
      </p:sp>
      <p:pic>
        <p:nvPicPr>
          <p:cNvPr id="2050" name="Picture 2" descr="Poster of the Technical Forum 201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5536" y="2786237"/>
            <a:ext cx="2129995" cy="316304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555776" y="4942909"/>
            <a:ext cx="5398273" cy="646331"/>
          </a:xfrm>
          <a:prstGeom prst="rect">
            <a:avLst/>
          </a:prstGeom>
          <a:noFill/>
        </p:spPr>
        <p:txBody>
          <a:bodyPr wrap="none" rtlCol="0">
            <a:spAutoFit/>
          </a:bodyPr>
          <a:lstStyle/>
          <a:p>
            <a:r>
              <a:rPr lang="en-GB" dirty="0" smtClean="0">
                <a:solidFill>
                  <a:schemeClr val="bg2">
                    <a:lumMod val="50000"/>
                  </a:schemeClr>
                </a:solidFill>
                <a:latin typeface="Trebuchet MS" pitchFamily="34" charset="0"/>
                <a:cs typeface="Miriam Fixed" pitchFamily="49" charset="-79"/>
              </a:rPr>
              <a:t>See you at the EGI Technical </a:t>
            </a:r>
            <a:r>
              <a:rPr lang="en-GB" dirty="0">
                <a:solidFill>
                  <a:schemeClr val="bg2">
                    <a:lumMod val="50000"/>
                  </a:schemeClr>
                </a:solidFill>
                <a:latin typeface="Trebuchet MS" pitchFamily="34" charset="0"/>
                <a:cs typeface="Miriam Fixed" pitchFamily="49" charset="-79"/>
              </a:rPr>
              <a:t>Forum </a:t>
            </a:r>
            <a:r>
              <a:rPr lang="en-GB" dirty="0" smtClean="0">
                <a:solidFill>
                  <a:schemeClr val="bg2">
                    <a:lumMod val="50000"/>
                  </a:schemeClr>
                </a:solidFill>
                <a:latin typeface="Trebuchet MS" pitchFamily="34" charset="0"/>
                <a:cs typeface="Miriam Fixed" pitchFamily="49" charset="-79"/>
              </a:rPr>
              <a:t>2012,</a:t>
            </a:r>
          </a:p>
          <a:p>
            <a:r>
              <a:rPr lang="en-GB" dirty="0" smtClean="0">
                <a:solidFill>
                  <a:schemeClr val="bg2">
                    <a:lumMod val="50000"/>
                  </a:schemeClr>
                </a:solidFill>
                <a:latin typeface="Trebuchet MS" pitchFamily="34" charset="0"/>
                <a:cs typeface="Miriam Fixed" pitchFamily="49" charset="-79"/>
              </a:rPr>
              <a:t>Prague</a:t>
            </a:r>
            <a:r>
              <a:rPr lang="en-GB" dirty="0">
                <a:solidFill>
                  <a:schemeClr val="bg2">
                    <a:lumMod val="50000"/>
                  </a:schemeClr>
                </a:solidFill>
                <a:latin typeface="Trebuchet MS" pitchFamily="34" charset="0"/>
                <a:cs typeface="Miriam Fixed" pitchFamily="49" charset="-79"/>
              </a:rPr>
              <a:t>, Czech Republic between 17–21 September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Agenda  for a Structured Discussion</a:t>
            </a:r>
            <a:endParaRPr lang="en-GB" sz="3600" dirty="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2</a:t>
            </a:fld>
            <a:endParaRPr lang="en-US" dirty="0"/>
          </a:p>
        </p:txBody>
      </p:sp>
      <p:graphicFrame>
        <p:nvGraphicFramePr>
          <p:cNvPr id="6" name="Table 5"/>
          <p:cNvGraphicFramePr>
            <a:graphicFrameLocks noGrp="1"/>
          </p:cNvGraphicFramePr>
          <p:nvPr/>
        </p:nvGraphicFramePr>
        <p:xfrm>
          <a:off x="1066800" y="1397000"/>
          <a:ext cx="7315200" cy="3566160"/>
        </p:xfrm>
        <a:graphic>
          <a:graphicData uri="http://schemas.openxmlformats.org/drawingml/2006/table">
            <a:tbl>
              <a:tblPr bandRow="1">
                <a:tableStyleId>{5C22544A-7EE6-4342-B048-85BDC9FD1C3A}</a:tableStyleId>
              </a:tblPr>
              <a:tblGrid>
                <a:gridCol w="1756589"/>
                <a:gridCol w="5558611"/>
              </a:tblGrid>
              <a:tr h="370840">
                <a:tc>
                  <a:txBody>
                    <a:bodyPr/>
                    <a:lstStyle/>
                    <a:p>
                      <a:pPr algn="ctr"/>
                      <a:r>
                        <a:rPr lang="en-GB" sz="2400" kern="1200" dirty="0" smtClean="0">
                          <a:solidFill>
                            <a:schemeClr val="dk1"/>
                          </a:solidFill>
                          <a:latin typeface="+mn-lt"/>
                          <a:ea typeface="+mn-ea"/>
                          <a:cs typeface="+mn-cs"/>
                        </a:rPr>
                        <a:t>15:30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Introduction - What, Why and How?</a:t>
                      </a:r>
                      <a:endParaRPr lang="en-GB" sz="24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2400" dirty="0" smtClean="0"/>
                    </a:p>
                  </a:txBody>
                  <a:tcPr/>
                </a:tc>
              </a:tr>
              <a:tr h="370840">
                <a:tc>
                  <a:txBody>
                    <a:bodyPr/>
                    <a:lstStyle/>
                    <a:p>
                      <a:pPr algn="ctr"/>
                      <a:r>
                        <a:rPr lang="en-GB" sz="2400" kern="1200" dirty="0" smtClean="0">
                          <a:solidFill>
                            <a:schemeClr val="dk1"/>
                          </a:solidFill>
                          <a:latin typeface="+mn-lt"/>
                          <a:ea typeface="+mn-ea"/>
                          <a:cs typeface="+mn-cs"/>
                        </a:rPr>
                        <a:t>16:00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The discussion process</a:t>
                      </a:r>
                    </a:p>
                  </a:txBody>
                  <a:tcPr/>
                </a:tc>
              </a:tr>
              <a:tr h="370840">
                <a:tc>
                  <a:txBody>
                    <a:bodyPr/>
                    <a:lstStyle/>
                    <a:p>
                      <a:pPr algn="ctr"/>
                      <a:endParaRPr lang="en-GB" sz="2400"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Community discussion</a:t>
                      </a:r>
                    </a:p>
                  </a:txBody>
                  <a:tcPr/>
                </a:tc>
              </a:tr>
              <a:tr h="370840">
                <a:tc>
                  <a:txBody>
                    <a:bodyPr/>
                    <a:lstStyle/>
                    <a:p>
                      <a:pPr algn="ctr"/>
                      <a:r>
                        <a:rPr lang="en-GB" sz="2400" kern="1200" dirty="0" smtClean="0">
                          <a:solidFill>
                            <a:schemeClr val="dk1"/>
                          </a:solidFill>
                          <a:latin typeface="+mn-lt"/>
                          <a:ea typeface="+mn-ea"/>
                          <a:cs typeface="+mn-cs"/>
                        </a:rPr>
                        <a:t>16:30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Brainstorming – break-out groups</a:t>
                      </a:r>
                    </a:p>
                  </a:txBody>
                  <a:tcPr/>
                </a:tc>
              </a:tr>
              <a:tr h="370840">
                <a:tc>
                  <a:txBody>
                    <a:bodyPr/>
                    <a:lstStyle/>
                    <a:p>
                      <a:pPr algn="ctr"/>
                      <a:r>
                        <a:rPr lang="en-GB" sz="2400" kern="1200" dirty="0" smtClean="0">
                          <a:solidFill>
                            <a:schemeClr val="dk1"/>
                          </a:solidFill>
                          <a:latin typeface="+mn-lt"/>
                          <a:ea typeface="+mn-ea"/>
                          <a:cs typeface="+mn-cs"/>
                        </a:rPr>
                        <a:t>17:00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Coffee</a:t>
                      </a:r>
                      <a:r>
                        <a:rPr lang="en-US" sz="2400" baseline="0" dirty="0" smtClean="0"/>
                        <a:t> break</a:t>
                      </a:r>
                      <a:endParaRPr lang="en-GB" sz="2400" dirty="0"/>
                    </a:p>
                  </a:txBody>
                  <a:tcPr/>
                </a:tc>
              </a:tr>
              <a:tr h="370840">
                <a:tc>
                  <a:txBody>
                    <a:bodyPr/>
                    <a:lstStyle/>
                    <a:p>
                      <a:pPr algn="ctr"/>
                      <a:endParaRPr lang="en-GB" sz="2400" kern="1200" dirty="0" smtClean="0">
                        <a:solidFill>
                          <a:schemeClr val="dk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Presentations by break-out groups</a:t>
                      </a:r>
                    </a:p>
                  </a:txBody>
                  <a:tcPr/>
                </a:tc>
              </a:tr>
              <a:tr h="370840">
                <a:tc>
                  <a:txBody>
                    <a:bodyPr/>
                    <a:lstStyle/>
                    <a:p>
                      <a:pPr algn="ctr"/>
                      <a:r>
                        <a:rPr lang="en-GB" sz="2400" kern="1200" dirty="0" smtClean="0">
                          <a:solidFill>
                            <a:schemeClr val="dk1"/>
                          </a:solidFill>
                          <a:latin typeface="+mn-lt"/>
                          <a:ea typeface="+mn-ea"/>
                          <a:cs typeface="+mn-cs"/>
                        </a:rPr>
                        <a:t>17:40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Conclusions</a:t>
                      </a:r>
                    </a:p>
                  </a:txBody>
                  <a:tcPr/>
                </a:tc>
              </a:tr>
            </a:tbl>
          </a:graphicData>
        </a:graphic>
      </p:graphicFrame>
    </p:spTree>
    <p:extLst>
      <p:ext uri="{BB962C8B-B14F-4D97-AF65-F5344CB8AC3E}">
        <p14:creationId xmlns:p14="http://schemas.microsoft.com/office/powerpoint/2010/main" val="18733805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a:t>
            </a:r>
            <a:endParaRPr lang="en-GB" sz="3600" dirty="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3</a:t>
            </a:fld>
            <a:endParaRPr lang="en-US" dirty="0"/>
          </a:p>
        </p:txBody>
      </p:sp>
      <p:sp>
        <p:nvSpPr>
          <p:cNvPr id="5" name="Content Placeholder 2"/>
          <p:cNvSpPr>
            <a:spLocks noGrp="1"/>
          </p:cNvSpPr>
          <p:nvPr>
            <p:ph idx="1"/>
          </p:nvPr>
        </p:nvSpPr>
        <p:spPr>
          <a:xfrm>
            <a:off x="609600" y="1600200"/>
            <a:ext cx="8075612" cy="3525491"/>
          </a:xfrm>
        </p:spPr>
        <p:txBody>
          <a:bodyPr/>
          <a:lstStyle/>
          <a:p>
            <a:pPr>
              <a:buNone/>
            </a:pPr>
            <a:r>
              <a:rPr lang="en-GB" sz="2400" i="1" dirty="0" smtClean="0"/>
              <a:t>    The goal of this structured discussion is </a:t>
            </a:r>
            <a:r>
              <a:rPr lang="en-GB" sz="2400" i="1" dirty="0" smtClean="0">
                <a:solidFill>
                  <a:srgbClr val="FF0000"/>
                </a:solidFill>
              </a:rPr>
              <a:t>[</a:t>
            </a:r>
            <a:r>
              <a:rPr lang="en-GB" sz="2400" b="1" i="1" dirty="0" smtClean="0">
                <a:solidFill>
                  <a:srgbClr val="FF0000"/>
                </a:solidFill>
              </a:rPr>
              <a:t>to bring developers and users together and through them</a:t>
            </a:r>
            <a:r>
              <a:rPr lang="en-GB" sz="2400" i="1" dirty="0" smtClean="0">
                <a:solidFill>
                  <a:srgbClr val="FF0000"/>
                </a:solidFill>
              </a:rPr>
              <a:t>]</a:t>
            </a:r>
            <a:r>
              <a:rPr lang="en-GB" sz="2400" i="1" dirty="0" smtClean="0"/>
              <a:t> to define a roadmap that describes the technologies, services and supporting actions that will need to be enacted in order to drive forward progress in this area. This will involve clarifying which topics have to be solved for a wider uptake of </a:t>
            </a:r>
            <a:r>
              <a:rPr lang="en-GB" sz="2400" b="1" i="1" dirty="0" smtClean="0"/>
              <a:t>science gateways </a:t>
            </a:r>
            <a:r>
              <a:rPr lang="en-GB" sz="2400" i="1" dirty="0" smtClean="0"/>
              <a:t>at  a European level as well as at a Pan-European level.</a:t>
            </a:r>
            <a:r>
              <a:rPr lang="en-GB" sz="2400" dirty="0" smtClean="0"/>
              <a:t/>
            </a:r>
            <a:br>
              <a:rPr lang="en-GB" sz="2400" dirty="0" smtClean="0"/>
            </a:br>
            <a:endParaRPr lang="en-GB" sz="2000" dirty="0" smtClean="0"/>
          </a:p>
          <a:p>
            <a:pPr lvl="1"/>
            <a:endParaRPr lang="en-GB" sz="2000" dirty="0"/>
          </a:p>
        </p:txBody>
      </p:sp>
    </p:spTree>
    <p:extLst>
      <p:ext uri="{BB962C8B-B14F-4D97-AF65-F5344CB8AC3E}">
        <p14:creationId xmlns:p14="http://schemas.microsoft.com/office/powerpoint/2010/main" val="18733805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What?</a:t>
            </a:r>
            <a:endParaRPr lang="en-GB" sz="3600" dirty="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4</a:t>
            </a:fld>
            <a:endParaRPr lang="en-US" dirty="0"/>
          </a:p>
        </p:txBody>
      </p:sp>
      <p:sp>
        <p:nvSpPr>
          <p:cNvPr id="5" name="Content Placeholder 2"/>
          <p:cNvSpPr>
            <a:spLocks noGrp="1"/>
          </p:cNvSpPr>
          <p:nvPr>
            <p:ph idx="1"/>
          </p:nvPr>
        </p:nvSpPr>
        <p:spPr>
          <a:xfrm>
            <a:off x="539552" y="1351309"/>
            <a:ext cx="8075612" cy="4363691"/>
          </a:xfrm>
        </p:spPr>
        <p:txBody>
          <a:bodyPr/>
          <a:lstStyle/>
          <a:p>
            <a:pPr>
              <a:buNone/>
            </a:pPr>
            <a:r>
              <a:rPr lang="en-GB" sz="2400" i="1" dirty="0" smtClean="0"/>
              <a:t>	The Life Sciences science gateway roadmap will cover the following areas:</a:t>
            </a:r>
          </a:p>
          <a:p>
            <a:pPr>
              <a:buNone/>
            </a:pPr>
            <a:endParaRPr lang="en-GB" sz="2400" i="1" dirty="0" smtClean="0"/>
          </a:p>
          <a:p>
            <a:r>
              <a:rPr lang="en-GB" sz="2000" i="1" dirty="0" smtClean="0"/>
              <a:t>State the requirements for science gateways – what are the issues?</a:t>
            </a:r>
          </a:p>
          <a:p>
            <a:r>
              <a:rPr lang="en-GB" sz="2000" i="1" dirty="0" smtClean="0"/>
              <a:t>Reflect on existing technological solutions in LS community – what have we got right, what have we got to improve?</a:t>
            </a:r>
          </a:p>
          <a:p>
            <a:r>
              <a:rPr lang="en-GB" sz="2000" i="1" dirty="0" smtClean="0"/>
              <a:t>Agree of roles and responsibilities for sustaining gateways for this community (this should include commitments from: EGI, LSGC, NGIs, projects, developers, research groups, others)</a:t>
            </a:r>
          </a:p>
          <a:p>
            <a:r>
              <a:rPr lang="en-GB" sz="2000" i="1" dirty="0" smtClean="0"/>
              <a:t>Agree on milestones and deadlines for the months and years ahead</a:t>
            </a:r>
          </a:p>
          <a:p>
            <a:pPr lvl="1"/>
            <a:endParaRPr lang="en-GB" sz="2000" i="1" dirty="0" smtClean="0"/>
          </a:p>
          <a:p>
            <a:pPr lvl="1">
              <a:buNone/>
            </a:pPr>
            <a:endParaRPr lang="en-GB" sz="2000" dirty="0"/>
          </a:p>
        </p:txBody>
      </p:sp>
    </p:spTree>
    <p:extLst>
      <p:ext uri="{BB962C8B-B14F-4D97-AF65-F5344CB8AC3E}">
        <p14:creationId xmlns:p14="http://schemas.microsoft.com/office/powerpoint/2010/main" val="1873380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Why? </a:t>
            </a:r>
            <a:endParaRPr lang="en-GB" sz="3600" dirty="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5</a:t>
            </a:fld>
            <a:endParaRPr lang="en-US" dirty="0"/>
          </a:p>
        </p:txBody>
      </p:sp>
      <p:sp>
        <p:nvSpPr>
          <p:cNvPr id="5" name="Content Placeholder 2"/>
          <p:cNvSpPr>
            <a:spLocks noGrp="1"/>
          </p:cNvSpPr>
          <p:nvPr>
            <p:ph idx="1"/>
          </p:nvPr>
        </p:nvSpPr>
        <p:spPr>
          <a:xfrm>
            <a:off x="533400" y="2133600"/>
            <a:ext cx="8075612" cy="3505200"/>
          </a:xfrm>
        </p:spPr>
        <p:txBody>
          <a:bodyPr/>
          <a:lstStyle/>
          <a:p>
            <a:pPr algn="ctr">
              <a:buNone/>
            </a:pPr>
            <a:r>
              <a:rPr lang="en-US" sz="4800" b="1" i="1" dirty="0" smtClean="0">
                <a:effectLst>
                  <a:outerShdw blurRad="38100" dist="38100" dir="2700000" algn="tl">
                    <a:srgbClr val="000000">
                      <a:alpha val="43137"/>
                    </a:srgbClr>
                  </a:outerShdw>
                </a:effectLst>
                <a:hlinkClick r:id="rId2" action="ppaction://hlinkpres?slideindex=1&amp;slidetitle="/>
              </a:rPr>
              <a:t>The </a:t>
            </a:r>
            <a:r>
              <a:rPr lang="en-US" sz="4800" b="1" i="1" dirty="0" err="1" smtClean="0">
                <a:effectLst>
                  <a:outerShdw blurRad="38100" dist="38100" dir="2700000" algn="tl">
                    <a:srgbClr val="000000">
                      <a:alpha val="43137"/>
                    </a:srgbClr>
                  </a:outerShdw>
                </a:effectLst>
                <a:hlinkClick r:id="rId2" action="ppaction://hlinkpres?slideindex=1&amp;slidetitle="/>
              </a:rPr>
              <a:t>EGI.eu</a:t>
            </a:r>
            <a:r>
              <a:rPr lang="en-US" sz="4800" b="1" i="1" dirty="0" smtClean="0">
                <a:effectLst>
                  <a:outerShdw blurRad="38100" dist="38100" dir="2700000" algn="tl">
                    <a:srgbClr val="000000">
                      <a:alpha val="43137"/>
                    </a:srgbClr>
                  </a:outerShdw>
                </a:effectLst>
                <a:hlinkClick r:id="rId2" action="ppaction://hlinkpres?slideindex=1&amp;slidetitle="/>
              </a:rPr>
              <a:t> Perspective</a:t>
            </a:r>
            <a:endParaRPr lang="en-US" sz="4800" b="1" i="1" dirty="0" smtClean="0">
              <a:effectLst>
                <a:outerShdw blurRad="38100" dist="38100" dir="2700000" algn="tl">
                  <a:srgbClr val="000000">
                    <a:alpha val="43137"/>
                  </a:srgbClr>
                </a:outerShdw>
              </a:effectLst>
            </a:endParaRPr>
          </a:p>
          <a:p>
            <a:pPr algn="ctr">
              <a:buNone/>
            </a:pPr>
            <a:endParaRPr lang="en-US" sz="4400" dirty="0" smtClean="0"/>
          </a:p>
          <a:p>
            <a:pPr algn="ctr">
              <a:buNone/>
            </a:pPr>
            <a:r>
              <a:rPr lang="en-US" sz="4400" dirty="0" err="1" smtClean="0"/>
              <a:t>Gergely</a:t>
            </a:r>
            <a:r>
              <a:rPr lang="en-US" sz="4400" dirty="0" smtClean="0"/>
              <a:t> </a:t>
            </a:r>
            <a:r>
              <a:rPr lang="en-US" sz="4400" dirty="0" err="1" smtClean="0"/>
              <a:t>Sipos</a:t>
            </a:r>
            <a:endParaRPr lang="en-US" sz="4400" dirty="0" smtClean="0"/>
          </a:p>
          <a:p>
            <a:pPr algn="ctr">
              <a:buNone/>
            </a:pPr>
            <a:r>
              <a:rPr lang="en-GB" sz="2800" dirty="0" smtClean="0"/>
              <a:t>UCST Technical Outreach</a:t>
            </a:r>
          </a:p>
          <a:p>
            <a:endParaRPr lang="en-GB" sz="2400" dirty="0" smtClean="0"/>
          </a:p>
          <a:p>
            <a:pPr lvl="1"/>
            <a:endParaRPr lang="en-GB" sz="2000" dirty="0"/>
          </a:p>
        </p:txBody>
      </p:sp>
      <p:sp>
        <p:nvSpPr>
          <p:cNvPr id="8" name="TextBox 7"/>
          <p:cNvSpPr txBox="1"/>
          <p:nvPr/>
        </p:nvSpPr>
        <p:spPr>
          <a:xfrm>
            <a:off x="1952625" y="-1349375"/>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8733805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The Discussion Process </a:t>
            </a:r>
            <a:endParaRPr lang="en-GB" sz="3600" dirty="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6</a:t>
            </a:fld>
            <a:endParaRPr lang="en-US" dirty="0"/>
          </a:p>
        </p:txBody>
      </p:sp>
      <p:sp>
        <p:nvSpPr>
          <p:cNvPr id="5" name="Content Placeholder 2"/>
          <p:cNvSpPr>
            <a:spLocks noGrp="1"/>
          </p:cNvSpPr>
          <p:nvPr>
            <p:ph idx="1"/>
          </p:nvPr>
        </p:nvSpPr>
        <p:spPr>
          <a:xfrm>
            <a:off x="1905000" y="1066800"/>
            <a:ext cx="6267400" cy="5105400"/>
          </a:xfrm>
        </p:spPr>
        <p:txBody>
          <a:bodyPr/>
          <a:lstStyle/>
          <a:p>
            <a:pPr>
              <a:buNone/>
            </a:pPr>
            <a:r>
              <a:rPr lang="en-US" dirty="0" smtClean="0"/>
              <a:t>Facilitated discussion:</a:t>
            </a:r>
          </a:p>
          <a:p>
            <a:pPr>
              <a:buNone/>
            </a:pPr>
            <a:endParaRPr lang="en-US" sz="1100" dirty="0" smtClean="0"/>
          </a:p>
          <a:p>
            <a:r>
              <a:rPr lang="en-US" sz="2400" dirty="0" smtClean="0"/>
              <a:t>Brainstorm/discussion – ½ hour</a:t>
            </a:r>
          </a:p>
          <a:p>
            <a:pPr lvl="1"/>
            <a:r>
              <a:rPr lang="en-US" sz="1800" dirty="0" smtClean="0"/>
              <a:t>Mix of developers &amp; users / suppliers &amp; customers.</a:t>
            </a:r>
          </a:p>
          <a:p>
            <a:pPr lvl="1"/>
            <a:r>
              <a:rPr lang="en-US" sz="1800" dirty="0" smtClean="0"/>
              <a:t>What is the problem we need to fix? Key issues?</a:t>
            </a:r>
          </a:p>
          <a:p>
            <a:pPr lvl="1"/>
            <a:r>
              <a:rPr lang="en-US" sz="1800" dirty="0" smtClean="0"/>
              <a:t>What needs to be on our Roadmap? How far?</a:t>
            </a:r>
          </a:p>
          <a:p>
            <a:pPr lvl="1"/>
            <a:r>
              <a:rPr lang="en-US" sz="1800" dirty="0" smtClean="0"/>
              <a:t>Today’s outcomes?</a:t>
            </a:r>
          </a:p>
          <a:p>
            <a:r>
              <a:rPr lang="en-GB" sz="2400" dirty="0" smtClean="0"/>
              <a:t>Form break-out groups</a:t>
            </a:r>
          </a:p>
          <a:p>
            <a:pPr lvl="1"/>
            <a:r>
              <a:rPr lang="en-GB" sz="1800" dirty="0" smtClean="0"/>
              <a:t>Pick manageable/feasible chunks</a:t>
            </a:r>
          </a:p>
          <a:p>
            <a:r>
              <a:rPr lang="en-GB" sz="2400" dirty="0" smtClean="0"/>
              <a:t>Brainstorm/discussion – ½ hour</a:t>
            </a:r>
          </a:p>
          <a:p>
            <a:pPr lvl="1"/>
            <a:r>
              <a:rPr lang="en-GB" sz="1800" dirty="0" smtClean="0"/>
              <a:t>Develop clear “Requirement”</a:t>
            </a:r>
          </a:p>
          <a:p>
            <a:r>
              <a:rPr lang="en-GB" sz="2400" dirty="0" smtClean="0"/>
              <a:t>Reconvene </a:t>
            </a:r>
          </a:p>
          <a:p>
            <a:pPr lvl="1"/>
            <a:r>
              <a:rPr lang="en-GB" sz="1800" dirty="0" smtClean="0"/>
              <a:t>Present findings – 10 min/group</a:t>
            </a:r>
          </a:p>
          <a:p>
            <a:r>
              <a:rPr lang="en-GB" sz="2400" dirty="0" smtClean="0"/>
              <a:t>Summarize/Conclude</a:t>
            </a:r>
            <a:endParaRPr lang="en-GB" sz="2400" dirty="0"/>
          </a:p>
        </p:txBody>
      </p:sp>
    </p:spTree>
    <p:extLst>
      <p:ext uri="{BB962C8B-B14F-4D97-AF65-F5344CB8AC3E}">
        <p14:creationId xmlns:p14="http://schemas.microsoft.com/office/powerpoint/2010/main" val="18733805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571" y="115888"/>
            <a:ext cx="7416949" cy="865187"/>
          </a:xfrm>
        </p:spPr>
        <p:txBody>
          <a:bodyPr/>
          <a:lstStyle/>
          <a:p>
            <a:r>
              <a:rPr lang="en-GB" sz="3600" dirty="0" smtClean="0"/>
              <a:t>What do I want? </a:t>
            </a:r>
            <a:endParaRPr lang="en-GB" sz="3600" dirty="0"/>
          </a:p>
        </p:txBody>
      </p:sp>
      <p:sp>
        <p:nvSpPr>
          <p:cNvPr id="3" name="Content Placeholder 2"/>
          <p:cNvSpPr>
            <a:spLocks noGrp="1"/>
          </p:cNvSpPr>
          <p:nvPr>
            <p:ph idx="1"/>
          </p:nvPr>
        </p:nvSpPr>
        <p:spPr>
          <a:xfrm>
            <a:off x="216024" y="1340768"/>
            <a:ext cx="8604448" cy="4896544"/>
          </a:xfrm>
        </p:spPr>
        <p:txBody>
          <a:bodyPr>
            <a:normAutofit lnSpcReduction="10000"/>
          </a:bodyPr>
          <a:lstStyle/>
          <a:p>
            <a:pPr marL="514350" indent="-514350">
              <a:buNone/>
            </a:pPr>
            <a:r>
              <a:rPr lang="en-GB" dirty="0" smtClean="0"/>
              <a:t>Requirements Checklist:</a:t>
            </a:r>
          </a:p>
          <a:p>
            <a:pPr marL="514350" indent="-514350"/>
            <a:r>
              <a:rPr lang="en-GB" dirty="0" smtClean="0"/>
              <a:t>Necessary – Business Need? </a:t>
            </a:r>
          </a:p>
          <a:p>
            <a:pPr marL="514350" indent="-514350"/>
            <a:r>
              <a:rPr lang="en-GB" dirty="0" smtClean="0"/>
              <a:t>Realistic &amp; Attainable</a:t>
            </a:r>
          </a:p>
          <a:p>
            <a:pPr marL="514350" indent="-514350"/>
            <a:r>
              <a:rPr lang="en-GB" dirty="0" smtClean="0"/>
              <a:t>Complete</a:t>
            </a:r>
          </a:p>
          <a:p>
            <a:pPr marL="914400" lvl="1" indent="-514350"/>
            <a:r>
              <a:rPr lang="en-GB" dirty="0" smtClean="0"/>
              <a:t>What, when by, who for, dependencies &amp; constraints, resources available</a:t>
            </a:r>
          </a:p>
          <a:p>
            <a:pPr marL="514350" indent="-514350"/>
            <a:r>
              <a:rPr lang="en-GB" dirty="0" smtClean="0"/>
              <a:t>Consistent</a:t>
            </a:r>
          </a:p>
          <a:p>
            <a:pPr marL="914400" lvl="1" indent="-514350"/>
            <a:r>
              <a:rPr lang="en-GB" dirty="0" smtClean="0"/>
              <a:t>not in conflict with other requirements</a:t>
            </a:r>
          </a:p>
          <a:p>
            <a:pPr marL="514350" indent="-514350"/>
            <a:r>
              <a:rPr lang="en-GB" dirty="0" smtClean="0"/>
              <a:t>Does not define solution</a:t>
            </a:r>
          </a:p>
          <a:p>
            <a:pPr marL="514350" indent="-514350">
              <a:buNone/>
            </a:pPr>
            <a:endParaRPr lang="en-GB" dirty="0" smtClean="0">
              <a:solidFill>
                <a:srgbClr val="FF0000"/>
              </a:solidFill>
              <a:sym typeface="Wingdings" pitchFamily="2" charset="2"/>
            </a:endParaRPr>
          </a:p>
          <a:p>
            <a:pPr marL="1260475" lvl="1" indent="-219075">
              <a:buNone/>
            </a:pPr>
            <a:endParaRPr lang="en-GB" dirty="0" smtClean="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15541"/>
            <a:ext cx="7164288" cy="865187"/>
          </a:xfrm>
        </p:spPr>
        <p:txBody>
          <a:bodyPr/>
          <a:lstStyle/>
          <a:p>
            <a:r>
              <a:rPr lang="en-US" sz="3200" dirty="0" smtClean="0"/>
              <a:t>Gateways for Life Sciences –Issues 1  </a:t>
            </a:r>
            <a:endParaRPr lang="en-US" sz="3200" dirty="0"/>
          </a:p>
        </p:txBody>
      </p:sp>
      <p:sp>
        <p:nvSpPr>
          <p:cNvPr id="3" name="Content Placeholder 2"/>
          <p:cNvSpPr>
            <a:spLocks noGrp="1"/>
          </p:cNvSpPr>
          <p:nvPr>
            <p:ph idx="1"/>
          </p:nvPr>
        </p:nvSpPr>
        <p:spPr/>
        <p:txBody>
          <a:bodyPr/>
          <a:lstStyle/>
          <a:p>
            <a:pPr>
              <a:buNone/>
            </a:pPr>
            <a:r>
              <a:rPr lang="en-US" dirty="0" smtClean="0"/>
              <a:t>Common </a:t>
            </a:r>
            <a:r>
              <a:rPr lang="en-US" dirty="0" smtClean="0"/>
              <a:t>themes through IWSG-Life </a:t>
            </a:r>
            <a:endParaRPr lang="en-US" sz="2400" dirty="0" smtClean="0"/>
          </a:p>
          <a:p>
            <a:pPr lvl="1"/>
            <a:r>
              <a:rPr lang="en-US" sz="2000" dirty="0" smtClean="0"/>
              <a:t>Reusability; </a:t>
            </a:r>
          </a:p>
          <a:p>
            <a:pPr lvl="2"/>
            <a:r>
              <a:rPr lang="en-US" sz="1600" dirty="0" smtClean="0"/>
              <a:t>invest only where necessary/avoid duplication</a:t>
            </a:r>
          </a:p>
          <a:p>
            <a:pPr lvl="2"/>
            <a:r>
              <a:rPr lang="en-US" sz="1600" dirty="0" smtClean="0"/>
              <a:t>Permit researchers to research</a:t>
            </a:r>
          </a:p>
          <a:p>
            <a:pPr lvl="2"/>
            <a:r>
              <a:rPr lang="en-US" sz="1600" dirty="0" smtClean="0"/>
              <a:t>Promote and advertise?  How to find?</a:t>
            </a:r>
          </a:p>
          <a:p>
            <a:pPr lvl="1"/>
            <a:r>
              <a:rPr lang="en-US" sz="2000" dirty="0" smtClean="0"/>
              <a:t>Ease of use</a:t>
            </a:r>
          </a:p>
          <a:p>
            <a:pPr lvl="2"/>
            <a:r>
              <a:rPr lang="en-US" sz="1600" dirty="0" smtClean="0"/>
              <a:t>Rich in functionality</a:t>
            </a:r>
          </a:p>
          <a:p>
            <a:pPr lvl="1"/>
            <a:r>
              <a:rPr lang="en-US" sz="2000" dirty="0" smtClean="0"/>
              <a:t>Funding</a:t>
            </a:r>
          </a:p>
          <a:p>
            <a:pPr lvl="2"/>
            <a:r>
              <a:rPr lang="en-US" sz="1600" dirty="0" smtClean="0"/>
              <a:t>Part of research project  or as separate activity?</a:t>
            </a:r>
          </a:p>
          <a:p>
            <a:pPr lvl="1"/>
            <a:r>
              <a:rPr lang="en-US" sz="2000" dirty="0" smtClean="0"/>
              <a:t>Data Management?</a:t>
            </a:r>
          </a:p>
          <a:p>
            <a:pPr lvl="1"/>
            <a:r>
              <a:rPr lang="en-US" sz="2000" dirty="0" smtClean="0"/>
              <a:t>Security</a:t>
            </a:r>
          </a:p>
          <a:p>
            <a:pPr lvl="1"/>
            <a:endParaRPr lang="en-US" sz="2000" dirty="0" smtClean="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15888"/>
            <a:ext cx="7164288" cy="865187"/>
          </a:xfrm>
        </p:spPr>
        <p:txBody>
          <a:bodyPr/>
          <a:lstStyle/>
          <a:p>
            <a:r>
              <a:rPr lang="en-US" sz="3200" dirty="0" smtClean="0"/>
              <a:t>Gateways for Life Sciences –Issues 2 </a:t>
            </a:r>
            <a:endParaRPr lang="en-US" sz="3200" dirty="0"/>
          </a:p>
        </p:txBody>
      </p:sp>
      <p:sp>
        <p:nvSpPr>
          <p:cNvPr id="3" name="Content Placeholder 2"/>
          <p:cNvSpPr>
            <a:spLocks noGrp="1"/>
          </p:cNvSpPr>
          <p:nvPr>
            <p:ph idx="1"/>
          </p:nvPr>
        </p:nvSpPr>
        <p:spPr/>
        <p:txBody>
          <a:bodyPr/>
          <a:lstStyle/>
          <a:p>
            <a:pPr>
              <a:buNone/>
            </a:pPr>
            <a:r>
              <a:rPr lang="en-US" dirty="0" smtClean="0"/>
              <a:t>Security &amp; Privacy</a:t>
            </a:r>
          </a:p>
          <a:p>
            <a:pPr lvl="1"/>
            <a:r>
              <a:rPr lang="en-US" sz="2000" dirty="0" smtClean="0"/>
              <a:t>Privacy of Data</a:t>
            </a:r>
          </a:p>
          <a:p>
            <a:pPr lvl="1"/>
            <a:r>
              <a:rPr lang="en-US" sz="2000" dirty="0" smtClean="0"/>
              <a:t>Access by researcher/user</a:t>
            </a:r>
          </a:p>
          <a:p>
            <a:pPr lvl="1"/>
            <a:r>
              <a:rPr lang="en-US" sz="2000" dirty="0" smtClean="0"/>
              <a:t>Grid certificates – good/bad examples</a:t>
            </a:r>
          </a:p>
          <a:p>
            <a:pPr lvl="1"/>
            <a:r>
              <a:rPr lang="en-US" sz="2000" dirty="0" smtClean="0"/>
              <a:t>Federated Identity Management</a:t>
            </a:r>
          </a:p>
          <a:p>
            <a:pPr lvl="1"/>
            <a:r>
              <a:rPr lang="en-US" sz="2000" dirty="0" smtClean="0"/>
              <a:t>Roles &amp; Privileges</a:t>
            </a:r>
          </a:p>
          <a:p>
            <a:pPr lvl="1"/>
            <a:r>
              <a:rPr lang="en-US" sz="2000" dirty="0" smtClean="0"/>
              <a:t>What do we want to overcome</a:t>
            </a:r>
          </a:p>
          <a:p>
            <a:pPr lvl="1"/>
            <a:r>
              <a:rPr lang="en-US" sz="2000" dirty="0" smtClean="0"/>
              <a:t>What do we need to preserve</a:t>
            </a:r>
          </a:p>
          <a:p>
            <a:pPr lvl="1"/>
            <a:r>
              <a:rPr lang="en-US" sz="2000" dirty="0" smtClean="0"/>
              <a:t>What can we sacrifice</a:t>
            </a:r>
          </a:p>
          <a:p>
            <a:pPr lvl="1"/>
            <a:r>
              <a:rPr lang="en-US" sz="2000" dirty="0" smtClean="0"/>
              <a:t>Consequences &amp; Impact</a:t>
            </a:r>
          </a:p>
          <a:p>
            <a:pPr lvl="1"/>
            <a:r>
              <a:rPr lang="en-US" sz="2000" dirty="0" smtClean="0"/>
              <a:t>Who should lead</a:t>
            </a:r>
          </a:p>
          <a:p>
            <a:pPr lvl="1"/>
            <a:endParaRPr lang="en-US" sz="2000" dirty="0" smtClean="0"/>
          </a:p>
        </p:txBody>
      </p:sp>
      <p:sp>
        <p:nvSpPr>
          <p:cNvPr id="4" name="Slide Number Placeholder 3"/>
          <p:cNvSpPr>
            <a:spLocks noGrp="1"/>
          </p:cNvSpPr>
          <p:nvPr>
            <p:ph type="sldNum" sz="quarter" idx="12"/>
          </p:nvPr>
        </p:nvSpPr>
        <p:spPr/>
        <p:txBody>
          <a:bodyPr/>
          <a:lstStyle/>
          <a:p>
            <a:pPr>
              <a:defRPr/>
            </a:pPr>
            <a:fld id="{F35EAE03-69BD-4C08-B18E-8C9F5694E65D}" type="slidenum">
              <a:rPr lang="en-US" smtClean="0"/>
              <a:pPr>
                <a:defRPr/>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GI-InSPIR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EG-InSPIR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EG-InSPIR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TotalTime>
  <Words>573</Words>
  <Application>Microsoft Office PowerPoint</Application>
  <PresentationFormat>On-screen Show (4:3)</PresentationFormat>
  <Paragraphs>152</Paragraphs>
  <Slides>17</Slides>
  <Notes>1</Notes>
  <HiddenSlides>0</HiddenSlides>
  <MMClips>0</MMClips>
  <ScaleCrop>false</ScaleCrop>
  <HeadingPairs>
    <vt:vector size="4" baseType="variant">
      <vt:variant>
        <vt:lpstr>Theme</vt:lpstr>
      </vt:variant>
      <vt:variant>
        <vt:i4>3</vt:i4>
      </vt:variant>
      <vt:variant>
        <vt:lpstr>Slide Titles</vt:lpstr>
      </vt:variant>
      <vt:variant>
        <vt:i4>17</vt:i4>
      </vt:variant>
    </vt:vector>
  </HeadingPairs>
  <TitlesOfParts>
    <vt:vector size="20" baseType="lpstr">
      <vt:lpstr>EGI-InSPIRE 2</vt:lpstr>
      <vt:lpstr>EG-InSPIRE</vt:lpstr>
      <vt:lpstr>1_EG-InSPIRE</vt:lpstr>
      <vt:lpstr>Defining a European Roadmap for Science Gateways for Life Sciences</vt:lpstr>
      <vt:lpstr>Agenda  for a Structured Discussion</vt:lpstr>
      <vt:lpstr>What?</vt:lpstr>
      <vt:lpstr>What?</vt:lpstr>
      <vt:lpstr>Why? </vt:lpstr>
      <vt:lpstr>The Discussion Process </vt:lpstr>
      <vt:lpstr>What do I want? </vt:lpstr>
      <vt:lpstr>Gateways for Life Sciences –Issues 1  </vt:lpstr>
      <vt:lpstr>Gateways for Life Sciences –Issues 2 </vt:lpstr>
      <vt:lpstr>Gateways for Life Sciences –Issues 3 </vt:lpstr>
      <vt:lpstr>Gateways for Life Sciences –Issues 4 </vt:lpstr>
      <vt:lpstr>Gateways for Life Sciences –Issues 4 </vt:lpstr>
      <vt:lpstr>Gateways for Life Sciences –Issues 5 </vt:lpstr>
      <vt:lpstr>Gateways for Life Sciences –Issues 6 </vt:lpstr>
      <vt:lpstr>Gateways for Life Sciences –Issues 7 </vt:lpstr>
      <vt:lpstr>Conclusions</vt:lpstr>
      <vt:lpstr>Thank you</vt:lpstr>
    </vt:vector>
  </TitlesOfParts>
  <Company>Nikhef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EGI-InSPIRE Project Office</dc:creator>
  <cp:lastModifiedBy>R McLennan</cp:lastModifiedBy>
  <cp:revision>1049</cp:revision>
  <dcterms:created xsi:type="dcterms:W3CDTF">2012-05-24T05:06:07Z</dcterms:created>
  <dcterms:modified xsi:type="dcterms:W3CDTF">2012-06-01T15:21:42Z</dcterms:modified>
</cp:coreProperties>
</file>