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  <p:sldMasterId id="2147483690" r:id="rId4"/>
    <p:sldMasterId id="2147483694" r:id="rId5"/>
    <p:sldMasterId id="2147483707" r:id="rId6"/>
  </p:sldMasterIdLst>
  <p:notesMasterIdLst>
    <p:notesMasterId r:id="rId62"/>
  </p:notesMasterIdLst>
  <p:handoutMasterIdLst>
    <p:handoutMasterId r:id="rId63"/>
  </p:handoutMasterIdLst>
  <p:sldIdLst>
    <p:sldId id="280" r:id="rId7"/>
    <p:sldId id="375" r:id="rId8"/>
    <p:sldId id="371" r:id="rId9"/>
    <p:sldId id="330" r:id="rId10"/>
    <p:sldId id="331" r:id="rId11"/>
    <p:sldId id="335" r:id="rId12"/>
    <p:sldId id="328" r:id="rId13"/>
    <p:sldId id="332" r:id="rId14"/>
    <p:sldId id="323" r:id="rId15"/>
    <p:sldId id="385" r:id="rId16"/>
    <p:sldId id="321" r:id="rId17"/>
    <p:sldId id="376" r:id="rId18"/>
    <p:sldId id="400" r:id="rId19"/>
    <p:sldId id="378" r:id="rId20"/>
    <p:sldId id="326" r:id="rId21"/>
    <p:sldId id="381" r:id="rId22"/>
    <p:sldId id="341" r:id="rId23"/>
    <p:sldId id="336" r:id="rId24"/>
    <p:sldId id="337" r:id="rId25"/>
    <p:sldId id="338" r:id="rId26"/>
    <p:sldId id="339" r:id="rId27"/>
    <p:sldId id="354" r:id="rId28"/>
    <p:sldId id="355" r:id="rId29"/>
    <p:sldId id="356" r:id="rId30"/>
    <p:sldId id="379" r:id="rId31"/>
    <p:sldId id="329" r:id="rId32"/>
    <p:sldId id="359" r:id="rId33"/>
    <p:sldId id="340" r:id="rId34"/>
    <p:sldId id="387" r:id="rId35"/>
    <p:sldId id="360" r:id="rId36"/>
    <p:sldId id="361" r:id="rId37"/>
    <p:sldId id="362" r:id="rId38"/>
    <p:sldId id="347" r:id="rId39"/>
    <p:sldId id="358" r:id="rId40"/>
    <p:sldId id="357" r:id="rId41"/>
    <p:sldId id="380" r:id="rId42"/>
    <p:sldId id="364" r:id="rId43"/>
    <p:sldId id="388" r:id="rId44"/>
    <p:sldId id="350" r:id="rId45"/>
    <p:sldId id="384" r:id="rId46"/>
    <p:sldId id="366" r:id="rId47"/>
    <p:sldId id="312" r:id="rId48"/>
    <p:sldId id="368" r:id="rId49"/>
    <p:sldId id="389" r:id="rId50"/>
    <p:sldId id="351" r:id="rId51"/>
    <p:sldId id="390" r:id="rId52"/>
    <p:sldId id="391" r:id="rId53"/>
    <p:sldId id="397" r:id="rId54"/>
    <p:sldId id="398" r:id="rId55"/>
    <p:sldId id="399" r:id="rId56"/>
    <p:sldId id="392" r:id="rId57"/>
    <p:sldId id="394" r:id="rId58"/>
    <p:sldId id="348" r:id="rId59"/>
    <p:sldId id="377" r:id="rId60"/>
    <p:sldId id="353" r:id="rId61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7" autoAdjust="0"/>
    <p:restoredTop sz="57986" autoAdjust="0"/>
  </p:normalViewPr>
  <p:slideViewPr>
    <p:cSldViewPr showGuides="1">
      <p:cViewPr varScale="1">
        <p:scale>
          <a:sx n="62" d="100"/>
          <a:sy n="62" d="100"/>
        </p:scale>
        <p:origin x="-29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70079-57CB-C840-A255-F1147724B7A7}" type="doc">
      <dgm:prSet loTypeId="urn:microsoft.com/office/officeart/2005/8/layout/radial4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1FAA03-2E78-9149-8EA2-E2556B224F17}">
      <dgm:prSet phldrT="[Text]" custT="1"/>
      <dgm:spPr/>
      <dgm:t>
        <a:bodyPr/>
        <a:lstStyle/>
        <a:p>
          <a:r>
            <a:rPr lang="en-US" sz="2000" dirty="0" smtClean="0"/>
            <a:t>Services</a:t>
          </a:r>
          <a:r>
            <a:rPr lang="en-US" sz="1500" dirty="0" smtClean="0"/>
            <a:t> </a:t>
          </a:r>
        </a:p>
        <a:p>
          <a:r>
            <a:rPr lang="en-US" sz="1500" dirty="0" smtClean="0"/>
            <a:t>(Storage, HTC, Cloud)</a:t>
          </a:r>
          <a:endParaRPr lang="en-US" sz="1500" dirty="0"/>
        </a:p>
      </dgm:t>
    </dgm:pt>
    <dgm:pt modelId="{5F3C78C3-DC5B-1641-8166-71DB43FA7867}" type="parTrans" cxnId="{7915F8EB-D0DB-734A-A8E3-29F5F6ED3395}">
      <dgm:prSet/>
      <dgm:spPr/>
      <dgm:t>
        <a:bodyPr/>
        <a:lstStyle/>
        <a:p>
          <a:endParaRPr lang="en-US"/>
        </a:p>
      </dgm:t>
    </dgm:pt>
    <dgm:pt modelId="{B6DA0996-8D0F-7A42-9D25-F7F12CFDA786}" type="sibTrans" cxnId="{7915F8EB-D0DB-734A-A8E3-29F5F6ED3395}">
      <dgm:prSet/>
      <dgm:spPr/>
      <dgm:t>
        <a:bodyPr/>
        <a:lstStyle/>
        <a:p>
          <a:endParaRPr lang="en-US"/>
        </a:p>
      </dgm:t>
    </dgm:pt>
    <dgm:pt modelId="{7243C357-64AB-CC48-9954-74B049A4767C}">
      <dgm:prSet phldrT="[Text]"/>
      <dgm:spPr/>
      <dgm:t>
        <a:bodyPr/>
        <a:lstStyle/>
        <a:p>
          <a:r>
            <a:rPr lang="en-US" dirty="0" smtClean="0"/>
            <a:t>Knowledge (training, education, technical support)</a:t>
          </a:r>
          <a:endParaRPr lang="en-US" dirty="0"/>
        </a:p>
      </dgm:t>
    </dgm:pt>
    <dgm:pt modelId="{BB5F4961-475D-9743-A550-C1CF1D8AE7EC}" type="parTrans" cxnId="{CD45514B-4423-A249-A07A-5B35480F5522}">
      <dgm:prSet/>
      <dgm:spPr/>
      <dgm:t>
        <a:bodyPr/>
        <a:lstStyle/>
        <a:p>
          <a:endParaRPr lang="en-US"/>
        </a:p>
      </dgm:t>
    </dgm:pt>
    <dgm:pt modelId="{1D23FCEE-33FF-2A4F-B7AA-FA3E9F750146}" type="sibTrans" cxnId="{CD45514B-4423-A249-A07A-5B35480F5522}">
      <dgm:prSet/>
      <dgm:spPr/>
      <dgm:t>
        <a:bodyPr/>
        <a:lstStyle/>
        <a:p>
          <a:endParaRPr lang="en-US"/>
        </a:p>
      </dgm:t>
    </dgm:pt>
    <dgm:pt modelId="{AB91B4C6-6E79-514F-8A00-54F524EB194A}">
      <dgm:prSet phldrT="[Text]" custT="1"/>
      <dgm:spPr/>
      <dgm:t>
        <a:bodyPr/>
        <a:lstStyle/>
        <a:p>
          <a:r>
            <a:rPr lang="en-US" sz="2000" dirty="0" smtClean="0"/>
            <a:t>Data </a:t>
          </a:r>
        </a:p>
        <a:p>
          <a:r>
            <a:rPr lang="en-US" sz="2000" dirty="0" smtClean="0"/>
            <a:t>(discovery, data management, repositories)</a:t>
          </a:r>
          <a:endParaRPr lang="en-US" sz="2000" dirty="0"/>
        </a:p>
      </dgm:t>
    </dgm:pt>
    <dgm:pt modelId="{BB58DC1F-70A0-C442-9E26-D48CD1AF86F2}" type="parTrans" cxnId="{8A0930DA-8019-4440-A619-7C915C3C03E6}">
      <dgm:prSet/>
      <dgm:spPr/>
      <dgm:t>
        <a:bodyPr/>
        <a:lstStyle/>
        <a:p>
          <a:endParaRPr lang="en-US"/>
        </a:p>
      </dgm:t>
    </dgm:pt>
    <dgm:pt modelId="{3FFFC09D-2B34-7C4D-B14E-67D598098B99}" type="sibTrans" cxnId="{8A0930DA-8019-4440-A619-7C915C3C03E6}">
      <dgm:prSet/>
      <dgm:spPr/>
      <dgm:t>
        <a:bodyPr/>
        <a:lstStyle/>
        <a:p>
          <a:endParaRPr lang="en-US"/>
        </a:p>
      </dgm:t>
    </dgm:pt>
    <dgm:pt modelId="{EEE64F29-FBBE-DE47-83F4-81B454DB358A}">
      <dgm:prSet phldrT="[Text]" custT="1"/>
      <dgm:spPr/>
      <dgm:t>
        <a:bodyPr/>
        <a:lstStyle/>
        <a:p>
          <a:r>
            <a:rPr lang="en-US" sz="2000" dirty="0" smtClean="0"/>
            <a:t>Technology</a:t>
          </a:r>
          <a:r>
            <a:rPr lang="en-US" sz="1500" dirty="0" smtClean="0"/>
            <a:t> (</a:t>
          </a:r>
          <a:r>
            <a:rPr lang="en-GB" sz="1500" dirty="0" smtClean="0"/>
            <a:t>storage, data management, job scheduling and execution, workflow management, </a:t>
          </a:r>
          <a:r>
            <a:rPr lang="en-GB" sz="1500" dirty="0" err="1" smtClean="0"/>
            <a:t>Auth</a:t>
          </a:r>
          <a:r>
            <a:rPr lang="en-GB" sz="1500" dirty="0" smtClean="0"/>
            <a:t> and </a:t>
          </a:r>
          <a:r>
            <a:rPr lang="en-GB" sz="1500" dirty="0" err="1" smtClean="0"/>
            <a:t>Authz</a:t>
          </a:r>
          <a:r>
            <a:rPr lang="en-GB" sz="1500" dirty="0" smtClean="0"/>
            <a:t>, gateways ..)</a:t>
          </a:r>
          <a:endParaRPr lang="en-US" sz="1500" dirty="0"/>
        </a:p>
      </dgm:t>
    </dgm:pt>
    <dgm:pt modelId="{7EBB69CB-BE16-3448-A45F-30280C74C1A4}" type="parTrans" cxnId="{37592DE2-69C9-8E4D-8E1C-4554B23886BE}">
      <dgm:prSet/>
      <dgm:spPr/>
      <dgm:t>
        <a:bodyPr/>
        <a:lstStyle/>
        <a:p>
          <a:endParaRPr lang="en-US"/>
        </a:p>
      </dgm:t>
    </dgm:pt>
    <dgm:pt modelId="{549F0AFF-0A11-D848-95A2-FD59E34AC37F}" type="sibTrans" cxnId="{37592DE2-69C9-8E4D-8E1C-4554B23886BE}">
      <dgm:prSet/>
      <dgm:spPr/>
      <dgm:t>
        <a:bodyPr/>
        <a:lstStyle/>
        <a:p>
          <a:endParaRPr lang="en-US"/>
        </a:p>
      </dgm:t>
    </dgm:pt>
    <dgm:pt modelId="{F438A181-EB0C-E347-B96F-AEC6280B7EA5}">
      <dgm:prSet phldrT="[Text]"/>
      <dgm:spPr/>
      <dgm:t>
        <a:bodyPr/>
        <a:lstStyle/>
        <a:p>
          <a:r>
            <a:rPr lang="en-US" dirty="0" smtClean="0"/>
            <a:t>Community-specific tools </a:t>
          </a:r>
          <a:endParaRPr lang="en-US" dirty="0"/>
        </a:p>
      </dgm:t>
    </dgm:pt>
    <dgm:pt modelId="{7154F793-ADB9-8C45-AA9F-58F5969A6B84}" type="parTrans" cxnId="{92ACCD99-5F06-B24C-903E-19597F9E9BD1}">
      <dgm:prSet/>
      <dgm:spPr/>
      <dgm:t>
        <a:bodyPr/>
        <a:lstStyle/>
        <a:p>
          <a:endParaRPr lang="en-US"/>
        </a:p>
      </dgm:t>
    </dgm:pt>
    <dgm:pt modelId="{0423D710-0333-C44C-AFE6-5BFD68CF4C3B}" type="sibTrans" cxnId="{92ACCD99-5F06-B24C-903E-19597F9E9BD1}">
      <dgm:prSet/>
      <dgm:spPr/>
      <dgm:t>
        <a:bodyPr/>
        <a:lstStyle/>
        <a:p>
          <a:endParaRPr lang="en-US"/>
        </a:p>
      </dgm:t>
    </dgm:pt>
    <dgm:pt modelId="{8E0E19DC-8A4D-7846-98D7-D041E01577B5}">
      <dgm:prSet phldrT="[Text]" custT="1"/>
      <dgm:spPr/>
      <dgm:t>
        <a:bodyPr/>
        <a:lstStyle/>
        <a:p>
          <a:r>
            <a:rPr lang="en-US" sz="2000" dirty="0" smtClean="0"/>
            <a:t>Services </a:t>
          </a:r>
        </a:p>
        <a:p>
          <a:r>
            <a:rPr lang="en-US" sz="1400" dirty="0" smtClean="0"/>
            <a:t>(service catalogue, AAI, training marketplace, virtual appliance library, accounting, support, policy and security)</a:t>
          </a:r>
          <a:endParaRPr lang="en-US" sz="1400" dirty="0"/>
        </a:p>
      </dgm:t>
    </dgm:pt>
    <dgm:pt modelId="{711F65CE-8745-A042-9A9E-3082B4202BD8}" type="parTrans" cxnId="{36ECDD73-4817-2C44-8E9E-078602491786}">
      <dgm:prSet/>
      <dgm:spPr/>
      <dgm:t>
        <a:bodyPr/>
        <a:lstStyle/>
        <a:p>
          <a:endParaRPr lang="en-US"/>
        </a:p>
      </dgm:t>
    </dgm:pt>
    <dgm:pt modelId="{838AC1E8-A757-AC4F-9C2F-DB058B81C799}" type="sibTrans" cxnId="{36ECDD73-4817-2C44-8E9E-078602491786}">
      <dgm:prSet/>
      <dgm:spPr/>
      <dgm:t>
        <a:bodyPr/>
        <a:lstStyle/>
        <a:p>
          <a:endParaRPr lang="en-US"/>
        </a:p>
      </dgm:t>
    </dgm:pt>
    <dgm:pt modelId="{2D3A9F32-FEAC-FF4A-BE2B-72F10B8BF5A8}" type="pres">
      <dgm:prSet presAssocID="{8BE70079-57CB-C840-A255-F1147724B7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8E453EA-D142-1C4E-B47C-9BFC4B20684B}" type="pres">
      <dgm:prSet presAssocID="{8E0E19DC-8A4D-7846-98D7-D041E01577B5}" presName="centerShape" presStyleLbl="node0" presStyleIdx="0" presStyleCnt="1"/>
      <dgm:spPr/>
      <dgm:t>
        <a:bodyPr/>
        <a:lstStyle/>
        <a:p>
          <a:endParaRPr lang="en-US"/>
        </a:p>
      </dgm:t>
    </dgm:pt>
    <dgm:pt modelId="{8A19685E-FEDF-624A-A96C-330006C80901}" type="pres">
      <dgm:prSet presAssocID="{5F3C78C3-DC5B-1641-8166-71DB43FA7867}" presName="parTrans" presStyleLbl="bgSibTrans2D1" presStyleIdx="0" presStyleCnt="5"/>
      <dgm:spPr/>
      <dgm:t>
        <a:bodyPr/>
        <a:lstStyle/>
        <a:p>
          <a:endParaRPr lang="en-GB"/>
        </a:p>
      </dgm:t>
    </dgm:pt>
    <dgm:pt modelId="{3499F5B8-8309-2F4C-8587-A4E4F2214934}" type="pres">
      <dgm:prSet presAssocID="{561FAA03-2E78-9149-8EA2-E2556B224F1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F01CC1-E222-7147-B218-D9F3B68ED13A}" type="pres">
      <dgm:prSet presAssocID="{7EBB69CB-BE16-3448-A45F-30280C74C1A4}" presName="parTrans" presStyleLbl="bgSibTrans2D1" presStyleIdx="1" presStyleCnt="5"/>
      <dgm:spPr/>
      <dgm:t>
        <a:bodyPr/>
        <a:lstStyle/>
        <a:p>
          <a:endParaRPr lang="en-GB"/>
        </a:p>
      </dgm:t>
    </dgm:pt>
    <dgm:pt modelId="{C53AEDC6-54CF-A841-987B-C5D04E09FEC5}" type="pres">
      <dgm:prSet presAssocID="{EEE64F29-FBBE-DE47-83F4-81B454DB35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768DB-4276-2E4F-8DB6-CC72C068DE53}" type="pres">
      <dgm:prSet presAssocID="{BB58DC1F-70A0-C442-9E26-D48CD1AF86F2}" presName="parTrans" presStyleLbl="bgSibTrans2D1" presStyleIdx="2" presStyleCnt="5"/>
      <dgm:spPr/>
      <dgm:t>
        <a:bodyPr/>
        <a:lstStyle/>
        <a:p>
          <a:endParaRPr lang="en-GB"/>
        </a:p>
      </dgm:t>
    </dgm:pt>
    <dgm:pt modelId="{2BBD5AE3-C771-6145-B6D1-970AC170A426}" type="pres">
      <dgm:prSet presAssocID="{AB91B4C6-6E79-514F-8A00-54F524EB194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7C5FA-0989-2943-8087-4BD1F7A3D15D}" type="pres">
      <dgm:prSet presAssocID="{7154F793-ADB9-8C45-AA9F-58F5969A6B84}" presName="parTrans" presStyleLbl="bgSibTrans2D1" presStyleIdx="3" presStyleCnt="5"/>
      <dgm:spPr/>
      <dgm:t>
        <a:bodyPr/>
        <a:lstStyle/>
        <a:p>
          <a:endParaRPr lang="en-GB"/>
        </a:p>
      </dgm:t>
    </dgm:pt>
    <dgm:pt modelId="{ED456072-2D01-CA48-8D10-CDCC62175220}" type="pres">
      <dgm:prSet presAssocID="{F438A181-EB0C-E347-B96F-AEC6280B7EA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0FB0A-647F-F244-81B6-818BE4B60F6D}" type="pres">
      <dgm:prSet presAssocID="{BB5F4961-475D-9743-A550-C1CF1D8AE7EC}" presName="parTrans" presStyleLbl="bgSibTrans2D1" presStyleIdx="4" presStyleCnt="5"/>
      <dgm:spPr/>
      <dgm:t>
        <a:bodyPr/>
        <a:lstStyle/>
        <a:p>
          <a:endParaRPr lang="en-GB"/>
        </a:p>
      </dgm:t>
    </dgm:pt>
    <dgm:pt modelId="{79977FD5-D8EA-1240-B010-1045ABF90358}" type="pres">
      <dgm:prSet presAssocID="{7243C357-64AB-CC48-9954-74B049A4767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0930DA-8019-4440-A619-7C915C3C03E6}" srcId="{8E0E19DC-8A4D-7846-98D7-D041E01577B5}" destId="{AB91B4C6-6E79-514F-8A00-54F524EB194A}" srcOrd="2" destOrd="0" parTransId="{BB58DC1F-70A0-C442-9E26-D48CD1AF86F2}" sibTransId="{3FFFC09D-2B34-7C4D-B14E-67D598098B99}"/>
    <dgm:cxn modelId="{6FBC7E57-DCED-4EED-B420-E5AD77FA362D}" type="presOf" srcId="{8E0E19DC-8A4D-7846-98D7-D041E01577B5}" destId="{E8E453EA-D142-1C4E-B47C-9BFC4B20684B}" srcOrd="0" destOrd="0" presId="urn:microsoft.com/office/officeart/2005/8/layout/radial4"/>
    <dgm:cxn modelId="{165AE696-79BD-47CF-840C-015A046E762E}" type="presOf" srcId="{8BE70079-57CB-C840-A255-F1147724B7A7}" destId="{2D3A9F32-FEAC-FF4A-BE2B-72F10B8BF5A8}" srcOrd="0" destOrd="0" presId="urn:microsoft.com/office/officeart/2005/8/layout/radial4"/>
    <dgm:cxn modelId="{3CD5645B-3A08-40ED-85C5-6D6A3E30EE3D}" type="presOf" srcId="{7EBB69CB-BE16-3448-A45F-30280C74C1A4}" destId="{44F01CC1-E222-7147-B218-D9F3B68ED13A}" srcOrd="0" destOrd="0" presId="urn:microsoft.com/office/officeart/2005/8/layout/radial4"/>
    <dgm:cxn modelId="{DD59EEAE-F6B8-43C9-9191-E296322222EA}" type="presOf" srcId="{BB58DC1F-70A0-C442-9E26-D48CD1AF86F2}" destId="{E59768DB-4276-2E4F-8DB6-CC72C068DE53}" srcOrd="0" destOrd="0" presId="urn:microsoft.com/office/officeart/2005/8/layout/radial4"/>
    <dgm:cxn modelId="{37592DE2-69C9-8E4D-8E1C-4554B23886BE}" srcId="{8E0E19DC-8A4D-7846-98D7-D041E01577B5}" destId="{EEE64F29-FBBE-DE47-83F4-81B454DB358A}" srcOrd="1" destOrd="0" parTransId="{7EBB69CB-BE16-3448-A45F-30280C74C1A4}" sibTransId="{549F0AFF-0A11-D848-95A2-FD59E34AC37F}"/>
    <dgm:cxn modelId="{57C20065-456D-44D5-A876-5D5713CD2FCE}" type="presOf" srcId="{7243C357-64AB-CC48-9954-74B049A4767C}" destId="{79977FD5-D8EA-1240-B010-1045ABF90358}" srcOrd="0" destOrd="0" presId="urn:microsoft.com/office/officeart/2005/8/layout/radial4"/>
    <dgm:cxn modelId="{CD45514B-4423-A249-A07A-5B35480F5522}" srcId="{8E0E19DC-8A4D-7846-98D7-D041E01577B5}" destId="{7243C357-64AB-CC48-9954-74B049A4767C}" srcOrd="4" destOrd="0" parTransId="{BB5F4961-475D-9743-A550-C1CF1D8AE7EC}" sibTransId="{1D23FCEE-33FF-2A4F-B7AA-FA3E9F750146}"/>
    <dgm:cxn modelId="{DA9C0977-54EB-4C01-AA28-7735E8DCC02F}" type="presOf" srcId="{7154F793-ADB9-8C45-AA9F-58F5969A6B84}" destId="{8357C5FA-0989-2943-8087-4BD1F7A3D15D}" srcOrd="0" destOrd="0" presId="urn:microsoft.com/office/officeart/2005/8/layout/radial4"/>
    <dgm:cxn modelId="{36ECDD73-4817-2C44-8E9E-078602491786}" srcId="{8BE70079-57CB-C840-A255-F1147724B7A7}" destId="{8E0E19DC-8A4D-7846-98D7-D041E01577B5}" srcOrd="0" destOrd="0" parTransId="{711F65CE-8745-A042-9A9E-3082B4202BD8}" sibTransId="{838AC1E8-A757-AC4F-9C2F-DB058B81C799}"/>
    <dgm:cxn modelId="{3EFF9EEB-9EAE-4F00-9514-BC74B19B789C}" type="presOf" srcId="{5F3C78C3-DC5B-1641-8166-71DB43FA7867}" destId="{8A19685E-FEDF-624A-A96C-330006C80901}" srcOrd="0" destOrd="0" presId="urn:microsoft.com/office/officeart/2005/8/layout/radial4"/>
    <dgm:cxn modelId="{7915F8EB-D0DB-734A-A8E3-29F5F6ED3395}" srcId="{8E0E19DC-8A4D-7846-98D7-D041E01577B5}" destId="{561FAA03-2E78-9149-8EA2-E2556B224F17}" srcOrd="0" destOrd="0" parTransId="{5F3C78C3-DC5B-1641-8166-71DB43FA7867}" sibTransId="{B6DA0996-8D0F-7A42-9D25-F7F12CFDA786}"/>
    <dgm:cxn modelId="{E9E7CACE-8169-495C-9D08-B533E8D60152}" type="presOf" srcId="{BB5F4961-475D-9743-A550-C1CF1D8AE7EC}" destId="{8A40FB0A-647F-F244-81B6-818BE4B60F6D}" srcOrd="0" destOrd="0" presId="urn:microsoft.com/office/officeart/2005/8/layout/radial4"/>
    <dgm:cxn modelId="{6C77AE47-6E49-4E3C-831D-7A054BE4CAC3}" type="presOf" srcId="{AB91B4C6-6E79-514F-8A00-54F524EB194A}" destId="{2BBD5AE3-C771-6145-B6D1-970AC170A426}" srcOrd="0" destOrd="0" presId="urn:microsoft.com/office/officeart/2005/8/layout/radial4"/>
    <dgm:cxn modelId="{304676F5-D088-4787-BCB5-9291A10BDF43}" type="presOf" srcId="{EEE64F29-FBBE-DE47-83F4-81B454DB358A}" destId="{C53AEDC6-54CF-A841-987B-C5D04E09FEC5}" srcOrd="0" destOrd="0" presId="urn:microsoft.com/office/officeart/2005/8/layout/radial4"/>
    <dgm:cxn modelId="{84BC9099-E5C2-42AD-9D53-206B12362673}" type="presOf" srcId="{F438A181-EB0C-E347-B96F-AEC6280B7EA5}" destId="{ED456072-2D01-CA48-8D10-CDCC62175220}" srcOrd="0" destOrd="0" presId="urn:microsoft.com/office/officeart/2005/8/layout/radial4"/>
    <dgm:cxn modelId="{92ACCD99-5F06-B24C-903E-19597F9E9BD1}" srcId="{8E0E19DC-8A4D-7846-98D7-D041E01577B5}" destId="{F438A181-EB0C-E347-B96F-AEC6280B7EA5}" srcOrd="3" destOrd="0" parTransId="{7154F793-ADB9-8C45-AA9F-58F5969A6B84}" sibTransId="{0423D710-0333-C44C-AFE6-5BFD68CF4C3B}"/>
    <dgm:cxn modelId="{35C86857-3D2E-4DFF-A16A-65AAB5E82877}" type="presOf" srcId="{561FAA03-2E78-9149-8EA2-E2556B224F17}" destId="{3499F5B8-8309-2F4C-8587-A4E4F2214934}" srcOrd="0" destOrd="0" presId="urn:microsoft.com/office/officeart/2005/8/layout/radial4"/>
    <dgm:cxn modelId="{684E2053-A3C9-4B27-90A5-57D8832523B2}" type="presParOf" srcId="{2D3A9F32-FEAC-FF4A-BE2B-72F10B8BF5A8}" destId="{E8E453EA-D142-1C4E-B47C-9BFC4B20684B}" srcOrd="0" destOrd="0" presId="urn:microsoft.com/office/officeart/2005/8/layout/radial4"/>
    <dgm:cxn modelId="{DBF9D8A1-5BFD-4500-BB31-F3A5AEF8CE25}" type="presParOf" srcId="{2D3A9F32-FEAC-FF4A-BE2B-72F10B8BF5A8}" destId="{8A19685E-FEDF-624A-A96C-330006C80901}" srcOrd="1" destOrd="0" presId="urn:microsoft.com/office/officeart/2005/8/layout/radial4"/>
    <dgm:cxn modelId="{72AD1FEE-2D4E-432E-B449-C96607113938}" type="presParOf" srcId="{2D3A9F32-FEAC-FF4A-BE2B-72F10B8BF5A8}" destId="{3499F5B8-8309-2F4C-8587-A4E4F2214934}" srcOrd="2" destOrd="0" presId="urn:microsoft.com/office/officeart/2005/8/layout/radial4"/>
    <dgm:cxn modelId="{6BF6DBD9-2F01-4F35-B842-34FBEC771265}" type="presParOf" srcId="{2D3A9F32-FEAC-FF4A-BE2B-72F10B8BF5A8}" destId="{44F01CC1-E222-7147-B218-D9F3B68ED13A}" srcOrd="3" destOrd="0" presId="urn:microsoft.com/office/officeart/2005/8/layout/radial4"/>
    <dgm:cxn modelId="{89BB8A19-57CF-406A-9B88-67D375222C18}" type="presParOf" srcId="{2D3A9F32-FEAC-FF4A-BE2B-72F10B8BF5A8}" destId="{C53AEDC6-54CF-A841-987B-C5D04E09FEC5}" srcOrd="4" destOrd="0" presId="urn:microsoft.com/office/officeart/2005/8/layout/radial4"/>
    <dgm:cxn modelId="{7CEE21E4-D647-4874-94E3-06BC79FA2016}" type="presParOf" srcId="{2D3A9F32-FEAC-FF4A-BE2B-72F10B8BF5A8}" destId="{E59768DB-4276-2E4F-8DB6-CC72C068DE53}" srcOrd="5" destOrd="0" presId="urn:microsoft.com/office/officeart/2005/8/layout/radial4"/>
    <dgm:cxn modelId="{A02210A9-DD1E-4894-9B5B-07DBB7766A4B}" type="presParOf" srcId="{2D3A9F32-FEAC-FF4A-BE2B-72F10B8BF5A8}" destId="{2BBD5AE3-C771-6145-B6D1-970AC170A426}" srcOrd="6" destOrd="0" presId="urn:microsoft.com/office/officeart/2005/8/layout/radial4"/>
    <dgm:cxn modelId="{1BCAE8CC-2966-45B5-98E3-17D830A72EF4}" type="presParOf" srcId="{2D3A9F32-FEAC-FF4A-BE2B-72F10B8BF5A8}" destId="{8357C5FA-0989-2943-8087-4BD1F7A3D15D}" srcOrd="7" destOrd="0" presId="urn:microsoft.com/office/officeart/2005/8/layout/radial4"/>
    <dgm:cxn modelId="{5563DE85-7357-4527-B882-2087324E3D99}" type="presParOf" srcId="{2D3A9F32-FEAC-FF4A-BE2B-72F10B8BF5A8}" destId="{ED456072-2D01-CA48-8D10-CDCC62175220}" srcOrd="8" destOrd="0" presId="urn:microsoft.com/office/officeart/2005/8/layout/radial4"/>
    <dgm:cxn modelId="{51570963-5A53-421F-9BF4-892FEFC8E816}" type="presParOf" srcId="{2D3A9F32-FEAC-FF4A-BE2B-72F10B8BF5A8}" destId="{8A40FB0A-647F-F244-81B6-818BE4B60F6D}" srcOrd="9" destOrd="0" presId="urn:microsoft.com/office/officeart/2005/8/layout/radial4"/>
    <dgm:cxn modelId="{B2A7DE76-0BFB-4795-BFF9-3B2DB738C285}" type="presParOf" srcId="{2D3A9F32-FEAC-FF4A-BE2B-72F10B8BF5A8}" destId="{79977FD5-D8EA-1240-B010-1045ABF9035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200" b="1" noProof="0" dirty="0" err="1" smtClean="0"/>
            <a:t>Heavy</a:t>
          </a:r>
          <a:r>
            <a:rPr lang="it-IT" sz="1200" b="1" noProof="0" dirty="0" smtClean="0"/>
            <a:t> </a:t>
          </a:r>
          <a:r>
            <a:rPr lang="it-IT" sz="1200" b="1" noProof="0" dirty="0" err="1" smtClean="0"/>
            <a:t>computation</a:t>
          </a:r>
          <a:r>
            <a:rPr lang="it-IT" sz="1200" b="1" noProof="0" dirty="0" smtClean="0"/>
            <a:t> and large </a:t>
          </a:r>
          <a:r>
            <a:rPr lang="it-IT" sz="1200" b="1" noProof="0" dirty="0" err="1" smtClean="0"/>
            <a:t>memory</a:t>
          </a:r>
          <a:endParaRPr lang="en-GB" sz="12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400" b="1" noProof="0" dirty="0" err="1" smtClean="0"/>
            <a:t>Bioinformatics</a:t>
          </a:r>
          <a:endParaRPr lang="en-GB" sz="14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BB15D35A-33A0-4722-92A5-F0A9B32DB89A}">
      <dgm:prSet phldrT="[Texto]" custT="1"/>
      <dgm:spPr/>
      <dgm:t>
        <a:bodyPr/>
        <a:lstStyle/>
        <a:p>
          <a:r>
            <a:rPr lang="it-IT" sz="1200" b="1" noProof="0" dirty="0" smtClean="0"/>
            <a:t>Web service</a:t>
          </a:r>
          <a:endParaRPr lang="en-GB" sz="1200" b="1" noProof="0" dirty="0"/>
        </a:p>
      </dgm:t>
    </dgm:pt>
    <dgm:pt modelId="{83660FE8-FE62-416A-8E09-D891BE2DA8E5}" type="parTrans" cxnId="{6D1DC740-D77E-480C-BE24-03DA07D050CE}">
      <dgm:prSet/>
      <dgm:spPr/>
      <dgm:t>
        <a:bodyPr/>
        <a:lstStyle/>
        <a:p>
          <a:endParaRPr lang="en-GB"/>
        </a:p>
      </dgm:t>
    </dgm:pt>
    <dgm:pt modelId="{1AB88C83-C005-451B-8F90-222FE0ACD664}" type="sibTrans" cxnId="{6D1DC740-D77E-480C-BE24-03DA07D050CE}">
      <dgm:prSet/>
      <dgm:spPr/>
      <dgm:t>
        <a:bodyPr/>
        <a:lstStyle/>
        <a:p>
          <a:endParaRPr lang="en-GB"/>
        </a:p>
      </dgm:t>
    </dgm:pt>
    <dgm:pt modelId="{DF952468-43A0-41D9-8597-6C2F630FA64E}">
      <dgm:prSet phldrT="[Texto]" custT="1"/>
      <dgm:spPr/>
      <dgm:t>
        <a:bodyPr/>
        <a:lstStyle/>
        <a:p>
          <a:r>
            <a:rPr lang="it-IT" sz="1200" b="1" noProof="0" dirty="0" err="1" smtClean="0"/>
            <a:t>Manage</a:t>
          </a:r>
          <a:r>
            <a:rPr lang="it-IT" sz="1200" b="1" noProof="0" dirty="0" smtClean="0"/>
            <a:t> large </a:t>
          </a:r>
          <a:r>
            <a:rPr lang="it-IT" sz="1200" b="1" noProof="0" dirty="0" err="1" smtClean="0"/>
            <a:t>datasets</a:t>
          </a:r>
          <a:endParaRPr lang="en-GB" sz="1200" b="1" noProof="0" dirty="0"/>
        </a:p>
      </dgm:t>
    </dgm:pt>
    <dgm:pt modelId="{58DD7A86-92D1-41B8-95EA-E13B429C3E90}" type="parTrans" cxnId="{8D142CAC-26A5-41BB-9C86-B62A25CB1DD9}">
      <dgm:prSet/>
      <dgm:spPr/>
      <dgm:t>
        <a:bodyPr/>
        <a:lstStyle/>
        <a:p>
          <a:endParaRPr lang="en-GB"/>
        </a:p>
      </dgm:t>
    </dgm:pt>
    <dgm:pt modelId="{1810CF56-1068-4B49-8B2F-C4086977C0FC}" type="sibTrans" cxnId="{8D142CAC-26A5-41BB-9C86-B62A25CB1DD9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D9664DA4-ADB2-4A6C-A0E1-181CB9F17F86}" type="presOf" srcId="{3DDFAD20-F569-430B-9252-46D9AC74D737}" destId="{459ED9AC-3365-4D47-AB35-0C201C7CA26F}" srcOrd="0" destOrd="0" presId="urn:microsoft.com/office/officeart/2005/8/layout/vList5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AF0B7796-8B32-4EFC-8243-B353C0AD411E}" type="presOf" srcId="{53DE6BF7-D782-7F4C-A42E-7176629894CE}" destId="{8849C30C-C12E-724A-885E-DF03434CD769}" srcOrd="0" destOrd="0" presId="urn:microsoft.com/office/officeart/2005/8/layout/vList5"/>
    <dgm:cxn modelId="{6D1DC740-D77E-480C-BE24-03DA07D050CE}" srcId="{91DA2045-1738-B648-973E-49B795DD32D0}" destId="{BB15D35A-33A0-4722-92A5-F0A9B32DB89A}" srcOrd="0" destOrd="0" parTransId="{83660FE8-FE62-416A-8E09-D891BE2DA8E5}" sibTransId="{1AB88C83-C005-451B-8F90-222FE0ACD664}"/>
    <dgm:cxn modelId="{90BCB165-888F-4392-ABFB-5C246EFF42A2}" type="presOf" srcId="{AA4356EB-692D-284F-98C1-2B6937442E3F}" destId="{B6F6B977-D3DD-B441-B4B6-9DA3723DEE4E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5BCBBC00-E87C-4780-9E49-E00DD2C3ACA7}" type="presOf" srcId="{9C7FFCED-14CE-7644-813A-7A2D024A4965}" destId="{3E2056DF-E964-5048-A380-E6EBE5B741FB}" srcOrd="0" destOrd="1" presId="urn:microsoft.com/office/officeart/2005/8/layout/vList5"/>
    <dgm:cxn modelId="{EAFAA9D0-4FDC-CD4A-99C8-CD8BD46ED490}" srcId="{91DA2045-1738-B648-973E-49B795DD32D0}" destId="{9C7FFCED-14CE-7644-813A-7A2D024A4965}" srcOrd="1" destOrd="0" parTransId="{A67FD237-52A2-D944-8D86-5EEF5A500314}" sibTransId="{6313EDA3-71D3-1B41-93DB-49E01C857D77}"/>
    <dgm:cxn modelId="{3D5C74CD-0352-4D73-9605-5E2728B11734}" type="presOf" srcId="{DF952468-43A0-41D9-8597-6C2F630FA64E}" destId="{3E2056DF-E964-5048-A380-E6EBE5B741FB}" srcOrd="0" destOrd="2" presId="urn:microsoft.com/office/officeart/2005/8/layout/vList5"/>
    <dgm:cxn modelId="{2689E8B9-9B72-44BB-AAE8-2B7ED342D841}" type="presOf" srcId="{3EFECC13-FE4F-2240-816B-14032C136543}" destId="{DBBB9663-FCED-C74C-9916-8B06EA51FFFE}" srcOrd="0" destOrd="0" presId="urn:microsoft.com/office/officeart/2005/8/layout/vList5"/>
    <dgm:cxn modelId="{55B73F9D-4C3A-47BC-9F86-7DC0D8F6085F}" type="presOf" srcId="{BB15D35A-33A0-4722-92A5-F0A9B32DB89A}" destId="{3E2056DF-E964-5048-A380-E6EBE5B741FB}" srcOrd="0" destOrd="0" presId="urn:microsoft.com/office/officeart/2005/8/layout/vList5"/>
    <dgm:cxn modelId="{3915FA40-206D-40ED-BDE3-B479AAEAA8D1}" type="presOf" srcId="{91DA2045-1738-B648-973E-49B795DD32D0}" destId="{485EE53E-2622-7D42-A4C9-D7F305E1EF21}" srcOrd="0" destOrd="0" presId="urn:microsoft.com/office/officeart/2005/8/layout/vList5"/>
    <dgm:cxn modelId="{8D142CAC-26A5-41BB-9C86-B62A25CB1DD9}" srcId="{91DA2045-1738-B648-973E-49B795DD32D0}" destId="{DF952468-43A0-41D9-8597-6C2F630FA64E}" srcOrd="2" destOrd="0" parTransId="{58DD7A86-92D1-41B8-95EA-E13B429C3E90}" sibTransId="{1810CF56-1068-4B49-8B2F-C4086977C0FC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D417DE71-5EBB-46F8-BC97-B9C44C604962}" type="presParOf" srcId="{8849C30C-C12E-724A-885E-DF03434CD769}" destId="{882772B1-7901-584A-A5D2-9DAE8A3F5946}" srcOrd="0" destOrd="0" presId="urn:microsoft.com/office/officeart/2005/8/layout/vList5"/>
    <dgm:cxn modelId="{0967195A-79E6-4C9F-90BC-8A207BF0821E}" type="presParOf" srcId="{882772B1-7901-584A-A5D2-9DAE8A3F5946}" destId="{485EE53E-2622-7D42-A4C9-D7F305E1EF21}" srcOrd="0" destOrd="0" presId="urn:microsoft.com/office/officeart/2005/8/layout/vList5"/>
    <dgm:cxn modelId="{1E0772C5-586E-48BA-8451-585A423DFA08}" type="presParOf" srcId="{882772B1-7901-584A-A5D2-9DAE8A3F5946}" destId="{3E2056DF-E964-5048-A380-E6EBE5B741FB}" srcOrd="1" destOrd="0" presId="urn:microsoft.com/office/officeart/2005/8/layout/vList5"/>
    <dgm:cxn modelId="{69252BC8-E122-43A6-BC46-D3A55F3C34B9}" type="presParOf" srcId="{8849C30C-C12E-724A-885E-DF03434CD769}" destId="{E30A85D9-F3C1-924B-BDCF-A91150CDEECC}" srcOrd="1" destOrd="0" presId="urn:microsoft.com/office/officeart/2005/8/layout/vList5"/>
    <dgm:cxn modelId="{979D0664-BC5B-4F9A-9CFA-3F696484E082}" type="presParOf" srcId="{8849C30C-C12E-724A-885E-DF03434CD769}" destId="{E425D782-B3CA-3E43-A5C2-E35B35753950}" srcOrd="2" destOrd="0" presId="urn:microsoft.com/office/officeart/2005/8/layout/vList5"/>
    <dgm:cxn modelId="{43E25724-3F83-490E-9527-D7A3DBEEF9D0}" type="presParOf" srcId="{E425D782-B3CA-3E43-A5C2-E35B35753950}" destId="{DBBB9663-FCED-C74C-9916-8B06EA51FFFE}" srcOrd="0" destOrd="0" presId="urn:microsoft.com/office/officeart/2005/8/layout/vList5"/>
    <dgm:cxn modelId="{85BA3E27-B802-434C-AF97-707BDE2457C9}" type="presParOf" srcId="{E425D782-B3CA-3E43-A5C2-E35B35753950}" destId="{B6F6B977-D3DD-B441-B4B6-9DA3723DEE4E}" srcOrd="1" destOrd="0" presId="urn:microsoft.com/office/officeart/2005/8/layout/vList5"/>
    <dgm:cxn modelId="{2AE908AD-D380-46F4-B462-528728A93F07}" type="presParOf" srcId="{8849C30C-C12E-724A-885E-DF03434CD769}" destId="{11D20ED9-3E92-CC47-82E6-ABA98AB55F9E}" srcOrd="3" destOrd="0" presId="urn:microsoft.com/office/officeart/2005/8/layout/vList5"/>
    <dgm:cxn modelId="{2A6A58E5-9DFB-4A10-9D3A-B14C1A1A5014}" type="presParOf" srcId="{8849C30C-C12E-724A-885E-DF03434CD769}" destId="{FE79CB4A-2652-45B4-8592-F4735A9C7B05}" srcOrd="4" destOrd="0" presId="urn:microsoft.com/office/officeart/2005/8/layout/vList5"/>
    <dgm:cxn modelId="{00B5A790-13B6-4A8E-8653-93BB353FC501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8461B-EF16-0F4B-B075-D74B4AFF050E}" type="doc">
      <dgm:prSet loTypeId="urn:microsoft.com/office/officeart/2008/layout/HexagonCluster" loCatId="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B8FC51-0214-B44A-9652-362929672A5C}">
      <dgm:prSet phldrT="[Text]" custT="1"/>
      <dgm:spPr/>
      <dgm:t>
        <a:bodyPr/>
        <a:lstStyle/>
        <a:p>
          <a:r>
            <a:rPr lang="en-US" sz="1600" dirty="0" smtClean="0"/>
            <a:t>Life Science  </a:t>
          </a:r>
          <a:r>
            <a:rPr lang="en-US" sz="1400" dirty="0" err="1" smtClean="0"/>
            <a:t>Communiy</a:t>
          </a:r>
          <a:endParaRPr lang="en-US" sz="1600" dirty="0"/>
        </a:p>
      </dgm:t>
    </dgm:pt>
    <dgm:pt modelId="{D4A6EB6C-3816-BF4B-910C-6E9A815C53D7}" type="parTrans" cxnId="{4961F41A-DADC-E04E-AEB7-FA825EE3C1A1}">
      <dgm:prSet/>
      <dgm:spPr/>
      <dgm:t>
        <a:bodyPr/>
        <a:lstStyle/>
        <a:p>
          <a:endParaRPr lang="en-US"/>
        </a:p>
      </dgm:t>
    </dgm:pt>
    <dgm:pt modelId="{0E210CA6-09C7-EC4A-9BCE-BAB46F8A86F2}" type="sibTrans" cxnId="{4961F41A-DADC-E04E-AEB7-FA825EE3C1A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B679ED6-0B3B-354A-9774-62AB9A79E9B8}">
      <dgm:prSet phldrT="[Text]" custT="1"/>
      <dgm:spPr/>
      <dgm:t>
        <a:bodyPr/>
        <a:lstStyle/>
        <a:p>
          <a:r>
            <a:rPr lang="en-US" sz="1600" dirty="0" smtClean="0"/>
            <a:t>Chemical and Materials Engineering</a:t>
          </a:r>
          <a:endParaRPr lang="en-US" sz="1600" dirty="0"/>
        </a:p>
      </dgm:t>
    </dgm:pt>
    <dgm:pt modelId="{4B7A64F0-6A24-464C-A72D-B782E8511973}" type="parTrans" cxnId="{9B59425A-80A0-5647-B922-5AD3A95F0214}">
      <dgm:prSet/>
      <dgm:spPr/>
      <dgm:t>
        <a:bodyPr/>
        <a:lstStyle/>
        <a:p>
          <a:endParaRPr lang="en-US"/>
        </a:p>
      </dgm:t>
    </dgm:pt>
    <dgm:pt modelId="{1ABC0BAD-1CF8-654C-9EA6-8AF3349B426D}" type="sibTrans" cxnId="{9B59425A-80A0-5647-B922-5AD3A95F021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35FD2D93-208F-6043-8637-24592BC6F20A}">
      <dgm:prSet phldrT="[Text]" custT="1"/>
      <dgm:spPr/>
      <dgm:t>
        <a:bodyPr/>
        <a:lstStyle/>
        <a:p>
          <a:r>
            <a:rPr lang="en-US" sz="1600" dirty="0" smtClean="0"/>
            <a:t>Astronomy and Astrophysics</a:t>
          </a:r>
          <a:endParaRPr lang="en-US" sz="1600" dirty="0"/>
        </a:p>
      </dgm:t>
    </dgm:pt>
    <dgm:pt modelId="{8CCC3A43-B799-C542-862A-AC3A5D6A0910}" type="parTrans" cxnId="{8BF7BC64-3F57-E748-8EEC-50102BEA7F0A}">
      <dgm:prSet/>
      <dgm:spPr/>
      <dgm:t>
        <a:bodyPr/>
        <a:lstStyle/>
        <a:p>
          <a:endParaRPr lang="en-US"/>
        </a:p>
      </dgm:t>
    </dgm:pt>
    <dgm:pt modelId="{76B1BB98-E250-2F47-BCA5-F0C293D8ED08}" type="sibTrans" cxnId="{8BF7BC64-3F57-E748-8EEC-50102BEA7F0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244653CD-BD68-4B42-B898-A031A37565BA}">
      <dgm:prSet phldrT="[Text]" custT="1"/>
      <dgm:spPr/>
      <dgm:t>
        <a:bodyPr/>
        <a:lstStyle/>
        <a:p>
          <a:r>
            <a:rPr lang="en-US" sz="1600" dirty="0" smtClean="0"/>
            <a:t>Structural Biology/</a:t>
          </a:r>
          <a:r>
            <a:rPr lang="en-US" sz="1600" dirty="0" err="1" smtClean="0"/>
            <a:t>WeNMR</a:t>
          </a:r>
          <a:endParaRPr lang="en-US" sz="1600" dirty="0"/>
        </a:p>
      </dgm:t>
    </dgm:pt>
    <dgm:pt modelId="{FCEAD5F4-9469-7B40-85C3-1DDE177C15E6}" type="parTrans" cxnId="{36153BDD-15F2-044A-BEFD-6CDAADD5CDCF}">
      <dgm:prSet/>
      <dgm:spPr/>
      <dgm:t>
        <a:bodyPr/>
        <a:lstStyle/>
        <a:p>
          <a:endParaRPr lang="en-US"/>
        </a:p>
      </dgm:t>
    </dgm:pt>
    <dgm:pt modelId="{A79CBB5D-ACEB-C349-BC85-06D38401D823}" type="sibTrans" cxnId="{36153BDD-15F2-044A-BEFD-6CDAADD5CDCF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</dgm:spPr>
      <dgm:t>
        <a:bodyPr/>
        <a:lstStyle/>
        <a:p>
          <a:endParaRPr lang="en-US"/>
        </a:p>
      </dgm:t>
    </dgm:pt>
    <dgm:pt modelId="{3C8F8815-677C-E848-8E9B-39B9214017AD}">
      <dgm:prSet phldrT="[Text]" custT="1"/>
      <dgm:spPr/>
      <dgm:t>
        <a:bodyPr/>
        <a:lstStyle/>
        <a:p>
          <a:r>
            <a:rPr lang="en-US" sz="1600" smtClean="0"/>
            <a:t>Hyrdometerology</a:t>
          </a:r>
          <a:endParaRPr lang="en-US" sz="1600" dirty="0"/>
        </a:p>
      </dgm:t>
    </dgm:pt>
    <dgm:pt modelId="{EE23D588-377B-CC47-AEB6-D5096821D071}" type="parTrans" cxnId="{7853ABE5-C887-0840-93BF-F986206F6254}">
      <dgm:prSet/>
      <dgm:spPr/>
      <dgm:t>
        <a:bodyPr/>
        <a:lstStyle/>
        <a:p>
          <a:endParaRPr lang="en-US"/>
        </a:p>
      </dgm:t>
    </dgm:pt>
    <dgm:pt modelId="{61572FD0-5DA9-434C-B917-DC96195FD86D}" type="sibTrans" cxnId="{7853ABE5-C887-0840-93BF-F986206F6254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871A3542-45EB-8443-B709-37E2BE0C4CC0}">
      <dgm:prSet phldrT="[Text]" custT="1"/>
      <dgm:spPr/>
      <dgm:t>
        <a:bodyPr/>
        <a:lstStyle/>
        <a:p>
          <a:r>
            <a:rPr lang="en-US" sz="1600" dirty="0" smtClean="0"/>
            <a:t>Art and Humanities</a:t>
          </a:r>
          <a:endParaRPr lang="en-US" sz="1600" dirty="0"/>
        </a:p>
      </dgm:t>
    </dgm:pt>
    <dgm:pt modelId="{CA83D71A-786C-3B45-BB5A-B352206CBE43}" type="parTrans" cxnId="{66F7E54E-54DD-3B44-A8CB-CE8470154F04}">
      <dgm:prSet/>
      <dgm:spPr/>
      <dgm:t>
        <a:bodyPr/>
        <a:lstStyle/>
        <a:p>
          <a:endParaRPr lang="en-US"/>
        </a:p>
      </dgm:t>
    </dgm:pt>
    <dgm:pt modelId="{E505935C-6848-1E44-8B7C-5010012D4710}" type="sibTrans" cxnId="{66F7E54E-54DD-3B44-A8CB-CE8470154F04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BBAFDF73-F42B-F147-8409-88AAEC9D3CB2}">
      <dgm:prSet phldrT="[Text]" custT="1"/>
      <dgm:spPr/>
      <dgm:t>
        <a:bodyPr/>
        <a:lstStyle/>
        <a:p>
          <a:r>
            <a:rPr lang="en-US" sz="1600" dirty="0" smtClean="0"/>
            <a:t>High Energy Physics</a:t>
          </a:r>
          <a:endParaRPr lang="en-US" sz="1600" dirty="0"/>
        </a:p>
      </dgm:t>
    </dgm:pt>
    <dgm:pt modelId="{7FD7B2AD-CCB8-5D49-9A50-11435114D2D9}" type="parTrans" cxnId="{30E978F8-AB7E-BB41-B7A3-6EB2AD0E1F6A}">
      <dgm:prSet/>
      <dgm:spPr/>
      <dgm:t>
        <a:bodyPr/>
        <a:lstStyle/>
        <a:p>
          <a:endParaRPr lang="en-US"/>
        </a:p>
      </dgm:t>
    </dgm:pt>
    <dgm:pt modelId="{68EA6A1C-B1AF-754A-8732-0A5F1F2F8A12}" type="sibTrans" cxnId="{30E978F8-AB7E-BB41-B7A3-6EB2AD0E1F6A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</dgm:spPr>
      <dgm:t>
        <a:bodyPr/>
        <a:lstStyle/>
        <a:p>
          <a:endParaRPr lang="en-US"/>
        </a:p>
      </dgm:t>
    </dgm:pt>
    <dgm:pt modelId="{73E5D7F2-700B-5E48-9219-047CB7D7C944}">
      <dgm:prSet phldrT="[Text]" custT="1"/>
      <dgm:spPr/>
      <dgm:t>
        <a:bodyPr/>
        <a:lstStyle/>
        <a:p>
          <a:r>
            <a:rPr lang="en-US" sz="1600" dirty="0" err="1" smtClean="0"/>
            <a:t>Neuro</a:t>
          </a:r>
          <a:r>
            <a:rPr lang="en-US" sz="1600" dirty="0" smtClean="0"/>
            <a:t>-science</a:t>
          </a:r>
          <a:endParaRPr lang="en-US" sz="1600" dirty="0"/>
        </a:p>
      </dgm:t>
    </dgm:pt>
    <dgm:pt modelId="{BE5AF6F1-83A9-F24B-B8F1-2C8D29C2D1FA}" type="parTrans" cxnId="{D215908B-20CC-4E42-AD9C-32F121716192}">
      <dgm:prSet/>
      <dgm:spPr/>
      <dgm:t>
        <a:bodyPr/>
        <a:lstStyle/>
        <a:p>
          <a:endParaRPr lang="en-US"/>
        </a:p>
      </dgm:t>
    </dgm:pt>
    <dgm:pt modelId="{689C0928-9EE7-3C4F-AA5D-78E82C73835E}" type="sibTrans" cxnId="{D215908B-20CC-4E42-AD9C-32F121716192}">
      <dgm:prSet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7506FA5C-2638-BA42-A75E-E0831B88A8F9}">
      <dgm:prSet phldrT="[Text]" custT="1"/>
      <dgm:spPr/>
      <dgm:t>
        <a:bodyPr/>
        <a:lstStyle/>
        <a:p>
          <a:r>
            <a:rPr lang="en-US" sz="1600" dirty="0" smtClean="0"/>
            <a:t>Agriculture</a:t>
          </a:r>
          <a:endParaRPr lang="en-US" sz="1600" dirty="0"/>
        </a:p>
      </dgm:t>
    </dgm:pt>
    <dgm:pt modelId="{6AC8789F-B40C-734C-90D3-A784557DEFFC}" type="parTrans" cxnId="{A5C7340B-7110-3C43-ABFE-3386B34F5B76}">
      <dgm:prSet/>
      <dgm:spPr/>
      <dgm:t>
        <a:bodyPr/>
        <a:lstStyle/>
        <a:p>
          <a:endParaRPr lang="en-US"/>
        </a:p>
      </dgm:t>
    </dgm:pt>
    <dgm:pt modelId="{82BF36F8-7865-4840-AFBF-7F9ADAFEA339}" type="sibTrans" cxnId="{A5C7340B-7110-3C43-ABFE-3386B34F5B76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916C64A0-8E00-8841-82FB-2B7D58470802}">
      <dgm:prSet phldrT="[Text]" custT="1"/>
      <dgm:spPr/>
      <dgm:t>
        <a:bodyPr/>
        <a:lstStyle/>
        <a:p>
          <a:r>
            <a:rPr lang="en-US" sz="1600" dirty="0" smtClean="0"/>
            <a:t>Seismology</a:t>
          </a:r>
          <a:endParaRPr lang="en-US" sz="1600" dirty="0"/>
        </a:p>
      </dgm:t>
    </dgm:pt>
    <dgm:pt modelId="{75F805B8-97D1-1E42-A425-54E19BDBC5F4}" type="parTrans" cxnId="{17875888-6F5B-FF4F-81D7-96235EE3D037}">
      <dgm:prSet/>
      <dgm:spPr/>
      <dgm:t>
        <a:bodyPr/>
        <a:lstStyle/>
        <a:p>
          <a:endParaRPr lang="en-US"/>
        </a:p>
      </dgm:t>
    </dgm:pt>
    <dgm:pt modelId="{824D29B4-63E3-EC43-95D9-DEEB54E1949B}" type="sibTrans" cxnId="{17875888-6F5B-FF4F-81D7-96235EE3D037}">
      <dgm:prSet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en-US"/>
        </a:p>
      </dgm:t>
    </dgm:pt>
    <dgm:pt modelId="{F564260A-BBCC-6B4A-A7B7-296BA12D5C88}">
      <dgm:prSet phldrT="[Text]"/>
      <dgm:spPr/>
      <dgm:t>
        <a:bodyPr/>
        <a:lstStyle/>
        <a:p>
          <a:endParaRPr lang="en-US" dirty="0"/>
        </a:p>
      </dgm:t>
    </dgm:pt>
    <dgm:pt modelId="{4ED42AD8-7776-384C-A324-8C2BE7169A73}" type="parTrans" cxnId="{915D9FEA-B321-6C4F-BC4A-7575ED9B1C67}">
      <dgm:prSet/>
      <dgm:spPr/>
      <dgm:t>
        <a:bodyPr/>
        <a:lstStyle/>
        <a:p>
          <a:endParaRPr lang="en-US"/>
        </a:p>
      </dgm:t>
    </dgm:pt>
    <dgm:pt modelId="{31AE9BCF-3407-1845-93DA-CAAE2CC99BAE}" type="sibTrans" cxnId="{915D9FEA-B321-6C4F-BC4A-7575ED9B1C67}">
      <dgm:prSet/>
      <dgm:spPr/>
      <dgm:t>
        <a:bodyPr/>
        <a:lstStyle/>
        <a:p>
          <a:endParaRPr lang="en-US"/>
        </a:p>
      </dgm:t>
    </dgm:pt>
    <dgm:pt modelId="{CBE23CE4-BB41-2041-9789-8C777A8A39BD}">
      <dgm:prSet phldrT="[Text]" custT="1"/>
      <dgm:spPr/>
      <dgm:t>
        <a:bodyPr/>
        <a:lstStyle/>
        <a:p>
          <a:r>
            <a:rPr lang="en-US" sz="1600" dirty="0" smtClean="0"/>
            <a:t>Data preservation</a:t>
          </a:r>
          <a:endParaRPr lang="en-US" sz="1600" dirty="0"/>
        </a:p>
      </dgm:t>
    </dgm:pt>
    <dgm:pt modelId="{49A7B185-57DD-7D49-ABC9-E93EC1493194}" type="parTrans" cxnId="{09A831AB-0FF3-044A-B26C-FD8EC5395B6C}">
      <dgm:prSet/>
      <dgm:spPr/>
      <dgm:t>
        <a:bodyPr/>
        <a:lstStyle/>
        <a:p>
          <a:endParaRPr lang="en-US"/>
        </a:p>
      </dgm:t>
    </dgm:pt>
    <dgm:pt modelId="{22530F3A-EC3B-B04E-B854-F837A743EFEE}" type="sibTrans" cxnId="{09A831AB-0FF3-044A-B26C-FD8EC5395B6C}">
      <dgm:prSet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  <dgm:t>
        <a:bodyPr/>
        <a:lstStyle/>
        <a:p>
          <a:endParaRPr lang="en-US"/>
        </a:p>
      </dgm:t>
    </dgm:pt>
    <dgm:pt modelId="{7FACC752-7A8F-824B-ADBA-CF87FA0416D8}">
      <dgm:prSet phldrT="[Text]"/>
      <dgm:spPr/>
      <dgm:t>
        <a:bodyPr/>
        <a:lstStyle/>
        <a:p>
          <a:r>
            <a:rPr lang="en-US" dirty="0" smtClean="0"/>
            <a:t>EGI-Engage CC</a:t>
          </a:r>
          <a:endParaRPr lang="en-US" dirty="0"/>
        </a:p>
      </dgm:t>
    </dgm:pt>
    <dgm:pt modelId="{7C0A381B-BF49-9A4A-82BE-3E25961D08B0}" type="parTrans" cxnId="{7B8F9AE2-F9CF-8749-A2E8-1979A54CB13C}">
      <dgm:prSet/>
      <dgm:spPr/>
      <dgm:t>
        <a:bodyPr/>
        <a:lstStyle/>
        <a:p>
          <a:endParaRPr lang="en-US"/>
        </a:p>
      </dgm:t>
    </dgm:pt>
    <dgm:pt modelId="{62A18264-8FFA-234B-AF3F-AC3B76587A9F}" type="sibTrans" cxnId="{7B8F9AE2-F9CF-8749-A2E8-1979A54CB13C}">
      <dgm:prSet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00410AB6-E2DC-8442-B72E-EF9462E59715}" type="pres">
      <dgm:prSet presAssocID="{BA78461B-EF16-0F4B-B075-D74B4AFF050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GB"/>
        </a:p>
      </dgm:t>
    </dgm:pt>
    <dgm:pt modelId="{2AE71A06-BBE0-3B47-B21C-D8B34A29693C}" type="pres">
      <dgm:prSet presAssocID="{65B8FC51-0214-B44A-9652-362929672A5C}" presName="text1" presStyleCnt="0"/>
      <dgm:spPr/>
    </dgm:pt>
    <dgm:pt modelId="{DBF0B10F-35B2-D24F-AD5B-8920148FDD8F}" type="pres">
      <dgm:prSet presAssocID="{65B8FC51-0214-B44A-9652-362929672A5C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F1F44C-39EA-DF4D-985F-204971593C95}" type="pres">
      <dgm:prSet presAssocID="{65B8FC51-0214-B44A-9652-362929672A5C}" presName="textaccent1" presStyleCnt="0"/>
      <dgm:spPr/>
    </dgm:pt>
    <dgm:pt modelId="{B7BFCBA8-3482-F541-9BB5-01E2EB1869E6}" type="pres">
      <dgm:prSet presAssocID="{65B8FC51-0214-B44A-9652-362929672A5C}" presName="accentRepeatNode" presStyleLbl="solidAlignAcc1" presStyleIdx="0" presStyleCnt="24"/>
      <dgm:spPr/>
    </dgm:pt>
    <dgm:pt modelId="{3B4BA023-F747-2843-9C91-E9AD3620F9D8}" type="pres">
      <dgm:prSet presAssocID="{0E210CA6-09C7-EC4A-9BCE-BAB46F8A86F2}" presName="image1" presStyleCnt="0"/>
      <dgm:spPr/>
    </dgm:pt>
    <dgm:pt modelId="{03289650-29F0-7646-8407-7980C3973CD0}" type="pres">
      <dgm:prSet presAssocID="{0E210CA6-09C7-EC4A-9BCE-BAB46F8A86F2}" presName="imageRepeatNode" presStyleLbl="alignAcc1" presStyleIdx="0" presStyleCnt="12"/>
      <dgm:spPr/>
      <dgm:t>
        <a:bodyPr/>
        <a:lstStyle/>
        <a:p>
          <a:endParaRPr lang="en-GB"/>
        </a:p>
      </dgm:t>
    </dgm:pt>
    <dgm:pt modelId="{BDF4CA64-A025-984A-AC6C-B6F0F3D19CC4}" type="pres">
      <dgm:prSet presAssocID="{0E210CA6-09C7-EC4A-9BCE-BAB46F8A86F2}" presName="imageaccent1" presStyleCnt="0"/>
      <dgm:spPr/>
    </dgm:pt>
    <dgm:pt modelId="{B1EA9B41-C671-4D4D-9577-A784F29B69C3}" type="pres">
      <dgm:prSet presAssocID="{0E210CA6-09C7-EC4A-9BCE-BAB46F8A86F2}" presName="accentRepeatNode" presStyleLbl="solidAlignAcc1" presStyleIdx="1" presStyleCnt="24"/>
      <dgm:spPr/>
    </dgm:pt>
    <dgm:pt modelId="{9039B99E-A40A-9249-8C60-B69B1F9286DA}" type="pres">
      <dgm:prSet presAssocID="{5B679ED6-0B3B-354A-9774-62AB9A79E9B8}" presName="text2" presStyleCnt="0"/>
      <dgm:spPr/>
    </dgm:pt>
    <dgm:pt modelId="{4DAFBDAA-CE5C-024B-8DA2-15A82CB56A1C}" type="pres">
      <dgm:prSet presAssocID="{5B679ED6-0B3B-354A-9774-62AB9A79E9B8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FF799E-F6D4-554E-B9D8-8F155E91883D}" type="pres">
      <dgm:prSet presAssocID="{5B679ED6-0B3B-354A-9774-62AB9A79E9B8}" presName="textaccent2" presStyleCnt="0"/>
      <dgm:spPr/>
    </dgm:pt>
    <dgm:pt modelId="{98762110-614C-504A-B8A8-C12C48577DD6}" type="pres">
      <dgm:prSet presAssocID="{5B679ED6-0B3B-354A-9774-62AB9A79E9B8}" presName="accentRepeatNode" presStyleLbl="solidAlignAcc1" presStyleIdx="2" presStyleCnt="24"/>
      <dgm:spPr/>
    </dgm:pt>
    <dgm:pt modelId="{3DA8BCFB-B39D-C849-A531-25FCF1757B5E}" type="pres">
      <dgm:prSet presAssocID="{1ABC0BAD-1CF8-654C-9EA6-8AF3349B426D}" presName="image2" presStyleCnt="0"/>
      <dgm:spPr/>
    </dgm:pt>
    <dgm:pt modelId="{6F25E23C-3A96-D44B-9BEA-F81F1FDC696A}" type="pres">
      <dgm:prSet presAssocID="{1ABC0BAD-1CF8-654C-9EA6-8AF3349B426D}" presName="imageRepeatNode" presStyleLbl="alignAcc1" presStyleIdx="1" presStyleCnt="12"/>
      <dgm:spPr/>
      <dgm:t>
        <a:bodyPr/>
        <a:lstStyle/>
        <a:p>
          <a:endParaRPr lang="en-GB"/>
        </a:p>
      </dgm:t>
    </dgm:pt>
    <dgm:pt modelId="{7B87C9A9-5704-B848-9CB4-7AEA34B2667A}" type="pres">
      <dgm:prSet presAssocID="{1ABC0BAD-1CF8-654C-9EA6-8AF3349B426D}" presName="imageaccent2" presStyleCnt="0"/>
      <dgm:spPr/>
    </dgm:pt>
    <dgm:pt modelId="{CE166332-B0E7-7246-9F1A-DFBDFF609044}" type="pres">
      <dgm:prSet presAssocID="{1ABC0BAD-1CF8-654C-9EA6-8AF3349B426D}" presName="accentRepeatNode" presStyleLbl="solidAlignAcc1" presStyleIdx="3" presStyleCnt="24"/>
      <dgm:spPr/>
    </dgm:pt>
    <dgm:pt modelId="{DC7C2128-2B1B-B345-A17E-565749A5F952}" type="pres">
      <dgm:prSet presAssocID="{35FD2D93-208F-6043-8637-24592BC6F20A}" presName="text3" presStyleCnt="0"/>
      <dgm:spPr/>
    </dgm:pt>
    <dgm:pt modelId="{4CD9A893-86C5-F048-97CB-D4A874005F17}" type="pres">
      <dgm:prSet presAssocID="{35FD2D93-208F-6043-8637-24592BC6F20A}" presName="textRepeatNode" presStyleLbl="alignNode1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A76F26-E5E8-834D-918B-FD2B11AABAFC}" type="pres">
      <dgm:prSet presAssocID="{35FD2D93-208F-6043-8637-24592BC6F20A}" presName="textaccent3" presStyleCnt="0"/>
      <dgm:spPr/>
    </dgm:pt>
    <dgm:pt modelId="{69F790D3-6274-4A43-91AD-7658E53542BC}" type="pres">
      <dgm:prSet presAssocID="{35FD2D93-208F-6043-8637-24592BC6F20A}" presName="accentRepeatNode" presStyleLbl="solidAlignAcc1" presStyleIdx="4" presStyleCnt="24"/>
      <dgm:spPr/>
    </dgm:pt>
    <dgm:pt modelId="{08D1EB9D-2318-9846-A0E0-547ADB34508A}" type="pres">
      <dgm:prSet presAssocID="{76B1BB98-E250-2F47-BCA5-F0C293D8ED08}" presName="image3" presStyleCnt="0"/>
      <dgm:spPr/>
    </dgm:pt>
    <dgm:pt modelId="{2E3D450F-126B-AC47-A5B7-60E40B032655}" type="pres">
      <dgm:prSet presAssocID="{76B1BB98-E250-2F47-BCA5-F0C293D8ED08}" presName="imageRepeatNode" presStyleLbl="alignAcc1" presStyleIdx="2" presStyleCnt="12"/>
      <dgm:spPr/>
      <dgm:t>
        <a:bodyPr/>
        <a:lstStyle/>
        <a:p>
          <a:endParaRPr lang="en-GB"/>
        </a:p>
      </dgm:t>
    </dgm:pt>
    <dgm:pt modelId="{4A0CA9FF-FC74-B241-AD1B-D9F61B18FDAA}" type="pres">
      <dgm:prSet presAssocID="{76B1BB98-E250-2F47-BCA5-F0C293D8ED08}" presName="imageaccent3" presStyleCnt="0"/>
      <dgm:spPr/>
    </dgm:pt>
    <dgm:pt modelId="{13CC57AA-DCCD-0940-B260-0F98C47E3A82}" type="pres">
      <dgm:prSet presAssocID="{76B1BB98-E250-2F47-BCA5-F0C293D8ED08}" presName="accentRepeatNode" presStyleLbl="solidAlignAcc1" presStyleIdx="5" presStyleCnt="24"/>
      <dgm:spPr/>
    </dgm:pt>
    <dgm:pt modelId="{97E93E3B-4AAA-C049-AB29-27F097C57DFB}" type="pres">
      <dgm:prSet presAssocID="{244653CD-BD68-4B42-B898-A031A37565BA}" presName="text4" presStyleCnt="0"/>
      <dgm:spPr/>
    </dgm:pt>
    <dgm:pt modelId="{7D2F6EBD-2E2E-1F4B-983D-D7F3D029B756}" type="pres">
      <dgm:prSet presAssocID="{244653CD-BD68-4B42-B898-A031A37565BA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F09A8-DE0E-CC4D-A586-CDAADE6E997D}" type="pres">
      <dgm:prSet presAssocID="{244653CD-BD68-4B42-B898-A031A37565BA}" presName="textaccent4" presStyleCnt="0"/>
      <dgm:spPr/>
    </dgm:pt>
    <dgm:pt modelId="{F087B506-A211-E54B-B8D4-597AC125BE3A}" type="pres">
      <dgm:prSet presAssocID="{244653CD-BD68-4B42-B898-A031A37565BA}" presName="accentRepeatNode" presStyleLbl="solidAlignAcc1" presStyleIdx="6" presStyleCnt="24"/>
      <dgm:spPr/>
    </dgm:pt>
    <dgm:pt modelId="{C6EA46B4-0404-1E4C-A5DC-A9B2165A19AE}" type="pres">
      <dgm:prSet presAssocID="{A79CBB5D-ACEB-C349-BC85-06D38401D823}" presName="image4" presStyleCnt="0"/>
      <dgm:spPr/>
    </dgm:pt>
    <dgm:pt modelId="{BFE55FCB-6D9A-DD4F-AFD7-1BB0E18748B1}" type="pres">
      <dgm:prSet presAssocID="{A79CBB5D-ACEB-C349-BC85-06D38401D823}" presName="imageRepeatNode" presStyleLbl="alignAcc1" presStyleIdx="3" presStyleCnt="12"/>
      <dgm:spPr/>
      <dgm:t>
        <a:bodyPr/>
        <a:lstStyle/>
        <a:p>
          <a:endParaRPr lang="en-GB"/>
        </a:p>
      </dgm:t>
    </dgm:pt>
    <dgm:pt modelId="{43B36E93-1BAD-454C-B2B5-60DC7B77B100}" type="pres">
      <dgm:prSet presAssocID="{A79CBB5D-ACEB-C349-BC85-06D38401D823}" presName="imageaccent4" presStyleCnt="0"/>
      <dgm:spPr/>
    </dgm:pt>
    <dgm:pt modelId="{90516CCC-C536-3C44-9836-3D47F2A877BD}" type="pres">
      <dgm:prSet presAssocID="{A79CBB5D-ACEB-C349-BC85-06D38401D823}" presName="accentRepeatNode" presStyleLbl="solidAlignAcc1" presStyleIdx="7" presStyleCnt="24"/>
      <dgm:spPr/>
    </dgm:pt>
    <dgm:pt modelId="{A5270E8A-D3BF-1347-AE66-CE01D459A1EC}" type="pres">
      <dgm:prSet presAssocID="{3C8F8815-677C-E848-8E9B-39B9214017AD}" presName="text5" presStyleCnt="0"/>
      <dgm:spPr/>
    </dgm:pt>
    <dgm:pt modelId="{745E0FE2-0849-FB46-AA5E-8AA7373517A5}" type="pres">
      <dgm:prSet presAssocID="{3C8F8815-677C-E848-8E9B-39B9214017AD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5B638-B158-324A-A76E-E31B8DFF5FD7}" type="pres">
      <dgm:prSet presAssocID="{3C8F8815-677C-E848-8E9B-39B9214017AD}" presName="textaccent5" presStyleCnt="0"/>
      <dgm:spPr/>
    </dgm:pt>
    <dgm:pt modelId="{B4207D5B-91E9-0845-ADCC-3F0FF5C071F9}" type="pres">
      <dgm:prSet presAssocID="{3C8F8815-677C-E848-8E9B-39B9214017AD}" presName="accentRepeatNode" presStyleLbl="solidAlignAcc1" presStyleIdx="8" presStyleCnt="24"/>
      <dgm:spPr/>
    </dgm:pt>
    <dgm:pt modelId="{6C2B4389-2370-9A48-8EA9-794F147DF5D7}" type="pres">
      <dgm:prSet presAssocID="{61572FD0-5DA9-434C-B917-DC96195FD86D}" presName="image5" presStyleCnt="0"/>
      <dgm:spPr/>
    </dgm:pt>
    <dgm:pt modelId="{ABBE5E9E-57B2-F343-8896-C2E5D04DD621}" type="pres">
      <dgm:prSet presAssocID="{61572FD0-5DA9-434C-B917-DC96195FD86D}" presName="imageRepeatNode" presStyleLbl="alignAcc1" presStyleIdx="4" presStyleCnt="12"/>
      <dgm:spPr/>
      <dgm:t>
        <a:bodyPr/>
        <a:lstStyle/>
        <a:p>
          <a:endParaRPr lang="en-GB"/>
        </a:p>
      </dgm:t>
    </dgm:pt>
    <dgm:pt modelId="{3BD742A7-6D9F-EB4F-A8AD-32796AA4DBC3}" type="pres">
      <dgm:prSet presAssocID="{61572FD0-5DA9-434C-B917-DC96195FD86D}" presName="imageaccent5" presStyleCnt="0"/>
      <dgm:spPr/>
    </dgm:pt>
    <dgm:pt modelId="{5BCCC41C-DE75-5B48-A8C4-9842BAE8670A}" type="pres">
      <dgm:prSet presAssocID="{61572FD0-5DA9-434C-B917-DC96195FD86D}" presName="accentRepeatNode" presStyleLbl="solidAlignAcc1" presStyleIdx="9" presStyleCnt="24"/>
      <dgm:spPr/>
    </dgm:pt>
    <dgm:pt modelId="{A2EE66DC-15DF-3F47-8EDE-20A3E7E22432}" type="pres">
      <dgm:prSet presAssocID="{871A3542-45EB-8443-B709-37E2BE0C4CC0}" presName="text6" presStyleCnt="0"/>
      <dgm:spPr/>
    </dgm:pt>
    <dgm:pt modelId="{B2D9C62F-9221-FA4B-BE1A-10B1FC57B0BE}" type="pres">
      <dgm:prSet presAssocID="{871A3542-45EB-8443-B709-37E2BE0C4CC0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106AD-CEEC-2944-844A-2616D3530E57}" type="pres">
      <dgm:prSet presAssocID="{871A3542-45EB-8443-B709-37E2BE0C4CC0}" presName="textaccent6" presStyleCnt="0"/>
      <dgm:spPr/>
    </dgm:pt>
    <dgm:pt modelId="{57B398C3-81E8-2847-A619-4044F70B1BC5}" type="pres">
      <dgm:prSet presAssocID="{871A3542-45EB-8443-B709-37E2BE0C4CC0}" presName="accentRepeatNode" presStyleLbl="solidAlignAcc1" presStyleIdx="10" presStyleCnt="24"/>
      <dgm:spPr/>
    </dgm:pt>
    <dgm:pt modelId="{49AA4F93-F202-D943-ACEE-7A8C98FC7B22}" type="pres">
      <dgm:prSet presAssocID="{E505935C-6848-1E44-8B7C-5010012D4710}" presName="image6" presStyleCnt="0"/>
      <dgm:spPr/>
    </dgm:pt>
    <dgm:pt modelId="{694FA401-11EF-BD40-8CDC-D7D79487CD23}" type="pres">
      <dgm:prSet presAssocID="{E505935C-6848-1E44-8B7C-5010012D4710}" presName="imageRepeatNode" presStyleLbl="alignAcc1" presStyleIdx="5" presStyleCnt="12"/>
      <dgm:spPr/>
      <dgm:t>
        <a:bodyPr/>
        <a:lstStyle/>
        <a:p>
          <a:endParaRPr lang="en-GB"/>
        </a:p>
      </dgm:t>
    </dgm:pt>
    <dgm:pt modelId="{62D29EE0-9EF9-F444-9461-D4CFDCED9C6F}" type="pres">
      <dgm:prSet presAssocID="{E505935C-6848-1E44-8B7C-5010012D4710}" presName="imageaccent6" presStyleCnt="0"/>
      <dgm:spPr/>
    </dgm:pt>
    <dgm:pt modelId="{FD7EB77E-C9DD-844D-8DE9-135AE2A8A5B5}" type="pres">
      <dgm:prSet presAssocID="{E505935C-6848-1E44-8B7C-5010012D4710}" presName="accentRepeatNode" presStyleLbl="solidAlignAcc1" presStyleIdx="11" presStyleCnt="24"/>
      <dgm:spPr/>
    </dgm:pt>
    <dgm:pt modelId="{B79FCA61-0C08-8243-82C6-71DDAC45043D}" type="pres">
      <dgm:prSet presAssocID="{BBAFDF73-F42B-F147-8409-88AAEC9D3CB2}" presName="text7" presStyleCnt="0"/>
      <dgm:spPr/>
    </dgm:pt>
    <dgm:pt modelId="{35B6D14A-EE5B-1541-A0BC-395940A81420}" type="pres">
      <dgm:prSet presAssocID="{BBAFDF73-F42B-F147-8409-88AAEC9D3CB2}" presName="textRepeatNode" presStyleLbl="alignNode1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52BFA-0999-654D-8A13-D8888F05B745}" type="pres">
      <dgm:prSet presAssocID="{BBAFDF73-F42B-F147-8409-88AAEC9D3CB2}" presName="textaccent7" presStyleCnt="0"/>
      <dgm:spPr/>
    </dgm:pt>
    <dgm:pt modelId="{43DD46D5-84EF-A84A-9A19-2CCF69117271}" type="pres">
      <dgm:prSet presAssocID="{BBAFDF73-F42B-F147-8409-88AAEC9D3CB2}" presName="accentRepeatNode" presStyleLbl="solidAlignAcc1" presStyleIdx="12" presStyleCnt="24"/>
      <dgm:spPr/>
    </dgm:pt>
    <dgm:pt modelId="{18ABD9C4-C98A-5547-8B7C-D018512F1A00}" type="pres">
      <dgm:prSet presAssocID="{68EA6A1C-B1AF-754A-8732-0A5F1F2F8A12}" presName="image7" presStyleCnt="0"/>
      <dgm:spPr/>
    </dgm:pt>
    <dgm:pt modelId="{5C4FAEA4-B36A-1744-BF45-5C99C0AE997C}" type="pres">
      <dgm:prSet presAssocID="{68EA6A1C-B1AF-754A-8732-0A5F1F2F8A12}" presName="imageRepeatNode" presStyleLbl="alignAcc1" presStyleIdx="6" presStyleCnt="12"/>
      <dgm:spPr/>
      <dgm:t>
        <a:bodyPr/>
        <a:lstStyle/>
        <a:p>
          <a:endParaRPr lang="en-GB"/>
        </a:p>
      </dgm:t>
    </dgm:pt>
    <dgm:pt modelId="{31384795-88EC-4344-8DB9-A69A20088245}" type="pres">
      <dgm:prSet presAssocID="{68EA6A1C-B1AF-754A-8732-0A5F1F2F8A12}" presName="imageaccent7" presStyleCnt="0"/>
      <dgm:spPr/>
    </dgm:pt>
    <dgm:pt modelId="{B776ED07-C982-1A40-8480-DAD2EAA9FD11}" type="pres">
      <dgm:prSet presAssocID="{68EA6A1C-B1AF-754A-8732-0A5F1F2F8A12}" presName="accentRepeatNode" presStyleLbl="solidAlignAcc1" presStyleIdx="13" presStyleCnt="24"/>
      <dgm:spPr/>
    </dgm:pt>
    <dgm:pt modelId="{27818460-A018-B247-8D43-C169CFB76F78}" type="pres">
      <dgm:prSet presAssocID="{73E5D7F2-700B-5E48-9219-047CB7D7C944}" presName="text8" presStyleCnt="0"/>
      <dgm:spPr/>
    </dgm:pt>
    <dgm:pt modelId="{292250F0-3023-3A44-AD2D-10CF8E11634D}" type="pres">
      <dgm:prSet presAssocID="{73E5D7F2-700B-5E48-9219-047CB7D7C944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75531-BCFB-E94D-AA32-D5DB89A79A91}" type="pres">
      <dgm:prSet presAssocID="{73E5D7F2-700B-5E48-9219-047CB7D7C944}" presName="textaccent8" presStyleCnt="0"/>
      <dgm:spPr/>
    </dgm:pt>
    <dgm:pt modelId="{3A35F715-49E8-6B40-872D-27F3AB0A1FB3}" type="pres">
      <dgm:prSet presAssocID="{73E5D7F2-700B-5E48-9219-047CB7D7C944}" presName="accentRepeatNode" presStyleLbl="solidAlignAcc1" presStyleIdx="14" presStyleCnt="24"/>
      <dgm:spPr/>
    </dgm:pt>
    <dgm:pt modelId="{FA55E985-402B-9E4D-8AA1-86AAFAC58D35}" type="pres">
      <dgm:prSet presAssocID="{689C0928-9EE7-3C4F-AA5D-78E82C73835E}" presName="image8" presStyleCnt="0"/>
      <dgm:spPr/>
    </dgm:pt>
    <dgm:pt modelId="{A48A8A5F-802D-B44B-9B16-191896EEFD65}" type="pres">
      <dgm:prSet presAssocID="{689C0928-9EE7-3C4F-AA5D-78E82C73835E}" presName="imageRepeatNode" presStyleLbl="alignAcc1" presStyleIdx="7" presStyleCnt="12"/>
      <dgm:spPr/>
      <dgm:t>
        <a:bodyPr/>
        <a:lstStyle/>
        <a:p>
          <a:endParaRPr lang="en-GB"/>
        </a:p>
      </dgm:t>
    </dgm:pt>
    <dgm:pt modelId="{03E35AA1-B792-F547-AB02-66F3E96CF2C9}" type="pres">
      <dgm:prSet presAssocID="{689C0928-9EE7-3C4F-AA5D-78E82C73835E}" presName="imageaccent8" presStyleCnt="0"/>
      <dgm:spPr/>
    </dgm:pt>
    <dgm:pt modelId="{508ECDD4-1A02-F044-A009-95292888C898}" type="pres">
      <dgm:prSet presAssocID="{689C0928-9EE7-3C4F-AA5D-78E82C73835E}" presName="accentRepeatNode" presStyleLbl="solidAlignAcc1" presStyleIdx="15" presStyleCnt="24"/>
      <dgm:spPr/>
    </dgm:pt>
    <dgm:pt modelId="{FE061E39-46D9-4940-A112-A043DE3134FA}" type="pres">
      <dgm:prSet presAssocID="{7506FA5C-2638-BA42-A75E-E0831B88A8F9}" presName="text9" presStyleCnt="0"/>
      <dgm:spPr/>
    </dgm:pt>
    <dgm:pt modelId="{0C928426-589B-F744-AC20-37DF43E3C5BB}" type="pres">
      <dgm:prSet presAssocID="{7506FA5C-2638-BA42-A75E-E0831B88A8F9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89706-19EE-4A40-9A81-3921B9F6481A}" type="pres">
      <dgm:prSet presAssocID="{7506FA5C-2638-BA42-A75E-E0831B88A8F9}" presName="textaccent9" presStyleCnt="0"/>
      <dgm:spPr/>
    </dgm:pt>
    <dgm:pt modelId="{C838CF31-C433-C942-9636-5B2C2602F566}" type="pres">
      <dgm:prSet presAssocID="{7506FA5C-2638-BA42-A75E-E0831B88A8F9}" presName="accentRepeatNode" presStyleLbl="solidAlignAcc1" presStyleIdx="16" presStyleCnt="24"/>
      <dgm:spPr/>
    </dgm:pt>
    <dgm:pt modelId="{EE38E53C-8ABF-1347-A96B-038A5A445A16}" type="pres">
      <dgm:prSet presAssocID="{82BF36F8-7865-4840-AFBF-7F9ADAFEA339}" presName="image9" presStyleCnt="0"/>
      <dgm:spPr/>
    </dgm:pt>
    <dgm:pt modelId="{C8AD0D3B-FE6C-3948-8E76-491529A4D7C7}" type="pres">
      <dgm:prSet presAssocID="{82BF36F8-7865-4840-AFBF-7F9ADAFEA339}" presName="imageRepeatNode" presStyleLbl="alignAcc1" presStyleIdx="8" presStyleCnt="12"/>
      <dgm:spPr/>
      <dgm:t>
        <a:bodyPr/>
        <a:lstStyle/>
        <a:p>
          <a:endParaRPr lang="en-GB"/>
        </a:p>
      </dgm:t>
    </dgm:pt>
    <dgm:pt modelId="{2DC6B35E-C566-8347-80A1-E8CCFF036002}" type="pres">
      <dgm:prSet presAssocID="{82BF36F8-7865-4840-AFBF-7F9ADAFEA339}" presName="imageaccent9" presStyleCnt="0"/>
      <dgm:spPr/>
    </dgm:pt>
    <dgm:pt modelId="{F4AED3D0-3E34-EB41-A3F3-49E51088A608}" type="pres">
      <dgm:prSet presAssocID="{82BF36F8-7865-4840-AFBF-7F9ADAFEA339}" presName="accentRepeatNode" presStyleLbl="solidAlignAcc1" presStyleIdx="17" presStyleCnt="24"/>
      <dgm:spPr/>
    </dgm:pt>
    <dgm:pt modelId="{F48EBD33-33F2-B742-8F85-3642B71CC6CC}" type="pres">
      <dgm:prSet presAssocID="{916C64A0-8E00-8841-82FB-2B7D58470802}" presName="text10" presStyleCnt="0"/>
      <dgm:spPr/>
    </dgm:pt>
    <dgm:pt modelId="{AC3C79CB-1936-B04C-B972-6A3F2FD2F0BB}" type="pres">
      <dgm:prSet presAssocID="{916C64A0-8E00-8841-82FB-2B7D58470802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FB73F-D085-0B4F-9029-E3A562D02821}" type="pres">
      <dgm:prSet presAssocID="{916C64A0-8E00-8841-82FB-2B7D58470802}" presName="textaccent10" presStyleCnt="0"/>
      <dgm:spPr/>
    </dgm:pt>
    <dgm:pt modelId="{4BE4583A-C5FA-2046-A22E-F63B3F6752BF}" type="pres">
      <dgm:prSet presAssocID="{916C64A0-8E00-8841-82FB-2B7D58470802}" presName="accentRepeatNode" presStyleLbl="solidAlignAcc1" presStyleIdx="18" presStyleCnt="24"/>
      <dgm:spPr/>
    </dgm:pt>
    <dgm:pt modelId="{2356BF9A-F83D-5941-8CF5-8ED56D4C2816}" type="pres">
      <dgm:prSet presAssocID="{824D29B4-63E3-EC43-95D9-DEEB54E1949B}" presName="image10" presStyleCnt="0"/>
      <dgm:spPr/>
    </dgm:pt>
    <dgm:pt modelId="{C6565CCB-FED1-C946-9570-B054BFFCE8AA}" type="pres">
      <dgm:prSet presAssocID="{824D29B4-63E3-EC43-95D9-DEEB54E1949B}" presName="imageRepeatNode" presStyleLbl="alignAcc1" presStyleIdx="9" presStyleCnt="12"/>
      <dgm:spPr/>
      <dgm:t>
        <a:bodyPr/>
        <a:lstStyle/>
        <a:p>
          <a:endParaRPr lang="en-GB"/>
        </a:p>
      </dgm:t>
    </dgm:pt>
    <dgm:pt modelId="{2544C0B9-1BEF-CB44-A3E8-C0EB9E79A867}" type="pres">
      <dgm:prSet presAssocID="{824D29B4-63E3-EC43-95D9-DEEB54E1949B}" presName="imageaccent10" presStyleCnt="0"/>
      <dgm:spPr/>
    </dgm:pt>
    <dgm:pt modelId="{BA99FA8B-79C6-E946-99FB-36DCDE4DF915}" type="pres">
      <dgm:prSet presAssocID="{824D29B4-63E3-EC43-95D9-DEEB54E1949B}" presName="accentRepeatNode" presStyleLbl="solidAlignAcc1" presStyleIdx="19" presStyleCnt="24"/>
      <dgm:spPr/>
    </dgm:pt>
    <dgm:pt modelId="{6DD9E9D0-D71E-2447-99BC-FE070D04A617}" type="pres">
      <dgm:prSet presAssocID="{CBE23CE4-BB41-2041-9789-8C777A8A39BD}" presName="text11" presStyleCnt="0"/>
      <dgm:spPr/>
    </dgm:pt>
    <dgm:pt modelId="{7556F513-8ED0-D840-BF59-CD412C564100}" type="pres">
      <dgm:prSet presAssocID="{CBE23CE4-BB41-2041-9789-8C777A8A39BD}" presName="textRepeatNode" presStyleLbl="alignNode1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2CA2CB-A9D1-BD41-B76B-739812740FE7}" type="pres">
      <dgm:prSet presAssocID="{CBE23CE4-BB41-2041-9789-8C777A8A39BD}" presName="textaccent11" presStyleCnt="0"/>
      <dgm:spPr/>
    </dgm:pt>
    <dgm:pt modelId="{8BBD9868-DAE8-8248-BD2A-CAB1E7A531B8}" type="pres">
      <dgm:prSet presAssocID="{CBE23CE4-BB41-2041-9789-8C777A8A39BD}" presName="accentRepeatNode" presStyleLbl="solidAlignAcc1" presStyleIdx="20" presStyleCnt="24"/>
      <dgm:spPr/>
    </dgm:pt>
    <dgm:pt modelId="{A01B8D4A-C68A-5445-B370-0C58FCF840EA}" type="pres">
      <dgm:prSet presAssocID="{22530F3A-EC3B-B04E-B854-F837A743EFEE}" presName="image11" presStyleCnt="0"/>
      <dgm:spPr/>
    </dgm:pt>
    <dgm:pt modelId="{C97BBB92-F5B7-3C46-BD63-439D903E4C00}" type="pres">
      <dgm:prSet presAssocID="{22530F3A-EC3B-B04E-B854-F837A743EFEE}" presName="imageRepeatNode" presStyleLbl="alignAcc1" presStyleIdx="10" presStyleCnt="12"/>
      <dgm:spPr/>
      <dgm:t>
        <a:bodyPr/>
        <a:lstStyle/>
        <a:p>
          <a:endParaRPr lang="en-GB"/>
        </a:p>
      </dgm:t>
    </dgm:pt>
    <dgm:pt modelId="{D403E708-E4B9-8E4A-9273-1AD3937F8DBD}" type="pres">
      <dgm:prSet presAssocID="{22530F3A-EC3B-B04E-B854-F837A743EFEE}" presName="imageaccent11" presStyleCnt="0"/>
      <dgm:spPr/>
    </dgm:pt>
    <dgm:pt modelId="{695F2369-ED28-5A4F-B384-FD1F732B3BC7}" type="pres">
      <dgm:prSet presAssocID="{22530F3A-EC3B-B04E-B854-F837A743EFEE}" presName="accentRepeatNode" presStyleLbl="solidAlignAcc1" presStyleIdx="21" presStyleCnt="24"/>
      <dgm:spPr/>
    </dgm:pt>
    <dgm:pt modelId="{7E00D000-5680-4444-B201-7DBB098496D0}" type="pres">
      <dgm:prSet presAssocID="{7FACC752-7A8F-824B-ADBA-CF87FA0416D8}" presName="text12" presStyleCnt="0"/>
      <dgm:spPr/>
    </dgm:pt>
    <dgm:pt modelId="{9DC29BC5-60D0-684C-BE6F-2BBD70ABD039}" type="pres">
      <dgm:prSet presAssocID="{7FACC752-7A8F-824B-ADBA-CF87FA0416D8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C9406D-CA2C-E942-84FE-C0296B06F92E}" type="pres">
      <dgm:prSet presAssocID="{7FACC752-7A8F-824B-ADBA-CF87FA0416D8}" presName="textaccent12" presStyleCnt="0"/>
      <dgm:spPr/>
    </dgm:pt>
    <dgm:pt modelId="{6CEAE908-ABD8-FE45-89B4-92EB7157B72C}" type="pres">
      <dgm:prSet presAssocID="{7FACC752-7A8F-824B-ADBA-CF87FA0416D8}" presName="accentRepeatNode" presStyleLbl="solidAlignAcc1" presStyleIdx="22" presStyleCnt="24"/>
      <dgm:spPr/>
    </dgm:pt>
    <dgm:pt modelId="{17425C87-4964-E14F-8967-8862AA8941E8}" type="pres">
      <dgm:prSet presAssocID="{62A18264-8FFA-234B-AF3F-AC3B76587A9F}" presName="image12" presStyleCnt="0"/>
      <dgm:spPr/>
    </dgm:pt>
    <dgm:pt modelId="{DB6F4E47-5019-5946-AA32-7B798FB8FF77}" type="pres">
      <dgm:prSet presAssocID="{62A18264-8FFA-234B-AF3F-AC3B76587A9F}" presName="imageRepeatNode" presStyleLbl="alignAcc1" presStyleIdx="11" presStyleCnt="12"/>
      <dgm:spPr/>
      <dgm:t>
        <a:bodyPr/>
        <a:lstStyle/>
        <a:p>
          <a:endParaRPr lang="en-GB"/>
        </a:p>
      </dgm:t>
    </dgm:pt>
    <dgm:pt modelId="{50D9CFB3-C0C9-764C-B9A3-C5644D26EA51}" type="pres">
      <dgm:prSet presAssocID="{62A18264-8FFA-234B-AF3F-AC3B76587A9F}" presName="imageaccent12" presStyleCnt="0"/>
      <dgm:spPr/>
    </dgm:pt>
    <dgm:pt modelId="{9FC3B0D9-6C38-0B47-8C3C-7CB43BCC120B}" type="pres">
      <dgm:prSet presAssocID="{62A18264-8FFA-234B-AF3F-AC3B76587A9F}" presName="accentRepeatNode" presStyleLbl="solidAlignAcc1" presStyleIdx="23" presStyleCnt="24"/>
      <dgm:spPr/>
    </dgm:pt>
  </dgm:ptLst>
  <dgm:cxnLst>
    <dgm:cxn modelId="{A9A9427C-5EC9-46A8-A58E-88EAD5CEB4BE}" type="presOf" srcId="{82BF36F8-7865-4840-AFBF-7F9ADAFEA339}" destId="{C8AD0D3B-FE6C-3948-8E76-491529A4D7C7}" srcOrd="0" destOrd="0" presId="urn:microsoft.com/office/officeart/2008/layout/HexagonCluster"/>
    <dgm:cxn modelId="{9B59425A-80A0-5647-B922-5AD3A95F0214}" srcId="{BA78461B-EF16-0F4B-B075-D74B4AFF050E}" destId="{5B679ED6-0B3B-354A-9774-62AB9A79E9B8}" srcOrd="1" destOrd="0" parTransId="{4B7A64F0-6A24-464C-A72D-B782E8511973}" sibTransId="{1ABC0BAD-1CF8-654C-9EA6-8AF3349B426D}"/>
    <dgm:cxn modelId="{06D5DE14-1BF7-4BCF-83F4-C637A73440C3}" type="presOf" srcId="{A79CBB5D-ACEB-C349-BC85-06D38401D823}" destId="{BFE55FCB-6D9A-DD4F-AFD7-1BB0E18748B1}" srcOrd="0" destOrd="0" presId="urn:microsoft.com/office/officeart/2008/layout/HexagonCluster"/>
    <dgm:cxn modelId="{91FCCAB1-81BC-4993-865E-863A051B4D96}" type="presOf" srcId="{22530F3A-EC3B-B04E-B854-F837A743EFEE}" destId="{C97BBB92-F5B7-3C46-BD63-439D903E4C00}" srcOrd="0" destOrd="0" presId="urn:microsoft.com/office/officeart/2008/layout/HexagonCluster"/>
    <dgm:cxn modelId="{FD3A63FE-D633-4F4F-8915-68DADCCB9EEC}" type="presOf" srcId="{73E5D7F2-700B-5E48-9219-047CB7D7C944}" destId="{292250F0-3023-3A44-AD2D-10CF8E11634D}" srcOrd="0" destOrd="0" presId="urn:microsoft.com/office/officeart/2008/layout/HexagonCluster"/>
    <dgm:cxn modelId="{8BF7BC64-3F57-E748-8EEC-50102BEA7F0A}" srcId="{BA78461B-EF16-0F4B-B075-D74B4AFF050E}" destId="{35FD2D93-208F-6043-8637-24592BC6F20A}" srcOrd="2" destOrd="0" parTransId="{8CCC3A43-B799-C542-862A-AC3A5D6A0910}" sibTransId="{76B1BB98-E250-2F47-BCA5-F0C293D8ED08}"/>
    <dgm:cxn modelId="{D750EBF0-1E9A-45EB-BAB4-0EB3A8A53D69}" type="presOf" srcId="{871A3542-45EB-8443-B709-37E2BE0C4CC0}" destId="{B2D9C62F-9221-FA4B-BE1A-10B1FC57B0BE}" srcOrd="0" destOrd="0" presId="urn:microsoft.com/office/officeart/2008/layout/HexagonCluster"/>
    <dgm:cxn modelId="{30E978F8-AB7E-BB41-B7A3-6EB2AD0E1F6A}" srcId="{BA78461B-EF16-0F4B-B075-D74B4AFF050E}" destId="{BBAFDF73-F42B-F147-8409-88AAEC9D3CB2}" srcOrd="6" destOrd="0" parTransId="{7FD7B2AD-CCB8-5D49-9A50-11435114D2D9}" sibTransId="{68EA6A1C-B1AF-754A-8732-0A5F1F2F8A12}"/>
    <dgm:cxn modelId="{915D9FEA-B321-6C4F-BC4A-7575ED9B1C67}" srcId="{BA78461B-EF16-0F4B-B075-D74B4AFF050E}" destId="{F564260A-BBCC-6B4A-A7B7-296BA12D5C88}" srcOrd="12" destOrd="0" parTransId="{4ED42AD8-7776-384C-A324-8C2BE7169A73}" sibTransId="{31AE9BCF-3407-1845-93DA-CAAE2CC99BAE}"/>
    <dgm:cxn modelId="{F00FA76B-D8E4-4550-8688-2DEFBF4C185E}" type="presOf" srcId="{7FACC752-7A8F-824B-ADBA-CF87FA0416D8}" destId="{9DC29BC5-60D0-684C-BE6F-2BBD70ABD039}" srcOrd="0" destOrd="0" presId="urn:microsoft.com/office/officeart/2008/layout/HexagonCluster"/>
    <dgm:cxn modelId="{1F7287D8-1AA0-4969-807F-61FC6665881F}" type="presOf" srcId="{5B679ED6-0B3B-354A-9774-62AB9A79E9B8}" destId="{4DAFBDAA-CE5C-024B-8DA2-15A82CB56A1C}" srcOrd="0" destOrd="0" presId="urn:microsoft.com/office/officeart/2008/layout/HexagonCluster"/>
    <dgm:cxn modelId="{66F7E54E-54DD-3B44-A8CB-CE8470154F04}" srcId="{BA78461B-EF16-0F4B-B075-D74B4AFF050E}" destId="{871A3542-45EB-8443-B709-37E2BE0C4CC0}" srcOrd="5" destOrd="0" parTransId="{CA83D71A-786C-3B45-BB5A-B352206CBE43}" sibTransId="{E505935C-6848-1E44-8B7C-5010012D4710}"/>
    <dgm:cxn modelId="{42D6F586-BAE3-405C-B8A6-2EE0619AA9BF}" type="presOf" srcId="{65B8FC51-0214-B44A-9652-362929672A5C}" destId="{DBF0B10F-35B2-D24F-AD5B-8920148FDD8F}" srcOrd="0" destOrd="0" presId="urn:microsoft.com/office/officeart/2008/layout/HexagonCluster"/>
    <dgm:cxn modelId="{A5C7340B-7110-3C43-ABFE-3386B34F5B76}" srcId="{BA78461B-EF16-0F4B-B075-D74B4AFF050E}" destId="{7506FA5C-2638-BA42-A75E-E0831B88A8F9}" srcOrd="8" destOrd="0" parTransId="{6AC8789F-B40C-734C-90D3-A784557DEFFC}" sibTransId="{82BF36F8-7865-4840-AFBF-7F9ADAFEA339}"/>
    <dgm:cxn modelId="{C31600EB-311A-462B-9752-067EC9E7B7C1}" type="presOf" srcId="{62A18264-8FFA-234B-AF3F-AC3B76587A9F}" destId="{DB6F4E47-5019-5946-AA32-7B798FB8FF77}" srcOrd="0" destOrd="0" presId="urn:microsoft.com/office/officeart/2008/layout/HexagonCluster"/>
    <dgm:cxn modelId="{36153BDD-15F2-044A-BEFD-6CDAADD5CDCF}" srcId="{BA78461B-EF16-0F4B-B075-D74B4AFF050E}" destId="{244653CD-BD68-4B42-B898-A031A37565BA}" srcOrd="3" destOrd="0" parTransId="{FCEAD5F4-9469-7B40-85C3-1DDE177C15E6}" sibTransId="{A79CBB5D-ACEB-C349-BC85-06D38401D823}"/>
    <dgm:cxn modelId="{C0385977-8960-4FD5-94FE-F57FAD6C91AD}" type="presOf" srcId="{68EA6A1C-B1AF-754A-8732-0A5F1F2F8A12}" destId="{5C4FAEA4-B36A-1744-BF45-5C99C0AE997C}" srcOrd="0" destOrd="0" presId="urn:microsoft.com/office/officeart/2008/layout/HexagonCluster"/>
    <dgm:cxn modelId="{094AEFBD-B0BB-40FF-86DC-60A6CD759F7D}" type="presOf" srcId="{824D29B4-63E3-EC43-95D9-DEEB54E1949B}" destId="{C6565CCB-FED1-C946-9570-B054BFFCE8AA}" srcOrd="0" destOrd="0" presId="urn:microsoft.com/office/officeart/2008/layout/HexagonCluster"/>
    <dgm:cxn modelId="{D215908B-20CC-4E42-AD9C-32F121716192}" srcId="{BA78461B-EF16-0F4B-B075-D74B4AFF050E}" destId="{73E5D7F2-700B-5E48-9219-047CB7D7C944}" srcOrd="7" destOrd="0" parTransId="{BE5AF6F1-83A9-F24B-B8F1-2C8D29C2D1FA}" sibTransId="{689C0928-9EE7-3C4F-AA5D-78E82C73835E}"/>
    <dgm:cxn modelId="{BC25D834-A9C1-4AF8-91B4-7C0227805C65}" type="presOf" srcId="{E505935C-6848-1E44-8B7C-5010012D4710}" destId="{694FA401-11EF-BD40-8CDC-D7D79487CD23}" srcOrd="0" destOrd="0" presId="urn:microsoft.com/office/officeart/2008/layout/HexagonCluster"/>
    <dgm:cxn modelId="{F7B12B87-D203-457A-B1AA-D480E0CA086A}" type="presOf" srcId="{689C0928-9EE7-3C4F-AA5D-78E82C73835E}" destId="{A48A8A5F-802D-B44B-9B16-191896EEFD65}" srcOrd="0" destOrd="0" presId="urn:microsoft.com/office/officeart/2008/layout/HexagonCluster"/>
    <dgm:cxn modelId="{59416E9A-2C71-4DDC-8F66-8C3FB16EDD1B}" type="presOf" srcId="{BBAFDF73-F42B-F147-8409-88AAEC9D3CB2}" destId="{35B6D14A-EE5B-1541-A0BC-395940A81420}" srcOrd="0" destOrd="0" presId="urn:microsoft.com/office/officeart/2008/layout/HexagonCluster"/>
    <dgm:cxn modelId="{D4EB9D96-3E5B-4EBE-ACDD-D8248BAA4D82}" type="presOf" srcId="{BA78461B-EF16-0F4B-B075-D74B4AFF050E}" destId="{00410AB6-E2DC-8442-B72E-EF9462E59715}" srcOrd="0" destOrd="0" presId="urn:microsoft.com/office/officeart/2008/layout/HexagonCluster"/>
    <dgm:cxn modelId="{88BAF3F6-5BB6-4C42-83C6-8BAFFF5C36C4}" type="presOf" srcId="{1ABC0BAD-1CF8-654C-9EA6-8AF3349B426D}" destId="{6F25E23C-3A96-D44B-9BEA-F81F1FDC696A}" srcOrd="0" destOrd="0" presId="urn:microsoft.com/office/officeart/2008/layout/HexagonCluster"/>
    <dgm:cxn modelId="{BF45089F-A252-4325-A88C-EAEC89614038}" type="presOf" srcId="{244653CD-BD68-4B42-B898-A031A37565BA}" destId="{7D2F6EBD-2E2E-1F4B-983D-D7F3D029B756}" srcOrd="0" destOrd="0" presId="urn:microsoft.com/office/officeart/2008/layout/HexagonCluster"/>
    <dgm:cxn modelId="{40A7A8D1-1BB7-405A-B524-8C22A468B436}" type="presOf" srcId="{0E210CA6-09C7-EC4A-9BCE-BAB46F8A86F2}" destId="{03289650-29F0-7646-8407-7980C3973CD0}" srcOrd="0" destOrd="0" presId="urn:microsoft.com/office/officeart/2008/layout/HexagonCluster"/>
    <dgm:cxn modelId="{9AE19E99-EF80-423C-BD8B-98EE197D6068}" type="presOf" srcId="{61572FD0-5DA9-434C-B917-DC96195FD86D}" destId="{ABBE5E9E-57B2-F343-8896-C2E5D04DD621}" srcOrd="0" destOrd="0" presId="urn:microsoft.com/office/officeart/2008/layout/HexagonCluster"/>
    <dgm:cxn modelId="{17875888-6F5B-FF4F-81D7-96235EE3D037}" srcId="{BA78461B-EF16-0F4B-B075-D74B4AFF050E}" destId="{916C64A0-8E00-8841-82FB-2B7D58470802}" srcOrd="9" destOrd="0" parTransId="{75F805B8-97D1-1E42-A425-54E19BDBC5F4}" sibTransId="{824D29B4-63E3-EC43-95D9-DEEB54E1949B}"/>
    <dgm:cxn modelId="{FC81648A-5DBB-4790-BEC4-3D3FD73684A6}" type="presOf" srcId="{3C8F8815-677C-E848-8E9B-39B9214017AD}" destId="{745E0FE2-0849-FB46-AA5E-8AA7373517A5}" srcOrd="0" destOrd="0" presId="urn:microsoft.com/office/officeart/2008/layout/HexagonCluster"/>
    <dgm:cxn modelId="{8E9DBA6D-19ED-4154-B018-E0EFC065D09F}" type="presOf" srcId="{CBE23CE4-BB41-2041-9789-8C777A8A39BD}" destId="{7556F513-8ED0-D840-BF59-CD412C564100}" srcOrd="0" destOrd="0" presId="urn:microsoft.com/office/officeart/2008/layout/HexagonCluster"/>
    <dgm:cxn modelId="{98EA4941-208D-4D62-871E-80C1C459E84D}" type="presOf" srcId="{916C64A0-8E00-8841-82FB-2B7D58470802}" destId="{AC3C79CB-1936-B04C-B972-6A3F2FD2F0BB}" srcOrd="0" destOrd="0" presId="urn:microsoft.com/office/officeart/2008/layout/HexagonCluster"/>
    <dgm:cxn modelId="{09A831AB-0FF3-044A-B26C-FD8EC5395B6C}" srcId="{BA78461B-EF16-0F4B-B075-D74B4AFF050E}" destId="{CBE23CE4-BB41-2041-9789-8C777A8A39BD}" srcOrd="10" destOrd="0" parTransId="{49A7B185-57DD-7D49-ABC9-E93EC1493194}" sibTransId="{22530F3A-EC3B-B04E-B854-F837A743EFEE}"/>
    <dgm:cxn modelId="{7853ABE5-C887-0840-93BF-F986206F6254}" srcId="{BA78461B-EF16-0F4B-B075-D74B4AFF050E}" destId="{3C8F8815-677C-E848-8E9B-39B9214017AD}" srcOrd="4" destOrd="0" parTransId="{EE23D588-377B-CC47-AEB6-D5096821D071}" sibTransId="{61572FD0-5DA9-434C-B917-DC96195FD86D}"/>
    <dgm:cxn modelId="{8FE48644-A6DD-402D-97ED-CE15E56ECC25}" type="presOf" srcId="{76B1BB98-E250-2F47-BCA5-F0C293D8ED08}" destId="{2E3D450F-126B-AC47-A5B7-60E40B032655}" srcOrd="0" destOrd="0" presId="urn:microsoft.com/office/officeart/2008/layout/HexagonCluster"/>
    <dgm:cxn modelId="{7B8F9AE2-F9CF-8749-A2E8-1979A54CB13C}" srcId="{BA78461B-EF16-0F4B-B075-D74B4AFF050E}" destId="{7FACC752-7A8F-824B-ADBA-CF87FA0416D8}" srcOrd="11" destOrd="0" parTransId="{7C0A381B-BF49-9A4A-82BE-3E25961D08B0}" sibTransId="{62A18264-8FFA-234B-AF3F-AC3B76587A9F}"/>
    <dgm:cxn modelId="{4961F41A-DADC-E04E-AEB7-FA825EE3C1A1}" srcId="{BA78461B-EF16-0F4B-B075-D74B4AFF050E}" destId="{65B8FC51-0214-B44A-9652-362929672A5C}" srcOrd="0" destOrd="0" parTransId="{D4A6EB6C-3816-BF4B-910C-6E9A815C53D7}" sibTransId="{0E210CA6-09C7-EC4A-9BCE-BAB46F8A86F2}"/>
    <dgm:cxn modelId="{E673CC16-183B-4356-A3F1-9679861D9180}" type="presOf" srcId="{7506FA5C-2638-BA42-A75E-E0831B88A8F9}" destId="{0C928426-589B-F744-AC20-37DF43E3C5BB}" srcOrd="0" destOrd="0" presId="urn:microsoft.com/office/officeart/2008/layout/HexagonCluster"/>
    <dgm:cxn modelId="{09C95576-EEC2-425D-8610-F3595354EE4F}" type="presOf" srcId="{35FD2D93-208F-6043-8637-24592BC6F20A}" destId="{4CD9A893-86C5-F048-97CB-D4A874005F17}" srcOrd="0" destOrd="0" presId="urn:microsoft.com/office/officeart/2008/layout/HexagonCluster"/>
    <dgm:cxn modelId="{89257EF7-1883-4D2F-ADFB-152C6688F9D1}" type="presParOf" srcId="{00410AB6-E2DC-8442-B72E-EF9462E59715}" destId="{2AE71A06-BBE0-3B47-B21C-D8B34A29693C}" srcOrd="0" destOrd="0" presId="urn:microsoft.com/office/officeart/2008/layout/HexagonCluster"/>
    <dgm:cxn modelId="{D7FC457F-1E3B-4008-8D7E-EF40F4F260F7}" type="presParOf" srcId="{2AE71A06-BBE0-3B47-B21C-D8B34A29693C}" destId="{DBF0B10F-35B2-D24F-AD5B-8920148FDD8F}" srcOrd="0" destOrd="0" presId="urn:microsoft.com/office/officeart/2008/layout/HexagonCluster"/>
    <dgm:cxn modelId="{AA0DCC54-4E24-4921-9078-571A3F30D4A0}" type="presParOf" srcId="{00410AB6-E2DC-8442-B72E-EF9462E59715}" destId="{9AF1F44C-39EA-DF4D-985F-204971593C95}" srcOrd="1" destOrd="0" presId="urn:microsoft.com/office/officeart/2008/layout/HexagonCluster"/>
    <dgm:cxn modelId="{2EC45A4A-DFE9-45B3-993A-1CB3028D43F0}" type="presParOf" srcId="{9AF1F44C-39EA-DF4D-985F-204971593C95}" destId="{B7BFCBA8-3482-F541-9BB5-01E2EB1869E6}" srcOrd="0" destOrd="0" presId="urn:microsoft.com/office/officeart/2008/layout/HexagonCluster"/>
    <dgm:cxn modelId="{B80CC877-B8E3-420C-A1C9-99261C3534F2}" type="presParOf" srcId="{00410AB6-E2DC-8442-B72E-EF9462E59715}" destId="{3B4BA023-F747-2843-9C91-E9AD3620F9D8}" srcOrd="2" destOrd="0" presId="urn:microsoft.com/office/officeart/2008/layout/HexagonCluster"/>
    <dgm:cxn modelId="{72BF72AA-6BEF-469E-A6CD-5493F48318D8}" type="presParOf" srcId="{3B4BA023-F747-2843-9C91-E9AD3620F9D8}" destId="{03289650-29F0-7646-8407-7980C3973CD0}" srcOrd="0" destOrd="0" presId="urn:microsoft.com/office/officeart/2008/layout/HexagonCluster"/>
    <dgm:cxn modelId="{D9D51DE6-9A60-4130-A569-09B6C76AD1E8}" type="presParOf" srcId="{00410AB6-E2DC-8442-B72E-EF9462E59715}" destId="{BDF4CA64-A025-984A-AC6C-B6F0F3D19CC4}" srcOrd="3" destOrd="0" presId="urn:microsoft.com/office/officeart/2008/layout/HexagonCluster"/>
    <dgm:cxn modelId="{309FE47A-B292-4B70-841E-C3B92EF90021}" type="presParOf" srcId="{BDF4CA64-A025-984A-AC6C-B6F0F3D19CC4}" destId="{B1EA9B41-C671-4D4D-9577-A784F29B69C3}" srcOrd="0" destOrd="0" presId="urn:microsoft.com/office/officeart/2008/layout/HexagonCluster"/>
    <dgm:cxn modelId="{636C9E2B-78FD-4BE8-ABDD-00F16D07A0B5}" type="presParOf" srcId="{00410AB6-E2DC-8442-B72E-EF9462E59715}" destId="{9039B99E-A40A-9249-8C60-B69B1F9286DA}" srcOrd="4" destOrd="0" presId="urn:microsoft.com/office/officeart/2008/layout/HexagonCluster"/>
    <dgm:cxn modelId="{677194CC-2EA1-43E0-9096-DDFA294C0622}" type="presParOf" srcId="{9039B99E-A40A-9249-8C60-B69B1F9286DA}" destId="{4DAFBDAA-CE5C-024B-8DA2-15A82CB56A1C}" srcOrd="0" destOrd="0" presId="urn:microsoft.com/office/officeart/2008/layout/HexagonCluster"/>
    <dgm:cxn modelId="{A0471450-71FA-4DEB-B313-DE8C2DB022DA}" type="presParOf" srcId="{00410AB6-E2DC-8442-B72E-EF9462E59715}" destId="{F6FF799E-F6D4-554E-B9D8-8F155E91883D}" srcOrd="5" destOrd="0" presId="urn:microsoft.com/office/officeart/2008/layout/HexagonCluster"/>
    <dgm:cxn modelId="{88E4B6AB-5D4E-4445-AD69-0F4E36D048D3}" type="presParOf" srcId="{F6FF799E-F6D4-554E-B9D8-8F155E91883D}" destId="{98762110-614C-504A-B8A8-C12C48577DD6}" srcOrd="0" destOrd="0" presId="urn:microsoft.com/office/officeart/2008/layout/HexagonCluster"/>
    <dgm:cxn modelId="{BC398C85-D8BC-4F5F-9729-BEF9AC29BE31}" type="presParOf" srcId="{00410AB6-E2DC-8442-B72E-EF9462E59715}" destId="{3DA8BCFB-B39D-C849-A531-25FCF1757B5E}" srcOrd="6" destOrd="0" presId="urn:microsoft.com/office/officeart/2008/layout/HexagonCluster"/>
    <dgm:cxn modelId="{CC64A7D8-48D0-431A-BF84-E26314E9FE00}" type="presParOf" srcId="{3DA8BCFB-B39D-C849-A531-25FCF1757B5E}" destId="{6F25E23C-3A96-D44B-9BEA-F81F1FDC696A}" srcOrd="0" destOrd="0" presId="urn:microsoft.com/office/officeart/2008/layout/HexagonCluster"/>
    <dgm:cxn modelId="{F8BEA555-E1E8-489C-B77E-743F1AEB690C}" type="presParOf" srcId="{00410AB6-E2DC-8442-B72E-EF9462E59715}" destId="{7B87C9A9-5704-B848-9CB4-7AEA34B2667A}" srcOrd="7" destOrd="0" presId="urn:microsoft.com/office/officeart/2008/layout/HexagonCluster"/>
    <dgm:cxn modelId="{BAE7C6AE-2313-44B1-A10B-7F43C8EEDE37}" type="presParOf" srcId="{7B87C9A9-5704-B848-9CB4-7AEA34B2667A}" destId="{CE166332-B0E7-7246-9F1A-DFBDFF609044}" srcOrd="0" destOrd="0" presId="urn:microsoft.com/office/officeart/2008/layout/HexagonCluster"/>
    <dgm:cxn modelId="{10C3B12B-E3B0-44DD-A55E-F651157DA3A0}" type="presParOf" srcId="{00410AB6-E2DC-8442-B72E-EF9462E59715}" destId="{DC7C2128-2B1B-B345-A17E-565749A5F952}" srcOrd="8" destOrd="0" presId="urn:microsoft.com/office/officeart/2008/layout/HexagonCluster"/>
    <dgm:cxn modelId="{7DAE9B30-CA10-4C7F-83F9-917483E22B0D}" type="presParOf" srcId="{DC7C2128-2B1B-B345-A17E-565749A5F952}" destId="{4CD9A893-86C5-F048-97CB-D4A874005F17}" srcOrd="0" destOrd="0" presId="urn:microsoft.com/office/officeart/2008/layout/HexagonCluster"/>
    <dgm:cxn modelId="{B390BA49-2944-454D-ACD1-D083C841BDAB}" type="presParOf" srcId="{00410AB6-E2DC-8442-B72E-EF9462E59715}" destId="{37A76F26-E5E8-834D-918B-FD2B11AABAFC}" srcOrd="9" destOrd="0" presId="urn:microsoft.com/office/officeart/2008/layout/HexagonCluster"/>
    <dgm:cxn modelId="{9E9B185A-E3A8-4066-9952-6C4CB55C8403}" type="presParOf" srcId="{37A76F26-E5E8-834D-918B-FD2B11AABAFC}" destId="{69F790D3-6274-4A43-91AD-7658E53542BC}" srcOrd="0" destOrd="0" presId="urn:microsoft.com/office/officeart/2008/layout/HexagonCluster"/>
    <dgm:cxn modelId="{5554D085-5044-4485-A132-66B8DBFDD89B}" type="presParOf" srcId="{00410AB6-E2DC-8442-B72E-EF9462E59715}" destId="{08D1EB9D-2318-9846-A0E0-547ADB34508A}" srcOrd="10" destOrd="0" presId="urn:microsoft.com/office/officeart/2008/layout/HexagonCluster"/>
    <dgm:cxn modelId="{973BD2E0-1E75-4173-9403-DF5353776814}" type="presParOf" srcId="{08D1EB9D-2318-9846-A0E0-547ADB34508A}" destId="{2E3D450F-126B-AC47-A5B7-60E40B032655}" srcOrd="0" destOrd="0" presId="urn:microsoft.com/office/officeart/2008/layout/HexagonCluster"/>
    <dgm:cxn modelId="{303B5AA9-6480-4EB8-8570-C04E00A2E111}" type="presParOf" srcId="{00410AB6-E2DC-8442-B72E-EF9462E59715}" destId="{4A0CA9FF-FC74-B241-AD1B-D9F61B18FDAA}" srcOrd="11" destOrd="0" presId="urn:microsoft.com/office/officeart/2008/layout/HexagonCluster"/>
    <dgm:cxn modelId="{A5F0B4AD-67E7-40E9-9532-F707F0E803F7}" type="presParOf" srcId="{4A0CA9FF-FC74-B241-AD1B-D9F61B18FDAA}" destId="{13CC57AA-DCCD-0940-B260-0F98C47E3A82}" srcOrd="0" destOrd="0" presId="urn:microsoft.com/office/officeart/2008/layout/HexagonCluster"/>
    <dgm:cxn modelId="{66992C0B-4281-4DD8-8CA2-672F06781008}" type="presParOf" srcId="{00410AB6-E2DC-8442-B72E-EF9462E59715}" destId="{97E93E3B-4AAA-C049-AB29-27F097C57DFB}" srcOrd="12" destOrd="0" presId="urn:microsoft.com/office/officeart/2008/layout/HexagonCluster"/>
    <dgm:cxn modelId="{3AA867E3-2992-43FC-9B98-4503A1D487EE}" type="presParOf" srcId="{97E93E3B-4AAA-C049-AB29-27F097C57DFB}" destId="{7D2F6EBD-2E2E-1F4B-983D-D7F3D029B756}" srcOrd="0" destOrd="0" presId="urn:microsoft.com/office/officeart/2008/layout/HexagonCluster"/>
    <dgm:cxn modelId="{F1C71C72-E0AB-40A6-8479-3D2C5400B4CA}" type="presParOf" srcId="{00410AB6-E2DC-8442-B72E-EF9462E59715}" destId="{202F09A8-DE0E-CC4D-A586-CDAADE6E997D}" srcOrd="13" destOrd="0" presId="urn:microsoft.com/office/officeart/2008/layout/HexagonCluster"/>
    <dgm:cxn modelId="{76B93126-BA67-4F25-A983-84BB56D957B0}" type="presParOf" srcId="{202F09A8-DE0E-CC4D-A586-CDAADE6E997D}" destId="{F087B506-A211-E54B-B8D4-597AC125BE3A}" srcOrd="0" destOrd="0" presId="urn:microsoft.com/office/officeart/2008/layout/HexagonCluster"/>
    <dgm:cxn modelId="{B1AB325A-4BBD-4BEB-9350-CA573D97F355}" type="presParOf" srcId="{00410AB6-E2DC-8442-B72E-EF9462E59715}" destId="{C6EA46B4-0404-1E4C-A5DC-A9B2165A19AE}" srcOrd="14" destOrd="0" presId="urn:microsoft.com/office/officeart/2008/layout/HexagonCluster"/>
    <dgm:cxn modelId="{673731F3-DC3D-48D8-834E-4EC86B254909}" type="presParOf" srcId="{C6EA46B4-0404-1E4C-A5DC-A9B2165A19AE}" destId="{BFE55FCB-6D9A-DD4F-AFD7-1BB0E18748B1}" srcOrd="0" destOrd="0" presId="urn:microsoft.com/office/officeart/2008/layout/HexagonCluster"/>
    <dgm:cxn modelId="{CE3CF31B-1AD1-41AC-9D04-1A8AE61B36D1}" type="presParOf" srcId="{00410AB6-E2DC-8442-B72E-EF9462E59715}" destId="{43B36E93-1BAD-454C-B2B5-60DC7B77B100}" srcOrd="15" destOrd="0" presId="urn:microsoft.com/office/officeart/2008/layout/HexagonCluster"/>
    <dgm:cxn modelId="{CB8098A2-1C99-4F71-87E8-F2D88283EDD5}" type="presParOf" srcId="{43B36E93-1BAD-454C-B2B5-60DC7B77B100}" destId="{90516CCC-C536-3C44-9836-3D47F2A877BD}" srcOrd="0" destOrd="0" presId="urn:microsoft.com/office/officeart/2008/layout/HexagonCluster"/>
    <dgm:cxn modelId="{D82EF8DB-5B55-48FE-B695-B54B5D377754}" type="presParOf" srcId="{00410AB6-E2DC-8442-B72E-EF9462E59715}" destId="{A5270E8A-D3BF-1347-AE66-CE01D459A1EC}" srcOrd="16" destOrd="0" presId="urn:microsoft.com/office/officeart/2008/layout/HexagonCluster"/>
    <dgm:cxn modelId="{7288B981-FEE4-4E16-85E4-DE22416B08B0}" type="presParOf" srcId="{A5270E8A-D3BF-1347-AE66-CE01D459A1EC}" destId="{745E0FE2-0849-FB46-AA5E-8AA7373517A5}" srcOrd="0" destOrd="0" presId="urn:microsoft.com/office/officeart/2008/layout/HexagonCluster"/>
    <dgm:cxn modelId="{7A4F9BD8-76DB-4B0A-85DA-AF1EF05E5013}" type="presParOf" srcId="{00410AB6-E2DC-8442-B72E-EF9462E59715}" destId="{29B5B638-B158-324A-A76E-E31B8DFF5FD7}" srcOrd="17" destOrd="0" presId="urn:microsoft.com/office/officeart/2008/layout/HexagonCluster"/>
    <dgm:cxn modelId="{8BEB4C79-871D-43F4-A532-296E3C336867}" type="presParOf" srcId="{29B5B638-B158-324A-A76E-E31B8DFF5FD7}" destId="{B4207D5B-91E9-0845-ADCC-3F0FF5C071F9}" srcOrd="0" destOrd="0" presId="urn:microsoft.com/office/officeart/2008/layout/HexagonCluster"/>
    <dgm:cxn modelId="{11EF862A-2D16-4559-B22E-B7EED6C5E5C9}" type="presParOf" srcId="{00410AB6-E2DC-8442-B72E-EF9462E59715}" destId="{6C2B4389-2370-9A48-8EA9-794F147DF5D7}" srcOrd="18" destOrd="0" presId="urn:microsoft.com/office/officeart/2008/layout/HexagonCluster"/>
    <dgm:cxn modelId="{0DB5B140-50BA-456E-BD3F-4019CFB482A3}" type="presParOf" srcId="{6C2B4389-2370-9A48-8EA9-794F147DF5D7}" destId="{ABBE5E9E-57B2-F343-8896-C2E5D04DD621}" srcOrd="0" destOrd="0" presId="urn:microsoft.com/office/officeart/2008/layout/HexagonCluster"/>
    <dgm:cxn modelId="{27A66895-058B-428A-9603-80377B0908CD}" type="presParOf" srcId="{00410AB6-E2DC-8442-B72E-EF9462E59715}" destId="{3BD742A7-6D9F-EB4F-A8AD-32796AA4DBC3}" srcOrd="19" destOrd="0" presId="urn:microsoft.com/office/officeart/2008/layout/HexagonCluster"/>
    <dgm:cxn modelId="{61318711-EA59-4B19-9C7C-AE5E99FBD6C2}" type="presParOf" srcId="{3BD742A7-6D9F-EB4F-A8AD-32796AA4DBC3}" destId="{5BCCC41C-DE75-5B48-A8C4-9842BAE8670A}" srcOrd="0" destOrd="0" presId="urn:microsoft.com/office/officeart/2008/layout/HexagonCluster"/>
    <dgm:cxn modelId="{51AD61CB-FCD2-4CD0-AFE6-BCE4192A908E}" type="presParOf" srcId="{00410AB6-E2DC-8442-B72E-EF9462E59715}" destId="{A2EE66DC-15DF-3F47-8EDE-20A3E7E22432}" srcOrd="20" destOrd="0" presId="urn:microsoft.com/office/officeart/2008/layout/HexagonCluster"/>
    <dgm:cxn modelId="{859E624F-6FD5-446A-8EA0-2AAD39616A4C}" type="presParOf" srcId="{A2EE66DC-15DF-3F47-8EDE-20A3E7E22432}" destId="{B2D9C62F-9221-FA4B-BE1A-10B1FC57B0BE}" srcOrd="0" destOrd="0" presId="urn:microsoft.com/office/officeart/2008/layout/HexagonCluster"/>
    <dgm:cxn modelId="{E35FB123-7D40-4DDE-8E81-E079FA7BAFFA}" type="presParOf" srcId="{00410AB6-E2DC-8442-B72E-EF9462E59715}" destId="{203106AD-CEEC-2944-844A-2616D3530E57}" srcOrd="21" destOrd="0" presId="urn:microsoft.com/office/officeart/2008/layout/HexagonCluster"/>
    <dgm:cxn modelId="{25EF6636-D55E-4A98-9403-A0D7E451A198}" type="presParOf" srcId="{203106AD-CEEC-2944-844A-2616D3530E57}" destId="{57B398C3-81E8-2847-A619-4044F70B1BC5}" srcOrd="0" destOrd="0" presId="urn:microsoft.com/office/officeart/2008/layout/HexagonCluster"/>
    <dgm:cxn modelId="{E6B90218-850C-48D0-9DAF-88EE0978E336}" type="presParOf" srcId="{00410AB6-E2DC-8442-B72E-EF9462E59715}" destId="{49AA4F93-F202-D943-ACEE-7A8C98FC7B22}" srcOrd="22" destOrd="0" presId="urn:microsoft.com/office/officeart/2008/layout/HexagonCluster"/>
    <dgm:cxn modelId="{ABA5ADB0-5F2B-4AB5-80FB-D8D29692C189}" type="presParOf" srcId="{49AA4F93-F202-D943-ACEE-7A8C98FC7B22}" destId="{694FA401-11EF-BD40-8CDC-D7D79487CD23}" srcOrd="0" destOrd="0" presId="urn:microsoft.com/office/officeart/2008/layout/HexagonCluster"/>
    <dgm:cxn modelId="{63848ED1-A68D-4C11-854E-3D1FB1211861}" type="presParOf" srcId="{00410AB6-E2DC-8442-B72E-EF9462E59715}" destId="{62D29EE0-9EF9-F444-9461-D4CFDCED9C6F}" srcOrd="23" destOrd="0" presId="urn:microsoft.com/office/officeart/2008/layout/HexagonCluster"/>
    <dgm:cxn modelId="{31EF4211-D508-44F6-8E80-39C4A08A25B8}" type="presParOf" srcId="{62D29EE0-9EF9-F444-9461-D4CFDCED9C6F}" destId="{FD7EB77E-C9DD-844D-8DE9-135AE2A8A5B5}" srcOrd="0" destOrd="0" presId="urn:microsoft.com/office/officeart/2008/layout/HexagonCluster"/>
    <dgm:cxn modelId="{34D1CD08-4268-4ACD-A0CE-443C49538E44}" type="presParOf" srcId="{00410AB6-E2DC-8442-B72E-EF9462E59715}" destId="{B79FCA61-0C08-8243-82C6-71DDAC45043D}" srcOrd="24" destOrd="0" presId="urn:microsoft.com/office/officeart/2008/layout/HexagonCluster"/>
    <dgm:cxn modelId="{4C42749C-D895-47B4-A6B1-B8706CC28B64}" type="presParOf" srcId="{B79FCA61-0C08-8243-82C6-71DDAC45043D}" destId="{35B6D14A-EE5B-1541-A0BC-395940A81420}" srcOrd="0" destOrd="0" presId="urn:microsoft.com/office/officeart/2008/layout/HexagonCluster"/>
    <dgm:cxn modelId="{115DE3F5-9CF8-487C-A18F-7B26A9577BDD}" type="presParOf" srcId="{00410AB6-E2DC-8442-B72E-EF9462E59715}" destId="{61052BFA-0999-654D-8A13-D8888F05B745}" srcOrd="25" destOrd="0" presId="urn:microsoft.com/office/officeart/2008/layout/HexagonCluster"/>
    <dgm:cxn modelId="{88E9A28F-AC3B-4585-A8EE-6005104CFE97}" type="presParOf" srcId="{61052BFA-0999-654D-8A13-D8888F05B745}" destId="{43DD46D5-84EF-A84A-9A19-2CCF69117271}" srcOrd="0" destOrd="0" presId="urn:microsoft.com/office/officeart/2008/layout/HexagonCluster"/>
    <dgm:cxn modelId="{FFF5C30C-7C56-456C-8633-A1AD424F1E93}" type="presParOf" srcId="{00410AB6-E2DC-8442-B72E-EF9462E59715}" destId="{18ABD9C4-C98A-5547-8B7C-D018512F1A00}" srcOrd="26" destOrd="0" presId="urn:microsoft.com/office/officeart/2008/layout/HexagonCluster"/>
    <dgm:cxn modelId="{DD153AFF-FEC8-4D54-A2D4-33B18530CE4B}" type="presParOf" srcId="{18ABD9C4-C98A-5547-8B7C-D018512F1A00}" destId="{5C4FAEA4-B36A-1744-BF45-5C99C0AE997C}" srcOrd="0" destOrd="0" presId="urn:microsoft.com/office/officeart/2008/layout/HexagonCluster"/>
    <dgm:cxn modelId="{30420C1F-2F04-4D9E-B88B-89EA51F351F7}" type="presParOf" srcId="{00410AB6-E2DC-8442-B72E-EF9462E59715}" destId="{31384795-88EC-4344-8DB9-A69A20088245}" srcOrd="27" destOrd="0" presId="urn:microsoft.com/office/officeart/2008/layout/HexagonCluster"/>
    <dgm:cxn modelId="{0EC44569-9A6C-4618-9352-8558A06B78F3}" type="presParOf" srcId="{31384795-88EC-4344-8DB9-A69A20088245}" destId="{B776ED07-C982-1A40-8480-DAD2EAA9FD11}" srcOrd="0" destOrd="0" presId="urn:microsoft.com/office/officeart/2008/layout/HexagonCluster"/>
    <dgm:cxn modelId="{DB380783-318E-4E25-8B9B-8DEDDC733D2A}" type="presParOf" srcId="{00410AB6-E2DC-8442-B72E-EF9462E59715}" destId="{27818460-A018-B247-8D43-C169CFB76F78}" srcOrd="28" destOrd="0" presId="urn:microsoft.com/office/officeart/2008/layout/HexagonCluster"/>
    <dgm:cxn modelId="{C1A4EC31-3981-4161-89E7-343F3772271B}" type="presParOf" srcId="{27818460-A018-B247-8D43-C169CFB76F78}" destId="{292250F0-3023-3A44-AD2D-10CF8E11634D}" srcOrd="0" destOrd="0" presId="urn:microsoft.com/office/officeart/2008/layout/HexagonCluster"/>
    <dgm:cxn modelId="{3A027C2C-FCE0-460B-A3E5-651CC16453F8}" type="presParOf" srcId="{00410AB6-E2DC-8442-B72E-EF9462E59715}" destId="{2AD75531-BCFB-E94D-AA32-D5DB89A79A91}" srcOrd="29" destOrd="0" presId="urn:microsoft.com/office/officeart/2008/layout/HexagonCluster"/>
    <dgm:cxn modelId="{FA0441AE-DCA6-4039-A868-5466F2027C0B}" type="presParOf" srcId="{2AD75531-BCFB-E94D-AA32-D5DB89A79A91}" destId="{3A35F715-49E8-6B40-872D-27F3AB0A1FB3}" srcOrd="0" destOrd="0" presId="urn:microsoft.com/office/officeart/2008/layout/HexagonCluster"/>
    <dgm:cxn modelId="{124CE561-AE10-4A8F-B947-5FCF24767BB8}" type="presParOf" srcId="{00410AB6-E2DC-8442-B72E-EF9462E59715}" destId="{FA55E985-402B-9E4D-8AA1-86AAFAC58D35}" srcOrd="30" destOrd="0" presId="urn:microsoft.com/office/officeart/2008/layout/HexagonCluster"/>
    <dgm:cxn modelId="{D82F39E1-F625-49A9-BC0A-FA9E33C252CB}" type="presParOf" srcId="{FA55E985-402B-9E4D-8AA1-86AAFAC58D35}" destId="{A48A8A5F-802D-B44B-9B16-191896EEFD65}" srcOrd="0" destOrd="0" presId="urn:microsoft.com/office/officeart/2008/layout/HexagonCluster"/>
    <dgm:cxn modelId="{F90703C9-8BC2-4C0A-8DE8-6EE99548B4F6}" type="presParOf" srcId="{00410AB6-E2DC-8442-B72E-EF9462E59715}" destId="{03E35AA1-B792-F547-AB02-66F3E96CF2C9}" srcOrd="31" destOrd="0" presId="urn:microsoft.com/office/officeart/2008/layout/HexagonCluster"/>
    <dgm:cxn modelId="{38CB5665-176D-45FD-8C95-C523A453D502}" type="presParOf" srcId="{03E35AA1-B792-F547-AB02-66F3E96CF2C9}" destId="{508ECDD4-1A02-F044-A009-95292888C898}" srcOrd="0" destOrd="0" presId="urn:microsoft.com/office/officeart/2008/layout/HexagonCluster"/>
    <dgm:cxn modelId="{AFF7111A-EF31-4F4A-9DE6-5F7C4DF97198}" type="presParOf" srcId="{00410AB6-E2DC-8442-B72E-EF9462E59715}" destId="{FE061E39-46D9-4940-A112-A043DE3134FA}" srcOrd="32" destOrd="0" presId="urn:microsoft.com/office/officeart/2008/layout/HexagonCluster"/>
    <dgm:cxn modelId="{EB8C632E-3A15-4BF9-8718-7B63427FC6CC}" type="presParOf" srcId="{FE061E39-46D9-4940-A112-A043DE3134FA}" destId="{0C928426-589B-F744-AC20-37DF43E3C5BB}" srcOrd="0" destOrd="0" presId="urn:microsoft.com/office/officeart/2008/layout/HexagonCluster"/>
    <dgm:cxn modelId="{0EEAC8BC-9684-4551-9BCD-827646C42516}" type="presParOf" srcId="{00410AB6-E2DC-8442-B72E-EF9462E59715}" destId="{97E89706-19EE-4A40-9A81-3921B9F6481A}" srcOrd="33" destOrd="0" presId="urn:microsoft.com/office/officeart/2008/layout/HexagonCluster"/>
    <dgm:cxn modelId="{5931228B-E344-4E7F-BC2E-AC9403F0B7CE}" type="presParOf" srcId="{97E89706-19EE-4A40-9A81-3921B9F6481A}" destId="{C838CF31-C433-C942-9636-5B2C2602F566}" srcOrd="0" destOrd="0" presId="urn:microsoft.com/office/officeart/2008/layout/HexagonCluster"/>
    <dgm:cxn modelId="{330F7C9E-E1D2-48EB-A877-85BBCA3C226D}" type="presParOf" srcId="{00410AB6-E2DC-8442-B72E-EF9462E59715}" destId="{EE38E53C-8ABF-1347-A96B-038A5A445A16}" srcOrd="34" destOrd="0" presId="urn:microsoft.com/office/officeart/2008/layout/HexagonCluster"/>
    <dgm:cxn modelId="{625249DF-2989-477F-8EDC-D94CB5C1D192}" type="presParOf" srcId="{EE38E53C-8ABF-1347-A96B-038A5A445A16}" destId="{C8AD0D3B-FE6C-3948-8E76-491529A4D7C7}" srcOrd="0" destOrd="0" presId="urn:microsoft.com/office/officeart/2008/layout/HexagonCluster"/>
    <dgm:cxn modelId="{0CA1CE58-4B23-40B8-B8BF-2BA05A8FFFB7}" type="presParOf" srcId="{00410AB6-E2DC-8442-B72E-EF9462E59715}" destId="{2DC6B35E-C566-8347-80A1-E8CCFF036002}" srcOrd="35" destOrd="0" presId="urn:microsoft.com/office/officeart/2008/layout/HexagonCluster"/>
    <dgm:cxn modelId="{379AFC5A-EC37-4AC2-B186-DA81D8A72BFA}" type="presParOf" srcId="{2DC6B35E-C566-8347-80A1-E8CCFF036002}" destId="{F4AED3D0-3E34-EB41-A3F3-49E51088A608}" srcOrd="0" destOrd="0" presId="urn:microsoft.com/office/officeart/2008/layout/HexagonCluster"/>
    <dgm:cxn modelId="{8715C92C-A824-4325-A6F2-959AF37B05C5}" type="presParOf" srcId="{00410AB6-E2DC-8442-B72E-EF9462E59715}" destId="{F48EBD33-33F2-B742-8F85-3642B71CC6CC}" srcOrd="36" destOrd="0" presId="urn:microsoft.com/office/officeart/2008/layout/HexagonCluster"/>
    <dgm:cxn modelId="{8D9F1D81-D2F3-4B4C-92D4-55198AC7E0FE}" type="presParOf" srcId="{F48EBD33-33F2-B742-8F85-3642B71CC6CC}" destId="{AC3C79CB-1936-B04C-B972-6A3F2FD2F0BB}" srcOrd="0" destOrd="0" presId="urn:microsoft.com/office/officeart/2008/layout/HexagonCluster"/>
    <dgm:cxn modelId="{5159DE95-6962-485F-8211-19A9388746AC}" type="presParOf" srcId="{00410AB6-E2DC-8442-B72E-EF9462E59715}" destId="{12DFB73F-D085-0B4F-9029-E3A562D02821}" srcOrd="37" destOrd="0" presId="urn:microsoft.com/office/officeart/2008/layout/HexagonCluster"/>
    <dgm:cxn modelId="{CE3FA270-8E85-48EE-BEFC-6DB59406C12C}" type="presParOf" srcId="{12DFB73F-D085-0B4F-9029-E3A562D02821}" destId="{4BE4583A-C5FA-2046-A22E-F63B3F6752BF}" srcOrd="0" destOrd="0" presId="urn:microsoft.com/office/officeart/2008/layout/HexagonCluster"/>
    <dgm:cxn modelId="{1E4D5AF4-41CB-47F9-902A-95487928837E}" type="presParOf" srcId="{00410AB6-E2DC-8442-B72E-EF9462E59715}" destId="{2356BF9A-F83D-5941-8CF5-8ED56D4C2816}" srcOrd="38" destOrd="0" presId="urn:microsoft.com/office/officeart/2008/layout/HexagonCluster"/>
    <dgm:cxn modelId="{DE6B5AE7-5B3C-4DC6-BBF8-267173B76934}" type="presParOf" srcId="{2356BF9A-F83D-5941-8CF5-8ED56D4C2816}" destId="{C6565CCB-FED1-C946-9570-B054BFFCE8AA}" srcOrd="0" destOrd="0" presId="urn:microsoft.com/office/officeart/2008/layout/HexagonCluster"/>
    <dgm:cxn modelId="{CCB09EB0-29CF-47E0-B1AE-41CC69772B4B}" type="presParOf" srcId="{00410AB6-E2DC-8442-B72E-EF9462E59715}" destId="{2544C0B9-1BEF-CB44-A3E8-C0EB9E79A867}" srcOrd="39" destOrd="0" presId="urn:microsoft.com/office/officeart/2008/layout/HexagonCluster"/>
    <dgm:cxn modelId="{8B65485F-E5C6-4F89-A6E7-FB159B771825}" type="presParOf" srcId="{2544C0B9-1BEF-CB44-A3E8-C0EB9E79A867}" destId="{BA99FA8B-79C6-E946-99FB-36DCDE4DF915}" srcOrd="0" destOrd="0" presId="urn:microsoft.com/office/officeart/2008/layout/HexagonCluster"/>
    <dgm:cxn modelId="{14D182EC-FE78-49C5-8483-0A8A38B53E9A}" type="presParOf" srcId="{00410AB6-E2DC-8442-B72E-EF9462E59715}" destId="{6DD9E9D0-D71E-2447-99BC-FE070D04A617}" srcOrd="40" destOrd="0" presId="urn:microsoft.com/office/officeart/2008/layout/HexagonCluster"/>
    <dgm:cxn modelId="{6DBC34DD-5239-4252-9211-AD996FA2CF88}" type="presParOf" srcId="{6DD9E9D0-D71E-2447-99BC-FE070D04A617}" destId="{7556F513-8ED0-D840-BF59-CD412C564100}" srcOrd="0" destOrd="0" presId="urn:microsoft.com/office/officeart/2008/layout/HexagonCluster"/>
    <dgm:cxn modelId="{C463AFAD-66AA-4392-8EEB-4CEF90440CBC}" type="presParOf" srcId="{00410AB6-E2DC-8442-B72E-EF9462E59715}" destId="{F42CA2CB-A9D1-BD41-B76B-739812740FE7}" srcOrd="41" destOrd="0" presId="urn:microsoft.com/office/officeart/2008/layout/HexagonCluster"/>
    <dgm:cxn modelId="{BB8CFF92-B936-473D-BEFF-B74288284906}" type="presParOf" srcId="{F42CA2CB-A9D1-BD41-B76B-739812740FE7}" destId="{8BBD9868-DAE8-8248-BD2A-CAB1E7A531B8}" srcOrd="0" destOrd="0" presId="urn:microsoft.com/office/officeart/2008/layout/HexagonCluster"/>
    <dgm:cxn modelId="{AC25C232-E2B3-4EA5-836C-09EE24573701}" type="presParOf" srcId="{00410AB6-E2DC-8442-B72E-EF9462E59715}" destId="{A01B8D4A-C68A-5445-B370-0C58FCF840EA}" srcOrd="42" destOrd="0" presId="urn:microsoft.com/office/officeart/2008/layout/HexagonCluster"/>
    <dgm:cxn modelId="{C9EE0D50-7D80-4223-A0D9-9AD887452D44}" type="presParOf" srcId="{A01B8D4A-C68A-5445-B370-0C58FCF840EA}" destId="{C97BBB92-F5B7-3C46-BD63-439D903E4C00}" srcOrd="0" destOrd="0" presId="urn:microsoft.com/office/officeart/2008/layout/HexagonCluster"/>
    <dgm:cxn modelId="{0EABE8F2-92C3-42BC-8067-F91284749DE9}" type="presParOf" srcId="{00410AB6-E2DC-8442-B72E-EF9462E59715}" destId="{D403E708-E4B9-8E4A-9273-1AD3937F8DBD}" srcOrd="43" destOrd="0" presId="urn:microsoft.com/office/officeart/2008/layout/HexagonCluster"/>
    <dgm:cxn modelId="{C5AE3A77-6370-4436-BC79-BB52008578B4}" type="presParOf" srcId="{D403E708-E4B9-8E4A-9273-1AD3937F8DBD}" destId="{695F2369-ED28-5A4F-B384-FD1F732B3BC7}" srcOrd="0" destOrd="0" presId="urn:microsoft.com/office/officeart/2008/layout/HexagonCluster"/>
    <dgm:cxn modelId="{9214366F-FEFB-4573-A94C-13268E8592CB}" type="presParOf" srcId="{00410AB6-E2DC-8442-B72E-EF9462E59715}" destId="{7E00D000-5680-4444-B201-7DBB098496D0}" srcOrd="44" destOrd="0" presId="urn:microsoft.com/office/officeart/2008/layout/HexagonCluster"/>
    <dgm:cxn modelId="{D6D5996E-4730-496B-9EBB-6C4171C349BA}" type="presParOf" srcId="{7E00D000-5680-4444-B201-7DBB098496D0}" destId="{9DC29BC5-60D0-684C-BE6F-2BBD70ABD039}" srcOrd="0" destOrd="0" presId="urn:microsoft.com/office/officeart/2008/layout/HexagonCluster"/>
    <dgm:cxn modelId="{87451417-E9E5-42BA-A0F3-68214761854C}" type="presParOf" srcId="{00410AB6-E2DC-8442-B72E-EF9462E59715}" destId="{DAC9406D-CA2C-E942-84FE-C0296B06F92E}" srcOrd="45" destOrd="0" presId="urn:microsoft.com/office/officeart/2008/layout/HexagonCluster"/>
    <dgm:cxn modelId="{2902B189-977B-4BDA-82FF-EF0B25739A34}" type="presParOf" srcId="{DAC9406D-CA2C-E942-84FE-C0296B06F92E}" destId="{6CEAE908-ABD8-FE45-89B4-92EB7157B72C}" srcOrd="0" destOrd="0" presId="urn:microsoft.com/office/officeart/2008/layout/HexagonCluster"/>
    <dgm:cxn modelId="{6AFF4D4D-5782-430A-A740-7EE3674858ED}" type="presParOf" srcId="{00410AB6-E2DC-8442-B72E-EF9462E59715}" destId="{17425C87-4964-E14F-8967-8862AA8941E8}" srcOrd="46" destOrd="0" presId="urn:microsoft.com/office/officeart/2008/layout/HexagonCluster"/>
    <dgm:cxn modelId="{E7BB2673-1F8E-4B03-B6C2-769336287F31}" type="presParOf" srcId="{17425C87-4964-E14F-8967-8862AA8941E8}" destId="{DB6F4E47-5019-5946-AA32-7B798FB8FF77}" srcOrd="0" destOrd="0" presId="urn:microsoft.com/office/officeart/2008/layout/HexagonCluster"/>
    <dgm:cxn modelId="{E401CB32-80A6-4DD8-B25B-DA7527436FDE}" type="presParOf" srcId="{00410AB6-E2DC-8442-B72E-EF9462E59715}" destId="{50D9CFB3-C0C9-764C-B9A3-C5644D26EA51}" srcOrd="47" destOrd="0" presId="urn:microsoft.com/office/officeart/2008/layout/HexagonCluster"/>
    <dgm:cxn modelId="{560DAD0A-ACEC-4F3E-8822-3ADE8E27B979}" type="presParOf" srcId="{50D9CFB3-C0C9-764C-B9A3-C5644D26EA51}" destId="{9FC3B0D9-6C38-0B47-8C3C-7CB43BCC120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453EA-D142-1C4E-B47C-9BFC4B20684B}">
      <dsp:nvSpPr>
        <dsp:cNvPr id="0" name=""/>
        <dsp:cNvSpPr/>
      </dsp:nvSpPr>
      <dsp:spPr>
        <a:xfrm>
          <a:off x="3112689" y="2872292"/>
          <a:ext cx="2127549" cy="2127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Services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(service catalogue, AAI, training marketplace, virtual appliance library, accounting, support, policy and security)</a:t>
          </a:r>
          <a:endParaRPr lang="en-US" sz="1400" kern="1200" dirty="0"/>
        </a:p>
      </dsp:txBody>
      <dsp:txXfrm>
        <a:off x="3424261" y="3183864"/>
        <a:ext cx="1504405" cy="1504405"/>
      </dsp:txXfrm>
    </dsp:sp>
    <dsp:sp modelId="{8A19685E-FEDF-624A-A96C-330006C80901}">
      <dsp:nvSpPr>
        <dsp:cNvPr id="0" name=""/>
        <dsp:cNvSpPr/>
      </dsp:nvSpPr>
      <dsp:spPr>
        <a:xfrm rot="10800000">
          <a:off x="1050063" y="3632891"/>
          <a:ext cx="1949181" cy="6063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99F5B8-8309-2F4C-8587-A4E4F2214934}">
      <dsp:nvSpPr>
        <dsp:cNvPr id="0" name=""/>
        <dsp:cNvSpPr/>
      </dsp:nvSpPr>
      <dsp:spPr>
        <a:xfrm>
          <a:off x="39477" y="3127598"/>
          <a:ext cx="2021172" cy="1616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Services</a:t>
          </a:r>
          <a:r>
            <a:rPr lang="en-US" sz="15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(Storage, HTC, Cloud)</a:t>
          </a:r>
          <a:endParaRPr lang="en-US" sz="1500" kern="1200" dirty="0"/>
        </a:p>
      </dsp:txBody>
      <dsp:txXfrm>
        <a:off x="86835" y="3174956"/>
        <a:ext cx="1926456" cy="1522221"/>
      </dsp:txXfrm>
    </dsp:sp>
    <dsp:sp modelId="{44F01CC1-E222-7147-B218-D9F3B68ED13A}">
      <dsp:nvSpPr>
        <dsp:cNvPr id="0" name=""/>
        <dsp:cNvSpPr/>
      </dsp:nvSpPr>
      <dsp:spPr>
        <a:xfrm rot="13500000">
          <a:off x="1680313" y="2111332"/>
          <a:ext cx="1949181" cy="6063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3AEDC6-54CF-A841-987B-C5D04E09FEC5}">
      <dsp:nvSpPr>
        <dsp:cNvPr id="0" name=""/>
        <dsp:cNvSpPr/>
      </dsp:nvSpPr>
      <dsp:spPr>
        <a:xfrm>
          <a:off x="955178" y="916899"/>
          <a:ext cx="2021172" cy="1616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Technology</a:t>
          </a:r>
          <a:r>
            <a:rPr lang="en-US" sz="1500" kern="1200" dirty="0" smtClean="0"/>
            <a:t> (</a:t>
          </a:r>
          <a:r>
            <a:rPr lang="en-GB" sz="1500" kern="1200" dirty="0" smtClean="0"/>
            <a:t>storage, data management, job scheduling and execution, workflow management, </a:t>
          </a:r>
          <a:r>
            <a:rPr lang="en-GB" sz="1500" kern="1200" dirty="0" err="1" smtClean="0"/>
            <a:t>Auth</a:t>
          </a:r>
          <a:r>
            <a:rPr lang="en-GB" sz="1500" kern="1200" dirty="0" smtClean="0"/>
            <a:t> and </a:t>
          </a:r>
          <a:r>
            <a:rPr lang="en-GB" sz="1500" kern="1200" dirty="0" err="1" smtClean="0"/>
            <a:t>Authz</a:t>
          </a:r>
          <a:r>
            <a:rPr lang="en-GB" sz="1500" kern="1200" dirty="0" smtClean="0"/>
            <a:t>, gateways ..)</a:t>
          </a:r>
          <a:endParaRPr lang="en-US" sz="1500" kern="1200" dirty="0"/>
        </a:p>
      </dsp:txBody>
      <dsp:txXfrm>
        <a:off x="1002536" y="964257"/>
        <a:ext cx="1926456" cy="1522221"/>
      </dsp:txXfrm>
    </dsp:sp>
    <dsp:sp modelId="{E59768DB-4276-2E4F-8DB6-CC72C068DE53}">
      <dsp:nvSpPr>
        <dsp:cNvPr id="0" name=""/>
        <dsp:cNvSpPr/>
      </dsp:nvSpPr>
      <dsp:spPr>
        <a:xfrm rot="16200000">
          <a:off x="3201873" y="1481081"/>
          <a:ext cx="1949181" cy="6063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BD5AE3-C771-6145-B6D1-970AC170A426}">
      <dsp:nvSpPr>
        <dsp:cNvPr id="0" name=""/>
        <dsp:cNvSpPr/>
      </dsp:nvSpPr>
      <dsp:spPr>
        <a:xfrm>
          <a:off x="3165877" y="1197"/>
          <a:ext cx="2021172" cy="1616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(discovery, data management, repositories)</a:t>
          </a:r>
          <a:endParaRPr lang="en-US" sz="2000" kern="1200" dirty="0"/>
        </a:p>
      </dsp:txBody>
      <dsp:txXfrm>
        <a:off x="3213235" y="48555"/>
        <a:ext cx="1926456" cy="1522221"/>
      </dsp:txXfrm>
    </dsp:sp>
    <dsp:sp modelId="{8357C5FA-0989-2943-8087-4BD1F7A3D15D}">
      <dsp:nvSpPr>
        <dsp:cNvPr id="0" name=""/>
        <dsp:cNvSpPr/>
      </dsp:nvSpPr>
      <dsp:spPr>
        <a:xfrm rot="18900000">
          <a:off x="4723432" y="2111332"/>
          <a:ext cx="1949181" cy="6063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456072-2D01-CA48-8D10-CDCC62175220}">
      <dsp:nvSpPr>
        <dsp:cNvPr id="0" name=""/>
        <dsp:cNvSpPr/>
      </dsp:nvSpPr>
      <dsp:spPr>
        <a:xfrm>
          <a:off x="5376577" y="916899"/>
          <a:ext cx="2021172" cy="1616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Community-specific tools </a:t>
          </a:r>
          <a:endParaRPr lang="en-US" sz="2000" kern="1200" dirty="0"/>
        </a:p>
      </dsp:txBody>
      <dsp:txXfrm>
        <a:off x="5423935" y="964257"/>
        <a:ext cx="1926456" cy="1522221"/>
      </dsp:txXfrm>
    </dsp:sp>
    <dsp:sp modelId="{8A40FB0A-647F-F244-81B6-818BE4B60F6D}">
      <dsp:nvSpPr>
        <dsp:cNvPr id="0" name=""/>
        <dsp:cNvSpPr/>
      </dsp:nvSpPr>
      <dsp:spPr>
        <a:xfrm>
          <a:off x="5353683" y="3632891"/>
          <a:ext cx="1949181" cy="6063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977FD5-D8EA-1240-B010-1045ABF90358}">
      <dsp:nvSpPr>
        <dsp:cNvPr id="0" name=""/>
        <dsp:cNvSpPr/>
      </dsp:nvSpPr>
      <dsp:spPr>
        <a:xfrm>
          <a:off x="6292278" y="3127598"/>
          <a:ext cx="2021172" cy="1616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Knowledge (training, education, technical support)</a:t>
          </a:r>
          <a:endParaRPr lang="en-US" sz="2000" kern="1200" dirty="0"/>
        </a:p>
      </dsp:txBody>
      <dsp:txXfrm>
        <a:off x="6339636" y="3174956"/>
        <a:ext cx="1926456" cy="1522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noProof="0" dirty="0" smtClean="0"/>
            <a:t>Web service</a:t>
          </a:r>
          <a:endParaRPr lang="en-GB" sz="1200" b="1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noProof="0" dirty="0" err="1" smtClean="0"/>
            <a:t>Heavy</a:t>
          </a:r>
          <a:r>
            <a:rPr lang="it-IT" sz="1200" b="1" kern="1200" noProof="0" dirty="0" smtClean="0"/>
            <a:t> </a:t>
          </a:r>
          <a:r>
            <a:rPr lang="it-IT" sz="1200" b="1" kern="1200" noProof="0" dirty="0" err="1" smtClean="0"/>
            <a:t>computation</a:t>
          </a:r>
          <a:r>
            <a:rPr lang="it-IT" sz="1200" b="1" kern="1200" noProof="0" dirty="0" smtClean="0"/>
            <a:t> and large </a:t>
          </a:r>
          <a:r>
            <a:rPr lang="it-IT" sz="1200" b="1" kern="1200" noProof="0" dirty="0" err="1" smtClean="0"/>
            <a:t>memory</a:t>
          </a:r>
          <a:endParaRPr lang="en-GB" sz="1200" b="1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noProof="0" dirty="0" err="1" smtClean="0"/>
            <a:t>Manage</a:t>
          </a:r>
          <a:r>
            <a:rPr lang="it-IT" sz="1200" b="1" kern="1200" noProof="0" dirty="0" smtClean="0"/>
            <a:t> large </a:t>
          </a:r>
          <a:r>
            <a:rPr lang="it-IT" sz="1200" b="1" kern="1200" noProof="0" dirty="0" err="1" smtClean="0"/>
            <a:t>datasets</a:t>
          </a:r>
          <a:endParaRPr lang="en-GB" sz="12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err="1" smtClean="0"/>
            <a:t>Bioinformatics</a:t>
          </a:r>
          <a:endParaRPr lang="en-GB" sz="14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0B10F-35B2-D24F-AD5B-8920148FDD8F}">
      <dsp:nvSpPr>
        <dsp:cNvPr id="0" name=""/>
        <dsp:cNvSpPr/>
      </dsp:nvSpPr>
      <dsp:spPr>
        <a:xfrm>
          <a:off x="1160603" y="1740318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Life Science  </a:t>
          </a:r>
          <a:r>
            <a:rPr lang="en-US" sz="1400" kern="1200" dirty="0" err="1" smtClean="0"/>
            <a:t>Communiy</a:t>
          </a:r>
          <a:endParaRPr lang="en-US" sz="1600" kern="1200" dirty="0"/>
        </a:p>
      </dsp:txBody>
      <dsp:txXfrm>
        <a:off x="1349592" y="1902555"/>
        <a:ext cx="842328" cy="723091"/>
      </dsp:txXfrm>
    </dsp:sp>
    <dsp:sp modelId="{B7BFCBA8-3482-F541-9BB5-01E2EB1869E6}">
      <dsp:nvSpPr>
        <dsp:cNvPr id="0" name=""/>
        <dsp:cNvSpPr/>
      </dsp:nvSpPr>
      <dsp:spPr>
        <a:xfrm>
          <a:off x="1189719" y="2208629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289650-29F0-7646-8407-7980C3973CD0}">
      <dsp:nvSpPr>
        <dsp:cNvPr id="0" name=""/>
        <dsp:cNvSpPr/>
      </dsp:nvSpPr>
      <dsp:spPr>
        <a:xfrm>
          <a:off x="110712" y="1161575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EA9B41-C671-4D4D-9577-A784F29B69C3}">
      <dsp:nvSpPr>
        <dsp:cNvPr id="0" name=""/>
        <dsp:cNvSpPr/>
      </dsp:nvSpPr>
      <dsp:spPr>
        <a:xfrm>
          <a:off x="946514" y="2069567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AFBDAA-CE5C-024B-8DA2-15A82CB56A1C}">
      <dsp:nvSpPr>
        <dsp:cNvPr id="0" name=""/>
        <dsp:cNvSpPr/>
      </dsp:nvSpPr>
      <dsp:spPr>
        <a:xfrm>
          <a:off x="2210495" y="1157996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Chemical and Materials Engineering</a:t>
          </a:r>
          <a:endParaRPr lang="en-US" sz="1600" kern="1200" dirty="0"/>
        </a:p>
      </dsp:txBody>
      <dsp:txXfrm>
        <a:off x="2399484" y="1320233"/>
        <a:ext cx="842328" cy="723091"/>
      </dsp:txXfrm>
    </dsp:sp>
    <dsp:sp modelId="{98762110-614C-504A-B8A8-C12C48577DD6}">
      <dsp:nvSpPr>
        <dsp:cNvPr id="0" name=""/>
        <dsp:cNvSpPr/>
      </dsp:nvSpPr>
      <dsp:spPr>
        <a:xfrm>
          <a:off x="3049723" y="2064454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25E23C-3A96-D44B-9BEA-F81F1FDC696A}">
      <dsp:nvSpPr>
        <dsp:cNvPr id="0" name=""/>
        <dsp:cNvSpPr/>
      </dsp:nvSpPr>
      <dsp:spPr>
        <a:xfrm>
          <a:off x="3259530" y="1738273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166332-B0E7-7246-9F1A-DFBDFF609044}">
      <dsp:nvSpPr>
        <dsp:cNvPr id="0" name=""/>
        <dsp:cNvSpPr/>
      </dsp:nvSpPr>
      <dsp:spPr>
        <a:xfrm>
          <a:off x="3289502" y="2204539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D9A893-86C5-F048-97CB-D4A874005F17}">
      <dsp:nvSpPr>
        <dsp:cNvPr id="0" name=""/>
        <dsp:cNvSpPr/>
      </dsp:nvSpPr>
      <dsp:spPr>
        <a:xfrm>
          <a:off x="1160603" y="582321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Astronomy and Astrophysics</a:t>
          </a:r>
          <a:endParaRPr lang="en-US" sz="1600" kern="1200" dirty="0"/>
        </a:p>
      </dsp:txBody>
      <dsp:txXfrm>
        <a:off x="1349592" y="744558"/>
        <a:ext cx="842328" cy="723091"/>
      </dsp:txXfrm>
    </dsp:sp>
    <dsp:sp modelId="{69F790D3-6274-4A43-91AD-7658E53542BC}">
      <dsp:nvSpPr>
        <dsp:cNvPr id="0" name=""/>
        <dsp:cNvSpPr/>
      </dsp:nvSpPr>
      <dsp:spPr>
        <a:xfrm>
          <a:off x="1991268" y="596636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3D450F-126B-AC47-A5B7-60E40B032655}">
      <dsp:nvSpPr>
        <dsp:cNvPr id="0" name=""/>
        <dsp:cNvSpPr/>
      </dsp:nvSpPr>
      <dsp:spPr>
        <a:xfrm>
          <a:off x="2210495" y="0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CC57AA-DCCD-0940-B260-0F98C47E3A82}">
      <dsp:nvSpPr>
        <dsp:cNvPr id="0" name=""/>
        <dsp:cNvSpPr/>
      </dsp:nvSpPr>
      <dsp:spPr>
        <a:xfrm>
          <a:off x="2244749" y="464221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2F6EBD-2E2E-1F4B-983D-D7F3D029B756}">
      <dsp:nvSpPr>
        <dsp:cNvPr id="0" name=""/>
        <dsp:cNvSpPr/>
      </dsp:nvSpPr>
      <dsp:spPr>
        <a:xfrm>
          <a:off x="3259530" y="580276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Structural Biology/</a:t>
          </a:r>
          <a:r>
            <a:rPr lang="en-US" sz="1600" kern="1200" dirty="0" err="1" smtClean="0"/>
            <a:t>WeNMR</a:t>
          </a:r>
          <a:endParaRPr lang="en-US" sz="1600" kern="1200" dirty="0"/>
        </a:p>
      </dsp:txBody>
      <dsp:txXfrm>
        <a:off x="3448519" y="742513"/>
        <a:ext cx="842328" cy="723091"/>
      </dsp:txXfrm>
    </dsp:sp>
    <dsp:sp modelId="{F087B506-A211-E54B-B8D4-597AC125BE3A}">
      <dsp:nvSpPr>
        <dsp:cNvPr id="0" name=""/>
        <dsp:cNvSpPr/>
      </dsp:nvSpPr>
      <dsp:spPr>
        <a:xfrm>
          <a:off x="4315416" y="1043986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E55FCB-6D9A-DD4F-AFD7-1BB0E18748B1}">
      <dsp:nvSpPr>
        <dsp:cNvPr id="0" name=""/>
        <dsp:cNvSpPr/>
      </dsp:nvSpPr>
      <dsp:spPr>
        <a:xfrm>
          <a:off x="4309421" y="1169244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516CCC-C536-3C44-9836-3D47F2A877BD}">
      <dsp:nvSpPr>
        <dsp:cNvPr id="0" name=""/>
        <dsp:cNvSpPr/>
      </dsp:nvSpPr>
      <dsp:spPr>
        <a:xfrm>
          <a:off x="4547488" y="1187649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5E0FE2-0849-FB46-AA5E-8AA7373517A5}">
      <dsp:nvSpPr>
        <dsp:cNvPr id="0" name=""/>
        <dsp:cNvSpPr/>
      </dsp:nvSpPr>
      <dsp:spPr>
        <a:xfrm>
          <a:off x="4309421" y="11247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Hyrdometerology</a:t>
          </a:r>
          <a:endParaRPr lang="en-US" sz="1600" kern="1200" dirty="0"/>
        </a:p>
      </dsp:txBody>
      <dsp:txXfrm>
        <a:off x="4498410" y="173484"/>
        <a:ext cx="842328" cy="723091"/>
      </dsp:txXfrm>
    </dsp:sp>
    <dsp:sp modelId="{B4207D5B-91E9-0845-ADCC-3F0FF5C071F9}">
      <dsp:nvSpPr>
        <dsp:cNvPr id="0" name=""/>
        <dsp:cNvSpPr/>
      </dsp:nvSpPr>
      <dsp:spPr>
        <a:xfrm>
          <a:off x="5365307" y="480581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BE5E9E-57B2-F343-8896-C2E5D04DD621}">
      <dsp:nvSpPr>
        <dsp:cNvPr id="0" name=""/>
        <dsp:cNvSpPr/>
      </dsp:nvSpPr>
      <dsp:spPr>
        <a:xfrm>
          <a:off x="5359312" y="595614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CCC41C-DE75-5B48-A8C4-9842BAE8670A}">
      <dsp:nvSpPr>
        <dsp:cNvPr id="0" name=""/>
        <dsp:cNvSpPr/>
      </dsp:nvSpPr>
      <dsp:spPr>
        <a:xfrm>
          <a:off x="5602517" y="618620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9C62F-9221-FA4B-BE1A-10B1FC57B0BE}">
      <dsp:nvSpPr>
        <dsp:cNvPr id="0" name=""/>
        <dsp:cNvSpPr/>
      </dsp:nvSpPr>
      <dsp:spPr>
        <a:xfrm>
          <a:off x="5359312" y="1751565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Art and Humanities</a:t>
          </a:r>
          <a:endParaRPr lang="en-US" sz="1600" kern="1200" dirty="0"/>
        </a:p>
      </dsp:txBody>
      <dsp:txXfrm>
        <a:off x="5548301" y="1913802"/>
        <a:ext cx="842328" cy="723091"/>
      </dsp:txXfrm>
    </dsp:sp>
    <dsp:sp modelId="{57B398C3-81E8-2847-A619-4044F70B1BC5}">
      <dsp:nvSpPr>
        <dsp:cNvPr id="0" name=""/>
        <dsp:cNvSpPr/>
      </dsp:nvSpPr>
      <dsp:spPr>
        <a:xfrm>
          <a:off x="5600805" y="2669271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4FA401-11EF-BD40-8CDC-D7D79487CD23}">
      <dsp:nvSpPr>
        <dsp:cNvPr id="0" name=""/>
        <dsp:cNvSpPr/>
      </dsp:nvSpPr>
      <dsp:spPr>
        <a:xfrm>
          <a:off x="4309421" y="2325195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7EB77E-C9DD-844D-8DE9-135AE2A8A5B5}">
      <dsp:nvSpPr>
        <dsp:cNvPr id="0" name=""/>
        <dsp:cNvSpPr/>
      </dsp:nvSpPr>
      <dsp:spPr>
        <a:xfrm>
          <a:off x="5374727" y="2784815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B6D14A-EE5B-1541-A0BC-395940A81420}">
      <dsp:nvSpPr>
        <dsp:cNvPr id="0" name=""/>
        <dsp:cNvSpPr/>
      </dsp:nvSpPr>
      <dsp:spPr>
        <a:xfrm>
          <a:off x="2209638" y="2318549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High Energy Physics</a:t>
          </a:r>
          <a:endParaRPr lang="en-US" sz="1600" kern="1200" dirty="0"/>
        </a:p>
      </dsp:txBody>
      <dsp:txXfrm>
        <a:off x="2398627" y="2480786"/>
        <a:ext cx="842328" cy="723091"/>
      </dsp:txXfrm>
    </dsp:sp>
    <dsp:sp modelId="{43DD46D5-84EF-A84A-9A19-2CCF69117271}">
      <dsp:nvSpPr>
        <dsp:cNvPr id="0" name=""/>
        <dsp:cNvSpPr/>
      </dsp:nvSpPr>
      <dsp:spPr>
        <a:xfrm>
          <a:off x="2243892" y="2782770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4FAEA4-B36A-1744-BF45-5C99C0AE997C}">
      <dsp:nvSpPr>
        <dsp:cNvPr id="0" name=""/>
        <dsp:cNvSpPr/>
      </dsp:nvSpPr>
      <dsp:spPr>
        <a:xfrm>
          <a:off x="1159747" y="2900871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76ED07-C982-1A40-8480-DAD2EAA9FD11}">
      <dsp:nvSpPr>
        <dsp:cNvPr id="0" name=""/>
        <dsp:cNvSpPr/>
      </dsp:nvSpPr>
      <dsp:spPr>
        <a:xfrm>
          <a:off x="1990411" y="2915697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250F0-3023-3A44-AD2D-10CF8E11634D}">
      <dsp:nvSpPr>
        <dsp:cNvPr id="0" name=""/>
        <dsp:cNvSpPr/>
      </dsp:nvSpPr>
      <dsp:spPr>
        <a:xfrm>
          <a:off x="6404066" y="2338488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Neuro</a:t>
          </a:r>
          <a:r>
            <a:rPr lang="en-US" sz="1600" kern="1200" dirty="0" smtClean="0"/>
            <a:t>-science</a:t>
          </a:r>
          <a:endParaRPr lang="en-US" sz="1600" kern="1200" dirty="0"/>
        </a:p>
      </dsp:txBody>
      <dsp:txXfrm>
        <a:off x="6593055" y="2500725"/>
        <a:ext cx="842328" cy="723091"/>
      </dsp:txXfrm>
    </dsp:sp>
    <dsp:sp modelId="{3A35F715-49E8-6B40-872D-27F3AB0A1FB3}">
      <dsp:nvSpPr>
        <dsp:cNvPr id="0" name=""/>
        <dsp:cNvSpPr/>
      </dsp:nvSpPr>
      <dsp:spPr>
        <a:xfrm>
          <a:off x="6645558" y="3256194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8A8A5F-802D-B44B-9B16-191896EEFD65}">
      <dsp:nvSpPr>
        <dsp:cNvPr id="0" name=""/>
        <dsp:cNvSpPr/>
      </dsp:nvSpPr>
      <dsp:spPr>
        <a:xfrm>
          <a:off x="5354174" y="2912118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8ECDD4-1A02-F044-A009-95292888C898}">
      <dsp:nvSpPr>
        <dsp:cNvPr id="0" name=""/>
        <dsp:cNvSpPr/>
      </dsp:nvSpPr>
      <dsp:spPr>
        <a:xfrm>
          <a:off x="6419480" y="3371738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928426-589B-F744-AC20-37DF43E3C5BB}">
      <dsp:nvSpPr>
        <dsp:cNvPr id="0" name=""/>
        <dsp:cNvSpPr/>
      </dsp:nvSpPr>
      <dsp:spPr>
        <a:xfrm>
          <a:off x="6408347" y="22495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Agriculture</a:t>
          </a:r>
          <a:endParaRPr lang="en-US" sz="1600" kern="1200" dirty="0"/>
        </a:p>
      </dsp:txBody>
      <dsp:txXfrm>
        <a:off x="6597336" y="184732"/>
        <a:ext cx="842328" cy="723091"/>
      </dsp:txXfrm>
    </dsp:sp>
    <dsp:sp modelId="{C838CF31-C433-C942-9636-5B2C2602F566}">
      <dsp:nvSpPr>
        <dsp:cNvPr id="0" name=""/>
        <dsp:cNvSpPr/>
      </dsp:nvSpPr>
      <dsp:spPr>
        <a:xfrm>
          <a:off x="7251857" y="943780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AD0D3B-FE6C-3948-8E76-491529A4D7C7}">
      <dsp:nvSpPr>
        <dsp:cNvPr id="0" name=""/>
        <dsp:cNvSpPr/>
      </dsp:nvSpPr>
      <dsp:spPr>
        <a:xfrm>
          <a:off x="6408347" y="1178958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AED3D0-3E34-EB41-A3F3-49E51088A608}">
      <dsp:nvSpPr>
        <dsp:cNvPr id="0" name=""/>
        <dsp:cNvSpPr/>
      </dsp:nvSpPr>
      <dsp:spPr>
        <a:xfrm>
          <a:off x="7251857" y="1185093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3C79CB-1936-B04C-B972-6A3F2FD2F0BB}">
      <dsp:nvSpPr>
        <dsp:cNvPr id="0" name=""/>
        <dsp:cNvSpPr/>
      </dsp:nvSpPr>
      <dsp:spPr>
        <a:xfrm>
          <a:off x="3255248" y="2905472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Seismology</a:t>
          </a:r>
          <a:endParaRPr lang="en-US" sz="1600" kern="1200" dirty="0"/>
        </a:p>
      </dsp:txBody>
      <dsp:txXfrm>
        <a:off x="3444237" y="3067709"/>
        <a:ext cx="842328" cy="723091"/>
      </dsp:txXfrm>
    </dsp:sp>
    <dsp:sp modelId="{4BE4583A-C5FA-2046-A22E-F63B3F6752BF}">
      <dsp:nvSpPr>
        <dsp:cNvPr id="0" name=""/>
        <dsp:cNvSpPr/>
      </dsp:nvSpPr>
      <dsp:spPr>
        <a:xfrm>
          <a:off x="3496740" y="3823178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565CCB-FED1-C946-9570-B054BFFCE8AA}">
      <dsp:nvSpPr>
        <dsp:cNvPr id="0" name=""/>
        <dsp:cNvSpPr/>
      </dsp:nvSpPr>
      <dsp:spPr>
        <a:xfrm>
          <a:off x="2205356" y="3479102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99FA8B-79C6-E946-99FB-36DCDE4DF915}">
      <dsp:nvSpPr>
        <dsp:cNvPr id="0" name=""/>
        <dsp:cNvSpPr/>
      </dsp:nvSpPr>
      <dsp:spPr>
        <a:xfrm>
          <a:off x="3270662" y="3938722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56F513-8ED0-D840-BF59-CD412C564100}">
      <dsp:nvSpPr>
        <dsp:cNvPr id="0" name=""/>
        <dsp:cNvSpPr/>
      </dsp:nvSpPr>
      <dsp:spPr>
        <a:xfrm>
          <a:off x="5351605" y="4065002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preservation</a:t>
          </a:r>
          <a:endParaRPr lang="en-US" sz="1600" kern="1200" dirty="0"/>
        </a:p>
      </dsp:txBody>
      <dsp:txXfrm>
        <a:off x="5540594" y="4227239"/>
        <a:ext cx="842328" cy="723091"/>
      </dsp:txXfrm>
    </dsp:sp>
    <dsp:sp modelId="{8BBD9868-DAE8-8248-BD2A-CAB1E7A531B8}">
      <dsp:nvSpPr>
        <dsp:cNvPr id="0" name=""/>
        <dsp:cNvSpPr/>
      </dsp:nvSpPr>
      <dsp:spPr>
        <a:xfrm>
          <a:off x="5380721" y="4531269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7BBB92-F5B7-3C46-BD63-439D903E4C00}">
      <dsp:nvSpPr>
        <dsp:cNvPr id="0" name=""/>
        <dsp:cNvSpPr/>
      </dsp:nvSpPr>
      <dsp:spPr>
        <a:xfrm>
          <a:off x="4301714" y="3484726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5F2369-ED28-5A4F-B384-FD1F732B3BC7}">
      <dsp:nvSpPr>
        <dsp:cNvPr id="0" name=""/>
        <dsp:cNvSpPr/>
      </dsp:nvSpPr>
      <dsp:spPr>
        <a:xfrm>
          <a:off x="5140942" y="4391184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C29BC5-60D0-684C-BE6F-2BBD70ABD039}">
      <dsp:nvSpPr>
        <dsp:cNvPr id="0" name=""/>
        <dsp:cNvSpPr/>
      </dsp:nvSpPr>
      <dsp:spPr>
        <a:xfrm>
          <a:off x="6404922" y="3496996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EGI-Engage CC</a:t>
          </a:r>
          <a:endParaRPr lang="en-US" sz="1600" kern="1200" dirty="0"/>
        </a:p>
      </dsp:txBody>
      <dsp:txXfrm>
        <a:off x="6593911" y="3659233"/>
        <a:ext cx="842328" cy="723091"/>
      </dsp:txXfrm>
    </dsp:sp>
    <dsp:sp modelId="{6CEAE908-ABD8-FE45-89B4-92EB7157B72C}">
      <dsp:nvSpPr>
        <dsp:cNvPr id="0" name=""/>
        <dsp:cNvSpPr/>
      </dsp:nvSpPr>
      <dsp:spPr>
        <a:xfrm>
          <a:off x="7470228" y="3956616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6F4E47-5019-5946-AA32-7B798FB8FF77}">
      <dsp:nvSpPr>
        <dsp:cNvPr id="0" name=""/>
        <dsp:cNvSpPr/>
      </dsp:nvSpPr>
      <dsp:spPr>
        <a:xfrm>
          <a:off x="7453957" y="2923366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C3B0D9-6C38-0B47-8C3C-7CB43BCC120B}">
      <dsp:nvSpPr>
        <dsp:cNvPr id="0" name=""/>
        <dsp:cNvSpPr/>
      </dsp:nvSpPr>
      <dsp:spPr>
        <a:xfrm>
          <a:off x="7696306" y="3841072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294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</a:t>
            </a:r>
            <a:r>
              <a:rPr lang="en-GB" dirty="0" smtClean="0">
                <a:effectLst/>
              </a:rPr>
              <a:t>make your stuff available on the Web (whatever format) under an open license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★★</a:t>
            </a:r>
            <a:r>
              <a:rPr lang="en-GB" dirty="0" smtClean="0">
                <a:effectLst/>
              </a:rPr>
              <a:t>make it available as structured data (e.g., Excel instead of image scan of a table)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★★★</a:t>
            </a:r>
            <a:r>
              <a:rPr lang="en-GB" dirty="0" smtClean="0">
                <a:effectLst/>
              </a:rPr>
              <a:t>use non-proprietary formats (e.g., CSV instead of Excel)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★★★★</a:t>
            </a:r>
            <a:r>
              <a:rPr lang="en-GB" dirty="0" smtClean="0">
                <a:effectLst/>
              </a:rPr>
              <a:t>use URIs to denote things, so that people can point at your stuff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★★★★★</a:t>
            </a:r>
            <a:r>
              <a:rPr lang="en-GB" dirty="0" smtClean="0">
                <a:effectLst/>
              </a:rPr>
              <a:t>link your data to other data to provide context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527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163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988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25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7029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EGI Federated Cloud:</a:t>
            </a:r>
          </a:p>
          <a:p>
            <a:r>
              <a:rPr lang="en-GB" dirty="0" smtClean="0"/>
              <a:t>integrates a set of independent cloud services presented coherently as a single system using common interfaces.</a:t>
            </a:r>
          </a:p>
          <a:p>
            <a:r>
              <a:rPr lang="en-GB" dirty="0" smtClean="0"/>
              <a:t>allows the user to choose freely among a broader range of service providers</a:t>
            </a:r>
          </a:p>
          <a:p>
            <a:r>
              <a:rPr lang="en-GB" dirty="0" smtClean="0"/>
              <a:t>allows to use own applications already developed by people within their own community whom they trust, and from other communities who have an independent badge of quality.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698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84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EGI have </a:t>
            </a:r>
            <a:r>
              <a:rPr lang="en-US" dirty="0" err="1" smtClean="0"/>
              <a:t>recognised</a:t>
            </a:r>
            <a:r>
              <a:rPr lang="en-US" dirty="0" smtClean="0"/>
              <a:t> the need for simpler and more</a:t>
            </a:r>
            <a:br>
              <a:rPr lang="en-US" dirty="0" smtClean="0"/>
            </a:br>
            <a:r>
              <a:rPr lang="en-US" dirty="0" err="1" smtClean="0"/>
              <a:t>harmonised</a:t>
            </a:r>
            <a:r>
              <a:rPr lang="en-US" dirty="0" smtClean="0"/>
              <a:t> access for individual researchers and small research</a:t>
            </a:r>
            <a:br>
              <a:rPr lang="en-US" dirty="0" smtClean="0"/>
            </a:br>
            <a:r>
              <a:rPr lang="en-US" dirty="0" smtClean="0"/>
              <a:t>groups, to remove the barriers that discourage the new users of EGI,</a:t>
            </a:r>
            <a:br>
              <a:rPr lang="en-US" dirty="0" smtClean="0"/>
            </a:br>
            <a:r>
              <a:rPr lang="en-US" dirty="0" smtClean="0"/>
              <a:t>and so the EGI community started to design and prototype a new</a:t>
            </a:r>
            <a:br>
              <a:rPr lang="en-US" dirty="0" smtClean="0"/>
            </a:br>
            <a:r>
              <a:rPr lang="en-US" dirty="0" smtClean="0"/>
              <a:t>platform in October 2014 to support this "long tail" of science.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NGIs: Register their available resource pools</a:t>
            </a:r>
            <a:r>
              <a:rPr lang="en-GB" baseline="0" dirty="0" smtClean="0"/>
              <a:t> in e-GRANT</a:t>
            </a:r>
          </a:p>
          <a:p>
            <a:r>
              <a:rPr lang="en-GB" baseline="0" dirty="0" smtClean="0"/>
              <a:t>Contribute with resources to the long-tail VO</a:t>
            </a:r>
          </a:p>
          <a:p>
            <a:r>
              <a:rPr lang="en-GB" baseline="0" dirty="0" smtClean="0"/>
              <a:t>Connect custom interfaces/VREs to long-tail VO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19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63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E-Infrastructures are geographically distributed computing resources and data storage facilities linked by high-performance networks. They allow scientists to share information securely,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analyse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data efficiently and collaborate with colleagues worldwide.  They are an essential part of modern scientific research and a driver for economic growth. 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was established in 2010 building on over a decade of investment by national governments and the European Commission. EGI is a European-wide federation of national computing and data storage resources. Its aim is to support cutting-edge research, innovation and knowledge transfer in Europe. EGI federates resources from various resource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, mainly from research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insitututes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and universities. These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provide computer clusters, storage servers, applications and human support services for secure access and sharing. EGI provides these services to European researchers and their international collaborators.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is coordinated by EGI.eu, a not-for-profit foundation based in Amsterdam and owned by EGI’s participants, the National Grid Infrastructures (NGIs).</a:t>
            </a:r>
            <a:endParaRPr lang="en-GB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58BF08-3F2E-4BE3-A2ED-7DE0BCC4A3CB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540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516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77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856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967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665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b="0" i="0" baseline="0" dirty="0" smtClean="0">
                <a:solidFill>
                  <a:schemeClr val="accent2">
                    <a:lumMod val="75000"/>
                  </a:schemeClr>
                </a:solidFill>
              </a:rPr>
              <a:t> few different business models are starting to emerge, such as the classic IaaS – INFN has examples of offering pure compute through an industrial partnership that provides the consultancy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smtClean="0">
                <a:solidFill>
                  <a:schemeClr val="accent2">
                    <a:lumMod val="75000"/>
                  </a:schemeClr>
                </a:solidFill>
              </a:rPr>
              <a:t>IFCA (Spain) has several use cases</a:t>
            </a:r>
            <a:r>
              <a:rPr lang="en-US" b="0" i="0" baseline="0" dirty="0" smtClean="0">
                <a:solidFill>
                  <a:schemeClr val="accent2">
                    <a:lumMod val="75000"/>
                  </a:schemeClr>
                </a:solidFill>
              </a:rPr>
              <a:t> selling resources for a set amount agreed with the ministry, but then offering high level of consultancy and support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 smtClean="0">
                <a:solidFill>
                  <a:schemeClr val="accent2">
                    <a:lumMod val="75000"/>
                  </a:schemeClr>
                </a:solidFill>
              </a:rPr>
              <a:t>Other options for research institutes was to enter a joint development project/collaboration, where FTEs are paid, then the number of CPU provided is expressed in terms of monetary value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 smtClean="0">
                <a:solidFill>
                  <a:schemeClr val="accent2">
                    <a:lumMod val="75000"/>
                  </a:schemeClr>
                </a:solidFill>
              </a:rPr>
              <a:t>In addition, this could tool for communities receiving services “free at point of use” for us to demonstrate the value of the services they are consuming on a daily basis thanks to the national and European funding agencies.</a:t>
            </a:r>
            <a:endParaRPr lang="en-GB" b="0" i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2AB848-5981-4155-98FB-600752C4AA2C}" type="slidenum">
              <a:rPr lang="it-IT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48</a:t>
            </a:fld>
            <a:endParaRPr lang="it-IT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06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Research</a:t>
            </a:r>
            <a:r>
              <a:rPr lang="en-GB" baseline="0" dirty="0" smtClean="0"/>
              <a:t> organisations from 7 countries have proposed to work together to develop a cross-border joint procurement of innovative cloud services. This is an important change: never before have research organisations across Europe pooled their funds and resources to procure cloud services to support their scientific programmes. 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eduGAIN</a:t>
            </a:r>
            <a:r>
              <a:rPr lang="en-GB" baseline="0" dirty="0" smtClean="0"/>
              <a:t> federated identity mgmt. should include commercial identity providers taking into account multiple levels </a:t>
            </a:r>
            <a:r>
              <a:rPr lang="en-GB" baseline="0" smtClean="0"/>
              <a:t>of assurance.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4BD18-9238-45B0-A735-683D0FF33CC5}" type="slidenum">
              <a:rPr lang="fr-FR" smtClean="0">
                <a:solidFill>
                  <a:prstClr val="black"/>
                </a:solidFill>
              </a:rPr>
              <a:pPr/>
              <a:t>49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4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needing a formal</a:t>
            </a:r>
            <a:r>
              <a:rPr lang="en-US" baseline="0" dirty="0" smtClean="0"/>
              <a:t> structure, we have created the EGI Business Engagement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It is not enough to define some activities, but to be effective, it needs to be not only resourced, but staffed with personnel knowledgeable in business activities.</a:t>
            </a:r>
          </a:p>
          <a:p>
            <a:r>
              <a:rPr lang="en-US" baseline="0" dirty="0" smtClean="0"/>
              <a:t>In addition, some level central coordination is needed, but to ensure European wide impact, then a standard set of procedures to help create a model that can be re-used on a national/local level.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92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EC6588-3369-4391-B564-D56BB5EE1827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</a:t>
            </a:r>
            <a:r>
              <a:rPr lang="en-US" baseline="0" dirty="0" smtClean="0"/>
              <a:t> collaborations are already in place and commercial </a:t>
            </a:r>
            <a:r>
              <a:rPr lang="en-US" baseline="0" dirty="0" err="1" smtClean="0"/>
              <a:t>organisations</a:t>
            </a:r>
            <a:r>
              <a:rPr lang="en-US" baseline="0" dirty="0" smtClean="0"/>
              <a:t> are working with EGI.</a:t>
            </a:r>
          </a:p>
          <a:p>
            <a:r>
              <a:rPr lang="en-US" baseline="0" dirty="0" smtClean="0"/>
              <a:t>There is the EGI-Engage project…</a:t>
            </a:r>
          </a:p>
          <a:p>
            <a:r>
              <a:rPr lang="en-US" baseline="0" dirty="0" smtClean="0"/>
              <a:t>There is a company participating within the EGI Federated Cloud – 100%IT</a:t>
            </a:r>
          </a:p>
          <a:p>
            <a:r>
              <a:rPr lang="en-US" baseline="0" dirty="0" smtClean="0"/>
              <a:t>Others, many of which you will here today, but we have been working with the European Space Agency to get EGI involved in their stimulus projects, which would be paid.</a:t>
            </a:r>
          </a:p>
          <a:p>
            <a:r>
              <a:rPr lang="en-US" baseline="0" dirty="0" smtClean="0"/>
              <a:t>EGI is also involved with Helix Nebula to be part of the marketplace.</a:t>
            </a:r>
          </a:p>
          <a:p>
            <a:r>
              <a:rPr lang="en-US" baseline="0" dirty="0" smtClean="0"/>
              <a:t>We have several </a:t>
            </a:r>
            <a:r>
              <a:rPr lang="en-US" baseline="0" dirty="0" err="1" smtClean="0"/>
              <a:t>activie</a:t>
            </a:r>
            <a:r>
              <a:rPr lang="en-US" baseline="0" dirty="0" smtClean="0"/>
              <a:t> contacts, the goal isn’t to have a DB that is just a list of companies from searching Google, but active contacts where we are discussing potential opportunities.</a:t>
            </a:r>
          </a:p>
          <a:p>
            <a:r>
              <a:rPr lang="en-US" baseline="0" dirty="0" smtClean="0"/>
              <a:t>I joked with someone before, that we are basically speed dating at the moment, seeing where are strategic opportunities to take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0056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818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84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30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3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744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590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704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OSC is an approach to sharing and governing advanced digital services, scientific instruments, data, knowledge and expertise that enables researchers to collaborate more easily and be more productive. </a:t>
            </a:r>
          </a:p>
          <a:p>
            <a:pPr>
              <a:defRPr/>
            </a:pPr>
            <a:r>
              <a:rPr lang="en-US" dirty="0" smtClean="0"/>
              <a:t>Issues to tackle: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Lack and/or incomplete roadmaps for research- and e-Infrastructures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Fragmented solutions and policies for access to data and knowledge.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Insufficient cooperation between public and private sector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Lack of national and European organization between all stakeholders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Many providers without a single market</a:t>
            </a:r>
          </a:p>
          <a:p>
            <a:pPr marL="171450" indent="-171450">
              <a:buFontTx/>
              <a:buChar char="-"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12F2E8-CA29-4C49-BBDF-2DE426C243C6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0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2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19"/>
            <a:ext cx="7772400" cy="417720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62128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2015.06.15.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25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229600" cy="730621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022" y="1268760"/>
            <a:ext cx="840544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2015.06.15.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0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7BC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2015.06.15.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683568" y="3933056"/>
            <a:ext cx="7848872" cy="0"/>
          </a:xfrm>
          <a:prstGeom prst="line">
            <a:avLst/>
          </a:prstGeom>
          <a:ln w="571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586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30"/>
            <a:ext cx="4038600" cy="3960497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2015.06.15.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2420887"/>
            <a:ext cx="4041648" cy="396077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82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420888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2015.06.15.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3068960"/>
            <a:ext cx="4041648" cy="3312368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3068864"/>
            <a:ext cx="4041648" cy="3311991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65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2015.06.15.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85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2015.06.15.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10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908720"/>
            <a:ext cx="3008313" cy="191854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908720"/>
            <a:ext cx="4995863" cy="54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893615"/>
            <a:ext cx="3008313" cy="3503068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2015.06.15.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1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908720"/>
            <a:ext cx="5711824" cy="936104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916832"/>
            <a:ext cx="6054724" cy="381642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2015.06.15.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35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2015.06.15.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5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49148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491485"/>
          </a:xfrm>
        </p:spPr>
        <p:txBody>
          <a:bodyPr vert="eaVert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2015.06.15.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06775"/>
            <a:ext cx="7772400" cy="1165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9530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BF55-61F7-435B-B89E-004073382A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254ED-F7C3-4D34-B091-B5E8C49FF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568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5634-726A-40DF-B5CF-15E50E921B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D6E6E-62D5-41DC-8B10-940A9BC09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310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B55D-E408-43D9-B861-10C32C2ABC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B78F-7497-45F7-8950-0262B0A4C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595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4CEF-38E3-42C5-811B-A38AA41F41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2FF5F-E22A-4785-9B53-8FA26A2EE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375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8B766-6F05-4DDC-B811-E77032F146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A006D-0DED-41D2-8A79-788719E78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719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AC32-E82B-44FB-96B5-C6EDDEF5A0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848EF-4981-40B6-832B-F69580F4A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431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6492-9BA9-49DD-AEE5-F08284ECC6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1420F-EF12-438A-9711-C5130216F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15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34B1-C193-4838-BC0E-F6833378BF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6A78D-9C9B-4BCB-A7E4-B7B198027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10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20532-464D-422C-A819-A5D8532DC3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E4DD5-6638-430D-9372-86B00D506E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290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DF0A-D126-4226-8CD6-5AE38F20EF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690DB-F64D-4072-BB00-B9BEF77BF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425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595FF-E398-4BBB-8F23-C8E973F461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23828-0F91-42D2-917E-35E3D8926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968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6315-F234-4FA6-B6F9-43F78A83ED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C99D7-943B-4903-904E-312F4F6D9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06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6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8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36A4A2-9EFB-4831-B233-8DC240203EF6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0B0E68-D53D-490A-8F6A-73A871044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309320"/>
            <a:ext cx="2286000" cy="576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July 2014</a:t>
            </a:r>
          </a:p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8" descr="Untitle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GB" sz="3200" b="1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endParaRPr lang="en-GB" sz="3200" b="1" dirty="0">
              <a:solidFill>
                <a:srgbClr val="FFFFFF"/>
              </a:solidFill>
              <a:ea typeface="SimSun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7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6/15/2015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  <p:sldLayoutId id="2147483689" r:id="rId5"/>
    <p:sldLayoutId id="2147483706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309320"/>
            <a:ext cx="2286000" cy="576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July 2014</a:t>
            </a:r>
          </a:p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  <p:extLst>
      <p:ext uri="{BB962C8B-B14F-4D97-AF65-F5344CB8AC3E}">
        <p14:creationId xmlns:p14="http://schemas.microsoft.com/office/powerpoint/2010/main" val="143234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1522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1429"/>
            <a:ext cx="8229600" cy="3949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520259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2015.06.15.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520259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520259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66329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7498" y="666329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0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rgbClr val="007BC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4FA248-D631-4769-BDD2-F87E33592D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C7B962-6F9D-4189-B0ED-62435016AA7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5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 dirty="0">
          <a:solidFill>
            <a:srgbClr val="3399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C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C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C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CC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99CC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99CC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99CC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99C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lang="en-US" sz="3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iwsg20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burguenoeu.wordpress.com/2015/02/27/the-seven-deadly-sins-of-science-gateways-initiatives/#comments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burguenoeu.wordpress.com/2015/02/27/the-seven-deadly-sins-of-science-gateways-initiatives/#commen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opensciencecommons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5.png"/><Relationship Id="rId18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gi.eu/wiki/EGI-Engage:WP6_(SA2)_Knowledge_Commons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0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8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11" Type="http://schemas.openxmlformats.org/officeDocument/2006/relationships/image" Target="../media/image88.png"/><Relationship Id="rId5" Type="http://schemas.openxmlformats.org/officeDocument/2006/relationships/image" Target="../media/image83.png"/><Relationship Id="rId15" Type="http://schemas.openxmlformats.org/officeDocument/2006/relationships/image" Target="../media/image92.png"/><Relationship Id="rId10" Type="http://schemas.openxmlformats.org/officeDocument/2006/relationships/hyperlink" Target="http://www.liferay.com/" TargetMode="External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technicalsupportcases" TargetMode="External"/><Relationship Id="rId2" Type="http://schemas.openxmlformats.org/officeDocument/2006/relationships/hyperlink" Target="http://go.egi.eu/engagementstrategy" TargetMode="Externa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technicalsupportcase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8.png"/><Relationship Id="rId4" Type="http://schemas.openxmlformats.org/officeDocument/2006/relationships/image" Target="../media/image53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trainingplan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gif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hyperlink" Target="https://zenodo.org/record/16140#.VXBhSM_zoU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emf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hyperlink" Target="http://www.wenmr.eu/wenmr/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e/OpenDay" TargetMode="Externa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ilium.europa.eu/en/meetings/compet/2015/05/28-29/" TargetMode="Externa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cf2015.egi.eu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sci-bus.eu/science-gateway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burguenoeu.wordpress.com/2015/02/27/the-seven-deadly-sins-of-science-gateways-initiatives" TargetMode="Externa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1400" dirty="0" smtClean="0"/>
              <a:t>Technical Outreach Manager</a:t>
            </a:r>
          </a:p>
          <a:p>
            <a:r>
              <a:rPr lang="en-GB" sz="1400" dirty="0" smtClean="0"/>
              <a:t>EGI.eu / MTA SZTAKI</a:t>
            </a:r>
          </a:p>
          <a:p>
            <a:endParaRPr lang="en-GB" sz="1400" dirty="0"/>
          </a:p>
          <a:p>
            <a:r>
              <a:rPr lang="en-GB" sz="1400" dirty="0" smtClean="0"/>
              <a:t>Coordinator of EGI-Engage WP6 ‘Knowledge Commons’</a:t>
            </a:r>
            <a:endParaRPr lang="en-GB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changing landscape for science gateways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Gergely</a:t>
            </a:r>
            <a:r>
              <a:rPr lang="en-GB" dirty="0" smtClean="0"/>
              <a:t> </a:t>
            </a:r>
            <a:r>
              <a:rPr lang="en-GB" dirty="0" err="1" smtClean="0"/>
              <a:t>Sipos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02207" y="5579948"/>
            <a:ext cx="5834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Presentation slides available at: </a:t>
            </a:r>
            <a:r>
              <a:rPr lang="en-GB" b="1" dirty="0" smtClean="0">
                <a:hlinkClick r:id="rId3"/>
              </a:rPr>
              <a:t>http://go.egi.eu/iwsg2015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76864" cy="85010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 seven deadly sins of science gateways Summary*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07561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Illusion of grids can be fixed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They think everything is a job scheduler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Lack of </a:t>
            </a:r>
            <a:r>
              <a:rPr lang="en-GB" dirty="0" err="1" smtClean="0"/>
              <a:t>scriptability</a:t>
            </a:r>
            <a:r>
              <a:rPr lang="en-GB" dirty="0" smtClean="0"/>
              <a:t> (unlike in clouds)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No involvement of usability designers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Keep reinventing the wheel; Lack of real sustainability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No real support for exploratory science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Fictious</a:t>
            </a:r>
            <a:r>
              <a:rPr lang="en-GB" dirty="0" smtClean="0"/>
              <a:t> use cases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381328"/>
            <a:ext cx="793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* Summary prepared by </a:t>
            </a:r>
            <a:r>
              <a:rPr lang="en-US" sz="1200" b="1" dirty="0" err="1" smtClean="0"/>
              <a:t>Gergely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Sipos</a:t>
            </a:r>
            <a:r>
              <a:rPr lang="en-US" sz="1200" b="1" dirty="0" smtClean="0"/>
              <a:t>.</a:t>
            </a:r>
            <a:br>
              <a:rPr lang="en-US" sz="1200" b="1" dirty="0" smtClean="0"/>
            </a:br>
            <a:r>
              <a:rPr lang="en-US" sz="1200" b="1" dirty="0" smtClean="0"/>
              <a:t>Original Version: </a:t>
            </a:r>
            <a:r>
              <a:rPr lang="en-US" sz="1200" b="1" dirty="0">
                <a:hlinkClick r:id="rId2"/>
              </a:rPr>
              <a:t>https://</a:t>
            </a:r>
            <a:r>
              <a:rPr lang="en-US" sz="1200" b="1" dirty="0" smtClean="0">
                <a:hlinkClick r:id="rId2"/>
              </a:rPr>
              <a:t>aburguenoeu.wordpress.com/2015/02/27/the-seven-deadly-sins-of-science-gateways-initiatives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2492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344816" cy="850106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seven deadly sins of science gateways Longer summary*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35285"/>
            <a:ext cx="8712968" cy="4525963"/>
          </a:xfrm>
        </p:spPr>
        <p:txBody>
          <a:bodyPr/>
          <a:lstStyle/>
          <a:p>
            <a:pPr marL="360363" indent="-360363">
              <a:buFont typeface="+mj-lt"/>
              <a:buAutoNum type="arabicPeriod"/>
            </a:pPr>
            <a:r>
              <a:rPr lang="en-GB" sz="1600" dirty="0" smtClean="0"/>
              <a:t>They </a:t>
            </a:r>
            <a:r>
              <a:rPr lang="en-GB" sz="1600" dirty="0"/>
              <a:t>maintain the illusion that grids can be “fixed” or “recycled” or made “more appealing”. </a:t>
            </a:r>
            <a:r>
              <a:rPr lang="en-GB" sz="1600" dirty="0" smtClean="0"/>
              <a:t>They delay </a:t>
            </a:r>
            <a:r>
              <a:rPr lang="en-GB" sz="1600" dirty="0"/>
              <a:t>a necessary moratorium on a costly and obsolete technology and </a:t>
            </a:r>
            <a:r>
              <a:rPr lang="en-GB" sz="1600" dirty="0" smtClean="0"/>
              <a:t>paradigm.</a:t>
            </a:r>
          </a:p>
          <a:p>
            <a:pPr marL="360363" indent="-360363">
              <a:buFont typeface="+mj-lt"/>
              <a:buAutoNum type="arabicPeriod"/>
            </a:pPr>
            <a:r>
              <a:rPr lang="en-GB" sz="1600" dirty="0" smtClean="0"/>
              <a:t>They </a:t>
            </a:r>
            <a:r>
              <a:rPr lang="en-GB" sz="1600" dirty="0"/>
              <a:t>assume that the only way to interact with a federated infrastructure is a job scheduler of some kind. By providing a “federation layer” to e-Infrastructure, they make everything look like a grid</a:t>
            </a:r>
            <a:r>
              <a:rPr lang="en-GB" sz="1600" dirty="0" smtClean="0"/>
              <a:t>. </a:t>
            </a:r>
          </a:p>
          <a:p>
            <a:pPr marL="360363" indent="-360363">
              <a:buFont typeface="+mj-lt"/>
              <a:buAutoNum type="arabicPeriod"/>
            </a:pPr>
            <a:r>
              <a:rPr lang="en-GB" sz="1600" dirty="0" smtClean="0"/>
              <a:t>One of the </a:t>
            </a:r>
            <a:r>
              <a:rPr lang="en-GB" sz="1600" dirty="0"/>
              <a:t>most compelling feature of clouds is </a:t>
            </a:r>
            <a:r>
              <a:rPr lang="en-GB" sz="1600" dirty="0" err="1"/>
              <a:t>scriptability</a:t>
            </a:r>
            <a:r>
              <a:rPr lang="en-GB" sz="1600" dirty="0"/>
              <a:t>: few lines of code can describe and bring to life a complex hardware/software architecture, the back-end for computation can and should be built on-the-fly, on real-time, based on libraries of infrastructure-describing scripts. </a:t>
            </a:r>
            <a:endParaRPr lang="en-GB" sz="1600" dirty="0" smtClean="0"/>
          </a:p>
          <a:p>
            <a:pPr marL="360363" indent="-360363">
              <a:buFont typeface="+mj-lt"/>
              <a:buAutoNum type="arabicPeriod"/>
            </a:pPr>
            <a:r>
              <a:rPr lang="en-GB" sz="1600" dirty="0" smtClean="0"/>
              <a:t>They </a:t>
            </a:r>
            <a:r>
              <a:rPr lang="en-GB" sz="1600" dirty="0"/>
              <a:t>consider Graphic User Interfaces as just software that can be built by developers and researchers. Systematic involvement of interaction designers is key</a:t>
            </a:r>
            <a:r>
              <a:rPr lang="en-GB" sz="1600" dirty="0" smtClean="0"/>
              <a:t>.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1600" dirty="0" smtClean="0"/>
              <a:t>B</a:t>
            </a:r>
            <a:r>
              <a:rPr lang="en-GB" sz="1600" dirty="0" err="1" smtClean="0"/>
              <a:t>uilding</a:t>
            </a:r>
            <a:r>
              <a:rPr lang="en-GB" sz="1600" dirty="0" smtClean="0"/>
              <a:t> </a:t>
            </a:r>
            <a:r>
              <a:rPr lang="en-GB" sz="1600" dirty="0"/>
              <a:t>sustainable engineering </a:t>
            </a:r>
            <a:r>
              <a:rPr lang="en-GB" sz="1600" dirty="0" err="1"/>
              <a:t>artifacts</a:t>
            </a:r>
            <a:r>
              <a:rPr lang="en-GB" sz="1600" dirty="0"/>
              <a:t> is different from </a:t>
            </a:r>
            <a:r>
              <a:rPr lang="en-GB" sz="1600" dirty="0" smtClean="0"/>
              <a:t>research</a:t>
            </a:r>
            <a:r>
              <a:rPr lang="en-GB" sz="1600" dirty="0"/>
              <a:t>. They keep reinventing the wheel and proposing yet another “middleware”. </a:t>
            </a:r>
            <a:r>
              <a:rPr lang="en-GB" sz="1600" dirty="0" smtClean="0"/>
              <a:t>They </a:t>
            </a:r>
            <a:r>
              <a:rPr lang="en-GB" sz="1600" dirty="0"/>
              <a:t>get overwhelmed by the technical complexity and forget that the survival of a software is a more daunting </a:t>
            </a:r>
            <a:r>
              <a:rPr lang="en-GB" sz="1600" dirty="0" smtClean="0"/>
              <a:t>task. </a:t>
            </a:r>
          </a:p>
          <a:p>
            <a:pPr marL="360363" indent="-360363">
              <a:buFont typeface="+mj-lt"/>
              <a:buAutoNum type="arabicPeriod"/>
            </a:pPr>
            <a:r>
              <a:rPr lang="en-GB" sz="1600" dirty="0" smtClean="0"/>
              <a:t>If </a:t>
            </a:r>
            <a:r>
              <a:rPr lang="en-GB" sz="1600" dirty="0"/>
              <a:t>an application is based on a frozen set of requirements, it can’t be a tool for science where everything is moving, exploratory, transient by nature. </a:t>
            </a:r>
            <a:r>
              <a:rPr lang="en-GB" sz="1600" dirty="0" smtClean="0"/>
              <a:t>(See R, MATLAB, Python). (a) Scientists </a:t>
            </a:r>
            <a:r>
              <a:rPr lang="en-GB" sz="1600" dirty="0"/>
              <a:t>should be able to build </a:t>
            </a:r>
            <a:r>
              <a:rPr lang="en-GB" sz="1600" dirty="0" smtClean="0"/>
              <a:t>and deploy SGs from </a:t>
            </a:r>
            <a:r>
              <a:rPr lang="en-GB" sz="1600" dirty="0"/>
              <a:t>the R, Python or </a:t>
            </a:r>
            <a:r>
              <a:rPr lang="en-GB" sz="1600" dirty="0" err="1"/>
              <a:t>Matlab</a:t>
            </a:r>
            <a:r>
              <a:rPr lang="en-GB" sz="1600" dirty="0"/>
              <a:t> command lines. </a:t>
            </a:r>
            <a:r>
              <a:rPr lang="en-GB" sz="1600" dirty="0" smtClean="0"/>
              <a:t>(b</a:t>
            </a:r>
            <a:r>
              <a:rPr lang="en-GB" sz="1600" dirty="0"/>
              <a:t>) </a:t>
            </a:r>
            <a:r>
              <a:rPr lang="en-GB" sz="1600" dirty="0" smtClean="0"/>
              <a:t>Added </a:t>
            </a:r>
            <a:r>
              <a:rPr lang="en-GB" sz="1600" dirty="0"/>
              <a:t>value </a:t>
            </a:r>
            <a:r>
              <a:rPr lang="en-GB" sz="1600" dirty="0" smtClean="0"/>
              <a:t>of SGs, for </a:t>
            </a:r>
            <a:r>
              <a:rPr lang="en-GB" sz="1600" dirty="0"/>
              <a:t>instance enabling real-time </a:t>
            </a:r>
            <a:r>
              <a:rPr lang="en-GB" sz="1600" dirty="0" smtClean="0"/>
              <a:t>collaboration.</a:t>
            </a:r>
          </a:p>
          <a:p>
            <a:pPr marL="360363" indent="-360363">
              <a:buFont typeface="+mj-lt"/>
              <a:buAutoNum type="arabicPeriod"/>
            </a:pPr>
            <a:r>
              <a:rPr lang="en-GB" sz="1600" dirty="0" smtClean="0"/>
              <a:t>Fictitious </a:t>
            </a:r>
            <a:r>
              <a:rPr lang="en-GB" sz="1600" dirty="0"/>
              <a:t>appearance of </a:t>
            </a:r>
            <a:r>
              <a:rPr lang="en-GB" sz="1600" dirty="0" smtClean="0"/>
              <a:t>popularity, </a:t>
            </a:r>
            <a:r>
              <a:rPr lang="en-GB" sz="1600" dirty="0"/>
              <a:t>a bubble of fictitious use </a:t>
            </a:r>
            <a:r>
              <a:rPr lang="en-GB" sz="1600" dirty="0" smtClean="0"/>
              <a:t>cases.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381328"/>
            <a:ext cx="793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* Longer summary prepared by </a:t>
            </a:r>
            <a:r>
              <a:rPr lang="en-US" sz="1200" b="1" dirty="0" err="1" smtClean="0"/>
              <a:t>Gergely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Sipos</a:t>
            </a:r>
            <a:r>
              <a:rPr lang="en-US" sz="1200" b="1" dirty="0" smtClean="0"/>
              <a:t>.</a:t>
            </a:r>
            <a:br>
              <a:rPr lang="en-US" sz="1200" b="1" dirty="0" smtClean="0"/>
            </a:br>
            <a:r>
              <a:rPr lang="en-US" sz="1200" b="1" dirty="0" smtClean="0"/>
              <a:t>Original Version: </a:t>
            </a:r>
            <a:r>
              <a:rPr lang="en-US" sz="1200" b="1" dirty="0">
                <a:hlinkClick r:id="rId3"/>
              </a:rPr>
              <a:t>https://</a:t>
            </a:r>
            <a:r>
              <a:rPr lang="en-US" sz="1200" b="1" dirty="0" smtClean="0">
                <a:hlinkClick r:id="rId3"/>
              </a:rPr>
              <a:t>aburguenoeu.wordpress.com/2015/02/27/the-seven-deadly-sins-of-science-gateways-initiatives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2418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47650" y="1196975"/>
            <a:ext cx="4554538" cy="2314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05830" y="188640"/>
            <a:ext cx="8102674" cy="850106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Implementing the Open Science Commons</a:t>
            </a: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44663"/>
            <a:ext cx="515937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ontent Placeholder 2"/>
          <p:cNvSpPr txBox="1">
            <a:spLocks/>
          </p:cNvSpPr>
          <p:nvPr/>
        </p:nvSpPr>
        <p:spPr bwMode="auto">
          <a:xfrm>
            <a:off x="4932363" y="1268413"/>
            <a:ext cx="4103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/>
              <a:t>Researchers from all disciplines have easy, integrated and open access to the advanced </a:t>
            </a:r>
            <a:r>
              <a:rPr lang="en-US" altLang="en-US" sz="1800" i="1">
                <a:solidFill>
                  <a:srgbClr val="4F81BD"/>
                </a:solidFill>
              </a:rPr>
              <a:t>digital services</a:t>
            </a:r>
            <a:r>
              <a:rPr lang="en-US" altLang="en-US" sz="1800" i="1"/>
              <a:t>, </a:t>
            </a:r>
            <a:r>
              <a:rPr lang="en-US" altLang="en-US" sz="1800" i="1">
                <a:solidFill>
                  <a:srgbClr val="4F81BD"/>
                </a:solidFill>
              </a:rPr>
              <a:t>scientific instruments</a:t>
            </a:r>
            <a:r>
              <a:rPr lang="en-US" altLang="en-US" sz="1800" i="1"/>
              <a:t>, </a:t>
            </a:r>
            <a:r>
              <a:rPr lang="en-US" altLang="en-US" sz="1800" i="1">
                <a:solidFill>
                  <a:srgbClr val="4F81BD"/>
                </a:solidFill>
              </a:rPr>
              <a:t>data, knowledge and expertise </a:t>
            </a:r>
            <a:r>
              <a:rPr lang="en-US" altLang="en-US" sz="1800" i="1"/>
              <a:t>they need to collaborate to achieve </a:t>
            </a:r>
            <a:r>
              <a:rPr lang="en-US" altLang="en-US" sz="1800" i="1">
                <a:solidFill>
                  <a:srgbClr val="4F81BD"/>
                </a:solidFill>
              </a:rPr>
              <a:t>excellence in science, research and innovation.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i="1">
              <a:solidFill>
                <a:srgbClr val="4F81B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826" y="4941888"/>
            <a:ext cx="4533900" cy="1079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2400" dirty="0" smtClean="0"/>
              <a:t>Projects and partnerships:</a:t>
            </a:r>
            <a:br>
              <a:rPr lang="en-GB" sz="2400" dirty="0" smtClean="0"/>
            </a:br>
            <a:r>
              <a:rPr lang="en-GB" sz="2000" dirty="0" smtClean="0"/>
              <a:t>E-</a:t>
            </a:r>
            <a:r>
              <a:rPr lang="en-GB" sz="2000" dirty="0" err="1" smtClean="0"/>
              <a:t>infras</a:t>
            </a:r>
            <a:r>
              <a:rPr lang="en-GB" sz="2000" dirty="0" smtClean="0"/>
              <a:t>, Res. </a:t>
            </a:r>
            <a:r>
              <a:rPr lang="en-GB" sz="2000" dirty="0" err="1" smtClean="0"/>
              <a:t>Infras</a:t>
            </a:r>
            <a:r>
              <a:rPr lang="en-GB" sz="2000" dirty="0" smtClean="0"/>
              <a:t>, Funding agencies</a:t>
            </a:r>
            <a:endParaRPr lang="en-GB" sz="2000" dirty="0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5316825" y="3284984"/>
            <a:ext cx="3791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hlinkClick r:id="rId4"/>
              </a:rPr>
              <a:t>www.opensciencecommons.org</a:t>
            </a:r>
            <a:endParaRPr lang="en-US" alt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581275" y="36449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E-</a:t>
            </a:r>
            <a:r>
              <a:rPr lang="en-GB" sz="1400" dirty="0" err="1">
                <a:solidFill>
                  <a:schemeClr val="tx1"/>
                </a:solidFill>
              </a:rPr>
              <a:t>infrastr</a:t>
            </a:r>
            <a:r>
              <a:rPr lang="en-GB" sz="1400" dirty="0">
                <a:solidFill>
                  <a:schemeClr val="tx1"/>
                </a:solidFill>
              </a:rPr>
              <a:t>. Commons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30338" y="3644900"/>
            <a:ext cx="1049337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Data Commons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36449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Knowledge Commons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0825" y="36322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Scientific Instruments</a:t>
            </a:r>
          </a:p>
        </p:txBody>
      </p:sp>
      <p:sp>
        <p:nvSpPr>
          <p:cNvPr id="2" name="Down Arrow 1"/>
          <p:cNvSpPr/>
          <p:nvPr/>
        </p:nvSpPr>
        <p:spPr>
          <a:xfrm flipV="1">
            <a:off x="1619250" y="4670425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Down Arrow 19"/>
          <p:cNvSpPr/>
          <p:nvPr/>
        </p:nvSpPr>
        <p:spPr>
          <a:xfrm flipV="1">
            <a:off x="2771775" y="4683125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Down Arrow 20"/>
          <p:cNvSpPr/>
          <p:nvPr/>
        </p:nvSpPr>
        <p:spPr>
          <a:xfrm flipV="1">
            <a:off x="3924300" y="4683125"/>
            <a:ext cx="642938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Down Arrow 25"/>
          <p:cNvSpPr/>
          <p:nvPr/>
        </p:nvSpPr>
        <p:spPr>
          <a:xfrm flipV="1">
            <a:off x="467544" y="4682976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1301750" y="3408363"/>
            <a:ext cx="3630613" cy="16049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010348" y="3861048"/>
            <a:ext cx="35945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6213" indent="-176213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1800" dirty="0" smtClean="0"/>
              <a:t>EGI-Engage H2020 project: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 smtClean="0"/>
              <a:t>30 </a:t>
            </a:r>
            <a:r>
              <a:rPr lang="en-GB" altLang="en-US" sz="1800" dirty="0"/>
              <a:t>months, Start: 1/March/2015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/>
              <a:t>43 partners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/>
              <a:t>8 m Euro EC contribution</a:t>
            </a:r>
          </a:p>
        </p:txBody>
      </p:sp>
    </p:spTree>
    <p:extLst>
      <p:ext uri="{BB962C8B-B14F-4D97-AF65-F5344CB8AC3E}">
        <p14:creationId xmlns:p14="http://schemas.microsoft.com/office/powerpoint/2010/main" val="2075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science, Science 2.0  (Wikipedia)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748464" cy="4525963"/>
          </a:xfrm>
        </p:spPr>
        <p:txBody>
          <a:bodyPr/>
          <a:lstStyle/>
          <a:p>
            <a:r>
              <a:rPr lang="en-GB" sz="2800" b="1" dirty="0"/>
              <a:t>Open science</a:t>
            </a:r>
            <a:r>
              <a:rPr lang="en-GB" sz="2800" dirty="0"/>
              <a:t> is the movement to make scientific research, data and dissemination </a:t>
            </a:r>
            <a:r>
              <a:rPr lang="en-GB" sz="2800" b="1" dirty="0">
                <a:solidFill>
                  <a:srgbClr val="FF0000"/>
                </a:solidFill>
              </a:rPr>
              <a:t>accessible</a:t>
            </a:r>
            <a:r>
              <a:rPr lang="en-GB" sz="2800" dirty="0"/>
              <a:t> to all levels of an inquiring society, amateur or professional. Making it easier to </a:t>
            </a:r>
            <a:r>
              <a:rPr lang="en-GB" sz="2800" b="1" dirty="0">
                <a:solidFill>
                  <a:srgbClr val="FF0000"/>
                </a:solidFill>
              </a:rPr>
              <a:t>publish and communicate</a:t>
            </a:r>
            <a:r>
              <a:rPr lang="en-GB" sz="2800" dirty="0"/>
              <a:t> scientific knowledge</a:t>
            </a:r>
          </a:p>
          <a:p>
            <a:pPr lvl="1"/>
            <a:r>
              <a:rPr lang="en-GB" sz="2400" dirty="0" smtClean="0"/>
              <a:t>Publishing </a:t>
            </a:r>
            <a:r>
              <a:rPr lang="en-GB" sz="2400" dirty="0"/>
              <a:t>open </a:t>
            </a:r>
            <a:r>
              <a:rPr lang="en-GB" sz="2400" dirty="0" smtClean="0"/>
              <a:t>research</a:t>
            </a:r>
          </a:p>
          <a:p>
            <a:pPr lvl="1"/>
            <a:r>
              <a:rPr lang="en-GB" sz="2400" dirty="0" smtClean="0"/>
              <a:t>Campaigning </a:t>
            </a:r>
            <a:r>
              <a:rPr lang="en-GB" sz="2400" dirty="0"/>
              <a:t>for open </a:t>
            </a:r>
            <a:r>
              <a:rPr lang="en-GB" sz="2400" dirty="0" smtClean="0"/>
              <a:t>access</a:t>
            </a:r>
          </a:p>
          <a:p>
            <a:pPr lvl="1"/>
            <a:r>
              <a:rPr lang="en-GB" sz="2400" dirty="0" smtClean="0"/>
              <a:t>Encouraging the use of open </a:t>
            </a:r>
            <a:r>
              <a:rPr lang="en-GB" sz="2400" dirty="0"/>
              <a:t>notebook </a:t>
            </a:r>
            <a:r>
              <a:rPr lang="en-GB" sz="2400" dirty="0" smtClean="0"/>
              <a:t>science</a:t>
            </a:r>
          </a:p>
          <a:p>
            <a:r>
              <a:rPr lang="en-GB" sz="2800" b="1" dirty="0" smtClean="0"/>
              <a:t>Science 2.0 </a:t>
            </a:r>
            <a:r>
              <a:rPr lang="en-GB" sz="2800" dirty="0" smtClean="0"/>
              <a:t>~= Open Science + Collaboration</a:t>
            </a:r>
          </a:p>
          <a:p>
            <a:pPr lvl="1"/>
            <a:r>
              <a:rPr lang="en-GB" sz="2400" dirty="0" smtClean="0"/>
              <a:t>From day one of a scientific study/experiment</a:t>
            </a:r>
          </a:p>
          <a:p>
            <a:pPr marL="0" indent="0"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3362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Open Science / Science 2.0 ?</a:t>
            </a:r>
            <a:br>
              <a:rPr lang="en-GB" dirty="0" smtClean="0"/>
            </a:br>
            <a:r>
              <a:rPr lang="en-GB" dirty="0" smtClean="0"/>
              <a:t>5 </a:t>
            </a:r>
            <a:r>
              <a:rPr lang="en-GB" dirty="0"/>
              <a:t>★ Open </a:t>
            </a:r>
            <a:r>
              <a:rPr lang="en-GB" dirty="0" smtClean="0"/>
              <a:t>Data </a:t>
            </a:r>
            <a:r>
              <a:rPr lang="en-GB" dirty="0"/>
              <a:t>by Tim Berners Lee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2200" dirty="0" smtClean="0"/>
              <a:t>(and ditto for software and knowledge)</a:t>
            </a:r>
            <a:br>
              <a:rPr lang="en-GB" sz="2200" dirty="0" smtClean="0"/>
            </a:br>
            <a:endParaRPr lang="en-GB" dirty="0"/>
          </a:p>
        </p:txBody>
      </p:sp>
      <p:pic>
        <p:nvPicPr>
          <p:cNvPr id="2050" name="Picture 2" descr="5-star steps by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" y="1824954"/>
            <a:ext cx="6085449" cy="37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988840"/>
            <a:ext cx="317298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 so “simple” in practice: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Sustainable hosting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Formats for the long-term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Description schemas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UID ?= PID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embargo</a:t>
            </a:r>
            <a:br>
              <a:rPr lang="en-US" dirty="0"/>
            </a:br>
            <a:r>
              <a:rPr lang="en-US" dirty="0"/>
              <a:t>(time/location)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ELSI concerns (</a:t>
            </a:r>
            <a:r>
              <a:rPr lang="en-US" dirty="0"/>
              <a:t>~</a:t>
            </a:r>
            <a:r>
              <a:rPr lang="en-US" dirty="0" smtClean="0"/>
              <a:t>life sciences)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 dimension:</a:t>
            </a:r>
          </a:p>
          <a:p>
            <a:pPr marL="447675"/>
            <a:r>
              <a:rPr lang="en-US" dirty="0" smtClean="0"/>
              <a:t>Data management</a:t>
            </a:r>
            <a:br>
              <a:rPr lang="en-US" dirty="0" smtClean="0"/>
            </a:br>
            <a:r>
              <a:rPr lang="en-US" dirty="0" smtClean="0"/>
              <a:t>vs.</a:t>
            </a:r>
            <a:br>
              <a:rPr lang="en-US" dirty="0" smtClean="0"/>
            </a:br>
            <a:r>
              <a:rPr lang="en-US" dirty="0" smtClean="0"/>
              <a:t>Data stewardship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005064"/>
            <a:ext cx="1155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On the web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3429000"/>
            <a:ext cx="1070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Structured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167413" y="2802414"/>
            <a:ext cx="1252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Open format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16985" y="2204864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UIDs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20033" y="1556792"/>
            <a:ext cx="832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Context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743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Gateways (SGs) – ‘The’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" y="1412776"/>
            <a:ext cx="8579296" cy="4525963"/>
          </a:xfrm>
        </p:spPr>
        <p:txBody>
          <a:bodyPr/>
          <a:lstStyle/>
          <a:p>
            <a:r>
              <a:rPr lang="en-GB" dirty="0"/>
              <a:t>A science gateway </a:t>
            </a:r>
            <a:r>
              <a:rPr lang="en-GB" dirty="0" smtClean="0"/>
              <a:t>is </a:t>
            </a:r>
            <a:r>
              <a:rPr lang="en-GB" dirty="0"/>
              <a:t>a set of tools, applications and data collections integrated via a web portal </a:t>
            </a:r>
            <a:r>
              <a:rPr lang="en-GB" dirty="0" smtClean="0"/>
              <a:t>or </a:t>
            </a:r>
            <a:r>
              <a:rPr lang="en-GB" dirty="0"/>
              <a:t>a desktop </a:t>
            </a:r>
            <a:r>
              <a:rPr lang="en-GB" dirty="0" smtClean="0"/>
              <a:t>application </a:t>
            </a:r>
            <a:r>
              <a:rPr lang="en-GB" dirty="0"/>
              <a:t>that is </a:t>
            </a:r>
            <a:r>
              <a:rPr lang="en-GB" dirty="0" smtClean="0"/>
              <a:t>(further </a:t>
            </a:r>
            <a:r>
              <a:rPr lang="en-GB" dirty="0"/>
              <a:t>customized to meet the needs of a specific </a:t>
            </a:r>
            <a:r>
              <a:rPr lang="en-GB" dirty="0" smtClean="0"/>
              <a:t>community) to </a:t>
            </a:r>
            <a:r>
              <a:rPr lang="en-GB" dirty="0"/>
              <a:t>provide access to resources and services </a:t>
            </a:r>
            <a:r>
              <a:rPr lang="en-GB" dirty="0" smtClean="0"/>
              <a:t>from…</a:t>
            </a:r>
          </a:p>
          <a:p>
            <a:pPr lvl="1"/>
            <a:r>
              <a:rPr lang="en-US" dirty="0" smtClean="0"/>
              <a:t>XSEDE, EGI, NERSC, Africa Grid, …</a:t>
            </a:r>
          </a:p>
          <a:p>
            <a:r>
              <a:rPr lang="en-US" dirty="0" smtClean="0"/>
              <a:t>Some argue that SG == VRE</a:t>
            </a:r>
          </a:p>
        </p:txBody>
      </p:sp>
    </p:spTree>
    <p:extLst>
      <p:ext uri="{BB962C8B-B14F-4D97-AF65-F5344CB8AC3E}">
        <p14:creationId xmlns:p14="http://schemas.microsoft.com/office/powerpoint/2010/main" val="16985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Platforms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Exploitation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Sustainability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7088832" cy="1752600"/>
          </a:xfrm>
        </p:spPr>
        <p:txBody>
          <a:bodyPr/>
          <a:lstStyle/>
          <a:p>
            <a:r>
              <a:rPr lang="en-GB" dirty="0" smtClean="0"/>
              <a:t>Science gateway accelerators from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9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Platform diversification in EGI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23317"/>
            <a:ext cx="8353300" cy="4525963"/>
          </a:xfrm>
        </p:spPr>
        <p:txBody>
          <a:bodyPr/>
          <a:lstStyle/>
          <a:p>
            <a:r>
              <a:rPr lang="en-GB" dirty="0" smtClean="0"/>
              <a:t>2005-2014: </a:t>
            </a:r>
          </a:p>
          <a:p>
            <a:pPr lvl="1"/>
            <a:r>
              <a:rPr lang="en-GB" dirty="0" smtClean="0"/>
              <a:t>Grid platform (</a:t>
            </a:r>
            <a:r>
              <a:rPr lang="en-GB" dirty="0" err="1" smtClean="0"/>
              <a:t>gLite</a:t>
            </a:r>
            <a:r>
              <a:rPr lang="en-GB" dirty="0" smtClean="0"/>
              <a:t>, ARC, </a:t>
            </a:r>
            <a:r>
              <a:rPr lang="en-GB" dirty="0" err="1" smtClean="0"/>
              <a:t>Unicore</a:t>
            </a:r>
            <a:r>
              <a:rPr lang="en-GB" dirty="0" smtClean="0"/>
              <a:t>, QCG, DG)</a:t>
            </a: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2014-2020: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Federated Cloud platform (1.0 and 2.0) (!)</a:t>
            </a:r>
          </a:p>
          <a:p>
            <a:pPr lvl="1"/>
            <a:r>
              <a:rPr lang="en-GB" dirty="0" smtClean="0"/>
              <a:t>Long-tail </a:t>
            </a:r>
            <a:r>
              <a:rPr lang="en-GB" dirty="0"/>
              <a:t>of science </a:t>
            </a:r>
            <a:r>
              <a:rPr lang="en-GB" dirty="0" smtClean="0"/>
              <a:t>platform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Open Data platform</a:t>
            </a:r>
          </a:p>
          <a:p>
            <a:pPr lvl="1"/>
            <a:r>
              <a:rPr lang="en-GB" dirty="0" smtClean="0"/>
              <a:t>(GPGPU platform)</a:t>
            </a:r>
            <a:endParaRPr lang="en-GB" dirty="0"/>
          </a:p>
          <a:p>
            <a:pPr lvl="1"/>
            <a:r>
              <a:rPr lang="en-GB" sz="2400" dirty="0" smtClean="0"/>
              <a:t>…</a:t>
            </a:r>
            <a:r>
              <a:rPr lang="en-GB" sz="2400" dirty="0" err="1" smtClean="0"/>
              <a:t>Docker</a:t>
            </a:r>
            <a:r>
              <a:rPr lang="en-GB" sz="2400" dirty="0" smtClean="0"/>
              <a:t>, ELIXIR, BBMRI, …?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5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BB2A09-F9D0-44D0-83E6-5ABC9559E154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EGI Federated Cloud – Rationale (2011)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850" y="1046163"/>
            <a:ext cx="8750300" cy="2128837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sz="2800" b="1" dirty="0">
                <a:solidFill>
                  <a:schemeClr val="accent1"/>
                </a:solidFill>
              </a:rPr>
              <a:t>Growth of Providers</a:t>
            </a:r>
          </a:p>
          <a:p>
            <a:pPr>
              <a:defRPr/>
            </a:pPr>
            <a:r>
              <a:rPr lang="en-GB" sz="2200" b="1" dirty="0">
                <a:solidFill>
                  <a:schemeClr val="accent1"/>
                </a:solidFill>
              </a:rPr>
              <a:t>High Throughput Platform: </a:t>
            </a:r>
            <a:r>
              <a:rPr lang="en-GB" sz="2200" dirty="0"/>
              <a:t>a</a:t>
            </a:r>
            <a:r>
              <a:rPr lang="en-GB" sz="2200" dirty="0" smtClean="0"/>
              <a:t>cademic resource providers</a:t>
            </a:r>
          </a:p>
          <a:p>
            <a:pPr>
              <a:defRPr/>
            </a:pPr>
            <a:r>
              <a:rPr lang="en-GB" sz="2200" b="1" dirty="0" smtClean="0">
                <a:solidFill>
                  <a:schemeClr val="accent1"/>
                </a:solidFill>
              </a:rPr>
              <a:t>Cloud </a:t>
            </a:r>
            <a:r>
              <a:rPr lang="en-GB" sz="2200" b="1" dirty="0">
                <a:solidFill>
                  <a:schemeClr val="accent1"/>
                </a:solidFill>
              </a:rPr>
              <a:t>Platform: </a:t>
            </a:r>
            <a:r>
              <a:rPr lang="en-GB" sz="2200" dirty="0"/>
              <a:t>d</a:t>
            </a:r>
            <a:r>
              <a:rPr lang="en-GB" sz="2200" dirty="0" smtClean="0"/>
              <a:t>iversity of resource providers</a:t>
            </a:r>
          </a:p>
        </p:txBody>
      </p:sp>
      <p:grpSp>
        <p:nvGrpSpPr>
          <p:cNvPr id="8197" name="Gruppo 29"/>
          <p:cNvGrpSpPr>
            <a:grpSpLocks/>
          </p:cNvGrpSpPr>
          <p:nvPr/>
        </p:nvGrpSpPr>
        <p:grpSpPr bwMode="auto">
          <a:xfrm>
            <a:off x="1258888" y="2492375"/>
            <a:ext cx="6337300" cy="4176713"/>
            <a:chOff x="3111500" y="2792357"/>
            <a:chExt cx="5967639" cy="3845016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>
              <a:off x="3111500" y="3567371"/>
              <a:ext cx="5967639" cy="3070002"/>
              <a:chOff x="-220020" y="1124744"/>
              <a:chExt cx="9299160" cy="4259175"/>
            </a:xfrm>
          </p:grpSpPr>
          <p:grpSp>
            <p:nvGrpSpPr>
              <p:cNvPr id="8202" name="Group 4"/>
              <p:cNvGrpSpPr>
                <a:grpSpLocks/>
              </p:cNvGrpSpPr>
              <p:nvPr/>
            </p:nvGrpSpPr>
            <p:grpSpPr bwMode="auto">
              <a:xfrm>
                <a:off x="84060" y="1124744"/>
                <a:ext cx="3623844" cy="2440691"/>
                <a:chOff x="84060" y="1124744"/>
                <a:chExt cx="3623844" cy="2440691"/>
              </a:xfrm>
            </p:grpSpPr>
            <p:pic>
              <p:nvPicPr>
                <p:cNvPr id="8222" name="Picture 22" descr="Glastonbury few people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50" b="15921"/>
                <a:stretch>
                  <a:fillRect/>
                </a:stretch>
              </p:blipFill>
              <p:spPr bwMode="auto">
                <a:xfrm>
                  <a:off x="84060" y="1124744"/>
                  <a:ext cx="3623844" cy="1872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23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251519" y="2924943"/>
                  <a:ext cx="3203848" cy="640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2400" b="1"/>
                    <a:t>Tens of 1000’s</a:t>
                  </a:r>
                  <a:endParaRPr lang="en-GB" altLang="en-US" sz="2400"/>
                </a:p>
              </p:txBody>
            </p:sp>
          </p:grpSp>
          <p:sp>
            <p:nvSpPr>
              <p:cNvPr id="10" name="Right Arrow 5"/>
              <p:cNvSpPr/>
              <p:nvPr/>
            </p:nvSpPr>
            <p:spPr>
              <a:xfrm>
                <a:off x="3851920" y="1700808"/>
                <a:ext cx="1440160" cy="720080"/>
              </a:xfrm>
              <a:prstGeom prst="rightArrow">
                <a:avLst/>
              </a:prstGeom>
              <a:gradFill>
                <a:gsLst>
                  <a:gs pos="0">
                    <a:srgbClr val="00B0F0"/>
                  </a:gs>
                  <a:gs pos="80000">
                    <a:schemeClr val="dk1">
                      <a:shade val="93000"/>
                      <a:satMod val="130000"/>
                    </a:schemeClr>
                  </a:gs>
                  <a:gs pos="100000">
                    <a:schemeClr val="dk1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 dirty="0"/>
              </a:p>
            </p:txBody>
          </p:sp>
          <p:grpSp>
            <p:nvGrpSpPr>
              <p:cNvPr id="8206" name="Group 6"/>
              <p:cNvGrpSpPr>
                <a:grpSpLocks/>
              </p:cNvGrpSpPr>
              <p:nvPr/>
            </p:nvGrpSpPr>
            <p:grpSpPr bwMode="auto">
              <a:xfrm>
                <a:off x="5436096" y="1124744"/>
                <a:ext cx="3643044" cy="2511700"/>
                <a:chOff x="5436096" y="1124744"/>
                <a:chExt cx="3643044" cy="2511700"/>
              </a:xfrm>
            </p:grpSpPr>
            <p:pic>
              <p:nvPicPr>
                <p:cNvPr id="8220" name="Picture 20" descr="glastonbury-crowd1.jp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36096" y="1124744"/>
                  <a:ext cx="3643044" cy="18919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21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436096" y="2995952"/>
                  <a:ext cx="3643044" cy="640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2400" b="1">
                      <a:solidFill>
                        <a:srgbClr val="FF0000"/>
                      </a:solidFill>
                    </a:rPr>
                    <a:t>Millions</a:t>
                  </a:r>
                  <a:endParaRPr lang="en-GB" altLang="en-US" sz="2400"/>
                </a:p>
              </p:txBody>
            </p:sp>
          </p:grpSp>
          <p:grpSp>
            <p:nvGrpSpPr>
              <p:cNvPr id="8207" name="Group 7"/>
              <p:cNvGrpSpPr>
                <a:grpSpLocks/>
              </p:cNvGrpSpPr>
              <p:nvPr/>
            </p:nvGrpSpPr>
            <p:grpSpPr bwMode="auto">
              <a:xfrm>
                <a:off x="-220020" y="3928825"/>
                <a:ext cx="3947713" cy="1455094"/>
                <a:chOff x="-220020" y="3636222"/>
                <a:chExt cx="3947713" cy="1847743"/>
              </a:xfrm>
            </p:grpSpPr>
            <p:sp>
              <p:nvSpPr>
                <p:cNvPr id="23" name="Right Arrow 18"/>
                <p:cNvSpPr/>
                <p:nvPr/>
              </p:nvSpPr>
              <p:spPr>
                <a:xfrm rot="5400000">
                  <a:off x="882983" y="4243542"/>
                  <a:ext cx="1761046" cy="719801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8219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-220020" y="3636222"/>
                  <a:ext cx="3947713" cy="10302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600"/>
                    <a:t>Few related use cases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600"/>
                    <a:t>Single application model</a:t>
                  </a:r>
                </a:p>
              </p:txBody>
            </p:sp>
          </p:grpSp>
          <p:grpSp>
            <p:nvGrpSpPr>
              <p:cNvPr id="8208" name="Group 8"/>
              <p:cNvGrpSpPr>
                <a:grpSpLocks/>
              </p:cNvGrpSpPr>
              <p:nvPr/>
            </p:nvGrpSpPr>
            <p:grpSpPr bwMode="auto">
              <a:xfrm>
                <a:off x="5492385" y="3573307"/>
                <a:ext cx="3490761" cy="1810612"/>
                <a:chOff x="5492385" y="3573307"/>
                <a:chExt cx="3490761" cy="1810612"/>
              </a:xfrm>
            </p:grpSpPr>
            <p:sp>
              <p:nvSpPr>
                <p:cNvPr id="14" name="Right Arrow 9"/>
                <p:cNvSpPr/>
                <p:nvPr/>
              </p:nvSpPr>
              <p:spPr>
                <a:xfrm rot="5400000">
                  <a:off x="6083500" y="4519726"/>
                  <a:ext cx="1439535" cy="288852"/>
                </a:xfrm>
                <a:prstGeom prst="rightArrow">
                  <a:avLst>
                    <a:gd name="adj1" fmla="val 31774"/>
                    <a:gd name="adj2" fmla="val 14700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15" name="Right Arrow 10"/>
                <p:cNvSpPr/>
                <p:nvPr/>
              </p:nvSpPr>
              <p:spPr>
                <a:xfrm rot="5400000">
                  <a:off x="7885329" y="4520890"/>
                  <a:ext cx="1439535" cy="286523"/>
                </a:xfrm>
                <a:prstGeom prst="rightArrow">
                  <a:avLst>
                    <a:gd name="adj1" fmla="val 31774"/>
                    <a:gd name="adj2" fmla="val 14700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16" name="Right Arrow 11"/>
                <p:cNvSpPr/>
                <p:nvPr/>
              </p:nvSpPr>
              <p:spPr>
                <a:xfrm rot="5400000">
                  <a:off x="7525429" y="4519726"/>
                  <a:ext cx="1439535" cy="288852"/>
                </a:xfrm>
                <a:prstGeom prst="rightArrow">
                  <a:avLst>
                    <a:gd name="adj1" fmla="val 31774"/>
                    <a:gd name="adj2" fmla="val 14700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17" name="Right Arrow 12"/>
                <p:cNvSpPr/>
                <p:nvPr/>
              </p:nvSpPr>
              <p:spPr>
                <a:xfrm rot="5400000">
                  <a:off x="7164364" y="4519726"/>
                  <a:ext cx="1439535" cy="288852"/>
                </a:xfrm>
                <a:prstGeom prst="rightArrow">
                  <a:avLst>
                    <a:gd name="adj1" fmla="val 31774"/>
                    <a:gd name="adj2" fmla="val 14700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18" name="Right Arrow 13"/>
                <p:cNvSpPr/>
                <p:nvPr/>
              </p:nvSpPr>
              <p:spPr>
                <a:xfrm rot="5400000">
                  <a:off x="6804465" y="4520890"/>
                  <a:ext cx="1439535" cy="286523"/>
                </a:xfrm>
                <a:prstGeom prst="rightArrow">
                  <a:avLst>
                    <a:gd name="adj1" fmla="val 31774"/>
                    <a:gd name="adj2" fmla="val 14700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19" name="Right Arrow 14"/>
                <p:cNvSpPr/>
                <p:nvPr/>
              </p:nvSpPr>
              <p:spPr>
                <a:xfrm rot="5400000">
                  <a:off x="6444565" y="4519726"/>
                  <a:ext cx="1439535" cy="288852"/>
                </a:xfrm>
                <a:prstGeom prst="rightArrow">
                  <a:avLst>
                    <a:gd name="adj1" fmla="val 31774"/>
                    <a:gd name="adj2" fmla="val 14700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20" name="Right Arrow 15"/>
                <p:cNvSpPr/>
                <p:nvPr/>
              </p:nvSpPr>
              <p:spPr>
                <a:xfrm rot="5400000">
                  <a:off x="5724765" y="4519726"/>
                  <a:ext cx="1439535" cy="288852"/>
                </a:xfrm>
                <a:prstGeom prst="rightArrow">
                  <a:avLst>
                    <a:gd name="adj1" fmla="val 31774"/>
                    <a:gd name="adj2" fmla="val 14700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21" name="Right Arrow 16"/>
                <p:cNvSpPr/>
                <p:nvPr/>
              </p:nvSpPr>
              <p:spPr>
                <a:xfrm rot="5400000">
                  <a:off x="5363701" y="4519726"/>
                  <a:ext cx="1439535" cy="288852"/>
                </a:xfrm>
                <a:prstGeom prst="rightArrow">
                  <a:avLst>
                    <a:gd name="adj1" fmla="val 31774"/>
                    <a:gd name="adj2" fmla="val 14700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8217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5492385" y="3573307"/>
                  <a:ext cx="3490761" cy="8112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600"/>
                    <a:t>Many diverse use cases &amp; application models</a:t>
                  </a:r>
                </a:p>
              </p:txBody>
            </p:sp>
          </p:grpSp>
        </p:grpSp>
        <p:sp>
          <p:nvSpPr>
            <p:cNvPr id="8201" name="Rectangle 24"/>
            <p:cNvSpPr>
              <a:spLocks noChangeArrowheads="1"/>
            </p:cNvSpPr>
            <p:nvPr/>
          </p:nvSpPr>
          <p:spPr bwMode="auto">
            <a:xfrm>
              <a:off x="3767987" y="2792357"/>
              <a:ext cx="482974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800" b="1">
                  <a:solidFill>
                    <a:schemeClr val="accent1"/>
                  </a:solidFill>
                </a:rPr>
                <a:t>Growth of Research Communities</a:t>
              </a:r>
            </a:p>
          </p:txBody>
        </p:sp>
      </p:grpSp>
      <p:sp>
        <p:nvSpPr>
          <p:cNvPr id="8198" name="Segnaposto data 3"/>
          <p:cNvSpPr>
            <a:spLocks noGrp="1"/>
          </p:cNvSpPr>
          <p:nvPr>
            <p:ph type="dt" sz="quarter" idx="4294967295"/>
          </p:nvPr>
        </p:nvSpPr>
        <p:spPr bwMode="auto">
          <a:xfrm>
            <a:off x="61913" y="63769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4/8/2015</a:t>
            </a:r>
          </a:p>
        </p:txBody>
      </p:sp>
      <p:sp>
        <p:nvSpPr>
          <p:cNvPr id="8199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15648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EGI Federated Cloud 1.0 (2011-2015)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9219" name="Segnaposto numero diapositiva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F0AFBB-2F04-4217-A414-7290EA132461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55588" y="2565400"/>
            <a:ext cx="59007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charset="0"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EGI Federated Cloud is based on: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2000" b="1" dirty="0">
                <a:solidFill>
                  <a:schemeClr val="accent1"/>
                </a:solidFill>
                <a:ea typeface="MS PGothic" panose="020B0600070205080204" pitchFamily="34" charset="-128"/>
                <a:cs typeface="Arial" pitchFamily="34" charset="0"/>
              </a:rPr>
              <a:t>Standards and validation</a:t>
            </a:r>
            <a:r>
              <a:rPr lang="en-GB" sz="2000" dirty="0" smtClean="0"/>
              <a:t>: federation is based on common </a:t>
            </a:r>
            <a:r>
              <a:rPr lang="en-GB" sz="2000" b="1" dirty="0" smtClean="0"/>
              <a:t>Open-Standards</a:t>
            </a:r>
            <a:r>
              <a:rPr lang="en-GB" sz="2000" dirty="0" smtClean="0"/>
              <a:t> – OCCI, </a:t>
            </a:r>
            <a:r>
              <a:rPr lang="en-GB" sz="2000" dirty="0"/>
              <a:t>CDMI, </a:t>
            </a:r>
            <a:r>
              <a:rPr lang="en-GB" sz="2000" dirty="0" smtClean="0"/>
              <a:t>OVF, GLUE, etc...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2000" b="1" dirty="0">
                <a:solidFill>
                  <a:schemeClr val="accent1"/>
                </a:solidFill>
                <a:ea typeface="MS PGothic" panose="020B0600070205080204" pitchFamily="34" charset="-128"/>
                <a:cs typeface="Arial" pitchFamily="34" charset="0"/>
              </a:rPr>
              <a:t>Heterogeneous implementation</a:t>
            </a:r>
            <a:r>
              <a:rPr lang="en-GB" sz="2000" dirty="0"/>
              <a:t>: no mandate on the cloud technology, the only condition is to expose the chosen interfaces and services</a:t>
            </a:r>
            <a:r>
              <a:rPr lang="en-GB" sz="2000" dirty="0" smtClean="0"/>
              <a:t>.</a:t>
            </a:r>
          </a:p>
        </p:txBody>
      </p:sp>
      <p:sp>
        <p:nvSpPr>
          <p:cNvPr id="7" name="Rectangle 13"/>
          <p:cNvSpPr/>
          <p:nvPr/>
        </p:nvSpPr>
        <p:spPr>
          <a:xfrm>
            <a:off x="138113" y="1266825"/>
            <a:ext cx="6018212" cy="9382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en-GB" b="1" dirty="0"/>
              <a:t>The EGI Federated Cloud is federation of institutional </a:t>
            </a:r>
            <a:r>
              <a:rPr lang="en-GB" b="1" dirty="0" smtClean="0"/>
              <a:t>Clouds</a:t>
            </a:r>
            <a:r>
              <a:rPr lang="en-GB" b="1" dirty="0"/>
              <a:t>, offering Cloud Infrastructure as a Service to scientists in Europe and worldwide.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4"/>
          <a:stretch>
            <a:fillRect/>
          </a:stretch>
        </p:blipFill>
        <p:spPr bwMode="auto">
          <a:xfrm>
            <a:off x="4587875" y="5387975"/>
            <a:ext cx="120808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 b="71948"/>
          <a:stretch>
            <a:fillRect/>
          </a:stretch>
        </p:blipFill>
        <p:spPr bwMode="auto">
          <a:xfrm>
            <a:off x="900113" y="5465763"/>
            <a:ext cx="12065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5" descr="C:\Users\Salvatore Pinto\Desktop\ge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70513"/>
            <a:ext cx="600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" descr="C:\Users\Salvatore Pinto\Desktop\company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" r="69810" b="14241"/>
          <a:stretch>
            <a:fillRect/>
          </a:stretch>
        </p:blipFill>
        <p:spPr bwMode="auto">
          <a:xfrm>
            <a:off x="7070725" y="5572125"/>
            <a:ext cx="8810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" descr="C:\Users\Salvatore Pinto\Desktop\LogoVerc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934075"/>
            <a:ext cx="11874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" descr="C:\Users\Salvatore Pinto\Desktop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86388"/>
            <a:ext cx="974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5"/>
          <a:stretch>
            <a:fillRect/>
          </a:stretch>
        </p:blipFill>
        <p:spPr bwMode="auto">
          <a:xfrm>
            <a:off x="2627313" y="5864225"/>
            <a:ext cx="12080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6" descr="C:\Users\Salvatore Pinto\Desktop\Catania-Science-Gateway-Framewor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219700"/>
            <a:ext cx="5921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4" descr="C:\Users\Salvatore Pinto\Desktop\img_heade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237163"/>
            <a:ext cx="11112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" descr="C:\Users\Salvatore Pinto\Desktop\esa_log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845175"/>
            <a:ext cx="9683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97488"/>
            <a:ext cx="5683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Immagin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45175"/>
            <a:ext cx="7207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4" descr="http://www.elixir-europe.org/global/images/ELIXIR_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14938"/>
            <a:ext cx="6937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" descr="http://jams.uni-jena.de/fileadmin/Geoinformatik/JAMS/gfx/JAMSklein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5805488"/>
            <a:ext cx="7524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6" descr=" 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5284788"/>
            <a:ext cx="76041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Immagin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131888"/>
            <a:ext cx="28813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Segnaposto data 3"/>
          <p:cNvSpPr>
            <a:spLocks noGrp="1"/>
          </p:cNvSpPr>
          <p:nvPr>
            <p:ph type="dt" sz="quarter" idx="4294967295"/>
          </p:nvPr>
        </p:nvSpPr>
        <p:spPr bwMode="auto">
          <a:xfrm>
            <a:off x="61913" y="63769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4/8/2015</a:t>
            </a:r>
          </a:p>
        </p:txBody>
      </p:sp>
    </p:spTree>
    <p:extLst>
      <p:ext uri="{BB962C8B-B14F-4D97-AF65-F5344CB8AC3E}">
        <p14:creationId xmlns:p14="http://schemas.microsoft.com/office/powerpoint/2010/main" val="35238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94371"/>
            <a:ext cx="3490226" cy="49386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8144" y="2492896"/>
            <a:ext cx="3179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Topics to cover from :</a:t>
            </a:r>
          </a:p>
          <a:p>
            <a:r>
              <a:rPr lang="en-US" sz="2400" dirty="0" smtClean="0"/>
              <a:t>http://</a:t>
            </a:r>
            <a:r>
              <a:rPr lang="en-GB" sz="2400" dirty="0"/>
              <a:t> </a:t>
            </a:r>
            <a:r>
              <a:rPr lang="en-GB" sz="2400" dirty="0" smtClean="0"/>
              <a:t>conf2015.egi.eu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41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51520" y="1341040"/>
            <a:ext cx="8640960" cy="791815"/>
          </a:xfrm>
        </p:spPr>
        <p:txBody>
          <a:bodyPr anchor="ctr">
            <a:normAutofit fontScale="70000" lnSpcReduction="20000"/>
          </a:bodyPr>
          <a:lstStyle/>
          <a:p>
            <a:pPr algn="just"/>
            <a:r>
              <a:rPr lang="en-GB" b="0" dirty="0">
                <a:solidFill>
                  <a:srgbClr val="4F81BD"/>
                </a:solidFill>
              </a:rPr>
              <a:t>EGI Federated Cloud </a:t>
            </a:r>
            <a:r>
              <a:rPr lang="en-GB" b="0" dirty="0">
                <a:solidFill>
                  <a:schemeClr val="accent1"/>
                </a:solidFill>
              </a:rPr>
              <a:t>is </a:t>
            </a:r>
            <a:r>
              <a:rPr lang="en-GB" b="0" dirty="0" smtClean="0">
                <a:solidFill>
                  <a:schemeClr val="accent1"/>
                </a:solidFill>
              </a:rPr>
              <a:t>a collaboration </a:t>
            </a:r>
            <a:r>
              <a:rPr lang="en-GB" b="0" dirty="0" smtClean="0"/>
              <a:t>of communities developing, innovating, operating and using cloud federations for research and education. The collaboration facilitates innovation and sustainability of participating clouds and related communities.</a:t>
            </a:r>
            <a:endParaRPr lang="en-GB" b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Federated Cloud 2.0</a:t>
            </a:r>
            <a:endParaRPr lang="en-GB" dirty="0"/>
          </a:p>
        </p:txBody>
      </p:sp>
      <p:sp>
        <p:nvSpPr>
          <p:cNvPr id="23" name="Marcador de texto 5"/>
          <p:cNvSpPr>
            <a:spLocks noGrp="1"/>
          </p:cNvSpPr>
          <p:nvPr>
            <p:ph type="body" idx="1"/>
          </p:nvPr>
        </p:nvSpPr>
        <p:spPr>
          <a:xfrm>
            <a:off x="107504" y="2348880"/>
            <a:ext cx="4320480" cy="504056"/>
          </a:xfrm>
        </p:spPr>
        <p:txBody>
          <a:bodyPr/>
          <a:lstStyle/>
          <a:p>
            <a:pPr algn="ctr"/>
            <a:r>
              <a:rPr lang="en-GB" dirty="0" smtClean="0"/>
              <a:t>Public Cloud (</a:t>
            </a:r>
            <a:r>
              <a:rPr lang="en-GB" dirty="0" err="1" smtClean="0"/>
              <a:t>FedCloud</a:t>
            </a:r>
            <a:r>
              <a:rPr lang="en-GB" dirty="0" smtClean="0"/>
              <a:t> 1.0)</a:t>
            </a:r>
            <a:endParaRPr lang="en-GB" dirty="0"/>
          </a:p>
        </p:txBody>
      </p:sp>
      <p:sp>
        <p:nvSpPr>
          <p:cNvPr id="24" name="Marcador de contenido 6"/>
          <p:cNvSpPr>
            <a:spLocks noGrp="1"/>
          </p:cNvSpPr>
          <p:nvPr>
            <p:ph sz="half" idx="2"/>
          </p:nvPr>
        </p:nvSpPr>
        <p:spPr>
          <a:xfrm>
            <a:off x="107504" y="2996952"/>
            <a:ext cx="4320000" cy="331236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>
                <a:solidFill>
                  <a:schemeClr val="accent1"/>
                </a:solidFill>
              </a:rPr>
              <a:t>Open to any research community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Open Standards</a:t>
            </a:r>
            <a:r>
              <a:rPr lang="en-GB" sz="2000" dirty="0" smtClean="0"/>
              <a:t>: use of open </a:t>
            </a:r>
            <a:r>
              <a:rPr lang="en-GB" sz="2000" dirty="0"/>
              <a:t>standards for the interfaces and images </a:t>
            </a:r>
            <a:r>
              <a:rPr lang="en-GB" sz="2000" dirty="0" smtClean="0"/>
              <a:t>is a </a:t>
            </a:r>
            <a:r>
              <a:rPr lang="en-GB" sz="2000" dirty="0" smtClean="0">
                <a:solidFill>
                  <a:srgbClr val="FF0000"/>
                </a:solidFill>
              </a:rPr>
              <a:t>prerequisite</a:t>
            </a:r>
            <a:r>
              <a:rPr lang="en-GB" sz="2000" dirty="0" smtClean="0"/>
              <a:t> (OCCI</a:t>
            </a:r>
            <a:r>
              <a:rPr lang="en-GB" sz="2000" dirty="0"/>
              <a:t>, CDMI, OVF, </a:t>
            </a:r>
            <a:r>
              <a:rPr lang="en-GB" sz="2000" dirty="0" smtClean="0"/>
              <a:t>GLUE2, …)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Resource </a:t>
            </a:r>
            <a:r>
              <a:rPr lang="en-GB" sz="2000" b="1" dirty="0">
                <a:solidFill>
                  <a:schemeClr val="accent1"/>
                </a:solidFill>
              </a:rPr>
              <a:t>integration</a:t>
            </a:r>
            <a:r>
              <a:rPr lang="en-GB" sz="2000" dirty="0"/>
              <a:t>: Cloud Computing </a:t>
            </a:r>
            <a:r>
              <a:rPr lang="en-GB" sz="2000" dirty="0" smtClean="0"/>
              <a:t>integrated </a:t>
            </a:r>
            <a:r>
              <a:rPr lang="en-GB" sz="2000" dirty="0"/>
              <a:t>into the existing production infrastructure. </a:t>
            </a:r>
            <a:endParaRPr lang="en-GB" sz="20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5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320480" cy="47691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Community Clouds</a:t>
            </a:r>
            <a:endParaRPr lang="en-GB" dirty="0"/>
          </a:p>
        </p:txBody>
      </p:sp>
      <p:sp>
        <p:nvSpPr>
          <p:cNvPr id="32" name="Marcador de contenido 8"/>
          <p:cNvSpPr>
            <a:spLocks noGrp="1"/>
          </p:cNvSpPr>
          <p:nvPr>
            <p:ph sz="quarter" idx="4"/>
          </p:nvPr>
        </p:nvSpPr>
        <p:spPr>
          <a:xfrm>
            <a:off x="4644008" y="2996952"/>
            <a:ext cx="4320000" cy="3312368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Available on one or more comm. specific Virtual Organisation</a:t>
            </a:r>
            <a:endParaRPr lang="en-GB" sz="2000" b="1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Services and APIs are choice of the community, </a:t>
            </a:r>
            <a:r>
              <a:rPr lang="en-GB" sz="2000" dirty="0" smtClean="0"/>
              <a:t>but must assure interoperability within the community. </a:t>
            </a:r>
            <a:r>
              <a:rPr lang="en-GB" sz="2000" dirty="0" smtClean="0">
                <a:solidFill>
                  <a:srgbClr val="FF0000"/>
                </a:solidFill>
              </a:rPr>
              <a:t>Standards are fostered.</a:t>
            </a:r>
            <a:endParaRPr lang="en-GB" sz="20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Looser Federation profile</a:t>
            </a:r>
            <a:r>
              <a:rPr lang="en-GB" sz="2000" dirty="0" smtClean="0"/>
              <a:t>: based on a subset of components (accounting, monitoring, …)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 rot="20788387">
            <a:off x="1685965" y="389226"/>
            <a:ext cx="31749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(Announced in May 2015)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8244408" y="2132856"/>
            <a:ext cx="648072" cy="936104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1186895" y="2714429"/>
            <a:ext cx="2790310" cy="257326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Public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Cloud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EGI Federated Cloud 2.0: </a:t>
            </a:r>
            <a:br>
              <a:rPr lang="en-GB" dirty="0" smtClean="0"/>
            </a:br>
            <a:r>
              <a:rPr lang="en-GB" dirty="0" smtClean="0"/>
              <a:t>Public and community clouds*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2843808" y="3791584"/>
            <a:ext cx="2088232" cy="1787785"/>
          </a:xfrm>
          <a:prstGeom prst="ellipse">
            <a:avLst/>
          </a:prstGeom>
          <a:solidFill>
            <a:schemeClr val="accent2">
              <a:lumMod val="40000"/>
              <a:lumOff val="6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Comm</a:t>
            </a:r>
            <a:r>
              <a:rPr lang="en-GB" b="1" dirty="0">
                <a:solidFill>
                  <a:schemeClr val="tx1"/>
                </a:solidFill>
              </a:rPr>
              <a:t>. cloud: </a:t>
            </a:r>
            <a:r>
              <a:rPr lang="en-GB" b="1" i="1" dirty="0" smtClean="0">
                <a:solidFill>
                  <a:schemeClr val="tx1"/>
                </a:solidFill>
              </a:rPr>
              <a:t>Hungarian Academic cloud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46629" y="1834954"/>
            <a:ext cx="2880320" cy="2570874"/>
          </a:xfrm>
          <a:prstGeom prst="ellipse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Comm. cloud: </a:t>
            </a:r>
            <a:r>
              <a:rPr lang="en-GB" b="1" dirty="0" smtClean="0">
                <a:solidFill>
                  <a:schemeClr val="tx1"/>
                </a:solidFill>
              </a:rPr>
              <a:t/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i="1" dirty="0" smtClean="0">
                <a:solidFill>
                  <a:schemeClr val="tx1"/>
                </a:solidFill>
              </a:rPr>
              <a:t>CERN cloud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15616" y="1353183"/>
            <a:ext cx="1982077" cy="1787785"/>
          </a:xfrm>
          <a:prstGeom prst="ellipse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Comm. cloud: </a:t>
            </a:r>
            <a:r>
              <a:rPr lang="en-GB" b="1" i="1" dirty="0" smtClean="0">
                <a:solidFill>
                  <a:schemeClr val="tx1"/>
                </a:solidFill>
              </a:rPr>
              <a:t>Nectar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0112" y="1330890"/>
            <a:ext cx="347986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Topics of possible common interest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Identity federation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Image repository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Image transformation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Image replication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Cloud and VM monitoring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Accounting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Compute and storage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err="1" smtClean="0"/>
              <a:t>PaaS</a:t>
            </a:r>
            <a:r>
              <a:rPr lang="en-GB" dirty="0" smtClean="0"/>
              <a:t>, SaaS tools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Operational practices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Incident handling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User support 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Training and e-learning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…</a:t>
            </a:r>
          </a:p>
        </p:txBody>
      </p:sp>
      <p:sp>
        <p:nvSpPr>
          <p:cNvPr id="20" name="Oval 19"/>
          <p:cNvSpPr/>
          <p:nvPr/>
        </p:nvSpPr>
        <p:spPr>
          <a:xfrm>
            <a:off x="743949" y="4702433"/>
            <a:ext cx="1839213" cy="1606887"/>
          </a:xfrm>
          <a:prstGeom prst="ellipse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Comm.cloud</a:t>
            </a:r>
            <a:r>
              <a:rPr lang="en-GB" b="1" dirty="0">
                <a:solidFill>
                  <a:schemeClr val="tx1"/>
                </a:solidFill>
              </a:rPr>
              <a:t>: </a:t>
            </a:r>
            <a:r>
              <a:rPr lang="en-GB" b="1" i="1" dirty="0" err="1" smtClean="0">
                <a:solidFill>
                  <a:schemeClr val="tx1"/>
                </a:solidFill>
              </a:rPr>
              <a:t>FogBow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9692" y="3861048"/>
            <a:ext cx="390300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400" i="1" dirty="0" smtClean="0">
                <a:solidFill>
                  <a:srgbClr val="FF0000"/>
                </a:solidFill>
              </a:rPr>
              <a:t>Open</a:t>
            </a:r>
            <a:br>
              <a:rPr lang="en-GB" sz="1400" i="1" dirty="0" smtClean="0">
                <a:solidFill>
                  <a:srgbClr val="FF0000"/>
                </a:solidFill>
              </a:rPr>
            </a:br>
            <a:r>
              <a:rPr lang="en-GB" sz="1400" i="1" dirty="0" smtClean="0">
                <a:solidFill>
                  <a:srgbClr val="FF0000"/>
                </a:solidFill>
              </a:rPr>
              <a:t>Stack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1520" y="3583943"/>
            <a:ext cx="1694045" cy="1643770"/>
          </a:xfrm>
          <a:prstGeom prst="ellipse">
            <a:avLst/>
          </a:prstGeom>
          <a:solidFill>
            <a:schemeClr val="bg2">
              <a:lumMod val="5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Comm. cloud: </a:t>
            </a:r>
            <a:r>
              <a:rPr lang="en-GB" b="1" i="1" dirty="0" smtClean="0">
                <a:solidFill>
                  <a:schemeClr val="tx1"/>
                </a:solidFill>
              </a:rPr>
              <a:t>Harness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6621" y="4869160"/>
            <a:ext cx="817147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GB" sz="1400" i="1" dirty="0" err="1" smtClean="0">
                <a:solidFill>
                  <a:srgbClr val="FF0000"/>
                </a:solidFill>
              </a:rPr>
              <a:t>VMCatcher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1840" y="3050376"/>
            <a:ext cx="533799" cy="73866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FF0000"/>
                </a:solidFill>
              </a:rPr>
              <a:t>GOCDB</a:t>
            </a:r>
            <a:br>
              <a:rPr lang="en-GB" sz="1400" i="1" dirty="0" smtClean="0">
                <a:solidFill>
                  <a:srgbClr val="FF0000"/>
                </a:solidFill>
              </a:rPr>
            </a:br>
            <a:r>
              <a:rPr lang="en-GB" sz="1400" i="1" dirty="0" smtClean="0">
                <a:solidFill>
                  <a:srgbClr val="FF0000"/>
                </a:solidFill>
              </a:rPr>
              <a:t>APEL</a:t>
            </a:r>
          </a:p>
          <a:p>
            <a:pPr algn="ctr"/>
            <a:r>
              <a:rPr lang="en-GB" sz="1400" i="1" dirty="0" smtClean="0">
                <a:solidFill>
                  <a:srgbClr val="FF0000"/>
                </a:solidFill>
              </a:rPr>
              <a:t>ARGO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2624" y="3867726"/>
            <a:ext cx="29905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FF0000"/>
                </a:solidFill>
              </a:rPr>
              <a:t>OVF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12130" y="2771057"/>
            <a:ext cx="595740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FF0000"/>
                </a:solidFill>
              </a:rPr>
              <a:t>Training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9805" y="4643265"/>
            <a:ext cx="351058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FF0000"/>
                </a:solidFill>
              </a:rPr>
              <a:t>OCCI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5976" y="4633391"/>
            <a:ext cx="501740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400" i="1" dirty="0" smtClean="0">
                <a:solidFill>
                  <a:srgbClr val="FF0000"/>
                </a:solidFill>
              </a:rPr>
              <a:t>HEXAA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61658" y="3573016"/>
            <a:ext cx="813492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400" i="1" dirty="0" smtClean="0">
                <a:solidFill>
                  <a:srgbClr val="FF0000"/>
                </a:solidFill>
              </a:rPr>
              <a:t>CERNVMFS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544" y="3789040"/>
            <a:ext cx="528991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400" i="1" dirty="0" smtClean="0">
                <a:solidFill>
                  <a:srgbClr val="FF0000"/>
                </a:solidFill>
              </a:rPr>
              <a:t>GPGPU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6159" y="5857527"/>
            <a:ext cx="112158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400" i="1" dirty="0" err="1" smtClean="0">
                <a:solidFill>
                  <a:srgbClr val="FF0000"/>
                </a:solidFill>
              </a:rPr>
              <a:t>CloudManager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97402" y="3789040"/>
            <a:ext cx="498534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GB" sz="1400" i="1" dirty="0" err="1" smtClean="0">
                <a:solidFill>
                  <a:srgbClr val="FF0000"/>
                </a:solidFill>
              </a:rPr>
              <a:t>AppDB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2934" y="6011996"/>
            <a:ext cx="442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* Arrangement of specific technologies is indicative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5797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64" y="1917104"/>
            <a:ext cx="73802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Long-tail of science platform:</a:t>
            </a:r>
            <a:br>
              <a:rPr lang="en-GB" dirty="0" smtClean="0"/>
            </a:br>
            <a:r>
              <a:rPr lang="en-GB" dirty="0" smtClean="0"/>
              <a:t>What we are trying to solve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595443">
            <a:off x="2495053" y="1924396"/>
            <a:ext cx="3467831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9512" y="1124744"/>
            <a:ext cx="2376264" cy="1656184"/>
            <a:chOff x="179512" y="1124744"/>
            <a:chExt cx="2376264" cy="16561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9552" y="1340768"/>
              <a:ext cx="576064" cy="5760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600" y="1340768"/>
              <a:ext cx="576064" cy="5760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5576" y="1556792"/>
              <a:ext cx="576064" cy="576064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79512" y="1124744"/>
              <a:ext cx="2339752" cy="1224136"/>
            </a:xfrm>
            <a:prstGeom prst="ellipse">
              <a:avLst/>
            </a:prstGeom>
            <a:noFill/>
            <a:ln w="57150" cmpd="sng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600" b="1" dirty="0" smtClean="0"/>
                <a:t>Biomed VO </a:t>
              </a:r>
              <a:br>
                <a:rPr lang="en-US" sz="1600" b="1" dirty="0" smtClean="0"/>
              </a:br>
              <a:r>
                <a:rPr lang="en-US" sz="1600" b="1" dirty="0" smtClean="0"/>
                <a:t>with VIP, etc.</a:t>
              </a:r>
              <a:endParaRPr lang="en-US" sz="1600" b="1" dirty="0"/>
            </a:p>
          </p:txBody>
        </p:sp>
        <p:sp>
          <p:nvSpPr>
            <p:cNvPr id="18" name="Horizontal Scroll 17"/>
            <p:cNvSpPr/>
            <p:nvPr/>
          </p:nvSpPr>
          <p:spPr>
            <a:xfrm>
              <a:off x="1763688" y="1916832"/>
              <a:ext cx="792088" cy="864096"/>
            </a:xfrm>
            <a:prstGeom prst="horizontalScroll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SLA</a:t>
              </a:r>
              <a:br>
                <a:rPr lang="en-US" dirty="0" smtClean="0"/>
              </a:br>
              <a:r>
                <a:rPr lang="en-US" dirty="0" smtClean="0"/>
                <a:t>AUP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1520" y="2780928"/>
            <a:ext cx="2376264" cy="1800200"/>
            <a:chOff x="251520" y="2780928"/>
            <a:chExt cx="2376264" cy="18002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1560" y="2996952"/>
              <a:ext cx="576064" cy="57606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43608" y="2996952"/>
              <a:ext cx="576064" cy="57606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7584" y="3212976"/>
              <a:ext cx="576064" cy="576064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251520" y="2780928"/>
              <a:ext cx="2339752" cy="1224136"/>
            </a:xfrm>
            <a:prstGeom prst="ellipse">
              <a:avLst/>
            </a:prstGeom>
            <a:noFill/>
            <a:ln w="57150" cmpd="sng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600" b="1" dirty="0" smtClean="0"/>
                <a:t>National VO</a:t>
              </a:r>
              <a:br>
                <a:rPr lang="en-US" sz="1600" b="1" dirty="0" smtClean="0"/>
              </a:br>
              <a:r>
                <a:rPr lang="en-US" sz="1600" b="1" dirty="0" smtClean="0"/>
                <a:t> with DIRAC, </a:t>
              </a:r>
              <a:r>
                <a:rPr lang="en-US" sz="1600" b="1" dirty="0" err="1" smtClean="0"/>
                <a:t>iRODS</a:t>
              </a:r>
              <a:r>
                <a:rPr lang="en-US" sz="1600" b="1" dirty="0" smtClean="0"/>
                <a:t>, etc.</a:t>
              </a:r>
              <a:endParaRPr lang="en-US" sz="1600" b="1" dirty="0"/>
            </a:p>
          </p:txBody>
        </p:sp>
        <p:sp>
          <p:nvSpPr>
            <p:cNvPr id="24" name="Horizontal Scroll 23"/>
            <p:cNvSpPr/>
            <p:nvPr/>
          </p:nvSpPr>
          <p:spPr>
            <a:xfrm>
              <a:off x="1835696" y="3717032"/>
              <a:ext cx="792088" cy="864096"/>
            </a:xfrm>
            <a:prstGeom prst="horizontalScroll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SLA</a:t>
              </a:r>
              <a:br>
                <a:rPr lang="en-US" dirty="0" smtClean="0"/>
              </a:br>
              <a:r>
                <a:rPr lang="en-US" dirty="0" smtClean="0"/>
                <a:t>AUP</a:t>
              </a:r>
              <a:endParaRPr lang="en-US" dirty="0"/>
            </a:p>
          </p:txBody>
        </p:sp>
      </p:grpSp>
      <p:sp>
        <p:nvSpPr>
          <p:cNvPr id="25" name="Right Arrow 24"/>
          <p:cNvSpPr/>
          <p:nvPr/>
        </p:nvSpPr>
        <p:spPr>
          <a:xfrm rot="20886275">
            <a:off x="2558983" y="2852330"/>
            <a:ext cx="2845601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83568" y="4797152"/>
            <a:ext cx="648072" cy="864096"/>
            <a:chOff x="683568" y="4797152"/>
            <a:chExt cx="648072" cy="86409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5576" y="5085184"/>
              <a:ext cx="576064" cy="57606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83568" y="4797152"/>
              <a:ext cx="4040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67744" y="4797152"/>
            <a:ext cx="648072" cy="864096"/>
            <a:chOff x="2267744" y="4797152"/>
            <a:chExt cx="648072" cy="8640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39752" y="5085184"/>
              <a:ext cx="576064" cy="57606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267744" y="4797152"/>
              <a:ext cx="4040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sp>
        <p:nvSpPr>
          <p:cNvPr id="32" name="Rounded Rectangular Callout 31"/>
          <p:cNvSpPr/>
          <p:nvPr/>
        </p:nvSpPr>
        <p:spPr>
          <a:xfrm>
            <a:off x="3275856" y="3645024"/>
            <a:ext cx="5544616" cy="2232248"/>
          </a:xfrm>
          <a:prstGeom prst="wedgeRoundRectCallout">
            <a:avLst>
              <a:gd name="adj1" fmla="val -55898"/>
              <a:gd name="adj2" fmla="val 2021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discipline specific VO in all 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national/regional catch-all VO everywhere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cost of maintenance of existing 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Uneven quality of services in </a:t>
            </a:r>
            <a:r>
              <a:rPr lang="en-US" dirty="0" err="1" smtClean="0"/>
              <a:t>Vos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(or very hard) access to certificates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Hard to monitor long-tail activity at EU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Hard to nurture long-tail users into communities</a:t>
            </a:r>
          </a:p>
        </p:txBody>
      </p:sp>
    </p:spTree>
    <p:extLst>
      <p:ext uri="{BB962C8B-B14F-4D97-AF65-F5344CB8AC3E}">
        <p14:creationId xmlns:p14="http://schemas.microsoft.com/office/powerpoint/2010/main" val="309349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Long-tail of science platform:</a:t>
            </a:r>
            <a:br>
              <a:rPr lang="en-GB" dirty="0" smtClean="0"/>
            </a:br>
            <a:r>
              <a:rPr lang="en-GB" dirty="0" smtClean="0"/>
              <a:t>The big picture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000754" y="2987660"/>
            <a:ext cx="2139198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Long-tail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Resources VO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9007" y="3707740"/>
            <a:ext cx="203118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29247" y="2542838"/>
            <a:ext cx="2247209" cy="2317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Domain VO in EGI</a:t>
            </a:r>
            <a:br>
              <a:rPr lang="en-GB" dirty="0" smtClean="0"/>
            </a:br>
            <a:r>
              <a:rPr lang="en-GB" dirty="0" smtClean="0"/>
              <a:t>OR</a:t>
            </a:r>
            <a:br>
              <a:rPr lang="en-GB" dirty="0" smtClean="0"/>
            </a:br>
            <a:r>
              <a:rPr lang="en-GB" dirty="0" smtClean="0"/>
              <a:t> New VO in EGI</a:t>
            </a:r>
            <a:br>
              <a:rPr lang="en-GB" dirty="0" smtClean="0"/>
            </a:br>
            <a:r>
              <a:rPr lang="en-GB" dirty="0" smtClean="0"/>
              <a:t>OR</a:t>
            </a:r>
            <a:br>
              <a:rPr lang="en-GB" dirty="0" smtClean="0"/>
            </a:br>
            <a:r>
              <a:rPr lang="en-GB" dirty="0" smtClean="0"/>
              <a:t>New e-infrastructure by federating User’s sites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91523" y="1137518"/>
            <a:ext cx="2944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GB" dirty="0" smtClean="0"/>
              <a:t>-GRANT: Resource brokering</a:t>
            </a:r>
          </a:p>
          <a:p>
            <a:r>
              <a:rPr lang="en-GB" dirty="0" smtClean="0"/>
              <a:t>NGIs: Consultancy for users</a:t>
            </a:r>
          </a:p>
          <a:p>
            <a:r>
              <a:rPr lang="en-GB" dirty="0" smtClean="0"/>
              <a:t>Tech. Providers: SW services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676719" y="2483604"/>
            <a:ext cx="792088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WS-PGRADE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12823" y="2483604"/>
            <a:ext cx="792088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CSGF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20935" y="2483604"/>
            <a:ext cx="79208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DIRAC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4711" y="4211796"/>
            <a:ext cx="792088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</a:rPr>
              <a:t>QosCosGrid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40815" y="4211796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‘Other </a:t>
            </a:r>
            <a:r>
              <a:rPr lang="en-GB" sz="1400" dirty="0" err="1" smtClean="0">
                <a:solidFill>
                  <a:schemeClr val="tx1"/>
                </a:solidFill>
              </a:rPr>
              <a:t>env</a:t>
            </a:r>
            <a:r>
              <a:rPr lang="en-GB" sz="1400" dirty="0" smtClean="0">
                <a:solidFill>
                  <a:schemeClr val="tx1"/>
                </a:solidFill>
              </a:rPr>
              <a:t>.’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896" y="4211796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‘Other </a:t>
            </a:r>
            <a:r>
              <a:rPr lang="en-GB" sz="1400" dirty="0" err="1" smtClean="0">
                <a:solidFill>
                  <a:schemeClr val="tx1"/>
                </a:solidFill>
              </a:rPr>
              <a:t>env</a:t>
            </a:r>
            <a:r>
              <a:rPr lang="en-GB" sz="1400" dirty="0" smtClean="0">
                <a:solidFill>
                  <a:schemeClr val="tx1"/>
                </a:solidFill>
              </a:rPr>
              <a:t>.’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4711" y="1333217"/>
            <a:ext cx="282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NGIs: Consultancy for users</a:t>
            </a:r>
          </a:p>
          <a:p>
            <a:r>
              <a:rPr lang="en-GB" dirty="0" smtClean="0"/>
              <a:t>Tech. Providers: SW services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15616" y="3347700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User Management Portal</a:t>
            </a:r>
            <a:endParaRPr lang="en-GB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64088" y="3275692"/>
            <a:ext cx="0" cy="36004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42533" y="2699628"/>
            <a:ext cx="1829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Migration support</a:t>
            </a:r>
            <a:br>
              <a:rPr lang="en-GB" sz="1400" dirty="0" smtClean="0"/>
            </a:br>
            <a:r>
              <a:rPr lang="en-GB" sz="1400" dirty="0" smtClean="0"/>
              <a:t>from the NGIs/domain</a:t>
            </a:r>
            <a:endParaRPr lang="en-GB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27584" y="3676382"/>
            <a:ext cx="288032" cy="24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512" y="3419708"/>
            <a:ext cx="576064" cy="5760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3419708"/>
            <a:ext cx="576064" cy="576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3635732"/>
            <a:ext cx="576064" cy="576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92532" y="45718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13" name="Right Brace 12"/>
          <p:cNvSpPr/>
          <p:nvPr/>
        </p:nvSpPr>
        <p:spPr>
          <a:xfrm rot="16200000">
            <a:off x="2797591" y="694234"/>
            <a:ext cx="432048" cy="28586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ight Brace 34"/>
          <p:cNvSpPr/>
          <p:nvPr/>
        </p:nvSpPr>
        <p:spPr>
          <a:xfrm rot="16200000">
            <a:off x="7319134" y="982267"/>
            <a:ext cx="432048" cy="24266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eft-Right Arrow 33"/>
          <p:cNvSpPr/>
          <p:nvPr/>
        </p:nvSpPr>
        <p:spPr>
          <a:xfrm>
            <a:off x="1529742" y="5445224"/>
            <a:ext cx="2958249" cy="493023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2385005" y="5786100"/>
            <a:ext cx="1370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Limited period</a:t>
            </a:r>
          </a:p>
          <a:p>
            <a:pPr algn="ctr"/>
            <a:r>
              <a:rPr lang="en-GB" sz="1400" dirty="0" smtClean="0"/>
              <a:t>Limited capacity</a:t>
            </a:r>
            <a:endParaRPr lang="en-GB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566756" y="5804683"/>
            <a:ext cx="202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Community arrangement</a:t>
            </a:r>
            <a:endParaRPr lang="en-GB" sz="1400" dirty="0"/>
          </a:p>
        </p:txBody>
      </p:sp>
      <p:sp>
        <p:nvSpPr>
          <p:cNvPr id="39" name="Left Arrow 38"/>
          <p:cNvSpPr/>
          <p:nvPr/>
        </p:nvSpPr>
        <p:spPr>
          <a:xfrm rot="10800000">
            <a:off x="6160858" y="5445224"/>
            <a:ext cx="2860872" cy="507538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8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Long-tail of science platform:</a:t>
            </a:r>
            <a:br>
              <a:rPr lang="en-US" dirty="0" smtClean="0"/>
            </a:br>
            <a:r>
              <a:rPr lang="en-US" dirty="0" smtClean="0"/>
              <a:t>User workflow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20272" y="3717032"/>
            <a:ext cx="1224136" cy="86409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X509 credentials factory</a:t>
            </a:r>
            <a:endParaRPr lang="en-US" sz="1600" dirty="0"/>
          </a:p>
        </p:txBody>
      </p:sp>
      <p:sp>
        <p:nvSpPr>
          <p:cNvPr id="8" name="Cloud 7"/>
          <p:cNvSpPr/>
          <p:nvPr/>
        </p:nvSpPr>
        <p:spPr>
          <a:xfrm>
            <a:off x="4644008" y="5301208"/>
            <a:ext cx="2664296" cy="136815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293096"/>
            <a:ext cx="1008112" cy="10081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187624" y="1556792"/>
            <a:ext cx="864096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 </a:t>
            </a:r>
            <a:r>
              <a:rPr lang="en-US" dirty="0" err="1" smtClean="0"/>
              <a:t>IdP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123728" y="1916832"/>
            <a:ext cx="720080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EGI SSO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187624" y="2348880"/>
            <a:ext cx="864096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X509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283968" y="1772816"/>
            <a:ext cx="1800200" cy="122413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Management Portal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923928" y="3717032"/>
            <a:ext cx="1152128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 </a:t>
            </a:r>
            <a:r>
              <a:rPr lang="en-US" dirty="0" err="1" smtClean="0">
                <a:solidFill>
                  <a:schemeClr val="tx1"/>
                </a:solidFill>
              </a:rPr>
              <a:t>envir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5940152" y="1772816"/>
            <a:ext cx="864096" cy="1224136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DB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220072" y="3717032"/>
            <a:ext cx="1152128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 </a:t>
            </a:r>
            <a:r>
              <a:rPr lang="en-US" dirty="0" err="1" smtClean="0">
                <a:solidFill>
                  <a:schemeClr val="tx1"/>
                </a:solidFill>
              </a:rPr>
              <a:t>envir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19672" y="314096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>
            <a:off x="2987824" y="2276872"/>
            <a:ext cx="1296144" cy="108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  <a:endCxn id="14" idx="0"/>
          </p:cNvCxnSpPr>
          <p:nvPr/>
        </p:nvCxnSpPr>
        <p:spPr>
          <a:xfrm flipH="1">
            <a:off x="4499992" y="2996952"/>
            <a:ext cx="68407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  <a:endCxn id="16" idx="0"/>
          </p:cNvCxnSpPr>
          <p:nvPr/>
        </p:nvCxnSpPr>
        <p:spPr>
          <a:xfrm>
            <a:off x="5184068" y="2996952"/>
            <a:ext cx="61206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</p:cNvCxnSpPr>
          <p:nvPr/>
        </p:nvCxnSpPr>
        <p:spPr>
          <a:xfrm>
            <a:off x="4499992" y="458112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2"/>
          </p:cNvCxnSpPr>
          <p:nvPr/>
        </p:nvCxnSpPr>
        <p:spPr>
          <a:xfrm>
            <a:off x="5796136" y="458112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7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5445224"/>
            <a:ext cx="576064" cy="11059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7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984" y="5419443"/>
            <a:ext cx="576064" cy="11059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7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4088" y="5419443"/>
            <a:ext cx="576064" cy="11059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7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184" y="5419443"/>
            <a:ext cx="576064" cy="1105901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endCxn id="14" idx="1"/>
          </p:cNvCxnSpPr>
          <p:nvPr/>
        </p:nvCxnSpPr>
        <p:spPr>
          <a:xfrm flipV="1">
            <a:off x="2267744" y="4149080"/>
            <a:ext cx="165618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275856" y="1484784"/>
            <a:ext cx="5040560" cy="3384376"/>
          </a:xfrm>
          <a:prstGeom prst="roundRect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340768"/>
            <a:ext cx="864096" cy="864096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2051720" y="2636912"/>
            <a:ext cx="2160240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ounded Rectangular Callout 31"/>
          <p:cNvSpPr/>
          <p:nvPr/>
        </p:nvSpPr>
        <p:spPr>
          <a:xfrm>
            <a:off x="1632148" y="835821"/>
            <a:ext cx="1296144" cy="608403"/>
          </a:xfrm>
          <a:prstGeom prst="wedgeRoundRectCallout">
            <a:avLst>
              <a:gd name="adj1" fmla="val 19466"/>
              <a:gd name="adj2" fmla="val 12033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Zero-barrier access</a:t>
            </a:r>
            <a:endParaRPr lang="en-US" dirty="0"/>
          </a:p>
        </p:txBody>
      </p:sp>
      <p:sp>
        <p:nvSpPr>
          <p:cNvPr id="33" name="Rounded Rectangular Callout 32"/>
          <p:cNvSpPr/>
          <p:nvPr/>
        </p:nvSpPr>
        <p:spPr>
          <a:xfrm>
            <a:off x="7308304" y="2852936"/>
            <a:ext cx="1296144" cy="759282"/>
          </a:xfrm>
          <a:prstGeom prst="wedgeRoundRectCallout">
            <a:avLst>
              <a:gd name="adj1" fmla="val -21395"/>
              <a:gd name="adj2" fmla="val 7053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User-specific proxy from robot certificate</a:t>
            </a:r>
            <a:endParaRPr lang="en-US" sz="1200" dirty="0"/>
          </a:p>
        </p:txBody>
      </p:sp>
      <p:cxnSp>
        <p:nvCxnSpPr>
          <p:cNvPr id="34" name="Straight Arrow Connector 33"/>
          <p:cNvCxnSpPr>
            <a:stCxn id="7" idx="1"/>
            <a:endCxn id="16" idx="3"/>
          </p:cNvCxnSpPr>
          <p:nvPr/>
        </p:nvCxnSpPr>
        <p:spPr>
          <a:xfrm flipH="1">
            <a:off x="6372200" y="4149080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Vertical Scroll 34"/>
          <p:cNvSpPr/>
          <p:nvPr/>
        </p:nvSpPr>
        <p:spPr>
          <a:xfrm>
            <a:off x="3635896" y="2780928"/>
            <a:ext cx="1008112" cy="1081861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Security Policy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VO AUP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6948264" y="2204864"/>
            <a:ext cx="1235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NGI/EGI.eu</a:t>
            </a:r>
            <a:br>
              <a:rPr lang="en-US" dirty="0" smtClean="0"/>
            </a:br>
            <a:r>
              <a:rPr lang="en-US" dirty="0" smtClean="0"/>
              <a:t>approves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71600" y="5301208"/>
            <a:ext cx="14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Scientific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494660" y="1052736"/>
            <a:ext cx="6048672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/>
            <a:r>
              <a:rPr lang="en-GB" sz="3200" dirty="0" smtClean="0">
                <a:solidFill>
                  <a:schemeClr val="tx1"/>
                </a:solidFill>
              </a:rPr>
              <a:t>USERS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1" y="5661248"/>
            <a:ext cx="6264696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Grid / Cloud  middleware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(command line, API)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29858" y="2420888"/>
            <a:ext cx="1" cy="32403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27" y="1124744"/>
            <a:ext cx="1230456" cy="11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26908" y="4994012"/>
            <a:ext cx="121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Personal X509</a:t>
            </a:r>
            <a:br>
              <a:rPr lang="en-GB" sz="1400" dirty="0" smtClean="0"/>
            </a:br>
            <a:r>
              <a:rPr lang="en-GB" sz="1400" dirty="0" smtClean="0"/>
              <a:t>cert. proxy</a:t>
            </a:r>
            <a:endParaRPr lang="en-GB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896189" y="2420888"/>
            <a:ext cx="2950" cy="874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96189" y="4994012"/>
            <a:ext cx="996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Robot</a:t>
            </a:r>
            <a:br>
              <a:rPr lang="en-GB" sz="1400" dirty="0" smtClean="0"/>
            </a:br>
            <a:r>
              <a:rPr lang="en-GB" sz="1400" dirty="0" smtClean="0"/>
              <a:t>cert. proxy.</a:t>
            </a:r>
            <a:endParaRPr lang="en-GB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754194" y="2220527"/>
            <a:ext cx="1" cy="344072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51244" y="4994012"/>
            <a:ext cx="156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</a:rPr>
              <a:t>User-specific robot</a:t>
            </a:r>
          </a:p>
          <a:p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</a:rPr>
              <a:t>cert. proxy</a:t>
            </a:r>
            <a:endParaRPr lang="en-GB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292537" y="2220527"/>
            <a:ext cx="18761" cy="34407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0409" y="4922004"/>
            <a:ext cx="121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/>
              <a:t>Personal X509</a:t>
            </a:r>
            <a:br>
              <a:rPr lang="en-GB" sz="1400" dirty="0" smtClean="0"/>
            </a:br>
            <a:r>
              <a:rPr lang="en-GB" sz="1400" dirty="0" smtClean="0"/>
              <a:t>cert. proxy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3078836" y="3295588"/>
            <a:ext cx="4464496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Gateway portals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(Web)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08561" y="2672674"/>
            <a:ext cx="487291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IGTF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>
            <a:stCxn id="27" idx="2"/>
          </p:cNvCxnSpPr>
          <p:nvPr/>
        </p:nvCxnSpPr>
        <p:spPr>
          <a:xfrm flipH="1">
            <a:off x="2301917" y="2888698"/>
            <a:ext cx="206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>
            <a:stCxn id="30" idx="2"/>
          </p:cNvCxnSpPr>
          <p:nvPr/>
        </p:nvCxnSpPr>
        <p:spPr>
          <a:xfrm>
            <a:off x="3012617" y="2888698"/>
            <a:ext cx="7172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012617" y="2672674"/>
            <a:ext cx="487291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TCS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188343" y="2636912"/>
            <a:ext cx="487291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IGTF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37" idx="6"/>
          </p:cNvCxnSpPr>
          <p:nvPr/>
        </p:nvCxnSpPr>
        <p:spPr>
          <a:xfrm>
            <a:off x="4675634" y="2852936"/>
            <a:ext cx="223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718796" y="4725144"/>
            <a:ext cx="775324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MyProxy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41" idx="6"/>
          </p:cNvCxnSpPr>
          <p:nvPr/>
        </p:nvCxnSpPr>
        <p:spPr>
          <a:xfrm>
            <a:off x="3494120" y="4941168"/>
            <a:ext cx="223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936676" y="2636912"/>
            <a:ext cx="73166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EGI SSO </a:t>
            </a:r>
            <a:r>
              <a:rPr lang="en-GB" sz="1200" dirty="0" err="1" smtClean="0">
                <a:solidFill>
                  <a:schemeClr val="tx1"/>
                </a:solidFill>
              </a:rPr>
              <a:t>IdP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endCxn id="48" idx="2"/>
          </p:cNvCxnSpPr>
          <p:nvPr/>
        </p:nvCxnSpPr>
        <p:spPr>
          <a:xfrm>
            <a:off x="6754195" y="2852936"/>
            <a:ext cx="182481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148064" y="2636912"/>
            <a:ext cx="611560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Open</a:t>
            </a:r>
            <a:br>
              <a:rPr lang="en-GB" sz="1200" dirty="0" smtClean="0">
                <a:solidFill>
                  <a:schemeClr val="tx1"/>
                </a:solidFill>
              </a:rPr>
            </a:br>
            <a:r>
              <a:rPr lang="en-GB" sz="1200" dirty="0" err="1" smtClean="0">
                <a:solidFill>
                  <a:schemeClr val="tx1"/>
                </a:solidFill>
              </a:rPr>
              <a:t>IdPs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759624" y="2636912"/>
            <a:ext cx="793062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EduGAIN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</a:rPr>
              <a:t>IdPs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>
            <a:endCxn id="56" idx="6"/>
          </p:cNvCxnSpPr>
          <p:nvPr/>
        </p:nvCxnSpPr>
        <p:spPr>
          <a:xfrm flipH="1">
            <a:off x="6552686" y="2852936"/>
            <a:ext cx="20150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54" idx="2"/>
          </p:cNvCxnSpPr>
          <p:nvPr/>
        </p:nvCxnSpPr>
        <p:spPr>
          <a:xfrm>
            <a:off x="4899140" y="2852936"/>
            <a:ext cx="2489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96189" y="4519724"/>
            <a:ext cx="0" cy="114152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Evolution </a:t>
            </a:r>
            <a:r>
              <a:rPr lang="en-GB" sz="3200" dirty="0" smtClean="0"/>
              <a:t>of </a:t>
            </a:r>
            <a:r>
              <a:rPr lang="en-GB" sz="3200" dirty="0"/>
              <a:t>user authentication </a:t>
            </a:r>
            <a:r>
              <a:rPr lang="en-GB" sz="3200" dirty="0" smtClean="0"/>
              <a:t>solutions in EGI VOs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1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20" grpId="0"/>
      <p:bldP spid="5" grpId="0" animBg="1"/>
      <p:bldP spid="27" grpId="0" animBg="1"/>
      <p:bldP spid="30" grpId="0" animBg="1"/>
      <p:bldP spid="37" grpId="0" animBg="1"/>
      <p:bldP spid="41" grpId="0" animBg="1"/>
      <p:bldP spid="48" grpId="0" animBg="1"/>
      <p:bldP spid="54" grpId="0" animBg="1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971600" y="5690298"/>
            <a:ext cx="7157812" cy="10506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EGI Open Data Platform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Today’s reality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9992"/>
            <a:ext cx="6122773" cy="4159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37656" y="2209851"/>
            <a:ext cx="466702" cy="454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" name="Rectangle 4"/>
          <p:cNvSpPr/>
          <p:nvPr/>
        </p:nvSpPr>
        <p:spPr>
          <a:xfrm>
            <a:off x="6517817" y="1429992"/>
            <a:ext cx="2019959" cy="41592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6" name="Down Arrow 5"/>
          <p:cNvSpPr/>
          <p:nvPr/>
        </p:nvSpPr>
        <p:spPr>
          <a:xfrm>
            <a:off x="2737342" y="1105051"/>
            <a:ext cx="719089" cy="38992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" name="TextBox 6"/>
          <p:cNvSpPr txBox="1"/>
          <p:nvPr/>
        </p:nvSpPr>
        <p:spPr>
          <a:xfrm>
            <a:off x="2253568" y="836712"/>
            <a:ext cx="1637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Slide from EUDAT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71015" y="1494981"/>
            <a:ext cx="621230" cy="47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EGI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7656" y="2274840"/>
            <a:ext cx="400030" cy="389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1" name="Rectangle 10"/>
          <p:cNvSpPr/>
          <p:nvPr/>
        </p:nvSpPr>
        <p:spPr>
          <a:xfrm>
            <a:off x="7137671" y="3043243"/>
            <a:ext cx="400030" cy="3899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" name="Rectangle 11"/>
          <p:cNvSpPr/>
          <p:nvPr/>
        </p:nvSpPr>
        <p:spPr>
          <a:xfrm>
            <a:off x="6717489" y="4614416"/>
            <a:ext cx="400030" cy="3899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3" name="Rectangle 12"/>
          <p:cNvSpPr/>
          <p:nvPr/>
        </p:nvSpPr>
        <p:spPr>
          <a:xfrm>
            <a:off x="7604373" y="3704581"/>
            <a:ext cx="400030" cy="389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4" name="Rectangle 13"/>
          <p:cNvSpPr/>
          <p:nvPr/>
        </p:nvSpPr>
        <p:spPr>
          <a:xfrm>
            <a:off x="7004328" y="3834557"/>
            <a:ext cx="400030" cy="3899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5" name="Rectangle 14"/>
          <p:cNvSpPr/>
          <p:nvPr/>
        </p:nvSpPr>
        <p:spPr>
          <a:xfrm>
            <a:off x="8004403" y="2794745"/>
            <a:ext cx="400030" cy="389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" name="TextBox 9"/>
          <p:cNvSpPr txBox="1"/>
          <p:nvPr/>
        </p:nvSpPr>
        <p:spPr>
          <a:xfrm>
            <a:off x="7637709" y="1868138"/>
            <a:ext cx="966739" cy="74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Generic</a:t>
            </a:r>
            <a:b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compute</a:t>
            </a:r>
            <a:b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centres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404358" y="2209851"/>
            <a:ext cx="233351" cy="12997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  <a:endCxn id="15" idx="0"/>
          </p:cNvCxnSpPr>
          <p:nvPr/>
        </p:nvCxnSpPr>
        <p:spPr>
          <a:xfrm>
            <a:off x="8121078" y="2618124"/>
            <a:ext cx="83340" cy="1766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804388" y="2534793"/>
            <a:ext cx="83340" cy="11697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929397" y="4354463"/>
            <a:ext cx="400030" cy="3899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7" name="TextBox 26"/>
          <p:cNvSpPr txBox="1"/>
          <p:nvPr/>
        </p:nvSpPr>
        <p:spPr>
          <a:xfrm>
            <a:off x="7271015" y="4996484"/>
            <a:ext cx="1292487" cy="52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Community compute sites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27" idx="0"/>
          </p:cNvCxnSpPr>
          <p:nvPr/>
        </p:nvCxnSpPr>
        <p:spPr>
          <a:xfrm flipV="1">
            <a:off x="7917258" y="4809381"/>
            <a:ext cx="78811" cy="18710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7140291" y="4871113"/>
            <a:ext cx="197396" cy="1871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7271015" y="4224487"/>
            <a:ext cx="366694" cy="83372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-Right Arrow 35"/>
          <p:cNvSpPr/>
          <p:nvPr/>
        </p:nvSpPr>
        <p:spPr>
          <a:xfrm>
            <a:off x="5796136" y="2924722"/>
            <a:ext cx="1113266" cy="1104800"/>
          </a:xfrm>
          <a:prstGeom prst="leftRightArrow">
            <a:avLst>
              <a:gd name="adj1" fmla="val 50000"/>
              <a:gd name="adj2" fmla="val 3086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Ad-hoc solutions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AutoShape 4" descr="Image result for opena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AutoShape 6" descr="Image result for openai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6" name="Picture 10" descr="https://databl.files.wordpress.com/2012/11/datacite_wordpr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97" y="5850917"/>
            <a:ext cx="804568" cy="80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eudat.eu/sites/default/files/logo-b2fi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89" y="5856951"/>
            <a:ext cx="618484" cy="71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re3data.org/wp-content/uploads/2013/09/cropped-re3data_Logo_RGB_hea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08" y="5949230"/>
            <a:ext cx="3650052" cy="6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https://www.coar-repositories.org/files/OpenAIRE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32" y="5768064"/>
            <a:ext cx="1058876" cy="80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740352" y="62373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5400000">
            <a:off x="6703326" y="4912255"/>
            <a:ext cx="1113266" cy="1104800"/>
          </a:xfrm>
          <a:prstGeom prst="leftRightArrow">
            <a:avLst>
              <a:gd name="adj1" fmla="val 50000"/>
              <a:gd name="adj2" fmla="val 3086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Ad-hoc solutions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thegooru.com/wp-content/uploads/google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6" y="5967057"/>
            <a:ext cx="1249416" cy="70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7563" y="5723964"/>
            <a:ext cx="227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Data Indexing services</a:t>
            </a:r>
          </a:p>
        </p:txBody>
      </p:sp>
      <p:sp>
        <p:nvSpPr>
          <p:cNvPr id="44" name="Left-Right Arrow 43"/>
          <p:cNvSpPr/>
          <p:nvPr/>
        </p:nvSpPr>
        <p:spPr>
          <a:xfrm rot="5400000">
            <a:off x="5215548" y="4931416"/>
            <a:ext cx="1113266" cy="1104800"/>
          </a:xfrm>
          <a:prstGeom prst="leftRightArrow">
            <a:avLst>
              <a:gd name="adj1" fmla="val 50000"/>
              <a:gd name="adj2" fmla="val 3086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Ad-hoc solutions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5085184"/>
            <a:ext cx="792088" cy="46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 animBg="1"/>
      <p:bldP spid="5" grpId="0" animBg="1"/>
      <p:bldP spid="6" grpId="0" animBg="1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0" grpId="0"/>
      <p:bldP spid="25" grpId="0" animBg="1"/>
      <p:bldP spid="27" grpId="0"/>
      <p:bldP spid="36" grpId="0" animBg="1"/>
      <p:bldP spid="43" grpId="0"/>
      <p:bldP spid="50" grpId="0" animBg="1"/>
      <p:bldP spid="3" grpId="0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EGI Open Data Platform:</a:t>
            </a:r>
            <a:br>
              <a:rPr lang="en-GB" dirty="0" smtClean="0"/>
            </a:br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524920"/>
            <a:ext cx="8676456" cy="4784400"/>
          </a:xfrm>
        </p:spPr>
        <p:txBody>
          <a:bodyPr/>
          <a:lstStyle/>
          <a:p>
            <a:pPr lvl="0"/>
            <a:r>
              <a:rPr lang="en-GB" sz="2400" b="1" dirty="0" smtClean="0"/>
              <a:t>Lower </a:t>
            </a:r>
            <a:r>
              <a:rPr lang="en-GB" sz="2400" b="1" dirty="0"/>
              <a:t>barrier</a:t>
            </a:r>
            <a:r>
              <a:rPr lang="en-GB" sz="2400" dirty="0"/>
              <a:t> for EGI users in publishing their data as </a:t>
            </a:r>
            <a:r>
              <a:rPr lang="en-GB" sz="2400" dirty="0" smtClean="0"/>
              <a:t>open</a:t>
            </a:r>
          </a:p>
          <a:p>
            <a:pPr lvl="0"/>
            <a:r>
              <a:rPr lang="en-GB" sz="2400" b="1" dirty="0" smtClean="0"/>
              <a:t>Simplify </a:t>
            </a:r>
            <a:r>
              <a:rPr lang="en-GB" sz="2400" b="1" dirty="0"/>
              <a:t>access</a:t>
            </a:r>
            <a:r>
              <a:rPr lang="en-GB" sz="2400" dirty="0"/>
              <a:t> and processing of open data for EGI </a:t>
            </a:r>
            <a:r>
              <a:rPr lang="en-GB" sz="2400" dirty="0" smtClean="0"/>
              <a:t>users</a:t>
            </a:r>
          </a:p>
          <a:p>
            <a:pPr lvl="0"/>
            <a:r>
              <a:rPr lang="en-GB" sz="2400" b="1" dirty="0" smtClean="0"/>
              <a:t>Integrate </a:t>
            </a:r>
            <a:r>
              <a:rPr lang="en-GB" sz="2400" b="1" dirty="0"/>
              <a:t>and virtualize</a:t>
            </a:r>
            <a:r>
              <a:rPr lang="en-GB" sz="2400" dirty="0"/>
              <a:t> existing EGI data </a:t>
            </a:r>
            <a:r>
              <a:rPr lang="en-GB" sz="2400" dirty="0" smtClean="0"/>
              <a:t>storages</a:t>
            </a:r>
          </a:p>
          <a:p>
            <a:pPr lvl="1"/>
            <a:r>
              <a:rPr lang="en-GB" sz="2000" dirty="0"/>
              <a:t>Data and compute co-located in the cloud</a:t>
            </a:r>
            <a:endParaRPr lang="pl-PL" sz="2000" dirty="0"/>
          </a:p>
          <a:p>
            <a:pPr lvl="0"/>
            <a:r>
              <a:rPr lang="en-GB" sz="2400" b="1" dirty="0" smtClean="0"/>
              <a:t>Persistent </a:t>
            </a:r>
            <a:r>
              <a:rPr lang="en-GB" sz="2400" b="1" dirty="0"/>
              <a:t>data identification (DOI</a:t>
            </a:r>
            <a:r>
              <a:rPr lang="en-GB" sz="2400" b="1" dirty="0" smtClean="0"/>
              <a:t>)</a:t>
            </a:r>
          </a:p>
          <a:p>
            <a:pPr lvl="1"/>
            <a:r>
              <a:rPr lang="en-GB" sz="2000" dirty="0" smtClean="0"/>
              <a:t>Repeatability, Reusability</a:t>
            </a:r>
            <a:endParaRPr lang="pl-PL" sz="2000" dirty="0"/>
          </a:p>
          <a:p>
            <a:pPr lvl="0"/>
            <a:r>
              <a:rPr lang="en-GB" sz="2400" b="1" dirty="0" smtClean="0"/>
              <a:t>Optimize </a:t>
            </a:r>
            <a:r>
              <a:rPr lang="en-GB" sz="2400" b="1" dirty="0"/>
              <a:t>access</a:t>
            </a:r>
            <a:r>
              <a:rPr lang="en-GB" sz="2400" dirty="0"/>
              <a:t> to open data provided by both external and internal EGI open data providers. </a:t>
            </a:r>
            <a:endParaRPr lang="en-GB" sz="2400" dirty="0" smtClean="0"/>
          </a:p>
          <a:p>
            <a:pPr lvl="1"/>
            <a:r>
              <a:rPr lang="en-GB" sz="2000" dirty="0" smtClean="0"/>
              <a:t>Collaboration with RIs is key</a:t>
            </a:r>
            <a:endParaRPr lang="en-GB" sz="2000" dirty="0"/>
          </a:p>
          <a:p>
            <a:pPr lvl="0"/>
            <a:r>
              <a:rPr lang="en-US" sz="2400" dirty="0" smtClean="0"/>
              <a:t>Provide </a:t>
            </a:r>
            <a:r>
              <a:rPr lang="en-US" sz="2400" dirty="0"/>
              <a:t>means for </a:t>
            </a:r>
            <a:r>
              <a:rPr lang="en-US" sz="2400" b="1" dirty="0"/>
              <a:t>tracking</a:t>
            </a:r>
            <a:r>
              <a:rPr lang="en-US" sz="2400" dirty="0"/>
              <a:t> open data usage </a:t>
            </a:r>
            <a:r>
              <a:rPr lang="en-US" sz="2400" b="1" dirty="0" smtClean="0"/>
              <a:t>statistics</a:t>
            </a:r>
            <a:endParaRPr lang="pl-PL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716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Open Data Platform:</a:t>
            </a:r>
            <a:br>
              <a:rPr lang="en-GB" dirty="0" smtClean="0"/>
            </a:br>
            <a:r>
              <a:rPr lang="en-GB" dirty="0" smtClean="0"/>
              <a:t>Partners, Interfaces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7293"/>
            <a:ext cx="8569324" cy="1861667"/>
          </a:xfrm>
        </p:spPr>
        <p:txBody>
          <a:bodyPr/>
          <a:lstStyle/>
          <a:p>
            <a:r>
              <a:rPr lang="en-GB" sz="2400" dirty="0" smtClean="0"/>
              <a:t>Development: </a:t>
            </a:r>
            <a:r>
              <a:rPr lang="en-GB" sz="2400" dirty="0" err="1" smtClean="0"/>
              <a:t>Cyfronet</a:t>
            </a:r>
            <a:r>
              <a:rPr lang="en-GB" sz="2400" dirty="0" smtClean="0"/>
              <a:t> - </a:t>
            </a:r>
            <a:r>
              <a:rPr lang="en-GB" sz="2400" dirty="0" err="1" smtClean="0"/>
              <a:t>onedata</a:t>
            </a:r>
            <a:endParaRPr lang="en-GB" sz="2400" dirty="0"/>
          </a:p>
          <a:p>
            <a:r>
              <a:rPr lang="en-GB" sz="2400" dirty="0"/>
              <a:t>Use Cases</a:t>
            </a:r>
            <a:r>
              <a:rPr lang="en-GB" sz="2400" dirty="0" smtClean="0"/>
              <a:t>: </a:t>
            </a:r>
            <a:r>
              <a:rPr lang="en-GB" sz="2400" dirty="0" err="1" smtClean="0"/>
              <a:t>Agri</a:t>
            </a:r>
            <a:r>
              <a:rPr lang="en-GB" sz="2400" dirty="0" smtClean="0"/>
              <a:t>-Know, </a:t>
            </a:r>
            <a:r>
              <a:rPr lang="en-GB" sz="2400" dirty="0" err="1" smtClean="0"/>
              <a:t>HumanBrainProject</a:t>
            </a:r>
            <a:r>
              <a:rPr lang="en-GB" sz="2400" dirty="0" smtClean="0"/>
              <a:t>, </a:t>
            </a:r>
            <a:r>
              <a:rPr lang="en-GB" sz="2400" i="1" dirty="0" smtClean="0"/>
              <a:t>You?!</a:t>
            </a:r>
            <a:endParaRPr lang="en-GB" sz="2400" i="1" dirty="0"/>
          </a:p>
          <a:p>
            <a:r>
              <a:rPr lang="en-GB" sz="2400" dirty="0"/>
              <a:t>Open Data </a:t>
            </a:r>
            <a:r>
              <a:rPr lang="en-GB" sz="2400" dirty="0" smtClean="0"/>
              <a:t>Platform sites:</a:t>
            </a:r>
          </a:p>
          <a:p>
            <a:pPr lvl="1"/>
            <a:r>
              <a:rPr lang="en-GB" sz="2000" dirty="0" err="1" smtClean="0"/>
              <a:t>Cyfronet</a:t>
            </a:r>
            <a:r>
              <a:rPr lang="en-GB" sz="2000" dirty="0" smtClean="0"/>
              <a:t> (PL), IFCA (ES), CESNET (CZ)</a:t>
            </a:r>
          </a:p>
        </p:txBody>
      </p:sp>
      <p:pic>
        <p:nvPicPr>
          <p:cNvPr id="4" name="Shape 5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212976"/>
            <a:ext cx="6485899" cy="2898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44806" y="6165304"/>
            <a:ext cx="2627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EGI Applications Database</a:t>
            </a:r>
            <a:endParaRPr lang="en-GB" dirty="0"/>
          </a:p>
        </p:txBody>
      </p:sp>
      <p:pic>
        <p:nvPicPr>
          <p:cNvPr id="6" name="Obraz 3" descr="Onedata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26" y="3351442"/>
            <a:ext cx="1737630" cy="3093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45472" y="3660779"/>
            <a:ext cx="1324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onedata.org</a:t>
            </a:r>
            <a:endParaRPr lang="en-GB" dirty="0"/>
          </a:p>
        </p:txBody>
      </p:sp>
      <p:sp>
        <p:nvSpPr>
          <p:cNvPr id="8" name="AutoShape 2" descr="Image result for iro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7045325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51063"/>
            <a:ext cx="8210550" cy="36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6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Platforms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Exploitation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- Federated Cloud use cases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- Competence </a:t>
            </a:r>
            <a:r>
              <a:rPr lang="en-US" sz="1800" dirty="0" err="1" smtClean="0">
                <a:solidFill>
                  <a:srgbClr val="FF0000"/>
                </a:solidFill>
              </a:rPr>
              <a:t>Centres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Sustainability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87624" y="1268760"/>
            <a:ext cx="7088832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Science gateway accelerators from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0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760"/>
            <a:ext cx="8075612" cy="4525963"/>
          </a:xfrm>
          <a:noFill/>
        </p:spPr>
        <p:txBody>
          <a:bodyPr/>
          <a:lstStyle/>
          <a:p>
            <a:r>
              <a:rPr lang="en-US" dirty="0" smtClean="0"/>
              <a:t>EGI intro</a:t>
            </a:r>
          </a:p>
          <a:p>
            <a:r>
              <a:rPr lang="en-US" dirty="0" smtClean="0"/>
              <a:t>Changing landscape</a:t>
            </a:r>
          </a:p>
          <a:p>
            <a:pPr lvl="1"/>
            <a:r>
              <a:rPr lang="en-US" dirty="0" smtClean="0"/>
              <a:t>A wake-up-call</a:t>
            </a:r>
          </a:p>
          <a:p>
            <a:r>
              <a:rPr lang="en-US" dirty="0" smtClean="0"/>
              <a:t>Let’s align!</a:t>
            </a:r>
          </a:p>
          <a:p>
            <a:r>
              <a:rPr lang="en-US" dirty="0" smtClean="0"/>
              <a:t>Science Gateway accelerators from EGI</a:t>
            </a:r>
          </a:p>
          <a:p>
            <a:pPr lvl="1"/>
            <a:r>
              <a:rPr lang="en-US" dirty="0" smtClean="0"/>
              <a:t>Platforms</a:t>
            </a:r>
          </a:p>
          <a:p>
            <a:pPr lvl="1"/>
            <a:r>
              <a:rPr lang="en-US" dirty="0" smtClean="0"/>
              <a:t>Exploitation</a:t>
            </a:r>
          </a:p>
          <a:p>
            <a:pPr lvl="1"/>
            <a:r>
              <a:rPr lang="en-US" dirty="0" smtClean="0"/>
              <a:t>Sustainability</a:t>
            </a:r>
          </a:p>
          <a:p>
            <a:r>
              <a:rPr lang="en-US" dirty="0" smtClean="0"/>
              <a:t>Conclusions, Next EGI Event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4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211960" y="1700808"/>
            <a:ext cx="4752528" cy="4968205"/>
            <a:chOff x="4716016" y="1844824"/>
            <a:chExt cx="3443450" cy="36720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844824"/>
              <a:ext cx="3443450" cy="367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716016" y="1844824"/>
              <a:ext cx="3443450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Cloud user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35285"/>
            <a:ext cx="7992888" cy="4525963"/>
          </a:xfrm>
        </p:spPr>
        <p:txBody>
          <a:bodyPr/>
          <a:lstStyle/>
          <a:p>
            <a:r>
              <a:rPr lang="en-GB" sz="2400" dirty="0" smtClean="0"/>
              <a:t>Growing support network</a:t>
            </a:r>
          </a:p>
          <a:p>
            <a:pPr lvl="1"/>
            <a:r>
              <a:rPr lang="en-GB" sz="2000" dirty="0" smtClean="0"/>
              <a:t>11 out of 13 countries that operate cloud sites</a:t>
            </a:r>
          </a:p>
          <a:p>
            <a:r>
              <a:rPr lang="en-GB" sz="2400" dirty="0" smtClean="0"/>
              <a:t>76 use cases from 40 communities</a:t>
            </a:r>
          </a:p>
          <a:p>
            <a:r>
              <a:rPr lang="en-GB" sz="2400" dirty="0" smtClean="0"/>
              <a:t>75 users in </a:t>
            </a:r>
            <a:r>
              <a:rPr lang="en-GB" sz="2400" dirty="0" err="1" smtClean="0"/>
              <a:t>FedCloud</a:t>
            </a:r>
            <a:r>
              <a:rPr lang="en-GB" sz="2400" dirty="0" smtClean="0"/>
              <a:t> catch-all VO</a:t>
            </a:r>
          </a:p>
          <a:p>
            <a:endParaRPr lang="en-GB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140968"/>
            <a:ext cx="4740401" cy="2931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Usage Models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4F81BD"/>
                </a:solidFill>
              </a:rPr>
              <a:t>Service Hosting</a:t>
            </a:r>
            <a:endParaRPr lang="en-GB" dirty="0" smtClean="0">
              <a:solidFill>
                <a:srgbClr val="4F81BD"/>
              </a:solidFill>
            </a:endParaRPr>
          </a:p>
          <a:p>
            <a:pPr lvl="1"/>
            <a:r>
              <a:rPr lang="en-GB" dirty="0" smtClean="0"/>
              <a:t>Long-running services (e.g. web, database or application servers)</a:t>
            </a:r>
            <a:endParaRPr lang="en-GB" dirty="0"/>
          </a:p>
          <a:p>
            <a:r>
              <a:rPr lang="en-GB" b="1" dirty="0" smtClean="0">
                <a:solidFill>
                  <a:srgbClr val="4F81BD"/>
                </a:solidFill>
              </a:rPr>
              <a:t>Compute and data intensive workloads</a:t>
            </a:r>
            <a:endParaRPr lang="en-GB" dirty="0">
              <a:solidFill>
                <a:srgbClr val="4F81BD"/>
              </a:solidFill>
            </a:endParaRPr>
          </a:p>
          <a:p>
            <a:pPr lvl="1"/>
            <a:r>
              <a:rPr lang="en-GB" dirty="0"/>
              <a:t>B</a:t>
            </a:r>
            <a:r>
              <a:rPr lang="en-GB" dirty="0" smtClean="0"/>
              <a:t>atch and interactive computing with scalable and customized environments</a:t>
            </a:r>
            <a:endParaRPr lang="en-GB" dirty="0"/>
          </a:p>
          <a:p>
            <a:r>
              <a:rPr lang="en-GB" b="1" dirty="0">
                <a:solidFill>
                  <a:srgbClr val="4F81BD"/>
                </a:solidFill>
              </a:rPr>
              <a:t>D</a:t>
            </a:r>
            <a:r>
              <a:rPr lang="en-GB" b="1" dirty="0" smtClean="0">
                <a:solidFill>
                  <a:srgbClr val="4F81BD"/>
                </a:solidFill>
              </a:rPr>
              <a:t>atasets repository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Store and manage large datasets for your applications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smtClean="0">
                <a:solidFill>
                  <a:srgbClr val="4F81BD"/>
                </a:solidFill>
              </a:rPr>
              <a:t>Disposable </a:t>
            </a:r>
            <a:r>
              <a:rPr lang="en-GB" b="1" dirty="0">
                <a:solidFill>
                  <a:srgbClr val="4F81BD"/>
                </a:solidFill>
              </a:rPr>
              <a:t>and testing </a:t>
            </a:r>
            <a:r>
              <a:rPr lang="en-GB" b="1" dirty="0" smtClean="0">
                <a:solidFill>
                  <a:srgbClr val="4F81BD"/>
                </a:solidFill>
              </a:rPr>
              <a:t>environments</a:t>
            </a:r>
          </a:p>
          <a:p>
            <a:pPr lvl="1"/>
            <a:r>
              <a:rPr lang="en-GB" dirty="0" smtClean="0"/>
              <a:t>Hosting for demos, trainings, tests with minimal overhead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3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en-US" dirty="0" smtClean="0">
                <a:latin typeface="Arial" charset="0"/>
                <a:cs typeface="Arial" charset="0"/>
              </a:rPr>
              <a:t>Combine!</a:t>
            </a:r>
            <a:br>
              <a:rPr lang="it-IT" altLang="en-US" dirty="0" smtClean="0">
                <a:latin typeface="Arial" charset="0"/>
                <a:cs typeface="Arial" charset="0"/>
              </a:rPr>
            </a:br>
            <a:r>
              <a:rPr lang="it-IT" altLang="en-US" dirty="0" smtClean="0">
                <a:latin typeface="Arial" charset="0"/>
                <a:cs typeface="Arial" charset="0"/>
              </a:rPr>
              <a:t>Example: Chipster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grpSp>
        <p:nvGrpSpPr>
          <p:cNvPr id="37892" name="Gruppo 8"/>
          <p:cNvGrpSpPr>
            <a:grpSpLocks/>
          </p:cNvGrpSpPr>
          <p:nvPr/>
        </p:nvGrpSpPr>
        <p:grpSpPr bwMode="auto">
          <a:xfrm>
            <a:off x="360363" y="1989138"/>
            <a:ext cx="3527425" cy="4208462"/>
            <a:chOff x="4932040" y="1229312"/>
            <a:chExt cx="4104456" cy="5040560"/>
          </a:xfrm>
        </p:grpSpPr>
        <p:sp>
          <p:nvSpPr>
            <p:cNvPr id="10" name="Rectángulo redondeado 47"/>
            <p:cNvSpPr/>
            <p:nvPr/>
          </p:nvSpPr>
          <p:spPr>
            <a:xfrm>
              <a:off x="4932040" y="1229312"/>
              <a:ext cx="4032415" cy="504056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pSp>
          <p:nvGrpSpPr>
            <p:cNvPr id="37902" name="Agrupar 5"/>
            <p:cNvGrpSpPr>
              <a:grpSpLocks/>
            </p:cNvGrpSpPr>
            <p:nvPr/>
          </p:nvGrpSpPr>
          <p:grpSpPr bwMode="auto">
            <a:xfrm>
              <a:off x="6474201" y="3284984"/>
              <a:ext cx="948127" cy="864096"/>
              <a:chOff x="6572565" y="4041068"/>
              <a:chExt cx="948127" cy="864096"/>
            </a:xfrm>
          </p:grpSpPr>
          <p:sp>
            <p:nvSpPr>
              <p:cNvPr id="31" name="Rectángulo 13"/>
              <p:cNvSpPr/>
              <p:nvPr/>
            </p:nvSpPr>
            <p:spPr>
              <a:xfrm>
                <a:off x="6572807" y="4040788"/>
                <a:ext cx="947609" cy="865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" name="Cubo 31"/>
              <p:cNvSpPr/>
              <p:nvPr/>
            </p:nvSpPr>
            <p:spPr>
              <a:xfrm>
                <a:off x="6572807" y="4040788"/>
                <a:ext cx="947609" cy="865128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400" dirty="0"/>
                  <a:t>NFS</a:t>
                </a:r>
              </a:p>
              <a:p>
                <a:pPr algn="ctr">
                  <a:defRPr/>
                </a:pPr>
                <a:r>
                  <a:rPr lang="es-ES" sz="1400" dirty="0"/>
                  <a:t>Server</a:t>
                </a:r>
              </a:p>
            </p:txBody>
          </p:sp>
        </p:grpSp>
        <p:cxnSp>
          <p:nvCxnSpPr>
            <p:cNvPr id="12" name="Conector recto 6"/>
            <p:cNvCxnSpPr>
              <a:stCxn id="37920" idx="0"/>
              <a:endCxn id="32" idx="3"/>
            </p:cNvCxnSpPr>
            <p:nvPr/>
          </p:nvCxnSpPr>
          <p:spPr>
            <a:xfrm rot="5400000" flipH="1" flipV="1">
              <a:off x="6340837" y="4037763"/>
              <a:ext cx="431613" cy="655752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904" name="Agrupar 29"/>
            <p:cNvGrpSpPr>
              <a:grpSpLocks/>
            </p:cNvGrpSpPr>
            <p:nvPr/>
          </p:nvGrpSpPr>
          <p:grpSpPr bwMode="auto">
            <a:xfrm>
              <a:off x="5580112" y="4581128"/>
              <a:ext cx="2736304" cy="1656184"/>
              <a:chOff x="5652120" y="4725144"/>
              <a:chExt cx="2736304" cy="1656184"/>
            </a:xfrm>
          </p:grpSpPr>
          <p:grpSp>
            <p:nvGrpSpPr>
              <p:cNvPr id="37916" name="Agrupar 24"/>
              <p:cNvGrpSpPr>
                <a:grpSpLocks/>
              </p:cNvGrpSpPr>
              <p:nvPr/>
            </p:nvGrpSpPr>
            <p:grpSpPr bwMode="auto">
              <a:xfrm>
                <a:off x="5652120" y="4725144"/>
                <a:ext cx="1296144" cy="1656184"/>
                <a:chOff x="5436096" y="4725144"/>
                <a:chExt cx="1296144" cy="1656184"/>
              </a:xfrm>
            </p:grpSpPr>
            <p:pic>
              <p:nvPicPr>
                <p:cNvPr id="37920" name="Imagen 15" descr="hard9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325"/>
                <a:stretch>
                  <a:fillRect/>
                </a:stretch>
              </p:blipFill>
              <p:spPr bwMode="auto">
                <a:xfrm>
                  <a:off x="5436096" y="4725144"/>
                  <a:ext cx="1296144" cy="1045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21" name="CuadroTexto 20"/>
                <p:cNvSpPr txBox="1">
                  <a:spLocks noChangeArrowheads="1"/>
                </p:cNvSpPr>
                <p:nvPr/>
              </p:nvSpPr>
              <p:spPr bwMode="auto">
                <a:xfrm>
                  <a:off x="5600458" y="5734997"/>
                  <a:ext cx="96742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Tools 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Volume</a:t>
                  </a:r>
                </a:p>
              </p:txBody>
            </p:sp>
          </p:grpSp>
          <p:grpSp>
            <p:nvGrpSpPr>
              <p:cNvPr id="37917" name="Agrupar 23"/>
              <p:cNvGrpSpPr>
                <a:grpSpLocks/>
              </p:cNvGrpSpPr>
              <p:nvPr/>
            </p:nvGrpSpPr>
            <p:grpSpPr bwMode="auto">
              <a:xfrm>
                <a:off x="7092280" y="4725144"/>
                <a:ext cx="1296144" cy="1656184"/>
                <a:chOff x="7092280" y="4725144"/>
                <a:chExt cx="1296144" cy="1656184"/>
              </a:xfrm>
            </p:grpSpPr>
            <p:pic>
              <p:nvPicPr>
                <p:cNvPr id="37918" name="Imagen 21" descr="hard9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325"/>
                <a:stretch>
                  <a:fillRect/>
                </a:stretch>
              </p:blipFill>
              <p:spPr bwMode="auto">
                <a:xfrm>
                  <a:off x="7092280" y="4725144"/>
                  <a:ext cx="1296144" cy="1045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19" name="CuadroTexto 22"/>
                <p:cNvSpPr txBox="1">
                  <a:spLocks noChangeArrowheads="1"/>
                </p:cNvSpPr>
                <p:nvPr/>
              </p:nvSpPr>
              <p:spPr bwMode="auto">
                <a:xfrm>
                  <a:off x="7256642" y="5734997"/>
                  <a:ext cx="96742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Data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Volume</a:t>
                  </a:r>
                </a:p>
              </p:txBody>
            </p:sp>
          </p:grpSp>
        </p:grpSp>
        <p:cxnSp>
          <p:nvCxnSpPr>
            <p:cNvPr id="14" name="Conector recto 6"/>
            <p:cNvCxnSpPr>
              <a:stCxn id="37918" idx="0"/>
              <a:endCxn id="32" idx="3"/>
            </p:cNvCxnSpPr>
            <p:nvPr/>
          </p:nvCxnSpPr>
          <p:spPr>
            <a:xfrm rot="16200000" flipV="1">
              <a:off x="7060317" y="3974035"/>
              <a:ext cx="431613" cy="783209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906" name="Agrupar 36"/>
            <p:cNvGrpSpPr>
              <a:grpSpLocks/>
            </p:cNvGrpSpPr>
            <p:nvPr/>
          </p:nvGrpSpPr>
          <p:grpSpPr bwMode="auto">
            <a:xfrm>
              <a:off x="5292080" y="1412776"/>
              <a:ext cx="3312368" cy="1152128"/>
              <a:chOff x="5292080" y="1484784"/>
              <a:chExt cx="3312368" cy="1152128"/>
            </a:xfrm>
          </p:grpSpPr>
          <p:grpSp>
            <p:nvGrpSpPr>
              <p:cNvPr id="37910" name="Agrupar 30"/>
              <p:cNvGrpSpPr>
                <a:grpSpLocks/>
              </p:cNvGrpSpPr>
              <p:nvPr/>
            </p:nvGrpSpPr>
            <p:grpSpPr bwMode="auto">
              <a:xfrm>
                <a:off x="5292080" y="1484784"/>
                <a:ext cx="1224136" cy="1152128"/>
                <a:chOff x="6572565" y="4041068"/>
                <a:chExt cx="948127" cy="864096"/>
              </a:xfrm>
            </p:grpSpPr>
            <p:sp>
              <p:nvSpPr>
                <p:cNvPr id="23" name="Rectángulo 31"/>
                <p:cNvSpPr/>
                <p:nvPr/>
              </p:nvSpPr>
              <p:spPr>
                <a:xfrm>
                  <a:off x="6572690" y="4040369"/>
                  <a:ext cx="948554" cy="8641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" name="Cubo 23"/>
                <p:cNvSpPr/>
                <p:nvPr/>
              </p:nvSpPr>
              <p:spPr>
                <a:xfrm>
                  <a:off x="6572690" y="4040369"/>
                  <a:ext cx="948554" cy="864178"/>
                </a:xfrm>
                <a:prstGeom prst="cube">
                  <a:avLst>
                    <a:gd name="adj" fmla="val 14745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1500" dirty="0" err="1"/>
                    <a:t>Chipster</a:t>
                  </a:r>
                  <a:endParaRPr lang="es-ES" sz="1500" dirty="0"/>
                </a:p>
                <a:p>
                  <a:pPr algn="ctr">
                    <a:defRPr/>
                  </a:pPr>
                  <a:r>
                    <a:rPr lang="es-ES" sz="1500" dirty="0"/>
                    <a:t>VM</a:t>
                  </a:r>
                </a:p>
              </p:txBody>
            </p:sp>
          </p:grpSp>
          <p:grpSp>
            <p:nvGrpSpPr>
              <p:cNvPr id="37911" name="Agrupar 33"/>
              <p:cNvGrpSpPr>
                <a:grpSpLocks/>
              </p:cNvGrpSpPr>
              <p:nvPr/>
            </p:nvGrpSpPr>
            <p:grpSpPr bwMode="auto">
              <a:xfrm>
                <a:off x="7380312" y="1484784"/>
                <a:ext cx="1224136" cy="1152128"/>
                <a:chOff x="6572565" y="4041068"/>
                <a:chExt cx="948127" cy="864096"/>
              </a:xfrm>
            </p:grpSpPr>
            <p:sp>
              <p:nvSpPr>
                <p:cNvPr id="21" name="Rectángulo 34"/>
                <p:cNvSpPr/>
                <p:nvPr/>
              </p:nvSpPr>
              <p:spPr>
                <a:xfrm>
                  <a:off x="6571987" y="4040369"/>
                  <a:ext cx="948554" cy="8641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" name="Cubo 21"/>
                <p:cNvSpPr/>
                <p:nvPr/>
              </p:nvSpPr>
              <p:spPr>
                <a:xfrm>
                  <a:off x="6571987" y="4040369"/>
                  <a:ext cx="948554" cy="864178"/>
                </a:xfrm>
                <a:prstGeom prst="cube">
                  <a:avLst>
                    <a:gd name="adj" fmla="val 14745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1500" dirty="0" err="1"/>
                    <a:t>Chipster</a:t>
                  </a:r>
                  <a:endParaRPr lang="es-ES" sz="1500" dirty="0"/>
                </a:p>
                <a:p>
                  <a:pPr algn="ctr">
                    <a:defRPr/>
                  </a:pPr>
                  <a:r>
                    <a:rPr lang="es-ES" sz="1500" dirty="0"/>
                    <a:t>VM</a:t>
                  </a:r>
                </a:p>
              </p:txBody>
            </p:sp>
          </p:grpSp>
        </p:grpSp>
        <p:cxnSp>
          <p:nvCxnSpPr>
            <p:cNvPr id="16" name="Conector recto 6"/>
            <p:cNvCxnSpPr>
              <a:stCxn id="24" idx="3"/>
              <a:endCxn id="31" idx="0"/>
            </p:cNvCxnSpPr>
            <p:nvPr/>
          </p:nvCxnSpPr>
          <p:spPr>
            <a:xfrm rot="16200000" flipH="1">
              <a:off x="6023620" y="2359153"/>
              <a:ext cx="720623" cy="1130480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6"/>
            <p:cNvCxnSpPr>
              <a:stCxn id="21" idx="2"/>
              <a:endCxn id="31" idx="0"/>
            </p:cNvCxnSpPr>
            <p:nvPr/>
          </p:nvCxnSpPr>
          <p:spPr>
            <a:xfrm rot="5400000">
              <a:off x="7110691" y="2402561"/>
              <a:ext cx="720623" cy="1043662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CuadroTexto 48"/>
            <p:cNvSpPr txBox="1"/>
            <p:nvPr/>
          </p:nvSpPr>
          <p:spPr>
            <a:xfrm>
              <a:off x="8574831" y="2276872"/>
              <a:ext cx="461665" cy="3530699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Arial" panose="020B0604020202020204" pitchFamily="34" charset="0"/>
                </a:rPr>
                <a:t>EGI </a:t>
              </a:r>
              <a:r>
                <a:rPr lang="en-GB" dirty="0" err="1">
                  <a:latin typeface="Arial" panose="020B0604020202020204" pitchFamily="34" charset="0"/>
                </a:rPr>
                <a:t>FedCloud</a:t>
              </a:r>
              <a:r>
                <a:rPr lang="en-GB" dirty="0">
                  <a:latin typeface="Arial" panose="020B0604020202020204" pitchFamily="34" charset="0"/>
                </a:rPr>
                <a:t> Resource Provider</a:t>
              </a:r>
            </a:p>
          </p:txBody>
        </p:sp>
      </p:grpSp>
      <p:sp>
        <p:nvSpPr>
          <p:cNvPr id="37893" name="Marcador de contenido 2"/>
          <p:cNvSpPr txBox="1">
            <a:spLocks/>
          </p:cNvSpPr>
          <p:nvPr/>
        </p:nvSpPr>
        <p:spPr bwMode="auto">
          <a:xfrm>
            <a:off x="68263" y="1127125"/>
            <a:ext cx="8896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1">
              <a:buFont typeface="Arial" charset="0"/>
              <a:buNone/>
            </a:pPr>
            <a:r>
              <a:rPr lang="en-GB" altLang="en-US" sz="2400" dirty="0"/>
              <a:t>Analysis software contains over 300 analysis tools for NGS, microarray, proteomics and sequence data.</a:t>
            </a:r>
            <a:endParaRPr lang="en-GB" altLang="en-US" sz="2600" dirty="0"/>
          </a:p>
        </p:txBody>
      </p:sp>
      <p:grpSp>
        <p:nvGrpSpPr>
          <p:cNvPr id="36" name="Gruppo 33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39" name="Diagrama 5"/>
            <p:cNvGraphicFramePr/>
            <p:nvPr>
              <p:extLst>
                <p:ext uri="{D42A27DB-BD31-4B8C-83A1-F6EECF244321}">
                  <p14:modId xmlns:p14="http://schemas.microsoft.com/office/powerpoint/2010/main" val="940458782"/>
                </p:ext>
              </p:extLst>
            </p:nvPr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40" name="Gruppo 35"/>
            <p:cNvGrpSpPr>
              <a:grpSpLocks/>
            </p:cNvGrpSpPr>
            <p:nvPr/>
          </p:nvGrpSpPr>
          <p:grpSpPr bwMode="auto">
            <a:xfrm>
              <a:off x="6287032" y="3797560"/>
              <a:ext cx="3013126" cy="583635"/>
              <a:chOff x="2074946" y="840083"/>
              <a:chExt cx="3013126" cy="583635"/>
            </a:xfrm>
          </p:grpSpPr>
          <p:sp>
            <p:nvSpPr>
              <p:cNvPr id="41" name="Rettangolo con angoli arrotondati sullo stesso lato 36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Rettangolo 37"/>
              <p:cNvSpPr/>
              <p:nvPr/>
            </p:nvSpPr>
            <p:spPr>
              <a:xfrm>
                <a:off x="2074150" y="867863"/>
                <a:ext cx="3013922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200" b="1" dirty="0" err="1"/>
                  <a:t>Complex</a:t>
                </a:r>
                <a:r>
                  <a:rPr lang="it-IT" sz="1200" b="1" dirty="0"/>
                  <a:t> </a:t>
                </a:r>
                <a:r>
                  <a:rPr lang="it-IT" sz="1200" b="1" dirty="0" err="1"/>
                  <a:t>deployment</a:t>
                </a:r>
                <a:r>
                  <a:rPr lang="it-IT" sz="1200" b="1" dirty="0"/>
                  <a:t> </a:t>
                </a:r>
                <a:r>
                  <a:rPr lang="it-IT" sz="1200" b="1" dirty="0" err="1"/>
                  <a:t>through</a:t>
                </a:r>
                <a:r>
                  <a:rPr lang="it-IT" sz="1200" b="1" dirty="0"/>
                  <a:t> </a:t>
                </a:r>
                <a:r>
                  <a:rPr lang="it-IT" sz="1200" b="1" dirty="0" err="1"/>
                  <a:t>contextualisation</a:t>
                </a:r>
                <a:endParaRPr lang="it-IT" sz="1200" b="1" dirty="0"/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200" b="1" dirty="0"/>
                  <a:t>shared block storage exported as NFS</a:t>
                </a:r>
                <a:r>
                  <a:rPr lang="it-IT" sz="1200" b="1" dirty="0"/>
                  <a:t> up to 1 TB</a:t>
                </a:r>
                <a:endParaRPr lang="en-GB" sz="12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87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OCCO</a:t>
            </a:r>
            <a:br>
              <a:rPr lang="en-GB" dirty="0" smtClean="0"/>
            </a:br>
            <a:r>
              <a:rPr lang="en-GB" dirty="0" smtClean="0"/>
              <a:t>One command (!) cloud orchestrator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7242"/>
            <a:ext cx="5880465" cy="441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156102"/>
            <a:ext cx="371037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EGI Conference 2015, </a:t>
            </a:r>
            <a:r>
              <a:rPr lang="en-GB" dirty="0" err="1" smtClean="0">
                <a:solidFill>
                  <a:srgbClr val="FF0000"/>
                </a:solidFill>
              </a:rPr>
              <a:t>PaaS</a:t>
            </a:r>
            <a:r>
              <a:rPr lang="en-GB" dirty="0" smtClean="0">
                <a:solidFill>
                  <a:srgbClr val="FF0000"/>
                </a:solidFill>
              </a:rPr>
              <a:t> session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843808" y="1525434"/>
            <a:ext cx="576064" cy="221808"/>
          </a:xfrm>
          <a:prstGeom prst="downArrow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020272" y="1628800"/>
            <a:ext cx="158417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EGI </a:t>
            </a:r>
            <a:r>
              <a:rPr lang="en-GB" dirty="0" err="1" smtClean="0"/>
              <a:t>FedCloud</a:t>
            </a:r>
            <a:r>
              <a:rPr lang="en-GB" dirty="0" smtClean="0"/>
              <a:t> </a:t>
            </a:r>
            <a:r>
              <a:rPr lang="en-GB" dirty="0" err="1" smtClean="0"/>
              <a:t>IaaS</a:t>
            </a:r>
            <a:r>
              <a:rPr lang="en-GB" dirty="0" smtClean="0"/>
              <a:t> Clouds (Public and Community)</a:t>
            </a:r>
            <a:endParaRPr lang="en-GB" dirty="0"/>
          </a:p>
        </p:txBody>
      </p:sp>
      <p:sp>
        <p:nvSpPr>
          <p:cNvPr id="8" name="Can 7"/>
          <p:cNvSpPr/>
          <p:nvPr/>
        </p:nvSpPr>
        <p:spPr>
          <a:xfrm>
            <a:off x="7092280" y="3573016"/>
            <a:ext cx="1440160" cy="936104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Community services (node definitions)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7092280" y="4869160"/>
            <a:ext cx="1440160" cy="1224136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Typical infrastructure definitions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6064122" y="3861048"/>
            <a:ext cx="888287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-Right Arrow 10"/>
          <p:cNvSpPr/>
          <p:nvPr/>
        </p:nvSpPr>
        <p:spPr>
          <a:xfrm>
            <a:off x="6084168" y="5229200"/>
            <a:ext cx="888287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5940152" y="2204864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 rot="1191462">
            <a:off x="1032630" y="2943442"/>
            <a:ext cx="8017451" cy="13234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WHAT’s the role of </a:t>
            </a:r>
            <a:b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Science gateways in this world?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8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6" grpId="0" animBg="1"/>
      <p:bldP spid="11" grpId="0" animBg="1"/>
      <p:bldP spid="10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36904" cy="850106"/>
          </a:xfrm>
        </p:spPr>
        <p:txBody>
          <a:bodyPr>
            <a:noAutofit/>
          </a:bodyPr>
          <a:lstStyle/>
          <a:p>
            <a:r>
              <a:rPr lang="en-GB" sz="2400" dirty="0" smtClean="0"/>
              <a:t>Federate Applications, Data, Services and Knowledge:</a:t>
            </a:r>
            <a:br>
              <a:rPr lang="en-GB" sz="2400" dirty="0" smtClean="0"/>
            </a:br>
            <a:r>
              <a:rPr lang="en-GB" sz="2400" dirty="0" smtClean="0"/>
              <a:t>the ‘Distributed Competence Centres’ model</a:t>
            </a:r>
            <a:endParaRPr lang="en-GB" sz="2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50872438"/>
              </p:ext>
            </p:extLst>
          </p:nvPr>
        </p:nvGraphicFramePr>
        <p:xfrm>
          <a:off x="-108520" y="908720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1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dirty="0" smtClean="0"/>
              <a:t>Competence Centres in EGI-Engage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5157192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/>
              <a:t>Federated Cloud platform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1691680" y="5157192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/>
              <a:t>Long-tail of science platform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3203848" y="5157192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/>
              <a:t>Open Data platform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4716016" y="5157192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/>
              <a:t>Operational tools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6228184" y="5157192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/>
              <a:t>Collaboration services</a:t>
            </a:r>
            <a:endParaRPr lang="en-GB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378379" y="3171866"/>
            <a:ext cx="988512" cy="988510"/>
            <a:chOff x="3441476" y="499"/>
            <a:chExt cx="1397967" cy="1397967"/>
          </a:xfrm>
        </p:grpSpPr>
        <p:sp>
          <p:nvSpPr>
            <p:cNvPr id="32" name="Oval 31"/>
            <p:cNvSpPr/>
            <p:nvPr/>
          </p:nvSpPr>
          <p:spPr>
            <a:xfrm>
              <a:off x="3441476" y="499"/>
              <a:ext cx="1397967" cy="13979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Oval 4"/>
            <p:cNvSpPr/>
            <p:nvPr/>
          </p:nvSpPr>
          <p:spPr>
            <a:xfrm>
              <a:off x="3646204" y="205227"/>
              <a:ext cx="988511" cy="988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BBMRI</a:t>
              </a:r>
              <a:endParaRPr lang="en-US" sz="16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91880" y="3134035"/>
            <a:ext cx="988512" cy="988510"/>
            <a:chOff x="4728974" y="533798"/>
            <a:chExt cx="1397967" cy="1397967"/>
          </a:xfrm>
        </p:grpSpPr>
        <p:sp>
          <p:nvSpPr>
            <p:cNvPr id="30" name="Oval 29"/>
            <p:cNvSpPr/>
            <p:nvPr/>
          </p:nvSpPr>
          <p:spPr>
            <a:xfrm>
              <a:off x="4728974" y="533798"/>
              <a:ext cx="1397967" cy="13979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6"/>
            <p:cNvSpPr/>
            <p:nvPr/>
          </p:nvSpPr>
          <p:spPr>
            <a:xfrm>
              <a:off x="4933702" y="738526"/>
              <a:ext cx="988511" cy="988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DARIAH</a:t>
              </a:r>
              <a:endParaRPr lang="en-US" sz="16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07016" y="3129085"/>
            <a:ext cx="988512" cy="988510"/>
            <a:chOff x="5262273" y="1821296"/>
            <a:chExt cx="1397967" cy="1397967"/>
          </a:xfrm>
        </p:grpSpPr>
        <p:sp>
          <p:nvSpPr>
            <p:cNvPr id="28" name="Oval 27"/>
            <p:cNvSpPr/>
            <p:nvPr/>
          </p:nvSpPr>
          <p:spPr>
            <a:xfrm>
              <a:off x="5262273" y="1821296"/>
              <a:ext cx="1397967" cy="13979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8"/>
            <p:cNvSpPr/>
            <p:nvPr/>
          </p:nvSpPr>
          <p:spPr>
            <a:xfrm>
              <a:off x="5467001" y="2026024"/>
              <a:ext cx="988511" cy="988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EISCAT-3D</a:t>
              </a:r>
              <a:endParaRPr lang="en-US" sz="16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24128" y="3110755"/>
            <a:ext cx="988512" cy="988510"/>
            <a:chOff x="4728974" y="3108794"/>
            <a:chExt cx="1397967" cy="1397967"/>
          </a:xfrm>
        </p:grpSpPr>
        <p:sp>
          <p:nvSpPr>
            <p:cNvPr id="26" name="Oval 25"/>
            <p:cNvSpPr/>
            <p:nvPr/>
          </p:nvSpPr>
          <p:spPr>
            <a:xfrm>
              <a:off x="4728974" y="3108794"/>
              <a:ext cx="1397967" cy="13979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Oval 10"/>
            <p:cNvSpPr/>
            <p:nvPr/>
          </p:nvSpPr>
          <p:spPr>
            <a:xfrm>
              <a:off x="4933702" y="3313522"/>
              <a:ext cx="988511" cy="988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ELIXIR</a:t>
              </a:r>
              <a:endParaRPr lang="en-US" sz="16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75976" y="3099858"/>
            <a:ext cx="988512" cy="988510"/>
            <a:chOff x="3441476" y="3642093"/>
            <a:chExt cx="1397967" cy="1397967"/>
          </a:xfrm>
        </p:grpSpPr>
        <p:sp>
          <p:nvSpPr>
            <p:cNvPr id="24" name="Oval 23"/>
            <p:cNvSpPr/>
            <p:nvPr/>
          </p:nvSpPr>
          <p:spPr>
            <a:xfrm>
              <a:off x="3441476" y="3642093"/>
              <a:ext cx="1397967" cy="13979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12"/>
            <p:cNvSpPr/>
            <p:nvPr/>
          </p:nvSpPr>
          <p:spPr>
            <a:xfrm>
              <a:off x="3646204" y="3846821"/>
              <a:ext cx="988511" cy="988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EPOS</a:t>
              </a:r>
              <a:endParaRPr lang="en-US" sz="16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76256" y="3134034"/>
            <a:ext cx="988512" cy="988510"/>
            <a:chOff x="2153978" y="3108794"/>
            <a:chExt cx="1397967" cy="1397967"/>
          </a:xfrm>
        </p:grpSpPr>
        <p:sp>
          <p:nvSpPr>
            <p:cNvPr id="22" name="Oval 21"/>
            <p:cNvSpPr/>
            <p:nvPr/>
          </p:nvSpPr>
          <p:spPr>
            <a:xfrm>
              <a:off x="2153978" y="3108794"/>
              <a:ext cx="1397967" cy="13979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14"/>
            <p:cNvSpPr/>
            <p:nvPr/>
          </p:nvSpPr>
          <p:spPr>
            <a:xfrm>
              <a:off x="2358706" y="3313522"/>
              <a:ext cx="988511" cy="988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/>
                <a:t>LifeWatch</a:t>
              </a:r>
              <a:endParaRPr lang="en-US" sz="12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7104" y="3146546"/>
            <a:ext cx="988512" cy="988510"/>
            <a:chOff x="1620679" y="1821296"/>
            <a:chExt cx="1397967" cy="1397967"/>
          </a:xfrm>
        </p:grpSpPr>
        <p:sp>
          <p:nvSpPr>
            <p:cNvPr id="20" name="Oval 19"/>
            <p:cNvSpPr/>
            <p:nvPr/>
          </p:nvSpPr>
          <p:spPr>
            <a:xfrm>
              <a:off x="1620679" y="1821296"/>
              <a:ext cx="1397967" cy="13979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16"/>
            <p:cNvSpPr/>
            <p:nvPr/>
          </p:nvSpPr>
          <p:spPr>
            <a:xfrm>
              <a:off x="1825408" y="2026024"/>
              <a:ext cx="988511" cy="988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/>
                <a:t>MoBRAIN</a:t>
              </a:r>
              <a:r>
                <a:rPr lang="en-US" sz="1200" kern="1200" dirty="0" smtClean="0"/>
                <a:t>/</a:t>
              </a:r>
              <a:br>
                <a:rPr lang="en-US" sz="1200" kern="1200" dirty="0" smtClean="0"/>
              </a:br>
              <a:r>
                <a:rPr lang="en-US" sz="1200" kern="1200" dirty="0" smtClean="0"/>
                <a:t>INSTRUCT</a:t>
              </a:r>
              <a:endParaRPr lang="en-US" sz="12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46928" y="3110755"/>
            <a:ext cx="988512" cy="988510"/>
            <a:chOff x="2153978" y="533798"/>
            <a:chExt cx="1397967" cy="1397967"/>
          </a:xfrm>
        </p:grpSpPr>
        <p:sp>
          <p:nvSpPr>
            <p:cNvPr id="18" name="Oval 17"/>
            <p:cNvSpPr/>
            <p:nvPr/>
          </p:nvSpPr>
          <p:spPr>
            <a:xfrm>
              <a:off x="2153978" y="533798"/>
              <a:ext cx="1397967" cy="13979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2358706" y="738526"/>
              <a:ext cx="988511" cy="988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Environment</a:t>
              </a:r>
              <a:br>
                <a:rPr lang="en-US" sz="1100" kern="1200" dirty="0" smtClean="0"/>
              </a:br>
              <a:r>
                <a:rPr lang="en-US" sz="1100" kern="1200" dirty="0" smtClean="0"/>
                <a:t>(disaster mitigation)</a:t>
              </a:r>
              <a:endParaRPr lang="en-US" sz="1100" kern="1200" dirty="0"/>
            </a:p>
          </p:txBody>
        </p:sp>
      </p:grpSp>
      <p:sp>
        <p:nvSpPr>
          <p:cNvPr id="34" name="Up Arrow 33"/>
          <p:cNvSpPr/>
          <p:nvPr/>
        </p:nvSpPr>
        <p:spPr>
          <a:xfrm>
            <a:off x="827584" y="4221088"/>
            <a:ext cx="7416824" cy="792088"/>
          </a:xfrm>
          <a:prstGeom prst="upArrow">
            <a:avLst>
              <a:gd name="adj1" fmla="val 75009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EGI community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5" name="Up Arrow 34"/>
          <p:cNvSpPr/>
          <p:nvPr/>
        </p:nvSpPr>
        <p:spPr>
          <a:xfrm>
            <a:off x="827584" y="2276872"/>
            <a:ext cx="7416824" cy="792088"/>
          </a:xfrm>
          <a:prstGeom prst="upArrow">
            <a:avLst>
              <a:gd name="adj1" fmla="val 75009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Open Science 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2" y="1628800"/>
            <a:ext cx="18070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Science gateways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4283968" y="1196752"/>
            <a:ext cx="19800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Active Repositories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4601079" y="1628800"/>
            <a:ext cx="21311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Scalable applications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323528" y="1196752"/>
            <a:ext cx="19351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Community clouds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7020272" y="1187460"/>
            <a:ext cx="18856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Training resources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7020272" y="1628800"/>
            <a:ext cx="14045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User support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2699792" y="1196752"/>
            <a:ext cx="15016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Data products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323528" y="1628800"/>
            <a:ext cx="17241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GPU federations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323528" y="2051556"/>
            <a:ext cx="14868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Advanced AAI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3366891" y="2924944"/>
            <a:ext cx="1240125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484003" y="2996952"/>
            <a:ext cx="1240125" cy="136815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6732240" y="2924944"/>
            <a:ext cx="1240125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1115616" y="2924944"/>
            <a:ext cx="1240125" cy="136815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4773" y="2982044"/>
            <a:ext cx="1240125" cy="136815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7740748" y="5157192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/>
              <a:t>Comm. spec. services</a:t>
            </a:r>
            <a:endParaRPr lang="en-GB" sz="1600" dirty="0"/>
          </a:p>
        </p:txBody>
      </p:sp>
      <p:sp>
        <p:nvSpPr>
          <p:cNvPr id="52" name="Rectangle 51"/>
          <p:cNvSpPr/>
          <p:nvPr/>
        </p:nvSpPr>
        <p:spPr>
          <a:xfrm>
            <a:off x="2087328" y="692696"/>
            <a:ext cx="7597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https://wiki.egi.eu/wiki/EGI-Engage:WP6_(SA2)_</a:t>
            </a:r>
            <a:r>
              <a:rPr lang="en-GB" dirty="0" smtClean="0">
                <a:hlinkClick r:id="rId2"/>
              </a:rPr>
              <a:t>Knowledge_Commons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1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93813" y="4724400"/>
            <a:ext cx="6913562" cy="16557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93813" y="2889250"/>
            <a:ext cx="6913562" cy="1587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9813" y="3429000"/>
            <a:ext cx="2119312" cy="900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2688" y="3429000"/>
            <a:ext cx="1693862" cy="900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3813" y="1952625"/>
            <a:ext cx="2106612" cy="792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100" dirty="0">
                <a:solidFill>
                  <a:schemeClr val="tx1"/>
                </a:solidFill>
              </a:rPr>
              <a:t>Multi-Source Distributed Real-Time Search and Information Retrieval’ application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(GWDG)</a:t>
            </a:r>
          </a:p>
        </p:txBody>
      </p:sp>
      <p:sp>
        <p:nvSpPr>
          <p:cNvPr id="8" name="Rectangle 7"/>
          <p:cNvSpPr/>
          <p:nvPr/>
        </p:nvSpPr>
        <p:spPr>
          <a:xfrm>
            <a:off x="6137275" y="1944688"/>
            <a:ext cx="2070100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dirty="0">
                <a:solidFill>
                  <a:schemeClr val="tx1"/>
                </a:solidFill>
              </a:rPr>
              <a:t>Bavarian dialects dataset</a:t>
            </a:r>
          </a:p>
          <a:p>
            <a:pPr algn="ctr" eaLnBrk="1" hangingPunct="1">
              <a:defRPr/>
            </a:pPr>
            <a:r>
              <a:rPr lang="it-IT" sz="1400" dirty="0">
                <a:solidFill>
                  <a:schemeClr val="tx1"/>
                </a:solidFill>
              </a:rPr>
              <a:t>(AAS)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84438" y="5697538"/>
            <a:ext cx="2176462" cy="6254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Federated Cloud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48238" y="5697538"/>
            <a:ext cx="2970212" cy="6254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Additional DARIAH </a:t>
            </a:r>
            <a:r>
              <a:rPr lang="en-US" sz="1600" dirty="0">
                <a:solidFill>
                  <a:schemeClr val="tx1"/>
                </a:solidFill>
              </a:rPr>
              <a:t>resources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2250" y="3429000"/>
            <a:ext cx="1601788" cy="900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CDSTAR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43325" y="1952625"/>
            <a:ext cx="2068513" cy="792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200" dirty="0">
                <a:solidFill>
                  <a:schemeClr val="tx1"/>
                </a:solidFill>
              </a:rPr>
              <a:t>New DARIAH applications and datasets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(RBI, DANS)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400425" y="4986337"/>
            <a:ext cx="2887663" cy="81914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DARIAH Virtual </a:t>
            </a:r>
            <a:r>
              <a:rPr lang="en-US" sz="1050" dirty="0" err="1">
                <a:solidFill>
                  <a:schemeClr val="tx1"/>
                </a:solidFill>
              </a:rPr>
              <a:t>Organisation</a:t>
            </a:r>
            <a:endParaRPr lang="en-GB" sz="105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7" idx="2"/>
          </p:cNvCxnSpPr>
          <p:nvPr/>
        </p:nvCxnSpPr>
        <p:spPr>
          <a:xfrm>
            <a:off x="2347913" y="2744788"/>
            <a:ext cx="2428875" cy="584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4778375" y="2744788"/>
            <a:ext cx="0" cy="684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354" idx="2"/>
            <a:endCxn id="13" idx="3"/>
          </p:cNvCxnSpPr>
          <p:nvPr/>
        </p:nvCxnSpPr>
        <p:spPr>
          <a:xfrm flipH="1">
            <a:off x="3094038" y="3873500"/>
            <a:ext cx="350837" cy="4763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4" name="TextBox 31"/>
          <p:cNvSpPr txBox="1">
            <a:spLocks noChangeArrowheads="1"/>
          </p:cNvSpPr>
          <p:nvPr/>
        </p:nvSpPr>
        <p:spPr bwMode="auto">
          <a:xfrm>
            <a:off x="3309938" y="359727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?</a:t>
            </a:r>
            <a:endParaRPr lang="en-GB" altLang="en-US" sz="1200"/>
          </a:p>
        </p:txBody>
      </p:sp>
      <p:sp>
        <p:nvSpPr>
          <p:cNvPr id="2" name="Down Arrow 1"/>
          <p:cNvSpPr/>
          <p:nvPr/>
        </p:nvSpPr>
        <p:spPr>
          <a:xfrm flipV="1">
            <a:off x="1346200" y="1365250"/>
            <a:ext cx="6810375" cy="515938"/>
          </a:xfrm>
          <a:prstGeom prst="downArrow">
            <a:avLst>
              <a:gd name="adj1" fmla="val 91500"/>
              <a:gd name="adj2" fmla="val 5135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356" name="TextBox 9"/>
          <p:cNvSpPr txBox="1">
            <a:spLocks noChangeArrowheads="1"/>
          </p:cNvSpPr>
          <p:nvPr/>
        </p:nvSpPr>
        <p:spPr bwMode="auto">
          <a:xfrm>
            <a:off x="3454400" y="1065213"/>
            <a:ext cx="264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200"/>
              <a:t>Outreach, training, user support (all)</a:t>
            </a:r>
            <a:endParaRPr lang="en-GB" altLang="it-IT" sz="1200"/>
          </a:p>
        </p:txBody>
      </p:sp>
      <p:sp>
        <p:nvSpPr>
          <p:cNvPr id="14357" name="TextBox 24"/>
          <p:cNvSpPr txBox="1">
            <a:spLocks noChangeArrowheads="1"/>
          </p:cNvSpPr>
          <p:nvPr/>
        </p:nvSpPr>
        <p:spPr bwMode="auto">
          <a:xfrm>
            <a:off x="22225" y="2976563"/>
            <a:ext cx="1231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i="1"/>
              <a:t>Technologies</a:t>
            </a:r>
            <a:endParaRPr lang="en-GB" altLang="it-IT" sz="1400" i="1"/>
          </a:p>
        </p:txBody>
      </p:sp>
      <p:sp>
        <p:nvSpPr>
          <p:cNvPr id="14358" name="TextBox 29"/>
          <p:cNvSpPr txBox="1">
            <a:spLocks noChangeArrowheads="1"/>
          </p:cNvSpPr>
          <p:nvPr/>
        </p:nvSpPr>
        <p:spPr bwMode="auto">
          <a:xfrm>
            <a:off x="-77788" y="4957763"/>
            <a:ext cx="138747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i="1"/>
              <a:t>e-Infrastructure</a:t>
            </a:r>
            <a:endParaRPr lang="en-GB" altLang="it-IT" sz="1400" i="1"/>
          </a:p>
        </p:txBody>
      </p:sp>
      <p:sp>
        <p:nvSpPr>
          <p:cNvPr id="14359" name="TextBox 30"/>
          <p:cNvSpPr txBox="1">
            <a:spLocks noChangeArrowheads="1"/>
          </p:cNvSpPr>
          <p:nvPr/>
        </p:nvSpPr>
        <p:spPr bwMode="auto">
          <a:xfrm>
            <a:off x="201613" y="1979613"/>
            <a:ext cx="8620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i="1"/>
              <a:t>Apps.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i="1"/>
              <a:t>and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i="1"/>
              <a:t>datasets</a:t>
            </a:r>
            <a:endParaRPr lang="en-GB" altLang="it-IT" sz="1400" i="1"/>
          </a:p>
        </p:txBody>
      </p:sp>
      <p:sp>
        <p:nvSpPr>
          <p:cNvPr id="14360" name="TextBox 31"/>
          <p:cNvSpPr txBox="1">
            <a:spLocks noChangeArrowheads="1"/>
          </p:cNvSpPr>
          <p:nvPr/>
        </p:nvSpPr>
        <p:spPr bwMode="auto">
          <a:xfrm>
            <a:off x="4175125" y="1466850"/>
            <a:ext cx="10906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i="1"/>
              <a:t>Community</a:t>
            </a:r>
            <a:endParaRPr lang="en-GB" altLang="it-IT" sz="1400" i="1"/>
          </a:p>
        </p:txBody>
      </p:sp>
      <p:pic>
        <p:nvPicPr>
          <p:cNvPr id="14361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2568575"/>
            <a:ext cx="86995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19"/>
          <p:cNvCxnSpPr/>
          <p:nvPr/>
        </p:nvCxnSpPr>
        <p:spPr>
          <a:xfrm>
            <a:off x="8204200" y="2260600"/>
            <a:ext cx="514350" cy="29527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19"/>
          <p:cNvCxnSpPr/>
          <p:nvPr/>
        </p:nvCxnSpPr>
        <p:spPr>
          <a:xfrm rot="5400000">
            <a:off x="8181975" y="3551238"/>
            <a:ext cx="295275" cy="75247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18"/>
          <p:cNvCxnSpPr>
            <a:stCxn id="7" idx="2"/>
          </p:cNvCxnSpPr>
          <p:nvPr/>
        </p:nvCxnSpPr>
        <p:spPr>
          <a:xfrm flipH="1">
            <a:off x="2347913" y="2744788"/>
            <a:ext cx="0" cy="684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365" name="TextBox 31"/>
          <p:cNvSpPr txBox="1">
            <a:spLocks noChangeArrowheads="1"/>
          </p:cNvSpPr>
          <p:nvPr/>
        </p:nvSpPr>
        <p:spPr bwMode="auto">
          <a:xfrm>
            <a:off x="4002088" y="31035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?</a:t>
            </a:r>
            <a:endParaRPr lang="en-GB" altLang="en-US" sz="1200"/>
          </a:p>
        </p:txBody>
      </p:sp>
      <p:pic>
        <p:nvPicPr>
          <p:cNvPr id="14366" name="Immagin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760788"/>
            <a:ext cx="10890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Immagin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4227513"/>
            <a:ext cx="63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69" name="Group 87"/>
          <p:cNvGrpSpPr>
            <a:grpSpLocks/>
          </p:cNvGrpSpPr>
          <p:nvPr/>
        </p:nvGrpSpPr>
        <p:grpSpPr bwMode="auto">
          <a:xfrm>
            <a:off x="1606550" y="5589588"/>
            <a:ext cx="804863" cy="755650"/>
            <a:chOff x="395536" y="4600157"/>
            <a:chExt cx="1386307" cy="1249454"/>
          </a:xfrm>
        </p:grpSpPr>
        <p:pic>
          <p:nvPicPr>
            <p:cNvPr id="14383" name="Picture 5" descr="C:\Users\Javier\AppData\Local\Microsoft\Windows\INetCache\IE\ZDFXKT99\MC910216362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1" r="13260" b="17790"/>
            <a:stretch>
              <a:fillRect/>
            </a:stretch>
          </p:blipFill>
          <p:spPr bwMode="auto">
            <a:xfrm>
              <a:off x="395536" y="4629450"/>
              <a:ext cx="1386307" cy="119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4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>
              <a:fillRect/>
            </a:stretch>
          </p:blipFill>
          <p:spPr bwMode="auto">
            <a:xfrm>
              <a:off x="449311" y="5081493"/>
              <a:ext cx="324639" cy="54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5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>
              <a:fillRect/>
            </a:stretch>
          </p:blipFill>
          <p:spPr bwMode="auto">
            <a:xfrm>
              <a:off x="873280" y="5259901"/>
              <a:ext cx="324639" cy="54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6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>
              <a:fillRect/>
            </a:stretch>
          </p:blipFill>
          <p:spPr bwMode="auto">
            <a:xfrm>
              <a:off x="758543" y="4600157"/>
              <a:ext cx="324639" cy="54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7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>
              <a:fillRect/>
            </a:stretch>
          </p:blipFill>
          <p:spPr bwMode="auto">
            <a:xfrm>
              <a:off x="1251008" y="4792184"/>
              <a:ext cx="324639" cy="54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8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>
              <a:fillRect/>
            </a:stretch>
          </p:blipFill>
          <p:spPr bwMode="auto">
            <a:xfrm>
              <a:off x="1292881" y="5304248"/>
              <a:ext cx="324639" cy="54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70" name="Picture 2" descr="C:\Users\larocca\Documents\NetBeansProjects\cloudapps-portlet\docroot\images\EGI_Logo_RGB_315x250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480050"/>
            <a:ext cx="8207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3" descr="C:\Users\larocca\Desktop\gwdg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3938588"/>
            <a:ext cx="10509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2" name="Picture 3" descr="C:\Users\larocca\Documents\NetBeansProjects\cloudapps-portlet\docroot\images\Setting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298825"/>
            <a:ext cx="6334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>
            <a:stCxn id="8" idx="2"/>
          </p:cNvCxnSpPr>
          <p:nvPr/>
        </p:nvCxnSpPr>
        <p:spPr>
          <a:xfrm flipH="1">
            <a:off x="4778375" y="2736850"/>
            <a:ext cx="2393950" cy="692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Straight Arrow Connector 20"/>
          <p:cNvCxnSpPr>
            <a:stCxn id="4" idx="2"/>
          </p:cNvCxnSpPr>
          <p:nvPr/>
        </p:nvCxnSpPr>
        <p:spPr>
          <a:xfrm>
            <a:off x="4750594" y="4476750"/>
            <a:ext cx="26194" cy="247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375" name="Picture 24" descr="http://www.redtree.be/wp-content/uploads/2012/07/Liferay_logo-large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013075"/>
            <a:ext cx="10953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6" name="Immagin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3328988"/>
            <a:ext cx="45085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H="1">
            <a:off x="5699125" y="3878263"/>
            <a:ext cx="576263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378" name="Immagin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429000"/>
            <a:ext cx="736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1" name="Immagin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3735388"/>
            <a:ext cx="9525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2" name="Immagine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3392488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itle 5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Exploitation in the DARIAH 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Potential exploitation in the </a:t>
            </a:r>
            <a:r>
              <a:rPr lang="en-GB" dirty="0" err="1" smtClean="0"/>
              <a:t>LifeWatch</a:t>
            </a:r>
            <a:r>
              <a:rPr lang="en-GB" dirty="0" smtClean="0"/>
              <a:t> CC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6997700" cy="497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893644"/>
            <a:ext cx="371037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EGI Conference 2015, </a:t>
            </a:r>
            <a:r>
              <a:rPr lang="en-GB" dirty="0" err="1" smtClean="0">
                <a:solidFill>
                  <a:srgbClr val="FF0000"/>
                </a:solidFill>
              </a:rPr>
              <a:t>PaaS</a:t>
            </a:r>
            <a:r>
              <a:rPr lang="en-GB" dirty="0" smtClean="0">
                <a:solidFill>
                  <a:srgbClr val="FF0000"/>
                </a:solidFill>
              </a:rPr>
              <a:t> session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876256" y="1262976"/>
            <a:ext cx="576064" cy="581848"/>
          </a:xfrm>
          <a:prstGeom prst="downArrow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19005" y="1916832"/>
            <a:ext cx="4572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i="1" dirty="0"/>
              <a:t>Virtual Research Environment (VRE)</a:t>
            </a:r>
            <a:r>
              <a:rPr lang="en-GB" dirty="0"/>
              <a:t>: brings together various Virtual Labs (</a:t>
            </a:r>
            <a:r>
              <a:rPr lang="en-GB" dirty="0" smtClean="0"/>
              <a:t>and supporting </a:t>
            </a:r>
            <a:r>
              <a:rPr lang="en-GB" dirty="0"/>
              <a:t>Web </a:t>
            </a:r>
            <a:r>
              <a:rPr lang="en-GB" dirty="0" smtClean="0"/>
              <a:t>services</a:t>
            </a:r>
            <a:r>
              <a:rPr lang="en-GB" dirty="0"/>
              <a:t>) </a:t>
            </a:r>
            <a:r>
              <a:rPr lang="en-GB" dirty="0" smtClean="0"/>
              <a:t>within a research </a:t>
            </a:r>
            <a:r>
              <a:rPr lang="en-GB" dirty="0"/>
              <a:t>theme.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4346" y="3068959"/>
            <a:ext cx="457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i="1" dirty="0"/>
              <a:t>Virtual Lab</a:t>
            </a:r>
            <a:r>
              <a:rPr lang="en-GB" dirty="0"/>
              <a:t>: remotely accessible virtual environments offering interactive</a:t>
            </a:r>
          </a:p>
          <a:p>
            <a:r>
              <a:rPr lang="en-GB" dirty="0"/>
              <a:t>opportunities to collaborate with related web services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48812"/>
            <a:ext cx="6140450" cy="485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1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6200" y="2882900"/>
            <a:ext cx="8946931" cy="22558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defRPr/>
            </a:pPr>
            <a:endParaRPr lang="en-GB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189" y="2935289"/>
            <a:ext cx="7839075" cy="21028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Technical Integration (</a:t>
            </a:r>
            <a:r>
              <a:rPr lang="en-GB" dirty="0" smtClean="0">
                <a:solidFill>
                  <a:prstClr val="white"/>
                </a:solidFill>
              </a:rPr>
              <a:t>T4.3</a:t>
            </a:r>
            <a:r>
              <a:rPr lang="en-GB" dirty="0">
                <a:solidFill>
                  <a:prstClr val="white"/>
                </a:solidFill>
              </a:rPr>
              <a:t>)</a:t>
            </a: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890" y="3920847"/>
            <a:ext cx="6979920" cy="104560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  <a:p>
            <a:pPr algn="ctr"/>
            <a:endParaRPr lang="en-GB" dirty="0">
              <a:solidFill>
                <a:prstClr val="white"/>
              </a:solidFill>
            </a:endParaRPr>
          </a:p>
          <a:p>
            <a:pPr algn="ctr"/>
            <a:endParaRPr lang="en-GB" dirty="0">
              <a:solidFill>
                <a:prstClr val="white"/>
              </a:solidFill>
            </a:endParaRPr>
          </a:p>
          <a:p>
            <a:pPr algn="ctr"/>
            <a:r>
              <a:rPr lang="en-GB" dirty="0">
                <a:solidFill>
                  <a:prstClr val="white"/>
                </a:solidFill>
              </a:rPr>
              <a:t>Elixir Compute Platform</a:t>
            </a:r>
          </a:p>
        </p:txBody>
      </p:sp>
      <p:sp>
        <p:nvSpPr>
          <p:cNvPr id="8" name="Can 7"/>
          <p:cNvSpPr/>
          <p:nvPr/>
        </p:nvSpPr>
        <p:spPr>
          <a:xfrm>
            <a:off x="4498975" y="5206048"/>
            <a:ext cx="725488" cy="100965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Data Source</a:t>
            </a:r>
          </a:p>
        </p:txBody>
      </p:sp>
      <p:sp>
        <p:nvSpPr>
          <p:cNvPr id="9" name="Can 8"/>
          <p:cNvSpPr/>
          <p:nvPr/>
        </p:nvSpPr>
        <p:spPr>
          <a:xfrm>
            <a:off x="3629025" y="5199698"/>
            <a:ext cx="787400" cy="1014412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Data Archive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28750" y="5248910"/>
            <a:ext cx="2108200" cy="9842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Cloud </a:t>
            </a:r>
            <a:r>
              <a:rPr lang="en-GB" dirty="0" err="1">
                <a:solidFill>
                  <a:prstClr val="white"/>
                </a:solidFill>
              </a:rPr>
              <a:t>IaaS</a:t>
            </a: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(Elixir &amp; beyond)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97351" y="3236318"/>
            <a:ext cx="1085850" cy="628650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Workflow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engines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6131" y="4043243"/>
            <a:ext cx="1625600" cy="628650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Authentication &amp; Authorisation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71851" y="3218855"/>
            <a:ext cx="768350" cy="62865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PIDs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ORCID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86343" y="4025781"/>
            <a:ext cx="1220788" cy="646113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Resource Accounting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49876" y="5233036"/>
            <a:ext cx="2060575" cy="9937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Meta-data &amp; file location Catalogue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5950" y="1258887"/>
            <a:ext cx="4452938" cy="116522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prstClr val="white"/>
                </a:solidFill>
              </a:rPr>
              <a:t>Excelerate</a:t>
            </a: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Scientific Use Cases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4189" y="1258888"/>
            <a:ext cx="3851275" cy="11572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ELIXIR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Activities, Projects, &amp; Training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444" y="6035676"/>
            <a:ext cx="1202381" cy="58896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prstClr val="white"/>
                </a:solidFill>
              </a:rPr>
              <a:t>Excelerate</a:t>
            </a:r>
            <a:r>
              <a:rPr lang="en-GB" dirty="0">
                <a:solidFill>
                  <a:prstClr val="white"/>
                </a:solidFill>
              </a:rPr>
              <a:t> Funded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201" y="5328127"/>
            <a:ext cx="1200792" cy="5889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External Funds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8951" y="2511426"/>
            <a:ext cx="7834313" cy="3222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User Integration (</a:t>
            </a:r>
            <a:r>
              <a:rPr lang="en-GB" dirty="0" smtClean="0">
                <a:solidFill>
                  <a:prstClr val="white"/>
                </a:solidFill>
              </a:rPr>
              <a:t>T4.2</a:t>
            </a:r>
            <a:r>
              <a:rPr lang="en-GB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6549551" y="4366101"/>
            <a:ext cx="4184014" cy="4746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Management (</a:t>
            </a:r>
            <a:r>
              <a:rPr lang="en-GB" dirty="0" smtClean="0">
                <a:solidFill>
                  <a:prstClr val="white"/>
                </a:solidFill>
              </a:rPr>
              <a:t>T4.1</a:t>
            </a:r>
            <a:r>
              <a:rPr lang="en-GB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76981" y="4025781"/>
            <a:ext cx="1346200" cy="646113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File  Access &amp; Movement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93031" y="4033718"/>
            <a:ext cx="1123950" cy="647700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Service Directory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380639" y="4024193"/>
            <a:ext cx="1123950" cy="647700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Service Registry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28750" y="6263640"/>
            <a:ext cx="5981700" cy="431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Network</a:t>
            </a:r>
          </a:p>
        </p:txBody>
      </p:sp>
      <p:sp>
        <p:nvSpPr>
          <p:cNvPr id="26" name="Title 24"/>
          <p:cNvSpPr txBox="1">
            <a:spLocks/>
          </p:cNvSpPr>
          <p:nvPr/>
        </p:nvSpPr>
        <p:spPr>
          <a:xfrm>
            <a:off x="95251" y="-130174"/>
            <a:ext cx="9091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GB" sz="4200" dirty="0" smtClean="0"/>
              <a:t>ELIXIR </a:t>
            </a:r>
            <a:br>
              <a:rPr lang="en-GB" sz="4200" dirty="0" smtClean="0"/>
            </a:br>
            <a:r>
              <a:rPr lang="en-GB" sz="4200" dirty="0" smtClean="0"/>
              <a:t>Research Platform 4 Life Science (RP4LS)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24805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There is more to come!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73970"/>
            <a:ext cx="7632848" cy="5767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mmap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5" t="20937" r="43231"/>
          <a:stretch/>
        </p:blipFill>
        <p:spPr>
          <a:xfrm>
            <a:off x="4932040" y="1097594"/>
            <a:ext cx="4013368" cy="42036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850106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EGI </a:t>
            </a:r>
            <a:r>
              <a:rPr lang="en-GB" altLang="en-US" sz="3600" strike="sngStrike" dirty="0" smtClean="0">
                <a:latin typeface="Arial" charset="0"/>
                <a:ea typeface="ＭＳ Ｐゴシック" pitchFamily="34" charset="-128"/>
                <a:cs typeface="Arial" charset="0"/>
              </a:rPr>
              <a:t>(European Grid Infrastructure)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23317"/>
            <a:ext cx="5184576" cy="4525963"/>
          </a:xfrm>
        </p:spPr>
        <p:txBody>
          <a:bodyPr/>
          <a:lstStyle/>
          <a:p>
            <a:pPr marL="271463" indent="-271463">
              <a:defRPr/>
            </a:pPr>
            <a:r>
              <a:rPr lang="en-GB" sz="2400" dirty="0" smtClean="0"/>
              <a:t>EGI Council</a:t>
            </a:r>
          </a:p>
          <a:p>
            <a:pPr marL="633413" lvl="1" indent="-233363">
              <a:defRPr/>
            </a:pPr>
            <a:r>
              <a:rPr lang="en-GB" sz="1600" dirty="0"/>
              <a:t>25 participants: 23 </a:t>
            </a:r>
            <a:r>
              <a:rPr lang="en-GB" sz="1600" dirty="0" smtClean="0"/>
              <a:t>NGIs </a:t>
            </a:r>
            <a:r>
              <a:rPr lang="en-GB" sz="1600" dirty="0"/>
              <a:t>and 2 </a:t>
            </a:r>
            <a:r>
              <a:rPr lang="en-GB" sz="1600" dirty="0" smtClean="0"/>
              <a:t>EIROs</a:t>
            </a:r>
          </a:p>
          <a:p>
            <a:pPr marL="633413" lvl="1" indent="-233363">
              <a:defRPr/>
            </a:pPr>
            <a:r>
              <a:rPr lang="en-US" sz="1600" dirty="0" smtClean="0"/>
              <a:t>Opening membership to research </a:t>
            </a:r>
            <a:br>
              <a:rPr lang="en-US" sz="1600" dirty="0" smtClean="0"/>
            </a:br>
            <a:r>
              <a:rPr lang="en-US" sz="1600" dirty="0" smtClean="0"/>
              <a:t>communities</a:t>
            </a:r>
          </a:p>
          <a:p>
            <a:pPr marL="633413" lvl="1" indent="-233363">
              <a:defRPr/>
            </a:pPr>
            <a:r>
              <a:rPr lang="en-US" sz="1600" dirty="0" smtClean="0"/>
              <a:t>Affiliation programme for countries</a:t>
            </a:r>
            <a:endParaRPr lang="en-GB" sz="1600" dirty="0" smtClean="0"/>
          </a:p>
          <a:p>
            <a:pPr marL="271463" indent="-271463">
              <a:defRPr/>
            </a:pPr>
            <a:r>
              <a:rPr lang="en-GB" sz="2400" dirty="0" smtClean="0"/>
              <a:t>Shared interest in </a:t>
            </a:r>
          </a:p>
          <a:p>
            <a:pPr marL="671513" lvl="1" indent="-271463">
              <a:defRPr/>
            </a:pPr>
            <a:r>
              <a:rPr lang="en-GB" sz="1600" dirty="0" smtClean="0"/>
              <a:t>Developing and providing e-infrastructure services that enable open science</a:t>
            </a:r>
          </a:p>
          <a:p>
            <a:pPr>
              <a:defRPr/>
            </a:pPr>
            <a:r>
              <a:rPr lang="en-GB" sz="2400" dirty="0" smtClean="0">
                <a:sym typeface="Wingdings" pitchFamily="2" charset="2"/>
              </a:rPr>
              <a:t>Sustainability</a:t>
            </a: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Sustainable operation of core services</a:t>
            </a: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Project-driven innovation</a:t>
            </a:r>
            <a:endParaRPr lang="en-GB" sz="1800" dirty="0">
              <a:sym typeface="Wingdings" pitchFamily="2" charset="2"/>
            </a:endParaRPr>
          </a:p>
          <a:p>
            <a:pPr lvl="2">
              <a:defRPr/>
            </a:pPr>
            <a:r>
              <a:rPr lang="en-GB" sz="1400" dirty="0" smtClean="0">
                <a:sym typeface="Wingdings" pitchFamily="2" charset="2"/>
              </a:rPr>
              <a:t>EGI-Engage, AARC, INDIGO, ELI-Trans, etc.</a:t>
            </a:r>
          </a:p>
          <a:p>
            <a:pPr lvl="2">
              <a:defRPr/>
            </a:pPr>
            <a:r>
              <a:rPr lang="en-GB" sz="1400" dirty="0" smtClean="0">
                <a:sym typeface="Wingdings" pitchFamily="2" charset="2"/>
              </a:rPr>
              <a:t>SCI-BUS, Cloud-SME, …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849436" y="2709168"/>
            <a:ext cx="647700" cy="431800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800" dirty="0">
                <a:solidFill>
                  <a:schemeClr val="tx2"/>
                </a:solidFill>
              </a:rPr>
              <a:t>EGI.eu in Amsterdam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4932040" y="5355213"/>
            <a:ext cx="4013368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Membership under discussion</a:t>
            </a:r>
          </a:p>
          <a:p>
            <a:pPr algn="r"/>
            <a:r>
              <a:rPr lang="en-GB" sz="1400" dirty="0">
                <a:latin typeface="Arial" charset="0"/>
              </a:rPr>
              <a:t>Armenia</a:t>
            </a:r>
            <a:r>
              <a:rPr lang="en-GB" sz="1400" dirty="0" smtClean="0">
                <a:latin typeface="Arial" charset="0"/>
              </a:rPr>
              <a:t>, Austria, </a:t>
            </a:r>
            <a:r>
              <a:rPr lang="en-GB" sz="1400" dirty="0">
                <a:latin typeface="Arial" charset="0"/>
              </a:rPr>
              <a:t>Belarus, </a:t>
            </a:r>
            <a:r>
              <a:rPr lang="en-GB" sz="1400" dirty="0" smtClean="0">
                <a:latin typeface="Arial" charset="0"/>
              </a:rPr>
              <a:t>Germany</a:t>
            </a:r>
            <a:r>
              <a:rPr lang="en-GB" sz="1400" dirty="0">
                <a:latin typeface="Arial" charset="0"/>
              </a:rPr>
              <a:t>, </a:t>
            </a:r>
            <a:endParaRPr lang="en-GB" sz="1400" dirty="0" smtClean="0">
              <a:latin typeface="Arial" charset="0"/>
            </a:endParaRPr>
          </a:p>
          <a:p>
            <a:pPr algn="r"/>
            <a:r>
              <a:rPr lang="en-GB" sz="1400" dirty="0" smtClean="0">
                <a:latin typeface="Arial" charset="0"/>
              </a:rPr>
              <a:t>Denmark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Moldova, </a:t>
            </a:r>
          </a:p>
          <a:p>
            <a:pPr algn="r"/>
            <a:r>
              <a:rPr lang="en-GB" sz="1400" dirty="0" smtClean="0">
                <a:latin typeface="Arial" charset="0"/>
              </a:rPr>
              <a:t>Norway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Russia</a:t>
            </a:r>
            <a:r>
              <a:rPr lang="en-GB" sz="1400" dirty="0">
                <a:latin typeface="Arial" charset="0"/>
              </a:rPr>
              <a:t>,  </a:t>
            </a:r>
            <a:r>
              <a:rPr lang="en-GB" sz="1400" dirty="0" smtClean="0">
                <a:latin typeface="Arial" charset="0"/>
              </a:rPr>
              <a:t>Ukraine</a:t>
            </a:r>
            <a:r>
              <a:rPr lang="en-US" sz="14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04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more to come!</a:t>
            </a:r>
            <a:endParaRPr lang="en-GB" dirty="0"/>
          </a:p>
        </p:txBody>
      </p:sp>
      <p:pic>
        <p:nvPicPr>
          <p:cNvPr id="4098" name="Picture 2" descr="http://www.grdi2020.eu/ImageHelper.ashx?imageUrl=http://www.grdi2020.eu/Repository/FileScaricati/b2d4b113-80ce-46c5-91d4-bff61ced366e.png&amp;width=500&amp;height=500&amp;limit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4" y="1578470"/>
            <a:ext cx="3048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si.it/sites/default/files/styles/style_340x238/public/images/ESFRI_0.jpg?itok=CIc7JC8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11" y="1512578"/>
            <a:ext cx="2845461" cy="278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2804" y="1484784"/>
            <a:ext cx="118615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EPOS</a:t>
            </a:r>
          </a:p>
          <a:p>
            <a:r>
              <a:rPr lang="en-US" dirty="0" smtClean="0"/>
              <a:t>ELIXIR</a:t>
            </a:r>
          </a:p>
          <a:p>
            <a:r>
              <a:rPr lang="en-US" dirty="0" smtClean="0"/>
              <a:t>ESS</a:t>
            </a:r>
          </a:p>
          <a:p>
            <a:r>
              <a:rPr lang="en-US" dirty="0" smtClean="0"/>
              <a:t>---------</a:t>
            </a:r>
          </a:p>
          <a:p>
            <a:r>
              <a:rPr lang="en-US" dirty="0" smtClean="0"/>
              <a:t>ECCSEL</a:t>
            </a:r>
          </a:p>
          <a:p>
            <a:r>
              <a:rPr lang="en-US" dirty="0" smtClean="0"/>
              <a:t>EISCAT_3D</a:t>
            </a:r>
          </a:p>
          <a:p>
            <a:r>
              <a:rPr lang="en-US" dirty="0" smtClean="0"/>
              <a:t>EMSO</a:t>
            </a:r>
          </a:p>
          <a:p>
            <a:r>
              <a:rPr lang="en-US" dirty="0" smtClean="0"/>
              <a:t>BBMRI</a:t>
            </a:r>
          </a:p>
          <a:p>
            <a:r>
              <a:rPr lang="en-US" dirty="0" smtClean="0"/>
              <a:t>ELI</a:t>
            </a:r>
          </a:p>
          <a:p>
            <a:r>
              <a:rPr lang="en-US" dirty="0" smtClean="0"/>
              <a:t>CTA</a:t>
            </a:r>
          </a:p>
          <a:p>
            <a:r>
              <a:rPr lang="en-US" dirty="0" smtClean="0"/>
              <a:t>SKA</a:t>
            </a:r>
          </a:p>
          <a:p>
            <a:r>
              <a:rPr lang="en-US" dirty="0" smtClean="0"/>
              <a:t>CLARIN</a:t>
            </a:r>
          </a:p>
          <a:p>
            <a:r>
              <a:rPr lang="en-US" dirty="0" smtClean="0"/>
              <a:t>DARIAH</a:t>
            </a:r>
          </a:p>
          <a:p>
            <a:r>
              <a:rPr lang="en-US" dirty="0" smtClean="0"/>
              <a:t>--------------</a:t>
            </a:r>
          </a:p>
          <a:p>
            <a:r>
              <a:rPr lang="en-US" dirty="0" smtClean="0"/>
              <a:t>CESSDA</a:t>
            </a:r>
          </a:p>
          <a:p>
            <a:r>
              <a:rPr lang="en-US" dirty="0" smtClean="0"/>
              <a:t>SHARE</a:t>
            </a:r>
          </a:p>
          <a:p>
            <a:r>
              <a:rPr lang="en-US" dirty="0" smtClean="0"/>
              <a:t>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1247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2010</a:t>
            </a:r>
            <a:endParaRPr lang="en-GB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11247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2016</a:t>
            </a:r>
            <a:endParaRPr lang="en-GB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135281" y="11247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2014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1293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Engaging with uses and communities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4525963"/>
          </a:xfrm>
        </p:spPr>
        <p:txBody>
          <a:bodyPr/>
          <a:lstStyle/>
          <a:p>
            <a:r>
              <a:rPr lang="en-GB" dirty="0"/>
              <a:t>EGI Engagement Strategy</a:t>
            </a:r>
          </a:p>
          <a:p>
            <a:pPr lvl="1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go.egi.eu/engagementstrategy</a:t>
            </a:r>
            <a:endParaRPr lang="en-GB" dirty="0" smtClean="0"/>
          </a:p>
          <a:p>
            <a:r>
              <a:rPr lang="en-GB" dirty="0" smtClean="0"/>
              <a:t>Long tail</a:t>
            </a:r>
          </a:p>
          <a:p>
            <a:pPr lvl="1"/>
            <a:r>
              <a:rPr lang="en-GB" dirty="0" smtClean="0"/>
              <a:t>User database </a:t>
            </a:r>
            <a:r>
              <a:rPr lang="en-GB" dirty="0" smtClean="0">
                <a:sym typeface="Wingdings" panose="05000000000000000000" pitchFamily="2" charset="2"/>
              </a:rPr>
              <a:t> Stats, Surveys, Campaigns, etc.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Community use cases</a:t>
            </a:r>
          </a:p>
          <a:p>
            <a:pPr lvl="1"/>
            <a:r>
              <a:rPr lang="en-GB" dirty="0" smtClean="0"/>
              <a:t>Emerging cases publicly visible at</a:t>
            </a:r>
          </a:p>
          <a:p>
            <a:pPr lvl="2"/>
            <a:r>
              <a:rPr lang="en-GB" dirty="0" smtClean="0">
                <a:hlinkClick r:id="rId3"/>
              </a:rPr>
              <a:t>http://go.egi.eu/technicalsupportcases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7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dirty="0" smtClean="0"/>
              <a:t>Tracking cases in the engagement pipeline</a:t>
            </a:r>
            <a:br>
              <a:rPr lang="en-GB" sz="2700" dirty="0" smtClean="0"/>
            </a:br>
            <a:r>
              <a:rPr lang="en-US" sz="2700" dirty="0" smtClean="0">
                <a:hlinkClick r:id="rId3"/>
              </a:rPr>
              <a:t>http://go.egi.eu/technicalsupportcases</a:t>
            </a:r>
            <a:endParaRPr lang="en-GB" sz="27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8649" y="308878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  <p:pic>
        <p:nvPicPr>
          <p:cNvPr id="6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52998"/>
            <a:ext cx="702929" cy="65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6" idx="3"/>
            <a:endCxn id="12" idx="1"/>
          </p:cNvCxnSpPr>
          <p:nvPr/>
        </p:nvCxnSpPr>
        <p:spPr>
          <a:xfrm>
            <a:off x="882441" y="3778382"/>
            <a:ext cx="733224" cy="141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5770" y="3452998"/>
            <a:ext cx="701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/>
                </a:solidFill>
              </a:rPr>
              <a:t>Request</a:t>
            </a:r>
            <a:endParaRPr lang="en-GB" sz="1200" b="1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>
            <a:stCxn id="12" idx="3"/>
            <a:endCxn id="11" idx="1"/>
          </p:cNvCxnSpPr>
          <p:nvPr/>
        </p:nvCxnSpPr>
        <p:spPr>
          <a:xfrm flipV="1">
            <a:off x="2987825" y="3791470"/>
            <a:ext cx="936103" cy="109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87824" y="3464031"/>
            <a:ext cx="945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Open ticket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3928" y="3182291"/>
            <a:ext cx="1278993" cy="1218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‘Technical-support-cases’ </a:t>
            </a:r>
            <a:br>
              <a:rPr lang="en-US" sz="1400" b="1" dirty="0" smtClean="0"/>
            </a:br>
            <a:r>
              <a:rPr lang="en-US" sz="1400" b="1" dirty="0" smtClean="0"/>
              <a:t>RT queue</a:t>
            </a:r>
            <a:endParaRPr lang="en-GB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1615665" y="3052012"/>
            <a:ext cx="1372160" cy="1481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F2F </a:t>
            </a:r>
            <a:r>
              <a:rPr lang="en-US" sz="1200" dirty="0" smtClean="0">
                <a:solidFill>
                  <a:schemeClr val="tx1"/>
                </a:solidFill>
              </a:rPr>
              <a:t>discussion</a:t>
            </a:r>
            <a:endParaRPr lang="en-GB" sz="1200" dirty="0" smtClean="0">
              <a:solidFill>
                <a:schemeClr val="tx1"/>
              </a:solidFill>
            </a:endParaRPr>
          </a:p>
          <a:p>
            <a:r>
              <a:rPr lang="en-GB" sz="1200" dirty="0" smtClean="0">
                <a:solidFill>
                  <a:schemeClr val="tx1"/>
                </a:solidFill>
              </a:rPr>
              <a:t>Email to EGI.eu</a:t>
            </a:r>
          </a:p>
          <a:p>
            <a:r>
              <a:rPr lang="en-US" sz="1200" dirty="0">
                <a:solidFill>
                  <a:schemeClr val="tx1"/>
                </a:solidFill>
              </a:rPr>
              <a:t>NGI team</a:t>
            </a:r>
            <a:endParaRPr lang="en-GB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e-Grant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Operations Portal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Helpdesk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Long-tail </a:t>
            </a:r>
            <a:r>
              <a:rPr lang="en-US" sz="1200" dirty="0" err="1" smtClean="0">
                <a:solidFill>
                  <a:schemeClr val="tx1"/>
                </a:solidFill>
              </a:rPr>
              <a:t>envirs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…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12196"/>
              </p:ext>
            </p:extLst>
          </p:nvPr>
        </p:nvGraphicFramePr>
        <p:xfrm>
          <a:off x="6139025" y="1868822"/>
          <a:ext cx="2825463" cy="3864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463"/>
              </a:tblGrid>
              <a:tr h="27603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Each ticket</a:t>
                      </a:r>
                      <a:r>
                        <a:rPr lang="en-US" sz="1100" baseline="0" dirty="0" smtClean="0"/>
                        <a:t> is owned any given moment by</a:t>
                      </a:r>
                      <a:endParaRPr lang="en-GB" sz="11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 EGI.eu UCST member</a:t>
                      </a:r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 Competence Centre</a:t>
                      </a:r>
                      <a:endParaRPr lang="en-GB" sz="1100" dirty="0" smtClean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 specific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NGI (NIL, OMB,</a:t>
                      </a:r>
                      <a:r>
                        <a:rPr lang="en-US" sz="1100" baseline="0" dirty="0" smtClean="0"/>
                        <a:t> Council member)</a:t>
                      </a:r>
                      <a:endParaRPr lang="en-GB" sz="1100" dirty="0" smtClean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The Federated Cloud User Support</a:t>
                      </a:r>
                      <a:r>
                        <a:rPr lang="en-GB" sz="1100" baseline="0" dirty="0" smtClean="0"/>
                        <a:t> network</a:t>
                      </a:r>
                      <a:endParaRPr lang="en-GB" sz="1100" dirty="0" smtClean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VO (the</a:t>
                      </a:r>
                      <a:r>
                        <a:rPr lang="en-US" sz="1100" baseline="0" dirty="0" smtClean="0"/>
                        <a:t> VO </a:t>
                      </a:r>
                      <a:r>
                        <a:rPr lang="en-US" sz="1100" dirty="0" smtClean="0"/>
                        <a:t>Manager)</a:t>
                      </a:r>
                      <a:endParaRPr lang="en-GB" sz="1100" dirty="0" smtClean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 UCB member</a:t>
                      </a:r>
                      <a:endParaRPr lang="en-GB" sz="1100" dirty="0" smtClean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Domain expert (e.g. Federated Cloud</a:t>
                      </a:r>
                      <a:r>
                        <a:rPr lang="en-US" sz="1100" baseline="0" dirty="0" smtClean="0"/>
                        <a:t> expert</a:t>
                      </a:r>
                      <a:r>
                        <a:rPr lang="en-US" sz="1100" dirty="0" smtClean="0"/>
                        <a:t>)</a:t>
                      </a:r>
                      <a:endParaRPr lang="en-GB" sz="11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</a:t>
                      </a:r>
                      <a:r>
                        <a:rPr lang="en-GB" sz="1100" baseline="0" dirty="0" smtClean="0"/>
                        <a:t> Virtual Team</a:t>
                      </a:r>
                      <a:endParaRPr lang="en-GB" sz="11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</a:t>
                      </a:r>
                      <a:r>
                        <a:rPr lang="en-GB" sz="1100" baseline="0" dirty="0" smtClean="0"/>
                        <a:t> Champion</a:t>
                      </a:r>
                      <a:endParaRPr lang="en-GB" sz="11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Resource allocation team (e-GRANT)</a:t>
                      </a:r>
                      <a:endParaRPr lang="en-GB" sz="11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VO setup team (Operations Portal)</a:t>
                      </a:r>
                      <a:endParaRPr lang="en-GB" sz="11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An EGI.eu manager</a:t>
                      </a:r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T6.2 leader</a:t>
                      </a:r>
                      <a:r>
                        <a:rPr lang="en-GB" sz="1100" baseline="0" dirty="0" smtClean="0"/>
                        <a:t> (Enol)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Straight Arrow Connector 13"/>
          <p:cNvCxnSpPr>
            <a:stCxn id="13" idx="1"/>
            <a:endCxn id="11" idx="3"/>
          </p:cNvCxnSpPr>
          <p:nvPr/>
        </p:nvCxnSpPr>
        <p:spPr>
          <a:xfrm flipH="1" flipV="1">
            <a:off x="5202921" y="3791470"/>
            <a:ext cx="936104" cy="9569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92080" y="3525006"/>
            <a:ext cx="814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Follow up</a:t>
            </a:r>
            <a:endParaRPr lang="en-GB" sz="1200" b="1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>
            <a:stCxn id="18" idx="0"/>
            <a:endCxn id="11" idx="2"/>
          </p:cNvCxnSpPr>
          <p:nvPr/>
        </p:nvCxnSpPr>
        <p:spPr>
          <a:xfrm flipV="1">
            <a:off x="4557822" y="4400649"/>
            <a:ext cx="5603" cy="637006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89643" y="4501760"/>
            <a:ext cx="729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Monitor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progress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44" y="5037655"/>
            <a:ext cx="97975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Enol</a:t>
            </a:r>
            <a:br>
              <a:rPr lang="en-US" sz="1200" dirty="0" smtClean="0"/>
            </a:br>
            <a:r>
              <a:rPr lang="en-US" sz="1200" dirty="0" smtClean="0"/>
              <a:t>(T6.2 leader)</a:t>
            </a:r>
            <a:endParaRPr lang="en-GB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547438" y="2468456"/>
            <a:ext cx="864" cy="637007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51630" y="2670202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Possible escalation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1798555"/>
            <a:ext cx="21516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T6.2 leader (Enol)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WP6 leader (</a:t>
            </a:r>
            <a:r>
              <a:rPr lang="en-US" sz="1200" dirty="0" err="1" smtClean="0"/>
              <a:t>Gergely</a:t>
            </a:r>
            <a:r>
              <a:rPr lang="en-US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EGI-Engage director (</a:t>
            </a:r>
            <a:r>
              <a:rPr lang="en-US" sz="1200" dirty="0" err="1" smtClean="0"/>
              <a:t>Tiziana</a:t>
            </a:r>
            <a:r>
              <a:rPr lang="en-US" sz="1200" dirty="0" smtClean="0"/>
              <a:t>)</a:t>
            </a:r>
            <a:endParaRPr lang="en-GB" sz="1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93" y="117475"/>
            <a:ext cx="7353300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88224" y="620688"/>
            <a:ext cx="122413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9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1135285"/>
            <a:ext cx="8820472" cy="4525963"/>
          </a:xfrm>
        </p:spPr>
        <p:txBody>
          <a:bodyPr/>
          <a:lstStyle/>
          <a:p>
            <a:r>
              <a:rPr lang="en-GB" sz="2800" dirty="0" smtClean="0"/>
              <a:t>New technology are/will </a:t>
            </a:r>
            <a:r>
              <a:rPr lang="en-GB" sz="2800" dirty="0"/>
              <a:t>be </a:t>
            </a:r>
            <a:r>
              <a:rPr lang="en-GB" sz="2800" dirty="0" smtClean="0"/>
              <a:t>there soon</a:t>
            </a:r>
          </a:p>
          <a:p>
            <a:pPr lvl="1"/>
            <a:r>
              <a:rPr lang="en-GB" sz="2400" dirty="0" smtClean="0"/>
              <a:t>Federated Cloud, long-tail access, OCCO, etc.</a:t>
            </a:r>
            <a:endParaRPr lang="en-GB" sz="2400" dirty="0"/>
          </a:p>
          <a:p>
            <a:pPr lvl="1"/>
            <a:r>
              <a:rPr lang="en-GB" sz="2400" dirty="0" smtClean="0"/>
              <a:t>Accessibility and integration – Do we have the right SGs? </a:t>
            </a:r>
          </a:p>
          <a:p>
            <a:pPr lvl="2"/>
            <a:r>
              <a:rPr lang="en-GB" sz="2000" dirty="0" smtClean="0"/>
              <a:t>New era of the command line? Access from R, </a:t>
            </a:r>
            <a:r>
              <a:rPr lang="en-GB" sz="2000" dirty="0" err="1" smtClean="0"/>
              <a:t>Matlab</a:t>
            </a:r>
            <a:r>
              <a:rPr lang="en-GB" sz="2000" dirty="0" smtClean="0"/>
              <a:t>, Python?</a:t>
            </a:r>
          </a:p>
          <a:p>
            <a:r>
              <a:rPr lang="en-GB" sz="2800" dirty="0" smtClean="0"/>
              <a:t>Training will remain a challenge</a:t>
            </a:r>
          </a:p>
          <a:p>
            <a:pPr lvl="1"/>
            <a:r>
              <a:rPr lang="en-GB" sz="2400" dirty="0" smtClean="0"/>
              <a:t>EGI </a:t>
            </a:r>
            <a:r>
              <a:rPr lang="en-GB" sz="2400" dirty="0"/>
              <a:t>Training plan for next 12 </a:t>
            </a:r>
            <a:r>
              <a:rPr lang="en-GB" sz="2400" dirty="0" smtClean="0"/>
              <a:t>months </a:t>
            </a:r>
            <a:r>
              <a:rPr lang="en-GB" sz="2000" dirty="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://go.egi.eu/trainingplan</a:t>
            </a:r>
            <a:endParaRPr lang="en-GB" sz="2000" dirty="0"/>
          </a:p>
          <a:p>
            <a:pPr lvl="2"/>
            <a:r>
              <a:rPr lang="en-GB" sz="2000" dirty="0" smtClean="0"/>
              <a:t>An </a:t>
            </a:r>
            <a:r>
              <a:rPr lang="en-GB" sz="2000" dirty="0" err="1" smtClean="0"/>
              <a:t>IaaS</a:t>
            </a:r>
            <a:r>
              <a:rPr lang="en-GB" sz="2000" dirty="0" smtClean="0"/>
              <a:t>-based training infrastructure from EGI</a:t>
            </a:r>
          </a:p>
          <a:p>
            <a:pPr lvl="2"/>
            <a:r>
              <a:rPr lang="en-GB" sz="2000" dirty="0" smtClean="0"/>
              <a:t>EGI Training marketplace</a:t>
            </a:r>
          </a:p>
          <a:p>
            <a:pPr lvl="3"/>
            <a:r>
              <a:rPr lang="en-GB" sz="1600" dirty="0" smtClean="0"/>
              <a:t>VMs, datasets, certificates for trainers, trainees</a:t>
            </a:r>
          </a:p>
          <a:p>
            <a:pPr lvl="2"/>
            <a:r>
              <a:rPr lang="en-GB" sz="2000" dirty="0" smtClean="0"/>
              <a:t>2 events in July: </a:t>
            </a:r>
            <a:r>
              <a:rPr lang="en-GB" sz="2000" dirty="0"/>
              <a:t>Basic </a:t>
            </a:r>
            <a:r>
              <a:rPr lang="en-GB" sz="2000" dirty="0" err="1" smtClean="0"/>
              <a:t>FedCloud</a:t>
            </a:r>
            <a:r>
              <a:rPr lang="en-GB" sz="2000" dirty="0" smtClean="0"/>
              <a:t> </a:t>
            </a:r>
            <a:r>
              <a:rPr lang="en-GB" sz="2000" dirty="0"/>
              <a:t>usage </a:t>
            </a:r>
            <a:r>
              <a:rPr lang="en-GB" sz="2000" dirty="0" smtClean="0"/>
              <a:t>scenarios</a:t>
            </a:r>
          </a:p>
          <a:p>
            <a:pPr lvl="1"/>
            <a:r>
              <a:rPr lang="en-GB" sz="2400" dirty="0" smtClean="0"/>
              <a:t>EDISON H2020 project (from September 2015)</a:t>
            </a:r>
          </a:p>
          <a:p>
            <a:pPr lvl="2"/>
            <a:r>
              <a:rPr lang="en-GB" sz="2000" dirty="0" smtClean="0"/>
              <a:t>Curricula and courses for data scientists; Delivery by universities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715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Platforms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Exploitation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Sustainability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87624" y="1268760"/>
            <a:ext cx="7088832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Science gateway accelerators from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Sustainability in mind from day 1.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23317"/>
            <a:ext cx="9036496" cy="4525963"/>
          </a:xfrm>
        </p:spPr>
        <p:txBody>
          <a:bodyPr/>
          <a:lstStyle/>
          <a:p>
            <a:r>
              <a:rPr lang="en-GB" sz="2800" dirty="0" smtClean="0"/>
              <a:t>Reinventing the wheel</a:t>
            </a:r>
          </a:p>
          <a:p>
            <a:pPr lvl="1"/>
            <a:r>
              <a:rPr lang="en-GB" sz="2400" dirty="0" smtClean="0"/>
              <a:t> </a:t>
            </a:r>
            <a:r>
              <a:rPr lang="en-US" sz="2400" dirty="0" smtClean="0"/>
              <a:t>Don’t do it just because you can</a:t>
            </a:r>
            <a:endParaRPr lang="en-GB" sz="2400" dirty="0" smtClean="0"/>
          </a:p>
          <a:p>
            <a:r>
              <a:rPr lang="en-GB" sz="2800" dirty="0" smtClean="0"/>
              <a:t>Sustainability in/with EGI</a:t>
            </a:r>
          </a:p>
          <a:p>
            <a:pPr lvl="1"/>
            <a:r>
              <a:rPr lang="en-GB" sz="2400" dirty="0" smtClean="0"/>
              <a:t>Council membership fees </a:t>
            </a:r>
            <a:r>
              <a:rPr lang="en-GB" sz="2400" dirty="0" smtClean="0">
                <a:sym typeface="Wingdings" panose="05000000000000000000" pitchFamily="2" charset="2"/>
              </a:rPr>
              <a:t> Core services</a:t>
            </a:r>
            <a:endParaRPr lang="en-GB" sz="2400" dirty="0" smtClean="0"/>
          </a:p>
          <a:p>
            <a:pPr lvl="1"/>
            <a:r>
              <a:rPr lang="en-GB" sz="2400" dirty="0">
                <a:sym typeface="Wingdings" panose="05000000000000000000" pitchFamily="2" charset="2"/>
              </a:rPr>
              <a:t>H2020 projects  Innovation</a:t>
            </a:r>
          </a:p>
          <a:p>
            <a:pPr lvl="1"/>
            <a:r>
              <a:rPr lang="en-GB" sz="2400" dirty="0" smtClean="0">
                <a:sym typeface="Wingdings" panose="05000000000000000000" pitchFamily="2" charset="2"/>
              </a:rPr>
              <a:t>Research Infrastructures  Strategic Partnerships</a:t>
            </a:r>
          </a:p>
          <a:p>
            <a:pPr lvl="1"/>
            <a:r>
              <a:rPr lang="en-GB" sz="24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Pay-for-use pilot  ‘EGI Marketplace’</a:t>
            </a:r>
          </a:p>
          <a:p>
            <a:pPr lvl="1"/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Business engagement programme  Industry partnerships</a:t>
            </a:r>
          </a:p>
        </p:txBody>
      </p:sp>
    </p:spTree>
    <p:extLst>
      <p:ext uri="{BB962C8B-B14F-4D97-AF65-F5344CB8AC3E}">
        <p14:creationId xmlns:p14="http://schemas.microsoft.com/office/powerpoint/2010/main" val="9769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Pay-for-use pilot in EGI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876" y="1135285"/>
            <a:ext cx="8075612" cy="4525963"/>
          </a:xfrm>
        </p:spPr>
        <p:txBody>
          <a:bodyPr/>
          <a:lstStyle/>
          <a:p>
            <a:pPr marL="342900" lvl="2" indent="-342900"/>
            <a:r>
              <a:rPr lang="en-US" sz="2000" dirty="0" smtClean="0"/>
              <a:t>Rationale</a:t>
            </a:r>
          </a:p>
          <a:p>
            <a:pPr marL="800100" lvl="3" indent="-342900"/>
            <a:r>
              <a:rPr lang="en-US" sz="1800" dirty="0" smtClean="0"/>
              <a:t>Additional </a:t>
            </a:r>
            <a:r>
              <a:rPr lang="en-US" sz="1800" dirty="0"/>
              <a:t>mechanisms for researchers with </a:t>
            </a:r>
            <a:r>
              <a:rPr lang="en-US" sz="1800" dirty="0" smtClean="0"/>
              <a:t>funds</a:t>
            </a:r>
          </a:p>
          <a:p>
            <a:pPr marL="800100" lvl="3" indent="-342900"/>
            <a:r>
              <a:rPr lang="en-US" sz="1800" dirty="0" smtClean="0"/>
              <a:t>Increase </a:t>
            </a:r>
            <a:r>
              <a:rPr lang="en-US" sz="1800" dirty="0"/>
              <a:t>sustainability (e.g. cost recovery, new </a:t>
            </a:r>
            <a:r>
              <a:rPr lang="en-US" sz="1800" dirty="0" smtClean="0"/>
              <a:t>revenue source)</a:t>
            </a:r>
            <a:endParaRPr lang="en-US" sz="18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New </a:t>
            </a:r>
            <a:r>
              <a:rPr lang="en-US" sz="1800" dirty="0"/>
              <a:t>opportunities </a:t>
            </a:r>
            <a:r>
              <a:rPr lang="en-US" sz="1800" dirty="0" smtClean="0"/>
              <a:t>for academia</a:t>
            </a:r>
            <a:r>
              <a:rPr lang="en-US" sz="1800" dirty="0"/>
              <a:t>/ industry </a:t>
            </a:r>
            <a:r>
              <a:rPr lang="en-US" sz="1800" dirty="0" smtClean="0"/>
              <a:t>partnerships</a:t>
            </a:r>
            <a:endParaRPr lang="en-US" sz="1800" dirty="0"/>
          </a:p>
          <a:p>
            <a:r>
              <a:rPr lang="en-US" sz="2000" dirty="0" smtClean="0"/>
              <a:t>Pricing </a:t>
            </a:r>
            <a:r>
              <a:rPr lang="en-US" sz="2000" dirty="0"/>
              <a:t>Information</a:t>
            </a:r>
          </a:p>
          <a:p>
            <a:pPr lvl="1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30 Providers across 12 Countries</a:t>
            </a:r>
          </a:p>
          <a:p>
            <a:pPr lvl="2"/>
            <a:r>
              <a:rPr lang="en-US" sz="1400" dirty="0">
                <a:solidFill>
                  <a:srgbClr val="376092"/>
                </a:solidFill>
              </a:rPr>
              <a:t>20 </a:t>
            </a:r>
            <a:r>
              <a:rPr lang="en-US" sz="1400" dirty="0" smtClean="0">
                <a:solidFill>
                  <a:srgbClr val="376092"/>
                </a:solidFill>
              </a:rPr>
              <a:t>Grid</a:t>
            </a:r>
            <a:r>
              <a:rPr lang="en-US" sz="1400" dirty="0" smtClean="0"/>
              <a:t>; </a:t>
            </a:r>
            <a:r>
              <a:rPr lang="en-US" sz="1400" dirty="0" smtClean="0">
                <a:solidFill>
                  <a:srgbClr val="376092"/>
                </a:solidFill>
              </a:rPr>
              <a:t>10 Cloud; 15 </a:t>
            </a:r>
            <a:r>
              <a:rPr lang="en-US" sz="1400" dirty="0">
                <a:solidFill>
                  <a:srgbClr val="376092"/>
                </a:solidFill>
              </a:rPr>
              <a:t>Storage </a:t>
            </a:r>
            <a:r>
              <a:rPr lang="en-US" sz="1400" dirty="0" smtClean="0">
                <a:solidFill>
                  <a:srgbClr val="376092"/>
                </a:solidFill>
              </a:rPr>
              <a:t>sites</a:t>
            </a:r>
            <a:endParaRPr lang="en-US" sz="1200" dirty="0" smtClean="0"/>
          </a:p>
          <a:p>
            <a:pPr lvl="1"/>
            <a:r>
              <a:rPr lang="en-US" sz="1600" dirty="0"/>
              <a:t>10 able/willing to provide service on a payment </a:t>
            </a:r>
            <a:r>
              <a:rPr lang="en-US" sz="1600" dirty="0" smtClean="0"/>
              <a:t>basis</a:t>
            </a:r>
          </a:p>
          <a:p>
            <a:r>
              <a:rPr lang="en-US" sz="1800" dirty="0"/>
              <a:t>Tools adaptation</a:t>
            </a:r>
          </a:p>
          <a:p>
            <a:pPr lvl="1"/>
            <a:r>
              <a:rPr lang="en-US" sz="1600" dirty="0">
                <a:solidFill>
                  <a:srgbClr val="4F81BD"/>
                </a:solidFill>
              </a:rPr>
              <a:t>Registry</a:t>
            </a:r>
            <a:r>
              <a:rPr lang="en-US" sz="1600" dirty="0"/>
              <a:t> extensions added to set prices</a:t>
            </a:r>
          </a:p>
          <a:p>
            <a:pPr lvl="1"/>
            <a:r>
              <a:rPr lang="en-US" sz="1600" dirty="0">
                <a:solidFill>
                  <a:srgbClr val="4F81BD"/>
                </a:solidFill>
              </a:rPr>
              <a:t>Accounting Portal </a:t>
            </a:r>
            <a:r>
              <a:rPr lang="en-US" sz="1600" dirty="0"/>
              <a:t>accounting information</a:t>
            </a:r>
          </a:p>
          <a:p>
            <a:pPr lvl="1"/>
            <a:r>
              <a:rPr lang="en-US" sz="1600" dirty="0">
                <a:solidFill>
                  <a:srgbClr val="4F81BD"/>
                </a:solidFill>
              </a:rPr>
              <a:t>e-GRANT </a:t>
            </a:r>
            <a:r>
              <a:rPr lang="en-US" sz="1600" dirty="0"/>
              <a:t>Broker/User </a:t>
            </a:r>
            <a:r>
              <a:rPr lang="en-US" sz="1600" dirty="0" smtClean="0"/>
              <a:t>Interface</a:t>
            </a:r>
          </a:p>
          <a:p>
            <a:r>
              <a:rPr lang="en-GB" sz="1800" dirty="0"/>
              <a:t>Special pool type: pay-for-use (w/ price)</a:t>
            </a:r>
            <a:endParaRPr lang="en-GB" sz="2100" dirty="0"/>
          </a:p>
          <a:p>
            <a:pPr lvl="1"/>
            <a:r>
              <a:rPr lang="en-GB" sz="1700" dirty="0"/>
              <a:t>Importing prices from Registry </a:t>
            </a:r>
          </a:p>
          <a:p>
            <a:pPr lvl="1"/>
            <a:r>
              <a:rPr lang="en-GB" sz="1700" dirty="0">
                <a:solidFill>
                  <a:srgbClr val="4F81BD"/>
                </a:solidFill>
              </a:rPr>
              <a:t>Automatic finding and presenting the cheapest </a:t>
            </a:r>
            <a:r>
              <a:rPr lang="en-GB" sz="1700" dirty="0" smtClean="0">
                <a:solidFill>
                  <a:srgbClr val="4F81BD"/>
                </a:solidFill>
              </a:rPr>
              <a:t>allocation that suits</a:t>
            </a:r>
            <a:endParaRPr lang="en-US" sz="2000" dirty="0"/>
          </a:p>
          <a:p>
            <a:endParaRPr lang="en-US" sz="20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736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EGI Pay-for-Use:</a:t>
            </a:r>
            <a:br>
              <a:rPr lang="en-US" sz="3200" dirty="0" smtClean="0"/>
            </a:br>
            <a:r>
              <a:rPr lang="en-US" sz="3200" dirty="0" smtClean="0"/>
              <a:t>Emerging Business Models</a:t>
            </a:r>
            <a:endParaRPr lang="en-GB" sz="3200" dirty="0" smtClean="0"/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112568"/>
          </a:xfrm>
        </p:spPr>
        <p:txBody>
          <a:bodyPr/>
          <a:lstStyle/>
          <a:p>
            <a:pPr marL="40005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000" dirty="0"/>
              <a:t>Infrastructure-as-a-Service </a:t>
            </a:r>
            <a:r>
              <a:rPr lang="en-GB" sz="2000" dirty="0" smtClean="0"/>
              <a:t>(IaaS)</a:t>
            </a:r>
            <a:endParaRPr lang="en-GB" sz="2000" dirty="0"/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Charge for resources </a:t>
            </a:r>
            <a:r>
              <a:rPr lang="en-GB" sz="1800" dirty="0" smtClean="0"/>
              <a:t>consumed</a:t>
            </a:r>
          </a:p>
          <a:p>
            <a:pPr marL="1200150" lvl="3" indent="-342900">
              <a:spcBef>
                <a:spcPts val="300"/>
              </a:spcBef>
              <a:spcAft>
                <a:spcPts val="300"/>
              </a:spcAft>
            </a:pPr>
            <a:r>
              <a:rPr lang="en-GB" sz="1600" dirty="0" smtClean="0"/>
              <a:t>Offer a selection menu: grid, cloud, storage</a:t>
            </a:r>
          </a:p>
          <a:p>
            <a:pPr marL="1200150" lvl="3" indent="-342900">
              <a:spcBef>
                <a:spcPts val="300"/>
              </a:spcBef>
              <a:spcAft>
                <a:spcPts val="300"/>
              </a:spcAft>
            </a:pPr>
            <a:r>
              <a:rPr lang="en-GB" sz="1600" dirty="0" smtClean="0"/>
              <a:t>Means to deliver other value-added services</a:t>
            </a:r>
          </a:p>
          <a:p>
            <a:pPr marL="40005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000" dirty="0" smtClean="0"/>
              <a:t>IaaS + Consultancy </a:t>
            </a: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Exploit community expertise for customers who require dedicated support</a:t>
            </a:r>
          </a:p>
          <a:p>
            <a:pPr marL="1200150" lvl="3" indent="-342900">
              <a:spcBef>
                <a:spcPts val="300"/>
              </a:spcBef>
              <a:spcAft>
                <a:spcPts val="300"/>
              </a:spcAft>
            </a:pPr>
            <a:r>
              <a:rPr lang="en-GB" sz="1600" dirty="0" smtClean="0"/>
              <a:t>Get </a:t>
            </a:r>
            <a:r>
              <a:rPr lang="en-GB" sz="1600" dirty="0"/>
              <a:t>applications up and running with optimised </a:t>
            </a:r>
            <a:r>
              <a:rPr lang="en-GB" sz="1600" dirty="0" smtClean="0"/>
              <a:t>usage, training, etc.</a:t>
            </a:r>
            <a:endParaRPr lang="en-GB" sz="1600" dirty="0"/>
          </a:p>
          <a:p>
            <a:pPr marL="40005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000" dirty="0"/>
              <a:t>Joint </a:t>
            </a:r>
            <a:r>
              <a:rPr lang="en-GB" sz="2000" dirty="0" smtClean="0"/>
              <a:t>development initiatives/collaborations</a:t>
            </a: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Develop joint work plan to exchange </a:t>
            </a:r>
            <a:r>
              <a:rPr lang="en-GB" sz="1800" dirty="0" smtClean="0"/>
              <a:t>services</a:t>
            </a:r>
          </a:p>
          <a:p>
            <a:pPr marL="1200150" lvl="3" indent="-342900">
              <a:spcBef>
                <a:spcPts val="300"/>
              </a:spcBef>
              <a:spcAft>
                <a:spcPts val="300"/>
              </a:spcAft>
            </a:pPr>
            <a:r>
              <a:rPr lang="en-GB" sz="1600" dirty="0" smtClean="0"/>
              <a:t>Can allow for time/effort to be charged and resources offered for “free” </a:t>
            </a:r>
            <a:br>
              <a:rPr lang="en-GB" sz="1600" dirty="0" smtClean="0"/>
            </a:br>
            <a:r>
              <a:rPr lang="en-GB" sz="1600" dirty="0" smtClean="0"/>
              <a:t>(value expressed in monetary equivalent)</a:t>
            </a:r>
          </a:p>
          <a:p>
            <a:pPr marL="40005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000" dirty="0" smtClean="0"/>
              <a:t>Broker</a:t>
            </a: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Avoid </a:t>
            </a:r>
            <a:r>
              <a:rPr lang="en-GB" sz="1800" dirty="0"/>
              <a:t>many-to-many relationships</a:t>
            </a:r>
          </a:p>
          <a:p>
            <a:pPr marL="1200150" lvl="3" indent="-342900">
              <a:spcBef>
                <a:spcPts val="300"/>
              </a:spcBef>
              <a:spcAft>
                <a:spcPts val="300"/>
              </a:spcAft>
            </a:pPr>
            <a:r>
              <a:rPr lang="en-GB" sz="1600" dirty="0"/>
              <a:t>Facilitate customer management (e.g. discovery, allocation, agreement)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905" y="5949280"/>
            <a:ext cx="508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5. ‘</a:t>
            </a:r>
            <a:r>
              <a:rPr lang="en-GB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IaaS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– Gateway – Consultancy ’ business model?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8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80660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35038" y="3203575"/>
            <a:ext cx="973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9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if I get locked in?</a:t>
            </a:r>
            <a:endParaRPr lang="it-IT" altLang="it-IT" sz="9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6477000" y="3373438"/>
            <a:ext cx="1047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7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relevant standards I should be looking into?</a:t>
            </a:r>
            <a:endParaRPr lang="it-IT" altLang="it-IT" sz="7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949450" y="3255963"/>
            <a:ext cx="822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my data?</a:t>
            </a:r>
            <a:endParaRPr lang="it-IT" altLang="it-IT" sz="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3960813" y="3275013"/>
            <a:ext cx="89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9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get a good deal?</a:t>
            </a:r>
            <a:endParaRPr lang="it-IT" altLang="it-IT" sz="9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2051050" y="2843213"/>
            <a:ext cx="1198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9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my IT staff?</a:t>
            </a:r>
            <a:endParaRPr lang="it-IT" altLang="it-IT" sz="9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5453063" y="2728913"/>
            <a:ext cx="142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compare contracts &amp; SLAs?</a:t>
            </a:r>
            <a:endParaRPr lang="it-IT" altLang="it-IT" sz="10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7421563" y="3173413"/>
            <a:ext cx="82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PCP?</a:t>
            </a:r>
            <a:endParaRPr lang="it-IT" altLang="it-IT" sz="10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4829175" y="2992438"/>
            <a:ext cx="8223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9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others doing?</a:t>
            </a:r>
            <a:endParaRPr lang="it-IT" altLang="it-IT" sz="9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5837238" y="3584575"/>
            <a:ext cx="822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allocate costs?</a:t>
            </a:r>
            <a:endParaRPr lang="it-IT" altLang="it-IT" sz="6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3397250" y="3348038"/>
            <a:ext cx="59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services do I need?</a:t>
            </a:r>
            <a:endParaRPr lang="it-IT" altLang="it-IT" sz="6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484438" y="6492875"/>
            <a:ext cx="3816350" cy="365125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Sara Garavelli (TRUST-IT)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492875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15DDF3-398B-46A1-9F65-9B94161DF4D4}" type="slidenum">
              <a:rPr lang="it-IT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48</a:t>
            </a:fld>
            <a:endParaRPr lang="it-IT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20688" y="6492875"/>
            <a:ext cx="2133600" cy="365125"/>
          </a:xfrm>
        </p:spPr>
        <p:txBody>
          <a:bodyPr/>
          <a:lstStyle/>
          <a:p>
            <a:pPr>
              <a:defRPr/>
            </a:pPr>
            <a:fld id="{4B7E02B5-3439-4BB6-BB35-E43D0671B2D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37" name="Title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885112" cy="1143000"/>
          </a:xfrm>
        </p:spPr>
        <p:txBody>
          <a:bodyPr/>
          <a:lstStyle/>
          <a:p>
            <a:pPr algn="l"/>
            <a:r>
              <a:rPr lang="it-IT" altLang="it-IT" sz="4000" smtClean="0"/>
              <a:t>Cloud </a:t>
            </a:r>
            <a:r>
              <a:rPr lang="it-IT" altLang="it-IT" sz="4000" dirty="0" smtClean="0"/>
              <a:t>Services Procurement for public sector: Challenges</a:t>
            </a:r>
          </a:p>
        </p:txBody>
      </p:sp>
    </p:spTree>
    <p:extLst>
      <p:ext uri="{BB962C8B-B14F-4D97-AF65-F5344CB8AC3E}">
        <p14:creationId xmlns:p14="http://schemas.microsoft.com/office/powerpoint/2010/main" val="18873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3622" y="836712"/>
            <a:ext cx="4602874" cy="558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73" y="243962"/>
            <a:ext cx="7397971" cy="562074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Proposed Joint Pre-Commercial Procurement</a:t>
            </a:r>
            <a:endParaRPr lang="en-GB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248885" y="2515120"/>
            <a:ext cx="2790825" cy="2489747"/>
            <a:chOff x="5176877" y="2659136"/>
            <a:chExt cx="2790825" cy="248974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522" y="2659136"/>
              <a:ext cx="709454" cy="192443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5176877" y="2928907"/>
              <a:ext cx="2790825" cy="2219976"/>
              <a:chOff x="3157834" y="2906683"/>
              <a:chExt cx="2790825" cy="2219976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79912" y="2906683"/>
                <a:ext cx="743599" cy="234285"/>
              </a:xfrm>
              <a:prstGeom prst="rect">
                <a:avLst/>
              </a:prstGeom>
            </p:spPr>
          </p:pic>
          <p:grpSp>
            <p:nvGrpSpPr>
              <p:cNvPr id="23" name="Group 22"/>
              <p:cNvGrpSpPr/>
              <p:nvPr/>
            </p:nvGrpSpPr>
            <p:grpSpPr>
              <a:xfrm>
                <a:off x="3157834" y="2924944"/>
                <a:ext cx="2790825" cy="2201715"/>
                <a:chOff x="3157834" y="2924944"/>
                <a:chExt cx="2790825" cy="2201715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4105512" y="2924944"/>
                  <a:ext cx="1843147" cy="2201715"/>
                  <a:chOff x="4105512" y="2924944"/>
                  <a:chExt cx="1843147" cy="2201715"/>
                </a:xfrm>
              </p:grpSpPr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05512" y="3957851"/>
                    <a:ext cx="673818" cy="549694"/>
                  </a:xfrm>
                  <a:prstGeom prst="rect">
                    <a:avLst/>
                  </a:prstGeom>
                </p:spPr>
              </p:pic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4856665" y="2924944"/>
                    <a:ext cx="1091994" cy="2201715"/>
                    <a:chOff x="4856665" y="2924944"/>
                    <a:chExt cx="1091994" cy="2201715"/>
                  </a:xfrm>
                </p:grpSpPr>
                <p:pic>
                  <p:nvPicPr>
                    <p:cNvPr id="8" name="Picture 7" descr="C:\Users\RAMSAGHR\AppData\Local\Microsoft\Windows\Temporary Internet Files\Content.IE5\QGV9AXE3\LogoCERN.gif"/>
                    <p:cNvPicPr/>
                    <p:nvPr/>
                  </p:nvPicPr>
                  <p:blipFill>
                    <a:blip r:embed="rId7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04048" y="3985022"/>
                      <a:ext cx="360040" cy="3600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9" name="Picture 8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83071" y="4678564"/>
                      <a:ext cx="451143" cy="44809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4856665" y="2924944"/>
                      <a:ext cx="1091994" cy="1008112"/>
                      <a:chOff x="4856665" y="2924944"/>
                      <a:chExt cx="1091994" cy="1008112"/>
                    </a:xfrm>
                  </p:grpSpPr>
                  <p:pic>
                    <p:nvPicPr>
                      <p:cNvPr id="10" name="Picture 9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12911" y="2924944"/>
                        <a:ext cx="535748" cy="52392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" name="Picture 13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812" y="3585545"/>
                        <a:ext cx="658340" cy="34751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" name="Picture 14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56665" y="2977662"/>
                        <a:ext cx="556246" cy="209246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7834" y="4879926"/>
                  <a:ext cx="896456" cy="19623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9" name="TextBox 18"/>
          <p:cNvSpPr txBox="1"/>
          <p:nvPr/>
        </p:nvSpPr>
        <p:spPr>
          <a:xfrm>
            <a:off x="136700" y="836712"/>
            <a:ext cx="44064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group of buyers have committed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&gt;1.6M€ of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M</a:t>
            </a:r>
            <a:r>
              <a:rPr lang="en-GB" dirty="0" smtClean="0">
                <a:solidFill>
                  <a:prstClr val="black"/>
                </a:solidFill>
              </a:rPr>
              <a:t>anpower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Applications &amp;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In-house IT resources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To procure innovative cloud services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I</a:t>
            </a:r>
            <a:r>
              <a:rPr lang="en-GB" dirty="0" smtClean="0">
                <a:solidFill>
                  <a:prstClr val="black"/>
                </a:solidFill>
              </a:rPr>
              <a:t>ntegrated into a hybrid cloud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Commercial cloud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e-Infrastructures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GEANT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prstClr val="black"/>
                </a:solidFill>
              </a:rPr>
              <a:t>eduGAIN</a:t>
            </a:r>
            <a:r>
              <a:rPr lang="en-GB" dirty="0" smtClean="0">
                <a:solidFill>
                  <a:prstClr val="black"/>
                </a:solidFill>
              </a:rPr>
              <a:t> Fed. Id mgmt.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EGI Fed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Potentially host data services from EUDAT, INDIGO-</a:t>
            </a:r>
            <a:r>
              <a:rPr lang="en-GB" dirty="0" err="1" smtClean="0">
                <a:solidFill>
                  <a:prstClr val="black"/>
                </a:solidFill>
              </a:rPr>
              <a:t>Datacloud</a:t>
            </a:r>
            <a:r>
              <a:rPr lang="en-GB" dirty="0" smtClean="0">
                <a:solidFill>
                  <a:prstClr val="black"/>
                </a:solidFill>
              </a:rPr>
              <a:t>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In-house IT resources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M</a:t>
            </a:r>
            <a:r>
              <a:rPr lang="en-GB" dirty="0" smtClean="0">
                <a:solidFill>
                  <a:prstClr val="black"/>
                </a:solidFill>
              </a:rPr>
              <a:t>ade available to end-users including BBMI</a:t>
            </a:r>
            <a:r>
              <a:rPr lang="en-GB" dirty="0">
                <a:solidFill>
                  <a:prstClr val="black"/>
                </a:solidFill>
              </a:rPr>
              <a:t>, DARIAH, ELIXIR, EISCAT_3D, </a:t>
            </a:r>
            <a:r>
              <a:rPr lang="en-GB" dirty="0" smtClean="0">
                <a:solidFill>
                  <a:prstClr val="black"/>
                </a:solidFill>
              </a:rPr>
              <a:t>EPOS, INSTRUCT, </a:t>
            </a:r>
            <a:r>
              <a:rPr lang="en-GB" dirty="0" err="1" smtClean="0">
                <a:solidFill>
                  <a:prstClr val="black"/>
                </a:solidFill>
              </a:rPr>
              <a:t>LifeWatch</a:t>
            </a:r>
            <a:r>
              <a:rPr lang="en-GB" dirty="0" smtClean="0">
                <a:solidFill>
                  <a:prstClr val="black"/>
                </a:solidFill>
              </a:rPr>
              <a:t>, LHC,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6072"/>
            <a:ext cx="3987739" cy="5801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12540" y="5929535"/>
            <a:ext cx="3835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14"/>
              </a:rPr>
              <a:t>https://zenodo.org/record/16140#.</a:t>
            </a:r>
            <a:r>
              <a:rPr lang="en-GB" sz="1400" dirty="0" smtClean="0">
                <a:hlinkClick r:id="rId14"/>
              </a:rPr>
              <a:t>VXBhSM_zoU4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283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96975"/>
            <a:ext cx="73802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8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850106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Enabling Global Infrastructures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356BAEB-F3B2-42BA-8262-33164997B142}" type="slidenum">
              <a:rPr lang="en-US" altLang="en-US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179388" y="4676775"/>
            <a:ext cx="39608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Distributed, federated </a:t>
            </a:r>
            <a:r>
              <a:rPr lang="en-GB" altLang="en-US" sz="1800" dirty="0"/>
              <a:t>storage and compute facilities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rgbClr val="0070C0"/>
                </a:solidFill>
              </a:rPr>
              <a:t>Compute platforms </a:t>
            </a:r>
            <a:r>
              <a:rPr lang="en-GB" altLang="en-US" sz="1800" dirty="0" smtClean="0"/>
              <a:t>(HTC, Cloud)</a:t>
            </a:r>
            <a:endParaRPr lang="en-GB" altLang="en-US" sz="1800" dirty="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/>
              <a:t>Virtual Research Environments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&gt; 200 user </a:t>
            </a:r>
            <a:r>
              <a:rPr lang="en-GB" altLang="en-US" sz="1800" dirty="0"/>
              <a:t>research projects</a:t>
            </a:r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4067175" y="4687888"/>
            <a:ext cx="4187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chemeClr val="accent1"/>
                </a:solidFill>
              </a:rPr>
              <a:t>350</a:t>
            </a:r>
            <a:r>
              <a:rPr lang="en-GB" altLang="en-US" sz="1800" dirty="0"/>
              <a:t> resource centres in </a:t>
            </a:r>
            <a:r>
              <a:rPr lang="en-GB" altLang="en-US" sz="1800" dirty="0">
                <a:solidFill>
                  <a:schemeClr val="accent1"/>
                </a:solidFill>
              </a:rPr>
              <a:t>40</a:t>
            </a:r>
            <a:r>
              <a:rPr lang="en-GB" altLang="en-US" sz="1800" dirty="0"/>
              <a:t> countries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chemeClr val="accent1"/>
                </a:solidFill>
              </a:rPr>
              <a:t>400,000</a:t>
            </a:r>
            <a:r>
              <a:rPr lang="en-GB" altLang="en-US" sz="1800" dirty="0"/>
              <a:t> logical CPU cores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chemeClr val="accent1"/>
                </a:solidFill>
              </a:rPr>
              <a:t>190 PB </a:t>
            </a:r>
            <a:r>
              <a:rPr lang="en-GB" altLang="en-US" sz="1800" dirty="0"/>
              <a:t>disk, </a:t>
            </a:r>
            <a:r>
              <a:rPr lang="en-GB" altLang="en-US" sz="1800" dirty="0">
                <a:solidFill>
                  <a:schemeClr val="accent1"/>
                </a:solidFill>
              </a:rPr>
              <a:t>180 PB </a:t>
            </a:r>
            <a:r>
              <a:rPr lang="en-GB" altLang="en-US" sz="1800" dirty="0"/>
              <a:t>tape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en-GB" alt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 rot="20697230">
            <a:off x="224972" y="3436208"/>
            <a:ext cx="1491642" cy="1114425"/>
          </a:xfrm>
          <a:prstGeom prst="wedgeRectCallout">
            <a:avLst>
              <a:gd name="adj1" fmla="val 66085"/>
              <a:gd name="adj2" fmla="val -2430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>
              <a:defRPr/>
            </a:pPr>
            <a:r>
              <a:rPr lang="en-GB" sz="1600" dirty="0" smtClean="0">
                <a:solidFill>
                  <a:srgbClr val="FF0000"/>
                </a:solidFill>
              </a:rPr>
              <a:t>Community SLAs</a:t>
            </a:r>
            <a:br>
              <a:rPr lang="en-GB" sz="1600" dirty="0" smtClean="0">
                <a:solidFill>
                  <a:srgbClr val="FF0000"/>
                </a:solidFill>
              </a:rPr>
            </a:br>
            <a:r>
              <a:rPr lang="en-GB" sz="1600" dirty="0" smtClean="0">
                <a:solidFill>
                  <a:srgbClr val="FF0000"/>
                </a:solidFill>
              </a:rPr>
              <a:t>Provider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OLAs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6152" name="Picture 6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531938"/>
            <a:ext cx="835025" cy="312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196975"/>
            <a:ext cx="909637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1916113"/>
            <a:ext cx="595313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644900"/>
            <a:ext cx="863600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4040188"/>
            <a:ext cx="776288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4724400"/>
            <a:ext cx="747713" cy="45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Bildobjekt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229225"/>
            <a:ext cx="496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3049588"/>
            <a:ext cx="485775" cy="523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</a:extLst>
        </p:spPr>
      </p:pic>
      <p:sp>
        <p:nvSpPr>
          <p:cNvPr id="6160" name="TextBox 5"/>
          <p:cNvSpPr txBox="1">
            <a:spLocks noChangeArrowheads="1"/>
          </p:cNvSpPr>
          <p:nvPr/>
        </p:nvSpPr>
        <p:spPr bwMode="auto">
          <a:xfrm>
            <a:off x="8388350" y="55086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1" name="TextBox 17"/>
          <p:cNvSpPr txBox="1">
            <a:spLocks noChangeArrowheads="1"/>
          </p:cNvSpPr>
          <p:nvPr/>
        </p:nvSpPr>
        <p:spPr bwMode="auto">
          <a:xfrm>
            <a:off x="8388350" y="56610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8388350" y="5795963"/>
            <a:ext cx="298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pic>
        <p:nvPicPr>
          <p:cNvPr id="6163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2492375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78" y="1646563"/>
            <a:ext cx="5430571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73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6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Helix </a:t>
            </a:r>
            <a:r>
              <a:rPr lang="en-GB" sz="3600" dirty="0"/>
              <a:t>Nebula General </a:t>
            </a:r>
            <a:r>
              <a:rPr lang="en-GB" sz="3600" dirty="0" smtClean="0"/>
              <a:t>Assembly</a:t>
            </a:r>
            <a:br>
              <a:rPr lang="en-GB" sz="3600" dirty="0" smtClean="0"/>
            </a:br>
            <a:r>
              <a:rPr lang="en-GB" sz="3600" b="1" i="1" dirty="0" smtClean="0"/>
              <a:t>Towards </a:t>
            </a:r>
            <a:r>
              <a:rPr lang="en-GB" sz="3600" b="1" i="1" dirty="0"/>
              <a:t>a European Open Science </a:t>
            </a:r>
            <a:r>
              <a:rPr lang="en-GB" sz="3600" b="1" i="1" dirty="0" smtClean="0"/>
              <a:t>Cloud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CERN, Geneva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28" y="4365104"/>
            <a:ext cx="8311952" cy="129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PICSE</a:t>
            </a:r>
            <a:r>
              <a:rPr lang="en-GB" dirty="0" smtClean="0"/>
              <a:t> procurement use-cases, barriers &amp; process</a:t>
            </a:r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Working</a:t>
            </a:r>
            <a:r>
              <a:rPr lang="en-GB" dirty="0" smtClean="0"/>
              <a:t> cloud marketplaces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2924944"/>
            <a:ext cx="50108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 sz="3600" dirty="0">
                <a:solidFill>
                  <a:prstClr val="black"/>
                </a:solidFill>
              </a:rPr>
              <a:t>26 </a:t>
            </a:r>
            <a:r>
              <a:rPr lang="en-GB" sz="3600" dirty="0" smtClean="0">
                <a:solidFill>
                  <a:prstClr val="black"/>
                </a:solidFill>
              </a:rPr>
              <a:t>June 2015 </a:t>
            </a:r>
            <a:r>
              <a:rPr lang="en-GB" sz="3600" dirty="0">
                <a:solidFill>
                  <a:prstClr val="black"/>
                </a:solidFill>
              </a:rPr>
              <a:t>open </a:t>
            </a:r>
            <a:r>
              <a:rPr lang="en-GB" sz="3600" dirty="0" smtClean="0">
                <a:solidFill>
                  <a:prstClr val="black"/>
                </a:solidFill>
              </a:rPr>
              <a:t>day</a:t>
            </a:r>
            <a:br>
              <a:rPr lang="en-GB" sz="3600" dirty="0" smtClean="0">
                <a:solidFill>
                  <a:prstClr val="black"/>
                </a:solidFill>
              </a:rPr>
            </a:br>
            <a:r>
              <a:rPr lang="en-GB" sz="2800" dirty="0" smtClean="0">
                <a:solidFill>
                  <a:prstClr val="black"/>
                </a:solidFill>
                <a:hlinkClick r:id="rId2"/>
              </a:rPr>
              <a:t>http</a:t>
            </a:r>
            <a:r>
              <a:rPr lang="en-GB" sz="2800" dirty="0">
                <a:solidFill>
                  <a:prstClr val="black"/>
                </a:solidFill>
                <a:hlinkClick r:id="rId2"/>
              </a:rPr>
              <a:t>://</a:t>
            </a:r>
            <a:r>
              <a:rPr lang="en-GB" sz="2800" dirty="0" smtClean="0">
                <a:solidFill>
                  <a:prstClr val="black"/>
                </a:solidFill>
                <a:hlinkClick r:id="rId2"/>
              </a:rPr>
              <a:t>indico.cern.ch/e/OpenDay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900" dirty="0" smtClean="0"/>
              <a:t>Business Engagement Programme</a:t>
            </a:r>
            <a:endParaRPr lang="en-GB" sz="29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6048672" cy="2592288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Need </a:t>
            </a:r>
            <a:r>
              <a:rPr lang="en-GB" sz="2000" dirty="0"/>
              <a:t>for a specific structure for business </a:t>
            </a:r>
            <a:r>
              <a:rPr lang="en-GB" sz="2000" dirty="0" smtClean="0"/>
              <a:t>engagement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Dedicated budget</a:t>
            </a:r>
            <a:endParaRPr lang="en-GB" sz="18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Dedicated </a:t>
            </a:r>
            <a:r>
              <a:rPr lang="en-GB" sz="1800" dirty="0"/>
              <a:t>personnel knowledgeable in business </a:t>
            </a:r>
            <a:r>
              <a:rPr lang="en-GB" sz="1800" dirty="0" smtClean="0"/>
              <a:t>activities</a:t>
            </a:r>
            <a:endParaRPr lang="en-GB" sz="18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Established </a:t>
            </a:r>
            <a:r>
              <a:rPr lang="en-GB" sz="1800" dirty="0"/>
              <a:t>procedures, working at </a:t>
            </a:r>
            <a:r>
              <a:rPr lang="en-GB" sz="1800" dirty="0" smtClean="0"/>
              <a:t>local/national </a:t>
            </a:r>
            <a:r>
              <a:rPr lang="en-GB" sz="1800" dirty="0"/>
              <a:t>level and with European co-</a:t>
            </a:r>
            <a:r>
              <a:rPr lang="en-GB" sz="1800" dirty="0" smtClean="0"/>
              <a:t>ordination</a:t>
            </a:r>
          </a:p>
        </p:txBody>
      </p:sp>
      <p:pic>
        <p:nvPicPr>
          <p:cNvPr id="11" name="Picture 10" descr="Screen Shot 2015-02-10 at 17.57.5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1323658"/>
            <a:ext cx="2736304" cy="38335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14908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Created a dedicated Business Engagement Programme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9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900" dirty="0" smtClean="0"/>
              <a:t>Implementation in EGI-Engage</a:t>
            </a:r>
            <a:endParaRPr lang="en-GB" sz="2900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251520" y="1052736"/>
            <a:ext cx="8712968" cy="4968552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GB" sz="2400" dirty="0" smtClean="0"/>
              <a:t>EGI-Engage Consortium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Industry representatives: </a:t>
            </a:r>
            <a:r>
              <a:rPr lang="en-GB" sz="2000" dirty="0" err="1" smtClean="0"/>
              <a:t>Gnublia</a:t>
            </a:r>
            <a:r>
              <a:rPr lang="en-GB" sz="2000" dirty="0" smtClean="0"/>
              <a:t>, Engineering, Agro-Know, CSC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Domain specific use cases </a:t>
            </a:r>
            <a:r>
              <a:rPr lang="en-GB" sz="1800" dirty="0" smtClean="0"/>
              <a:t>and market analysis (3</a:t>
            </a:r>
            <a:r>
              <a:rPr lang="en-GB" sz="1800" baseline="30000" dirty="0" smtClean="0"/>
              <a:t>rd</a:t>
            </a:r>
            <a:r>
              <a:rPr lang="en-GB" sz="1800" dirty="0" smtClean="0"/>
              <a:t> session)</a:t>
            </a:r>
            <a:endParaRPr lang="en-GB" sz="1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dirty="0" smtClean="0"/>
              <a:t>EGI Federated Cloud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100% IT (UK SME – cloud provider)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dirty="0" smtClean="0"/>
              <a:t>Collaborations in progress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 err="1" smtClean="0"/>
              <a:t>Terradue</a:t>
            </a:r>
            <a:r>
              <a:rPr lang="en-GB" sz="2000" dirty="0" smtClean="0"/>
              <a:t>, Dropbox, European Space Agency, Helix Nebula</a:t>
            </a:r>
            <a:r>
              <a:rPr lang="en-GB" sz="1600" dirty="0" smtClean="0"/>
              <a:t>, </a:t>
            </a:r>
            <a:r>
              <a:rPr lang="en-GB" sz="1800" dirty="0" smtClean="0"/>
              <a:t>Big </a:t>
            </a:r>
            <a:r>
              <a:rPr lang="en-GB" sz="1800" dirty="0"/>
              <a:t>Data Value (</a:t>
            </a:r>
            <a:r>
              <a:rPr lang="en-GB" sz="1800" dirty="0" smtClean="0"/>
              <a:t>EGI is a </a:t>
            </a:r>
            <a:r>
              <a:rPr lang="en-GB" sz="1800" dirty="0"/>
              <a:t>Member); </a:t>
            </a:r>
            <a:r>
              <a:rPr lang="en-GB" sz="1800" dirty="0" smtClean="0"/>
              <a:t>FIWARE</a:t>
            </a:r>
            <a:endParaRPr lang="en-GB" sz="1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dirty="0"/>
              <a:t>Active Contacts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25 organisations in DB at various levels of maturity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Consumers, providers, </a:t>
            </a:r>
            <a:r>
              <a:rPr lang="en-GB" sz="1800" dirty="0" smtClean="0"/>
              <a:t>tech </a:t>
            </a:r>
            <a:r>
              <a:rPr lang="en-GB" sz="1800" dirty="0"/>
              <a:t>developers, brokers and resellers, others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15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1423317"/>
            <a:ext cx="8795320" cy="4525963"/>
          </a:xfrm>
        </p:spPr>
        <p:txBody>
          <a:bodyPr/>
          <a:lstStyle/>
          <a:p>
            <a:r>
              <a:rPr lang="en-GB" sz="2400" dirty="0" smtClean="0"/>
              <a:t>Radical changes happen, happened in e-research</a:t>
            </a:r>
          </a:p>
          <a:p>
            <a:pPr lvl="1"/>
            <a:r>
              <a:rPr lang="en-GB" sz="2000" dirty="0" smtClean="0"/>
              <a:t>Platforms, infrastructures and initiatives</a:t>
            </a:r>
          </a:p>
          <a:p>
            <a:pPr lvl="1"/>
            <a:r>
              <a:rPr lang="en-GB" sz="2000" dirty="0" smtClean="0"/>
              <a:t>Emergence of ESFRIs – primarily based on national structures</a:t>
            </a:r>
          </a:p>
          <a:p>
            <a:pPr lvl="1"/>
            <a:r>
              <a:rPr lang="en-GB" sz="2000" dirty="0"/>
              <a:t>Commercial </a:t>
            </a:r>
            <a:r>
              <a:rPr lang="en-GB" sz="2000" dirty="0" smtClean="0"/>
              <a:t>services, service procurements</a:t>
            </a:r>
          </a:p>
          <a:p>
            <a:r>
              <a:rPr lang="en-GB" sz="2400" dirty="0"/>
              <a:t>Science gateways were/are successful for mid/long-tail </a:t>
            </a:r>
            <a:r>
              <a:rPr lang="en-GB" sz="2400" dirty="0" smtClean="0"/>
              <a:t>grid users</a:t>
            </a:r>
            <a:endParaRPr lang="en-GB" sz="2000" dirty="0"/>
          </a:p>
          <a:p>
            <a:pPr lvl="1"/>
            <a:r>
              <a:rPr lang="en-US" sz="2000" dirty="0"/>
              <a:t>Danger of being associated with current </a:t>
            </a:r>
            <a:r>
              <a:rPr lang="en-US" sz="2000" dirty="0" smtClean="0"/>
              <a:t>role and </a:t>
            </a:r>
            <a:r>
              <a:rPr lang="en-US" sz="2000" dirty="0"/>
              <a:t>capabilities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Need to reinvent / re-focus role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400" dirty="0" smtClean="0"/>
              <a:t>EGI remains partner and accelerator for SGs and VREs</a:t>
            </a:r>
          </a:p>
          <a:p>
            <a:pPr lvl="1"/>
            <a:r>
              <a:rPr lang="en-GB" sz="2000" dirty="0" smtClean="0"/>
              <a:t>Open Science Commons vision</a:t>
            </a:r>
          </a:p>
          <a:p>
            <a:pPr lvl="1"/>
            <a:r>
              <a:rPr lang="en-GB" sz="2000" dirty="0" smtClean="0"/>
              <a:t>Diversification of platforms; Community of communities</a:t>
            </a:r>
          </a:p>
          <a:p>
            <a:pPr lvl="1"/>
            <a:r>
              <a:rPr lang="en-GB" sz="2000" dirty="0" smtClean="0"/>
              <a:t>Strategic partnerships; Diversified sustainability model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784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9070"/>
            <a:ext cx="8790302" cy="47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 Council – Competitiveness meeting on science (May </a:t>
            </a:r>
            <a:r>
              <a:rPr lang="en-US" dirty="0"/>
              <a:t>28-29)</a:t>
            </a:r>
            <a:br>
              <a:rPr lang="en-US" dirty="0"/>
            </a:br>
            <a:r>
              <a:rPr lang="en-US" sz="1800" dirty="0">
                <a:hlinkClick r:id="rId3"/>
              </a:rPr>
              <a:t>http://www.consilium.europa.eu/en/meetings/compet/2015/05/28-29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63688" y="5157192"/>
            <a:ext cx="18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9070"/>
            <a:ext cx="8784976" cy="47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203848" y="3630179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8144" y="4797152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7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EGI Community Event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556792"/>
            <a:ext cx="5328964" cy="4525963"/>
          </a:xfrm>
        </p:spPr>
        <p:txBody>
          <a:bodyPr/>
          <a:lstStyle/>
          <a:p>
            <a:r>
              <a:rPr lang="en-GB" dirty="0" smtClean="0"/>
              <a:t>EGI Community Forum</a:t>
            </a:r>
          </a:p>
          <a:p>
            <a:r>
              <a:rPr lang="en-GB" dirty="0" smtClean="0"/>
              <a:t>Bari, Italy</a:t>
            </a:r>
          </a:p>
          <a:p>
            <a:r>
              <a:rPr lang="en-GB" dirty="0" smtClean="0"/>
              <a:t>2015, Nov 10-13.</a:t>
            </a:r>
          </a:p>
          <a:p>
            <a:r>
              <a:rPr lang="en-GB" dirty="0">
                <a:hlinkClick r:id="rId3"/>
              </a:rPr>
              <a:t>http://cf2015.egi.eu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AutoShape 2" descr="EGI poster Bar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GI poster Bari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GI poster Bari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EGI poster Bari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EGI poster Bari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799"/>
            <a:ext cx="3080370" cy="435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1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992888" cy="8501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Bringing together communities</a:t>
            </a:r>
            <a:endParaRPr lang="en-US" sz="36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04216296"/>
              </p:ext>
            </p:extLst>
          </p:nvPr>
        </p:nvGraphicFramePr>
        <p:xfrm>
          <a:off x="467544" y="1380288"/>
          <a:ext cx="8352928" cy="500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4149080"/>
            <a:ext cx="179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 Providers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162880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Technology</a:t>
            </a:r>
          </a:p>
          <a:p>
            <a:r>
              <a:rPr lang="en-US" dirty="0" smtClean="0"/>
              <a:t>Providers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764704"/>
            <a:ext cx="1070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Providers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1556792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</a:p>
          <a:p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32240" y="4067780"/>
            <a:ext cx="42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056909" cy="865187"/>
          </a:xfrm>
        </p:spPr>
        <p:txBody>
          <a:bodyPr/>
          <a:lstStyle/>
          <a:p>
            <a:r>
              <a:rPr lang="en-US" sz="3600" dirty="0" smtClean="0"/>
              <a:t>Reaching the middle and long tail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 descr="http://www.sci-bus.eu/image/image_gallery?uuid=89d31d4c-06cf-41db-a032-82395fb31023&amp;groupId=145340&amp;t=13849613049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608416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68273" y="5949280"/>
            <a:ext cx="4304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Image </a:t>
            </a:r>
            <a:r>
              <a:rPr lang="en-GB" sz="1400" dirty="0" smtClean="0"/>
              <a:t>from </a:t>
            </a:r>
            <a:r>
              <a:rPr lang="en-GB" sz="1400" dirty="0" smtClean="0">
                <a:hlinkClick r:id="rId4"/>
              </a:rPr>
              <a:t>http://www.sci-bus.eu/science-gateways</a:t>
            </a:r>
            <a:endParaRPr lang="en-GB" sz="1400" dirty="0" smtClean="0"/>
          </a:p>
          <a:p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196752"/>
            <a:ext cx="748666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/>
            <a:r>
              <a:rPr lang="en-GB" sz="2800" dirty="0" smtClean="0"/>
              <a:t>Collaboration with science gateway providers:</a:t>
            </a:r>
            <a:endParaRPr lang="en-GB" sz="2800" dirty="0"/>
          </a:p>
          <a:p>
            <a:pPr marL="363538" indent="-176213">
              <a:buFont typeface="Arial" panose="020B0604020202020204" pitchFamily="34" charset="0"/>
              <a:buChar char="•"/>
            </a:pPr>
            <a:r>
              <a:rPr lang="en-GB" sz="2800" dirty="0"/>
              <a:t>12 frameworks</a:t>
            </a:r>
          </a:p>
          <a:p>
            <a:pPr marL="363538" indent="-176213">
              <a:buFont typeface="Arial" panose="020B0604020202020204" pitchFamily="34" charset="0"/>
              <a:buChar char="•"/>
            </a:pPr>
            <a:r>
              <a:rPr lang="en-GB" sz="2800" dirty="0"/>
              <a:t>40 instances</a:t>
            </a:r>
          </a:p>
          <a:p>
            <a:pPr marL="354013"/>
            <a:r>
              <a:rPr lang="en-US" sz="2800" dirty="0" smtClean="0"/>
              <a:t>in 4 years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SCI-BUS collaboration:</a:t>
            </a:r>
            <a:endParaRPr lang="en-GB" sz="2000" dirty="0" smtClean="0"/>
          </a:p>
          <a:p>
            <a:pPr marL="363538" indent="-176213">
              <a:buFont typeface="Arial" panose="020B0604020202020204" pitchFamily="34" charset="0"/>
              <a:buChar char="•"/>
            </a:pPr>
            <a:r>
              <a:rPr lang="en-GB" sz="2000" dirty="0" smtClean="0"/>
              <a:t>15 gateways in 3 years</a:t>
            </a:r>
          </a:p>
          <a:p>
            <a:pPr marL="363538" indent="-176213">
              <a:buFont typeface="Arial" panose="020B0604020202020204" pitchFamily="34" charset="0"/>
              <a:buChar char="•"/>
            </a:pPr>
            <a:r>
              <a:rPr lang="en-GB" sz="2000" dirty="0" err="1" smtClean="0"/>
              <a:t>MoU</a:t>
            </a:r>
            <a:r>
              <a:rPr lang="en-GB" sz="2000" dirty="0" smtClean="0"/>
              <a:t> in March 2012</a:t>
            </a:r>
          </a:p>
          <a:p>
            <a:pPr marL="363538" indent="-176213">
              <a:buFont typeface="Arial" panose="020B0604020202020204" pitchFamily="34" charset="0"/>
              <a:buChar char="•"/>
            </a:pPr>
            <a:r>
              <a:rPr lang="en-GB" sz="2000" dirty="0" smtClean="0"/>
              <a:t>Community support</a:t>
            </a:r>
          </a:p>
          <a:p>
            <a:pPr marL="363538" indent="-176213">
              <a:buFont typeface="Arial" panose="020B0604020202020204" pitchFamily="34" charset="0"/>
              <a:buChar char="•"/>
            </a:pPr>
            <a:r>
              <a:rPr lang="en-GB" sz="2000" dirty="0"/>
              <a:t>Training</a:t>
            </a:r>
          </a:p>
          <a:p>
            <a:pPr marL="363538" indent="-176213">
              <a:buFont typeface="Arial" panose="020B0604020202020204" pitchFamily="34" charset="0"/>
              <a:buChar char="•"/>
            </a:pPr>
            <a:r>
              <a:rPr lang="en-GB" sz="2000" dirty="0" smtClean="0"/>
              <a:t>VT participation</a:t>
            </a:r>
          </a:p>
          <a:p>
            <a:pPr marL="363538" indent="-176213">
              <a:buFont typeface="Arial" panose="020B0604020202020204" pitchFamily="34" charset="0"/>
              <a:buChar char="•"/>
            </a:pPr>
            <a:r>
              <a:rPr lang="en-GB" sz="2000" dirty="0" smtClean="0"/>
              <a:t>Service integration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Community Engagement: Strategy and Results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2639112">
            <a:off x="6218064" y="898361"/>
            <a:ext cx="31566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Slide from EGI-</a:t>
            </a:r>
            <a:r>
              <a:rPr lang="en-US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InSPIRE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EC Review 2014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6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photos-for-you.com/wp-content/uploads/2011/08/Black-Clouds-2-Black-White-Fi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15"/>
            <a:ext cx="9144000" cy="68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496" y="3325048"/>
            <a:ext cx="91805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Grid </a:t>
            </a:r>
            <a:r>
              <a:rPr lang="en-GB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Clouds, GPGPUs, Data, Social </a:t>
            </a:r>
            <a:r>
              <a:rPr lang="en-GB" sz="36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infras</a:t>
            </a:r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GB" sz="3600" b="1" dirty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Science Gateways </a:t>
            </a:r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VREs  </a:t>
            </a:r>
            <a:r>
              <a:rPr lang="en-GB" sz="36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XaaS</a:t>
            </a:r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, Containers</a:t>
            </a:r>
          </a:p>
          <a:p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EGEE  EGI, EUDAT, PRACE, GEANT, </a:t>
            </a:r>
            <a:r>
              <a:rPr lang="en-GB" sz="36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OpenAIRE</a:t>
            </a:r>
            <a:endParaRPr lang="en-GB" sz="36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(EU Tier-0), (European Science Cloud)</a:t>
            </a:r>
            <a:endParaRPr lang="en-GB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ESFRI research infrastructures (40+ </a:t>
            </a:r>
            <a:r>
              <a:rPr lang="en-GB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and growing</a:t>
            </a:r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Commercial services, procurement</a:t>
            </a:r>
            <a:endParaRPr lang="en-GB" sz="36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2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-27384"/>
            <a:ext cx="7992888" cy="850106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The seven deadly sins of science gateway </a:t>
            </a:r>
            <a:r>
              <a:rPr lang="en-US" sz="2700" dirty="0" smtClean="0"/>
              <a:t>initiatives</a:t>
            </a:r>
            <a:r>
              <a:rPr lang="en-US" sz="2700" dirty="0"/>
              <a:t/>
            </a:r>
            <a:br>
              <a:rPr lang="en-US" sz="2700" dirty="0"/>
            </a:br>
            <a:endParaRPr lang="en-GB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52" y="1142702"/>
            <a:ext cx="29972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16" y="1142702"/>
            <a:ext cx="31623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90" y="6068121"/>
            <a:ext cx="48862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rId5"/>
              </a:rPr>
              <a:t>Source: https</a:t>
            </a:r>
            <a:r>
              <a:rPr lang="en-US" sz="800" dirty="0">
                <a:hlinkClick r:id="rId5"/>
              </a:rPr>
              <a:t>://</a:t>
            </a:r>
            <a:r>
              <a:rPr lang="en-US" sz="800" dirty="0" smtClean="0">
                <a:hlinkClick r:id="rId5"/>
              </a:rPr>
              <a:t>aburguenoeu.wordpress.com/2015/02/27/the-seven-deadly-sins-of-science-gateways-initiatives</a:t>
            </a:r>
            <a:endParaRPr lang="en-GB" sz="800" dirty="0"/>
          </a:p>
        </p:txBody>
      </p:sp>
      <p:sp>
        <p:nvSpPr>
          <p:cNvPr id="7" name="Rectangle 6"/>
          <p:cNvSpPr/>
          <p:nvPr/>
        </p:nvSpPr>
        <p:spPr>
          <a:xfrm>
            <a:off x="2123728" y="40466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Post by an external author in Augusto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Burgueño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Arjona’s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blog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9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EGI Engage powerpoint presentation v3.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ICSE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ssBorderProc-Discussion" id="{2EC52A6B-A79B-4F12-9948-0463674F3681}" vid="{0A7FEDF4-190B-454D-BAC0-B1B2784495E4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v3.1.potx</Template>
  <TotalTime>6364</TotalTime>
  <Words>3709</Words>
  <Application>Microsoft Office PowerPoint</Application>
  <PresentationFormat>On-screen Show (4:3)</PresentationFormat>
  <Paragraphs>734</Paragraphs>
  <Slides>55</Slides>
  <Notes>32</Notes>
  <HiddenSlides>2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EGI Engage powerpoint presentation v3.1</vt:lpstr>
      <vt:lpstr>EGI Powerpoint Presentation (body)</vt:lpstr>
      <vt:lpstr>EGI Powerpoint Presentation (closing)</vt:lpstr>
      <vt:lpstr>EGI-InSPIRE-Slide-Template_v4</vt:lpstr>
      <vt:lpstr>1_Ügyvezető</vt:lpstr>
      <vt:lpstr>PICSEPowerPointTemplate</vt:lpstr>
      <vt:lpstr>A changing landscape for science gateways</vt:lpstr>
      <vt:lpstr>PowerPoint Presentation</vt:lpstr>
      <vt:lpstr>Outline</vt:lpstr>
      <vt:lpstr>EGI (European Grid Infrastructure)</vt:lpstr>
      <vt:lpstr>Enabling Global Infrastructures</vt:lpstr>
      <vt:lpstr>Bringing together communities</vt:lpstr>
      <vt:lpstr>Reaching the middle and long tail</vt:lpstr>
      <vt:lpstr>PowerPoint Presentation</vt:lpstr>
      <vt:lpstr>The seven deadly sins of science gateway initiatives </vt:lpstr>
      <vt:lpstr>The seven deadly sins of science gateways Summary*</vt:lpstr>
      <vt:lpstr>The seven deadly sins of science gateways Longer summary*</vt:lpstr>
      <vt:lpstr>Implementing the Open Science Commons</vt:lpstr>
      <vt:lpstr>Open science, Science 2.0  (Wikipedia)</vt:lpstr>
      <vt:lpstr>Open Science / Science 2.0 ? 5 ★ Open Data by Tim Berners Lee  (and ditto for software and knowledge) </vt:lpstr>
      <vt:lpstr>Science Gateways (SGs) – ‘The’ definition</vt:lpstr>
      <vt:lpstr>Platforms Exploitation Sustainability</vt:lpstr>
      <vt:lpstr>Platform diversification in EGI</vt:lpstr>
      <vt:lpstr>EGI Federated Cloud – Rationale (2011)</vt:lpstr>
      <vt:lpstr>EGI Federated Cloud 1.0 (2011-2015)</vt:lpstr>
      <vt:lpstr>EGI Federated Cloud 2.0</vt:lpstr>
      <vt:lpstr>EGI Federated Cloud 2.0:  Public and community clouds*</vt:lpstr>
      <vt:lpstr>Long-tail of science platform: What we are trying to solve</vt:lpstr>
      <vt:lpstr>Long-tail of science platform: The big picture</vt:lpstr>
      <vt:lpstr>Long-tail of science platform: User workflow</vt:lpstr>
      <vt:lpstr>Evolution of user authentication solutions in EGI VOs</vt:lpstr>
      <vt:lpstr>EGI Open Data Platform Today’s reality</vt:lpstr>
      <vt:lpstr>EGI Open Data Platform: Objectives</vt:lpstr>
      <vt:lpstr>Open Data Platform: Partners, Interfaces</vt:lpstr>
      <vt:lpstr>Platforms Exploitation - Federated Cloud use cases - Competence Centres Sustainability</vt:lpstr>
      <vt:lpstr>Federated Cloud user support</vt:lpstr>
      <vt:lpstr>Typical Usage Models</vt:lpstr>
      <vt:lpstr>Combine! Example: Chipster</vt:lpstr>
      <vt:lpstr>OCCO One command (!) cloud orchestrator</vt:lpstr>
      <vt:lpstr>Federate Applications, Data, Services and Knowledge: the ‘Distributed Competence Centres’ model</vt:lpstr>
      <vt:lpstr>Competence Centres in EGI-Engage</vt:lpstr>
      <vt:lpstr>Exploitation in the DARIAH CC</vt:lpstr>
      <vt:lpstr>Potential exploitation in the LifeWatch CC</vt:lpstr>
      <vt:lpstr>PowerPoint Presentation</vt:lpstr>
      <vt:lpstr>There is more to come!</vt:lpstr>
      <vt:lpstr>There is more to come!</vt:lpstr>
      <vt:lpstr>Engaging with uses and communities</vt:lpstr>
      <vt:lpstr>Tracking cases in the engagement pipeline http://go.egi.eu/technicalsupportcases</vt:lpstr>
      <vt:lpstr>Training</vt:lpstr>
      <vt:lpstr>Platforms Exploitation Sustainability</vt:lpstr>
      <vt:lpstr>Sustainability in mind from day 1.</vt:lpstr>
      <vt:lpstr>Pay-for-use pilot in EGI</vt:lpstr>
      <vt:lpstr>EGI Pay-for-Use: Emerging Business Models</vt:lpstr>
      <vt:lpstr>Cloud Services Procurement for public sector: Challenges</vt:lpstr>
      <vt:lpstr>Proposed Joint Pre-Commercial Procurement</vt:lpstr>
      <vt:lpstr>6th Helix Nebula General Assembly Towards a European Open Science Cloud CERN, Geneva</vt:lpstr>
      <vt:lpstr>Business Engagement Programme</vt:lpstr>
      <vt:lpstr>Implementation in EGI-Engage</vt:lpstr>
      <vt:lpstr>Conclusions</vt:lpstr>
      <vt:lpstr>EU Council – Competitiveness meeting on science (May 28-29) http://www.consilium.europa.eu/en/meetings/compet/2015/05/28-29/ </vt:lpstr>
      <vt:lpstr>Next EGI Community Event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Gergely Sipos</cp:lastModifiedBy>
  <cp:revision>189</cp:revision>
  <cp:lastPrinted>2015-06-04T16:30:57Z</cp:lastPrinted>
  <dcterms:created xsi:type="dcterms:W3CDTF">2015-05-07T09:24:15Z</dcterms:created>
  <dcterms:modified xsi:type="dcterms:W3CDTF">2015-06-15T10:20:24Z</dcterms:modified>
</cp:coreProperties>
</file>