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5" r:id="rId3"/>
  </p:sldMasterIdLst>
  <p:notesMasterIdLst>
    <p:notesMasterId r:id="rId51"/>
  </p:notesMasterIdLst>
  <p:handoutMasterIdLst>
    <p:handoutMasterId r:id="rId52"/>
  </p:handoutMasterIdLst>
  <p:sldIdLst>
    <p:sldId id="256" r:id="rId4"/>
    <p:sldId id="314" r:id="rId5"/>
    <p:sldId id="296" r:id="rId6"/>
    <p:sldId id="297" r:id="rId7"/>
    <p:sldId id="298" r:id="rId8"/>
    <p:sldId id="299" r:id="rId9"/>
    <p:sldId id="300" r:id="rId10"/>
    <p:sldId id="302" r:id="rId11"/>
    <p:sldId id="286" r:id="rId12"/>
    <p:sldId id="316" r:id="rId13"/>
    <p:sldId id="295" r:id="rId14"/>
    <p:sldId id="317" r:id="rId15"/>
    <p:sldId id="312" r:id="rId16"/>
    <p:sldId id="308" r:id="rId17"/>
    <p:sldId id="315" r:id="rId18"/>
    <p:sldId id="334" r:id="rId19"/>
    <p:sldId id="335" r:id="rId20"/>
    <p:sldId id="336" r:id="rId21"/>
    <p:sldId id="337" r:id="rId22"/>
    <p:sldId id="338" r:id="rId23"/>
    <p:sldId id="339" r:id="rId24"/>
    <p:sldId id="340" r:id="rId25"/>
    <p:sldId id="341" r:id="rId26"/>
    <p:sldId id="342" r:id="rId27"/>
    <p:sldId id="343" r:id="rId28"/>
    <p:sldId id="344" r:id="rId29"/>
    <p:sldId id="348" r:id="rId30"/>
    <p:sldId id="345" r:id="rId31"/>
    <p:sldId id="318" r:id="rId32"/>
    <p:sldId id="319" r:id="rId33"/>
    <p:sldId id="320" r:id="rId34"/>
    <p:sldId id="321" r:id="rId35"/>
    <p:sldId id="322" r:id="rId36"/>
    <p:sldId id="346" r:id="rId37"/>
    <p:sldId id="323" r:id="rId38"/>
    <p:sldId id="324" r:id="rId39"/>
    <p:sldId id="325" r:id="rId40"/>
    <p:sldId id="326" r:id="rId41"/>
    <p:sldId id="347" r:id="rId42"/>
    <p:sldId id="327" r:id="rId43"/>
    <p:sldId id="328" r:id="rId44"/>
    <p:sldId id="329" r:id="rId45"/>
    <p:sldId id="330" r:id="rId46"/>
    <p:sldId id="331" r:id="rId47"/>
    <p:sldId id="333" r:id="rId48"/>
    <p:sldId id="332" r:id="rId49"/>
    <p:sldId id="268" r:id="rId50"/>
  </p:sldIdLst>
  <p:sldSz cx="10668000" cy="7569200"/>
  <p:notesSz cx="10668000" cy="7569200"/>
  <p:defaultText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9466" autoAdjust="0"/>
  </p:normalViewPr>
  <p:slideViewPr>
    <p:cSldViewPr>
      <p:cViewPr>
        <p:scale>
          <a:sx n="73" d="100"/>
          <a:sy n="73" d="100"/>
        </p:scale>
        <p:origin x="-936" y="-42"/>
      </p:cViewPr>
      <p:guideLst>
        <p:guide orient="horz" pos="2880"/>
        <p:guide pos="2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BC2C4EA6-FB4C-BB44-98C1-967B3CED5661}">
      <dgm:prSet phldrT="[Text]" custT="1"/>
      <dgm:spPr/>
      <dgm:t>
        <a:bodyPr/>
        <a:lstStyle/>
        <a:p>
          <a:r>
            <a:rPr lang="en-US" sz="2000" dirty="0" smtClean="0"/>
            <a:t>23 Cloud providers, +300 data </a:t>
          </a:r>
          <a:r>
            <a:rPr lang="en-US" sz="2000" dirty="0" err="1" smtClean="0"/>
            <a:t>centres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E6A111FE-4BF6-1346-B137-2EA61CD843E7}">
      <dgm:prSet phldrT="[Text]" custT="1"/>
      <dgm:spPr/>
      <dgm:t>
        <a:bodyPr/>
        <a:lstStyle/>
        <a:p>
          <a:r>
            <a:rPr lang="en-US" sz="2000" dirty="0" smtClean="0"/>
            <a:t>+250 000 instantiated VMs/year</a:t>
          </a:r>
          <a:endParaRPr lang="en-US" sz="2000" dirty="0"/>
        </a:p>
      </dgm:t>
    </dgm:pt>
    <dgm:pt modelId="{24A24CF0-260E-5A43-B347-29C63DB32865}" type="parTrans" cxnId="{61DA1D32-573A-D647-9C15-7A7D50F284CF}">
      <dgm:prSet/>
      <dgm:spPr/>
      <dgm:t>
        <a:bodyPr/>
        <a:lstStyle/>
        <a:p>
          <a:endParaRPr lang="en-US"/>
        </a:p>
      </dgm:t>
    </dgm:pt>
    <dgm:pt modelId="{2F9DD3E2-B933-E64F-86C4-D03B10997523}" type="sibTrans" cxnId="{61DA1D32-573A-D647-9C15-7A7D50F284CF}">
      <dgm:prSet/>
      <dgm:spPr/>
      <dgm:t>
        <a:bodyPr/>
        <a:lstStyle/>
        <a:p>
          <a:endParaRPr lang="en-US"/>
        </a:p>
      </dgm:t>
    </dgm:pt>
    <dgm:pt modelId="{7F30C6E7-0159-624F-9A98-BCC084A836C2}">
      <dgm:prSet phldrT="[Text]" custT="1"/>
      <dgm:spPr/>
      <dgm:t>
        <a:bodyPr/>
        <a:lstStyle/>
        <a:p>
          <a:r>
            <a:rPr lang="en-US" sz="2000" dirty="0" smtClean="0"/>
            <a:t>1.7 Million jobs/day </a:t>
          </a:r>
          <a:endParaRPr lang="en-US" sz="2000" dirty="0"/>
        </a:p>
      </dgm:t>
    </dgm:pt>
    <dgm:pt modelId="{9A19594E-7F27-2F40-B82A-8E61D374D739}" type="parTrans" cxnId="{D0BB5CB0-F774-8B42-8DE2-3A31147E4DE7}">
      <dgm:prSet/>
      <dgm:spPr/>
      <dgm:t>
        <a:bodyPr/>
        <a:lstStyle/>
        <a:p>
          <a:endParaRPr lang="en-US"/>
        </a:p>
      </dgm:t>
    </dgm:pt>
    <dgm:pt modelId="{D31B1CB1-373C-7944-B09A-5241836ED69C}" type="sibTrans" cxnId="{D0BB5CB0-F774-8B42-8DE2-3A31147E4DE7}">
      <dgm:prSet/>
      <dgm:spPr/>
      <dgm:t>
        <a:bodyPr/>
        <a:lstStyle/>
        <a:p>
          <a:endParaRPr lang="en-US"/>
        </a:p>
      </dgm:t>
    </dgm:pt>
    <dgm:pt modelId="{A4E992DF-01FA-764E-9B98-7AC140889041}">
      <dgm:prSet phldrT="[Text]" custT="1"/>
      <dgm:spPr/>
      <dgm:t>
        <a:bodyPr/>
        <a:lstStyle/>
        <a:p>
          <a:r>
            <a:rPr lang="en-US" sz="2000" dirty="0" smtClean="0"/>
            <a:t>2.6 Billion CPU hours/year +26%</a:t>
          </a:r>
          <a:endParaRPr lang="en-US" sz="2000" dirty="0"/>
        </a:p>
      </dgm:t>
    </dgm:pt>
    <dgm:pt modelId="{966CF587-2A67-D641-B13F-B31F6582860F}" type="parTrans" cxnId="{1C227B40-A63A-2645-8565-8D3862C02C53}">
      <dgm:prSet/>
      <dgm:spPr/>
      <dgm:t>
        <a:bodyPr/>
        <a:lstStyle/>
        <a:p>
          <a:endParaRPr lang="en-US"/>
        </a:p>
      </dgm:t>
    </dgm:pt>
    <dgm:pt modelId="{DDAF54FE-3A8D-E241-89D1-BEE9806FF94D}" type="sibTrans" cxnId="{1C227B40-A63A-2645-8565-8D3862C02C53}">
      <dgm:prSet/>
      <dgm:spPr/>
      <dgm:t>
        <a:bodyPr/>
        <a:lstStyle/>
        <a:p>
          <a:endParaRPr lang="en-US"/>
        </a:p>
      </dgm:t>
    </dgm:pt>
    <dgm:pt modelId="{919347F3-E7A2-804B-8EBD-E5F4CE20C2A2}">
      <dgm:prSet phldrT="[Text]" custT="1"/>
      <dgm:spPr/>
      <dgm:t>
        <a:bodyPr/>
        <a:lstStyle/>
        <a:p>
          <a:r>
            <a:rPr lang="en-US" sz="2000" dirty="0" smtClean="0"/>
            <a:t>&gt;48 000 users, +25%</a:t>
          </a:r>
          <a:endParaRPr lang="en-US" sz="2000" dirty="0"/>
        </a:p>
      </dgm:t>
    </dgm:pt>
    <dgm:pt modelId="{6F9EC4C0-3CF4-A249-BF83-409D43DFB16D}" type="parTrans" cxnId="{7E991753-D543-6E43-BE80-B14B43C3F2BC}">
      <dgm:prSet/>
      <dgm:spPr/>
      <dgm:t>
        <a:bodyPr/>
        <a:lstStyle/>
        <a:p>
          <a:endParaRPr lang="en-US"/>
        </a:p>
      </dgm:t>
    </dgm:pt>
    <dgm:pt modelId="{3A60A99C-394D-CD41-83EA-F87A2FD32CA2}" type="sibTrans" cxnId="{7E991753-D543-6E43-BE80-B14B43C3F2BC}">
      <dgm:prSet/>
      <dgm:spPr/>
      <dgm:t>
        <a:bodyPr/>
        <a:lstStyle/>
        <a:p>
          <a:endParaRPr lang="en-US"/>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34AC6EAF-F695-4747-B01D-5BB0D645049A}" type="pres">
      <dgm:prSet presAssocID="{BC2C4EA6-FB4C-BB44-98C1-967B3CED5661}" presName="Name5" presStyleLbl="vennNode1" presStyleIdx="0" presStyleCnt="5" custLinFactNeighborY="314">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CB98E5B8-FC40-064F-BE5E-1EDB178C6332}" type="pres">
      <dgm:prSet presAssocID="{E6A111FE-4BF6-1346-B137-2EA61CD843E7}" presName="Name5" presStyleLbl="vennNode1" presStyleIdx="1" presStyleCnt="5">
        <dgm:presLayoutVars>
          <dgm:bulletEnabled val="1"/>
        </dgm:presLayoutVars>
      </dgm:prSet>
      <dgm:spPr/>
      <dgm:t>
        <a:bodyPr/>
        <a:lstStyle/>
        <a:p>
          <a:endParaRPr lang="en-US"/>
        </a:p>
      </dgm:t>
    </dgm:pt>
    <dgm:pt modelId="{7EEE956F-A591-944C-AA65-685DAE7CDD3F}" type="pres">
      <dgm:prSet presAssocID="{2F9DD3E2-B933-E64F-86C4-D03B10997523}" presName="space" presStyleCnt="0"/>
      <dgm:spPr/>
    </dgm:pt>
    <dgm:pt modelId="{E8657902-0DBD-434A-A6DB-8F274BBD8143}" type="pres">
      <dgm:prSet presAssocID="{7F30C6E7-0159-624F-9A98-BCC084A836C2}" presName="Name5" presStyleLbl="vennNode1" presStyleIdx="2" presStyleCnt="5">
        <dgm:presLayoutVars>
          <dgm:bulletEnabled val="1"/>
        </dgm:presLayoutVars>
      </dgm:prSet>
      <dgm:spPr/>
      <dgm:t>
        <a:bodyPr/>
        <a:lstStyle/>
        <a:p>
          <a:endParaRPr lang="en-US"/>
        </a:p>
      </dgm:t>
    </dgm:pt>
    <dgm:pt modelId="{8286956E-4AC6-134D-91BB-AE3AA453F8E8}" type="pres">
      <dgm:prSet presAssocID="{D31B1CB1-373C-7944-B09A-5241836ED69C}" presName="space" presStyleCnt="0"/>
      <dgm:spPr/>
    </dgm:pt>
    <dgm:pt modelId="{14AD8842-24DF-654C-9B9F-FB08EB85989F}" type="pres">
      <dgm:prSet presAssocID="{A4E992DF-01FA-764E-9B98-7AC140889041}" presName="Name5" presStyleLbl="vennNode1" presStyleIdx="3" presStyleCnt="5">
        <dgm:presLayoutVars>
          <dgm:bulletEnabled val="1"/>
        </dgm:presLayoutVars>
      </dgm:prSet>
      <dgm:spPr/>
      <dgm:t>
        <a:bodyPr/>
        <a:lstStyle/>
        <a:p>
          <a:endParaRPr lang="en-US"/>
        </a:p>
      </dgm:t>
    </dgm:pt>
    <dgm:pt modelId="{0981D5C0-3E8D-504B-8B99-24D4B5BDD607}" type="pres">
      <dgm:prSet presAssocID="{DDAF54FE-3A8D-E241-89D1-BEE9806FF94D}" presName="space" presStyleCnt="0"/>
      <dgm:spPr/>
    </dgm:pt>
    <dgm:pt modelId="{99270A79-923E-254B-90D9-C49252785348}" type="pres">
      <dgm:prSet presAssocID="{919347F3-E7A2-804B-8EBD-E5F4CE20C2A2}" presName="Name5" presStyleLbl="vennNode1" presStyleIdx="4" presStyleCnt="5">
        <dgm:presLayoutVars>
          <dgm:bulletEnabled val="1"/>
        </dgm:presLayoutVars>
      </dgm:prSet>
      <dgm:spPr/>
      <dgm:t>
        <a:bodyPr/>
        <a:lstStyle/>
        <a:p>
          <a:endParaRPr lang="en-US"/>
        </a:p>
      </dgm:t>
    </dgm:pt>
  </dgm:ptLst>
  <dgm:cxnLst>
    <dgm:cxn modelId="{18529420-DFA5-DD49-86CA-F7B411037FE7}" type="presOf" srcId="{A6D2C70D-DC1A-F54A-A4DE-46E33913B027}" destId="{7E89ECF7-0371-8C43-AF9C-18A74B71E2F3}" srcOrd="0" destOrd="0" presId="urn:microsoft.com/office/officeart/2005/8/layout/venn3"/>
    <dgm:cxn modelId="{61DA1D32-573A-D647-9C15-7A7D50F284CF}" srcId="{A6D2C70D-DC1A-F54A-A4DE-46E33913B027}" destId="{E6A111FE-4BF6-1346-B137-2EA61CD843E7}" srcOrd="1" destOrd="0" parTransId="{24A24CF0-260E-5A43-B347-29C63DB32865}" sibTransId="{2F9DD3E2-B933-E64F-86C4-D03B10997523}"/>
    <dgm:cxn modelId="{4A534DA5-6922-6B4D-96B8-CE051C4A66D3}" srcId="{A6D2C70D-DC1A-F54A-A4DE-46E33913B027}" destId="{BC2C4EA6-FB4C-BB44-98C1-967B3CED5661}" srcOrd="0" destOrd="0" parTransId="{25DEE16B-5F3A-5E4A-A943-066BC3B91B3D}" sibTransId="{BEB33410-22D1-CA46-960D-1B665755EAC4}"/>
    <dgm:cxn modelId="{ADC2C71A-56E9-334C-8DDB-0E75C984AF2A}" type="presOf" srcId="{919347F3-E7A2-804B-8EBD-E5F4CE20C2A2}" destId="{99270A79-923E-254B-90D9-C49252785348}" srcOrd="0" destOrd="0" presId="urn:microsoft.com/office/officeart/2005/8/layout/venn3"/>
    <dgm:cxn modelId="{D0BB5CB0-F774-8B42-8DE2-3A31147E4DE7}" srcId="{A6D2C70D-DC1A-F54A-A4DE-46E33913B027}" destId="{7F30C6E7-0159-624F-9A98-BCC084A836C2}" srcOrd="2" destOrd="0" parTransId="{9A19594E-7F27-2F40-B82A-8E61D374D739}" sibTransId="{D31B1CB1-373C-7944-B09A-5241836ED69C}"/>
    <dgm:cxn modelId="{7E991753-D543-6E43-BE80-B14B43C3F2BC}" srcId="{A6D2C70D-DC1A-F54A-A4DE-46E33913B027}" destId="{919347F3-E7A2-804B-8EBD-E5F4CE20C2A2}" srcOrd="4" destOrd="0" parTransId="{6F9EC4C0-3CF4-A249-BF83-409D43DFB16D}" sibTransId="{3A60A99C-394D-CD41-83EA-F87A2FD32CA2}"/>
    <dgm:cxn modelId="{DEDBD00D-3798-2F40-A437-B09E98CF16D4}" type="presOf" srcId="{E6A111FE-4BF6-1346-B137-2EA61CD843E7}" destId="{CB98E5B8-FC40-064F-BE5E-1EDB178C6332}" srcOrd="0" destOrd="0" presId="urn:microsoft.com/office/officeart/2005/8/layout/venn3"/>
    <dgm:cxn modelId="{1C227B40-A63A-2645-8565-8D3862C02C53}" srcId="{A6D2C70D-DC1A-F54A-A4DE-46E33913B027}" destId="{A4E992DF-01FA-764E-9B98-7AC140889041}" srcOrd="3" destOrd="0" parTransId="{966CF587-2A67-D641-B13F-B31F6582860F}" sibTransId="{DDAF54FE-3A8D-E241-89D1-BEE9806FF94D}"/>
    <dgm:cxn modelId="{F44A1059-BC2E-AD4F-B441-D97D7AD5600C}" type="presOf" srcId="{A4E992DF-01FA-764E-9B98-7AC140889041}" destId="{14AD8842-24DF-654C-9B9F-FB08EB85989F}" srcOrd="0" destOrd="0" presId="urn:microsoft.com/office/officeart/2005/8/layout/venn3"/>
    <dgm:cxn modelId="{DBCD2CEF-9786-184A-8F1C-82FBE1519278}" type="presOf" srcId="{7F30C6E7-0159-624F-9A98-BCC084A836C2}" destId="{E8657902-0DBD-434A-A6DB-8F274BBD8143}" srcOrd="0" destOrd="0" presId="urn:microsoft.com/office/officeart/2005/8/layout/venn3"/>
    <dgm:cxn modelId="{FE38F1E0-1AB8-2B47-972A-17F33121AA2E}" type="presOf" srcId="{BC2C4EA6-FB4C-BB44-98C1-967B3CED5661}" destId="{34AC6EAF-F695-4747-B01D-5BB0D645049A}" srcOrd="0" destOrd="0" presId="urn:microsoft.com/office/officeart/2005/8/layout/venn3"/>
    <dgm:cxn modelId="{280FFEA8-2119-7948-978E-9B99184DF274}" type="presParOf" srcId="{7E89ECF7-0371-8C43-AF9C-18A74B71E2F3}" destId="{34AC6EAF-F695-4747-B01D-5BB0D645049A}" srcOrd="0" destOrd="0" presId="urn:microsoft.com/office/officeart/2005/8/layout/venn3"/>
    <dgm:cxn modelId="{0CEDA73A-0C4E-3B4B-84C4-29607CC067BC}" type="presParOf" srcId="{7E89ECF7-0371-8C43-AF9C-18A74B71E2F3}" destId="{680B7888-20E9-7D4B-93A2-0751B261C528}" srcOrd="1" destOrd="0" presId="urn:microsoft.com/office/officeart/2005/8/layout/venn3"/>
    <dgm:cxn modelId="{FEA8AA0B-88B5-E341-95E5-C2CD4EB6E874}" type="presParOf" srcId="{7E89ECF7-0371-8C43-AF9C-18A74B71E2F3}" destId="{CB98E5B8-FC40-064F-BE5E-1EDB178C6332}" srcOrd="2" destOrd="0" presId="urn:microsoft.com/office/officeart/2005/8/layout/venn3"/>
    <dgm:cxn modelId="{7C7AB08E-B4B7-7D4E-9257-0B8DD4660927}" type="presParOf" srcId="{7E89ECF7-0371-8C43-AF9C-18A74B71E2F3}" destId="{7EEE956F-A591-944C-AA65-685DAE7CDD3F}" srcOrd="3" destOrd="0" presId="urn:microsoft.com/office/officeart/2005/8/layout/venn3"/>
    <dgm:cxn modelId="{CA4927B0-235E-4240-BB09-FE18131F8FAB}" type="presParOf" srcId="{7E89ECF7-0371-8C43-AF9C-18A74B71E2F3}" destId="{E8657902-0DBD-434A-A6DB-8F274BBD8143}" srcOrd="4" destOrd="0" presId="urn:microsoft.com/office/officeart/2005/8/layout/venn3"/>
    <dgm:cxn modelId="{5AE715C6-A17A-2D47-819C-401EE5FEBF62}" type="presParOf" srcId="{7E89ECF7-0371-8C43-AF9C-18A74B71E2F3}" destId="{8286956E-4AC6-134D-91BB-AE3AA453F8E8}" srcOrd="5" destOrd="0" presId="urn:microsoft.com/office/officeart/2005/8/layout/venn3"/>
    <dgm:cxn modelId="{2AF05DA9-4C50-E441-B26F-EE60753C4961}" type="presParOf" srcId="{7E89ECF7-0371-8C43-AF9C-18A74B71E2F3}" destId="{14AD8842-24DF-654C-9B9F-FB08EB85989F}" srcOrd="6" destOrd="0" presId="urn:microsoft.com/office/officeart/2005/8/layout/venn3"/>
    <dgm:cxn modelId="{FE90FA17-DF7E-E044-AF94-E3321FAC371F}" type="presParOf" srcId="{7E89ECF7-0371-8C43-AF9C-18A74B71E2F3}" destId="{0981D5C0-3E8D-504B-8B99-24D4B5BDD607}" srcOrd="7" destOrd="0" presId="urn:microsoft.com/office/officeart/2005/8/layout/venn3"/>
    <dgm:cxn modelId="{A7A1A6E9-E621-664F-9338-8680FC78AE59}" type="presParOf" srcId="{7E89ECF7-0371-8C43-AF9C-18A74B71E2F3}" destId="{99270A79-923E-254B-90D9-C4925278534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E0F8E-1B27-4B4E-AF19-1356F2F1A2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733DF70-F0CA-4495-B5DF-9A949E661BEE}">
      <dgm:prSet phldrT="[Text]"/>
      <dgm:spPr/>
      <dgm:t>
        <a:bodyPr/>
        <a:lstStyle/>
        <a:p>
          <a:r>
            <a:rPr lang="fr-BE" b="1" dirty="0" smtClean="0">
              <a:solidFill>
                <a:srgbClr val="002060"/>
              </a:solidFill>
            </a:rPr>
            <a:t>Open </a:t>
          </a:r>
          <a:r>
            <a:rPr lang="fr-BE" b="1" dirty="0" err="1" smtClean="0">
              <a:solidFill>
                <a:srgbClr val="002060"/>
              </a:solidFill>
            </a:rPr>
            <a:t>research</a:t>
          </a:r>
          <a:r>
            <a:rPr lang="fr-BE" b="1" dirty="0" smtClean="0">
              <a:solidFill>
                <a:srgbClr val="002060"/>
              </a:solidFill>
            </a:rPr>
            <a:t> data</a:t>
          </a:r>
          <a:endParaRPr lang="en-GB" b="1" dirty="0">
            <a:solidFill>
              <a:srgbClr val="002060"/>
            </a:solidFill>
          </a:endParaRPr>
        </a:p>
      </dgm:t>
    </dgm:pt>
    <dgm:pt modelId="{ECCC7CF7-C4BB-4C06-9D11-BFA6B3925CBC}" type="parTrans" cxnId="{1558F0D2-0366-4368-83CC-835E9E867491}">
      <dgm:prSet/>
      <dgm:spPr/>
      <dgm:t>
        <a:bodyPr/>
        <a:lstStyle/>
        <a:p>
          <a:endParaRPr lang="en-GB" b="1">
            <a:solidFill>
              <a:srgbClr val="002060"/>
            </a:solidFill>
          </a:endParaRPr>
        </a:p>
      </dgm:t>
    </dgm:pt>
    <dgm:pt modelId="{420A725E-CB6E-41CB-8FC9-CDED71E3D6E9}" type="sibTrans" cxnId="{1558F0D2-0366-4368-83CC-835E9E867491}">
      <dgm:prSet/>
      <dgm:spPr/>
      <dgm:t>
        <a:bodyPr/>
        <a:lstStyle/>
        <a:p>
          <a:endParaRPr lang="en-GB" b="1">
            <a:solidFill>
              <a:srgbClr val="002060"/>
            </a:solidFill>
          </a:endParaRPr>
        </a:p>
      </dgm:t>
    </dgm:pt>
    <dgm:pt modelId="{3092F736-C778-436B-9E95-1CE99A09B221}">
      <dgm:prSet phldrT="[Text]"/>
      <dgm:spPr/>
      <dgm:t>
        <a:bodyPr/>
        <a:lstStyle/>
        <a:p>
          <a:r>
            <a:rPr lang="fr-BE" b="1" dirty="0" smtClean="0">
              <a:solidFill>
                <a:srgbClr val="002060"/>
              </a:solidFill>
            </a:rPr>
            <a:t>Data and </a:t>
          </a:r>
          <a:r>
            <a:rPr lang="fr-BE" b="1" dirty="0" err="1" smtClean="0">
              <a:solidFill>
                <a:srgbClr val="002060"/>
              </a:solidFill>
            </a:rPr>
            <a:t>computing</a:t>
          </a:r>
          <a:r>
            <a:rPr lang="fr-BE" b="1" dirty="0" smtClean="0">
              <a:solidFill>
                <a:srgbClr val="002060"/>
              </a:solidFill>
            </a:rPr>
            <a:t> intensive science</a:t>
          </a:r>
          <a:endParaRPr lang="en-GB" b="1" dirty="0">
            <a:solidFill>
              <a:srgbClr val="002060"/>
            </a:solidFill>
          </a:endParaRPr>
        </a:p>
      </dgm:t>
    </dgm:pt>
    <dgm:pt modelId="{971E4A7F-600B-476C-94A0-DEA8913F2DB7}" type="parTrans" cxnId="{5CF6C704-7A91-4F6C-ACC3-CE9DAA59ED9A}">
      <dgm:prSet/>
      <dgm:spPr/>
      <dgm:t>
        <a:bodyPr/>
        <a:lstStyle/>
        <a:p>
          <a:endParaRPr lang="en-GB" b="1">
            <a:solidFill>
              <a:srgbClr val="002060"/>
            </a:solidFill>
          </a:endParaRPr>
        </a:p>
      </dgm:t>
    </dgm:pt>
    <dgm:pt modelId="{A1270F0E-1D6B-47B6-A9E9-C490F30E340A}" type="sibTrans" cxnId="{5CF6C704-7A91-4F6C-ACC3-CE9DAA59ED9A}">
      <dgm:prSet/>
      <dgm:spPr/>
      <dgm:t>
        <a:bodyPr/>
        <a:lstStyle/>
        <a:p>
          <a:endParaRPr lang="en-GB" b="1">
            <a:solidFill>
              <a:srgbClr val="002060"/>
            </a:solidFill>
          </a:endParaRPr>
        </a:p>
      </dgm:t>
    </dgm:pt>
    <dgm:pt modelId="{3CCB6ABC-AFA8-4C64-896C-076485AAF099}">
      <dgm:prSet phldrT="[Text]"/>
      <dgm:spPr/>
      <dgm:t>
        <a:bodyPr/>
        <a:lstStyle/>
        <a:p>
          <a:r>
            <a:rPr lang="fr-BE" b="1" dirty="0" err="1" smtClean="0">
              <a:solidFill>
                <a:srgbClr val="002060"/>
              </a:solidFill>
            </a:rPr>
            <a:t>Research</a:t>
          </a:r>
          <a:r>
            <a:rPr lang="fr-BE" b="1" dirty="0" smtClean="0">
              <a:solidFill>
                <a:srgbClr val="002060"/>
              </a:solidFill>
            </a:rPr>
            <a:t> and </a:t>
          </a:r>
          <a:r>
            <a:rPr lang="fr-BE" b="1" dirty="0" err="1" smtClean="0">
              <a:solidFill>
                <a:srgbClr val="002060"/>
              </a:solidFill>
            </a:rPr>
            <a:t>education</a:t>
          </a:r>
          <a:r>
            <a:rPr lang="fr-BE" b="1" dirty="0" smtClean="0">
              <a:solidFill>
                <a:srgbClr val="002060"/>
              </a:solidFill>
            </a:rPr>
            <a:t> networking</a:t>
          </a:r>
          <a:endParaRPr lang="en-GB" b="1" dirty="0">
            <a:solidFill>
              <a:srgbClr val="002060"/>
            </a:solidFill>
          </a:endParaRPr>
        </a:p>
      </dgm:t>
    </dgm:pt>
    <dgm:pt modelId="{AECE8A88-A8D8-45EF-B17B-53ECC014660A}" type="parTrans" cxnId="{98002D00-2919-42BA-B453-65253A6496D1}">
      <dgm:prSet/>
      <dgm:spPr/>
      <dgm:t>
        <a:bodyPr/>
        <a:lstStyle/>
        <a:p>
          <a:endParaRPr lang="en-GB" b="1">
            <a:solidFill>
              <a:srgbClr val="002060"/>
            </a:solidFill>
          </a:endParaRPr>
        </a:p>
      </dgm:t>
    </dgm:pt>
    <dgm:pt modelId="{D0D341C1-C74C-44CC-9272-5DE7AFF0C2A7}" type="sibTrans" cxnId="{98002D00-2919-42BA-B453-65253A6496D1}">
      <dgm:prSet/>
      <dgm:spPr/>
      <dgm:t>
        <a:bodyPr/>
        <a:lstStyle/>
        <a:p>
          <a:endParaRPr lang="en-GB" b="1">
            <a:solidFill>
              <a:srgbClr val="002060"/>
            </a:solidFill>
          </a:endParaRPr>
        </a:p>
      </dgm:t>
    </dgm:pt>
    <dgm:pt modelId="{1418A7F9-9942-411C-8240-E8AF43EF8CBE}">
      <dgm:prSet phldrT="[Text]"/>
      <dgm:spPr/>
      <dgm:t>
        <a:bodyPr/>
        <a:lstStyle/>
        <a:p>
          <a:r>
            <a:rPr lang="fr-BE" b="1" dirty="0" smtClean="0">
              <a:solidFill>
                <a:srgbClr val="002060"/>
              </a:solidFill>
            </a:rPr>
            <a:t>High performance </a:t>
          </a:r>
          <a:r>
            <a:rPr lang="fr-BE" b="1" dirty="0" err="1" smtClean="0">
              <a:solidFill>
                <a:srgbClr val="002060"/>
              </a:solidFill>
            </a:rPr>
            <a:t>computing</a:t>
          </a:r>
          <a:endParaRPr lang="en-GB" b="1" dirty="0">
            <a:solidFill>
              <a:srgbClr val="002060"/>
            </a:solidFill>
          </a:endParaRPr>
        </a:p>
      </dgm:t>
    </dgm:pt>
    <dgm:pt modelId="{07C35473-8741-4D32-9230-F31CA51897C8}" type="parTrans" cxnId="{84A8EBE0-DDFD-4FBB-8DCB-96A8A8BF289F}">
      <dgm:prSet/>
      <dgm:spPr/>
      <dgm:t>
        <a:bodyPr/>
        <a:lstStyle/>
        <a:p>
          <a:endParaRPr lang="en-GB" b="1">
            <a:solidFill>
              <a:srgbClr val="002060"/>
            </a:solidFill>
          </a:endParaRPr>
        </a:p>
      </dgm:t>
    </dgm:pt>
    <dgm:pt modelId="{926A0F4D-1AA9-40C3-B69B-7689D06213C6}" type="sibTrans" cxnId="{84A8EBE0-DDFD-4FBB-8DCB-96A8A8BF289F}">
      <dgm:prSet/>
      <dgm:spPr/>
      <dgm:t>
        <a:bodyPr/>
        <a:lstStyle/>
        <a:p>
          <a:endParaRPr lang="en-GB" b="1">
            <a:solidFill>
              <a:srgbClr val="002060"/>
            </a:solidFill>
          </a:endParaRPr>
        </a:p>
      </dgm:t>
    </dgm:pt>
    <dgm:pt modelId="{B453A9D3-B4C7-401C-893E-90A5D8C908B4}">
      <dgm:prSet phldrT="[Text]"/>
      <dgm:spPr/>
      <dgm:t>
        <a:bodyPr/>
        <a:lstStyle/>
        <a:p>
          <a:r>
            <a:rPr lang="fr-BE" b="1" dirty="0" err="1" smtClean="0">
              <a:solidFill>
                <a:srgbClr val="002060"/>
              </a:solidFill>
            </a:rPr>
            <a:t>Big</a:t>
          </a:r>
          <a:r>
            <a:rPr lang="fr-BE" b="1" dirty="0" smtClean="0">
              <a:solidFill>
                <a:srgbClr val="002060"/>
              </a:solidFill>
            </a:rPr>
            <a:t> data innovation</a:t>
          </a:r>
          <a:endParaRPr lang="en-GB" b="1" dirty="0">
            <a:solidFill>
              <a:srgbClr val="002060"/>
            </a:solidFill>
          </a:endParaRPr>
        </a:p>
      </dgm:t>
    </dgm:pt>
    <dgm:pt modelId="{CF6B01AB-CE6B-4938-ABF3-37ECF987A379}" type="parTrans" cxnId="{FA49DFD4-83DB-442B-BAE9-D06FB538AD7D}">
      <dgm:prSet/>
      <dgm:spPr/>
      <dgm:t>
        <a:bodyPr/>
        <a:lstStyle/>
        <a:p>
          <a:endParaRPr lang="en-GB"/>
        </a:p>
      </dgm:t>
    </dgm:pt>
    <dgm:pt modelId="{12D2D065-E55A-4C14-832B-A904012D04D6}" type="sibTrans" cxnId="{FA49DFD4-83DB-442B-BAE9-D06FB538AD7D}">
      <dgm:prSet/>
      <dgm:spPr/>
      <dgm:t>
        <a:bodyPr/>
        <a:lstStyle/>
        <a:p>
          <a:endParaRPr lang="en-GB"/>
        </a:p>
      </dgm:t>
    </dgm:pt>
    <dgm:pt modelId="{7C452A4E-6DAA-461D-8F96-68BAC701A837}" type="pres">
      <dgm:prSet presAssocID="{6B8E0F8E-1B27-4B4E-AF19-1356F2F1A291}" presName="diagram" presStyleCnt="0">
        <dgm:presLayoutVars>
          <dgm:dir/>
          <dgm:resizeHandles val="exact"/>
        </dgm:presLayoutVars>
      </dgm:prSet>
      <dgm:spPr/>
      <dgm:t>
        <a:bodyPr/>
        <a:lstStyle/>
        <a:p>
          <a:endParaRPr lang="en-GB"/>
        </a:p>
      </dgm:t>
    </dgm:pt>
    <dgm:pt modelId="{A6A43F1D-2B2D-40E4-AEC5-D13FCB087426}" type="pres">
      <dgm:prSet presAssocID="{1733DF70-F0CA-4495-B5DF-9A949E661BEE}" presName="node" presStyleLbl="node1" presStyleIdx="0" presStyleCnt="5">
        <dgm:presLayoutVars>
          <dgm:bulletEnabled val="1"/>
        </dgm:presLayoutVars>
      </dgm:prSet>
      <dgm:spPr/>
      <dgm:t>
        <a:bodyPr/>
        <a:lstStyle/>
        <a:p>
          <a:endParaRPr lang="en-GB"/>
        </a:p>
      </dgm:t>
    </dgm:pt>
    <dgm:pt modelId="{0C7F86FF-6FCC-4A7A-A0F6-1B341F6E5A09}" type="pres">
      <dgm:prSet presAssocID="{420A725E-CB6E-41CB-8FC9-CDED71E3D6E9}" presName="sibTrans" presStyleCnt="0"/>
      <dgm:spPr/>
    </dgm:pt>
    <dgm:pt modelId="{134C32CF-0569-4F54-9EF3-4CA895B585E0}" type="pres">
      <dgm:prSet presAssocID="{3092F736-C778-436B-9E95-1CE99A09B221}" presName="node" presStyleLbl="node1" presStyleIdx="1" presStyleCnt="5">
        <dgm:presLayoutVars>
          <dgm:bulletEnabled val="1"/>
        </dgm:presLayoutVars>
      </dgm:prSet>
      <dgm:spPr/>
      <dgm:t>
        <a:bodyPr/>
        <a:lstStyle/>
        <a:p>
          <a:endParaRPr lang="en-GB"/>
        </a:p>
      </dgm:t>
    </dgm:pt>
    <dgm:pt modelId="{E3C8D477-8B7E-42BE-BBC8-8EA7F1AFD6A2}" type="pres">
      <dgm:prSet presAssocID="{A1270F0E-1D6B-47B6-A9E9-C490F30E340A}" presName="sibTrans" presStyleCnt="0"/>
      <dgm:spPr/>
    </dgm:pt>
    <dgm:pt modelId="{36127F24-5FD4-4E7D-8A11-60FE445D08AA}" type="pres">
      <dgm:prSet presAssocID="{3CCB6ABC-AFA8-4C64-896C-076485AAF099}" presName="node" presStyleLbl="node1" presStyleIdx="2" presStyleCnt="5">
        <dgm:presLayoutVars>
          <dgm:bulletEnabled val="1"/>
        </dgm:presLayoutVars>
      </dgm:prSet>
      <dgm:spPr/>
      <dgm:t>
        <a:bodyPr/>
        <a:lstStyle/>
        <a:p>
          <a:endParaRPr lang="en-GB"/>
        </a:p>
      </dgm:t>
    </dgm:pt>
    <dgm:pt modelId="{3520D12C-7F41-4574-8896-1F237A584624}" type="pres">
      <dgm:prSet presAssocID="{D0D341C1-C74C-44CC-9272-5DE7AFF0C2A7}" presName="sibTrans" presStyleCnt="0"/>
      <dgm:spPr/>
    </dgm:pt>
    <dgm:pt modelId="{2BECF824-82E7-4805-B356-737AACB18054}" type="pres">
      <dgm:prSet presAssocID="{1418A7F9-9942-411C-8240-E8AF43EF8CBE}" presName="node" presStyleLbl="node1" presStyleIdx="3" presStyleCnt="5">
        <dgm:presLayoutVars>
          <dgm:bulletEnabled val="1"/>
        </dgm:presLayoutVars>
      </dgm:prSet>
      <dgm:spPr/>
      <dgm:t>
        <a:bodyPr/>
        <a:lstStyle/>
        <a:p>
          <a:endParaRPr lang="en-GB"/>
        </a:p>
      </dgm:t>
    </dgm:pt>
    <dgm:pt modelId="{2C1822BF-B419-46E9-97A8-66A5D374DB7A}" type="pres">
      <dgm:prSet presAssocID="{926A0F4D-1AA9-40C3-B69B-7689D06213C6}" presName="sibTrans" presStyleCnt="0"/>
      <dgm:spPr/>
    </dgm:pt>
    <dgm:pt modelId="{B8C4DA8C-C9B9-4F09-9F1B-63EB29854DCE}" type="pres">
      <dgm:prSet presAssocID="{B453A9D3-B4C7-401C-893E-90A5D8C908B4}" presName="node" presStyleLbl="node1" presStyleIdx="4" presStyleCnt="5">
        <dgm:presLayoutVars>
          <dgm:bulletEnabled val="1"/>
        </dgm:presLayoutVars>
      </dgm:prSet>
      <dgm:spPr/>
      <dgm:t>
        <a:bodyPr/>
        <a:lstStyle/>
        <a:p>
          <a:endParaRPr lang="en-GB"/>
        </a:p>
      </dgm:t>
    </dgm:pt>
  </dgm:ptLst>
  <dgm:cxnLst>
    <dgm:cxn modelId="{FA49DFD4-83DB-442B-BAE9-D06FB538AD7D}" srcId="{6B8E0F8E-1B27-4B4E-AF19-1356F2F1A291}" destId="{B453A9D3-B4C7-401C-893E-90A5D8C908B4}" srcOrd="4" destOrd="0" parTransId="{CF6B01AB-CE6B-4938-ABF3-37ECF987A379}" sibTransId="{12D2D065-E55A-4C14-832B-A904012D04D6}"/>
    <dgm:cxn modelId="{85D8B463-58CD-F048-AA08-3BAF2F646DA4}" type="presOf" srcId="{6B8E0F8E-1B27-4B4E-AF19-1356F2F1A291}" destId="{7C452A4E-6DAA-461D-8F96-68BAC701A837}" srcOrd="0" destOrd="0" presId="urn:microsoft.com/office/officeart/2005/8/layout/default"/>
    <dgm:cxn modelId="{5C35F292-BA4D-B64F-8864-B917BEC98C8D}" type="presOf" srcId="{1733DF70-F0CA-4495-B5DF-9A949E661BEE}" destId="{A6A43F1D-2B2D-40E4-AEC5-D13FCB087426}" srcOrd="0" destOrd="0" presId="urn:microsoft.com/office/officeart/2005/8/layout/default"/>
    <dgm:cxn modelId="{BE80FC2E-52ED-3F43-AC20-E05C119CCC70}" type="presOf" srcId="{B453A9D3-B4C7-401C-893E-90A5D8C908B4}" destId="{B8C4DA8C-C9B9-4F09-9F1B-63EB29854DCE}" srcOrd="0" destOrd="0" presId="urn:microsoft.com/office/officeart/2005/8/layout/default"/>
    <dgm:cxn modelId="{84A8EBE0-DDFD-4FBB-8DCB-96A8A8BF289F}" srcId="{6B8E0F8E-1B27-4B4E-AF19-1356F2F1A291}" destId="{1418A7F9-9942-411C-8240-E8AF43EF8CBE}" srcOrd="3" destOrd="0" parTransId="{07C35473-8741-4D32-9230-F31CA51897C8}" sibTransId="{926A0F4D-1AA9-40C3-B69B-7689D06213C6}"/>
    <dgm:cxn modelId="{6612F840-63C6-FA41-9FB0-DC8D117796E4}" type="presOf" srcId="{3092F736-C778-436B-9E95-1CE99A09B221}" destId="{134C32CF-0569-4F54-9EF3-4CA895B585E0}" srcOrd="0" destOrd="0" presId="urn:microsoft.com/office/officeart/2005/8/layout/default"/>
    <dgm:cxn modelId="{98002D00-2919-42BA-B453-65253A6496D1}" srcId="{6B8E0F8E-1B27-4B4E-AF19-1356F2F1A291}" destId="{3CCB6ABC-AFA8-4C64-896C-076485AAF099}" srcOrd="2" destOrd="0" parTransId="{AECE8A88-A8D8-45EF-B17B-53ECC014660A}" sibTransId="{D0D341C1-C74C-44CC-9272-5DE7AFF0C2A7}"/>
    <dgm:cxn modelId="{8C063BA7-8562-E445-8E1C-D85DC1DDDF09}" type="presOf" srcId="{3CCB6ABC-AFA8-4C64-896C-076485AAF099}" destId="{36127F24-5FD4-4E7D-8A11-60FE445D08AA}" srcOrd="0" destOrd="0" presId="urn:microsoft.com/office/officeart/2005/8/layout/default"/>
    <dgm:cxn modelId="{5CF6C704-7A91-4F6C-ACC3-CE9DAA59ED9A}" srcId="{6B8E0F8E-1B27-4B4E-AF19-1356F2F1A291}" destId="{3092F736-C778-436B-9E95-1CE99A09B221}" srcOrd="1" destOrd="0" parTransId="{971E4A7F-600B-476C-94A0-DEA8913F2DB7}" sibTransId="{A1270F0E-1D6B-47B6-A9E9-C490F30E340A}"/>
    <dgm:cxn modelId="{17F51B12-52A0-0D45-B6D3-1AE5766298B0}" type="presOf" srcId="{1418A7F9-9942-411C-8240-E8AF43EF8CBE}" destId="{2BECF824-82E7-4805-B356-737AACB18054}" srcOrd="0" destOrd="0" presId="urn:microsoft.com/office/officeart/2005/8/layout/default"/>
    <dgm:cxn modelId="{1558F0D2-0366-4368-83CC-835E9E867491}" srcId="{6B8E0F8E-1B27-4B4E-AF19-1356F2F1A291}" destId="{1733DF70-F0CA-4495-B5DF-9A949E661BEE}" srcOrd="0" destOrd="0" parTransId="{ECCC7CF7-C4BB-4C06-9D11-BFA6B3925CBC}" sibTransId="{420A725E-CB6E-41CB-8FC9-CDED71E3D6E9}"/>
    <dgm:cxn modelId="{89FF974C-DBB9-324B-9196-62954BC205D7}" type="presParOf" srcId="{7C452A4E-6DAA-461D-8F96-68BAC701A837}" destId="{A6A43F1D-2B2D-40E4-AEC5-D13FCB087426}" srcOrd="0" destOrd="0" presId="urn:microsoft.com/office/officeart/2005/8/layout/default"/>
    <dgm:cxn modelId="{16BADE7C-E62A-584E-9769-6CD30E1C92CB}" type="presParOf" srcId="{7C452A4E-6DAA-461D-8F96-68BAC701A837}" destId="{0C7F86FF-6FCC-4A7A-A0F6-1B341F6E5A09}" srcOrd="1" destOrd="0" presId="urn:microsoft.com/office/officeart/2005/8/layout/default"/>
    <dgm:cxn modelId="{695B27E5-5DC5-8945-BEE2-3EBB1A51C9EC}" type="presParOf" srcId="{7C452A4E-6DAA-461D-8F96-68BAC701A837}" destId="{134C32CF-0569-4F54-9EF3-4CA895B585E0}" srcOrd="2" destOrd="0" presId="urn:microsoft.com/office/officeart/2005/8/layout/default"/>
    <dgm:cxn modelId="{46D8778E-0B72-E646-B278-64E576252125}" type="presParOf" srcId="{7C452A4E-6DAA-461D-8F96-68BAC701A837}" destId="{E3C8D477-8B7E-42BE-BBC8-8EA7F1AFD6A2}" srcOrd="3" destOrd="0" presId="urn:microsoft.com/office/officeart/2005/8/layout/default"/>
    <dgm:cxn modelId="{21977D47-EA94-FB4B-9031-A151481AD9DE}" type="presParOf" srcId="{7C452A4E-6DAA-461D-8F96-68BAC701A837}" destId="{36127F24-5FD4-4E7D-8A11-60FE445D08AA}" srcOrd="4" destOrd="0" presId="urn:microsoft.com/office/officeart/2005/8/layout/default"/>
    <dgm:cxn modelId="{49224DAD-E425-2742-B1DA-6BC5C25AD506}" type="presParOf" srcId="{7C452A4E-6DAA-461D-8F96-68BAC701A837}" destId="{3520D12C-7F41-4574-8896-1F237A584624}" srcOrd="5" destOrd="0" presId="urn:microsoft.com/office/officeart/2005/8/layout/default"/>
    <dgm:cxn modelId="{81C4A2B5-A51F-4B45-9905-11419D152E69}" type="presParOf" srcId="{7C452A4E-6DAA-461D-8F96-68BAC701A837}" destId="{2BECF824-82E7-4805-B356-737AACB18054}" srcOrd="6" destOrd="0" presId="urn:microsoft.com/office/officeart/2005/8/layout/default"/>
    <dgm:cxn modelId="{209B4D6B-E01E-7F4F-A481-E53D19AB7068}" type="presParOf" srcId="{7C452A4E-6DAA-461D-8F96-68BAC701A837}" destId="{2C1822BF-B419-46E9-97A8-66A5D374DB7A}" srcOrd="7" destOrd="0" presId="urn:microsoft.com/office/officeart/2005/8/layout/default"/>
    <dgm:cxn modelId="{D7B49730-609C-DD4F-948E-32D1E1BA72CC}" type="presParOf" srcId="{7C452A4E-6DAA-461D-8F96-68BAC701A837}" destId="{B8C4DA8C-C9B9-4F09-9F1B-63EB29854D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26639-56D3-3048-8039-50AEEFF74D3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A1A51B22-46EA-3A40-92DE-2E6320D53C03}">
      <dgm:prSet phldrT="[Tekst]"/>
      <dgm:spPr/>
      <dgm:t>
        <a:bodyPr/>
        <a:lstStyle/>
        <a:p>
          <a:r>
            <a:rPr lang="en-GB" noProof="0" dirty="0" smtClean="0">
              <a:latin typeface="Candara" panose="020E0502030303020204" pitchFamily="34" charset="0"/>
            </a:rPr>
            <a:t>Availability</a:t>
          </a:r>
          <a:endParaRPr lang="en-GB" noProof="0" dirty="0">
            <a:latin typeface="Candara" panose="020E0502030303020204" pitchFamily="34" charset="0"/>
          </a:endParaRPr>
        </a:p>
      </dgm:t>
    </dgm:pt>
    <dgm:pt modelId="{9C5BFC40-F9ED-F944-9C5B-3A61F1C62FE5}" type="parTrans" cxnId="{B06FC5B8-E106-BD48-B0B0-3E5277A24BD2}">
      <dgm:prSet/>
      <dgm:spPr/>
      <dgm:t>
        <a:bodyPr/>
        <a:lstStyle/>
        <a:p>
          <a:endParaRPr lang="pl-PL"/>
        </a:p>
      </dgm:t>
    </dgm:pt>
    <dgm:pt modelId="{90B9B12C-E518-204D-B824-E80014B36999}" type="sibTrans" cxnId="{B06FC5B8-E106-BD48-B0B0-3E5277A24BD2}">
      <dgm:prSet/>
      <dgm:spPr/>
      <dgm:t>
        <a:bodyPr/>
        <a:lstStyle/>
        <a:p>
          <a:endParaRPr lang="pl-PL"/>
        </a:p>
      </dgm:t>
    </dgm:pt>
    <dgm:pt modelId="{C880B1B5-D1E4-0A4E-AFF7-96E8F3C1CF08}">
      <dgm:prSet phldrT="[Tekst]"/>
      <dgm:spPr/>
      <dgm:t>
        <a:bodyPr/>
        <a:lstStyle/>
        <a:p>
          <a:r>
            <a:rPr lang="en-GB" noProof="0" dirty="0" smtClean="0">
              <a:latin typeface="Candara" panose="020E0502030303020204" pitchFamily="34" charset="0"/>
            </a:rPr>
            <a:t>Distributed, reliable storage, standard and easy protocols for accessing data, replicas</a:t>
          </a:r>
          <a:endParaRPr lang="en-GB" noProof="0" dirty="0">
            <a:latin typeface="Candara" panose="020E0502030303020204" pitchFamily="34" charset="0"/>
          </a:endParaRPr>
        </a:p>
      </dgm:t>
    </dgm:pt>
    <dgm:pt modelId="{CC08A150-7220-9F44-9874-517E222E9A58}" type="parTrans" cxnId="{B0C95A52-EEAE-244A-B19A-D694D07DF5DA}">
      <dgm:prSet/>
      <dgm:spPr/>
      <dgm:t>
        <a:bodyPr/>
        <a:lstStyle/>
        <a:p>
          <a:endParaRPr lang="pl-PL"/>
        </a:p>
      </dgm:t>
    </dgm:pt>
    <dgm:pt modelId="{241E726B-7838-BF40-801E-21D41FF07BCD}" type="sibTrans" cxnId="{B0C95A52-EEAE-244A-B19A-D694D07DF5DA}">
      <dgm:prSet/>
      <dgm:spPr/>
      <dgm:t>
        <a:bodyPr/>
        <a:lstStyle/>
        <a:p>
          <a:endParaRPr lang="pl-PL"/>
        </a:p>
      </dgm:t>
    </dgm:pt>
    <dgm:pt modelId="{E0BF4245-DE50-A349-BAC1-65C0EABB814B}">
      <dgm:prSet phldrT="[Tekst]"/>
      <dgm:spPr/>
      <dgm:t>
        <a:bodyPr/>
        <a:lstStyle/>
        <a:p>
          <a:r>
            <a:rPr lang="en-GB" noProof="0" dirty="0" smtClean="0">
              <a:latin typeface="Candara" panose="020E0502030303020204" pitchFamily="34" charset="0"/>
            </a:rPr>
            <a:t>Interoperability</a:t>
          </a:r>
          <a:endParaRPr lang="en-GB" noProof="0" dirty="0">
            <a:latin typeface="Candara" panose="020E0502030303020204" pitchFamily="34" charset="0"/>
          </a:endParaRPr>
        </a:p>
      </dgm:t>
    </dgm:pt>
    <dgm:pt modelId="{5AC9D584-8A04-8B4F-9241-51245CE77ED0}" type="parTrans" cxnId="{7E5A3C23-CE8B-2043-9631-BA610F1665EE}">
      <dgm:prSet/>
      <dgm:spPr/>
      <dgm:t>
        <a:bodyPr/>
        <a:lstStyle/>
        <a:p>
          <a:endParaRPr lang="pl-PL"/>
        </a:p>
      </dgm:t>
    </dgm:pt>
    <dgm:pt modelId="{869C7A63-7590-4B4D-AAB2-9A8B1F534176}" type="sibTrans" cxnId="{7E5A3C23-CE8B-2043-9631-BA610F1665EE}">
      <dgm:prSet/>
      <dgm:spPr/>
      <dgm:t>
        <a:bodyPr/>
        <a:lstStyle/>
        <a:p>
          <a:endParaRPr lang="pl-PL"/>
        </a:p>
      </dgm:t>
    </dgm:pt>
    <dgm:pt modelId="{64C605ED-411E-3848-B733-668930181C47}">
      <dgm:prSet phldrT="[Tekst]"/>
      <dgm:spPr>
        <a:ln>
          <a:noFill/>
        </a:ln>
      </dgm:spPr>
      <dgm:t>
        <a:bodyPr/>
        <a:lstStyle/>
        <a:p>
          <a:r>
            <a:rPr lang="en-GB" noProof="0" dirty="0" smtClean="0">
              <a:latin typeface="Candara" panose="020E0502030303020204" pitchFamily="34" charset="0"/>
            </a:rPr>
            <a:t>Data should be available in standard, interoperable, open formats</a:t>
          </a:r>
          <a:endParaRPr lang="en-GB" noProof="0" dirty="0">
            <a:latin typeface="Candara" panose="020E0502030303020204" pitchFamily="34" charset="0"/>
          </a:endParaRPr>
        </a:p>
      </dgm:t>
    </dgm:pt>
    <dgm:pt modelId="{48ADDF37-263B-8543-B641-5D58CDB79944}" type="parTrans" cxnId="{31C8366E-D491-2048-84DA-10AF7308CB22}">
      <dgm:prSet/>
      <dgm:spPr/>
      <dgm:t>
        <a:bodyPr/>
        <a:lstStyle/>
        <a:p>
          <a:endParaRPr lang="pl-PL"/>
        </a:p>
      </dgm:t>
    </dgm:pt>
    <dgm:pt modelId="{78B63861-B016-9545-A06F-2EAD7D53D8FA}" type="sibTrans" cxnId="{31C8366E-D491-2048-84DA-10AF7308CB22}">
      <dgm:prSet/>
      <dgm:spPr/>
      <dgm:t>
        <a:bodyPr/>
        <a:lstStyle/>
        <a:p>
          <a:endParaRPr lang="pl-PL"/>
        </a:p>
      </dgm:t>
    </dgm:pt>
    <dgm:pt modelId="{667E7ADE-DBE8-FA43-94D7-549977A793CE}">
      <dgm:prSet phldrT="[Tekst]"/>
      <dgm:spPr/>
      <dgm:t>
        <a:bodyPr/>
        <a:lstStyle/>
        <a:p>
          <a:r>
            <a:rPr lang="pl-PL" dirty="0" smtClean="0">
              <a:latin typeface="Candara" panose="020E0502030303020204" pitchFamily="34" charset="0"/>
            </a:rPr>
            <a:t>Discovery</a:t>
          </a:r>
          <a:endParaRPr lang="pl-PL" dirty="0">
            <a:latin typeface="Candara" panose="020E0502030303020204" pitchFamily="34" charset="0"/>
          </a:endParaRPr>
        </a:p>
      </dgm:t>
    </dgm:pt>
    <dgm:pt modelId="{77E3FD5C-5C4E-E748-BC2B-8A3209FEFFC2}" type="parTrans" cxnId="{FA95FA50-49BC-CC41-8B28-AD57AB7079D6}">
      <dgm:prSet/>
      <dgm:spPr/>
      <dgm:t>
        <a:bodyPr/>
        <a:lstStyle/>
        <a:p>
          <a:endParaRPr lang="pl-PL"/>
        </a:p>
      </dgm:t>
    </dgm:pt>
    <dgm:pt modelId="{D8515779-08E3-2549-8A18-65C12199D374}" type="sibTrans" cxnId="{FA95FA50-49BC-CC41-8B28-AD57AB7079D6}">
      <dgm:prSet/>
      <dgm:spPr/>
      <dgm:t>
        <a:bodyPr/>
        <a:lstStyle/>
        <a:p>
          <a:endParaRPr lang="pl-PL"/>
        </a:p>
      </dgm:t>
    </dgm:pt>
    <dgm:pt modelId="{4F324045-4E60-5446-978F-82ACC857111B}">
      <dgm:prSet phldrT="[Tekst]"/>
      <dgm:spPr/>
      <dgm:t>
        <a:bodyPr/>
        <a:lstStyle/>
        <a:p>
          <a:r>
            <a:rPr lang="en-GB" noProof="0" dirty="0" smtClean="0">
              <a:latin typeface="Candara" panose="020E0502030303020204" pitchFamily="34" charset="0"/>
            </a:rPr>
            <a:t>Data should be enriched with metadata, which discovery services and users can understand and which can be indexed</a:t>
          </a:r>
          <a:endParaRPr lang="en-GB" noProof="0" dirty="0">
            <a:latin typeface="Candara" panose="020E0502030303020204" pitchFamily="34" charset="0"/>
          </a:endParaRPr>
        </a:p>
      </dgm:t>
    </dgm:pt>
    <dgm:pt modelId="{7699BDE7-39A5-C044-B7B1-EEA288DB872D}" type="parTrans" cxnId="{6A876C3B-B945-544D-B56F-A0356589B6E6}">
      <dgm:prSet/>
      <dgm:spPr/>
      <dgm:t>
        <a:bodyPr/>
        <a:lstStyle/>
        <a:p>
          <a:endParaRPr lang="pl-PL"/>
        </a:p>
      </dgm:t>
    </dgm:pt>
    <dgm:pt modelId="{AE79EEE2-CD46-9140-AFAC-2F27A167F513}" type="sibTrans" cxnId="{6A876C3B-B945-544D-B56F-A0356589B6E6}">
      <dgm:prSet/>
      <dgm:spPr/>
      <dgm:t>
        <a:bodyPr/>
        <a:lstStyle/>
        <a:p>
          <a:endParaRPr lang="pl-PL"/>
        </a:p>
      </dgm:t>
    </dgm:pt>
    <dgm:pt modelId="{007D5E8F-64B8-8546-A6B3-CA19D7E453CC}">
      <dgm:prSet/>
      <dgm:spPr/>
      <dgm:t>
        <a:bodyPr/>
        <a:lstStyle/>
        <a:p>
          <a:r>
            <a:rPr lang="en-GB" noProof="0" dirty="0" smtClean="0">
              <a:latin typeface="Candara" panose="020E0502030303020204" pitchFamily="34" charset="0"/>
            </a:rPr>
            <a:t>Identification</a:t>
          </a:r>
          <a:endParaRPr lang="en-GB" noProof="0" dirty="0">
            <a:latin typeface="Candara" panose="020E0502030303020204" pitchFamily="34" charset="0"/>
          </a:endParaRPr>
        </a:p>
      </dgm:t>
    </dgm:pt>
    <dgm:pt modelId="{B8E1FBC2-D320-4F42-B630-5D0B73A55643}" type="parTrans" cxnId="{D7F76884-9802-824C-9D26-362A592EDDC2}">
      <dgm:prSet/>
      <dgm:spPr/>
      <dgm:t>
        <a:bodyPr/>
        <a:lstStyle/>
        <a:p>
          <a:endParaRPr lang="pl-PL"/>
        </a:p>
      </dgm:t>
    </dgm:pt>
    <dgm:pt modelId="{AD13A49C-4A01-FE4F-BC9B-65B4BE014DE3}" type="sibTrans" cxnId="{D7F76884-9802-824C-9D26-362A592EDDC2}">
      <dgm:prSet/>
      <dgm:spPr/>
      <dgm:t>
        <a:bodyPr/>
        <a:lstStyle/>
        <a:p>
          <a:endParaRPr lang="pl-PL"/>
        </a:p>
      </dgm:t>
    </dgm:pt>
    <dgm:pt modelId="{F25763D7-5B8C-7C4C-83BE-DDB8845D720C}">
      <dgm:prSet/>
      <dgm:spPr/>
      <dgm:t>
        <a:bodyPr/>
        <a:lstStyle/>
        <a:p>
          <a:r>
            <a:rPr lang="en-GB" noProof="0" dirty="0" smtClean="0">
              <a:latin typeface="Candara" panose="020E0502030303020204" pitchFamily="34" charset="0"/>
            </a:rPr>
            <a:t>Preservation</a:t>
          </a:r>
          <a:endParaRPr lang="en-GB" noProof="0" dirty="0">
            <a:latin typeface="Candara" panose="020E0502030303020204" pitchFamily="34" charset="0"/>
          </a:endParaRPr>
        </a:p>
      </dgm:t>
    </dgm:pt>
    <dgm:pt modelId="{13104ECA-BD94-6940-98F5-4EDC53FABDCD}" type="parTrans" cxnId="{DAE81EE6-E709-D542-9871-881BCDF4EC06}">
      <dgm:prSet/>
      <dgm:spPr/>
      <dgm:t>
        <a:bodyPr/>
        <a:lstStyle/>
        <a:p>
          <a:endParaRPr lang="pl-PL"/>
        </a:p>
      </dgm:t>
    </dgm:pt>
    <dgm:pt modelId="{F7AFD040-8B70-7D4F-A715-547259C6E9C7}" type="sibTrans" cxnId="{DAE81EE6-E709-D542-9871-881BCDF4EC06}">
      <dgm:prSet/>
      <dgm:spPr/>
      <dgm:t>
        <a:bodyPr/>
        <a:lstStyle/>
        <a:p>
          <a:endParaRPr lang="pl-PL"/>
        </a:p>
      </dgm:t>
    </dgm:pt>
    <dgm:pt modelId="{E2867AAF-E5B3-8844-9271-29391F4E4B1C}">
      <dgm:prSet phldrT="[Tekst]"/>
      <dgm:spPr/>
      <dgm:t>
        <a:bodyPr/>
        <a:lstStyle/>
        <a:p>
          <a:r>
            <a:rPr lang="en-GB" noProof="0" dirty="0" smtClean="0">
              <a:latin typeface="Candara" panose="020E0502030303020204" pitchFamily="34" charset="0"/>
            </a:rPr>
            <a:t>Data sets and items must have global unique identifiers which allow for their unambiguous referencing</a:t>
          </a:r>
          <a:endParaRPr lang="en-GB" noProof="0" dirty="0">
            <a:latin typeface="Candara" panose="020E0502030303020204" pitchFamily="34" charset="0"/>
          </a:endParaRPr>
        </a:p>
      </dgm:t>
    </dgm:pt>
    <dgm:pt modelId="{FAF29299-EC0B-3D47-9B07-6D697D2B272B}" type="parTrans" cxnId="{7B0213F8-D3F7-8E4C-B4E4-5DE8C0DA2212}">
      <dgm:prSet/>
      <dgm:spPr/>
      <dgm:t>
        <a:bodyPr/>
        <a:lstStyle/>
        <a:p>
          <a:endParaRPr lang="pl-PL"/>
        </a:p>
      </dgm:t>
    </dgm:pt>
    <dgm:pt modelId="{F1AAB51B-7438-364C-863F-6C30A3438F8D}" type="sibTrans" cxnId="{7B0213F8-D3F7-8E4C-B4E4-5DE8C0DA2212}">
      <dgm:prSet/>
      <dgm:spPr/>
      <dgm:t>
        <a:bodyPr/>
        <a:lstStyle/>
        <a:p>
          <a:endParaRPr lang="pl-PL"/>
        </a:p>
      </dgm:t>
    </dgm:pt>
    <dgm:pt modelId="{A383C282-3B4D-9C4D-B043-7E977666993E}">
      <dgm:prSet/>
      <dgm:spPr/>
      <dgm:t>
        <a:bodyPr/>
        <a:lstStyle/>
        <a:p>
          <a:r>
            <a:rPr lang="en-GB" noProof="0" dirty="0" smtClean="0">
              <a:latin typeface="Candara" panose="020E0502030303020204" pitchFamily="34" charset="0"/>
            </a:rPr>
            <a:t>Provenance</a:t>
          </a:r>
          <a:endParaRPr lang="en-GB" noProof="0" dirty="0">
            <a:latin typeface="Candara" panose="020E0502030303020204" pitchFamily="34" charset="0"/>
          </a:endParaRPr>
        </a:p>
      </dgm:t>
    </dgm:pt>
    <dgm:pt modelId="{C1C7D1A1-0916-7A41-8F2C-C376F405EE9B}" type="parTrans" cxnId="{ED649B2D-3E6D-164A-A88A-FED7D019D998}">
      <dgm:prSet/>
      <dgm:spPr/>
      <dgm:t>
        <a:bodyPr/>
        <a:lstStyle/>
        <a:p>
          <a:endParaRPr lang="pl-PL"/>
        </a:p>
      </dgm:t>
    </dgm:pt>
    <dgm:pt modelId="{09B89038-4F8E-D546-A80D-1F4128EA50CC}" type="sibTrans" cxnId="{ED649B2D-3E6D-164A-A88A-FED7D019D998}">
      <dgm:prSet/>
      <dgm:spPr/>
      <dgm:t>
        <a:bodyPr/>
        <a:lstStyle/>
        <a:p>
          <a:endParaRPr lang="pl-PL"/>
        </a:p>
      </dgm:t>
    </dgm:pt>
    <dgm:pt modelId="{0FFB13A8-08BA-DD48-9C1E-5F72EDDE0DD7}">
      <dgm:prSet/>
      <dgm:spPr/>
      <dgm:t>
        <a:bodyPr/>
        <a:lstStyle/>
        <a:p>
          <a:r>
            <a:rPr lang="en-GB" noProof="0" dirty="0" smtClean="0">
              <a:latin typeface="Candara" panose="020E0502030303020204" pitchFamily="34" charset="0"/>
            </a:rPr>
            <a:t>Information on how the data was obtained or generated, in case of simulation data it should be possible to reproduce it</a:t>
          </a:r>
          <a:endParaRPr lang="en-GB" noProof="0" dirty="0">
            <a:latin typeface="Candara" panose="020E0502030303020204" pitchFamily="34" charset="0"/>
          </a:endParaRPr>
        </a:p>
      </dgm:t>
    </dgm:pt>
    <dgm:pt modelId="{EE142952-F7C1-F449-A88D-D34A4CBAFEEE}" type="parTrans" cxnId="{924BC871-1001-5F49-8B48-32B54623FF45}">
      <dgm:prSet/>
      <dgm:spPr/>
      <dgm:t>
        <a:bodyPr/>
        <a:lstStyle/>
        <a:p>
          <a:endParaRPr lang="pl-PL"/>
        </a:p>
      </dgm:t>
    </dgm:pt>
    <dgm:pt modelId="{F925EDF0-677D-0343-8094-309EF53FDFD9}" type="sibTrans" cxnId="{924BC871-1001-5F49-8B48-32B54623FF45}">
      <dgm:prSet/>
      <dgm:spPr/>
      <dgm:t>
        <a:bodyPr/>
        <a:lstStyle/>
        <a:p>
          <a:endParaRPr lang="pl-PL"/>
        </a:p>
      </dgm:t>
    </dgm:pt>
    <dgm:pt modelId="{3CA058CA-780B-A342-BADB-38CEEF13EDDA}">
      <dgm:prSet/>
      <dgm:spPr/>
      <dgm:t>
        <a:bodyPr/>
        <a:lstStyle/>
        <a:p>
          <a:r>
            <a:rPr lang="en-GB" noProof="0" dirty="0" smtClean="0">
              <a:latin typeface="Candara" panose="020E0502030303020204" pitchFamily="34" charset="0"/>
            </a:rPr>
            <a:t>Data stored in long term retention archive should be usable after tens of years after creation</a:t>
          </a:r>
          <a:endParaRPr lang="en-GB" noProof="0" dirty="0">
            <a:latin typeface="Candara" panose="020E0502030303020204" pitchFamily="34" charset="0"/>
          </a:endParaRPr>
        </a:p>
      </dgm:t>
    </dgm:pt>
    <dgm:pt modelId="{5953582F-5E1D-944A-A188-F87E24798233}" type="parTrans" cxnId="{AAF138F4-04AE-7248-8AD4-E162B6353485}">
      <dgm:prSet/>
      <dgm:spPr/>
      <dgm:t>
        <a:bodyPr/>
        <a:lstStyle/>
        <a:p>
          <a:endParaRPr lang="pl-PL"/>
        </a:p>
      </dgm:t>
    </dgm:pt>
    <dgm:pt modelId="{E9E25E69-ABEE-1342-A2DF-534F847CE609}" type="sibTrans" cxnId="{AAF138F4-04AE-7248-8AD4-E162B6353485}">
      <dgm:prSet/>
      <dgm:spPr/>
      <dgm:t>
        <a:bodyPr/>
        <a:lstStyle/>
        <a:p>
          <a:endParaRPr lang="pl-PL"/>
        </a:p>
      </dgm:t>
    </dgm:pt>
    <dgm:pt modelId="{BE8DC376-6D88-014C-8FF6-4F30E88FF5F2}" type="pres">
      <dgm:prSet presAssocID="{89926639-56D3-3048-8039-50AEEFF74D30}" presName="Name0" presStyleCnt="0">
        <dgm:presLayoutVars>
          <dgm:dir/>
          <dgm:animLvl val="lvl"/>
          <dgm:resizeHandles val="exact"/>
        </dgm:presLayoutVars>
      </dgm:prSet>
      <dgm:spPr/>
      <dgm:t>
        <a:bodyPr/>
        <a:lstStyle/>
        <a:p>
          <a:endParaRPr lang="pl-PL"/>
        </a:p>
      </dgm:t>
    </dgm:pt>
    <dgm:pt modelId="{F41646DC-D583-6144-B1B7-F71E41F6E7BC}" type="pres">
      <dgm:prSet presAssocID="{A1A51B22-46EA-3A40-92DE-2E6320D53C03}" presName="linNode" presStyleCnt="0"/>
      <dgm:spPr/>
    </dgm:pt>
    <dgm:pt modelId="{91CCCD39-D6ED-C247-9972-2F03D8B2275A}" type="pres">
      <dgm:prSet presAssocID="{A1A51B22-46EA-3A40-92DE-2E6320D53C03}" presName="parentText" presStyleLbl="node1" presStyleIdx="0" presStyleCnt="6">
        <dgm:presLayoutVars>
          <dgm:chMax val="1"/>
          <dgm:bulletEnabled val="1"/>
        </dgm:presLayoutVars>
      </dgm:prSet>
      <dgm:spPr/>
      <dgm:t>
        <a:bodyPr/>
        <a:lstStyle/>
        <a:p>
          <a:endParaRPr lang="pl-PL"/>
        </a:p>
      </dgm:t>
    </dgm:pt>
    <dgm:pt modelId="{702E4542-08BF-B34F-ACEB-47F2B83D31F5}" type="pres">
      <dgm:prSet presAssocID="{A1A51B22-46EA-3A40-92DE-2E6320D53C03}" presName="descendantText" presStyleLbl="alignAccFollowNode1" presStyleIdx="0" presStyleCnt="6">
        <dgm:presLayoutVars>
          <dgm:bulletEnabled val="1"/>
        </dgm:presLayoutVars>
      </dgm:prSet>
      <dgm:spPr/>
      <dgm:t>
        <a:bodyPr/>
        <a:lstStyle/>
        <a:p>
          <a:endParaRPr lang="pl-PL"/>
        </a:p>
      </dgm:t>
    </dgm:pt>
    <dgm:pt modelId="{5A4C7B81-6793-414C-9085-A303E8BB8012}" type="pres">
      <dgm:prSet presAssocID="{90B9B12C-E518-204D-B824-E80014B36999}" presName="sp" presStyleCnt="0"/>
      <dgm:spPr/>
    </dgm:pt>
    <dgm:pt modelId="{72541A29-56E4-CD40-9C89-4405806CCD92}" type="pres">
      <dgm:prSet presAssocID="{E0BF4245-DE50-A349-BAC1-65C0EABB814B}" presName="linNode" presStyleCnt="0"/>
      <dgm:spPr/>
    </dgm:pt>
    <dgm:pt modelId="{CA76F7A5-4F18-454B-B901-D61112CE4961}" type="pres">
      <dgm:prSet presAssocID="{E0BF4245-DE50-A349-BAC1-65C0EABB814B}" presName="parentText" presStyleLbl="node1" presStyleIdx="1" presStyleCnt="6">
        <dgm:presLayoutVars>
          <dgm:chMax val="1"/>
          <dgm:bulletEnabled val="1"/>
        </dgm:presLayoutVars>
      </dgm:prSet>
      <dgm:spPr/>
      <dgm:t>
        <a:bodyPr/>
        <a:lstStyle/>
        <a:p>
          <a:endParaRPr lang="pl-PL"/>
        </a:p>
      </dgm:t>
    </dgm:pt>
    <dgm:pt modelId="{7B444145-7482-FB41-9C77-8D54CF87CAFB}" type="pres">
      <dgm:prSet presAssocID="{E0BF4245-DE50-A349-BAC1-65C0EABB814B}" presName="descendantText" presStyleLbl="alignAccFollowNode1" presStyleIdx="1" presStyleCnt="6">
        <dgm:presLayoutVars>
          <dgm:bulletEnabled val="1"/>
        </dgm:presLayoutVars>
      </dgm:prSet>
      <dgm:spPr/>
      <dgm:t>
        <a:bodyPr/>
        <a:lstStyle/>
        <a:p>
          <a:endParaRPr lang="pl-PL"/>
        </a:p>
      </dgm:t>
    </dgm:pt>
    <dgm:pt modelId="{39E0B8CA-A38E-9343-890D-BC87754030C2}" type="pres">
      <dgm:prSet presAssocID="{869C7A63-7590-4B4D-AAB2-9A8B1F534176}" presName="sp" presStyleCnt="0"/>
      <dgm:spPr/>
    </dgm:pt>
    <dgm:pt modelId="{FE64B72C-B0F5-A247-807F-224246018164}" type="pres">
      <dgm:prSet presAssocID="{667E7ADE-DBE8-FA43-94D7-549977A793CE}" presName="linNode" presStyleCnt="0"/>
      <dgm:spPr/>
    </dgm:pt>
    <dgm:pt modelId="{A960BB04-512A-064A-A68D-297AC1B883F4}" type="pres">
      <dgm:prSet presAssocID="{667E7ADE-DBE8-FA43-94D7-549977A793CE}" presName="parentText" presStyleLbl="node1" presStyleIdx="2" presStyleCnt="6">
        <dgm:presLayoutVars>
          <dgm:chMax val="1"/>
          <dgm:bulletEnabled val="1"/>
        </dgm:presLayoutVars>
      </dgm:prSet>
      <dgm:spPr/>
      <dgm:t>
        <a:bodyPr/>
        <a:lstStyle/>
        <a:p>
          <a:endParaRPr lang="pl-PL"/>
        </a:p>
      </dgm:t>
    </dgm:pt>
    <dgm:pt modelId="{14BDA7EE-DA61-0841-8441-4866CE5DDABC}" type="pres">
      <dgm:prSet presAssocID="{667E7ADE-DBE8-FA43-94D7-549977A793CE}" presName="descendantText" presStyleLbl="alignAccFollowNode1" presStyleIdx="2" presStyleCnt="6">
        <dgm:presLayoutVars>
          <dgm:bulletEnabled val="1"/>
        </dgm:presLayoutVars>
      </dgm:prSet>
      <dgm:spPr/>
      <dgm:t>
        <a:bodyPr/>
        <a:lstStyle/>
        <a:p>
          <a:endParaRPr lang="pl-PL"/>
        </a:p>
      </dgm:t>
    </dgm:pt>
    <dgm:pt modelId="{D9C6C8AD-8C87-434E-A7D2-69E1D6F5CB5D}" type="pres">
      <dgm:prSet presAssocID="{D8515779-08E3-2549-8A18-65C12199D374}" presName="sp" presStyleCnt="0"/>
      <dgm:spPr/>
    </dgm:pt>
    <dgm:pt modelId="{FF09BF5B-4E6C-BE49-BC04-FC8DB4A5BB17}" type="pres">
      <dgm:prSet presAssocID="{007D5E8F-64B8-8546-A6B3-CA19D7E453CC}" presName="linNode" presStyleCnt="0"/>
      <dgm:spPr/>
    </dgm:pt>
    <dgm:pt modelId="{935820EB-0622-0A4B-A5BE-1EE412695BAF}" type="pres">
      <dgm:prSet presAssocID="{007D5E8F-64B8-8546-A6B3-CA19D7E453CC}" presName="parentText" presStyleLbl="node1" presStyleIdx="3" presStyleCnt="6">
        <dgm:presLayoutVars>
          <dgm:chMax val="1"/>
          <dgm:bulletEnabled val="1"/>
        </dgm:presLayoutVars>
      </dgm:prSet>
      <dgm:spPr/>
      <dgm:t>
        <a:bodyPr/>
        <a:lstStyle/>
        <a:p>
          <a:endParaRPr lang="pl-PL"/>
        </a:p>
      </dgm:t>
    </dgm:pt>
    <dgm:pt modelId="{71FA3CF7-AC0E-7841-A458-778D8D0DD26A}" type="pres">
      <dgm:prSet presAssocID="{007D5E8F-64B8-8546-A6B3-CA19D7E453CC}" presName="descendantText" presStyleLbl="alignAccFollowNode1" presStyleIdx="3" presStyleCnt="6">
        <dgm:presLayoutVars>
          <dgm:bulletEnabled val="1"/>
        </dgm:presLayoutVars>
      </dgm:prSet>
      <dgm:spPr/>
      <dgm:t>
        <a:bodyPr/>
        <a:lstStyle/>
        <a:p>
          <a:endParaRPr lang="pl-PL"/>
        </a:p>
      </dgm:t>
    </dgm:pt>
    <dgm:pt modelId="{AFE6A4EC-03DC-9C47-BC6B-B73CF06E84DA}" type="pres">
      <dgm:prSet presAssocID="{AD13A49C-4A01-FE4F-BC9B-65B4BE014DE3}" presName="sp" presStyleCnt="0"/>
      <dgm:spPr/>
    </dgm:pt>
    <dgm:pt modelId="{7B64F133-97CE-C94D-B942-53EE253A1C5C}" type="pres">
      <dgm:prSet presAssocID="{A383C282-3B4D-9C4D-B043-7E977666993E}" presName="linNode" presStyleCnt="0"/>
      <dgm:spPr/>
    </dgm:pt>
    <dgm:pt modelId="{FB7156EC-559E-9D40-92C4-ACACF340CC3F}" type="pres">
      <dgm:prSet presAssocID="{A383C282-3B4D-9C4D-B043-7E977666993E}" presName="parentText" presStyleLbl="node1" presStyleIdx="4" presStyleCnt="6">
        <dgm:presLayoutVars>
          <dgm:chMax val="1"/>
          <dgm:bulletEnabled val="1"/>
        </dgm:presLayoutVars>
      </dgm:prSet>
      <dgm:spPr/>
      <dgm:t>
        <a:bodyPr/>
        <a:lstStyle/>
        <a:p>
          <a:endParaRPr lang="pl-PL"/>
        </a:p>
      </dgm:t>
    </dgm:pt>
    <dgm:pt modelId="{3F687AAB-AF21-4340-8266-9F0A28DA7F0B}" type="pres">
      <dgm:prSet presAssocID="{A383C282-3B4D-9C4D-B043-7E977666993E}" presName="descendantText" presStyleLbl="alignAccFollowNode1" presStyleIdx="4" presStyleCnt="6">
        <dgm:presLayoutVars>
          <dgm:bulletEnabled val="1"/>
        </dgm:presLayoutVars>
      </dgm:prSet>
      <dgm:spPr/>
      <dgm:t>
        <a:bodyPr/>
        <a:lstStyle/>
        <a:p>
          <a:endParaRPr lang="pl-PL"/>
        </a:p>
      </dgm:t>
    </dgm:pt>
    <dgm:pt modelId="{A8FE1D6B-10DB-0448-8AAB-EC612566C46A}" type="pres">
      <dgm:prSet presAssocID="{09B89038-4F8E-D546-A80D-1F4128EA50CC}" presName="sp" presStyleCnt="0"/>
      <dgm:spPr/>
    </dgm:pt>
    <dgm:pt modelId="{0C4A0E7D-8786-2042-AFAA-7535FDB01237}" type="pres">
      <dgm:prSet presAssocID="{F25763D7-5B8C-7C4C-83BE-DDB8845D720C}" presName="linNode" presStyleCnt="0"/>
      <dgm:spPr/>
    </dgm:pt>
    <dgm:pt modelId="{0B4CB9A9-1620-AA43-9C53-C94F6C3731CC}" type="pres">
      <dgm:prSet presAssocID="{F25763D7-5B8C-7C4C-83BE-DDB8845D720C}" presName="parentText" presStyleLbl="node1" presStyleIdx="5" presStyleCnt="6">
        <dgm:presLayoutVars>
          <dgm:chMax val="1"/>
          <dgm:bulletEnabled val="1"/>
        </dgm:presLayoutVars>
      </dgm:prSet>
      <dgm:spPr/>
      <dgm:t>
        <a:bodyPr/>
        <a:lstStyle/>
        <a:p>
          <a:endParaRPr lang="pl-PL"/>
        </a:p>
      </dgm:t>
    </dgm:pt>
    <dgm:pt modelId="{BE32BD7F-E6C6-A945-86EB-59BA31566A41}" type="pres">
      <dgm:prSet presAssocID="{F25763D7-5B8C-7C4C-83BE-DDB8845D720C}" presName="descendantText" presStyleLbl="alignAccFollowNode1" presStyleIdx="5" presStyleCnt="6">
        <dgm:presLayoutVars>
          <dgm:bulletEnabled val="1"/>
        </dgm:presLayoutVars>
      </dgm:prSet>
      <dgm:spPr/>
      <dgm:t>
        <a:bodyPr/>
        <a:lstStyle/>
        <a:p>
          <a:endParaRPr lang="pl-PL"/>
        </a:p>
      </dgm:t>
    </dgm:pt>
  </dgm:ptLst>
  <dgm:cxnLst>
    <dgm:cxn modelId="{FA95FA50-49BC-CC41-8B28-AD57AB7079D6}" srcId="{89926639-56D3-3048-8039-50AEEFF74D30}" destId="{667E7ADE-DBE8-FA43-94D7-549977A793CE}" srcOrd="2" destOrd="0" parTransId="{77E3FD5C-5C4E-E748-BC2B-8A3209FEFFC2}" sibTransId="{D8515779-08E3-2549-8A18-65C12199D374}"/>
    <dgm:cxn modelId="{924BC871-1001-5F49-8B48-32B54623FF45}" srcId="{A383C282-3B4D-9C4D-B043-7E977666993E}" destId="{0FFB13A8-08BA-DD48-9C1E-5F72EDDE0DD7}" srcOrd="0" destOrd="0" parTransId="{EE142952-F7C1-F449-A88D-D34A4CBAFEEE}" sibTransId="{F925EDF0-677D-0343-8094-309EF53FDFD9}"/>
    <dgm:cxn modelId="{591F661C-B3C3-461D-8AFE-7575DFBB1470}" type="presOf" srcId="{89926639-56D3-3048-8039-50AEEFF74D30}" destId="{BE8DC376-6D88-014C-8FF6-4F30E88FF5F2}" srcOrd="0" destOrd="0" presId="urn:microsoft.com/office/officeart/2005/8/layout/vList5"/>
    <dgm:cxn modelId="{DAE81EE6-E709-D542-9871-881BCDF4EC06}" srcId="{89926639-56D3-3048-8039-50AEEFF74D30}" destId="{F25763D7-5B8C-7C4C-83BE-DDB8845D720C}" srcOrd="5" destOrd="0" parTransId="{13104ECA-BD94-6940-98F5-4EDC53FABDCD}" sibTransId="{F7AFD040-8B70-7D4F-A715-547259C6E9C7}"/>
    <dgm:cxn modelId="{ED649B2D-3E6D-164A-A88A-FED7D019D998}" srcId="{89926639-56D3-3048-8039-50AEEFF74D30}" destId="{A383C282-3B4D-9C4D-B043-7E977666993E}" srcOrd="4" destOrd="0" parTransId="{C1C7D1A1-0916-7A41-8F2C-C376F405EE9B}" sibTransId="{09B89038-4F8E-D546-A80D-1F4128EA50CC}"/>
    <dgm:cxn modelId="{7D76B90F-4B3C-4158-B045-E840544A4FD0}" type="presOf" srcId="{A1A51B22-46EA-3A40-92DE-2E6320D53C03}" destId="{91CCCD39-D6ED-C247-9972-2F03D8B2275A}" srcOrd="0" destOrd="0" presId="urn:microsoft.com/office/officeart/2005/8/layout/vList5"/>
    <dgm:cxn modelId="{B06FC5B8-E106-BD48-B0B0-3E5277A24BD2}" srcId="{89926639-56D3-3048-8039-50AEEFF74D30}" destId="{A1A51B22-46EA-3A40-92DE-2E6320D53C03}" srcOrd="0" destOrd="0" parTransId="{9C5BFC40-F9ED-F944-9C5B-3A61F1C62FE5}" sibTransId="{90B9B12C-E518-204D-B824-E80014B36999}"/>
    <dgm:cxn modelId="{6776A0EF-3879-48D6-97BB-18EF14B468DA}" type="presOf" srcId="{E2867AAF-E5B3-8844-9271-29391F4E4B1C}" destId="{71FA3CF7-AC0E-7841-A458-778D8D0DD26A}" srcOrd="0" destOrd="0" presId="urn:microsoft.com/office/officeart/2005/8/layout/vList5"/>
    <dgm:cxn modelId="{AAF138F4-04AE-7248-8AD4-E162B6353485}" srcId="{F25763D7-5B8C-7C4C-83BE-DDB8845D720C}" destId="{3CA058CA-780B-A342-BADB-38CEEF13EDDA}" srcOrd="0" destOrd="0" parTransId="{5953582F-5E1D-944A-A188-F87E24798233}" sibTransId="{E9E25E69-ABEE-1342-A2DF-534F847CE609}"/>
    <dgm:cxn modelId="{A3794D6C-1433-4BDA-A2B1-D4CD96A15655}" type="presOf" srcId="{C880B1B5-D1E4-0A4E-AFF7-96E8F3C1CF08}" destId="{702E4542-08BF-B34F-ACEB-47F2B83D31F5}" srcOrd="0" destOrd="0" presId="urn:microsoft.com/office/officeart/2005/8/layout/vList5"/>
    <dgm:cxn modelId="{6A876C3B-B945-544D-B56F-A0356589B6E6}" srcId="{667E7ADE-DBE8-FA43-94D7-549977A793CE}" destId="{4F324045-4E60-5446-978F-82ACC857111B}" srcOrd="0" destOrd="0" parTransId="{7699BDE7-39A5-C044-B7B1-EEA288DB872D}" sibTransId="{AE79EEE2-CD46-9140-AFAC-2F27A167F513}"/>
    <dgm:cxn modelId="{73643983-A5C0-4119-B6AF-26BF4DAF730A}" type="presOf" srcId="{3CA058CA-780B-A342-BADB-38CEEF13EDDA}" destId="{BE32BD7F-E6C6-A945-86EB-59BA31566A41}" srcOrd="0" destOrd="0" presId="urn:microsoft.com/office/officeart/2005/8/layout/vList5"/>
    <dgm:cxn modelId="{7E5A3C23-CE8B-2043-9631-BA610F1665EE}" srcId="{89926639-56D3-3048-8039-50AEEFF74D30}" destId="{E0BF4245-DE50-A349-BAC1-65C0EABB814B}" srcOrd="1" destOrd="0" parTransId="{5AC9D584-8A04-8B4F-9241-51245CE77ED0}" sibTransId="{869C7A63-7590-4B4D-AAB2-9A8B1F534176}"/>
    <dgm:cxn modelId="{7B0213F8-D3F7-8E4C-B4E4-5DE8C0DA2212}" srcId="{007D5E8F-64B8-8546-A6B3-CA19D7E453CC}" destId="{E2867AAF-E5B3-8844-9271-29391F4E4B1C}" srcOrd="0" destOrd="0" parTransId="{FAF29299-EC0B-3D47-9B07-6D697D2B272B}" sibTransId="{F1AAB51B-7438-364C-863F-6C30A3438F8D}"/>
    <dgm:cxn modelId="{73D0A1A8-FA9F-4D4E-90D0-0E57AAB6D80B}" type="presOf" srcId="{A383C282-3B4D-9C4D-B043-7E977666993E}" destId="{FB7156EC-559E-9D40-92C4-ACACF340CC3F}" srcOrd="0" destOrd="0" presId="urn:microsoft.com/office/officeart/2005/8/layout/vList5"/>
    <dgm:cxn modelId="{1385B468-6F8B-4E57-BE19-986414A8EA76}" type="presOf" srcId="{0FFB13A8-08BA-DD48-9C1E-5F72EDDE0DD7}" destId="{3F687AAB-AF21-4340-8266-9F0A28DA7F0B}" srcOrd="0" destOrd="0" presId="urn:microsoft.com/office/officeart/2005/8/layout/vList5"/>
    <dgm:cxn modelId="{DE245443-0617-42ED-88C3-BFC6EA1E062E}" type="presOf" srcId="{007D5E8F-64B8-8546-A6B3-CA19D7E453CC}" destId="{935820EB-0622-0A4B-A5BE-1EE412695BAF}" srcOrd="0" destOrd="0" presId="urn:microsoft.com/office/officeart/2005/8/layout/vList5"/>
    <dgm:cxn modelId="{31C8366E-D491-2048-84DA-10AF7308CB22}" srcId="{E0BF4245-DE50-A349-BAC1-65C0EABB814B}" destId="{64C605ED-411E-3848-B733-668930181C47}" srcOrd="0" destOrd="0" parTransId="{48ADDF37-263B-8543-B641-5D58CDB79944}" sibTransId="{78B63861-B016-9545-A06F-2EAD7D53D8FA}"/>
    <dgm:cxn modelId="{65003742-DA3E-464C-AF7E-19344D5443F4}" type="presOf" srcId="{F25763D7-5B8C-7C4C-83BE-DDB8845D720C}" destId="{0B4CB9A9-1620-AA43-9C53-C94F6C3731CC}" srcOrd="0" destOrd="0" presId="urn:microsoft.com/office/officeart/2005/8/layout/vList5"/>
    <dgm:cxn modelId="{8FC54EEF-BF04-4D11-80EA-654C09832E22}" type="presOf" srcId="{64C605ED-411E-3848-B733-668930181C47}" destId="{7B444145-7482-FB41-9C77-8D54CF87CAFB}" srcOrd="0" destOrd="0" presId="urn:microsoft.com/office/officeart/2005/8/layout/vList5"/>
    <dgm:cxn modelId="{1C0AE57F-E35B-46D2-B406-D93796DC9A3E}" type="presOf" srcId="{667E7ADE-DBE8-FA43-94D7-549977A793CE}" destId="{A960BB04-512A-064A-A68D-297AC1B883F4}" srcOrd="0" destOrd="0" presId="urn:microsoft.com/office/officeart/2005/8/layout/vList5"/>
    <dgm:cxn modelId="{82F329FC-F85B-49A6-90B8-DEDE979DDF5E}" type="presOf" srcId="{4F324045-4E60-5446-978F-82ACC857111B}" destId="{14BDA7EE-DA61-0841-8441-4866CE5DDABC}" srcOrd="0" destOrd="0" presId="urn:microsoft.com/office/officeart/2005/8/layout/vList5"/>
    <dgm:cxn modelId="{6A48EAB5-ACED-4702-8AB2-0020BA28704B}" type="presOf" srcId="{E0BF4245-DE50-A349-BAC1-65C0EABB814B}" destId="{CA76F7A5-4F18-454B-B901-D61112CE4961}" srcOrd="0" destOrd="0" presId="urn:microsoft.com/office/officeart/2005/8/layout/vList5"/>
    <dgm:cxn modelId="{D7F76884-9802-824C-9D26-362A592EDDC2}" srcId="{89926639-56D3-3048-8039-50AEEFF74D30}" destId="{007D5E8F-64B8-8546-A6B3-CA19D7E453CC}" srcOrd="3" destOrd="0" parTransId="{B8E1FBC2-D320-4F42-B630-5D0B73A55643}" sibTransId="{AD13A49C-4A01-FE4F-BC9B-65B4BE014DE3}"/>
    <dgm:cxn modelId="{B0C95A52-EEAE-244A-B19A-D694D07DF5DA}" srcId="{A1A51B22-46EA-3A40-92DE-2E6320D53C03}" destId="{C880B1B5-D1E4-0A4E-AFF7-96E8F3C1CF08}" srcOrd="0" destOrd="0" parTransId="{CC08A150-7220-9F44-9874-517E222E9A58}" sibTransId="{241E726B-7838-BF40-801E-21D41FF07BCD}"/>
    <dgm:cxn modelId="{C039D5BF-ECFB-4F13-9945-1FC177D3C469}" type="presParOf" srcId="{BE8DC376-6D88-014C-8FF6-4F30E88FF5F2}" destId="{F41646DC-D583-6144-B1B7-F71E41F6E7BC}" srcOrd="0" destOrd="0" presId="urn:microsoft.com/office/officeart/2005/8/layout/vList5"/>
    <dgm:cxn modelId="{7B05CAF9-A2BB-4BA5-9619-8F4127273300}" type="presParOf" srcId="{F41646DC-D583-6144-B1B7-F71E41F6E7BC}" destId="{91CCCD39-D6ED-C247-9972-2F03D8B2275A}" srcOrd="0" destOrd="0" presId="urn:microsoft.com/office/officeart/2005/8/layout/vList5"/>
    <dgm:cxn modelId="{BEA30E77-69A7-424C-A6CC-B59255A49263}" type="presParOf" srcId="{F41646DC-D583-6144-B1B7-F71E41F6E7BC}" destId="{702E4542-08BF-B34F-ACEB-47F2B83D31F5}" srcOrd="1" destOrd="0" presId="urn:microsoft.com/office/officeart/2005/8/layout/vList5"/>
    <dgm:cxn modelId="{28CB7424-71A5-43BD-AEF0-BF00C657D749}" type="presParOf" srcId="{BE8DC376-6D88-014C-8FF6-4F30E88FF5F2}" destId="{5A4C7B81-6793-414C-9085-A303E8BB8012}" srcOrd="1" destOrd="0" presId="urn:microsoft.com/office/officeart/2005/8/layout/vList5"/>
    <dgm:cxn modelId="{66455EBC-2989-472D-9B41-A9D78FCC4EFE}" type="presParOf" srcId="{BE8DC376-6D88-014C-8FF6-4F30E88FF5F2}" destId="{72541A29-56E4-CD40-9C89-4405806CCD92}" srcOrd="2" destOrd="0" presId="urn:microsoft.com/office/officeart/2005/8/layout/vList5"/>
    <dgm:cxn modelId="{515E6B84-609A-4017-ADF0-7D82735D3D61}" type="presParOf" srcId="{72541A29-56E4-CD40-9C89-4405806CCD92}" destId="{CA76F7A5-4F18-454B-B901-D61112CE4961}" srcOrd="0" destOrd="0" presId="urn:microsoft.com/office/officeart/2005/8/layout/vList5"/>
    <dgm:cxn modelId="{B9F371CA-F36B-4728-821D-A7EEFCC16216}" type="presParOf" srcId="{72541A29-56E4-CD40-9C89-4405806CCD92}" destId="{7B444145-7482-FB41-9C77-8D54CF87CAFB}" srcOrd="1" destOrd="0" presId="urn:microsoft.com/office/officeart/2005/8/layout/vList5"/>
    <dgm:cxn modelId="{4EA6B03F-36CE-45BD-BEDC-CD4FA4972ADF}" type="presParOf" srcId="{BE8DC376-6D88-014C-8FF6-4F30E88FF5F2}" destId="{39E0B8CA-A38E-9343-890D-BC87754030C2}" srcOrd="3" destOrd="0" presId="urn:microsoft.com/office/officeart/2005/8/layout/vList5"/>
    <dgm:cxn modelId="{2731DC3A-0EB6-472E-AA52-F1C5745C7ACF}" type="presParOf" srcId="{BE8DC376-6D88-014C-8FF6-4F30E88FF5F2}" destId="{FE64B72C-B0F5-A247-807F-224246018164}" srcOrd="4" destOrd="0" presId="urn:microsoft.com/office/officeart/2005/8/layout/vList5"/>
    <dgm:cxn modelId="{136F0393-7172-408C-A314-6445B108DB6B}" type="presParOf" srcId="{FE64B72C-B0F5-A247-807F-224246018164}" destId="{A960BB04-512A-064A-A68D-297AC1B883F4}" srcOrd="0" destOrd="0" presId="urn:microsoft.com/office/officeart/2005/8/layout/vList5"/>
    <dgm:cxn modelId="{74DB1CF3-C62F-438A-AE87-4CEF4D9CA35C}" type="presParOf" srcId="{FE64B72C-B0F5-A247-807F-224246018164}" destId="{14BDA7EE-DA61-0841-8441-4866CE5DDABC}" srcOrd="1" destOrd="0" presId="urn:microsoft.com/office/officeart/2005/8/layout/vList5"/>
    <dgm:cxn modelId="{567CB13B-E651-4FAD-858D-E0FE5C78E8C2}" type="presParOf" srcId="{BE8DC376-6D88-014C-8FF6-4F30E88FF5F2}" destId="{D9C6C8AD-8C87-434E-A7D2-69E1D6F5CB5D}" srcOrd="5" destOrd="0" presId="urn:microsoft.com/office/officeart/2005/8/layout/vList5"/>
    <dgm:cxn modelId="{79DBEB0A-1273-4148-B07A-A379B12EE35D}" type="presParOf" srcId="{BE8DC376-6D88-014C-8FF6-4F30E88FF5F2}" destId="{FF09BF5B-4E6C-BE49-BC04-FC8DB4A5BB17}" srcOrd="6" destOrd="0" presId="urn:microsoft.com/office/officeart/2005/8/layout/vList5"/>
    <dgm:cxn modelId="{02ACD2B8-26CC-469A-80CF-0F36F0E738F3}" type="presParOf" srcId="{FF09BF5B-4E6C-BE49-BC04-FC8DB4A5BB17}" destId="{935820EB-0622-0A4B-A5BE-1EE412695BAF}" srcOrd="0" destOrd="0" presId="urn:microsoft.com/office/officeart/2005/8/layout/vList5"/>
    <dgm:cxn modelId="{1EDF24C4-5023-4453-AA96-C8AE60EB5C63}" type="presParOf" srcId="{FF09BF5B-4E6C-BE49-BC04-FC8DB4A5BB17}" destId="{71FA3CF7-AC0E-7841-A458-778D8D0DD26A}" srcOrd="1" destOrd="0" presId="urn:microsoft.com/office/officeart/2005/8/layout/vList5"/>
    <dgm:cxn modelId="{FE1265B3-4431-446E-9F65-EB9977DF0244}" type="presParOf" srcId="{BE8DC376-6D88-014C-8FF6-4F30E88FF5F2}" destId="{AFE6A4EC-03DC-9C47-BC6B-B73CF06E84DA}" srcOrd="7" destOrd="0" presId="urn:microsoft.com/office/officeart/2005/8/layout/vList5"/>
    <dgm:cxn modelId="{D772BC26-8F7B-47BA-BDA3-A8810A75656D}" type="presParOf" srcId="{BE8DC376-6D88-014C-8FF6-4F30E88FF5F2}" destId="{7B64F133-97CE-C94D-B942-53EE253A1C5C}" srcOrd="8" destOrd="0" presId="urn:microsoft.com/office/officeart/2005/8/layout/vList5"/>
    <dgm:cxn modelId="{865DF5C4-7876-4190-BC0D-F512D0053D6A}" type="presParOf" srcId="{7B64F133-97CE-C94D-B942-53EE253A1C5C}" destId="{FB7156EC-559E-9D40-92C4-ACACF340CC3F}" srcOrd="0" destOrd="0" presId="urn:microsoft.com/office/officeart/2005/8/layout/vList5"/>
    <dgm:cxn modelId="{F7A1D1B7-98C0-4D84-9E01-8068C7BFBF66}" type="presParOf" srcId="{7B64F133-97CE-C94D-B942-53EE253A1C5C}" destId="{3F687AAB-AF21-4340-8266-9F0A28DA7F0B}" srcOrd="1" destOrd="0" presId="urn:microsoft.com/office/officeart/2005/8/layout/vList5"/>
    <dgm:cxn modelId="{C4366F40-A715-4055-A011-99E061F1D5C8}" type="presParOf" srcId="{BE8DC376-6D88-014C-8FF6-4F30E88FF5F2}" destId="{A8FE1D6B-10DB-0448-8AAB-EC612566C46A}" srcOrd="9" destOrd="0" presId="urn:microsoft.com/office/officeart/2005/8/layout/vList5"/>
    <dgm:cxn modelId="{3718A6AD-E8FD-4740-A19C-EF64F1605FF5}" type="presParOf" srcId="{BE8DC376-6D88-014C-8FF6-4F30E88FF5F2}" destId="{0C4A0E7D-8786-2042-AFAA-7535FDB01237}" srcOrd="10" destOrd="0" presId="urn:microsoft.com/office/officeart/2005/8/layout/vList5"/>
    <dgm:cxn modelId="{03DD9EEC-72AA-4186-B00B-20540317E43E}" type="presParOf" srcId="{0C4A0E7D-8786-2042-AFAA-7535FDB01237}" destId="{0B4CB9A9-1620-AA43-9C53-C94F6C3731CC}" srcOrd="0" destOrd="0" presId="urn:microsoft.com/office/officeart/2005/8/layout/vList5"/>
    <dgm:cxn modelId="{74BF7B61-765F-4323-851B-EADABC032FC8}" type="presParOf" srcId="{0C4A0E7D-8786-2042-AFAA-7535FDB01237}" destId="{BE32BD7F-E6C6-A945-86EB-59BA31566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8165C-968B-CE41-A08E-EBA4484BDBC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pl-PL"/>
        </a:p>
      </dgm:t>
    </dgm:pt>
    <dgm:pt modelId="{F4FCBC98-52A8-6647-8331-19DFF71F0806}">
      <dgm:prSet phldrT="[Tekst]"/>
      <dgm:spPr/>
      <dgm:t>
        <a:bodyPr/>
        <a:lstStyle/>
        <a:p>
          <a:r>
            <a:rPr lang="pl-PL" dirty="0" smtClean="0"/>
            <a:t>ODP</a:t>
          </a:r>
          <a:endParaRPr lang="pl-PL" dirty="0"/>
        </a:p>
      </dgm:t>
    </dgm:pt>
    <dgm:pt modelId="{69F0E8A5-65BF-DA4D-B9DC-E5DB1B3FF192}" type="parTrans" cxnId="{1AF3FE9E-8528-0E49-B3F2-11D3E9311590}">
      <dgm:prSet/>
      <dgm:spPr/>
      <dgm:t>
        <a:bodyPr/>
        <a:lstStyle/>
        <a:p>
          <a:endParaRPr lang="pl-PL"/>
        </a:p>
      </dgm:t>
    </dgm:pt>
    <dgm:pt modelId="{9C4E9CFD-1F13-0348-96F9-F830247E5B14}" type="sibTrans" cxnId="{1AF3FE9E-8528-0E49-B3F2-11D3E9311590}">
      <dgm:prSet/>
      <dgm:spPr/>
      <dgm:t>
        <a:bodyPr/>
        <a:lstStyle/>
        <a:p>
          <a:endParaRPr lang="pl-PL"/>
        </a:p>
      </dgm:t>
    </dgm:pt>
    <dgm:pt modelId="{A7A65BC1-C35B-3449-AC4F-C7C3526D6258}">
      <dgm:prSet phldrT="[Tekst]"/>
      <dgm:spPr/>
      <dgm:t>
        <a:bodyPr/>
        <a:lstStyle/>
        <a:p>
          <a:r>
            <a:rPr lang="en-GB" noProof="0" dirty="0" smtClean="0"/>
            <a:t>Non-Grid users friendly security – no VO certificate necessary for open data – EGI AAI</a:t>
          </a:r>
          <a:endParaRPr lang="en-GB" noProof="0" dirty="0"/>
        </a:p>
      </dgm:t>
    </dgm:pt>
    <dgm:pt modelId="{E233BFE2-CAC9-5C4F-9B6F-7747D3EAB498}" type="parTrans" cxnId="{C91C912A-4CA6-994D-9B32-2C05DF828887}">
      <dgm:prSet/>
      <dgm:spPr/>
      <dgm:t>
        <a:bodyPr/>
        <a:lstStyle/>
        <a:p>
          <a:endParaRPr lang="pl-PL"/>
        </a:p>
      </dgm:t>
    </dgm:pt>
    <dgm:pt modelId="{946FF046-158F-7946-B484-CA370B6AFCCE}" type="sibTrans" cxnId="{C91C912A-4CA6-994D-9B32-2C05DF828887}">
      <dgm:prSet/>
      <dgm:spPr/>
      <dgm:t>
        <a:bodyPr/>
        <a:lstStyle/>
        <a:p>
          <a:endParaRPr lang="pl-PL"/>
        </a:p>
      </dgm:t>
    </dgm:pt>
    <dgm:pt modelId="{F4AFC847-0EFB-8741-8F29-4B1EC2D613D3}">
      <dgm:prSet phldrT="[Tekst]"/>
      <dgm:spPr>
        <a:solidFill>
          <a:schemeClr val="accent5">
            <a:lumMod val="75000"/>
          </a:schemeClr>
        </a:solidFill>
      </dgm:spPr>
      <dgm:t>
        <a:bodyPr/>
        <a:lstStyle/>
        <a:p>
          <a:r>
            <a:rPr lang="en-GB" noProof="0" dirty="0" smtClean="0"/>
            <a:t>Single user interface for personal, research and open data management</a:t>
          </a:r>
          <a:endParaRPr lang="en-GB" noProof="0" dirty="0"/>
        </a:p>
      </dgm:t>
    </dgm:pt>
    <dgm:pt modelId="{3992BA59-84FC-8646-9793-F125D9A612F7}" type="parTrans" cxnId="{2AEF8D8D-2FC9-FC45-950D-3E29A916147B}">
      <dgm:prSet/>
      <dgm:spPr/>
      <dgm:t>
        <a:bodyPr/>
        <a:lstStyle/>
        <a:p>
          <a:endParaRPr lang="pl-PL"/>
        </a:p>
      </dgm:t>
    </dgm:pt>
    <dgm:pt modelId="{5CC0C550-1D5A-744C-AF82-802F5CBD0817}" type="sibTrans" cxnId="{2AEF8D8D-2FC9-FC45-950D-3E29A916147B}">
      <dgm:prSet/>
      <dgm:spPr/>
      <dgm:t>
        <a:bodyPr/>
        <a:lstStyle/>
        <a:p>
          <a:endParaRPr lang="pl-PL"/>
        </a:p>
      </dgm:t>
    </dgm:pt>
    <dgm:pt modelId="{0A8B00ED-CC6B-2748-99F8-8C633A4CFCBA}">
      <dgm:prSet phldrT="[Tekst]"/>
      <dgm:spPr>
        <a:solidFill>
          <a:schemeClr val="accent2">
            <a:lumMod val="75000"/>
          </a:schemeClr>
        </a:solidFill>
      </dgm:spPr>
      <dgm:t>
        <a:bodyPr/>
        <a:lstStyle/>
        <a:p>
          <a:r>
            <a:rPr lang="en-GB" noProof="0" dirty="0" smtClean="0"/>
            <a:t>Open data specific functionality including DOI registration, publication policies and long term preservation</a:t>
          </a:r>
          <a:endParaRPr lang="en-GB" noProof="0" dirty="0"/>
        </a:p>
      </dgm:t>
    </dgm:pt>
    <dgm:pt modelId="{52D0CD00-1780-1046-B050-CEB311AD8501}" type="parTrans" cxnId="{B5717356-2883-464A-9D8A-174D98FB5765}">
      <dgm:prSet/>
      <dgm:spPr/>
      <dgm:t>
        <a:bodyPr/>
        <a:lstStyle/>
        <a:p>
          <a:endParaRPr lang="pl-PL"/>
        </a:p>
      </dgm:t>
    </dgm:pt>
    <dgm:pt modelId="{FEAB10ED-0593-654B-8528-9816B070C57C}" type="sibTrans" cxnId="{B5717356-2883-464A-9D8A-174D98FB5765}">
      <dgm:prSet/>
      <dgm:spPr/>
      <dgm:t>
        <a:bodyPr/>
        <a:lstStyle/>
        <a:p>
          <a:endParaRPr lang="pl-PL"/>
        </a:p>
      </dgm:t>
    </dgm:pt>
    <dgm:pt modelId="{7750AB31-C1C7-7344-A878-2F1F1D6F959D}">
      <dgm:prSet/>
      <dgm:spPr>
        <a:solidFill>
          <a:schemeClr val="accent3">
            <a:lumMod val="75000"/>
          </a:schemeClr>
        </a:solidFill>
      </dgm:spPr>
      <dgm:t>
        <a:bodyPr/>
        <a:lstStyle/>
        <a:p>
          <a:r>
            <a:rPr lang="en-GB" noProof="0" dirty="0" smtClean="0"/>
            <a:t>Users and community data is organized into spaces (virtual folders)</a:t>
          </a:r>
          <a:endParaRPr lang="en-GB" noProof="0" dirty="0"/>
        </a:p>
      </dgm:t>
    </dgm:pt>
    <dgm:pt modelId="{78896B25-0E27-BD46-B60C-79F1602CF242}" type="parTrans" cxnId="{89779029-9BAE-F148-8765-94EE71321263}">
      <dgm:prSet/>
      <dgm:spPr/>
      <dgm:t>
        <a:bodyPr/>
        <a:lstStyle/>
        <a:p>
          <a:endParaRPr lang="pl-PL"/>
        </a:p>
      </dgm:t>
    </dgm:pt>
    <dgm:pt modelId="{F713D8CC-770D-6745-8E1B-613CA5CC21CE}" type="sibTrans" cxnId="{89779029-9BAE-F148-8765-94EE71321263}">
      <dgm:prSet/>
      <dgm:spPr/>
      <dgm:t>
        <a:bodyPr/>
        <a:lstStyle/>
        <a:p>
          <a:endParaRPr lang="pl-PL"/>
        </a:p>
      </dgm:t>
    </dgm:pt>
    <dgm:pt modelId="{EE1581EF-F8FA-C347-90AE-B89A9E916325}">
      <dgm:prSet/>
      <dgm:spPr>
        <a:solidFill>
          <a:schemeClr val="bg2">
            <a:lumMod val="25000"/>
          </a:schemeClr>
        </a:solidFill>
      </dgm:spPr>
      <dgm:t>
        <a:bodyPr/>
        <a:lstStyle/>
        <a:p>
          <a:r>
            <a:rPr lang="en-GB" noProof="0" dirty="0" smtClean="0"/>
            <a:t>Web interface for data management, including ACL and sharing. </a:t>
          </a:r>
        </a:p>
        <a:p>
          <a:r>
            <a:rPr lang="en-GB" noProof="0" dirty="0" smtClean="0"/>
            <a:t>Data can be accessed from local filesystem or Grid and Cloud protocols</a:t>
          </a:r>
          <a:endParaRPr lang="en-GB" noProof="0" dirty="0"/>
        </a:p>
      </dgm:t>
    </dgm:pt>
    <dgm:pt modelId="{D49B8A53-BA6C-FB42-BD2B-E1C6EB884509}" type="parTrans" cxnId="{0486BB80-7A6C-744E-93CC-866ADFB4FFD6}">
      <dgm:prSet/>
      <dgm:spPr/>
      <dgm:t>
        <a:bodyPr/>
        <a:lstStyle/>
        <a:p>
          <a:endParaRPr lang="pl-PL"/>
        </a:p>
      </dgm:t>
    </dgm:pt>
    <dgm:pt modelId="{77F280F4-FEB1-3D42-963E-ACFF9CC4D7E0}" type="sibTrans" cxnId="{0486BB80-7A6C-744E-93CC-866ADFB4FFD6}">
      <dgm:prSet/>
      <dgm:spPr/>
      <dgm:t>
        <a:bodyPr/>
        <a:lstStyle/>
        <a:p>
          <a:endParaRPr lang="pl-PL"/>
        </a:p>
      </dgm:t>
    </dgm:pt>
    <dgm:pt modelId="{3EC18B71-6A8F-3242-98D8-4EC1A20CA68C}" type="pres">
      <dgm:prSet presAssocID="{2348165C-968B-CE41-A08E-EBA4484BDBC7}" presName="cycle" presStyleCnt="0">
        <dgm:presLayoutVars>
          <dgm:chMax val="1"/>
          <dgm:dir/>
          <dgm:animLvl val="ctr"/>
          <dgm:resizeHandles val="exact"/>
        </dgm:presLayoutVars>
      </dgm:prSet>
      <dgm:spPr/>
      <dgm:t>
        <a:bodyPr/>
        <a:lstStyle/>
        <a:p>
          <a:endParaRPr lang="pl-PL"/>
        </a:p>
      </dgm:t>
    </dgm:pt>
    <dgm:pt modelId="{9F83EF44-C7A4-8449-B831-4B6D7DA40FE5}" type="pres">
      <dgm:prSet presAssocID="{F4FCBC98-52A8-6647-8331-19DFF71F0806}" presName="centerShape" presStyleLbl="node0" presStyleIdx="0" presStyleCnt="1" custScaleX="53786" custScaleY="53786" custLinFactNeighborX="-868" custLinFactNeighborY="-10757"/>
      <dgm:spPr/>
      <dgm:t>
        <a:bodyPr/>
        <a:lstStyle/>
        <a:p>
          <a:endParaRPr lang="pl-PL"/>
        </a:p>
      </dgm:t>
    </dgm:pt>
    <dgm:pt modelId="{FD3791DF-E5AB-C64E-B60B-3225F743B1BF}" type="pres">
      <dgm:prSet presAssocID="{E233BFE2-CAC9-5C4F-9B6F-7747D3EAB498}" presName="parTrans" presStyleLbl="bgSibTrans2D1" presStyleIdx="0" presStyleCnt="5"/>
      <dgm:spPr/>
      <dgm:t>
        <a:bodyPr/>
        <a:lstStyle/>
        <a:p>
          <a:endParaRPr lang="pl-PL"/>
        </a:p>
      </dgm:t>
    </dgm:pt>
    <dgm:pt modelId="{C3F92824-4A89-9D49-AD1B-950120FE7B8C}" type="pres">
      <dgm:prSet presAssocID="{A7A65BC1-C35B-3449-AC4F-C7C3526D6258}" presName="node" presStyleLbl="node1" presStyleIdx="0" presStyleCnt="5" custRadScaleRad="81810" custRadScaleInc="-18997">
        <dgm:presLayoutVars>
          <dgm:bulletEnabled val="1"/>
        </dgm:presLayoutVars>
      </dgm:prSet>
      <dgm:spPr/>
      <dgm:t>
        <a:bodyPr/>
        <a:lstStyle/>
        <a:p>
          <a:endParaRPr lang="pl-PL"/>
        </a:p>
      </dgm:t>
    </dgm:pt>
    <dgm:pt modelId="{695E7E68-84A8-C644-9133-861E112EC4FE}" type="pres">
      <dgm:prSet presAssocID="{78896B25-0E27-BD46-B60C-79F1602CF242}" presName="parTrans" presStyleLbl="bgSibTrans2D1" presStyleIdx="1" presStyleCnt="5"/>
      <dgm:spPr/>
      <dgm:t>
        <a:bodyPr/>
        <a:lstStyle/>
        <a:p>
          <a:endParaRPr lang="pl-PL"/>
        </a:p>
      </dgm:t>
    </dgm:pt>
    <dgm:pt modelId="{5B419068-F6C7-ED43-90EB-A719CDFBFE8C}" type="pres">
      <dgm:prSet presAssocID="{7750AB31-C1C7-7344-A878-2F1F1D6F959D}" presName="node" presStyleLbl="node1" presStyleIdx="1" presStyleCnt="5" custRadScaleRad="102187" custRadScaleInc="-38563">
        <dgm:presLayoutVars>
          <dgm:bulletEnabled val="1"/>
        </dgm:presLayoutVars>
      </dgm:prSet>
      <dgm:spPr/>
      <dgm:t>
        <a:bodyPr/>
        <a:lstStyle/>
        <a:p>
          <a:endParaRPr lang="pl-PL"/>
        </a:p>
      </dgm:t>
    </dgm:pt>
    <dgm:pt modelId="{B2A22C5E-5F1A-A348-A7D8-6AA34F37270D}" type="pres">
      <dgm:prSet presAssocID="{3992BA59-84FC-8646-9793-F125D9A612F7}" presName="parTrans" presStyleLbl="bgSibTrans2D1" presStyleIdx="2" presStyleCnt="5"/>
      <dgm:spPr/>
      <dgm:t>
        <a:bodyPr/>
        <a:lstStyle/>
        <a:p>
          <a:endParaRPr lang="pl-PL"/>
        </a:p>
      </dgm:t>
    </dgm:pt>
    <dgm:pt modelId="{8C0C96FF-B389-4043-A9FB-34C088FADDF9}" type="pres">
      <dgm:prSet presAssocID="{F4AFC847-0EFB-8741-8F29-4B1EC2D613D3}" presName="node" presStyleLbl="node1" presStyleIdx="2" presStyleCnt="5" custScaleX="116601" custScaleY="100418" custRadScaleRad="94665" custRadScaleInc="-11862">
        <dgm:presLayoutVars>
          <dgm:bulletEnabled val="1"/>
        </dgm:presLayoutVars>
      </dgm:prSet>
      <dgm:spPr/>
      <dgm:t>
        <a:bodyPr/>
        <a:lstStyle/>
        <a:p>
          <a:endParaRPr lang="pl-PL"/>
        </a:p>
      </dgm:t>
    </dgm:pt>
    <dgm:pt modelId="{03FFB143-831C-D64E-865B-510B13A97FD3}" type="pres">
      <dgm:prSet presAssocID="{52D0CD00-1780-1046-B050-CEB311AD8501}" presName="parTrans" presStyleLbl="bgSibTrans2D1" presStyleIdx="3" presStyleCnt="5"/>
      <dgm:spPr/>
      <dgm:t>
        <a:bodyPr/>
        <a:lstStyle/>
        <a:p>
          <a:endParaRPr lang="pl-PL"/>
        </a:p>
      </dgm:t>
    </dgm:pt>
    <dgm:pt modelId="{6B923702-C2AF-324F-B93A-48605C05FC3B}" type="pres">
      <dgm:prSet presAssocID="{0A8B00ED-CC6B-2748-99F8-8C633A4CFCBA}" presName="node" presStyleLbl="node1" presStyleIdx="3" presStyleCnt="5" custScaleX="103051" custScaleY="120705" custRadScaleRad="117237" custRadScaleInc="-12503">
        <dgm:presLayoutVars>
          <dgm:bulletEnabled val="1"/>
        </dgm:presLayoutVars>
      </dgm:prSet>
      <dgm:spPr/>
      <dgm:t>
        <a:bodyPr/>
        <a:lstStyle/>
        <a:p>
          <a:endParaRPr lang="pl-PL"/>
        </a:p>
      </dgm:t>
    </dgm:pt>
    <dgm:pt modelId="{AC25135F-51DB-A841-ABFB-FF77BBDBA5DE}" type="pres">
      <dgm:prSet presAssocID="{D49B8A53-BA6C-FB42-BD2B-E1C6EB884509}" presName="parTrans" presStyleLbl="bgSibTrans2D1" presStyleIdx="4" presStyleCnt="5"/>
      <dgm:spPr/>
      <dgm:t>
        <a:bodyPr/>
        <a:lstStyle/>
        <a:p>
          <a:endParaRPr lang="pl-PL"/>
        </a:p>
      </dgm:t>
    </dgm:pt>
    <dgm:pt modelId="{EC2794B5-6399-A34E-8379-DA36603127D7}" type="pres">
      <dgm:prSet presAssocID="{EE1581EF-F8FA-C347-90AE-B89A9E916325}" presName="node" presStyleLbl="node1" presStyleIdx="4" presStyleCnt="5" custScaleX="119584" custScaleY="144460" custRadScaleRad="88068" custRadScaleInc="-13672">
        <dgm:presLayoutVars>
          <dgm:bulletEnabled val="1"/>
        </dgm:presLayoutVars>
      </dgm:prSet>
      <dgm:spPr/>
      <dgm:t>
        <a:bodyPr/>
        <a:lstStyle/>
        <a:p>
          <a:endParaRPr lang="pl-PL"/>
        </a:p>
      </dgm:t>
    </dgm:pt>
  </dgm:ptLst>
  <dgm:cxnLst>
    <dgm:cxn modelId="{0486BB80-7A6C-744E-93CC-866ADFB4FFD6}" srcId="{F4FCBC98-52A8-6647-8331-19DFF71F0806}" destId="{EE1581EF-F8FA-C347-90AE-B89A9E916325}" srcOrd="4" destOrd="0" parTransId="{D49B8A53-BA6C-FB42-BD2B-E1C6EB884509}" sibTransId="{77F280F4-FEB1-3D42-963E-ACFF9CC4D7E0}"/>
    <dgm:cxn modelId="{E5A94D6E-7D64-4A5E-84D6-4E45D930285B}" type="presOf" srcId="{A7A65BC1-C35B-3449-AC4F-C7C3526D6258}" destId="{C3F92824-4A89-9D49-AD1B-950120FE7B8C}" srcOrd="0" destOrd="0" presId="urn:microsoft.com/office/officeart/2005/8/layout/radial4"/>
    <dgm:cxn modelId="{2AEF8D8D-2FC9-FC45-950D-3E29A916147B}" srcId="{F4FCBC98-52A8-6647-8331-19DFF71F0806}" destId="{F4AFC847-0EFB-8741-8F29-4B1EC2D613D3}" srcOrd="2" destOrd="0" parTransId="{3992BA59-84FC-8646-9793-F125D9A612F7}" sibTransId="{5CC0C550-1D5A-744C-AF82-802F5CBD0817}"/>
    <dgm:cxn modelId="{A0856B6D-4176-432F-82ED-85F5E594905C}" type="presOf" srcId="{E233BFE2-CAC9-5C4F-9B6F-7747D3EAB498}" destId="{FD3791DF-E5AB-C64E-B60B-3225F743B1BF}" srcOrd="0" destOrd="0" presId="urn:microsoft.com/office/officeart/2005/8/layout/radial4"/>
    <dgm:cxn modelId="{EC54716E-F907-4569-BF99-D94BE1D6E5BD}" type="presOf" srcId="{78896B25-0E27-BD46-B60C-79F1602CF242}" destId="{695E7E68-84A8-C644-9133-861E112EC4FE}" srcOrd="0" destOrd="0" presId="urn:microsoft.com/office/officeart/2005/8/layout/radial4"/>
    <dgm:cxn modelId="{FAACF5B1-9049-4749-A82F-593E293EE51D}" type="presOf" srcId="{F4AFC847-0EFB-8741-8F29-4B1EC2D613D3}" destId="{8C0C96FF-B389-4043-A9FB-34C088FADDF9}" srcOrd="0" destOrd="0" presId="urn:microsoft.com/office/officeart/2005/8/layout/radial4"/>
    <dgm:cxn modelId="{2B8E53D7-69FC-4E2C-BB05-4B07A2B15983}" type="presOf" srcId="{D49B8A53-BA6C-FB42-BD2B-E1C6EB884509}" destId="{AC25135F-51DB-A841-ABFB-FF77BBDBA5DE}" srcOrd="0" destOrd="0" presId="urn:microsoft.com/office/officeart/2005/8/layout/radial4"/>
    <dgm:cxn modelId="{C91C912A-4CA6-994D-9B32-2C05DF828887}" srcId="{F4FCBC98-52A8-6647-8331-19DFF71F0806}" destId="{A7A65BC1-C35B-3449-AC4F-C7C3526D6258}" srcOrd="0" destOrd="0" parTransId="{E233BFE2-CAC9-5C4F-9B6F-7747D3EAB498}" sibTransId="{946FF046-158F-7946-B484-CA370B6AFCCE}"/>
    <dgm:cxn modelId="{B5717356-2883-464A-9D8A-174D98FB5765}" srcId="{F4FCBC98-52A8-6647-8331-19DFF71F0806}" destId="{0A8B00ED-CC6B-2748-99F8-8C633A4CFCBA}" srcOrd="3" destOrd="0" parTransId="{52D0CD00-1780-1046-B050-CEB311AD8501}" sibTransId="{FEAB10ED-0593-654B-8528-9816B070C57C}"/>
    <dgm:cxn modelId="{10506146-D05A-4992-9D54-5A617B86AE4E}" type="presOf" srcId="{52D0CD00-1780-1046-B050-CEB311AD8501}" destId="{03FFB143-831C-D64E-865B-510B13A97FD3}" srcOrd="0" destOrd="0" presId="urn:microsoft.com/office/officeart/2005/8/layout/radial4"/>
    <dgm:cxn modelId="{1AF3FE9E-8528-0E49-B3F2-11D3E9311590}" srcId="{2348165C-968B-CE41-A08E-EBA4484BDBC7}" destId="{F4FCBC98-52A8-6647-8331-19DFF71F0806}" srcOrd="0" destOrd="0" parTransId="{69F0E8A5-65BF-DA4D-B9DC-E5DB1B3FF192}" sibTransId="{9C4E9CFD-1F13-0348-96F9-F830247E5B14}"/>
    <dgm:cxn modelId="{C09B86B5-7D48-4196-8D3B-114225860909}" type="presOf" srcId="{F4FCBC98-52A8-6647-8331-19DFF71F0806}" destId="{9F83EF44-C7A4-8449-B831-4B6D7DA40FE5}" srcOrd="0" destOrd="0" presId="urn:microsoft.com/office/officeart/2005/8/layout/radial4"/>
    <dgm:cxn modelId="{441BAF80-E8E6-4F08-A697-60D72B607764}" type="presOf" srcId="{2348165C-968B-CE41-A08E-EBA4484BDBC7}" destId="{3EC18B71-6A8F-3242-98D8-4EC1A20CA68C}" srcOrd="0" destOrd="0" presId="urn:microsoft.com/office/officeart/2005/8/layout/radial4"/>
    <dgm:cxn modelId="{BF877D6C-8965-4AFA-82AE-CF900C51946A}" type="presOf" srcId="{0A8B00ED-CC6B-2748-99F8-8C633A4CFCBA}" destId="{6B923702-C2AF-324F-B93A-48605C05FC3B}" srcOrd="0" destOrd="0" presId="urn:microsoft.com/office/officeart/2005/8/layout/radial4"/>
    <dgm:cxn modelId="{7FCB1BCD-4020-45DC-8A71-7057901F3412}" type="presOf" srcId="{3992BA59-84FC-8646-9793-F125D9A612F7}" destId="{B2A22C5E-5F1A-A348-A7D8-6AA34F37270D}" srcOrd="0" destOrd="0" presId="urn:microsoft.com/office/officeart/2005/8/layout/radial4"/>
    <dgm:cxn modelId="{89779029-9BAE-F148-8765-94EE71321263}" srcId="{F4FCBC98-52A8-6647-8331-19DFF71F0806}" destId="{7750AB31-C1C7-7344-A878-2F1F1D6F959D}" srcOrd="1" destOrd="0" parTransId="{78896B25-0E27-BD46-B60C-79F1602CF242}" sibTransId="{F713D8CC-770D-6745-8E1B-613CA5CC21CE}"/>
    <dgm:cxn modelId="{5ECFE74F-60A7-40C8-92AF-31E970428056}" type="presOf" srcId="{7750AB31-C1C7-7344-A878-2F1F1D6F959D}" destId="{5B419068-F6C7-ED43-90EB-A719CDFBFE8C}" srcOrd="0" destOrd="0" presId="urn:microsoft.com/office/officeart/2005/8/layout/radial4"/>
    <dgm:cxn modelId="{91507E38-6AC8-4895-9ABF-B774F7FA7C12}" type="presOf" srcId="{EE1581EF-F8FA-C347-90AE-B89A9E916325}" destId="{EC2794B5-6399-A34E-8379-DA36603127D7}" srcOrd="0" destOrd="0" presId="urn:microsoft.com/office/officeart/2005/8/layout/radial4"/>
    <dgm:cxn modelId="{00F6BBB2-F308-4585-9081-5489ED21A1B5}" type="presParOf" srcId="{3EC18B71-6A8F-3242-98D8-4EC1A20CA68C}" destId="{9F83EF44-C7A4-8449-B831-4B6D7DA40FE5}" srcOrd="0" destOrd="0" presId="urn:microsoft.com/office/officeart/2005/8/layout/radial4"/>
    <dgm:cxn modelId="{1C1CDC53-AF6C-4F27-8CA3-D336EC9AC0F4}" type="presParOf" srcId="{3EC18B71-6A8F-3242-98D8-4EC1A20CA68C}" destId="{FD3791DF-E5AB-C64E-B60B-3225F743B1BF}" srcOrd="1" destOrd="0" presId="urn:microsoft.com/office/officeart/2005/8/layout/radial4"/>
    <dgm:cxn modelId="{34EB5A8C-CD18-4DBC-B019-3300A9A1A3E5}" type="presParOf" srcId="{3EC18B71-6A8F-3242-98D8-4EC1A20CA68C}" destId="{C3F92824-4A89-9D49-AD1B-950120FE7B8C}" srcOrd="2" destOrd="0" presId="urn:microsoft.com/office/officeart/2005/8/layout/radial4"/>
    <dgm:cxn modelId="{951D1BA6-B0B9-4CAA-BB09-64F988246CC8}" type="presParOf" srcId="{3EC18B71-6A8F-3242-98D8-4EC1A20CA68C}" destId="{695E7E68-84A8-C644-9133-861E112EC4FE}" srcOrd="3" destOrd="0" presId="urn:microsoft.com/office/officeart/2005/8/layout/radial4"/>
    <dgm:cxn modelId="{B4A19F95-1DF4-4976-9B8C-4CDB2DBD21E6}" type="presParOf" srcId="{3EC18B71-6A8F-3242-98D8-4EC1A20CA68C}" destId="{5B419068-F6C7-ED43-90EB-A719CDFBFE8C}" srcOrd="4" destOrd="0" presId="urn:microsoft.com/office/officeart/2005/8/layout/radial4"/>
    <dgm:cxn modelId="{FEC5903E-06EA-43A3-927E-EB59CBFA5755}" type="presParOf" srcId="{3EC18B71-6A8F-3242-98D8-4EC1A20CA68C}" destId="{B2A22C5E-5F1A-A348-A7D8-6AA34F37270D}" srcOrd="5" destOrd="0" presId="urn:microsoft.com/office/officeart/2005/8/layout/radial4"/>
    <dgm:cxn modelId="{D61664C8-E5CA-4BA1-AB98-23BFF73ABCA8}" type="presParOf" srcId="{3EC18B71-6A8F-3242-98D8-4EC1A20CA68C}" destId="{8C0C96FF-B389-4043-A9FB-34C088FADDF9}" srcOrd="6" destOrd="0" presId="urn:microsoft.com/office/officeart/2005/8/layout/radial4"/>
    <dgm:cxn modelId="{DA0A8345-67CA-4181-9E2E-233402D93956}" type="presParOf" srcId="{3EC18B71-6A8F-3242-98D8-4EC1A20CA68C}" destId="{03FFB143-831C-D64E-865B-510B13A97FD3}" srcOrd="7" destOrd="0" presId="urn:microsoft.com/office/officeart/2005/8/layout/radial4"/>
    <dgm:cxn modelId="{9E660326-3D96-4A75-9E09-5847AF57D325}" type="presParOf" srcId="{3EC18B71-6A8F-3242-98D8-4EC1A20CA68C}" destId="{6B923702-C2AF-324F-B93A-48605C05FC3B}" srcOrd="8" destOrd="0" presId="urn:microsoft.com/office/officeart/2005/8/layout/radial4"/>
    <dgm:cxn modelId="{726F0205-E6CA-4D81-8F9B-1B574AADBEE3}" type="presParOf" srcId="{3EC18B71-6A8F-3242-98D8-4EC1A20CA68C}" destId="{AC25135F-51DB-A841-ABFB-FF77BBDBA5DE}" srcOrd="9" destOrd="0" presId="urn:microsoft.com/office/officeart/2005/8/layout/radial4"/>
    <dgm:cxn modelId="{D0B290EF-41D3-43DA-B55E-18F43C8CB941}" type="presParOf" srcId="{3EC18B71-6A8F-3242-98D8-4EC1A20CA68C}" destId="{EC2794B5-6399-A34E-8379-DA36603127D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D8A153-1EAA-7A4E-A44C-9CE319214B7A}"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pl-PL"/>
        </a:p>
      </dgm:t>
    </dgm:pt>
    <dgm:pt modelId="{431458F3-BEA9-B84D-A3BD-AA771916900B}">
      <dgm:prSet phldrT="[Tekst]"/>
      <dgm:spPr/>
      <dgm:t>
        <a:bodyPr/>
        <a:lstStyle/>
        <a:p>
          <a:r>
            <a:rPr lang="pl-PL" dirty="0" smtClean="0"/>
            <a:t>GUI</a:t>
          </a:r>
          <a:endParaRPr lang="pl-PL" dirty="0"/>
        </a:p>
      </dgm:t>
    </dgm:pt>
    <dgm:pt modelId="{9E3B5C6A-4286-2845-AA6B-82A3FF57B32E}" type="parTrans" cxnId="{92D0E0E9-6727-6649-A6FD-ED4CF575287D}">
      <dgm:prSet/>
      <dgm:spPr/>
      <dgm:t>
        <a:bodyPr/>
        <a:lstStyle/>
        <a:p>
          <a:endParaRPr lang="pl-PL"/>
        </a:p>
      </dgm:t>
    </dgm:pt>
    <dgm:pt modelId="{7F867C44-B29F-8644-8FB4-A998A43B363D}" type="sibTrans" cxnId="{92D0E0E9-6727-6649-A6FD-ED4CF575287D}">
      <dgm:prSet/>
      <dgm:spPr/>
      <dgm:t>
        <a:bodyPr/>
        <a:lstStyle/>
        <a:p>
          <a:endParaRPr lang="pl-PL"/>
        </a:p>
      </dgm:t>
    </dgm:pt>
    <dgm:pt modelId="{995E81B4-D34E-7440-A2C2-AA69E62C4C42}">
      <dgm:prSet phldrT="[Tekst]"/>
      <dgm:spPr/>
      <dgm:t>
        <a:bodyPr/>
        <a:lstStyle/>
        <a:p>
          <a:r>
            <a:rPr lang="en-GB" noProof="0" dirty="0" smtClean="0"/>
            <a:t>Web based </a:t>
          </a:r>
        </a:p>
        <a:p>
          <a:endParaRPr lang="en-GB" noProof="0" dirty="0" smtClean="0"/>
        </a:p>
        <a:p>
          <a:r>
            <a:rPr lang="en-GB" noProof="0" dirty="0" smtClean="0"/>
            <a:t>Easy data management and sharing, access control</a:t>
          </a:r>
        </a:p>
        <a:p>
          <a:r>
            <a:rPr lang="en-GB" noProof="0" dirty="0" smtClean="0"/>
            <a:t> </a:t>
          </a:r>
        </a:p>
        <a:p>
          <a:r>
            <a:rPr lang="en-GB" noProof="0" dirty="0" smtClean="0"/>
            <a:t>Publication of data items and collections</a:t>
          </a:r>
          <a:endParaRPr lang="en-GB" noProof="0" dirty="0"/>
        </a:p>
      </dgm:t>
    </dgm:pt>
    <dgm:pt modelId="{665C9828-65FC-164F-B27F-74C8A3A8F5D4}" type="parTrans" cxnId="{6709562D-CF84-1544-AEB8-21306E74F334}">
      <dgm:prSet/>
      <dgm:spPr/>
      <dgm:t>
        <a:bodyPr/>
        <a:lstStyle/>
        <a:p>
          <a:endParaRPr lang="pl-PL"/>
        </a:p>
      </dgm:t>
    </dgm:pt>
    <dgm:pt modelId="{1BC74C92-4648-A94C-8311-4C2740DAF63E}" type="sibTrans" cxnId="{6709562D-CF84-1544-AEB8-21306E74F334}">
      <dgm:prSet/>
      <dgm:spPr/>
      <dgm:t>
        <a:bodyPr/>
        <a:lstStyle/>
        <a:p>
          <a:endParaRPr lang="pl-PL"/>
        </a:p>
      </dgm:t>
    </dgm:pt>
    <dgm:pt modelId="{EDA32340-A4B7-1348-956B-ACAF4BF541B1}">
      <dgm:prSet phldrT="[Tekst]"/>
      <dgm:spPr/>
      <dgm:t>
        <a:bodyPr/>
        <a:lstStyle/>
        <a:p>
          <a:r>
            <a:rPr lang="pl-PL" dirty="0" smtClean="0"/>
            <a:t>REST</a:t>
          </a:r>
          <a:endParaRPr lang="pl-PL" dirty="0"/>
        </a:p>
      </dgm:t>
    </dgm:pt>
    <dgm:pt modelId="{7E8CD32F-4347-3146-B0AA-CEFCC8BA69D3}" type="parTrans" cxnId="{7936C7C0-64A3-164B-969B-EC853C53027C}">
      <dgm:prSet/>
      <dgm:spPr/>
      <dgm:t>
        <a:bodyPr/>
        <a:lstStyle/>
        <a:p>
          <a:endParaRPr lang="pl-PL"/>
        </a:p>
      </dgm:t>
    </dgm:pt>
    <dgm:pt modelId="{74BB2E79-6BB9-194A-AB40-988B66DB9E6D}" type="sibTrans" cxnId="{7936C7C0-64A3-164B-969B-EC853C53027C}">
      <dgm:prSet/>
      <dgm:spPr/>
      <dgm:t>
        <a:bodyPr/>
        <a:lstStyle/>
        <a:p>
          <a:endParaRPr lang="pl-PL"/>
        </a:p>
      </dgm:t>
    </dgm:pt>
    <dgm:pt modelId="{542DF250-3A5C-F44B-91B6-F826786F2A68}">
      <dgm:prSet phldrT="[Tekst]"/>
      <dgm:spPr/>
      <dgm:t>
        <a:bodyPr/>
        <a:lstStyle/>
        <a:p>
          <a:r>
            <a:rPr lang="en-GB" noProof="0" dirty="0" smtClean="0"/>
            <a:t>Advanced data and collection management API for integration with community tools and portals</a:t>
          </a:r>
          <a:endParaRPr lang="en-GB" noProof="0" dirty="0"/>
        </a:p>
      </dgm:t>
    </dgm:pt>
    <dgm:pt modelId="{14BC3671-0FAC-EE4B-842F-2C3AAE2A65CA}" type="parTrans" cxnId="{FBCFD7F4-CD35-7B40-B039-F98FDB718400}">
      <dgm:prSet/>
      <dgm:spPr/>
      <dgm:t>
        <a:bodyPr/>
        <a:lstStyle/>
        <a:p>
          <a:endParaRPr lang="pl-PL"/>
        </a:p>
      </dgm:t>
    </dgm:pt>
    <dgm:pt modelId="{AE1ADC8D-BF25-3C40-B86A-40475A049473}" type="sibTrans" cxnId="{FBCFD7F4-CD35-7B40-B039-F98FDB718400}">
      <dgm:prSet/>
      <dgm:spPr/>
      <dgm:t>
        <a:bodyPr/>
        <a:lstStyle/>
        <a:p>
          <a:endParaRPr lang="pl-PL"/>
        </a:p>
      </dgm:t>
    </dgm:pt>
    <dgm:pt modelId="{63EA0591-27AA-5349-9668-D959AD6A1EFF}">
      <dgm:prSet phldrT="[Tekst]"/>
      <dgm:spPr/>
      <dgm:t>
        <a:bodyPr/>
        <a:lstStyle/>
        <a:p>
          <a:r>
            <a:rPr lang="pl-PL" dirty="0" smtClean="0"/>
            <a:t>CDMI</a:t>
          </a:r>
          <a:endParaRPr lang="pl-PL" dirty="0"/>
        </a:p>
      </dgm:t>
    </dgm:pt>
    <dgm:pt modelId="{20DE763F-B34A-3F44-B474-A170AABCEE37}" type="parTrans" cxnId="{B1074B28-4BC9-3F48-9454-F8150881EC11}">
      <dgm:prSet/>
      <dgm:spPr/>
      <dgm:t>
        <a:bodyPr/>
        <a:lstStyle/>
        <a:p>
          <a:endParaRPr lang="pl-PL"/>
        </a:p>
      </dgm:t>
    </dgm:pt>
    <dgm:pt modelId="{DF573AF2-6DE3-DD46-BF10-22FEC2A2FFD1}" type="sibTrans" cxnId="{B1074B28-4BC9-3F48-9454-F8150881EC11}">
      <dgm:prSet/>
      <dgm:spPr/>
      <dgm:t>
        <a:bodyPr/>
        <a:lstStyle/>
        <a:p>
          <a:endParaRPr lang="pl-PL"/>
        </a:p>
      </dgm:t>
    </dgm:pt>
    <dgm:pt modelId="{A0050C9A-65CD-7D4B-8C22-F13B96A2D687}">
      <dgm:prSet phldrT="[Tekst]"/>
      <dgm:spPr/>
      <dgm:t>
        <a:bodyPr/>
        <a:lstStyle/>
        <a:p>
          <a:r>
            <a:rPr lang="en-GB" noProof="0" dirty="0" smtClean="0"/>
            <a:t>Standard data management operations</a:t>
          </a:r>
        </a:p>
        <a:p>
          <a:endParaRPr lang="en-GB" noProof="0" dirty="0" smtClean="0"/>
        </a:p>
        <a:p>
          <a:r>
            <a:rPr lang="en-GB" noProof="0" dirty="0" smtClean="0"/>
            <a:t>Advanced metadata queries</a:t>
          </a:r>
        </a:p>
        <a:p>
          <a:endParaRPr lang="en-GB" noProof="0" dirty="0" smtClean="0"/>
        </a:p>
        <a:p>
          <a:r>
            <a:rPr lang="en-GB" noProof="0" dirty="0" smtClean="0"/>
            <a:t>Integration with future data management applications </a:t>
          </a:r>
          <a:endParaRPr lang="en-GB" noProof="0" dirty="0"/>
        </a:p>
      </dgm:t>
    </dgm:pt>
    <dgm:pt modelId="{B213350C-03DD-B843-803F-EA21C7F2F2AD}" type="parTrans" cxnId="{FA35E930-09A1-9C41-87E8-7AD12A211E77}">
      <dgm:prSet/>
      <dgm:spPr/>
      <dgm:t>
        <a:bodyPr/>
        <a:lstStyle/>
        <a:p>
          <a:endParaRPr lang="pl-PL"/>
        </a:p>
      </dgm:t>
    </dgm:pt>
    <dgm:pt modelId="{838EB3A8-E3A0-5E4A-AB42-6CDF6B290986}" type="sibTrans" cxnId="{FA35E930-09A1-9C41-87E8-7AD12A211E77}">
      <dgm:prSet/>
      <dgm:spPr/>
      <dgm:t>
        <a:bodyPr/>
        <a:lstStyle/>
        <a:p>
          <a:endParaRPr lang="pl-PL"/>
        </a:p>
      </dgm:t>
    </dgm:pt>
    <dgm:pt modelId="{E0CE3F94-5A48-F04D-8501-99DCE5A155D5}">
      <dgm:prSet phldrT="[Tekst]"/>
      <dgm:spPr/>
      <dgm:t>
        <a:bodyPr/>
        <a:lstStyle/>
        <a:p>
          <a:r>
            <a:rPr lang="pl-PL" dirty="0" smtClean="0"/>
            <a:t>POSIX</a:t>
          </a:r>
          <a:endParaRPr lang="pl-PL" dirty="0"/>
        </a:p>
      </dgm:t>
    </dgm:pt>
    <dgm:pt modelId="{4944F778-64FB-834C-8C57-5F5E2596551B}" type="parTrans" cxnId="{63592CC1-B31D-C644-A657-1F3EF1D55BC1}">
      <dgm:prSet/>
      <dgm:spPr/>
      <dgm:t>
        <a:bodyPr/>
        <a:lstStyle/>
        <a:p>
          <a:endParaRPr lang="pl-PL"/>
        </a:p>
      </dgm:t>
    </dgm:pt>
    <dgm:pt modelId="{7BE005B5-7093-2A4E-9DBC-5A22BFDBBE25}" type="sibTrans" cxnId="{63592CC1-B31D-C644-A657-1F3EF1D55BC1}">
      <dgm:prSet/>
      <dgm:spPr/>
      <dgm:t>
        <a:bodyPr/>
        <a:lstStyle/>
        <a:p>
          <a:endParaRPr lang="pl-PL"/>
        </a:p>
      </dgm:t>
    </dgm:pt>
    <dgm:pt modelId="{2E5B1853-85D1-BA46-A487-F945ED03514B}">
      <dgm:prSet/>
      <dgm:spPr/>
      <dgm:t>
        <a:bodyPr/>
        <a:lstStyle/>
        <a:p>
          <a:r>
            <a:rPr lang="pl-PL" dirty="0" smtClean="0"/>
            <a:t>OAI-PMH</a:t>
          </a:r>
          <a:endParaRPr lang="pl-PL" dirty="0"/>
        </a:p>
      </dgm:t>
    </dgm:pt>
    <dgm:pt modelId="{D12EE87E-3B19-1B46-B35D-857A7DFB01A4}" type="parTrans" cxnId="{1CACA916-D6D5-8F4F-BA06-6E76301EC08D}">
      <dgm:prSet/>
      <dgm:spPr/>
      <dgm:t>
        <a:bodyPr/>
        <a:lstStyle/>
        <a:p>
          <a:endParaRPr lang="pl-PL"/>
        </a:p>
      </dgm:t>
    </dgm:pt>
    <dgm:pt modelId="{B4D38EC3-CD99-3C45-BCE3-1DC04A0A63FD}" type="sibTrans" cxnId="{1CACA916-D6D5-8F4F-BA06-6E76301EC08D}">
      <dgm:prSet/>
      <dgm:spPr/>
      <dgm:t>
        <a:bodyPr/>
        <a:lstStyle/>
        <a:p>
          <a:endParaRPr lang="pl-PL"/>
        </a:p>
      </dgm:t>
    </dgm:pt>
    <dgm:pt modelId="{A100B749-50FD-3F4A-A2B2-F185ECB48D9B}">
      <dgm:prSet/>
      <dgm:spPr/>
      <dgm:t>
        <a:bodyPr/>
        <a:lstStyle/>
        <a:p>
          <a:r>
            <a:rPr lang="pl-PL" dirty="0" smtClean="0"/>
            <a:t>HTTP</a:t>
          </a:r>
          <a:endParaRPr lang="pl-PL" dirty="0"/>
        </a:p>
      </dgm:t>
    </dgm:pt>
    <dgm:pt modelId="{B7DA27D0-D8D7-AD44-ADF8-F0F72BF3C63B}" type="parTrans" cxnId="{B762625B-B716-C94D-A242-D6EA1D7264C0}">
      <dgm:prSet/>
      <dgm:spPr/>
      <dgm:t>
        <a:bodyPr/>
        <a:lstStyle/>
        <a:p>
          <a:endParaRPr lang="pl-PL"/>
        </a:p>
      </dgm:t>
    </dgm:pt>
    <dgm:pt modelId="{EA74AE3E-721B-F647-BC37-F1D12EDDA071}" type="sibTrans" cxnId="{B762625B-B716-C94D-A242-D6EA1D7264C0}">
      <dgm:prSet/>
      <dgm:spPr/>
      <dgm:t>
        <a:bodyPr/>
        <a:lstStyle/>
        <a:p>
          <a:endParaRPr lang="pl-PL"/>
        </a:p>
      </dgm:t>
    </dgm:pt>
    <dgm:pt modelId="{7AD22F5B-BB6B-804D-9A49-28D7126CE4FA}">
      <dgm:prSet phldrT="[Tekst]"/>
      <dgm:spPr/>
      <dgm:t>
        <a:bodyPr/>
        <a:lstStyle/>
        <a:p>
          <a:r>
            <a:rPr lang="en-GB" noProof="0" dirty="0" smtClean="0"/>
            <a:t>Enable direct mounting of spaces in the local filesystem without full data transfer</a:t>
          </a:r>
          <a:endParaRPr lang="en-GB" noProof="0" dirty="0"/>
        </a:p>
      </dgm:t>
    </dgm:pt>
    <dgm:pt modelId="{8D569FEA-4722-344D-940B-162D0D9FD65E}" type="parTrans" cxnId="{C8F3C09A-4C9E-3643-BA11-7AF67D2987D4}">
      <dgm:prSet/>
      <dgm:spPr/>
      <dgm:t>
        <a:bodyPr/>
        <a:lstStyle/>
        <a:p>
          <a:endParaRPr lang="pl-PL"/>
        </a:p>
      </dgm:t>
    </dgm:pt>
    <dgm:pt modelId="{26C45D49-C67E-2C49-80E7-F138B92E6C5E}" type="sibTrans" cxnId="{C8F3C09A-4C9E-3643-BA11-7AF67D2987D4}">
      <dgm:prSet/>
      <dgm:spPr/>
      <dgm:t>
        <a:bodyPr/>
        <a:lstStyle/>
        <a:p>
          <a:endParaRPr lang="pl-PL"/>
        </a:p>
      </dgm:t>
    </dgm:pt>
    <dgm:pt modelId="{95EDFBDE-371A-964D-8519-1DB97FADBF58}">
      <dgm:prSet/>
      <dgm:spPr/>
      <dgm:t>
        <a:bodyPr/>
        <a:lstStyle/>
        <a:p>
          <a:r>
            <a:rPr lang="en-GB" noProof="0" dirty="0" smtClean="0"/>
            <a:t>OAI Data Provider interface</a:t>
          </a:r>
        </a:p>
        <a:p>
          <a:endParaRPr lang="en-GB" noProof="0" dirty="0" smtClean="0"/>
        </a:p>
        <a:p>
          <a:r>
            <a:rPr lang="en-GB" noProof="0" dirty="0" smtClean="0"/>
            <a:t>Dublin Core metadata by default</a:t>
          </a:r>
        </a:p>
        <a:p>
          <a:endParaRPr lang="en-GB" noProof="0" dirty="0" smtClean="0"/>
        </a:p>
        <a:p>
          <a:r>
            <a:rPr lang="en-GB" noProof="0" dirty="0" smtClean="0"/>
            <a:t>More complex metadata can be registered in ODP manually</a:t>
          </a:r>
        </a:p>
      </dgm:t>
    </dgm:pt>
    <dgm:pt modelId="{2C921633-0254-DC44-BCA1-F190A26919DD}" type="parTrans" cxnId="{CD002BEA-5327-294F-91AD-DB7458E07623}">
      <dgm:prSet/>
      <dgm:spPr/>
      <dgm:t>
        <a:bodyPr/>
        <a:lstStyle/>
        <a:p>
          <a:endParaRPr lang="pl-PL"/>
        </a:p>
      </dgm:t>
    </dgm:pt>
    <dgm:pt modelId="{3A1D28B0-28EC-274B-A5BB-CA7081939B46}" type="sibTrans" cxnId="{CD002BEA-5327-294F-91AD-DB7458E07623}">
      <dgm:prSet/>
      <dgm:spPr/>
      <dgm:t>
        <a:bodyPr/>
        <a:lstStyle/>
        <a:p>
          <a:endParaRPr lang="pl-PL"/>
        </a:p>
      </dgm:t>
    </dgm:pt>
    <dgm:pt modelId="{8FE4EB8B-9092-B740-9905-7753B518A31B}">
      <dgm:prSet/>
      <dgm:spPr/>
      <dgm:t>
        <a:bodyPr/>
        <a:lstStyle/>
        <a:p>
          <a:r>
            <a:rPr lang="en-GB" noProof="0" dirty="0" smtClean="0"/>
            <a:t>Direct download of open data from URL’s</a:t>
          </a:r>
          <a:endParaRPr lang="en-GB" noProof="0" dirty="0"/>
        </a:p>
      </dgm:t>
    </dgm:pt>
    <dgm:pt modelId="{AD6EC5E4-8F5B-4F41-AE37-B02E288C4BCE}" type="parTrans" cxnId="{03B0F011-1CF1-5B40-AD0E-45837EBA425B}">
      <dgm:prSet/>
      <dgm:spPr/>
      <dgm:t>
        <a:bodyPr/>
        <a:lstStyle/>
        <a:p>
          <a:endParaRPr lang="pl-PL"/>
        </a:p>
      </dgm:t>
    </dgm:pt>
    <dgm:pt modelId="{38845394-1EC7-F846-8BAD-37DAA68E2C13}" type="sibTrans" cxnId="{03B0F011-1CF1-5B40-AD0E-45837EBA425B}">
      <dgm:prSet/>
      <dgm:spPr/>
      <dgm:t>
        <a:bodyPr/>
        <a:lstStyle/>
        <a:p>
          <a:endParaRPr lang="pl-PL"/>
        </a:p>
      </dgm:t>
    </dgm:pt>
    <dgm:pt modelId="{DC8E6F84-D8B9-CF41-9891-BB3063D64E51}" type="pres">
      <dgm:prSet presAssocID="{1ED8A153-1EAA-7A4E-A44C-9CE319214B7A}" presName="theList" presStyleCnt="0">
        <dgm:presLayoutVars>
          <dgm:dir/>
          <dgm:animLvl val="lvl"/>
          <dgm:resizeHandles val="exact"/>
        </dgm:presLayoutVars>
      </dgm:prSet>
      <dgm:spPr/>
      <dgm:t>
        <a:bodyPr/>
        <a:lstStyle/>
        <a:p>
          <a:endParaRPr lang="pl-PL"/>
        </a:p>
      </dgm:t>
    </dgm:pt>
    <dgm:pt modelId="{A8E5DF7C-CD45-5D4E-B3D8-32C6034F80A1}" type="pres">
      <dgm:prSet presAssocID="{431458F3-BEA9-B84D-A3BD-AA771916900B}" presName="compNode" presStyleCnt="0"/>
      <dgm:spPr/>
    </dgm:pt>
    <dgm:pt modelId="{887C57A5-60B0-8E48-92E2-70269F2AA603}" type="pres">
      <dgm:prSet presAssocID="{431458F3-BEA9-B84D-A3BD-AA771916900B}" presName="aNode" presStyleLbl="bgShp" presStyleIdx="0" presStyleCnt="6"/>
      <dgm:spPr/>
      <dgm:t>
        <a:bodyPr/>
        <a:lstStyle/>
        <a:p>
          <a:endParaRPr lang="pl-PL"/>
        </a:p>
      </dgm:t>
    </dgm:pt>
    <dgm:pt modelId="{BB7FF12A-186E-FA44-8F7D-55A8FF463972}" type="pres">
      <dgm:prSet presAssocID="{431458F3-BEA9-B84D-A3BD-AA771916900B}" presName="textNode" presStyleLbl="bgShp" presStyleIdx="0" presStyleCnt="6"/>
      <dgm:spPr/>
      <dgm:t>
        <a:bodyPr/>
        <a:lstStyle/>
        <a:p>
          <a:endParaRPr lang="pl-PL"/>
        </a:p>
      </dgm:t>
    </dgm:pt>
    <dgm:pt modelId="{0AC83542-C801-F446-8366-4EA6E5ADD8AA}" type="pres">
      <dgm:prSet presAssocID="{431458F3-BEA9-B84D-A3BD-AA771916900B}" presName="compChildNode" presStyleCnt="0"/>
      <dgm:spPr/>
    </dgm:pt>
    <dgm:pt modelId="{032B39DD-AD1C-3845-9FBF-D94C32AF6E0F}" type="pres">
      <dgm:prSet presAssocID="{431458F3-BEA9-B84D-A3BD-AA771916900B}" presName="theInnerList" presStyleCnt="0"/>
      <dgm:spPr/>
    </dgm:pt>
    <dgm:pt modelId="{1247DB76-89A5-7946-B408-73A867DFBBA5}" type="pres">
      <dgm:prSet presAssocID="{995E81B4-D34E-7440-A2C2-AA69E62C4C42}" presName="childNode" presStyleLbl="node1" presStyleIdx="0" presStyleCnt="6">
        <dgm:presLayoutVars>
          <dgm:bulletEnabled val="1"/>
        </dgm:presLayoutVars>
      </dgm:prSet>
      <dgm:spPr/>
      <dgm:t>
        <a:bodyPr/>
        <a:lstStyle/>
        <a:p>
          <a:endParaRPr lang="pl-PL"/>
        </a:p>
      </dgm:t>
    </dgm:pt>
    <dgm:pt modelId="{24CCA73F-8F27-FF40-A386-2C4059928135}" type="pres">
      <dgm:prSet presAssocID="{431458F3-BEA9-B84D-A3BD-AA771916900B}" presName="aSpace" presStyleCnt="0"/>
      <dgm:spPr/>
    </dgm:pt>
    <dgm:pt modelId="{6750A5E5-29DA-B243-AC0A-001F4C164445}" type="pres">
      <dgm:prSet presAssocID="{EDA32340-A4B7-1348-956B-ACAF4BF541B1}" presName="compNode" presStyleCnt="0"/>
      <dgm:spPr/>
    </dgm:pt>
    <dgm:pt modelId="{CB90402A-65CF-4749-86E3-AE10C9C59D69}" type="pres">
      <dgm:prSet presAssocID="{EDA32340-A4B7-1348-956B-ACAF4BF541B1}" presName="aNode" presStyleLbl="bgShp" presStyleIdx="1" presStyleCnt="6"/>
      <dgm:spPr/>
      <dgm:t>
        <a:bodyPr/>
        <a:lstStyle/>
        <a:p>
          <a:endParaRPr lang="pl-PL"/>
        </a:p>
      </dgm:t>
    </dgm:pt>
    <dgm:pt modelId="{B3272CC6-6CC5-E340-8411-751AA24A8F4D}" type="pres">
      <dgm:prSet presAssocID="{EDA32340-A4B7-1348-956B-ACAF4BF541B1}" presName="textNode" presStyleLbl="bgShp" presStyleIdx="1" presStyleCnt="6"/>
      <dgm:spPr/>
      <dgm:t>
        <a:bodyPr/>
        <a:lstStyle/>
        <a:p>
          <a:endParaRPr lang="pl-PL"/>
        </a:p>
      </dgm:t>
    </dgm:pt>
    <dgm:pt modelId="{97FFEF4D-66C9-154E-A0FA-76008DEC8C0B}" type="pres">
      <dgm:prSet presAssocID="{EDA32340-A4B7-1348-956B-ACAF4BF541B1}" presName="compChildNode" presStyleCnt="0"/>
      <dgm:spPr/>
    </dgm:pt>
    <dgm:pt modelId="{A077E831-A236-EE4D-A225-283670262C52}" type="pres">
      <dgm:prSet presAssocID="{EDA32340-A4B7-1348-956B-ACAF4BF541B1}" presName="theInnerList" presStyleCnt="0"/>
      <dgm:spPr/>
    </dgm:pt>
    <dgm:pt modelId="{A66B197F-167A-D04D-A501-192D3E739B6B}" type="pres">
      <dgm:prSet presAssocID="{542DF250-3A5C-F44B-91B6-F826786F2A68}" presName="childNode" presStyleLbl="node1" presStyleIdx="1" presStyleCnt="6">
        <dgm:presLayoutVars>
          <dgm:bulletEnabled val="1"/>
        </dgm:presLayoutVars>
      </dgm:prSet>
      <dgm:spPr/>
      <dgm:t>
        <a:bodyPr/>
        <a:lstStyle/>
        <a:p>
          <a:endParaRPr lang="pl-PL"/>
        </a:p>
      </dgm:t>
    </dgm:pt>
    <dgm:pt modelId="{06492CF7-5D2A-9F44-B3D9-4598BD28A49C}" type="pres">
      <dgm:prSet presAssocID="{EDA32340-A4B7-1348-956B-ACAF4BF541B1}" presName="aSpace" presStyleCnt="0"/>
      <dgm:spPr/>
    </dgm:pt>
    <dgm:pt modelId="{3C8ACAE2-D12B-FE47-8950-4DD17C119FF4}" type="pres">
      <dgm:prSet presAssocID="{63EA0591-27AA-5349-9668-D959AD6A1EFF}" presName="compNode" presStyleCnt="0"/>
      <dgm:spPr/>
    </dgm:pt>
    <dgm:pt modelId="{FF2FDCF8-96A0-8B4A-87DF-90C864C51DC8}" type="pres">
      <dgm:prSet presAssocID="{63EA0591-27AA-5349-9668-D959AD6A1EFF}" presName="aNode" presStyleLbl="bgShp" presStyleIdx="2" presStyleCnt="6"/>
      <dgm:spPr/>
      <dgm:t>
        <a:bodyPr/>
        <a:lstStyle/>
        <a:p>
          <a:endParaRPr lang="pl-PL"/>
        </a:p>
      </dgm:t>
    </dgm:pt>
    <dgm:pt modelId="{2904C95A-4014-2546-A03F-7482046016E0}" type="pres">
      <dgm:prSet presAssocID="{63EA0591-27AA-5349-9668-D959AD6A1EFF}" presName="textNode" presStyleLbl="bgShp" presStyleIdx="2" presStyleCnt="6"/>
      <dgm:spPr/>
      <dgm:t>
        <a:bodyPr/>
        <a:lstStyle/>
        <a:p>
          <a:endParaRPr lang="pl-PL"/>
        </a:p>
      </dgm:t>
    </dgm:pt>
    <dgm:pt modelId="{48E73602-C8EE-744F-A287-F6A66A0F764F}" type="pres">
      <dgm:prSet presAssocID="{63EA0591-27AA-5349-9668-D959AD6A1EFF}" presName="compChildNode" presStyleCnt="0"/>
      <dgm:spPr/>
    </dgm:pt>
    <dgm:pt modelId="{7DC80F39-D6F5-7347-B262-26EFA16BF629}" type="pres">
      <dgm:prSet presAssocID="{63EA0591-27AA-5349-9668-D959AD6A1EFF}" presName="theInnerList" presStyleCnt="0"/>
      <dgm:spPr/>
    </dgm:pt>
    <dgm:pt modelId="{30847A94-E3BC-864C-ADB9-568B1CCFFB02}" type="pres">
      <dgm:prSet presAssocID="{A0050C9A-65CD-7D4B-8C22-F13B96A2D687}" presName="childNode" presStyleLbl="node1" presStyleIdx="2" presStyleCnt="6">
        <dgm:presLayoutVars>
          <dgm:bulletEnabled val="1"/>
        </dgm:presLayoutVars>
      </dgm:prSet>
      <dgm:spPr/>
      <dgm:t>
        <a:bodyPr/>
        <a:lstStyle/>
        <a:p>
          <a:endParaRPr lang="pl-PL"/>
        </a:p>
      </dgm:t>
    </dgm:pt>
    <dgm:pt modelId="{CAD7629E-0B8D-F84C-BB2C-FF580855F88E}" type="pres">
      <dgm:prSet presAssocID="{63EA0591-27AA-5349-9668-D959AD6A1EFF}" presName="aSpace" presStyleCnt="0"/>
      <dgm:spPr/>
    </dgm:pt>
    <dgm:pt modelId="{D2C75721-3964-544C-ADB0-5135BD855F8E}" type="pres">
      <dgm:prSet presAssocID="{E0CE3F94-5A48-F04D-8501-99DCE5A155D5}" presName="compNode" presStyleCnt="0"/>
      <dgm:spPr/>
    </dgm:pt>
    <dgm:pt modelId="{9AE9FBA6-878E-D847-8EFD-CFC820137F30}" type="pres">
      <dgm:prSet presAssocID="{E0CE3F94-5A48-F04D-8501-99DCE5A155D5}" presName="aNode" presStyleLbl="bgShp" presStyleIdx="3" presStyleCnt="6"/>
      <dgm:spPr/>
      <dgm:t>
        <a:bodyPr/>
        <a:lstStyle/>
        <a:p>
          <a:endParaRPr lang="pl-PL"/>
        </a:p>
      </dgm:t>
    </dgm:pt>
    <dgm:pt modelId="{48DB2247-3926-F04E-ADAC-BD7237F52E56}" type="pres">
      <dgm:prSet presAssocID="{E0CE3F94-5A48-F04D-8501-99DCE5A155D5}" presName="textNode" presStyleLbl="bgShp" presStyleIdx="3" presStyleCnt="6"/>
      <dgm:spPr/>
      <dgm:t>
        <a:bodyPr/>
        <a:lstStyle/>
        <a:p>
          <a:endParaRPr lang="pl-PL"/>
        </a:p>
      </dgm:t>
    </dgm:pt>
    <dgm:pt modelId="{5C8360E0-1A57-494E-BC92-DAB1F964C4CA}" type="pres">
      <dgm:prSet presAssocID="{E0CE3F94-5A48-F04D-8501-99DCE5A155D5}" presName="compChildNode" presStyleCnt="0"/>
      <dgm:spPr/>
    </dgm:pt>
    <dgm:pt modelId="{FA8C9917-C727-324F-B747-153C1F5CC279}" type="pres">
      <dgm:prSet presAssocID="{E0CE3F94-5A48-F04D-8501-99DCE5A155D5}" presName="theInnerList" presStyleCnt="0"/>
      <dgm:spPr/>
    </dgm:pt>
    <dgm:pt modelId="{AA66E035-65A4-3044-8755-BF09ADFD177C}" type="pres">
      <dgm:prSet presAssocID="{7AD22F5B-BB6B-804D-9A49-28D7126CE4FA}" presName="childNode" presStyleLbl="node1" presStyleIdx="3" presStyleCnt="6">
        <dgm:presLayoutVars>
          <dgm:bulletEnabled val="1"/>
        </dgm:presLayoutVars>
      </dgm:prSet>
      <dgm:spPr/>
      <dgm:t>
        <a:bodyPr/>
        <a:lstStyle/>
        <a:p>
          <a:endParaRPr lang="pl-PL"/>
        </a:p>
      </dgm:t>
    </dgm:pt>
    <dgm:pt modelId="{F1606F10-9F5E-3F49-9725-0433915A1FB1}" type="pres">
      <dgm:prSet presAssocID="{E0CE3F94-5A48-F04D-8501-99DCE5A155D5}" presName="aSpace" presStyleCnt="0"/>
      <dgm:spPr/>
    </dgm:pt>
    <dgm:pt modelId="{0695E317-1B1C-FA48-B3F1-43573EF5EDF3}" type="pres">
      <dgm:prSet presAssocID="{2E5B1853-85D1-BA46-A487-F945ED03514B}" presName="compNode" presStyleCnt="0"/>
      <dgm:spPr/>
    </dgm:pt>
    <dgm:pt modelId="{258B7F63-7C63-0346-A0D7-7C04F2A76F72}" type="pres">
      <dgm:prSet presAssocID="{2E5B1853-85D1-BA46-A487-F945ED03514B}" presName="aNode" presStyleLbl="bgShp" presStyleIdx="4" presStyleCnt="6"/>
      <dgm:spPr/>
      <dgm:t>
        <a:bodyPr/>
        <a:lstStyle/>
        <a:p>
          <a:endParaRPr lang="pl-PL"/>
        </a:p>
      </dgm:t>
    </dgm:pt>
    <dgm:pt modelId="{06242C21-4BAF-6147-8685-A1A9F8961E92}" type="pres">
      <dgm:prSet presAssocID="{2E5B1853-85D1-BA46-A487-F945ED03514B}" presName="textNode" presStyleLbl="bgShp" presStyleIdx="4" presStyleCnt="6"/>
      <dgm:spPr/>
      <dgm:t>
        <a:bodyPr/>
        <a:lstStyle/>
        <a:p>
          <a:endParaRPr lang="pl-PL"/>
        </a:p>
      </dgm:t>
    </dgm:pt>
    <dgm:pt modelId="{9A75B097-B597-374F-A14B-9AEEA839805B}" type="pres">
      <dgm:prSet presAssocID="{2E5B1853-85D1-BA46-A487-F945ED03514B}" presName="compChildNode" presStyleCnt="0"/>
      <dgm:spPr/>
    </dgm:pt>
    <dgm:pt modelId="{75D29C5A-0EAF-4E4B-9D18-31C2BAA60634}" type="pres">
      <dgm:prSet presAssocID="{2E5B1853-85D1-BA46-A487-F945ED03514B}" presName="theInnerList" presStyleCnt="0"/>
      <dgm:spPr/>
    </dgm:pt>
    <dgm:pt modelId="{B8BFE8B3-A7E1-9043-9DBA-E1C982B027E1}" type="pres">
      <dgm:prSet presAssocID="{95EDFBDE-371A-964D-8519-1DB97FADBF58}" presName="childNode" presStyleLbl="node1" presStyleIdx="4" presStyleCnt="6">
        <dgm:presLayoutVars>
          <dgm:bulletEnabled val="1"/>
        </dgm:presLayoutVars>
      </dgm:prSet>
      <dgm:spPr/>
      <dgm:t>
        <a:bodyPr/>
        <a:lstStyle/>
        <a:p>
          <a:endParaRPr lang="pl-PL"/>
        </a:p>
      </dgm:t>
    </dgm:pt>
    <dgm:pt modelId="{B138B233-116A-1141-BD20-477196ABDFC7}" type="pres">
      <dgm:prSet presAssocID="{2E5B1853-85D1-BA46-A487-F945ED03514B}" presName="aSpace" presStyleCnt="0"/>
      <dgm:spPr/>
    </dgm:pt>
    <dgm:pt modelId="{4F4A7595-7777-9543-B267-BCCCCD987774}" type="pres">
      <dgm:prSet presAssocID="{A100B749-50FD-3F4A-A2B2-F185ECB48D9B}" presName="compNode" presStyleCnt="0"/>
      <dgm:spPr/>
    </dgm:pt>
    <dgm:pt modelId="{14C39B2F-F47D-C646-A1B3-985AE3EE3143}" type="pres">
      <dgm:prSet presAssocID="{A100B749-50FD-3F4A-A2B2-F185ECB48D9B}" presName="aNode" presStyleLbl="bgShp" presStyleIdx="5" presStyleCnt="6"/>
      <dgm:spPr/>
      <dgm:t>
        <a:bodyPr/>
        <a:lstStyle/>
        <a:p>
          <a:endParaRPr lang="pl-PL"/>
        </a:p>
      </dgm:t>
    </dgm:pt>
    <dgm:pt modelId="{F9BE1C5E-A7F8-0F46-8215-84BDDB572628}" type="pres">
      <dgm:prSet presAssocID="{A100B749-50FD-3F4A-A2B2-F185ECB48D9B}" presName="textNode" presStyleLbl="bgShp" presStyleIdx="5" presStyleCnt="6"/>
      <dgm:spPr/>
      <dgm:t>
        <a:bodyPr/>
        <a:lstStyle/>
        <a:p>
          <a:endParaRPr lang="pl-PL"/>
        </a:p>
      </dgm:t>
    </dgm:pt>
    <dgm:pt modelId="{42D90200-389E-2245-AE8C-06740EEBCFED}" type="pres">
      <dgm:prSet presAssocID="{A100B749-50FD-3F4A-A2B2-F185ECB48D9B}" presName="compChildNode" presStyleCnt="0"/>
      <dgm:spPr/>
    </dgm:pt>
    <dgm:pt modelId="{C318E39F-2E58-1E4A-A986-BD243A9753B0}" type="pres">
      <dgm:prSet presAssocID="{A100B749-50FD-3F4A-A2B2-F185ECB48D9B}" presName="theInnerList" presStyleCnt="0"/>
      <dgm:spPr/>
    </dgm:pt>
    <dgm:pt modelId="{1060AB16-CA4D-084E-8C20-36B0F79E7596}" type="pres">
      <dgm:prSet presAssocID="{8FE4EB8B-9092-B740-9905-7753B518A31B}" presName="childNode" presStyleLbl="node1" presStyleIdx="5" presStyleCnt="6">
        <dgm:presLayoutVars>
          <dgm:bulletEnabled val="1"/>
        </dgm:presLayoutVars>
      </dgm:prSet>
      <dgm:spPr/>
      <dgm:t>
        <a:bodyPr/>
        <a:lstStyle/>
        <a:p>
          <a:endParaRPr lang="pl-PL"/>
        </a:p>
      </dgm:t>
    </dgm:pt>
  </dgm:ptLst>
  <dgm:cxnLst>
    <dgm:cxn modelId="{B1074B28-4BC9-3F48-9454-F8150881EC11}" srcId="{1ED8A153-1EAA-7A4E-A44C-9CE319214B7A}" destId="{63EA0591-27AA-5349-9668-D959AD6A1EFF}" srcOrd="2" destOrd="0" parTransId="{20DE763F-B34A-3F44-B474-A170AABCEE37}" sibTransId="{DF573AF2-6DE3-DD46-BF10-22FEC2A2FFD1}"/>
    <dgm:cxn modelId="{434C67E0-1AF5-4A44-A37C-4F8421CD0875}" type="presOf" srcId="{2E5B1853-85D1-BA46-A487-F945ED03514B}" destId="{258B7F63-7C63-0346-A0D7-7C04F2A76F72}" srcOrd="0" destOrd="0" presId="urn:microsoft.com/office/officeart/2005/8/layout/lProcess2"/>
    <dgm:cxn modelId="{EB481BC0-FA24-4502-9B9B-FBC0AB7BA61D}" type="presOf" srcId="{A100B749-50FD-3F4A-A2B2-F185ECB48D9B}" destId="{F9BE1C5E-A7F8-0F46-8215-84BDDB572628}" srcOrd="1" destOrd="0" presId="urn:microsoft.com/office/officeart/2005/8/layout/lProcess2"/>
    <dgm:cxn modelId="{63592CC1-B31D-C644-A657-1F3EF1D55BC1}" srcId="{1ED8A153-1EAA-7A4E-A44C-9CE319214B7A}" destId="{E0CE3F94-5A48-F04D-8501-99DCE5A155D5}" srcOrd="3" destOrd="0" parTransId="{4944F778-64FB-834C-8C57-5F5E2596551B}" sibTransId="{7BE005B5-7093-2A4E-9DBC-5A22BFDBBE25}"/>
    <dgm:cxn modelId="{EA11C298-165C-4E1D-8F6E-23B586E9BFEA}" type="presOf" srcId="{A100B749-50FD-3F4A-A2B2-F185ECB48D9B}" destId="{14C39B2F-F47D-C646-A1B3-985AE3EE3143}" srcOrd="0" destOrd="0" presId="urn:microsoft.com/office/officeart/2005/8/layout/lProcess2"/>
    <dgm:cxn modelId="{20A1D649-A43C-4BD7-9E64-8D5D1192DD31}" type="presOf" srcId="{A0050C9A-65CD-7D4B-8C22-F13B96A2D687}" destId="{30847A94-E3BC-864C-ADB9-568B1CCFFB02}" srcOrd="0" destOrd="0" presId="urn:microsoft.com/office/officeart/2005/8/layout/lProcess2"/>
    <dgm:cxn modelId="{07FD8788-93D1-4191-A7D7-884D4A996275}" type="presOf" srcId="{EDA32340-A4B7-1348-956B-ACAF4BF541B1}" destId="{CB90402A-65CF-4749-86E3-AE10C9C59D69}" srcOrd="0" destOrd="0" presId="urn:microsoft.com/office/officeart/2005/8/layout/lProcess2"/>
    <dgm:cxn modelId="{03B0F011-1CF1-5B40-AD0E-45837EBA425B}" srcId="{A100B749-50FD-3F4A-A2B2-F185ECB48D9B}" destId="{8FE4EB8B-9092-B740-9905-7753B518A31B}" srcOrd="0" destOrd="0" parTransId="{AD6EC5E4-8F5B-4F41-AE37-B02E288C4BCE}" sibTransId="{38845394-1EC7-F846-8BAD-37DAA68E2C13}"/>
    <dgm:cxn modelId="{C8F3C09A-4C9E-3643-BA11-7AF67D2987D4}" srcId="{E0CE3F94-5A48-F04D-8501-99DCE5A155D5}" destId="{7AD22F5B-BB6B-804D-9A49-28D7126CE4FA}" srcOrd="0" destOrd="0" parTransId="{8D569FEA-4722-344D-940B-162D0D9FD65E}" sibTransId="{26C45D49-C67E-2C49-80E7-F138B92E6C5E}"/>
    <dgm:cxn modelId="{8BD02B6D-4590-4903-A506-E26B5430F07A}" type="presOf" srcId="{2E5B1853-85D1-BA46-A487-F945ED03514B}" destId="{06242C21-4BAF-6147-8685-A1A9F8961E92}" srcOrd="1" destOrd="0" presId="urn:microsoft.com/office/officeart/2005/8/layout/lProcess2"/>
    <dgm:cxn modelId="{B762625B-B716-C94D-A242-D6EA1D7264C0}" srcId="{1ED8A153-1EAA-7A4E-A44C-9CE319214B7A}" destId="{A100B749-50FD-3F4A-A2B2-F185ECB48D9B}" srcOrd="5" destOrd="0" parTransId="{B7DA27D0-D8D7-AD44-ADF8-F0F72BF3C63B}" sibTransId="{EA74AE3E-721B-F647-BC37-F1D12EDDA071}"/>
    <dgm:cxn modelId="{12002306-715F-4030-A941-A26B75AC7E2B}" type="presOf" srcId="{8FE4EB8B-9092-B740-9905-7753B518A31B}" destId="{1060AB16-CA4D-084E-8C20-36B0F79E7596}" srcOrd="0" destOrd="0" presId="urn:microsoft.com/office/officeart/2005/8/layout/lProcess2"/>
    <dgm:cxn modelId="{92D0E0E9-6727-6649-A6FD-ED4CF575287D}" srcId="{1ED8A153-1EAA-7A4E-A44C-9CE319214B7A}" destId="{431458F3-BEA9-B84D-A3BD-AA771916900B}" srcOrd="0" destOrd="0" parTransId="{9E3B5C6A-4286-2845-AA6B-82A3FF57B32E}" sibTransId="{7F867C44-B29F-8644-8FB4-A998A43B363D}"/>
    <dgm:cxn modelId="{F6EC50D5-9F71-46D8-891D-BD9A42D2AD61}" type="presOf" srcId="{431458F3-BEA9-B84D-A3BD-AA771916900B}" destId="{887C57A5-60B0-8E48-92E2-70269F2AA603}" srcOrd="0" destOrd="0" presId="urn:microsoft.com/office/officeart/2005/8/layout/lProcess2"/>
    <dgm:cxn modelId="{CD002BEA-5327-294F-91AD-DB7458E07623}" srcId="{2E5B1853-85D1-BA46-A487-F945ED03514B}" destId="{95EDFBDE-371A-964D-8519-1DB97FADBF58}" srcOrd="0" destOrd="0" parTransId="{2C921633-0254-DC44-BCA1-F190A26919DD}" sibTransId="{3A1D28B0-28EC-274B-A5BB-CA7081939B46}"/>
    <dgm:cxn modelId="{FA35E930-09A1-9C41-87E8-7AD12A211E77}" srcId="{63EA0591-27AA-5349-9668-D959AD6A1EFF}" destId="{A0050C9A-65CD-7D4B-8C22-F13B96A2D687}" srcOrd="0" destOrd="0" parTransId="{B213350C-03DD-B843-803F-EA21C7F2F2AD}" sibTransId="{838EB3A8-E3A0-5E4A-AB42-6CDF6B290986}"/>
    <dgm:cxn modelId="{465D1370-6322-4A32-85C2-D0B6CC322975}" type="presOf" srcId="{7AD22F5B-BB6B-804D-9A49-28D7126CE4FA}" destId="{AA66E035-65A4-3044-8755-BF09ADFD177C}" srcOrd="0" destOrd="0" presId="urn:microsoft.com/office/officeart/2005/8/layout/lProcess2"/>
    <dgm:cxn modelId="{FBCFD7F4-CD35-7B40-B039-F98FDB718400}" srcId="{EDA32340-A4B7-1348-956B-ACAF4BF541B1}" destId="{542DF250-3A5C-F44B-91B6-F826786F2A68}" srcOrd="0" destOrd="0" parTransId="{14BC3671-0FAC-EE4B-842F-2C3AAE2A65CA}" sibTransId="{AE1ADC8D-BF25-3C40-B86A-40475A049473}"/>
    <dgm:cxn modelId="{493E07B2-0370-4B2A-A9BF-E2CA43730A60}" type="presOf" srcId="{542DF250-3A5C-F44B-91B6-F826786F2A68}" destId="{A66B197F-167A-D04D-A501-192D3E739B6B}" srcOrd="0" destOrd="0" presId="urn:microsoft.com/office/officeart/2005/8/layout/lProcess2"/>
    <dgm:cxn modelId="{567A9CB5-04D9-49FC-A00E-ABD8BDC14EB2}" type="presOf" srcId="{EDA32340-A4B7-1348-956B-ACAF4BF541B1}" destId="{B3272CC6-6CC5-E340-8411-751AA24A8F4D}" srcOrd="1" destOrd="0" presId="urn:microsoft.com/office/officeart/2005/8/layout/lProcess2"/>
    <dgm:cxn modelId="{8C46A9B8-7D76-44CE-9C06-4DCA497810F9}" type="presOf" srcId="{431458F3-BEA9-B84D-A3BD-AA771916900B}" destId="{BB7FF12A-186E-FA44-8F7D-55A8FF463972}" srcOrd="1" destOrd="0" presId="urn:microsoft.com/office/officeart/2005/8/layout/lProcess2"/>
    <dgm:cxn modelId="{1CACA916-D6D5-8F4F-BA06-6E76301EC08D}" srcId="{1ED8A153-1EAA-7A4E-A44C-9CE319214B7A}" destId="{2E5B1853-85D1-BA46-A487-F945ED03514B}" srcOrd="4" destOrd="0" parTransId="{D12EE87E-3B19-1B46-B35D-857A7DFB01A4}" sibTransId="{B4D38EC3-CD99-3C45-BCE3-1DC04A0A63FD}"/>
    <dgm:cxn modelId="{CD4AE1E8-F69A-4E2D-9217-F954FBEB961F}" type="presOf" srcId="{995E81B4-D34E-7440-A2C2-AA69E62C4C42}" destId="{1247DB76-89A5-7946-B408-73A867DFBBA5}" srcOrd="0" destOrd="0" presId="urn:microsoft.com/office/officeart/2005/8/layout/lProcess2"/>
    <dgm:cxn modelId="{4846C7D7-B3CE-4924-AF5C-2BF8CAEC61BD}" type="presOf" srcId="{63EA0591-27AA-5349-9668-D959AD6A1EFF}" destId="{2904C95A-4014-2546-A03F-7482046016E0}" srcOrd="1" destOrd="0" presId="urn:microsoft.com/office/officeart/2005/8/layout/lProcess2"/>
    <dgm:cxn modelId="{0992BD6D-E285-43BE-8643-AD914DB4AEF0}" type="presOf" srcId="{E0CE3F94-5A48-F04D-8501-99DCE5A155D5}" destId="{48DB2247-3926-F04E-ADAC-BD7237F52E56}" srcOrd="1" destOrd="0" presId="urn:microsoft.com/office/officeart/2005/8/layout/lProcess2"/>
    <dgm:cxn modelId="{6709562D-CF84-1544-AEB8-21306E74F334}" srcId="{431458F3-BEA9-B84D-A3BD-AA771916900B}" destId="{995E81B4-D34E-7440-A2C2-AA69E62C4C42}" srcOrd="0" destOrd="0" parTransId="{665C9828-65FC-164F-B27F-74C8A3A8F5D4}" sibTransId="{1BC74C92-4648-A94C-8311-4C2740DAF63E}"/>
    <dgm:cxn modelId="{7936C7C0-64A3-164B-969B-EC853C53027C}" srcId="{1ED8A153-1EAA-7A4E-A44C-9CE319214B7A}" destId="{EDA32340-A4B7-1348-956B-ACAF4BF541B1}" srcOrd="1" destOrd="0" parTransId="{7E8CD32F-4347-3146-B0AA-CEFCC8BA69D3}" sibTransId="{74BB2E79-6BB9-194A-AB40-988B66DB9E6D}"/>
    <dgm:cxn modelId="{A432177B-4FEF-4322-BD51-D269F2124492}" type="presOf" srcId="{E0CE3F94-5A48-F04D-8501-99DCE5A155D5}" destId="{9AE9FBA6-878E-D847-8EFD-CFC820137F30}" srcOrd="0" destOrd="0" presId="urn:microsoft.com/office/officeart/2005/8/layout/lProcess2"/>
    <dgm:cxn modelId="{4ED4F471-4311-4DF4-A65F-2D8A3F2783AB}" type="presOf" srcId="{95EDFBDE-371A-964D-8519-1DB97FADBF58}" destId="{B8BFE8B3-A7E1-9043-9DBA-E1C982B027E1}" srcOrd="0" destOrd="0" presId="urn:microsoft.com/office/officeart/2005/8/layout/lProcess2"/>
    <dgm:cxn modelId="{C11A23ED-BB90-408C-8FF2-50BEFB386BEF}" type="presOf" srcId="{1ED8A153-1EAA-7A4E-A44C-9CE319214B7A}" destId="{DC8E6F84-D8B9-CF41-9891-BB3063D64E51}" srcOrd="0" destOrd="0" presId="urn:microsoft.com/office/officeart/2005/8/layout/lProcess2"/>
    <dgm:cxn modelId="{5DDA6BBF-7532-457D-B671-7565F7AD17E1}" type="presOf" srcId="{63EA0591-27AA-5349-9668-D959AD6A1EFF}" destId="{FF2FDCF8-96A0-8B4A-87DF-90C864C51DC8}" srcOrd="0" destOrd="0" presId="urn:microsoft.com/office/officeart/2005/8/layout/lProcess2"/>
    <dgm:cxn modelId="{65E2232C-2CF2-4C60-AADA-88D90555327E}" type="presParOf" srcId="{DC8E6F84-D8B9-CF41-9891-BB3063D64E51}" destId="{A8E5DF7C-CD45-5D4E-B3D8-32C6034F80A1}" srcOrd="0" destOrd="0" presId="urn:microsoft.com/office/officeart/2005/8/layout/lProcess2"/>
    <dgm:cxn modelId="{6C3059FE-8DB8-4F20-95C8-7884635BC9A4}" type="presParOf" srcId="{A8E5DF7C-CD45-5D4E-B3D8-32C6034F80A1}" destId="{887C57A5-60B0-8E48-92E2-70269F2AA603}" srcOrd="0" destOrd="0" presId="urn:microsoft.com/office/officeart/2005/8/layout/lProcess2"/>
    <dgm:cxn modelId="{67B64F37-93A4-4CF2-AF1B-84D19F376ECF}" type="presParOf" srcId="{A8E5DF7C-CD45-5D4E-B3D8-32C6034F80A1}" destId="{BB7FF12A-186E-FA44-8F7D-55A8FF463972}" srcOrd="1" destOrd="0" presId="urn:microsoft.com/office/officeart/2005/8/layout/lProcess2"/>
    <dgm:cxn modelId="{6592CAFF-3FFD-4562-949D-5C7F2843BD70}" type="presParOf" srcId="{A8E5DF7C-CD45-5D4E-B3D8-32C6034F80A1}" destId="{0AC83542-C801-F446-8366-4EA6E5ADD8AA}" srcOrd="2" destOrd="0" presId="urn:microsoft.com/office/officeart/2005/8/layout/lProcess2"/>
    <dgm:cxn modelId="{3AFFED67-D6CD-4C31-B84B-3F3160C29B11}" type="presParOf" srcId="{0AC83542-C801-F446-8366-4EA6E5ADD8AA}" destId="{032B39DD-AD1C-3845-9FBF-D94C32AF6E0F}" srcOrd="0" destOrd="0" presId="urn:microsoft.com/office/officeart/2005/8/layout/lProcess2"/>
    <dgm:cxn modelId="{CE64BD3C-254A-48B6-B447-82D4518D6259}" type="presParOf" srcId="{032B39DD-AD1C-3845-9FBF-D94C32AF6E0F}" destId="{1247DB76-89A5-7946-B408-73A867DFBBA5}" srcOrd="0" destOrd="0" presId="urn:microsoft.com/office/officeart/2005/8/layout/lProcess2"/>
    <dgm:cxn modelId="{ADDF1506-EE15-4041-9C45-B9B1530C2E5C}" type="presParOf" srcId="{DC8E6F84-D8B9-CF41-9891-BB3063D64E51}" destId="{24CCA73F-8F27-FF40-A386-2C4059928135}" srcOrd="1" destOrd="0" presId="urn:microsoft.com/office/officeart/2005/8/layout/lProcess2"/>
    <dgm:cxn modelId="{BFFD4C1B-686F-4854-8734-49214F924193}" type="presParOf" srcId="{DC8E6F84-D8B9-CF41-9891-BB3063D64E51}" destId="{6750A5E5-29DA-B243-AC0A-001F4C164445}" srcOrd="2" destOrd="0" presId="urn:microsoft.com/office/officeart/2005/8/layout/lProcess2"/>
    <dgm:cxn modelId="{FB03FE52-85DA-4994-9BA2-515B73081315}" type="presParOf" srcId="{6750A5E5-29DA-B243-AC0A-001F4C164445}" destId="{CB90402A-65CF-4749-86E3-AE10C9C59D69}" srcOrd="0" destOrd="0" presId="urn:microsoft.com/office/officeart/2005/8/layout/lProcess2"/>
    <dgm:cxn modelId="{83781E22-51DA-42D6-8C90-9A42D04E8B9A}" type="presParOf" srcId="{6750A5E5-29DA-B243-AC0A-001F4C164445}" destId="{B3272CC6-6CC5-E340-8411-751AA24A8F4D}" srcOrd="1" destOrd="0" presId="urn:microsoft.com/office/officeart/2005/8/layout/lProcess2"/>
    <dgm:cxn modelId="{95489B70-2F6E-40E5-91C9-77E440B23A00}" type="presParOf" srcId="{6750A5E5-29DA-B243-AC0A-001F4C164445}" destId="{97FFEF4D-66C9-154E-A0FA-76008DEC8C0B}" srcOrd="2" destOrd="0" presId="urn:microsoft.com/office/officeart/2005/8/layout/lProcess2"/>
    <dgm:cxn modelId="{95FC5636-42C3-4E24-9CF6-291E97B24870}" type="presParOf" srcId="{97FFEF4D-66C9-154E-A0FA-76008DEC8C0B}" destId="{A077E831-A236-EE4D-A225-283670262C52}" srcOrd="0" destOrd="0" presId="urn:microsoft.com/office/officeart/2005/8/layout/lProcess2"/>
    <dgm:cxn modelId="{5E02CA17-CAE7-4DA2-9343-04B365106ABA}" type="presParOf" srcId="{A077E831-A236-EE4D-A225-283670262C52}" destId="{A66B197F-167A-D04D-A501-192D3E739B6B}" srcOrd="0" destOrd="0" presId="urn:microsoft.com/office/officeart/2005/8/layout/lProcess2"/>
    <dgm:cxn modelId="{FB60FCC5-719D-4CC4-914F-0978B2766AB3}" type="presParOf" srcId="{DC8E6F84-D8B9-CF41-9891-BB3063D64E51}" destId="{06492CF7-5D2A-9F44-B3D9-4598BD28A49C}" srcOrd="3" destOrd="0" presId="urn:microsoft.com/office/officeart/2005/8/layout/lProcess2"/>
    <dgm:cxn modelId="{BE822FFC-5F83-467F-9E3F-6933113D3623}" type="presParOf" srcId="{DC8E6F84-D8B9-CF41-9891-BB3063D64E51}" destId="{3C8ACAE2-D12B-FE47-8950-4DD17C119FF4}" srcOrd="4" destOrd="0" presId="urn:microsoft.com/office/officeart/2005/8/layout/lProcess2"/>
    <dgm:cxn modelId="{6FF8E90B-C689-4456-9D9F-B57065BAC531}" type="presParOf" srcId="{3C8ACAE2-D12B-FE47-8950-4DD17C119FF4}" destId="{FF2FDCF8-96A0-8B4A-87DF-90C864C51DC8}" srcOrd="0" destOrd="0" presId="urn:microsoft.com/office/officeart/2005/8/layout/lProcess2"/>
    <dgm:cxn modelId="{F894F056-67C9-452A-89D6-D726D676AC8C}" type="presParOf" srcId="{3C8ACAE2-D12B-FE47-8950-4DD17C119FF4}" destId="{2904C95A-4014-2546-A03F-7482046016E0}" srcOrd="1" destOrd="0" presId="urn:microsoft.com/office/officeart/2005/8/layout/lProcess2"/>
    <dgm:cxn modelId="{697E24F2-96D9-4220-AB45-61C9201F0087}" type="presParOf" srcId="{3C8ACAE2-D12B-FE47-8950-4DD17C119FF4}" destId="{48E73602-C8EE-744F-A287-F6A66A0F764F}" srcOrd="2" destOrd="0" presId="urn:microsoft.com/office/officeart/2005/8/layout/lProcess2"/>
    <dgm:cxn modelId="{D4AC39C7-3057-45FF-A02E-C62EABCB97C3}" type="presParOf" srcId="{48E73602-C8EE-744F-A287-F6A66A0F764F}" destId="{7DC80F39-D6F5-7347-B262-26EFA16BF629}" srcOrd="0" destOrd="0" presId="urn:microsoft.com/office/officeart/2005/8/layout/lProcess2"/>
    <dgm:cxn modelId="{A735A19F-FB1C-4273-B7BE-EB51D654B59C}" type="presParOf" srcId="{7DC80F39-D6F5-7347-B262-26EFA16BF629}" destId="{30847A94-E3BC-864C-ADB9-568B1CCFFB02}" srcOrd="0" destOrd="0" presId="urn:microsoft.com/office/officeart/2005/8/layout/lProcess2"/>
    <dgm:cxn modelId="{3AD75419-5A2D-4081-9156-01AB34AF402D}" type="presParOf" srcId="{DC8E6F84-D8B9-CF41-9891-BB3063D64E51}" destId="{CAD7629E-0B8D-F84C-BB2C-FF580855F88E}" srcOrd="5" destOrd="0" presId="urn:microsoft.com/office/officeart/2005/8/layout/lProcess2"/>
    <dgm:cxn modelId="{5D4BC35F-AF07-49EE-878B-F926D9B04A83}" type="presParOf" srcId="{DC8E6F84-D8B9-CF41-9891-BB3063D64E51}" destId="{D2C75721-3964-544C-ADB0-5135BD855F8E}" srcOrd="6" destOrd="0" presId="urn:microsoft.com/office/officeart/2005/8/layout/lProcess2"/>
    <dgm:cxn modelId="{96BC3E30-3A7F-49AE-83A3-70DE977B79D7}" type="presParOf" srcId="{D2C75721-3964-544C-ADB0-5135BD855F8E}" destId="{9AE9FBA6-878E-D847-8EFD-CFC820137F30}" srcOrd="0" destOrd="0" presId="urn:microsoft.com/office/officeart/2005/8/layout/lProcess2"/>
    <dgm:cxn modelId="{436AE09B-C7DF-4D15-8D37-72A3E1DBCCD6}" type="presParOf" srcId="{D2C75721-3964-544C-ADB0-5135BD855F8E}" destId="{48DB2247-3926-F04E-ADAC-BD7237F52E56}" srcOrd="1" destOrd="0" presId="urn:microsoft.com/office/officeart/2005/8/layout/lProcess2"/>
    <dgm:cxn modelId="{59FF485E-1571-4027-8C27-2A875FFAAD2A}" type="presParOf" srcId="{D2C75721-3964-544C-ADB0-5135BD855F8E}" destId="{5C8360E0-1A57-494E-BC92-DAB1F964C4CA}" srcOrd="2" destOrd="0" presId="urn:microsoft.com/office/officeart/2005/8/layout/lProcess2"/>
    <dgm:cxn modelId="{49D8F859-D94F-4414-885B-285BD8532482}" type="presParOf" srcId="{5C8360E0-1A57-494E-BC92-DAB1F964C4CA}" destId="{FA8C9917-C727-324F-B747-153C1F5CC279}" srcOrd="0" destOrd="0" presId="urn:microsoft.com/office/officeart/2005/8/layout/lProcess2"/>
    <dgm:cxn modelId="{566E629F-626D-4A38-8C3A-9CBAB30498F9}" type="presParOf" srcId="{FA8C9917-C727-324F-B747-153C1F5CC279}" destId="{AA66E035-65A4-3044-8755-BF09ADFD177C}" srcOrd="0" destOrd="0" presId="urn:microsoft.com/office/officeart/2005/8/layout/lProcess2"/>
    <dgm:cxn modelId="{348D034E-5A7D-4B1F-8D17-2F3A4439E7AF}" type="presParOf" srcId="{DC8E6F84-D8B9-CF41-9891-BB3063D64E51}" destId="{F1606F10-9F5E-3F49-9725-0433915A1FB1}" srcOrd="7" destOrd="0" presId="urn:microsoft.com/office/officeart/2005/8/layout/lProcess2"/>
    <dgm:cxn modelId="{8D8C38CE-DC11-4DE4-BD3A-15B1ED8DEC07}" type="presParOf" srcId="{DC8E6F84-D8B9-CF41-9891-BB3063D64E51}" destId="{0695E317-1B1C-FA48-B3F1-43573EF5EDF3}" srcOrd="8" destOrd="0" presId="urn:microsoft.com/office/officeart/2005/8/layout/lProcess2"/>
    <dgm:cxn modelId="{0C66CA17-8665-4274-B80C-2A15E1E5E786}" type="presParOf" srcId="{0695E317-1B1C-FA48-B3F1-43573EF5EDF3}" destId="{258B7F63-7C63-0346-A0D7-7C04F2A76F72}" srcOrd="0" destOrd="0" presId="urn:microsoft.com/office/officeart/2005/8/layout/lProcess2"/>
    <dgm:cxn modelId="{3ADE6A2D-4572-4862-B3FC-BDD831FCCCCD}" type="presParOf" srcId="{0695E317-1B1C-FA48-B3F1-43573EF5EDF3}" destId="{06242C21-4BAF-6147-8685-A1A9F8961E92}" srcOrd="1" destOrd="0" presId="urn:microsoft.com/office/officeart/2005/8/layout/lProcess2"/>
    <dgm:cxn modelId="{772BE257-BF04-4E59-82ED-D276EA749FFE}" type="presParOf" srcId="{0695E317-1B1C-FA48-B3F1-43573EF5EDF3}" destId="{9A75B097-B597-374F-A14B-9AEEA839805B}" srcOrd="2" destOrd="0" presId="urn:microsoft.com/office/officeart/2005/8/layout/lProcess2"/>
    <dgm:cxn modelId="{0A5DEA56-33B8-4C8C-B41B-AAC86AD249B2}" type="presParOf" srcId="{9A75B097-B597-374F-A14B-9AEEA839805B}" destId="{75D29C5A-0EAF-4E4B-9D18-31C2BAA60634}" srcOrd="0" destOrd="0" presId="urn:microsoft.com/office/officeart/2005/8/layout/lProcess2"/>
    <dgm:cxn modelId="{8A405937-A555-4CDF-A776-F4DA1661D5B4}" type="presParOf" srcId="{75D29C5A-0EAF-4E4B-9D18-31C2BAA60634}" destId="{B8BFE8B3-A7E1-9043-9DBA-E1C982B027E1}" srcOrd="0" destOrd="0" presId="urn:microsoft.com/office/officeart/2005/8/layout/lProcess2"/>
    <dgm:cxn modelId="{8DF0C6AF-0223-42C2-A4B0-23FE0BF6590F}" type="presParOf" srcId="{DC8E6F84-D8B9-CF41-9891-BB3063D64E51}" destId="{B138B233-116A-1141-BD20-477196ABDFC7}" srcOrd="9" destOrd="0" presId="urn:microsoft.com/office/officeart/2005/8/layout/lProcess2"/>
    <dgm:cxn modelId="{96D4BE27-DE11-46B0-A8C3-CF3BA3709523}" type="presParOf" srcId="{DC8E6F84-D8B9-CF41-9891-BB3063D64E51}" destId="{4F4A7595-7777-9543-B267-BCCCCD987774}" srcOrd="10" destOrd="0" presId="urn:microsoft.com/office/officeart/2005/8/layout/lProcess2"/>
    <dgm:cxn modelId="{68CB919F-D9C3-412F-A9B5-40653D7C13C1}" type="presParOf" srcId="{4F4A7595-7777-9543-B267-BCCCCD987774}" destId="{14C39B2F-F47D-C646-A1B3-985AE3EE3143}" srcOrd="0" destOrd="0" presId="urn:microsoft.com/office/officeart/2005/8/layout/lProcess2"/>
    <dgm:cxn modelId="{0191F98A-5D80-4214-A129-F1407B523C9A}" type="presParOf" srcId="{4F4A7595-7777-9543-B267-BCCCCD987774}" destId="{F9BE1C5E-A7F8-0F46-8215-84BDDB572628}" srcOrd="1" destOrd="0" presId="urn:microsoft.com/office/officeart/2005/8/layout/lProcess2"/>
    <dgm:cxn modelId="{984A68F4-DAD3-4CFD-8BFF-9DBAE86692F1}" type="presParOf" srcId="{4F4A7595-7777-9543-B267-BCCCCD987774}" destId="{42D90200-389E-2245-AE8C-06740EEBCFED}" srcOrd="2" destOrd="0" presId="urn:microsoft.com/office/officeart/2005/8/layout/lProcess2"/>
    <dgm:cxn modelId="{3BC7D9AB-A151-4EE3-90EB-0342AA4A45CE}" type="presParOf" srcId="{42D90200-389E-2245-AE8C-06740EEBCFED}" destId="{C318E39F-2E58-1E4A-A986-BD243A9753B0}" srcOrd="0" destOrd="0" presId="urn:microsoft.com/office/officeart/2005/8/layout/lProcess2"/>
    <dgm:cxn modelId="{388F6B27-210D-43BD-BE14-FEC5D085167B}" type="presParOf" srcId="{C318E39F-2E58-1E4A-A986-BD243A9753B0}" destId="{1060AB16-CA4D-084E-8C20-36B0F79E75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DE6BF7-D782-7F4C-A42E-7176629894C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s-ES"/>
        </a:p>
      </dgm:t>
    </dgm:pt>
    <dgm:pt modelId="{91DA2045-1738-B648-973E-49B795DD32D0}">
      <dgm:prSet phldrT="[Texto]" custT="1"/>
      <dgm:spPr/>
      <dgm:t>
        <a:bodyPr/>
        <a:lstStyle/>
        <a:p>
          <a:r>
            <a:rPr lang="it-IT" sz="1900" noProof="0" dirty="0" err="1" smtClean="0"/>
            <a:t>Usage</a:t>
          </a:r>
          <a:r>
            <a:rPr lang="it-IT" sz="1900" noProof="0" dirty="0" smtClean="0"/>
            <a:t> Model</a:t>
          </a:r>
          <a:endParaRPr lang="en-GB" sz="1900" noProof="0" dirty="0"/>
        </a:p>
      </dgm:t>
    </dgm:pt>
    <dgm:pt modelId="{E63BCEB7-D714-3D43-B15C-266BC44120C2}" type="parTrans" cxnId="{2ECD7303-85A2-144D-8F93-1DFA8802E731}">
      <dgm:prSet/>
      <dgm:spPr/>
      <dgm:t>
        <a:bodyPr/>
        <a:lstStyle/>
        <a:p>
          <a:endParaRPr lang="es-ES"/>
        </a:p>
      </dgm:t>
    </dgm:pt>
    <dgm:pt modelId="{4DFD0F23-8B77-E740-92E6-2D926FDB12EF}" type="sibTrans" cxnId="{2ECD7303-85A2-144D-8F93-1DFA8802E731}">
      <dgm:prSet/>
      <dgm:spPr/>
      <dgm:t>
        <a:bodyPr/>
        <a:lstStyle/>
        <a:p>
          <a:endParaRPr lang="es-ES"/>
        </a:p>
      </dgm:t>
    </dgm:pt>
    <dgm:pt modelId="{9C7FFCED-14CE-7644-813A-7A2D024A4965}">
      <dgm:prSet phldrT="[Texto]" custT="1"/>
      <dgm:spPr/>
      <dgm:t>
        <a:bodyPr/>
        <a:lstStyle/>
        <a:p>
          <a:r>
            <a:rPr lang="it-IT" sz="1400" b="1" noProof="0" dirty="0" err="1" smtClean="0"/>
            <a:t>Heavy</a:t>
          </a:r>
          <a:r>
            <a:rPr lang="it-IT" sz="1400" b="1" noProof="0" dirty="0" smtClean="0"/>
            <a:t> </a:t>
          </a:r>
          <a:r>
            <a:rPr lang="it-IT" sz="1400" b="1" noProof="0" dirty="0" err="1" smtClean="0"/>
            <a:t>computation</a:t>
          </a:r>
          <a:r>
            <a:rPr lang="it-IT" sz="1400" b="1" noProof="0" dirty="0" smtClean="0"/>
            <a:t> and large </a:t>
          </a:r>
          <a:r>
            <a:rPr lang="it-IT" sz="1400" b="1" noProof="0" dirty="0" err="1" smtClean="0"/>
            <a:t>memory</a:t>
          </a:r>
          <a:endParaRPr lang="en-GB" sz="1400" b="1" noProof="0" dirty="0"/>
        </a:p>
      </dgm:t>
    </dgm:pt>
    <dgm:pt modelId="{A67FD237-52A2-D944-8D86-5EEF5A500314}" type="parTrans" cxnId="{EAFAA9D0-4FDC-CD4A-99C8-CD8BD46ED490}">
      <dgm:prSet/>
      <dgm:spPr/>
      <dgm:t>
        <a:bodyPr/>
        <a:lstStyle/>
        <a:p>
          <a:endParaRPr lang="es-ES"/>
        </a:p>
      </dgm:t>
    </dgm:pt>
    <dgm:pt modelId="{6313EDA3-71D3-1B41-93DB-49E01C857D77}" type="sibTrans" cxnId="{EAFAA9D0-4FDC-CD4A-99C8-CD8BD46ED490}">
      <dgm:prSet/>
      <dgm:spPr/>
      <dgm:t>
        <a:bodyPr/>
        <a:lstStyle/>
        <a:p>
          <a:endParaRPr lang="es-ES"/>
        </a:p>
      </dgm:t>
    </dgm:pt>
    <dgm:pt modelId="{3EFECC13-FE4F-2240-816B-14032C136543}">
      <dgm:prSet phldrT="[Texto]" custT="1"/>
      <dgm:spPr/>
      <dgm:t>
        <a:bodyPr/>
        <a:lstStyle/>
        <a:p>
          <a:r>
            <a:rPr lang="en-GB" sz="1900" noProof="0" dirty="0" smtClean="0"/>
            <a:t>Scientific Disciplines</a:t>
          </a:r>
          <a:endParaRPr lang="en-GB" sz="1900" noProof="0" dirty="0"/>
        </a:p>
      </dgm:t>
    </dgm:pt>
    <dgm:pt modelId="{F06B5F4C-6662-2D47-91E1-9EF80AA675F4}" type="parTrans" cxnId="{B4C49CFD-65DC-E04D-AE22-15CA729D6EC0}">
      <dgm:prSet/>
      <dgm:spPr/>
      <dgm:t>
        <a:bodyPr/>
        <a:lstStyle/>
        <a:p>
          <a:endParaRPr lang="es-ES"/>
        </a:p>
      </dgm:t>
    </dgm:pt>
    <dgm:pt modelId="{ED1B1219-5ADC-CA4F-8863-F2968686E0FD}" type="sibTrans" cxnId="{B4C49CFD-65DC-E04D-AE22-15CA729D6EC0}">
      <dgm:prSet/>
      <dgm:spPr/>
      <dgm:t>
        <a:bodyPr/>
        <a:lstStyle/>
        <a:p>
          <a:endParaRPr lang="es-ES"/>
        </a:p>
      </dgm:t>
    </dgm:pt>
    <dgm:pt modelId="{AA4356EB-692D-284F-98C1-2B6937442E3F}">
      <dgm:prSet phldrT="[Texto]" custT="1"/>
      <dgm:spPr/>
      <dgm:t>
        <a:bodyPr/>
        <a:lstStyle/>
        <a:p>
          <a:r>
            <a:rPr lang="it-IT" sz="1600" b="1" noProof="0" dirty="0" err="1" smtClean="0"/>
            <a:t>Bioinformatics</a:t>
          </a:r>
          <a:endParaRPr lang="en-GB" sz="1600" b="1" noProof="0" dirty="0"/>
        </a:p>
      </dgm:t>
    </dgm:pt>
    <dgm:pt modelId="{9AF81E5B-B8A7-D841-BF01-9E90A1AE4FCB}" type="parTrans" cxnId="{3B067774-9F12-F646-A28F-63A8F0D5950C}">
      <dgm:prSet/>
      <dgm:spPr/>
      <dgm:t>
        <a:bodyPr/>
        <a:lstStyle/>
        <a:p>
          <a:endParaRPr lang="es-ES"/>
        </a:p>
      </dgm:t>
    </dgm:pt>
    <dgm:pt modelId="{9F889DBB-9D0C-E047-8479-B8DBA34F54FE}" type="sibTrans" cxnId="{3B067774-9F12-F646-A28F-63A8F0D5950C}">
      <dgm:prSet/>
      <dgm:spPr/>
      <dgm:t>
        <a:bodyPr/>
        <a:lstStyle/>
        <a:p>
          <a:endParaRPr lang="es-ES"/>
        </a:p>
      </dgm:t>
    </dgm:pt>
    <dgm:pt modelId="{3DDFAD20-F569-430B-9252-46D9AC74D737}">
      <dgm:prSet phldrT="[Texto]" custT="1"/>
      <dgm:spPr/>
      <dgm:t>
        <a:bodyPr/>
        <a:lstStyle/>
        <a:p>
          <a:r>
            <a:rPr lang="en-GB" sz="1900" noProof="0" dirty="0" smtClean="0"/>
            <a:t>Deployment in the Federated Cloud</a:t>
          </a:r>
          <a:endParaRPr lang="en-GB" sz="1900" noProof="0" dirty="0"/>
        </a:p>
      </dgm:t>
    </dgm:pt>
    <dgm:pt modelId="{A65A8757-603D-490D-999F-9EE087916729}" type="parTrans" cxnId="{F22C22B1-1324-41F1-9A09-4341CFB6AB1C}">
      <dgm:prSet/>
      <dgm:spPr/>
      <dgm:t>
        <a:bodyPr/>
        <a:lstStyle/>
        <a:p>
          <a:endParaRPr lang="en-GB"/>
        </a:p>
      </dgm:t>
    </dgm:pt>
    <dgm:pt modelId="{3C08DF51-A755-40C0-8D72-99EAB2082256}" type="sibTrans" cxnId="{F22C22B1-1324-41F1-9A09-4341CFB6AB1C}">
      <dgm:prSet/>
      <dgm:spPr/>
      <dgm:t>
        <a:bodyPr/>
        <a:lstStyle/>
        <a:p>
          <a:endParaRPr lang="en-GB"/>
        </a:p>
      </dgm:t>
    </dgm:pt>
    <dgm:pt modelId="{BB15D35A-33A0-4722-92A5-F0A9B32DB89A}">
      <dgm:prSet phldrT="[Texto]" custT="1"/>
      <dgm:spPr/>
      <dgm:t>
        <a:bodyPr/>
        <a:lstStyle/>
        <a:p>
          <a:r>
            <a:rPr lang="it-IT" sz="1400" b="1" noProof="0" dirty="0" smtClean="0"/>
            <a:t>Web service</a:t>
          </a:r>
          <a:endParaRPr lang="en-GB" sz="1400" b="1" noProof="0" dirty="0"/>
        </a:p>
      </dgm:t>
    </dgm:pt>
    <dgm:pt modelId="{83660FE8-FE62-416A-8E09-D891BE2DA8E5}" type="parTrans" cxnId="{6D1DC740-D77E-480C-BE24-03DA07D050CE}">
      <dgm:prSet/>
      <dgm:spPr/>
      <dgm:t>
        <a:bodyPr/>
        <a:lstStyle/>
        <a:p>
          <a:endParaRPr lang="en-GB"/>
        </a:p>
      </dgm:t>
    </dgm:pt>
    <dgm:pt modelId="{1AB88C83-C005-451B-8F90-222FE0ACD664}" type="sibTrans" cxnId="{6D1DC740-D77E-480C-BE24-03DA07D050CE}">
      <dgm:prSet/>
      <dgm:spPr/>
      <dgm:t>
        <a:bodyPr/>
        <a:lstStyle/>
        <a:p>
          <a:endParaRPr lang="en-GB"/>
        </a:p>
      </dgm:t>
    </dgm:pt>
    <dgm:pt modelId="{DF952468-43A0-41D9-8597-6C2F630FA64E}">
      <dgm:prSet phldrT="[Texto]" custT="1"/>
      <dgm:spPr/>
      <dgm:t>
        <a:bodyPr/>
        <a:lstStyle/>
        <a:p>
          <a:r>
            <a:rPr lang="it-IT" sz="1400" b="1" noProof="0" dirty="0" err="1" smtClean="0"/>
            <a:t>Manage</a:t>
          </a:r>
          <a:r>
            <a:rPr lang="it-IT" sz="1400" b="1" noProof="0" dirty="0" smtClean="0"/>
            <a:t> large </a:t>
          </a:r>
          <a:r>
            <a:rPr lang="it-IT" sz="1400" b="1" noProof="0" dirty="0" err="1" smtClean="0"/>
            <a:t>datasets</a:t>
          </a:r>
          <a:endParaRPr lang="en-GB" sz="1400" b="1" noProof="0" dirty="0"/>
        </a:p>
      </dgm:t>
    </dgm:pt>
    <dgm:pt modelId="{58DD7A86-92D1-41B8-95EA-E13B429C3E90}" type="parTrans" cxnId="{8D142CAC-26A5-41BB-9C86-B62A25CB1DD9}">
      <dgm:prSet/>
      <dgm:spPr/>
      <dgm:t>
        <a:bodyPr/>
        <a:lstStyle/>
        <a:p>
          <a:endParaRPr lang="en-GB"/>
        </a:p>
      </dgm:t>
    </dgm:pt>
    <dgm:pt modelId="{1810CF56-1068-4B49-8B2F-C4086977C0FC}" type="sibTrans" cxnId="{8D142CAC-26A5-41BB-9C86-B62A25CB1DD9}">
      <dgm:prSet/>
      <dgm:spPr/>
      <dgm:t>
        <a:bodyPr/>
        <a:lstStyle/>
        <a:p>
          <a:endParaRPr lang="en-GB"/>
        </a:p>
      </dgm:t>
    </dgm:pt>
    <dgm:pt modelId="{8849C30C-C12E-724A-885E-DF03434CD769}" type="pres">
      <dgm:prSet presAssocID="{53DE6BF7-D782-7F4C-A42E-7176629894CE}" presName="Name0" presStyleCnt="0">
        <dgm:presLayoutVars>
          <dgm:dir/>
          <dgm:animLvl val="lvl"/>
          <dgm:resizeHandles val="exact"/>
        </dgm:presLayoutVars>
      </dgm:prSet>
      <dgm:spPr/>
      <dgm:t>
        <a:bodyPr/>
        <a:lstStyle/>
        <a:p>
          <a:endParaRPr lang="en-GB"/>
        </a:p>
      </dgm:t>
    </dgm:pt>
    <dgm:pt modelId="{882772B1-7901-584A-A5D2-9DAE8A3F5946}" type="pres">
      <dgm:prSet presAssocID="{91DA2045-1738-B648-973E-49B795DD32D0}" presName="linNode" presStyleCnt="0"/>
      <dgm:spPr/>
    </dgm:pt>
    <dgm:pt modelId="{485EE53E-2622-7D42-A4C9-D7F305E1EF21}" type="pres">
      <dgm:prSet presAssocID="{91DA2045-1738-B648-973E-49B795DD32D0}" presName="parentText" presStyleLbl="node1" presStyleIdx="0" presStyleCnt="3" custScaleX="138109" custLinFactNeighborY="-6523">
        <dgm:presLayoutVars>
          <dgm:chMax val="1"/>
          <dgm:bulletEnabled val="1"/>
        </dgm:presLayoutVars>
      </dgm:prSet>
      <dgm:spPr/>
      <dgm:t>
        <a:bodyPr/>
        <a:lstStyle/>
        <a:p>
          <a:endParaRPr lang="en-GB"/>
        </a:p>
      </dgm:t>
    </dgm:pt>
    <dgm:pt modelId="{3E2056DF-E964-5048-A380-E6EBE5B741FB}" type="pres">
      <dgm:prSet presAssocID="{91DA2045-1738-B648-973E-49B795DD32D0}" presName="descendantText" presStyleLbl="alignAccFollowNode1" presStyleIdx="0" presStyleCnt="2">
        <dgm:presLayoutVars>
          <dgm:bulletEnabled val="1"/>
        </dgm:presLayoutVars>
      </dgm:prSet>
      <dgm:spPr/>
      <dgm:t>
        <a:bodyPr/>
        <a:lstStyle/>
        <a:p>
          <a:endParaRPr lang="es-ES"/>
        </a:p>
      </dgm:t>
    </dgm:pt>
    <dgm:pt modelId="{E30A85D9-F3C1-924B-BDCF-A91150CDEECC}" type="pres">
      <dgm:prSet presAssocID="{4DFD0F23-8B77-E740-92E6-2D926FDB12EF}" presName="sp" presStyleCnt="0"/>
      <dgm:spPr/>
    </dgm:pt>
    <dgm:pt modelId="{E425D782-B3CA-3E43-A5C2-E35B35753950}" type="pres">
      <dgm:prSet presAssocID="{3EFECC13-FE4F-2240-816B-14032C136543}" presName="linNode" presStyleCnt="0"/>
      <dgm:spPr/>
    </dgm:pt>
    <dgm:pt modelId="{DBBB9663-FCED-C74C-9916-8B06EA51FFFE}" type="pres">
      <dgm:prSet presAssocID="{3EFECC13-FE4F-2240-816B-14032C136543}" presName="parentText" presStyleLbl="node1" presStyleIdx="1" presStyleCnt="3" custScaleX="138109">
        <dgm:presLayoutVars>
          <dgm:chMax val="1"/>
          <dgm:bulletEnabled val="1"/>
        </dgm:presLayoutVars>
      </dgm:prSet>
      <dgm:spPr/>
      <dgm:t>
        <a:bodyPr/>
        <a:lstStyle/>
        <a:p>
          <a:endParaRPr lang="en-GB"/>
        </a:p>
      </dgm:t>
    </dgm:pt>
    <dgm:pt modelId="{B6F6B977-D3DD-B441-B4B6-9DA3723DEE4E}" type="pres">
      <dgm:prSet presAssocID="{3EFECC13-FE4F-2240-816B-14032C136543}" presName="descendantText" presStyleLbl="alignAccFollowNode1" presStyleIdx="1" presStyleCnt="2">
        <dgm:presLayoutVars>
          <dgm:bulletEnabled val="1"/>
        </dgm:presLayoutVars>
      </dgm:prSet>
      <dgm:spPr/>
      <dgm:t>
        <a:bodyPr/>
        <a:lstStyle/>
        <a:p>
          <a:endParaRPr lang="es-ES"/>
        </a:p>
      </dgm:t>
    </dgm:pt>
    <dgm:pt modelId="{11D20ED9-3E92-CC47-82E6-ABA98AB55F9E}" type="pres">
      <dgm:prSet presAssocID="{ED1B1219-5ADC-CA4F-8863-F2968686E0FD}" presName="sp" presStyleCnt="0"/>
      <dgm:spPr/>
    </dgm:pt>
    <dgm:pt modelId="{FE79CB4A-2652-45B4-8592-F4735A9C7B05}" type="pres">
      <dgm:prSet presAssocID="{3DDFAD20-F569-430B-9252-46D9AC74D737}" presName="linNode" presStyleCnt="0"/>
      <dgm:spPr/>
    </dgm:pt>
    <dgm:pt modelId="{459ED9AC-3365-4D47-AB35-0C201C7CA26F}" type="pres">
      <dgm:prSet presAssocID="{3DDFAD20-F569-430B-9252-46D9AC74D737}" presName="parentText" presStyleLbl="node1" presStyleIdx="2" presStyleCnt="3" custScaleX="121385">
        <dgm:presLayoutVars>
          <dgm:chMax val="1"/>
          <dgm:bulletEnabled val="1"/>
        </dgm:presLayoutVars>
      </dgm:prSet>
      <dgm:spPr/>
      <dgm:t>
        <a:bodyPr/>
        <a:lstStyle/>
        <a:p>
          <a:endParaRPr lang="en-GB"/>
        </a:p>
      </dgm:t>
    </dgm:pt>
  </dgm:ptLst>
  <dgm:cxnLst>
    <dgm:cxn modelId="{2ECD7303-85A2-144D-8F93-1DFA8802E731}" srcId="{53DE6BF7-D782-7F4C-A42E-7176629894CE}" destId="{91DA2045-1738-B648-973E-49B795DD32D0}" srcOrd="0" destOrd="0" parTransId="{E63BCEB7-D714-3D43-B15C-266BC44120C2}" sibTransId="{4DFD0F23-8B77-E740-92E6-2D926FDB12EF}"/>
    <dgm:cxn modelId="{358263C7-E25A-BD48-9AC1-4E9F7ABDBDAE}" type="presOf" srcId="{53DE6BF7-D782-7F4C-A42E-7176629894CE}" destId="{8849C30C-C12E-724A-885E-DF03434CD769}" srcOrd="0" destOrd="0" presId="urn:microsoft.com/office/officeart/2005/8/layout/vList5"/>
    <dgm:cxn modelId="{6A77730D-67B0-F248-9B01-4612759504D7}" type="presOf" srcId="{9C7FFCED-14CE-7644-813A-7A2D024A4965}" destId="{3E2056DF-E964-5048-A380-E6EBE5B741FB}" srcOrd="0" destOrd="1" presId="urn:microsoft.com/office/officeart/2005/8/layout/vList5"/>
    <dgm:cxn modelId="{B4C49CFD-65DC-E04D-AE22-15CA729D6EC0}" srcId="{53DE6BF7-D782-7F4C-A42E-7176629894CE}" destId="{3EFECC13-FE4F-2240-816B-14032C136543}" srcOrd="1" destOrd="0" parTransId="{F06B5F4C-6662-2D47-91E1-9EF80AA675F4}" sibTransId="{ED1B1219-5ADC-CA4F-8863-F2968686E0FD}"/>
    <dgm:cxn modelId="{626060E2-F03B-AE4B-8530-2B7A1DD307A6}" type="presOf" srcId="{3EFECC13-FE4F-2240-816B-14032C136543}" destId="{DBBB9663-FCED-C74C-9916-8B06EA51FFFE}" srcOrd="0" destOrd="0" presId="urn:microsoft.com/office/officeart/2005/8/layout/vList5"/>
    <dgm:cxn modelId="{6A207D30-498A-214D-9751-DE75BF2E244F}" type="presOf" srcId="{BB15D35A-33A0-4722-92A5-F0A9B32DB89A}" destId="{3E2056DF-E964-5048-A380-E6EBE5B741FB}" srcOrd="0" destOrd="0" presId="urn:microsoft.com/office/officeart/2005/8/layout/vList5"/>
    <dgm:cxn modelId="{8D142CAC-26A5-41BB-9C86-B62A25CB1DD9}" srcId="{91DA2045-1738-B648-973E-49B795DD32D0}" destId="{DF952468-43A0-41D9-8597-6C2F630FA64E}" srcOrd="2" destOrd="0" parTransId="{58DD7A86-92D1-41B8-95EA-E13B429C3E90}" sibTransId="{1810CF56-1068-4B49-8B2F-C4086977C0FC}"/>
    <dgm:cxn modelId="{F22C22B1-1324-41F1-9A09-4341CFB6AB1C}" srcId="{53DE6BF7-D782-7F4C-A42E-7176629894CE}" destId="{3DDFAD20-F569-430B-9252-46D9AC74D737}" srcOrd="2" destOrd="0" parTransId="{A65A8757-603D-490D-999F-9EE087916729}" sibTransId="{3C08DF51-A755-40C0-8D72-99EAB2082256}"/>
    <dgm:cxn modelId="{6D1DC740-D77E-480C-BE24-03DA07D050CE}" srcId="{91DA2045-1738-B648-973E-49B795DD32D0}" destId="{BB15D35A-33A0-4722-92A5-F0A9B32DB89A}" srcOrd="0" destOrd="0" parTransId="{83660FE8-FE62-416A-8E09-D891BE2DA8E5}" sibTransId="{1AB88C83-C005-451B-8F90-222FE0ACD664}"/>
    <dgm:cxn modelId="{CFD5F954-54B5-B349-8A22-4B67180235F1}" type="presOf" srcId="{3DDFAD20-F569-430B-9252-46D9AC74D737}" destId="{459ED9AC-3365-4D47-AB35-0C201C7CA26F}" srcOrd="0" destOrd="0" presId="urn:microsoft.com/office/officeart/2005/8/layout/vList5"/>
    <dgm:cxn modelId="{EAFAA9D0-4FDC-CD4A-99C8-CD8BD46ED490}" srcId="{91DA2045-1738-B648-973E-49B795DD32D0}" destId="{9C7FFCED-14CE-7644-813A-7A2D024A4965}" srcOrd="1" destOrd="0" parTransId="{A67FD237-52A2-D944-8D86-5EEF5A500314}" sibTransId="{6313EDA3-71D3-1B41-93DB-49E01C857D77}"/>
    <dgm:cxn modelId="{3B067774-9F12-F646-A28F-63A8F0D5950C}" srcId="{3EFECC13-FE4F-2240-816B-14032C136543}" destId="{AA4356EB-692D-284F-98C1-2B6937442E3F}" srcOrd="0" destOrd="0" parTransId="{9AF81E5B-B8A7-D841-BF01-9E90A1AE4FCB}" sibTransId="{9F889DBB-9D0C-E047-8479-B8DBA34F54FE}"/>
    <dgm:cxn modelId="{46DDD78B-44C5-904A-9688-E05B2CA849C5}" type="presOf" srcId="{DF952468-43A0-41D9-8597-6C2F630FA64E}" destId="{3E2056DF-E964-5048-A380-E6EBE5B741FB}" srcOrd="0" destOrd="2" presId="urn:microsoft.com/office/officeart/2005/8/layout/vList5"/>
    <dgm:cxn modelId="{1DD958B1-A78F-1B48-BE26-ABB8DCF02CC3}" type="presOf" srcId="{AA4356EB-692D-284F-98C1-2B6937442E3F}" destId="{B6F6B977-D3DD-B441-B4B6-9DA3723DEE4E}" srcOrd="0" destOrd="0" presId="urn:microsoft.com/office/officeart/2005/8/layout/vList5"/>
    <dgm:cxn modelId="{CC4C81A4-9CC7-344D-AEF6-DD84C25DBF5C}" type="presOf" srcId="{91DA2045-1738-B648-973E-49B795DD32D0}" destId="{485EE53E-2622-7D42-A4C9-D7F305E1EF21}" srcOrd="0" destOrd="0" presId="urn:microsoft.com/office/officeart/2005/8/layout/vList5"/>
    <dgm:cxn modelId="{F7E5B76D-80BD-4946-8CD0-3DEA6DF382D6}" type="presParOf" srcId="{8849C30C-C12E-724A-885E-DF03434CD769}" destId="{882772B1-7901-584A-A5D2-9DAE8A3F5946}" srcOrd="0" destOrd="0" presId="urn:microsoft.com/office/officeart/2005/8/layout/vList5"/>
    <dgm:cxn modelId="{E7DB105C-240A-DF4F-9833-7C87D273E301}" type="presParOf" srcId="{882772B1-7901-584A-A5D2-9DAE8A3F5946}" destId="{485EE53E-2622-7D42-A4C9-D7F305E1EF21}" srcOrd="0" destOrd="0" presId="urn:microsoft.com/office/officeart/2005/8/layout/vList5"/>
    <dgm:cxn modelId="{38FDF45A-451F-3B46-B48A-779571DEA89D}" type="presParOf" srcId="{882772B1-7901-584A-A5D2-9DAE8A3F5946}" destId="{3E2056DF-E964-5048-A380-E6EBE5B741FB}" srcOrd="1" destOrd="0" presId="urn:microsoft.com/office/officeart/2005/8/layout/vList5"/>
    <dgm:cxn modelId="{97348E50-3908-6A4E-B610-D0EDA41C1246}" type="presParOf" srcId="{8849C30C-C12E-724A-885E-DF03434CD769}" destId="{E30A85D9-F3C1-924B-BDCF-A91150CDEECC}" srcOrd="1" destOrd="0" presId="urn:microsoft.com/office/officeart/2005/8/layout/vList5"/>
    <dgm:cxn modelId="{53BC7FBE-F235-0548-9C7C-F5FAFE546B95}" type="presParOf" srcId="{8849C30C-C12E-724A-885E-DF03434CD769}" destId="{E425D782-B3CA-3E43-A5C2-E35B35753950}" srcOrd="2" destOrd="0" presId="urn:microsoft.com/office/officeart/2005/8/layout/vList5"/>
    <dgm:cxn modelId="{03A3C764-0CEA-C245-9CD1-E3213F031951}" type="presParOf" srcId="{E425D782-B3CA-3E43-A5C2-E35B35753950}" destId="{DBBB9663-FCED-C74C-9916-8B06EA51FFFE}" srcOrd="0" destOrd="0" presId="urn:microsoft.com/office/officeart/2005/8/layout/vList5"/>
    <dgm:cxn modelId="{9F74251F-48E6-A849-B0DC-857F37A3342B}" type="presParOf" srcId="{E425D782-B3CA-3E43-A5C2-E35B35753950}" destId="{B6F6B977-D3DD-B441-B4B6-9DA3723DEE4E}" srcOrd="1" destOrd="0" presId="urn:microsoft.com/office/officeart/2005/8/layout/vList5"/>
    <dgm:cxn modelId="{2A187C60-566B-3640-A423-1655B3EF5079}" type="presParOf" srcId="{8849C30C-C12E-724A-885E-DF03434CD769}" destId="{11D20ED9-3E92-CC47-82E6-ABA98AB55F9E}" srcOrd="3" destOrd="0" presId="urn:microsoft.com/office/officeart/2005/8/layout/vList5"/>
    <dgm:cxn modelId="{CB3980F3-41B8-3441-9271-DFB9B7D5B9FC}" type="presParOf" srcId="{8849C30C-C12E-724A-885E-DF03434CD769}" destId="{FE79CB4A-2652-45B4-8592-F4735A9C7B05}" srcOrd="4" destOrd="0" presId="urn:microsoft.com/office/officeart/2005/8/layout/vList5"/>
    <dgm:cxn modelId="{19B1C797-143C-4F46-8B88-7D21F70C8665}" type="presParOf" srcId="{FE79CB4A-2652-45B4-8592-F4735A9C7B05}" destId="{459ED9AC-3365-4D47-AB35-0C201C7CA26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C6EAF-F695-4747-B01D-5BB0D645049A}">
      <dsp:nvSpPr>
        <dsp:cNvPr id="0" name=""/>
        <dsp:cNvSpPr/>
      </dsp:nvSpPr>
      <dsp:spPr>
        <a:xfrm>
          <a:off x="1266" y="1178690"/>
          <a:ext cx="2468841" cy="2468841"/>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23 Cloud providers, +300 data </a:t>
          </a:r>
          <a:r>
            <a:rPr lang="en-US" sz="2000" kern="1200" dirty="0" err="1" smtClean="0"/>
            <a:t>centres</a:t>
          </a:r>
          <a:endParaRPr lang="en-US" sz="2000" kern="1200" dirty="0"/>
        </a:p>
      </dsp:txBody>
      <dsp:txXfrm>
        <a:off x="362819" y="1540243"/>
        <a:ext cx="1745735" cy="1745735"/>
      </dsp:txXfrm>
    </dsp:sp>
    <dsp:sp modelId="{CB98E5B8-FC40-064F-BE5E-1EDB178C6332}">
      <dsp:nvSpPr>
        <dsp:cNvPr id="0" name=""/>
        <dsp:cNvSpPr/>
      </dsp:nvSpPr>
      <dsp:spPr>
        <a:xfrm>
          <a:off x="1976339" y="1170938"/>
          <a:ext cx="2468841" cy="2468841"/>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+250 000 instantiated VMs/year</a:t>
          </a:r>
          <a:endParaRPr lang="en-US" sz="2000" kern="1200" dirty="0"/>
        </a:p>
      </dsp:txBody>
      <dsp:txXfrm>
        <a:off x="2337892" y="1532491"/>
        <a:ext cx="1745735" cy="1745735"/>
      </dsp:txXfrm>
    </dsp:sp>
    <dsp:sp modelId="{E8657902-0DBD-434A-A6DB-8F274BBD8143}">
      <dsp:nvSpPr>
        <dsp:cNvPr id="0" name=""/>
        <dsp:cNvSpPr/>
      </dsp:nvSpPr>
      <dsp:spPr>
        <a:xfrm>
          <a:off x="3951412" y="1170938"/>
          <a:ext cx="2468841" cy="2468841"/>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1.7 Million jobs/day </a:t>
          </a:r>
          <a:endParaRPr lang="en-US" sz="2000" kern="1200" dirty="0"/>
        </a:p>
      </dsp:txBody>
      <dsp:txXfrm>
        <a:off x="4312965" y="1532491"/>
        <a:ext cx="1745735" cy="1745735"/>
      </dsp:txXfrm>
    </dsp:sp>
    <dsp:sp modelId="{14AD8842-24DF-654C-9B9F-FB08EB85989F}">
      <dsp:nvSpPr>
        <dsp:cNvPr id="0" name=""/>
        <dsp:cNvSpPr/>
      </dsp:nvSpPr>
      <dsp:spPr>
        <a:xfrm>
          <a:off x="5926485" y="1170938"/>
          <a:ext cx="2468841" cy="2468841"/>
        </a:xfrm>
        <a:prstGeom prst="ellipse">
          <a:avLst/>
        </a:prstGeom>
        <a:gradFill rotWithShape="0">
          <a:gsLst>
            <a:gs pos="0">
              <a:schemeClr val="accent3">
                <a:alpha val="50000"/>
                <a:hueOff val="8437698"/>
                <a:satOff val="-12660"/>
                <a:lumOff val="-2059"/>
                <a:alphaOff val="0"/>
                <a:shade val="51000"/>
                <a:satMod val="130000"/>
              </a:schemeClr>
            </a:gs>
            <a:gs pos="80000">
              <a:schemeClr val="accent3">
                <a:alpha val="50000"/>
                <a:hueOff val="8437698"/>
                <a:satOff val="-12660"/>
                <a:lumOff val="-2059"/>
                <a:alphaOff val="0"/>
                <a:shade val="93000"/>
                <a:satMod val="130000"/>
              </a:schemeClr>
            </a:gs>
            <a:gs pos="100000">
              <a:schemeClr val="accent3">
                <a:alpha val="50000"/>
                <a:hueOff val="8437698"/>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2.6 Billion CPU hours/year +26%</a:t>
          </a:r>
          <a:endParaRPr lang="en-US" sz="2000" kern="1200" dirty="0"/>
        </a:p>
      </dsp:txBody>
      <dsp:txXfrm>
        <a:off x="6288038" y="1532491"/>
        <a:ext cx="1745735" cy="1745735"/>
      </dsp:txXfrm>
    </dsp:sp>
    <dsp:sp modelId="{99270A79-923E-254B-90D9-C49252785348}">
      <dsp:nvSpPr>
        <dsp:cNvPr id="0" name=""/>
        <dsp:cNvSpPr/>
      </dsp:nvSpPr>
      <dsp:spPr>
        <a:xfrm>
          <a:off x="7901559" y="1170938"/>
          <a:ext cx="2468841" cy="2468841"/>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&gt;48 000 users, +25%</a:t>
          </a:r>
          <a:endParaRPr lang="en-US" sz="2000" kern="1200" dirty="0"/>
        </a:p>
      </dsp:txBody>
      <dsp:txXfrm>
        <a:off x="8263112" y="1532491"/>
        <a:ext cx="1745735" cy="1745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43F1D-2B2D-40E4-AEC5-D13FCB087426}">
      <dsp:nvSpPr>
        <dsp:cNvPr id="0" name=""/>
        <dsp:cNvSpPr/>
      </dsp:nvSpPr>
      <dsp:spPr>
        <a:xfrm>
          <a:off x="0"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Open </a:t>
          </a:r>
          <a:r>
            <a:rPr lang="fr-BE" sz="2700" b="1" kern="1200" dirty="0" err="1" smtClean="0">
              <a:solidFill>
                <a:srgbClr val="002060"/>
              </a:solidFill>
            </a:rPr>
            <a:t>research</a:t>
          </a:r>
          <a:r>
            <a:rPr lang="fr-BE" sz="2700" b="1" kern="1200" dirty="0" smtClean="0">
              <a:solidFill>
                <a:srgbClr val="002060"/>
              </a:solidFill>
            </a:rPr>
            <a:t> data</a:t>
          </a:r>
          <a:endParaRPr lang="en-GB" sz="2700" b="1" kern="1200" dirty="0">
            <a:solidFill>
              <a:srgbClr val="002060"/>
            </a:solidFill>
          </a:endParaRPr>
        </a:p>
      </dsp:txBody>
      <dsp:txXfrm>
        <a:off x="0" y="382706"/>
        <a:ext cx="2861567" cy="1716940"/>
      </dsp:txXfrm>
    </dsp:sp>
    <dsp:sp modelId="{134C32CF-0569-4F54-9EF3-4CA895B585E0}">
      <dsp:nvSpPr>
        <dsp:cNvPr id="0" name=""/>
        <dsp:cNvSpPr/>
      </dsp:nvSpPr>
      <dsp:spPr>
        <a:xfrm>
          <a:off x="3147724"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Data and </a:t>
          </a:r>
          <a:r>
            <a:rPr lang="fr-BE" sz="2700" b="1" kern="1200" dirty="0" err="1" smtClean="0">
              <a:solidFill>
                <a:srgbClr val="002060"/>
              </a:solidFill>
            </a:rPr>
            <a:t>computing</a:t>
          </a:r>
          <a:r>
            <a:rPr lang="fr-BE" sz="2700" b="1" kern="1200" dirty="0" smtClean="0">
              <a:solidFill>
                <a:srgbClr val="002060"/>
              </a:solidFill>
            </a:rPr>
            <a:t> intensive science</a:t>
          </a:r>
          <a:endParaRPr lang="en-GB" sz="2700" b="1" kern="1200" dirty="0">
            <a:solidFill>
              <a:srgbClr val="002060"/>
            </a:solidFill>
          </a:endParaRPr>
        </a:p>
      </dsp:txBody>
      <dsp:txXfrm>
        <a:off x="3147724" y="382706"/>
        <a:ext cx="2861567" cy="1716940"/>
      </dsp:txXfrm>
    </dsp:sp>
    <dsp:sp modelId="{36127F24-5FD4-4E7D-8A11-60FE445D08AA}">
      <dsp:nvSpPr>
        <dsp:cNvPr id="0" name=""/>
        <dsp:cNvSpPr/>
      </dsp:nvSpPr>
      <dsp:spPr>
        <a:xfrm>
          <a:off x="6295449"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Research</a:t>
          </a:r>
          <a:r>
            <a:rPr lang="fr-BE" sz="2700" b="1" kern="1200" dirty="0" smtClean="0">
              <a:solidFill>
                <a:srgbClr val="002060"/>
              </a:solidFill>
            </a:rPr>
            <a:t> and </a:t>
          </a:r>
          <a:r>
            <a:rPr lang="fr-BE" sz="2700" b="1" kern="1200" dirty="0" err="1" smtClean="0">
              <a:solidFill>
                <a:srgbClr val="002060"/>
              </a:solidFill>
            </a:rPr>
            <a:t>education</a:t>
          </a:r>
          <a:r>
            <a:rPr lang="fr-BE" sz="2700" b="1" kern="1200" dirty="0" smtClean="0">
              <a:solidFill>
                <a:srgbClr val="002060"/>
              </a:solidFill>
            </a:rPr>
            <a:t> networking</a:t>
          </a:r>
          <a:endParaRPr lang="en-GB" sz="2700" b="1" kern="1200" dirty="0">
            <a:solidFill>
              <a:srgbClr val="002060"/>
            </a:solidFill>
          </a:endParaRPr>
        </a:p>
      </dsp:txBody>
      <dsp:txXfrm>
        <a:off x="6295449" y="382706"/>
        <a:ext cx="2861567" cy="1716940"/>
      </dsp:txXfrm>
    </dsp:sp>
    <dsp:sp modelId="{2BECF824-82E7-4805-B356-737AACB18054}">
      <dsp:nvSpPr>
        <dsp:cNvPr id="0" name=""/>
        <dsp:cNvSpPr/>
      </dsp:nvSpPr>
      <dsp:spPr>
        <a:xfrm>
          <a:off x="1573862"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High performance </a:t>
          </a:r>
          <a:r>
            <a:rPr lang="fr-BE" sz="2700" b="1" kern="1200" dirty="0" err="1" smtClean="0">
              <a:solidFill>
                <a:srgbClr val="002060"/>
              </a:solidFill>
            </a:rPr>
            <a:t>computing</a:t>
          </a:r>
          <a:endParaRPr lang="en-GB" sz="2700" b="1" kern="1200" dirty="0">
            <a:solidFill>
              <a:srgbClr val="002060"/>
            </a:solidFill>
          </a:endParaRPr>
        </a:p>
      </dsp:txBody>
      <dsp:txXfrm>
        <a:off x="1573862" y="2385804"/>
        <a:ext cx="2861567" cy="1716940"/>
      </dsp:txXfrm>
    </dsp:sp>
    <dsp:sp modelId="{B8C4DA8C-C9B9-4F09-9F1B-63EB29854DCE}">
      <dsp:nvSpPr>
        <dsp:cNvPr id="0" name=""/>
        <dsp:cNvSpPr/>
      </dsp:nvSpPr>
      <dsp:spPr>
        <a:xfrm>
          <a:off x="4721586"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Big</a:t>
          </a:r>
          <a:r>
            <a:rPr lang="fr-BE" sz="2700" b="1" kern="1200" dirty="0" smtClean="0">
              <a:solidFill>
                <a:srgbClr val="002060"/>
              </a:solidFill>
            </a:rPr>
            <a:t> data innovation</a:t>
          </a:r>
          <a:endParaRPr lang="en-GB" sz="2700" b="1" kern="1200" dirty="0">
            <a:solidFill>
              <a:srgbClr val="002060"/>
            </a:solidFill>
          </a:endParaRPr>
        </a:p>
      </dsp:txBody>
      <dsp:txXfrm>
        <a:off x="4721586" y="2385804"/>
        <a:ext cx="2861567" cy="1716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4542-08BF-B34F-ACEB-47F2B83D31F5}">
      <dsp:nvSpPr>
        <dsp:cNvPr id="0" name=""/>
        <dsp:cNvSpPr/>
      </dsp:nvSpPr>
      <dsp:spPr>
        <a:xfrm rot="5400000">
          <a:off x="6662870" y="-286056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Distributed, reliable storage, standard and easy protocols for accessing data, replicas</a:t>
          </a:r>
          <a:endParaRPr lang="en-GB" sz="1900" kern="1200" noProof="0" dirty="0">
            <a:latin typeface="Candara" panose="020E0502030303020204" pitchFamily="34" charset="0"/>
          </a:endParaRPr>
        </a:p>
      </dsp:txBody>
      <dsp:txXfrm rot="-5400000">
        <a:off x="3713104" y="123445"/>
        <a:ext cx="6566828" cy="633049"/>
      </dsp:txXfrm>
    </dsp:sp>
    <dsp:sp modelId="{91CCCD39-D6ED-C247-9972-2F03D8B2275A}">
      <dsp:nvSpPr>
        <dsp:cNvPr id="0" name=""/>
        <dsp:cNvSpPr/>
      </dsp:nvSpPr>
      <dsp:spPr>
        <a:xfrm>
          <a:off x="0" y="1506"/>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Availability</a:t>
          </a:r>
          <a:endParaRPr lang="en-GB" sz="3600" kern="1200" noProof="0" dirty="0">
            <a:latin typeface="Candara" panose="020E0502030303020204" pitchFamily="34" charset="0"/>
          </a:endParaRPr>
        </a:p>
      </dsp:txBody>
      <dsp:txXfrm>
        <a:off x="42808" y="44314"/>
        <a:ext cx="3627488" cy="791311"/>
      </dsp:txXfrm>
    </dsp:sp>
    <dsp:sp modelId="{7B444145-7482-FB41-9C77-8D54CF87CAFB}">
      <dsp:nvSpPr>
        <dsp:cNvPr id="0" name=""/>
        <dsp:cNvSpPr/>
      </dsp:nvSpPr>
      <dsp:spPr>
        <a:xfrm rot="5400000">
          <a:off x="6662870" y="-1939793"/>
          <a:ext cx="701541" cy="6601074"/>
        </a:xfrm>
        <a:prstGeom prst="round2Same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available in standard, interoperable, open formats</a:t>
          </a:r>
          <a:endParaRPr lang="en-GB" sz="1900" kern="1200" noProof="0" dirty="0">
            <a:latin typeface="Candara" panose="020E0502030303020204" pitchFamily="34" charset="0"/>
          </a:endParaRPr>
        </a:p>
      </dsp:txBody>
      <dsp:txXfrm rot="-5400000">
        <a:off x="3713104" y="1044219"/>
        <a:ext cx="6566828" cy="633049"/>
      </dsp:txXfrm>
    </dsp:sp>
    <dsp:sp modelId="{CA76F7A5-4F18-454B-B901-D61112CE4961}">
      <dsp:nvSpPr>
        <dsp:cNvPr id="0" name=""/>
        <dsp:cNvSpPr/>
      </dsp:nvSpPr>
      <dsp:spPr>
        <a:xfrm>
          <a:off x="0" y="922280"/>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Interoperability</a:t>
          </a:r>
          <a:endParaRPr lang="en-GB" sz="3600" kern="1200" noProof="0" dirty="0">
            <a:latin typeface="Candara" panose="020E0502030303020204" pitchFamily="34" charset="0"/>
          </a:endParaRPr>
        </a:p>
      </dsp:txBody>
      <dsp:txXfrm>
        <a:off x="42808" y="965088"/>
        <a:ext cx="3627488" cy="791311"/>
      </dsp:txXfrm>
    </dsp:sp>
    <dsp:sp modelId="{14BDA7EE-DA61-0841-8441-4866CE5DDABC}">
      <dsp:nvSpPr>
        <dsp:cNvPr id="0" name=""/>
        <dsp:cNvSpPr/>
      </dsp:nvSpPr>
      <dsp:spPr>
        <a:xfrm rot="5400000">
          <a:off x="6662870" y="-1019019"/>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enriched with metadata, which discovery services and users can understand and which can be indexed</a:t>
          </a:r>
          <a:endParaRPr lang="en-GB" sz="1900" kern="1200" noProof="0" dirty="0">
            <a:latin typeface="Candara" panose="020E0502030303020204" pitchFamily="34" charset="0"/>
          </a:endParaRPr>
        </a:p>
      </dsp:txBody>
      <dsp:txXfrm rot="-5400000">
        <a:off x="3713104" y="1964993"/>
        <a:ext cx="6566828" cy="633049"/>
      </dsp:txXfrm>
    </dsp:sp>
    <dsp:sp modelId="{A960BB04-512A-064A-A68D-297AC1B883F4}">
      <dsp:nvSpPr>
        <dsp:cNvPr id="0" name=""/>
        <dsp:cNvSpPr/>
      </dsp:nvSpPr>
      <dsp:spPr>
        <a:xfrm>
          <a:off x="0" y="1843053"/>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pl-PL" sz="3600" kern="1200" dirty="0" smtClean="0">
              <a:latin typeface="Candara" panose="020E0502030303020204" pitchFamily="34" charset="0"/>
            </a:rPr>
            <a:t>Discovery</a:t>
          </a:r>
          <a:endParaRPr lang="pl-PL" sz="3600" kern="1200" dirty="0">
            <a:latin typeface="Candara" panose="020E0502030303020204" pitchFamily="34" charset="0"/>
          </a:endParaRPr>
        </a:p>
      </dsp:txBody>
      <dsp:txXfrm>
        <a:off x="42808" y="1885861"/>
        <a:ext cx="3627488" cy="791311"/>
      </dsp:txXfrm>
    </dsp:sp>
    <dsp:sp modelId="{71FA3CF7-AC0E-7841-A458-778D8D0DD26A}">
      <dsp:nvSpPr>
        <dsp:cNvPr id="0" name=""/>
        <dsp:cNvSpPr/>
      </dsp:nvSpPr>
      <dsp:spPr>
        <a:xfrm rot="5400000">
          <a:off x="6662870" y="-98245"/>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sets and items must have global unique identifiers which allow for their unambiguous referencing</a:t>
          </a:r>
          <a:endParaRPr lang="en-GB" sz="1900" kern="1200" noProof="0" dirty="0">
            <a:latin typeface="Candara" panose="020E0502030303020204" pitchFamily="34" charset="0"/>
          </a:endParaRPr>
        </a:p>
      </dsp:txBody>
      <dsp:txXfrm rot="-5400000">
        <a:off x="3713104" y="2885767"/>
        <a:ext cx="6566828" cy="633049"/>
      </dsp:txXfrm>
    </dsp:sp>
    <dsp:sp modelId="{935820EB-0622-0A4B-A5BE-1EE412695BAF}">
      <dsp:nvSpPr>
        <dsp:cNvPr id="0" name=""/>
        <dsp:cNvSpPr/>
      </dsp:nvSpPr>
      <dsp:spPr>
        <a:xfrm>
          <a:off x="0" y="2763827"/>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Identification</a:t>
          </a:r>
          <a:endParaRPr lang="en-GB" sz="3600" kern="1200" noProof="0" dirty="0">
            <a:latin typeface="Candara" panose="020E0502030303020204" pitchFamily="34" charset="0"/>
          </a:endParaRPr>
        </a:p>
      </dsp:txBody>
      <dsp:txXfrm>
        <a:off x="42808" y="2806635"/>
        <a:ext cx="3627488" cy="791311"/>
      </dsp:txXfrm>
    </dsp:sp>
    <dsp:sp modelId="{3F687AAB-AF21-4340-8266-9F0A28DA7F0B}">
      <dsp:nvSpPr>
        <dsp:cNvPr id="0" name=""/>
        <dsp:cNvSpPr/>
      </dsp:nvSpPr>
      <dsp:spPr>
        <a:xfrm rot="5400000">
          <a:off x="6662870" y="82252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Information on how the data was obtained or generated, in case of simulation data it should be possible to reproduce it</a:t>
          </a:r>
          <a:endParaRPr lang="en-GB" sz="1900" kern="1200" noProof="0" dirty="0">
            <a:latin typeface="Candara" panose="020E0502030303020204" pitchFamily="34" charset="0"/>
          </a:endParaRPr>
        </a:p>
      </dsp:txBody>
      <dsp:txXfrm rot="-5400000">
        <a:off x="3713104" y="3806539"/>
        <a:ext cx="6566828" cy="633049"/>
      </dsp:txXfrm>
    </dsp:sp>
    <dsp:sp modelId="{FB7156EC-559E-9D40-92C4-ACACF340CC3F}">
      <dsp:nvSpPr>
        <dsp:cNvPr id="0" name=""/>
        <dsp:cNvSpPr/>
      </dsp:nvSpPr>
      <dsp:spPr>
        <a:xfrm>
          <a:off x="0" y="3684601"/>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Provenance</a:t>
          </a:r>
          <a:endParaRPr lang="en-GB" sz="3600" kern="1200" noProof="0" dirty="0">
            <a:latin typeface="Candara" panose="020E0502030303020204" pitchFamily="34" charset="0"/>
          </a:endParaRPr>
        </a:p>
      </dsp:txBody>
      <dsp:txXfrm>
        <a:off x="42808" y="3727409"/>
        <a:ext cx="3627488" cy="791311"/>
      </dsp:txXfrm>
    </dsp:sp>
    <dsp:sp modelId="{BE32BD7F-E6C6-A945-86EB-59BA31566A41}">
      <dsp:nvSpPr>
        <dsp:cNvPr id="0" name=""/>
        <dsp:cNvSpPr/>
      </dsp:nvSpPr>
      <dsp:spPr>
        <a:xfrm rot="5400000">
          <a:off x="6662870" y="1743301"/>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stored in long term retention archive should be usable after tens of years after creation</a:t>
          </a:r>
          <a:endParaRPr lang="en-GB" sz="1900" kern="1200" noProof="0" dirty="0">
            <a:latin typeface="Candara" panose="020E0502030303020204" pitchFamily="34" charset="0"/>
          </a:endParaRPr>
        </a:p>
      </dsp:txBody>
      <dsp:txXfrm rot="-5400000">
        <a:off x="3713104" y="4727313"/>
        <a:ext cx="6566828" cy="633049"/>
      </dsp:txXfrm>
    </dsp:sp>
    <dsp:sp modelId="{0B4CB9A9-1620-AA43-9C53-C94F6C3731CC}">
      <dsp:nvSpPr>
        <dsp:cNvPr id="0" name=""/>
        <dsp:cNvSpPr/>
      </dsp:nvSpPr>
      <dsp:spPr>
        <a:xfrm>
          <a:off x="0" y="4605375"/>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Preservation</a:t>
          </a:r>
          <a:endParaRPr lang="en-GB" sz="3600" kern="1200" noProof="0" dirty="0">
            <a:latin typeface="Candara" panose="020E0502030303020204" pitchFamily="34" charset="0"/>
          </a:endParaRPr>
        </a:p>
      </dsp:txBody>
      <dsp:txXfrm>
        <a:off x="42808" y="4648183"/>
        <a:ext cx="3627488" cy="791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F44-C7A4-8449-B831-4B6D7DA40FE5}">
      <dsp:nvSpPr>
        <dsp:cNvPr id="0" name=""/>
        <dsp:cNvSpPr/>
      </dsp:nvSpPr>
      <dsp:spPr>
        <a:xfrm>
          <a:off x="4422943" y="3314969"/>
          <a:ext cx="1437274" cy="1437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smtClean="0"/>
            <a:t>ODP</a:t>
          </a:r>
          <a:endParaRPr lang="pl-PL" sz="4200" kern="1200" dirty="0"/>
        </a:p>
      </dsp:txBody>
      <dsp:txXfrm>
        <a:off x="4633427" y="3525453"/>
        <a:ext cx="1016306" cy="1016306"/>
      </dsp:txXfrm>
    </dsp:sp>
    <dsp:sp modelId="{FD3791DF-E5AB-C64E-B60B-3225F743B1BF}">
      <dsp:nvSpPr>
        <dsp:cNvPr id="0" name=""/>
        <dsp:cNvSpPr/>
      </dsp:nvSpPr>
      <dsp:spPr>
        <a:xfrm rot="9512130">
          <a:off x="1935616" y="4424118"/>
          <a:ext cx="248867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2824-4A89-9D49-AD1B-950120FE7B8C}">
      <dsp:nvSpPr>
        <dsp:cNvPr id="0" name=""/>
        <dsp:cNvSpPr/>
      </dsp:nvSpPr>
      <dsp:spPr>
        <a:xfrm>
          <a:off x="752618" y="4244802"/>
          <a:ext cx="2538598" cy="2030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Non-Grid users friendly security – no VO certificate necessary for open data – EGI AAI</a:t>
          </a:r>
          <a:endParaRPr lang="en-GB" sz="2100" kern="1200" noProof="0" dirty="0"/>
        </a:p>
      </dsp:txBody>
      <dsp:txXfrm>
        <a:off x="812100" y="4304284"/>
        <a:ext cx="2419634" cy="1911914"/>
      </dsp:txXfrm>
    </dsp:sp>
    <dsp:sp modelId="{695E7E68-84A8-C644-9133-861E112EC4FE}">
      <dsp:nvSpPr>
        <dsp:cNvPr id="0" name=""/>
        <dsp:cNvSpPr/>
      </dsp:nvSpPr>
      <dsp:spPr>
        <a:xfrm rot="12003041">
          <a:off x="1694410" y="2888528"/>
          <a:ext cx="2706145"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9068-F6C7-ED43-90EB-A719CDFBFE8C}">
      <dsp:nvSpPr>
        <dsp:cNvPr id="0" name=""/>
        <dsp:cNvSpPr/>
      </dsp:nvSpPr>
      <dsp:spPr>
        <a:xfrm>
          <a:off x="507121" y="1789976"/>
          <a:ext cx="2538598" cy="203087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Users and community data is organized into spaces (virtual folders)</a:t>
          </a:r>
          <a:endParaRPr lang="en-GB" sz="2100" kern="1200" noProof="0" dirty="0"/>
        </a:p>
      </dsp:txBody>
      <dsp:txXfrm>
        <a:off x="566603" y="1849458"/>
        <a:ext cx="2419634" cy="1911914"/>
      </dsp:txXfrm>
    </dsp:sp>
    <dsp:sp modelId="{B2A22C5E-5F1A-A348-A7D8-6AA34F37270D}">
      <dsp:nvSpPr>
        <dsp:cNvPr id="0" name=""/>
        <dsp:cNvSpPr/>
      </dsp:nvSpPr>
      <dsp:spPr>
        <a:xfrm rot="15949858">
          <a:off x="3991291" y="1805245"/>
          <a:ext cx="203123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0C96FF-B389-4043-A9FB-34C088FADDF9}">
      <dsp:nvSpPr>
        <dsp:cNvPr id="0" name=""/>
        <dsp:cNvSpPr/>
      </dsp:nvSpPr>
      <dsp:spPr>
        <a:xfrm>
          <a:off x="3453057" y="153422"/>
          <a:ext cx="2960031" cy="203936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Single user interface for personal, research and open data management</a:t>
          </a:r>
          <a:endParaRPr lang="en-GB" sz="2100" kern="1200" noProof="0" dirty="0"/>
        </a:p>
      </dsp:txBody>
      <dsp:txXfrm>
        <a:off x="3512788" y="213153"/>
        <a:ext cx="2840569" cy="1919905"/>
      </dsp:txXfrm>
    </dsp:sp>
    <dsp:sp modelId="{03FFB143-831C-D64E-865B-510B13A97FD3}">
      <dsp:nvSpPr>
        <dsp:cNvPr id="0" name=""/>
        <dsp:cNvSpPr/>
      </dsp:nvSpPr>
      <dsp:spPr>
        <a:xfrm rot="19141494">
          <a:off x="5436981" y="2029992"/>
          <a:ext cx="3146168"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23702-C2AF-324F-B93A-48605C05FC3B}">
      <dsp:nvSpPr>
        <dsp:cNvPr id="0" name=""/>
        <dsp:cNvSpPr/>
      </dsp:nvSpPr>
      <dsp:spPr>
        <a:xfrm>
          <a:off x="6889709" y="153576"/>
          <a:ext cx="2616051" cy="245137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Open data specific functionality including DOI registration, publication policies and long term preservation</a:t>
          </a:r>
          <a:endParaRPr lang="en-GB" sz="2100" kern="1200" noProof="0" dirty="0"/>
        </a:p>
      </dsp:txBody>
      <dsp:txXfrm>
        <a:off x="6961507" y="225374"/>
        <a:ext cx="2472455" cy="2307776"/>
      </dsp:txXfrm>
    </dsp:sp>
    <dsp:sp modelId="{AC25135F-51DB-A841-ABFB-FF77BBDBA5DE}">
      <dsp:nvSpPr>
        <dsp:cNvPr id="0" name=""/>
        <dsp:cNvSpPr/>
      </dsp:nvSpPr>
      <dsp:spPr>
        <a:xfrm rot="531969">
          <a:off x="5989708" y="3994104"/>
          <a:ext cx="2679497"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794B5-6399-A34E-8379-DA36603127D7}">
      <dsp:nvSpPr>
        <dsp:cNvPr id="0" name=""/>
        <dsp:cNvSpPr/>
      </dsp:nvSpPr>
      <dsp:spPr>
        <a:xfrm>
          <a:off x="7135318" y="3114482"/>
          <a:ext cx="3035757" cy="2933807"/>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Web interface for data management, including ACL and sharing. </a:t>
          </a:r>
        </a:p>
        <a:p>
          <a:pPr lvl="0" algn="ctr" defTabSz="933450">
            <a:lnSpc>
              <a:spcPct val="90000"/>
            </a:lnSpc>
            <a:spcBef>
              <a:spcPct val="0"/>
            </a:spcBef>
            <a:spcAft>
              <a:spcPct val="35000"/>
            </a:spcAft>
          </a:pPr>
          <a:r>
            <a:rPr lang="en-GB" sz="2100" kern="1200" noProof="0" dirty="0" smtClean="0"/>
            <a:t>Data can be accessed from local filesystem or Grid and Cloud protocols</a:t>
          </a:r>
          <a:endParaRPr lang="en-GB" sz="2100" kern="1200" noProof="0" dirty="0"/>
        </a:p>
      </dsp:txBody>
      <dsp:txXfrm>
        <a:off x="7221246" y="3200410"/>
        <a:ext cx="2863901" cy="2761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57A5-60B0-8E48-92E2-70269F2AA603}">
      <dsp:nvSpPr>
        <dsp:cNvPr id="0" name=""/>
        <dsp:cNvSpPr/>
      </dsp:nvSpPr>
      <dsp:spPr>
        <a:xfrm>
          <a:off x="4066"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GUI</a:t>
          </a:r>
          <a:endParaRPr lang="pl-PL" sz="4200" kern="1200" dirty="0"/>
        </a:p>
      </dsp:txBody>
      <dsp:txXfrm>
        <a:off x="4066" y="0"/>
        <a:ext cx="1606432" cy="1668985"/>
      </dsp:txXfrm>
    </dsp:sp>
    <dsp:sp modelId="{1247DB76-89A5-7946-B408-73A867DFBBA5}">
      <dsp:nvSpPr>
        <dsp:cNvPr id="0" name=""/>
        <dsp:cNvSpPr/>
      </dsp:nvSpPr>
      <dsp:spPr>
        <a:xfrm>
          <a:off x="16470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Web based </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Easy data management and sharing, access control</a:t>
          </a:r>
        </a:p>
        <a:p>
          <a:pPr lvl="0" algn="ctr" defTabSz="711200">
            <a:lnSpc>
              <a:spcPct val="90000"/>
            </a:lnSpc>
            <a:spcBef>
              <a:spcPct val="0"/>
            </a:spcBef>
            <a:spcAft>
              <a:spcPct val="35000"/>
            </a:spcAft>
          </a:pPr>
          <a:r>
            <a:rPr lang="en-GB" sz="1600" kern="1200" noProof="0" dirty="0" smtClean="0"/>
            <a:t> </a:t>
          </a:r>
        </a:p>
        <a:p>
          <a:pPr lvl="0" algn="ctr" defTabSz="711200">
            <a:lnSpc>
              <a:spcPct val="90000"/>
            </a:lnSpc>
            <a:spcBef>
              <a:spcPct val="0"/>
            </a:spcBef>
            <a:spcAft>
              <a:spcPct val="35000"/>
            </a:spcAft>
          </a:pPr>
          <a:r>
            <a:rPr lang="en-GB" sz="1600" kern="1200" noProof="0" dirty="0" smtClean="0"/>
            <a:t>Publication of data items and collections</a:t>
          </a:r>
          <a:endParaRPr lang="en-GB" sz="1600" kern="1200" noProof="0" dirty="0"/>
        </a:p>
      </dsp:txBody>
      <dsp:txXfrm>
        <a:off x="202350" y="1706626"/>
        <a:ext cx="1209863" cy="3540853"/>
      </dsp:txXfrm>
    </dsp:sp>
    <dsp:sp modelId="{CB90402A-65CF-4749-86E3-AE10C9C59D69}">
      <dsp:nvSpPr>
        <dsp:cNvPr id="0" name=""/>
        <dsp:cNvSpPr/>
      </dsp:nvSpPr>
      <dsp:spPr>
        <a:xfrm>
          <a:off x="173098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REST</a:t>
          </a:r>
          <a:endParaRPr lang="pl-PL" sz="4200" kern="1200" dirty="0"/>
        </a:p>
      </dsp:txBody>
      <dsp:txXfrm>
        <a:off x="1730980" y="0"/>
        <a:ext cx="1606432" cy="1668985"/>
      </dsp:txXfrm>
    </dsp:sp>
    <dsp:sp modelId="{A66B197F-167A-D04D-A501-192D3E739B6B}">
      <dsp:nvSpPr>
        <dsp:cNvPr id="0" name=""/>
        <dsp:cNvSpPr/>
      </dsp:nvSpPr>
      <dsp:spPr>
        <a:xfrm>
          <a:off x="1891624"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Advanced data and collection management API for integration with community tools and portals</a:t>
          </a:r>
          <a:endParaRPr lang="en-GB" sz="1600" kern="1200" noProof="0" dirty="0"/>
        </a:p>
      </dsp:txBody>
      <dsp:txXfrm>
        <a:off x="1929265" y="1706626"/>
        <a:ext cx="1209863" cy="3540853"/>
      </dsp:txXfrm>
    </dsp:sp>
    <dsp:sp modelId="{FF2FDCF8-96A0-8B4A-87DF-90C864C51DC8}">
      <dsp:nvSpPr>
        <dsp:cNvPr id="0" name=""/>
        <dsp:cNvSpPr/>
      </dsp:nvSpPr>
      <dsp:spPr>
        <a:xfrm>
          <a:off x="345789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CDMI</a:t>
          </a:r>
          <a:endParaRPr lang="pl-PL" sz="4200" kern="1200" dirty="0"/>
        </a:p>
      </dsp:txBody>
      <dsp:txXfrm>
        <a:off x="3457895" y="0"/>
        <a:ext cx="1606432" cy="1668985"/>
      </dsp:txXfrm>
    </dsp:sp>
    <dsp:sp modelId="{30847A94-E3BC-864C-ADB9-568B1CCFFB02}">
      <dsp:nvSpPr>
        <dsp:cNvPr id="0" name=""/>
        <dsp:cNvSpPr/>
      </dsp:nvSpPr>
      <dsp:spPr>
        <a:xfrm>
          <a:off x="361853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Standard data management operations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Advanced metadata queries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Integration with future data management applications </a:t>
          </a:r>
          <a:endParaRPr lang="en-GB" sz="1600" kern="1200" noProof="0" dirty="0"/>
        </a:p>
      </dsp:txBody>
      <dsp:txXfrm>
        <a:off x="3656180" y="1706626"/>
        <a:ext cx="1209863" cy="3540853"/>
      </dsp:txXfrm>
    </dsp:sp>
    <dsp:sp modelId="{9AE9FBA6-878E-D847-8EFD-CFC820137F30}">
      <dsp:nvSpPr>
        <dsp:cNvPr id="0" name=""/>
        <dsp:cNvSpPr/>
      </dsp:nvSpPr>
      <dsp:spPr>
        <a:xfrm>
          <a:off x="518481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POSIX</a:t>
          </a:r>
          <a:endParaRPr lang="pl-PL" sz="4200" kern="1200" dirty="0"/>
        </a:p>
      </dsp:txBody>
      <dsp:txXfrm>
        <a:off x="5184810" y="0"/>
        <a:ext cx="1606432" cy="1668985"/>
      </dsp:txXfrm>
    </dsp:sp>
    <dsp:sp modelId="{AA66E035-65A4-3044-8755-BF09ADFD177C}">
      <dsp:nvSpPr>
        <dsp:cNvPr id="0" name=""/>
        <dsp:cNvSpPr/>
      </dsp:nvSpPr>
      <dsp:spPr>
        <a:xfrm>
          <a:off x="534545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Enable direct mounting of spaces in the local filesystem without full data transfer</a:t>
          </a:r>
          <a:endParaRPr lang="en-GB" sz="1600" kern="1200" noProof="0" dirty="0"/>
        </a:p>
      </dsp:txBody>
      <dsp:txXfrm>
        <a:off x="5383094" y="1706626"/>
        <a:ext cx="1209863" cy="3540853"/>
      </dsp:txXfrm>
    </dsp:sp>
    <dsp:sp modelId="{258B7F63-7C63-0346-A0D7-7C04F2A76F72}">
      <dsp:nvSpPr>
        <dsp:cNvPr id="0" name=""/>
        <dsp:cNvSpPr/>
      </dsp:nvSpPr>
      <dsp:spPr>
        <a:xfrm>
          <a:off x="691172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OAI-PMH</a:t>
          </a:r>
          <a:endParaRPr lang="pl-PL" sz="4200" kern="1200" dirty="0"/>
        </a:p>
      </dsp:txBody>
      <dsp:txXfrm>
        <a:off x="6911725" y="0"/>
        <a:ext cx="1606432" cy="1668985"/>
      </dsp:txXfrm>
    </dsp:sp>
    <dsp:sp modelId="{B8BFE8B3-A7E1-9043-9DBA-E1C982B027E1}">
      <dsp:nvSpPr>
        <dsp:cNvPr id="0" name=""/>
        <dsp:cNvSpPr/>
      </dsp:nvSpPr>
      <dsp:spPr>
        <a:xfrm>
          <a:off x="7072368"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OAI Data Provider interface</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Dublin Core metadata by default</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More complex metadata can be registered in ODP manually</a:t>
          </a:r>
        </a:p>
      </dsp:txBody>
      <dsp:txXfrm>
        <a:off x="7110009" y="1706626"/>
        <a:ext cx="1209863" cy="3540853"/>
      </dsp:txXfrm>
    </dsp:sp>
    <dsp:sp modelId="{14C39B2F-F47D-C646-A1B3-985AE3EE3143}">
      <dsp:nvSpPr>
        <dsp:cNvPr id="0" name=""/>
        <dsp:cNvSpPr/>
      </dsp:nvSpPr>
      <dsp:spPr>
        <a:xfrm>
          <a:off x="863864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HTTP</a:t>
          </a:r>
          <a:endParaRPr lang="pl-PL" sz="4200" kern="1200" dirty="0"/>
        </a:p>
      </dsp:txBody>
      <dsp:txXfrm>
        <a:off x="8638640" y="0"/>
        <a:ext cx="1606432" cy="1668985"/>
      </dsp:txXfrm>
    </dsp:sp>
    <dsp:sp modelId="{1060AB16-CA4D-084E-8C20-36B0F79E7596}">
      <dsp:nvSpPr>
        <dsp:cNvPr id="0" name=""/>
        <dsp:cNvSpPr/>
      </dsp:nvSpPr>
      <dsp:spPr>
        <a:xfrm>
          <a:off x="879928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Direct download of open data from URL’s</a:t>
          </a:r>
          <a:endParaRPr lang="en-GB" sz="1600" kern="1200" noProof="0" dirty="0"/>
        </a:p>
      </dsp:txBody>
      <dsp:txXfrm>
        <a:off x="8836924" y="1706626"/>
        <a:ext cx="1209863" cy="3540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056DF-E964-5048-A380-E6EBE5B741FB}">
      <dsp:nvSpPr>
        <dsp:cNvPr id="0" name=""/>
        <dsp:cNvSpPr/>
      </dsp:nvSpPr>
      <dsp:spPr>
        <a:xfrm rot="5400000">
          <a:off x="3276837" y="-829666"/>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b="1" kern="1200" noProof="0" dirty="0" smtClean="0"/>
            <a:t>Web service</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Heavy</a:t>
          </a:r>
          <a:r>
            <a:rPr lang="it-IT" sz="1400" b="1" kern="1200" noProof="0" dirty="0" smtClean="0"/>
            <a:t> </a:t>
          </a:r>
          <a:r>
            <a:rPr lang="it-IT" sz="1400" b="1" kern="1200" noProof="0" dirty="0" err="1" smtClean="0"/>
            <a:t>computation</a:t>
          </a:r>
          <a:r>
            <a:rPr lang="it-IT" sz="1400" b="1" kern="1200" noProof="0" dirty="0" smtClean="0"/>
            <a:t> and large </a:t>
          </a:r>
          <a:r>
            <a:rPr lang="it-IT" sz="1400" b="1" kern="1200" noProof="0" dirty="0" err="1" smtClean="0"/>
            <a:t>memory</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Manage</a:t>
          </a:r>
          <a:r>
            <a:rPr lang="it-IT" sz="1400" b="1" kern="1200" noProof="0" dirty="0" smtClean="0"/>
            <a:t> large </a:t>
          </a:r>
          <a:r>
            <a:rPr lang="it-IT" sz="1400" b="1" kern="1200" noProof="0" dirty="0" err="1" smtClean="0"/>
            <a:t>datasets</a:t>
          </a:r>
          <a:endParaRPr lang="en-GB" sz="1400" b="1" kern="1200" noProof="0" dirty="0"/>
        </a:p>
      </dsp:txBody>
      <dsp:txXfrm rot="-5400000">
        <a:off x="2313843" y="184619"/>
        <a:ext cx="2925400" cy="948120"/>
      </dsp:txXfrm>
    </dsp:sp>
    <dsp:sp modelId="{485EE53E-2622-7D42-A4C9-D7F305E1EF21}">
      <dsp:nvSpPr>
        <dsp:cNvPr id="0" name=""/>
        <dsp:cNvSpPr/>
      </dsp:nvSpPr>
      <dsp:spPr>
        <a:xfrm>
          <a:off x="1361" y="0"/>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it-IT" sz="1900" kern="1200" noProof="0" dirty="0" err="1" smtClean="0"/>
            <a:t>Usage</a:t>
          </a:r>
          <a:r>
            <a:rPr lang="it-IT" sz="1900" kern="1200" noProof="0" dirty="0" smtClean="0"/>
            <a:t> Model</a:t>
          </a:r>
          <a:endParaRPr lang="en-GB" sz="1900" kern="1200" noProof="0" dirty="0"/>
        </a:p>
      </dsp:txBody>
      <dsp:txXfrm>
        <a:off x="65475" y="64114"/>
        <a:ext cx="2184253" cy="1185150"/>
      </dsp:txXfrm>
    </dsp:sp>
    <dsp:sp modelId="{B6F6B977-D3DD-B441-B4B6-9DA3723DEE4E}">
      <dsp:nvSpPr>
        <dsp:cNvPr id="0" name=""/>
        <dsp:cNvSpPr/>
      </dsp:nvSpPr>
      <dsp:spPr>
        <a:xfrm rot="5400000">
          <a:off x="3276837" y="549381"/>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b="1" kern="1200" noProof="0" dirty="0" err="1" smtClean="0"/>
            <a:t>Bioinformatics</a:t>
          </a:r>
          <a:endParaRPr lang="en-GB" sz="1600" b="1" kern="1200" noProof="0" dirty="0"/>
        </a:p>
      </dsp:txBody>
      <dsp:txXfrm rot="-5400000">
        <a:off x="2313843" y="1563667"/>
        <a:ext cx="2925400" cy="948120"/>
      </dsp:txXfrm>
    </dsp:sp>
    <dsp:sp modelId="{DBBB9663-FCED-C74C-9916-8B06EA51FFFE}">
      <dsp:nvSpPr>
        <dsp:cNvPr id="0" name=""/>
        <dsp:cNvSpPr/>
      </dsp:nvSpPr>
      <dsp:spPr>
        <a:xfrm>
          <a:off x="1361" y="1381037"/>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Scientific Disciplines</a:t>
          </a:r>
          <a:endParaRPr lang="en-GB" sz="1900" kern="1200" noProof="0" dirty="0"/>
        </a:p>
      </dsp:txBody>
      <dsp:txXfrm>
        <a:off x="65475" y="1445151"/>
        <a:ext cx="2184253" cy="1185150"/>
      </dsp:txXfrm>
    </dsp:sp>
    <dsp:sp modelId="{459ED9AC-3365-4D47-AB35-0C201C7CA26F}">
      <dsp:nvSpPr>
        <dsp:cNvPr id="0" name=""/>
        <dsp:cNvSpPr/>
      </dsp:nvSpPr>
      <dsp:spPr>
        <a:xfrm>
          <a:off x="1361" y="2760085"/>
          <a:ext cx="2312484"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Deployment in the Federated Cloud</a:t>
          </a:r>
          <a:endParaRPr lang="en-GB" sz="1900" kern="1200" noProof="0" dirty="0"/>
        </a:p>
      </dsp:txBody>
      <dsp:txXfrm>
        <a:off x="65475" y="2824199"/>
        <a:ext cx="2184256" cy="118515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6042025" y="0"/>
            <a:ext cx="4622800" cy="377825"/>
          </a:xfrm>
          <a:prstGeom prst="rect">
            <a:avLst/>
          </a:prstGeom>
        </p:spPr>
        <p:txBody>
          <a:bodyPr vert="horz" lIns="91440" tIns="45720" rIns="91440" bIns="45720" rtlCol="0"/>
          <a:lstStyle>
            <a:lvl1pPr algn="r">
              <a:defRPr sz="1200"/>
            </a:lvl1pPr>
          </a:lstStyle>
          <a:p>
            <a:fld id="{6764C7D5-5A30-4C36-9197-51045A303865}" type="datetimeFigureOut">
              <a:rPr lang="en-GB" smtClean="0"/>
              <a:t>01/12/2016</a:t>
            </a:fld>
            <a:endParaRPr lang="en-GB"/>
          </a:p>
        </p:txBody>
      </p:sp>
      <p:sp>
        <p:nvSpPr>
          <p:cNvPr id="4" name="Footer Placeholder 3"/>
          <p:cNvSpPr>
            <a:spLocks noGrp="1"/>
          </p:cNvSpPr>
          <p:nvPr>
            <p:ph type="ftr" sz="quarter" idx="2"/>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042025" y="7189788"/>
            <a:ext cx="4622800" cy="377825"/>
          </a:xfrm>
          <a:prstGeom prst="rect">
            <a:avLst/>
          </a:prstGeom>
        </p:spPr>
        <p:txBody>
          <a:bodyPr vert="horz" lIns="91440" tIns="45720" rIns="91440" bIns="45720" rtlCol="0" anchor="b"/>
          <a:lstStyle>
            <a:lvl1pPr algn="r">
              <a:defRPr sz="1200"/>
            </a:lvl1pPr>
          </a:lstStyle>
          <a:p>
            <a:fld id="{D05FFC55-B5BE-452D-BE39-9ACBE1AC79BC}" type="slidenum">
              <a:rPr lang="en-GB" smtClean="0"/>
              <a:t>‹N›</a:t>
            </a:fld>
            <a:endParaRPr lang="en-GB"/>
          </a:p>
        </p:txBody>
      </p:sp>
    </p:spTree>
    <p:extLst>
      <p:ext uri="{BB962C8B-B14F-4D97-AF65-F5344CB8AC3E}">
        <p14:creationId xmlns:p14="http://schemas.microsoft.com/office/powerpoint/2010/main" val="37664231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42025" y="0"/>
            <a:ext cx="4622800" cy="377825"/>
          </a:xfrm>
          <a:prstGeom prst="rect">
            <a:avLst/>
          </a:prstGeom>
        </p:spPr>
        <p:txBody>
          <a:bodyPr vert="horz" lIns="91440" tIns="45720" rIns="91440" bIns="45720" rtlCol="0"/>
          <a:lstStyle>
            <a:lvl1pPr algn="r">
              <a:defRPr sz="1200"/>
            </a:lvl1pPr>
          </a:lstStyle>
          <a:p>
            <a:fld id="{72EF4F6A-B073-429F-A895-18D43E8290D0}" type="datetimeFigureOut">
              <a:rPr lang="en-GB" smtClean="0"/>
              <a:t>01/12/2016</a:t>
            </a:fld>
            <a:endParaRPr lang="en-GB"/>
          </a:p>
        </p:txBody>
      </p:sp>
      <p:sp>
        <p:nvSpPr>
          <p:cNvPr id="4" name="Slide Image Placeholder 3"/>
          <p:cNvSpPr>
            <a:spLocks noGrp="1" noRot="1" noChangeAspect="1"/>
          </p:cNvSpPr>
          <p:nvPr>
            <p:ph type="sldImg" idx="2"/>
          </p:nvPr>
        </p:nvSpPr>
        <p:spPr>
          <a:xfrm>
            <a:off x="3333750" y="568325"/>
            <a:ext cx="4000500" cy="2838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6800" y="3595688"/>
            <a:ext cx="8534400" cy="3405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42025" y="7189788"/>
            <a:ext cx="4622800" cy="377825"/>
          </a:xfrm>
          <a:prstGeom prst="rect">
            <a:avLst/>
          </a:prstGeom>
        </p:spPr>
        <p:txBody>
          <a:bodyPr vert="horz" lIns="91440" tIns="45720" rIns="91440" bIns="45720" rtlCol="0" anchor="b"/>
          <a:lstStyle>
            <a:lvl1pPr algn="r">
              <a:defRPr sz="1200"/>
            </a:lvl1pPr>
          </a:lstStyle>
          <a:p>
            <a:fld id="{A527BC78-9382-4075-A337-A09B9E14DBCD}" type="slidenum">
              <a:rPr lang="en-GB" smtClean="0"/>
              <a:t>‹N›</a:t>
            </a:fld>
            <a:endParaRPr lang="en-GB"/>
          </a:p>
        </p:txBody>
      </p:sp>
    </p:spTree>
    <p:extLst>
      <p:ext uri="{BB962C8B-B14F-4D97-AF65-F5344CB8AC3E}">
        <p14:creationId xmlns:p14="http://schemas.microsoft.com/office/powerpoint/2010/main" val="3643049172"/>
      </p:ext>
    </p:extLst>
  </p:cSld>
  <p:clrMap bg1="lt1" tx1="dk1" bg2="lt2" tx2="dk2" accent1="accent1" accent2="accent2" accent3="accent3" accent4="accent4" accent5="accent5" accent6="accent6" hlink="hlink" folHlink="folHlink"/>
  <p:hf sldNum="0" hdr="0" ftr="0" dt="0"/>
  <p:notesStyle>
    <a:lvl1pPr marL="0" algn="l" defTabSz="914295" rtl="0" eaLnBrk="1" latinLnBrk="0" hangingPunct="1">
      <a:defRPr sz="1300" kern="1200">
        <a:solidFill>
          <a:schemeClr val="tx1"/>
        </a:solidFill>
        <a:latin typeface="+mn-lt"/>
        <a:ea typeface="+mn-ea"/>
        <a:cs typeface="+mn-cs"/>
      </a:defRPr>
    </a:lvl1pPr>
    <a:lvl2pPr marL="457147" algn="l" defTabSz="914295" rtl="0" eaLnBrk="1" latinLnBrk="0" hangingPunct="1">
      <a:defRPr sz="1300" kern="1200">
        <a:solidFill>
          <a:schemeClr val="tx1"/>
        </a:solidFill>
        <a:latin typeface="+mn-lt"/>
        <a:ea typeface="+mn-ea"/>
        <a:cs typeface="+mn-cs"/>
      </a:defRPr>
    </a:lvl2pPr>
    <a:lvl3pPr marL="914295" algn="l" defTabSz="914295" rtl="0" eaLnBrk="1" latinLnBrk="0" hangingPunct="1">
      <a:defRPr sz="1300" kern="1200">
        <a:solidFill>
          <a:schemeClr val="tx1"/>
        </a:solidFill>
        <a:latin typeface="+mn-lt"/>
        <a:ea typeface="+mn-ea"/>
        <a:cs typeface="+mn-cs"/>
      </a:defRPr>
    </a:lvl3pPr>
    <a:lvl4pPr marL="1371443" algn="l" defTabSz="914295" rtl="0" eaLnBrk="1" latinLnBrk="0" hangingPunct="1">
      <a:defRPr sz="1300" kern="1200">
        <a:solidFill>
          <a:schemeClr val="tx1"/>
        </a:solidFill>
        <a:latin typeface="+mn-lt"/>
        <a:ea typeface="+mn-ea"/>
        <a:cs typeface="+mn-cs"/>
      </a:defRPr>
    </a:lvl4pPr>
    <a:lvl5pPr marL="1828590" algn="l" defTabSz="914295" rtl="0" eaLnBrk="1" latinLnBrk="0" hangingPunct="1">
      <a:defRPr sz="1300" kern="1200">
        <a:solidFill>
          <a:schemeClr val="tx1"/>
        </a:solidFill>
        <a:latin typeface="+mn-lt"/>
        <a:ea typeface="+mn-ea"/>
        <a:cs typeface="+mn-cs"/>
      </a:defRPr>
    </a:lvl5pPr>
    <a:lvl6pPr marL="2285737" algn="l" defTabSz="914295" rtl="0" eaLnBrk="1" latinLnBrk="0" hangingPunct="1">
      <a:defRPr sz="1300" kern="1200">
        <a:solidFill>
          <a:schemeClr val="tx1"/>
        </a:solidFill>
        <a:latin typeface="+mn-lt"/>
        <a:ea typeface="+mn-ea"/>
        <a:cs typeface="+mn-cs"/>
      </a:defRPr>
    </a:lvl6pPr>
    <a:lvl7pPr marL="2742885" algn="l" defTabSz="914295" rtl="0" eaLnBrk="1" latinLnBrk="0" hangingPunct="1">
      <a:defRPr sz="1300" kern="1200">
        <a:solidFill>
          <a:schemeClr val="tx1"/>
        </a:solidFill>
        <a:latin typeface="+mn-lt"/>
        <a:ea typeface="+mn-ea"/>
        <a:cs typeface="+mn-cs"/>
      </a:defRPr>
    </a:lvl7pPr>
    <a:lvl8pPr marL="3200032" algn="l" defTabSz="914295" rtl="0" eaLnBrk="1" latinLnBrk="0" hangingPunct="1">
      <a:defRPr sz="1300" kern="1200">
        <a:solidFill>
          <a:schemeClr val="tx1"/>
        </a:solidFill>
        <a:latin typeface="+mn-lt"/>
        <a:ea typeface="+mn-ea"/>
        <a:cs typeface="+mn-cs"/>
      </a:defRPr>
    </a:lvl8pPr>
    <a:lvl9pPr marL="3657179" algn="l" defTabSz="9142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 globally distributed ICT infrastructure that federates the digital </a:t>
            </a:r>
            <a:r>
              <a:rPr lang="en-US" sz="1200" b="0" dirty="0" smtClean="0">
                <a:solidFill>
                  <a:srgbClr val="3366FF"/>
                </a:solidFill>
              </a:rPr>
              <a:t>capabilities, resources </a:t>
            </a:r>
            <a:r>
              <a:rPr lang="en-US" sz="1200" b="0" dirty="0" smtClean="0"/>
              <a:t>and </a:t>
            </a:r>
            <a:r>
              <a:rPr lang="en-US" sz="1200" b="0" dirty="0" smtClean="0">
                <a:solidFill>
                  <a:srgbClr val="3366FF"/>
                </a:solidFill>
              </a:rPr>
              <a:t>expertise</a:t>
            </a:r>
            <a:r>
              <a:rPr lang="en-US" sz="1200" b="0" dirty="0" smtClean="0"/>
              <a:t> of national and international research communities in Europe and worldwide.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de-DE" sz="1200" b="0" dirty="0" smtClean="0">
              <a:solidFill>
                <a:srgbClr val="184D80"/>
              </a:solidFill>
              <a:ea typeface="MS PGothic" charset="0"/>
              <a:cs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de-DE" sz="1200" b="0" dirty="0" smtClean="0">
                <a:solidFill>
                  <a:srgbClr val="184D80"/>
                </a:solidFill>
                <a:ea typeface="MS PGothic" charset="0"/>
                <a:cs typeface="MS PGothic" charset="0"/>
              </a:rPr>
              <a:t>EGI </a:t>
            </a:r>
            <a:r>
              <a:rPr kumimoji="1" lang="de-DE" sz="1200" b="0" dirty="0" err="1" smtClean="0">
                <a:solidFill>
                  <a:srgbClr val="184D80"/>
                </a:solidFill>
                <a:ea typeface="MS PGothic" charset="0"/>
                <a:cs typeface="MS PGothic" charset="0"/>
              </a:rPr>
              <a:t>has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delivered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unprecedented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data</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analysis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capabilities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more</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than</a:t>
            </a:r>
            <a:r>
              <a:rPr kumimoji="1" lang="de-DE" sz="1200" b="0" dirty="0" smtClean="0">
                <a:solidFill>
                  <a:srgbClr val="184D80"/>
                </a:solidFill>
                <a:ea typeface="MS PGothic" charset="0"/>
                <a:cs typeface="MS PGothic" charset="0"/>
              </a:rPr>
              <a:t> 48,000 </a:t>
            </a:r>
            <a:r>
              <a:rPr kumimoji="1" lang="de-DE" sz="1200" b="0" dirty="0" err="1" smtClean="0">
                <a:solidFill>
                  <a:srgbClr val="184D80"/>
                </a:solidFill>
                <a:ea typeface="MS PGothic" charset="0"/>
                <a:cs typeface="MS PGothic" charset="0"/>
              </a:rPr>
              <a:t>researchers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from</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many</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disciplines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now</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committed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bring </a:t>
            </a:r>
            <a:r>
              <a:rPr kumimoji="1" lang="de-DE" sz="1200" b="0" dirty="0" err="1" smtClean="0">
                <a:solidFill>
                  <a:srgbClr val="184D80"/>
                </a:solidFill>
                <a:ea typeface="MS PGothic" charset="0"/>
                <a:cs typeface="MS PGothic" charset="0"/>
              </a:rPr>
              <a:t>innovation</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the</a:t>
            </a:r>
            <a:r>
              <a:rPr kumimoji="1" lang="de-DE" sz="1200" b="0" dirty="0" smtClean="0">
                <a:solidFill>
                  <a:srgbClr val="184D80"/>
                </a:solidFill>
                <a:ea typeface="MS PGothic" charset="0"/>
                <a:cs typeface="MS PGothic" charset="0"/>
              </a:rPr>
              <a:t> private </a:t>
            </a:r>
            <a:r>
              <a:rPr kumimoji="1" lang="de-DE" sz="1200" b="0" dirty="0" err="1" smtClean="0">
                <a:solidFill>
                  <a:srgbClr val="184D80"/>
                </a:solidFill>
                <a:ea typeface="MS PGothic" charset="0"/>
                <a:cs typeface="MS PGothic" charset="0"/>
              </a:rPr>
              <a:t>sector</a:t>
            </a:r>
            <a:r>
              <a:rPr kumimoji="1" lang="de-DE" sz="1200" b="0" dirty="0" smtClean="0">
                <a:solidFill>
                  <a:srgbClr val="184D80"/>
                </a:solidFill>
                <a:latin typeface="Calibri" charset="0"/>
                <a:ea typeface="MS PGothic" charset="0"/>
                <a:cs typeface="MS PGothic" charset="0"/>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17854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baseline="0"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232168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22</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23</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24</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80259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305527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314566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35</a:t>
            </a:fld>
            <a:endParaRPr lang="nl-NL"/>
          </a:p>
        </p:txBody>
      </p:sp>
    </p:spTree>
    <p:extLst>
      <p:ext uri="{BB962C8B-B14F-4D97-AF65-F5344CB8AC3E}">
        <p14:creationId xmlns:p14="http://schemas.microsoft.com/office/powerpoint/2010/main" val="376319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333750" y="568325"/>
            <a:ext cx="4000500" cy="2838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t>
            </a:r>
            <a:r>
              <a:rPr lang="en-US" altLang="en-US" sz="1100" dirty="0" err="1" smtClean="0">
                <a:latin typeface="Calibri" pitchFamily="34" charset="0"/>
                <a:ea typeface="ＭＳ Ｐゴシック" pitchFamily="34" charset="-128"/>
              </a:rPr>
              <a:t>analyse</a:t>
            </a:r>
            <a:r>
              <a:rPr lang="en-US" altLang="en-US" sz="1100" dirty="0" smtClean="0">
                <a:latin typeface="Calibri" pitchFamily="34" charset="0"/>
                <a:ea typeface="ＭＳ Ｐゴシック" pitchFamily="34" charset="-128"/>
              </a:rPr>
              <a:t> data efficiently and collaborate with colleagues worldwide.  They are an essential part of modern scientific research and a driver for economic growth. </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mainly from research </a:t>
            </a:r>
            <a:r>
              <a:rPr lang="en-US" altLang="en-US" sz="1100" dirty="0" err="1" smtClean="0">
                <a:latin typeface="Calibri" pitchFamily="34" charset="0"/>
                <a:ea typeface="ＭＳ Ｐゴシック" pitchFamily="34" charset="-128"/>
              </a:rPr>
              <a:t>insitutes</a:t>
            </a:r>
            <a:r>
              <a:rPr lang="en-US" altLang="en-US" sz="1100" dirty="0" smtClean="0">
                <a:latin typeface="Calibri" pitchFamily="34" charset="0"/>
                <a:ea typeface="ＭＳ Ｐゴシック" pitchFamily="34" charset="-128"/>
              </a:rPr>
              <a:t> and universities. These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provide computer clusters, storage servers, applications and human support services for secure access and sharing. EGI provides these services to European researchers and their international collaborators.</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is coordinated by EGI.eu, a not-for-profit foundation based in Amsterdam and owned by EGI’s participants, the National Grid Infrastructures (NGIs).</a:t>
            </a:r>
            <a:endParaRPr lang="en-GB" altLang="en-US"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58BF08-3F2E-4BE3-A2ED-7DE0BCC4A3CB}"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36</a:t>
            </a:fld>
            <a:endParaRPr lang="nl-NL"/>
          </a:p>
        </p:txBody>
      </p:sp>
    </p:spTree>
    <p:extLst>
      <p:ext uri="{BB962C8B-B14F-4D97-AF65-F5344CB8AC3E}">
        <p14:creationId xmlns:p14="http://schemas.microsoft.com/office/powerpoint/2010/main" val="114921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Remark: The Virtual Appliances Catalogue does not store</a:t>
            </a:r>
            <a:r>
              <a:rPr lang="en-US" baseline="0" dirty="0" smtClean="0"/>
              <a:t> physically the VMs. It stores only references and metadata about the VMs. The VMs are physically stored elsewhere – e.g. third party HTTP server, EGI Repository</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38</a:t>
            </a:fld>
            <a:endParaRPr lang="nl-NL"/>
          </a:p>
        </p:txBody>
      </p:sp>
    </p:spTree>
    <p:extLst>
      <p:ext uri="{BB962C8B-B14F-4D97-AF65-F5344CB8AC3E}">
        <p14:creationId xmlns:p14="http://schemas.microsoft.com/office/powerpoint/2010/main" val="54313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Remark: The Virtual Appliances Catalogue does not store</a:t>
            </a:r>
            <a:r>
              <a:rPr lang="en-US" baseline="0" dirty="0" smtClean="0"/>
              <a:t> physically the VMs. It stores only references and metadata about the VMs. The VMs are physically stored elsewhere – e.g. third party HTTP server, EGI Repository</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39</a:t>
            </a:fld>
            <a:endParaRPr lang="nl-NL"/>
          </a:p>
        </p:txBody>
      </p:sp>
    </p:spTree>
    <p:extLst>
      <p:ext uri="{BB962C8B-B14F-4D97-AF65-F5344CB8AC3E}">
        <p14:creationId xmlns:p14="http://schemas.microsoft.com/office/powerpoint/2010/main" val="54313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40</a:t>
            </a:fld>
            <a:endParaRPr lang="nl-NL"/>
          </a:p>
        </p:txBody>
      </p:sp>
    </p:spTree>
    <p:extLst>
      <p:ext uri="{BB962C8B-B14F-4D97-AF65-F5344CB8AC3E}">
        <p14:creationId xmlns:p14="http://schemas.microsoft.com/office/powerpoint/2010/main" val="19744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5338" y="568325"/>
            <a:ext cx="3997325" cy="2836863"/>
          </a:xfrm>
        </p:spPr>
      </p:sp>
      <p:sp>
        <p:nvSpPr>
          <p:cNvPr id="3" name="Notes Placeholder 2"/>
          <p:cNvSpPr>
            <a:spLocks noGrp="1"/>
          </p:cNvSpPr>
          <p:nvPr>
            <p:ph type="body" idx="1"/>
          </p:nvPr>
        </p:nvSpPr>
        <p:spPr/>
        <p:txBody>
          <a:bodyPr/>
          <a:lstStyle/>
          <a:p>
            <a:r>
              <a:rPr lang="en-US" dirty="0" smtClean="0"/>
              <a:t>Positioning EGI on the e-infrastructure</a:t>
            </a:r>
            <a:r>
              <a:rPr lang="en-US" baseline="0" dirty="0" smtClean="0"/>
              <a:t> landscape</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solidFill>
                  <a:prstClr val="black"/>
                </a:solidFill>
                <a:latin typeface="Calibri"/>
              </a:rPr>
              <a:pPr/>
              <a:t>13</a:t>
            </a:fld>
            <a:endParaRPr lang="nl-NL">
              <a:solidFill>
                <a:prstClr val="black"/>
              </a:solidFill>
              <a:latin typeface="Calibri"/>
            </a:endParaRPr>
          </a:p>
        </p:txBody>
      </p:sp>
    </p:spTree>
    <p:extLst>
      <p:ext uri="{BB962C8B-B14F-4D97-AF65-F5344CB8AC3E}">
        <p14:creationId xmlns:p14="http://schemas.microsoft.com/office/powerpoint/2010/main" val="117720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300584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223552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155280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229657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619B6-88CC-4FA9-96BB-D3952373A3D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20794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1" y="1694310"/>
            <a:ext cx="4713553"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1" y="2400419"/>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8" y="1694310"/>
            <a:ext cx="4715404"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8" y="2400419"/>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7077E8D-F111-4361-B67D-5323163BE6F4}"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238970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E501EAB-ED20-4D3A-8249-6A50B5600C8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183485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074E1E-631F-49B3-AD56-08CEF82FADF9}"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300414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2"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2" y="1583927"/>
            <a:ext cx="3509699" cy="5177544"/>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375668-DA95-429F-9426-B475B54FB0C8}"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293432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1"/>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0965" indent="0">
              <a:buNone/>
              <a:defRPr sz="3200"/>
            </a:lvl2pPr>
            <a:lvl3pPr marL="1041931" indent="0">
              <a:buNone/>
              <a:defRPr sz="2700"/>
            </a:lvl3pPr>
            <a:lvl4pPr marL="1562895" indent="0">
              <a:buNone/>
              <a:defRPr sz="2300"/>
            </a:lvl4pPr>
            <a:lvl5pPr marL="2083860" indent="0">
              <a:buNone/>
              <a:defRPr sz="2300"/>
            </a:lvl5pPr>
            <a:lvl6pPr marL="2604827" indent="0">
              <a:buNone/>
              <a:defRPr sz="2300"/>
            </a:lvl6pPr>
            <a:lvl7pPr marL="3125792" indent="0">
              <a:buNone/>
              <a:defRPr sz="2300"/>
            </a:lvl7pPr>
            <a:lvl8pPr marL="3646756" indent="0">
              <a:buNone/>
              <a:defRPr sz="2300"/>
            </a:lvl8pPr>
            <a:lvl9pPr marL="4167722"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2"/>
            <a:ext cx="6400800" cy="888329"/>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EE3C98-EB3D-4A79-8533-CC45BA5E7691}"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64985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B17E5-EB83-482F-9B79-0BFD212ACFBB}"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425479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4"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1"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AC6E12-2206-4E82-B14A-6D93612091C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425924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82817"/>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205" tIns="52103" rIns="104205" bIns="52103" anchor="ctr"/>
          <a:lstStyle/>
          <a:p>
            <a:pPr algn="ctr" defTabSz="52102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5" y="285598"/>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2"/>
            <a:ext cx="5880364" cy="872561"/>
          </a:xfrm>
        </p:spPr>
        <p:txBody>
          <a:bodyPr/>
          <a:lstStyle>
            <a:lvl1pPr marL="3618">
              <a:defRPr sz="87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713053" y="4101736"/>
            <a:ext cx="9954947" cy="1908069"/>
          </a:xfrm>
        </p:spPr>
        <p:txBody>
          <a:bodyPr/>
          <a:lstStyle>
            <a:lvl1pPr marL="0" indent="0">
              <a:buFontTx/>
              <a:buNone/>
              <a:defRPr sz="3400" b="1" i="0">
                <a:solidFill>
                  <a:schemeClr val="bg1"/>
                </a:solidFill>
              </a:defRPr>
            </a:lvl1pPr>
          </a:lstStyle>
          <a:p>
            <a:pPr lvl="0"/>
            <a:r>
              <a:rPr lang="en-US" noProof="0" smtClean="0"/>
              <a:t>Click to edit Master subtitle style</a:t>
            </a:r>
            <a:endParaRPr lang="en-GB"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solidFill>
                <a:srgbClr val="FFFFFF"/>
              </a:solidFill>
              <a:latin typeface="Verdana"/>
            </a:endParaRPr>
          </a:p>
        </p:txBody>
      </p:sp>
      <p:sp>
        <p:nvSpPr>
          <p:cNvPr id="7" name="Rectangle 6"/>
          <p:cNvSpPr/>
          <p:nvPr userDrawn="1"/>
        </p:nvSpPr>
        <p:spPr>
          <a:xfrm>
            <a:off x="4978400"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10"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5142353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7029949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351360"/>
            <a:ext cx="9067800" cy="1622472"/>
          </a:xfrm>
          <a:prstGeom prst="rect">
            <a:avLst/>
          </a:prstGeom>
        </p:spPr>
        <p:txBody>
          <a:bodyPr lIns="22811" tIns="11406" rIns="22811" bIns="11406"/>
          <a:lstStyle/>
          <a:p>
            <a:r>
              <a:rPr lang="en-US" smtClean="0"/>
              <a:t>Click to edit Master title style</a:t>
            </a:r>
            <a:endParaRPr lang="en-GB"/>
          </a:p>
        </p:txBody>
      </p:sp>
      <p:sp>
        <p:nvSpPr>
          <p:cNvPr id="3" name="Subtitle 2"/>
          <p:cNvSpPr>
            <a:spLocks noGrp="1"/>
          </p:cNvSpPr>
          <p:nvPr>
            <p:ph type="subTitle" idx="1"/>
          </p:nvPr>
        </p:nvSpPr>
        <p:spPr>
          <a:xfrm>
            <a:off x="1600200" y="4289216"/>
            <a:ext cx="7467600" cy="1934351"/>
          </a:xfrm>
          <a:prstGeom prst="rect">
            <a:avLst/>
          </a:prstGeom>
        </p:spPr>
        <p:txBody>
          <a:bodyPr lIns="22811" tIns="11406" rIns="22811" bIns="11406"/>
          <a:lstStyle>
            <a:lvl1pPr marL="0" indent="0" algn="ctr">
              <a:buNone/>
              <a:defRPr>
                <a:solidFill>
                  <a:schemeClr val="tx1">
                    <a:tint val="75000"/>
                  </a:schemeClr>
                </a:solidFill>
              </a:defRPr>
            </a:lvl1pPr>
            <a:lvl2pPr marL="520516" indent="0" algn="ctr">
              <a:buNone/>
              <a:defRPr>
                <a:solidFill>
                  <a:schemeClr val="tx1">
                    <a:tint val="75000"/>
                  </a:schemeClr>
                </a:solidFill>
              </a:defRPr>
            </a:lvl2pPr>
            <a:lvl3pPr marL="1041034" indent="0" algn="ctr">
              <a:buNone/>
              <a:defRPr>
                <a:solidFill>
                  <a:schemeClr val="tx1">
                    <a:tint val="75000"/>
                  </a:schemeClr>
                </a:solidFill>
              </a:defRPr>
            </a:lvl3pPr>
            <a:lvl4pPr marL="1561549" indent="0" algn="ctr">
              <a:buNone/>
              <a:defRPr>
                <a:solidFill>
                  <a:schemeClr val="tx1">
                    <a:tint val="75000"/>
                  </a:schemeClr>
                </a:solidFill>
              </a:defRPr>
            </a:lvl4pPr>
            <a:lvl5pPr marL="2082065" indent="0" algn="ctr">
              <a:buNone/>
              <a:defRPr>
                <a:solidFill>
                  <a:schemeClr val="tx1">
                    <a:tint val="75000"/>
                  </a:schemeClr>
                </a:solidFill>
              </a:defRPr>
            </a:lvl5pPr>
            <a:lvl6pPr marL="2602583" indent="0" algn="ctr">
              <a:buNone/>
              <a:defRPr>
                <a:solidFill>
                  <a:schemeClr val="tx1">
                    <a:tint val="75000"/>
                  </a:schemeClr>
                </a:solidFill>
              </a:defRPr>
            </a:lvl6pPr>
            <a:lvl7pPr marL="3123098" indent="0" algn="ctr">
              <a:buNone/>
              <a:defRPr>
                <a:solidFill>
                  <a:schemeClr val="tx1">
                    <a:tint val="75000"/>
                  </a:schemeClr>
                </a:solidFill>
              </a:defRPr>
            </a:lvl7pPr>
            <a:lvl8pPr marL="3643616" indent="0" algn="ctr">
              <a:buNone/>
              <a:defRPr>
                <a:solidFill>
                  <a:schemeClr val="tx1">
                    <a:tint val="75000"/>
                  </a:schemeClr>
                </a:solidFill>
              </a:defRPr>
            </a:lvl8pPr>
            <a:lvl9pPr marL="416413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3401" y="7015530"/>
            <a:ext cx="2489200" cy="402989"/>
          </a:xfrm>
          <a:prstGeom prst="rect">
            <a:avLst/>
          </a:prstGeom>
        </p:spPr>
        <p:txBody>
          <a:bodyPr lIns="22811" tIns="11406" rIns="22811" bIns="11406"/>
          <a:lstStyle/>
          <a:p>
            <a:endParaRPr lang="en-GB"/>
          </a:p>
        </p:txBody>
      </p:sp>
      <p:sp>
        <p:nvSpPr>
          <p:cNvPr id="5" name="Footer Placeholder 4"/>
          <p:cNvSpPr>
            <a:spLocks noGrp="1"/>
          </p:cNvSpPr>
          <p:nvPr>
            <p:ph type="ftr" sz="quarter" idx="11"/>
          </p:nvPr>
        </p:nvSpPr>
        <p:spPr>
          <a:xfrm>
            <a:off x="3644901" y="7015530"/>
            <a:ext cx="3378200" cy="402989"/>
          </a:xfrm>
          <a:prstGeom prst="rect">
            <a:avLst/>
          </a:prstGeom>
        </p:spPr>
        <p:txBody>
          <a:bodyPr lIns="22811" tIns="11406" rIns="22811" bIns="11406"/>
          <a:lstStyle/>
          <a:p>
            <a:endParaRPr lang="en-GB"/>
          </a:p>
        </p:txBody>
      </p:sp>
      <p:sp>
        <p:nvSpPr>
          <p:cNvPr id="6" name="Slide Number Placeholder 5"/>
          <p:cNvSpPr>
            <a:spLocks noGrp="1"/>
          </p:cNvSpPr>
          <p:nvPr>
            <p:ph type="sldNum" sz="quarter" idx="12"/>
          </p:nvPr>
        </p:nvSpPr>
        <p:spPr>
          <a:xfrm>
            <a:off x="7645400" y="7015530"/>
            <a:ext cx="2489200" cy="402989"/>
          </a:xfrm>
          <a:prstGeom prst="rect">
            <a:avLst/>
          </a:prstGeom>
        </p:spPr>
        <p:txBody>
          <a:bodyPr lIns="22811" tIns="11406" rIns="22811" bIns="11406"/>
          <a:lstStyle/>
          <a:p>
            <a:fld id="{FABC9D7A-95D0-4481-8CC7-99EEC59AA18B}" type="slidenum">
              <a:rPr lang="en-GB" smtClean="0"/>
              <a:t>‹N›</a:t>
            </a:fld>
            <a:endParaRPr lang="en-GB"/>
          </a:p>
        </p:txBody>
      </p:sp>
    </p:spTree>
    <p:extLst>
      <p:ext uri="{BB962C8B-B14F-4D97-AF65-F5344CB8AC3E}">
        <p14:creationId xmlns:p14="http://schemas.microsoft.com/office/powerpoint/2010/main" val="344154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3"/>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1025" indent="0">
              <a:buNone/>
              <a:defRPr sz="2100"/>
            </a:lvl2pPr>
            <a:lvl3pPr marL="1042050" indent="0">
              <a:buNone/>
              <a:defRPr sz="1800"/>
            </a:lvl3pPr>
            <a:lvl4pPr marL="1563075" indent="0">
              <a:buNone/>
              <a:defRPr sz="1600"/>
            </a:lvl4pPr>
            <a:lvl5pPr marL="2084100" indent="0">
              <a:buNone/>
              <a:defRPr sz="1600"/>
            </a:lvl5pPr>
            <a:lvl6pPr marL="2605126" indent="0">
              <a:buNone/>
              <a:defRPr sz="1600"/>
            </a:lvl6pPr>
            <a:lvl7pPr marL="3126151" indent="0">
              <a:buNone/>
              <a:defRPr sz="1600"/>
            </a:lvl7pPr>
            <a:lvl8pPr marL="3647176" indent="0">
              <a:buNone/>
              <a:defRPr sz="1600"/>
            </a:lvl8pPr>
            <a:lvl9pPr marL="4168201"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17841884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1855436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0" y="1694310"/>
            <a:ext cx="4713553"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0" y="2400418"/>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7" y="1694310"/>
            <a:ext cx="4715404"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7" y="2400418"/>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6446738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7"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159489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5310406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0" y="1583926"/>
            <a:ext cx="3509699" cy="5177544"/>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42728807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0"/>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1025" indent="0">
              <a:buNone/>
              <a:defRPr sz="3200"/>
            </a:lvl2pPr>
            <a:lvl3pPr marL="1042050" indent="0">
              <a:buNone/>
              <a:defRPr sz="2700"/>
            </a:lvl3pPr>
            <a:lvl4pPr marL="1563075" indent="0">
              <a:buNone/>
              <a:defRPr sz="2300"/>
            </a:lvl4pPr>
            <a:lvl5pPr marL="2084100" indent="0">
              <a:buNone/>
              <a:defRPr sz="2300"/>
            </a:lvl5pPr>
            <a:lvl6pPr marL="2605126" indent="0">
              <a:buNone/>
              <a:defRPr sz="2300"/>
            </a:lvl6pPr>
            <a:lvl7pPr marL="3126151" indent="0">
              <a:buNone/>
              <a:defRPr sz="2300"/>
            </a:lvl7pPr>
            <a:lvl8pPr marL="3647176" indent="0">
              <a:buNone/>
              <a:defRPr sz="2300"/>
            </a:lvl8pPr>
            <a:lvl9pPr marL="4168201"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1"/>
            <a:ext cx="6400800" cy="888329"/>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0406459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9536297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3"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0"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805161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4"/>
            <a:ext cx="8568952" cy="938265"/>
          </a:xfrm>
          <a:prstGeom prst="rect">
            <a:avLst/>
          </a:prstGeom>
        </p:spPr>
        <p:txBody>
          <a:bodyPr lIns="104192" tIns="52097" rIns="104192" bIns="52097"/>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545468" y="1480550"/>
            <a:ext cx="9829092" cy="5280560"/>
          </a:xfrm>
          <a:prstGeom prst="rect">
            <a:avLst/>
          </a:prstGeom>
        </p:spPr>
        <p:txBody>
          <a:bodyPr lIns="104192" tIns="52097" rIns="104192" bIns="52097"/>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32381146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4"/>
            <a:ext cx="8568952" cy="938265"/>
          </a:xfrm>
          <a:prstGeom prst="rect">
            <a:avLst/>
          </a:prstGeom>
        </p:spPr>
        <p:txBody>
          <a:bodyPr lIns="104192" tIns="52097" rIns="104192" bIns="52097"/>
          <a:lstStyle/>
          <a:p>
            <a:r>
              <a:rPr lang="en-US" smtClean="0"/>
              <a:t>Click to edit Master title style</a:t>
            </a:r>
            <a:endParaRPr lang="en-US"/>
          </a:p>
        </p:txBody>
      </p:sp>
      <p:sp>
        <p:nvSpPr>
          <p:cNvPr id="3" name="Content Placeholder 2"/>
          <p:cNvSpPr>
            <a:spLocks noGrp="1"/>
          </p:cNvSpPr>
          <p:nvPr>
            <p:ph idx="1"/>
          </p:nvPr>
        </p:nvSpPr>
        <p:spPr>
          <a:xfrm>
            <a:off x="713054" y="1559288"/>
            <a:ext cx="9421547" cy="4995322"/>
          </a:xfrm>
          <a:prstGeom prst="rect">
            <a:avLst/>
          </a:prstGeom>
        </p:spPr>
        <p:txBody>
          <a:bodyPr lIns="104192" tIns="52097" rIns="104192" bIns="52097"/>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108416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3"/>
            <a:ext cx="8568952" cy="938265"/>
          </a:xfrm>
          <a:prstGeom prst="rect">
            <a:avLst/>
          </a:prstGeom>
        </p:spPr>
        <p:txBody>
          <a:bodyPr lIns="104205" tIns="52103" rIns="104205" bIns="52103"/>
          <a:lstStyle/>
          <a:p>
            <a:r>
              <a:rPr lang="en-US" smtClean="0"/>
              <a:t>Click to edit Master title style</a:t>
            </a:r>
            <a:endParaRPr lang="en-GB"/>
          </a:p>
        </p:txBody>
      </p:sp>
    </p:spTree>
    <p:extLst>
      <p:ext uri="{BB962C8B-B14F-4D97-AF65-F5344CB8AC3E}">
        <p14:creationId xmlns:p14="http://schemas.microsoft.com/office/powerpoint/2010/main" val="18814148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3"/>
            <a:ext cx="8568952" cy="938265"/>
          </a:xfrm>
          <a:prstGeom prst="rect">
            <a:avLst/>
          </a:prstGeom>
        </p:spPr>
        <p:txBody>
          <a:bodyPr lIns="104205" tIns="52103" rIns="104205" bIns="52103"/>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546365" y="1480550"/>
            <a:ext cx="9828195" cy="5324721"/>
          </a:xfrm>
          <a:prstGeom prst="rect">
            <a:avLst/>
          </a:prstGeom>
        </p:spPr>
        <p:txBody>
          <a:bodyPr lIns="104205" tIns="52103" rIns="104205" bIns="52103"/>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533400" y="7123502"/>
            <a:ext cx="2400300" cy="402990"/>
          </a:xfrm>
          <a:prstGeom prst="rect">
            <a:avLst/>
          </a:prstGeom>
        </p:spPr>
        <p:txBody>
          <a:bodyPr vert="horz" lIns="104205" tIns="52103" rIns="104205" bIns="52103" rtlCol="0" anchor="ctr"/>
          <a:lstStyle>
            <a:lvl1pPr algn="l">
              <a:defRPr sz="1100">
                <a:solidFill>
                  <a:schemeClr val="bg1"/>
                </a:solidFill>
              </a:defRPr>
            </a:lvl1pPr>
          </a:lstStyle>
          <a:p>
            <a:fld id="{2CDEB0F9-71B2-4695-BF6E-6B05A8AD9565}" type="datetime1">
              <a:rPr lang="nl-NL" smtClean="0"/>
              <a:pPr/>
              <a:t>1-12-2016</a:t>
            </a:fld>
            <a:endParaRPr lang="nl-NL" dirty="0"/>
          </a:p>
        </p:txBody>
      </p:sp>
      <p:sp>
        <p:nvSpPr>
          <p:cNvPr id="7" name="Content Placeholder 5"/>
          <p:cNvSpPr>
            <a:spLocks noGrp="1"/>
          </p:cNvSpPr>
          <p:nvPr>
            <p:ph sz="quarter" idx="10" hasCustomPrompt="1"/>
          </p:nvPr>
        </p:nvSpPr>
        <p:spPr>
          <a:xfrm>
            <a:off x="3737504" y="7202047"/>
            <a:ext cx="4031986" cy="318888"/>
          </a:xfrm>
          <a:prstGeom prst="rect">
            <a:avLst/>
          </a:prstGeom>
        </p:spPr>
        <p:txBody>
          <a:bodyPr lIns="104205" tIns="52103" rIns="104205" bIns="52103">
            <a:noAutofit/>
          </a:bodyPr>
          <a:lstStyle>
            <a:lvl1pPr marL="0" marR="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marL="0" marR="0" lvl="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289855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1082818"/>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192" tIns="52097" rIns="104192" bIns="52097" anchor="ctr"/>
          <a:lstStyle/>
          <a:p>
            <a:pPr algn="ctr" defTabSz="52096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6" y="285599"/>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3"/>
            <a:ext cx="5880364" cy="872561"/>
          </a:xfrm>
        </p:spPr>
        <p:txBody>
          <a:bodyPr/>
          <a:lstStyle>
            <a:lvl1pPr marL="3617">
              <a:defRPr sz="87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713054" y="4101737"/>
            <a:ext cx="9954947" cy="1908069"/>
          </a:xfrm>
        </p:spPr>
        <p:txBody>
          <a:bodyPr/>
          <a:lstStyle>
            <a:lvl1pPr marL="0" indent="0">
              <a:buFontTx/>
              <a:buNone/>
              <a:defRPr sz="34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ltLang="en-US">
              <a:solidFill>
                <a:srgbClr val="FFFFFF"/>
              </a:solidFill>
              <a:latin typeface="Verdana"/>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latin typeface="Verdana"/>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631984F-64CE-4D9E-AC3D-EA30DF1C1AF9}" type="slidenum">
              <a:rPr lang="en-GB" altLang="en-US">
                <a:solidFill>
                  <a:srgbClr val="FFFFFF"/>
                </a:solidFill>
                <a:latin typeface="Verdana"/>
              </a:rPr>
              <a:pPr/>
              <a:t>‹N›</a:t>
            </a:fld>
            <a:endParaRPr lang="en-GB" altLang="en-US">
              <a:solidFill>
                <a:srgbClr val="FFFFFF"/>
              </a:solidFill>
              <a:latin typeface="Verdana"/>
            </a:endParaRPr>
          </a:p>
        </p:txBody>
      </p:sp>
      <p:sp>
        <p:nvSpPr>
          <p:cNvPr id="7" name="Rectangle 6"/>
          <p:cNvSpPr/>
          <p:nvPr userDrawn="1"/>
        </p:nvSpPr>
        <p:spPr>
          <a:xfrm>
            <a:off x="4978401"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6E7FE7-B9E7-4C65-ACA2-CD0808F46617}"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151758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4"/>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0965" indent="0">
              <a:buNone/>
              <a:defRPr sz="2100"/>
            </a:lvl2pPr>
            <a:lvl3pPr marL="1041931" indent="0">
              <a:buNone/>
              <a:defRPr sz="1800"/>
            </a:lvl3pPr>
            <a:lvl4pPr marL="1562895" indent="0">
              <a:buNone/>
              <a:defRPr sz="1600"/>
            </a:lvl4pPr>
            <a:lvl5pPr marL="2083860" indent="0">
              <a:buNone/>
              <a:defRPr sz="1600"/>
            </a:lvl5pPr>
            <a:lvl6pPr marL="2604827" indent="0">
              <a:buNone/>
              <a:defRPr sz="1600"/>
            </a:lvl6pPr>
            <a:lvl7pPr marL="3125792" indent="0">
              <a:buNone/>
              <a:defRPr sz="1600"/>
            </a:lvl7pPr>
            <a:lvl8pPr marL="3646756" indent="0">
              <a:buNone/>
              <a:defRPr sz="1600"/>
            </a:lvl8pPr>
            <a:lvl9pPr marL="4167722"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CDFE22-C8FE-4E18-9AC3-1B9AF8D5996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3845887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F0F4FA"/>
            </a:gs>
            <a:gs pos="3000">
              <a:schemeClr val="bg1"/>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7" r:id="rId5"/>
    <p:sldLayoutId id="2147483678" r:id="rId6"/>
  </p:sldLayoutIdLst>
  <p:hf sldNum="0" hdr="0" ftr="0" dt="0"/>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4" indent="-285717" algn="l" defTabSz="9142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8" indent="-228574" algn="l" defTabSz="9142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5"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164"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311"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458"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606"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753"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533400" y="2750845"/>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533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644900" y="6892879"/>
            <a:ext cx="3378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ct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7645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r">
              <a:defRPr sz="1600">
                <a:solidFill>
                  <a:schemeClr val="tx1"/>
                </a:solidFill>
                <a:latin typeface="Arial" charset="0"/>
              </a:defRPr>
            </a:lvl1pPr>
          </a:lstStyle>
          <a:p>
            <a:pPr fontAlgn="base">
              <a:spcBef>
                <a:spcPct val="0"/>
              </a:spcBef>
              <a:spcAft>
                <a:spcPct val="0"/>
              </a:spcAft>
            </a:pPr>
            <a:fld id="{30107DF9-51F7-4C3D-B48B-492B5E6A2692}" type="slidenum">
              <a:rPr lang="en-GB" altLang="en-US">
                <a:solidFill>
                  <a:srgbClr val="000000"/>
                </a:solidFill>
              </a:rPr>
              <a:pPr fontAlgn="base">
                <a:spcBef>
                  <a:spcPct val="0"/>
                </a:spcBef>
                <a:spcAft>
                  <a:spcPct val="0"/>
                </a:spcAft>
              </a:pPr>
              <a:t>‹N›</a:t>
            </a:fld>
            <a:endParaRPr lang="en-GB" altLang="en-US">
              <a:solidFill>
                <a:srgbClr val="000000"/>
              </a:solidFill>
            </a:endParaRPr>
          </a:p>
        </p:txBody>
      </p:sp>
      <p:sp>
        <p:nvSpPr>
          <p:cNvPr id="15" name="Rectangle 14"/>
          <p:cNvSpPr/>
          <p:nvPr/>
        </p:nvSpPr>
        <p:spPr>
          <a:xfrm>
            <a:off x="0" y="2"/>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
        <p:nvSpPr>
          <p:cNvPr id="7" name="Rectangle 6"/>
          <p:cNvSpPr/>
          <p:nvPr/>
        </p:nvSpPr>
        <p:spPr>
          <a:xfrm>
            <a:off x="4972846" y="7350186"/>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6" y="285599"/>
            <a:ext cx="1676135" cy="11090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marL="408813" algn="l" rtl="0" eaLnBrk="1" fontAlgn="base" hangingPunct="1">
        <a:spcBef>
          <a:spcPct val="0"/>
        </a:spcBef>
        <a:spcAft>
          <a:spcPct val="0"/>
        </a:spcAft>
        <a:defRPr sz="3400" b="1">
          <a:solidFill>
            <a:srgbClr val="0F5494"/>
          </a:solidFill>
          <a:latin typeface="+mj-lt"/>
          <a:ea typeface="+mj-ea"/>
          <a:cs typeface="+mj-cs"/>
        </a:defRPr>
      </a:lvl1pPr>
      <a:lvl2pPr marL="408813" algn="l" rtl="0" eaLnBrk="1" fontAlgn="base" hangingPunct="1">
        <a:spcBef>
          <a:spcPct val="0"/>
        </a:spcBef>
        <a:spcAft>
          <a:spcPct val="0"/>
        </a:spcAft>
        <a:defRPr sz="3400" b="1">
          <a:solidFill>
            <a:srgbClr val="0F5494"/>
          </a:solidFill>
          <a:latin typeface="Verdana" pitchFamily="34" charset="0"/>
        </a:defRPr>
      </a:lvl2pPr>
      <a:lvl3pPr marL="408813" algn="l" rtl="0" eaLnBrk="1" fontAlgn="base" hangingPunct="1">
        <a:spcBef>
          <a:spcPct val="0"/>
        </a:spcBef>
        <a:spcAft>
          <a:spcPct val="0"/>
        </a:spcAft>
        <a:defRPr sz="3400" b="1">
          <a:solidFill>
            <a:srgbClr val="0F5494"/>
          </a:solidFill>
          <a:latin typeface="Verdana" pitchFamily="34" charset="0"/>
        </a:defRPr>
      </a:lvl3pPr>
      <a:lvl4pPr marL="408813" algn="l" rtl="0" eaLnBrk="1" fontAlgn="base" hangingPunct="1">
        <a:spcBef>
          <a:spcPct val="0"/>
        </a:spcBef>
        <a:spcAft>
          <a:spcPct val="0"/>
        </a:spcAft>
        <a:defRPr sz="3400" b="1">
          <a:solidFill>
            <a:srgbClr val="0F5494"/>
          </a:solidFill>
          <a:latin typeface="Verdana" pitchFamily="34" charset="0"/>
        </a:defRPr>
      </a:lvl4pPr>
      <a:lvl5pPr marL="408813" algn="l" rtl="0" eaLnBrk="1" fontAlgn="base" hangingPunct="1">
        <a:spcBef>
          <a:spcPct val="0"/>
        </a:spcBef>
        <a:spcAft>
          <a:spcPct val="0"/>
        </a:spcAft>
        <a:defRPr sz="3400" b="1">
          <a:solidFill>
            <a:srgbClr val="0F5494"/>
          </a:solidFill>
          <a:latin typeface="Verdana" pitchFamily="34" charset="0"/>
        </a:defRPr>
      </a:lvl5pPr>
      <a:lvl6pPr marL="929778" algn="l" rtl="0" eaLnBrk="1" fontAlgn="base" hangingPunct="1">
        <a:spcBef>
          <a:spcPct val="0"/>
        </a:spcBef>
        <a:spcAft>
          <a:spcPct val="0"/>
        </a:spcAft>
        <a:defRPr sz="3400" b="1">
          <a:solidFill>
            <a:srgbClr val="0F5494"/>
          </a:solidFill>
          <a:latin typeface="Verdana" pitchFamily="34" charset="0"/>
        </a:defRPr>
      </a:lvl6pPr>
      <a:lvl7pPr marL="1450743" algn="l" rtl="0" eaLnBrk="1" fontAlgn="base" hangingPunct="1">
        <a:spcBef>
          <a:spcPct val="0"/>
        </a:spcBef>
        <a:spcAft>
          <a:spcPct val="0"/>
        </a:spcAft>
        <a:defRPr sz="3400" b="1">
          <a:solidFill>
            <a:srgbClr val="0F5494"/>
          </a:solidFill>
          <a:latin typeface="Verdana" pitchFamily="34" charset="0"/>
        </a:defRPr>
      </a:lvl7pPr>
      <a:lvl8pPr marL="1971709" algn="l" rtl="0" eaLnBrk="1" fontAlgn="base" hangingPunct="1">
        <a:spcBef>
          <a:spcPct val="0"/>
        </a:spcBef>
        <a:spcAft>
          <a:spcPct val="0"/>
        </a:spcAft>
        <a:defRPr sz="3400" b="1">
          <a:solidFill>
            <a:srgbClr val="0F5494"/>
          </a:solidFill>
          <a:latin typeface="Verdana" pitchFamily="34" charset="0"/>
        </a:defRPr>
      </a:lvl8pPr>
      <a:lvl9pPr marL="2492673" algn="l" rtl="0" eaLnBrk="1" fontAlgn="base" hangingPunct="1">
        <a:spcBef>
          <a:spcPct val="0"/>
        </a:spcBef>
        <a:spcAft>
          <a:spcPct val="0"/>
        </a:spcAft>
        <a:defRPr sz="3400" b="1">
          <a:solidFill>
            <a:srgbClr val="0F5494"/>
          </a:solidFill>
          <a:latin typeface="Verdana" pitchFamily="34" charset="0"/>
        </a:defRPr>
      </a:lvl9pPr>
    </p:titleStyle>
    <p:bodyStyle>
      <a:lvl1pPr marL="390724" indent="-390724"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569" indent="-325603" algn="l" rtl="0" eaLnBrk="1" fontAlgn="base" hangingPunct="1">
        <a:spcBef>
          <a:spcPct val="20000"/>
        </a:spcBef>
        <a:spcAft>
          <a:spcPct val="0"/>
        </a:spcAft>
        <a:buClr>
          <a:srgbClr val="009FBA"/>
        </a:buClr>
        <a:buChar char="•"/>
        <a:defRPr sz="2300" b="1">
          <a:solidFill>
            <a:srgbClr val="0F5494"/>
          </a:solidFill>
          <a:latin typeface="+mn-lt"/>
        </a:defRPr>
      </a:lvl2pPr>
      <a:lvl3pPr marL="1302414" indent="-260483" algn="l" rtl="0" eaLnBrk="1" fontAlgn="base" hangingPunct="1">
        <a:spcBef>
          <a:spcPct val="20000"/>
        </a:spcBef>
        <a:spcAft>
          <a:spcPct val="0"/>
        </a:spcAft>
        <a:defRPr sz="1600">
          <a:solidFill>
            <a:srgbClr val="0F5494"/>
          </a:solidFill>
          <a:latin typeface="+mn-lt"/>
        </a:defRPr>
      </a:lvl3pPr>
      <a:lvl4pPr marL="1823378" indent="-260483" algn="l" rtl="0" eaLnBrk="1" fontAlgn="base" hangingPunct="1">
        <a:spcBef>
          <a:spcPct val="20000"/>
        </a:spcBef>
        <a:spcAft>
          <a:spcPct val="0"/>
        </a:spcAft>
        <a:buChar char="–"/>
        <a:defRPr sz="2300">
          <a:solidFill>
            <a:schemeClr val="tx1"/>
          </a:solidFill>
          <a:latin typeface="Arial" charset="0"/>
        </a:defRPr>
      </a:lvl4pPr>
      <a:lvl5pPr marL="2344343" indent="-260483" algn="l" rtl="0" eaLnBrk="1" fontAlgn="base" hangingPunct="1">
        <a:spcBef>
          <a:spcPct val="20000"/>
        </a:spcBef>
        <a:spcAft>
          <a:spcPct val="0"/>
        </a:spcAft>
        <a:buChar char="»"/>
        <a:defRPr sz="2300">
          <a:solidFill>
            <a:schemeClr val="tx1"/>
          </a:solidFill>
          <a:latin typeface="Arial" charset="0"/>
        </a:defRPr>
      </a:lvl5pPr>
      <a:lvl6pPr marL="2865309" indent="-260483" algn="l" rtl="0" eaLnBrk="1" fontAlgn="base" hangingPunct="1">
        <a:spcBef>
          <a:spcPct val="20000"/>
        </a:spcBef>
        <a:spcAft>
          <a:spcPct val="0"/>
        </a:spcAft>
        <a:buChar char="»"/>
        <a:defRPr sz="2300">
          <a:solidFill>
            <a:schemeClr val="tx1"/>
          </a:solidFill>
          <a:latin typeface="Arial" charset="0"/>
        </a:defRPr>
      </a:lvl6pPr>
      <a:lvl7pPr marL="3386274" indent="-260483" algn="l" rtl="0" eaLnBrk="1" fontAlgn="base" hangingPunct="1">
        <a:spcBef>
          <a:spcPct val="20000"/>
        </a:spcBef>
        <a:spcAft>
          <a:spcPct val="0"/>
        </a:spcAft>
        <a:buChar char="»"/>
        <a:defRPr sz="2300">
          <a:solidFill>
            <a:schemeClr val="tx1"/>
          </a:solidFill>
          <a:latin typeface="Arial" charset="0"/>
        </a:defRPr>
      </a:lvl7pPr>
      <a:lvl8pPr marL="3907238" indent="-260483" algn="l" rtl="0" eaLnBrk="1" fontAlgn="base" hangingPunct="1">
        <a:spcBef>
          <a:spcPct val="20000"/>
        </a:spcBef>
        <a:spcAft>
          <a:spcPct val="0"/>
        </a:spcAft>
        <a:buChar char="»"/>
        <a:defRPr sz="2300">
          <a:solidFill>
            <a:schemeClr val="tx1"/>
          </a:solidFill>
          <a:latin typeface="Arial" charset="0"/>
        </a:defRPr>
      </a:lvl8pPr>
      <a:lvl9pPr marL="4428205" indent="-26048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1931" rtl="0" eaLnBrk="1" latinLnBrk="0" hangingPunct="1">
        <a:defRPr sz="2100" kern="1200">
          <a:solidFill>
            <a:schemeClr val="tx1"/>
          </a:solidFill>
          <a:latin typeface="+mn-lt"/>
          <a:ea typeface="+mn-ea"/>
          <a:cs typeface="+mn-cs"/>
        </a:defRPr>
      </a:lvl1pPr>
      <a:lvl2pPr marL="520965" algn="l" defTabSz="1041931" rtl="0" eaLnBrk="1" latinLnBrk="0" hangingPunct="1">
        <a:defRPr sz="2100" kern="1200">
          <a:solidFill>
            <a:schemeClr val="tx1"/>
          </a:solidFill>
          <a:latin typeface="+mn-lt"/>
          <a:ea typeface="+mn-ea"/>
          <a:cs typeface="+mn-cs"/>
        </a:defRPr>
      </a:lvl2pPr>
      <a:lvl3pPr marL="1041931" algn="l" defTabSz="1041931" rtl="0" eaLnBrk="1" latinLnBrk="0" hangingPunct="1">
        <a:defRPr sz="2100" kern="1200">
          <a:solidFill>
            <a:schemeClr val="tx1"/>
          </a:solidFill>
          <a:latin typeface="+mn-lt"/>
          <a:ea typeface="+mn-ea"/>
          <a:cs typeface="+mn-cs"/>
        </a:defRPr>
      </a:lvl3pPr>
      <a:lvl4pPr marL="1562895" algn="l" defTabSz="1041931" rtl="0" eaLnBrk="1" latinLnBrk="0" hangingPunct="1">
        <a:defRPr sz="2100" kern="1200">
          <a:solidFill>
            <a:schemeClr val="tx1"/>
          </a:solidFill>
          <a:latin typeface="+mn-lt"/>
          <a:ea typeface="+mn-ea"/>
          <a:cs typeface="+mn-cs"/>
        </a:defRPr>
      </a:lvl4pPr>
      <a:lvl5pPr marL="2083860" algn="l" defTabSz="1041931" rtl="0" eaLnBrk="1" latinLnBrk="0" hangingPunct="1">
        <a:defRPr sz="2100" kern="1200">
          <a:solidFill>
            <a:schemeClr val="tx1"/>
          </a:solidFill>
          <a:latin typeface="+mn-lt"/>
          <a:ea typeface="+mn-ea"/>
          <a:cs typeface="+mn-cs"/>
        </a:defRPr>
      </a:lvl5pPr>
      <a:lvl6pPr marL="2604827" algn="l" defTabSz="1041931" rtl="0" eaLnBrk="1" latinLnBrk="0" hangingPunct="1">
        <a:defRPr sz="2100" kern="1200">
          <a:solidFill>
            <a:schemeClr val="tx1"/>
          </a:solidFill>
          <a:latin typeface="+mn-lt"/>
          <a:ea typeface="+mn-ea"/>
          <a:cs typeface="+mn-cs"/>
        </a:defRPr>
      </a:lvl6pPr>
      <a:lvl7pPr marL="3125792" algn="l" defTabSz="1041931" rtl="0" eaLnBrk="1" latinLnBrk="0" hangingPunct="1">
        <a:defRPr sz="2100" kern="1200">
          <a:solidFill>
            <a:schemeClr val="tx1"/>
          </a:solidFill>
          <a:latin typeface="+mn-lt"/>
          <a:ea typeface="+mn-ea"/>
          <a:cs typeface="+mn-cs"/>
        </a:defRPr>
      </a:lvl7pPr>
      <a:lvl8pPr marL="3646756" algn="l" defTabSz="1041931" rtl="0" eaLnBrk="1" latinLnBrk="0" hangingPunct="1">
        <a:defRPr sz="2100" kern="1200">
          <a:solidFill>
            <a:schemeClr val="tx1"/>
          </a:solidFill>
          <a:latin typeface="+mn-lt"/>
          <a:ea typeface="+mn-ea"/>
          <a:cs typeface="+mn-cs"/>
        </a:defRPr>
      </a:lvl8pPr>
      <a:lvl9pPr marL="4167722" algn="l" defTabSz="104193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533400" y="2750844"/>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533400" y="6892878"/>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lvl1pPr>
              <a:defRPr sz="1600">
                <a:solidFill>
                  <a:schemeClr val="tx1"/>
                </a:solidFill>
                <a:latin typeface="Arial" charset="0"/>
              </a:defRPr>
            </a:lvl1pPr>
          </a:lstStyle>
          <a:p>
            <a:pPr defTabSz="1042050"/>
            <a:endParaRPr lang="en-GB">
              <a:solidFill>
                <a:srgbClr val="000000"/>
              </a:solidFill>
            </a:endParaRPr>
          </a:p>
        </p:txBody>
      </p:sp>
      <p:sp>
        <p:nvSpPr>
          <p:cNvPr id="15" name="Rectangle 14"/>
          <p:cNvSpPr/>
          <p:nvPr/>
        </p:nvSpPr>
        <p:spPr>
          <a:xfrm>
            <a:off x="0" y="0"/>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7" name="Rectangle 6"/>
          <p:cNvSpPr/>
          <p:nvPr/>
        </p:nvSpPr>
        <p:spPr>
          <a:xfrm>
            <a:off x="4972845" y="7350185"/>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5" y="285598"/>
            <a:ext cx="1676135" cy="110909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82835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sldNum="0" hdr="0" ftr="0" dt="0"/>
  <p:txStyles>
    <p:titleStyle>
      <a:lvl1pPr marL="408860" algn="l" rtl="0" eaLnBrk="1" fontAlgn="base" hangingPunct="1">
        <a:spcBef>
          <a:spcPct val="0"/>
        </a:spcBef>
        <a:spcAft>
          <a:spcPct val="0"/>
        </a:spcAft>
        <a:defRPr sz="3400" b="1">
          <a:solidFill>
            <a:srgbClr val="0F5494"/>
          </a:solidFill>
          <a:latin typeface="+mj-lt"/>
          <a:ea typeface="+mj-ea"/>
          <a:cs typeface="+mj-cs"/>
        </a:defRPr>
      </a:lvl1pPr>
      <a:lvl2pPr marL="408860" algn="l" rtl="0" eaLnBrk="1" fontAlgn="base" hangingPunct="1">
        <a:spcBef>
          <a:spcPct val="0"/>
        </a:spcBef>
        <a:spcAft>
          <a:spcPct val="0"/>
        </a:spcAft>
        <a:defRPr sz="3400" b="1">
          <a:solidFill>
            <a:srgbClr val="0F5494"/>
          </a:solidFill>
          <a:latin typeface="Verdana" pitchFamily="34" charset="0"/>
        </a:defRPr>
      </a:lvl2pPr>
      <a:lvl3pPr marL="408860" algn="l" rtl="0" eaLnBrk="1" fontAlgn="base" hangingPunct="1">
        <a:spcBef>
          <a:spcPct val="0"/>
        </a:spcBef>
        <a:spcAft>
          <a:spcPct val="0"/>
        </a:spcAft>
        <a:defRPr sz="3400" b="1">
          <a:solidFill>
            <a:srgbClr val="0F5494"/>
          </a:solidFill>
          <a:latin typeface="Verdana" pitchFamily="34" charset="0"/>
        </a:defRPr>
      </a:lvl3pPr>
      <a:lvl4pPr marL="408860" algn="l" rtl="0" eaLnBrk="1" fontAlgn="base" hangingPunct="1">
        <a:spcBef>
          <a:spcPct val="0"/>
        </a:spcBef>
        <a:spcAft>
          <a:spcPct val="0"/>
        </a:spcAft>
        <a:defRPr sz="3400" b="1">
          <a:solidFill>
            <a:srgbClr val="0F5494"/>
          </a:solidFill>
          <a:latin typeface="Verdana" pitchFamily="34" charset="0"/>
        </a:defRPr>
      </a:lvl4pPr>
      <a:lvl5pPr marL="408860" algn="l" rtl="0" eaLnBrk="1" fontAlgn="base" hangingPunct="1">
        <a:spcBef>
          <a:spcPct val="0"/>
        </a:spcBef>
        <a:spcAft>
          <a:spcPct val="0"/>
        </a:spcAft>
        <a:defRPr sz="3400" b="1">
          <a:solidFill>
            <a:srgbClr val="0F5494"/>
          </a:solidFill>
          <a:latin typeface="Verdana" pitchFamily="34" charset="0"/>
        </a:defRPr>
      </a:lvl5pPr>
      <a:lvl6pPr marL="929885" algn="l" rtl="0" eaLnBrk="1" fontAlgn="base" hangingPunct="1">
        <a:spcBef>
          <a:spcPct val="0"/>
        </a:spcBef>
        <a:spcAft>
          <a:spcPct val="0"/>
        </a:spcAft>
        <a:defRPr sz="3400" b="1">
          <a:solidFill>
            <a:srgbClr val="0F5494"/>
          </a:solidFill>
          <a:latin typeface="Verdana" pitchFamily="34" charset="0"/>
        </a:defRPr>
      </a:lvl6pPr>
      <a:lvl7pPr marL="1450910" algn="l" rtl="0" eaLnBrk="1" fontAlgn="base" hangingPunct="1">
        <a:spcBef>
          <a:spcPct val="0"/>
        </a:spcBef>
        <a:spcAft>
          <a:spcPct val="0"/>
        </a:spcAft>
        <a:defRPr sz="3400" b="1">
          <a:solidFill>
            <a:srgbClr val="0F5494"/>
          </a:solidFill>
          <a:latin typeface="Verdana" pitchFamily="34" charset="0"/>
        </a:defRPr>
      </a:lvl7pPr>
      <a:lvl8pPr marL="1971935" algn="l" rtl="0" eaLnBrk="1" fontAlgn="base" hangingPunct="1">
        <a:spcBef>
          <a:spcPct val="0"/>
        </a:spcBef>
        <a:spcAft>
          <a:spcPct val="0"/>
        </a:spcAft>
        <a:defRPr sz="3400" b="1">
          <a:solidFill>
            <a:srgbClr val="0F5494"/>
          </a:solidFill>
          <a:latin typeface="Verdana" pitchFamily="34" charset="0"/>
        </a:defRPr>
      </a:lvl8pPr>
      <a:lvl9pPr marL="2492960" algn="l" rtl="0" eaLnBrk="1" fontAlgn="base" hangingPunct="1">
        <a:spcBef>
          <a:spcPct val="0"/>
        </a:spcBef>
        <a:spcAft>
          <a:spcPct val="0"/>
        </a:spcAft>
        <a:defRPr sz="3400" b="1">
          <a:solidFill>
            <a:srgbClr val="0F5494"/>
          </a:solidFill>
          <a:latin typeface="Verdana" pitchFamily="34" charset="0"/>
        </a:defRPr>
      </a:lvl9pPr>
    </p:titleStyle>
    <p:bodyStyle>
      <a:lvl1pPr marL="390769" indent="-390769"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666" indent="-325641" algn="l" rtl="0" eaLnBrk="1" fontAlgn="base" hangingPunct="1">
        <a:spcBef>
          <a:spcPct val="20000"/>
        </a:spcBef>
        <a:spcAft>
          <a:spcPct val="0"/>
        </a:spcAft>
        <a:buClr>
          <a:srgbClr val="009FBA"/>
        </a:buClr>
        <a:buChar char="•"/>
        <a:defRPr sz="2300" b="1">
          <a:solidFill>
            <a:srgbClr val="0F5494"/>
          </a:solidFill>
          <a:latin typeface="+mn-lt"/>
        </a:defRPr>
      </a:lvl2pPr>
      <a:lvl3pPr marL="1302563" indent="-260513" algn="l" rtl="0" eaLnBrk="1" fontAlgn="base" hangingPunct="1">
        <a:spcBef>
          <a:spcPct val="20000"/>
        </a:spcBef>
        <a:spcAft>
          <a:spcPct val="0"/>
        </a:spcAft>
        <a:defRPr sz="1600">
          <a:solidFill>
            <a:srgbClr val="0F5494"/>
          </a:solidFill>
          <a:latin typeface="+mn-lt"/>
        </a:defRPr>
      </a:lvl3pPr>
      <a:lvl4pPr marL="1823588" indent="-260513" algn="l" rtl="0" eaLnBrk="1" fontAlgn="base" hangingPunct="1">
        <a:spcBef>
          <a:spcPct val="20000"/>
        </a:spcBef>
        <a:spcAft>
          <a:spcPct val="0"/>
        </a:spcAft>
        <a:buChar char="–"/>
        <a:defRPr sz="2300">
          <a:solidFill>
            <a:schemeClr val="tx1"/>
          </a:solidFill>
          <a:latin typeface="Arial" charset="0"/>
        </a:defRPr>
      </a:lvl4pPr>
      <a:lvl5pPr marL="2344613" indent="-260513" algn="l" rtl="0" eaLnBrk="1" fontAlgn="base" hangingPunct="1">
        <a:spcBef>
          <a:spcPct val="20000"/>
        </a:spcBef>
        <a:spcAft>
          <a:spcPct val="0"/>
        </a:spcAft>
        <a:buChar char="»"/>
        <a:defRPr sz="2300">
          <a:solidFill>
            <a:schemeClr val="tx1"/>
          </a:solidFill>
          <a:latin typeface="Arial" charset="0"/>
        </a:defRPr>
      </a:lvl5pPr>
      <a:lvl6pPr marL="2865638" indent="-260513" algn="l" rtl="0" eaLnBrk="1" fontAlgn="base" hangingPunct="1">
        <a:spcBef>
          <a:spcPct val="20000"/>
        </a:spcBef>
        <a:spcAft>
          <a:spcPct val="0"/>
        </a:spcAft>
        <a:buChar char="»"/>
        <a:defRPr sz="2300">
          <a:solidFill>
            <a:schemeClr val="tx1"/>
          </a:solidFill>
          <a:latin typeface="Arial" charset="0"/>
        </a:defRPr>
      </a:lvl6pPr>
      <a:lvl7pPr marL="3386663" indent="-260513" algn="l" rtl="0" eaLnBrk="1" fontAlgn="base" hangingPunct="1">
        <a:spcBef>
          <a:spcPct val="20000"/>
        </a:spcBef>
        <a:spcAft>
          <a:spcPct val="0"/>
        </a:spcAft>
        <a:buChar char="»"/>
        <a:defRPr sz="2300">
          <a:solidFill>
            <a:schemeClr val="tx1"/>
          </a:solidFill>
          <a:latin typeface="Arial" charset="0"/>
        </a:defRPr>
      </a:lvl7pPr>
      <a:lvl8pPr marL="3907688" indent="-260513" algn="l" rtl="0" eaLnBrk="1" fontAlgn="base" hangingPunct="1">
        <a:spcBef>
          <a:spcPct val="20000"/>
        </a:spcBef>
        <a:spcAft>
          <a:spcPct val="0"/>
        </a:spcAft>
        <a:buChar char="»"/>
        <a:defRPr sz="2300">
          <a:solidFill>
            <a:schemeClr val="tx1"/>
          </a:solidFill>
          <a:latin typeface="Arial" charset="0"/>
        </a:defRPr>
      </a:lvl8pPr>
      <a:lvl9pPr marL="4428714" indent="-26051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2050" rtl="0" eaLnBrk="1" latinLnBrk="0" hangingPunct="1">
        <a:defRPr sz="2100" kern="1200">
          <a:solidFill>
            <a:schemeClr val="tx1"/>
          </a:solidFill>
          <a:latin typeface="+mn-lt"/>
          <a:ea typeface="+mn-ea"/>
          <a:cs typeface="+mn-cs"/>
        </a:defRPr>
      </a:lvl1pPr>
      <a:lvl2pPr marL="521025" algn="l" defTabSz="1042050" rtl="0" eaLnBrk="1" latinLnBrk="0" hangingPunct="1">
        <a:defRPr sz="2100" kern="1200">
          <a:solidFill>
            <a:schemeClr val="tx1"/>
          </a:solidFill>
          <a:latin typeface="+mn-lt"/>
          <a:ea typeface="+mn-ea"/>
          <a:cs typeface="+mn-cs"/>
        </a:defRPr>
      </a:lvl2pPr>
      <a:lvl3pPr marL="1042050" algn="l" defTabSz="1042050" rtl="0" eaLnBrk="1" latinLnBrk="0" hangingPunct="1">
        <a:defRPr sz="2100" kern="1200">
          <a:solidFill>
            <a:schemeClr val="tx1"/>
          </a:solidFill>
          <a:latin typeface="+mn-lt"/>
          <a:ea typeface="+mn-ea"/>
          <a:cs typeface="+mn-cs"/>
        </a:defRPr>
      </a:lvl3pPr>
      <a:lvl4pPr marL="1563075" algn="l" defTabSz="1042050" rtl="0" eaLnBrk="1" latinLnBrk="0" hangingPunct="1">
        <a:defRPr sz="2100" kern="1200">
          <a:solidFill>
            <a:schemeClr val="tx1"/>
          </a:solidFill>
          <a:latin typeface="+mn-lt"/>
          <a:ea typeface="+mn-ea"/>
          <a:cs typeface="+mn-cs"/>
        </a:defRPr>
      </a:lvl4pPr>
      <a:lvl5pPr marL="2084100" algn="l" defTabSz="1042050" rtl="0" eaLnBrk="1" latinLnBrk="0" hangingPunct="1">
        <a:defRPr sz="2100" kern="1200">
          <a:solidFill>
            <a:schemeClr val="tx1"/>
          </a:solidFill>
          <a:latin typeface="+mn-lt"/>
          <a:ea typeface="+mn-ea"/>
          <a:cs typeface="+mn-cs"/>
        </a:defRPr>
      </a:lvl5pPr>
      <a:lvl6pPr marL="2605126" algn="l" defTabSz="1042050" rtl="0" eaLnBrk="1" latinLnBrk="0" hangingPunct="1">
        <a:defRPr sz="2100" kern="1200">
          <a:solidFill>
            <a:schemeClr val="tx1"/>
          </a:solidFill>
          <a:latin typeface="+mn-lt"/>
          <a:ea typeface="+mn-ea"/>
          <a:cs typeface="+mn-cs"/>
        </a:defRPr>
      </a:lvl6pPr>
      <a:lvl7pPr marL="3126151" algn="l" defTabSz="1042050" rtl="0" eaLnBrk="1" latinLnBrk="0" hangingPunct="1">
        <a:defRPr sz="2100" kern="1200">
          <a:solidFill>
            <a:schemeClr val="tx1"/>
          </a:solidFill>
          <a:latin typeface="+mn-lt"/>
          <a:ea typeface="+mn-ea"/>
          <a:cs typeface="+mn-cs"/>
        </a:defRPr>
      </a:lvl7pPr>
      <a:lvl8pPr marL="3647176" algn="l" defTabSz="1042050" rtl="0" eaLnBrk="1" latinLnBrk="0" hangingPunct="1">
        <a:defRPr sz="2100" kern="1200">
          <a:solidFill>
            <a:schemeClr val="tx1"/>
          </a:solidFill>
          <a:latin typeface="+mn-lt"/>
          <a:ea typeface="+mn-ea"/>
          <a:cs typeface="+mn-cs"/>
        </a:defRPr>
      </a:lvl8pPr>
      <a:lvl9pPr marL="4168201" algn="l" defTabSz="10420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hyperlink" Target="https://www.egi.eu/haddock/" TargetMode="External"/><Relationship Id="rId2" Type="http://schemas.openxmlformats.org/officeDocument/2006/relationships/image" Target="../media/image75.jpeg"/><Relationship Id="rId1" Type="http://schemas.openxmlformats.org/officeDocument/2006/relationships/slideLayout" Target="../slideLayouts/slideLayout1.xml"/><Relationship Id="rId5" Type="http://schemas.openxmlformats.org/officeDocument/2006/relationships/hyperlink" Target="http://haddock.science.uu.nl/enmr/services/HADDOCK2.2/" TargetMode="External"/><Relationship Id="rId4" Type="http://schemas.openxmlformats.org/officeDocument/2006/relationships/hyperlink" Target="http://chipster.csc.fi/index.s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7.g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image" Target="../media/image80.gif"/><Relationship Id="rId5" Type="http://schemas.openxmlformats.org/officeDocument/2006/relationships/diagramQuickStyle" Target="../diagrams/quickStyle2.xml"/><Relationship Id="rId10" Type="http://schemas.openxmlformats.org/officeDocument/2006/relationships/image" Target="../media/image79.png"/><Relationship Id="rId4" Type="http://schemas.openxmlformats.org/officeDocument/2006/relationships/diagramLayout" Target="../diagrams/layout2.xml"/><Relationship Id="rId9"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onedata.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7.xml.rels><?xml version="1.0" encoding="UTF-8" standalone="yes"?>
<Relationships xmlns="http://schemas.openxmlformats.org/package/2006/relationships"><Relationship Id="rId3" Type="http://schemas.openxmlformats.org/officeDocument/2006/relationships/hyperlink" Target="https://onedata.org/doc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iki.egi.eu/wiki/EGI_Opendata_platform" TargetMode="External"/><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04.png"/><Relationship Id="rId5" Type="http://schemas.openxmlformats.org/officeDocument/2006/relationships/image" Target="../media/image107.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8" Type="http://schemas.openxmlformats.org/officeDocument/2006/relationships/image" Target="../media/image113.jpeg"/><Relationship Id="rId13" Type="http://schemas.openxmlformats.org/officeDocument/2006/relationships/image" Target="../media/image118.png"/><Relationship Id="rId18" Type="http://schemas.openxmlformats.org/officeDocument/2006/relationships/image" Target="../media/image123.png"/><Relationship Id="rId3" Type="http://schemas.openxmlformats.org/officeDocument/2006/relationships/image" Target="../media/image108.png"/><Relationship Id="rId7" Type="http://schemas.openxmlformats.org/officeDocument/2006/relationships/image" Target="../media/image112.gif"/><Relationship Id="rId12" Type="http://schemas.openxmlformats.org/officeDocument/2006/relationships/image" Target="../media/image117.png"/><Relationship Id="rId17" Type="http://schemas.openxmlformats.org/officeDocument/2006/relationships/image" Target="../media/image122.png"/><Relationship Id="rId2" Type="http://schemas.openxmlformats.org/officeDocument/2006/relationships/notesSlide" Target="../notesSlides/notesSlide20.xml"/><Relationship Id="rId16"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11.jpeg"/><Relationship Id="rId11" Type="http://schemas.openxmlformats.org/officeDocument/2006/relationships/image" Target="../media/image116.png"/><Relationship Id="rId5" Type="http://schemas.openxmlformats.org/officeDocument/2006/relationships/image" Target="../media/image110.jpeg"/><Relationship Id="rId15" Type="http://schemas.openxmlformats.org/officeDocument/2006/relationships/image" Target="../media/image120.png"/><Relationship Id="rId10" Type="http://schemas.openxmlformats.org/officeDocument/2006/relationships/image" Target="../media/image115.gif"/><Relationship Id="rId19" Type="http://schemas.openxmlformats.org/officeDocument/2006/relationships/image" Target="../media/image124.png"/><Relationship Id="rId4" Type="http://schemas.openxmlformats.org/officeDocument/2006/relationships/image" Target="../media/image109.jpeg"/><Relationship Id="rId9" Type="http://schemas.openxmlformats.org/officeDocument/2006/relationships/image" Target="../media/image114.jpeg"/><Relationship Id="rId14" Type="http://schemas.openxmlformats.org/officeDocument/2006/relationships/image" Target="../media/image119.png"/></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operations-portal.egi.eu/vo/search" TargetMode="External"/><Relationship Id="rId5" Type="http://schemas.microsoft.com/office/2007/relationships/hdphoto" Target="../media/hdphoto1.wdp"/><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6.pn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dashboard.appdb.egi.eu/" TargetMode="External"/><Relationship Id="rId2" Type="http://schemas.openxmlformats.org/officeDocument/2006/relationships/hyperlink" Target="mailto:mhaggel@iasa.gr" TargetMode="External"/><Relationship Id="rId1" Type="http://schemas.openxmlformats.org/officeDocument/2006/relationships/slideLayout" Target="../slideLayouts/slideLayout2.xml"/><Relationship Id="rId4" Type="http://schemas.openxmlformats.org/officeDocument/2006/relationships/hyperlink" Target="https://appdb.egi.eu/"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operations-portal.egi.eu/vo/search" TargetMode="External"/><Relationship Id="rId7" Type="http://schemas.openxmlformats.org/officeDocument/2006/relationships/hyperlink" Target="mailto:support@egi.eu" TargetMode="External"/><Relationship Id="rId2" Type="http://schemas.openxmlformats.org/officeDocument/2006/relationships/hyperlink" Target="https://wiki.egi.eu/wiki/Federated_Cloud_user_support" TargetMode="External"/><Relationship Id="rId1" Type="http://schemas.openxmlformats.org/officeDocument/2006/relationships/slideLayout" Target="../slideLayouts/slideLayout3.xml"/><Relationship Id="rId6" Type="http://schemas.openxmlformats.org/officeDocument/2006/relationships/hyperlink" Target="https://wiki.egi.eu/wiki/EGI_Webinar_Programme" TargetMode="External"/><Relationship Id="rId5" Type="http://schemas.openxmlformats.org/officeDocument/2006/relationships/hyperlink" Target="http://appdb.egi.eu" TargetMode="External"/><Relationship Id="rId4" Type="http://schemas.openxmlformats.org/officeDocument/2006/relationships/hyperlink" Target="http://www.egi.e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egi.eu/" TargetMode="External"/><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18" Type="http://schemas.openxmlformats.org/officeDocument/2006/relationships/image" Target="../media/image26.jpg"/><Relationship Id="rId26" Type="http://schemas.openxmlformats.org/officeDocument/2006/relationships/image" Target="../media/image34.jpg"/><Relationship Id="rId39" Type="http://schemas.openxmlformats.org/officeDocument/2006/relationships/image" Target="../media/image47.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jpg"/><Relationship Id="rId42" Type="http://schemas.openxmlformats.org/officeDocument/2006/relationships/image" Target="../media/image50.jpg"/><Relationship Id="rId47" Type="http://schemas.openxmlformats.org/officeDocument/2006/relationships/image" Target="../media/image55.jpg"/><Relationship Id="rId7" Type="http://schemas.openxmlformats.org/officeDocument/2006/relationships/image" Target="../media/image15.png"/><Relationship Id="rId12" Type="http://schemas.openxmlformats.org/officeDocument/2006/relationships/image" Target="../media/image20.jp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jpg"/><Relationship Id="rId2" Type="http://schemas.openxmlformats.org/officeDocument/2006/relationships/image" Target="../media/image10.png"/><Relationship Id="rId16" Type="http://schemas.openxmlformats.org/officeDocument/2006/relationships/image" Target="../media/image24.jpg"/><Relationship Id="rId20" Type="http://schemas.openxmlformats.org/officeDocument/2006/relationships/image" Target="../media/image28.jp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9.png"/><Relationship Id="rId24" Type="http://schemas.openxmlformats.org/officeDocument/2006/relationships/image" Target="../media/image32.jp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jpeg"/><Relationship Id="rId45" Type="http://schemas.openxmlformats.org/officeDocument/2006/relationships/image" Target="../media/image5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jpg"/><Relationship Id="rId36" Type="http://schemas.openxmlformats.org/officeDocument/2006/relationships/image" Target="../media/image44.jpg"/><Relationship Id="rId10" Type="http://schemas.openxmlformats.org/officeDocument/2006/relationships/image" Target="../media/image18.jp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jpg"/><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2.jpg"/><Relationship Id="rId22" Type="http://schemas.openxmlformats.org/officeDocument/2006/relationships/image" Target="../media/image30.jpg"/><Relationship Id="rId27" Type="http://schemas.openxmlformats.org/officeDocument/2006/relationships/image" Target="../media/image35.png"/><Relationship Id="rId30" Type="http://schemas.openxmlformats.org/officeDocument/2006/relationships/image" Target="../media/image38.jp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5176561"/>
            <a:ext cx="0" cy="1848002"/>
          </a:xfrm>
          <a:custGeom>
            <a:avLst/>
            <a:gdLst/>
            <a:ahLst/>
            <a:cxnLst/>
            <a:rect l="l" t="t" r="r" b="b"/>
            <a:pathLst>
              <a:path h="1848002">
                <a:moveTo>
                  <a:pt x="0" y="1848002"/>
                </a:moveTo>
                <a:lnTo>
                  <a:pt x="0" y="0"/>
                </a:lnTo>
                <a:lnTo>
                  <a:pt x="0" y="1848002"/>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228600" y="6322273"/>
            <a:ext cx="11125200" cy="815128"/>
          </a:xfrm>
          <a:custGeom>
            <a:avLst/>
            <a:gdLst/>
            <a:ahLst/>
            <a:cxnLst/>
            <a:rect l="l" t="t" r="r" b="b"/>
            <a:pathLst>
              <a:path w="5543994" h="1848002">
                <a:moveTo>
                  <a:pt x="5436006" y="0"/>
                </a:moveTo>
                <a:lnTo>
                  <a:pt x="108000" y="0"/>
                </a:lnTo>
                <a:lnTo>
                  <a:pt x="108000" y="1848002"/>
                </a:lnTo>
                <a:lnTo>
                  <a:pt x="5436006" y="1848002"/>
                </a:lnTo>
                <a:lnTo>
                  <a:pt x="5436006" y="0"/>
                </a:lnTo>
                <a:close/>
              </a:path>
            </a:pathLst>
          </a:custGeom>
          <a:solidFill>
            <a:srgbClr val="0067B1"/>
          </a:solidFill>
        </p:spPr>
        <p:txBody>
          <a:bodyPr wrap="square" lIns="0" tIns="0" rIns="0" bIns="0" rtlCol="0">
            <a:noAutofit/>
          </a:bodyPr>
          <a:lstStyle/>
          <a:p>
            <a:pPr marL="12699">
              <a:lnSpc>
                <a:spcPct val="95825"/>
              </a:lnSpc>
              <a:spcBef>
                <a:spcPts val="669"/>
              </a:spcBef>
            </a:pPr>
            <a:r>
              <a:rPr lang="en-GB"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a:t>
            </a:r>
          </a:p>
          <a:p>
            <a:pPr marL="12699">
              <a:lnSpc>
                <a:spcPct val="95825"/>
              </a:lnSpc>
              <a:spcBef>
                <a:spcPts val="669"/>
              </a:spcBef>
            </a:pPr>
            <a:r>
              <a:rPr lang="en-GB" sz="2100" dirty="0">
                <a:solidFill>
                  <a:srgbClr val="FFFFFF"/>
                </a:solidFill>
                <a:latin typeface="Open Sans" panose="020B0606030504020204" pitchFamily="34" charset="0"/>
                <a:ea typeface="Open Sans" panose="020B0606030504020204" pitchFamily="34" charset="0"/>
                <a:cs typeface="Open Sans" panose="020B0606030504020204" pitchFamily="34" charset="0"/>
              </a:rPr>
              <a:t>     www.egi.eu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p:nvPr/>
        </p:nvSpPr>
        <p:spPr>
          <a:xfrm>
            <a:off x="9144001" y="6322273"/>
            <a:ext cx="1447800" cy="1246928"/>
          </a:xfrm>
          <a:custGeom>
            <a:avLst/>
            <a:gdLst/>
            <a:ahLst/>
            <a:cxnLst/>
            <a:rect l="l" t="t" r="r" b="b"/>
            <a:pathLst>
              <a:path w="1353235" h="1353235">
                <a:moveTo>
                  <a:pt x="676617" y="1353235"/>
                </a:moveTo>
                <a:lnTo>
                  <a:pt x="732110" y="1350992"/>
                </a:lnTo>
                <a:lnTo>
                  <a:pt x="786368" y="1344379"/>
                </a:lnTo>
                <a:lnTo>
                  <a:pt x="839216" y="1333571"/>
                </a:lnTo>
                <a:lnTo>
                  <a:pt x="890481" y="1318741"/>
                </a:lnTo>
                <a:lnTo>
                  <a:pt x="939987" y="1300063"/>
                </a:lnTo>
                <a:lnTo>
                  <a:pt x="987562" y="1277712"/>
                </a:lnTo>
                <a:lnTo>
                  <a:pt x="1033030" y="1251862"/>
                </a:lnTo>
                <a:lnTo>
                  <a:pt x="1076219" y="1222687"/>
                </a:lnTo>
                <a:lnTo>
                  <a:pt x="1116953" y="1190361"/>
                </a:lnTo>
                <a:lnTo>
                  <a:pt x="1155058" y="1155058"/>
                </a:lnTo>
                <a:lnTo>
                  <a:pt x="1190361" y="1116953"/>
                </a:lnTo>
                <a:lnTo>
                  <a:pt x="1222687" y="1076219"/>
                </a:lnTo>
                <a:lnTo>
                  <a:pt x="1251862" y="1033030"/>
                </a:lnTo>
                <a:lnTo>
                  <a:pt x="1277712" y="987562"/>
                </a:lnTo>
                <a:lnTo>
                  <a:pt x="1300063" y="939987"/>
                </a:lnTo>
                <a:lnTo>
                  <a:pt x="1318741" y="890481"/>
                </a:lnTo>
                <a:lnTo>
                  <a:pt x="1333571" y="839216"/>
                </a:lnTo>
                <a:lnTo>
                  <a:pt x="1344379" y="786368"/>
                </a:lnTo>
                <a:lnTo>
                  <a:pt x="1350992" y="732110"/>
                </a:lnTo>
                <a:lnTo>
                  <a:pt x="1353235" y="676617"/>
                </a:lnTo>
                <a:lnTo>
                  <a:pt x="1350992" y="621124"/>
                </a:lnTo>
                <a:lnTo>
                  <a:pt x="1344379" y="566867"/>
                </a:lnTo>
                <a:lnTo>
                  <a:pt x="1333571" y="514019"/>
                </a:lnTo>
                <a:lnTo>
                  <a:pt x="1318741" y="462754"/>
                </a:lnTo>
                <a:lnTo>
                  <a:pt x="1300063" y="413248"/>
                </a:lnTo>
                <a:lnTo>
                  <a:pt x="1277712" y="365673"/>
                </a:lnTo>
                <a:lnTo>
                  <a:pt x="1251862" y="320204"/>
                </a:lnTo>
                <a:lnTo>
                  <a:pt x="1222687" y="277016"/>
                </a:lnTo>
                <a:lnTo>
                  <a:pt x="1190361" y="236282"/>
                </a:lnTo>
                <a:lnTo>
                  <a:pt x="1155058" y="198177"/>
                </a:lnTo>
                <a:lnTo>
                  <a:pt x="1116953" y="162874"/>
                </a:lnTo>
                <a:lnTo>
                  <a:pt x="1076219" y="130548"/>
                </a:lnTo>
                <a:lnTo>
                  <a:pt x="1033030" y="101373"/>
                </a:lnTo>
                <a:lnTo>
                  <a:pt x="987562" y="75523"/>
                </a:lnTo>
                <a:lnTo>
                  <a:pt x="939987" y="53172"/>
                </a:lnTo>
                <a:lnTo>
                  <a:pt x="890481" y="34494"/>
                </a:lnTo>
                <a:lnTo>
                  <a:pt x="839216" y="19664"/>
                </a:lnTo>
                <a:lnTo>
                  <a:pt x="786368" y="8855"/>
                </a:lnTo>
                <a:lnTo>
                  <a:pt x="732110" y="2242"/>
                </a:lnTo>
                <a:lnTo>
                  <a:pt x="676617" y="0"/>
                </a:lnTo>
                <a:lnTo>
                  <a:pt x="621124" y="2242"/>
                </a:lnTo>
                <a:lnTo>
                  <a:pt x="566867" y="8855"/>
                </a:lnTo>
                <a:lnTo>
                  <a:pt x="514019" y="19664"/>
                </a:lnTo>
                <a:lnTo>
                  <a:pt x="462754" y="34494"/>
                </a:lnTo>
                <a:lnTo>
                  <a:pt x="413248" y="53172"/>
                </a:lnTo>
                <a:lnTo>
                  <a:pt x="365673" y="75523"/>
                </a:lnTo>
                <a:lnTo>
                  <a:pt x="320204" y="101373"/>
                </a:lnTo>
                <a:lnTo>
                  <a:pt x="277016" y="130548"/>
                </a:lnTo>
                <a:lnTo>
                  <a:pt x="236282" y="162874"/>
                </a:lnTo>
                <a:lnTo>
                  <a:pt x="198177" y="198177"/>
                </a:lnTo>
                <a:lnTo>
                  <a:pt x="162874" y="236282"/>
                </a:lnTo>
                <a:lnTo>
                  <a:pt x="130548" y="277016"/>
                </a:lnTo>
                <a:lnTo>
                  <a:pt x="101373" y="320204"/>
                </a:lnTo>
                <a:lnTo>
                  <a:pt x="75523" y="365673"/>
                </a:lnTo>
                <a:lnTo>
                  <a:pt x="53172" y="413248"/>
                </a:lnTo>
                <a:lnTo>
                  <a:pt x="34494" y="462754"/>
                </a:lnTo>
                <a:lnTo>
                  <a:pt x="19664" y="514019"/>
                </a:lnTo>
                <a:lnTo>
                  <a:pt x="8855" y="566867"/>
                </a:lnTo>
                <a:lnTo>
                  <a:pt x="2242" y="621124"/>
                </a:lnTo>
                <a:lnTo>
                  <a:pt x="0" y="676617"/>
                </a:lnTo>
                <a:lnTo>
                  <a:pt x="2242" y="732110"/>
                </a:lnTo>
                <a:lnTo>
                  <a:pt x="8855" y="786368"/>
                </a:lnTo>
                <a:lnTo>
                  <a:pt x="19664" y="839216"/>
                </a:lnTo>
                <a:lnTo>
                  <a:pt x="34494" y="890481"/>
                </a:lnTo>
                <a:lnTo>
                  <a:pt x="53172" y="939987"/>
                </a:lnTo>
                <a:lnTo>
                  <a:pt x="75523" y="987562"/>
                </a:lnTo>
                <a:lnTo>
                  <a:pt x="101373" y="1033030"/>
                </a:lnTo>
                <a:lnTo>
                  <a:pt x="130548" y="1076219"/>
                </a:lnTo>
                <a:lnTo>
                  <a:pt x="162874" y="1116953"/>
                </a:lnTo>
                <a:lnTo>
                  <a:pt x="198177" y="1155058"/>
                </a:lnTo>
                <a:lnTo>
                  <a:pt x="236282" y="1190361"/>
                </a:lnTo>
                <a:lnTo>
                  <a:pt x="277016" y="1222687"/>
                </a:lnTo>
                <a:lnTo>
                  <a:pt x="320204" y="1251862"/>
                </a:lnTo>
                <a:lnTo>
                  <a:pt x="365673" y="1277712"/>
                </a:lnTo>
                <a:lnTo>
                  <a:pt x="413248" y="1300063"/>
                </a:lnTo>
                <a:lnTo>
                  <a:pt x="462754" y="1318741"/>
                </a:lnTo>
                <a:lnTo>
                  <a:pt x="514019" y="1333571"/>
                </a:lnTo>
                <a:lnTo>
                  <a:pt x="566867" y="1344379"/>
                </a:lnTo>
                <a:lnTo>
                  <a:pt x="621124" y="1350992"/>
                </a:lnTo>
                <a:lnTo>
                  <a:pt x="676617" y="1353235"/>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p:nvPr/>
        </p:nvSpPr>
        <p:spPr>
          <a:xfrm>
            <a:off x="9891812" y="6527802"/>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p:nvPr/>
        </p:nvSpPr>
        <p:spPr>
          <a:xfrm>
            <a:off x="9756582" y="6529089"/>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9627052" y="6568669"/>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p:nvPr/>
        </p:nvSpPr>
        <p:spPr>
          <a:xfrm>
            <a:off x="10135924" y="6637410"/>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p:nvPr/>
        </p:nvSpPr>
        <p:spPr>
          <a:xfrm>
            <a:off x="9514168" y="6643442"/>
            <a:ext cx="81652"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p:nvPr/>
        </p:nvSpPr>
        <p:spPr>
          <a:xfrm>
            <a:off x="10225075"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p:nvPr/>
        </p:nvSpPr>
        <p:spPr>
          <a:xfrm>
            <a:off x="9427040" y="6747033"/>
            <a:ext cx="81603" cy="81976"/>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9372602" y="6871080"/>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17"/>
          <p:cNvSpPr/>
          <p:nvPr/>
        </p:nvSpPr>
        <p:spPr>
          <a:xfrm>
            <a:off x="9885171" y="6624264"/>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p:nvPr/>
        </p:nvSpPr>
        <p:spPr>
          <a:xfrm>
            <a:off x="9789469" y="6625177"/>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0"/>
          <p:cNvSpPr/>
          <p:nvPr/>
        </p:nvSpPr>
        <p:spPr>
          <a:xfrm>
            <a:off x="9697383" y="6653232"/>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p:nvPr/>
        </p:nvSpPr>
        <p:spPr>
          <a:xfrm>
            <a:off x="9617571" y="6706225"/>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4"/>
          <p:cNvSpPr/>
          <p:nvPr/>
        </p:nvSpPr>
        <p:spPr>
          <a:xfrm>
            <a:off x="9556123" y="6779657"/>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p:cNvSpPr/>
          <p:nvPr/>
        </p:nvSpPr>
        <p:spPr>
          <a:xfrm>
            <a:off x="9517196"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26"/>
          <p:cNvSpPr/>
          <p:nvPr/>
        </p:nvSpPr>
        <p:spPr>
          <a:xfrm>
            <a:off x="9879938" y="6702891"/>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7"/>
          <p:cNvSpPr/>
          <p:nvPr/>
        </p:nvSpPr>
        <p:spPr>
          <a:xfrm>
            <a:off x="9816130" y="6703530"/>
            <a:ext cx="38469" cy="38670"/>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p:nvPr/>
        </p:nvSpPr>
        <p:spPr>
          <a:xfrm>
            <a:off x="9941511" y="6720393"/>
            <a:ext cx="38728"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p:nvPr/>
        </p:nvSpPr>
        <p:spPr>
          <a:xfrm>
            <a:off x="9755084" y="6722203"/>
            <a:ext cx="38231"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p:nvPr/>
        </p:nvSpPr>
        <p:spPr>
          <a:xfrm>
            <a:off x="9701510" y="6757558"/>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31"/>
          <p:cNvSpPr/>
          <p:nvPr/>
        </p:nvSpPr>
        <p:spPr>
          <a:xfrm>
            <a:off x="10037572" y="6802867"/>
            <a:ext cx="38854" cy="38883"/>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2"/>
          <p:cNvSpPr/>
          <p:nvPr/>
        </p:nvSpPr>
        <p:spPr>
          <a:xfrm>
            <a:off x="10065079" y="6860954"/>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4"/>
          <p:cNvSpPr/>
          <p:nvPr/>
        </p:nvSpPr>
        <p:spPr>
          <a:xfrm>
            <a:off x="9875296" y="6760045"/>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36"/>
          <p:cNvSpPr/>
          <p:nvPr/>
        </p:nvSpPr>
        <p:spPr>
          <a:xfrm>
            <a:off x="9913531" y="6771169"/>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38"/>
          <p:cNvSpPr/>
          <p:nvPr/>
        </p:nvSpPr>
        <p:spPr>
          <a:xfrm>
            <a:off x="9974634" y="6823611"/>
            <a:ext cx="28207"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39"/>
          <p:cNvSpPr/>
          <p:nvPr/>
        </p:nvSpPr>
        <p:spPr>
          <a:xfrm>
            <a:off x="9734667" y="6825924"/>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0"/>
          <p:cNvSpPr/>
          <p:nvPr/>
        </p:nvSpPr>
        <p:spPr>
          <a:xfrm>
            <a:off x="9991976" y="6860561"/>
            <a:ext cx="27585" cy="26186"/>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1"/>
          <p:cNvSpPr/>
          <p:nvPr/>
        </p:nvSpPr>
        <p:spPr>
          <a:xfrm>
            <a:off x="9718741" y="6863198"/>
            <a:ext cx="27482" cy="26122"/>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42"/>
          <p:cNvSpPr/>
          <p:nvPr/>
        </p:nvSpPr>
        <p:spPr>
          <a:xfrm>
            <a:off x="10161984" y="6861309"/>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3"/>
          <p:cNvSpPr/>
          <p:nvPr/>
        </p:nvSpPr>
        <p:spPr>
          <a:xfrm>
            <a:off x="10291431"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45"/>
          <p:cNvSpPr/>
          <p:nvPr/>
        </p:nvSpPr>
        <p:spPr>
          <a:xfrm>
            <a:off x="9372811" y="7006399"/>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46"/>
          <p:cNvSpPr/>
          <p:nvPr/>
        </p:nvSpPr>
        <p:spPr>
          <a:xfrm>
            <a:off x="9829766" y="7006399"/>
            <a:ext cx="420256"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47"/>
          <p:cNvSpPr/>
          <p:nvPr/>
        </p:nvSpPr>
        <p:spPr>
          <a:xfrm>
            <a:off x="10280293" y="6855806"/>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48"/>
          <p:cNvSpPr/>
          <p:nvPr/>
        </p:nvSpPr>
        <p:spPr>
          <a:xfrm>
            <a:off x="10021638"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49"/>
          <p:cNvSpPr/>
          <p:nvPr/>
        </p:nvSpPr>
        <p:spPr>
          <a:xfrm>
            <a:off x="9995422" y="6754714"/>
            <a:ext cx="38863" cy="38863"/>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50"/>
          <p:cNvSpPr/>
          <p:nvPr/>
        </p:nvSpPr>
        <p:spPr>
          <a:xfrm>
            <a:off x="9660260" y="6806528"/>
            <a:ext cx="38863" cy="38863"/>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51"/>
          <p:cNvSpPr/>
          <p:nvPr/>
        </p:nvSpPr>
        <p:spPr>
          <a:xfrm>
            <a:off x="9949581"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52"/>
          <p:cNvSpPr/>
          <p:nvPr/>
        </p:nvSpPr>
        <p:spPr>
          <a:xfrm>
            <a:off x="9796501" y="6772316"/>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10291431" y="7006394"/>
            <a:ext cx="68046" cy="272237"/>
          </a:xfrm>
          <a:prstGeom prst="rect">
            <a:avLst/>
          </a:prstGeom>
        </p:spPr>
        <p:txBody>
          <a:bodyPr wrap="square" lIns="0" tIns="0" rIns="0" bIns="0" rtlCol="0">
            <a:noAutofit/>
          </a:bodyPr>
          <a:lstStyle/>
          <a:p>
            <a:pPr marL="25397">
              <a:lnSpc>
                <a:spcPts val="999"/>
              </a:lnSpc>
            </a:pPr>
            <a:endParaRP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 y="1"/>
            <a:ext cx="10672176" cy="3799975"/>
          </a:xfrm>
          <a:prstGeom prst="rect">
            <a:avLst/>
          </a:prstGeom>
        </p:spPr>
      </p:pic>
      <p:sp>
        <p:nvSpPr>
          <p:cNvPr id="57" name="Rectangle 56"/>
          <p:cNvSpPr/>
          <p:nvPr/>
        </p:nvSpPr>
        <p:spPr>
          <a:xfrm>
            <a:off x="1371601" y="3937001"/>
            <a:ext cx="7696200" cy="2354481"/>
          </a:xfrm>
          <a:prstGeom prst="rect">
            <a:avLst/>
          </a:prstGeom>
        </p:spPr>
        <p:txBody>
          <a:bodyPr wrap="square" lIns="91429" tIns="45715" rIns="91429" bIns="45715">
            <a:spAutoFit/>
          </a:bodyPr>
          <a:lstStyle/>
          <a:p>
            <a:pPr algn="ct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b="1" dirty="0" smtClean="0">
                <a:latin typeface="Open Sans" panose="020B0606030504020204" pitchFamily="34" charset="0"/>
                <a:ea typeface="Open Sans" panose="020B0606030504020204" pitchFamily="34" charset="0"/>
                <a:cs typeface="Open Sans" panose="020B0606030504020204" pitchFamily="34" charset="0"/>
              </a:rPr>
              <a:t>Gergely Sipos </a:t>
            </a:r>
            <a:r>
              <a:rPr lang="en-GB" sz="2100" dirty="0" smtClean="0">
                <a:latin typeface="Open Sans" panose="020B0606030504020204" pitchFamily="34" charset="0"/>
                <a:ea typeface="Open Sans" panose="020B0606030504020204" pitchFamily="34" charset="0"/>
                <a:cs typeface="Open Sans" panose="020B0606030504020204" pitchFamily="34" charset="0"/>
              </a:rPr>
              <a:t>and </a:t>
            </a:r>
            <a:r>
              <a:rPr lang="en-GB" sz="2100" b="1" dirty="0" smtClean="0">
                <a:latin typeface="Open Sans" panose="020B0606030504020204" pitchFamily="34" charset="0"/>
                <a:ea typeface="Open Sans" panose="020B0606030504020204" pitchFamily="34" charset="0"/>
                <a:cs typeface="Open Sans" panose="020B0606030504020204" pitchFamily="34" charset="0"/>
              </a:rPr>
              <a:t>Giuseppe La </a:t>
            </a:r>
            <a:r>
              <a:rPr lang="en-GB" sz="2100" b="1" dirty="0" err="1" smtClean="0">
                <a:latin typeface="Open Sans" panose="020B0606030504020204" pitchFamily="34" charset="0"/>
                <a:ea typeface="Open Sans" panose="020B0606030504020204" pitchFamily="34" charset="0"/>
                <a:cs typeface="Open Sans" panose="020B0606030504020204" pitchFamily="34" charset="0"/>
              </a:rPr>
              <a:t>Rocca</a:t>
            </a:r>
            <a:endParaRPr lang="en-GB" sz="2100" b="1"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User Community Support Team</a:t>
            </a: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a:latin typeface="Open Sans" panose="020B0606030504020204" pitchFamily="34" charset="0"/>
                <a:ea typeface="Open Sans" panose="020B0606030504020204" pitchFamily="34" charset="0"/>
                <a:cs typeface="Open Sans" panose="020B0606030504020204" pitchFamily="34" charset="0"/>
              </a:rPr>
              <a:t>EGI </a:t>
            </a:r>
            <a:r>
              <a:rPr lang="en-GB" sz="2100" dirty="0" smtClean="0">
                <a:latin typeface="Open Sans" panose="020B0606030504020204" pitchFamily="34" charset="0"/>
                <a:ea typeface="Open Sans" panose="020B0606030504020204" pitchFamily="34" charset="0"/>
                <a:cs typeface="Open Sans" panose="020B0606030504020204" pitchFamily="34" charset="0"/>
              </a:rPr>
              <a:t>Foundation</a:t>
            </a:r>
          </a:p>
          <a:p>
            <a:pPr algn="ctr">
              <a:buClr>
                <a:schemeClr val="tx2"/>
              </a:buClr>
            </a:pP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US" sz="2100" dirty="0" err="1" smtClean="0">
                <a:latin typeface="Open Sans" panose="020B0606030504020204" pitchFamily="34" charset="0"/>
                <a:ea typeface="Open Sans" panose="020B0606030504020204" pitchFamily="34" charset="0"/>
                <a:cs typeface="Open Sans" panose="020B0606030504020204" pitchFamily="34" charset="0"/>
              </a:rPr>
              <a:t>Kenet</a:t>
            </a:r>
            <a:r>
              <a:rPr lang="en-US" sz="2100" dirty="0" smtClean="0">
                <a:latin typeface="Open Sans" panose="020B0606030504020204" pitchFamily="34" charset="0"/>
                <a:ea typeface="Open Sans" panose="020B0606030504020204" pitchFamily="34" charset="0"/>
                <a:cs typeface="Open Sans" panose="020B0606030504020204" pitchFamily="34" charset="0"/>
              </a:rPr>
              <a:t> Research Infrastructures Workshop</a:t>
            </a:r>
            <a:endParaRPr lang="en-GB" sz="2100" dirty="0" smtClean="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1 December 2016</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p:cNvSpPr txBox="1"/>
          <p:nvPr/>
        </p:nvSpPr>
        <p:spPr>
          <a:xfrm>
            <a:off x="959373" y="1625937"/>
            <a:ext cx="9022829" cy="1569660"/>
          </a:xfrm>
          <a:prstGeom prst="rect">
            <a:avLst/>
          </a:prstGeom>
          <a:noFill/>
        </p:spPr>
        <p:txBody>
          <a:bodyPr wrap="square" lIns="91429" tIns="45715" rIns="91429" bIns="45715" rtlCol="0">
            <a:spAutoFit/>
          </a:bodyPr>
          <a:lstStyle/>
          <a:p>
            <a:pPr algn="ctr"/>
            <a:r>
              <a:rPr lang="en-GB"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EGI: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advanced</a:t>
            </a:r>
            <a:r>
              <a:rPr lang="en-GB" sz="3600" spc="1"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computing</a:t>
            </a:r>
            <a:r>
              <a:rPr lang="en-GB" sz="3600" spc="-9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for research</a:t>
            </a:r>
          </a:p>
          <a:p>
            <a:pPr algn="ct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in Europe</a:t>
            </a:r>
            <a:r>
              <a:rPr lang="mr-IN"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and beyond!</a:t>
            </a:r>
          </a:p>
          <a:p>
            <a:pPr algn="ctr"/>
            <a:endParaRPr lang="en-GB"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42" y="7213600"/>
            <a:ext cx="454859" cy="343203"/>
          </a:xfrm>
          <a:prstGeom prst="rect">
            <a:avLst/>
          </a:prstGeom>
        </p:spPr>
      </p:pic>
      <p:sp>
        <p:nvSpPr>
          <p:cNvPr id="54" name="TextBox 53"/>
          <p:cNvSpPr txBox="1"/>
          <p:nvPr/>
        </p:nvSpPr>
        <p:spPr>
          <a:xfrm>
            <a:off x="1959536" y="7389181"/>
            <a:ext cx="7712088" cy="146129"/>
          </a:xfrm>
          <a:prstGeom prst="rect">
            <a:avLst/>
          </a:prstGeom>
          <a:noFill/>
        </p:spPr>
        <p:txBody>
          <a:bodyPr wrap="square" lIns="22792" tIns="11397" rIns="22792" bIns="11397" rtlCol="0">
            <a:spAutoFit/>
          </a:bodyPr>
          <a:lstStyle/>
          <a:p>
            <a:r>
              <a:rPr lang="en-GB"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EGI-Engage project is co-funded by the European Union (EU) Horizon 2020 program under grant number 654142</a:t>
            </a: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427" y="7245764"/>
            <a:ext cx="438974" cy="299468"/>
          </a:xfrm>
          <a:prstGeom prst="rect">
            <a:avLst/>
          </a:prstGeom>
        </p:spPr>
      </p:pic>
      <p:sp>
        <p:nvSpPr>
          <p:cNvPr id="56" name="Rectangle 55"/>
          <p:cNvSpPr/>
          <p:nvPr/>
        </p:nvSpPr>
        <p:spPr>
          <a:xfrm>
            <a:off x="2209800" y="6527800"/>
            <a:ext cx="6724918" cy="400110"/>
          </a:xfrm>
          <a:prstGeom prst="rect">
            <a:avLst/>
          </a:prstGeom>
        </p:spPr>
        <p:txBody>
          <a:bodyPr wrap="none">
            <a:spAutoFit/>
          </a:bodyPr>
          <a:lstStyle/>
          <a:p>
            <a:r>
              <a:rPr lang="en-US" sz="2000" dirty="0" smtClean="0">
                <a:solidFill>
                  <a:schemeClr val="bg1"/>
                </a:solidFill>
              </a:rPr>
              <a:t>Permalink to slides: https</a:t>
            </a:r>
            <a:r>
              <a:rPr lang="en-US" sz="2000" dirty="0">
                <a:solidFill>
                  <a:schemeClr val="bg1"/>
                </a:solidFill>
              </a:rPr>
              <a:t>://</a:t>
            </a:r>
            <a:r>
              <a:rPr lang="en-US" sz="2000" dirty="0" err="1">
                <a:solidFill>
                  <a:schemeClr val="bg1"/>
                </a:solidFill>
              </a:rPr>
              <a:t>documents.egi.eu</a:t>
            </a:r>
            <a:r>
              <a:rPr lang="en-US" sz="2000" dirty="0">
                <a:solidFill>
                  <a:schemeClr val="bg1"/>
                </a:solidFill>
              </a:rPr>
              <a:t>/document/2999</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a:t>
            </a:r>
            <a:r>
              <a:rPr lang="en-GB"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Catalogue</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
        <p:nvSpPr>
          <p:cNvPr id="3" name="Rectangle 2"/>
          <p:cNvSpPr/>
          <p:nvPr/>
        </p:nvSpPr>
        <p:spPr>
          <a:xfrm>
            <a:off x="7245326" y="198735"/>
            <a:ext cx="3498874" cy="461665"/>
          </a:xfrm>
          <a:prstGeom prst="rect">
            <a:avLst/>
          </a:prstGeom>
        </p:spPr>
        <p:txBody>
          <a:bodyPr wrap="none">
            <a:spAutoFit/>
          </a:bodyPr>
          <a:lstStyle/>
          <a:p>
            <a:r>
              <a:rPr lang="en-GB" sz="24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with </a:t>
            </a:r>
            <a:r>
              <a:rPr lang="en-GB"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New Developments</a:t>
            </a:r>
            <a:endParaRPr lang="en-US" sz="2400" dirty="0">
              <a:solidFill>
                <a:schemeClr val="accent6">
                  <a:lumMod val="75000"/>
                </a:schemeClr>
              </a:solidFill>
            </a:endParaRPr>
          </a:p>
        </p:txBody>
      </p:sp>
      <p:sp>
        <p:nvSpPr>
          <p:cNvPr id="5" name="Rectangle 4"/>
          <p:cNvSpPr/>
          <p:nvPr/>
        </p:nvSpPr>
        <p:spPr>
          <a:xfrm>
            <a:off x="7086600" y="3781623"/>
            <a:ext cx="3201893" cy="307777"/>
          </a:xfrm>
          <a:prstGeom prst="rect">
            <a:avLst/>
          </a:prstGeom>
        </p:spPr>
        <p:txBody>
          <a:bodyPr wrap="none">
            <a:spAutoFit/>
          </a:bodyPr>
          <a:lstStyle/>
          <a:p>
            <a:pPr algn="ctr"/>
            <a:r>
              <a:rPr lang="en-US" sz="1400" b="1" dirty="0" smtClean="0">
                <a:solidFill>
                  <a:srgbClr val="E46C0A"/>
                </a:solidFill>
              </a:rPr>
              <a:t>Open Data Platform (based on </a:t>
            </a:r>
            <a:r>
              <a:rPr lang="en-US" sz="1400" b="1" dirty="0" err="1" smtClean="0">
                <a:solidFill>
                  <a:srgbClr val="E46C0A"/>
                </a:solidFill>
              </a:rPr>
              <a:t>OneData</a:t>
            </a:r>
            <a:r>
              <a:rPr lang="en-US" sz="1400" b="1" dirty="0" smtClean="0">
                <a:solidFill>
                  <a:srgbClr val="E46C0A"/>
                </a:solidFill>
              </a:rPr>
              <a:t>)</a:t>
            </a:r>
            <a:endParaRPr lang="en-US" sz="1400" b="1" dirty="0">
              <a:solidFill>
                <a:srgbClr val="E46C0A"/>
              </a:solidFill>
            </a:endParaRPr>
          </a:p>
        </p:txBody>
      </p:sp>
      <p:sp>
        <p:nvSpPr>
          <p:cNvPr id="6" name="Rectangle 5"/>
          <p:cNvSpPr/>
          <p:nvPr/>
        </p:nvSpPr>
        <p:spPr>
          <a:xfrm>
            <a:off x="7145938" y="4952424"/>
            <a:ext cx="1714056" cy="307777"/>
          </a:xfrm>
          <a:prstGeom prst="rect">
            <a:avLst/>
          </a:prstGeom>
        </p:spPr>
        <p:txBody>
          <a:bodyPr wrap="none">
            <a:spAutoFit/>
          </a:bodyPr>
          <a:lstStyle/>
          <a:p>
            <a:pPr algn="ctr"/>
            <a:r>
              <a:rPr lang="en-US" sz="1400" b="1" dirty="0">
                <a:solidFill>
                  <a:srgbClr val="E46C0A"/>
                </a:solidFill>
              </a:rPr>
              <a:t>Content Distribution</a:t>
            </a:r>
          </a:p>
        </p:txBody>
      </p:sp>
      <p:sp>
        <p:nvSpPr>
          <p:cNvPr id="26" name="Rectangle 25"/>
          <p:cNvSpPr/>
          <p:nvPr/>
        </p:nvSpPr>
        <p:spPr>
          <a:xfrm>
            <a:off x="7162800" y="4394200"/>
            <a:ext cx="843287" cy="307777"/>
          </a:xfrm>
          <a:prstGeom prst="rect">
            <a:avLst/>
          </a:prstGeom>
        </p:spPr>
        <p:txBody>
          <a:bodyPr wrap="none">
            <a:spAutoFit/>
          </a:bodyPr>
          <a:lstStyle/>
          <a:p>
            <a:pPr algn="ctr"/>
            <a:r>
              <a:rPr lang="en-US" sz="1400" b="1" dirty="0" err="1" smtClean="0">
                <a:solidFill>
                  <a:srgbClr val="E46C0A"/>
                </a:solidFill>
              </a:rPr>
              <a:t>DataHub</a:t>
            </a:r>
            <a:endParaRPr lang="en-US" sz="1400" b="1" dirty="0">
              <a:solidFill>
                <a:srgbClr val="E46C0A"/>
              </a:solidFill>
            </a:endParaRPr>
          </a:p>
        </p:txBody>
      </p:sp>
      <p:sp>
        <p:nvSpPr>
          <p:cNvPr id="7" name="Rectangle 6"/>
          <p:cNvSpPr/>
          <p:nvPr/>
        </p:nvSpPr>
        <p:spPr>
          <a:xfrm>
            <a:off x="7239000" y="4013200"/>
            <a:ext cx="3429000" cy="461665"/>
          </a:xfrm>
          <a:prstGeom prst="rect">
            <a:avLst/>
          </a:prstGeom>
        </p:spPr>
        <p:txBody>
          <a:bodyPr wrap="square">
            <a:spAutoFit/>
          </a:bodyPr>
          <a:lstStyle/>
          <a:p>
            <a:r>
              <a:rPr lang="en-US" sz="1200" dirty="0">
                <a:solidFill>
                  <a:srgbClr val="E46C0A"/>
                </a:solidFill>
              </a:rPr>
              <a:t>Share, discover, and process data federated </a:t>
            </a:r>
            <a:r>
              <a:rPr lang="en-US" sz="1200" dirty="0" smtClean="0">
                <a:solidFill>
                  <a:srgbClr val="E46C0A"/>
                </a:solidFill>
              </a:rPr>
              <a:t/>
            </a:r>
            <a:br>
              <a:rPr lang="en-US" sz="1200" dirty="0" smtClean="0">
                <a:solidFill>
                  <a:srgbClr val="E46C0A"/>
                </a:solidFill>
              </a:rPr>
            </a:br>
            <a:r>
              <a:rPr lang="en-US" sz="1200" dirty="0" smtClean="0">
                <a:solidFill>
                  <a:srgbClr val="E46C0A"/>
                </a:solidFill>
              </a:rPr>
              <a:t>from </a:t>
            </a:r>
            <a:r>
              <a:rPr lang="en-US" sz="1200" dirty="0">
                <a:solidFill>
                  <a:srgbClr val="E46C0A"/>
                </a:solidFill>
              </a:rPr>
              <a:t>different sources</a:t>
            </a:r>
          </a:p>
        </p:txBody>
      </p:sp>
      <p:sp>
        <p:nvSpPr>
          <p:cNvPr id="8" name="Rectangle 7"/>
          <p:cNvSpPr/>
          <p:nvPr/>
        </p:nvSpPr>
        <p:spPr>
          <a:xfrm>
            <a:off x="7222138" y="5184001"/>
            <a:ext cx="2531462" cy="276999"/>
          </a:xfrm>
          <a:prstGeom prst="rect">
            <a:avLst/>
          </a:prstGeom>
        </p:spPr>
        <p:txBody>
          <a:bodyPr wrap="none">
            <a:spAutoFit/>
          </a:bodyPr>
          <a:lstStyle/>
          <a:p>
            <a:r>
              <a:rPr lang="en-US" sz="1200" dirty="0">
                <a:solidFill>
                  <a:srgbClr val="E46C0A"/>
                </a:solidFill>
              </a:rPr>
              <a:t>Deliver data in the most efficient way</a:t>
            </a:r>
          </a:p>
        </p:txBody>
      </p:sp>
      <p:sp>
        <p:nvSpPr>
          <p:cNvPr id="9" name="Rectangle 8"/>
          <p:cNvSpPr/>
          <p:nvPr/>
        </p:nvSpPr>
        <p:spPr>
          <a:xfrm>
            <a:off x="7222138" y="4650601"/>
            <a:ext cx="2531462" cy="276999"/>
          </a:xfrm>
          <a:prstGeom prst="rect">
            <a:avLst/>
          </a:prstGeom>
        </p:spPr>
        <p:txBody>
          <a:bodyPr wrap="none">
            <a:spAutoFit/>
          </a:bodyPr>
          <a:lstStyle/>
          <a:p>
            <a:r>
              <a:rPr lang="en-US" sz="1200" dirty="0">
                <a:solidFill>
                  <a:srgbClr val="E46C0A"/>
                </a:solidFill>
              </a:rPr>
              <a:t>Access key scientific datasets </a:t>
            </a:r>
            <a:r>
              <a:rPr lang="en-US" sz="1200" dirty="0" err="1">
                <a:solidFill>
                  <a:srgbClr val="E46C0A"/>
                </a:solidFill>
              </a:rPr>
              <a:t>scalably</a:t>
            </a:r>
            <a:endParaRPr lang="en-US" sz="1200" dirty="0">
              <a:solidFill>
                <a:srgbClr val="E46C0A"/>
              </a:solidFill>
            </a:endParaRPr>
          </a:p>
        </p:txBody>
      </p:sp>
      <p:sp>
        <p:nvSpPr>
          <p:cNvPr id="12" name="Rounded Rectangle 11"/>
          <p:cNvSpPr/>
          <p:nvPr/>
        </p:nvSpPr>
        <p:spPr>
          <a:xfrm>
            <a:off x="7010400" y="3403600"/>
            <a:ext cx="3276600" cy="11430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1</a:t>
            </a:r>
            <a:endParaRPr lang="en-US" dirty="0">
              <a:solidFill>
                <a:schemeClr val="accent3">
                  <a:lumMod val="75000"/>
                </a:schemeClr>
              </a:solidFill>
            </a:endParaRPr>
          </a:p>
        </p:txBody>
      </p:sp>
      <p:sp>
        <p:nvSpPr>
          <p:cNvPr id="32" name="Rounded Rectangle 31"/>
          <p:cNvSpPr/>
          <p:nvPr/>
        </p:nvSpPr>
        <p:spPr>
          <a:xfrm>
            <a:off x="1600200" y="1117600"/>
            <a:ext cx="6248400" cy="8382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2</a:t>
            </a:r>
            <a:endParaRPr lang="en-US" dirty="0">
              <a:solidFill>
                <a:schemeClr val="accent3">
                  <a:lumMod val="75000"/>
                </a:schemeClr>
              </a:solidFill>
            </a:endParaRPr>
          </a:p>
        </p:txBody>
      </p:sp>
    </p:spTree>
    <p:extLst>
      <p:ext uri="{BB962C8B-B14F-4D97-AF65-F5344CB8AC3E}">
        <p14:creationId xmlns:p14="http://schemas.microsoft.com/office/powerpoint/2010/main" val="189916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5617186" y="287678"/>
            <a:ext cx="0" cy="910805"/>
          </a:xfrm>
          <a:custGeom>
            <a:avLst/>
            <a:gdLst/>
            <a:ahLst/>
            <a:cxnLst/>
            <a:rect l="l" t="t" r="r" b="b"/>
            <a:pathLst>
              <a:path h="910805">
                <a:moveTo>
                  <a:pt x="0" y="910805"/>
                </a:moveTo>
                <a:lnTo>
                  <a:pt x="0" y="0"/>
                </a:lnTo>
                <a:lnTo>
                  <a:pt x="0" y="910805"/>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p:cNvGrpSpPr/>
          <p:nvPr/>
        </p:nvGrpSpPr>
        <p:grpSpPr>
          <a:xfrm>
            <a:off x="670181" y="374360"/>
            <a:ext cx="9417947" cy="954719"/>
            <a:chOff x="0" y="3527723"/>
            <a:chExt cx="6409407" cy="954719"/>
          </a:xfrm>
        </p:grpSpPr>
        <p:sp>
          <p:nvSpPr>
            <p:cNvPr id="29" name="Rounded Rectangle 28"/>
            <p:cNvSpPr/>
            <p:nvPr/>
          </p:nvSpPr>
          <p:spPr>
            <a:xfrm>
              <a:off x="0" y="3527723"/>
              <a:ext cx="6409407" cy="954719"/>
            </a:xfrm>
            <a:prstGeom prst="roundRect">
              <a:avLst/>
            </a:prstGeom>
            <a:solidFill>
              <a:srgbClr val="0070C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Rounded Rectangle 4"/>
            <p:cNvSpPr/>
            <p:nvPr/>
          </p:nvSpPr>
          <p:spPr>
            <a:xfrm>
              <a:off x="46606" y="3574329"/>
              <a:ext cx="6316195" cy="861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115">
                <a:lnSpc>
                  <a:spcPct val="90000"/>
                </a:lnSpc>
                <a:spcBef>
                  <a:spcPct val="0"/>
                </a:spcBef>
                <a:spcAft>
                  <a:spcPct val="35000"/>
                </a:spcAft>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Rectangle 30"/>
          <p:cNvSpPr/>
          <p:nvPr/>
        </p:nvSpPr>
        <p:spPr>
          <a:xfrm>
            <a:off x="1040622" y="579937"/>
            <a:ext cx="9417947" cy="523345"/>
          </a:xfrm>
          <a:prstGeom prst="rect">
            <a:avLst/>
          </a:prstGeom>
        </p:spPr>
        <p:txBody>
          <a:bodyPr wrap="square" lIns="91419" tIns="45709" rIns="91419" bIns="45709">
            <a:spAutoFit/>
          </a:bodyPr>
          <a:lstStyle/>
          <a:p>
            <a:pPr marL="192023" marR="878509" algn="ctr">
              <a:lnSpc>
                <a:spcPct val="100041"/>
              </a:lnSpc>
            </a:pPr>
            <a:r>
              <a:rPr lang="en-GB" sz="28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Example: Powered </a:t>
            </a:r>
            <a:r>
              <a:rPr lang="en-GB" sz="28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by High-Throughput Compute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70" y="2032000"/>
            <a:ext cx="3739716" cy="2895600"/>
          </a:xfrm>
          <a:prstGeom prst="rect">
            <a:avLst/>
          </a:prstGeom>
        </p:spPr>
      </p:pic>
      <p:sp>
        <p:nvSpPr>
          <p:cNvPr id="10" name="TextBox 9"/>
          <p:cNvSpPr txBox="1"/>
          <p:nvPr/>
        </p:nvSpPr>
        <p:spPr>
          <a:xfrm>
            <a:off x="4272099" y="1803401"/>
            <a:ext cx="6395901" cy="5420385"/>
          </a:xfrm>
          <a:prstGeom prst="rect">
            <a:avLst/>
          </a:prstGeom>
          <a:noFill/>
        </p:spPr>
        <p:txBody>
          <a:bodyPr wrap="square" lIns="91419" tIns="45709" rIns="91419" bIns="45709" rtlCol="0">
            <a:spAutoFit/>
          </a:bodyPr>
          <a:lstStyle/>
          <a:p>
            <a:pPr algn="ctr">
              <a:lnSpc>
                <a:spcPct val="114000"/>
              </a:lnSpc>
              <a:spcBef>
                <a:spcPts val="684"/>
              </a:spcBef>
            </a:pPr>
            <a:r>
              <a:rPr lang="en-GB" sz="2700" dirty="0">
                <a:latin typeface="Open Sans Semibold" panose="020B0706030804020204" pitchFamily="34" charset="0"/>
                <a:ea typeface="Open Sans Semibold" panose="020B0706030804020204" pitchFamily="34" charset="0"/>
                <a:cs typeface="Open Sans Semibold" panose="020B0706030804020204" pitchFamily="34" charset="0"/>
              </a:rPr>
              <a:t>     HADDOCK</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A web portal offering tools for structural biologists</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Used to model the structure of proteins and other molecules. </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So far, HADDOCK processed + 130,000 submissions from over 7,500 scientists. </a:t>
            </a:r>
          </a:p>
        </p:txBody>
      </p:sp>
      <p:sp>
        <p:nvSpPr>
          <p:cNvPr id="9" name="TextBox 8"/>
          <p:cNvSpPr txBox="1"/>
          <p:nvPr/>
        </p:nvSpPr>
        <p:spPr>
          <a:xfrm>
            <a:off x="381000" y="4910245"/>
            <a:ext cx="3891099" cy="474556"/>
          </a:xfrm>
          <a:prstGeom prst="rect">
            <a:avLst/>
          </a:prstGeom>
          <a:noFill/>
        </p:spPr>
        <p:txBody>
          <a:bodyPr wrap="square" lIns="104192" tIns="52097" rIns="104192" bIns="52097" rtlCol="0">
            <a:spAutoFit/>
          </a:bodyPr>
          <a:lstStyle/>
          <a:p>
            <a:r>
              <a:rPr lang="en-GB" sz="2400" i="1" dirty="0">
                <a:latin typeface="Open Sans" panose="020B0606030504020204" pitchFamily="34" charset="0"/>
                <a:ea typeface="Open Sans" panose="020B0606030504020204" pitchFamily="34" charset="0"/>
                <a:cs typeface="Open Sans" panose="020B0606030504020204" pitchFamily="34" charset="0"/>
                <a:hlinkClick r:id="rId3"/>
              </a:rPr>
              <a:t>Read more..</a:t>
            </a:r>
            <a:r>
              <a:rPr lang="en-GB" sz="2400" i="1" dirty="0">
                <a:latin typeface="Open Sans" panose="020B0606030504020204" pitchFamily="34" charset="0"/>
                <a:ea typeface="Open Sans" panose="020B0606030504020204" pitchFamily="34" charset="0"/>
                <a:cs typeface="Open Sans" panose="020B0606030504020204" pitchFamily="34" charset="0"/>
                <a:hlinkClick r:id="rId4"/>
              </a:rPr>
              <a:t>.</a:t>
            </a:r>
            <a:endParaRPr lang="en-GB" sz="2400" dirty="0"/>
          </a:p>
        </p:txBody>
      </p:sp>
      <p:sp>
        <p:nvSpPr>
          <p:cNvPr id="3" name="Rectangle 2"/>
          <p:cNvSpPr/>
          <p:nvPr/>
        </p:nvSpPr>
        <p:spPr>
          <a:xfrm>
            <a:off x="609600" y="1422400"/>
            <a:ext cx="7010400" cy="400110"/>
          </a:xfrm>
          <a:prstGeom prst="rect">
            <a:avLst/>
          </a:prstGeom>
        </p:spPr>
        <p:txBody>
          <a:bodyPr wrap="square">
            <a:spAutoFit/>
          </a:bodyPr>
          <a:lstStyle/>
          <a:p>
            <a:r>
              <a:rPr lang="en-US" sz="2000" dirty="0">
                <a:hlinkClick r:id="rId5"/>
              </a:rPr>
              <a:t>http://haddock.science.uu.nl/enmr/services/HADDOCK2.2</a:t>
            </a:r>
            <a:r>
              <a:rPr lang="en-US" sz="2000" dirty="0" smtClean="0">
                <a:hlinkClick r:id="rId5"/>
              </a:rPr>
              <a:t>/</a:t>
            </a:r>
            <a:r>
              <a:rPr lang="en-US" sz="2000" dirty="0" smtClean="0"/>
              <a:t> </a:t>
            </a:r>
            <a:endParaRPr lang="en-US" sz="2000" dirty="0"/>
          </a:p>
        </p:txBody>
      </p:sp>
    </p:spTree>
    <p:extLst>
      <p:ext uri="{BB962C8B-B14F-4D97-AF65-F5344CB8AC3E}">
        <p14:creationId xmlns:p14="http://schemas.microsoft.com/office/powerpoint/2010/main" val="36258506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17"/>
            <a:ext cx="9144000" cy="1261533"/>
          </a:xfrm>
          <a:noFill/>
          <a:ln>
            <a:noFill/>
          </a:ln>
        </p:spPr>
        <p:txBody>
          <a:bodyPr vert="horz" wrap="square" lIns="104205" tIns="52103" rIns="104205" bIns="52103" numCol="1" anchor="ctr" anchorCtr="0" compatLnSpc="1">
            <a:prstTxWarp prst="textNoShape">
              <a:avLst/>
            </a:prstTxWarp>
            <a:normAutofit fontScale="90000"/>
          </a:bodyPr>
          <a:lstStyle/>
          <a:p>
            <a:pPr algn="l" defTabSz="521025" eaLnBrk="0" fontAlgn="base" hangingPunct="0">
              <a:spcAft>
                <a:spcPct val="0"/>
              </a:spcAft>
            </a:pPr>
            <a:r>
              <a:rPr lang="en-US" sz="4100" dirty="0" smtClean="0">
                <a:solidFill>
                  <a:srgbClr val="1F497D"/>
                </a:solidFill>
                <a:latin typeface="Calibri" charset="0"/>
                <a:ea typeface="ヒラギノ角ゴ Pro W3" charset="0"/>
                <a:cs typeface="Arial" charset="0"/>
              </a:rPr>
              <a:t>WeNMR0 HADDOCK  </a:t>
            </a:r>
            <a:r>
              <a:rPr lang="en-US" sz="4100" dirty="0">
                <a:solidFill>
                  <a:srgbClr val="1F497D"/>
                </a:solidFill>
                <a:latin typeface="Calibri" charset="0"/>
                <a:ea typeface="ヒラギノ角ゴ Pro W3" charset="0"/>
                <a:cs typeface="Arial" charset="0"/>
              </a:rPr>
              <a:t>relies on EGI resources</a:t>
            </a:r>
          </a:p>
        </p:txBody>
      </p:sp>
      <p:sp>
        <p:nvSpPr>
          <p:cNvPr id="3" name="Content Placeholder 2"/>
          <p:cNvSpPr>
            <a:spLocks noGrp="1"/>
          </p:cNvSpPr>
          <p:nvPr>
            <p:ph idx="1"/>
          </p:nvPr>
        </p:nvSpPr>
        <p:spPr>
          <a:xfrm>
            <a:off x="1166808" y="1904020"/>
            <a:ext cx="8509039" cy="4807728"/>
          </a:xfrm>
        </p:spPr>
        <p:txBody>
          <a:bodyPr>
            <a:noAutofit/>
          </a:bodyPr>
          <a:lstStyle/>
          <a:p>
            <a:pPr>
              <a:spcBef>
                <a:spcPts val="456"/>
              </a:spcBef>
              <a:buFont typeface="Wingdings" charset="2"/>
              <a:buChar char="§"/>
            </a:pPr>
            <a:endParaRPr lang="en-US" sz="2300" dirty="0">
              <a:solidFill>
                <a:srgbClr val="1F497D"/>
              </a:solidFill>
              <a:latin typeface="Calibri"/>
              <a:cs typeface="Calibri"/>
            </a:endParaRPr>
          </a:p>
          <a:p>
            <a:pPr lvl="1">
              <a:spcBef>
                <a:spcPts val="456"/>
              </a:spcBef>
              <a:buFont typeface="Wingdings" charset="2"/>
              <a:buChar char="§"/>
            </a:pPr>
            <a:endParaRPr lang="en-US" sz="2100" dirty="0">
              <a:solidFill>
                <a:srgbClr val="1F497D"/>
              </a:solidFill>
              <a:latin typeface="Calibri"/>
              <a:cs typeface="Calibri"/>
            </a:endParaRPr>
          </a:p>
        </p:txBody>
      </p:sp>
      <p:sp>
        <p:nvSpPr>
          <p:cNvPr id="10" name="Text Box 6"/>
          <p:cNvSpPr txBox="1">
            <a:spLocks noChangeArrowheads="1"/>
          </p:cNvSpPr>
          <p:nvPr/>
        </p:nvSpPr>
        <p:spPr bwMode="auto">
          <a:xfrm>
            <a:off x="1651117" y="6113464"/>
            <a:ext cx="802473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02564" tIns="53333" rIns="102564" bIns="53333">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ClrTx/>
            </a:pPr>
            <a:r>
              <a:rPr lang="en-US" altLang="it-IT" sz="2300" b="1" dirty="0">
                <a:solidFill>
                  <a:schemeClr val="tx1">
                    <a:lumMod val="75000"/>
                    <a:lumOff val="25000"/>
                  </a:schemeClr>
                </a:solidFill>
                <a:latin typeface="Calibri"/>
                <a:ea typeface="Verdana" pitchFamily="34" charset="0"/>
                <a:cs typeface="Calibri"/>
              </a:rPr>
              <a:t>World-wide: &gt; 120’000 CPU cores </a:t>
            </a:r>
            <a:r>
              <a:rPr lang="en-US" altLang="it-IT" sz="2100" b="1" dirty="0">
                <a:solidFill>
                  <a:schemeClr val="tx1">
                    <a:lumMod val="75000"/>
                    <a:lumOff val="25000"/>
                  </a:schemeClr>
                </a:solidFill>
                <a:latin typeface="Calibri"/>
                <a:ea typeface="Verdana" pitchFamily="34" charset="0"/>
                <a:cs typeface="Calibri"/>
              </a:rPr>
              <a:t>from</a:t>
            </a:r>
            <a:r>
              <a:rPr lang="en-US" altLang="it-IT" sz="2300" b="1" dirty="0">
                <a:solidFill>
                  <a:schemeClr val="tx1">
                    <a:lumMod val="75000"/>
                    <a:lumOff val="25000"/>
                  </a:schemeClr>
                </a:solidFill>
                <a:latin typeface="Calibri"/>
                <a:ea typeface="Verdana" pitchFamily="34" charset="0"/>
                <a:cs typeface="Calibri"/>
              </a:rPr>
              <a:t> 41 sites (EGI &amp; </a:t>
            </a:r>
            <a:r>
              <a:rPr lang="en-US" altLang="it-IT" sz="2300" b="1">
                <a:solidFill>
                  <a:schemeClr val="tx1">
                    <a:lumMod val="75000"/>
                    <a:lumOff val="25000"/>
                  </a:schemeClr>
                </a:solidFill>
                <a:latin typeface="Calibri"/>
                <a:ea typeface="Verdana" pitchFamily="34" charset="0"/>
                <a:cs typeface="Calibri"/>
              </a:rPr>
              <a:t>OSG)</a:t>
            </a:r>
            <a:endParaRPr lang="en-US" altLang="it-IT" sz="2300" dirty="0">
              <a:solidFill>
                <a:schemeClr val="tx1">
                  <a:lumMod val="75000"/>
                  <a:lumOff val="25000"/>
                </a:schemeClr>
              </a:solidFill>
              <a:latin typeface="Calibri"/>
              <a:ea typeface="Verdana" pitchFamily="34" charset="0"/>
              <a:cs typeface="Calibri"/>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4123" y="1740418"/>
            <a:ext cx="7974409" cy="40129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71935" y="2641600"/>
            <a:ext cx="1890465" cy="1981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HADDOCK Portal</a:t>
            </a:r>
            <a:endParaRPr lang="en-GB" sz="2800" b="1" dirty="0"/>
          </a:p>
        </p:txBody>
      </p:sp>
      <p:sp>
        <p:nvSpPr>
          <p:cNvPr id="8" name="Rounded Rectangle 7"/>
          <p:cNvSpPr/>
          <p:nvPr/>
        </p:nvSpPr>
        <p:spPr>
          <a:xfrm>
            <a:off x="6781800" y="3175000"/>
            <a:ext cx="1800200"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EGI Clusters </a:t>
            </a:r>
            <a:br>
              <a:rPr lang="en-GB" dirty="0" smtClean="0">
                <a:solidFill>
                  <a:schemeClr val="tx1"/>
                </a:solidFill>
              </a:rPr>
            </a:br>
            <a:r>
              <a:rPr lang="en-GB" dirty="0" smtClean="0">
                <a:solidFill>
                  <a:schemeClr val="tx1"/>
                </a:solidFill>
              </a:rPr>
              <a:t>(CPU and GPU)</a:t>
            </a:r>
            <a:endParaRPr lang="en-GB" dirty="0">
              <a:solidFill>
                <a:schemeClr val="tx1"/>
              </a:solidFill>
            </a:endParaRPr>
          </a:p>
        </p:txBody>
      </p:sp>
      <p:sp>
        <p:nvSpPr>
          <p:cNvPr id="12" name="Rounded Rectangle 11"/>
          <p:cNvSpPr/>
          <p:nvPr/>
        </p:nvSpPr>
        <p:spPr>
          <a:xfrm>
            <a:off x="3886200" y="2794000"/>
            <a:ext cx="2099303" cy="17524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Workload </a:t>
            </a:r>
            <a:br>
              <a:rPr lang="en-GB" sz="2400" dirty="0" smtClean="0">
                <a:solidFill>
                  <a:schemeClr val="tx1"/>
                </a:solidFill>
              </a:rPr>
            </a:br>
            <a:r>
              <a:rPr lang="en-GB" sz="2400" dirty="0" smtClean="0">
                <a:solidFill>
                  <a:schemeClr val="tx1"/>
                </a:solidFill>
              </a:rPr>
              <a:t>manager </a:t>
            </a:r>
            <a:r>
              <a:rPr lang="en-GB" dirty="0" smtClean="0">
                <a:solidFill>
                  <a:schemeClr val="tx1"/>
                </a:solidFill>
              </a:rPr>
              <a:t>(DIRAC)</a:t>
            </a:r>
            <a:endParaRPr lang="en-GB" dirty="0">
              <a:solidFill>
                <a:schemeClr val="tx1"/>
              </a:solidFill>
            </a:endParaRPr>
          </a:p>
        </p:txBody>
      </p:sp>
      <p:sp>
        <p:nvSpPr>
          <p:cNvPr id="13" name="Right Arrow 12"/>
          <p:cNvSpPr/>
          <p:nvPr/>
        </p:nvSpPr>
        <p:spPr>
          <a:xfrm>
            <a:off x="5867400" y="3327400"/>
            <a:ext cx="838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8055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bwMode="auto">
          <a:xfrm>
            <a:off x="0" y="1638242"/>
            <a:ext cx="10668000" cy="9584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algn="ctr" eaLnBrk="1" hangingPunct="1">
              <a:defRPr/>
            </a:pPr>
            <a:r>
              <a:rPr lang="en-GB" sz="3200" dirty="0"/>
              <a:t>E-Infrastructure services enable the Open Science Vision</a:t>
            </a:r>
            <a:endParaRPr lang="en-GB" sz="3200" dirty="0">
              <a:solidFill>
                <a:schemeClr val="accent3"/>
              </a:solidFill>
            </a:endParaRPr>
          </a:p>
        </p:txBody>
      </p:sp>
      <p:graphicFrame>
        <p:nvGraphicFramePr>
          <p:cNvPr id="5" name="Diagram 4"/>
          <p:cNvGraphicFramePr/>
          <p:nvPr>
            <p:extLst>
              <p:ext uri="{D42A27DB-BD31-4B8C-83A1-F6EECF244321}">
                <p14:modId xmlns:p14="http://schemas.microsoft.com/office/powerpoint/2010/main" val="2167078577"/>
              </p:ext>
            </p:extLst>
          </p:nvPr>
        </p:nvGraphicFramePr>
        <p:xfrm>
          <a:off x="797496" y="2830894"/>
          <a:ext cx="9157017" cy="448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Image result for egi logo"/>
          <p:cNvSpPr>
            <a:spLocks noChangeAspect="1" noChangeArrowheads="1"/>
          </p:cNvSpPr>
          <p:nvPr/>
        </p:nvSpPr>
        <p:spPr bwMode="auto">
          <a:xfrm>
            <a:off x="181504" y="-159444"/>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sp>
        <p:nvSpPr>
          <p:cNvPr id="6" name="AutoShape 4" descr="Image result for egi logo"/>
          <p:cNvSpPr>
            <a:spLocks noChangeAspect="1" noChangeArrowheads="1"/>
          </p:cNvSpPr>
          <p:nvPr/>
        </p:nvSpPr>
        <p:spPr bwMode="auto">
          <a:xfrm>
            <a:off x="359304" y="8762"/>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pic>
        <p:nvPicPr>
          <p:cNvPr id="8"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013200"/>
            <a:ext cx="739660" cy="774471"/>
          </a:xfrm>
          <a:prstGeom prst="rect">
            <a:avLst/>
          </a:prstGeom>
          <a:solidFill>
            <a:schemeClr val="bg1"/>
          </a:solidFill>
          <a:extLst/>
        </p:spPr>
      </p:pic>
      <p:pic>
        <p:nvPicPr>
          <p:cNvPr id="9"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1927" y="3410372"/>
            <a:ext cx="1344149" cy="1407411"/>
          </a:xfrm>
          <a:prstGeom prst="rect">
            <a:avLst/>
          </a:prstGeom>
          <a:solidFill>
            <a:schemeClr val="bg1"/>
          </a:solidFill>
          <a:extLst/>
        </p:spPr>
      </p:pic>
      <p:pic>
        <p:nvPicPr>
          <p:cNvPr id="10"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6688" y="5692901"/>
            <a:ext cx="454571" cy="475964"/>
          </a:xfrm>
          <a:prstGeom prst="rect">
            <a:avLst/>
          </a:prstGeom>
          <a:solidFill>
            <a:schemeClr val="bg1"/>
          </a:solidFill>
          <a:extLst/>
        </p:spPr>
      </p:pic>
      <p:pic>
        <p:nvPicPr>
          <p:cNvPr id="11"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689600"/>
            <a:ext cx="739660" cy="774471"/>
          </a:xfrm>
          <a:prstGeom prst="rect">
            <a:avLst/>
          </a:prstGeom>
          <a:solidFill>
            <a:schemeClr val="bg1"/>
          </a:solidFill>
          <a:extLst/>
        </p:spPr>
      </p:pic>
      <p:pic>
        <p:nvPicPr>
          <p:cNvPr id="12"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689600"/>
            <a:ext cx="1237784" cy="714014"/>
          </a:xfrm>
          <a:prstGeom prst="rect">
            <a:avLst/>
          </a:prstGeom>
          <a:solidFill>
            <a:schemeClr val="bg1"/>
          </a:solidFill>
          <a:extLst/>
        </p:spPr>
      </p:pic>
      <p:pic>
        <p:nvPicPr>
          <p:cNvPr id="13"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3674" y="3307747"/>
            <a:ext cx="1237784" cy="714014"/>
          </a:xfrm>
          <a:prstGeom prst="rect">
            <a:avLst/>
          </a:prstGeom>
          <a:solidFill>
            <a:schemeClr val="bg1"/>
          </a:solidFill>
          <a:extLst/>
        </p:spPr>
      </p:pic>
      <p:pic>
        <p:nvPicPr>
          <p:cNvPr id="1026" name="Picture 2" descr="Gea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0271" y="3654113"/>
            <a:ext cx="1669792" cy="686815"/>
          </a:xfrm>
          <a:prstGeom prst="rect">
            <a:avLst/>
          </a:prstGeom>
          <a:solidFill>
            <a:schemeClr val="bg1"/>
          </a:solidFill>
        </p:spPr>
      </p:pic>
      <p:pic>
        <p:nvPicPr>
          <p:cNvPr id="1028" name="Picture 4" descr="http://www.bsc.es/sites/default/files/public/mare_nostrum/prace-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5701" y="5499277"/>
            <a:ext cx="1428159" cy="922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AIRE logo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556000"/>
            <a:ext cx="1516545" cy="1008389"/>
          </a:xfrm>
          <a:prstGeom prst="rect">
            <a:avLst/>
          </a:prstGeom>
          <a:solidFill>
            <a:schemeClr val="bg1"/>
          </a:solidFill>
        </p:spPr>
      </p:pic>
      <p:sp>
        <p:nvSpPr>
          <p:cNvPr id="2" name="TextBox 1"/>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310697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335"/>
            <a:ext cx="10458569" cy="716292"/>
          </a:xfrm>
        </p:spPr>
        <p:txBody>
          <a:bodyPr/>
          <a:lstStyle/>
          <a:p>
            <a:r>
              <a:rPr lang="fr-BE" dirty="0" smtClean="0"/>
              <a:t>The </a:t>
            </a:r>
            <a:r>
              <a:rPr lang="fr-BE" sz="3200" dirty="0"/>
              <a:t>European Cloud Initiative</a:t>
            </a:r>
            <a:endParaRPr lang="en-GB" dirty="0"/>
          </a:p>
        </p:txBody>
      </p:sp>
      <p:sp>
        <p:nvSpPr>
          <p:cNvPr id="3" name="Content Placeholder 2"/>
          <p:cNvSpPr>
            <a:spLocks noGrp="1"/>
          </p:cNvSpPr>
          <p:nvPr>
            <p:ph idx="1"/>
          </p:nvPr>
        </p:nvSpPr>
        <p:spPr>
          <a:xfrm>
            <a:off x="461459" y="2274565"/>
            <a:ext cx="9601200" cy="4927481"/>
          </a:xfrm>
        </p:spPr>
        <p:txBody>
          <a:bodyPr/>
          <a:lstStyle/>
          <a:p>
            <a:pPr>
              <a:buClr>
                <a:srgbClr val="2D5EC1"/>
              </a:buClr>
            </a:pPr>
            <a:r>
              <a:rPr lang="fr-BE" sz="2300" dirty="0"/>
              <a:t>European Open Science Cloud (EOSC)</a:t>
            </a:r>
          </a:p>
          <a:p>
            <a:pPr lvl="1">
              <a:buClr>
                <a:srgbClr val="2D5EC1"/>
              </a:buClr>
            </a:pPr>
            <a:r>
              <a:rPr lang="fr-BE" sz="2100" dirty="0" err="1"/>
              <a:t>Integration</a:t>
            </a:r>
            <a:r>
              <a:rPr lang="fr-BE" sz="2100" dirty="0"/>
              <a:t> and consolidation of e-infrastructures</a:t>
            </a:r>
          </a:p>
          <a:p>
            <a:pPr lvl="1">
              <a:buClr>
                <a:srgbClr val="2D5EC1"/>
              </a:buClr>
            </a:pPr>
            <a:r>
              <a:rPr lang="fr-BE" sz="2100" dirty="0" err="1"/>
              <a:t>Federation</a:t>
            </a:r>
            <a:r>
              <a:rPr lang="fr-BE" sz="2100" dirty="0"/>
              <a:t> of </a:t>
            </a:r>
            <a:r>
              <a:rPr lang="fr-BE" sz="2100" dirty="0" err="1"/>
              <a:t>existing</a:t>
            </a:r>
            <a:r>
              <a:rPr lang="fr-BE" sz="2100" dirty="0"/>
              <a:t> </a:t>
            </a:r>
            <a:r>
              <a:rPr lang="fr-BE" sz="2100" dirty="0" err="1"/>
              <a:t>research</a:t>
            </a:r>
            <a:r>
              <a:rPr lang="fr-BE" sz="2100" dirty="0"/>
              <a:t> infrastructures and </a:t>
            </a:r>
            <a:r>
              <a:rPr lang="fr-BE" sz="2100" dirty="0" err="1"/>
              <a:t>scientific</a:t>
            </a:r>
            <a:r>
              <a:rPr lang="fr-BE" sz="2100" dirty="0"/>
              <a:t> </a:t>
            </a:r>
            <a:r>
              <a:rPr lang="fr-BE" sz="2100" dirty="0" err="1"/>
              <a:t>clouds</a:t>
            </a:r>
            <a:endParaRPr lang="fr-BE" sz="2100" dirty="0"/>
          </a:p>
          <a:p>
            <a:pPr lvl="1">
              <a:buClr>
                <a:srgbClr val="2D5EC1"/>
              </a:buClr>
            </a:pPr>
            <a:r>
              <a:rPr lang="fr-BE" sz="2100" dirty="0" err="1"/>
              <a:t>Development</a:t>
            </a:r>
            <a:r>
              <a:rPr lang="fr-BE" sz="2100" dirty="0"/>
              <a:t> of </a:t>
            </a:r>
            <a:r>
              <a:rPr lang="fr-BE" sz="2100" dirty="0" err="1"/>
              <a:t>cloud-based</a:t>
            </a:r>
            <a:r>
              <a:rPr lang="fr-BE" sz="2100" dirty="0"/>
              <a:t> services for Open Science</a:t>
            </a:r>
          </a:p>
          <a:p>
            <a:pPr lvl="1">
              <a:buClr>
                <a:srgbClr val="2D5EC1"/>
              </a:buClr>
            </a:pPr>
            <a:r>
              <a:rPr lang="fr-BE" sz="2100" dirty="0" err="1"/>
              <a:t>Connection</a:t>
            </a:r>
            <a:r>
              <a:rPr lang="fr-BE" sz="2100" dirty="0"/>
              <a:t> of </a:t>
            </a:r>
            <a:r>
              <a:rPr lang="fr-BE" sz="2100" dirty="0" err="1"/>
              <a:t>ESFRIs</a:t>
            </a:r>
            <a:r>
              <a:rPr lang="fr-BE" sz="2100" dirty="0"/>
              <a:t> to the EOSC</a:t>
            </a:r>
          </a:p>
          <a:p>
            <a:pPr>
              <a:buClr>
                <a:srgbClr val="2D5EC1"/>
              </a:buClr>
            </a:pPr>
            <a:endParaRPr lang="fr-BE" sz="2300" dirty="0"/>
          </a:p>
          <a:p>
            <a:pPr>
              <a:buClr>
                <a:srgbClr val="2D5EC1"/>
              </a:buClr>
            </a:pPr>
            <a:r>
              <a:rPr lang="fr-BE" sz="2300" dirty="0"/>
              <a:t>European Data Infrastructure (EDI)</a:t>
            </a:r>
          </a:p>
          <a:p>
            <a:pPr lvl="1">
              <a:buClr>
                <a:srgbClr val="2D5EC1"/>
              </a:buClr>
            </a:pPr>
            <a:r>
              <a:rPr lang="fr-BE" sz="2100" dirty="0" err="1"/>
              <a:t>Development</a:t>
            </a:r>
            <a:r>
              <a:rPr lang="fr-BE" sz="2100" dirty="0"/>
              <a:t> and </a:t>
            </a:r>
            <a:r>
              <a:rPr lang="fr-BE" sz="2100" dirty="0" err="1"/>
              <a:t>deployment</a:t>
            </a:r>
            <a:r>
              <a:rPr lang="fr-BE" sz="2100" dirty="0"/>
              <a:t> of large-</a:t>
            </a:r>
            <a:r>
              <a:rPr lang="fr-BE" sz="2100" dirty="0" err="1"/>
              <a:t>scale</a:t>
            </a:r>
            <a:r>
              <a:rPr lang="fr-BE" sz="2100" dirty="0"/>
              <a:t> European HPC, data and network infrastructure</a:t>
            </a:r>
          </a:p>
          <a:p>
            <a:pPr>
              <a:buClr>
                <a:srgbClr val="2D5EC1"/>
              </a:buClr>
            </a:pPr>
            <a:endParaRPr lang="fr-BE" sz="2300" dirty="0"/>
          </a:p>
          <a:p>
            <a:pPr>
              <a:buClr>
                <a:srgbClr val="2D5EC1"/>
              </a:buClr>
            </a:pPr>
            <a:r>
              <a:rPr lang="fr-BE" sz="2300" dirty="0" err="1"/>
              <a:t>Widening</a:t>
            </a:r>
            <a:r>
              <a:rPr lang="fr-BE" sz="2300" dirty="0"/>
              <a:t> </a:t>
            </a:r>
            <a:r>
              <a:rPr lang="fr-BE" sz="2300" dirty="0" err="1"/>
              <a:t>access</a:t>
            </a:r>
            <a:endParaRPr lang="fr-BE" sz="2300" dirty="0"/>
          </a:p>
          <a:p>
            <a:pPr lvl="1">
              <a:buClr>
                <a:srgbClr val="2D5EC1"/>
              </a:buClr>
            </a:pPr>
            <a:r>
              <a:rPr lang="fr-BE" sz="2100" dirty="0" err="1"/>
              <a:t>SMEs</a:t>
            </a:r>
            <a:r>
              <a:rPr lang="fr-BE" sz="2100" dirty="0"/>
              <a:t>, </a:t>
            </a:r>
            <a:r>
              <a:rPr lang="fr-BE" sz="2100" dirty="0" err="1"/>
              <a:t>Industry</a:t>
            </a:r>
            <a:r>
              <a:rPr lang="fr-BE" sz="2100" dirty="0"/>
              <a:t> </a:t>
            </a:r>
            <a:r>
              <a:rPr lang="fr-BE" sz="2100" dirty="0" err="1"/>
              <a:t>at</a:t>
            </a:r>
            <a:r>
              <a:rPr lang="fr-BE" sz="2100" dirty="0"/>
              <a:t> large, </a:t>
            </a:r>
            <a:r>
              <a:rPr lang="fr-BE" sz="2100" dirty="0" err="1"/>
              <a:t>Government</a:t>
            </a:r>
            <a:endParaRPr lang="en-GB" sz="2100" dirty="0"/>
          </a:p>
        </p:txBody>
      </p:sp>
      <p:sp>
        <p:nvSpPr>
          <p:cNvPr id="4" name="Slide Number Placeholder 3"/>
          <p:cNvSpPr>
            <a:spLocks noGrp="1"/>
          </p:cNvSpPr>
          <p:nvPr>
            <p:ph type="sldNum" sz="quarter" idx="12"/>
          </p:nvPr>
        </p:nvSpPr>
        <p:spPr/>
        <p:txBody>
          <a:bodyPr/>
          <a:lstStyle/>
          <a:p>
            <a:fld id="{4F6E7FE7-B9E7-4C65-ACA2-CD0808F46617}" type="slidenum">
              <a:rPr lang="en-GB" altLang="en-US" smtClean="0">
                <a:solidFill>
                  <a:srgbClr val="000000"/>
                </a:solidFill>
              </a:rPr>
              <a:pPr/>
              <a:t>14</a:t>
            </a:fld>
            <a:endParaRPr lang="en-GB" altLang="en-US">
              <a:solidFill>
                <a:srgbClr val="000000"/>
              </a:solidFill>
            </a:endParaRPr>
          </a:p>
        </p:txBody>
      </p:sp>
      <p:sp>
        <p:nvSpPr>
          <p:cNvPr id="5" name="TextBox 4"/>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157065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OneData</a:t>
            </a:r>
            <a:endParaRPr lang="en-US" dirty="0"/>
          </a:p>
        </p:txBody>
      </p:sp>
      <p:sp>
        <p:nvSpPr>
          <p:cNvPr id="3" name="Subtitle 2"/>
          <p:cNvSpPr>
            <a:spLocks noGrp="1"/>
          </p:cNvSpPr>
          <p:nvPr>
            <p:ph type="subTitle" idx="1"/>
          </p:nvPr>
        </p:nvSpPr>
        <p:spPr/>
        <p:txBody>
          <a:bodyPr/>
          <a:lstStyle/>
          <a:p>
            <a:r>
              <a:rPr lang="en-US" dirty="0" smtClean="0"/>
              <a:t>Talk and demo by Giuseppe</a:t>
            </a:r>
            <a:endParaRPr lang="en-US" dirty="0"/>
          </a:p>
        </p:txBody>
      </p:sp>
    </p:spTree>
    <p:extLst>
      <p:ext uri="{BB962C8B-B14F-4D97-AF65-F5344CB8AC3E}">
        <p14:creationId xmlns:p14="http://schemas.microsoft.com/office/powerpoint/2010/main" val="1131329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0" dirty="0" smtClean="0"/>
              <a:t>Open Science Commons Vision</a:t>
            </a:r>
            <a:endParaRPr lang="en-US" noProof="0" dirty="0"/>
          </a:p>
        </p:txBody>
      </p:sp>
      <p:sp>
        <p:nvSpPr>
          <p:cNvPr id="3" name="Symbol zastępczy zawartości 2"/>
          <p:cNvSpPr>
            <a:spLocks noGrp="1"/>
          </p:cNvSpPr>
          <p:nvPr>
            <p:ph idx="1"/>
          </p:nvPr>
        </p:nvSpPr>
        <p:spPr/>
        <p:txBody>
          <a:bodyPr/>
          <a:lstStyle/>
          <a:p>
            <a:pPr marL="0" indent="0">
              <a:buNone/>
            </a:pPr>
            <a:endParaRPr lang="en-US" noProof="0" dirty="0" smtClean="0"/>
          </a:p>
          <a:p>
            <a:pPr marL="0" indent="0" algn="ctr">
              <a:buNone/>
            </a:pPr>
            <a:r>
              <a:rPr lang="en-US" i="1" dirty="0" smtClean="0"/>
              <a:t>“</a:t>
            </a:r>
            <a:r>
              <a:rPr lang="en-US" i="1" noProof="0" dirty="0" smtClean="0"/>
              <a:t>Researchers from all disciplines have easy, integrated and open access to the advanced digital services, scientific instruments, data, knowledge and expertise they need to collaborate to achieve excellence in science, research and innovation.”</a:t>
            </a:r>
          </a:p>
          <a:p>
            <a:pPr marL="0" indent="0" algn="r">
              <a:buNone/>
            </a:pPr>
            <a:r>
              <a:rPr lang="en-US" sz="2100" i="1" dirty="0"/>
              <a:t>Open Science Commons paper</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431" y="5533061"/>
            <a:ext cx="6019271" cy="130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97191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challenges</a:t>
            </a:r>
          </a:p>
        </p:txBody>
      </p:sp>
      <p:graphicFrame>
        <p:nvGraphicFramePr>
          <p:cNvPr id="13" name="Symbol zastępczy zawartości 12"/>
          <p:cNvGraphicFramePr>
            <a:graphicFrameLocks noGrp="1"/>
          </p:cNvGraphicFramePr>
          <p:nvPr>
            <p:ph sz="quarter" idx="10"/>
            <p:extLst>
              <p:ext uri="{D42A27DB-BD31-4B8C-83A1-F6EECF244321}">
                <p14:modId xmlns:p14="http://schemas.microsoft.com/office/powerpoint/2010/main" val="3940377725"/>
              </p:ext>
            </p:extLst>
          </p:nvPr>
        </p:nvGraphicFramePr>
        <p:xfrm>
          <a:off x="144391" y="1400335"/>
          <a:ext cx="10314179" cy="5483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72278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Before we start</a:t>
            </a:r>
            <a:endParaRPr lang="en-GB" dirty="0"/>
          </a:p>
        </p:txBody>
      </p:sp>
      <p:sp>
        <p:nvSpPr>
          <p:cNvPr id="3" name="Symbol zastępczy zawartości 2"/>
          <p:cNvSpPr>
            <a:spLocks noGrp="1"/>
          </p:cNvSpPr>
          <p:nvPr>
            <p:ph sz="half" idx="2"/>
          </p:nvPr>
        </p:nvSpPr>
        <p:spPr>
          <a:xfrm>
            <a:off x="209431" y="1320860"/>
            <a:ext cx="10249139" cy="3337971"/>
          </a:xfrm>
        </p:spPr>
        <p:txBody>
          <a:bodyPr/>
          <a:lstStyle/>
          <a:p>
            <a:r>
              <a:rPr lang="en-GB" sz="3600" b="1" dirty="0">
                <a:latin typeface="Candara" panose="020E0502030303020204" pitchFamily="34" charset="0"/>
              </a:rPr>
              <a:t>EGI Open Data Platform (ODP)</a:t>
            </a:r>
            <a:endParaRPr lang="en-GB" sz="3600" dirty="0">
              <a:latin typeface="Candara" panose="020E0502030303020204" pitchFamily="34" charset="0"/>
            </a:endParaRPr>
          </a:p>
          <a:p>
            <a:pPr lvl="1"/>
            <a:r>
              <a:rPr lang="en-GB" sz="3200" dirty="0">
                <a:latin typeface="Candara" panose="020E0502030303020204" pitchFamily="34" charset="0"/>
              </a:rPr>
              <a:t>Support EC Open Data Cloud vision</a:t>
            </a:r>
            <a:endParaRPr lang="en-GB" sz="3200" strike="sngStrike" dirty="0">
              <a:latin typeface="Candara" panose="020E0502030303020204" pitchFamily="34" charset="0"/>
            </a:endParaRPr>
          </a:p>
          <a:p>
            <a:pPr lvl="1"/>
            <a:r>
              <a:rPr lang="en-GB" sz="3200" dirty="0">
                <a:latin typeface="Candara" panose="020E0502030303020204" pitchFamily="34" charset="0"/>
              </a:rPr>
              <a:t>Integrate different data repositories available in a distributed environment</a:t>
            </a:r>
          </a:p>
          <a:p>
            <a:pPr lvl="1"/>
            <a:r>
              <a:rPr lang="en-GB" sz="3200" dirty="0">
                <a:latin typeface="Candara" panose="020E0502030303020204" pitchFamily="34" charset="0"/>
              </a:rPr>
              <a:t>Offer the functionalities to make data open and link them to Open Data Catalogues</a:t>
            </a:r>
          </a:p>
          <a:p>
            <a:pPr marL="521025" lvl="1" indent="0">
              <a:buNone/>
            </a:pPr>
            <a:endParaRPr lang="en-GB" sz="3200" dirty="0">
              <a:latin typeface="Candara" panose="020E0502030303020204" pitchFamily="34" charset="0"/>
            </a:endParaRPr>
          </a:p>
        </p:txBody>
      </p:sp>
      <p:sp>
        <p:nvSpPr>
          <p:cNvPr id="6" name="Symbol zastępczy zawartości 2"/>
          <p:cNvSpPr txBox="1">
            <a:spLocks/>
          </p:cNvSpPr>
          <p:nvPr/>
        </p:nvSpPr>
        <p:spPr>
          <a:xfrm>
            <a:off x="209431" y="4817782"/>
            <a:ext cx="10249139" cy="1986887"/>
          </a:xfrm>
          <a:prstGeom prst="rect">
            <a:avLst/>
          </a:prstGeom>
        </p:spPr>
        <p:txBody>
          <a:bodyPr lIns="104205" tIns="52103" rIns="104205" bIns="52103"/>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600" b="1" dirty="0" err="1">
                <a:latin typeface="Candara" panose="020E0502030303020204" pitchFamily="34" charset="0"/>
              </a:rPr>
              <a:t>Onedata</a:t>
            </a:r>
            <a:endParaRPr lang="en-GB" sz="3600" dirty="0">
              <a:latin typeface="Candara" panose="020E0502030303020204" pitchFamily="34" charset="0"/>
            </a:endParaRPr>
          </a:p>
          <a:p>
            <a:pPr lvl="1"/>
            <a:r>
              <a:rPr lang="en-GB" sz="3200" dirty="0">
                <a:latin typeface="Candara" panose="020E0502030303020204" pitchFamily="34" charset="0"/>
              </a:rPr>
              <a:t>Software stack for distributed data management platform developed externally to EGI</a:t>
            </a:r>
          </a:p>
          <a:p>
            <a:pPr marL="521025" lvl="1" indent="0">
              <a:buNone/>
            </a:pPr>
            <a:r>
              <a:rPr lang="it-IT" sz="3200" dirty="0">
                <a:latin typeface="Candara" panose="020E0502030303020204" pitchFamily="34" charset="0"/>
              </a:rPr>
              <a:t>    </a:t>
            </a:r>
            <a:r>
              <a:rPr lang="it-IT" sz="3200" dirty="0">
                <a:latin typeface="Candara" panose="020E0502030303020204" pitchFamily="34" charset="0"/>
                <a:hlinkClick r:id="rId3"/>
              </a:rPr>
              <a:t>www.onedata.org</a:t>
            </a:r>
            <a:r>
              <a:rPr lang="it-IT" sz="3200" dirty="0">
                <a:latin typeface="Candara" panose="020E0502030303020204" pitchFamily="34" charset="0"/>
              </a:rPr>
              <a:t>   </a:t>
            </a:r>
            <a:endParaRPr lang="en-GB" sz="3600" dirty="0">
              <a:latin typeface="Candara" panose="020E0502030303020204" pitchFamily="34" charset="0"/>
            </a:endParaRPr>
          </a:p>
        </p:txBody>
      </p:sp>
      <p:pic>
        <p:nvPicPr>
          <p:cNvPr id="8" name="Obraz 3" descr="Onedata-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224" y="4976732"/>
            <a:ext cx="2877154" cy="484555"/>
          </a:xfrm>
          <a:prstGeom prst="rect">
            <a:avLst/>
          </a:prstGeom>
        </p:spPr>
      </p:pic>
      <p:sp>
        <p:nvSpPr>
          <p:cNvPr id="9"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27053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5468" y="128727"/>
            <a:ext cx="10081120" cy="938265"/>
          </a:xfrm>
        </p:spPr>
        <p:txBody>
          <a:bodyPr>
            <a:noAutofit/>
          </a:bodyPr>
          <a:lstStyle/>
          <a:p>
            <a:r>
              <a:rPr lang="en-US" noProof="0" dirty="0" smtClean="0"/>
              <a:t>Open Data Platform – Users’  perspective</a:t>
            </a:r>
            <a:endParaRPr lang="en-US" noProof="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893884030"/>
              </p:ext>
            </p:extLst>
          </p:nvPr>
        </p:nvGraphicFramePr>
        <p:xfrm>
          <a:off x="0" y="764531"/>
          <a:ext cx="10668000" cy="6278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69555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sz="half" idx="2"/>
          </p:nvPr>
        </p:nvSpPr>
        <p:spPr/>
        <p:txBody>
          <a:bodyPr/>
          <a:lstStyle/>
          <a:p>
            <a:r>
              <a:rPr lang="en-US" dirty="0" smtClean="0"/>
              <a:t>EGI overview </a:t>
            </a:r>
            <a:r>
              <a:rPr lang="en-US" dirty="0" smtClean="0">
                <a:solidFill>
                  <a:schemeClr val="accent1"/>
                </a:solidFill>
              </a:rPr>
              <a:t>talk</a:t>
            </a:r>
            <a:r>
              <a:rPr lang="en-US" dirty="0" smtClean="0"/>
              <a:t> </a:t>
            </a:r>
            <a:r>
              <a:rPr lang="en-US" dirty="0"/>
              <a:t>(Gergely) </a:t>
            </a:r>
            <a:r>
              <a:rPr lang="en-US" dirty="0" smtClean="0"/>
              <a:t>15’ </a:t>
            </a:r>
          </a:p>
          <a:p>
            <a:r>
              <a:rPr lang="en-US" dirty="0" err="1" smtClean="0"/>
              <a:t>OneData</a:t>
            </a:r>
            <a:r>
              <a:rPr lang="en-US" dirty="0" smtClean="0"/>
              <a:t> intro </a:t>
            </a:r>
            <a:r>
              <a:rPr lang="en-US" dirty="0" smtClean="0">
                <a:solidFill>
                  <a:srgbClr val="4F81BD"/>
                </a:solidFill>
              </a:rPr>
              <a:t>talk</a:t>
            </a:r>
            <a:r>
              <a:rPr lang="en-US" dirty="0" smtClean="0"/>
              <a:t> </a:t>
            </a:r>
            <a:r>
              <a:rPr lang="en-US" dirty="0"/>
              <a:t>(Giuseppe) </a:t>
            </a:r>
            <a:r>
              <a:rPr lang="en-US" dirty="0" smtClean="0"/>
              <a:t>15’ </a:t>
            </a:r>
          </a:p>
          <a:p>
            <a:r>
              <a:rPr lang="en-US" dirty="0" err="1" smtClean="0"/>
              <a:t>OneData</a:t>
            </a:r>
            <a:r>
              <a:rPr lang="en-US" dirty="0" smtClean="0"/>
              <a:t> </a:t>
            </a:r>
            <a:r>
              <a:rPr lang="en-US" dirty="0" smtClean="0">
                <a:solidFill>
                  <a:srgbClr val="4F81BD"/>
                </a:solidFill>
              </a:rPr>
              <a:t>demo</a:t>
            </a:r>
            <a:r>
              <a:rPr lang="en-US" dirty="0" smtClean="0"/>
              <a:t> </a:t>
            </a:r>
            <a:r>
              <a:rPr lang="en-US" dirty="0"/>
              <a:t>(Giuseppe) </a:t>
            </a:r>
            <a:r>
              <a:rPr lang="en-US" dirty="0" smtClean="0"/>
              <a:t>15’ </a:t>
            </a:r>
          </a:p>
          <a:p>
            <a:r>
              <a:rPr lang="en-US" dirty="0" smtClean="0"/>
              <a:t>Federated Cloud </a:t>
            </a:r>
            <a:r>
              <a:rPr lang="en-US" dirty="0" smtClean="0">
                <a:solidFill>
                  <a:srgbClr val="4F81BD"/>
                </a:solidFill>
              </a:rPr>
              <a:t>talk</a:t>
            </a:r>
            <a:r>
              <a:rPr lang="en-US" dirty="0" smtClean="0"/>
              <a:t> </a:t>
            </a:r>
            <a:r>
              <a:rPr lang="en-US" dirty="0"/>
              <a:t>(Gergely) </a:t>
            </a:r>
            <a:r>
              <a:rPr lang="en-US" dirty="0" smtClean="0"/>
              <a:t>15’ </a:t>
            </a:r>
          </a:p>
          <a:p>
            <a:r>
              <a:rPr lang="en-US" dirty="0" smtClean="0"/>
              <a:t>Federated Cloud </a:t>
            </a:r>
            <a:r>
              <a:rPr lang="en-US" dirty="0" smtClean="0">
                <a:solidFill>
                  <a:srgbClr val="4F81BD"/>
                </a:solidFill>
              </a:rPr>
              <a:t>demo</a:t>
            </a:r>
            <a:r>
              <a:rPr lang="en-US" dirty="0" smtClean="0"/>
              <a:t> (</a:t>
            </a:r>
            <a:r>
              <a:rPr lang="en-US" dirty="0"/>
              <a:t>Giuseppe) </a:t>
            </a:r>
            <a:r>
              <a:rPr lang="en-US" dirty="0" smtClean="0"/>
              <a:t>15’ </a:t>
            </a:r>
          </a:p>
          <a:p>
            <a:r>
              <a:rPr lang="en-US" dirty="0" smtClean="0"/>
              <a:t>Next </a:t>
            </a:r>
            <a:r>
              <a:rPr lang="en-US" dirty="0"/>
              <a:t>steps </a:t>
            </a:r>
            <a:r>
              <a:rPr lang="en-US" dirty="0" smtClean="0"/>
              <a:t>5’</a:t>
            </a:r>
          </a:p>
          <a:p>
            <a:r>
              <a:rPr lang="en-US" dirty="0" smtClean="0"/>
              <a:t>Q</a:t>
            </a:r>
            <a:r>
              <a:rPr lang="en-US" dirty="0"/>
              <a:t>&amp;A 10' </a:t>
            </a:r>
          </a:p>
        </p:txBody>
      </p:sp>
    </p:spTree>
    <p:extLst>
      <p:ext uri="{BB962C8B-B14F-4D97-AF65-F5344CB8AC3E}">
        <p14:creationId xmlns:p14="http://schemas.microsoft.com/office/powerpoint/2010/main" val="2856629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Platform – Interfaces </a:t>
            </a:r>
          </a:p>
        </p:txBody>
      </p:sp>
      <p:graphicFrame>
        <p:nvGraphicFramePr>
          <p:cNvPr id="23" name="Diagram 22"/>
          <p:cNvGraphicFramePr/>
          <p:nvPr>
            <p:extLst>
              <p:ext uri="{D42A27DB-BD31-4B8C-83A1-F6EECF244321}">
                <p14:modId xmlns:p14="http://schemas.microsoft.com/office/powerpoint/2010/main" val="3038896196"/>
              </p:ext>
            </p:extLst>
          </p:nvPr>
        </p:nvGraphicFramePr>
        <p:xfrm>
          <a:off x="209431" y="1320859"/>
          <a:ext cx="10249139" cy="556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75790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a:t>The EGI </a:t>
            </a:r>
            <a:r>
              <a:rPr lang="en-GB" sz="3600" dirty="0" err="1"/>
              <a:t>DataHub</a:t>
            </a:r>
            <a:r>
              <a:rPr lang="en-GB" sz="3600" dirty="0"/>
              <a:t> in a nutshell</a:t>
            </a:r>
          </a:p>
        </p:txBody>
      </p:sp>
      <p:sp>
        <p:nvSpPr>
          <p:cNvPr id="3" name="Symbol zastępczy zawartości 2"/>
          <p:cNvSpPr>
            <a:spLocks noGrp="1"/>
          </p:cNvSpPr>
          <p:nvPr>
            <p:ph idx="1"/>
          </p:nvPr>
        </p:nvSpPr>
        <p:spPr/>
        <p:txBody>
          <a:bodyPr>
            <a:noAutofit/>
          </a:bodyPr>
          <a:lstStyle/>
          <a:p>
            <a:r>
              <a:rPr lang="it-IT" b="1" dirty="0" smtClean="0">
                <a:latin typeface="Candara" panose="020E0502030303020204" pitchFamily="34" charset="0"/>
              </a:rPr>
              <a:t>EGI </a:t>
            </a:r>
            <a:r>
              <a:rPr lang="it-IT" b="1" dirty="0" err="1">
                <a:latin typeface="Candara" panose="020E0502030303020204" pitchFamily="34" charset="0"/>
              </a:rPr>
              <a:t>DataHub</a:t>
            </a:r>
            <a:r>
              <a:rPr lang="it-IT" dirty="0">
                <a:latin typeface="Candara" panose="020E0502030303020204" pitchFamily="34" charset="0"/>
              </a:rPr>
              <a:t> </a:t>
            </a:r>
            <a:r>
              <a:rPr lang="en-GB" dirty="0" smtClean="0">
                <a:latin typeface="Candara" panose="020E0502030303020204" pitchFamily="34" charset="0"/>
              </a:rPr>
              <a:t>is</a:t>
            </a:r>
            <a:r>
              <a:rPr lang="it-IT" dirty="0" smtClean="0">
                <a:latin typeface="Candara" panose="020E0502030303020204" pitchFamily="34" charset="0"/>
              </a:rPr>
              <a:t> </a:t>
            </a:r>
            <a:r>
              <a:rPr lang="en-GB" dirty="0" smtClean="0">
                <a:latin typeface="Candara" panose="020E0502030303020204" pitchFamily="34" charset="0"/>
              </a:rPr>
              <a:t>the </a:t>
            </a:r>
            <a:r>
              <a:rPr lang="en-GB" dirty="0">
                <a:latin typeface="Candara" panose="020E0502030303020204" pitchFamily="34" charset="0"/>
              </a:rPr>
              <a:t>central point of access for the Open Data Platform. </a:t>
            </a:r>
          </a:p>
          <a:p>
            <a:pPr lvl="1"/>
            <a:r>
              <a:rPr lang="en-GB" b="1" dirty="0" smtClean="0">
                <a:latin typeface="Candara" panose="020E0502030303020204" pitchFamily="34" charset="0"/>
              </a:rPr>
              <a:t>Makes</a:t>
            </a:r>
            <a:r>
              <a:rPr lang="en-GB" dirty="0">
                <a:latin typeface="Candara" panose="020E0502030303020204" pitchFamily="34" charset="0"/>
              </a:rPr>
              <a:t> existing large scale open data collections discoverable and available in an easy way for both EGI users and the general </a:t>
            </a:r>
            <a:r>
              <a:rPr lang="en-GB" dirty="0" smtClean="0">
                <a:latin typeface="Candara" panose="020E0502030303020204" pitchFamily="34" charset="0"/>
              </a:rPr>
              <a:t>public</a:t>
            </a:r>
          </a:p>
          <a:p>
            <a:pPr lvl="1"/>
            <a:r>
              <a:rPr lang="en-GB" b="1" dirty="0" smtClean="0">
                <a:latin typeface="Candara" panose="020E0502030303020204" pitchFamily="34" charset="0"/>
              </a:rPr>
              <a:t>Supports</a:t>
            </a:r>
            <a:r>
              <a:rPr lang="it-IT" dirty="0" smtClean="0">
                <a:latin typeface="Candara" panose="020E0502030303020204" pitchFamily="34" charset="0"/>
              </a:rPr>
              <a:t> fine-</a:t>
            </a:r>
            <a:r>
              <a:rPr lang="en-GB" dirty="0" smtClean="0">
                <a:latin typeface="Candara" panose="020E0502030303020204" pitchFamily="34" charset="0"/>
              </a:rPr>
              <a:t>grained access policies</a:t>
            </a:r>
          </a:p>
          <a:p>
            <a:pPr lvl="2"/>
            <a:endParaRPr lang="it-IT" sz="2700" dirty="0">
              <a:latin typeface="Candara" panose="020E0502030303020204" pitchFamily="34" charset="0"/>
            </a:endParaRPr>
          </a:p>
          <a:p>
            <a:pPr lvl="1"/>
            <a:endParaRPr lang="pl-PL" sz="3200" dirty="0">
              <a:latin typeface="Candara" panose="020E0502030303020204" pitchFamily="34" charset="0"/>
            </a:endParaRPr>
          </a:p>
          <a:p>
            <a:endParaRPr lang="pl-PL" dirty="0">
              <a:latin typeface="Candara" panose="020E0502030303020204" pitchFamily="34" charset="0"/>
            </a:endParaRPr>
          </a:p>
        </p:txBody>
      </p:sp>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481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3" name="Symbol zastępczy zawartości 2"/>
          <p:cNvSpPr>
            <a:spLocks noGrp="1"/>
          </p:cNvSpPr>
          <p:nvPr>
            <p:ph idx="1"/>
          </p:nvPr>
        </p:nvSpPr>
        <p:spPr>
          <a:xfrm>
            <a:off x="209431" y="1241384"/>
            <a:ext cx="10333148" cy="3258495"/>
          </a:xfrm>
        </p:spPr>
        <p:txBody>
          <a:bodyPr>
            <a:noAutofit/>
          </a:bodyPr>
          <a:lstStyle/>
          <a:p>
            <a:pPr marL="0" indent="0">
              <a:buNone/>
            </a:pPr>
            <a:r>
              <a:rPr lang="en-GB" b="1" dirty="0">
                <a:solidFill>
                  <a:srgbClr val="FF0000"/>
                </a:solidFill>
                <a:latin typeface="Candara" panose="020E0502030303020204" pitchFamily="34" charset="0"/>
              </a:rPr>
              <a:t>Spaces</a:t>
            </a:r>
            <a:r>
              <a:rPr lang="en-GB" b="1" dirty="0">
                <a:latin typeface="Candara" panose="020E0502030303020204" pitchFamily="34" charset="0"/>
              </a:rPr>
              <a:t> – </a:t>
            </a:r>
            <a:r>
              <a:rPr lang="en-GB" dirty="0">
                <a:latin typeface="Candara" panose="020E0502030303020204" pitchFamily="34" charset="0"/>
              </a:rPr>
              <a:t>distributed virtual volume where users can organize their data</a:t>
            </a:r>
          </a:p>
          <a:p>
            <a:pPr lvl="1"/>
            <a:r>
              <a:rPr lang="en-GB" sz="2700" dirty="0">
                <a:latin typeface="Candara" panose="020E0502030303020204" pitchFamily="34" charset="0"/>
              </a:rPr>
              <a:t>Each space has to be supported by at least one </a:t>
            </a:r>
            <a:r>
              <a:rPr lang="en-GB" sz="2700" b="1" i="1" dirty="0">
                <a:solidFill>
                  <a:srgbClr val="FF0000"/>
                </a:solidFill>
                <a:latin typeface="Candara" panose="020E0502030303020204" pitchFamily="34" charset="0"/>
              </a:rPr>
              <a:t>Provider</a:t>
            </a:r>
            <a:r>
              <a:rPr lang="en-GB" sz="2700" dirty="0">
                <a:latin typeface="Candara" panose="020E0502030303020204" pitchFamily="34" charset="0"/>
              </a:rPr>
              <a:t>, which means that this provider reserve a certain storage quota for this particular space.</a:t>
            </a:r>
          </a:p>
          <a:p>
            <a:pPr marL="521025" lvl="1" indent="0">
              <a:buNone/>
            </a:pPr>
            <a:endParaRPr lang="en-GB" sz="2700" dirty="0">
              <a:latin typeface="Candara" panose="020E0502030303020204" pitchFamily="34" charset="0"/>
            </a:endParaRPr>
          </a:p>
          <a:p>
            <a:pPr lvl="1"/>
            <a:r>
              <a:rPr lang="en-GB" sz="2700" dirty="0">
                <a:latin typeface="Candara" panose="020E0502030303020204" pitchFamily="34" charset="0"/>
              </a:rPr>
              <a:t>Spaces can be shared with other </a:t>
            </a:r>
            <a:br>
              <a:rPr lang="en-GB" sz="2700" dirty="0">
                <a:latin typeface="Candara" panose="020E0502030303020204" pitchFamily="34" charset="0"/>
              </a:rPr>
            </a:br>
            <a:r>
              <a:rPr lang="en-GB" sz="2700" dirty="0">
                <a:latin typeface="Candara" panose="020E0502030303020204" pitchFamily="34" charset="0"/>
              </a:rPr>
              <a:t>users and even exposed to the </a:t>
            </a:r>
            <a:br>
              <a:rPr lang="en-GB" sz="2700" dirty="0">
                <a:latin typeface="Candara" panose="020E0502030303020204" pitchFamily="34" charset="0"/>
              </a:rPr>
            </a:br>
            <a:r>
              <a:rPr lang="en-GB" sz="2700" dirty="0">
                <a:latin typeface="Candara" panose="020E0502030303020204" pitchFamily="34" charset="0"/>
              </a:rPr>
              <a:t>public.</a:t>
            </a:r>
          </a:p>
          <a:p>
            <a:pPr lvl="1"/>
            <a:endParaRPr lang="en-GB" sz="2700"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6594140" y="3114511"/>
            <a:ext cx="3948439" cy="3874862"/>
          </a:xfrm>
          <a:prstGeom prst="rect">
            <a:avLst/>
          </a:prstGeom>
        </p:spPr>
      </p:pic>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2246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6" name="Symbol zastępczy zawartości 2"/>
          <p:cNvSpPr>
            <a:spLocks noGrp="1"/>
          </p:cNvSpPr>
          <p:nvPr>
            <p:ph idx="1"/>
          </p:nvPr>
        </p:nvSpPr>
        <p:spPr>
          <a:xfrm>
            <a:off x="209431" y="1479811"/>
            <a:ext cx="10333148" cy="2166448"/>
          </a:xfrm>
        </p:spPr>
        <p:txBody>
          <a:bodyPr>
            <a:noAutofit/>
          </a:bodyPr>
          <a:lstStyle/>
          <a:p>
            <a:pPr marL="0" indent="0">
              <a:buNone/>
            </a:pPr>
            <a:r>
              <a:rPr lang="en-GB" b="1" dirty="0">
                <a:solidFill>
                  <a:srgbClr val="FF0000"/>
                </a:solidFill>
                <a:latin typeface="Candara" panose="020E0502030303020204" pitchFamily="34" charset="0"/>
              </a:rPr>
              <a:t>Providers</a:t>
            </a:r>
            <a:r>
              <a:rPr lang="en-GB" b="1" dirty="0">
                <a:latin typeface="Candara" panose="020E0502030303020204" pitchFamily="34" charset="0"/>
              </a:rPr>
              <a:t> – </a:t>
            </a:r>
            <a:r>
              <a:rPr lang="en-GB" dirty="0">
                <a:latin typeface="Candara" panose="020E0502030303020204" pitchFamily="34" charset="0"/>
              </a:rPr>
              <a:t>entities who support spaces with storage resources</a:t>
            </a:r>
          </a:p>
          <a:p>
            <a:pPr lvl="1"/>
            <a:r>
              <a:rPr lang="en-GB" sz="2700" dirty="0">
                <a:latin typeface="Candara" panose="020E0502030303020204" pitchFamily="34" charset="0"/>
              </a:rPr>
              <a:t>Any centre can become a provider by installing </a:t>
            </a:r>
            <a:r>
              <a:rPr lang="en-GB" sz="2700" dirty="0" err="1">
                <a:latin typeface="Candara" panose="020E0502030303020204" pitchFamily="34" charset="0"/>
              </a:rPr>
              <a:t>OneProvider</a:t>
            </a:r>
            <a:r>
              <a:rPr lang="en-GB" sz="2700" dirty="0">
                <a:latin typeface="Candara" panose="020E0502030303020204" pitchFamily="34" charset="0"/>
              </a:rPr>
              <a:t> service, attaching some resources and registering it in </a:t>
            </a:r>
            <a:r>
              <a:rPr lang="en-GB" sz="2700" b="1" dirty="0" err="1">
                <a:solidFill>
                  <a:srgbClr val="FF0000"/>
                </a:solidFill>
                <a:latin typeface="Candara" panose="020E0502030303020204" pitchFamily="34" charset="0"/>
              </a:rPr>
              <a:t>OneZone</a:t>
            </a:r>
            <a:r>
              <a:rPr lang="en-GB" sz="2700" dirty="0">
                <a:latin typeface="Candara" panose="020E0502030303020204" pitchFamily="34" charset="0"/>
              </a:rPr>
              <a:t> service</a:t>
            </a:r>
            <a:endParaRPr lang="en-GB" sz="3200" dirty="0">
              <a:latin typeface="Candara" panose="020E0502030303020204" pitchFamily="34" charset="0"/>
            </a:endParaRPr>
          </a:p>
          <a:p>
            <a:endParaRPr lang="pl-PL"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3905842" y="3417349"/>
            <a:ext cx="6163161" cy="3576397"/>
          </a:xfrm>
          <a:prstGeom prst="rect">
            <a:avLst/>
          </a:prstGeom>
        </p:spPr>
      </p:pic>
      <p:sp>
        <p:nvSpPr>
          <p:cNvPr id="8"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80399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3" name="Symbol zastępczy zawartości 2"/>
          <p:cNvSpPr>
            <a:spLocks noGrp="1"/>
          </p:cNvSpPr>
          <p:nvPr>
            <p:ph idx="1"/>
          </p:nvPr>
        </p:nvSpPr>
        <p:spPr>
          <a:xfrm>
            <a:off x="209431" y="1320860"/>
            <a:ext cx="10333148" cy="5324721"/>
          </a:xfrm>
        </p:spPr>
        <p:txBody>
          <a:bodyPr>
            <a:noAutofit/>
          </a:bodyPr>
          <a:lstStyle/>
          <a:p>
            <a:pPr marL="0" indent="0">
              <a:buNone/>
            </a:pPr>
            <a:r>
              <a:rPr lang="en-GB" b="1" dirty="0">
                <a:solidFill>
                  <a:srgbClr val="FF0000"/>
                </a:solidFill>
                <a:latin typeface="Candara" panose="020E0502030303020204" pitchFamily="34" charset="0"/>
              </a:rPr>
              <a:t>Zones</a:t>
            </a:r>
            <a:r>
              <a:rPr lang="en-GB" b="1" dirty="0">
                <a:latin typeface="Candara" panose="020E0502030303020204" pitchFamily="34" charset="0"/>
              </a:rPr>
              <a:t> – </a:t>
            </a:r>
            <a:r>
              <a:rPr lang="en-GB" dirty="0">
                <a:latin typeface="Candara" panose="020E0502030303020204" pitchFamily="34" charset="0"/>
              </a:rPr>
              <a:t>federations of providers</a:t>
            </a:r>
          </a:p>
          <a:p>
            <a:pPr lvl="1"/>
            <a:r>
              <a:rPr lang="en-GB" sz="2700" dirty="0">
                <a:latin typeface="Candara" panose="020E0502030303020204" pitchFamily="34" charset="0"/>
              </a:rPr>
              <a:t>Any organization, community or users group can deploy their own </a:t>
            </a:r>
            <a:r>
              <a:rPr lang="en-GB" sz="2700" dirty="0" err="1">
                <a:latin typeface="Candara" panose="020E0502030303020204" pitchFamily="34" charset="0"/>
              </a:rPr>
              <a:t>Onezone</a:t>
            </a:r>
            <a:r>
              <a:rPr lang="en-GB" sz="2700" dirty="0">
                <a:latin typeface="Candara" panose="020E0502030303020204" pitchFamily="34" charset="0"/>
              </a:rPr>
              <a:t> service</a:t>
            </a:r>
          </a:p>
          <a:p>
            <a:pPr lvl="1"/>
            <a:r>
              <a:rPr lang="en-GB" sz="2700" dirty="0" err="1">
                <a:latin typeface="Candara" panose="020E0502030303020204" pitchFamily="34" charset="0"/>
              </a:rPr>
              <a:t>Onezone</a:t>
            </a:r>
            <a:r>
              <a:rPr lang="en-GB" sz="2700" dirty="0">
                <a:latin typeface="Candara" panose="020E0502030303020204" pitchFamily="34" charset="0"/>
              </a:rPr>
              <a:t> is responsible for authentication and authorization of users</a:t>
            </a:r>
            <a:endParaRPr lang="en-GB" sz="1800" dirty="0">
              <a:latin typeface="Candara" panose="020E0502030303020204" pitchFamily="34" charset="0"/>
            </a:endParaRPr>
          </a:p>
          <a:p>
            <a:pPr lvl="1"/>
            <a:r>
              <a:rPr lang="en-GB" sz="2700" dirty="0">
                <a:latin typeface="Candara" panose="020E0502030303020204" pitchFamily="34" charset="0"/>
              </a:rPr>
              <a:t>It allows providers from different zones to interact with each</a:t>
            </a:r>
            <a:r>
              <a:rPr lang="it-IT" sz="2700" dirty="0">
                <a:latin typeface="Candara" panose="020E0502030303020204" pitchFamily="34" charset="0"/>
              </a:rPr>
              <a:t> </a:t>
            </a:r>
            <a:r>
              <a:rPr lang="en-GB" sz="2700" dirty="0">
                <a:latin typeface="Candara" panose="020E0502030303020204" pitchFamily="34" charset="0"/>
              </a:rPr>
              <a:t>others and share data</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5670037" y="4023027"/>
            <a:ext cx="4704523" cy="2961340"/>
          </a:xfrm>
          <a:prstGeom prst="rect">
            <a:avLst/>
          </a:prstGeom>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6607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user interfaces</a:t>
            </a:r>
          </a:p>
        </p:txBody>
      </p:sp>
      <p:sp>
        <p:nvSpPr>
          <p:cNvPr id="3" name="Symbol zastępczy zawartości 2"/>
          <p:cNvSpPr>
            <a:spLocks noGrp="1"/>
          </p:cNvSpPr>
          <p:nvPr>
            <p:ph idx="1"/>
          </p:nvPr>
        </p:nvSpPr>
        <p:spPr>
          <a:xfrm>
            <a:off x="209431" y="6486767"/>
            <a:ext cx="10333148" cy="476853"/>
          </a:xfrm>
        </p:spPr>
        <p:txBody>
          <a:bodyPr>
            <a:noAutofit/>
          </a:bodyPr>
          <a:lstStyle/>
          <a:p>
            <a:pPr marL="0" indent="0">
              <a:buNone/>
            </a:pPr>
            <a:r>
              <a:rPr lang="en-GB" sz="2700" dirty="0" err="1">
                <a:latin typeface="Candara" panose="020E0502030303020204" pitchFamily="34" charset="0"/>
              </a:rPr>
              <a:t>OneData</a:t>
            </a:r>
            <a:r>
              <a:rPr lang="en-GB" sz="2700" dirty="0">
                <a:latin typeface="Candara" panose="020E0502030303020204" pitchFamily="34" charset="0"/>
              </a:rPr>
              <a:t> provides also the </a:t>
            </a:r>
            <a:r>
              <a:rPr lang="en-GB" sz="2700" dirty="0" err="1">
                <a:latin typeface="Candara" panose="020E0502030303020204" pitchFamily="34" charset="0"/>
              </a:rPr>
              <a:t>oneclient</a:t>
            </a:r>
            <a:r>
              <a:rPr lang="en-GB" sz="2700" dirty="0">
                <a:latin typeface="Candara" panose="020E0502030303020204" pitchFamily="34" charset="0"/>
              </a:rPr>
              <a:t> CLI</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293440" y="1797713"/>
            <a:ext cx="10081120" cy="3894300"/>
          </a:xfrm>
          <a:prstGeom prst="rect">
            <a:avLst/>
          </a:prstGeom>
        </p:spPr>
      </p:pic>
      <p:sp>
        <p:nvSpPr>
          <p:cNvPr id="8" name="Symbol zastępczy zawartości 2"/>
          <p:cNvSpPr>
            <a:spLocks noGrp="1"/>
          </p:cNvSpPr>
          <p:nvPr>
            <p:ph idx="1"/>
          </p:nvPr>
        </p:nvSpPr>
        <p:spPr>
          <a:xfrm>
            <a:off x="209431" y="1320860"/>
            <a:ext cx="10333148" cy="476853"/>
          </a:xfrm>
        </p:spPr>
        <p:txBody>
          <a:bodyPr>
            <a:noAutofit/>
          </a:bodyPr>
          <a:lstStyle/>
          <a:p>
            <a:pPr marL="0" indent="0">
              <a:buNone/>
            </a:pPr>
            <a:r>
              <a:rPr lang="en-GB" sz="2700" b="1" dirty="0">
                <a:latin typeface="Candara" panose="020E0502030303020204" pitchFamily="34" charset="0"/>
              </a:rPr>
              <a:t>User web interface</a:t>
            </a:r>
          </a:p>
        </p:txBody>
      </p:sp>
      <p:sp>
        <p:nvSpPr>
          <p:cNvPr id="9" name="Symbol zastępczy zawartości 2"/>
          <p:cNvSpPr>
            <a:spLocks noGrp="1"/>
          </p:cNvSpPr>
          <p:nvPr>
            <p:ph idx="1"/>
          </p:nvPr>
        </p:nvSpPr>
        <p:spPr>
          <a:xfrm>
            <a:off x="209431" y="6009914"/>
            <a:ext cx="10333148" cy="476853"/>
          </a:xfrm>
        </p:spPr>
        <p:txBody>
          <a:bodyPr>
            <a:noAutofit/>
          </a:bodyPr>
          <a:lstStyle/>
          <a:p>
            <a:pPr marL="0" indent="0">
              <a:buNone/>
            </a:pPr>
            <a:r>
              <a:rPr lang="en-GB" sz="2700" b="1" dirty="0">
                <a:latin typeface="Candara" panose="020E0502030303020204" pitchFamily="34" charset="0"/>
              </a:rPr>
              <a:t>User command line interface</a:t>
            </a:r>
          </a:p>
        </p:txBody>
      </p:sp>
      <p:sp>
        <p:nvSpPr>
          <p:cNvPr id="10"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13628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608" y="208203"/>
            <a:ext cx="8568952" cy="938265"/>
          </a:xfrm>
        </p:spPr>
        <p:txBody>
          <a:bodyPr>
            <a:normAutofit fontScale="90000"/>
          </a:bodyPr>
          <a:lstStyle/>
          <a:p>
            <a:r>
              <a:rPr lang="en-US" noProof="0" dirty="0" smtClean="0"/>
              <a:t>Open Data Platform – The big picture</a:t>
            </a:r>
            <a:r>
              <a:rPr lang="en-GB" dirty="0" smtClean="0"/>
              <a:t> </a:t>
            </a:r>
            <a:endParaRPr lang="en-GB" noProof="0" dirty="0"/>
          </a:p>
        </p:txBody>
      </p:sp>
      <p:sp>
        <p:nvSpPr>
          <p:cNvPr id="6" name="Prostokąt 5"/>
          <p:cNvSpPr/>
          <p:nvPr/>
        </p:nvSpPr>
        <p:spPr>
          <a:xfrm>
            <a:off x="7350224" y="1400335"/>
            <a:ext cx="1092121" cy="715279"/>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11" name="PoleTekstowe 10"/>
          <p:cNvSpPr txBox="1"/>
          <p:nvPr/>
        </p:nvSpPr>
        <p:spPr>
          <a:xfrm>
            <a:off x="209431" y="1822067"/>
            <a:ext cx="1344149" cy="274501"/>
          </a:xfrm>
          <a:prstGeom prst="rect">
            <a:avLst/>
          </a:prstGeom>
          <a:noFill/>
        </p:spPr>
        <p:txBody>
          <a:bodyPr wrap="square" lIns="104205" tIns="52103" rIns="104205" bIns="52103" rtlCol="0">
            <a:spAutoFit/>
          </a:bodyPr>
          <a:lstStyle/>
          <a:p>
            <a:pPr algn="ctr"/>
            <a:r>
              <a:rPr lang="en-GB" sz="1100" dirty="0"/>
              <a:t>EGI User 1 (VO x)</a:t>
            </a:r>
          </a:p>
        </p:txBody>
      </p:sp>
      <p:sp>
        <p:nvSpPr>
          <p:cNvPr id="12" name="PoleTekstowe 11"/>
          <p:cNvSpPr txBox="1"/>
          <p:nvPr/>
        </p:nvSpPr>
        <p:spPr>
          <a:xfrm>
            <a:off x="1385562" y="1822067"/>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pl-PL" sz="1100" dirty="0"/>
              <a:t>User 1</a:t>
            </a:r>
          </a:p>
        </p:txBody>
      </p:sp>
      <p:pic>
        <p:nvPicPr>
          <p:cNvPr id="13" name="Obraz 12"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77" y="1412513"/>
            <a:ext cx="322861" cy="401716"/>
          </a:xfrm>
          <a:prstGeom prst="rect">
            <a:avLst/>
          </a:prstGeom>
        </p:spPr>
      </p:pic>
      <p:pic>
        <p:nvPicPr>
          <p:cNvPr id="14" name="Obraz 13"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636" y="1412513"/>
            <a:ext cx="315842" cy="371837"/>
          </a:xfrm>
          <a:prstGeom prst="rect">
            <a:avLst/>
          </a:prstGeom>
        </p:spPr>
      </p:pic>
      <p:pic>
        <p:nvPicPr>
          <p:cNvPr id="15" name="Obraz 14"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795" y="1400336"/>
            <a:ext cx="361465" cy="400056"/>
          </a:xfrm>
          <a:prstGeom prst="rect">
            <a:avLst/>
          </a:prstGeom>
        </p:spPr>
      </p:pic>
      <p:sp>
        <p:nvSpPr>
          <p:cNvPr id="16" name="PoleTekstowe 15"/>
          <p:cNvSpPr txBox="1"/>
          <p:nvPr/>
        </p:nvSpPr>
        <p:spPr>
          <a:xfrm>
            <a:off x="2897730" y="1822067"/>
            <a:ext cx="1596177" cy="441603"/>
          </a:xfrm>
          <a:prstGeom prst="rect">
            <a:avLst/>
          </a:prstGeom>
          <a:noFill/>
        </p:spPr>
        <p:txBody>
          <a:bodyPr wrap="square" lIns="104205" tIns="52103" rIns="104205" bIns="52103" rtlCol="0">
            <a:spAutoFit/>
          </a:bodyPr>
          <a:lstStyle/>
          <a:p>
            <a:pPr algn="ctr"/>
            <a:r>
              <a:rPr lang="en-GB" sz="1100" dirty="0"/>
              <a:t>EGI User 2</a:t>
            </a:r>
          </a:p>
          <a:p>
            <a:pPr algn="ctr"/>
            <a:r>
              <a:rPr lang="en-GB" sz="1100" dirty="0"/>
              <a:t>(</a:t>
            </a:r>
            <a:r>
              <a:rPr lang="en-GB" sz="1100" dirty="0" err="1"/>
              <a:t>Onedata</a:t>
            </a:r>
            <a:r>
              <a:rPr lang="en-GB" sz="1100" dirty="0"/>
              <a:t> space)</a:t>
            </a:r>
          </a:p>
        </p:txBody>
      </p:sp>
      <p:sp>
        <p:nvSpPr>
          <p:cNvPr id="17" name="PoleTekstowe 16"/>
          <p:cNvSpPr txBox="1"/>
          <p:nvPr/>
        </p:nvSpPr>
        <p:spPr>
          <a:xfrm>
            <a:off x="4325888" y="1877188"/>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en-GB" sz="1100" dirty="0"/>
              <a:t>User 2</a:t>
            </a:r>
          </a:p>
        </p:txBody>
      </p:sp>
      <p:pic>
        <p:nvPicPr>
          <p:cNvPr id="18" name="Obraz 17"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3953" y="1400335"/>
            <a:ext cx="420047" cy="398865"/>
          </a:xfrm>
          <a:prstGeom prst="rect">
            <a:avLst/>
          </a:prstGeom>
        </p:spPr>
      </p:pic>
      <p:sp>
        <p:nvSpPr>
          <p:cNvPr id="19" name="PoleTekstowe 18"/>
          <p:cNvSpPr txBox="1"/>
          <p:nvPr/>
        </p:nvSpPr>
        <p:spPr>
          <a:xfrm>
            <a:off x="481848" y="3498845"/>
            <a:ext cx="755529" cy="413000"/>
          </a:xfrm>
          <a:prstGeom prst="rect">
            <a:avLst/>
          </a:prstGeom>
          <a:noFill/>
        </p:spPr>
        <p:txBody>
          <a:bodyPr wrap="square" lIns="104205" tIns="52103" rIns="104205" bIns="52103" rtlCol="0">
            <a:spAutoFit/>
          </a:bodyPr>
          <a:lstStyle/>
          <a:p>
            <a:pPr algn="ctr"/>
            <a:r>
              <a:rPr lang="pl-PL" sz="1000" dirty="0">
                <a:solidFill>
                  <a:schemeClr val="bg1"/>
                </a:solidFill>
              </a:rPr>
              <a:t>Space Manager</a:t>
            </a:r>
          </a:p>
        </p:txBody>
      </p:sp>
      <p:sp>
        <p:nvSpPr>
          <p:cNvPr id="20" name="PoleTekstowe 19"/>
          <p:cNvSpPr txBox="1"/>
          <p:nvPr/>
        </p:nvSpPr>
        <p:spPr>
          <a:xfrm>
            <a:off x="7308219" y="1559286"/>
            <a:ext cx="1176131" cy="413000"/>
          </a:xfrm>
          <a:prstGeom prst="rect">
            <a:avLst/>
          </a:prstGeom>
          <a:noFill/>
        </p:spPr>
        <p:txBody>
          <a:bodyPr wrap="square" lIns="104205" tIns="52103" rIns="104205" bIns="52103" rtlCol="0">
            <a:spAutoFit/>
          </a:bodyPr>
          <a:lstStyle/>
          <a:p>
            <a:pPr algn="ctr"/>
            <a:r>
              <a:rPr lang="pl-PL" sz="1000" dirty="0">
                <a:solidFill>
                  <a:schemeClr val="bg1"/>
                </a:solidFill>
              </a:rPr>
              <a:t>DOI </a:t>
            </a:r>
            <a:r>
              <a:rPr lang="pl-PL" sz="1000" dirty="0" err="1">
                <a:solidFill>
                  <a:schemeClr val="bg1"/>
                </a:solidFill>
              </a:rPr>
              <a:t>Registrar</a:t>
            </a:r>
            <a:r>
              <a:rPr lang="pl-PL" sz="1000" dirty="0">
                <a:solidFill>
                  <a:schemeClr val="bg1"/>
                </a:solidFill>
              </a:rPr>
              <a:t> (</a:t>
            </a:r>
            <a:r>
              <a:rPr lang="pl-PL" sz="1000" dirty="0" err="1">
                <a:solidFill>
                  <a:schemeClr val="bg1"/>
                </a:solidFill>
              </a:rPr>
              <a:t>e.g</a:t>
            </a:r>
            <a:r>
              <a:rPr lang="pl-PL" sz="1000" dirty="0">
                <a:solidFill>
                  <a:schemeClr val="bg1"/>
                </a:solidFill>
              </a:rPr>
              <a:t>. </a:t>
            </a:r>
            <a:r>
              <a:rPr lang="pl-PL" sz="1000" dirty="0" err="1">
                <a:solidFill>
                  <a:schemeClr val="bg1"/>
                </a:solidFill>
              </a:rPr>
              <a:t>DataCite</a:t>
            </a:r>
            <a:r>
              <a:rPr lang="pl-PL" sz="1000" dirty="0">
                <a:solidFill>
                  <a:schemeClr val="bg1"/>
                </a:solidFill>
              </a:rPr>
              <a:t>)</a:t>
            </a:r>
          </a:p>
        </p:txBody>
      </p:sp>
      <p:sp>
        <p:nvSpPr>
          <p:cNvPr id="21" name="Owal 20"/>
          <p:cNvSpPr/>
          <p:nvPr/>
        </p:nvSpPr>
        <p:spPr>
          <a:xfrm>
            <a:off x="8862392" y="1320860"/>
            <a:ext cx="924103" cy="87423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22" name="PoleTekstowe 21"/>
          <p:cNvSpPr txBox="1"/>
          <p:nvPr/>
        </p:nvSpPr>
        <p:spPr>
          <a:xfrm>
            <a:off x="8736378" y="1559286"/>
            <a:ext cx="1176131" cy="259112"/>
          </a:xfrm>
          <a:prstGeom prst="rect">
            <a:avLst/>
          </a:prstGeom>
          <a:noFill/>
        </p:spPr>
        <p:txBody>
          <a:bodyPr wrap="square" lIns="104205" tIns="52103" rIns="104205" bIns="52103" rtlCol="0">
            <a:spAutoFit/>
          </a:bodyPr>
          <a:lstStyle/>
          <a:p>
            <a:pPr algn="ctr"/>
            <a:r>
              <a:rPr lang="pl-PL" sz="1000" dirty="0" err="1"/>
              <a:t>Community</a:t>
            </a:r>
            <a:r>
              <a:rPr lang="pl-PL" sz="1000" dirty="0"/>
              <a:t> Portal</a:t>
            </a:r>
          </a:p>
        </p:txBody>
      </p:sp>
      <p:pic>
        <p:nvPicPr>
          <p:cNvPr id="23"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34" y="6350725"/>
            <a:ext cx="1176131" cy="198483"/>
          </a:xfrm>
          <a:prstGeom prst="rect">
            <a:avLst/>
          </a:prstGeom>
        </p:spPr>
      </p:pic>
      <p:sp>
        <p:nvSpPr>
          <p:cNvPr id="24" name="Tytuł 1"/>
          <p:cNvSpPr txBox="1">
            <a:spLocks/>
          </p:cNvSpPr>
          <p:nvPr/>
        </p:nvSpPr>
        <p:spPr>
          <a:xfrm>
            <a:off x="125421" y="4261453"/>
            <a:ext cx="2772308"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000" b="0" dirty="0">
                <a:solidFill>
                  <a:schemeClr val="tx1"/>
                </a:solidFill>
              </a:rPr>
              <a:t>Open Data Platform</a:t>
            </a:r>
          </a:p>
        </p:txBody>
      </p:sp>
      <p:sp>
        <p:nvSpPr>
          <p:cNvPr id="25" name="Tytuł 1"/>
          <p:cNvSpPr txBox="1">
            <a:spLocks/>
          </p:cNvSpPr>
          <p:nvPr/>
        </p:nvSpPr>
        <p:spPr>
          <a:xfrm>
            <a:off x="113353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600" b="0" dirty="0">
                <a:solidFill>
                  <a:srgbClr val="7F7F7F"/>
                </a:solidFill>
              </a:rPr>
              <a:t>Web GUI</a:t>
            </a:r>
          </a:p>
        </p:txBody>
      </p:sp>
      <p:cxnSp>
        <p:nvCxnSpPr>
          <p:cNvPr id="26" name="Łącznik prosty 25"/>
          <p:cNvCxnSpPr>
            <a:stCxn id="25" idx="2"/>
          </p:cNvCxnSpPr>
          <p:nvPr/>
        </p:nvCxnSpPr>
        <p:spPr>
          <a:xfrm>
            <a:off x="155358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Łącznik łamany 26"/>
          <p:cNvCxnSpPr>
            <a:endCxn id="25" idx="1"/>
          </p:cNvCxnSpPr>
          <p:nvPr/>
        </p:nvCxnSpPr>
        <p:spPr>
          <a:xfrm rot="16200000" flipH="1">
            <a:off x="548268" y="2523793"/>
            <a:ext cx="834493" cy="336037"/>
          </a:xfrm>
          <a:prstGeom prst="bentConnector2">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Łącznik łamany 27"/>
          <p:cNvCxnSpPr/>
          <p:nvPr/>
        </p:nvCxnSpPr>
        <p:spPr>
          <a:xfrm rot="5400000">
            <a:off x="1682394" y="2565798"/>
            <a:ext cx="834493" cy="252028"/>
          </a:xfrm>
          <a:prstGeom prst="bentConnector2">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Łącznik łamany 28"/>
          <p:cNvCxnSpPr>
            <a:endCxn id="25" idx="3"/>
          </p:cNvCxnSpPr>
          <p:nvPr/>
        </p:nvCxnSpPr>
        <p:spPr>
          <a:xfrm rot="10800000" flipV="1">
            <a:off x="1973627" y="2274565"/>
            <a:ext cx="1680187" cy="834493"/>
          </a:xfrm>
          <a:prstGeom prst="bentConnector3">
            <a:avLst>
              <a:gd name="adj1" fmla="val -343"/>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Tytuł 1"/>
          <p:cNvSpPr txBox="1">
            <a:spLocks/>
          </p:cNvSpPr>
          <p:nvPr/>
        </p:nvSpPr>
        <p:spPr>
          <a:xfrm>
            <a:off x="3737823"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POSIX</a:t>
            </a:r>
          </a:p>
        </p:txBody>
      </p:sp>
      <p:cxnSp>
        <p:nvCxnSpPr>
          <p:cNvPr id="31" name="Łącznik prosty 30"/>
          <p:cNvCxnSpPr>
            <a:stCxn id="30" idx="2"/>
          </p:cNvCxnSpPr>
          <p:nvPr/>
        </p:nvCxnSpPr>
        <p:spPr>
          <a:xfrm>
            <a:off x="4157869"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ytuł 1"/>
          <p:cNvSpPr txBox="1">
            <a:spLocks/>
          </p:cNvSpPr>
          <p:nvPr/>
        </p:nvSpPr>
        <p:spPr>
          <a:xfrm>
            <a:off x="482994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HTTP</a:t>
            </a:r>
          </a:p>
        </p:txBody>
      </p:sp>
      <p:cxnSp>
        <p:nvCxnSpPr>
          <p:cNvPr id="33" name="Łącznik prosty 32"/>
          <p:cNvCxnSpPr>
            <a:stCxn id="32" idx="2"/>
          </p:cNvCxnSpPr>
          <p:nvPr/>
        </p:nvCxnSpPr>
        <p:spPr>
          <a:xfrm>
            <a:off x="5249991"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ytuł 1"/>
          <p:cNvSpPr txBox="1">
            <a:spLocks/>
          </p:cNvSpPr>
          <p:nvPr/>
        </p:nvSpPr>
        <p:spPr>
          <a:xfrm>
            <a:off x="617409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OAI-PMH</a:t>
            </a:r>
          </a:p>
        </p:txBody>
      </p:sp>
      <p:cxnSp>
        <p:nvCxnSpPr>
          <p:cNvPr id="35" name="Łącznik prosty 34"/>
          <p:cNvCxnSpPr>
            <a:stCxn id="34" idx="2"/>
          </p:cNvCxnSpPr>
          <p:nvPr/>
        </p:nvCxnSpPr>
        <p:spPr>
          <a:xfrm>
            <a:off x="659414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ytuł 1"/>
          <p:cNvSpPr txBox="1">
            <a:spLocks/>
          </p:cNvSpPr>
          <p:nvPr/>
        </p:nvSpPr>
        <p:spPr>
          <a:xfrm>
            <a:off x="8022299"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CDMI</a:t>
            </a:r>
          </a:p>
        </p:txBody>
      </p:sp>
      <p:cxnSp>
        <p:nvCxnSpPr>
          <p:cNvPr id="37" name="Łącznik prosty 36"/>
          <p:cNvCxnSpPr>
            <a:stCxn id="36" idx="2"/>
          </p:cNvCxnSpPr>
          <p:nvPr/>
        </p:nvCxnSpPr>
        <p:spPr>
          <a:xfrm>
            <a:off x="8442345"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Tytuł 1"/>
          <p:cNvSpPr txBox="1">
            <a:spLocks/>
          </p:cNvSpPr>
          <p:nvPr/>
        </p:nvSpPr>
        <p:spPr>
          <a:xfrm>
            <a:off x="9030411"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p>
        </p:txBody>
      </p:sp>
      <p:cxnSp>
        <p:nvCxnSpPr>
          <p:cNvPr id="39" name="Łącznik prosty 38"/>
          <p:cNvCxnSpPr>
            <a:stCxn id="38" idx="2"/>
          </p:cNvCxnSpPr>
          <p:nvPr/>
        </p:nvCxnSpPr>
        <p:spPr>
          <a:xfrm>
            <a:off x="9450457"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Łącznik łamany 39"/>
          <p:cNvCxnSpPr>
            <a:endCxn id="30" idx="0"/>
          </p:cNvCxnSpPr>
          <p:nvPr/>
        </p:nvCxnSpPr>
        <p:spPr>
          <a:xfrm rot="16200000" flipH="1">
            <a:off x="3632211" y="2464187"/>
            <a:ext cx="715279" cy="336037"/>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Łącznik prosty 40"/>
          <p:cNvCxnSpPr/>
          <p:nvPr/>
        </p:nvCxnSpPr>
        <p:spPr>
          <a:xfrm>
            <a:off x="6594140"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Łącznik prosty 41"/>
          <p:cNvCxnSpPr/>
          <p:nvPr/>
        </p:nvCxnSpPr>
        <p:spPr>
          <a:xfrm flipV="1">
            <a:off x="7854280" y="2195090"/>
            <a:ext cx="0" cy="1430559"/>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Łącznik prosty 42"/>
          <p:cNvCxnSpPr/>
          <p:nvPr/>
        </p:nvCxnSpPr>
        <p:spPr>
          <a:xfrm>
            <a:off x="9450457"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Łącznik łamany 43"/>
          <p:cNvCxnSpPr>
            <a:endCxn id="36" idx="0"/>
          </p:cNvCxnSpPr>
          <p:nvPr/>
        </p:nvCxnSpPr>
        <p:spPr>
          <a:xfrm rot="5400000">
            <a:off x="8462748" y="2254163"/>
            <a:ext cx="715279" cy="756084"/>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Łącznik prosty 44"/>
          <p:cNvCxnSpPr/>
          <p:nvPr/>
        </p:nvCxnSpPr>
        <p:spPr>
          <a:xfrm>
            <a:off x="5249991"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Tytuł 1"/>
          <p:cNvSpPr txBox="1">
            <a:spLocks/>
          </p:cNvSpPr>
          <p:nvPr/>
        </p:nvSpPr>
        <p:spPr>
          <a:xfrm>
            <a:off x="7434234" y="2433517"/>
            <a:ext cx="840093" cy="238426"/>
          </a:xfrm>
          <a:prstGeom prst="rect">
            <a:avLst/>
          </a:prstGeom>
          <a:solidFill>
            <a:schemeClr val="bg1"/>
          </a:solidFill>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p>
        </p:txBody>
      </p:sp>
      <p:pic>
        <p:nvPicPr>
          <p:cNvPr id="47" name="Obraz 46" descr="pobran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505" y="4976733"/>
            <a:ext cx="466884" cy="472219"/>
          </a:xfrm>
          <a:prstGeom prst="rect">
            <a:avLst/>
          </a:prstGeom>
        </p:spPr>
      </p:pic>
      <p:pic>
        <p:nvPicPr>
          <p:cNvPr id="48" name="Obraz 47"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5701" y="5056208"/>
            <a:ext cx="1092121" cy="180807"/>
          </a:xfrm>
          <a:prstGeom prst="rect">
            <a:avLst/>
          </a:prstGeom>
        </p:spPr>
      </p:pic>
      <p:pic>
        <p:nvPicPr>
          <p:cNvPr id="49" name="Obraz 48" descr="REST_api_d56810391e9851fade45e40804ad40fd.png"/>
          <p:cNvPicPr>
            <a:picLocks noChangeAspect="1"/>
          </p:cNvPicPr>
          <p:nvPr/>
        </p:nvPicPr>
        <p:blipFill rotWithShape="1">
          <a:blip r:embed="rId10" cstate="print">
            <a:extLst>
              <a:ext uri="{28A0092B-C50C-407E-A947-70E740481C1C}">
                <a14:useLocalDpi xmlns:a14="http://schemas.microsoft.com/office/drawing/2010/main" val="0"/>
              </a:ext>
            </a:extLst>
          </a:blip>
          <a:srcRect t="30148" b="30668"/>
          <a:stretch/>
        </p:blipFill>
        <p:spPr>
          <a:xfrm>
            <a:off x="6762159" y="4976733"/>
            <a:ext cx="1280253" cy="474585"/>
          </a:xfrm>
          <a:prstGeom prst="rect">
            <a:avLst/>
          </a:prstGeom>
        </p:spPr>
      </p:pic>
      <p:pic>
        <p:nvPicPr>
          <p:cNvPr id="50" name="Obraz 49" descr="phot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1973" y="5056208"/>
            <a:ext cx="420048" cy="397379"/>
          </a:xfrm>
          <a:prstGeom prst="rect">
            <a:avLst/>
          </a:prstGeom>
        </p:spPr>
      </p:pic>
      <p:pic>
        <p:nvPicPr>
          <p:cNvPr id="51" name="Obraz 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66215" y="5692012"/>
            <a:ext cx="420047" cy="482065"/>
          </a:xfrm>
          <a:prstGeom prst="rect">
            <a:avLst/>
          </a:prstGeom>
        </p:spPr>
      </p:pic>
      <p:pic>
        <p:nvPicPr>
          <p:cNvPr id="52" name="Obraz 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50457" y="5692012"/>
            <a:ext cx="420047" cy="482065"/>
          </a:xfrm>
          <a:prstGeom prst="rect">
            <a:avLst/>
          </a:prstGeom>
        </p:spPr>
      </p:pic>
      <p:sp>
        <p:nvSpPr>
          <p:cNvPr id="53" name="Prostokąt 52"/>
          <p:cNvSpPr/>
          <p:nvPr/>
        </p:nvSpPr>
        <p:spPr>
          <a:xfrm>
            <a:off x="1254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4" name="Prostokąt 53"/>
          <p:cNvSpPr/>
          <p:nvPr/>
        </p:nvSpPr>
        <p:spPr>
          <a:xfrm>
            <a:off x="22256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5" name="Prostokąt 54"/>
          <p:cNvSpPr/>
          <p:nvPr/>
        </p:nvSpPr>
        <p:spPr>
          <a:xfrm>
            <a:off x="4325888"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6" name="Prostokąt 55"/>
          <p:cNvSpPr/>
          <p:nvPr/>
        </p:nvSpPr>
        <p:spPr>
          <a:xfrm>
            <a:off x="64261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7" name="Prostokąt 56"/>
          <p:cNvSpPr/>
          <p:nvPr/>
        </p:nvSpPr>
        <p:spPr>
          <a:xfrm>
            <a:off x="85263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pic>
        <p:nvPicPr>
          <p:cNvPr id="58" name="Obraz 57" descr="b2safe-logo-webs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1619" y="4976733"/>
            <a:ext cx="1094923" cy="425684"/>
          </a:xfrm>
          <a:prstGeom prst="rect">
            <a:avLst/>
          </a:prstGeom>
        </p:spPr>
      </p:pic>
      <p:pic>
        <p:nvPicPr>
          <p:cNvPr id="59" name="Obraz 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1925" y="5692012"/>
            <a:ext cx="420047" cy="482065"/>
          </a:xfrm>
          <a:prstGeom prst="rect">
            <a:avLst/>
          </a:prstGeom>
        </p:spPr>
      </p:pic>
      <p:pic>
        <p:nvPicPr>
          <p:cNvPr id="60" name="Obraz 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5981" y="5692012"/>
            <a:ext cx="420047" cy="482065"/>
          </a:xfrm>
          <a:prstGeom prst="rect">
            <a:avLst/>
          </a:prstGeom>
        </p:spPr>
      </p:pic>
      <p:pic>
        <p:nvPicPr>
          <p:cNvPr id="61" name="Obraz 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70037" y="5692012"/>
            <a:ext cx="420047" cy="482065"/>
          </a:xfrm>
          <a:prstGeom prst="rect">
            <a:avLst/>
          </a:prstGeom>
        </p:spPr>
      </p:pic>
      <p:pic>
        <p:nvPicPr>
          <p:cNvPr id="62" name="Obraz 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7683" y="5692012"/>
            <a:ext cx="420047" cy="482065"/>
          </a:xfrm>
          <a:prstGeom prst="rect">
            <a:avLst/>
          </a:prstGeom>
        </p:spPr>
      </p:pic>
      <p:pic>
        <p:nvPicPr>
          <p:cNvPr id="63" name="Obraz 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1738" y="5692012"/>
            <a:ext cx="420047" cy="482065"/>
          </a:xfrm>
          <a:prstGeom prst="rect">
            <a:avLst/>
          </a:prstGeom>
        </p:spPr>
      </p:pic>
      <p:pic>
        <p:nvPicPr>
          <p:cNvPr id="64" name="Obraz 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5795" y="5692012"/>
            <a:ext cx="420047" cy="482065"/>
          </a:xfrm>
          <a:prstGeom prst="rect">
            <a:avLst/>
          </a:prstGeom>
        </p:spPr>
      </p:pic>
      <p:pic>
        <p:nvPicPr>
          <p:cNvPr id="65" name="Obraz 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459" y="5692012"/>
            <a:ext cx="420047" cy="482065"/>
          </a:xfrm>
          <a:prstGeom prst="rect">
            <a:avLst/>
          </a:prstGeom>
        </p:spPr>
      </p:pic>
      <p:pic>
        <p:nvPicPr>
          <p:cNvPr id="66" name="Obraz 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515" y="5692012"/>
            <a:ext cx="420047" cy="482065"/>
          </a:xfrm>
          <a:prstGeom prst="rect">
            <a:avLst/>
          </a:prstGeom>
        </p:spPr>
      </p:pic>
      <p:pic>
        <p:nvPicPr>
          <p:cNvPr id="67" name="Obraz 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9571" y="5692012"/>
            <a:ext cx="420047" cy="482065"/>
          </a:xfrm>
          <a:prstGeom prst="rect">
            <a:avLst/>
          </a:prstGeom>
        </p:spPr>
      </p:pic>
      <p:cxnSp>
        <p:nvCxnSpPr>
          <p:cNvPr id="68" name="Łącznik prosty 67"/>
          <p:cNvCxnSpPr/>
          <p:nvPr/>
        </p:nvCxnSpPr>
        <p:spPr>
          <a:xfrm>
            <a:off x="9450457" y="4261453"/>
            <a:ext cx="0" cy="476853"/>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9534467" y="4261453"/>
            <a:ext cx="1344149" cy="397377"/>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err="1">
                <a:solidFill>
                  <a:schemeClr val="bg1">
                    <a:lumMod val="50000"/>
                  </a:schemeClr>
                </a:solidFill>
              </a:rPr>
              <a:t>Generatore</a:t>
            </a:r>
            <a:r>
              <a:rPr lang="en-GB" sz="900" b="0" dirty="0">
                <a:solidFill>
                  <a:schemeClr val="bg1">
                    <a:lumMod val="50000"/>
                  </a:schemeClr>
                </a:solidFill>
              </a:rPr>
              <a:t> AIP package for </a:t>
            </a:r>
            <a:r>
              <a:rPr lang="en-GB" sz="900" b="0" dirty="0" err="1">
                <a:solidFill>
                  <a:schemeClr val="bg1">
                    <a:lumMod val="50000"/>
                  </a:schemeClr>
                </a:solidFill>
              </a:rPr>
              <a:t>abc</a:t>
            </a:r>
            <a:endParaRPr lang="en-GB" sz="900" b="0" dirty="0">
              <a:solidFill>
                <a:schemeClr val="bg1">
                  <a:lumMod val="50000"/>
                </a:schemeClr>
              </a:solidFill>
            </a:endParaRPr>
          </a:p>
        </p:txBody>
      </p:sp>
      <p:sp>
        <p:nvSpPr>
          <p:cNvPr id="70" name="Tytuł 1"/>
          <p:cNvSpPr txBox="1">
            <a:spLocks/>
          </p:cNvSpPr>
          <p:nvPr/>
        </p:nvSpPr>
        <p:spPr>
          <a:xfrm>
            <a:off x="1254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1</a:t>
            </a:r>
          </a:p>
        </p:txBody>
      </p:sp>
      <p:sp>
        <p:nvSpPr>
          <p:cNvPr id="71" name="Tytuł 1"/>
          <p:cNvSpPr txBox="1">
            <a:spLocks/>
          </p:cNvSpPr>
          <p:nvPr/>
        </p:nvSpPr>
        <p:spPr>
          <a:xfrm>
            <a:off x="2225654"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2</a:t>
            </a:r>
          </a:p>
        </p:txBody>
      </p:sp>
      <p:sp>
        <p:nvSpPr>
          <p:cNvPr id="72" name="Tytuł 1"/>
          <p:cNvSpPr txBox="1">
            <a:spLocks/>
          </p:cNvSpPr>
          <p:nvPr/>
        </p:nvSpPr>
        <p:spPr>
          <a:xfrm>
            <a:off x="4325888"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3</a:t>
            </a:r>
          </a:p>
        </p:txBody>
      </p:sp>
      <p:sp>
        <p:nvSpPr>
          <p:cNvPr id="73" name="Tytuł 1"/>
          <p:cNvSpPr txBox="1">
            <a:spLocks/>
          </p:cNvSpPr>
          <p:nvPr/>
        </p:nvSpPr>
        <p:spPr>
          <a:xfrm>
            <a:off x="64261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Cloud storage </a:t>
            </a:r>
          </a:p>
        </p:txBody>
      </p:sp>
      <p:sp>
        <p:nvSpPr>
          <p:cNvPr id="74" name="Tytuł 1"/>
          <p:cNvSpPr txBox="1">
            <a:spLocks/>
          </p:cNvSpPr>
          <p:nvPr/>
        </p:nvSpPr>
        <p:spPr>
          <a:xfrm>
            <a:off x="8526355"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EUDAT</a:t>
            </a:r>
          </a:p>
        </p:txBody>
      </p:sp>
      <p:pic>
        <p:nvPicPr>
          <p:cNvPr id="75" name="Obraz 74"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0085" y="1400335"/>
            <a:ext cx="913751" cy="607576"/>
          </a:xfrm>
          <a:prstGeom prst="rect">
            <a:avLst/>
          </a:prstGeom>
        </p:spPr>
      </p:pic>
      <p:sp>
        <p:nvSpPr>
          <p:cNvPr id="76" name="Prostokąt 75"/>
          <p:cNvSpPr/>
          <p:nvPr/>
        </p:nvSpPr>
        <p:spPr>
          <a:xfrm>
            <a:off x="125422" y="3625649"/>
            <a:ext cx="10417157" cy="63580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chemeClr val="tx2">
                  <a:lumMod val="75000"/>
                </a:schemeClr>
              </a:solidFill>
            </a:endParaRPr>
          </a:p>
        </p:txBody>
      </p:sp>
      <p:sp>
        <p:nvSpPr>
          <p:cNvPr id="77" name="Tytuł 1"/>
          <p:cNvSpPr txBox="1">
            <a:spLocks/>
          </p:cNvSpPr>
          <p:nvPr/>
        </p:nvSpPr>
        <p:spPr>
          <a:xfrm>
            <a:off x="377450" y="3784600"/>
            <a:ext cx="159617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Space Manager</a:t>
            </a:r>
          </a:p>
        </p:txBody>
      </p:sp>
      <p:sp>
        <p:nvSpPr>
          <p:cNvPr id="78" name="Tytuł 1"/>
          <p:cNvSpPr txBox="1">
            <a:spLocks/>
          </p:cNvSpPr>
          <p:nvPr/>
        </p:nvSpPr>
        <p:spPr>
          <a:xfrm>
            <a:off x="2141645" y="3784600"/>
            <a:ext cx="168018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Open Data Manager</a:t>
            </a:r>
          </a:p>
        </p:txBody>
      </p:sp>
      <p:sp>
        <p:nvSpPr>
          <p:cNvPr id="79" name="Tytuł 1"/>
          <p:cNvSpPr txBox="1">
            <a:spLocks/>
          </p:cNvSpPr>
          <p:nvPr/>
        </p:nvSpPr>
        <p:spPr>
          <a:xfrm>
            <a:off x="4157869" y="3784600"/>
            <a:ext cx="1512168"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Metadata Registry</a:t>
            </a:r>
          </a:p>
        </p:txBody>
      </p:sp>
      <p:sp>
        <p:nvSpPr>
          <p:cNvPr id="80" name="Tytuł 1"/>
          <p:cNvSpPr txBox="1">
            <a:spLocks/>
          </p:cNvSpPr>
          <p:nvPr/>
        </p:nvSpPr>
        <p:spPr>
          <a:xfrm>
            <a:off x="5922065"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OAI-PMH Data</a:t>
            </a:r>
          </a:p>
          <a:p>
            <a:pPr algn="ctr"/>
            <a:r>
              <a:rPr lang="en-GB" sz="1100" dirty="0">
                <a:solidFill>
                  <a:schemeClr val="bg1">
                    <a:lumMod val="50000"/>
                  </a:schemeClr>
                </a:solidFill>
              </a:rPr>
              <a:t>Provider</a:t>
            </a:r>
          </a:p>
        </p:txBody>
      </p:sp>
      <p:sp>
        <p:nvSpPr>
          <p:cNvPr id="81" name="Tytuł 1"/>
          <p:cNvSpPr txBox="1">
            <a:spLocks/>
          </p:cNvSpPr>
          <p:nvPr/>
        </p:nvSpPr>
        <p:spPr>
          <a:xfrm>
            <a:off x="7434233"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a:solidFill>
                  <a:schemeClr val="bg1">
                    <a:lumMod val="50000"/>
                  </a:schemeClr>
                </a:solidFill>
              </a:rPr>
              <a:t>Authentication and Authorization</a:t>
            </a:r>
            <a:r>
              <a:rPr lang="pl-PL" sz="1000" dirty="0">
                <a:solidFill>
                  <a:schemeClr val="bg1">
                    <a:lumMod val="50000"/>
                  </a:schemeClr>
                </a:solidFill>
              </a:rPr>
              <a:t> </a:t>
            </a:r>
          </a:p>
        </p:txBody>
      </p:sp>
      <p:sp>
        <p:nvSpPr>
          <p:cNvPr id="82" name="Tytuł 1"/>
          <p:cNvSpPr txBox="1">
            <a:spLocks/>
          </p:cNvSpPr>
          <p:nvPr/>
        </p:nvSpPr>
        <p:spPr>
          <a:xfrm>
            <a:off x="8946401" y="3784600"/>
            <a:ext cx="1176131"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Long Term Retention</a:t>
            </a:r>
          </a:p>
        </p:txBody>
      </p:sp>
      <p:cxnSp>
        <p:nvCxnSpPr>
          <p:cNvPr id="83" name="Łącznik prosty 82"/>
          <p:cNvCxnSpPr/>
          <p:nvPr/>
        </p:nvCxnSpPr>
        <p:spPr>
          <a:xfrm flipH="1">
            <a:off x="1133533" y="4102502"/>
            <a:ext cx="1512168"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Łącznik prosty 83"/>
          <p:cNvCxnSpPr/>
          <p:nvPr/>
        </p:nvCxnSpPr>
        <p:spPr>
          <a:xfrm>
            <a:off x="2897729" y="4102502"/>
            <a:ext cx="0"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Łącznik prosty 84"/>
          <p:cNvCxnSpPr/>
          <p:nvPr/>
        </p:nvCxnSpPr>
        <p:spPr>
          <a:xfrm>
            <a:off x="3065748" y="4102502"/>
            <a:ext cx="1932215"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Łącznik prosty 85"/>
          <p:cNvCxnSpPr/>
          <p:nvPr/>
        </p:nvCxnSpPr>
        <p:spPr>
          <a:xfrm>
            <a:off x="3569804" y="4102502"/>
            <a:ext cx="3612401"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7"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664" y="6352696"/>
            <a:ext cx="1176131" cy="198483"/>
          </a:xfrm>
          <a:prstGeom prst="rect">
            <a:avLst/>
          </a:prstGeom>
        </p:spPr>
      </p:pic>
      <p:pic>
        <p:nvPicPr>
          <p:cNvPr id="88"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7984" y="6357943"/>
            <a:ext cx="1176131" cy="198483"/>
          </a:xfrm>
          <a:prstGeom prst="rect">
            <a:avLst/>
          </a:prstGeom>
        </p:spPr>
      </p:pic>
      <p:pic>
        <p:nvPicPr>
          <p:cNvPr id="89"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0130" y="6347038"/>
            <a:ext cx="1176131" cy="198483"/>
          </a:xfrm>
          <a:prstGeom prst="rect">
            <a:avLst/>
          </a:prstGeom>
        </p:spPr>
      </p:pic>
      <p:pic>
        <p:nvPicPr>
          <p:cNvPr id="91"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364" y="6342879"/>
            <a:ext cx="1176131" cy="198483"/>
          </a:xfrm>
          <a:prstGeom prst="rect">
            <a:avLst/>
          </a:prstGeom>
        </p:spPr>
      </p:pic>
      <p:sp>
        <p:nvSpPr>
          <p:cNvPr id="92"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14854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36926" y="2354042"/>
            <a:ext cx="5081083" cy="520722"/>
          </a:xfrm>
          <a:prstGeom prst="rect">
            <a:avLst/>
          </a:prstGeom>
        </p:spPr>
        <p:txBody>
          <a:bodyPr wrap="square" lIns="104205" tIns="52103" rIns="104205" bIns="52103">
            <a:spAutoFit/>
          </a:bodyPr>
          <a:lstStyle/>
          <a:p>
            <a:r>
              <a:rPr lang="en-GB" sz="2700" dirty="0">
                <a:latin typeface="Candara" panose="020E0502030303020204" pitchFamily="34" charset="0"/>
                <a:hlinkClick r:id="rId3"/>
              </a:rPr>
              <a:t>https://onedata.org/docs/</a:t>
            </a:r>
            <a:r>
              <a:rPr lang="en-GB" sz="2700" dirty="0">
                <a:latin typeface="Candara" panose="020E0502030303020204" pitchFamily="34" charset="0"/>
              </a:rPr>
              <a:t> </a:t>
            </a:r>
            <a:endParaRPr lang="en-GB" sz="2700" dirty="0">
              <a:latin typeface="Candara" panose="020E0502030303020204" pitchFamily="34" charset="0"/>
            </a:endParaRPr>
          </a:p>
        </p:txBody>
      </p:sp>
      <p:sp>
        <p:nvSpPr>
          <p:cNvPr id="7" name="Titolo 1"/>
          <p:cNvSpPr>
            <a:spLocks noGrp="1"/>
          </p:cNvSpPr>
          <p:nvPr>
            <p:ph type="title"/>
          </p:nvPr>
        </p:nvSpPr>
        <p:spPr>
          <a:xfrm>
            <a:off x="956048" y="208203"/>
            <a:ext cx="8568952" cy="938265"/>
          </a:xfrm>
        </p:spPr>
        <p:txBody>
          <a:bodyPr/>
          <a:lstStyle/>
          <a:p>
            <a:r>
              <a:rPr lang="en-GB" dirty="0" smtClean="0"/>
              <a:t>Useful info</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20" y="1797713"/>
            <a:ext cx="6906348" cy="55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rostokąt 3"/>
          <p:cNvSpPr/>
          <p:nvPr/>
        </p:nvSpPr>
        <p:spPr>
          <a:xfrm>
            <a:off x="296404" y="3096878"/>
            <a:ext cx="10246175" cy="597666"/>
          </a:xfrm>
          <a:prstGeom prst="rect">
            <a:avLst/>
          </a:prstGeom>
        </p:spPr>
        <p:txBody>
          <a:bodyPr wrap="square" lIns="104205" tIns="52103" rIns="104205" bIns="52103">
            <a:spAutoFit/>
          </a:bodyPr>
          <a:lstStyle/>
          <a:p>
            <a:r>
              <a:rPr lang="it-IT" sz="3200" dirty="0">
                <a:latin typeface="Candara" panose="020E0502030303020204" pitchFamily="34" charset="0"/>
              </a:rPr>
              <a:t>The EGI Open Data Platform (ODP)</a:t>
            </a:r>
            <a:endParaRPr lang="en-GB" sz="2700" dirty="0">
              <a:latin typeface="Candara" panose="020E0502030303020204" pitchFamily="34" charset="0"/>
            </a:endParaRPr>
          </a:p>
        </p:txBody>
      </p:sp>
      <p:sp>
        <p:nvSpPr>
          <p:cNvPr id="8" name="Prostokąt 3"/>
          <p:cNvSpPr/>
          <p:nvPr/>
        </p:nvSpPr>
        <p:spPr>
          <a:xfrm>
            <a:off x="296404" y="4579355"/>
            <a:ext cx="10246175" cy="1844161"/>
          </a:xfrm>
          <a:prstGeom prst="rect">
            <a:avLst/>
          </a:prstGeom>
        </p:spPr>
        <p:txBody>
          <a:bodyPr wrap="square" lIns="104205" tIns="52103" rIns="104205" bIns="52103">
            <a:spAutoFit/>
          </a:bodyPr>
          <a:lstStyle/>
          <a:p>
            <a:r>
              <a:rPr lang="en-GB" sz="3200" dirty="0" smtClean="0">
                <a:latin typeface="Candara" panose="020E0502030303020204" pitchFamily="34" charset="0"/>
              </a:rPr>
              <a:t>Key Contacts:</a:t>
            </a:r>
            <a:endParaRPr lang="en-GB" sz="3200" dirty="0">
              <a:latin typeface="Candara" panose="020E0502030303020204" pitchFamily="34" charset="0"/>
            </a:endParaRPr>
          </a:p>
          <a:p>
            <a:pPr marL="521025" indent="-521025">
              <a:buFont typeface="Arial" panose="020B0604020202020204" pitchFamily="34" charset="0"/>
              <a:buChar char="•"/>
            </a:pPr>
            <a:r>
              <a:rPr lang="it-IT" sz="2700" dirty="0" err="1">
                <a:latin typeface="Candara" panose="020E0502030303020204" pitchFamily="34" charset="0"/>
              </a:rPr>
              <a:t>Bartosz</a:t>
            </a:r>
            <a:r>
              <a:rPr lang="it-IT" sz="2700" dirty="0">
                <a:latin typeface="Candara" panose="020E0502030303020204" pitchFamily="34" charset="0"/>
              </a:rPr>
              <a:t> </a:t>
            </a:r>
            <a:r>
              <a:rPr lang="it-IT" sz="2700" dirty="0" err="1">
                <a:latin typeface="Candara" panose="020E0502030303020204" pitchFamily="34" charset="0"/>
              </a:rPr>
              <a:t>Kryza</a:t>
            </a:r>
            <a:r>
              <a:rPr lang="it-IT" sz="2700" dirty="0">
                <a:latin typeface="Candara" panose="020E0502030303020204" pitchFamily="34" charset="0"/>
              </a:rPr>
              <a:t> </a:t>
            </a:r>
            <a:r>
              <a:rPr lang="it-IT" sz="2700" dirty="0">
                <a:latin typeface="Candara" panose="020E0502030303020204" pitchFamily="34" charset="0"/>
              </a:rPr>
              <a:t>(&lt;bkryza@agh.edu.pl&gt;)</a:t>
            </a:r>
          </a:p>
          <a:p>
            <a:pPr marL="521025" indent="-521025">
              <a:buFont typeface="Arial" panose="020B0604020202020204" pitchFamily="34" charset="0"/>
              <a:buChar char="•"/>
            </a:pPr>
            <a:r>
              <a:rPr lang="it-IT" sz="2700" dirty="0" err="1">
                <a:latin typeface="Candara" panose="020E0502030303020204" pitchFamily="34" charset="0"/>
              </a:rPr>
              <a:t>Michal</a:t>
            </a:r>
            <a:r>
              <a:rPr lang="it-IT" sz="2700" dirty="0">
                <a:latin typeface="Candara" panose="020E0502030303020204" pitchFamily="34" charset="0"/>
              </a:rPr>
              <a:t> </a:t>
            </a:r>
            <a:r>
              <a:rPr lang="it-IT" sz="2700" dirty="0" err="1">
                <a:latin typeface="Candara" panose="020E0502030303020204" pitchFamily="34" charset="0"/>
              </a:rPr>
              <a:t>Orzechowski</a:t>
            </a:r>
            <a:r>
              <a:rPr lang="it-IT" sz="2700" dirty="0">
                <a:latin typeface="Candara" panose="020E0502030303020204" pitchFamily="34" charset="0"/>
              </a:rPr>
              <a:t> (&lt;orzechowski.michal@gmail.com</a:t>
            </a:r>
            <a:r>
              <a:rPr lang="it-IT" sz="2700" dirty="0">
                <a:latin typeface="Candara" panose="020E0502030303020204" pitchFamily="34" charset="0"/>
              </a:rPr>
              <a:t>&gt;)</a:t>
            </a:r>
          </a:p>
          <a:p>
            <a:pPr marL="521025" indent="-521025">
              <a:buFont typeface="Arial" panose="020B0604020202020204" pitchFamily="34" charset="0"/>
              <a:buChar char="•"/>
            </a:pPr>
            <a:r>
              <a:rPr lang="it-IT" sz="2700" dirty="0" err="1">
                <a:latin typeface="Candara" panose="020E0502030303020204" pitchFamily="34" charset="0"/>
              </a:rPr>
              <a:t>Lukasz</a:t>
            </a:r>
            <a:r>
              <a:rPr lang="it-IT" sz="2700" dirty="0">
                <a:latin typeface="Candara" panose="020E0502030303020204" pitchFamily="34" charset="0"/>
              </a:rPr>
              <a:t> </a:t>
            </a:r>
            <a:r>
              <a:rPr lang="it-IT" sz="2700" dirty="0" err="1">
                <a:latin typeface="Candara" panose="020E0502030303020204" pitchFamily="34" charset="0"/>
              </a:rPr>
              <a:t>Dutka</a:t>
            </a:r>
            <a:r>
              <a:rPr lang="it-IT" sz="2700" dirty="0">
                <a:latin typeface="Candara" panose="020E0502030303020204" pitchFamily="34" charset="0"/>
              </a:rPr>
              <a:t> (&lt;lukasz.dutka@cyfronet.pl&gt;) </a:t>
            </a:r>
            <a:endParaRPr lang="en-GB" sz="2700" dirty="0">
              <a:latin typeface="Candara" panose="020E0502030303020204" pitchFamily="34" charset="0"/>
            </a:endParaRPr>
          </a:p>
        </p:txBody>
      </p:sp>
      <p:sp>
        <p:nvSpPr>
          <p:cNvPr id="12" name="Prostokąt 3"/>
          <p:cNvSpPr/>
          <p:nvPr/>
        </p:nvSpPr>
        <p:spPr>
          <a:xfrm>
            <a:off x="340662" y="3672437"/>
            <a:ext cx="8185693" cy="520722"/>
          </a:xfrm>
          <a:prstGeom prst="rect">
            <a:avLst/>
          </a:prstGeom>
        </p:spPr>
        <p:txBody>
          <a:bodyPr wrap="square" lIns="104205" tIns="52103" rIns="104205" bIns="52103">
            <a:spAutoFit/>
          </a:bodyPr>
          <a:lstStyle/>
          <a:p>
            <a:r>
              <a:rPr lang="en-GB" sz="2700" dirty="0">
                <a:latin typeface="Candara" panose="020E0502030303020204" pitchFamily="34" charset="0"/>
                <a:hlinkClick r:id="rId5"/>
              </a:rPr>
              <a:t>https://</a:t>
            </a:r>
            <a:r>
              <a:rPr lang="en-GB" sz="2700" dirty="0">
                <a:latin typeface="Candara" panose="020E0502030303020204" pitchFamily="34" charset="0"/>
                <a:hlinkClick r:id="rId5"/>
              </a:rPr>
              <a:t>wiki.egi.eu/wiki/EGI_Opendata_platform</a:t>
            </a:r>
            <a:r>
              <a:rPr lang="en-GB" sz="2700" dirty="0">
                <a:latin typeface="Candara" panose="020E0502030303020204" pitchFamily="34" charset="0"/>
              </a:rPr>
              <a:t>  </a:t>
            </a:r>
            <a:endParaRPr lang="en-GB" sz="2700" dirty="0">
              <a:latin typeface="Candara" panose="020E0502030303020204" pitchFamily="34" charset="0"/>
            </a:endParaRPr>
          </a:p>
        </p:txBody>
      </p:sp>
    </p:spTree>
    <p:extLst>
      <p:ext uri="{BB962C8B-B14F-4D97-AF65-F5344CB8AC3E}">
        <p14:creationId xmlns:p14="http://schemas.microsoft.com/office/powerpoint/2010/main" val="2135288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68" y="3164237"/>
            <a:ext cx="9829092" cy="1176692"/>
          </a:xfrm>
        </p:spPr>
        <p:txBody>
          <a:bodyPr>
            <a:noAutofit/>
          </a:bodyPr>
          <a:lstStyle/>
          <a:p>
            <a:pPr algn="l"/>
            <a:r>
              <a:rPr lang="en-GB" sz="4100" dirty="0"/>
              <a:t>Browse Copernicus data stored in the EGI </a:t>
            </a:r>
            <a:r>
              <a:rPr lang="en-GB" sz="4100" dirty="0" err="1"/>
              <a:t>DataHub</a:t>
            </a:r>
            <a:endParaRPr lang="en-GB" sz="3600" dirty="0">
              <a:latin typeface="Candara" panose="020E0502030303020204" pitchFamily="34" charset="0"/>
            </a:endParaRPr>
          </a:p>
        </p:txBody>
      </p:sp>
      <p:pic>
        <p:nvPicPr>
          <p:cNvPr id="1026" name="Picture 2" descr="icon Training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8" y="1718238"/>
            <a:ext cx="1122363" cy="11774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
        <p:nvSpPr>
          <p:cNvPr id="8" name="Tytuł 1"/>
          <p:cNvSpPr txBox="1">
            <a:spLocks/>
          </p:cNvSpPr>
          <p:nvPr/>
        </p:nvSpPr>
        <p:spPr>
          <a:xfrm>
            <a:off x="1805608" y="208203"/>
            <a:ext cx="8568952" cy="938265"/>
          </a:xfrm>
          <a:prstGeom prst="rect">
            <a:avLst/>
          </a:prstGeom>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US" dirty="0" smtClean="0"/>
              <a:t>Open Data Platform – </a:t>
            </a:r>
            <a:r>
              <a:rPr lang="it-IT" dirty="0" smtClean="0"/>
              <a:t>Demo</a:t>
            </a:r>
            <a:endParaRPr lang="en-GB" dirty="0"/>
          </a:p>
        </p:txBody>
      </p:sp>
    </p:spTree>
    <p:extLst>
      <p:ext uri="{BB962C8B-B14F-4D97-AF65-F5344CB8AC3E}">
        <p14:creationId xmlns:p14="http://schemas.microsoft.com/office/powerpoint/2010/main" val="3509848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Federated Cloud</a:t>
            </a:r>
            <a:endParaRPr lang="en-US" dirty="0"/>
          </a:p>
        </p:txBody>
      </p:sp>
      <p:sp>
        <p:nvSpPr>
          <p:cNvPr id="3" name="Subtitle 2"/>
          <p:cNvSpPr>
            <a:spLocks noGrp="1"/>
          </p:cNvSpPr>
          <p:nvPr>
            <p:ph type="subTitle" idx="1"/>
          </p:nvPr>
        </p:nvSpPr>
        <p:spPr/>
        <p:txBody>
          <a:bodyPr/>
          <a:lstStyle/>
          <a:p>
            <a:r>
              <a:rPr lang="en-US" dirty="0" smtClean="0"/>
              <a:t>Talk (Gergely)</a:t>
            </a:r>
            <a:endParaRPr lang="en-US" dirty="0"/>
          </a:p>
        </p:txBody>
      </p:sp>
    </p:spTree>
    <p:extLst>
      <p:ext uri="{BB962C8B-B14F-4D97-AF65-F5344CB8AC3E}">
        <p14:creationId xmlns:p14="http://schemas.microsoft.com/office/powerpoint/2010/main" val="208194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_Service_Catalogue (dragged) 1.jpg"/>
          <p:cNvPicPr>
            <a:picLocks noChangeAspect="1"/>
          </p:cNvPicPr>
          <p:nvPr/>
        </p:nvPicPr>
        <p:blipFill rotWithShape="1">
          <a:blip r:embed="rId3" cstate="print">
            <a:extLst>
              <a:ext uri="{28A0092B-C50C-407E-A947-70E740481C1C}">
                <a14:useLocalDpi xmlns:a14="http://schemas.microsoft.com/office/drawing/2010/main" val="0"/>
              </a:ext>
            </a:extLst>
          </a:blip>
          <a:srcRect t="16015" b="16868"/>
          <a:stretch/>
        </p:blipFill>
        <p:spPr>
          <a:xfrm>
            <a:off x="0" y="1320861"/>
            <a:ext cx="10668000" cy="5701399"/>
          </a:xfrm>
          <a:prstGeom prst="rect">
            <a:avLst/>
          </a:prstGeom>
        </p:spPr>
      </p:pic>
      <p:sp>
        <p:nvSpPr>
          <p:cNvPr id="6" name="Title 1"/>
          <p:cNvSpPr txBox="1">
            <a:spLocks/>
          </p:cNvSpPr>
          <p:nvPr/>
        </p:nvSpPr>
        <p:spPr>
          <a:xfrm>
            <a:off x="1889617" y="462070"/>
            <a:ext cx="8568952" cy="938265"/>
          </a:xfrm>
          <a:prstGeom prst="rect">
            <a:avLst/>
          </a:prstGeom>
        </p:spPr>
        <p:txBody>
          <a:bodyPr lIns="104192" tIns="52097" rIns="104192" bIns="52097"/>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3200" dirty="0"/>
              <a:t>EGI: Advanced Computing for Research</a:t>
            </a:r>
          </a:p>
        </p:txBody>
      </p:sp>
      <p:sp>
        <p:nvSpPr>
          <p:cNvPr id="4" name="Footer Placeholder 3"/>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51419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372347" y="5393262"/>
            <a:ext cx="3065092" cy="8261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 name="Title 1"/>
          <p:cNvSpPr>
            <a:spLocks noGrp="1"/>
          </p:cNvSpPr>
          <p:nvPr>
            <p:ph type="title"/>
          </p:nvPr>
        </p:nvSpPr>
        <p:spPr/>
        <p:txBody>
          <a:bodyPr/>
          <a:lstStyle/>
          <a:p>
            <a:r>
              <a:rPr lang="en-US" dirty="0" smtClean="0"/>
              <a:t>Cloud computing - Key terms</a:t>
            </a:r>
            <a:endParaRPr lang="en-GB" dirty="0"/>
          </a:p>
        </p:txBody>
      </p:sp>
      <p:sp>
        <p:nvSpPr>
          <p:cNvPr id="3" name="Content Placeholder 2"/>
          <p:cNvSpPr>
            <a:spLocks noGrp="1"/>
          </p:cNvSpPr>
          <p:nvPr>
            <p:ph sz="half" idx="2"/>
          </p:nvPr>
        </p:nvSpPr>
        <p:spPr>
          <a:xfrm>
            <a:off x="419454" y="1358398"/>
            <a:ext cx="10081120" cy="3735348"/>
          </a:xfrm>
        </p:spPr>
        <p:txBody>
          <a:bodyPr/>
          <a:lstStyle/>
          <a:p>
            <a:r>
              <a:rPr lang="en-US" dirty="0" smtClean="0"/>
              <a:t>Services and solutions delivered and consumed in real time over the Internet</a:t>
            </a:r>
          </a:p>
          <a:p>
            <a:r>
              <a:rPr lang="en-US" dirty="0" smtClean="0"/>
              <a:t>(Some of the) benefits</a:t>
            </a:r>
          </a:p>
          <a:p>
            <a:pPr lvl="1"/>
            <a:r>
              <a:rPr lang="en-US" sz="2300" dirty="0" err="1"/>
              <a:t>Virtualisation</a:t>
            </a:r>
            <a:r>
              <a:rPr lang="en-US" sz="2300" dirty="0"/>
              <a:t> – Platform-independence; Self-servicing</a:t>
            </a:r>
          </a:p>
          <a:p>
            <a:pPr lvl="1"/>
            <a:r>
              <a:rPr lang="en-US" sz="2300" dirty="0"/>
              <a:t>Scalability – ‘Pay-as-you-go’; Multi-tenant allocation</a:t>
            </a:r>
          </a:p>
          <a:p>
            <a:pPr lvl="1"/>
            <a:r>
              <a:rPr lang="en-US" sz="2300" dirty="0"/>
              <a:t>Predictability – Versioning of VMs and </a:t>
            </a:r>
            <a:r>
              <a:rPr lang="en-US" sz="2300" dirty="0" err="1"/>
              <a:t>contextualisation</a:t>
            </a:r>
            <a:r>
              <a:rPr lang="en-US" sz="2300" dirty="0"/>
              <a:t> scripts</a:t>
            </a:r>
          </a:p>
          <a:p>
            <a:pPr lvl="1"/>
            <a:r>
              <a:rPr lang="en-US" sz="2300" dirty="0"/>
              <a:t>Abstractions – IaaS, PaaS, SaaS</a:t>
            </a:r>
          </a:p>
          <a:p>
            <a:pPr lvl="1"/>
            <a:r>
              <a:rPr lang="en-US" sz="2300" dirty="0"/>
              <a:t>Open source – KVM, OpenStack, </a:t>
            </a:r>
            <a:r>
              <a:rPr lang="en-US" sz="2300" dirty="0" err="1"/>
              <a:t>OpenNebula</a:t>
            </a:r>
            <a:r>
              <a:rPr lang="en-US" sz="2300" dirty="0"/>
              <a:t>, …</a:t>
            </a:r>
          </a:p>
          <a:p>
            <a:endParaRPr lang="en-GB" dirty="0"/>
          </a:p>
        </p:txBody>
      </p:sp>
      <p:grpSp>
        <p:nvGrpSpPr>
          <p:cNvPr id="4" name="Group 3"/>
          <p:cNvGrpSpPr>
            <a:grpSpLocks/>
          </p:cNvGrpSpPr>
          <p:nvPr/>
        </p:nvGrpSpPr>
        <p:grpSpPr bwMode="auto">
          <a:xfrm>
            <a:off x="3329095" y="5409685"/>
            <a:ext cx="3989195" cy="1890990"/>
            <a:chOff x="4384958" y="1611196"/>
            <a:chExt cx="5412625" cy="2680397"/>
          </a:xfrm>
        </p:grpSpPr>
        <p:sp>
          <p:nvSpPr>
            <p:cNvPr id="5" name="Rounded Rectangle 4"/>
            <p:cNvSpPr>
              <a:spLocks noChangeArrowheads="1"/>
            </p:cNvSpPr>
            <p:nvPr/>
          </p:nvSpPr>
          <p:spPr bwMode="auto">
            <a:xfrm>
              <a:off x="4384958" y="3276600"/>
              <a:ext cx="5412625" cy="533402"/>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Hardware</a:t>
              </a:r>
            </a:p>
          </p:txBody>
        </p:sp>
        <p:sp>
          <p:nvSpPr>
            <p:cNvPr id="6" name="Rounded Rectangle 5"/>
            <p:cNvSpPr>
              <a:spLocks noChangeArrowheads="1"/>
            </p:cNvSpPr>
            <p:nvPr/>
          </p:nvSpPr>
          <p:spPr bwMode="auto">
            <a:xfrm>
              <a:off x="5750271" y="2144598"/>
              <a:ext cx="2738171" cy="457200"/>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OS</a:t>
              </a:r>
            </a:p>
          </p:txBody>
        </p:sp>
        <p:sp>
          <p:nvSpPr>
            <p:cNvPr id="7" name="Rounded Rectangle 6"/>
            <p:cNvSpPr>
              <a:spLocks noChangeArrowheads="1"/>
            </p:cNvSpPr>
            <p:nvPr/>
          </p:nvSpPr>
          <p:spPr bwMode="auto">
            <a:xfrm>
              <a:off x="5750271" y="1611196"/>
              <a:ext cx="914401" cy="457202"/>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8" name="Rounded Rectangle 7"/>
            <p:cNvSpPr>
              <a:spLocks noChangeArrowheads="1"/>
            </p:cNvSpPr>
            <p:nvPr/>
          </p:nvSpPr>
          <p:spPr bwMode="auto">
            <a:xfrm>
              <a:off x="6662156" y="1611196"/>
              <a:ext cx="914401" cy="457200"/>
            </a:xfrm>
            <a:prstGeom prst="roundRect">
              <a:avLst>
                <a:gd name="adj" fmla="val 16667"/>
              </a:avLst>
            </a:prstGeom>
            <a:solidFill>
              <a:schemeClr val="bg1">
                <a:lumMod val="85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9" name="Rounded Rectangle 8"/>
            <p:cNvSpPr>
              <a:spLocks noChangeArrowheads="1"/>
            </p:cNvSpPr>
            <p:nvPr/>
          </p:nvSpPr>
          <p:spPr bwMode="auto">
            <a:xfrm>
              <a:off x="7574041" y="1611196"/>
              <a:ext cx="914401" cy="457200"/>
            </a:xfrm>
            <a:prstGeom prst="roundRect">
              <a:avLst>
                <a:gd name="adj" fmla="val 16667"/>
              </a:avLst>
            </a:prstGeom>
            <a:solidFill>
              <a:schemeClr val="tx2">
                <a:lumMod val="20000"/>
                <a:lumOff val="8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App</a:t>
              </a:r>
            </a:p>
          </p:txBody>
        </p:sp>
        <p:sp>
          <p:nvSpPr>
            <p:cNvPr id="10" name="Rounded Rectangle 9"/>
            <p:cNvSpPr>
              <a:spLocks noChangeArrowheads="1"/>
            </p:cNvSpPr>
            <p:nvPr/>
          </p:nvSpPr>
          <p:spPr bwMode="auto">
            <a:xfrm>
              <a:off x="4384958" y="2743198"/>
              <a:ext cx="5412625" cy="53340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t>Cloud management </a:t>
              </a:r>
              <a:r>
                <a:rPr lang="en-US" altLang="en-US" sz="1400" dirty="0" smtClean="0"/>
                <a:t>framework </a:t>
              </a:r>
              <a:br>
                <a:rPr lang="en-US" altLang="en-US" sz="1400" dirty="0" smtClean="0"/>
              </a:br>
              <a:r>
                <a:rPr lang="en-US" altLang="en-US" sz="1400" dirty="0" smtClean="0"/>
                <a:t>(e.g. </a:t>
              </a:r>
              <a:r>
                <a:rPr lang="en-US" altLang="en-US" sz="1400" dirty="0" err="1" smtClean="0"/>
                <a:t>OpenStack</a:t>
              </a:r>
              <a:r>
                <a:rPr lang="en-US" altLang="en-US" sz="1400" dirty="0" smtClean="0"/>
                <a:t>)</a:t>
              </a:r>
              <a:endParaRPr lang="en-US" altLang="en-US" sz="1400" dirty="0"/>
            </a:p>
          </p:txBody>
        </p:sp>
        <p:sp>
          <p:nvSpPr>
            <p:cNvPr id="13" name="TextBox 21"/>
            <p:cNvSpPr txBox="1">
              <a:spLocks noChangeArrowheads="1"/>
            </p:cNvSpPr>
            <p:nvPr/>
          </p:nvSpPr>
          <p:spPr bwMode="auto">
            <a:xfrm>
              <a:off x="5866772" y="3810001"/>
              <a:ext cx="2614818" cy="4815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600" dirty="0"/>
                <a:t>Virtualized Stack</a:t>
              </a:r>
            </a:p>
          </p:txBody>
        </p:sp>
      </p:grpSp>
      <p:sp>
        <p:nvSpPr>
          <p:cNvPr id="20" name="TextBox 19"/>
          <p:cNvSpPr txBox="1"/>
          <p:nvPr/>
        </p:nvSpPr>
        <p:spPr>
          <a:xfrm>
            <a:off x="3340353" y="5319475"/>
            <a:ext cx="1026361" cy="936220"/>
          </a:xfrm>
          <a:prstGeom prst="rect">
            <a:avLst/>
          </a:prstGeom>
          <a:noFill/>
        </p:spPr>
        <p:txBody>
          <a:bodyPr wrap="none" lIns="104205" tIns="52103" rIns="104205" bIns="52103" rtlCol="0">
            <a:spAutoFit/>
          </a:bodyPr>
          <a:lstStyle/>
          <a:p>
            <a:pPr algn="ctr"/>
            <a:r>
              <a:rPr lang="en-GB" dirty="0" smtClean="0"/>
              <a:t>Virtual </a:t>
            </a:r>
            <a:br>
              <a:rPr lang="en-GB" dirty="0" smtClean="0"/>
            </a:br>
            <a:r>
              <a:rPr lang="en-GB" dirty="0" smtClean="0"/>
              <a:t>Machine</a:t>
            </a:r>
            <a:br>
              <a:rPr lang="en-GB" dirty="0" smtClean="0"/>
            </a:br>
            <a:r>
              <a:rPr lang="en-GB" dirty="0" smtClean="0"/>
              <a:t>image</a:t>
            </a:r>
            <a:endParaRPr lang="en-GB" dirty="0"/>
          </a:p>
        </p:txBody>
      </p:sp>
      <p:sp>
        <p:nvSpPr>
          <p:cNvPr id="26" name="TextBox 25"/>
          <p:cNvSpPr txBox="1"/>
          <p:nvPr/>
        </p:nvSpPr>
        <p:spPr>
          <a:xfrm>
            <a:off x="6400800" y="5384800"/>
            <a:ext cx="917490" cy="823500"/>
          </a:xfrm>
          <a:prstGeom prst="rect">
            <a:avLst/>
          </a:prstGeom>
          <a:solidFill>
            <a:schemeClr val="accent6">
              <a:lumMod val="20000"/>
              <a:lumOff val="80000"/>
            </a:schemeClr>
          </a:solidFill>
          <a:ln>
            <a:solidFill>
              <a:schemeClr val="tx1"/>
            </a:solidFill>
          </a:ln>
        </p:spPr>
        <p:txBody>
          <a:bodyPr wrap="none" lIns="104205" tIns="52103" rIns="104205" bIns="52103" rtlCol="0">
            <a:noAutofit/>
          </a:bodyPr>
          <a:lstStyle/>
          <a:p>
            <a:pPr algn="ctr"/>
            <a:r>
              <a:rPr lang="en-GB" dirty="0" smtClean="0"/>
              <a:t>Storage</a:t>
            </a:r>
            <a:br>
              <a:rPr lang="en-GB" dirty="0" smtClean="0"/>
            </a:br>
            <a:r>
              <a:rPr lang="en-GB" dirty="0" smtClean="0"/>
              <a:t>volume</a:t>
            </a:r>
            <a:endParaRPr lang="en-GB" dirty="0"/>
          </a:p>
        </p:txBody>
      </p:sp>
    </p:spTree>
    <p:extLst>
      <p:ext uri="{BB962C8B-B14F-4D97-AF65-F5344CB8AC3E}">
        <p14:creationId xmlns:p14="http://schemas.microsoft.com/office/powerpoint/2010/main" val="11229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is a cloud federation? – </a:t>
            </a:r>
            <a:r>
              <a:rPr lang="en-US" dirty="0" smtClean="0">
                <a:solidFill>
                  <a:srgbClr val="FF0000"/>
                </a:solidFill>
              </a:rPr>
              <a:t>A ‘definition’</a:t>
            </a:r>
            <a:endParaRPr lang="en-GB" dirty="0">
              <a:solidFill>
                <a:srgbClr val="FF0000"/>
              </a:solidFill>
            </a:endParaRPr>
          </a:p>
        </p:txBody>
      </p:sp>
      <p:sp>
        <p:nvSpPr>
          <p:cNvPr id="8" name="Content Placeholder 7"/>
          <p:cNvSpPr>
            <a:spLocks noGrp="1"/>
          </p:cNvSpPr>
          <p:nvPr>
            <p:ph sz="half" idx="2"/>
          </p:nvPr>
        </p:nvSpPr>
        <p:spPr>
          <a:xfrm>
            <a:off x="209431" y="1480550"/>
            <a:ext cx="10374560" cy="5280560"/>
          </a:xfrm>
        </p:spPr>
        <p:txBody>
          <a:bodyPr/>
          <a:lstStyle/>
          <a:p>
            <a:r>
              <a:rPr lang="en-US" sz="2700" dirty="0"/>
              <a:t>Practice of interconnecting cloud service providers. Motivations:</a:t>
            </a:r>
          </a:p>
          <a:p>
            <a:pPr lvl="1"/>
            <a:r>
              <a:rPr lang="en-US" sz="2300" dirty="0"/>
              <a:t>Data locality; Data privacy; Shared investment; Distributed expertise, …</a:t>
            </a:r>
          </a:p>
          <a:p>
            <a:r>
              <a:rPr lang="en-US" sz="2700" dirty="0"/>
              <a:t>Multiple cloud sites with some sort of interconnection(s). Examples:</a:t>
            </a:r>
          </a:p>
          <a:p>
            <a:pPr lvl="1"/>
            <a:r>
              <a:rPr lang="en-US" sz="2100" dirty="0"/>
              <a:t>Every cloud registered in a single catalogue</a:t>
            </a:r>
          </a:p>
          <a:p>
            <a:pPr lvl="1"/>
            <a:r>
              <a:rPr lang="en-US" sz="2100" dirty="0"/>
              <a:t>Single VM image catalogue for users</a:t>
            </a:r>
          </a:p>
          <a:p>
            <a:pPr lvl="1"/>
            <a:r>
              <a:rPr lang="en-US" sz="2100" dirty="0"/>
              <a:t>Support for the same image format</a:t>
            </a:r>
          </a:p>
          <a:p>
            <a:pPr lvl="1"/>
            <a:r>
              <a:rPr lang="en-US" sz="2100" dirty="0"/>
              <a:t>Automated distribution of VM Images to the federated clouds</a:t>
            </a:r>
          </a:p>
          <a:p>
            <a:pPr lvl="1"/>
            <a:r>
              <a:rPr lang="en-US" sz="2100" dirty="0"/>
              <a:t>Single sign-on for users</a:t>
            </a:r>
          </a:p>
          <a:p>
            <a:pPr lvl="1"/>
            <a:r>
              <a:rPr lang="en-US" sz="2100" dirty="0" err="1"/>
              <a:t>Harmonised</a:t>
            </a:r>
            <a:r>
              <a:rPr lang="en-US" sz="2100" dirty="0"/>
              <a:t> operational practices</a:t>
            </a:r>
          </a:p>
          <a:p>
            <a:pPr lvl="2"/>
            <a:r>
              <a:rPr lang="en-US" sz="1800" dirty="0"/>
              <a:t>Cloud configurations, integrated monitoring, accounting, etc.</a:t>
            </a:r>
          </a:p>
          <a:p>
            <a:pPr lvl="1"/>
            <a:r>
              <a:rPr lang="en-US" sz="2100" dirty="0"/>
              <a:t>Integrated support model</a:t>
            </a:r>
          </a:p>
          <a:p>
            <a:pPr lvl="2"/>
            <a:r>
              <a:rPr lang="en-US" sz="1800" dirty="0"/>
              <a:t>Ticketing system, consultancy, training</a:t>
            </a:r>
          </a:p>
        </p:txBody>
      </p:sp>
      <p:sp>
        <p:nvSpPr>
          <p:cNvPr id="2" name="TextBox 1"/>
          <p:cNvSpPr txBox="1"/>
          <p:nvPr/>
        </p:nvSpPr>
        <p:spPr>
          <a:xfrm rot="20494507">
            <a:off x="683997" y="4345395"/>
            <a:ext cx="7392821" cy="1520996"/>
          </a:xfrm>
          <a:prstGeom prst="rect">
            <a:avLst/>
          </a:prstGeom>
          <a:solidFill>
            <a:schemeClr val="bg2">
              <a:lumMod val="75000"/>
            </a:schemeClr>
          </a:solidFill>
          <a:ln>
            <a:solidFill>
              <a:srgbClr val="FF0000"/>
            </a:solidFill>
          </a:ln>
        </p:spPr>
        <p:txBody>
          <a:bodyPr wrap="square" lIns="104205" tIns="52103" rIns="104205" bIns="52103" rtlCol="0">
            <a:spAutoFit/>
          </a:bodyPr>
          <a:lstStyle/>
          <a:p>
            <a:pPr algn="ctr"/>
            <a:r>
              <a:rPr lang="en-US" sz="4600" dirty="0">
                <a:solidFill>
                  <a:srgbClr val="FF0000"/>
                </a:solidFill>
                <a:latin typeface="Arial Narrow" panose="020B0606020202030204" pitchFamily="34" charset="0"/>
              </a:rPr>
              <a:t>EGI Federated Cloud</a:t>
            </a:r>
            <a:r>
              <a:rPr lang="en-US" sz="4600">
                <a:solidFill>
                  <a:srgbClr val="FF0000"/>
                </a:solidFill>
                <a:latin typeface="Arial Narrow" panose="020B0606020202030204" pitchFamily="34" charset="0"/>
              </a:rPr>
              <a:t/>
            </a:r>
            <a:br>
              <a:rPr lang="en-US" sz="4600">
                <a:solidFill>
                  <a:srgbClr val="FF0000"/>
                </a:solidFill>
                <a:latin typeface="Arial Narrow" panose="020B0606020202030204" pitchFamily="34" charset="0"/>
              </a:rPr>
            </a:br>
            <a:r>
              <a:rPr lang="en-US" sz="4600">
                <a:solidFill>
                  <a:srgbClr val="FF0000"/>
                </a:solidFill>
                <a:latin typeface="Arial Narrow" panose="020B0606020202030204" pitchFamily="34" charset="0"/>
              </a:rPr>
              <a:t>can do all </a:t>
            </a:r>
            <a:r>
              <a:rPr lang="en-US" sz="4600" dirty="0">
                <a:solidFill>
                  <a:srgbClr val="FF0000"/>
                </a:solidFill>
                <a:latin typeface="Arial Narrow" panose="020B0606020202030204" pitchFamily="34" charset="0"/>
              </a:rPr>
              <a:t>this</a:t>
            </a:r>
            <a:endParaRPr lang="en-GB" sz="4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26199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Federated Cloud</a:t>
            </a:r>
            <a:endParaRPr lang="en-GB" dirty="0"/>
          </a:p>
        </p:txBody>
      </p:sp>
      <p:sp>
        <p:nvSpPr>
          <p:cNvPr id="3" name="Content Placeholder 2"/>
          <p:cNvSpPr>
            <a:spLocks noGrp="1"/>
          </p:cNvSpPr>
          <p:nvPr>
            <p:ph sz="half" idx="2"/>
          </p:nvPr>
        </p:nvSpPr>
        <p:spPr>
          <a:xfrm>
            <a:off x="5410200" y="1603584"/>
            <a:ext cx="5334000" cy="5280560"/>
          </a:xfrm>
        </p:spPr>
        <p:txBody>
          <a:bodyPr/>
          <a:lstStyle/>
          <a:p>
            <a:r>
              <a:rPr lang="en-GB" sz="2700" dirty="0"/>
              <a:t>Grid of clouds</a:t>
            </a:r>
          </a:p>
          <a:p>
            <a:r>
              <a:rPr lang="en-GB" sz="2700" dirty="0"/>
              <a:t>Unified user interfaces</a:t>
            </a:r>
          </a:p>
          <a:p>
            <a:r>
              <a:rPr lang="en-GB" sz="2700" dirty="0"/>
              <a:t>Harmonised operational behaviour</a:t>
            </a:r>
          </a:p>
          <a:p>
            <a:r>
              <a:rPr lang="en-GB" sz="2700" dirty="0"/>
              <a:t>Clouds and their interconnections are based on open standards, open technologies</a:t>
            </a:r>
          </a:p>
          <a:p>
            <a:endParaRPr lang="en-GB" sz="2700" dirty="0"/>
          </a:p>
          <a:p>
            <a:r>
              <a:rPr lang="en-GB" sz="2700" dirty="0"/>
              <a:t>Infrastructure </a:t>
            </a:r>
            <a:r>
              <a:rPr lang="en-GB" sz="2700" dirty="0">
                <a:sym typeface="Wingdings" panose="05000000000000000000" pitchFamily="2" charset="2"/>
              </a:rPr>
              <a:t> </a:t>
            </a:r>
            <a:r>
              <a:rPr lang="en-GB" sz="2700" dirty="0" smtClean="0">
                <a:sym typeface="Wingdings" panose="05000000000000000000" pitchFamily="2" charset="2"/>
              </a:rPr>
              <a:t>Access online</a:t>
            </a:r>
            <a:r>
              <a:rPr lang="en-GB" sz="2700" dirty="0"/>
              <a:t/>
            </a:r>
            <a:br>
              <a:rPr lang="en-GB" sz="2700" dirty="0"/>
            </a:br>
            <a:r>
              <a:rPr lang="en-GB" sz="2700" dirty="0"/>
              <a:t>AND </a:t>
            </a:r>
            <a:br>
              <a:rPr lang="en-GB" sz="2700" dirty="0"/>
            </a:br>
            <a:r>
              <a:rPr lang="en-GB" sz="2700" dirty="0"/>
              <a:t>technology </a:t>
            </a:r>
            <a:r>
              <a:rPr lang="en-GB" sz="2700" dirty="0">
                <a:sym typeface="Wingdings" panose="05000000000000000000" pitchFamily="2" charset="2"/>
              </a:rPr>
              <a:t> </a:t>
            </a:r>
            <a:r>
              <a:rPr lang="en-GB" sz="2700" dirty="0" smtClean="0">
                <a:sym typeface="Wingdings" panose="05000000000000000000" pitchFamily="2" charset="2"/>
              </a:rPr>
              <a:t>Deploy at your site</a:t>
            </a:r>
            <a:endParaRPr lang="en-GB" sz="2700" dirty="0"/>
          </a:p>
        </p:txBody>
      </p:sp>
      <p:sp>
        <p:nvSpPr>
          <p:cNvPr id="4" name="Cloud"/>
          <p:cNvSpPr>
            <a:spLocks noChangeAspect="1" noEditPoints="1" noChangeArrowheads="1"/>
          </p:cNvSpPr>
          <p:nvPr/>
        </p:nvSpPr>
        <p:spPr bwMode="auto">
          <a:xfrm>
            <a:off x="1217543" y="1976257"/>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5" name="Cloud"/>
          <p:cNvSpPr>
            <a:spLocks noChangeAspect="1" noEditPoints="1" noChangeArrowheads="1"/>
          </p:cNvSpPr>
          <p:nvPr/>
        </p:nvSpPr>
        <p:spPr bwMode="auto">
          <a:xfrm>
            <a:off x="293440" y="3724718"/>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2897730" y="3307066"/>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3821832" y="1912001"/>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8" name="Cloud"/>
          <p:cNvSpPr>
            <a:spLocks noChangeAspect="1" noEditPoints="1" noChangeArrowheads="1"/>
          </p:cNvSpPr>
          <p:nvPr/>
        </p:nvSpPr>
        <p:spPr bwMode="auto">
          <a:xfrm>
            <a:off x="3233767" y="5075801"/>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Cloud"/>
          <p:cNvSpPr>
            <a:spLocks noChangeAspect="1" noEditPoints="1" noChangeArrowheads="1"/>
          </p:cNvSpPr>
          <p:nvPr/>
        </p:nvSpPr>
        <p:spPr bwMode="auto">
          <a:xfrm>
            <a:off x="1049524" y="5238680"/>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11" name="Straight Connector 10"/>
          <p:cNvCxnSpPr/>
          <p:nvPr/>
        </p:nvCxnSpPr>
        <p:spPr>
          <a:xfrm flipH="1">
            <a:off x="1469571" y="3130992"/>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1"/>
          </p:cNvCxnSpPr>
          <p:nvPr/>
        </p:nvCxnSpPr>
        <p:spPr>
          <a:xfrm>
            <a:off x="2128257" y="3129763"/>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0"/>
            <a:endCxn id="5" idx="2"/>
          </p:cNvCxnSpPr>
          <p:nvPr/>
        </p:nvCxnSpPr>
        <p:spPr>
          <a:xfrm flipH="1">
            <a:off x="1636470" y="3813033"/>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7" idx="0"/>
          </p:cNvCxnSpPr>
          <p:nvPr/>
        </p:nvCxnSpPr>
        <p:spPr>
          <a:xfrm flipV="1">
            <a:off x="3037453" y="2338078"/>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p:cNvCxnSpPr>
          <p:nvPr/>
        </p:nvCxnSpPr>
        <p:spPr>
          <a:xfrm>
            <a:off x="3695818" y="4317921"/>
            <a:ext cx="342782" cy="83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45935" y="2764155"/>
            <a:ext cx="0" cy="23116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637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89318"/>
            <a:ext cx="8568952" cy="1235785"/>
          </a:xfrm>
        </p:spPr>
        <p:txBody>
          <a:bodyPr/>
          <a:lstStyle/>
          <a:p>
            <a:r>
              <a:rPr lang="en-GB" dirty="0" smtClean="0"/>
              <a:t>Benefits, technologies</a:t>
            </a:r>
            <a:endParaRPr lang="en-GB" dirty="0"/>
          </a:p>
        </p:txBody>
      </p:sp>
      <p:sp>
        <p:nvSpPr>
          <p:cNvPr id="16" name="Cloud"/>
          <p:cNvSpPr>
            <a:spLocks noChangeAspect="1" noEditPoints="1" noChangeArrowheads="1"/>
          </p:cNvSpPr>
          <p:nvPr/>
        </p:nvSpPr>
        <p:spPr bwMode="auto">
          <a:xfrm>
            <a:off x="3163146" y="2294159"/>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p>
        </p:txBody>
      </p:sp>
      <p:sp>
        <p:nvSpPr>
          <p:cNvPr id="17" name="Cloud"/>
          <p:cNvSpPr>
            <a:spLocks noChangeAspect="1" noEditPoints="1" noChangeArrowheads="1"/>
          </p:cNvSpPr>
          <p:nvPr/>
        </p:nvSpPr>
        <p:spPr bwMode="auto">
          <a:xfrm>
            <a:off x="2239044" y="4042620"/>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8" name="Cloud"/>
          <p:cNvSpPr>
            <a:spLocks noChangeAspect="1" noEditPoints="1" noChangeArrowheads="1"/>
          </p:cNvSpPr>
          <p:nvPr/>
        </p:nvSpPr>
        <p:spPr bwMode="auto">
          <a:xfrm>
            <a:off x="4843333" y="3624968"/>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9" name="Cloud"/>
          <p:cNvSpPr>
            <a:spLocks noChangeAspect="1" noEditPoints="1" noChangeArrowheads="1"/>
          </p:cNvSpPr>
          <p:nvPr/>
        </p:nvSpPr>
        <p:spPr bwMode="auto">
          <a:xfrm>
            <a:off x="5767436" y="2229903"/>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5389394" y="5393703"/>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2995127" y="5556582"/>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22" name="Straight Connector 21"/>
          <p:cNvCxnSpPr/>
          <p:nvPr/>
        </p:nvCxnSpPr>
        <p:spPr>
          <a:xfrm flipH="1">
            <a:off x="3415174" y="3448894"/>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a:off x="4073860" y="3447665"/>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7" idx="2"/>
          </p:cNvCxnSpPr>
          <p:nvPr/>
        </p:nvCxnSpPr>
        <p:spPr>
          <a:xfrm flipH="1">
            <a:off x="3582073" y="4130935"/>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9" idx="0"/>
          </p:cNvCxnSpPr>
          <p:nvPr/>
        </p:nvCxnSpPr>
        <p:spPr>
          <a:xfrm flipV="1">
            <a:off x="4983057" y="2655980"/>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1"/>
          </p:cNvCxnSpPr>
          <p:nvPr/>
        </p:nvCxnSpPr>
        <p:spPr>
          <a:xfrm>
            <a:off x="5641421" y="4635824"/>
            <a:ext cx="546061" cy="920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91538" y="3082057"/>
            <a:ext cx="0" cy="231164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59317" y="255993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0" name="Rectangle 29"/>
          <p:cNvSpPr/>
          <p:nvPr/>
        </p:nvSpPr>
        <p:spPr>
          <a:xfrm>
            <a:off x="5670586" y="2410606"/>
            <a:ext cx="1390644" cy="382223"/>
          </a:xfrm>
          <a:prstGeom prst="rect">
            <a:avLst/>
          </a:prstGeom>
        </p:spPr>
        <p:txBody>
          <a:bodyPr wrap="none" lIns="104205" tIns="52103" rIns="104205" bIns="52103">
            <a:spAutoFit/>
          </a:bodyPr>
          <a:lstStyle/>
          <a:p>
            <a:r>
              <a:rPr lang="en-GB" dirty="0" err="1">
                <a:solidFill>
                  <a:schemeClr val="bg1"/>
                </a:solidFill>
              </a:rPr>
              <a:t>OpenNebula</a:t>
            </a:r>
            <a:endParaRPr lang="en-GB" dirty="0">
              <a:solidFill>
                <a:schemeClr val="bg1"/>
              </a:solidFill>
            </a:endParaRPr>
          </a:p>
        </p:txBody>
      </p:sp>
      <p:sp>
        <p:nvSpPr>
          <p:cNvPr id="31" name="Rectangle 30"/>
          <p:cNvSpPr/>
          <p:nvPr/>
        </p:nvSpPr>
        <p:spPr>
          <a:xfrm>
            <a:off x="5711578" y="581779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2" name="Rectangle 31"/>
          <p:cNvSpPr/>
          <p:nvPr/>
        </p:nvSpPr>
        <p:spPr>
          <a:xfrm>
            <a:off x="2981739" y="5748577"/>
            <a:ext cx="1390644" cy="382223"/>
          </a:xfrm>
          <a:prstGeom prst="rect">
            <a:avLst/>
          </a:prstGeom>
        </p:spPr>
        <p:txBody>
          <a:bodyPr wrap="none" lIns="104205" tIns="52103" rIns="104205" bIns="52103">
            <a:spAutoFit/>
          </a:bodyPr>
          <a:lstStyle/>
          <a:p>
            <a:r>
              <a:rPr lang="en-GB" dirty="0" err="1" smtClean="0">
                <a:solidFill>
                  <a:schemeClr val="bg1"/>
                </a:solidFill>
              </a:rPr>
              <a:t>OpenNebula</a:t>
            </a:r>
            <a:endParaRPr lang="en-GB" dirty="0">
              <a:solidFill>
                <a:schemeClr val="bg1"/>
              </a:solidFill>
            </a:endParaRPr>
          </a:p>
        </p:txBody>
      </p:sp>
      <p:sp>
        <p:nvSpPr>
          <p:cNvPr id="33" name="Rectangle 32"/>
          <p:cNvSpPr/>
          <p:nvPr/>
        </p:nvSpPr>
        <p:spPr>
          <a:xfrm>
            <a:off x="2225655" y="422828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4" name="Rectangle 33"/>
          <p:cNvSpPr/>
          <p:nvPr/>
        </p:nvSpPr>
        <p:spPr>
          <a:xfrm>
            <a:off x="5081689" y="3841165"/>
            <a:ext cx="970569" cy="382223"/>
          </a:xfrm>
          <a:prstGeom prst="rect">
            <a:avLst/>
          </a:prstGeom>
        </p:spPr>
        <p:txBody>
          <a:bodyPr wrap="none" lIns="104205" tIns="52103" rIns="104205" bIns="52103">
            <a:spAutoFit/>
          </a:bodyPr>
          <a:lstStyle/>
          <a:p>
            <a:r>
              <a:rPr lang="en-GB" dirty="0" err="1" smtClean="0"/>
              <a:t>Synnefo</a:t>
            </a:r>
            <a:endParaRPr lang="en-GB" dirty="0"/>
          </a:p>
        </p:txBody>
      </p:sp>
      <p:grpSp>
        <p:nvGrpSpPr>
          <p:cNvPr id="5" name="Group 4"/>
          <p:cNvGrpSpPr/>
          <p:nvPr/>
        </p:nvGrpSpPr>
        <p:grpSpPr>
          <a:xfrm>
            <a:off x="3527800" y="2195090"/>
            <a:ext cx="6820525" cy="4371152"/>
            <a:chOff x="3023828" y="1988840"/>
            <a:chExt cx="5846164" cy="3960440"/>
          </a:xfrm>
        </p:grpSpPr>
        <p:sp>
          <p:nvSpPr>
            <p:cNvPr id="57" name="Rectangle 56"/>
            <p:cNvSpPr/>
            <p:nvPr/>
          </p:nvSpPr>
          <p:spPr>
            <a:xfrm>
              <a:off x="6120172" y="2027350"/>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4103948" y="220486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6272572" y="5051686"/>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5364088" y="33234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3815916" y="51236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3023828" y="368353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ight Arrow 63"/>
            <p:cNvSpPr/>
            <p:nvPr/>
          </p:nvSpPr>
          <p:spPr>
            <a:xfrm rot="2996809">
              <a:off x="6373209" y="2403657"/>
              <a:ext cx="92844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a:off x="5724630" y="3349388"/>
              <a:ext cx="107961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7890887">
              <a:off x="6381958" y="4546806"/>
              <a:ext cx="84671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7361935" y="1988840"/>
              <a:ext cx="1435576" cy="725031"/>
            </a:xfrm>
            <a:prstGeom prst="rect">
              <a:avLst/>
            </a:prstGeom>
            <a:noFill/>
          </p:spPr>
          <p:txBody>
            <a:bodyPr wrap="none" rtlCol="0">
              <a:spAutoFit/>
            </a:bodyPr>
            <a:lstStyle/>
            <a:p>
              <a:pPr algn="ctr"/>
              <a:r>
                <a:rPr lang="en-GB" sz="2300" b="1" dirty="0">
                  <a:solidFill>
                    <a:srgbClr val="FF0000"/>
                  </a:solidFill>
                </a:rPr>
                <a:t>Harmonised</a:t>
              </a:r>
              <a:br>
                <a:rPr lang="en-GB" sz="2300" b="1" dirty="0">
                  <a:solidFill>
                    <a:srgbClr val="FF0000"/>
                  </a:solidFill>
                </a:rPr>
              </a:br>
              <a:r>
                <a:rPr lang="en-GB" sz="2300" b="1" dirty="0">
                  <a:solidFill>
                    <a:srgbClr val="FF0000"/>
                  </a:solidFill>
                </a:rPr>
                <a:t>operation</a:t>
              </a:r>
            </a:p>
          </p:txBody>
        </p:sp>
        <p:sp>
          <p:nvSpPr>
            <p:cNvPr id="68" name="TextBox 67"/>
            <p:cNvSpPr txBox="1"/>
            <p:nvPr/>
          </p:nvSpPr>
          <p:spPr>
            <a:xfrm>
              <a:off x="6804248" y="3140968"/>
              <a:ext cx="2065744" cy="1338519"/>
            </a:xfrm>
            <a:prstGeom prst="rect">
              <a:avLst/>
            </a:prstGeom>
            <a:noFill/>
          </p:spPr>
          <p:txBody>
            <a:bodyPr wrap="none" rtlCol="0">
              <a:spAutoFit/>
            </a:bodyPr>
            <a:lstStyle/>
            <a:p>
              <a:r>
                <a:rPr lang="en-GB" dirty="0" smtClean="0"/>
                <a:t>Cloud registry</a:t>
              </a:r>
            </a:p>
            <a:p>
              <a:r>
                <a:rPr lang="en-GB" dirty="0" smtClean="0"/>
                <a:t>Information system</a:t>
              </a:r>
            </a:p>
            <a:p>
              <a:r>
                <a:rPr lang="en-GB" dirty="0" err="1" smtClean="0"/>
                <a:t>Virt</a:t>
              </a:r>
              <a:r>
                <a:rPr lang="en-GB" dirty="0"/>
                <a:t>.</a:t>
              </a:r>
              <a:r>
                <a:rPr lang="en-GB" dirty="0" smtClean="0"/>
                <a:t> Machine </a:t>
              </a:r>
              <a:r>
                <a:rPr lang="en-GB" dirty="0" err="1" smtClean="0"/>
                <a:t>marketpl</a:t>
              </a:r>
              <a:r>
                <a:rPr lang="en-GB" dirty="0" smtClean="0"/>
                <a:t>.</a:t>
              </a:r>
            </a:p>
            <a:p>
              <a:r>
                <a:rPr lang="en-GB" dirty="0" smtClean="0"/>
                <a:t>Usage accounting</a:t>
              </a:r>
            </a:p>
            <a:p>
              <a:r>
                <a:rPr lang="en-GB" dirty="0" smtClean="0"/>
                <a:t>Access control</a:t>
              </a:r>
              <a:endParaRPr lang="en-GB" dirty="0"/>
            </a:p>
          </p:txBody>
        </p:sp>
      </p:grpSp>
      <p:grpSp>
        <p:nvGrpSpPr>
          <p:cNvPr id="4" name="Group 3"/>
          <p:cNvGrpSpPr/>
          <p:nvPr/>
        </p:nvGrpSpPr>
        <p:grpSpPr>
          <a:xfrm>
            <a:off x="-35547" y="2208547"/>
            <a:ext cx="5880653" cy="4414258"/>
            <a:chOff x="-36512" y="2001034"/>
            <a:chExt cx="5040560" cy="3999496"/>
          </a:xfrm>
        </p:grpSpPr>
        <p:sp>
          <p:nvSpPr>
            <p:cNvPr id="35" name="Rectangle 34"/>
            <p:cNvSpPr/>
            <p:nvPr/>
          </p:nvSpPr>
          <p:spPr>
            <a:xfrm>
              <a:off x="2495244" y="222261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1655676" y="366277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3959932" y="333623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680012" y="2040090"/>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2339752" y="510293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391980" y="517494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Arrow 43"/>
            <p:cNvSpPr/>
            <p:nvPr/>
          </p:nvSpPr>
          <p:spPr>
            <a:xfrm>
              <a:off x="1043608" y="3664916"/>
              <a:ext cx="61206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6512" y="3751790"/>
              <a:ext cx="576064" cy="576064"/>
            </a:xfrm>
            <a:prstGeom prst="rect">
              <a:avLst/>
            </a:prstGeom>
          </p:spPr>
        </p:pic>
        <p:pic>
          <p:nvPicPr>
            <p:cNvPr id="46" name="Picture 45"/>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467544" y="3607774"/>
              <a:ext cx="576064" cy="576064"/>
            </a:xfrm>
            <a:prstGeom prst="rect">
              <a:avLst/>
            </a:prstGeom>
          </p:spPr>
        </p:pic>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23528" y="4056314"/>
              <a:ext cx="576064" cy="576064"/>
            </a:xfrm>
            <a:prstGeom prst="rect">
              <a:avLst/>
            </a:prstGeom>
          </p:spPr>
        </p:pic>
        <p:sp>
          <p:nvSpPr>
            <p:cNvPr id="48" name="Right Arrow 47"/>
            <p:cNvSpPr/>
            <p:nvPr/>
          </p:nvSpPr>
          <p:spPr>
            <a:xfrm rot="20329738">
              <a:off x="845582" y="2769260"/>
              <a:ext cx="1620186"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ight Arrow 55"/>
            <p:cNvSpPr/>
            <p:nvPr/>
          </p:nvSpPr>
          <p:spPr>
            <a:xfrm rot="1483760">
              <a:off x="855767" y="4706422"/>
              <a:ext cx="1476164"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04311" y="2001034"/>
              <a:ext cx="1710366" cy="725031"/>
            </a:xfrm>
            <a:prstGeom prst="rect">
              <a:avLst/>
            </a:prstGeom>
            <a:noFill/>
          </p:spPr>
          <p:txBody>
            <a:bodyPr wrap="none" rtlCol="0">
              <a:spAutoFit/>
            </a:bodyPr>
            <a:lstStyle/>
            <a:p>
              <a:pPr algn="ctr"/>
              <a:r>
                <a:rPr lang="en-GB" sz="2300" b="1" dirty="0">
                  <a:solidFill>
                    <a:srgbClr val="FF0000"/>
                  </a:solidFill>
                </a:rPr>
                <a:t>Uniform</a:t>
              </a:r>
              <a:br>
                <a:rPr lang="en-GB" sz="2300" b="1" dirty="0">
                  <a:solidFill>
                    <a:srgbClr val="FF0000"/>
                  </a:solidFill>
                </a:rPr>
              </a:br>
              <a:r>
                <a:rPr lang="en-GB" sz="2300" b="1" dirty="0">
                  <a:solidFill>
                    <a:srgbClr val="FF0000"/>
                  </a:solidFill>
                </a:rPr>
                <a:t>user interfaces</a:t>
              </a:r>
            </a:p>
          </p:txBody>
        </p:sp>
      </p:grpSp>
    </p:spTree>
    <p:extLst>
      <p:ext uri="{BB962C8B-B14F-4D97-AF65-F5344CB8AC3E}">
        <p14:creationId xmlns:p14="http://schemas.microsoft.com/office/powerpoint/2010/main" val="5173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89318"/>
            <a:ext cx="8568952" cy="1235785"/>
          </a:xfrm>
        </p:spPr>
        <p:txBody>
          <a:bodyPr/>
          <a:lstStyle/>
          <a:p>
            <a:r>
              <a:rPr lang="en-GB" dirty="0" smtClean="0"/>
              <a:t>Benefits, technologies</a:t>
            </a:r>
            <a:endParaRPr lang="en-GB" dirty="0"/>
          </a:p>
        </p:txBody>
      </p:sp>
      <p:sp>
        <p:nvSpPr>
          <p:cNvPr id="16" name="Cloud"/>
          <p:cNvSpPr>
            <a:spLocks noChangeAspect="1" noEditPoints="1" noChangeArrowheads="1"/>
          </p:cNvSpPr>
          <p:nvPr/>
        </p:nvSpPr>
        <p:spPr bwMode="auto">
          <a:xfrm>
            <a:off x="3163146" y="2294159"/>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p>
        </p:txBody>
      </p:sp>
      <p:sp>
        <p:nvSpPr>
          <p:cNvPr id="17" name="Cloud"/>
          <p:cNvSpPr>
            <a:spLocks noChangeAspect="1" noEditPoints="1" noChangeArrowheads="1"/>
          </p:cNvSpPr>
          <p:nvPr/>
        </p:nvSpPr>
        <p:spPr bwMode="auto">
          <a:xfrm>
            <a:off x="2239044" y="4042620"/>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8" name="Cloud"/>
          <p:cNvSpPr>
            <a:spLocks noChangeAspect="1" noEditPoints="1" noChangeArrowheads="1"/>
          </p:cNvSpPr>
          <p:nvPr/>
        </p:nvSpPr>
        <p:spPr bwMode="auto">
          <a:xfrm>
            <a:off x="4843333" y="3624968"/>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9" name="Cloud"/>
          <p:cNvSpPr>
            <a:spLocks noChangeAspect="1" noEditPoints="1" noChangeArrowheads="1"/>
          </p:cNvSpPr>
          <p:nvPr/>
        </p:nvSpPr>
        <p:spPr bwMode="auto">
          <a:xfrm>
            <a:off x="5767436" y="2229903"/>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5389394" y="5393703"/>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2995127" y="5556582"/>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22" name="Straight Connector 21"/>
          <p:cNvCxnSpPr/>
          <p:nvPr/>
        </p:nvCxnSpPr>
        <p:spPr>
          <a:xfrm flipH="1">
            <a:off x="3415174" y="3448894"/>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a:off x="4073860" y="3447665"/>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7" idx="2"/>
          </p:cNvCxnSpPr>
          <p:nvPr/>
        </p:nvCxnSpPr>
        <p:spPr>
          <a:xfrm flipH="1">
            <a:off x="3582073" y="4130935"/>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9" idx="0"/>
          </p:cNvCxnSpPr>
          <p:nvPr/>
        </p:nvCxnSpPr>
        <p:spPr>
          <a:xfrm flipV="1">
            <a:off x="4983057" y="2655980"/>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1"/>
          </p:cNvCxnSpPr>
          <p:nvPr/>
        </p:nvCxnSpPr>
        <p:spPr>
          <a:xfrm>
            <a:off x="5641421" y="4635824"/>
            <a:ext cx="546061" cy="920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91538" y="3082057"/>
            <a:ext cx="0" cy="231164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59317" y="255993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0" name="Rectangle 29"/>
          <p:cNvSpPr/>
          <p:nvPr/>
        </p:nvSpPr>
        <p:spPr>
          <a:xfrm>
            <a:off x="5670586" y="2410606"/>
            <a:ext cx="1390644" cy="382223"/>
          </a:xfrm>
          <a:prstGeom prst="rect">
            <a:avLst/>
          </a:prstGeom>
        </p:spPr>
        <p:txBody>
          <a:bodyPr wrap="none" lIns="104205" tIns="52103" rIns="104205" bIns="52103">
            <a:spAutoFit/>
          </a:bodyPr>
          <a:lstStyle/>
          <a:p>
            <a:r>
              <a:rPr lang="en-GB" dirty="0" err="1">
                <a:solidFill>
                  <a:schemeClr val="bg1"/>
                </a:solidFill>
              </a:rPr>
              <a:t>OpenNebula</a:t>
            </a:r>
            <a:endParaRPr lang="en-GB" dirty="0">
              <a:solidFill>
                <a:schemeClr val="bg1"/>
              </a:solidFill>
            </a:endParaRPr>
          </a:p>
        </p:txBody>
      </p:sp>
      <p:sp>
        <p:nvSpPr>
          <p:cNvPr id="31" name="Rectangle 30"/>
          <p:cNvSpPr/>
          <p:nvPr/>
        </p:nvSpPr>
        <p:spPr>
          <a:xfrm>
            <a:off x="5711578" y="581779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2" name="Rectangle 31"/>
          <p:cNvSpPr/>
          <p:nvPr/>
        </p:nvSpPr>
        <p:spPr>
          <a:xfrm>
            <a:off x="2981739" y="5748577"/>
            <a:ext cx="1390644" cy="382223"/>
          </a:xfrm>
          <a:prstGeom prst="rect">
            <a:avLst/>
          </a:prstGeom>
        </p:spPr>
        <p:txBody>
          <a:bodyPr wrap="none" lIns="104205" tIns="52103" rIns="104205" bIns="52103">
            <a:spAutoFit/>
          </a:bodyPr>
          <a:lstStyle/>
          <a:p>
            <a:r>
              <a:rPr lang="en-GB" dirty="0" err="1" smtClean="0">
                <a:solidFill>
                  <a:schemeClr val="bg1"/>
                </a:solidFill>
              </a:rPr>
              <a:t>OpenNebula</a:t>
            </a:r>
            <a:endParaRPr lang="en-GB" dirty="0">
              <a:solidFill>
                <a:schemeClr val="bg1"/>
              </a:solidFill>
            </a:endParaRPr>
          </a:p>
        </p:txBody>
      </p:sp>
      <p:sp>
        <p:nvSpPr>
          <p:cNvPr id="33" name="Rectangle 32"/>
          <p:cNvSpPr/>
          <p:nvPr/>
        </p:nvSpPr>
        <p:spPr>
          <a:xfrm>
            <a:off x="2225655" y="422828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4" name="Rectangle 33"/>
          <p:cNvSpPr/>
          <p:nvPr/>
        </p:nvSpPr>
        <p:spPr>
          <a:xfrm>
            <a:off x="5081689" y="3841165"/>
            <a:ext cx="970569" cy="382223"/>
          </a:xfrm>
          <a:prstGeom prst="rect">
            <a:avLst/>
          </a:prstGeom>
        </p:spPr>
        <p:txBody>
          <a:bodyPr wrap="none" lIns="104205" tIns="52103" rIns="104205" bIns="52103">
            <a:spAutoFit/>
          </a:bodyPr>
          <a:lstStyle/>
          <a:p>
            <a:r>
              <a:rPr lang="en-GB" dirty="0" err="1" smtClean="0"/>
              <a:t>Synnefo</a:t>
            </a:r>
            <a:endParaRPr lang="en-GB" dirty="0"/>
          </a:p>
        </p:txBody>
      </p:sp>
      <p:grpSp>
        <p:nvGrpSpPr>
          <p:cNvPr id="5" name="Group 4"/>
          <p:cNvGrpSpPr/>
          <p:nvPr/>
        </p:nvGrpSpPr>
        <p:grpSpPr>
          <a:xfrm>
            <a:off x="3527800" y="2195090"/>
            <a:ext cx="6820525" cy="4371152"/>
            <a:chOff x="3023828" y="1988840"/>
            <a:chExt cx="5846164" cy="3960440"/>
          </a:xfrm>
        </p:grpSpPr>
        <p:sp>
          <p:nvSpPr>
            <p:cNvPr id="57" name="Rectangle 56"/>
            <p:cNvSpPr/>
            <p:nvPr/>
          </p:nvSpPr>
          <p:spPr>
            <a:xfrm>
              <a:off x="6120172" y="2027350"/>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4103948" y="220486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6272572" y="5051686"/>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5364088" y="33234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3815916" y="51236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3023828" y="368353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ight Arrow 63"/>
            <p:cNvSpPr/>
            <p:nvPr/>
          </p:nvSpPr>
          <p:spPr>
            <a:xfrm rot="2996809">
              <a:off x="6373209" y="2403657"/>
              <a:ext cx="92844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a:off x="5724630" y="3349388"/>
              <a:ext cx="107961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7890887">
              <a:off x="6381958" y="4546806"/>
              <a:ext cx="84671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7361935" y="1988840"/>
              <a:ext cx="1435576" cy="725031"/>
            </a:xfrm>
            <a:prstGeom prst="rect">
              <a:avLst/>
            </a:prstGeom>
            <a:noFill/>
          </p:spPr>
          <p:txBody>
            <a:bodyPr wrap="none" rtlCol="0">
              <a:spAutoFit/>
            </a:bodyPr>
            <a:lstStyle/>
            <a:p>
              <a:pPr algn="ctr"/>
              <a:r>
                <a:rPr lang="en-GB" sz="2300" b="1" dirty="0">
                  <a:solidFill>
                    <a:srgbClr val="FF0000"/>
                  </a:solidFill>
                </a:rPr>
                <a:t>Harmonised</a:t>
              </a:r>
              <a:br>
                <a:rPr lang="en-GB" sz="2300" b="1" dirty="0">
                  <a:solidFill>
                    <a:srgbClr val="FF0000"/>
                  </a:solidFill>
                </a:rPr>
              </a:br>
              <a:r>
                <a:rPr lang="en-GB" sz="2300" b="1" dirty="0">
                  <a:solidFill>
                    <a:srgbClr val="FF0000"/>
                  </a:solidFill>
                </a:rPr>
                <a:t>operation</a:t>
              </a:r>
            </a:p>
          </p:txBody>
        </p:sp>
        <p:sp>
          <p:nvSpPr>
            <p:cNvPr id="68" name="TextBox 67"/>
            <p:cNvSpPr txBox="1"/>
            <p:nvPr/>
          </p:nvSpPr>
          <p:spPr>
            <a:xfrm>
              <a:off x="6804248" y="3140968"/>
              <a:ext cx="2065744" cy="1338519"/>
            </a:xfrm>
            <a:prstGeom prst="rect">
              <a:avLst/>
            </a:prstGeom>
            <a:noFill/>
          </p:spPr>
          <p:txBody>
            <a:bodyPr wrap="none" rtlCol="0">
              <a:spAutoFit/>
            </a:bodyPr>
            <a:lstStyle/>
            <a:p>
              <a:r>
                <a:rPr lang="en-GB" dirty="0" smtClean="0"/>
                <a:t>Cloud registry</a:t>
              </a:r>
            </a:p>
            <a:p>
              <a:r>
                <a:rPr lang="en-GB" dirty="0" smtClean="0"/>
                <a:t>Information system</a:t>
              </a:r>
            </a:p>
            <a:p>
              <a:r>
                <a:rPr lang="en-GB" dirty="0" err="1" smtClean="0"/>
                <a:t>Virt</a:t>
              </a:r>
              <a:r>
                <a:rPr lang="en-GB" dirty="0"/>
                <a:t>.</a:t>
              </a:r>
              <a:r>
                <a:rPr lang="en-GB" dirty="0" smtClean="0"/>
                <a:t> Machine </a:t>
              </a:r>
              <a:r>
                <a:rPr lang="en-GB" dirty="0" err="1" smtClean="0"/>
                <a:t>marketpl</a:t>
              </a:r>
              <a:r>
                <a:rPr lang="en-GB" dirty="0" smtClean="0"/>
                <a:t>.</a:t>
              </a:r>
            </a:p>
            <a:p>
              <a:r>
                <a:rPr lang="en-GB" dirty="0" smtClean="0"/>
                <a:t>Usage accounting</a:t>
              </a:r>
            </a:p>
            <a:p>
              <a:r>
                <a:rPr lang="en-GB" dirty="0" smtClean="0"/>
                <a:t>Access control</a:t>
              </a:r>
              <a:endParaRPr lang="en-GB" dirty="0"/>
            </a:p>
          </p:txBody>
        </p:sp>
      </p:grpSp>
      <p:grpSp>
        <p:nvGrpSpPr>
          <p:cNvPr id="4" name="Group 3"/>
          <p:cNvGrpSpPr/>
          <p:nvPr/>
        </p:nvGrpSpPr>
        <p:grpSpPr>
          <a:xfrm>
            <a:off x="-35547" y="685055"/>
            <a:ext cx="5880653" cy="5937752"/>
            <a:chOff x="-36512" y="620688"/>
            <a:chExt cx="5040560" cy="5379842"/>
          </a:xfrm>
        </p:grpSpPr>
        <p:sp>
          <p:nvSpPr>
            <p:cNvPr id="35" name="Rectangle 34"/>
            <p:cNvSpPr/>
            <p:nvPr/>
          </p:nvSpPr>
          <p:spPr>
            <a:xfrm>
              <a:off x="2495244" y="222261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1655676" y="366277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3959932" y="333623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680012" y="2040090"/>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2339752" y="510293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391980" y="517494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Arrow 43"/>
            <p:cNvSpPr/>
            <p:nvPr/>
          </p:nvSpPr>
          <p:spPr>
            <a:xfrm>
              <a:off x="1043608" y="3664916"/>
              <a:ext cx="61206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6512" y="3751790"/>
              <a:ext cx="576064" cy="576064"/>
            </a:xfrm>
            <a:prstGeom prst="rect">
              <a:avLst/>
            </a:prstGeom>
          </p:spPr>
        </p:pic>
        <p:pic>
          <p:nvPicPr>
            <p:cNvPr id="46" name="Picture 45"/>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467544" y="3607774"/>
              <a:ext cx="576064" cy="576064"/>
            </a:xfrm>
            <a:prstGeom prst="rect">
              <a:avLst/>
            </a:prstGeom>
          </p:spPr>
        </p:pic>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23528" y="4056314"/>
              <a:ext cx="576064" cy="576064"/>
            </a:xfrm>
            <a:prstGeom prst="rect">
              <a:avLst/>
            </a:prstGeom>
          </p:spPr>
        </p:pic>
        <p:sp>
          <p:nvSpPr>
            <p:cNvPr id="48" name="Right Arrow 47"/>
            <p:cNvSpPr/>
            <p:nvPr/>
          </p:nvSpPr>
          <p:spPr>
            <a:xfrm rot="20329738">
              <a:off x="845582" y="2769260"/>
              <a:ext cx="1620186"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ight Arrow 55"/>
            <p:cNvSpPr/>
            <p:nvPr/>
          </p:nvSpPr>
          <p:spPr>
            <a:xfrm rot="1483760">
              <a:off x="855767" y="4706422"/>
              <a:ext cx="1476164"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04311" y="2001034"/>
              <a:ext cx="1710366" cy="725031"/>
            </a:xfrm>
            <a:prstGeom prst="rect">
              <a:avLst/>
            </a:prstGeom>
            <a:noFill/>
          </p:spPr>
          <p:txBody>
            <a:bodyPr wrap="none" rtlCol="0">
              <a:spAutoFit/>
            </a:bodyPr>
            <a:lstStyle/>
            <a:p>
              <a:pPr algn="ctr"/>
              <a:r>
                <a:rPr lang="en-GB" sz="2300" b="1" dirty="0">
                  <a:solidFill>
                    <a:srgbClr val="FF0000"/>
                  </a:solidFill>
                </a:rPr>
                <a:t>Uniform</a:t>
              </a:r>
              <a:br>
                <a:rPr lang="en-GB" sz="2300" b="1" dirty="0">
                  <a:solidFill>
                    <a:srgbClr val="FF0000"/>
                  </a:solidFill>
                </a:rPr>
              </a:br>
              <a:r>
                <a:rPr lang="en-GB" sz="2300" b="1" dirty="0">
                  <a:solidFill>
                    <a:srgbClr val="FF0000"/>
                  </a:solidFill>
                </a:rPr>
                <a:t>user interfaces</a:t>
              </a:r>
            </a:p>
          </p:txBody>
        </p:sp>
        <p:sp>
          <p:nvSpPr>
            <p:cNvPr id="72" name="Rectangular Callout 71"/>
            <p:cNvSpPr/>
            <p:nvPr/>
          </p:nvSpPr>
          <p:spPr>
            <a:xfrm>
              <a:off x="1613628" y="620688"/>
              <a:ext cx="3384377" cy="1196376"/>
            </a:xfrm>
            <a:prstGeom prst="wedgeRectCallout">
              <a:avLst>
                <a:gd name="adj1" fmla="val -20426"/>
                <a:gd name="adj2" fmla="val 10142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8049" indent="-208049">
                <a:buFont typeface="Arial" panose="020B0604020202020204" pitchFamily="34" charset="0"/>
                <a:buChar char="•"/>
              </a:pPr>
              <a:endParaRPr lang="en-GB" dirty="0">
                <a:solidFill>
                  <a:schemeClr val="tx1"/>
                </a:solidFill>
              </a:endParaRPr>
            </a:p>
          </p:txBody>
        </p:sp>
        <p:pic>
          <p:nvPicPr>
            <p:cNvPr id="6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629" y="836712"/>
              <a:ext cx="1086163" cy="49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a:off x="2693749" y="899428"/>
              <a:ext cx="1320305" cy="334630"/>
            </a:xfrm>
            <a:prstGeom prst="rect">
              <a:avLst/>
            </a:prstGeom>
            <a:noFill/>
          </p:spPr>
          <p:txBody>
            <a:bodyPr wrap="none" rtlCol="0">
              <a:spAutoFit/>
            </a:bodyPr>
            <a:lstStyle/>
            <a:p>
              <a:r>
                <a:rPr lang="en-GB" dirty="0" smtClean="0"/>
                <a:t>- On every site</a:t>
              </a:r>
              <a:endParaRPr lang="en-GB" dirty="0"/>
            </a:p>
          </p:txBody>
        </p:sp>
        <p:sp>
          <p:nvSpPr>
            <p:cNvPr id="74" name="TextBox 73"/>
            <p:cNvSpPr txBox="1"/>
            <p:nvPr/>
          </p:nvSpPr>
          <p:spPr>
            <a:xfrm>
              <a:off x="2045677" y="1340768"/>
              <a:ext cx="2543554" cy="334630"/>
            </a:xfrm>
            <a:prstGeom prst="rect">
              <a:avLst/>
            </a:prstGeom>
            <a:noFill/>
          </p:spPr>
          <p:txBody>
            <a:bodyPr wrap="none" rtlCol="0">
              <a:spAutoFit/>
            </a:bodyPr>
            <a:lstStyle/>
            <a:p>
              <a:r>
                <a:rPr lang="en-GB" dirty="0" err="1" smtClean="0"/>
                <a:t>OpenStack</a:t>
              </a:r>
              <a:r>
                <a:rPr lang="en-GB" dirty="0" smtClean="0"/>
                <a:t> Nova - On OS sites</a:t>
              </a:r>
              <a:endParaRPr lang="en-GB" dirty="0"/>
            </a:p>
          </p:txBody>
        </p:sp>
      </p:grpSp>
      <p:pic>
        <p:nvPicPr>
          <p:cNvPr id="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3627" y="1479811"/>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ular Callout 53"/>
          <p:cNvSpPr/>
          <p:nvPr/>
        </p:nvSpPr>
        <p:spPr>
          <a:xfrm>
            <a:off x="5838056" y="685055"/>
            <a:ext cx="4577916" cy="1320445"/>
          </a:xfrm>
          <a:prstGeom prst="wedgeRectCallout">
            <a:avLst>
              <a:gd name="adj1" fmla="val -49177"/>
              <a:gd name="adj2" fmla="val -1929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marL="289458"/>
            <a:endParaRPr lang="en-GB" sz="1000" dirty="0">
              <a:solidFill>
                <a:schemeClr val="tx1"/>
              </a:solidFill>
            </a:endParaRPr>
          </a:p>
          <a:p>
            <a:pPr marL="289458"/>
            <a:r>
              <a:rPr lang="en-GB" dirty="0" smtClean="0">
                <a:solidFill>
                  <a:schemeClr val="tx1"/>
                </a:solidFill>
              </a:rPr>
              <a:t>      CDMI - on any site</a:t>
            </a:r>
            <a:br>
              <a:rPr lang="en-GB" dirty="0" smtClean="0">
                <a:solidFill>
                  <a:schemeClr val="tx1"/>
                </a:solidFill>
              </a:rPr>
            </a:br>
            <a:endParaRPr lang="en-GB" sz="600" dirty="0">
              <a:solidFill>
                <a:schemeClr val="tx1"/>
              </a:solidFill>
            </a:endParaRPr>
          </a:p>
          <a:p>
            <a:pPr marL="497507" indent="-208049">
              <a:buFont typeface="Arial" panose="020B0604020202020204" pitchFamily="34" charset="0"/>
              <a:buChar char="•"/>
            </a:pPr>
            <a:r>
              <a:rPr lang="en-GB" dirty="0" smtClean="0">
                <a:solidFill>
                  <a:schemeClr val="tx1"/>
                </a:solidFill>
              </a:rPr>
              <a:t>  </a:t>
            </a:r>
            <a:r>
              <a:rPr lang="en-GB" dirty="0" err="1" smtClean="0">
                <a:solidFill>
                  <a:schemeClr val="tx1"/>
                </a:solidFill>
              </a:rPr>
              <a:t>OpenStack</a:t>
            </a:r>
            <a:r>
              <a:rPr lang="en-GB" dirty="0" smtClean="0">
                <a:solidFill>
                  <a:schemeClr val="tx1"/>
                </a:solidFill>
              </a:rPr>
              <a:t> SWIFT – on OS sites</a:t>
            </a:r>
            <a:endParaRPr lang="en-GB" dirty="0">
              <a:solidFill>
                <a:schemeClr val="tx1"/>
              </a:solidFill>
            </a:endParaRPr>
          </a:p>
        </p:txBody>
      </p:sp>
      <p:sp>
        <p:nvSpPr>
          <p:cNvPr id="3" name="TextBox 2"/>
          <p:cNvSpPr txBox="1"/>
          <p:nvPr/>
        </p:nvSpPr>
        <p:spPr>
          <a:xfrm>
            <a:off x="1805609" y="605581"/>
            <a:ext cx="3801998" cy="397611"/>
          </a:xfrm>
          <a:prstGeom prst="rect">
            <a:avLst/>
          </a:prstGeom>
          <a:noFill/>
        </p:spPr>
        <p:txBody>
          <a:bodyPr wrap="none" lIns="104205" tIns="52103" rIns="104205" bIns="52103" rtlCol="0">
            <a:spAutoFit/>
          </a:bodyPr>
          <a:lstStyle/>
          <a:p>
            <a:r>
              <a:rPr lang="en-US" sz="1900" dirty="0"/>
              <a:t>VM and block storage management:</a:t>
            </a:r>
          </a:p>
        </p:txBody>
      </p:sp>
      <p:sp>
        <p:nvSpPr>
          <p:cNvPr id="76" name="TextBox 75"/>
          <p:cNvSpPr txBox="1"/>
          <p:nvPr/>
        </p:nvSpPr>
        <p:spPr>
          <a:xfrm>
            <a:off x="6090084" y="605581"/>
            <a:ext cx="4124058" cy="397611"/>
          </a:xfrm>
          <a:prstGeom prst="rect">
            <a:avLst/>
          </a:prstGeom>
          <a:noFill/>
        </p:spPr>
        <p:txBody>
          <a:bodyPr wrap="none" lIns="104205" tIns="52103" rIns="104205" bIns="52103" rtlCol="0">
            <a:spAutoFit/>
          </a:bodyPr>
          <a:lstStyle/>
          <a:p>
            <a:r>
              <a:rPr lang="en-US" sz="1900" dirty="0"/>
              <a:t>Object storage management (optional):</a:t>
            </a:r>
          </a:p>
        </p:txBody>
      </p:sp>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066" y="1439156"/>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5922066" y="1002958"/>
            <a:ext cx="588065" cy="381834"/>
          </a:xfrm>
          <a:prstGeom prst="rect">
            <a:avLst/>
          </a:prstGeom>
        </p:spPr>
      </p:pic>
    </p:spTree>
    <p:extLst>
      <p:ext uri="{BB962C8B-B14F-4D97-AF65-F5344CB8AC3E}">
        <p14:creationId xmlns:p14="http://schemas.microsoft.com/office/powerpoint/2010/main" val="20589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p:bldP spid="76"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ángulo redondeado 88"/>
          <p:cNvSpPr/>
          <p:nvPr/>
        </p:nvSpPr>
        <p:spPr>
          <a:xfrm>
            <a:off x="75888" y="4660203"/>
            <a:ext cx="2730065" cy="2304789"/>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dirty="0" smtClean="0"/>
              <a:t>Virtual Appliances </a:t>
            </a:r>
            <a:r>
              <a:rPr lang="en-GB" dirty="0" err="1" smtClean="0"/>
              <a:t>Catalog</a:t>
            </a:r>
            <a:r>
              <a:rPr lang="en-GB" dirty="0" smtClean="0"/>
              <a:t> (</a:t>
            </a:r>
            <a:r>
              <a:rPr lang="en-GB" dirty="0" err="1" smtClean="0"/>
              <a:t>AppDB</a:t>
            </a:r>
            <a:r>
              <a:rPr lang="en-GB" dirty="0" smtClean="0"/>
              <a:t>)</a:t>
            </a:r>
            <a:endParaRPr lang="en-GB" dirty="0"/>
          </a:p>
        </p:txBody>
      </p:sp>
      <p:sp>
        <p:nvSpPr>
          <p:cNvPr id="11266" name="Titolo 1"/>
          <p:cNvSpPr>
            <a:spLocks noGrp="1"/>
          </p:cNvSpPr>
          <p:nvPr>
            <p:ph type="title"/>
          </p:nvPr>
        </p:nvSpPr>
        <p:spPr>
          <a:xfrm>
            <a:off x="1805608" y="128727"/>
            <a:ext cx="8568952" cy="938265"/>
          </a:xfrm>
          <a:noFill/>
        </p:spPr>
        <p:txBody>
          <a:bodyPr>
            <a:normAutofit/>
          </a:bodyPr>
          <a:lstStyle/>
          <a:p>
            <a:r>
              <a:rPr lang="it-IT" altLang="en-US" sz="2700" dirty="0">
                <a:latin typeface="Arial" charset="0"/>
                <a:cs typeface="Arial" charset="0"/>
              </a:rPr>
              <a:t>Inside a cloud site – Technical slide</a:t>
            </a:r>
            <a:endParaRPr lang="en-GB" altLang="en-US" sz="2700" dirty="0">
              <a:latin typeface="Arial" charset="0"/>
              <a:cs typeface="Arial" charset="0"/>
            </a:endParaRPr>
          </a:p>
        </p:txBody>
      </p:sp>
      <p:grpSp>
        <p:nvGrpSpPr>
          <p:cNvPr id="44" name="Gruppo 43"/>
          <p:cNvGrpSpPr>
            <a:grpSpLocks/>
          </p:cNvGrpSpPr>
          <p:nvPr/>
        </p:nvGrpSpPr>
        <p:grpSpPr bwMode="auto">
          <a:xfrm>
            <a:off x="3300413" y="3251953"/>
            <a:ext cx="6967538" cy="1203714"/>
            <a:chOff x="1534412" y="2783782"/>
            <a:chExt cx="5971946" cy="1091143"/>
          </a:xfrm>
        </p:grpSpPr>
        <p:grpSp>
          <p:nvGrpSpPr>
            <p:cNvPr id="11331" name="Gruppo 15"/>
            <p:cNvGrpSpPr>
              <a:grpSpLocks/>
            </p:cNvGrpSpPr>
            <p:nvPr/>
          </p:nvGrpSpPr>
          <p:grpSpPr bwMode="auto">
            <a:xfrm>
              <a:off x="1534412" y="2783782"/>
              <a:ext cx="5971946" cy="1091143"/>
              <a:chOff x="-34726" y="450571"/>
              <a:chExt cx="4000946" cy="3769763"/>
            </a:xfrm>
          </p:grpSpPr>
          <p:sp>
            <p:nvSpPr>
              <p:cNvPr id="17" name="Rettangolo arrotondato 16"/>
              <p:cNvSpPr/>
              <p:nvPr/>
            </p:nvSpPr>
            <p:spPr>
              <a:xfrm>
                <a:off x="4624" y="450571"/>
                <a:ext cx="3961596" cy="376976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ttangolo 17"/>
              <p:cNvSpPr/>
              <p:nvPr/>
            </p:nvSpPr>
            <p:spPr>
              <a:xfrm>
                <a:off x="-34726" y="2837539"/>
                <a:ext cx="3961596" cy="1360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Cloud </a:t>
                </a:r>
                <a:r>
                  <a:rPr lang="es-ES" sz="2700" dirty="0" err="1"/>
                  <a:t>Providers</a:t>
                </a:r>
                <a:endParaRPr lang="es-ES" sz="2700" dirty="0"/>
              </a:p>
            </p:txBody>
          </p:sp>
        </p:grpSp>
        <p:grpSp>
          <p:nvGrpSpPr>
            <p:cNvPr id="11332" name="Gruppo 19"/>
            <p:cNvGrpSpPr>
              <a:grpSpLocks/>
            </p:cNvGrpSpPr>
            <p:nvPr/>
          </p:nvGrpSpPr>
          <p:grpSpPr bwMode="auto">
            <a:xfrm>
              <a:off x="1763688" y="2879440"/>
              <a:ext cx="1743536" cy="621568"/>
              <a:chOff x="400329" y="1575393"/>
              <a:chExt cx="3298634" cy="1364639"/>
            </a:xfrm>
          </p:grpSpPr>
          <p:sp>
            <p:nvSpPr>
              <p:cNvPr id="21" name="Rettangolo arrotondato 20"/>
              <p:cNvSpPr/>
              <p:nvPr/>
            </p:nvSpPr>
            <p:spPr>
              <a:xfrm>
                <a:off x="399033" y="1574598"/>
                <a:ext cx="3171496" cy="136691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2" name="Rettangolo 21"/>
              <p:cNvSpPr/>
              <p:nvPr/>
            </p:nvSpPr>
            <p:spPr>
              <a:xfrm>
                <a:off x="438077" y="1574598"/>
                <a:ext cx="3261595" cy="1328554"/>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(OpenStack)</a:t>
                </a:r>
              </a:p>
            </p:txBody>
          </p:sp>
        </p:grpSp>
        <p:grpSp>
          <p:nvGrpSpPr>
            <p:cNvPr id="11333" name="Gruppo 22"/>
            <p:cNvGrpSpPr>
              <a:grpSpLocks/>
            </p:cNvGrpSpPr>
            <p:nvPr/>
          </p:nvGrpSpPr>
          <p:grpSpPr bwMode="auto">
            <a:xfrm>
              <a:off x="3718391" y="2879439"/>
              <a:ext cx="1717705" cy="618545"/>
              <a:chOff x="400329" y="1576450"/>
              <a:chExt cx="3298635" cy="1364639"/>
            </a:xfrm>
          </p:grpSpPr>
          <p:sp>
            <p:nvSpPr>
              <p:cNvPr id="24" name="Rettangolo arrotondato 23"/>
              <p:cNvSpPr/>
              <p:nvPr/>
            </p:nvSpPr>
            <p:spPr>
              <a:xfrm>
                <a:off x="400976" y="1575653"/>
                <a:ext cx="3170415" cy="1366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5" name="Rettangolo 24"/>
              <p:cNvSpPr/>
              <p:nvPr/>
            </p:nvSpPr>
            <p:spPr>
              <a:xfrm>
                <a:off x="440607" y="1575653"/>
                <a:ext cx="3258820" cy="1328038"/>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(OpenNebula)</a:t>
                </a:r>
              </a:p>
            </p:txBody>
          </p:sp>
        </p:grpSp>
        <p:grpSp>
          <p:nvGrpSpPr>
            <p:cNvPr id="11334" name="Gruppo 25"/>
            <p:cNvGrpSpPr>
              <a:grpSpLocks/>
            </p:cNvGrpSpPr>
            <p:nvPr/>
          </p:nvGrpSpPr>
          <p:grpSpPr bwMode="auto">
            <a:xfrm>
              <a:off x="5640364" y="2879439"/>
              <a:ext cx="1717705" cy="618546"/>
              <a:chOff x="400329" y="1576449"/>
              <a:chExt cx="3298635" cy="1364639"/>
            </a:xfrm>
          </p:grpSpPr>
          <p:sp>
            <p:nvSpPr>
              <p:cNvPr id="27" name="Rettangolo arrotondato 26"/>
              <p:cNvSpPr/>
              <p:nvPr/>
            </p:nvSpPr>
            <p:spPr>
              <a:xfrm>
                <a:off x="401777" y="1575652"/>
                <a:ext cx="3170415" cy="1366579"/>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8" name="Rettangolo 27"/>
              <p:cNvSpPr/>
              <p:nvPr/>
            </p:nvSpPr>
            <p:spPr>
              <a:xfrm>
                <a:off x="441406" y="1575652"/>
                <a:ext cx="3258821" cy="132803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a:t>
                </a:r>
                <a:r>
                  <a:rPr lang="es-ES" dirty="0" err="1"/>
                  <a:t>Synnefo</a:t>
                </a:r>
                <a:r>
                  <a:rPr lang="es-ES" dirty="0"/>
                  <a:t>)</a:t>
                </a:r>
              </a:p>
            </p:txBody>
          </p:sp>
        </p:grpSp>
      </p:grpSp>
      <p:grpSp>
        <p:nvGrpSpPr>
          <p:cNvPr id="126" name="Gruppo 125"/>
          <p:cNvGrpSpPr>
            <a:grpSpLocks/>
          </p:cNvGrpSpPr>
          <p:nvPr/>
        </p:nvGrpSpPr>
        <p:grpSpPr bwMode="auto">
          <a:xfrm>
            <a:off x="3065198" y="4446906"/>
            <a:ext cx="7393517" cy="2654477"/>
            <a:chOff x="2627784" y="4029776"/>
            <a:chExt cx="6336704" cy="2404560"/>
          </a:xfrm>
        </p:grpSpPr>
        <p:grpSp>
          <p:nvGrpSpPr>
            <p:cNvPr id="11304" name="Gruppo 44"/>
            <p:cNvGrpSpPr>
              <a:grpSpLocks/>
            </p:cNvGrpSpPr>
            <p:nvPr/>
          </p:nvGrpSpPr>
          <p:grpSpPr bwMode="auto">
            <a:xfrm>
              <a:off x="2627784" y="4495081"/>
              <a:ext cx="6336704" cy="1939255"/>
              <a:chOff x="1547664" y="4293096"/>
              <a:chExt cx="6336704" cy="1939255"/>
            </a:xfrm>
          </p:grpSpPr>
          <p:grpSp>
            <p:nvGrpSpPr>
              <p:cNvPr id="11310" name="Gruppo 8"/>
              <p:cNvGrpSpPr>
                <a:grpSpLocks/>
              </p:cNvGrpSpPr>
              <p:nvPr/>
            </p:nvGrpSpPr>
            <p:grpSpPr bwMode="auto">
              <a:xfrm>
                <a:off x="1547664" y="4293096"/>
                <a:ext cx="6336704" cy="1939255"/>
                <a:chOff x="-34726" y="-305625"/>
                <a:chExt cx="4000946" cy="4505992"/>
              </a:xfrm>
            </p:grpSpPr>
            <p:sp>
              <p:nvSpPr>
                <p:cNvPr id="10" name="Rettangolo arrotondato 9"/>
                <p:cNvSpPr/>
                <p:nvPr/>
              </p:nvSpPr>
              <p:spPr>
                <a:xfrm>
                  <a:off x="4361" y="-306238"/>
                  <a:ext cx="3961859" cy="4182071"/>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34726" y="2843222"/>
                  <a:ext cx="3961858" cy="13571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EGI e-</a:t>
                  </a:r>
                  <a:r>
                    <a:rPr lang="es-ES" sz="2700" dirty="0" err="1"/>
                    <a:t>infrastructure</a:t>
                  </a:r>
                  <a:r>
                    <a:rPr lang="es-ES" sz="2700" dirty="0"/>
                    <a:t> </a:t>
                  </a:r>
                  <a:r>
                    <a:rPr lang="es-ES" sz="2700" dirty="0" err="1"/>
                    <a:t>operation</a:t>
                  </a:r>
                  <a:r>
                    <a:rPr lang="es-ES" sz="2700" dirty="0"/>
                    <a:t> </a:t>
                  </a:r>
                  <a:r>
                    <a:rPr lang="es-ES" sz="2700" dirty="0" err="1"/>
                    <a:t>tools</a:t>
                  </a:r>
                  <a:endParaRPr lang="es-ES" sz="2700" dirty="0"/>
                </a:p>
              </p:txBody>
            </p:sp>
          </p:grpSp>
          <p:grpSp>
            <p:nvGrpSpPr>
              <p:cNvPr id="11311" name="Gruppo 12"/>
              <p:cNvGrpSpPr>
                <a:grpSpLocks/>
              </p:cNvGrpSpPr>
              <p:nvPr/>
            </p:nvGrpSpPr>
            <p:grpSpPr bwMode="auto">
              <a:xfrm>
                <a:off x="1784813" y="4874390"/>
                <a:ext cx="5955539" cy="864096"/>
                <a:chOff x="347947" y="1810283"/>
                <a:chExt cx="3169681" cy="1386952"/>
              </a:xfrm>
            </p:grpSpPr>
            <p:sp>
              <p:nvSpPr>
                <p:cNvPr id="14" name="Rettangolo arrotondato 13"/>
                <p:cNvSpPr/>
                <p:nvPr/>
              </p:nvSpPr>
              <p:spPr>
                <a:xfrm>
                  <a:off x="347610" y="1809232"/>
                  <a:ext cx="3169788" cy="1365485"/>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5" name="Rettangolo 14"/>
                <p:cNvSpPr/>
                <p:nvPr/>
              </p:nvSpPr>
              <p:spPr>
                <a:xfrm>
                  <a:off x="387317" y="1911134"/>
                  <a:ext cx="3090374" cy="128651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err="1"/>
                    <a:t>Operation</a:t>
                  </a:r>
                  <a:r>
                    <a:rPr lang="es-ES" sz="2700" dirty="0"/>
                    <a:t> </a:t>
                  </a:r>
                  <a:r>
                    <a:rPr lang="es-ES" sz="2700" dirty="0" err="1"/>
                    <a:t>services</a:t>
                  </a:r>
                  <a:endParaRPr lang="es-ES" sz="2700" dirty="0"/>
                </a:p>
              </p:txBody>
            </p:sp>
          </p:grpSp>
          <p:grpSp>
            <p:nvGrpSpPr>
              <p:cNvPr id="11312" name="Gruppo 28"/>
              <p:cNvGrpSpPr>
                <a:grpSpLocks/>
              </p:cNvGrpSpPr>
              <p:nvPr/>
            </p:nvGrpSpPr>
            <p:grpSpPr bwMode="auto">
              <a:xfrm>
                <a:off x="6551861" y="4382202"/>
                <a:ext cx="1097505" cy="780219"/>
                <a:chOff x="400329" y="1359114"/>
                <a:chExt cx="3298634" cy="1364639"/>
              </a:xfrm>
            </p:grpSpPr>
            <p:sp>
              <p:nvSpPr>
                <p:cNvPr id="30" name="Rettangolo arrotondato 29"/>
                <p:cNvSpPr/>
                <p:nvPr/>
              </p:nvSpPr>
              <p:spPr>
                <a:xfrm>
                  <a:off x="402490" y="1358259"/>
                  <a:ext cx="3167880"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1" name="Rettangolo 30"/>
                <p:cNvSpPr/>
                <p:nvPr/>
              </p:nvSpPr>
              <p:spPr>
                <a:xfrm>
                  <a:off x="440657" y="1358259"/>
                  <a:ext cx="325852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a:t>AAI</a:t>
                  </a:r>
                  <a:br>
                    <a:rPr lang="es-ES" sz="1600" dirty="0"/>
                  </a:br>
                  <a:r>
                    <a:rPr lang="es-ES" sz="1400" dirty="0"/>
                    <a:t>(PERUN)</a:t>
                  </a:r>
                  <a:endParaRPr lang="es-ES" sz="1600" dirty="0"/>
                </a:p>
              </p:txBody>
            </p:sp>
          </p:grpSp>
          <p:grpSp>
            <p:nvGrpSpPr>
              <p:cNvPr id="11313" name="Gruppo 31"/>
              <p:cNvGrpSpPr>
                <a:grpSpLocks/>
              </p:cNvGrpSpPr>
              <p:nvPr/>
            </p:nvGrpSpPr>
            <p:grpSpPr bwMode="auto">
              <a:xfrm>
                <a:off x="1933389" y="4394411"/>
                <a:ext cx="1100035" cy="780887"/>
                <a:chOff x="393170" y="1358411"/>
                <a:chExt cx="3306238" cy="1365806"/>
              </a:xfrm>
            </p:grpSpPr>
            <p:sp>
              <p:nvSpPr>
                <p:cNvPr id="33" name="Rettangolo arrotondato 32"/>
                <p:cNvSpPr/>
                <p:nvPr/>
              </p:nvSpPr>
              <p:spPr>
                <a:xfrm>
                  <a:off x="393170" y="1358411"/>
                  <a:ext cx="3177421" cy="136580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4" name="Rettangolo 33"/>
                <p:cNvSpPr/>
                <p:nvPr/>
              </p:nvSpPr>
              <p:spPr>
                <a:xfrm>
                  <a:off x="436110"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Service</a:t>
                  </a:r>
                  <a:r>
                    <a:rPr lang="es-ES" sz="1600" dirty="0"/>
                    <a:t> </a:t>
                  </a:r>
                  <a:r>
                    <a:rPr lang="es-ES" sz="1600" dirty="0" err="1"/>
                    <a:t>registry</a:t>
                  </a:r>
                  <a:r>
                    <a:rPr lang="es-ES" sz="1600" dirty="0"/>
                    <a:t> (GOCDB)</a:t>
                  </a:r>
                </a:p>
              </p:txBody>
            </p:sp>
          </p:grpSp>
          <p:grpSp>
            <p:nvGrpSpPr>
              <p:cNvPr id="11314" name="Gruppo 34"/>
              <p:cNvGrpSpPr>
                <a:grpSpLocks/>
              </p:cNvGrpSpPr>
              <p:nvPr/>
            </p:nvGrpSpPr>
            <p:grpSpPr bwMode="auto">
              <a:xfrm>
                <a:off x="3094036" y="4394812"/>
                <a:ext cx="1097505" cy="780219"/>
                <a:chOff x="400329" y="1359114"/>
                <a:chExt cx="3298634" cy="1364639"/>
              </a:xfrm>
            </p:grpSpPr>
            <p:sp>
              <p:nvSpPr>
                <p:cNvPr id="36" name="Rettangolo arrotondato 35"/>
                <p:cNvSpPr/>
                <p:nvPr/>
              </p:nvSpPr>
              <p:spPr>
                <a:xfrm>
                  <a:off x="399451" y="1358413"/>
                  <a:ext cx="3172649"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7" name="Rettangolo 36"/>
                <p:cNvSpPr/>
                <p:nvPr/>
              </p:nvSpPr>
              <p:spPr>
                <a:xfrm>
                  <a:off x="437619"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Information</a:t>
                  </a:r>
                  <a:r>
                    <a:rPr lang="es-ES" sz="1600" dirty="0"/>
                    <a:t> </a:t>
                  </a:r>
                  <a:r>
                    <a:rPr lang="es-ES" sz="1600" dirty="0" err="1"/>
                    <a:t>system</a:t>
                  </a:r>
                  <a:r>
                    <a:rPr lang="es-ES" sz="1600" dirty="0"/>
                    <a:t> (BDII)</a:t>
                  </a:r>
                </a:p>
              </p:txBody>
            </p:sp>
          </p:grpSp>
          <p:grpSp>
            <p:nvGrpSpPr>
              <p:cNvPr id="11315" name="Gruppo 37"/>
              <p:cNvGrpSpPr>
                <a:grpSpLocks/>
              </p:cNvGrpSpPr>
              <p:nvPr/>
            </p:nvGrpSpPr>
            <p:grpSpPr bwMode="auto">
              <a:xfrm>
                <a:off x="4235128" y="4365104"/>
                <a:ext cx="1084207" cy="834368"/>
                <a:chOff x="440296" y="1359114"/>
                <a:chExt cx="3258667" cy="1459348"/>
              </a:xfrm>
            </p:grpSpPr>
            <p:sp>
              <p:nvSpPr>
                <p:cNvPr id="39" name="Rettangolo arrotondato 38"/>
                <p:cNvSpPr/>
                <p:nvPr/>
              </p:nvSpPr>
              <p:spPr>
                <a:xfrm>
                  <a:off x="478223" y="1449237"/>
                  <a:ext cx="3167880" cy="1368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0" name="Rettangolo 39"/>
                <p:cNvSpPr/>
                <p:nvPr/>
              </p:nvSpPr>
              <p:spPr>
                <a:xfrm>
                  <a:off x="440056" y="1354852"/>
                  <a:ext cx="3258529" cy="1326942"/>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Accounting</a:t>
                  </a:r>
                  <a:r>
                    <a:rPr lang="es-ES" sz="1600" dirty="0"/>
                    <a:t> (APEL)</a:t>
                  </a:r>
                </a:p>
              </p:txBody>
            </p:sp>
          </p:grpSp>
          <p:grpSp>
            <p:nvGrpSpPr>
              <p:cNvPr id="11316" name="Gruppo 40"/>
              <p:cNvGrpSpPr>
                <a:grpSpLocks/>
              </p:cNvGrpSpPr>
              <p:nvPr/>
            </p:nvGrpSpPr>
            <p:grpSpPr bwMode="auto">
              <a:xfrm>
                <a:off x="5407777" y="4387899"/>
                <a:ext cx="1097505" cy="780219"/>
                <a:chOff x="400329" y="1359114"/>
                <a:chExt cx="3298634" cy="1364639"/>
              </a:xfrm>
            </p:grpSpPr>
            <p:sp>
              <p:nvSpPr>
                <p:cNvPr id="42" name="Rettangolo arrotondato 41"/>
                <p:cNvSpPr/>
                <p:nvPr/>
              </p:nvSpPr>
              <p:spPr>
                <a:xfrm>
                  <a:off x="401303" y="1359399"/>
                  <a:ext cx="3167880" cy="136303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3" name="Rettangolo 42"/>
                <p:cNvSpPr/>
                <p:nvPr/>
              </p:nvSpPr>
              <p:spPr>
                <a:xfrm>
                  <a:off x="439470" y="1359399"/>
                  <a:ext cx="3258525" cy="132416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Monitoring</a:t>
                  </a:r>
                  <a:r>
                    <a:rPr lang="es-ES" sz="1600" dirty="0"/>
                    <a:t> (ARGO)</a:t>
                  </a:r>
                </a:p>
              </p:txBody>
            </p:sp>
          </p:grpSp>
        </p:grpSp>
        <p:cxnSp>
          <p:nvCxnSpPr>
            <p:cNvPr id="47" name="Connettore 4 46"/>
            <p:cNvCxnSpPr/>
            <p:nvPr/>
          </p:nvCxnSpPr>
          <p:spPr>
            <a:xfrm rot="5400000">
              <a:off x="4344533" y="3109876"/>
              <a:ext cx="520591" cy="237308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4 48"/>
            <p:cNvCxnSpPr/>
            <p:nvPr/>
          </p:nvCxnSpPr>
          <p:spPr>
            <a:xfrm rot="5400000">
              <a:off x="4936616" y="3689258"/>
              <a:ext cx="520591" cy="1214323"/>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Connettore 4 54"/>
            <p:cNvCxnSpPr/>
            <p:nvPr/>
          </p:nvCxnSpPr>
          <p:spPr>
            <a:xfrm rot="5400000">
              <a:off x="5525524" y="4303563"/>
              <a:ext cx="550748" cy="3175"/>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6153320" y="3675766"/>
              <a:ext cx="520591" cy="122860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4 60"/>
            <p:cNvCxnSpPr/>
            <p:nvPr/>
          </p:nvCxnSpPr>
          <p:spPr>
            <a:xfrm rot="16200000" flipH="1">
              <a:off x="6693019" y="3136067"/>
              <a:ext cx="514242" cy="23016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87" name="Rettangolo 86"/>
          <p:cNvSpPr/>
          <p:nvPr/>
        </p:nvSpPr>
        <p:spPr bwMode="auto">
          <a:xfrm>
            <a:off x="293441" y="4955024"/>
            <a:ext cx="2128680" cy="1208584"/>
          </a:xfrm>
          <a:prstGeom prst="rect">
            <a:avLst/>
          </a:prstGeom>
          <a:solidFill>
            <a:schemeClr val="accent5">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 </a:t>
            </a:r>
            <a:r>
              <a:rPr lang="es-ES" dirty="0" err="1" smtClean="0">
                <a:solidFill>
                  <a:schemeClr val="tx1"/>
                </a:solidFill>
              </a:rPr>
              <a:t>image</a:t>
            </a:r>
            <a:r>
              <a:rPr lang="es-ES" dirty="0" smtClean="0">
                <a:solidFill>
                  <a:schemeClr val="tx1"/>
                </a:solidFill>
              </a:rPr>
              <a:t> in </a:t>
            </a:r>
            <a:r>
              <a:rPr lang="es-ES" dirty="0" err="1" smtClean="0">
                <a:solidFill>
                  <a:schemeClr val="tx1"/>
                </a:solidFill>
              </a:rPr>
              <a:t>the</a:t>
            </a:r>
            <a:r>
              <a:rPr lang="es-ES" dirty="0" smtClean="0">
                <a:solidFill>
                  <a:schemeClr val="tx1"/>
                </a:solidFill>
              </a:rPr>
              <a:t> VO </a:t>
            </a:r>
            <a:r>
              <a:rPr lang="es-ES" dirty="0" err="1" smtClean="0">
                <a:solidFill>
                  <a:schemeClr val="tx1"/>
                </a:solidFill>
              </a:rPr>
              <a:t>image</a:t>
            </a:r>
            <a:r>
              <a:rPr lang="es-ES" dirty="0" smtClean="0">
                <a:solidFill>
                  <a:schemeClr val="tx1"/>
                </a:solidFill>
              </a:rPr>
              <a:t> </a:t>
            </a:r>
            <a:r>
              <a:rPr lang="es-ES" dirty="0" err="1" smtClean="0">
                <a:solidFill>
                  <a:schemeClr val="tx1"/>
                </a:solidFill>
              </a:rPr>
              <a:t>list</a:t>
            </a:r>
            <a:endParaRPr lang="es-ES" dirty="0">
              <a:solidFill>
                <a:schemeClr val="tx1"/>
              </a:solidFill>
            </a:endParaRPr>
          </a:p>
        </p:txBody>
      </p:sp>
      <p:cxnSp>
        <p:nvCxnSpPr>
          <p:cNvPr id="89" name="Connettore 4 88"/>
          <p:cNvCxnSpPr>
            <a:endCxn id="17" idx="1"/>
          </p:cNvCxnSpPr>
          <p:nvPr/>
        </p:nvCxnSpPr>
        <p:spPr bwMode="auto">
          <a:xfrm rot="5400000" flipH="1" flipV="1">
            <a:off x="1857590" y="3443673"/>
            <a:ext cx="1102089" cy="1920611"/>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12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8" y="1384182"/>
            <a:ext cx="977863" cy="92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Connettore 4 92"/>
          <p:cNvCxnSpPr>
            <a:stCxn id="11296" idx="3"/>
          </p:cNvCxnSpPr>
          <p:nvPr/>
        </p:nvCxnSpPr>
        <p:spPr bwMode="auto">
          <a:xfrm>
            <a:off x="1046390" y="1847222"/>
            <a:ext cx="2296621" cy="41574"/>
          </a:xfrm>
          <a:prstGeom prst="bentConnector3">
            <a:avLst>
              <a:gd name="adj1" fmla="val -72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11296" idx="2"/>
          </p:cNvCxnSpPr>
          <p:nvPr/>
        </p:nvCxnSpPr>
        <p:spPr>
          <a:xfrm>
            <a:off x="557478" y="2309308"/>
            <a:ext cx="0" cy="264746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278" name="Gruppo 126"/>
          <p:cNvGrpSpPr>
            <a:grpSpLocks/>
          </p:cNvGrpSpPr>
          <p:nvPr/>
        </p:nvGrpSpPr>
        <p:grpSpPr bwMode="auto">
          <a:xfrm>
            <a:off x="3361533" y="1384181"/>
            <a:ext cx="6899009" cy="1972899"/>
            <a:chOff x="2880817" y="1254774"/>
            <a:chExt cx="5913151" cy="1786541"/>
          </a:xfrm>
        </p:grpSpPr>
        <p:grpSp>
          <p:nvGrpSpPr>
            <p:cNvPr id="11281" name="Gruppo 76"/>
            <p:cNvGrpSpPr>
              <a:grpSpLocks/>
            </p:cNvGrpSpPr>
            <p:nvPr/>
          </p:nvGrpSpPr>
          <p:grpSpPr bwMode="auto">
            <a:xfrm>
              <a:off x="2880817" y="1254774"/>
              <a:ext cx="5913151" cy="1310553"/>
              <a:chOff x="2907321" y="1110758"/>
              <a:chExt cx="5913151" cy="1310553"/>
            </a:xfrm>
          </p:grpSpPr>
          <p:sp>
            <p:nvSpPr>
              <p:cNvPr id="73" name="Rettangolo arrotondato 72"/>
              <p:cNvSpPr/>
              <p:nvPr/>
            </p:nvSpPr>
            <p:spPr bwMode="auto">
              <a:xfrm>
                <a:off x="2907321" y="1110758"/>
                <a:ext cx="5913151" cy="131055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5" name="Rettangolo arrotondato 74"/>
              <p:cNvSpPr/>
              <p:nvPr/>
            </p:nvSpPr>
            <p:spPr>
              <a:xfrm>
                <a:off x="3131146" y="1269421"/>
                <a:ext cx="5524234" cy="74730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6" name="Rettangolo 75"/>
              <p:cNvSpPr/>
              <p:nvPr/>
            </p:nvSpPr>
            <p:spPr>
              <a:xfrm>
                <a:off x="3262903" y="1332886"/>
                <a:ext cx="5384540" cy="70287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dirty="0" err="1"/>
                  <a:t>Uniform</a:t>
                </a:r>
                <a:r>
                  <a:rPr lang="es-ES" sz="2700" dirty="0"/>
                  <a:t> interfaces and </a:t>
                </a:r>
                <a:r>
                  <a:rPr lang="es-ES" sz="2700" dirty="0" err="1"/>
                  <a:t>behaviour</a:t>
                </a:r>
                <a:endParaRPr lang="es-ES" sz="2700" dirty="0"/>
              </a:p>
            </p:txBody>
          </p:sp>
        </p:grpSp>
        <p:cxnSp>
          <p:nvCxnSpPr>
            <p:cNvPr id="79" name="Connettore 4 78"/>
            <p:cNvCxnSpPr>
              <a:stCxn id="73" idx="2"/>
              <a:endCxn id="24" idx="0"/>
            </p:cNvCxnSpPr>
            <p:nvPr/>
          </p:nvCxnSpPr>
          <p:spPr>
            <a:xfrm rot="16200000" flipH="1">
              <a:off x="5599399" y="2802527"/>
              <a:ext cx="475988" cy="158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1" name="Connettore 4 80"/>
            <p:cNvCxnSpPr>
              <a:stCxn id="73" idx="2"/>
              <a:endCxn id="21" idx="0"/>
            </p:cNvCxnSpPr>
            <p:nvPr/>
          </p:nvCxnSpPr>
          <p:spPr>
            <a:xfrm rot="5400000">
              <a:off x="4628689" y="1833405"/>
              <a:ext cx="475988" cy="193983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3" name="Connettore 4 82"/>
            <p:cNvCxnSpPr>
              <a:stCxn id="73" idx="2"/>
              <a:endCxn id="27" idx="0"/>
            </p:cNvCxnSpPr>
            <p:nvPr/>
          </p:nvCxnSpPr>
          <p:spPr>
            <a:xfrm rot="16200000" flipH="1">
              <a:off x="6560583" y="1841342"/>
              <a:ext cx="475988" cy="192395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pic>
        <p:nvPicPr>
          <p:cNvPr id="1127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733" y="1251020"/>
            <a:ext cx="1267190" cy="54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6233" y="3798699"/>
            <a:ext cx="1455916" cy="936220"/>
          </a:xfrm>
          <a:prstGeom prst="rect">
            <a:avLst/>
          </a:prstGeom>
          <a:noFill/>
        </p:spPr>
        <p:txBody>
          <a:bodyPr wrap="none" lIns="104205" tIns="52103" rIns="104205" bIns="52103" rtlCol="0">
            <a:spAutoFit/>
          </a:bodyPr>
          <a:lstStyle/>
          <a:p>
            <a:pPr algn="ctr"/>
            <a:r>
              <a:rPr lang="en-GB" i="1" dirty="0" smtClean="0"/>
              <a:t>Image</a:t>
            </a:r>
            <a:br>
              <a:rPr lang="en-GB" i="1" dirty="0" smtClean="0"/>
            </a:br>
            <a:r>
              <a:rPr lang="en-GB" i="1" dirty="0" smtClean="0"/>
              <a:t>replication</a:t>
            </a:r>
            <a:br>
              <a:rPr lang="en-GB" i="1" dirty="0" smtClean="0"/>
            </a:br>
            <a:r>
              <a:rPr lang="en-GB" i="1" dirty="0" smtClean="0"/>
              <a:t>(</a:t>
            </a:r>
            <a:r>
              <a:rPr lang="en-GB" i="1" dirty="0" err="1" smtClean="0"/>
              <a:t>VMCatcher</a:t>
            </a:r>
            <a:r>
              <a:rPr lang="en-GB" i="1" dirty="0" smtClean="0"/>
              <a:t>)</a:t>
            </a:r>
            <a:endParaRPr lang="en-GB" i="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76" y="2017578"/>
            <a:ext cx="1055688" cy="35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600537" y="2594390"/>
            <a:ext cx="1900674" cy="659221"/>
          </a:xfrm>
          <a:prstGeom prst="rect">
            <a:avLst/>
          </a:prstGeom>
          <a:noFill/>
        </p:spPr>
        <p:txBody>
          <a:bodyPr wrap="none" lIns="104205" tIns="52103" rIns="104205" bIns="52103" rtlCol="0">
            <a:spAutoFit/>
          </a:bodyPr>
          <a:lstStyle/>
          <a:p>
            <a:pPr algn="ctr"/>
            <a:r>
              <a:rPr lang="en-GB" i="1" dirty="0" smtClean="0"/>
              <a:t>Share &amp; endorse</a:t>
            </a:r>
            <a:br>
              <a:rPr lang="en-GB" i="1" dirty="0" smtClean="0"/>
            </a:br>
            <a:r>
              <a:rPr lang="en-GB" i="1" dirty="0" smtClean="0"/>
              <a:t>VM images (OVF)</a:t>
            </a:r>
            <a:endParaRPr lang="en-GB" i="1" dirty="0"/>
          </a:p>
        </p:txBody>
      </p:sp>
      <p:sp>
        <p:nvSpPr>
          <p:cNvPr id="90" name="TextBox 89"/>
          <p:cNvSpPr txBox="1"/>
          <p:nvPr/>
        </p:nvSpPr>
        <p:spPr>
          <a:xfrm>
            <a:off x="1176153" y="1163831"/>
            <a:ext cx="1139198" cy="659221"/>
          </a:xfrm>
          <a:prstGeom prst="rect">
            <a:avLst/>
          </a:prstGeom>
          <a:noFill/>
        </p:spPr>
        <p:txBody>
          <a:bodyPr wrap="none" lIns="104205" tIns="52103" rIns="104205" bIns="52103" rtlCol="0">
            <a:spAutoFit/>
          </a:bodyPr>
          <a:lstStyle/>
          <a:p>
            <a:pPr algn="ctr"/>
            <a:r>
              <a:rPr lang="en-GB" i="1" dirty="0" smtClean="0"/>
              <a:t>Manage</a:t>
            </a:r>
            <a:br>
              <a:rPr lang="en-GB" i="1" dirty="0" smtClean="0"/>
            </a:br>
            <a:r>
              <a:rPr lang="en-GB" i="1" dirty="0" smtClean="0"/>
              <a:t>instances</a:t>
            </a:r>
            <a:endParaRPr lang="en-GB" i="1"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3580" y="821870"/>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29711" y="844007"/>
            <a:ext cx="1440900" cy="320667"/>
          </a:xfrm>
          <a:prstGeom prst="rect">
            <a:avLst/>
          </a:prstGeom>
          <a:noFill/>
        </p:spPr>
        <p:txBody>
          <a:bodyPr wrap="none" lIns="104205" tIns="52103" rIns="104205" bIns="52103" rtlCol="0">
            <a:spAutoFit/>
          </a:bodyPr>
          <a:lstStyle/>
          <a:p>
            <a:r>
              <a:rPr lang="en-US" sz="1400" b="1" dirty="0"/>
              <a:t>OpenStack Nova</a:t>
            </a:r>
            <a:endParaRPr lang="en-GB" sz="1400" b="1" dirty="0"/>
          </a:p>
        </p:txBody>
      </p:sp>
    </p:spTree>
    <p:extLst>
      <p:ext uri="{BB962C8B-B14F-4D97-AF65-F5344CB8AC3E}">
        <p14:creationId xmlns:p14="http://schemas.microsoft.com/office/powerpoint/2010/main" val="82988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14783"/>
            <a:ext cx="8568952" cy="938265"/>
          </a:xfrm>
          <a:noFill/>
        </p:spPr>
        <p:txBody>
          <a:bodyPr/>
          <a:lstStyle/>
          <a:p>
            <a:r>
              <a:rPr lang="en-GB" dirty="0" smtClean="0"/>
              <a:t>The current infrastructure</a:t>
            </a:r>
            <a:endParaRPr lang="en-GB" dirty="0"/>
          </a:p>
        </p:txBody>
      </p:sp>
      <p:pic>
        <p:nvPicPr>
          <p:cNvPr id="1026"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09607" y="1235905"/>
            <a:ext cx="6432739" cy="46150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algorzata Krakowian\Desktop\New folder\ceta-ciem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923" y="5774467"/>
            <a:ext cx="2279510" cy="5355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gorzata Krakowian\Desktop\New folder\ct.infn.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02" y="2304257"/>
            <a:ext cx="1083522" cy="650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lgorzata Krakowian\Desktop\New folder\CYFRONET-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01" y="3263268"/>
            <a:ext cx="1320788" cy="5959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94500" y="4043446"/>
            <a:ext cx="1456065" cy="576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lgorzata Krakowian\Desktop\New folder\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01" y="5825593"/>
            <a:ext cx="1139031" cy="10920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lgorzata Krakowian\Desktop\New folder\inde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7590" y="5966100"/>
            <a:ext cx="1845572" cy="68780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lgorzata Krakowian\Desktop\New folder\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115" y="6437541"/>
            <a:ext cx="1586715" cy="540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lgorzata Krakowian\Desktop\New folder\logo_IPH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500" y="1265576"/>
            <a:ext cx="1351933" cy="10386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lgorzata Krakowian\Desktop\New folder\logo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77205" y="5920356"/>
            <a:ext cx="1849913" cy="3250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algorzata Krakowian\Desktop\New folder\logo-FIN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2969" y="6460955"/>
            <a:ext cx="2198424" cy="49410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lgorzata Krakowian\Desktop\New folder\LIPlogo.png"/>
          <p:cNvPicPr>
            <a:picLocks noChangeAspect="1" noChangeArrowheads="1"/>
          </p:cNvPicPr>
          <p:nvPr/>
        </p:nvPicPr>
        <p:blipFill rotWithShape="1">
          <a:blip r:embed="rId14">
            <a:extLst>
              <a:ext uri="{28A0092B-C50C-407E-A947-70E740481C1C}">
                <a14:useLocalDpi xmlns:a14="http://schemas.microsoft.com/office/drawing/2010/main" val="0"/>
              </a:ext>
            </a:extLst>
          </a:blip>
          <a:srcRect r="68653"/>
          <a:stretch/>
        </p:blipFill>
        <p:spPr bwMode="auto">
          <a:xfrm>
            <a:off x="316801" y="4895165"/>
            <a:ext cx="1229632" cy="73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Malgorzata Krakowian\Desktop\New folder\logo.png"/>
          <p:cNvPicPr>
            <a:picLocks noChangeAspect="1" noChangeArrowheads="1"/>
          </p:cNvPicPr>
          <p:nvPr/>
        </p:nvPicPr>
        <p:blipFill rotWithShape="1">
          <a:blip r:embed="rId15">
            <a:extLst>
              <a:ext uri="{28A0092B-C50C-407E-A947-70E740481C1C}">
                <a14:useLocalDpi xmlns:a14="http://schemas.microsoft.com/office/drawing/2010/main" val="0"/>
              </a:ext>
            </a:extLst>
          </a:blip>
          <a:srcRect r="76958"/>
          <a:stretch/>
        </p:blipFill>
        <p:spPr bwMode="auto">
          <a:xfrm>
            <a:off x="9304681" y="6145842"/>
            <a:ext cx="1000571" cy="630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algorzata Krakowian\Desktop\New folder\image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1790" y="1126061"/>
            <a:ext cx="1033463" cy="9146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C:\Users\Malgorzata Krakowian\Desktop\New folder\ulakbim_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1523" y="2512992"/>
            <a:ext cx="1223730" cy="735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C:\Users\Malgorzata Krakowian\Desktop\New folder\logo_bifi_sintexto_64x64_XqsbMTjLxQ.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38970" y="4579355"/>
            <a:ext cx="966282" cy="9141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Users\Malgorzata Krakowian\Desktop\New folder\logo_grycap.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26355" y="3466699"/>
            <a:ext cx="1778897" cy="882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77548" y="904893"/>
            <a:ext cx="2816826" cy="1582551"/>
          </a:xfrm>
          <a:prstGeom prst="rect">
            <a:avLst/>
          </a:prstGeom>
          <a:solidFill>
            <a:schemeClr val="bg2"/>
          </a:solidFill>
          <a:ln>
            <a:solidFill>
              <a:schemeClr val="tx1"/>
            </a:solidFill>
          </a:ln>
        </p:spPr>
        <p:txBody>
          <a:bodyPr wrap="square" lIns="41026" tIns="52103" rIns="41026" bIns="52103">
            <a:spAutoFit/>
          </a:bodyPr>
          <a:lstStyle/>
          <a:p>
            <a:r>
              <a:rPr lang="en-GB" sz="1600" dirty="0"/>
              <a:t>Today:</a:t>
            </a:r>
          </a:p>
          <a:p>
            <a:pPr marL="309359" indent="-209857">
              <a:buFont typeface="Arial" panose="020B0604020202020204" pitchFamily="34" charset="0"/>
              <a:buChar char="•"/>
            </a:pPr>
            <a:r>
              <a:rPr lang="en-GB" sz="1600" dirty="0" smtClean="0"/>
              <a:t>23 </a:t>
            </a:r>
            <a:r>
              <a:rPr lang="en-GB" sz="1600" dirty="0"/>
              <a:t>providers from 14 NGIs</a:t>
            </a:r>
          </a:p>
          <a:p>
            <a:pPr marL="830384" lvl="1" indent="-209857">
              <a:buFont typeface="Arial" panose="020B0604020202020204" pitchFamily="34" charset="0"/>
              <a:buChar char="•"/>
            </a:pPr>
            <a:r>
              <a:rPr lang="en-US" sz="1600" dirty="0"/>
              <a:t>15 OpenStack</a:t>
            </a:r>
          </a:p>
          <a:p>
            <a:pPr marL="830384" lvl="1" indent="-209857">
              <a:buFont typeface="Arial" panose="020B0604020202020204" pitchFamily="34" charset="0"/>
              <a:buChar char="•"/>
            </a:pPr>
            <a:r>
              <a:rPr lang="en-US" sz="1600" dirty="0" smtClean="0"/>
              <a:t>7 </a:t>
            </a:r>
            <a:r>
              <a:rPr lang="en-US" sz="1600" dirty="0" err="1"/>
              <a:t>OpenNebula</a:t>
            </a:r>
            <a:endParaRPr lang="en-US" sz="1600" dirty="0"/>
          </a:p>
          <a:p>
            <a:pPr marL="830384" lvl="1" indent="-209857">
              <a:buFont typeface="Arial" panose="020B0604020202020204" pitchFamily="34" charset="0"/>
              <a:buChar char="•"/>
            </a:pPr>
            <a:r>
              <a:rPr lang="en-US" sz="1600" dirty="0"/>
              <a:t>1 </a:t>
            </a:r>
            <a:r>
              <a:rPr lang="en-US" sz="1600" dirty="0" err="1"/>
              <a:t>Synnefo</a:t>
            </a:r>
            <a:endParaRPr lang="en-GB" sz="1600" dirty="0"/>
          </a:p>
          <a:p>
            <a:pPr marL="309359" indent="-209857">
              <a:buFont typeface="Arial" panose="020B0604020202020204" pitchFamily="34" charset="0"/>
              <a:buChar char="•"/>
            </a:pPr>
            <a:r>
              <a:rPr lang="en-GB" sz="1600" dirty="0"/>
              <a:t>~6.000 cores in total</a:t>
            </a:r>
          </a:p>
        </p:txBody>
      </p:sp>
    </p:spTree>
    <p:extLst>
      <p:ext uri="{BB962C8B-B14F-4D97-AF65-F5344CB8AC3E}">
        <p14:creationId xmlns:p14="http://schemas.microsoft.com/office/powerpoint/2010/main" val="3933604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07841" y="1235905"/>
            <a:ext cx="6282710" cy="4507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337048" y="-101600"/>
            <a:ext cx="8568952" cy="938265"/>
          </a:xfrm>
        </p:spPr>
        <p:txBody>
          <a:bodyPr>
            <a:normAutofit fontScale="90000"/>
          </a:bodyPr>
          <a:lstStyle/>
          <a:p>
            <a:r>
              <a:rPr lang="en-GB" dirty="0" smtClean="0"/>
              <a:t>Access to EGI resources: </a:t>
            </a:r>
            <a:br>
              <a:rPr lang="en-GB" dirty="0" smtClean="0"/>
            </a:br>
            <a:r>
              <a:rPr lang="en-GB" dirty="0" smtClean="0"/>
              <a:t>Virtual Organisations</a:t>
            </a:r>
            <a:endParaRPr lang="en-GB" dirty="0"/>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629477" y="1851988"/>
            <a:ext cx="672075" cy="635804"/>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217543" y="1693037"/>
            <a:ext cx="672075" cy="635804"/>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881505" y="2090415"/>
            <a:ext cx="672075" cy="635804"/>
          </a:xfrm>
          <a:prstGeom prst="rect">
            <a:avLst/>
          </a:prstGeom>
        </p:spPr>
      </p:pic>
      <p:sp>
        <p:nvSpPr>
          <p:cNvPr id="17" name="Oval 16"/>
          <p:cNvSpPr/>
          <p:nvPr/>
        </p:nvSpPr>
        <p:spPr>
          <a:xfrm>
            <a:off x="377449" y="1613562"/>
            <a:ext cx="2729711" cy="1351083"/>
          </a:xfrm>
          <a:prstGeom prst="ellipse">
            <a:avLst/>
          </a:prstGeom>
          <a:noFill/>
          <a:ln w="57150" cmpd="sng"/>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1</a:t>
            </a:r>
            <a:br>
              <a:rPr lang="en-US" sz="2700" b="1" dirty="0"/>
            </a:br>
            <a:r>
              <a:rPr lang="en-US" b="1" dirty="0"/>
              <a:t>(cloud a, b, c)</a:t>
            </a:r>
          </a:p>
        </p:txBody>
      </p:sp>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13487" y="3625649"/>
            <a:ext cx="672075" cy="635804"/>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301552" y="3466698"/>
            <a:ext cx="672075" cy="635804"/>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965515" y="3864075"/>
            <a:ext cx="672075" cy="635804"/>
          </a:xfrm>
          <a:prstGeom prst="rect">
            <a:avLst/>
          </a:prstGeom>
        </p:spPr>
      </p:pic>
      <p:sp>
        <p:nvSpPr>
          <p:cNvPr id="38" name="Oval 37"/>
          <p:cNvSpPr/>
          <p:nvPr/>
        </p:nvSpPr>
        <p:spPr>
          <a:xfrm>
            <a:off x="461459" y="3387223"/>
            <a:ext cx="2729711" cy="1351083"/>
          </a:xfrm>
          <a:prstGeom prst="ellipse">
            <a:avLst/>
          </a:prstGeom>
          <a:noFill/>
          <a:ln w="57150" cmpd="sng">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2</a:t>
            </a:r>
            <a:br>
              <a:rPr lang="en-US" sz="2700" b="1" dirty="0"/>
            </a:br>
            <a:r>
              <a:rPr lang="en-US" b="1" dirty="0"/>
              <a:t>(cloud b, c, d, e)</a:t>
            </a:r>
          </a:p>
        </p:txBody>
      </p:sp>
      <p:sp>
        <p:nvSpPr>
          <p:cNvPr id="4" name="TextBox 3"/>
          <p:cNvSpPr txBox="1"/>
          <p:nvPr/>
        </p:nvSpPr>
        <p:spPr>
          <a:xfrm>
            <a:off x="209431" y="5718288"/>
            <a:ext cx="10081120" cy="1213219"/>
          </a:xfrm>
          <a:prstGeom prst="rect">
            <a:avLst/>
          </a:prstGeom>
          <a:noFill/>
        </p:spPr>
        <p:txBody>
          <a:bodyPr wrap="square" lIns="104205" tIns="52103" rIns="104205" bIns="52103" rtlCol="0">
            <a:spAutoFit/>
          </a:bodyPr>
          <a:lstStyle/>
          <a:p>
            <a:pPr marL="390769" indent="-390769">
              <a:buFont typeface="+mj-lt"/>
              <a:buAutoNum type="arabicPeriod"/>
            </a:pPr>
            <a:r>
              <a:rPr lang="en-US" dirty="0" smtClean="0"/>
              <a:t>Generic VOs – e.g. </a:t>
            </a:r>
            <a:r>
              <a:rPr lang="en-US" b="1" dirty="0" smtClean="0"/>
              <a:t>fedcloud.egi.eu</a:t>
            </a:r>
            <a:r>
              <a:rPr lang="en-US" dirty="0" smtClean="0"/>
              <a:t> </a:t>
            </a:r>
            <a:r>
              <a:rPr lang="en-US" dirty="0" smtClean="0">
                <a:sym typeface="Wingdings" panose="05000000000000000000" pitchFamily="2" charset="2"/>
              </a:rPr>
              <a:t> Incubator for new users</a:t>
            </a:r>
          </a:p>
          <a:p>
            <a:pPr marL="390769" indent="-390769">
              <a:buFont typeface="+mj-lt"/>
              <a:buAutoNum type="arabicPeriod"/>
            </a:pPr>
            <a:r>
              <a:rPr lang="en-US" dirty="0" smtClean="0">
                <a:sym typeface="Wingdings" panose="05000000000000000000" pitchFamily="2" charset="2"/>
              </a:rPr>
              <a:t>Discipline/community-specific VOs – e.g. CHIPSTER, EISCAT, biomed, etc. (with SLAs &amp; OLAs)</a:t>
            </a:r>
          </a:p>
          <a:p>
            <a:endParaRPr lang="en-US" dirty="0" smtClean="0">
              <a:solidFill>
                <a:srgbClr val="FF0000"/>
              </a:solidFill>
              <a:sym typeface="Wingdings" panose="05000000000000000000" pitchFamily="2" charset="2"/>
            </a:endParaRPr>
          </a:p>
          <a:p>
            <a:r>
              <a:rPr lang="en-US" dirty="0" smtClean="0">
                <a:solidFill>
                  <a:srgbClr val="FF0000"/>
                </a:solidFill>
                <a:sym typeface="Wingdings" panose="05000000000000000000" pitchFamily="2" charset="2"/>
              </a:rPr>
              <a:t>Browse VOs at </a:t>
            </a:r>
            <a:r>
              <a:rPr lang="en-US" dirty="0">
                <a:solidFill>
                  <a:srgbClr val="FF0000"/>
                </a:solidFill>
                <a:sym typeface="Wingdings" panose="05000000000000000000" pitchFamily="2" charset="2"/>
                <a:hlinkClick r:id="rId6"/>
              </a:rPr>
              <a:t>http://</a:t>
            </a:r>
            <a:r>
              <a:rPr lang="en-US" dirty="0" smtClean="0">
                <a:solidFill>
                  <a:srgbClr val="FF0000"/>
                </a:solidFill>
                <a:sym typeface="Wingdings" panose="05000000000000000000" pitchFamily="2" charset="2"/>
                <a:hlinkClick r:id="rId6"/>
              </a:rPr>
              <a:t>operations-portal.egi.eu/vo/search</a:t>
            </a:r>
            <a:r>
              <a:rPr lang="en-US" dirty="0" smtClean="0">
                <a:sym typeface="Wingdings" panose="05000000000000000000" pitchFamily="2" charset="2"/>
              </a:rPr>
              <a:t> (both grid and cloud)</a:t>
            </a:r>
            <a:endParaRPr lang="en-GB" dirty="0"/>
          </a:p>
        </p:txBody>
      </p:sp>
      <p:sp>
        <p:nvSpPr>
          <p:cNvPr id="18" name="Cloud"/>
          <p:cNvSpPr>
            <a:spLocks noChangeAspect="1" noEditPoints="1" noChangeArrowheads="1"/>
          </p:cNvSpPr>
          <p:nvPr/>
        </p:nvSpPr>
        <p:spPr bwMode="auto">
          <a:xfrm>
            <a:off x="7238175" y="3387223"/>
            <a:ext cx="448086" cy="284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19" name="Cloud"/>
          <p:cNvSpPr>
            <a:spLocks noChangeAspect="1" noEditPoints="1" noChangeArrowheads="1"/>
          </p:cNvSpPr>
          <p:nvPr/>
        </p:nvSpPr>
        <p:spPr bwMode="auto">
          <a:xfrm>
            <a:off x="6778860" y="485286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7593490" y="4738306"/>
            <a:ext cx="534710" cy="3389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6174094" y="3182021"/>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2" name="Cloud"/>
          <p:cNvSpPr>
            <a:spLocks noChangeAspect="1" noEditPoints="1" noChangeArrowheads="1"/>
          </p:cNvSpPr>
          <p:nvPr/>
        </p:nvSpPr>
        <p:spPr bwMode="auto">
          <a:xfrm>
            <a:off x="5062928" y="2897948"/>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 name="Rounded Rectangle 1"/>
          <p:cNvSpPr/>
          <p:nvPr/>
        </p:nvSpPr>
        <p:spPr>
          <a:xfrm>
            <a:off x="4745935" y="2726219"/>
            <a:ext cx="3114909" cy="1137857"/>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12" name="Right Arrow 11"/>
          <p:cNvSpPr/>
          <p:nvPr/>
        </p:nvSpPr>
        <p:spPr>
          <a:xfrm rot="1144204">
            <a:off x="3018770" y="2483426"/>
            <a:ext cx="1950367" cy="476853"/>
          </a:xfrm>
          <a:prstGeom prst="rightArrow">
            <a:avLst/>
          </a:prstGeom>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4" name="Rounded Rectangle 23"/>
          <p:cNvSpPr/>
          <p:nvPr/>
        </p:nvSpPr>
        <p:spPr>
          <a:xfrm>
            <a:off x="6011007" y="3102369"/>
            <a:ext cx="2347329" cy="2198995"/>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5" name="Right Arrow 24"/>
          <p:cNvSpPr/>
          <p:nvPr/>
        </p:nvSpPr>
        <p:spPr>
          <a:xfrm rot="524792">
            <a:off x="3176606" y="4077470"/>
            <a:ext cx="3007517" cy="503894"/>
          </a:xfrm>
          <a:prstGeom prst="rightArrow">
            <a:avLst/>
          </a:prstGeom>
          <a:solidFill>
            <a:schemeClr val="accent3">
              <a:lumMod val="60000"/>
              <a:lumOff val="40000"/>
            </a:schemeClr>
          </a:solidFill>
          <a:ln>
            <a:solidFill>
              <a:schemeClr val="accent3">
                <a:lumMod val="50000"/>
              </a:schemeClr>
            </a:solidFill>
          </a:ln>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3" name="Cloud"/>
          <p:cNvSpPr>
            <a:spLocks noChangeAspect="1" noEditPoints="1" noChangeArrowheads="1"/>
          </p:cNvSpPr>
          <p:nvPr/>
        </p:nvSpPr>
        <p:spPr bwMode="auto">
          <a:xfrm>
            <a:off x="6403511" y="410250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Tree>
    <p:extLst>
      <p:ext uri="{BB962C8B-B14F-4D97-AF65-F5344CB8AC3E}">
        <p14:creationId xmlns:p14="http://schemas.microsoft.com/office/powerpoint/2010/main" val="38608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88"/>
          <p:cNvSpPr/>
          <p:nvPr/>
        </p:nvSpPr>
        <p:spPr>
          <a:xfrm>
            <a:off x="2267898" y="4262130"/>
            <a:ext cx="3583836" cy="2622015"/>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b="1" dirty="0" smtClean="0"/>
              <a:t>Appliances Marketplace (</a:t>
            </a:r>
            <a:r>
              <a:rPr lang="en-GB" b="1" dirty="0" err="1" smtClean="0"/>
              <a:t>AppDB</a:t>
            </a:r>
            <a:r>
              <a:rPr lang="en-GB" b="1" dirty="0" smtClean="0"/>
              <a:t>)</a:t>
            </a:r>
            <a:endParaRPr lang="en-GB" b="1" dirty="0"/>
          </a:p>
        </p:txBody>
      </p:sp>
      <p:sp>
        <p:nvSpPr>
          <p:cNvPr id="8" name="Rounded Rectangle 7"/>
          <p:cNvSpPr/>
          <p:nvPr/>
        </p:nvSpPr>
        <p:spPr>
          <a:xfrm>
            <a:off x="6174093" y="1241384"/>
            <a:ext cx="4284476" cy="5245383"/>
          </a:xfrm>
          <a:prstGeom prst="roundRect">
            <a:avLst>
              <a:gd name="adj" fmla="val 9427"/>
            </a:avLst>
          </a:prstGeom>
          <a:noFill/>
        </p:spPr>
        <p:style>
          <a:lnRef idx="2">
            <a:schemeClr val="accent1">
              <a:shade val="50000"/>
            </a:schemeClr>
          </a:lnRef>
          <a:fillRef idx="1">
            <a:schemeClr val="accent1"/>
          </a:fillRef>
          <a:effectRef idx="0">
            <a:schemeClr val="accent1"/>
          </a:effectRef>
          <a:fontRef idx="minor">
            <a:schemeClr val="lt1"/>
          </a:fontRef>
        </p:style>
        <p:txBody>
          <a:bodyPr lIns="104205" tIns="0" rIns="0" bIns="52103" rtlCol="0" anchor="t" anchorCtr="0"/>
          <a:lstStyle/>
          <a:p>
            <a:pPr algn="r"/>
            <a:endParaRPr lang="en-GB" dirty="0">
              <a:solidFill>
                <a:schemeClr val="tx1"/>
              </a:solidFill>
            </a:endParaRPr>
          </a:p>
        </p:txBody>
      </p:sp>
      <p:sp>
        <p:nvSpPr>
          <p:cNvPr id="2" name="Title 1"/>
          <p:cNvSpPr>
            <a:spLocks noGrp="1"/>
          </p:cNvSpPr>
          <p:nvPr>
            <p:ph type="title"/>
          </p:nvPr>
        </p:nvSpPr>
        <p:spPr/>
        <p:txBody>
          <a:bodyPr/>
          <a:lstStyle/>
          <a:p>
            <a:r>
              <a:rPr lang="en-GB" dirty="0" smtClean="0"/>
              <a:t>The typical user workflow</a:t>
            </a:r>
            <a:endParaRPr lang="en-GB" dirty="0"/>
          </a:p>
        </p:txBody>
      </p:sp>
      <p:sp>
        <p:nvSpPr>
          <p:cNvPr id="4" name="Cloud"/>
          <p:cNvSpPr>
            <a:spLocks noChangeAspect="1" noEditPoints="1" noChangeArrowheads="1"/>
          </p:cNvSpPr>
          <p:nvPr/>
        </p:nvSpPr>
        <p:spPr bwMode="auto">
          <a:xfrm>
            <a:off x="6846168" y="2115615"/>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5" name="Cloud"/>
          <p:cNvSpPr>
            <a:spLocks noChangeAspect="1" noEditPoints="1" noChangeArrowheads="1"/>
          </p:cNvSpPr>
          <p:nvPr/>
        </p:nvSpPr>
        <p:spPr bwMode="auto">
          <a:xfrm>
            <a:off x="8778383" y="5294635"/>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6243249" y="3784600"/>
            <a:ext cx="2841140" cy="180120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8624041" y="2852143"/>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Rectangle 8"/>
          <p:cNvSpPr/>
          <p:nvPr/>
        </p:nvSpPr>
        <p:spPr>
          <a:xfrm>
            <a:off x="6577379" y="1241385"/>
            <a:ext cx="3477829" cy="659221"/>
          </a:xfrm>
          <a:prstGeom prst="rect">
            <a:avLst/>
          </a:prstGeom>
        </p:spPr>
        <p:txBody>
          <a:bodyPr wrap="none" lIns="104205" tIns="52103" rIns="104205" bIns="52103">
            <a:spAutoFit/>
          </a:bodyPr>
          <a:lstStyle/>
          <a:p>
            <a:pPr algn="ctr"/>
            <a:r>
              <a:rPr lang="en-GB" dirty="0">
                <a:solidFill>
                  <a:schemeClr val="tx2"/>
                </a:solidFill>
              </a:rPr>
              <a:t>Clouds in your Virtual </a:t>
            </a:r>
            <a:r>
              <a:rPr lang="en-GB" dirty="0" smtClean="0">
                <a:solidFill>
                  <a:schemeClr val="tx2"/>
                </a:solidFill>
              </a:rPr>
              <a:t>Organisation</a:t>
            </a:r>
            <a:br>
              <a:rPr lang="en-GB" dirty="0" smtClean="0">
                <a:solidFill>
                  <a:schemeClr val="tx2"/>
                </a:solidFill>
              </a:rPr>
            </a:br>
            <a:r>
              <a:rPr lang="en-GB" dirty="0" smtClean="0">
                <a:solidFill>
                  <a:schemeClr val="tx2"/>
                </a:solidFill>
              </a:rPr>
              <a:t>(e.g. </a:t>
            </a:r>
            <a:r>
              <a:rPr lang="en-GB" dirty="0" err="1" smtClean="0">
                <a:solidFill>
                  <a:schemeClr val="tx2"/>
                </a:solidFill>
              </a:rPr>
              <a:t>fedcloud.egi.eu</a:t>
            </a:r>
            <a:r>
              <a:rPr lang="en-GB" dirty="0" smtClean="0">
                <a:solidFill>
                  <a:schemeClr val="tx2"/>
                </a:solidFill>
              </a:rPr>
              <a:t>)</a:t>
            </a:r>
            <a:endParaRPr lang="en-GB" dirty="0">
              <a:solidFill>
                <a:schemeClr val="tx2"/>
              </a:solidFill>
            </a:endParaRPr>
          </a:p>
        </p:txBody>
      </p:sp>
      <p:sp>
        <p:nvSpPr>
          <p:cNvPr id="11" name="Rettangolo 86"/>
          <p:cNvSpPr/>
          <p:nvPr/>
        </p:nvSpPr>
        <p:spPr bwMode="auto">
          <a:xfrm>
            <a:off x="2491361" y="4558107"/>
            <a:ext cx="3192355" cy="1292856"/>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b" anchorCtr="0"/>
          <a:lstStyle/>
          <a:p>
            <a:pPr algn="ctr" defTabSz="1975554">
              <a:lnSpc>
                <a:spcPct val="90000"/>
              </a:lnSpc>
              <a:spcAft>
                <a:spcPct val="35000"/>
              </a:spcAft>
              <a:defRPr/>
            </a:pPr>
            <a:r>
              <a:rPr lang="es-ES" dirty="0">
                <a:solidFill>
                  <a:schemeClr val="tx2"/>
                </a:solidFill>
              </a:rPr>
              <a:t>Virtual/Software </a:t>
            </a:r>
            <a:r>
              <a:rPr lang="es-ES" dirty="0" err="1">
                <a:solidFill>
                  <a:schemeClr val="tx2"/>
                </a:solidFill>
              </a:rPr>
              <a:t>Appliances</a:t>
            </a:r>
            <a:r>
              <a:rPr lang="es-ES" dirty="0">
                <a:solidFill>
                  <a:schemeClr val="tx2"/>
                </a:solidFill>
              </a:rPr>
              <a:t> of </a:t>
            </a:r>
            <a:r>
              <a:rPr lang="es-ES" b="1" dirty="0" err="1">
                <a:solidFill>
                  <a:schemeClr val="tx2"/>
                </a:solidFill>
              </a:rPr>
              <a:t>your</a:t>
            </a:r>
            <a:r>
              <a:rPr lang="es-ES" b="1" dirty="0">
                <a:solidFill>
                  <a:schemeClr val="tx2"/>
                </a:solidFill>
              </a:rPr>
              <a:t> Virtual </a:t>
            </a:r>
            <a:r>
              <a:rPr lang="es-ES" b="1" dirty="0" err="1">
                <a:solidFill>
                  <a:schemeClr val="tx2"/>
                </a:solidFill>
              </a:rPr>
              <a:t>Organisation</a:t>
            </a:r>
            <a:endParaRPr lang="es-ES" b="1" dirty="0">
              <a:solidFill>
                <a:schemeClr val="tx2"/>
              </a:solidFill>
            </a:endParaRPr>
          </a:p>
        </p:txBody>
      </p:sp>
      <p:sp>
        <p:nvSpPr>
          <p:cNvPr id="13" name="Rettangolo 86"/>
          <p:cNvSpPr/>
          <p:nvPr/>
        </p:nvSpPr>
        <p:spPr bwMode="auto">
          <a:xfrm>
            <a:off x="3737823" y="4658831"/>
            <a:ext cx="658397" cy="602180"/>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4" name="Rettangolo 86"/>
          <p:cNvSpPr/>
          <p:nvPr/>
        </p:nvSpPr>
        <p:spPr bwMode="auto">
          <a:xfrm>
            <a:off x="4745935" y="4658831"/>
            <a:ext cx="658397" cy="602180"/>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5" name="Rettangolo 86"/>
          <p:cNvSpPr/>
          <p:nvPr/>
        </p:nvSpPr>
        <p:spPr bwMode="auto">
          <a:xfrm>
            <a:off x="2729711" y="4658831"/>
            <a:ext cx="658397" cy="602180"/>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grpSp>
        <p:nvGrpSpPr>
          <p:cNvPr id="20" name="Group 19"/>
          <p:cNvGrpSpPr/>
          <p:nvPr/>
        </p:nvGrpSpPr>
        <p:grpSpPr>
          <a:xfrm>
            <a:off x="7142022" y="2830894"/>
            <a:ext cx="1008112" cy="271187"/>
            <a:chOff x="1412032" y="4325393"/>
            <a:chExt cx="2448272" cy="696167"/>
          </a:xfrm>
        </p:grpSpPr>
        <p:sp>
          <p:nvSpPr>
            <p:cNvPr id="21"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2"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3"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4" name="Group 23"/>
          <p:cNvGrpSpPr/>
          <p:nvPr/>
        </p:nvGrpSpPr>
        <p:grpSpPr>
          <a:xfrm>
            <a:off x="8894912" y="3358109"/>
            <a:ext cx="1008112" cy="271187"/>
            <a:chOff x="1412032" y="4325393"/>
            <a:chExt cx="2448272" cy="696167"/>
          </a:xfrm>
        </p:grpSpPr>
        <p:sp>
          <p:nvSpPr>
            <p:cNvPr id="25"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6"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7"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8" name="Group 27"/>
          <p:cNvGrpSpPr/>
          <p:nvPr/>
        </p:nvGrpSpPr>
        <p:grpSpPr>
          <a:xfrm>
            <a:off x="8931595" y="5715369"/>
            <a:ext cx="1008112" cy="271187"/>
            <a:chOff x="1412032" y="4325393"/>
            <a:chExt cx="2448272" cy="696167"/>
          </a:xfrm>
        </p:grpSpPr>
        <p:sp>
          <p:nvSpPr>
            <p:cNvPr id="29"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0"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1"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32" name="Group 31"/>
          <p:cNvGrpSpPr/>
          <p:nvPr/>
        </p:nvGrpSpPr>
        <p:grpSpPr>
          <a:xfrm>
            <a:off x="6859845" y="4785021"/>
            <a:ext cx="1008112" cy="271187"/>
            <a:chOff x="1412032" y="4325393"/>
            <a:chExt cx="2448272" cy="696167"/>
          </a:xfrm>
        </p:grpSpPr>
        <p:sp>
          <p:nvSpPr>
            <p:cNvPr id="33"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4"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5"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4325888" y="1927027"/>
            <a:ext cx="672075" cy="635804"/>
          </a:xfrm>
          <a:prstGeom prst="rect">
            <a:avLst/>
          </a:prstGeom>
        </p:spPr>
      </p:pic>
      <p:cxnSp>
        <p:nvCxnSpPr>
          <p:cNvPr id="38" name="Straight Arrow Connector 37"/>
          <p:cNvCxnSpPr/>
          <p:nvPr/>
        </p:nvCxnSpPr>
        <p:spPr>
          <a:xfrm flipH="1">
            <a:off x="4162951" y="2692982"/>
            <a:ext cx="512653" cy="154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75603" y="2692982"/>
            <a:ext cx="1824361" cy="136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2000" y="2832816"/>
            <a:ext cx="2110642"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(GUI/CMD/API)</a:t>
            </a:r>
            <a:endParaRPr lang="en-GB" dirty="0"/>
          </a:p>
        </p:txBody>
      </p:sp>
      <p:sp>
        <p:nvSpPr>
          <p:cNvPr id="44" name="TextBox 43"/>
          <p:cNvSpPr txBox="1"/>
          <p:nvPr/>
        </p:nvSpPr>
        <p:spPr>
          <a:xfrm>
            <a:off x="3802664" y="2512993"/>
            <a:ext cx="859261" cy="659221"/>
          </a:xfrm>
          <a:prstGeom prst="rect">
            <a:avLst/>
          </a:prstGeom>
          <a:noFill/>
        </p:spPr>
        <p:txBody>
          <a:bodyPr wrap="none" lIns="104205" tIns="52103" rIns="104205" bIns="52103" rtlCol="0">
            <a:spAutoFit/>
          </a:bodyPr>
          <a:lstStyle/>
          <a:p>
            <a:pPr algn="r"/>
            <a:r>
              <a:rPr lang="en-US" dirty="0" smtClean="0"/>
              <a:t>Visual</a:t>
            </a:r>
            <a:br>
              <a:rPr lang="en-US" dirty="0" smtClean="0"/>
            </a:br>
            <a:r>
              <a:rPr lang="en-US" dirty="0" smtClean="0"/>
              <a:t>lookup</a:t>
            </a:r>
            <a:endParaRPr lang="en-GB" dirty="0"/>
          </a:p>
        </p:txBody>
      </p:sp>
      <p:sp>
        <p:nvSpPr>
          <p:cNvPr id="45" name="Rettangolo 86"/>
          <p:cNvSpPr/>
          <p:nvPr/>
        </p:nvSpPr>
        <p:spPr bwMode="auto">
          <a:xfrm>
            <a:off x="6893619" y="4164376"/>
            <a:ext cx="540615" cy="494455"/>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4" name="Rettangolo 86"/>
          <p:cNvSpPr/>
          <p:nvPr/>
        </p:nvSpPr>
        <p:spPr bwMode="auto">
          <a:xfrm>
            <a:off x="7518243" y="4005425"/>
            <a:ext cx="675190" cy="6534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5" name="Rettangolo 86"/>
          <p:cNvSpPr/>
          <p:nvPr/>
        </p:nvSpPr>
        <p:spPr bwMode="auto">
          <a:xfrm>
            <a:off x="8193432" y="4102502"/>
            <a:ext cx="675190" cy="414303"/>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112889" tIns="84667" rIns="112889" bIns="84667" spcCol="1447" anchor="ctr"/>
          <a:lstStyle/>
          <a:p>
            <a:pPr algn="ctr" defTabSz="1975554">
              <a:lnSpc>
                <a:spcPct val="90000"/>
              </a:lnSpc>
              <a:spcAft>
                <a:spcPct val="35000"/>
              </a:spcAft>
              <a:defRPr/>
            </a:pPr>
            <a:r>
              <a:rPr lang="es-ES" sz="1300" dirty="0">
                <a:solidFill>
                  <a:schemeClr val="tx1"/>
                </a:solidFill>
              </a:rPr>
              <a:t>Storage</a:t>
            </a:r>
          </a:p>
        </p:txBody>
      </p:sp>
      <p:sp>
        <p:nvSpPr>
          <p:cNvPr id="54" name="Rectangle 53"/>
          <p:cNvSpPr/>
          <p:nvPr/>
        </p:nvSpPr>
        <p:spPr>
          <a:xfrm>
            <a:off x="8614155" y="3081106"/>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59" name="Rectangle 58"/>
          <p:cNvSpPr/>
          <p:nvPr/>
        </p:nvSpPr>
        <p:spPr>
          <a:xfrm>
            <a:off x="8610364" y="5453585"/>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2" name="Rectangle 61"/>
          <p:cNvSpPr/>
          <p:nvPr/>
        </p:nvSpPr>
        <p:spPr>
          <a:xfrm>
            <a:off x="6846168" y="2445302"/>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3" name="Rectangle 62"/>
          <p:cNvSpPr/>
          <p:nvPr/>
        </p:nvSpPr>
        <p:spPr>
          <a:xfrm>
            <a:off x="6258103" y="4114287"/>
            <a:ext cx="452058" cy="1259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Tree>
    <p:extLst>
      <p:ext uri="{BB962C8B-B14F-4D97-AF65-F5344CB8AC3E}">
        <p14:creationId xmlns:p14="http://schemas.microsoft.com/office/powerpoint/2010/main" val="33372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74" grpId="0" animBg="1"/>
      <p:bldP spid="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88"/>
          <p:cNvSpPr/>
          <p:nvPr/>
        </p:nvSpPr>
        <p:spPr>
          <a:xfrm>
            <a:off x="2267898" y="4262130"/>
            <a:ext cx="3583836" cy="2622015"/>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b="1" dirty="0" smtClean="0"/>
              <a:t>Appliances Marketplace (</a:t>
            </a:r>
            <a:r>
              <a:rPr lang="en-GB" b="1" dirty="0" err="1" smtClean="0"/>
              <a:t>AppDB</a:t>
            </a:r>
            <a:r>
              <a:rPr lang="en-GB" b="1" dirty="0" smtClean="0"/>
              <a:t>)</a:t>
            </a:r>
            <a:endParaRPr lang="en-GB" b="1" dirty="0"/>
          </a:p>
        </p:txBody>
      </p:sp>
      <p:sp>
        <p:nvSpPr>
          <p:cNvPr id="8" name="Rounded Rectangle 7"/>
          <p:cNvSpPr/>
          <p:nvPr/>
        </p:nvSpPr>
        <p:spPr>
          <a:xfrm>
            <a:off x="6174093" y="1241384"/>
            <a:ext cx="4284476" cy="5245383"/>
          </a:xfrm>
          <a:prstGeom prst="roundRect">
            <a:avLst>
              <a:gd name="adj" fmla="val 9427"/>
            </a:avLst>
          </a:prstGeom>
          <a:noFill/>
        </p:spPr>
        <p:style>
          <a:lnRef idx="2">
            <a:schemeClr val="accent1">
              <a:shade val="50000"/>
            </a:schemeClr>
          </a:lnRef>
          <a:fillRef idx="1">
            <a:schemeClr val="accent1"/>
          </a:fillRef>
          <a:effectRef idx="0">
            <a:schemeClr val="accent1"/>
          </a:effectRef>
          <a:fontRef idx="minor">
            <a:schemeClr val="lt1"/>
          </a:fontRef>
        </p:style>
        <p:txBody>
          <a:bodyPr lIns="104205" tIns="0" rIns="0" bIns="52103" rtlCol="0" anchor="t" anchorCtr="0"/>
          <a:lstStyle/>
          <a:p>
            <a:pPr algn="r"/>
            <a:endParaRPr lang="en-GB" dirty="0">
              <a:solidFill>
                <a:schemeClr val="tx1"/>
              </a:solidFill>
            </a:endParaRPr>
          </a:p>
        </p:txBody>
      </p:sp>
      <p:sp>
        <p:nvSpPr>
          <p:cNvPr id="2" name="Title 1"/>
          <p:cNvSpPr>
            <a:spLocks noGrp="1"/>
          </p:cNvSpPr>
          <p:nvPr>
            <p:ph type="title"/>
          </p:nvPr>
        </p:nvSpPr>
        <p:spPr/>
        <p:txBody>
          <a:bodyPr/>
          <a:lstStyle/>
          <a:p>
            <a:r>
              <a:rPr lang="en-GB" dirty="0" smtClean="0"/>
              <a:t>The typical user workflow</a:t>
            </a:r>
            <a:endParaRPr lang="en-GB" dirty="0"/>
          </a:p>
        </p:txBody>
      </p:sp>
      <p:sp>
        <p:nvSpPr>
          <p:cNvPr id="4" name="Cloud"/>
          <p:cNvSpPr>
            <a:spLocks noChangeAspect="1" noEditPoints="1" noChangeArrowheads="1"/>
          </p:cNvSpPr>
          <p:nvPr/>
        </p:nvSpPr>
        <p:spPr bwMode="auto">
          <a:xfrm>
            <a:off x="6846168" y="2115615"/>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5" name="Cloud"/>
          <p:cNvSpPr>
            <a:spLocks noChangeAspect="1" noEditPoints="1" noChangeArrowheads="1"/>
          </p:cNvSpPr>
          <p:nvPr/>
        </p:nvSpPr>
        <p:spPr bwMode="auto">
          <a:xfrm>
            <a:off x="8778383" y="5294635"/>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6243249" y="3784600"/>
            <a:ext cx="2841140" cy="180120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8624041" y="2852143"/>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Rectangle 8"/>
          <p:cNvSpPr/>
          <p:nvPr/>
        </p:nvSpPr>
        <p:spPr>
          <a:xfrm>
            <a:off x="6577379" y="1241385"/>
            <a:ext cx="3477829" cy="659221"/>
          </a:xfrm>
          <a:prstGeom prst="rect">
            <a:avLst/>
          </a:prstGeom>
        </p:spPr>
        <p:txBody>
          <a:bodyPr wrap="none" lIns="104205" tIns="52103" rIns="104205" bIns="52103">
            <a:spAutoFit/>
          </a:bodyPr>
          <a:lstStyle/>
          <a:p>
            <a:pPr algn="ctr"/>
            <a:r>
              <a:rPr lang="en-GB" dirty="0">
                <a:solidFill>
                  <a:schemeClr val="tx2"/>
                </a:solidFill>
              </a:rPr>
              <a:t>Clouds in your Virtual </a:t>
            </a:r>
            <a:r>
              <a:rPr lang="en-GB" dirty="0" smtClean="0">
                <a:solidFill>
                  <a:schemeClr val="tx2"/>
                </a:solidFill>
              </a:rPr>
              <a:t>Organisation</a:t>
            </a:r>
            <a:br>
              <a:rPr lang="en-GB" dirty="0" smtClean="0">
                <a:solidFill>
                  <a:schemeClr val="tx2"/>
                </a:solidFill>
              </a:rPr>
            </a:br>
            <a:r>
              <a:rPr lang="en-GB" dirty="0" smtClean="0">
                <a:solidFill>
                  <a:schemeClr val="tx2"/>
                </a:solidFill>
              </a:rPr>
              <a:t>(e.g. </a:t>
            </a:r>
            <a:r>
              <a:rPr lang="en-GB" dirty="0" err="1" smtClean="0">
                <a:solidFill>
                  <a:schemeClr val="tx2"/>
                </a:solidFill>
              </a:rPr>
              <a:t>fedcloud.egi.eu</a:t>
            </a:r>
            <a:r>
              <a:rPr lang="en-GB" dirty="0" smtClean="0">
                <a:solidFill>
                  <a:schemeClr val="tx2"/>
                </a:solidFill>
              </a:rPr>
              <a:t>)</a:t>
            </a:r>
            <a:endParaRPr lang="en-GB" dirty="0">
              <a:solidFill>
                <a:schemeClr val="tx2"/>
              </a:solidFill>
            </a:endParaRPr>
          </a:p>
        </p:txBody>
      </p:sp>
      <p:sp>
        <p:nvSpPr>
          <p:cNvPr id="11" name="Rettangolo 86"/>
          <p:cNvSpPr/>
          <p:nvPr/>
        </p:nvSpPr>
        <p:spPr bwMode="auto">
          <a:xfrm>
            <a:off x="2491361" y="4558107"/>
            <a:ext cx="3192355" cy="1292856"/>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b" anchorCtr="0"/>
          <a:lstStyle/>
          <a:p>
            <a:pPr algn="ctr" defTabSz="1975554">
              <a:lnSpc>
                <a:spcPct val="90000"/>
              </a:lnSpc>
              <a:spcAft>
                <a:spcPct val="35000"/>
              </a:spcAft>
              <a:defRPr/>
            </a:pPr>
            <a:r>
              <a:rPr lang="es-ES" dirty="0">
                <a:solidFill>
                  <a:schemeClr val="tx2"/>
                </a:solidFill>
              </a:rPr>
              <a:t>Virtual/Software </a:t>
            </a:r>
            <a:r>
              <a:rPr lang="es-ES" dirty="0" err="1">
                <a:solidFill>
                  <a:schemeClr val="tx2"/>
                </a:solidFill>
              </a:rPr>
              <a:t>Appliances</a:t>
            </a:r>
            <a:r>
              <a:rPr lang="es-ES" dirty="0">
                <a:solidFill>
                  <a:schemeClr val="tx2"/>
                </a:solidFill>
              </a:rPr>
              <a:t> of </a:t>
            </a:r>
            <a:r>
              <a:rPr lang="es-ES" b="1" dirty="0" err="1">
                <a:solidFill>
                  <a:schemeClr val="tx2"/>
                </a:solidFill>
              </a:rPr>
              <a:t>your</a:t>
            </a:r>
            <a:r>
              <a:rPr lang="es-ES" b="1" dirty="0">
                <a:solidFill>
                  <a:schemeClr val="tx2"/>
                </a:solidFill>
              </a:rPr>
              <a:t> Virtual </a:t>
            </a:r>
            <a:r>
              <a:rPr lang="es-ES" b="1" dirty="0" err="1">
                <a:solidFill>
                  <a:schemeClr val="tx2"/>
                </a:solidFill>
              </a:rPr>
              <a:t>Organisation</a:t>
            </a:r>
            <a:endParaRPr lang="es-ES" b="1" dirty="0">
              <a:solidFill>
                <a:schemeClr val="tx2"/>
              </a:solidFill>
            </a:endParaRPr>
          </a:p>
        </p:txBody>
      </p:sp>
      <p:sp>
        <p:nvSpPr>
          <p:cNvPr id="13" name="Rettangolo 86"/>
          <p:cNvSpPr/>
          <p:nvPr/>
        </p:nvSpPr>
        <p:spPr bwMode="auto">
          <a:xfrm>
            <a:off x="3737823" y="4658831"/>
            <a:ext cx="658397" cy="602180"/>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4" name="Rettangolo 86"/>
          <p:cNvSpPr/>
          <p:nvPr/>
        </p:nvSpPr>
        <p:spPr bwMode="auto">
          <a:xfrm>
            <a:off x="4745935" y="4658831"/>
            <a:ext cx="658397" cy="602180"/>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5" name="Rettangolo 86"/>
          <p:cNvSpPr/>
          <p:nvPr/>
        </p:nvSpPr>
        <p:spPr bwMode="auto">
          <a:xfrm>
            <a:off x="2729711" y="4658831"/>
            <a:ext cx="658397" cy="602180"/>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grpSp>
        <p:nvGrpSpPr>
          <p:cNvPr id="20" name="Group 19"/>
          <p:cNvGrpSpPr/>
          <p:nvPr/>
        </p:nvGrpSpPr>
        <p:grpSpPr>
          <a:xfrm>
            <a:off x="7142022" y="2830894"/>
            <a:ext cx="1008112" cy="271187"/>
            <a:chOff x="1412032" y="4325393"/>
            <a:chExt cx="2448272" cy="696167"/>
          </a:xfrm>
        </p:grpSpPr>
        <p:sp>
          <p:nvSpPr>
            <p:cNvPr id="21"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2"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3"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4" name="Group 23"/>
          <p:cNvGrpSpPr/>
          <p:nvPr/>
        </p:nvGrpSpPr>
        <p:grpSpPr>
          <a:xfrm>
            <a:off x="8894912" y="3358109"/>
            <a:ext cx="1008112" cy="271187"/>
            <a:chOff x="1412032" y="4325393"/>
            <a:chExt cx="2448272" cy="696167"/>
          </a:xfrm>
        </p:grpSpPr>
        <p:sp>
          <p:nvSpPr>
            <p:cNvPr id="25"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6"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7"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8" name="Group 27"/>
          <p:cNvGrpSpPr/>
          <p:nvPr/>
        </p:nvGrpSpPr>
        <p:grpSpPr>
          <a:xfrm>
            <a:off x="8931595" y="5715369"/>
            <a:ext cx="1008112" cy="271187"/>
            <a:chOff x="1412032" y="4325393"/>
            <a:chExt cx="2448272" cy="696167"/>
          </a:xfrm>
        </p:grpSpPr>
        <p:sp>
          <p:nvSpPr>
            <p:cNvPr id="29"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0"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1"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32" name="Group 31"/>
          <p:cNvGrpSpPr/>
          <p:nvPr/>
        </p:nvGrpSpPr>
        <p:grpSpPr>
          <a:xfrm>
            <a:off x="6859845" y="4785021"/>
            <a:ext cx="1008112" cy="271187"/>
            <a:chOff x="1412032" y="4325393"/>
            <a:chExt cx="2448272" cy="696167"/>
          </a:xfrm>
        </p:grpSpPr>
        <p:sp>
          <p:nvSpPr>
            <p:cNvPr id="33"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4"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5"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4325888" y="1927027"/>
            <a:ext cx="672075" cy="635804"/>
          </a:xfrm>
          <a:prstGeom prst="rect">
            <a:avLst/>
          </a:prstGeom>
        </p:spPr>
      </p:pic>
      <p:cxnSp>
        <p:nvCxnSpPr>
          <p:cNvPr id="38" name="Straight Arrow Connector 37"/>
          <p:cNvCxnSpPr/>
          <p:nvPr/>
        </p:nvCxnSpPr>
        <p:spPr>
          <a:xfrm flipH="1">
            <a:off x="4162951" y="2692982"/>
            <a:ext cx="512653" cy="154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75603" y="2692982"/>
            <a:ext cx="1824361" cy="136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2000" y="2832816"/>
            <a:ext cx="2110642"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(GUI/CMD/API)</a:t>
            </a:r>
            <a:endParaRPr lang="en-GB" dirty="0"/>
          </a:p>
        </p:txBody>
      </p:sp>
      <p:sp>
        <p:nvSpPr>
          <p:cNvPr id="44" name="TextBox 43"/>
          <p:cNvSpPr txBox="1"/>
          <p:nvPr/>
        </p:nvSpPr>
        <p:spPr>
          <a:xfrm>
            <a:off x="3802664" y="2512993"/>
            <a:ext cx="859261" cy="659221"/>
          </a:xfrm>
          <a:prstGeom prst="rect">
            <a:avLst/>
          </a:prstGeom>
          <a:noFill/>
        </p:spPr>
        <p:txBody>
          <a:bodyPr wrap="none" lIns="104205" tIns="52103" rIns="104205" bIns="52103" rtlCol="0">
            <a:spAutoFit/>
          </a:bodyPr>
          <a:lstStyle/>
          <a:p>
            <a:pPr algn="r"/>
            <a:r>
              <a:rPr lang="en-US" dirty="0" smtClean="0"/>
              <a:t>Visual</a:t>
            </a:r>
            <a:br>
              <a:rPr lang="en-US" dirty="0" smtClean="0"/>
            </a:br>
            <a:r>
              <a:rPr lang="en-US" dirty="0" smtClean="0"/>
              <a:t>lookup</a:t>
            </a:r>
            <a:endParaRPr lang="en-GB" dirty="0"/>
          </a:p>
        </p:txBody>
      </p:sp>
      <p:sp>
        <p:nvSpPr>
          <p:cNvPr id="45" name="Rettangolo 86"/>
          <p:cNvSpPr/>
          <p:nvPr/>
        </p:nvSpPr>
        <p:spPr bwMode="auto">
          <a:xfrm>
            <a:off x="6893619" y="4164376"/>
            <a:ext cx="540615" cy="494455"/>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cxnSp>
        <p:nvCxnSpPr>
          <p:cNvPr id="49" name="Straight Arrow Connector 48"/>
          <p:cNvCxnSpPr/>
          <p:nvPr/>
        </p:nvCxnSpPr>
        <p:spPr>
          <a:xfrm>
            <a:off x="1721599" y="2692982"/>
            <a:ext cx="4521650" cy="1471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61459" y="1763103"/>
            <a:ext cx="2436271" cy="9298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US" dirty="0" smtClean="0">
                <a:solidFill>
                  <a:schemeClr val="tx1"/>
                </a:solidFill>
              </a:rPr>
              <a:t>Application Portal, framework, SaaS, etc..</a:t>
            </a:r>
            <a:endParaRPr lang="en-GB" dirty="0">
              <a:solidFill>
                <a:schemeClr val="tx1"/>
              </a:solidFill>
            </a:endParaRPr>
          </a:p>
        </p:txBody>
      </p:sp>
      <p:sp>
        <p:nvSpPr>
          <p:cNvPr id="56" name="TextBox 55"/>
          <p:cNvSpPr txBox="1"/>
          <p:nvPr/>
        </p:nvSpPr>
        <p:spPr>
          <a:xfrm>
            <a:off x="2570936" y="3309669"/>
            <a:ext cx="1669604"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(CMD/API)</a:t>
            </a:r>
            <a:endParaRPr lang="en-GB" dirty="0"/>
          </a:p>
        </p:txBody>
      </p:sp>
      <p:cxnSp>
        <p:nvCxnSpPr>
          <p:cNvPr id="57" name="Straight Arrow Connector 56"/>
          <p:cNvCxnSpPr>
            <a:stCxn id="55" idx="2"/>
          </p:cNvCxnSpPr>
          <p:nvPr/>
        </p:nvCxnSpPr>
        <p:spPr>
          <a:xfrm>
            <a:off x="1679594" y="2692982"/>
            <a:ext cx="811767" cy="158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84665" y="3468620"/>
            <a:ext cx="1537168" cy="659221"/>
          </a:xfrm>
          <a:prstGeom prst="rect">
            <a:avLst/>
          </a:prstGeom>
          <a:noFill/>
        </p:spPr>
        <p:txBody>
          <a:bodyPr wrap="none" lIns="104205" tIns="52103" rIns="104205" bIns="52103" rtlCol="0">
            <a:spAutoFit/>
          </a:bodyPr>
          <a:lstStyle/>
          <a:p>
            <a:pPr algn="ctr"/>
            <a:r>
              <a:rPr lang="en-US" dirty="0" smtClean="0"/>
              <a:t>Programmatic</a:t>
            </a:r>
            <a:br>
              <a:rPr lang="en-US" dirty="0" smtClean="0"/>
            </a:br>
            <a:r>
              <a:rPr lang="en-US" dirty="0" smtClean="0"/>
              <a:t>lookup (API)</a:t>
            </a:r>
            <a:endParaRPr lang="en-GB" dirty="0"/>
          </a:p>
        </p:txBody>
      </p:sp>
      <p:pic>
        <p:nvPicPr>
          <p:cNvPr id="64" name="Picture 63"/>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301552" y="605580"/>
            <a:ext cx="672075" cy="635804"/>
          </a:xfrm>
          <a:prstGeom prst="rect">
            <a:avLst/>
          </a:prstGeom>
        </p:spPr>
      </p:pic>
      <p:pic>
        <p:nvPicPr>
          <p:cNvPr id="65" name="Picture 64"/>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637589" y="605580"/>
            <a:ext cx="672075" cy="635804"/>
          </a:xfrm>
          <a:prstGeom prst="rect">
            <a:avLst/>
          </a:prstGeom>
        </p:spPr>
      </p:pic>
      <p:pic>
        <p:nvPicPr>
          <p:cNvPr id="66" name="Picture 6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973627" y="605580"/>
            <a:ext cx="672075" cy="635804"/>
          </a:xfrm>
          <a:prstGeom prst="rect">
            <a:avLst/>
          </a:prstGeom>
        </p:spPr>
      </p:pic>
      <p:cxnSp>
        <p:nvCxnSpPr>
          <p:cNvPr id="67" name="Straight Arrow Connector 66"/>
          <p:cNvCxnSpPr/>
          <p:nvPr/>
        </p:nvCxnSpPr>
        <p:spPr>
          <a:xfrm>
            <a:off x="1889617" y="1241384"/>
            <a:ext cx="0" cy="521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Rettangolo 86"/>
          <p:cNvSpPr/>
          <p:nvPr/>
        </p:nvSpPr>
        <p:spPr bwMode="auto">
          <a:xfrm>
            <a:off x="7518243" y="4005425"/>
            <a:ext cx="675190" cy="6534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5" name="Rettangolo 86"/>
          <p:cNvSpPr/>
          <p:nvPr/>
        </p:nvSpPr>
        <p:spPr bwMode="auto">
          <a:xfrm>
            <a:off x="8193432" y="4102502"/>
            <a:ext cx="675190" cy="414303"/>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112889" tIns="84667" rIns="112889" bIns="84667" spcCol="1447" anchor="ctr"/>
          <a:lstStyle/>
          <a:p>
            <a:pPr algn="ctr" defTabSz="1975554">
              <a:lnSpc>
                <a:spcPct val="90000"/>
              </a:lnSpc>
              <a:spcAft>
                <a:spcPct val="35000"/>
              </a:spcAft>
              <a:defRPr/>
            </a:pPr>
            <a:r>
              <a:rPr lang="es-ES" sz="1300" dirty="0">
                <a:solidFill>
                  <a:schemeClr val="tx1"/>
                </a:solidFill>
              </a:rPr>
              <a:t>Storage</a:t>
            </a:r>
          </a:p>
        </p:txBody>
      </p:sp>
      <p:sp>
        <p:nvSpPr>
          <p:cNvPr id="54" name="Rectangle 53"/>
          <p:cNvSpPr/>
          <p:nvPr/>
        </p:nvSpPr>
        <p:spPr>
          <a:xfrm>
            <a:off x="8614155" y="3081106"/>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59" name="Rectangle 58"/>
          <p:cNvSpPr/>
          <p:nvPr/>
        </p:nvSpPr>
        <p:spPr>
          <a:xfrm>
            <a:off x="8610364" y="5453585"/>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2" name="Rectangle 61"/>
          <p:cNvSpPr/>
          <p:nvPr/>
        </p:nvSpPr>
        <p:spPr>
          <a:xfrm>
            <a:off x="6846168" y="2445302"/>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3" name="Rectangle 62"/>
          <p:cNvSpPr/>
          <p:nvPr/>
        </p:nvSpPr>
        <p:spPr>
          <a:xfrm>
            <a:off x="6258103" y="4114287"/>
            <a:ext cx="452058" cy="1259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Tree>
    <p:extLst>
      <p:ext uri="{BB962C8B-B14F-4D97-AF65-F5344CB8AC3E}">
        <p14:creationId xmlns:p14="http://schemas.microsoft.com/office/powerpoint/2010/main" val="84180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55" grpId="0" animBg="1"/>
      <p:bldP spid="56" grpId="0"/>
      <p:bldP spid="60" grpId="0"/>
      <p:bldP spid="74"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I-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4" y="0"/>
            <a:ext cx="10668000" cy="7159273"/>
          </a:xfrm>
          <a:prstGeom prst="rect">
            <a:avLst/>
          </a:prstGeom>
        </p:spPr>
      </p:pic>
      <p:sp>
        <p:nvSpPr>
          <p:cNvPr id="5" name="Line Callout 2 (Accent Bar) 4"/>
          <p:cNvSpPr/>
          <p:nvPr/>
        </p:nvSpPr>
        <p:spPr>
          <a:xfrm>
            <a:off x="2813720" y="2195090"/>
            <a:ext cx="1092121" cy="476853"/>
          </a:xfrm>
          <a:prstGeom prst="accentCallout2">
            <a:avLst>
              <a:gd name="adj1" fmla="val 50466"/>
              <a:gd name="adj2" fmla="val 100086"/>
              <a:gd name="adj3" fmla="val 112699"/>
              <a:gd name="adj4" fmla="val 140718"/>
              <a:gd name="adj5" fmla="val 434139"/>
              <a:gd name="adj6" fmla="val 166940"/>
            </a:avLst>
          </a:prstGeom>
        </p:spPr>
        <p:style>
          <a:lnRef idx="2">
            <a:schemeClr val="accent2"/>
          </a:lnRef>
          <a:fillRef idx="1">
            <a:schemeClr val="lt1"/>
          </a:fillRef>
          <a:effectRef idx="0">
            <a:schemeClr val="accent2"/>
          </a:effectRef>
          <a:fontRef idx="minor">
            <a:schemeClr val="dk1"/>
          </a:fontRef>
        </p:style>
        <p:txBody>
          <a:bodyPr lIns="104192" tIns="52097" rIns="104192" bIns="52097" rtlCol="0" anchor="ctr"/>
          <a:lstStyle/>
          <a:p>
            <a:pPr algn="ctr"/>
            <a:r>
              <a:rPr lang="en-US" sz="1000" dirty="0">
                <a:ln>
                  <a:solidFill>
                    <a:schemeClr val="accent2"/>
                  </a:solidFill>
                </a:ln>
              </a:rPr>
              <a:t>EGI Foundation</a:t>
            </a:r>
          </a:p>
        </p:txBody>
      </p:sp>
      <p:pic>
        <p:nvPicPr>
          <p:cNvPr id="2" name="Picture 1"/>
          <p:cNvPicPr>
            <a:picLocks noChangeAspect="1"/>
          </p:cNvPicPr>
          <p:nvPr/>
        </p:nvPicPr>
        <p:blipFill>
          <a:blip r:embed="rId4"/>
          <a:stretch>
            <a:fillRect/>
          </a:stretch>
        </p:blipFill>
        <p:spPr>
          <a:xfrm>
            <a:off x="209431" y="2195090"/>
            <a:ext cx="2476976" cy="3099544"/>
          </a:xfrm>
          <a:prstGeom prst="rect">
            <a:avLst/>
          </a:prstGeom>
        </p:spPr>
      </p:pic>
      <p:sp>
        <p:nvSpPr>
          <p:cNvPr id="12" name="Footer Placeholder 11"/>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62970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Typical usage models</a:t>
            </a:r>
            <a:endParaRPr lang="en-GB" dirty="0"/>
          </a:p>
        </p:txBody>
      </p:sp>
      <p:sp>
        <p:nvSpPr>
          <p:cNvPr id="3" name="Marcador de contenido 2"/>
          <p:cNvSpPr>
            <a:spLocks noGrp="1"/>
          </p:cNvSpPr>
          <p:nvPr>
            <p:ph sz="half" idx="2"/>
          </p:nvPr>
        </p:nvSpPr>
        <p:spPr>
          <a:xfrm>
            <a:off x="545468" y="1762535"/>
            <a:ext cx="9829092" cy="5280560"/>
          </a:xfrm>
        </p:spPr>
        <p:txBody>
          <a:bodyPr>
            <a:normAutofit/>
          </a:bodyPr>
          <a:lstStyle/>
          <a:p>
            <a:r>
              <a:rPr lang="en-GB" sz="2700" b="1" dirty="0"/>
              <a:t>Compute and data intensive workloads</a:t>
            </a:r>
            <a:endParaRPr lang="en-GB" sz="2700" dirty="0"/>
          </a:p>
          <a:p>
            <a:pPr lvl="1"/>
            <a:r>
              <a:rPr lang="en-GB" sz="2300" dirty="0" smtClean="0"/>
              <a:t>Batch or interactive</a:t>
            </a:r>
            <a:r>
              <a:rPr lang="en-GB" sz="2300" dirty="0" smtClean="0">
                <a:solidFill>
                  <a:srgbClr val="FF0000"/>
                </a:solidFill>
              </a:rPr>
              <a:t> </a:t>
            </a:r>
            <a:r>
              <a:rPr lang="en-GB" sz="2300" dirty="0"/>
              <a:t>(</a:t>
            </a:r>
            <a:r>
              <a:rPr lang="en-GB" sz="2300" dirty="0" smtClean="0"/>
              <a:t>e.g. Jupiter notebook) </a:t>
            </a:r>
            <a:r>
              <a:rPr lang="en-GB" sz="2300" dirty="0"/>
              <a:t>with scalable and customized environments</a:t>
            </a:r>
          </a:p>
          <a:p>
            <a:r>
              <a:rPr lang="en-GB" sz="2700" b="1" dirty="0"/>
              <a:t>Service Hosting</a:t>
            </a:r>
            <a:endParaRPr lang="en-GB" sz="2700" dirty="0"/>
          </a:p>
          <a:p>
            <a:pPr lvl="1"/>
            <a:r>
              <a:rPr lang="en-GB" sz="2300" dirty="0"/>
              <a:t>Long-running services (e.g. web server, database, application server)</a:t>
            </a:r>
          </a:p>
          <a:p>
            <a:r>
              <a:rPr lang="en-GB" sz="2700" b="1" dirty="0">
                <a:solidFill>
                  <a:srgbClr val="000000"/>
                </a:solidFill>
              </a:rPr>
              <a:t>Datasets repository</a:t>
            </a:r>
          </a:p>
          <a:p>
            <a:pPr lvl="1"/>
            <a:r>
              <a:rPr lang="en-GB" sz="2300" dirty="0">
                <a:solidFill>
                  <a:srgbClr val="000000"/>
                </a:solidFill>
              </a:rPr>
              <a:t>Store and manage large datasets (in a storage volume)</a:t>
            </a:r>
          </a:p>
          <a:p>
            <a:r>
              <a:rPr lang="en-GB" sz="2700" b="1" dirty="0"/>
              <a:t>Disposable and testing environments</a:t>
            </a:r>
          </a:p>
          <a:p>
            <a:pPr lvl="1"/>
            <a:r>
              <a:rPr lang="en-GB" sz="2300" dirty="0"/>
              <a:t>Host training environments, test applications</a:t>
            </a:r>
          </a:p>
        </p:txBody>
      </p:sp>
    </p:spTree>
    <p:extLst>
      <p:ext uri="{BB962C8B-B14F-4D97-AF65-F5344CB8AC3E}">
        <p14:creationId xmlns:p14="http://schemas.microsoft.com/office/powerpoint/2010/main" val="1937414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redondeado 90"/>
          <p:cNvSpPr/>
          <p:nvPr/>
        </p:nvSpPr>
        <p:spPr>
          <a:xfrm>
            <a:off x="7434234" y="1919036"/>
            <a:ext cx="3108345" cy="4609579"/>
          </a:xfrm>
          <a:prstGeom prst="roundRect">
            <a:avLst/>
          </a:prstGeom>
          <a:ln>
            <a:solidFill>
              <a:schemeClr val="bg1">
                <a:lumMod val="65000"/>
              </a:schemeClr>
            </a:solidFill>
            <a:prstDash val="dot"/>
          </a:ln>
        </p:spPr>
        <p:style>
          <a:lnRef idx="2">
            <a:schemeClr val="accent5"/>
          </a:lnRef>
          <a:fillRef idx="1">
            <a:schemeClr val="lt1"/>
          </a:fillRef>
          <a:effectRef idx="0">
            <a:schemeClr val="accent5"/>
          </a:effectRef>
          <a:fontRef idx="minor">
            <a:schemeClr val="dk1"/>
          </a:fontRef>
        </p:style>
        <p:txBody>
          <a:bodyPr lIns="104205" tIns="52103" rIns="104205" bIns="52103" rtlCol="0" anchor="ctr"/>
          <a:lstStyle/>
          <a:p>
            <a:pPr algn="ctr"/>
            <a:endParaRPr lang="en-GB"/>
          </a:p>
        </p:txBody>
      </p:sp>
      <p:sp>
        <p:nvSpPr>
          <p:cNvPr id="59" name="Rectángulo redondeado 37"/>
          <p:cNvSpPr/>
          <p:nvPr/>
        </p:nvSpPr>
        <p:spPr>
          <a:xfrm>
            <a:off x="7854280" y="4658830"/>
            <a:ext cx="2352261" cy="143055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49" name="Rectángulo redondeado 48"/>
          <p:cNvSpPr/>
          <p:nvPr/>
        </p:nvSpPr>
        <p:spPr>
          <a:xfrm>
            <a:off x="1721599" y="4786915"/>
            <a:ext cx="4788532" cy="14305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104205" tIns="52103" rIns="104205" bIns="52103" rtlCol="0" anchor="ctr"/>
          <a:lstStyle/>
          <a:p>
            <a:pPr algn="ctr"/>
            <a:endParaRPr lang="en-GB"/>
          </a:p>
        </p:txBody>
      </p:sp>
      <p:sp>
        <p:nvSpPr>
          <p:cNvPr id="47" name="Rectángulo redondeado 46"/>
          <p:cNvSpPr/>
          <p:nvPr/>
        </p:nvSpPr>
        <p:spPr>
          <a:xfrm>
            <a:off x="3233767" y="2274566"/>
            <a:ext cx="3696411" cy="15100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04205" tIns="52103" rIns="104205" bIns="52103" rtlCol="0" anchor="ctr"/>
          <a:lstStyle/>
          <a:p>
            <a:pPr algn="ctr"/>
            <a:endParaRPr lang="en-GB"/>
          </a:p>
        </p:txBody>
      </p:sp>
      <p:grpSp>
        <p:nvGrpSpPr>
          <p:cNvPr id="19" name="Agrupar 18"/>
          <p:cNvGrpSpPr/>
          <p:nvPr/>
        </p:nvGrpSpPr>
        <p:grpSpPr>
          <a:xfrm>
            <a:off x="3569804" y="2552730"/>
            <a:ext cx="1108800" cy="953706"/>
            <a:chOff x="1727146" y="2144589"/>
            <a:chExt cx="950400" cy="864096"/>
          </a:xfrm>
        </p:grpSpPr>
        <p:sp>
          <p:nvSpPr>
            <p:cNvPr id="18" name="Rectángulo 17"/>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ubo 15"/>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Web </a:t>
              </a:r>
            </a:p>
            <a:p>
              <a:pPr algn="ctr">
                <a:defRPr/>
              </a:pPr>
              <a:r>
                <a:rPr lang="es-ES" dirty="0" smtClean="0"/>
                <a:t>Server</a:t>
              </a:r>
              <a:endParaRPr lang="es-ES" dirty="0"/>
            </a:p>
          </p:txBody>
        </p:sp>
      </p:grpSp>
      <p:sp>
        <p:nvSpPr>
          <p:cNvPr id="2" name="Título 1"/>
          <p:cNvSpPr>
            <a:spLocks noGrp="1"/>
          </p:cNvSpPr>
          <p:nvPr>
            <p:ph type="title"/>
          </p:nvPr>
        </p:nvSpPr>
        <p:spPr/>
        <p:txBody>
          <a:bodyPr>
            <a:normAutofit/>
          </a:bodyPr>
          <a:lstStyle/>
          <a:p>
            <a:r>
              <a:rPr lang="en-GB" dirty="0" smtClean="0"/>
              <a:t>Combined models</a:t>
            </a:r>
            <a:endParaRPr lang="en-GB" dirty="0"/>
          </a:p>
        </p:txBody>
      </p:sp>
      <p:grpSp>
        <p:nvGrpSpPr>
          <p:cNvPr id="20" name="Agrupar 19"/>
          <p:cNvGrpSpPr/>
          <p:nvPr/>
        </p:nvGrpSpPr>
        <p:grpSpPr>
          <a:xfrm>
            <a:off x="5379542" y="2552730"/>
            <a:ext cx="1108800" cy="953706"/>
            <a:chOff x="1727146" y="2144589"/>
            <a:chExt cx="950400" cy="864096"/>
          </a:xfrm>
        </p:grpSpPr>
        <p:sp>
          <p:nvSpPr>
            <p:cNvPr id="21" name="Rectángulo 20"/>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ubo 21"/>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Data</a:t>
              </a:r>
            </a:p>
            <a:p>
              <a:pPr algn="ctr">
                <a:defRPr/>
              </a:pPr>
              <a:r>
                <a:rPr lang="es-ES" dirty="0" smtClean="0"/>
                <a:t>Server</a:t>
              </a:r>
              <a:endParaRPr lang="es-ES" dirty="0"/>
            </a:p>
          </p:txBody>
        </p:sp>
      </p:grpSp>
      <p:grpSp>
        <p:nvGrpSpPr>
          <p:cNvPr id="50" name="Agrupar 49"/>
          <p:cNvGrpSpPr/>
          <p:nvPr/>
        </p:nvGrpSpPr>
        <p:grpSpPr>
          <a:xfrm>
            <a:off x="1957472" y="5025342"/>
            <a:ext cx="4385164" cy="953706"/>
            <a:chOff x="1907704" y="4517504"/>
            <a:chExt cx="3758712" cy="864096"/>
          </a:xfrm>
        </p:grpSpPr>
        <p:grpSp>
          <p:nvGrpSpPr>
            <p:cNvPr id="23" name="Agrupar 22"/>
            <p:cNvGrpSpPr/>
            <p:nvPr/>
          </p:nvGrpSpPr>
          <p:grpSpPr>
            <a:xfrm>
              <a:off x="1907704" y="4517504"/>
              <a:ext cx="950400" cy="864096"/>
              <a:chOff x="1727146" y="2144589"/>
              <a:chExt cx="950400" cy="864096"/>
            </a:xfrm>
          </p:grpSpPr>
          <p:sp>
            <p:nvSpPr>
              <p:cNvPr id="24" name="Rectángulo 23"/>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ubo 24"/>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26" name="Agrupar 25"/>
            <p:cNvGrpSpPr/>
            <p:nvPr/>
          </p:nvGrpSpPr>
          <p:grpSpPr>
            <a:xfrm>
              <a:off x="3311860" y="4517504"/>
              <a:ext cx="950400" cy="864096"/>
              <a:chOff x="1727146" y="2144589"/>
              <a:chExt cx="950400" cy="864096"/>
            </a:xfrm>
          </p:grpSpPr>
          <p:sp>
            <p:nvSpPr>
              <p:cNvPr id="27" name="Rectángulo 26"/>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ubo 27"/>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32" name="Agrupar 31"/>
            <p:cNvGrpSpPr/>
            <p:nvPr/>
          </p:nvGrpSpPr>
          <p:grpSpPr>
            <a:xfrm>
              <a:off x="4716016" y="4517504"/>
              <a:ext cx="950400" cy="864096"/>
              <a:chOff x="1727146" y="2144589"/>
              <a:chExt cx="950400" cy="864096"/>
            </a:xfrm>
          </p:grpSpPr>
          <p:sp>
            <p:nvSpPr>
              <p:cNvPr id="33" name="Rectángulo 32"/>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Cubo 33"/>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grpSp>
        <p:nvGrpSpPr>
          <p:cNvPr id="39" name="Agrupar 38"/>
          <p:cNvGrpSpPr/>
          <p:nvPr/>
        </p:nvGrpSpPr>
        <p:grpSpPr>
          <a:xfrm>
            <a:off x="7812276" y="2314303"/>
            <a:ext cx="2363264" cy="1430559"/>
            <a:chOff x="6012160" y="2996952"/>
            <a:chExt cx="2025655" cy="1296144"/>
          </a:xfrm>
        </p:grpSpPr>
        <p:sp>
          <p:nvSpPr>
            <p:cNvPr id="38" name="Rectángulo redondeado 37"/>
            <p:cNvSpPr/>
            <p:nvPr/>
          </p:nvSpPr>
          <p:spPr>
            <a:xfrm>
              <a:off x="6016875" y="2996952"/>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Agrupar 2"/>
            <p:cNvGrpSpPr>
              <a:grpSpLocks/>
            </p:cNvGrpSpPr>
            <p:nvPr/>
          </p:nvGrpSpPr>
          <p:grpSpPr bwMode="auto">
            <a:xfrm>
              <a:off x="6012160" y="3226198"/>
              <a:ext cx="2025655" cy="837653"/>
              <a:chOff x="5323241" y="2348880"/>
              <a:chExt cx="2025910" cy="837525"/>
            </a:xfrm>
          </p:grpSpPr>
          <p:pic>
            <p:nvPicPr>
              <p:cNvPr id="36" name="Imagen 8"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241"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9"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0" name="CuadroTexto 39"/>
          <p:cNvSpPr txBox="1"/>
          <p:nvPr/>
        </p:nvSpPr>
        <p:spPr>
          <a:xfrm>
            <a:off x="7954861" y="1946408"/>
            <a:ext cx="2096328" cy="382223"/>
          </a:xfrm>
          <a:prstGeom prst="rect">
            <a:avLst/>
          </a:prstGeom>
          <a:noFill/>
        </p:spPr>
        <p:txBody>
          <a:bodyPr wrap="none" lIns="104205" tIns="52103" rIns="104205" bIns="52103" rtlCol="0">
            <a:spAutoFit/>
          </a:bodyPr>
          <a:lstStyle/>
          <a:p>
            <a:pPr algn="ctr"/>
            <a:r>
              <a:rPr lang="en-GB" b="1" dirty="0" smtClean="0"/>
              <a:t> Block Storage RAID</a:t>
            </a:r>
            <a:endParaRPr lang="en-GB" b="1" dirty="0"/>
          </a:p>
        </p:txBody>
      </p:sp>
      <p:cxnSp>
        <p:nvCxnSpPr>
          <p:cNvPr id="42" name="Conector recto de flecha 41"/>
          <p:cNvCxnSpPr>
            <a:stCxn id="36" idx="1"/>
            <a:endCxn id="21" idx="3"/>
          </p:cNvCxnSpPr>
          <p:nvPr/>
        </p:nvCxnSpPr>
        <p:spPr>
          <a:xfrm rot="10800000">
            <a:off x="6488342" y="3029584"/>
            <a:ext cx="1323933" cy="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Conector recto 44"/>
          <p:cNvCxnSpPr>
            <a:stCxn id="21" idx="1"/>
            <a:endCxn id="18" idx="3"/>
          </p:cNvCxnSpPr>
          <p:nvPr/>
        </p:nvCxnSpPr>
        <p:spPr>
          <a:xfrm flipH="1">
            <a:off x="4678604" y="3029583"/>
            <a:ext cx="700938" cy="0"/>
          </a:xfrm>
          <a:prstGeom prst="line">
            <a:avLst/>
          </a:prstGeom>
        </p:spPr>
        <p:style>
          <a:lnRef idx="2">
            <a:schemeClr val="dk1"/>
          </a:lnRef>
          <a:fillRef idx="0">
            <a:schemeClr val="dk1"/>
          </a:fillRef>
          <a:effectRef idx="1">
            <a:schemeClr val="dk1"/>
          </a:effectRef>
          <a:fontRef idx="minor">
            <a:schemeClr val="tx1"/>
          </a:fontRef>
        </p:style>
      </p:cxnSp>
      <p:sp>
        <p:nvSpPr>
          <p:cNvPr id="48" name="CuadroTexto 47"/>
          <p:cNvSpPr txBox="1"/>
          <p:nvPr/>
        </p:nvSpPr>
        <p:spPr>
          <a:xfrm>
            <a:off x="3847604" y="1866933"/>
            <a:ext cx="2505945" cy="382223"/>
          </a:xfrm>
          <a:prstGeom prst="rect">
            <a:avLst/>
          </a:prstGeom>
          <a:noFill/>
        </p:spPr>
        <p:txBody>
          <a:bodyPr wrap="none" lIns="104205" tIns="52103" rIns="104205" bIns="52103" rtlCol="0">
            <a:spAutoFit/>
          </a:bodyPr>
          <a:lstStyle/>
          <a:p>
            <a:pPr algn="ctr"/>
            <a:r>
              <a:rPr lang="en-GB" b="1" dirty="0" smtClean="0"/>
              <a:t>Scalable Service hosting</a:t>
            </a:r>
            <a:endParaRPr lang="en-GB" b="1" dirty="0"/>
          </a:p>
        </p:txBody>
      </p:sp>
      <p:sp>
        <p:nvSpPr>
          <p:cNvPr id="51" name="CuadroTexto 50"/>
          <p:cNvSpPr txBox="1"/>
          <p:nvPr/>
        </p:nvSpPr>
        <p:spPr>
          <a:xfrm>
            <a:off x="2163983" y="6158609"/>
            <a:ext cx="3903764" cy="382223"/>
          </a:xfrm>
          <a:prstGeom prst="rect">
            <a:avLst/>
          </a:prstGeom>
          <a:noFill/>
        </p:spPr>
        <p:txBody>
          <a:bodyPr wrap="none" lIns="104205" tIns="52103" rIns="104205" bIns="52103" rtlCol="0">
            <a:spAutoFit/>
          </a:bodyPr>
          <a:lstStyle/>
          <a:p>
            <a:pPr algn="ctr"/>
            <a:r>
              <a:rPr lang="en-GB" b="1" dirty="0" smtClean="0"/>
              <a:t>Scalable Compute and data processing</a:t>
            </a:r>
            <a:endParaRPr lang="en-GB" b="1" dirty="0"/>
          </a:p>
        </p:txBody>
      </p:sp>
      <p:cxnSp>
        <p:nvCxnSpPr>
          <p:cNvPr id="53" name="Conector recto de flecha 52"/>
          <p:cNvCxnSpPr>
            <a:stCxn id="18" idx="2"/>
            <a:endCxn id="49" idx="0"/>
          </p:cNvCxnSpPr>
          <p:nvPr/>
        </p:nvCxnSpPr>
        <p:spPr>
          <a:xfrm flipH="1">
            <a:off x="4115865" y="3506436"/>
            <a:ext cx="8339" cy="12804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7" y="2567021"/>
            <a:ext cx="977900"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Conector recto de flecha 57"/>
          <p:cNvCxnSpPr>
            <a:stCxn id="56" idx="3"/>
            <a:endCxn id="18" idx="1"/>
          </p:cNvCxnSpPr>
          <p:nvPr/>
        </p:nvCxnSpPr>
        <p:spPr>
          <a:xfrm>
            <a:off x="1436897" y="3029583"/>
            <a:ext cx="21329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CuadroTexto 60"/>
          <p:cNvSpPr txBox="1"/>
          <p:nvPr/>
        </p:nvSpPr>
        <p:spPr>
          <a:xfrm>
            <a:off x="3065749" y="4102502"/>
            <a:ext cx="967651" cy="382223"/>
          </a:xfrm>
          <a:prstGeom prst="rect">
            <a:avLst/>
          </a:prstGeom>
          <a:noFill/>
        </p:spPr>
        <p:txBody>
          <a:bodyPr wrap="none" lIns="104205" tIns="52103" rIns="104205" bIns="52103" rtlCol="0">
            <a:spAutoFit/>
          </a:bodyPr>
          <a:lstStyle/>
          <a:p>
            <a:r>
              <a:rPr lang="en-GB" i="1" dirty="0" smtClean="0"/>
              <a:t>spawns</a:t>
            </a:r>
            <a:endParaRPr lang="en-GB" i="1" dirty="0"/>
          </a:p>
        </p:txBody>
      </p:sp>
      <p:sp>
        <p:nvSpPr>
          <p:cNvPr id="65" name="Esquina doblada 14"/>
          <p:cNvSpPr/>
          <p:nvPr/>
        </p:nvSpPr>
        <p:spPr bwMode="auto">
          <a:xfrm rot="10800000">
            <a:off x="8471566" y="4897257"/>
            <a:ext cx="57638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6" name="Esquina doblada 4"/>
          <p:cNvSpPr/>
          <p:nvPr/>
        </p:nvSpPr>
        <p:spPr bwMode="auto">
          <a:xfrm rot="10800000">
            <a:off x="8599810" y="5078573"/>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7" name="Esquina doblada 15"/>
          <p:cNvSpPr/>
          <p:nvPr/>
        </p:nvSpPr>
        <p:spPr bwMode="auto">
          <a:xfrm rot="10800000">
            <a:off x="8791470" y="5259890"/>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8" name="CuadroTexto 67"/>
          <p:cNvSpPr txBox="1"/>
          <p:nvPr/>
        </p:nvSpPr>
        <p:spPr>
          <a:xfrm>
            <a:off x="8237899" y="6089389"/>
            <a:ext cx="1800624" cy="382223"/>
          </a:xfrm>
          <a:prstGeom prst="rect">
            <a:avLst/>
          </a:prstGeom>
          <a:noFill/>
        </p:spPr>
        <p:txBody>
          <a:bodyPr wrap="none" lIns="104205" tIns="52103" rIns="104205" bIns="52103" rtlCol="0">
            <a:spAutoFit/>
          </a:bodyPr>
          <a:lstStyle/>
          <a:p>
            <a:pPr algn="r"/>
            <a:r>
              <a:rPr lang="en-GB" b="1" dirty="0" smtClean="0"/>
              <a:t> Object Storage*</a:t>
            </a:r>
            <a:endParaRPr lang="en-GB" b="1" dirty="0"/>
          </a:p>
        </p:txBody>
      </p:sp>
      <p:cxnSp>
        <p:nvCxnSpPr>
          <p:cNvPr id="70" name="Conector recto de flecha 69"/>
          <p:cNvCxnSpPr>
            <a:endCxn id="49" idx="3"/>
          </p:cNvCxnSpPr>
          <p:nvPr/>
        </p:nvCxnSpPr>
        <p:spPr>
          <a:xfrm flipH="1">
            <a:off x="6510131" y="5493247"/>
            <a:ext cx="1158645" cy="894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1" name="CuadroTexto 70"/>
          <p:cNvSpPr txBox="1"/>
          <p:nvPr/>
        </p:nvSpPr>
        <p:spPr>
          <a:xfrm>
            <a:off x="342316" y="3466698"/>
            <a:ext cx="1064007" cy="382223"/>
          </a:xfrm>
          <a:prstGeom prst="rect">
            <a:avLst/>
          </a:prstGeom>
          <a:noFill/>
        </p:spPr>
        <p:txBody>
          <a:bodyPr wrap="none" lIns="104205" tIns="52103" rIns="104205" bIns="52103" rtlCol="0">
            <a:spAutoFit/>
          </a:bodyPr>
          <a:lstStyle/>
          <a:p>
            <a:r>
              <a:rPr lang="en-GB" b="1" dirty="0" smtClean="0"/>
              <a:t>End User</a:t>
            </a:r>
            <a:endParaRPr lang="en-GB" b="1" dirty="0"/>
          </a:p>
        </p:txBody>
      </p:sp>
      <p:cxnSp>
        <p:nvCxnSpPr>
          <p:cNvPr id="78" name="Conector recto de flecha 41"/>
          <p:cNvCxnSpPr>
            <a:stCxn id="22" idx="3"/>
            <a:endCxn id="34" idx="0"/>
          </p:cNvCxnSpPr>
          <p:nvPr/>
        </p:nvCxnSpPr>
        <p:spPr>
          <a:xfrm rot="16200000" flipH="1">
            <a:off x="5101363" y="4264462"/>
            <a:ext cx="1519453" cy="2854"/>
          </a:xfrm>
          <a:prstGeom prst="bentConnector3">
            <a:avLst>
              <a:gd name="adj1" fmla="val 50000"/>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81" name="CuadroTexto 80"/>
          <p:cNvSpPr txBox="1"/>
          <p:nvPr/>
        </p:nvSpPr>
        <p:spPr>
          <a:xfrm>
            <a:off x="5838056" y="4092246"/>
            <a:ext cx="882667" cy="382223"/>
          </a:xfrm>
          <a:prstGeom prst="rect">
            <a:avLst/>
          </a:prstGeom>
          <a:noFill/>
        </p:spPr>
        <p:txBody>
          <a:bodyPr wrap="none" lIns="104205" tIns="52103" rIns="104205" bIns="52103" rtlCol="0">
            <a:spAutoFit/>
          </a:bodyPr>
          <a:lstStyle/>
          <a:p>
            <a:r>
              <a:rPr lang="en-GB" i="1" dirty="0" smtClean="0"/>
              <a:t>mount</a:t>
            </a:r>
            <a:endParaRPr lang="en-GB" i="1" dirty="0"/>
          </a:p>
        </p:txBody>
      </p:sp>
      <p:sp>
        <p:nvSpPr>
          <p:cNvPr id="82" name="Rectángulo redondeado 81"/>
          <p:cNvSpPr/>
          <p:nvPr/>
        </p:nvSpPr>
        <p:spPr>
          <a:xfrm>
            <a:off x="2309664" y="1002958"/>
            <a:ext cx="6466791" cy="556328"/>
          </a:xfrm>
          <a:prstGeom prst="roundRect">
            <a:avLst/>
          </a:prstGeom>
          <a:ln w="38100" cmpd="sng"/>
        </p:spPr>
        <p:style>
          <a:lnRef idx="2">
            <a:schemeClr val="accent2"/>
          </a:lnRef>
          <a:fillRef idx="1">
            <a:schemeClr val="lt1"/>
          </a:fillRef>
          <a:effectRef idx="0">
            <a:schemeClr val="accent2"/>
          </a:effectRef>
          <a:fontRef idx="minor">
            <a:schemeClr val="dk1"/>
          </a:fontRef>
        </p:style>
        <p:txBody>
          <a:bodyPr lIns="104205" tIns="52103" rIns="104205" bIns="52103" rtlCol="0" anchor="ctr"/>
          <a:lstStyle/>
          <a:p>
            <a:pPr algn="ctr"/>
            <a:r>
              <a:rPr lang="en-GB" sz="2300" i="1" dirty="0">
                <a:solidFill>
                  <a:srgbClr val="FF0000"/>
                </a:solidFill>
              </a:rPr>
              <a:t>Combine usage models in a single application</a:t>
            </a:r>
          </a:p>
        </p:txBody>
      </p:sp>
      <p:sp>
        <p:nvSpPr>
          <p:cNvPr id="83" name="CuadroTexto 82"/>
          <p:cNvSpPr txBox="1"/>
          <p:nvPr/>
        </p:nvSpPr>
        <p:spPr>
          <a:xfrm>
            <a:off x="6930178" y="2661687"/>
            <a:ext cx="865422" cy="382223"/>
          </a:xfrm>
          <a:prstGeom prst="rect">
            <a:avLst/>
          </a:prstGeom>
          <a:noFill/>
        </p:spPr>
        <p:txBody>
          <a:bodyPr wrap="none" lIns="104205" tIns="52103" rIns="104205" bIns="52103" rtlCol="0">
            <a:spAutoFit/>
          </a:bodyPr>
          <a:lstStyle/>
          <a:p>
            <a:r>
              <a:rPr lang="en-GB" i="1" dirty="0" smtClean="0"/>
              <a:t>attach</a:t>
            </a:r>
            <a:endParaRPr lang="en-GB" i="1" dirty="0"/>
          </a:p>
        </p:txBody>
      </p:sp>
      <p:sp>
        <p:nvSpPr>
          <p:cNvPr id="90" name="CuadroTexto 89"/>
          <p:cNvSpPr txBox="1"/>
          <p:nvPr/>
        </p:nvSpPr>
        <p:spPr>
          <a:xfrm>
            <a:off x="6669386" y="5096384"/>
            <a:ext cx="979261" cy="659221"/>
          </a:xfrm>
          <a:prstGeom prst="rect">
            <a:avLst/>
          </a:prstGeom>
          <a:noFill/>
        </p:spPr>
        <p:txBody>
          <a:bodyPr wrap="none" lIns="104205" tIns="52103" rIns="104205" bIns="52103" rtlCol="0">
            <a:spAutoFit/>
          </a:bodyPr>
          <a:lstStyle/>
          <a:p>
            <a:pPr algn="ctr"/>
            <a:r>
              <a:rPr lang="en-GB" i="1" dirty="0"/>
              <a:t>a</a:t>
            </a:r>
            <a:r>
              <a:rPr lang="en-GB" i="1" dirty="0" smtClean="0"/>
              <a:t>nalyse</a:t>
            </a:r>
          </a:p>
          <a:p>
            <a:pPr algn="ctr"/>
            <a:r>
              <a:rPr lang="en-GB" i="1" dirty="0" smtClean="0"/>
              <a:t>data</a:t>
            </a:r>
            <a:endParaRPr lang="en-GB" i="1" dirty="0"/>
          </a:p>
        </p:txBody>
      </p:sp>
      <p:sp>
        <p:nvSpPr>
          <p:cNvPr id="3" name="TextBox 2"/>
          <p:cNvSpPr txBox="1"/>
          <p:nvPr/>
        </p:nvSpPr>
        <p:spPr>
          <a:xfrm>
            <a:off x="41412" y="6703401"/>
            <a:ext cx="5350374" cy="351445"/>
          </a:xfrm>
          <a:prstGeom prst="rect">
            <a:avLst/>
          </a:prstGeom>
          <a:noFill/>
        </p:spPr>
        <p:txBody>
          <a:bodyPr wrap="none" lIns="104205" tIns="52103" rIns="104205" bIns="52103" rtlCol="0">
            <a:spAutoFit/>
          </a:bodyPr>
          <a:lstStyle/>
          <a:p>
            <a:r>
              <a:rPr lang="en-GB" sz="1600" dirty="0"/>
              <a:t>* Object storage (CDMI or other) is not available on every site</a:t>
            </a:r>
          </a:p>
        </p:txBody>
      </p:sp>
    </p:spTree>
    <p:extLst>
      <p:ext uri="{BB962C8B-B14F-4D97-AF65-F5344CB8AC3E}">
        <p14:creationId xmlns:p14="http://schemas.microsoft.com/office/powerpoint/2010/main" val="4145037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r>
              <a:rPr lang="it-IT" altLang="en-US" dirty="0" smtClean="0"/>
              <a:t>Example: Chipster</a:t>
            </a:r>
            <a:endParaRPr lang="en-GB" altLang="en-US" dirty="0" smtClean="0"/>
          </a:p>
        </p:txBody>
      </p:sp>
      <p:grpSp>
        <p:nvGrpSpPr>
          <p:cNvPr id="37892" name="Gruppo 8"/>
          <p:cNvGrpSpPr>
            <a:grpSpLocks/>
          </p:cNvGrpSpPr>
          <p:nvPr/>
        </p:nvGrpSpPr>
        <p:grpSpPr bwMode="auto">
          <a:xfrm>
            <a:off x="420424" y="2531843"/>
            <a:ext cx="4114106" cy="4757957"/>
            <a:chOff x="4932040" y="1229312"/>
            <a:chExt cx="4103236" cy="5163253"/>
          </a:xfrm>
        </p:grpSpPr>
        <p:sp>
          <p:nvSpPr>
            <p:cNvPr id="10" name="Rectángulo redondeado 47"/>
            <p:cNvSpPr/>
            <p:nvPr/>
          </p:nvSpPr>
          <p:spPr>
            <a:xfrm>
              <a:off x="4932040" y="1229312"/>
              <a:ext cx="4032415" cy="5040560"/>
            </a:xfrm>
            <a:prstGeom prst="roundRect">
              <a:avLst/>
            </a:prstGeom>
            <a:solidFill>
              <a:srgbClr val="FFFFFF"/>
            </a:solidFill>
            <a:ln>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pSp>
          <p:nvGrpSpPr>
            <p:cNvPr id="37902" name="Agrupar 5"/>
            <p:cNvGrpSpPr>
              <a:grpSpLocks/>
            </p:cNvGrpSpPr>
            <p:nvPr/>
          </p:nvGrpSpPr>
          <p:grpSpPr bwMode="auto">
            <a:xfrm>
              <a:off x="6474201" y="3284984"/>
              <a:ext cx="948127" cy="864096"/>
              <a:chOff x="6572565" y="4041068"/>
              <a:chExt cx="948127" cy="864096"/>
            </a:xfrm>
          </p:grpSpPr>
          <p:sp>
            <p:nvSpPr>
              <p:cNvPr id="31" name="Rectángulo 13"/>
              <p:cNvSpPr/>
              <p:nvPr/>
            </p:nvSpPr>
            <p:spPr>
              <a:xfrm>
                <a:off x="6572807" y="4040788"/>
                <a:ext cx="947609" cy="8651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2" name="Cubo 31"/>
              <p:cNvSpPr/>
              <p:nvPr/>
            </p:nvSpPr>
            <p:spPr>
              <a:xfrm>
                <a:off x="6572807" y="4040788"/>
                <a:ext cx="947609" cy="865128"/>
              </a:xfrm>
              <a:prstGeom prst="cube">
                <a:avLst>
                  <a:gd name="adj" fmla="val 1474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600" dirty="0"/>
                  <a:t>NFS</a:t>
                </a:r>
              </a:p>
              <a:p>
                <a:pPr algn="ctr">
                  <a:defRPr/>
                </a:pPr>
                <a:r>
                  <a:rPr lang="es-ES" sz="1600" dirty="0"/>
                  <a:t>Server</a:t>
                </a:r>
              </a:p>
            </p:txBody>
          </p:sp>
        </p:grpSp>
        <p:cxnSp>
          <p:nvCxnSpPr>
            <p:cNvPr id="12" name="Conector recto 6"/>
            <p:cNvCxnSpPr>
              <a:stCxn id="37920" idx="0"/>
              <a:endCxn id="32" idx="3"/>
            </p:cNvCxnSpPr>
            <p:nvPr/>
          </p:nvCxnSpPr>
          <p:spPr>
            <a:xfrm rot="5400000" flipH="1" flipV="1">
              <a:off x="6340837" y="4037763"/>
              <a:ext cx="431613" cy="65575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4" name="Agrupar 29"/>
            <p:cNvGrpSpPr>
              <a:grpSpLocks/>
            </p:cNvGrpSpPr>
            <p:nvPr/>
          </p:nvGrpSpPr>
          <p:grpSpPr bwMode="auto">
            <a:xfrm>
              <a:off x="5580112" y="4581128"/>
              <a:ext cx="2736304" cy="1811437"/>
              <a:chOff x="5652120" y="4725144"/>
              <a:chExt cx="2736304" cy="1811437"/>
            </a:xfrm>
          </p:grpSpPr>
          <p:grpSp>
            <p:nvGrpSpPr>
              <p:cNvPr id="37916" name="Agrupar 24"/>
              <p:cNvGrpSpPr>
                <a:grpSpLocks/>
              </p:cNvGrpSpPr>
              <p:nvPr/>
            </p:nvGrpSpPr>
            <p:grpSpPr bwMode="auto">
              <a:xfrm>
                <a:off x="5652120" y="4725144"/>
                <a:ext cx="1296144" cy="1811437"/>
                <a:chOff x="5436096" y="4725144"/>
                <a:chExt cx="1296144" cy="1811437"/>
              </a:xfrm>
            </p:grpSpPr>
            <p:pic>
              <p:nvPicPr>
                <p:cNvPr id="37920" name="Imagen 15"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5436096"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CuadroTexto 20"/>
                <p:cNvSpPr txBox="1">
                  <a:spLocks noChangeArrowheads="1"/>
                </p:cNvSpPr>
                <p:nvPr/>
              </p:nvSpPr>
              <p:spPr bwMode="auto">
                <a:xfrm>
                  <a:off x="5544140"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Tools </a:t>
                  </a:r>
                </a:p>
                <a:p>
                  <a:pPr algn="ctr">
                    <a:spcBef>
                      <a:spcPct val="0"/>
                    </a:spcBef>
                    <a:buClrTx/>
                    <a:buFontTx/>
                    <a:buNone/>
                  </a:pPr>
                  <a:r>
                    <a:rPr lang="en-GB" altLang="en-US" sz="2100"/>
                    <a:t>Volume</a:t>
                  </a:r>
                </a:p>
              </p:txBody>
            </p:sp>
          </p:grpSp>
          <p:grpSp>
            <p:nvGrpSpPr>
              <p:cNvPr id="37917" name="Agrupar 23"/>
              <p:cNvGrpSpPr>
                <a:grpSpLocks/>
              </p:cNvGrpSpPr>
              <p:nvPr/>
            </p:nvGrpSpPr>
            <p:grpSpPr bwMode="auto">
              <a:xfrm>
                <a:off x="7092280" y="4725144"/>
                <a:ext cx="1296144" cy="1811437"/>
                <a:chOff x="7092280" y="4725144"/>
                <a:chExt cx="1296144" cy="1811437"/>
              </a:xfrm>
            </p:grpSpPr>
            <p:pic>
              <p:nvPicPr>
                <p:cNvPr id="37918" name="Imagen 21"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7092280"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CuadroTexto 22"/>
                <p:cNvSpPr txBox="1">
                  <a:spLocks noChangeArrowheads="1"/>
                </p:cNvSpPr>
                <p:nvPr/>
              </p:nvSpPr>
              <p:spPr bwMode="auto">
                <a:xfrm>
                  <a:off x="7200324"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Data</a:t>
                  </a:r>
                </a:p>
                <a:p>
                  <a:pPr algn="ctr">
                    <a:spcBef>
                      <a:spcPct val="0"/>
                    </a:spcBef>
                    <a:buClrTx/>
                    <a:buFontTx/>
                    <a:buNone/>
                  </a:pPr>
                  <a:r>
                    <a:rPr lang="en-GB" altLang="en-US" sz="2100"/>
                    <a:t>Volume</a:t>
                  </a:r>
                </a:p>
              </p:txBody>
            </p:sp>
          </p:grpSp>
        </p:grpSp>
        <p:cxnSp>
          <p:nvCxnSpPr>
            <p:cNvPr id="14" name="Conector recto 6"/>
            <p:cNvCxnSpPr>
              <a:stCxn id="37918" idx="0"/>
              <a:endCxn id="32" idx="3"/>
            </p:cNvCxnSpPr>
            <p:nvPr/>
          </p:nvCxnSpPr>
          <p:spPr>
            <a:xfrm rot="16200000" flipV="1">
              <a:off x="7060317" y="3974035"/>
              <a:ext cx="431613" cy="783209"/>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6" name="Agrupar 36"/>
            <p:cNvGrpSpPr>
              <a:grpSpLocks/>
            </p:cNvGrpSpPr>
            <p:nvPr/>
          </p:nvGrpSpPr>
          <p:grpSpPr bwMode="auto">
            <a:xfrm>
              <a:off x="5292080" y="1412776"/>
              <a:ext cx="3312368" cy="1152128"/>
              <a:chOff x="5292080" y="1484784"/>
              <a:chExt cx="3312368" cy="1152128"/>
            </a:xfrm>
          </p:grpSpPr>
          <p:grpSp>
            <p:nvGrpSpPr>
              <p:cNvPr id="37910" name="Agrupar 30"/>
              <p:cNvGrpSpPr>
                <a:grpSpLocks/>
              </p:cNvGrpSpPr>
              <p:nvPr/>
            </p:nvGrpSpPr>
            <p:grpSpPr bwMode="auto">
              <a:xfrm>
                <a:off x="5292080" y="1484784"/>
                <a:ext cx="1224136" cy="1152128"/>
                <a:chOff x="6572565" y="4041068"/>
                <a:chExt cx="948127" cy="864096"/>
              </a:xfrm>
            </p:grpSpPr>
            <p:sp>
              <p:nvSpPr>
                <p:cNvPr id="23" name="Rectángulo 31"/>
                <p:cNvSpPr/>
                <p:nvPr/>
              </p:nvSpPr>
              <p:spPr>
                <a:xfrm>
                  <a:off x="6572690"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4" name="Cubo 23"/>
                <p:cNvSpPr/>
                <p:nvPr/>
              </p:nvSpPr>
              <p:spPr>
                <a:xfrm>
                  <a:off x="6572690"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nvGrpSpPr>
              <p:cNvPr id="37911" name="Agrupar 33"/>
              <p:cNvGrpSpPr>
                <a:grpSpLocks/>
              </p:cNvGrpSpPr>
              <p:nvPr/>
            </p:nvGrpSpPr>
            <p:grpSpPr bwMode="auto">
              <a:xfrm>
                <a:off x="7380312" y="1484784"/>
                <a:ext cx="1224136" cy="1152128"/>
                <a:chOff x="6572565" y="4041068"/>
                <a:chExt cx="948127" cy="864096"/>
              </a:xfrm>
            </p:grpSpPr>
            <p:sp>
              <p:nvSpPr>
                <p:cNvPr id="21" name="Rectángulo 34"/>
                <p:cNvSpPr/>
                <p:nvPr/>
              </p:nvSpPr>
              <p:spPr>
                <a:xfrm>
                  <a:off x="6571987"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2" name="Cubo 21"/>
                <p:cNvSpPr/>
                <p:nvPr/>
              </p:nvSpPr>
              <p:spPr>
                <a:xfrm>
                  <a:off x="6571987"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cxnSp>
          <p:nvCxnSpPr>
            <p:cNvPr id="16" name="Conector recto 6"/>
            <p:cNvCxnSpPr>
              <a:stCxn id="24" idx="3"/>
              <a:endCxn id="31" idx="0"/>
            </p:cNvCxnSpPr>
            <p:nvPr/>
          </p:nvCxnSpPr>
          <p:spPr>
            <a:xfrm rot="16200000" flipH="1">
              <a:off x="6023620" y="2359153"/>
              <a:ext cx="720623" cy="1130480"/>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cxnSp>
          <p:nvCxnSpPr>
            <p:cNvPr id="17" name="Conector recto 6"/>
            <p:cNvCxnSpPr>
              <a:stCxn id="21" idx="2"/>
              <a:endCxn id="31" idx="0"/>
            </p:cNvCxnSpPr>
            <p:nvPr/>
          </p:nvCxnSpPr>
          <p:spPr>
            <a:xfrm rot="5400000">
              <a:off x="7110691" y="2402561"/>
              <a:ext cx="720623" cy="104366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sp>
          <p:nvSpPr>
            <p:cNvPr id="18" name="CuadroTexto 48"/>
            <p:cNvSpPr txBox="1"/>
            <p:nvPr/>
          </p:nvSpPr>
          <p:spPr>
            <a:xfrm>
              <a:off x="8574831" y="2433075"/>
              <a:ext cx="460445" cy="3374495"/>
            </a:xfrm>
            <a:prstGeom prst="rect">
              <a:avLst/>
            </a:prstGeom>
            <a:noFill/>
          </p:spPr>
          <p:txBody>
            <a:bodyPr vert="vert270" wrap="none">
              <a:spAutoFit/>
            </a:bodyPr>
            <a:lstStyle/>
            <a:p>
              <a:pPr>
                <a:defRPr/>
              </a:pPr>
              <a:r>
                <a:rPr lang="en-GB" dirty="0"/>
                <a:t>EGI </a:t>
              </a:r>
              <a:r>
                <a:rPr lang="en-GB" dirty="0" err="1"/>
                <a:t>FedCloud</a:t>
              </a:r>
              <a:r>
                <a:rPr lang="en-GB" dirty="0"/>
                <a:t> Resource Provider</a:t>
              </a:r>
            </a:p>
          </p:txBody>
        </p:sp>
      </p:grpSp>
      <p:sp>
        <p:nvSpPr>
          <p:cNvPr id="37893" name="Marcador de contenido 2"/>
          <p:cNvSpPr txBox="1">
            <a:spLocks/>
          </p:cNvSpPr>
          <p:nvPr/>
        </p:nvSpPr>
        <p:spPr bwMode="auto">
          <a:xfrm>
            <a:off x="79640" y="1244012"/>
            <a:ext cx="10379075" cy="6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05" tIns="52103" rIns="104205" bIns="52103"/>
          <a:lstStyle>
            <a:lvl1pPr marL="342900" indent="-342900">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lvl="1">
              <a:buNone/>
            </a:pPr>
            <a:r>
              <a:rPr lang="en-GB" altLang="en-US" sz="2700" dirty="0"/>
              <a:t>Analysis software contains over 300 analysis tools for NGS, microarray, proteomics and sequence data.</a:t>
            </a:r>
            <a:endParaRPr lang="en-GB" altLang="en-US" sz="3000" dirty="0"/>
          </a:p>
        </p:txBody>
      </p:sp>
      <p:grpSp>
        <p:nvGrpSpPr>
          <p:cNvPr id="37894" name="Gruppo 33"/>
          <p:cNvGrpSpPr>
            <a:grpSpLocks/>
          </p:cNvGrpSpPr>
          <p:nvPr/>
        </p:nvGrpSpPr>
        <p:grpSpPr bwMode="auto">
          <a:xfrm>
            <a:off x="5128420" y="2433709"/>
            <a:ext cx="5665522" cy="4075454"/>
            <a:chOff x="4212085" y="2204864"/>
            <a:chExt cx="5088073" cy="2263800"/>
          </a:xfrm>
        </p:grpSpPr>
        <p:graphicFrame>
          <p:nvGraphicFramePr>
            <p:cNvPr id="35" name="Diagrama 5"/>
            <p:cNvGraphicFramePr/>
            <p:nvPr>
              <p:extLst>
                <p:ext uri="{D42A27DB-BD31-4B8C-83A1-F6EECF244321}">
                  <p14:modId xmlns:p14="http://schemas.microsoft.com/office/powerpoint/2010/main" val="3946106044"/>
                </p:ext>
              </p:extLst>
            </p:nvPr>
          </p:nvGraphicFramePr>
          <p:xfrm>
            <a:off x="4212085" y="2204864"/>
            <a:ext cx="4752528" cy="226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898" name="Gruppo 35"/>
            <p:cNvGrpSpPr>
              <a:grpSpLocks/>
            </p:cNvGrpSpPr>
            <p:nvPr/>
          </p:nvGrpSpPr>
          <p:grpSpPr bwMode="auto">
            <a:xfrm>
              <a:off x="6286235" y="3797115"/>
              <a:ext cx="3013923" cy="583955"/>
              <a:chOff x="2074149" y="839638"/>
              <a:chExt cx="3013923" cy="583955"/>
            </a:xfrm>
          </p:grpSpPr>
          <p:sp>
            <p:nvSpPr>
              <p:cNvPr id="37" name="Rettangolo con angoli arrotondati sullo stesso lato 36"/>
              <p:cNvSpPr/>
              <p:nvPr/>
            </p:nvSpPr>
            <p:spPr>
              <a:xfrm rot="5400000">
                <a:off x="3139435" y="-189054"/>
                <a:ext cx="583955" cy="26413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ettangolo 37"/>
              <p:cNvSpPr/>
              <p:nvPr/>
            </p:nvSpPr>
            <p:spPr>
              <a:xfrm>
                <a:off x="2074149" y="867863"/>
                <a:ext cx="3013923" cy="527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95384" lvl="1" indent="-195384" defTabSz="810484">
                  <a:lnSpc>
                    <a:spcPct val="90000"/>
                  </a:lnSpc>
                  <a:spcAft>
                    <a:spcPct val="15000"/>
                  </a:spcAft>
                  <a:buFontTx/>
                  <a:buChar char="••"/>
                  <a:defRPr/>
                </a:pPr>
                <a:r>
                  <a:rPr lang="it-IT" sz="1600" b="1" dirty="0" err="1"/>
                  <a:t>Complex</a:t>
                </a:r>
                <a:r>
                  <a:rPr lang="it-IT" sz="1600" b="1" dirty="0"/>
                  <a:t> </a:t>
                </a:r>
                <a:r>
                  <a:rPr lang="it-IT" sz="1600" b="1" dirty="0" err="1"/>
                  <a:t>deployment</a:t>
                </a:r>
                <a:r>
                  <a:rPr lang="it-IT" sz="1600" b="1" dirty="0"/>
                  <a:t> </a:t>
                </a:r>
                <a:r>
                  <a:rPr lang="it-IT" sz="1600" b="1" dirty="0" err="1"/>
                  <a:t>through</a:t>
                </a:r>
                <a:r>
                  <a:rPr lang="it-IT" sz="1600" b="1" dirty="0"/>
                  <a:t> </a:t>
                </a:r>
                <a:r>
                  <a:rPr lang="it-IT" sz="1600" b="1" dirty="0" err="1"/>
                  <a:t>contextualisation</a:t>
                </a:r>
                <a:endParaRPr lang="it-IT" sz="1600" b="1" dirty="0"/>
              </a:p>
              <a:p>
                <a:pPr marL="195384" lvl="1" indent="-195384" defTabSz="810484">
                  <a:lnSpc>
                    <a:spcPct val="90000"/>
                  </a:lnSpc>
                  <a:spcAft>
                    <a:spcPct val="15000"/>
                  </a:spcAft>
                  <a:buFontTx/>
                  <a:buChar char="••"/>
                  <a:defRPr/>
                </a:pPr>
                <a:r>
                  <a:rPr lang="en-GB" sz="1600" b="1" dirty="0"/>
                  <a:t>shared block storage exported as NFS</a:t>
                </a:r>
                <a:r>
                  <a:rPr lang="it-IT" sz="1600" b="1" dirty="0"/>
                  <a:t> up to 1 TB</a:t>
                </a:r>
                <a:endParaRPr lang="en-GB" sz="1600" b="1" dirty="0"/>
              </a:p>
            </p:txBody>
          </p:sp>
        </p:grpSp>
      </p:grpSp>
    </p:spTree>
    <p:extLst>
      <p:ext uri="{BB962C8B-B14F-4D97-AF65-F5344CB8AC3E}">
        <p14:creationId xmlns:p14="http://schemas.microsoft.com/office/powerpoint/2010/main" val="58181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0100" y="736600"/>
            <a:ext cx="9067800" cy="1622472"/>
          </a:xfrm>
        </p:spPr>
        <p:txBody>
          <a:bodyPr/>
          <a:lstStyle/>
          <a:p>
            <a:r>
              <a:rPr lang="en-US" dirty="0" smtClean="0"/>
              <a:t>Demo about the EGI </a:t>
            </a:r>
            <a:r>
              <a:rPr lang="en-US" dirty="0" err="1" smtClean="0"/>
              <a:t>FedCloud</a:t>
            </a:r>
            <a:endParaRPr lang="en-US" dirty="0"/>
          </a:p>
        </p:txBody>
      </p:sp>
      <p:sp>
        <p:nvSpPr>
          <p:cNvPr id="4" name="Subtitle 3"/>
          <p:cNvSpPr>
            <a:spLocks noGrp="1"/>
          </p:cNvSpPr>
          <p:nvPr>
            <p:ph type="subTitle" idx="1"/>
          </p:nvPr>
        </p:nvSpPr>
        <p:spPr>
          <a:xfrm>
            <a:off x="1600200" y="1346200"/>
            <a:ext cx="7467600" cy="638384"/>
          </a:xfrm>
        </p:spPr>
        <p:txBody>
          <a:bodyPr/>
          <a:lstStyle/>
          <a:p>
            <a:r>
              <a:rPr lang="en-US" dirty="0" smtClean="0"/>
              <a:t>(Giuseppe)</a:t>
            </a:r>
            <a:endParaRPr lang="en-US" dirty="0"/>
          </a:p>
        </p:txBody>
      </p:sp>
      <p:sp>
        <p:nvSpPr>
          <p:cNvPr id="5" name="Prostokąt 3"/>
          <p:cNvSpPr/>
          <p:nvPr/>
        </p:nvSpPr>
        <p:spPr>
          <a:xfrm>
            <a:off x="296404" y="4641759"/>
            <a:ext cx="10246175" cy="597666"/>
          </a:xfrm>
          <a:prstGeom prst="rect">
            <a:avLst/>
          </a:prstGeom>
        </p:spPr>
        <p:txBody>
          <a:bodyPr wrap="square" lIns="104205" tIns="52103" rIns="104205" bIns="52103">
            <a:spAutoFit/>
          </a:bodyPr>
          <a:lstStyle/>
          <a:p>
            <a:r>
              <a:rPr lang="it-IT" sz="3200" dirty="0">
                <a:latin typeface="Candara" panose="020E0502030303020204" pitchFamily="34" charset="0"/>
              </a:rPr>
              <a:t>The EGI </a:t>
            </a:r>
            <a:r>
              <a:rPr lang="it-IT" sz="3200" dirty="0" smtClean="0">
                <a:latin typeface="Candara" panose="020E0502030303020204" pitchFamily="34" charset="0"/>
              </a:rPr>
              <a:t>Dashboard</a:t>
            </a:r>
            <a:endParaRPr lang="en-GB" sz="2700" dirty="0">
              <a:latin typeface="Candara" panose="020E0502030303020204" pitchFamily="34" charset="0"/>
            </a:endParaRPr>
          </a:p>
        </p:txBody>
      </p:sp>
      <p:sp>
        <p:nvSpPr>
          <p:cNvPr id="6" name="Prostokąt 3"/>
          <p:cNvSpPr/>
          <p:nvPr/>
        </p:nvSpPr>
        <p:spPr>
          <a:xfrm>
            <a:off x="296404" y="6124236"/>
            <a:ext cx="10246175" cy="1013164"/>
          </a:xfrm>
          <a:prstGeom prst="rect">
            <a:avLst/>
          </a:prstGeom>
        </p:spPr>
        <p:txBody>
          <a:bodyPr wrap="square" lIns="104205" tIns="52103" rIns="104205" bIns="52103">
            <a:spAutoFit/>
          </a:bodyPr>
          <a:lstStyle/>
          <a:p>
            <a:r>
              <a:rPr lang="en-GB" sz="3200" dirty="0" smtClean="0">
                <a:latin typeface="Candara" panose="020E0502030303020204" pitchFamily="34" charset="0"/>
              </a:rPr>
              <a:t>Key Contact:</a:t>
            </a:r>
            <a:endParaRPr lang="en-GB" sz="3200" dirty="0">
              <a:latin typeface="Candara" panose="020E0502030303020204" pitchFamily="34" charset="0"/>
            </a:endParaRPr>
          </a:p>
          <a:p>
            <a:pPr marL="521025" indent="-521025">
              <a:buFont typeface="Arial" panose="020B0604020202020204" pitchFamily="34" charset="0"/>
              <a:buChar char="•"/>
            </a:pPr>
            <a:r>
              <a:rPr lang="it-IT" sz="2700" dirty="0" err="1" smtClean="0">
                <a:latin typeface="Candara" panose="020E0502030303020204" pitchFamily="34" charset="0"/>
              </a:rPr>
              <a:t>Marios</a:t>
            </a:r>
            <a:r>
              <a:rPr lang="it-IT" sz="2700" dirty="0">
                <a:latin typeface="Candara" panose="020E0502030303020204" pitchFamily="34" charset="0"/>
              </a:rPr>
              <a:t>  </a:t>
            </a:r>
            <a:r>
              <a:rPr lang="it-IT" sz="2700" dirty="0" err="1" smtClean="0">
                <a:latin typeface="Candara" panose="020E0502030303020204" pitchFamily="34" charset="0"/>
              </a:rPr>
              <a:t>Chatziangelou</a:t>
            </a:r>
            <a:r>
              <a:rPr lang="it-IT" sz="2700" dirty="0" smtClean="0">
                <a:latin typeface="Candara" panose="020E0502030303020204" pitchFamily="34" charset="0"/>
              </a:rPr>
              <a:t> (&lt;</a:t>
            </a:r>
            <a:r>
              <a:rPr lang="it-IT" sz="2700" dirty="0" smtClean="0">
                <a:latin typeface="Candara" panose="020E0502030303020204" pitchFamily="34" charset="0"/>
                <a:hlinkClick r:id="rId2"/>
              </a:rPr>
              <a:t>mhaggel@iasa.gr</a:t>
            </a:r>
            <a:r>
              <a:rPr lang="it-IT" sz="2700" dirty="0" smtClean="0">
                <a:latin typeface="Candara" panose="020E0502030303020204" pitchFamily="34" charset="0"/>
              </a:rPr>
              <a:t>&gt;)</a:t>
            </a:r>
            <a:endParaRPr lang="en-GB" sz="2700" dirty="0">
              <a:latin typeface="Candara" panose="020E0502030303020204" pitchFamily="34" charset="0"/>
            </a:endParaRPr>
          </a:p>
        </p:txBody>
      </p:sp>
      <p:sp>
        <p:nvSpPr>
          <p:cNvPr id="7" name="Prostokąt 3"/>
          <p:cNvSpPr/>
          <p:nvPr/>
        </p:nvSpPr>
        <p:spPr>
          <a:xfrm>
            <a:off x="340662" y="5217318"/>
            <a:ext cx="8185693" cy="520722"/>
          </a:xfrm>
          <a:prstGeom prst="rect">
            <a:avLst/>
          </a:prstGeom>
        </p:spPr>
        <p:txBody>
          <a:bodyPr wrap="square" lIns="104205" tIns="52103" rIns="104205" bIns="52103">
            <a:spAutoFit/>
          </a:bodyPr>
          <a:lstStyle/>
          <a:p>
            <a:r>
              <a:rPr lang="en-GB" sz="2700" dirty="0">
                <a:latin typeface="Candara" panose="020E0502030303020204" pitchFamily="34" charset="0"/>
                <a:hlinkClick r:id="rId3"/>
              </a:rPr>
              <a:t>https://</a:t>
            </a:r>
            <a:r>
              <a:rPr lang="en-GB" sz="2700" dirty="0" smtClean="0">
                <a:latin typeface="Candara" panose="020E0502030303020204" pitchFamily="34" charset="0"/>
                <a:hlinkClick r:id="rId3"/>
              </a:rPr>
              <a:t>dashboard.appdb.egi.eu</a:t>
            </a:r>
            <a:r>
              <a:rPr lang="en-GB" sz="2700" dirty="0" smtClean="0">
                <a:latin typeface="Candara" panose="020E0502030303020204" pitchFamily="34" charset="0"/>
              </a:rPr>
              <a:t>   </a:t>
            </a:r>
            <a:endParaRPr lang="en-GB" sz="2700" dirty="0">
              <a:latin typeface="Candara" panose="020E0502030303020204" pitchFamily="34" charset="0"/>
            </a:endParaRPr>
          </a:p>
        </p:txBody>
      </p:sp>
      <p:sp>
        <p:nvSpPr>
          <p:cNvPr id="8" name="Prostokąt 3"/>
          <p:cNvSpPr/>
          <p:nvPr/>
        </p:nvSpPr>
        <p:spPr>
          <a:xfrm>
            <a:off x="304800" y="3348281"/>
            <a:ext cx="10246175" cy="597666"/>
          </a:xfrm>
          <a:prstGeom prst="rect">
            <a:avLst/>
          </a:prstGeom>
        </p:spPr>
        <p:txBody>
          <a:bodyPr wrap="square" lIns="104205" tIns="52103" rIns="104205" bIns="52103">
            <a:spAutoFit/>
          </a:bodyPr>
          <a:lstStyle/>
          <a:p>
            <a:r>
              <a:rPr lang="it-IT" sz="3200" dirty="0">
                <a:latin typeface="Candara" panose="020E0502030303020204" pitchFamily="34" charset="0"/>
              </a:rPr>
              <a:t>The EGI </a:t>
            </a:r>
            <a:r>
              <a:rPr lang="it-IT" sz="3200" dirty="0" err="1" smtClean="0">
                <a:latin typeface="Candara" panose="020E0502030303020204" pitchFamily="34" charset="0"/>
              </a:rPr>
              <a:t>AppDB</a:t>
            </a:r>
            <a:endParaRPr lang="en-GB" sz="2700" dirty="0">
              <a:latin typeface="Candara" panose="020E0502030303020204" pitchFamily="34" charset="0"/>
            </a:endParaRPr>
          </a:p>
        </p:txBody>
      </p:sp>
      <p:sp>
        <p:nvSpPr>
          <p:cNvPr id="9" name="Prostokąt 3"/>
          <p:cNvSpPr/>
          <p:nvPr/>
        </p:nvSpPr>
        <p:spPr>
          <a:xfrm>
            <a:off x="349058" y="3923840"/>
            <a:ext cx="8185693" cy="520722"/>
          </a:xfrm>
          <a:prstGeom prst="rect">
            <a:avLst/>
          </a:prstGeom>
        </p:spPr>
        <p:txBody>
          <a:bodyPr wrap="square" lIns="104205" tIns="52103" rIns="104205" bIns="52103">
            <a:spAutoFit/>
          </a:bodyPr>
          <a:lstStyle/>
          <a:p>
            <a:r>
              <a:rPr lang="en-GB" sz="2700" dirty="0">
                <a:latin typeface="Candara" panose="020E0502030303020204" pitchFamily="34" charset="0"/>
                <a:hlinkClick r:id="rId4"/>
              </a:rPr>
              <a:t>https://</a:t>
            </a:r>
            <a:r>
              <a:rPr lang="en-GB" sz="2700" dirty="0" smtClean="0">
                <a:latin typeface="Candara" panose="020E0502030303020204" pitchFamily="34" charset="0"/>
                <a:hlinkClick r:id="rId4"/>
              </a:rPr>
              <a:t>appdb.egi.eu</a:t>
            </a:r>
            <a:r>
              <a:rPr lang="en-GB" sz="2700" dirty="0" smtClean="0">
                <a:latin typeface="Candara" panose="020E0502030303020204" pitchFamily="34" charset="0"/>
              </a:rPr>
              <a:t> </a:t>
            </a:r>
            <a:endParaRPr lang="en-GB" sz="2700" dirty="0">
              <a:latin typeface="Candara" panose="020E0502030303020204" pitchFamily="34" charset="0"/>
            </a:endParaRPr>
          </a:p>
        </p:txBody>
      </p:sp>
    </p:spTree>
    <p:extLst>
      <p:ext uri="{BB962C8B-B14F-4D97-AF65-F5344CB8AC3E}">
        <p14:creationId xmlns:p14="http://schemas.microsoft.com/office/powerpoint/2010/main" val="1421626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steps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6792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30 at 17.2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914"/>
            <a:ext cx="8115864" cy="7569200"/>
          </a:xfrm>
          <a:prstGeom prst="rect">
            <a:avLst/>
          </a:prstGeom>
        </p:spPr>
      </p:pic>
    </p:spTree>
    <p:extLst>
      <p:ext uri="{BB962C8B-B14F-4D97-AF65-F5344CB8AC3E}">
        <p14:creationId xmlns:p14="http://schemas.microsoft.com/office/powerpoint/2010/main" val="3686656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7048" y="208204"/>
            <a:ext cx="8568952" cy="938265"/>
          </a:xfrm>
        </p:spPr>
        <p:txBody>
          <a:bodyPr/>
          <a:lstStyle/>
          <a:p>
            <a:r>
              <a:rPr lang="en-US" dirty="0" smtClean="0"/>
              <a:t>Practical next steps</a:t>
            </a:r>
            <a:endParaRPr lang="en-US" dirty="0"/>
          </a:p>
        </p:txBody>
      </p:sp>
      <p:sp>
        <p:nvSpPr>
          <p:cNvPr id="5" name="Content Placeholder 4"/>
          <p:cNvSpPr>
            <a:spLocks noGrp="1"/>
          </p:cNvSpPr>
          <p:nvPr>
            <p:ph sz="half" idx="2"/>
          </p:nvPr>
        </p:nvSpPr>
        <p:spPr>
          <a:xfrm>
            <a:off x="457200" y="889000"/>
            <a:ext cx="9829092" cy="5280560"/>
          </a:xfrm>
        </p:spPr>
        <p:txBody>
          <a:bodyPr/>
          <a:lstStyle/>
          <a:p>
            <a:r>
              <a:rPr lang="en-US" sz="2800" dirty="0" smtClean="0"/>
              <a:t>Support through national partners </a:t>
            </a:r>
            <a:r>
              <a:rPr lang="en-US" sz="2800" dirty="0" smtClean="0">
                <a:sym typeface="Wingdings"/>
              </a:rPr>
              <a:t> Working with </a:t>
            </a:r>
            <a:r>
              <a:rPr lang="en-US" sz="2800" dirty="0" err="1" smtClean="0">
                <a:sym typeface="Wingdings"/>
              </a:rPr>
              <a:t>Kenet</a:t>
            </a:r>
            <a:endParaRPr lang="en-US" sz="2800" dirty="0" smtClean="0">
              <a:sym typeface="Wingdings"/>
            </a:endParaRPr>
          </a:p>
          <a:p>
            <a:r>
              <a:rPr lang="en-US" sz="2800" dirty="0" smtClean="0">
                <a:sym typeface="Wingdings"/>
              </a:rPr>
              <a:t>Central allocations</a:t>
            </a:r>
          </a:p>
          <a:p>
            <a:pPr lvl="1"/>
            <a:r>
              <a:rPr lang="en-US" sz="2400" dirty="0" smtClean="0">
                <a:sym typeface="Wingdings"/>
              </a:rPr>
              <a:t>EGI Federated Cloud: </a:t>
            </a:r>
            <a:r>
              <a:rPr lang="en-US" sz="2400" dirty="0" err="1" smtClean="0">
                <a:sym typeface="Wingdings"/>
              </a:rPr>
              <a:t>fedcloud.egi.eu</a:t>
            </a:r>
            <a:r>
              <a:rPr lang="en-US" sz="2400" dirty="0" smtClean="0">
                <a:sym typeface="Wingdings"/>
              </a:rPr>
              <a:t> Virtual </a:t>
            </a:r>
            <a:r>
              <a:rPr lang="en-US" sz="2400" dirty="0" err="1" smtClean="0">
                <a:sym typeface="Wingdings"/>
              </a:rPr>
              <a:t>Organisation</a:t>
            </a:r>
            <a:endParaRPr lang="en-US" sz="2400" dirty="0" smtClean="0">
              <a:sym typeface="Wingdings"/>
            </a:endParaRPr>
          </a:p>
          <a:p>
            <a:pPr lvl="2"/>
            <a:r>
              <a:rPr lang="en-US" sz="2000" dirty="0">
                <a:hlinkClick r:id="rId2"/>
              </a:rPr>
              <a:t>https://wiki.egi.eu/wiki/</a:t>
            </a:r>
            <a:r>
              <a:rPr lang="en-US" sz="2000" dirty="0" smtClean="0">
                <a:hlinkClick r:id="rId2"/>
              </a:rPr>
              <a:t>Federated_Cloud_user_support</a:t>
            </a:r>
            <a:r>
              <a:rPr lang="en-US" sz="2000" dirty="0" smtClean="0"/>
              <a:t> </a:t>
            </a:r>
          </a:p>
          <a:p>
            <a:pPr lvl="1"/>
            <a:r>
              <a:rPr lang="en-US" sz="2400" dirty="0" smtClean="0"/>
              <a:t>To be opened soon: Easy Access platform</a:t>
            </a:r>
          </a:p>
          <a:p>
            <a:r>
              <a:rPr lang="en-US" sz="2800" dirty="0" smtClean="0"/>
              <a:t>Community-specific allocations</a:t>
            </a:r>
          </a:p>
          <a:p>
            <a:pPr lvl="2"/>
            <a:r>
              <a:rPr lang="en-US" sz="2000" dirty="0">
                <a:hlinkClick r:id="rId3"/>
              </a:rPr>
              <a:t>https://operations-portal.egi.eu/vo/</a:t>
            </a:r>
            <a:r>
              <a:rPr lang="en-US" sz="2000" dirty="0" smtClean="0">
                <a:hlinkClick r:id="rId3"/>
              </a:rPr>
              <a:t>search</a:t>
            </a:r>
            <a:r>
              <a:rPr lang="en-US" sz="2000" dirty="0" smtClean="0"/>
              <a:t> </a:t>
            </a:r>
            <a:r>
              <a:rPr lang="en-US" sz="2000" dirty="0" smtClean="0">
                <a:sym typeface="Wingdings"/>
              </a:rPr>
              <a:t> E.g. search by discipline</a:t>
            </a:r>
            <a:endParaRPr lang="en-US" sz="2000" dirty="0" smtClean="0"/>
          </a:p>
          <a:p>
            <a:pPr lvl="2"/>
            <a:r>
              <a:rPr lang="en-US" sz="2000" dirty="0" smtClean="0"/>
              <a:t>You can request a new allocation too! (Through </a:t>
            </a:r>
            <a:r>
              <a:rPr lang="en-US" sz="2000" dirty="0" smtClean="0">
                <a:hlinkClick r:id="rId4"/>
              </a:rPr>
              <a:t>www.egi.eu</a:t>
            </a:r>
            <a:r>
              <a:rPr lang="en-US" sz="2000" dirty="0" smtClean="0"/>
              <a:t> website)</a:t>
            </a:r>
          </a:p>
          <a:p>
            <a:r>
              <a:rPr lang="en-US" sz="2800" dirty="0" smtClean="0"/>
              <a:t>Community-specific applications: </a:t>
            </a:r>
          </a:p>
          <a:p>
            <a:pPr lvl="2"/>
            <a:r>
              <a:rPr lang="en-US" sz="2000" dirty="0" smtClean="0"/>
              <a:t>Browse the EGI Applications Database: </a:t>
            </a:r>
            <a:r>
              <a:rPr lang="en-US" sz="2000" dirty="0" smtClean="0">
                <a:hlinkClick r:id="rId5"/>
              </a:rPr>
              <a:t>http://appdb.egi.eu</a:t>
            </a:r>
            <a:r>
              <a:rPr lang="en-US" sz="2000" dirty="0" smtClean="0"/>
              <a:t> </a:t>
            </a:r>
            <a:r>
              <a:rPr lang="en-US" sz="2000" dirty="0" smtClean="0">
                <a:sym typeface="Wingdings"/>
              </a:rPr>
              <a:t> E.g. search for ‘</a:t>
            </a:r>
            <a:r>
              <a:rPr lang="en-US" sz="2000" dirty="0" err="1" smtClean="0">
                <a:sym typeface="Wingdings"/>
              </a:rPr>
              <a:t>monte</a:t>
            </a:r>
            <a:r>
              <a:rPr lang="en-US" sz="2000" dirty="0" smtClean="0">
                <a:sym typeface="Wingdings"/>
              </a:rPr>
              <a:t> </a:t>
            </a:r>
            <a:r>
              <a:rPr lang="en-US" sz="2000" dirty="0" err="1" smtClean="0">
                <a:sym typeface="Wingdings"/>
              </a:rPr>
              <a:t>carlo</a:t>
            </a:r>
            <a:r>
              <a:rPr lang="en-US" sz="2000" dirty="0" smtClean="0">
                <a:sym typeface="Wingdings"/>
              </a:rPr>
              <a:t>’</a:t>
            </a:r>
            <a:endParaRPr lang="en-US" sz="2000" dirty="0"/>
          </a:p>
          <a:p>
            <a:r>
              <a:rPr lang="en-US" sz="2800" dirty="0" smtClean="0"/>
              <a:t>Webinars: </a:t>
            </a:r>
          </a:p>
          <a:p>
            <a:pPr lvl="2"/>
            <a:r>
              <a:rPr lang="en-US" sz="1900" dirty="0">
                <a:hlinkClick r:id="rId6"/>
              </a:rPr>
              <a:t>https://wiki.egi.eu/wiki/</a:t>
            </a:r>
            <a:r>
              <a:rPr lang="en-US" sz="1900" dirty="0" smtClean="0">
                <a:hlinkClick r:id="rId6"/>
              </a:rPr>
              <a:t>EGI_Webinar_Programme</a:t>
            </a:r>
            <a:r>
              <a:rPr lang="en-US" sz="1900" dirty="0" smtClean="0"/>
              <a:t> </a:t>
            </a:r>
            <a:r>
              <a:rPr lang="en-US" sz="1900" dirty="0" smtClean="0">
                <a:sym typeface="Wingdings"/>
              </a:rPr>
              <a:t> See past recordings</a:t>
            </a:r>
            <a:endParaRPr lang="en-US" sz="1900" dirty="0" smtClean="0"/>
          </a:p>
          <a:p>
            <a:r>
              <a:rPr lang="en-US" sz="2800" dirty="0" smtClean="0"/>
              <a:t>In case of questions: </a:t>
            </a:r>
          </a:p>
          <a:p>
            <a:pPr lvl="1"/>
            <a:r>
              <a:rPr lang="en-US" sz="2400" dirty="0" smtClean="0"/>
              <a:t>Contact the User Community Support Team: </a:t>
            </a:r>
            <a:r>
              <a:rPr lang="en-US" sz="2400" dirty="0" smtClean="0">
                <a:hlinkClick r:id="rId7"/>
              </a:rPr>
              <a:t>support@egi.eu</a:t>
            </a:r>
            <a:r>
              <a:rPr lang="en-US" sz="2400" dirty="0" smtClean="0"/>
              <a:t> </a:t>
            </a:r>
            <a:endParaRPr lang="en-US" sz="2400" dirty="0"/>
          </a:p>
        </p:txBody>
      </p:sp>
    </p:spTree>
    <p:extLst>
      <p:ext uri="{BB962C8B-B14F-4D97-AF65-F5344CB8AC3E}">
        <p14:creationId xmlns:p14="http://schemas.microsoft.com/office/powerpoint/2010/main" val="172777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1143000" y="5846248"/>
            <a:ext cx="1600200" cy="1519753"/>
          </a:xfrm>
          <a:custGeom>
            <a:avLst/>
            <a:gdLst/>
            <a:ahLst/>
            <a:cxnLst/>
            <a:rect l="l" t="t" r="r" b="b"/>
            <a:pathLst>
              <a:path w="1055522" h="1055522">
                <a:moveTo>
                  <a:pt x="527761" y="1055522"/>
                </a:moveTo>
                <a:lnTo>
                  <a:pt x="571046" y="1053772"/>
                </a:lnTo>
                <a:lnTo>
                  <a:pt x="613367" y="1048614"/>
                </a:lnTo>
                <a:lnTo>
                  <a:pt x="654589" y="1040184"/>
                </a:lnTo>
                <a:lnTo>
                  <a:pt x="694575" y="1028617"/>
                </a:lnTo>
                <a:lnTo>
                  <a:pt x="733191" y="1014048"/>
                </a:lnTo>
                <a:lnTo>
                  <a:pt x="770299" y="996615"/>
                </a:lnTo>
                <a:lnTo>
                  <a:pt x="805764" y="976452"/>
                </a:lnTo>
                <a:lnTo>
                  <a:pt x="839451" y="953696"/>
                </a:lnTo>
                <a:lnTo>
                  <a:pt x="871223" y="928481"/>
                </a:lnTo>
                <a:lnTo>
                  <a:pt x="900945" y="900945"/>
                </a:lnTo>
                <a:lnTo>
                  <a:pt x="928481" y="871223"/>
                </a:lnTo>
                <a:lnTo>
                  <a:pt x="953696" y="839451"/>
                </a:lnTo>
                <a:lnTo>
                  <a:pt x="976452" y="805764"/>
                </a:lnTo>
                <a:lnTo>
                  <a:pt x="996615" y="770299"/>
                </a:lnTo>
                <a:lnTo>
                  <a:pt x="1014048" y="733191"/>
                </a:lnTo>
                <a:lnTo>
                  <a:pt x="1028617" y="694575"/>
                </a:lnTo>
                <a:lnTo>
                  <a:pt x="1040184" y="654589"/>
                </a:lnTo>
                <a:lnTo>
                  <a:pt x="1048614" y="613367"/>
                </a:lnTo>
                <a:lnTo>
                  <a:pt x="1053772" y="571046"/>
                </a:lnTo>
                <a:lnTo>
                  <a:pt x="1055522" y="527761"/>
                </a:lnTo>
                <a:lnTo>
                  <a:pt x="1053772" y="484476"/>
                </a:lnTo>
                <a:lnTo>
                  <a:pt x="1048614" y="442154"/>
                </a:lnTo>
                <a:lnTo>
                  <a:pt x="1040184" y="400933"/>
                </a:lnTo>
                <a:lnTo>
                  <a:pt x="1028617" y="360946"/>
                </a:lnTo>
                <a:lnTo>
                  <a:pt x="1014048" y="322331"/>
                </a:lnTo>
                <a:lnTo>
                  <a:pt x="996615" y="285223"/>
                </a:lnTo>
                <a:lnTo>
                  <a:pt x="976452" y="249757"/>
                </a:lnTo>
                <a:lnTo>
                  <a:pt x="953696" y="216070"/>
                </a:lnTo>
                <a:lnTo>
                  <a:pt x="928481" y="184298"/>
                </a:lnTo>
                <a:lnTo>
                  <a:pt x="900945" y="154576"/>
                </a:lnTo>
                <a:lnTo>
                  <a:pt x="871223" y="127040"/>
                </a:lnTo>
                <a:lnTo>
                  <a:pt x="839451" y="101826"/>
                </a:lnTo>
                <a:lnTo>
                  <a:pt x="805764" y="79069"/>
                </a:lnTo>
                <a:lnTo>
                  <a:pt x="770299" y="58907"/>
                </a:lnTo>
                <a:lnTo>
                  <a:pt x="733191" y="41473"/>
                </a:lnTo>
                <a:lnTo>
                  <a:pt x="694575" y="26905"/>
                </a:lnTo>
                <a:lnTo>
                  <a:pt x="654589" y="15337"/>
                </a:lnTo>
                <a:lnTo>
                  <a:pt x="613367" y="6907"/>
                </a:lnTo>
                <a:lnTo>
                  <a:pt x="571046" y="1749"/>
                </a:lnTo>
                <a:lnTo>
                  <a:pt x="527761" y="0"/>
                </a:lnTo>
                <a:lnTo>
                  <a:pt x="484476" y="1749"/>
                </a:lnTo>
                <a:lnTo>
                  <a:pt x="442154" y="6907"/>
                </a:lnTo>
                <a:lnTo>
                  <a:pt x="400933" y="15337"/>
                </a:lnTo>
                <a:lnTo>
                  <a:pt x="360946" y="26905"/>
                </a:lnTo>
                <a:lnTo>
                  <a:pt x="322331" y="41473"/>
                </a:lnTo>
                <a:lnTo>
                  <a:pt x="285223" y="58907"/>
                </a:lnTo>
                <a:lnTo>
                  <a:pt x="249757" y="79069"/>
                </a:lnTo>
                <a:lnTo>
                  <a:pt x="216070" y="101826"/>
                </a:lnTo>
                <a:lnTo>
                  <a:pt x="184298" y="127040"/>
                </a:lnTo>
                <a:lnTo>
                  <a:pt x="154576" y="154576"/>
                </a:lnTo>
                <a:lnTo>
                  <a:pt x="127040" y="184298"/>
                </a:lnTo>
                <a:lnTo>
                  <a:pt x="101826" y="216070"/>
                </a:lnTo>
                <a:lnTo>
                  <a:pt x="79069" y="249757"/>
                </a:lnTo>
                <a:lnTo>
                  <a:pt x="58907" y="285223"/>
                </a:lnTo>
                <a:lnTo>
                  <a:pt x="41473" y="322331"/>
                </a:lnTo>
                <a:lnTo>
                  <a:pt x="26905" y="360946"/>
                </a:lnTo>
                <a:lnTo>
                  <a:pt x="15337" y="400933"/>
                </a:lnTo>
                <a:lnTo>
                  <a:pt x="6907" y="442154"/>
                </a:lnTo>
                <a:lnTo>
                  <a:pt x="1749" y="484476"/>
                </a:lnTo>
                <a:lnTo>
                  <a:pt x="0" y="527761"/>
                </a:lnTo>
                <a:lnTo>
                  <a:pt x="1749" y="571046"/>
                </a:lnTo>
                <a:lnTo>
                  <a:pt x="6907" y="613367"/>
                </a:lnTo>
                <a:lnTo>
                  <a:pt x="15337" y="654589"/>
                </a:lnTo>
                <a:lnTo>
                  <a:pt x="26905" y="694575"/>
                </a:lnTo>
                <a:lnTo>
                  <a:pt x="41473" y="733191"/>
                </a:lnTo>
                <a:lnTo>
                  <a:pt x="58907" y="770299"/>
                </a:lnTo>
                <a:lnTo>
                  <a:pt x="79069" y="805764"/>
                </a:lnTo>
                <a:lnTo>
                  <a:pt x="101826" y="839451"/>
                </a:lnTo>
                <a:lnTo>
                  <a:pt x="127040" y="871223"/>
                </a:lnTo>
                <a:lnTo>
                  <a:pt x="154576" y="900945"/>
                </a:lnTo>
                <a:lnTo>
                  <a:pt x="184298" y="928481"/>
                </a:lnTo>
                <a:lnTo>
                  <a:pt x="216070" y="953696"/>
                </a:lnTo>
                <a:lnTo>
                  <a:pt x="249757" y="976452"/>
                </a:lnTo>
                <a:lnTo>
                  <a:pt x="285223" y="996615"/>
                </a:lnTo>
                <a:lnTo>
                  <a:pt x="322331" y="1014048"/>
                </a:lnTo>
                <a:lnTo>
                  <a:pt x="360946" y="1028617"/>
                </a:lnTo>
                <a:lnTo>
                  <a:pt x="400933" y="1040184"/>
                </a:lnTo>
                <a:lnTo>
                  <a:pt x="442154" y="1048614"/>
                </a:lnTo>
                <a:lnTo>
                  <a:pt x="484476" y="1053772"/>
                </a:lnTo>
                <a:lnTo>
                  <a:pt x="527761" y="1055522"/>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2788630" y="6223000"/>
            <a:ext cx="6050570" cy="797090"/>
          </a:xfrm>
          <a:prstGeom prst="rect">
            <a:avLst/>
          </a:prstGeom>
        </p:spPr>
        <p:txBody>
          <a:bodyPr wrap="square" lIns="0" tIns="0" rIns="0" bIns="0" rtlCol="0">
            <a:noAutofit/>
          </a:bodyPr>
          <a:lstStyle/>
          <a:p>
            <a:pPr algn="ctr">
              <a:lnSpc>
                <a:spcPts val="900"/>
              </a:lnSpc>
              <a:spcBef>
                <a:spcPts val="44"/>
              </a:spcBef>
            </a:pPr>
            <a:endParaRPr lang="en-GB" sz="10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a:t>
            </a:r>
            <a:r>
              <a:rPr sz="1600" spc="2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Foundation</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Science</a:t>
            </a:r>
            <a:r>
              <a:rPr sz="1600" spc="-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Park </a:t>
            </a:r>
            <a:r>
              <a:rPr sz="1600" spc="15"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140</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1098 </a:t>
            </a:r>
            <a:r>
              <a:rPr sz="1600" spc="3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XG</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Amsterdam</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The</a:t>
            </a:r>
            <a:r>
              <a:rPr sz="1600" spc="146"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Netherlands</a:t>
            </a:r>
            <a:endParaRPr sz="1600" dirty="0">
              <a:latin typeface="Open Sans" panose="020B0606030504020204" pitchFamily="34" charset="0"/>
              <a:ea typeface="Open Sans" panose="020B0606030504020204" pitchFamily="34" charset="0"/>
              <a:cs typeface="Open Sans" panose="020B0606030504020204" pitchFamily="34" charset="0"/>
            </a:endParaRPr>
          </a:p>
          <a:p>
            <a:pPr marL="1121432" marR="1129052" algn="ctr">
              <a:lnSpc>
                <a:spcPct val="95825"/>
              </a:lnSpc>
              <a:spcBef>
                <a:spcPts val="33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+31</a:t>
            </a:r>
            <a:r>
              <a:rPr sz="1600" spc="12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(0)20</a:t>
            </a:r>
            <a:r>
              <a:rPr sz="1600" spc="1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89</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32</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007</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hlinkClick r:id="rId2"/>
              </a:rPr>
              <a:t>egi.eu</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3875584" y="4968643"/>
            <a:ext cx="3744416" cy="523220"/>
          </a:xfrm>
          <a:prstGeom prst="rect">
            <a:avLst/>
          </a:prstGeom>
          <a:noFill/>
        </p:spPr>
        <p:txBody>
          <a:bodyPr wrap="square" lIns="91429" tIns="45715" rIns="91429" bIns="45715" rtlCol="0">
            <a:spAutoFit/>
          </a:bodyPr>
          <a:lstStyle/>
          <a:p>
            <a:pPr algn="ctr"/>
            <a:r>
              <a:rPr lang="en-US" sz="24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28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EGI_eInfra</a:t>
            </a:r>
          </a:p>
        </p:txBody>
      </p:sp>
      <p:sp>
        <p:nvSpPr>
          <p:cNvPr id="55" name="Title 1"/>
          <p:cNvSpPr txBox="1">
            <a:spLocks/>
          </p:cNvSpPr>
          <p:nvPr/>
        </p:nvSpPr>
        <p:spPr>
          <a:xfrm>
            <a:off x="1676401" y="3860800"/>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40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Get in touch!</a:t>
            </a:r>
            <a:endParaRPr lang="en-GB" sz="36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442" y="6119914"/>
            <a:ext cx="1152159" cy="869334"/>
          </a:xfrm>
          <a:prstGeom prst="rect">
            <a:avLst/>
          </a:prstGeom>
        </p:spPr>
      </p:pic>
      <p:pic>
        <p:nvPicPr>
          <p:cNvPr id="57" name="Picture 56" descr="TwitterLogo_#55ace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546022"/>
            <a:ext cx="1295978" cy="1295978"/>
          </a:xfrm>
          <a:prstGeom prst="rect">
            <a:avLst/>
          </a:prstGeom>
        </p:spPr>
      </p:pic>
      <p:sp>
        <p:nvSpPr>
          <p:cNvPr id="11" name="Title 1"/>
          <p:cNvSpPr txBox="1">
            <a:spLocks/>
          </p:cNvSpPr>
          <p:nvPr/>
        </p:nvSpPr>
        <p:spPr>
          <a:xfrm>
            <a:off x="1748597" y="1753178"/>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6000" dirty="0" smtClean="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Thank you!</a:t>
            </a:r>
            <a:endParaRPr lang="en-GB" sz="54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 Membership</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32" y="3148796"/>
            <a:ext cx="3612401" cy="3570395"/>
          </a:xfrm>
          <a:prstGeom prst="rect">
            <a:avLst/>
          </a:prstGeom>
        </p:spPr>
      </p:pic>
      <p:sp>
        <p:nvSpPr>
          <p:cNvPr id="7" name="Content Placeholder 6"/>
          <p:cNvSpPr>
            <a:spLocks noGrp="1"/>
          </p:cNvSpPr>
          <p:nvPr>
            <p:ph sz="half" idx="2"/>
          </p:nvPr>
        </p:nvSpPr>
        <p:spPr>
          <a:xfrm>
            <a:off x="252029" y="1365158"/>
            <a:ext cx="10542579" cy="5280560"/>
          </a:xfrm>
        </p:spPr>
        <p:txBody>
          <a:bodyPr/>
          <a:lstStyle/>
          <a:p>
            <a:r>
              <a:rPr lang="en-US" sz="2700" dirty="0"/>
              <a:t>Major national e-Infrastructures: </a:t>
            </a:r>
            <a:r>
              <a:rPr lang="en-US" sz="2700" dirty="0">
                <a:solidFill>
                  <a:srgbClr val="4F81BD"/>
                </a:solidFill>
              </a:rPr>
              <a:t>22 NGIs</a:t>
            </a:r>
          </a:p>
          <a:p>
            <a:r>
              <a:rPr lang="en-US" sz="2700" dirty="0"/>
              <a:t>EIROs: </a:t>
            </a:r>
            <a:r>
              <a:rPr lang="en-US" sz="2700" dirty="0">
                <a:solidFill>
                  <a:srgbClr val="4F81BD"/>
                </a:solidFill>
              </a:rPr>
              <a:t>CERN</a:t>
            </a:r>
            <a:r>
              <a:rPr lang="en-US" sz="2700" dirty="0"/>
              <a:t> and </a:t>
            </a:r>
            <a:r>
              <a:rPr lang="en-US" sz="2700" dirty="0">
                <a:solidFill>
                  <a:srgbClr val="4F81BD"/>
                </a:solidFill>
              </a:rPr>
              <a:t>EMBL-EBI</a:t>
            </a:r>
          </a:p>
          <a:p>
            <a:r>
              <a:rPr lang="en-US" sz="2700" dirty="0">
                <a:solidFill>
                  <a:srgbClr val="4F81BD"/>
                </a:solidFill>
              </a:rPr>
              <a:t>EGI Foundation</a:t>
            </a:r>
          </a:p>
          <a:p>
            <a:r>
              <a:rPr lang="en-US" sz="2700" dirty="0"/>
              <a:t>(ERICs)</a:t>
            </a:r>
          </a:p>
          <a:p>
            <a:endParaRPr lang="en-US" sz="2700" dirty="0"/>
          </a:p>
          <a:p>
            <a:pPr marL="0" indent="0">
              <a:buNone/>
            </a:pPr>
            <a:endParaRPr lang="en-US" sz="2700" dirty="0"/>
          </a:p>
        </p:txBody>
      </p:sp>
      <p:pic>
        <p:nvPicPr>
          <p:cNvPr id="15" name="Picture 14" descr="Screen Shot 2016-04-12 at 06.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011" y="2592468"/>
            <a:ext cx="588065" cy="48353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888" y="3182176"/>
            <a:ext cx="840093" cy="567682"/>
          </a:xfrm>
          <a:prstGeom prst="rect">
            <a:avLst/>
          </a:prstGeom>
        </p:spPr>
      </p:pic>
      <p:pic>
        <p:nvPicPr>
          <p:cNvPr id="17" name="Picture 16" descr="Screen Shot 2016-04-12 at 06.10.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118" y="3148796"/>
            <a:ext cx="788957" cy="47685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869" y="3817978"/>
            <a:ext cx="1176131" cy="441334"/>
          </a:xfrm>
          <a:prstGeom prst="rect">
            <a:avLst/>
          </a:prstGeom>
        </p:spPr>
      </p:pic>
      <p:pic>
        <p:nvPicPr>
          <p:cNvPr id="19" name="Picture 18" descr="Screen Shot 2016-04-12 at 06.12.3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6147" y="3738503"/>
            <a:ext cx="601742" cy="55632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3860" y="4466073"/>
            <a:ext cx="1213014" cy="510659"/>
          </a:xfrm>
          <a:prstGeom prst="rect">
            <a:avLst/>
          </a:prstGeom>
        </p:spPr>
      </p:pic>
      <p:pic>
        <p:nvPicPr>
          <p:cNvPr id="21" name="Picture 20" descr="Screen Shot 2016-04-12 at 06.15.1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7374" y="4374308"/>
            <a:ext cx="778488" cy="50214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7189" y="4851161"/>
            <a:ext cx="962803" cy="476853"/>
          </a:xfrm>
          <a:prstGeom prst="rect">
            <a:avLst/>
          </a:prstGeom>
        </p:spPr>
      </p:pic>
      <p:pic>
        <p:nvPicPr>
          <p:cNvPr id="23" name="Picture 22" descr="Screen Shot 2016-04-12 at 06.16.4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2622" y="4851161"/>
            <a:ext cx="772886" cy="476853"/>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860" y="5411384"/>
            <a:ext cx="1092121" cy="314006"/>
          </a:xfrm>
          <a:prstGeom prst="rect">
            <a:avLst/>
          </a:prstGeom>
        </p:spPr>
      </p:pic>
      <p:pic>
        <p:nvPicPr>
          <p:cNvPr id="25" name="Picture 24" descr="Screen Shot 2016-04-12 at 06.20.0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566" y="5328014"/>
            <a:ext cx="722481" cy="476853"/>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09899" y="5804866"/>
            <a:ext cx="662083" cy="469764"/>
          </a:xfrm>
          <a:prstGeom prst="rect">
            <a:avLst/>
          </a:prstGeom>
        </p:spPr>
      </p:pic>
      <p:pic>
        <p:nvPicPr>
          <p:cNvPr id="27" name="Picture 26" descr="Screen Shot 2016-04-12 at 06.21.5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69180" y="5804867"/>
            <a:ext cx="796179" cy="476853"/>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7916" y="6361194"/>
            <a:ext cx="552783" cy="522950"/>
          </a:xfrm>
          <a:prstGeom prst="rect">
            <a:avLst/>
          </a:prstGeom>
        </p:spPr>
      </p:pic>
      <p:pic>
        <p:nvPicPr>
          <p:cNvPr id="29" name="Picture 28" descr="Screen Shot 2016-04-12 at 06.23.26.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49992" y="6361194"/>
            <a:ext cx="711055" cy="455353"/>
          </a:xfrm>
          <a:prstGeom prst="rect">
            <a:avLst/>
          </a:prstGeom>
        </p:spPr>
      </p:pic>
      <p:pic>
        <p:nvPicPr>
          <p:cNvPr id="30" name="Pictur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74692" y="2665291"/>
            <a:ext cx="858953" cy="404028"/>
          </a:xfrm>
          <a:prstGeom prst="rect">
            <a:avLst/>
          </a:prstGeom>
        </p:spPr>
      </p:pic>
      <p:pic>
        <p:nvPicPr>
          <p:cNvPr id="31" name="Picture 30" descr="Screen Shot 2016-04-12 at 06.24.39.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98793" y="2592466"/>
            <a:ext cx="834300" cy="476853"/>
          </a:xfrm>
          <a:prstGeom prst="rect">
            <a:avLst/>
          </a:prstGeom>
        </p:spPr>
      </p:pic>
      <p:pic>
        <p:nvPicPr>
          <p:cNvPr id="32" name="Pictur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11750" y="3142902"/>
            <a:ext cx="903036" cy="403272"/>
          </a:xfrm>
          <a:prstGeom prst="rect">
            <a:avLst/>
          </a:prstGeom>
        </p:spPr>
      </p:pic>
      <p:pic>
        <p:nvPicPr>
          <p:cNvPr id="33" name="Picture 32" descr="Screen Shot 2016-04-12 at 06.25.5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87206" y="3121445"/>
            <a:ext cx="851681" cy="543391"/>
          </a:xfrm>
          <a:prstGeom prst="rect">
            <a:avLst/>
          </a:prstGeom>
        </p:spPr>
      </p:pic>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90681" y="3625649"/>
            <a:ext cx="924103" cy="508481"/>
          </a:xfrm>
          <a:prstGeom prst="rect">
            <a:avLst/>
          </a:prstGeom>
        </p:spPr>
      </p:pic>
      <p:pic>
        <p:nvPicPr>
          <p:cNvPr id="35" name="Picture 34" descr="Screen Shot 2016-04-12 at 06.27.31.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422937" y="3705125"/>
            <a:ext cx="815952" cy="397377"/>
          </a:xfrm>
          <a:prstGeom prst="rect">
            <a:avLst/>
          </a:prstGeom>
        </p:spPr>
      </p:pic>
      <p:pic>
        <p:nvPicPr>
          <p:cNvPr id="36"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90079" y="4181976"/>
            <a:ext cx="762692" cy="635804"/>
          </a:xfrm>
          <a:prstGeom prst="rect">
            <a:avLst/>
          </a:prstGeom>
        </p:spPr>
      </p:pic>
      <p:pic>
        <p:nvPicPr>
          <p:cNvPr id="37" name="Picture 36" descr="Screen Shot 2016-04-12 at 06.29.14.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398795" y="4181976"/>
            <a:ext cx="836093" cy="523257"/>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26721" y="4817782"/>
            <a:ext cx="643719" cy="438167"/>
          </a:xfrm>
          <a:prstGeom prst="rect">
            <a:avLst/>
          </a:prstGeom>
        </p:spPr>
      </p:pic>
      <p:pic>
        <p:nvPicPr>
          <p:cNvPr id="39" name="Picture 38" descr="Screen Shot 2016-04-12 at 06.30.56.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12887" y="4817782"/>
            <a:ext cx="840093" cy="397377"/>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90683" y="5294635"/>
            <a:ext cx="946952" cy="458220"/>
          </a:xfrm>
          <a:prstGeom prst="rect">
            <a:avLst/>
          </a:prstGeom>
        </p:spPr>
      </p:pic>
      <p:pic>
        <p:nvPicPr>
          <p:cNvPr id="41" name="Picture 40" descr="Screen Shot 2016-04-12 at 06.32.18.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82805" y="5294633"/>
            <a:ext cx="770909" cy="476853"/>
          </a:xfrm>
          <a:prstGeom prst="rect">
            <a:avLst/>
          </a:prstGeom>
        </p:spPr>
      </p:pic>
      <p:pic>
        <p:nvPicPr>
          <p:cNvPr id="42" name="Picture 4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474692" y="5771487"/>
            <a:ext cx="893443" cy="409488"/>
          </a:xfrm>
          <a:prstGeom prst="rect">
            <a:avLst/>
          </a:prstGeom>
        </p:spPr>
      </p:pic>
      <p:pic>
        <p:nvPicPr>
          <p:cNvPr id="43" name="Picture 42" descr="Screen Shot 2016-04-12 at 06.33.46.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482803" y="5850963"/>
            <a:ext cx="791524" cy="460377"/>
          </a:xfrm>
          <a:prstGeom prst="rect">
            <a:avLst/>
          </a:prstGeom>
        </p:spPr>
      </p:pic>
      <p:pic>
        <p:nvPicPr>
          <p:cNvPr id="44" name="Picture 43" descr="Screen Shot 2016-04-12 at 06.35.5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42709" y="6248339"/>
            <a:ext cx="762025" cy="635530"/>
          </a:xfrm>
          <a:prstGeom prst="rect">
            <a:avLst/>
          </a:prstGeom>
        </p:spPr>
      </p:pic>
      <p:pic>
        <p:nvPicPr>
          <p:cNvPr id="45" name="Picture 44" descr="Screen Shot 2016-04-12 at 06.36.08.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435883" y="6327816"/>
            <a:ext cx="827169" cy="556328"/>
          </a:xfrm>
          <a:prstGeom prst="rect">
            <a:avLst/>
          </a:prstGeom>
        </p:spPr>
      </p:pic>
      <p:pic>
        <p:nvPicPr>
          <p:cNvPr id="46" name="Picture 4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850380" y="2195090"/>
            <a:ext cx="768096" cy="598808"/>
          </a:xfrm>
          <a:prstGeom prst="rect">
            <a:avLst/>
          </a:prstGeom>
        </p:spPr>
      </p:pic>
      <p:pic>
        <p:nvPicPr>
          <p:cNvPr id="47" name="Picture 46" descr="Screen Shot 2016-04-12 at 06.38.48.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18478" y="2195092"/>
            <a:ext cx="856325" cy="527514"/>
          </a:xfrm>
          <a:prstGeom prst="rect">
            <a:avLst/>
          </a:prstGeom>
        </p:spPr>
      </p:pic>
      <p:pic>
        <p:nvPicPr>
          <p:cNvPr id="48" name="Picture 4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937059" y="2671943"/>
            <a:ext cx="597408" cy="598808"/>
          </a:xfrm>
          <a:prstGeom prst="rect">
            <a:avLst/>
          </a:prstGeom>
        </p:spPr>
      </p:pic>
      <p:pic>
        <p:nvPicPr>
          <p:cNvPr id="49" name="Picture 48" descr="Screen Shot 2016-04-12 at 06.40.3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534468" y="2798508"/>
            <a:ext cx="913971" cy="429765"/>
          </a:xfrm>
          <a:prstGeom prst="rect">
            <a:avLst/>
          </a:prstGeom>
        </p:spPr>
      </p:pic>
      <p:pic>
        <p:nvPicPr>
          <p:cNvPr id="50" name="Picture 49" descr="Screen Shot 2016-04-12 at 06.45.2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946401" y="3387222"/>
            <a:ext cx="640561" cy="525679"/>
          </a:xfrm>
          <a:prstGeom prst="rect">
            <a:avLst/>
          </a:prstGeom>
        </p:spPr>
      </p:pic>
      <p:pic>
        <p:nvPicPr>
          <p:cNvPr id="51" name="Picture 50" descr="Screen Shot 2016-04-12 at 06.46.02.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618476" y="3307747"/>
            <a:ext cx="838100" cy="551291"/>
          </a:xfrm>
          <a:prstGeom prst="rect">
            <a:avLst/>
          </a:prstGeom>
        </p:spPr>
      </p:pic>
      <p:pic>
        <p:nvPicPr>
          <p:cNvPr id="52" name="Picture 5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610365" y="4102504"/>
            <a:ext cx="924103" cy="117108"/>
          </a:xfrm>
          <a:prstGeom prst="rect">
            <a:avLst/>
          </a:prstGeom>
        </p:spPr>
      </p:pic>
      <p:pic>
        <p:nvPicPr>
          <p:cNvPr id="53" name="Picture 52" descr="Screen Shot 2016-04-12 at 06.47.04.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3902" y="3943551"/>
            <a:ext cx="816092" cy="476853"/>
          </a:xfrm>
          <a:prstGeom prst="rect">
            <a:avLst/>
          </a:prstGeom>
        </p:spPr>
      </p:pic>
      <p:pic>
        <p:nvPicPr>
          <p:cNvPr id="54" name="Picture 5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778383" y="4261453"/>
            <a:ext cx="839216" cy="598808"/>
          </a:xfrm>
          <a:prstGeom prst="rect">
            <a:avLst/>
          </a:prstGeom>
        </p:spPr>
      </p:pic>
      <p:pic>
        <p:nvPicPr>
          <p:cNvPr id="55" name="Picture 54" descr="Screen Shot 2016-04-12 at 06.48.2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18476" y="4420405"/>
            <a:ext cx="834624" cy="547613"/>
          </a:xfrm>
          <a:prstGeom prst="rect">
            <a:avLst/>
          </a:prstGeom>
        </p:spPr>
      </p:pic>
      <p:pic>
        <p:nvPicPr>
          <p:cNvPr id="56" name="Picture 5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862392" y="4950197"/>
            <a:ext cx="664592" cy="423913"/>
          </a:xfrm>
          <a:prstGeom prst="rect">
            <a:avLst/>
          </a:prstGeom>
        </p:spPr>
      </p:pic>
      <p:pic>
        <p:nvPicPr>
          <p:cNvPr id="57" name="Picture 56" descr="Screen Shot 2016-04-12 at 06.49.44.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18478" y="4976734"/>
            <a:ext cx="844885" cy="416395"/>
          </a:xfrm>
          <a:prstGeom prst="rect">
            <a:avLst/>
          </a:prstGeom>
        </p:spPr>
      </p:pic>
      <p:pic>
        <p:nvPicPr>
          <p:cNvPr id="58" name="Picture 57"/>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282439" y="6212749"/>
            <a:ext cx="802626" cy="750873"/>
          </a:xfrm>
          <a:prstGeom prst="rect">
            <a:avLst/>
          </a:prstGeom>
        </p:spPr>
      </p:pic>
      <p:pic>
        <p:nvPicPr>
          <p:cNvPr id="59" name="Picture 58"/>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946401" y="5533061"/>
            <a:ext cx="1465072" cy="598808"/>
          </a:xfrm>
          <a:prstGeom prst="rect">
            <a:avLst/>
          </a:prstGeom>
        </p:spPr>
      </p:pic>
      <p:cxnSp>
        <p:nvCxnSpPr>
          <p:cNvPr id="61" name="Straight Connector 60"/>
          <p:cNvCxnSpPr/>
          <p:nvPr/>
        </p:nvCxnSpPr>
        <p:spPr>
          <a:xfrm>
            <a:off x="8778384" y="5453585"/>
            <a:ext cx="1680187" cy="0"/>
          </a:xfrm>
          <a:prstGeom prst="line">
            <a:avLst/>
          </a:prstGeom>
          <a:ln w="88900"/>
        </p:spPr>
        <p:style>
          <a:lnRef idx="2">
            <a:schemeClr val="accent1"/>
          </a:lnRef>
          <a:fillRef idx="0">
            <a:schemeClr val="accent1"/>
          </a:fillRef>
          <a:effectRef idx="1">
            <a:schemeClr val="accent1"/>
          </a:effectRef>
          <a:fontRef idx="minor">
            <a:schemeClr val="tx1"/>
          </a:fontRef>
        </p:style>
      </p:cxnSp>
      <p:sp>
        <p:nvSpPr>
          <p:cNvPr id="62"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pic>
        <p:nvPicPr>
          <p:cNvPr id="3" name="Picture 2" descr="Screen Shot 2016-04-14 at 17.28.08.png"/>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325890" y="2566755"/>
            <a:ext cx="833335" cy="660833"/>
          </a:xfrm>
          <a:prstGeom prst="rect">
            <a:avLst/>
          </a:prstGeom>
        </p:spPr>
      </p:pic>
      <p:sp>
        <p:nvSpPr>
          <p:cNvPr id="60" name="TextBox 59"/>
          <p:cNvSpPr txBox="1"/>
          <p:nvPr/>
        </p:nvSpPr>
        <p:spPr>
          <a:xfrm>
            <a:off x="6934201" y="7059978"/>
            <a:ext cx="3544665" cy="382210"/>
          </a:xfrm>
          <a:prstGeom prst="rect">
            <a:avLst/>
          </a:prstGeom>
          <a:noFill/>
        </p:spPr>
        <p:txBody>
          <a:bodyPr wrap="none" lIns="104192" tIns="52097" rIns="104192" bIns="52097" rtlCol="0">
            <a:spAutoFit/>
          </a:bodyPr>
          <a:lstStyle/>
          <a:p>
            <a:r>
              <a:rPr lang="en-US" dirty="0" err="1" smtClean="0">
                <a:solidFill>
                  <a:srgbClr val="4F81BD"/>
                </a:solidFill>
              </a:rPr>
              <a:t>www.egi.eu</a:t>
            </a:r>
            <a:r>
              <a:rPr lang="en-US" dirty="0">
                <a:solidFill>
                  <a:srgbClr val="4F81BD"/>
                </a:solidFill>
              </a:rPr>
              <a:t>/about/</a:t>
            </a:r>
            <a:r>
              <a:rPr lang="en-US" dirty="0" err="1">
                <a:solidFill>
                  <a:srgbClr val="4F81BD"/>
                </a:solidFill>
              </a:rPr>
              <a:t>egi</a:t>
            </a:r>
            <a:r>
              <a:rPr lang="en-US" dirty="0">
                <a:solidFill>
                  <a:srgbClr val="4F81BD"/>
                </a:solidFill>
              </a:rPr>
              <a:t>-foundation/</a:t>
            </a:r>
            <a:endParaRPr lang="en-US" dirty="0" smtClean="0">
              <a:solidFill>
                <a:srgbClr val="4F81BD"/>
              </a:solidFill>
            </a:endParaRPr>
          </a:p>
        </p:txBody>
      </p:sp>
    </p:spTree>
    <p:extLst>
      <p:ext uri="{BB962C8B-B14F-4D97-AF65-F5344CB8AC3E}">
        <p14:creationId xmlns:p14="http://schemas.microsoft.com/office/powerpoint/2010/main" val="196107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Introduction to EGI</a:t>
            </a:r>
            <a:endParaRPr lang="en-GB" dirty="0"/>
          </a:p>
        </p:txBody>
      </p:sp>
      <p:pic>
        <p:nvPicPr>
          <p:cNvPr id="70" name="Picture 69" descr="Screen Shot 2016-10-17 at 22.4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7" y="1241384"/>
            <a:ext cx="10505017" cy="5807269"/>
          </a:xfrm>
          <a:prstGeom prst="rect">
            <a:avLst/>
          </a:prstGeom>
        </p:spPr>
      </p:pic>
      <p:sp>
        <p:nvSpPr>
          <p:cNvPr id="71" name="Title 1"/>
          <p:cNvSpPr>
            <a:spLocks noGrp="1"/>
          </p:cNvSpPr>
          <p:nvPr>
            <p:ph type="title"/>
          </p:nvPr>
        </p:nvSpPr>
        <p:spPr>
          <a:xfrm>
            <a:off x="1805608" y="208204"/>
            <a:ext cx="8568952" cy="938265"/>
          </a:xfrm>
        </p:spPr>
        <p:txBody>
          <a:bodyPr/>
          <a:lstStyle/>
          <a:p>
            <a:r>
              <a:rPr lang="en-US" dirty="0" smtClean="0"/>
              <a:t>International Partnerships </a:t>
            </a:r>
            <a:endParaRPr lang="en-US" dirty="0"/>
          </a:p>
        </p:txBody>
      </p:sp>
      <p:sp>
        <p:nvSpPr>
          <p:cNvPr id="72" name="object 29"/>
          <p:cNvSpPr txBox="1"/>
          <p:nvPr/>
        </p:nvSpPr>
        <p:spPr>
          <a:xfrm>
            <a:off x="6388701" y="2472632"/>
            <a:ext cx="99772" cy="154187"/>
          </a:xfrm>
          <a:prstGeom prst="rect">
            <a:avLst/>
          </a:prstGeom>
        </p:spPr>
        <p:txBody>
          <a:bodyPr wrap="square" lIns="0" tIns="0" rIns="0" bIns="0" rtlCol="0">
            <a:noAutofit/>
          </a:bodyPr>
          <a:lstStyle/>
          <a:p>
            <a:pPr marL="14472">
              <a:lnSpc>
                <a:spcPts val="1140"/>
              </a:lnSpc>
              <a:spcBef>
                <a:spcPts val="57"/>
              </a:spcBef>
            </a:pPr>
            <a:endParaRPr sz="1000" dirty="0">
              <a:latin typeface="Times New Roman"/>
              <a:cs typeface="Times New Roman"/>
            </a:endParaRPr>
          </a:p>
        </p:txBody>
      </p:sp>
      <p:pic>
        <p:nvPicPr>
          <p:cNvPr id="73" name="Picture 72" descr="Screen Shot 2015-05-18 at 01.5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671943"/>
            <a:ext cx="1548406" cy="794755"/>
          </a:xfrm>
          <a:prstGeom prst="rect">
            <a:avLst/>
          </a:prstGeom>
        </p:spPr>
      </p:pic>
      <p:pic>
        <p:nvPicPr>
          <p:cNvPr id="74" name="Picture 73"/>
          <p:cNvPicPr/>
          <p:nvPr/>
        </p:nvPicPr>
        <p:blipFill>
          <a:blip r:embed="rId4" cstate="print">
            <a:extLst>
              <a:ext uri="{28A0092B-C50C-407E-A947-70E740481C1C}">
                <a14:useLocalDpi xmlns:a14="http://schemas.microsoft.com/office/drawing/2010/main" val="0"/>
              </a:ext>
            </a:extLst>
          </a:blip>
          <a:stretch>
            <a:fillRect/>
          </a:stretch>
        </p:blipFill>
        <p:spPr>
          <a:xfrm>
            <a:off x="125423" y="1718237"/>
            <a:ext cx="1952645" cy="635804"/>
          </a:xfrm>
          <a:prstGeom prst="rect">
            <a:avLst/>
          </a:prstGeom>
        </p:spPr>
      </p:pic>
      <p:pic>
        <p:nvPicPr>
          <p:cNvPr id="75" name="Picture 74" descr="Screen Shot 2015-05-18 at 01.57.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205" y="5942802"/>
            <a:ext cx="1176131" cy="543965"/>
          </a:xfrm>
          <a:prstGeom prst="rect">
            <a:avLst/>
          </a:prstGeom>
        </p:spPr>
      </p:pic>
      <p:pic>
        <p:nvPicPr>
          <p:cNvPr id="76" name="Picture 75" descr="Screen Shot 2015-05-18 at 01.56.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23028"/>
            <a:ext cx="1411802" cy="715279"/>
          </a:xfrm>
          <a:prstGeom prst="rect">
            <a:avLst/>
          </a:prstGeom>
        </p:spPr>
      </p:pic>
      <p:pic>
        <p:nvPicPr>
          <p:cNvPr id="77" name="Picture 76" descr="Screen Shot 2015-05-18 at 01.58.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2207" y="3287879"/>
            <a:ext cx="1260140" cy="655674"/>
          </a:xfrm>
          <a:prstGeom prst="rect">
            <a:avLst/>
          </a:prstGeom>
        </p:spPr>
      </p:pic>
      <p:pic>
        <p:nvPicPr>
          <p:cNvPr id="78" name="Picture 77" descr="Screen Shot 2015-10-21 at 12.02.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23" y="5764043"/>
            <a:ext cx="1385561" cy="577873"/>
          </a:xfrm>
          <a:prstGeom prst="rect">
            <a:avLst/>
          </a:prstGeom>
        </p:spPr>
      </p:pic>
      <p:grpSp>
        <p:nvGrpSpPr>
          <p:cNvPr id="79" name="Group 78"/>
          <p:cNvGrpSpPr/>
          <p:nvPr/>
        </p:nvGrpSpPr>
        <p:grpSpPr>
          <a:xfrm>
            <a:off x="4913953" y="2354041"/>
            <a:ext cx="1168636" cy="1002136"/>
            <a:chOff x="9372601" y="6527801"/>
            <a:chExt cx="990049" cy="750846"/>
          </a:xfrm>
        </p:grpSpPr>
        <p:sp>
          <p:nvSpPr>
            <p:cNvPr id="80" name="object 9"/>
            <p:cNvSpPr/>
            <p:nvPr/>
          </p:nvSpPr>
          <p:spPr>
            <a:xfrm>
              <a:off x="9891812" y="6527801"/>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p>
          </p:txBody>
        </p:sp>
        <p:sp>
          <p:nvSpPr>
            <p:cNvPr id="81" name="object 10"/>
            <p:cNvSpPr/>
            <p:nvPr/>
          </p:nvSpPr>
          <p:spPr>
            <a:xfrm>
              <a:off x="9756580" y="6529090"/>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p>
          </p:txBody>
        </p:sp>
        <p:sp>
          <p:nvSpPr>
            <p:cNvPr id="82" name="object 11"/>
            <p:cNvSpPr/>
            <p:nvPr/>
          </p:nvSpPr>
          <p:spPr>
            <a:xfrm>
              <a:off x="9627050" y="6568668"/>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p>
          </p:txBody>
        </p:sp>
        <p:sp>
          <p:nvSpPr>
            <p:cNvPr id="83" name="object 12"/>
            <p:cNvSpPr/>
            <p:nvPr/>
          </p:nvSpPr>
          <p:spPr>
            <a:xfrm>
              <a:off x="10135924" y="6637409"/>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p>
          </p:txBody>
        </p:sp>
        <p:sp>
          <p:nvSpPr>
            <p:cNvPr id="84" name="object 13"/>
            <p:cNvSpPr/>
            <p:nvPr/>
          </p:nvSpPr>
          <p:spPr>
            <a:xfrm>
              <a:off x="9514167" y="6643441"/>
              <a:ext cx="81651"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p>
          </p:txBody>
        </p:sp>
        <p:sp>
          <p:nvSpPr>
            <p:cNvPr id="85" name="object 14"/>
            <p:cNvSpPr/>
            <p:nvPr/>
          </p:nvSpPr>
          <p:spPr>
            <a:xfrm>
              <a:off x="10225073"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p>
          </p:txBody>
        </p:sp>
        <p:sp>
          <p:nvSpPr>
            <p:cNvPr id="86" name="object 15"/>
            <p:cNvSpPr/>
            <p:nvPr/>
          </p:nvSpPr>
          <p:spPr>
            <a:xfrm>
              <a:off x="9427039" y="6747032"/>
              <a:ext cx="81603" cy="81977"/>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p>
          </p:txBody>
        </p:sp>
        <p:sp>
          <p:nvSpPr>
            <p:cNvPr id="87" name="object 16"/>
            <p:cNvSpPr/>
            <p:nvPr/>
          </p:nvSpPr>
          <p:spPr>
            <a:xfrm>
              <a:off x="9372601" y="6871079"/>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p>
          </p:txBody>
        </p:sp>
        <p:sp>
          <p:nvSpPr>
            <p:cNvPr id="88" name="object 17"/>
            <p:cNvSpPr/>
            <p:nvPr/>
          </p:nvSpPr>
          <p:spPr>
            <a:xfrm>
              <a:off x="9885170" y="6624263"/>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p>
          </p:txBody>
        </p:sp>
        <p:sp>
          <p:nvSpPr>
            <p:cNvPr id="89" name="object 18"/>
            <p:cNvSpPr/>
            <p:nvPr/>
          </p:nvSpPr>
          <p:spPr>
            <a:xfrm>
              <a:off x="9789469" y="6625176"/>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p>
          </p:txBody>
        </p:sp>
        <p:sp>
          <p:nvSpPr>
            <p:cNvPr id="90"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p>
          </p:txBody>
        </p:sp>
        <p:sp>
          <p:nvSpPr>
            <p:cNvPr id="91" name="object 20"/>
            <p:cNvSpPr/>
            <p:nvPr/>
          </p:nvSpPr>
          <p:spPr>
            <a:xfrm>
              <a:off x="9697382" y="6653231"/>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p>
          </p:txBody>
        </p:sp>
        <p:sp>
          <p:nvSpPr>
            <p:cNvPr id="92"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p>
          </p:txBody>
        </p:sp>
        <p:sp>
          <p:nvSpPr>
            <p:cNvPr id="93" name="object 22"/>
            <p:cNvSpPr/>
            <p:nvPr/>
          </p:nvSpPr>
          <p:spPr>
            <a:xfrm>
              <a:off x="9617570" y="6706224"/>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p>
          </p:txBody>
        </p:sp>
        <p:sp>
          <p:nvSpPr>
            <p:cNvPr id="94"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p>
          </p:txBody>
        </p:sp>
        <p:sp>
          <p:nvSpPr>
            <p:cNvPr id="95" name="object 24"/>
            <p:cNvSpPr/>
            <p:nvPr/>
          </p:nvSpPr>
          <p:spPr>
            <a:xfrm>
              <a:off x="9556122" y="6779656"/>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p>
          </p:txBody>
        </p:sp>
        <p:sp>
          <p:nvSpPr>
            <p:cNvPr id="96" name="object 25"/>
            <p:cNvSpPr/>
            <p:nvPr/>
          </p:nvSpPr>
          <p:spPr>
            <a:xfrm>
              <a:off x="9517195"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p>
          </p:txBody>
        </p:sp>
        <p:sp>
          <p:nvSpPr>
            <p:cNvPr id="97" name="object 26"/>
            <p:cNvSpPr/>
            <p:nvPr/>
          </p:nvSpPr>
          <p:spPr>
            <a:xfrm>
              <a:off x="9879937" y="6702890"/>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p>
          </p:txBody>
        </p:sp>
        <p:sp>
          <p:nvSpPr>
            <p:cNvPr id="98" name="object 27"/>
            <p:cNvSpPr/>
            <p:nvPr/>
          </p:nvSpPr>
          <p:spPr>
            <a:xfrm>
              <a:off x="9816129" y="6703528"/>
              <a:ext cx="38468" cy="38671"/>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p>
          </p:txBody>
        </p:sp>
        <p:sp>
          <p:nvSpPr>
            <p:cNvPr id="99" name="object 28"/>
            <p:cNvSpPr/>
            <p:nvPr/>
          </p:nvSpPr>
          <p:spPr>
            <a:xfrm>
              <a:off x="9941510" y="6720393"/>
              <a:ext cx="38727"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p>
          </p:txBody>
        </p:sp>
        <p:sp>
          <p:nvSpPr>
            <p:cNvPr id="100" name="object 29"/>
            <p:cNvSpPr/>
            <p:nvPr/>
          </p:nvSpPr>
          <p:spPr>
            <a:xfrm>
              <a:off x="9755084" y="6722202"/>
              <a:ext cx="38230"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p>
          </p:txBody>
        </p:sp>
        <p:sp>
          <p:nvSpPr>
            <p:cNvPr id="101" name="object 30"/>
            <p:cNvSpPr/>
            <p:nvPr/>
          </p:nvSpPr>
          <p:spPr>
            <a:xfrm>
              <a:off x="9701508" y="6757557"/>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p>
          </p:txBody>
        </p:sp>
        <p:sp>
          <p:nvSpPr>
            <p:cNvPr id="102" name="object 31"/>
            <p:cNvSpPr/>
            <p:nvPr/>
          </p:nvSpPr>
          <p:spPr>
            <a:xfrm>
              <a:off x="10037572" y="6802866"/>
              <a:ext cx="38854" cy="38884"/>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p>
          </p:txBody>
        </p:sp>
        <p:sp>
          <p:nvSpPr>
            <p:cNvPr id="103" name="object 32"/>
            <p:cNvSpPr/>
            <p:nvPr/>
          </p:nvSpPr>
          <p:spPr>
            <a:xfrm>
              <a:off x="10065078" y="6860953"/>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p>
          </p:txBody>
        </p:sp>
        <p:sp>
          <p:nvSpPr>
            <p:cNvPr id="104"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p>
          </p:txBody>
        </p:sp>
        <p:sp>
          <p:nvSpPr>
            <p:cNvPr id="105" name="object 34"/>
            <p:cNvSpPr/>
            <p:nvPr/>
          </p:nvSpPr>
          <p:spPr>
            <a:xfrm>
              <a:off x="9875296" y="6760044"/>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p>
          </p:txBody>
        </p:sp>
        <p:sp>
          <p:nvSpPr>
            <p:cNvPr id="106"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p>
          </p:txBody>
        </p:sp>
        <p:sp>
          <p:nvSpPr>
            <p:cNvPr id="107" name="object 36"/>
            <p:cNvSpPr/>
            <p:nvPr/>
          </p:nvSpPr>
          <p:spPr>
            <a:xfrm>
              <a:off x="9913531" y="6771168"/>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p>
          </p:txBody>
        </p:sp>
        <p:sp>
          <p:nvSpPr>
            <p:cNvPr id="108"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p>
          </p:txBody>
        </p:sp>
        <p:sp>
          <p:nvSpPr>
            <p:cNvPr id="109" name="object 38"/>
            <p:cNvSpPr/>
            <p:nvPr/>
          </p:nvSpPr>
          <p:spPr>
            <a:xfrm>
              <a:off x="9974634" y="6823610"/>
              <a:ext cx="28206"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p>
          </p:txBody>
        </p:sp>
        <p:sp>
          <p:nvSpPr>
            <p:cNvPr id="110" name="object 39"/>
            <p:cNvSpPr/>
            <p:nvPr/>
          </p:nvSpPr>
          <p:spPr>
            <a:xfrm>
              <a:off x="9734666" y="6825923"/>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p>
          </p:txBody>
        </p:sp>
        <p:sp>
          <p:nvSpPr>
            <p:cNvPr id="111" name="object 40"/>
            <p:cNvSpPr/>
            <p:nvPr/>
          </p:nvSpPr>
          <p:spPr>
            <a:xfrm>
              <a:off x="9991975" y="6860560"/>
              <a:ext cx="27585" cy="26187"/>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p>
          </p:txBody>
        </p:sp>
        <p:sp>
          <p:nvSpPr>
            <p:cNvPr id="112" name="object 41"/>
            <p:cNvSpPr/>
            <p:nvPr/>
          </p:nvSpPr>
          <p:spPr>
            <a:xfrm>
              <a:off x="9718740" y="6863198"/>
              <a:ext cx="27482" cy="26123"/>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p>
          </p:txBody>
        </p:sp>
        <p:sp>
          <p:nvSpPr>
            <p:cNvPr id="113" name="object 42"/>
            <p:cNvSpPr/>
            <p:nvPr/>
          </p:nvSpPr>
          <p:spPr>
            <a:xfrm>
              <a:off x="10161982" y="6861308"/>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p>
          </p:txBody>
        </p:sp>
        <p:sp>
          <p:nvSpPr>
            <p:cNvPr id="114" name="object 43"/>
            <p:cNvSpPr/>
            <p:nvPr/>
          </p:nvSpPr>
          <p:spPr>
            <a:xfrm>
              <a:off x="10291430"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p>
          </p:txBody>
        </p:sp>
        <p:sp>
          <p:nvSpPr>
            <p:cNvPr id="115"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p>
          </p:txBody>
        </p:sp>
        <p:sp>
          <p:nvSpPr>
            <p:cNvPr id="116" name="object 45"/>
            <p:cNvSpPr/>
            <p:nvPr/>
          </p:nvSpPr>
          <p:spPr>
            <a:xfrm>
              <a:off x="9372811" y="7006398"/>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p>
          </p:txBody>
        </p:sp>
        <p:sp>
          <p:nvSpPr>
            <p:cNvPr id="117" name="object 46"/>
            <p:cNvSpPr/>
            <p:nvPr/>
          </p:nvSpPr>
          <p:spPr>
            <a:xfrm>
              <a:off x="9829765" y="7006398"/>
              <a:ext cx="420255"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p>
          </p:txBody>
        </p:sp>
        <p:sp>
          <p:nvSpPr>
            <p:cNvPr id="118" name="object 47"/>
            <p:cNvSpPr/>
            <p:nvPr/>
          </p:nvSpPr>
          <p:spPr>
            <a:xfrm>
              <a:off x="10280291" y="6855805"/>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p>
          </p:txBody>
        </p:sp>
        <p:sp>
          <p:nvSpPr>
            <p:cNvPr id="119" name="object 48"/>
            <p:cNvSpPr/>
            <p:nvPr/>
          </p:nvSpPr>
          <p:spPr>
            <a:xfrm>
              <a:off x="10021637"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p>
          </p:txBody>
        </p:sp>
        <p:sp>
          <p:nvSpPr>
            <p:cNvPr id="120" name="object 49"/>
            <p:cNvSpPr/>
            <p:nvPr/>
          </p:nvSpPr>
          <p:spPr>
            <a:xfrm>
              <a:off x="9995421" y="6754714"/>
              <a:ext cx="38863" cy="38862"/>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1" name="object 50"/>
            <p:cNvSpPr/>
            <p:nvPr/>
          </p:nvSpPr>
          <p:spPr>
            <a:xfrm>
              <a:off x="9660258" y="6806528"/>
              <a:ext cx="38863" cy="38862"/>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2" name="object 51"/>
            <p:cNvSpPr/>
            <p:nvPr/>
          </p:nvSpPr>
          <p:spPr>
            <a:xfrm>
              <a:off x="9949580"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3" name="object 52"/>
            <p:cNvSpPr/>
            <p:nvPr/>
          </p:nvSpPr>
          <p:spPr>
            <a:xfrm>
              <a:off x="9796501" y="6772315"/>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4" name="object 2"/>
            <p:cNvSpPr txBox="1"/>
            <p:nvPr/>
          </p:nvSpPr>
          <p:spPr>
            <a:xfrm>
              <a:off x="10291430" y="7006394"/>
              <a:ext cx="68046" cy="272237"/>
            </a:xfrm>
            <a:prstGeom prst="rect">
              <a:avLst/>
            </a:prstGeom>
          </p:spPr>
          <p:txBody>
            <a:bodyPr wrap="square" lIns="0" tIns="0" rIns="0" bIns="0" rtlCol="0">
              <a:noAutofit/>
            </a:bodyPr>
            <a:lstStyle/>
            <a:p>
              <a:pPr marL="28942">
                <a:lnSpc>
                  <a:spcPts val="1140"/>
                </a:lnSpc>
              </a:pPr>
              <a:endParaRPr sz="1100" dirty="0"/>
            </a:p>
          </p:txBody>
        </p:sp>
      </p:grpSp>
      <p:sp>
        <p:nvSpPr>
          <p:cNvPr id="125" name="Rectangle 124"/>
          <p:cNvSpPr/>
          <p:nvPr/>
        </p:nvSpPr>
        <p:spPr>
          <a:xfrm>
            <a:off x="1469572" y="4037126"/>
            <a:ext cx="3272543" cy="936208"/>
          </a:xfrm>
          <a:prstGeom prst="rect">
            <a:avLst/>
          </a:prstGeom>
        </p:spPr>
        <p:txBody>
          <a:bodyPr wrap="none" lIns="104192" tIns="52097" rIns="104192" bIns="52097">
            <a:spAutoFit/>
          </a:bodyPr>
          <a:lstStyle/>
          <a:p>
            <a:r>
              <a:rPr lang="en-US" b="1" i="1" dirty="0" smtClean="0">
                <a:solidFill>
                  <a:srgbClr val="1F497D"/>
                </a:solidFill>
              </a:rPr>
              <a:t>Africa and Arabia</a:t>
            </a:r>
            <a:endParaRPr lang="en-US" dirty="0" smtClean="0"/>
          </a:p>
          <a:p>
            <a:r>
              <a:rPr lang="en-US" dirty="0" smtClean="0"/>
              <a:t>Council </a:t>
            </a:r>
            <a:r>
              <a:rPr lang="en-US" dirty="0"/>
              <a:t>for Scientific and </a:t>
            </a:r>
            <a:endParaRPr lang="en-US" dirty="0" smtClean="0"/>
          </a:p>
          <a:p>
            <a:r>
              <a:rPr lang="en-US" dirty="0" smtClean="0"/>
              <a:t>Industrial Research, South Africa </a:t>
            </a:r>
            <a:endParaRPr lang="en-US" dirty="0"/>
          </a:p>
        </p:txBody>
      </p:sp>
      <p:sp>
        <p:nvSpPr>
          <p:cNvPr id="126" name="Rectangle 125"/>
          <p:cNvSpPr/>
          <p:nvPr/>
        </p:nvSpPr>
        <p:spPr>
          <a:xfrm>
            <a:off x="8442347" y="3228272"/>
            <a:ext cx="1808876" cy="936208"/>
          </a:xfrm>
          <a:prstGeom prst="rect">
            <a:avLst/>
          </a:prstGeom>
        </p:spPr>
        <p:txBody>
          <a:bodyPr wrap="none" lIns="104192" tIns="52097" rIns="104192" bIns="52097">
            <a:spAutoFit/>
          </a:bodyPr>
          <a:lstStyle/>
          <a:p>
            <a:r>
              <a:rPr lang="en-US" b="1" i="1" dirty="0" smtClean="0">
                <a:solidFill>
                  <a:srgbClr val="1F497D"/>
                </a:solidFill>
              </a:rPr>
              <a:t>India</a:t>
            </a:r>
            <a:r>
              <a:rPr lang="en-US" dirty="0"/>
              <a:t> </a:t>
            </a:r>
            <a:r>
              <a:rPr lang="en-US" dirty="0" smtClean="0"/>
              <a:t>Centre </a:t>
            </a:r>
            <a:r>
              <a:rPr lang="en-US" dirty="0"/>
              <a:t>for </a:t>
            </a:r>
            <a:endParaRPr lang="en-US" dirty="0" smtClean="0"/>
          </a:p>
          <a:p>
            <a:r>
              <a:rPr lang="en-US" dirty="0" smtClean="0"/>
              <a:t>Development </a:t>
            </a:r>
            <a:r>
              <a:rPr lang="en-US" dirty="0"/>
              <a:t>of </a:t>
            </a:r>
            <a:endParaRPr lang="en-US" dirty="0" smtClean="0"/>
          </a:p>
          <a:p>
            <a:r>
              <a:rPr lang="en-US" dirty="0" smtClean="0"/>
              <a:t>Advanced Comp.</a:t>
            </a:r>
            <a:endParaRPr lang="en-US" dirty="0"/>
          </a:p>
        </p:txBody>
      </p:sp>
      <p:pic>
        <p:nvPicPr>
          <p:cNvPr id="127" name="Picture 126" descr="Screen Shot 2016-10-04 at 07.05.4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2205" y="2115615"/>
            <a:ext cx="1217032" cy="763710"/>
          </a:xfrm>
          <a:prstGeom prst="rect">
            <a:avLst/>
          </a:prstGeom>
        </p:spPr>
      </p:pic>
      <p:sp>
        <p:nvSpPr>
          <p:cNvPr id="128" name="Rectangle 127"/>
          <p:cNvSpPr/>
          <p:nvPr/>
        </p:nvSpPr>
        <p:spPr>
          <a:xfrm>
            <a:off x="8527128" y="1970763"/>
            <a:ext cx="1925870" cy="936208"/>
          </a:xfrm>
          <a:prstGeom prst="rect">
            <a:avLst/>
          </a:prstGeom>
        </p:spPr>
        <p:txBody>
          <a:bodyPr wrap="none" lIns="104192" tIns="52097" rIns="104192" bIns="52097">
            <a:spAutoFit/>
          </a:bodyPr>
          <a:lstStyle/>
          <a:p>
            <a:r>
              <a:rPr lang="en-US" b="1" i="1" dirty="0" smtClean="0">
                <a:solidFill>
                  <a:srgbClr val="1F497D"/>
                </a:solidFill>
              </a:rPr>
              <a:t>China</a:t>
            </a:r>
            <a:r>
              <a:rPr lang="en-US" dirty="0"/>
              <a:t> </a:t>
            </a:r>
            <a:r>
              <a:rPr lang="en-US" dirty="0" smtClean="0"/>
              <a:t>Inst. Of HEP</a:t>
            </a:r>
          </a:p>
          <a:p>
            <a:r>
              <a:rPr lang="en-US" dirty="0" smtClean="0"/>
              <a:t>Chinese Academy </a:t>
            </a:r>
          </a:p>
          <a:p>
            <a:r>
              <a:rPr lang="en-US" dirty="0" smtClean="0"/>
              <a:t>of </a:t>
            </a:r>
            <a:r>
              <a:rPr lang="en-US" dirty="0"/>
              <a:t>Sciences </a:t>
            </a:r>
          </a:p>
        </p:txBody>
      </p:sp>
      <p:sp>
        <p:nvSpPr>
          <p:cNvPr id="129" name="Rectangle 128"/>
          <p:cNvSpPr/>
          <p:nvPr/>
        </p:nvSpPr>
        <p:spPr>
          <a:xfrm>
            <a:off x="1510984" y="5547160"/>
            <a:ext cx="2557052" cy="936208"/>
          </a:xfrm>
          <a:prstGeom prst="rect">
            <a:avLst/>
          </a:prstGeom>
        </p:spPr>
        <p:txBody>
          <a:bodyPr wrap="none" lIns="104192" tIns="52097" rIns="104192" bIns="52097">
            <a:spAutoFit/>
          </a:bodyPr>
          <a:lstStyle/>
          <a:p>
            <a:r>
              <a:rPr lang="en-US" b="1" i="1" dirty="0" smtClean="0">
                <a:solidFill>
                  <a:srgbClr val="1F497D"/>
                </a:solidFill>
              </a:rPr>
              <a:t>Latin America</a:t>
            </a:r>
            <a:endParaRPr lang="en-US" dirty="0" smtClean="0"/>
          </a:p>
          <a:p>
            <a:r>
              <a:rPr lang="en-US" dirty="0" err="1"/>
              <a:t>Universida</a:t>
            </a:r>
            <a:r>
              <a:rPr lang="en-US" dirty="0"/>
              <a:t> de Federal do </a:t>
            </a:r>
            <a:endParaRPr lang="en-US" dirty="0" smtClean="0"/>
          </a:p>
          <a:p>
            <a:r>
              <a:rPr lang="en-US" dirty="0" smtClean="0"/>
              <a:t>Rio </a:t>
            </a:r>
            <a:r>
              <a:rPr lang="en-US" dirty="0"/>
              <a:t>de Janeiro </a:t>
            </a:r>
            <a:endParaRPr lang="en-US" dirty="0" smtClean="0"/>
          </a:p>
        </p:txBody>
      </p:sp>
      <p:sp>
        <p:nvSpPr>
          <p:cNvPr id="130" name="Rectangle 129"/>
          <p:cNvSpPr/>
          <p:nvPr/>
        </p:nvSpPr>
        <p:spPr>
          <a:xfrm>
            <a:off x="8429509" y="5692013"/>
            <a:ext cx="1973321" cy="936208"/>
          </a:xfrm>
          <a:prstGeom prst="rect">
            <a:avLst/>
          </a:prstGeom>
        </p:spPr>
        <p:txBody>
          <a:bodyPr wrap="none" lIns="104192" tIns="52097" rIns="104192" bIns="52097">
            <a:spAutoFit/>
          </a:bodyPr>
          <a:lstStyle/>
          <a:p>
            <a:r>
              <a:rPr lang="en-US" b="1" i="1" dirty="0" smtClean="0">
                <a:solidFill>
                  <a:srgbClr val="1F497D"/>
                </a:solidFill>
              </a:rPr>
              <a:t>Ukraine</a:t>
            </a:r>
            <a:endParaRPr lang="en-US" dirty="0" smtClean="0"/>
          </a:p>
          <a:p>
            <a:r>
              <a:rPr lang="en-US" dirty="0"/>
              <a:t>Ukrainian National </a:t>
            </a:r>
            <a:endParaRPr lang="en-US" dirty="0" smtClean="0"/>
          </a:p>
          <a:p>
            <a:r>
              <a:rPr lang="en-US" dirty="0" smtClean="0"/>
              <a:t>Grid</a:t>
            </a:r>
          </a:p>
        </p:txBody>
      </p:sp>
      <p:sp>
        <p:nvSpPr>
          <p:cNvPr id="131" name="Rectangle 130"/>
          <p:cNvSpPr/>
          <p:nvPr/>
        </p:nvSpPr>
        <p:spPr>
          <a:xfrm>
            <a:off x="1553581" y="3138541"/>
            <a:ext cx="664883" cy="382210"/>
          </a:xfrm>
          <a:prstGeom prst="rect">
            <a:avLst/>
          </a:prstGeom>
        </p:spPr>
        <p:txBody>
          <a:bodyPr wrap="none" lIns="104192" tIns="52097" rIns="104192" bIns="52097">
            <a:spAutoFit/>
          </a:bodyPr>
          <a:lstStyle/>
          <a:p>
            <a:r>
              <a:rPr lang="en-US" b="1" i="1" dirty="0" smtClean="0">
                <a:solidFill>
                  <a:schemeClr val="tx2"/>
                </a:solidFill>
              </a:rPr>
              <a:t>USA</a:t>
            </a:r>
            <a:endParaRPr lang="en-US" b="1" i="1" dirty="0">
              <a:solidFill>
                <a:schemeClr val="tx2"/>
              </a:solidFill>
            </a:endParaRPr>
          </a:p>
        </p:txBody>
      </p:sp>
      <p:sp>
        <p:nvSpPr>
          <p:cNvPr id="132" name="Rectangle 131"/>
          <p:cNvSpPr/>
          <p:nvPr/>
        </p:nvSpPr>
        <p:spPr>
          <a:xfrm>
            <a:off x="2186184" y="1946409"/>
            <a:ext cx="995690" cy="382210"/>
          </a:xfrm>
          <a:prstGeom prst="rect">
            <a:avLst/>
          </a:prstGeom>
        </p:spPr>
        <p:txBody>
          <a:bodyPr wrap="none" lIns="104192" tIns="52097" rIns="104192" bIns="52097">
            <a:spAutoFit/>
          </a:bodyPr>
          <a:lstStyle/>
          <a:p>
            <a:r>
              <a:rPr lang="en-US" b="1" i="1" dirty="0" smtClean="0">
                <a:solidFill>
                  <a:schemeClr val="tx2"/>
                </a:solidFill>
              </a:rPr>
              <a:t>Canada</a:t>
            </a:r>
            <a:endParaRPr lang="en-US" b="1" i="1" dirty="0">
              <a:solidFill>
                <a:schemeClr val="tx2"/>
              </a:solidFill>
            </a:endParaRPr>
          </a:p>
        </p:txBody>
      </p:sp>
      <p:sp>
        <p:nvSpPr>
          <p:cNvPr id="133" name="Rectangle 132"/>
          <p:cNvSpPr/>
          <p:nvPr/>
        </p:nvSpPr>
        <p:spPr>
          <a:xfrm>
            <a:off x="8442345" y="4355028"/>
            <a:ext cx="2065319" cy="936208"/>
          </a:xfrm>
          <a:prstGeom prst="rect">
            <a:avLst/>
          </a:prstGeom>
        </p:spPr>
        <p:txBody>
          <a:bodyPr wrap="none" lIns="104192" tIns="52097" rIns="104192" bIns="52097">
            <a:spAutoFit/>
          </a:bodyPr>
          <a:lstStyle/>
          <a:p>
            <a:r>
              <a:rPr lang="en-US" b="1" i="1" dirty="0" smtClean="0">
                <a:solidFill>
                  <a:srgbClr val="1F497D"/>
                </a:solidFill>
              </a:rPr>
              <a:t>Asia Pacific Region</a:t>
            </a:r>
          </a:p>
          <a:p>
            <a:r>
              <a:rPr lang="en-US" dirty="0" smtClean="0"/>
              <a:t>Academia </a:t>
            </a:r>
            <a:r>
              <a:rPr lang="en-US" dirty="0" err="1" smtClean="0"/>
              <a:t>Sinica</a:t>
            </a:r>
            <a:endParaRPr lang="en-US" dirty="0" smtClean="0"/>
          </a:p>
          <a:p>
            <a:r>
              <a:rPr lang="en-US" dirty="0"/>
              <a:t>a</a:t>
            </a:r>
            <a:r>
              <a:rPr lang="en-US" dirty="0" smtClean="0"/>
              <a:t>t Taiwan</a:t>
            </a:r>
            <a:endParaRPr lang="en-US" dirty="0"/>
          </a:p>
        </p:txBody>
      </p:sp>
      <p:pic>
        <p:nvPicPr>
          <p:cNvPr id="134" name="Picture 133" descr="Screen Shot 2016-10-17 at 22.59.06.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8196" y="4340930"/>
            <a:ext cx="1143599" cy="1247653"/>
          </a:xfrm>
          <a:prstGeom prst="rect">
            <a:avLst/>
          </a:prstGeom>
        </p:spPr>
      </p:pic>
    </p:spTree>
    <p:extLst>
      <p:ext uri="{BB962C8B-B14F-4D97-AF65-F5344CB8AC3E}">
        <p14:creationId xmlns:p14="http://schemas.microsoft.com/office/powerpoint/2010/main" val="407269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7 at 22.3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335"/>
            <a:ext cx="10668000" cy="4690432"/>
          </a:xfrm>
          <a:prstGeom prst="rect">
            <a:avLst/>
          </a:prstGeom>
        </p:spPr>
      </p:pic>
      <p:sp>
        <p:nvSpPr>
          <p:cNvPr id="2" name="Title 1"/>
          <p:cNvSpPr>
            <a:spLocks noGrp="1"/>
          </p:cNvSpPr>
          <p:nvPr>
            <p:ph type="title"/>
          </p:nvPr>
        </p:nvSpPr>
        <p:spPr/>
        <p:txBody>
          <a:bodyPr>
            <a:normAutofit fontScale="90000"/>
          </a:bodyPr>
          <a:lstStyle/>
          <a:p>
            <a:r>
              <a:rPr lang="en-US" dirty="0" smtClean="0"/>
              <a:t>EGI Federation, 2016 QR3</a:t>
            </a:r>
            <a:br>
              <a:rPr lang="en-US" dirty="0" smtClean="0"/>
            </a:br>
            <a:r>
              <a:rPr lang="en-US" sz="2500" dirty="0"/>
              <a:t>The largest distributed compute e-Infra worldwide</a:t>
            </a:r>
            <a:endParaRPr lang="en-US" dirty="0"/>
          </a:p>
        </p:txBody>
      </p:sp>
      <p:graphicFrame>
        <p:nvGraphicFramePr>
          <p:cNvPr id="10" name="Diagram 9"/>
          <p:cNvGraphicFramePr/>
          <p:nvPr>
            <p:extLst>
              <p:ext uri="{D42A27DB-BD31-4B8C-83A1-F6EECF244321}">
                <p14:modId xmlns:p14="http://schemas.microsoft.com/office/powerpoint/2010/main" val="3863899652"/>
              </p:ext>
            </p:extLst>
          </p:nvPr>
        </p:nvGraphicFramePr>
        <p:xfrm>
          <a:off x="296333" y="3821887"/>
          <a:ext cx="10371667" cy="481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spTree>
    <p:extLst>
      <p:ext uri="{BB962C8B-B14F-4D97-AF65-F5344CB8AC3E}">
        <p14:creationId xmlns:p14="http://schemas.microsoft.com/office/powerpoint/2010/main" val="2228055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Serving researchers and innovators</a:t>
            </a:r>
            <a:endParaRPr lang="en-US" dirty="0"/>
          </a:p>
        </p:txBody>
      </p:sp>
      <p:sp>
        <p:nvSpPr>
          <p:cNvPr id="3" name="TextBox 2"/>
          <p:cNvSpPr txBox="1"/>
          <p:nvPr/>
        </p:nvSpPr>
        <p:spPr>
          <a:xfrm>
            <a:off x="1029602" y="6374604"/>
            <a:ext cx="1435364"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ESFRIs,</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1049530" y="6327817"/>
            <a:ext cx="8988999"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049529" y="1400337"/>
            <a:ext cx="0" cy="492748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392" y="1161910"/>
            <a:ext cx="1050793" cy="843875"/>
          </a:xfrm>
          <a:prstGeom prst="rect">
            <a:avLst/>
          </a:prstGeom>
          <a:noFill/>
        </p:spPr>
        <p:txBody>
          <a:bodyPr wrap="none" lIns="104192" tIns="52097" rIns="104192" bIns="52097" rtlCol="0">
            <a:spAutoFit/>
          </a:bodyPr>
          <a:lstStyle/>
          <a:p>
            <a:pPr algn="ctr"/>
            <a:r>
              <a:rPr lang="en-GB" sz="1600" b="1" dirty="0">
                <a:solidFill>
                  <a:srgbClr val="E46C0A"/>
                </a:solidFill>
              </a:rPr>
              <a:t>Size of </a:t>
            </a:r>
            <a:br>
              <a:rPr lang="en-GB" sz="1600" b="1" dirty="0">
                <a:solidFill>
                  <a:srgbClr val="E46C0A"/>
                </a:solidFill>
              </a:rPr>
            </a:br>
            <a:r>
              <a:rPr lang="en-GB" sz="1600" b="1" dirty="0">
                <a:solidFill>
                  <a:srgbClr val="E46C0A"/>
                </a:solidFill>
              </a:rPr>
              <a:t>individual</a:t>
            </a:r>
            <a:br>
              <a:rPr lang="en-GB" sz="1600" b="1" dirty="0">
                <a:solidFill>
                  <a:srgbClr val="E46C0A"/>
                </a:solidFill>
              </a:rPr>
            </a:br>
            <a:r>
              <a:rPr lang="en-GB" sz="1600" b="1" dirty="0">
                <a:solidFill>
                  <a:srgbClr val="E46C0A"/>
                </a:solidFill>
              </a:rPr>
              <a:t>groups</a:t>
            </a:r>
          </a:p>
        </p:txBody>
      </p:sp>
      <p:sp>
        <p:nvSpPr>
          <p:cNvPr id="7" name="TextBox 6"/>
          <p:cNvSpPr txBox="1"/>
          <p:nvPr/>
        </p:nvSpPr>
        <p:spPr>
          <a:xfrm>
            <a:off x="2694773" y="6419470"/>
            <a:ext cx="2815737"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Multinational communities</a:t>
            </a:r>
          </a:p>
        </p:txBody>
      </p:sp>
      <p:sp>
        <p:nvSpPr>
          <p:cNvPr id="8" name="TextBox 7"/>
          <p:cNvSpPr txBox="1"/>
          <p:nvPr/>
        </p:nvSpPr>
        <p:spPr>
          <a:xfrm>
            <a:off x="8573172" y="6407293"/>
            <a:ext cx="1144005"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‘Long tail’</a:t>
            </a:r>
          </a:p>
        </p:txBody>
      </p:sp>
      <p:sp>
        <p:nvSpPr>
          <p:cNvPr id="9" name="TextBox 8"/>
          <p:cNvSpPr txBox="1"/>
          <p:nvPr/>
        </p:nvSpPr>
        <p:spPr>
          <a:xfrm>
            <a:off x="1217543" y="1147165"/>
            <a:ext cx="1117118" cy="4044752"/>
          </a:xfrm>
          <a:prstGeom prst="rect">
            <a:avLst/>
          </a:prstGeom>
          <a:noFill/>
        </p:spPr>
        <p:txBody>
          <a:bodyPr wrap="none" lIns="104192" tIns="52097" rIns="104192" bIns="52097" rtlCol="0">
            <a:spAutoFit/>
          </a:bodyPr>
          <a:lstStyle/>
          <a:p>
            <a:r>
              <a:rPr lang="en-GB" sz="1600" dirty="0"/>
              <a:t>WLCG</a:t>
            </a:r>
          </a:p>
          <a:p>
            <a:r>
              <a:rPr lang="en-US" sz="1600" dirty="0"/>
              <a:t>ELI</a:t>
            </a:r>
          </a:p>
          <a:p>
            <a:r>
              <a:rPr lang="en-GB" sz="1600" dirty="0"/>
              <a:t>CTA</a:t>
            </a:r>
          </a:p>
          <a:p>
            <a:r>
              <a:rPr lang="en-GB" sz="1600" dirty="0"/>
              <a:t>ELIXIR</a:t>
            </a:r>
          </a:p>
          <a:p>
            <a:r>
              <a:rPr lang="en-US" sz="1600" dirty="0"/>
              <a:t>EPOS</a:t>
            </a:r>
            <a:endParaRPr lang="en-GB" sz="1600" dirty="0"/>
          </a:p>
          <a:p>
            <a:r>
              <a:rPr lang="en-GB" sz="1600" dirty="0"/>
              <a:t>EISCAT_3D</a:t>
            </a:r>
          </a:p>
          <a:p>
            <a:r>
              <a:rPr lang="en-US" sz="1600" dirty="0"/>
              <a:t>BBMRI</a:t>
            </a:r>
          </a:p>
          <a:p>
            <a:r>
              <a:rPr lang="en-US" sz="1600" dirty="0"/>
              <a:t>CLARIN</a:t>
            </a:r>
          </a:p>
          <a:p>
            <a:r>
              <a:rPr lang="en-US" sz="1600" dirty="0"/>
              <a:t>LOFAR</a:t>
            </a:r>
          </a:p>
          <a:p>
            <a:r>
              <a:rPr lang="en-GB" sz="1600" dirty="0"/>
              <a:t>EMSO</a:t>
            </a:r>
          </a:p>
          <a:p>
            <a:r>
              <a:rPr lang="en-GB" sz="1600" dirty="0" err="1"/>
              <a:t>LifeWatch</a:t>
            </a:r>
            <a:endParaRPr lang="en-GB" sz="1600" dirty="0"/>
          </a:p>
          <a:p>
            <a:r>
              <a:rPr lang="en-GB" sz="1600" dirty="0"/>
              <a:t>ICOS</a:t>
            </a:r>
          </a:p>
          <a:p>
            <a:r>
              <a:rPr lang="en-US" sz="1600" dirty="0"/>
              <a:t>EMSO</a:t>
            </a:r>
          </a:p>
          <a:p>
            <a:r>
              <a:rPr lang="en-US" sz="1600" dirty="0"/>
              <a:t>CORBEL</a:t>
            </a:r>
          </a:p>
          <a:p>
            <a:r>
              <a:rPr lang="en-US" sz="1600" dirty="0" err="1"/>
              <a:t>ENVRIplus</a:t>
            </a:r>
            <a:endParaRPr lang="en-US" sz="1600" dirty="0"/>
          </a:p>
          <a:p>
            <a:r>
              <a:rPr lang="is-IS" sz="1600" dirty="0"/>
              <a:t>…</a:t>
            </a:r>
            <a:endParaRPr lang="en-GB" sz="1600" dirty="0"/>
          </a:p>
        </p:txBody>
      </p:sp>
      <p:sp>
        <p:nvSpPr>
          <p:cNvPr id="10" name="TextBox 9"/>
          <p:cNvSpPr txBox="1"/>
          <p:nvPr/>
        </p:nvSpPr>
        <p:spPr>
          <a:xfrm>
            <a:off x="3401786" y="3054575"/>
            <a:ext cx="2129314" cy="3059866"/>
          </a:xfrm>
          <a:prstGeom prst="rect">
            <a:avLst/>
          </a:prstGeom>
          <a:noFill/>
        </p:spPr>
        <p:txBody>
          <a:bodyPr wrap="none" lIns="104192" tIns="52097" rIns="104192" bIns="52097" rtlCol="0">
            <a:spAutoFit/>
          </a:bodyPr>
          <a:lstStyle/>
          <a:p>
            <a:r>
              <a:rPr lang="en-GB" sz="1600" dirty="0"/>
              <a:t>VRE projects</a:t>
            </a:r>
          </a:p>
          <a:p>
            <a:r>
              <a:rPr lang="en-GB" sz="1600" dirty="0" err="1"/>
              <a:t>WeNMR</a:t>
            </a:r>
            <a:endParaRPr lang="en-GB" sz="1600" dirty="0"/>
          </a:p>
          <a:p>
            <a:r>
              <a:rPr lang="en-GB" sz="1600" dirty="0"/>
              <a:t>DRIHM</a:t>
            </a:r>
          </a:p>
          <a:p>
            <a:r>
              <a:rPr lang="en-GB" sz="1600" dirty="0"/>
              <a:t>VERCE</a:t>
            </a:r>
          </a:p>
          <a:p>
            <a:r>
              <a:rPr lang="en-GB" sz="1600" dirty="0" err="1"/>
              <a:t>MuG</a:t>
            </a:r>
            <a:endParaRPr lang="en-GB" sz="1600" dirty="0"/>
          </a:p>
          <a:p>
            <a:r>
              <a:rPr lang="en-GB" sz="1600" dirty="0" err="1"/>
              <a:t>AgINFRA</a:t>
            </a:r>
            <a:endParaRPr lang="en-GB" sz="1600" dirty="0"/>
          </a:p>
          <a:p>
            <a:r>
              <a:rPr lang="en-GB" sz="1600" dirty="0"/>
              <a:t>CMMST</a:t>
            </a:r>
          </a:p>
          <a:p>
            <a:r>
              <a:rPr lang="en-US" sz="1600" dirty="0"/>
              <a:t>LSGC</a:t>
            </a:r>
            <a:endParaRPr lang="en-GB" sz="1600" dirty="0"/>
          </a:p>
          <a:p>
            <a:r>
              <a:rPr lang="en-GB" sz="1600" dirty="0" err="1"/>
              <a:t>SuperSites</a:t>
            </a:r>
            <a:r>
              <a:rPr lang="en-GB" sz="1600" dirty="0"/>
              <a:t> Exploitation</a:t>
            </a:r>
          </a:p>
          <a:p>
            <a:r>
              <a:rPr lang="en-GB" sz="1600" dirty="0"/>
              <a:t>Environmental sci.</a:t>
            </a:r>
          </a:p>
          <a:p>
            <a:r>
              <a:rPr lang="en-US" sz="1600" dirty="0" err="1"/>
              <a:t>neuGRID</a:t>
            </a:r>
            <a:endParaRPr lang="en-US" sz="1600" dirty="0"/>
          </a:p>
          <a:p>
            <a:r>
              <a:rPr lang="is-IS" sz="1600" dirty="0"/>
              <a:t>…</a:t>
            </a:r>
            <a:endParaRPr lang="en-GB" sz="1600" dirty="0"/>
          </a:p>
        </p:txBody>
      </p:sp>
      <p:sp>
        <p:nvSpPr>
          <p:cNvPr id="11" name="TextBox 10"/>
          <p:cNvSpPr txBox="1"/>
          <p:nvPr/>
        </p:nvSpPr>
        <p:spPr>
          <a:xfrm>
            <a:off x="8031696" y="2659121"/>
            <a:ext cx="2634159" cy="3798530"/>
          </a:xfrm>
          <a:prstGeom prst="rect">
            <a:avLst/>
          </a:prstGeom>
          <a:noFill/>
        </p:spPr>
        <p:txBody>
          <a:bodyPr wrap="none" lIns="104192" tIns="52097" rIns="104192" bIns="52097" rtlCol="0">
            <a:spAutoFit/>
          </a:bodyPr>
          <a:lstStyle/>
          <a:p>
            <a:r>
              <a:rPr lang="en-GB" sz="1600" dirty="0" err="1"/>
              <a:t>PeachNote</a:t>
            </a:r>
            <a:endParaRPr lang="en-GB" sz="1600" dirty="0"/>
          </a:p>
          <a:p>
            <a:r>
              <a:rPr lang="en-GB" sz="1600" dirty="0"/>
              <a:t>CEBA Galaxy </a:t>
            </a:r>
            <a:r>
              <a:rPr lang="en-GB" sz="1600" dirty="0" err="1"/>
              <a:t>eLab</a:t>
            </a:r>
            <a:endParaRPr lang="en-GB" sz="1600" dirty="0"/>
          </a:p>
          <a:p>
            <a:r>
              <a:rPr lang="en-GB" sz="1600" dirty="0"/>
              <a:t>Semiconductor design</a:t>
            </a:r>
          </a:p>
          <a:p>
            <a:r>
              <a:rPr lang="en-GB" sz="1600" dirty="0"/>
              <a:t>Main-belt comets</a:t>
            </a:r>
          </a:p>
          <a:p>
            <a:r>
              <a:rPr lang="en-GB" sz="1600" dirty="0"/>
              <a:t>Quantum </a:t>
            </a:r>
            <a:r>
              <a:rPr lang="en-GB" sz="1600" dirty="0" err="1"/>
              <a:t>pysics</a:t>
            </a:r>
            <a:r>
              <a:rPr lang="en-GB" sz="1600" dirty="0"/>
              <a:t> studies</a:t>
            </a:r>
          </a:p>
          <a:p>
            <a:r>
              <a:rPr lang="en-GB" sz="1600" dirty="0"/>
              <a:t>Virtual imaging (LS)</a:t>
            </a:r>
          </a:p>
          <a:p>
            <a:r>
              <a:rPr lang="en-GB" sz="1600" dirty="0"/>
              <a:t>Bovine tuberculosis spread</a:t>
            </a:r>
          </a:p>
          <a:p>
            <a:r>
              <a:rPr lang="en-GB" sz="1600" dirty="0"/>
              <a:t>Convergent </a:t>
            </a:r>
            <a:r>
              <a:rPr lang="en-GB" sz="1600" dirty="0" err="1"/>
              <a:t>evol</a:t>
            </a:r>
            <a:r>
              <a:rPr lang="en-GB" sz="1600" dirty="0"/>
              <a:t>. in genomes</a:t>
            </a:r>
          </a:p>
          <a:p>
            <a:r>
              <a:rPr lang="en-US" sz="1600" dirty="0"/>
              <a:t>Geography evolution</a:t>
            </a:r>
          </a:p>
          <a:p>
            <a:r>
              <a:rPr lang="en-US" sz="1600" dirty="0"/>
              <a:t>Seafloor seismic waves</a:t>
            </a:r>
          </a:p>
          <a:p>
            <a:r>
              <a:rPr lang="en-GB" sz="1600" dirty="0"/>
              <a:t>3D liver maps with MRI</a:t>
            </a:r>
          </a:p>
          <a:p>
            <a:r>
              <a:rPr lang="en-US" sz="1600" dirty="0"/>
              <a:t>Metabolic rate modelling</a:t>
            </a:r>
          </a:p>
          <a:p>
            <a:r>
              <a:rPr lang="en-US" sz="1600" dirty="0"/>
              <a:t>Genome alignment</a:t>
            </a:r>
          </a:p>
          <a:p>
            <a:r>
              <a:rPr lang="en-GB" sz="1600" dirty="0"/>
              <a:t>Tapeworms infection on fish</a:t>
            </a:r>
          </a:p>
          <a:p>
            <a:r>
              <a:rPr lang="en-GB" sz="1600" dirty="0"/>
              <a:t>…</a:t>
            </a:r>
          </a:p>
        </p:txBody>
      </p:sp>
      <p:sp>
        <p:nvSpPr>
          <p:cNvPr id="12" name="TextBox 11"/>
          <p:cNvSpPr txBox="1"/>
          <p:nvPr/>
        </p:nvSpPr>
        <p:spPr>
          <a:xfrm>
            <a:off x="6249499" y="6407293"/>
            <a:ext cx="1066573"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6342112" y="3307747"/>
            <a:ext cx="1081150" cy="2813645"/>
          </a:xfrm>
          <a:prstGeom prst="rect">
            <a:avLst/>
          </a:prstGeom>
          <a:noFill/>
        </p:spPr>
        <p:txBody>
          <a:bodyPr wrap="none" lIns="104192" tIns="52097" rIns="104192" bIns="52097" rtlCol="0">
            <a:spAutoFit/>
          </a:bodyPr>
          <a:lstStyle/>
          <a:p>
            <a:r>
              <a:rPr lang="en-US" sz="1600" dirty="0" err="1"/>
              <a:t>Agroknow</a:t>
            </a:r>
            <a:endParaRPr lang="en-US" sz="1600" dirty="0"/>
          </a:p>
          <a:p>
            <a:r>
              <a:rPr lang="en-US" sz="1600" dirty="0" err="1"/>
              <a:t>CloudEO</a:t>
            </a:r>
            <a:endParaRPr lang="en-US" sz="1600" dirty="0"/>
          </a:p>
          <a:p>
            <a:r>
              <a:rPr lang="en-US" sz="1600" dirty="0" err="1"/>
              <a:t>CloudSME</a:t>
            </a:r>
            <a:endParaRPr lang="en-US" sz="1600" dirty="0"/>
          </a:p>
          <a:p>
            <a:r>
              <a:rPr lang="en-US" sz="1600" dirty="0" err="1"/>
              <a:t>Ecohydros</a:t>
            </a:r>
            <a:endParaRPr lang="en-US" sz="1600" dirty="0"/>
          </a:p>
          <a:p>
            <a:r>
              <a:rPr lang="en-US" sz="1600" dirty="0" err="1"/>
              <a:t>gnubila</a:t>
            </a:r>
            <a:endParaRPr lang="en-US" sz="1600" dirty="0"/>
          </a:p>
          <a:p>
            <a:r>
              <a:rPr lang="en-US" sz="1600" dirty="0" err="1"/>
              <a:t>Sinergise</a:t>
            </a:r>
            <a:endParaRPr lang="en-US" sz="1600" dirty="0"/>
          </a:p>
          <a:p>
            <a:r>
              <a:rPr lang="en-US" sz="1600" dirty="0" err="1"/>
              <a:t>SixSq</a:t>
            </a:r>
            <a:endParaRPr lang="en-US" sz="1600" dirty="0"/>
          </a:p>
          <a:p>
            <a:r>
              <a:rPr lang="en-US" sz="1600" dirty="0"/>
              <a:t>TEISS</a:t>
            </a:r>
          </a:p>
          <a:p>
            <a:r>
              <a:rPr lang="en-US" sz="1600" dirty="0" err="1"/>
              <a:t>Terradue</a:t>
            </a:r>
            <a:endParaRPr lang="en-US" sz="1600" dirty="0"/>
          </a:p>
          <a:p>
            <a:r>
              <a:rPr lang="en-US" sz="1600" dirty="0" err="1"/>
              <a:t>Ubercloud</a:t>
            </a:r>
            <a:endParaRPr lang="en-US" sz="1600" dirty="0"/>
          </a:p>
          <a:p>
            <a:r>
              <a:rPr lang="is-IS" sz="1600" dirty="0"/>
              <a:t>…</a:t>
            </a:r>
            <a:endParaRPr lang="en-GB" sz="1600" dirty="0"/>
          </a:p>
        </p:txBody>
      </p:sp>
      <p:sp>
        <p:nvSpPr>
          <p:cNvPr id="14" name="Arc 13"/>
          <p:cNvSpPr/>
          <p:nvPr/>
        </p:nvSpPr>
        <p:spPr>
          <a:xfrm rot="10800000">
            <a:off x="1385563" y="-2811866"/>
            <a:ext cx="17221913" cy="8980731"/>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104192" tIns="52097" rIns="104192" bIns="52097" rtlCol="0" anchor="ctr"/>
          <a:lstStyle/>
          <a:p>
            <a:pPr algn="ctr"/>
            <a:endParaRPr lang="en-US"/>
          </a:p>
        </p:txBody>
      </p:sp>
      <p:sp>
        <p:nvSpPr>
          <p:cNvPr id="16" name="Footer Placeholder 15"/>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910397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Catalogue</a:t>
            </a: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Tree>
    <p:extLst>
      <p:ext uri="{BB962C8B-B14F-4D97-AF65-F5344CB8AC3E}">
        <p14:creationId xmlns:p14="http://schemas.microsoft.com/office/powerpoint/2010/main" val="3996007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2D5EC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3175"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dirty="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20064</TotalTime>
  <Words>2762</Words>
  <Application>Microsoft Office PowerPoint</Application>
  <PresentationFormat>Personalizzato</PresentationFormat>
  <Paragraphs>620</Paragraphs>
  <Slides>47</Slides>
  <Notes>24</Notes>
  <HiddenSlides>2</HiddenSlides>
  <MMClips>0</MMClips>
  <ScaleCrop>false</ScaleCrop>
  <HeadingPairs>
    <vt:vector size="4" baseType="variant">
      <vt:variant>
        <vt:lpstr>Tema</vt:lpstr>
      </vt:variant>
      <vt:variant>
        <vt:i4>3</vt:i4>
      </vt:variant>
      <vt:variant>
        <vt:lpstr>Titoli diapositive</vt:lpstr>
      </vt:variant>
      <vt:variant>
        <vt:i4>47</vt:i4>
      </vt:variant>
    </vt:vector>
  </HeadingPairs>
  <TitlesOfParts>
    <vt:vector size="50" baseType="lpstr">
      <vt:lpstr>Office Theme</vt:lpstr>
      <vt:lpstr>Blank</vt:lpstr>
      <vt:lpstr>1_Blank</vt:lpstr>
      <vt:lpstr>Presentazione standard di PowerPoint</vt:lpstr>
      <vt:lpstr>Outline</vt:lpstr>
      <vt:lpstr>Presentazione standard di PowerPoint</vt:lpstr>
      <vt:lpstr>Presentazione standard di PowerPoint</vt:lpstr>
      <vt:lpstr>EGI Membership</vt:lpstr>
      <vt:lpstr>International Partnerships </vt:lpstr>
      <vt:lpstr>EGI Federation, 2016 QR3 The largest distributed compute e-Infra worldwide</vt:lpstr>
      <vt:lpstr>Serving researchers and innovators</vt:lpstr>
      <vt:lpstr>EGI Service Catalogue</vt:lpstr>
      <vt:lpstr>EGI Service Catalogue</vt:lpstr>
      <vt:lpstr>Presentazione standard di PowerPoint</vt:lpstr>
      <vt:lpstr>WeNMR0 HADDOCK  relies on EGI resources</vt:lpstr>
      <vt:lpstr>E-Infrastructure services enable the Open Science Vision</vt:lpstr>
      <vt:lpstr>The European Cloud Initiative</vt:lpstr>
      <vt:lpstr>OneData</vt:lpstr>
      <vt:lpstr>Open Science Commons Vision</vt:lpstr>
      <vt:lpstr>Open Data challenges</vt:lpstr>
      <vt:lpstr>Before we start</vt:lpstr>
      <vt:lpstr>Open Data Platform – Users’  perspective</vt:lpstr>
      <vt:lpstr>Open Data Platform – Interfaces </vt:lpstr>
      <vt:lpstr>The EGI DataHub in a nutshell</vt:lpstr>
      <vt:lpstr>OneData: some basic concepts</vt:lpstr>
      <vt:lpstr>OneData: some basic concepts</vt:lpstr>
      <vt:lpstr>OneData: some basic concepts</vt:lpstr>
      <vt:lpstr>OneData: user interfaces</vt:lpstr>
      <vt:lpstr>Open Data Platform – The big picture </vt:lpstr>
      <vt:lpstr>Useful info</vt:lpstr>
      <vt:lpstr>Browse Copernicus data stored in the EGI DataHub</vt:lpstr>
      <vt:lpstr>Federated Cloud</vt:lpstr>
      <vt:lpstr>Cloud computing - Key terms</vt:lpstr>
      <vt:lpstr>What is a cloud federation? – A ‘definition’</vt:lpstr>
      <vt:lpstr>EGI Federated Cloud</vt:lpstr>
      <vt:lpstr>Benefits, technologies</vt:lpstr>
      <vt:lpstr>Benefits, technologies</vt:lpstr>
      <vt:lpstr>Inside a cloud site – Technical slide</vt:lpstr>
      <vt:lpstr>The current infrastructure</vt:lpstr>
      <vt:lpstr>Access to EGI resources:  Virtual Organisations</vt:lpstr>
      <vt:lpstr>The typical user workflow</vt:lpstr>
      <vt:lpstr>The typical user workflow</vt:lpstr>
      <vt:lpstr>Typical usage models</vt:lpstr>
      <vt:lpstr>Combined models</vt:lpstr>
      <vt:lpstr>Example: Chipster</vt:lpstr>
      <vt:lpstr>Demo about the EGI FedCloud</vt:lpstr>
      <vt:lpstr>Next steps</vt:lpstr>
      <vt:lpstr>Presentazione standard di PowerPoint</vt:lpstr>
      <vt:lpstr>Practical next steps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Iulia</dc:creator>
  <cp:lastModifiedBy>larocca</cp:lastModifiedBy>
  <cp:revision>169</cp:revision>
  <dcterms:modified xsi:type="dcterms:W3CDTF">2016-12-01T08:44:26Z</dcterms:modified>
</cp:coreProperties>
</file>