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37133" y="4581118"/>
            <a:ext cx="1728215" cy="1313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37133" y="6044146"/>
            <a:ext cx="8465185" cy="0"/>
          </a:xfrm>
          <a:custGeom>
            <a:avLst/>
            <a:gdLst/>
            <a:ahLst/>
            <a:cxnLst/>
            <a:rect l="l" t="t" r="r" b="b"/>
            <a:pathLst>
              <a:path w="8465185" h="0">
                <a:moveTo>
                  <a:pt x="0" y="0"/>
                </a:moveTo>
                <a:lnTo>
                  <a:pt x="8465185" y="0"/>
                </a:lnTo>
              </a:path>
            </a:pathLst>
          </a:custGeom>
          <a:ln w="45718">
            <a:solidFill>
              <a:srgbClr val="94B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4423" y="1158494"/>
            <a:ext cx="7655153" cy="55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AF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5C3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889" y="0"/>
            <a:ext cx="6534150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8133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4F8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5C3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37133" y="4581118"/>
            <a:ext cx="1728215" cy="1313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37133" y="6044146"/>
            <a:ext cx="8465185" cy="0"/>
          </a:xfrm>
          <a:custGeom>
            <a:avLst/>
            <a:gdLst/>
            <a:ahLst/>
            <a:cxnLst/>
            <a:rect l="l" t="t" r="r" b="b"/>
            <a:pathLst>
              <a:path w="8465185" h="0">
                <a:moveTo>
                  <a:pt x="0" y="0"/>
                </a:moveTo>
                <a:lnTo>
                  <a:pt x="8465185" y="0"/>
                </a:lnTo>
              </a:path>
            </a:pathLst>
          </a:custGeom>
          <a:ln w="45718">
            <a:solidFill>
              <a:srgbClr val="94B3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5C3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889" y="0"/>
            <a:ext cx="6534150" cy="4705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8133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4F8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927" y="177546"/>
            <a:ext cx="8772144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F85C3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058" y="1295146"/>
            <a:ext cx="8615883" cy="208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8267" y="6576226"/>
            <a:ext cx="53022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10917" y="6510705"/>
            <a:ext cx="512318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75420" y="6576226"/>
            <a:ext cx="1701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mailto:giuseppe.larocca@egi.eu" TargetMode="External"/><Relationship Id="rId5" Type="http://schemas.openxmlformats.org/officeDocument/2006/relationships/hyperlink" Target="http://access.egi.eu/" TargetMode="External"/><Relationship Id="rId6" Type="http://schemas.openxmlformats.org/officeDocument/2006/relationships/hyperlink" Target="https://wiki.egi.eu/wiki/AoD" TargetMode="External"/><Relationship Id="rId7" Type="http://schemas.openxmlformats.org/officeDocument/2006/relationships/hyperlink" Target="https://documents.egi.eu/document/3132" TargetMode="External"/><Relationship Id="rId8" Type="http://schemas.openxmlformats.org/officeDocument/2006/relationships/hyperlink" Target="mailto:support@egi.eu" TargetMode="External"/><Relationship Id="rId9" Type="http://schemas.openxmlformats.org/officeDocument/2006/relationships/hyperlink" Target="http://www.egi.eu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gi.eu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png"/><Relationship Id="rId11" Type="http://schemas.openxmlformats.org/officeDocument/2006/relationships/image" Target="../media/image37.jp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://access.egi.eu/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jpg"/><Relationship Id="rId7" Type="http://schemas.openxmlformats.org/officeDocument/2006/relationships/image" Target="../media/image52.png"/><Relationship Id="rId8" Type="http://schemas.openxmlformats.org/officeDocument/2006/relationships/image" Target="../media/image5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65.jp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jpg"/><Relationship Id="rId10" Type="http://schemas.openxmlformats.org/officeDocument/2006/relationships/image" Target="../media/image70.jpg"/><Relationship Id="rId11" Type="http://schemas.openxmlformats.org/officeDocument/2006/relationships/image" Target="../media/image71.jp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jpg"/><Relationship Id="rId15" Type="http://schemas.openxmlformats.org/officeDocument/2006/relationships/image" Target="../media/image7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jpg"/><Relationship Id="rId5" Type="http://schemas.openxmlformats.org/officeDocument/2006/relationships/image" Target="../media/image79.png"/><Relationship Id="rId6" Type="http://schemas.openxmlformats.org/officeDocument/2006/relationships/image" Target="../media/image80.jpg"/><Relationship Id="rId7" Type="http://schemas.openxmlformats.org/officeDocument/2006/relationships/image" Target="../media/image81.png"/><Relationship Id="rId8" Type="http://schemas.openxmlformats.org/officeDocument/2006/relationships/image" Target="../media/image8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image" Target="../media/image86.png"/><Relationship Id="rId6" Type="http://schemas.openxmlformats.org/officeDocument/2006/relationships/image" Target="../media/image8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hyperlink" Target="http://www.grycap.upv.es/im" TargetMode="External"/><Relationship Id="rId4" Type="http://schemas.openxmlformats.org/officeDocument/2006/relationships/hyperlink" Target="http://imdocs.readthedocs.org/en/devel/radl.html" TargetMode="External"/><Relationship Id="rId5" Type="http://schemas.openxmlformats.org/officeDocument/2006/relationships/hyperlink" Target="http://www.grycap.upv.es/clues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hyperlink" Target="https://documents.egi.eu/public/ShowDocument?docid=2773" TargetMode="External"/><Relationship Id="rId5" Type="http://schemas.openxmlformats.org/officeDocument/2006/relationships/image" Target="../media/image91.png"/><Relationship Id="rId6" Type="http://schemas.openxmlformats.org/officeDocument/2006/relationships/hyperlink" Target="https://documents.egi.eu/document/2773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hyperlink" Target="https://goc.egi.eu/portal/index.php?Page_Type=Site&amp;amp;id=1525" TargetMode="External"/><Relationship Id="rId5" Type="http://schemas.openxmlformats.org/officeDocument/2006/relationships/hyperlink" Target="https://documents.egi.eu/public/ShowDocument?docid=2782" TargetMode="External"/><Relationship Id="rId6" Type="http://schemas.openxmlformats.org/officeDocument/2006/relationships/hyperlink" Target="http://argo.egi.eu/lavoisier/status_report-site?report=OPS-MONITOR-Critical&amp;amp;accept=html" TargetMode="External"/><Relationship Id="rId7" Type="http://schemas.openxmlformats.org/officeDocument/2006/relationships/hyperlink" Target="https://goc.egi.eu/portal/index.php?Page_Type=Site&amp;amp;id=1565" TargetMode="External"/><Relationship Id="rId8" Type="http://schemas.openxmlformats.org/officeDocument/2006/relationships/hyperlink" Target="https://goc.egi.eu/portal/index.php?Page_Type=Site&amp;amp;id=1585" TargetMode="External"/><Relationship Id="rId9" Type="http://schemas.openxmlformats.org/officeDocument/2006/relationships/hyperlink" Target="https://goc.egi.eu/portal/index.php?Page_Type=Site&amp;amp;id=1805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jpg"/><Relationship Id="rId4" Type="http://schemas.openxmlformats.org/officeDocument/2006/relationships/image" Target="../media/image10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jpg"/><Relationship Id="rId13" Type="http://schemas.openxmlformats.org/officeDocument/2006/relationships/image" Target="../media/image1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hyperlink" Target="http://www.egi.eu/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hyperlink" Target="mailto:support@egi.eu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jpg"/><Relationship Id="rId7" Type="http://schemas.openxmlformats.org/officeDocument/2006/relationships/image" Target="../media/image133.jpg"/><Relationship Id="rId8" Type="http://schemas.openxmlformats.org/officeDocument/2006/relationships/image" Target="../media/image134.png"/><Relationship Id="rId9" Type="http://schemas.openxmlformats.org/officeDocument/2006/relationships/image" Target="../media/image13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gi.eu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hyperlink" Target="https://indico.egi.eu/indico/event/3378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133" y="4581118"/>
            <a:ext cx="1728215" cy="1313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083" y="1111758"/>
            <a:ext cx="7722870" cy="975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3200" spc="-5">
                <a:solidFill>
                  <a:srgbClr val="0066AF"/>
                </a:solidFill>
              </a:rPr>
              <a:t>EGI</a:t>
            </a:r>
            <a:r>
              <a:rPr dirty="0" sz="3200" spc="-50">
                <a:solidFill>
                  <a:srgbClr val="0066AF"/>
                </a:solidFill>
              </a:rPr>
              <a:t> </a:t>
            </a:r>
            <a:r>
              <a:rPr dirty="0" sz="3200" spc="-5">
                <a:solidFill>
                  <a:srgbClr val="0066AF"/>
                </a:solidFill>
              </a:rPr>
              <a:t>Applications</a:t>
            </a:r>
            <a:endParaRPr sz="3200"/>
          </a:p>
          <a:p>
            <a:pPr algn="ctr" marL="1905">
              <a:lnSpc>
                <a:spcPct val="100000"/>
              </a:lnSpc>
            </a:pPr>
            <a:r>
              <a:rPr dirty="0" sz="3200">
                <a:solidFill>
                  <a:srgbClr val="0066AF"/>
                </a:solidFill>
              </a:rPr>
              <a:t>On Demand (AoD) </a:t>
            </a:r>
            <a:r>
              <a:rPr dirty="0" sz="3200" spc="15">
                <a:solidFill>
                  <a:srgbClr val="0066AF"/>
                </a:solidFill>
              </a:rPr>
              <a:t>service</a:t>
            </a:r>
            <a:r>
              <a:rPr dirty="0" sz="3200" spc="-10">
                <a:solidFill>
                  <a:srgbClr val="0066AF"/>
                </a:solidFill>
              </a:rPr>
              <a:t> </a:t>
            </a:r>
            <a:r>
              <a:rPr dirty="0" sz="3200">
                <a:solidFill>
                  <a:srgbClr val="0066AF"/>
                </a:solidFill>
              </a:rPr>
              <a:t>–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91083" y="2087498"/>
            <a:ext cx="7722870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0066AF"/>
                </a:solidFill>
                <a:latin typeface="Segoe UI"/>
                <a:cs typeface="Segoe UI"/>
              </a:rPr>
              <a:t>Catering </a:t>
            </a:r>
            <a:r>
              <a:rPr dirty="0" sz="3200" spc="-5" b="1">
                <a:solidFill>
                  <a:srgbClr val="0066AF"/>
                </a:solidFill>
                <a:latin typeface="Segoe UI"/>
                <a:cs typeface="Segoe UI"/>
              </a:rPr>
              <a:t>for </a:t>
            </a:r>
            <a:r>
              <a:rPr dirty="0" sz="3200" b="1">
                <a:solidFill>
                  <a:srgbClr val="0066AF"/>
                </a:solidFill>
                <a:latin typeface="Segoe UI"/>
                <a:cs typeface="Segoe UI"/>
              </a:rPr>
              <a:t>the computational </a:t>
            </a:r>
            <a:r>
              <a:rPr dirty="0" sz="3200" spc="-5" b="1">
                <a:solidFill>
                  <a:srgbClr val="0066AF"/>
                </a:solidFill>
                <a:latin typeface="Segoe UI"/>
                <a:cs typeface="Segoe UI"/>
              </a:rPr>
              <a:t>needs</a:t>
            </a:r>
            <a:r>
              <a:rPr dirty="0" sz="3200" spc="20" b="1">
                <a:solidFill>
                  <a:srgbClr val="0066AF"/>
                </a:solidFill>
                <a:latin typeface="Segoe UI"/>
                <a:cs typeface="Segoe UI"/>
              </a:rPr>
              <a:t> </a:t>
            </a:r>
            <a:r>
              <a:rPr dirty="0" sz="3200" spc="-25" b="1">
                <a:solidFill>
                  <a:srgbClr val="0066AF"/>
                </a:solidFill>
                <a:latin typeface="Segoe UI"/>
                <a:cs typeface="Segoe UI"/>
              </a:rPr>
              <a:t>of</a:t>
            </a:r>
            <a:endParaRPr sz="3200">
              <a:latin typeface="Segoe UI"/>
              <a:cs typeface="Segoe UI"/>
            </a:endParaRPr>
          </a:p>
          <a:p>
            <a:pPr algn="ctr" marL="1905">
              <a:lnSpc>
                <a:spcPct val="100000"/>
              </a:lnSpc>
            </a:pPr>
            <a:r>
              <a:rPr dirty="0" sz="3200" spc="-5" b="1">
                <a:solidFill>
                  <a:srgbClr val="0066AF"/>
                </a:solidFill>
                <a:latin typeface="Segoe UI"/>
                <a:cs typeface="Segoe UI"/>
              </a:rPr>
              <a:t>the long tail </a:t>
            </a:r>
            <a:r>
              <a:rPr dirty="0" sz="3200" spc="-25" b="1">
                <a:solidFill>
                  <a:srgbClr val="0066AF"/>
                </a:solidFill>
                <a:latin typeface="Segoe UI"/>
                <a:cs typeface="Segoe UI"/>
              </a:rPr>
              <a:t>of</a:t>
            </a:r>
            <a:r>
              <a:rPr dirty="0" sz="3200" spc="10" b="1">
                <a:solidFill>
                  <a:srgbClr val="0066AF"/>
                </a:solidFill>
                <a:latin typeface="Segoe UI"/>
                <a:cs typeface="Segoe UI"/>
              </a:rPr>
              <a:t> </a:t>
            </a:r>
            <a:r>
              <a:rPr dirty="0" sz="3200" spc="-5" b="1">
                <a:solidFill>
                  <a:srgbClr val="0066AF"/>
                </a:solidFill>
                <a:latin typeface="Segoe UI"/>
                <a:cs typeface="Segoe UI"/>
              </a:rPr>
              <a:t>science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433" y="3452241"/>
            <a:ext cx="8281034" cy="293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67030">
              <a:lnSpc>
                <a:spcPct val="100000"/>
              </a:lnSpc>
            </a:pPr>
            <a:r>
              <a:rPr dirty="0" sz="2800" spc="-5" b="1">
                <a:solidFill>
                  <a:srgbClr val="404040"/>
                </a:solidFill>
                <a:latin typeface="Candara"/>
                <a:cs typeface="Candara"/>
              </a:rPr>
              <a:t>Giuseppe La</a:t>
            </a:r>
            <a:r>
              <a:rPr dirty="0" sz="2800" spc="-50" b="1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dirty="0" sz="2800" spc="-5" b="1">
                <a:solidFill>
                  <a:srgbClr val="404040"/>
                </a:solidFill>
                <a:latin typeface="Candara"/>
                <a:cs typeface="Candara"/>
              </a:rPr>
              <a:t>Rocca</a:t>
            </a:r>
            <a:endParaRPr sz="2800">
              <a:latin typeface="Candara"/>
              <a:cs typeface="Candara"/>
            </a:endParaRPr>
          </a:p>
          <a:p>
            <a:pPr algn="ctr" marL="367030">
              <a:lnSpc>
                <a:spcPct val="100000"/>
              </a:lnSpc>
              <a:spcBef>
                <a:spcPts val="800"/>
              </a:spcBef>
            </a:pPr>
            <a:r>
              <a:rPr dirty="0" sz="2000" spc="-5" b="1" u="heavy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giuseppe.larocca@egi.eu</a:t>
            </a:r>
            <a:endParaRPr sz="2000">
              <a:latin typeface="Candara"/>
              <a:cs typeface="Candara"/>
            </a:endParaRPr>
          </a:p>
          <a:p>
            <a:pPr algn="ctr" marL="365760">
              <a:lnSpc>
                <a:spcPct val="100000"/>
              </a:lnSpc>
              <a:spcBef>
                <a:spcPts val="190"/>
              </a:spcBef>
            </a:pPr>
            <a:r>
              <a:rPr dirty="0" sz="2400" spc="-25" b="1">
                <a:solidFill>
                  <a:srgbClr val="7E7E7E"/>
                </a:solidFill>
                <a:latin typeface="Candara"/>
                <a:cs typeface="Candara"/>
              </a:rPr>
              <a:t>Technical </a:t>
            </a:r>
            <a:r>
              <a:rPr dirty="0" sz="2400" spc="-5" b="1">
                <a:solidFill>
                  <a:srgbClr val="7E7E7E"/>
                </a:solidFill>
                <a:latin typeface="Candara"/>
                <a:cs typeface="Candara"/>
              </a:rPr>
              <a:t>Outreach</a:t>
            </a:r>
            <a:r>
              <a:rPr dirty="0" sz="2400" spc="80" b="1">
                <a:solidFill>
                  <a:srgbClr val="7E7E7E"/>
                </a:solidFill>
                <a:latin typeface="Candara"/>
                <a:cs typeface="Candara"/>
              </a:rPr>
              <a:t> </a:t>
            </a:r>
            <a:r>
              <a:rPr dirty="0" sz="2400" spc="-10" b="1">
                <a:solidFill>
                  <a:srgbClr val="7E7E7E"/>
                </a:solidFill>
                <a:latin typeface="Candara"/>
                <a:cs typeface="Candara"/>
              </a:rPr>
              <a:t>Expert</a:t>
            </a:r>
            <a:endParaRPr sz="2400">
              <a:latin typeface="Candara"/>
              <a:cs typeface="Candara"/>
            </a:endParaRPr>
          </a:p>
          <a:p>
            <a:pPr marL="2223135" marR="1793875">
              <a:lnSpc>
                <a:spcPct val="100000"/>
              </a:lnSpc>
              <a:spcBef>
                <a:spcPts val="1875"/>
              </a:spcBef>
            </a:pPr>
            <a:r>
              <a:rPr dirty="0" sz="1800" spc="-5">
                <a:latin typeface="Candara"/>
                <a:cs typeface="Candara"/>
              </a:rPr>
              <a:t>Service: </a:t>
            </a:r>
            <a:r>
              <a:rPr dirty="0" sz="1800" spc="-5" u="sng">
                <a:solidFill>
                  <a:srgbClr val="0000FF"/>
                </a:solidFill>
                <a:latin typeface="Candara"/>
                <a:cs typeface="Candara"/>
                <a:hlinkClick r:id="rId5"/>
              </a:rPr>
              <a:t>http://access.egi.eu </a:t>
            </a:r>
            <a:r>
              <a:rPr dirty="0" sz="1800" spc="-5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Documentation: </a:t>
            </a:r>
            <a:r>
              <a:rPr dirty="0" sz="1800" spc="-5" u="sng">
                <a:solidFill>
                  <a:srgbClr val="0000FF"/>
                </a:solidFill>
                <a:latin typeface="Candara"/>
                <a:cs typeface="Candara"/>
                <a:hlinkClick r:id="rId6"/>
              </a:rPr>
              <a:t>https://</a:t>
            </a:r>
            <a:r>
              <a:rPr dirty="0" sz="1800" spc="-5" u="sng">
                <a:solidFill>
                  <a:srgbClr val="0000FF"/>
                </a:solidFill>
                <a:latin typeface="Candara"/>
                <a:cs typeface="Candara"/>
                <a:hlinkClick r:id="rId6"/>
              </a:rPr>
              <a:t>wiki.egi.eu/wiki/AoD</a:t>
            </a:r>
            <a:endParaRPr sz="1800">
              <a:latin typeface="Candara"/>
              <a:cs typeface="Candara"/>
            </a:endParaRPr>
          </a:p>
          <a:p>
            <a:pPr marL="2223135">
              <a:lnSpc>
                <a:spcPct val="100000"/>
              </a:lnSpc>
            </a:pPr>
            <a:r>
              <a:rPr dirty="0" sz="1800">
                <a:latin typeface="Candara"/>
                <a:cs typeface="Candara"/>
              </a:rPr>
              <a:t>Scientific </a:t>
            </a:r>
            <a:r>
              <a:rPr dirty="0" sz="1800" spc="-5">
                <a:latin typeface="Candara"/>
                <a:cs typeface="Candara"/>
              </a:rPr>
              <a:t>publication:</a:t>
            </a:r>
            <a:r>
              <a:rPr dirty="0" sz="1800" spc="40">
                <a:latin typeface="Candara"/>
                <a:cs typeface="Candara"/>
              </a:rPr>
              <a:t> </a:t>
            </a:r>
            <a:r>
              <a:rPr dirty="0" sz="1800" spc="-5" u="sng">
                <a:solidFill>
                  <a:srgbClr val="0000FF"/>
                </a:solidFill>
                <a:latin typeface="Candara"/>
                <a:cs typeface="Candara"/>
                <a:hlinkClick r:id="rId7"/>
              </a:rPr>
              <a:t>https://documents.egi.eu/document/3132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2223135" algn="l"/>
              </a:tabLst>
            </a:pPr>
            <a:r>
              <a:rPr dirty="0" sz="1800" u="heavy">
                <a:latin typeface="Candara"/>
                <a:cs typeface="Candara"/>
              </a:rPr>
              <a:t> 	</a:t>
            </a:r>
            <a:r>
              <a:rPr dirty="0" sz="1800" spc="-5" u="heavy">
                <a:latin typeface="Candara"/>
                <a:cs typeface="Candara"/>
              </a:rPr>
              <a:t>Contact email: </a:t>
            </a:r>
            <a:r>
              <a:rPr dirty="0" sz="1800" spc="-5" u="heavy">
                <a:solidFill>
                  <a:srgbClr val="0000FF"/>
                </a:solidFill>
                <a:latin typeface="Candara"/>
                <a:cs typeface="Candara"/>
                <a:hlinkClick r:id="rId8"/>
              </a:rPr>
              <a:t>support@egi.eu</a:t>
            </a:r>
            <a:endParaRPr sz="1800">
              <a:latin typeface="Candara"/>
              <a:cs typeface="Candara"/>
            </a:endParaRPr>
          </a:p>
          <a:p>
            <a:pPr marL="419734">
              <a:lnSpc>
                <a:spcPct val="100000"/>
              </a:lnSpc>
              <a:spcBef>
                <a:spcPts val="1455"/>
              </a:spcBef>
            </a:pPr>
            <a:r>
              <a:rPr dirty="0" sz="1200" spc="-10" b="1">
                <a:solidFill>
                  <a:srgbClr val="0066AF"/>
                </a:solidFill>
                <a:latin typeface="Segoe UI"/>
                <a:cs typeface="Segoe UI"/>
                <a:hlinkClick r:id="rId9"/>
              </a:rPr>
              <a:t>www.egi.eu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596" y="6195974"/>
            <a:ext cx="861694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0066AF"/>
                </a:solidFill>
                <a:latin typeface="Segoe UI"/>
                <a:cs typeface="Segoe UI"/>
                <a:hlinkClick r:id="rId2"/>
              </a:rPr>
              <a:t>www.egi.eu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126" y="2615184"/>
            <a:ext cx="7061200" cy="1104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94230" marR="5080" indent="-2082164">
              <a:lnSpc>
                <a:spcPct val="100000"/>
              </a:lnSpc>
            </a:pPr>
            <a:r>
              <a:rPr dirty="0" sz="3600" i="1">
                <a:solidFill>
                  <a:srgbClr val="375F92"/>
                </a:solidFill>
                <a:latin typeface="Segoe UI"/>
                <a:cs typeface="Segoe UI"/>
              </a:rPr>
              <a:t>The EGI </a:t>
            </a:r>
            <a:r>
              <a:rPr dirty="0" sz="3600" spc="-5" i="1">
                <a:solidFill>
                  <a:srgbClr val="375F92"/>
                </a:solidFill>
                <a:latin typeface="Segoe UI"/>
                <a:cs typeface="Segoe UI"/>
              </a:rPr>
              <a:t>Applications on </a:t>
            </a:r>
            <a:r>
              <a:rPr dirty="0" sz="3600" i="1">
                <a:solidFill>
                  <a:srgbClr val="375F92"/>
                </a:solidFill>
                <a:latin typeface="Segoe UI"/>
                <a:cs typeface="Segoe UI"/>
              </a:rPr>
              <a:t>Demand  </a:t>
            </a:r>
            <a:r>
              <a:rPr dirty="0" sz="3600" spc="-5" i="1">
                <a:solidFill>
                  <a:srgbClr val="375F92"/>
                </a:solidFill>
                <a:latin typeface="Segoe UI"/>
                <a:cs typeface="Segoe UI"/>
              </a:rPr>
              <a:t>(AoD)</a:t>
            </a:r>
            <a:r>
              <a:rPr dirty="0" sz="3600" spc="-45" i="1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dirty="0" sz="3600" spc="10" i="1">
                <a:solidFill>
                  <a:srgbClr val="375F92"/>
                </a:solidFill>
                <a:latin typeface="Segoe UI"/>
                <a:cs typeface="Segoe UI"/>
              </a:rPr>
              <a:t>service</a:t>
            </a:r>
            <a:endParaRPr sz="3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3710940">
              <a:lnSpc>
                <a:spcPct val="100000"/>
              </a:lnSpc>
            </a:pPr>
            <a:r>
              <a:rPr dirty="0" spc="-5"/>
              <a:t>What </a:t>
            </a:r>
            <a:r>
              <a:rPr dirty="0" spc="-10"/>
              <a:t>does the </a:t>
            </a:r>
            <a:r>
              <a:rPr dirty="0" spc="10"/>
              <a:t>Service </a:t>
            </a:r>
            <a:r>
              <a:rPr dirty="0" spc="-20"/>
              <a:t>offer</a:t>
            </a:r>
            <a:r>
              <a:rPr dirty="0" spc="90"/>
              <a:t> </a:t>
            </a:r>
            <a:r>
              <a:rPr dirty="0" spc="-5"/>
              <a:t>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35711" y="1153414"/>
            <a:ext cx="8641080" cy="5158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ndara"/>
                <a:cs typeface="Candara"/>
              </a:rPr>
              <a:t>Scientific </a:t>
            </a:r>
            <a:r>
              <a:rPr dirty="0" sz="2200" spc="-10" b="1">
                <a:latin typeface="Candara"/>
                <a:cs typeface="Candara"/>
              </a:rPr>
              <a:t>applications </a:t>
            </a:r>
            <a:r>
              <a:rPr dirty="0" sz="2200" spc="-5">
                <a:latin typeface="Candara"/>
                <a:cs typeface="Candara"/>
              </a:rPr>
              <a:t>that </a:t>
            </a:r>
            <a:r>
              <a:rPr dirty="0" sz="2200" spc="-10">
                <a:latin typeface="Candara"/>
                <a:cs typeface="Candara"/>
              </a:rPr>
              <a:t>are </a:t>
            </a:r>
            <a:r>
              <a:rPr dirty="0" sz="2200" spc="-5">
                <a:latin typeface="Candara"/>
                <a:cs typeface="Candara"/>
              </a:rPr>
              <a:t>offered “as a services” through  </a:t>
            </a:r>
            <a:r>
              <a:rPr dirty="0" sz="2200" spc="240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online</a:t>
            </a:r>
            <a:endParaRPr sz="22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200" spc="-5">
                <a:latin typeface="Candara"/>
                <a:cs typeface="Candara"/>
              </a:rPr>
              <a:t>graphical</a:t>
            </a:r>
            <a:r>
              <a:rPr dirty="0" sz="2200" spc="-8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environments</a:t>
            </a:r>
            <a:endParaRPr sz="2200">
              <a:latin typeface="Candara"/>
              <a:cs typeface="Candara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5" b="1">
                <a:latin typeface="Candara"/>
                <a:cs typeface="Candara"/>
              </a:rPr>
              <a:t>Science Gateways </a:t>
            </a:r>
            <a:r>
              <a:rPr dirty="0" sz="2200" spc="-5">
                <a:latin typeface="Candara"/>
                <a:cs typeface="Candara"/>
              </a:rPr>
              <a:t>and </a:t>
            </a:r>
            <a:r>
              <a:rPr dirty="0" sz="2200" spc="-5" b="1">
                <a:latin typeface="Candara"/>
                <a:cs typeface="Candara"/>
              </a:rPr>
              <a:t>Virtual Research Environments </a:t>
            </a:r>
            <a:r>
              <a:rPr dirty="0" sz="2200" spc="-5">
                <a:latin typeface="Candara"/>
                <a:cs typeface="Candara"/>
              </a:rPr>
              <a:t>that offer  integrated </a:t>
            </a:r>
            <a:r>
              <a:rPr dirty="0" sz="2200" spc="-10">
                <a:latin typeface="Candara"/>
                <a:cs typeface="Candara"/>
              </a:rPr>
              <a:t>development environments </a:t>
            </a:r>
            <a:r>
              <a:rPr dirty="0" sz="2200" spc="-5">
                <a:latin typeface="Candara"/>
                <a:cs typeface="Candara"/>
              </a:rPr>
              <a:t>to port custom applications  </a:t>
            </a:r>
            <a:r>
              <a:rPr dirty="0" sz="2200" spc="-10">
                <a:latin typeface="Candara"/>
                <a:cs typeface="Candara"/>
              </a:rPr>
              <a:t>with </a:t>
            </a:r>
            <a:r>
              <a:rPr dirty="0" sz="2200" spc="-5">
                <a:latin typeface="Candara"/>
                <a:cs typeface="Candara"/>
              </a:rPr>
              <a:t>High-throughput computing and cloud</a:t>
            </a:r>
            <a:r>
              <a:rPr dirty="0" sz="2200" spc="1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resources</a:t>
            </a:r>
            <a:endParaRPr sz="2200">
              <a:latin typeface="Candara"/>
              <a:cs typeface="Candara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5" b="1">
                <a:latin typeface="Candara"/>
                <a:cs typeface="Candara"/>
              </a:rPr>
              <a:t>Cloud </a:t>
            </a:r>
            <a:r>
              <a:rPr dirty="0" sz="2200" spc="-5">
                <a:latin typeface="Candara"/>
                <a:cs typeface="Candara"/>
              </a:rPr>
              <a:t>and </a:t>
            </a:r>
            <a:r>
              <a:rPr dirty="0" sz="2200" spc="-5" b="1">
                <a:latin typeface="Candara"/>
                <a:cs typeface="Candara"/>
              </a:rPr>
              <a:t>High-throughput </a:t>
            </a:r>
            <a:r>
              <a:rPr dirty="0" sz="2200" spc="-10" b="1">
                <a:latin typeface="Candara"/>
                <a:cs typeface="Candara"/>
              </a:rPr>
              <a:t>compute </a:t>
            </a:r>
            <a:r>
              <a:rPr dirty="0" sz="2200" spc="-5" b="1">
                <a:latin typeface="Candara"/>
                <a:cs typeface="Candara"/>
              </a:rPr>
              <a:t>resources </a:t>
            </a:r>
            <a:r>
              <a:rPr dirty="0" sz="2200" spc="-5">
                <a:latin typeface="Candara"/>
                <a:cs typeface="Candara"/>
              </a:rPr>
              <a:t>suited for both  compute/data intensive applications and for hosting of scientific  services</a:t>
            </a:r>
            <a:endParaRPr sz="22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ndara"/>
                <a:cs typeface="Candara"/>
              </a:rPr>
              <a:t>Online </a:t>
            </a:r>
            <a:r>
              <a:rPr dirty="0" sz="2200" spc="-10" b="1">
                <a:latin typeface="Candara"/>
                <a:cs typeface="Candara"/>
              </a:rPr>
              <a:t>storage resources </a:t>
            </a:r>
            <a:r>
              <a:rPr dirty="0" sz="2200" spc="-5">
                <a:latin typeface="Candara"/>
                <a:cs typeface="Candara"/>
              </a:rPr>
              <a:t>for storing scientific data that serve </a:t>
            </a:r>
            <a:r>
              <a:rPr dirty="0" sz="2200" spc="-10">
                <a:latin typeface="Candara"/>
                <a:cs typeface="Candara"/>
              </a:rPr>
              <a:t>as </a:t>
            </a:r>
            <a:r>
              <a:rPr dirty="0" sz="2200" spc="9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input</a:t>
            </a:r>
            <a:endParaRPr sz="22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200" spc="-5">
                <a:latin typeface="Candara"/>
                <a:cs typeface="Candara"/>
              </a:rPr>
              <a:t>and output for computational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jobs</a:t>
            </a:r>
            <a:endParaRPr sz="22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ndara"/>
                <a:cs typeface="Candara"/>
              </a:rPr>
              <a:t>Access</a:t>
            </a:r>
            <a:r>
              <a:rPr dirty="0" sz="2200" spc="285" b="1">
                <a:latin typeface="Candara"/>
                <a:cs typeface="Candara"/>
              </a:rPr>
              <a:t> </a:t>
            </a:r>
            <a:r>
              <a:rPr dirty="0" sz="2200" spc="-5" b="1">
                <a:latin typeface="Candara"/>
                <a:cs typeface="Candara"/>
              </a:rPr>
              <a:t>management</a:t>
            </a:r>
            <a:r>
              <a:rPr dirty="0" sz="2200" spc="290" b="1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system</a:t>
            </a:r>
            <a:r>
              <a:rPr dirty="0" sz="2200" spc="30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and</a:t>
            </a:r>
            <a:r>
              <a:rPr dirty="0" sz="2200" spc="28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a</a:t>
            </a:r>
            <a:r>
              <a:rPr dirty="0" sz="2200" spc="280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network</a:t>
            </a:r>
            <a:r>
              <a:rPr dirty="0" sz="2200" spc="290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of</a:t>
            </a:r>
            <a:r>
              <a:rPr dirty="0" sz="2200" spc="290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Consultants</a:t>
            </a:r>
            <a:r>
              <a:rPr dirty="0" sz="2200" spc="305" b="1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who</a:t>
            </a:r>
            <a:r>
              <a:rPr dirty="0" sz="2200" spc="29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can</a:t>
            </a:r>
            <a:endParaRPr sz="22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200" spc="-5">
                <a:latin typeface="Candara"/>
                <a:cs typeface="Candara"/>
              </a:rPr>
              <a:t>provide guidance on the use of the service</a:t>
            </a:r>
            <a:endParaRPr sz="2200">
              <a:latin typeface="Candara"/>
              <a:cs typeface="Candara"/>
            </a:endParaRPr>
          </a:p>
          <a:p>
            <a:pPr algn="ctr" marL="452755">
              <a:lnSpc>
                <a:spcPct val="100000"/>
              </a:lnSpc>
              <a:spcBef>
                <a:spcPts val="775"/>
              </a:spcBef>
            </a:pPr>
            <a:r>
              <a:rPr dirty="0" sz="2400" spc="-5">
                <a:solidFill>
                  <a:srgbClr val="FF0000"/>
                </a:solidFill>
                <a:latin typeface="Candara"/>
                <a:cs typeface="Candara"/>
              </a:rPr>
              <a:t>The </a:t>
            </a:r>
            <a:r>
              <a:rPr dirty="0" sz="2400">
                <a:solidFill>
                  <a:srgbClr val="FF0000"/>
                </a:solidFill>
                <a:latin typeface="Candara"/>
                <a:cs typeface="Candara"/>
              </a:rPr>
              <a:t>service is </a:t>
            </a:r>
            <a:r>
              <a:rPr dirty="0" sz="2400" b="1">
                <a:solidFill>
                  <a:srgbClr val="FF0000"/>
                </a:solidFill>
                <a:latin typeface="Candara"/>
                <a:cs typeface="Candara"/>
              </a:rPr>
              <a:t>NOT </a:t>
            </a:r>
            <a:r>
              <a:rPr dirty="0" sz="2400">
                <a:solidFill>
                  <a:srgbClr val="FF0000"/>
                </a:solidFill>
                <a:latin typeface="Candara"/>
                <a:cs typeface="Candara"/>
              </a:rPr>
              <a:t>here to replace </a:t>
            </a:r>
            <a:r>
              <a:rPr dirty="0" sz="2400" spc="-5">
                <a:solidFill>
                  <a:srgbClr val="FF0000"/>
                </a:solidFill>
                <a:latin typeface="Candara"/>
                <a:cs typeface="Candara"/>
              </a:rPr>
              <a:t>any national</a:t>
            </a:r>
            <a:r>
              <a:rPr dirty="0" sz="2400" spc="-1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dirty="0" sz="2400">
                <a:solidFill>
                  <a:srgbClr val="FF0000"/>
                </a:solidFill>
                <a:latin typeface="Candara"/>
                <a:cs typeface="Candara"/>
              </a:rPr>
              <a:t>services</a:t>
            </a:r>
            <a:endParaRPr sz="2400">
              <a:latin typeface="Candara"/>
              <a:cs typeface="Candara"/>
            </a:endParaRPr>
          </a:p>
          <a:p>
            <a:pPr algn="ctr" marL="454659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Candara"/>
                <a:cs typeface="Candara"/>
              </a:rPr>
              <a:t>BUT </a:t>
            </a:r>
            <a:r>
              <a:rPr dirty="0" sz="2400">
                <a:solidFill>
                  <a:srgbClr val="FF0000"/>
                </a:solidFill>
                <a:latin typeface="Candara"/>
                <a:cs typeface="Candara"/>
              </a:rPr>
              <a:t>to facilitate sharing, reuse </a:t>
            </a:r>
            <a:r>
              <a:rPr dirty="0" sz="2400" spc="-5">
                <a:solidFill>
                  <a:srgbClr val="FF0000"/>
                </a:solidFill>
                <a:latin typeface="Candara"/>
                <a:cs typeface="Candara"/>
              </a:rPr>
              <a:t>and</a:t>
            </a:r>
            <a:r>
              <a:rPr dirty="0" sz="2400" spc="-75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dirty="0" sz="2400">
                <a:solidFill>
                  <a:srgbClr val="FF0000"/>
                </a:solidFill>
                <a:latin typeface="Candara"/>
                <a:cs typeface="Candara"/>
              </a:rPr>
              <a:t>standardisation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5247005">
              <a:lnSpc>
                <a:spcPct val="100000"/>
              </a:lnSpc>
            </a:pPr>
            <a:r>
              <a:rPr dirty="0" spc="10"/>
              <a:t>Service</a:t>
            </a:r>
            <a:r>
              <a:rPr dirty="0" spc="-40"/>
              <a:t> </a:t>
            </a:r>
            <a:r>
              <a:rPr dirty="0" spc="-10"/>
              <a:t>components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46684" y="1150873"/>
            <a:ext cx="8639175" cy="465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spc="-5">
                <a:latin typeface="Candara"/>
                <a:cs typeface="Candara"/>
              </a:rPr>
              <a:t>The </a:t>
            </a:r>
            <a:r>
              <a:rPr dirty="0" sz="2400" spc="-5" b="1">
                <a:latin typeface="Candara"/>
                <a:cs typeface="Candara"/>
              </a:rPr>
              <a:t>User Registration </a:t>
            </a:r>
            <a:r>
              <a:rPr dirty="0" sz="2400" b="1">
                <a:latin typeface="Candara"/>
                <a:cs typeface="Candara"/>
              </a:rPr>
              <a:t>Portal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(URP)</a:t>
            </a:r>
            <a:endParaRPr sz="2400">
              <a:latin typeface="Candara"/>
              <a:cs typeface="Candara"/>
            </a:endParaRPr>
          </a:p>
          <a:p>
            <a:pPr marL="279400" indent="-2667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b="1">
                <a:latin typeface="Candara"/>
                <a:cs typeface="Candara"/>
              </a:rPr>
              <a:t>Application portals, </a:t>
            </a:r>
            <a:r>
              <a:rPr dirty="0" sz="2400" spc="-5" b="1">
                <a:latin typeface="Candara"/>
                <a:cs typeface="Candara"/>
              </a:rPr>
              <a:t>science Gateways,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spc="-5" b="1">
                <a:latin typeface="Candara"/>
                <a:cs typeface="Candara"/>
              </a:rPr>
              <a:t>VREs</a:t>
            </a:r>
            <a:endParaRPr sz="2400">
              <a:latin typeface="Candara"/>
              <a:cs typeface="Candara"/>
            </a:endParaRPr>
          </a:p>
          <a:p>
            <a:pPr lvl="1" marL="680085" indent="-26670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 spc="-5">
                <a:latin typeface="Candara"/>
                <a:cs typeface="Candara"/>
              </a:rPr>
              <a:t>Catania Science </a:t>
            </a:r>
            <a:r>
              <a:rPr dirty="0" sz="2000">
                <a:latin typeface="Candara"/>
                <a:cs typeface="Candara"/>
              </a:rPr>
              <a:t>Gateway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(CSG)</a:t>
            </a:r>
            <a:endParaRPr sz="2000">
              <a:latin typeface="Candara"/>
              <a:cs typeface="Candara"/>
            </a:endParaRPr>
          </a:p>
          <a:p>
            <a:pPr lvl="1" marL="680085" indent="-2667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>
                <a:latin typeface="Candara"/>
                <a:cs typeface="Candara"/>
              </a:rPr>
              <a:t>WS-PGRADE/gUSE</a:t>
            </a:r>
            <a:endParaRPr sz="2000">
              <a:latin typeface="Candara"/>
              <a:cs typeface="Candara"/>
            </a:endParaRPr>
          </a:p>
          <a:p>
            <a:pPr lvl="1" marL="680085" indent="-2667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>
                <a:latin typeface="Candara"/>
                <a:cs typeface="Candara"/>
              </a:rPr>
              <a:t>Elastic </a:t>
            </a:r>
            <a:r>
              <a:rPr dirty="0" sz="2000" spc="-5">
                <a:latin typeface="Candara"/>
                <a:cs typeface="Candara"/>
              </a:rPr>
              <a:t>Cloud Computing Cluster </a:t>
            </a:r>
            <a:r>
              <a:rPr dirty="0" sz="2000">
                <a:latin typeface="Candara"/>
                <a:cs typeface="Candara"/>
              </a:rPr>
              <a:t>(EC3)</a:t>
            </a:r>
            <a:endParaRPr sz="2000">
              <a:latin typeface="Candara"/>
              <a:cs typeface="Candara"/>
            </a:endParaRPr>
          </a:p>
          <a:p>
            <a:pPr marL="279400" indent="-2667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b="1">
                <a:latin typeface="Candara"/>
                <a:cs typeface="Candara"/>
              </a:rPr>
              <a:t>Scientific </a:t>
            </a:r>
            <a:r>
              <a:rPr dirty="0" sz="2400" spc="-5" b="1">
                <a:latin typeface="Candara"/>
                <a:cs typeface="Candara"/>
              </a:rPr>
              <a:t>applications </a:t>
            </a:r>
            <a:r>
              <a:rPr dirty="0" sz="2400">
                <a:latin typeface="Candara"/>
                <a:cs typeface="Candara"/>
              </a:rPr>
              <a:t>(hosted in the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gateways/portals/VREs)</a:t>
            </a:r>
            <a:endParaRPr sz="2400">
              <a:latin typeface="Candara"/>
              <a:cs typeface="Candara"/>
            </a:endParaRPr>
          </a:p>
          <a:p>
            <a:pPr lvl="1" marL="680085" marR="5080" indent="-26670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 spc="-5" b="1">
                <a:solidFill>
                  <a:srgbClr val="FF0000"/>
                </a:solidFill>
                <a:latin typeface="Candara"/>
                <a:cs typeface="Candara"/>
              </a:rPr>
              <a:t>R, GNU Octave, The Semantic </a:t>
            </a:r>
            <a:r>
              <a:rPr dirty="0" sz="2000" b="1">
                <a:solidFill>
                  <a:srgbClr val="FF0000"/>
                </a:solidFill>
                <a:latin typeface="Candara"/>
                <a:cs typeface="Candara"/>
              </a:rPr>
              <a:t>Search </a:t>
            </a:r>
            <a:r>
              <a:rPr dirty="0" sz="2000" spc="-5" b="1">
                <a:solidFill>
                  <a:srgbClr val="FF0000"/>
                </a:solidFill>
                <a:latin typeface="Candara"/>
                <a:cs typeface="Candara"/>
              </a:rPr>
              <a:t>Engine, </a:t>
            </a:r>
            <a:r>
              <a:rPr dirty="0" sz="2000" spc="-15" b="1">
                <a:solidFill>
                  <a:srgbClr val="FF0000"/>
                </a:solidFill>
                <a:latin typeface="Candara"/>
                <a:cs typeface="Candara"/>
              </a:rPr>
              <a:t>Chipster, </a:t>
            </a:r>
            <a:r>
              <a:rPr dirty="0" sz="2000" spc="-5" b="1">
                <a:solidFill>
                  <a:srgbClr val="FF0000"/>
                </a:solidFill>
                <a:latin typeface="Candara"/>
                <a:cs typeface="Candara"/>
              </a:rPr>
              <a:t>ClustalW2, </a:t>
            </a:r>
            <a:r>
              <a:rPr dirty="0" sz="2000" spc="-20" b="1">
                <a:solidFill>
                  <a:srgbClr val="FF0000"/>
                </a:solidFill>
                <a:latin typeface="Candara"/>
                <a:cs typeface="Candara"/>
              </a:rPr>
              <a:t>Galaxy,  </a:t>
            </a:r>
            <a:r>
              <a:rPr dirty="0" sz="2000" b="1">
                <a:solidFill>
                  <a:srgbClr val="FF0000"/>
                </a:solidFill>
                <a:latin typeface="Candara"/>
                <a:cs typeface="Candara"/>
              </a:rPr>
              <a:t>AutoDock Vina, NAMD,</a:t>
            </a:r>
            <a:r>
              <a:rPr dirty="0" sz="2000" spc="-90" b="1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ndara"/>
                <a:cs typeface="Candara"/>
              </a:rPr>
              <a:t>Jupyter</a:t>
            </a:r>
            <a:endParaRPr sz="2000">
              <a:latin typeface="Candara"/>
              <a:cs typeface="Candara"/>
            </a:endParaRPr>
          </a:p>
          <a:p>
            <a:pPr marL="279400" indent="-2667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 b="1">
                <a:latin typeface="Candara"/>
                <a:cs typeface="Candara"/>
              </a:rPr>
              <a:t>A pool of </a:t>
            </a:r>
            <a:r>
              <a:rPr dirty="0" sz="2400" spc="-5" b="1">
                <a:latin typeface="Candara"/>
                <a:cs typeface="Candara"/>
              </a:rPr>
              <a:t>resources </a:t>
            </a:r>
            <a:r>
              <a:rPr dirty="0" sz="2400">
                <a:latin typeface="Candara"/>
                <a:cs typeface="Candara"/>
              </a:rPr>
              <a:t>that the </a:t>
            </a:r>
            <a:r>
              <a:rPr dirty="0" sz="2400" spc="-5">
                <a:latin typeface="Candara"/>
                <a:cs typeface="Candara"/>
              </a:rPr>
              <a:t>applications </a:t>
            </a:r>
            <a:r>
              <a:rPr dirty="0" sz="2400">
                <a:latin typeface="Candara"/>
                <a:cs typeface="Candara"/>
              </a:rPr>
              <a:t>can use</a:t>
            </a:r>
            <a:endParaRPr sz="2400">
              <a:latin typeface="Candara"/>
              <a:cs typeface="Candara"/>
            </a:endParaRPr>
          </a:p>
          <a:p>
            <a:pPr lvl="1" marL="680085" indent="-26670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 spc="-5">
                <a:latin typeface="Candara"/>
                <a:cs typeface="Candara"/>
              </a:rPr>
              <a:t>Cloud</a:t>
            </a:r>
            <a:endParaRPr sz="2000">
              <a:latin typeface="Candara"/>
              <a:cs typeface="Candara"/>
            </a:endParaRPr>
          </a:p>
          <a:p>
            <a:pPr lvl="1" marL="680085" indent="-2667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680720" algn="l"/>
              </a:tabLst>
            </a:pPr>
            <a:r>
              <a:rPr dirty="0" sz="2000">
                <a:latin typeface="Candara"/>
                <a:cs typeface="Candara"/>
              </a:rPr>
              <a:t>HTC (batch</a:t>
            </a:r>
            <a:r>
              <a:rPr dirty="0" sz="2000" spc="-6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computing)</a:t>
            </a:r>
            <a:endParaRPr sz="2000">
              <a:latin typeface="Candara"/>
              <a:cs typeface="Candara"/>
            </a:endParaRPr>
          </a:p>
          <a:p>
            <a:pPr marL="279400" indent="-2667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2400">
                <a:latin typeface="Candara"/>
                <a:cs typeface="Candara"/>
              </a:rPr>
              <a:t>A </a:t>
            </a:r>
            <a:r>
              <a:rPr dirty="0" sz="2400" spc="-5" b="1">
                <a:latin typeface="Candara"/>
                <a:cs typeface="Candara"/>
              </a:rPr>
              <a:t>Credentials Management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System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2843530">
              <a:lnSpc>
                <a:spcPct val="100000"/>
              </a:lnSpc>
            </a:pPr>
            <a:r>
              <a:rPr dirty="0" spc="-5"/>
              <a:t>The </a:t>
            </a:r>
            <a:r>
              <a:rPr dirty="0" spc="-10"/>
              <a:t>User Registration Portal</a:t>
            </a:r>
            <a:r>
              <a:rPr dirty="0" spc="90"/>
              <a:t> </a:t>
            </a:r>
            <a:r>
              <a:rPr dirty="0" spc="-10"/>
              <a:t>(URP)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078991"/>
            <a:ext cx="8626475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The  </a:t>
            </a:r>
            <a:r>
              <a:rPr dirty="0" sz="2400" b="1">
                <a:latin typeface="Candara"/>
                <a:cs typeface="Candara"/>
              </a:rPr>
              <a:t>URP </a:t>
            </a:r>
            <a:r>
              <a:rPr dirty="0" sz="2400">
                <a:latin typeface="Candara"/>
                <a:cs typeface="Candara"/>
              </a:rPr>
              <a:t>is the entry point to access the </a:t>
            </a:r>
            <a:r>
              <a:rPr dirty="0" sz="2400" spc="-5">
                <a:latin typeface="Candara"/>
                <a:cs typeface="Candara"/>
              </a:rPr>
              <a:t>Service  </a:t>
            </a:r>
            <a:r>
              <a:rPr dirty="0" sz="2400">
                <a:latin typeface="Candara"/>
                <a:cs typeface="Candara"/>
              </a:rPr>
              <a:t>and  uses    </a:t>
            </a:r>
            <a:r>
              <a:rPr dirty="0" sz="2400" spc="7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3603" y="1916823"/>
            <a:ext cx="1008113" cy="1008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5091" y="1760220"/>
            <a:ext cx="1984248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60164" y="1772411"/>
            <a:ext cx="1641348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1954" y="1783981"/>
            <a:ext cx="1890014" cy="122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1954" y="1783981"/>
            <a:ext cx="1890395" cy="1224280"/>
          </a:xfrm>
          <a:custGeom>
            <a:avLst/>
            <a:gdLst/>
            <a:ahLst/>
            <a:cxnLst/>
            <a:rect l="l" t="t" r="r" b="b"/>
            <a:pathLst>
              <a:path w="1890395" h="1224280">
                <a:moveTo>
                  <a:pt x="0" y="1224140"/>
                </a:moveTo>
                <a:lnTo>
                  <a:pt x="1890014" y="1224140"/>
                </a:lnTo>
                <a:lnTo>
                  <a:pt x="1890014" y="0"/>
                </a:lnTo>
                <a:lnTo>
                  <a:pt x="0" y="0"/>
                </a:lnTo>
                <a:lnTo>
                  <a:pt x="0" y="122414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37075" y="1847154"/>
            <a:ext cx="1250315" cy="1098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0160">
              <a:lnSpc>
                <a:spcPct val="100299"/>
              </a:lnSpc>
            </a:pPr>
            <a:r>
              <a:rPr dirty="0" sz="1800" spc="-5">
                <a:solidFill>
                  <a:srgbClr val="FFFFFF"/>
                </a:solidFill>
                <a:latin typeface="Candara"/>
                <a:cs typeface="Candara"/>
              </a:rPr>
              <a:t>User  Registration  </a:t>
            </a:r>
            <a:r>
              <a:rPr dirty="0" sz="1800">
                <a:solidFill>
                  <a:srgbClr val="FFFFFF"/>
                </a:solidFill>
                <a:latin typeface="Candara"/>
                <a:cs typeface="Candara"/>
              </a:rPr>
              <a:t>Portal</a:t>
            </a:r>
            <a:r>
              <a:rPr dirty="0" sz="1800" spc="-9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FFFFFF"/>
                </a:solidFill>
                <a:latin typeface="Candara"/>
                <a:cs typeface="Candara"/>
              </a:rPr>
              <a:t>(URP)  </a:t>
            </a:r>
            <a:r>
              <a:rPr dirty="0" sz="1600" spc="-10" b="1">
                <a:solidFill>
                  <a:srgbClr val="FFFFFF"/>
                </a:solidFill>
                <a:latin typeface="Candara"/>
                <a:cs typeface="Candara"/>
              </a:rPr>
              <a:t>access.egi.eu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29611" y="2439923"/>
            <a:ext cx="2354580" cy="312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72157" y="2517139"/>
            <a:ext cx="2155825" cy="118110"/>
          </a:xfrm>
          <a:custGeom>
            <a:avLst/>
            <a:gdLst/>
            <a:ahLst/>
            <a:cxnLst/>
            <a:rect l="l" t="t" r="r" b="b"/>
            <a:pathLst>
              <a:path w="2155825" h="118110">
                <a:moveTo>
                  <a:pt x="2105605" y="58928"/>
                </a:moveTo>
                <a:lnTo>
                  <a:pt x="2048129" y="92456"/>
                </a:lnTo>
                <a:lnTo>
                  <a:pt x="2042033" y="95885"/>
                </a:lnTo>
                <a:lnTo>
                  <a:pt x="2040001" y="103759"/>
                </a:lnTo>
                <a:lnTo>
                  <a:pt x="2043557" y="109727"/>
                </a:lnTo>
                <a:lnTo>
                  <a:pt x="2046985" y="115824"/>
                </a:lnTo>
                <a:lnTo>
                  <a:pt x="2054859" y="117856"/>
                </a:lnTo>
                <a:lnTo>
                  <a:pt x="2060829" y="114300"/>
                </a:lnTo>
                <a:lnTo>
                  <a:pt x="2134036" y="71627"/>
                </a:lnTo>
                <a:lnTo>
                  <a:pt x="2130679" y="71627"/>
                </a:lnTo>
                <a:lnTo>
                  <a:pt x="2130679" y="69850"/>
                </a:lnTo>
                <a:lnTo>
                  <a:pt x="2124329" y="69850"/>
                </a:lnTo>
                <a:lnTo>
                  <a:pt x="2105605" y="58928"/>
                </a:lnTo>
                <a:close/>
              </a:path>
              <a:path w="2155825" h="118110">
                <a:moveTo>
                  <a:pt x="2083834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2083834" y="71627"/>
                </a:lnTo>
                <a:lnTo>
                  <a:pt x="2105605" y="58928"/>
                </a:lnTo>
                <a:lnTo>
                  <a:pt x="2083834" y="46227"/>
                </a:lnTo>
                <a:close/>
              </a:path>
              <a:path w="2155825" h="118110">
                <a:moveTo>
                  <a:pt x="2134036" y="46227"/>
                </a:moveTo>
                <a:lnTo>
                  <a:pt x="2130679" y="46227"/>
                </a:lnTo>
                <a:lnTo>
                  <a:pt x="2130679" y="71627"/>
                </a:lnTo>
                <a:lnTo>
                  <a:pt x="2134036" y="71627"/>
                </a:lnTo>
                <a:lnTo>
                  <a:pt x="2155825" y="58927"/>
                </a:lnTo>
                <a:lnTo>
                  <a:pt x="2134036" y="46227"/>
                </a:lnTo>
                <a:close/>
              </a:path>
              <a:path w="2155825" h="118110">
                <a:moveTo>
                  <a:pt x="2124329" y="48006"/>
                </a:moveTo>
                <a:lnTo>
                  <a:pt x="2105605" y="58928"/>
                </a:lnTo>
                <a:lnTo>
                  <a:pt x="2124329" y="69850"/>
                </a:lnTo>
                <a:lnTo>
                  <a:pt x="2124329" y="48006"/>
                </a:lnTo>
                <a:close/>
              </a:path>
              <a:path w="2155825" h="118110">
                <a:moveTo>
                  <a:pt x="2130679" y="48006"/>
                </a:moveTo>
                <a:lnTo>
                  <a:pt x="2124329" y="48006"/>
                </a:lnTo>
                <a:lnTo>
                  <a:pt x="2124329" y="69850"/>
                </a:lnTo>
                <a:lnTo>
                  <a:pt x="2130679" y="69850"/>
                </a:lnTo>
                <a:lnTo>
                  <a:pt x="2130679" y="48006"/>
                </a:lnTo>
                <a:close/>
              </a:path>
              <a:path w="2155825" h="118110">
                <a:moveTo>
                  <a:pt x="2054859" y="0"/>
                </a:moveTo>
                <a:lnTo>
                  <a:pt x="2046985" y="2032"/>
                </a:lnTo>
                <a:lnTo>
                  <a:pt x="2043557" y="8127"/>
                </a:lnTo>
                <a:lnTo>
                  <a:pt x="2040001" y="14097"/>
                </a:lnTo>
                <a:lnTo>
                  <a:pt x="2042033" y="21971"/>
                </a:lnTo>
                <a:lnTo>
                  <a:pt x="2048129" y="25400"/>
                </a:lnTo>
                <a:lnTo>
                  <a:pt x="2105605" y="58928"/>
                </a:lnTo>
                <a:lnTo>
                  <a:pt x="2124329" y="48006"/>
                </a:lnTo>
                <a:lnTo>
                  <a:pt x="2130679" y="48006"/>
                </a:lnTo>
                <a:lnTo>
                  <a:pt x="2130679" y="46227"/>
                </a:lnTo>
                <a:lnTo>
                  <a:pt x="2134036" y="46227"/>
                </a:lnTo>
                <a:lnTo>
                  <a:pt x="2060829" y="3556"/>
                </a:lnTo>
                <a:lnTo>
                  <a:pt x="205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2134" y="2216023"/>
            <a:ext cx="1000124" cy="99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94710" y="2010448"/>
            <a:ext cx="453199" cy="2645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29407" y="2028748"/>
            <a:ext cx="237299" cy="2462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72157" y="1988845"/>
            <a:ext cx="314185" cy="325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72611" y="1694688"/>
            <a:ext cx="815339" cy="794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77767" y="1804416"/>
            <a:ext cx="644651" cy="6720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63544" y="1722373"/>
            <a:ext cx="676401" cy="698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9855" y="1765935"/>
            <a:ext cx="174625" cy="654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19855" y="1722373"/>
            <a:ext cx="720090" cy="698500"/>
          </a:xfrm>
          <a:custGeom>
            <a:avLst/>
            <a:gdLst/>
            <a:ahLst/>
            <a:cxnLst/>
            <a:rect l="l" t="t" r="r" b="b"/>
            <a:pathLst>
              <a:path w="720089" h="698500">
                <a:moveTo>
                  <a:pt x="87376" y="611251"/>
                </a:moveTo>
                <a:lnTo>
                  <a:pt x="87376" y="43561"/>
                </a:lnTo>
                <a:lnTo>
                  <a:pt x="90806" y="26628"/>
                </a:lnTo>
                <a:lnTo>
                  <a:pt x="100155" y="12779"/>
                </a:lnTo>
                <a:lnTo>
                  <a:pt x="114004" y="3430"/>
                </a:lnTo>
                <a:lnTo>
                  <a:pt x="130937" y="0"/>
                </a:lnTo>
                <a:lnTo>
                  <a:pt x="676402" y="0"/>
                </a:lnTo>
                <a:lnTo>
                  <a:pt x="693408" y="3430"/>
                </a:lnTo>
                <a:lnTo>
                  <a:pt x="707294" y="12779"/>
                </a:lnTo>
                <a:lnTo>
                  <a:pt x="716657" y="26628"/>
                </a:lnTo>
                <a:lnTo>
                  <a:pt x="720090" y="43561"/>
                </a:lnTo>
                <a:lnTo>
                  <a:pt x="716657" y="60567"/>
                </a:lnTo>
                <a:lnTo>
                  <a:pt x="707294" y="74453"/>
                </a:lnTo>
                <a:lnTo>
                  <a:pt x="693408" y="83816"/>
                </a:lnTo>
                <a:lnTo>
                  <a:pt x="676402" y="87249"/>
                </a:lnTo>
                <a:lnTo>
                  <a:pt x="632714" y="87249"/>
                </a:lnTo>
                <a:lnTo>
                  <a:pt x="632714" y="654812"/>
                </a:lnTo>
                <a:lnTo>
                  <a:pt x="629300" y="671818"/>
                </a:lnTo>
                <a:lnTo>
                  <a:pt x="619982" y="685704"/>
                </a:lnTo>
                <a:lnTo>
                  <a:pt x="606139" y="695067"/>
                </a:lnTo>
                <a:lnTo>
                  <a:pt x="589153" y="698500"/>
                </a:lnTo>
                <a:lnTo>
                  <a:pt x="43688" y="698500"/>
                </a:lnTo>
                <a:lnTo>
                  <a:pt x="26681" y="695067"/>
                </a:lnTo>
                <a:lnTo>
                  <a:pt x="12795" y="685704"/>
                </a:lnTo>
                <a:lnTo>
                  <a:pt x="3432" y="671818"/>
                </a:lnTo>
                <a:lnTo>
                  <a:pt x="0" y="654812"/>
                </a:lnTo>
                <a:lnTo>
                  <a:pt x="3432" y="637825"/>
                </a:lnTo>
                <a:lnTo>
                  <a:pt x="12795" y="623982"/>
                </a:lnTo>
                <a:lnTo>
                  <a:pt x="26681" y="614664"/>
                </a:lnTo>
                <a:lnTo>
                  <a:pt x="43688" y="611251"/>
                </a:lnTo>
                <a:lnTo>
                  <a:pt x="87376" y="611251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29076" y="1722373"/>
            <a:ext cx="65405" cy="87630"/>
          </a:xfrm>
          <a:custGeom>
            <a:avLst/>
            <a:gdLst/>
            <a:ahLst/>
            <a:cxnLst/>
            <a:rect l="l" t="t" r="r" b="b"/>
            <a:pathLst>
              <a:path w="65404" h="87630">
                <a:moveTo>
                  <a:pt x="21716" y="0"/>
                </a:moveTo>
                <a:lnTo>
                  <a:pt x="38723" y="3430"/>
                </a:lnTo>
                <a:lnTo>
                  <a:pt x="52609" y="12779"/>
                </a:lnTo>
                <a:lnTo>
                  <a:pt x="61972" y="26628"/>
                </a:lnTo>
                <a:lnTo>
                  <a:pt x="65404" y="43561"/>
                </a:lnTo>
                <a:lnTo>
                  <a:pt x="61972" y="60567"/>
                </a:lnTo>
                <a:lnTo>
                  <a:pt x="52609" y="74453"/>
                </a:lnTo>
                <a:lnTo>
                  <a:pt x="38723" y="83816"/>
                </a:lnTo>
                <a:lnTo>
                  <a:pt x="21716" y="87249"/>
                </a:lnTo>
                <a:lnTo>
                  <a:pt x="13287" y="85532"/>
                </a:lnTo>
                <a:lnTo>
                  <a:pt x="6381" y="80851"/>
                </a:lnTo>
                <a:lnTo>
                  <a:pt x="1714" y="73908"/>
                </a:lnTo>
                <a:lnTo>
                  <a:pt x="0" y="65404"/>
                </a:lnTo>
                <a:lnTo>
                  <a:pt x="1714" y="56901"/>
                </a:lnTo>
                <a:lnTo>
                  <a:pt x="6381" y="49958"/>
                </a:lnTo>
                <a:lnTo>
                  <a:pt x="13287" y="45277"/>
                </a:lnTo>
                <a:lnTo>
                  <a:pt x="21716" y="43561"/>
                </a:lnTo>
                <a:lnTo>
                  <a:pt x="65404" y="43561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63544" y="233362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0" y="0"/>
                </a:moveTo>
                <a:lnTo>
                  <a:pt x="8503" y="1714"/>
                </a:lnTo>
                <a:lnTo>
                  <a:pt x="15446" y="6381"/>
                </a:lnTo>
                <a:lnTo>
                  <a:pt x="20127" y="13287"/>
                </a:lnTo>
                <a:lnTo>
                  <a:pt x="21843" y="21716"/>
                </a:lnTo>
                <a:lnTo>
                  <a:pt x="20127" y="30220"/>
                </a:lnTo>
                <a:lnTo>
                  <a:pt x="15446" y="37163"/>
                </a:lnTo>
                <a:lnTo>
                  <a:pt x="8503" y="41844"/>
                </a:lnTo>
                <a:lnTo>
                  <a:pt x="0" y="43561"/>
                </a:lnTo>
                <a:lnTo>
                  <a:pt x="43687" y="43561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63544" y="2333625"/>
            <a:ext cx="43815" cy="87630"/>
          </a:xfrm>
          <a:custGeom>
            <a:avLst/>
            <a:gdLst/>
            <a:ahLst/>
            <a:cxnLst/>
            <a:rect l="l" t="t" r="r" b="b"/>
            <a:pathLst>
              <a:path w="43814" h="87630">
                <a:moveTo>
                  <a:pt x="0" y="87249"/>
                </a:moveTo>
                <a:lnTo>
                  <a:pt x="17006" y="83816"/>
                </a:lnTo>
                <a:lnTo>
                  <a:pt x="30892" y="74453"/>
                </a:lnTo>
                <a:lnTo>
                  <a:pt x="40255" y="60567"/>
                </a:lnTo>
                <a:lnTo>
                  <a:pt x="43687" y="43561"/>
                </a:lnTo>
                <a:lnTo>
                  <a:pt x="43687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73404" y="1444752"/>
            <a:ext cx="3455670" cy="873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42335" algn="l"/>
              </a:tabLst>
            </a:pPr>
            <a:r>
              <a:rPr dirty="0" sz="2400">
                <a:latin typeface="Candara"/>
                <a:cs typeface="Candara"/>
              </a:rPr>
              <a:t>available</a:t>
            </a:r>
            <a:r>
              <a:rPr dirty="0" sz="2400" spc="-5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applications </a:t>
            </a:r>
            <a:r>
              <a:rPr dirty="0" sz="2400" spc="-95">
                <a:latin typeface="Candara"/>
                <a:cs typeface="Candara"/>
              </a:rPr>
              <a:t> </a:t>
            </a:r>
            <a:r>
              <a:rPr dirty="0" sz="2400" u="sng">
                <a:latin typeface="Candara"/>
                <a:cs typeface="Candara"/>
              </a:rPr>
              <a:t> 	</a:t>
            </a:r>
            <a:endParaRPr sz="2400">
              <a:latin typeface="Candara"/>
              <a:cs typeface="Candara"/>
            </a:endParaRPr>
          </a:p>
          <a:p>
            <a:pPr algn="r" marL="2953385" marR="186055" indent="1270">
              <a:lnSpc>
                <a:spcPct val="100000"/>
              </a:lnSpc>
              <a:spcBef>
                <a:spcPts val="459"/>
              </a:spcBef>
            </a:pPr>
            <a:r>
              <a:rPr dirty="0" sz="1400">
                <a:latin typeface="Calibri"/>
                <a:cs typeface="Calibri"/>
              </a:rPr>
              <a:t>URP  </a:t>
            </a:r>
            <a:r>
              <a:rPr dirty="0" sz="1400" spc="-2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6" name="object 26"/>
          <p:cNvSpPr txBox="1"/>
          <p:nvPr/>
        </p:nvSpPr>
        <p:spPr>
          <a:xfrm>
            <a:off x="330200" y="2957195"/>
            <a:ext cx="8628380" cy="323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The</a:t>
            </a:r>
            <a:r>
              <a:rPr dirty="0" sz="2400" spc="-8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user: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>
                <a:latin typeface="Candara"/>
                <a:cs typeface="Candara"/>
              </a:rPr>
              <a:t>Logs </a:t>
            </a:r>
            <a:r>
              <a:rPr dirty="0" sz="1800">
                <a:latin typeface="Candara"/>
                <a:cs typeface="Candara"/>
              </a:rPr>
              <a:t>in using his/her social accounts </a:t>
            </a:r>
            <a:r>
              <a:rPr dirty="0" sz="1800" spc="-5">
                <a:latin typeface="Candara"/>
                <a:cs typeface="Candara"/>
              </a:rPr>
              <a:t>OR </a:t>
            </a:r>
            <a:r>
              <a:rPr dirty="0" sz="1800">
                <a:latin typeface="Candara"/>
                <a:cs typeface="Candara"/>
              </a:rPr>
              <a:t>with </a:t>
            </a:r>
            <a:r>
              <a:rPr dirty="0" sz="1800" spc="-5">
                <a:latin typeface="Candara"/>
                <a:cs typeface="Candara"/>
              </a:rPr>
              <a:t>EGI </a:t>
            </a:r>
            <a:r>
              <a:rPr dirty="0" sz="1800">
                <a:latin typeface="Candara"/>
                <a:cs typeface="Candara"/>
              </a:rPr>
              <a:t>SSO</a:t>
            </a:r>
            <a:r>
              <a:rPr dirty="0" sz="1800" spc="-16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accounts</a:t>
            </a:r>
            <a:endParaRPr sz="18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Candara"/>
                <a:cs typeface="Candara"/>
              </a:rPr>
              <a:t>Provides </a:t>
            </a:r>
            <a:r>
              <a:rPr dirty="0" sz="1800" spc="-5">
                <a:latin typeface="Candara"/>
                <a:cs typeface="Candara"/>
              </a:rPr>
              <a:t>background </a:t>
            </a:r>
            <a:r>
              <a:rPr dirty="0" sz="1800">
                <a:latin typeface="Candara"/>
                <a:cs typeface="Candara"/>
              </a:rPr>
              <a:t>information (affiliation, research use case,</a:t>
            </a:r>
            <a:r>
              <a:rPr dirty="0" sz="1800" spc="-145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links)</a:t>
            </a:r>
            <a:endParaRPr sz="18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>
                <a:latin typeface="Candara"/>
                <a:cs typeface="Candara"/>
              </a:rPr>
              <a:t>Submits </a:t>
            </a:r>
            <a:r>
              <a:rPr dirty="0" sz="1800">
                <a:latin typeface="Candara"/>
                <a:cs typeface="Candara"/>
              </a:rPr>
              <a:t>a </a:t>
            </a:r>
            <a:r>
              <a:rPr dirty="0" sz="1800" spc="-5">
                <a:latin typeface="Candara"/>
                <a:cs typeface="Candara"/>
              </a:rPr>
              <a:t>request </a:t>
            </a:r>
            <a:r>
              <a:rPr dirty="0" sz="1800">
                <a:latin typeface="Candara"/>
                <a:cs typeface="Candara"/>
              </a:rPr>
              <a:t>for application access with </a:t>
            </a:r>
            <a:r>
              <a:rPr dirty="0" sz="1800" spc="-5">
                <a:latin typeface="Candara"/>
                <a:cs typeface="Candara"/>
              </a:rPr>
              <a:t>resource</a:t>
            </a:r>
            <a:r>
              <a:rPr dirty="0" sz="1800" spc="-7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allocation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EGI.eu and resource </a:t>
            </a:r>
            <a:r>
              <a:rPr dirty="0" sz="2400">
                <a:latin typeface="Candara"/>
                <a:cs typeface="Candara"/>
              </a:rPr>
              <a:t>providers: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 spc="-5">
                <a:latin typeface="Candara"/>
                <a:cs typeface="Candara"/>
              </a:rPr>
              <a:t>Approves </a:t>
            </a:r>
            <a:r>
              <a:rPr dirty="0" sz="1800">
                <a:latin typeface="Candara"/>
                <a:cs typeface="Candara"/>
              </a:rPr>
              <a:t>the user </a:t>
            </a:r>
            <a:r>
              <a:rPr dirty="0" sz="1800" spc="-5">
                <a:latin typeface="Candara"/>
                <a:cs typeface="Candara"/>
              </a:rPr>
              <a:t>request </a:t>
            </a:r>
            <a:r>
              <a:rPr dirty="0" sz="1800">
                <a:latin typeface="Candara"/>
                <a:cs typeface="Candara"/>
              </a:rPr>
              <a:t>(remote </a:t>
            </a:r>
            <a:r>
              <a:rPr dirty="0" sz="1800" spc="-5">
                <a:latin typeface="Candara"/>
                <a:cs typeface="Candara"/>
              </a:rPr>
              <a:t>identity vetting whenever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possible)</a:t>
            </a:r>
            <a:endParaRPr sz="18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Candara"/>
                <a:cs typeface="Candara"/>
              </a:rPr>
              <a:t>Monitors </a:t>
            </a:r>
            <a:r>
              <a:rPr dirty="0" sz="1800" spc="-5">
                <a:latin typeface="Candara"/>
                <a:cs typeface="Candara"/>
              </a:rPr>
              <a:t>application/resource</a:t>
            </a:r>
            <a:r>
              <a:rPr dirty="0" sz="1800" spc="-7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usage</a:t>
            </a:r>
            <a:endParaRPr sz="1800">
              <a:latin typeface="Candara"/>
              <a:cs typeface="Candara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>
                <a:latin typeface="Candara"/>
                <a:cs typeface="Candara"/>
              </a:rPr>
              <a:t>After </a:t>
            </a:r>
            <a:r>
              <a:rPr dirty="0" sz="2000">
                <a:latin typeface="Candara"/>
                <a:cs typeface="Candara"/>
              </a:rPr>
              <a:t>the </a:t>
            </a:r>
            <a:r>
              <a:rPr dirty="0" sz="2000" spc="-5">
                <a:latin typeface="Candara"/>
                <a:cs typeface="Candara"/>
              </a:rPr>
              <a:t>user’s request is </a:t>
            </a:r>
            <a:r>
              <a:rPr dirty="0" sz="2000">
                <a:latin typeface="Candara"/>
                <a:cs typeface="Candara"/>
              </a:rPr>
              <a:t>approved, an </a:t>
            </a:r>
            <a:r>
              <a:rPr dirty="0" sz="2000" spc="-5" b="1">
                <a:latin typeface="Candara"/>
                <a:cs typeface="Candara"/>
              </a:rPr>
              <a:t>unique </a:t>
            </a:r>
            <a:r>
              <a:rPr dirty="0" sz="2000" b="1">
                <a:latin typeface="Candara"/>
                <a:cs typeface="Candara"/>
              </a:rPr>
              <a:t>UID </a:t>
            </a:r>
            <a:r>
              <a:rPr dirty="0" sz="2000" spc="-5">
                <a:latin typeface="Candara"/>
                <a:cs typeface="Candara"/>
              </a:rPr>
              <a:t>is assigned </a:t>
            </a:r>
            <a:r>
              <a:rPr dirty="0" sz="2000" spc="-10">
                <a:latin typeface="Candara"/>
                <a:cs typeface="Candara"/>
              </a:rPr>
              <a:t>to </a:t>
            </a:r>
            <a:r>
              <a:rPr dirty="0" sz="2000" spc="-5">
                <a:latin typeface="Candara"/>
                <a:cs typeface="Candara"/>
              </a:rPr>
              <a:t>uniquely  identify </a:t>
            </a:r>
            <a:r>
              <a:rPr dirty="0" sz="2000">
                <a:latin typeface="Candara"/>
                <a:cs typeface="Candara"/>
              </a:rPr>
              <a:t>the </a:t>
            </a:r>
            <a:r>
              <a:rPr dirty="0" sz="2000" spc="-5">
                <a:latin typeface="Candara"/>
                <a:cs typeface="Candara"/>
              </a:rPr>
              <a:t>user </a:t>
            </a:r>
            <a:r>
              <a:rPr dirty="0" sz="2000">
                <a:latin typeface="Candara"/>
                <a:cs typeface="Candara"/>
              </a:rPr>
              <a:t>across all the </a:t>
            </a:r>
            <a:r>
              <a:rPr dirty="0" sz="2000" spc="-5">
                <a:latin typeface="Candara"/>
                <a:cs typeface="Candara"/>
              </a:rPr>
              <a:t>service</a:t>
            </a:r>
            <a:r>
              <a:rPr dirty="0" sz="2000" spc="5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components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5402" y="2298827"/>
            <a:ext cx="868044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75F92"/>
                </a:solidFill>
                <a:latin typeface="Calibri"/>
                <a:cs typeface="Calibri"/>
              </a:rPr>
              <a:t>User</a:t>
            </a:r>
            <a:r>
              <a:rPr dirty="0" sz="1800" spc="-110" b="1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5F92"/>
                </a:solidFill>
                <a:latin typeface="Calibri"/>
                <a:cs typeface="Calibri"/>
              </a:rPr>
              <a:t>UID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60725">
              <a:lnSpc>
                <a:spcPct val="100000"/>
              </a:lnSpc>
            </a:pPr>
            <a:r>
              <a:rPr dirty="0" spc="-10"/>
              <a:t>How </a:t>
            </a:r>
            <a:r>
              <a:rPr dirty="0" spc="-5"/>
              <a:t>to access </a:t>
            </a:r>
            <a:r>
              <a:rPr dirty="0" spc="-10"/>
              <a:t>the AoD </a:t>
            </a:r>
            <a:r>
              <a:rPr dirty="0" spc="10"/>
              <a:t>service</a:t>
            </a:r>
            <a:r>
              <a:rPr dirty="0" spc="100"/>
              <a:t> </a:t>
            </a:r>
            <a:r>
              <a:rPr dirty="0" spc="-5"/>
              <a:t>?</a:t>
            </a:r>
          </a:p>
          <a:p>
            <a:pPr marL="5693410">
              <a:lnSpc>
                <a:spcPct val="100000"/>
              </a:lnSpc>
              <a:spcBef>
                <a:spcPts val="10"/>
              </a:spcBef>
            </a:pPr>
            <a:r>
              <a:rPr dirty="0" sz="2500" spc="-5" u="heavy">
                <a:solidFill>
                  <a:srgbClr val="0000FF"/>
                </a:solidFill>
                <a:hlinkClick r:id="rId3"/>
              </a:rPr>
              <a:t>http</a:t>
            </a:r>
            <a:r>
              <a:rPr dirty="0" sz="2500" spc="-5" u="heavy">
                <a:solidFill>
                  <a:srgbClr val="0000FF"/>
                </a:solidFill>
                <a:hlinkClick r:id="rId3"/>
              </a:rPr>
              <a:t>://access.egi.eu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143255" y="1103375"/>
            <a:ext cx="4965192" cy="2846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514" y="1139189"/>
            <a:ext cx="4838827" cy="2721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752" y="1134363"/>
            <a:ext cx="4848860" cy="2731770"/>
          </a:xfrm>
          <a:custGeom>
            <a:avLst/>
            <a:gdLst/>
            <a:ahLst/>
            <a:cxnLst/>
            <a:rect l="l" t="t" r="r" b="b"/>
            <a:pathLst>
              <a:path w="4848860" h="2731770">
                <a:moveTo>
                  <a:pt x="0" y="2731389"/>
                </a:moveTo>
                <a:lnTo>
                  <a:pt x="4848352" y="2731389"/>
                </a:lnTo>
                <a:lnTo>
                  <a:pt x="4848352" y="0"/>
                </a:lnTo>
                <a:lnTo>
                  <a:pt x="0" y="0"/>
                </a:lnTo>
                <a:lnTo>
                  <a:pt x="0" y="27313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2992" y="3991355"/>
            <a:ext cx="6184391" cy="2055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55819" y="2743708"/>
            <a:ext cx="276669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Approval by </a:t>
            </a:r>
            <a:r>
              <a:rPr dirty="0" sz="1400" spc="-5">
                <a:latin typeface="Calibri"/>
                <a:cs typeface="Calibri"/>
              </a:rPr>
              <a:t>distributed Support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Team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0467" y="3044951"/>
            <a:ext cx="827532" cy="1176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4189" y="3068954"/>
            <a:ext cx="720090" cy="1080135"/>
          </a:xfrm>
          <a:custGeom>
            <a:avLst/>
            <a:gdLst/>
            <a:ahLst/>
            <a:cxnLst/>
            <a:rect l="l" t="t" r="r" b="b"/>
            <a:pathLst>
              <a:path w="720090" h="1080135">
                <a:moveTo>
                  <a:pt x="720089" y="720090"/>
                </a:moveTo>
                <a:lnTo>
                  <a:pt x="0" y="720090"/>
                </a:lnTo>
                <a:lnTo>
                  <a:pt x="360045" y="1080135"/>
                </a:lnTo>
                <a:lnTo>
                  <a:pt x="720089" y="720090"/>
                </a:lnTo>
                <a:close/>
              </a:path>
              <a:path w="720090" h="1080135">
                <a:moveTo>
                  <a:pt x="540004" y="0"/>
                </a:moveTo>
                <a:lnTo>
                  <a:pt x="179959" y="0"/>
                </a:lnTo>
                <a:lnTo>
                  <a:pt x="179959" y="720090"/>
                </a:lnTo>
                <a:lnTo>
                  <a:pt x="540004" y="720090"/>
                </a:lnTo>
                <a:lnTo>
                  <a:pt x="540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4189" y="3068954"/>
            <a:ext cx="720090" cy="1080135"/>
          </a:xfrm>
          <a:custGeom>
            <a:avLst/>
            <a:gdLst/>
            <a:ahLst/>
            <a:cxnLst/>
            <a:rect l="l" t="t" r="r" b="b"/>
            <a:pathLst>
              <a:path w="720090" h="1080135">
                <a:moveTo>
                  <a:pt x="0" y="720090"/>
                </a:moveTo>
                <a:lnTo>
                  <a:pt x="179959" y="720090"/>
                </a:lnTo>
                <a:lnTo>
                  <a:pt x="179959" y="0"/>
                </a:lnTo>
                <a:lnTo>
                  <a:pt x="540004" y="0"/>
                </a:lnTo>
                <a:lnTo>
                  <a:pt x="540004" y="720090"/>
                </a:lnTo>
                <a:lnTo>
                  <a:pt x="720089" y="720090"/>
                </a:lnTo>
                <a:lnTo>
                  <a:pt x="360045" y="1080135"/>
                </a:lnTo>
                <a:lnTo>
                  <a:pt x="0" y="7200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4053" y="1882292"/>
            <a:ext cx="4007739" cy="4187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3322320">
              <a:lnSpc>
                <a:spcPct val="100000"/>
              </a:lnSpc>
            </a:pPr>
            <a:r>
              <a:rPr dirty="0" spc="-10"/>
              <a:t>Compute and </a:t>
            </a:r>
            <a:r>
              <a:rPr dirty="0" spc="-5"/>
              <a:t>storage</a:t>
            </a:r>
            <a:r>
              <a:rPr dirty="0" spc="55"/>
              <a:t> </a:t>
            </a:r>
            <a:r>
              <a:rPr dirty="0" spc="-5"/>
              <a:t>resources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334" y="1295146"/>
            <a:ext cx="8195309" cy="76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63294" algn="l"/>
                <a:tab pos="2889885" algn="l"/>
                <a:tab pos="3685540" algn="l"/>
                <a:tab pos="4408170" algn="l"/>
                <a:tab pos="4818380" algn="l"/>
                <a:tab pos="6224905" algn="l"/>
                <a:tab pos="6551295" algn="l"/>
                <a:tab pos="7871459" algn="l"/>
              </a:tabLst>
            </a:pPr>
            <a:r>
              <a:rPr dirty="0" sz="2400" spc="-5">
                <a:latin typeface="Candara"/>
                <a:cs typeface="Candara"/>
              </a:rPr>
              <a:t>Th</a:t>
            </a:r>
            <a:r>
              <a:rPr dirty="0" sz="2400">
                <a:latin typeface="Candara"/>
                <a:cs typeface="Candara"/>
              </a:rPr>
              <a:t>e	</a:t>
            </a:r>
            <a:r>
              <a:rPr dirty="0" sz="2400" b="1">
                <a:latin typeface="Candara"/>
                <a:cs typeface="Candara"/>
              </a:rPr>
              <a:t>pr</a:t>
            </a:r>
            <a:r>
              <a:rPr dirty="0" sz="2400" spc="-5" b="1">
                <a:latin typeface="Candara"/>
                <a:cs typeface="Candara"/>
              </a:rPr>
              <a:t>e-al</a:t>
            </a:r>
            <a:r>
              <a:rPr dirty="0" sz="2400" spc="15" b="1">
                <a:latin typeface="Candara"/>
                <a:cs typeface="Candara"/>
              </a:rPr>
              <a:t>l</a:t>
            </a:r>
            <a:r>
              <a:rPr dirty="0" sz="2400" b="1">
                <a:latin typeface="Candara"/>
                <a:cs typeface="Candara"/>
              </a:rPr>
              <a:t>ocated,	open	pool	of	</a:t>
            </a:r>
            <a:r>
              <a:rPr dirty="0" sz="2400" spc="-5" b="1">
                <a:latin typeface="Candara"/>
                <a:cs typeface="Candara"/>
              </a:rPr>
              <a:t>resour</a:t>
            </a:r>
            <a:r>
              <a:rPr dirty="0" sz="2400" spc="5" b="1">
                <a:latin typeface="Candara"/>
                <a:cs typeface="Candara"/>
              </a:rPr>
              <a:t>c</a:t>
            </a:r>
            <a:r>
              <a:rPr dirty="0" sz="2400" spc="-5" b="1">
                <a:latin typeface="Candara"/>
                <a:cs typeface="Candara"/>
              </a:rPr>
              <a:t>e</a:t>
            </a:r>
            <a:r>
              <a:rPr dirty="0" sz="2400" b="1">
                <a:latin typeface="Candara"/>
                <a:cs typeface="Candara"/>
              </a:rPr>
              <a:t>s	</a:t>
            </a:r>
            <a:r>
              <a:rPr dirty="0" sz="2400" spc="5">
                <a:latin typeface="Candara"/>
                <a:cs typeface="Candara"/>
              </a:rPr>
              <a:t>i</a:t>
            </a:r>
            <a:r>
              <a:rPr dirty="0" sz="2400">
                <a:latin typeface="Candara"/>
                <a:cs typeface="Candara"/>
              </a:rPr>
              <a:t>s	operated	</a:t>
            </a:r>
            <a:r>
              <a:rPr dirty="0" sz="2400" spc="-5">
                <a:latin typeface="Candara"/>
                <a:cs typeface="Candara"/>
              </a:rPr>
              <a:t>by  various geographically distributed EGI Resource</a:t>
            </a:r>
            <a:r>
              <a:rPr dirty="0" sz="2400" spc="125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Centres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1429" y="2757170"/>
            <a:ext cx="3369310" cy="3240405"/>
          </a:xfrm>
          <a:custGeom>
            <a:avLst/>
            <a:gdLst/>
            <a:ahLst/>
            <a:cxnLst/>
            <a:rect l="l" t="t" r="r" b="b"/>
            <a:pathLst>
              <a:path w="3369309" h="3240404">
                <a:moveTo>
                  <a:pt x="0" y="540003"/>
                </a:moveTo>
                <a:lnTo>
                  <a:pt x="2207" y="490858"/>
                </a:lnTo>
                <a:lnTo>
                  <a:pt x="8701" y="442948"/>
                </a:lnTo>
                <a:lnTo>
                  <a:pt x="19292" y="396463"/>
                </a:lnTo>
                <a:lnTo>
                  <a:pt x="33790" y="351595"/>
                </a:lnTo>
                <a:lnTo>
                  <a:pt x="52002" y="308534"/>
                </a:lnTo>
                <a:lnTo>
                  <a:pt x="73739" y="267471"/>
                </a:lnTo>
                <a:lnTo>
                  <a:pt x="98811" y="228597"/>
                </a:lnTo>
                <a:lnTo>
                  <a:pt x="127026" y="192102"/>
                </a:lnTo>
                <a:lnTo>
                  <a:pt x="158194" y="158178"/>
                </a:lnTo>
                <a:lnTo>
                  <a:pt x="192124" y="127015"/>
                </a:lnTo>
                <a:lnTo>
                  <a:pt x="228626" y="98803"/>
                </a:lnTo>
                <a:lnTo>
                  <a:pt x="267509" y="73735"/>
                </a:lnTo>
                <a:lnTo>
                  <a:pt x="308582" y="51999"/>
                </a:lnTo>
                <a:lnTo>
                  <a:pt x="351654" y="33788"/>
                </a:lnTo>
                <a:lnTo>
                  <a:pt x="396536" y="19292"/>
                </a:lnTo>
                <a:lnTo>
                  <a:pt x="443037" y="8701"/>
                </a:lnTo>
                <a:lnTo>
                  <a:pt x="490965" y="2207"/>
                </a:lnTo>
                <a:lnTo>
                  <a:pt x="540131" y="0"/>
                </a:lnTo>
                <a:lnTo>
                  <a:pt x="2828925" y="0"/>
                </a:lnTo>
                <a:lnTo>
                  <a:pt x="2878090" y="2207"/>
                </a:lnTo>
                <a:lnTo>
                  <a:pt x="2926018" y="8701"/>
                </a:lnTo>
                <a:lnTo>
                  <a:pt x="2972519" y="19292"/>
                </a:lnTo>
                <a:lnTo>
                  <a:pt x="3017401" y="33788"/>
                </a:lnTo>
                <a:lnTo>
                  <a:pt x="3060473" y="51999"/>
                </a:lnTo>
                <a:lnTo>
                  <a:pt x="3101546" y="73735"/>
                </a:lnTo>
                <a:lnTo>
                  <a:pt x="3140429" y="98803"/>
                </a:lnTo>
                <a:lnTo>
                  <a:pt x="3176931" y="127015"/>
                </a:lnTo>
                <a:lnTo>
                  <a:pt x="3210861" y="158178"/>
                </a:lnTo>
                <a:lnTo>
                  <a:pt x="3242029" y="192102"/>
                </a:lnTo>
                <a:lnTo>
                  <a:pt x="3270244" y="228597"/>
                </a:lnTo>
                <a:lnTo>
                  <a:pt x="3295316" y="267471"/>
                </a:lnTo>
                <a:lnTo>
                  <a:pt x="3317053" y="308534"/>
                </a:lnTo>
                <a:lnTo>
                  <a:pt x="3335265" y="351595"/>
                </a:lnTo>
                <a:lnTo>
                  <a:pt x="3349763" y="396463"/>
                </a:lnTo>
                <a:lnTo>
                  <a:pt x="3360354" y="442948"/>
                </a:lnTo>
                <a:lnTo>
                  <a:pt x="3366848" y="490858"/>
                </a:lnTo>
                <a:lnTo>
                  <a:pt x="3369055" y="540003"/>
                </a:lnTo>
                <a:lnTo>
                  <a:pt x="3369055" y="2700273"/>
                </a:lnTo>
                <a:lnTo>
                  <a:pt x="3366848" y="2749425"/>
                </a:lnTo>
                <a:lnTo>
                  <a:pt x="3360354" y="2797341"/>
                </a:lnTo>
                <a:lnTo>
                  <a:pt x="3349763" y="2843830"/>
                </a:lnTo>
                <a:lnTo>
                  <a:pt x="3335265" y="2888702"/>
                </a:lnTo>
                <a:lnTo>
                  <a:pt x="3317053" y="2931767"/>
                </a:lnTo>
                <a:lnTo>
                  <a:pt x="3295316" y="2972833"/>
                </a:lnTo>
                <a:lnTo>
                  <a:pt x="3270244" y="3011710"/>
                </a:lnTo>
                <a:lnTo>
                  <a:pt x="3242029" y="3048206"/>
                </a:lnTo>
                <a:lnTo>
                  <a:pt x="3210861" y="3082132"/>
                </a:lnTo>
                <a:lnTo>
                  <a:pt x="3176931" y="3113297"/>
                </a:lnTo>
                <a:lnTo>
                  <a:pt x="3140429" y="3141509"/>
                </a:lnTo>
                <a:lnTo>
                  <a:pt x="3101546" y="3166579"/>
                </a:lnTo>
                <a:lnTo>
                  <a:pt x="3060473" y="3188315"/>
                </a:lnTo>
                <a:lnTo>
                  <a:pt x="3017401" y="3206527"/>
                </a:lnTo>
                <a:lnTo>
                  <a:pt x="2972519" y="3221023"/>
                </a:lnTo>
                <a:lnTo>
                  <a:pt x="2926018" y="3231614"/>
                </a:lnTo>
                <a:lnTo>
                  <a:pt x="2878090" y="3238108"/>
                </a:lnTo>
                <a:lnTo>
                  <a:pt x="2828925" y="3240316"/>
                </a:lnTo>
                <a:lnTo>
                  <a:pt x="540131" y="3240316"/>
                </a:lnTo>
                <a:lnTo>
                  <a:pt x="490965" y="3238108"/>
                </a:lnTo>
                <a:lnTo>
                  <a:pt x="443037" y="3231614"/>
                </a:lnTo>
                <a:lnTo>
                  <a:pt x="396536" y="3221023"/>
                </a:lnTo>
                <a:lnTo>
                  <a:pt x="351654" y="3206527"/>
                </a:lnTo>
                <a:lnTo>
                  <a:pt x="308582" y="3188315"/>
                </a:lnTo>
                <a:lnTo>
                  <a:pt x="267509" y="3166579"/>
                </a:lnTo>
                <a:lnTo>
                  <a:pt x="228626" y="3141509"/>
                </a:lnTo>
                <a:lnTo>
                  <a:pt x="192124" y="3113297"/>
                </a:lnTo>
                <a:lnTo>
                  <a:pt x="158194" y="3082132"/>
                </a:lnTo>
                <a:lnTo>
                  <a:pt x="127026" y="3048206"/>
                </a:lnTo>
                <a:lnTo>
                  <a:pt x="98811" y="3011710"/>
                </a:lnTo>
                <a:lnTo>
                  <a:pt x="73739" y="2972833"/>
                </a:lnTo>
                <a:lnTo>
                  <a:pt x="52002" y="2931767"/>
                </a:lnTo>
                <a:lnTo>
                  <a:pt x="33790" y="2888702"/>
                </a:lnTo>
                <a:lnTo>
                  <a:pt x="19292" y="2843830"/>
                </a:lnTo>
                <a:lnTo>
                  <a:pt x="8701" y="2797341"/>
                </a:lnTo>
                <a:lnTo>
                  <a:pt x="2207" y="2749425"/>
                </a:lnTo>
                <a:lnTo>
                  <a:pt x="0" y="2700273"/>
                </a:lnTo>
                <a:lnTo>
                  <a:pt x="0" y="540003"/>
                </a:lnTo>
                <a:close/>
              </a:path>
            </a:pathLst>
          </a:custGeom>
          <a:ln w="76200">
            <a:solidFill>
              <a:srgbClr val="92C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9676" y="4110939"/>
            <a:ext cx="1324483" cy="551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5618" y="4845380"/>
            <a:ext cx="2058924" cy="64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3244" y="4023118"/>
            <a:ext cx="944943" cy="792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04870" y="4735207"/>
            <a:ext cx="735050" cy="727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9376" y="4065574"/>
            <a:ext cx="1326641" cy="642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9637" y="2235961"/>
            <a:ext cx="7727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ndara"/>
                <a:cs typeface="Candara"/>
              </a:rPr>
              <a:t>both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1790826" y="2235961"/>
            <a:ext cx="27038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7075" algn="l"/>
                <a:tab pos="1273175" algn="l"/>
                <a:tab pos="1847214" algn="l"/>
              </a:tabLst>
            </a:pPr>
            <a:r>
              <a:rPr dirty="0" sz="1800">
                <a:latin typeface="Candara"/>
                <a:cs typeface="Candara"/>
              </a:rPr>
              <a:t>cloud	</a:t>
            </a:r>
            <a:r>
              <a:rPr dirty="0" sz="1800" spc="-10">
                <a:latin typeface="Candara"/>
                <a:cs typeface="Candara"/>
              </a:rPr>
              <a:t>a</a:t>
            </a:r>
            <a:r>
              <a:rPr dirty="0" sz="1800">
                <a:latin typeface="Candara"/>
                <a:cs typeface="Candara"/>
              </a:rPr>
              <a:t>nd	HTC	re</a:t>
            </a:r>
            <a:r>
              <a:rPr dirty="0" sz="1800" spc="-15">
                <a:latin typeface="Candara"/>
                <a:cs typeface="Candara"/>
              </a:rPr>
              <a:t>s</a:t>
            </a:r>
            <a:r>
              <a:rPr dirty="0" sz="1800">
                <a:latin typeface="Candara"/>
                <a:cs typeface="Candara"/>
              </a:rPr>
              <a:t>o</a:t>
            </a:r>
            <a:r>
              <a:rPr dirty="0" sz="1800" spc="-15">
                <a:latin typeface="Candara"/>
                <a:cs typeface="Candara"/>
              </a:rPr>
              <a:t>u</a:t>
            </a:r>
            <a:r>
              <a:rPr dirty="0" sz="1800">
                <a:latin typeface="Candara"/>
                <a:cs typeface="Candara"/>
              </a:rPr>
              <a:t>rce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6149" y="2510282"/>
            <a:ext cx="3349625" cy="853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Candara"/>
                <a:cs typeface="Candara"/>
              </a:rPr>
              <a:t>centres have </a:t>
            </a:r>
            <a:r>
              <a:rPr dirty="0" sz="1800" spc="-5">
                <a:latin typeface="Candara"/>
                <a:cs typeface="Candara"/>
              </a:rPr>
              <a:t>accepted </a:t>
            </a:r>
            <a:r>
              <a:rPr dirty="0" sz="1800">
                <a:latin typeface="Candara"/>
                <a:cs typeface="Candara"/>
              </a:rPr>
              <a:t>to </a:t>
            </a:r>
            <a:r>
              <a:rPr dirty="0" sz="1800" spc="-5">
                <a:latin typeface="Candara"/>
                <a:cs typeface="Candara"/>
              </a:rPr>
              <a:t>enable  </a:t>
            </a:r>
            <a:r>
              <a:rPr dirty="0" sz="1800">
                <a:latin typeface="Candara"/>
                <a:cs typeface="Candara"/>
              </a:rPr>
              <a:t>the </a:t>
            </a:r>
            <a:r>
              <a:rPr dirty="0" sz="1800" spc="-5">
                <a:latin typeface="Candara"/>
                <a:cs typeface="Candara"/>
              </a:rPr>
              <a:t>vo.access.egi.eu VO </a:t>
            </a:r>
            <a:r>
              <a:rPr dirty="0" sz="1800">
                <a:latin typeface="Candara"/>
                <a:cs typeface="Candara"/>
              </a:rPr>
              <a:t>on </a:t>
            </a:r>
            <a:r>
              <a:rPr dirty="0" sz="1800" spc="-10">
                <a:latin typeface="Candara"/>
                <a:cs typeface="Candara"/>
              </a:rPr>
              <a:t>their  </a:t>
            </a:r>
            <a:r>
              <a:rPr dirty="0" sz="1800" spc="-5">
                <a:latin typeface="Candara"/>
                <a:cs typeface="Candara"/>
              </a:rPr>
              <a:t>resources.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3517265">
              <a:lnSpc>
                <a:spcPct val="100000"/>
              </a:lnSpc>
            </a:pPr>
            <a:r>
              <a:rPr dirty="0" spc="-5"/>
              <a:t>Science</a:t>
            </a:r>
            <a:r>
              <a:rPr dirty="0" spc="-10"/>
              <a:t> </a:t>
            </a:r>
            <a:r>
              <a:rPr dirty="0" spc="-5"/>
              <a:t>Gateways/portals/VREs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30200" y="1150873"/>
            <a:ext cx="7581900" cy="193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75">
                <a:latin typeface="Candara"/>
                <a:cs typeface="Candara"/>
              </a:rPr>
              <a:t>To </a:t>
            </a:r>
            <a:r>
              <a:rPr dirty="0" sz="2400" spc="-5">
                <a:latin typeface="Candara"/>
                <a:cs typeface="Candara"/>
              </a:rPr>
              <a:t>access and </a:t>
            </a:r>
            <a:r>
              <a:rPr dirty="0" sz="2400">
                <a:latin typeface="Candara"/>
                <a:cs typeface="Candara"/>
              </a:rPr>
              <a:t>use </a:t>
            </a:r>
            <a:r>
              <a:rPr dirty="0" sz="2400" spc="-5">
                <a:latin typeface="Candara"/>
                <a:cs typeface="Candara"/>
              </a:rPr>
              <a:t>pre-defined</a:t>
            </a:r>
            <a:r>
              <a:rPr dirty="0" sz="2400" spc="15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applications</a:t>
            </a:r>
            <a:endParaRPr sz="24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75">
                <a:latin typeface="Candara"/>
                <a:cs typeface="Candara"/>
              </a:rPr>
              <a:t>To </a:t>
            </a:r>
            <a:r>
              <a:rPr dirty="0" sz="2400">
                <a:latin typeface="Candara"/>
                <a:cs typeface="Candara"/>
              </a:rPr>
              <a:t>port additional applications, </a:t>
            </a:r>
            <a:r>
              <a:rPr dirty="0" sz="2400" spc="-5">
                <a:latin typeface="Candara"/>
                <a:cs typeface="Candara"/>
              </a:rPr>
              <a:t>such</a:t>
            </a:r>
            <a:r>
              <a:rPr dirty="0" sz="240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as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Computational workflows or </a:t>
            </a:r>
            <a:r>
              <a:rPr dirty="0" sz="2000">
                <a:latin typeface="Candara"/>
                <a:cs typeface="Candara"/>
              </a:rPr>
              <a:t>parameter sweeps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Candara"/>
                <a:cs typeface="Candara"/>
              </a:rPr>
              <a:t>WS-PGRADE</a:t>
            </a:r>
            <a:endParaRPr sz="20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Applications with rich </a:t>
            </a:r>
            <a:r>
              <a:rPr dirty="0" sz="2000">
                <a:latin typeface="Candara"/>
                <a:cs typeface="Candara"/>
              </a:rPr>
              <a:t>GUI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Candara"/>
                <a:cs typeface="Candara"/>
              </a:rPr>
              <a:t>Catania Science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Gateway</a:t>
            </a:r>
            <a:endParaRPr sz="20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Cloud applications </a:t>
            </a:r>
            <a:r>
              <a:rPr dirty="0" sz="2000" spc="5">
                <a:latin typeface="Wingdings"/>
                <a:cs typeface="Wingdings"/>
              </a:rPr>
              <a:t>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ndara"/>
                <a:cs typeface="Candara"/>
              </a:rPr>
              <a:t>EC3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3010" marR="5080" indent="1882139">
              <a:lnSpc>
                <a:spcPct val="100000"/>
              </a:lnSpc>
            </a:pPr>
            <a:r>
              <a:rPr dirty="0" spc="-10"/>
              <a:t>How </a:t>
            </a:r>
            <a:r>
              <a:rPr dirty="0" spc="-5"/>
              <a:t>to </a:t>
            </a:r>
            <a:r>
              <a:rPr dirty="0" spc="-10"/>
              <a:t>join </a:t>
            </a:r>
            <a:r>
              <a:rPr dirty="0" spc="-5"/>
              <a:t>a new Science  Gateways/portals/VREs in </a:t>
            </a:r>
            <a:r>
              <a:rPr dirty="0" spc="-10"/>
              <a:t>the</a:t>
            </a:r>
            <a:r>
              <a:rPr dirty="0" spc="105"/>
              <a:t> </a:t>
            </a:r>
            <a:r>
              <a:rPr dirty="0" spc="10"/>
              <a:t>Service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30200" y="1150873"/>
            <a:ext cx="8530590" cy="2414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Science </a:t>
            </a:r>
            <a:r>
              <a:rPr dirty="0" sz="2400">
                <a:latin typeface="Candara"/>
                <a:cs typeface="Candara"/>
              </a:rPr>
              <a:t>Gateways/Portals are </a:t>
            </a:r>
            <a:r>
              <a:rPr dirty="0" sz="2400" spc="-5">
                <a:latin typeface="Candara"/>
                <a:cs typeface="Candara"/>
              </a:rPr>
              <a:t>configured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to: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>
                <a:latin typeface="Candara"/>
                <a:cs typeface="Candara"/>
              </a:rPr>
              <a:t>Register </a:t>
            </a:r>
            <a:r>
              <a:rPr dirty="0" sz="2400">
                <a:latin typeface="Candara"/>
                <a:cs typeface="Candara"/>
              </a:rPr>
              <a:t>the </a:t>
            </a:r>
            <a:r>
              <a:rPr dirty="0" sz="2400" spc="-5">
                <a:latin typeface="Candara"/>
                <a:cs typeface="Candara"/>
              </a:rPr>
              <a:t>SG as </a:t>
            </a:r>
            <a:r>
              <a:rPr dirty="0" sz="2400">
                <a:latin typeface="Candara"/>
                <a:cs typeface="Candara"/>
              </a:rPr>
              <a:t>new provider in the URP</a:t>
            </a:r>
            <a:endParaRPr sz="2400">
              <a:latin typeface="Candara"/>
              <a:cs typeface="Candara"/>
            </a:endParaRPr>
          </a:p>
          <a:p>
            <a:pPr lvl="2" marL="11557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Candara"/>
                <a:cs typeface="Candara"/>
              </a:rPr>
              <a:t>Get a </a:t>
            </a:r>
            <a:r>
              <a:rPr dirty="0" sz="2000" spc="-5" i="1">
                <a:latin typeface="Candara"/>
                <a:cs typeface="Candara"/>
              </a:rPr>
              <a:t>secretID </a:t>
            </a:r>
            <a:r>
              <a:rPr dirty="0" sz="2000">
                <a:latin typeface="Candara"/>
                <a:cs typeface="Candara"/>
              </a:rPr>
              <a:t>and </a:t>
            </a:r>
            <a:r>
              <a:rPr dirty="0" sz="2000" spc="-5" i="1">
                <a:latin typeface="Candara"/>
                <a:cs typeface="Candara"/>
              </a:rPr>
              <a:t>secretKey </a:t>
            </a:r>
            <a:r>
              <a:rPr dirty="0" sz="2000">
                <a:latin typeface="Candara"/>
                <a:cs typeface="Candara"/>
              </a:rPr>
              <a:t>to secure the</a:t>
            </a:r>
            <a:r>
              <a:rPr dirty="0" sz="2000" spc="1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communication.</a:t>
            </a:r>
            <a:endParaRPr sz="20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  <a:tab pos="1989455" algn="l"/>
                <a:tab pos="2562860" algn="l"/>
                <a:tab pos="3047365" algn="l"/>
                <a:tab pos="3420745" algn="l"/>
                <a:tab pos="3994150" algn="l"/>
                <a:tab pos="5080635" algn="l"/>
                <a:tab pos="5501005" algn="l"/>
                <a:tab pos="6508750" algn="l"/>
                <a:tab pos="7082155" algn="l"/>
              </a:tabLst>
            </a:pPr>
            <a:r>
              <a:rPr dirty="0" sz="2400" spc="-5" b="1">
                <a:latin typeface="Candara"/>
                <a:cs typeface="Candara"/>
              </a:rPr>
              <a:t>Register	</a:t>
            </a:r>
            <a:r>
              <a:rPr dirty="0" sz="2400">
                <a:latin typeface="Candara"/>
                <a:cs typeface="Candara"/>
              </a:rPr>
              <a:t>the	</a:t>
            </a:r>
            <a:r>
              <a:rPr dirty="0" sz="2400" spc="-5">
                <a:latin typeface="Candara"/>
                <a:cs typeface="Candara"/>
              </a:rPr>
              <a:t>SG	</a:t>
            </a:r>
            <a:r>
              <a:rPr dirty="0" sz="2400">
                <a:latin typeface="Candara"/>
                <a:cs typeface="Candara"/>
              </a:rPr>
              <a:t>in	the	</a:t>
            </a:r>
            <a:r>
              <a:rPr dirty="0" sz="2400" spc="5">
                <a:latin typeface="Candara"/>
                <a:cs typeface="Candara"/>
              </a:rPr>
              <a:t>GOCDB	</a:t>
            </a:r>
            <a:r>
              <a:rPr dirty="0" sz="2400">
                <a:latin typeface="Candara"/>
                <a:cs typeface="Candara"/>
              </a:rPr>
              <a:t>to	</a:t>
            </a:r>
            <a:r>
              <a:rPr dirty="0" sz="2400" spc="-5">
                <a:latin typeface="Candara"/>
                <a:cs typeface="Candara"/>
              </a:rPr>
              <a:t>enable	</a:t>
            </a:r>
            <a:r>
              <a:rPr dirty="0" sz="2400">
                <a:latin typeface="Candara"/>
                <a:cs typeface="Candara"/>
              </a:rPr>
              <a:t>the	</a:t>
            </a:r>
            <a:r>
              <a:rPr dirty="0" sz="2400" spc="-5">
                <a:latin typeface="Candara"/>
                <a:cs typeface="Candara"/>
              </a:rPr>
              <a:t>monitoring</a:t>
            </a:r>
            <a:endParaRPr sz="2400">
              <a:latin typeface="Candara"/>
              <a:cs typeface="Candara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latin typeface="Candara"/>
                <a:cs typeface="Candara"/>
              </a:rPr>
              <a:t>based </a:t>
            </a:r>
            <a:r>
              <a:rPr dirty="0" sz="2400">
                <a:latin typeface="Candara"/>
                <a:cs typeface="Candara"/>
              </a:rPr>
              <a:t>on the EGI </a:t>
            </a:r>
            <a:r>
              <a:rPr dirty="0" sz="2400" spc="-5">
                <a:latin typeface="Candara"/>
                <a:cs typeface="Candara"/>
              </a:rPr>
              <a:t>ARGO</a:t>
            </a:r>
            <a:r>
              <a:rPr dirty="0" sz="2400" spc="-5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service.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 b="1">
                <a:latin typeface="Candara"/>
                <a:cs typeface="Candara"/>
              </a:rPr>
              <a:t>Create </a:t>
            </a:r>
            <a:r>
              <a:rPr dirty="0" sz="2400">
                <a:latin typeface="Candara"/>
                <a:cs typeface="Candara"/>
              </a:rPr>
              <a:t>a specific </a:t>
            </a:r>
            <a:r>
              <a:rPr dirty="0" sz="2400" spc="-5">
                <a:latin typeface="Candara"/>
                <a:cs typeface="Candara"/>
              </a:rPr>
              <a:t>Support </a:t>
            </a:r>
            <a:r>
              <a:rPr dirty="0" sz="2400">
                <a:latin typeface="Candara"/>
                <a:cs typeface="Candara"/>
              </a:rPr>
              <a:t>Unit in EGI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Helpdesk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638677"/>
            <a:ext cx="1521460" cy="40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–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 spc="-5" b="1">
                <a:latin typeface="Candara"/>
                <a:cs typeface="Candara"/>
              </a:rPr>
              <a:t>Consume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2263" y="3638677"/>
            <a:ext cx="6250940" cy="40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70100" algn="l"/>
                <a:tab pos="3920490" algn="l"/>
                <a:tab pos="4877435" algn="l"/>
                <a:tab pos="5636895" algn="l"/>
              </a:tabLst>
            </a:pPr>
            <a:r>
              <a:rPr dirty="0" sz="2400">
                <a:latin typeface="Candara"/>
                <a:cs typeface="Candara"/>
              </a:rPr>
              <a:t>aut</a:t>
            </a:r>
            <a:r>
              <a:rPr dirty="0" sz="2400" spc="-10">
                <a:latin typeface="Candara"/>
                <a:cs typeface="Candara"/>
              </a:rPr>
              <a:t>h</a:t>
            </a:r>
            <a:r>
              <a:rPr dirty="0" sz="2400">
                <a:latin typeface="Candara"/>
                <a:cs typeface="Candara"/>
              </a:rPr>
              <a:t>or</a:t>
            </a:r>
            <a:r>
              <a:rPr dirty="0" sz="2400" spc="5">
                <a:latin typeface="Candara"/>
                <a:cs typeface="Candara"/>
              </a:rPr>
              <a:t>i</a:t>
            </a:r>
            <a:r>
              <a:rPr dirty="0" sz="2400">
                <a:latin typeface="Candara"/>
                <a:cs typeface="Candara"/>
              </a:rPr>
              <a:t>zat</a:t>
            </a:r>
            <a:r>
              <a:rPr dirty="0" sz="2400" spc="-15">
                <a:latin typeface="Candara"/>
                <a:cs typeface="Candara"/>
              </a:rPr>
              <a:t>i</a:t>
            </a:r>
            <a:r>
              <a:rPr dirty="0" sz="2400">
                <a:latin typeface="Candara"/>
                <a:cs typeface="Candara"/>
              </a:rPr>
              <a:t>on	information	fr</a:t>
            </a:r>
            <a:r>
              <a:rPr dirty="0" sz="2400" spc="-10">
                <a:latin typeface="Candara"/>
                <a:cs typeface="Candara"/>
              </a:rPr>
              <a:t>o</a:t>
            </a:r>
            <a:r>
              <a:rPr dirty="0" sz="2400">
                <a:latin typeface="Candara"/>
                <a:cs typeface="Candara"/>
              </a:rPr>
              <a:t>m	the	</a:t>
            </a:r>
            <a:r>
              <a:rPr dirty="0" sz="2400" spc="5">
                <a:latin typeface="Candara"/>
                <a:cs typeface="Candara"/>
              </a:rPr>
              <a:t>U</a:t>
            </a:r>
            <a:r>
              <a:rPr dirty="0" sz="2400">
                <a:latin typeface="Candara"/>
                <a:cs typeface="Candara"/>
              </a:rPr>
              <a:t>ser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4004817"/>
            <a:ext cx="6967855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Registration Portal (user UID)</a:t>
            </a:r>
            <a:r>
              <a:rPr dirty="0" sz="2400" spc="-11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and,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Arial"/>
                <a:cs typeface="Arial"/>
              </a:rPr>
              <a:t>– </a:t>
            </a:r>
            <a:r>
              <a:rPr dirty="0" sz="2400" spc="-5" b="1">
                <a:latin typeface="Candara"/>
                <a:cs typeface="Candara"/>
              </a:rPr>
              <a:t>Generate </a:t>
            </a:r>
            <a:r>
              <a:rPr dirty="0" sz="2400">
                <a:latin typeface="Candara"/>
                <a:cs typeface="Candara"/>
              </a:rPr>
              <a:t>short-term proxies from robot</a:t>
            </a:r>
            <a:r>
              <a:rPr dirty="0" sz="2400" spc="16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certificates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8273" y="4882642"/>
            <a:ext cx="2697480" cy="40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1000" algn="l"/>
                <a:tab pos="2127885" algn="l"/>
              </a:tabLst>
            </a:pPr>
            <a:r>
              <a:rPr dirty="0" sz="2400">
                <a:latin typeface="Candara"/>
                <a:cs typeface="Candara"/>
              </a:rPr>
              <a:t>traceabil</a:t>
            </a:r>
            <a:r>
              <a:rPr dirty="0" sz="2400" spc="5">
                <a:latin typeface="Candara"/>
                <a:cs typeface="Candara"/>
              </a:rPr>
              <a:t>i</a:t>
            </a:r>
            <a:r>
              <a:rPr dirty="0" sz="2400">
                <a:latin typeface="Candara"/>
                <a:cs typeface="Candara"/>
              </a:rPr>
              <a:t>ty	of	user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1342" y="5248655"/>
            <a:ext cx="2398395" cy="40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62380" algn="l"/>
              </a:tabLst>
            </a:pPr>
            <a:r>
              <a:rPr dirty="0" sz="2400">
                <a:latin typeface="Candara"/>
                <a:cs typeface="Candara"/>
              </a:rPr>
              <a:t>creating	</a:t>
            </a:r>
            <a:r>
              <a:rPr dirty="0" sz="2400" spc="-5" b="1">
                <a:latin typeface="Candara"/>
                <a:cs typeface="Candara"/>
              </a:rPr>
              <a:t>Per-User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3821" y="4882642"/>
            <a:ext cx="1569720" cy="76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3815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identities</a:t>
            </a:r>
            <a:endParaRPr sz="24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dirty="0" sz="2400" spc="-5" b="1">
                <a:latin typeface="Candara"/>
                <a:cs typeface="Candara"/>
              </a:rPr>
              <a:t>Sub-Proxies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1061" y="4882642"/>
            <a:ext cx="1131570" cy="76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ndara"/>
                <a:cs typeface="Candara"/>
              </a:rPr>
              <a:t>proxies</a:t>
            </a:r>
            <a:endParaRPr sz="2400">
              <a:latin typeface="Candara"/>
              <a:cs typeface="Candara"/>
            </a:endParaRPr>
          </a:p>
          <a:p>
            <a:pPr marL="201295">
              <a:lnSpc>
                <a:spcPct val="100000"/>
              </a:lnSpc>
            </a:pPr>
            <a:r>
              <a:rPr dirty="0" sz="2400" spc="10" b="1">
                <a:latin typeface="Candara"/>
                <a:cs typeface="Candara"/>
              </a:rPr>
              <a:t>(</a:t>
            </a:r>
            <a:r>
              <a:rPr dirty="0" sz="2400" b="1">
                <a:latin typeface="Candara"/>
                <a:cs typeface="Candara"/>
              </a:rPr>
              <a:t>PUSP)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778" y="4882642"/>
            <a:ext cx="715645" cy="76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ndara"/>
                <a:cs typeface="Candara"/>
              </a:rPr>
              <a:t>have</a:t>
            </a:r>
            <a:endParaRPr sz="2400">
              <a:latin typeface="Candara"/>
              <a:cs typeface="Candara"/>
            </a:endParaRPr>
          </a:p>
          <a:p>
            <a:pPr marL="152400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(s</a:t>
            </a:r>
            <a:r>
              <a:rPr dirty="0" sz="2400" spc="5">
                <a:latin typeface="Candara"/>
                <a:cs typeface="Candara"/>
              </a:rPr>
              <a:t>e</a:t>
            </a:r>
            <a:r>
              <a:rPr dirty="0" sz="2400">
                <a:latin typeface="Candara"/>
                <a:cs typeface="Candara"/>
              </a:rPr>
              <a:t>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86419" y="4882642"/>
            <a:ext cx="673100" cy="76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been</a:t>
            </a:r>
            <a:endParaRPr sz="2400">
              <a:latin typeface="Candara"/>
              <a:cs typeface="Candara"/>
            </a:endParaRPr>
          </a:p>
          <a:p>
            <a:pPr marL="73025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next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00" y="4882642"/>
            <a:ext cx="1602740" cy="1133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986155" algn="l"/>
              </a:tabLst>
            </a:pPr>
            <a:r>
              <a:rPr dirty="0" sz="2400">
                <a:latin typeface="Candara"/>
                <a:cs typeface="Candara"/>
              </a:rPr>
              <a:t>For	the  </a:t>
            </a:r>
            <a:r>
              <a:rPr dirty="0" sz="2400" spc="-5">
                <a:latin typeface="Candara"/>
                <a:cs typeface="Candara"/>
              </a:rPr>
              <a:t>ext</a:t>
            </a:r>
            <a:r>
              <a:rPr dirty="0" sz="2400" spc="5">
                <a:latin typeface="Candara"/>
                <a:cs typeface="Candara"/>
              </a:rPr>
              <a:t>e</a:t>
            </a:r>
            <a:r>
              <a:rPr dirty="0" sz="2400">
                <a:latin typeface="Candara"/>
                <a:cs typeface="Candara"/>
              </a:rPr>
              <a:t>n</a:t>
            </a:r>
            <a:r>
              <a:rPr dirty="0" sz="2400" spc="-10">
                <a:latin typeface="Candara"/>
                <a:cs typeface="Candara"/>
              </a:rPr>
              <a:t>d</a:t>
            </a:r>
            <a:r>
              <a:rPr dirty="0" sz="2400" spc="-5">
                <a:latin typeface="Candara"/>
                <a:cs typeface="Candara"/>
              </a:rPr>
              <a:t>ed  </a:t>
            </a:r>
            <a:r>
              <a:rPr dirty="0" sz="2400" spc="-5">
                <a:latin typeface="Candara"/>
                <a:cs typeface="Candara"/>
              </a:rPr>
              <a:t>slide)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200" y="1225677"/>
            <a:ext cx="8532495" cy="1039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200" spc="-5">
                <a:latin typeface="Candara"/>
                <a:cs typeface="Candara"/>
              </a:rPr>
              <a:t>The </a:t>
            </a:r>
            <a:r>
              <a:rPr dirty="0" sz="2200" spc="-5" b="1">
                <a:latin typeface="Candara"/>
                <a:cs typeface="Candara"/>
              </a:rPr>
              <a:t>Catania Science </a:t>
            </a:r>
            <a:r>
              <a:rPr dirty="0" sz="2200" spc="-10" b="1">
                <a:latin typeface="Candara"/>
                <a:cs typeface="Candara"/>
              </a:rPr>
              <a:t>Gateway </a:t>
            </a:r>
            <a:r>
              <a:rPr dirty="0" sz="2200" spc="-5" b="1">
                <a:latin typeface="Candara"/>
                <a:cs typeface="Candara"/>
              </a:rPr>
              <a:t>(CSG) </a:t>
            </a:r>
            <a:r>
              <a:rPr dirty="0" sz="2200" spc="-5">
                <a:latin typeface="Candara"/>
                <a:cs typeface="Candara"/>
              </a:rPr>
              <a:t>provides </a:t>
            </a:r>
            <a:r>
              <a:rPr dirty="0" sz="2200" spc="-10">
                <a:latin typeface="Candara"/>
                <a:cs typeface="Candara"/>
              </a:rPr>
              <a:t>small </a:t>
            </a:r>
            <a:r>
              <a:rPr dirty="0" sz="2200" spc="-5">
                <a:latin typeface="Candara"/>
                <a:cs typeface="Candara"/>
              </a:rPr>
              <a:t>groups/researchers  </a:t>
            </a:r>
            <a:r>
              <a:rPr dirty="0" sz="2200" spc="-10">
                <a:latin typeface="Candara"/>
                <a:cs typeface="Candara"/>
              </a:rPr>
              <a:t>with </a:t>
            </a:r>
            <a:r>
              <a:rPr dirty="0" sz="2200" spc="-5">
                <a:latin typeface="Candara"/>
                <a:cs typeface="Candara"/>
              </a:rPr>
              <a:t>the possibility to seamlessly </a:t>
            </a:r>
            <a:r>
              <a:rPr dirty="0" sz="2200" spc="-10">
                <a:latin typeface="Candara"/>
                <a:cs typeface="Candara"/>
              </a:rPr>
              <a:t>execute </a:t>
            </a:r>
            <a:r>
              <a:rPr dirty="0" sz="2200" spc="-5">
                <a:latin typeface="Candara"/>
                <a:cs typeface="Candara"/>
              </a:rPr>
              <a:t>scientific applications on the  resources supporting the catch-all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VO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5148580">
              <a:lnSpc>
                <a:spcPct val="100000"/>
              </a:lnSpc>
            </a:pPr>
            <a:r>
              <a:rPr dirty="0" spc="-5"/>
              <a:t>Science</a:t>
            </a:r>
            <a:r>
              <a:rPr dirty="0" spc="-20"/>
              <a:t> </a:t>
            </a:r>
            <a:r>
              <a:rPr dirty="0" spc="-10"/>
              <a:t>Gateway/CSG</a:t>
            </a:r>
          </a:p>
        </p:txBody>
      </p:sp>
      <p:sp>
        <p:nvSpPr>
          <p:cNvPr id="5" name="object 5"/>
          <p:cNvSpPr/>
          <p:nvPr/>
        </p:nvSpPr>
        <p:spPr>
          <a:xfrm>
            <a:off x="80772" y="2322576"/>
            <a:ext cx="4512564" cy="4015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04" y="2348928"/>
            <a:ext cx="4405503" cy="3909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7667" y="1993773"/>
            <a:ext cx="1751456" cy="1723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1352" y="3657866"/>
            <a:ext cx="4358132" cy="2709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76063" y="2300985"/>
            <a:ext cx="1666875" cy="1190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1795145">
              <a:lnSpc>
                <a:spcPct val="100000"/>
              </a:lnSpc>
            </a:pPr>
            <a:r>
              <a:rPr dirty="0" spc="-5"/>
              <a:t>The </a:t>
            </a:r>
            <a:r>
              <a:rPr dirty="0" spc="-10"/>
              <a:t>Catania </a:t>
            </a:r>
            <a:r>
              <a:rPr dirty="0" spc="-5"/>
              <a:t>Science </a:t>
            </a:r>
            <a:r>
              <a:rPr dirty="0" spc="-10"/>
              <a:t>Gateway</a:t>
            </a:r>
            <a:r>
              <a:rPr dirty="0" spc="140"/>
              <a:t> </a:t>
            </a:r>
            <a:r>
              <a:rPr dirty="0" spc="-10"/>
              <a:t>Framework</a:t>
            </a:r>
          </a:p>
        </p:txBody>
      </p:sp>
      <p:sp>
        <p:nvSpPr>
          <p:cNvPr id="3" name="object 3"/>
          <p:cNvSpPr/>
          <p:nvPr/>
        </p:nvSpPr>
        <p:spPr>
          <a:xfrm>
            <a:off x="3362325" y="3684904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29" h="346075">
                <a:moveTo>
                  <a:pt x="201675" y="245237"/>
                </a:moveTo>
                <a:lnTo>
                  <a:pt x="0" y="245237"/>
                </a:lnTo>
                <a:lnTo>
                  <a:pt x="100837" y="346075"/>
                </a:lnTo>
                <a:lnTo>
                  <a:pt x="201675" y="245237"/>
                </a:lnTo>
                <a:close/>
              </a:path>
              <a:path w="201929" h="346075">
                <a:moveTo>
                  <a:pt x="151257" y="100838"/>
                </a:moveTo>
                <a:lnTo>
                  <a:pt x="50419" y="100838"/>
                </a:lnTo>
                <a:lnTo>
                  <a:pt x="50419" y="245237"/>
                </a:lnTo>
                <a:lnTo>
                  <a:pt x="151257" y="245237"/>
                </a:lnTo>
                <a:lnTo>
                  <a:pt x="151257" y="100838"/>
                </a:lnTo>
                <a:close/>
              </a:path>
              <a:path w="201929" h="346075">
                <a:moveTo>
                  <a:pt x="100837" y="0"/>
                </a:moveTo>
                <a:lnTo>
                  <a:pt x="0" y="100838"/>
                </a:lnTo>
                <a:lnTo>
                  <a:pt x="201675" y="100838"/>
                </a:lnTo>
                <a:lnTo>
                  <a:pt x="100837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62325" y="3684904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29" h="346075">
                <a:moveTo>
                  <a:pt x="201675" y="100838"/>
                </a:moveTo>
                <a:lnTo>
                  <a:pt x="100837" y="0"/>
                </a:lnTo>
                <a:lnTo>
                  <a:pt x="0" y="100838"/>
                </a:lnTo>
                <a:lnTo>
                  <a:pt x="50419" y="100838"/>
                </a:lnTo>
                <a:lnTo>
                  <a:pt x="50419" y="245237"/>
                </a:lnTo>
                <a:lnTo>
                  <a:pt x="0" y="245237"/>
                </a:lnTo>
                <a:lnTo>
                  <a:pt x="100837" y="346075"/>
                </a:lnTo>
                <a:lnTo>
                  <a:pt x="201675" y="245237"/>
                </a:lnTo>
                <a:lnTo>
                  <a:pt x="151257" y="245237"/>
                </a:lnTo>
                <a:lnTo>
                  <a:pt x="151257" y="100838"/>
                </a:lnTo>
                <a:lnTo>
                  <a:pt x="201675" y="100838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4025" y="3011804"/>
            <a:ext cx="806450" cy="403225"/>
          </a:xfrm>
          <a:custGeom>
            <a:avLst/>
            <a:gdLst/>
            <a:ahLst/>
            <a:cxnLst/>
            <a:rect l="l" t="t" r="r" b="b"/>
            <a:pathLst>
              <a:path w="806450" h="403225">
                <a:moveTo>
                  <a:pt x="201675" y="0"/>
                </a:moveTo>
                <a:lnTo>
                  <a:pt x="0" y="201675"/>
                </a:lnTo>
                <a:lnTo>
                  <a:pt x="201675" y="403225"/>
                </a:lnTo>
                <a:lnTo>
                  <a:pt x="201675" y="302387"/>
                </a:lnTo>
                <a:lnTo>
                  <a:pt x="705738" y="302387"/>
                </a:lnTo>
                <a:lnTo>
                  <a:pt x="806450" y="201675"/>
                </a:lnTo>
                <a:lnTo>
                  <a:pt x="705675" y="100837"/>
                </a:lnTo>
                <a:lnTo>
                  <a:pt x="201675" y="100837"/>
                </a:lnTo>
                <a:lnTo>
                  <a:pt x="201675" y="0"/>
                </a:lnTo>
                <a:close/>
              </a:path>
              <a:path w="806450" h="403225">
                <a:moveTo>
                  <a:pt x="705738" y="302387"/>
                </a:moveTo>
                <a:lnTo>
                  <a:pt x="604901" y="302387"/>
                </a:lnTo>
                <a:lnTo>
                  <a:pt x="604901" y="403225"/>
                </a:lnTo>
                <a:lnTo>
                  <a:pt x="705738" y="302387"/>
                </a:lnTo>
                <a:close/>
              </a:path>
              <a:path w="806450" h="403225">
                <a:moveTo>
                  <a:pt x="604901" y="0"/>
                </a:moveTo>
                <a:lnTo>
                  <a:pt x="604901" y="100837"/>
                </a:lnTo>
                <a:lnTo>
                  <a:pt x="705675" y="100837"/>
                </a:lnTo>
                <a:lnTo>
                  <a:pt x="604901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04025" y="3011804"/>
            <a:ext cx="806450" cy="403225"/>
          </a:xfrm>
          <a:custGeom>
            <a:avLst/>
            <a:gdLst/>
            <a:ahLst/>
            <a:cxnLst/>
            <a:rect l="l" t="t" r="r" b="b"/>
            <a:pathLst>
              <a:path w="806450" h="403225">
                <a:moveTo>
                  <a:pt x="0" y="201675"/>
                </a:moveTo>
                <a:lnTo>
                  <a:pt x="201675" y="0"/>
                </a:lnTo>
                <a:lnTo>
                  <a:pt x="201675" y="100837"/>
                </a:lnTo>
                <a:lnTo>
                  <a:pt x="604901" y="100837"/>
                </a:lnTo>
                <a:lnTo>
                  <a:pt x="604901" y="0"/>
                </a:lnTo>
                <a:lnTo>
                  <a:pt x="806450" y="201675"/>
                </a:lnTo>
                <a:lnTo>
                  <a:pt x="604901" y="403225"/>
                </a:lnTo>
                <a:lnTo>
                  <a:pt x="604901" y="302387"/>
                </a:lnTo>
                <a:lnTo>
                  <a:pt x="201675" y="302387"/>
                </a:lnTo>
                <a:lnTo>
                  <a:pt x="201675" y="403225"/>
                </a:lnTo>
                <a:lnTo>
                  <a:pt x="0" y="201675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7400" y="1429130"/>
            <a:ext cx="5375275" cy="344805"/>
          </a:xfrm>
          <a:custGeom>
            <a:avLst/>
            <a:gdLst/>
            <a:ahLst/>
            <a:cxnLst/>
            <a:rect l="l" t="t" r="r" b="b"/>
            <a:pathLst>
              <a:path w="5375275" h="344805">
                <a:moveTo>
                  <a:pt x="5317871" y="0"/>
                </a:moveTo>
                <a:lnTo>
                  <a:pt x="57416" y="0"/>
                </a:lnTo>
                <a:lnTo>
                  <a:pt x="35066" y="4504"/>
                </a:lnTo>
                <a:lnTo>
                  <a:pt x="16816" y="16795"/>
                </a:lnTo>
                <a:lnTo>
                  <a:pt x="4511" y="35040"/>
                </a:lnTo>
                <a:lnTo>
                  <a:pt x="0" y="57404"/>
                </a:lnTo>
                <a:lnTo>
                  <a:pt x="0" y="287020"/>
                </a:lnTo>
                <a:lnTo>
                  <a:pt x="4511" y="309383"/>
                </a:lnTo>
                <a:lnTo>
                  <a:pt x="16816" y="327628"/>
                </a:lnTo>
                <a:lnTo>
                  <a:pt x="35066" y="339919"/>
                </a:lnTo>
                <a:lnTo>
                  <a:pt x="57416" y="344424"/>
                </a:lnTo>
                <a:lnTo>
                  <a:pt x="5317871" y="344424"/>
                </a:lnTo>
                <a:lnTo>
                  <a:pt x="5340234" y="339919"/>
                </a:lnTo>
                <a:lnTo>
                  <a:pt x="5358479" y="327628"/>
                </a:lnTo>
                <a:lnTo>
                  <a:pt x="5370770" y="309383"/>
                </a:lnTo>
                <a:lnTo>
                  <a:pt x="5375275" y="287020"/>
                </a:lnTo>
                <a:lnTo>
                  <a:pt x="5375275" y="57404"/>
                </a:lnTo>
                <a:lnTo>
                  <a:pt x="5370770" y="35040"/>
                </a:lnTo>
                <a:lnTo>
                  <a:pt x="5358479" y="16795"/>
                </a:lnTo>
                <a:lnTo>
                  <a:pt x="5340234" y="4504"/>
                </a:lnTo>
                <a:lnTo>
                  <a:pt x="531787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7400" y="1429130"/>
            <a:ext cx="5375275" cy="344805"/>
          </a:xfrm>
          <a:custGeom>
            <a:avLst/>
            <a:gdLst/>
            <a:ahLst/>
            <a:cxnLst/>
            <a:rect l="l" t="t" r="r" b="b"/>
            <a:pathLst>
              <a:path w="5375275" h="344805">
                <a:moveTo>
                  <a:pt x="0" y="57404"/>
                </a:moveTo>
                <a:lnTo>
                  <a:pt x="4511" y="35040"/>
                </a:lnTo>
                <a:lnTo>
                  <a:pt x="16816" y="16795"/>
                </a:lnTo>
                <a:lnTo>
                  <a:pt x="35066" y="4504"/>
                </a:lnTo>
                <a:lnTo>
                  <a:pt x="57416" y="0"/>
                </a:lnTo>
                <a:lnTo>
                  <a:pt x="5317871" y="0"/>
                </a:lnTo>
                <a:lnTo>
                  <a:pt x="5340234" y="4504"/>
                </a:lnTo>
                <a:lnTo>
                  <a:pt x="5358479" y="16795"/>
                </a:lnTo>
                <a:lnTo>
                  <a:pt x="5370770" y="35040"/>
                </a:lnTo>
                <a:lnTo>
                  <a:pt x="5375275" y="57404"/>
                </a:lnTo>
                <a:lnTo>
                  <a:pt x="5375275" y="287020"/>
                </a:lnTo>
                <a:lnTo>
                  <a:pt x="5370770" y="309383"/>
                </a:lnTo>
                <a:lnTo>
                  <a:pt x="5358479" y="327628"/>
                </a:lnTo>
                <a:lnTo>
                  <a:pt x="5340234" y="339919"/>
                </a:lnTo>
                <a:lnTo>
                  <a:pt x="5317871" y="344424"/>
                </a:lnTo>
                <a:lnTo>
                  <a:pt x="57416" y="344424"/>
                </a:lnTo>
                <a:lnTo>
                  <a:pt x="35066" y="339919"/>
                </a:lnTo>
                <a:lnTo>
                  <a:pt x="16816" y="327628"/>
                </a:lnTo>
                <a:lnTo>
                  <a:pt x="4511" y="309383"/>
                </a:lnTo>
                <a:lnTo>
                  <a:pt x="0" y="287020"/>
                </a:lnTo>
                <a:lnTo>
                  <a:pt x="0" y="57404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7400" y="3232530"/>
            <a:ext cx="5375275" cy="346075"/>
          </a:xfrm>
          <a:custGeom>
            <a:avLst/>
            <a:gdLst/>
            <a:ahLst/>
            <a:cxnLst/>
            <a:rect l="l" t="t" r="r" b="b"/>
            <a:pathLst>
              <a:path w="5375275" h="346075">
                <a:moveTo>
                  <a:pt x="5317617" y="0"/>
                </a:moveTo>
                <a:lnTo>
                  <a:pt x="57683" y="0"/>
                </a:lnTo>
                <a:lnTo>
                  <a:pt x="35227" y="4526"/>
                </a:lnTo>
                <a:lnTo>
                  <a:pt x="16892" y="16875"/>
                </a:lnTo>
                <a:lnTo>
                  <a:pt x="4532" y="35200"/>
                </a:lnTo>
                <a:lnTo>
                  <a:pt x="0" y="57658"/>
                </a:lnTo>
                <a:lnTo>
                  <a:pt x="0" y="288417"/>
                </a:lnTo>
                <a:lnTo>
                  <a:pt x="4532" y="310820"/>
                </a:lnTo>
                <a:lnTo>
                  <a:pt x="16892" y="329152"/>
                </a:lnTo>
                <a:lnTo>
                  <a:pt x="35227" y="341530"/>
                </a:lnTo>
                <a:lnTo>
                  <a:pt x="57683" y="346075"/>
                </a:lnTo>
                <a:lnTo>
                  <a:pt x="5317617" y="346075"/>
                </a:lnTo>
                <a:lnTo>
                  <a:pt x="5340074" y="341530"/>
                </a:lnTo>
                <a:lnTo>
                  <a:pt x="5358399" y="329152"/>
                </a:lnTo>
                <a:lnTo>
                  <a:pt x="5370748" y="310820"/>
                </a:lnTo>
                <a:lnTo>
                  <a:pt x="5375275" y="288417"/>
                </a:lnTo>
                <a:lnTo>
                  <a:pt x="5375275" y="57658"/>
                </a:lnTo>
                <a:lnTo>
                  <a:pt x="5370748" y="35200"/>
                </a:lnTo>
                <a:lnTo>
                  <a:pt x="5358399" y="16875"/>
                </a:lnTo>
                <a:lnTo>
                  <a:pt x="5340074" y="4526"/>
                </a:lnTo>
                <a:lnTo>
                  <a:pt x="53176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7400" y="3232530"/>
            <a:ext cx="5375275" cy="346075"/>
          </a:xfrm>
          <a:custGeom>
            <a:avLst/>
            <a:gdLst/>
            <a:ahLst/>
            <a:cxnLst/>
            <a:rect l="l" t="t" r="r" b="b"/>
            <a:pathLst>
              <a:path w="5375275" h="346075">
                <a:moveTo>
                  <a:pt x="0" y="57658"/>
                </a:moveTo>
                <a:lnTo>
                  <a:pt x="4532" y="35200"/>
                </a:lnTo>
                <a:lnTo>
                  <a:pt x="16892" y="16875"/>
                </a:lnTo>
                <a:lnTo>
                  <a:pt x="35227" y="4526"/>
                </a:lnTo>
                <a:lnTo>
                  <a:pt x="57683" y="0"/>
                </a:lnTo>
                <a:lnTo>
                  <a:pt x="5317617" y="0"/>
                </a:lnTo>
                <a:lnTo>
                  <a:pt x="5340074" y="4526"/>
                </a:lnTo>
                <a:lnTo>
                  <a:pt x="5358399" y="16875"/>
                </a:lnTo>
                <a:lnTo>
                  <a:pt x="5370748" y="35200"/>
                </a:lnTo>
                <a:lnTo>
                  <a:pt x="5375275" y="57658"/>
                </a:lnTo>
                <a:lnTo>
                  <a:pt x="5375275" y="288417"/>
                </a:lnTo>
                <a:lnTo>
                  <a:pt x="5370748" y="310820"/>
                </a:lnTo>
                <a:lnTo>
                  <a:pt x="5358399" y="329152"/>
                </a:lnTo>
                <a:lnTo>
                  <a:pt x="5340074" y="341530"/>
                </a:lnTo>
                <a:lnTo>
                  <a:pt x="5317617" y="346075"/>
                </a:lnTo>
                <a:lnTo>
                  <a:pt x="57683" y="346075"/>
                </a:lnTo>
                <a:lnTo>
                  <a:pt x="35227" y="341530"/>
                </a:lnTo>
                <a:lnTo>
                  <a:pt x="16892" y="329152"/>
                </a:lnTo>
                <a:lnTo>
                  <a:pt x="4532" y="310820"/>
                </a:lnTo>
                <a:lnTo>
                  <a:pt x="0" y="288417"/>
                </a:lnTo>
                <a:lnTo>
                  <a:pt x="0" y="57658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979" y="1298447"/>
            <a:ext cx="6609588" cy="241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400" y="1356105"/>
            <a:ext cx="6438900" cy="2247900"/>
          </a:xfrm>
          <a:custGeom>
            <a:avLst/>
            <a:gdLst/>
            <a:ahLst/>
            <a:cxnLst/>
            <a:rect l="l" t="t" r="r" b="b"/>
            <a:pathLst>
              <a:path w="6438900" h="2247900">
                <a:moveTo>
                  <a:pt x="0" y="374650"/>
                </a:moveTo>
                <a:lnTo>
                  <a:pt x="2919" y="327660"/>
                </a:lnTo>
                <a:lnTo>
                  <a:pt x="11442" y="282411"/>
                </a:lnTo>
                <a:lnTo>
                  <a:pt x="25218" y="239253"/>
                </a:lnTo>
                <a:lnTo>
                  <a:pt x="43897" y="198538"/>
                </a:lnTo>
                <a:lnTo>
                  <a:pt x="67126" y="160617"/>
                </a:lnTo>
                <a:lnTo>
                  <a:pt x="94556" y="125842"/>
                </a:lnTo>
                <a:lnTo>
                  <a:pt x="125834" y="94563"/>
                </a:lnTo>
                <a:lnTo>
                  <a:pt x="160609" y="67133"/>
                </a:lnTo>
                <a:lnTo>
                  <a:pt x="198531" y="43902"/>
                </a:lnTo>
                <a:lnTo>
                  <a:pt x="239249" y="25221"/>
                </a:lnTo>
                <a:lnTo>
                  <a:pt x="282410" y="11443"/>
                </a:lnTo>
                <a:lnTo>
                  <a:pt x="327665" y="2919"/>
                </a:lnTo>
                <a:lnTo>
                  <a:pt x="374662" y="0"/>
                </a:lnTo>
                <a:lnTo>
                  <a:pt x="6064250" y="0"/>
                </a:lnTo>
                <a:lnTo>
                  <a:pt x="6111239" y="2919"/>
                </a:lnTo>
                <a:lnTo>
                  <a:pt x="6156488" y="11443"/>
                </a:lnTo>
                <a:lnTo>
                  <a:pt x="6199646" y="25221"/>
                </a:lnTo>
                <a:lnTo>
                  <a:pt x="6240361" y="43902"/>
                </a:lnTo>
                <a:lnTo>
                  <a:pt x="6278282" y="67133"/>
                </a:lnTo>
                <a:lnTo>
                  <a:pt x="6313057" y="94563"/>
                </a:lnTo>
                <a:lnTo>
                  <a:pt x="6344336" y="125842"/>
                </a:lnTo>
                <a:lnTo>
                  <a:pt x="6371766" y="160617"/>
                </a:lnTo>
                <a:lnTo>
                  <a:pt x="6394997" y="198538"/>
                </a:lnTo>
                <a:lnTo>
                  <a:pt x="6413678" y="239253"/>
                </a:lnTo>
                <a:lnTo>
                  <a:pt x="6427456" y="282411"/>
                </a:lnTo>
                <a:lnTo>
                  <a:pt x="6435980" y="327660"/>
                </a:lnTo>
                <a:lnTo>
                  <a:pt x="6438900" y="374650"/>
                </a:lnTo>
                <a:lnTo>
                  <a:pt x="6438900" y="1873250"/>
                </a:lnTo>
                <a:lnTo>
                  <a:pt x="6435980" y="1920239"/>
                </a:lnTo>
                <a:lnTo>
                  <a:pt x="6427456" y="1965488"/>
                </a:lnTo>
                <a:lnTo>
                  <a:pt x="6413678" y="2008646"/>
                </a:lnTo>
                <a:lnTo>
                  <a:pt x="6394997" y="2049361"/>
                </a:lnTo>
                <a:lnTo>
                  <a:pt x="6371766" y="2087282"/>
                </a:lnTo>
                <a:lnTo>
                  <a:pt x="6344336" y="2122057"/>
                </a:lnTo>
                <a:lnTo>
                  <a:pt x="6313057" y="2153336"/>
                </a:lnTo>
                <a:lnTo>
                  <a:pt x="6278282" y="2180766"/>
                </a:lnTo>
                <a:lnTo>
                  <a:pt x="6240361" y="2203997"/>
                </a:lnTo>
                <a:lnTo>
                  <a:pt x="6199646" y="2222678"/>
                </a:lnTo>
                <a:lnTo>
                  <a:pt x="6156488" y="2236456"/>
                </a:lnTo>
                <a:lnTo>
                  <a:pt x="6111239" y="2244980"/>
                </a:lnTo>
                <a:lnTo>
                  <a:pt x="6064250" y="2247900"/>
                </a:lnTo>
                <a:lnTo>
                  <a:pt x="374662" y="2247900"/>
                </a:lnTo>
                <a:lnTo>
                  <a:pt x="327665" y="2244980"/>
                </a:lnTo>
                <a:lnTo>
                  <a:pt x="282410" y="2236456"/>
                </a:lnTo>
                <a:lnTo>
                  <a:pt x="239249" y="2222678"/>
                </a:lnTo>
                <a:lnTo>
                  <a:pt x="198531" y="2203997"/>
                </a:lnTo>
                <a:lnTo>
                  <a:pt x="160609" y="2180766"/>
                </a:lnTo>
                <a:lnTo>
                  <a:pt x="125834" y="2153336"/>
                </a:lnTo>
                <a:lnTo>
                  <a:pt x="94556" y="2122057"/>
                </a:lnTo>
                <a:lnTo>
                  <a:pt x="67126" y="2087282"/>
                </a:lnTo>
                <a:lnTo>
                  <a:pt x="43897" y="2049361"/>
                </a:lnTo>
                <a:lnTo>
                  <a:pt x="25218" y="2008646"/>
                </a:lnTo>
                <a:lnTo>
                  <a:pt x="11442" y="1965488"/>
                </a:lnTo>
                <a:lnTo>
                  <a:pt x="2919" y="1920239"/>
                </a:lnTo>
                <a:lnTo>
                  <a:pt x="0" y="1873250"/>
                </a:lnTo>
                <a:lnTo>
                  <a:pt x="0" y="374650"/>
                </a:lnTo>
                <a:close/>
              </a:path>
            </a:pathLst>
          </a:custGeom>
          <a:ln w="635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0325" y="2105405"/>
            <a:ext cx="2284730" cy="749300"/>
          </a:xfrm>
          <a:custGeom>
            <a:avLst/>
            <a:gdLst/>
            <a:ahLst/>
            <a:cxnLst/>
            <a:rect l="l" t="t" r="r" b="b"/>
            <a:pathLst>
              <a:path w="2284729" h="749300">
                <a:moveTo>
                  <a:pt x="2159508" y="0"/>
                </a:moveTo>
                <a:lnTo>
                  <a:pt x="124841" y="0"/>
                </a:lnTo>
                <a:lnTo>
                  <a:pt x="76241" y="9808"/>
                </a:lnTo>
                <a:lnTo>
                  <a:pt x="36560" y="36560"/>
                </a:lnTo>
                <a:lnTo>
                  <a:pt x="9808" y="76241"/>
                </a:lnTo>
                <a:lnTo>
                  <a:pt x="0" y="124841"/>
                </a:lnTo>
                <a:lnTo>
                  <a:pt x="0" y="624332"/>
                </a:lnTo>
                <a:lnTo>
                  <a:pt x="9808" y="672951"/>
                </a:lnTo>
                <a:lnTo>
                  <a:pt x="36560" y="712676"/>
                </a:lnTo>
                <a:lnTo>
                  <a:pt x="76241" y="739471"/>
                </a:lnTo>
                <a:lnTo>
                  <a:pt x="124841" y="749300"/>
                </a:lnTo>
                <a:lnTo>
                  <a:pt x="2159508" y="749300"/>
                </a:lnTo>
                <a:lnTo>
                  <a:pt x="2208127" y="739471"/>
                </a:lnTo>
                <a:lnTo>
                  <a:pt x="2247852" y="712676"/>
                </a:lnTo>
                <a:lnTo>
                  <a:pt x="2274647" y="672951"/>
                </a:lnTo>
                <a:lnTo>
                  <a:pt x="2284476" y="624332"/>
                </a:lnTo>
                <a:lnTo>
                  <a:pt x="2284476" y="124841"/>
                </a:lnTo>
                <a:lnTo>
                  <a:pt x="2274647" y="76241"/>
                </a:lnTo>
                <a:lnTo>
                  <a:pt x="2247852" y="36560"/>
                </a:lnTo>
                <a:lnTo>
                  <a:pt x="2208127" y="9808"/>
                </a:lnTo>
                <a:lnTo>
                  <a:pt x="2159508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0325" y="2105405"/>
            <a:ext cx="2284730" cy="749300"/>
          </a:xfrm>
          <a:custGeom>
            <a:avLst/>
            <a:gdLst/>
            <a:ahLst/>
            <a:cxnLst/>
            <a:rect l="l" t="t" r="r" b="b"/>
            <a:pathLst>
              <a:path w="2284729" h="749300">
                <a:moveTo>
                  <a:pt x="0" y="124841"/>
                </a:moveTo>
                <a:lnTo>
                  <a:pt x="9808" y="76241"/>
                </a:lnTo>
                <a:lnTo>
                  <a:pt x="36560" y="36560"/>
                </a:lnTo>
                <a:lnTo>
                  <a:pt x="76241" y="9808"/>
                </a:lnTo>
                <a:lnTo>
                  <a:pt x="124841" y="0"/>
                </a:lnTo>
                <a:lnTo>
                  <a:pt x="2159508" y="0"/>
                </a:lnTo>
                <a:lnTo>
                  <a:pt x="2208127" y="9808"/>
                </a:lnTo>
                <a:lnTo>
                  <a:pt x="2247852" y="36560"/>
                </a:lnTo>
                <a:lnTo>
                  <a:pt x="2274647" y="76241"/>
                </a:lnTo>
                <a:lnTo>
                  <a:pt x="2284476" y="124841"/>
                </a:lnTo>
                <a:lnTo>
                  <a:pt x="2284476" y="624332"/>
                </a:lnTo>
                <a:lnTo>
                  <a:pt x="2274647" y="672951"/>
                </a:lnTo>
                <a:lnTo>
                  <a:pt x="2247852" y="712676"/>
                </a:lnTo>
                <a:lnTo>
                  <a:pt x="2208127" y="739471"/>
                </a:lnTo>
                <a:lnTo>
                  <a:pt x="2159508" y="749300"/>
                </a:lnTo>
                <a:lnTo>
                  <a:pt x="124841" y="749300"/>
                </a:lnTo>
                <a:lnTo>
                  <a:pt x="76241" y="739471"/>
                </a:lnTo>
                <a:lnTo>
                  <a:pt x="36560" y="712676"/>
                </a:lnTo>
                <a:lnTo>
                  <a:pt x="9808" y="672951"/>
                </a:lnTo>
                <a:lnTo>
                  <a:pt x="0" y="624332"/>
                </a:lnTo>
                <a:lnTo>
                  <a:pt x="0" y="124841"/>
                </a:lnTo>
                <a:close/>
              </a:path>
            </a:pathLst>
          </a:custGeom>
          <a:ln w="25399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49270" y="2255265"/>
            <a:ext cx="15684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7525" y="2105405"/>
            <a:ext cx="1818005" cy="749300"/>
          </a:xfrm>
          <a:custGeom>
            <a:avLst/>
            <a:gdLst/>
            <a:ahLst/>
            <a:cxnLst/>
            <a:rect l="l" t="t" r="r" b="b"/>
            <a:pathLst>
              <a:path w="1818005" h="749300">
                <a:moveTo>
                  <a:pt x="1692783" y="0"/>
                </a:moveTo>
                <a:lnTo>
                  <a:pt x="124891" y="0"/>
                </a:lnTo>
                <a:lnTo>
                  <a:pt x="76279" y="9808"/>
                </a:lnTo>
                <a:lnTo>
                  <a:pt x="36580" y="36560"/>
                </a:lnTo>
                <a:lnTo>
                  <a:pt x="9814" y="76241"/>
                </a:lnTo>
                <a:lnTo>
                  <a:pt x="0" y="124841"/>
                </a:lnTo>
                <a:lnTo>
                  <a:pt x="0" y="624332"/>
                </a:lnTo>
                <a:lnTo>
                  <a:pt x="9814" y="672951"/>
                </a:lnTo>
                <a:lnTo>
                  <a:pt x="36580" y="712676"/>
                </a:lnTo>
                <a:lnTo>
                  <a:pt x="76279" y="739471"/>
                </a:lnTo>
                <a:lnTo>
                  <a:pt x="124891" y="749300"/>
                </a:lnTo>
                <a:lnTo>
                  <a:pt x="1692783" y="749300"/>
                </a:lnTo>
                <a:lnTo>
                  <a:pt x="1741402" y="739471"/>
                </a:lnTo>
                <a:lnTo>
                  <a:pt x="1781127" y="712676"/>
                </a:lnTo>
                <a:lnTo>
                  <a:pt x="1807922" y="672951"/>
                </a:lnTo>
                <a:lnTo>
                  <a:pt x="1817751" y="624332"/>
                </a:lnTo>
                <a:lnTo>
                  <a:pt x="1817751" y="124841"/>
                </a:lnTo>
                <a:lnTo>
                  <a:pt x="1807922" y="76241"/>
                </a:lnTo>
                <a:lnTo>
                  <a:pt x="1781127" y="36560"/>
                </a:lnTo>
                <a:lnTo>
                  <a:pt x="1741402" y="9808"/>
                </a:lnTo>
                <a:lnTo>
                  <a:pt x="1692783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7525" y="2105405"/>
            <a:ext cx="1818005" cy="749300"/>
          </a:xfrm>
          <a:custGeom>
            <a:avLst/>
            <a:gdLst/>
            <a:ahLst/>
            <a:cxnLst/>
            <a:rect l="l" t="t" r="r" b="b"/>
            <a:pathLst>
              <a:path w="1818005" h="749300">
                <a:moveTo>
                  <a:pt x="0" y="124841"/>
                </a:moveTo>
                <a:lnTo>
                  <a:pt x="9814" y="76241"/>
                </a:lnTo>
                <a:lnTo>
                  <a:pt x="36580" y="36560"/>
                </a:lnTo>
                <a:lnTo>
                  <a:pt x="76279" y="9808"/>
                </a:lnTo>
                <a:lnTo>
                  <a:pt x="124891" y="0"/>
                </a:lnTo>
                <a:lnTo>
                  <a:pt x="1692783" y="0"/>
                </a:lnTo>
                <a:lnTo>
                  <a:pt x="1741402" y="9808"/>
                </a:lnTo>
                <a:lnTo>
                  <a:pt x="1781127" y="36560"/>
                </a:lnTo>
                <a:lnTo>
                  <a:pt x="1807922" y="76241"/>
                </a:lnTo>
                <a:lnTo>
                  <a:pt x="1817751" y="124841"/>
                </a:lnTo>
                <a:lnTo>
                  <a:pt x="1817751" y="624332"/>
                </a:lnTo>
                <a:lnTo>
                  <a:pt x="1807922" y="672951"/>
                </a:lnTo>
                <a:lnTo>
                  <a:pt x="1781127" y="712676"/>
                </a:lnTo>
                <a:lnTo>
                  <a:pt x="1741402" y="739471"/>
                </a:lnTo>
                <a:lnTo>
                  <a:pt x="1692783" y="749300"/>
                </a:lnTo>
                <a:lnTo>
                  <a:pt x="124891" y="749300"/>
                </a:lnTo>
                <a:lnTo>
                  <a:pt x="76279" y="739471"/>
                </a:lnTo>
                <a:lnTo>
                  <a:pt x="36580" y="712676"/>
                </a:lnTo>
                <a:lnTo>
                  <a:pt x="9814" y="672951"/>
                </a:lnTo>
                <a:lnTo>
                  <a:pt x="0" y="624332"/>
                </a:lnTo>
                <a:lnTo>
                  <a:pt x="0" y="124841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8916" y="1365377"/>
            <a:ext cx="4337685" cy="228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224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Science GW</a:t>
            </a:r>
            <a:r>
              <a:rPr dirty="0" sz="26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50">
              <a:latin typeface="Times New Roman"/>
              <a:cs typeface="Times New Roman"/>
            </a:endParaRPr>
          </a:p>
          <a:p>
            <a:pPr marL="202374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SAGA/JSAGA</a:t>
            </a:r>
            <a:r>
              <a:rPr dirty="0" sz="26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64175" y="2370454"/>
            <a:ext cx="1141730" cy="749300"/>
          </a:xfrm>
          <a:custGeom>
            <a:avLst/>
            <a:gdLst/>
            <a:ahLst/>
            <a:cxnLst/>
            <a:rect l="l" t="t" r="r" b="b"/>
            <a:pathLst>
              <a:path w="1141729" h="749300">
                <a:moveTo>
                  <a:pt x="1016508" y="0"/>
                </a:moveTo>
                <a:lnTo>
                  <a:pt x="124840" y="0"/>
                </a:lnTo>
                <a:lnTo>
                  <a:pt x="76241" y="9810"/>
                </a:lnTo>
                <a:lnTo>
                  <a:pt x="36560" y="36576"/>
                </a:lnTo>
                <a:lnTo>
                  <a:pt x="9808" y="76295"/>
                </a:lnTo>
                <a:lnTo>
                  <a:pt x="0" y="124968"/>
                </a:lnTo>
                <a:lnTo>
                  <a:pt x="0" y="624459"/>
                </a:lnTo>
                <a:lnTo>
                  <a:pt x="9808" y="673058"/>
                </a:lnTo>
                <a:lnTo>
                  <a:pt x="36560" y="712739"/>
                </a:lnTo>
                <a:lnTo>
                  <a:pt x="76241" y="739491"/>
                </a:lnTo>
                <a:lnTo>
                  <a:pt x="124840" y="749300"/>
                </a:lnTo>
                <a:lnTo>
                  <a:pt x="1016508" y="749300"/>
                </a:lnTo>
                <a:lnTo>
                  <a:pt x="1065127" y="739491"/>
                </a:lnTo>
                <a:lnTo>
                  <a:pt x="1104852" y="712739"/>
                </a:lnTo>
                <a:lnTo>
                  <a:pt x="1131647" y="673058"/>
                </a:lnTo>
                <a:lnTo>
                  <a:pt x="1141476" y="624459"/>
                </a:lnTo>
                <a:lnTo>
                  <a:pt x="1141476" y="124968"/>
                </a:lnTo>
                <a:lnTo>
                  <a:pt x="1131647" y="76295"/>
                </a:lnTo>
                <a:lnTo>
                  <a:pt x="1104852" y="36575"/>
                </a:lnTo>
                <a:lnTo>
                  <a:pt x="1065127" y="9810"/>
                </a:lnTo>
                <a:lnTo>
                  <a:pt x="1016508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64175" y="2370454"/>
            <a:ext cx="1141730" cy="749300"/>
          </a:xfrm>
          <a:custGeom>
            <a:avLst/>
            <a:gdLst/>
            <a:ahLst/>
            <a:cxnLst/>
            <a:rect l="l" t="t" r="r" b="b"/>
            <a:pathLst>
              <a:path w="1141729" h="749300">
                <a:moveTo>
                  <a:pt x="0" y="124968"/>
                </a:moveTo>
                <a:lnTo>
                  <a:pt x="9808" y="76295"/>
                </a:lnTo>
                <a:lnTo>
                  <a:pt x="36560" y="36576"/>
                </a:lnTo>
                <a:lnTo>
                  <a:pt x="76241" y="9810"/>
                </a:lnTo>
                <a:lnTo>
                  <a:pt x="124840" y="0"/>
                </a:lnTo>
                <a:lnTo>
                  <a:pt x="1016508" y="0"/>
                </a:lnTo>
                <a:lnTo>
                  <a:pt x="1065127" y="9810"/>
                </a:lnTo>
                <a:lnTo>
                  <a:pt x="1104852" y="36575"/>
                </a:lnTo>
                <a:lnTo>
                  <a:pt x="1131647" y="76295"/>
                </a:lnTo>
                <a:lnTo>
                  <a:pt x="1141476" y="124968"/>
                </a:lnTo>
                <a:lnTo>
                  <a:pt x="1141476" y="624459"/>
                </a:lnTo>
                <a:lnTo>
                  <a:pt x="1131647" y="673058"/>
                </a:lnTo>
                <a:lnTo>
                  <a:pt x="1104852" y="712739"/>
                </a:lnTo>
                <a:lnTo>
                  <a:pt x="1065127" y="739491"/>
                </a:lnTo>
                <a:lnTo>
                  <a:pt x="1016508" y="749300"/>
                </a:lnTo>
                <a:lnTo>
                  <a:pt x="124840" y="749300"/>
                </a:lnTo>
                <a:lnTo>
                  <a:pt x="76241" y="739491"/>
                </a:lnTo>
                <a:lnTo>
                  <a:pt x="36560" y="712739"/>
                </a:lnTo>
                <a:lnTo>
                  <a:pt x="9808" y="673058"/>
                </a:lnTo>
                <a:lnTo>
                  <a:pt x="0" y="624459"/>
                </a:lnTo>
                <a:lnTo>
                  <a:pt x="0" y="124968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49595" y="2311019"/>
            <a:ext cx="73406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Users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r>
              <a:rPr dirty="0" sz="1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Monit.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2330" y="1700529"/>
            <a:ext cx="172085" cy="405130"/>
          </a:xfrm>
          <a:custGeom>
            <a:avLst/>
            <a:gdLst/>
            <a:ahLst/>
            <a:cxnLst/>
            <a:rect l="l" t="t" r="r" b="b"/>
            <a:pathLst>
              <a:path w="172084" h="405130">
                <a:moveTo>
                  <a:pt x="16551" y="233648"/>
                </a:moveTo>
                <a:lnTo>
                  <a:pt x="9429" y="236093"/>
                </a:lnTo>
                <a:lnTo>
                  <a:pt x="3730" y="241071"/>
                </a:lnTo>
                <a:lnTo>
                  <a:pt x="508" y="247634"/>
                </a:lnTo>
                <a:lnTo>
                  <a:pt x="0" y="254934"/>
                </a:lnTo>
                <a:lnTo>
                  <a:pt x="2444" y="262128"/>
                </a:lnTo>
                <a:lnTo>
                  <a:pt x="84994" y="404875"/>
                </a:lnTo>
                <a:lnTo>
                  <a:pt x="107208" y="367157"/>
                </a:lnTo>
                <a:lnTo>
                  <a:pt x="66071" y="367030"/>
                </a:lnTo>
                <a:lnTo>
                  <a:pt x="66343" y="296538"/>
                </a:lnTo>
                <a:lnTo>
                  <a:pt x="35464" y="243078"/>
                </a:lnTo>
                <a:lnTo>
                  <a:pt x="30414" y="237378"/>
                </a:lnTo>
                <a:lnTo>
                  <a:pt x="23828" y="234156"/>
                </a:lnTo>
                <a:lnTo>
                  <a:pt x="16551" y="233648"/>
                </a:lnTo>
                <a:close/>
              </a:path>
              <a:path w="172084" h="405130">
                <a:moveTo>
                  <a:pt x="66343" y="296538"/>
                </a:moveTo>
                <a:lnTo>
                  <a:pt x="66071" y="367030"/>
                </a:lnTo>
                <a:lnTo>
                  <a:pt x="104171" y="367157"/>
                </a:lnTo>
                <a:lnTo>
                  <a:pt x="104208" y="357632"/>
                </a:lnTo>
                <a:lnTo>
                  <a:pt x="68738" y="357505"/>
                </a:lnTo>
                <a:lnTo>
                  <a:pt x="85294" y="329347"/>
                </a:lnTo>
                <a:lnTo>
                  <a:pt x="66343" y="296538"/>
                </a:lnTo>
                <a:close/>
              </a:path>
              <a:path w="172084" h="405130">
                <a:moveTo>
                  <a:pt x="154761" y="234243"/>
                </a:moveTo>
                <a:lnTo>
                  <a:pt x="104443" y="296780"/>
                </a:lnTo>
                <a:lnTo>
                  <a:pt x="104171" y="367157"/>
                </a:lnTo>
                <a:lnTo>
                  <a:pt x="107208" y="367157"/>
                </a:lnTo>
                <a:lnTo>
                  <a:pt x="168687" y="262763"/>
                </a:lnTo>
                <a:lnTo>
                  <a:pt x="171154" y="255587"/>
                </a:lnTo>
                <a:lnTo>
                  <a:pt x="170703" y="248316"/>
                </a:lnTo>
                <a:lnTo>
                  <a:pt x="167562" y="241760"/>
                </a:lnTo>
                <a:lnTo>
                  <a:pt x="161956" y="236728"/>
                </a:lnTo>
                <a:lnTo>
                  <a:pt x="154761" y="234243"/>
                </a:lnTo>
                <a:close/>
              </a:path>
              <a:path w="172084" h="405130">
                <a:moveTo>
                  <a:pt x="85294" y="329347"/>
                </a:moveTo>
                <a:lnTo>
                  <a:pt x="68738" y="357505"/>
                </a:lnTo>
                <a:lnTo>
                  <a:pt x="101631" y="357632"/>
                </a:lnTo>
                <a:lnTo>
                  <a:pt x="85294" y="329347"/>
                </a:lnTo>
                <a:close/>
              </a:path>
              <a:path w="172084" h="405130">
                <a:moveTo>
                  <a:pt x="104443" y="296780"/>
                </a:moveTo>
                <a:lnTo>
                  <a:pt x="85294" y="329347"/>
                </a:lnTo>
                <a:lnTo>
                  <a:pt x="101631" y="357632"/>
                </a:lnTo>
                <a:lnTo>
                  <a:pt x="104208" y="357632"/>
                </a:lnTo>
                <a:lnTo>
                  <a:pt x="104443" y="296780"/>
                </a:lnTo>
                <a:close/>
              </a:path>
              <a:path w="172084" h="405130">
                <a:moveTo>
                  <a:pt x="86282" y="75583"/>
                </a:moveTo>
                <a:lnTo>
                  <a:pt x="67069" y="108221"/>
                </a:lnTo>
                <a:lnTo>
                  <a:pt x="66343" y="296538"/>
                </a:lnTo>
                <a:lnTo>
                  <a:pt x="85294" y="329347"/>
                </a:lnTo>
                <a:lnTo>
                  <a:pt x="104443" y="296780"/>
                </a:lnTo>
                <a:lnTo>
                  <a:pt x="105156" y="108197"/>
                </a:lnTo>
                <a:lnTo>
                  <a:pt x="86282" y="75583"/>
                </a:lnTo>
                <a:close/>
              </a:path>
              <a:path w="172084" h="405130">
                <a:moveTo>
                  <a:pt x="108458" y="37719"/>
                </a:moveTo>
                <a:lnTo>
                  <a:pt x="67341" y="37719"/>
                </a:lnTo>
                <a:lnTo>
                  <a:pt x="105441" y="37846"/>
                </a:lnTo>
                <a:lnTo>
                  <a:pt x="105170" y="108221"/>
                </a:lnTo>
                <a:lnTo>
                  <a:pt x="136175" y="161798"/>
                </a:lnTo>
                <a:lnTo>
                  <a:pt x="141154" y="167497"/>
                </a:lnTo>
                <a:lnTo>
                  <a:pt x="147716" y="170719"/>
                </a:lnTo>
                <a:lnTo>
                  <a:pt x="155017" y="171227"/>
                </a:lnTo>
                <a:lnTo>
                  <a:pt x="162210" y="168783"/>
                </a:lnTo>
                <a:lnTo>
                  <a:pt x="167892" y="163804"/>
                </a:lnTo>
                <a:lnTo>
                  <a:pt x="171084" y="157241"/>
                </a:lnTo>
                <a:lnTo>
                  <a:pt x="171586" y="149941"/>
                </a:lnTo>
                <a:lnTo>
                  <a:pt x="169195" y="142748"/>
                </a:lnTo>
                <a:lnTo>
                  <a:pt x="108458" y="37719"/>
                </a:lnTo>
                <a:close/>
              </a:path>
              <a:path w="172084" h="405130">
                <a:moveTo>
                  <a:pt x="86645" y="0"/>
                </a:moveTo>
                <a:lnTo>
                  <a:pt x="2952" y="142112"/>
                </a:lnTo>
                <a:lnTo>
                  <a:pt x="468" y="149234"/>
                </a:lnTo>
                <a:lnTo>
                  <a:pt x="888" y="156511"/>
                </a:lnTo>
                <a:lnTo>
                  <a:pt x="4024" y="163097"/>
                </a:lnTo>
                <a:lnTo>
                  <a:pt x="9683" y="168148"/>
                </a:lnTo>
                <a:lnTo>
                  <a:pt x="16805" y="170632"/>
                </a:lnTo>
                <a:lnTo>
                  <a:pt x="24082" y="170211"/>
                </a:lnTo>
                <a:lnTo>
                  <a:pt x="30668" y="167076"/>
                </a:lnTo>
                <a:lnTo>
                  <a:pt x="35718" y="161417"/>
                </a:lnTo>
                <a:lnTo>
                  <a:pt x="67069" y="108197"/>
                </a:lnTo>
                <a:lnTo>
                  <a:pt x="67341" y="37719"/>
                </a:lnTo>
                <a:lnTo>
                  <a:pt x="108458" y="37719"/>
                </a:lnTo>
                <a:lnTo>
                  <a:pt x="86645" y="0"/>
                </a:lnTo>
                <a:close/>
              </a:path>
              <a:path w="172084" h="405130">
                <a:moveTo>
                  <a:pt x="105405" y="47244"/>
                </a:moveTo>
                <a:lnTo>
                  <a:pt x="69881" y="47244"/>
                </a:lnTo>
                <a:lnTo>
                  <a:pt x="102901" y="47371"/>
                </a:lnTo>
                <a:lnTo>
                  <a:pt x="86282" y="75583"/>
                </a:lnTo>
                <a:lnTo>
                  <a:pt x="105170" y="108221"/>
                </a:lnTo>
                <a:lnTo>
                  <a:pt x="105405" y="47244"/>
                </a:lnTo>
                <a:close/>
              </a:path>
              <a:path w="172084" h="405130">
                <a:moveTo>
                  <a:pt x="67341" y="37719"/>
                </a:moveTo>
                <a:lnTo>
                  <a:pt x="67069" y="108197"/>
                </a:lnTo>
                <a:lnTo>
                  <a:pt x="86282" y="75583"/>
                </a:lnTo>
                <a:lnTo>
                  <a:pt x="69881" y="47244"/>
                </a:lnTo>
                <a:lnTo>
                  <a:pt x="105405" y="47244"/>
                </a:lnTo>
                <a:lnTo>
                  <a:pt x="105441" y="37846"/>
                </a:lnTo>
                <a:lnTo>
                  <a:pt x="67341" y="37719"/>
                </a:lnTo>
                <a:close/>
              </a:path>
              <a:path w="172084" h="405130">
                <a:moveTo>
                  <a:pt x="69881" y="47244"/>
                </a:moveTo>
                <a:lnTo>
                  <a:pt x="86282" y="75583"/>
                </a:lnTo>
                <a:lnTo>
                  <a:pt x="102901" y="47371"/>
                </a:lnTo>
                <a:lnTo>
                  <a:pt x="69881" y="47244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91680" y="1700529"/>
            <a:ext cx="172085" cy="405130"/>
          </a:xfrm>
          <a:custGeom>
            <a:avLst/>
            <a:gdLst/>
            <a:ahLst/>
            <a:cxnLst/>
            <a:rect l="l" t="t" r="r" b="b"/>
            <a:pathLst>
              <a:path w="172085" h="405130">
                <a:moveTo>
                  <a:pt x="16551" y="233648"/>
                </a:moveTo>
                <a:lnTo>
                  <a:pt x="9429" y="236093"/>
                </a:lnTo>
                <a:lnTo>
                  <a:pt x="3730" y="241071"/>
                </a:lnTo>
                <a:lnTo>
                  <a:pt x="508" y="247634"/>
                </a:lnTo>
                <a:lnTo>
                  <a:pt x="0" y="254934"/>
                </a:lnTo>
                <a:lnTo>
                  <a:pt x="2444" y="262128"/>
                </a:lnTo>
                <a:lnTo>
                  <a:pt x="84994" y="404875"/>
                </a:lnTo>
                <a:lnTo>
                  <a:pt x="107208" y="367157"/>
                </a:lnTo>
                <a:lnTo>
                  <a:pt x="66071" y="367030"/>
                </a:lnTo>
                <a:lnTo>
                  <a:pt x="66343" y="296538"/>
                </a:lnTo>
                <a:lnTo>
                  <a:pt x="35464" y="243078"/>
                </a:lnTo>
                <a:lnTo>
                  <a:pt x="30414" y="237378"/>
                </a:lnTo>
                <a:lnTo>
                  <a:pt x="23828" y="234156"/>
                </a:lnTo>
                <a:lnTo>
                  <a:pt x="16551" y="233648"/>
                </a:lnTo>
                <a:close/>
              </a:path>
              <a:path w="172085" h="405130">
                <a:moveTo>
                  <a:pt x="66343" y="296538"/>
                </a:moveTo>
                <a:lnTo>
                  <a:pt x="66071" y="367030"/>
                </a:lnTo>
                <a:lnTo>
                  <a:pt x="104171" y="367157"/>
                </a:lnTo>
                <a:lnTo>
                  <a:pt x="104208" y="357632"/>
                </a:lnTo>
                <a:lnTo>
                  <a:pt x="68738" y="357505"/>
                </a:lnTo>
                <a:lnTo>
                  <a:pt x="85294" y="329347"/>
                </a:lnTo>
                <a:lnTo>
                  <a:pt x="66343" y="296538"/>
                </a:lnTo>
                <a:close/>
              </a:path>
              <a:path w="172085" h="405130">
                <a:moveTo>
                  <a:pt x="154761" y="234243"/>
                </a:moveTo>
                <a:lnTo>
                  <a:pt x="104443" y="296780"/>
                </a:lnTo>
                <a:lnTo>
                  <a:pt x="104171" y="367157"/>
                </a:lnTo>
                <a:lnTo>
                  <a:pt x="107208" y="367157"/>
                </a:lnTo>
                <a:lnTo>
                  <a:pt x="168687" y="262763"/>
                </a:lnTo>
                <a:lnTo>
                  <a:pt x="171154" y="255587"/>
                </a:lnTo>
                <a:lnTo>
                  <a:pt x="170703" y="248316"/>
                </a:lnTo>
                <a:lnTo>
                  <a:pt x="167562" y="241760"/>
                </a:lnTo>
                <a:lnTo>
                  <a:pt x="161956" y="236728"/>
                </a:lnTo>
                <a:lnTo>
                  <a:pt x="154761" y="234243"/>
                </a:lnTo>
                <a:close/>
              </a:path>
              <a:path w="172085" h="405130">
                <a:moveTo>
                  <a:pt x="85294" y="329347"/>
                </a:moveTo>
                <a:lnTo>
                  <a:pt x="68738" y="357505"/>
                </a:lnTo>
                <a:lnTo>
                  <a:pt x="101631" y="357632"/>
                </a:lnTo>
                <a:lnTo>
                  <a:pt x="85294" y="329347"/>
                </a:lnTo>
                <a:close/>
              </a:path>
              <a:path w="172085" h="405130">
                <a:moveTo>
                  <a:pt x="104443" y="296780"/>
                </a:moveTo>
                <a:lnTo>
                  <a:pt x="85294" y="329347"/>
                </a:lnTo>
                <a:lnTo>
                  <a:pt x="101631" y="357632"/>
                </a:lnTo>
                <a:lnTo>
                  <a:pt x="104208" y="357632"/>
                </a:lnTo>
                <a:lnTo>
                  <a:pt x="104443" y="296780"/>
                </a:lnTo>
                <a:close/>
              </a:path>
              <a:path w="172085" h="405130">
                <a:moveTo>
                  <a:pt x="86282" y="75583"/>
                </a:moveTo>
                <a:lnTo>
                  <a:pt x="67069" y="108221"/>
                </a:lnTo>
                <a:lnTo>
                  <a:pt x="66343" y="296538"/>
                </a:lnTo>
                <a:lnTo>
                  <a:pt x="85294" y="329347"/>
                </a:lnTo>
                <a:lnTo>
                  <a:pt x="104443" y="296780"/>
                </a:lnTo>
                <a:lnTo>
                  <a:pt x="105156" y="108197"/>
                </a:lnTo>
                <a:lnTo>
                  <a:pt x="86282" y="75583"/>
                </a:lnTo>
                <a:close/>
              </a:path>
              <a:path w="172085" h="405130">
                <a:moveTo>
                  <a:pt x="108458" y="37719"/>
                </a:moveTo>
                <a:lnTo>
                  <a:pt x="67341" y="37719"/>
                </a:lnTo>
                <a:lnTo>
                  <a:pt x="105441" y="37846"/>
                </a:lnTo>
                <a:lnTo>
                  <a:pt x="105170" y="108221"/>
                </a:lnTo>
                <a:lnTo>
                  <a:pt x="136175" y="161798"/>
                </a:lnTo>
                <a:lnTo>
                  <a:pt x="141154" y="167497"/>
                </a:lnTo>
                <a:lnTo>
                  <a:pt x="147716" y="170719"/>
                </a:lnTo>
                <a:lnTo>
                  <a:pt x="155017" y="171227"/>
                </a:lnTo>
                <a:lnTo>
                  <a:pt x="162210" y="168783"/>
                </a:lnTo>
                <a:lnTo>
                  <a:pt x="167892" y="163804"/>
                </a:lnTo>
                <a:lnTo>
                  <a:pt x="171084" y="157241"/>
                </a:lnTo>
                <a:lnTo>
                  <a:pt x="171586" y="149941"/>
                </a:lnTo>
                <a:lnTo>
                  <a:pt x="169195" y="142748"/>
                </a:lnTo>
                <a:lnTo>
                  <a:pt x="108458" y="37719"/>
                </a:lnTo>
                <a:close/>
              </a:path>
              <a:path w="172085" h="405130">
                <a:moveTo>
                  <a:pt x="86645" y="0"/>
                </a:moveTo>
                <a:lnTo>
                  <a:pt x="2952" y="142112"/>
                </a:lnTo>
                <a:lnTo>
                  <a:pt x="468" y="149234"/>
                </a:lnTo>
                <a:lnTo>
                  <a:pt x="888" y="156511"/>
                </a:lnTo>
                <a:lnTo>
                  <a:pt x="4024" y="163097"/>
                </a:lnTo>
                <a:lnTo>
                  <a:pt x="9683" y="168148"/>
                </a:lnTo>
                <a:lnTo>
                  <a:pt x="16805" y="170632"/>
                </a:lnTo>
                <a:lnTo>
                  <a:pt x="24082" y="170211"/>
                </a:lnTo>
                <a:lnTo>
                  <a:pt x="30668" y="167076"/>
                </a:lnTo>
                <a:lnTo>
                  <a:pt x="35718" y="161417"/>
                </a:lnTo>
                <a:lnTo>
                  <a:pt x="67069" y="108197"/>
                </a:lnTo>
                <a:lnTo>
                  <a:pt x="67341" y="37719"/>
                </a:lnTo>
                <a:lnTo>
                  <a:pt x="108458" y="37719"/>
                </a:lnTo>
                <a:lnTo>
                  <a:pt x="86645" y="0"/>
                </a:lnTo>
                <a:close/>
              </a:path>
              <a:path w="172085" h="405130">
                <a:moveTo>
                  <a:pt x="105405" y="47244"/>
                </a:moveTo>
                <a:lnTo>
                  <a:pt x="69881" y="47244"/>
                </a:lnTo>
                <a:lnTo>
                  <a:pt x="102901" y="47371"/>
                </a:lnTo>
                <a:lnTo>
                  <a:pt x="86282" y="75583"/>
                </a:lnTo>
                <a:lnTo>
                  <a:pt x="105170" y="108221"/>
                </a:lnTo>
                <a:lnTo>
                  <a:pt x="105405" y="47244"/>
                </a:lnTo>
                <a:close/>
              </a:path>
              <a:path w="172085" h="405130">
                <a:moveTo>
                  <a:pt x="67341" y="37719"/>
                </a:moveTo>
                <a:lnTo>
                  <a:pt x="67069" y="108197"/>
                </a:lnTo>
                <a:lnTo>
                  <a:pt x="86282" y="75583"/>
                </a:lnTo>
                <a:lnTo>
                  <a:pt x="69881" y="47244"/>
                </a:lnTo>
                <a:lnTo>
                  <a:pt x="105405" y="47244"/>
                </a:lnTo>
                <a:lnTo>
                  <a:pt x="105441" y="37846"/>
                </a:lnTo>
                <a:lnTo>
                  <a:pt x="67341" y="37719"/>
                </a:lnTo>
                <a:close/>
              </a:path>
              <a:path w="172085" h="405130">
                <a:moveTo>
                  <a:pt x="69881" y="47244"/>
                </a:moveTo>
                <a:lnTo>
                  <a:pt x="86282" y="75583"/>
                </a:lnTo>
                <a:lnTo>
                  <a:pt x="102901" y="47371"/>
                </a:lnTo>
                <a:lnTo>
                  <a:pt x="69881" y="47244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73907" y="2843529"/>
            <a:ext cx="172085" cy="403860"/>
          </a:xfrm>
          <a:custGeom>
            <a:avLst/>
            <a:gdLst/>
            <a:ahLst/>
            <a:cxnLst/>
            <a:rect l="l" t="t" r="r" b="b"/>
            <a:pathLst>
              <a:path w="172084" h="403860">
                <a:moveTo>
                  <a:pt x="16569" y="232050"/>
                </a:moveTo>
                <a:lnTo>
                  <a:pt x="9376" y="234442"/>
                </a:lnTo>
                <a:lnTo>
                  <a:pt x="3694" y="239492"/>
                </a:lnTo>
                <a:lnTo>
                  <a:pt x="502" y="246078"/>
                </a:lnTo>
                <a:lnTo>
                  <a:pt x="0" y="253355"/>
                </a:lnTo>
                <a:lnTo>
                  <a:pt x="2391" y="260477"/>
                </a:lnTo>
                <a:lnTo>
                  <a:pt x="85068" y="403352"/>
                </a:lnTo>
                <a:lnTo>
                  <a:pt x="107228" y="365633"/>
                </a:lnTo>
                <a:lnTo>
                  <a:pt x="66145" y="365506"/>
                </a:lnTo>
                <a:lnTo>
                  <a:pt x="66418" y="295006"/>
                </a:lnTo>
                <a:lnTo>
                  <a:pt x="35411" y="241427"/>
                </a:lnTo>
                <a:lnTo>
                  <a:pt x="30432" y="235745"/>
                </a:lnTo>
                <a:lnTo>
                  <a:pt x="23870" y="232552"/>
                </a:lnTo>
                <a:lnTo>
                  <a:pt x="16569" y="232050"/>
                </a:lnTo>
                <a:close/>
              </a:path>
              <a:path w="172084" h="403860">
                <a:moveTo>
                  <a:pt x="66418" y="295006"/>
                </a:moveTo>
                <a:lnTo>
                  <a:pt x="66145" y="365506"/>
                </a:lnTo>
                <a:lnTo>
                  <a:pt x="104245" y="365633"/>
                </a:lnTo>
                <a:lnTo>
                  <a:pt x="104282" y="355981"/>
                </a:lnTo>
                <a:lnTo>
                  <a:pt x="68685" y="355854"/>
                </a:lnTo>
                <a:lnTo>
                  <a:pt x="85304" y="327641"/>
                </a:lnTo>
                <a:lnTo>
                  <a:pt x="66418" y="295006"/>
                </a:lnTo>
                <a:close/>
              </a:path>
              <a:path w="172084" h="403860">
                <a:moveTo>
                  <a:pt x="154781" y="232610"/>
                </a:moveTo>
                <a:lnTo>
                  <a:pt x="104518" y="295024"/>
                </a:lnTo>
                <a:lnTo>
                  <a:pt x="104245" y="365633"/>
                </a:lnTo>
                <a:lnTo>
                  <a:pt x="107228" y="365633"/>
                </a:lnTo>
                <a:lnTo>
                  <a:pt x="168634" y="261112"/>
                </a:lnTo>
                <a:lnTo>
                  <a:pt x="171172" y="253990"/>
                </a:lnTo>
                <a:lnTo>
                  <a:pt x="170745" y="246713"/>
                </a:lnTo>
                <a:lnTo>
                  <a:pt x="167580" y="240127"/>
                </a:lnTo>
                <a:lnTo>
                  <a:pt x="161903" y="235077"/>
                </a:lnTo>
                <a:lnTo>
                  <a:pt x="154781" y="232610"/>
                </a:lnTo>
                <a:close/>
              </a:path>
              <a:path w="172084" h="403860">
                <a:moveTo>
                  <a:pt x="85304" y="327641"/>
                </a:moveTo>
                <a:lnTo>
                  <a:pt x="68685" y="355854"/>
                </a:lnTo>
                <a:lnTo>
                  <a:pt x="101705" y="355981"/>
                </a:lnTo>
                <a:lnTo>
                  <a:pt x="85304" y="327641"/>
                </a:lnTo>
                <a:close/>
              </a:path>
              <a:path w="172084" h="403860">
                <a:moveTo>
                  <a:pt x="104518" y="295024"/>
                </a:moveTo>
                <a:lnTo>
                  <a:pt x="85304" y="327641"/>
                </a:lnTo>
                <a:lnTo>
                  <a:pt x="101705" y="355981"/>
                </a:lnTo>
                <a:lnTo>
                  <a:pt x="104282" y="355981"/>
                </a:lnTo>
                <a:lnTo>
                  <a:pt x="104518" y="295024"/>
                </a:lnTo>
                <a:close/>
              </a:path>
              <a:path w="172084" h="403860">
                <a:moveTo>
                  <a:pt x="86292" y="75528"/>
                </a:moveTo>
                <a:lnTo>
                  <a:pt x="67142" y="108097"/>
                </a:lnTo>
                <a:lnTo>
                  <a:pt x="66429" y="295024"/>
                </a:lnTo>
                <a:lnTo>
                  <a:pt x="85304" y="327641"/>
                </a:lnTo>
                <a:lnTo>
                  <a:pt x="104518" y="295006"/>
                </a:lnTo>
                <a:lnTo>
                  <a:pt x="105242" y="108335"/>
                </a:lnTo>
                <a:lnTo>
                  <a:pt x="86292" y="75528"/>
                </a:lnTo>
                <a:close/>
              </a:path>
              <a:path w="172084" h="403860">
                <a:moveTo>
                  <a:pt x="108404" y="37719"/>
                </a:moveTo>
                <a:lnTo>
                  <a:pt x="67415" y="37719"/>
                </a:lnTo>
                <a:lnTo>
                  <a:pt x="105515" y="37846"/>
                </a:lnTo>
                <a:lnTo>
                  <a:pt x="105242" y="108335"/>
                </a:lnTo>
                <a:lnTo>
                  <a:pt x="136122" y="161798"/>
                </a:lnTo>
                <a:lnTo>
                  <a:pt x="141172" y="167497"/>
                </a:lnTo>
                <a:lnTo>
                  <a:pt x="147758" y="170719"/>
                </a:lnTo>
                <a:lnTo>
                  <a:pt x="155035" y="171227"/>
                </a:lnTo>
                <a:lnTo>
                  <a:pt x="162157" y="168783"/>
                </a:lnTo>
                <a:lnTo>
                  <a:pt x="167856" y="163804"/>
                </a:lnTo>
                <a:lnTo>
                  <a:pt x="171078" y="157241"/>
                </a:lnTo>
                <a:lnTo>
                  <a:pt x="171586" y="149941"/>
                </a:lnTo>
                <a:lnTo>
                  <a:pt x="169142" y="142748"/>
                </a:lnTo>
                <a:lnTo>
                  <a:pt x="108404" y="37719"/>
                </a:lnTo>
                <a:close/>
              </a:path>
              <a:path w="172084" h="403860">
                <a:moveTo>
                  <a:pt x="86592" y="0"/>
                </a:moveTo>
                <a:lnTo>
                  <a:pt x="2899" y="142112"/>
                </a:lnTo>
                <a:lnTo>
                  <a:pt x="432" y="149234"/>
                </a:lnTo>
                <a:lnTo>
                  <a:pt x="883" y="156511"/>
                </a:lnTo>
                <a:lnTo>
                  <a:pt x="4024" y="163097"/>
                </a:lnTo>
                <a:lnTo>
                  <a:pt x="9630" y="168148"/>
                </a:lnTo>
                <a:lnTo>
                  <a:pt x="16825" y="170632"/>
                </a:lnTo>
                <a:lnTo>
                  <a:pt x="24139" y="170211"/>
                </a:lnTo>
                <a:lnTo>
                  <a:pt x="30739" y="167076"/>
                </a:lnTo>
                <a:lnTo>
                  <a:pt x="35792" y="161417"/>
                </a:lnTo>
                <a:lnTo>
                  <a:pt x="67142" y="108097"/>
                </a:lnTo>
                <a:lnTo>
                  <a:pt x="67415" y="37719"/>
                </a:lnTo>
                <a:lnTo>
                  <a:pt x="108404" y="37719"/>
                </a:lnTo>
                <a:lnTo>
                  <a:pt x="86592" y="0"/>
                </a:lnTo>
                <a:close/>
              </a:path>
              <a:path w="172084" h="403860">
                <a:moveTo>
                  <a:pt x="105478" y="47244"/>
                </a:moveTo>
                <a:lnTo>
                  <a:pt x="69955" y="47244"/>
                </a:lnTo>
                <a:lnTo>
                  <a:pt x="102848" y="47371"/>
                </a:lnTo>
                <a:lnTo>
                  <a:pt x="86292" y="75528"/>
                </a:lnTo>
                <a:lnTo>
                  <a:pt x="105242" y="108335"/>
                </a:lnTo>
                <a:lnTo>
                  <a:pt x="105478" y="47244"/>
                </a:lnTo>
                <a:close/>
              </a:path>
              <a:path w="172084" h="403860">
                <a:moveTo>
                  <a:pt x="67415" y="37719"/>
                </a:moveTo>
                <a:lnTo>
                  <a:pt x="67142" y="108097"/>
                </a:lnTo>
                <a:lnTo>
                  <a:pt x="86292" y="75528"/>
                </a:lnTo>
                <a:lnTo>
                  <a:pt x="69955" y="47244"/>
                </a:lnTo>
                <a:lnTo>
                  <a:pt x="105478" y="47244"/>
                </a:lnTo>
                <a:lnTo>
                  <a:pt x="105515" y="37846"/>
                </a:lnTo>
                <a:lnTo>
                  <a:pt x="67415" y="37719"/>
                </a:lnTo>
                <a:close/>
              </a:path>
              <a:path w="172084" h="403860">
                <a:moveTo>
                  <a:pt x="69955" y="47244"/>
                </a:moveTo>
                <a:lnTo>
                  <a:pt x="86292" y="75528"/>
                </a:lnTo>
                <a:lnTo>
                  <a:pt x="102848" y="47371"/>
                </a:lnTo>
                <a:lnTo>
                  <a:pt x="69955" y="47244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03672" y="2612763"/>
            <a:ext cx="470534" cy="215900"/>
          </a:xfrm>
          <a:custGeom>
            <a:avLst/>
            <a:gdLst/>
            <a:ahLst/>
            <a:cxnLst/>
            <a:rect l="l" t="t" r="r" b="b"/>
            <a:pathLst>
              <a:path w="470535" h="215900">
                <a:moveTo>
                  <a:pt x="334386" y="133265"/>
                </a:moveTo>
                <a:lnTo>
                  <a:pt x="266953" y="171076"/>
                </a:lnTo>
                <a:lnTo>
                  <a:pt x="259810" y="177262"/>
                </a:lnTo>
                <a:lnTo>
                  <a:pt x="255714" y="185412"/>
                </a:lnTo>
                <a:lnTo>
                  <a:pt x="254952" y="194490"/>
                </a:lnTo>
                <a:lnTo>
                  <a:pt x="257810" y="203461"/>
                </a:lnTo>
                <a:lnTo>
                  <a:pt x="263997" y="210677"/>
                </a:lnTo>
                <a:lnTo>
                  <a:pt x="272161" y="214796"/>
                </a:lnTo>
                <a:lnTo>
                  <a:pt x="281277" y="215534"/>
                </a:lnTo>
                <a:lnTo>
                  <a:pt x="290322" y="212605"/>
                </a:lnTo>
                <a:lnTo>
                  <a:pt x="429159" y="134754"/>
                </a:lnTo>
                <a:lnTo>
                  <a:pt x="422528" y="134754"/>
                </a:lnTo>
                <a:lnTo>
                  <a:pt x="334386" y="133265"/>
                </a:lnTo>
                <a:close/>
              </a:path>
              <a:path w="470535" h="215900">
                <a:moveTo>
                  <a:pt x="188876" y="0"/>
                </a:moveTo>
                <a:lnTo>
                  <a:pt x="179831" y="2928"/>
                </a:lnTo>
                <a:lnTo>
                  <a:pt x="0" y="103766"/>
                </a:lnTo>
                <a:lnTo>
                  <a:pt x="176402" y="210700"/>
                </a:lnTo>
                <a:lnTo>
                  <a:pt x="185271" y="213915"/>
                </a:lnTo>
                <a:lnTo>
                  <a:pt x="194389" y="213463"/>
                </a:lnTo>
                <a:lnTo>
                  <a:pt x="202674" y="209629"/>
                </a:lnTo>
                <a:lnTo>
                  <a:pt x="209041" y="202699"/>
                </a:lnTo>
                <a:lnTo>
                  <a:pt x="212274" y="193776"/>
                </a:lnTo>
                <a:lnTo>
                  <a:pt x="211851" y="184650"/>
                </a:lnTo>
                <a:lnTo>
                  <a:pt x="208024" y="176357"/>
                </a:lnTo>
                <a:lnTo>
                  <a:pt x="201040" y="169933"/>
                </a:lnTo>
                <a:lnTo>
                  <a:pt x="134960" y="129894"/>
                </a:lnTo>
                <a:lnTo>
                  <a:pt x="46862" y="128404"/>
                </a:lnTo>
                <a:lnTo>
                  <a:pt x="47625" y="80779"/>
                </a:lnTo>
                <a:lnTo>
                  <a:pt x="138424" y="80779"/>
                </a:lnTo>
                <a:lnTo>
                  <a:pt x="203200" y="44457"/>
                </a:lnTo>
                <a:lnTo>
                  <a:pt x="210343" y="38272"/>
                </a:lnTo>
                <a:lnTo>
                  <a:pt x="214439" y="30122"/>
                </a:lnTo>
                <a:lnTo>
                  <a:pt x="215201" y="21044"/>
                </a:lnTo>
                <a:lnTo>
                  <a:pt x="212343" y="12072"/>
                </a:lnTo>
                <a:lnTo>
                  <a:pt x="206156" y="4857"/>
                </a:lnTo>
                <a:lnTo>
                  <a:pt x="197992" y="738"/>
                </a:lnTo>
                <a:lnTo>
                  <a:pt x="188876" y="0"/>
                </a:lnTo>
                <a:close/>
              </a:path>
              <a:path w="470535" h="215900">
                <a:moveTo>
                  <a:pt x="375626" y="110140"/>
                </a:moveTo>
                <a:lnTo>
                  <a:pt x="334386" y="133265"/>
                </a:lnTo>
                <a:lnTo>
                  <a:pt x="422528" y="134754"/>
                </a:lnTo>
                <a:lnTo>
                  <a:pt x="422583" y="131325"/>
                </a:lnTo>
                <a:lnTo>
                  <a:pt x="410590" y="131325"/>
                </a:lnTo>
                <a:lnTo>
                  <a:pt x="375626" y="110140"/>
                </a:lnTo>
                <a:close/>
              </a:path>
              <a:path w="470535" h="215900">
                <a:moveTo>
                  <a:pt x="284882" y="1619"/>
                </a:moveTo>
                <a:lnTo>
                  <a:pt x="275764" y="2071"/>
                </a:lnTo>
                <a:lnTo>
                  <a:pt x="267479" y="5905"/>
                </a:lnTo>
                <a:lnTo>
                  <a:pt x="261112" y="12834"/>
                </a:lnTo>
                <a:lnTo>
                  <a:pt x="257879" y="21758"/>
                </a:lnTo>
                <a:lnTo>
                  <a:pt x="258302" y="30884"/>
                </a:lnTo>
                <a:lnTo>
                  <a:pt x="262129" y="39177"/>
                </a:lnTo>
                <a:lnTo>
                  <a:pt x="269113" y="45600"/>
                </a:lnTo>
                <a:lnTo>
                  <a:pt x="335193" y="85640"/>
                </a:lnTo>
                <a:lnTo>
                  <a:pt x="423290" y="87129"/>
                </a:lnTo>
                <a:lnTo>
                  <a:pt x="422528" y="134754"/>
                </a:lnTo>
                <a:lnTo>
                  <a:pt x="429159" y="134754"/>
                </a:lnTo>
                <a:lnTo>
                  <a:pt x="470153" y="111767"/>
                </a:lnTo>
                <a:lnTo>
                  <a:pt x="293750" y="4833"/>
                </a:lnTo>
                <a:lnTo>
                  <a:pt x="284882" y="1619"/>
                </a:lnTo>
                <a:close/>
              </a:path>
              <a:path w="470535" h="215900">
                <a:moveTo>
                  <a:pt x="135767" y="82269"/>
                </a:moveTo>
                <a:lnTo>
                  <a:pt x="94527" y="105394"/>
                </a:lnTo>
                <a:lnTo>
                  <a:pt x="134960" y="129894"/>
                </a:lnTo>
                <a:lnTo>
                  <a:pt x="334386" y="133265"/>
                </a:lnTo>
                <a:lnTo>
                  <a:pt x="375626" y="110140"/>
                </a:lnTo>
                <a:lnTo>
                  <a:pt x="335193" y="85640"/>
                </a:lnTo>
                <a:lnTo>
                  <a:pt x="135767" y="82269"/>
                </a:lnTo>
                <a:close/>
              </a:path>
              <a:path w="470535" h="215900">
                <a:moveTo>
                  <a:pt x="411225" y="90177"/>
                </a:moveTo>
                <a:lnTo>
                  <a:pt x="375626" y="110140"/>
                </a:lnTo>
                <a:lnTo>
                  <a:pt x="410590" y="131325"/>
                </a:lnTo>
                <a:lnTo>
                  <a:pt x="411225" y="90177"/>
                </a:lnTo>
                <a:close/>
              </a:path>
              <a:path w="470535" h="215900">
                <a:moveTo>
                  <a:pt x="423242" y="90177"/>
                </a:moveTo>
                <a:lnTo>
                  <a:pt x="411225" y="90177"/>
                </a:lnTo>
                <a:lnTo>
                  <a:pt x="410590" y="131325"/>
                </a:lnTo>
                <a:lnTo>
                  <a:pt x="422583" y="131325"/>
                </a:lnTo>
                <a:lnTo>
                  <a:pt x="423242" y="90177"/>
                </a:lnTo>
                <a:close/>
              </a:path>
              <a:path w="470535" h="215900">
                <a:moveTo>
                  <a:pt x="47625" y="80779"/>
                </a:moveTo>
                <a:lnTo>
                  <a:pt x="46862" y="128404"/>
                </a:lnTo>
                <a:lnTo>
                  <a:pt x="134960" y="129894"/>
                </a:lnTo>
                <a:lnTo>
                  <a:pt x="127472" y="125356"/>
                </a:lnTo>
                <a:lnTo>
                  <a:pt x="58927" y="125356"/>
                </a:lnTo>
                <a:lnTo>
                  <a:pt x="59562" y="84208"/>
                </a:lnTo>
                <a:lnTo>
                  <a:pt x="132309" y="84208"/>
                </a:lnTo>
                <a:lnTo>
                  <a:pt x="135767" y="82269"/>
                </a:lnTo>
                <a:lnTo>
                  <a:pt x="47625" y="80779"/>
                </a:lnTo>
                <a:close/>
              </a:path>
              <a:path w="470535" h="215900">
                <a:moveTo>
                  <a:pt x="59562" y="84208"/>
                </a:moveTo>
                <a:lnTo>
                  <a:pt x="58927" y="125356"/>
                </a:lnTo>
                <a:lnTo>
                  <a:pt x="94527" y="105394"/>
                </a:lnTo>
                <a:lnTo>
                  <a:pt x="59562" y="84208"/>
                </a:lnTo>
                <a:close/>
              </a:path>
              <a:path w="470535" h="215900">
                <a:moveTo>
                  <a:pt x="94527" y="105394"/>
                </a:moveTo>
                <a:lnTo>
                  <a:pt x="58927" y="125356"/>
                </a:lnTo>
                <a:lnTo>
                  <a:pt x="127472" y="125356"/>
                </a:lnTo>
                <a:lnTo>
                  <a:pt x="94527" y="105394"/>
                </a:lnTo>
                <a:close/>
              </a:path>
              <a:path w="470535" h="215900">
                <a:moveTo>
                  <a:pt x="335193" y="85640"/>
                </a:moveTo>
                <a:lnTo>
                  <a:pt x="375626" y="110140"/>
                </a:lnTo>
                <a:lnTo>
                  <a:pt x="411225" y="90177"/>
                </a:lnTo>
                <a:lnTo>
                  <a:pt x="423242" y="90177"/>
                </a:lnTo>
                <a:lnTo>
                  <a:pt x="423290" y="87129"/>
                </a:lnTo>
                <a:lnTo>
                  <a:pt x="335193" y="85640"/>
                </a:lnTo>
                <a:close/>
              </a:path>
              <a:path w="470535" h="215900">
                <a:moveTo>
                  <a:pt x="132309" y="84208"/>
                </a:moveTo>
                <a:lnTo>
                  <a:pt x="59562" y="84208"/>
                </a:lnTo>
                <a:lnTo>
                  <a:pt x="94527" y="105394"/>
                </a:lnTo>
                <a:lnTo>
                  <a:pt x="132309" y="84208"/>
                </a:lnTo>
                <a:close/>
              </a:path>
              <a:path w="470535" h="215900">
                <a:moveTo>
                  <a:pt x="138424" y="80779"/>
                </a:moveTo>
                <a:lnTo>
                  <a:pt x="47625" y="80779"/>
                </a:lnTo>
                <a:lnTo>
                  <a:pt x="135767" y="82269"/>
                </a:lnTo>
                <a:lnTo>
                  <a:pt x="138424" y="80779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92676" y="2832354"/>
            <a:ext cx="171450" cy="403860"/>
          </a:xfrm>
          <a:custGeom>
            <a:avLst/>
            <a:gdLst/>
            <a:ahLst/>
            <a:cxnLst/>
            <a:rect l="l" t="t" r="r" b="b"/>
            <a:pathLst>
              <a:path w="171450" h="403860">
                <a:moveTo>
                  <a:pt x="16444" y="232376"/>
                </a:moveTo>
                <a:lnTo>
                  <a:pt x="9322" y="234823"/>
                </a:lnTo>
                <a:lnTo>
                  <a:pt x="3643" y="239873"/>
                </a:lnTo>
                <a:lnTo>
                  <a:pt x="464" y="246459"/>
                </a:lnTo>
                <a:lnTo>
                  <a:pt x="0" y="253736"/>
                </a:lnTo>
                <a:lnTo>
                  <a:pt x="2464" y="260858"/>
                </a:lnTo>
                <a:lnTo>
                  <a:pt x="85522" y="403351"/>
                </a:lnTo>
                <a:lnTo>
                  <a:pt x="107542" y="365633"/>
                </a:lnTo>
                <a:lnTo>
                  <a:pt x="66472" y="365633"/>
                </a:lnTo>
                <a:lnTo>
                  <a:pt x="66499" y="295067"/>
                </a:lnTo>
                <a:lnTo>
                  <a:pt x="35357" y="241681"/>
                </a:lnTo>
                <a:lnTo>
                  <a:pt x="30307" y="236055"/>
                </a:lnTo>
                <a:lnTo>
                  <a:pt x="23721" y="232870"/>
                </a:lnTo>
                <a:lnTo>
                  <a:pt x="16444" y="232376"/>
                </a:lnTo>
                <a:close/>
              </a:path>
              <a:path w="171450" h="403860">
                <a:moveTo>
                  <a:pt x="66499" y="295067"/>
                </a:moveTo>
                <a:lnTo>
                  <a:pt x="66472" y="365633"/>
                </a:lnTo>
                <a:lnTo>
                  <a:pt x="104572" y="365633"/>
                </a:lnTo>
                <a:lnTo>
                  <a:pt x="104576" y="355981"/>
                </a:lnTo>
                <a:lnTo>
                  <a:pt x="69139" y="355981"/>
                </a:lnTo>
                <a:lnTo>
                  <a:pt x="85586" y="327787"/>
                </a:lnTo>
                <a:lnTo>
                  <a:pt x="66499" y="295067"/>
                </a:lnTo>
                <a:close/>
              </a:path>
              <a:path w="171450" h="403860">
                <a:moveTo>
                  <a:pt x="154727" y="232376"/>
                </a:moveTo>
                <a:lnTo>
                  <a:pt x="104672" y="295067"/>
                </a:lnTo>
                <a:lnTo>
                  <a:pt x="104572" y="365633"/>
                </a:lnTo>
                <a:lnTo>
                  <a:pt x="107542" y="365633"/>
                </a:lnTo>
                <a:lnTo>
                  <a:pt x="168707" y="260858"/>
                </a:lnTo>
                <a:lnTo>
                  <a:pt x="171172" y="253736"/>
                </a:lnTo>
                <a:lnTo>
                  <a:pt x="170707" y="246459"/>
                </a:lnTo>
                <a:lnTo>
                  <a:pt x="167528" y="239873"/>
                </a:lnTo>
                <a:lnTo>
                  <a:pt x="161849" y="234823"/>
                </a:lnTo>
                <a:lnTo>
                  <a:pt x="154727" y="232376"/>
                </a:lnTo>
                <a:close/>
              </a:path>
              <a:path w="171450" h="403860">
                <a:moveTo>
                  <a:pt x="85586" y="327787"/>
                </a:moveTo>
                <a:lnTo>
                  <a:pt x="69139" y="355981"/>
                </a:lnTo>
                <a:lnTo>
                  <a:pt x="102032" y="355981"/>
                </a:lnTo>
                <a:lnTo>
                  <a:pt x="85586" y="327787"/>
                </a:lnTo>
                <a:close/>
              </a:path>
              <a:path w="171450" h="403860">
                <a:moveTo>
                  <a:pt x="104599" y="295191"/>
                </a:moveTo>
                <a:lnTo>
                  <a:pt x="85586" y="327787"/>
                </a:lnTo>
                <a:lnTo>
                  <a:pt x="102032" y="355981"/>
                </a:lnTo>
                <a:lnTo>
                  <a:pt x="104576" y="355981"/>
                </a:lnTo>
                <a:lnTo>
                  <a:pt x="104599" y="295191"/>
                </a:lnTo>
                <a:close/>
              </a:path>
              <a:path w="171450" h="403860">
                <a:moveTo>
                  <a:pt x="85586" y="75565"/>
                </a:moveTo>
                <a:lnTo>
                  <a:pt x="66572" y="108159"/>
                </a:lnTo>
                <a:lnTo>
                  <a:pt x="66572" y="295191"/>
                </a:lnTo>
                <a:lnTo>
                  <a:pt x="85586" y="327787"/>
                </a:lnTo>
                <a:lnTo>
                  <a:pt x="104599" y="295191"/>
                </a:lnTo>
                <a:lnTo>
                  <a:pt x="104599" y="108159"/>
                </a:lnTo>
                <a:lnTo>
                  <a:pt x="85586" y="75565"/>
                </a:lnTo>
                <a:close/>
              </a:path>
              <a:path w="171450" h="403860">
                <a:moveTo>
                  <a:pt x="85649" y="0"/>
                </a:moveTo>
                <a:lnTo>
                  <a:pt x="2464" y="142494"/>
                </a:lnTo>
                <a:lnTo>
                  <a:pt x="0" y="149687"/>
                </a:lnTo>
                <a:lnTo>
                  <a:pt x="464" y="156987"/>
                </a:lnTo>
                <a:lnTo>
                  <a:pt x="3643" y="163550"/>
                </a:lnTo>
                <a:lnTo>
                  <a:pt x="9322" y="168529"/>
                </a:lnTo>
                <a:lnTo>
                  <a:pt x="16444" y="170993"/>
                </a:lnTo>
                <a:lnTo>
                  <a:pt x="23721" y="170529"/>
                </a:lnTo>
                <a:lnTo>
                  <a:pt x="30307" y="167350"/>
                </a:lnTo>
                <a:lnTo>
                  <a:pt x="35357" y="161671"/>
                </a:lnTo>
                <a:lnTo>
                  <a:pt x="66499" y="108284"/>
                </a:lnTo>
                <a:lnTo>
                  <a:pt x="66599" y="37846"/>
                </a:lnTo>
                <a:lnTo>
                  <a:pt x="107709" y="37846"/>
                </a:lnTo>
                <a:lnTo>
                  <a:pt x="85649" y="0"/>
                </a:lnTo>
                <a:close/>
              </a:path>
              <a:path w="171450" h="403860">
                <a:moveTo>
                  <a:pt x="107709" y="37846"/>
                </a:moveTo>
                <a:lnTo>
                  <a:pt x="104699" y="37846"/>
                </a:lnTo>
                <a:lnTo>
                  <a:pt x="104672" y="108284"/>
                </a:lnTo>
                <a:lnTo>
                  <a:pt x="135814" y="161671"/>
                </a:lnTo>
                <a:lnTo>
                  <a:pt x="140864" y="167350"/>
                </a:lnTo>
                <a:lnTo>
                  <a:pt x="147450" y="170529"/>
                </a:lnTo>
                <a:lnTo>
                  <a:pt x="154727" y="170993"/>
                </a:lnTo>
                <a:lnTo>
                  <a:pt x="161849" y="168529"/>
                </a:lnTo>
                <a:lnTo>
                  <a:pt x="167528" y="163550"/>
                </a:lnTo>
                <a:lnTo>
                  <a:pt x="170707" y="156987"/>
                </a:lnTo>
                <a:lnTo>
                  <a:pt x="171172" y="149687"/>
                </a:lnTo>
                <a:lnTo>
                  <a:pt x="168707" y="142494"/>
                </a:lnTo>
                <a:lnTo>
                  <a:pt x="107709" y="37846"/>
                </a:lnTo>
                <a:close/>
              </a:path>
              <a:path w="171450" h="403860">
                <a:moveTo>
                  <a:pt x="104695" y="47371"/>
                </a:moveTo>
                <a:lnTo>
                  <a:pt x="102032" y="47371"/>
                </a:lnTo>
                <a:lnTo>
                  <a:pt x="85586" y="75565"/>
                </a:lnTo>
                <a:lnTo>
                  <a:pt x="104672" y="108284"/>
                </a:lnTo>
                <a:lnTo>
                  <a:pt x="104695" y="47371"/>
                </a:lnTo>
                <a:close/>
              </a:path>
              <a:path w="171450" h="403860">
                <a:moveTo>
                  <a:pt x="104699" y="37846"/>
                </a:moveTo>
                <a:lnTo>
                  <a:pt x="66599" y="37846"/>
                </a:lnTo>
                <a:lnTo>
                  <a:pt x="66572" y="108159"/>
                </a:lnTo>
                <a:lnTo>
                  <a:pt x="85586" y="75565"/>
                </a:lnTo>
                <a:lnTo>
                  <a:pt x="69139" y="47371"/>
                </a:lnTo>
                <a:lnTo>
                  <a:pt x="104695" y="47371"/>
                </a:lnTo>
                <a:lnTo>
                  <a:pt x="104699" y="37846"/>
                </a:lnTo>
                <a:close/>
              </a:path>
              <a:path w="171450" h="403860">
                <a:moveTo>
                  <a:pt x="102032" y="47371"/>
                </a:moveTo>
                <a:lnTo>
                  <a:pt x="69139" y="47371"/>
                </a:lnTo>
                <a:lnTo>
                  <a:pt x="85586" y="75565"/>
                </a:lnTo>
                <a:lnTo>
                  <a:pt x="102032" y="47371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405754" y="3699255"/>
            <a:ext cx="256921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Grid/Cloud/Local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MWs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4175" y="1978405"/>
            <a:ext cx="4634230" cy="1038225"/>
          </a:xfrm>
          <a:custGeom>
            <a:avLst/>
            <a:gdLst/>
            <a:ahLst/>
            <a:cxnLst/>
            <a:rect l="l" t="t" r="r" b="b"/>
            <a:pathLst>
              <a:path w="4634230" h="1038225">
                <a:moveTo>
                  <a:pt x="0" y="172974"/>
                </a:moveTo>
                <a:lnTo>
                  <a:pt x="6180" y="127000"/>
                </a:lnTo>
                <a:lnTo>
                  <a:pt x="23624" y="85682"/>
                </a:lnTo>
                <a:lnTo>
                  <a:pt x="50680" y="50673"/>
                </a:lnTo>
                <a:lnTo>
                  <a:pt x="85701" y="23622"/>
                </a:lnTo>
                <a:lnTo>
                  <a:pt x="127036" y="6180"/>
                </a:lnTo>
                <a:lnTo>
                  <a:pt x="173037" y="0"/>
                </a:lnTo>
                <a:lnTo>
                  <a:pt x="4460875" y="0"/>
                </a:lnTo>
                <a:lnTo>
                  <a:pt x="4506858" y="6180"/>
                </a:lnTo>
                <a:lnTo>
                  <a:pt x="4548199" y="23622"/>
                </a:lnTo>
                <a:lnTo>
                  <a:pt x="4583239" y="50673"/>
                </a:lnTo>
                <a:lnTo>
                  <a:pt x="4610321" y="85682"/>
                </a:lnTo>
                <a:lnTo>
                  <a:pt x="4627785" y="127000"/>
                </a:lnTo>
                <a:lnTo>
                  <a:pt x="4633976" y="172974"/>
                </a:lnTo>
                <a:lnTo>
                  <a:pt x="4633976" y="865124"/>
                </a:lnTo>
                <a:lnTo>
                  <a:pt x="4627785" y="911151"/>
                </a:lnTo>
                <a:lnTo>
                  <a:pt x="4610321" y="952504"/>
                </a:lnTo>
                <a:lnTo>
                  <a:pt x="4583239" y="987536"/>
                </a:lnTo>
                <a:lnTo>
                  <a:pt x="4548199" y="1014598"/>
                </a:lnTo>
                <a:lnTo>
                  <a:pt x="4506858" y="1032043"/>
                </a:lnTo>
                <a:lnTo>
                  <a:pt x="4460875" y="1038225"/>
                </a:lnTo>
                <a:lnTo>
                  <a:pt x="173037" y="1038225"/>
                </a:lnTo>
                <a:lnTo>
                  <a:pt x="127036" y="1032043"/>
                </a:lnTo>
                <a:lnTo>
                  <a:pt x="85701" y="1014598"/>
                </a:lnTo>
                <a:lnTo>
                  <a:pt x="50680" y="987536"/>
                </a:lnTo>
                <a:lnTo>
                  <a:pt x="23624" y="952504"/>
                </a:lnTo>
                <a:lnTo>
                  <a:pt x="6180" y="911151"/>
                </a:lnTo>
                <a:lnTo>
                  <a:pt x="0" y="865124"/>
                </a:lnTo>
                <a:lnTo>
                  <a:pt x="0" y="172974"/>
                </a:lnTo>
                <a:close/>
              </a:path>
            </a:pathLst>
          </a:custGeom>
          <a:ln w="381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23100" y="4273930"/>
            <a:ext cx="1293749" cy="89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343" y="4020311"/>
            <a:ext cx="8613648" cy="232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5412" y="4061205"/>
            <a:ext cx="8479155" cy="2190750"/>
          </a:xfrm>
          <a:custGeom>
            <a:avLst/>
            <a:gdLst/>
            <a:ahLst/>
            <a:cxnLst/>
            <a:rect l="l" t="t" r="r" b="b"/>
            <a:pathLst>
              <a:path w="8479155" h="2190750">
                <a:moveTo>
                  <a:pt x="0" y="365125"/>
                </a:moveTo>
                <a:lnTo>
                  <a:pt x="3333" y="315574"/>
                </a:lnTo>
                <a:lnTo>
                  <a:pt x="13042" y="268052"/>
                </a:lnTo>
                <a:lnTo>
                  <a:pt x="28693" y="222992"/>
                </a:lnTo>
                <a:lnTo>
                  <a:pt x="49851" y="180829"/>
                </a:lnTo>
                <a:lnTo>
                  <a:pt x="76080" y="141998"/>
                </a:lnTo>
                <a:lnTo>
                  <a:pt x="106945" y="106934"/>
                </a:lnTo>
                <a:lnTo>
                  <a:pt x="142011" y="76071"/>
                </a:lnTo>
                <a:lnTo>
                  <a:pt x="180844" y="49845"/>
                </a:lnTo>
                <a:lnTo>
                  <a:pt x="223008" y="28690"/>
                </a:lnTo>
                <a:lnTo>
                  <a:pt x="268068" y="13041"/>
                </a:lnTo>
                <a:lnTo>
                  <a:pt x="315589" y="3332"/>
                </a:lnTo>
                <a:lnTo>
                  <a:pt x="365137" y="0"/>
                </a:lnTo>
                <a:lnTo>
                  <a:pt x="8113712" y="0"/>
                </a:lnTo>
                <a:lnTo>
                  <a:pt x="8163262" y="3332"/>
                </a:lnTo>
                <a:lnTo>
                  <a:pt x="8210785" y="13041"/>
                </a:lnTo>
                <a:lnTo>
                  <a:pt x="8255845" y="28690"/>
                </a:lnTo>
                <a:lnTo>
                  <a:pt x="8298008" y="49845"/>
                </a:lnTo>
                <a:lnTo>
                  <a:pt x="8336839" y="76071"/>
                </a:lnTo>
                <a:lnTo>
                  <a:pt x="8371903" y="106934"/>
                </a:lnTo>
                <a:lnTo>
                  <a:pt x="8402766" y="141998"/>
                </a:lnTo>
                <a:lnTo>
                  <a:pt x="8428992" y="180829"/>
                </a:lnTo>
                <a:lnTo>
                  <a:pt x="8450147" y="222992"/>
                </a:lnTo>
                <a:lnTo>
                  <a:pt x="8465796" y="268052"/>
                </a:lnTo>
                <a:lnTo>
                  <a:pt x="8475504" y="315574"/>
                </a:lnTo>
                <a:lnTo>
                  <a:pt x="8478837" y="365125"/>
                </a:lnTo>
                <a:lnTo>
                  <a:pt x="8478837" y="1825586"/>
                </a:lnTo>
                <a:lnTo>
                  <a:pt x="8475504" y="1875131"/>
                </a:lnTo>
                <a:lnTo>
                  <a:pt x="8465796" y="1922650"/>
                </a:lnTo>
                <a:lnTo>
                  <a:pt x="8450147" y="1967709"/>
                </a:lnTo>
                <a:lnTo>
                  <a:pt x="8428992" y="2009871"/>
                </a:lnTo>
                <a:lnTo>
                  <a:pt x="8402766" y="2048702"/>
                </a:lnTo>
                <a:lnTo>
                  <a:pt x="8371903" y="2083768"/>
                </a:lnTo>
                <a:lnTo>
                  <a:pt x="8336839" y="2114632"/>
                </a:lnTo>
                <a:lnTo>
                  <a:pt x="8298008" y="2140861"/>
                </a:lnTo>
                <a:lnTo>
                  <a:pt x="8255845" y="2162018"/>
                </a:lnTo>
                <a:lnTo>
                  <a:pt x="8210785" y="2177669"/>
                </a:lnTo>
                <a:lnTo>
                  <a:pt x="8163262" y="2187378"/>
                </a:lnTo>
                <a:lnTo>
                  <a:pt x="8113712" y="2190711"/>
                </a:lnTo>
                <a:lnTo>
                  <a:pt x="365137" y="2190711"/>
                </a:lnTo>
                <a:lnTo>
                  <a:pt x="315589" y="2187378"/>
                </a:lnTo>
                <a:lnTo>
                  <a:pt x="268068" y="2177669"/>
                </a:lnTo>
                <a:lnTo>
                  <a:pt x="223008" y="2162018"/>
                </a:lnTo>
                <a:lnTo>
                  <a:pt x="180844" y="2140861"/>
                </a:lnTo>
                <a:lnTo>
                  <a:pt x="142011" y="2114632"/>
                </a:lnTo>
                <a:lnTo>
                  <a:pt x="106945" y="2083768"/>
                </a:lnTo>
                <a:lnTo>
                  <a:pt x="76080" y="2048702"/>
                </a:lnTo>
                <a:lnTo>
                  <a:pt x="49851" y="2009871"/>
                </a:lnTo>
                <a:lnTo>
                  <a:pt x="28693" y="1967709"/>
                </a:lnTo>
                <a:lnTo>
                  <a:pt x="13042" y="1922650"/>
                </a:lnTo>
                <a:lnTo>
                  <a:pt x="3333" y="1875131"/>
                </a:lnTo>
                <a:lnTo>
                  <a:pt x="0" y="1825586"/>
                </a:lnTo>
                <a:lnTo>
                  <a:pt x="0" y="36512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86426" y="4451730"/>
            <a:ext cx="1689100" cy="676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65775" y="5513730"/>
            <a:ext cx="2462149" cy="593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8201" y="5261318"/>
            <a:ext cx="1144587" cy="79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49600" y="4537392"/>
            <a:ext cx="1943100" cy="5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30450" y="5310530"/>
            <a:ext cx="1520825" cy="754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9400" y="4192968"/>
            <a:ext cx="1123950" cy="11223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3850" y="5324818"/>
            <a:ext cx="1843151" cy="8556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46200" y="3673855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201675" y="245237"/>
                </a:moveTo>
                <a:lnTo>
                  <a:pt x="0" y="245237"/>
                </a:lnTo>
                <a:lnTo>
                  <a:pt x="100837" y="346075"/>
                </a:lnTo>
                <a:lnTo>
                  <a:pt x="201675" y="245237"/>
                </a:lnTo>
                <a:close/>
              </a:path>
              <a:path w="201930" h="346075">
                <a:moveTo>
                  <a:pt x="151256" y="100711"/>
                </a:moveTo>
                <a:lnTo>
                  <a:pt x="50418" y="100711"/>
                </a:lnTo>
                <a:lnTo>
                  <a:pt x="50418" y="245237"/>
                </a:lnTo>
                <a:lnTo>
                  <a:pt x="151256" y="245237"/>
                </a:lnTo>
                <a:lnTo>
                  <a:pt x="151256" y="100711"/>
                </a:lnTo>
                <a:close/>
              </a:path>
              <a:path w="201930" h="346075">
                <a:moveTo>
                  <a:pt x="100837" y="0"/>
                </a:moveTo>
                <a:lnTo>
                  <a:pt x="0" y="100711"/>
                </a:lnTo>
                <a:lnTo>
                  <a:pt x="201675" y="100711"/>
                </a:lnTo>
                <a:lnTo>
                  <a:pt x="100837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46200" y="3673855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201675" y="100711"/>
                </a:moveTo>
                <a:lnTo>
                  <a:pt x="100837" y="0"/>
                </a:lnTo>
                <a:lnTo>
                  <a:pt x="0" y="100711"/>
                </a:lnTo>
                <a:lnTo>
                  <a:pt x="50418" y="100711"/>
                </a:lnTo>
                <a:lnTo>
                  <a:pt x="50418" y="245237"/>
                </a:lnTo>
                <a:lnTo>
                  <a:pt x="0" y="245237"/>
                </a:lnTo>
                <a:lnTo>
                  <a:pt x="100837" y="346075"/>
                </a:lnTo>
                <a:lnTo>
                  <a:pt x="201675" y="245237"/>
                </a:lnTo>
                <a:lnTo>
                  <a:pt x="151256" y="245237"/>
                </a:lnTo>
                <a:lnTo>
                  <a:pt x="151256" y="100711"/>
                </a:lnTo>
                <a:lnTo>
                  <a:pt x="201675" y="100711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18151" y="3673855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29" h="346075">
                <a:moveTo>
                  <a:pt x="201549" y="245237"/>
                </a:moveTo>
                <a:lnTo>
                  <a:pt x="0" y="245237"/>
                </a:lnTo>
                <a:lnTo>
                  <a:pt x="100711" y="346075"/>
                </a:lnTo>
                <a:lnTo>
                  <a:pt x="201549" y="245237"/>
                </a:lnTo>
                <a:close/>
              </a:path>
              <a:path w="201929" h="346075">
                <a:moveTo>
                  <a:pt x="151129" y="100711"/>
                </a:moveTo>
                <a:lnTo>
                  <a:pt x="50291" y="100711"/>
                </a:lnTo>
                <a:lnTo>
                  <a:pt x="50291" y="245237"/>
                </a:lnTo>
                <a:lnTo>
                  <a:pt x="151129" y="245237"/>
                </a:lnTo>
                <a:lnTo>
                  <a:pt x="151129" y="100711"/>
                </a:lnTo>
                <a:close/>
              </a:path>
              <a:path w="201929" h="346075">
                <a:moveTo>
                  <a:pt x="100711" y="0"/>
                </a:moveTo>
                <a:lnTo>
                  <a:pt x="0" y="100711"/>
                </a:lnTo>
                <a:lnTo>
                  <a:pt x="201549" y="100711"/>
                </a:lnTo>
                <a:lnTo>
                  <a:pt x="100711" y="0"/>
                </a:lnTo>
                <a:close/>
              </a:path>
            </a:pathLst>
          </a:custGeom>
          <a:solidFill>
            <a:srgbClr val="006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18151" y="3673855"/>
            <a:ext cx="201930" cy="346075"/>
          </a:xfrm>
          <a:custGeom>
            <a:avLst/>
            <a:gdLst/>
            <a:ahLst/>
            <a:cxnLst/>
            <a:rect l="l" t="t" r="r" b="b"/>
            <a:pathLst>
              <a:path w="201929" h="346075">
                <a:moveTo>
                  <a:pt x="201549" y="100711"/>
                </a:moveTo>
                <a:lnTo>
                  <a:pt x="100711" y="0"/>
                </a:lnTo>
                <a:lnTo>
                  <a:pt x="0" y="100711"/>
                </a:lnTo>
                <a:lnTo>
                  <a:pt x="50291" y="100711"/>
                </a:lnTo>
                <a:lnTo>
                  <a:pt x="50291" y="245237"/>
                </a:lnTo>
                <a:lnTo>
                  <a:pt x="0" y="245237"/>
                </a:lnTo>
                <a:lnTo>
                  <a:pt x="100711" y="346075"/>
                </a:lnTo>
                <a:lnTo>
                  <a:pt x="201549" y="245237"/>
                </a:lnTo>
                <a:lnTo>
                  <a:pt x="151129" y="245237"/>
                </a:lnTo>
                <a:lnTo>
                  <a:pt x="151129" y="100711"/>
                </a:lnTo>
                <a:lnTo>
                  <a:pt x="201549" y="100711"/>
                </a:lnTo>
                <a:close/>
              </a:path>
            </a:pathLst>
          </a:custGeom>
          <a:ln w="25400">
            <a:solidFill>
              <a:srgbClr val="0049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28001" y="2648267"/>
            <a:ext cx="868362" cy="12271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8433561" y="2887090"/>
            <a:ext cx="61150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User  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racking  </a:t>
            </a:r>
            <a:r>
              <a:rPr dirty="0" sz="1200" spc="-10">
                <a:latin typeface="Arial"/>
                <a:cs typeface="Arial"/>
              </a:rPr>
              <a:t>DB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73900" y="1268730"/>
            <a:ext cx="1098550" cy="13827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131302" y="2171065"/>
            <a:ext cx="53784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 marR="5080" indent="-304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k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n  </a:t>
            </a:r>
            <a:r>
              <a:rPr dirty="0" sz="1200" spc="-5">
                <a:latin typeface="Arial"/>
                <a:cs typeface="Arial"/>
              </a:rPr>
              <a:t>Server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76697" y="1993650"/>
            <a:ext cx="2141855" cy="213995"/>
          </a:xfrm>
          <a:custGeom>
            <a:avLst/>
            <a:gdLst/>
            <a:ahLst/>
            <a:cxnLst/>
            <a:rect l="l" t="t" r="r" b="b"/>
            <a:pathLst>
              <a:path w="2141854" h="213994">
                <a:moveTo>
                  <a:pt x="187100" y="0"/>
                </a:moveTo>
                <a:lnTo>
                  <a:pt x="178180" y="3044"/>
                </a:lnTo>
                <a:lnTo>
                  <a:pt x="0" y="106930"/>
                </a:lnTo>
                <a:lnTo>
                  <a:pt x="178180" y="210816"/>
                </a:lnTo>
                <a:lnTo>
                  <a:pt x="187100" y="213915"/>
                </a:lnTo>
                <a:lnTo>
                  <a:pt x="196199" y="213324"/>
                </a:lnTo>
                <a:lnTo>
                  <a:pt x="204416" y="209351"/>
                </a:lnTo>
                <a:lnTo>
                  <a:pt x="210692" y="202307"/>
                </a:lnTo>
                <a:lnTo>
                  <a:pt x="213739" y="193387"/>
                </a:lnTo>
                <a:lnTo>
                  <a:pt x="213153" y="184288"/>
                </a:lnTo>
                <a:lnTo>
                  <a:pt x="209210" y="176071"/>
                </a:lnTo>
                <a:lnTo>
                  <a:pt x="202184" y="169795"/>
                </a:lnTo>
                <a:lnTo>
                  <a:pt x="135422" y="130806"/>
                </a:lnTo>
                <a:lnTo>
                  <a:pt x="47243" y="130806"/>
                </a:lnTo>
                <a:lnTo>
                  <a:pt x="47243" y="83181"/>
                </a:lnTo>
                <a:lnTo>
                  <a:pt x="135320" y="83181"/>
                </a:lnTo>
                <a:lnTo>
                  <a:pt x="202184" y="44192"/>
                </a:lnTo>
                <a:lnTo>
                  <a:pt x="209210" y="37915"/>
                </a:lnTo>
                <a:lnTo>
                  <a:pt x="213153" y="29698"/>
                </a:lnTo>
                <a:lnTo>
                  <a:pt x="213739" y="20599"/>
                </a:lnTo>
                <a:lnTo>
                  <a:pt x="210692" y="11680"/>
                </a:lnTo>
                <a:lnTo>
                  <a:pt x="204416" y="4579"/>
                </a:lnTo>
                <a:lnTo>
                  <a:pt x="196199" y="599"/>
                </a:lnTo>
                <a:lnTo>
                  <a:pt x="187100" y="0"/>
                </a:lnTo>
                <a:close/>
              </a:path>
              <a:path w="2141854" h="213994">
                <a:moveTo>
                  <a:pt x="2047289" y="106945"/>
                </a:moveTo>
                <a:lnTo>
                  <a:pt x="1939671" y="169795"/>
                </a:lnTo>
                <a:lnTo>
                  <a:pt x="1932570" y="176071"/>
                </a:lnTo>
                <a:lnTo>
                  <a:pt x="1928590" y="184288"/>
                </a:lnTo>
                <a:lnTo>
                  <a:pt x="1927990" y="193387"/>
                </a:lnTo>
                <a:lnTo>
                  <a:pt x="1931034" y="202307"/>
                </a:lnTo>
                <a:lnTo>
                  <a:pt x="1937313" y="209351"/>
                </a:lnTo>
                <a:lnTo>
                  <a:pt x="1945544" y="213324"/>
                </a:lnTo>
                <a:lnTo>
                  <a:pt x="1954680" y="213915"/>
                </a:lnTo>
                <a:lnTo>
                  <a:pt x="1963674" y="210816"/>
                </a:lnTo>
                <a:lnTo>
                  <a:pt x="2100806" y="130806"/>
                </a:lnTo>
                <a:lnTo>
                  <a:pt x="2094483" y="130806"/>
                </a:lnTo>
                <a:lnTo>
                  <a:pt x="2094483" y="127504"/>
                </a:lnTo>
                <a:lnTo>
                  <a:pt x="2082546" y="127504"/>
                </a:lnTo>
                <a:lnTo>
                  <a:pt x="2047289" y="106945"/>
                </a:lnTo>
                <a:close/>
              </a:path>
              <a:path w="2141854" h="213994">
                <a:moveTo>
                  <a:pt x="135320" y="83181"/>
                </a:moveTo>
                <a:lnTo>
                  <a:pt x="47243" y="83181"/>
                </a:lnTo>
                <a:lnTo>
                  <a:pt x="47243" y="130806"/>
                </a:lnTo>
                <a:lnTo>
                  <a:pt x="135422" y="130806"/>
                </a:lnTo>
                <a:lnTo>
                  <a:pt x="129767" y="127504"/>
                </a:lnTo>
                <a:lnTo>
                  <a:pt x="59309" y="127504"/>
                </a:lnTo>
                <a:lnTo>
                  <a:pt x="59309" y="86356"/>
                </a:lnTo>
                <a:lnTo>
                  <a:pt x="129875" y="86356"/>
                </a:lnTo>
                <a:lnTo>
                  <a:pt x="135320" y="83181"/>
                </a:lnTo>
                <a:close/>
              </a:path>
              <a:path w="2141854" h="213994">
                <a:moveTo>
                  <a:pt x="2006534" y="83181"/>
                </a:moveTo>
                <a:lnTo>
                  <a:pt x="135320" y="83181"/>
                </a:lnTo>
                <a:lnTo>
                  <a:pt x="94565" y="106945"/>
                </a:lnTo>
                <a:lnTo>
                  <a:pt x="135422" y="130806"/>
                </a:lnTo>
                <a:lnTo>
                  <a:pt x="2006432" y="130806"/>
                </a:lnTo>
                <a:lnTo>
                  <a:pt x="2047289" y="106945"/>
                </a:lnTo>
                <a:lnTo>
                  <a:pt x="2006534" y="83181"/>
                </a:lnTo>
                <a:close/>
              </a:path>
              <a:path w="2141854" h="213994">
                <a:moveTo>
                  <a:pt x="2101023" y="83181"/>
                </a:moveTo>
                <a:lnTo>
                  <a:pt x="2094483" y="83181"/>
                </a:lnTo>
                <a:lnTo>
                  <a:pt x="2094483" y="130806"/>
                </a:lnTo>
                <a:lnTo>
                  <a:pt x="2100806" y="130806"/>
                </a:lnTo>
                <a:lnTo>
                  <a:pt x="2141728" y="106930"/>
                </a:lnTo>
                <a:lnTo>
                  <a:pt x="2101023" y="83181"/>
                </a:lnTo>
                <a:close/>
              </a:path>
              <a:path w="2141854" h="213994">
                <a:moveTo>
                  <a:pt x="59309" y="86356"/>
                </a:moveTo>
                <a:lnTo>
                  <a:pt x="59309" y="127504"/>
                </a:lnTo>
                <a:lnTo>
                  <a:pt x="94565" y="106945"/>
                </a:lnTo>
                <a:lnTo>
                  <a:pt x="59309" y="86356"/>
                </a:lnTo>
                <a:close/>
              </a:path>
              <a:path w="2141854" h="213994">
                <a:moveTo>
                  <a:pt x="94565" y="106945"/>
                </a:moveTo>
                <a:lnTo>
                  <a:pt x="59309" y="127504"/>
                </a:lnTo>
                <a:lnTo>
                  <a:pt x="129767" y="127504"/>
                </a:lnTo>
                <a:lnTo>
                  <a:pt x="94565" y="106945"/>
                </a:lnTo>
                <a:close/>
              </a:path>
              <a:path w="2141854" h="213994">
                <a:moveTo>
                  <a:pt x="2082546" y="86356"/>
                </a:moveTo>
                <a:lnTo>
                  <a:pt x="2047289" y="106945"/>
                </a:lnTo>
                <a:lnTo>
                  <a:pt x="2082546" y="127504"/>
                </a:lnTo>
                <a:lnTo>
                  <a:pt x="2082546" y="86356"/>
                </a:lnTo>
                <a:close/>
              </a:path>
              <a:path w="2141854" h="213994">
                <a:moveTo>
                  <a:pt x="2094483" y="86356"/>
                </a:moveTo>
                <a:lnTo>
                  <a:pt x="2082546" y="86356"/>
                </a:lnTo>
                <a:lnTo>
                  <a:pt x="2082546" y="127504"/>
                </a:lnTo>
                <a:lnTo>
                  <a:pt x="2094483" y="127504"/>
                </a:lnTo>
                <a:lnTo>
                  <a:pt x="2094483" y="86356"/>
                </a:lnTo>
                <a:close/>
              </a:path>
              <a:path w="2141854" h="213994">
                <a:moveTo>
                  <a:pt x="129875" y="86356"/>
                </a:moveTo>
                <a:lnTo>
                  <a:pt x="59309" y="86356"/>
                </a:lnTo>
                <a:lnTo>
                  <a:pt x="94565" y="106945"/>
                </a:lnTo>
                <a:lnTo>
                  <a:pt x="129875" y="86356"/>
                </a:lnTo>
                <a:close/>
              </a:path>
              <a:path w="2141854" h="213994">
                <a:moveTo>
                  <a:pt x="1954680" y="0"/>
                </a:moveTo>
                <a:lnTo>
                  <a:pt x="1945544" y="599"/>
                </a:lnTo>
                <a:lnTo>
                  <a:pt x="1937313" y="4579"/>
                </a:lnTo>
                <a:lnTo>
                  <a:pt x="1931034" y="11680"/>
                </a:lnTo>
                <a:lnTo>
                  <a:pt x="1927990" y="20599"/>
                </a:lnTo>
                <a:lnTo>
                  <a:pt x="1928590" y="29698"/>
                </a:lnTo>
                <a:lnTo>
                  <a:pt x="1932570" y="37915"/>
                </a:lnTo>
                <a:lnTo>
                  <a:pt x="1939671" y="44192"/>
                </a:lnTo>
                <a:lnTo>
                  <a:pt x="2047289" y="106945"/>
                </a:lnTo>
                <a:lnTo>
                  <a:pt x="2082546" y="86356"/>
                </a:lnTo>
                <a:lnTo>
                  <a:pt x="2094483" y="86356"/>
                </a:lnTo>
                <a:lnTo>
                  <a:pt x="2094483" y="83181"/>
                </a:lnTo>
                <a:lnTo>
                  <a:pt x="2101023" y="83181"/>
                </a:lnTo>
                <a:lnTo>
                  <a:pt x="1963674" y="3044"/>
                </a:lnTo>
                <a:lnTo>
                  <a:pt x="1954680" y="0"/>
                </a:lnTo>
                <a:close/>
              </a:path>
            </a:pathLst>
          </a:custGeom>
          <a:solidFill>
            <a:srgbClr val="0064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177656" y="1380108"/>
            <a:ext cx="858837" cy="749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63776" y="4380293"/>
            <a:ext cx="1320800" cy="8112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8120" y="6570167"/>
            <a:ext cx="8445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67" y="6570167"/>
            <a:ext cx="53022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Segoe UI"/>
                <a:cs typeface="Segoe UI"/>
              </a:rPr>
              <a:t>6/22/</a:t>
            </a:r>
            <a:r>
              <a:rPr dirty="0" sz="800" spc="-10" b="1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dirty="0" sz="800" b="1">
                <a:solidFill>
                  <a:srgbClr val="FFFFFF"/>
                </a:solidFill>
                <a:latin typeface="Segoe UI"/>
                <a:cs typeface="Segoe UI"/>
              </a:rPr>
              <a:t>017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088" rIns="0" bIns="0" rtlCol="0" vert="horz">
            <a:spAutoFit/>
          </a:bodyPr>
          <a:lstStyle/>
          <a:p>
            <a:pPr marL="7400925">
              <a:lnSpc>
                <a:spcPct val="100000"/>
              </a:lnSpc>
            </a:pPr>
            <a:r>
              <a:rPr dirty="0" spc="-10"/>
              <a:t>Agenda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0917" y="6482892"/>
            <a:ext cx="512318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IWSG 2017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baseline="26455" sz="1575">
                <a:solidFill>
                  <a:srgbClr val="FFFFFF"/>
                </a:solidFill>
                <a:latin typeface="Calibri"/>
                <a:cs typeface="Calibri"/>
              </a:rPr>
              <a:t>th 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International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Workshop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Gateways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367028"/>
            <a:ext cx="7941945" cy="3475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ndara"/>
                <a:cs typeface="Candara"/>
              </a:rPr>
              <a:t>Introduction </a:t>
            </a:r>
            <a:r>
              <a:rPr dirty="0" sz="2400">
                <a:latin typeface="Candara"/>
                <a:cs typeface="Candara"/>
              </a:rPr>
              <a:t>about</a:t>
            </a:r>
            <a:r>
              <a:rPr dirty="0" sz="2400" spc="-55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EGI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ndara"/>
                <a:cs typeface="Candara"/>
              </a:rPr>
              <a:t>Some driving </a:t>
            </a:r>
            <a:r>
              <a:rPr dirty="0" sz="2400">
                <a:latin typeface="Candara"/>
                <a:cs typeface="Candara"/>
              </a:rPr>
              <a:t>considerations </a:t>
            </a:r>
            <a:r>
              <a:rPr dirty="0" sz="2400" spc="-5">
                <a:latin typeface="Candara"/>
                <a:cs typeface="Candara"/>
              </a:rPr>
              <a:t>and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motivations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Overview of the </a:t>
            </a:r>
            <a:r>
              <a:rPr dirty="0" sz="2400" spc="-5">
                <a:latin typeface="Candara"/>
                <a:cs typeface="Candara"/>
              </a:rPr>
              <a:t>EGI Applications </a:t>
            </a:r>
            <a:r>
              <a:rPr dirty="0" sz="2400">
                <a:latin typeface="Candara"/>
                <a:cs typeface="Candara"/>
              </a:rPr>
              <a:t>on Demand </a:t>
            </a:r>
            <a:r>
              <a:rPr dirty="0" sz="2400" spc="-5">
                <a:latin typeface="Candara"/>
                <a:cs typeface="Candara"/>
              </a:rPr>
              <a:t>(AoD)</a:t>
            </a:r>
            <a:r>
              <a:rPr dirty="0" sz="2400" spc="-5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service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Candara"/>
                <a:cs typeface="Candara"/>
              </a:rPr>
              <a:t>List of </a:t>
            </a:r>
            <a:r>
              <a:rPr dirty="0" sz="2400" spc="-5">
                <a:latin typeface="Candara"/>
                <a:cs typeface="Candara"/>
              </a:rPr>
              <a:t>Service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Components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ndara"/>
                <a:cs typeface="Candara"/>
              </a:rPr>
              <a:t>Available </a:t>
            </a:r>
            <a:r>
              <a:rPr dirty="0" sz="2400" spc="-5">
                <a:latin typeface="Candara"/>
                <a:cs typeface="Candara"/>
              </a:rPr>
              <a:t>Science </a:t>
            </a:r>
            <a:r>
              <a:rPr dirty="0" sz="2400">
                <a:latin typeface="Candara"/>
                <a:cs typeface="Candara"/>
              </a:rPr>
              <a:t>Gateways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Candara"/>
                <a:cs typeface="Candara"/>
              </a:rPr>
              <a:t>Value</a:t>
            </a:r>
            <a:r>
              <a:rPr dirty="0" sz="2400" spc="-8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propositions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List of “Applications </a:t>
            </a:r>
            <a:r>
              <a:rPr dirty="0" sz="2400" spc="-5">
                <a:latin typeface="Candara"/>
                <a:cs typeface="Candara"/>
              </a:rPr>
              <a:t>as </a:t>
            </a:r>
            <a:r>
              <a:rPr dirty="0" sz="2400">
                <a:latin typeface="Candara"/>
                <a:cs typeface="Candara"/>
              </a:rPr>
              <a:t>a</a:t>
            </a:r>
            <a:r>
              <a:rPr dirty="0" sz="2400" spc="-9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Service”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How to get involved</a:t>
            </a:r>
            <a:r>
              <a:rPr dirty="0" sz="2400" spc="-9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?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200" y="1370584"/>
            <a:ext cx="8531860" cy="1007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latin typeface="Candara"/>
                <a:cs typeface="Candara"/>
              </a:rPr>
              <a:t>The </a:t>
            </a:r>
            <a:r>
              <a:rPr dirty="0" sz="2000" b="1">
                <a:latin typeface="Candara"/>
                <a:cs typeface="Candara"/>
              </a:rPr>
              <a:t>WS-PGRADE </a:t>
            </a:r>
            <a:r>
              <a:rPr dirty="0" sz="2000" spc="-5">
                <a:latin typeface="Candara"/>
                <a:cs typeface="Candara"/>
              </a:rPr>
              <a:t>Science </a:t>
            </a:r>
            <a:r>
              <a:rPr dirty="0" sz="2000">
                <a:latin typeface="Candara"/>
                <a:cs typeface="Candara"/>
              </a:rPr>
              <a:t>Gateway offers a </a:t>
            </a:r>
            <a:r>
              <a:rPr dirty="0" sz="2000" spc="-5">
                <a:latin typeface="Candara"/>
                <a:cs typeface="Candara"/>
              </a:rPr>
              <a:t>workflow-oriented Science </a:t>
            </a:r>
            <a:r>
              <a:rPr dirty="0" sz="2000">
                <a:latin typeface="Candara"/>
                <a:cs typeface="Candara"/>
              </a:rPr>
              <a:t>Gateway  framework </a:t>
            </a:r>
            <a:r>
              <a:rPr dirty="0" sz="2000" spc="-5">
                <a:latin typeface="Candara"/>
                <a:cs typeface="Candara"/>
              </a:rPr>
              <a:t>with different </a:t>
            </a:r>
            <a:r>
              <a:rPr dirty="0" sz="2000">
                <a:latin typeface="Candara"/>
                <a:cs typeface="Candara"/>
              </a:rPr>
              <a:t>customization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methodologies.</a:t>
            </a:r>
            <a:endParaRPr sz="2000">
              <a:latin typeface="Candara"/>
              <a:cs typeface="Candara"/>
            </a:endParaRPr>
          </a:p>
          <a:p>
            <a:pPr marL="123825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Candara"/>
                <a:cs typeface="Candara"/>
              </a:rPr>
              <a:t>- </a:t>
            </a:r>
            <a:r>
              <a:rPr dirty="0" sz="2000" spc="-5">
                <a:latin typeface="Candara"/>
                <a:cs typeface="Candara"/>
              </a:rPr>
              <a:t>Developed </a:t>
            </a:r>
            <a:r>
              <a:rPr dirty="0" sz="2000">
                <a:latin typeface="Candara"/>
                <a:cs typeface="Candara"/>
              </a:rPr>
              <a:t>by </a:t>
            </a:r>
            <a:r>
              <a:rPr dirty="0" sz="2000" spc="-10">
                <a:latin typeface="Candara"/>
                <a:cs typeface="Candara"/>
              </a:rPr>
              <a:t>MTA SZTAKI </a:t>
            </a:r>
            <a:r>
              <a:rPr dirty="0" sz="2000">
                <a:latin typeface="Candara"/>
                <a:cs typeface="Candara"/>
              </a:rPr>
              <a:t>and released </a:t>
            </a:r>
            <a:r>
              <a:rPr dirty="0" sz="2000" spc="-5">
                <a:latin typeface="Candara"/>
                <a:cs typeface="Candara"/>
              </a:rPr>
              <a:t>under the Apache 2.0</a:t>
            </a:r>
            <a:r>
              <a:rPr dirty="0" sz="2000" spc="6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license.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036" y="2528316"/>
            <a:ext cx="6024372" cy="3438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532" y="2564853"/>
            <a:ext cx="5898896" cy="3312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770" y="2560091"/>
            <a:ext cx="5908675" cy="3322320"/>
          </a:xfrm>
          <a:custGeom>
            <a:avLst/>
            <a:gdLst/>
            <a:ahLst/>
            <a:cxnLst/>
            <a:rect l="l" t="t" r="r" b="b"/>
            <a:pathLst>
              <a:path w="5908675" h="3322320">
                <a:moveTo>
                  <a:pt x="0" y="3321939"/>
                </a:moveTo>
                <a:lnTo>
                  <a:pt x="5908421" y="3321939"/>
                </a:lnTo>
                <a:lnTo>
                  <a:pt x="5908421" y="0"/>
                </a:lnTo>
                <a:lnTo>
                  <a:pt x="0" y="0"/>
                </a:lnTo>
                <a:lnTo>
                  <a:pt x="0" y="332193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1417" y="2769870"/>
            <a:ext cx="505459" cy="360045"/>
          </a:xfrm>
          <a:custGeom>
            <a:avLst/>
            <a:gdLst/>
            <a:ahLst/>
            <a:cxnLst/>
            <a:rect l="l" t="t" r="r" b="b"/>
            <a:pathLst>
              <a:path w="505459" h="360044">
                <a:moveTo>
                  <a:pt x="0" y="180085"/>
                </a:moveTo>
                <a:lnTo>
                  <a:pt x="6671" y="138799"/>
                </a:lnTo>
                <a:lnTo>
                  <a:pt x="25673" y="100896"/>
                </a:lnTo>
                <a:lnTo>
                  <a:pt x="55489" y="67458"/>
                </a:lnTo>
                <a:lnTo>
                  <a:pt x="94602" y="39568"/>
                </a:lnTo>
                <a:lnTo>
                  <a:pt x="141495" y="18307"/>
                </a:lnTo>
                <a:lnTo>
                  <a:pt x="194651" y="4757"/>
                </a:lnTo>
                <a:lnTo>
                  <a:pt x="252552" y="0"/>
                </a:lnTo>
                <a:lnTo>
                  <a:pt x="310491" y="4757"/>
                </a:lnTo>
                <a:lnTo>
                  <a:pt x="363668" y="18307"/>
                </a:lnTo>
                <a:lnTo>
                  <a:pt x="410569" y="39568"/>
                </a:lnTo>
                <a:lnTo>
                  <a:pt x="449681" y="67458"/>
                </a:lnTo>
                <a:lnTo>
                  <a:pt x="479491" y="100896"/>
                </a:lnTo>
                <a:lnTo>
                  <a:pt x="498487" y="138799"/>
                </a:lnTo>
                <a:lnTo>
                  <a:pt x="505155" y="180085"/>
                </a:lnTo>
                <a:lnTo>
                  <a:pt x="498487" y="221325"/>
                </a:lnTo>
                <a:lnTo>
                  <a:pt x="479491" y="259194"/>
                </a:lnTo>
                <a:lnTo>
                  <a:pt x="449681" y="292609"/>
                </a:lnTo>
                <a:lnTo>
                  <a:pt x="410569" y="320486"/>
                </a:lnTo>
                <a:lnTo>
                  <a:pt x="363668" y="341740"/>
                </a:lnTo>
                <a:lnTo>
                  <a:pt x="310491" y="355288"/>
                </a:lnTo>
                <a:lnTo>
                  <a:pt x="252552" y="360044"/>
                </a:lnTo>
                <a:lnTo>
                  <a:pt x="194651" y="355288"/>
                </a:lnTo>
                <a:lnTo>
                  <a:pt x="141495" y="341740"/>
                </a:lnTo>
                <a:lnTo>
                  <a:pt x="94602" y="320486"/>
                </a:lnTo>
                <a:lnTo>
                  <a:pt x="55489" y="292609"/>
                </a:lnTo>
                <a:lnTo>
                  <a:pt x="25673" y="259194"/>
                </a:lnTo>
                <a:lnTo>
                  <a:pt x="6671" y="221325"/>
                </a:lnTo>
                <a:lnTo>
                  <a:pt x="0" y="18008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6096" y="2385060"/>
            <a:ext cx="5077967" cy="3221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51909" y="2420873"/>
            <a:ext cx="4952999" cy="3095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47210" y="2416175"/>
            <a:ext cx="4962525" cy="3105150"/>
          </a:xfrm>
          <a:custGeom>
            <a:avLst/>
            <a:gdLst/>
            <a:ahLst/>
            <a:cxnLst/>
            <a:rect l="l" t="t" r="r" b="b"/>
            <a:pathLst>
              <a:path w="4962525" h="3105150">
                <a:moveTo>
                  <a:pt x="0" y="3105150"/>
                </a:moveTo>
                <a:lnTo>
                  <a:pt x="4962525" y="3105150"/>
                </a:lnTo>
                <a:lnTo>
                  <a:pt x="4962525" y="0"/>
                </a:lnTo>
                <a:lnTo>
                  <a:pt x="0" y="0"/>
                </a:lnTo>
                <a:lnTo>
                  <a:pt x="0" y="3105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2796" y="4847844"/>
            <a:ext cx="5042915" cy="1551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18609" y="4883112"/>
            <a:ext cx="4917947" cy="1426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13784" y="4878349"/>
            <a:ext cx="4927600" cy="1435735"/>
          </a:xfrm>
          <a:custGeom>
            <a:avLst/>
            <a:gdLst/>
            <a:ahLst/>
            <a:cxnLst/>
            <a:rect l="l" t="t" r="r" b="b"/>
            <a:pathLst>
              <a:path w="4927600" h="1435735">
                <a:moveTo>
                  <a:pt x="0" y="1435734"/>
                </a:moveTo>
                <a:lnTo>
                  <a:pt x="4927473" y="1435734"/>
                </a:lnTo>
                <a:lnTo>
                  <a:pt x="4927473" y="0"/>
                </a:lnTo>
                <a:lnTo>
                  <a:pt x="0" y="0"/>
                </a:lnTo>
                <a:lnTo>
                  <a:pt x="0" y="14357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3715385">
              <a:lnSpc>
                <a:spcPct val="100000"/>
              </a:lnSpc>
            </a:pPr>
            <a:r>
              <a:rPr dirty="0" spc="-5"/>
              <a:t>Science</a:t>
            </a:r>
            <a:r>
              <a:rPr dirty="0" spc="-45"/>
              <a:t> </a:t>
            </a:r>
            <a:r>
              <a:rPr dirty="0" spc="-5"/>
              <a:t>Gateway/WS-PGRADE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88120" y="6576226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 sz="800" spc="5" b="1">
                <a:solidFill>
                  <a:srgbClr val="FFFFFF"/>
                </a:solidFill>
                <a:latin typeface="Segoe UI"/>
                <a:cs typeface="Segoe UI"/>
              </a:rPr>
              <a:t>20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57469" y="1370584"/>
            <a:ext cx="3204845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  <a:tab pos="741045" algn="l"/>
                <a:tab pos="2226945" algn="l"/>
              </a:tabLst>
            </a:pPr>
            <a:r>
              <a:rPr dirty="0" sz="2000" spc="-5">
                <a:latin typeface="Candara"/>
                <a:cs typeface="Candara"/>
              </a:rPr>
              <a:t>is	</a:t>
            </a:r>
            <a:r>
              <a:rPr dirty="0" sz="2000" spc="5">
                <a:latin typeface="Candara"/>
                <a:cs typeface="Candara"/>
              </a:rPr>
              <a:t>an	</a:t>
            </a:r>
            <a:r>
              <a:rPr dirty="0" sz="2000" spc="-5">
                <a:latin typeface="Candara"/>
                <a:cs typeface="Candara"/>
              </a:rPr>
              <a:t>open-source	software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370584"/>
            <a:ext cx="7133590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1340" algn="l"/>
                <a:tab pos="1411605" algn="l"/>
                <a:tab pos="2187575" algn="l"/>
                <a:tab pos="3545840" algn="l"/>
                <a:tab pos="4464685" algn="l"/>
              </a:tabLst>
            </a:pPr>
            <a:r>
              <a:rPr dirty="0" sz="2000" spc="-5">
                <a:latin typeface="Candara"/>
                <a:cs typeface="Candara"/>
              </a:rPr>
              <a:t>The	</a:t>
            </a:r>
            <a:r>
              <a:rPr dirty="0" sz="2000" spc="-5" b="1">
                <a:latin typeface="Candara"/>
                <a:cs typeface="Candara"/>
              </a:rPr>
              <a:t>Elastic	Cloud	Computing	</a:t>
            </a:r>
            <a:r>
              <a:rPr dirty="0" sz="2000" spc="-10" b="1">
                <a:latin typeface="Candara"/>
                <a:cs typeface="Candara"/>
              </a:rPr>
              <a:t>Cluster	</a:t>
            </a:r>
            <a:r>
              <a:rPr dirty="0" sz="2000" spc="-5" b="1">
                <a:latin typeface="Candara"/>
                <a:cs typeface="Candara"/>
              </a:rPr>
              <a:t>(EC3)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1187450" algn="l"/>
                <a:tab pos="1652270" algn="l"/>
                <a:tab pos="3144520" algn="l"/>
                <a:tab pos="4108450" algn="l"/>
                <a:tab pos="5263515" algn="l"/>
                <a:tab pos="6442075" algn="l"/>
              </a:tabLst>
            </a:pPr>
            <a:r>
              <a:rPr dirty="0" sz="2000">
                <a:latin typeface="Candara"/>
                <a:cs typeface="Candara"/>
              </a:rPr>
              <a:t>platform	to	</a:t>
            </a:r>
            <a:r>
              <a:rPr dirty="0" sz="2000" spc="-5">
                <a:latin typeface="Candara"/>
                <a:cs typeface="Candara"/>
              </a:rPr>
              <a:t>dynamically	deploy	complex	scientific	virtual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2578" y="1675384"/>
            <a:ext cx="1188720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ndara"/>
                <a:cs typeface="Candara"/>
              </a:rPr>
              <a:t>computing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80438"/>
            <a:ext cx="6562090" cy="70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ndara"/>
                <a:cs typeface="Candara"/>
              </a:rPr>
              <a:t>infrastructures </a:t>
            </a:r>
            <a:r>
              <a:rPr dirty="0" sz="2000">
                <a:latin typeface="Candara"/>
                <a:cs typeface="Candara"/>
              </a:rPr>
              <a:t>on top of </a:t>
            </a:r>
            <a:r>
              <a:rPr dirty="0" sz="2000" spc="-5">
                <a:latin typeface="Candara"/>
                <a:cs typeface="Candara"/>
              </a:rPr>
              <a:t>Infrastructure </a:t>
            </a:r>
            <a:r>
              <a:rPr dirty="0" sz="2000">
                <a:latin typeface="Candara"/>
                <a:cs typeface="Candara"/>
              </a:rPr>
              <a:t>as a </a:t>
            </a:r>
            <a:r>
              <a:rPr dirty="0" sz="2000" spc="-5">
                <a:latin typeface="Candara"/>
                <a:cs typeface="Candara"/>
              </a:rPr>
              <a:t>Service</a:t>
            </a:r>
            <a:r>
              <a:rPr dirty="0" sz="2000" spc="6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Clouds</a:t>
            </a:r>
            <a:endParaRPr sz="2000">
              <a:latin typeface="Candara"/>
              <a:cs typeface="Candara"/>
            </a:endParaRPr>
          </a:p>
          <a:p>
            <a:pPr marL="123825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Candara"/>
                <a:cs typeface="Candara"/>
              </a:rPr>
              <a:t>- Developed by the </a:t>
            </a:r>
            <a:r>
              <a:rPr dirty="0" sz="2000" b="1">
                <a:latin typeface="Candara"/>
                <a:cs typeface="Candara"/>
              </a:rPr>
              <a:t>Polytechnic University </a:t>
            </a:r>
            <a:r>
              <a:rPr dirty="0" sz="2000" spc="-5" b="1">
                <a:latin typeface="Candara"/>
                <a:cs typeface="Candara"/>
              </a:rPr>
              <a:t>of Valencia</a:t>
            </a:r>
            <a:r>
              <a:rPr dirty="0" sz="2000" spc="-165" b="1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(UPV)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331" y="3064764"/>
            <a:ext cx="4636008" cy="307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247" y="3099981"/>
            <a:ext cx="4509897" cy="295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1485" y="3095218"/>
            <a:ext cx="4519930" cy="2962275"/>
          </a:xfrm>
          <a:custGeom>
            <a:avLst/>
            <a:gdLst/>
            <a:ahLst/>
            <a:cxnLst/>
            <a:rect l="l" t="t" r="r" b="b"/>
            <a:pathLst>
              <a:path w="4519930" h="2962275">
                <a:moveTo>
                  <a:pt x="0" y="2961893"/>
                </a:moveTo>
                <a:lnTo>
                  <a:pt x="4519422" y="2961893"/>
                </a:lnTo>
                <a:lnTo>
                  <a:pt x="4519422" y="0"/>
                </a:lnTo>
                <a:lnTo>
                  <a:pt x="0" y="0"/>
                </a:lnTo>
                <a:lnTo>
                  <a:pt x="0" y="2961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8216" y="4953380"/>
            <a:ext cx="1163320" cy="455295"/>
          </a:xfrm>
          <a:custGeom>
            <a:avLst/>
            <a:gdLst/>
            <a:ahLst/>
            <a:cxnLst/>
            <a:rect l="l" t="t" r="r" b="b"/>
            <a:pathLst>
              <a:path w="1163320" h="455295">
                <a:moveTo>
                  <a:pt x="0" y="227584"/>
                </a:moveTo>
                <a:lnTo>
                  <a:pt x="15365" y="175388"/>
                </a:lnTo>
                <a:lnTo>
                  <a:pt x="59130" y="127481"/>
                </a:lnTo>
                <a:lnTo>
                  <a:pt x="90571" y="105561"/>
                </a:lnTo>
                <a:lnTo>
                  <a:pt x="127802" y="85225"/>
                </a:lnTo>
                <a:lnTo>
                  <a:pt x="170386" y="66643"/>
                </a:lnTo>
                <a:lnTo>
                  <a:pt x="217886" y="49985"/>
                </a:lnTo>
                <a:lnTo>
                  <a:pt x="269865" y="35422"/>
                </a:lnTo>
                <a:lnTo>
                  <a:pt x="325886" y="23125"/>
                </a:lnTo>
                <a:lnTo>
                  <a:pt x="385513" y="13263"/>
                </a:lnTo>
                <a:lnTo>
                  <a:pt x="448309" y="6008"/>
                </a:lnTo>
                <a:lnTo>
                  <a:pt x="513837" y="1530"/>
                </a:lnTo>
                <a:lnTo>
                  <a:pt x="581659" y="0"/>
                </a:lnTo>
                <a:lnTo>
                  <a:pt x="649481" y="1530"/>
                </a:lnTo>
                <a:lnTo>
                  <a:pt x="715003" y="6008"/>
                </a:lnTo>
                <a:lnTo>
                  <a:pt x="777791" y="13263"/>
                </a:lnTo>
                <a:lnTo>
                  <a:pt x="837408" y="23125"/>
                </a:lnTo>
                <a:lnTo>
                  <a:pt x="893417" y="35422"/>
                </a:lnTo>
                <a:lnTo>
                  <a:pt x="945383" y="49985"/>
                </a:lnTo>
                <a:lnTo>
                  <a:pt x="992870" y="66643"/>
                </a:lnTo>
                <a:lnTo>
                  <a:pt x="1035440" y="85225"/>
                </a:lnTo>
                <a:lnTo>
                  <a:pt x="1072658" y="105561"/>
                </a:lnTo>
                <a:lnTo>
                  <a:pt x="1104087" y="127481"/>
                </a:lnTo>
                <a:lnTo>
                  <a:pt x="1147834" y="175388"/>
                </a:lnTo>
                <a:lnTo>
                  <a:pt x="1163192" y="227584"/>
                </a:lnTo>
                <a:lnTo>
                  <a:pt x="1159280" y="254134"/>
                </a:lnTo>
                <a:lnTo>
                  <a:pt x="1129291" y="304369"/>
                </a:lnTo>
                <a:lnTo>
                  <a:pt x="1072658" y="349643"/>
                </a:lnTo>
                <a:lnTo>
                  <a:pt x="1035440" y="369992"/>
                </a:lnTo>
                <a:lnTo>
                  <a:pt x="992870" y="388588"/>
                </a:lnTo>
                <a:lnTo>
                  <a:pt x="945383" y="405259"/>
                </a:lnTo>
                <a:lnTo>
                  <a:pt x="893417" y="419835"/>
                </a:lnTo>
                <a:lnTo>
                  <a:pt x="837408" y="432144"/>
                </a:lnTo>
                <a:lnTo>
                  <a:pt x="777791" y="442016"/>
                </a:lnTo>
                <a:lnTo>
                  <a:pt x="715003" y="449279"/>
                </a:lnTo>
                <a:lnTo>
                  <a:pt x="649481" y="453762"/>
                </a:lnTo>
                <a:lnTo>
                  <a:pt x="581659" y="455295"/>
                </a:lnTo>
                <a:lnTo>
                  <a:pt x="513837" y="453762"/>
                </a:lnTo>
                <a:lnTo>
                  <a:pt x="448309" y="449279"/>
                </a:lnTo>
                <a:lnTo>
                  <a:pt x="385513" y="442016"/>
                </a:lnTo>
                <a:lnTo>
                  <a:pt x="325886" y="432144"/>
                </a:lnTo>
                <a:lnTo>
                  <a:pt x="269865" y="419835"/>
                </a:lnTo>
                <a:lnTo>
                  <a:pt x="217886" y="405259"/>
                </a:lnTo>
                <a:lnTo>
                  <a:pt x="170386" y="388588"/>
                </a:lnTo>
                <a:lnTo>
                  <a:pt x="127802" y="369992"/>
                </a:lnTo>
                <a:lnTo>
                  <a:pt x="90571" y="349643"/>
                </a:lnTo>
                <a:lnTo>
                  <a:pt x="59130" y="327711"/>
                </a:lnTo>
                <a:lnTo>
                  <a:pt x="15365" y="279786"/>
                </a:lnTo>
                <a:lnTo>
                  <a:pt x="0" y="22758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74591" y="3249167"/>
            <a:ext cx="4863084" cy="3073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10405" y="3284969"/>
            <a:ext cx="4738115" cy="2948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05707" y="3280206"/>
            <a:ext cx="4747895" cy="2958465"/>
          </a:xfrm>
          <a:custGeom>
            <a:avLst/>
            <a:gdLst/>
            <a:ahLst/>
            <a:cxnLst/>
            <a:rect l="l" t="t" r="r" b="b"/>
            <a:pathLst>
              <a:path w="4747895" h="2958465">
                <a:moveTo>
                  <a:pt x="0" y="2958465"/>
                </a:moveTo>
                <a:lnTo>
                  <a:pt x="4747641" y="2958465"/>
                </a:lnTo>
                <a:lnTo>
                  <a:pt x="4747641" y="0"/>
                </a:lnTo>
                <a:lnTo>
                  <a:pt x="0" y="0"/>
                </a:lnTo>
                <a:lnTo>
                  <a:pt x="0" y="29584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7844" y="5463540"/>
            <a:ext cx="1163320" cy="455295"/>
          </a:xfrm>
          <a:custGeom>
            <a:avLst/>
            <a:gdLst/>
            <a:ahLst/>
            <a:cxnLst/>
            <a:rect l="l" t="t" r="r" b="b"/>
            <a:pathLst>
              <a:path w="1163320" h="455295">
                <a:moveTo>
                  <a:pt x="0" y="227609"/>
                </a:moveTo>
                <a:lnTo>
                  <a:pt x="15358" y="175404"/>
                </a:lnTo>
                <a:lnTo>
                  <a:pt x="59105" y="127490"/>
                </a:lnTo>
                <a:lnTo>
                  <a:pt x="90534" y="105568"/>
                </a:lnTo>
                <a:lnTo>
                  <a:pt x="127752" y="85230"/>
                </a:lnTo>
                <a:lnTo>
                  <a:pt x="170322" y="66646"/>
                </a:lnTo>
                <a:lnTo>
                  <a:pt x="217809" y="49987"/>
                </a:lnTo>
                <a:lnTo>
                  <a:pt x="269775" y="35423"/>
                </a:lnTo>
                <a:lnTo>
                  <a:pt x="325784" y="23125"/>
                </a:lnTo>
                <a:lnTo>
                  <a:pt x="385401" y="13263"/>
                </a:lnTo>
                <a:lnTo>
                  <a:pt x="448189" y="6008"/>
                </a:lnTo>
                <a:lnTo>
                  <a:pt x="513711" y="1530"/>
                </a:lnTo>
                <a:lnTo>
                  <a:pt x="581532" y="0"/>
                </a:lnTo>
                <a:lnTo>
                  <a:pt x="649379" y="1530"/>
                </a:lnTo>
                <a:lnTo>
                  <a:pt x="714923" y="6008"/>
                </a:lnTo>
                <a:lnTo>
                  <a:pt x="777729" y="13263"/>
                </a:lnTo>
                <a:lnTo>
                  <a:pt x="837362" y="23125"/>
                </a:lnTo>
                <a:lnTo>
                  <a:pt x="893384" y="35423"/>
                </a:lnTo>
                <a:lnTo>
                  <a:pt x="945360" y="49987"/>
                </a:lnTo>
                <a:lnTo>
                  <a:pt x="992854" y="66646"/>
                </a:lnTo>
                <a:lnTo>
                  <a:pt x="1035430" y="85230"/>
                </a:lnTo>
                <a:lnTo>
                  <a:pt x="1072652" y="105568"/>
                </a:lnTo>
                <a:lnTo>
                  <a:pt x="1104084" y="127490"/>
                </a:lnTo>
                <a:lnTo>
                  <a:pt x="1147834" y="175404"/>
                </a:lnTo>
                <a:lnTo>
                  <a:pt x="1163192" y="227609"/>
                </a:lnTo>
                <a:lnTo>
                  <a:pt x="1159280" y="254158"/>
                </a:lnTo>
                <a:lnTo>
                  <a:pt x="1129290" y="304387"/>
                </a:lnTo>
                <a:lnTo>
                  <a:pt x="1072652" y="349650"/>
                </a:lnTo>
                <a:lnTo>
                  <a:pt x="1035430" y="369992"/>
                </a:lnTo>
                <a:lnTo>
                  <a:pt x="992854" y="388581"/>
                </a:lnTo>
                <a:lnTo>
                  <a:pt x="945360" y="405246"/>
                </a:lnTo>
                <a:lnTo>
                  <a:pt x="893384" y="419815"/>
                </a:lnTo>
                <a:lnTo>
                  <a:pt x="837362" y="432119"/>
                </a:lnTo>
                <a:lnTo>
                  <a:pt x="777729" y="441985"/>
                </a:lnTo>
                <a:lnTo>
                  <a:pt x="714923" y="449244"/>
                </a:lnTo>
                <a:lnTo>
                  <a:pt x="649379" y="453725"/>
                </a:lnTo>
                <a:lnTo>
                  <a:pt x="581532" y="455256"/>
                </a:lnTo>
                <a:lnTo>
                  <a:pt x="513711" y="453725"/>
                </a:lnTo>
                <a:lnTo>
                  <a:pt x="448189" y="449244"/>
                </a:lnTo>
                <a:lnTo>
                  <a:pt x="385401" y="441985"/>
                </a:lnTo>
                <a:lnTo>
                  <a:pt x="325784" y="432119"/>
                </a:lnTo>
                <a:lnTo>
                  <a:pt x="269775" y="419815"/>
                </a:lnTo>
                <a:lnTo>
                  <a:pt x="217809" y="405246"/>
                </a:lnTo>
                <a:lnTo>
                  <a:pt x="170322" y="388581"/>
                </a:lnTo>
                <a:lnTo>
                  <a:pt x="127752" y="369992"/>
                </a:lnTo>
                <a:lnTo>
                  <a:pt x="90534" y="349650"/>
                </a:lnTo>
                <a:lnTo>
                  <a:pt x="59105" y="327724"/>
                </a:lnTo>
                <a:lnTo>
                  <a:pt x="15358" y="279808"/>
                </a:lnTo>
                <a:lnTo>
                  <a:pt x="0" y="22760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6520180">
              <a:lnSpc>
                <a:spcPct val="100000"/>
              </a:lnSpc>
            </a:pPr>
            <a:r>
              <a:rPr dirty="0" spc="-10"/>
              <a:t>Platform/EC3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200" y="1223136"/>
            <a:ext cx="8533130" cy="407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The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Infrastructur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e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Manage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r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(IM) </a:t>
            </a:r>
            <a:r>
              <a:rPr dirty="0" sz="2400">
                <a:latin typeface="Candara"/>
                <a:cs typeface="Candara"/>
              </a:rPr>
              <a:t>is a tool </a:t>
            </a:r>
            <a:r>
              <a:rPr dirty="0" sz="2400" spc="-5">
                <a:latin typeface="Candara"/>
                <a:cs typeface="Candara"/>
              </a:rPr>
              <a:t>that eases </a:t>
            </a:r>
            <a:r>
              <a:rPr dirty="0" sz="2400">
                <a:latin typeface="Candara"/>
                <a:cs typeface="Candara"/>
              </a:rPr>
              <a:t>the </a:t>
            </a:r>
            <a:r>
              <a:rPr dirty="0" sz="2400" spc="-5">
                <a:latin typeface="Candara"/>
                <a:cs typeface="Candara"/>
              </a:rPr>
              <a:t>access  and </a:t>
            </a:r>
            <a:r>
              <a:rPr dirty="0" sz="2400">
                <a:latin typeface="Candara"/>
                <a:cs typeface="Candara"/>
              </a:rPr>
              <a:t>the usability of </a:t>
            </a:r>
            <a:r>
              <a:rPr dirty="0" sz="2400" spc="-5">
                <a:latin typeface="Candara"/>
                <a:cs typeface="Candara"/>
              </a:rPr>
              <a:t>IaaS </a:t>
            </a:r>
            <a:r>
              <a:rPr dirty="0" sz="2400">
                <a:latin typeface="Candara"/>
                <a:cs typeface="Candara"/>
              </a:rPr>
              <a:t>clouds </a:t>
            </a:r>
            <a:r>
              <a:rPr dirty="0" sz="2400" spc="-5">
                <a:latin typeface="Candara"/>
                <a:cs typeface="Candara"/>
              </a:rPr>
              <a:t>by </a:t>
            </a:r>
            <a:r>
              <a:rPr dirty="0" sz="2400">
                <a:latin typeface="Candara"/>
                <a:cs typeface="Candara"/>
              </a:rPr>
              <a:t>automating the VMI  </a:t>
            </a:r>
            <a:r>
              <a:rPr dirty="0" sz="2400" spc="-5">
                <a:latin typeface="Candara"/>
                <a:cs typeface="Candara"/>
              </a:rPr>
              <a:t>selection, deployment, configuration, software </a:t>
            </a:r>
            <a:r>
              <a:rPr dirty="0" sz="2400">
                <a:latin typeface="Candara"/>
                <a:cs typeface="Candara"/>
              </a:rPr>
              <a:t>installation,  monitoring </a:t>
            </a:r>
            <a:r>
              <a:rPr dirty="0" sz="2400" spc="-5">
                <a:latin typeface="Candara"/>
                <a:cs typeface="Candara"/>
              </a:rPr>
              <a:t>and update </a:t>
            </a:r>
            <a:r>
              <a:rPr dirty="0" sz="2400">
                <a:latin typeface="Candara"/>
                <a:cs typeface="Candara"/>
              </a:rPr>
              <a:t>of Virtual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Appliances.</a:t>
            </a:r>
            <a:endParaRPr sz="2400">
              <a:latin typeface="Candara"/>
              <a:cs typeface="Candara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ndara"/>
                <a:cs typeface="Candara"/>
              </a:rPr>
              <a:t>The </a:t>
            </a:r>
            <a:r>
              <a:rPr dirty="0" sz="2400">
                <a:latin typeface="Candara"/>
                <a:cs typeface="Candara"/>
              </a:rPr>
              <a:t>main purpose of the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Resourc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e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an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d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Applicatio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n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description  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Languag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e</a:t>
            </a: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400" b="1" u="sng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(RADL) </a:t>
            </a:r>
            <a:r>
              <a:rPr dirty="0" sz="2400">
                <a:latin typeface="Candara"/>
                <a:cs typeface="Candara"/>
              </a:rPr>
              <a:t>is to specify the requirements of the  </a:t>
            </a:r>
            <a:r>
              <a:rPr dirty="0" sz="2400" spc="-5">
                <a:latin typeface="Candara"/>
                <a:cs typeface="Candara"/>
              </a:rPr>
              <a:t>resources where </a:t>
            </a:r>
            <a:r>
              <a:rPr dirty="0" sz="2400">
                <a:latin typeface="Candara"/>
                <a:cs typeface="Candara"/>
              </a:rPr>
              <a:t>the scientific </a:t>
            </a:r>
            <a:r>
              <a:rPr dirty="0" sz="2400" spc="-5">
                <a:latin typeface="Candara"/>
                <a:cs typeface="Candara"/>
              </a:rPr>
              <a:t>applications will be</a:t>
            </a:r>
            <a:r>
              <a:rPr dirty="0" sz="2400" spc="130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executed.</a:t>
            </a:r>
            <a:endParaRPr sz="2400">
              <a:latin typeface="Candara"/>
              <a:cs typeface="Candara"/>
            </a:endParaRPr>
          </a:p>
          <a:p>
            <a:pPr algn="just" marL="355600" marR="10795" indent="-34290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2400" spc="-5" b="1" u="sng">
                <a:solidFill>
                  <a:srgbClr val="0000FF"/>
                </a:solidFill>
                <a:latin typeface="Candara"/>
                <a:cs typeface="Candara"/>
                <a:hlinkClick r:id="rId5"/>
              </a:rPr>
              <a:t>CLUES </a:t>
            </a:r>
            <a:r>
              <a:rPr dirty="0" sz="2400">
                <a:latin typeface="Candara"/>
                <a:cs typeface="Candara"/>
              </a:rPr>
              <a:t>is </a:t>
            </a:r>
            <a:r>
              <a:rPr dirty="0" sz="2400" spc="-5">
                <a:latin typeface="Candara"/>
                <a:cs typeface="Candara"/>
              </a:rPr>
              <a:t>an </a:t>
            </a:r>
            <a:r>
              <a:rPr dirty="0" sz="2400">
                <a:latin typeface="Candara"/>
                <a:cs typeface="Candara"/>
              </a:rPr>
              <a:t>energy management system for High </a:t>
            </a:r>
            <a:r>
              <a:rPr dirty="0" sz="2400" spc="-5">
                <a:latin typeface="Candara"/>
                <a:cs typeface="Candara"/>
              </a:rPr>
              <a:t>Performance  Computing </a:t>
            </a:r>
            <a:r>
              <a:rPr dirty="0" sz="2400">
                <a:latin typeface="Candara"/>
                <a:cs typeface="Candara"/>
              </a:rPr>
              <a:t>(HPC) </a:t>
            </a:r>
            <a:r>
              <a:rPr dirty="0" sz="2400" spc="-5">
                <a:latin typeface="Candara"/>
                <a:cs typeface="Candara"/>
              </a:rPr>
              <a:t>Clusters and Cloud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infrastructures.</a:t>
            </a:r>
            <a:endParaRPr sz="2400">
              <a:latin typeface="Candara"/>
              <a:cs typeface="Candara"/>
            </a:endParaRPr>
          </a:p>
          <a:p>
            <a:pPr algn="ctr" marL="455295">
              <a:lnSpc>
                <a:spcPct val="100000"/>
              </a:lnSpc>
              <a:spcBef>
                <a:spcPts val="465"/>
              </a:spcBef>
              <a:tabLst>
                <a:tab pos="741680" algn="l"/>
              </a:tabLst>
            </a:pPr>
            <a:r>
              <a:rPr dirty="0" sz="1800" spc="-5">
                <a:latin typeface="Arial"/>
                <a:cs typeface="Arial"/>
              </a:rPr>
              <a:t>–	</a:t>
            </a:r>
            <a:r>
              <a:rPr dirty="0" sz="1800" spc="-5">
                <a:latin typeface="Candara"/>
                <a:cs typeface="Candara"/>
              </a:rPr>
              <a:t>The </a:t>
            </a:r>
            <a:r>
              <a:rPr dirty="0" sz="1800">
                <a:latin typeface="Candara"/>
                <a:cs typeface="Candara"/>
              </a:rPr>
              <a:t>main </a:t>
            </a:r>
            <a:r>
              <a:rPr dirty="0" sz="1800" spc="-5">
                <a:latin typeface="Candara"/>
                <a:cs typeface="Candara"/>
              </a:rPr>
              <a:t>function </a:t>
            </a:r>
            <a:r>
              <a:rPr dirty="0" sz="1800">
                <a:latin typeface="Candara"/>
                <a:cs typeface="Candara"/>
              </a:rPr>
              <a:t>of the </a:t>
            </a:r>
            <a:r>
              <a:rPr dirty="0" sz="1800" spc="-5">
                <a:latin typeface="Candara"/>
                <a:cs typeface="Candara"/>
              </a:rPr>
              <a:t>system </a:t>
            </a:r>
            <a:r>
              <a:rPr dirty="0" sz="1800">
                <a:latin typeface="Candara"/>
                <a:cs typeface="Candara"/>
              </a:rPr>
              <a:t>is to </a:t>
            </a:r>
            <a:r>
              <a:rPr dirty="0" sz="1800" spc="-5">
                <a:latin typeface="Candara"/>
                <a:cs typeface="Candara"/>
              </a:rPr>
              <a:t>power off </a:t>
            </a:r>
            <a:r>
              <a:rPr dirty="0" sz="1800">
                <a:latin typeface="Candara"/>
                <a:cs typeface="Candara"/>
              </a:rPr>
              <a:t>internal </a:t>
            </a:r>
            <a:r>
              <a:rPr dirty="0" sz="1800" spc="-5">
                <a:latin typeface="Candara"/>
                <a:cs typeface="Candara"/>
              </a:rPr>
              <a:t>cluster nodes when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they</a:t>
            </a:r>
            <a:endParaRPr sz="1800">
              <a:latin typeface="Candara"/>
              <a:cs typeface="Candara"/>
            </a:endParaRPr>
          </a:p>
          <a:p>
            <a:pPr algn="ctr" marL="386715">
              <a:lnSpc>
                <a:spcPct val="100000"/>
              </a:lnSpc>
            </a:pPr>
            <a:r>
              <a:rPr dirty="0" sz="1800">
                <a:latin typeface="Candara"/>
                <a:cs typeface="Candara"/>
              </a:rPr>
              <a:t>are not </a:t>
            </a:r>
            <a:r>
              <a:rPr dirty="0" sz="1800" spc="-5">
                <a:latin typeface="Candara"/>
                <a:cs typeface="Candara"/>
              </a:rPr>
              <a:t>being </a:t>
            </a:r>
            <a:r>
              <a:rPr dirty="0" sz="1800">
                <a:latin typeface="Candara"/>
                <a:cs typeface="Candara"/>
              </a:rPr>
              <a:t>used, and conversely to power them on </a:t>
            </a:r>
            <a:r>
              <a:rPr dirty="0" sz="1800" spc="-5">
                <a:latin typeface="Candara"/>
                <a:cs typeface="Candara"/>
              </a:rPr>
              <a:t>when </a:t>
            </a:r>
            <a:r>
              <a:rPr dirty="0" sz="1800">
                <a:latin typeface="Candara"/>
                <a:cs typeface="Candara"/>
              </a:rPr>
              <a:t>they are</a:t>
            </a:r>
            <a:r>
              <a:rPr dirty="0" sz="1800" spc="-130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needed.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6043295">
              <a:lnSpc>
                <a:spcPct val="100000"/>
              </a:lnSpc>
            </a:pPr>
            <a:r>
              <a:rPr dirty="0" spc="-10"/>
              <a:t>EC3</a:t>
            </a:r>
            <a:r>
              <a:rPr dirty="0" spc="-75"/>
              <a:t> </a:t>
            </a:r>
            <a:r>
              <a:rPr dirty="0" spc="-5"/>
              <a:t>architecture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1798955">
              <a:lnSpc>
                <a:spcPct val="100000"/>
              </a:lnSpc>
            </a:pPr>
            <a:r>
              <a:rPr dirty="0" spc="15"/>
              <a:t>OLA </a:t>
            </a:r>
            <a:r>
              <a:rPr dirty="0" spc="-10"/>
              <a:t>agreements with </a:t>
            </a:r>
            <a:r>
              <a:rPr dirty="0" spc="-5"/>
              <a:t>resource</a:t>
            </a:r>
            <a:r>
              <a:rPr dirty="0" spc="90"/>
              <a:t> </a:t>
            </a:r>
            <a:r>
              <a:rPr dirty="0" spc="-10"/>
              <a:t>providers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824" y="1298702"/>
            <a:ext cx="5500370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ndara"/>
                <a:cs typeface="Candara"/>
              </a:rPr>
              <a:t>OLA agreements with </a:t>
            </a:r>
            <a:r>
              <a:rPr dirty="0" sz="2000" spc="-5" b="1">
                <a:latin typeface="Candara"/>
                <a:cs typeface="Candara"/>
              </a:rPr>
              <a:t>cloud resource</a:t>
            </a:r>
            <a:r>
              <a:rPr dirty="0" sz="2000" spc="-75" b="1">
                <a:latin typeface="Candara"/>
                <a:cs typeface="Candara"/>
              </a:rPr>
              <a:t> </a:t>
            </a:r>
            <a:r>
              <a:rPr dirty="0" sz="2000" spc="-5" b="1">
                <a:latin typeface="Candara"/>
                <a:cs typeface="Candara"/>
              </a:rPr>
              <a:t>providers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79" y="1674876"/>
            <a:ext cx="8531352" cy="185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1694433"/>
          <a:ext cx="8444230" cy="1761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24"/>
                <a:gridCol w="4824603"/>
                <a:gridCol w="1296162"/>
              </a:tblGrid>
              <a:tr h="350519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Cloud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Provider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Resources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</a:t>
                      </a:r>
                      <a:r>
                        <a:rPr dirty="0" sz="2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51358">
                <a:tc>
                  <a:txBody>
                    <a:bodyPr/>
                    <a:lstStyle/>
                    <a:p>
                      <a:pPr marL="62230">
                        <a:lnSpc>
                          <a:spcPts val="2075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INFN-CATANIA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07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20 vCPU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cores,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50GB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RAM,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1TB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075"/>
                        </a:lnSpc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INFN-BARI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15 vCPU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cores,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30GB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RAM,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1TB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CESGA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32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vCPU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cores,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64GB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RAM,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2TB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BIFI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100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vCPU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cores,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100GB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RAM,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2TB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3824" y="3675507"/>
            <a:ext cx="5344795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ndara"/>
                <a:cs typeface="Candara"/>
              </a:rPr>
              <a:t>OLA agreements with </a:t>
            </a:r>
            <a:r>
              <a:rPr dirty="0" sz="2000" spc="-5" b="1">
                <a:latin typeface="Candara"/>
                <a:cs typeface="Candara"/>
              </a:rPr>
              <a:t>HTC resource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spc="-5" b="1">
                <a:latin typeface="Candara"/>
                <a:cs typeface="Candara"/>
              </a:rPr>
              <a:t>providers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79" y="4122420"/>
            <a:ext cx="8531352" cy="217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17182" y="4142740"/>
          <a:ext cx="8444230" cy="207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24"/>
                <a:gridCol w="4824603"/>
                <a:gridCol w="1296162"/>
              </a:tblGrid>
              <a:tr h="350520"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HTC</a:t>
                      </a:r>
                      <a:r>
                        <a:rPr dirty="0" sz="20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Provider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Resources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</a:t>
                      </a:r>
                      <a:r>
                        <a:rPr dirty="0" sz="20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51357">
                <a:tc>
                  <a:txBody>
                    <a:bodyPr/>
                    <a:lstStyle/>
                    <a:p>
                      <a:pPr marL="62230">
                        <a:lnSpc>
                          <a:spcPts val="2080"/>
                        </a:lnSpc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INFN-CATANIA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08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HEPSPEC,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1GB RAM per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core,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100GB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080"/>
                        </a:lnSpc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INFN-BARI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0.5M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HEPSPEC,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2GB RAM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per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core,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100GB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6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CESGA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HEPSPEC, 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1GB RAM per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core,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2TB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6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9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CYFRONET-LCG2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HEPSPEC,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3GB RAM per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core,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500GB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BEgrid-ULB-VUB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HEPSPEC,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2GB RAM per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core,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500GB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storage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u="heavy">
                          <a:solidFill>
                            <a:srgbClr val="0000FF"/>
                          </a:solidFill>
                          <a:latin typeface="Calibri"/>
                          <a:cs typeface="Calibri"/>
                          <a:hlinkClick r:id="rId4"/>
                        </a:rPr>
                        <a:t>Signed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910" y="1370584"/>
            <a:ext cx="5118735" cy="33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Candara"/>
                <a:cs typeface="Candara"/>
              </a:rPr>
              <a:t>OLA agreements with </a:t>
            </a:r>
            <a:r>
              <a:rPr dirty="0" sz="2000" spc="-5" b="1">
                <a:latin typeface="Candara"/>
                <a:cs typeface="Candara"/>
              </a:rPr>
              <a:t>technology</a:t>
            </a:r>
            <a:r>
              <a:rPr dirty="0" sz="2000" spc="-105" b="1">
                <a:latin typeface="Candara"/>
                <a:cs typeface="Candara"/>
              </a:rPr>
              <a:t> </a:t>
            </a:r>
            <a:r>
              <a:rPr dirty="0" sz="2000" spc="-5" b="1">
                <a:latin typeface="Candara"/>
                <a:cs typeface="Candara"/>
              </a:rPr>
              <a:t>providers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889760"/>
            <a:ext cx="8795004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164" y="1909698"/>
          <a:ext cx="8707120" cy="383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7261"/>
                <a:gridCol w="1558416"/>
                <a:gridCol w="1051306"/>
                <a:gridCol w="1636268"/>
                <a:gridCol w="1714373"/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GOCDB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Monitor</a:t>
                      </a:r>
                      <a:r>
                        <a:rPr dirty="0" sz="1800" spc="-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ARGO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GGUS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083183">
                <a:tc>
                  <a:txBody>
                    <a:bodyPr/>
                    <a:lstStyle/>
                    <a:p>
                      <a:pPr marL="62230">
                        <a:lnSpc>
                          <a:spcPts val="2075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User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Registration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(URP)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4"/>
                        </a:rPr>
                        <a:t>Registered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dirty="0" sz="1600" spc="-5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5"/>
                        </a:rPr>
                        <a:t>Signed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ts val="1835"/>
                        </a:lnSpc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6"/>
                        </a:rPr>
                        <a:t>Active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ts val="1835"/>
                        </a:lnSpc>
                      </a:pPr>
                      <a:r>
                        <a:rPr dirty="0" sz="1600" spc="-5" u="heavy">
                          <a:solidFill>
                            <a:srgbClr val="0000FF"/>
                          </a:solidFill>
                          <a:latin typeface="Candara"/>
                          <a:cs typeface="Candara"/>
                        </a:rPr>
                        <a:t>Created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Catania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Science</a:t>
                      </a:r>
                      <a:r>
                        <a:rPr dirty="0" sz="18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Gateway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(CSG)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7"/>
                        </a:rPr>
                        <a:t>Registered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5"/>
                        </a:rPr>
                        <a:t>Signed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6"/>
                        </a:rPr>
                        <a:t>Active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 u="heavy">
                          <a:solidFill>
                            <a:srgbClr val="0000FF"/>
                          </a:solidFill>
                          <a:latin typeface="Candara"/>
                          <a:cs typeface="Candara"/>
                        </a:rPr>
                        <a:t>Created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412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WS-PGRADE/gUSE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8"/>
                        </a:rPr>
                        <a:t>Registered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5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5"/>
                        </a:rPr>
                        <a:t>Signed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6"/>
                        </a:rPr>
                        <a:t>Active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5" u="heavy">
                          <a:solidFill>
                            <a:srgbClr val="0000FF"/>
                          </a:solidFill>
                          <a:latin typeface="Candara"/>
                          <a:cs typeface="Candara"/>
                        </a:rPr>
                        <a:t>Created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3089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Elastic Cloud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Computing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Cluster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(EC3)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9"/>
                        </a:rPr>
                        <a:t>Registered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5"/>
                        </a:rPr>
                        <a:t>Signed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10" u="sng">
                          <a:solidFill>
                            <a:srgbClr val="0000FF"/>
                          </a:solidFill>
                          <a:latin typeface="Candara"/>
                          <a:cs typeface="Candara"/>
                          <a:hlinkClick r:id="rId6"/>
                        </a:rPr>
                        <a:t>Active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-5" u="heavy">
                          <a:solidFill>
                            <a:srgbClr val="0000FF"/>
                          </a:solidFill>
                          <a:latin typeface="Candara"/>
                          <a:cs typeface="Candara"/>
                        </a:rPr>
                        <a:t>Created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1346200">
              <a:lnSpc>
                <a:spcPct val="100000"/>
              </a:lnSpc>
            </a:pPr>
            <a:r>
              <a:rPr dirty="0" spc="15"/>
              <a:t>OLA </a:t>
            </a:r>
            <a:r>
              <a:rPr dirty="0" spc="-10"/>
              <a:t>agreements with technology</a:t>
            </a:r>
            <a:r>
              <a:rPr dirty="0" spc="145"/>
              <a:t> </a:t>
            </a:r>
            <a:r>
              <a:rPr dirty="0" spc="-10"/>
              <a:t>providers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3429000">
              <a:lnSpc>
                <a:spcPct val="100000"/>
              </a:lnSpc>
            </a:pPr>
            <a:r>
              <a:rPr dirty="0" spc="-5"/>
              <a:t>Credential Management</a:t>
            </a:r>
            <a:r>
              <a:rPr dirty="0" spc="30"/>
              <a:t> </a:t>
            </a:r>
            <a:r>
              <a:rPr dirty="0" spc="-20"/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078991"/>
            <a:ext cx="8532495" cy="1771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71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ndara"/>
                <a:cs typeface="Candara"/>
              </a:rPr>
              <a:t>In the </a:t>
            </a:r>
            <a:r>
              <a:rPr dirty="0" sz="2400" spc="-5" b="1">
                <a:latin typeface="Candara"/>
                <a:cs typeface="Candara"/>
              </a:rPr>
              <a:t>back-end </a:t>
            </a:r>
            <a:r>
              <a:rPr dirty="0" sz="2400" b="1">
                <a:latin typeface="Candara"/>
                <a:cs typeface="Candara"/>
              </a:rPr>
              <a:t>there </a:t>
            </a:r>
            <a:r>
              <a:rPr dirty="0" sz="2400" spc="5" b="1">
                <a:latin typeface="Candara"/>
                <a:cs typeface="Candara"/>
              </a:rPr>
              <a:t>is </a:t>
            </a:r>
            <a:r>
              <a:rPr dirty="0" sz="2400" spc="-5" b="1">
                <a:latin typeface="Candara"/>
                <a:cs typeface="Candara"/>
              </a:rPr>
              <a:t>still X509, </a:t>
            </a:r>
            <a:r>
              <a:rPr dirty="0" sz="2400" b="1">
                <a:latin typeface="Candara"/>
                <a:cs typeface="Candara"/>
              </a:rPr>
              <a:t>but this is transparent for  the</a:t>
            </a:r>
            <a:r>
              <a:rPr dirty="0" sz="2400" spc="-9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users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>
                <a:latin typeface="Candara"/>
                <a:cs typeface="Candara"/>
              </a:rPr>
              <a:t>Credentials  Management  </a:t>
            </a:r>
            <a:r>
              <a:rPr dirty="0" sz="2000" b="1">
                <a:latin typeface="Candara"/>
                <a:cs typeface="Candara"/>
              </a:rPr>
              <a:t>System  </a:t>
            </a:r>
            <a:r>
              <a:rPr dirty="0" sz="2000" spc="-5">
                <a:latin typeface="Candara"/>
                <a:cs typeface="Candara"/>
              </a:rPr>
              <a:t>generates  </a:t>
            </a:r>
            <a:r>
              <a:rPr dirty="0" sz="2000">
                <a:latin typeface="Candara"/>
                <a:cs typeface="Candara"/>
              </a:rPr>
              <a:t>a  </a:t>
            </a:r>
            <a:r>
              <a:rPr dirty="0" sz="2000" spc="-5">
                <a:latin typeface="Candara"/>
                <a:cs typeface="Candara"/>
              </a:rPr>
              <a:t>per-user-sub-proxy </a:t>
            </a:r>
            <a:r>
              <a:rPr dirty="0" sz="2000" spc="40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(PUSP)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Candara"/>
                <a:cs typeface="Candara"/>
              </a:rPr>
              <a:t>from an </a:t>
            </a:r>
            <a:r>
              <a:rPr dirty="0" sz="2000" spc="-5">
                <a:latin typeface="Candara"/>
                <a:cs typeface="Candara"/>
              </a:rPr>
              <a:t>X509 </a:t>
            </a:r>
            <a:r>
              <a:rPr dirty="0" sz="2000">
                <a:latin typeface="Candara"/>
                <a:cs typeface="Candara"/>
              </a:rPr>
              <a:t>robot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certificate.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Candara"/>
                <a:cs typeface="Candara"/>
              </a:rPr>
              <a:t>Per-User </a:t>
            </a:r>
            <a:r>
              <a:rPr dirty="0" sz="2000" spc="-5" b="1">
                <a:latin typeface="Candara"/>
                <a:cs typeface="Candara"/>
              </a:rPr>
              <a:t>Sub-Proxy </a:t>
            </a:r>
            <a:r>
              <a:rPr dirty="0" sz="2000" b="1">
                <a:latin typeface="Candara"/>
                <a:cs typeface="Candara"/>
              </a:rPr>
              <a:t>(PUSP) </a:t>
            </a:r>
            <a:r>
              <a:rPr dirty="0" sz="2000">
                <a:latin typeface="Candara"/>
                <a:cs typeface="Candara"/>
              </a:rPr>
              <a:t>identifies the</a:t>
            </a:r>
            <a:r>
              <a:rPr dirty="0" sz="2000" spc="-8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user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902965"/>
            <a:ext cx="4579620" cy="85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1600" spc="-5">
                <a:latin typeface="Candara"/>
                <a:cs typeface="Candara"/>
              </a:rPr>
              <a:t>Proxy CN includes the user</a:t>
            </a:r>
            <a:r>
              <a:rPr dirty="0" sz="1600" spc="35">
                <a:latin typeface="Candara"/>
                <a:cs typeface="Candara"/>
              </a:rPr>
              <a:t> </a:t>
            </a:r>
            <a:r>
              <a:rPr dirty="0" sz="1600" spc="-5">
                <a:latin typeface="Candara"/>
                <a:cs typeface="Candara"/>
              </a:rPr>
              <a:t>ID</a:t>
            </a:r>
            <a:endParaRPr sz="160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1600" spc="-5">
                <a:latin typeface="Candara"/>
                <a:cs typeface="Candara"/>
              </a:rPr>
              <a:t>Accounting information can be grouped by this</a:t>
            </a:r>
            <a:r>
              <a:rPr dirty="0" sz="1600" spc="120">
                <a:latin typeface="Candara"/>
                <a:cs typeface="Candara"/>
              </a:rPr>
              <a:t> </a:t>
            </a:r>
            <a:r>
              <a:rPr dirty="0" sz="1600" spc="-5">
                <a:latin typeface="Candara"/>
                <a:cs typeface="Candara"/>
              </a:rPr>
              <a:t>ID</a:t>
            </a:r>
            <a:endParaRPr sz="160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1600" spc="-5">
                <a:latin typeface="Candara"/>
                <a:cs typeface="Candara"/>
              </a:rPr>
              <a:t>Users can be suspended by the</a:t>
            </a:r>
            <a:r>
              <a:rPr dirty="0" sz="1600" spc="60">
                <a:latin typeface="Candara"/>
                <a:cs typeface="Candara"/>
              </a:rPr>
              <a:t> </a:t>
            </a:r>
            <a:r>
              <a:rPr dirty="0" sz="1600" spc="-5">
                <a:latin typeface="Candara"/>
                <a:cs typeface="Candara"/>
              </a:rPr>
              <a:t>ID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6988" y="3747515"/>
            <a:ext cx="6931152" cy="2679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3797" y="3773322"/>
            <a:ext cx="6824091" cy="2572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84189" y="4005071"/>
            <a:ext cx="1814195" cy="455295"/>
          </a:xfrm>
          <a:custGeom>
            <a:avLst/>
            <a:gdLst/>
            <a:ahLst/>
            <a:cxnLst/>
            <a:rect l="l" t="t" r="r" b="b"/>
            <a:pathLst>
              <a:path w="1814195" h="455295">
                <a:moveTo>
                  <a:pt x="0" y="227583"/>
                </a:moveTo>
                <a:lnTo>
                  <a:pt x="23951" y="175388"/>
                </a:lnTo>
                <a:lnTo>
                  <a:pt x="64851" y="142889"/>
                </a:lnTo>
                <a:lnTo>
                  <a:pt x="123815" y="112700"/>
                </a:lnTo>
                <a:lnTo>
                  <a:pt x="159568" y="98598"/>
                </a:lnTo>
                <a:lnTo>
                  <a:pt x="199231" y="85225"/>
                </a:lnTo>
                <a:lnTo>
                  <a:pt x="242605" y="72631"/>
                </a:lnTo>
                <a:lnTo>
                  <a:pt x="289487" y="60868"/>
                </a:lnTo>
                <a:lnTo>
                  <a:pt x="339675" y="49985"/>
                </a:lnTo>
                <a:lnTo>
                  <a:pt x="392969" y="40033"/>
                </a:lnTo>
                <a:lnTo>
                  <a:pt x="449166" y="31063"/>
                </a:lnTo>
                <a:lnTo>
                  <a:pt x="508064" y="23125"/>
                </a:lnTo>
                <a:lnTo>
                  <a:pt x="569463" y="16269"/>
                </a:lnTo>
                <a:lnTo>
                  <a:pt x="633161" y="10547"/>
                </a:lnTo>
                <a:lnTo>
                  <a:pt x="698956" y="6008"/>
                </a:lnTo>
                <a:lnTo>
                  <a:pt x="766646" y="2704"/>
                </a:lnTo>
                <a:lnTo>
                  <a:pt x="836030" y="684"/>
                </a:lnTo>
                <a:lnTo>
                  <a:pt x="906907" y="0"/>
                </a:lnTo>
                <a:lnTo>
                  <a:pt x="977766" y="684"/>
                </a:lnTo>
                <a:lnTo>
                  <a:pt x="1047134" y="2704"/>
                </a:lnTo>
                <a:lnTo>
                  <a:pt x="1114810" y="6008"/>
                </a:lnTo>
                <a:lnTo>
                  <a:pt x="1180592" y="10547"/>
                </a:lnTo>
                <a:lnTo>
                  <a:pt x="1244279" y="16269"/>
                </a:lnTo>
                <a:lnTo>
                  <a:pt x="1305668" y="23125"/>
                </a:lnTo>
                <a:lnTo>
                  <a:pt x="1364558" y="31063"/>
                </a:lnTo>
                <a:lnTo>
                  <a:pt x="1420747" y="40033"/>
                </a:lnTo>
                <a:lnTo>
                  <a:pt x="1474034" y="49985"/>
                </a:lnTo>
                <a:lnTo>
                  <a:pt x="1524217" y="60868"/>
                </a:lnTo>
                <a:lnTo>
                  <a:pt x="1571095" y="72631"/>
                </a:lnTo>
                <a:lnTo>
                  <a:pt x="1614465" y="85225"/>
                </a:lnTo>
                <a:lnTo>
                  <a:pt x="1654125" y="98598"/>
                </a:lnTo>
                <a:lnTo>
                  <a:pt x="1689876" y="112700"/>
                </a:lnTo>
                <a:lnTo>
                  <a:pt x="1748837" y="142889"/>
                </a:lnTo>
                <a:lnTo>
                  <a:pt x="1789736" y="175388"/>
                </a:lnTo>
                <a:lnTo>
                  <a:pt x="1810958" y="209793"/>
                </a:lnTo>
                <a:lnTo>
                  <a:pt x="1813687" y="227583"/>
                </a:lnTo>
                <a:lnTo>
                  <a:pt x="1810958" y="245375"/>
                </a:lnTo>
                <a:lnTo>
                  <a:pt x="1789736" y="279786"/>
                </a:lnTo>
                <a:lnTo>
                  <a:pt x="1748837" y="312296"/>
                </a:lnTo>
                <a:lnTo>
                  <a:pt x="1689876" y="342500"/>
                </a:lnTo>
                <a:lnTo>
                  <a:pt x="1654125" y="356610"/>
                </a:lnTo>
                <a:lnTo>
                  <a:pt x="1614465" y="369992"/>
                </a:lnTo>
                <a:lnTo>
                  <a:pt x="1571095" y="382595"/>
                </a:lnTo>
                <a:lnTo>
                  <a:pt x="1524217" y="394367"/>
                </a:lnTo>
                <a:lnTo>
                  <a:pt x="1474034" y="405259"/>
                </a:lnTo>
                <a:lnTo>
                  <a:pt x="1420747" y="415220"/>
                </a:lnTo>
                <a:lnTo>
                  <a:pt x="1364558" y="424198"/>
                </a:lnTo>
                <a:lnTo>
                  <a:pt x="1305668" y="432144"/>
                </a:lnTo>
                <a:lnTo>
                  <a:pt x="1244279" y="439007"/>
                </a:lnTo>
                <a:lnTo>
                  <a:pt x="1180592" y="444735"/>
                </a:lnTo>
                <a:lnTo>
                  <a:pt x="1114810" y="449279"/>
                </a:lnTo>
                <a:lnTo>
                  <a:pt x="1047134" y="452587"/>
                </a:lnTo>
                <a:lnTo>
                  <a:pt x="977766" y="454609"/>
                </a:lnTo>
                <a:lnTo>
                  <a:pt x="906907" y="455294"/>
                </a:lnTo>
                <a:lnTo>
                  <a:pt x="836030" y="454609"/>
                </a:lnTo>
                <a:lnTo>
                  <a:pt x="766646" y="452587"/>
                </a:lnTo>
                <a:lnTo>
                  <a:pt x="698956" y="449279"/>
                </a:lnTo>
                <a:lnTo>
                  <a:pt x="633161" y="444735"/>
                </a:lnTo>
                <a:lnTo>
                  <a:pt x="569463" y="439007"/>
                </a:lnTo>
                <a:lnTo>
                  <a:pt x="508064" y="432144"/>
                </a:lnTo>
                <a:lnTo>
                  <a:pt x="449166" y="424198"/>
                </a:lnTo>
                <a:lnTo>
                  <a:pt x="392969" y="415220"/>
                </a:lnTo>
                <a:lnTo>
                  <a:pt x="339675" y="405259"/>
                </a:lnTo>
                <a:lnTo>
                  <a:pt x="289487" y="394367"/>
                </a:lnTo>
                <a:lnTo>
                  <a:pt x="242605" y="382595"/>
                </a:lnTo>
                <a:lnTo>
                  <a:pt x="199231" y="369992"/>
                </a:lnTo>
                <a:lnTo>
                  <a:pt x="159568" y="356610"/>
                </a:lnTo>
                <a:lnTo>
                  <a:pt x="123815" y="342500"/>
                </a:lnTo>
                <a:lnTo>
                  <a:pt x="64851" y="312296"/>
                </a:lnTo>
                <a:lnTo>
                  <a:pt x="23951" y="279786"/>
                </a:lnTo>
                <a:lnTo>
                  <a:pt x="2728" y="245375"/>
                </a:lnTo>
                <a:lnTo>
                  <a:pt x="0" y="22758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1175385">
              <a:lnSpc>
                <a:spcPct val="100000"/>
              </a:lnSpc>
            </a:pPr>
            <a:r>
              <a:rPr dirty="0" spc="10"/>
              <a:t>X.509 </a:t>
            </a:r>
            <a:r>
              <a:rPr dirty="0" spc="-5"/>
              <a:t>Credential Management </a:t>
            </a:r>
            <a:r>
              <a:rPr dirty="0" spc="-20"/>
              <a:t>System</a:t>
            </a:r>
            <a:r>
              <a:rPr dirty="0" spc="90"/>
              <a:t> </a:t>
            </a:r>
            <a:r>
              <a:rPr dirty="0" spc="-10"/>
              <a:t>(cont.)</a:t>
            </a:r>
          </a:p>
        </p:txBody>
      </p:sp>
      <p:sp>
        <p:nvSpPr>
          <p:cNvPr id="4" name="object 4"/>
          <p:cNvSpPr/>
          <p:nvPr/>
        </p:nvSpPr>
        <p:spPr>
          <a:xfrm>
            <a:off x="1080122" y="1124762"/>
            <a:ext cx="6804279" cy="5231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2649855">
              <a:lnSpc>
                <a:spcPct val="100000"/>
              </a:lnSpc>
            </a:pPr>
            <a:r>
              <a:rPr dirty="0" spc="-5"/>
              <a:t>Applications/tools </a:t>
            </a:r>
            <a:r>
              <a:rPr dirty="0" spc="-10"/>
              <a:t>integrated </a:t>
            </a:r>
            <a:r>
              <a:rPr dirty="0" spc="-5"/>
              <a:t>so</a:t>
            </a:r>
            <a:r>
              <a:rPr dirty="0" spc="95"/>
              <a:t> </a:t>
            </a:r>
            <a:r>
              <a:rPr dirty="0" spc="-10"/>
              <a:t>far</a:t>
            </a:r>
          </a:p>
        </p:txBody>
      </p:sp>
      <p:sp>
        <p:nvSpPr>
          <p:cNvPr id="4" name="object 4"/>
          <p:cNvSpPr/>
          <p:nvPr/>
        </p:nvSpPr>
        <p:spPr>
          <a:xfrm>
            <a:off x="1259636" y="1484757"/>
            <a:ext cx="6768719" cy="4435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25769" y="4563745"/>
            <a:ext cx="980821" cy="980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103" rIns="0" bIns="0" rtlCol="0" vert="horz">
            <a:spAutoFit/>
          </a:bodyPr>
          <a:lstStyle/>
          <a:p>
            <a:pPr marL="5077460">
              <a:lnSpc>
                <a:spcPct val="100000"/>
              </a:lnSpc>
            </a:pPr>
            <a:r>
              <a:rPr dirty="0" sz="3000" spc="-5"/>
              <a:t>User requests </a:t>
            </a:r>
            <a:r>
              <a:rPr dirty="0" sz="3000"/>
              <a:t>so</a:t>
            </a:r>
            <a:r>
              <a:rPr dirty="0" sz="3000" spc="-30"/>
              <a:t> </a:t>
            </a:r>
            <a:r>
              <a:rPr dirty="0" sz="3000" spc="-5"/>
              <a:t>far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659882" y="5765800"/>
            <a:ext cx="2861310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29 </a:t>
            </a:r>
            <a:r>
              <a:rPr dirty="0" sz="1800" spc="-10">
                <a:latin typeface="Calibri"/>
                <a:cs typeface="Calibri"/>
              </a:rPr>
              <a:t>requests from </a:t>
            </a:r>
            <a:r>
              <a:rPr dirty="0" sz="2000" b="1">
                <a:latin typeface="Calibri"/>
                <a:cs typeface="Calibri"/>
              </a:rPr>
              <a:t>16</a:t>
            </a:r>
            <a:r>
              <a:rPr dirty="0" sz="2000" spc="-11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countries</a:t>
            </a:r>
            <a:endParaRPr sz="1800">
              <a:latin typeface="Calibri"/>
              <a:cs typeface="Calibri"/>
            </a:endParaRPr>
          </a:p>
          <a:p>
            <a:pPr marL="466725">
              <a:lnSpc>
                <a:spcPct val="100000"/>
              </a:lnSpc>
              <a:spcBef>
                <a:spcPts val="30"/>
              </a:spcBef>
            </a:pPr>
            <a:r>
              <a:rPr dirty="0" sz="1600" spc="-10" i="1">
                <a:latin typeface="Calibri"/>
                <a:cs typeface="Calibri"/>
              </a:rPr>
              <a:t>Last updates June </a:t>
            </a:r>
            <a:r>
              <a:rPr dirty="0" sz="1600" spc="-5" i="1">
                <a:latin typeface="Calibri"/>
                <a:cs typeface="Calibri"/>
              </a:rPr>
              <a:t>13,</a:t>
            </a:r>
            <a:r>
              <a:rPr dirty="0" sz="1600" spc="55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7532" y="1478280"/>
          <a:ext cx="7606665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"/>
                <a:gridCol w="190500"/>
                <a:gridCol w="283463"/>
                <a:gridCol w="190500"/>
                <a:gridCol w="283463"/>
                <a:gridCol w="190500"/>
                <a:gridCol w="284988"/>
                <a:gridCol w="188976"/>
                <a:gridCol w="284988"/>
                <a:gridCol w="188975"/>
                <a:gridCol w="284987"/>
                <a:gridCol w="190500"/>
                <a:gridCol w="283464"/>
                <a:gridCol w="190500"/>
                <a:gridCol w="284988"/>
                <a:gridCol w="188975"/>
                <a:gridCol w="284988"/>
                <a:gridCol w="188975"/>
                <a:gridCol w="284988"/>
                <a:gridCol w="188975"/>
                <a:gridCol w="284988"/>
                <a:gridCol w="190500"/>
                <a:gridCol w="283463"/>
                <a:gridCol w="190500"/>
                <a:gridCol w="284988"/>
                <a:gridCol w="188975"/>
                <a:gridCol w="284988"/>
                <a:gridCol w="188975"/>
                <a:gridCol w="284987"/>
                <a:gridCol w="188975"/>
                <a:gridCol w="284988"/>
                <a:gridCol w="190500"/>
                <a:gridCol w="141731"/>
              </a:tblGrid>
              <a:tr h="483108">
                <a:tc gridSpan="33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631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1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632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1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631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1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3108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11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9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7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631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11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5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7"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631"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39624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36828" y="1390903"/>
            <a:ext cx="90170" cy="3562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5510" y="5003800"/>
            <a:ext cx="1184490" cy="564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66366" y="4984877"/>
            <a:ext cx="348488" cy="35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52776" y="5009388"/>
            <a:ext cx="335915" cy="314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4910" y="4985130"/>
            <a:ext cx="709549" cy="493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63238" y="4998846"/>
            <a:ext cx="349758" cy="337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0565" y="4998720"/>
            <a:ext cx="365887" cy="35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53076" y="4984877"/>
            <a:ext cx="307340" cy="311150"/>
          </a:xfrm>
          <a:custGeom>
            <a:avLst/>
            <a:gdLst/>
            <a:ahLst/>
            <a:cxnLst/>
            <a:rect l="l" t="t" r="r" b="b"/>
            <a:pathLst>
              <a:path w="307339" h="311150">
                <a:moveTo>
                  <a:pt x="29463" y="227330"/>
                </a:moveTo>
                <a:lnTo>
                  <a:pt x="26924" y="227330"/>
                </a:lnTo>
                <a:lnTo>
                  <a:pt x="635" y="254000"/>
                </a:lnTo>
                <a:lnTo>
                  <a:pt x="253" y="255270"/>
                </a:lnTo>
                <a:lnTo>
                  <a:pt x="0" y="256540"/>
                </a:lnTo>
                <a:lnTo>
                  <a:pt x="508" y="257810"/>
                </a:lnTo>
                <a:lnTo>
                  <a:pt x="54101" y="311150"/>
                </a:lnTo>
                <a:lnTo>
                  <a:pt x="57150" y="311150"/>
                </a:lnTo>
                <a:lnTo>
                  <a:pt x="57785" y="309880"/>
                </a:lnTo>
                <a:lnTo>
                  <a:pt x="58420" y="309880"/>
                </a:lnTo>
                <a:lnTo>
                  <a:pt x="59054" y="308610"/>
                </a:lnTo>
                <a:lnTo>
                  <a:pt x="60451" y="307340"/>
                </a:lnTo>
                <a:lnTo>
                  <a:pt x="60833" y="307340"/>
                </a:lnTo>
                <a:lnTo>
                  <a:pt x="61213" y="306070"/>
                </a:lnTo>
                <a:lnTo>
                  <a:pt x="61722" y="306070"/>
                </a:lnTo>
                <a:lnTo>
                  <a:pt x="61975" y="304800"/>
                </a:lnTo>
                <a:lnTo>
                  <a:pt x="61722" y="304800"/>
                </a:lnTo>
                <a:lnTo>
                  <a:pt x="61468" y="303530"/>
                </a:lnTo>
                <a:lnTo>
                  <a:pt x="37846" y="280670"/>
                </a:lnTo>
                <a:lnTo>
                  <a:pt x="44037" y="274320"/>
                </a:lnTo>
                <a:lnTo>
                  <a:pt x="31623" y="274320"/>
                </a:lnTo>
                <a:lnTo>
                  <a:pt x="12446" y="255270"/>
                </a:lnTo>
                <a:lnTo>
                  <a:pt x="33147" y="233680"/>
                </a:lnTo>
                <a:lnTo>
                  <a:pt x="33527" y="233680"/>
                </a:lnTo>
                <a:lnTo>
                  <a:pt x="33654" y="232410"/>
                </a:lnTo>
                <a:lnTo>
                  <a:pt x="33400" y="232410"/>
                </a:lnTo>
                <a:lnTo>
                  <a:pt x="33147" y="231140"/>
                </a:lnTo>
                <a:lnTo>
                  <a:pt x="32512" y="231140"/>
                </a:lnTo>
                <a:lnTo>
                  <a:pt x="32003" y="229870"/>
                </a:lnTo>
                <a:lnTo>
                  <a:pt x="31496" y="229870"/>
                </a:lnTo>
                <a:lnTo>
                  <a:pt x="30861" y="228600"/>
                </a:lnTo>
                <a:lnTo>
                  <a:pt x="29972" y="228600"/>
                </a:lnTo>
                <a:lnTo>
                  <a:pt x="29463" y="227330"/>
                </a:lnTo>
                <a:close/>
              </a:path>
              <a:path w="307339" h="311150">
                <a:moveTo>
                  <a:pt x="53721" y="254000"/>
                </a:moveTo>
                <a:lnTo>
                  <a:pt x="51435" y="254000"/>
                </a:lnTo>
                <a:lnTo>
                  <a:pt x="31623" y="274320"/>
                </a:lnTo>
                <a:lnTo>
                  <a:pt x="44037" y="274320"/>
                </a:lnTo>
                <a:lnTo>
                  <a:pt x="57658" y="260350"/>
                </a:lnTo>
                <a:lnTo>
                  <a:pt x="57912" y="259080"/>
                </a:lnTo>
                <a:lnTo>
                  <a:pt x="57658" y="259080"/>
                </a:lnTo>
                <a:lnTo>
                  <a:pt x="57403" y="257810"/>
                </a:lnTo>
                <a:lnTo>
                  <a:pt x="56769" y="257810"/>
                </a:lnTo>
                <a:lnTo>
                  <a:pt x="56387" y="256540"/>
                </a:lnTo>
                <a:lnTo>
                  <a:pt x="55752" y="256540"/>
                </a:lnTo>
                <a:lnTo>
                  <a:pt x="55245" y="255270"/>
                </a:lnTo>
                <a:lnTo>
                  <a:pt x="54228" y="255270"/>
                </a:lnTo>
                <a:lnTo>
                  <a:pt x="53721" y="254000"/>
                </a:lnTo>
                <a:close/>
              </a:path>
              <a:path w="307339" h="311150">
                <a:moveTo>
                  <a:pt x="61722" y="224790"/>
                </a:moveTo>
                <a:lnTo>
                  <a:pt x="59436" y="224790"/>
                </a:lnTo>
                <a:lnTo>
                  <a:pt x="58927" y="226060"/>
                </a:lnTo>
                <a:lnTo>
                  <a:pt x="57785" y="226060"/>
                </a:lnTo>
                <a:lnTo>
                  <a:pt x="57023" y="227330"/>
                </a:lnTo>
                <a:lnTo>
                  <a:pt x="56261" y="227330"/>
                </a:lnTo>
                <a:lnTo>
                  <a:pt x="55752" y="228600"/>
                </a:lnTo>
                <a:lnTo>
                  <a:pt x="54610" y="229870"/>
                </a:lnTo>
                <a:lnTo>
                  <a:pt x="54228" y="231140"/>
                </a:lnTo>
                <a:lnTo>
                  <a:pt x="54737" y="232410"/>
                </a:lnTo>
                <a:lnTo>
                  <a:pt x="94361" y="271780"/>
                </a:lnTo>
                <a:lnTo>
                  <a:pt x="96647" y="271780"/>
                </a:lnTo>
                <a:lnTo>
                  <a:pt x="97154" y="270510"/>
                </a:lnTo>
                <a:lnTo>
                  <a:pt x="97662" y="270510"/>
                </a:lnTo>
                <a:lnTo>
                  <a:pt x="99060" y="269240"/>
                </a:lnTo>
                <a:lnTo>
                  <a:pt x="99695" y="267970"/>
                </a:lnTo>
                <a:lnTo>
                  <a:pt x="100329" y="267970"/>
                </a:lnTo>
                <a:lnTo>
                  <a:pt x="101091" y="266700"/>
                </a:lnTo>
                <a:lnTo>
                  <a:pt x="101346" y="266700"/>
                </a:lnTo>
                <a:lnTo>
                  <a:pt x="101600" y="265430"/>
                </a:lnTo>
                <a:lnTo>
                  <a:pt x="101600" y="264160"/>
                </a:lnTo>
                <a:lnTo>
                  <a:pt x="101346" y="264160"/>
                </a:lnTo>
                <a:lnTo>
                  <a:pt x="61722" y="224790"/>
                </a:lnTo>
                <a:close/>
              </a:path>
              <a:path w="307339" h="311150">
                <a:moveTo>
                  <a:pt x="106299" y="182880"/>
                </a:moveTo>
                <a:lnTo>
                  <a:pt x="103632" y="184150"/>
                </a:lnTo>
                <a:lnTo>
                  <a:pt x="100964" y="184150"/>
                </a:lnTo>
                <a:lnTo>
                  <a:pt x="95631" y="186690"/>
                </a:lnTo>
                <a:lnTo>
                  <a:pt x="86804" y="207010"/>
                </a:lnTo>
                <a:lnTo>
                  <a:pt x="86995" y="210820"/>
                </a:lnTo>
                <a:lnTo>
                  <a:pt x="75057" y="210820"/>
                </a:lnTo>
                <a:lnTo>
                  <a:pt x="114808" y="251460"/>
                </a:lnTo>
                <a:lnTo>
                  <a:pt x="116712" y="251460"/>
                </a:lnTo>
                <a:lnTo>
                  <a:pt x="117094" y="250190"/>
                </a:lnTo>
                <a:lnTo>
                  <a:pt x="118237" y="250190"/>
                </a:lnTo>
                <a:lnTo>
                  <a:pt x="119507" y="248920"/>
                </a:lnTo>
                <a:lnTo>
                  <a:pt x="120269" y="247650"/>
                </a:lnTo>
                <a:lnTo>
                  <a:pt x="121158" y="246380"/>
                </a:lnTo>
                <a:lnTo>
                  <a:pt x="121920" y="246380"/>
                </a:lnTo>
                <a:lnTo>
                  <a:pt x="122047" y="243840"/>
                </a:lnTo>
                <a:lnTo>
                  <a:pt x="94234" y="215900"/>
                </a:lnTo>
                <a:lnTo>
                  <a:pt x="93979" y="213360"/>
                </a:lnTo>
                <a:lnTo>
                  <a:pt x="93852" y="208280"/>
                </a:lnTo>
                <a:lnTo>
                  <a:pt x="94869" y="201930"/>
                </a:lnTo>
                <a:lnTo>
                  <a:pt x="96012" y="199390"/>
                </a:lnTo>
                <a:lnTo>
                  <a:pt x="99187" y="195580"/>
                </a:lnTo>
                <a:lnTo>
                  <a:pt x="100711" y="195580"/>
                </a:lnTo>
                <a:lnTo>
                  <a:pt x="102362" y="194310"/>
                </a:lnTo>
                <a:lnTo>
                  <a:pt x="125494" y="194310"/>
                </a:lnTo>
                <a:lnTo>
                  <a:pt x="121665" y="190500"/>
                </a:lnTo>
                <a:lnTo>
                  <a:pt x="118999" y="187960"/>
                </a:lnTo>
                <a:lnTo>
                  <a:pt x="116459" y="186690"/>
                </a:lnTo>
                <a:lnTo>
                  <a:pt x="114046" y="185420"/>
                </a:lnTo>
                <a:lnTo>
                  <a:pt x="111506" y="184150"/>
                </a:lnTo>
                <a:lnTo>
                  <a:pt x="106299" y="182880"/>
                </a:lnTo>
                <a:close/>
              </a:path>
              <a:path w="307339" h="311150">
                <a:moveTo>
                  <a:pt x="125494" y="194310"/>
                </a:moveTo>
                <a:lnTo>
                  <a:pt x="108838" y="194310"/>
                </a:lnTo>
                <a:lnTo>
                  <a:pt x="110489" y="195580"/>
                </a:lnTo>
                <a:lnTo>
                  <a:pt x="112268" y="196850"/>
                </a:lnTo>
                <a:lnTo>
                  <a:pt x="113919" y="196850"/>
                </a:lnTo>
                <a:lnTo>
                  <a:pt x="115950" y="199390"/>
                </a:lnTo>
                <a:lnTo>
                  <a:pt x="141477" y="224790"/>
                </a:lnTo>
                <a:lnTo>
                  <a:pt x="143763" y="224790"/>
                </a:lnTo>
                <a:lnTo>
                  <a:pt x="144272" y="223520"/>
                </a:lnTo>
                <a:lnTo>
                  <a:pt x="144779" y="223520"/>
                </a:lnTo>
                <a:lnTo>
                  <a:pt x="145414" y="222250"/>
                </a:lnTo>
                <a:lnTo>
                  <a:pt x="147447" y="220980"/>
                </a:lnTo>
                <a:lnTo>
                  <a:pt x="148209" y="219710"/>
                </a:lnTo>
                <a:lnTo>
                  <a:pt x="148462" y="219710"/>
                </a:lnTo>
                <a:lnTo>
                  <a:pt x="148716" y="218440"/>
                </a:lnTo>
                <a:lnTo>
                  <a:pt x="148844" y="218440"/>
                </a:lnTo>
                <a:lnTo>
                  <a:pt x="148462" y="217170"/>
                </a:lnTo>
                <a:lnTo>
                  <a:pt x="125494" y="194310"/>
                </a:lnTo>
                <a:close/>
              </a:path>
              <a:path w="307339" h="311150">
                <a:moveTo>
                  <a:pt x="46482" y="208280"/>
                </a:moveTo>
                <a:lnTo>
                  <a:pt x="43941" y="208280"/>
                </a:lnTo>
                <a:lnTo>
                  <a:pt x="42545" y="209550"/>
                </a:lnTo>
                <a:lnTo>
                  <a:pt x="40894" y="210820"/>
                </a:lnTo>
                <a:lnTo>
                  <a:pt x="39115" y="212090"/>
                </a:lnTo>
                <a:lnTo>
                  <a:pt x="38226" y="214630"/>
                </a:lnTo>
                <a:lnTo>
                  <a:pt x="38226" y="217170"/>
                </a:lnTo>
                <a:lnTo>
                  <a:pt x="38988" y="218440"/>
                </a:lnTo>
                <a:lnTo>
                  <a:pt x="42418" y="220980"/>
                </a:lnTo>
                <a:lnTo>
                  <a:pt x="43814" y="222250"/>
                </a:lnTo>
                <a:lnTo>
                  <a:pt x="46227" y="222250"/>
                </a:lnTo>
                <a:lnTo>
                  <a:pt x="47751" y="220980"/>
                </a:lnTo>
                <a:lnTo>
                  <a:pt x="51181" y="218440"/>
                </a:lnTo>
                <a:lnTo>
                  <a:pt x="51943" y="215900"/>
                </a:lnTo>
                <a:lnTo>
                  <a:pt x="52070" y="213360"/>
                </a:lnTo>
                <a:lnTo>
                  <a:pt x="51181" y="212090"/>
                </a:lnTo>
                <a:lnTo>
                  <a:pt x="47878" y="209550"/>
                </a:lnTo>
                <a:lnTo>
                  <a:pt x="46482" y="208280"/>
                </a:lnTo>
                <a:close/>
              </a:path>
              <a:path w="307339" h="311150">
                <a:moveTo>
                  <a:pt x="81534" y="204470"/>
                </a:moveTo>
                <a:lnTo>
                  <a:pt x="79756" y="204470"/>
                </a:lnTo>
                <a:lnTo>
                  <a:pt x="79248" y="205740"/>
                </a:lnTo>
                <a:lnTo>
                  <a:pt x="78359" y="205740"/>
                </a:lnTo>
                <a:lnTo>
                  <a:pt x="77215" y="207010"/>
                </a:lnTo>
                <a:lnTo>
                  <a:pt x="76453" y="207010"/>
                </a:lnTo>
                <a:lnTo>
                  <a:pt x="75946" y="208280"/>
                </a:lnTo>
                <a:lnTo>
                  <a:pt x="75564" y="208280"/>
                </a:lnTo>
                <a:lnTo>
                  <a:pt x="75311" y="209550"/>
                </a:lnTo>
                <a:lnTo>
                  <a:pt x="74929" y="209550"/>
                </a:lnTo>
                <a:lnTo>
                  <a:pt x="74802" y="210820"/>
                </a:lnTo>
                <a:lnTo>
                  <a:pt x="86995" y="210820"/>
                </a:lnTo>
                <a:lnTo>
                  <a:pt x="81534" y="204470"/>
                </a:lnTo>
                <a:close/>
              </a:path>
              <a:path w="307339" h="311150">
                <a:moveTo>
                  <a:pt x="110616" y="137160"/>
                </a:moveTo>
                <a:lnTo>
                  <a:pt x="108712" y="137160"/>
                </a:lnTo>
                <a:lnTo>
                  <a:pt x="108203" y="138430"/>
                </a:lnTo>
                <a:lnTo>
                  <a:pt x="107187" y="138430"/>
                </a:lnTo>
                <a:lnTo>
                  <a:pt x="106552" y="139700"/>
                </a:lnTo>
                <a:lnTo>
                  <a:pt x="104521" y="140970"/>
                </a:lnTo>
                <a:lnTo>
                  <a:pt x="103759" y="142240"/>
                </a:lnTo>
                <a:lnTo>
                  <a:pt x="103504" y="143510"/>
                </a:lnTo>
                <a:lnTo>
                  <a:pt x="103250" y="143510"/>
                </a:lnTo>
                <a:lnTo>
                  <a:pt x="103124" y="144780"/>
                </a:lnTo>
                <a:lnTo>
                  <a:pt x="103377" y="144780"/>
                </a:lnTo>
                <a:lnTo>
                  <a:pt x="162178" y="203200"/>
                </a:lnTo>
                <a:lnTo>
                  <a:pt x="162687" y="204470"/>
                </a:lnTo>
                <a:lnTo>
                  <a:pt x="163322" y="204470"/>
                </a:lnTo>
                <a:lnTo>
                  <a:pt x="163702" y="203200"/>
                </a:lnTo>
                <a:lnTo>
                  <a:pt x="164591" y="203200"/>
                </a:lnTo>
                <a:lnTo>
                  <a:pt x="165608" y="201930"/>
                </a:lnTo>
                <a:lnTo>
                  <a:pt x="167639" y="200660"/>
                </a:lnTo>
                <a:lnTo>
                  <a:pt x="168148" y="199390"/>
                </a:lnTo>
                <a:lnTo>
                  <a:pt x="169037" y="199390"/>
                </a:lnTo>
                <a:lnTo>
                  <a:pt x="169290" y="198120"/>
                </a:lnTo>
                <a:lnTo>
                  <a:pt x="169418" y="198120"/>
                </a:lnTo>
                <a:lnTo>
                  <a:pt x="169672" y="196850"/>
                </a:lnTo>
                <a:lnTo>
                  <a:pt x="169163" y="196850"/>
                </a:lnTo>
                <a:lnTo>
                  <a:pt x="110616" y="137160"/>
                </a:lnTo>
                <a:close/>
              </a:path>
              <a:path w="307339" h="311150">
                <a:moveTo>
                  <a:pt x="188074" y="129540"/>
                </a:moveTo>
                <a:lnTo>
                  <a:pt x="172720" y="129540"/>
                </a:lnTo>
                <a:lnTo>
                  <a:pt x="175768" y="132080"/>
                </a:lnTo>
                <a:lnTo>
                  <a:pt x="177164" y="133350"/>
                </a:lnTo>
                <a:lnTo>
                  <a:pt x="181737" y="137160"/>
                </a:lnTo>
                <a:lnTo>
                  <a:pt x="173354" y="146050"/>
                </a:lnTo>
                <a:lnTo>
                  <a:pt x="170814" y="148590"/>
                </a:lnTo>
                <a:lnTo>
                  <a:pt x="168910" y="152400"/>
                </a:lnTo>
                <a:lnTo>
                  <a:pt x="167004" y="154940"/>
                </a:lnTo>
                <a:lnTo>
                  <a:pt x="165735" y="157480"/>
                </a:lnTo>
                <a:lnTo>
                  <a:pt x="165100" y="161290"/>
                </a:lnTo>
                <a:lnTo>
                  <a:pt x="164591" y="163830"/>
                </a:lnTo>
                <a:lnTo>
                  <a:pt x="164591" y="166370"/>
                </a:lnTo>
                <a:lnTo>
                  <a:pt x="166115" y="171450"/>
                </a:lnTo>
                <a:lnTo>
                  <a:pt x="167512" y="173990"/>
                </a:lnTo>
                <a:lnTo>
                  <a:pt x="169799" y="175260"/>
                </a:lnTo>
                <a:lnTo>
                  <a:pt x="171576" y="177800"/>
                </a:lnTo>
                <a:lnTo>
                  <a:pt x="173609" y="179070"/>
                </a:lnTo>
                <a:lnTo>
                  <a:pt x="175768" y="180340"/>
                </a:lnTo>
                <a:lnTo>
                  <a:pt x="186689" y="180340"/>
                </a:lnTo>
                <a:lnTo>
                  <a:pt x="188849" y="179070"/>
                </a:lnTo>
                <a:lnTo>
                  <a:pt x="191135" y="177800"/>
                </a:lnTo>
                <a:lnTo>
                  <a:pt x="193294" y="176530"/>
                </a:lnTo>
                <a:lnTo>
                  <a:pt x="195325" y="173990"/>
                </a:lnTo>
                <a:lnTo>
                  <a:pt x="197738" y="171450"/>
                </a:lnTo>
                <a:lnTo>
                  <a:pt x="181101" y="171450"/>
                </a:lnTo>
                <a:lnTo>
                  <a:pt x="178815" y="170180"/>
                </a:lnTo>
                <a:lnTo>
                  <a:pt x="176784" y="167640"/>
                </a:lnTo>
                <a:lnTo>
                  <a:pt x="175513" y="166370"/>
                </a:lnTo>
                <a:lnTo>
                  <a:pt x="174751" y="165100"/>
                </a:lnTo>
                <a:lnTo>
                  <a:pt x="174244" y="163830"/>
                </a:lnTo>
                <a:lnTo>
                  <a:pt x="173862" y="162560"/>
                </a:lnTo>
                <a:lnTo>
                  <a:pt x="173736" y="161290"/>
                </a:lnTo>
                <a:lnTo>
                  <a:pt x="173989" y="160020"/>
                </a:lnTo>
                <a:lnTo>
                  <a:pt x="174371" y="157480"/>
                </a:lnTo>
                <a:lnTo>
                  <a:pt x="175006" y="156210"/>
                </a:lnTo>
                <a:lnTo>
                  <a:pt x="176149" y="154940"/>
                </a:lnTo>
                <a:lnTo>
                  <a:pt x="177291" y="152400"/>
                </a:lnTo>
                <a:lnTo>
                  <a:pt x="178815" y="151130"/>
                </a:lnTo>
                <a:lnTo>
                  <a:pt x="186944" y="142240"/>
                </a:lnTo>
                <a:lnTo>
                  <a:pt x="200714" y="142240"/>
                </a:lnTo>
                <a:lnTo>
                  <a:pt x="188074" y="129540"/>
                </a:lnTo>
                <a:close/>
              </a:path>
              <a:path w="307339" h="311150">
                <a:moveTo>
                  <a:pt x="200714" y="142240"/>
                </a:moveTo>
                <a:lnTo>
                  <a:pt x="186944" y="142240"/>
                </a:lnTo>
                <a:lnTo>
                  <a:pt x="195325" y="151130"/>
                </a:lnTo>
                <a:lnTo>
                  <a:pt x="195452" y="156210"/>
                </a:lnTo>
                <a:lnTo>
                  <a:pt x="181101" y="171450"/>
                </a:lnTo>
                <a:lnTo>
                  <a:pt x="197738" y="171450"/>
                </a:lnTo>
                <a:lnTo>
                  <a:pt x="199389" y="168910"/>
                </a:lnTo>
                <a:lnTo>
                  <a:pt x="200533" y="165100"/>
                </a:lnTo>
                <a:lnTo>
                  <a:pt x="201549" y="162560"/>
                </a:lnTo>
                <a:lnTo>
                  <a:pt x="202057" y="158750"/>
                </a:lnTo>
                <a:lnTo>
                  <a:pt x="201929" y="156210"/>
                </a:lnTo>
                <a:lnTo>
                  <a:pt x="211962" y="156210"/>
                </a:lnTo>
                <a:lnTo>
                  <a:pt x="212344" y="154940"/>
                </a:lnTo>
                <a:lnTo>
                  <a:pt x="212471" y="153670"/>
                </a:lnTo>
                <a:lnTo>
                  <a:pt x="212089" y="153670"/>
                </a:lnTo>
                <a:lnTo>
                  <a:pt x="200714" y="142240"/>
                </a:lnTo>
                <a:close/>
              </a:path>
              <a:path w="307339" h="311150">
                <a:moveTo>
                  <a:pt x="211709" y="156210"/>
                </a:moveTo>
                <a:lnTo>
                  <a:pt x="201929" y="156210"/>
                </a:lnTo>
                <a:lnTo>
                  <a:pt x="206248" y="160020"/>
                </a:lnTo>
                <a:lnTo>
                  <a:pt x="208407" y="160020"/>
                </a:lnTo>
                <a:lnTo>
                  <a:pt x="208914" y="158750"/>
                </a:lnTo>
                <a:lnTo>
                  <a:pt x="211709" y="156210"/>
                </a:lnTo>
                <a:close/>
              </a:path>
              <a:path w="307339" h="311150">
                <a:moveTo>
                  <a:pt x="173482" y="119380"/>
                </a:moveTo>
                <a:lnTo>
                  <a:pt x="166115" y="119380"/>
                </a:lnTo>
                <a:lnTo>
                  <a:pt x="160782" y="123190"/>
                </a:lnTo>
                <a:lnTo>
                  <a:pt x="158114" y="124460"/>
                </a:lnTo>
                <a:lnTo>
                  <a:pt x="153797" y="129540"/>
                </a:lnTo>
                <a:lnTo>
                  <a:pt x="152400" y="130810"/>
                </a:lnTo>
                <a:lnTo>
                  <a:pt x="151257" y="132080"/>
                </a:lnTo>
                <a:lnTo>
                  <a:pt x="149987" y="134620"/>
                </a:lnTo>
                <a:lnTo>
                  <a:pt x="148971" y="135890"/>
                </a:lnTo>
                <a:lnTo>
                  <a:pt x="148082" y="137160"/>
                </a:lnTo>
                <a:lnTo>
                  <a:pt x="146685" y="140970"/>
                </a:lnTo>
                <a:lnTo>
                  <a:pt x="146176" y="142240"/>
                </a:lnTo>
                <a:lnTo>
                  <a:pt x="145796" y="143510"/>
                </a:lnTo>
                <a:lnTo>
                  <a:pt x="145541" y="144780"/>
                </a:lnTo>
                <a:lnTo>
                  <a:pt x="145541" y="146050"/>
                </a:lnTo>
                <a:lnTo>
                  <a:pt x="145669" y="147320"/>
                </a:lnTo>
                <a:lnTo>
                  <a:pt x="145923" y="147320"/>
                </a:lnTo>
                <a:lnTo>
                  <a:pt x="146303" y="148590"/>
                </a:lnTo>
                <a:lnTo>
                  <a:pt x="147574" y="149860"/>
                </a:lnTo>
                <a:lnTo>
                  <a:pt x="148462" y="149860"/>
                </a:lnTo>
                <a:lnTo>
                  <a:pt x="149606" y="151130"/>
                </a:lnTo>
                <a:lnTo>
                  <a:pt x="152146" y="151130"/>
                </a:lnTo>
                <a:lnTo>
                  <a:pt x="152781" y="148590"/>
                </a:lnTo>
                <a:lnTo>
                  <a:pt x="153035" y="147320"/>
                </a:lnTo>
                <a:lnTo>
                  <a:pt x="153415" y="146050"/>
                </a:lnTo>
                <a:lnTo>
                  <a:pt x="154050" y="144780"/>
                </a:lnTo>
                <a:lnTo>
                  <a:pt x="154559" y="143510"/>
                </a:lnTo>
                <a:lnTo>
                  <a:pt x="155321" y="140970"/>
                </a:lnTo>
                <a:lnTo>
                  <a:pt x="156337" y="139700"/>
                </a:lnTo>
                <a:lnTo>
                  <a:pt x="157352" y="137160"/>
                </a:lnTo>
                <a:lnTo>
                  <a:pt x="158750" y="135890"/>
                </a:lnTo>
                <a:lnTo>
                  <a:pt x="162178" y="132080"/>
                </a:lnTo>
                <a:lnTo>
                  <a:pt x="163702" y="130810"/>
                </a:lnTo>
                <a:lnTo>
                  <a:pt x="166750" y="129540"/>
                </a:lnTo>
                <a:lnTo>
                  <a:pt x="188074" y="129540"/>
                </a:lnTo>
                <a:lnTo>
                  <a:pt x="185547" y="127000"/>
                </a:lnTo>
                <a:lnTo>
                  <a:pt x="183134" y="124460"/>
                </a:lnTo>
                <a:lnTo>
                  <a:pt x="173482" y="119380"/>
                </a:lnTo>
                <a:close/>
              </a:path>
              <a:path w="307339" h="311150">
                <a:moveTo>
                  <a:pt x="226822" y="139700"/>
                </a:moveTo>
                <a:lnTo>
                  <a:pt x="226313" y="139700"/>
                </a:lnTo>
                <a:lnTo>
                  <a:pt x="226568" y="140970"/>
                </a:lnTo>
                <a:lnTo>
                  <a:pt x="226822" y="139700"/>
                </a:lnTo>
                <a:close/>
              </a:path>
              <a:path w="307339" h="311150">
                <a:moveTo>
                  <a:pt x="192532" y="93980"/>
                </a:moveTo>
                <a:lnTo>
                  <a:pt x="189864" y="93980"/>
                </a:lnTo>
                <a:lnTo>
                  <a:pt x="189357" y="95250"/>
                </a:lnTo>
                <a:lnTo>
                  <a:pt x="188213" y="96520"/>
                </a:lnTo>
                <a:lnTo>
                  <a:pt x="187451" y="96520"/>
                </a:lnTo>
                <a:lnTo>
                  <a:pt x="186944" y="97790"/>
                </a:lnTo>
                <a:lnTo>
                  <a:pt x="186309" y="97790"/>
                </a:lnTo>
                <a:lnTo>
                  <a:pt x="185800" y="100330"/>
                </a:lnTo>
                <a:lnTo>
                  <a:pt x="225806" y="139700"/>
                </a:lnTo>
                <a:lnTo>
                  <a:pt x="228600" y="139700"/>
                </a:lnTo>
                <a:lnTo>
                  <a:pt x="229235" y="138430"/>
                </a:lnTo>
                <a:lnTo>
                  <a:pt x="230504" y="137160"/>
                </a:lnTo>
                <a:lnTo>
                  <a:pt x="231266" y="137160"/>
                </a:lnTo>
                <a:lnTo>
                  <a:pt x="232156" y="135890"/>
                </a:lnTo>
                <a:lnTo>
                  <a:pt x="232537" y="135890"/>
                </a:lnTo>
                <a:lnTo>
                  <a:pt x="232918" y="134620"/>
                </a:lnTo>
                <a:lnTo>
                  <a:pt x="233045" y="133350"/>
                </a:lnTo>
                <a:lnTo>
                  <a:pt x="205232" y="105410"/>
                </a:lnTo>
                <a:lnTo>
                  <a:pt x="204850" y="100330"/>
                </a:lnTo>
                <a:lnTo>
                  <a:pt x="204850" y="99060"/>
                </a:lnTo>
                <a:lnTo>
                  <a:pt x="197993" y="99060"/>
                </a:lnTo>
                <a:lnTo>
                  <a:pt x="192532" y="93980"/>
                </a:lnTo>
                <a:close/>
              </a:path>
              <a:path w="307339" h="311150">
                <a:moveTo>
                  <a:pt x="235330" y="82550"/>
                </a:moveTo>
                <a:lnTo>
                  <a:pt x="216535" y="82550"/>
                </a:lnTo>
                <a:lnTo>
                  <a:pt x="218186" y="83820"/>
                </a:lnTo>
                <a:lnTo>
                  <a:pt x="221487" y="83820"/>
                </a:lnTo>
                <a:lnTo>
                  <a:pt x="223265" y="85090"/>
                </a:lnTo>
                <a:lnTo>
                  <a:pt x="224916" y="86360"/>
                </a:lnTo>
                <a:lnTo>
                  <a:pt x="226949" y="87630"/>
                </a:lnTo>
                <a:lnTo>
                  <a:pt x="252475" y="113030"/>
                </a:lnTo>
                <a:lnTo>
                  <a:pt x="253237" y="114300"/>
                </a:lnTo>
                <a:lnTo>
                  <a:pt x="254000" y="113030"/>
                </a:lnTo>
                <a:lnTo>
                  <a:pt x="255270" y="113030"/>
                </a:lnTo>
                <a:lnTo>
                  <a:pt x="255777" y="111760"/>
                </a:lnTo>
                <a:lnTo>
                  <a:pt x="256412" y="111760"/>
                </a:lnTo>
                <a:lnTo>
                  <a:pt x="258445" y="109220"/>
                </a:lnTo>
                <a:lnTo>
                  <a:pt x="259207" y="109220"/>
                </a:lnTo>
                <a:lnTo>
                  <a:pt x="259461" y="107950"/>
                </a:lnTo>
                <a:lnTo>
                  <a:pt x="259714" y="107950"/>
                </a:lnTo>
                <a:lnTo>
                  <a:pt x="259841" y="106680"/>
                </a:lnTo>
                <a:lnTo>
                  <a:pt x="259587" y="106680"/>
                </a:lnTo>
                <a:lnTo>
                  <a:pt x="259334" y="105410"/>
                </a:lnTo>
                <a:lnTo>
                  <a:pt x="235330" y="82550"/>
                </a:lnTo>
                <a:close/>
              </a:path>
              <a:path w="307339" h="311150">
                <a:moveTo>
                  <a:pt x="217297" y="72390"/>
                </a:moveTo>
                <a:lnTo>
                  <a:pt x="214629" y="72390"/>
                </a:lnTo>
                <a:lnTo>
                  <a:pt x="206628" y="76200"/>
                </a:lnTo>
                <a:lnTo>
                  <a:pt x="197738" y="93980"/>
                </a:lnTo>
                <a:lnTo>
                  <a:pt x="197993" y="99060"/>
                </a:lnTo>
                <a:lnTo>
                  <a:pt x="204850" y="99060"/>
                </a:lnTo>
                <a:lnTo>
                  <a:pt x="204850" y="96520"/>
                </a:lnTo>
                <a:lnTo>
                  <a:pt x="205866" y="91440"/>
                </a:lnTo>
                <a:lnTo>
                  <a:pt x="207010" y="88900"/>
                </a:lnTo>
                <a:lnTo>
                  <a:pt x="210185" y="85090"/>
                </a:lnTo>
                <a:lnTo>
                  <a:pt x="211709" y="83820"/>
                </a:lnTo>
                <a:lnTo>
                  <a:pt x="213360" y="83820"/>
                </a:lnTo>
                <a:lnTo>
                  <a:pt x="214884" y="82550"/>
                </a:lnTo>
                <a:lnTo>
                  <a:pt x="235330" y="82550"/>
                </a:lnTo>
                <a:lnTo>
                  <a:pt x="229997" y="77470"/>
                </a:lnTo>
                <a:lnTo>
                  <a:pt x="227457" y="76200"/>
                </a:lnTo>
                <a:lnTo>
                  <a:pt x="225044" y="73660"/>
                </a:lnTo>
                <a:lnTo>
                  <a:pt x="222503" y="73660"/>
                </a:lnTo>
                <a:lnTo>
                  <a:pt x="217297" y="72390"/>
                </a:lnTo>
                <a:close/>
              </a:path>
              <a:path w="307339" h="311150">
                <a:moveTo>
                  <a:pt x="248412" y="0"/>
                </a:moveTo>
                <a:lnTo>
                  <a:pt x="246634" y="0"/>
                </a:lnTo>
                <a:lnTo>
                  <a:pt x="245872" y="1270"/>
                </a:lnTo>
                <a:lnTo>
                  <a:pt x="245237" y="1270"/>
                </a:lnTo>
                <a:lnTo>
                  <a:pt x="244094" y="2540"/>
                </a:lnTo>
                <a:lnTo>
                  <a:pt x="243459" y="2540"/>
                </a:lnTo>
                <a:lnTo>
                  <a:pt x="242697" y="3810"/>
                </a:lnTo>
                <a:lnTo>
                  <a:pt x="242188" y="3810"/>
                </a:lnTo>
                <a:lnTo>
                  <a:pt x="241426" y="5080"/>
                </a:lnTo>
                <a:lnTo>
                  <a:pt x="240919" y="6350"/>
                </a:lnTo>
                <a:lnTo>
                  <a:pt x="240791" y="6350"/>
                </a:lnTo>
                <a:lnTo>
                  <a:pt x="240791" y="7620"/>
                </a:lnTo>
                <a:lnTo>
                  <a:pt x="241173" y="7620"/>
                </a:lnTo>
                <a:lnTo>
                  <a:pt x="264033" y="30480"/>
                </a:lnTo>
                <a:lnTo>
                  <a:pt x="256921" y="30480"/>
                </a:lnTo>
                <a:lnTo>
                  <a:pt x="251078" y="33020"/>
                </a:lnTo>
                <a:lnTo>
                  <a:pt x="248412" y="34290"/>
                </a:lnTo>
                <a:lnTo>
                  <a:pt x="246125" y="36830"/>
                </a:lnTo>
                <a:lnTo>
                  <a:pt x="243332" y="39370"/>
                </a:lnTo>
                <a:lnTo>
                  <a:pt x="241426" y="41910"/>
                </a:lnTo>
                <a:lnTo>
                  <a:pt x="240411" y="45720"/>
                </a:lnTo>
                <a:lnTo>
                  <a:pt x="239268" y="48260"/>
                </a:lnTo>
                <a:lnTo>
                  <a:pt x="245237" y="68580"/>
                </a:lnTo>
                <a:lnTo>
                  <a:pt x="247903" y="72390"/>
                </a:lnTo>
                <a:lnTo>
                  <a:pt x="251333" y="76200"/>
                </a:lnTo>
                <a:lnTo>
                  <a:pt x="254126" y="78740"/>
                </a:lnTo>
                <a:lnTo>
                  <a:pt x="257175" y="81280"/>
                </a:lnTo>
                <a:lnTo>
                  <a:pt x="260350" y="82550"/>
                </a:lnTo>
                <a:lnTo>
                  <a:pt x="263525" y="85090"/>
                </a:lnTo>
                <a:lnTo>
                  <a:pt x="269875" y="87630"/>
                </a:lnTo>
                <a:lnTo>
                  <a:pt x="276225" y="87630"/>
                </a:lnTo>
                <a:lnTo>
                  <a:pt x="279273" y="86360"/>
                </a:lnTo>
                <a:lnTo>
                  <a:pt x="282448" y="86360"/>
                </a:lnTo>
                <a:lnTo>
                  <a:pt x="285496" y="83820"/>
                </a:lnTo>
                <a:lnTo>
                  <a:pt x="291084" y="78740"/>
                </a:lnTo>
                <a:lnTo>
                  <a:pt x="291676" y="77470"/>
                </a:lnTo>
                <a:lnTo>
                  <a:pt x="273176" y="77470"/>
                </a:lnTo>
                <a:lnTo>
                  <a:pt x="270890" y="76200"/>
                </a:lnTo>
                <a:lnTo>
                  <a:pt x="268604" y="76200"/>
                </a:lnTo>
                <a:lnTo>
                  <a:pt x="266446" y="74930"/>
                </a:lnTo>
                <a:lnTo>
                  <a:pt x="264287" y="72390"/>
                </a:lnTo>
                <a:lnTo>
                  <a:pt x="262000" y="71120"/>
                </a:lnTo>
                <a:lnTo>
                  <a:pt x="259969" y="69850"/>
                </a:lnTo>
                <a:lnTo>
                  <a:pt x="257937" y="67310"/>
                </a:lnTo>
                <a:lnTo>
                  <a:pt x="256159" y="66040"/>
                </a:lnTo>
                <a:lnTo>
                  <a:pt x="254508" y="63500"/>
                </a:lnTo>
                <a:lnTo>
                  <a:pt x="252984" y="60960"/>
                </a:lnTo>
                <a:lnTo>
                  <a:pt x="251587" y="59690"/>
                </a:lnTo>
                <a:lnTo>
                  <a:pt x="250571" y="57150"/>
                </a:lnTo>
                <a:lnTo>
                  <a:pt x="249936" y="54610"/>
                </a:lnTo>
                <a:lnTo>
                  <a:pt x="249300" y="53340"/>
                </a:lnTo>
                <a:lnTo>
                  <a:pt x="249174" y="50800"/>
                </a:lnTo>
                <a:lnTo>
                  <a:pt x="249554" y="48260"/>
                </a:lnTo>
                <a:lnTo>
                  <a:pt x="250062" y="45720"/>
                </a:lnTo>
                <a:lnTo>
                  <a:pt x="251078" y="44450"/>
                </a:lnTo>
                <a:lnTo>
                  <a:pt x="252984" y="41910"/>
                </a:lnTo>
                <a:lnTo>
                  <a:pt x="254888" y="40640"/>
                </a:lnTo>
                <a:lnTo>
                  <a:pt x="257428" y="39370"/>
                </a:lnTo>
                <a:lnTo>
                  <a:pt x="260603" y="38100"/>
                </a:lnTo>
                <a:lnTo>
                  <a:pt x="286346" y="38100"/>
                </a:lnTo>
                <a:lnTo>
                  <a:pt x="248412" y="0"/>
                </a:lnTo>
                <a:close/>
              </a:path>
              <a:path w="307339" h="311150">
                <a:moveTo>
                  <a:pt x="286346" y="38100"/>
                </a:moveTo>
                <a:lnTo>
                  <a:pt x="271779" y="38100"/>
                </a:lnTo>
                <a:lnTo>
                  <a:pt x="287527" y="54610"/>
                </a:lnTo>
                <a:lnTo>
                  <a:pt x="287782" y="57150"/>
                </a:lnTo>
                <a:lnTo>
                  <a:pt x="287782" y="63500"/>
                </a:lnTo>
                <a:lnTo>
                  <a:pt x="287654" y="64770"/>
                </a:lnTo>
                <a:lnTo>
                  <a:pt x="287274" y="66040"/>
                </a:lnTo>
                <a:lnTo>
                  <a:pt x="287020" y="67310"/>
                </a:lnTo>
                <a:lnTo>
                  <a:pt x="277495" y="77470"/>
                </a:lnTo>
                <a:lnTo>
                  <a:pt x="291676" y="77470"/>
                </a:lnTo>
                <a:lnTo>
                  <a:pt x="292862" y="74930"/>
                </a:lnTo>
                <a:lnTo>
                  <a:pt x="293877" y="72390"/>
                </a:lnTo>
                <a:lnTo>
                  <a:pt x="294766" y="68580"/>
                </a:lnTo>
                <a:lnTo>
                  <a:pt x="295021" y="66040"/>
                </a:lnTo>
                <a:lnTo>
                  <a:pt x="295021" y="59690"/>
                </a:lnTo>
                <a:lnTo>
                  <a:pt x="307086" y="59690"/>
                </a:lnTo>
                <a:lnTo>
                  <a:pt x="306577" y="58420"/>
                </a:lnTo>
                <a:lnTo>
                  <a:pt x="286346" y="38100"/>
                </a:lnTo>
                <a:close/>
              </a:path>
              <a:path w="307339" h="311150">
                <a:moveTo>
                  <a:pt x="307086" y="59690"/>
                </a:moveTo>
                <a:lnTo>
                  <a:pt x="295021" y="59690"/>
                </a:lnTo>
                <a:lnTo>
                  <a:pt x="300482" y="66040"/>
                </a:lnTo>
                <a:lnTo>
                  <a:pt x="302387" y="66040"/>
                </a:lnTo>
                <a:lnTo>
                  <a:pt x="302768" y="64770"/>
                </a:lnTo>
                <a:lnTo>
                  <a:pt x="303657" y="64770"/>
                </a:lnTo>
                <a:lnTo>
                  <a:pt x="304291" y="63500"/>
                </a:lnTo>
                <a:lnTo>
                  <a:pt x="304800" y="63500"/>
                </a:lnTo>
                <a:lnTo>
                  <a:pt x="305943" y="62230"/>
                </a:lnTo>
                <a:lnTo>
                  <a:pt x="306197" y="62230"/>
                </a:lnTo>
                <a:lnTo>
                  <a:pt x="306577" y="60960"/>
                </a:lnTo>
                <a:lnTo>
                  <a:pt x="306832" y="60960"/>
                </a:lnTo>
                <a:lnTo>
                  <a:pt x="307086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44565" y="5008626"/>
            <a:ext cx="288417" cy="2705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14339" y="5010530"/>
            <a:ext cx="294132" cy="273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85204" y="4998211"/>
            <a:ext cx="199390" cy="187960"/>
          </a:xfrm>
          <a:custGeom>
            <a:avLst/>
            <a:gdLst/>
            <a:ahLst/>
            <a:cxnLst/>
            <a:rect l="l" t="t" r="r" b="b"/>
            <a:pathLst>
              <a:path w="199390" h="187960">
                <a:moveTo>
                  <a:pt x="8000" y="125730"/>
                </a:moveTo>
                <a:lnTo>
                  <a:pt x="5842" y="125730"/>
                </a:lnTo>
                <a:lnTo>
                  <a:pt x="5334" y="127000"/>
                </a:lnTo>
                <a:lnTo>
                  <a:pt x="3555" y="128270"/>
                </a:lnTo>
                <a:lnTo>
                  <a:pt x="762" y="130810"/>
                </a:lnTo>
                <a:lnTo>
                  <a:pt x="507" y="132080"/>
                </a:lnTo>
                <a:lnTo>
                  <a:pt x="253" y="132080"/>
                </a:lnTo>
                <a:lnTo>
                  <a:pt x="0" y="133350"/>
                </a:lnTo>
                <a:lnTo>
                  <a:pt x="253" y="133350"/>
                </a:lnTo>
                <a:lnTo>
                  <a:pt x="54991" y="187960"/>
                </a:lnTo>
                <a:lnTo>
                  <a:pt x="57403" y="187960"/>
                </a:lnTo>
                <a:lnTo>
                  <a:pt x="57912" y="186690"/>
                </a:lnTo>
                <a:lnTo>
                  <a:pt x="59181" y="186690"/>
                </a:lnTo>
                <a:lnTo>
                  <a:pt x="59817" y="185420"/>
                </a:lnTo>
                <a:lnTo>
                  <a:pt x="61214" y="184150"/>
                </a:lnTo>
                <a:lnTo>
                  <a:pt x="61975" y="182880"/>
                </a:lnTo>
                <a:lnTo>
                  <a:pt x="62484" y="182880"/>
                </a:lnTo>
                <a:lnTo>
                  <a:pt x="62738" y="181610"/>
                </a:lnTo>
                <a:lnTo>
                  <a:pt x="62484" y="180340"/>
                </a:lnTo>
                <a:lnTo>
                  <a:pt x="62229" y="180340"/>
                </a:lnTo>
                <a:lnTo>
                  <a:pt x="8000" y="125730"/>
                </a:lnTo>
                <a:close/>
              </a:path>
              <a:path w="199390" h="187960">
                <a:moveTo>
                  <a:pt x="34925" y="106680"/>
                </a:moveTo>
                <a:lnTo>
                  <a:pt x="34290" y="106680"/>
                </a:lnTo>
                <a:lnTo>
                  <a:pt x="33527" y="107950"/>
                </a:lnTo>
                <a:lnTo>
                  <a:pt x="32003" y="107950"/>
                </a:lnTo>
                <a:lnTo>
                  <a:pt x="31369" y="109220"/>
                </a:lnTo>
                <a:lnTo>
                  <a:pt x="29972" y="110490"/>
                </a:lnTo>
                <a:lnTo>
                  <a:pt x="29464" y="110490"/>
                </a:lnTo>
                <a:lnTo>
                  <a:pt x="28955" y="111760"/>
                </a:lnTo>
                <a:lnTo>
                  <a:pt x="28575" y="111760"/>
                </a:lnTo>
                <a:lnTo>
                  <a:pt x="28321" y="113030"/>
                </a:lnTo>
                <a:lnTo>
                  <a:pt x="27940" y="114300"/>
                </a:lnTo>
                <a:lnTo>
                  <a:pt x="28448" y="114300"/>
                </a:lnTo>
                <a:lnTo>
                  <a:pt x="37846" y="124460"/>
                </a:lnTo>
                <a:lnTo>
                  <a:pt x="32385" y="129540"/>
                </a:lnTo>
                <a:lnTo>
                  <a:pt x="43815" y="129540"/>
                </a:lnTo>
                <a:lnTo>
                  <a:pt x="66801" y="153670"/>
                </a:lnTo>
                <a:lnTo>
                  <a:pt x="69088" y="154940"/>
                </a:lnTo>
                <a:lnTo>
                  <a:pt x="71247" y="157480"/>
                </a:lnTo>
                <a:lnTo>
                  <a:pt x="73278" y="158750"/>
                </a:lnTo>
                <a:lnTo>
                  <a:pt x="75438" y="160020"/>
                </a:lnTo>
                <a:lnTo>
                  <a:pt x="83566" y="160020"/>
                </a:lnTo>
                <a:lnTo>
                  <a:pt x="85598" y="158750"/>
                </a:lnTo>
                <a:lnTo>
                  <a:pt x="87502" y="158750"/>
                </a:lnTo>
                <a:lnTo>
                  <a:pt x="89535" y="157480"/>
                </a:lnTo>
                <a:lnTo>
                  <a:pt x="92201" y="153670"/>
                </a:lnTo>
                <a:lnTo>
                  <a:pt x="94106" y="152400"/>
                </a:lnTo>
                <a:lnTo>
                  <a:pt x="94615" y="151130"/>
                </a:lnTo>
                <a:lnTo>
                  <a:pt x="94996" y="151130"/>
                </a:lnTo>
                <a:lnTo>
                  <a:pt x="95503" y="149860"/>
                </a:lnTo>
                <a:lnTo>
                  <a:pt x="80264" y="149860"/>
                </a:lnTo>
                <a:lnTo>
                  <a:pt x="78104" y="148590"/>
                </a:lnTo>
                <a:lnTo>
                  <a:pt x="75692" y="147320"/>
                </a:lnTo>
                <a:lnTo>
                  <a:pt x="72898" y="144780"/>
                </a:lnTo>
                <a:lnTo>
                  <a:pt x="51053" y="123190"/>
                </a:lnTo>
                <a:lnTo>
                  <a:pt x="57324" y="116840"/>
                </a:lnTo>
                <a:lnTo>
                  <a:pt x="45085" y="116840"/>
                </a:lnTo>
                <a:lnTo>
                  <a:pt x="35687" y="107950"/>
                </a:lnTo>
                <a:lnTo>
                  <a:pt x="34925" y="106680"/>
                </a:lnTo>
                <a:close/>
              </a:path>
              <a:path w="199390" h="187960">
                <a:moveTo>
                  <a:pt x="91948" y="140970"/>
                </a:moveTo>
                <a:lnTo>
                  <a:pt x="90170" y="140970"/>
                </a:lnTo>
                <a:lnTo>
                  <a:pt x="89916" y="142240"/>
                </a:lnTo>
                <a:lnTo>
                  <a:pt x="89662" y="142240"/>
                </a:lnTo>
                <a:lnTo>
                  <a:pt x="89535" y="143510"/>
                </a:lnTo>
                <a:lnTo>
                  <a:pt x="89026" y="144780"/>
                </a:lnTo>
                <a:lnTo>
                  <a:pt x="87884" y="146050"/>
                </a:lnTo>
                <a:lnTo>
                  <a:pt x="87375" y="147320"/>
                </a:lnTo>
                <a:lnTo>
                  <a:pt x="86614" y="147320"/>
                </a:lnTo>
                <a:lnTo>
                  <a:pt x="84581" y="149860"/>
                </a:lnTo>
                <a:lnTo>
                  <a:pt x="95503" y="149860"/>
                </a:lnTo>
                <a:lnTo>
                  <a:pt x="95885" y="148590"/>
                </a:lnTo>
                <a:lnTo>
                  <a:pt x="96393" y="147320"/>
                </a:lnTo>
                <a:lnTo>
                  <a:pt x="96393" y="146050"/>
                </a:lnTo>
                <a:lnTo>
                  <a:pt x="95630" y="144780"/>
                </a:lnTo>
                <a:lnTo>
                  <a:pt x="94996" y="143510"/>
                </a:lnTo>
                <a:lnTo>
                  <a:pt x="94106" y="143510"/>
                </a:lnTo>
                <a:lnTo>
                  <a:pt x="93091" y="142240"/>
                </a:lnTo>
                <a:lnTo>
                  <a:pt x="91948" y="140970"/>
                </a:lnTo>
                <a:close/>
              </a:path>
              <a:path w="199390" h="187960">
                <a:moveTo>
                  <a:pt x="43815" y="129540"/>
                </a:moveTo>
                <a:lnTo>
                  <a:pt x="32003" y="129540"/>
                </a:lnTo>
                <a:lnTo>
                  <a:pt x="31750" y="130810"/>
                </a:lnTo>
                <a:lnTo>
                  <a:pt x="32003" y="130810"/>
                </a:lnTo>
                <a:lnTo>
                  <a:pt x="32257" y="132080"/>
                </a:lnTo>
                <a:lnTo>
                  <a:pt x="32639" y="132080"/>
                </a:lnTo>
                <a:lnTo>
                  <a:pt x="32893" y="133350"/>
                </a:lnTo>
                <a:lnTo>
                  <a:pt x="34925" y="134620"/>
                </a:lnTo>
                <a:lnTo>
                  <a:pt x="35814" y="135890"/>
                </a:lnTo>
                <a:lnTo>
                  <a:pt x="38353" y="135890"/>
                </a:lnTo>
                <a:lnTo>
                  <a:pt x="43815" y="129540"/>
                </a:lnTo>
                <a:close/>
              </a:path>
              <a:path w="199390" h="187960">
                <a:moveTo>
                  <a:pt x="112477" y="82550"/>
                </a:moveTo>
                <a:lnTo>
                  <a:pt x="97027" y="82550"/>
                </a:lnTo>
                <a:lnTo>
                  <a:pt x="98551" y="83820"/>
                </a:lnTo>
                <a:lnTo>
                  <a:pt x="99949" y="85090"/>
                </a:lnTo>
                <a:lnTo>
                  <a:pt x="106045" y="90170"/>
                </a:lnTo>
                <a:lnTo>
                  <a:pt x="100711" y="96520"/>
                </a:lnTo>
                <a:lnTo>
                  <a:pt x="97663" y="99060"/>
                </a:lnTo>
                <a:lnTo>
                  <a:pt x="95123" y="101600"/>
                </a:lnTo>
                <a:lnTo>
                  <a:pt x="93218" y="105410"/>
                </a:lnTo>
                <a:lnTo>
                  <a:pt x="91313" y="107950"/>
                </a:lnTo>
                <a:lnTo>
                  <a:pt x="90043" y="110490"/>
                </a:lnTo>
                <a:lnTo>
                  <a:pt x="89026" y="115570"/>
                </a:lnTo>
                <a:lnTo>
                  <a:pt x="88900" y="119380"/>
                </a:lnTo>
                <a:lnTo>
                  <a:pt x="89662" y="121920"/>
                </a:lnTo>
                <a:lnTo>
                  <a:pt x="90297" y="124460"/>
                </a:lnTo>
                <a:lnTo>
                  <a:pt x="91821" y="127000"/>
                </a:lnTo>
                <a:lnTo>
                  <a:pt x="93979" y="128270"/>
                </a:lnTo>
                <a:lnTo>
                  <a:pt x="95885" y="130810"/>
                </a:lnTo>
                <a:lnTo>
                  <a:pt x="97917" y="132080"/>
                </a:lnTo>
                <a:lnTo>
                  <a:pt x="100075" y="133350"/>
                </a:lnTo>
                <a:lnTo>
                  <a:pt x="110998" y="133350"/>
                </a:lnTo>
                <a:lnTo>
                  <a:pt x="113156" y="132080"/>
                </a:lnTo>
                <a:lnTo>
                  <a:pt x="115443" y="130810"/>
                </a:lnTo>
                <a:lnTo>
                  <a:pt x="117601" y="129540"/>
                </a:lnTo>
                <a:lnTo>
                  <a:pt x="119634" y="127000"/>
                </a:lnTo>
                <a:lnTo>
                  <a:pt x="121920" y="124460"/>
                </a:lnTo>
                <a:lnTo>
                  <a:pt x="105410" y="124460"/>
                </a:lnTo>
                <a:lnTo>
                  <a:pt x="103124" y="123190"/>
                </a:lnTo>
                <a:lnTo>
                  <a:pt x="99822" y="119380"/>
                </a:lnTo>
                <a:lnTo>
                  <a:pt x="99060" y="118110"/>
                </a:lnTo>
                <a:lnTo>
                  <a:pt x="98044" y="115570"/>
                </a:lnTo>
                <a:lnTo>
                  <a:pt x="98044" y="114300"/>
                </a:lnTo>
                <a:lnTo>
                  <a:pt x="98298" y="113030"/>
                </a:lnTo>
                <a:lnTo>
                  <a:pt x="98678" y="110490"/>
                </a:lnTo>
                <a:lnTo>
                  <a:pt x="99314" y="109220"/>
                </a:lnTo>
                <a:lnTo>
                  <a:pt x="101600" y="105410"/>
                </a:lnTo>
                <a:lnTo>
                  <a:pt x="103124" y="104140"/>
                </a:lnTo>
                <a:lnTo>
                  <a:pt x="105155" y="101600"/>
                </a:lnTo>
                <a:lnTo>
                  <a:pt x="111251" y="95250"/>
                </a:lnTo>
                <a:lnTo>
                  <a:pt x="125067" y="95250"/>
                </a:lnTo>
                <a:lnTo>
                  <a:pt x="112477" y="82550"/>
                </a:lnTo>
                <a:close/>
              </a:path>
              <a:path w="199390" h="187960">
                <a:moveTo>
                  <a:pt x="125067" y="95250"/>
                </a:moveTo>
                <a:lnTo>
                  <a:pt x="111251" y="95250"/>
                </a:lnTo>
                <a:lnTo>
                  <a:pt x="119634" y="104140"/>
                </a:lnTo>
                <a:lnTo>
                  <a:pt x="119761" y="109220"/>
                </a:lnTo>
                <a:lnTo>
                  <a:pt x="112775" y="123190"/>
                </a:lnTo>
                <a:lnTo>
                  <a:pt x="110363" y="123190"/>
                </a:lnTo>
                <a:lnTo>
                  <a:pt x="105410" y="124460"/>
                </a:lnTo>
                <a:lnTo>
                  <a:pt x="121920" y="124460"/>
                </a:lnTo>
                <a:lnTo>
                  <a:pt x="123698" y="121920"/>
                </a:lnTo>
                <a:lnTo>
                  <a:pt x="124841" y="119380"/>
                </a:lnTo>
                <a:lnTo>
                  <a:pt x="125856" y="115570"/>
                </a:lnTo>
                <a:lnTo>
                  <a:pt x="126365" y="111760"/>
                </a:lnTo>
                <a:lnTo>
                  <a:pt x="126238" y="109220"/>
                </a:lnTo>
                <a:lnTo>
                  <a:pt x="136271" y="109220"/>
                </a:lnTo>
                <a:lnTo>
                  <a:pt x="136778" y="107950"/>
                </a:lnTo>
                <a:lnTo>
                  <a:pt x="136778" y="106680"/>
                </a:lnTo>
                <a:lnTo>
                  <a:pt x="136398" y="106680"/>
                </a:lnTo>
                <a:lnTo>
                  <a:pt x="125067" y="95250"/>
                </a:lnTo>
                <a:close/>
              </a:path>
              <a:path w="199390" h="187960">
                <a:moveTo>
                  <a:pt x="58039" y="106680"/>
                </a:moveTo>
                <a:lnTo>
                  <a:pt x="55118" y="106680"/>
                </a:lnTo>
                <a:lnTo>
                  <a:pt x="45085" y="116840"/>
                </a:lnTo>
                <a:lnTo>
                  <a:pt x="57324" y="116840"/>
                </a:lnTo>
                <a:lnTo>
                  <a:pt x="61087" y="113030"/>
                </a:lnTo>
                <a:lnTo>
                  <a:pt x="61595" y="111760"/>
                </a:lnTo>
                <a:lnTo>
                  <a:pt x="61468" y="110490"/>
                </a:lnTo>
                <a:lnTo>
                  <a:pt x="61214" y="110490"/>
                </a:lnTo>
                <a:lnTo>
                  <a:pt x="60578" y="109220"/>
                </a:lnTo>
                <a:lnTo>
                  <a:pt x="59563" y="107950"/>
                </a:lnTo>
                <a:lnTo>
                  <a:pt x="59054" y="107950"/>
                </a:lnTo>
                <a:lnTo>
                  <a:pt x="58039" y="106680"/>
                </a:lnTo>
                <a:close/>
              </a:path>
              <a:path w="199390" h="187960">
                <a:moveTo>
                  <a:pt x="135890" y="109220"/>
                </a:moveTo>
                <a:lnTo>
                  <a:pt x="126238" y="109220"/>
                </a:lnTo>
                <a:lnTo>
                  <a:pt x="130555" y="113030"/>
                </a:lnTo>
                <a:lnTo>
                  <a:pt x="132715" y="113030"/>
                </a:lnTo>
                <a:lnTo>
                  <a:pt x="133857" y="111760"/>
                </a:lnTo>
                <a:lnTo>
                  <a:pt x="135381" y="110490"/>
                </a:lnTo>
                <a:lnTo>
                  <a:pt x="135890" y="109220"/>
                </a:lnTo>
                <a:close/>
              </a:path>
              <a:path w="199390" h="187960">
                <a:moveTo>
                  <a:pt x="97790" y="72390"/>
                </a:moveTo>
                <a:lnTo>
                  <a:pt x="92964" y="72390"/>
                </a:lnTo>
                <a:lnTo>
                  <a:pt x="90424" y="73660"/>
                </a:lnTo>
                <a:lnTo>
                  <a:pt x="82423" y="77470"/>
                </a:lnTo>
                <a:lnTo>
                  <a:pt x="79628" y="81280"/>
                </a:lnTo>
                <a:lnTo>
                  <a:pt x="78104" y="82550"/>
                </a:lnTo>
                <a:lnTo>
                  <a:pt x="76707" y="83820"/>
                </a:lnTo>
                <a:lnTo>
                  <a:pt x="75438" y="85090"/>
                </a:lnTo>
                <a:lnTo>
                  <a:pt x="74295" y="87630"/>
                </a:lnTo>
                <a:lnTo>
                  <a:pt x="73278" y="88900"/>
                </a:lnTo>
                <a:lnTo>
                  <a:pt x="72390" y="90170"/>
                </a:lnTo>
                <a:lnTo>
                  <a:pt x="71627" y="92710"/>
                </a:lnTo>
                <a:lnTo>
                  <a:pt x="70993" y="93980"/>
                </a:lnTo>
                <a:lnTo>
                  <a:pt x="70485" y="95250"/>
                </a:lnTo>
                <a:lnTo>
                  <a:pt x="70103" y="96520"/>
                </a:lnTo>
                <a:lnTo>
                  <a:pt x="69976" y="100330"/>
                </a:lnTo>
                <a:lnTo>
                  <a:pt x="70230" y="100330"/>
                </a:lnTo>
                <a:lnTo>
                  <a:pt x="71120" y="101600"/>
                </a:lnTo>
                <a:lnTo>
                  <a:pt x="72263" y="102870"/>
                </a:lnTo>
                <a:lnTo>
                  <a:pt x="72771" y="102870"/>
                </a:lnTo>
                <a:lnTo>
                  <a:pt x="73151" y="104140"/>
                </a:lnTo>
                <a:lnTo>
                  <a:pt x="76453" y="104140"/>
                </a:lnTo>
                <a:lnTo>
                  <a:pt x="77089" y="101600"/>
                </a:lnTo>
                <a:lnTo>
                  <a:pt x="77343" y="100330"/>
                </a:lnTo>
                <a:lnTo>
                  <a:pt x="77724" y="99060"/>
                </a:lnTo>
                <a:lnTo>
                  <a:pt x="78359" y="97790"/>
                </a:lnTo>
                <a:lnTo>
                  <a:pt x="78867" y="96520"/>
                </a:lnTo>
                <a:lnTo>
                  <a:pt x="79628" y="93980"/>
                </a:lnTo>
                <a:lnTo>
                  <a:pt x="80645" y="92710"/>
                </a:lnTo>
                <a:lnTo>
                  <a:pt x="81661" y="90170"/>
                </a:lnTo>
                <a:lnTo>
                  <a:pt x="82930" y="88900"/>
                </a:lnTo>
                <a:lnTo>
                  <a:pt x="84709" y="87630"/>
                </a:lnTo>
                <a:lnTo>
                  <a:pt x="86487" y="85090"/>
                </a:lnTo>
                <a:lnTo>
                  <a:pt x="88011" y="83820"/>
                </a:lnTo>
                <a:lnTo>
                  <a:pt x="89535" y="83820"/>
                </a:lnTo>
                <a:lnTo>
                  <a:pt x="91059" y="82550"/>
                </a:lnTo>
                <a:lnTo>
                  <a:pt x="112477" y="82550"/>
                </a:lnTo>
                <a:lnTo>
                  <a:pt x="107442" y="77470"/>
                </a:lnTo>
                <a:lnTo>
                  <a:pt x="97790" y="72390"/>
                </a:lnTo>
                <a:close/>
              </a:path>
              <a:path w="199390" h="187960">
                <a:moveTo>
                  <a:pt x="98425" y="26670"/>
                </a:moveTo>
                <a:lnTo>
                  <a:pt x="96520" y="26670"/>
                </a:lnTo>
                <a:lnTo>
                  <a:pt x="96139" y="27940"/>
                </a:lnTo>
                <a:lnTo>
                  <a:pt x="94996" y="27940"/>
                </a:lnTo>
                <a:lnTo>
                  <a:pt x="94361" y="29210"/>
                </a:lnTo>
                <a:lnTo>
                  <a:pt x="93725" y="29210"/>
                </a:lnTo>
                <a:lnTo>
                  <a:pt x="92964" y="30480"/>
                </a:lnTo>
                <a:lnTo>
                  <a:pt x="92075" y="31750"/>
                </a:lnTo>
                <a:lnTo>
                  <a:pt x="91567" y="31750"/>
                </a:lnTo>
                <a:lnTo>
                  <a:pt x="91313" y="33020"/>
                </a:lnTo>
                <a:lnTo>
                  <a:pt x="90931" y="33020"/>
                </a:lnTo>
                <a:lnTo>
                  <a:pt x="91059" y="34290"/>
                </a:lnTo>
                <a:lnTo>
                  <a:pt x="91440" y="34290"/>
                </a:lnTo>
                <a:lnTo>
                  <a:pt x="150114" y="92710"/>
                </a:lnTo>
                <a:lnTo>
                  <a:pt x="152400" y="92710"/>
                </a:lnTo>
                <a:lnTo>
                  <a:pt x="153416" y="91440"/>
                </a:lnTo>
                <a:lnTo>
                  <a:pt x="154050" y="91440"/>
                </a:lnTo>
                <a:lnTo>
                  <a:pt x="154813" y="90170"/>
                </a:lnTo>
                <a:lnTo>
                  <a:pt x="155448" y="90170"/>
                </a:lnTo>
                <a:lnTo>
                  <a:pt x="156082" y="88900"/>
                </a:lnTo>
                <a:lnTo>
                  <a:pt x="157225" y="87630"/>
                </a:lnTo>
                <a:lnTo>
                  <a:pt x="157479" y="86360"/>
                </a:lnTo>
                <a:lnTo>
                  <a:pt x="157099" y="86360"/>
                </a:lnTo>
                <a:lnTo>
                  <a:pt x="98425" y="26670"/>
                </a:lnTo>
                <a:close/>
              </a:path>
              <a:path w="199390" h="187960">
                <a:moveTo>
                  <a:pt x="193928" y="82550"/>
                </a:moveTo>
                <a:lnTo>
                  <a:pt x="190246" y="82550"/>
                </a:lnTo>
                <a:lnTo>
                  <a:pt x="190880" y="83820"/>
                </a:lnTo>
                <a:lnTo>
                  <a:pt x="192913" y="83820"/>
                </a:lnTo>
                <a:lnTo>
                  <a:pt x="193928" y="82550"/>
                </a:lnTo>
                <a:close/>
              </a:path>
              <a:path w="199390" h="187960">
                <a:moveTo>
                  <a:pt x="133985" y="30480"/>
                </a:moveTo>
                <a:lnTo>
                  <a:pt x="131191" y="30480"/>
                </a:lnTo>
                <a:lnTo>
                  <a:pt x="130175" y="31750"/>
                </a:lnTo>
                <a:lnTo>
                  <a:pt x="129667" y="31750"/>
                </a:lnTo>
                <a:lnTo>
                  <a:pt x="128904" y="33020"/>
                </a:lnTo>
                <a:lnTo>
                  <a:pt x="126492" y="35560"/>
                </a:lnTo>
                <a:lnTo>
                  <a:pt x="126111" y="35560"/>
                </a:lnTo>
                <a:lnTo>
                  <a:pt x="125602" y="36830"/>
                </a:lnTo>
                <a:lnTo>
                  <a:pt x="125475" y="38100"/>
                </a:lnTo>
                <a:lnTo>
                  <a:pt x="126111" y="38100"/>
                </a:lnTo>
                <a:lnTo>
                  <a:pt x="126746" y="39370"/>
                </a:lnTo>
                <a:lnTo>
                  <a:pt x="127635" y="39370"/>
                </a:lnTo>
                <a:lnTo>
                  <a:pt x="179197" y="63500"/>
                </a:lnTo>
                <a:lnTo>
                  <a:pt x="181864" y="63500"/>
                </a:lnTo>
                <a:lnTo>
                  <a:pt x="190119" y="82550"/>
                </a:lnTo>
                <a:lnTo>
                  <a:pt x="194691" y="82550"/>
                </a:lnTo>
                <a:lnTo>
                  <a:pt x="195325" y="81280"/>
                </a:lnTo>
                <a:lnTo>
                  <a:pt x="196850" y="80010"/>
                </a:lnTo>
                <a:lnTo>
                  <a:pt x="197866" y="78740"/>
                </a:lnTo>
                <a:lnTo>
                  <a:pt x="198247" y="77470"/>
                </a:lnTo>
                <a:lnTo>
                  <a:pt x="198754" y="76200"/>
                </a:lnTo>
                <a:lnTo>
                  <a:pt x="198500" y="74930"/>
                </a:lnTo>
                <a:lnTo>
                  <a:pt x="189356" y="55880"/>
                </a:lnTo>
                <a:lnTo>
                  <a:pt x="186974" y="50800"/>
                </a:lnTo>
                <a:lnTo>
                  <a:pt x="176784" y="50800"/>
                </a:lnTo>
                <a:lnTo>
                  <a:pt x="133985" y="30480"/>
                </a:lnTo>
                <a:close/>
              </a:path>
              <a:path w="199390" h="187960">
                <a:moveTo>
                  <a:pt x="163956" y="1270"/>
                </a:moveTo>
                <a:lnTo>
                  <a:pt x="159893" y="1270"/>
                </a:lnTo>
                <a:lnTo>
                  <a:pt x="157479" y="3810"/>
                </a:lnTo>
                <a:lnTo>
                  <a:pt x="156845" y="5080"/>
                </a:lnTo>
                <a:lnTo>
                  <a:pt x="156337" y="5080"/>
                </a:lnTo>
                <a:lnTo>
                  <a:pt x="155955" y="6350"/>
                </a:lnTo>
                <a:lnTo>
                  <a:pt x="155701" y="6350"/>
                </a:lnTo>
                <a:lnTo>
                  <a:pt x="155701" y="7620"/>
                </a:lnTo>
                <a:lnTo>
                  <a:pt x="156082" y="8890"/>
                </a:lnTo>
                <a:lnTo>
                  <a:pt x="176911" y="50800"/>
                </a:lnTo>
                <a:lnTo>
                  <a:pt x="186974" y="50800"/>
                </a:lnTo>
                <a:lnTo>
                  <a:pt x="164338" y="2540"/>
                </a:lnTo>
                <a:lnTo>
                  <a:pt x="163956" y="1270"/>
                </a:lnTo>
                <a:close/>
              </a:path>
              <a:path w="199390" h="187960">
                <a:moveTo>
                  <a:pt x="162941" y="0"/>
                </a:moveTo>
                <a:lnTo>
                  <a:pt x="161671" y="0"/>
                </a:lnTo>
                <a:lnTo>
                  <a:pt x="161163" y="1270"/>
                </a:lnTo>
                <a:lnTo>
                  <a:pt x="163575" y="1270"/>
                </a:lnTo>
                <a:lnTo>
                  <a:pt x="162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91273" y="5009667"/>
            <a:ext cx="840867" cy="600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98510" y="5009896"/>
            <a:ext cx="307340" cy="2857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30200" y="5909055"/>
            <a:ext cx="478536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NIL </a:t>
            </a:r>
            <a:r>
              <a:rPr dirty="0" sz="1400" spc="-10">
                <a:latin typeface="Calibri"/>
                <a:cs typeface="Calibri"/>
              </a:rPr>
              <a:t>contact: </a:t>
            </a:r>
            <a:r>
              <a:rPr dirty="0" sz="1400" spc="-5">
                <a:latin typeface="Calibri"/>
                <a:cs typeface="Calibri"/>
              </a:rPr>
              <a:t>Macedonia, Croatia, Netherlands and </a:t>
            </a:r>
            <a:r>
              <a:rPr dirty="0" sz="1400" spc="-10">
                <a:latin typeface="Calibri"/>
                <a:cs typeface="Calibri"/>
              </a:rPr>
              <a:t>Czech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Republic.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350" rIns="0" bIns="0" rtlCol="0" vert="horz">
            <a:spAutoFit/>
          </a:bodyPr>
          <a:lstStyle/>
          <a:p>
            <a:pPr marL="5664835">
              <a:lnSpc>
                <a:spcPct val="100000"/>
              </a:lnSpc>
            </a:pPr>
            <a:r>
              <a:rPr dirty="0" spc="-50"/>
              <a:t>Value</a:t>
            </a:r>
            <a:r>
              <a:rPr dirty="0" spc="-45"/>
              <a:t> </a:t>
            </a:r>
            <a:r>
              <a:rPr dirty="0" spc="-10"/>
              <a:t>proposition</a:t>
            </a:r>
          </a:p>
        </p:txBody>
      </p:sp>
      <p:sp>
        <p:nvSpPr>
          <p:cNvPr id="4" name="object 4"/>
          <p:cNvSpPr/>
          <p:nvPr/>
        </p:nvSpPr>
        <p:spPr>
          <a:xfrm>
            <a:off x="1241412" y="4424934"/>
            <a:ext cx="203200" cy="506095"/>
          </a:xfrm>
          <a:custGeom>
            <a:avLst/>
            <a:gdLst/>
            <a:ahLst/>
            <a:cxnLst/>
            <a:rect l="l" t="t" r="r" b="b"/>
            <a:pathLst>
              <a:path w="203200" h="506095">
                <a:moveTo>
                  <a:pt x="6870" y="404876"/>
                </a:moveTo>
                <a:lnTo>
                  <a:pt x="4279" y="405384"/>
                </a:lnTo>
                <a:lnTo>
                  <a:pt x="1701" y="405765"/>
                </a:lnTo>
                <a:lnTo>
                  <a:pt x="0" y="408305"/>
                </a:lnTo>
                <a:lnTo>
                  <a:pt x="18211" y="505587"/>
                </a:lnTo>
                <a:lnTo>
                  <a:pt x="26825" y="498348"/>
                </a:lnTo>
                <a:lnTo>
                  <a:pt x="25869" y="498348"/>
                </a:lnTo>
                <a:lnTo>
                  <a:pt x="16903" y="495173"/>
                </a:lnTo>
                <a:lnTo>
                  <a:pt x="22842" y="478550"/>
                </a:lnTo>
                <a:lnTo>
                  <a:pt x="9359" y="406527"/>
                </a:lnTo>
                <a:lnTo>
                  <a:pt x="6870" y="404876"/>
                </a:lnTo>
                <a:close/>
              </a:path>
              <a:path w="203200" h="506095">
                <a:moveTo>
                  <a:pt x="22842" y="478550"/>
                </a:moveTo>
                <a:lnTo>
                  <a:pt x="16903" y="495173"/>
                </a:lnTo>
                <a:lnTo>
                  <a:pt x="25869" y="498348"/>
                </a:lnTo>
                <a:lnTo>
                  <a:pt x="26776" y="495808"/>
                </a:lnTo>
                <a:lnTo>
                  <a:pt x="26073" y="495808"/>
                </a:lnTo>
                <a:lnTo>
                  <a:pt x="18326" y="493014"/>
                </a:lnTo>
                <a:lnTo>
                  <a:pt x="24567" y="487767"/>
                </a:lnTo>
                <a:lnTo>
                  <a:pt x="22842" y="478550"/>
                </a:lnTo>
                <a:close/>
              </a:path>
              <a:path w="203200" h="506095">
                <a:moveTo>
                  <a:pt x="87769" y="434594"/>
                </a:moveTo>
                <a:lnTo>
                  <a:pt x="85864" y="436245"/>
                </a:lnTo>
                <a:lnTo>
                  <a:pt x="31827" y="481665"/>
                </a:lnTo>
                <a:lnTo>
                  <a:pt x="25869" y="498348"/>
                </a:lnTo>
                <a:lnTo>
                  <a:pt x="26825" y="498348"/>
                </a:lnTo>
                <a:lnTo>
                  <a:pt x="91960" y="443611"/>
                </a:lnTo>
                <a:lnTo>
                  <a:pt x="93992" y="441833"/>
                </a:lnTo>
                <a:lnTo>
                  <a:pt x="94246" y="438912"/>
                </a:lnTo>
                <a:lnTo>
                  <a:pt x="92468" y="436880"/>
                </a:lnTo>
                <a:lnTo>
                  <a:pt x="90817" y="434848"/>
                </a:lnTo>
                <a:lnTo>
                  <a:pt x="87769" y="434594"/>
                </a:lnTo>
                <a:close/>
              </a:path>
              <a:path w="203200" h="506095">
                <a:moveTo>
                  <a:pt x="24567" y="487767"/>
                </a:moveTo>
                <a:lnTo>
                  <a:pt x="18326" y="493014"/>
                </a:lnTo>
                <a:lnTo>
                  <a:pt x="26073" y="495808"/>
                </a:lnTo>
                <a:lnTo>
                  <a:pt x="24567" y="487767"/>
                </a:lnTo>
                <a:close/>
              </a:path>
              <a:path w="203200" h="506095">
                <a:moveTo>
                  <a:pt x="31827" y="481665"/>
                </a:moveTo>
                <a:lnTo>
                  <a:pt x="24567" y="487767"/>
                </a:lnTo>
                <a:lnTo>
                  <a:pt x="26073" y="495808"/>
                </a:lnTo>
                <a:lnTo>
                  <a:pt x="26776" y="495808"/>
                </a:lnTo>
                <a:lnTo>
                  <a:pt x="31827" y="481665"/>
                </a:lnTo>
                <a:close/>
              </a:path>
              <a:path w="203200" h="506095">
                <a:moveTo>
                  <a:pt x="193814" y="0"/>
                </a:moveTo>
                <a:lnTo>
                  <a:pt x="22842" y="478550"/>
                </a:lnTo>
                <a:lnTo>
                  <a:pt x="24567" y="487767"/>
                </a:lnTo>
                <a:lnTo>
                  <a:pt x="31827" y="481665"/>
                </a:lnTo>
                <a:lnTo>
                  <a:pt x="202704" y="3175"/>
                </a:lnTo>
                <a:lnTo>
                  <a:pt x="1938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2856" y="5074539"/>
            <a:ext cx="932814" cy="676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6334" y="4605782"/>
            <a:ext cx="901700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Scientific  </a:t>
            </a:r>
            <a:r>
              <a:rPr dirty="0" sz="1400" spc="-10">
                <a:latin typeface="Calibri"/>
                <a:cs typeface="Calibri"/>
              </a:rPr>
              <a:t>pub</a:t>
            </a:r>
            <a:r>
              <a:rPr dirty="0" sz="1400">
                <a:latin typeface="Calibri"/>
                <a:cs typeface="Calibri"/>
              </a:rPr>
              <a:t>li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1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9704" y="3262033"/>
            <a:ext cx="453199" cy="264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14090" y="2790063"/>
            <a:ext cx="2062480" cy="1502410"/>
          </a:xfrm>
          <a:custGeom>
            <a:avLst/>
            <a:gdLst/>
            <a:ahLst/>
            <a:cxnLst/>
            <a:rect l="l" t="t" r="r" b="b"/>
            <a:pathLst>
              <a:path w="2062479" h="1502410">
                <a:moveTo>
                  <a:pt x="0" y="1502410"/>
                </a:moveTo>
                <a:lnTo>
                  <a:pt x="2062352" y="1502410"/>
                </a:lnTo>
                <a:lnTo>
                  <a:pt x="2062352" y="0"/>
                </a:lnTo>
                <a:lnTo>
                  <a:pt x="0" y="0"/>
                </a:lnTo>
                <a:lnTo>
                  <a:pt x="0" y="1502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14090" y="2790063"/>
            <a:ext cx="2062480" cy="1502410"/>
          </a:xfrm>
          <a:custGeom>
            <a:avLst/>
            <a:gdLst/>
            <a:ahLst/>
            <a:cxnLst/>
            <a:rect l="l" t="t" r="r" b="b"/>
            <a:pathLst>
              <a:path w="2062479" h="1502410">
                <a:moveTo>
                  <a:pt x="0" y="1502410"/>
                </a:moveTo>
                <a:lnTo>
                  <a:pt x="2062352" y="1502410"/>
                </a:lnTo>
                <a:lnTo>
                  <a:pt x="2062352" y="0"/>
                </a:lnTo>
                <a:lnTo>
                  <a:pt x="0" y="0"/>
                </a:lnTo>
                <a:lnTo>
                  <a:pt x="0" y="15024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25977" y="3252470"/>
            <a:ext cx="183832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0565" marR="5080" indent="-6985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Cloud, </a:t>
            </a:r>
            <a:r>
              <a:rPr dirty="0" sz="1800" spc="-20">
                <a:latin typeface="Calibri"/>
                <a:cs typeface="Calibri"/>
              </a:rPr>
              <a:t>HTC, </a:t>
            </a:r>
            <a:r>
              <a:rPr dirty="0" sz="1800" spc="-15">
                <a:latin typeface="Calibri"/>
                <a:cs typeface="Calibri"/>
              </a:rPr>
              <a:t>storage  </a:t>
            </a:r>
            <a:r>
              <a:rPr dirty="0" sz="1800" spc="-10">
                <a:latin typeface="Calibri"/>
                <a:cs typeface="Calibri"/>
              </a:rPr>
              <a:t>sites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60140" y="2238362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60140" y="2238362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23105" y="2773553"/>
            <a:ext cx="9652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2833" y="2238362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2833" y="2238362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96053" y="2773553"/>
            <a:ext cx="9652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6965" y="4126217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6965" y="4126217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740911" y="4326508"/>
            <a:ext cx="65532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hosting  </a:t>
            </a:r>
            <a:r>
              <a:rPr dirty="0" sz="1100" spc="-5">
                <a:latin typeface="Calibri"/>
                <a:cs typeface="Calibri"/>
              </a:rPr>
              <a:t>fr</a:t>
            </a:r>
            <a:r>
              <a:rPr dirty="0" sz="1100">
                <a:latin typeface="Calibri"/>
                <a:cs typeface="Calibri"/>
              </a:rPr>
              <a:t>amework  </a:t>
            </a:r>
            <a:r>
              <a:rPr dirty="0" sz="110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29658" y="4126217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29658" y="4126217"/>
            <a:ext cx="823594" cy="751840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09286" y="4158869"/>
            <a:ext cx="666115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ca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i</a:t>
            </a:r>
            <a:r>
              <a:rPr dirty="0" sz="1100" spc="-10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3859" y="4326508"/>
            <a:ext cx="65532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hosting  </a:t>
            </a:r>
            <a:r>
              <a:rPr dirty="0" sz="1100" spc="-5">
                <a:latin typeface="Calibri"/>
                <a:cs typeface="Calibri"/>
              </a:rPr>
              <a:t>fr</a:t>
            </a:r>
            <a:r>
              <a:rPr dirty="0" sz="1100">
                <a:latin typeface="Calibri"/>
                <a:cs typeface="Calibri"/>
              </a:rPr>
              <a:t>amework  </a:t>
            </a:r>
            <a:r>
              <a:rPr dirty="0" sz="110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30779" y="3188322"/>
            <a:ext cx="1073785" cy="751840"/>
          </a:xfrm>
          <a:custGeom>
            <a:avLst/>
            <a:gdLst/>
            <a:ahLst/>
            <a:cxnLst/>
            <a:rect l="l" t="t" r="r" b="b"/>
            <a:pathLst>
              <a:path w="1073785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30779" y="3188322"/>
            <a:ext cx="1073785" cy="751840"/>
          </a:xfrm>
          <a:custGeom>
            <a:avLst/>
            <a:gdLst/>
            <a:ahLst/>
            <a:cxnLst/>
            <a:rect l="l" t="t" r="r" b="b"/>
            <a:pathLst>
              <a:path w="1073785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19604" y="3532504"/>
            <a:ext cx="511175" cy="100330"/>
          </a:xfrm>
          <a:custGeom>
            <a:avLst/>
            <a:gdLst/>
            <a:ahLst/>
            <a:cxnLst/>
            <a:rect l="l" t="t" r="r" b="b"/>
            <a:pathLst>
              <a:path w="511175" h="100329">
                <a:moveTo>
                  <a:pt x="492397" y="49911"/>
                </a:moveTo>
                <a:lnTo>
                  <a:pt x="423163" y="90297"/>
                </a:lnTo>
                <a:lnTo>
                  <a:pt x="420877" y="91567"/>
                </a:lnTo>
                <a:lnTo>
                  <a:pt x="420115" y="94488"/>
                </a:lnTo>
                <a:lnTo>
                  <a:pt x="421386" y="96774"/>
                </a:lnTo>
                <a:lnTo>
                  <a:pt x="422782" y="99060"/>
                </a:lnTo>
                <a:lnTo>
                  <a:pt x="425703" y="99822"/>
                </a:lnTo>
                <a:lnTo>
                  <a:pt x="427989" y="98425"/>
                </a:lnTo>
                <a:lnTo>
                  <a:pt x="503117" y="54610"/>
                </a:lnTo>
                <a:lnTo>
                  <a:pt x="501776" y="54610"/>
                </a:lnTo>
                <a:lnTo>
                  <a:pt x="501776" y="53975"/>
                </a:lnTo>
                <a:lnTo>
                  <a:pt x="499363" y="53975"/>
                </a:lnTo>
                <a:lnTo>
                  <a:pt x="492397" y="49911"/>
                </a:lnTo>
                <a:close/>
              </a:path>
              <a:path w="511175" h="100329">
                <a:moveTo>
                  <a:pt x="484124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484341" y="54610"/>
                </a:lnTo>
                <a:lnTo>
                  <a:pt x="492397" y="49911"/>
                </a:lnTo>
                <a:lnTo>
                  <a:pt x="484124" y="45085"/>
                </a:lnTo>
                <a:close/>
              </a:path>
              <a:path w="511175" h="100329">
                <a:moveTo>
                  <a:pt x="502900" y="45085"/>
                </a:moveTo>
                <a:lnTo>
                  <a:pt x="501776" y="45085"/>
                </a:lnTo>
                <a:lnTo>
                  <a:pt x="501776" y="54610"/>
                </a:lnTo>
                <a:lnTo>
                  <a:pt x="503117" y="54610"/>
                </a:lnTo>
                <a:lnTo>
                  <a:pt x="511175" y="49911"/>
                </a:lnTo>
                <a:lnTo>
                  <a:pt x="502900" y="45085"/>
                </a:lnTo>
                <a:close/>
              </a:path>
              <a:path w="511175" h="100329">
                <a:moveTo>
                  <a:pt x="499363" y="45847"/>
                </a:moveTo>
                <a:lnTo>
                  <a:pt x="492397" y="49911"/>
                </a:lnTo>
                <a:lnTo>
                  <a:pt x="499363" y="53975"/>
                </a:lnTo>
                <a:lnTo>
                  <a:pt x="499363" y="45847"/>
                </a:lnTo>
                <a:close/>
              </a:path>
              <a:path w="511175" h="100329">
                <a:moveTo>
                  <a:pt x="501776" y="45847"/>
                </a:moveTo>
                <a:lnTo>
                  <a:pt x="499363" y="45847"/>
                </a:lnTo>
                <a:lnTo>
                  <a:pt x="499363" y="53975"/>
                </a:lnTo>
                <a:lnTo>
                  <a:pt x="501776" y="53975"/>
                </a:lnTo>
                <a:lnTo>
                  <a:pt x="501776" y="45847"/>
                </a:lnTo>
                <a:close/>
              </a:path>
              <a:path w="511175" h="100329">
                <a:moveTo>
                  <a:pt x="425703" y="0"/>
                </a:moveTo>
                <a:lnTo>
                  <a:pt x="422782" y="762"/>
                </a:lnTo>
                <a:lnTo>
                  <a:pt x="421386" y="3048"/>
                </a:lnTo>
                <a:lnTo>
                  <a:pt x="420115" y="5334"/>
                </a:lnTo>
                <a:lnTo>
                  <a:pt x="420877" y="8255"/>
                </a:lnTo>
                <a:lnTo>
                  <a:pt x="423163" y="9525"/>
                </a:lnTo>
                <a:lnTo>
                  <a:pt x="492397" y="49911"/>
                </a:lnTo>
                <a:lnTo>
                  <a:pt x="499363" y="45847"/>
                </a:lnTo>
                <a:lnTo>
                  <a:pt x="501776" y="45847"/>
                </a:lnTo>
                <a:lnTo>
                  <a:pt x="501776" y="45085"/>
                </a:lnTo>
                <a:lnTo>
                  <a:pt x="502900" y="45085"/>
                </a:lnTo>
                <a:lnTo>
                  <a:pt x="427989" y="1397"/>
                </a:lnTo>
                <a:lnTo>
                  <a:pt x="42570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43609" y="3263506"/>
            <a:ext cx="598576" cy="600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31671" y="3263506"/>
            <a:ext cx="598576" cy="600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68069" y="3488804"/>
            <a:ext cx="598576" cy="600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95726" y="3939540"/>
            <a:ext cx="99695" cy="988060"/>
          </a:xfrm>
          <a:custGeom>
            <a:avLst/>
            <a:gdLst/>
            <a:ahLst/>
            <a:cxnLst/>
            <a:rect l="l" t="t" r="r" b="b"/>
            <a:pathLst>
              <a:path w="99694" h="988060">
                <a:moveTo>
                  <a:pt x="5334" y="896874"/>
                </a:moveTo>
                <a:lnTo>
                  <a:pt x="3048" y="898144"/>
                </a:lnTo>
                <a:lnTo>
                  <a:pt x="762" y="899541"/>
                </a:lnTo>
                <a:lnTo>
                  <a:pt x="0" y="902462"/>
                </a:lnTo>
                <a:lnTo>
                  <a:pt x="1270" y="904748"/>
                </a:lnTo>
                <a:lnTo>
                  <a:pt x="49911" y="987933"/>
                </a:lnTo>
                <a:lnTo>
                  <a:pt x="55391" y="978535"/>
                </a:lnTo>
                <a:lnTo>
                  <a:pt x="45085" y="978535"/>
                </a:lnTo>
                <a:lnTo>
                  <a:pt x="45085" y="960882"/>
                </a:lnTo>
                <a:lnTo>
                  <a:pt x="9525" y="899922"/>
                </a:lnTo>
                <a:lnTo>
                  <a:pt x="8255" y="897636"/>
                </a:lnTo>
                <a:lnTo>
                  <a:pt x="5334" y="896874"/>
                </a:lnTo>
                <a:close/>
              </a:path>
              <a:path w="99694" h="988060">
                <a:moveTo>
                  <a:pt x="45085" y="960882"/>
                </a:moveTo>
                <a:lnTo>
                  <a:pt x="45085" y="978535"/>
                </a:lnTo>
                <a:lnTo>
                  <a:pt x="54610" y="978535"/>
                </a:lnTo>
                <a:lnTo>
                  <a:pt x="54610" y="976122"/>
                </a:lnTo>
                <a:lnTo>
                  <a:pt x="45720" y="976122"/>
                </a:lnTo>
                <a:lnTo>
                  <a:pt x="49847" y="969046"/>
                </a:lnTo>
                <a:lnTo>
                  <a:pt x="45085" y="960882"/>
                </a:lnTo>
                <a:close/>
              </a:path>
              <a:path w="99694" h="988060">
                <a:moveTo>
                  <a:pt x="94487" y="896874"/>
                </a:moveTo>
                <a:lnTo>
                  <a:pt x="91567" y="897636"/>
                </a:lnTo>
                <a:lnTo>
                  <a:pt x="90170" y="899922"/>
                </a:lnTo>
                <a:lnTo>
                  <a:pt x="54610" y="960882"/>
                </a:lnTo>
                <a:lnTo>
                  <a:pt x="54610" y="978535"/>
                </a:lnTo>
                <a:lnTo>
                  <a:pt x="55391" y="978535"/>
                </a:lnTo>
                <a:lnTo>
                  <a:pt x="98425" y="904748"/>
                </a:lnTo>
                <a:lnTo>
                  <a:pt x="99695" y="902462"/>
                </a:lnTo>
                <a:lnTo>
                  <a:pt x="98933" y="899541"/>
                </a:lnTo>
                <a:lnTo>
                  <a:pt x="96647" y="898144"/>
                </a:lnTo>
                <a:lnTo>
                  <a:pt x="94487" y="896874"/>
                </a:lnTo>
                <a:close/>
              </a:path>
              <a:path w="99694" h="988060">
                <a:moveTo>
                  <a:pt x="49847" y="969046"/>
                </a:moveTo>
                <a:lnTo>
                  <a:pt x="45720" y="976122"/>
                </a:lnTo>
                <a:lnTo>
                  <a:pt x="53975" y="976122"/>
                </a:lnTo>
                <a:lnTo>
                  <a:pt x="49847" y="969046"/>
                </a:lnTo>
                <a:close/>
              </a:path>
              <a:path w="99694" h="988060">
                <a:moveTo>
                  <a:pt x="54610" y="960882"/>
                </a:moveTo>
                <a:lnTo>
                  <a:pt x="49847" y="969046"/>
                </a:lnTo>
                <a:lnTo>
                  <a:pt x="53975" y="976122"/>
                </a:lnTo>
                <a:lnTo>
                  <a:pt x="54610" y="976122"/>
                </a:lnTo>
                <a:lnTo>
                  <a:pt x="54610" y="960882"/>
                </a:lnTo>
                <a:close/>
              </a:path>
              <a:path w="99694" h="988060">
                <a:moveTo>
                  <a:pt x="49847" y="18886"/>
                </a:moveTo>
                <a:lnTo>
                  <a:pt x="45085" y="27050"/>
                </a:lnTo>
                <a:lnTo>
                  <a:pt x="45085" y="960882"/>
                </a:lnTo>
                <a:lnTo>
                  <a:pt x="49847" y="969046"/>
                </a:lnTo>
                <a:lnTo>
                  <a:pt x="54610" y="960882"/>
                </a:lnTo>
                <a:lnTo>
                  <a:pt x="54610" y="27050"/>
                </a:lnTo>
                <a:lnTo>
                  <a:pt x="49847" y="18886"/>
                </a:lnTo>
                <a:close/>
              </a:path>
              <a:path w="99694" h="988060">
                <a:moveTo>
                  <a:pt x="49911" y="0"/>
                </a:moveTo>
                <a:lnTo>
                  <a:pt x="1270" y="83185"/>
                </a:lnTo>
                <a:lnTo>
                  <a:pt x="0" y="85471"/>
                </a:lnTo>
                <a:lnTo>
                  <a:pt x="762" y="88392"/>
                </a:lnTo>
                <a:lnTo>
                  <a:pt x="3048" y="89789"/>
                </a:lnTo>
                <a:lnTo>
                  <a:pt x="5334" y="91059"/>
                </a:lnTo>
                <a:lnTo>
                  <a:pt x="8255" y="90297"/>
                </a:lnTo>
                <a:lnTo>
                  <a:pt x="9525" y="88011"/>
                </a:lnTo>
                <a:lnTo>
                  <a:pt x="45085" y="27050"/>
                </a:lnTo>
                <a:lnTo>
                  <a:pt x="45085" y="9398"/>
                </a:lnTo>
                <a:lnTo>
                  <a:pt x="55391" y="9398"/>
                </a:lnTo>
                <a:lnTo>
                  <a:pt x="49911" y="0"/>
                </a:lnTo>
                <a:close/>
              </a:path>
              <a:path w="99694" h="988060">
                <a:moveTo>
                  <a:pt x="55391" y="9398"/>
                </a:moveTo>
                <a:lnTo>
                  <a:pt x="54610" y="9398"/>
                </a:lnTo>
                <a:lnTo>
                  <a:pt x="54610" y="27050"/>
                </a:lnTo>
                <a:lnTo>
                  <a:pt x="90170" y="88011"/>
                </a:lnTo>
                <a:lnTo>
                  <a:pt x="91567" y="90297"/>
                </a:lnTo>
                <a:lnTo>
                  <a:pt x="94487" y="91059"/>
                </a:lnTo>
                <a:lnTo>
                  <a:pt x="96647" y="89789"/>
                </a:lnTo>
                <a:lnTo>
                  <a:pt x="98933" y="88392"/>
                </a:lnTo>
                <a:lnTo>
                  <a:pt x="99695" y="85471"/>
                </a:lnTo>
                <a:lnTo>
                  <a:pt x="98425" y="83185"/>
                </a:lnTo>
                <a:lnTo>
                  <a:pt x="55391" y="9398"/>
                </a:lnTo>
                <a:close/>
              </a:path>
              <a:path w="99694" h="988060">
                <a:moveTo>
                  <a:pt x="54610" y="9398"/>
                </a:moveTo>
                <a:lnTo>
                  <a:pt x="45085" y="9398"/>
                </a:lnTo>
                <a:lnTo>
                  <a:pt x="45085" y="27050"/>
                </a:lnTo>
                <a:lnTo>
                  <a:pt x="49847" y="18886"/>
                </a:lnTo>
                <a:lnTo>
                  <a:pt x="45720" y="11811"/>
                </a:lnTo>
                <a:lnTo>
                  <a:pt x="54610" y="11811"/>
                </a:lnTo>
                <a:lnTo>
                  <a:pt x="54610" y="9398"/>
                </a:lnTo>
                <a:close/>
              </a:path>
              <a:path w="99694" h="988060">
                <a:moveTo>
                  <a:pt x="54610" y="11811"/>
                </a:moveTo>
                <a:lnTo>
                  <a:pt x="53975" y="11811"/>
                </a:lnTo>
                <a:lnTo>
                  <a:pt x="49847" y="18886"/>
                </a:lnTo>
                <a:lnTo>
                  <a:pt x="54610" y="27050"/>
                </a:lnTo>
                <a:lnTo>
                  <a:pt x="54610" y="11811"/>
                </a:lnTo>
                <a:close/>
              </a:path>
              <a:path w="99694" h="988060">
                <a:moveTo>
                  <a:pt x="53975" y="11811"/>
                </a:moveTo>
                <a:lnTo>
                  <a:pt x="45720" y="11811"/>
                </a:lnTo>
                <a:lnTo>
                  <a:pt x="49847" y="18886"/>
                </a:lnTo>
                <a:lnTo>
                  <a:pt x="53975" y="1181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63522" y="4098670"/>
            <a:ext cx="53721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U</a:t>
            </a:r>
            <a:r>
              <a:rPr dirty="0" sz="1800" spc="-10" i="1">
                <a:latin typeface="Calibri"/>
                <a:cs typeface="Calibri"/>
              </a:rPr>
              <a:t>s</a:t>
            </a:r>
            <a:r>
              <a:rPr dirty="0" sz="1800" i="1">
                <a:latin typeface="Calibri"/>
                <a:cs typeface="Calibri"/>
              </a:rPr>
              <a:t>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43632" y="5694883"/>
            <a:ext cx="75311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</a:pPr>
            <a:r>
              <a:rPr dirty="0" sz="1800" spc="-5" i="1">
                <a:latin typeface="Calibri"/>
                <a:cs typeface="Calibri"/>
              </a:rPr>
              <a:t>Suppo</a:t>
            </a:r>
            <a:r>
              <a:rPr dirty="0" sz="1800" spc="-10" i="1">
                <a:latin typeface="Calibri"/>
                <a:cs typeface="Calibri"/>
              </a:rPr>
              <a:t>r</a:t>
            </a:r>
            <a:r>
              <a:rPr dirty="0" sz="1800" i="1">
                <a:latin typeface="Calibri"/>
                <a:cs typeface="Calibri"/>
              </a:rPr>
              <a:t>t </a:t>
            </a:r>
            <a:r>
              <a:rPr dirty="0" sz="180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52700" y="5038458"/>
            <a:ext cx="482460" cy="4843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40685" y="5038458"/>
            <a:ext cx="482460" cy="484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77108" y="5263883"/>
            <a:ext cx="482460" cy="484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70607" y="2966262"/>
            <a:ext cx="237299" cy="2462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26030" y="2621305"/>
            <a:ext cx="314185" cy="325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60140" y="1910626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60140" y="1910626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19498" y="1914817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19498" y="1914817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701922" y="1910969"/>
            <a:ext cx="737235" cy="882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459105" algn="l"/>
              </a:tabLst>
            </a:pPr>
            <a:r>
              <a:rPr dirty="0" baseline="2645" sz="1575">
                <a:latin typeface="Calibri"/>
                <a:cs typeface="Calibri"/>
              </a:rPr>
              <a:t>App.</a:t>
            </a:r>
            <a:r>
              <a:rPr dirty="0" baseline="2645" sz="1575">
                <a:latin typeface="Calibri"/>
                <a:cs typeface="Calibri"/>
              </a:rPr>
              <a:t>	</a:t>
            </a:r>
            <a:r>
              <a:rPr dirty="0" sz="1050">
                <a:latin typeface="Calibri"/>
                <a:cs typeface="Calibri"/>
              </a:rPr>
              <a:t>Ap</a:t>
            </a: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7329" algn="l"/>
                <a:tab pos="457200" algn="l"/>
              </a:tabLst>
            </a:pPr>
            <a:r>
              <a:rPr dirty="0" baseline="2645" sz="1575">
                <a:latin typeface="Calibri"/>
                <a:cs typeface="Calibri"/>
              </a:rPr>
              <a:t>1	</a:t>
            </a:r>
            <a:r>
              <a:rPr dirty="0" baseline="43209" sz="1350">
                <a:latin typeface="Calibri"/>
                <a:cs typeface="Calibri"/>
              </a:rPr>
              <a:t>…	</a:t>
            </a:r>
            <a:r>
              <a:rPr dirty="0" sz="1050">
                <a:latin typeface="Calibri"/>
                <a:cs typeface="Calibri"/>
              </a:rPr>
              <a:t>K</a:t>
            </a:r>
            <a:endParaRPr sz="1050">
              <a:latin typeface="Calibri"/>
              <a:cs typeface="Calibri"/>
            </a:endParaRPr>
          </a:p>
          <a:p>
            <a:pPr algn="ctr" marL="50165" marR="38735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ca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i</a:t>
            </a:r>
            <a:r>
              <a:rPr dirty="0" sz="1100" spc="-10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n  </a:t>
            </a:r>
            <a:r>
              <a:rPr dirty="0" sz="1100" spc="-5">
                <a:latin typeface="Calibri"/>
                <a:cs typeface="Calibri"/>
              </a:rPr>
              <a:t>hosting  </a:t>
            </a:r>
            <a:r>
              <a:rPr dirty="0" sz="1100" spc="-5">
                <a:latin typeface="Calibri"/>
                <a:cs typeface="Calibri"/>
              </a:rPr>
              <a:t>fram</a:t>
            </a:r>
            <a:r>
              <a:rPr dirty="0" sz="1100" spc="5">
                <a:latin typeface="Calibri"/>
                <a:cs typeface="Calibri"/>
              </a:rPr>
              <a:t>e</a:t>
            </a:r>
            <a:r>
              <a:rPr dirty="0" sz="1100">
                <a:latin typeface="Calibri"/>
                <a:cs typeface="Calibri"/>
              </a:rPr>
              <a:t>w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38928" y="1906181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38928" y="1906181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098288" y="1910499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98288" y="1910499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680965" y="1906396"/>
            <a:ext cx="736600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459105" algn="l"/>
              </a:tabLst>
            </a:pPr>
            <a:r>
              <a:rPr dirty="0" baseline="2645" sz="1575">
                <a:latin typeface="Calibri"/>
                <a:cs typeface="Calibri"/>
              </a:rPr>
              <a:t>Ap</a:t>
            </a:r>
            <a:r>
              <a:rPr dirty="0" baseline="2645" sz="1575" spc="-15">
                <a:latin typeface="Calibri"/>
                <a:cs typeface="Calibri"/>
              </a:rPr>
              <a:t>p</a:t>
            </a:r>
            <a:r>
              <a:rPr dirty="0" baseline="2645" sz="1575">
                <a:latin typeface="Calibri"/>
                <a:cs typeface="Calibri"/>
              </a:rPr>
              <a:t>.</a:t>
            </a:r>
            <a:r>
              <a:rPr dirty="0" baseline="2645" sz="1575">
                <a:latin typeface="Calibri"/>
                <a:cs typeface="Calibri"/>
              </a:rPr>
              <a:t>	</a:t>
            </a:r>
            <a:r>
              <a:rPr dirty="0" sz="1050">
                <a:latin typeface="Calibri"/>
                <a:cs typeface="Calibri"/>
              </a:rPr>
              <a:t>Ap</a:t>
            </a: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7329" algn="l"/>
                <a:tab pos="464820" algn="l"/>
              </a:tabLst>
            </a:pPr>
            <a:r>
              <a:rPr dirty="0" baseline="2645" sz="1575">
                <a:latin typeface="Calibri"/>
                <a:cs typeface="Calibri"/>
              </a:rPr>
              <a:t>1	</a:t>
            </a:r>
            <a:r>
              <a:rPr dirty="0" baseline="43209" sz="1350" spc="-7">
                <a:latin typeface="Calibri"/>
                <a:cs typeface="Calibri"/>
              </a:rPr>
              <a:t>…	</a:t>
            </a:r>
            <a:r>
              <a:rPr dirty="0" sz="1050">
                <a:latin typeface="Calibri"/>
                <a:cs typeface="Calibri"/>
              </a:rPr>
              <a:t>L</a:t>
            </a:r>
            <a:endParaRPr sz="1050">
              <a:latin typeface="Calibri"/>
              <a:cs typeface="Calibri"/>
            </a:endParaRPr>
          </a:p>
          <a:p>
            <a:pPr algn="ctr" marL="43815" marR="44450">
              <a:lnSpc>
                <a:spcPct val="100000"/>
              </a:lnSpc>
              <a:spcBef>
                <a:spcPts val="345"/>
              </a:spcBef>
            </a:pP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ca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i</a:t>
            </a:r>
            <a:r>
              <a:rPr dirty="0" sz="1100" spc="-10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n  </a:t>
            </a:r>
            <a:r>
              <a:rPr dirty="0" sz="1100" spc="-5">
                <a:latin typeface="Calibri"/>
                <a:cs typeface="Calibri"/>
              </a:rPr>
              <a:t>hosting  </a:t>
            </a:r>
            <a:r>
              <a:rPr dirty="0" sz="1100" spc="-5">
                <a:latin typeface="Calibri"/>
                <a:cs typeface="Calibri"/>
              </a:rPr>
              <a:t>fram</a:t>
            </a:r>
            <a:r>
              <a:rPr dirty="0" sz="1100" spc="5">
                <a:latin typeface="Calibri"/>
                <a:cs typeface="Calibri"/>
              </a:rPr>
              <a:t>e</a:t>
            </a:r>
            <a:r>
              <a:rPr dirty="0" sz="1100">
                <a:latin typeface="Calibri"/>
                <a:cs typeface="Calibri"/>
              </a:rPr>
              <a:t>w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663950" y="4873155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63950" y="4873155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705859" y="4869942"/>
            <a:ext cx="27749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505" marR="5080" indent="-91440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Ap</a:t>
            </a: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.  </a:t>
            </a:r>
            <a:r>
              <a:rPr dirty="0" sz="1050"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23182" y="4877473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3182" y="4877473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165219" y="4874259"/>
            <a:ext cx="27749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645" marR="5080" indent="-68580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Ap</a:t>
            </a: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.  </a:t>
            </a:r>
            <a:r>
              <a:rPr dirty="0" sz="1050" spc="5">
                <a:latin typeface="Calibri"/>
                <a:cs typeface="Calibri"/>
              </a:rPr>
              <a:t>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25010" y="4965192"/>
            <a:ext cx="10477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…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33467" y="4874933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33467" y="4874933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92700" y="4879251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92700" y="4879251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675378" y="4876038"/>
            <a:ext cx="73660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1805" algn="l"/>
              </a:tabLst>
            </a:pPr>
            <a:r>
              <a:rPr dirty="0" baseline="2645" sz="1575">
                <a:latin typeface="Calibri"/>
                <a:cs typeface="Calibri"/>
              </a:rPr>
              <a:t>Ap</a:t>
            </a:r>
            <a:r>
              <a:rPr dirty="0" baseline="2645" sz="1575" spc="-15">
                <a:latin typeface="Calibri"/>
                <a:cs typeface="Calibri"/>
              </a:rPr>
              <a:t>p</a:t>
            </a:r>
            <a:r>
              <a:rPr dirty="0" baseline="2645" sz="1575">
                <a:latin typeface="Calibri"/>
                <a:cs typeface="Calibri"/>
              </a:rPr>
              <a:t>.</a:t>
            </a:r>
            <a:r>
              <a:rPr dirty="0" baseline="2645" sz="1575">
                <a:latin typeface="Calibri"/>
                <a:cs typeface="Calibri"/>
              </a:rPr>
              <a:t>	</a:t>
            </a:r>
            <a:r>
              <a:rPr dirty="0" sz="1050">
                <a:latin typeface="Calibri"/>
                <a:cs typeface="Calibri"/>
              </a:rPr>
              <a:t>Ap</a:t>
            </a: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tabLst>
                <a:tab pos="553720" algn="l"/>
              </a:tabLst>
            </a:pPr>
            <a:r>
              <a:rPr dirty="0" baseline="2645" sz="1575">
                <a:latin typeface="Calibri"/>
                <a:cs typeface="Calibri"/>
              </a:rPr>
              <a:t>1	</a:t>
            </a:r>
            <a:r>
              <a:rPr dirty="0" sz="1050">
                <a:latin typeface="Calibri"/>
                <a:cs typeface="Calibri"/>
              </a:rPr>
              <a:t>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94528" y="4966716"/>
            <a:ext cx="10477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…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91917" y="4450588"/>
            <a:ext cx="44704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 marR="5080" indent="-20320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Iden</a:t>
            </a:r>
            <a:r>
              <a:rPr dirty="0" sz="1050" spc="-5">
                <a:latin typeface="Calibri"/>
                <a:cs typeface="Calibri"/>
              </a:rPr>
              <a:t>t</a:t>
            </a:r>
            <a:r>
              <a:rPr dirty="0" sz="1050">
                <a:latin typeface="Calibri"/>
                <a:cs typeface="Calibri"/>
              </a:rPr>
              <a:t>i</a:t>
            </a:r>
            <a:r>
              <a:rPr dirty="0" sz="1050" spc="-10">
                <a:latin typeface="Calibri"/>
                <a:cs typeface="Calibri"/>
              </a:rPr>
              <a:t>t</a:t>
            </a:r>
            <a:r>
              <a:rPr dirty="0" sz="1050">
                <a:latin typeface="Calibri"/>
                <a:cs typeface="Calibri"/>
              </a:rPr>
              <a:t>y  </a:t>
            </a:r>
            <a:r>
              <a:rPr dirty="0" sz="1050" spc="-5">
                <a:latin typeface="Calibri"/>
                <a:cs typeface="Calibri"/>
              </a:rPr>
              <a:t>vetting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51245" y="3163430"/>
            <a:ext cx="1073785" cy="751840"/>
          </a:xfrm>
          <a:custGeom>
            <a:avLst/>
            <a:gdLst/>
            <a:ahLst/>
            <a:cxnLst/>
            <a:rect l="l" t="t" r="r" b="b"/>
            <a:pathLst>
              <a:path w="1073784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151245" y="3163430"/>
            <a:ext cx="1073785" cy="75184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50"/>
              </a:spcBef>
            </a:pPr>
            <a:r>
              <a:rPr dirty="0" sz="1400" spc="-5">
                <a:latin typeface="Calibri"/>
                <a:cs typeface="Calibri"/>
              </a:rPr>
              <a:t>EGI</a:t>
            </a:r>
            <a:endParaRPr sz="1400">
              <a:latin typeface="Calibri"/>
              <a:cs typeface="Calibri"/>
            </a:endParaRPr>
          </a:p>
          <a:p>
            <a:pPr algn="ctr" marL="120650" marR="11176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Ac</a:t>
            </a:r>
            <a:r>
              <a:rPr dirty="0" sz="1400" spc="-25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ou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g  </a:t>
            </a:r>
            <a:r>
              <a:rPr dirty="0" sz="1400" spc="-1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76442" y="3489452"/>
            <a:ext cx="575310" cy="100330"/>
          </a:xfrm>
          <a:custGeom>
            <a:avLst/>
            <a:gdLst/>
            <a:ahLst/>
            <a:cxnLst/>
            <a:rect l="l" t="t" r="r" b="b"/>
            <a:pathLst>
              <a:path w="575310" h="100329">
                <a:moveTo>
                  <a:pt x="566677" y="44831"/>
                </a:moveTo>
                <a:lnTo>
                  <a:pt x="565404" y="44831"/>
                </a:lnTo>
                <a:lnTo>
                  <a:pt x="565404" y="54356"/>
                </a:lnTo>
                <a:lnTo>
                  <a:pt x="547791" y="54423"/>
                </a:lnTo>
                <a:lnTo>
                  <a:pt x="486918" y="90297"/>
                </a:lnTo>
                <a:lnTo>
                  <a:pt x="484632" y="91567"/>
                </a:lnTo>
                <a:lnTo>
                  <a:pt x="483870" y="94487"/>
                </a:lnTo>
                <a:lnTo>
                  <a:pt x="485267" y="96774"/>
                </a:lnTo>
                <a:lnTo>
                  <a:pt x="486537" y="99060"/>
                </a:lnTo>
                <a:lnTo>
                  <a:pt x="489458" y="99822"/>
                </a:lnTo>
                <a:lnTo>
                  <a:pt x="491744" y="98425"/>
                </a:lnTo>
                <a:lnTo>
                  <a:pt x="574802" y="49530"/>
                </a:lnTo>
                <a:lnTo>
                  <a:pt x="566677" y="44831"/>
                </a:lnTo>
                <a:close/>
              </a:path>
              <a:path w="575310" h="100329">
                <a:moveTo>
                  <a:pt x="547754" y="44898"/>
                </a:moveTo>
                <a:lnTo>
                  <a:pt x="0" y="46989"/>
                </a:lnTo>
                <a:lnTo>
                  <a:pt x="127" y="56514"/>
                </a:lnTo>
                <a:lnTo>
                  <a:pt x="547791" y="54423"/>
                </a:lnTo>
                <a:lnTo>
                  <a:pt x="555925" y="49629"/>
                </a:lnTo>
                <a:lnTo>
                  <a:pt x="547754" y="44898"/>
                </a:lnTo>
                <a:close/>
              </a:path>
              <a:path w="575310" h="100329">
                <a:moveTo>
                  <a:pt x="555925" y="49629"/>
                </a:moveTo>
                <a:lnTo>
                  <a:pt x="547791" y="54423"/>
                </a:lnTo>
                <a:lnTo>
                  <a:pt x="565404" y="54356"/>
                </a:lnTo>
                <a:lnTo>
                  <a:pt x="565404" y="53721"/>
                </a:lnTo>
                <a:lnTo>
                  <a:pt x="562991" y="53721"/>
                </a:lnTo>
                <a:lnTo>
                  <a:pt x="555925" y="49629"/>
                </a:lnTo>
                <a:close/>
              </a:path>
              <a:path w="575310" h="100329">
                <a:moveTo>
                  <a:pt x="562991" y="45465"/>
                </a:moveTo>
                <a:lnTo>
                  <a:pt x="555925" y="49629"/>
                </a:lnTo>
                <a:lnTo>
                  <a:pt x="562991" y="53721"/>
                </a:lnTo>
                <a:lnTo>
                  <a:pt x="562991" y="45465"/>
                </a:lnTo>
                <a:close/>
              </a:path>
              <a:path w="575310" h="100329">
                <a:moveTo>
                  <a:pt x="565404" y="45465"/>
                </a:moveTo>
                <a:lnTo>
                  <a:pt x="562991" y="45465"/>
                </a:lnTo>
                <a:lnTo>
                  <a:pt x="562991" y="53721"/>
                </a:lnTo>
                <a:lnTo>
                  <a:pt x="565404" y="53721"/>
                </a:lnTo>
                <a:lnTo>
                  <a:pt x="565404" y="45465"/>
                </a:lnTo>
                <a:close/>
              </a:path>
              <a:path w="575310" h="100329">
                <a:moveTo>
                  <a:pt x="565404" y="44831"/>
                </a:moveTo>
                <a:lnTo>
                  <a:pt x="547754" y="44898"/>
                </a:lnTo>
                <a:lnTo>
                  <a:pt x="555925" y="49629"/>
                </a:lnTo>
                <a:lnTo>
                  <a:pt x="562991" y="45465"/>
                </a:lnTo>
                <a:lnTo>
                  <a:pt x="565404" y="45465"/>
                </a:lnTo>
                <a:lnTo>
                  <a:pt x="565404" y="44831"/>
                </a:lnTo>
                <a:close/>
              </a:path>
              <a:path w="575310" h="100329">
                <a:moveTo>
                  <a:pt x="489077" y="0"/>
                </a:moveTo>
                <a:lnTo>
                  <a:pt x="486156" y="762"/>
                </a:lnTo>
                <a:lnTo>
                  <a:pt x="484886" y="3048"/>
                </a:lnTo>
                <a:lnTo>
                  <a:pt x="483489" y="5334"/>
                </a:lnTo>
                <a:lnTo>
                  <a:pt x="484378" y="8255"/>
                </a:lnTo>
                <a:lnTo>
                  <a:pt x="486664" y="9525"/>
                </a:lnTo>
                <a:lnTo>
                  <a:pt x="547754" y="44898"/>
                </a:lnTo>
                <a:lnTo>
                  <a:pt x="566677" y="44831"/>
                </a:lnTo>
                <a:lnTo>
                  <a:pt x="491363" y="1270"/>
                </a:lnTo>
                <a:lnTo>
                  <a:pt x="4890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5653278" y="3199891"/>
            <a:ext cx="35623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Us</a:t>
            </a:r>
            <a:r>
              <a:rPr dirty="0" sz="1050">
                <a:latin typeface="Calibri"/>
                <a:cs typeface="Calibri"/>
              </a:rPr>
              <a:t>a</a:t>
            </a:r>
            <a:r>
              <a:rPr dirty="0" sz="1050" spc="-10">
                <a:latin typeface="Calibri"/>
                <a:cs typeface="Calibri"/>
              </a:rPr>
              <a:t>g</a:t>
            </a:r>
            <a:r>
              <a:rPr dirty="0" sz="1050">
                <a:latin typeface="Calibri"/>
                <a:cs typeface="Calibri"/>
              </a:rPr>
              <a:t>e  </a:t>
            </a:r>
            <a:r>
              <a:rPr dirty="0" sz="1050" spc="-5">
                <a:latin typeface="Calibri"/>
                <a:cs typeface="Calibri"/>
              </a:rPr>
              <a:t>stats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28415" y="3892296"/>
            <a:ext cx="3403091" cy="2203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423158" y="3914647"/>
            <a:ext cx="3266440" cy="2112645"/>
          </a:xfrm>
          <a:custGeom>
            <a:avLst/>
            <a:gdLst/>
            <a:ahLst/>
            <a:cxnLst/>
            <a:rect l="l" t="t" r="r" b="b"/>
            <a:pathLst>
              <a:path w="3266440" h="2112645">
                <a:moveTo>
                  <a:pt x="79375" y="2019528"/>
                </a:moveTo>
                <a:lnTo>
                  <a:pt x="0" y="2065794"/>
                </a:lnTo>
                <a:lnTo>
                  <a:pt x="79375" y="2112060"/>
                </a:lnTo>
                <a:lnTo>
                  <a:pt x="80263" y="2111794"/>
                </a:lnTo>
                <a:lnTo>
                  <a:pt x="80771" y="2111044"/>
                </a:lnTo>
                <a:lnTo>
                  <a:pt x="81152" y="2110282"/>
                </a:lnTo>
                <a:lnTo>
                  <a:pt x="80899" y="2109317"/>
                </a:lnTo>
                <a:lnTo>
                  <a:pt x="9009" y="2067382"/>
                </a:lnTo>
                <a:lnTo>
                  <a:pt x="3301" y="2067382"/>
                </a:lnTo>
                <a:lnTo>
                  <a:pt x="3301" y="2064207"/>
                </a:lnTo>
                <a:lnTo>
                  <a:pt x="9009" y="2064207"/>
                </a:lnTo>
                <a:lnTo>
                  <a:pt x="80899" y="2022271"/>
                </a:lnTo>
                <a:lnTo>
                  <a:pt x="81152" y="2021306"/>
                </a:lnTo>
                <a:lnTo>
                  <a:pt x="80771" y="2020544"/>
                </a:lnTo>
                <a:lnTo>
                  <a:pt x="80263" y="2019782"/>
                </a:lnTo>
                <a:lnTo>
                  <a:pt x="79375" y="2019528"/>
                </a:lnTo>
                <a:close/>
              </a:path>
              <a:path w="3266440" h="2112645">
                <a:moveTo>
                  <a:pt x="9009" y="2064207"/>
                </a:moveTo>
                <a:lnTo>
                  <a:pt x="3301" y="2064207"/>
                </a:lnTo>
                <a:lnTo>
                  <a:pt x="3301" y="2067382"/>
                </a:lnTo>
                <a:lnTo>
                  <a:pt x="9009" y="2067382"/>
                </a:lnTo>
                <a:lnTo>
                  <a:pt x="8639" y="2067166"/>
                </a:lnTo>
                <a:lnTo>
                  <a:pt x="3937" y="2067166"/>
                </a:lnTo>
                <a:lnTo>
                  <a:pt x="3937" y="2064423"/>
                </a:lnTo>
                <a:lnTo>
                  <a:pt x="8639" y="2064423"/>
                </a:lnTo>
                <a:lnTo>
                  <a:pt x="9009" y="2064207"/>
                </a:lnTo>
                <a:close/>
              </a:path>
              <a:path w="3266440" h="2112645">
                <a:moveTo>
                  <a:pt x="3263265" y="2064207"/>
                </a:moveTo>
                <a:lnTo>
                  <a:pt x="9009" y="2064207"/>
                </a:lnTo>
                <a:lnTo>
                  <a:pt x="6288" y="2065794"/>
                </a:lnTo>
                <a:lnTo>
                  <a:pt x="9009" y="2067382"/>
                </a:lnTo>
                <a:lnTo>
                  <a:pt x="3265677" y="2067382"/>
                </a:lnTo>
                <a:lnTo>
                  <a:pt x="3266440" y="2066670"/>
                </a:lnTo>
                <a:lnTo>
                  <a:pt x="3266440" y="2065794"/>
                </a:lnTo>
                <a:lnTo>
                  <a:pt x="3263265" y="2065794"/>
                </a:lnTo>
                <a:lnTo>
                  <a:pt x="3263265" y="2064207"/>
                </a:lnTo>
                <a:close/>
              </a:path>
              <a:path w="3266440" h="2112645">
                <a:moveTo>
                  <a:pt x="3937" y="2064423"/>
                </a:moveTo>
                <a:lnTo>
                  <a:pt x="3937" y="2067166"/>
                </a:lnTo>
                <a:lnTo>
                  <a:pt x="6288" y="2065794"/>
                </a:lnTo>
                <a:lnTo>
                  <a:pt x="3937" y="2064423"/>
                </a:lnTo>
                <a:close/>
              </a:path>
              <a:path w="3266440" h="2112645">
                <a:moveTo>
                  <a:pt x="6288" y="2065794"/>
                </a:moveTo>
                <a:lnTo>
                  <a:pt x="3937" y="2067166"/>
                </a:lnTo>
                <a:lnTo>
                  <a:pt x="8639" y="2067166"/>
                </a:lnTo>
                <a:lnTo>
                  <a:pt x="6288" y="2065794"/>
                </a:lnTo>
                <a:close/>
              </a:path>
              <a:path w="3266440" h="2112645">
                <a:moveTo>
                  <a:pt x="8639" y="2064423"/>
                </a:moveTo>
                <a:lnTo>
                  <a:pt x="3937" y="2064423"/>
                </a:lnTo>
                <a:lnTo>
                  <a:pt x="6288" y="2065794"/>
                </a:lnTo>
                <a:lnTo>
                  <a:pt x="8639" y="2064423"/>
                </a:lnTo>
                <a:close/>
              </a:path>
              <a:path w="3266440" h="2112645">
                <a:moveTo>
                  <a:pt x="3266440" y="0"/>
                </a:moveTo>
                <a:lnTo>
                  <a:pt x="3263265" y="0"/>
                </a:lnTo>
                <a:lnTo>
                  <a:pt x="3263265" y="2065794"/>
                </a:lnTo>
                <a:lnTo>
                  <a:pt x="3264789" y="2064207"/>
                </a:lnTo>
                <a:lnTo>
                  <a:pt x="3266440" y="2064207"/>
                </a:lnTo>
                <a:lnTo>
                  <a:pt x="3266440" y="0"/>
                </a:lnTo>
                <a:close/>
              </a:path>
              <a:path w="3266440" h="2112645">
                <a:moveTo>
                  <a:pt x="3266440" y="2064207"/>
                </a:moveTo>
                <a:lnTo>
                  <a:pt x="3264789" y="2064207"/>
                </a:lnTo>
                <a:lnTo>
                  <a:pt x="3263265" y="2065794"/>
                </a:lnTo>
                <a:lnTo>
                  <a:pt x="3266440" y="2065794"/>
                </a:lnTo>
                <a:lnTo>
                  <a:pt x="3266440" y="20642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5015610" y="5603595"/>
            <a:ext cx="35623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Us</a:t>
            </a:r>
            <a:r>
              <a:rPr dirty="0" sz="1050">
                <a:latin typeface="Calibri"/>
                <a:cs typeface="Calibri"/>
              </a:rPr>
              <a:t>a</a:t>
            </a:r>
            <a:r>
              <a:rPr dirty="0" sz="1050" spc="-10">
                <a:latin typeface="Calibri"/>
                <a:cs typeface="Calibri"/>
              </a:rPr>
              <a:t>g</a:t>
            </a:r>
            <a:r>
              <a:rPr dirty="0" sz="1050">
                <a:latin typeface="Calibri"/>
                <a:cs typeface="Calibri"/>
              </a:rPr>
              <a:t>e  </a:t>
            </a:r>
            <a:r>
              <a:rPr dirty="0" sz="1050" spc="-5">
                <a:latin typeface="Calibri"/>
                <a:cs typeface="Calibri"/>
              </a:rPr>
              <a:t>stats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66645" y="4401311"/>
            <a:ext cx="686435" cy="678815"/>
          </a:xfrm>
          <a:custGeom>
            <a:avLst/>
            <a:gdLst/>
            <a:ahLst/>
            <a:cxnLst/>
            <a:rect l="l" t="t" r="r" b="b"/>
            <a:pathLst>
              <a:path w="686435" h="678814">
                <a:moveTo>
                  <a:pt x="592455" y="644651"/>
                </a:moveTo>
                <a:lnTo>
                  <a:pt x="589915" y="646176"/>
                </a:lnTo>
                <a:lnTo>
                  <a:pt x="588645" y="651256"/>
                </a:lnTo>
                <a:lnTo>
                  <a:pt x="590169" y="653923"/>
                </a:lnTo>
                <a:lnTo>
                  <a:pt x="686054" y="678561"/>
                </a:lnTo>
                <a:lnTo>
                  <a:pt x="685166" y="675258"/>
                </a:lnTo>
                <a:lnTo>
                  <a:pt x="675894" y="675258"/>
                </a:lnTo>
                <a:lnTo>
                  <a:pt x="663384" y="662867"/>
                </a:lnTo>
                <a:lnTo>
                  <a:pt x="592455" y="644651"/>
                </a:lnTo>
                <a:close/>
              </a:path>
              <a:path w="686435" h="678814">
                <a:moveTo>
                  <a:pt x="663384" y="662867"/>
                </a:moveTo>
                <a:lnTo>
                  <a:pt x="675894" y="675258"/>
                </a:lnTo>
                <a:lnTo>
                  <a:pt x="677926" y="673226"/>
                </a:lnTo>
                <a:lnTo>
                  <a:pt x="674751" y="673226"/>
                </a:lnTo>
                <a:lnTo>
                  <a:pt x="672595" y="665234"/>
                </a:lnTo>
                <a:lnTo>
                  <a:pt x="663384" y="662867"/>
                </a:lnTo>
                <a:close/>
              </a:path>
              <a:path w="686435" h="678814">
                <a:moveTo>
                  <a:pt x="657733" y="581406"/>
                </a:moveTo>
                <a:lnTo>
                  <a:pt x="655193" y="582168"/>
                </a:lnTo>
                <a:lnTo>
                  <a:pt x="652653" y="582802"/>
                </a:lnTo>
                <a:lnTo>
                  <a:pt x="651129" y="585469"/>
                </a:lnTo>
                <a:lnTo>
                  <a:pt x="651764" y="588010"/>
                </a:lnTo>
                <a:lnTo>
                  <a:pt x="670149" y="656170"/>
                </a:lnTo>
                <a:lnTo>
                  <a:pt x="682625" y="668527"/>
                </a:lnTo>
                <a:lnTo>
                  <a:pt x="675894" y="675258"/>
                </a:lnTo>
                <a:lnTo>
                  <a:pt x="685166" y="675258"/>
                </a:lnTo>
                <a:lnTo>
                  <a:pt x="661035" y="585469"/>
                </a:lnTo>
                <a:lnTo>
                  <a:pt x="660273" y="582930"/>
                </a:lnTo>
                <a:lnTo>
                  <a:pt x="657733" y="581406"/>
                </a:lnTo>
                <a:close/>
              </a:path>
              <a:path w="686435" h="678814">
                <a:moveTo>
                  <a:pt x="672595" y="665234"/>
                </a:moveTo>
                <a:lnTo>
                  <a:pt x="674751" y="673226"/>
                </a:lnTo>
                <a:lnTo>
                  <a:pt x="680466" y="667257"/>
                </a:lnTo>
                <a:lnTo>
                  <a:pt x="672595" y="665234"/>
                </a:lnTo>
                <a:close/>
              </a:path>
              <a:path w="686435" h="678814">
                <a:moveTo>
                  <a:pt x="670149" y="656170"/>
                </a:moveTo>
                <a:lnTo>
                  <a:pt x="672595" y="665234"/>
                </a:lnTo>
                <a:lnTo>
                  <a:pt x="680466" y="667257"/>
                </a:lnTo>
                <a:lnTo>
                  <a:pt x="674751" y="673226"/>
                </a:lnTo>
                <a:lnTo>
                  <a:pt x="677926" y="673226"/>
                </a:lnTo>
                <a:lnTo>
                  <a:pt x="682625" y="668527"/>
                </a:lnTo>
                <a:lnTo>
                  <a:pt x="670149" y="656170"/>
                </a:lnTo>
                <a:close/>
              </a:path>
              <a:path w="686435" h="678814">
                <a:moveTo>
                  <a:pt x="655574" y="641731"/>
                </a:moveTo>
                <a:lnTo>
                  <a:pt x="648843" y="648462"/>
                </a:lnTo>
                <a:lnTo>
                  <a:pt x="663384" y="662867"/>
                </a:lnTo>
                <a:lnTo>
                  <a:pt x="672595" y="665234"/>
                </a:lnTo>
                <a:lnTo>
                  <a:pt x="670149" y="656170"/>
                </a:lnTo>
                <a:lnTo>
                  <a:pt x="655574" y="641731"/>
                </a:lnTo>
                <a:close/>
              </a:path>
              <a:path w="686435" h="678814">
                <a:moveTo>
                  <a:pt x="608203" y="594868"/>
                </a:moveTo>
                <a:lnTo>
                  <a:pt x="601472" y="601599"/>
                </a:lnTo>
                <a:lnTo>
                  <a:pt x="628523" y="628395"/>
                </a:lnTo>
                <a:lnTo>
                  <a:pt x="635254" y="621664"/>
                </a:lnTo>
                <a:lnTo>
                  <a:pt x="608203" y="594868"/>
                </a:lnTo>
                <a:close/>
              </a:path>
              <a:path w="686435" h="678814">
                <a:moveTo>
                  <a:pt x="560705" y="548005"/>
                </a:moveTo>
                <a:lnTo>
                  <a:pt x="554101" y="554736"/>
                </a:lnTo>
                <a:lnTo>
                  <a:pt x="581152" y="581532"/>
                </a:lnTo>
                <a:lnTo>
                  <a:pt x="587883" y="574801"/>
                </a:lnTo>
                <a:lnTo>
                  <a:pt x="560705" y="548005"/>
                </a:lnTo>
                <a:close/>
              </a:path>
              <a:path w="686435" h="678814">
                <a:moveTo>
                  <a:pt x="513334" y="501142"/>
                </a:moveTo>
                <a:lnTo>
                  <a:pt x="506603" y="507873"/>
                </a:lnTo>
                <a:lnTo>
                  <a:pt x="533781" y="534669"/>
                </a:lnTo>
                <a:lnTo>
                  <a:pt x="540385" y="527938"/>
                </a:lnTo>
                <a:lnTo>
                  <a:pt x="513334" y="501142"/>
                </a:lnTo>
                <a:close/>
              </a:path>
              <a:path w="686435" h="678814">
                <a:moveTo>
                  <a:pt x="465963" y="454151"/>
                </a:moveTo>
                <a:lnTo>
                  <a:pt x="459231" y="461010"/>
                </a:lnTo>
                <a:lnTo>
                  <a:pt x="486283" y="487806"/>
                </a:lnTo>
                <a:lnTo>
                  <a:pt x="493014" y="480949"/>
                </a:lnTo>
                <a:lnTo>
                  <a:pt x="465963" y="454151"/>
                </a:lnTo>
                <a:close/>
              </a:path>
              <a:path w="686435" h="678814">
                <a:moveTo>
                  <a:pt x="418592" y="407288"/>
                </a:moveTo>
                <a:lnTo>
                  <a:pt x="411861" y="414146"/>
                </a:lnTo>
                <a:lnTo>
                  <a:pt x="438912" y="440944"/>
                </a:lnTo>
                <a:lnTo>
                  <a:pt x="445643" y="434086"/>
                </a:lnTo>
                <a:lnTo>
                  <a:pt x="418592" y="407288"/>
                </a:lnTo>
                <a:close/>
              </a:path>
              <a:path w="686435" h="678814">
                <a:moveTo>
                  <a:pt x="371094" y="360425"/>
                </a:moveTo>
                <a:lnTo>
                  <a:pt x="364490" y="367156"/>
                </a:lnTo>
                <a:lnTo>
                  <a:pt x="391541" y="393954"/>
                </a:lnTo>
                <a:lnTo>
                  <a:pt x="398272" y="387223"/>
                </a:lnTo>
                <a:lnTo>
                  <a:pt x="371094" y="360425"/>
                </a:lnTo>
                <a:close/>
              </a:path>
              <a:path w="686435" h="678814">
                <a:moveTo>
                  <a:pt x="323723" y="313563"/>
                </a:moveTo>
                <a:lnTo>
                  <a:pt x="316992" y="320294"/>
                </a:lnTo>
                <a:lnTo>
                  <a:pt x="344170" y="347090"/>
                </a:lnTo>
                <a:lnTo>
                  <a:pt x="350774" y="340360"/>
                </a:lnTo>
                <a:lnTo>
                  <a:pt x="323723" y="313563"/>
                </a:lnTo>
                <a:close/>
              </a:path>
              <a:path w="686435" h="678814">
                <a:moveTo>
                  <a:pt x="276352" y="266700"/>
                </a:moveTo>
                <a:lnTo>
                  <a:pt x="269621" y="273431"/>
                </a:lnTo>
                <a:lnTo>
                  <a:pt x="296672" y="300227"/>
                </a:lnTo>
                <a:lnTo>
                  <a:pt x="303403" y="293496"/>
                </a:lnTo>
                <a:lnTo>
                  <a:pt x="276352" y="266700"/>
                </a:lnTo>
                <a:close/>
              </a:path>
              <a:path w="686435" h="678814">
                <a:moveTo>
                  <a:pt x="228854" y="219710"/>
                </a:moveTo>
                <a:lnTo>
                  <a:pt x="222250" y="226568"/>
                </a:lnTo>
                <a:lnTo>
                  <a:pt x="249301" y="253364"/>
                </a:lnTo>
                <a:lnTo>
                  <a:pt x="256031" y="246506"/>
                </a:lnTo>
                <a:lnTo>
                  <a:pt x="228854" y="219710"/>
                </a:lnTo>
                <a:close/>
              </a:path>
              <a:path w="686435" h="678814">
                <a:moveTo>
                  <a:pt x="181483" y="172846"/>
                </a:moveTo>
                <a:lnTo>
                  <a:pt x="174752" y="179705"/>
                </a:lnTo>
                <a:lnTo>
                  <a:pt x="201930" y="206501"/>
                </a:lnTo>
                <a:lnTo>
                  <a:pt x="208661" y="199644"/>
                </a:lnTo>
                <a:lnTo>
                  <a:pt x="181483" y="172846"/>
                </a:lnTo>
                <a:close/>
              </a:path>
              <a:path w="686435" h="678814">
                <a:moveTo>
                  <a:pt x="134112" y="125983"/>
                </a:moveTo>
                <a:lnTo>
                  <a:pt x="127381" y="132714"/>
                </a:lnTo>
                <a:lnTo>
                  <a:pt x="154559" y="159512"/>
                </a:lnTo>
                <a:lnTo>
                  <a:pt x="161162" y="152781"/>
                </a:lnTo>
                <a:lnTo>
                  <a:pt x="134112" y="125983"/>
                </a:lnTo>
                <a:close/>
              </a:path>
              <a:path w="686435" h="678814">
                <a:moveTo>
                  <a:pt x="86741" y="79120"/>
                </a:moveTo>
                <a:lnTo>
                  <a:pt x="80010" y="85851"/>
                </a:lnTo>
                <a:lnTo>
                  <a:pt x="107061" y="112649"/>
                </a:lnTo>
                <a:lnTo>
                  <a:pt x="113792" y="105918"/>
                </a:lnTo>
                <a:lnTo>
                  <a:pt x="86741" y="79120"/>
                </a:lnTo>
                <a:close/>
              </a:path>
              <a:path w="686435" h="678814">
                <a:moveTo>
                  <a:pt x="0" y="0"/>
                </a:moveTo>
                <a:lnTo>
                  <a:pt x="25050" y="93218"/>
                </a:lnTo>
                <a:lnTo>
                  <a:pt x="25654" y="95631"/>
                </a:lnTo>
                <a:lnTo>
                  <a:pt x="28321" y="97155"/>
                </a:lnTo>
                <a:lnTo>
                  <a:pt x="30861" y="96519"/>
                </a:lnTo>
                <a:lnTo>
                  <a:pt x="33401" y="95757"/>
                </a:lnTo>
                <a:lnTo>
                  <a:pt x="34925" y="93218"/>
                </a:lnTo>
                <a:lnTo>
                  <a:pt x="34290" y="90677"/>
                </a:lnTo>
                <a:lnTo>
                  <a:pt x="14934" y="18923"/>
                </a:lnTo>
                <a:lnTo>
                  <a:pt x="12318" y="18923"/>
                </a:lnTo>
                <a:lnTo>
                  <a:pt x="3302" y="10032"/>
                </a:lnTo>
                <a:lnTo>
                  <a:pt x="10033" y="3301"/>
                </a:lnTo>
                <a:lnTo>
                  <a:pt x="12841" y="3301"/>
                </a:lnTo>
                <a:lnTo>
                  <a:pt x="0" y="0"/>
                </a:lnTo>
                <a:close/>
              </a:path>
              <a:path w="686435" h="678814">
                <a:moveTo>
                  <a:pt x="39243" y="32257"/>
                </a:moveTo>
                <a:lnTo>
                  <a:pt x="32639" y="38988"/>
                </a:lnTo>
                <a:lnTo>
                  <a:pt x="59690" y="65786"/>
                </a:lnTo>
                <a:lnTo>
                  <a:pt x="66421" y="59055"/>
                </a:lnTo>
                <a:lnTo>
                  <a:pt x="39243" y="32257"/>
                </a:lnTo>
                <a:close/>
              </a:path>
              <a:path w="686435" h="678814">
                <a:moveTo>
                  <a:pt x="12841" y="3301"/>
                </a:moveTo>
                <a:lnTo>
                  <a:pt x="10033" y="3301"/>
                </a:lnTo>
                <a:lnTo>
                  <a:pt x="18923" y="12064"/>
                </a:lnTo>
                <a:lnTo>
                  <a:pt x="16840" y="14228"/>
                </a:lnTo>
                <a:lnTo>
                  <a:pt x="93472" y="33908"/>
                </a:lnTo>
                <a:lnTo>
                  <a:pt x="96139" y="32385"/>
                </a:lnTo>
                <a:lnTo>
                  <a:pt x="97409" y="27305"/>
                </a:lnTo>
                <a:lnTo>
                  <a:pt x="95885" y="24764"/>
                </a:lnTo>
                <a:lnTo>
                  <a:pt x="93345" y="24002"/>
                </a:lnTo>
                <a:lnTo>
                  <a:pt x="12841" y="3301"/>
                </a:lnTo>
                <a:close/>
              </a:path>
              <a:path w="686435" h="678814">
                <a:moveTo>
                  <a:pt x="10033" y="3301"/>
                </a:moveTo>
                <a:lnTo>
                  <a:pt x="3302" y="10032"/>
                </a:lnTo>
                <a:lnTo>
                  <a:pt x="12318" y="18923"/>
                </a:lnTo>
                <a:lnTo>
                  <a:pt x="14362" y="16801"/>
                </a:lnTo>
                <a:lnTo>
                  <a:pt x="13431" y="13351"/>
                </a:lnTo>
                <a:lnTo>
                  <a:pt x="5461" y="11302"/>
                </a:lnTo>
                <a:lnTo>
                  <a:pt x="11303" y="5461"/>
                </a:lnTo>
                <a:lnTo>
                  <a:pt x="12223" y="5461"/>
                </a:lnTo>
                <a:lnTo>
                  <a:pt x="10033" y="3301"/>
                </a:lnTo>
                <a:close/>
              </a:path>
              <a:path w="686435" h="678814">
                <a:moveTo>
                  <a:pt x="14362" y="16801"/>
                </a:moveTo>
                <a:lnTo>
                  <a:pt x="12318" y="18923"/>
                </a:lnTo>
                <a:lnTo>
                  <a:pt x="14934" y="18923"/>
                </a:lnTo>
                <a:lnTo>
                  <a:pt x="14362" y="16801"/>
                </a:lnTo>
                <a:close/>
              </a:path>
              <a:path w="686435" h="678814">
                <a:moveTo>
                  <a:pt x="13431" y="13351"/>
                </a:moveTo>
                <a:lnTo>
                  <a:pt x="14362" y="16801"/>
                </a:lnTo>
                <a:lnTo>
                  <a:pt x="16840" y="14228"/>
                </a:lnTo>
                <a:lnTo>
                  <a:pt x="13431" y="13351"/>
                </a:lnTo>
                <a:close/>
              </a:path>
              <a:path w="686435" h="678814">
                <a:moveTo>
                  <a:pt x="12223" y="5461"/>
                </a:moveTo>
                <a:lnTo>
                  <a:pt x="11303" y="5461"/>
                </a:lnTo>
                <a:lnTo>
                  <a:pt x="13431" y="13351"/>
                </a:lnTo>
                <a:lnTo>
                  <a:pt x="16840" y="14228"/>
                </a:lnTo>
                <a:lnTo>
                  <a:pt x="18923" y="12064"/>
                </a:lnTo>
                <a:lnTo>
                  <a:pt x="12223" y="5461"/>
                </a:lnTo>
                <a:close/>
              </a:path>
              <a:path w="686435" h="678814">
                <a:moveTo>
                  <a:pt x="11303" y="5461"/>
                </a:moveTo>
                <a:lnTo>
                  <a:pt x="5461" y="11302"/>
                </a:lnTo>
                <a:lnTo>
                  <a:pt x="13431" y="13351"/>
                </a:lnTo>
                <a:lnTo>
                  <a:pt x="11303" y="546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2985642" y="4544059"/>
            <a:ext cx="47752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345" marR="5080" indent="-81280">
              <a:lnSpc>
                <a:spcPct val="100000"/>
              </a:lnSpc>
            </a:pP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u</a:t>
            </a: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pend  </a:t>
            </a:r>
            <a:r>
              <a:rPr dirty="0" sz="1050" spc="-5">
                <a:latin typeface="Calibri"/>
                <a:cs typeface="Calibri"/>
              </a:rPr>
              <a:t>users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333619" y="980694"/>
            <a:ext cx="3703320" cy="1191895"/>
          </a:xfrm>
          <a:custGeom>
            <a:avLst/>
            <a:gdLst/>
            <a:ahLst/>
            <a:cxnLst/>
            <a:rect l="l" t="t" r="r" b="b"/>
            <a:pathLst>
              <a:path w="3703320" h="1191895">
                <a:moveTo>
                  <a:pt x="1812671" y="864107"/>
                </a:moveTo>
                <a:lnTo>
                  <a:pt x="1002538" y="864107"/>
                </a:lnTo>
                <a:lnTo>
                  <a:pt x="0" y="1191767"/>
                </a:lnTo>
                <a:lnTo>
                  <a:pt x="1812671" y="864107"/>
                </a:lnTo>
                <a:close/>
              </a:path>
              <a:path w="3703320" h="1191895">
                <a:moveTo>
                  <a:pt x="3558921" y="0"/>
                </a:moveTo>
                <a:lnTo>
                  <a:pt x="606551" y="0"/>
                </a:lnTo>
                <a:lnTo>
                  <a:pt x="561045" y="7345"/>
                </a:lnTo>
                <a:lnTo>
                  <a:pt x="521512" y="27797"/>
                </a:lnTo>
                <a:lnTo>
                  <a:pt x="490331" y="58978"/>
                </a:lnTo>
                <a:lnTo>
                  <a:pt x="469879" y="98511"/>
                </a:lnTo>
                <a:lnTo>
                  <a:pt x="462533" y="144017"/>
                </a:lnTo>
                <a:lnTo>
                  <a:pt x="462533" y="720089"/>
                </a:lnTo>
                <a:lnTo>
                  <a:pt x="469879" y="765596"/>
                </a:lnTo>
                <a:lnTo>
                  <a:pt x="490331" y="805129"/>
                </a:lnTo>
                <a:lnTo>
                  <a:pt x="521512" y="836310"/>
                </a:lnTo>
                <a:lnTo>
                  <a:pt x="561045" y="856762"/>
                </a:lnTo>
                <a:lnTo>
                  <a:pt x="606551" y="864107"/>
                </a:lnTo>
                <a:lnTo>
                  <a:pt x="3558921" y="864107"/>
                </a:lnTo>
                <a:lnTo>
                  <a:pt x="3604427" y="856762"/>
                </a:lnTo>
                <a:lnTo>
                  <a:pt x="3643960" y="836310"/>
                </a:lnTo>
                <a:lnTo>
                  <a:pt x="3675141" y="805129"/>
                </a:lnTo>
                <a:lnTo>
                  <a:pt x="3695593" y="765596"/>
                </a:lnTo>
                <a:lnTo>
                  <a:pt x="3702938" y="720089"/>
                </a:lnTo>
                <a:lnTo>
                  <a:pt x="3702938" y="144017"/>
                </a:lnTo>
                <a:lnTo>
                  <a:pt x="3695593" y="98511"/>
                </a:lnTo>
                <a:lnTo>
                  <a:pt x="3675141" y="58978"/>
                </a:lnTo>
                <a:lnTo>
                  <a:pt x="3643960" y="27797"/>
                </a:lnTo>
                <a:lnTo>
                  <a:pt x="3604427" y="7345"/>
                </a:lnTo>
                <a:lnTo>
                  <a:pt x="35589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333619" y="980694"/>
            <a:ext cx="3703320" cy="1191895"/>
          </a:xfrm>
          <a:custGeom>
            <a:avLst/>
            <a:gdLst/>
            <a:ahLst/>
            <a:cxnLst/>
            <a:rect l="l" t="t" r="r" b="b"/>
            <a:pathLst>
              <a:path w="3703320" h="1191895">
                <a:moveTo>
                  <a:pt x="462533" y="144017"/>
                </a:moveTo>
                <a:lnTo>
                  <a:pt x="469879" y="98511"/>
                </a:lnTo>
                <a:lnTo>
                  <a:pt x="490331" y="58978"/>
                </a:lnTo>
                <a:lnTo>
                  <a:pt x="521512" y="27797"/>
                </a:lnTo>
                <a:lnTo>
                  <a:pt x="561045" y="7345"/>
                </a:lnTo>
                <a:lnTo>
                  <a:pt x="606551" y="0"/>
                </a:lnTo>
                <a:lnTo>
                  <a:pt x="1002538" y="0"/>
                </a:lnTo>
                <a:lnTo>
                  <a:pt x="1812671" y="0"/>
                </a:lnTo>
                <a:lnTo>
                  <a:pt x="3558921" y="0"/>
                </a:lnTo>
                <a:lnTo>
                  <a:pt x="3604427" y="7345"/>
                </a:lnTo>
                <a:lnTo>
                  <a:pt x="3643960" y="27797"/>
                </a:lnTo>
                <a:lnTo>
                  <a:pt x="3675141" y="58978"/>
                </a:lnTo>
                <a:lnTo>
                  <a:pt x="3695593" y="98511"/>
                </a:lnTo>
                <a:lnTo>
                  <a:pt x="3702938" y="144017"/>
                </a:lnTo>
                <a:lnTo>
                  <a:pt x="3702938" y="504063"/>
                </a:lnTo>
                <a:lnTo>
                  <a:pt x="3702938" y="720089"/>
                </a:lnTo>
                <a:lnTo>
                  <a:pt x="3695593" y="765596"/>
                </a:lnTo>
                <a:lnTo>
                  <a:pt x="3675141" y="805129"/>
                </a:lnTo>
                <a:lnTo>
                  <a:pt x="3643960" y="836310"/>
                </a:lnTo>
                <a:lnTo>
                  <a:pt x="3604427" y="856762"/>
                </a:lnTo>
                <a:lnTo>
                  <a:pt x="3558921" y="864107"/>
                </a:lnTo>
                <a:lnTo>
                  <a:pt x="1812671" y="864107"/>
                </a:lnTo>
                <a:lnTo>
                  <a:pt x="0" y="1191767"/>
                </a:lnTo>
                <a:lnTo>
                  <a:pt x="1002538" y="864107"/>
                </a:lnTo>
                <a:lnTo>
                  <a:pt x="606551" y="864107"/>
                </a:lnTo>
                <a:lnTo>
                  <a:pt x="561045" y="856762"/>
                </a:lnTo>
                <a:lnTo>
                  <a:pt x="521512" y="836310"/>
                </a:lnTo>
                <a:lnTo>
                  <a:pt x="490331" y="805129"/>
                </a:lnTo>
                <a:lnTo>
                  <a:pt x="469879" y="765596"/>
                </a:lnTo>
                <a:lnTo>
                  <a:pt x="462533" y="720089"/>
                </a:lnTo>
                <a:lnTo>
                  <a:pt x="462533" y="504063"/>
                </a:lnTo>
                <a:lnTo>
                  <a:pt x="462533" y="1440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6102477" y="1034541"/>
            <a:ext cx="2316480" cy="73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ndara"/>
                <a:cs typeface="Candara"/>
              </a:rPr>
              <a:t>For</a:t>
            </a:r>
            <a:r>
              <a:rPr dirty="0" sz="1600" spc="-25" b="1">
                <a:latin typeface="Candara"/>
                <a:cs typeface="Candara"/>
              </a:rPr>
              <a:t> </a:t>
            </a:r>
            <a:r>
              <a:rPr dirty="0" sz="1600" spc="-10" b="1">
                <a:latin typeface="Candara"/>
                <a:cs typeface="Candara"/>
              </a:rPr>
              <a:t>Researchers</a:t>
            </a:r>
            <a:endParaRPr sz="1600">
              <a:latin typeface="Candara"/>
              <a:cs typeface="Candara"/>
            </a:endParaRPr>
          </a:p>
          <a:p>
            <a:pPr marL="285115">
              <a:lnSpc>
                <a:spcPct val="100000"/>
              </a:lnSpc>
            </a:pPr>
            <a:r>
              <a:rPr dirty="0" sz="1600" spc="-5">
                <a:latin typeface="Candara"/>
                <a:cs typeface="Candara"/>
              </a:rPr>
              <a:t>&gt; Use applications from</a:t>
            </a:r>
            <a:endParaRPr sz="1600">
              <a:latin typeface="Candara"/>
              <a:cs typeface="Candara"/>
            </a:endParaRPr>
          </a:p>
          <a:p>
            <a:pPr marL="285115">
              <a:lnSpc>
                <a:spcPct val="100000"/>
              </a:lnSpc>
            </a:pPr>
            <a:r>
              <a:rPr dirty="0" sz="1600" spc="-10">
                <a:latin typeface="Candara"/>
                <a:cs typeface="Candara"/>
              </a:rPr>
              <a:t>provided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 spc="-5">
                <a:latin typeface="Candara"/>
                <a:cs typeface="Candara"/>
              </a:rPr>
              <a:t>library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7537" y="764666"/>
            <a:ext cx="3306445" cy="1781810"/>
          </a:xfrm>
          <a:custGeom>
            <a:avLst/>
            <a:gdLst/>
            <a:ahLst/>
            <a:cxnLst/>
            <a:rect l="l" t="t" r="r" b="b"/>
            <a:pathLst>
              <a:path w="3306445" h="1781810">
                <a:moveTo>
                  <a:pt x="2700350" y="1368171"/>
                </a:moveTo>
                <a:lnTo>
                  <a:pt x="1890217" y="1368171"/>
                </a:lnTo>
                <a:lnTo>
                  <a:pt x="3305886" y="1781683"/>
                </a:lnTo>
                <a:lnTo>
                  <a:pt x="2700350" y="1368171"/>
                </a:lnTo>
                <a:close/>
              </a:path>
              <a:path w="3306445" h="1781810">
                <a:moveTo>
                  <a:pt x="3012389" y="0"/>
                </a:moveTo>
                <a:lnTo>
                  <a:pt x="228041" y="0"/>
                </a:lnTo>
                <a:lnTo>
                  <a:pt x="182082" y="4633"/>
                </a:lnTo>
                <a:lnTo>
                  <a:pt x="139276" y="17922"/>
                </a:lnTo>
                <a:lnTo>
                  <a:pt x="100540" y="38951"/>
                </a:lnTo>
                <a:lnTo>
                  <a:pt x="66790" y="66801"/>
                </a:lnTo>
                <a:lnTo>
                  <a:pt x="38945" y="100558"/>
                </a:lnTo>
                <a:lnTo>
                  <a:pt x="17920" y="139303"/>
                </a:lnTo>
                <a:lnTo>
                  <a:pt x="4632" y="182119"/>
                </a:lnTo>
                <a:lnTo>
                  <a:pt x="0" y="228092"/>
                </a:lnTo>
                <a:lnTo>
                  <a:pt x="0" y="1140206"/>
                </a:lnTo>
                <a:lnTo>
                  <a:pt x="4632" y="1186136"/>
                </a:lnTo>
                <a:lnTo>
                  <a:pt x="17920" y="1228921"/>
                </a:lnTo>
                <a:lnTo>
                  <a:pt x="38945" y="1267643"/>
                </a:lnTo>
                <a:lnTo>
                  <a:pt x="66790" y="1301384"/>
                </a:lnTo>
                <a:lnTo>
                  <a:pt x="100540" y="1329226"/>
                </a:lnTo>
                <a:lnTo>
                  <a:pt x="139276" y="1350250"/>
                </a:lnTo>
                <a:lnTo>
                  <a:pt x="182082" y="1363537"/>
                </a:lnTo>
                <a:lnTo>
                  <a:pt x="228041" y="1368171"/>
                </a:lnTo>
                <a:lnTo>
                  <a:pt x="3012389" y="1368171"/>
                </a:lnTo>
                <a:lnTo>
                  <a:pt x="3058319" y="1363537"/>
                </a:lnTo>
                <a:lnTo>
                  <a:pt x="3101104" y="1350250"/>
                </a:lnTo>
                <a:lnTo>
                  <a:pt x="3139827" y="1329226"/>
                </a:lnTo>
                <a:lnTo>
                  <a:pt x="3173568" y="1301384"/>
                </a:lnTo>
                <a:lnTo>
                  <a:pt x="3201409" y="1267643"/>
                </a:lnTo>
                <a:lnTo>
                  <a:pt x="3222433" y="1228921"/>
                </a:lnTo>
                <a:lnTo>
                  <a:pt x="3235720" y="1186136"/>
                </a:lnTo>
                <a:lnTo>
                  <a:pt x="3240354" y="1140206"/>
                </a:lnTo>
                <a:lnTo>
                  <a:pt x="3240354" y="228092"/>
                </a:lnTo>
                <a:lnTo>
                  <a:pt x="3235720" y="182119"/>
                </a:lnTo>
                <a:lnTo>
                  <a:pt x="3222433" y="139303"/>
                </a:lnTo>
                <a:lnTo>
                  <a:pt x="3201409" y="100558"/>
                </a:lnTo>
                <a:lnTo>
                  <a:pt x="3173568" y="66801"/>
                </a:lnTo>
                <a:lnTo>
                  <a:pt x="3139827" y="38951"/>
                </a:lnTo>
                <a:lnTo>
                  <a:pt x="3101104" y="17922"/>
                </a:lnTo>
                <a:lnTo>
                  <a:pt x="3058319" y="4633"/>
                </a:lnTo>
                <a:lnTo>
                  <a:pt x="301238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67537" y="764666"/>
            <a:ext cx="3306445" cy="1781810"/>
          </a:xfrm>
          <a:custGeom>
            <a:avLst/>
            <a:gdLst/>
            <a:ahLst/>
            <a:cxnLst/>
            <a:rect l="l" t="t" r="r" b="b"/>
            <a:pathLst>
              <a:path w="3306445" h="1781810">
                <a:moveTo>
                  <a:pt x="0" y="228092"/>
                </a:moveTo>
                <a:lnTo>
                  <a:pt x="4632" y="182119"/>
                </a:lnTo>
                <a:lnTo>
                  <a:pt x="17920" y="139303"/>
                </a:lnTo>
                <a:lnTo>
                  <a:pt x="38945" y="100558"/>
                </a:lnTo>
                <a:lnTo>
                  <a:pt x="66790" y="66801"/>
                </a:lnTo>
                <a:lnTo>
                  <a:pt x="100540" y="38951"/>
                </a:lnTo>
                <a:lnTo>
                  <a:pt x="139276" y="17922"/>
                </a:lnTo>
                <a:lnTo>
                  <a:pt x="182082" y="4633"/>
                </a:lnTo>
                <a:lnTo>
                  <a:pt x="228041" y="0"/>
                </a:lnTo>
                <a:lnTo>
                  <a:pt x="1890217" y="0"/>
                </a:lnTo>
                <a:lnTo>
                  <a:pt x="2700350" y="0"/>
                </a:lnTo>
                <a:lnTo>
                  <a:pt x="3012389" y="0"/>
                </a:lnTo>
                <a:lnTo>
                  <a:pt x="3058319" y="4633"/>
                </a:lnTo>
                <a:lnTo>
                  <a:pt x="3101104" y="17922"/>
                </a:lnTo>
                <a:lnTo>
                  <a:pt x="3139827" y="38951"/>
                </a:lnTo>
                <a:lnTo>
                  <a:pt x="3173568" y="66801"/>
                </a:lnTo>
                <a:lnTo>
                  <a:pt x="3201409" y="100558"/>
                </a:lnTo>
                <a:lnTo>
                  <a:pt x="3222433" y="139303"/>
                </a:lnTo>
                <a:lnTo>
                  <a:pt x="3235720" y="182119"/>
                </a:lnTo>
                <a:lnTo>
                  <a:pt x="3240354" y="228092"/>
                </a:lnTo>
                <a:lnTo>
                  <a:pt x="3240354" y="798068"/>
                </a:lnTo>
                <a:lnTo>
                  <a:pt x="3240354" y="1140206"/>
                </a:lnTo>
                <a:lnTo>
                  <a:pt x="3235720" y="1186136"/>
                </a:lnTo>
                <a:lnTo>
                  <a:pt x="3222433" y="1228921"/>
                </a:lnTo>
                <a:lnTo>
                  <a:pt x="3201409" y="1267643"/>
                </a:lnTo>
                <a:lnTo>
                  <a:pt x="3173568" y="1301384"/>
                </a:lnTo>
                <a:lnTo>
                  <a:pt x="3139827" y="1329226"/>
                </a:lnTo>
                <a:lnTo>
                  <a:pt x="3101104" y="1350250"/>
                </a:lnTo>
                <a:lnTo>
                  <a:pt x="3058319" y="1363537"/>
                </a:lnTo>
                <a:lnTo>
                  <a:pt x="3012389" y="1368171"/>
                </a:lnTo>
                <a:lnTo>
                  <a:pt x="2700350" y="1368171"/>
                </a:lnTo>
                <a:lnTo>
                  <a:pt x="3305886" y="1781683"/>
                </a:lnTo>
                <a:lnTo>
                  <a:pt x="1890217" y="1368171"/>
                </a:lnTo>
                <a:lnTo>
                  <a:pt x="228041" y="1368171"/>
                </a:lnTo>
                <a:lnTo>
                  <a:pt x="182082" y="1363537"/>
                </a:lnTo>
                <a:lnTo>
                  <a:pt x="139276" y="1350250"/>
                </a:lnTo>
                <a:lnTo>
                  <a:pt x="100540" y="1329226"/>
                </a:lnTo>
                <a:lnTo>
                  <a:pt x="66790" y="1301384"/>
                </a:lnTo>
                <a:lnTo>
                  <a:pt x="38945" y="1267643"/>
                </a:lnTo>
                <a:lnTo>
                  <a:pt x="17920" y="1228921"/>
                </a:lnTo>
                <a:lnTo>
                  <a:pt x="4632" y="1186136"/>
                </a:lnTo>
                <a:lnTo>
                  <a:pt x="0" y="1140206"/>
                </a:lnTo>
                <a:lnTo>
                  <a:pt x="0" y="798068"/>
                </a:lnTo>
                <a:lnTo>
                  <a:pt x="0" y="22809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704494" y="948690"/>
            <a:ext cx="2843530" cy="1003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ndara"/>
                <a:cs typeface="Candara"/>
              </a:rPr>
              <a:t>For Application</a:t>
            </a:r>
            <a:r>
              <a:rPr dirty="0" sz="1600" spc="70" b="1">
                <a:latin typeface="Candara"/>
                <a:cs typeface="Candara"/>
              </a:rPr>
              <a:t> </a:t>
            </a:r>
            <a:r>
              <a:rPr dirty="0" sz="1600" spc="-5" b="1">
                <a:latin typeface="Candara"/>
                <a:cs typeface="Candara"/>
              </a:rPr>
              <a:t>Developers</a:t>
            </a:r>
            <a:r>
              <a:rPr dirty="0" sz="1600" spc="-5">
                <a:latin typeface="Candara"/>
                <a:cs typeface="Candara"/>
              </a:rPr>
              <a:t>:</a:t>
            </a:r>
            <a:endParaRPr sz="16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latin typeface="Candara"/>
                <a:cs typeface="Candara"/>
              </a:rPr>
              <a:t>&gt; </a:t>
            </a:r>
            <a:r>
              <a:rPr dirty="0" sz="1600" spc="-10">
                <a:latin typeface="Candara"/>
                <a:cs typeface="Candara"/>
              </a:rPr>
              <a:t>Add </a:t>
            </a:r>
            <a:r>
              <a:rPr dirty="0" sz="1600" spc="-5">
                <a:latin typeface="Candara"/>
                <a:cs typeface="Candara"/>
              </a:rPr>
              <a:t>application to </a:t>
            </a:r>
            <a:r>
              <a:rPr dirty="0" sz="1600" spc="-10">
                <a:latin typeface="Candara"/>
                <a:cs typeface="Candara"/>
              </a:rPr>
              <a:t>Science  </a:t>
            </a:r>
            <a:r>
              <a:rPr dirty="0" sz="1600" spc="-5">
                <a:latin typeface="Candara"/>
                <a:cs typeface="Candara"/>
              </a:rPr>
              <a:t>Gateway/hosting framework and  share </a:t>
            </a:r>
            <a:r>
              <a:rPr dirty="0" sz="1600" spc="-10">
                <a:latin typeface="Candara"/>
                <a:cs typeface="Candara"/>
              </a:rPr>
              <a:t>with </a:t>
            </a:r>
            <a:r>
              <a:rPr dirty="0" sz="1600" spc="-5">
                <a:latin typeface="Candara"/>
                <a:cs typeface="Candara"/>
              </a:rPr>
              <a:t>other users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165344" y="3920490"/>
            <a:ext cx="3655695" cy="1885314"/>
          </a:xfrm>
          <a:custGeom>
            <a:avLst/>
            <a:gdLst/>
            <a:ahLst/>
            <a:cxnLst/>
            <a:rect l="l" t="t" r="r" b="b"/>
            <a:pathLst>
              <a:path w="3655695" h="1885314">
                <a:moveTo>
                  <a:pt x="3415156" y="444627"/>
                </a:moveTo>
                <a:lnTo>
                  <a:pt x="845692" y="444627"/>
                </a:lnTo>
                <a:lnTo>
                  <a:pt x="797311" y="449502"/>
                </a:lnTo>
                <a:lnTo>
                  <a:pt x="752252" y="463486"/>
                </a:lnTo>
                <a:lnTo>
                  <a:pt x="711479" y="485614"/>
                </a:lnTo>
                <a:lnTo>
                  <a:pt x="675957" y="514921"/>
                </a:lnTo>
                <a:lnTo>
                  <a:pt x="646650" y="550443"/>
                </a:lnTo>
                <a:lnTo>
                  <a:pt x="624522" y="591216"/>
                </a:lnTo>
                <a:lnTo>
                  <a:pt x="610538" y="636275"/>
                </a:lnTo>
                <a:lnTo>
                  <a:pt x="605663" y="684657"/>
                </a:lnTo>
                <a:lnTo>
                  <a:pt x="605663" y="1644777"/>
                </a:lnTo>
                <a:lnTo>
                  <a:pt x="610538" y="1693141"/>
                </a:lnTo>
                <a:lnTo>
                  <a:pt x="624522" y="1738189"/>
                </a:lnTo>
                <a:lnTo>
                  <a:pt x="646650" y="1778955"/>
                </a:lnTo>
                <a:lnTo>
                  <a:pt x="675957" y="1814474"/>
                </a:lnTo>
                <a:lnTo>
                  <a:pt x="711479" y="1843780"/>
                </a:lnTo>
                <a:lnTo>
                  <a:pt x="752252" y="1865908"/>
                </a:lnTo>
                <a:lnTo>
                  <a:pt x="797311" y="1879892"/>
                </a:lnTo>
                <a:lnTo>
                  <a:pt x="845692" y="1884768"/>
                </a:lnTo>
                <a:lnTo>
                  <a:pt x="3415156" y="1884768"/>
                </a:lnTo>
                <a:lnTo>
                  <a:pt x="3463501" y="1879892"/>
                </a:lnTo>
                <a:lnTo>
                  <a:pt x="3508543" y="1865908"/>
                </a:lnTo>
                <a:lnTo>
                  <a:pt x="3549314" y="1843780"/>
                </a:lnTo>
                <a:lnTo>
                  <a:pt x="3584844" y="1814474"/>
                </a:lnTo>
                <a:lnTo>
                  <a:pt x="3614166" y="1778955"/>
                </a:lnTo>
                <a:lnTo>
                  <a:pt x="3636309" y="1738189"/>
                </a:lnTo>
                <a:lnTo>
                  <a:pt x="3650306" y="1693141"/>
                </a:lnTo>
                <a:lnTo>
                  <a:pt x="3655186" y="1644777"/>
                </a:lnTo>
                <a:lnTo>
                  <a:pt x="3655186" y="684657"/>
                </a:lnTo>
                <a:lnTo>
                  <a:pt x="3650306" y="636275"/>
                </a:lnTo>
                <a:lnTo>
                  <a:pt x="3636309" y="591216"/>
                </a:lnTo>
                <a:lnTo>
                  <a:pt x="3614166" y="550443"/>
                </a:lnTo>
                <a:lnTo>
                  <a:pt x="3584844" y="514921"/>
                </a:lnTo>
                <a:lnTo>
                  <a:pt x="3549314" y="485614"/>
                </a:lnTo>
                <a:lnTo>
                  <a:pt x="3508543" y="463486"/>
                </a:lnTo>
                <a:lnTo>
                  <a:pt x="3463501" y="449502"/>
                </a:lnTo>
                <a:lnTo>
                  <a:pt x="3415156" y="444627"/>
                </a:lnTo>
                <a:close/>
              </a:path>
              <a:path w="3655695" h="1885314">
                <a:moveTo>
                  <a:pt x="0" y="0"/>
                </a:moveTo>
                <a:lnTo>
                  <a:pt x="1113916" y="444627"/>
                </a:lnTo>
                <a:lnTo>
                  <a:pt x="1876298" y="44462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65344" y="3920490"/>
            <a:ext cx="3655695" cy="1885314"/>
          </a:xfrm>
          <a:custGeom>
            <a:avLst/>
            <a:gdLst/>
            <a:ahLst/>
            <a:cxnLst/>
            <a:rect l="l" t="t" r="r" b="b"/>
            <a:pathLst>
              <a:path w="3655695" h="1885314">
                <a:moveTo>
                  <a:pt x="605663" y="684657"/>
                </a:moveTo>
                <a:lnTo>
                  <a:pt x="610538" y="636275"/>
                </a:lnTo>
                <a:lnTo>
                  <a:pt x="624522" y="591216"/>
                </a:lnTo>
                <a:lnTo>
                  <a:pt x="646650" y="550443"/>
                </a:lnTo>
                <a:lnTo>
                  <a:pt x="675957" y="514921"/>
                </a:lnTo>
                <a:lnTo>
                  <a:pt x="711479" y="485614"/>
                </a:lnTo>
                <a:lnTo>
                  <a:pt x="752252" y="463486"/>
                </a:lnTo>
                <a:lnTo>
                  <a:pt x="797311" y="449502"/>
                </a:lnTo>
                <a:lnTo>
                  <a:pt x="845692" y="444627"/>
                </a:lnTo>
                <a:lnTo>
                  <a:pt x="1113916" y="444627"/>
                </a:lnTo>
                <a:lnTo>
                  <a:pt x="0" y="0"/>
                </a:lnTo>
                <a:lnTo>
                  <a:pt x="1876298" y="444627"/>
                </a:lnTo>
                <a:lnTo>
                  <a:pt x="3415156" y="444627"/>
                </a:lnTo>
                <a:lnTo>
                  <a:pt x="3463501" y="449502"/>
                </a:lnTo>
                <a:lnTo>
                  <a:pt x="3508543" y="463486"/>
                </a:lnTo>
                <a:lnTo>
                  <a:pt x="3549314" y="485614"/>
                </a:lnTo>
                <a:lnTo>
                  <a:pt x="3584844" y="514921"/>
                </a:lnTo>
                <a:lnTo>
                  <a:pt x="3614166" y="550443"/>
                </a:lnTo>
                <a:lnTo>
                  <a:pt x="3636309" y="591216"/>
                </a:lnTo>
                <a:lnTo>
                  <a:pt x="3650306" y="636275"/>
                </a:lnTo>
                <a:lnTo>
                  <a:pt x="3655186" y="684657"/>
                </a:lnTo>
                <a:lnTo>
                  <a:pt x="3655186" y="1044702"/>
                </a:lnTo>
                <a:lnTo>
                  <a:pt x="3655186" y="1644777"/>
                </a:lnTo>
                <a:lnTo>
                  <a:pt x="3650306" y="1693141"/>
                </a:lnTo>
                <a:lnTo>
                  <a:pt x="3636309" y="1738189"/>
                </a:lnTo>
                <a:lnTo>
                  <a:pt x="3614166" y="1778955"/>
                </a:lnTo>
                <a:lnTo>
                  <a:pt x="3584844" y="1814474"/>
                </a:lnTo>
                <a:lnTo>
                  <a:pt x="3549314" y="1843780"/>
                </a:lnTo>
                <a:lnTo>
                  <a:pt x="3508543" y="1865908"/>
                </a:lnTo>
                <a:lnTo>
                  <a:pt x="3463501" y="1879892"/>
                </a:lnTo>
                <a:lnTo>
                  <a:pt x="3415156" y="1884768"/>
                </a:lnTo>
                <a:lnTo>
                  <a:pt x="1876298" y="1884768"/>
                </a:lnTo>
                <a:lnTo>
                  <a:pt x="1113916" y="1884768"/>
                </a:lnTo>
                <a:lnTo>
                  <a:pt x="845692" y="1884768"/>
                </a:lnTo>
                <a:lnTo>
                  <a:pt x="797311" y="1879892"/>
                </a:lnTo>
                <a:lnTo>
                  <a:pt x="752252" y="1865908"/>
                </a:lnTo>
                <a:lnTo>
                  <a:pt x="711479" y="1843780"/>
                </a:lnTo>
                <a:lnTo>
                  <a:pt x="675957" y="1814474"/>
                </a:lnTo>
                <a:lnTo>
                  <a:pt x="646650" y="1778955"/>
                </a:lnTo>
                <a:lnTo>
                  <a:pt x="624522" y="1738189"/>
                </a:lnTo>
                <a:lnTo>
                  <a:pt x="610538" y="1693141"/>
                </a:lnTo>
                <a:lnTo>
                  <a:pt x="605663" y="1644777"/>
                </a:lnTo>
                <a:lnTo>
                  <a:pt x="605663" y="1044702"/>
                </a:lnTo>
                <a:lnTo>
                  <a:pt x="605663" y="68465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6015609" y="4463922"/>
            <a:ext cx="2515235" cy="1247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4F81BC"/>
                </a:solidFill>
                <a:latin typeface="Candara"/>
                <a:cs typeface="Candara"/>
              </a:rPr>
              <a:t>For resource</a:t>
            </a:r>
            <a:r>
              <a:rPr dirty="0" sz="1600" spc="20" b="1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dirty="0" sz="1600" spc="-10" b="1">
                <a:solidFill>
                  <a:srgbClr val="4F81BC"/>
                </a:solidFill>
                <a:latin typeface="Candara"/>
                <a:cs typeface="Candara"/>
              </a:rPr>
              <a:t>providers</a:t>
            </a:r>
            <a:endParaRPr sz="16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latin typeface="Candara"/>
                <a:cs typeface="Candara"/>
              </a:rPr>
              <a:t>&gt; Offer applications to your  own user groups by plugging  own compute/storage in the  backend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667129" y="3789045"/>
            <a:ext cx="3049270" cy="864235"/>
          </a:xfrm>
          <a:custGeom>
            <a:avLst/>
            <a:gdLst/>
            <a:ahLst/>
            <a:cxnLst/>
            <a:rect l="l" t="t" r="r" b="b"/>
            <a:pathLst>
              <a:path w="3049270" h="864235">
                <a:moveTo>
                  <a:pt x="3048888" y="720089"/>
                </a:moveTo>
                <a:lnTo>
                  <a:pt x="600582" y="720089"/>
                </a:lnTo>
                <a:lnTo>
                  <a:pt x="607928" y="765596"/>
                </a:lnTo>
                <a:lnTo>
                  <a:pt x="628380" y="805129"/>
                </a:lnTo>
                <a:lnTo>
                  <a:pt x="659561" y="836310"/>
                </a:lnTo>
                <a:lnTo>
                  <a:pt x="699094" y="856762"/>
                </a:lnTo>
                <a:lnTo>
                  <a:pt x="744601" y="864107"/>
                </a:lnTo>
                <a:lnTo>
                  <a:pt x="2904871" y="864107"/>
                </a:lnTo>
                <a:lnTo>
                  <a:pt x="2950377" y="856762"/>
                </a:lnTo>
                <a:lnTo>
                  <a:pt x="2989910" y="836310"/>
                </a:lnTo>
                <a:lnTo>
                  <a:pt x="3021091" y="805129"/>
                </a:lnTo>
                <a:lnTo>
                  <a:pt x="3041543" y="765596"/>
                </a:lnTo>
                <a:lnTo>
                  <a:pt x="3048888" y="720089"/>
                </a:lnTo>
                <a:close/>
              </a:path>
              <a:path w="3049270" h="864235">
                <a:moveTo>
                  <a:pt x="2904871" y="0"/>
                </a:moveTo>
                <a:lnTo>
                  <a:pt x="744601" y="0"/>
                </a:lnTo>
                <a:lnTo>
                  <a:pt x="699094" y="7345"/>
                </a:lnTo>
                <a:lnTo>
                  <a:pt x="659561" y="27797"/>
                </a:lnTo>
                <a:lnTo>
                  <a:pt x="628380" y="58978"/>
                </a:lnTo>
                <a:lnTo>
                  <a:pt x="607928" y="98511"/>
                </a:lnTo>
                <a:lnTo>
                  <a:pt x="600582" y="144017"/>
                </a:lnTo>
                <a:lnTo>
                  <a:pt x="600582" y="504062"/>
                </a:lnTo>
                <a:lnTo>
                  <a:pt x="0" y="774318"/>
                </a:lnTo>
                <a:lnTo>
                  <a:pt x="600582" y="720089"/>
                </a:lnTo>
                <a:lnTo>
                  <a:pt x="3048888" y="720089"/>
                </a:lnTo>
                <a:lnTo>
                  <a:pt x="3048888" y="144017"/>
                </a:lnTo>
                <a:lnTo>
                  <a:pt x="3041543" y="98511"/>
                </a:lnTo>
                <a:lnTo>
                  <a:pt x="3021091" y="58978"/>
                </a:lnTo>
                <a:lnTo>
                  <a:pt x="2989910" y="27797"/>
                </a:lnTo>
                <a:lnTo>
                  <a:pt x="2950377" y="7345"/>
                </a:lnTo>
                <a:lnTo>
                  <a:pt x="29048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67129" y="3789045"/>
            <a:ext cx="3049270" cy="864235"/>
          </a:xfrm>
          <a:custGeom>
            <a:avLst/>
            <a:gdLst/>
            <a:ahLst/>
            <a:cxnLst/>
            <a:rect l="l" t="t" r="r" b="b"/>
            <a:pathLst>
              <a:path w="3049270" h="864235">
                <a:moveTo>
                  <a:pt x="600582" y="144017"/>
                </a:moveTo>
                <a:lnTo>
                  <a:pt x="607928" y="98511"/>
                </a:lnTo>
                <a:lnTo>
                  <a:pt x="628380" y="58978"/>
                </a:lnTo>
                <a:lnTo>
                  <a:pt x="659561" y="27797"/>
                </a:lnTo>
                <a:lnTo>
                  <a:pt x="699094" y="7345"/>
                </a:lnTo>
                <a:lnTo>
                  <a:pt x="744601" y="0"/>
                </a:lnTo>
                <a:lnTo>
                  <a:pt x="1008633" y="0"/>
                </a:lnTo>
                <a:lnTo>
                  <a:pt x="1620773" y="0"/>
                </a:lnTo>
                <a:lnTo>
                  <a:pt x="2904871" y="0"/>
                </a:lnTo>
                <a:lnTo>
                  <a:pt x="2950377" y="7345"/>
                </a:lnTo>
                <a:lnTo>
                  <a:pt x="2989910" y="27797"/>
                </a:lnTo>
                <a:lnTo>
                  <a:pt x="3021091" y="58978"/>
                </a:lnTo>
                <a:lnTo>
                  <a:pt x="3041543" y="98511"/>
                </a:lnTo>
                <a:lnTo>
                  <a:pt x="3048888" y="144017"/>
                </a:lnTo>
                <a:lnTo>
                  <a:pt x="3048888" y="504062"/>
                </a:lnTo>
                <a:lnTo>
                  <a:pt x="3048888" y="720089"/>
                </a:lnTo>
                <a:lnTo>
                  <a:pt x="3041543" y="765596"/>
                </a:lnTo>
                <a:lnTo>
                  <a:pt x="3021091" y="805129"/>
                </a:lnTo>
                <a:lnTo>
                  <a:pt x="2989910" y="836310"/>
                </a:lnTo>
                <a:lnTo>
                  <a:pt x="2950377" y="856762"/>
                </a:lnTo>
                <a:lnTo>
                  <a:pt x="2904871" y="864107"/>
                </a:lnTo>
                <a:lnTo>
                  <a:pt x="1620773" y="864107"/>
                </a:lnTo>
                <a:lnTo>
                  <a:pt x="1008633" y="864107"/>
                </a:lnTo>
                <a:lnTo>
                  <a:pt x="744601" y="864107"/>
                </a:lnTo>
                <a:lnTo>
                  <a:pt x="699094" y="856762"/>
                </a:lnTo>
                <a:lnTo>
                  <a:pt x="659561" y="836310"/>
                </a:lnTo>
                <a:lnTo>
                  <a:pt x="628380" y="805129"/>
                </a:lnTo>
                <a:lnTo>
                  <a:pt x="607928" y="765596"/>
                </a:lnTo>
                <a:lnTo>
                  <a:pt x="600582" y="720089"/>
                </a:lnTo>
                <a:lnTo>
                  <a:pt x="0" y="774318"/>
                </a:lnTo>
                <a:lnTo>
                  <a:pt x="600582" y="504062"/>
                </a:lnTo>
                <a:lnTo>
                  <a:pt x="600582" y="1440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2483611" y="3242980"/>
            <a:ext cx="937894" cy="872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indent="264795">
              <a:lnSpc>
                <a:spcPts val="1605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endParaRPr sz="1400">
              <a:latin typeface="Calibri"/>
              <a:cs typeface="Calibri"/>
            </a:endParaRPr>
          </a:p>
          <a:p>
            <a:pPr algn="just" marL="12700" marR="5080" indent="38100">
              <a:lnSpc>
                <a:spcPct val="93100"/>
              </a:lnSpc>
              <a:spcBef>
                <a:spcPts val="114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tion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Portal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(URP)  </a:t>
            </a:r>
            <a:r>
              <a:rPr dirty="0" sz="1600" spc="-10" b="1">
                <a:solidFill>
                  <a:srgbClr val="4F81BC"/>
                </a:solidFill>
                <a:latin typeface="Candara"/>
                <a:cs typeface="Candara"/>
              </a:rPr>
              <a:t>For</a:t>
            </a:r>
            <a:r>
              <a:rPr dirty="0" sz="1600" spc="-60" b="1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dirty="0" sz="1600" spc="-5" b="1">
                <a:solidFill>
                  <a:srgbClr val="4F81BC"/>
                </a:solidFill>
                <a:latin typeface="Candara"/>
                <a:cs typeface="Candara"/>
              </a:rPr>
              <a:t>NGIs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86" name="object 8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83" name="object 83"/>
          <p:cNvSpPr txBox="1"/>
          <p:nvPr/>
        </p:nvSpPr>
        <p:spPr>
          <a:xfrm>
            <a:off x="2483611" y="4095369"/>
            <a:ext cx="1979930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736" sz="2400" spc="-7">
                <a:latin typeface="Candara"/>
                <a:cs typeface="Candara"/>
              </a:rPr>
              <a:t>Facilitate</a:t>
            </a:r>
            <a:r>
              <a:rPr dirty="0" baseline="1736" sz="2400" spc="-52">
                <a:latin typeface="Candara"/>
                <a:cs typeface="Candara"/>
              </a:rPr>
              <a:t> </a:t>
            </a:r>
            <a:r>
              <a:rPr dirty="0" baseline="1736" sz="2400" spc="-322">
                <a:latin typeface="Candara"/>
                <a:cs typeface="Candara"/>
              </a:rPr>
              <a:t>collab</a:t>
            </a:r>
            <a:r>
              <a:rPr dirty="0" sz="1100" spc="-215">
                <a:latin typeface="Calibri"/>
                <a:cs typeface="Calibri"/>
              </a:rPr>
              <a:t>A</a:t>
            </a:r>
            <a:r>
              <a:rPr dirty="0" baseline="1736" sz="2400" spc="-322">
                <a:latin typeface="Candara"/>
                <a:cs typeface="Candara"/>
              </a:rPr>
              <a:t>o</a:t>
            </a:r>
            <a:r>
              <a:rPr dirty="0" sz="1100" spc="-215">
                <a:latin typeface="Calibri"/>
                <a:cs typeface="Calibri"/>
              </a:rPr>
              <a:t>pp</a:t>
            </a:r>
            <a:r>
              <a:rPr dirty="0" baseline="1736" sz="2400" spc="-322">
                <a:latin typeface="Candara"/>
                <a:cs typeface="Candara"/>
              </a:rPr>
              <a:t>r</a:t>
            </a:r>
            <a:r>
              <a:rPr dirty="0" sz="1100" spc="-215">
                <a:latin typeface="Calibri"/>
                <a:cs typeface="Calibri"/>
              </a:rPr>
              <a:t>li</a:t>
            </a:r>
            <a:r>
              <a:rPr dirty="0" baseline="1736" sz="2400" spc="-322">
                <a:latin typeface="Candara"/>
                <a:cs typeface="Candara"/>
              </a:rPr>
              <a:t>a</a:t>
            </a:r>
            <a:r>
              <a:rPr dirty="0" sz="1100" spc="-215">
                <a:latin typeface="Calibri"/>
                <a:cs typeface="Calibri"/>
              </a:rPr>
              <a:t>ca</a:t>
            </a:r>
            <a:r>
              <a:rPr dirty="0" baseline="1736" sz="2400" spc="-322">
                <a:latin typeface="Candara"/>
                <a:cs typeface="Candara"/>
              </a:rPr>
              <a:t>t</a:t>
            </a:r>
            <a:r>
              <a:rPr dirty="0" sz="1100" spc="-215">
                <a:latin typeface="Calibri"/>
                <a:cs typeface="Calibri"/>
              </a:rPr>
              <a:t>t</a:t>
            </a:r>
            <a:r>
              <a:rPr dirty="0" baseline="1736" sz="2400" spc="-322">
                <a:latin typeface="Candara"/>
                <a:cs typeface="Candara"/>
              </a:rPr>
              <a:t>i</a:t>
            </a:r>
            <a:r>
              <a:rPr dirty="0" sz="1100" spc="-215">
                <a:latin typeface="Calibri"/>
                <a:cs typeface="Calibri"/>
              </a:rPr>
              <a:t>i</a:t>
            </a:r>
            <a:r>
              <a:rPr dirty="0" baseline="1736" sz="2400" spc="-322">
                <a:latin typeface="Candara"/>
                <a:cs typeface="Candara"/>
              </a:rPr>
              <a:t>o</a:t>
            </a:r>
            <a:r>
              <a:rPr dirty="0" sz="1100" spc="-215">
                <a:latin typeface="Calibri"/>
                <a:cs typeface="Calibri"/>
              </a:rPr>
              <a:t>on</a:t>
            </a:r>
            <a:r>
              <a:rPr dirty="0" baseline="1736" sz="2400" spc="-322">
                <a:latin typeface="Candara"/>
                <a:cs typeface="Candara"/>
              </a:rPr>
              <a:t>n</a:t>
            </a:r>
            <a:endParaRPr baseline="1736" sz="2400">
              <a:latin typeface="Candara"/>
              <a:cs typeface="Candar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83611" y="4331334"/>
            <a:ext cx="1001394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andara"/>
                <a:cs typeface="Candara"/>
              </a:rPr>
              <a:t>with</a:t>
            </a:r>
            <a:r>
              <a:rPr dirty="0" sz="1600" spc="-70">
                <a:latin typeface="Candara"/>
                <a:cs typeface="Candara"/>
              </a:rPr>
              <a:t> </a:t>
            </a:r>
            <a:r>
              <a:rPr dirty="0" sz="1600" spc="-245">
                <a:latin typeface="Candara"/>
                <a:cs typeface="Candara"/>
              </a:rPr>
              <a:t>u</a:t>
            </a:r>
            <a:r>
              <a:rPr dirty="0" baseline="7936" sz="1575" spc="-367">
                <a:latin typeface="Calibri"/>
                <a:cs typeface="Calibri"/>
              </a:rPr>
              <a:t>A</a:t>
            </a:r>
            <a:r>
              <a:rPr dirty="0" sz="1600" spc="-245">
                <a:latin typeface="Candara"/>
                <a:cs typeface="Candara"/>
              </a:rPr>
              <a:t>s</a:t>
            </a:r>
            <a:r>
              <a:rPr dirty="0" baseline="7936" sz="1575" spc="-367">
                <a:latin typeface="Calibri"/>
                <a:cs typeface="Calibri"/>
              </a:rPr>
              <a:t>p</a:t>
            </a:r>
            <a:r>
              <a:rPr dirty="0" sz="1600" spc="-245">
                <a:latin typeface="Candara"/>
                <a:cs typeface="Candara"/>
              </a:rPr>
              <a:t>e</a:t>
            </a:r>
            <a:r>
              <a:rPr dirty="0" baseline="7936" sz="1575" spc="-367">
                <a:latin typeface="Calibri"/>
                <a:cs typeface="Calibri"/>
              </a:rPr>
              <a:t>pr</a:t>
            </a:r>
            <a:r>
              <a:rPr dirty="0" sz="1600" spc="-245">
                <a:latin typeface="Candara"/>
                <a:cs typeface="Candara"/>
              </a:rPr>
              <a:t>r</a:t>
            </a:r>
            <a:r>
              <a:rPr dirty="0" baseline="7936" sz="1575" spc="-367">
                <a:latin typeface="Calibri"/>
                <a:cs typeface="Calibri"/>
              </a:rPr>
              <a:t>o</a:t>
            </a:r>
            <a:r>
              <a:rPr dirty="0" sz="1600" spc="-245">
                <a:latin typeface="Candara"/>
                <a:cs typeface="Candara"/>
              </a:rPr>
              <a:t>s</a:t>
            </a:r>
            <a:r>
              <a:rPr dirty="0" baseline="7936" sz="1575" spc="-367">
                <a:latin typeface="Calibri"/>
                <a:cs typeface="Calibri"/>
              </a:rPr>
              <a:t>ve,</a:t>
            </a:r>
            <a:endParaRPr baseline="7936" sz="157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  <a:tabLst>
                <a:tab pos="8600440" algn="l"/>
              </a:tabLst>
            </a:pPr>
            <a:r>
              <a:rPr dirty="0" sz="800" b="1">
                <a:solidFill>
                  <a:srgbClr val="FFFFFF"/>
                </a:solidFill>
                <a:latin typeface="Segoe UI"/>
                <a:cs typeface="Segoe UI"/>
              </a:rPr>
              <a:t>6/22/2017	3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9143998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6784" y="1495805"/>
            <a:ext cx="7053580" cy="501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5" b="0">
                <a:solidFill>
                  <a:srgbClr val="FFFFFF"/>
                </a:solidFill>
                <a:latin typeface="Trebuchet MS"/>
                <a:cs typeface="Trebuchet MS"/>
              </a:rPr>
              <a:t>EGI: </a:t>
            </a:r>
            <a:r>
              <a:rPr dirty="0" sz="3200" spc="55" b="0">
                <a:solidFill>
                  <a:srgbClr val="FFFFFF"/>
                </a:solidFill>
                <a:latin typeface="Trebuchet MS"/>
                <a:cs typeface="Trebuchet MS"/>
              </a:rPr>
              <a:t>advanced </a:t>
            </a:r>
            <a:r>
              <a:rPr dirty="0" sz="3200" spc="40" b="0">
                <a:solidFill>
                  <a:srgbClr val="FFFFFF"/>
                </a:solidFill>
                <a:latin typeface="Trebuchet MS"/>
                <a:cs typeface="Trebuchet MS"/>
              </a:rPr>
              <a:t>computing </a:t>
            </a:r>
            <a:r>
              <a:rPr dirty="0" sz="3200" spc="-65" b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3200" spc="-400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20" b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48" y="3700271"/>
            <a:ext cx="8076565" cy="2496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1210" marR="5080">
              <a:lnSpc>
                <a:spcPct val="100000"/>
              </a:lnSpc>
            </a:pPr>
            <a:r>
              <a:rPr dirty="0" sz="2100">
                <a:solidFill>
                  <a:srgbClr val="FFFFFF"/>
                </a:solidFill>
                <a:latin typeface="Lucida Sans Unicode"/>
                <a:cs typeface="Lucida Sans Unicode"/>
              </a:rPr>
              <a:t>EGI</a:t>
            </a:r>
            <a:r>
              <a:rPr dirty="0" sz="21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5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federation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dirty="0" sz="21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Lucida Sans Unicode"/>
                <a:cs typeface="Lucida Sans Unicode"/>
              </a:rPr>
              <a:t>over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300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FFFFFF"/>
                </a:solidFill>
                <a:latin typeface="Lucida Sans Unicode"/>
                <a:cs typeface="Lucida Sans Unicode"/>
              </a:rPr>
              <a:t>computing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data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centres  </a:t>
            </a: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spread</a:t>
            </a:r>
            <a:r>
              <a:rPr dirty="0" sz="21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FFFFFF"/>
                </a:solidFill>
                <a:latin typeface="Lucida Sans Unicode"/>
                <a:cs typeface="Lucida Sans Unicode"/>
              </a:rPr>
              <a:t>across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56</a:t>
            </a:r>
            <a:r>
              <a:rPr dirty="0" sz="21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countries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Lucida Sans Unicode"/>
                <a:cs typeface="Lucida Sans Unicode"/>
              </a:rPr>
              <a:t>Europe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Lucida Sans Unicode"/>
                <a:cs typeface="Lucida Sans Unicode"/>
              </a:rPr>
              <a:t>worldwide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79121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FFFFFF"/>
                </a:solidFill>
                <a:latin typeface="Lucida Sans Unicode"/>
                <a:cs typeface="Lucida Sans Unicode"/>
              </a:rPr>
              <a:t>EGI</a:t>
            </a:r>
            <a:r>
              <a:rPr dirty="0" sz="2100" spc="-4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delivers </a:t>
            </a:r>
            <a:r>
              <a:rPr dirty="0" sz="2100" spc="-45">
                <a:solidFill>
                  <a:srgbClr val="FFFFFF"/>
                </a:solidFill>
                <a:latin typeface="Lucida Sans Unicode"/>
                <a:cs typeface="Lucida Sans Unicode"/>
              </a:rPr>
              <a:t>services </a:t>
            </a: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to support </a:t>
            </a:r>
            <a:r>
              <a:rPr dirty="0" sz="2100" spc="-70">
                <a:solidFill>
                  <a:srgbClr val="FFFFFF"/>
                </a:solidFill>
                <a:latin typeface="Lucida Sans Unicode"/>
                <a:cs typeface="Lucida Sans Unicode"/>
              </a:rPr>
              <a:t>scientists,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multinational</a:t>
            </a:r>
            <a:endParaRPr sz="2100">
              <a:latin typeface="Lucida Sans Unicode"/>
              <a:cs typeface="Lucida Sans Unicode"/>
            </a:endParaRPr>
          </a:p>
          <a:p>
            <a:pPr marL="791210">
              <a:lnSpc>
                <a:spcPct val="100000"/>
              </a:lnSpc>
            </a:pPr>
            <a:r>
              <a:rPr dirty="0" sz="2100" spc="-50">
                <a:solidFill>
                  <a:srgbClr val="FFFFFF"/>
                </a:solidFill>
                <a:latin typeface="Lucida Sans Unicode"/>
                <a:cs typeface="Lucida Sans Unicode"/>
              </a:rPr>
              <a:t>projects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research</a:t>
            </a:r>
            <a:r>
              <a:rPr dirty="0" sz="2100" spc="-2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FFFFFF"/>
                </a:solidFill>
                <a:latin typeface="Lucida Sans Unicode"/>
                <a:cs typeface="Lucida Sans Unicode"/>
              </a:rPr>
              <a:t>infrastructures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45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www.egi.eu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350" rIns="0" bIns="0" rtlCol="0" vert="horz">
            <a:spAutoFit/>
          </a:bodyPr>
          <a:lstStyle/>
          <a:p>
            <a:pPr marL="3768725">
              <a:lnSpc>
                <a:spcPct val="100000"/>
              </a:lnSpc>
            </a:pPr>
            <a:r>
              <a:rPr dirty="0" spc="-10"/>
              <a:t>Benefits (for </a:t>
            </a:r>
            <a:r>
              <a:rPr dirty="0" spc="-5"/>
              <a:t>SGs</a:t>
            </a:r>
            <a:r>
              <a:rPr dirty="0" spc="70"/>
              <a:t> </a:t>
            </a:r>
            <a:r>
              <a:rPr dirty="0" spc="-10"/>
              <a:t>developers)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88120" y="6576226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 sz="800" spc="5" b="1">
                <a:solidFill>
                  <a:srgbClr val="FFFFFF"/>
                </a:solidFill>
                <a:latin typeface="Segoe UI"/>
                <a:cs typeface="Segoe UI"/>
              </a:rPr>
              <a:t>30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6425" indent="-286385">
              <a:lnSpc>
                <a:spcPct val="100000"/>
              </a:lnSpc>
              <a:buFont typeface="Arial"/>
              <a:buChar char="–"/>
              <a:tabLst>
                <a:tab pos="607060" algn="l"/>
              </a:tabLst>
            </a:pPr>
            <a:r>
              <a:rPr dirty="0" spc="-5"/>
              <a:t>Reaching international </a:t>
            </a:r>
            <a:r>
              <a:rPr dirty="0"/>
              <a:t>user </a:t>
            </a:r>
            <a:r>
              <a:rPr dirty="0" spc="-5"/>
              <a:t>base</a:t>
            </a:r>
          </a:p>
          <a:p>
            <a:pPr marL="60642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607060" algn="l"/>
              </a:tabLst>
            </a:pPr>
            <a:r>
              <a:rPr dirty="0"/>
              <a:t>Benefiting from </a:t>
            </a:r>
            <a:r>
              <a:rPr dirty="0" spc="-5"/>
              <a:t>EGI's </a:t>
            </a:r>
            <a:r>
              <a:rPr dirty="0"/>
              <a:t>service</a:t>
            </a:r>
            <a:r>
              <a:rPr dirty="0" spc="-50"/>
              <a:t> </a:t>
            </a:r>
            <a:r>
              <a:rPr dirty="0"/>
              <a:t>promotion</a:t>
            </a:r>
          </a:p>
          <a:p>
            <a:pPr marL="60642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607060" algn="l"/>
              </a:tabLst>
            </a:pPr>
            <a:r>
              <a:rPr dirty="0"/>
              <a:t>Belonging to a community of like-minded service</a:t>
            </a:r>
            <a:r>
              <a:rPr dirty="0" spc="-60"/>
              <a:t> </a:t>
            </a:r>
            <a:r>
              <a:rPr dirty="0"/>
              <a:t>providers</a:t>
            </a:r>
          </a:p>
          <a:p>
            <a:pPr marL="606425" marR="5080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607060" algn="l"/>
              </a:tabLst>
            </a:pPr>
            <a:r>
              <a:rPr dirty="0" spc="-10"/>
              <a:t>Working </a:t>
            </a:r>
            <a:r>
              <a:rPr dirty="0"/>
              <a:t>towards the EOSC </a:t>
            </a:r>
            <a:r>
              <a:rPr dirty="0" spc="-5"/>
              <a:t>with </a:t>
            </a:r>
            <a:r>
              <a:rPr dirty="0"/>
              <a:t>EGI (incl. bidding together for  future</a:t>
            </a:r>
            <a:r>
              <a:rPr dirty="0" spc="-65"/>
              <a:t> </a:t>
            </a:r>
            <a:r>
              <a:rPr dirty="0" spc="-5"/>
              <a:t>grants)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4885690">
              <a:lnSpc>
                <a:spcPct val="100000"/>
              </a:lnSpc>
            </a:pPr>
            <a:r>
              <a:rPr dirty="0" spc="-10"/>
              <a:t>How did we get here</a:t>
            </a:r>
            <a:r>
              <a:rPr dirty="0" spc="35"/>
              <a:t> </a:t>
            </a:r>
            <a:r>
              <a:rPr dirty="0" spc="-5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1340738"/>
            <a:ext cx="1885950" cy="792480"/>
          </a:xfrm>
          <a:custGeom>
            <a:avLst/>
            <a:gdLst/>
            <a:ahLst/>
            <a:cxnLst/>
            <a:rect l="l" t="t" r="r" b="b"/>
            <a:pathLst>
              <a:path w="1885950" h="792480">
                <a:moveTo>
                  <a:pt x="1489773" y="0"/>
                </a:moveTo>
                <a:lnTo>
                  <a:pt x="0" y="0"/>
                </a:lnTo>
                <a:lnTo>
                  <a:pt x="396049" y="396113"/>
                </a:lnTo>
                <a:lnTo>
                  <a:pt x="0" y="792099"/>
                </a:lnTo>
                <a:lnTo>
                  <a:pt x="1489773" y="792099"/>
                </a:lnTo>
                <a:lnTo>
                  <a:pt x="1885886" y="396113"/>
                </a:lnTo>
                <a:lnTo>
                  <a:pt x="1489773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496" y="1340738"/>
            <a:ext cx="1885950" cy="792480"/>
          </a:xfrm>
          <a:custGeom>
            <a:avLst/>
            <a:gdLst/>
            <a:ahLst/>
            <a:cxnLst/>
            <a:rect l="l" t="t" r="r" b="b"/>
            <a:pathLst>
              <a:path w="1885950" h="792480">
                <a:moveTo>
                  <a:pt x="0" y="0"/>
                </a:moveTo>
                <a:lnTo>
                  <a:pt x="1489773" y="0"/>
                </a:lnTo>
                <a:lnTo>
                  <a:pt x="1885886" y="396113"/>
                </a:lnTo>
                <a:lnTo>
                  <a:pt x="1489773" y="792099"/>
                </a:lnTo>
                <a:lnTo>
                  <a:pt x="0" y="792099"/>
                </a:lnTo>
                <a:lnTo>
                  <a:pt x="396049" y="39611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1238" y="1385061"/>
            <a:ext cx="833755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500" b="1">
                <a:latin typeface="Comic Sans MS"/>
                <a:cs typeface="Comic Sans MS"/>
              </a:rPr>
              <a:t>Desig</a:t>
            </a:r>
            <a:r>
              <a:rPr dirty="0" sz="1500" spc="-15" b="1">
                <a:latin typeface="Comic Sans MS"/>
                <a:cs typeface="Comic Sans MS"/>
              </a:rPr>
              <a:t>n</a:t>
            </a:r>
            <a:r>
              <a:rPr dirty="0" sz="1500" spc="-5" b="1">
                <a:latin typeface="Comic Sans MS"/>
                <a:cs typeface="Comic Sans MS"/>
              </a:rPr>
              <a:t>ed  in late  2014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92325" y="1340738"/>
            <a:ext cx="2259965" cy="792480"/>
          </a:xfrm>
          <a:custGeom>
            <a:avLst/>
            <a:gdLst/>
            <a:ahLst/>
            <a:cxnLst/>
            <a:rect l="l" t="t" r="r" b="b"/>
            <a:pathLst>
              <a:path w="2259965" h="792480">
                <a:moveTo>
                  <a:pt x="1863598" y="0"/>
                </a:moveTo>
                <a:lnTo>
                  <a:pt x="0" y="0"/>
                </a:lnTo>
                <a:lnTo>
                  <a:pt x="396113" y="396113"/>
                </a:lnTo>
                <a:lnTo>
                  <a:pt x="0" y="792099"/>
                </a:lnTo>
                <a:lnTo>
                  <a:pt x="1863598" y="792099"/>
                </a:lnTo>
                <a:lnTo>
                  <a:pt x="2259584" y="396113"/>
                </a:lnTo>
                <a:lnTo>
                  <a:pt x="1863598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2325" y="1340738"/>
            <a:ext cx="2259965" cy="792480"/>
          </a:xfrm>
          <a:custGeom>
            <a:avLst/>
            <a:gdLst/>
            <a:ahLst/>
            <a:cxnLst/>
            <a:rect l="l" t="t" r="r" b="b"/>
            <a:pathLst>
              <a:path w="2259965" h="792480">
                <a:moveTo>
                  <a:pt x="0" y="0"/>
                </a:moveTo>
                <a:lnTo>
                  <a:pt x="1863598" y="0"/>
                </a:lnTo>
                <a:lnTo>
                  <a:pt x="2259584" y="396113"/>
                </a:lnTo>
                <a:lnTo>
                  <a:pt x="1863598" y="792099"/>
                </a:lnTo>
                <a:lnTo>
                  <a:pt x="0" y="792099"/>
                </a:lnTo>
                <a:lnTo>
                  <a:pt x="396113" y="396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70607" y="1499615"/>
            <a:ext cx="1304925" cy="471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latin typeface="Comic Sans MS"/>
                <a:cs typeface="Comic Sans MS"/>
              </a:rPr>
              <a:t>Demonstrated</a:t>
            </a:r>
            <a:endParaRPr sz="1500">
              <a:latin typeface="Comic Sans MS"/>
              <a:cs typeface="Comic Sans MS"/>
            </a:endParaRPr>
          </a:p>
          <a:p>
            <a:pPr marL="44450">
              <a:lnSpc>
                <a:spcPct val="100000"/>
              </a:lnSpc>
            </a:pPr>
            <a:r>
              <a:rPr dirty="0" sz="1500" spc="-5" b="1">
                <a:latin typeface="Comic Sans MS"/>
                <a:cs typeface="Comic Sans MS"/>
              </a:rPr>
              <a:t>in </a:t>
            </a:r>
            <a:r>
              <a:rPr dirty="0" sz="1500" b="1">
                <a:latin typeface="Comic Sans MS"/>
                <a:cs typeface="Comic Sans MS"/>
              </a:rPr>
              <a:t>Nov.</a:t>
            </a:r>
            <a:r>
              <a:rPr dirty="0" sz="1500" spc="-75" b="1">
                <a:latin typeface="Comic Sans MS"/>
                <a:cs typeface="Comic Sans MS"/>
              </a:rPr>
              <a:t> </a:t>
            </a:r>
            <a:r>
              <a:rPr dirty="0" sz="1500" spc="-10" b="1">
                <a:latin typeface="Comic Sans MS"/>
                <a:cs typeface="Comic Sans MS"/>
              </a:rPr>
              <a:t>2015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6663" y="1340738"/>
            <a:ext cx="2197735" cy="792480"/>
          </a:xfrm>
          <a:custGeom>
            <a:avLst/>
            <a:gdLst/>
            <a:ahLst/>
            <a:cxnLst/>
            <a:rect l="l" t="t" r="r" b="b"/>
            <a:pathLst>
              <a:path w="2197735" h="792480">
                <a:moveTo>
                  <a:pt x="1801367" y="0"/>
                </a:moveTo>
                <a:lnTo>
                  <a:pt x="0" y="0"/>
                </a:lnTo>
                <a:lnTo>
                  <a:pt x="396113" y="396113"/>
                </a:lnTo>
                <a:lnTo>
                  <a:pt x="0" y="792099"/>
                </a:lnTo>
                <a:lnTo>
                  <a:pt x="1801367" y="792099"/>
                </a:lnTo>
                <a:lnTo>
                  <a:pt x="2197481" y="396113"/>
                </a:lnTo>
                <a:lnTo>
                  <a:pt x="1801367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6663" y="1340738"/>
            <a:ext cx="2197735" cy="792480"/>
          </a:xfrm>
          <a:custGeom>
            <a:avLst/>
            <a:gdLst/>
            <a:ahLst/>
            <a:cxnLst/>
            <a:rect l="l" t="t" r="r" b="b"/>
            <a:pathLst>
              <a:path w="2197735" h="792480">
                <a:moveTo>
                  <a:pt x="0" y="0"/>
                </a:moveTo>
                <a:lnTo>
                  <a:pt x="1801367" y="0"/>
                </a:lnTo>
                <a:lnTo>
                  <a:pt x="2197481" y="396113"/>
                </a:lnTo>
                <a:lnTo>
                  <a:pt x="1801367" y="792099"/>
                </a:lnTo>
                <a:lnTo>
                  <a:pt x="0" y="792099"/>
                </a:lnTo>
                <a:lnTo>
                  <a:pt x="396113" y="396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31690" y="1385061"/>
            <a:ext cx="988060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01600">
              <a:lnSpc>
                <a:spcPct val="100000"/>
              </a:lnSpc>
            </a:pPr>
            <a:r>
              <a:rPr dirty="0" sz="1500" spc="-5" b="1">
                <a:latin typeface="Comic Sans MS"/>
                <a:cs typeface="Comic Sans MS"/>
              </a:rPr>
              <a:t>Reached  Alpha in  Jan.</a:t>
            </a:r>
            <a:r>
              <a:rPr dirty="0" sz="1500" spc="-70" b="1">
                <a:latin typeface="Comic Sans MS"/>
                <a:cs typeface="Comic Sans MS"/>
              </a:rPr>
              <a:t> </a:t>
            </a:r>
            <a:r>
              <a:rPr dirty="0" sz="1500" spc="-10" b="1">
                <a:latin typeface="Comic Sans MS"/>
                <a:cs typeface="Comic Sans MS"/>
              </a:rPr>
              <a:t>2017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88990" y="1340738"/>
            <a:ext cx="2061210" cy="792480"/>
          </a:xfrm>
          <a:custGeom>
            <a:avLst/>
            <a:gdLst/>
            <a:ahLst/>
            <a:cxnLst/>
            <a:rect l="l" t="t" r="r" b="b"/>
            <a:pathLst>
              <a:path w="2061209" h="792480">
                <a:moveTo>
                  <a:pt x="1664969" y="0"/>
                </a:moveTo>
                <a:lnTo>
                  <a:pt x="0" y="0"/>
                </a:lnTo>
                <a:lnTo>
                  <a:pt x="396113" y="396113"/>
                </a:lnTo>
                <a:lnTo>
                  <a:pt x="0" y="792099"/>
                </a:lnTo>
                <a:lnTo>
                  <a:pt x="1664969" y="792099"/>
                </a:lnTo>
                <a:lnTo>
                  <a:pt x="2060956" y="396113"/>
                </a:lnTo>
                <a:lnTo>
                  <a:pt x="1664969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88990" y="1340738"/>
            <a:ext cx="2061210" cy="792480"/>
          </a:xfrm>
          <a:custGeom>
            <a:avLst/>
            <a:gdLst/>
            <a:ahLst/>
            <a:cxnLst/>
            <a:rect l="l" t="t" r="r" b="b"/>
            <a:pathLst>
              <a:path w="2061209" h="792480">
                <a:moveTo>
                  <a:pt x="0" y="0"/>
                </a:moveTo>
                <a:lnTo>
                  <a:pt x="1664969" y="0"/>
                </a:lnTo>
                <a:lnTo>
                  <a:pt x="2060956" y="396113"/>
                </a:lnTo>
                <a:lnTo>
                  <a:pt x="1664969" y="792099"/>
                </a:lnTo>
                <a:lnTo>
                  <a:pt x="0" y="792099"/>
                </a:lnTo>
                <a:lnTo>
                  <a:pt x="396113" y="396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45504" y="1385061"/>
            <a:ext cx="951230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500" spc="-5" b="1">
                <a:latin typeface="Comic Sans MS"/>
                <a:cs typeface="Comic Sans MS"/>
              </a:rPr>
              <a:t>Opened</a:t>
            </a:r>
            <a:r>
              <a:rPr dirty="0" sz="1500" spc="-95" b="1">
                <a:latin typeface="Comic Sans MS"/>
                <a:cs typeface="Comic Sans MS"/>
              </a:rPr>
              <a:t> </a:t>
            </a:r>
            <a:r>
              <a:rPr dirty="0" sz="1500" spc="-5" b="1">
                <a:latin typeface="Comic Sans MS"/>
                <a:cs typeface="Comic Sans MS"/>
              </a:rPr>
              <a:t>in  Beta in  May</a:t>
            </a:r>
            <a:r>
              <a:rPr dirty="0" sz="1500" spc="-75" b="1">
                <a:latin typeface="Comic Sans MS"/>
                <a:cs typeface="Comic Sans MS"/>
              </a:rPr>
              <a:t> </a:t>
            </a:r>
            <a:r>
              <a:rPr dirty="0" sz="1500" spc="-10" b="1">
                <a:latin typeface="Comic Sans MS"/>
                <a:cs typeface="Comic Sans MS"/>
              </a:rPr>
              <a:t>2017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437" y="2623565"/>
            <a:ext cx="7567295" cy="2381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5" b="1">
                <a:solidFill>
                  <a:srgbClr val="4F85C3"/>
                </a:solidFill>
                <a:latin typeface="Segoe UI"/>
                <a:cs typeface="Segoe UI"/>
              </a:rPr>
              <a:t>What’s </a:t>
            </a:r>
            <a:r>
              <a:rPr dirty="0" sz="2800" spc="-5" b="1">
                <a:solidFill>
                  <a:srgbClr val="4F85C3"/>
                </a:solidFill>
                <a:latin typeface="Segoe UI"/>
                <a:cs typeface="Segoe UI"/>
              </a:rPr>
              <a:t>coming next</a:t>
            </a:r>
            <a:r>
              <a:rPr dirty="0" sz="2800" spc="65" b="1">
                <a:solidFill>
                  <a:srgbClr val="4F85C3"/>
                </a:solidFill>
                <a:latin typeface="Segoe UI"/>
                <a:cs typeface="Segoe UI"/>
              </a:rPr>
              <a:t> </a:t>
            </a:r>
            <a:r>
              <a:rPr dirty="0" sz="2800" spc="-5" b="1">
                <a:solidFill>
                  <a:srgbClr val="4F85C3"/>
                </a:solidFill>
                <a:latin typeface="Segoe UI"/>
                <a:cs typeface="Segoe UI"/>
              </a:rPr>
              <a:t>?</a:t>
            </a:r>
            <a:endParaRPr sz="2800">
              <a:latin typeface="Segoe UI"/>
              <a:cs typeface="Segoe UI"/>
            </a:endParaRPr>
          </a:p>
          <a:p>
            <a:pPr marL="756285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Candara"/>
                <a:cs typeface="Candara"/>
              </a:rPr>
              <a:t>Promote the Applications on Demand service to</a:t>
            </a:r>
            <a:r>
              <a:rPr dirty="0" sz="2200" spc="-40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NGIs</a:t>
            </a:r>
            <a:endParaRPr sz="2200">
              <a:latin typeface="Candara"/>
              <a:cs typeface="Candara"/>
            </a:endParaRPr>
          </a:p>
          <a:p>
            <a:pPr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Candara"/>
                <a:cs typeface="Candara"/>
              </a:rPr>
              <a:t>Improve the list of scientific applications</a:t>
            </a:r>
            <a:r>
              <a:rPr dirty="0" sz="2200" spc="3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available:</a:t>
            </a:r>
            <a:endParaRPr sz="2200">
              <a:latin typeface="Candara"/>
              <a:cs typeface="Candara"/>
            </a:endParaRPr>
          </a:p>
          <a:p>
            <a:pPr lvl="1" marL="1155700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dirty="0" sz="1800" spc="-5">
                <a:latin typeface="Candara"/>
                <a:cs typeface="Candara"/>
              </a:rPr>
              <a:t>JupyterHub </a:t>
            </a:r>
            <a:r>
              <a:rPr dirty="0" sz="1800">
                <a:latin typeface="Candara"/>
                <a:cs typeface="Candara"/>
              </a:rPr>
              <a:t>aaS, Galaxy</a:t>
            </a:r>
            <a:r>
              <a:rPr dirty="0" sz="1800" spc="-4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aaS</a:t>
            </a:r>
            <a:endParaRPr sz="1800">
              <a:latin typeface="Candara"/>
              <a:cs typeface="Candara"/>
            </a:endParaRPr>
          </a:p>
          <a:p>
            <a:pPr marL="756285" indent="-286385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Candara"/>
                <a:cs typeface="Candara"/>
              </a:rPr>
              <a:t>Add AppDB VMOps as another</a:t>
            </a:r>
            <a:r>
              <a:rPr dirty="0" sz="2200" spc="-25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‘gateway’</a:t>
            </a:r>
            <a:endParaRPr sz="2200">
              <a:latin typeface="Candara"/>
              <a:cs typeface="Candara"/>
            </a:endParaRPr>
          </a:p>
          <a:p>
            <a:pPr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Candara"/>
                <a:cs typeface="Candara"/>
              </a:rPr>
              <a:t>Present the service to the EGI council (by the </a:t>
            </a:r>
            <a:r>
              <a:rPr dirty="0" sz="2200" spc="-10">
                <a:latin typeface="Candara"/>
                <a:cs typeface="Candara"/>
              </a:rPr>
              <a:t>end </a:t>
            </a:r>
            <a:r>
              <a:rPr dirty="0" sz="2200" spc="-5">
                <a:latin typeface="Candara"/>
                <a:cs typeface="Candara"/>
              </a:rPr>
              <a:t>of</a:t>
            </a:r>
            <a:r>
              <a:rPr dirty="0" sz="2200" spc="20">
                <a:latin typeface="Candara"/>
                <a:cs typeface="Candara"/>
              </a:rPr>
              <a:t> </a:t>
            </a:r>
            <a:r>
              <a:rPr dirty="0" sz="2200" spc="-5">
                <a:latin typeface="Candara"/>
                <a:cs typeface="Candara"/>
              </a:rPr>
              <a:t>June)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3303" y="1340738"/>
            <a:ext cx="1913255" cy="792480"/>
          </a:xfrm>
          <a:custGeom>
            <a:avLst/>
            <a:gdLst/>
            <a:ahLst/>
            <a:cxnLst/>
            <a:rect l="l" t="t" r="r" b="b"/>
            <a:pathLst>
              <a:path w="1913254" h="792480">
                <a:moveTo>
                  <a:pt x="1517142" y="0"/>
                </a:moveTo>
                <a:lnTo>
                  <a:pt x="0" y="0"/>
                </a:lnTo>
                <a:lnTo>
                  <a:pt x="396113" y="396113"/>
                </a:lnTo>
                <a:lnTo>
                  <a:pt x="0" y="792099"/>
                </a:lnTo>
                <a:lnTo>
                  <a:pt x="1517142" y="792099"/>
                </a:lnTo>
                <a:lnTo>
                  <a:pt x="1913254" y="396113"/>
                </a:lnTo>
                <a:lnTo>
                  <a:pt x="1517142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23303" y="1340738"/>
            <a:ext cx="1913255" cy="792480"/>
          </a:xfrm>
          <a:custGeom>
            <a:avLst/>
            <a:gdLst/>
            <a:ahLst/>
            <a:cxnLst/>
            <a:rect l="l" t="t" r="r" b="b"/>
            <a:pathLst>
              <a:path w="1913254" h="792480">
                <a:moveTo>
                  <a:pt x="0" y="0"/>
                </a:moveTo>
                <a:lnTo>
                  <a:pt x="1517142" y="0"/>
                </a:lnTo>
                <a:lnTo>
                  <a:pt x="1913254" y="396113"/>
                </a:lnTo>
                <a:lnTo>
                  <a:pt x="1517142" y="792099"/>
                </a:lnTo>
                <a:lnTo>
                  <a:pt x="0" y="792099"/>
                </a:lnTo>
                <a:lnTo>
                  <a:pt x="396113" y="396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632318" y="1499615"/>
            <a:ext cx="897890" cy="471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1500" spc="-5" b="1">
                <a:latin typeface="Comic Sans MS"/>
                <a:cs typeface="Comic Sans MS"/>
              </a:rPr>
              <a:t>Webinar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latin typeface="Comic Sans MS"/>
                <a:cs typeface="Comic Sans MS"/>
              </a:rPr>
              <a:t>Jun</a:t>
            </a:r>
            <a:r>
              <a:rPr dirty="0" sz="1500" spc="-85" b="1">
                <a:latin typeface="Comic Sans MS"/>
                <a:cs typeface="Comic Sans MS"/>
              </a:rPr>
              <a:t> </a:t>
            </a:r>
            <a:r>
              <a:rPr dirty="0" sz="1500" spc="-10" b="1">
                <a:latin typeface="Comic Sans MS"/>
                <a:cs typeface="Comic Sans MS"/>
              </a:rPr>
              <a:t>2017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103" rIns="0" bIns="0" rtlCol="0" vert="horz">
            <a:spAutoFit/>
          </a:bodyPr>
          <a:lstStyle/>
          <a:p>
            <a:pPr marL="4702810">
              <a:lnSpc>
                <a:spcPct val="100000"/>
              </a:lnSpc>
            </a:pPr>
            <a:r>
              <a:rPr dirty="0" sz="3000"/>
              <a:t>How </a:t>
            </a:r>
            <a:r>
              <a:rPr dirty="0" sz="3000" spc="-10"/>
              <a:t>to </a:t>
            </a:r>
            <a:r>
              <a:rPr dirty="0" sz="3000" spc="-5"/>
              <a:t>get </a:t>
            </a:r>
            <a:r>
              <a:rPr dirty="0" sz="3000" spc="-15"/>
              <a:t>involved</a:t>
            </a:r>
            <a:r>
              <a:rPr dirty="0" sz="3000" spc="-60"/>
              <a:t> </a:t>
            </a:r>
            <a:r>
              <a:rPr dirty="0" sz="3000"/>
              <a:t>?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31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46303" y="1731645"/>
            <a:ext cx="6191885" cy="403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Candara"/>
                <a:cs typeface="Candara"/>
              </a:rPr>
              <a:t>How </a:t>
            </a:r>
            <a:r>
              <a:rPr dirty="0" sz="2800" spc="-10">
                <a:latin typeface="Candara"/>
                <a:cs typeface="Candara"/>
              </a:rPr>
              <a:t>can </a:t>
            </a:r>
            <a:r>
              <a:rPr dirty="0" sz="2800" spc="-35">
                <a:latin typeface="Candara"/>
                <a:cs typeface="Candara"/>
              </a:rPr>
              <a:t>You</a:t>
            </a:r>
            <a:r>
              <a:rPr dirty="0" sz="2800" spc="-15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participate:</a:t>
            </a:r>
            <a:endParaRPr sz="2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ndara"/>
                <a:cs typeface="Candara"/>
              </a:rPr>
              <a:t>Apply </a:t>
            </a:r>
            <a:r>
              <a:rPr dirty="0" sz="2800" spc="-5">
                <a:latin typeface="Candara"/>
                <a:cs typeface="Candara"/>
              </a:rPr>
              <a:t>for access as a</a:t>
            </a:r>
            <a:r>
              <a:rPr dirty="0" sz="2800" spc="15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user</a:t>
            </a:r>
            <a:endParaRPr sz="2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ndara"/>
                <a:cs typeface="Candara"/>
              </a:rPr>
              <a:t>Join the user vetting and support</a:t>
            </a:r>
            <a:r>
              <a:rPr dirty="0" sz="2800" spc="20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team</a:t>
            </a:r>
            <a:endParaRPr sz="2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ndara"/>
                <a:cs typeface="Candara"/>
              </a:rPr>
              <a:t>Integrate additional</a:t>
            </a:r>
            <a:r>
              <a:rPr dirty="0" sz="2800" spc="10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applications</a:t>
            </a:r>
            <a:endParaRPr sz="2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ndara"/>
                <a:cs typeface="Candara"/>
              </a:rPr>
              <a:t>Connect a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portal/VRE/gateway</a:t>
            </a:r>
            <a:endParaRPr sz="2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ndara"/>
                <a:cs typeface="Candara"/>
              </a:rPr>
              <a:t>Join with cloud or HTC</a:t>
            </a:r>
            <a:r>
              <a:rPr dirty="0" sz="2800">
                <a:latin typeface="Candara"/>
                <a:cs typeface="Candara"/>
              </a:rPr>
              <a:t> </a:t>
            </a:r>
            <a:r>
              <a:rPr dirty="0" sz="2800" spc="-5">
                <a:latin typeface="Candara"/>
                <a:cs typeface="Candara"/>
              </a:rPr>
              <a:t>resources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ndara"/>
                <a:cs typeface="Candara"/>
              </a:rPr>
              <a:t>Contact </a:t>
            </a:r>
            <a:r>
              <a:rPr dirty="0" sz="2400">
                <a:latin typeface="Candara"/>
                <a:cs typeface="Candara"/>
              </a:rPr>
              <a:t>us at</a:t>
            </a:r>
            <a:r>
              <a:rPr dirty="0" sz="2400" spc="-75">
                <a:latin typeface="Candara"/>
                <a:cs typeface="Candara"/>
              </a:rPr>
              <a:t> </a:t>
            </a:r>
            <a:r>
              <a:rPr dirty="0" sz="2400" u="sng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support@egi.eu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7446645">
              <a:lnSpc>
                <a:spcPct val="100000"/>
              </a:lnSpc>
            </a:pPr>
            <a:r>
              <a:rPr dirty="0" spc="-5"/>
              <a:t>C</a:t>
            </a:r>
            <a:r>
              <a:rPr dirty="0" spc="-20"/>
              <a:t>r</a:t>
            </a:r>
            <a:r>
              <a:rPr dirty="0" spc="-5"/>
              <a:t>edits</a:t>
            </a:r>
          </a:p>
        </p:txBody>
      </p:sp>
      <p:sp>
        <p:nvSpPr>
          <p:cNvPr id="4" name="object 4"/>
          <p:cNvSpPr/>
          <p:nvPr/>
        </p:nvSpPr>
        <p:spPr>
          <a:xfrm>
            <a:off x="885697" y="1196771"/>
            <a:ext cx="2853943" cy="1227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9644" y="2708897"/>
            <a:ext cx="1126096" cy="1114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7872" y="1293622"/>
            <a:ext cx="3638550" cy="113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19855" y="2708973"/>
            <a:ext cx="1440179" cy="120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0565" y="2751378"/>
            <a:ext cx="2021839" cy="9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3319" y="4077080"/>
            <a:ext cx="2548635" cy="1347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0948" y="4117213"/>
            <a:ext cx="3600450" cy="1266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596" y="6195974"/>
            <a:ext cx="861694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0066AF"/>
                </a:solidFill>
                <a:latin typeface="Segoe UI"/>
                <a:cs typeface="Segoe UI"/>
                <a:hlinkClick r:id="rId2"/>
              </a:rPr>
              <a:t>www.egi.eu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Thank </a:t>
            </a:r>
            <a:r>
              <a:rPr dirty="0" spc="-20"/>
              <a:t>you </a:t>
            </a:r>
            <a:r>
              <a:rPr dirty="0" spc="-5"/>
              <a:t>for </a:t>
            </a:r>
            <a:r>
              <a:rPr dirty="0" spc="-15"/>
              <a:t>your</a:t>
            </a:r>
            <a:r>
              <a:rPr dirty="0" spc="-75"/>
              <a:t> </a:t>
            </a:r>
            <a:r>
              <a:rPr dirty="0" spc="-5"/>
              <a:t>attention.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4423" y="2624709"/>
            <a:ext cx="182308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 i="1">
                <a:solidFill>
                  <a:srgbClr val="0066AF"/>
                </a:solidFill>
                <a:latin typeface="Segoe UI"/>
                <a:cs typeface="Segoe UI"/>
              </a:rPr>
              <a:t>Questions?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8857"/>
            <a:ext cx="9144000" cy="424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832" rIns="0" bIns="0" rtlCol="0" vert="horz">
            <a:spAutoFit/>
          </a:bodyPr>
          <a:lstStyle/>
          <a:p>
            <a:pPr marL="6064250">
              <a:lnSpc>
                <a:spcPct val="100000"/>
              </a:lnSpc>
            </a:pPr>
            <a:r>
              <a:rPr dirty="0" sz="2900">
                <a:latin typeface="Arial"/>
                <a:cs typeface="Arial"/>
              </a:rPr>
              <a:t>EGI</a:t>
            </a:r>
            <a:r>
              <a:rPr dirty="0" sz="2900" spc="-9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Federation</a:t>
            </a:r>
            <a:endParaRPr sz="2900">
              <a:latin typeface="Arial"/>
              <a:cs typeface="Arial"/>
            </a:endParaRPr>
          </a:p>
          <a:p>
            <a:pPr marL="1563370">
              <a:lnSpc>
                <a:spcPct val="100000"/>
              </a:lnSpc>
              <a:spcBef>
                <a:spcPts val="20"/>
              </a:spcBef>
            </a:pPr>
            <a:r>
              <a:rPr dirty="0" sz="2000">
                <a:latin typeface="Arial"/>
                <a:cs typeface="Arial"/>
              </a:rPr>
              <a:t>The largest distributed compute e-Infrastructure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worldwide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" y="4590669"/>
            <a:ext cx="2116137" cy="2116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4656" y="5023485"/>
            <a:ext cx="1056005" cy="1247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9055">
              <a:lnSpc>
                <a:spcPts val="2210"/>
              </a:lnSpc>
            </a:pPr>
            <a:r>
              <a:rPr dirty="0" sz="2000">
                <a:latin typeface="Calibri"/>
                <a:cs typeface="Calibri"/>
              </a:rPr>
              <a:t>23 </a:t>
            </a:r>
            <a:r>
              <a:rPr dirty="0" sz="2000" spc="-5">
                <a:latin typeface="Calibri"/>
                <a:cs typeface="Calibri"/>
              </a:rPr>
              <a:t>Cloud  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s,</a:t>
            </a:r>
            <a:endParaRPr sz="2000">
              <a:latin typeface="Calibri"/>
              <a:cs typeface="Calibri"/>
            </a:endParaRPr>
          </a:p>
          <a:p>
            <a:pPr marL="36830">
              <a:lnSpc>
                <a:spcPts val="2300"/>
              </a:lnSpc>
              <a:spcBef>
                <a:spcPts val="605"/>
              </a:spcBef>
            </a:pPr>
            <a:r>
              <a:rPr dirty="0" sz="2000">
                <a:latin typeface="Calibri"/>
                <a:cs typeface="Calibri"/>
              </a:rPr>
              <a:t>300+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HTC</a:t>
            </a:r>
            <a:endParaRPr sz="2000">
              <a:latin typeface="Calibri"/>
              <a:cs typeface="Calibri"/>
            </a:endParaRPr>
          </a:p>
          <a:p>
            <a:pPr marL="44450">
              <a:lnSpc>
                <a:spcPts val="2300"/>
              </a:lnSpc>
            </a:pPr>
            <a:r>
              <a:rPr dirty="0" sz="2000" spc="-15">
                <a:latin typeface="Calibri"/>
                <a:cs typeface="Calibri"/>
              </a:rPr>
              <a:t>providers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8052" y="4584065"/>
            <a:ext cx="2116074" cy="2116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21382" y="5350255"/>
            <a:ext cx="1167765" cy="58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085" marR="5080" indent="-160020">
              <a:lnSpc>
                <a:spcPts val="2210"/>
              </a:lnSpc>
            </a:pPr>
            <a:r>
              <a:rPr dirty="0" sz="2000">
                <a:latin typeface="Calibri"/>
                <a:cs typeface="Calibri"/>
              </a:rPr>
              <a:t>15 types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 </a:t>
            </a:r>
            <a:r>
              <a:rPr dirty="0" sz="200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0963" y="4584065"/>
            <a:ext cx="2116074" cy="2116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37405" y="5350255"/>
            <a:ext cx="1122045" cy="58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ts val="2210"/>
              </a:lnSpc>
            </a:pPr>
            <a:r>
              <a:rPr dirty="0" sz="2000">
                <a:latin typeface="Calibri"/>
                <a:cs typeface="Calibri"/>
              </a:rPr>
              <a:t>1.7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Million  </a:t>
            </a:r>
            <a:r>
              <a:rPr dirty="0" sz="2000" spc="-10">
                <a:latin typeface="Calibri"/>
                <a:cs typeface="Calibri"/>
              </a:rPr>
              <a:t>jobs/day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3872" y="4584065"/>
            <a:ext cx="2116074" cy="2116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12282" y="5210683"/>
            <a:ext cx="1160145" cy="86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4490" marR="64135" indent="-294640">
              <a:lnSpc>
                <a:spcPts val="2210"/>
              </a:lnSpc>
            </a:pPr>
            <a:r>
              <a:rPr dirty="0" sz="2000">
                <a:latin typeface="Calibri"/>
                <a:cs typeface="Calibri"/>
              </a:rPr>
              <a:t>2.6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Billion  CPU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dirty="0" sz="2000" spc="-10">
                <a:latin typeface="Calibri"/>
                <a:cs typeface="Calibri"/>
              </a:rPr>
              <a:t>hours/year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6782" y="4584065"/>
            <a:ext cx="2116074" cy="2116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57845" y="5320791"/>
            <a:ext cx="855344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05"/>
              </a:lnSpc>
            </a:pPr>
            <a:r>
              <a:rPr dirty="0" sz="2000" spc="-5">
                <a:latin typeface="Calibri"/>
                <a:cs typeface="Calibri"/>
              </a:rPr>
              <a:t>&gt;48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000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 spc="-10">
                <a:latin typeface="Calibri"/>
                <a:cs typeface="Calibri"/>
              </a:rPr>
              <a:t>users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23715" y="1411224"/>
            <a:ext cx="1043939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1340" y="1435354"/>
            <a:ext cx="949325" cy="751205"/>
          </a:xfrm>
          <a:custGeom>
            <a:avLst/>
            <a:gdLst/>
            <a:ahLst/>
            <a:cxnLst/>
            <a:rect l="l" t="t" r="r" b="b"/>
            <a:pathLst>
              <a:path w="949325" h="751205">
                <a:moveTo>
                  <a:pt x="949198" y="594740"/>
                </a:moveTo>
                <a:lnTo>
                  <a:pt x="638937" y="594740"/>
                </a:lnTo>
                <a:lnTo>
                  <a:pt x="806831" y="750950"/>
                </a:lnTo>
                <a:lnTo>
                  <a:pt x="949198" y="594740"/>
                </a:lnTo>
                <a:close/>
              </a:path>
              <a:path w="949325" h="751205">
                <a:moveTo>
                  <a:pt x="672123" y="155375"/>
                </a:moveTo>
                <a:lnTo>
                  <a:pt x="355610" y="155375"/>
                </a:lnTo>
                <a:lnTo>
                  <a:pt x="393408" y="160347"/>
                </a:lnTo>
                <a:lnTo>
                  <a:pt x="430400" y="170894"/>
                </a:lnTo>
                <a:lnTo>
                  <a:pt x="466346" y="186806"/>
                </a:lnTo>
                <a:lnTo>
                  <a:pt x="501008" y="207873"/>
                </a:lnTo>
                <a:lnTo>
                  <a:pt x="534146" y="233886"/>
                </a:lnTo>
                <a:lnTo>
                  <a:pt x="565520" y="264632"/>
                </a:lnTo>
                <a:lnTo>
                  <a:pt x="594891" y="299902"/>
                </a:lnTo>
                <a:lnTo>
                  <a:pt x="622019" y="339485"/>
                </a:lnTo>
                <a:lnTo>
                  <a:pt x="646666" y="383172"/>
                </a:lnTo>
                <a:lnTo>
                  <a:pt x="668591" y="430751"/>
                </a:lnTo>
                <a:lnTo>
                  <a:pt x="687555" y="482012"/>
                </a:lnTo>
                <a:lnTo>
                  <a:pt x="703320" y="536746"/>
                </a:lnTo>
                <a:lnTo>
                  <a:pt x="715645" y="594740"/>
                </a:lnTo>
                <a:lnTo>
                  <a:pt x="872489" y="594740"/>
                </a:lnTo>
                <a:lnTo>
                  <a:pt x="863681" y="545633"/>
                </a:lnTo>
                <a:lnTo>
                  <a:pt x="852531" y="497585"/>
                </a:lnTo>
                <a:lnTo>
                  <a:pt x="839093" y="450755"/>
                </a:lnTo>
                <a:lnTo>
                  <a:pt x="823419" y="405301"/>
                </a:lnTo>
                <a:lnTo>
                  <a:pt x="805565" y="361379"/>
                </a:lnTo>
                <a:lnTo>
                  <a:pt x="785582" y="319147"/>
                </a:lnTo>
                <a:lnTo>
                  <a:pt x="763524" y="278764"/>
                </a:lnTo>
                <a:lnTo>
                  <a:pt x="735584" y="234557"/>
                </a:lnTo>
                <a:lnTo>
                  <a:pt x="705727" y="194080"/>
                </a:lnTo>
                <a:lnTo>
                  <a:pt x="674123" y="157360"/>
                </a:lnTo>
                <a:lnTo>
                  <a:pt x="672123" y="155375"/>
                </a:lnTo>
                <a:close/>
              </a:path>
              <a:path w="949325" h="751205">
                <a:moveTo>
                  <a:pt x="339061" y="0"/>
                </a:moveTo>
                <a:lnTo>
                  <a:pt x="299320" y="2206"/>
                </a:lnTo>
                <a:lnTo>
                  <a:pt x="259700" y="8442"/>
                </a:lnTo>
                <a:lnTo>
                  <a:pt x="220371" y="18733"/>
                </a:lnTo>
                <a:lnTo>
                  <a:pt x="181501" y="33102"/>
                </a:lnTo>
                <a:lnTo>
                  <a:pt x="143262" y="51575"/>
                </a:lnTo>
                <a:lnTo>
                  <a:pt x="105822" y="74177"/>
                </a:lnTo>
                <a:lnTo>
                  <a:pt x="69352" y="100933"/>
                </a:lnTo>
                <a:lnTo>
                  <a:pt x="34021" y="131867"/>
                </a:lnTo>
                <a:lnTo>
                  <a:pt x="0" y="167004"/>
                </a:lnTo>
                <a:lnTo>
                  <a:pt x="82296" y="307720"/>
                </a:lnTo>
                <a:lnTo>
                  <a:pt x="117689" y="264318"/>
                </a:lnTo>
                <a:lnTo>
                  <a:pt x="155987" y="227678"/>
                </a:lnTo>
                <a:lnTo>
                  <a:pt x="196810" y="198135"/>
                </a:lnTo>
                <a:lnTo>
                  <a:pt x="239775" y="176021"/>
                </a:lnTo>
                <a:lnTo>
                  <a:pt x="278554" y="163002"/>
                </a:lnTo>
                <a:lnTo>
                  <a:pt x="317246" y="156191"/>
                </a:lnTo>
                <a:lnTo>
                  <a:pt x="355610" y="155375"/>
                </a:lnTo>
                <a:lnTo>
                  <a:pt x="672123" y="155375"/>
                </a:lnTo>
                <a:lnTo>
                  <a:pt x="640941" y="124421"/>
                </a:lnTo>
                <a:lnTo>
                  <a:pt x="606350" y="95287"/>
                </a:lnTo>
                <a:lnTo>
                  <a:pt x="570522" y="69984"/>
                </a:lnTo>
                <a:lnTo>
                  <a:pt x="533625" y="48537"/>
                </a:lnTo>
                <a:lnTo>
                  <a:pt x="495830" y="30969"/>
                </a:lnTo>
                <a:lnTo>
                  <a:pt x="457306" y="17307"/>
                </a:lnTo>
                <a:lnTo>
                  <a:pt x="418223" y="7575"/>
                </a:lnTo>
                <a:lnTo>
                  <a:pt x="378752" y="1797"/>
                </a:lnTo>
                <a:lnTo>
                  <a:pt x="339061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1340" y="1435354"/>
            <a:ext cx="949325" cy="751205"/>
          </a:xfrm>
          <a:custGeom>
            <a:avLst/>
            <a:gdLst/>
            <a:ahLst/>
            <a:cxnLst/>
            <a:rect l="l" t="t" r="r" b="b"/>
            <a:pathLst>
              <a:path w="949325" h="751205">
                <a:moveTo>
                  <a:pt x="0" y="167004"/>
                </a:moveTo>
                <a:lnTo>
                  <a:pt x="34021" y="131867"/>
                </a:lnTo>
                <a:lnTo>
                  <a:pt x="69352" y="100933"/>
                </a:lnTo>
                <a:lnTo>
                  <a:pt x="105822" y="74177"/>
                </a:lnTo>
                <a:lnTo>
                  <a:pt x="143262" y="51575"/>
                </a:lnTo>
                <a:lnTo>
                  <a:pt x="181501" y="33102"/>
                </a:lnTo>
                <a:lnTo>
                  <a:pt x="220371" y="18733"/>
                </a:lnTo>
                <a:lnTo>
                  <a:pt x="259700" y="8442"/>
                </a:lnTo>
                <a:lnTo>
                  <a:pt x="299320" y="2206"/>
                </a:lnTo>
                <a:lnTo>
                  <a:pt x="339061" y="0"/>
                </a:lnTo>
                <a:lnTo>
                  <a:pt x="378752" y="1797"/>
                </a:lnTo>
                <a:lnTo>
                  <a:pt x="418223" y="7575"/>
                </a:lnTo>
                <a:lnTo>
                  <a:pt x="457306" y="17307"/>
                </a:lnTo>
                <a:lnTo>
                  <a:pt x="495830" y="30969"/>
                </a:lnTo>
                <a:lnTo>
                  <a:pt x="533625" y="48537"/>
                </a:lnTo>
                <a:lnTo>
                  <a:pt x="570522" y="69984"/>
                </a:lnTo>
                <a:lnTo>
                  <a:pt x="606350" y="95287"/>
                </a:lnTo>
                <a:lnTo>
                  <a:pt x="640941" y="124421"/>
                </a:lnTo>
                <a:lnTo>
                  <a:pt x="674123" y="157360"/>
                </a:lnTo>
                <a:lnTo>
                  <a:pt x="705727" y="194080"/>
                </a:lnTo>
                <a:lnTo>
                  <a:pt x="735584" y="234557"/>
                </a:lnTo>
                <a:lnTo>
                  <a:pt x="763524" y="278764"/>
                </a:lnTo>
                <a:lnTo>
                  <a:pt x="785582" y="319147"/>
                </a:lnTo>
                <a:lnTo>
                  <a:pt x="805565" y="361379"/>
                </a:lnTo>
                <a:lnTo>
                  <a:pt x="823419" y="405301"/>
                </a:lnTo>
                <a:lnTo>
                  <a:pt x="839093" y="450755"/>
                </a:lnTo>
                <a:lnTo>
                  <a:pt x="852531" y="497585"/>
                </a:lnTo>
                <a:lnTo>
                  <a:pt x="863681" y="545633"/>
                </a:lnTo>
                <a:lnTo>
                  <a:pt x="872489" y="594740"/>
                </a:lnTo>
                <a:lnTo>
                  <a:pt x="949198" y="594740"/>
                </a:lnTo>
                <a:lnTo>
                  <a:pt x="806831" y="750950"/>
                </a:lnTo>
                <a:lnTo>
                  <a:pt x="638937" y="594740"/>
                </a:lnTo>
                <a:lnTo>
                  <a:pt x="715645" y="594740"/>
                </a:lnTo>
                <a:lnTo>
                  <a:pt x="703320" y="536746"/>
                </a:lnTo>
                <a:lnTo>
                  <a:pt x="687555" y="482012"/>
                </a:lnTo>
                <a:lnTo>
                  <a:pt x="668591" y="430751"/>
                </a:lnTo>
                <a:lnTo>
                  <a:pt x="646666" y="383172"/>
                </a:lnTo>
                <a:lnTo>
                  <a:pt x="622019" y="339485"/>
                </a:lnTo>
                <a:lnTo>
                  <a:pt x="594891" y="299902"/>
                </a:lnTo>
                <a:lnTo>
                  <a:pt x="565520" y="264632"/>
                </a:lnTo>
                <a:lnTo>
                  <a:pt x="534146" y="233886"/>
                </a:lnTo>
                <a:lnTo>
                  <a:pt x="501008" y="207873"/>
                </a:lnTo>
                <a:lnTo>
                  <a:pt x="466346" y="186806"/>
                </a:lnTo>
                <a:lnTo>
                  <a:pt x="430400" y="170894"/>
                </a:lnTo>
                <a:lnTo>
                  <a:pt x="393408" y="160347"/>
                </a:lnTo>
                <a:lnTo>
                  <a:pt x="355610" y="155375"/>
                </a:lnTo>
                <a:lnTo>
                  <a:pt x="317246" y="156191"/>
                </a:lnTo>
                <a:lnTo>
                  <a:pt x="278554" y="163002"/>
                </a:lnTo>
                <a:lnTo>
                  <a:pt x="239775" y="176021"/>
                </a:lnTo>
                <a:lnTo>
                  <a:pt x="196810" y="198135"/>
                </a:lnTo>
                <a:lnTo>
                  <a:pt x="155987" y="227678"/>
                </a:lnTo>
                <a:lnTo>
                  <a:pt x="117689" y="264318"/>
                </a:lnTo>
                <a:lnTo>
                  <a:pt x="82296" y="307720"/>
                </a:lnTo>
                <a:lnTo>
                  <a:pt x="0" y="167004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840482" y="1391792"/>
            <a:ext cx="1438910" cy="1047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2500" spc="-5" b="1">
                <a:solidFill>
                  <a:srgbClr val="375F92"/>
                </a:solidFill>
                <a:latin typeface="Arial Narrow"/>
                <a:cs typeface="Arial Narrow"/>
              </a:rPr>
              <a:t>EGI</a:t>
            </a:r>
            <a:endParaRPr sz="2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500" spc="-5" b="1">
                <a:solidFill>
                  <a:srgbClr val="375F92"/>
                </a:solidFill>
                <a:latin typeface="Arial Narrow"/>
                <a:cs typeface="Arial Narrow"/>
              </a:rPr>
              <a:t>Fo</a:t>
            </a:r>
            <a:r>
              <a:rPr dirty="0" sz="2500" spc="-15" b="1">
                <a:solidFill>
                  <a:srgbClr val="375F92"/>
                </a:solidFill>
                <a:latin typeface="Arial Narrow"/>
                <a:cs typeface="Arial Narrow"/>
              </a:rPr>
              <a:t>u</a:t>
            </a:r>
            <a:r>
              <a:rPr dirty="0" sz="2500" spc="-5" b="1">
                <a:solidFill>
                  <a:srgbClr val="375F92"/>
                </a:solidFill>
                <a:latin typeface="Arial Narrow"/>
                <a:cs typeface="Arial Narrow"/>
              </a:rPr>
              <a:t>ndati</a:t>
            </a:r>
            <a:r>
              <a:rPr dirty="0" sz="2500" spc="-15" b="1">
                <a:solidFill>
                  <a:srgbClr val="375F92"/>
                </a:solidFill>
                <a:latin typeface="Arial Narrow"/>
                <a:cs typeface="Arial Narrow"/>
              </a:rPr>
              <a:t>o</a:t>
            </a:r>
            <a:r>
              <a:rPr dirty="0" sz="2500" spc="-5" b="1">
                <a:solidFill>
                  <a:srgbClr val="375F92"/>
                </a:solidFill>
                <a:latin typeface="Arial Narrow"/>
                <a:cs typeface="Arial Narrow"/>
              </a:rPr>
              <a:t>n</a:t>
            </a:r>
            <a:endParaRPr sz="2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spc="-5" b="1">
                <a:solidFill>
                  <a:srgbClr val="375F92"/>
                </a:solidFill>
                <a:latin typeface="Arial Narrow"/>
                <a:cs typeface="Arial Narrow"/>
              </a:rPr>
              <a:t>(Amsterdam)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2326640">
              <a:lnSpc>
                <a:spcPct val="100000"/>
              </a:lnSpc>
            </a:pPr>
            <a:r>
              <a:rPr dirty="0" spc="-10"/>
              <a:t>EGI </a:t>
            </a:r>
            <a:r>
              <a:rPr dirty="0" spc="10"/>
              <a:t>serves </a:t>
            </a:r>
            <a:r>
              <a:rPr dirty="0" spc="-5"/>
              <a:t>researchers </a:t>
            </a:r>
            <a:r>
              <a:rPr dirty="0" spc="-10"/>
              <a:t>and</a:t>
            </a:r>
            <a:r>
              <a:rPr dirty="0" spc="60"/>
              <a:t> </a:t>
            </a:r>
            <a:r>
              <a:rPr dirty="0" spc="-15"/>
              <a:t>innovators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11" y="5765291"/>
            <a:ext cx="124079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ESFRIs,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FET</a:t>
            </a:r>
            <a:r>
              <a:rPr dirty="0" sz="1800" spc="-65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flagships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591" y="5677928"/>
            <a:ext cx="7705090" cy="111125"/>
          </a:xfrm>
          <a:custGeom>
            <a:avLst/>
            <a:gdLst/>
            <a:ahLst/>
            <a:cxnLst/>
            <a:rect l="l" t="t" r="r" b="b"/>
            <a:pathLst>
              <a:path w="7705090" h="111125">
                <a:moveTo>
                  <a:pt x="7610043" y="0"/>
                </a:moveTo>
                <a:lnTo>
                  <a:pt x="7604201" y="1536"/>
                </a:lnTo>
                <a:lnTo>
                  <a:pt x="7598867" y="10617"/>
                </a:lnTo>
                <a:lnTo>
                  <a:pt x="7600391" y="16459"/>
                </a:lnTo>
                <a:lnTo>
                  <a:pt x="7650748" y="45808"/>
                </a:lnTo>
                <a:lnTo>
                  <a:pt x="7686116" y="45808"/>
                </a:lnTo>
                <a:lnTo>
                  <a:pt x="7686116" y="64858"/>
                </a:lnTo>
                <a:lnTo>
                  <a:pt x="7650726" y="64858"/>
                </a:lnTo>
                <a:lnTo>
                  <a:pt x="7600391" y="94195"/>
                </a:lnTo>
                <a:lnTo>
                  <a:pt x="7598867" y="100037"/>
                </a:lnTo>
                <a:lnTo>
                  <a:pt x="7604201" y="109118"/>
                </a:lnTo>
                <a:lnTo>
                  <a:pt x="7610043" y="110655"/>
                </a:lnTo>
                <a:lnTo>
                  <a:pt x="7688578" y="64858"/>
                </a:lnTo>
                <a:lnTo>
                  <a:pt x="7686116" y="64858"/>
                </a:lnTo>
                <a:lnTo>
                  <a:pt x="7688599" y="64846"/>
                </a:lnTo>
                <a:lnTo>
                  <a:pt x="7704912" y="55333"/>
                </a:lnTo>
                <a:lnTo>
                  <a:pt x="7610043" y="0"/>
                </a:lnTo>
                <a:close/>
              </a:path>
              <a:path w="7705090" h="111125">
                <a:moveTo>
                  <a:pt x="7667066" y="55327"/>
                </a:moveTo>
                <a:lnTo>
                  <a:pt x="7650726" y="64858"/>
                </a:lnTo>
                <a:lnTo>
                  <a:pt x="7686116" y="64858"/>
                </a:lnTo>
                <a:lnTo>
                  <a:pt x="7686116" y="63550"/>
                </a:lnTo>
                <a:lnTo>
                  <a:pt x="7681163" y="63550"/>
                </a:lnTo>
                <a:lnTo>
                  <a:pt x="7667066" y="55327"/>
                </a:lnTo>
                <a:close/>
              </a:path>
              <a:path w="7705090" h="111125">
                <a:moveTo>
                  <a:pt x="0" y="45796"/>
                </a:moveTo>
                <a:lnTo>
                  <a:pt x="0" y="64846"/>
                </a:lnTo>
                <a:lnTo>
                  <a:pt x="7650748" y="64846"/>
                </a:lnTo>
                <a:lnTo>
                  <a:pt x="7667066" y="55327"/>
                </a:lnTo>
                <a:lnTo>
                  <a:pt x="7650748" y="45808"/>
                </a:lnTo>
                <a:lnTo>
                  <a:pt x="0" y="45796"/>
                </a:lnTo>
                <a:close/>
              </a:path>
              <a:path w="7705090" h="111125">
                <a:moveTo>
                  <a:pt x="7681163" y="47104"/>
                </a:moveTo>
                <a:lnTo>
                  <a:pt x="7667066" y="55327"/>
                </a:lnTo>
                <a:lnTo>
                  <a:pt x="7681163" y="63550"/>
                </a:lnTo>
                <a:lnTo>
                  <a:pt x="7681163" y="47104"/>
                </a:lnTo>
                <a:close/>
              </a:path>
              <a:path w="7705090" h="111125">
                <a:moveTo>
                  <a:pt x="7686116" y="47104"/>
                </a:moveTo>
                <a:lnTo>
                  <a:pt x="7681163" y="47104"/>
                </a:lnTo>
                <a:lnTo>
                  <a:pt x="7681163" y="63550"/>
                </a:lnTo>
                <a:lnTo>
                  <a:pt x="7686116" y="63550"/>
                </a:lnTo>
                <a:lnTo>
                  <a:pt x="7686116" y="47104"/>
                </a:lnTo>
                <a:close/>
              </a:path>
              <a:path w="7705090" h="111125">
                <a:moveTo>
                  <a:pt x="7650748" y="45808"/>
                </a:moveTo>
                <a:lnTo>
                  <a:pt x="7667066" y="55327"/>
                </a:lnTo>
                <a:lnTo>
                  <a:pt x="7681163" y="47104"/>
                </a:lnTo>
                <a:lnTo>
                  <a:pt x="7686116" y="47104"/>
                </a:lnTo>
                <a:lnTo>
                  <a:pt x="7686116" y="45808"/>
                </a:lnTo>
                <a:lnTo>
                  <a:pt x="7650748" y="45808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4270" y="1268730"/>
            <a:ext cx="111125" cy="4464685"/>
          </a:xfrm>
          <a:custGeom>
            <a:avLst/>
            <a:gdLst/>
            <a:ahLst/>
            <a:cxnLst/>
            <a:rect l="l" t="t" r="r" b="b"/>
            <a:pathLst>
              <a:path w="111125" h="4464685">
                <a:moveTo>
                  <a:pt x="55327" y="37846"/>
                </a:moveTo>
                <a:lnTo>
                  <a:pt x="45808" y="54163"/>
                </a:lnTo>
                <a:lnTo>
                  <a:pt x="45796" y="4464532"/>
                </a:lnTo>
                <a:lnTo>
                  <a:pt x="64846" y="4464532"/>
                </a:lnTo>
                <a:lnTo>
                  <a:pt x="64846" y="54163"/>
                </a:lnTo>
                <a:lnTo>
                  <a:pt x="55327" y="37846"/>
                </a:lnTo>
                <a:close/>
              </a:path>
              <a:path w="111125" h="4464685">
                <a:moveTo>
                  <a:pt x="55321" y="0"/>
                </a:moveTo>
                <a:lnTo>
                  <a:pt x="0" y="94869"/>
                </a:lnTo>
                <a:lnTo>
                  <a:pt x="1536" y="100711"/>
                </a:lnTo>
                <a:lnTo>
                  <a:pt x="6070" y="103378"/>
                </a:lnTo>
                <a:lnTo>
                  <a:pt x="10617" y="105918"/>
                </a:lnTo>
                <a:lnTo>
                  <a:pt x="16446" y="104394"/>
                </a:lnTo>
                <a:lnTo>
                  <a:pt x="19100" y="99949"/>
                </a:lnTo>
                <a:lnTo>
                  <a:pt x="45796" y="54185"/>
                </a:lnTo>
                <a:lnTo>
                  <a:pt x="45796" y="18796"/>
                </a:lnTo>
                <a:lnTo>
                  <a:pt x="66286" y="18796"/>
                </a:lnTo>
                <a:lnTo>
                  <a:pt x="55321" y="0"/>
                </a:lnTo>
                <a:close/>
              </a:path>
              <a:path w="111125" h="4464685">
                <a:moveTo>
                  <a:pt x="66286" y="18796"/>
                </a:moveTo>
                <a:lnTo>
                  <a:pt x="64846" y="18796"/>
                </a:lnTo>
                <a:lnTo>
                  <a:pt x="64858" y="54185"/>
                </a:lnTo>
                <a:lnTo>
                  <a:pt x="91554" y="99949"/>
                </a:lnTo>
                <a:lnTo>
                  <a:pt x="94195" y="104394"/>
                </a:lnTo>
                <a:lnTo>
                  <a:pt x="100025" y="105918"/>
                </a:lnTo>
                <a:lnTo>
                  <a:pt x="104571" y="103378"/>
                </a:lnTo>
                <a:lnTo>
                  <a:pt x="109118" y="100711"/>
                </a:lnTo>
                <a:lnTo>
                  <a:pt x="110655" y="94869"/>
                </a:lnTo>
                <a:lnTo>
                  <a:pt x="66286" y="18796"/>
                </a:lnTo>
                <a:close/>
              </a:path>
              <a:path w="111125" h="4464685">
                <a:moveTo>
                  <a:pt x="64846" y="18796"/>
                </a:moveTo>
                <a:lnTo>
                  <a:pt x="45796" y="18796"/>
                </a:lnTo>
                <a:lnTo>
                  <a:pt x="45796" y="54185"/>
                </a:lnTo>
                <a:lnTo>
                  <a:pt x="55327" y="37846"/>
                </a:lnTo>
                <a:lnTo>
                  <a:pt x="47104" y="23749"/>
                </a:lnTo>
                <a:lnTo>
                  <a:pt x="64846" y="23749"/>
                </a:lnTo>
                <a:lnTo>
                  <a:pt x="64846" y="18796"/>
                </a:lnTo>
                <a:close/>
              </a:path>
              <a:path w="111125" h="4464685">
                <a:moveTo>
                  <a:pt x="64846" y="23749"/>
                </a:moveTo>
                <a:lnTo>
                  <a:pt x="63550" y="23749"/>
                </a:lnTo>
                <a:lnTo>
                  <a:pt x="55327" y="37846"/>
                </a:lnTo>
                <a:lnTo>
                  <a:pt x="64846" y="54163"/>
                </a:lnTo>
                <a:lnTo>
                  <a:pt x="64846" y="23749"/>
                </a:lnTo>
                <a:close/>
              </a:path>
              <a:path w="111125" h="4464685">
                <a:moveTo>
                  <a:pt x="63550" y="23749"/>
                </a:moveTo>
                <a:lnTo>
                  <a:pt x="47104" y="23749"/>
                </a:lnTo>
                <a:lnTo>
                  <a:pt x="55327" y="37846"/>
                </a:lnTo>
                <a:lnTo>
                  <a:pt x="63550" y="23749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869" y="1087120"/>
            <a:ext cx="757555" cy="66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38735">
              <a:lnSpc>
                <a:spcPct val="100000"/>
              </a:lnSpc>
            </a:pP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Size 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of  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indi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vidu</a:t>
            </a:r>
            <a:r>
              <a:rPr dirty="0" sz="1400" spc="5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l  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groups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079" y="5765291"/>
            <a:ext cx="266255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205" marR="5080" indent="-358140">
              <a:lnSpc>
                <a:spcPct val="100000"/>
              </a:lnSpc>
            </a:pP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Multinational</a:t>
            </a:r>
            <a:r>
              <a:rPr dirty="0" sz="1800" spc="-65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communities,  </a:t>
            </a: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(e.g. H2020</a:t>
            </a:r>
            <a:r>
              <a:rPr dirty="0" sz="1800" spc="-114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projects)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1207" y="5794857"/>
            <a:ext cx="193738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‘Long </a:t>
            </a: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tail </a:t>
            </a: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of</a:t>
            </a:r>
            <a:r>
              <a:rPr dirty="0" sz="1800" spc="-9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36C09"/>
                </a:solidFill>
                <a:latin typeface="Calibri"/>
                <a:cs typeface="Calibri"/>
              </a:rPr>
              <a:t>science’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2375" y="1159002"/>
            <a:ext cx="800100" cy="343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845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W</a:t>
            </a:r>
            <a:r>
              <a:rPr dirty="0" sz="1400" spc="-15">
                <a:latin typeface="Calibri"/>
                <a:cs typeface="Calibri"/>
              </a:rPr>
              <a:t>LC</a:t>
            </a:r>
            <a:r>
              <a:rPr dirty="0" sz="1400">
                <a:latin typeface="Calibri"/>
                <a:cs typeface="Calibri"/>
              </a:rPr>
              <a:t>G  </a:t>
            </a:r>
            <a:r>
              <a:rPr dirty="0" sz="1400">
                <a:latin typeface="Calibri"/>
                <a:cs typeface="Calibri"/>
              </a:rPr>
              <a:t>ELI  </a:t>
            </a:r>
            <a:r>
              <a:rPr dirty="0" sz="1400" spc="-35">
                <a:latin typeface="Calibri"/>
                <a:cs typeface="Calibri"/>
              </a:rPr>
              <a:t>CTA  </a:t>
            </a:r>
            <a:r>
              <a:rPr dirty="0" sz="1400" spc="-5">
                <a:latin typeface="Calibri"/>
                <a:cs typeface="Calibri"/>
              </a:rPr>
              <a:t>ELIXIR  </a:t>
            </a:r>
            <a:r>
              <a:rPr dirty="0" sz="1400" spc="-5">
                <a:latin typeface="Calibri"/>
                <a:cs typeface="Calibri"/>
              </a:rPr>
              <a:t>EPOS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EI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5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T_3D  </a:t>
            </a:r>
            <a:r>
              <a:rPr dirty="0" sz="1400" spc="5">
                <a:latin typeface="Calibri"/>
                <a:cs typeface="Calibri"/>
              </a:rPr>
              <a:t>BBMRI  </a:t>
            </a:r>
            <a:r>
              <a:rPr dirty="0" sz="1400" spc="-5">
                <a:latin typeface="Calibri"/>
                <a:cs typeface="Calibri"/>
              </a:rPr>
              <a:t>CLARIN  </a:t>
            </a:r>
            <a:r>
              <a:rPr dirty="0" sz="1400" spc="-25">
                <a:latin typeface="Calibri"/>
                <a:cs typeface="Calibri"/>
              </a:rPr>
              <a:t>LOFAR  </a:t>
            </a:r>
            <a:r>
              <a:rPr dirty="0" sz="1400">
                <a:latin typeface="Calibri"/>
                <a:cs typeface="Calibri"/>
              </a:rPr>
              <a:t>EMSO</a:t>
            </a:r>
            <a:endParaRPr sz="1400">
              <a:latin typeface="Calibri"/>
              <a:cs typeface="Calibri"/>
            </a:endParaRPr>
          </a:p>
          <a:p>
            <a:pPr marL="12700" marR="6032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Li</a:t>
            </a:r>
            <a:r>
              <a:rPr dirty="0" sz="1400" spc="-30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ch  </a:t>
            </a:r>
            <a:r>
              <a:rPr dirty="0" sz="1400" spc="-10">
                <a:latin typeface="Calibri"/>
                <a:cs typeface="Calibri"/>
              </a:rPr>
              <a:t>ICOS  </a:t>
            </a:r>
            <a:r>
              <a:rPr dirty="0" sz="1400">
                <a:latin typeface="Calibri"/>
                <a:cs typeface="Calibri"/>
              </a:rPr>
              <a:t>EMSO  </a:t>
            </a:r>
            <a:r>
              <a:rPr dirty="0" sz="1400" spc="-5">
                <a:latin typeface="Calibri"/>
                <a:cs typeface="Calibri"/>
              </a:rPr>
              <a:t>CORBEL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ENVRIplus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041" y="2003044"/>
            <a:ext cx="1688464" cy="279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9817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VRE projects  </a:t>
            </a:r>
            <a:r>
              <a:rPr dirty="0" sz="1400" spc="-10">
                <a:latin typeface="Calibri"/>
                <a:cs typeface="Calibri"/>
              </a:rPr>
              <a:t>Op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D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ea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Kit  </a:t>
            </a:r>
            <a:r>
              <a:rPr dirty="0" sz="1400" spc="-10">
                <a:latin typeface="Calibri"/>
                <a:cs typeface="Calibri"/>
              </a:rPr>
              <a:t>WeNMR  </a:t>
            </a:r>
            <a:r>
              <a:rPr dirty="0" sz="1400" spc="-5">
                <a:latin typeface="Calibri"/>
                <a:cs typeface="Calibri"/>
              </a:rPr>
              <a:t>DRIHM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VERCE</a:t>
            </a:r>
            <a:endParaRPr sz="1400">
              <a:latin typeface="Calibri"/>
              <a:cs typeface="Calibri"/>
            </a:endParaRPr>
          </a:p>
          <a:p>
            <a:pPr marL="12700" marR="103759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MuG  </a:t>
            </a:r>
            <a:r>
              <a:rPr dirty="0" sz="1400">
                <a:latin typeface="Calibri"/>
                <a:cs typeface="Calibri"/>
              </a:rPr>
              <a:t>AgINFRA  </a:t>
            </a:r>
            <a:r>
              <a:rPr dirty="0" sz="1400" spc="-5">
                <a:latin typeface="Calibri"/>
                <a:cs typeface="Calibri"/>
              </a:rPr>
              <a:t>CMMST  LSGC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SuperSites Exploitation  </a:t>
            </a:r>
            <a:r>
              <a:rPr dirty="0" sz="1400" spc="-10">
                <a:latin typeface="Calibri"/>
                <a:cs typeface="Calibri"/>
              </a:rPr>
              <a:t>Environmental </a:t>
            </a:r>
            <a:r>
              <a:rPr dirty="0" sz="1400" spc="-5">
                <a:latin typeface="Calibri"/>
                <a:cs typeface="Calibri"/>
              </a:rPr>
              <a:t>sci.  neuGRID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4171" y="2444115"/>
            <a:ext cx="2116455" cy="322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PeachNote</a:t>
            </a:r>
            <a:endParaRPr sz="1400">
              <a:latin typeface="Calibri"/>
              <a:cs typeface="Calibri"/>
            </a:endParaRPr>
          </a:p>
          <a:p>
            <a:pPr marL="12700" marR="38798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CEBA Galaxy </a:t>
            </a:r>
            <a:r>
              <a:rPr dirty="0" sz="1400">
                <a:latin typeface="Calibri"/>
                <a:cs typeface="Calibri"/>
              </a:rPr>
              <a:t>eLab  </a:t>
            </a:r>
            <a:r>
              <a:rPr dirty="0" sz="1400" spc="-10">
                <a:latin typeface="Calibri"/>
                <a:cs typeface="Calibri"/>
              </a:rPr>
              <a:t>Semiconductor </a:t>
            </a:r>
            <a:r>
              <a:rPr dirty="0" sz="1400">
                <a:latin typeface="Calibri"/>
                <a:cs typeface="Calibri"/>
              </a:rPr>
              <a:t>design  Main-belt </a:t>
            </a:r>
            <a:r>
              <a:rPr dirty="0" sz="1400" spc="-10">
                <a:latin typeface="Calibri"/>
                <a:cs typeface="Calibri"/>
              </a:rPr>
              <a:t>comets  </a:t>
            </a:r>
            <a:r>
              <a:rPr dirty="0" sz="1400" spc="-5">
                <a:latin typeface="Calibri"/>
                <a:cs typeface="Calibri"/>
              </a:rPr>
              <a:t>Quantum </a:t>
            </a:r>
            <a:r>
              <a:rPr dirty="0" sz="1400" spc="-10">
                <a:latin typeface="Calibri"/>
                <a:cs typeface="Calibri"/>
              </a:rPr>
              <a:t>pysics </a:t>
            </a:r>
            <a:r>
              <a:rPr dirty="0" sz="1400" spc="-5">
                <a:latin typeface="Calibri"/>
                <a:cs typeface="Calibri"/>
              </a:rPr>
              <a:t>studies  Virtual </a:t>
            </a:r>
            <a:r>
              <a:rPr dirty="0" sz="1400">
                <a:latin typeface="Calibri"/>
                <a:cs typeface="Calibri"/>
              </a:rPr>
              <a:t>imaging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(LS)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Bovine </a:t>
            </a:r>
            <a:r>
              <a:rPr dirty="0" sz="1400" spc="-5">
                <a:latin typeface="Calibri"/>
                <a:cs typeface="Calibri"/>
              </a:rPr>
              <a:t>tuberculosis spread  </a:t>
            </a:r>
            <a:r>
              <a:rPr dirty="0" sz="1400" spc="-15">
                <a:latin typeface="Calibri"/>
                <a:cs typeface="Calibri"/>
              </a:rPr>
              <a:t>Convergent </a:t>
            </a:r>
            <a:r>
              <a:rPr dirty="0" sz="1400" spc="-5">
                <a:latin typeface="Calibri"/>
                <a:cs typeface="Calibri"/>
              </a:rPr>
              <a:t>evol.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5">
                <a:latin typeface="Calibri"/>
                <a:cs typeface="Calibri"/>
              </a:rPr>
              <a:t>genomes  Geography evolution  Seafloor seismic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waves</a:t>
            </a:r>
            <a:endParaRPr sz="1400"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3D </a:t>
            </a:r>
            <a:r>
              <a:rPr dirty="0" sz="1400" spc="-5">
                <a:latin typeface="Calibri"/>
                <a:cs typeface="Calibri"/>
              </a:rPr>
              <a:t>liver </a:t>
            </a:r>
            <a:r>
              <a:rPr dirty="0" sz="1400" spc="-10">
                <a:latin typeface="Calibri"/>
                <a:cs typeface="Calibri"/>
              </a:rPr>
              <a:t>maps </a:t>
            </a:r>
            <a:r>
              <a:rPr dirty="0" sz="1400">
                <a:latin typeface="Calibri"/>
                <a:cs typeface="Calibri"/>
              </a:rPr>
              <a:t>with MRI  </a:t>
            </a:r>
            <a:r>
              <a:rPr dirty="0" sz="1400" spc="-5">
                <a:latin typeface="Calibri"/>
                <a:cs typeface="Calibri"/>
              </a:rPr>
              <a:t>Metabolic </a:t>
            </a:r>
            <a:r>
              <a:rPr dirty="0" sz="1400" spc="-15">
                <a:latin typeface="Calibri"/>
                <a:cs typeface="Calibri"/>
              </a:rPr>
              <a:t>rate </a:t>
            </a:r>
            <a:r>
              <a:rPr dirty="0" sz="1400" spc="-5">
                <a:latin typeface="Calibri"/>
                <a:cs typeface="Calibri"/>
              </a:rPr>
              <a:t>modelling  Genome alignment  </a:t>
            </a:r>
            <a:r>
              <a:rPr dirty="0" sz="1400" spc="-20">
                <a:latin typeface="Calibri"/>
                <a:cs typeface="Calibri"/>
              </a:rPr>
              <a:t>Tapeworms </a:t>
            </a:r>
            <a:r>
              <a:rPr dirty="0" sz="1400" spc="-10">
                <a:latin typeface="Calibri"/>
                <a:cs typeface="Calibri"/>
              </a:rPr>
              <a:t>infection </a:t>
            </a:r>
            <a:r>
              <a:rPr dirty="0" sz="1400" spc="-5">
                <a:latin typeface="Calibri"/>
                <a:cs typeface="Calibri"/>
              </a:rPr>
              <a:t>on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fish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3926" y="5765291"/>
            <a:ext cx="85979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 marR="5080" indent="-161925">
              <a:lnSpc>
                <a:spcPct val="100000"/>
              </a:lnSpc>
            </a:pP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In</a:t>
            </a:r>
            <a:r>
              <a:rPr dirty="0" sz="1800" spc="5" b="1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dirty="0" sz="1800" spc="-25" b="1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dirty="0" sz="1800" spc="5" b="1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dirty="0" sz="1800" spc="-110" b="1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r>
              <a:rPr dirty="0" sz="1800" b="1">
                <a:solidFill>
                  <a:srgbClr val="E36C09"/>
                </a:solidFill>
                <a:latin typeface="Calibri"/>
                <a:cs typeface="Calibri"/>
              </a:rPr>
              <a:t>,  SMEs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5736" y="2985770"/>
            <a:ext cx="778510" cy="2369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95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Ag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oknow  </a:t>
            </a:r>
            <a:r>
              <a:rPr dirty="0" sz="1400" spc="-10">
                <a:latin typeface="Calibri"/>
                <a:cs typeface="Calibri"/>
              </a:rPr>
              <a:t>CloudEO  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lo</a:t>
            </a:r>
            <a:r>
              <a:rPr dirty="0" sz="1400" spc="-10">
                <a:latin typeface="Calibri"/>
                <a:cs typeface="Calibri"/>
              </a:rPr>
              <a:t>ud</a:t>
            </a:r>
            <a:r>
              <a:rPr dirty="0" sz="1400" spc="-5">
                <a:latin typeface="Calibri"/>
                <a:cs typeface="Calibri"/>
              </a:rPr>
              <a:t>SME  </a:t>
            </a:r>
            <a:r>
              <a:rPr dirty="0" sz="1400" spc="-30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h</a:t>
            </a:r>
            <a:r>
              <a:rPr dirty="0" sz="1400" spc="-15">
                <a:latin typeface="Calibri"/>
                <a:cs typeface="Calibri"/>
              </a:rPr>
              <a:t>y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os  </a:t>
            </a:r>
            <a:r>
              <a:rPr dirty="0" sz="1400" spc="-5">
                <a:latin typeface="Calibri"/>
                <a:cs typeface="Calibri"/>
              </a:rPr>
              <a:t>gnubila  Sinergise  </a:t>
            </a:r>
            <a:r>
              <a:rPr dirty="0" sz="1400">
                <a:latin typeface="Calibri"/>
                <a:cs typeface="Calibri"/>
              </a:rPr>
              <a:t>SixSq  </a:t>
            </a:r>
            <a:r>
              <a:rPr dirty="0" sz="1400" spc="-5">
                <a:latin typeface="Calibri"/>
                <a:cs typeface="Calibri"/>
              </a:rPr>
              <a:t>TEISS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>
                <a:latin typeface="Calibri"/>
                <a:cs typeface="Calibri"/>
              </a:rPr>
              <a:t>Terradue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U</a:t>
            </a:r>
            <a:r>
              <a:rPr dirty="0" sz="1400" spc="-15">
                <a:latin typeface="Calibri"/>
                <a:cs typeface="Calibri"/>
              </a:rPr>
              <a:t>b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loud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2332" y="1368552"/>
            <a:ext cx="7478268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87627" y="1391792"/>
            <a:ext cx="7381240" cy="4197985"/>
          </a:xfrm>
          <a:custGeom>
            <a:avLst/>
            <a:gdLst/>
            <a:ahLst/>
            <a:cxnLst/>
            <a:rect l="l" t="t" r="r" b="b"/>
            <a:pathLst>
              <a:path w="7381240" h="4197985">
                <a:moveTo>
                  <a:pt x="7380808" y="4197451"/>
                </a:moveTo>
                <a:lnTo>
                  <a:pt x="7319414" y="4197313"/>
                </a:lnTo>
                <a:lnTo>
                  <a:pt x="7258140" y="4196901"/>
                </a:lnTo>
                <a:lnTo>
                  <a:pt x="7196986" y="4196214"/>
                </a:lnTo>
                <a:lnTo>
                  <a:pt x="7135956" y="4195255"/>
                </a:lnTo>
                <a:lnTo>
                  <a:pt x="7075049" y="4194023"/>
                </a:lnTo>
                <a:lnTo>
                  <a:pt x="7014270" y="4192522"/>
                </a:lnTo>
                <a:lnTo>
                  <a:pt x="6953619" y="4190750"/>
                </a:lnTo>
                <a:lnTo>
                  <a:pt x="6893098" y="4188710"/>
                </a:lnTo>
                <a:lnTo>
                  <a:pt x="6832710" y="4186403"/>
                </a:lnTo>
                <a:lnTo>
                  <a:pt x="6772456" y="4183829"/>
                </a:lnTo>
                <a:lnTo>
                  <a:pt x="6712338" y="4180990"/>
                </a:lnTo>
                <a:lnTo>
                  <a:pt x="6652358" y="4177886"/>
                </a:lnTo>
                <a:lnTo>
                  <a:pt x="6592519" y="4174520"/>
                </a:lnTo>
                <a:lnTo>
                  <a:pt x="6532821" y="4170891"/>
                </a:lnTo>
                <a:lnTo>
                  <a:pt x="6473268" y="4167001"/>
                </a:lnTo>
                <a:lnTo>
                  <a:pt x="6413860" y="4162851"/>
                </a:lnTo>
                <a:lnTo>
                  <a:pt x="6354600" y="4158442"/>
                </a:lnTo>
                <a:lnTo>
                  <a:pt x="6295490" y="4153775"/>
                </a:lnTo>
                <a:lnTo>
                  <a:pt x="6236531" y="4148851"/>
                </a:lnTo>
                <a:lnTo>
                  <a:pt x="6177726" y="4143672"/>
                </a:lnTo>
                <a:lnTo>
                  <a:pt x="6119077" y="4138238"/>
                </a:lnTo>
                <a:lnTo>
                  <a:pt x="6060584" y="4132550"/>
                </a:lnTo>
                <a:lnTo>
                  <a:pt x="6002252" y="4126609"/>
                </a:lnTo>
                <a:lnTo>
                  <a:pt x="5944080" y="4120417"/>
                </a:lnTo>
                <a:lnTo>
                  <a:pt x="5886072" y="4113975"/>
                </a:lnTo>
                <a:lnTo>
                  <a:pt x="5828229" y="4107283"/>
                </a:lnTo>
                <a:lnTo>
                  <a:pt x="5770553" y="4100342"/>
                </a:lnTo>
                <a:lnTo>
                  <a:pt x="5713046" y="4093155"/>
                </a:lnTo>
                <a:lnTo>
                  <a:pt x="5655710" y="4085721"/>
                </a:lnTo>
                <a:lnTo>
                  <a:pt x="5598547" y="4078042"/>
                </a:lnTo>
                <a:lnTo>
                  <a:pt x="5541559" y="4070119"/>
                </a:lnTo>
                <a:lnTo>
                  <a:pt x="5484747" y="4061953"/>
                </a:lnTo>
                <a:lnTo>
                  <a:pt x="5428114" y="4053545"/>
                </a:lnTo>
                <a:lnTo>
                  <a:pt x="5371662" y="4044896"/>
                </a:lnTo>
                <a:lnTo>
                  <a:pt x="5315392" y="4036007"/>
                </a:lnTo>
                <a:lnTo>
                  <a:pt x="5259306" y="4026880"/>
                </a:lnTo>
                <a:lnTo>
                  <a:pt x="5203407" y="4017515"/>
                </a:lnTo>
                <a:lnTo>
                  <a:pt x="5147696" y="4007913"/>
                </a:lnTo>
                <a:lnTo>
                  <a:pt x="5092175" y="3998075"/>
                </a:lnTo>
                <a:lnTo>
                  <a:pt x="5036847" y="3988003"/>
                </a:lnTo>
                <a:lnTo>
                  <a:pt x="4981712" y="3977698"/>
                </a:lnTo>
                <a:lnTo>
                  <a:pt x="4926774" y="3967160"/>
                </a:lnTo>
                <a:lnTo>
                  <a:pt x="4872034" y="3956391"/>
                </a:lnTo>
                <a:lnTo>
                  <a:pt x="4817493" y="3945391"/>
                </a:lnTo>
                <a:lnTo>
                  <a:pt x="4763154" y="3934162"/>
                </a:lnTo>
                <a:lnTo>
                  <a:pt x="4709019" y="3922706"/>
                </a:lnTo>
                <a:lnTo>
                  <a:pt x="4655089" y="3911022"/>
                </a:lnTo>
                <a:lnTo>
                  <a:pt x="4601367" y="3899112"/>
                </a:lnTo>
                <a:lnTo>
                  <a:pt x="4547855" y="3886977"/>
                </a:lnTo>
                <a:lnTo>
                  <a:pt x="4494554" y="3874618"/>
                </a:lnTo>
                <a:lnTo>
                  <a:pt x="4441466" y="3862036"/>
                </a:lnTo>
                <a:lnTo>
                  <a:pt x="4388594" y="3849233"/>
                </a:lnTo>
                <a:lnTo>
                  <a:pt x="4335939" y="3836209"/>
                </a:lnTo>
                <a:lnTo>
                  <a:pt x="4283503" y="3822965"/>
                </a:lnTo>
                <a:lnTo>
                  <a:pt x="4231288" y="3809503"/>
                </a:lnTo>
                <a:lnTo>
                  <a:pt x="4179296" y="3795823"/>
                </a:lnTo>
                <a:lnTo>
                  <a:pt x="4127529" y="3781926"/>
                </a:lnTo>
                <a:lnTo>
                  <a:pt x="4075989" y="3767815"/>
                </a:lnTo>
                <a:lnTo>
                  <a:pt x="4024677" y="3753489"/>
                </a:lnTo>
                <a:lnTo>
                  <a:pt x="3973597" y="3738949"/>
                </a:lnTo>
                <a:lnTo>
                  <a:pt x="3922749" y="3724198"/>
                </a:lnTo>
                <a:lnTo>
                  <a:pt x="3872135" y="3709235"/>
                </a:lnTo>
                <a:lnTo>
                  <a:pt x="3821758" y="3694063"/>
                </a:lnTo>
                <a:lnTo>
                  <a:pt x="3771619" y="3678681"/>
                </a:lnTo>
                <a:lnTo>
                  <a:pt x="3721721" y="3663091"/>
                </a:lnTo>
                <a:lnTo>
                  <a:pt x="3672065" y="3647295"/>
                </a:lnTo>
                <a:lnTo>
                  <a:pt x="3622654" y="3631292"/>
                </a:lnTo>
                <a:lnTo>
                  <a:pt x="3573488" y="3615085"/>
                </a:lnTo>
                <a:lnTo>
                  <a:pt x="3524570" y="3598674"/>
                </a:lnTo>
                <a:lnTo>
                  <a:pt x="3475903" y="3582061"/>
                </a:lnTo>
                <a:lnTo>
                  <a:pt x="3427487" y="3565246"/>
                </a:lnTo>
                <a:lnTo>
                  <a:pt x="3379325" y="3548230"/>
                </a:lnTo>
                <a:lnTo>
                  <a:pt x="3331419" y="3531015"/>
                </a:lnTo>
                <a:lnTo>
                  <a:pt x="3283771" y="3513601"/>
                </a:lnTo>
                <a:lnTo>
                  <a:pt x="3236383" y="3495991"/>
                </a:lnTo>
                <a:lnTo>
                  <a:pt x="3189255" y="3478184"/>
                </a:lnTo>
                <a:lnTo>
                  <a:pt x="3142392" y="3460182"/>
                </a:lnTo>
                <a:lnTo>
                  <a:pt x="3095794" y="3441985"/>
                </a:lnTo>
                <a:lnTo>
                  <a:pt x="3049463" y="3423596"/>
                </a:lnTo>
                <a:lnTo>
                  <a:pt x="3003401" y="3405014"/>
                </a:lnTo>
                <a:lnTo>
                  <a:pt x="2957611" y="3386242"/>
                </a:lnTo>
                <a:lnTo>
                  <a:pt x="2912094" y="3367280"/>
                </a:lnTo>
                <a:lnTo>
                  <a:pt x="2866851" y="3348129"/>
                </a:lnTo>
                <a:lnTo>
                  <a:pt x="2821886" y="3328790"/>
                </a:lnTo>
                <a:lnTo>
                  <a:pt x="2777200" y="3309265"/>
                </a:lnTo>
                <a:lnTo>
                  <a:pt x="2732795" y="3289554"/>
                </a:lnTo>
                <a:lnTo>
                  <a:pt x="2688672" y="3269658"/>
                </a:lnTo>
                <a:lnTo>
                  <a:pt x="2644834" y="3249579"/>
                </a:lnTo>
                <a:lnTo>
                  <a:pt x="2601283" y="3229317"/>
                </a:lnTo>
                <a:lnTo>
                  <a:pt x="2558020" y="3208874"/>
                </a:lnTo>
                <a:lnTo>
                  <a:pt x="2515048" y="3188251"/>
                </a:lnTo>
                <a:lnTo>
                  <a:pt x="2472368" y="3167448"/>
                </a:lnTo>
                <a:lnTo>
                  <a:pt x="2429982" y="3146467"/>
                </a:lnTo>
                <a:lnTo>
                  <a:pt x="2387893" y="3125310"/>
                </a:lnTo>
                <a:lnTo>
                  <a:pt x="2346102" y="3103976"/>
                </a:lnTo>
                <a:lnTo>
                  <a:pt x="2304611" y="3082467"/>
                </a:lnTo>
                <a:lnTo>
                  <a:pt x="2263422" y="3060784"/>
                </a:lnTo>
                <a:lnTo>
                  <a:pt x="2222537" y="3038928"/>
                </a:lnTo>
                <a:lnTo>
                  <a:pt x="2181958" y="3016901"/>
                </a:lnTo>
                <a:lnTo>
                  <a:pt x="2141687" y="2994702"/>
                </a:lnTo>
                <a:lnTo>
                  <a:pt x="2101726" y="2972334"/>
                </a:lnTo>
                <a:lnTo>
                  <a:pt x="2062076" y="2949798"/>
                </a:lnTo>
                <a:lnTo>
                  <a:pt x="2022740" y="2927094"/>
                </a:lnTo>
                <a:lnTo>
                  <a:pt x="1983719" y="2904223"/>
                </a:lnTo>
                <a:lnTo>
                  <a:pt x="1945016" y="2881187"/>
                </a:lnTo>
                <a:lnTo>
                  <a:pt x="1906633" y="2857987"/>
                </a:lnTo>
                <a:lnTo>
                  <a:pt x="1868571" y="2834623"/>
                </a:lnTo>
                <a:lnTo>
                  <a:pt x="1830832" y="2811097"/>
                </a:lnTo>
                <a:lnTo>
                  <a:pt x="1793418" y="2787410"/>
                </a:lnTo>
                <a:lnTo>
                  <a:pt x="1756331" y="2763562"/>
                </a:lnTo>
                <a:lnTo>
                  <a:pt x="1719573" y="2739556"/>
                </a:lnTo>
                <a:lnTo>
                  <a:pt x="1683147" y="2715392"/>
                </a:lnTo>
                <a:lnTo>
                  <a:pt x="1647053" y="2691071"/>
                </a:lnTo>
                <a:lnTo>
                  <a:pt x="1611294" y="2666593"/>
                </a:lnTo>
                <a:lnTo>
                  <a:pt x="1575872" y="2641962"/>
                </a:lnTo>
                <a:lnTo>
                  <a:pt x="1540788" y="2617176"/>
                </a:lnTo>
                <a:lnTo>
                  <a:pt x="1506046" y="2592238"/>
                </a:lnTo>
                <a:lnTo>
                  <a:pt x="1471645" y="2567148"/>
                </a:lnTo>
                <a:lnTo>
                  <a:pt x="1437590" y="2541907"/>
                </a:lnTo>
                <a:lnTo>
                  <a:pt x="1403880" y="2516517"/>
                </a:lnTo>
                <a:lnTo>
                  <a:pt x="1370519" y="2490979"/>
                </a:lnTo>
                <a:lnTo>
                  <a:pt x="1337508" y="2465293"/>
                </a:lnTo>
                <a:lnTo>
                  <a:pt x="1304850" y="2439461"/>
                </a:lnTo>
                <a:lnTo>
                  <a:pt x="1272545" y="2413484"/>
                </a:lnTo>
                <a:lnTo>
                  <a:pt x="1240597" y="2387362"/>
                </a:lnTo>
                <a:lnTo>
                  <a:pt x="1209006" y="2361098"/>
                </a:lnTo>
                <a:lnTo>
                  <a:pt x="1177776" y="2334691"/>
                </a:lnTo>
                <a:lnTo>
                  <a:pt x="1146907" y="2308144"/>
                </a:lnTo>
                <a:lnTo>
                  <a:pt x="1116402" y="2281456"/>
                </a:lnTo>
                <a:lnTo>
                  <a:pt x="1086263" y="2254630"/>
                </a:lnTo>
                <a:lnTo>
                  <a:pt x="1056491" y="2227666"/>
                </a:lnTo>
                <a:lnTo>
                  <a:pt x="1027089" y="2200565"/>
                </a:lnTo>
                <a:lnTo>
                  <a:pt x="998058" y="2173328"/>
                </a:lnTo>
                <a:lnTo>
                  <a:pt x="969401" y="2145957"/>
                </a:lnTo>
                <a:lnTo>
                  <a:pt x="941119" y="2118452"/>
                </a:lnTo>
                <a:lnTo>
                  <a:pt x="913214" y="2090815"/>
                </a:lnTo>
                <a:lnTo>
                  <a:pt x="885689" y="2063047"/>
                </a:lnTo>
                <a:lnTo>
                  <a:pt x="858545" y="2035148"/>
                </a:lnTo>
                <a:lnTo>
                  <a:pt x="831783" y="2007119"/>
                </a:lnTo>
                <a:lnTo>
                  <a:pt x="805407" y="1978963"/>
                </a:lnTo>
                <a:lnTo>
                  <a:pt x="779417" y="1950679"/>
                </a:lnTo>
                <a:lnTo>
                  <a:pt x="753817" y="1922270"/>
                </a:lnTo>
                <a:lnTo>
                  <a:pt x="703790" y="1865076"/>
                </a:lnTo>
                <a:lnTo>
                  <a:pt x="655341" y="1807391"/>
                </a:lnTo>
                <a:lnTo>
                  <a:pt x="608486" y="1749223"/>
                </a:lnTo>
                <a:lnTo>
                  <a:pt x="563241" y="1690580"/>
                </a:lnTo>
                <a:lnTo>
                  <a:pt x="519620" y="1631471"/>
                </a:lnTo>
                <a:lnTo>
                  <a:pt x="477640" y="1571904"/>
                </a:lnTo>
                <a:lnTo>
                  <a:pt x="437315" y="1511889"/>
                </a:lnTo>
                <a:lnTo>
                  <a:pt x="398661" y="1451432"/>
                </a:lnTo>
                <a:lnTo>
                  <a:pt x="361693" y="1390544"/>
                </a:lnTo>
                <a:lnTo>
                  <a:pt x="326428" y="1329232"/>
                </a:lnTo>
                <a:lnTo>
                  <a:pt x="292879" y="1267505"/>
                </a:lnTo>
                <a:lnTo>
                  <a:pt x="261064" y="1205371"/>
                </a:lnTo>
                <a:lnTo>
                  <a:pt x="230996" y="1142839"/>
                </a:lnTo>
                <a:lnTo>
                  <a:pt x="202692" y="1079917"/>
                </a:lnTo>
                <a:lnTo>
                  <a:pt x="176167" y="1016615"/>
                </a:lnTo>
                <a:lnTo>
                  <a:pt x="151437" y="952940"/>
                </a:lnTo>
                <a:lnTo>
                  <a:pt x="128516" y="888901"/>
                </a:lnTo>
                <a:lnTo>
                  <a:pt x="107420" y="824506"/>
                </a:lnTo>
                <a:lnTo>
                  <a:pt x="88166" y="759764"/>
                </a:lnTo>
                <a:lnTo>
                  <a:pt x="70767" y="694683"/>
                </a:lnTo>
                <a:lnTo>
                  <a:pt x="55240" y="629273"/>
                </a:lnTo>
                <a:lnTo>
                  <a:pt x="41600" y="563541"/>
                </a:lnTo>
                <a:lnTo>
                  <a:pt x="29862" y="497496"/>
                </a:lnTo>
                <a:lnTo>
                  <a:pt x="20042" y="431146"/>
                </a:lnTo>
                <a:lnTo>
                  <a:pt x="12156" y="364500"/>
                </a:lnTo>
                <a:lnTo>
                  <a:pt x="6218" y="297567"/>
                </a:lnTo>
                <a:lnTo>
                  <a:pt x="2244" y="230355"/>
                </a:lnTo>
                <a:lnTo>
                  <a:pt x="250" y="162872"/>
                </a:lnTo>
                <a:lnTo>
                  <a:pt x="0" y="129032"/>
                </a:lnTo>
                <a:lnTo>
                  <a:pt x="231" y="96744"/>
                </a:lnTo>
                <a:lnTo>
                  <a:pt x="925" y="64468"/>
                </a:lnTo>
                <a:lnTo>
                  <a:pt x="2084" y="32216"/>
                </a:lnTo>
                <a:lnTo>
                  <a:pt x="370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596" y="6195974"/>
            <a:ext cx="861694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0066AF"/>
                </a:solidFill>
                <a:latin typeface="Segoe UI"/>
                <a:cs typeface="Segoe UI"/>
                <a:hlinkClick r:id="rId2"/>
              </a:rPr>
              <a:t>www.egi.eu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126" y="2616961"/>
            <a:ext cx="7064375" cy="1104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600" i="1">
                <a:solidFill>
                  <a:srgbClr val="375F92"/>
                </a:solidFill>
                <a:latin typeface="Segoe UI"/>
                <a:cs typeface="Segoe UI"/>
              </a:rPr>
              <a:t>The EGI </a:t>
            </a:r>
            <a:r>
              <a:rPr dirty="0" sz="3600" spc="-5" i="1">
                <a:solidFill>
                  <a:srgbClr val="375F92"/>
                </a:solidFill>
                <a:latin typeface="Segoe UI"/>
                <a:cs typeface="Segoe UI"/>
              </a:rPr>
              <a:t>Applications on</a:t>
            </a:r>
            <a:r>
              <a:rPr dirty="0" sz="3600" spc="-55" i="1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dirty="0" sz="3600" i="1">
                <a:solidFill>
                  <a:srgbClr val="375F92"/>
                </a:solidFill>
                <a:latin typeface="Segoe UI"/>
                <a:cs typeface="Segoe UI"/>
              </a:rPr>
              <a:t>Demand</a:t>
            </a:r>
            <a:endParaRPr sz="3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3600" spc="10" i="1">
                <a:solidFill>
                  <a:srgbClr val="375F92"/>
                </a:solidFill>
                <a:latin typeface="Segoe UI"/>
                <a:cs typeface="Segoe UI"/>
              </a:rPr>
              <a:t>service </a:t>
            </a:r>
            <a:r>
              <a:rPr dirty="0" sz="3600" i="1">
                <a:solidFill>
                  <a:srgbClr val="375F92"/>
                </a:solidFill>
                <a:latin typeface="Segoe UI"/>
                <a:cs typeface="Segoe UI"/>
              </a:rPr>
              <a:t>–</a:t>
            </a:r>
            <a:r>
              <a:rPr dirty="0" sz="3600" spc="-65" i="1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dirty="0" sz="3600" spc="-10" i="1">
                <a:solidFill>
                  <a:srgbClr val="375F92"/>
                </a:solidFill>
                <a:latin typeface="Segoe UI"/>
                <a:cs typeface="Segoe UI"/>
              </a:rPr>
              <a:t>Motivations</a:t>
            </a:r>
            <a:endParaRPr sz="3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711" y="1335278"/>
            <a:ext cx="7884159" cy="391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Fragmented </a:t>
            </a:r>
            <a:r>
              <a:rPr dirty="0" sz="2400" spc="-5">
                <a:latin typeface="Candara"/>
                <a:cs typeface="Candara"/>
              </a:rPr>
              <a:t>landscape </a:t>
            </a:r>
            <a:r>
              <a:rPr dirty="0" sz="2400">
                <a:latin typeface="Candara"/>
                <a:cs typeface="Candara"/>
              </a:rPr>
              <a:t>of </a:t>
            </a:r>
            <a:r>
              <a:rPr dirty="0" sz="2400" spc="-5">
                <a:latin typeface="Candara"/>
                <a:cs typeface="Candara"/>
              </a:rPr>
              <a:t>‘catch-all </a:t>
            </a:r>
            <a:r>
              <a:rPr dirty="0" sz="2400">
                <a:latin typeface="Candara"/>
                <a:cs typeface="Candara"/>
              </a:rPr>
              <a:t>Virtual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Organisation’</a:t>
            </a:r>
            <a:endParaRPr sz="24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  <a:tabLst>
                <a:tab pos="1514475" algn="l"/>
              </a:tabLst>
            </a:pPr>
            <a:r>
              <a:rPr dirty="0" sz="2400">
                <a:latin typeface="Candara"/>
                <a:cs typeface="Candara"/>
              </a:rPr>
              <a:t>services	</a:t>
            </a:r>
            <a:r>
              <a:rPr dirty="0" sz="2400" spc="-5">
                <a:latin typeface="Candara"/>
                <a:cs typeface="Candara"/>
              </a:rPr>
              <a:t>(35 </a:t>
            </a:r>
            <a:r>
              <a:rPr dirty="0" sz="2400">
                <a:latin typeface="Candara"/>
                <a:cs typeface="Candara"/>
              </a:rPr>
              <a:t>VOs at </a:t>
            </a:r>
            <a:r>
              <a:rPr dirty="0" sz="2400" spc="-5">
                <a:latin typeface="Candara"/>
                <a:cs typeface="Candara"/>
              </a:rPr>
              <a:t>the</a:t>
            </a:r>
            <a:r>
              <a:rPr dirty="0" sz="2400" spc="-55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moment)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Barrier </a:t>
            </a:r>
            <a:r>
              <a:rPr dirty="0" sz="2000">
                <a:latin typeface="Candara"/>
                <a:cs typeface="Candara"/>
              </a:rPr>
              <a:t>for broad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adoption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ndara"/>
                <a:cs typeface="Candara"/>
              </a:rPr>
              <a:t>Abandoned/un-sustained </a:t>
            </a:r>
            <a:r>
              <a:rPr dirty="0" sz="2400">
                <a:latin typeface="Candara"/>
                <a:cs typeface="Candara"/>
              </a:rPr>
              <a:t>services in some of </a:t>
            </a:r>
            <a:r>
              <a:rPr dirty="0" sz="2400" spc="-5">
                <a:latin typeface="Candara"/>
                <a:cs typeface="Candara"/>
              </a:rPr>
              <a:t>these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VOs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Barrier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use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‘Reinventing the wheel’ (same </a:t>
            </a:r>
            <a:r>
              <a:rPr dirty="0" sz="2400" spc="-5">
                <a:latin typeface="Candara"/>
                <a:cs typeface="Candara"/>
              </a:rPr>
              <a:t>applications, </a:t>
            </a:r>
            <a:r>
              <a:rPr dirty="0" sz="2400">
                <a:latin typeface="Candara"/>
                <a:cs typeface="Candara"/>
              </a:rPr>
              <a:t>frameworks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</a:t>
            </a:r>
            <a:endParaRPr sz="24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several</a:t>
            </a:r>
            <a:r>
              <a:rPr dirty="0" sz="2400" spc="-10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VOs)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Candara"/>
                <a:cs typeface="Candara"/>
              </a:rPr>
              <a:t>Waste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8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effort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ndara"/>
                <a:cs typeface="Candara"/>
              </a:rPr>
              <a:t>Complicated access (X.509)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Barrier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usability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2035810">
              <a:lnSpc>
                <a:spcPct val="100000"/>
              </a:lnSpc>
            </a:pPr>
            <a:r>
              <a:rPr dirty="0" spc="-5"/>
              <a:t>Barriers </a:t>
            </a:r>
            <a:r>
              <a:rPr dirty="0" spc="-30"/>
              <a:t>of </a:t>
            </a:r>
            <a:r>
              <a:rPr dirty="0" spc="-10"/>
              <a:t>application </a:t>
            </a:r>
            <a:r>
              <a:rPr dirty="0" spc="-5"/>
              <a:t>access </a:t>
            </a:r>
            <a:r>
              <a:rPr dirty="0" spc="-10"/>
              <a:t>and</a:t>
            </a:r>
            <a:r>
              <a:rPr dirty="0" spc="220"/>
              <a:t> </a:t>
            </a:r>
            <a:r>
              <a:rPr dirty="0" spc="-5"/>
              <a:t>reuse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711" y="1367028"/>
            <a:ext cx="8641080" cy="39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ndara"/>
                <a:cs typeface="Candara"/>
              </a:rPr>
              <a:t>100% </a:t>
            </a:r>
            <a:r>
              <a:rPr dirty="0" sz="2400" spc="-5" b="1">
                <a:latin typeface="Candara"/>
                <a:cs typeface="Candara"/>
              </a:rPr>
              <a:t>coverage</a:t>
            </a:r>
            <a:r>
              <a:rPr dirty="0" sz="2400" spc="-5">
                <a:latin typeface="Candara"/>
                <a:cs typeface="Candara"/>
              </a:rPr>
              <a:t>: anyone with </a:t>
            </a:r>
            <a:r>
              <a:rPr dirty="0" sz="2400">
                <a:latin typeface="Candara"/>
                <a:cs typeface="Candara"/>
              </a:rPr>
              <a:t>internet access can become a   </a:t>
            </a:r>
            <a:r>
              <a:rPr dirty="0" sz="2400" spc="1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user</a:t>
            </a:r>
            <a:endParaRPr sz="24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(no </a:t>
            </a:r>
            <a:r>
              <a:rPr dirty="0" sz="2400" spc="-5">
                <a:latin typeface="Candara"/>
                <a:cs typeface="Candara"/>
              </a:rPr>
              <a:t>X509 </a:t>
            </a:r>
            <a:r>
              <a:rPr dirty="0" sz="2400">
                <a:latin typeface="Candara"/>
                <a:cs typeface="Candara"/>
              </a:rPr>
              <a:t>certificate; </a:t>
            </a:r>
            <a:r>
              <a:rPr dirty="0" sz="2400" spc="-5">
                <a:latin typeface="Candara"/>
                <a:cs typeface="Candara"/>
              </a:rPr>
              <a:t>no NGI/VO</a:t>
            </a:r>
            <a:r>
              <a:rPr dirty="0" sz="2400" spc="-4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affiliation)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ndara"/>
                <a:cs typeface="Candara"/>
              </a:rPr>
              <a:t>Secure</a:t>
            </a:r>
            <a:r>
              <a:rPr dirty="0" sz="2400" spc="-5">
                <a:latin typeface="Candara"/>
                <a:cs typeface="Candara"/>
              </a:rPr>
              <a:t>: </a:t>
            </a:r>
            <a:r>
              <a:rPr dirty="0" sz="2400">
                <a:latin typeface="Candara"/>
                <a:cs typeface="Candara"/>
              </a:rPr>
              <a:t>provide high </a:t>
            </a:r>
            <a:r>
              <a:rPr dirty="0" sz="2400" spc="-5">
                <a:latin typeface="Candara"/>
                <a:cs typeface="Candara"/>
              </a:rPr>
              <a:t>level </a:t>
            </a:r>
            <a:r>
              <a:rPr dirty="0" sz="2400">
                <a:latin typeface="Candara"/>
                <a:cs typeface="Candara"/>
              </a:rPr>
              <a:t>of traceability of user’s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activities</a:t>
            </a:r>
            <a:endParaRPr sz="2400">
              <a:latin typeface="Candara"/>
              <a:cs typeface="Candara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latin typeface="Candara"/>
                <a:cs typeface="Candara"/>
              </a:rPr>
              <a:t>Open </a:t>
            </a:r>
            <a:r>
              <a:rPr dirty="0" sz="2400" b="1">
                <a:latin typeface="Candara"/>
                <a:cs typeface="Candara"/>
              </a:rPr>
              <a:t>and </a:t>
            </a:r>
            <a:r>
              <a:rPr dirty="0" sz="2400" spc="-5" b="1">
                <a:latin typeface="Candara"/>
                <a:cs typeface="Candara"/>
              </a:rPr>
              <a:t>scalable</a:t>
            </a:r>
            <a:r>
              <a:rPr dirty="0" sz="2400" spc="-5">
                <a:latin typeface="Candara"/>
                <a:cs typeface="Candara"/>
              </a:rPr>
              <a:t>: </a:t>
            </a:r>
            <a:r>
              <a:rPr dirty="0" sz="2400">
                <a:latin typeface="Candara"/>
                <a:cs typeface="Candara"/>
              </a:rPr>
              <a:t>can scale </a:t>
            </a:r>
            <a:r>
              <a:rPr dirty="0" sz="2400" spc="5">
                <a:latin typeface="Candara"/>
                <a:cs typeface="Candara"/>
              </a:rPr>
              <a:t>up </a:t>
            </a:r>
            <a:r>
              <a:rPr dirty="0" sz="2400">
                <a:latin typeface="Candara"/>
                <a:cs typeface="Candara"/>
              </a:rPr>
              <a:t>to support large number of  application providers, resource </a:t>
            </a:r>
            <a:r>
              <a:rPr dirty="0" sz="2400" spc="-5">
                <a:latin typeface="Candara"/>
                <a:cs typeface="Candara"/>
              </a:rPr>
              <a:t>providers, </a:t>
            </a:r>
            <a:r>
              <a:rPr dirty="0" sz="2400">
                <a:latin typeface="Candara"/>
                <a:cs typeface="Candara"/>
              </a:rPr>
              <a:t>technology providers  </a:t>
            </a:r>
            <a:r>
              <a:rPr dirty="0" sz="2400" spc="-5">
                <a:latin typeface="Candara"/>
                <a:cs typeface="Candara"/>
              </a:rPr>
              <a:t>and</a:t>
            </a:r>
            <a:r>
              <a:rPr dirty="0" sz="2400" spc="-9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users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Resource </a:t>
            </a:r>
            <a:r>
              <a:rPr dirty="0" sz="2000">
                <a:latin typeface="Candara"/>
                <a:cs typeface="Candara"/>
              </a:rPr>
              <a:t>providers can </a:t>
            </a:r>
            <a:r>
              <a:rPr dirty="0" sz="2000" spc="-5">
                <a:latin typeface="Candara"/>
                <a:cs typeface="Candara"/>
              </a:rPr>
              <a:t>join with their </a:t>
            </a:r>
            <a:r>
              <a:rPr dirty="0" sz="2000">
                <a:latin typeface="Candara"/>
                <a:cs typeface="Candara"/>
              </a:rPr>
              <a:t>own</a:t>
            </a:r>
            <a:r>
              <a:rPr dirty="0" sz="2000" spc="4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resources</a:t>
            </a:r>
            <a:endParaRPr sz="20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ndara"/>
                <a:cs typeface="Candara"/>
              </a:rPr>
              <a:t>Science Gateways/VRE </a:t>
            </a:r>
            <a:r>
              <a:rPr dirty="0" sz="2000">
                <a:latin typeface="Candara"/>
                <a:cs typeface="Candara"/>
              </a:rPr>
              <a:t>providers can </a:t>
            </a:r>
            <a:r>
              <a:rPr dirty="0" sz="2000" spc="-5">
                <a:latin typeface="Candara"/>
                <a:cs typeface="Candara"/>
              </a:rPr>
              <a:t>join with custom</a:t>
            </a:r>
            <a:r>
              <a:rPr dirty="0" sz="2000" spc="6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tools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ndara"/>
                <a:cs typeface="Candara"/>
              </a:rPr>
              <a:t>Reuse </a:t>
            </a:r>
            <a:r>
              <a:rPr dirty="0" sz="2400">
                <a:latin typeface="Candara"/>
                <a:cs typeface="Candara"/>
              </a:rPr>
              <a:t>existing technological building blocks </a:t>
            </a:r>
            <a:r>
              <a:rPr dirty="0" sz="2400" spc="-5">
                <a:latin typeface="Candara"/>
                <a:cs typeface="Candara"/>
              </a:rPr>
              <a:t>as much as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possible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 u="sng">
                <a:latin typeface="Candara"/>
                <a:cs typeface="Candara"/>
              </a:rPr>
              <a:t>User-friendly</a:t>
            </a:r>
            <a:r>
              <a:rPr dirty="0" sz="2400" spc="-5" u="sng">
                <a:latin typeface="Candara"/>
                <a:cs typeface="Candara"/>
              </a:rPr>
              <a:t>: </a:t>
            </a:r>
            <a:r>
              <a:rPr dirty="0" sz="2400" u="sng">
                <a:latin typeface="Candara"/>
                <a:cs typeface="Candara"/>
              </a:rPr>
              <a:t>intuitive GUI, local user</a:t>
            </a:r>
            <a:r>
              <a:rPr dirty="0" sz="2400" spc="-25" u="sng">
                <a:latin typeface="Candara"/>
                <a:cs typeface="Candara"/>
              </a:rPr>
              <a:t> </a:t>
            </a:r>
            <a:r>
              <a:rPr dirty="0" sz="2400" u="sng">
                <a:latin typeface="Candara"/>
                <a:cs typeface="Candara"/>
              </a:rPr>
              <a:t>support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359" rIns="0" bIns="0" rtlCol="0" vert="horz">
            <a:spAutoFit/>
          </a:bodyPr>
          <a:lstStyle/>
          <a:p>
            <a:pPr marL="1735455">
              <a:lnSpc>
                <a:spcPct val="100000"/>
              </a:lnSpc>
            </a:pPr>
            <a:r>
              <a:rPr dirty="0" spc="-10"/>
              <a:t>Main design </a:t>
            </a:r>
            <a:r>
              <a:rPr dirty="0" spc="-5"/>
              <a:t>requirements </a:t>
            </a:r>
            <a:r>
              <a:rPr dirty="0" spc="-10"/>
              <a:t>for the</a:t>
            </a:r>
            <a:r>
              <a:rPr dirty="0" spc="165"/>
              <a:t> </a:t>
            </a:r>
            <a:r>
              <a:rPr dirty="0" spc="10"/>
              <a:t>service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71"/>
            <a:ext cx="1030135" cy="99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1594" y="494131"/>
            <a:ext cx="7655814" cy="5832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60035" y="5962192"/>
            <a:ext cx="381698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40"/>
              </a:spcBef>
            </a:pPr>
            <a:r>
              <a:rPr dirty="0" sz="1400" spc="-5">
                <a:latin typeface="Candara"/>
                <a:cs typeface="Candara"/>
              </a:rPr>
              <a:t>Agenda:</a:t>
            </a:r>
            <a:r>
              <a:rPr dirty="0" sz="1400" spc="75">
                <a:latin typeface="Candara"/>
                <a:cs typeface="Candara"/>
              </a:rPr>
              <a:t> </a:t>
            </a:r>
            <a:r>
              <a:rPr dirty="0" sz="1400" spc="-10" u="sng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https://indico.egi.eu/indico/event/3378/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00"/>
              </a:lnSpc>
            </a:pPr>
            <a:r>
              <a:rPr dirty="0" spc="-10"/>
              <a:t>IWSG 2017 </a:t>
            </a:r>
            <a:r>
              <a:rPr dirty="0" spc="-5"/>
              <a:t>– </a:t>
            </a:r>
            <a:r>
              <a:rPr dirty="0"/>
              <a:t>9</a:t>
            </a:r>
            <a:r>
              <a:rPr dirty="0" baseline="26455" sz="1575"/>
              <a:t>th  </a:t>
            </a:r>
            <a:r>
              <a:rPr dirty="0" sz="1600" spc="-10"/>
              <a:t>International </a:t>
            </a:r>
            <a:r>
              <a:rPr dirty="0" sz="1600" spc="-20"/>
              <a:t>Workshop </a:t>
            </a:r>
            <a:r>
              <a:rPr dirty="0" sz="1600" spc="-5"/>
              <a:t>on </a:t>
            </a:r>
            <a:r>
              <a:rPr dirty="0" sz="1600" spc="-10"/>
              <a:t>Science</a:t>
            </a:r>
            <a:r>
              <a:rPr dirty="0" sz="1600" spc="75"/>
              <a:t> </a:t>
            </a:r>
            <a:r>
              <a:rPr dirty="0" sz="1600" spc="-15"/>
              <a:t>Gateways</a:t>
            </a:r>
            <a:endParaRPr sz="1600"/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6/22/</a:t>
            </a:r>
            <a:r>
              <a:rPr dirty="0" spc="-10"/>
              <a:t>2</a:t>
            </a:r>
            <a:r>
              <a:rPr dirty="0"/>
              <a:t>017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088" rIns="0" bIns="0" rtlCol="0" vert="horz">
            <a:spAutoFit/>
          </a:bodyPr>
          <a:lstStyle/>
          <a:p>
            <a:pPr marL="5563235">
              <a:lnSpc>
                <a:spcPct val="100000"/>
              </a:lnSpc>
            </a:pPr>
            <a:r>
              <a:rPr dirty="0" spc="-20"/>
              <a:t>Webinar</a:t>
            </a:r>
            <a:r>
              <a:rPr dirty="0"/>
              <a:t> </a:t>
            </a:r>
            <a:r>
              <a:rPr dirty="0" spc="-10"/>
              <a:t>recording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dscardaci</dc:creator>
  <dc:title>Presentazione standard di PowerPoint</dc:title>
  <dcterms:created xsi:type="dcterms:W3CDTF">2017-08-21T06:50:37Z</dcterms:created>
  <dcterms:modified xsi:type="dcterms:W3CDTF">2017-08-21T06:50:37Z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2017-08-21T00:00:00Z</vt:filetime>
  </property>
</Properties>
</file>