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1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8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72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9C0BA9-8270-461C-BA30-E325EBD4642F}" type="datetimeFigureOut">
              <a:rPr lang="en-US"/>
              <a:pPr>
                <a:defRPr/>
              </a:pPr>
              <a:t>9/14/2010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86FC97E-D4CA-4D5D-8F3D-BA3B2C5981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9693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02F30AF2-B3AC-4C0D-ACCB-2B4716911F41}" type="slidenum">
              <a:rPr lang="en-GB" smtClean="0"/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6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lIns="90000" tIns="45000" rIns="90000" bIns="45000"/>
            <a:lstStyle>
              <a:lvl1pPr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3200" b="1">
                  <a:solidFill>
                    <a:srgbClr val="FFFFFF"/>
                  </a:solidFill>
                  <a:ea typeface="SimSun" pitchFamily="2" charset="-122"/>
                </a:rPr>
                <a:t>EGI-InSPIRE</a:t>
              </a: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1/07/2010</a:t>
            </a:r>
            <a:endParaRPr lang="en-US" dirty="0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Project Presentation - July 2010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5715CC5-53A4-439F-A85F-0604235AB7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581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1/07/2010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Project Presentation - July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5EAE03-69BD-4C08-B18E-8C9F5694E6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745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1/07/2010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Project Presentation - July 2010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3C9E4-42E2-402A-B0B1-17451789FE1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594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en-US">
              <a:latin typeface="Calibri" pitchFamily="34" charset="0"/>
            </a:endParaRPr>
          </a:p>
        </p:txBody>
      </p:sp>
      <p:grpSp>
        <p:nvGrpSpPr>
          <p:cNvPr id="1027" name="Group 12"/>
          <p:cNvGrpSpPr>
            <a:grpSpLocks/>
          </p:cNvGrpSpPr>
          <p:nvPr userDrawn="1"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1035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37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038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>
                <a:gd name="T0" fmla="*/ 5000 w 5001"/>
                <a:gd name="T1" fmla="*/ 0 h 2721"/>
                <a:gd name="T2" fmla="*/ 5000 w 5001"/>
                <a:gd name="T3" fmla="*/ 2720 h 2721"/>
                <a:gd name="T4" fmla="*/ 0 w 5001"/>
                <a:gd name="T5" fmla="*/ 2720 h 2721"/>
                <a:gd name="T6" fmla="*/ 2000 w 5001"/>
                <a:gd name="T7" fmla="*/ 0 h 2721"/>
                <a:gd name="T8" fmla="*/ 5000 w 5001"/>
                <a:gd name="T9" fmla="*/ 0 h 272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1/07/2010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Project Presentation - July 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2F56AE5-EB24-4633-A586-FC60E5A691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3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 algn="r"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www.egi.eu</a:t>
            </a:r>
          </a:p>
        </p:txBody>
      </p:sp>
      <p:sp>
        <p:nvSpPr>
          <p:cNvPr id="1034" name="Rectangle 18"/>
          <p:cNvSpPr>
            <a:spLocks noChangeArrowheads="1"/>
          </p:cNvSpPr>
          <p:nvPr userDrawn="1"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spcBef>
                <a:spcPts val="875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1200">
                <a:solidFill>
                  <a:srgbClr val="FFFFFF"/>
                </a:solidFill>
                <a:ea typeface="SimSun" pitchFamily="2" charset="-122"/>
              </a:rPr>
              <a:t>EGI-InSPIRE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0" r:id="rId2"/>
    <p:sldLayoutId id="2147483661" r:id="rId3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mailto:director@egi.e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emf"/><Relationship Id="rId4" Type="http://schemas.openxmlformats.org/officeDocument/2006/relationships/package" Target="../embeddings/Microsoft_Excel_Worksheet1.xlsx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0" y="2130425"/>
            <a:ext cx="7200900" cy="1470025"/>
          </a:xfrm>
        </p:spPr>
        <p:txBody>
          <a:bodyPr/>
          <a:lstStyle/>
          <a:p>
            <a:pPr eaLnBrk="1" hangingPunct="1"/>
            <a:r>
              <a:rPr lang="en-GB" smtClean="0"/>
              <a:t>EGI-InSPIRE Project Presentation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68538" y="3886200"/>
            <a:ext cx="5832475" cy="1343025"/>
          </a:xfrm>
        </p:spPr>
        <p:txBody>
          <a:bodyPr/>
          <a:lstStyle/>
          <a:p>
            <a:pPr eaLnBrk="1" hangingPunct="1"/>
            <a:r>
              <a:rPr lang="en-GB" smtClean="0"/>
              <a:t>Steven Newhouse</a:t>
            </a:r>
          </a:p>
          <a:p>
            <a:pPr eaLnBrk="1" hangingPunct="1"/>
            <a:r>
              <a:rPr lang="en-GB" smtClean="0"/>
              <a:t>Project Director, EGI.eu</a:t>
            </a:r>
          </a:p>
        </p:txBody>
      </p:sp>
      <p:sp>
        <p:nvSpPr>
          <p:cNvPr id="3076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3077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3078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8574633-1977-4342-8111-E3D962A32562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EGI.eu</a:t>
            </a:r>
          </a:p>
        </p:txBody>
      </p:sp>
      <p:sp>
        <p:nvSpPr>
          <p:cNvPr id="12291" name="Content Placeholder 4"/>
          <p:cNvSpPr>
            <a:spLocks noGrp="1"/>
          </p:cNvSpPr>
          <p:nvPr>
            <p:ph idx="1"/>
          </p:nvPr>
        </p:nvSpPr>
        <p:spPr>
          <a:xfrm>
            <a:off x="611188" y="1412875"/>
            <a:ext cx="8281987" cy="4525963"/>
          </a:xfrm>
        </p:spPr>
        <p:txBody>
          <a:bodyPr/>
          <a:lstStyle/>
          <a:p>
            <a:pPr eaLnBrk="1" hangingPunct="1"/>
            <a:r>
              <a:rPr lang="en-GB" smtClean="0"/>
              <a:t>Coordination for European Grid resources</a:t>
            </a:r>
          </a:p>
          <a:p>
            <a:pPr lvl="1" eaLnBrk="1" hangingPunct="1"/>
            <a:r>
              <a:rPr lang="en-GB" smtClean="0"/>
              <a:t>Established February 8th 2010</a:t>
            </a:r>
          </a:p>
          <a:p>
            <a:pPr lvl="1" eaLnBrk="1" hangingPunct="1"/>
            <a:r>
              <a:rPr lang="en-GB" smtClean="0"/>
              <a:t>Central policy &amp; services needed to run a grid</a:t>
            </a:r>
          </a:p>
          <a:p>
            <a:pPr lvl="1" eaLnBrk="1" hangingPunct="1"/>
            <a:r>
              <a:rPr lang="en-GB" smtClean="0"/>
              <a:t>Sustainable small coordinating organisation</a:t>
            </a:r>
          </a:p>
          <a:p>
            <a:pPr eaLnBrk="1" hangingPunct="1"/>
            <a:r>
              <a:rPr lang="en-GB" smtClean="0"/>
              <a:t>Based in Amsterdam</a:t>
            </a:r>
          </a:p>
          <a:p>
            <a:pPr lvl="1" eaLnBrk="1" hangingPunct="1"/>
            <a:r>
              <a:rPr lang="en-GB" smtClean="0"/>
              <a:t>Coordinating core (~20 people) in Amsterdam</a:t>
            </a:r>
          </a:p>
          <a:p>
            <a:pPr lvl="1" eaLnBrk="1" hangingPunct="1"/>
            <a:r>
              <a:rPr lang="en-GB" smtClean="0"/>
              <a:t>Technical services from partners (~20 people) </a:t>
            </a:r>
          </a:p>
        </p:txBody>
      </p:sp>
      <p:sp>
        <p:nvSpPr>
          <p:cNvPr id="12292" name="Date Placeholder 7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12293" name="Footer Placeholder 8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12294" name="Slide Number Placeholder 9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FEE19D-AC68-44E0-A9F3-793CC42538E7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fi-FI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-11113" y="5770563"/>
            <a:ext cx="915511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1" algn="ctr" eaLnBrk="1" hangingPunct="1"/>
            <a:r>
              <a:rPr lang="en-GB" sz="2800"/>
              <a:t>EGI and EGI.eu supported by EGI-InSPIRE project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EGI.eu Governance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68313" y="1412875"/>
            <a:ext cx="8424862" cy="4525963"/>
          </a:xfrm>
        </p:spPr>
        <p:txBody>
          <a:bodyPr/>
          <a:lstStyle/>
          <a:p>
            <a:pPr eaLnBrk="1" hangingPunct="1"/>
            <a:r>
              <a:rPr lang="en-GB" smtClean="0"/>
              <a:t>EGI.eu established as non-profit foundation</a:t>
            </a:r>
          </a:p>
          <a:p>
            <a:pPr eaLnBrk="1" hangingPunct="1"/>
            <a:r>
              <a:rPr lang="en-GB" smtClean="0"/>
              <a:t>Governance &amp; ownership by its participants</a:t>
            </a:r>
          </a:p>
          <a:p>
            <a:pPr lvl="1" eaLnBrk="1" hangingPunct="1"/>
            <a:r>
              <a:rPr lang="en-GB" smtClean="0"/>
              <a:t>Participants:</a:t>
            </a:r>
          </a:p>
          <a:p>
            <a:pPr lvl="2" eaLnBrk="1" hangingPunct="1"/>
            <a:r>
              <a:rPr lang="en-GB" smtClean="0"/>
              <a:t>European NGIs</a:t>
            </a:r>
          </a:p>
          <a:p>
            <a:pPr lvl="1" eaLnBrk="1" hangingPunct="1"/>
            <a:r>
              <a:rPr lang="en-GB" smtClean="0"/>
              <a:t>Associated participants:</a:t>
            </a:r>
          </a:p>
          <a:p>
            <a:pPr lvl="2" eaLnBrk="1" hangingPunct="1"/>
            <a:r>
              <a:rPr lang="en-GB" smtClean="0"/>
              <a:t>Other groups willing to agree with EGI.eu objectives</a:t>
            </a:r>
          </a:p>
          <a:p>
            <a:pPr eaLnBrk="1" hangingPunct="1"/>
            <a:r>
              <a:rPr lang="en-GB" smtClean="0"/>
              <a:t>EGI Council contains all participants</a:t>
            </a:r>
          </a:p>
          <a:p>
            <a:pPr lvl="1" eaLnBrk="1" hangingPunct="1"/>
            <a:r>
              <a:rPr lang="en-GB" smtClean="0"/>
              <a:t>Votes linked to fees</a:t>
            </a:r>
          </a:p>
          <a:p>
            <a:pPr eaLnBrk="1" hangingPunct="1"/>
            <a:endParaRPr lang="en-GB" smtClean="0"/>
          </a:p>
        </p:txBody>
      </p:sp>
      <p:sp>
        <p:nvSpPr>
          <p:cNvPr id="1331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chemeClr val="bg1"/>
                </a:solidFill>
              </a:rPr>
              <a:t>1/07/2010</a:t>
            </a:r>
          </a:p>
        </p:txBody>
      </p:sp>
      <p:sp>
        <p:nvSpPr>
          <p:cNvPr id="1331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chemeClr val="bg1"/>
                </a:solidFill>
              </a:rPr>
              <a:t>Project Presentation - July 2010</a:t>
            </a:r>
          </a:p>
        </p:txBody>
      </p:sp>
      <p:sp>
        <p:nvSpPr>
          <p:cNvPr id="1331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F48A1767-BEF4-4EDB-B073-C7A1DD41DC24}" type="slidenum">
              <a:rPr lang="en-US">
                <a:solidFill>
                  <a:schemeClr val="bg1"/>
                </a:solidFill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The EGI-InSPIRE Project</a:t>
            </a:r>
          </a:p>
        </p:txBody>
      </p:sp>
      <p:sp>
        <p:nvSpPr>
          <p:cNvPr id="14339" name="Content Placeholder 4"/>
          <p:cNvSpPr>
            <a:spLocks noGrp="1"/>
          </p:cNvSpPr>
          <p:nvPr>
            <p:ph idx="1"/>
          </p:nvPr>
        </p:nvSpPr>
        <p:spPr>
          <a:xfrm>
            <a:off x="250825" y="1412875"/>
            <a:ext cx="8435975" cy="4525963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smtClean="0">
                <a:solidFill>
                  <a:srgbClr val="FF0000"/>
                </a:solidFill>
              </a:rPr>
              <a:t>   In</a:t>
            </a:r>
            <a:r>
              <a:rPr lang="en-GB" smtClean="0"/>
              <a:t>tegrated </a:t>
            </a:r>
            <a:r>
              <a:rPr lang="en-GB" smtClean="0">
                <a:solidFill>
                  <a:srgbClr val="FF0000"/>
                </a:solidFill>
              </a:rPr>
              <a:t>S</a:t>
            </a:r>
            <a:r>
              <a:rPr lang="en-GB" smtClean="0"/>
              <a:t>ustainable </a:t>
            </a:r>
            <a:r>
              <a:rPr lang="en-GB" smtClean="0">
                <a:solidFill>
                  <a:srgbClr val="FF0000"/>
                </a:solidFill>
              </a:rPr>
              <a:t>P</a:t>
            </a:r>
            <a:r>
              <a:rPr lang="en-GB" smtClean="0"/>
              <a:t>an-European </a:t>
            </a:r>
            <a:r>
              <a:rPr lang="en-GB" smtClean="0">
                <a:solidFill>
                  <a:srgbClr val="FF0000"/>
                </a:solidFill>
              </a:rPr>
              <a:t>I</a:t>
            </a:r>
            <a:r>
              <a:rPr lang="en-GB" smtClean="0"/>
              <a:t>nfrastructure for </a:t>
            </a:r>
            <a:r>
              <a:rPr lang="en-GB" smtClean="0">
                <a:solidFill>
                  <a:srgbClr val="FF0000"/>
                </a:solidFill>
              </a:rPr>
              <a:t>R</a:t>
            </a:r>
            <a:r>
              <a:rPr lang="en-GB" smtClean="0"/>
              <a:t>esearchers in </a:t>
            </a:r>
            <a:r>
              <a:rPr lang="en-GB" smtClean="0">
                <a:solidFill>
                  <a:srgbClr val="FF0000"/>
                </a:solidFill>
              </a:rPr>
              <a:t>E</a:t>
            </a:r>
            <a:r>
              <a:rPr lang="en-GB" smtClean="0"/>
              <a:t>urope</a:t>
            </a:r>
          </a:p>
          <a:p>
            <a:pPr eaLnBrk="1" hangingPunct="1"/>
            <a:r>
              <a:rPr lang="en-GB" smtClean="0"/>
              <a:t>A 4 year project with €25M EC contribution</a:t>
            </a:r>
          </a:p>
          <a:p>
            <a:pPr lvl="1" eaLnBrk="1" hangingPunct="1"/>
            <a:r>
              <a:rPr lang="en-GB" smtClean="0"/>
              <a:t>Project cost €72M</a:t>
            </a:r>
          </a:p>
          <a:p>
            <a:pPr lvl="1" eaLnBrk="1" hangingPunct="1"/>
            <a:r>
              <a:rPr lang="en-GB" smtClean="0"/>
              <a:t>Total Effort ~€330M</a:t>
            </a:r>
          </a:p>
          <a:p>
            <a:pPr lvl="1" eaLnBrk="1" hangingPunct="1"/>
            <a:r>
              <a:rPr lang="en-GB" smtClean="0"/>
              <a:t>Effort: 9261PMs</a:t>
            </a:r>
          </a:p>
          <a:p>
            <a:pPr eaLnBrk="1" hangingPunct="1">
              <a:buFontTx/>
              <a:buNone/>
            </a:pPr>
            <a:endParaRPr lang="en-GB" smtClean="0"/>
          </a:p>
          <a:p>
            <a:pPr eaLnBrk="1" hangingPunct="1"/>
            <a:endParaRPr lang="en-GB" smtClean="0"/>
          </a:p>
          <a:p>
            <a:pPr eaLnBrk="1" hangingPunct="1">
              <a:buFontTx/>
              <a:buNone/>
            </a:pPr>
            <a:endParaRPr lang="en-GB" smtClean="0"/>
          </a:p>
        </p:txBody>
      </p:sp>
      <p:sp>
        <p:nvSpPr>
          <p:cNvPr id="14340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14341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1434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638BFD9-63B2-404B-A438-403E19160521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GB"/>
          </a:p>
        </p:txBody>
      </p:sp>
      <p:pic>
        <p:nvPicPr>
          <p:cNvPr id="143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903"/>
          <a:stretch>
            <a:fillRect/>
          </a:stretch>
        </p:blipFill>
        <p:spPr bwMode="auto">
          <a:xfrm>
            <a:off x="4202113" y="3086100"/>
            <a:ext cx="4906962" cy="322262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4" name="TextBox 7"/>
          <p:cNvSpPr txBox="1">
            <a:spLocks noChangeArrowheads="1"/>
          </p:cNvSpPr>
          <p:nvPr/>
        </p:nvSpPr>
        <p:spPr bwMode="auto">
          <a:xfrm>
            <a:off x="0" y="4937125"/>
            <a:ext cx="4121150" cy="1035050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FFCC66"/>
              </a:buClr>
            </a:pPr>
            <a:r>
              <a:rPr lang="en-GB">
                <a:solidFill>
                  <a:srgbClr val="333399"/>
                </a:solidFill>
              </a:rPr>
              <a:t>Project Partners (51)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GB">
                <a:solidFill>
                  <a:srgbClr val="333399"/>
                </a:solidFill>
              </a:rPr>
              <a:t> EGI.eu, 40 NGIs, 2 EIROs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GB">
                <a:solidFill>
                  <a:srgbClr val="333399"/>
                </a:solidFill>
              </a:rPr>
              <a:t> Asia Pacific (8 partners)</a:t>
            </a:r>
          </a:p>
        </p:txBody>
      </p:sp>
      <p:sp>
        <p:nvSpPr>
          <p:cNvPr id="14345" name="TextBox 9"/>
          <p:cNvSpPr txBox="1">
            <a:spLocks noChangeArrowheads="1"/>
          </p:cNvSpPr>
          <p:nvPr/>
        </p:nvSpPr>
        <p:spPr bwMode="auto">
          <a:xfrm>
            <a:off x="7386638" y="3714750"/>
            <a:ext cx="781050" cy="27622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CC66"/>
              </a:buClr>
            </a:pPr>
            <a:r>
              <a:rPr lang="en-GB" sz="1200">
                <a:solidFill>
                  <a:srgbClr val="333399"/>
                </a:solidFill>
              </a:rPr>
              <a:t>Funded</a:t>
            </a:r>
          </a:p>
        </p:txBody>
      </p:sp>
      <p:sp>
        <p:nvSpPr>
          <p:cNvPr id="14346" name="TextBox 10"/>
          <p:cNvSpPr txBox="1">
            <a:spLocks noChangeArrowheads="1"/>
          </p:cNvSpPr>
          <p:nvPr/>
        </p:nvSpPr>
        <p:spPr bwMode="auto">
          <a:xfrm>
            <a:off x="4591050" y="3948113"/>
            <a:ext cx="957263" cy="27622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CC66"/>
              </a:buClr>
            </a:pPr>
            <a:r>
              <a:rPr lang="en-GB" sz="1200">
                <a:solidFill>
                  <a:srgbClr val="333399"/>
                </a:solidFill>
              </a:rPr>
              <a:t>Un-Funded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5"/>
          <p:cNvSpPr>
            <a:spLocks noGrp="1"/>
          </p:cNvSpPr>
          <p:nvPr>
            <p:ph type="title"/>
          </p:nvPr>
        </p:nvSpPr>
        <p:spPr>
          <a:xfrm>
            <a:off x="1979613" y="106363"/>
            <a:ext cx="7164387" cy="865187"/>
          </a:xfrm>
        </p:spPr>
        <p:txBody>
          <a:bodyPr/>
          <a:lstStyle/>
          <a:p>
            <a:pPr eaLnBrk="1" hangingPunct="1"/>
            <a:r>
              <a:rPr lang="en-GB" sz="4000" smtClean="0"/>
              <a:t>EGI-InSPIRE Project Objectives</a:t>
            </a:r>
          </a:p>
        </p:txBody>
      </p:sp>
      <p:sp>
        <p:nvSpPr>
          <p:cNvPr id="15363" name="Content Placeholder 6"/>
          <p:cNvSpPr>
            <a:spLocks noGrp="1"/>
          </p:cNvSpPr>
          <p:nvPr>
            <p:ph idx="1"/>
          </p:nvPr>
        </p:nvSpPr>
        <p:spPr>
          <a:xfrm>
            <a:off x="611188" y="1412875"/>
            <a:ext cx="8353425" cy="4525963"/>
          </a:xfrm>
        </p:spPr>
        <p:txBody>
          <a:bodyPr/>
          <a:lstStyle/>
          <a:p>
            <a:pPr eaLnBrk="1" hangingPunct="1"/>
            <a:r>
              <a:rPr lang="en-GB" smtClean="0"/>
              <a:t>Continue towards a sustainable production infrastructure</a:t>
            </a:r>
          </a:p>
          <a:p>
            <a:pPr lvl="1" eaLnBrk="1" hangingPunct="1"/>
            <a:r>
              <a:rPr lang="en-GB" smtClean="0"/>
              <a:t>With infrastructure providers in Europe and around the world </a:t>
            </a:r>
          </a:p>
          <a:p>
            <a:pPr lvl="1" eaLnBrk="1" hangingPunct="1"/>
            <a:r>
              <a:rPr lang="en-GB" smtClean="0"/>
              <a:t>With new DCI technologies as they mature</a:t>
            </a:r>
          </a:p>
          <a:p>
            <a:pPr eaLnBrk="1" hangingPunct="1"/>
            <a:r>
              <a:rPr lang="en-GB" smtClean="0"/>
              <a:t>Provide support to current structured international research communities</a:t>
            </a:r>
          </a:p>
          <a:p>
            <a:pPr lvl="1" eaLnBrk="1" hangingPunct="1"/>
            <a:r>
              <a:rPr lang="en-GB" smtClean="0"/>
              <a:t>Sustain current domain specific services </a:t>
            </a:r>
          </a:p>
          <a:p>
            <a:pPr lvl="1" eaLnBrk="1" hangingPunct="1"/>
            <a:r>
              <a:rPr lang="en-GB" smtClean="0"/>
              <a:t>Attract new user communities (e.g. ESFRI)</a:t>
            </a:r>
          </a:p>
        </p:txBody>
      </p:sp>
      <p:sp>
        <p:nvSpPr>
          <p:cNvPr id="15364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15365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/>
              <a:t>Project Presentation - July 2010</a:t>
            </a:r>
          </a:p>
        </p:txBody>
      </p:sp>
      <p:sp>
        <p:nvSpPr>
          <p:cNvPr id="1536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377D03E-5A3F-44E1-AF78-7263C5F63AAD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EGI-InSPIRE Project Activities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11188" y="1268413"/>
            <a:ext cx="8075612" cy="4608512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defRPr/>
            </a:pPr>
            <a:r>
              <a:rPr lang="en-GB" dirty="0" smtClean="0"/>
              <a:t>NA1: Project &amp; Consortium Management</a:t>
            </a:r>
          </a:p>
          <a:p>
            <a:pPr lvl="1" eaLnBrk="1" hangingPunct="1">
              <a:defRPr/>
            </a:pPr>
            <a:r>
              <a:rPr lang="en-GB" dirty="0" smtClean="0"/>
              <a:t>Project Office and Quality Assurance</a:t>
            </a:r>
          </a:p>
          <a:p>
            <a:pPr eaLnBrk="1" hangingPunct="1">
              <a:defRPr/>
            </a:pPr>
            <a:r>
              <a:rPr lang="en-GB" dirty="0" smtClean="0"/>
              <a:t>NA2: External Relations</a:t>
            </a:r>
          </a:p>
          <a:p>
            <a:pPr lvl="1" eaLnBrk="1" hangingPunct="1">
              <a:defRPr/>
            </a:pPr>
            <a:r>
              <a:rPr lang="en-GB" dirty="0" smtClean="0"/>
              <a:t>Policy Development and Dissemination</a:t>
            </a:r>
          </a:p>
          <a:p>
            <a:pPr lvl="1" eaLnBrk="1" hangingPunct="1">
              <a:defRPr/>
            </a:pPr>
            <a:r>
              <a:rPr lang="en-GB" dirty="0" smtClean="0"/>
              <a:t>Community Building Events</a:t>
            </a:r>
          </a:p>
          <a:p>
            <a:pPr eaLnBrk="1" hangingPunct="1">
              <a:defRPr/>
            </a:pPr>
            <a:r>
              <a:rPr lang="en-GB" dirty="0" smtClean="0"/>
              <a:t>NA3: User Community Coordination</a:t>
            </a:r>
          </a:p>
          <a:p>
            <a:pPr lvl="1" eaLnBrk="1" hangingPunct="1">
              <a:defRPr/>
            </a:pPr>
            <a:r>
              <a:rPr lang="en-GB" dirty="0" smtClean="0"/>
              <a:t>EGI.eu and NGI support teams</a:t>
            </a:r>
          </a:p>
          <a:p>
            <a:pPr lvl="1" eaLnBrk="1" hangingPunct="1">
              <a:defRPr/>
            </a:pPr>
            <a:r>
              <a:rPr lang="en-GB" dirty="0" smtClean="0"/>
              <a:t>Supporting Technical Services for Virtual Research Communities</a:t>
            </a:r>
          </a:p>
          <a:p>
            <a:pPr eaLnBrk="1" hangingPunct="1">
              <a:defRPr/>
            </a:pPr>
            <a:r>
              <a:rPr lang="en-GB" dirty="0" smtClean="0"/>
              <a:t>JRA1: Support for Operational Tools</a:t>
            </a:r>
          </a:p>
          <a:p>
            <a:pPr lvl="1" eaLnBrk="1" hangingPunct="1">
              <a:defRPr/>
            </a:pPr>
            <a:r>
              <a:rPr lang="en-GB" dirty="0" smtClean="0"/>
              <a:t>Maintenance and Development</a:t>
            </a:r>
          </a:p>
          <a:p>
            <a:pPr lvl="1" eaLnBrk="1" hangingPunct="1">
              <a:defRPr/>
            </a:pPr>
            <a:r>
              <a:rPr lang="en-GB" dirty="0" smtClean="0"/>
              <a:t>Support for new resources and their accounting </a:t>
            </a:r>
          </a:p>
          <a:p>
            <a:pPr lvl="1" eaLnBrk="1" hangingPunct="1">
              <a:defRPr/>
            </a:pPr>
            <a:endParaRPr lang="en-GB" dirty="0" smtClean="0"/>
          </a:p>
        </p:txBody>
      </p:sp>
      <p:sp>
        <p:nvSpPr>
          <p:cNvPr id="16388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16389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/>
              <a:t>Project Presentation - July 2010</a:t>
            </a:r>
          </a:p>
        </p:txBody>
      </p:sp>
      <p:sp>
        <p:nvSpPr>
          <p:cNvPr id="16390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734ABF0-1D7E-4A65-912E-48B0DA37C074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EGI-InSPIRE Project Activities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11188" y="1125538"/>
            <a:ext cx="8075612" cy="5111750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defRPr/>
            </a:pPr>
            <a:r>
              <a:rPr lang="en-GB" dirty="0" smtClean="0"/>
              <a:t>SA1: Reliable Operation of the production infrastructure</a:t>
            </a:r>
          </a:p>
          <a:p>
            <a:pPr lvl="1" eaLnBrk="1" hangingPunct="1">
              <a:defRPr/>
            </a:pPr>
            <a:r>
              <a:rPr lang="en-GB" dirty="0" smtClean="0"/>
              <a:t>Monitoring, accounting, operational security</a:t>
            </a:r>
          </a:p>
          <a:p>
            <a:pPr lvl="1" eaLnBrk="1" hangingPunct="1">
              <a:defRPr/>
            </a:pPr>
            <a:r>
              <a:rPr lang="en-GB" dirty="0" smtClean="0"/>
              <a:t>Helpdesk &amp; NGI Support teams</a:t>
            </a:r>
          </a:p>
          <a:p>
            <a:pPr lvl="1" eaLnBrk="1" hangingPunct="1">
              <a:defRPr/>
            </a:pPr>
            <a:r>
              <a:rPr lang="en-GB" dirty="0" smtClean="0"/>
              <a:t>Validation of new technology &amp; operational tools</a:t>
            </a:r>
          </a:p>
          <a:p>
            <a:pPr eaLnBrk="1" hangingPunct="1">
              <a:defRPr/>
            </a:pPr>
            <a:r>
              <a:rPr lang="en-GB" dirty="0" smtClean="0"/>
              <a:t>SA2: Provisioning the Software Infrastructure</a:t>
            </a:r>
          </a:p>
          <a:p>
            <a:pPr lvl="1" eaLnBrk="1" hangingPunct="1">
              <a:defRPr/>
            </a:pPr>
            <a:r>
              <a:rPr lang="en-GB" dirty="0" smtClean="0"/>
              <a:t>Definition of software coming from external projects</a:t>
            </a:r>
          </a:p>
          <a:p>
            <a:pPr lvl="1" eaLnBrk="1" hangingPunct="1">
              <a:defRPr/>
            </a:pPr>
            <a:r>
              <a:rPr lang="en-GB" dirty="0" smtClean="0"/>
              <a:t>Validation of delivered software</a:t>
            </a:r>
          </a:p>
          <a:p>
            <a:pPr lvl="1" eaLnBrk="1" hangingPunct="1">
              <a:defRPr/>
            </a:pPr>
            <a:r>
              <a:rPr lang="en-GB" dirty="0" smtClean="0"/>
              <a:t>Software repository and support tools</a:t>
            </a:r>
          </a:p>
          <a:p>
            <a:pPr eaLnBrk="1" hangingPunct="1">
              <a:defRPr/>
            </a:pPr>
            <a:r>
              <a:rPr lang="en-GB" dirty="0" smtClean="0"/>
              <a:t>SA3: Support for Heavy User Communities</a:t>
            </a:r>
          </a:p>
          <a:p>
            <a:pPr lvl="1" eaLnBrk="1" hangingPunct="1">
              <a:defRPr/>
            </a:pPr>
            <a:r>
              <a:rPr lang="en-GB" dirty="0" smtClean="0"/>
              <a:t>Services &amp; tools for all users of the infrastructure</a:t>
            </a:r>
          </a:p>
          <a:p>
            <a:pPr lvl="1" eaLnBrk="1" hangingPunct="1">
              <a:defRPr/>
            </a:pPr>
            <a:r>
              <a:rPr lang="en-GB" dirty="0" smtClean="0"/>
              <a:t>Domain specific support for current heavy users</a:t>
            </a:r>
          </a:p>
        </p:txBody>
      </p:sp>
      <p:sp>
        <p:nvSpPr>
          <p:cNvPr id="17412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17413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/>
              <a:t>Project Presentation - July 2010</a:t>
            </a:r>
          </a:p>
        </p:txBody>
      </p:sp>
      <p:sp>
        <p:nvSpPr>
          <p:cNvPr id="17414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554084D-EC0B-4569-B2CB-D1BAAEEE77A6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6"/>
          <p:cNvSpPr>
            <a:spLocks noGrp="1"/>
          </p:cNvSpPr>
          <p:nvPr>
            <p:ph type="ctrTitle"/>
          </p:nvPr>
        </p:nvSpPr>
        <p:spPr>
          <a:xfrm>
            <a:off x="1619250" y="2130425"/>
            <a:ext cx="7200900" cy="1470025"/>
          </a:xfrm>
        </p:spPr>
        <p:txBody>
          <a:bodyPr/>
          <a:lstStyle/>
          <a:p>
            <a:pPr eaLnBrk="1" hangingPunct="1"/>
            <a:r>
              <a:rPr lang="en-GB" smtClean="0"/>
              <a:t>What will EGI do?</a:t>
            </a:r>
          </a:p>
        </p:txBody>
      </p:sp>
      <p:sp>
        <p:nvSpPr>
          <p:cNvPr id="18435" name="Subtitle 7"/>
          <p:cNvSpPr>
            <a:spLocks noGrp="1"/>
          </p:cNvSpPr>
          <p:nvPr>
            <p:ph type="subTitle" idx="1"/>
          </p:nvPr>
        </p:nvSpPr>
        <p:spPr>
          <a:xfrm>
            <a:off x="2268538" y="3886200"/>
            <a:ext cx="5832475" cy="1343025"/>
          </a:xfrm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18436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18437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1843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954A382-3BA2-47F7-B20A-4877865F81BE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EGI means Innovation</a:t>
            </a:r>
          </a:p>
        </p:txBody>
      </p:sp>
      <p:sp>
        <p:nvSpPr>
          <p:cNvPr id="19459" name="Content Placeholder 6"/>
          <p:cNvSpPr>
            <a:spLocks noGrp="1"/>
          </p:cNvSpPr>
          <p:nvPr>
            <p:ph idx="1"/>
          </p:nvPr>
        </p:nvSpPr>
        <p:spPr>
          <a:xfrm>
            <a:off x="395288" y="1196975"/>
            <a:ext cx="8569325" cy="4525963"/>
          </a:xfrm>
        </p:spPr>
        <p:txBody>
          <a:bodyPr/>
          <a:lstStyle/>
          <a:p>
            <a:pPr eaLnBrk="1" hangingPunct="1"/>
            <a:r>
              <a:rPr lang="en-GB" smtClean="0"/>
              <a:t>Deploy Technology Innovation</a:t>
            </a:r>
          </a:p>
          <a:p>
            <a:pPr lvl="1" eaLnBrk="1" hangingPunct="1"/>
            <a:r>
              <a:rPr lang="en-GB" smtClean="0"/>
              <a:t>Distributed Computing continues to evolve</a:t>
            </a:r>
          </a:p>
          <a:p>
            <a:pPr lvl="2" eaLnBrk="1" hangingPunct="1"/>
            <a:r>
              <a:rPr lang="en-GB" smtClean="0">
                <a:sym typeface="Wingdings" pitchFamily="2" charset="2"/>
              </a:rPr>
              <a:t>To include: Grids, Desktops, Virtualisation, Clouds, …</a:t>
            </a:r>
          </a:p>
          <a:p>
            <a:pPr eaLnBrk="1" hangingPunct="1"/>
            <a:r>
              <a:rPr lang="en-GB" smtClean="0">
                <a:sym typeface="Wingdings" pitchFamily="2" charset="2"/>
              </a:rPr>
              <a:t>Enable Software Innovation</a:t>
            </a:r>
          </a:p>
          <a:p>
            <a:pPr lvl="1" eaLnBrk="1" hangingPunct="1"/>
            <a:r>
              <a:rPr lang="en-GB" smtClean="0">
                <a:sym typeface="Wingdings" pitchFamily="2" charset="2"/>
              </a:rPr>
              <a:t>Provide reliable persistent technology platform</a:t>
            </a:r>
          </a:p>
          <a:p>
            <a:pPr lvl="2" eaLnBrk="1" hangingPunct="1"/>
            <a:r>
              <a:rPr lang="en-GB" smtClean="0">
                <a:sym typeface="Wingdings" pitchFamily="2" charset="2"/>
              </a:rPr>
              <a:t>Tools built on gLite/UNICORE/ARC/Globus</a:t>
            </a:r>
          </a:p>
          <a:p>
            <a:pPr eaLnBrk="1" hangingPunct="1"/>
            <a:r>
              <a:rPr lang="en-GB" smtClean="0">
                <a:sym typeface="Wingdings" pitchFamily="2" charset="2"/>
              </a:rPr>
              <a:t>Support Research Innovation</a:t>
            </a:r>
          </a:p>
          <a:p>
            <a:pPr lvl="1" eaLnBrk="1" hangingPunct="1"/>
            <a:r>
              <a:rPr lang="en-GB" smtClean="0">
                <a:sym typeface="Wingdings" pitchFamily="2" charset="2"/>
              </a:rPr>
              <a:t>Infrastructure for data driven research</a:t>
            </a:r>
          </a:p>
          <a:p>
            <a:pPr lvl="2" eaLnBrk="1" hangingPunct="1"/>
            <a:r>
              <a:rPr lang="en-GB" smtClean="0">
                <a:sym typeface="Wingdings" pitchFamily="2" charset="2"/>
              </a:rPr>
              <a:t>Support for international research (e.g. ESFRI)</a:t>
            </a:r>
          </a:p>
          <a:p>
            <a:pPr lvl="2" eaLnBrk="1" hangingPunct="1"/>
            <a:endParaRPr lang="en-GB" smtClean="0">
              <a:sym typeface="Wingdings" pitchFamily="2" charset="2"/>
            </a:endParaRPr>
          </a:p>
          <a:p>
            <a:pPr lvl="1" eaLnBrk="1" hangingPunct="1"/>
            <a:endParaRPr lang="en-GB" smtClean="0">
              <a:sym typeface="Wingdings" pitchFamily="2" charset="2"/>
            </a:endParaRPr>
          </a:p>
          <a:p>
            <a:pPr lvl="1" eaLnBrk="1" hangingPunct="1"/>
            <a:endParaRPr lang="en-GB" smtClean="0"/>
          </a:p>
        </p:txBody>
      </p:sp>
      <p:sp>
        <p:nvSpPr>
          <p:cNvPr id="1946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1946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FA21C5A-2A6F-4AFC-A493-CC489EAA326D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User Support &amp; Services</a:t>
            </a:r>
          </a:p>
        </p:txBody>
      </p:sp>
      <p:sp>
        <p:nvSpPr>
          <p:cNvPr id="27650" name="Content Placeholder 4"/>
          <p:cNvSpPr>
            <a:spLocks noGrp="1"/>
          </p:cNvSpPr>
          <p:nvPr>
            <p:ph idx="1"/>
          </p:nvPr>
        </p:nvSpPr>
        <p:spPr>
          <a:xfrm>
            <a:off x="611188" y="1196975"/>
            <a:ext cx="8353425" cy="474186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GB" dirty="0" smtClean="0"/>
              <a:t>Support User Communities</a:t>
            </a:r>
          </a:p>
          <a:p>
            <a:pPr lvl="1" eaLnBrk="1" hangingPunct="1">
              <a:defRPr/>
            </a:pPr>
            <a:r>
              <a:rPr lang="en-GB" dirty="0" smtClean="0"/>
              <a:t>Researchers in International Collaborations</a:t>
            </a:r>
          </a:p>
          <a:p>
            <a:pPr lvl="1" eaLnBrk="1" hangingPunct="1">
              <a:defRPr/>
            </a:pPr>
            <a:r>
              <a:rPr lang="en-GB" dirty="0" smtClean="0"/>
              <a:t>National Research Collaborations through the NGI</a:t>
            </a:r>
          </a:p>
          <a:p>
            <a:pPr lvl="1" eaLnBrk="1" hangingPunct="1">
              <a:defRPr/>
            </a:pPr>
            <a:r>
              <a:rPr lang="en-GB" dirty="0" smtClean="0"/>
              <a:t>Scale up from the single VO to a community</a:t>
            </a:r>
          </a:p>
          <a:p>
            <a:pPr eaLnBrk="1" hangingPunct="1">
              <a:defRPr/>
            </a:pPr>
            <a:r>
              <a:rPr lang="en-GB" dirty="0" smtClean="0"/>
              <a:t>Provide a federated Helpdesk linking:</a:t>
            </a:r>
          </a:p>
          <a:p>
            <a:pPr lvl="1" eaLnBrk="1" hangingPunct="1">
              <a:defRPr/>
            </a:pPr>
            <a:r>
              <a:rPr lang="en-GB" dirty="0" smtClean="0"/>
              <a:t>Discipline specific support (e.g. Bio Apps)</a:t>
            </a:r>
          </a:p>
          <a:p>
            <a:pPr lvl="1" eaLnBrk="1" hangingPunct="1">
              <a:defRPr/>
            </a:pPr>
            <a:r>
              <a:rPr lang="en-GB" dirty="0" smtClean="0"/>
              <a:t>National Grid Infrastructures</a:t>
            </a:r>
          </a:p>
          <a:p>
            <a:pPr lvl="1" eaLnBrk="1" hangingPunct="1">
              <a:defRPr/>
            </a:pPr>
            <a:r>
              <a:rPr lang="en-GB" dirty="0" smtClean="0"/>
              <a:t>Generic services (e.g. Training)</a:t>
            </a:r>
          </a:p>
          <a:p>
            <a:pPr eaLnBrk="1" hangingPunct="1">
              <a:defRPr/>
            </a:pPr>
            <a:r>
              <a:rPr lang="en-GB" dirty="0" smtClean="0"/>
              <a:t>Provide core services to support users</a:t>
            </a:r>
          </a:p>
          <a:p>
            <a:pPr lvl="1" eaLnBrk="1" hangingPunct="1">
              <a:defRPr/>
            </a:pPr>
            <a:r>
              <a:rPr lang="en-GB" dirty="0" smtClean="0"/>
              <a:t>Manage VOs, Application DB, Training DB</a:t>
            </a:r>
          </a:p>
          <a:p>
            <a:pPr eaLnBrk="1" hangingPunct="1">
              <a:defRPr/>
            </a:pPr>
            <a:endParaRPr lang="en-GB" dirty="0" smtClean="0"/>
          </a:p>
        </p:txBody>
      </p:sp>
      <p:sp>
        <p:nvSpPr>
          <p:cNvPr id="20484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2048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2048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E029050-2F2C-4DBD-8B7A-F075C69E5440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Other Activities</a:t>
            </a:r>
          </a:p>
        </p:txBody>
      </p:sp>
      <p:sp>
        <p:nvSpPr>
          <p:cNvPr id="21507" name="Content Placeholder 4"/>
          <p:cNvSpPr>
            <a:spLocks noGrp="1"/>
          </p:cNvSpPr>
          <p:nvPr>
            <p:ph idx="1"/>
          </p:nvPr>
        </p:nvSpPr>
        <p:spPr>
          <a:xfrm>
            <a:off x="611188" y="1196975"/>
            <a:ext cx="8075612" cy="4525963"/>
          </a:xfrm>
        </p:spPr>
        <p:txBody>
          <a:bodyPr/>
          <a:lstStyle/>
          <a:p>
            <a:pPr eaLnBrk="1" hangingPunct="1"/>
            <a:r>
              <a:rPr lang="en-GB" smtClean="0"/>
              <a:t>Dissemination</a:t>
            </a:r>
          </a:p>
          <a:p>
            <a:pPr lvl="1" eaLnBrk="1" hangingPunct="1"/>
            <a:r>
              <a:rPr lang="en-GB" smtClean="0"/>
              <a:t>With NGIs, VRCs, SSCs and other projects</a:t>
            </a:r>
          </a:p>
          <a:p>
            <a:pPr eaLnBrk="1" hangingPunct="1"/>
            <a:r>
              <a:rPr lang="en-GB" smtClean="0"/>
              <a:t>Support for Heavy User Communities</a:t>
            </a:r>
          </a:p>
          <a:p>
            <a:pPr lvl="1" eaLnBrk="1" hangingPunct="1"/>
            <a:r>
              <a:rPr lang="en-GB" smtClean="0"/>
              <a:t>General &amp; community specific services</a:t>
            </a:r>
          </a:p>
          <a:p>
            <a:pPr eaLnBrk="1" hangingPunct="1"/>
            <a:r>
              <a:rPr lang="en-GB" smtClean="0"/>
              <a:t>Events</a:t>
            </a:r>
          </a:p>
          <a:p>
            <a:pPr lvl="1" eaLnBrk="1" hangingPunct="1"/>
            <a:r>
              <a:rPr lang="en-GB" smtClean="0"/>
              <a:t>Two Annual meetings: Users &amp; Technology</a:t>
            </a:r>
          </a:p>
          <a:p>
            <a:pPr eaLnBrk="1" hangingPunct="1"/>
            <a:r>
              <a:rPr lang="en-GB" smtClean="0"/>
              <a:t>Technology Assessment and Integration</a:t>
            </a:r>
          </a:p>
          <a:p>
            <a:pPr lvl="1" eaLnBrk="1" hangingPunct="1"/>
            <a:r>
              <a:rPr lang="en-GB" smtClean="0"/>
              <a:t>Liaison with software providers</a:t>
            </a:r>
          </a:p>
          <a:p>
            <a:pPr lvl="1" eaLnBrk="1" hangingPunct="1"/>
            <a:r>
              <a:rPr lang="en-GB" smtClean="0"/>
              <a:t>Definition and verification of requirements</a:t>
            </a:r>
          </a:p>
          <a:p>
            <a:pPr lvl="1" eaLnBrk="1" hangingPunct="1"/>
            <a:endParaRPr lang="en-GB" smtClean="0"/>
          </a:p>
        </p:txBody>
      </p:sp>
      <p:sp>
        <p:nvSpPr>
          <p:cNvPr id="21508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21509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2151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4BB4671-C81C-43D5-B940-3D74FE4EEEDB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19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Abbreviations</a:t>
            </a:r>
          </a:p>
        </p:txBody>
      </p:sp>
      <p:sp>
        <p:nvSpPr>
          <p:cNvPr id="4099" name="Content Placeholder 1"/>
          <p:cNvSpPr>
            <a:spLocks noGrp="1"/>
          </p:cNvSpPr>
          <p:nvPr>
            <p:ph idx="1"/>
          </p:nvPr>
        </p:nvSpPr>
        <p:spPr>
          <a:xfrm>
            <a:off x="611188" y="1412875"/>
            <a:ext cx="8075612" cy="4525963"/>
          </a:xfrm>
        </p:spPr>
        <p:txBody>
          <a:bodyPr/>
          <a:lstStyle/>
          <a:p>
            <a:pPr eaLnBrk="1" hangingPunct="1"/>
            <a:r>
              <a:rPr lang="en-GB" smtClean="0"/>
              <a:t>VO: Virtual Organisation</a:t>
            </a:r>
          </a:p>
          <a:p>
            <a:pPr eaLnBrk="1" hangingPunct="1"/>
            <a:r>
              <a:rPr lang="en-GB" smtClean="0"/>
              <a:t>EIRO: European International Research Organisation</a:t>
            </a:r>
          </a:p>
          <a:p>
            <a:pPr eaLnBrk="1" hangingPunct="1"/>
            <a:r>
              <a:rPr lang="en-GB" smtClean="0"/>
              <a:t>ESFRI: European Strategy Forum on Research Infrastructures</a:t>
            </a:r>
          </a:p>
          <a:p>
            <a:pPr eaLnBrk="1" hangingPunct="1"/>
            <a:r>
              <a:rPr lang="en-GB" smtClean="0"/>
              <a:t>NGI: National Grid Infrastructure/Initiative</a:t>
            </a:r>
          </a:p>
          <a:p>
            <a:pPr eaLnBrk="1" hangingPunct="1"/>
            <a:r>
              <a:rPr lang="en-GB" smtClean="0"/>
              <a:t>VRC: Virtual Research Community</a:t>
            </a:r>
          </a:p>
          <a:p>
            <a:pPr eaLnBrk="1" hangingPunct="1"/>
            <a:r>
              <a:rPr lang="en-GB" smtClean="0"/>
              <a:t>SSC: Specialised Support Centre</a:t>
            </a:r>
          </a:p>
          <a:p>
            <a:pPr eaLnBrk="1" hangingPunct="1"/>
            <a:endParaRPr lang="en-GB" smtClean="0"/>
          </a:p>
        </p:txBody>
      </p:sp>
      <p:sp>
        <p:nvSpPr>
          <p:cNvPr id="410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410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410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C857DC5-EDEF-4B80-9D9F-B94B40C20C82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Technology Innovation</a:t>
            </a:r>
          </a:p>
        </p:txBody>
      </p:sp>
      <p:sp>
        <p:nvSpPr>
          <p:cNvPr id="22531" name="Content Placeholder 6"/>
          <p:cNvSpPr>
            <a:spLocks noGrp="1"/>
          </p:cNvSpPr>
          <p:nvPr>
            <p:ph idx="1"/>
          </p:nvPr>
        </p:nvSpPr>
        <p:spPr>
          <a:xfrm>
            <a:off x="611188" y="1412875"/>
            <a:ext cx="8075612" cy="4525963"/>
          </a:xfrm>
        </p:spPr>
        <p:txBody>
          <a:bodyPr/>
          <a:lstStyle/>
          <a:p>
            <a:pPr eaLnBrk="1" hangingPunct="1"/>
            <a:r>
              <a:rPr lang="en-GB" smtClean="0"/>
              <a:t>Will come from outside EGI</a:t>
            </a:r>
          </a:p>
          <a:p>
            <a:pPr lvl="1" eaLnBrk="1" hangingPunct="1"/>
            <a:r>
              <a:rPr lang="en-GB" smtClean="0"/>
              <a:t>Moving research technologies into production</a:t>
            </a:r>
          </a:p>
          <a:p>
            <a:pPr eaLnBrk="1" hangingPunct="1"/>
            <a:r>
              <a:rPr lang="en-GB" smtClean="0"/>
              <a:t>Partnership with technology projects</a:t>
            </a:r>
          </a:p>
          <a:p>
            <a:pPr lvl="1" eaLnBrk="1" hangingPunct="1"/>
            <a:r>
              <a:rPr lang="en-GB" smtClean="0"/>
              <a:t>EMI (European Middleware Initiative)</a:t>
            </a:r>
          </a:p>
          <a:p>
            <a:pPr lvl="1" eaLnBrk="1" hangingPunct="1"/>
            <a:r>
              <a:rPr lang="en-GB" smtClean="0"/>
              <a:t>IGE (Initiative for Globus in Europe)</a:t>
            </a:r>
          </a:p>
          <a:p>
            <a:pPr lvl="1" eaLnBrk="1" hangingPunct="1"/>
            <a:r>
              <a:rPr lang="en-GB" smtClean="0"/>
              <a:t>EDGI (</a:t>
            </a:r>
            <a:r>
              <a:rPr lang="en-US" smtClean="0"/>
              <a:t>European Desktop Grid Initiative)</a:t>
            </a:r>
            <a:endParaRPr lang="en-GB" smtClean="0"/>
          </a:p>
          <a:p>
            <a:pPr lvl="1" eaLnBrk="1" hangingPunct="1"/>
            <a:r>
              <a:rPr lang="en-GB" smtClean="0"/>
              <a:t>StratusLab</a:t>
            </a:r>
          </a:p>
          <a:p>
            <a:pPr lvl="1" eaLnBrk="1" hangingPunct="1"/>
            <a:r>
              <a:rPr lang="en-GB" smtClean="0"/>
              <a:t>VenusC</a:t>
            </a:r>
          </a:p>
          <a:p>
            <a:pPr lvl="1" eaLnBrk="1" hangingPunct="1"/>
            <a:endParaRPr lang="en-GB" smtClean="0"/>
          </a:p>
        </p:txBody>
      </p:sp>
      <p:sp>
        <p:nvSpPr>
          <p:cNvPr id="22532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22533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2253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1E439AD-F805-47EC-93C9-3A81B5A16026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fi-FI"/>
          </a:p>
        </p:txBody>
      </p:sp>
      <p:pic>
        <p:nvPicPr>
          <p:cNvPr id="22535" name="Picture 5" descr="C:\Users\SHINSE~1\AppData\Local\Temp\Rar$DR03.006\Logo_EMI_RGB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9938" y="2163763"/>
            <a:ext cx="2024062" cy="842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5251450"/>
            <a:ext cx="2447925" cy="9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7" name="AutoShape 10" descr="IGE_LOGO.jpg"/>
          <p:cNvSpPr>
            <a:spLocks noChangeAspect="1" noChangeArrowheads="1"/>
          </p:cNvSpPr>
          <p:nvPr/>
        </p:nvSpPr>
        <p:spPr bwMode="auto">
          <a:xfrm>
            <a:off x="2333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8" name="AutoShape 12" descr="IGE_LOGO.jpg"/>
          <p:cNvSpPr>
            <a:spLocks noChangeAspect="1" noChangeArrowheads="1"/>
          </p:cNvSpPr>
          <p:nvPr/>
        </p:nvSpPr>
        <p:spPr bwMode="auto">
          <a:xfrm>
            <a:off x="2333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2539" name="Picture 6" descr="C:\Users\snewhous\AppData\Local\Temp\IGE_LOG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t="10326"/>
          <a:stretch>
            <a:fillRect/>
          </a:stretch>
        </p:blipFill>
        <p:spPr bwMode="auto">
          <a:xfrm>
            <a:off x="7364413" y="1125538"/>
            <a:ext cx="1743075" cy="87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40" name="Picture 1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4650" y="5324475"/>
            <a:ext cx="801688" cy="820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41" name="Picture 14" descr="http://www.venus-c.eu/venus-c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5492750"/>
            <a:ext cx="1925637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Software Innovation</a:t>
            </a:r>
          </a:p>
        </p:txBody>
      </p:sp>
      <p:sp>
        <p:nvSpPr>
          <p:cNvPr id="23555" name="Content Placeholder 6"/>
          <p:cNvSpPr>
            <a:spLocks noGrp="1"/>
          </p:cNvSpPr>
          <p:nvPr>
            <p:ph idx="1"/>
          </p:nvPr>
        </p:nvSpPr>
        <p:spPr>
          <a:xfrm>
            <a:off x="611188" y="1412875"/>
            <a:ext cx="8075612" cy="4525963"/>
          </a:xfrm>
        </p:spPr>
        <p:txBody>
          <a:bodyPr/>
          <a:lstStyle/>
          <a:p>
            <a:pPr eaLnBrk="1" hangingPunct="1"/>
            <a:r>
              <a:rPr lang="en-GB" smtClean="0"/>
              <a:t>Will also come from outside EGI</a:t>
            </a:r>
          </a:p>
          <a:p>
            <a:pPr lvl="1" eaLnBrk="1" hangingPunct="1"/>
            <a:r>
              <a:rPr lang="en-GB" smtClean="0"/>
              <a:t>EGI is a neutral platform for applications</a:t>
            </a:r>
          </a:p>
          <a:p>
            <a:pPr eaLnBrk="1" hangingPunct="1"/>
            <a:r>
              <a:rPr lang="en-GB" smtClean="0"/>
              <a:t>EGI cannot support all services in its core</a:t>
            </a:r>
          </a:p>
          <a:p>
            <a:pPr lvl="1" eaLnBrk="1" hangingPunct="1"/>
            <a:r>
              <a:rPr lang="en-GB" smtClean="0"/>
              <a:t>Every community needs something different</a:t>
            </a:r>
          </a:p>
          <a:p>
            <a:pPr eaLnBrk="1" hangingPunct="1"/>
            <a:r>
              <a:rPr lang="en-GB" smtClean="0"/>
              <a:t>Foster innovation within different ‘sectors’</a:t>
            </a:r>
          </a:p>
          <a:p>
            <a:pPr lvl="1" eaLnBrk="1" hangingPunct="1"/>
            <a:r>
              <a:rPr lang="en-GB" smtClean="0"/>
              <a:t>Digital Libraries</a:t>
            </a:r>
          </a:p>
          <a:p>
            <a:pPr lvl="2" eaLnBrk="1" hangingPunct="1"/>
            <a:r>
              <a:rPr lang="en-GB" smtClean="0"/>
              <a:t>gCube from D4Science</a:t>
            </a:r>
          </a:p>
          <a:p>
            <a:pPr lvl="1" eaLnBrk="1" hangingPunct="1"/>
            <a:endParaRPr lang="en-GB" smtClean="0"/>
          </a:p>
          <a:p>
            <a:pPr eaLnBrk="1" hangingPunct="1"/>
            <a:endParaRPr lang="en-GB" smtClean="0"/>
          </a:p>
        </p:txBody>
      </p:sp>
      <p:sp>
        <p:nvSpPr>
          <p:cNvPr id="2355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2355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2355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C04F76F-4567-4205-A6FF-D6D63AF5DF01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fi-FI"/>
          </a:p>
        </p:txBody>
      </p:sp>
      <p:pic>
        <p:nvPicPr>
          <p:cNvPr id="23559" name="Picture 8" descr="http://t2.gstatic.com/images?q=tbn:Pf42Ywr7cGNwBM:http://upload.wikimedia.org/wikipedia/en/b/b5/D4scienc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3663" y="4487863"/>
            <a:ext cx="1797050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Research Innovation</a:t>
            </a:r>
          </a:p>
        </p:txBody>
      </p:sp>
      <p:sp>
        <p:nvSpPr>
          <p:cNvPr id="24579" name="Content Placeholder 6"/>
          <p:cNvSpPr>
            <a:spLocks noGrp="1"/>
          </p:cNvSpPr>
          <p:nvPr>
            <p:ph idx="1"/>
          </p:nvPr>
        </p:nvSpPr>
        <p:spPr>
          <a:xfrm>
            <a:off x="611188" y="1125538"/>
            <a:ext cx="8075612" cy="4525962"/>
          </a:xfrm>
        </p:spPr>
        <p:txBody>
          <a:bodyPr/>
          <a:lstStyle/>
          <a:p>
            <a:pPr eaLnBrk="1" hangingPunct="1"/>
            <a:r>
              <a:rPr lang="en-GB" smtClean="0"/>
              <a:t>An infrastructure to support European Researchers</a:t>
            </a:r>
          </a:p>
          <a:p>
            <a:pPr lvl="1" eaLnBrk="1" hangingPunct="1"/>
            <a:r>
              <a:rPr lang="en-GB" smtClean="0"/>
              <a:t>Within the EU27</a:t>
            </a:r>
          </a:p>
          <a:p>
            <a:pPr lvl="1" eaLnBrk="1" hangingPunct="1"/>
            <a:r>
              <a:rPr lang="en-GB" smtClean="0"/>
              <a:t>Geographical Europe</a:t>
            </a:r>
          </a:p>
          <a:p>
            <a:pPr lvl="1" eaLnBrk="1" hangingPunct="1"/>
            <a:r>
              <a:rPr lang="en-GB" smtClean="0"/>
              <a:t>Interoperability worldwide for collaboration</a:t>
            </a:r>
          </a:p>
          <a:p>
            <a:pPr eaLnBrk="1" hangingPunct="1"/>
            <a:r>
              <a:rPr lang="en-GB" smtClean="0"/>
              <a:t>Work with Virtual Research Communities</a:t>
            </a:r>
          </a:p>
          <a:p>
            <a:pPr lvl="1" eaLnBrk="1" hangingPunct="1"/>
            <a:r>
              <a:rPr lang="en-GB" smtClean="0"/>
              <a:t>Groupings of aligned Virtual Organisations</a:t>
            </a:r>
          </a:p>
          <a:p>
            <a:pPr lvl="1" eaLnBrk="1" hangingPunct="1"/>
            <a:r>
              <a:rPr lang="en-GB" smtClean="0"/>
              <a:t>Enable their community specific support activity:</a:t>
            </a:r>
          </a:p>
          <a:p>
            <a:pPr lvl="2" eaLnBrk="1" hangingPunct="1"/>
            <a:r>
              <a:rPr lang="en-GB" smtClean="0"/>
              <a:t>Support, training, consultancy, requirements etc.</a:t>
            </a:r>
          </a:p>
        </p:txBody>
      </p:sp>
      <p:sp>
        <p:nvSpPr>
          <p:cNvPr id="2458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2458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2458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8EABC7C-DE9E-48AE-ACD0-FD68AC169E34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fi-FI"/>
          </a:p>
        </p:txBody>
      </p:sp>
      <p:pic>
        <p:nvPicPr>
          <p:cNvPr id="24583" name="Picture 2" descr="http://t1.gstatic.com/images?q=tbn:SDS5Q5rsB-JteM:http://wiki.sc-education.net/images/c/c5/Logo_OS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1628775"/>
            <a:ext cx="2363787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4" name="AutoShape 12" descr="https://grid.infn.it/modules/international/images/euindiagrid_logo_sm.gif"/>
          <p:cNvSpPr>
            <a:spLocks noChangeAspect="1" noChangeArrowheads="1"/>
          </p:cNvSpPr>
          <p:nvPr/>
        </p:nvSpPr>
        <p:spPr bwMode="auto">
          <a:xfrm>
            <a:off x="2333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5" name="AutoShape 14" descr="https://grid.infn.it/modules/international/images/euindiagrid_logo_sm.gif"/>
          <p:cNvSpPr>
            <a:spLocks noChangeAspect="1" noChangeArrowheads="1"/>
          </p:cNvSpPr>
          <p:nvPr/>
        </p:nvSpPr>
        <p:spPr bwMode="auto">
          <a:xfrm>
            <a:off x="2333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6" name="AutoShape 16" descr="https://grid.infn.it/modules/international/images/euindiagrid_logo_sm.gif"/>
          <p:cNvSpPr>
            <a:spLocks noChangeAspect="1" noChangeArrowheads="1"/>
          </p:cNvSpPr>
          <p:nvPr/>
        </p:nvSpPr>
        <p:spPr bwMode="auto">
          <a:xfrm>
            <a:off x="2333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AutoShape 18" descr="https://grid.infn.it/modules/international/images/euindiagrid_logo_sm.gif"/>
          <p:cNvSpPr>
            <a:spLocks noChangeAspect="1" noChangeArrowheads="1"/>
          </p:cNvSpPr>
          <p:nvPr/>
        </p:nvSpPr>
        <p:spPr bwMode="auto">
          <a:xfrm>
            <a:off x="2333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6"/>
          <p:cNvSpPr>
            <a:spLocks noGrp="1"/>
          </p:cNvSpPr>
          <p:nvPr>
            <p:ph type="ctrTitle"/>
          </p:nvPr>
        </p:nvSpPr>
        <p:spPr>
          <a:xfrm>
            <a:off x="1619250" y="2130425"/>
            <a:ext cx="7200900" cy="1470025"/>
          </a:xfrm>
        </p:spPr>
        <p:txBody>
          <a:bodyPr/>
          <a:lstStyle/>
          <a:p>
            <a:pPr eaLnBrk="1" hangingPunct="1"/>
            <a:r>
              <a:rPr lang="en-GB" smtClean="0"/>
              <a:t>Future Plans</a:t>
            </a:r>
          </a:p>
        </p:txBody>
      </p:sp>
      <p:sp>
        <p:nvSpPr>
          <p:cNvPr id="25603" name="Subtitle 7"/>
          <p:cNvSpPr>
            <a:spLocks noGrp="1"/>
          </p:cNvSpPr>
          <p:nvPr>
            <p:ph type="subTitle" idx="1"/>
          </p:nvPr>
        </p:nvSpPr>
        <p:spPr>
          <a:xfrm>
            <a:off x="2268538" y="3886200"/>
            <a:ext cx="5832475" cy="1343025"/>
          </a:xfrm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25604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25605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2560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97E1857-C567-4F22-B32A-3832B36CC482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What will EGI do?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250825" y="1125538"/>
            <a:ext cx="8893175" cy="4525962"/>
          </a:xfrm>
        </p:spPr>
        <p:txBody>
          <a:bodyPr/>
          <a:lstStyle/>
          <a:p>
            <a:pPr eaLnBrk="1" hangingPunct="1"/>
            <a:r>
              <a:rPr lang="en-GB" smtClean="0"/>
              <a:t>Continue with a secure reliable infrastructure</a:t>
            </a:r>
          </a:p>
          <a:p>
            <a:pPr lvl="1" eaLnBrk="1" hangingPunct="1"/>
            <a:r>
              <a:rPr lang="en-GB" smtClean="0"/>
              <a:t>Integrate resources based on gLite, UNICORE, ARC, Globus, ...</a:t>
            </a:r>
          </a:p>
          <a:p>
            <a:pPr lvl="1" eaLnBrk="1" hangingPunct="1"/>
            <a:r>
              <a:rPr lang="en-GB" smtClean="0"/>
              <a:t>Continue the transition to national structures</a:t>
            </a:r>
          </a:p>
          <a:p>
            <a:pPr eaLnBrk="1" hangingPunct="1"/>
            <a:r>
              <a:rPr lang="en-GB" smtClean="0"/>
              <a:t>Support its user communities</a:t>
            </a:r>
          </a:p>
          <a:p>
            <a:pPr lvl="1" eaLnBrk="1" hangingPunct="1"/>
            <a:r>
              <a:rPr lang="en-GB" smtClean="0"/>
              <a:t>Maintain user services &amp; tools</a:t>
            </a:r>
          </a:p>
          <a:p>
            <a:pPr lvl="1" eaLnBrk="1" hangingPunct="1"/>
            <a:r>
              <a:rPr lang="en-GB" smtClean="0"/>
              <a:t>Engage with structured (virtual) user communities</a:t>
            </a:r>
          </a:p>
          <a:p>
            <a:pPr lvl="2" eaLnBrk="1" hangingPunct="1"/>
            <a:r>
              <a:rPr lang="en-GB" smtClean="0"/>
              <a:t>Encourage structuring in unstructured user communities</a:t>
            </a:r>
          </a:p>
          <a:p>
            <a:pPr lvl="2" eaLnBrk="1" hangingPunct="1"/>
            <a:r>
              <a:rPr lang="en-GB" smtClean="0"/>
              <a:t>Defined representatives within EGI bodies</a:t>
            </a:r>
          </a:p>
          <a:p>
            <a:pPr lvl="1" eaLnBrk="1" hangingPunct="1"/>
            <a:r>
              <a:rPr lang="en-GB" smtClean="0"/>
              <a:t>Engage with the ESFRI projects </a:t>
            </a:r>
          </a:p>
          <a:p>
            <a:pPr eaLnBrk="1" hangingPunct="1"/>
            <a:endParaRPr lang="en-GB" smtClean="0"/>
          </a:p>
        </p:txBody>
      </p:sp>
      <p:sp>
        <p:nvSpPr>
          <p:cNvPr id="26628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26629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2663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7FE9982-7ACC-4B45-90BD-355636FA4FEE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Be a Neutral Infrastructure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68313" y="1268413"/>
            <a:ext cx="8351837" cy="4525962"/>
          </a:xfrm>
        </p:spPr>
        <p:txBody>
          <a:bodyPr/>
          <a:lstStyle/>
          <a:p>
            <a:pPr eaLnBrk="1" hangingPunct="1"/>
            <a:r>
              <a:rPr lang="en-GB" smtClean="0"/>
              <a:t>Consider IP network providers</a:t>
            </a:r>
          </a:p>
          <a:p>
            <a:pPr lvl="1" eaLnBrk="1" hangingPunct="1"/>
            <a:r>
              <a:rPr lang="en-GB" smtClean="0"/>
              <a:t>Supports traffic from different communities</a:t>
            </a:r>
          </a:p>
          <a:p>
            <a:pPr lvl="1" eaLnBrk="1" hangingPunct="1"/>
            <a:r>
              <a:rPr lang="en-GB" smtClean="0"/>
              <a:t>Customised solutions within a generic framework</a:t>
            </a:r>
          </a:p>
          <a:p>
            <a:pPr lvl="1" eaLnBrk="1" hangingPunct="1"/>
            <a:r>
              <a:rPr lang="en-GB" smtClean="0"/>
              <a:t>Standards drive integrated deployment</a:t>
            </a:r>
          </a:p>
          <a:p>
            <a:pPr eaLnBrk="1" hangingPunct="1"/>
            <a:r>
              <a:rPr lang="en-GB" smtClean="0"/>
              <a:t>And for sustainable e-Infrastructures?</a:t>
            </a:r>
          </a:p>
          <a:p>
            <a:pPr lvl="1" eaLnBrk="1" hangingPunct="1"/>
            <a:r>
              <a:rPr lang="en-GB" smtClean="0"/>
              <a:t>Any application, any domain, any technology</a:t>
            </a:r>
          </a:p>
          <a:p>
            <a:pPr lvl="1" eaLnBrk="1" hangingPunct="1"/>
            <a:r>
              <a:rPr lang="en-GB" smtClean="0"/>
              <a:t>A platform for domain specific innovation &amp; use</a:t>
            </a:r>
          </a:p>
          <a:p>
            <a:pPr lvl="1" eaLnBrk="1" hangingPunct="1"/>
            <a:r>
              <a:rPr lang="en-GB" smtClean="0"/>
              <a:t>Integration of any compliant resource</a:t>
            </a:r>
          </a:p>
          <a:p>
            <a:pPr lvl="1" eaLnBrk="1" hangingPunct="1"/>
            <a:endParaRPr lang="en-GB" smtClean="0"/>
          </a:p>
        </p:txBody>
      </p:sp>
      <p:sp>
        <p:nvSpPr>
          <p:cNvPr id="27652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27653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27654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486ECBF-2860-491B-B153-F34AB05F9FF2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In the Future…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385763" y="1268413"/>
            <a:ext cx="8434387" cy="4525962"/>
          </a:xfrm>
        </p:spPr>
        <p:txBody>
          <a:bodyPr/>
          <a:lstStyle/>
          <a:p>
            <a:pPr eaLnBrk="1" hangingPunct="1">
              <a:defRPr/>
            </a:pPr>
            <a:r>
              <a:rPr lang="en-GB" dirty="0" smtClean="0"/>
              <a:t>Improve the efficiency of the infrastructure</a:t>
            </a:r>
          </a:p>
          <a:p>
            <a:pPr lvl="1" eaLnBrk="1" hangingPunct="1">
              <a:defRPr/>
            </a:pPr>
            <a:r>
              <a:rPr lang="en-GB" dirty="0" smtClean="0"/>
              <a:t>The jobs, users &amp; data will continue to increase</a:t>
            </a:r>
          </a:p>
          <a:p>
            <a:pPr lvl="1" eaLnBrk="1" hangingPunct="1">
              <a:defRPr/>
            </a:pPr>
            <a:r>
              <a:rPr lang="en-GB" dirty="0" smtClean="0"/>
              <a:t>Effectiveness of the resources needs to match</a:t>
            </a:r>
          </a:p>
          <a:p>
            <a:pPr eaLnBrk="1" hangingPunct="1">
              <a:defRPr/>
            </a:pPr>
            <a:r>
              <a:rPr lang="en-GB" dirty="0" smtClean="0"/>
              <a:t>User input into upper middleware layers</a:t>
            </a:r>
          </a:p>
          <a:p>
            <a:pPr lvl="1" eaLnBrk="1" hangingPunct="1">
              <a:defRPr/>
            </a:pPr>
            <a:r>
              <a:rPr lang="en-GB" dirty="0" smtClean="0"/>
              <a:t>VOs decide what services are deployed where</a:t>
            </a:r>
          </a:p>
          <a:p>
            <a:pPr lvl="1" eaLnBrk="1" hangingPunct="1">
              <a:defRPr/>
            </a:pPr>
            <a:r>
              <a:rPr lang="en-GB" dirty="0" smtClean="0"/>
              <a:t>VOs manage their own deployed infrastructure</a:t>
            </a:r>
          </a:p>
          <a:p>
            <a:pPr lvl="1" eaLnBrk="1" hangingPunct="1">
              <a:defRPr/>
            </a:pPr>
            <a:r>
              <a:rPr lang="en-GB" dirty="0" smtClean="0"/>
              <a:t>Empower the VOs to meet their own needs</a:t>
            </a:r>
          </a:p>
          <a:p>
            <a:pPr lvl="2" eaLnBrk="1" hangingPunct="1">
              <a:defRPr/>
            </a:pPr>
            <a:r>
              <a:rPr lang="en-GB" dirty="0" smtClean="0"/>
              <a:t>Flexibility and responsibility</a:t>
            </a:r>
          </a:p>
          <a:p>
            <a:pPr marL="457200" lvl="1" indent="0" eaLnBrk="1" hangingPunct="1">
              <a:buFont typeface="Arial" pitchFamily="34" charset="0"/>
              <a:buNone/>
              <a:defRPr/>
            </a:pPr>
            <a:endParaRPr lang="en-GB" dirty="0" smtClean="0"/>
          </a:p>
          <a:p>
            <a:pPr eaLnBrk="1" hangingPunct="1">
              <a:defRPr/>
            </a:pPr>
            <a:endParaRPr lang="en-GB" dirty="0" smtClean="0"/>
          </a:p>
        </p:txBody>
      </p:sp>
      <p:sp>
        <p:nvSpPr>
          <p:cNvPr id="2867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2867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2867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AF2AA42-3907-4F54-BF9B-753966708870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Can we learn from others?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11188" y="1412875"/>
            <a:ext cx="8353425" cy="4525963"/>
          </a:xfrm>
        </p:spPr>
        <p:txBody>
          <a:bodyPr/>
          <a:lstStyle/>
          <a:p>
            <a:pPr eaLnBrk="1" hangingPunct="1"/>
            <a:r>
              <a:rPr lang="en-GB" smtClean="0"/>
              <a:t>Grids have benefited from commoditisation</a:t>
            </a:r>
          </a:p>
          <a:p>
            <a:pPr lvl="1" eaLnBrk="1" hangingPunct="1"/>
            <a:r>
              <a:rPr lang="en-GB" smtClean="0"/>
              <a:t>Hardware: HTC &amp; HPC affordable to all</a:t>
            </a:r>
          </a:p>
          <a:p>
            <a:pPr lvl="1" eaLnBrk="1" hangingPunct="1"/>
            <a:r>
              <a:rPr lang="en-GB" smtClean="0"/>
              <a:t>Networking: GBs can be moved over WAN</a:t>
            </a:r>
          </a:p>
          <a:p>
            <a:pPr lvl="1" eaLnBrk="1" hangingPunct="1"/>
            <a:r>
              <a:rPr lang="en-GB" smtClean="0"/>
              <a:t>Software: Open source software comes of age</a:t>
            </a:r>
          </a:p>
          <a:p>
            <a:pPr eaLnBrk="1" hangingPunct="1"/>
            <a:r>
              <a:rPr lang="en-GB" smtClean="0"/>
              <a:t>Impacts of commodity virtualisation…</a:t>
            </a:r>
          </a:p>
          <a:p>
            <a:pPr lvl="1" eaLnBrk="1" hangingPunct="1"/>
            <a:r>
              <a:rPr lang="en-GB" smtClean="0"/>
              <a:t>For transactional models </a:t>
            </a:r>
            <a:r>
              <a:rPr lang="en-GB" smtClean="0">
                <a:sym typeface="Wingdings" pitchFamily="2" charset="2"/>
              </a:rPr>
              <a:t></a:t>
            </a:r>
          </a:p>
          <a:p>
            <a:pPr lvl="2" eaLnBrk="1" hangingPunct="1"/>
            <a:r>
              <a:rPr lang="en-GB" smtClean="0">
                <a:sym typeface="Wingdings" pitchFamily="2" charset="2"/>
              </a:rPr>
              <a:t>The ‘Cloud’: A model based on compute not data</a:t>
            </a:r>
          </a:p>
          <a:p>
            <a:pPr lvl="1" eaLnBrk="1" hangingPunct="1"/>
            <a:r>
              <a:rPr lang="en-GB" smtClean="0"/>
              <a:t>For large distributed data-oriented models </a:t>
            </a:r>
            <a:r>
              <a:rPr lang="en-GB" smtClean="0">
                <a:sym typeface="Wingdings" pitchFamily="2" charset="2"/>
              </a:rPr>
              <a:t> </a:t>
            </a:r>
            <a:endParaRPr lang="en-GB" smtClean="0"/>
          </a:p>
          <a:p>
            <a:pPr lvl="2" eaLnBrk="1" hangingPunct="1"/>
            <a:r>
              <a:rPr lang="en-GB" smtClean="0"/>
              <a:t>The emergence of true ‘function shipping’?</a:t>
            </a:r>
          </a:p>
          <a:p>
            <a:pPr lvl="1" eaLnBrk="1" hangingPunct="1"/>
            <a:endParaRPr lang="en-GB" smtClean="0"/>
          </a:p>
        </p:txBody>
      </p:sp>
      <p:sp>
        <p:nvSpPr>
          <p:cNvPr id="2970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2970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2970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C68C25F-3CD0-429A-AFD9-64D492286A28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27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A need for Standards</a:t>
            </a:r>
          </a:p>
        </p:txBody>
      </p:sp>
      <p:sp>
        <p:nvSpPr>
          <p:cNvPr id="30723" name="Content Placeholder 4"/>
          <p:cNvSpPr>
            <a:spLocks noGrp="1"/>
          </p:cNvSpPr>
          <p:nvPr>
            <p:ph idx="1"/>
          </p:nvPr>
        </p:nvSpPr>
        <p:spPr>
          <a:xfrm>
            <a:off x="395288" y="1268413"/>
            <a:ext cx="8291512" cy="4525962"/>
          </a:xfrm>
        </p:spPr>
        <p:txBody>
          <a:bodyPr/>
          <a:lstStyle/>
          <a:p>
            <a:pPr eaLnBrk="1" hangingPunct="1"/>
            <a:r>
              <a:rPr lang="en-GB" smtClean="0"/>
              <a:t>Data Layer</a:t>
            </a:r>
          </a:p>
          <a:p>
            <a:pPr lvl="1" eaLnBrk="1" hangingPunct="1"/>
            <a:r>
              <a:rPr lang="en-GB" smtClean="0"/>
              <a:t>Secure reliable data movement</a:t>
            </a:r>
          </a:p>
          <a:p>
            <a:pPr lvl="1" eaLnBrk="1" hangingPunct="1"/>
            <a:r>
              <a:rPr lang="en-GB" smtClean="0"/>
              <a:t>Access to data resources</a:t>
            </a:r>
          </a:p>
          <a:p>
            <a:pPr eaLnBrk="1" hangingPunct="1"/>
            <a:r>
              <a:rPr lang="en-GB" smtClean="0"/>
              <a:t>Virtualisation Layer</a:t>
            </a:r>
          </a:p>
          <a:p>
            <a:pPr lvl="1" eaLnBrk="1" hangingPunct="1"/>
            <a:r>
              <a:rPr lang="en-GB" smtClean="0"/>
              <a:t>Span trust domains within agreed policies</a:t>
            </a:r>
          </a:p>
          <a:p>
            <a:pPr lvl="1" eaLnBrk="1" hangingPunct="1"/>
            <a:r>
              <a:rPr lang="en-GB" smtClean="0"/>
              <a:t>Monitoring as important as lifecycle control</a:t>
            </a:r>
          </a:p>
          <a:p>
            <a:pPr eaLnBrk="1" hangingPunct="1"/>
            <a:r>
              <a:rPr lang="en-GB" smtClean="0"/>
              <a:t>Service Layer</a:t>
            </a:r>
          </a:p>
          <a:p>
            <a:pPr lvl="1" eaLnBrk="1" hangingPunct="1"/>
            <a:r>
              <a:rPr lang="en-GB" smtClean="0"/>
              <a:t>The services that go into the virtual machine</a:t>
            </a:r>
          </a:p>
          <a:p>
            <a:pPr lvl="1" eaLnBrk="1" hangingPunct="1"/>
            <a:r>
              <a:rPr lang="en-GB" smtClean="0"/>
              <a:t>Avoid domain specific silos &amp; promote reuse</a:t>
            </a:r>
          </a:p>
        </p:txBody>
      </p:sp>
      <p:sp>
        <p:nvSpPr>
          <p:cNvPr id="30724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30725" name="Footer Placeholder 6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30726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056C0C9-12CB-49FE-94EC-0838F59E3FE6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fi-FI"/>
          </a:p>
        </p:txBody>
      </p:sp>
      <p:sp>
        <p:nvSpPr>
          <p:cNvPr id="6" name="TextBox 5"/>
          <p:cNvSpPr txBox="1"/>
          <p:nvPr/>
        </p:nvSpPr>
        <p:spPr>
          <a:xfrm>
            <a:off x="6372200" y="1078865"/>
            <a:ext cx="2771800" cy="2062103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buClr>
                <a:schemeClr val="tx1"/>
              </a:buClr>
              <a:defRPr/>
            </a:pPr>
            <a:r>
              <a:rPr lang="en-GB" sz="3200" dirty="0"/>
              <a:t> Consensus </a:t>
            </a:r>
          </a:p>
          <a:p>
            <a:pPr>
              <a:buClr>
                <a:schemeClr val="tx1"/>
              </a:buClr>
              <a:defRPr/>
            </a:pPr>
            <a:r>
              <a:rPr lang="en-GB" sz="3200" dirty="0"/>
              <a:t> Openness</a:t>
            </a:r>
          </a:p>
          <a:p>
            <a:pPr>
              <a:buClr>
                <a:schemeClr val="tx1"/>
              </a:buClr>
              <a:defRPr/>
            </a:pPr>
            <a:r>
              <a:rPr lang="en-GB" sz="3200" dirty="0"/>
              <a:t> Balance</a:t>
            </a:r>
          </a:p>
          <a:p>
            <a:pPr>
              <a:buClr>
                <a:schemeClr val="tx1"/>
              </a:buClr>
              <a:defRPr/>
            </a:pPr>
            <a:r>
              <a:rPr lang="en-GB" sz="3200" dirty="0"/>
              <a:t> Transparency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Summary</a:t>
            </a: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611188" y="1412875"/>
            <a:ext cx="8075612" cy="4525963"/>
          </a:xfrm>
        </p:spPr>
        <p:txBody>
          <a:bodyPr/>
          <a:lstStyle/>
          <a:p>
            <a:pPr eaLnBrk="1" hangingPunct="1"/>
            <a:r>
              <a:rPr lang="en-GB" smtClean="0"/>
              <a:t>EGEE:</a:t>
            </a:r>
          </a:p>
          <a:p>
            <a:pPr lvl="1" eaLnBrk="1" hangingPunct="1"/>
            <a:r>
              <a:rPr lang="en-GB" smtClean="0"/>
              <a:t>Demonstrated a production e-infrastructure</a:t>
            </a:r>
          </a:p>
          <a:p>
            <a:pPr eaLnBrk="1" hangingPunct="1"/>
            <a:r>
              <a:rPr lang="en-GB" smtClean="0"/>
              <a:t>EGI:</a:t>
            </a:r>
          </a:p>
          <a:p>
            <a:pPr lvl="1" eaLnBrk="1" hangingPunct="1"/>
            <a:r>
              <a:rPr lang="en-GB" smtClean="0"/>
              <a:t>Provide a sustainable production e-infrastructure</a:t>
            </a:r>
          </a:p>
          <a:p>
            <a:pPr eaLnBrk="1" hangingPunct="1"/>
            <a:r>
              <a:rPr lang="en-GB" smtClean="0"/>
              <a:t>EGI.eu established in Amsterdam</a:t>
            </a:r>
          </a:p>
          <a:p>
            <a:pPr lvl="1" eaLnBrk="1" hangingPunct="1"/>
            <a:r>
              <a:rPr lang="en-GB" smtClean="0"/>
              <a:t>Supported transition through EGI-InSPIRE</a:t>
            </a:r>
          </a:p>
          <a:p>
            <a:pPr eaLnBrk="1" hangingPunct="1"/>
            <a:r>
              <a:rPr lang="en-GB" smtClean="0"/>
              <a:t>Contact: </a:t>
            </a:r>
            <a:r>
              <a:rPr lang="en-GB" smtClean="0">
                <a:hlinkClick r:id="rId2"/>
              </a:rPr>
              <a:t>director@egi.eu</a:t>
            </a:r>
            <a:endParaRPr lang="en-GB" smtClean="0"/>
          </a:p>
          <a:p>
            <a:pPr eaLnBrk="1" hangingPunct="1"/>
            <a:endParaRPr lang="en-GB" smtClean="0"/>
          </a:p>
        </p:txBody>
      </p:sp>
      <p:sp>
        <p:nvSpPr>
          <p:cNvPr id="31748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3124200" y="6376988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3175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B718439-C4C3-4369-B183-27DA059F15AC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29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6"/>
          <p:cNvSpPr>
            <a:spLocks noGrp="1"/>
          </p:cNvSpPr>
          <p:nvPr>
            <p:ph type="ctrTitle"/>
          </p:nvPr>
        </p:nvSpPr>
        <p:spPr>
          <a:xfrm>
            <a:off x="1619250" y="2130425"/>
            <a:ext cx="7200900" cy="1470025"/>
          </a:xfrm>
        </p:spPr>
        <p:txBody>
          <a:bodyPr/>
          <a:lstStyle/>
          <a:p>
            <a:pPr eaLnBrk="1" hangingPunct="1"/>
            <a:r>
              <a:rPr lang="en-GB" smtClean="0"/>
              <a:t>Why build a European Grid Infrastructure?</a:t>
            </a:r>
          </a:p>
        </p:txBody>
      </p:sp>
      <p:sp>
        <p:nvSpPr>
          <p:cNvPr id="5123" name="Subtitle 7"/>
          <p:cNvSpPr>
            <a:spLocks noGrp="1"/>
          </p:cNvSpPr>
          <p:nvPr>
            <p:ph type="subTitle" idx="1"/>
          </p:nvPr>
        </p:nvSpPr>
        <p:spPr>
          <a:xfrm>
            <a:off x="2268538" y="3886200"/>
            <a:ext cx="5832475" cy="1343025"/>
          </a:xfrm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5124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5125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512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C29EEE3-5160-4C6C-A435-CC4EE8A546B8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Infrastructure (Wikipedia)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611188" y="1412875"/>
            <a:ext cx="8075612" cy="4525963"/>
          </a:xfrm>
        </p:spPr>
        <p:txBody>
          <a:bodyPr/>
          <a:lstStyle/>
          <a:p>
            <a:pPr marL="0" indent="0" algn="ctr" eaLnBrk="1" hangingPunct="1">
              <a:buFont typeface="Arial" pitchFamily="34" charset="0"/>
              <a:buNone/>
            </a:pPr>
            <a:r>
              <a:rPr lang="en-GB" smtClean="0"/>
              <a:t>Infrastructure is the basic physical and organisational structures needed for the operation of a society or enterprise, or the services and facilities necessary for an economy to function</a:t>
            </a:r>
          </a:p>
        </p:txBody>
      </p:sp>
      <p:sp>
        <p:nvSpPr>
          <p:cNvPr id="6148" name="Date Placeholder 6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6149" name="Footer Placeholder 7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615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32ED949-20FF-4B43-A31E-A2CDE4B5E171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GB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24851" y="4129916"/>
            <a:ext cx="8542421" cy="52322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GB" sz="2800" dirty="0"/>
              <a:t>The Enterprise is the European Research Area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What is a Grid?</a:t>
            </a:r>
          </a:p>
        </p:txBody>
      </p:sp>
      <p:sp>
        <p:nvSpPr>
          <p:cNvPr id="7171" name="Content Placeholder 1"/>
          <p:cNvSpPr>
            <a:spLocks noGrp="1"/>
          </p:cNvSpPr>
          <p:nvPr>
            <p:ph idx="1"/>
          </p:nvPr>
        </p:nvSpPr>
        <p:spPr>
          <a:xfrm>
            <a:off x="611188" y="1412875"/>
            <a:ext cx="8075612" cy="4525963"/>
          </a:xfrm>
        </p:spPr>
        <p:txBody>
          <a:bodyPr/>
          <a:lstStyle/>
          <a:p>
            <a:pPr eaLnBrk="1" hangingPunct="1"/>
            <a:r>
              <a:rPr lang="en-GB" smtClean="0"/>
              <a:t>A grid consists of distributed resources controlled by separate organisations that be systematically used securely by users external to that organisation</a:t>
            </a:r>
          </a:p>
          <a:p>
            <a:pPr eaLnBrk="1" hangingPunct="1"/>
            <a:r>
              <a:rPr lang="en-GB" smtClean="0"/>
              <a:t>Resources can include:</a:t>
            </a:r>
          </a:p>
          <a:p>
            <a:pPr lvl="1" eaLnBrk="1" hangingPunct="1"/>
            <a:r>
              <a:rPr lang="en-GB" smtClean="0"/>
              <a:t>Commodity or HPC clusters</a:t>
            </a:r>
          </a:p>
          <a:p>
            <a:pPr lvl="1" eaLnBrk="1" hangingPunct="1"/>
            <a:r>
              <a:rPr lang="en-GB" smtClean="0"/>
              <a:t>Disk or tape storage</a:t>
            </a:r>
          </a:p>
          <a:p>
            <a:pPr lvl="1" eaLnBrk="1" hangingPunct="1"/>
            <a:r>
              <a:rPr lang="en-GB" smtClean="0"/>
              <a:t>Instruments</a:t>
            </a:r>
          </a:p>
          <a:p>
            <a:pPr lvl="1" eaLnBrk="1" hangingPunct="1"/>
            <a:r>
              <a:rPr lang="en-GB" smtClean="0"/>
              <a:t>Data Archives or Digital Libraries</a:t>
            </a:r>
          </a:p>
        </p:txBody>
      </p:sp>
      <p:sp>
        <p:nvSpPr>
          <p:cNvPr id="7172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7173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9E5DED5-60B2-4585-A5A2-7E92A9DE0233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European Grid Infrastructure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11188" y="1268413"/>
            <a:ext cx="8075612" cy="4525962"/>
          </a:xfrm>
        </p:spPr>
        <p:txBody>
          <a:bodyPr/>
          <a:lstStyle/>
          <a:p>
            <a:pPr eaLnBrk="1" hangingPunct="1"/>
            <a:r>
              <a:rPr lang="en-GB" smtClean="0"/>
              <a:t>European Data Grid (EDG)</a:t>
            </a:r>
          </a:p>
          <a:p>
            <a:pPr lvl="1" eaLnBrk="1" hangingPunct="1"/>
            <a:r>
              <a:rPr lang="en-GB" smtClean="0"/>
              <a:t>Explore concepts in a testbed</a:t>
            </a:r>
          </a:p>
          <a:p>
            <a:pPr eaLnBrk="1" hangingPunct="1"/>
            <a:r>
              <a:rPr lang="en-GB" smtClean="0"/>
              <a:t>Enabling Grid for E-sciencE (EGEE)</a:t>
            </a:r>
          </a:p>
          <a:p>
            <a:pPr lvl="1" eaLnBrk="1" hangingPunct="1"/>
            <a:r>
              <a:rPr lang="en-GB" smtClean="0"/>
              <a:t>Moving from prototype to production</a:t>
            </a:r>
          </a:p>
          <a:p>
            <a:pPr eaLnBrk="1" hangingPunct="1"/>
            <a:r>
              <a:rPr lang="en-GB" smtClean="0"/>
              <a:t>European Grid Infrastructure (EGI)</a:t>
            </a:r>
          </a:p>
          <a:p>
            <a:pPr lvl="1" eaLnBrk="1" hangingPunct="1"/>
            <a:r>
              <a:rPr lang="en-GB" smtClean="0"/>
              <a:t>Routine usage of a sustainable e-infrastructure</a:t>
            </a:r>
          </a:p>
        </p:txBody>
      </p:sp>
      <p:sp>
        <p:nvSpPr>
          <p:cNvPr id="8196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8197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819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D31123-F156-4138-AE46-FE031EAA7C57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GB"/>
          </a:p>
        </p:txBody>
      </p:sp>
      <p:pic>
        <p:nvPicPr>
          <p:cNvPr id="819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94" b="9723"/>
          <a:stretch>
            <a:fillRect/>
          </a:stretch>
        </p:blipFill>
        <p:spPr bwMode="auto">
          <a:xfrm>
            <a:off x="-107950" y="4149725"/>
            <a:ext cx="9340850" cy="208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Growing Capacity &amp; Scope</a:t>
            </a:r>
          </a:p>
        </p:txBody>
      </p:sp>
      <p:sp>
        <p:nvSpPr>
          <p:cNvPr id="9219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9220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829D560-3B7F-4949-8205-E2AA488D29F2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fi-FI"/>
          </a:p>
        </p:txBody>
      </p:sp>
      <p:graphicFrame>
        <p:nvGraphicFramePr>
          <p:cNvPr id="9222" name="Object 5"/>
          <p:cNvGraphicFramePr>
            <a:graphicFrameLocks noChangeAspect="1"/>
          </p:cNvGraphicFramePr>
          <p:nvPr/>
        </p:nvGraphicFramePr>
        <p:xfrm>
          <a:off x="288925" y="1566863"/>
          <a:ext cx="8386763" cy="517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Worksheet" r:id="rId4" imgW="6219808" imgH="3838643" progId="Excel.Sheet.12">
                  <p:embed/>
                </p:oleObj>
              </mc:Choice>
              <mc:Fallback>
                <p:oleObj name="Worksheet" r:id="rId4" imgW="6219808" imgH="3838643" progId="Excel.Sheet.1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" y="1566863"/>
                        <a:ext cx="8386763" cy="5175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5"/>
          <p:cNvSpPr>
            <a:spLocks noGrp="1"/>
          </p:cNvSpPr>
          <p:nvPr>
            <p:ph type="ctrTitle"/>
          </p:nvPr>
        </p:nvSpPr>
        <p:spPr>
          <a:xfrm>
            <a:off x="1619250" y="2130425"/>
            <a:ext cx="7200900" cy="1470025"/>
          </a:xfrm>
        </p:spPr>
        <p:txBody>
          <a:bodyPr/>
          <a:lstStyle/>
          <a:p>
            <a:pPr eaLnBrk="1" hangingPunct="1"/>
            <a:r>
              <a:rPr lang="en-GB" smtClean="0"/>
              <a:t>The EGI Model</a:t>
            </a:r>
          </a:p>
        </p:txBody>
      </p:sp>
      <p:sp>
        <p:nvSpPr>
          <p:cNvPr id="10243" name="Subtitle 7"/>
          <p:cNvSpPr>
            <a:spLocks noGrp="1"/>
          </p:cNvSpPr>
          <p:nvPr>
            <p:ph type="subTitle" idx="1"/>
          </p:nvPr>
        </p:nvSpPr>
        <p:spPr>
          <a:xfrm>
            <a:off x="2268538" y="3886200"/>
            <a:ext cx="5832475" cy="1343025"/>
          </a:xfrm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10244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10245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1024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132851D-E430-4DAE-80EE-4AB2A2C890F5}" type="slidenum">
              <a:rPr lang="fi-FI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-214313"/>
            <a:ext cx="9043987" cy="277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Box 5"/>
          <p:cNvSpPr txBox="1">
            <a:spLocks noChangeArrowheads="1"/>
          </p:cNvSpPr>
          <p:nvPr/>
        </p:nvSpPr>
        <p:spPr bwMode="auto">
          <a:xfrm>
            <a:off x="1928813" y="127000"/>
            <a:ext cx="5141912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GB" sz="6000" b="1">
                <a:solidFill>
                  <a:srgbClr val="FFFFFF"/>
                </a:solidFill>
              </a:rPr>
              <a:t>EGI</a:t>
            </a:r>
          </a:p>
          <a:p>
            <a:pPr algn="ctr" eaLnBrk="1" hangingPunct="1"/>
            <a:r>
              <a:rPr lang="en-GB" sz="6000" b="1">
                <a:solidFill>
                  <a:srgbClr val="FFFFFF"/>
                </a:solidFill>
              </a:rPr>
              <a:t>Collaboration</a:t>
            </a:r>
          </a:p>
        </p:txBody>
      </p:sp>
      <p:sp>
        <p:nvSpPr>
          <p:cNvPr id="11268" name="Can 8"/>
          <p:cNvSpPr>
            <a:spLocks noChangeArrowheads="1"/>
          </p:cNvSpPr>
          <p:nvPr/>
        </p:nvSpPr>
        <p:spPr bwMode="auto">
          <a:xfrm>
            <a:off x="331788" y="3875088"/>
            <a:ext cx="928687" cy="2286000"/>
          </a:xfrm>
          <a:prstGeom prst="can">
            <a:avLst>
              <a:gd name="adj" fmla="val 11271"/>
            </a:avLst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GB" b="1">
                <a:solidFill>
                  <a:srgbClr val="000000"/>
                </a:solidFill>
              </a:rPr>
              <a:t>N</a:t>
            </a:r>
          </a:p>
          <a:p>
            <a:pPr algn="ctr"/>
            <a:r>
              <a:rPr lang="en-GB" b="1">
                <a:solidFill>
                  <a:srgbClr val="000000"/>
                </a:solidFill>
              </a:rPr>
              <a:t>G</a:t>
            </a:r>
          </a:p>
          <a:p>
            <a:pPr algn="ctr"/>
            <a:r>
              <a:rPr lang="en-GB" b="1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11269" name="Can 9"/>
          <p:cNvSpPr>
            <a:spLocks noChangeArrowheads="1"/>
          </p:cNvSpPr>
          <p:nvPr/>
        </p:nvSpPr>
        <p:spPr bwMode="auto">
          <a:xfrm>
            <a:off x="2714625" y="2946400"/>
            <a:ext cx="928688" cy="3214688"/>
          </a:xfrm>
          <a:prstGeom prst="can">
            <a:avLst>
              <a:gd name="adj" fmla="val 11266"/>
            </a:avLst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GB" b="1">
              <a:solidFill>
                <a:srgbClr val="000000"/>
              </a:solidFill>
            </a:endParaRPr>
          </a:p>
          <a:p>
            <a:pPr algn="ctr"/>
            <a:r>
              <a:rPr lang="en-GB" b="1">
                <a:solidFill>
                  <a:srgbClr val="000000"/>
                </a:solidFill>
              </a:rPr>
              <a:t>N</a:t>
            </a:r>
          </a:p>
          <a:p>
            <a:pPr algn="ctr"/>
            <a:r>
              <a:rPr lang="en-GB" b="1">
                <a:solidFill>
                  <a:srgbClr val="000000"/>
                </a:solidFill>
              </a:rPr>
              <a:t>G</a:t>
            </a:r>
          </a:p>
          <a:p>
            <a:pPr algn="ctr"/>
            <a:r>
              <a:rPr lang="en-GB" b="1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11270" name="Can 10"/>
          <p:cNvSpPr>
            <a:spLocks noChangeArrowheads="1"/>
          </p:cNvSpPr>
          <p:nvPr/>
        </p:nvSpPr>
        <p:spPr bwMode="auto">
          <a:xfrm>
            <a:off x="7715250" y="3517900"/>
            <a:ext cx="928688" cy="2643188"/>
          </a:xfrm>
          <a:prstGeom prst="can">
            <a:avLst>
              <a:gd name="adj" fmla="val 11266"/>
            </a:avLst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GB" b="1">
                <a:solidFill>
                  <a:srgbClr val="000000"/>
                </a:solidFill>
              </a:rPr>
              <a:t>N</a:t>
            </a:r>
          </a:p>
          <a:p>
            <a:pPr algn="ctr"/>
            <a:r>
              <a:rPr lang="en-GB" b="1">
                <a:solidFill>
                  <a:srgbClr val="000000"/>
                </a:solidFill>
              </a:rPr>
              <a:t>G</a:t>
            </a:r>
          </a:p>
          <a:p>
            <a:pPr algn="ctr"/>
            <a:r>
              <a:rPr lang="en-GB" b="1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11271" name="Can 11"/>
          <p:cNvSpPr>
            <a:spLocks noChangeArrowheads="1"/>
          </p:cNvSpPr>
          <p:nvPr/>
        </p:nvSpPr>
        <p:spPr bwMode="auto">
          <a:xfrm>
            <a:off x="5149850" y="3232150"/>
            <a:ext cx="928688" cy="2928938"/>
          </a:xfrm>
          <a:prstGeom prst="can">
            <a:avLst>
              <a:gd name="adj" fmla="val 11272"/>
            </a:avLst>
          </a:prstGeom>
          <a:solidFill>
            <a:srgbClr val="FFFF0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GB" b="1">
              <a:solidFill>
                <a:srgbClr val="000000"/>
              </a:solidFill>
            </a:endParaRPr>
          </a:p>
          <a:p>
            <a:pPr algn="ctr"/>
            <a:r>
              <a:rPr lang="en-GB" b="1">
                <a:solidFill>
                  <a:srgbClr val="000000"/>
                </a:solidFill>
              </a:rPr>
              <a:t>N</a:t>
            </a:r>
          </a:p>
          <a:p>
            <a:pPr algn="ctr"/>
            <a:r>
              <a:rPr lang="en-GB" b="1">
                <a:solidFill>
                  <a:srgbClr val="000000"/>
                </a:solidFill>
              </a:rPr>
              <a:t>G</a:t>
            </a:r>
          </a:p>
          <a:p>
            <a:pPr algn="ctr"/>
            <a:r>
              <a:rPr lang="en-GB" b="1">
                <a:solidFill>
                  <a:srgbClr val="000000"/>
                </a:solidFill>
              </a:rPr>
              <a:t>I</a:t>
            </a:r>
          </a:p>
        </p:txBody>
      </p:sp>
      <p:sp>
        <p:nvSpPr>
          <p:cNvPr id="11272" name="Can 12"/>
          <p:cNvSpPr>
            <a:spLocks noChangeArrowheads="1"/>
          </p:cNvSpPr>
          <p:nvPr/>
        </p:nvSpPr>
        <p:spPr bwMode="auto">
          <a:xfrm>
            <a:off x="0" y="3160713"/>
            <a:ext cx="1643063" cy="857250"/>
          </a:xfrm>
          <a:prstGeom prst="can">
            <a:avLst>
              <a:gd name="adj" fmla="val 11269"/>
            </a:avLst>
          </a:prstGeom>
          <a:solidFill>
            <a:srgbClr val="92D05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b="1">
                <a:solidFill>
                  <a:srgbClr val="000000"/>
                </a:solidFill>
              </a:rPr>
              <a:t>Research</a:t>
            </a:r>
          </a:p>
          <a:p>
            <a:pPr algn="ctr"/>
            <a:r>
              <a:rPr lang="en-GB" b="1">
                <a:solidFill>
                  <a:srgbClr val="000000"/>
                </a:solidFill>
              </a:rPr>
              <a:t>Community</a:t>
            </a:r>
          </a:p>
        </p:txBody>
      </p:sp>
      <p:sp>
        <p:nvSpPr>
          <p:cNvPr id="11273" name="Can 14"/>
          <p:cNvSpPr>
            <a:spLocks noChangeArrowheads="1"/>
          </p:cNvSpPr>
          <p:nvPr/>
        </p:nvSpPr>
        <p:spPr bwMode="auto">
          <a:xfrm>
            <a:off x="7429500" y="2946400"/>
            <a:ext cx="1571625" cy="714375"/>
          </a:xfrm>
          <a:prstGeom prst="can">
            <a:avLst>
              <a:gd name="adj" fmla="val 11269"/>
            </a:avLst>
          </a:prstGeom>
          <a:solidFill>
            <a:srgbClr val="92D05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b="1">
                <a:solidFill>
                  <a:srgbClr val="000000"/>
                </a:solidFill>
              </a:rPr>
              <a:t>Research</a:t>
            </a:r>
          </a:p>
          <a:p>
            <a:pPr algn="ctr"/>
            <a:r>
              <a:rPr lang="en-GB" b="1">
                <a:solidFill>
                  <a:srgbClr val="000000"/>
                </a:solidFill>
              </a:rPr>
              <a:t>Community</a:t>
            </a:r>
          </a:p>
        </p:txBody>
      </p:sp>
      <p:sp>
        <p:nvSpPr>
          <p:cNvPr id="11274" name="Can 15"/>
          <p:cNvSpPr>
            <a:spLocks noChangeArrowheads="1"/>
          </p:cNvSpPr>
          <p:nvPr/>
        </p:nvSpPr>
        <p:spPr bwMode="auto">
          <a:xfrm>
            <a:off x="7429500" y="2303463"/>
            <a:ext cx="1571625" cy="714375"/>
          </a:xfrm>
          <a:prstGeom prst="can">
            <a:avLst>
              <a:gd name="adj" fmla="val 11269"/>
            </a:avLst>
          </a:prstGeom>
          <a:solidFill>
            <a:srgbClr val="92D05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b="1">
                <a:solidFill>
                  <a:srgbClr val="000000"/>
                </a:solidFill>
              </a:rPr>
              <a:t>Research</a:t>
            </a:r>
          </a:p>
          <a:p>
            <a:pPr algn="ctr"/>
            <a:r>
              <a:rPr lang="en-GB" b="1">
                <a:solidFill>
                  <a:srgbClr val="000000"/>
                </a:solidFill>
              </a:rPr>
              <a:t>Community</a:t>
            </a:r>
          </a:p>
        </p:txBody>
      </p:sp>
      <p:sp>
        <p:nvSpPr>
          <p:cNvPr id="11275" name="Can 16"/>
          <p:cNvSpPr>
            <a:spLocks noChangeArrowheads="1"/>
          </p:cNvSpPr>
          <p:nvPr/>
        </p:nvSpPr>
        <p:spPr bwMode="auto">
          <a:xfrm>
            <a:off x="2428875" y="2368550"/>
            <a:ext cx="1571625" cy="714375"/>
          </a:xfrm>
          <a:prstGeom prst="can">
            <a:avLst>
              <a:gd name="adj" fmla="val 11269"/>
            </a:avLst>
          </a:prstGeom>
          <a:solidFill>
            <a:srgbClr val="92D05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b="1">
                <a:solidFill>
                  <a:srgbClr val="000000"/>
                </a:solidFill>
              </a:rPr>
              <a:t>Research</a:t>
            </a:r>
          </a:p>
          <a:p>
            <a:pPr algn="ctr"/>
            <a:r>
              <a:rPr lang="en-GB" b="1">
                <a:solidFill>
                  <a:srgbClr val="000000"/>
                </a:solidFill>
              </a:rPr>
              <a:t>Community</a:t>
            </a:r>
          </a:p>
        </p:txBody>
      </p:sp>
      <p:sp>
        <p:nvSpPr>
          <p:cNvPr id="11276" name="Can 17"/>
          <p:cNvSpPr>
            <a:spLocks noChangeArrowheads="1"/>
          </p:cNvSpPr>
          <p:nvPr/>
        </p:nvSpPr>
        <p:spPr bwMode="auto">
          <a:xfrm>
            <a:off x="6357938" y="3589338"/>
            <a:ext cx="857250" cy="2571750"/>
          </a:xfrm>
          <a:prstGeom prst="can">
            <a:avLst>
              <a:gd name="adj" fmla="val 11278"/>
            </a:avLst>
          </a:prstGeom>
          <a:gradFill rotWithShape="0">
            <a:gsLst>
              <a:gs pos="0">
                <a:srgbClr val="92D050"/>
              </a:gs>
              <a:gs pos="50000">
                <a:srgbClr val="92D050"/>
              </a:gs>
              <a:gs pos="100000">
                <a:srgbClr val="FFFF00"/>
              </a:gs>
            </a:gsLst>
            <a:lin ang="5400000"/>
          </a:gra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GB" b="1">
                <a:solidFill>
                  <a:srgbClr val="000000"/>
                </a:solidFill>
              </a:rPr>
              <a:t>E</a:t>
            </a:r>
          </a:p>
          <a:p>
            <a:pPr algn="ctr"/>
            <a:r>
              <a:rPr lang="en-GB" b="1">
                <a:solidFill>
                  <a:srgbClr val="000000"/>
                </a:solidFill>
              </a:rPr>
              <a:t>I</a:t>
            </a:r>
          </a:p>
          <a:p>
            <a:pPr algn="ctr"/>
            <a:r>
              <a:rPr lang="en-GB" b="1">
                <a:solidFill>
                  <a:srgbClr val="000000"/>
                </a:solidFill>
              </a:rPr>
              <a:t>R</a:t>
            </a:r>
          </a:p>
          <a:p>
            <a:pPr algn="ctr"/>
            <a:r>
              <a:rPr lang="en-GB" b="1">
                <a:solidFill>
                  <a:srgbClr val="000000"/>
                </a:solidFill>
              </a:rPr>
              <a:t>O</a:t>
            </a:r>
          </a:p>
        </p:txBody>
      </p:sp>
      <p:sp>
        <p:nvSpPr>
          <p:cNvPr id="11277" name="Can 18"/>
          <p:cNvSpPr>
            <a:spLocks noChangeArrowheads="1"/>
          </p:cNvSpPr>
          <p:nvPr/>
        </p:nvSpPr>
        <p:spPr bwMode="auto">
          <a:xfrm>
            <a:off x="1709738" y="3946525"/>
            <a:ext cx="857250" cy="2214563"/>
          </a:xfrm>
          <a:prstGeom prst="can">
            <a:avLst>
              <a:gd name="adj" fmla="val 11266"/>
            </a:avLst>
          </a:prstGeom>
          <a:gradFill rotWithShape="0">
            <a:gsLst>
              <a:gs pos="0">
                <a:srgbClr val="92D050"/>
              </a:gs>
              <a:gs pos="50000">
                <a:srgbClr val="92D050"/>
              </a:gs>
              <a:gs pos="100000">
                <a:srgbClr val="FFFF00"/>
              </a:gs>
            </a:gsLst>
            <a:lin ang="5400000"/>
          </a:gra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GB" b="1">
                <a:solidFill>
                  <a:srgbClr val="000000"/>
                </a:solidFill>
              </a:rPr>
              <a:t>E</a:t>
            </a:r>
          </a:p>
          <a:p>
            <a:pPr algn="ctr"/>
            <a:r>
              <a:rPr lang="en-GB" b="1">
                <a:solidFill>
                  <a:srgbClr val="000000"/>
                </a:solidFill>
              </a:rPr>
              <a:t>I</a:t>
            </a:r>
          </a:p>
          <a:p>
            <a:pPr algn="ctr"/>
            <a:r>
              <a:rPr lang="en-GB" b="1">
                <a:solidFill>
                  <a:srgbClr val="000000"/>
                </a:solidFill>
              </a:rPr>
              <a:t>R</a:t>
            </a:r>
          </a:p>
          <a:p>
            <a:pPr algn="ctr"/>
            <a:r>
              <a:rPr lang="en-GB" b="1">
                <a:solidFill>
                  <a:srgbClr val="000000"/>
                </a:solidFill>
              </a:rPr>
              <a:t>O</a:t>
            </a:r>
          </a:p>
        </p:txBody>
      </p:sp>
      <p:cxnSp>
        <p:nvCxnSpPr>
          <p:cNvPr id="11278" name="Straight Connector 21"/>
          <p:cNvCxnSpPr>
            <a:cxnSpLocks noChangeShapeType="1"/>
          </p:cNvCxnSpPr>
          <p:nvPr/>
        </p:nvCxnSpPr>
        <p:spPr bwMode="auto">
          <a:xfrm rot="16200000" flipH="1">
            <a:off x="2350294" y="3983831"/>
            <a:ext cx="4292600" cy="14288"/>
          </a:xfrm>
          <a:prstGeom prst="line">
            <a:avLst/>
          </a:prstGeom>
          <a:noFill/>
          <a:ln w="635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279" name="Left-Right Arrow 19"/>
          <p:cNvSpPr>
            <a:spLocks noChangeArrowheads="1"/>
          </p:cNvSpPr>
          <p:nvPr/>
        </p:nvSpPr>
        <p:spPr bwMode="auto">
          <a:xfrm rot="-1200436">
            <a:off x="1571625" y="2803525"/>
            <a:ext cx="928688" cy="484188"/>
          </a:xfrm>
          <a:prstGeom prst="leftRightArrow">
            <a:avLst>
              <a:gd name="adj1" fmla="val 50000"/>
              <a:gd name="adj2" fmla="val 50046"/>
            </a:avLst>
          </a:prstGeom>
          <a:solidFill>
            <a:srgbClr val="92D05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E7DBB1"/>
              </a:solidFill>
            </a:endParaRPr>
          </a:p>
        </p:txBody>
      </p:sp>
      <p:sp>
        <p:nvSpPr>
          <p:cNvPr id="11280" name="Left-Right Arrow 20"/>
          <p:cNvSpPr>
            <a:spLocks noChangeArrowheads="1"/>
          </p:cNvSpPr>
          <p:nvPr/>
        </p:nvSpPr>
        <p:spPr bwMode="auto">
          <a:xfrm>
            <a:off x="4000500" y="2390775"/>
            <a:ext cx="3373438" cy="484188"/>
          </a:xfrm>
          <a:prstGeom prst="leftRightArrow">
            <a:avLst>
              <a:gd name="adj1" fmla="val 50000"/>
              <a:gd name="adj2" fmla="val 50028"/>
            </a:avLst>
          </a:prstGeom>
          <a:solidFill>
            <a:srgbClr val="92D05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E7DBB1"/>
              </a:solidFill>
            </a:endParaRPr>
          </a:p>
        </p:txBody>
      </p:sp>
      <p:sp>
        <p:nvSpPr>
          <p:cNvPr id="11281" name="Left-Right Arrow 22"/>
          <p:cNvSpPr>
            <a:spLocks noChangeArrowheads="1"/>
          </p:cNvSpPr>
          <p:nvPr/>
        </p:nvSpPr>
        <p:spPr bwMode="auto">
          <a:xfrm rot="-1209823">
            <a:off x="6994525" y="3233738"/>
            <a:ext cx="585788" cy="484187"/>
          </a:xfrm>
          <a:prstGeom prst="leftRightArrow">
            <a:avLst>
              <a:gd name="adj1" fmla="val 50000"/>
              <a:gd name="adj2" fmla="val 50068"/>
            </a:avLst>
          </a:prstGeom>
          <a:solidFill>
            <a:srgbClr val="92D05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E7DBB1"/>
              </a:solidFill>
            </a:endParaRPr>
          </a:p>
        </p:txBody>
      </p:sp>
      <p:sp>
        <p:nvSpPr>
          <p:cNvPr id="11282" name="Can 7"/>
          <p:cNvSpPr>
            <a:spLocks noChangeArrowheads="1"/>
          </p:cNvSpPr>
          <p:nvPr/>
        </p:nvSpPr>
        <p:spPr bwMode="auto">
          <a:xfrm>
            <a:off x="3929063" y="5589588"/>
            <a:ext cx="1104900" cy="571500"/>
          </a:xfrm>
          <a:prstGeom prst="can">
            <a:avLst>
              <a:gd name="adj" fmla="val 11269"/>
            </a:avLst>
          </a:prstGeom>
          <a:solidFill>
            <a:schemeClr val="accent1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b="1">
                <a:solidFill>
                  <a:srgbClr val="000000"/>
                </a:solidFill>
              </a:rPr>
              <a:t>EGI.eu</a:t>
            </a:r>
          </a:p>
        </p:txBody>
      </p:sp>
      <p:sp>
        <p:nvSpPr>
          <p:cNvPr id="11283" name="Can 23"/>
          <p:cNvSpPr>
            <a:spLocks noChangeArrowheads="1"/>
          </p:cNvSpPr>
          <p:nvPr/>
        </p:nvSpPr>
        <p:spPr bwMode="auto">
          <a:xfrm>
            <a:off x="4857750" y="2660650"/>
            <a:ext cx="1571625" cy="714375"/>
          </a:xfrm>
          <a:prstGeom prst="can">
            <a:avLst>
              <a:gd name="adj" fmla="val 11269"/>
            </a:avLst>
          </a:prstGeom>
          <a:solidFill>
            <a:srgbClr val="92D050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b="1">
                <a:solidFill>
                  <a:srgbClr val="000000"/>
                </a:solidFill>
              </a:rPr>
              <a:t>Research</a:t>
            </a:r>
          </a:p>
          <a:p>
            <a:pPr algn="ctr"/>
            <a:r>
              <a:rPr lang="en-GB" b="1">
                <a:solidFill>
                  <a:srgbClr val="000000"/>
                </a:solidFill>
              </a:rPr>
              <a:t>Community</a:t>
            </a:r>
          </a:p>
        </p:txBody>
      </p:sp>
      <p:sp>
        <p:nvSpPr>
          <p:cNvPr id="11284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11285" name="Content Placeholder 7"/>
          <p:cNvSpPr>
            <a:spLocks noGrp="1"/>
          </p:cNvSpPr>
          <p:nvPr>
            <p:ph idx="1"/>
          </p:nvPr>
        </p:nvSpPr>
        <p:spPr>
          <a:xfrm>
            <a:off x="611188" y="1412875"/>
            <a:ext cx="8075612" cy="4525963"/>
          </a:xfrm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11286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1/07/2010</a:t>
            </a:r>
          </a:p>
        </p:txBody>
      </p:sp>
      <p:sp>
        <p:nvSpPr>
          <p:cNvPr id="11287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/>
              <a:t>Project Presentation - July 2010</a:t>
            </a:r>
          </a:p>
        </p:txBody>
      </p:sp>
      <p:sp>
        <p:nvSpPr>
          <p:cNvPr id="112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22A064B-8173-451B-9B74-E2452857A410}" type="slidenum">
              <a:rPr lang="fi-FI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GI-InSPIRE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</TotalTime>
  <Words>1313</Words>
  <Application>Microsoft Office PowerPoint</Application>
  <PresentationFormat>On-screen Show (4:3)</PresentationFormat>
  <Paragraphs>334</Paragraphs>
  <Slides>29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SimSun</vt:lpstr>
      <vt:lpstr>Wingdings</vt:lpstr>
      <vt:lpstr>EGI-InSPIRE 2</vt:lpstr>
      <vt:lpstr>Worksheet</vt:lpstr>
      <vt:lpstr>EGI-InSPIRE Project Presentation</vt:lpstr>
      <vt:lpstr>Abbreviations</vt:lpstr>
      <vt:lpstr>Why build a European Grid Infrastructure?</vt:lpstr>
      <vt:lpstr>Infrastructure (Wikipedia)</vt:lpstr>
      <vt:lpstr>What is a Grid?</vt:lpstr>
      <vt:lpstr>European Grid Infrastructure</vt:lpstr>
      <vt:lpstr>Growing Capacity &amp; Scope</vt:lpstr>
      <vt:lpstr>The EGI Model</vt:lpstr>
      <vt:lpstr>PowerPoint Presentation</vt:lpstr>
      <vt:lpstr>EGI.eu</vt:lpstr>
      <vt:lpstr>EGI.eu Governance</vt:lpstr>
      <vt:lpstr>The EGI-InSPIRE Project</vt:lpstr>
      <vt:lpstr>EGI-InSPIRE Project Objectives</vt:lpstr>
      <vt:lpstr>EGI-InSPIRE Project Activities</vt:lpstr>
      <vt:lpstr>EGI-InSPIRE Project Activities</vt:lpstr>
      <vt:lpstr>What will EGI do?</vt:lpstr>
      <vt:lpstr>EGI means Innovation</vt:lpstr>
      <vt:lpstr>User Support &amp; Services</vt:lpstr>
      <vt:lpstr>Other Activities</vt:lpstr>
      <vt:lpstr>Technology Innovation</vt:lpstr>
      <vt:lpstr>Software Innovation</vt:lpstr>
      <vt:lpstr>Research Innovation</vt:lpstr>
      <vt:lpstr>Future Plans</vt:lpstr>
      <vt:lpstr>What will EGI do?</vt:lpstr>
      <vt:lpstr>Be a Neutral Infrastructure</vt:lpstr>
      <vt:lpstr>In the Future…</vt:lpstr>
      <vt:lpstr>Can we learn from others?</vt:lpstr>
      <vt:lpstr>A need for Standards</vt:lpstr>
      <vt:lpstr>Summary</vt:lpstr>
    </vt:vector>
  </TitlesOfParts>
  <Company>Nikhef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EGI-InSPIRE Project Office</dc:creator>
  <cp:lastModifiedBy>StevenNewhouse</cp:lastModifiedBy>
  <cp:revision>22</cp:revision>
  <dcterms:created xsi:type="dcterms:W3CDTF">2010-09-03T12:01:03Z</dcterms:created>
  <dcterms:modified xsi:type="dcterms:W3CDTF">2010-09-14T05:03:05Z</dcterms:modified>
</cp:coreProperties>
</file>