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1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8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72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9/14/2010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1/07/2010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Project Presentation - July 2010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1/07/2010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 Presentation - July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1/07/2010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Project Presentation - July 2010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1/07/2010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Project Presentation - July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director@egi.e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1.xls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mtClean="0"/>
              <a:t>EGI-InSPIRE Project Presentation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r>
              <a:rPr lang="en-GB" smtClean="0"/>
              <a:t>Steven Newhouse</a:t>
            </a:r>
          </a:p>
          <a:p>
            <a:pPr eaLnBrk="1" hangingPunct="1"/>
            <a:r>
              <a:rPr lang="en-GB" smtClean="0"/>
              <a:t>Project Director, EGI.eu</a:t>
            </a:r>
          </a:p>
        </p:txBody>
      </p:sp>
      <p:sp>
        <p:nvSpPr>
          <p:cNvPr id="3076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smtClean="0"/>
              <a:t>Coordination for European Grid resources</a:t>
            </a:r>
          </a:p>
          <a:p>
            <a:pPr lvl="1" eaLnBrk="1" hangingPunct="1"/>
            <a:r>
              <a:rPr lang="en-GB" smtClean="0"/>
              <a:t>Established February 8th 2010</a:t>
            </a:r>
          </a:p>
          <a:p>
            <a:pPr lvl="1" eaLnBrk="1" hangingPunct="1"/>
            <a:r>
              <a:rPr lang="en-GB" smtClean="0"/>
              <a:t>Central policy &amp; services needed to run a grid</a:t>
            </a:r>
          </a:p>
          <a:p>
            <a:pPr lvl="1" eaLnBrk="1" hangingPunct="1"/>
            <a:r>
              <a:rPr lang="en-GB" smtClean="0"/>
              <a:t>Sustainable small coordinating organisation</a:t>
            </a:r>
          </a:p>
          <a:p>
            <a:pPr eaLnBrk="1" hangingPunct="1"/>
            <a:r>
              <a:rPr lang="en-GB" smtClean="0"/>
              <a:t>Based in Amsterdam</a:t>
            </a:r>
          </a:p>
          <a:p>
            <a:pPr lvl="1" eaLnBrk="1" hangingPunct="1"/>
            <a:r>
              <a:rPr lang="en-GB" smtClean="0"/>
              <a:t>Coordinating core (~20 people) in Amsterdam</a:t>
            </a:r>
          </a:p>
          <a:p>
            <a:pPr lvl="1" eaLnBrk="1" hangingPunct="1"/>
            <a:r>
              <a:rPr lang="en-GB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fi-FI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/>
              <a:t>EGI and EGI.eu supported by EGI-InSPIRE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3" y="1412875"/>
            <a:ext cx="8424862" cy="4525963"/>
          </a:xfrm>
        </p:spPr>
        <p:txBody>
          <a:bodyPr/>
          <a:lstStyle/>
          <a:p>
            <a:pPr eaLnBrk="1" hangingPunct="1"/>
            <a:r>
              <a:rPr lang="en-GB" smtClean="0"/>
              <a:t>EGI.eu established as non-profit foundation</a:t>
            </a:r>
          </a:p>
          <a:p>
            <a:pPr eaLnBrk="1" hangingPunct="1"/>
            <a:r>
              <a:rPr lang="en-GB" smtClean="0"/>
              <a:t>Governance &amp; ownership by its participants</a:t>
            </a:r>
          </a:p>
          <a:p>
            <a:pPr lvl="1" eaLnBrk="1" hangingPunct="1"/>
            <a:r>
              <a:rPr lang="en-GB" smtClean="0"/>
              <a:t>Participants:</a:t>
            </a:r>
          </a:p>
          <a:p>
            <a:pPr lvl="2" eaLnBrk="1" hangingPunct="1"/>
            <a:r>
              <a:rPr lang="en-GB" smtClean="0"/>
              <a:t>European NGIs</a:t>
            </a:r>
          </a:p>
          <a:p>
            <a:pPr lvl="1" eaLnBrk="1" hangingPunct="1"/>
            <a:r>
              <a:rPr lang="en-GB" smtClean="0"/>
              <a:t>Associated participants:</a:t>
            </a:r>
          </a:p>
          <a:p>
            <a:pPr lvl="2" eaLnBrk="1" hangingPunct="1"/>
            <a:r>
              <a:rPr lang="en-GB" smtClean="0"/>
              <a:t>Other groups willing to agree with EGI.eu objectives</a:t>
            </a:r>
          </a:p>
          <a:p>
            <a:pPr eaLnBrk="1" hangingPunct="1"/>
            <a:r>
              <a:rPr lang="en-GB" smtClean="0"/>
              <a:t>EGI Council contains all participants</a:t>
            </a:r>
          </a:p>
          <a:p>
            <a:pPr lvl="1" eaLnBrk="1" hangingPunct="1"/>
            <a:r>
              <a:rPr lang="en-GB" smtClean="0"/>
              <a:t>Votes linked to fees</a:t>
            </a:r>
          </a:p>
          <a:p>
            <a:pPr eaLnBrk="1" hangingPunct="1"/>
            <a:endParaRPr lang="en-GB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chemeClr val="bg1"/>
                </a:solidFill>
              </a:rPr>
              <a:t>1/07/2010</a:t>
            </a: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chemeClr val="bg1"/>
                </a:solidFill>
              </a:rPr>
              <a:t>Project Presentation - July 2010</a:t>
            </a: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8A1767-BEF4-4EDB-B073-C7A1DD41DC24}" type="slidenum">
              <a:rPr lang="en-US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EGI-InSPIRE Project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250825" y="1412875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mtClean="0">
                <a:solidFill>
                  <a:srgbClr val="FF0000"/>
                </a:solidFill>
              </a:rPr>
              <a:t>   In</a:t>
            </a:r>
            <a:r>
              <a:rPr lang="en-GB" smtClean="0"/>
              <a:t>tegrated </a:t>
            </a:r>
            <a:r>
              <a:rPr lang="en-GB" smtClean="0">
                <a:solidFill>
                  <a:srgbClr val="FF0000"/>
                </a:solidFill>
              </a:rPr>
              <a:t>S</a:t>
            </a:r>
            <a:r>
              <a:rPr lang="en-GB" smtClean="0"/>
              <a:t>ustainable </a:t>
            </a:r>
            <a:r>
              <a:rPr lang="en-GB" smtClean="0">
                <a:solidFill>
                  <a:srgbClr val="FF0000"/>
                </a:solidFill>
              </a:rPr>
              <a:t>P</a:t>
            </a:r>
            <a:r>
              <a:rPr lang="en-GB" smtClean="0"/>
              <a:t>an-European </a:t>
            </a:r>
            <a:r>
              <a:rPr lang="en-GB" smtClean="0">
                <a:solidFill>
                  <a:srgbClr val="FF0000"/>
                </a:solidFill>
              </a:rPr>
              <a:t>I</a:t>
            </a:r>
            <a:r>
              <a:rPr lang="en-GB" smtClean="0"/>
              <a:t>nfrastructure for </a:t>
            </a:r>
            <a:r>
              <a:rPr lang="en-GB" smtClean="0">
                <a:solidFill>
                  <a:srgbClr val="FF0000"/>
                </a:solidFill>
              </a:rPr>
              <a:t>R</a:t>
            </a:r>
            <a:r>
              <a:rPr lang="en-GB" smtClean="0"/>
              <a:t>esearchers in </a:t>
            </a:r>
            <a:r>
              <a:rPr lang="en-GB" smtClean="0">
                <a:solidFill>
                  <a:srgbClr val="FF0000"/>
                </a:solidFill>
              </a:rPr>
              <a:t>E</a:t>
            </a:r>
            <a:r>
              <a:rPr lang="en-GB" smtClean="0"/>
              <a:t>urope</a:t>
            </a:r>
          </a:p>
          <a:p>
            <a:pPr eaLnBrk="1" hangingPunct="1"/>
            <a:r>
              <a:rPr lang="en-GB" smtClean="0"/>
              <a:t>A 4 year project with €25M EC contribution</a:t>
            </a:r>
          </a:p>
          <a:p>
            <a:pPr lvl="1" eaLnBrk="1" hangingPunct="1"/>
            <a:r>
              <a:rPr lang="en-GB" smtClean="0"/>
              <a:t>Project cost €72M</a:t>
            </a:r>
          </a:p>
          <a:p>
            <a:pPr lvl="1" eaLnBrk="1" hangingPunct="1"/>
            <a:r>
              <a:rPr lang="en-GB" smtClean="0"/>
              <a:t>Total Effort ~€330M</a:t>
            </a:r>
          </a:p>
          <a:p>
            <a:pPr lvl="1" eaLnBrk="1" hangingPunct="1"/>
            <a:r>
              <a:rPr lang="en-GB" smtClean="0"/>
              <a:t>Effort: 9261PMs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  <p:sp>
        <p:nvSpPr>
          <p:cNvPr id="14340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434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143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38BFD9-63B2-404B-A438-403E1916052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/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202113" y="30861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0" y="4937125"/>
            <a:ext cx="4121150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>
                <a:solidFill>
                  <a:srgbClr val="333399"/>
                </a:solidFill>
              </a:rPr>
              <a:t>Project Partners (51)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val="333399"/>
                </a:solidFill>
              </a:rPr>
              <a:t> EGI.eu, 40 NGIs, 2 EIROs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>
                <a:solidFill>
                  <a:srgbClr val="333399"/>
                </a:solidFill>
              </a:rPr>
              <a:t> Asia Pacific (8 partners)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Funded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Un-Funded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>
          <a:xfrm>
            <a:off x="1979613" y="106363"/>
            <a:ext cx="7164387" cy="865187"/>
          </a:xfrm>
        </p:spPr>
        <p:txBody>
          <a:bodyPr/>
          <a:lstStyle/>
          <a:p>
            <a:pPr eaLnBrk="1" hangingPunct="1"/>
            <a:r>
              <a:rPr lang="en-GB" sz="4000" smtClean="0"/>
              <a:t>EGI-InSPIRE Project Objectives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611188" y="1412875"/>
            <a:ext cx="8353425" cy="4525963"/>
          </a:xfrm>
        </p:spPr>
        <p:txBody>
          <a:bodyPr/>
          <a:lstStyle/>
          <a:p>
            <a:pPr eaLnBrk="1" hangingPunct="1"/>
            <a:r>
              <a:rPr lang="en-GB" smtClean="0"/>
              <a:t>Continue towards a sustainable production infrastructure</a:t>
            </a:r>
          </a:p>
          <a:p>
            <a:pPr lvl="1" eaLnBrk="1" hangingPunct="1"/>
            <a:r>
              <a:rPr lang="en-GB" smtClean="0"/>
              <a:t>With infrastructure providers in Europe and around the world </a:t>
            </a:r>
          </a:p>
          <a:p>
            <a:pPr lvl="1" eaLnBrk="1" hangingPunct="1"/>
            <a:r>
              <a:rPr lang="en-GB" smtClean="0"/>
              <a:t>With new DCI technologies as they mature</a:t>
            </a:r>
          </a:p>
          <a:p>
            <a:pPr eaLnBrk="1" hangingPunct="1"/>
            <a:r>
              <a:rPr lang="en-GB" smtClean="0"/>
              <a:t>Provide support to current structured international research communities</a:t>
            </a:r>
          </a:p>
          <a:p>
            <a:pPr lvl="1" eaLnBrk="1" hangingPunct="1"/>
            <a:r>
              <a:rPr lang="en-GB" smtClean="0"/>
              <a:t>Sustain current domain specific services </a:t>
            </a:r>
          </a:p>
          <a:p>
            <a:pPr lvl="1" eaLnBrk="1" hangingPunct="1"/>
            <a:r>
              <a:rPr lang="en-GB" smtClean="0"/>
              <a:t>Attract new user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Project Presentation - July 2010</a:t>
            </a: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77D03E-5A3F-44E1-AF78-7263C5F63AAD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EGI-InSPIRE 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268413"/>
            <a:ext cx="8075612" cy="460851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dirty="0" smtClean="0"/>
              <a:t>NA1: Project &amp; Consortium Management</a:t>
            </a:r>
          </a:p>
          <a:p>
            <a:pPr lvl="1" eaLnBrk="1" hangingPunct="1">
              <a:defRPr/>
            </a:pPr>
            <a:r>
              <a:rPr lang="en-GB" dirty="0" smtClean="0"/>
              <a:t>Project Office and Quality Assurance</a:t>
            </a:r>
          </a:p>
          <a:p>
            <a:pPr eaLnBrk="1" hangingPunct="1">
              <a:defRPr/>
            </a:pPr>
            <a:r>
              <a:rPr lang="en-GB" dirty="0" smtClean="0"/>
              <a:t>NA2: External Relations</a:t>
            </a:r>
          </a:p>
          <a:p>
            <a:pPr lvl="1" eaLnBrk="1" hangingPunct="1">
              <a:defRPr/>
            </a:pPr>
            <a:r>
              <a:rPr lang="en-GB" dirty="0" smtClean="0"/>
              <a:t>Policy Development and Dissemination</a:t>
            </a:r>
          </a:p>
          <a:p>
            <a:pPr lvl="1" eaLnBrk="1" hangingPunct="1">
              <a:defRPr/>
            </a:pPr>
            <a:r>
              <a:rPr lang="en-GB" dirty="0" smtClean="0"/>
              <a:t>Community Building Events</a:t>
            </a:r>
          </a:p>
          <a:p>
            <a:pPr eaLnBrk="1" hangingPunct="1">
              <a:defRPr/>
            </a:pPr>
            <a:r>
              <a:rPr lang="en-GB" dirty="0" smtClean="0"/>
              <a:t>NA3: User Community Coordination</a:t>
            </a:r>
          </a:p>
          <a:p>
            <a:pPr lvl="1" eaLnBrk="1" hangingPunct="1">
              <a:defRPr/>
            </a:pPr>
            <a:r>
              <a:rPr lang="en-GB" dirty="0" smtClean="0"/>
              <a:t>EGI.eu and NGI support teams</a:t>
            </a:r>
          </a:p>
          <a:p>
            <a:pPr lvl="1" eaLnBrk="1" hangingPunct="1">
              <a:defRPr/>
            </a:pPr>
            <a:r>
              <a:rPr lang="en-GB" dirty="0" smtClean="0"/>
              <a:t>Supporting Technical Services for Virtual Research Communities</a:t>
            </a:r>
          </a:p>
          <a:p>
            <a:pPr eaLnBrk="1" hangingPunct="1">
              <a:defRPr/>
            </a:pPr>
            <a:r>
              <a:rPr lang="en-GB" dirty="0" smtClean="0"/>
              <a:t>JRA1: Support for Operational Tools</a:t>
            </a:r>
          </a:p>
          <a:p>
            <a:pPr lvl="1" eaLnBrk="1" hangingPunct="1">
              <a:defRPr/>
            </a:pPr>
            <a:r>
              <a:rPr lang="en-GB" dirty="0" smtClean="0"/>
              <a:t>Maintenance and Development</a:t>
            </a:r>
          </a:p>
          <a:p>
            <a:pPr lvl="1" eaLnBrk="1" hangingPunct="1">
              <a:defRPr/>
            </a:pPr>
            <a:r>
              <a:rPr lang="en-GB" dirty="0" smtClean="0"/>
              <a:t>Support for new resources and their accounting </a:t>
            </a:r>
          </a:p>
          <a:p>
            <a:pPr lvl="1" eaLnBrk="1" hangingPunct="1">
              <a:defRPr/>
            </a:pPr>
            <a:endParaRPr lang="en-GB" dirty="0" smtClean="0"/>
          </a:p>
        </p:txBody>
      </p:sp>
      <p:sp>
        <p:nvSpPr>
          <p:cNvPr id="16388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6389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Project Presentation - July 2010</a:t>
            </a:r>
          </a:p>
        </p:txBody>
      </p:sp>
      <p:sp>
        <p:nvSpPr>
          <p:cNvPr id="1639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34ABF0-1D7E-4A65-912E-48B0DA37C074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EGI-InSPIRE 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125538"/>
            <a:ext cx="8075612" cy="511175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en-GB" dirty="0" smtClean="0"/>
              <a:t>SA1: Reliable Operation of the production infrastructure</a:t>
            </a:r>
          </a:p>
          <a:p>
            <a:pPr lvl="1" eaLnBrk="1" hangingPunct="1">
              <a:defRPr/>
            </a:pPr>
            <a:r>
              <a:rPr lang="en-GB" dirty="0" smtClean="0"/>
              <a:t>Monitoring, accounting, operational security</a:t>
            </a:r>
          </a:p>
          <a:p>
            <a:pPr lvl="1" eaLnBrk="1" hangingPunct="1">
              <a:defRPr/>
            </a:pPr>
            <a:r>
              <a:rPr lang="en-GB" dirty="0" smtClean="0"/>
              <a:t>Helpdesk &amp; NGI Support teams</a:t>
            </a:r>
          </a:p>
          <a:p>
            <a:pPr lvl="1" eaLnBrk="1" hangingPunct="1">
              <a:defRPr/>
            </a:pPr>
            <a:r>
              <a:rPr lang="en-GB" dirty="0" smtClean="0"/>
              <a:t>Validation of new technology &amp; operational tools</a:t>
            </a:r>
          </a:p>
          <a:p>
            <a:pPr eaLnBrk="1" hangingPunct="1">
              <a:defRPr/>
            </a:pPr>
            <a:r>
              <a:rPr lang="en-GB" dirty="0" smtClean="0"/>
              <a:t>SA2: Provisioning the Software Infrastructure</a:t>
            </a:r>
          </a:p>
          <a:p>
            <a:pPr lvl="1" eaLnBrk="1" hangingPunct="1">
              <a:defRPr/>
            </a:pPr>
            <a:r>
              <a:rPr lang="en-GB" dirty="0" smtClean="0"/>
              <a:t>Definition of software coming from external projects</a:t>
            </a:r>
          </a:p>
          <a:p>
            <a:pPr lvl="1" eaLnBrk="1" hangingPunct="1">
              <a:defRPr/>
            </a:pPr>
            <a:r>
              <a:rPr lang="en-GB" dirty="0" smtClean="0"/>
              <a:t>Validation of delivered software</a:t>
            </a:r>
          </a:p>
          <a:p>
            <a:pPr lvl="1" eaLnBrk="1" hangingPunct="1">
              <a:defRPr/>
            </a:pPr>
            <a:r>
              <a:rPr lang="en-GB" dirty="0" smtClean="0"/>
              <a:t>Software repository and support tools</a:t>
            </a:r>
          </a:p>
          <a:p>
            <a:pPr eaLnBrk="1" hangingPunct="1">
              <a:defRPr/>
            </a:pPr>
            <a:r>
              <a:rPr lang="en-GB" dirty="0" smtClean="0"/>
              <a:t>SA3: Support for Heavy User Communities</a:t>
            </a:r>
          </a:p>
          <a:p>
            <a:pPr lvl="1" eaLnBrk="1" hangingPunct="1">
              <a:defRPr/>
            </a:pPr>
            <a:r>
              <a:rPr lang="en-GB" dirty="0" smtClean="0"/>
              <a:t>Services &amp; tools for all users of the infrastructure</a:t>
            </a:r>
          </a:p>
          <a:p>
            <a:pPr lvl="1" eaLnBrk="1" hangingPunct="1">
              <a:defRPr/>
            </a:pPr>
            <a:r>
              <a:rPr lang="en-GB" dirty="0" smtClean="0"/>
              <a:t>Domain specific support for current heavy users</a:t>
            </a:r>
          </a:p>
        </p:txBody>
      </p:sp>
      <p:sp>
        <p:nvSpPr>
          <p:cNvPr id="17412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741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/>
              <a:t>Project Presentation - July 2010</a:t>
            </a:r>
          </a:p>
        </p:txBody>
      </p:sp>
      <p:sp>
        <p:nvSpPr>
          <p:cNvPr id="1741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54084D-EC0B-4569-B2CB-D1BAAEEE77A6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6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mtClean="0"/>
              <a:t>What will EGI do?</a:t>
            </a:r>
          </a:p>
        </p:txBody>
      </p:sp>
      <p:sp>
        <p:nvSpPr>
          <p:cNvPr id="18435" name="Subtitle 7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436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8437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1843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54A382-3BA2-47F7-B20A-4877865F81BE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fi-F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 means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smtClean="0"/>
              <a:t>Deploy Technology Innovation</a:t>
            </a:r>
          </a:p>
          <a:p>
            <a:pPr lvl="1" eaLnBrk="1" hangingPunct="1"/>
            <a:r>
              <a:rPr lang="en-GB" smtClean="0"/>
              <a:t>Distributed Computing continues to evolve</a:t>
            </a:r>
          </a:p>
          <a:p>
            <a:pPr lvl="2" eaLnBrk="1" hangingPunct="1"/>
            <a:r>
              <a:rPr lang="en-GB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smtClean="0">
                <a:sym typeface="Wingdings" pitchFamily="2" charset="2"/>
              </a:rPr>
              <a:t>Tools built on gLite/UNICORE/ARC/Globus</a:t>
            </a:r>
          </a:p>
          <a:p>
            <a:pPr eaLnBrk="1" hangingPunct="1"/>
            <a:r>
              <a:rPr lang="en-GB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smtClean="0">
                <a:sym typeface="Wingdings" pitchFamily="2" charset="2"/>
              </a:rPr>
              <a:t>Support for international research (e.g. ESFRI)</a:t>
            </a:r>
          </a:p>
          <a:p>
            <a:pPr lvl="2" eaLnBrk="1" hangingPunct="1"/>
            <a:endParaRPr lang="en-GB" smtClean="0">
              <a:sym typeface="Wingdings" pitchFamily="2" charset="2"/>
            </a:endParaRPr>
          </a:p>
          <a:p>
            <a:pPr lvl="1" eaLnBrk="1" hangingPunct="1"/>
            <a:endParaRPr lang="en-GB" smtClean="0">
              <a:sym typeface="Wingdings" pitchFamily="2" charset="2"/>
            </a:endParaRPr>
          </a:p>
          <a:p>
            <a:pPr lvl="1" eaLnBrk="1" hangingPunct="1"/>
            <a:endParaRPr lang="en-GB" smtClean="0"/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User Support &amp; Services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611188" y="1196975"/>
            <a:ext cx="8353425" cy="47418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GB" dirty="0" smtClean="0"/>
              <a:t>Support User Communities</a:t>
            </a:r>
          </a:p>
          <a:p>
            <a:pPr lvl="1" eaLnBrk="1" hangingPunct="1">
              <a:defRPr/>
            </a:pPr>
            <a:r>
              <a:rPr lang="en-GB" dirty="0" smtClean="0"/>
              <a:t>Researchers in International Collaborations</a:t>
            </a:r>
          </a:p>
          <a:p>
            <a:pPr lvl="1" eaLnBrk="1" hangingPunct="1">
              <a:defRPr/>
            </a:pPr>
            <a:r>
              <a:rPr lang="en-GB" dirty="0" smtClean="0"/>
              <a:t>National Research Collaborations through the NGI</a:t>
            </a:r>
          </a:p>
          <a:p>
            <a:pPr lvl="1" eaLnBrk="1" hangingPunct="1">
              <a:defRPr/>
            </a:pPr>
            <a:r>
              <a:rPr lang="en-GB" dirty="0" smtClean="0"/>
              <a:t>Scale up from the single VO to a community</a:t>
            </a:r>
          </a:p>
          <a:p>
            <a:pPr eaLnBrk="1" hangingPunct="1">
              <a:defRPr/>
            </a:pPr>
            <a:r>
              <a:rPr lang="en-GB" dirty="0" smtClean="0"/>
              <a:t>Provide a federated Helpdesk linking:</a:t>
            </a:r>
          </a:p>
          <a:p>
            <a:pPr lvl="1" eaLnBrk="1" hangingPunct="1">
              <a:defRPr/>
            </a:pPr>
            <a:r>
              <a:rPr lang="en-GB" dirty="0" smtClean="0"/>
              <a:t>Discipline specific support (e.g. Bio Apps)</a:t>
            </a:r>
          </a:p>
          <a:p>
            <a:pPr lvl="1" eaLnBrk="1" hangingPunct="1">
              <a:defRPr/>
            </a:pPr>
            <a:r>
              <a:rPr lang="en-GB" dirty="0" smtClean="0"/>
              <a:t>National Grid Infrastructures</a:t>
            </a:r>
          </a:p>
          <a:p>
            <a:pPr lvl="1" eaLnBrk="1" hangingPunct="1">
              <a:defRPr/>
            </a:pPr>
            <a:r>
              <a:rPr lang="en-GB" dirty="0" smtClean="0"/>
              <a:t>Generic services (e.g. Training)</a:t>
            </a:r>
          </a:p>
          <a:p>
            <a:pPr eaLnBrk="1" hangingPunct="1">
              <a:defRPr/>
            </a:pPr>
            <a:r>
              <a:rPr lang="en-GB" dirty="0" smtClean="0"/>
              <a:t>Provide core services to support users</a:t>
            </a:r>
          </a:p>
          <a:p>
            <a:pPr lvl="1" eaLnBrk="1" hangingPunct="1">
              <a:defRPr/>
            </a:pPr>
            <a:r>
              <a:rPr lang="en-GB" dirty="0" smtClean="0"/>
              <a:t>Manage VOs, Application DB, Training DB</a:t>
            </a:r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Other Activities</a:t>
            </a:r>
          </a:p>
        </p:txBody>
      </p:sp>
      <p:sp>
        <p:nvSpPr>
          <p:cNvPr id="21507" name="Content Placeholder 4"/>
          <p:cNvSpPr>
            <a:spLocks noGrp="1"/>
          </p:cNvSpPr>
          <p:nvPr>
            <p:ph idx="1"/>
          </p:nvPr>
        </p:nvSpPr>
        <p:spPr>
          <a:xfrm>
            <a:off x="611188" y="1196975"/>
            <a:ext cx="8075612" cy="4525963"/>
          </a:xfrm>
        </p:spPr>
        <p:txBody>
          <a:bodyPr/>
          <a:lstStyle/>
          <a:p>
            <a:pPr eaLnBrk="1" hangingPunct="1"/>
            <a:r>
              <a:rPr lang="en-GB" smtClean="0"/>
              <a:t>Dissemination</a:t>
            </a:r>
          </a:p>
          <a:p>
            <a:pPr lvl="1" eaLnBrk="1" hangingPunct="1"/>
            <a:r>
              <a:rPr lang="en-GB" smtClean="0"/>
              <a:t>With NGIs, VRCs, SSCs and other projects</a:t>
            </a:r>
          </a:p>
          <a:p>
            <a:pPr eaLnBrk="1" hangingPunct="1"/>
            <a:r>
              <a:rPr lang="en-GB" smtClean="0"/>
              <a:t>Support for Heavy User Communities</a:t>
            </a:r>
          </a:p>
          <a:p>
            <a:pPr lvl="1" eaLnBrk="1" hangingPunct="1"/>
            <a:r>
              <a:rPr lang="en-GB" smtClean="0"/>
              <a:t>General &amp; community specific services</a:t>
            </a:r>
          </a:p>
          <a:p>
            <a:pPr eaLnBrk="1" hangingPunct="1"/>
            <a:r>
              <a:rPr lang="en-GB" smtClean="0"/>
              <a:t>Events</a:t>
            </a:r>
          </a:p>
          <a:p>
            <a:pPr lvl="1" eaLnBrk="1" hangingPunct="1"/>
            <a:r>
              <a:rPr lang="en-GB" smtClean="0"/>
              <a:t>Two Annual meetings: Users &amp; Technology</a:t>
            </a:r>
          </a:p>
          <a:p>
            <a:pPr eaLnBrk="1" hangingPunct="1"/>
            <a:r>
              <a:rPr lang="en-GB" smtClean="0"/>
              <a:t>Technology Assessment and Integration</a:t>
            </a:r>
          </a:p>
          <a:p>
            <a:pPr lvl="1" eaLnBrk="1" hangingPunct="1"/>
            <a:r>
              <a:rPr lang="en-GB" smtClean="0"/>
              <a:t>Liaison with software providers</a:t>
            </a:r>
          </a:p>
          <a:p>
            <a:pPr lvl="1" eaLnBrk="1" hangingPunct="1"/>
            <a:r>
              <a:rPr lang="en-GB" smtClean="0"/>
              <a:t>Definition and verification of requirements</a:t>
            </a:r>
          </a:p>
          <a:p>
            <a:pPr lvl="1" eaLnBrk="1" hangingPunct="1"/>
            <a:endParaRPr lang="en-GB" smtClean="0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150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BB4671-C81C-43D5-B940-3D74FE4EEEDB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Abbreviations</a:t>
            </a:r>
          </a:p>
        </p:txBody>
      </p:sp>
      <p:sp>
        <p:nvSpPr>
          <p:cNvPr id="4099" name="Content Placeholder 1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eaLnBrk="1" hangingPunct="1"/>
            <a:r>
              <a:rPr lang="en-GB" smtClean="0"/>
              <a:t>VO: Virtual Organisation</a:t>
            </a:r>
          </a:p>
          <a:p>
            <a:pPr eaLnBrk="1" hangingPunct="1"/>
            <a:r>
              <a:rPr lang="en-GB" smtClean="0"/>
              <a:t>EIRO: European International Research Organisation</a:t>
            </a:r>
          </a:p>
          <a:p>
            <a:pPr eaLnBrk="1" hangingPunct="1"/>
            <a:r>
              <a:rPr lang="en-GB" smtClean="0"/>
              <a:t>ESFRI: European Strategy Forum on Research Infrastructures</a:t>
            </a:r>
          </a:p>
          <a:p>
            <a:pPr eaLnBrk="1" hangingPunct="1"/>
            <a:r>
              <a:rPr lang="en-GB" smtClean="0"/>
              <a:t>NGI: National Grid Infrastructure/Initiative</a:t>
            </a:r>
          </a:p>
          <a:p>
            <a:pPr eaLnBrk="1" hangingPunct="1"/>
            <a:r>
              <a:rPr lang="en-GB" smtClean="0"/>
              <a:t>VRC: Virtual Research Community</a:t>
            </a:r>
          </a:p>
          <a:p>
            <a:pPr eaLnBrk="1" hangingPunct="1"/>
            <a:r>
              <a:rPr lang="en-GB" smtClean="0"/>
              <a:t>SSC: Specialised Support Centre</a:t>
            </a:r>
          </a:p>
          <a:p>
            <a:pPr eaLnBrk="1" hangingPunct="1"/>
            <a:endParaRPr lang="en-GB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857DC5-EDEF-4B80-9D9F-B94B40C20C82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Technology Innovation</a:t>
            </a:r>
          </a:p>
        </p:txBody>
      </p:sp>
      <p:sp>
        <p:nvSpPr>
          <p:cNvPr id="22531" name="Content Placeholder 6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eaLnBrk="1" hangingPunct="1"/>
            <a:r>
              <a:rPr lang="en-GB" smtClean="0"/>
              <a:t>Will come from outside EGI</a:t>
            </a:r>
          </a:p>
          <a:p>
            <a:pPr lvl="1" eaLnBrk="1" hangingPunct="1"/>
            <a:r>
              <a:rPr lang="en-GB" smtClean="0"/>
              <a:t>Moving research technologies into production</a:t>
            </a:r>
          </a:p>
          <a:p>
            <a:pPr eaLnBrk="1" hangingPunct="1"/>
            <a:r>
              <a:rPr lang="en-GB" smtClean="0"/>
              <a:t>Partnership with technology projects</a:t>
            </a:r>
          </a:p>
          <a:p>
            <a:pPr lvl="1" eaLnBrk="1" hangingPunct="1"/>
            <a:r>
              <a:rPr lang="en-GB" smtClean="0"/>
              <a:t>EMI (European Middleware Initiative)</a:t>
            </a:r>
          </a:p>
          <a:p>
            <a:pPr lvl="1" eaLnBrk="1" hangingPunct="1"/>
            <a:r>
              <a:rPr lang="en-GB" smtClean="0"/>
              <a:t>IGE (Initiative for Globus in Europe)</a:t>
            </a:r>
          </a:p>
          <a:p>
            <a:pPr lvl="1" eaLnBrk="1" hangingPunct="1"/>
            <a:r>
              <a:rPr lang="en-GB" smtClean="0"/>
              <a:t>EDGI (</a:t>
            </a:r>
            <a:r>
              <a:rPr lang="en-US" smtClean="0"/>
              <a:t>European Desktop Grid Initiative)</a:t>
            </a:r>
            <a:endParaRPr lang="en-GB" smtClean="0"/>
          </a:p>
          <a:p>
            <a:pPr lvl="1" eaLnBrk="1" hangingPunct="1"/>
            <a:r>
              <a:rPr lang="en-GB" smtClean="0"/>
              <a:t>StratusLab</a:t>
            </a:r>
          </a:p>
          <a:p>
            <a:pPr lvl="1" eaLnBrk="1" hangingPunct="1"/>
            <a:r>
              <a:rPr lang="en-GB" smtClean="0"/>
              <a:t>VenusC</a:t>
            </a:r>
          </a:p>
          <a:p>
            <a:pPr lvl="1" eaLnBrk="1" hangingPunct="1"/>
            <a:endParaRPr lang="en-GB" smtClean="0"/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253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E439AD-F805-47EC-93C9-3A81B5A16026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fi-FI"/>
          </a:p>
        </p:txBody>
      </p:sp>
      <p:pic>
        <p:nvPicPr>
          <p:cNvPr id="22535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38" y="2163763"/>
            <a:ext cx="2024062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251450"/>
            <a:ext cx="24479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AutoShape 10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AutoShape 12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2539" name="Picture 6" descr="C:\Users\snewhous\AppData\Local\Temp\IGE_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0326"/>
          <a:stretch>
            <a:fillRect/>
          </a:stretch>
        </p:blipFill>
        <p:spPr bwMode="auto">
          <a:xfrm>
            <a:off x="7364413" y="1125538"/>
            <a:ext cx="1743075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650" y="5324475"/>
            <a:ext cx="801688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41" name="Picture 14" descr="http://www.venus-c.eu/venus-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0"/>
            <a:ext cx="192563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Software Innovation</a:t>
            </a:r>
          </a:p>
        </p:txBody>
      </p:sp>
      <p:sp>
        <p:nvSpPr>
          <p:cNvPr id="23555" name="Content Placeholder 6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eaLnBrk="1" hangingPunct="1"/>
            <a:r>
              <a:rPr lang="en-GB" smtClean="0"/>
              <a:t>Will also come from outside EGI</a:t>
            </a:r>
          </a:p>
          <a:p>
            <a:pPr lvl="1" eaLnBrk="1" hangingPunct="1"/>
            <a:r>
              <a:rPr lang="en-GB" smtClean="0"/>
              <a:t>EGI is a neutral platform for applications</a:t>
            </a:r>
          </a:p>
          <a:p>
            <a:pPr eaLnBrk="1" hangingPunct="1"/>
            <a:r>
              <a:rPr lang="en-GB" smtClean="0"/>
              <a:t>EGI cannot support all services in its core</a:t>
            </a:r>
          </a:p>
          <a:p>
            <a:pPr lvl="1" eaLnBrk="1" hangingPunct="1"/>
            <a:r>
              <a:rPr lang="en-GB" smtClean="0"/>
              <a:t>Every community needs something different</a:t>
            </a:r>
          </a:p>
          <a:p>
            <a:pPr eaLnBrk="1" hangingPunct="1"/>
            <a:r>
              <a:rPr lang="en-GB" smtClean="0"/>
              <a:t>Foster innovation within different ‘sectors’</a:t>
            </a:r>
          </a:p>
          <a:p>
            <a:pPr lvl="1" eaLnBrk="1" hangingPunct="1"/>
            <a:r>
              <a:rPr lang="en-GB" smtClean="0"/>
              <a:t>Digital Libraries</a:t>
            </a:r>
          </a:p>
          <a:p>
            <a:pPr lvl="2" eaLnBrk="1" hangingPunct="1"/>
            <a:r>
              <a:rPr lang="en-GB" smtClean="0"/>
              <a:t>gCube from D4Science</a:t>
            </a:r>
          </a:p>
          <a:p>
            <a:pPr lvl="1" eaLnBrk="1" hangingPunct="1"/>
            <a:endParaRPr lang="en-GB" smtClean="0"/>
          </a:p>
          <a:p>
            <a:pPr eaLnBrk="1" hangingPunct="1"/>
            <a:endParaRPr lang="en-GB" smtClean="0"/>
          </a:p>
        </p:txBody>
      </p:sp>
      <p:sp>
        <p:nvSpPr>
          <p:cNvPr id="2355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355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04F76F-4567-4205-A6FF-D6D63AF5DF01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i-FI"/>
          </a:p>
        </p:txBody>
      </p:sp>
      <p:pic>
        <p:nvPicPr>
          <p:cNvPr id="23559" name="Picture 8" descr="http://t2.gstatic.com/images?q=tbn:Pf42Ywr7cGNwBM:http://upload.wikimedia.org/wikipedia/en/b/b5/D4scien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487863"/>
            <a:ext cx="179705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Research Innovation</a:t>
            </a:r>
          </a:p>
        </p:txBody>
      </p:sp>
      <p:sp>
        <p:nvSpPr>
          <p:cNvPr id="24579" name="Content Placeholder 6"/>
          <p:cNvSpPr>
            <a:spLocks noGrp="1"/>
          </p:cNvSpPr>
          <p:nvPr>
            <p:ph idx="1"/>
          </p:nvPr>
        </p:nvSpPr>
        <p:spPr>
          <a:xfrm>
            <a:off x="611188" y="1125538"/>
            <a:ext cx="8075612" cy="4525962"/>
          </a:xfrm>
        </p:spPr>
        <p:txBody>
          <a:bodyPr/>
          <a:lstStyle/>
          <a:p>
            <a:pPr eaLnBrk="1" hangingPunct="1"/>
            <a:r>
              <a:rPr lang="en-GB" smtClean="0"/>
              <a:t>An infrastructure to support European Researchers</a:t>
            </a:r>
          </a:p>
          <a:p>
            <a:pPr lvl="1" eaLnBrk="1" hangingPunct="1"/>
            <a:r>
              <a:rPr lang="en-GB" smtClean="0"/>
              <a:t>Within the EU27</a:t>
            </a:r>
          </a:p>
          <a:p>
            <a:pPr lvl="1" eaLnBrk="1" hangingPunct="1"/>
            <a:r>
              <a:rPr lang="en-GB" smtClean="0"/>
              <a:t>Geographical Europe</a:t>
            </a:r>
          </a:p>
          <a:p>
            <a:pPr lvl="1" eaLnBrk="1" hangingPunct="1"/>
            <a:r>
              <a:rPr lang="en-GB" smtClean="0"/>
              <a:t>Interoperability worldwide for collaboration</a:t>
            </a:r>
          </a:p>
          <a:p>
            <a:pPr eaLnBrk="1" hangingPunct="1"/>
            <a:r>
              <a:rPr lang="en-GB" smtClean="0"/>
              <a:t>Work with Virtual Research Communities</a:t>
            </a:r>
          </a:p>
          <a:p>
            <a:pPr lvl="1" eaLnBrk="1" hangingPunct="1"/>
            <a:r>
              <a:rPr lang="en-GB" smtClean="0"/>
              <a:t>Groupings of aligned Virtual Organisations</a:t>
            </a:r>
          </a:p>
          <a:p>
            <a:pPr lvl="1" eaLnBrk="1" hangingPunct="1"/>
            <a:r>
              <a:rPr lang="en-GB" smtClean="0"/>
              <a:t>Enable their community specific support activity:</a:t>
            </a:r>
          </a:p>
          <a:p>
            <a:pPr lvl="2" eaLnBrk="1" hangingPunct="1"/>
            <a:r>
              <a:rPr lang="en-GB" smtClean="0"/>
              <a:t>Support, training, consultancy, requirements etc.</a:t>
            </a:r>
          </a:p>
        </p:txBody>
      </p:sp>
      <p:sp>
        <p:nvSpPr>
          <p:cNvPr id="2458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458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45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EABC7C-DE9E-48AE-ACD0-FD68AC169E34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fi-FI"/>
          </a:p>
        </p:txBody>
      </p:sp>
      <p:pic>
        <p:nvPicPr>
          <p:cNvPr id="24583" name="Picture 2" descr="http://t1.gstatic.com/images?q=tbn:SDS5Q5rsB-JteM:http://wiki.sc-education.net/images/c/c5/Logo_OS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236378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AutoShape 12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AutoShape 14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AutoShape 16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AutoShape 18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6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mtClean="0"/>
              <a:t>Future Plans</a:t>
            </a:r>
          </a:p>
        </p:txBody>
      </p:sp>
      <p:sp>
        <p:nvSpPr>
          <p:cNvPr id="25603" name="Subtitle 7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5604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560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560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7E1857-C567-4F22-B32A-3832B36CC482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fi-F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will EGI do?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50825" y="1125538"/>
            <a:ext cx="8893175" cy="4525962"/>
          </a:xfrm>
        </p:spPr>
        <p:txBody>
          <a:bodyPr/>
          <a:lstStyle/>
          <a:p>
            <a:pPr eaLnBrk="1" hangingPunct="1"/>
            <a:r>
              <a:rPr lang="en-GB" smtClean="0"/>
              <a:t>Continue with a secure reliable infrastructure</a:t>
            </a:r>
          </a:p>
          <a:p>
            <a:pPr lvl="1" eaLnBrk="1" hangingPunct="1"/>
            <a:r>
              <a:rPr lang="en-GB" smtClean="0"/>
              <a:t>Integrate resources based on gLite, UNICORE, ARC, Globus, ...</a:t>
            </a:r>
          </a:p>
          <a:p>
            <a:pPr lvl="1" eaLnBrk="1" hangingPunct="1"/>
            <a:r>
              <a:rPr lang="en-GB" smtClean="0"/>
              <a:t>Continue the transition to national structures</a:t>
            </a:r>
          </a:p>
          <a:p>
            <a:pPr eaLnBrk="1" hangingPunct="1"/>
            <a:r>
              <a:rPr lang="en-GB" smtClean="0"/>
              <a:t>Support its user communities</a:t>
            </a:r>
          </a:p>
          <a:p>
            <a:pPr lvl="1" eaLnBrk="1" hangingPunct="1"/>
            <a:r>
              <a:rPr lang="en-GB" smtClean="0"/>
              <a:t>Maintain user services &amp; tools</a:t>
            </a:r>
          </a:p>
          <a:p>
            <a:pPr lvl="1" eaLnBrk="1" hangingPunct="1"/>
            <a:r>
              <a:rPr lang="en-GB" smtClean="0"/>
              <a:t>Engage with structured (virtual) user communities</a:t>
            </a:r>
          </a:p>
          <a:p>
            <a:pPr lvl="2" eaLnBrk="1" hangingPunct="1"/>
            <a:r>
              <a:rPr lang="en-GB" smtClean="0"/>
              <a:t>Encourage structuring in unstructured user communities</a:t>
            </a:r>
          </a:p>
          <a:p>
            <a:pPr lvl="2" eaLnBrk="1" hangingPunct="1"/>
            <a:r>
              <a:rPr lang="en-GB" smtClean="0"/>
              <a:t>Defined representatives within EGI bodies</a:t>
            </a:r>
          </a:p>
          <a:p>
            <a:pPr lvl="1" eaLnBrk="1" hangingPunct="1"/>
            <a:r>
              <a:rPr lang="en-GB" smtClean="0"/>
              <a:t>Engage with the ESFRI projects </a:t>
            </a:r>
          </a:p>
          <a:p>
            <a:pPr eaLnBrk="1" hangingPunct="1"/>
            <a:endParaRPr lang="en-GB" smtClean="0"/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662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7FE9982-7ACC-4B45-90BD-355636FA4FEE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Be a Neutral Infrastructure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313" y="1268413"/>
            <a:ext cx="8351837" cy="4525962"/>
          </a:xfrm>
        </p:spPr>
        <p:txBody>
          <a:bodyPr/>
          <a:lstStyle/>
          <a:p>
            <a:pPr eaLnBrk="1" hangingPunct="1"/>
            <a:r>
              <a:rPr lang="en-GB" smtClean="0"/>
              <a:t>Consider IP network providers</a:t>
            </a:r>
          </a:p>
          <a:p>
            <a:pPr lvl="1" eaLnBrk="1" hangingPunct="1"/>
            <a:r>
              <a:rPr lang="en-GB" smtClean="0"/>
              <a:t>Supports traffic from different communities</a:t>
            </a:r>
          </a:p>
          <a:p>
            <a:pPr lvl="1" eaLnBrk="1" hangingPunct="1"/>
            <a:r>
              <a:rPr lang="en-GB" smtClean="0"/>
              <a:t>Customised solutions within a generic framework</a:t>
            </a:r>
          </a:p>
          <a:p>
            <a:pPr lvl="1" eaLnBrk="1" hangingPunct="1"/>
            <a:r>
              <a:rPr lang="en-GB" smtClean="0"/>
              <a:t>Standards drive integrated deployment</a:t>
            </a:r>
          </a:p>
          <a:p>
            <a:pPr eaLnBrk="1" hangingPunct="1"/>
            <a:r>
              <a:rPr lang="en-GB" smtClean="0"/>
              <a:t>And for sustainable e-Infrastructures?</a:t>
            </a:r>
          </a:p>
          <a:p>
            <a:pPr lvl="1" eaLnBrk="1" hangingPunct="1"/>
            <a:r>
              <a:rPr lang="en-GB" smtClean="0"/>
              <a:t>Any application, any domain, any technology</a:t>
            </a:r>
          </a:p>
          <a:p>
            <a:pPr lvl="1" eaLnBrk="1" hangingPunct="1"/>
            <a:r>
              <a:rPr lang="en-GB" smtClean="0"/>
              <a:t>A platform for domain specific innovation &amp; use</a:t>
            </a:r>
          </a:p>
          <a:p>
            <a:pPr lvl="1" eaLnBrk="1" hangingPunct="1"/>
            <a:r>
              <a:rPr lang="en-GB" smtClean="0"/>
              <a:t>Integration of any compliant resource</a:t>
            </a:r>
          </a:p>
          <a:p>
            <a:pPr lvl="1" eaLnBrk="1" hangingPunct="1"/>
            <a:endParaRPr lang="en-GB" smtClean="0"/>
          </a:p>
        </p:txBody>
      </p:sp>
      <p:sp>
        <p:nvSpPr>
          <p:cNvPr id="2765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765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7654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86ECBF-2860-491B-B153-F34AB05F9FF2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 the Future…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385763" y="1268413"/>
            <a:ext cx="8434387" cy="4525962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/>
              <a:t>Improve the efficiency of the infrastructure</a:t>
            </a:r>
          </a:p>
          <a:p>
            <a:pPr lvl="1" eaLnBrk="1" hangingPunct="1">
              <a:defRPr/>
            </a:pPr>
            <a:r>
              <a:rPr lang="en-GB" dirty="0" smtClean="0"/>
              <a:t>The jobs, users &amp; data will continue to increase</a:t>
            </a:r>
          </a:p>
          <a:p>
            <a:pPr lvl="1" eaLnBrk="1" hangingPunct="1">
              <a:defRPr/>
            </a:pPr>
            <a:r>
              <a:rPr lang="en-GB" dirty="0" smtClean="0"/>
              <a:t>Effectiveness of the resources needs to match</a:t>
            </a:r>
          </a:p>
          <a:p>
            <a:pPr eaLnBrk="1" hangingPunct="1">
              <a:defRPr/>
            </a:pPr>
            <a:r>
              <a:rPr lang="en-GB" dirty="0" smtClean="0"/>
              <a:t>User input into upper middleware layers</a:t>
            </a:r>
          </a:p>
          <a:p>
            <a:pPr lvl="1" eaLnBrk="1" hangingPunct="1">
              <a:defRPr/>
            </a:pPr>
            <a:r>
              <a:rPr lang="en-GB" dirty="0" smtClean="0"/>
              <a:t>VOs decide what services are deployed where</a:t>
            </a:r>
          </a:p>
          <a:p>
            <a:pPr lvl="1" eaLnBrk="1" hangingPunct="1">
              <a:defRPr/>
            </a:pPr>
            <a:r>
              <a:rPr lang="en-GB" dirty="0" smtClean="0"/>
              <a:t>VOs manage their own deployed infrastructure</a:t>
            </a:r>
          </a:p>
          <a:p>
            <a:pPr lvl="1" eaLnBrk="1" hangingPunct="1">
              <a:defRPr/>
            </a:pPr>
            <a:r>
              <a:rPr lang="en-GB" dirty="0" smtClean="0"/>
              <a:t>Empower the VOs to meet their own needs</a:t>
            </a:r>
          </a:p>
          <a:p>
            <a:pPr lvl="2" eaLnBrk="1" hangingPunct="1">
              <a:defRPr/>
            </a:pPr>
            <a:r>
              <a:rPr lang="en-GB" dirty="0" smtClean="0"/>
              <a:t>Flexibility and responsibility</a:t>
            </a:r>
          </a:p>
          <a:p>
            <a:pPr marL="457200" lvl="1" indent="0" eaLnBrk="1" hangingPunct="1">
              <a:buFont typeface="Arial" pitchFamily="34" charset="0"/>
              <a:buNone/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867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867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F2AA42-3907-4F54-BF9B-753966708870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Can we learn from others?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12875"/>
            <a:ext cx="8353425" cy="4525963"/>
          </a:xfrm>
        </p:spPr>
        <p:txBody>
          <a:bodyPr/>
          <a:lstStyle/>
          <a:p>
            <a:pPr eaLnBrk="1" hangingPunct="1"/>
            <a:r>
              <a:rPr lang="en-GB" smtClean="0"/>
              <a:t>Grids have benefited from commoditisation</a:t>
            </a:r>
          </a:p>
          <a:p>
            <a:pPr lvl="1" eaLnBrk="1" hangingPunct="1"/>
            <a:r>
              <a:rPr lang="en-GB" smtClean="0"/>
              <a:t>Hardware: HTC &amp; HPC affordable to all</a:t>
            </a:r>
          </a:p>
          <a:p>
            <a:pPr lvl="1" eaLnBrk="1" hangingPunct="1"/>
            <a:r>
              <a:rPr lang="en-GB" smtClean="0"/>
              <a:t>Networking: GBs can be moved over WAN</a:t>
            </a:r>
          </a:p>
          <a:p>
            <a:pPr lvl="1" eaLnBrk="1" hangingPunct="1"/>
            <a:r>
              <a:rPr lang="en-GB" smtClean="0"/>
              <a:t>Software: Open source software comes of age</a:t>
            </a:r>
          </a:p>
          <a:p>
            <a:pPr eaLnBrk="1" hangingPunct="1"/>
            <a:r>
              <a:rPr lang="en-GB" smtClean="0"/>
              <a:t>Impacts of commodity virtualisation…</a:t>
            </a:r>
          </a:p>
          <a:p>
            <a:pPr lvl="1" eaLnBrk="1" hangingPunct="1"/>
            <a:r>
              <a:rPr lang="en-GB" smtClean="0"/>
              <a:t>For transactional models </a:t>
            </a:r>
            <a:r>
              <a:rPr lang="en-GB" smtClean="0">
                <a:sym typeface="Wingdings" pitchFamily="2" charset="2"/>
              </a:rPr>
              <a:t></a:t>
            </a:r>
          </a:p>
          <a:p>
            <a:pPr lvl="2" eaLnBrk="1" hangingPunct="1"/>
            <a:r>
              <a:rPr lang="en-GB" smtClean="0">
                <a:sym typeface="Wingdings" pitchFamily="2" charset="2"/>
              </a:rPr>
              <a:t>The ‘Cloud’: A model based on compute not data</a:t>
            </a:r>
          </a:p>
          <a:p>
            <a:pPr lvl="1" eaLnBrk="1" hangingPunct="1"/>
            <a:r>
              <a:rPr lang="en-GB" smtClean="0"/>
              <a:t>For large distributed data-oriented models </a:t>
            </a:r>
            <a:r>
              <a:rPr lang="en-GB" smtClean="0">
                <a:sym typeface="Wingdings" pitchFamily="2" charset="2"/>
              </a:rPr>
              <a:t> </a:t>
            </a:r>
            <a:endParaRPr lang="en-GB" smtClean="0"/>
          </a:p>
          <a:p>
            <a:pPr lvl="2" eaLnBrk="1" hangingPunct="1"/>
            <a:r>
              <a:rPr lang="en-GB" smtClean="0"/>
              <a:t>The emergence of true ‘function shipping’?</a:t>
            </a:r>
          </a:p>
          <a:p>
            <a:pPr lvl="1" eaLnBrk="1" hangingPunct="1"/>
            <a:endParaRPr lang="en-GB" smtClean="0"/>
          </a:p>
        </p:txBody>
      </p:sp>
      <p:sp>
        <p:nvSpPr>
          <p:cNvPr id="297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297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297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68C25F-3CD0-429A-AFD9-64D492286A28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need for Standards</a:t>
            </a:r>
          </a:p>
        </p:txBody>
      </p:sp>
      <p:sp>
        <p:nvSpPr>
          <p:cNvPr id="30723" name="Content Placeholder 4"/>
          <p:cNvSpPr>
            <a:spLocks noGrp="1"/>
          </p:cNvSpPr>
          <p:nvPr>
            <p:ph idx="1"/>
          </p:nvPr>
        </p:nvSpPr>
        <p:spPr>
          <a:xfrm>
            <a:off x="395288" y="1268413"/>
            <a:ext cx="8291512" cy="4525962"/>
          </a:xfrm>
        </p:spPr>
        <p:txBody>
          <a:bodyPr/>
          <a:lstStyle/>
          <a:p>
            <a:pPr eaLnBrk="1" hangingPunct="1"/>
            <a:r>
              <a:rPr lang="en-GB" smtClean="0"/>
              <a:t>Data Layer</a:t>
            </a:r>
          </a:p>
          <a:p>
            <a:pPr lvl="1" eaLnBrk="1" hangingPunct="1"/>
            <a:r>
              <a:rPr lang="en-GB" smtClean="0"/>
              <a:t>Secure reliable data movement</a:t>
            </a:r>
          </a:p>
          <a:p>
            <a:pPr lvl="1" eaLnBrk="1" hangingPunct="1"/>
            <a:r>
              <a:rPr lang="en-GB" smtClean="0"/>
              <a:t>Access to data resources</a:t>
            </a:r>
          </a:p>
          <a:p>
            <a:pPr eaLnBrk="1" hangingPunct="1"/>
            <a:r>
              <a:rPr lang="en-GB" smtClean="0"/>
              <a:t>Virtualisation Layer</a:t>
            </a:r>
          </a:p>
          <a:p>
            <a:pPr lvl="1" eaLnBrk="1" hangingPunct="1"/>
            <a:r>
              <a:rPr lang="en-GB" smtClean="0"/>
              <a:t>Span trust domains within agreed policies</a:t>
            </a:r>
          </a:p>
          <a:p>
            <a:pPr lvl="1" eaLnBrk="1" hangingPunct="1"/>
            <a:r>
              <a:rPr lang="en-GB" smtClean="0"/>
              <a:t>Monitoring as important as lifecycle control</a:t>
            </a:r>
          </a:p>
          <a:p>
            <a:pPr eaLnBrk="1" hangingPunct="1"/>
            <a:r>
              <a:rPr lang="en-GB" smtClean="0"/>
              <a:t>Service Layer</a:t>
            </a:r>
          </a:p>
          <a:p>
            <a:pPr lvl="1" eaLnBrk="1" hangingPunct="1"/>
            <a:r>
              <a:rPr lang="en-GB" smtClean="0"/>
              <a:t>The services that go into the virtual machine</a:t>
            </a:r>
          </a:p>
          <a:p>
            <a:pPr lvl="1" eaLnBrk="1" hangingPunct="1"/>
            <a:r>
              <a:rPr lang="en-GB" smtClean="0"/>
              <a:t>Avoid domain specific silos &amp; promote reuse</a:t>
            </a:r>
          </a:p>
        </p:txBody>
      </p:sp>
      <p:sp>
        <p:nvSpPr>
          <p:cNvPr id="3072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30725" name="Footer Placeholder 6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30726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56C0C9-12CB-49FE-94EC-0838F59E3FE6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fi-FI"/>
          </a:p>
        </p:txBody>
      </p:sp>
      <p:sp>
        <p:nvSpPr>
          <p:cNvPr id="6" name="TextBox 5"/>
          <p:cNvSpPr txBox="1"/>
          <p:nvPr/>
        </p:nvSpPr>
        <p:spPr>
          <a:xfrm>
            <a:off x="6372200" y="1078865"/>
            <a:ext cx="2771800" cy="206210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en-GB" sz="3200" dirty="0"/>
              <a:t> Consensus 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Openness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Balance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Transparency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eaLnBrk="1" hangingPunct="1"/>
            <a:r>
              <a:rPr lang="en-GB" smtClean="0"/>
              <a:t>EGEE:</a:t>
            </a:r>
          </a:p>
          <a:p>
            <a:pPr lvl="1" eaLnBrk="1" hangingPunct="1"/>
            <a:r>
              <a:rPr lang="en-GB" smtClean="0"/>
              <a:t>Demonstrated a production e-infrastructure</a:t>
            </a:r>
          </a:p>
          <a:p>
            <a:pPr eaLnBrk="1" hangingPunct="1"/>
            <a:r>
              <a:rPr lang="en-GB" smtClean="0"/>
              <a:t>EGI:</a:t>
            </a:r>
          </a:p>
          <a:p>
            <a:pPr lvl="1" eaLnBrk="1" hangingPunct="1"/>
            <a:r>
              <a:rPr lang="en-GB" smtClean="0"/>
              <a:t>Provide a sustainable production e-infrastructure</a:t>
            </a:r>
          </a:p>
          <a:p>
            <a:pPr eaLnBrk="1" hangingPunct="1"/>
            <a:r>
              <a:rPr lang="en-GB" smtClean="0"/>
              <a:t>EGI.eu established in Amsterdam</a:t>
            </a:r>
          </a:p>
          <a:p>
            <a:pPr lvl="1" eaLnBrk="1" hangingPunct="1"/>
            <a:r>
              <a:rPr lang="en-GB" smtClean="0"/>
              <a:t>Supported transition through EGI-InSPIRE</a:t>
            </a:r>
          </a:p>
          <a:p>
            <a:pPr eaLnBrk="1" hangingPunct="1"/>
            <a:r>
              <a:rPr lang="en-GB" smtClean="0"/>
              <a:t>Contact: </a:t>
            </a:r>
            <a:r>
              <a:rPr lang="en-GB" smtClean="0">
                <a:hlinkClick r:id="rId2"/>
              </a:rPr>
              <a:t>director@egi.eu</a:t>
            </a:r>
            <a:endParaRPr lang="en-GB" smtClean="0"/>
          </a:p>
          <a:p>
            <a:pPr eaLnBrk="1" hangingPunct="1"/>
            <a:endParaRPr lang="en-GB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7698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6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mtClean="0"/>
              <a:t>Why build a European Grid Infrastructure?</a:t>
            </a:r>
          </a:p>
        </p:txBody>
      </p:sp>
      <p:sp>
        <p:nvSpPr>
          <p:cNvPr id="5123" name="Subtitle 7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124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512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512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29EEE3-5160-4C6C-A435-CC4EE8A546B8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i-F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Infrastructure (Wikipedia)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smtClean="0"/>
              <a:t>Infrastructure is the basic physical and organisational structures needed for the operation of a society or enterprise, or the services and facilities necessary for an economy to function</a:t>
            </a:r>
          </a:p>
        </p:txBody>
      </p:sp>
      <p:sp>
        <p:nvSpPr>
          <p:cNvPr id="6148" name="Date Placeholder 6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6149" name="Footer Placeholder 7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2ED949-20FF-4B43-A31E-A2CDE4B5E17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851" y="4129916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Grid?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eaLnBrk="1" hangingPunct="1"/>
            <a:r>
              <a:rPr lang="en-GB" smtClean="0"/>
              <a:t>A grid consists of distributed resources controlled by separate organisations that be systematically used securely by users external to that organisation</a:t>
            </a:r>
          </a:p>
          <a:p>
            <a:pPr eaLnBrk="1" hangingPunct="1"/>
            <a:r>
              <a:rPr lang="en-GB" smtClean="0"/>
              <a:t>Resources can include:</a:t>
            </a:r>
          </a:p>
          <a:p>
            <a:pPr lvl="1" eaLnBrk="1" hangingPunct="1"/>
            <a:r>
              <a:rPr lang="en-GB" smtClean="0"/>
              <a:t>Commodity or HPC clusters</a:t>
            </a:r>
          </a:p>
          <a:p>
            <a:pPr lvl="1" eaLnBrk="1" hangingPunct="1"/>
            <a:r>
              <a:rPr lang="en-GB" smtClean="0"/>
              <a:t>Disk or tape storage</a:t>
            </a:r>
          </a:p>
          <a:p>
            <a:pPr lvl="1" eaLnBrk="1" hangingPunct="1"/>
            <a:r>
              <a:rPr lang="en-GB" smtClean="0"/>
              <a:t>Instruments</a:t>
            </a:r>
          </a:p>
          <a:p>
            <a:pPr lvl="1" eaLnBrk="1" hangingPunct="1"/>
            <a:r>
              <a:rPr lang="en-GB" smtClean="0"/>
              <a:t>Data Archives or Digital Libraries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717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E5DED5-60B2-4585-A5A2-7E92A9DE0233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European Grid Infrastructure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11188" y="1268413"/>
            <a:ext cx="8075612" cy="4525962"/>
          </a:xfrm>
        </p:spPr>
        <p:txBody>
          <a:bodyPr/>
          <a:lstStyle/>
          <a:p>
            <a:pPr eaLnBrk="1" hangingPunct="1"/>
            <a:r>
              <a:rPr lang="en-GB" smtClean="0"/>
              <a:t>European Data Grid (EDG)</a:t>
            </a:r>
          </a:p>
          <a:p>
            <a:pPr lvl="1" eaLnBrk="1" hangingPunct="1"/>
            <a:r>
              <a:rPr lang="en-GB" smtClean="0"/>
              <a:t>Explore concepts in a testbed</a:t>
            </a:r>
          </a:p>
          <a:p>
            <a:pPr eaLnBrk="1" hangingPunct="1"/>
            <a:r>
              <a:rPr lang="en-GB" smtClean="0"/>
              <a:t>Enabling Grid for E-sciencE (EGEE)</a:t>
            </a:r>
          </a:p>
          <a:p>
            <a:pPr lvl="1" eaLnBrk="1" hangingPunct="1"/>
            <a:r>
              <a:rPr lang="en-GB" smtClean="0"/>
              <a:t>Moving from prototype to production</a:t>
            </a:r>
          </a:p>
          <a:p>
            <a:pPr eaLnBrk="1" hangingPunct="1"/>
            <a:r>
              <a:rPr lang="en-GB" smtClean="0"/>
              <a:t>European Grid Infrastructure (EGI)</a:t>
            </a:r>
          </a:p>
          <a:p>
            <a:pPr lvl="1" eaLnBrk="1" hangingPunct="1"/>
            <a:r>
              <a:rPr lang="en-GB" smtClean="0"/>
              <a:t>Routine usage of a sustainable e-infrastructure</a:t>
            </a:r>
          </a:p>
        </p:txBody>
      </p:sp>
      <p:sp>
        <p:nvSpPr>
          <p:cNvPr id="8196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819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819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D31123-F156-4138-AE46-FE031EAA7C5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/>
          </a:p>
        </p:txBody>
      </p:sp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4" b="9723"/>
          <a:stretch>
            <a:fillRect/>
          </a:stretch>
        </p:blipFill>
        <p:spPr bwMode="auto">
          <a:xfrm>
            <a:off x="-107950" y="4149725"/>
            <a:ext cx="93408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Growing Capacity &amp; Scope</a:t>
            </a:r>
          </a:p>
        </p:txBody>
      </p:sp>
      <p:sp>
        <p:nvSpPr>
          <p:cNvPr id="9219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29D560-3B7F-4949-8205-E2AA488D29F2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i-FI"/>
          </a:p>
        </p:txBody>
      </p:sp>
      <p:graphicFrame>
        <p:nvGraphicFramePr>
          <p:cNvPr id="9222" name="Object 5"/>
          <p:cNvGraphicFramePr>
            <a:graphicFrameLocks noChangeAspect="1"/>
          </p:cNvGraphicFramePr>
          <p:nvPr/>
        </p:nvGraphicFramePr>
        <p:xfrm>
          <a:off x="288925" y="1566863"/>
          <a:ext cx="8386763" cy="517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Worksheet" r:id="rId4" imgW="6219808" imgH="3838643" progId="Excel.Sheet.12">
                  <p:embed/>
                </p:oleObj>
              </mc:Choice>
              <mc:Fallback>
                <p:oleObj name="Worksheet" r:id="rId4" imgW="6219808" imgH="3838643" progId="Excel.Shee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" y="1566863"/>
                        <a:ext cx="8386763" cy="517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mtClean="0"/>
              <a:t>The EGI Model</a:t>
            </a:r>
          </a:p>
        </p:txBody>
      </p:sp>
      <p:sp>
        <p:nvSpPr>
          <p:cNvPr id="10243" name="Subtitle 7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244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024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1024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32851D-E430-4DAE-80EE-4AB2A2C890F5}" type="slidenum">
              <a:rPr lang="fi-FI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i-F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3875088"/>
            <a:ext cx="928687" cy="2286000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946400"/>
            <a:ext cx="928688" cy="32146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517900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3232150"/>
            <a:ext cx="928688" cy="2928938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2" name="Can 12"/>
          <p:cNvSpPr>
            <a:spLocks noChangeArrowheads="1"/>
          </p:cNvSpPr>
          <p:nvPr/>
        </p:nvSpPr>
        <p:spPr bwMode="auto">
          <a:xfrm>
            <a:off x="0" y="3160713"/>
            <a:ext cx="1643063" cy="857250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7429500" y="294640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7429500" y="2303463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2428875" y="23685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3589338"/>
            <a:ext cx="857250" cy="2571750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709738" y="3946525"/>
            <a:ext cx="857250" cy="2214563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9" name="Left-Right Arrow 19"/>
          <p:cNvSpPr>
            <a:spLocks noChangeArrowheads="1"/>
          </p:cNvSpPr>
          <p:nvPr/>
        </p:nvSpPr>
        <p:spPr bwMode="auto">
          <a:xfrm rot="-1200436">
            <a:off x="1571625" y="2803525"/>
            <a:ext cx="928688" cy="484188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0" name="Left-Right Arrow 20"/>
          <p:cNvSpPr>
            <a:spLocks noChangeArrowheads="1"/>
          </p:cNvSpPr>
          <p:nvPr/>
        </p:nvSpPr>
        <p:spPr bwMode="auto">
          <a:xfrm>
            <a:off x="4000500" y="2390775"/>
            <a:ext cx="3373438" cy="484188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1" name="Left-Right Arrow 22"/>
          <p:cNvSpPr>
            <a:spLocks noChangeArrowheads="1"/>
          </p:cNvSpPr>
          <p:nvPr/>
        </p:nvSpPr>
        <p:spPr bwMode="auto">
          <a:xfrm rot="-1209823">
            <a:off x="6994525" y="3233738"/>
            <a:ext cx="585788" cy="484187"/>
          </a:xfrm>
          <a:prstGeom prst="leftRightArrow">
            <a:avLst>
              <a:gd name="adj1" fmla="val 50000"/>
              <a:gd name="adj2" fmla="val 5006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589588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EGI.eu</a:t>
            </a:r>
          </a:p>
        </p:txBody>
      </p:sp>
      <p:sp>
        <p:nvSpPr>
          <p:cNvPr id="11283" name="Can 23"/>
          <p:cNvSpPr>
            <a:spLocks noChangeArrowheads="1"/>
          </p:cNvSpPr>
          <p:nvPr/>
        </p:nvSpPr>
        <p:spPr bwMode="auto">
          <a:xfrm>
            <a:off x="4857750" y="26606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8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1285" name="Content Placeholder 7"/>
          <p:cNvSpPr>
            <a:spLocks noGrp="1"/>
          </p:cNvSpPr>
          <p:nvPr>
            <p:ph idx="1"/>
          </p:nvPr>
        </p:nvSpPr>
        <p:spPr>
          <a:xfrm>
            <a:off x="611188" y="1412875"/>
            <a:ext cx="8075612" cy="4525963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1286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1/07/2010</a:t>
            </a: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Project Presentation - July 2010</a:t>
            </a: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1313</Words>
  <Application>Microsoft Office PowerPoint</Application>
  <PresentationFormat>On-screen Show (4:3)</PresentationFormat>
  <Paragraphs>334</Paragraphs>
  <Slides>29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SimSun</vt:lpstr>
      <vt:lpstr>Wingdings</vt:lpstr>
      <vt:lpstr>EGI-InSPIRE 2</vt:lpstr>
      <vt:lpstr>Worksheet</vt:lpstr>
      <vt:lpstr>EGI-InSPIRE Project Presentation</vt:lpstr>
      <vt:lpstr>Abbreviations</vt:lpstr>
      <vt:lpstr>Why build a European Grid Infrastructure?</vt:lpstr>
      <vt:lpstr>Infrastructure (Wikipedia)</vt:lpstr>
      <vt:lpstr>What is a Grid?</vt:lpstr>
      <vt:lpstr>European Grid Infrastructure</vt:lpstr>
      <vt:lpstr>Growing Capacity &amp; Scope</vt:lpstr>
      <vt:lpstr>The EGI Model</vt:lpstr>
      <vt:lpstr>PowerPoint Presentation</vt:lpstr>
      <vt:lpstr>EGI.eu</vt:lpstr>
      <vt:lpstr>EGI.eu Governance</vt:lpstr>
      <vt:lpstr>The EGI-InSPIRE Project</vt:lpstr>
      <vt:lpstr>EGI-InSPIRE Project Objectives</vt:lpstr>
      <vt:lpstr>EGI-InSPIRE Project Activities</vt:lpstr>
      <vt:lpstr>EGI-InSPIRE Project Activities</vt:lpstr>
      <vt:lpstr>What will EGI do?</vt:lpstr>
      <vt:lpstr>EGI means Innovation</vt:lpstr>
      <vt:lpstr>User Support &amp; Services</vt:lpstr>
      <vt:lpstr>Other Activities</vt:lpstr>
      <vt:lpstr>Technology Innovation</vt:lpstr>
      <vt:lpstr>Software Innovation</vt:lpstr>
      <vt:lpstr>Research Innovation</vt:lpstr>
      <vt:lpstr>Future Plans</vt:lpstr>
      <vt:lpstr>What will EGI do?</vt:lpstr>
      <vt:lpstr>Be a Neutral Infrastructure</vt:lpstr>
      <vt:lpstr>In the Future…</vt:lpstr>
      <vt:lpstr>Can we learn from others?</vt:lpstr>
      <vt:lpstr>A need for Standards</vt:lpstr>
      <vt:lpstr>Summary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22</cp:revision>
  <dcterms:created xsi:type="dcterms:W3CDTF">2010-09-03T12:01:03Z</dcterms:created>
  <dcterms:modified xsi:type="dcterms:W3CDTF">2010-09-14T05:03:05Z</dcterms:modified>
</cp:coreProperties>
</file>