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Lst>
  <p:notesMasterIdLst>
    <p:notesMasterId r:id="rId21"/>
  </p:notesMasterIdLst>
  <p:sldIdLst>
    <p:sldId id="256" r:id="rId2"/>
    <p:sldId id="304" r:id="rId3"/>
    <p:sldId id="298" r:id="rId4"/>
    <p:sldId id="299" r:id="rId5"/>
    <p:sldId id="300" r:id="rId6"/>
    <p:sldId id="301" r:id="rId7"/>
    <p:sldId id="302" r:id="rId8"/>
    <p:sldId id="265" r:id="rId9"/>
    <p:sldId id="267" r:id="rId10"/>
    <p:sldId id="268" r:id="rId11"/>
    <p:sldId id="269" r:id="rId12"/>
    <p:sldId id="270" r:id="rId13"/>
    <p:sldId id="303" r:id="rId14"/>
    <p:sldId id="287" r:id="rId15"/>
    <p:sldId id="288" r:id="rId16"/>
    <p:sldId id="289" r:id="rId17"/>
    <p:sldId id="290" r:id="rId18"/>
    <p:sldId id="291" r:id="rId19"/>
    <p:sldId id="292"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1072" y="-336"/>
      </p:cViewPr>
      <p:guideLst>
        <p:guide orient="horz" pos="2160"/>
        <p:guide pos="2880"/>
      </p:guideLst>
    </p:cSldViewPr>
  </p:slideViewPr>
  <p:notesTextViewPr>
    <p:cViewPr>
      <p:scale>
        <a:sx n="150" d="100"/>
        <a:sy n="15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notesMaster" Target="notesMasters/notesMaster1.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857B7D5-82BE-4284-9003-B92C3F7A86BD}" type="datetimeFigureOut">
              <a:rPr lang="en-US" smtClean="0"/>
              <a:t>6/6/14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0EF7785-E498-40F0-A1D7-3C47DDF155DC}" type="slidenum">
              <a:rPr lang="en-US" smtClean="0"/>
              <a:t>‹#›</a:t>
            </a:fld>
            <a:endParaRPr lang="en-US"/>
          </a:p>
        </p:txBody>
      </p:sp>
    </p:spTree>
    <p:extLst>
      <p:ext uri="{BB962C8B-B14F-4D97-AF65-F5344CB8AC3E}">
        <p14:creationId xmlns:p14="http://schemas.microsoft.com/office/powerpoint/2010/main" val="24148737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14573B07-2C8A-4EFD-ABF6-75147FCB4920}" type="slidenum">
              <a:rPr lang="en-GB" smtClean="0"/>
              <a:pPr/>
              <a:t>7</a:t>
            </a:fld>
            <a:endParaRPr lang="en-GB"/>
          </a:p>
        </p:txBody>
      </p:sp>
    </p:spTree>
    <p:extLst>
      <p:ext uri="{BB962C8B-B14F-4D97-AF65-F5344CB8AC3E}">
        <p14:creationId xmlns:p14="http://schemas.microsoft.com/office/powerpoint/2010/main" val="17296755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en-US" smtClean="0"/>
          </a:p>
        </p:txBody>
      </p:sp>
      <p:sp>
        <p:nvSpPr>
          <p:cNvPr id="12292" name="Segnaposto numero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fld id="{CC35DDC7-355B-4B55-B279-653746BB70A4}" type="slidenum">
              <a:rPr lang="en-US" altLang="en-US" smtClean="0"/>
              <a:pPr eaLnBrk="1" hangingPunct="1"/>
              <a:t>14</a:t>
            </a:fld>
            <a:endParaRPr lang="en-US"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en-US" smtClean="0"/>
          </a:p>
        </p:txBody>
      </p:sp>
      <p:sp>
        <p:nvSpPr>
          <p:cNvPr id="13316" name="Segnaposto numero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fld id="{A127C4A5-CFCE-40FE-8C89-A9445CADE471}" type="slidenum">
              <a:rPr lang="en-US" altLang="en-US" smtClean="0"/>
              <a:pPr eaLnBrk="1" hangingPunct="1"/>
              <a:t>15</a:t>
            </a:fld>
            <a:endParaRPr lang="en-US"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it-IT" altLang="en-US" smtClean="0"/>
          </a:p>
        </p:txBody>
      </p:sp>
      <p:sp>
        <p:nvSpPr>
          <p:cNvPr id="14340" name="Segnaposto numero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fld id="{BE7E2779-211F-4248-B32A-ECB6B1C3D957}" type="slidenum">
              <a:rPr lang="en-US" altLang="en-US" smtClean="0"/>
              <a:pPr eaLnBrk="1" hangingPunct="1"/>
              <a:t>16</a:t>
            </a:fld>
            <a:endParaRPr lang="en-US"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it-IT" altLang="en-US" smtClean="0"/>
          </a:p>
        </p:txBody>
      </p:sp>
      <p:sp>
        <p:nvSpPr>
          <p:cNvPr id="15364" name="Segnaposto numero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fld id="{B9F45EE7-1402-41BC-BA3E-44930100BC4A}" type="slidenum">
              <a:rPr lang="en-US" altLang="en-US" smtClean="0"/>
              <a:pPr eaLnBrk="1" hangingPunct="1"/>
              <a:t>17</a:t>
            </a:fld>
            <a:endParaRPr lang="en-US"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en-US" smtClean="0"/>
          </a:p>
        </p:txBody>
      </p:sp>
      <p:sp>
        <p:nvSpPr>
          <p:cNvPr id="16388" name="Segnaposto numero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fld id="{B717BD76-2FC4-4D13-AA36-9DF829085777}" type="slidenum">
              <a:rPr lang="en-US" altLang="en-US" smtClean="0"/>
              <a:pPr eaLnBrk="1" hangingPunct="1"/>
              <a:t>18</a:t>
            </a:fld>
            <a:endParaRPr lang="en-US"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it-IT" altLang="en-US" smtClean="0"/>
          </a:p>
        </p:txBody>
      </p:sp>
      <p:sp>
        <p:nvSpPr>
          <p:cNvPr id="17412" name="Segnaposto numero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fld id="{74299520-D328-4765-A474-42DE1ED47582}" type="slidenum">
              <a:rPr lang="en-US" altLang="en-US" smtClean="0"/>
              <a:pPr eaLnBrk="1" hangingPunct="1"/>
              <a:t>19</a:t>
            </a:fld>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jpeg"/><Relationship Id="rId4" Type="http://schemas.openxmlformats.org/officeDocument/2006/relationships/image" Target="../media/image3.png"/><Relationship Id="rId5" Type="http://schemas.openxmlformats.org/officeDocument/2006/relationships/image" Target="../media/image4.png"/><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85800"/>
            <a:ext cx="1447800" cy="579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5" name="Text Box 2"/>
          <p:cNvSpPr txBox="1">
            <a:spLocks noChangeArrowheads="1"/>
          </p:cNvSpPr>
          <p:nvPr/>
        </p:nvSpPr>
        <p:spPr bwMode="auto">
          <a:xfrm>
            <a:off x="0" y="6308725"/>
            <a:ext cx="9144000" cy="549275"/>
          </a:xfrm>
          <a:prstGeom prst="rect">
            <a:avLst/>
          </a:prstGeom>
          <a:solidFill>
            <a:srgbClr val="0067B1"/>
          </a:solidFill>
          <a:ln w="9525">
            <a:noFill/>
            <a:round/>
            <a:headEnd/>
            <a:tailEnd/>
          </a:ln>
          <a:effectLst/>
        </p:spPr>
        <p:txBody>
          <a:bodyPr wrap="none" anchor="ctr"/>
          <a:lstStyle/>
          <a:p>
            <a:pPr fontAlgn="auto">
              <a:spcBef>
                <a:spcPts val="0"/>
              </a:spcBef>
              <a:spcAft>
                <a:spcPts val="0"/>
              </a:spcAft>
              <a:defRPr/>
            </a:pPr>
            <a:endParaRPr lang="en-US">
              <a:latin typeface="+mn-lt"/>
            </a:endParaRPr>
          </a:p>
        </p:txBody>
      </p:sp>
      <p:grpSp>
        <p:nvGrpSpPr>
          <p:cNvPr id="6" name="Group 21"/>
          <p:cNvGrpSpPr>
            <a:grpSpLocks/>
          </p:cNvGrpSpPr>
          <p:nvPr/>
        </p:nvGrpSpPr>
        <p:grpSpPr bwMode="auto">
          <a:xfrm>
            <a:off x="0" y="0"/>
            <a:ext cx="9215438" cy="1081088"/>
            <a:chOff x="-1" y="0"/>
            <a:chExt cx="9215439" cy="1081088"/>
          </a:xfrm>
        </p:grpSpPr>
        <p:sp>
          <p:nvSpPr>
            <p:cNvPr id="7" name="Rectangle 4"/>
            <p:cNvSpPr>
              <a:spLocks noChangeArrowheads="1"/>
            </p:cNvSpPr>
            <p:nvPr userDrawn="1"/>
          </p:nvSpPr>
          <p:spPr bwMode="auto">
            <a:xfrm>
              <a:off x="-1" y="0"/>
              <a:ext cx="9144001" cy="1044575"/>
            </a:xfrm>
            <a:prstGeom prst="rect">
              <a:avLst/>
            </a:prstGeom>
            <a:solidFill>
              <a:srgbClr val="0067B1"/>
            </a:solidFill>
            <a:ln w="9360">
              <a:solidFill>
                <a:srgbClr val="0067B1"/>
              </a:solidFill>
              <a:round/>
              <a:headEnd/>
              <a:tailEnd/>
            </a:ln>
            <a:effectLst/>
          </p:spPr>
          <p:txBody>
            <a:bodyPr wrap="none" anchor="ctr"/>
            <a:lstStyle/>
            <a:p>
              <a:pPr fontAlgn="auto">
                <a:spcBef>
                  <a:spcPts val="0"/>
                </a:spcBef>
                <a:spcAft>
                  <a:spcPts val="0"/>
                </a:spcAft>
                <a:defRPr/>
              </a:pPr>
              <a:endParaRPr lang="en-US">
                <a:latin typeface="+mn-lt"/>
              </a:endParaRPr>
            </a:p>
          </p:txBody>
        </p:sp>
        <p:pic>
          <p:nvPicPr>
            <p:cNvPr id="8" name="Picture 5"/>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0"/>
              <a:ext cx="1735138" cy="97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9" name="Rectangle 6"/>
            <p:cNvSpPr>
              <a:spLocks noChangeArrowheads="1"/>
            </p:cNvSpPr>
            <p:nvPr/>
          </p:nvSpPr>
          <p:spPr bwMode="auto">
            <a:xfrm>
              <a:off x="1619249" y="0"/>
              <a:ext cx="1800225" cy="979488"/>
            </a:xfrm>
            <a:prstGeom prst="rect">
              <a:avLst/>
            </a:prstGeom>
            <a:solidFill>
              <a:srgbClr val="FFFFFF"/>
            </a:solidFill>
            <a:ln w="9360">
              <a:solidFill>
                <a:srgbClr val="FFFFFF"/>
              </a:solidFill>
              <a:round/>
              <a:headEnd/>
              <a:tailEnd/>
            </a:ln>
            <a:effectLst/>
          </p:spPr>
          <p:txBody>
            <a:bodyPr wrap="none" anchor="ctr"/>
            <a:lstStyle/>
            <a:p>
              <a:pPr fontAlgn="auto">
                <a:spcBef>
                  <a:spcPts val="0"/>
                </a:spcBef>
                <a:spcAft>
                  <a:spcPts val="0"/>
                </a:spcAft>
                <a:defRPr/>
              </a:pPr>
              <a:endParaRPr lang="en-US">
                <a:latin typeface="+mn-lt"/>
              </a:endParaRPr>
            </a:p>
          </p:txBody>
        </p:sp>
        <p:sp>
          <p:nvSpPr>
            <p:cNvPr id="10" name="Freeform 7"/>
            <p:cNvSpPr>
              <a:spLocks noChangeArrowheads="1"/>
            </p:cNvSpPr>
            <p:nvPr/>
          </p:nvSpPr>
          <p:spPr bwMode="auto">
            <a:xfrm>
              <a:off x="1619249" y="0"/>
              <a:ext cx="1800225" cy="979488"/>
            </a:xfrm>
            <a:custGeom>
              <a:avLst/>
              <a:gdLst/>
              <a:ahLst/>
              <a:cxnLst>
                <a:cxn ang="0">
                  <a:pos x="5000" y="0"/>
                </a:cxn>
                <a:cxn ang="0">
                  <a:pos x="5000" y="2720"/>
                </a:cxn>
                <a:cxn ang="0">
                  <a:pos x="0" y="2720"/>
                </a:cxn>
                <a:cxn ang="0">
                  <a:pos x="2000" y="0"/>
                </a:cxn>
                <a:cxn ang="0">
                  <a:pos x="5000" y="0"/>
                </a:cxn>
              </a:cxnLst>
              <a:rect l="0" t="0" r="r" b="b"/>
              <a:pathLst>
                <a:path w="5001" h="2721">
                  <a:moveTo>
                    <a:pt x="5000" y="0"/>
                  </a:moveTo>
                  <a:lnTo>
                    <a:pt x="5000" y="2720"/>
                  </a:lnTo>
                  <a:lnTo>
                    <a:pt x="0" y="2720"/>
                  </a:lnTo>
                  <a:cubicBezTo>
                    <a:pt x="2000" y="2720"/>
                    <a:pt x="0" y="0"/>
                    <a:pt x="2000" y="0"/>
                  </a:cubicBezTo>
                  <a:cubicBezTo>
                    <a:pt x="2667" y="0"/>
                    <a:pt x="4333" y="0"/>
                    <a:pt x="5000" y="0"/>
                  </a:cubicBezTo>
                </a:path>
              </a:pathLst>
            </a:custGeom>
            <a:solidFill>
              <a:srgbClr val="0067B1"/>
            </a:solidFill>
            <a:ln w="9360">
              <a:solidFill>
                <a:srgbClr val="0067B1"/>
              </a:solidFill>
              <a:round/>
              <a:headEnd/>
              <a:tailEnd/>
            </a:ln>
            <a:effectLst/>
          </p:spPr>
          <p:txBody>
            <a:bodyPr wrap="none" anchor="ctr"/>
            <a:lstStyle/>
            <a:p>
              <a:pPr fontAlgn="auto">
                <a:spcBef>
                  <a:spcPts val="0"/>
                </a:spcBef>
                <a:spcAft>
                  <a:spcPts val="0"/>
                </a:spcAft>
                <a:defRPr/>
              </a:pPr>
              <a:endParaRPr lang="en-US">
                <a:latin typeface="+mn-lt"/>
              </a:endParaRPr>
            </a:p>
          </p:txBody>
        </p:sp>
        <p:sp>
          <p:nvSpPr>
            <p:cNvPr id="11" name="Text Box 12"/>
            <p:cNvSpPr txBox="1">
              <a:spLocks noChangeArrowheads="1"/>
            </p:cNvSpPr>
            <p:nvPr userDrawn="1"/>
          </p:nvSpPr>
          <p:spPr bwMode="auto">
            <a:xfrm>
              <a:off x="6551613" y="503238"/>
              <a:ext cx="2663825" cy="577850"/>
            </a:xfrm>
            <a:prstGeom prst="rect">
              <a:avLst/>
            </a:prstGeom>
            <a:noFill/>
            <a:ln w="9525">
              <a:noFill/>
              <a:round/>
              <a:headEnd/>
              <a:tailEnd/>
            </a:ln>
            <a:effectLst/>
          </p:spPr>
          <p:txBody>
            <a:bodyPr lIns="90000" tIns="45000" rIns="90000" bIns="45000"/>
            <a:lstStyle/>
            <a:p>
              <a:pPr fontAlgn="auto">
                <a:spcBef>
                  <a:spcPts val="0"/>
                </a:spcBef>
                <a:spcAft>
                  <a:spcPts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3200" b="1" dirty="0">
                  <a:solidFill>
                    <a:srgbClr val="FFFFFF"/>
                  </a:solidFill>
                  <a:ea typeface="SimSun" charset="0"/>
                  <a:cs typeface="Arial" pitchFamily="34" charset="0"/>
                </a:rPr>
                <a:t>EGI-</a:t>
              </a:r>
              <a:r>
                <a:rPr lang="en-GB" sz="3200" b="1" dirty="0" err="1">
                  <a:solidFill>
                    <a:srgbClr val="FFFFFF"/>
                  </a:solidFill>
                  <a:ea typeface="SimSun" charset="0"/>
                  <a:cs typeface="Arial" pitchFamily="34" charset="0"/>
                </a:rPr>
                <a:t>InSPIRE</a:t>
              </a:r>
              <a:endParaRPr lang="en-GB" sz="3200" b="1" dirty="0">
                <a:solidFill>
                  <a:srgbClr val="FFFFFF"/>
                </a:solidFill>
                <a:ea typeface="SimSun" charset="0"/>
                <a:cs typeface="Arial" pitchFamily="34" charset="0"/>
              </a:endParaRPr>
            </a:p>
          </p:txBody>
        </p:sp>
      </p:grpSp>
      <p:pic>
        <p:nvPicPr>
          <p:cNvPr id="12"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43888" y="5713413"/>
            <a:ext cx="78105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3"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16688" y="5640388"/>
            <a:ext cx="1447800" cy="588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14" name="Rectangle 17"/>
          <p:cNvSpPr>
            <a:spLocks noChangeArrowheads="1"/>
          </p:cNvSpPr>
          <p:nvPr/>
        </p:nvSpPr>
        <p:spPr bwMode="auto">
          <a:xfrm>
            <a:off x="7667625" y="6586538"/>
            <a:ext cx="1447800" cy="279400"/>
          </a:xfrm>
          <a:prstGeom prst="rect">
            <a:avLst/>
          </a:prstGeom>
          <a:noFill/>
          <a:ln w="9525">
            <a:noFill/>
            <a:round/>
            <a:headEnd/>
            <a:tailEnd/>
          </a:ln>
          <a:effectLst/>
        </p:spPr>
        <p:txBody>
          <a:bodyPr lIns="90000" tIns="46800" rIns="90000" bIns="46800">
            <a:spAutoFit/>
          </a:bodyPr>
          <a:lstStyle/>
          <a:p>
            <a:pPr algn="r" fontAlgn="auto">
              <a:spcBef>
                <a:spcPts val="875"/>
              </a:spcBef>
              <a:spcAft>
                <a:spcPts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1200" dirty="0">
                <a:solidFill>
                  <a:srgbClr val="FFFFFF"/>
                </a:solidFill>
                <a:ea typeface="SimSun" charset="0"/>
                <a:cs typeface="Arial" pitchFamily="34" charset="0"/>
              </a:rPr>
              <a:t>www.egi.eu</a:t>
            </a:r>
          </a:p>
        </p:txBody>
      </p:sp>
      <p:sp>
        <p:nvSpPr>
          <p:cNvPr id="15" name="Rectangle 18"/>
          <p:cNvSpPr>
            <a:spLocks noChangeArrowheads="1"/>
          </p:cNvSpPr>
          <p:nvPr/>
        </p:nvSpPr>
        <p:spPr bwMode="auto">
          <a:xfrm>
            <a:off x="53752" y="6605588"/>
            <a:ext cx="2286000" cy="279400"/>
          </a:xfrm>
          <a:prstGeom prst="rect">
            <a:avLst/>
          </a:prstGeom>
          <a:noFill/>
          <a:ln w="9525">
            <a:noFill/>
            <a:round/>
            <a:headEnd/>
            <a:tailEnd/>
          </a:ln>
          <a:effectLst/>
        </p:spPr>
        <p:txBody>
          <a:bodyPr lIns="90000" tIns="46800" rIns="90000" bIns="46800">
            <a:spAutoFit/>
          </a:bodyPr>
          <a:lstStyle/>
          <a:p>
            <a:pPr fontAlgn="auto">
              <a:spcBef>
                <a:spcPts val="875"/>
              </a:spcBef>
              <a:spcAft>
                <a:spcPts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1200" dirty="0">
                <a:solidFill>
                  <a:srgbClr val="FFFFFF"/>
                </a:solidFill>
                <a:ea typeface="SimSun" charset="0"/>
                <a:cs typeface="Arial" pitchFamily="34" charset="0"/>
              </a:rPr>
              <a:t>EGI-</a:t>
            </a:r>
            <a:r>
              <a:rPr lang="en-US" sz="1200" dirty="0" err="1">
                <a:solidFill>
                  <a:srgbClr val="FFFFFF"/>
                </a:solidFill>
                <a:ea typeface="SimSun" charset="0"/>
                <a:cs typeface="Arial" pitchFamily="34" charset="0"/>
              </a:rPr>
              <a:t>InSPIRE</a:t>
            </a:r>
            <a:r>
              <a:rPr lang="en-US" sz="1200" dirty="0">
                <a:solidFill>
                  <a:srgbClr val="FFFFFF"/>
                </a:solidFill>
                <a:ea typeface="SimSun" charset="0"/>
                <a:cs typeface="Arial" pitchFamily="34" charset="0"/>
              </a:rPr>
              <a:t> RI-261323</a:t>
            </a:r>
          </a:p>
        </p:txBody>
      </p:sp>
      <p:sp>
        <p:nvSpPr>
          <p:cNvPr id="2" name="Title 1"/>
          <p:cNvSpPr>
            <a:spLocks noGrp="1"/>
          </p:cNvSpPr>
          <p:nvPr>
            <p:ph type="ctrTitle"/>
          </p:nvPr>
        </p:nvSpPr>
        <p:spPr>
          <a:xfrm>
            <a:off x="1619672" y="2130425"/>
            <a:ext cx="7200800" cy="1470025"/>
          </a:xfrm>
        </p:spPr>
        <p:txBody>
          <a:bodyPr/>
          <a:lstStyle>
            <a:lvl1pPr>
              <a:defRPr>
                <a:solidFill>
                  <a:schemeClr val="tx1"/>
                </a:solidFill>
                <a:latin typeface="Arial" pitchFamily="34" charset="0"/>
                <a:cs typeface="Arial"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2267744" y="3886200"/>
            <a:ext cx="5832648" cy="1343000"/>
          </a:xfrm>
        </p:spPr>
        <p:txBody>
          <a:bodyPr/>
          <a:lstStyle>
            <a:lvl1pPr marL="0" indent="0" algn="ctr">
              <a:buNone/>
              <a:defRPr>
                <a:solidFill>
                  <a:schemeClr val="tx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6" name="Date Placeholder 3"/>
          <p:cNvSpPr>
            <a:spLocks noGrp="1"/>
          </p:cNvSpPr>
          <p:nvPr>
            <p:ph type="dt" sz="half" idx="10"/>
          </p:nvPr>
        </p:nvSpPr>
        <p:spPr>
          <a:xfrm>
            <a:off x="62136" y="6376670"/>
            <a:ext cx="2133600" cy="365125"/>
          </a:xfrm>
        </p:spPr>
        <p:txBody>
          <a:bodyPr/>
          <a:lstStyle>
            <a:lvl1pPr>
              <a:defRPr smtClean="0">
                <a:solidFill>
                  <a:schemeClr val="bg1"/>
                </a:solidFill>
                <a:latin typeface="Arial" pitchFamily="34" charset="0"/>
                <a:cs typeface="Arial" pitchFamily="34" charset="0"/>
              </a:defRPr>
            </a:lvl1pPr>
          </a:lstStyle>
          <a:p>
            <a:fld id="{ADA46DD9-F5E3-4C66-83B6-E08CC430F25D}" type="datetime1">
              <a:rPr lang="en-US" smtClean="0"/>
              <a:t>6/6/14</a:t>
            </a:fld>
            <a:endParaRPr lang="en-US"/>
          </a:p>
        </p:txBody>
      </p:sp>
      <p:sp>
        <p:nvSpPr>
          <p:cNvPr id="17" name="Footer Placeholder 4"/>
          <p:cNvSpPr>
            <a:spLocks noGrp="1"/>
          </p:cNvSpPr>
          <p:nvPr>
            <p:ph type="ftr" sz="quarter" idx="11"/>
          </p:nvPr>
        </p:nvSpPr>
        <p:spPr/>
        <p:txBody>
          <a:bodyPr/>
          <a:lstStyle>
            <a:lvl1pPr>
              <a:defRPr dirty="0" smtClean="0">
                <a:solidFill>
                  <a:schemeClr val="bg1"/>
                </a:solidFill>
                <a:latin typeface="Arial" pitchFamily="34" charset="0"/>
                <a:cs typeface="Arial" pitchFamily="34" charset="0"/>
              </a:defRPr>
            </a:lvl1pPr>
          </a:lstStyle>
          <a:p>
            <a:r>
              <a:rPr lang="en-US" smtClean="0"/>
              <a:t>PQ13 - Summary</a:t>
            </a:r>
            <a:endParaRPr lang="en-US"/>
          </a:p>
        </p:txBody>
      </p:sp>
      <p:sp>
        <p:nvSpPr>
          <p:cNvPr id="18" name="Slide Number Placeholder 5"/>
          <p:cNvSpPr>
            <a:spLocks noGrp="1"/>
          </p:cNvSpPr>
          <p:nvPr>
            <p:ph type="sldNum" sz="quarter" idx="12"/>
          </p:nvPr>
        </p:nvSpPr>
        <p:spPr>
          <a:xfrm>
            <a:off x="6975475" y="6356350"/>
            <a:ext cx="2133600" cy="365125"/>
          </a:xfrm>
        </p:spPr>
        <p:txBody>
          <a:bodyPr/>
          <a:lstStyle>
            <a:lvl1pPr>
              <a:defRPr smtClean="0">
                <a:solidFill>
                  <a:schemeClr val="bg1"/>
                </a:solidFill>
                <a:latin typeface="Arial" pitchFamily="34" charset="0"/>
                <a:cs typeface="Arial" pitchFamily="34" charset="0"/>
              </a:defRPr>
            </a:lvl1pPr>
          </a:lstStyle>
          <a:p>
            <a:fld id="{E689B82C-9076-4447-9607-E70AA43515FF}" type="slidenum">
              <a:rPr lang="en-US" smtClean="0"/>
              <a:t>‹#›</a:t>
            </a:fld>
            <a:endParaRPr lang="en-US"/>
          </a:p>
        </p:txBody>
      </p:sp>
    </p:spTree>
    <p:extLst>
      <p:ext uri="{BB962C8B-B14F-4D97-AF65-F5344CB8AC3E}">
        <p14:creationId xmlns:p14="http://schemas.microsoft.com/office/powerpoint/2010/main" val="22964107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ontent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11188" y="1412776"/>
            <a:ext cx="8075612" cy="4525963"/>
          </a:xfrm>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fld id="{3EED6873-A310-482D-80AD-02B1286048ED}" type="datetime1">
              <a:rPr lang="en-US" smtClean="0"/>
              <a:t>6/6/14</a:t>
            </a:fld>
            <a:endParaRPr lang="en-US"/>
          </a:p>
        </p:txBody>
      </p:sp>
      <p:sp>
        <p:nvSpPr>
          <p:cNvPr id="5" name="Footer Placeholder 4"/>
          <p:cNvSpPr>
            <a:spLocks noGrp="1"/>
          </p:cNvSpPr>
          <p:nvPr>
            <p:ph type="ftr" sz="quarter" idx="11"/>
          </p:nvPr>
        </p:nvSpPr>
        <p:spPr/>
        <p:txBody>
          <a:bodyPr/>
          <a:lstStyle>
            <a:lvl1pPr>
              <a:defRPr/>
            </a:lvl1pPr>
          </a:lstStyle>
          <a:p>
            <a:r>
              <a:rPr lang="en-US" smtClean="0"/>
              <a:t>PQ13 - Summary</a:t>
            </a:r>
            <a:endParaRPr lang="en-US"/>
          </a:p>
        </p:txBody>
      </p:sp>
      <p:sp>
        <p:nvSpPr>
          <p:cNvPr id="6" name="Slide Number Placeholder 5"/>
          <p:cNvSpPr>
            <a:spLocks noGrp="1"/>
          </p:cNvSpPr>
          <p:nvPr>
            <p:ph type="sldNum" sz="quarter" idx="12"/>
          </p:nvPr>
        </p:nvSpPr>
        <p:spPr/>
        <p:txBody>
          <a:bodyPr/>
          <a:lstStyle>
            <a:lvl1pPr>
              <a:defRPr/>
            </a:lvl1pPr>
          </a:lstStyle>
          <a:p>
            <a:fld id="{E689B82C-9076-4447-9607-E70AA43515FF}" type="slidenum">
              <a:rPr lang="en-US" smtClean="0"/>
              <a:t>‹#›</a:t>
            </a:fld>
            <a:endParaRPr lang="en-US"/>
          </a:p>
        </p:txBody>
      </p:sp>
    </p:spTree>
    <p:extLst>
      <p:ext uri="{BB962C8B-B14F-4D97-AF65-F5344CB8AC3E}">
        <p14:creationId xmlns:p14="http://schemas.microsoft.com/office/powerpoint/2010/main" val="22384901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Blank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F22104D9-5BFA-4B30-A35B-EEAB6873774F}" type="datetime1">
              <a:rPr lang="en-US" smtClean="0"/>
              <a:t>6/6/14</a:t>
            </a:fld>
            <a:endParaRPr lang="en-US"/>
          </a:p>
        </p:txBody>
      </p:sp>
      <p:sp>
        <p:nvSpPr>
          <p:cNvPr id="4" name="Footer Placeholder 3"/>
          <p:cNvSpPr>
            <a:spLocks noGrp="1"/>
          </p:cNvSpPr>
          <p:nvPr>
            <p:ph type="ftr" sz="quarter" idx="11"/>
          </p:nvPr>
        </p:nvSpPr>
        <p:spPr/>
        <p:txBody>
          <a:bodyPr/>
          <a:lstStyle/>
          <a:p>
            <a:r>
              <a:rPr lang="en-US" smtClean="0"/>
              <a:t>PQ13 - Summary</a:t>
            </a:r>
            <a:endParaRPr lang="en-US"/>
          </a:p>
        </p:txBody>
      </p:sp>
      <p:sp>
        <p:nvSpPr>
          <p:cNvPr id="5" name="Slide Number Placeholder 4"/>
          <p:cNvSpPr>
            <a:spLocks noGrp="1"/>
          </p:cNvSpPr>
          <p:nvPr>
            <p:ph type="sldNum" sz="quarter" idx="12"/>
          </p:nvPr>
        </p:nvSpPr>
        <p:spPr/>
        <p:txBody>
          <a:bodyPr/>
          <a:lstStyle/>
          <a:p>
            <a:fld id="{E689B82C-9076-4447-9607-E70AA43515FF}" type="slidenum">
              <a:rPr lang="en-US" smtClean="0"/>
              <a:t>‹#›</a:t>
            </a:fld>
            <a:endParaRPr lang="en-US"/>
          </a:p>
        </p:txBody>
      </p:sp>
    </p:spTree>
    <p:extLst>
      <p:ext uri="{BB962C8B-B14F-4D97-AF65-F5344CB8AC3E}">
        <p14:creationId xmlns:p14="http://schemas.microsoft.com/office/powerpoint/2010/main" val="22776320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F5B75179-24DC-435A-9449-59A7E3EBC6F9}" type="datetime1">
              <a:rPr lang="en-US" smtClean="0"/>
              <a:t>6/6/14</a:t>
            </a:fld>
            <a:endParaRPr lang="en-US"/>
          </a:p>
        </p:txBody>
      </p:sp>
      <p:sp>
        <p:nvSpPr>
          <p:cNvPr id="4" name="Footer Placeholder 3"/>
          <p:cNvSpPr>
            <a:spLocks noGrp="1"/>
          </p:cNvSpPr>
          <p:nvPr>
            <p:ph type="ftr" sz="quarter" idx="11"/>
          </p:nvPr>
        </p:nvSpPr>
        <p:spPr/>
        <p:txBody>
          <a:bodyPr/>
          <a:lstStyle/>
          <a:p>
            <a:r>
              <a:rPr lang="en-US" smtClean="0"/>
              <a:t>PQ13 - Summary</a:t>
            </a:r>
            <a:endParaRPr lang="en-US"/>
          </a:p>
        </p:txBody>
      </p:sp>
      <p:sp>
        <p:nvSpPr>
          <p:cNvPr id="5" name="Slide Number Placeholder 4"/>
          <p:cNvSpPr>
            <a:spLocks noGrp="1"/>
          </p:cNvSpPr>
          <p:nvPr>
            <p:ph type="sldNum" sz="quarter" idx="12"/>
          </p:nvPr>
        </p:nvSpPr>
        <p:spPr/>
        <p:txBody>
          <a:bodyPr/>
          <a:lstStyle/>
          <a:p>
            <a:fld id="{E689B82C-9076-4447-9607-E70AA43515FF}" type="slidenum">
              <a:rPr lang="en-US" smtClean="0"/>
              <a:t>‹#›</a:t>
            </a:fld>
            <a:endParaRPr lang="en-US"/>
          </a:p>
        </p:txBody>
      </p:sp>
    </p:spTree>
    <p:extLst>
      <p:ext uri="{BB962C8B-B14F-4D97-AF65-F5344CB8AC3E}">
        <p14:creationId xmlns:p14="http://schemas.microsoft.com/office/powerpoint/2010/main" val="208178277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theme" Target="../theme/theme1.xml"/><Relationship Id="rId6"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4" name="Text Box 2"/>
          <p:cNvSpPr txBox="1">
            <a:spLocks noChangeArrowheads="1"/>
          </p:cNvSpPr>
          <p:nvPr/>
        </p:nvSpPr>
        <p:spPr bwMode="auto">
          <a:xfrm>
            <a:off x="0" y="6308725"/>
            <a:ext cx="9144000" cy="549275"/>
          </a:xfrm>
          <a:prstGeom prst="rect">
            <a:avLst/>
          </a:prstGeom>
          <a:solidFill>
            <a:srgbClr val="0067B1"/>
          </a:solidFill>
          <a:ln w="9525">
            <a:noFill/>
            <a:round/>
            <a:headEnd/>
            <a:tailEnd/>
          </a:ln>
          <a:effectLst/>
        </p:spPr>
        <p:txBody>
          <a:bodyPr wrap="none" anchor="ctr"/>
          <a:lstStyle/>
          <a:p>
            <a:pPr fontAlgn="auto">
              <a:spcBef>
                <a:spcPts val="0"/>
              </a:spcBef>
              <a:spcAft>
                <a:spcPts val="0"/>
              </a:spcAft>
              <a:defRPr/>
            </a:pPr>
            <a:endParaRPr lang="en-US">
              <a:latin typeface="+mn-lt"/>
            </a:endParaRPr>
          </a:p>
        </p:txBody>
      </p:sp>
      <p:grpSp>
        <p:nvGrpSpPr>
          <p:cNvPr id="1027" name="Group 12"/>
          <p:cNvGrpSpPr>
            <a:grpSpLocks/>
          </p:cNvGrpSpPr>
          <p:nvPr/>
        </p:nvGrpSpPr>
        <p:grpSpPr bwMode="auto">
          <a:xfrm>
            <a:off x="0" y="0"/>
            <a:ext cx="9144000" cy="1044575"/>
            <a:chOff x="-1" y="0"/>
            <a:chExt cx="9144001" cy="1044575"/>
          </a:xfrm>
        </p:grpSpPr>
        <p:sp>
          <p:nvSpPr>
            <p:cNvPr id="8" name="Rectangle 4"/>
            <p:cNvSpPr>
              <a:spLocks noChangeArrowheads="1"/>
            </p:cNvSpPr>
            <p:nvPr userDrawn="1"/>
          </p:nvSpPr>
          <p:spPr bwMode="auto">
            <a:xfrm>
              <a:off x="-1" y="0"/>
              <a:ext cx="9144001" cy="1044575"/>
            </a:xfrm>
            <a:prstGeom prst="rect">
              <a:avLst/>
            </a:prstGeom>
            <a:solidFill>
              <a:srgbClr val="0067B1"/>
            </a:solidFill>
            <a:ln w="9360">
              <a:solidFill>
                <a:srgbClr val="0067B1"/>
              </a:solidFill>
              <a:round/>
              <a:headEnd/>
              <a:tailEnd/>
            </a:ln>
            <a:effectLst/>
          </p:spPr>
          <p:txBody>
            <a:bodyPr wrap="none" anchor="ctr"/>
            <a:lstStyle/>
            <a:p>
              <a:pPr fontAlgn="auto">
                <a:spcBef>
                  <a:spcPts val="0"/>
                </a:spcBef>
                <a:spcAft>
                  <a:spcPts val="0"/>
                </a:spcAft>
                <a:defRPr/>
              </a:pPr>
              <a:endParaRPr lang="en-US">
                <a:latin typeface="+mn-lt"/>
              </a:endParaRPr>
            </a:p>
          </p:txBody>
        </p:sp>
        <p:pic>
          <p:nvPicPr>
            <p:cNvPr id="1036" name="Picture 5"/>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0" y="0"/>
              <a:ext cx="1735138" cy="97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10" name="Rectangle 6"/>
            <p:cNvSpPr>
              <a:spLocks noChangeArrowheads="1"/>
            </p:cNvSpPr>
            <p:nvPr/>
          </p:nvSpPr>
          <p:spPr bwMode="auto">
            <a:xfrm>
              <a:off x="1619249" y="0"/>
              <a:ext cx="1800225" cy="979488"/>
            </a:xfrm>
            <a:prstGeom prst="rect">
              <a:avLst/>
            </a:prstGeom>
            <a:solidFill>
              <a:srgbClr val="FFFFFF"/>
            </a:solidFill>
            <a:ln w="9360">
              <a:solidFill>
                <a:srgbClr val="FFFFFF"/>
              </a:solidFill>
              <a:round/>
              <a:headEnd/>
              <a:tailEnd/>
            </a:ln>
            <a:effectLst/>
          </p:spPr>
          <p:txBody>
            <a:bodyPr wrap="none" anchor="ctr"/>
            <a:lstStyle/>
            <a:p>
              <a:pPr fontAlgn="auto">
                <a:spcBef>
                  <a:spcPts val="0"/>
                </a:spcBef>
                <a:spcAft>
                  <a:spcPts val="0"/>
                </a:spcAft>
                <a:defRPr/>
              </a:pPr>
              <a:endParaRPr lang="en-US">
                <a:latin typeface="+mn-lt"/>
              </a:endParaRPr>
            </a:p>
          </p:txBody>
        </p:sp>
        <p:sp>
          <p:nvSpPr>
            <p:cNvPr id="11" name="Freeform 7"/>
            <p:cNvSpPr>
              <a:spLocks noChangeArrowheads="1"/>
            </p:cNvSpPr>
            <p:nvPr/>
          </p:nvSpPr>
          <p:spPr bwMode="auto">
            <a:xfrm>
              <a:off x="1619249" y="0"/>
              <a:ext cx="1800225" cy="979488"/>
            </a:xfrm>
            <a:custGeom>
              <a:avLst/>
              <a:gdLst/>
              <a:ahLst/>
              <a:cxnLst>
                <a:cxn ang="0">
                  <a:pos x="5000" y="0"/>
                </a:cxn>
                <a:cxn ang="0">
                  <a:pos x="5000" y="2720"/>
                </a:cxn>
                <a:cxn ang="0">
                  <a:pos x="0" y="2720"/>
                </a:cxn>
                <a:cxn ang="0">
                  <a:pos x="2000" y="0"/>
                </a:cxn>
                <a:cxn ang="0">
                  <a:pos x="5000" y="0"/>
                </a:cxn>
              </a:cxnLst>
              <a:rect l="0" t="0" r="r" b="b"/>
              <a:pathLst>
                <a:path w="5001" h="2721">
                  <a:moveTo>
                    <a:pt x="5000" y="0"/>
                  </a:moveTo>
                  <a:lnTo>
                    <a:pt x="5000" y="2720"/>
                  </a:lnTo>
                  <a:lnTo>
                    <a:pt x="0" y="2720"/>
                  </a:lnTo>
                  <a:cubicBezTo>
                    <a:pt x="2000" y="2720"/>
                    <a:pt x="0" y="0"/>
                    <a:pt x="2000" y="0"/>
                  </a:cubicBezTo>
                  <a:cubicBezTo>
                    <a:pt x="2667" y="0"/>
                    <a:pt x="4333" y="0"/>
                    <a:pt x="5000" y="0"/>
                  </a:cubicBezTo>
                </a:path>
              </a:pathLst>
            </a:custGeom>
            <a:solidFill>
              <a:srgbClr val="0067B1"/>
            </a:solidFill>
            <a:ln w="9360">
              <a:solidFill>
                <a:srgbClr val="0067B1"/>
              </a:solidFill>
              <a:round/>
              <a:headEnd/>
              <a:tailEnd/>
            </a:ln>
            <a:effectLst/>
          </p:spPr>
          <p:txBody>
            <a:bodyPr wrap="none" anchor="ctr"/>
            <a:lstStyle/>
            <a:p>
              <a:pPr fontAlgn="auto">
                <a:spcBef>
                  <a:spcPts val="0"/>
                </a:spcBef>
                <a:spcAft>
                  <a:spcPts val="0"/>
                </a:spcAft>
                <a:defRPr/>
              </a:pPr>
              <a:endParaRPr lang="en-US">
                <a:latin typeface="+mn-lt"/>
              </a:endParaRPr>
            </a:p>
          </p:txBody>
        </p:sp>
      </p:grpSp>
      <p:sp>
        <p:nvSpPr>
          <p:cNvPr id="1028" name="Title Placeholder 1"/>
          <p:cNvSpPr>
            <a:spLocks noGrp="1"/>
          </p:cNvSpPr>
          <p:nvPr>
            <p:ph type="title"/>
          </p:nvPr>
        </p:nvSpPr>
        <p:spPr bwMode="auto">
          <a:xfrm>
            <a:off x="2124075" y="115888"/>
            <a:ext cx="6840538" cy="865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9" name="Text Placeholder 2"/>
          <p:cNvSpPr>
            <a:spLocks noGrp="1"/>
          </p:cNvSpPr>
          <p:nvPr>
            <p:ph type="body" idx="1"/>
          </p:nvPr>
        </p:nvSpPr>
        <p:spPr bwMode="auto">
          <a:xfrm>
            <a:off x="611188" y="1600200"/>
            <a:ext cx="8075612"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61913" y="6376988"/>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bg1"/>
                </a:solidFill>
                <a:latin typeface="Arial" pitchFamily="34" charset="0"/>
                <a:cs typeface="Arial" pitchFamily="34" charset="0"/>
              </a:defRPr>
            </a:lvl1pPr>
          </a:lstStyle>
          <a:p>
            <a:fld id="{DE90AD6A-276F-48C5-BAEC-F97240FE59A1}" type="datetime1">
              <a:rPr lang="en-US" smtClean="0"/>
              <a:t>6/6/14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dirty="0" smtClean="0">
                <a:solidFill>
                  <a:schemeClr val="bg1"/>
                </a:solidFill>
                <a:latin typeface="Arial" pitchFamily="34" charset="0"/>
                <a:cs typeface="Arial" pitchFamily="34" charset="0"/>
              </a:defRPr>
            </a:lvl1pPr>
          </a:lstStyle>
          <a:p>
            <a:r>
              <a:rPr lang="en-US" smtClean="0"/>
              <a:t>PQ13 - Summary</a:t>
            </a:r>
            <a:endParaRPr lang="en-US"/>
          </a:p>
        </p:txBody>
      </p:sp>
      <p:sp>
        <p:nvSpPr>
          <p:cNvPr id="6" name="Slide Number Placeholder 5"/>
          <p:cNvSpPr>
            <a:spLocks noGrp="1"/>
          </p:cNvSpPr>
          <p:nvPr>
            <p:ph type="sldNum" sz="quarter" idx="4"/>
          </p:nvPr>
        </p:nvSpPr>
        <p:spPr>
          <a:xfrm>
            <a:off x="7019925"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bg1"/>
                </a:solidFill>
                <a:latin typeface="Arial" pitchFamily="34" charset="0"/>
                <a:cs typeface="Arial" pitchFamily="34" charset="0"/>
              </a:defRPr>
            </a:lvl1pPr>
          </a:lstStyle>
          <a:p>
            <a:fld id="{E689B82C-9076-4447-9607-E70AA43515FF}" type="slidenum">
              <a:rPr lang="en-US" smtClean="0"/>
              <a:t>‹#›</a:t>
            </a:fld>
            <a:endParaRPr lang="en-US"/>
          </a:p>
        </p:txBody>
      </p:sp>
      <p:sp>
        <p:nvSpPr>
          <p:cNvPr id="15" name="Rectangle 17"/>
          <p:cNvSpPr>
            <a:spLocks noChangeArrowheads="1"/>
          </p:cNvSpPr>
          <p:nvPr/>
        </p:nvSpPr>
        <p:spPr bwMode="auto">
          <a:xfrm>
            <a:off x="7667625" y="6586538"/>
            <a:ext cx="1447800" cy="279400"/>
          </a:xfrm>
          <a:prstGeom prst="rect">
            <a:avLst/>
          </a:prstGeom>
          <a:noFill/>
          <a:ln w="9525">
            <a:noFill/>
            <a:round/>
            <a:headEnd/>
            <a:tailEnd/>
          </a:ln>
          <a:effectLst/>
        </p:spPr>
        <p:txBody>
          <a:bodyPr lIns="90000" tIns="46800" rIns="90000" bIns="46800">
            <a:spAutoFit/>
          </a:bodyPr>
          <a:lstStyle/>
          <a:p>
            <a:pPr algn="r" fontAlgn="auto">
              <a:spcBef>
                <a:spcPts val="875"/>
              </a:spcBef>
              <a:spcAft>
                <a:spcPts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1200" dirty="0">
                <a:solidFill>
                  <a:srgbClr val="FFFFFF"/>
                </a:solidFill>
                <a:ea typeface="SimSun" charset="0"/>
                <a:cs typeface="Arial" pitchFamily="34" charset="0"/>
              </a:rPr>
              <a:t>www.egi.eu</a:t>
            </a:r>
          </a:p>
        </p:txBody>
      </p:sp>
      <p:sp>
        <p:nvSpPr>
          <p:cNvPr id="16" name="Rectangle 18"/>
          <p:cNvSpPr>
            <a:spLocks noChangeArrowheads="1"/>
          </p:cNvSpPr>
          <p:nvPr/>
        </p:nvSpPr>
        <p:spPr bwMode="auto">
          <a:xfrm>
            <a:off x="53975" y="6605588"/>
            <a:ext cx="2286000" cy="279400"/>
          </a:xfrm>
          <a:prstGeom prst="rect">
            <a:avLst/>
          </a:prstGeom>
          <a:noFill/>
          <a:ln w="9525">
            <a:noFill/>
            <a:round/>
            <a:headEnd/>
            <a:tailEnd/>
          </a:ln>
          <a:effectLst/>
        </p:spPr>
        <p:txBody>
          <a:bodyPr lIns="90000" tIns="46800" rIns="90000" bIns="46800">
            <a:spAutoFit/>
          </a:bodyPr>
          <a:lstStyle/>
          <a:p>
            <a:pPr fontAlgn="auto">
              <a:spcBef>
                <a:spcPts val="875"/>
              </a:spcBef>
              <a:spcAft>
                <a:spcPts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1200" dirty="0">
                <a:solidFill>
                  <a:srgbClr val="FFFFFF"/>
                </a:solidFill>
                <a:ea typeface="SimSun" charset="0"/>
                <a:cs typeface="Arial" pitchFamily="34" charset="0"/>
              </a:rPr>
              <a:t>EGI-</a:t>
            </a:r>
            <a:r>
              <a:rPr lang="en-US" sz="1200" dirty="0" err="1">
                <a:solidFill>
                  <a:srgbClr val="FFFFFF"/>
                </a:solidFill>
                <a:ea typeface="SimSun" charset="0"/>
                <a:cs typeface="Arial" pitchFamily="34" charset="0"/>
              </a:rPr>
              <a:t>InSPIRE</a:t>
            </a:r>
            <a:r>
              <a:rPr lang="en-US" sz="1200" dirty="0">
                <a:solidFill>
                  <a:srgbClr val="FFFFFF"/>
                </a:solidFill>
                <a:ea typeface="SimSun" charset="0"/>
                <a:cs typeface="Arial" pitchFamily="34" charset="0"/>
              </a:rPr>
              <a:t> RI-261323</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hf hdr="0" dt="0"/>
  <p:txStyles>
    <p:titleStyle>
      <a:lvl1pPr algn="ctr" rtl="0" eaLnBrk="1" fontAlgn="base" hangingPunct="1">
        <a:spcBef>
          <a:spcPct val="0"/>
        </a:spcBef>
        <a:spcAft>
          <a:spcPct val="0"/>
        </a:spcAft>
        <a:defRPr sz="4400" kern="1200">
          <a:solidFill>
            <a:schemeClr val="bg1"/>
          </a:solidFill>
          <a:latin typeface="Arial" pitchFamily="34" charset="0"/>
          <a:ea typeface="+mj-ea"/>
          <a:cs typeface="Arial" pitchFamily="34" charset="0"/>
        </a:defRPr>
      </a:lvl1pPr>
      <a:lvl2pPr algn="ctr" rtl="0" eaLnBrk="1" fontAlgn="base" hangingPunct="1">
        <a:spcBef>
          <a:spcPct val="0"/>
        </a:spcBef>
        <a:spcAft>
          <a:spcPct val="0"/>
        </a:spcAft>
        <a:defRPr sz="4400">
          <a:solidFill>
            <a:schemeClr val="bg1"/>
          </a:solidFill>
          <a:latin typeface="Arial" pitchFamily="34" charset="0"/>
          <a:cs typeface="Arial" pitchFamily="34" charset="0"/>
        </a:defRPr>
      </a:lvl2pPr>
      <a:lvl3pPr algn="ctr" rtl="0" eaLnBrk="1" fontAlgn="base" hangingPunct="1">
        <a:spcBef>
          <a:spcPct val="0"/>
        </a:spcBef>
        <a:spcAft>
          <a:spcPct val="0"/>
        </a:spcAft>
        <a:defRPr sz="4400">
          <a:solidFill>
            <a:schemeClr val="bg1"/>
          </a:solidFill>
          <a:latin typeface="Arial" pitchFamily="34" charset="0"/>
          <a:cs typeface="Arial" pitchFamily="34" charset="0"/>
        </a:defRPr>
      </a:lvl3pPr>
      <a:lvl4pPr algn="ctr" rtl="0" eaLnBrk="1" fontAlgn="base" hangingPunct="1">
        <a:spcBef>
          <a:spcPct val="0"/>
        </a:spcBef>
        <a:spcAft>
          <a:spcPct val="0"/>
        </a:spcAft>
        <a:defRPr sz="4400">
          <a:solidFill>
            <a:schemeClr val="bg1"/>
          </a:solidFill>
          <a:latin typeface="Arial" pitchFamily="34" charset="0"/>
          <a:cs typeface="Arial" pitchFamily="34" charset="0"/>
        </a:defRPr>
      </a:lvl4pPr>
      <a:lvl5pPr algn="ctr" rtl="0" eaLnBrk="1" fontAlgn="base" hangingPunct="1">
        <a:spcBef>
          <a:spcPct val="0"/>
        </a:spcBef>
        <a:spcAft>
          <a:spcPct val="0"/>
        </a:spcAft>
        <a:defRPr sz="4400">
          <a:solidFill>
            <a:schemeClr val="bg1"/>
          </a:solidFill>
          <a:latin typeface="Arial" pitchFamily="34" charset="0"/>
          <a:cs typeface="Arial" pitchFamily="34" charset="0"/>
        </a:defRPr>
      </a:lvl5pPr>
      <a:lvl6pPr marL="457200" algn="ctr" rtl="0" eaLnBrk="1" fontAlgn="base" hangingPunct="1">
        <a:spcBef>
          <a:spcPct val="0"/>
        </a:spcBef>
        <a:spcAft>
          <a:spcPct val="0"/>
        </a:spcAft>
        <a:defRPr sz="4400">
          <a:solidFill>
            <a:schemeClr val="bg1"/>
          </a:solidFill>
          <a:latin typeface="Arial" pitchFamily="34" charset="0"/>
          <a:cs typeface="Arial" pitchFamily="34" charset="0"/>
        </a:defRPr>
      </a:lvl6pPr>
      <a:lvl7pPr marL="914400" algn="ctr" rtl="0" eaLnBrk="1" fontAlgn="base" hangingPunct="1">
        <a:spcBef>
          <a:spcPct val="0"/>
        </a:spcBef>
        <a:spcAft>
          <a:spcPct val="0"/>
        </a:spcAft>
        <a:defRPr sz="4400">
          <a:solidFill>
            <a:schemeClr val="bg1"/>
          </a:solidFill>
          <a:latin typeface="Arial" pitchFamily="34" charset="0"/>
          <a:cs typeface="Arial" pitchFamily="34" charset="0"/>
        </a:defRPr>
      </a:lvl7pPr>
      <a:lvl8pPr marL="1371600" algn="ctr" rtl="0" eaLnBrk="1" fontAlgn="base" hangingPunct="1">
        <a:spcBef>
          <a:spcPct val="0"/>
        </a:spcBef>
        <a:spcAft>
          <a:spcPct val="0"/>
        </a:spcAft>
        <a:defRPr sz="4400">
          <a:solidFill>
            <a:schemeClr val="bg1"/>
          </a:solidFill>
          <a:latin typeface="Arial" pitchFamily="34" charset="0"/>
          <a:cs typeface="Arial" pitchFamily="34" charset="0"/>
        </a:defRPr>
      </a:lvl8pPr>
      <a:lvl9pPr marL="1828800" algn="ctr" rtl="0" eaLnBrk="1" fontAlgn="base" hangingPunct="1">
        <a:spcBef>
          <a:spcPct val="0"/>
        </a:spcBef>
        <a:spcAft>
          <a:spcPct val="0"/>
        </a:spcAft>
        <a:defRPr sz="4400">
          <a:solidFill>
            <a:schemeClr val="bg1"/>
          </a:solidFill>
          <a:latin typeface="Arial" pitchFamily="34" charset="0"/>
          <a:cs typeface="Arial"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Arial" pitchFamily="34" charset="0"/>
          <a:ea typeface="+mn-ea"/>
          <a:cs typeface="Arial" pitchFamily="34" charset="0"/>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Arial" pitchFamily="34" charset="0"/>
          <a:ea typeface="+mn-ea"/>
          <a:cs typeface="Arial" pitchFamily="34" charset="0"/>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Arial" pitchFamily="34" charset="0"/>
          <a:ea typeface="+mn-ea"/>
          <a:cs typeface="Arial" pitchFamily="34" charset="0"/>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Arial" pitchFamily="34" charset="0"/>
          <a:ea typeface="+mn-ea"/>
          <a:cs typeface="Arial" pitchFamily="34" charset="0"/>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repository.egi.eu/2013/10/30/release-umd-2-7-1/" TargetMode="External"/><Relationship Id="rId4" Type="http://schemas.openxmlformats.org/officeDocument/2006/relationships/hyperlink" Target="http://repository.egi.eu/2013/11/01/release-umd-2-7-2/" TargetMode="External"/><Relationship Id="rId1" Type="http://schemas.openxmlformats.org/officeDocument/2006/relationships/slideLayout" Target="../slideLayouts/slideLayout2.xml"/><Relationship Id="rId2" Type="http://schemas.openxmlformats.org/officeDocument/2006/relationships/hyperlink" Target="http://repository.egi.eu/2013/10/22/release-umd-2-7-0/"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hyperlink" Target="http://operations-portal.egi.eu/next"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hyperlink" Target="https://ggus.eu/pages/owl.php"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hyperlink" Target="https://tomtools.cern.ch/confluence/display/SAMDOC/Update-22"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go.egi.eu/cloud"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appdb-dev.marie.hellasgrid.gr/" TargetMode="External"/><Relationship Id="rId4" Type="http://schemas.openxmlformats.org/officeDocument/2006/relationships/hyperlink" Target="https://wiki.egi.eu/wiki/Fedcloud-tf:WorkGroups:Scenario8:AppDB-VA-Marketplace" TargetMode="External"/><Relationship Id="rId5" Type="http://schemas.openxmlformats.org/officeDocument/2006/relationships/hyperlink" Target="http://crm.egi.eu/" TargetMode="External"/><Relationship Id="rId6" Type="http://schemas.openxmlformats.org/officeDocument/2006/relationships/hyperlink" Target="http://training.egi.eu/" TargetMode="External"/><Relationship Id="rId1" Type="http://schemas.openxmlformats.org/officeDocument/2006/relationships/slideLayout" Target="../slideLayouts/slideLayout2.xml"/><Relationship Id="rId2" Type="http://schemas.openxmlformats.org/officeDocument/2006/relationships/hyperlink" Target="http://appdb.egi.eu/"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PQ1</a:t>
            </a:r>
            <a:r>
              <a:rPr lang="pl-PL" dirty="0" smtClean="0"/>
              <a:t>4</a:t>
            </a:r>
            <a:r>
              <a:rPr lang="en-US" dirty="0" smtClean="0"/>
              <a:t> Overview</a:t>
            </a:r>
            <a:endParaRPr lang="en-US" dirty="0"/>
          </a:p>
        </p:txBody>
      </p:sp>
      <p:sp>
        <p:nvSpPr>
          <p:cNvPr id="3" name="Subtitle 2"/>
          <p:cNvSpPr>
            <a:spLocks noGrp="1"/>
          </p:cNvSpPr>
          <p:nvPr>
            <p:ph type="subTitle" idx="1"/>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PQ13 - Summary</a:t>
            </a:r>
            <a:endParaRPr lang="en-US"/>
          </a:p>
        </p:txBody>
      </p:sp>
      <p:sp>
        <p:nvSpPr>
          <p:cNvPr id="5" name="Slide Number Placeholder 4"/>
          <p:cNvSpPr>
            <a:spLocks noGrp="1"/>
          </p:cNvSpPr>
          <p:nvPr>
            <p:ph type="sldNum" sz="quarter" idx="12"/>
          </p:nvPr>
        </p:nvSpPr>
        <p:spPr/>
        <p:txBody>
          <a:bodyPr/>
          <a:lstStyle/>
          <a:p>
            <a:fld id="{E689B82C-9076-4447-9607-E70AA43515FF}" type="slidenum">
              <a:rPr lang="en-US" smtClean="0"/>
              <a:t>1</a:t>
            </a:fld>
            <a:endParaRPr lang="en-US"/>
          </a:p>
        </p:txBody>
      </p:sp>
    </p:spTree>
    <p:extLst>
      <p:ext uri="{BB962C8B-B14F-4D97-AF65-F5344CB8AC3E}">
        <p14:creationId xmlns:p14="http://schemas.microsoft.com/office/powerpoint/2010/main" val="2111173177"/>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itle 1"/>
          <p:cNvSpPr>
            <a:spLocks noGrp="1"/>
          </p:cNvSpPr>
          <p:nvPr>
            <p:ph type="title"/>
          </p:nvPr>
        </p:nvSpPr>
        <p:spPr/>
        <p:txBody>
          <a:bodyPr/>
          <a:lstStyle/>
          <a:p>
            <a:pPr eaLnBrk="1" hangingPunct="1"/>
            <a:r>
              <a:rPr lang="en-US">
                <a:solidFill>
                  <a:schemeClr val="bg2"/>
                </a:solidFill>
                <a:latin typeface="Arial" charset="0"/>
              </a:rPr>
              <a:t>SA2</a:t>
            </a:r>
          </a:p>
        </p:txBody>
      </p:sp>
      <p:sp>
        <p:nvSpPr>
          <p:cNvPr id="7170" name="Content Placeholder 2"/>
          <p:cNvSpPr>
            <a:spLocks noGrp="1"/>
          </p:cNvSpPr>
          <p:nvPr>
            <p:ph idx="1"/>
          </p:nvPr>
        </p:nvSpPr>
        <p:spPr>
          <a:xfrm>
            <a:off x="611188" y="1196975"/>
            <a:ext cx="8075612" cy="4968875"/>
          </a:xfrm>
        </p:spPr>
        <p:txBody>
          <a:bodyPr>
            <a:normAutofit fontScale="92500" lnSpcReduction="20000"/>
          </a:bodyPr>
          <a:lstStyle/>
          <a:p>
            <a:pPr marL="0" indent="0" eaLnBrk="1" hangingPunct="1">
              <a:buFont typeface="Arial" charset="0"/>
              <a:buNone/>
              <a:defRPr/>
            </a:pPr>
            <a:r>
              <a:rPr lang="en-GB" sz="2400" dirty="0" smtClean="0">
                <a:latin typeface="Arial" charset="0"/>
              </a:rPr>
              <a:t>Main achievements:</a:t>
            </a:r>
          </a:p>
          <a:p>
            <a:pPr eaLnBrk="1" hangingPunct="1">
              <a:defRPr/>
            </a:pPr>
            <a:r>
              <a:rPr lang="en-GB" sz="2400" dirty="0" smtClean="0">
                <a:latin typeface="Arial" charset="0"/>
              </a:rPr>
              <a:t>Quality criteria definition</a:t>
            </a:r>
          </a:p>
          <a:p>
            <a:pPr lvl="1" eaLnBrk="1" hangingPunct="1">
              <a:defRPr/>
            </a:pPr>
            <a:r>
              <a:rPr lang="en-GB" sz="2000" dirty="0" smtClean="0">
                <a:latin typeface="Arial" charset="0"/>
              </a:rPr>
              <a:t>6</a:t>
            </a:r>
            <a:r>
              <a:rPr lang="en-GB" sz="2000" baseline="30000" dirty="0" smtClean="0">
                <a:latin typeface="Arial" charset="0"/>
              </a:rPr>
              <a:t>th</a:t>
            </a:r>
            <a:r>
              <a:rPr lang="en-GB" sz="2000" dirty="0" smtClean="0">
                <a:latin typeface="Arial" charset="0"/>
              </a:rPr>
              <a:t> release of the quality criteria document</a:t>
            </a:r>
          </a:p>
          <a:p>
            <a:pPr lvl="1" eaLnBrk="1" hangingPunct="1">
              <a:defRPr/>
            </a:pPr>
            <a:r>
              <a:rPr lang="en-GB" sz="2000" dirty="0" smtClean="0">
                <a:latin typeface="Arial" charset="0"/>
              </a:rPr>
              <a:t>Simplified set or requirements easy to be used by external verifiers</a:t>
            </a:r>
          </a:p>
          <a:p>
            <a:pPr lvl="1" eaLnBrk="1" hangingPunct="1">
              <a:defRPr/>
            </a:pPr>
            <a:r>
              <a:rPr lang="en-GB" sz="2000" dirty="0" smtClean="0">
                <a:latin typeface="Arial" charset="0"/>
              </a:rPr>
              <a:t>New set of templates and documentation</a:t>
            </a:r>
          </a:p>
          <a:p>
            <a:pPr eaLnBrk="1" hangingPunct="1">
              <a:defRPr/>
            </a:pPr>
            <a:r>
              <a:rPr lang="en-GB" sz="2400" dirty="0" smtClean="0">
                <a:latin typeface="Arial" charset="0"/>
              </a:rPr>
              <a:t>Quality criteria verification</a:t>
            </a:r>
          </a:p>
          <a:p>
            <a:pPr lvl="1" eaLnBrk="1" hangingPunct="1">
              <a:defRPr/>
            </a:pPr>
            <a:r>
              <a:rPr lang="en-GB" sz="1800" dirty="0" smtClean="0">
                <a:latin typeface="Arial" charset="0"/>
              </a:rPr>
              <a:t>Enabled testing for IPv6 support</a:t>
            </a:r>
          </a:p>
          <a:p>
            <a:pPr lvl="1" eaLnBrk="1" hangingPunct="1">
              <a:defRPr/>
            </a:pPr>
            <a:r>
              <a:rPr lang="en-GB" sz="1800" dirty="0" smtClean="0">
                <a:latin typeface="Arial" charset="0"/>
              </a:rPr>
              <a:t>Improved the tools to manage the </a:t>
            </a:r>
            <a:r>
              <a:rPr lang="en-GB" sz="1800" dirty="0" err="1" smtClean="0">
                <a:latin typeface="Arial" charset="0"/>
              </a:rPr>
              <a:t>testbed</a:t>
            </a:r>
            <a:r>
              <a:rPr lang="en-GB" sz="1800" dirty="0" smtClean="0">
                <a:latin typeface="Arial" charset="0"/>
              </a:rPr>
              <a:t> and test the release candidates</a:t>
            </a:r>
          </a:p>
          <a:p>
            <a:pPr lvl="1" eaLnBrk="1" hangingPunct="1">
              <a:defRPr/>
            </a:pPr>
            <a:r>
              <a:rPr lang="en-GB" sz="1800" dirty="0" smtClean="0">
                <a:latin typeface="Arial" charset="0"/>
              </a:rPr>
              <a:t>Verified a total of 63 products</a:t>
            </a:r>
          </a:p>
          <a:p>
            <a:pPr eaLnBrk="1" hangingPunct="1">
              <a:defRPr/>
            </a:pPr>
            <a:r>
              <a:rPr lang="en-GB" sz="2200" dirty="0" smtClean="0">
                <a:latin typeface="Arial" charset="0"/>
              </a:rPr>
              <a:t>Support infrastructure</a:t>
            </a:r>
          </a:p>
          <a:p>
            <a:pPr lvl="1" eaLnBrk="1" hangingPunct="1">
              <a:defRPr/>
            </a:pPr>
            <a:r>
              <a:rPr lang="en-GB" sz="1800" dirty="0" smtClean="0">
                <a:latin typeface="Arial" charset="0"/>
              </a:rPr>
              <a:t>5 UMD updates and 1 SAM update</a:t>
            </a:r>
          </a:p>
          <a:p>
            <a:pPr lvl="1" eaLnBrk="1" hangingPunct="1">
              <a:defRPr/>
            </a:pPr>
            <a:r>
              <a:rPr lang="en-GB" sz="1800" dirty="0" smtClean="0">
                <a:latin typeface="Arial" charset="0"/>
              </a:rPr>
              <a:t>Updated </a:t>
            </a:r>
            <a:r>
              <a:rPr lang="en-GB" sz="1800" dirty="0" err="1" smtClean="0">
                <a:latin typeface="Arial" charset="0"/>
              </a:rPr>
              <a:t>stratuslab</a:t>
            </a:r>
            <a:r>
              <a:rPr lang="en-GB" sz="1800" dirty="0" smtClean="0">
                <a:latin typeface="Arial" charset="0"/>
              </a:rPr>
              <a:t> marketplace and the appliance repository to support the verification activities in the </a:t>
            </a:r>
            <a:r>
              <a:rPr lang="en-GB" sz="1800" dirty="0" err="1" smtClean="0">
                <a:latin typeface="Arial" charset="0"/>
              </a:rPr>
              <a:t>testbed</a:t>
            </a:r>
            <a:endParaRPr lang="en-GB" sz="1800" dirty="0" smtClean="0">
              <a:latin typeface="Arial" charset="0"/>
            </a:endParaRPr>
          </a:p>
          <a:p>
            <a:pPr eaLnBrk="1" hangingPunct="1">
              <a:defRPr/>
            </a:pPr>
            <a:r>
              <a:rPr lang="en-GB" sz="2400" dirty="0" smtClean="0">
                <a:latin typeface="Arial" charset="0"/>
              </a:rPr>
              <a:t>Federated clouds task force</a:t>
            </a:r>
          </a:p>
          <a:p>
            <a:pPr lvl="1" eaLnBrk="1" hangingPunct="1">
              <a:defRPr/>
            </a:pPr>
            <a:r>
              <a:rPr lang="en-GB" sz="2000" dirty="0" smtClean="0">
                <a:latin typeface="Arial" charset="0"/>
              </a:rPr>
              <a:t>Continued integration of cloud services in the EGI core platform towards a production level infrastructure</a:t>
            </a:r>
          </a:p>
          <a:p>
            <a:pPr lvl="1" eaLnBrk="1" hangingPunct="1">
              <a:defRPr/>
            </a:pPr>
            <a:r>
              <a:rPr lang="en-GB" sz="2000" dirty="0" smtClean="0">
                <a:latin typeface="Arial" charset="0"/>
              </a:rPr>
              <a:t>Continued support of user communities use cases</a:t>
            </a:r>
          </a:p>
          <a:p>
            <a:pPr lvl="1" eaLnBrk="1" hangingPunct="1">
              <a:defRPr/>
            </a:pPr>
            <a:endParaRPr lang="en-GB" sz="2000" dirty="0" smtClean="0">
              <a:latin typeface="Arial" charset="0"/>
            </a:endParaRPr>
          </a:p>
          <a:p>
            <a:pPr lvl="1" eaLnBrk="1" hangingPunct="1">
              <a:defRPr/>
            </a:pPr>
            <a:endParaRPr lang="en-GB" sz="2000" dirty="0" smtClean="0">
              <a:latin typeface="Arial" charset="0"/>
            </a:endParaRPr>
          </a:p>
          <a:p>
            <a:pPr lvl="1" eaLnBrk="1" hangingPunct="1">
              <a:defRPr/>
            </a:pPr>
            <a:endParaRPr lang="en-GB" sz="1800" dirty="0" smtClean="0">
              <a:latin typeface="Arial" charset="0"/>
            </a:endParaRPr>
          </a:p>
          <a:p>
            <a:pPr eaLnBrk="1" hangingPunct="1">
              <a:defRPr/>
            </a:pPr>
            <a:endParaRPr lang="en-GB" sz="2400" dirty="0">
              <a:latin typeface="Arial" charset="0"/>
            </a:endParaRPr>
          </a:p>
        </p:txBody>
      </p:sp>
    </p:spTree>
    <p:extLst>
      <p:ext uri="{BB962C8B-B14F-4D97-AF65-F5344CB8AC3E}">
        <p14:creationId xmlns:p14="http://schemas.microsoft.com/office/powerpoint/2010/main" val="575748618"/>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Title 1"/>
          <p:cNvSpPr>
            <a:spLocks noGrp="1"/>
          </p:cNvSpPr>
          <p:nvPr>
            <p:ph type="title"/>
          </p:nvPr>
        </p:nvSpPr>
        <p:spPr/>
        <p:txBody>
          <a:bodyPr/>
          <a:lstStyle/>
          <a:p>
            <a:r>
              <a:rPr lang="en-US">
                <a:latin typeface="Arial" charset="0"/>
              </a:rPr>
              <a:t>SA2</a:t>
            </a:r>
          </a:p>
        </p:txBody>
      </p:sp>
      <p:sp>
        <p:nvSpPr>
          <p:cNvPr id="3" name="Content Placeholder 2"/>
          <p:cNvSpPr>
            <a:spLocks noGrp="1"/>
          </p:cNvSpPr>
          <p:nvPr>
            <p:ph idx="1"/>
          </p:nvPr>
        </p:nvSpPr>
        <p:spPr>
          <a:xfrm>
            <a:off x="611188" y="1412875"/>
            <a:ext cx="8075612" cy="4752429"/>
          </a:xfrm>
        </p:spPr>
        <p:txBody>
          <a:bodyPr>
            <a:normAutofit fontScale="62500" lnSpcReduction="20000"/>
          </a:bodyPr>
          <a:lstStyle/>
          <a:p>
            <a:pPr marL="0" indent="0" algn="ctr">
              <a:buFont typeface="Arial" charset="0"/>
              <a:buNone/>
              <a:defRPr/>
            </a:pPr>
            <a:r>
              <a:rPr lang="en-US" dirty="0" smtClean="0"/>
              <a:t>UMD 2 provisioning:</a:t>
            </a:r>
          </a:p>
          <a:p>
            <a:pPr>
              <a:defRPr/>
            </a:pPr>
            <a:r>
              <a:rPr lang="en-US" dirty="0" smtClean="0">
                <a:hlinkClick r:id="rId2"/>
              </a:rPr>
              <a:t>UMD 2.7.0</a:t>
            </a:r>
            <a:endParaRPr lang="en-US" dirty="0" smtClean="0"/>
          </a:p>
          <a:p>
            <a:pPr lvl="1">
              <a:defRPr/>
            </a:pPr>
            <a:r>
              <a:rPr lang="en-US" dirty="0" smtClean="0"/>
              <a:t>22 Oct 2013</a:t>
            </a:r>
          </a:p>
          <a:p>
            <a:pPr lvl="1">
              <a:defRPr/>
            </a:pPr>
            <a:r>
              <a:rPr lang="en-US" dirty="0" smtClean="0"/>
              <a:t>Scheduled minor update</a:t>
            </a:r>
          </a:p>
          <a:p>
            <a:pPr lvl="1">
              <a:defRPr/>
            </a:pPr>
            <a:r>
              <a:rPr lang="en-US" dirty="0" smtClean="0"/>
              <a:t>Including updates: </a:t>
            </a:r>
          </a:p>
          <a:p>
            <a:pPr lvl="2">
              <a:defRPr/>
            </a:pPr>
            <a:r>
              <a:rPr lang="en-US" dirty="0" smtClean="0"/>
              <a:t>BDII, DPM, GSISSH, CREAM-GE</a:t>
            </a:r>
          </a:p>
          <a:p>
            <a:pPr marL="514350" indent="-457200">
              <a:defRPr/>
            </a:pPr>
            <a:r>
              <a:rPr lang="en-US" dirty="0" smtClean="0">
                <a:hlinkClick r:id="rId3"/>
              </a:rPr>
              <a:t>UMD 2.7.1</a:t>
            </a:r>
            <a:endParaRPr lang="en-US" dirty="0" smtClean="0"/>
          </a:p>
          <a:p>
            <a:pPr marL="914400" lvl="1" indent="-457200">
              <a:defRPr/>
            </a:pPr>
            <a:r>
              <a:rPr lang="en-US" dirty="0" smtClean="0"/>
              <a:t>30 Oct 2013</a:t>
            </a:r>
          </a:p>
          <a:p>
            <a:pPr marL="914400" lvl="1" indent="-457200">
              <a:defRPr/>
            </a:pPr>
            <a:r>
              <a:rPr lang="en-US" dirty="0" smtClean="0"/>
              <a:t>Revision update</a:t>
            </a:r>
          </a:p>
          <a:p>
            <a:pPr marL="914400" lvl="1" indent="-457200">
              <a:defRPr/>
            </a:pPr>
            <a:r>
              <a:rPr lang="en-US" dirty="0" smtClean="0"/>
              <a:t>Including updates</a:t>
            </a:r>
          </a:p>
          <a:p>
            <a:pPr marL="1314450" lvl="2" indent="-457200">
              <a:defRPr/>
            </a:pPr>
            <a:r>
              <a:rPr lang="en-US" dirty="0" smtClean="0"/>
              <a:t>BDII Top</a:t>
            </a:r>
          </a:p>
          <a:p>
            <a:pPr marL="514350" indent="-457200">
              <a:defRPr/>
            </a:pPr>
            <a:r>
              <a:rPr lang="en-US" dirty="0" smtClean="0">
                <a:hlinkClick r:id="rId4"/>
              </a:rPr>
              <a:t>UMD 2.7.2</a:t>
            </a:r>
            <a:endParaRPr lang="en-US" dirty="0" smtClean="0"/>
          </a:p>
          <a:p>
            <a:pPr marL="914400" lvl="1" indent="-457200">
              <a:defRPr/>
            </a:pPr>
            <a:r>
              <a:rPr lang="en-US" dirty="0" smtClean="0"/>
              <a:t>1 Nov 2013</a:t>
            </a:r>
          </a:p>
          <a:p>
            <a:pPr marL="914400" lvl="1" indent="-457200">
              <a:defRPr/>
            </a:pPr>
            <a:r>
              <a:rPr lang="en-US" dirty="0" smtClean="0"/>
              <a:t>Revision update</a:t>
            </a:r>
          </a:p>
          <a:p>
            <a:pPr marL="914400" lvl="1" indent="-457200">
              <a:defRPr/>
            </a:pPr>
            <a:r>
              <a:rPr lang="en-US" dirty="0" smtClean="0"/>
              <a:t>Including updates</a:t>
            </a:r>
          </a:p>
          <a:p>
            <a:pPr marL="1314450" lvl="2" indent="-457200">
              <a:defRPr/>
            </a:pPr>
            <a:r>
              <a:rPr lang="en-US" dirty="0" smtClean="0"/>
              <a:t>BDII Site</a:t>
            </a:r>
          </a:p>
        </p:txBody>
      </p:sp>
    </p:spTree>
    <p:extLst>
      <p:ext uri="{BB962C8B-B14F-4D97-AF65-F5344CB8AC3E}">
        <p14:creationId xmlns:p14="http://schemas.microsoft.com/office/powerpoint/2010/main" val="1551111364"/>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Title 1"/>
          <p:cNvSpPr>
            <a:spLocks noGrp="1"/>
          </p:cNvSpPr>
          <p:nvPr>
            <p:ph type="title"/>
          </p:nvPr>
        </p:nvSpPr>
        <p:spPr/>
        <p:txBody>
          <a:bodyPr/>
          <a:lstStyle/>
          <a:p>
            <a:r>
              <a:rPr lang="en-US">
                <a:latin typeface="Arial" charset="0"/>
              </a:rPr>
              <a:t>SA2</a:t>
            </a:r>
          </a:p>
        </p:txBody>
      </p:sp>
      <p:sp>
        <p:nvSpPr>
          <p:cNvPr id="3" name="Content Placeholder 2"/>
          <p:cNvSpPr>
            <a:spLocks noGrp="1"/>
          </p:cNvSpPr>
          <p:nvPr>
            <p:ph idx="1"/>
          </p:nvPr>
        </p:nvSpPr>
        <p:spPr>
          <a:xfrm>
            <a:off x="611188" y="1340768"/>
            <a:ext cx="8075612" cy="4968453"/>
          </a:xfrm>
        </p:spPr>
        <p:txBody>
          <a:bodyPr>
            <a:normAutofit fontScale="62500" lnSpcReduction="20000"/>
          </a:bodyPr>
          <a:lstStyle/>
          <a:p>
            <a:pPr marL="0" indent="0" algn="ctr">
              <a:buFont typeface="Arial" charset="0"/>
              <a:buNone/>
              <a:defRPr/>
            </a:pPr>
            <a:r>
              <a:rPr lang="en-US" dirty="0" smtClean="0"/>
              <a:t>UMD 3 provisioning:</a:t>
            </a:r>
          </a:p>
          <a:p>
            <a:pPr>
              <a:defRPr/>
            </a:pPr>
            <a:r>
              <a:rPr lang="en-US" dirty="0" smtClean="0"/>
              <a:t>UMD 3.2.0</a:t>
            </a:r>
          </a:p>
          <a:p>
            <a:pPr lvl="1">
              <a:defRPr/>
            </a:pPr>
            <a:r>
              <a:rPr lang="en-US" dirty="0" smtClean="0"/>
              <a:t>12 Sep2013</a:t>
            </a:r>
          </a:p>
          <a:p>
            <a:pPr lvl="1">
              <a:defRPr/>
            </a:pPr>
            <a:r>
              <a:rPr lang="en-US" dirty="0" smtClean="0"/>
              <a:t>Scheduled minor update</a:t>
            </a:r>
          </a:p>
          <a:p>
            <a:pPr lvl="1">
              <a:defRPr/>
            </a:pPr>
            <a:r>
              <a:rPr lang="en-US" dirty="0" smtClean="0"/>
              <a:t>Including new components:</a:t>
            </a:r>
          </a:p>
          <a:p>
            <a:pPr lvl="2">
              <a:defRPr/>
            </a:pPr>
            <a:r>
              <a:rPr lang="en-US" dirty="0" err="1" smtClean="0"/>
              <a:t>dCache</a:t>
            </a:r>
            <a:r>
              <a:rPr lang="en-US" dirty="0" smtClean="0"/>
              <a:t>, QCG Stack</a:t>
            </a:r>
          </a:p>
          <a:p>
            <a:pPr lvl="1">
              <a:defRPr/>
            </a:pPr>
            <a:r>
              <a:rPr lang="en-US" dirty="0" smtClean="0"/>
              <a:t>Including updates:</a:t>
            </a:r>
          </a:p>
          <a:p>
            <a:pPr lvl="2">
              <a:defRPr/>
            </a:pPr>
            <a:r>
              <a:rPr lang="en-US" dirty="0" smtClean="0"/>
              <a:t>APEL, Argus, BDII, CREAM, UI, Emir, </a:t>
            </a:r>
            <a:r>
              <a:rPr lang="en-US" dirty="0" err="1" smtClean="0"/>
              <a:t>gLExec</a:t>
            </a:r>
            <a:r>
              <a:rPr lang="en-US" dirty="0" smtClean="0"/>
              <a:t>, </a:t>
            </a:r>
            <a:r>
              <a:rPr lang="en-US" dirty="0" err="1" smtClean="0"/>
              <a:t>GridFTP</a:t>
            </a:r>
            <a:r>
              <a:rPr lang="en-US" dirty="0" smtClean="0"/>
              <a:t>, </a:t>
            </a:r>
            <a:r>
              <a:rPr lang="en-US" dirty="0" err="1" smtClean="0"/>
              <a:t>Gridsite</a:t>
            </a:r>
            <a:r>
              <a:rPr lang="en-US" dirty="0" smtClean="0"/>
              <a:t>, </a:t>
            </a:r>
            <a:r>
              <a:rPr lang="en-US" dirty="0" err="1" smtClean="0"/>
              <a:t>Gridway</a:t>
            </a:r>
            <a:r>
              <a:rPr lang="en-US" dirty="0" smtClean="0"/>
              <a:t>, LB, UNICORE, WMS</a:t>
            </a:r>
          </a:p>
          <a:p>
            <a:pPr>
              <a:defRPr/>
            </a:pPr>
            <a:r>
              <a:rPr lang="en-US" dirty="0" smtClean="0"/>
              <a:t>UMD 3.2.1</a:t>
            </a:r>
          </a:p>
          <a:p>
            <a:pPr lvl="1">
              <a:defRPr/>
            </a:pPr>
            <a:r>
              <a:rPr lang="en-US" dirty="0" smtClean="0"/>
              <a:t>11 Oct 2013</a:t>
            </a:r>
          </a:p>
          <a:p>
            <a:pPr lvl="1">
              <a:defRPr/>
            </a:pPr>
            <a:r>
              <a:rPr lang="en-US" dirty="0" smtClean="0"/>
              <a:t>Revision update</a:t>
            </a:r>
          </a:p>
          <a:p>
            <a:pPr lvl="1">
              <a:defRPr/>
            </a:pPr>
            <a:r>
              <a:rPr lang="en-US" dirty="0" smtClean="0"/>
              <a:t>Including updates:</a:t>
            </a:r>
          </a:p>
          <a:p>
            <a:pPr lvl="2">
              <a:defRPr/>
            </a:pPr>
            <a:r>
              <a:rPr lang="en-US" dirty="0" err="1" smtClean="0"/>
              <a:t>StoRM</a:t>
            </a:r>
            <a:endParaRPr lang="en-US" dirty="0" smtClean="0"/>
          </a:p>
          <a:p>
            <a:pPr marL="114300" indent="0" algn="ctr">
              <a:buNone/>
              <a:defRPr/>
            </a:pPr>
            <a:r>
              <a:rPr lang="en-US" dirty="0" smtClean="0"/>
              <a:t>SAM Update</a:t>
            </a:r>
          </a:p>
          <a:p>
            <a:pPr marL="571500" indent="-457200">
              <a:defRPr/>
            </a:pPr>
            <a:r>
              <a:rPr lang="en-US" dirty="0" smtClean="0"/>
              <a:t>SAM 22</a:t>
            </a:r>
          </a:p>
          <a:p>
            <a:pPr marL="571500" indent="-457200">
              <a:defRPr/>
            </a:pPr>
            <a:r>
              <a:rPr lang="en-US" dirty="0" smtClean="0"/>
              <a:t>28 Oct 2013</a:t>
            </a:r>
          </a:p>
        </p:txBody>
      </p:sp>
    </p:spTree>
    <p:extLst>
      <p:ext uri="{BB962C8B-B14F-4D97-AF65-F5344CB8AC3E}">
        <p14:creationId xmlns:p14="http://schemas.microsoft.com/office/powerpoint/2010/main" val="2980035495"/>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0"/>
          <p:cNvSpPr>
            <a:spLocks noGrp="1"/>
          </p:cNvSpPr>
          <p:nvPr>
            <p:ph type="title"/>
          </p:nvPr>
        </p:nvSpPr>
        <p:spPr/>
        <p:txBody>
          <a:bodyPr/>
          <a:lstStyle/>
          <a:p>
            <a:r>
              <a:rPr lang="en-US" dirty="0" smtClean="0"/>
              <a:t>SA4</a:t>
            </a:r>
          </a:p>
        </p:txBody>
      </p:sp>
      <p:sp>
        <p:nvSpPr>
          <p:cNvPr id="4099" name="Content Placeholder 13"/>
          <p:cNvSpPr>
            <a:spLocks noGrp="1"/>
          </p:cNvSpPr>
          <p:nvPr>
            <p:ph idx="1"/>
          </p:nvPr>
        </p:nvSpPr>
        <p:spPr/>
        <p:txBody>
          <a:bodyPr>
            <a:normAutofit fontScale="62500" lnSpcReduction="20000"/>
          </a:bodyPr>
          <a:lstStyle/>
          <a:p>
            <a:r>
              <a:rPr lang="en-US" dirty="0" smtClean="0"/>
              <a:t>Good collaboration with target domain continues</a:t>
            </a:r>
          </a:p>
          <a:p>
            <a:r>
              <a:rPr lang="en-US" dirty="0" smtClean="0"/>
              <a:t>All mini projects present at EGI TF2013</a:t>
            </a:r>
          </a:p>
          <a:p>
            <a:r>
              <a:rPr lang="en-US" dirty="0" smtClean="0"/>
              <a:t>Good collaboration with </a:t>
            </a:r>
            <a:r>
              <a:rPr lang="en-US" dirty="0" err="1" smtClean="0"/>
              <a:t>CloudWatch</a:t>
            </a:r>
            <a:r>
              <a:rPr lang="en-US" dirty="0" smtClean="0"/>
              <a:t> project</a:t>
            </a:r>
          </a:p>
          <a:p>
            <a:pPr lvl="1"/>
            <a:r>
              <a:rPr lang="en-US" dirty="0" smtClean="0"/>
              <a:t>Most CW use cases come from EGI</a:t>
            </a:r>
          </a:p>
          <a:p>
            <a:pPr lvl="1"/>
            <a:r>
              <a:rPr lang="en-US" dirty="0" smtClean="0"/>
              <a:t>*All* Cloud standard profile candidates originate in EGI</a:t>
            </a:r>
          </a:p>
          <a:p>
            <a:r>
              <a:rPr lang="en-GB" dirty="0" smtClean="0"/>
              <a:t>First mini project concluded</a:t>
            </a:r>
          </a:p>
          <a:p>
            <a:pPr lvl="1"/>
            <a:r>
              <a:rPr lang="en-GB" dirty="0" smtClean="0"/>
              <a:t>TSA4.11 GOCDB scoping extension, GOCDB v5 released in October</a:t>
            </a:r>
            <a:endParaRPr lang="en-US" dirty="0" smtClean="0"/>
          </a:p>
          <a:p>
            <a:r>
              <a:rPr lang="en-US" dirty="0" smtClean="0"/>
              <a:t>Tangible results</a:t>
            </a:r>
          </a:p>
          <a:p>
            <a:pPr lvl="1"/>
            <a:r>
              <a:rPr lang="en-US" dirty="0" smtClean="0"/>
              <a:t>MOOC on Grids and Clouds nearly </a:t>
            </a:r>
            <a:r>
              <a:rPr lang="en-US" dirty="0" err="1" smtClean="0"/>
              <a:t>finalised</a:t>
            </a:r>
            <a:r>
              <a:rPr lang="en-US" dirty="0" smtClean="0"/>
              <a:t>, will be held in November 2013</a:t>
            </a:r>
          </a:p>
          <a:p>
            <a:pPr lvl="1"/>
            <a:r>
              <a:rPr lang="en-US" dirty="0" smtClean="0"/>
              <a:t>Minimum results from </a:t>
            </a:r>
            <a:r>
              <a:rPr lang="en-US" dirty="0" err="1" smtClean="0"/>
              <a:t>Liferay</a:t>
            </a:r>
            <a:r>
              <a:rPr lang="en-US" dirty="0" smtClean="0"/>
              <a:t> mini projects achieved, extended to more </a:t>
            </a:r>
            <a:r>
              <a:rPr lang="en-US" dirty="0" err="1" smtClean="0"/>
              <a:t>Liferay</a:t>
            </a:r>
            <a:r>
              <a:rPr lang="en-US" dirty="0" smtClean="0"/>
              <a:t> modules</a:t>
            </a:r>
          </a:p>
          <a:p>
            <a:pPr lvl="1"/>
            <a:r>
              <a:rPr lang="en-US" dirty="0" smtClean="0"/>
              <a:t>Complete rewrite of </a:t>
            </a:r>
            <a:r>
              <a:rPr lang="en-US" dirty="0" err="1" smtClean="0"/>
              <a:t>rOCCI</a:t>
            </a:r>
            <a:r>
              <a:rPr lang="en-US" dirty="0" smtClean="0"/>
              <a:t> framework &amp; </a:t>
            </a:r>
            <a:r>
              <a:rPr lang="en-US" dirty="0" err="1" smtClean="0"/>
              <a:t>rOCCI</a:t>
            </a:r>
            <a:r>
              <a:rPr lang="en-US" dirty="0" smtClean="0"/>
              <a:t> server</a:t>
            </a:r>
          </a:p>
          <a:p>
            <a:pPr lvl="2"/>
            <a:r>
              <a:rPr lang="en-US" dirty="0" smtClean="0"/>
              <a:t>Attracts popularity, new plugin for </a:t>
            </a:r>
            <a:r>
              <a:rPr lang="en-US" dirty="0" err="1" smtClean="0"/>
              <a:t>CloudStack</a:t>
            </a:r>
            <a:r>
              <a:rPr lang="en-US" dirty="0" smtClean="0"/>
              <a:t> available</a:t>
            </a:r>
          </a:p>
          <a:p>
            <a:pPr lvl="1"/>
            <a:r>
              <a:rPr lang="en-US" dirty="0" err="1" smtClean="0"/>
              <a:t>HelixNebula</a:t>
            </a:r>
            <a:r>
              <a:rPr lang="en-US" dirty="0" smtClean="0"/>
              <a:t> ESA flagship successfully deployed on EGI resources</a:t>
            </a:r>
          </a:p>
          <a:p>
            <a:pPr lvl="1"/>
            <a:r>
              <a:rPr lang="en-US" dirty="0" smtClean="0"/>
              <a:t>EA cloud communities now use remote object storage as best practice</a:t>
            </a:r>
          </a:p>
          <a:p>
            <a:pPr lvl="1"/>
            <a:endParaRPr lang="en-US" dirty="0" smtClean="0"/>
          </a:p>
        </p:txBody>
      </p:sp>
      <p:sp>
        <p:nvSpPr>
          <p:cNvPr id="4100" name="Date Placeholder 3"/>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BA44E401-527D-4353-91A3-F0375D3D15B5}" type="datetime1">
              <a:rPr lang="en-US">
                <a:solidFill>
                  <a:schemeClr val="bg1"/>
                </a:solidFill>
                <a:latin typeface="Arial" pitchFamily="34" charset="0"/>
              </a:rPr>
              <a:pPr fontAlgn="base">
                <a:spcBef>
                  <a:spcPct val="0"/>
                </a:spcBef>
                <a:spcAft>
                  <a:spcPct val="0"/>
                </a:spcAft>
              </a:pPr>
              <a:t>6/6/14</a:t>
            </a:fld>
            <a:endParaRPr lang="en-US">
              <a:solidFill>
                <a:schemeClr val="bg1"/>
              </a:solidFill>
              <a:latin typeface="Arial" pitchFamily="34" charset="0"/>
            </a:endParaRPr>
          </a:p>
        </p:txBody>
      </p:sp>
      <p:sp>
        <p:nvSpPr>
          <p:cNvPr id="4101"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endParaRPr lang="en-US">
              <a:solidFill>
                <a:schemeClr val="bg1"/>
              </a:solidFill>
              <a:latin typeface="Arial" pitchFamily="34" charset="0"/>
            </a:endParaRPr>
          </a:p>
        </p:txBody>
      </p:sp>
      <p:sp>
        <p:nvSpPr>
          <p:cNvPr id="410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2D699550-6D3C-45EC-A577-9F42B86B9FBE}" type="slidenum">
              <a:rPr lang="en-US">
                <a:solidFill>
                  <a:schemeClr val="bg1"/>
                </a:solidFill>
                <a:latin typeface="Arial" pitchFamily="34" charset="0"/>
              </a:rPr>
              <a:pPr fontAlgn="base">
                <a:spcBef>
                  <a:spcPct val="0"/>
                </a:spcBef>
                <a:spcAft>
                  <a:spcPct val="0"/>
                </a:spcAft>
              </a:pPr>
              <a:t>13</a:t>
            </a:fld>
            <a:endParaRPr lang="en-US">
              <a:solidFill>
                <a:schemeClr val="bg1"/>
              </a:solidFill>
              <a:latin typeface="Arial" pitchFamily="34" charset="0"/>
            </a:endParaRPr>
          </a:p>
        </p:txBody>
      </p:sp>
    </p:spTree>
    <p:extLst>
      <p:ext uri="{BB962C8B-B14F-4D97-AF65-F5344CB8AC3E}">
        <p14:creationId xmlns:p14="http://schemas.microsoft.com/office/powerpoint/2010/main" val="1258860049"/>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3"/>
          <p:cNvSpPr>
            <a:spLocks noGrp="1"/>
          </p:cNvSpPr>
          <p:nvPr>
            <p:ph type="ctrTitle"/>
          </p:nvPr>
        </p:nvSpPr>
        <p:spPr>
          <a:xfrm>
            <a:off x="1403350" y="2606675"/>
            <a:ext cx="7200900" cy="1470025"/>
          </a:xfrm>
        </p:spPr>
        <p:txBody>
          <a:bodyPr/>
          <a:lstStyle/>
          <a:p>
            <a:r>
              <a:rPr lang="en-GB" altLang="en-US" smtClean="0">
                <a:latin typeface="Arial" charset="0"/>
                <a:cs typeface="Arial" charset="0"/>
              </a:rPr>
              <a:t>JRA1 QR14</a:t>
            </a:r>
          </a:p>
        </p:txBody>
      </p:sp>
    </p:spTree>
    <p:extLst>
      <p:ext uri="{BB962C8B-B14F-4D97-AF65-F5344CB8AC3E}">
        <p14:creationId xmlns:p14="http://schemas.microsoft.com/office/powerpoint/2010/main" val="3497541510"/>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GB" altLang="en-US" sz="3600" dirty="0" smtClean="0">
                <a:latin typeface="Arial" charset="0"/>
                <a:cs typeface="Arial" charset="0"/>
              </a:rPr>
              <a:t>JRA1 </a:t>
            </a:r>
            <a:endParaRPr lang="en-GB" altLang="en-US" sz="3600" dirty="0" smtClean="0">
              <a:latin typeface="Arial" charset="0"/>
              <a:cs typeface="Arial" charset="0"/>
            </a:endParaRPr>
          </a:p>
        </p:txBody>
      </p:sp>
      <p:sp>
        <p:nvSpPr>
          <p:cNvPr id="4099" name="Content Placeholder 2"/>
          <p:cNvSpPr>
            <a:spLocks noGrp="1"/>
          </p:cNvSpPr>
          <p:nvPr>
            <p:ph idx="1"/>
          </p:nvPr>
        </p:nvSpPr>
        <p:spPr>
          <a:xfrm>
            <a:off x="107950" y="1125538"/>
            <a:ext cx="8928100" cy="5327650"/>
          </a:xfrm>
        </p:spPr>
        <p:txBody>
          <a:bodyPr/>
          <a:lstStyle/>
          <a:p>
            <a:r>
              <a:rPr lang="en-GB" altLang="en-US" sz="1800" b="1" smtClean="0">
                <a:latin typeface="Arial" charset="0"/>
                <a:cs typeface="Arial" charset="0"/>
              </a:rPr>
              <a:t>Operations Portal</a:t>
            </a:r>
          </a:p>
          <a:p>
            <a:pPr lvl="1"/>
            <a:r>
              <a:rPr lang="en-US" altLang="en-US" sz="1800" smtClean="0">
                <a:latin typeface="Arial" charset="0"/>
                <a:cs typeface="Arial" charset="0"/>
              </a:rPr>
              <a:t>The Operations Portal team concentrated its effort on the </a:t>
            </a:r>
            <a:r>
              <a:rPr lang="en-US" altLang="en-US" sz="1800" b="1" smtClean="0">
                <a:solidFill>
                  <a:srgbClr val="C00000"/>
                </a:solidFill>
                <a:latin typeface="Arial" charset="0"/>
                <a:cs typeface="Arial" charset="0"/>
              </a:rPr>
              <a:t>refactoring of the portal</a:t>
            </a:r>
            <a:r>
              <a:rPr lang="en-US" altLang="en-US" sz="1800" smtClean="0">
                <a:latin typeface="Arial" charset="0"/>
                <a:cs typeface="Arial" charset="0"/>
              </a:rPr>
              <a:t>, already started in QR13</a:t>
            </a:r>
          </a:p>
          <a:p>
            <a:pPr lvl="1"/>
            <a:r>
              <a:rPr lang="en-US" altLang="en-US" sz="1800" smtClean="0">
                <a:latin typeface="Arial" charset="0"/>
                <a:cs typeface="Arial" charset="0"/>
              </a:rPr>
              <a:t>Aim of this activity is to replace the heterogeneous JavaScript libraries by the use of a standard one: jQuery.</a:t>
            </a:r>
          </a:p>
          <a:p>
            <a:pPr lvl="1"/>
            <a:r>
              <a:rPr lang="en-US" altLang="en-US" sz="1800" smtClean="0">
                <a:latin typeface="Arial" charset="0"/>
                <a:cs typeface="Arial" charset="0"/>
              </a:rPr>
              <a:t>During the last quarter we have achieved:</a:t>
            </a:r>
          </a:p>
          <a:p>
            <a:pPr lvl="2"/>
            <a:r>
              <a:rPr lang="en-US" altLang="en-US" sz="1800" smtClean="0">
                <a:latin typeface="Arial" charset="0"/>
                <a:cs typeface="Arial" charset="0"/>
              </a:rPr>
              <a:t>The refactoring of the Broadcast;</a:t>
            </a:r>
          </a:p>
          <a:p>
            <a:pPr lvl="2"/>
            <a:r>
              <a:rPr lang="en-US" altLang="en-US" sz="1800" smtClean="0">
                <a:latin typeface="Arial" charset="0"/>
                <a:cs typeface="Arial" charset="0"/>
              </a:rPr>
              <a:t>A partial refactoring of the Dashboard;</a:t>
            </a:r>
          </a:p>
          <a:p>
            <a:pPr lvl="2"/>
            <a:r>
              <a:rPr lang="en-US" altLang="en-US" sz="1800" smtClean="0">
                <a:latin typeface="Arial" charset="0"/>
                <a:cs typeface="Arial" charset="0"/>
              </a:rPr>
              <a:t>A partial refactoring of the COD dashboard; </a:t>
            </a:r>
          </a:p>
          <a:p>
            <a:pPr lvl="2"/>
            <a:r>
              <a:rPr lang="en-US" altLang="en-US" sz="1800" smtClean="0">
                <a:latin typeface="Arial" charset="0"/>
                <a:cs typeface="Arial" charset="0"/>
              </a:rPr>
              <a:t>Data export in different formats like csv, json;</a:t>
            </a:r>
          </a:p>
          <a:p>
            <a:pPr lvl="2"/>
            <a:r>
              <a:rPr lang="en-US" altLang="en-US" sz="1800" smtClean="0">
                <a:latin typeface="Arial" charset="0"/>
                <a:cs typeface="Arial" charset="0"/>
              </a:rPr>
              <a:t>Worked with the use of bootstrap on tablet or mobile versions.</a:t>
            </a:r>
          </a:p>
          <a:p>
            <a:pPr lvl="1"/>
            <a:r>
              <a:rPr lang="en-US" altLang="en-US" sz="1800" smtClean="0">
                <a:latin typeface="Arial" charset="0"/>
                <a:cs typeface="Arial" charset="0"/>
              </a:rPr>
              <a:t>All these developments are visible on </a:t>
            </a:r>
            <a:r>
              <a:rPr lang="en-US" altLang="en-US" sz="1800" u="sng" smtClean="0">
                <a:latin typeface="Arial" charset="0"/>
                <a:cs typeface="Arial" charset="0"/>
                <a:hlinkClick r:id="rId3"/>
              </a:rPr>
              <a:t>http://operations-portal.egi.eu/next</a:t>
            </a:r>
            <a:r>
              <a:rPr lang="en-US" altLang="en-US" sz="1800" smtClean="0">
                <a:latin typeface="Arial" charset="0"/>
                <a:cs typeface="Arial" charset="0"/>
              </a:rPr>
              <a:t>.</a:t>
            </a:r>
            <a:endParaRPr lang="en-GB" altLang="en-US" sz="1800" smtClean="0">
              <a:latin typeface="Arial" charset="0"/>
              <a:cs typeface="Arial" charset="0"/>
            </a:endParaRPr>
          </a:p>
        </p:txBody>
      </p:sp>
    </p:spTree>
    <p:extLst>
      <p:ext uri="{BB962C8B-B14F-4D97-AF65-F5344CB8AC3E}">
        <p14:creationId xmlns:p14="http://schemas.microsoft.com/office/powerpoint/2010/main" val="3190988660"/>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GB" altLang="en-US" sz="3600" dirty="0" smtClean="0">
                <a:latin typeface="Arial" charset="0"/>
                <a:cs typeface="Arial" charset="0"/>
              </a:rPr>
              <a:t>JRA1 (</a:t>
            </a:r>
            <a:r>
              <a:rPr lang="en-GB" altLang="en-US" sz="3600" dirty="0" err="1" smtClean="0">
                <a:latin typeface="Arial" charset="0"/>
                <a:cs typeface="Arial" charset="0"/>
              </a:rPr>
              <a:t>cont</a:t>
            </a:r>
            <a:r>
              <a:rPr lang="en-GB" altLang="en-US" sz="3600" dirty="0" smtClean="0">
                <a:latin typeface="Arial" charset="0"/>
                <a:cs typeface="Arial" charset="0"/>
              </a:rPr>
              <a:t>)</a:t>
            </a:r>
            <a:endParaRPr lang="en-GB" altLang="en-US" sz="3600" dirty="0" smtClean="0">
              <a:latin typeface="Arial" charset="0"/>
              <a:cs typeface="Arial" charset="0"/>
            </a:endParaRPr>
          </a:p>
        </p:txBody>
      </p:sp>
      <p:sp>
        <p:nvSpPr>
          <p:cNvPr id="5123" name="Content Placeholder 2"/>
          <p:cNvSpPr txBox="1">
            <a:spLocks/>
          </p:cNvSpPr>
          <p:nvPr/>
        </p:nvSpPr>
        <p:spPr bwMode="auto">
          <a:xfrm>
            <a:off x="-36513" y="993775"/>
            <a:ext cx="9109076" cy="532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200150" indent="-285750" eaLnBrk="0" hangingPunct="0">
              <a:defRPr>
                <a:solidFill>
                  <a:schemeClr val="tx1"/>
                </a:solidFill>
                <a:latin typeface="Calibri" pitchFamily="34" charset="0"/>
                <a:cs typeface="Arial" charset="0"/>
              </a:defRPr>
            </a:lvl3pPr>
            <a:lvl4pPr marL="1657350" indent="-28575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spcBef>
                <a:spcPct val="20000"/>
              </a:spcBef>
              <a:buFont typeface="Arial" charset="0"/>
              <a:buChar char="•"/>
            </a:pPr>
            <a:r>
              <a:rPr lang="en-GB" altLang="en-US" b="1" dirty="0">
                <a:latin typeface="Arial" charset="0"/>
              </a:rPr>
              <a:t>GOCDB</a:t>
            </a:r>
          </a:p>
          <a:p>
            <a:pPr lvl="1">
              <a:spcBef>
                <a:spcPct val="20000"/>
              </a:spcBef>
              <a:buFont typeface="Arial" charset="0"/>
              <a:buChar char="–"/>
            </a:pPr>
            <a:r>
              <a:rPr lang="en-GB" altLang="en-US" dirty="0">
                <a:latin typeface="Arial" charset="0"/>
              </a:rPr>
              <a:t>In QR14 the GOCDB product team completed the development and testing of v5 release. </a:t>
            </a:r>
            <a:r>
              <a:rPr lang="en-GB" altLang="en-US" b="1" dirty="0">
                <a:solidFill>
                  <a:srgbClr val="C00000"/>
                </a:solidFill>
                <a:latin typeface="Arial" charset="0"/>
              </a:rPr>
              <a:t>GOCDB v5 has been deployed in production </a:t>
            </a:r>
            <a:r>
              <a:rPr lang="en-GB" altLang="en-US" dirty="0">
                <a:latin typeface="Arial" charset="0"/>
              </a:rPr>
              <a:t>the 2</a:t>
            </a:r>
            <a:r>
              <a:rPr lang="en-GB" altLang="en-US" baseline="30000" dirty="0">
                <a:latin typeface="Arial" charset="0"/>
              </a:rPr>
              <a:t>nd</a:t>
            </a:r>
            <a:r>
              <a:rPr lang="en-GB" altLang="en-US" dirty="0">
                <a:latin typeface="Arial" charset="0"/>
              </a:rPr>
              <a:t> of October.</a:t>
            </a:r>
          </a:p>
          <a:p>
            <a:pPr lvl="1">
              <a:spcBef>
                <a:spcPct val="20000"/>
              </a:spcBef>
              <a:buFont typeface="Arial" charset="0"/>
              <a:buChar char="–"/>
            </a:pPr>
            <a:r>
              <a:rPr lang="en-GB" altLang="en-US" dirty="0">
                <a:latin typeface="Arial" charset="0"/>
              </a:rPr>
              <a:t>GOCDB v5 supports </a:t>
            </a:r>
            <a:r>
              <a:rPr lang="en-US" altLang="en-US" dirty="0">
                <a:latin typeface="Arial" charset="0"/>
              </a:rPr>
              <a:t>multiple databases (MySQL, Oracle, SQLite, </a:t>
            </a:r>
            <a:r>
              <a:rPr lang="en-US" altLang="en-US" dirty="0" err="1">
                <a:latin typeface="Arial" charset="0"/>
              </a:rPr>
              <a:t>etc</a:t>
            </a:r>
            <a:r>
              <a:rPr lang="en-US" altLang="en-US" dirty="0">
                <a:latin typeface="Arial" charset="0"/>
              </a:rPr>
              <a:t>) </a:t>
            </a:r>
            <a:r>
              <a:rPr lang="en-GB" altLang="en-US" dirty="0">
                <a:latin typeface="Arial" charset="0"/>
              </a:rPr>
              <a:t>and, moreover, provides users with new interesting features as:</a:t>
            </a:r>
          </a:p>
          <a:p>
            <a:pPr lvl="2">
              <a:spcBef>
                <a:spcPct val="20000"/>
              </a:spcBef>
              <a:buFont typeface="Arial" charset="0"/>
              <a:buChar char="–"/>
            </a:pPr>
            <a:r>
              <a:rPr lang="en-US" altLang="en-US" sz="1600" dirty="0">
                <a:latin typeface="Arial" charset="0"/>
              </a:rPr>
              <a:t>Scoping enhancements:</a:t>
            </a:r>
          </a:p>
          <a:p>
            <a:pPr lvl="3">
              <a:spcBef>
                <a:spcPct val="20000"/>
              </a:spcBef>
              <a:buFont typeface="Arial" charset="0"/>
              <a:buChar char="–"/>
            </a:pPr>
            <a:r>
              <a:rPr lang="en-US" altLang="en-US" sz="1600" dirty="0">
                <a:latin typeface="Arial" charset="0"/>
              </a:rPr>
              <a:t>Support for multiple scope tags (EGI, Local, CLIP, EGI_TEST) ;</a:t>
            </a:r>
          </a:p>
          <a:p>
            <a:pPr lvl="3">
              <a:spcBef>
                <a:spcPct val="20000"/>
              </a:spcBef>
              <a:buFont typeface="Arial" charset="0"/>
              <a:buChar char="–"/>
            </a:pPr>
            <a:r>
              <a:rPr lang="en-US" altLang="en-US" sz="1600" dirty="0">
                <a:latin typeface="Arial" charset="0"/>
              </a:rPr>
              <a:t>Scope tags help </a:t>
            </a:r>
            <a:r>
              <a:rPr lang="en-US" altLang="en-US" sz="1600" dirty="0" err="1">
                <a:latin typeface="Arial" charset="0"/>
              </a:rPr>
              <a:t>organise</a:t>
            </a:r>
            <a:r>
              <a:rPr lang="en-US" altLang="en-US" sz="1600" dirty="0">
                <a:latin typeface="Arial" charset="0"/>
              </a:rPr>
              <a:t> resources (NGIs, Sites, SEs, SGs) into categories;</a:t>
            </a:r>
          </a:p>
          <a:p>
            <a:pPr lvl="3">
              <a:spcBef>
                <a:spcPct val="20000"/>
              </a:spcBef>
              <a:buFont typeface="Arial" charset="0"/>
              <a:buChar char="–"/>
            </a:pPr>
            <a:r>
              <a:rPr lang="en-US" altLang="en-US" sz="1600" dirty="0">
                <a:latin typeface="Arial" charset="0"/>
              </a:rPr>
              <a:t>New tags added by administrators on request (avoids proliferation);</a:t>
            </a:r>
          </a:p>
          <a:p>
            <a:pPr lvl="3">
              <a:spcBef>
                <a:spcPct val="20000"/>
              </a:spcBef>
              <a:buFont typeface="Arial" charset="0"/>
              <a:buChar char="–"/>
            </a:pPr>
            <a:r>
              <a:rPr lang="en-US" altLang="en-US" sz="1600" dirty="0">
                <a:latin typeface="Arial" charset="0"/>
              </a:rPr>
              <a:t>Users tag their own resources with one or more scope-tags;</a:t>
            </a:r>
          </a:p>
          <a:p>
            <a:pPr lvl="2">
              <a:spcBef>
                <a:spcPct val="20000"/>
              </a:spcBef>
              <a:buFont typeface="Arial" charset="0"/>
              <a:buChar char="–"/>
            </a:pPr>
            <a:r>
              <a:rPr lang="en-US" altLang="en-US" sz="1600" dirty="0">
                <a:latin typeface="Arial" charset="0"/>
              </a:rPr>
              <a:t>Multiple Projects:</a:t>
            </a:r>
          </a:p>
          <a:p>
            <a:pPr lvl="3">
              <a:spcBef>
                <a:spcPct val="20000"/>
              </a:spcBef>
              <a:buFont typeface="Arial" charset="0"/>
              <a:buChar char="–"/>
            </a:pPr>
            <a:r>
              <a:rPr lang="en-US" altLang="en-US" sz="1600" dirty="0">
                <a:latin typeface="Arial" charset="0"/>
              </a:rPr>
              <a:t>Projects aggregate NGIs (1 project so far: ‘EGI’);</a:t>
            </a:r>
          </a:p>
          <a:p>
            <a:pPr lvl="3">
              <a:spcBef>
                <a:spcPct val="20000"/>
              </a:spcBef>
              <a:buFont typeface="Arial" charset="0"/>
              <a:buChar char="–"/>
            </a:pPr>
            <a:r>
              <a:rPr lang="en-US" altLang="en-US" sz="1600" dirty="0">
                <a:latin typeface="Arial" charset="0"/>
              </a:rPr>
              <a:t>A single NGI can be grouped by multiple projects;</a:t>
            </a:r>
          </a:p>
          <a:p>
            <a:pPr lvl="3">
              <a:spcBef>
                <a:spcPct val="20000"/>
              </a:spcBef>
              <a:buFont typeface="Arial" charset="0"/>
              <a:buChar char="–"/>
            </a:pPr>
            <a:r>
              <a:rPr lang="en-US" altLang="en-US" sz="1600" dirty="0">
                <a:latin typeface="Arial" charset="0"/>
              </a:rPr>
              <a:t>Projects are used to cascade project-level user permissions over child NGIs;</a:t>
            </a:r>
          </a:p>
          <a:p>
            <a:pPr lvl="2">
              <a:spcBef>
                <a:spcPct val="20000"/>
              </a:spcBef>
              <a:buFont typeface="Arial" charset="0"/>
              <a:buChar char="–"/>
            </a:pPr>
            <a:r>
              <a:rPr lang="en-US" altLang="en-US" sz="1600" dirty="0">
                <a:latin typeface="Arial" charset="0"/>
              </a:rPr>
              <a:t>Admin Interface;</a:t>
            </a:r>
          </a:p>
          <a:p>
            <a:pPr lvl="2">
              <a:spcBef>
                <a:spcPct val="20000"/>
              </a:spcBef>
              <a:buFont typeface="Arial" charset="0"/>
              <a:buChar char="–"/>
            </a:pPr>
            <a:r>
              <a:rPr lang="en-US" altLang="en-US" sz="1600" dirty="0">
                <a:latin typeface="Arial" charset="0"/>
              </a:rPr>
              <a:t>Authentication Abstractions:</a:t>
            </a:r>
            <a:endParaRPr lang="it-IT" altLang="en-US" sz="1600" dirty="0">
              <a:latin typeface="Arial" charset="0"/>
            </a:endParaRPr>
          </a:p>
          <a:p>
            <a:pPr lvl="3">
              <a:spcBef>
                <a:spcPct val="20000"/>
              </a:spcBef>
              <a:buFont typeface="Arial" charset="0"/>
              <a:buChar char="–"/>
            </a:pPr>
            <a:r>
              <a:rPr lang="en-US" altLang="en-US" sz="1600" dirty="0">
                <a:latin typeface="Arial" charset="0"/>
              </a:rPr>
              <a:t>A requirement for other projects to support different authentication mechanisms (e.g. EU-DAT).</a:t>
            </a:r>
            <a:endParaRPr lang="en-GB" altLang="en-US" sz="1600" dirty="0">
              <a:latin typeface="Arial" charset="0"/>
            </a:endParaRPr>
          </a:p>
        </p:txBody>
      </p:sp>
    </p:spTree>
    <p:extLst>
      <p:ext uri="{BB962C8B-B14F-4D97-AF65-F5344CB8AC3E}">
        <p14:creationId xmlns:p14="http://schemas.microsoft.com/office/powerpoint/2010/main" val="1638896798"/>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olo 1"/>
          <p:cNvSpPr>
            <a:spLocks noGrp="1"/>
          </p:cNvSpPr>
          <p:nvPr>
            <p:ph type="title"/>
          </p:nvPr>
        </p:nvSpPr>
        <p:spPr/>
        <p:txBody>
          <a:bodyPr/>
          <a:lstStyle/>
          <a:p>
            <a:r>
              <a:rPr lang="en-GB" altLang="en-US" sz="3600" dirty="0" smtClean="0">
                <a:latin typeface="Arial" charset="0"/>
                <a:cs typeface="Arial" charset="0"/>
              </a:rPr>
              <a:t>JRA1 (</a:t>
            </a:r>
            <a:r>
              <a:rPr lang="en-GB" altLang="en-US" sz="3600" dirty="0" err="1" smtClean="0">
                <a:latin typeface="Arial" charset="0"/>
                <a:cs typeface="Arial" charset="0"/>
              </a:rPr>
              <a:t>cont</a:t>
            </a:r>
            <a:r>
              <a:rPr lang="en-GB" altLang="en-US" sz="3600" dirty="0" smtClean="0">
                <a:latin typeface="Arial" charset="0"/>
                <a:cs typeface="Arial" charset="0"/>
              </a:rPr>
              <a:t>)</a:t>
            </a:r>
            <a:endParaRPr lang="en-US" altLang="en-US" sz="3600" dirty="0" smtClean="0">
              <a:latin typeface="Arial" charset="0"/>
              <a:cs typeface="Arial" charset="0"/>
            </a:endParaRPr>
          </a:p>
        </p:txBody>
      </p:sp>
      <p:sp>
        <p:nvSpPr>
          <p:cNvPr id="6147" name="Rettangolo 2"/>
          <p:cNvSpPr>
            <a:spLocks noChangeArrowheads="1"/>
          </p:cNvSpPr>
          <p:nvPr/>
        </p:nvSpPr>
        <p:spPr bwMode="auto">
          <a:xfrm>
            <a:off x="34925" y="1193800"/>
            <a:ext cx="8858250" cy="5259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200150" indent="-28575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spcBef>
                <a:spcPct val="20000"/>
              </a:spcBef>
              <a:buFont typeface="Arial" charset="0"/>
              <a:buChar char="•"/>
            </a:pPr>
            <a:r>
              <a:rPr lang="en-GB" altLang="en-US" b="1">
                <a:latin typeface="Arial" charset="0"/>
              </a:rPr>
              <a:t>EGI Helpdesk (GGUS)</a:t>
            </a:r>
          </a:p>
          <a:p>
            <a:pPr lvl="1">
              <a:spcBef>
                <a:spcPct val="20000"/>
              </a:spcBef>
              <a:buFont typeface="Arial" charset="0"/>
              <a:buChar char="–"/>
            </a:pPr>
            <a:r>
              <a:rPr lang="en-US" altLang="en-US">
                <a:latin typeface="Arial" charset="0"/>
              </a:rPr>
              <a:t>During PQ14, </a:t>
            </a:r>
            <a:r>
              <a:rPr lang="en-US" altLang="en-US" b="1">
                <a:solidFill>
                  <a:srgbClr val="C00000"/>
                </a:solidFill>
                <a:latin typeface="Arial" charset="0"/>
              </a:rPr>
              <a:t>one major releases has been delivered</a:t>
            </a:r>
            <a:r>
              <a:rPr lang="en-US" altLang="en-US">
                <a:latin typeface="Arial" charset="0"/>
              </a:rPr>
              <a:t>, the release note are available at </a:t>
            </a:r>
            <a:r>
              <a:rPr lang="en-US" altLang="en-US">
                <a:latin typeface="Arial" charset="0"/>
                <a:hlinkClick r:id="rId3"/>
              </a:rPr>
              <a:t>https://ggus.eu/pages/owl.php</a:t>
            </a:r>
            <a:r>
              <a:rPr lang="en-US" altLang="en-US">
                <a:latin typeface="Arial" charset="0"/>
              </a:rPr>
              <a:t>.</a:t>
            </a:r>
          </a:p>
          <a:p>
            <a:pPr lvl="1">
              <a:spcBef>
                <a:spcPct val="20000"/>
              </a:spcBef>
              <a:buFont typeface="Arial" charset="0"/>
              <a:buChar char="–"/>
            </a:pPr>
            <a:r>
              <a:rPr lang="en-US" altLang="en-US">
                <a:latin typeface="Arial" charset="0"/>
              </a:rPr>
              <a:t>GGUS structure:</a:t>
            </a:r>
          </a:p>
          <a:p>
            <a:pPr lvl="2">
              <a:spcBef>
                <a:spcPct val="20000"/>
              </a:spcBef>
              <a:buFont typeface="Arial" charset="0"/>
              <a:buChar char="–"/>
            </a:pPr>
            <a:r>
              <a:rPr lang="en-US" altLang="en-US" sz="1600">
                <a:latin typeface="Arial" charset="0"/>
              </a:rPr>
              <a:t>Decommissioned support units: Condor Utils, ETICS, Torque Utils;</a:t>
            </a:r>
          </a:p>
          <a:p>
            <a:pPr lvl="2">
              <a:spcBef>
                <a:spcPct val="20000"/>
              </a:spcBef>
              <a:buFont typeface="Arial" charset="0"/>
              <a:buChar char="–"/>
            </a:pPr>
            <a:r>
              <a:rPr lang="en-US" altLang="en-US" sz="1600">
                <a:latin typeface="Arial" charset="0"/>
              </a:rPr>
              <a:t>Renamed support unit category: “Other Grids" to "Other Infrastructures";</a:t>
            </a:r>
          </a:p>
          <a:p>
            <a:pPr lvl="2">
              <a:spcBef>
                <a:spcPct val="20000"/>
              </a:spcBef>
              <a:buFont typeface="Arial" charset="0"/>
              <a:buChar char="–"/>
            </a:pPr>
            <a:r>
              <a:rPr lang="en-US" altLang="en-US" sz="1600">
                <a:latin typeface="Arial" charset="0"/>
              </a:rPr>
              <a:t>Added new support units: IDGF, CVMFS;</a:t>
            </a:r>
          </a:p>
          <a:p>
            <a:pPr lvl="1">
              <a:spcBef>
                <a:spcPct val="20000"/>
              </a:spcBef>
              <a:buFont typeface="Arial" charset="0"/>
              <a:buChar char="–"/>
            </a:pPr>
            <a:r>
              <a:rPr lang="en-US" altLang="en-US">
                <a:latin typeface="Arial" charset="0"/>
              </a:rPr>
              <a:t>GGUS web portal:</a:t>
            </a:r>
          </a:p>
          <a:p>
            <a:pPr lvl="2">
              <a:spcBef>
                <a:spcPct val="20000"/>
              </a:spcBef>
              <a:buFont typeface="Arial" charset="0"/>
              <a:buChar char="–"/>
            </a:pPr>
            <a:r>
              <a:rPr lang="en-US" altLang="en-US" sz="1600">
                <a:latin typeface="Arial" charset="0"/>
              </a:rPr>
              <a:t>New "Did you knows?" about the following topic: "Duplicate ticket“;</a:t>
            </a:r>
          </a:p>
          <a:p>
            <a:pPr lvl="2">
              <a:spcBef>
                <a:spcPct val="20000"/>
              </a:spcBef>
              <a:buFont typeface="Arial" charset="0"/>
              <a:buChar char="–"/>
            </a:pPr>
            <a:r>
              <a:rPr lang="en-US" altLang="en-US" sz="1600">
                <a:latin typeface="Arial" charset="0"/>
              </a:rPr>
              <a:t>Display the quality of service of the support units on an info page at the portal;</a:t>
            </a:r>
          </a:p>
          <a:p>
            <a:pPr lvl="2">
              <a:spcBef>
                <a:spcPct val="20000"/>
              </a:spcBef>
              <a:buFont typeface="Arial" charset="0"/>
              <a:buChar char="–"/>
            </a:pPr>
            <a:r>
              <a:rPr lang="en-US" altLang="en-US" sz="1600">
                <a:latin typeface="Arial" charset="0"/>
              </a:rPr>
              <a:t>Removed Type of Problem "Batch“;</a:t>
            </a:r>
          </a:p>
          <a:p>
            <a:pPr lvl="2">
              <a:spcBef>
                <a:spcPct val="20000"/>
              </a:spcBef>
              <a:buFont typeface="Arial" charset="0"/>
              <a:buChar char="–"/>
            </a:pPr>
            <a:r>
              <a:rPr lang="en-US" altLang="en-US" sz="1600">
                <a:latin typeface="Arial" charset="0"/>
              </a:rPr>
              <a:t>Added the attribute "Ticket priority" to the XML output of the search results;</a:t>
            </a:r>
          </a:p>
          <a:p>
            <a:pPr lvl="1">
              <a:spcBef>
                <a:spcPct val="20000"/>
              </a:spcBef>
              <a:buFont typeface="Arial" charset="0"/>
              <a:buChar char="–"/>
            </a:pPr>
            <a:r>
              <a:rPr lang="en-GB" altLang="en-US">
                <a:latin typeface="Arial" charset="0"/>
              </a:rPr>
              <a:t>GGUS system:</a:t>
            </a:r>
          </a:p>
          <a:p>
            <a:pPr lvl="2">
              <a:spcBef>
                <a:spcPct val="20000"/>
              </a:spcBef>
              <a:buFont typeface="Arial" charset="0"/>
              <a:buChar char="–"/>
            </a:pPr>
            <a:r>
              <a:rPr lang="en-US" altLang="en-US" sz="1600">
                <a:latin typeface="Arial" charset="0"/>
              </a:rPr>
              <a:t>Adapted the synchronization with GOCDB according to the changed PI;</a:t>
            </a:r>
          </a:p>
          <a:p>
            <a:pPr lvl="1">
              <a:spcBef>
                <a:spcPts val="200"/>
              </a:spcBef>
              <a:buFont typeface="Arial" charset="0"/>
              <a:buChar char="–"/>
            </a:pPr>
            <a:r>
              <a:rPr lang="en-US" altLang="en-US">
                <a:latin typeface="Arial" charset="0"/>
              </a:rPr>
              <a:t>Interfaces with other ticketing systems:</a:t>
            </a:r>
          </a:p>
          <a:p>
            <a:pPr lvl="2">
              <a:spcBef>
                <a:spcPts val="200"/>
              </a:spcBef>
              <a:buFont typeface="Arial" charset="0"/>
              <a:buChar char="–"/>
            </a:pPr>
            <a:r>
              <a:rPr lang="en-US" altLang="en-US" sz="1600">
                <a:latin typeface="Arial" charset="0"/>
              </a:rPr>
              <a:t>Further improvements to the GGUS-SNOW interface.</a:t>
            </a:r>
          </a:p>
          <a:p>
            <a:pPr lvl="1">
              <a:spcBef>
                <a:spcPct val="20000"/>
              </a:spcBef>
              <a:buFont typeface="Arial" charset="0"/>
              <a:buChar char="–"/>
            </a:pPr>
            <a:endParaRPr lang="en-US" altLang="en-US" sz="1500">
              <a:latin typeface="Arial" charset="0"/>
            </a:endParaRPr>
          </a:p>
        </p:txBody>
      </p:sp>
    </p:spTree>
    <p:extLst>
      <p:ext uri="{BB962C8B-B14F-4D97-AF65-F5344CB8AC3E}">
        <p14:creationId xmlns:p14="http://schemas.microsoft.com/office/powerpoint/2010/main" val="2328803282"/>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GB" altLang="en-US" sz="3600" dirty="0" smtClean="0">
                <a:latin typeface="Arial" charset="0"/>
                <a:cs typeface="Arial" charset="0"/>
              </a:rPr>
              <a:t>JRA1 (</a:t>
            </a:r>
            <a:r>
              <a:rPr lang="en-GB" altLang="en-US" sz="3600" dirty="0" err="1" smtClean="0">
                <a:latin typeface="Arial" charset="0"/>
                <a:cs typeface="Arial" charset="0"/>
              </a:rPr>
              <a:t>cont</a:t>
            </a:r>
            <a:r>
              <a:rPr lang="en-GB" altLang="en-US" sz="3600" dirty="0">
                <a:latin typeface="Arial" charset="0"/>
                <a:cs typeface="Arial" charset="0"/>
              </a:rPr>
              <a:t>)</a:t>
            </a:r>
            <a:endParaRPr lang="en-GB" altLang="en-US" sz="3600" dirty="0" smtClean="0">
              <a:latin typeface="Arial" charset="0"/>
              <a:cs typeface="Arial" charset="0"/>
            </a:endParaRPr>
          </a:p>
        </p:txBody>
      </p:sp>
      <p:sp>
        <p:nvSpPr>
          <p:cNvPr id="7171" name="Content Placeholder 2"/>
          <p:cNvSpPr>
            <a:spLocks noGrp="1"/>
          </p:cNvSpPr>
          <p:nvPr>
            <p:ph idx="1"/>
          </p:nvPr>
        </p:nvSpPr>
        <p:spPr>
          <a:xfrm>
            <a:off x="34925" y="966788"/>
            <a:ext cx="8928100" cy="5327650"/>
          </a:xfrm>
        </p:spPr>
        <p:txBody>
          <a:bodyPr/>
          <a:lstStyle/>
          <a:p>
            <a:r>
              <a:rPr lang="en-GB" altLang="en-US" sz="1800" b="1" smtClean="0">
                <a:latin typeface="Arial" charset="0"/>
                <a:cs typeface="Arial" charset="0"/>
              </a:rPr>
              <a:t>Accounting Repository</a:t>
            </a:r>
          </a:p>
          <a:p>
            <a:pPr lvl="1"/>
            <a:r>
              <a:rPr lang="en-GB" altLang="en-US" sz="1800" smtClean="0">
                <a:latin typeface="Arial" charset="0"/>
                <a:cs typeface="Arial" charset="0"/>
              </a:rPr>
              <a:t>CPU Accounting:</a:t>
            </a:r>
          </a:p>
          <a:p>
            <a:pPr lvl="2"/>
            <a:r>
              <a:rPr lang="en-GB" altLang="en-US" sz="1600" b="1" smtClean="0">
                <a:solidFill>
                  <a:srgbClr val="C00000"/>
                </a:solidFill>
                <a:latin typeface="Arial" charset="0"/>
                <a:cs typeface="Arial" charset="0"/>
              </a:rPr>
              <a:t>JURA is now in production at several sites</a:t>
            </a:r>
            <a:r>
              <a:rPr lang="en-GB" altLang="en-US" sz="1600" smtClean="0">
                <a:latin typeface="Arial" charset="0"/>
                <a:cs typeface="Arial" charset="0"/>
              </a:rPr>
              <a:t>;</a:t>
            </a:r>
          </a:p>
          <a:p>
            <a:pPr lvl="2"/>
            <a:r>
              <a:rPr lang="en-GB" altLang="en-US" sz="1600" b="1" smtClean="0">
                <a:solidFill>
                  <a:srgbClr val="C00000"/>
                </a:solidFill>
                <a:latin typeface="Arial" charset="0"/>
                <a:cs typeface="Arial" charset="0"/>
              </a:rPr>
              <a:t>QCG is now in production at 2 sites</a:t>
            </a:r>
            <a:r>
              <a:rPr lang="en-GB" altLang="en-US" sz="1600" smtClean="0">
                <a:latin typeface="Arial" charset="0"/>
                <a:cs typeface="Arial" charset="0"/>
              </a:rPr>
              <a:t> and we are working with the Polish NGI to add more sites;</a:t>
            </a:r>
          </a:p>
          <a:p>
            <a:pPr lvl="2"/>
            <a:r>
              <a:rPr lang="en-GB" altLang="en-US" sz="1600" smtClean="0">
                <a:latin typeface="Arial" charset="0"/>
                <a:cs typeface="Arial" charset="0"/>
              </a:rPr>
              <a:t>Accounting data from Globus successfully tested;</a:t>
            </a:r>
          </a:p>
          <a:p>
            <a:pPr lvl="2"/>
            <a:r>
              <a:rPr lang="en-GB" altLang="en-US" sz="1600" smtClean="0">
                <a:latin typeface="Arial" charset="0"/>
                <a:cs typeface="Arial" charset="0"/>
              </a:rPr>
              <a:t>Implemented an updated version of the Aggregated Usage Records (AUR);</a:t>
            </a:r>
          </a:p>
          <a:p>
            <a:pPr lvl="2"/>
            <a:r>
              <a:rPr lang="en-GB" altLang="en-US" sz="1600" b="1" smtClean="0">
                <a:solidFill>
                  <a:srgbClr val="C00000"/>
                </a:solidFill>
                <a:latin typeface="Arial" charset="0"/>
                <a:cs typeface="Arial" charset="0"/>
              </a:rPr>
              <a:t>EDGI</a:t>
            </a:r>
            <a:r>
              <a:rPr lang="en-GB" altLang="en-US" sz="1600" smtClean="0">
                <a:latin typeface="Arial" charset="0"/>
                <a:cs typeface="Arial" charset="0"/>
              </a:rPr>
              <a:t> (Desktop Grids) </a:t>
            </a:r>
            <a:r>
              <a:rPr lang="en-GB" altLang="en-US" sz="1600" b="1" smtClean="0">
                <a:solidFill>
                  <a:srgbClr val="C00000"/>
                </a:solidFill>
                <a:latin typeface="Arial" charset="0"/>
                <a:cs typeface="Arial" charset="0"/>
              </a:rPr>
              <a:t>now in production</a:t>
            </a:r>
            <a:r>
              <a:rPr lang="en-GB" altLang="en-US" sz="1600" smtClean="0">
                <a:latin typeface="Arial" charset="0"/>
                <a:cs typeface="Arial" charset="0"/>
              </a:rPr>
              <a:t>;</a:t>
            </a:r>
          </a:p>
          <a:p>
            <a:pPr lvl="2"/>
            <a:r>
              <a:rPr lang="en-GB" altLang="en-US" sz="1600" smtClean="0">
                <a:latin typeface="Arial" charset="0"/>
                <a:cs typeface="Arial" charset="0"/>
              </a:rPr>
              <a:t>We are assisting 2 sites to test the Regional APEL Server.</a:t>
            </a:r>
          </a:p>
          <a:p>
            <a:pPr lvl="1"/>
            <a:r>
              <a:rPr lang="en-GB" altLang="en-US" sz="1800" smtClean="0">
                <a:latin typeface="Arial" charset="0"/>
                <a:cs typeface="Arial" charset="0"/>
              </a:rPr>
              <a:t>Other Accounting:</a:t>
            </a:r>
          </a:p>
          <a:p>
            <a:pPr lvl="2"/>
            <a:r>
              <a:rPr lang="en-GB" altLang="en-US" sz="1600" smtClean="0">
                <a:latin typeface="Arial" charset="0"/>
                <a:cs typeface="Arial" charset="0"/>
              </a:rPr>
              <a:t>MPI: Data has been provided to the portal so that they can work on visualisation. Intend to test sending data regularly via the message broker network in the next quarter.</a:t>
            </a:r>
          </a:p>
          <a:p>
            <a:pPr lvl="2"/>
            <a:r>
              <a:rPr lang="en-GB" altLang="en-US" sz="1600" smtClean="0">
                <a:latin typeface="Arial" charset="0"/>
                <a:cs typeface="Arial" charset="0"/>
              </a:rPr>
              <a:t>Cloud: Discussions to agree semantics of accounting record fields with various VM systems;</a:t>
            </a:r>
          </a:p>
          <a:p>
            <a:pPr lvl="2"/>
            <a:r>
              <a:rPr lang="en-GB" altLang="en-US" sz="1600" smtClean="0">
                <a:latin typeface="Arial" charset="0"/>
                <a:cs typeface="Arial" charset="0"/>
              </a:rPr>
              <a:t>Storage: The portal team now has a dump of the data from the storage accounting database so that they can start work on visualising the data.</a:t>
            </a:r>
          </a:p>
          <a:p>
            <a:pPr lvl="2"/>
            <a:r>
              <a:rPr lang="en-GB" altLang="en-US" sz="1600" smtClean="0">
                <a:latin typeface="Arial" charset="0"/>
                <a:cs typeface="Arial" charset="0"/>
              </a:rPr>
              <a:t>Application: We are continuing to assist in the development of an application accounting system and hope to test a development version in the next quarter.</a:t>
            </a:r>
          </a:p>
          <a:p>
            <a:endParaRPr lang="en-GB" altLang="en-US" sz="1400" smtClean="0">
              <a:latin typeface="Arial" charset="0"/>
              <a:cs typeface="Arial" charset="0"/>
            </a:endParaRPr>
          </a:p>
          <a:p>
            <a:endParaRPr lang="en-GB" altLang="en-US" sz="1400" smtClean="0">
              <a:latin typeface="Arial" charset="0"/>
              <a:cs typeface="Arial" charset="0"/>
            </a:endParaRPr>
          </a:p>
        </p:txBody>
      </p:sp>
    </p:spTree>
    <p:extLst>
      <p:ext uri="{BB962C8B-B14F-4D97-AF65-F5344CB8AC3E}">
        <p14:creationId xmlns:p14="http://schemas.microsoft.com/office/powerpoint/2010/main" val="2970784518"/>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olo 1"/>
          <p:cNvSpPr>
            <a:spLocks noGrp="1"/>
          </p:cNvSpPr>
          <p:nvPr>
            <p:ph type="title"/>
          </p:nvPr>
        </p:nvSpPr>
        <p:spPr/>
        <p:txBody>
          <a:bodyPr/>
          <a:lstStyle/>
          <a:p>
            <a:r>
              <a:rPr lang="en-GB" altLang="en-US" sz="3600" dirty="0" smtClean="0">
                <a:latin typeface="Arial" charset="0"/>
                <a:cs typeface="Arial" charset="0"/>
              </a:rPr>
              <a:t>JRA1 (</a:t>
            </a:r>
            <a:r>
              <a:rPr lang="en-GB" altLang="en-US" sz="3600" dirty="0" err="1" smtClean="0">
                <a:latin typeface="Arial" charset="0"/>
                <a:cs typeface="Arial" charset="0"/>
              </a:rPr>
              <a:t>cont</a:t>
            </a:r>
            <a:r>
              <a:rPr lang="en-GB" altLang="en-US" sz="3600" dirty="0" smtClean="0">
                <a:latin typeface="Arial" charset="0"/>
                <a:cs typeface="Arial" charset="0"/>
              </a:rPr>
              <a:t>)</a:t>
            </a:r>
            <a:endParaRPr lang="en-US" altLang="en-US" sz="3600" dirty="0" smtClean="0">
              <a:latin typeface="Arial" charset="0"/>
              <a:cs typeface="Arial" charset="0"/>
            </a:endParaRPr>
          </a:p>
        </p:txBody>
      </p:sp>
      <p:sp>
        <p:nvSpPr>
          <p:cNvPr id="8195" name="Content Placeholder 2"/>
          <p:cNvSpPr txBox="1">
            <a:spLocks/>
          </p:cNvSpPr>
          <p:nvPr/>
        </p:nvSpPr>
        <p:spPr bwMode="auto">
          <a:xfrm>
            <a:off x="34925" y="981075"/>
            <a:ext cx="8928100" cy="532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marL="0" indent="0">
              <a:spcBef>
                <a:spcPct val="20000"/>
              </a:spcBef>
            </a:pPr>
            <a:r>
              <a:rPr lang="en-GB" altLang="en-US" b="1" dirty="0">
                <a:latin typeface="Arial" charset="0"/>
              </a:rPr>
              <a:t>Accounting Portal</a:t>
            </a:r>
          </a:p>
          <a:p>
            <a:pPr lvl="1">
              <a:spcBef>
                <a:spcPct val="20000"/>
              </a:spcBef>
              <a:buFont typeface="Arial" charset="0"/>
              <a:buChar char="–"/>
            </a:pPr>
            <a:r>
              <a:rPr lang="en-US" altLang="en-US" sz="1400" dirty="0" smtClean="0">
                <a:latin typeface="Arial" charset="0"/>
              </a:rPr>
              <a:t>Regionalization </a:t>
            </a:r>
            <a:r>
              <a:rPr lang="en-US" altLang="en-US" sz="1400" dirty="0">
                <a:latin typeface="Arial" charset="0"/>
              </a:rPr>
              <a:t>Gold VM;</a:t>
            </a:r>
          </a:p>
          <a:p>
            <a:pPr lvl="1">
              <a:spcBef>
                <a:spcPct val="20000"/>
              </a:spcBef>
              <a:buFont typeface="Arial" charset="0"/>
              <a:buChar char="–"/>
            </a:pPr>
            <a:r>
              <a:rPr lang="en-US" altLang="en-US" sz="1400" dirty="0">
                <a:latin typeface="Arial" charset="0"/>
              </a:rPr>
              <a:t>First implementation for cost accounting on Cloud;</a:t>
            </a:r>
          </a:p>
          <a:p>
            <a:pPr lvl="1">
              <a:spcBef>
                <a:spcPct val="20000"/>
              </a:spcBef>
              <a:buFont typeface="Arial" charset="0"/>
              <a:buChar char="–"/>
            </a:pPr>
            <a:r>
              <a:rPr lang="en-US" altLang="en-US" sz="1400" dirty="0">
                <a:latin typeface="Arial" charset="0"/>
              </a:rPr>
              <a:t>Monetary cost computation for cloud view;</a:t>
            </a:r>
          </a:p>
          <a:p>
            <a:pPr lvl="1">
              <a:spcBef>
                <a:spcPct val="20000"/>
              </a:spcBef>
              <a:buFont typeface="Arial" charset="0"/>
              <a:buChar char="–"/>
            </a:pPr>
            <a:r>
              <a:rPr lang="en-US" altLang="en-US" sz="1400" dirty="0" smtClean="0">
                <a:latin typeface="Arial" charset="0"/>
              </a:rPr>
              <a:t>Cloud </a:t>
            </a:r>
            <a:r>
              <a:rPr lang="en-US" altLang="en-US" sz="1400" dirty="0">
                <a:latin typeface="Arial" charset="0"/>
              </a:rPr>
              <a:t>accounting fourth iteration, meetings;</a:t>
            </a:r>
          </a:p>
          <a:p>
            <a:pPr lvl="1">
              <a:spcBef>
                <a:spcPct val="20000"/>
              </a:spcBef>
              <a:buFont typeface="Arial" charset="0"/>
              <a:buChar char="–"/>
            </a:pPr>
            <a:r>
              <a:rPr lang="en-US" altLang="en-US" sz="1400" dirty="0">
                <a:latin typeface="Arial" charset="0"/>
              </a:rPr>
              <a:t>Schema adaptations for cloud;</a:t>
            </a:r>
          </a:p>
          <a:p>
            <a:pPr lvl="1">
              <a:spcBef>
                <a:spcPct val="20000"/>
              </a:spcBef>
              <a:buFont typeface="Arial" charset="0"/>
              <a:buChar char="–"/>
            </a:pPr>
            <a:r>
              <a:rPr lang="en-US" altLang="en-US" sz="1400" dirty="0">
                <a:latin typeface="Arial" charset="0"/>
              </a:rPr>
              <a:t>Revised codebase for new accounting;</a:t>
            </a:r>
          </a:p>
          <a:p>
            <a:pPr lvl="1">
              <a:spcBef>
                <a:spcPct val="20000"/>
              </a:spcBef>
              <a:buFont typeface="Arial" charset="0"/>
              <a:buChar char="–"/>
            </a:pPr>
            <a:r>
              <a:rPr lang="en-US" altLang="en-US" sz="1400" dirty="0">
                <a:latin typeface="Arial" charset="0"/>
              </a:rPr>
              <a:t>Work on summary </a:t>
            </a:r>
            <a:r>
              <a:rPr lang="en-US" altLang="en-US" sz="1400" dirty="0" smtClean="0">
                <a:latin typeface="Arial" charset="0"/>
              </a:rPr>
              <a:t>view</a:t>
            </a:r>
          </a:p>
          <a:p>
            <a:r>
              <a:rPr lang="en-GB" altLang="en-US" b="1" dirty="0">
                <a:latin typeface="Arial" charset="0"/>
              </a:rPr>
              <a:t>SAM</a:t>
            </a:r>
          </a:p>
          <a:p>
            <a:pPr lvl="1"/>
            <a:r>
              <a:rPr lang="en-US" altLang="en-US" dirty="0">
                <a:latin typeface="Arial" charset="0"/>
              </a:rPr>
              <a:t>The main achievement in the past period was </a:t>
            </a:r>
            <a:r>
              <a:rPr lang="en-US" altLang="en-US" b="1" dirty="0">
                <a:solidFill>
                  <a:srgbClr val="C00000"/>
                </a:solidFill>
                <a:latin typeface="Arial" charset="0"/>
              </a:rPr>
              <a:t>validation of the SAM Update 22 followed by EGI staged rollout and a public release on 28</a:t>
            </a:r>
            <a:r>
              <a:rPr lang="en-US" altLang="en-US" b="1" baseline="30000" dirty="0">
                <a:solidFill>
                  <a:srgbClr val="C00000"/>
                </a:solidFill>
                <a:latin typeface="Arial" charset="0"/>
              </a:rPr>
              <a:t>th</a:t>
            </a:r>
            <a:r>
              <a:rPr lang="en-US" altLang="en-US" b="1" dirty="0">
                <a:solidFill>
                  <a:srgbClr val="C00000"/>
                </a:solidFill>
                <a:latin typeface="Arial" charset="0"/>
              </a:rPr>
              <a:t> October</a:t>
            </a:r>
            <a:r>
              <a:rPr lang="en-US" altLang="en-US" dirty="0">
                <a:latin typeface="Arial" charset="0"/>
              </a:rPr>
              <a:t>:</a:t>
            </a:r>
          </a:p>
          <a:p>
            <a:pPr lvl="2"/>
            <a:r>
              <a:rPr lang="en-US" altLang="en-US" sz="1400" dirty="0">
                <a:latin typeface="Arial" charset="0"/>
              </a:rPr>
              <a:t>Release notes are available at: </a:t>
            </a:r>
            <a:r>
              <a:rPr lang="en-GB" altLang="en-US" sz="1400" u="sng" dirty="0">
                <a:latin typeface="Arial" charset="0"/>
                <a:hlinkClick r:id="rId3"/>
              </a:rPr>
              <a:t>https://tomtools.cern.ch/confluence/display/SAMDOC/Update-22</a:t>
            </a:r>
            <a:endParaRPr lang="en-GB" altLang="en-US" sz="1400" u="sng" dirty="0">
              <a:latin typeface="Arial" charset="0"/>
            </a:endParaRPr>
          </a:p>
          <a:p>
            <a:pPr lvl="1"/>
            <a:r>
              <a:rPr lang="en-GB" altLang="en-US" dirty="0">
                <a:latin typeface="Arial" charset="0"/>
              </a:rPr>
              <a:t>Preparations and discussions on the technical details of the migration of SAM central services to IN2P3</a:t>
            </a:r>
          </a:p>
          <a:p>
            <a:pPr lvl="1"/>
            <a:r>
              <a:rPr lang="en-GB" altLang="en-US" dirty="0">
                <a:latin typeface="Arial" charset="0"/>
              </a:rPr>
              <a:t>Messaging: </a:t>
            </a:r>
            <a:r>
              <a:rPr lang="en-US" altLang="en-US" dirty="0">
                <a:latin typeface="Arial" charset="0"/>
              </a:rPr>
              <a:t>investigated and identified what needs to be done in order to develop a failsafe feature on the </a:t>
            </a:r>
            <a:r>
              <a:rPr lang="en-US" altLang="en-US" dirty="0" err="1">
                <a:latin typeface="Arial" charset="0"/>
              </a:rPr>
              <a:t>msg</a:t>
            </a:r>
            <a:r>
              <a:rPr lang="en-US" altLang="en-US" dirty="0">
                <a:latin typeface="Arial" charset="0"/>
              </a:rPr>
              <a:t>-to-handler component</a:t>
            </a:r>
            <a:endParaRPr lang="en-GB" altLang="en-US" dirty="0">
              <a:latin typeface="Arial" charset="0"/>
            </a:endParaRPr>
          </a:p>
          <a:p>
            <a:pPr>
              <a:buFont typeface="Arial" charset="0"/>
              <a:buNone/>
            </a:pPr>
            <a:endParaRPr lang="en-GB" altLang="en-US" sz="3600" dirty="0">
              <a:latin typeface="Arial" charset="0"/>
            </a:endParaRPr>
          </a:p>
          <a:p>
            <a:pPr>
              <a:spcBef>
                <a:spcPct val="20000"/>
              </a:spcBef>
              <a:buFont typeface="Arial" charset="0"/>
              <a:buChar char="–"/>
            </a:pPr>
            <a:endParaRPr lang="en-GB" altLang="en-US" sz="1400" dirty="0">
              <a:latin typeface="Arial" charset="0"/>
            </a:endParaRPr>
          </a:p>
        </p:txBody>
      </p:sp>
    </p:spTree>
    <p:extLst>
      <p:ext uri="{BB962C8B-B14F-4D97-AF65-F5344CB8AC3E}">
        <p14:creationId xmlns:p14="http://schemas.microsoft.com/office/powerpoint/2010/main" val="41463395"/>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NA1 project management</a:t>
            </a:r>
            <a:endParaRPr lang="en-US" dirty="0"/>
          </a:p>
        </p:txBody>
      </p:sp>
      <p:sp>
        <p:nvSpPr>
          <p:cNvPr id="3" name="Content Placeholder 2"/>
          <p:cNvSpPr>
            <a:spLocks noGrp="1"/>
          </p:cNvSpPr>
          <p:nvPr>
            <p:ph idx="1"/>
          </p:nvPr>
        </p:nvSpPr>
        <p:spPr/>
        <p:txBody>
          <a:bodyPr/>
          <a:lstStyle/>
          <a:p>
            <a:r>
              <a:rPr lang="en-GB" dirty="0"/>
              <a:t>Corrective actions in the project activities of </a:t>
            </a:r>
            <a:r>
              <a:rPr lang="en-GB" dirty="0" smtClean="0"/>
              <a:t>PY4 planned</a:t>
            </a:r>
          </a:p>
          <a:p>
            <a:r>
              <a:rPr lang="en-GB" dirty="0"/>
              <a:t>Consensus for a project </a:t>
            </a:r>
            <a:r>
              <a:rPr lang="en-GB" dirty="0" smtClean="0"/>
              <a:t>extension</a:t>
            </a:r>
          </a:p>
          <a:p>
            <a:r>
              <a:rPr lang="en-US" dirty="0" smtClean="0"/>
              <a:t>Reduced NA1 effort at </a:t>
            </a:r>
            <a:r>
              <a:rPr lang="en-US" dirty="0" err="1" smtClean="0"/>
              <a:t>EGI.eu</a:t>
            </a:r>
            <a:r>
              <a:rPr lang="en-US" dirty="0" smtClean="0"/>
              <a:t> to cope with the extension</a:t>
            </a:r>
          </a:p>
          <a:p>
            <a:r>
              <a:rPr lang="en-US" dirty="0" smtClean="0"/>
              <a:t>Preparation and review of EGI </a:t>
            </a:r>
            <a:r>
              <a:rPr lang="en-US" smtClean="0"/>
              <a:t>core activities bids</a:t>
            </a:r>
            <a:endParaRPr lang="en-US" dirty="0"/>
          </a:p>
        </p:txBody>
      </p:sp>
      <p:sp>
        <p:nvSpPr>
          <p:cNvPr id="4" name="Footer Placeholder 3"/>
          <p:cNvSpPr>
            <a:spLocks noGrp="1"/>
          </p:cNvSpPr>
          <p:nvPr>
            <p:ph type="ftr" sz="quarter" idx="11"/>
          </p:nvPr>
        </p:nvSpPr>
        <p:spPr/>
        <p:txBody>
          <a:bodyPr/>
          <a:lstStyle/>
          <a:p>
            <a:r>
              <a:rPr lang="en-US" smtClean="0"/>
              <a:t>PQ13 - Summary</a:t>
            </a:r>
            <a:endParaRPr lang="en-US"/>
          </a:p>
        </p:txBody>
      </p:sp>
      <p:sp>
        <p:nvSpPr>
          <p:cNvPr id="5" name="Slide Number Placeholder 4"/>
          <p:cNvSpPr>
            <a:spLocks noGrp="1"/>
          </p:cNvSpPr>
          <p:nvPr>
            <p:ph type="sldNum" sz="quarter" idx="12"/>
          </p:nvPr>
        </p:nvSpPr>
        <p:spPr/>
        <p:txBody>
          <a:bodyPr/>
          <a:lstStyle/>
          <a:p>
            <a:fld id="{E689B82C-9076-4447-9607-E70AA43515FF}" type="slidenum">
              <a:rPr lang="en-US" smtClean="0"/>
              <a:t>2</a:t>
            </a:fld>
            <a:endParaRPr lang="en-US"/>
          </a:p>
        </p:txBody>
      </p:sp>
    </p:spTree>
    <p:extLst>
      <p:ext uri="{BB962C8B-B14F-4D97-AF65-F5344CB8AC3E}">
        <p14:creationId xmlns:p14="http://schemas.microsoft.com/office/powerpoint/2010/main" val="34255643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NA2.3</a:t>
            </a:r>
            <a:endParaRPr lang="en-US" dirty="0"/>
          </a:p>
        </p:txBody>
      </p:sp>
      <p:sp>
        <p:nvSpPr>
          <p:cNvPr id="3" name="Content Placeholder 2"/>
          <p:cNvSpPr>
            <a:spLocks noGrp="1"/>
          </p:cNvSpPr>
          <p:nvPr>
            <p:ph idx="1"/>
          </p:nvPr>
        </p:nvSpPr>
        <p:spPr>
          <a:xfrm>
            <a:off x="179512" y="1268760"/>
            <a:ext cx="8712968" cy="5112568"/>
          </a:xfrm>
        </p:spPr>
        <p:txBody>
          <a:bodyPr/>
          <a:lstStyle/>
          <a:p>
            <a:r>
              <a:rPr lang="en-GB" sz="1800" dirty="0" smtClean="0"/>
              <a:t>EGI Community Forum: contribution to program committee, track leader for “Policies and Business Models for Open Compute and Data Infrastructures”, organised 4 workshops and prepare 4 presentations</a:t>
            </a:r>
          </a:p>
          <a:p>
            <a:r>
              <a:rPr lang="en-GB" sz="1800" dirty="0" smtClean="0"/>
              <a:t>EGI Compendium for 2012: finalised and published</a:t>
            </a:r>
          </a:p>
          <a:p>
            <a:r>
              <a:rPr lang="en-GB" sz="1800" dirty="0" smtClean="0"/>
              <a:t>Collaboration with OpenAIRE: progress in requirements review, defining rules to mine publications</a:t>
            </a:r>
          </a:p>
          <a:p>
            <a:r>
              <a:rPr lang="en-GB" sz="1800" dirty="0" smtClean="0"/>
              <a:t>Review of work plan for 2014 based on available resources and new priorities</a:t>
            </a:r>
          </a:p>
          <a:p>
            <a:r>
              <a:rPr lang="en-GB" sz="1800" dirty="0" smtClean="0"/>
              <a:t>Dialogue with Helix Nebula to develop common collaboration plan with the EGI Federated Cloud</a:t>
            </a:r>
          </a:p>
          <a:p>
            <a:r>
              <a:rPr lang="en-GB" sz="1800" dirty="0" smtClean="0"/>
              <a:t>Communication: one article for e-IRG newsletter, two articles for Inspired newsletter</a:t>
            </a:r>
          </a:p>
          <a:p>
            <a:r>
              <a:rPr lang="en-GB" sz="1800" dirty="0" smtClean="0"/>
              <a:t>EGI solutions: defined template for white paper focusing on each solution</a:t>
            </a:r>
          </a:p>
          <a:p>
            <a:r>
              <a:rPr lang="en-GB" sz="1800" dirty="0" smtClean="0"/>
              <a:t>EGI Pay-for-Use: organised/chaired meeting to progress on development of billing functionality</a:t>
            </a:r>
          </a:p>
          <a:p>
            <a:r>
              <a:rPr lang="en-GB" sz="1800" dirty="0" smtClean="0"/>
              <a:t>EGI Towards H2020: contribution to development of the agenda</a:t>
            </a:r>
            <a:endParaRPr lang="en-GB" sz="2000" dirty="0"/>
          </a:p>
        </p:txBody>
      </p:sp>
      <p:sp>
        <p:nvSpPr>
          <p:cNvPr id="4" name="Date Placeholder 3"/>
          <p:cNvSpPr>
            <a:spLocks noGrp="1"/>
          </p:cNvSpPr>
          <p:nvPr>
            <p:ph type="dt" sz="half" idx="10"/>
          </p:nvPr>
        </p:nvSpPr>
        <p:spPr/>
        <p:txBody>
          <a:bodyPr/>
          <a:lstStyle/>
          <a:p>
            <a:pPr>
              <a:defRPr/>
            </a:pPr>
            <a:fld id="{A21DCEB4-AE81-D34C-A4FC-A61D7F7AE5D7}" type="datetime1">
              <a:rPr lang="en-US" smtClean="0"/>
              <a:t>6/6/14</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B0ADEF26-A65D-420E-806B-5DECF286FE21}" type="slidenum">
              <a:rPr lang="en-US" smtClean="0"/>
              <a:pPr>
                <a:defRPr/>
              </a:pPr>
              <a:t>3</a:t>
            </a:fld>
            <a:endParaRPr lang="en-US" dirty="0"/>
          </a:p>
        </p:txBody>
      </p:sp>
    </p:spTree>
    <p:extLst>
      <p:ext uri="{BB962C8B-B14F-4D97-AF65-F5344CB8AC3E}">
        <p14:creationId xmlns:p14="http://schemas.microsoft.com/office/powerpoint/2010/main" val="3787230783"/>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NA2.3 security</a:t>
            </a:r>
            <a:endParaRPr lang="en-US" dirty="0"/>
          </a:p>
        </p:txBody>
      </p:sp>
      <p:sp>
        <p:nvSpPr>
          <p:cNvPr id="3" name="Content Placeholder 2"/>
          <p:cNvSpPr>
            <a:spLocks noGrp="1"/>
          </p:cNvSpPr>
          <p:nvPr>
            <p:ph idx="1"/>
          </p:nvPr>
        </p:nvSpPr>
        <p:spPr>
          <a:xfrm>
            <a:off x="179512" y="1196752"/>
            <a:ext cx="8784976" cy="4968552"/>
          </a:xfrm>
        </p:spPr>
        <p:txBody>
          <a:bodyPr/>
          <a:lstStyle/>
          <a:p>
            <a:r>
              <a:rPr lang="en-US" sz="2400" dirty="0" smtClean="0"/>
              <a:t>Discussion on how to sustain security activities behind EGI-</a:t>
            </a:r>
            <a:r>
              <a:rPr lang="en-US" sz="2400" dirty="0" err="1" smtClean="0"/>
              <a:t>InSPIRE</a:t>
            </a:r>
            <a:endParaRPr lang="en-US" sz="2400" dirty="0" smtClean="0"/>
          </a:p>
          <a:p>
            <a:r>
              <a:rPr lang="en-US" sz="2400" dirty="0" smtClean="0"/>
              <a:t>Lead of </a:t>
            </a:r>
            <a:r>
              <a:rPr lang="en-GB" sz="2400" dirty="0"/>
              <a:t>"Security for Collaborating Infrastructures" (SCI) activity building a standard trust framework for security policy between EGI, EUDAT, PRACE, XSEDE and </a:t>
            </a:r>
            <a:r>
              <a:rPr lang="en-GB" sz="2400" dirty="0" smtClean="0"/>
              <a:t>others</a:t>
            </a:r>
          </a:p>
          <a:p>
            <a:r>
              <a:rPr lang="en-GB" sz="2400" dirty="0" smtClean="0"/>
              <a:t>Planning of common AAI project with TERENA</a:t>
            </a:r>
          </a:p>
          <a:p>
            <a:r>
              <a:rPr lang="en-US" sz="2400" dirty="0" smtClean="0"/>
              <a:t>Joint security training with EGI, EUDAT, PRACE</a:t>
            </a:r>
          </a:p>
          <a:p>
            <a:r>
              <a:rPr lang="en-US" sz="2400" dirty="0" smtClean="0"/>
              <a:t>Contribution to IGTF activity in the area of supporting different level of assurance, release of guidelines for the operation of trusted credential stores, revision of technical policies for the introduction of SHA2 </a:t>
            </a:r>
            <a:endParaRPr lang="en-US" sz="2400" dirty="0"/>
          </a:p>
        </p:txBody>
      </p:sp>
      <p:sp>
        <p:nvSpPr>
          <p:cNvPr id="4" name="Date Placeholder 3"/>
          <p:cNvSpPr>
            <a:spLocks noGrp="1"/>
          </p:cNvSpPr>
          <p:nvPr>
            <p:ph type="dt" sz="half" idx="10"/>
          </p:nvPr>
        </p:nvSpPr>
        <p:spPr/>
        <p:txBody>
          <a:bodyPr/>
          <a:lstStyle/>
          <a:p>
            <a:pPr>
              <a:defRPr/>
            </a:pPr>
            <a:fld id="{A21DCEB4-AE81-D34C-A4FC-A61D7F7AE5D7}" type="datetime1">
              <a:rPr lang="en-US" smtClean="0"/>
              <a:t>6/6/14</a:t>
            </a:fld>
            <a:endParaRPr lang="en-US" dirty="0"/>
          </a:p>
        </p:txBody>
      </p:sp>
      <p:sp>
        <p:nvSpPr>
          <p:cNvPr id="5" name="Footer Placeholder 4"/>
          <p:cNvSpPr>
            <a:spLocks noGrp="1"/>
          </p:cNvSpPr>
          <p:nvPr>
            <p:ph type="ftr" sz="quarter" idx="11"/>
          </p:nvPr>
        </p:nvSpPr>
        <p:spPr/>
        <p:txBody>
          <a:bodyPr/>
          <a:lstStyle/>
          <a:p>
            <a:pPr>
              <a:defRPr/>
            </a:pPr>
            <a:r>
              <a:rPr lang="en-US" smtClean="0"/>
              <a:t>TCB-17 – http://go.egi.eu/TCB-17</a:t>
            </a:r>
            <a:endParaRPr lang="en-US"/>
          </a:p>
        </p:txBody>
      </p:sp>
      <p:sp>
        <p:nvSpPr>
          <p:cNvPr id="6" name="Slide Number Placeholder 5"/>
          <p:cNvSpPr>
            <a:spLocks noGrp="1"/>
          </p:cNvSpPr>
          <p:nvPr>
            <p:ph type="sldNum" sz="quarter" idx="12"/>
          </p:nvPr>
        </p:nvSpPr>
        <p:spPr/>
        <p:txBody>
          <a:bodyPr/>
          <a:lstStyle/>
          <a:p>
            <a:pPr>
              <a:defRPr/>
            </a:pPr>
            <a:fld id="{B0ADEF26-A65D-420E-806B-5DECF286FE21}" type="slidenum">
              <a:rPr lang="en-US" smtClean="0"/>
              <a:pPr>
                <a:defRPr/>
              </a:pPr>
              <a:t>4</a:t>
            </a:fld>
            <a:endParaRPr lang="en-US" dirty="0"/>
          </a:p>
        </p:txBody>
      </p:sp>
    </p:spTree>
    <p:extLst>
      <p:ext uri="{BB962C8B-B14F-4D97-AF65-F5344CB8AC3E}">
        <p14:creationId xmlns:p14="http://schemas.microsoft.com/office/powerpoint/2010/main" val="1027663761"/>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smtClean="0">
                <a:latin typeface="Arial" charset="0"/>
                <a:cs typeface="Arial" charset="0"/>
              </a:rPr>
              <a:t>NA2.5 Technical Outreach to New Communities – EGI.eu</a:t>
            </a:r>
            <a:endParaRPr lang="en-GB" sz="3600"/>
          </a:p>
        </p:txBody>
      </p:sp>
      <p:sp>
        <p:nvSpPr>
          <p:cNvPr id="3" name="Content Placeholder 2"/>
          <p:cNvSpPr>
            <a:spLocks noGrp="1"/>
          </p:cNvSpPr>
          <p:nvPr>
            <p:ph idx="1"/>
          </p:nvPr>
        </p:nvSpPr>
        <p:spPr>
          <a:xfrm>
            <a:off x="0" y="1124744"/>
            <a:ext cx="8964488" cy="5256584"/>
          </a:xfrm>
        </p:spPr>
        <p:txBody>
          <a:bodyPr>
            <a:normAutofit fontScale="55000" lnSpcReduction="20000"/>
          </a:bodyPr>
          <a:lstStyle/>
          <a:p>
            <a:pPr indent="-201613">
              <a:lnSpc>
                <a:spcPct val="120000"/>
              </a:lnSpc>
              <a:spcBef>
                <a:spcPts val="0"/>
              </a:spcBef>
              <a:buFont typeface="Arial" pitchFamily="34" charset="0"/>
              <a:buChar char="•"/>
              <a:defRPr/>
            </a:pPr>
            <a:r>
              <a:rPr lang="en-GB" smtClean="0"/>
              <a:t>EGI.eu (~2 FTE persons) – main achivements:</a:t>
            </a:r>
          </a:p>
          <a:p>
            <a:pPr lvl="1" indent="-201613">
              <a:lnSpc>
                <a:spcPct val="120000"/>
              </a:lnSpc>
              <a:spcBef>
                <a:spcPts val="0"/>
              </a:spcBef>
              <a:buFont typeface="Arial" pitchFamily="34" charset="0"/>
              <a:buChar char="•"/>
              <a:defRPr/>
            </a:pPr>
            <a:r>
              <a:rPr lang="en-GB" smtClean="0"/>
              <a:t>Support and contribute to 3 active VTs (ELIXIR, CTA, CMMST). Established 1 new VT (Promoting Desktop Grids)</a:t>
            </a:r>
          </a:p>
          <a:p>
            <a:pPr lvl="1" indent="-201613">
              <a:lnSpc>
                <a:spcPct val="120000"/>
              </a:lnSpc>
              <a:spcBef>
                <a:spcPts val="0"/>
              </a:spcBef>
              <a:buFont typeface="Arial" pitchFamily="34" charset="0"/>
              <a:buChar char="•"/>
              <a:defRPr/>
            </a:pPr>
            <a:r>
              <a:rPr lang="en-GB" smtClean="0"/>
              <a:t>Progress with ENVRI Study Case with EISCAT_3D, EGI-DRIHM collaboration. No progress with EGI-EUDAT-PRACE pilot and EGI-XSEDE for CMMST </a:t>
            </a:r>
          </a:p>
          <a:p>
            <a:pPr lvl="1" indent="-201613">
              <a:lnSpc>
                <a:spcPct val="120000"/>
              </a:lnSpc>
              <a:spcBef>
                <a:spcPts val="0"/>
              </a:spcBef>
              <a:buFont typeface="Arial" pitchFamily="34" charset="0"/>
              <a:buChar char="•"/>
              <a:defRPr/>
            </a:pPr>
            <a:r>
              <a:rPr lang="en-GB" smtClean="0"/>
              <a:t>Deliver a webinar about the EGI HPC solution, organise one about EGI Cloud platform (December 16)</a:t>
            </a:r>
          </a:p>
          <a:p>
            <a:pPr lvl="1" indent="-201613">
              <a:lnSpc>
                <a:spcPct val="120000"/>
              </a:lnSpc>
              <a:spcBef>
                <a:spcPts val="0"/>
              </a:spcBef>
              <a:buFont typeface="Arial" pitchFamily="34" charset="0"/>
              <a:buChar char="•"/>
              <a:defRPr/>
            </a:pPr>
            <a:r>
              <a:rPr lang="en-GB" smtClean="0"/>
              <a:t>Lead user support area in EGI-XSEDE Collaboration; Work on CMMST and WeNMR use cases</a:t>
            </a:r>
          </a:p>
          <a:p>
            <a:pPr lvl="1" indent="-201613">
              <a:lnSpc>
                <a:spcPct val="120000"/>
              </a:lnSpc>
              <a:spcBef>
                <a:spcPts val="0"/>
              </a:spcBef>
              <a:buFont typeface="Arial" pitchFamily="34" charset="0"/>
              <a:buChar char="•"/>
              <a:defRPr/>
            </a:pPr>
            <a:r>
              <a:rPr lang="en-GB" smtClean="0"/>
              <a:t>Support new use cases of the EGI Federated Cloud testbed; Improve instructions and manuals on the web – </a:t>
            </a:r>
            <a:r>
              <a:rPr lang="en-GB" smtClean="0">
                <a:hlinkClick r:id="rId2"/>
              </a:rPr>
              <a:t>http://go.egi.eu/cloud</a:t>
            </a:r>
            <a:r>
              <a:rPr lang="en-GB" smtClean="0"/>
              <a:t> </a:t>
            </a:r>
          </a:p>
          <a:p>
            <a:pPr lvl="1" indent="-201613">
              <a:lnSpc>
                <a:spcPct val="120000"/>
              </a:lnSpc>
              <a:spcBef>
                <a:spcPts val="0"/>
              </a:spcBef>
              <a:buFont typeface="Arial" pitchFamily="34" charset="0"/>
              <a:buChar char="•"/>
              <a:defRPr/>
            </a:pPr>
            <a:r>
              <a:rPr lang="en-GB" smtClean="0"/>
              <a:t>As shepherd support two mini-projects in SA4. MOOC to start on 15</a:t>
            </a:r>
            <a:r>
              <a:rPr lang="en-GB" baseline="30000" smtClean="0"/>
              <a:t>th</a:t>
            </a:r>
            <a:r>
              <a:rPr lang="en-GB" smtClean="0"/>
              <a:t> of Nov</a:t>
            </a:r>
          </a:p>
          <a:p>
            <a:pPr lvl="1" indent="-201613">
              <a:lnSpc>
                <a:spcPct val="120000"/>
              </a:lnSpc>
              <a:spcBef>
                <a:spcPts val="0"/>
              </a:spcBef>
              <a:buFont typeface="Arial" pitchFamily="34" charset="0"/>
              <a:buChar char="•"/>
              <a:defRPr/>
            </a:pPr>
            <a:r>
              <a:rPr lang="en-GB" smtClean="0"/>
              <a:t>Led the VRE track of the EGI Technical Forum</a:t>
            </a:r>
          </a:p>
          <a:p>
            <a:pPr lvl="1" indent="-201613">
              <a:lnSpc>
                <a:spcPct val="120000"/>
              </a:lnSpc>
              <a:spcBef>
                <a:spcPts val="0"/>
              </a:spcBef>
              <a:buFont typeface="Arial" pitchFamily="34" charset="0"/>
              <a:buChar char="•"/>
              <a:defRPr/>
            </a:pPr>
            <a:r>
              <a:rPr lang="en-GB" smtClean="0"/>
              <a:t>Started a series of telcos for the NILs to define the Distributed Competency Centre; assess status of engagement with new users at the NGI level; prepare for Towards H-2020 workshop. (1 telco in October; 2 in November)</a:t>
            </a:r>
          </a:p>
          <a:p>
            <a:pPr lvl="1" indent="-201613">
              <a:lnSpc>
                <a:spcPct val="120000"/>
              </a:lnSpc>
              <a:spcBef>
                <a:spcPts val="0"/>
              </a:spcBef>
              <a:buFont typeface="Arial" pitchFamily="34" charset="0"/>
              <a:buChar char="•"/>
              <a:defRPr/>
            </a:pPr>
            <a:r>
              <a:rPr lang="en-GB" smtClean="0"/>
              <a:t>Represented EGI at the following events:</a:t>
            </a:r>
          </a:p>
          <a:p>
            <a:pPr lvl="2" indent="-201613">
              <a:lnSpc>
                <a:spcPct val="120000"/>
              </a:lnSpc>
              <a:spcBef>
                <a:spcPts val="0"/>
              </a:spcBef>
              <a:buFont typeface="Arial" pitchFamily="34" charset="0"/>
              <a:buChar char="•"/>
              <a:defRPr/>
            </a:pPr>
            <a:r>
              <a:rPr lang="en-GB" smtClean="0"/>
              <a:t>Gergely Sipos delivered an invited keynote presentation at the 9th European Conference on Computational Chemistry event (EUCO-CC)</a:t>
            </a:r>
          </a:p>
          <a:p>
            <a:pPr lvl="2" indent="-201613">
              <a:lnSpc>
                <a:spcPct val="120000"/>
              </a:lnSpc>
              <a:spcBef>
                <a:spcPts val="0"/>
              </a:spcBef>
              <a:buFont typeface="Arial" pitchFamily="34" charset="0"/>
              <a:buChar char="•"/>
              <a:defRPr/>
            </a:pPr>
            <a:r>
              <a:rPr lang="en-GB" smtClean="0"/>
              <a:t>2nd EUDAT Conference, where the EGI-InSPIRE project management discussed with the EUDAT project management topics for collaboration in 2014 and beyond</a:t>
            </a:r>
          </a:p>
          <a:p>
            <a:pPr lvl="2" indent="-201613">
              <a:lnSpc>
                <a:spcPct val="120000"/>
              </a:lnSpc>
              <a:spcBef>
                <a:spcPts val="0"/>
              </a:spcBef>
              <a:buFont typeface="Arial" pitchFamily="34" charset="0"/>
              <a:buChar char="•"/>
              <a:defRPr/>
            </a:pPr>
            <a:endParaRPr lang="en-GB" smtClean="0"/>
          </a:p>
        </p:txBody>
      </p:sp>
      <p:sp>
        <p:nvSpPr>
          <p:cNvPr id="5" name="Slide Number Placeholder 4"/>
          <p:cNvSpPr>
            <a:spLocks noGrp="1"/>
          </p:cNvSpPr>
          <p:nvPr>
            <p:ph type="sldNum" sz="quarter" idx="12"/>
          </p:nvPr>
        </p:nvSpPr>
        <p:spPr/>
        <p:txBody>
          <a:bodyPr/>
          <a:lstStyle/>
          <a:p>
            <a:pPr>
              <a:defRPr/>
            </a:pPr>
            <a:fld id="{67F749E6-2D22-4A00-8A29-DA7C29BFED4B}" type="slidenum">
              <a:rPr lang="en-GB" smtClean="0">
                <a:solidFill>
                  <a:prstClr val="white"/>
                </a:solidFill>
              </a:rPr>
              <a:pPr>
                <a:defRPr/>
              </a:pPr>
              <a:t>5</a:t>
            </a:fld>
            <a:endParaRPr lang="en-GB">
              <a:solidFill>
                <a:prstClr val="white"/>
              </a:solidFill>
            </a:endParaRPr>
          </a:p>
        </p:txBody>
      </p:sp>
    </p:spTree>
    <p:extLst>
      <p:ext uri="{BB962C8B-B14F-4D97-AF65-F5344CB8AC3E}">
        <p14:creationId xmlns:p14="http://schemas.microsoft.com/office/powerpoint/2010/main" val="3086153401"/>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smtClean="0">
                <a:latin typeface="Arial" charset="0"/>
                <a:cs typeface="Arial" charset="0"/>
              </a:rPr>
              <a:t>NA2.5 Technical Outreach to New Communities – Global tasks</a:t>
            </a:r>
            <a:endParaRPr lang="en-GB" sz="3200"/>
          </a:p>
        </p:txBody>
      </p:sp>
      <p:sp>
        <p:nvSpPr>
          <p:cNvPr id="3" name="Content Placeholder 2"/>
          <p:cNvSpPr>
            <a:spLocks noGrp="1"/>
          </p:cNvSpPr>
          <p:nvPr>
            <p:ph idx="1"/>
          </p:nvPr>
        </p:nvSpPr>
        <p:spPr>
          <a:xfrm>
            <a:off x="107504" y="1124744"/>
            <a:ext cx="8856984" cy="5040559"/>
          </a:xfrm>
          <a:solidFill>
            <a:schemeClr val="bg1"/>
          </a:solidFill>
        </p:spPr>
        <p:txBody>
          <a:bodyPr>
            <a:noAutofit/>
          </a:bodyPr>
          <a:lstStyle/>
          <a:p>
            <a:r>
              <a:rPr lang="en-GB" sz="2000" dirty="0" err="1" smtClean="0"/>
              <a:t>AppDB</a:t>
            </a:r>
            <a:r>
              <a:rPr lang="en-GB" sz="2000" dirty="0" smtClean="0"/>
              <a:t>: </a:t>
            </a:r>
            <a:r>
              <a:rPr lang="en-GB" sz="2000" dirty="0" smtClean="0">
                <a:hlinkClick r:id="rId2"/>
              </a:rPr>
              <a:t>http://appdb.egi.eu</a:t>
            </a:r>
            <a:r>
              <a:rPr lang="en-GB" sz="2000" dirty="0" smtClean="0"/>
              <a:t> </a:t>
            </a:r>
          </a:p>
          <a:p>
            <a:pPr lvl="1"/>
            <a:r>
              <a:rPr lang="en-GB" sz="1600" smtClean="0"/>
              <a:t>The Virtual Appliance Marketplace (VA) extensions have been implemented, and a beta service was made available for feedback at </a:t>
            </a:r>
            <a:r>
              <a:rPr lang="hu-HU" sz="1600" u="sng" smtClean="0">
                <a:hlinkClick r:id="rId3"/>
              </a:rPr>
              <a:t>https://appdb-dev.marie.hellasgrid.gr/</a:t>
            </a:r>
            <a:r>
              <a:rPr lang="en-GB" sz="1600" smtClean="0"/>
              <a:t> . Documentation: </a:t>
            </a:r>
            <a:r>
              <a:rPr lang="en-GB" sz="1400" smtClean="0">
                <a:hlinkClick r:id="rId4"/>
              </a:rPr>
              <a:t>https://wiki.egi.eu/wiki/Fedcloud-tf:WorkGroups:Scenario8:AppDB-VA-Marketplace</a:t>
            </a:r>
            <a:r>
              <a:rPr lang="en-GB" sz="1400" smtClean="0"/>
              <a:t> </a:t>
            </a:r>
            <a:endParaRPr lang="en-GB" sz="1600" smtClean="0"/>
          </a:p>
          <a:p>
            <a:pPr lvl="2"/>
            <a:r>
              <a:rPr lang="en-GB" sz="1200" smtClean="0"/>
              <a:t>Create, publish, enable/disable, archive or delete Virtual Appliances for the EGI Federated Cloud</a:t>
            </a:r>
          </a:p>
          <a:p>
            <a:pPr lvl="1"/>
            <a:r>
              <a:rPr lang="en-GB" sz="1600" smtClean="0"/>
              <a:t>Integration with social networking sites to enable the sharing of items from AppDB on networs (Facebook, Twitter, LinkedIn, Google+)</a:t>
            </a:r>
          </a:p>
          <a:p>
            <a:pPr lvl="1"/>
            <a:r>
              <a:rPr lang="en-GB" sz="1600" smtClean="0"/>
              <a:t>Training session, demo and poster at EGI TF2013</a:t>
            </a:r>
          </a:p>
          <a:p>
            <a:r>
              <a:rPr lang="en-GB" sz="2000" smtClean="0"/>
              <a:t>Customer </a:t>
            </a:r>
            <a:r>
              <a:rPr lang="en-GB" sz="2000" dirty="0" smtClean="0"/>
              <a:t>Relationship Management system (CRM): </a:t>
            </a:r>
            <a:r>
              <a:rPr lang="en-GB" sz="2200" dirty="0" smtClean="0">
                <a:hlinkClick r:id="rId5"/>
              </a:rPr>
              <a:t>http://</a:t>
            </a:r>
            <a:r>
              <a:rPr lang="en-GB" sz="2200" smtClean="0">
                <a:hlinkClick r:id="rId5"/>
              </a:rPr>
              <a:t>crm.egi.eu</a:t>
            </a:r>
            <a:r>
              <a:rPr lang="en-GB" sz="2200" smtClean="0"/>
              <a:t> </a:t>
            </a:r>
          </a:p>
          <a:p>
            <a:pPr lvl="1"/>
            <a:r>
              <a:rPr lang="en-GB" sz="1600" smtClean="0"/>
              <a:t>New developments to inprove usability:</a:t>
            </a:r>
          </a:p>
          <a:p>
            <a:pPr lvl="2"/>
            <a:r>
              <a:rPr lang="en-GB" sz="1400" smtClean="0"/>
              <a:t>Redirect users to collections of CRM records through single clicks on home page plots</a:t>
            </a:r>
          </a:p>
          <a:p>
            <a:pPr lvl="2"/>
            <a:r>
              <a:rPr lang="en-GB" sz="1400" smtClean="0"/>
              <a:t>Introduction of a leadership organization field in the Projects accounts ("ESFRI", "INFRA", "National Project" or "Other international Project") </a:t>
            </a:r>
            <a:endParaRPr lang="en-GB" sz="1400" dirty="0" smtClean="0"/>
          </a:p>
          <a:p>
            <a:pPr lvl="1"/>
            <a:r>
              <a:rPr lang="en-GB" sz="1600" smtClean="0"/>
              <a:t>Demo at EGI TF2013</a:t>
            </a:r>
          </a:p>
          <a:p>
            <a:r>
              <a:rPr lang="en-GB" sz="2000" smtClean="0"/>
              <a:t>Training </a:t>
            </a:r>
            <a:r>
              <a:rPr lang="en-GB" sz="2000" dirty="0" smtClean="0"/>
              <a:t>Marketplace: </a:t>
            </a:r>
            <a:r>
              <a:rPr lang="en-GB" sz="2000" dirty="0" smtClean="0">
                <a:hlinkClick r:id="rId6"/>
              </a:rPr>
              <a:t>http</a:t>
            </a:r>
            <a:r>
              <a:rPr lang="en-GB" sz="2000" smtClean="0">
                <a:hlinkClick r:id="rId6"/>
              </a:rPr>
              <a:t>://training.egi.eu</a:t>
            </a:r>
            <a:endParaRPr lang="en-GB" sz="2000" dirty="0" smtClean="0"/>
          </a:p>
        </p:txBody>
      </p:sp>
      <p:sp>
        <p:nvSpPr>
          <p:cNvPr id="5" name="Slide Number Placeholder 4"/>
          <p:cNvSpPr>
            <a:spLocks noGrp="1"/>
          </p:cNvSpPr>
          <p:nvPr>
            <p:ph type="sldNum" sz="quarter" idx="12"/>
          </p:nvPr>
        </p:nvSpPr>
        <p:spPr/>
        <p:txBody>
          <a:bodyPr/>
          <a:lstStyle/>
          <a:p>
            <a:pPr>
              <a:defRPr/>
            </a:pPr>
            <a:fld id="{67F749E6-2D22-4A00-8A29-DA7C29BFED4B}" type="slidenum">
              <a:rPr lang="en-GB" smtClean="0">
                <a:solidFill>
                  <a:prstClr val="white"/>
                </a:solidFill>
              </a:rPr>
              <a:pPr>
                <a:defRPr/>
              </a:pPr>
              <a:t>6</a:t>
            </a:fld>
            <a:endParaRPr lang="en-GB">
              <a:solidFill>
                <a:prstClr val="white"/>
              </a:solidFill>
            </a:endParaRPr>
          </a:p>
        </p:txBody>
      </p:sp>
    </p:spTree>
    <p:extLst>
      <p:ext uri="{BB962C8B-B14F-4D97-AF65-F5344CB8AC3E}">
        <p14:creationId xmlns:p14="http://schemas.microsoft.com/office/powerpoint/2010/main" val="932296991"/>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NA2 Communications</a:t>
            </a:r>
            <a:endParaRPr lang="en-GB" dirty="0"/>
          </a:p>
        </p:txBody>
      </p:sp>
      <p:sp>
        <p:nvSpPr>
          <p:cNvPr id="3" name="Content Placeholder 2"/>
          <p:cNvSpPr>
            <a:spLocks noGrp="1"/>
          </p:cNvSpPr>
          <p:nvPr>
            <p:ph idx="1"/>
          </p:nvPr>
        </p:nvSpPr>
        <p:spPr>
          <a:xfrm>
            <a:off x="0" y="1052736"/>
            <a:ext cx="9144000" cy="5256584"/>
          </a:xfrm>
        </p:spPr>
        <p:txBody>
          <a:bodyPr>
            <a:normAutofit fontScale="85000" lnSpcReduction="20000"/>
          </a:bodyPr>
          <a:lstStyle/>
          <a:p>
            <a:r>
              <a:rPr lang="en-GB" sz="1900" dirty="0" smtClean="0"/>
              <a:t>Attended EGI Technical Forum 2013</a:t>
            </a:r>
          </a:p>
          <a:p>
            <a:pPr lvl="1"/>
            <a:r>
              <a:rPr lang="en-GB" sz="1500" dirty="0" smtClean="0"/>
              <a:t>Organised 2 PhD students to blog at the event</a:t>
            </a:r>
          </a:p>
          <a:p>
            <a:pPr lvl="1"/>
            <a:r>
              <a:rPr lang="en-GB" sz="1500" dirty="0" smtClean="0"/>
              <a:t>Convened a discussion session for the NILs</a:t>
            </a:r>
          </a:p>
          <a:p>
            <a:r>
              <a:rPr lang="en-GB" sz="1900" dirty="0" smtClean="0"/>
              <a:t>Attended external meetings</a:t>
            </a:r>
          </a:p>
          <a:p>
            <a:pPr lvl="1"/>
            <a:r>
              <a:rPr lang="en-GB" sz="1500" dirty="0" err="1" smtClean="0"/>
              <a:t>CloudWATCH</a:t>
            </a:r>
            <a:r>
              <a:rPr lang="en-GB" sz="1500" dirty="0" smtClean="0"/>
              <a:t> Kick-off meeting</a:t>
            </a:r>
          </a:p>
          <a:p>
            <a:pPr lvl="1"/>
            <a:r>
              <a:rPr lang="en-GB" sz="1500" dirty="0"/>
              <a:t>e</a:t>
            </a:r>
            <a:r>
              <a:rPr lang="en-GB" sz="1500" dirty="0" smtClean="0"/>
              <a:t>-</a:t>
            </a:r>
            <a:r>
              <a:rPr lang="en-GB" sz="1500" dirty="0" err="1" smtClean="0"/>
              <a:t>ScienceTalk</a:t>
            </a:r>
            <a:r>
              <a:rPr lang="en-GB" sz="1500" dirty="0" smtClean="0"/>
              <a:t> final review</a:t>
            </a:r>
          </a:p>
          <a:p>
            <a:pPr lvl="1"/>
            <a:r>
              <a:rPr lang="en-GB" sz="1500" dirty="0" smtClean="0"/>
              <a:t>5</a:t>
            </a:r>
            <a:r>
              <a:rPr lang="en-GB" sz="1500" baseline="30000" dirty="0" smtClean="0"/>
              <a:t>th</a:t>
            </a:r>
            <a:r>
              <a:rPr lang="en-GB" sz="1500" dirty="0" smtClean="0"/>
              <a:t> European Innovation Summit</a:t>
            </a:r>
          </a:p>
          <a:p>
            <a:r>
              <a:rPr lang="en-GB" sz="1900" dirty="0" smtClean="0"/>
              <a:t>Preparations for EGI Community Forum 2014.</a:t>
            </a:r>
          </a:p>
          <a:p>
            <a:r>
              <a:rPr lang="en-GB" sz="1900" dirty="0" smtClean="0"/>
              <a:t>Prepared for EGI presence at 2 meetings</a:t>
            </a:r>
          </a:p>
          <a:p>
            <a:pPr lvl="1"/>
            <a:r>
              <a:rPr lang="en-GB" sz="1500" dirty="0" smtClean="0"/>
              <a:t>ICT2013 in Vilnius</a:t>
            </a:r>
            <a:endParaRPr lang="en-GB" sz="1500" dirty="0"/>
          </a:p>
          <a:p>
            <a:pPr lvl="1"/>
            <a:r>
              <a:rPr lang="en-GB" sz="1500" dirty="0" smtClean="0"/>
              <a:t>Supercomputing’13 in Denver</a:t>
            </a:r>
          </a:p>
          <a:p>
            <a:r>
              <a:rPr lang="en-GB" sz="1900" dirty="0" smtClean="0"/>
              <a:t>Collaborated with SPT to edit the NGI Compendium</a:t>
            </a:r>
          </a:p>
          <a:p>
            <a:r>
              <a:rPr lang="en-GB" sz="1900" dirty="0" smtClean="0"/>
              <a:t>Collaborated with UCST to upload 8 webinars hosted by </a:t>
            </a:r>
            <a:r>
              <a:rPr lang="en-GB" sz="1900" dirty="0" err="1" smtClean="0"/>
              <a:t>EGI.eu</a:t>
            </a:r>
            <a:endParaRPr lang="en-GB" sz="1900" dirty="0" smtClean="0"/>
          </a:p>
          <a:p>
            <a:r>
              <a:rPr lang="en-GB" sz="1900" dirty="0" smtClean="0"/>
              <a:t>Advertised, shortlisted</a:t>
            </a:r>
            <a:r>
              <a:rPr lang="en-GB" sz="1900" dirty="0"/>
              <a:t> </a:t>
            </a:r>
            <a:r>
              <a:rPr lang="en-GB" sz="1900" dirty="0" smtClean="0"/>
              <a:t>and interviewed candidates </a:t>
            </a:r>
            <a:r>
              <a:rPr lang="en-GB" sz="1900" dirty="0"/>
              <a:t>to fill the roles of Outreach Officer (Intern) and Graphic </a:t>
            </a:r>
            <a:r>
              <a:rPr lang="en-GB" sz="1900" dirty="0" smtClean="0"/>
              <a:t>Designer.</a:t>
            </a:r>
          </a:p>
          <a:p>
            <a:pPr lvl="1"/>
            <a:r>
              <a:rPr lang="en-GB" sz="1500" dirty="0" smtClean="0"/>
              <a:t>Offers have been </a:t>
            </a:r>
            <a:r>
              <a:rPr lang="en-GB" sz="1500" dirty="0"/>
              <a:t>accepted, the start date and conditions for each is currently under </a:t>
            </a:r>
            <a:r>
              <a:rPr lang="en-GB" sz="1500" dirty="0" smtClean="0"/>
              <a:t>negotiation.</a:t>
            </a:r>
            <a:endParaRPr lang="en-GB" sz="1500" dirty="0"/>
          </a:p>
          <a:p>
            <a:r>
              <a:rPr lang="en-GB" sz="1900" dirty="0" smtClean="0"/>
              <a:t>Published 14 news items, 2 case studies and the “Inspired” newsletter.</a:t>
            </a:r>
          </a:p>
          <a:p>
            <a:r>
              <a:rPr lang="en-GB" sz="1900" dirty="0"/>
              <a:t>9</a:t>
            </a:r>
            <a:r>
              <a:rPr lang="en-GB" sz="1900" dirty="0" smtClean="0"/>
              <a:t> articles referencing or focusing on EGI published in various media</a:t>
            </a:r>
            <a:r>
              <a:rPr lang="en-GB" sz="1900" dirty="0"/>
              <a:t>, including The Financial Times , </a:t>
            </a:r>
            <a:r>
              <a:rPr lang="en-GB" sz="1900" dirty="0" err="1"/>
              <a:t>euronews</a:t>
            </a:r>
            <a:r>
              <a:rPr lang="en-GB" sz="1900" dirty="0"/>
              <a:t> </a:t>
            </a:r>
            <a:r>
              <a:rPr lang="en-GB" sz="1900" dirty="0" smtClean="0"/>
              <a:t>and </a:t>
            </a:r>
            <a:r>
              <a:rPr lang="en-GB" sz="1900" dirty="0" err="1" smtClean="0"/>
              <a:t>iSGTW</a:t>
            </a:r>
            <a:r>
              <a:rPr lang="en-GB" sz="1900" dirty="0" smtClean="0"/>
              <a:t> </a:t>
            </a:r>
          </a:p>
          <a:p>
            <a:r>
              <a:rPr lang="en-GB" sz="1900" dirty="0" smtClean="0"/>
              <a:t>Delivered 3 milestones</a:t>
            </a:r>
          </a:p>
          <a:p>
            <a:pPr lvl="1"/>
            <a:r>
              <a:rPr lang="en-GB" sz="1500" dirty="0"/>
              <a:t>•	MS238 – The update of the Communications Handbook </a:t>
            </a:r>
          </a:p>
          <a:p>
            <a:pPr lvl="1"/>
            <a:r>
              <a:rPr lang="en-GB" sz="1500" dirty="0"/>
              <a:t>•	MS242 – Review of the EGI website  </a:t>
            </a:r>
          </a:p>
          <a:p>
            <a:pPr lvl="1"/>
            <a:r>
              <a:rPr lang="en-GB" sz="1500" dirty="0"/>
              <a:t>•	MS243 – The report on the EGI Technical Forum 2013 in Madrid </a:t>
            </a:r>
            <a:endParaRPr lang="en-GB" sz="1500" dirty="0" smtClean="0"/>
          </a:p>
        </p:txBody>
      </p:sp>
      <p:sp>
        <p:nvSpPr>
          <p:cNvPr id="7" name="Footer Placeholder 5"/>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fontAlgn="base">
              <a:spcBef>
                <a:spcPct val="0"/>
              </a:spcBef>
              <a:spcAft>
                <a:spcPct val="0"/>
              </a:spcAft>
            </a:pPr>
            <a:r>
              <a:rPr lang="en-US" dirty="0" smtClean="0">
                <a:solidFill>
                  <a:schemeClr val="bg1"/>
                </a:solidFill>
              </a:rPr>
              <a:t>NA2.2</a:t>
            </a:r>
            <a:endParaRPr lang="en-US" dirty="0">
              <a:solidFill>
                <a:schemeClr val="bg1"/>
              </a:solidFill>
            </a:endParaRPr>
          </a:p>
        </p:txBody>
      </p:sp>
      <p:sp>
        <p:nvSpPr>
          <p:cNvPr id="5" name="Slide Number Placeholder 4"/>
          <p:cNvSpPr>
            <a:spLocks noGrp="1"/>
          </p:cNvSpPr>
          <p:nvPr>
            <p:ph type="sldNum" sz="quarter" idx="12"/>
          </p:nvPr>
        </p:nvSpPr>
        <p:spPr/>
        <p:txBody>
          <a:bodyPr/>
          <a:lstStyle/>
          <a:p>
            <a:fld id="{574C2121-194E-403B-B45D-6620D351AB04}" type="slidenum">
              <a:rPr lang="en-GB" smtClean="0"/>
              <a:pPr/>
              <a:t>7</a:t>
            </a:fld>
            <a:endParaRPr lang="en-GB"/>
          </a:p>
        </p:txBody>
      </p:sp>
    </p:spTree>
    <p:extLst>
      <p:ext uri="{BB962C8B-B14F-4D97-AF65-F5344CB8AC3E}">
        <p14:creationId xmlns:p14="http://schemas.microsoft.com/office/powerpoint/2010/main" val="739770388"/>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GB" smtClean="0">
                <a:latin typeface="Arial" charset="0"/>
                <a:cs typeface="Arial" charset="0"/>
              </a:rPr>
              <a:t>SA1</a:t>
            </a:r>
          </a:p>
        </p:txBody>
      </p:sp>
      <p:sp>
        <p:nvSpPr>
          <p:cNvPr id="35843" name="Content Placeholder 2"/>
          <p:cNvSpPr>
            <a:spLocks noGrp="1"/>
          </p:cNvSpPr>
          <p:nvPr>
            <p:ph idx="1"/>
          </p:nvPr>
        </p:nvSpPr>
        <p:spPr>
          <a:xfrm>
            <a:off x="250825" y="1268413"/>
            <a:ext cx="8569325" cy="4752975"/>
          </a:xfrm>
        </p:spPr>
        <p:txBody>
          <a:bodyPr>
            <a:normAutofit/>
          </a:bodyPr>
          <a:lstStyle/>
          <a:p>
            <a:r>
              <a:rPr lang="en-GB" sz="2800" dirty="0" smtClean="0">
                <a:latin typeface="Arial" charset="0"/>
                <a:cs typeface="Arial" charset="0"/>
              </a:rPr>
              <a:t>Collaborations with OSG and XSEDE to </a:t>
            </a:r>
            <a:r>
              <a:rPr lang="en-GB" sz="2800" dirty="0" smtClean="0"/>
              <a:t>enable COMPCHEM and </a:t>
            </a:r>
            <a:r>
              <a:rPr lang="en-GB" sz="2800" dirty="0" err="1" smtClean="0"/>
              <a:t>WeNMR</a:t>
            </a:r>
            <a:r>
              <a:rPr lang="en-GB" sz="2800" dirty="0" smtClean="0"/>
              <a:t> VOs</a:t>
            </a:r>
            <a:endParaRPr lang="en-GB" sz="2800" dirty="0" smtClean="0">
              <a:latin typeface="Arial" charset="0"/>
              <a:cs typeface="Arial" charset="0"/>
            </a:endParaRPr>
          </a:p>
          <a:p>
            <a:r>
              <a:rPr lang="en-GB" sz="2800" dirty="0" smtClean="0">
                <a:latin typeface="Arial" charset="0"/>
                <a:cs typeface="Arial" charset="0"/>
              </a:rPr>
              <a:t>Collaboration with EUDAT </a:t>
            </a:r>
            <a:r>
              <a:rPr lang="en-GB" sz="2800" dirty="0" smtClean="0"/>
              <a:t>to enable EISCAT 3D community to benefit from both projects </a:t>
            </a:r>
            <a:endParaRPr lang="en-GB" sz="2800" dirty="0" smtClean="0">
              <a:latin typeface="Arial" charset="0"/>
              <a:cs typeface="Arial" charset="0"/>
            </a:endParaRPr>
          </a:p>
          <a:p>
            <a:r>
              <a:rPr lang="en-GB" sz="2800" dirty="0" smtClean="0">
                <a:latin typeface="Arial" charset="0"/>
                <a:cs typeface="Arial" charset="0"/>
              </a:rPr>
              <a:t>Core Infrastructure Platform track at EGITF13</a:t>
            </a:r>
          </a:p>
          <a:p>
            <a:r>
              <a:rPr lang="en-GB" sz="2800" dirty="0" smtClean="0">
                <a:latin typeface="Arial" charset="0"/>
                <a:cs typeface="Arial" charset="0"/>
              </a:rPr>
              <a:t>Evaluation of EGI Core Activities Bidding for 2013</a:t>
            </a:r>
          </a:p>
          <a:p>
            <a:r>
              <a:rPr lang="en-GB" sz="2800" dirty="0" smtClean="0">
                <a:latin typeface="Arial" charset="0"/>
                <a:cs typeface="Arial" charset="0"/>
              </a:rPr>
              <a:t>Extension of the accounting infrastructure</a:t>
            </a:r>
          </a:p>
          <a:p>
            <a:pPr lvl="1"/>
            <a:r>
              <a:rPr lang="en-GB" sz="2400" dirty="0" smtClean="0">
                <a:latin typeface="Arial" charset="0"/>
                <a:cs typeface="Arial" charset="0"/>
              </a:rPr>
              <a:t>Using SSM2 for storage and cloud accounting</a:t>
            </a:r>
          </a:p>
          <a:p>
            <a:r>
              <a:rPr lang="en-GB" sz="2800" dirty="0" smtClean="0">
                <a:latin typeface="Arial" charset="0"/>
                <a:cs typeface="Arial" charset="0"/>
              </a:rPr>
              <a:t>Migration to SHA-2 compatible software</a:t>
            </a:r>
          </a:p>
          <a:p>
            <a:pPr lvl="1"/>
            <a:endParaRPr lang="en-GB" sz="2400" dirty="0" smtClean="0">
              <a:latin typeface="Arial" charset="0"/>
              <a:cs typeface="Arial" charset="0"/>
            </a:endParaRPr>
          </a:p>
        </p:txBody>
      </p:sp>
      <p:sp>
        <p:nvSpPr>
          <p:cNvPr id="2" name="Footer Placeholder 1"/>
          <p:cNvSpPr>
            <a:spLocks noGrp="1"/>
          </p:cNvSpPr>
          <p:nvPr>
            <p:ph type="ftr" sz="quarter" idx="11"/>
          </p:nvPr>
        </p:nvSpPr>
        <p:spPr/>
        <p:txBody>
          <a:bodyPr/>
          <a:lstStyle/>
          <a:p>
            <a:r>
              <a:rPr lang="en-US" dirty="0" smtClean="0"/>
              <a:t>PQ13 - Summary</a:t>
            </a:r>
            <a:endParaRPr lang="en-US" dirty="0"/>
          </a:p>
        </p:txBody>
      </p:sp>
      <p:sp>
        <p:nvSpPr>
          <p:cNvPr id="3" name="Slide Number Placeholder 2"/>
          <p:cNvSpPr>
            <a:spLocks noGrp="1"/>
          </p:cNvSpPr>
          <p:nvPr>
            <p:ph type="sldNum" sz="quarter" idx="12"/>
          </p:nvPr>
        </p:nvSpPr>
        <p:spPr/>
        <p:txBody>
          <a:bodyPr/>
          <a:lstStyle/>
          <a:p>
            <a:fld id="{E689B82C-9076-4447-9607-E70AA43515FF}" type="slidenum">
              <a:rPr lang="en-US" smtClean="0"/>
              <a:t>8</a:t>
            </a:fld>
            <a:endParaRPr lang="en-US"/>
          </a:p>
        </p:txBody>
      </p:sp>
    </p:spTree>
    <p:extLst>
      <p:ext uri="{BB962C8B-B14F-4D97-AF65-F5344CB8AC3E}">
        <p14:creationId xmlns:p14="http://schemas.microsoft.com/office/powerpoint/2010/main" val="1184021927"/>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r>
              <a:rPr lang="en-GB" smtClean="0">
                <a:latin typeface="Arial" charset="0"/>
                <a:cs typeface="Arial" charset="0"/>
              </a:rPr>
              <a:t>SA1</a:t>
            </a:r>
          </a:p>
        </p:txBody>
      </p:sp>
      <p:sp>
        <p:nvSpPr>
          <p:cNvPr id="37891" name="Content Placeholder 2"/>
          <p:cNvSpPr>
            <a:spLocks noGrp="1"/>
          </p:cNvSpPr>
          <p:nvPr>
            <p:ph idx="1"/>
          </p:nvPr>
        </p:nvSpPr>
        <p:spPr>
          <a:xfrm>
            <a:off x="395288" y="1268413"/>
            <a:ext cx="8291512" cy="4670425"/>
          </a:xfrm>
        </p:spPr>
        <p:txBody>
          <a:bodyPr>
            <a:normAutofit/>
          </a:bodyPr>
          <a:lstStyle/>
          <a:p>
            <a:r>
              <a:rPr lang="en-GB" sz="2800" dirty="0" smtClean="0"/>
              <a:t>The Emergency Suspension procedures document was finalised and approved </a:t>
            </a:r>
            <a:r>
              <a:rPr lang="en-GB" sz="2800" dirty="0" smtClean="0">
                <a:latin typeface="Arial" charset="0"/>
                <a:cs typeface="Arial" charset="0"/>
              </a:rPr>
              <a:t>Evolution of GGUS to adapt to the end of EMI and IGE</a:t>
            </a:r>
          </a:p>
          <a:p>
            <a:r>
              <a:rPr lang="en-GB" sz="2800" dirty="0" smtClean="0">
                <a:latin typeface="Arial" charset="0"/>
                <a:cs typeface="Arial" charset="0"/>
              </a:rPr>
              <a:t>Revision of OLA framework </a:t>
            </a:r>
          </a:p>
          <a:p>
            <a:r>
              <a:rPr lang="en-GB" sz="2800" dirty="0" smtClean="0"/>
              <a:t>New GOCDB version was deployed to production which introduces project scoping </a:t>
            </a:r>
          </a:p>
          <a:p>
            <a:r>
              <a:rPr lang="en-GB" sz="2800" dirty="0" err="1" smtClean="0"/>
              <a:t>ActiveMQ</a:t>
            </a:r>
            <a:r>
              <a:rPr lang="en-GB" sz="2800" dirty="0" smtClean="0"/>
              <a:t> broker and SAM migration to new partners</a:t>
            </a:r>
            <a:endParaRPr lang="en-GB" sz="2800" dirty="0" smtClean="0">
              <a:latin typeface="Arial" charset="0"/>
              <a:cs typeface="Arial" charset="0"/>
            </a:endParaRPr>
          </a:p>
          <a:p>
            <a:endParaRPr lang="en-GB" sz="2800" dirty="0" smtClean="0">
              <a:latin typeface="Arial" charset="0"/>
              <a:cs typeface="Arial" charset="0"/>
            </a:endParaRPr>
          </a:p>
        </p:txBody>
      </p:sp>
      <p:sp>
        <p:nvSpPr>
          <p:cNvPr id="2" name="Footer Placeholder 1"/>
          <p:cNvSpPr>
            <a:spLocks noGrp="1"/>
          </p:cNvSpPr>
          <p:nvPr>
            <p:ph type="ftr" sz="quarter" idx="11"/>
          </p:nvPr>
        </p:nvSpPr>
        <p:spPr/>
        <p:txBody>
          <a:bodyPr/>
          <a:lstStyle/>
          <a:p>
            <a:r>
              <a:rPr lang="en-US" smtClean="0"/>
              <a:t>PQ13 - Summary</a:t>
            </a:r>
            <a:endParaRPr lang="en-US"/>
          </a:p>
        </p:txBody>
      </p:sp>
      <p:sp>
        <p:nvSpPr>
          <p:cNvPr id="3" name="Slide Number Placeholder 2"/>
          <p:cNvSpPr>
            <a:spLocks noGrp="1"/>
          </p:cNvSpPr>
          <p:nvPr>
            <p:ph type="sldNum" sz="quarter" idx="12"/>
          </p:nvPr>
        </p:nvSpPr>
        <p:spPr/>
        <p:txBody>
          <a:bodyPr/>
          <a:lstStyle/>
          <a:p>
            <a:fld id="{E689B82C-9076-4447-9607-E70AA43515FF}" type="slidenum">
              <a:rPr lang="en-US" smtClean="0"/>
              <a:t>9</a:t>
            </a:fld>
            <a:endParaRPr lang="en-US"/>
          </a:p>
        </p:txBody>
      </p:sp>
    </p:spTree>
    <p:extLst>
      <p:ext uri="{BB962C8B-B14F-4D97-AF65-F5344CB8AC3E}">
        <p14:creationId xmlns:p14="http://schemas.microsoft.com/office/powerpoint/2010/main" val="3212555089"/>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EGITheme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EGITheme1</Template>
  <TotalTime>3008</TotalTime>
  <Words>2137</Words>
  <Application>Microsoft Macintosh PowerPoint</Application>
  <PresentationFormat>On-screen Show (4:3)</PresentationFormat>
  <Paragraphs>247</Paragraphs>
  <Slides>19</Slides>
  <Notes>7</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EGITheme1</vt:lpstr>
      <vt:lpstr>PQ14 Overview</vt:lpstr>
      <vt:lpstr>NA1 project management</vt:lpstr>
      <vt:lpstr>NA2.3</vt:lpstr>
      <vt:lpstr>NA2.3 security</vt:lpstr>
      <vt:lpstr>NA2.5 Technical Outreach to New Communities – EGI.eu</vt:lpstr>
      <vt:lpstr>NA2.5 Technical Outreach to New Communities – Global tasks</vt:lpstr>
      <vt:lpstr>NA2 Communications</vt:lpstr>
      <vt:lpstr>SA1</vt:lpstr>
      <vt:lpstr>SA1</vt:lpstr>
      <vt:lpstr>SA2</vt:lpstr>
      <vt:lpstr>SA2</vt:lpstr>
      <vt:lpstr>SA2</vt:lpstr>
      <vt:lpstr>SA4</vt:lpstr>
      <vt:lpstr>JRA1 QR14</vt:lpstr>
      <vt:lpstr>JRA1 </vt:lpstr>
      <vt:lpstr>JRA1 (cont)</vt:lpstr>
      <vt:lpstr>JRA1 (cont)</vt:lpstr>
      <vt:lpstr>JRA1 (cont)</vt:lpstr>
      <vt:lpstr>JRA1 (cont)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 McLennan</dc:creator>
  <cp:lastModifiedBy>Tiziana Ferrari</cp:lastModifiedBy>
  <cp:revision>25</cp:revision>
  <dcterms:created xsi:type="dcterms:W3CDTF">2013-09-10T11:16:16Z</dcterms:created>
  <dcterms:modified xsi:type="dcterms:W3CDTF">2014-06-06T18:12:45Z</dcterms:modified>
</cp:coreProperties>
</file>