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128"/>
  </p:notesMasterIdLst>
  <p:handoutMasterIdLst>
    <p:handoutMasterId r:id="rId129"/>
  </p:handoutMasterIdLst>
  <p:sldIdLst>
    <p:sldId id="338" r:id="rId4"/>
    <p:sldId id="599" r:id="rId5"/>
    <p:sldId id="527" r:id="rId6"/>
    <p:sldId id="528" r:id="rId7"/>
    <p:sldId id="383" r:id="rId8"/>
    <p:sldId id="529" r:id="rId9"/>
    <p:sldId id="531" r:id="rId10"/>
    <p:sldId id="530" r:id="rId11"/>
    <p:sldId id="532" r:id="rId12"/>
    <p:sldId id="535" r:id="rId13"/>
    <p:sldId id="538" r:id="rId14"/>
    <p:sldId id="539" r:id="rId15"/>
    <p:sldId id="540" r:id="rId16"/>
    <p:sldId id="541" r:id="rId17"/>
    <p:sldId id="399" r:id="rId18"/>
    <p:sldId id="649" r:id="rId19"/>
    <p:sldId id="544" r:id="rId20"/>
    <p:sldId id="542" r:id="rId21"/>
    <p:sldId id="545" r:id="rId22"/>
    <p:sldId id="589" r:id="rId23"/>
    <p:sldId id="546" r:id="rId24"/>
    <p:sldId id="484" r:id="rId25"/>
    <p:sldId id="398" r:id="rId26"/>
    <p:sldId id="485" r:id="rId27"/>
    <p:sldId id="418" r:id="rId28"/>
    <p:sldId id="388" r:id="rId29"/>
    <p:sldId id="390" r:id="rId30"/>
    <p:sldId id="548" r:id="rId31"/>
    <p:sldId id="549" r:id="rId32"/>
    <p:sldId id="467" r:id="rId33"/>
    <p:sldId id="468" r:id="rId34"/>
    <p:sldId id="588" r:id="rId35"/>
    <p:sldId id="600" r:id="rId36"/>
    <p:sldId id="601" r:id="rId37"/>
    <p:sldId id="602" r:id="rId38"/>
    <p:sldId id="603" r:id="rId39"/>
    <p:sldId id="604" r:id="rId40"/>
    <p:sldId id="605" r:id="rId41"/>
    <p:sldId id="606" r:id="rId42"/>
    <p:sldId id="607" r:id="rId43"/>
    <p:sldId id="665" r:id="rId44"/>
    <p:sldId id="608" r:id="rId45"/>
    <p:sldId id="611" r:id="rId46"/>
    <p:sldId id="612" r:id="rId47"/>
    <p:sldId id="625" r:id="rId48"/>
    <p:sldId id="613" r:id="rId49"/>
    <p:sldId id="651" r:id="rId50"/>
    <p:sldId id="615" r:id="rId51"/>
    <p:sldId id="616" r:id="rId52"/>
    <p:sldId id="617" r:id="rId53"/>
    <p:sldId id="618" r:id="rId54"/>
    <p:sldId id="620" r:id="rId55"/>
    <p:sldId id="619" r:id="rId56"/>
    <p:sldId id="621" r:id="rId57"/>
    <p:sldId id="622" r:id="rId58"/>
    <p:sldId id="623" r:id="rId59"/>
    <p:sldId id="624" r:id="rId60"/>
    <p:sldId id="561" r:id="rId61"/>
    <p:sldId id="562" r:id="rId62"/>
    <p:sldId id="563" r:id="rId63"/>
    <p:sldId id="564" r:id="rId64"/>
    <p:sldId id="565" r:id="rId65"/>
    <p:sldId id="566" r:id="rId66"/>
    <p:sldId id="567" r:id="rId67"/>
    <p:sldId id="568" r:id="rId68"/>
    <p:sldId id="569" r:id="rId69"/>
    <p:sldId id="570" r:id="rId70"/>
    <p:sldId id="571" r:id="rId71"/>
    <p:sldId id="572" r:id="rId72"/>
    <p:sldId id="573" r:id="rId73"/>
    <p:sldId id="574" r:id="rId74"/>
    <p:sldId id="626" r:id="rId75"/>
    <p:sldId id="627" r:id="rId76"/>
    <p:sldId id="663" r:id="rId77"/>
    <p:sldId id="628" r:id="rId78"/>
    <p:sldId id="652" r:id="rId79"/>
    <p:sldId id="653" r:id="rId80"/>
    <p:sldId id="654" r:id="rId81"/>
    <p:sldId id="655" r:id="rId82"/>
    <p:sldId id="656" r:id="rId83"/>
    <p:sldId id="657" r:id="rId84"/>
    <p:sldId id="664" r:id="rId85"/>
    <p:sldId id="556" r:id="rId86"/>
    <p:sldId id="590" r:id="rId87"/>
    <p:sldId id="630" r:id="rId88"/>
    <p:sldId id="631" r:id="rId89"/>
    <p:sldId id="632" r:id="rId90"/>
    <p:sldId id="633" r:id="rId91"/>
    <p:sldId id="635" r:id="rId92"/>
    <p:sldId id="636" r:id="rId93"/>
    <p:sldId id="637" r:id="rId94"/>
    <p:sldId id="638" r:id="rId95"/>
    <p:sldId id="639" r:id="rId96"/>
    <p:sldId id="640" r:id="rId97"/>
    <p:sldId id="658" r:id="rId98"/>
    <p:sldId id="659" r:id="rId99"/>
    <p:sldId id="660" r:id="rId100"/>
    <p:sldId id="643" r:id="rId101"/>
    <p:sldId id="661" r:id="rId102"/>
    <p:sldId id="662" r:id="rId103"/>
    <p:sldId id="414" r:id="rId104"/>
    <p:sldId id="352" r:id="rId105"/>
    <p:sldId id="359" r:id="rId106"/>
    <p:sldId id="353" r:id="rId107"/>
    <p:sldId id="354" r:id="rId108"/>
    <p:sldId id="360" r:id="rId109"/>
    <p:sldId id="361" r:id="rId110"/>
    <p:sldId id="362" r:id="rId111"/>
    <p:sldId id="355" r:id="rId112"/>
    <p:sldId id="357" r:id="rId113"/>
    <p:sldId id="328" r:id="rId114"/>
    <p:sldId id="423" r:id="rId115"/>
    <p:sldId id="645" r:id="rId116"/>
    <p:sldId id="646" r:id="rId117"/>
    <p:sldId id="647" r:id="rId118"/>
    <p:sldId id="648" r:id="rId119"/>
    <p:sldId id="393" r:id="rId120"/>
    <p:sldId id="475" r:id="rId121"/>
    <p:sldId id="587" r:id="rId122"/>
    <p:sldId id="478" r:id="rId123"/>
    <p:sldId id="537" r:id="rId124"/>
    <p:sldId id="650" r:id="rId125"/>
    <p:sldId id="376" r:id="rId126"/>
    <p:sldId id="284" r:id="rId127"/>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C5C"/>
    <a:srgbClr val="82ABD4"/>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6975" autoAdjust="0"/>
  </p:normalViewPr>
  <p:slideViewPr>
    <p:cSldViewPr showGuides="1">
      <p:cViewPr>
        <p:scale>
          <a:sx n="66" d="100"/>
          <a:sy n="66" d="100"/>
        </p:scale>
        <p:origin x="-1488" y="-216"/>
      </p:cViewPr>
      <p:guideLst>
        <p:guide orient="horz" pos="2160"/>
        <p:guide pos="2880"/>
      </p:guideLst>
    </p:cSldViewPr>
  </p:slideViewPr>
  <p:outlineViewPr>
    <p:cViewPr>
      <p:scale>
        <a:sx n="33" d="100"/>
        <a:sy n="33" d="100"/>
      </p:scale>
      <p:origin x="0" y="38864"/>
    </p:cViewPr>
  </p:outlineViewPr>
  <p:notesTextViewPr>
    <p:cViewPr>
      <p:scale>
        <a:sx n="1" d="1"/>
        <a:sy n="1" d="1"/>
      </p:scale>
      <p:origin x="0" y="0"/>
    </p:cViewPr>
  </p:notesTextViewPr>
  <p:sorterViewPr>
    <p:cViewPr>
      <p:scale>
        <a:sx n="100" d="100"/>
        <a:sy n="100" d="100"/>
      </p:scale>
      <p:origin x="0" y="17514"/>
    </p:cViewPr>
  </p:sorterViewPr>
  <p:notesViewPr>
    <p:cSldViewPr>
      <p:cViewPr varScale="1">
        <p:scale>
          <a:sx n="52" d="100"/>
          <a:sy n="52" d="100"/>
        </p:scale>
        <p:origin x="-2700" y="-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300+ HTC providers</a:t>
          </a:r>
        </a:p>
        <a:p>
          <a:r>
            <a:rPr lang="en-US" sz="2000" dirty="0" smtClean="0"/>
            <a:t>23 Cloud providers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6A111FE-4BF6-1346-B137-2EA61CD843E7}">
      <dgm:prSet phldrT="[Text]" custT="1"/>
      <dgm:spPr/>
      <dgm:t>
        <a:bodyPr/>
        <a:lstStyle/>
        <a:p>
          <a:r>
            <a:rPr lang="en-US" sz="2000" dirty="0" smtClean="0"/>
            <a:t>650k CPU cores</a:t>
          </a:r>
          <a:br>
            <a:rPr lang="en-US" sz="2000" dirty="0" smtClean="0"/>
          </a:br>
          <a:endParaRPr lang="en-US" sz="100" dirty="0" smtClean="0"/>
        </a:p>
        <a:p>
          <a:r>
            <a:rPr lang="en-US" sz="2000" dirty="0" smtClean="0"/>
            <a:t>285 PB online storage</a:t>
          </a:r>
          <a:endParaRPr lang="en-US" sz="2000" dirty="0"/>
        </a:p>
      </dgm:t>
    </dgm:pt>
    <dgm:pt modelId="{24A24CF0-260E-5A43-B347-29C63DB32865}" type="parTrans" cxnId="{61DA1D32-573A-D647-9C15-7A7D50F284CF}">
      <dgm:prSet/>
      <dgm:spPr/>
      <dgm:t>
        <a:bodyPr/>
        <a:lstStyle/>
        <a:p>
          <a:endParaRPr lang="en-US"/>
        </a:p>
      </dgm:t>
    </dgm:pt>
    <dgm:pt modelId="{2F9DD3E2-B933-E64F-86C4-D03B10997523}" type="sibTrans" cxnId="{61DA1D32-573A-D647-9C15-7A7D50F284CF}">
      <dgm:prSet/>
      <dgm:spPr/>
      <dgm:t>
        <a:bodyPr/>
        <a:lstStyle/>
        <a:p>
          <a:endParaRPr lang="en-US"/>
        </a:p>
      </dgm:t>
    </dgm:pt>
    <dgm:pt modelId="{7F30C6E7-0159-624F-9A98-BCC084A836C2}">
      <dgm:prSet phldrT="[Text]" custT="1"/>
      <dgm:spPr/>
      <dgm:t>
        <a:bodyPr/>
        <a:lstStyle/>
        <a:p>
          <a:r>
            <a:rPr lang="en-US" sz="2000" dirty="0" smtClean="0"/>
            <a:t>1.7 Million jobs/day </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t>2.6 Billion CPU hours/year</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240 </a:t>
          </a:r>
          <a:r>
            <a:rPr lang="en-US" sz="1600" dirty="0" smtClean="0"/>
            <a:t>Virtual </a:t>
          </a:r>
          <a:r>
            <a:rPr lang="en-US" sz="1600" dirty="0" err="1" smtClean="0"/>
            <a:t>Organisations</a:t>
          </a:r>
          <a:r>
            <a:rPr lang="en-US" sz="2000" dirty="0" smtClean="0"/>
            <a:t> </a:t>
          </a:r>
        </a:p>
        <a:p>
          <a:r>
            <a:rPr lang="en-US" sz="200" dirty="0" smtClean="0"/>
            <a:t/>
          </a:r>
          <a:br>
            <a:rPr lang="en-US" sz="200" dirty="0" smtClean="0"/>
          </a:br>
          <a:r>
            <a:rPr lang="en-US" sz="2000" dirty="0" smtClean="0"/>
            <a:t>&gt;48 000 users</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CB98E5B8-FC40-064F-BE5E-1EDB178C6332}" type="pres">
      <dgm:prSet presAssocID="{E6A111FE-4BF6-1346-B137-2EA61CD843E7}" presName="Name5" presStyleLbl="vennNode1" presStyleIdx="1" presStyleCnt="5">
        <dgm:presLayoutVars>
          <dgm:bulletEnabled val="1"/>
        </dgm:presLayoutVars>
      </dgm:prSet>
      <dgm:spPr/>
      <dgm:t>
        <a:bodyPr/>
        <a:lstStyle/>
        <a:p>
          <a:endParaRPr lang="en-US"/>
        </a:p>
      </dgm:t>
    </dgm:pt>
    <dgm:pt modelId="{7EEE956F-A591-944C-AA65-685DAE7CDD3F}" type="pres">
      <dgm:prSet presAssocID="{2F9DD3E2-B933-E64F-86C4-D03B10997523}" presName="space" presStyleCnt="0"/>
      <dgm:spPr/>
    </dgm:pt>
    <dgm:pt modelId="{E8657902-0DBD-434A-A6DB-8F274BBD8143}" type="pres">
      <dgm:prSet presAssocID="{7F30C6E7-0159-624F-9A98-BCC084A836C2}" presName="Name5" presStyleLbl="vennNode1" presStyleIdx="2"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3"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E2680C29-0258-4C4D-840F-11B0113C4776}" type="presOf" srcId="{BC2C4EA6-FB4C-BB44-98C1-967B3CED5661}" destId="{34AC6EAF-F695-4747-B01D-5BB0D645049A}" srcOrd="0" destOrd="0" presId="urn:microsoft.com/office/officeart/2005/8/layout/venn3"/>
    <dgm:cxn modelId="{61DA1D32-573A-D647-9C15-7A7D50F284CF}" srcId="{A6D2C70D-DC1A-F54A-A4DE-46E33913B027}" destId="{E6A111FE-4BF6-1346-B137-2EA61CD843E7}" srcOrd="1" destOrd="0" parTransId="{24A24CF0-260E-5A43-B347-29C63DB32865}" sibTransId="{2F9DD3E2-B933-E64F-86C4-D03B10997523}"/>
    <dgm:cxn modelId="{4A534DA5-6922-6B4D-96B8-CE051C4A66D3}" srcId="{A6D2C70D-DC1A-F54A-A4DE-46E33913B027}" destId="{BC2C4EA6-FB4C-BB44-98C1-967B3CED5661}" srcOrd="0" destOrd="0" parTransId="{25DEE16B-5F3A-5E4A-A943-066BC3B91B3D}" sibTransId="{BEB33410-22D1-CA46-960D-1B665755EAC4}"/>
    <dgm:cxn modelId="{25CC9201-6878-0E4D-92A7-C04651792D01}" type="presOf" srcId="{E6A111FE-4BF6-1346-B137-2EA61CD843E7}" destId="{CB98E5B8-FC40-064F-BE5E-1EDB178C6332}" srcOrd="0" destOrd="0" presId="urn:microsoft.com/office/officeart/2005/8/layout/venn3"/>
    <dgm:cxn modelId="{D0BB5CB0-F774-8B42-8DE2-3A31147E4DE7}" srcId="{A6D2C70D-DC1A-F54A-A4DE-46E33913B027}" destId="{7F30C6E7-0159-624F-9A98-BCC084A836C2}" srcOrd="2" destOrd="0" parTransId="{9A19594E-7F27-2F40-B82A-8E61D374D739}" sibTransId="{D31B1CB1-373C-7944-B09A-5241836ED69C}"/>
    <dgm:cxn modelId="{7E991753-D543-6E43-BE80-B14B43C3F2BC}" srcId="{A6D2C70D-DC1A-F54A-A4DE-46E33913B027}" destId="{919347F3-E7A2-804B-8EBD-E5F4CE20C2A2}" srcOrd="4" destOrd="0" parTransId="{6F9EC4C0-3CF4-A249-BF83-409D43DFB16D}" sibTransId="{3A60A99C-394D-CD41-83EA-F87A2FD32CA2}"/>
    <dgm:cxn modelId="{1C227B40-A63A-2645-8565-8D3862C02C53}" srcId="{A6D2C70D-DC1A-F54A-A4DE-46E33913B027}" destId="{A4E992DF-01FA-764E-9B98-7AC140889041}" srcOrd="3" destOrd="0" parTransId="{966CF587-2A67-D641-B13F-B31F6582860F}" sibTransId="{DDAF54FE-3A8D-E241-89D1-BEE9806FF94D}"/>
    <dgm:cxn modelId="{A47535A8-91F0-DC4D-85D2-3C7287A2A9E8}" type="presOf" srcId="{A4E992DF-01FA-764E-9B98-7AC140889041}" destId="{14AD8842-24DF-654C-9B9F-FB08EB85989F}" srcOrd="0" destOrd="0" presId="urn:microsoft.com/office/officeart/2005/8/layout/venn3"/>
    <dgm:cxn modelId="{9720E3ED-B2BF-8C4F-A4A1-5CFED029EB2C}" type="presOf" srcId="{A6D2C70D-DC1A-F54A-A4DE-46E33913B027}" destId="{7E89ECF7-0371-8C43-AF9C-18A74B71E2F3}" srcOrd="0" destOrd="0" presId="urn:microsoft.com/office/officeart/2005/8/layout/venn3"/>
    <dgm:cxn modelId="{789BE971-C76D-464D-8C78-F3CD9ED9825B}" type="presOf" srcId="{919347F3-E7A2-804B-8EBD-E5F4CE20C2A2}" destId="{99270A79-923E-254B-90D9-C49252785348}" srcOrd="0" destOrd="0" presId="urn:microsoft.com/office/officeart/2005/8/layout/venn3"/>
    <dgm:cxn modelId="{0F391816-9C5F-D146-B8BE-605CBF06C76B}" type="presOf" srcId="{7F30C6E7-0159-624F-9A98-BCC084A836C2}" destId="{E8657902-0DBD-434A-A6DB-8F274BBD8143}" srcOrd="0" destOrd="0" presId="urn:microsoft.com/office/officeart/2005/8/layout/venn3"/>
    <dgm:cxn modelId="{8CEC3CC8-7E59-CB48-9A95-5A540EEEC713}" type="presParOf" srcId="{7E89ECF7-0371-8C43-AF9C-18A74B71E2F3}" destId="{34AC6EAF-F695-4747-B01D-5BB0D645049A}" srcOrd="0" destOrd="0" presId="urn:microsoft.com/office/officeart/2005/8/layout/venn3"/>
    <dgm:cxn modelId="{9EAD7C22-A404-3148-9B7B-00344F127FA1}" type="presParOf" srcId="{7E89ECF7-0371-8C43-AF9C-18A74B71E2F3}" destId="{680B7888-20E9-7D4B-93A2-0751B261C528}" srcOrd="1" destOrd="0" presId="urn:microsoft.com/office/officeart/2005/8/layout/venn3"/>
    <dgm:cxn modelId="{D05E99B9-3E79-8D48-B2F2-115AFE6F049F}" type="presParOf" srcId="{7E89ECF7-0371-8C43-AF9C-18A74B71E2F3}" destId="{CB98E5B8-FC40-064F-BE5E-1EDB178C6332}" srcOrd="2" destOrd="0" presId="urn:microsoft.com/office/officeart/2005/8/layout/venn3"/>
    <dgm:cxn modelId="{8C1F34DD-B486-9D4E-B722-CF225C8C7C5E}" type="presParOf" srcId="{7E89ECF7-0371-8C43-AF9C-18A74B71E2F3}" destId="{7EEE956F-A591-944C-AA65-685DAE7CDD3F}" srcOrd="3" destOrd="0" presId="urn:microsoft.com/office/officeart/2005/8/layout/venn3"/>
    <dgm:cxn modelId="{E368523F-63F3-4646-AC1F-03A4B66AF994}" type="presParOf" srcId="{7E89ECF7-0371-8C43-AF9C-18A74B71E2F3}" destId="{E8657902-0DBD-434A-A6DB-8F274BBD8143}" srcOrd="4" destOrd="0" presId="urn:microsoft.com/office/officeart/2005/8/layout/venn3"/>
    <dgm:cxn modelId="{C14162D8-27AF-874B-B8EB-6DB6720EE8E8}" type="presParOf" srcId="{7E89ECF7-0371-8C43-AF9C-18A74B71E2F3}" destId="{8286956E-4AC6-134D-91BB-AE3AA453F8E8}" srcOrd="5" destOrd="0" presId="urn:microsoft.com/office/officeart/2005/8/layout/venn3"/>
    <dgm:cxn modelId="{B2F168D8-56BE-4F48-AEDF-0AB3758A1029}" type="presParOf" srcId="{7E89ECF7-0371-8C43-AF9C-18A74B71E2F3}" destId="{14AD8842-24DF-654C-9B9F-FB08EB85989F}" srcOrd="6" destOrd="0" presId="urn:microsoft.com/office/officeart/2005/8/layout/venn3"/>
    <dgm:cxn modelId="{C988BA40-F7E4-C24C-BF19-C2181F1994EA}" type="presParOf" srcId="{7E89ECF7-0371-8C43-AF9C-18A74B71E2F3}" destId="{0981D5C0-3E8D-504B-8B99-24D4B5BDD607}" srcOrd="7" destOrd="0" presId="urn:microsoft.com/office/officeart/2005/8/layout/venn3"/>
    <dgm:cxn modelId="{27E9F786-5BFB-C243-8A78-9FCB594B8D8B}"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085" y="1127921"/>
          <a:ext cx="2116149" cy="211614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6459" tIns="25400" rIns="116459" bIns="25400" numCol="1" spcCol="1270" anchor="ctr" anchorCtr="0">
          <a:noAutofit/>
        </a:bodyPr>
        <a:lstStyle/>
        <a:p>
          <a:pPr lvl="0" algn="ctr" defTabSz="889000">
            <a:lnSpc>
              <a:spcPct val="90000"/>
            </a:lnSpc>
            <a:spcBef>
              <a:spcPct val="0"/>
            </a:spcBef>
            <a:spcAft>
              <a:spcPct val="35000"/>
            </a:spcAft>
          </a:pPr>
          <a:r>
            <a:rPr lang="en-US" sz="2000" kern="1200" dirty="0" smtClean="0"/>
            <a:t>300+ HTC providers</a:t>
          </a:r>
        </a:p>
        <a:p>
          <a:pPr lvl="0" algn="ctr" defTabSz="889000">
            <a:lnSpc>
              <a:spcPct val="90000"/>
            </a:lnSpc>
            <a:spcBef>
              <a:spcPct val="0"/>
            </a:spcBef>
            <a:spcAft>
              <a:spcPct val="35000"/>
            </a:spcAft>
          </a:pPr>
          <a:r>
            <a:rPr lang="en-US" sz="2000" kern="1200" dirty="0" smtClean="0"/>
            <a:t>23 Cloud providers</a:t>
          </a:r>
          <a:endParaRPr lang="en-US" sz="2000" kern="1200" dirty="0"/>
        </a:p>
      </dsp:txBody>
      <dsp:txXfrm>
        <a:off x="310988" y="1437824"/>
        <a:ext cx="1496343" cy="1496343"/>
      </dsp:txXfrm>
    </dsp:sp>
    <dsp:sp modelId="{CB98E5B8-FC40-064F-BE5E-1EDB178C6332}">
      <dsp:nvSpPr>
        <dsp:cNvPr id="0" name=""/>
        <dsp:cNvSpPr/>
      </dsp:nvSpPr>
      <dsp:spPr>
        <a:xfrm>
          <a:off x="1694005" y="1121277"/>
          <a:ext cx="2116149" cy="2116149"/>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6459" tIns="25400" rIns="116459" bIns="25400" numCol="1" spcCol="1270" anchor="ctr" anchorCtr="0">
          <a:noAutofit/>
        </a:bodyPr>
        <a:lstStyle/>
        <a:p>
          <a:pPr lvl="0" algn="ctr" defTabSz="889000">
            <a:lnSpc>
              <a:spcPct val="90000"/>
            </a:lnSpc>
            <a:spcBef>
              <a:spcPct val="0"/>
            </a:spcBef>
            <a:spcAft>
              <a:spcPct val="35000"/>
            </a:spcAft>
          </a:pPr>
          <a:r>
            <a:rPr lang="en-US" sz="2000" kern="1200" dirty="0" smtClean="0"/>
            <a:t>650k CPU cores</a:t>
          </a:r>
          <a:br>
            <a:rPr lang="en-US" sz="2000" kern="1200" dirty="0" smtClean="0"/>
          </a:br>
          <a:endParaRPr lang="en-US" sz="100" kern="1200" dirty="0" smtClean="0"/>
        </a:p>
        <a:p>
          <a:pPr lvl="0" algn="ctr" defTabSz="889000">
            <a:lnSpc>
              <a:spcPct val="90000"/>
            </a:lnSpc>
            <a:spcBef>
              <a:spcPct val="0"/>
            </a:spcBef>
            <a:spcAft>
              <a:spcPct val="35000"/>
            </a:spcAft>
          </a:pPr>
          <a:r>
            <a:rPr lang="en-US" sz="2000" kern="1200" dirty="0" smtClean="0"/>
            <a:t>285 PB online storage</a:t>
          </a:r>
          <a:endParaRPr lang="en-US" sz="2000" kern="1200" dirty="0"/>
        </a:p>
      </dsp:txBody>
      <dsp:txXfrm>
        <a:off x="2003908" y="1431180"/>
        <a:ext cx="1496343" cy="1496343"/>
      </dsp:txXfrm>
    </dsp:sp>
    <dsp:sp modelId="{E8657902-0DBD-434A-A6DB-8F274BBD8143}">
      <dsp:nvSpPr>
        <dsp:cNvPr id="0" name=""/>
        <dsp:cNvSpPr/>
      </dsp:nvSpPr>
      <dsp:spPr>
        <a:xfrm>
          <a:off x="3386925" y="1121277"/>
          <a:ext cx="2116149" cy="2116149"/>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6459" tIns="25400" rIns="116459" bIns="25400" numCol="1" spcCol="1270" anchor="ctr" anchorCtr="0">
          <a:noAutofit/>
        </a:bodyPr>
        <a:lstStyle/>
        <a:p>
          <a:pPr lvl="0" algn="ctr" defTabSz="889000">
            <a:lnSpc>
              <a:spcPct val="90000"/>
            </a:lnSpc>
            <a:spcBef>
              <a:spcPct val="0"/>
            </a:spcBef>
            <a:spcAft>
              <a:spcPct val="35000"/>
            </a:spcAft>
          </a:pPr>
          <a:r>
            <a:rPr lang="en-US" sz="2000" kern="1200" dirty="0" smtClean="0"/>
            <a:t>1.7 Million jobs/day </a:t>
          </a:r>
          <a:endParaRPr lang="en-US" sz="2000" kern="1200" dirty="0"/>
        </a:p>
      </dsp:txBody>
      <dsp:txXfrm>
        <a:off x="3696828" y="1431180"/>
        <a:ext cx="1496343" cy="1496343"/>
      </dsp:txXfrm>
    </dsp:sp>
    <dsp:sp modelId="{14AD8842-24DF-654C-9B9F-FB08EB85989F}">
      <dsp:nvSpPr>
        <dsp:cNvPr id="0" name=""/>
        <dsp:cNvSpPr/>
      </dsp:nvSpPr>
      <dsp:spPr>
        <a:xfrm>
          <a:off x="5079844" y="1121277"/>
          <a:ext cx="2116149" cy="2116149"/>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6459" tIns="25400" rIns="116459" bIns="25400" numCol="1" spcCol="1270" anchor="ctr" anchorCtr="0">
          <a:noAutofit/>
        </a:bodyPr>
        <a:lstStyle/>
        <a:p>
          <a:pPr lvl="0" algn="ctr" defTabSz="889000">
            <a:lnSpc>
              <a:spcPct val="90000"/>
            </a:lnSpc>
            <a:spcBef>
              <a:spcPct val="0"/>
            </a:spcBef>
            <a:spcAft>
              <a:spcPct val="35000"/>
            </a:spcAft>
          </a:pPr>
          <a:r>
            <a:rPr lang="en-US" sz="2000" kern="1200" dirty="0" smtClean="0"/>
            <a:t>2.6 Billion CPU hours/year</a:t>
          </a:r>
          <a:endParaRPr lang="en-US" sz="2000" kern="1200" dirty="0"/>
        </a:p>
      </dsp:txBody>
      <dsp:txXfrm>
        <a:off x="5389747" y="1431180"/>
        <a:ext cx="1496343" cy="1496343"/>
      </dsp:txXfrm>
    </dsp:sp>
    <dsp:sp modelId="{99270A79-923E-254B-90D9-C49252785348}">
      <dsp:nvSpPr>
        <dsp:cNvPr id="0" name=""/>
        <dsp:cNvSpPr/>
      </dsp:nvSpPr>
      <dsp:spPr>
        <a:xfrm>
          <a:off x="6772764" y="1121277"/>
          <a:ext cx="2116149" cy="2116149"/>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6459" tIns="25400" rIns="116459" bIns="25400" numCol="1" spcCol="1270" anchor="ctr" anchorCtr="0">
          <a:noAutofit/>
        </a:bodyPr>
        <a:lstStyle/>
        <a:p>
          <a:pPr lvl="0" algn="ctr" defTabSz="889000">
            <a:lnSpc>
              <a:spcPct val="90000"/>
            </a:lnSpc>
            <a:spcBef>
              <a:spcPct val="0"/>
            </a:spcBef>
            <a:spcAft>
              <a:spcPct val="35000"/>
            </a:spcAft>
          </a:pPr>
          <a:r>
            <a:rPr lang="en-US" sz="2000" kern="1200" dirty="0" smtClean="0"/>
            <a:t>240 </a:t>
          </a:r>
          <a:r>
            <a:rPr lang="en-US" sz="1600" kern="1200" dirty="0" smtClean="0"/>
            <a:t>Virtual </a:t>
          </a:r>
          <a:r>
            <a:rPr lang="en-US" sz="1600" kern="1200" dirty="0" err="1" smtClean="0"/>
            <a:t>Organisations</a:t>
          </a:r>
          <a:r>
            <a:rPr lang="en-US" sz="2000" kern="1200" dirty="0" smtClean="0"/>
            <a:t> </a:t>
          </a:r>
        </a:p>
        <a:p>
          <a:pPr lvl="0" algn="ctr" defTabSz="889000">
            <a:lnSpc>
              <a:spcPct val="90000"/>
            </a:lnSpc>
            <a:spcBef>
              <a:spcPct val="0"/>
            </a:spcBef>
            <a:spcAft>
              <a:spcPct val="35000"/>
            </a:spcAft>
          </a:pPr>
          <a:r>
            <a:rPr lang="en-US" sz="200" kern="1200" dirty="0" smtClean="0"/>
            <a:t/>
          </a:r>
          <a:br>
            <a:rPr lang="en-US" sz="200" kern="1200" dirty="0" smtClean="0"/>
          </a:br>
          <a:r>
            <a:rPr lang="en-US" sz="2000" kern="1200" dirty="0" smtClean="0"/>
            <a:t>&gt;48 000 users</a:t>
          </a:r>
          <a:endParaRPr lang="en-US" sz="2000" kern="1200" dirty="0"/>
        </a:p>
      </dsp:txBody>
      <dsp:txXfrm>
        <a:off x="7082667" y="1431180"/>
        <a:ext cx="1496343" cy="149634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C98F682-7966-4F36-8C65-12C6AC282E64}" type="datetimeFigureOut">
              <a:rPr lang="en-GB" smtClean="0"/>
              <a:t>18/07/2017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BA4EA1F-7887-426C-BD0E-29F38E7AB4A2}" type="datetimeFigureOut">
              <a:rPr lang="nl-NL" smtClean="0"/>
              <a:t>18-7-2017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TODOs:</a:t>
            </a:r>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50297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14921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30</a:t>
            </a:fld>
            <a:endParaRPr lang="nl-NL"/>
          </a:p>
        </p:txBody>
      </p:sp>
    </p:spTree>
    <p:extLst>
      <p:ext uri="{BB962C8B-B14F-4D97-AF65-F5344CB8AC3E}">
        <p14:creationId xmlns:p14="http://schemas.microsoft.com/office/powerpoint/2010/main" val="19744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err="1" smtClean="0">
                <a:solidFill>
                  <a:schemeClr val="tx1"/>
                </a:solidFill>
                <a:effectLst/>
                <a:latin typeface="+mn-lt"/>
                <a:ea typeface="+mn-ea"/>
                <a:cs typeface="+mn-cs"/>
              </a:rPr>
              <a:t>Jupyter</a:t>
            </a:r>
            <a:r>
              <a:rPr lang="en-US" sz="1200" kern="1200" dirty="0" smtClean="0">
                <a:solidFill>
                  <a:schemeClr val="tx1"/>
                </a:solidFill>
                <a:effectLst/>
                <a:latin typeface="+mn-lt"/>
                <a:ea typeface="+mn-ea"/>
                <a:cs typeface="+mn-cs"/>
              </a:rPr>
              <a:t> is an open-source interactive platform for Data Science introduced for the first time in 2011.</a:t>
            </a:r>
          </a:p>
          <a:p>
            <a:r>
              <a:rPr lang="en-US" sz="1200" kern="1200" dirty="0" smtClean="0">
                <a:solidFill>
                  <a:schemeClr val="tx1"/>
                </a:solidFill>
                <a:effectLst/>
                <a:latin typeface="+mn-lt"/>
                <a:ea typeface="+mn-ea"/>
                <a:cs typeface="+mn-cs"/>
              </a:rPr>
              <a:t>Inspired from Sage-math and Mathematica to create a web interface, there is a clear separation of the rendering level (the notebook) from the kernel (</a:t>
            </a:r>
            <a:r>
              <a:rPr lang="en-US" sz="1200" kern="1200" dirty="0" err="1" smtClean="0">
                <a:solidFill>
                  <a:schemeClr val="tx1"/>
                </a:solidFill>
                <a:effectLst/>
                <a:latin typeface="+mn-lt"/>
                <a:ea typeface="+mn-ea"/>
                <a:cs typeface="+mn-cs"/>
              </a:rPr>
              <a:t>ipython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Jupyter</a:t>
            </a:r>
            <a:r>
              <a:rPr lang="en-US" sz="1200" kern="1200" dirty="0" smtClean="0">
                <a:solidFill>
                  <a:schemeClr val="tx1"/>
                </a:solidFill>
                <a:effectLst/>
                <a:latin typeface="+mn-lt"/>
                <a:ea typeface="+mn-ea"/>
                <a:cs typeface="+mn-cs"/>
              </a:rPr>
              <a:t> provides a shell console over the web, a text editor in the browser and a support for more than 40 different programming languages. For this reason, this is the favorite tool adopted for the Software and Data Carpentry workshops.</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44</a:t>
            </a:fld>
            <a:endParaRPr lang="nl-NL"/>
          </a:p>
        </p:txBody>
      </p:sp>
    </p:spTree>
    <p:extLst>
      <p:ext uri="{BB962C8B-B14F-4D97-AF65-F5344CB8AC3E}">
        <p14:creationId xmlns:p14="http://schemas.microsoft.com/office/powerpoint/2010/main" val="332069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46</a:t>
            </a:fld>
            <a:endParaRPr lang="nl-NL"/>
          </a:p>
        </p:txBody>
      </p:sp>
    </p:spTree>
    <p:extLst>
      <p:ext uri="{BB962C8B-B14F-4D97-AF65-F5344CB8AC3E}">
        <p14:creationId xmlns:p14="http://schemas.microsoft.com/office/powerpoint/2010/main" val="25381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Change slide</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48</a:t>
            </a:fld>
            <a:endParaRPr lang="nl-NL"/>
          </a:p>
        </p:txBody>
      </p:sp>
    </p:spTree>
    <p:extLst>
      <p:ext uri="{BB962C8B-B14F-4D97-AF65-F5344CB8AC3E}">
        <p14:creationId xmlns:p14="http://schemas.microsoft.com/office/powerpoint/2010/main" val="167668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55</a:t>
            </a:fld>
            <a:endParaRPr lang="nl-NL"/>
          </a:p>
        </p:txBody>
      </p:sp>
    </p:spTree>
    <p:extLst>
      <p:ext uri="{BB962C8B-B14F-4D97-AF65-F5344CB8AC3E}">
        <p14:creationId xmlns:p14="http://schemas.microsoft.com/office/powerpoint/2010/main" val="27560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56</a:t>
            </a:fld>
            <a:endParaRPr lang="nl-NL"/>
          </a:p>
        </p:txBody>
      </p:sp>
    </p:spTree>
    <p:extLst>
      <p:ext uri="{BB962C8B-B14F-4D97-AF65-F5344CB8AC3E}">
        <p14:creationId xmlns:p14="http://schemas.microsoft.com/office/powerpoint/2010/main" val="74878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62525" cy="37226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48,000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We will see in the hands-on “execute user provided scripts”</a:t>
            </a:r>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61</a:t>
            </a:fld>
            <a:endParaRPr lang="nl-NL"/>
          </a:p>
        </p:txBody>
      </p:sp>
    </p:spTree>
    <p:extLst>
      <p:ext uri="{BB962C8B-B14F-4D97-AF65-F5344CB8AC3E}">
        <p14:creationId xmlns:p14="http://schemas.microsoft.com/office/powerpoint/2010/main" val="359638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Meta-data used in the previous example to inject the user public key</a:t>
            </a:r>
          </a:p>
          <a:p>
            <a:r>
              <a:rPr lang="en-GB" dirty="0" smtClean="0"/>
              <a:t>User</a:t>
            </a:r>
            <a:r>
              <a:rPr lang="en-GB" baseline="0" dirty="0" smtClean="0"/>
              <a:t> data used in the previous example to pass the ‘context’ file to cloud-</a:t>
            </a:r>
            <a:r>
              <a:rPr lang="en-GB" baseline="0" dirty="0" err="1" smtClean="0"/>
              <a:t>init</a:t>
            </a:r>
            <a:r>
              <a:rPr lang="en-GB" baseline="0" dirty="0" smtClean="0"/>
              <a:t> </a:t>
            </a:r>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64</a:t>
            </a:fld>
            <a:endParaRPr lang="nl-NL"/>
          </a:p>
        </p:txBody>
      </p:sp>
    </p:spTree>
    <p:extLst>
      <p:ext uri="{BB962C8B-B14F-4D97-AF65-F5344CB8AC3E}">
        <p14:creationId xmlns:p14="http://schemas.microsoft.com/office/powerpoint/2010/main" val="2756958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script is executed when the VM boots</a:t>
            </a:r>
            <a:r>
              <a:rPr lang="en-US" baseline="0" dirty="0" smtClean="0"/>
              <a:t> up. The script creates the file at /root/content.txt – which is a script too. The test simply runs that script.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67</a:t>
            </a:fld>
            <a:endParaRPr lang="nl-NL"/>
          </a:p>
        </p:txBody>
      </p:sp>
    </p:spTree>
    <p:extLst>
      <p:ext uri="{BB962C8B-B14F-4D97-AF65-F5344CB8AC3E}">
        <p14:creationId xmlns:p14="http://schemas.microsoft.com/office/powerpoint/2010/main" val="38678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smtClean="0"/>
              <a:t>Sysprep</a:t>
            </a:r>
            <a:r>
              <a:rPr lang="en-GB" dirty="0" smtClean="0"/>
              <a:t> is</a:t>
            </a:r>
            <a:r>
              <a:rPr lang="en-GB" baseline="0" dirty="0" smtClean="0"/>
              <a:t> a windows tool for creating images ready to be used in virtualization environments or for replicating them into a set of machines. It removes user profiles and licence information so when started it can be activated.</a:t>
            </a:r>
          </a:p>
          <a:p>
            <a:endParaRPr lang="en-GB" baseline="0" dirty="0" smtClean="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71</a:t>
            </a:fld>
            <a:endParaRPr lang="nl-NL"/>
          </a:p>
        </p:txBody>
      </p:sp>
    </p:spTree>
    <p:extLst>
      <p:ext uri="{BB962C8B-B14F-4D97-AF65-F5344CB8AC3E}">
        <p14:creationId xmlns:p14="http://schemas.microsoft.com/office/powerpoint/2010/main" val="414684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SA </a:t>
            </a:r>
            <a:r>
              <a:rPr lang="en-GB" baseline="0" dirty="0" smtClean="0"/>
              <a:t>extends a VA image set with a contextualization script in order to run the images in the set</a:t>
            </a:r>
          </a:p>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73</a:t>
            </a:fld>
            <a:endParaRPr lang="nl-NL"/>
          </a:p>
        </p:txBody>
      </p:sp>
    </p:spTree>
    <p:extLst>
      <p:ext uri="{BB962C8B-B14F-4D97-AF65-F5344CB8AC3E}">
        <p14:creationId xmlns:p14="http://schemas.microsoft.com/office/powerpoint/2010/main" val="78030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SA </a:t>
            </a:r>
            <a:r>
              <a:rPr lang="en-GB" baseline="0" dirty="0" smtClean="0"/>
              <a:t>extends a VA image set with a contextualization script in order to run the images in the set</a:t>
            </a:r>
          </a:p>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74</a:t>
            </a:fld>
            <a:endParaRPr lang="nl-NL"/>
          </a:p>
        </p:txBody>
      </p:sp>
    </p:spTree>
    <p:extLst>
      <p:ext uri="{BB962C8B-B14F-4D97-AF65-F5344CB8AC3E}">
        <p14:creationId xmlns:p14="http://schemas.microsoft.com/office/powerpoint/2010/main" val="78030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75</a:t>
            </a:fld>
            <a:endParaRPr lang="nl-NL"/>
          </a:p>
        </p:txBody>
      </p:sp>
    </p:spTree>
    <p:extLst>
      <p:ext uri="{BB962C8B-B14F-4D97-AF65-F5344CB8AC3E}">
        <p14:creationId xmlns:p14="http://schemas.microsoft.com/office/powerpoint/2010/main" val="253811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Change slide</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77</a:t>
            </a:fld>
            <a:endParaRPr lang="nl-NL"/>
          </a:p>
        </p:txBody>
      </p:sp>
    </p:spTree>
    <p:extLst>
      <p:ext uri="{BB962C8B-B14F-4D97-AF65-F5344CB8AC3E}">
        <p14:creationId xmlns:p14="http://schemas.microsoft.com/office/powerpoint/2010/main" val="1676686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en-GB" sz="1200" dirty="0" smtClean="0">
                <a:latin typeface="Candara" panose="020E0502030303020204" pitchFamily="34" charset="0"/>
              </a:rPr>
              <a:t>#!/bin/bash</a:t>
            </a:r>
          </a:p>
          <a:p>
            <a:pPr marL="0" indent="0">
              <a:buNone/>
            </a:pPr>
            <a:r>
              <a:rPr lang="en-GB" sz="1200" dirty="0" smtClean="0">
                <a:latin typeface="Candara" panose="020E0502030303020204" pitchFamily="34" charset="0"/>
              </a:rPr>
              <a:t>echo "Starting contextualization script at: $(date -R)" &gt;&gt; /</a:t>
            </a:r>
            <a:r>
              <a:rPr lang="en-GB" sz="1200" dirty="0" err="1" smtClean="0">
                <a:latin typeface="Candara" panose="020E0502030303020204" pitchFamily="34" charset="0"/>
              </a:rPr>
              <a:t>tmp</a:t>
            </a:r>
            <a:r>
              <a:rPr lang="en-GB" sz="1200" dirty="0" smtClean="0">
                <a:latin typeface="Candara" panose="020E0502030303020204" pitchFamily="34" charset="0"/>
              </a:rPr>
              <a:t>/log.txt 2&gt;&amp;1</a:t>
            </a:r>
          </a:p>
          <a:p>
            <a:pPr marL="0" indent="0">
              <a:buNone/>
            </a:pPr>
            <a:r>
              <a:rPr lang="en-GB" sz="1200" dirty="0" smtClean="0">
                <a:latin typeface="Candara" panose="020E0502030303020204" pitchFamily="34" charset="0"/>
              </a:rPr>
              <a:t>echo "Downloading </a:t>
            </a:r>
            <a:r>
              <a:rPr lang="en-GB" sz="1200" dirty="0" err="1" smtClean="0">
                <a:latin typeface="Candara" panose="020E0502030303020204" pitchFamily="34" charset="0"/>
              </a:rPr>
              <a:t>QualityGraphics.ipynb</a:t>
            </a:r>
            <a:r>
              <a:rPr lang="en-GB" sz="1200" dirty="0" smtClean="0">
                <a:latin typeface="Candara" panose="020E0502030303020204" pitchFamily="34" charset="0"/>
              </a:rPr>
              <a:t> in progress.." &gt;&gt; /</a:t>
            </a:r>
            <a:r>
              <a:rPr lang="en-GB" sz="1200" dirty="0" err="1" smtClean="0">
                <a:latin typeface="Candara" panose="020E0502030303020204" pitchFamily="34" charset="0"/>
              </a:rPr>
              <a:t>tmp</a:t>
            </a:r>
            <a:r>
              <a:rPr lang="en-GB" sz="1200" dirty="0" smtClean="0">
                <a:latin typeface="Candara" panose="020E0502030303020204" pitchFamily="34" charset="0"/>
              </a:rPr>
              <a:t>/log.txt 2&gt;&amp;1</a:t>
            </a:r>
          </a:p>
          <a:p>
            <a:pPr marL="0" indent="0">
              <a:buNone/>
            </a:pPr>
            <a:r>
              <a:rPr lang="en-GB" sz="1200" dirty="0" smtClean="0">
                <a:latin typeface="Candara" panose="020E0502030303020204" pitchFamily="34" charset="0"/>
              </a:rPr>
              <a:t>echo /</a:t>
            </a:r>
            <a:r>
              <a:rPr lang="en-GB" sz="1200" dirty="0" err="1" smtClean="0">
                <a:latin typeface="Candara" panose="020E0502030303020204" pitchFamily="34" charset="0"/>
              </a:rPr>
              <a:t>usr</a:t>
            </a:r>
            <a:r>
              <a:rPr lang="en-GB" sz="1200" dirty="0" smtClean="0">
                <a:latin typeface="Candara" panose="020E0502030303020204" pitchFamily="34" charset="0"/>
              </a:rPr>
              <a:t>/bin/</a:t>
            </a:r>
            <a:r>
              <a:rPr lang="en-GB" sz="1200" dirty="0" err="1" smtClean="0">
                <a:latin typeface="Candara" panose="020E0502030303020204" pitchFamily="34" charset="0"/>
              </a:rPr>
              <a:t>wget</a:t>
            </a:r>
            <a:r>
              <a:rPr lang="en-GB" sz="1200" dirty="0" smtClean="0">
                <a:latin typeface="Candara" panose="020E0502030303020204" pitchFamily="34" charset="0"/>
              </a:rPr>
              <a:t> http://grid.ct.infn.it/cron_files/CODATA-RDA/QualityGraphics.ipynb &gt;&gt; /</a:t>
            </a:r>
            <a:r>
              <a:rPr lang="en-GB" sz="1200" dirty="0" err="1" smtClean="0">
                <a:latin typeface="Candara" panose="020E0502030303020204" pitchFamily="34" charset="0"/>
              </a:rPr>
              <a:t>tmp</a:t>
            </a:r>
            <a:r>
              <a:rPr lang="en-GB" sz="1200" dirty="0" smtClean="0">
                <a:latin typeface="Candara" panose="020E0502030303020204" pitchFamily="34" charset="0"/>
              </a:rPr>
              <a:t>/log.txt 2&gt;&amp;1</a:t>
            </a:r>
          </a:p>
          <a:p>
            <a:pPr marL="0" indent="0">
              <a:buNone/>
            </a:pPr>
            <a:r>
              <a:rPr lang="en-GB" sz="1200" dirty="0" smtClean="0">
                <a:latin typeface="Candara" panose="020E0502030303020204" pitchFamily="34" charset="0"/>
              </a:rPr>
              <a:t>/</a:t>
            </a:r>
            <a:r>
              <a:rPr lang="en-GB" sz="1200" dirty="0" err="1" smtClean="0">
                <a:latin typeface="Candara" panose="020E0502030303020204" pitchFamily="34" charset="0"/>
              </a:rPr>
              <a:t>usr</a:t>
            </a:r>
            <a:r>
              <a:rPr lang="en-GB" sz="1200" dirty="0" smtClean="0">
                <a:latin typeface="Candara" panose="020E0502030303020204" pitchFamily="34" charset="0"/>
              </a:rPr>
              <a:t>/bin/</a:t>
            </a:r>
            <a:r>
              <a:rPr lang="en-GB" sz="1200" dirty="0" err="1" smtClean="0">
                <a:latin typeface="Candara" panose="020E0502030303020204" pitchFamily="34" charset="0"/>
              </a:rPr>
              <a:t>wget</a:t>
            </a:r>
            <a:r>
              <a:rPr lang="en-GB" sz="1200" dirty="0" smtClean="0">
                <a:latin typeface="Candara" panose="020E0502030303020204" pitchFamily="34" charset="0"/>
              </a:rPr>
              <a:t> http://grid.ct.infn.it/cron_files/CODATA-RDA/QualityGraphics.ipynb -O /home/</a:t>
            </a:r>
            <a:r>
              <a:rPr lang="en-GB" sz="1200" dirty="0" err="1" smtClean="0">
                <a:latin typeface="Candara" panose="020E0502030303020204" pitchFamily="34" charset="0"/>
              </a:rPr>
              <a:t>cloudadm</a:t>
            </a:r>
            <a:r>
              <a:rPr lang="en-GB" sz="1200" dirty="0" smtClean="0">
                <a:latin typeface="Candara" panose="020E0502030303020204" pitchFamily="34" charset="0"/>
              </a:rPr>
              <a:t>/</a:t>
            </a:r>
            <a:r>
              <a:rPr lang="en-GB" sz="1200" dirty="0" err="1" smtClean="0">
                <a:latin typeface="Candara" panose="020E0502030303020204" pitchFamily="34" charset="0"/>
              </a:rPr>
              <a:t>QualityGraphics.ipynb</a:t>
            </a:r>
            <a:r>
              <a:rPr lang="en-GB" sz="1200" dirty="0" smtClean="0">
                <a:latin typeface="Candara" panose="020E0502030303020204" pitchFamily="34" charset="0"/>
              </a:rPr>
              <a:t> &gt;&gt; /</a:t>
            </a:r>
            <a:r>
              <a:rPr lang="en-GB" sz="1200" dirty="0" err="1" smtClean="0">
                <a:latin typeface="Candara" panose="020E0502030303020204" pitchFamily="34" charset="0"/>
              </a:rPr>
              <a:t>tmp</a:t>
            </a:r>
            <a:r>
              <a:rPr lang="en-GB" sz="1200" dirty="0" smtClean="0">
                <a:latin typeface="Candara" panose="020E0502030303020204" pitchFamily="34" charset="0"/>
              </a:rPr>
              <a:t>/log.txt 2&gt;&amp;1</a:t>
            </a:r>
          </a:p>
          <a:p>
            <a:pPr marL="0" indent="0">
              <a:buNone/>
            </a:pPr>
            <a:r>
              <a:rPr lang="en-GB" sz="1200" dirty="0" smtClean="0">
                <a:latin typeface="Candara" panose="020E0502030303020204" pitchFamily="34" charset="0"/>
              </a:rPr>
              <a:t>echo "Done" &gt;&gt; /</a:t>
            </a:r>
            <a:r>
              <a:rPr lang="en-GB" sz="1200" dirty="0" err="1" smtClean="0">
                <a:latin typeface="Candara" panose="020E0502030303020204" pitchFamily="34" charset="0"/>
              </a:rPr>
              <a:t>tmp</a:t>
            </a:r>
            <a:r>
              <a:rPr lang="en-GB" sz="1200" dirty="0" smtClean="0">
                <a:latin typeface="Candara" panose="020E0502030303020204" pitchFamily="34" charset="0"/>
              </a:rPr>
              <a:t>/log.txt 2&gt;&amp;1</a:t>
            </a:r>
          </a:p>
          <a:p>
            <a:pPr marL="0" indent="0">
              <a:buNone/>
            </a:pPr>
            <a:r>
              <a:rPr lang="en-GB" sz="1200" dirty="0" err="1" smtClean="0">
                <a:latin typeface="Candara" panose="020E0502030303020204" pitchFamily="34" charset="0"/>
              </a:rPr>
              <a:t>chown</a:t>
            </a:r>
            <a:r>
              <a:rPr lang="en-GB" sz="1200" dirty="0" smtClean="0">
                <a:latin typeface="Candara" panose="020E0502030303020204" pitchFamily="34" charset="0"/>
              </a:rPr>
              <a:t> </a:t>
            </a:r>
            <a:r>
              <a:rPr lang="en-GB" sz="1200" dirty="0" err="1" smtClean="0">
                <a:latin typeface="Candara" panose="020E0502030303020204" pitchFamily="34" charset="0"/>
              </a:rPr>
              <a:t>cloudadm.cloudadm</a:t>
            </a:r>
            <a:r>
              <a:rPr lang="en-GB" sz="1200" dirty="0" smtClean="0">
                <a:latin typeface="Candara" panose="020E0502030303020204" pitchFamily="34" charset="0"/>
              </a:rPr>
              <a:t> /home/</a:t>
            </a:r>
            <a:r>
              <a:rPr lang="en-GB" sz="1200" dirty="0" err="1" smtClean="0">
                <a:latin typeface="Candara" panose="020E0502030303020204" pitchFamily="34" charset="0"/>
              </a:rPr>
              <a:t>cloudadm</a:t>
            </a:r>
            <a:r>
              <a:rPr lang="en-GB" sz="1200" dirty="0" smtClean="0">
                <a:latin typeface="Candara" panose="020E0502030303020204" pitchFamily="34" charset="0"/>
              </a:rPr>
              <a:t>/</a:t>
            </a:r>
            <a:r>
              <a:rPr lang="en-GB" sz="1200" dirty="0" err="1" smtClean="0">
                <a:latin typeface="Candara" panose="020E0502030303020204" pitchFamily="34" charset="0"/>
              </a:rPr>
              <a:t>QualityGraphics.ipynb</a:t>
            </a:r>
            <a:r>
              <a:rPr lang="en-GB" sz="1200" dirty="0" smtClean="0">
                <a:latin typeface="Candara" panose="020E0502030303020204" pitchFamily="34" charset="0"/>
              </a:rPr>
              <a:t> </a:t>
            </a:r>
          </a:p>
        </p:txBody>
      </p:sp>
      <p:sp>
        <p:nvSpPr>
          <p:cNvPr id="4" name="Segnaposto numero diapositiva 3"/>
          <p:cNvSpPr>
            <a:spLocks noGrp="1"/>
          </p:cNvSpPr>
          <p:nvPr>
            <p:ph type="sldNum" sz="quarter" idx="10"/>
          </p:nvPr>
        </p:nvSpPr>
        <p:spPr/>
        <p:txBody>
          <a:bodyPr/>
          <a:lstStyle/>
          <a:p>
            <a:fld id="{AEF58AE9-46A5-49CB-B815-3CC2120EE87D}" type="slidenum">
              <a:rPr lang="nl-NL" smtClean="0"/>
              <a:t>78</a:t>
            </a:fld>
            <a:endParaRPr lang="nl-NL"/>
          </a:p>
        </p:txBody>
      </p:sp>
    </p:spTree>
    <p:extLst>
      <p:ext uri="{BB962C8B-B14F-4D97-AF65-F5344CB8AC3E}">
        <p14:creationId xmlns:p14="http://schemas.microsoft.com/office/powerpoint/2010/main" val="302750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82</a:t>
            </a:fld>
            <a:endParaRPr lang="nl-NL"/>
          </a:p>
        </p:txBody>
      </p:sp>
    </p:spTree>
    <p:extLst>
      <p:ext uri="{BB962C8B-B14F-4D97-AF65-F5344CB8AC3E}">
        <p14:creationId xmlns:p14="http://schemas.microsoft.com/office/powerpoint/2010/main" val="74878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066437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BCE6F4D4-410D-4B90-A1EE-3818B64E1C7D}" type="slidenum">
              <a:rPr lang="en-US" smtClean="0"/>
              <a:t>87</a:t>
            </a:fld>
            <a:endParaRPr lang="en-US"/>
          </a:p>
        </p:txBody>
      </p:sp>
    </p:spTree>
    <p:extLst>
      <p:ext uri="{BB962C8B-B14F-4D97-AF65-F5344CB8AC3E}">
        <p14:creationId xmlns:p14="http://schemas.microsoft.com/office/powerpoint/2010/main" val="298162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CE6F4D4-410D-4B90-A1EE-3818B64E1C7D}" type="slidenum">
              <a:rPr lang="en-US" smtClean="0"/>
              <a:t>91</a:t>
            </a:fld>
            <a:endParaRPr lang="en-US"/>
          </a:p>
        </p:txBody>
      </p:sp>
    </p:spTree>
    <p:extLst>
      <p:ext uri="{BB962C8B-B14F-4D97-AF65-F5344CB8AC3E}">
        <p14:creationId xmlns:p14="http://schemas.microsoft.com/office/powerpoint/2010/main" val="298162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CE6F4D4-410D-4B90-A1EE-3818B64E1C7D}" type="slidenum">
              <a:rPr lang="en-US" smtClean="0"/>
              <a:t>93</a:t>
            </a:fld>
            <a:endParaRPr lang="en-US"/>
          </a:p>
        </p:txBody>
      </p:sp>
    </p:spTree>
    <p:extLst>
      <p:ext uri="{BB962C8B-B14F-4D97-AF65-F5344CB8AC3E}">
        <p14:creationId xmlns:p14="http://schemas.microsoft.com/office/powerpoint/2010/main" val="3899974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95</a:t>
            </a:fld>
            <a:endParaRPr lang="nl-NL"/>
          </a:p>
        </p:txBody>
      </p:sp>
    </p:spTree>
    <p:extLst>
      <p:ext uri="{BB962C8B-B14F-4D97-AF65-F5344CB8AC3E}">
        <p14:creationId xmlns:p14="http://schemas.microsoft.com/office/powerpoint/2010/main" val="253811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Change slide</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97</a:t>
            </a:fld>
            <a:endParaRPr lang="nl-NL"/>
          </a:p>
        </p:txBody>
      </p:sp>
    </p:spTree>
    <p:extLst>
      <p:ext uri="{BB962C8B-B14F-4D97-AF65-F5344CB8AC3E}">
        <p14:creationId xmlns:p14="http://schemas.microsoft.com/office/powerpoint/2010/main" val="1676686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smtClean="0"/>
              <a:t>sudo</a:t>
            </a:r>
            <a:r>
              <a:rPr lang="en-GB" dirty="0" smtClean="0"/>
              <a:t> </a:t>
            </a:r>
            <a:r>
              <a:rPr lang="en-GB" dirty="0" err="1" smtClean="0"/>
              <a:t>fdisk</a:t>
            </a:r>
            <a:r>
              <a:rPr lang="en-GB" dirty="0" smtClean="0"/>
              <a:t> –l /dev/</a:t>
            </a:r>
            <a:r>
              <a:rPr lang="en-GB" dirty="0" err="1" smtClean="0"/>
              <a:t>vdb</a:t>
            </a:r>
            <a:endParaRPr lang="en-GB" dirty="0" smtClean="0"/>
          </a:p>
          <a:p>
            <a:r>
              <a:rPr lang="en-GB" dirty="0" err="1" smtClean="0"/>
              <a:t>sudo</a:t>
            </a:r>
            <a:r>
              <a:rPr lang="en-GB" dirty="0" smtClean="0"/>
              <a:t> mkfs.ext3 /</a:t>
            </a:r>
            <a:r>
              <a:rPr lang="en-GB" dirty="0" err="1" smtClean="0"/>
              <a:t>mnt</a:t>
            </a:r>
            <a:r>
              <a:rPr lang="en-GB" dirty="0" smtClean="0"/>
              <a:t>/</a:t>
            </a:r>
            <a:r>
              <a:rPr lang="en-GB" dirty="0" err="1" smtClean="0"/>
              <a:t>vdb</a:t>
            </a:r>
            <a:endParaRPr lang="en-GB" dirty="0" smtClean="0"/>
          </a:p>
          <a:p>
            <a:r>
              <a:rPr lang="en-GB" dirty="0" err="1" smtClean="0"/>
              <a:t>sudo</a:t>
            </a:r>
            <a:r>
              <a:rPr lang="en-GB" dirty="0" smtClean="0"/>
              <a:t> mount /dev/</a:t>
            </a:r>
            <a:r>
              <a:rPr lang="en-GB" dirty="0" err="1" smtClean="0"/>
              <a:t>vdb</a:t>
            </a:r>
            <a:r>
              <a:rPr lang="en-GB" baseline="0" dirty="0" smtClean="0"/>
              <a:t> /</a:t>
            </a:r>
            <a:r>
              <a:rPr lang="en-GB" baseline="0" dirty="0" err="1" smtClean="0"/>
              <a:t>mnt</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98</a:t>
            </a:fld>
            <a:endParaRPr lang="nl-NL"/>
          </a:p>
        </p:txBody>
      </p:sp>
    </p:spTree>
    <p:extLst>
      <p:ext uri="{BB962C8B-B14F-4D97-AF65-F5344CB8AC3E}">
        <p14:creationId xmlns:p14="http://schemas.microsoft.com/office/powerpoint/2010/main" val="3939663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 is an example for building a Ubuntu 14 image</a:t>
            </a:r>
            <a:r>
              <a:rPr lang="en-GB" baseline="0" dirty="0" smtClean="0"/>
              <a:t> using virtual box. Interesting things are:</a:t>
            </a:r>
          </a:p>
          <a:p>
            <a:pPr marL="171450" indent="-171450">
              <a:buFontTx/>
              <a:buChar char="-"/>
            </a:pPr>
            <a:r>
              <a:rPr lang="en-GB" baseline="0" dirty="0" err="1" smtClean="0"/>
              <a:t>disk_size</a:t>
            </a:r>
            <a:r>
              <a:rPr lang="en-GB" baseline="0" dirty="0" smtClean="0"/>
              <a:t>: 2GB for the resulting image</a:t>
            </a:r>
          </a:p>
          <a:p>
            <a:pPr marL="171450" indent="-171450">
              <a:buFontTx/>
              <a:buChar char="-"/>
            </a:pPr>
            <a:r>
              <a:rPr lang="en-GB" baseline="0" dirty="0" err="1" smtClean="0"/>
              <a:t>Iso_url</a:t>
            </a:r>
            <a:r>
              <a:rPr lang="en-GB" baseline="0" dirty="0" smtClean="0"/>
              <a:t>: this will be downloaded to start installation</a:t>
            </a:r>
          </a:p>
          <a:p>
            <a:pPr marL="171450" indent="-171450">
              <a:buFontTx/>
              <a:buChar char="-"/>
            </a:pPr>
            <a:r>
              <a:rPr lang="en-GB" baseline="0" dirty="0" smtClean="0"/>
              <a:t>Boot command: the instructions to start the installation, the </a:t>
            </a:r>
            <a:r>
              <a:rPr lang="en-GB" baseline="0" dirty="0" err="1" smtClean="0"/>
              <a:t>ubuntu.cfg</a:t>
            </a:r>
            <a:r>
              <a:rPr lang="en-GB" baseline="0" dirty="0" smtClean="0"/>
              <a:t> file (available in EGI-FCTF/VMI-Endorsement repo) specifies the steps for the installation</a:t>
            </a:r>
          </a:p>
          <a:p>
            <a:pPr marL="171450" indent="-171450">
              <a:buFontTx/>
              <a:buChar char="-"/>
            </a:pPr>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106</a:t>
            </a:fld>
            <a:endParaRPr lang="nl-NL"/>
          </a:p>
        </p:txBody>
      </p:sp>
    </p:spTree>
    <p:extLst>
      <p:ext uri="{BB962C8B-B14F-4D97-AF65-F5344CB8AC3E}">
        <p14:creationId xmlns:p14="http://schemas.microsoft.com/office/powerpoint/2010/main" val="466903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Two</a:t>
            </a:r>
            <a:r>
              <a:rPr lang="en-GB" baseline="0" dirty="0" smtClean="0"/>
              <a:t> types used here: file is copying a file into the VM and shell is executing a script in the VM, the script can be anything, next slide shows an example</a:t>
            </a:r>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107</a:t>
            </a:fld>
            <a:endParaRPr lang="nl-NL"/>
          </a:p>
        </p:txBody>
      </p:sp>
    </p:spTree>
    <p:extLst>
      <p:ext uri="{BB962C8B-B14F-4D97-AF65-F5344CB8AC3E}">
        <p14:creationId xmlns:p14="http://schemas.microsoft.com/office/powerpoint/2010/main" val="982425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Sample </a:t>
            </a:r>
            <a:r>
              <a:rPr lang="en-GB" dirty="0" err="1" smtClean="0"/>
              <a:t>provisioner</a:t>
            </a:r>
            <a:r>
              <a:rPr lang="en-GB" dirty="0" smtClean="0"/>
              <a:t> script</a:t>
            </a:r>
            <a:r>
              <a:rPr lang="en-GB" baseline="0" dirty="0" smtClean="0"/>
              <a:t>, I think comments are enough to explain what’s going on</a:t>
            </a:r>
          </a:p>
          <a:p>
            <a:r>
              <a:rPr lang="en-GB" baseline="0" dirty="0" smtClean="0"/>
              <a:t>This is what is used in the demo video</a:t>
            </a:r>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108</a:t>
            </a:fld>
            <a:endParaRPr lang="nl-NL"/>
          </a:p>
        </p:txBody>
      </p:sp>
    </p:spTree>
    <p:extLst>
      <p:ext uri="{BB962C8B-B14F-4D97-AF65-F5344CB8AC3E}">
        <p14:creationId xmlns:p14="http://schemas.microsoft.com/office/powerpoint/2010/main" val="2299867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109</a:t>
            </a:fld>
            <a:endParaRPr lang="nl-NL"/>
          </a:p>
        </p:txBody>
      </p:sp>
    </p:spTree>
    <p:extLst>
      <p:ext uri="{BB962C8B-B14F-4D97-AF65-F5344CB8AC3E}">
        <p14:creationId xmlns:p14="http://schemas.microsoft.com/office/powerpoint/2010/main" val="391830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111</a:t>
            </a:fld>
            <a:endParaRPr lang="nl-NL"/>
          </a:p>
        </p:txBody>
      </p:sp>
    </p:spTree>
    <p:extLst>
      <p:ext uri="{BB962C8B-B14F-4D97-AF65-F5344CB8AC3E}">
        <p14:creationId xmlns:p14="http://schemas.microsoft.com/office/powerpoint/2010/main" val="1208726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116</a:t>
            </a:fld>
            <a:endParaRPr lang="nl-NL"/>
          </a:p>
        </p:txBody>
      </p:sp>
    </p:spTree>
    <p:extLst>
      <p:ext uri="{BB962C8B-B14F-4D97-AF65-F5344CB8AC3E}">
        <p14:creationId xmlns:p14="http://schemas.microsoft.com/office/powerpoint/2010/main" val="420372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119</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FC17F7-8051-47B0-87BC-2B0E441A3ABE}" type="slidenum">
              <a:rPr lang="en-US"/>
              <a:pPr>
                <a:defRPr/>
              </a:pPr>
              <a:t>120</a:t>
            </a:fld>
            <a:endParaRPr lang="en-US"/>
          </a:p>
        </p:txBody>
      </p:sp>
      <p:sp>
        <p:nvSpPr>
          <p:cNvPr id="72707"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681342" y="4717631"/>
            <a:ext cx="5434993" cy="4465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defTabSz="914365">
              <a:defRPr/>
            </a:pPr>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121</a:t>
            </a:fld>
            <a:endParaRPr lang="nl-NL"/>
          </a:p>
        </p:txBody>
      </p:sp>
      <p:sp>
        <p:nvSpPr>
          <p:cNvPr id="5" name="Date Placeholder 4"/>
          <p:cNvSpPr>
            <a:spLocks noGrp="1"/>
          </p:cNvSpPr>
          <p:nvPr>
            <p:ph type="dt" idx="11"/>
          </p:nvPr>
        </p:nvSpPr>
        <p:spPr/>
        <p:txBody>
          <a:bodyPr/>
          <a:lstStyle/>
          <a:p>
            <a:endParaRPr lang="nl-NL"/>
          </a:p>
        </p:txBody>
      </p:sp>
    </p:spTree>
    <p:extLst>
      <p:ext uri="{BB962C8B-B14F-4D97-AF65-F5344CB8AC3E}">
        <p14:creationId xmlns:p14="http://schemas.microsoft.com/office/powerpoint/2010/main" val="2682719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58AE9-46A5-49CB-B815-3CC2120EE87D}" type="slidenum">
              <a:rPr lang="nl-NL" smtClean="0"/>
              <a:t>123</a:t>
            </a:fld>
            <a:endParaRPr lang="nl-NL"/>
          </a:p>
        </p:txBody>
      </p:sp>
    </p:spTree>
    <p:extLst>
      <p:ext uri="{BB962C8B-B14F-4D97-AF65-F5344CB8AC3E}">
        <p14:creationId xmlns:p14="http://schemas.microsoft.com/office/powerpoint/2010/main" val="391684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1" i="1" dirty="0" smtClean="0"/>
              <a:t>On-demand self-service</a:t>
            </a:r>
            <a:r>
              <a:rPr lang="en-US" i="1" dirty="0" smtClean="0"/>
              <a:t>.</a:t>
            </a:r>
            <a:r>
              <a:rPr lang="en-US" dirty="0" smtClean="0"/>
              <a:t> A consumer can unilaterally provision computing capabilities, such as server time and network storage, as needed automatically without requiring human interaction with each service provider.</a:t>
            </a:r>
          </a:p>
          <a:p>
            <a:r>
              <a:rPr lang="en-US" b="1" i="1" dirty="0" smtClean="0"/>
              <a:t>Broad network access</a:t>
            </a:r>
            <a:r>
              <a:rPr lang="en-US" i="1" dirty="0" smtClean="0"/>
              <a:t>.</a:t>
            </a:r>
            <a:r>
              <a:rPr lang="en-US" dirty="0" smtClean="0"/>
              <a:t> Capabilities are available over the network and accessed through standard mechanisms that promote use by heterogeneous thin or thick client platforms (e.g., mobile phones, tablets, laptops, and workstations).</a:t>
            </a:r>
          </a:p>
          <a:p>
            <a:r>
              <a:rPr lang="en-US" b="1" i="1" dirty="0" smtClean="0"/>
              <a:t>Resource pooling</a:t>
            </a:r>
            <a:r>
              <a:rPr lang="en-US" i="1" dirty="0" smtClean="0"/>
              <a:t>.</a:t>
            </a:r>
            <a:r>
              <a:rPr lang="en-US" dirty="0" smtClean="0"/>
              <a:t> The provider's computing resources are pooled to serve multiple consumers using a multi-tenant model, with different physical and virtual resources dynamically assigned and reassigned according to consumer demand. </a:t>
            </a:r>
          </a:p>
          <a:p>
            <a:r>
              <a:rPr lang="en-US" b="1" i="1" dirty="0" smtClean="0"/>
              <a:t>Rapid elasticity</a:t>
            </a:r>
            <a:r>
              <a:rPr lang="en-US" i="1" dirty="0" smtClean="0"/>
              <a:t>.</a:t>
            </a:r>
            <a:r>
              <a:rPr lang="en-US" dirty="0" smtClean="0"/>
              <a:t> Capabilities can be elastically provisioned and released, in some cases automatically, to scale rapidly outward and inward commensurate with demand. To the consumer, the capabilities available for provisioning often appear unlimited and can be appropriated in any quantity at any time.</a:t>
            </a:r>
          </a:p>
          <a:p>
            <a:r>
              <a:rPr lang="en-US" b="1" i="1" dirty="0" smtClean="0"/>
              <a:t>Measured service</a:t>
            </a:r>
            <a:r>
              <a:rPr lang="en-US" i="1" dirty="0" smtClean="0"/>
              <a:t>.</a:t>
            </a:r>
            <a:r>
              <a:rPr lang="en-US" dirty="0" smtClean="0"/>
              <a:t> Cloud systems automatically control and optimize resource use by leveraging a metering capability at some level of abstraction appropriate to the type of service (e.g., storage, processing, bandwidth, and active user accounts). Resource usage can be monitored, controlled, and reported, providing transparency for both the provider and consumer of the utilized service. </a:t>
            </a:r>
          </a:p>
          <a:p>
            <a:pPr marL="171227" indent="-171227">
              <a:buFontTx/>
              <a:buChar char="-"/>
            </a:pPr>
            <a:endParaRPr lang="en-US" dirty="0" smtClean="0"/>
          </a:p>
          <a:p>
            <a:r>
              <a:rPr lang="en-US" dirty="0" smtClean="0"/>
              <a:t>-</a:t>
            </a:r>
            <a:r>
              <a:rPr lang="en-US" baseline="0" dirty="0" smtClean="0"/>
              <a:t>   </a:t>
            </a:r>
            <a:r>
              <a:rPr lang="en-US" dirty="0" smtClean="0"/>
              <a:t>Software as service: finished application</a:t>
            </a:r>
            <a:r>
              <a:rPr lang="en-US" baseline="0" dirty="0" smtClean="0"/>
              <a:t> that you “rent” and customize: </a:t>
            </a:r>
            <a:r>
              <a:rPr lang="en-US" baseline="0" dirty="0" err="1" smtClean="0"/>
              <a:t>ie</a:t>
            </a:r>
            <a:r>
              <a:rPr lang="en-US" baseline="0" dirty="0" smtClean="0"/>
              <a:t> email</a:t>
            </a:r>
          </a:p>
          <a:p>
            <a:pPr marL="171227" indent="-171227">
              <a:buFontTx/>
              <a:buChar char="-"/>
            </a:pPr>
            <a:r>
              <a:rPr lang="en-US" baseline="0" dirty="0" smtClean="0"/>
              <a:t>Platform as a service: developer platform that abstracts the infrastructure, OS and middleware to drive developer productivity</a:t>
            </a:r>
          </a:p>
          <a:p>
            <a:pPr marL="171227" indent="-171227">
              <a:buFontTx/>
              <a:buChar char="-"/>
            </a:pPr>
            <a:r>
              <a:rPr lang="en-US" baseline="0" dirty="0" smtClean="0"/>
              <a:t>Infrastructure as a service: deployment platform that abstracts infrastructure</a:t>
            </a:r>
          </a:p>
          <a:p>
            <a:pPr marL="171227" indent="-171227">
              <a:buFontTx/>
              <a:buChar char="-"/>
            </a:pPr>
            <a:endParaRPr lang="en-US" baseline="0" dirty="0" smtClean="0"/>
          </a:p>
          <a:p>
            <a:r>
              <a:rPr lang="en-US" baseline="0" dirty="0" smtClean="0"/>
              <a:t>BUSINESSES CAN PICK AND CHOOSE SERVICE + DEPLOYMENT MODELS TO BETTER SERVE THEIR NEEDS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31443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US" dirty="0" smtClean="0"/>
              <a:t>Backed by many companies, open-source, exciting, extremely</a:t>
            </a:r>
            <a:r>
              <a:rPr lang="en-US" baseline="0" dirty="0" smtClean="0"/>
              <a:t> vibrant INTERNATIONAL community.</a:t>
            </a:r>
          </a:p>
          <a:p>
            <a:r>
              <a:rPr lang="en-US" baseline="0" dirty="0" smtClean="0"/>
              <a:t>Open source, many projects, on compute, networking, </a:t>
            </a:r>
            <a:r>
              <a:rPr lang="en-US" baseline="0" dirty="0" err="1" smtClean="0"/>
              <a:t>vm’s</a:t>
            </a:r>
            <a:r>
              <a:rPr lang="en-US" baseline="0" dirty="0" smtClean="0"/>
              <a:t> etc etc etc.</a:t>
            </a:r>
          </a:p>
          <a:p>
            <a:r>
              <a:rPr lang="en-US" baseline="0" dirty="0" smtClean="0"/>
              <a:t>Even </a:t>
            </a:r>
            <a:r>
              <a:rPr lang="en-US" baseline="0" dirty="0" err="1" smtClean="0"/>
              <a:t>openstack</a:t>
            </a:r>
            <a:r>
              <a:rPr lang="en-US" baseline="0" dirty="0" smtClean="0"/>
              <a:t> ironic (early stages ) to manage bare metal,</a:t>
            </a:r>
          </a:p>
          <a:p>
            <a:endParaRPr lang="en-US" baseline="0" dirty="0" smtClean="0"/>
          </a:p>
          <a:p>
            <a:r>
              <a:rPr lang="en-US" baseline="0" dirty="0" smtClean="0"/>
              <a:t>There are others, (</a:t>
            </a:r>
            <a:r>
              <a:rPr lang="en-US" baseline="0" dirty="0" err="1" smtClean="0"/>
              <a:t>opennebula</a:t>
            </a:r>
            <a:r>
              <a:rPr lang="en-US" baseline="0" dirty="0" smtClean="0"/>
              <a:t>, eucalyptus, etc, but none have development or backing like </a:t>
            </a:r>
            <a:r>
              <a:rPr lang="en-US" baseline="0" dirty="0" err="1" smtClean="0"/>
              <a:t>openstack</a:t>
            </a:r>
            <a:r>
              <a:rPr lang="en-US" baseline="0" dirty="0" smtClean="0"/>
              <a:t>)</a:t>
            </a:r>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smtClean="0"/>
          </a:p>
        </p:txBody>
      </p:sp>
      <p:sp>
        <p:nvSpPr>
          <p:cNvPr id="4" name="Segnaposto numero diapositiva 3"/>
          <p:cNvSpPr>
            <a:spLocks noGrp="1"/>
          </p:cNvSpPr>
          <p:nvPr>
            <p:ph type="sldNum" sz="quarter" idx="10"/>
          </p:nvPr>
        </p:nvSpPr>
        <p:spPr/>
        <p:txBody>
          <a:bodyPr/>
          <a:lstStyle/>
          <a:p>
            <a:fld id="{BCE6F4D4-410D-4B90-A1EE-3818B64E1C7D}" type="slidenum">
              <a:rPr lang="en-US" smtClean="0"/>
              <a:t>20</a:t>
            </a:fld>
            <a:endParaRPr lang="en-US"/>
          </a:p>
        </p:txBody>
      </p:sp>
    </p:spTree>
    <p:extLst>
      <p:ext uri="{BB962C8B-B14F-4D97-AF65-F5344CB8AC3E}">
        <p14:creationId xmlns:p14="http://schemas.microsoft.com/office/powerpoint/2010/main" val="199474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76319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Shape 24"/>
        <p:cNvGrpSpPr/>
        <p:nvPr/>
      </p:nvGrpSpPr>
      <p:grpSpPr>
        <a:xfrm>
          <a:off x="0" y="0"/>
          <a:ext cx="0" cy="0"/>
          <a:chOff x="0" y="0"/>
          <a:chExt cx="0" cy="0"/>
        </a:xfrm>
      </p:grpSpPr>
      <p:sp>
        <p:nvSpPr>
          <p:cNvPr id="26" name="Shape 26"/>
          <p:cNvSpPr txBox="1">
            <a:spLocks noGrp="1"/>
          </p:cNvSpPr>
          <p:nvPr>
            <p:ph type="ctrTitle"/>
          </p:nvPr>
        </p:nvSpPr>
        <p:spPr>
          <a:xfrm>
            <a:off x="397768" y="188641"/>
            <a:ext cx="5830415" cy="648071"/>
          </a:xfrm>
          <a:prstGeom prst="rect">
            <a:avLst/>
          </a:prstGeom>
          <a:noFill/>
          <a:ln>
            <a:noFill/>
          </a:ln>
        </p:spPr>
        <p:txBody>
          <a:bodyPr lIns="91425" tIns="91425" rIns="91425" bIns="91425" anchor="t" anchorCtr="0"/>
          <a:lstStyle>
            <a:lvl1pPr marL="0" marR="0" indent="0" algn="l"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385634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37096170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Tree>
    <p:extLst>
      <p:ext uri="{BB962C8B-B14F-4D97-AF65-F5344CB8AC3E}">
        <p14:creationId xmlns:p14="http://schemas.microsoft.com/office/powerpoint/2010/main" val="1381445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31609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974725"/>
            <a:ext cx="4217988" cy="5429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6463" y="974725"/>
            <a:ext cx="4219575" cy="5429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9925" y="6356350"/>
            <a:ext cx="2133600" cy="365125"/>
          </a:xfrm>
          <a:prstGeom prst="rect">
            <a:avLst/>
          </a:prstGeom>
        </p:spPr>
        <p:txBody>
          <a:bodyPr/>
          <a:lstStyle>
            <a:lvl1pPr>
              <a:defRPr/>
            </a:lvl1pPr>
          </a:lstStyle>
          <a:p>
            <a:pPr>
              <a:defRPr/>
            </a:pPr>
            <a:fld id="{A8B97941-C60E-4E49-BC3E-D1C869F72019}" type="slidenum">
              <a:rPr lang="en-GB"/>
              <a:pPr>
                <a:defRPr/>
              </a:pPr>
              <a:t>‹N›</a:t>
            </a:fld>
            <a:endParaRPr lang="en-GB"/>
          </a:p>
        </p:txBody>
      </p:sp>
    </p:spTree>
    <p:extLst>
      <p:ext uri="{BB962C8B-B14F-4D97-AF65-F5344CB8AC3E}">
        <p14:creationId xmlns:p14="http://schemas.microsoft.com/office/powerpoint/2010/main" val="15132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lIns="20014" tIns="10008" rIns="20014" bIns="10008"/>
          <a:lstStyle/>
          <a:p>
            <a:r>
              <a:rPr lang="en-US" smtClean="0"/>
              <a:t>Click to edit Master title style</a:t>
            </a:r>
            <a:endParaRPr lang="en-GB"/>
          </a:p>
        </p:txBody>
      </p:sp>
      <p:sp>
        <p:nvSpPr>
          <p:cNvPr id="3" name="Subtitle 2"/>
          <p:cNvSpPr>
            <a:spLocks noGrp="1"/>
          </p:cNvSpPr>
          <p:nvPr>
            <p:ph type="subTitle" idx="1"/>
          </p:nvPr>
        </p:nvSpPr>
        <p:spPr>
          <a:xfrm>
            <a:off x="1371600" y="3886203"/>
            <a:ext cx="6400800" cy="1752600"/>
          </a:xfrm>
          <a:prstGeom prst="rect">
            <a:avLst/>
          </a:prstGeom>
        </p:spPr>
        <p:txBody>
          <a:bodyPr lIns="20014" tIns="10008" rIns="20014" bIns="10008"/>
          <a:lstStyle>
            <a:lvl1pPr marL="0" indent="0" algn="ctr">
              <a:buNone/>
              <a:defRPr>
                <a:solidFill>
                  <a:schemeClr val="tx1">
                    <a:tint val="75000"/>
                  </a:schemeClr>
                </a:solidFill>
              </a:defRPr>
            </a:lvl1pPr>
            <a:lvl2pPr marL="456701" indent="0" algn="ctr">
              <a:buNone/>
              <a:defRPr>
                <a:solidFill>
                  <a:schemeClr val="tx1">
                    <a:tint val="75000"/>
                  </a:schemeClr>
                </a:solidFill>
              </a:defRPr>
            </a:lvl2pPr>
            <a:lvl3pPr marL="913403" indent="0" algn="ctr">
              <a:buNone/>
              <a:defRPr>
                <a:solidFill>
                  <a:schemeClr val="tx1">
                    <a:tint val="75000"/>
                  </a:schemeClr>
                </a:solidFill>
              </a:defRPr>
            </a:lvl3pPr>
            <a:lvl4pPr marL="1370103" indent="0" algn="ctr">
              <a:buNone/>
              <a:defRPr>
                <a:solidFill>
                  <a:schemeClr val="tx1">
                    <a:tint val="75000"/>
                  </a:schemeClr>
                </a:solidFill>
              </a:defRPr>
            </a:lvl4pPr>
            <a:lvl5pPr marL="1826804" indent="0" algn="ctr">
              <a:buNone/>
              <a:defRPr>
                <a:solidFill>
                  <a:schemeClr val="tx1">
                    <a:tint val="75000"/>
                  </a:schemeClr>
                </a:solidFill>
              </a:defRPr>
            </a:lvl5pPr>
            <a:lvl6pPr marL="2283506" indent="0" algn="ctr">
              <a:buNone/>
              <a:defRPr>
                <a:solidFill>
                  <a:schemeClr val="tx1">
                    <a:tint val="75000"/>
                  </a:schemeClr>
                </a:solidFill>
              </a:defRPr>
            </a:lvl6pPr>
            <a:lvl7pPr marL="2740206" indent="0" algn="ctr">
              <a:buNone/>
              <a:defRPr>
                <a:solidFill>
                  <a:schemeClr val="tx1">
                    <a:tint val="75000"/>
                  </a:schemeClr>
                </a:solidFill>
              </a:defRPr>
            </a:lvl7pPr>
            <a:lvl8pPr marL="3196909" indent="0" algn="ctr">
              <a:buNone/>
              <a:defRPr>
                <a:solidFill>
                  <a:schemeClr val="tx1">
                    <a:tint val="75000"/>
                  </a:schemeClr>
                </a:solidFill>
              </a:defRPr>
            </a:lvl8pPr>
            <a:lvl9pPr marL="365361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1" y="6356353"/>
            <a:ext cx="2133600" cy="365124"/>
          </a:xfrm>
          <a:prstGeom prst="rect">
            <a:avLst/>
          </a:prstGeom>
        </p:spPr>
        <p:txBody>
          <a:bodyPr lIns="20014" tIns="10008" rIns="20014" bIns="10008"/>
          <a:lstStyle/>
          <a:p>
            <a:endParaRPr lang="en-GB"/>
          </a:p>
        </p:txBody>
      </p:sp>
      <p:sp>
        <p:nvSpPr>
          <p:cNvPr id="5" name="Footer Placeholder 4"/>
          <p:cNvSpPr>
            <a:spLocks noGrp="1"/>
          </p:cNvSpPr>
          <p:nvPr>
            <p:ph type="ftr" sz="quarter" idx="11"/>
          </p:nvPr>
        </p:nvSpPr>
        <p:spPr>
          <a:xfrm>
            <a:off x="3124201" y="6356353"/>
            <a:ext cx="2895600" cy="365124"/>
          </a:xfrm>
          <a:prstGeom prst="rect">
            <a:avLst/>
          </a:prstGeom>
        </p:spPr>
        <p:txBody>
          <a:bodyPr lIns="20014" tIns="10008" rIns="20014" bIns="10008"/>
          <a:lstStyle/>
          <a:p>
            <a:endParaRPr lang="en-GB"/>
          </a:p>
        </p:txBody>
      </p:sp>
      <p:sp>
        <p:nvSpPr>
          <p:cNvPr id="6" name="Slide Number Placeholder 5"/>
          <p:cNvSpPr>
            <a:spLocks noGrp="1"/>
          </p:cNvSpPr>
          <p:nvPr>
            <p:ph type="sldNum" sz="quarter" idx="12"/>
          </p:nvPr>
        </p:nvSpPr>
        <p:spPr>
          <a:xfrm>
            <a:off x="6553200" y="6356353"/>
            <a:ext cx="2133600" cy="365124"/>
          </a:xfrm>
          <a:prstGeom prst="rect">
            <a:avLst/>
          </a:prstGeom>
        </p:spPr>
        <p:txBody>
          <a:bodyPr lIns="20014" tIns="10008" rIns="20014" bIns="10008"/>
          <a:lstStyle/>
          <a:p>
            <a:fld id="{FABC9D7A-95D0-4481-8CC7-99EEC59AA18B}" type="slidenum">
              <a:rPr lang="en-GB" smtClean="0"/>
              <a:t>‹N›</a:t>
            </a:fld>
            <a:endParaRPr lang="en-GB"/>
          </a:p>
        </p:txBody>
      </p:sp>
    </p:spTree>
    <p:extLst>
      <p:ext uri="{BB962C8B-B14F-4D97-AF65-F5344CB8AC3E}">
        <p14:creationId xmlns:p14="http://schemas.microsoft.com/office/powerpoint/2010/main" val="3522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32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hyperlink" Target="http://creativecommons.org/licenses/by/4.0/"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7/18/2017</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9" r:id="rId4"/>
    <p:sldLayoutId id="2147483691" r:id="rId5"/>
    <p:sldLayoutId id="2147483693" r:id="rId6"/>
    <p:sldLayoutId id="2147483696" r:id="rId7"/>
    <p:sldLayoutId id="2147483697" r:id="rId8"/>
    <p:sldLayoutId id="2147483698" r:id="rId9"/>
    <p:sldLayoutId id="2147483699" r:id="rId10"/>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egi.eu/cloud" TargetMode="External"/><Relationship Id="rId2" Type="http://schemas.openxmlformats.org/officeDocument/2006/relationships/hyperlink" Target="mailto:support@egi.eu" TargetMode="External"/><Relationship Id="rId1" Type="http://schemas.openxmlformats.org/officeDocument/2006/relationships/slideLayout" Target="../slideLayouts/slideLayout1.xml"/><Relationship Id="rId4" Type="http://schemas.openxmlformats.org/officeDocument/2006/relationships/hyperlink" Target="https://documents.egi.eu/document/316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hyperlink" Target="https://github.com/hashicorp/packer" TargetMode="Externa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s://indico.egi.eu/indico/event/2544/session/46/contribution/32"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www.egi.eu/services" TargetMode="External"/><Relationship Id="rId7"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10.xml.rels><?xml version="1.0" encoding="UTF-8" standalone="yes"?>
<Relationships xmlns="http://schemas.openxmlformats.org/package/2006/relationships"><Relationship Id="rId3" Type="http://schemas.openxmlformats.org/officeDocument/2006/relationships/hyperlink" Target="http://appliance-repo.egi.eu/images/" TargetMode="External"/><Relationship Id="rId2" Type="http://schemas.openxmlformats.org/officeDocument/2006/relationships/hyperlink" Target="https://github.com/EGI-FCTF/VMI-endorsement/blob/master/tools/ovf2ova.sh" TargetMode="External"/><Relationship Id="rId1" Type="http://schemas.openxmlformats.org/officeDocument/2006/relationships/slideLayout" Target="../slideLayouts/slideLayout3.xml"/><Relationship Id="rId6" Type="http://schemas.openxmlformats.org/officeDocument/2006/relationships/hyperlink" Target="https://wiki.appdb.egi.eu/main:guides:notify_virtual_organization_representatives" TargetMode="External"/><Relationship Id="rId5" Type="http://schemas.openxmlformats.org/officeDocument/2006/relationships/hyperlink" Target="https://wiki.appdb.egi.eu/main:guides:guide_for_managing_virtual_appliance_versions_using_the_portal" TargetMode="External"/><Relationship Id="rId4" Type="http://schemas.openxmlformats.org/officeDocument/2006/relationships/hyperlink" Target="https://wiki.appdb.egi.eu/main:faq:how_to_register_a_virtual_appliance"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8" Type="http://schemas.openxmlformats.org/officeDocument/2006/relationships/hyperlink" Target="https://wiki.egi.eu/wiki/EGI_Federated_Cloud_jOCCI_APIs" TargetMode="External"/><Relationship Id="rId3" Type="http://schemas.openxmlformats.org/officeDocument/2006/relationships/image" Target="../media/image176.png"/><Relationship Id="rId7" Type="http://schemas.openxmlformats.org/officeDocument/2006/relationships/hyperlink" Target="https://github.com/EGI-FCTF/di4r-training" TargetMode="External"/><Relationship Id="rId2" Type="http://schemas.openxmlformats.org/officeDocument/2006/relationships/image" Target="../media/image175.png"/><Relationship Id="rId1" Type="http://schemas.openxmlformats.org/officeDocument/2006/relationships/slideLayout" Target="../slideLayouts/slideLayout3.xml"/><Relationship Id="rId6" Type="http://schemas.openxmlformats.org/officeDocument/2006/relationships/image" Target="../media/image177.jpg"/><Relationship Id="rId5" Type="http://schemas.openxmlformats.org/officeDocument/2006/relationships/hyperlink" Target="https://github.com/EGI-FCTF/jOCCI-core" TargetMode="External"/><Relationship Id="rId4" Type="http://schemas.openxmlformats.org/officeDocument/2006/relationships/hyperlink" Target="https://github.com/EGI-FCTF/jOCCI-api" TargetMode="External"/></Relationships>
</file>

<file path=ppt/slides/_rels/slide115.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hyperlink" Target="http://access.egi.eu" TargetMode="External"/><Relationship Id="rId7" Type="http://schemas.openxmlformats.org/officeDocument/2006/relationships/image" Target="../media/image181.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85.gif"/><Relationship Id="rId5" Type="http://schemas.openxmlformats.org/officeDocument/2006/relationships/image" Target="../media/image180.png"/><Relationship Id="rId10" Type="http://schemas.openxmlformats.org/officeDocument/2006/relationships/image" Target="../media/image184.jpg"/><Relationship Id="rId4" Type="http://schemas.openxmlformats.org/officeDocument/2006/relationships/image" Target="../media/image179.png"/><Relationship Id="rId9" Type="http://schemas.openxmlformats.org/officeDocument/2006/relationships/image" Target="../media/image183.png"/></Relationships>
</file>

<file path=ppt/slides/_rels/slide117.xml.rels><?xml version="1.0" encoding="UTF-8" standalone="yes"?>
<Relationships xmlns="http://schemas.openxmlformats.org/package/2006/relationships"><Relationship Id="rId2" Type="http://schemas.openxmlformats.org/officeDocument/2006/relationships/hyperlink" Target="http://access.egi.eu" TargetMode="Externa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operations-portal.egi.eu/vo/search" TargetMode="External"/><Relationship Id="rId5" Type="http://schemas.microsoft.com/office/2007/relationships/hdphoto" Target="../media/hdphoto1.wdp"/><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hyperlink" Target="http://go.egi.eu/cta" TargetMode="External"/><Relationship Id="rId2" Type="http://schemas.openxmlformats.org/officeDocument/2006/relationships/image" Target="../media/image70.jpeg"/><Relationship Id="rId1" Type="http://schemas.openxmlformats.org/officeDocument/2006/relationships/slideLayout" Target="../slideLayouts/slideLayout9.xml"/><Relationship Id="rId4" Type="http://schemas.openxmlformats.org/officeDocument/2006/relationships/image" Target="../media/image71.jpg"/></Relationships>
</file>

<file path=ppt/slides/_rels/slide120.xml.rels><?xml version="1.0" encoding="UTF-8" standalone="yes"?>
<Relationships xmlns="http://schemas.openxmlformats.org/package/2006/relationships"><Relationship Id="rId3" Type="http://schemas.openxmlformats.org/officeDocument/2006/relationships/hyperlink" Target="https://www.digicert.com/sso"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operations-portal.egi.eu/vo/search" TargetMode="External"/><Relationship Id="rId5" Type="http://schemas.openxmlformats.org/officeDocument/2006/relationships/hyperlink" Target="https://see-grid-ca.hellasgrid.gr/" TargetMode="External"/><Relationship Id="rId4" Type="http://schemas.openxmlformats.org/officeDocument/2006/relationships/hyperlink" Target="http://www.igtf.net/"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87.jpeg"/><Relationship Id="rId7" Type="http://schemas.microsoft.com/office/2007/relationships/hdphoto" Target="../media/hdphoto1.wdp"/><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189.jpeg"/><Relationship Id="rId4" Type="http://schemas.openxmlformats.org/officeDocument/2006/relationships/image" Target="../media/image188.gi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www.egi.eu/services" TargetMode="External"/><Relationship Id="rId7"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2.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mailto:Gergely.Sipos@egi.eu"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mailto:Giuseppe.LaRocca@egi.e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6.png"/><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1.png"/><Relationship Id="rId7" Type="http://schemas.openxmlformats.org/officeDocument/2006/relationships/image" Target="../media/image95.gif"/><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notesSlide" Target="../notesSlides/notesSlide10.xml"/><Relationship Id="rId16"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jpeg"/><Relationship Id="rId15" Type="http://schemas.openxmlformats.org/officeDocument/2006/relationships/image" Target="../media/image103.png"/><Relationship Id="rId10" Type="http://schemas.openxmlformats.org/officeDocument/2006/relationships/image" Target="../media/image98.gif"/><Relationship Id="rId19" Type="http://schemas.openxmlformats.org/officeDocument/2006/relationships/image" Target="../media/image107.png"/><Relationship Id="rId4" Type="http://schemas.openxmlformats.org/officeDocument/2006/relationships/image" Target="../media/image92.jpeg"/><Relationship Id="rId9" Type="http://schemas.openxmlformats.org/officeDocument/2006/relationships/image" Target="../media/image97.jpeg"/><Relationship Id="rId14" Type="http://schemas.openxmlformats.org/officeDocument/2006/relationships/image" Target="../media/image102.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operations-portal.egi.eu/vo/search" TargetMode="External"/><Relationship Id="rId5" Type="http://schemas.microsoft.com/office/2007/relationships/hdphoto" Target="../media/hdphoto1.wdp"/><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hyperlink" Target="http://chipster.csc.fi/index.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egi.eu/use-cases/scientific-applications-tools/chipster/" TargetMode="External"/><Relationship Id="rId5" Type="http://schemas.openxmlformats.org/officeDocument/2006/relationships/image" Target="../media/image10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s://wiki.egi.eu/wiki/AAI_usage_guide#Signing_Up_for_an_EGI_Account" TargetMode="External"/><Relationship Id="rId1" Type="http://schemas.openxmlformats.org/officeDocument/2006/relationships/slideLayout" Target="../slideLayouts/slideLayout9.xml"/><Relationship Id="rId6" Type="http://schemas.openxmlformats.org/officeDocument/2006/relationships/image" Target="../media/image113.png"/><Relationship Id="rId5" Type="http://schemas.openxmlformats.org/officeDocument/2006/relationships/hyperlink" Target="egi.eu/sso" TargetMode="External"/><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http://aai.egi.eu/join-training" TargetMode="External"/><Relationship Id="rId1" Type="http://schemas.openxmlformats.org/officeDocument/2006/relationships/slideLayout" Target="../slideLayouts/slideLayout9.xml"/><Relationship Id="rId5" Type="http://schemas.openxmlformats.org/officeDocument/2006/relationships/image" Target="../media/image125.png"/><Relationship Id="rId4" Type="http://schemas.openxmlformats.org/officeDocument/2006/relationships/image" Target="../media/image124.png"/></Relationships>
</file>

<file path=ppt/slides/_rels/slide4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9.png"/><Relationship Id="rId4" Type="http://schemas.openxmlformats.org/officeDocument/2006/relationships/image" Target="../media/image128.png"/></Relationships>
</file>

<file path=ppt/slides/_rels/slide4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dashboard.appdb.egi.eu/" TargetMode="External"/><Relationship Id="rId7" Type="http://schemas.openxmlformats.org/officeDocument/2006/relationships/image" Target="../media/image136.png"/><Relationship Id="rId2" Type="http://schemas.openxmlformats.org/officeDocument/2006/relationships/image" Target="../media/image132.png"/><Relationship Id="rId1" Type="http://schemas.openxmlformats.org/officeDocument/2006/relationships/slideLayout" Target="../slideLayouts/slideLayout9.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9.xml"/><Relationship Id="rId4" Type="http://schemas.openxmlformats.org/officeDocument/2006/relationships/image" Target="../media/image1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m.antonioletti@epcc.ed.ac.uk" TargetMode="External"/><Relationship Id="rId2" Type="http://schemas.openxmlformats.org/officeDocument/2006/relationships/hyperlink" Target="https://github.com/marioa/trieste/tree/master/08-QualityGraphics" TargetMode="External"/><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3.xml"/><Relationship Id="rId4" Type="http://schemas.openxmlformats.org/officeDocument/2006/relationships/hyperlink" Target="http://grid.ct.infn.it/cron_files/ELIXIR_WS/simple_plot.r"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hyperlink" Target="http://grid.ct.infn.it/cron_files/ELIXIR_WS/AppleStock.csv" TargetMode="External"/><Relationship Id="rId7" Type="http://schemas.openxmlformats.org/officeDocument/2006/relationships/image" Target="../media/image14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grid.ct.infn.it/cron_files/ELIXIR_WS/FacebookvsAppleStock.py" TargetMode="External"/><Relationship Id="rId5" Type="http://schemas.openxmlformats.org/officeDocument/2006/relationships/hyperlink" Target="http://grid.ct.infn.it/cron_files/ELIXIR_WS/FacebookStock.csv" TargetMode="External"/><Relationship Id="rId4" Type="http://schemas.openxmlformats.org/officeDocument/2006/relationships/hyperlink" Target="http://grid.ct.infn.it/cron_files/ELIXIR_WS/AppleStock.p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cloudinit.readthedocs.org/"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18" Type="http://schemas.openxmlformats.org/officeDocument/2006/relationships/image" Target="../media/image25.jpeg"/><Relationship Id="rId26" Type="http://schemas.openxmlformats.org/officeDocument/2006/relationships/image" Target="../media/image33.jpg"/><Relationship Id="rId39" Type="http://schemas.openxmlformats.org/officeDocument/2006/relationships/image" Target="../media/image46.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jpg"/><Relationship Id="rId42" Type="http://schemas.openxmlformats.org/officeDocument/2006/relationships/image" Target="../media/image49.jpg"/><Relationship Id="rId47" Type="http://schemas.openxmlformats.org/officeDocument/2006/relationships/image" Target="../media/image54.png"/><Relationship Id="rId7" Type="http://schemas.openxmlformats.org/officeDocument/2006/relationships/image" Target="../media/image14.png"/><Relationship Id="rId12" Type="http://schemas.openxmlformats.org/officeDocument/2006/relationships/image" Target="../media/image19.jp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jpg"/><Relationship Id="rId2" Type="http://schemas.openxmlformats.org/officeDocument/2006/relationships/image" Target="../media/image9.png"/><Relationship Id="rId16" Type="http://schemas.openxmlformats.org/officeDocument/2006/relationships/image" Target="../media/image23.jpg"/><Relationship Id="rId20" Type="http://schemas.openxmlformats.org/officeDocument/2006/relationships/image" Target="../media/image27.jp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13.jpg"/><Relationship Id="rId11" Type="http://schemas.openxmlformats.org/officeDocument/2006/relationships/image" Target="../media/image18.png"/><Relationship Id="rId24" Type="http://schemas.openxmlformats.org/officeDocument/2006/relationships/image" Target="../media/image31.jp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jpeg"/><Relationship Id="rId45" Type="http://schemas.openxmlformats.org/officeDocument/2006/relationships/image" Target="../media/image5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jpg"/><Relationship Id="rId36" Type="http://schemas.openxmlformats.org/officeDocument/2006/relationships/image" Target="../media/image43.jpg"/><Relationship Id="rId10" Type="http://schemas.openxmlformats.org/officeDocument/2006/relationships/image" Target="../media/image17.jp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jpg"/><Relationship Id="rId22" Type="http://schemas.openxmlformats.org/officeDocument/2006/relationships/image" Target="../media/image29.jpg"/><Relationship Id="rId27" Type="http://schemas.openxmlformats.org/officeDocument/2006/relationships/image" Target="../media/image34.png"/><Relationship Id="rId30" Type="http://schemas.openxmlformats.org/officeDocument/2006/relationships/image" Target="../media/image37.jpg"/><Relationship Id="rId35" Type="http://schemas.openxmlformats.org/officeDocument/2006/relationships/image" Target="../media/image42.png"/><Relationship Id="rId43" Type="http://schemas.openxmlformats.org/officeDocument/2006/relationships/image" Target="../media/image5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7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8.png"/></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dashboard.appdb.egi.eu/" TargetMode="External"/><Relationship Id="rId7" Type="http://schemas.openxmlformats.org/officeDocument/2006/relationships/image" Target="../media/image136.png"/><Relationship Id="rId2" Type="http://schemas.openxmlformats.org/officeDocument/2006/relationships/image" Target="../media/image132.png"/><Relationship Id="rId1" Type="http://schemas.openxmlformats.org/officeDocument/2006/relationships/slideLayout" Target="../slideLayouts/slideLayout9.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59.png"/><Relationship Id="rId4" Type="http://schemas.openxmlformats.org/officeDocument/2006/relationships/image" Target="../media/image141.png"/></Relationships>
</file>

<file path=ppt/slides/_rels/slide7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60.png"/><Relationship Id="rId4" Type="http://schemas.openxmlformats.org/officeDocument/2006/relationships/image" Target="../media/image140.png"/></Relationships>
</file>

<file path=ppt/slides/_rels/slide7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9.xml"/><Relationship Id="rId4" Type="http://schemas.openxmlformats.org/officeDocument/2006/relationships/image" Target="../media/image14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6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6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dashboard.appdb.egi.eu/" TargetMode="External"/><Relationship Id="rId7" Type="http://schemas.openxmlformats.org/officeDocument/2006/relationships/image" Target="../media/image136.png"/><Relationship Id="rId2" Type="http://schemas.openxmlformats.org/officeDocument/2006/relationships/image" Target="../media/image132.png"/><Relationship Id="rId1" Type="http://schemas.openxmlformats.org/officeDocument/2006/relationships/slideLayout" Target="../slideLayouts/slideLayout9.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9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139.png"/><Relationship Id="rId5" Type="http://schemas.openxmlformats.org/officeDocument/2006/relationships/image" Target="../media/image169.png"/><Relationship Id="rId4" Type="http://schemas.openxmlformats.org/officeDocument/2006/relationships/image" Target="../media/image168.png"/></Relationships>
</file>

<file path=ppt/slides/_rels/slide9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72.png"/><Relationship Id="rId4" Type="http://schemas.openxmlformats.org/officeDocument/2006/relationships/image" Target="../media/image17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259086" y="3356992"/>
            <a:ext cx="6697290" cy="1369976"/>
          </a:xfrm>
        </p:spPr>
        <p:txBody>
          <a:bodyPr>
            <a:noAutofit/>
          </a:bodyPr>
          <a:lstStyle/>
          <a:p>
            <a:r>
              <a:rPr lang="en-US" sz="2400" dirty="0" smtClean="0"/>
              <a:t>EGI Foundation</a:t>
            </a:r>
            <a:br>
              <a:rPr lang="en-US" sz="2400" dirty="0" smtClean="0"/>
            </a:br>
            <a:r>
              <a:rPr lang="en-US" sz="2400" dirty="0" smtClean="0"/>
              <a:t>User Community Support Team</a:t>
            </a:r>
          </a:p>
          <a:p>
            <a:r>
              <a:rPr lang="en-US" sz="2400" dirty="0" smtClean="0">
                <a:solidFill>
                  <a:schemeClr val="tx2"/>
                </a:solidFill>
                <a:hlinkClick r:id="rId2"/>
              </a:rPr>
              <a:t>support@egi.eu</a:t>
            </a:r>
            <a:endParaRPr lang="en-US" sz="2400" dirty="0" smtClean="0">
              <a:solidFill>
                <a:schemeClr val="tx2"/>
              </a:solidFill>
            </a:endParaRPr>
          </a:p>
          <a:p>
            <a:r>
              <a:rPr lang="en-US" sz="2400" dirty="0">
                <a:solidFill>
                  <a:schemeClr val="tx1"/>
                </a:solidFill>
                <a:hlinkClick r:id="rId3"/>
              </a:rPr>
              <a:t>http://go.egi.eu/cloud</a:t>
            </a:r>
            <a:r>
              <a:rPr lang="en-US" sz="2400" dirty="0">
                <a:solidFill>
                  <a:schemeClr val="tx1"/>
                </a:solidFill>
              </a:rPr>
              <a:t> </a:t>
            </a:r>
          </a:p>
          <a:p>
            <a:endParaRPr lang="en-US" sz="2400" dirty="0" smtClean="0">
              <a:solidFill>
                <a:schemeClr val="tx2"/>
              </a:solidFill>
            </a:endParaRPr>
          </a:p>
        </p:txBody>
      </p:sp>
      <p:sp>
        <p:nvSpPr>
          <p:cNvPr id="3" name="Título 2"/>
          <p:cNvSpPr>
            <a:spLocks noGrp="1"/>
          </p:cNvSpPr>
          <p:nvPr>
            <p:ph type="ctrTitle"/>
          </p:nvPr>
        </p:nvSpPr>
        <p:spPr>
          <a:xfrm>
            <a:off x="36512" y="1124904"/>
            <a:ext cx="9144000" cy="1440000"/>
          </a:xfrm>
        </p:spPr>
        <p:txBody>
          <a:bodyPr>
            <a:noAutofit/>
          </a:bodyPr>
          <a:lstStyle/>
          <a:p>
            <a:r>
              <a:rPr lang="en-GB" sz="3600" dirty="0" smtClean="0"/>
              <a:t>Research Computational Infrastructures:</a:t>
            </a:r>
            <a:br>
              <a:rPr lang="en-GB" sz="3600" dirty="0" smtClean="0"/>
            </a:br>
            <a:r>
              <a:rPr lang="en-GB" sz="3600" dirty="0" smtClean="0"/>
              <a:t>Cloud computing &amp; the EGI Cloud</a:t>
            </a:r>
            <a:endParaRPr lang="en-GB" sz="3600" dirty="0"/>
          </a:p>
        </p:txBody>
      </p:sp>
      <p:sp>
        <p:nvSpPr>
          <p:cNvPr id="4" name="Subtítulo 3"/>
          <p:cNvSpPr>
            <a:spLocks noGrp="1"/>
          </p:cNvSpPr>
          <p:nvPr>
            <p:ph type="subTitle" idx="1"/>
          </p:nvPr>
        </p:nvSpPr>
        <p:spPr>
          <a:xfrm>
            <a:off x="1259632" y="2852936"/>
            <a:ext cx="6400800" cy="504056"/>
          </a:xfrm>
        </p:spPr>
        <p:txBody>
          <a:bodyPr/>
          <a:lstStyle/>
          <a:p>
            <a:r>
              <a:rPr lang="en-US" dirty="0" smtClean="0"/>
              <a:t>Gergely Sipos, Giuseppe La </a:t>
            </a:r>
            <a:r>
              <a:rPr lang="en-US" dirty="0" err="1" smtClean="0"/>
              <a:t>Rocca</a:t>
            </a:r>
            <a:endParaRPr lang="en-GB" dirty="0"/>
          </a:p>
        </p:txBody>
      </p:sp>
      <p:sp>
        <p:nvSpPr>
          <p:cNvPr id="5" name="TextBox 4"/>
          <p:cNvSpPr txBox="1"/>
          <p:nvPr/>
        </p:nvSpPr>
        <p:spPr>
          <a:xfrm>
            <a:off x="1763688" y="6021288"/>
            <a:ext cx="6401700" cy="369332"/>
          </a:xfrm>
          <a:prstGeom prst="rect">
            <a:avLst/>
          </a:prstGeom>
          <a:noFill/>
        </p:spPr>
        <p:txBody>
          <a:bodyPr wrap="none" rtlCol="0">
            <a:spAutoFit/>
          </a:bodyPr>
          <a:lstStyle/>
          <a:p>
            <a:r>
              <a:rPr lang="en-US" dirty="0" smtClean="0"/>
              <a:t>CODATA-RDA </a:t>
            </a:r>
            <a:r>
              <a:rPr lang="en-US" dirty="0"/>
              <a:t>Research Data Science Summer School </a:t>
            </a:r>
            <a:r>
              <a:rPr lang="en-US" dirty="0" smtClean="0"/>
              <a:t>2017, Trieste </a:t>
            </a:r>
          </a:p>
        </p:txBody>
      </p:sp>
      <p:sp>
        <p:nvSpPr>
          <p:cNvPr id="6" name="Marcador de texto 1"/>
          <p:cNvSpPr txBox="1">
            <a:spLocks/>
          </p:cNvSpPr>
          <p:nvPr/>
        </p:nvSpPr>
        <p:spPr>
          <a:xfrm>
            <a:off x="2051720" y="5516320"/>
            <a:ext cx="6697290" cy="432960"/>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000" b="1" kern="1200" baseline="0">
                <a:solidFill>
                  <a:schemeClr val="tx1">
                    <a:lumMod val="50000"/>
                    <a:lumOff val="50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tx1"/>
                </a:solidFill>
                <a:hlinkClick r:id="rId4"/>
              </a:rPr>
              <a:t>https://documents.egi.eu/document/3168</a:t>
            </a:r>
            <a:r>
              <a:rPr lang="en-US" sz="2400" dirty="0" smtClean="0">
                <a:solidFill>
                  <a:schemeClr val="tx1"/>
                </a:solidFill>
              </a:rPr>
              <a:t>  </a:t>
            </a:r>
            <a:endParaRPr lang="en-GB" sz="2400" dirty="0">
              <a:solidFill>
                <a:schemeClr val="tx1"/>
              </a:solidFill>
            </a:endParaRPr>
          </a:p>
        </p:txBody>
      </p:sp>
    </p:spTree>
    <p:extLst>
      <p:ext uri="{BB962C8B-B14F-4D97-AF65-F5344CB8AC3E}">
        <p14:creationId xmlns:p14="http://schemas.microsoft.com/office/powerpoint/2010/main" val="27438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EGI serves researchers </a:t>
            </a:r>
            <a:br>
              <a:rPr lang="en-US" sz="3200" dirty="0" smtClean="0"/>
            </a:br>
            <a:r>
              <a:rPr lang="en-US" sz="3200" dirty="0" smtClean="0"/>
              <a:t>and innovators</a:t>
            </a:r>
            <a:endParaRPr lang="en-US" sz="3200" dirty="0"/>
          </a:p>
        </p:txBody>
      </p:sp>
      <p:sp>
        <p:nvSpPr>
          <p:cNvPr id="3" name="TextBox 2"/>
          <p:cNvSpPr txBox="1"/>
          <p:nvPr/>
        </p:nvSpPr>
        <p:spPr>
          <a:xfrm>
            <a:off x="794393" y="5733256"/>
            <a:ext cx="1406559"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899598" y="5733257"/>
            <a:ext cx="7704856"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6" y="1268762"/>
            <a:ext cx="0" cy="44644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282" y="1052738"/>
            <a:ext cx="922003" cy="738644"/>
          </a:xfrm>
          <a:prstGeom prst="rect">
            <a:avLst/>
          </a:prstGeom>
          <a:noFill/>
        </p:spPr>
        <p:txBody>
          <a:bodyPr wrap="none" lIns="91418" tIns="45710" rIns="91418" bIns="45710" rtlCol="0">
            <a:spAutoFit/>
          </a:bodyPr>
          <a:lstStyle/>
          <a:p>
            <a:pPr algn="ctr"/>
            <a:r>
              <a:rPr lang="en-GB" sz="1400" b="1" dirty="0">
                <a:solidFill>
                  <a:srgbClr val="E46C0A"/>
                </a:solidFill>
              </a:rPr>
              <a:t>Size of </a:t>
            </a:r>
            <a:br>
              <a:rPr lang="en-GB" sz="1400" b="1" dirty="0">
                <a:solidFill>
                  <a:srgbClr val="E46C0A"/>
                </a:solidFill>
              </a:rPr>
            </a:br>
            <a:r>
              <a:rPr lang="en-GB" sz="1400" b="1" dirty="0">
                <a:solidFill>
                  <a:srgbClr val="E46C0A"/>
                </a:solidFill>
              </a:rPr>
              <a:t>individual</a:t>
            </a:r>
            <a:br>
              <a:rPr lang="en-GB" sz="1400" b="1" dirty="0">
                <a:solidFill>
                  <a:srgbClr val="E46C0A"/>
                </a:solidFill>
              </a:rPr>
            </a:br>
            <a:r>
              <a:rPr lang="en-GB" sz="1400" b="1" dirty="0">
                <a:solidFill>
                  <a:srgbClr val="E46C0A"/>
                </a:solidFill>
              </a:rPr>
              <a:t>groups</a:t>
            </a:r>
          </a:p>
        </p:txBody>
      </p:sp>
      <p:sp>
        <p:nvSpPr>
          <p:cNvPr id="7" name="TextBox 6"/>
          <p:cNvSpPr txBox="1"/>
          <p:nvPr/>
        </p:nvSpPr>
        <p:spPr>
          <a:xfrm>
            <a:off x="2324837" y="5733256"/>
            <a:ext cx="2895235"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Multinational </a:t>
            </a:r>
            <a:r>
              <a:rPr lang="en-GB" b="1" dirty="0" smtClean="0">
                <a:solidFill>
                  <a:schemeClr val="accent6">
                    <a:lumMod val="75000"/>
                  </a:schemeClr>
                </a:solidFill>
              </a:rPr>
              <a:t>communities, </a:t>
            </a:r>
            <a:br>
              <a:rPr lang="en-GB" b="1" dirty="0" smtClean="0">
                <a:solidFill>
                  <a:schemeClr val="accent6">
                    <a:lumMod val="75000"/>
                  </a:schemeClr>
                </a:solidFill>
              </a:rPr>
            </a:br>
            <a:r>
              <a:rPr lang="en-GB" b="1" dirty="0" smtClean="0">
                <a:solidFill>
                  <a:schemeClr val="accent6">
                    <a:lumMod val="75000"/>
                  </a:schemeClr>
                </a:solidFill>
              </a:rPr>
              <a:t>(e.g. H2020 projects)</a:t>
            </a:r>
            <a:endParaRPr lang="en-GB" b="1" dirty="0">
              <a:solidFill>
                <a:schemeClr val="accent6">
                  <a:lumMod val="75000"/>
                </a:schemeClr>
              </a:solidFill>
            </a:endParaRPr>
          </a:p>
        </p:txBody>
      </p:sp>
      <p:sp>
        <p:nvSpPr>
          <p:cNvPr id="8" name="TextBox 7"/>
          <p:cNvSpPr txBox="1"/>
          <p:nvPr/>
        </p:nvSpPr>
        <p:spPr>
          <a:xfrm>
            <a:off x="6783329" y="5762873"/>
            <a:ext cx="2110791" cy="369312"/>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‘Long </a:t>
            </a:r>
            <a:r>
              <a:rPr lang="en-GB" b="1" dirty="0" smtClean="0">
                <a:solidFill>
                  <a:schemeClr val="accent6">
                    <a:lumMod val="75000"/>
                  </a:schemeClr>
                </a:solidFill>
              </a:rPr>
              <a:t>tail of science’</a:t>
            </a:r>
            <a:endParaRPr lang="en-GB" b="1" dirty="0">
              <a:solidFill>
                <a:schemeClr val="accent6">
                  <a:lumMod val="75000"/>
                </a:schemeClr>
              </a:solidFill>
            </a:endParaRPr>
          </a:p>
        </p:txBody>
      </p:sp>
      <p:sp>
        <p:nvSpPr>
          <p:cNvPr id="9" name="TextBox 8"/>
          <p:cNvSpPr txBox="1"/>
          <p:nvPr/>
        </p:nvSpPr>
        <p:spPr>
          <a:xfrm>
            <a:off x="1043608" y="1124744"/>
            <a:ext cx="965669" cy="3754854"/>
          </a:xfrm>
          <a:prstGeom prst="rect">
            <a:avLst/>
          </a:prstGeom>
          <a:noFill/>
        </p:spPr>
        <p:txBody>
          <a:bodyPr wrap="none" lIns="91418" tIns="45710" rIns="91418" bIns="45710" rtlCol="0">
            <a:spAutoFit/>
          </a:bodyPr>
          <a:lstStyle/>
          <a:p>
            <a:r>
              <a:rPr lang="en-GB" sz="1400" dirty="0"/>
              <a:t>WLCG</a:t>
            </a:r>
          </a:p>
          <a:p>
            <a:r>
              <a:rPr lang="en-US" sz="1400" dirty="0"/>
              <a:t>ELI</a:t>
            </a:r>
          </a:p>
          <a:p>
            <a:r>
              <a:rPr lang="en-GB" sz="1400" dirty="0"/>
              <a:t>CTA</a:t>
            </a:r>
          </a:p>
          <a:p>
            <a:r>
              <a:rPr lang="en-GB" sz="1400" dirty="0"/>
              <a:t>ELIXIR</a:t>
            </a:r>
          </a:p>
          <a:p>
            <a:r>
              <a:rPr lang="en-US" sz="1400" dirty="0"/>
              <a:t>EPOS</a:t>
            </a:r>
            <a:endParaRPr lang="en-GB" sz="1400" dirty="0"/>
          </a:p>
          <a:p>
            <a:r>
              <a:rPr lang="en-US" sz="1400" dirty="0" smtClean="0"/>
              <a:t>BBMRI</a:t>
            </a:r>
            <a:endParaRPr lang="en-US" sz="1400" dirty="0"/>
          </a:p>
          <a:p>
            <a:r>
              <a:rPr lang="en-US" sz="1400" dirty="0" smtClean="0"/>
              <a:t>INSTRUCT</a:t>
            </a:r>
          </a:p>
          <a:p>
            <a:r>
              <a:rPr lang="en-US" sz="1400" dirty="0" smtClean="0"/>
              <a:t>CLARIN</a:t>
            </a:r>
            <a:endParaRPr lang="en-US" sz="1400" dirty="0"/>
          </a:p>
          <a:p>
            <a:r>
              <a:rPr lang="en-US" sz="1400" dirty="0" smtClean="0"/>
              <a:t>EISCAT_3D</a:t>
            </a:r>
          </a:p>
          <a:p>
            <a:r>
              <a:rPr lang="en-US" sz="1400" dirty="0" smtClean="0"/>
              <a:t>DARIAH</a:t>
            </a:r>
          </a:p>
          <a:p>
            <a:r>
              <a:rPr lang="en-US" sz="1400" dirty="0" smtClean="0"/>
              <a:t>LOFAR</a:t>
            </a:r>
            <a:endParaRPr lang="en-US" sz="1400" dirty="0"/>
          </a:p>
          <a:p>
            <a:r>
              <a:rPr lang="en-GB" sz="1400" dirty="0" err="1" smtClean="0"/>
              <a:t>LifeWatch</a:t>
            </a:r>
            <a:endParaRPr lang="en-GB" sz="1400" dirty="0"/>
          </a:p>
          <a:p>
            <a:r>
              <a:rPr lang="en-GB" sz="1400" dirty="0"/>
              <a:t>ICOS</a:t>
            </a:r>
          </a:p>
          <a:p>
            <a:r>
              <a:rPr lang="en-US" sz="1400" dirty="0" smtClean="0"/>
              <a:t>EMSO</a:t>
            </a:r>
            <a:endParaRPr lang="en-US" sz="1400" dirty="0"/>
          </a:p>
          <a:p>
            <a:r>
              <a:rPr lang="en-US" sz="1400" dirty="0"/>
              <a:t>CORBEL</a:t>
            </a:r>
          </a:p>
          <a:p>
            <a:r>
              <a:rPr lang="en-US" sz="1400" dirty="0" err="1"/>
              <a:t>ENVRIplus</a:t>
            </a:r>
            <a:endParaRPr lang="en-US" sz="1400" dirty="0"/>
          </a:p>
          <a:p>
            <a:r>
              <a:rPr lang="is-IS" sz="1400" dirty="0"/>
              <a:t>…</a:t>
            </a:r>
            <a:endParaRPr lang="en-GB" sz="1400" dirty="0"/>
          </a:p>
        </p:txBody>
      </p:sp>
      <p:sp>
        <p:nvSpPr>
          <p:cNvPr id="10" name="TextBox 9"/>
          <p:cNvSpPr txBox="1"/>
          <p:nvPr/>
        </p:nvSpPr>
        <p:spPr>
          <a:xfrm>
            <a:off x="2915817" y="1968403"/>
            <a:ext cx="1865210" cy="2893079"/>
          </a:xfrm>
          <a:prstGeom prst="rect">
            <a:avLst/>
          </a:prstGeom>
          <a:noFill/>
        </p:spPr>
        <p:txBody>
          <a:bodyPr wrap="none" lIns="91418" tIns="45710" rIns="91418" bIns="45710" rtlCol="0">
            <a:spAutoFit/>
          </a:bodyPr>
          <a:lstStyle/>
          <a:p>
            <a:r>
              <a:rPr lang="en-GB" sz="1400" dirty="0"/>
              <a:t>VRE projects</a:t>
            </a:r>
          </a:p>
          <a:p>
            <a:r>
              <a:rPr lang="en-GB" sz="1400" dirty="0" err="1"/>
              <a:t>OpenDreamKit</a:t>
            </a:r>
            <a:endParaRPr lang="en-GB" sz="1400" dirty="0"/>
          </a:p>
          <a:p>
            <a:r>
              <a:rPr lang="en-GB" sz="1400" dirty="0" err="1"/>
              <a:t>WeNMR</a:t>
            </a:r>
            <a:endParaRPr lang="en-GB" sz="1400" dirty="0"/>
          </a:p>
          <a:p>
            <a:r>
              <a:rPr lang="en-GB" sz="1400" dirty="0"/>
              <a:t>DRIHM</a:t>
            </a:r>
          </a:p>
          <a:p>
            <a:r>
              <a:rPr lang="en-GB" sz="1400" dirty="0"/>
              <a:t>VERCE</a:t>
            </a:r>
          </a:p>
          <a:p>
            <a:r>
              <a:rPr lang="en-GB" sz="1400" dirty="0" err="1"/>
              <a:t>MuG</a:t>
            </a:r>
            <a:endParaRPr lang="en-GB" sz="1400" dirty="0"/>
          </a:p>
          <a:p>
            <a:r>
              <a:rPr lang="en-GB" sz="1400" dirty="0" err="1"/>
              <a:t>AgINFRA</a:t>
            </a:r>
            <a:endParaRPr lang="en-GB" sz="1400" dirty="0"/>
          </a:p>
          <a:p>
            <a:r>
              <a:rPr lang="en-GB" sz="1400" dirty="0"/>
              <a:t>CMMST</a:t>
            </a:r>
          </a:p>
          <a:p>
            <a:r>
              <a:rPr lang="en-US" sz="1400" dirty="0"/>
              <a:t>LSGC</a:t>
            </a:r>
            <a:endParaRPr lang="en-GB" sz="1400" dirty="0"/>
          </a:p>
          <a:p>
            <a:r>
              <a:rPr lang="en-GB" sz="1400" dirty="0" err="1"/>
              <a:t>SuperSites</a:t>
            </a:r>
            <a:r>
              <a:rPr lang="en-GB" sz="1400" dirty="0"/>
              <a:t> Exploitation</a:t>
            </a:r>
          </a:p>
          <a:p>
            <a:r>
              <a:rPr lang="en-GB" sz="1400" dirty="0"/>
              <a:t>Environmental sci.</a:t>
            </a:r>
          </a:p>
          <a:p>
            <a:r>
              <a:rPr lang="en-US" sz="1400" dirty="0" err="1"/>
              <a:t>neuGRID</a:t>
            </a:r>
            <a:endParaRPr lang="en-US" sz="1400" dirty="0"/>
          </a:p>
          <a:p>
            <a:r>
              <a:rPr lang="is-IS" sz="1400" dirty="0"/>
              <a:t>…</a:t>
            </a:r>
            <a:endParaRPr lang="en-GB" sz="1400" dirty="0"/>
          </a:p>
        </p:txBody>
      </p:sp>
      <p:sp>
        <p:nvSpPr>
          <p:cNvPr id="11" name="TextBox 10"/>
          <p:cNvSpPr txBox="1"/>
          <p:nvPr/>
        </p:nvSpPr>
        <p:spPr>
          <a:xfrm>
            <a:off x="6884311" y="2409289"/>
            <a:ext cx="2295905" cy="3323967"/>
          </a:xfrm>
          <a:prstGeom prst="rect">
            <a:avLst/>
          </a:prstGeom>
          <a:noFill/>
        </p:spPr>
        <p:txBody>
          <a:bodyPr wrap="none" lIns="91418" tIns="45710" rIns="91418" bIns="45710" rtlCol="0">
            <a:spAutoFit/>
          </a:bodyPr>
          <a:lstStyle/>
          <a:p>
            <a:r>
              <a:rPr lang="en-GB" sz="1400" dirty="0" err="1"/>
              <a:t>PeachNote</a:t>
            </a:r>
            <a:endParaRPr lang="en-GB" sz="1400" dirty="0"/>
          </a:p>
          <a:p>
            <a:r>
              <a:rPr lang="en-GB" sz="1400" dirty="0"/>
              <a:t>CEBA Galaxy </a:t>
            </a:r>
            <a:r>
              <a:rPr lang="en-GB" sz="1400" dirty="0" err="1"/>
              <a:t>eLab</a:t>
            </a:r>
            <a:endParaRPr lang="en-GB" sz="1400" dirty="0"/>
          </a:p>
          <a:p>
            <a:r>
              <a:rPr lang="en-GB" sz="1400" dirty="0"/>
              <a:t>Semiconductor design</a:t>
            </a:r>
          </a:p>
          <a:p>
            <a:r>
              <a:rPr lang="en-GB" sz="1400" dirty="0"/>
              <a:t>Main-belt comets</a:t>
            </a:r>
          </a:p>
          <a:p>
            <a:r>
              <a:rPr lang="en-GB" sz="1400" dirty="0"/>
              <a:t>Quantum </a:t>
            </a:r>
            <a:r>
              <a:rPr lang="en-GB" sz="1400" dirty="0" err="1"/>
              <a:t>pysics</a:t>
            </a:r>
            <a:r>
              <a:rPr lang="en-GB" sz="1400" dirty="0"/>
              <a:t> studies</a:t>
            </a:r>
          </a:p>
          <a:p>
            <a:r>
              <a:rPr lang="en-GB" sz="1400" dirty="0"/>
              <a:t>Virtual imaging (LS)</a:t>
            </a:r>
          </a:p>
          <a:p>
            <a:r>
              <a:rPr lang="en-GB" sz="1400" dirty="0"/>
              <a:t>Bovine tuberculosis spread</a:t>
            </a:r>
          </a:p>
          <a:p>
            <a:r>
              <a:rPr lang="en-GB" sz="1400" dirty="0"/>
              <a:t>Convergent </a:t>
            </a:r>
            <a:r>
              <a:rPr lang="en-GB" sz="1400" dirty="0" err="1"/>
              <a:t>evol</a:t>
            </a:r>
            <a:r>
              <a:rPr lang="en-GB" sz="1400" dirty="0"/>
              <a:t>. in genomes</a:t>
            </a:r>
          </a:p>
          <a:p>
            <a:r>
              <a:rPr lang="en-US" sz="1400" dirty="0"/>
              <a:t>Geography evolution</a:t>
            </a:r>
          </a:p>
          <a:p>
            <a:r>
              <a:rPr lang="en-US" sz="1400" dirty="0"/>
              <a:t>Seafloor seismic waves</a:t>
            </a:r>
          </a:p>
          <a:p>
            <a:r>
              <a:rPr lang="en-GB" sz="1400" dirty="0"/>
              <a:t>3D liver maps with MRI</a:t>
            </a:r>
          </a:p>
          <a:p>
            <a:r>
              <a:rPr lang="en-US" sz="1400" dirty="0"/>
              <a:t>Metabolic rate modelling</a:t>
            </a:r>
          </a:p>
          <a:p>
            <a:r>
              <a:rPr lang="en-US" sz="1400" dirty="0"/>
              <a:t>Genome alignment</a:t>
            </a:r>
          </a:p>
          <a:p>
            <a:r>
              <a:rPr lang="en-GB" sz="1400" dirty="0"/>
              <a:t>Tapeworms infection on fish</a:t>
            </a:r>
          </a:p>
          <a:p>
            <a:r>
              <a:rPr lang="en-GB" sz="1400" dirty="0"/>
              <a:t>…</a:t>
            </a:r>
          </a:p>
        </p:txBody>
      </p:sp>
      <p:sp>
        <p:nvSpPr>
          <p:cNvPr id="12" name="TextBox 11"/>
          <p:cNvSpPr txBox="1"/>
          <p:nvPr/>
        </p:nvSpPr>
        <p:spPr>
          <a:xfrm>
            <a:off x="5422305" y="5733256"/>
            <a:ext cx="1021903"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5292080" y="2950933"/>
            <a:ext cx="945022" cy="2462192"/>
          </a:xfrm>
          <a:prstGeom prst="rect">
            <a:avLst/>
          </a:prstGeom>
          <a:noFill/>
        </p:spPr>
        <p:txBody>
          <a:bodyPr wrap="none" lIns="91418" tIns="45710" rIns="91418" bIns="45710" rtlCol="0">
            <a:spAutoFit/>
          </a:bodyPr>
          <a:lstStyle/>
          <a:p>
            <a:r>
              <a:rPr lang="en-US" sz="1400" dirty="0" err="1"/>
              <a:t>Agroknow</a:t>
            </a:r>
            <a:endParaRPr lang="en-US" sz="1400" dirty="0"/>
          </a:p>
          <a:p>
            <a:r>
              <a:rPr lang="en-US" sz="1400" dirty="0" err="1"/>
              <a:t>CloudEO</a:t>
            </a:r>
            <a:endParaRPr lang="en-US" sz="1400" dirty="0"/>
          </a:p>
          <a:p>
            <a:r>
              <a:rPr lang="en-US" sz="1400" dirty="0" err="1"/>
              <a:t>CloudSME</a:t>
            </a:r>
            <a:endParaRPr lang="en-US" sz="1400" dirty="0"/>
          </a:p>
          <a:p>
            <a:r>
              <a:rPr lang="en-US" sz="1400" dirty="0" err="1"/>
              <a:t>Ecohydros</a:t>
            </a:r>
            <a:endParaRPr lang="en-US" sz="1400" dirty="0"/>
          </a:p>
          <a:p>
            <a:r>
              <a:rPr lang="en-US" sz="1400" dirty="0" err="1"/>
              <a:t>gnubila</a:t>
            </a:r>
            <a:endParaRPr lang="en-US" sz="1400" dirty="0"/>
          </a:p>
          <a:p>
            <a:r>
              <a:rPr lang="en-US" sz="1400" dirty="0" err="1"/>
              <a:t>Sinergise</a:t>
            </a:r>
            <a:endParaRPr lang="en-US" sz="1400" dirty="0"/>
          </a:p>
          <a:p>
            <a:r>
              <a:rPr lang="en-US" sz="1400" dirty="0" err="1"/>
              <a:t>SixSq</a:t>
            </a:r>
            <a:endParaRPr lang="en-US" sz="1400" dirty="0"/>
          </a:p>
          <a:p>
            <a:r>
              <a:rPr lang="en-US" sz="1400" dirty="0"/>
              <a:t>TEISS</a:t>
            </a:r>
          </a:p>
          <a:p>
            <a:r>
              <a:rPr lang="en-US" sz="1400" dirty="0" err="1"/>
              <a:t>Terradue</a:t>
            </a:r>
            <a:endParaRPr lang="en-US" sz="1400" dirty="0"/>
          </a:p>
          <a:p>
            <a:r>
              <a:rPr lang="en-US" sz="1400" dirty="0" err="1"/>
              <a:t>Ubercloud</a:t>
            </a:r>
            <a:endParaRPr lang="en-US" sz="1400" dirty="0"/>
          </a:p>
          <a:p>
            <a:r>
              <a:rPr lang="is-IS" sz="1400" dirty="0" smtClean="0"/>
              <a:t>…</a:t>
            </a:r>
            <a:endParaRPr lang="en-GB" sz="1400" dirty="0"/>
          </a:p>
        </p:txBody>
      </p:sp>
      <p:sp>
        <p:nvSpPr>
          <p:cNvPr id="14" name="Arc 13"/>
          <p:cNvSpPr/>
          <p:nvPr/>
        </p:nvSpPr>
        <p:spPr>
          <a:xfrm rot="10800000">
            <a:off x="1187626" y="-2547663"/>
            <a:ext cx="14761640" cy="8136904"/>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91418" tIns="45710" rIns="91418" bIns="45710" rtlCol="0" anchor="ctr"/>
          <a:lstStyle/>
          <a:p>
            <a:pPr algn="ctr"/>
            <a:endParaRPr lang="en-US"/>
          </a:p>
        </p:txBody>
      </p:sp>
    </p:spTree>
    <p:extLst>
      <p:ext uri="{BB962C8B-B14F-4D97-AF65-F5344CB8AC3E}">
        <p14:creationId xmlns:p14="http://schemas.microsoft.com/office/powerpoint/2010/main" val="33069650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226810" y="1196752"/>
            <a:ext cx="8712968" cy="8634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Candara" panose="020E0502030303020204" pitchFamily="34" charset="0"/>
              </a:rPr>
              <a:t>Start the </a:t>
            </a:r>
            <a:r>
              <a:rPr lang="en-GB" sz="2000" dirty="0" err="1" smtClean="0">
                <a:latin typeface="Candara" panose="020E0502030303020204" pitchFamily="34" charset="0"/>
              </a:rPr>
              <a:t>Jupyter</a:t>
            </a:r>
            <a:r>
              <a:rPr lang="en-GB" sz="2000" dirty="0" smtClean="0">
                <a:latin typeface="Candara" panose="020E0502030303020204" pitchFamily="34" charset="0"/>
              </a:rPr>
              <a:t> notebook (with the R Kernel) and create a macro with R to save the plot in your additional partition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861567"/>
            <a:ext cx="8732837"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24686"/>
            <a:ext cx="3685486" cy="357098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Marcador de contenido 2"/>
          <p:cNvSpPr txBox="1">
            <a:spLocks/>
          </p:cNvSpPr>
          <p:nvPr/>
        </p:nvSpPr>
        <p:spPr>
          <a:xfrm>
            <a:off x="235754" y="3933726"/>
            <a:ext cx="4624278" cy="8634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Candara" panose="020E0502030303020204" pitchFamily="34" charset="0"/>
              </a:rPr>
              <a:t>Check whether your plot has been saved in your block storage  !</a:t>
            </a:r>
          </a:p>
        </p:txBody>
      </p:sp>
      <p:sp>
        <p:nvSpPr>
          <p:cNvPr id="10" name="Ovale 9"/>
          <p:cNvSpPr/>
          <p:nvPr/>
        </p:nvSpPr>
        <p:spPr>
          <a:xfrm>
            <a:off x="1223667" y="2780928"/>
            <a:ext cx="2052189" cy="471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olo 1"/>
          <p:cNvSpPr txBox="1">
            <a:spLocks/>
          </p:cNvSpPr>
          <p:nvPr/>
        </p:nvSpPr>
        <p:spPr>
          <a:xfrm>
            <a:off x="539553" y="274638"/>
            <a:ext cx="8352928" cy="850106"/>
          </a:xfrm>
          <a:prstGeom prst="rect">
            <a:avLst/>
          </a:prstGeom>
        </p:spPr>
        <p:txBody>
          <a:bodyPr>
            <a:no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Creating a Notebook with a block storage</a:t>
            </a:r>
            <a:endParaRPr lang="en-GB" sz="2800" dirty="0"/>
          </a:p>
        </p:txBody>
      </p:sp>
    </p:spTree>
    <p:extLst>
      <p:ext uri="{BB962C8B-B14F-4D97-AF65-F5344CB8AC3E}">
        <p14:creationId xmlns:p14="http://schemas.microsoft.com/office/powerpoint/2010/main" val="3080084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rmAutofit fontScale="90000"/>
          </a:bodyPr>
          <a:lstStyle/>
          <a:p>
            <a:r>
              <a:rPr lang="en-US" sz="3200" dirty="0" smtClean="0"/>
              <a:t>Advanced topics 1:</a:t>
            </a:r>
            <a:br>
              <a:rPr lang="en-US" sz="3200" dirty="0" smtClean="0"/>
            </a:br>
            <a:r>
              <a:rPr lang="en-US" sz="3200" dirty="0" smtClean="0"/>
              <a:t>Preparing custom VM images</a:t>
            </a:r>
            <a:endParaRPr lang="en-GB" dirty="0"/>
          </a:p>
        </p:txBody>
      </p:sp>
    </p:spTree>
    <p:extLst>
      <p:ext uri="{BB962C8B-B14F-4D97-AF65-F5344CB8AC3E}">
        <p14:creationId xmlns:p14="http://schemas.microsoft.com/office/powerpoint/2010/main" val="10454510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n-GB" dirty="0" smtClean="0"/>
              <a:t>Image Creation</a:t>
            </a:r>
            <a:endParaRPr lang="en-GB" dirty="0"/>
          </a:p>
        </p:txBody>
      </p:sp>
      <p:sp>
        <p:nvSpPr>
          <p:cNvPr id="9" name="Marcador de contenido 8"/>
          <p:cNvSpPr>
            <a:spLocks noGrp="1"/>
          </p:cNvSpPr>
          <p:nvPr>
            <p:ph sz="half" idx="2"/>
          </p:nvPr>
        </p:nvSpPr>
        <p:spPr>
          <a:xfrm>
            <a:off x="179512" y="1052736"/>
            <a:ext cx="8784976" cy="4784400"/>
          </a:xfrm>
        </p:spPr>
        <p:txBody>
          <a:bodyPr/>
          <a:lstStyle/>
          <a:p>
            <a:r>
              <a:rPr lang="en-GB" sz="2400" dirty="0" smtClean="0">
                <a:latin typeface="Candara" panose="020E0502030303020204" pitchFamily="34" charset="0"/>
              </a:rPr>
              <a:t>EGI maintains baseline OS VM images in </a:t>
            </a:r>
            <a:r>
              <a:rPr lang="en-GB" sz="2400" dirty="0" err="1" smtClean="0">
                <a:latin typeface="Candara" panose="020E0502030303020204" pitchFamily="34" charset="0"/>
              </a:rPr>
              <a:t>AppDB</a:t>
            </a:r>
            <a:endParaRPr lang="en-GB" sz="2400" dirty="0" smtClean="0">
              <a:latin typeface="Candara" panose="020E0502030303020204" pitchFamily="34" charset="0"/>
            </a:endParaRPr>
          </a:p>
          <a:p>
            <a:r>
              <a:rPr lang="en-GB" sz="2400" dirty="0" smtClean="0">
                <a:latin typeface="Candara" panose="020E0502030303020204" pitchFamily="34" charset="0"/>
              </a:rPr>
              <a:t>Sometimes contextualisation isn’t enough</a:t>
            </a:r>
          </a:p>
          <a:p>
            <a:pPr lvl="1"/>
            <a:r>
              <a:rPr lang="en-GB" sz="2000" dirty="0" smtClean="0">
                <a:latin typeface="Candara" panose="020E0502030303020204" pitchFamily="34" charset="0"/>
              </a:rPr>
              <a:t>You need to create full VMs for you / your community</a:t>
            </a:r>
          </a:p>
          <a:p>
            <a:pPr marL="0" indent="0">
              <a:buNone/>
            </a:pPr>
            <a:r>
              <a:rPr lang="en-GB" sz="2400" b="1" dirty="0" smtClean="0">
                <a:latin typeface="Candara" panose="020E0502030303020204" pitchFamily="34" charset="0"/>
              </a:rPr>
              <a:t>Steps:</a:t>
            </a:r>
          </a:p>
          <a:p>
            <a:pPr marL="0" indent="0">
              <a:buNone/>
            </a:pPr>
            <a:r>
              <a:rPr lang="en-GB" sz="2400" dirty="0" smtClean="0">
                <a:latin typeface="Candara" panose="020E0502030303020204" pitchFamily="34" charset="0"/>
              </a:rPr>
              <a:t>1. Create VM with some virtualization software:</a:t>
            </a:r>
          </a:p>
          <a:p>
            <a:pPr lvl="1"/>
            <a:r>
              <a:rPr lang="en-GB" sz="2000" dirty="0" err="1" smtClean="0">
                <a:latin typeface="Candara" panose="020E0502030303020204" pitchFamily="34" charset="0"/>
              </a:rPr>
              <a:t>VirtualBox</a:t>
            </a:r>
            <a:r>
              <a:rPr lang="en-GB" sz="2000" dirty="0" smtClean="0">
                <a:latin typeface="Candara" panose="020E0502030303020204" pitchFamily="34" charset="0"/>
              </a:rPr>
              <a:t> (available for most OS, easy to use)</a:t>
            </a:r>
          </a:p>
          <a:p>
            <a:pPr lvl="1"/>
            <a:r>
              <a:rPr lang="en-GB" sz="2000" dirty="0" smtClean="0">
                <a:latin typeface="Candara" panose="020E0502030303020204" pitchFamily="34" charset="0"/>
              </a:rPr>
              <a:t>KVM</a:t>
            </a:r>
          </a:p>
          <a:p>
            <a:pPr lvl="1"/>
            <a:r>
              <a:rPr lang="en-GB" sz="2000" dirty="0" err="1" smtClean="0">
                <a:latin typeface="Candara" panose="020E0502030303020204" pitchFamily="34" charset="0"/>
              </a:rPr>
              <a:t>Xen</a:t>
            </a:r>
            <a:endParaRPr lang="en-GB" sz="2000" dirty="0" smtClean="0">
              <a:latin typeface="Candara" panose="020E0502030303020204" pitchFamily="34" charset="0"/>
            </a:endParaRPr>
          </a:p>
          <a:p>
            <a:pPr lvl="1"/>
            <a:r>
              <a:rPr lang="en-GB" sz="2000" dirty="0" smtClean="0">
                <a:latin typeface="Candara" panose="020E0502030303020204" pitchFamily="34" charset="0"/>
              </a:rPr>
              <a:t>…</a:t>
            </a:r>
          </a:p>
          <a:p>
            <a:pPr marL="0" indent="0">
              <a:buNone/>
            </a:pPr>
            <a:r>
              <a:rPr lang="en-GB" sz="2400" dirty="0" smtClean="0">
                <a:latin typeface="Candara" panose="020E0502030303020204" pitchFamily="34" charset="0"/>
              </a:rPr>
              <a:t>2. Once VM is configured as needed, export to the proper format</a:t>
            </a:r>
          </a:p>
          <a:p>
            <a:pPr lvl="1"/>
            <a:r>
              <a:rPr lang="en-GB" sz="2000" dirty="0" smtClean="0">
                <a:solidFill>
                  <a:srgbClr val="FF0000"/>
                </a:solidFill>
                <a:latin typeface="Candara" panose="020E0502030303020204" pitchFamily="34" charset="0"/>
              </a:rPr>
              <a:t>OVF is the preferred format in the EGI Federated Cloud</a:t>
            </a:r>
          </a:p>
          <a:p>
            <a:pPr marL="57150" indent="0">
              <a:buNone/>
            </a:pPr>
            <a:r>
              <a:rPr lang="en-GB" sz="2400" dirty="0" smtClean="0">
                <a:latin typeface="Candara" panose="020E0502030303020204" pitchFamily="34" charset="0"/>
              </a:rPr>
              <a:t>3. Register image in </a:t>
            </a:r>
            <a:r>
              <a:rPr lang="en-GB" sz="2400" dirty="0" err="1" smtClean="0">
                <a:latin typeface="Candara" panose="020E0502030303020204" pitchFamily="34" charset="0"/>
              </a:rPr>
              <a:t>AppDB</a:t>
            </a:r>
            <a:r>
              <a:rPr lang="en-GB" sz="2400" dirty="0" smtClean="0">
                <a:latin typeface="Candara" panose="020E0502030303020204" pitchFamily="34" charset="0"/>
              </a:rPr>
              <a:t>, send request for approval to VO representative</a:t>
            </a:r>
            <a:endParaRPr lang="en-GB" sz="20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7496840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OVF, OVA and VMDK</a:t>
            </a:r>
            <a:endParaRPr lang="en-GB" dirty="0"/>
          </a:p>
        </p:txBody>
      </p:sp>
      <p:sp>
        <p:nvSpPr>
          <p:cNvPr id="3" name="Marcador de contenido 2"/>
          <p:cNvSpPr>
            <a:spLocks noGrp="1"/>
          </p:cNvSpPr>
          <p:nvPr>
            <p:ph sz="half" idx="2"/>
          </p:nvPr>
        </p:nvSpPr>
        <p:spPr>
          <a:xfrm>
            <a:off x="251520" y="1341438"/>
            <a:ext cx="8640960" cy="4784400"/>
          </a:xfrm>
        </p:spPr>
        <p:txBody>
          <a:bodyPr>
            <a:normAutofit/>
          </a:bodyPr>
          <a:lstStyle/>
          <a:p>
            <a:pPr algn="just"/>
            <a:r>
              <a:rPr lang="en-GB" sz="2400" dirty="0" smtClean="0">
                <a:latin typeface="Candara" panose="020E0502030303020204" pitchFamily="34" charset="0"/>
              </a:rPr>
              <a:t>OVF is a specification for packaging and distributing software appliances</a:t>
            </a:r>
          </a:p>
          <a:p>
            <a:pPr algn="just"/>
            <a:r>
              <a:rPr lang="en-GB" sz="2400" dirty="0" smtClean="0">
                <a:latin typeface="Candara" panose="020E0502030303020204" pitchFamily="34" charset="0"/>
              </a:rPr>
              <a:t>An </a:t>
            </a:r>
            <a:r>
              <a:rPr lang="en-GB" sz="2400" b="1" dirty="0">
                <a:latin typeface="Candara" panose="020E0502030303020204" pitchFamily="34" charset="0"/>
              </a:rPr>
              <a:t>OVF</a:t>
            </a:r>
            <a:r>
              <a:rPr lang="en-GB" sz="2400" dirty="0">
                <a:latin typeface="Candara" panose="020E0502030303020204" pitchFamily="34" charset="0"/>
              </a:rPr>
              <a:t> package consists </a:t>
            </a:r>
            <a:r>
              <a:rPr lang="en-GB" sz="2400" dirty="0" smtClean="0">
                <a:latin typeface="Candara" panose="020E0502030303020204" pitchFamily="34" charset="0"/>
              </a:rPr>
              <a:t>of:</a:t>
            </a:r>
          </a:p>
          <a:p>
            <a:pPr lvl="1" algn="just"/>
            <a:r>
              <a:rPr lang="en-GB" sz="2000" dirty="0" smtClean="0">
                <a:latin typeface="Candara" panose="020E0502030303020204" pitchFamily="34" charset="0"/>
              </a:rPr>
              <a:t>OVF description (XML file with .</a:t>
            </a:r>
            <a:r>
              <a:rPr lang="en-GB" sz="2000" dirty="0" err="1" smtClean="0">
                <a:latin typeface="Candara" panose="020E0502030303020204" pitchFamily="34" charset="0"/>
              </a:rPr>
              <a:t>ovf</a:t>
            </a:r>
            <a:r>
              <a:rPr lang="en-GB" sz="2000" dirty="0" smtClean="0">
                <a:latin typeface="Candara" panose="020E0502030303020204" pitchFamily="34" charset="0"/>
              </a:rPr>
              <a:t> extension) that contains the metadata (name, hardware requirements, etc.)</a:t>
            </a:r>
          </a:p>
          <a:p>
            <a:pPr lvl="1" algn="just"/>
            <a:r>
              <a:rPr lang="en-GB" sz="2000" dirty="0" smtClean="0">
                <a:latin typeface="Candara" panose="020E0502030303020204" pitchFamily="34" charset="0"/>
              </a:rPr>
              <a:t>One or more disk images: any format can be used, but in practice every implementation uses VMDK</a:t>
            </a:r>
          </a:p>
          <a:p>
            <a:pPr lvl="1" algn="just"/>
            <a:r>
              <a:rPr lang="en-GB" sz="2000" dirty="0" smtClean="0">
                <a:latin typeface="Candara" panose="020E0502030303020204" pitchFamily="34" charset="0"/>
              </a:rPr>
              <a:t>Optional auxiliary files (certificates, checksums, …)</a:t>
            </a:r>
          </a:p>
          <a:p>
            <a:pPr algn="just"/>
            <a:r>
              <a:rPr lang="en-GB" sz="2400" dirty="0" smtClean="0">
                <a:latin typeface="Candara" panose="020E0502030303020204" pitchFamily="34" charset="0"/>
              </a:rPr>
              <a:t>An </a:t>
            </a:r>
            <a:r>
              <a:rPr lang="en-GB" sz="2400" b="1" dirty="0" smtClean="0">
                <a:latin typeface="Candara" panose="020E0502030303020204" pitchFamily="34" charset="0"/>
              </a:rPr>
              <a:t>OVA</a:t>
            </a:r>
            <a:r>
              <a:rPr lang="en-GB" sz="2400" dirty="0" smtClean="0">
                <a:latin typeface="Candara" panose="020E0502030303020204" pitchFamily="34" charset="0"/>
              </a:rPr>
              <a:t> (OVF archive) is a tar file of a OVF package</a:t>
            </a:r>
          </a:p>
          <a:p>
            <a:pPr lvl="1" algn="just"/>
            <a:r>
              <a:rPr lang="en-GB" sz="2000" dirty="0" smtClean="0">
                <a:latin typeface="Candara" panose="020E0502030303020204" pitchFamily="34" charset="0"/>
              </a:rPr>
              <a:t>Easier for distribution than a directory with the files</a:t>
            </a:r>
          </a:p>
          <a:p>
            <a:pPr algn="just"/>
            <a:endParaRPr lang="en-GB" sz="2400" dirty="0" smtClean="0">
              <a:latin typeface="Candara" panose="020E0502030303020204" pitchFamily="34" charset="0"/>
            </a:endParaRPr>
          </a:p>
        </p:txBody>
      </p:sp>
    </p:spTree>
    <p:extLst>
      <p:ext uri="{BB962C8B-B14F-4D97-AF65-F5344CB8AC3E}">
        <p14:creationId xmlns:p14="http://schemas.microsoft.com/office/powerpoint/2010/main" val="5931481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3100" dirty="0"/>
              <a:t>Packer</a:t>
            </a:r>
            <a:r>
              <a:rPr lang="en-GB" dirty="0"/>
              <a:t/>
            </a:r>
            <a:br>
              <a:rPr lang="en-GB" dirty="0"/>
            </a:br>
            <a:r>
              <a:rPr lang="en-GB" sz="2700" dirty="0">
                <a:hlinkClick r:id="rId2"/>
              </a:rPr>
              <a:t>https://</a:t>
            </a:r>
            <a:r>
              <a:rPr lang="en-GB" sz="2700" dirty="0" smtClean="0">
                <a:hlinkClick r:id="rId2"/>
              </a:rPr>
              <a:t>github.com/hashicorp/packer</a:t>
            </a:r>
            <a:r>
              <a:rPr lang="en-GB" sz="2700" dirty="0" smtClean="0"/>
              <a:t> </a:t>
            </a:r>
            <a:endParaRPr lang="en-GB" dirty="0"/>
          </a:p>
        </p:txBody>
      </p:sp>
      <p:sp>
        <p:nvSpPr>
          <p:cNvPr id="3" name="Marcador de contenido 2"/>
          <p:cNvSpPr>
            <a:spLocks noGrp="1"/>
          </p:cNvSpPr>
          <p:nvPr>
            <p:ph sz="half" idx="2"/>
          </p:nvPr>
        </p:nvSpPr>
        <p:spPr>
          <a:xfrm>
            <a:off x="251520" y="1268760"/>
            <a:ext cx="8640960" cy="4784400"/>
          </a:xfrm>
        </p:spPr>
        <p:txBody>
          <a:bodyPr/>
          <a:lstStyle/>
          <a:p>
            <a:r>
              <a:rPr lang="en-GB" sz="2400" dirty="0">
                <a:latin typeface="Candara" panose="020E0502030303020204" pitchFamily="34" charset="0"/>
              </a:rPr>
              <a:t>Packer is a tool for creating machine and container images for multiple platforms from a single source </a:t>
            </a:r>
            <a:r>
              <a:rPr lang="en-GB" sz="2400" dirty="0" smtClean="0">
                <a:latin typeface="Candara" panose="020E0502030303020204" pitchFamily="34" charset="0"/>
              </a:rPr>
              <a:t>configuration</a:t>
            </a:r>
          </a:p>
          <a:p>
            <a:pPr lvl="1"/>
            <a:r>
              <a:rPr lang="en-GB" sz="2000" dirty="0" smtClean="0">
                <a:latin typeface="Candara" panose="020E0502030303020204" pitchFamily="34" charset="0"/>
              </a:rPr>
              <a:t>Reproducible builds</a:t>
            </a:r>
          </a:p>
          <a:p>
            <a:pPr lvl="1"/>
            <a:r>
              <a:rPr lang="en-GB" sz="2000" dirty="0" smtClean="0">
                <a:latin typeface="Candara" panose="020E0502030303020204" pitchFamily="34" charset="0"/>
              </a:rPr>
              <a:t>Creates VM in your virtualization platform (or cloud)</a:t>
            </a:r>
          </a:p>
          <a:p>
            <a:pPr lvl="1"/>
            <a:r>
              <a:rPr lang="en-GB" sz="2000" dirty="0" smtClean="0">
                <a:latin typeface="Candara" panose="020E0502030303020204" pitchFamily="34" charset="0"/>
              </a:rPr>
              <a:t>Executes scripts on top to install/configure</a:t>
            </a:r>
          </a:p>
          <a:p>
            <a:pPr lvl="1"/>
            <a:r>
              <a:rPr lang="en-GB" sz="2000" dirty="0" smtClean="0">
                <a:latin typeface="Candara" panose="020E0502030303020204" pitchFamily="34" charset="0"/>
              </a:rPr>
              <a:t>Can apply the same scripts to different platforms (so all images are the same at the end)</a:t>
            </a:r>
          </a:p>
          <a:p>
            <a:pPr lvl="1"/>
            <a:endParaRPr lang="en-GB" sz="2000" dirty="0">
              <a:latin typeface="Candara" panose="020E0502030303020204" pitchFamily="34" charset="0"/>
            </a:endParaRPr>
          </a:p>
        </p:txBody>
      </p:sp>
    </p:spTree>
    <p:extLst>
      <p:ext uri="{BB962C8B-B14F-4D97-AF65-F5344CB8AC3E}">
        <p14:creationId xmlns:p14="http://schemas.microsoft.com/office/powerpoint/2010/main" val="32166380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Packer Image Template </a:t>
            </a:r>
            <a:endParaRPr lang="en-GB" dirty="0"/>
          </a:p>
        </p:txBody>
      </p:sp>
      <p:sp>
        <p:nvSpPr>
          <p:cNvPr id="3" name="Marcador de contenido 2"/>
          <p:cNvSpPr>
            <a:spLocks noGrp="1"/>
          </p:cNvSpPr>
          <p:nvPr>
            <p:ph sz="half" idx="2"/>
          </p:nvPr>
        </p:nvSpPr>
        <p:spPr>
          <a:xfrm>
            <a:off x="251520" y="1452912"/>
            <a:ext cx="8568952" cy="4784400"/>
          </a:xfrm>
        </p:spPr>
        <p:txBody>
          <a:bodyPr/>
          <a:lstStyle/>
          <a:p>
            <a:r>
              <a:rPr lang="en-GB" sz="2400" dirty="0" smtClean="0">
                <a:latin typeface="Candara" panose="020E0502030303020204" pitchFamily="34" charset="0"/>
              </a:rPr>
              <a:t>JSON file containing the description of what to build.</a:t>
            </a:r>
          </a:p>
          <a:p>
            <a:endParaRPr lang="en-GB" sz="2400" b="1" dirty="0" smtClean="0">
              <a:latin typeface="Candara" panose="020E0502030303020204" pitchFamily="34" charset="0"/>
            </a:endParaRPr>
          </a:p>
          <a:p>
            <a:r>
              <a:rPr lang="en-GB" sz="2400" b="1" dirty="0" smtClean="0">
                <a:latin typeface="Candara" panose="020E0502030303020204" pitchFamily="34" charset="0"/>
              </a:rPr>
              <a:t>Builders</a:t>
            </a:r>
          </a:p>
          <a:p>
            <a:pPr lvl="1"/>
            <a:r>
              <a:rPr lang="en-GB" sz="2000" dirty="0" smtClean="0">
                <a:latin typeface="Candara" panose="020E0502030303020204" pitchFamily="34" charset="0"/>
              </a:rPr>
              <a:t>Define how to install/start the VM for a given platform</a:t>
            </a:r>
          </a:p>
          <a:p>
            <a:pPr lvl="1"/>
            <a:r>
              <a:rPr lang="en-GB" sz="2000" dirty="0" smtClean="0">
                <a:latin typeface="Candara" panose="020E0502030303020204" pitchFamily="34" charset="0"/>
              </a:rPr>
              <a:t>Supports AWS, </a:t>
            </a:r>
            <a:r>
              <a:rPr lang="en-GB" sz="2000" dirty="0" err="1" smtClean="0">
                <a:latin typeface="Candara" panose="020E0502030303020204" pitchFamily="34" charset="0"/>
              </a:rPr>
              <a:t>OpenStack</a:t>
            </a:r>
            <a:r>
              <a:rPr lang="en-GB" sz="2000" dirty="0" smtClean="0">
                <a:latin typeface="Candara" panose="020E0502030303020204" pitchFamily="34" charset="0"/>
              </a:rPr>
              <a:t>, </a:t>
            </a:r>
            <a:r>
              <a:rPr lang="en-GB" sz="2000" dirty="0" err="1" smtClean="0">
                <a:latin typeface="Candara" panose="020E0502030303020204" pitchFamily="34" charset="0"/>
              </a:rPr>
              <a:t>VirtualBox</a:t>
            </a:r>
            <a:r>
              <a:rPr lang="en-GB" sz="2000" dirty="0" smtClean="0">
                <a:latin typeface="Candara" panose="020E0502030303020204" pitchFamily="34" charset="0"/>
              </a:rPr>
              <a:t>, </a:t>
            </a:r>
            <a:r>
              <a:rPr lang="en-GB" sz="2000" dirty="0" err="1" smtClean="0">
                <a:latin typeface="Candara" panose="020E0502030303020204" pitchFamily="34" charset="0"/>
              </a:rPr>
              <a:t>qemu</a:t>
            </a:r>
            <a:r>
              <a:rPr lang="en-GB" sz="2000" dirty="0" smtClean="0">
                <a:latin typeface="Candara" panose="020E0502030303020204" pitchFamily="34" charset="0"/>
              </a:rPr>
              <a:t>, </a:t>
            </a:r>
            <a:r>
              <a:rPr lang="en-GB" sz="2000" dirty="0" err="1" smtClean="0">
                <a:latin typeface="Candara" panose="020E0502030303020204" pitchFamily="34" charset="0"/>
              </a:rPr>
              <a:t>VMWare</a:t>
            </a:r>
            <a:r>
              <a:rPr lang="en-GB" sz="2000" dirty="0" smtClean="0">
                <a:latin typeface="Candara" panose="020E0502030303020204" pitchFamily="34" charset="0"/>
              </a:rPr>
              <a:t>, …</a:t>
            </a:r>
          </a:p>
          <a:p>
            <a:endParaRPr lang="en-GB" sz="2400" b="1" dirty="0" smtClean="0">
              <a:latin typeface="Candara" panose="020E0502030303020204" pitchFamily="34" charset="0"/>
            </a:endParaRPr>
          </a:p>
          <a:p>
            <a:r>
              <a:rPr lang="en-GB" sz="2400" b="1" dirty="0" err="1" smtClean="0">
                <a:latin typeface="Candara" panose="020E0502030303020204" pitchFamily="34" charset="0"/>
              </a:rPr>
              <a:t>Provisioners</a:t>
            </a:r>
            <a:endParaRPr lang="en-GB" sz="2400" b="1" dirty="0" smtClean="0">
              <a:latin typeface="Candara" panose="020E0502030303020204" pitchFamily="34" charset="0"/>
            </a:endParaRPr>
          </a:p>
          <a:p>
            <a:pPr lvl="1"/>
            <a:r>
              <a:rPr lang="en-GB" sz="2000" dirty="0" smtClean="0">
                <a:latin typeface="Candara" panose="020E0502030303020204" pitchFamily="34" charset="0"/>
              </a:rPr>
              <a:t>Define how to </a:t>
            </a:r>
            <a:r>
              <a:rPr lang="en-GB" sz="2000" dirty="0">
                <a:latin typeface="Candara" panose="020E0502030303020204" pitchFamily="34" charset="0"/>
              </a:rPr>
              <a:t>install and configure software into the </a:t>
            </a:r>
            <a:r>
              <a:rPr lang="en-GB" sz="2000" dirty="0" smtClean="0">
                <a:latin typeface="Candara" panose="020E0502030303020204" pitchFamily="34" charset="0"/>
              </a:rPr>
              <a:t>image</a:t>
            </a:r>
          </a:p>
          <a:p>
            <a:pPr lvl="1"/>
            <a:r>
              <a:rPr lang="en-GB" sz="2000" dirty="0" smtClean="0">
                <a:latin typeface="Candara" panose="020E0502030303020204" pitchFamily="34" charset="0"/>
              </a:rPr>
              <a:t>Several types: shell scripts, uploading files, puppet, chef, </a:t>
            </a:r>
            <a:r>
              <a:rPr lang="en-GB" sz="2000" dirty="0" err="1" smtClean="0">
                <a:latin typeface="Candara" panose="020E0502030303020204" pitchFamily="34" charset="0"/>
              </a:rPr>
              <a:t>ansible</a:t>
            </a:r>
            <a:r>
              <a:rPr lang="en-GB" sz="2000" dirty="0" smtClean="0">
                <a:latin typeface="Candara" panose="020E0502030303020204" pitchFamily="34" charset="0"/>
              </a:rPr>
              <a:t>, …</a:t>
            </a:r>
            <a:endParaRPr lang="en-GB" sz="2000" dirty="0">
              <a:latin typeface="Candara" panose="020E0502030303020204" pitchFamily="34" charset="0"/>
            </a:endParaRPr>
          </a:p>
        </p:txBody>
      </p:sp>
    </p:spTree>
    <p:extLst>
      <p:ext uri="{BB962C8B-B14F-4D97-AF65-F5344CB8AC3E}">
        <p14:creationId xmlns:p14="http://schemas.microsoft.com/office/powerpoint/2010/main" val="32275937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Packer builder</a:t>
            </a:r>
            <a:endParaRPr lang="en-GB" dirty="0"/>
          </a:p>
        </p:txBody>
      </p:sp>
      <p:sp>
        <p:nvSpPr>
          <p:cNvPr id="3" name="Marcador de contenido 2"/>
          <p:cNvSpPr>
            <a:spLocks noGrp="1"/>
          </p:cNvSpPr>
          <p:nvPr>
            <p:ph sz="half" idx="2"/>
          </p:nvPr>
        </p:nvSpPr>
        <p:spPr>
          <a:xfrm>
            <a:off x="251520" y="1380904"/>
            <a:ext cx="8640960" cy="4784400"/>
          </a:xfrm>
        </p:spPr>
        <p:txBody>
          <a:bodyPr>
            <a:noAutofit/>
          </a:bodyPr>
          <a:lstStyle/>
          <a:p>
            <a:pPr marL="0" indent="0">
              <a:buNone/>
            </a:pPr>
            <a:r>
              <a:rPr lang="en-GB" sz="1200" dirty="0">
                <a:latin typeface="Candara" panose="020E0502030303020204" pitchFamily="34" charset="0"/>
                <a:cs typeface="Courier"/>
              </a:rPr>
              <a:t>"builders": [{</a:t>
            </a:r>
          </a:p>
          <a:p>
            <a:pPr marL="0" indent="0">
              <a:buNone/>
            </a:pPr>
            <a:r>
              <a:rPr lang="en-GB" sz="1200" dirty="0">
                <a:latin typeface="Candara" panose="020E0502030303020204" pitchFamily="34" charset="0"/>
                <a:cs typeface="Courier"/>
              </a:rPr>
              <a:t>    "type": "</a:t>
            </a:r>
            <a:r>
              <a:rPr lang="en-GB" sz="1200" dirty="0" err="1">
                <a:latin typeface="Candara" panose="020E0502030303020204" pitchFamily="34" charset="0"/>
                <a:cs typeface="Courier"/>
              </a:rPr>
              <a:t>virtualbox-iso</a:t>
            </a:r>
            <a:r>
              <a:rPr lang="en-GB" sz="1200" dirty="0">
                <a:latin typeface="Candara" panose="020E0502030303020204" pitchFamily="34" charset="0"/>
                <a:cs typeface="Courier"/>
              </a:rPr>
              <a:t>",</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guest_os_type</a:t>
            </a:r>
            <a:r>
              <a:rPr lang="en-GB" sz="1200" dirty="0">
                <a:latin typeface="Candara" panose="020E0502030303020204" pitchFamily="34" charset="0"/>
                <a:cs typeface="Courier"/>
              </a:rPr>
              <a:t>": "Ubuntu_64",</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disk_size</a:t>
            </a:r>
            <a:r>
              <a:rPr lang="en-GB" sz="1200" dirty="0">
                <a:latin typeface="Candara" panose="020E0502030303020204" pitchFamily="34" charset="0"/>
                <a:cs typeface="Courier"/>
              </a:rPr>
              <a:t>": 2000,</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iso_url</a:t>
            </a:r>
            <a:r>
              <a:rPr lang="en-GB" sz="1200" dirty="0">
                <a:latin typeface="Candara" panose="020E0502030303020204" pitchFamily="34" charset="0"/>
                <a:cs typeface="Courier"/>
              </a:rPr>
              <a:t>": "http://</a:t>
            </a:r>
            <a:r>
              <a:rPr lang="en-GB" sz="1200" dirty="0" err="1">
                <a:latin typeface="Candara" panose="020E0502030303020204" pitchFamily="34" charset="0"/>
                <a:cs typeface="Courier"/>
              </a:rPr>
              <a:t>archive.ubuntu.com</a:t>
            </a:r>
            <a:r>
              <a:rPr lang="en-GB" sz="1200" dirty="0">
                <a:latin typeface="Candara" panose="020E0502030303020204" pitchFamily="34" charset="0"/>
                <a:cs typeface="Courier"/>
              </a:rPr>
              <a:t>/</a:t>
            </a:r>
            <a:r>
              <a:rPr lang="en-GB" sz="1200" dirty="0" err="1">
                <a:latin typeface="Candara" panose="020E0502030303020204" pitchFamily="34" charset="0"/>
                <a:cs typeface="Courier"/>
              </a:rPr>
              <a:t>ubuntu</a:t>
            </a:r>
            <a:r>
              <a:rPr lang="en-GB" sz="1200" dirty="0">
                <a:latin typeface="Candara" panose="020E0502030303020204" pitchFamily="34" charset="0"/>
                <a:cs typeface="Courier"/>
              </a:rPr>
              <a:t>/</a:t>
            </a:r>
            <a:r>
              <a:rPr lang="en-GB" sz="1200" dirty="0" err="1">
                <a:latin typeface="Candara" panose="020E0502030303020204" pitchFamily="34" charset="0"/>
                <a:cs typeface="Courier"/>
              </a:rPr>
              <a:t>dists</a:t>
            </a:r>
            <a:r>
              <a:rPr lang="en-GB" sz="1200" dirty="0">
                <a:latin typeface="Candara" panose="020E0502030303020204" pitchFamily="34" charset="0"/>
                <a:cs typeface="Courier"/>
              </a:rPr>
              <a:t>/trusty/main/installer-amd64/current/images/</a:t>
            </a:r>
            <a:r>
              <a:rPr lang="en-GB" sz="1200" dirty="0" err="1">
                <a:latin typeface="Candara" panose="020E0502030303020204" pitchFamily="34" charset="0"/>
                <a:cs typeface="Courier"/>
              </a:rPr>
              <a:t>netboot</a:t>
            </a:r>
            <a:r>
              <a:rPr lang="en-GB" sz="1200" dirty="0">
                <a:latin typeface="Candara" panose="020E0502030303020204" pitchFamily="34" charset="0"/>
                <a:cs typeface="Courier"/>
              </a:rPr>
              <a:t>/</a:t>
            </a:r>
            <a:r>
              <a:rPr lang="en-GB" sz="1200" dirty="0" err="1">
                <a:latin typeface="Candara" panose="020E0502030303020204" pitchFamily="34" charset="0"/>
                <a:cs typeface="Courier"/>
              </a:rPr>
              <a:t>mini.iso</a:t>
            </a:r>
            <a:r>
              <a:rPr lang="en-GB" sz="1200" dirty="0">
                <a:latin typeface="Candara" panose="020E0502030303020204" pitchFamily="34" charset="0"/>
                <a:cs typeface="Courier"/>
              </a:rPr>
              <a:t>",</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iso_checksum</a:t>
            </a:r>
            <a:r>
              <a:rPr lang="en-GB" sz="1200" dirty="0">
                <a:latin typeface="Candara" panose="020E0502030303020204" pitchFamily="34" charset="0"/>
                <a:cs typeface="Courier"/>
              </a:rPr>
              <a:t>": "bc09966b54f91f62c3c41fc14b76f2baa4cce48595ce22e8c9f24ab21ac8d965",</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iso_checksum_type</a:t>
            </a:r>
            <a:r>
              <a:rPr lang="en-GB" sz="1200" dirty="0">
                <a:latin typeface="Candara" panose="020E0502030303020204" pitchFamily="34" charset="0"/>
                <a:cs typeface="Courier"/>
              </a:rPr>
              <a:t>": "sha256",</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ssh_username</a:t>
            </a:r>
            <a:r>
              <a:rPr lang="en-GB" sz="1200" dirty="0">
                <a:latin typeface="Candara" panose="020E0502030303020204" pitchFamily="34" charset="0"/>
                <a:cs typeface="Courier"/>
              </a:rPr>
              <a:t>": "root",</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ssh_password</a:t>
            </a:r>
            <a:r>
              <a:rPr lang="en-GB" sz="1200" dirty="0">
                <a:latin typeface="Candara" panose="020E0502030303020204" pitchFamily="34" charset="0"/>
                <a:cs typeface="Courier"/>
              </a:rPr>
              <a:t>": "</a:t>
            </a:r>
            <a:r>
              <a:rPr lang="en-GB" sz="1200" dirty="0" err="1">
                <a:latin typeface="Candara" panose="020E0502030303020204" pitchFamily="34" charset="0"/>
                <a:cs typeface="Courier"/>
              </a:rPr>
              <a:t>rootpasswd</a:t>
            </a:r>
            <a:r>
              <a:rPr lang="en-GB" sz="1200" dirty="0">
                <a:latin typeface="Candara" panose="020E0502030303020204" pitchFamily="34" charset="0"/>
                <a:cs typeface="Courier"/>
              </a:rPr>
              <a:t>",</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ssh_wait_timeout</a:t>
            </a:r>
            <a:r>
              <a:rPr lang="en-GB" sz="1200" dirty="0">
                <a:latin typeface="Candara" panose="020E0502030303020204" pitchFamily="34" charset="0"/>
                <a:cs typeface="Courier"/>
              </a:rPr>
              <a:t>": "90m",</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shutdown_command</a:t>
            </a:r>
            <a:r>
              <a:rPr lang="en-GB" sz="1200" dirty="0">
                <a:latin typeface="Candara" panose="020E0502030303020204" pitchFamily="34" charset="0"/>
                <a:cs typeface="Courier"/>
              </a:rPr>
              <a:t>": "shutdown -h now",</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http_directory</a:t>
            </a:r>
            <a:r>
              <a:rPr lang="en-GB" sz="1200" dirty="0">
                <a:latin typeface="Candara" panose="020E0502030303020204" pitchFamily="34" charset="0"/>
                <a:cs typeface="Courier"/>
              </a:rPr>
              <a:t>": "</a:t>
            </a:r>
            <a:r>
              <a:rPr lang="en-GB" sz="1200" dirty="0" err="1">
                <a:latin typeface="Candara" panose="020E0502030303020204" pitchFamily="34" charset="0"/>
                <a:cs typeface="Courier"/>
              </a:rPr>
              <a:t>httpdir</a:t>
            </a:r>
            <a:r>
              <a:rPr lang="en-GB" sz="1200" dirty="0">
                <a:latin typeface="Candara" panose="020E0502030303020204" pitchFamily="34" charset="0"/>
                <a:cs typeface="Courier"/>
              </a:rPr>
              <a:t>",</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http_port_min</a:t>
            </a:r>
            <a:r>
              <a:rPr lang="en-GB" sz="1200" dirty="0">
                <a:latin typeface="Candara" panose="020E0502030303020204" pitchFamily="34" charset="0"/>
                <a:cs typeface="Courier"/>
              </a:rPr>
              <a:t>": 8500,</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http_port_max</a:t>
            </a:r>
            <a:r>
              <a:rPr lang="en-GB" sz="1200" dirty="0">
                <a:latin typeface="Candara" panose="020E0502030303020204" pitchFamily="34" charset="0"/>
                <a:cs typeface="Courier"/>
              </a:rPr>
              <a:t>": 8550,</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boot_command</a:t>
            </a:r>
            <a:r>
              <a:rPr lang="en-GB" sz="1200" dirty="0">
                <a:latin typeface="Candara" panose="020E0502030303020204" pitchFamily="34" charset="0"/>
                <a:cs typeface="Courier"/>
              </a:rPr>
              <a:t>": [</a:t>
            </a:r>
          </a:p>
          <a:p>
            <a:pPr marL="0" indent="0">
              <a:buNone/>
            </a:pPr>
            <a:r>
              <a:rPr lang="en-GB" sz="1200" dirty="0">
                <a:latin typeface="Candara" panose="020E0502030303020204" pitchFamily="34" charset="0"/>
                <a:cs typeface="Courier"/>
              </a:rPr>
              <a:t>        "&lt;esc&gt;",</a:t>
            </a:r>
          </a:p>
          <a:p>
            <a:pPr marL="0" indent="0">
              <a:buNone/>
            </a:pPr>
            <a:r>
              <a:rPr lang="en-GB" sz="1200" dirty="0">
                <a:latin typeface="Candara" panose="020E0502030303020204" pitchFamily="34" charset="0"/>
                <a:cs typeface="Courier"/>
              </a:rPr>
              <a:t>        " install auto=true priority=critical </a:t>
            </a:r>
            <a:r>
              <a:rPr lang="en-GB" sz="1200" dirty="0" err="1">
                <a:latin typeface="Candara" panose="020E0502030303020204" pitchFamily="34" charset="0"/>
                <a:cs typeface="Courier"/>
              </a:rPr>
              <a:t>preseed</a:t>
            </a:r>
            <a:r>
              <a:rPr lang="en-GB" sz="1200" dirty="0">
                <a:latin typeface="Candara" panose="020E0502030303020204" pitchFamily="34" charset="0"/>
                <a:cs typeface="Courier"/>
              </a:rPr>
              <a:t>/</a:t>
            </a:r>
            <a:r>
              <a:rPr lang="en-GB" sz="1200" dirty="0" err="1">
                <a:latin typeface="Candara" panose="020E0502030303020204" pitchFamily="34" charset="0"/>
                <a:cs typeface="Courier"/>
              </a:rPr>
              <a:t>url</a:t>
            </a:r>
            <a:r>
              <a:rPr lang="en-GB" sz="1200" dirty="0">
                <a:latin typeface="Candara" panose="020E0502030303020204" pitchFamily="34" charset="0"/>
                <a:cs typeface="Courier"/>
              </a:rPr>
              <a:t>=http://{{ .HTTPIP }}:{{ .</a:t>
            </a:r>
            <a:r>
              <a:rPr lang="en-GB" sz="1200" dirty="0" err="1">
                <a:latin typeface="Candara" panose="020E0502030303020204" pitchFamily="34" charset="0"/>
                <a:cs typeface="Courier"/>
              </a:rPr>
              <a:t>HTTPPort</a:t>
            </a:r>
            <a:r>
              <a:rPr lang="en-GB" sz="1200" dirty="0">
                <a:latin typeface="Candara" panose="020E0502030303020204" pitchFamily="34" charset="0"/>
                <a:cs typeface="Courier"/>
              </a:rPr>
              <a:t> }}/</a:t>
            </a:r>
            <a:r>
              <a:rPr lang="en-GB" sz="1200" dirty="0" err="1">
                <a:latin typeface="Candara" panose="020E0502030303020204" pitchFamily="34" charset="0"/>
                <a:cs typeface="Courier"/>
              </a:rPr>
              <a:t>ubuntu.cfg</a:t>
            </a:r>
            <a:r>
              <a:rPr lang="en-GB" sz="1200" dirty="0">
                <a:latin typeface="Candara" panose="020E0502030303020204" pitchFamily="34" charset="0"/>
                <a:cs typeface="Courier"/>
              </a:rPr>
              <a:t>",</a:t>
            </a:r>
          </a:p>
          <a:p>
            <a:pPr marL="0" indent="0">
              <a:buNone/>
            </a:pPr>
            <a:r>
              <a:rPr lang="en-GB" sz="1200" dirty="0">
                <a:latin typeface="Candara" panose="020E0502030303020204" pitchFamily="34" charset="0"/>
                <a:cs typeface="Courier"/>
              </a:rPr>
              <a:t>        "&lt;enter&gt;"</a:t>
            </a:r>
          </a:p>
          <a:p>
            <a:pPr marL="0" indent="0">
              <a:buNone/>
            </a:pPr>
            <a:r>
              <a:rPr lang="en-GB" sz="1200" dirty="0">
                <a:latin typeface="Candara" panose="020E0502030303020204" pitchFamily="34" charset="0"/>
                <a:cs typeface="Courier"/>
              </a:rPr>
              <a:t>    ],</a:t>
            </a:r>
          </a:p>
          <a:p>
            <a:pPr marL="0" indent="0">
              <a:buNone/>
            </a:pPr>
            <a:r>
              <a:rPr lang="en-GB" sz="1200" dirty="0">
                <a:latin typeface="Candara" panose="020E0502030303020204" pitchFamily="34" charset="0"/>
                <a:cs typeface="Courier"/>
              </a:rPr>
              <a:t>    "</a:t>
            </a:r>
            <a:r>
              <a:rPr lang="en-GB" sz="1200" dirty="0" err="1">
                <a:latin typeface="Candara" panose="020E0502030303020204" pitchFamily="34" charset="0"/>
                <a:cs typeface="Courier"/>
              </a:rPr>
              <a:t>vm_name</a:t>
            </a:r>
            <a:r>
              <a:rPr lang="en-GB" sz="1200" dirty="0">
                <a:latin typeface="Candara" panose="020E0502030303020204" pitchFamily="34" charset="0"/>
                <a:cs typeface="Courier"/>
              </a:rPr>
              <a:t>": "Ubuntu.14.04.20150623"</a:t>
            </a:r>
          </a:p>
          <a:p>
            <a:pPr marL="0" indent="0">
              <a:buNone/>
            </a:pPr>
            <a:r>
              <a:rPr lang="en-GB" sz="1200" dirty="0">
                <a:latin typeface="Candara" panose="020E0502030303020204" pitchFamily="34" charset="0"/>
                <a:cs typeface="Courier"/>
              </a:rPr>
              <a:t>  }],</a:t>
            </a:r>
          </a:p>
        </p:txBody>
      </p:sp>
    </p:spTree>
    <p:extLst>
      <p:ext uri="{BB962C8B-B14F-4D97-AF65-F5344CB8AC3E}">
        <p14:creationId xmlns:p14="http://schemas.microsoft.com/office/powerpoint/2010/main" val="21188242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Packer </a:t>
            </a:r>
            <a:r>
              <a:rPr lang="en-GB" dirty="0" err="1" smtClean="0"/>
              <a:t>provisioners</a:t>
            </a:r>
            <a:endParaRPr lang="en-GB" dirty="0"/>
          </a:p>
        </p:txBody>
      </p:sp>
      <p:sp>
        <p:nvSpPr>
          <p:cNvPr id="3" name="Marcador de contenido 2"/>
          <p:cNvSpPr>
            <a:spLocks noGrp="1"/>
          </p:cNvSpPr>
          <p:nvPr>
            <p:ph sz="half" idx="2"/>
          </p:nvPr>
        </p:nvSpPr>
        <p:spPr/>
        <p:txBody>
          <a:bodyPr>
            <a:normAutofit fontScale="62500" lnSpcReduction="20000"/>
          </a:bodyPr>
          <a:lstStyle/>
          <a:p>
            <a:pPr marL="0" indent="0">
              <a:buNone/>
            </a:pPr>
            <a:r>
              <a:rPr lang="nl-NL" dirty="0">
                <a:latin typeface="Candara" panose="020E0502030303020204" pitchFamily="34" charset="0"/>
                <a:cs typeface="Courier"/>
              </a:rPr>
              <a:t> "</a:t>
            </a:r>
            <a:r>
              <a:rPr lang="nl-NL" dirty="0" err="1">
                <a:latin typeface="Candara" panose="020E0502030303020204" pitchFamily="34" charset="0"/>
                <a:cs typeface="Courier"/>
              </a:rPr>
              <a:t>provisioners</a:t>
            </a: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"type": "</a:t>
            </a:r>
            <a:r>
              <a:rPr lang="nl-NL" b="1" dirty="0">
                <a:solidFill>
                  <a:srgbClr val="FF0000"/>
                </a:solidFill>
                <a:latin typeface="Candara" panose="020E0502030303020204" pitchFamily="34" charset="0"/>
                <a:cs typeface="Courier"/>
              </a:rPr>
              <a:t>file</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"source": "</a:t>
            </a:r>
            <a:r>
              <a:rPr lang="nl-NL" dirty="0" err="1">
                <a:latin typeface="Candara" panose="020E0502030303020204" pitchFamily="34" charset="0"/>
                <a:cs typeface="Courier"/>
              </a:rPr>
              <a:t>provisioners</a:t>
            </a:r>
            <a:r>
              <a:rPr lang="nl-NL" dirty="0">
                <a:latin typeface="Candara" panose="020E0502030303020204" pitchFamily="34" charset="0"/>
                <a:cs typeface="Courier"/>
              </a:rPr>
              <a:t>/</a:t>
            </a:r>
            <a:r>
              <a:rPr lang="nl-NL" dirty="0" err="1">
                <a:latin typeface="Candara" panose="020E0502030303020204" pitchFamily="34" charset="0"/>
                <a:cs typeface="Courier"/>
              </a:rPr>
              <a:t>cloud.cfg</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a:t>
            </a:r>
            <a:r>
              <a:rPr lang="nl-NL" dirty="0" err="1">
                <a:latin typeface="Candara" panose="020E0502030303020204" pitchFamily="34" charset="0"/>
                <a:cs typeface="Courier"/>
              </a:rPr>
              <a:t>destination</a:t>
            </a:r>
            <a:r>
              <a:rPr lang="nl-NL" dirty="0">
                <a:latin typeface="Candara" panose="020E0502030303020204" pitchFamily="34" charset="0"/>
                <a:cs typeface="Courier"/>
              </a:rPr>
              <a:t>": "/root/</a:t>
            </a:r>
            <a:r>
              <a:rPr lang="nl-NL" dirty="0" err="1">
                <a:latin typeface="Candara" panose="020E0502030303020204" pitchFamily="34" charset="0"/>
                <a:cs typeface="Courier"/>
              </a:rPr>
              <a:t>cloud.cfg</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"type": "</a:t>
            </a:r>
            <a:r>
              <a:rPr lang="nl-NL" b="1" dirty="0">
                <a:solidFill>
                  <a:srgbClr val="FF0000"/>
                </a:solidFill>
                <a:latin typeface="Candara" panose="020E0502030303020204" pitchFamily="34" charset="0"/>
                <a:cs typeface="Courier"/>
              </a:rPr>
              <a:t>file</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"source": "</a:t>
            </a:r>
            <a:r>
              <a:rPr lang="nl-NL" dirty="0" err="1">
                <a:latin typeface="Candara" panose="020E0502030303020204" pitchFamily="34" charset="0"/>
                <a:cs typeface="Courier"/>
              </a:rPr>
              <a:t>provisioners</a:t>
            </a:r>
            <a:r>
              <a:rPr lang="nl-NL" dirty="0">
                <a:latin typeface="Candara" panose="020E0502030303020204" pitchFamily="34" charset="0"/>
                <a:cs typeface="Courier"/>
              </a:rPr>
              <a:t>/</a:t>
            </a:r>
            <a:r>
              <a:rPr lang="nl-NL" dirty="0" err="1">
                <a:latin typeface="Candara" panose="020E0502030303020204" pitchFamily="34" charset="0"/>
                <a:cs typeface="Courier"/>
              </a:rPr>
              <a:t>sshd_config</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a:t>
            </a:r>
            <a:r>
              <a:rPr lang="nl-NL" dirty="0" err="1">
                <a:latin typeface="Candara" panose="020E0502030303020204" pitchFamily="34" charset="0"/>
                <a:cs typeface="Courier"/>
              </a:rPr>
              <a:t>destination</a:t>
            </a:r>
            <a:r>
              <a:rPr lang="nl-NL" dirty="0">
                <a:latin typeface="Candara" panose="020E0502030303020204" pitchFamily="34" charset="0"/>
                <a:cs typeface="Courier"/>
              </a:rPr>
              <a:t>": "/root/</a:t>
            </a:r>
            <a:r>
              <a:rPr lang="nl-NL" dirty="0" err="1">
                <a:latin typeface="Candara" panose="020E0502030303020204" pitchFamily="34" charset="0"/>
                <a:cs typeface="Courier"/>
              </a:rPr>
              <a:t>sshd_config</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"type": "</a:t>
            </a:r>
            <a:r>
              <a:rPr lang="nl-NL" b="1" dirty="0">
                <a:solidFill>
                  <a:srgbClr val="FF0000"/>
                </a:solidFill>
                <a:latin typeface="Candara" panose="020E0502030303020204" pitchFamily="34" charset="0"/>
                <a:cs typeface="Courier"/>
              </a:rPr>
              <a:t>shell</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"script": "</a:t>
            </a:r>
            <a:r>
              <a:rPr lang="nl-NL" dirty="0" err="1">
                <a:latin typeface="Candara" panose="020E0502030303020204" pitchFamily="34" charset="0"/>
                <a:cs typeface="Courier"/>
              </a:rPr>
              <a:t>provisioners</a:t>
            </a:r>
            <a:r>
              <a:rPr lang="nl-NL" dirty="0">
                <a:latin typeface="Candara" panose="020E0502030303020204" pitchFamily="34" charset="0"/>
                <a:cs typeface="Courier"/>
              </a:rPr>
              <a:t>/</a:t>
            </a:r>
            <a:r>
              <a:rPr lang="nl-NL" dirty="0" err="1">
                <a:latin typeface="Candara" panose="020E0502030303020204" pitchFamily="34" charset="0"/>
                <a:cs typeface="Courier"/>
              </a:rPr>
              <a:t>script.sh</a:t>
            </a:r>
            <a:r>
              <a:rPr lang="nl-NL" dirty="0">
                <a:latin typeface="Candara" panose="020E0502030303020204" pitchFamily="34" charset="0"/>
                <a:cs typeface="Courier"/>
              </a:rPr>
              <a:t>"</a:t>
            </a:r>
          </a:p>
          <a:p>
            <a:pPr marL="0" indent="0">
              <a:buNone/>
            </a:pPr>
            <a:r>
              <a:rPr lang="nl-NL" dirty="0">
                <a:latin typeface="Candara" panose="020E0502030303020204" pitchFamily="34" charset="0"/>
                <a:cs typeface="Courier"/>
              </a:rPr>
              <a:t>    }</a:t>
            </a:r>
          </a:p>
          <a:p>
            <a:pPr marL="0" indent="0">
              <a:buNone/>
            </a:pPr>
            <a:r>
              <a:rPr lang="nl-NL" dirty="0">
                <a:latin typeface="Candara" panose="020E0502030303020204" pitchFamily="34" charset="0"/>
                <a:cs typeface="Courier"/>
              </a:rPr>
              <a:t>  ]</a:t>
            </a:r>
            <a:endParaRPr lang="en-GB" dirty="0">
              <a:latin typeface="Candara" panose="020E0502030303020204" pitchFamily="34" charset="0"/>
              <a:cs typeface="Courier"/>
            </a:endParaRPr>
          </a:p>
        </p:txBody>
      </p:sp>
    </p:spTree>
    <p:extLst>
      <p:ext uri="{BB962C8B-B14F-4D97-AF65-F5344CB8AC3E}">
        <p14:creationId xmlns:p14="http://schemas.microsoft.com/office/powerpoint/2010/main" val="5119361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Provisioner</a:t>
            </a:r>
            <a:r>
              <a:rPr lang="en-GB" dirty="0" smtClean="0"/>
              <a:t>: script</a:t>
            </a:r>
            <a:endParaRPr lang="en-GB" dirty="0"/>
          </a:p>
        </p:txBody>
      </p:sp>
      <p:sp>
        <p:nvSpPr>
          <p:cNvPr id="3" name="Marcador de contenido 2"/>
          <p:cNvSpPr>
            <a:spLocks noGrp="1"/>
          </p:cNvSpPr>
          <p:nvPr>
            <p:ph sz="half" idx="2"/>
          </p:nvPr>
        </p:nvSpPr>
        <p:spPr>
          <a:xfrm>
            <a:off x="107504" y="1124744"/>
            <a:ext cx="8784976" cy="4784400"/>
          </a:xfrm>
        </p:spPr>
        <p:txBody>
          <a:bodyPr>
            <a:noAutofit/>
          </a:bodyPr>
          <a:lstStyle/>
          <a:p>
            <a:pPr marL="0" indent="0">
              <a:buNone/>
            </a:pPr>
            <a:r>
              <a:rPr lang="en-GB" sz="1200" dirty="0">
                <a:latin typeface="Candara" panose="020E0502030303020204" pitchFamily="34" charset="0"/>
                <a:cs typeface="Courier"/>
              </a:rPr>
              <a:t>#!/</a:t>
            </a:r>
            <a:r>
              <a:rPr lang="en-GB" sz="1200" dirty="0" err="1">
                <a:latin typeface="Candara" panose="020E0502030303020204" pitchFamily="34" charset="0"/>
                <a:cs typeface="Courier"/>
              </a:rPr>
              <a:t>usr</a:t>
            </a:r>
            <a:r>
              <a:rPr lang="en-GB" sz="1200" dirty="0">
                <a:latin typeface="Candara" panose="020E0502030303020204" pitchFamily="34" charset="0"/>
                <a:cs typeface="Courier"/>
              </a:rPr>
              <a:t>/bin/</a:t>
            </a:r>
            <a:r>
              <a:rPr lang="en-GB" sz="1200" dirty="0" err="1">
                <a:latin typeface="Candara" panose="020E0502030303020204" pitchFamily="34" charset="0"/>
                <a:cs typeface="Courier"/>
              </a:rPr>
              <a:t>env</a:t>
            </a:r>
            <a:r>
              <a:rPr lang="en-GB" sz="1200" dirty="0">
                <a:latin typeface="Candara" panose="020E0502030303020204" pitchFamily="34" charset="0"/>
                <a:cs typeface="Courier"/>
              </a:rPr>
              <a:t> bash</a:t>
            </a:r>
          </a:p>
          <a:p>
            <a:pPr marL="0" indent="0">
              <a:buNone/>
            </a:pPr>
            <a:endParaRPr lang="en-GB" sz="1200" dirty="0">
              <a:latin typeface="Candara" panose="020E0502030303020204" pitchFamily="34" charset="0"/>
              <a:cs typeface="Courier"/>
            </a:endParaRPr>
          </a:p>
          <a:p>
            <a:pPr marL="0" indent="0">
              <a:buNone/>
            </a:pPr>
            <a:r>
              <a:rPr lang="en-GB" sz="1200" dirty="0" smtClean="0">
                <a:latin typeface="Candara" panose="020E0502030303020204" pitchFamily="34" charset="0"/>
                <a:cs typeface="Courier"/>
              </a:rPr>
              <a:t>apt-get </a:t>
            </a:r>
            <a:r>
              <a:rPr lang="en-GB" sz="1200" dirty="0">
                <a:latin typeface="Candara" panose="020E0502030303020204" pitchFamily="34" charset="0"/>
                <a:cs typeface="Courier"/>
              </a:rPr>
              <a:t>update</a:t>
            </a:r>
          </a:p>
          <a:p>
            <a:pPr marL="0" indent="0">
              <a:buNone/>
            </a:pPr>
            <a:endParaRPr lang="en-GB" sz="1200" dirty="0">
              <a:latin typeface="Candara" panose="020E0502030303020204" pitchFamily="34" charset="0"/>
              <a:cs typeface="Courier"/>
            </a:endParaRPr>
          </a:p>
          <a:p>
            <a:pPr marL="0" indent="0">
              <a:buNone/>
            </a:pPr>
            <a:r>
              <a:rPr lang="en-GB" sz="1200" dirty="0">
                <a:latin typeface="Candara" panose="020E0502030303020204" pitchFamily="34" charset="0"/>
                <a:cs typeface="Courier"/>
              </a:rPr>
              <a:t>if [ "x$(</a:t>
            </a:r>
            <a:r>
              <a:rPr lang="en-GB" sz="1200" dirty="0" err="1">
                <a:latin typeface="Candara" panose="020E0502030303020204" pitchFamily="34" charset="0"/>
                <a:cs typeface="Courier"/>
              </a:rPr>
              <a:t>lsb_release</a:t>
            </a:r>
            <a:r>
              <a:rPr lang="en-GB" sz="1200" dirty="0">
                <a:latin typeface="Candara" panose="020E0502030303020204" pitchFamily="34" charset="0"/>
                <a:cs typeface="Courier"/>
              </a:rPr>
              <a:t> -</a:t>
            </a:r>
            <a:r>
              <a:rPr lang="en-GB" sz="1200" dirty="0" err="1">
                <a:latin typeface="Candara" panose="020E0502030303020204" pitchFamily="34" charset="0"/>
                <a:cs typeface="Courier"/>
              </a:rPr>
              <a:t>rs</a:t>
            </a:r>
            <a:r>
              <a:rPr lang="en-GB" sz="1200" dirty="0">
                <a:latin typeface="Candara" panose="020E0502030303020204" pitchFamily="34" charset="0"/>
                <a:cs typeface="Courier"/>
              </a:rPr>
              <a:t>)" == "x12.04" ]; </a:t>
            </a:r>
            <a:r>
              <a:rPr lang="en-GB" sz="1200" dirty="0" smtClean="0">
                <a:latin typeface="Candara" panose="020E0502030303020204" pitchFamily="34" charset="0"/>
                <a:cs typeface="Courier"/>
              </a:rPr>
              <a:t> then</a:t>
            </a:r>
            <a:endParaRPr lang="en-GB" sz="1200" dirty="0">
              <a:latin typeface="Candara" panose="020E0502030303020204" pitchFamily="34" charset="0"/>
              <a:cs typeface="Courier"/>
            </a:endParaRPr>
          </a:p>
          <a:p>
            <a:pPr marL="0" indent="0">
              <a:buNone/>
            </a:pPr>
            <a:r>
              <a:rPr lang="en-GB" sz="1200" dirty="0">
                <a:latin typeface="Candara" panose="020E0502030303020204" pitchFamily="34" charset="0"/>
                <a:cs typeface="Courier"/>
              </a:rPr>
              <a:t>  apt-get --assume-yes install python-software-properties</a:t>
            </a:r>
          </a:p>
          <a:p>
            <a:pPr marL="0" indent="0">
              <a:buNone/>
            </a:pPr>
            <a:r>
              <a:rPr lang="en-GB" sz="1200" dirty="0">
                <a:latin typeface="Candara" panose="020E0502030303020204" pitchFamily="34" charset="0"/>
                <a:cs typeface="Courier"/>
              </a:rPr>
              <a:t>  add-apt-repository -y </a:t>
            </a:r>
            <a:r>
              <a:rPr lang="en-GB" sz="1200" dirty="0" err="1">
                <a:latin typeface="Candara" panose="020E0502030303020204" pitchFamily="34" charset="0"/>
                <a:cs typeface="Courier"/>
              </a:rPr>
              <a:t>ppa:iweb-openstack</a:t>
            </a:r>
            <a:r>
              <a:rPr lang="en-GB" sz="1200" dirty="0">
                <a:latin typeface="Candara" panose="020E0502030303020204" pitchFamily="34" charset="0"/>
                <a:cs typeface="Courier"/>
              </a:rPr>
              <a:t>/cloud-</a:t>
            </a:r>
            <a:r>
              <a:rPr lang="en-GB" sz="1200" dirty="0" err="1">
                <a:latin typeface="Candara" panose="020E0502030303020204" pitchFamily="34" charset="0"/>
                <a:cs typeface="Courier"/>
              </a:rPr>
              <a:t>init</a:t>
            </a:r>
            <a:endParaRPr lang="en-GB" sz="1200" dirty="0">
              <a:latin typeface="Candara" panose="020E0502030303020204" pitchFamily="34" charset="0"/>
              <a:cs typeface="Courier"/>
            </a:endParaRPr>
          </a:p>
          <a:p>
            <a:pPr marL="0" indent="0">
              <a:buNone/>
            </a:pPr>
            <a:r>
              <a:rPr lang="en-GB" sz="1200" dirty="0">
                <a:latin typeface="Candara" panose="020E0502030303020204" pitchFamily="34" charset="0"/>
                <a:cs typeface="Courier"/>
              </a:rPr>
              <a:t>fi</a:t>
            </a:r>
          </a:p>
          <a:p>
            <a:pPr marL="0" indent="0">
              <a:buNone/>
            </a:pPr>
            <a:endParaRPr lang="en-GB" sz="1200" dirty="0">
              <a:latin typeface="Candara" panose="020E0502030303020204" pitchFamily="34" charset="0"/>
              <a:cs typeface="Courier"/>
            </a:endParaRPr>
          </a:p>
          <a:p>
            <a:pPr marL="0" indent="0">
              <a:buNone/>
            </a:pPr>
            <a:r>
              <a:rPr lang="en-GB" sz="1200" dirty="0" smtClean="0">
                <a:latin typeface="Candara" panose="020E0502030303020204" pitchFamily="34" charset="0"/>
                <a:cs typeface="Courier"/>
              </a:rPr>
              <a:t>apt-get </a:t>
            </a:r>
            <a:r>
              <a:rPr lang="en-GB" sz="1200" dirty="0">
                <a:latin typeface="Candara" panose="020E0502030303020204" pitchFamily="34" charset="0"/>
                <a:cs typeface="Courier"/>
              </a:rPr>
              <a:t>--assume-yes </a:t>
            </a:r>
            <a:r>
              <a:rPr lang="en-GB" sz="1200" dirty="0" smtClean="0">
                <a:latin typeface="Candara" panose="020E0502030303020204" pitchFamily="34" charset="0"/>
                <a:cs typeface="Courier"/>
              </a:rPr>
              <a:t>upgrade</a:t>
            </a:r>
            <a:br>
              <a:rPr lang="en-GB" sz="1200" dirty="0" smtClean="0">
                <a:latin typeface="Candara" panose="020E0502030303020204" pitchFamily="34" charset="0"/>
                <a:cs typeface="Courier"/>
              </a:rPr>
            </a:br>
            <a:r>
              <a:rPr lang="en-GB" sz="1200" dirty="0" smtClean="0">
                <a:latin typeface="Candara" panose="020E0502030303020204" pitchFamily="34" charset="0"/>
                <a:cs typeface="Courier"/>
              </a:rPr>
              <a:t>apt-get </a:t>
            </a:r>
            <a:r>
              <a:rPr lang="en-GB" sz="1200" dirty="0">
                <a:latin typeface="Candara" panose="020E0502030303020204" pitchFamily="34" charset="0"/>
                <a:cs typeface="Courier"/>
              </a:rPr>
              <a:t>--assume-yes install cloud-</a:t>
            </a:r>
            <a:r>
              <a:rPr lang="en-GB" sz="1200" dirty="0" err="1">
                <a:latin typeface="Candara" panose="020E0502030303020204" pitchFamily="34" charset="0"/>
                <a:cs typeface="Courier"/>
              </a:rPr>
              <a:t>init</a:t>
            </a:r>
            <a:r>
              <a:rPr lang="en-GB" sz="1200" dirty="0">
                <a:latin typeface="Candara" panose="020E0502030303020204" pitchFamily="34" charset="0"/>
                <a:cs typeface="Courier"/>
              </a:rPr>
              <a:t> curl</a:t>
            </a:r>
          </a:p>
          <a:p>
            <a:pPr marL="0" indent="0">
              <a:buNone/>
            </a:pPr>
            <a:endParaRPr lang="en-GB" sz="1200" dirty="0">
              <a:latin typeface="Candara" panose="020E0502030303020204" pitchFamily="34" charset="0"/>
              <a:cs typeface="Courier"/>
            </a:endParaRPr>
          </a:p>
          <a:p>
            <a:pPr marL="0" indent="0">
              <a:buNone/>
            </a:pPr>
            <a:r>
              <a:rPr lang="en-GB" sz="1200" dirty="0" smtClean="0">
                <a:latin typeface="Candara" panose="020E0502030303020204" pitchFamily="34" charset="0"/>
                <a:cs typeface="Courier"/>
              </a:rPr>
              <a:t>mv </a:t>
            </a:r>
            <a:r>
              <a:rPr lang="en-GB" sz="1200" dirty="0">
                <a:latin typeface="Candara" panose="020E0502030303020204" pitchFamily="34" charset="0"/>
                <a:cs typeface="Courier"/>
              </a:rPr>
              <a:t>/root/</a:t>
            </a:r>
            <a:r>
              <a:rPr lang="en-GB" sz="1200" dirty="0" err="1">
                <a:latin typeface="Candara" panose="020E0502030303020204" pitchFamily="34" charset="0"/>
                <a:cs typeface="Courier"/>
              </a:rPr>
              <a:t>sshd_config</a:t>
            </a:r>
            <a:r>
              <a:rPr lang="en-GB" sz="1200" dirty="0">
                <a:latin typeface="Candara" panose="020E0502030303020204" pitchFamily="34" charset="0"/>
                <a:cs typeface="Courier"/>
              </a:rPr>
              <a:t> /</a:t>
            </a:r>
            <a:r>
              <a:rPr lang="en-GB" sz="1200" dirty="0" err="1">
                <a:latin typeface="Candara" panose="020E0502030303020204" pitchFamily="34" charset="0"/>
                <a:cs typeface="Courier"/>
              </a:rPr>
              <a:t>etc</a:t>
            </a:r>
            <a:r>
              <a:rPr lang="en-GB" sz="1200" dirty="0">
                <a:latin typeface="Candara" panose="020E0502030303020204" pitchFamily="34" charset="0"/>
                <a:cs typeface="Courier"/>
              </a:rPr>
              <a:t>/</a:t>
            </a:r>
            <a:r>
              <a:rPr lang="en-GB" sz="1200" dirty="0" err="1">
                <a:latin typeface="Candara" panose="020E0502030303020204" pitchFamily="34" charset="0"/>
                <a:cs typeface="Courier"/>
              </a:rPr>
              <a:t>ssh</a:t>
            </a:r>
            <a:r>
              <a:rPr lang="en-GB" sz="1200" dirty="0">
                <a:latin typeface="Candara" panose="020E0502030303020204" pitchFamily="34" charset="0"/>
                <a:cs typeface="Courier"/>
              </a:rPr>
              <a:t>/</a:t>
            </a:r>
            <a:r>
              <a:rPr lang="en-GB" sz="1200" dirty="0" err="1">
                <a:latin typeface="Candara" panose="020E0502030303020204" pitchFamily="34" charset="0"/>
                <a:cs typeface="Courier"/>
              </a:rPr>
              <a:t>sshd_config</a:t>
            </a:r>
            <a:endParaRPr lang="en-GB" sz="1200" dirty="0">
              <a:latin typeface="Candara" panose="020E0502030303020204" pitchFamily="34" charset="0"/>
              <a:cs typeface="Courier"/>
            </a:endParaRPr>
          </a:p>
          <a:p>
            <a:pPr marL="0" indent="0">
              <a:buNone/>
            </a:pPr>
            <a:r>
              <a:rPr lang="en-GB" sz="1200" dirty="0">
                <a:latin typeface="Candara" panose="020E0502030303020204" pitchFamily="34" charset="0"/>
                <a:cs typeface="Courier"/>
              </a:rPr>
              <a:t>mv /root/</a:t>
            </a:r>
            <a:r>
              <a:rPr lang="en-GB" sz="1200" dirty="0" err="1">
                <a:latin typeface="Candara" panose="020E0502030303020204" pitchFamily="34" charset="0"/>
                <a:cs typeface="Courier"/>
              </a:rPr>
              <a:t>cloud.cfg</a:t>
            </a:r>
            <a:r>
              <a:rPr lang="en-GB" sz="1200" dirty="0">
                <a:latin typeface="Candara" panose="020E0502030303020204" pitchFamily="34" charset="0"/>
                <a:cs typeface="Courier"/>
              </a:rPr>
              <a:t> /</a:t>
            </a:r>
            <a:r>
              <a:rPr lang="en-GB" sz="1200" dirty="0" err="1" smtClean="0">
                <a:latin typeface="Candara" panose="020E0502030303020204" pitchFamily="34" charset="0"/>
                <a:cs typeface="Courier"/>
              </a:rPr>
              <a:t>etc</a:t>
            </a:r>
            <a:r>
              <a:rPr lang="en-GB" sz="1200" dirty="0" smtClean="0">
                <a:latin typeface="Candara" panose="020E0502030303020204" pitchFamily="34" charset="0"/>
                <a:cs typeface="Courier"/>
              </a:rPr>
              <a:t>/cloud/</a:t>
            </a:r>
            <a:r>
              <a:rPr lang="en-GB" sz="1200" dirty="0" err="1" smtClean="0">
                <a:latin typeface="Candara" panose="020E0502030303020204" pitchFamily="34" charset="0"/>
                <a:cs typeface="Courier"/>
              </a:rPr>
              <a:t>cloud.cfg</a:t>
            </a:r>
            <a:endParaRPr lang="en-GB" sz="1200" dirty="0">
              <a:latin typeface="Candara" panose="020E0502030303020204" pitchFamily="34" charset="0"/>
              <a:cs typeface="Courier"/>
            </a:endParaRPr>
          </a:p>
          <a:p>
            <a:pPr marL="0" indent="0">
              <a:buNone/>
            </a:pPr>
            <a:r>
              <a:rPr lang="en-GB" sz="1200" dirty="0" err="1">
                <a:latin typeface="Candara" panose="020E0502030303020204" pitchFamily="34" charset="0"/>
                <a:cs typeface="Courier"/>
              </a:rPr>
              <a:t>ln</a:t>
            </a:r>
            <a:r>
              <a:rPr lang="en-GB" sz="1200" dirty="0">
                <a:latin typeface="Candara" panose="020E0502030303020204" pitchFamily="34" charset="0"/>
                <a:cs typeface="Courier"/>
              </a:rPr>
              <a:t> -s /</a:t>
            </a:r>
            <a:r>
              <a:rPr lang="en-GB" sz="1200" dirty="0" err="1">
                <a:latin typeface="Candara" panose="020E0502030303020204" pitchFamily="34" charset="0"/>
                <a:cs typeface="Courier"/>
              </a:rPr>
              <a:t>dev</a:t>
            </a:r>
            <a:r>
              <a:rPr lang="en-GB" sz="1200" dirty="0">
                <a:latin typeface="Candara" panose="020E0502030303020204" pitchFamily="34" charset="0"/>
                <a:cs typeface="Courier"/>
              </a:rPr>
              <a:t>/null /</a:t>
            </a:r>
            <a:r>
              <a:rPr lang="en-GB" sz="1200" dirty="0" err="1">
                <a:latin typeface="Candara" panose="020E0502030303020204" pitchFamily="34" charset="0"/>
                <a:cs typeface="Courier"/>
              </a:rPr>
              <a:t>etc</a:t>
            </a:r>
            <a:r>
              <a:rPr lang="en-GB" sz="1200" dirty="0">
                <a:latin typeface="Candara" panose="020E0502030303020204" pitchFamily="34" charset="0"/>
                <a:cs typeface="Courier"/>
              </a:rPr>
              <a:t>/</a:t>
            </a:r>
            <a:r>
              <a:rPr lang="en-GB" sz="1200" dirty="0" err="1">
                <a:latin typeface="Candara" panose="020E0502030303020204" pitchFamily="34" charset="0"/>
                <a:cs typeface="Courier"/>
              </a:rPr>
              <a:t>udev</a:t>
            </a:r>
            <a:r>
              <a:rPr lang="en-GB" sz="1200" dirty="0">
                <a:latin typeface="Candara" panose="020E0502030303020204" pitchFamily="34" charset="0"/>
                <a:cs typeface="Courier"/>
              </a:rPr>
              <a:t>/</a:t>
            </a:r>
            <a:r>
              <a:rPr lang="en-GB" sz="1200" dirty="0" err="1">
                <a:latin typeface="Candara" panose="020E0502030303020204" pitchFamily="34" charset="0"/>
                <a:cs typeface="Courier"/>
              </a:rPr>
              <a:t>rules.d</a:t>
            </a:r>
            <a:r>
              <a:rPr lang="en-GB" sz="1200" dirty="0">
                <a:latin typeface="Candara" panose="020E0502030303020204" pitchFamily="34" charset="0"/>
                <a:cs typeface="Courier"/>
              </a:rPr>
              <a:t>/75-persistent-net-generator.rules</a:t>
            </a:r>
          </a:p>
          <a:p>
            <a:pPr marL="0" indent="0">
              <a:buNone/>
            </a:pPr>
            <a:endParaRPr lang="en-GB" sz="1200" dirty="0">
              <a:latin typeface="Candara" panose="020E0502030303020204" pitchFamily="34" charset="0"/>
              <a:cs typeface="Courier"/>
            </a:endParaRPr>
          </a:p>
          <a:p>
            <a:pPr marL="0" indent="0">
              <a:buNone/>
            </a:pPr>
            <a:r>
              <a:rPr lang="en-GB" sz="1200" dirty="0" err="1" smtClean="0">
                <a:latin typeface="Candara" panose="020E0502030303020204" pitchFamily="34" charset="0"/>
                <a:cs typeface="Courier"/>
              </a:rPr>
              <a:t>rm</a:t>
            </a:r>
            <a:r>
              <a:rPr lang="en-GB" sz="1200" dirty="0" smtClean="0">
                <a:latin typeface="Candara" panose="020E0502030303020204" pitchFamily="34" charset="0"/>
                <a:cs typeface="Courier"/>
              </a:rPr>
              <a:t> </a:t>
            </a:r>
            <a:r>
              <a:rPr lang="en-GB" sz="1200" dirty="0">
                <a:latin typeface="Candara" panose="020E0502030303020204" pitchFamily="34" charset="0"/>
                <a:cs typeface="Courier"/>
              </a:rPr>
              <a:t>-f /</a:t>
            </a:r>
            <a:r>
              <a:rPr lang="en-GB" sz="1200" dirty="0" err="1">
                <a:latin typeface="Candara" panose="020E0502030303020204" pitchFamily="34" charset="0"/>
                <a:cs typeface="Courier"/>
              </a:rPr>
              <a:t>etc</a:t>
            </a:r>
            <a:r>
              <a:rPr lang="en-GB" sz="1200" dirty="0">
                <a:latin typeface="Candara" panose="020E0502030303020204" pitchFamily="34" charset="0"/>
                <a:cs typeface="Courier"/>
              </a:rPr>
              <a:t>/</a:t>
            </a:r>
            <a:r>
              <a:rPr lang="en-GB" sz="1200" dirty="0" err="1">
                <a:latin typeface="Candara" panose="020E0502030303020204" pitchFamily="34" charset="0"/>
                <a:cs typeface="Courier"/>
              </a:rPr>
              <a:t>ssh</a:t>
            </a:r>
            <a:r>
              <a:rPr lang="en-GB" sz="1200" dirty="0">
                <a:latin typeface="Candara" panose="020E0502030303020204" pitchFamily="34" charset="0"/>
                <a:cs typeface="Courier"/>
              </a:rPr>
              <a:t>/</a:t>
            </a:r>
            <a:r>
              <a:rPr lang="en-GB" sz="1200" dirty="0" err="1">
                <a:latin typeface="Candara" panose="020E0502030303020204" pitchFamily="34" charset="0"/>
                <a:cs typeface="Courier"/>
              </a:rPr>
              <a:t>ssh_host</a:t>
            </a:r>
            <a:r>
              <a:rPr lang="en-GB" sz="1200" dirty="0">
                <a:latin typeface="Candara" panose="020E0502030303020204" pitchFamily="34" charset="0"/>
                <a:cs typeface="Courier"/>
              </a:rPr>
              <a:t>_*</a:t>
            </a:r>
          </a:p>
          <a:p>
            <a:pPr marL="0" indent="0">
              <a:buNone/>
            </a:pPr>
            <a:r>
              <a:rPr lang="en-GB" sz="1200" dirty="0" smtClean="0">
                <a:latin typeface="Candara" panose="020E0502030303020204" pitchFamily="34" charset="0"/>
                <a:cs typeface="Courier"/>
              </a:rPr>
              <a:t># lock root password</a:t>
            </a:r>
          </a:p>
          <a:p>
            <a:pPr marL="0" indent="0">
              <a:buNone/>
            </a:pPr>
            <a:r>
              <a:rPr lang="en-GB" sz="1200" dirty="0" err="1" smtClean="0">
                <a:latin typeface="Candara" panose="020E0502030303020204" pitchFamily="34" charset="0"/>
                <a:cs typeface="Courier"/>
              </a:rPr>
              <a:t>passwd</a:t>
            </a:r>
            <a:r>
              <a:rPr lang="en-GB" sz="1200" dirty="0" smtClean="0">
                <a:latin typeface="Candara" panose="020E0502030303020204" pitchFamily="34" charset="0"/>
                <a:cs typeface="Courier"/>
              </a:rPr>
              <a:t> </a:t>
            </a:r>
            <a:r>
              <a:rPr lang="en-GB" sz="1200" dirty="0">
                <a:latin typeface="Candara" panose="020E0502030303020204" pitchFamily="34" charset="0"/>
                <a:cs typeface="Courier"/>
              </a:rPr>
              <a:t>-l root</a:t>
            </a:r>
          </a:p>
          <a:p>
            <a:pPr marL="0" indent="0">
              <a:buNone/>
            </a:pPr>
            <a:endParaRPr lang="en-GB" sz="1200" dirty="0">
              <a:latin typeface="Candara" panose="020E0502030303020204" pitchFamily="34" charset="0"/>
              <a:cs typeface="Courier"/>
            </a:endParaRPr>
          </a:p>
          <a:p>
            <a:pPr marL="0" indent="0">
              <a:buNone/>
            </a:pPr>
            <a:r>
              <a:rPr lang="en-GB" sz="1200" dirty="0" err="1" smtClean="0">
                <a:latin typeface="Candara" panose="020E0502030303020204" pitchFamily="34" charset="0"/>
                <a:cs typeface="Courier"/>
              </a:rPr>
              <a:t>rm</a:t>
            </a:r>
            <a:r>
              <a:rPr lang="en-GB" sz="1200" dirty="0" smtClean="0">
                <a:latin typeface="Candara" panose="020E0502030303020204" pitchFamily="34" charset="0"/>
                <a:cs typeface="Courier"/>
              </a:rPr>
              <a:t> </a:t>
            </a:r>
            <a:r>
              <a:rPr lang="en-GB" sz="1200" dirty="0">
                <a:latin typeface="Candara" panose="020E0502030303020204" pitchFamily="34" charset="0"/>
                <a:cs typeface="Courier"/>
              </a:rPr>
              <a:t>-f ~/.</a:t>
            </a:r>
            <a:r>
              <a:rPr lang="en-GB" sz="1200" dirty="0" err="1">
                <a:latin typeface="Candara" panose="020E0502030303020204" pitchFamily="34" charset="0"/>
                <a:cs typeface="Courier"/>
              </a:rPr>
              <a:t>bash_history</a:t>
            </a:r>
            <a:endParaRPr lang="en-GB" sz="1200" dirty="0">
              <a:latin typeface="Candara" panose="020E0502030303020204" pitchFamily="34" charset="0"/>
              <a:cs typeface="Courier"/>
            </a:endParaRPr>
          </a:p>
          <a:p>
            <a:pPr marL="0" indent="0">
              <a:buNone/>
            </a:pPr>
            <a:r>
              <a:rPr lang="en-GB" sz="1200" dirty="0" err="1">
                <a:latin typeface="Candara" panose="020E0502030303020204" pitchFamily="34" charset="0"/>
                <a:cs typeface="Courier"/>
              </a:rPr>
              <a:t>rm</a:t>
            </a:r>
            <a:r>
              <a:rPr lang="en-GB" sz="1200" dirty="0">
                <a:latin typeface="Candara" panose="020E0502030303020204" pitchFamily="34" charset="0"/>
                <a:cs typeface="Courier"/>
              </a:rPr>
              <a:t> -f /</a:t>
            </a:r>
            <a:r>
              <a:rPr lang="en-GB" sz="1200" dirty="0" err="1">
                <a:latin typeface="Candara" panose="020E0502030303020204" pitchFamily="34" charset="0"/>
                <a:cs typeface="Courier"/>
              </a:rPr>
              <a:t>var</a:t>
            </a:r>
            <a:r>
              <a:rPr lang="en-GB" sz="1200" dirty="0">
                <a:latin typeface="Candara" panose="020E0502030303020204" pitchFamily="34" charset="0"/>
                <a:cs typeface="Courier"/>
              </a:rPr>
              <a:t>/log/cloud-</a:t>
            </a:r>
            <a:r>
              <a:rPr lang="en-GB" sz="1200" dirty="0" err="1">
                <a:latin typeface="Candara" panose="020E0502030303020204" pitchFamily="34" charset="0"/>
                <a:cs typeface="Courier"/>
              </a:rPr>
              <a:t>init</a:t>
            </a:r>
            <a:r>
              <a:rPr lang="en-GB" sz="1200" dirty="0">
                <a:latin typeface="Candara" panose="020E0502030303020204" pitchFamily="34" charset="0"/>
                <a:cs typeface="Courier"/>
              </a:rPr>
              <a:t>*</a:t>
            </a:r>
          </a:p>
          <a:p>
            <a:pPr marL="0" indent="0">
              <a:buNone/>
            </a:pPr>
            <a:endParaRPr lang="en-GB" sz="1200" dirty="0">
              <a:latin typeface="Candara" panose="020E0502030303020204" pitchFamily="34" charset="0"/>
              <a:cs typeface="Courier"/>
            </a:endParaRPr>
          </a:p>
          <a:p>
            <a:pPr marL="0" indent="0">
              <a:buNone/>
            </a:pPr>
            <a:r>
              <a:rPr lang="en-GB" sz="1200" dirty="0" err="1" smtClean="0">
                <a:latin typeface="Candara" panose="020E0502030303020204" pitchFamily="34" charset="0"/>
                <a:cs typeface="Courier"/>
              </a:rPr>
              <a:t>rm</a:t>
            </a:r>
            <a:r>
              <a:rPr lang="en-GB" sz="1200" dirty="0" smtClean="0">
                <a:latin typeface="Candara" panose="020E0502030303020204" pitchFamily="34" charset="0"/>
                <a:cs typeface="Courier"/>
              </a:rPr>
              <a:t> </a:t>
            </a:r>
            <a:r>
              <a:rPr lang="en-GB" sz="1200" dirty="0">
                <a:latin typeface="Candara" panose="020E0502030303020204" pitchFamily="34" charset="0"/>
                <a:cs typeface="Courier"/>
              </a:rPr>
              <a:t>-f </a:t>
            </a:r>
            <a:r>
              <a:rPr lang="en-GB" sz="1200" dirty="0" err="1">
                <a:latin typeface="Candara" panose="020E0502030303020204" pitchFamily="34" charset="0"/>
                <a:cs typeface="Courier"/>
              </a:rPr>
              <a:t>VBoxGuestAdditions.iso</a:t>
            </a:r>
            <a:endParaRPr lang="en-GB" sz="1200" dirty="0">
              <a:latin typeface="Candara" panose="020E0502030303020204" pitchFamily="34" charset="0"/>
              <a:cs typeface="Courier"/>
            </a:endParaRPr>
          </a:p>
        </p:txBody>
      </p:sp>
    </p:spTree>
    <p:extLst>
      <p:ext uri="{BB962C8B-B14F-4D97-AF65-F5344CB8AC3E}">
        <p14:creationId xmlns:p14="http://schemas.microsoft.com/office/powerpoint/2010/main" val="387543913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EGI Endorsed VM images</a:t>
            </a:r>
            <a:endParaRPr lang="en-GB" dirty="0"/>
          </a:p>
        </p:txBody>
      </p:sp>
      <p:sp>
        <p:nvSpPr>
          <p:cNvPr id="3" name="Marcador de contenido 2"/>
          <p:cNvSpPr>
            <a:spLocks noGrp="1"/>
          </p:cNvSpPr>
          <p:nvPr>
            <p:ph sz="half" idx="2"/>
          </p:nvPr>
        </p:nvSpPr>
        <p:spPr>
          <a:xfrm>
            <a:off x="251520" y="1268760"/>
            <a:ext cx="8640960" cy="4784400"/>
          </a:xfrm>
        </p:spPr>
        <p:txBody>
          <a:bodyPr/>
          <a:lstStyle/>
          <a:p>
            <a:r>
              <a:rPr lang="en-US" sz="2400" dirty="0" smtClean="0">
                <a:latin typeface="Candara" panose="020E0502030303020204" pitchFamily="34" charset="0"/>
              </a:rPr>
              <a:t>EGI prepares and provides a few basic VAs for VOs to use</a:t>
            </a:r>
            <a:endParaRPr lang="en-GB" sz="2400" dirty="0" smtClean="0">
              <a:latin typeface="Candara" panose="020E0502030303020204" pitchFamily="34" charset="0"/>
            </a:endParaRPr>
          </a:p>
          <a:p>
            <a:r>
              <a:rPr lang="en-GB" sz="2400" dirty="0" smtClean="0">
                <a:latin typeface="Candara" panose="020E0502030303020204" pitchFamily="34" charset="0"/>
              </a:rPr>
              <a:t>Preparation process assures </a:t>
            </a:r>
            <a:r>
              <a:rPr lang="en-GB" sz="2400" dirty="0">
                <a:latin typeface="Candara" panose="020E0502030303020204" pitchFamily="34" charset="0"/>
              </a:rPr>
              <a:t>that </a:t>
            </a:r>
            <a:r>
              <a:rPr lang="en-GB" sz="2400" dirty="0" smtClean="0">
                <a:latin typeface="Candara" panose="020E0502030303020204" pitchFamily="34" charset="0"/>
              </a:rPr>
              <a:t>these are always well-configured</a:t>
            </a:r>
            <a:r>
              <a:rPr lang="en-GB" sz="2400" dirty="0">
                <a:latin typeface="Candara" panose="020E0502030303020204" pitchFamily="34" charset="0"/>
              </a:rPr>
              <a:t>, </a:t>
            </a:r>
            <a:r>
              <a:rPr lang="en-GB" sz="2400" dirty="0" smtClean="0">
                <a:latin typeface="Candara" panose="020E0502030303020204" pitchFamily="34" charset="0"/>
              </a:rPr>
              <a:t>secure </a:t>
            </a:r>
            <a:r>
              <a:rPr lang="en-GB" sz="2400" dirty="0">
                <a:latin typeface="Candara" panose="020E0502030303020204" pitchFamily="34" charset="0"/>
              </a:rPr>
              <a:t>and </a:t>
            </a:r>
            <a:r>
              <a:rPr lang="en-GB" sz="2400" dirty="0" smtClean="0">
                <a:latin typeface="Candara" panose="020E0502030303020204" pitchFamily="34" charset="0"/>
              </a:rPr>
              <a:t>up-to-date</a:t>
            </a:r>
          </a:p>
          <a:p>
            <a:pPr lvl="1"/>
            <a:r>
              <a:rPr lang="en-US" sz="2000" i="1" dirty="0" smtClean="0">
                <a:solidFill>
                  <a:srgbClr val="FF0000"/>
                </a:solidFill>
                <a:latin typeface="Candara" panose="020E0502030303020204" pitchFamily="34" charset="0"/>
              </a:rPr>
              <a:t>These have ‘EGI’ in their title in </a:t>
            </a:r>
            <a:r>
              <a:rPr lang="en-US" sz="2000" i="1" dirty="0" err="1" smtClean="0">
                <a:solidFill>
                  <a:srgbClr val="FF0000"/>
                </a:solidFill>
                <a:latin typeface="Candara" panose="020E0502030303020204" pitchFamily="34" charset="0"/>
              </a:rPr>
              <a:t>AppDB</a:t>
            </a:r>
            <a:r>
              <a:rPr lang="en-US" sz="2000" i="1" dirty="0" smtClean="0">
                <a:solidFill>
                  <a:srgbClr val="FF0000"/>
                </a:solidFill>
                <a:latin typeface="Candara" panose="020E0502030303020204" pitchFamily="34" charset="0"/>
              </a:rPr>
              <a:t>!</a:t>
            </a:r>
          </a:p>
          <a:p>
            <a:pPr lvl="1"/>
            <a:r>
              <a:rPr lang="en-US" sz="2000" i="1" dirty="0" smtClean="0">
                <a:solidFill>
                  <a:srgbClr val="FF0000"/>
                </a:solidFill>
                <a:latin typeface="Candara" panose="020E0502030303020204" pitchFamily="34" charset="0"/>
              </a:rPr>
              <a:t>Ask your VO Manager to add these to the VO-wide list!</a:t>
            </a:r>
          </a:p>
          <a:p>
            <a:r>
              <a:rPr lang="en-GB" sz="2400" dirty="0" smtClean="0">
                <a:latin typeface="Candara" panose="020E0502030303020204" pitchFamily="34" charset="0"/>
              </a:rPr>
              <a:t>Guideline to prepare your own image:</a:t>
            </a:r>
          </a:p>
          <a:p>
            <a:pPr lvl="1"/>
            <a:r>
              <a:rPr lang="en-GB" sz="2000" dirty="0">
                <a:latin typeface="Candara" panose="020E0502030303020204" pitchFamily="34" charset="0"/>
                <a:hlinkClick r:id="rId3"/>
              </a:rPr>
              <a:t>https://</a:t>
            </a:r>
            <a:r>
              <a:rPr lang="en-GB" sz="2000" dirty="0" smtClean="0">
                <a:latin typeface="Candara" panose="020E0502030303020204" pitchFamily="34" charset="0"/>
                <a:hlinkClick r:id="rId3"/>
              </a:rPr>
              <a:t>indico.egi.eu/indico/event/2544/session/46/contribution/32</a:t>
            </a:r>
            <a:r>
              <a:rPr lang="en-GB" sz="2000" dirty="0" smtClean="0">
                <a:latin typeface="Candara" panose="020E0502030303020204" pitchFamily="34" charset="0"/>
              </a:rPr>
              <a:t> </a:t>
            </a:r>
          </a:p>
        </p:txBody>
      </p:sp>
    </p:spTree>
    <p:extLst>
      <p:ext uri="{BB962C8B-B14F-4D97-AF65-F5344CB8AC3E}">
        <p14:creationId xmlns:p14="http://schemas.microsoft.com/office/powerpoint/2010/main" val="4237195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47664" y="188640"/>
            <a:ext cx="7344816" cy="850106"/>
          </a:xfrm>
          <a:prstGeom prst="rect">
            <a:avLst/>
          </a:prstGeom>
          <a:noFill/>
        </p:spPr>
        <p:txBody>
          <a:bodyPr vert="horz" lIns="20014" tIns="10008" rIns="20014" bIns="10008" rtlCol="0" anchor="ctr">
            <a:norm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2800" dirty="0" smtClean="0"/>
              <a:t>The EGI Service Catalogue</a:t>
            </a:r>
          </a:p>
          <a:p>
            <a:r>
              <a:rPr lang="en-US" sz="2000" dirty="0" smtClean="0">
                <a:hlinkClick r:id="rId3"/>
              </a:rPr>
              <a:t>www.egi.eu/services</a:t>
            </a:r>
            <a:r>
              <a:rPr lang="en-US" sz="2000" dirty="0" smtClean="0"/>
              <a:t> </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7868837" cy="30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221088"/>
            <a:ext cx="3992346" cy="21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319909"/>
            <a:ext cx="18669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900" y="4853309"/>
            <a:ext cx="1752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281934"/>
            <a:ext cx="18669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Right Arrow 1"/>
          <p:cNvSpPr/>
          <p:nvPr/>
        </p:nvSpPr>
        <p:spPr>
          <a:xfrm rot="19202416">
            <a:off x="2503838" y="2608526"/>
            <a:ext cx="2799430"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19110061">
            <a:off x="2064981" y="2149681"/>
            <a:ext cx="3245232" cy="400110"/>
          </a:xfrm>
          <a:prstGeom prst="rect">
            <a:avLst/>
          </a:prstGeom>
          <a:noFill/>
        </p:spPr>
        <p:txBody>
          <a:bodyPr wrap="square" rtlCol="0">
            <a:spAutoFit/>
          </a:bodyPr>
          <a:lstStyle/>
          <a:p>
            <a:r>
              <a:rPr lang="en-US" sz="2000" b="1" dirty="0" smtClean="0">
                <a:solidFill>
                  <a:srgbClr val="FF0000"/>
                </a:solidFill>
              </a:rPr>
              <a:t>‘Traditional’ combination</a:t>
            </a:r>
            <a:endParaRPr lang="en-US" sz="2000" b="1" dirty="0">
              <a:solidFill>
                <a:srgbClr val="FF0000"/>
              </a:solidFill>
            </a:endParaRPr>
          </a:p>
        </p:txBody>
      </p:sp>
    </p:spTree>
    <p:extLst>
      <p:ext uri="{BB962C8B-B14F-4D97-AF65-F5344CB8AC3E}">
        <p14:creationId xmlns:p14="http://schemas.microsoft.com/office/powerpoint/2010/main" val="291364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Make your VM available via </a:t>
            </a:r>
            <a:r>
              <a:rPr lang="en-GB" dirty="0" err="1" smtClean="0"/>
              <a:t>AppDB</a:t>
            </a:r>
            <a:endParaRPr lang="en-GB" dirty="0"/>
          </a:p>
        </p:txBody>
      </p:sp>
      <p:sp>
        <p:nvSpPr>
          <p:cNvPr id="3" name="Marcador de contenido 2"/>
          <p:cNvSpPr>
            <a:spLocks noGrp="1"/>
          </p:cNvSpPr>
          <p:nvPr>
            <p:ph sz="half" idx="2"/>
          </p:nvPr>
        </p:nvSpPr>
        <p:spPr>
          <a:xfrm>
            <a:off x="323528" y="1164880"/>
            <a:ext cx="8424936" cy="4784400"/>
          </a:xfrm>
        </p:spPr>
        <p:txBody>
          <a:bodyPr>
            <a:normAutofit fontScale="70000" lnSpcReduction="20000"/>
          </a:bodyPr>
          <a:lstStyle/>
          <a:p>
            <a:r>
              <a:rPr lang="en-GB" sz="3400" dirty="0" smtClean="0">
                <a:latin typeface="Candara" panose="020E0502030303020204" pitchFamily="34" charset="0"/>
              </a:rPr>
              <a:t>Package the OVF + disk into OVA</a:t>
            </a:r>
          </a:p>
          <a:p>
            <a:pPr lvl="1"/>
            <a:r>
              <a:rPr lang="en-GB" sz="2300" dirty="0" smtClean="0">
                <a:latin typeface="Candara" panose="020E0502030303020204" pitchFamily="34" charset="0"/>
                <a:hlinkClick r:id="rId2"/>
              </a:rPr>
              <a:t>https</a:t>
            </a:r>
            <a:r>
              <a:rPr lang="en-GB" sz="2300" dirty="0">
                <a:latin typeface="Candara" panose="020E0502030303020204" pitchFamily="34" charset="0"/>
                <a:hlinkClick r:id="rId2"/>
              </a:rPr>
              <a:t>://github.com/EGI-FCTF/VMI-endorsement/blob/master/tools/</a:t>
            </a:r>
            <a:r>
              <a:rPr lang="en-GB" sz="2300" dirty="0" smtClean="0">
                <a:latin typeface="Candara" panose="020E0502030303020204" pitchFamily="34" charset="0"/>
                <a:hlinkClick r:id="rId2"/>
              </a:rPr>
              <a:t>ovf2ova.sh</a:t>
            </a:r>
            <a:endParaRPr lang="en-GB" sz="2300" dirty="0" smtClean="0">
              <a:latin typeface="Candara" panose="020E0502030303020204" pitchFamily="34" charset="0"/>
            </a:endParaRPr>
          </a:p>
          <a:p>
            <a:pPr lvl="1"/>
            <a:endParaRPr lang="en-GB" dirty="0">
              <a:latin typeface="Candara" panose="020E0502030303020204" pitchFamily="34" charset="0"/>
            </a:endParaRPr>
          </a:p>
          <a:p>
            <a:r>
              <a:rPr lang="en-GB" sz="3400" dirty="0" smtClean="0">
                <a:latin typeface="Candara" panose="020E0502030303020204" pitchFamily="34" charset="0"/>
              </a:rPr>
              <a:t>Upload the image to a repository</a:t>
            </a:r>
          </a:p>
          <a:p>
            <a:pPr lvl="1"/>
            <a:r>
              <a:rPr lang="en-GB" sz="2300" dirty="0">
                <a:latin typeface="Candara" panose="020E0502030303020204" pitchFamily="34" charset="0"/>
                <a:hlinkClick r:id="rId3"/>
              </a:rPr>
              <a:t>http://appliance-repo.egi.eu/images</a:t>
            </a:r>
            <a:r>
              <a:rPr lang="en-GB" sz="2300" dirty="0" smtClean="0">
                <a:latin typeface="Candara" panose="020E0502030303020204" pitchFamily="34" charset="0"/>
                <a:hlinkClick r:id="rId3"/>
              </a:rPr>
              <a:t>/</a:t>
            </a:r>
            <a:r>
              <a:rPr lang="en-GB" sz="2300" dirty="0" smtClean="0">
                <a:latin typeface="Candara" panose="020E0502030303020204" pitchFamily="34" charset="0"/>
              </a:rPr>
              <a:t> is available if you need</a:t>
            </a:r>
          </a:p>
          <a:p>
            <a:endParaRPr lang="en-GB" dirty="0">
              <a:latin typeface="Candara" panose="020E0502030303020204" pitchFamily="34" charset="0"/>
            </a:endParaRPr>
          </a:p>
          <a:p>
            <a:r>
              <a:rPr lang="en-GB" sz="3400" dirty="0" smtClean="0">
                <a:latin typeface="Candara" panose="020E0502030303020204" pitchFamily="34" charset="0"/>
              </a:rPr>
              <a:t>Register image in </a:t>
            </a:r>
            <a:r>
              <a:rPr lang="en-GB" sz="3400" dirty="0" err="1" smtClean="0">
                <a:latin typeface="Candara" panose="020E0502030303020204" pitchFamily="34" charset="0"/>
              </a:rPr>
              <a:t>AppDB</a:t>
            </a:r>
            <a:endParaRPr lang="en-GB" sz="3400" dirty="0">
              <a:latin typeface="Candara" panose="020E0502030303020204" pitchFamily="34" charset="0"/>
            </a:endParaRPr>
          </a:p>
          <a:p>
            <a:pPr lvl="1"/>
            <a:r>
              <a:rPr lang="en-GB" dirty="0" smtClean="0">
                <a:latin typeface="Candara" panose="020E0502030303020204" pitchFamily="34" charset="0"/>
              </a:rPr>
              <a:t>Create a VA entry </a:t>
            </a:r>
            <a:br>
              <a:rPr lang="en-GB" dirty="0" smtClean="0">
                <a:latin typeface="Candara" panose="020E0502030303020204" pitchFamily="34" charset="0"/>
              </a:rPr>
            </a:br>
            <a:r>
              <a:rPr lang="en-GB" sz="2000" dirty="0" smtClean="0">
                <a:latin typeface="Candara" panose="020E0502030303020204" pitchFamily="34" charset="0"/>
                <a:hlinkClick r:id="rId4"/>
              </a:rPr>
              <a:t>https</a:t>
            </a:r>
            <a:r>
              <a:rPr lang="en-GB" sz="2000" dirty="0">
                <a:latin typeface="Candara" panose="020E0502030303020204" pitchFamily="34" charset="0"/>
                <a:hlinkClick r:id="rId4"/>
              </a:rPr>
              <a:t>://</a:t>
            </a:r>
            <a:r>
              <a:rPr lang="en-GB" sz="2000" dirty="0" smtClean="0">
                <a:latin typeface="Candara" panose="020E0502030303020204" pitchFamily="34" charset="0"/>
                <a:hlinkClick r:id="rId4"/>
              </a:rPr>
              <a:t>wiki.appdb.egi.eu/main:faq:how_to_register_a_virtual_appliance</a:t>
            </a:r>
            <a:endParaRPr lang="en-GB" sz="2300" dirty="0" smtClean="0">
              <a:latin typeface="Candara" panose="020E0502030303020204" pitchFamily="34" charset="0"/>
            </a:endParaRPr>
          </a:p>
          <a:p>
            <a:pPr lvl="1"/>
            <a:r>
              <a:rPr lang="en-GB" dirty="0" smtClean="0">
                <a:latin typeface="Candara" panose="020E0502030303020204" pitchFamily="34" charset="0"/>
              </a:rPr>
              <a:t>Create a new version within the VA and point to your image location</a:t>
            </a:r>
            <a:br>
              <a:rPr lang="en-GB" dirty="0" smtClean="0">
                <a:latin typeface="Candara" panose="020E0502030303020204" pitchFamily="34" charset="0"/>
              </a:rPr>
            </a:br>
            <a:r>
              <a:rPr lang="en-GB" sz="1700" dirty="0">
                <a:latin typeface="Candara" panose="020E0502030303020204" pitchFamily="34" charset="0"/>
                <a:hlinkClick r:id="rId5"/>
              </a:rPr>
              <a:t>https://wiki.appdb.egi.eu/main:guides:guide_for_managing_virtual_appliance_versions_using_the_portal</a:t>
            </a:r>
            <a:endParaRPr lang="en-GB" dirty="0">
              <a:latin typeface="Candara" panose="020E0502030303020204" pitchFamily="34" charset="0"/>
            </a:endParaRPr>
          </a:p>
          <a:p>
            <a:endParaRPr lang="en-GB" dirty="0" smtClean="0">
              <a:latin typeface="Candara" panose="020E0502030303020204" pitchFamily="34" charset="0"/>
            </a:endParaRPr>
          </a:p>
          <a:p>
            <a:r>
              <a:rPr lang="en-GB" sz="3400" dirty="0" smtClean="0">
                <a:latin typeface="Candara" panose="020E0502030303020204" pitchFamily="34" charset="0"/>
              </a:rPr>
              <a:t>Request VA endorsement in your VO </a:t>
            </a:r>
            <a:br>
              <a:rPr lang="en-GB" sz="3400" dirty="0" smtClean="0">
                <a:latin typeface="Candara" panose="020E0502030303020204" pitchFamily="34" charset="0"/>
              </a:rPr>
            </a:br>
            <a:r>
              <a:rPr lang="en-GB" sz="3400" dirty="0" smtClean="0">
                <a:latin typeface="Candara" panose="020E0502030303020204" pitchFamily="34" charset="0"/>
              </a:rPr>
              <a:t>(so VMI gets distributed to the cloud sites)</a:t>
            </a:r>
          </a:p>
          <a:p>
            <a:pPr lvl="1"/>
            <a:r>
              <a:rPr lang="en-GB" dirty="0" smtClean="0">
                <a:latin typeface="Candara" panose="020E0502030303020204" pitchFamily="34" charset="0"/>
              </a:rPr>
              <a:t>Endorsement requests are dealt with by designated VO members</a:t>
            </a:r>
            <a:br>
              <a:rPr lang="en-GB" dirty="0" smtClean="0">
                <a:latin typeface="Candara" panose="020E0502030303020204" pitchFamily="34" charset="0"/>
              </a:rPr>
            </a:br>
            <a:r>
              <a:rPr lang="en-GB" sz="2300" dirty="0" smtClean="0">
                <a:latin typeface="Candara" panose="020E0502030303020204" pitchFamily="34" charset="0"/>
                <a:hlinkClick r:id="rId6"/>
              </a:rPr>
              <a:t>https</a:t>
            </a:r>
            <a:r>
              <a:rPr lang="en-GB" sz="2300" dirty="0">
                <a:latin typeface="Candara" panose="020E0502030303020204" pitchFamily="34" charset="0"/>
                <a:hlinkClick r:id="rId6"/>
              </a:rPr>
              <a:t>://wiki.appdb.egi.eu/main:guides:notify_virtual_organization_representatives</a:t>
            </a:r>
            <a:r>
              <a:rPr lang="en-GB" sz="2300" dirty="0">
                <a:latin typeface="Candara" panose="020E0502030303020204" pitchFamily="34" charset="0"/>
              </a:rPr>
              <a:t> </a:t>
            </a:r>
          </a:p>
        </p:txBody>
      </p:sp>
      <p:sp>
        <p:nvSpPr>
          <p:cNvPr id="4" name="TextBox 3"/>
          <p:cNvSpPr txBox="1"/>
          <p:nvPr/>
        </p:nvSpPr>
        <p:spPr>
          <a:xfrm>
            <a:off x="179512" y="5589240"/>
            <a:ext cx="8784976" cy="707886"/>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2000" b="1" dirty="0" smtClean="0"/>
              <a:t>VO Manager needs to include your VM in the VO-wide image list. </a:t>
            </a:r>
            <a:br>
              <a:rPr lang="en-GB" sz="2000" b="1" dirty="0" smtClean="0"/>
            </a:br>
            <a:r>
              <a:rPr lang="en-GB" sz="2000" b="1" dirty="0" smtClean="0"/>
              <a:t>This triggers replication of your image to the clouds of your VO.</a:t>
            </a:r>
            <a:endParaRPr lang="en-GB" sz="2000" b="1" dirty="0"/>
          </a:p>
        </p:txBody>
      </p:sp>
    </p:spTree>
    <p:extLst>
      <p:ext uri="{BB962C8B-B14F-4D97-AF65-F5344CB8AC3E}">
        <p14:creationId xmlns:p14="http://schemas.microsoft.com/office/powerpoint/2010/main" val="19141761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quarter" idx="3"/>
          </p:nvPr>
        </p:nvSpPr>
        <p:spPr>
          <a:xfrm>
            <a:off x="332855" y="1277070"/>
            <a:ext cx="2952327" cy="639762"/>
          </a:xfrm>
        </p:spPr>
        <p:txBody>
          <a:bodyPr/>
          <a:lstStyle/>
          <a:p>
            <a:r>
              <a:rPr lang="en-GB" dirty="0" smtClean="0">
                <a:latin typeface="Candara" panose="020E0502030303020204" pitchFamily="34" charset="0"/>
              </a:rPr>
              <a:t>Contextualization</a:t>
            </a:r>
            <a:endParaRPr lang="en-GB" dirty="0">
              <a:latin typeface="Candara" panose="020E0502030303020204" pitchFamily="34" charset="0"/>
            </a:endParaRPr>
          </a:p>
        </p:txBody>
      </p:sp>
      <p:sp>
        <p:nvSpPr>
          <p:cNvPr id="14" name="Marcador de contenido 13"/>
          <p:cNvSpPr>
            <a:spLocks noGrp="1"/>
          </p:cNvSpPr>
          <p:nvPr>
            <p:ph sz="quarter" idx="4"/>
          </p:nvPr>
        </p:nvSpPr>
        <p:spPr>
          <a:xfrm>
            <a:off x="-36512" y="2001541"/>
            <a:ext cx="3321695" cy="2579588"/>
          </a:xfrm>
        </p:spPr>
        <p:txBody>
          <a:bodyPr>
            <a:noAutofit/>
          </a:bodyPr>
          <a:lstStyle/>
          <a:p>
            <a:pPr marL="180975" indent="-180975"/>
            <a:r>
              <a:rPr lang="en-GB" sz="2000" dirty="0" smtClean="0">
                <a:latin typeface="Candara" panose="020E0502030303020204" pitchFamily="34" charset="0"/>
              </a:rPr>
              <a:t>Fast to use, just add user data to VM</a:t>
            </a:r>
          </a:p>
          <a:p>
            <a:pPr marL="180975" indent="-180975"/>
            <a:r>
              <a:rPr lang="en-GB" sz="2000" dirty="0" smtClean="0">
                <a:latin typeface="Candara" panose="020E0502030303020204" pitchFamily="34" charset="0"/>
              </a:rPr>
              <a:t>Configuration on creation</a:t>
            </a:r>
          </a:p>
          <a:p>
            <a:pPr marL="180975" indent="-180975"/>
            <a:r>
              <a:rPr lang="en-GB" sz="2000" dirty="0" smtClean="0">
                <a:latin typeface="Candara" panose="020E0502030303020204" pitchFamily="34" charset="0"/>
              </a:rPr>
              <a:t>Slow start-up of VM</a:t>
            </a:r>
            <a:br>
              <a:rPr lang="en-GB" sz="2000" dirty="0" smtClean="0">
                <a:latin typeface="Candara" panose="020E0502030303020204" pitchFamily="34" charset="0"/>
              </a:rPr>
            </a:br>
            <a:endParaRPr lang="en-GB" sz="2000" dirty="0" smtClean="0">
              <a:latin typeface="Candara" panose="020E0502030303020204" pitchFamily="34" charset="0"/>
            </a:endParaRPr>
          </a:p>
          <a:p>
            <a:pPr marL="180975" indent="-180975"/>
            <a:r>
              <a:rPr lang="en-GB" sz="2000" dirty="0" smtClean="0">
                <a:latin typeface="Candara" panose="020E0502030303020204" pitchFamily="34" charset="0"/>
              </a:rPr>
              <a:t>Works on top of existing images</a:t>
            </a:r>
          </a:p>
          <a:p>
            <a:pPr marL="180975" indent="-180975"/>
            <a:r>
              <a:rPr lang="en-GB" sz="2000" dirty="0" smtClean="0">
                <a:latin typeface="Candara" panose="020E0502030303020204" pitchFamily="34" charset="0"/>
              </a:rPr>
              <a:t>Hard to debug if fails</a:t>
            </a:r>
          </a:p>
          <a:p>
            <a:pPr marL="180975" indent="-180975"/>
            <a:endParaRPr lang="en-GB" sz="2000" dirty="0" smtClean="0">
              <a:latin typeface="Candara" panose="020E0502030303020204" pitchFamily="34" charset="0"/>
            </a:endParaRPr>
          </a:p>
          <a:p>
            <a:endParaRPr lang="en-GB" sz="2000" dirty="0" smtClean="0">
              <a:latin typeface="Candara" panose="020E0502030303020204" pitchFamily="34" charset="0"/>
            </a:endParaRPr>
          </a:p>
          <a:p>
            <a:endParaRPr lang="en-GB" sz="2000" dirty="0" smtClean="0">
              <a:latin typeface="Candara" panose="020E0502030303020204" pitchFamily="34" charset="0"/>
            </a:endParaRPr>
          </a:p>
          <a:p>
            <a:endParaRPr lang="en-GB" sz="2000" dirty="0" smtClean="0">
              <a:latin typeface="Candara" panose="020E0502030303020204" pitchFamily="34" charset="0"/>
            </a:endParaRPr>
          </a:p>
          <a:p>
            <a:endParaRPr lang="en-GB" sz="2000" dirty="0">
              <a:latin typeface="Candara" panose="020E0502030303020204" pitchFamily="34" charset="0"/>
            </a:endParaRPr>
          </a:p>
        </p:txBody>
      </p:sp>
      <p:sp>
        <p:nvSpPr>
          <p:cNvPr id="3" name="TextBox 2"/>
          <p:cNvSpPr txBox="1"/>
          <p:nvPr/>
        </p:nvSpPr>
        <p:spPr>
          <a:xfrm>
            <a:off x="539552" y="5301208"/>
            <a:ext cx="8280920" cy="830997"/>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lgn="ctr">
              <a:buFont typeface="Arial" panose="020B0604020202020204" pitchFamily="34" charset="0"/>
              <a:buChar char="•"/>
            </a:pPr>
            <a:r>
              <a:rPr lang="en-US" sz="2400" b="1" dirty="0" smtClean="0">
                <a:latin typeface="Candara" panose="020E0502030303020204" pitchFamily="34" charset="0"/>
              </a:rPr>
              <a:t>EGI.eu maintains core VM images in </a:t>
            </a:r>
            <a:r>
              <a:rPr lang="en-US" sz="2400" b="1" dirty="0" err="1" smtClean="0">
                <a:latin typeface="Candara" panose="020E0502030303020204" pitchFamily="34" charset="0"/>
              </a:rPr>
              <a:t>AppDB</a:t>
            </a:r>
            <a:r>
              <a:rPr lang="en-US" sz="2400" b="1" dirty="0" smtClean="0">
                <a:latin typeface="Candara" panose="020E0502030303020204" pitchFamily="34" charset="0"/>
              </a:rPr>
              <a:t>.</a:t>
            </a:r>
          </a:p>
          <a:p>
            <a:pPr marL="285750" indent="-285750" algn="ctr">
              <a:buFont typeface="Arial" panose="020B0604020202020204" pitchFamily="34" charset="0"/>
              <a:buChar char="•"/>
            </a:pPr>
            <a:r>
              <a:rPr lang="en-US" sz="2400" b="1" dirty="0" smtClean="0">
                <a:latin typeface="Candara" panose="020E0502030303020204" pitchFamily="34" charset="0"/>
              </a:rPr>
              <a:t>These can be used as starting point in all three scenarios.</a:t>
            </a:r>
          </a:p>
        </p:txBody>
      </p:sp>
      <p:sp>
        <p:nvSpPr>
          <p:cNvPr id="8" name="Marcador de texto 6"/>
          <p:cNvSpPr txBox="1">
            <a:spLocks/>
          </p:cNvSpPr>
          <p:nvPr/>
        </p:nvSpPr>
        <p:spPr>
          <a:xfrm>
            <a:off x="2627784" y="1238771"/>
            <a:ext cx="4040188" cy="6397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Segoe UI" pitchFamily="34" charset="0"/>
                <a:ea typeface="+mn-ea"/>
                <a:cs typeface="Segoe UI"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Segoe UI" pitchFamily="34" charset="0"/>
                <a:ea typeface="+mn-ea"/>
                <a:cs typeface="Segoe UI"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Segoe UI" pitchFamily="34" charset="0"/>
                <a:ea typeface="+mn-ea"/>
                <a:cs typeface="Segoe UI"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1" kern="1200">
                <a:solidFill>
                  <a:schemeClr val="tx1"/>
                </a:solidFill>
                <a:latin typeface="Segoe UI" pitchFamily="34" charset="0"/>
                <a:ea typeface="+mn-ea"/>
                <a:cs typeface="Segoe UI"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GB" dirty="0" smtClean="0">
                <a:solidFill>
                  <a:schemeClr val="bg1">
                    <a:lumMod val="65000"/>
                  </a:schemeClr>
                </a:solidFill>
                <a:latin typeface="Candara" panose="020E0502030303020204" pitchFamily="34" charset="0"/>
              </a:rPr>
              <a:t>Not today:</a:t>
            </a:r>
            <a:br>
              <a:rPr lang="en-GB" dirty="0" smtClean="0">
                <a:solidFill>
                  <a:schemeClr val="bg1">
                    <a:lumMod val="65000"/>
                  </a:schemeClr>
                </a:solidFill>
                <a:latin typeface="Candara" panose="020E0502030303020204" pitchFamily="34" charset="0"/>
              </a:rPr>
            </a:br>
            <a:r>
              <a:rPr lang="en-GB" dirty="0" err="1" smtClean="0">
                <a:solidFill>
                  <a:schemeClr val="bg1">
                    <a:lumMod val="65000"/>
                  </a:schemeClr>
                </a:solidFill>
                <a:latin typeface="Candara" panose="020E0502030303020204" pitchFamily="34" charset="0"/>
              </a:rPr>
              <a:t>Docker</a:t>
            </a:r>
            <a:endParaRPr lang="en-GB" dirty="0">
              <a:solidFill>
                <a:schemeClr val="bg1">
                  <a:lumMod val="65000"/>
                </a:schemeClr>
              </a:solidFill>
              <a:latin typeface="Candara" panose="020E0502030303020204" pitchFamily="34" charset="0"/>
            </a:endParaRPr>
          </a:p>
        </p:txBody>
      </p:sp>
      <p:sp>
        <p:nvSpPr>
          <p:cNvPr id="9" name="Marcador de contenido 11"/>
          <p:cNvSpPr txBox="1">
            <a:spLocks/>
          </p:cNvSpPr>
          <p:nvPr/>
        </p:nvSpPr>
        <p:spPr>
          <a:xfrm>
            <a:off x="3059832" y="1958851"/>
            <a:ext cx="3384376" cy="37744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80975" indent="-180975"/>
            <a:r>
              <a:rPr lang="en-GB" sz="2000" dirty="0" smtClean="0">
                <a:solidFill>
                  <a:schemeClr val="bg1">
                    <a:lumMod val="65000"/>
                  </a:schemeClr>
                </a:solidFill>
                <a:latin typeface="Candara" panose="020E0502030303020204" pitchFamily="34" charset="0"/>
              </a:rPr>
              <a:t>Medium complexity. Needs Docker Engine</a:t>
            </a:r>
          </a:p>
          <a:p>
            <a:pPr marL="180975" indent="-180975"/>
            <a:r>
              <a:rPr lang="en-GB" sz="2000" dirty="0" smtClean="0">
                <a:solidFill>
                  <a:schemeClr val="bg1">
                    <a:lumMod val="65000"/>
                  </a:schemeClr>
                </a:solidFill>
                <a:latin typeface="Candara" panose="020E0502030303020204" pitchFamily="34" charset="0"/>
              </a:rPr>
              <a:t>Configuration on creation</a:t>
            </a:r>
          </a:p>
          <a:p>
            <a:pPr marL="180975" indent="-180975"/>
            <a:r>
              <a:rPr lang="en-GB" sz="2000" dirty="0" smtClean="0">
                <a:solidFill>
                  <a:schemeClr val="bg1">
                    <a:lumMod val="65000"/>
                  </a:schemeClr>
                </a:solidFill>
                <a:latin typeface="Candara" panose="020E0502030303020204" pitchFamily="34" charset="0"/>
              </a:rPr>
              <a:t>Fast VM start-up, separate application start-up</a:t>
            </a:r>
          </a:p>
          <a:p>
            <a:pPr marL="180975" indent="-180975"/>
            <a:r>
              <a:rPr lang="en-GB" sz="2000" dirty="0" smtClean="0">
                <a:solidFill>
                  <a:schemeClr val="bg1">
                    <a:lumMod val="65000"/>
                  </a:schemeClr>
                </a:solidFill>
                <a:latin typeface="Candara" panose="020E0502030303020204" pitchFamily="34" charset="0"/>
              </a:rPr>
              <a:t>Works on Docker-enabled images</a:t>
            </a:r>
          </a:p>
          <a:p>
            <a:pPr marL="180975" indent="-180975"/>
            <a:r>
              <a:rPr lang="en-GB" sz="2000" dirty="0" smtClean="0">
                <a:solidFill>
                  <a:schemeClr val="bg1">
                    <a:lumMod val="65000"/>
                  </a:schemeClr>
                </a:solidFill>
                <a:latin typeface="Candara" panose="020E0502030303020204" pitchFamily="34" charset="0"/>
              </a:rPr>
              <a:t>Debug in local environment</a:t>
            </a:r>
            <a:endParaRPr lang="en-GB" sz="2000" dirty="0">
              <a:solidFill>
                <a:schemeClr val="bg1">
                  <a:lumMod val="65000"/>
                </a:schemeClr>
              </a:solidFill>
              <a:latin typeface="Candara" panose="020E0502030303020204" pitchFamily="34" charset="0"/>
            </a:endParaRPr>
          </a:p>
        </p:txBody>
      </p:sp>
      <p:sp>
        <p:nvSpPr>
          <p:cNvPr id="15" name="Marcador de texto 6"/>
          <p:cNvSpPr>
            <a:spLocks noGrp="1"/>
          </p:cNvSpPr>
          <p:nvPr>
            <p:ph type="body" idx="1"/>
          </p:nvPr>
        </p:nvSpPr>
        <p:spPr>
          <a:xfrm>
            <a:off x="6148436" y="1268760"/>
            <a:ext cx="4040188" cy="639762"/>
          </a:xfrm>
          <a:prstGeom prst="rect">
            <a:avLst/>
          </a:prstGeom>
        </p:spPr>
        <p:txBody>
          <a:bodyPr/>
          <a:lstStyle/>
          <a:p>
            <a:r>
              <a:rPr lang="en-GB" dirty="0" smtClean="0">
                <a:latin typeface="Candara" panose="020E0502030303020204" pitchFamily="34" charset="0"/>
              </a:rPr>
              <a:t>Custom Images</a:t>
            </a:r>
            <a:endParaRPr lang="en-GB" dirty="0">
              <a:latin typeface="Candara" panose="020E0502030303020204" pitchFamily="34" charset="0"/>
            </a:endParaRPr>
          </a:p>
        </p:txBody>
      </p:sp>
      <p:sp>
        <p:nvSpPr>
          <p:cNvPr id="16" name="Marcador de contenido 11"/>
          <p:cNvSpPr>
            <a:spLocks noGrp="1"/>
          </p:cNvSpPr>
          <p:nvPr>
            <p:ph sz="half" idx="2"/>
          </p:nvPr>
        </p:nvSpPr>
        <p:spPr>
          <a:xfrm>
            <a:off x="6228184" y="1988841"/>
            <a:ext cx="3384376" cy="2520280"/>
          </a:xfrm>
        </p:spPr>
        <p:txBody>
          <a:bodyPr>
            <a:noAutofit/>
          </a:bodyPr>
          <a:lstStyle/>
          <a:p>
            <a:pPr marL="180975" indent="-180975"/>
            <a:r>
              <a:rPr lang="en-GB" sz="2000" dirty="0" smtClean="0">
                <a:latin typeface="Candara" panose="020E0502030303020204" pitchFamily="34" charset="0"/>
              </a:rPr>
              <a:t>Time consuming, needs virtualization software</a:t>
            </a:r>
          </a:p>
          <a:p>
            <a:pPr marL="180975" indent="-180975"/>
            <a:r>
              <a:rPr lang="en-GB" sz="2000" dirty="0" smtClean="0">
                <a:latin typeface="Candara" panose="020E0502030303020204" pitchFamily="34" charset="0"/>
              </a:rPr>
              <a:t>Static configuration</a:t>
            </a:r>
          </a:p>
          <a:p>
            <a:pPr marL="180975" indent="-180975"/>
            <a:r>
              <a:rPr lang="en-GB" sz="2000" dirty="0" smtClean="0">
                <a:latin typeface="Candara" panose="020E0502030303020204" pitchFamily="34" charset="0"/>
              </a:rPr>
              <a:t>Fast start-up of VM</a:t>
            </a:r>
            <a:br>
              <a:rPr lang="en-GB" sz="2000" dirty="0" smtClean="0">
                <a:latin typeface="Candara" panose="020E0502030303020204" pitchFamily="34" charset="0"/>
              </a:rPr>
            </a:br>
            <a:endParaRPr lang="en-GB" sz="2000" dirty="0" smtClean="0">
              <a:latin typeface="Candara" panose="020E0502030303020204" pitchFamily="34" charset="0"/>
            </a:endParaRPr>
          </a:p>
          <a:p>
            <a:pPr marL="180975" indent="-180975"/>
            <a:r>
              <a:rPr lang="en-GB" sz="2000" dirty="0" smtClean="0">
                <a:latin typeface="Candara" panose="020E0502030303020204" pitchFamily="34" charset="0"/>
              </a:rPr>
              <a:t>Requires moving large files to sites</a:t>
            </a:r>
          </a:p>
          <a:p>
            <a:pPr marL="180975" indent="-180975"/>
            <a:r>
              <a:rPr lang="en-GB" sz="2000" dirty="0" smtClean="0">
                <a:latin typeface="Candara" panose="020E0502030303020204" pitchFamily="34" charset="0"/>
              </a:rPr>
              <a:t>Easier to debug</a:t>
            </a:r>
          </a:p>
          <a:p>
            <a:endParaRPr lang="en-GB" sz="2000" dirty="0" smtClean="0">
              <a:latin typeface="Candara" panose="020E0502030303020204" pitchFamily="34" charset="0"/>
            </a:endParaRPr>
          </a:p>
          <a:p>
            <a:endParaRPr lang="en-GB" sz="2000" dirty="0" smtClean="0">
              <a:latin typeface="Candara" panose="020E0502030303020204" pitchFamily="34" charset="0"/>
            </a:endParaRPr>
          </a:p>
          <a:p>
            <a:endParaRPr lang="en-GB" sz="2000" dirty="0" smtClean="0">
              <a:latin typeface="Candara" panose="020E0502030303020204" pitchFamily="34" charset="0"/>
            </a:endParaRPr>
          </a:p>
          <a:p>
            <a:endParaRPr lang="en-GB" sz="2000" dirty="0">
              <a:latin typeface="Candara" panose="020E0502030303020204" pitchFamily="34" charset="0"/>
            </a:endParaRPr>
          </a:p>
        </p:txBody>
      </p:sp>
      <p:sp>
        <p:nvSpPr>
          <p:cNvPr id="4" name="Titolo 3"/>
          <p:cNvSpPr>
            <a:spLocks noGrp="1"/>
          </p:cNvSpPr>
          <p:nvPr>
            <p:ph type="title"/>
          </p:nvPr>
        </p:nvSpPr>
        <p:spPr/>
        <p:txBody>
          <a:bodyPr/>
          <a:lstStyle/>
          <a:p>
            <a:r>
              <a:rPr lang="en-GB" dirty="0" smtClean="0"/>
              <a:t>Which approach to follow ?</a:t>
            </a:r>
            <a:endParaRPr lang="en-GB" dirty="0"/>
          </a:p>
        </p:txBody>
      </p:sp>
    </p:spTree>
    <p:extLst>
      <p:ext uri="{BB962C8B-B14F-4D97-AF65-F5344CB8AC3E}">
        <p14:creationId xmlns:p14="http://schemas.microsoft.com/office/powerpoint/2010/main" val="28310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Keep in mind!</a:t>
            </a:r>
            <a:endParaRPr lang="en-GB" noProof="0"/>
          </a:p>
        </p:txBody>
      </p:sp>
      <p:sp>
        <p:nvSpPr>
          <p:cNvPr id="3" name="Marcador de contenido 2"/>
          <p:cNvSpPr>
            <a:spLocks noGrp="1"/>
          </p:cNvSpPr>
          <p:nvPr>
            <p:ph sz="half" idx="2"/>
          </p:nvPr>
        </p:nvSpPr>
        <p:spPr/>
        <p:txBody>
          <a:bodyPr/>
          <a:lstStyle/>
          <a:p>
            <a:r>
              <a:rPr lang="en-GB" sz="2400" noProof="0" dirty="0" smtClean="0">
                <a:latin typeface="Candara" panose="020E0502030303020204" pitchFamily="34" charset="0"/>
              </a:rPr>
              <a:t>You have </a:t>
            </a:r>
            <a:r>
              <a:rPr lang="en-GB" sz="2400" b="1" noProof="0" dirty="0" smtClean="0">
                <a:latin typeface="Candara" panose="020E0502030303020204" pitchFamily="34" charset="0"/>
              </a:rPr>
              <a:t>root</a:t>
            </a:r>
            <a:r>
              <a:rPr lang="en-GB" sz="2400" i="1" noProof="0" dirty="0" smtClean="0">
                <a:latin typeface="Candara" panose="020E0502030303020204" pitchFamily="34" charset="0"/>
              </a:rPr>
              <a:t> </a:t>
            </a:r>
            <a:r>
              <a:rPr lang="en-GB" sz="2400" noProof="0" dirty="0" smtClean="0">
                <a:latin typeface="Candara" panose="020E0502030303020204" pitchFamily="34" charset="0"/>
              </a:rPr>
              <a:t>access to your virtual machines </a:t>
            </a:r>
          </a:p>
          <a:p>
            <a:r>
              <a:rPr lang="en-GB" sz="2400" noProof="0" dirty="0" smtClean="0">
                <a:latin typeface="Candara" panose="020E0502030303020204" pitchFamily="34" charset="0"/>
              </a:rPr>
              <a:t>Your virtual machines are often visible from the Internet </a:t>
            </a:r>
          </a:p>
          <a:p>
            <a:r>
              <a:rPr lang="en-GB" sz="2400" noProof="0" dirty="0" smtClean="0">
                <a:latin typeface="Candara" panose="020E0502030303020204" pitchFamily="34" charset="0"/>
              </a:rPr>
              <a:t>It is up to you to keep your virtual machines </a:t>
            </a:r>
            <a:r>
              <a:rPr lang="en-GB" sz="2400" noProof="0" dirty="0" smtClean="0">
                <a:solidFill>
                  <a:srgbClr val="FF0000"/>
                </a:solidFill>
                <a:latin typeface="Candara" panose="020E0502030303020204" pitchFamily="34" charset="0"/>
              </a:rPr>
              <a:t>updated and secure</a:t>
            </a:r>
          </a:p>
          <a:p>
            <a:r>
              <a:rPr lang="en-GB" sz="2400" b="1" noProof="0" dirty="0" smtClean="0">
                <a:latin typeface="Candara" panose="020E0502030303020204" pitchFamily="34" charset="0"/>
              </a:rPr>
              <a:t>DO NOT USE </a:t>
            </a:r>
            <a:r>
              <a:rPr lang="en-GB" sz="2400" noProof="0" dirty="0" smtClean="0">
                <a:latin typeface="Candara" panose="020E0502030303020204" pitchFamily="34" charset="0"/>
              </a:rPr>
              <a:t>password-based authentication for remote access </a:t>
            </a:r>
          </a:p>
          <a:p>
            <a:r>
              <a:rPr lang="en-GB" sz="2400" noProof="0" dirty="0" smtClean="0">
                <a:latin typeface="Candara" panose="020E0502030303020204" pitchFamily="34" charset="0"/>
              </a:rPr>
              <a:t>You should terminate your virtual machine as soon as it is not needed anymore </a:t>
            </a:r>
          </a:p>
          <a:p>
            <a:endParaRPr lang="en-GB" sz="2400" noProof="0" dirty="0">
              <a:latin typeface="Candara" panose="020E0502030303020204" pitchFamily="34" charset="0"/>
            </a:endParaRPr>
          </a:p>
        </p:txBody>
      </p:sp>
    </p:spTree>
    <p:extLst>
      <p:ext uri="{BB962C8B-B14F-4D97-AF65-F5344CB8AC3E}">
        <p14:creationId xmlns:p14="http://schemas.microsoft.com/office/powerpoint/2010/main" val="42309682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rmAutofit fontScale="90000"/>
          </a:bodyPr>
          <a:lstStyle/>
          <a:p>
            <a:r>
              <a:rPr lang="en-US" sz="3200" dirty="0" smtClean="0"/>
              <a:t>Advanced topics 2:</a:t>
            </a:r>
            <a:br>
              <a:rPr lang="en-US" sz="3200" dirty="0" smtClean="0"/>
            </a:br>
            <a:r>
              <a:rPr lang="en-US" sz="3200" dirty="0" smtClean="0"/>
              <a:t>EGI Cloud APIs, Orchestrators, </a:t>
            </a:r>
            <a:r>
              <a:rPr lang="en-US" sz="3200" dirty="0" err="1" smtClean="0"/>
              <a:t>SaaS</a:t>
            </a:r>
            <a:endParaRPr lang="en-GB" dirty="0"/>
          </a:p>
        </p:txBody>
      </p:sp>
    </p:spTree>
    <p:extLst>
      <p:ext uri="{BB962C8B-B14F-4D97-AF65-F5344CB8AC3E}">
        <p14:creationId xmlns:p14="http://schemas.microsoft.com/office/powerpoint/2010/main" val="26975937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1547664" y="396819"/>
            <a:ext cx="7344816" cy="511901"/>
          </a:xfrm>
          <a:prstGeom prst="rect">
            <a:avLst/>
          </a:prstGeom>
          <a:noFill/>
        </p:spPr>
        <p:txBody>
          <a:bodyPr wrap="square" lIns="80229" tIns="40115" rIns="80229" bIns="40115" rtlCol="0">
            <a:spAutoFit/>
          </a:bodyPr>
          <a:lstStyle/>
          <a:p>
            <a:pPr algn="ctr"/>
            <a:r>
              <a:rPr lang="en-GB" sz="28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EGI Cloud APIs</a:t>
            </a:r>
            <a:endParaRPr lang="en-GB" b="1" dirty="0">
              <a:latin typeface="Segoe UI" panose="020B0502040204020203" pitchFamily="34" charset="0"/>
              <a:ea typeface="Open Sans" panose="020B0606030504020204" pitchFamily="34" charset="0"/>
              <a:cs typeface="Segoe UI" panose="020B0502040204020203" pitchFamily="34" charset="0"/>
            </a:endParaRPr>
          </a:p>
        </p:txBody>
      </p:sp>
      <p:sp>
        <p:nvSpPr>
          <p:cNvPr id="7" name="Content Placeholder 2"/>
          <p:cNvSpPr>
            <a:spLocks noGrp="1"/>
          </p:cNvSpPr>
          <p:nvPr>
            <p:ph sz="half" idx="2"/>
          </p:nvPr>
        </p:nvSpPr>
        <p:spPr>
          <a:xfrm>
            <a:off x="179512" y="1196752"/>
            <a:ext cx="8784976" cy="1008112"/>
          </a:xfrm>
        </p:spPr>
        <p:txBody>
          <a:bodyPr>
            <a:normAutofit/>
          </a:bodyPr>
          <a:lstStyle/>
          <a:p>
            <a:pPr marL="0" indent="0">
              <a:buNone/>
            </a:pPr>
            <a:r>
              <a:rPr lang="en-GB" sz="2400" b="1" dirty="0" err="1" smtClean="0">
                <a:latin typeface="Candara" panose="020E0502030303020204" pitchFamily="34" charset="0"/>
              </a:rPr>
              <a:t>jOCCI</a:t>
            </a:r>
            <a:r>
              <a:rPr lang="en-GB" sz="2400" dirty="0" smtClean="0">
                <a:latin typeface="Candara" panose="020E0502030303020204" pitchFamily="34" charset="0"/>
              </a:rPr>
              <a:t>:</a:t>
            </a:r>
            <a:r>
              <a:rPr lang="en-GB" sz="2400" dirty="0" smtClean="0">
                <a:latin typeface="Candara" panose="020E0502030303020204" pitchFamily="34" charset="0"/>
                <a:sym typeface="Wingdings" panose="05000000000000000000" pitchFamily="2" charset="2"/>
              </a:rPr>
              <a:t> Java client API for OCCI</a:t>
            </a:r>
          </a:p>
          <a:p>
            <a:pPr lvl="1"/>
            <a:r>
              <a:rPr lang="en-GB" sz="2000" dirty="0" smtClean="0">
                <a:latin typeface="Candara" panose="020E0502030303020204" pitchFamily="34" charset="0"/>
              </a:rPr>
              <a:t>Available from maven central</a:t>
            </a:r>
          </a:p>
        </p:txBody>
      </p:sp>
      <p:sp>
        <p:nvSpPr>
          <p:cNvPr id="8" name="object 3"/>
          <p:cNvSpPr/>
          <p:nvPr/>
        </p:nvSpPr>
        <p:spPr>
          <a:xfrm>
            <a:off x="5313744" y="908720"/>
            <a:ext cx="1080020" cy="1439067"/>
          </a:xfrm>
          <a:prstGeom prst="rect">
            <a:avLst/>
          </a:prstGeom>
          <a:blipFill>
            <a:blip r:embed="rId2" cstate="print"/>
            <a:stretch>
              <a:fillRect/>
            </a:stretch>
          </a:blipFill>
        </p:spPr>
        <p:txBody>
          <a:bodyPr wrap="square" lIns="0" tIns="0" rIns="0" bIns="0" rtlCol="0"/>
          <a:lstStyle/>
          <a:p>
            <a:endParaRPr/>
          </a:p>
        </p:txBody>
      </p:sp>
      <p:sp>
        <p:nvSpPr>
          <p:cNvPr id="9" name="object 4"/>
          <p:cNvSpPr txBox="1"/>
          <p:nvPr/>
        </p:nvSpPr>
        <p:spPr>
          <a:xfrm>
            <a:off x="6640970" y="1340768"/>
            <a:ext cx="209550" cy="396875"/>
          </a:xfrm>
          <a:prstGeom prst="rect">
            <a:avLst/>
          </a:prstGeom>
        </p:spPr>
        <p:txBody>
          <a:bodyPr vert="horz" wrap="square" lIns="0" tIns="0" rIns="0" bIns="0" rtlCol="0">
            <a:spAutoFit/>
          </a:bodyPr>
          <a:lstStyle/>
          <a:p>
            <a:pPr marL="12700">
              <a:lnSpc>
                <a:spcPct val="100000"/>
              </a:lnSpc>
            </a:pPr>
            <a:r>
              <a:rPr sz="2450" spc="15" dirty="0">
                <a:latin typeface="Arial"/>
                <a:cs typeface="Arial"/>
              </a:rPr>
              <a:t>+</a:t>
            </a:r>
            <a:endParaRPr sz="2450">
              <a:latin typeface="Arial"/>
              <a:cs typeface="Arial"/>
            </a:endParaRPr>
          </a:p>
        </p:txBody>
      </p:sp>
      <p:sp>
        <p:nvSpPr>
          <p:cNvPr id="10" name="object 5"/>
          <p:cNvSpPr/>
          <p:nvPr/>
        </p:nvSpPr>
        <p:spPr>
          <a:xfrm>
            <a:off x="7097463" y="1124744"/>
            <a:ext cx="1434977" cy="1079966"/>
          </a:xfrm>
          <a:prstGeom prst="rect">
            <a:avLst/>
          </a:prstGeom>
          <a:blipFill>
            <a:blip r:embed="rId3" cstate="print"/>
            <a:stretch>
              <a:fillRect/>
            </a:stretch>
          </a:blipFill>
        </p:spPr>
        <p:txBody>
          <a:bodyPr wrap="square" lIns="0" tIns="0" rIns="0" bIns="0" rtlCol="0"/>
          <a:lstStyle/>
          <a:p>
            <a:endParaRPr/>
          </a:p>
        </p:txBody>
      </p:sp>
      <p:sp>
        <p:nvSpPr>
          <p:cNvPr id="11" name="Marcador de contenido 2"/>
          <p:cNvSpPr txBox="1">
            <a:spLocks/>
          </p:cNvSpPr>
          <p:nvPr/>
        </p:nvSpPr>
        <p:spPr>
          <a:xfrm>
            <a:off x="179512" y="2132856"/>
            <a:ext cx="8784976" cy="9361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u="sng" dirty="0" smtClean="0">
                <a:latin typeface="Candara" panose="020E0502030303020204" pitchFamily="34" charset="0"/>
              </a:rPr>
              <a:t>Repository:</a:t>
            </a:r>
            <a:r>
              <a:rPr lang="en-GB" sz="2200" dirty="0" smtClean="0">
                <a:latin typeface="Candara" panose="020E0502030303020204" pitchFamily="34" charset="0"/>
              </a:rPr>
              <a:t/>
            </a:r>
            <a:br>
              <a:rPr lang="en-GB" sz="2200" dirty="0" smtClean="0">
                <a:latin typeface="Candara" panose="020E0502030303020204" pitchFamily="34" charset="0"/>
              </a:rPr>
            </a:br>
            <a:r>
              <a:rPr lang="en-GB" sz="2200" dirty="0" smtClean="0">
                <a:latin typeface="Candara" panose="020E0502030303020204" pitchFamily="34" charset="0"/>
                <a:hlinkClick r:id="rId4"/>
              </a:rPr>
              <a:t>https://github.com/EGI-FCTF/jOCCI-api</a:t>
            </a:r>
            <a:r>
              <a:rPr lang="en-GB" sz="2200" dirty="0" smtClean="0">
                <a:latin typeface="Candara" panose="020E0502030303020204" pitchFamily="34" charset="0"/>
              </a:rPr>
              <a:t> </a:t>
            </a:r>
          </a:p>
          <a:p>
            <a:pPr marL="0" indent="0">
              <a:buFont typeface="Arial" panose="020B0604020202020204" pitchFamily="34" charset="0"/>
              <a:buNone/>
            </a:pPr>
            <a:r>
              <a:rPr lang="en-GB" sz="2200" dirty="0" smtClean="0">
                <a:latin typeface="Candara" panose="020E0502030303020204" pitchFamily="34" charset="0"/>
                <a:hlinkClick r:id="rId5"/>
              </a:rPr>
              <a:t>https://github.com/EGI-FCTF/jOCCI-core</a:t>
            </a:r>
            <a:r>
              <a:rPr lang="en-GB" sz="2200" dirty="0" smtClean="0">
                <a:latin typeface="Candara" panose="020E0502030303020204" pitchFamily="34" charset="0"/>
              </a:rPr>
              <a:t> </a:t>
            </a:r>
          </a:p>
        </p:txBody>
      </p:sp>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688" y="2060848"/>
            <a:ext cx="432048" cy="432048"/>
          </a:xfrm>
          <a:prstGeom prst="rect">
            <a:avLst/>
          </a:prstGeom>
        </p:spPr>
      </p:pic>
      <p:sp>
        <p:nvSpPr>
          <p:cNvPr id="13" name="Marcador de contenido 2"/>
          <p:cNvSpPr txBox="1">
            <a:spLocks/>
          </p:cNvSpPr>
          <p:nvPr/>
        </p:nvSpPr>
        <p:spPr>
          <a:xfrm>
            <a:off x="195537" y="3284984"/>
            <a:ext cx="8784976" cy="13681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u="sng" dirty="0" smtClean="0">
                <a:latin typeface="Candara" panose="020E0502030303020204" pitchFamily="34" charset="0"/>
              </a:rPr>
              <a:t>Java Docs:</a:t>
            </a:r>
          </a:p>
          <a:p>
            <a:pPr marL="0" indent="0">
              <a:buNone/>
            </a:pPr>
            <a:r>
              <a:rPr lang="it-IT" sz="2200" dirty="0" err="1" smtClean="0">
                <a:latin typeface="Candara" panose="020E0502030303020204" pitchFamily="34" charset="0"/>
              </a:rPr>
              <a:t>egi-fctf.github.io</a:t>
            </a:r>
            <a:r>
              <a:rPr lang="it-IT" sz="2200" dirty="0" smtClean="0">
                <a:latin typeface="Candara" panose="020E0502030303020204" pitchFamily="34" charset="0"/>
              </a:rPr>
              <a:t>/</a:t>
            </a:r>
            <a:r>
              <a:rPr lang="it-IT" sz="2200" dirty="0" err="1" smtClean="0">
                <a:latin typeface="Candara" panose="020E0502030303020204" pitchFamily="34" charset="0"/>
              </a:rPr>
              <a:t>jOCCI</a:t>
            </a:r>
            <a:r>
              <a:rPr lang="it-IT" sz="2200" dirty="0" smtClean="0">
                <a:latin typeface="Candara" panose="020E0502030303020204" pitchFamily="34" charset="0"/>
              </a:rPr>
              <a:t>-core/</a:t>
            </a:r>
            <a:r>
              <a:rPr lang="it-IT" sz="2200" dirty="0" err="1" smtClean="0">
                <a:latin typeface="Candara" panose="020E0502030303020204" pitchFamily="34" charset="0"/>
              </a:rPr>
              <a:t>apidocs</a:t>
            </a:r>
            <a:r>
              <a:rPr lang="it-IT" sz="2200" dirty="0" smtClean="0">
                <a:latin typeface="Candara" panose="020E0502030303020204" pitchFamily="34" charset="0"/>
              </a:rPr>
              <a:t>/index.html</a:t>
            </a:r>
            <a:endParaRPr lang="it-IT" sz="2200" dirty="0">
              <a:latin typeface="Candara" panose="020E0502030303020204" pitchFamily="34" charset="0"/>
            </a:endParaRPr>
          </a:p>
          <a:p>
            <a:pPr marL="0" indent="0">
              <a:spcBef>
                <a:spcPts val="0"/>
              </a:spcBef>
              <a:buNone/>
              <a:defRPr/>
            </a:pPr>
            <a:r>
              <a:rPr lang="it-IT" sz="2200" dirty="0" err="1">
                <a:latin typeface="Candara" panose="020E0502030303020204" pitchFamily="34" charset="0"/>
              </a:rPr>
              <a:t>egi-fctf.github.io</a:t>
            </a:r>
            <a:r>
              <a:rPr lang="it-IT" sz="2200" dirty="0">
                <a:latin typeface="Candara" panose="020E0502030303020204" pitchFamily="34" charset="0"/>
              </a:rPr>
              <a:t>/</a:t>
            </a:r>
            <a:r>
              <a:rPr lang="it-IT" sz="2200" dirty="0" err="1">
                <a:latin typeface="Candara" panose="020E0502030303020204" pitchFamily="34" charset="0"/>
              </a:rPr>
              <a:t>jOCCI</a:t>
            </a:r>
            <a:r>
              <a:rPr lang="it-IT" sz="2200" dirty="0">
                <a:latin typeface="Candara" panose="020E0502030303020204" pitchFamily="34" charset="0"/>
              </a:rPr>
              <a:t>-api/</a:t>
            </a:r>
            <a:r>
              <a:rPr lang="it-IT" sz="2200" dirty="0" err="1">
                <a:latin typeface="Candara" panose="020E0502030303020204" pitchFamily="34" charset="0"/>
              </a:rPr>
              <a:t>apidocs</a:t>
            </a:r>
            <a:r>
              <a:rPr lang="it-IT" sz="2200" dirty="0">
                <a:latin typeface="Candara" panose="020E0502030303020204" pitchFamily="34" charset="0"/>
              </a:rPr>
              <a:t>/index.html</a:t>
            </a:r>
            <a:r>
              <a:rPr lang="en-GB" sz="2200" dirty="0" smtClean="0">
                <a:latin typeface="Candara" panose="020E0502030303020204" pitchFamily="34" charset="0"/>
              </a:rPr>
              <a:t> </a:t>
            </a:r>
          </a:p>
        </p:txBody>
      </p:sp>
      <p:sp>
        <p:nvSpPr>
          <p:cNvPr id="14" name="Marcador de contenido 2"/>
          <p:cNvSpPr txBox="1">
            <a:spLocks/>
          </p:cNvSpPr>
          <p:nvPr/>
        </p:nvSpPr>
        <p:spPr>
          <a:xfrm>
            <a:off x="179512" y="4725144"/>
            <a:ext cx="8784976" cy="1296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u="sng" dirty="0" smtClean="0">
                <a:latin typeface="Candara" panose="020E0502030303020204" pitchFamily="34" charset="0"/>
              </a:rPr>
              <a:t>Additional links:</a:t>
            </a:r>
            <a:r>
              <a:rPr lang="en-GB" sz="2200" dirty="0" smtClean="0">
                <a:latin typeface="Candara" panose="020E0502030303020204" pitchFamily="34" charset="0"/>
              </a:rPr>
              <a:t/>
            </a:r>
            <a:br>
              <a:rPr lang="en-GB" sz="2200" dirty="0" smtClean="0">
                <a:latin typeface="Candara" panose="020E0502030303020204" pitchFamily="34" charset="0"/>
              </a:rPr>
            </a:br>
            <a:r>
              <a:rPr lang="en-GB" sz="2200" dirty="0" smtClean="0">
                <a:latin typeface="Candara" panose="020E0502030303020204" pitchFamily="34" charset="0"/>
                <a:hlinkClick r:id="rId7"/>
              </a:rPr>
              <a:t>https://github.com/EGI-FCTF/di4r-training</a:t>
            </a:r>
            <a:r>
              <a:rPr lang="en-GB" sz="2200" dirty="0" smtClean="0">
                <a:latin typeface="Candara" panose="020E0502030303020204" pitchFamily="34" charset="0"/>
              </a:rPr>
              <a:t> </a:t>
            </a:r>
          </a:p>
          <a:p>
            <a:pPr marL="0" indent="0">
              <a:buNone/>
            </a:pPr>
            <a:r>
              <a:rPr lang="en-GB" sz="2200" dirty="0">
                <a:latin typeface="Candara" panose="020E0502030303020204" pitchFamily="34" charset="0"/>
                <a:hlinkClick r:id="rId8"/>
              </a:rPr>
              <a:t>https://</a:t>
            </a:r>
            <a:r>
              <a:rPr lang="en-GB" sz="2200" dirty="0" smtClean="0">
                <a:latin typeface="Candara" panose="020E0502030303020204" pitchFamily="34" charset="0"/>
                <a:hlinkClick r:id="rId8"/>
              </a:rPr>
              <a:t>wiki.egi.eu/wiki/EGI_Federated_Cloud_jOCCI_APIs</a:t>
            </a:r>
            <a:r>
              <a:rPr lang="en-GB" sz="2200" dirty="0" smtClean="0">
                <a:latin typeface="Candara" panose="020E0502030303020204" pitchFamily="34" charset="0"/>
              </a:rPr>
              <a:t> </a:t>
            </a:r>
          </a:p>
        </p:txBody>
      </p:sp>
    </p:spTree>
    <p:extLst>
      <p:ext uri="{BB962C8B-B14F-4D97-AF65-F5344CB8AC3E}">
        <p14:creationId xmlns:p14="http://schemas.microsoft.com/office/powerpoint/2010/main" val="42061620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FedCloud</a:t>
            </a:r>
            <a:r>
              <a:rPr lang="en-GB" dirty="0" smtClean="0"/>
              <a:t> Cloud IaaS Orchestration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132856"/>
            <a:ext cx="9036496" cy="2209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half" idx="2"/>
          </p:nvPr>
        </p:nvSpPr>
        <p:spPr>
          <a:xfrm>
            <a:off x="179512" y="1196752"/>
            <a:ext cx="8784976" cy="1008112"/>
          </a:xfrm>
        </p:spPr>
        <p:txBody>
          <a:bodyPr>
            <a:normAutofit/>
          </a:bodyPr>
          <a:lstStyle/>
          <a:p>
            <a:pPr marL="0" indent="0" algn="just">
              <a:buNone/>
            </a:pPr>
            <a:r>
              <a:rPr lang="en-GB" sz="2400" dirty="0">
                <a:latin typeface="Candara" panose="020E0502030303020204" pitchFamily="34" charset="0"/>
              </a:rPr>
              <a:t>IaaS Provisioning tools </a:t>
            </a:r>
            <a:r>
              <a:rPr lang="en-GB" sz="2400" dirty="0" smtClean="0">
                <a:latin typeface="Candara" panose="020E0502030303020204" pitchFamily="34" charset="0"/>
              </a:rPr>
              <a:t>to automate </a:t>
            </a:r>
            <a:r>
              <a:rPr lang="en-GB" sz="2400" dirty="0">
                <a:latin typeface="Candara" panose="020E0502030303020204" pitchFamily="34" charset="0"/>
              </a:rPr>
              <a:t>the deployment of resources on cloud services.</a:t>
            </a:r>
            <a:endParaRPr lang="en-GB" sz="2000" dirty="0" smtClean="0">
              <a:latin typeface="Candara" panose="020E0502030303020204" pitchFamily="34" charset="0"/>
            </a:endParaRPr>
          </a:p>
        </p:txBody>
      </p:sp>
    </p:spTree>
    <p:extLst>
      <p:ext uri="{BB962C8B-B14F-4D97-AF65-F5344CB8AC3E}">
        <p14:creationId xmlns:p14="http://schemas.microsoft.com/office/powerpoint/2010/main" val="323648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84"/>
            <a:ext cx="7704856" cy="850106"/>
          </a:xfrm>
        </p:spPr>
        <p:txBody>
          <a:bodyPr>
            <a:normAutofit/>
          </a:bodyPr>
          <a:lstStyle/>
          <a:p>
            <a:r>
              <a:rPr lang="en-US" dirty="0" smtClean="0"/>
              <a:t>Applications on Demand service</a:t>
            </a:r>
            <a:endParaRPr lang="en-US" dirty="0"/>
          </a:p>
        </p:txBody>
      </p:sp>
      <p:sp>
        <p:nvSpPr>
          <p:cNvPr id="3" name="Content Placeholder 2"/>
          <p:cNvSpPr>
            <a:spLocks noGrp="1"/>
          </p:cNvSpPr>
          <p:nvPr>
            <p:ph sz="half" idx="2"/>
          </p:nvPr>
        </p:nvSpPr>
        <p:spPr>
          <a:xfrm>
            <a:off x="35496" y="836712"/>
            <a:ext cx="3744416" cy="2591618"/>
          </a:xfrm>
        </p:spPr>
        <p:txBody>
          <a:bodyPr/>
          <a:lstStyle/>
          <a:p>
            <a:pPr marL="269875" indent="-269875"/>
            <a:endParaRPr lang="en-US" sz="2400" dirty="0" smtClean="0">
              <a:latin typeface="Candara" panose="020E0502030303020204" pitchFamily="34" charset="0"/>
            </a:endParaRPr>
          </a:p>
          <a:p>
            <a:pPr marL="269875" indent="-269875"/>
            <a:r>
              <a:rPr lang="en-US" sz="2400" dirty="0" smtClean="0">
                <a:latin typeface="Candara" panose="020E0502030303020204" pitchFamily="34" charset="0"/>
              </a:rPr>
              <a:t>Open for users: </a:t>
            </a:r>
            <a:r>
              <a:rPr lang="en-US" sz="2400" dirty="0" smtClean="0">
                <a:latin typeface="Candara" panose="020E0502030303020204" pitchFamily="34" charset="0"/>
                <a:hlinkClick r:id="rId3"/>
              </a:rPr>
              <a:t>http://access.egi.eu</a:t>
            </a:r>
            <a:r>
              <a:rPr lang="en-US" sz="2400" dirty="0" smtClean="0">
                <a:latin typeface="Candara" panose="020E0502030303020204" pitchFamily="34" charset="0"/>
              </a:rPr>
              <a:t> </a:t>
            </a:r>
          </a:p>
          <a:p>
            <a:endParaRPr lang="en-US" sz="2000" dirty="0" smtClean="0">
              <a:latin typeface="Candara" panose="020E0502030303020204" pitchFamily="34" charset="0"/>
            </a:endParaRPr>
          </a:p>
          <a:p>
            <a:pPr marL="269875" indent="-269875"/>
            <a:r>
              <a:rPr lang="en-US" sz="2000" dirty="0" smtClean="0">
                <a:latin typeface="Candara" panose="020E0502030303020204" pitchFamily="34" charset="0"/>
              </a:rPr>
              <a:t>Open for providers: </a:t>
            </a:r>
          </a:p>
          <a:p>
            <a:pPr marL="627063" lvl="1"/>
            <a:r>
              <a:rPr lang="en-US" sz="1800" dirty="0" smtClean="0">
                <a:latin typeface="Candara" panose="020E0502030303020204" pitchFamily="34" charset="0"/>
              </a:rPr>
              <a:t>Add new applications</a:t>
            </a:r>
          </a:p>
          <a:p>
            <a:pPr marL="627063" lvl="1"/>
            <a:r>
              <a:rPr lang="en-US" sz="1800" dirty="0" smtClean="0">
                <a:latin typeface="Candara" panose="020E0502030303020204" pitchFamily="34" charset="0"/>
              </a:rPr>
              <a:t>Add science gateways</a:t>
            </a:r>
          </a:p>
          <a:p>
            <a:pPr marL="627063" lvl="1"/>
            <a:r>
              <a:rPr lang="en-US" sz="1800" dirty="0" smtClean="0">
                <a:latin typeface="Candara" panose="020E0502030303020204" pitchFamily="34" charset="0"/>
              </a:rPr>
              <a:t>Add cloud providers</a:t>
            </a:r>
          </a:p>
          <a:p>
            <a:pPr marL="627063" lvl="1"/>
            <a:r>
              <a:rPr lang="en-US" sz="1800" dirty="0" smtClean="0">
                <a:latin typeface="Candara" panose="020E0502030303020204" pitchFamily="34" charset="0"/>
              </a:rPr>
              <a:t>Join the support team</a:t>
            </a:r>
          </a:p>
        </p:txBody>
      </p:sp>
      <p:sp>
        <p:nvSpPr>
          <p:cNvPr id="5" name="Rounded Rectangle 4"/>
          <p:cNvSpPr/>
          <p:nvPr/>
        </p:nvSpPr>
        <p:spPr>
          <a:xfrm>
            <a:off x="7891011" y="3717033"/>
            <a:ext cx="1145485"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solidFill>
                  <a:schemeClr val="tx1"/>
                </a:solidFill>
              </a:rPr>
              <a:t>Infra. certificate</a:t>
            </a:r>
            <a:endParaRPr lang="en-US" sz="1600" dirty="0">
              <a:solidFill>
                <a:schemeClr val="tx1"/>
              </a:solidFill>
            </a:endParaRPr>
          </a:p>
        </p:txBody>
      </p:sp>
      <p:sp>
        <p:nvSpPr>
          <p:cNvPr id="6" name="Cloud 5"/>
          <p:cNvSpPr/>
          <p:nvPr/>
        </p:nvSpPr>
        <p:spPr>
          <a:xfrm>
            <a:off x="4986233" y="4989200"/>
            <a:ext cx="3690224" cy="1464136"/>
          </a:xfrm>
          <a:prstGeom prst="cloud">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000037" y="2158772"/>
            <a:ext cx="943341" cy="948112"/>
          </a:xfrm>
          <a:prstGeom prst="rect">
            <a:avLst/>
          </a:prstGeom>
        </p:spPr>
      </p:pic>
      <p:sp>
        <p:nvSpPr>
          <p:cNvPr id="8" name="Rounded Rectangle 7"/>
          <p:cNvSpPr/>
          <p:nvPr/>
        </p:nvSpPr>
        <p:spPr>
          <a:xfrm>
            <a:off x="5419845" y="1603086"/>
            <a:ext cx="1684537" cy="1151279"/>
          </a:xfrm>
          <a:prstGeom prst="roundRect">
            <a:avLst>
              <a:gd name="adj" fmla="val 0"/>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User </a:t>
            </a:r>
            <a:br>
              <a:rPr lang="en-US" sz="1600" dirty="0" smtClean="0">
                <a:solidFill>
                  <a:schemeClr val="bg1"/>
                </a:solidFill>
              </a:rPr>
            </a:br>
            <a:r>
              <a:rPr lang="en-US" sz="1600" dirty="0" smtClean="0">
                <a:solidFill>
                  <a:schemeClr val="bg1"/>
                </a:solidFill>
              </a:rPr>
              <a:t>Registration </a:t>
            </a:r>
            <a:br>
              <a:rPr lang="en-US" sz="1600" dirty="0" smtClean="0">
                <a:solidFill>
                  <a:schemeClr val="bg1"/>
                </a:solidFill>
              </a:rPr>
            </a:br>
            <a:r>
              <a:rPr lang="en-US" sz="1600" dirty="0" smtClean="0">
                <a:solidFill>
                  <a:schemeClr val="bg1"/>
                </a:solidFill>
              </a:rPr>
              <a:t>Portal (URP)</a:t>
            </a:r>
            <a:endParaRPr lang="en-US" sz="1600" dirty="0">
              <a:solidFill>
                <a:schemeClr val="bg1"/>
              </a:solidFill>
            </a:endParaRPr>
          </a:p>
        </p:txBody>
      </p:sp>
      <p:sp>
        <p:nvSpPr>
          <p:cNvPr id="9" name="Rounded Rectangle 8"/>
          <p:cNvSpPr/>
          <p:nvPr/>
        </p:nvSpPr>
        <p:spPr>
          <a:xfrm>
            <a:off x="5610140" y="3429000"/>
            <a:ext cx="1303941" cy="1077533"/>
          </a:xfrm>
          <a:prstGeom prst="roundRect">
            <a:avLst>
              <a:gd name="adj" fmla="val 0"/>
            </a:avLst>
          </a:prstGeom>
          <a:solidFill>
            <a:schemeClr val="accent2">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solidFill>
                  <a:schemeClr val="tx1"/>
                </a:solidFill>
              </a:rPr>
              <a:t>Applications hosted in VRE gateways</a:t>
            </a:r>
            <a:endParaRPr lang="en-US" sz="1600" dirty="0">
              <a:solidFill>
                <a:schemeClr val="tx1"/>
              </a:solidFill>
            </a:endParaRPr>
          </a:p>
        </p:txBody>
      </p:sp>
      <p:sp>
        <p:nvSpPr>
          <p:cNvPr id="10" name="Can 9"/>
          <p:cNvSpPr/>
          <p:nvPr/>
        </p:nvSpPr>
        <p:spPr>
          <a:xfrm>
            <a:off x="6969620" y="1786007"/>
            <a:ext cx="808578" cy="570763"/>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User DB</a:t>
            </a:r>
          </a:p>
        </p:txBody>
      </p:sp>
      <p:cxnSp>
        <p:nvCxnSpPr>
          <p:cNvPr id="11" name="Straight Arrow Connector 10"/>
          <p:cNvCxnSpPr>
            <a:endCxn id="8" idx="1"/>
          </p:cNvCxnSpPr>
          <p:nvPr/>
        </p:nvCxnSpPr>
        <p:spPr>
          <a:xfrm>
            <a:off x="3830253" y="2178725"/>
            <a:ext cx="15895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2"/>
            <a:endCxn id="9" idx="0"/>
          </p:cNvCxnSpPr>
          <p:nvPr/>
        </p:nvCxnSpPr>
        <p:spPr>
          <a:xfrm flipH="1">
            <a:off x="6262111" y="2754365"/>
            <a:ext cx="3" cy="674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p:cNvCxnSpPr>
          <p:nvPr/>
        </p:nvCxnSpPr>
        <p:spPr>
          <a:xfrm>
            <a:off x="6262111" y="4506533"/>
            <a:ext cx="0" cy="547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0" b="99678" l="0" r="100000"/>
                    </a14:imgEffect>
                  </a14:imgLayer>
                </a14:imgProps>
              </a:ext>
            </a:extLst>
          </a:blip>
          <a:stretch>
            <a:fillRect/>
          </a:stretch>
        </p:blipFill>
        <p:spPr>
          <a:xfrm>
            <a:off x="5723059" y="5168120"/>
            <a:ext cx="539052" cy="1040081"/>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0" b="99678" l="0" r="100000"/>
                    </a14:imgEffect>
                  </a14:imgLayer>
                </a14:imgProps>
              </a:ext>
            </a:extLst>
          </a:blip>
          <a:stretch>
            <a:fillRect/>
          </a:stretch>
        </p:blipFill>
        <p:spPr>
          <a:xfrm>
            <a:off x="6497949" y="5168120"/>
            <a:ext cx="539052" cy="1040081"/>
          </a:xfrm>
          <a:prstGeom prst="rect">
            <a:avLst/>
          </a:prstGeom>
        </p:spPr>
      </p:pic>
      <p:cxnSp>
        <p:nvCxnSpPr>
          <p:cNvPr id="16" name="Straight Arrow Connector 15"/>
          <p:cNvCxnSpPr>
            <a:endCxn id="9" idx="1"/>
          </p:cNvCxnSpPr>
          <p:nvPr/>
        </p:nvCxnSpPr>
        <p:spPr>
          <a:xfrm>
            <a:off x="3871789" y="3104297"/>
            <a:ext cx="1738351" cy="863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7" name="Picture 16"/>
          <p:cNvPicPr>
            <a:picLocks noChangeAspect="1"/>
          </p:cNvPicPr>
          <p:nvPr/>
        </p:nvPicPr>
        <p:blipFill>
          <a:blip r:embed="rId4"/>
          <a:stretch>
            <a:fillRect/>
          </a:stretch>
        </p:blipFill>
        <p:spPr>
          <a:xfrm>
            <a:off x="7859566" y="1196752"/>
            <a:ext cx="808578" cy="812667"/>
          </a:xfrm>
          <a:prstGeom prst="rect">
            <a:avLst/>
          </a:prstGeom>
        </p:spPr>
      </p:pic>
      <p:sp>
        <p:nvSpPr>
          <p:cNvPr id="19" name="TextBox 18"/>
          <p:cNvSpPr txBox="1"/>
          <p:nvPr/>
        </p:nvSpPr>
        <p:spPr>
          <a:xfrm>
            <a:off x="7841699" y="1917113"/>
            <a:ext cx="888218" cy="830997"/>
          </a:xfrm>
          <a:prstGeom prst="rect">
            <a:avLst/>
          </a:prstGeom>
          <a:noFill/>
        </p:spPr>
        <p:txBody>
          <a:bodyPr wrap="square" rtlCol="0">
            <a:spAutoFit/>
          </a:bodyPr>
          <a:lstStyle/>
          <a:p>
            <a:pPr algn="ctr"/>
            <a:r>
              <a:rPr lang="en-US" sz="1600" dirty="0" smtClean="0"/>
              <a:t>User support team</a:t>
            </a:r>
            <a:endParaRPr lang="en-US" sz="1600" dirty="0"/>
          </a:p>
        </p:txBody>
      </p:sp>
      <p:cxnSp>
        <p:nvCxnSpPr>
          <p:cNvPr id="20" name="Straight Arrow Connector 19"/>
          <p:cNvCxnSpPr>
            <a:stCxn id="5" idx="1"/>
            <a:endCxn id="9" idx="3"/>
          </p:cNvCxnSpPr>
          <p:nvPr/>
        </p:nvCxnSpPr>
        <p:spPr>
          <a:xfrm flipH="1" flipV="1">
            <a:off x="6914081" y="3967767"/>
            <a:ext cx="976930" cy="372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12" descr="http://www.eu-emi.eu/image/image_gallery?uuid=b241911a-8d40-4f49-8b5d-3789250404a6&amp;groupId=14057&amp;t=12918981231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253" y="2836912"/>
            <a:ext cx="424078" cy="2487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upload.wikimedia.org/wikipedia/commons/thumb/c/c2/F_icon.svg/2000px-F_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3378" y="2558784"/>
            <a:ext cx="222048" cy="2315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images.dailytech.com/frontpage/fp__G_is_For_Google_New_Logo_Thum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1715" y="2234301"/>
            <a:ext cx="293999" cy="30658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111395" y="5282044"/>
            <a:ext cx="1360826" cy="523220"/>
          </a:xfrm>
          <a:prstGeom prst="rect">
            <a:avLst/>
          </a:prstGeom>
          <a:noFill/>
        </p:spPr>
        <p:txBody>
          <a:bodyPr wrap="square" rtlCol="0">
            <a:spAutoFit/>
          </a:bodyPr>
          <a:lstStyle/>
          <a:p>
            <a:pPr algn="ctr"/>
            <a:r>
              <a:rPr lang="en-GB" sz="1400" b="1" dirty="0" err="1"/>
              <a:t>a</a:t>
            </a:r>
            <a:r>
              <a:rPr lang="en-GB" sz="1400" b="1" dirty="0" err="1" smtClean="0"/>
              <a:t>ccess.egi.eu</a:t>
            </a:r>
            <a:r>
              <a:rPr lang="en-GB" sz="1400" b="1" dirty="0" smtClean="0"/>
              <a:t> resource pool</a:t>
            </a:r>
            <a:endParaRPr lang="en-GB" sz="1400" b="1" dirty="0"/>
          </a:p>
        </p:txBody>
      </p:sp>
      <p:cxnSp>
        <p:nvCxnSpPr>
          <p:cNvPr id="25" name="Straight Arrow Connector 24"/>
          <p:cNvCxnSpPr>
            <a:stCxn id="6" idx="2"/>
          </p:cNvCxnSpPr>
          <p:nvPr/>
        </p:nvCxnSpPr>
        <p:spPr>
          <a:xfrm flipH="1">
            <a:off x="4165428" y="5721268"/>
            <a:ext cx="8322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87824" y="4773052"/>
            <a:ext cx="1324973" cy="600164"/>
          </a:xfrm>
          <a:prstGeom prst="rect">
            <a:avLst/>
          </a:prstGeom>
          <a:noFill/>
        </p:spPr>
        <p:txBody>
          <a:bodyPr wrap="square" lIns="0" tIns="0" rIns="0" bIns="0" rtlCol="0">
            <a:spAutoFit/>
          </a:bodyPr>
          <a:lstStyle/>
          <a:p>
            <a:pPr algn="ctr"/>
            <a:r>
              <a:rPr lang="en-GB" sz="1300" b="1" dirty="0" smtClean="0"/>
              <a:t>Support team monitors user activity</a:t>
            </a:r>
            <a:endParaRPr lang="en-GB" sz="1300" b="1" dirty="0"/>
          </a:p>
        </p:txBody>
      </p:sp>
      <p:sp>
        <p:nvSpPr>
          <p:cNvPr id="27" name="TextBox 26"/>
          <p:cNvSpPr txBox="1"/>
          <p:nvPr/>
        </p:nvSpPr>
        <p:spPr>
          <a:xfrm>
            <a:off x="3067419" y="1786299"/>
            <a:ext cx="577805" cy="347350"/>
          </a:xfrm>
          <a:prstGeom prst="rect">
            <a:avLst/>
          </a:prstGeom>
          <a:noFill/>
        </p:spPr>
        <p:txBody>
          <a:bodyPr wrap="none" rtlCol="0">
            <a:spAutoFit/>
          </a:bodyPr>
          <a:lstStyle/>
          <a:p>
            <a:pPr algn="ctr"/>
            <a:r>
              <a:rPr lang="en-US" dirty="0" smtClean="0"/>
              <a:t>User</a:t>
            </a:r>
            <a:endParaRPr lang="en-US" dirty="0"/>
          </a:p>
        </p:txBody>
      </p:sp>
      <p:sp>
        <p:nvSpPr>
          <p:cNvPr id="28" name="TextBox 27"/>
          <p:cNvSpPr txBox="1"/>
          <p:nvPr/>
        </p:nvSpPr>
        <p:spPr>
          <a:xfrm>
            <a:off x="3727730" y="1878651"/>
            <a:ext cx="1258502" cy="276999"/>
          </a:xfrm>
          <a:prstGeom prst="rect">
            <a:avLst/>
          </a:prstGeom>
          <a:noFill/>
        </p:spPr>
        <p:txBody>
          <a:bodyPr wrap="square" rtlCol="0">
            <a:spAutoFit/>
          </a:bodyPr>
          <a:lstStyle/>
          <a:p>
            <a:pPr algn="ctr"/>
            <a:r>
              <a:rPr lang="en-US" sz="1200" b="1" dirty="0" smtClean="0"/>
              <a:t>1. Request</a:t>
            </a:r>
            <a:endParaRPr lang="en-US" sz="1200" b="1" dirty="0"/>
          </a:p>
        </p:txBody>
      </p:sp>
      <p:sp>
        <p:nvSpPr>
          <p:cNvPr id="29" name="TextBox 28"/>
          <p:cNvSpPr txBox="1"/>
          <p:nvPr/>
        </p:nvSpPr>
        <p:spPr>
          <a:xfrm>
            <a:off x="6984475" y="1525494"/>
            <a:ext cx="1258502" cy="260513"/>
          </a:xfrm>
          <a:prstGeom prst="rect">
            <a:avLst/>
          </a:prstGeom>
          <a:noFill/>
        </p:spPr>
        <p:txBody>
          <a:bodyPr wrap="square" rtlCol="0">
            <a:spAutoFit/>
          </a:bodyPr>
          <a:lstStyle/>
          <a:p>
            <a:pPr algn="ctr"/>
            <a:r>
              <a:rPr lang="en-US" sz="1200" b="1" dirty="0" smtClean="0"/>
              <a:t>2. Approval</a:t>
            </a:r>
            <a:endParaRPr lang="en-US" sz="1200" b="1" dirty="0"/>
          </a:p>
        </p:txBody>
      </p:sp>
      <p:sp>
        <p:nvSpPr>
          <p:cNvPr id="30" name="TextBox 29"/>
          <p:cNvSpPr txBox="1"/>
          <p:nvPr/>
        </p:nvSpPr>
        <p:spPr>
          <a:xfrm>
            <a:off x="6216292" y="2852936"/>
            <a:ext cx="1524060" cy="461665"/>
          </a:xfrm>
          <a:prstGeom prst="rect">
            <a:avLst/>
          </a:prstGeom>
          <a:noFill/>
        </p:spPr>
        <p:txBody>
          <a:bodyPr wrap="square" rtlCol="0">
            <a:spAutoFit/>
          </a:bodyPr>
          <a:lstStyle/>
          <a:p>
            <a:pPr algn="ctr"/>
            <a:r>
              <a:rPr lang="en-US" sz="1200" b="1" dirty="0"/>
              <a:t>3</a:t>
            </a:r>
            <a:r>
              <a:rPr lang="en-US" sz="1200" b="1" dirty="0" smtClean="0"/>
              <a:t>. Generate user account</a:t>
            </a:r>
            <a:endParaRPr lang="en-US" sz="1200" b="1" dirty="0"/>
          </a:p>
        </p:txBody>
      </p:sp>
      <p:sp>
        <p:nvSpPr>
          <p:cNvPr id="31" name="TextBox 30"/>
          <p:cNvSpPr txBox="1"/>
          <p:nvPr/>
        </p:nvSpPr>
        <p:spPr>
          <a:xfrm>
            <a:off x="6720348" y="3543399"/>
            <a:ext cx="1524060" cy="461665"/>
          </a:xfrm>
          <a:prstGeom prst="rect">
            <a:avLst/>
          </a:prstGeom>
          <a:noFill/>
        </p:spPr>
        <p:txBody>
          <a:bodyPr wrap="square" rtlCol="0">
            <a:spAutoFit/>
          </a:bodyPr>
          <a:lstStyle/>
          <a:p>
            <a:pPr algn="ctr"/>
            <a:r>
              <a:rPr lang="en-US" sz="1200" b="1" dirty="0"/>
              <a:t>5</a:t>
            </a:r>
            <a:r>
              <a:rPr lang="en-US" sz="1200" b="1" dirty="0" smtClean="0"/>
              <a:t>. Obtain</a:t>
            </a:r>
            <a:br>
              <a:rPr lang="en-US" sz="1200" b="1" dirty="0" smtClean="0"/>
            </a:br>
            <a:r>
              <a:rPr lang="en-US" sz="1200" b="1" dirty="0" smtClean="0"/>
              <a:t>proxy</a:t>
            </a:r>
            <a:endParaRPr lang="en-US" sz="1200" b="1" dirty="0"/>
          </a:p>
        </p:txBody>
      </p:sp>
      <p:sp>
        <p:nvSpPr>
          <p:cNvPr id="32" name="TextBox 31"/>
          <p:cNvSpPr txBox="1"/>
          <p:nvPr/>
        </p:nvSpPr>
        <p:spPr>
          <a:xfrm>
            <a:off x="6146309" y="4592161"/>
            <a:ext cx="2242115" cy="276999"/>
          </a:xfrm>
          <a:prstGeom prst="rect">
            <a:avLst/>
          </a:prstGeom>
          <a:noFill/>
        </p:spPr>
        <p:txBody>
          <a:bodyPr wrap="square" rtlCol="0">
            <a:spAutoFit/>
          </a:bodyPr>
          <a:lstStyle/>
          <a:p>
            <a:pPr algn="ctr"/>
            <a:r>
              <a:rPr lang="en-US" sz="1200" b="1" dirty="0" smtClean="0"/>
              <a:t>6. Access  cloud/HTC/storage</a:t>
            </a:r>
            <a:endParaRPr lang="en-US" sz="1200" b="1" dirty="0"/>
          </a:p>
        </p:txBody>
      </p:sp>
      <p:sp>
        <p:nvSpPr>
          <p:cNvPr id="33" name="TextBox 32"/>
          <p:cNvSpPr txBox="1"/>
          <p:nvPr/>
        </p:nvSpPr>
        <p:spPr>
          <a:xfrm>
            <a:off x="3914174" y="5275311"/>
            <a:ext cx="1524060" cy="434188"/>
          </a:xfrm>
          <a:prstGeom prst="rect">
            <a:avLst/>
          </a:prstGeom>
          <a:noFill/>
        </p:spPr>
        <p:txBody>
          <a:bodyPr wrap="square" rtlCol="0">
            <a:spAutoFit/>
          </a:bodyPr>
          <a:lstStyle/>
          <a:p>
            <a:pPr algn="ctr"/>
            <a:r>
              <a:rPr lang="en-US" sz="1200" b="1" dirty="0" smtClean="0"/>
              <a:t>7. Accounting</a:t>
            </a:r>
            <a:br>
              <a:rPr lang="en-US" sz="1200" b="1" dirty="0" smtClean="0"/>
            </a:br>
            <a:r>
              <a:rPr lang="en-US" sz="1200" b="1" dirty="0" smtClean="0"/>
              <a:t>records</a:t>
            </a:r>
            <a:endParaRPr lang="en-US" sz="1200" b="1" dirty="0"/>
          </a:p>
        </p:txBody>
      </p:sp>
      <p:sp>
        <p:nvSpPr>
          <p:cNvPr id="35" name="TextBox 34"/>
          <p:cNvSpPr txBox="1"/>
          <p:nvPr/>
        </p:nvSpPr>
        <p:spPr>
          <a:xfrm>
            <a:off x="4200068" y="3111351"/>
            <a:ext cx="1524060" cy="461665"/>
          </a:xfrm>
          <a:prstGeom prst="rect">
            <a:avLst/>
          </a:prstGeom>
          <a:noFill/>
        </p:spPr>
        <p:txBody>
          <a:bodyPr wrap="square" rtlCol="0">
            <a:spAutoFit/>
          </a:bodyPr>
          <a:lstStyle/>
          <a:p>
            <a:pPr algn="ctr"/>
            <a:r>
              <a:rPr lang="en-US" sz="1200" b="1" dirty="0" smtClean="0"/>
              <a:t>4. Application</a:t>
            </a:r>
            <a:br>
              <a:rPr lang="en-US" sz="1200" b="1" dirty="0" smtClean="0"/>
            </a:br>
            <a:r>
              <a:rPr lang="en-US" sz="1200" b="1" dirty="0" smtClean="0"/>
              <a:t>use</a:t>
            </a:r>
            <a:endParaRPr lang="en-US" sz="1200" b="1" dirty="0"/>
          </a:p>
        </p:txBody>
      </p:sp>
      <p:sp>
        <p:nvSpPr>
          <p:cNvPr id="36" name="Rectangle 35"/>
          <p:cNvSpPr/>
          <p:nvPr/>
        </p:nvSpPr>
        <p:spPr>
          <a:xfrm>
            <a:off x="3139882" y="5383422"/>
            <a:ext cx="1004563" cy="706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rPr>
              <a:t>EGI Accounting system</a:t>
            </a:r>
            <a:endParaRPr lang="en-GB" sz="1400" dirty="0">
              <a:solidFill>
                <a:srgbClr val="000000"/>
              </a:solidFill>
            </a:endParaRPr>
          </a:p>
        </p:txBody>
      </p:sp>
      <p:cxnSp>
        <p:nvCxnSpPr>
          <p:cNvPr id="45" name="Straight Arrow Connector 44"/>
          <p:cNvCxnSpPr/>
          <p:nvPr/>
        </p:nvCxnSpPr>
        <p:spPr>
          <a:xfrm>
            <a:off x="3491880" y="3140968"/>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3191956" y="3429000"/>
            <a:ext cx="1524060" cy="461665"/>
          </a:xfrm>
          <a:prstGeom prst="rect">
            <a:avLst/>
          </a:prstGeom>
          <a:noFill/>
        </p:spPr>
        <p:txBody>
          <a:bodyPr wrap="square" rtlCol="0">
            <a:spAutoFit/>
          </a:bodyPr>
          <a:lstStyle/>
          <a:p>
            <a:pPr algn="ctr"/>
            <a:r>
              <a:rPr lang="en-US" sz="1200" b="1" dirty="0" smtClean="0"/>
              <a:t>8. Scientific</a:t>
            </a:r>
            <a:br>
              <a:rPr lang="en-US" sz="1200" b="1" dirty="0" smtClean="0"/>
            </a:br>
            <a:r>
              <a:rPr lang="en-US" sz="1200" b="1" dirty="0" smtClean="0"/>
              <a:t>papers</a:t>
            </a:r>
            <a:endParaRPr lang="en-US" sz="1200" b="1" dirty="0"/>
          </a:p>
        </p:txBody>
      </p:sp>
      <p:sp>
        <p:nvSpPr>
          <p:cNvPr id="49" name="TextBox 48"/>
          <p:cNvSpPr txBox="1"/>
          <p:nvPr/>
        </p:nvSpPr>
        <p:spPr>
          <a:xfrm>
            <a:off x="2943267" y="3933056"/>
            <a:ext cx="1058691" cy="338554"/>
          </a:xfrm>
          <a:prstGeom prst="rect">
            <a:avLst/>
          </a:prstGeom>
          <a:noFill/>
        </p:spPr>
        <p:txBody>
          <a:bodyPr wrap="none" rtlCol="0">
            <a:spAutoFit/>
          </a:bodyPr>
          <a:lstStyle/>
          <a:p>
            <a:r>
              <a:rPr lang="en-US" sz="1600" i="1" dirty="0" err="1" smtClean="0"/>
              <a:t>OpenAIRE</a:t>
            </a:r>
            <a:endParaRPr lang="en-US" sz="1600" i="1" dirty="0"/>
          </a:p>
        </p:txBody>
      </p:sp>
      <p:grpSp>
        <p:nvGrpSpPr>
          <p:cNvPr id="40" name="Gruppo 39"/>
          <p:cNvGrpSpPr/>
          <p:nvPr/>
        </p:nvGrpSpPr>
        <p:grpSpPr>
          <a:xfrm>
            <a:off x="226003" y="4200643"/>
            <a:ext cx="2860350" cy="1892653"/>
            <a:chOff x="1259632" y="1484783"/>
            <a:chExt cx="6768752" cy="4435063"/>
          </a:xfrm>
        </p:grpSpPr>
        <p:pic>
          <p:nvPicPr>
            <p:cNvPr id="41" name="Immagin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9632" y="1484783"/>
              <a:ext cx="6768752" cy="4435063"/>
            </a:xfrm>
            <a:prstGeom prst="rect">
              <a:avLst/>
            </a:prstGeom>
          </p:spPr>
        </p:pic>
        <p:pic>
          <p:nvPicPr>
            <p:cNvPr id="42" name="Immagine 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5808" y="4563712"/>
              <a:ext cx="980816" cy="980816"/>
            </a:xfrm>
            <a:prstGeom prst="rect">
              <a:avLst/>
            </a:prstGeom>
          </p:spPr>
        </p:pic>
      </p:grpSp>
      <p:sp>
        <p:nvSpPr>
          <p:cNvPr id="4" name="Rectangle 3"/>
          <p:cNvSpPr/>
          <p:nvPr/>
        </p:nvSpPr>
        <p:spPr>
          <a:xfrm>
            <a:off x="4940077" y="611396"/>
            <a:ext cx="4096419" cy="369332"/>
          </a:xfrm>
          <a:prstGeom prst="rect">
            <a:avLst/>
          </a:prstGeom>
        </p:spPr>
        <p:txBody>
          <a:bodyPr wrap="none">
            <a:spAutoFit/>
          </a:bodyPr>
          <a:lstStyle/>
          <a:p>
            <a:pPr marL="269875" indent="-269875"/>
            <a:r>
              <a:rPr lang="en-US" dirty="0"/>
              <a:t>Openness, transparency, </a:t>
            </a:r>
            <a:r>
              <a:rPr lang="en-US" dirty="0" smtClean="0"/>
              <a:t>usability, quality </a:t>
            </a:r>
            <a:endParaRPr lang="en-US" dirty="0"/>
          </a:p>
        </p:txBody>
      </p:sp>
    </p:spTree>
    <p:extLst>
      <p:ext uri="{BB962C8B-B14F-4D97-AF65-F5344CB8AC3E}">
        <p14:creationId xmlns:p14="http://schemas.microsoft.com/office/powerpoint/2010/main" val="19629326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568952" cy="850106"/>
          </a:xfrm>
        </p:spPr>
        <p:txBody>
          <a:bodyPr>
            <a:normAutofit/>
          </a:bodyPr>
          <a:lstStyle/>
          <a:p>
            <a:r>
              <a:rPr lang="en-US" sz="3200" dirty="0" smtClean="0"/>
              <a:t>Next steps to become an active user</a:t>
            </a:r>
            <a:endParaRPr lang="en-GB" sz="3200" dirty="0"/>
          </a:p>
        </p:txBody>
      </p:sp>
      <p:sp>
        <p:nvSpPr>
          <p:cNvPr id="5" name="TextBox 4"/>
          <p:cNvSpPr txBox="1"/>
          <p:nvPr/>
        </p:nvSpPr>
        <p:spPr>
          <a:xfrm>
            <a:off x="827584" y="3429000"/>
            <a:ext cx="7854321" cy="1754327"/>
          </a:xfrm>
          <a:prstGeom prst="rect">
            <a:avLst/>
          </a:prstGeom>
          <a:noFill/>
        </p:spPr>
        <p:txBody>
          <a:bodyPr wrap="none" rtlCol="0">
            <a:noAutofit/>
          </a:bodyPr>
          <a:lstStyle/>
          <a:p>
            <a:pPr algn="r"/>
            <a:r>
              <a:rPr lang="en-US" dirty="0">
                <a:latin typeface="Candara" panose="020E0502030303020204" pitchFamily="34" charset="0"/>
              </a:rPr>
              <a:t>Online applications and application developer environments: </a:t>
            </a:r>
            <a:r>
              <a:rPr lang="en-US" dirty="0">
                <a:latin typeface="Candara" panose="020E0502030303020204" pitchFamily="34" charset="0"/>
                <a:hlinkClick r:id="rId2"/>
              </a:rPr>
              <a:t>http://access.egi.eu</a:t>
            </a:r>
            <a:r>
              <a:rPr lang="en-US" dirty="0">
                <a:latin typeface="Candara" panose="020E0502030303020204" pitchFamily="34" charset="0"/>
              </a:rPr>
              <a:t> </a:t>
            </a:r>
          </a:p>
          <a:p>
            <a:pPr algn="r"/>
            <a:endParaRPr lang="en-US" dirty="0" smtClean="0">
              <a:latin typeface="Candara" panose="020E0502030303020204" pitchFamily="34" charset="0"/>
            </a:endParaRPr>
          </a:p>
          <a:p>
            <a:pPr algn="r"/>
            <a:r>
              <a:rPr lang="en-US" dirty="0" err="1" smtClean="0">
                <a:latin typeface="Candara" panose="020E0502030303020204" pitchFamily="34" charset="0"/>
              </a:rPr>
              <a:t>IaaS</a:t>
            </a:r>
            <a:r>
              <a:rPr lang="en-US" dirty="0" smtClean="0">
                <a:latin typeface="Candara" panose="020E0502030303020204" pitchFamily="34" charset="0"/>
              </a:rPr>
              <a:t> </a:t>
            </a:r>
            <a:r>
              <a:rPr lang="en-US" dirty="0">
                <a:latin typeface="Candara" panose="020E0502030303020204" pitchFamily="34" charset="0"/>
              </a:rPr>
              <a:t>cloud as an individual </a:t>
            </a:r>
            <a:r>
              <a:rPr lang="en-US" dirty="0" smtClean="0">
                <a:latin typeface="Candara" panose="020E0502030303020204" pitchFamily="34" charset="0"/>
              </a:rPr>
              <a:t>user</a:t>
            </a:r>
            <a:r>
              <a:rPr lang="en-US" dirty="0">
                <a:latin typeface="Candara" panose="020E0502030303020204" pitchFamily="34" charset="0"/>
              </a:rPr>
              <a:t> </a:t>
            </a:r>
            <a:r>
              <a:rPr lang="en-US" dirty="0" smtClean="0">
                <a:latin typeface="Candara" panose="020E0502030303020204" pitchFamily="34" charset="0"/>
              </a:rPr>
              <a:t>OR  </a:t>
            </a:r>
            <a:r>
              <a:rPr lang="en-US" dirty="0" err="1" smtClean="0">
                <a:latin typeface="Candara" panose="020E0502030303020204" pitchFamily="34" charset="0"/>
              </a:rPr>
              <a:t>IaaS</a:t>
            </a:r>
            <a:r>
              <a:rPr lang="en-US" dirty="0" smtClean="0">
                <a:latin typeface="Candara" panose="020E0502030303020204" pitchFamily="34" charset="0"/>
              </a:rPr>
              <a:t> cloud as a community: See next slides</a:t>
            </a:r>
            <a:endParaRPr lang="en-US" dirty="0">
              <a:latin typeface="Candara" panose="020E0502030303020204" pitchFamily="34" charset="0"/>
            </a:endParaRPr>
          </a:p>
          <a:p>
            <a:endParaRPr lang="en-US" dirty="0">
              <a:latin typeface="Candara" panose="020E0502030303020204" pitchFamily="34" charset="0"/>
            </a:endParaRPr>
          </a:p>
        </p:txBody>
      </p:sp>
    </p:spTree>
    <p:extLst>
      <p:ext uri="{BB962C8B-B14F-4D97-AF65-F5344CB8AC3E}">
        <p14:creationId xmlns:p14="http://schemas.microsoft.com/office/powerpoint/2010/main" val="9069113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noFill/>
        </p:spPr>
        <p:txBody>
          <a:bodyPr>
            <a:normAutofit/>
          </a:bodyPr>
          <a:lstStyle/>
          <a:p>
            <a:r>
              <a:rPr lang="en-GB" altLang="en-US" sz="3200" dirty="0" smtClean="0"/>
              <a:t>Main resource about EGI Cloud</a:t>
            </a:r>
          </a:p>
        </p:txBody>
      </p:sp>
      <p:sp>
        <p:nvSpPr>
          <p:cNvPr id="8" name="Content Placeholder 2"/>
          <p:cNvSpPr txBox="1">
            <a:spLocks/>
          </p:cNvSpPr>
          <p:nvPr/>
        </p:nvSpPr>
        <p:spPr>
          <a:xfrm>
            <a:off x="179388" y="1196975"/>
            <a:ext cx="8785225" cy="576263"/>
          </a:xfrm>
          <a:prstGeom prst="rect">
            <a:avLst/>
          </a:prstGeom>
        </p:spPr>
        <p:txBody>
          <a:bodyPr/>
          <a:lstStyle>
            <a:lvl1pPr marL="342900" indent="-342900" algn="l" rtl="0" eaLnBrk="0" fontAlgn="base" hangingPunct="0">
              <a:spcBef>
                <a:spcPct val="20000"/>
              </a:spcBef>
              <a:spcAft>
                <a:spcPct val="0"/>
              </a:spcAft>
              <a:buClr>
                <a:schemeClr val="accent2"/>
              </a:buClr>
              <a:buFont typeface="Arial" panose="020B0604020202020204" pitchFamily="34" charset="0"/>
              <a:buChar char="•"/>
              <a:defRPr sz="32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Arial" panose="020B0604020202020204"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GB" sz="2400" b="1" dirty="0" smtClean="0">
                <a:solidFill>
                  <a:schemeClr val="accent1"/>
                </a:solidFill>
              </a:rPr>
              <a:t>EGI Federated Cloud User Guides</a:t>
            </a:r>
            <a:r>
              <a:rPr lang="en-GB" sz="2400" b="1" dirty="0" smtClean="0">
                <a:solidFill>
                  <a:schemeClr val="accent1">
                    <a:lumMod val="50000"/>
                  </a:schemeClr>
                </a:solidFill>
              </a:rPr>
              <a:t>:</a:t>
            </a:r>
          </a:p>
          <a:p>
            <a:pPr algn="just">
              <a:defRPr/>
            </a:pPr>
            <a:r>
              <a:rPr lang="en-GB" sz="2400" dirty="0" smtClean="0"/>
              <a:t>https</a:t>
            </a:r>
            <a:r>
              <a:rPr lang="en-GB" sz="2400" dirty="0"/>
              <a:t>://</a:t>
            </a:r>
            <a:r>
              <a:rPr lang="en-GB" sz="2400" dirty="0" smtClean="0"/>
              <a:t>wiki.egi.eu/wiki/Federated_Cloud_user_support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992888" cy="44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764436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35292" y="1119780"/>
            <a:ext cx="5385180" cy="40839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GB" dirty="0" smtClean="0"/>
              <a:t>Access to the EGI Cloud </a:t>
            </a:r>
            <a:r>
              <a:rPr lang="en-GB" dirty="0" err="1" smtClean="0"/>
              <a:t>IaaS</a:t>
            </a:r>
            <a:r>
              <a:rPr lang="en-GB" dirty="0" smtClean="0"/>
              <a:t>: </a:t>
            </a:r>
            <a:br>
              <a:rPr lang="en-GB" dirty="0" smtClean="0"/>
            </a:br>
            <a:r>
              <a:rPr lang="en-GB" dirty="0" smtClean="0"/>
              <a:t>Virtual Organisations = Resource pools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539552" y="1677976"/>
            <a:ext cx="576064" cy="57606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043608" y="1533960"/>
            <a:ext cx="576064" cy="57606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55576" y="1894000"/>
            <a:ext cx="576064" cy="576064"/>
          </a:xfrm>
          <a:prstGeom prst="rect">
            <a:avLst/>
          </a:prstGeom>
        </p:spPr>
      </p:pic>
      <p:sp>
        <p:nvSpPr>
          <p:cNvPr id="17" name="Oval 16"/>
          <p:cNvSpPr/>
          <p:nvPr/>
        </p:nvSpPr>
        <p:spPr>
          <a:xfrm>
            <a:off x="323528" y="1461952"/>
            <a:ext cx="2339752" cy="1224136"/>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rIns="0" rtlCol="0" anchor="ctr"/>
          <a:lstStyle/>
          <a:p>
            <a:pPr algn="r"/>
            <a:r>
              <a:rPr lang="en-US" sz="2400" b="1" dirty="0" smtClean="0"/>
              <a:t>VO 1</a:t>
            </a:r>
            <a:br>
              <a:rPr lang="en-US" sz="2400" b="1" dirty="0" smtClean="0"/>
            </a:br>
            <a:r>
              <a:rPr lang="en-US" sz="1600" b="1" dirty="0" smtClean="0"/>
              <a:t>(cloud a, b, c)</a:t>
            </a:r>
            <a:endParaRPr lang="en-US" sz="1600" b="1" dirty="0"/>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11560" y="3284984"/>
            <a:ext cx="576064" cy="57606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115616" y="3140968"/>
            <a:ext cx="576064" cy="57606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27584" y="3501008"/>
            <a:ext cx="576064" cy="576064"/>
          </a:xfrm>
          <a:prstGeom prst="rect">
            <a:avLst/>
          </a:prstGeom>
        </p:spPr>
      </p:pic>
      <p:sp>
        <p:nvSpPr>
          <p:cNvPr id="38" name="Oval 37"/>
          <p:cNvSpPr/>
          <p:nvPr/>
        </p:nvSpPr>
        <p:spPr>
          <a:xfrm>
            <a:off x="395536" y="3068960"/>
            <a:ext cx="2339752" cy="1224136"/>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Ins="0" rtlCol="0" anchor="ctr"/>
          <a:lstStyle/>
          <a:p>
            <a:pPr algn="r"/>
            <a:r>
              <a:rPr lang="en-US" sz="2400" b="1" dirty="0" smtClean="0"/>
              <a:t>VO 2</a:t>
            </a:r>
            <a:br>
              <a:rPr lang="en-US" sz="2400" b="1" dirty="0" smtClean="0"/>
            </a:br>
            <a:r>
              <a:rPr lang="en-US" sz="1600" b="1" dirty="0" smtClean="0"/>
              <a:t>(cloud b, c, d, e, f)</a:t>
            </a:r>
            <a:endParaRPr lang="en-US" sz="1600" b="1" dirty="0"/>
          </a:p>
        </p:txBody>
      </p:sp>
      <p:sp>
        <p:nvSpPr>
          <p:cNvPr id="4" name="TextBox 3"/>
          <p:cNvSpPr txBox="1"/>
          <p:nvPr/>
        </p:nvSpPr>
        <p:spPr>
          <a:xfrm>
            <a:off x="72008" y="5180999"/>
            <a:ext cx="8964488" cy="1200329"/>
          </a:xfrm>
          <a:prstGeom prst="rect">
            <a:avLst/>
          </a:prstGeom>
          <a:noFill/>
        </p:spPr>
        <p:txBody>
          <a:bodyPr wrap="square" rtlCol="0">
            <a:spAutoFit/>
          </a:bodyPr>
          <a:lstStyle/>
          <a:p>
            <a:pPr marL="342900" indent="-342900">
              <a:buFont typeface="+mj-lt"/>
              <a:buAutoNum type="arabicPeriod"/>
            </a:pPr>
            <a:r>
              <a:rPr lang="en-US" dirty="0" smtClean="0">
                <a:sym typeface="Wingdings" panose="05000000000000000000" pitchFamily="2" charset="2"/>
              </a:rPr>
              <a:t>Community-specific VOs – e.g. CHIPSTER, </a:t>
            </a:r>
            <a:r>
              <a:rPr lang="en-US" dirty="0" err="1" smtClean="0">
                <a:sym typeface="Wingdings" panose="05000000000000000000" pitchFamily="2" charset="2"/>
              </a:rPr>
              <a:t>Highthroughtputseq</a:t>
            </a:r>
            <a:r>
              <a:rPr lang="en-US" dirty="0" smtClean="0">
                <a:sym typeface="Wingdings" panose="05000000000000000000" pitchFamily="2" charset="2"/>
              </a:rPr>
              <a:t>, EISCAT, etc. (SLA, OLAs)</a:t>
            </a:r>
          </a:p>
          <a:p>
            <a:pPr marL="342900" indent="-342900">
              <a:buFont typeface="+mj-lt"/>
              <a:buAutoNum type="arabicPeriod"/>
            </a:pPr>
            <a:r>
              <a:rPr lang="en-US" dirty="0" smtClean="0">
                <a:sym typeface="Wingdings" panose="05000000000000000000" pitchFamily="2" charset="2"/>
              </a:rPr>
              <a:t>Training VO = training.egi.eu  To be used today</a:t>
            </a:r>
          </a:p>
          <a:p>
            <a:pPr marL="342900" indent="-342900">
              <a:buFont typeface="+mj-lt"/>
              <a:buAutoNum type="arabicPeriod"/>
            </a:pPr>
            <a:r>
              <a:rPr lang="en-US" dirty="0"/>
              <a:t>Generic VOs – e.g. </a:t>
            </a:r>
            <a:r>
              <a:rPr lang="en-US" dirty="0" err="1"/>
              <a:t>fedcloud.egi.eu</a:t>
            </a:r>
            <a:r>
              <a:rPr lang="en-US" dirty="0"/>
              <a:t> </a:t>
            </a:r>
            <a:r>
              <a:rPr lang="en-US" dirty="0">
                <a:sym typeface="Wingdings" panose="05000000000000000000" pitchFamily="2" charset="2"/>
              </a:rPr>
              <a:t> Incubator for new users </a:t>
            </a:r>
            <a:r>
              <a:rPr lang="en-US" sz="1600" dirty="0">
                <a:sym typeface="Wingdings" panose="05000000000000000000" pitchFamily="2" charset="2"/>
              </a:rPr>
              <a:t>(recommended for follow up</a:t>
            </a:r>
            <a:r>
              <a:rPr lang="en-US" sz="1600" dirty="0" smtClean="0">
                <a:sym typeface="Wingdings" panose="05000000000000000000" pitchFamily="2" charset="2"/>
              </a:rPr>
              <a:t>)</a:t>
            </a:r>
            <a:endParaRPr lang="en-US" dirty="0" smtClean="0">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6204150" y="3068960"/>
            <a:ext cx="384074" cy="2573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solidFill>
                  <a:schemeClr val="bg1"/>
                </a:solidFill>
              </a:rPr>
              <a:t>c</a:t>
            </a:r>
            <a:endParaRPr lang="en-GB" sz="1200" dirty="0">
              <a:solidFill>
                <a:schemeClr val="bg1"/>
              </a:solidFill>
            </a:endParaRPr>
          </a:p>
        </p:txBody>
      </p:sp>
      <p:sp>
        <p:nvSpPr>
          <p:cNvPr id="19" name="Cloud"/>
          <p:cNvSpPr>
            <a:spLocks noChangeAspect="1" noEditPoints="1" noChangeArrowheads="1"/>
          </p:cNvSpPr>
          <p:nvPr/>
        </p:nvSpPr>
        <p:spPr bwMode="auto">
          <a:xfrm>
            <a:off x="5810451" y="4396889"/>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e</a:t>
            </a:r>
            <a:endParaRPr lang="en-GB" sz="1200" dirty="0"/>
          </a:p>
        </p:txBody>
      </p:sp>
      <p:sp>
        <p:nvSpPr>
          <p:cNvPr id="20" name="Cloud"/>
          <p:cNvSpPr>
            <a:spLocks noChangeAspect="1" noEditPoints="1" noChangeArrowheads="1"/>
          </p:cNvSpPr>
          <p:nvPr/>
        </p:nvSpPr>
        <p:spPr bwMode="auto">
          <a:xfrm>
            <a:off x="6508705" y="4293096"/>
            <a:ext cx="458323" cy="3071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f</a:t>
            </a:r>
            <a:endParaRPr lang="en-GB" sz="1200" dirty="0"/>
          </a:p>
        </p:txBody>
      </p:sp>
      <p:sp>
        <p:nvSpPr>
          <p:cNvPr id="21" name="Cloud"/>
          <p:cNvSpPr>
            <a:spLocks noChangeAspect="1" noEditPoints="1" noChangeArrowheads="1"/>
          </p:cNvSpPr>
          <p:nvPr/>
        </p:nvSpPr>
        <p:spPr bwMode="auto">
          <a:xfrm>
            <a:off x="5292080" y="2883039"/>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b</a:t>
            </a:r>
            <a:endParaRPr lang="en-GB" sz="1200" dirty="0"/>
          </a:p>
        </p:txBody>
      </p:sp>
      <p:sp>
        <p:nvSpPr>
          <p:cNvPr id="22" name="Cloud"/>
          <p:cNvSpPr>
            <a:spLocks noChangeAspect="1" noEditPoints="1" noChangeArrowheads="1"/>
          </p:cNvSpPr>
          <p:nvPr/>
        </p:nvSpPr>
        <p:spPr bwMode="auto">
          <a:xfrm>
            <a:off x="4339652" y="2625657"/>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a</a:t>
            </a:r>
            <a:endParaRPr lang="en-GB" sz="1200" dirty="0"/>
          </a:p>
        </p:txBody>
      </p:sp>
      <p:sp>
        <p:nvSpPr>
          <p:cNvPr id="2" name="Rounded Rectangle 1"/>
          <p:cNvSpPr/>
          <p:nvPr/>
        </p:nvSpPr>
        <p:spPr>
          <a:xfrm>
            <a:off x="4067944" y="2470064"/>
            <a:ext cx="2669922" cy="103094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144204">
            <a:off x="2587517" y="2250084"/>
            <a:ext cx="1671743" cy="43204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4" name="Rounded Rectangle 23"/>
          <p:cNvSpPr/>
          <p:nvPr/>
        </p:nvSpPr>
        <p:spPr>
          <a:xfrm>
            <a:off x="5152292" y="2810871"/>
            <a:ext cx="2011996" cy="1992378"/>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524792">
            <a:off x="2722805" y="3694352"/>
            <a:ext cx="2577872" cy="456548"/>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3" name="Cloud"/>
          <p:cNvSpPr>
            <a:spLocks noChangeAspect="1" noEditPoints="1" noChangeArrowheads="1"/>
          </p:cNvSpPr>
          <p:nvPr/>
        </p:nvSpPr>
        <p:spPr bwMode="auto">
          <a:xfrm>
            <a:off x="5488723" y="3717032"/>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d</a:t>
            </a:r>
            <a:endParaRPr lang="en-GB" sz="1200" dirty="0"/>
          </a:p>
        </p:txBody>
      </p:sp>
    </p:spTree>
    <p:extLst>
      <p:ext uri="{BB962C8B-B14F-4D97-AF65-F5344CB8AC3E}">
        <p14:creationId xmlns:p14="http://schemas.microsoft.com/office/powerpoint/2010/main" val="7124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154632" y="1196752"/>
            <a:ext cx="4989367" cy="4636086"/>
          </a:xfrm>
          <a:prstGeom prst="rect">
            <a:avLst/>
          </a:prstGeom>
          <a:noFill/>
        </p:spPr>
        <p:txBody>
          <a:bodyPr wrap="square" lIns="80211" tIns="40105" rIns="80211" bIns="40105" rtlCol="0">
            <a:spAutoFit/>
          </a:bodyPr>
          <a:lstStyle/>
          <a:p>
            <a:pPr>
              <a:spcBef>
                <a:spcPts val="1200"/>
              </a:spcBef>
            </a:pPr>
            <a:r>
              <a:rPr lang="en-GB" sz="2400" dirty="0">
                <a:latin typeface="Candara" panose="020E0502030303020204" pitchFamily="34" charset="0"/>
                <a:ea typeface="Open Sans" panose="020B0606030504020204" pitchFamily="34" charset="0"/>
                <a:cs typeface="Open Sans" panose="020B0606030504020204" pitchFamily="34" charset="0"/>
              </a:rPr>
              <a:t>1350 scientists from 32 countries</a:t>
            </a:r>
          </a:p>
          <a:p>
            <a:pPr>
              <a:spcBef>
                <a:spcPts val="1200"/>
              </a:spcBef>
            </a:pPr>
            <a:r>
              <a:rPr lang="en-GB" sz="2400" b="1" dirty="0" smtClean="0">
                <a:latin typeface="Candara" panose="020E0502030303020204" pitchFamily="34" charset="0"/>
                <a:ea typeface="Open Sans Semibold" panose="020B0706030804020204" pitchFamily="34" charset="0"/>
                <a:cs typeface="Open Sans Semibold" panose="020B0706030804020204" pitchFamily="34" charset="0"/>
              </a:rPr>
              <a:t>14HTC sites in </a:t>
            </a:r>
            <a:r>
              <a:rPr lang="en-GB" sz="2400" b="1" dirty="0">
                <a:latin typeface="Candara" panose="020E0502030303020204" pitchFamily="34" charset="0"/>
                <a:ea typeface="Open Sans Semibold" panose="020B0706030804020204" pitchFamily="34" charset="0"/>
                <a:cs typeface="Open Sans Semibold" panose="020B0706030804020204" pitchFamily="34" charset="0"/>
              </a:rPr>
              <a:t>7</a:t>
            </a:r>
            <a:r>
              <a:rPr lang="en-GB" sz="2400" b="1" dirty="0" smtClean="0">
                <a:latin typeface="Candara" panose="020E0502030303020204" pitchFamily="34" charset="0"/>
                <a:ea typeface="Open Sans Semibold" panose="020B0706030804020204" pitchFamily="34" charset="0"/>
                <a:cs typeface="Open Sans Semibold" panose="020B0706030804020204" pitchFamily="34" charset="0"/>
              </a:rPr>
              <a:t> countries</a:t>
            </a:r>
          </a:p>
          <a:p>
            <a:pPr marL="342900" indent="-342900">
              <a:spcBef>
                <a:spcPts val="1200"/>
              </a:spcBef>
              <a:buFont typeface="Arial"/>
              <a:buChar char="•"/>
            </a:pPr>
            <a:r>
              <a:rPr lang="en-GB" sz="2400" dirty="0" smtClean="0">
                <a:latin typeface="Candara" panose="020E0502030303020204" pitchFamily="34" charset="0"/>
                <a:ea typeface="Open Sans Semibold" panose="020B0706030804020204" pitchFamily="34" charset="0"/>
                <a:cs typeface="Open Sans Semibold" panose="020B0706030804020204" pitchFamily="34" charset="0"/>
              </a:rPr>
              <a:t>30.000 logical CPUs </a:t>
            </a:r>
            <a:r>
              <a:rPr lang="en-GB" sz="1200" dirty="0" smtClean="0">
                <a:latin typeface="Candara" panose="020E0502030303020204" pitchFamily="34" charset="0"/>
                <a:ea typeface="Open Sans Semibold" panose="020B0706030804020204" pitchFamily="34" charset="0"/>
                <a:cs typeface="Open Sans Semibold" panose="020B0706030804020204" pitchFamily="34" charset="0"/>
              </a:rPr>
              <a:t>(shared with other VOs)</a:t>
            </a:r>
            <a:endParaRPr lang="en-GB" sz="2400" dirty="0" smtClean="0">
              <a:latin typeface="Candara" panose="020E0502030303020204" pitchFamily="34" charset="0"/>
              <a:ea typeface="Open Sans Semibold" panose="020B0706030804020204" pitchFamily="34" charset="0"/>
              <a:cs typeface="Open Sans Semibold" panose="020B0706030804020204" pitchFamily="34" charset="0"/>
            </a:endParaRPr>
          </a:p>
          <a:p>
            <a:pPr marL="342900" indent="-342900">
              <a:spcBef>
                <a:spcPts val="1200"/>
              </a:spcBef>
              <a:buFont typeface="Arial"/>
              <a:buChar char="•"/>
            </a:pPr>
            <a:r>
              <a:rPr lang="en-GB" sz="2400" dirty="0" smtClean="0">
                <a:latin typeface="Candara" panose="020E0502030303020204" pitchFamily="34" charset="0"/>
                <a:ea typeface="Open Sans Semibold" panose="020B0706030804020204" pitchFamily="34" charset="0"/>
                <a:cs typeface="Open Sans Semibold" panose="020B0706030804020204" pitchFamily="34" charset="0"/>
              </a:rPr>
              <a:t>100s of TB storage</a:t>
            </a:r>
          </a:p>
          <a:p>
            <a:pPr>
              <a:spcBef>
                <a:spcPts val="1200"/>
              </a:spcBef>
            </a:pPr>
            <a:r>
              <a:rPr lang="en-GB" sz="2400" b="1" dirty="0" smtClean="0">
                <a:latin typeface="Candara" panose="020E0502030303020204" pitchFamily="34" charset="0"/>
                <a:ea typeface="Open Sans Semibold" panose="020B0706030804020204" pitchFamily="34" charset="0"/>
                <a:cs typeface="Open Sans Semibold" panose="020B0706030804020204" pitchFamily="34" charset="0"/>
              </a:rPr>
              <a:t>CTA </a:t>
            </a:r>
            <a:r>
              <a:rPr lang="en-GB" sz="2400" b="1" dirty="0">
                <a:latin typeface="Candara" panose="020E0502030303020204" pitchFamily="34" charset="0"/>
                <a:ea typeface="Open Sans Semibold" panose="020B0706030804020204" pitchFamily="34" charset="0"/>
                <a:cs typeface="Open Sans Semibold" panose="020B0706030804020204" pitchFamily="34" charset="0"/>
              </a:rPr>
              <a:t>EGI usage (2013-2016):</a:t>
            </a:r>
          </a:p>
          <a:p>
            <a:pPr marL="401101" indent="-401101">
              <a:spcBef>
                <a:spcPts val="1200"/>
              </a:spcBef>
              <a:buFont typeface="Arial" panose="020B0604020202020204" pitchFamily="34" charset="0"/>
              <a:buChar char="•"/>
            </a:pPr>
            <a:r>
              <a:rPr lang="en-GB" sz="2400" dirty="0">
                <a:latin typeface="Candara" panose="020E0502030303020204" pitchFamily="34" charset="0"/>
                <a:ea typeface="Open Sans" panose="020B0606030504020204" pitchFamily="34" charset="0"/>
                <a:cs typeface="Open Sans" panose="020B0606030504020204" pitchFamily="34" charset="0"/>
              </a:rPr>
              <a:t>360 million HS06 CPU hours</a:t>
            </a:r>
          </a:p>
          <a:p>
            <a:pPr marL="401101" indent="-401101">
              <a:spcBef>
                <a:spcPts val="1200"/>
              </a:spcBef>
              <a:buFont typeface="Arial" panose="020B0604020202020204" pitchFamily="34" charset="0"/>
              <a:buChar char="•"/>
            </a:pPr>
            <a:r>
              <a:rPr lang="en-GB" sz="2400" dirty="0">
                <a:latin typeface="Candara" panose="020E0502030303020204" pitchFamily="34" charset="0"/>
                <a:ea typeface="Open Sans" panose="020B0606030504020204" pitchFamily="34" charset="0"/>
                <a:cs typeface="Open Sans" panose="020B0606030504020204" pitchFamily="34" charset="0"/>
              </a:rPr>
              <a:t>11 PB of data transferred</a:t>
            </a:r>
          </a:p>
          <a:p>
            <a:pPr marL="401101" indent="-401101">
              <a:spcBef>
                <a:spcPts val="1200"/>
              </a:spcBef>
              <a:buFont typeface="Arial" panose="020B0604020202020204" pitchFamily="34" charset="0"/>
              <a:buChar char="•"/>
            </a:pPr>
            <a:r>
              <a:rPr lang="en-GB" sz="2400" dirty="0">
                <a:latin typeface="Candara" panose="020E0502030303020204" pitchFamily="34" charset="0"/>
                <a:ea typeface="Open Sans" panose="020B0606030504020204" pitchFamily="34" charset="0"/>
                <a:cs typeface="Open Sans" panose="020B0606030504020204" pitchFamily="34" charset="0"/>
              </a:rPr>
              <a:t>2 PB currently in storage</a:t>
            </a:r>
          </a:p>
          <a:p>
            <a:pPr marL="401101" indent="-401101">
              <a:spcBef>
                <a:spcPts val="1200"/>
              </a:spcBef>
              <a:buFont typeface="Arial" panose="020B0604020202020204" pitchFamily="34" charset="0"/>
              <a:buChar char="•"/>
            </a:pPr>
            <a:r>
              <a:rPr lang="en-GB" sz="2400" dirty="0">
                <a:latin typeface="Candara" panose="020E0502030303020204" pitchFamily="34" charset="0"/>
                <a:ea typeface="Open Sans" panose="020B0606030504020204" pitchFamily="34" charset="0"/>
                <a:cs typeface="Open Sans" panose="020B0606030504020204" pitchFamily="34" charset="0"/>
              </a:rPr>
              <a:t>11 million compute jobs</a:t>
            </a:r>
            <a:endParaRPr lang="en-US" sz="2400" dirty="0">
              <a:latin typeface="Candara" panose="020E0502030303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67" y="1772035"/>
            <a:ext cx="3344406" cy="2347369"/>
          </a:xfrm>
          <a:prstGeom prst="rect">
            <a:avLst/>
          </a:prstGeom>
        </p:spPr>
      </p:pic>
      <p:sp>
        <p:nvSpPr>
          <p:cNvPr id="12" name="TextBox 11"/>
          <p:cNvSpPr txBox="1"/>
          <p:nvPr/>
        </p:nvSpPr>
        <p:spPr>
          <a:xfrm>
            <a:off x="648945" y="4196560"/>
            <a:ext cx="3335228" cy="553978"/>
          </a:xfrm>
          <a:prstGeom prst="rect">
            <a:avLst/>
          </a:prstGeom>
          <a:noFill/>
        </p:spPr>
        <p:txBody>
          <a:bodyPr wrap="square" lIns="91418" tIns="45710" rIns="91418" bIns="45710" rtlCol="0">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Credit: Akihiro </a:t>
            </a:r>
            <a:r>
              <a:rPr lang="en-GB" sz="1200" dirty="0" err="1">
                <a:latin typeface="Open Sans" panose="020B0606030504020204" pitchFamily="34" charset="0"/>
                <a:ea typeface="Open Sans" panose="020B0606030504020204" pitchFamily="34" charset="0"/>
                <a:cs typeface="Open Sans" panose="020B0606030504020204" pitchFamily="34" charset="0"/>
              </a:rPr>
              <a:t>Ikeshita</a:t>
            </a:r>
            <a:r>
              <a:rPr lang="en-GB" sz="1200" dirty="0">
                <a:latin typeface="Open Sans" panose="020B0606030504020204" pitchFamily="34" charset="0"/>
                <a:ea typeface="Open Sans" panose="020B0606030504020204" pitchFamily="34" charset="0"/>
                <a:cs typeface="Open Sans" panose="020B0606030504020204" pitchFamily="34" charset="0"/>
              </a:rPr>
              <a:t> Mero-TSK</a:t>
            </a:r>
          </a:p>
          <a:p>
            <a:endParaRPr lang="en-GB" dirty="0"/>
          </a:p>
        </p:txBody>
      </p:sp>
      <p:sp>
        <p:nvSpPr>
          <p:cNvPr id="4" name="TextBox 3"/>
          <p:cNvSpPr txBox="1"/>
          <p:nvPr/>
        </p:nvSpPr>
        <p:spPr>
          <a:xfrm>
            <a:off x="395536" y="5746327"/>
            <a:ext cx="8473334" cy="635001"/>
          </a:xfrm>
          <a:prstGeom prst="rect">
            <a:avLst/>
          </a:prstGeom>
          <a:noFill/>
        </p:spPr>
        <p:txBody>
          <a:bodyPr wrap="square" lIns="80220" tIns="40110" rIns="80220" bIns="40110" rtlCol="0">
            <a:spAutoFit/>
          </a:bodyPr>
          <a:lstStyle/>
          <a:p>
            <a:r>
              <a:rPr lang="en-GB" dirty="0">
                <a:latin typeface="Candara" panose="020E0502030303020204" pitchFamily="34" charset="0"/>
                <a:ea typeface="Open Sans" panose="020B0606030504020204" pitchFamily="34" charset="0"/>
                <a:cs typeface="Open Sans" panose="020B0606030504020204" pitchFamily="34" charset="0"/>
              </a:rPr>
              <a:t>CTA used EGI’s High-Throughput Compute and Online Storage services to manage its computational challenges during the array preparatory phase. </a:t>
            </a:r>
            <a:r>
              <a:rPr lang="en-GB" i="1" dirty="0">
                <a:latin typeface="Candara" panose="020E0502030303020204" pitchFamily="34" charset="0"/>
                <a:ea typeface="Open Sans" panose="020B0606030504020204" pitchFamily="34" charset="0"/>
                <a:cs typeface="Open Sans" panose="020B0606030504020204" pitchFamily="34" charset="0"/>
                <a:hlinkClick r:id="rId3"/>
              </a:rPr>
              <a:t>http://go.egi.eu/</a:t>
            </a:r>
            <a:r>
              <a:rPr lang="en-GB" i="1" dirty="0" smtClean="0">
                <a:latin typeface="Candara" panose="020E0502030303020204" pitchFamily="34" charset="0"/>
                <a:ea typeface="Open Sans" panose="020B0606030504020204" pitchFamily="34" charset="0"/>
                <a:cs typeface="Open Sans" panose="020B0606030504020204" pitchFamily="34" charset="0"/>
                <a:hlinkClick r:id="rId3"/>
              </a:rPr>
              <a:t>cta</a:t>
            </a:r>
            <a:r>
              <a:rPr lang="en-GB" i="1" dirty="0" smtClean="0">
                <a:latin typeface="Candara" panose="020E0502030303020204" pitchFamily="34" charset="0"/>
                <a:ea typeface="Open Sans" panose="020B0606030504020204" pitchFamily="34" charset="0"/>
                <a:cs typeface="Open Sans" panose="020B0606030504020204" pitchFamily="34" charset="0"/>
              </a:rPr>
              <a:t> </a:t>
            </a:r>
            <a:endParaRPr lang="en-GB" i="1" dirty="0">
              <a:latin typeface="Candara" panose="020E0502030303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r="17031"/>
          <a:stretch/>
        </p:blipFill>
        <p:spPr>
          <a:xfrm>
            <a:off x="670665" y="1772035"/>
            <a:ext cx="3357266" cy="2424525"/>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611560" y="-27384"/>
            <a:ext cx="8556171" cy="1312110"/>
          </a:xfrm>
          <a:prstGeom prst="rect">
            <a:avLst/>
          </a:prstGeom>
          <a:noFill/>
        </p:spPr>
        <p:txBody>
          <a:bodyPr wrap="square" lIns="80220" tIns="40110" rIns="80220" bIns="40110" rtlCol="0">
            <a:spAutoFit/>
          </a:bodyPr>
          <a:lstStyle/>
          <a:p>
            <a:pPr algn="ctr"/>
            <a:r>
              <a:rPr lang="en-GB" sz="32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Example for HTC-Online storage use </a:t>
            </a:r>
            <a:br>
              <a:rPr lang="en-GB" sz="32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br>
            <a:r>
              <a:rPr lang="en-GB" sz="24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Cherenkov </a:t>
            </a:r>
            <a:r>
              <a:rPr lang="en-GB" sz="2400" b="1" dirty="0">
                <a:solidFill>
                  <a:srgbClr val="0067B1"/>
                </a:solidFill>
                <a:latin typeface="Segoe UI" panose="020B0502040204020203" pitchFamily="34" charset="0"/>
                <a:ea typeface="Open Sans" panose="020B0606030504020204" pitchFamily="34" charset="0"/>
                <a:cs typeface="Segoe UI" panose="020B0502040204020203" pitchFamily="34" charset="0"/>
              </a:rPr>
              <a:t>Telescope </a:t>
            </a:r>
            <a:r>
              <a:rPr lang="en-GB" sz="24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Array - </a:t>
            </a:r>
            <a:endParaRPr lang="en-GB" sz="2400" b="1" dirty="0">
              <a:solidFill>
                <a:srgbClr val="0067B1"/>
              </a:solidFill>
              <a:latin typeface="Segoe UI" panose="020B0502040204020203" pitchFamily="34" charset="0"/>
              <a:ea typeface="Open Sans" panose="020B0606030504020204" pitchFamily="34" charset="0"/>
              <a:cs typeface="Segoe UI" panose="020B0502040204020203" pitchFamily="34" charset="0"/>
            </a:endParaRPr>
          </a:p>
          <a:p>
            <a:pPr algn="ctr"/>
            <a:r>
              <a:rPr lang="en-GB" sz="2400" b="1" dirty="0">
                <a:solidFill>
                  <a:srgbClr val="0067B1"/>
                </a:solidFill>
                <a:latin typeface="Segoe UI" panose="020B0502040204020203" pitchFamily="34" charset="0"/>
                <a:ea typeface="Open Sans" panose="020B0606030504020204" pitchFamily="34" charset="0"/>
                <a:cs typeface="Segoe UI" panose="020B0502040204020203" pitchFamily="34" charset="0"/>
              </a:rPr>
              <a:t>the world’s leading gamma-ray </a:t>
            </a:r>
            <a:r>
              <a:rPr lang="en-GB" sz="24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observatory</a:t>
            </a:r>
            <a:r>
              <a:rPr lang="en-GB" sz="1600" spc="397"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 </a:t>
            </a:r>
            <a:endParaRPr lang="en-GB" sz="1600" dirty="0">
              <a:latin typeface="Segoe UI" panose="020B0502040204020203" pitchFamily="34" charset="0"/>
              <a:ea typeface="Open Sans" panose="020B0606030504020204" pitchFamily="34" charset="0"/>
              <a:cs typeface="Segoe UI" panose="020B0502040204020203" pitchFamily="34" charset="0"/>
            </a:endParaRPr>
          </a:p>
        </p:txBody>
      </p:sp>
      <p:cxnSp>
        <p:nvCxnSpPr>
          <p:cNvPr id="14" name="Straight Connector 13"/>
          <p:cNvCxnSpPr/>
          <p:nvPr/>
        </p:nvCxnSpPr>
        <p:spPr>
          <a:xfrm>
            <a:off x="1187624" y="1268760"/>
            <a:ext cx="764177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710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4932363" y="2570064"/>
            <a:ext cx="4211637" cy="3667224"/>
          </a:xfrm>
          <a:prstGeom prst="rect">
            <a:avLst/>
          </a:prstGeom>
          <a:solidFill>
            <a:schemeClr val="tx2">
              <a:lumMod val="20000"/>
              <a:lumOff val="80000"/>
              <a:alpha val="49019"/>
            </a:schemeClr>
          </a:solidFill>
          <a:ln w="9525">
            <a:solidFill>
              <a:schemeClr val="tx1"/>
            </a:solidFill>
            <a:miter lim="800000"/>
            <a:headEnd/>
            <a:tailEnd/>
          </a:ln>
        </p:spPr>
        <p:txBody>
          <a:bodyPr wrap="none"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b="1" dirty="0">
                <a:latin typeface="Segoe UI" panose="020B0502040204020203" pitchFamily="34" charset="0"/>
                <a:cs typeface="Segoe UI" panose="020B0502040204020203" pitchFamily="34" charset="0"/>
              </a:rPr>
              <a:t>VIRTUAL</a:t>
            </a:r>
            <a:br>
              <a:rPr lang="en-US" altLang="en-US" sz="1400" b="1" dirty="0">
                <a:latin typeface="Segoe UI" panose="020B0502040204020203" pitchFamily="34" charset="0"/>
                <a:cs typeface="Segoe UI" panose="020B0502040204020203" pitchFamily="34" charset="0"/>
              </a:rPr>
            </a:br>
            <a:r>
              <a:rPr lang="en-US" altLang="en-US" sz="1400" b="1" dirty="0">
                <a:latin typeface="Segoe UI" panose="020B0502040204020203" pitchFamily="34" charset="0"/>
                <a:cs typeface="Segoe UI" panose="020B0502040204020203" pitchFamily="34" charset="0"/>
              </a:rPr>
              <a:t>ORGANISATION</a:t>
            </a:r>
          </a:p>
        </p:txBody>
      </p:sp>
      <p:sp>
        <p:nvSpPr>
          <p:cNvPr id="27652" name="Rectangle 3"/>
          <p:cNvSpPr>
            <a:spLocks noChangeArrowheads="1"/>
          </p:cNvSpPr>
          <p:nvPr/>
        </p:nvSpPr>
        <p:spPr bwMode="auto">
          <a:xfrm>
            <a:off x="6680200" y="3578225"/>
            <a:ext cx="2284413" cy="1606550"/>
          </a:xfrm>
          <a:prstGeom prst="rect">
            <a:avLst/>
          </a:prstGeom>
          <a:solidFill>
            <a:schemeClr val="accent2">
              <a:lumMod val="20000"/>
              <a:lumOff val="80000"/>
            </a:schemeClr>
          </a:solidFill>
          <a:ln w="25400" algn="ctr">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400">
              <a:latin typeface="Segoe UI" panose="020B0502040204020203" pitchFamily="34" charset="0"/>
              <a:cs typeface="Segoe UI" panose="020B0502040204020203" pitchFamily="34" charset="0"/>
            </a:endParaRPr>
          </a:p>
        </p:txBody>
      </p:sp>
      <p:sp>
        <p:nvSpPr>
          <p:cNvPr id="27653" name="Rectangle 4"/>
          <p:cNvSpPr>
            <a:spLocks noGrp="1" noChangeArrowheads="1"/>
          </p:cNvSpPr>
          <p:nvPr>
            <p:ph type="title"/>
          </p:nvPr>
        </p:nvSpPr>
        <p:spPr>
          <a:xfrm>
            <a:off x="1475656" y="43532"/>
            <a:ext cx="7488957" cy="865188"/>
          </a:xfrm>
        </p:spPr>
        <p:txBody>
          <a:bodyPr>
            <a:normAutofit fontScale="90000"/>
          </a:bodyPr>
          <a:lstStyle/>
          <a:p>
            <a:pPr algn="r"/>
            <a:r>
              <a:rPr lang="en-GB" altLang="en-US" sz="3600" dirty="0" smtClean="0"/>
              <a:t>Getting access to the </a:t>
            </a:r>
            <a:r>
              <a:rPr lang="en-GB" altLang="en-US" sz="3600" dirty="0" err="1" smtClean="0"/>
              <a:t>FedCloud</a:t>
            </a:r>
            <a:r>
              <a:rPr lang="en-GB" altLang="en-US" sz="3600" dirty="0" smtClean="0"/>
              <a:t> </a:t>
            </a:r>
            <a:r>
              <a:rPr lang="en-GB" altLang="en-US" sz="3600" dirty="0" err="1" smtClean="0"/>
              <a:t>IaaS</a:t>
            </a:r>
            <a:endParaRPr lang="en-GB" altLang="en-US" sz="3600" dirty="0" smtClean="0"/>
          </a:p>
        </p:txBody>
      </p:sp>
      <p:sp>
        <p:nvSpPr>
          <p:cNvPr id="27654" name="Rectangle 5"/>
          <p:cNvSpPr>
            <a:spLocks noGrp="1" noChangeArrowheads="1"/>
          </p:cNvSpPr>
          <p:nvPr>
            <p:ph type="body" sz="half" idx="1"/>
          </p:nvPr>
        </p:nvSpPr>
        <p:spPr>
          <a:xfrm>
            <a:off x="71685" y="1297136"/>
            <a:ext cx="4932363" cy="5156200"/>
          </a:xfrm>
        </p:spPr>
        <p:txBody>
          <a:bodyPr/>
          <a:lstStyle/>
          <a:p>
            <a:pPr marL="180975" indent="0">
              <a:buNone/>
            </a:pPr>
            <a:r>
              <a:rPr lang="en-GB" altLang="en-US" sz="1800" b="1" dirty="0" smtClean="0"/>
              <a:t>Your </a:t>
            </a:r>
            <a:r>
              <a:rPr lang="en-GB" altLang="en-US" sz="1800" b="1" dirty="0" err="1" smtClean="0"/>
              <a:t>steplist</a:t>
            </a:r>
            <a:r>
              <a:rPr lang="en-GB" altLang="en-US" sz="1800" b="1" dirty="0" smtClean="0"/>
              <a:t>:</a:t>
            </a:r>
          </a:p>
          <a:p>
            <a:pPr marL="595313" lvl="1" indent="-342900">
              <a:buFont typeface="+mj-lt"/>
              <a:buAutoNum type="arabicPeriod"/>
            </a:pPr>
            <a:r>
              <a:rPr lang="en-GB" altLang="en-US" sz="1600" dirty="0" smtClean="0"/>
              <a:t>Obtain certificate from </a:t>
            </a:r>
          </a:p>
          <a:p>
            <a:pPr marL="652463" lvl="2" indent="0">
              <a:buNone/>
            </a:pPr>
            <a:r>
              <a:rPr lang="en-GB" altLang="en-US" sz="1200" dirty="0" err="1"/>
              <a:t>Terena</a:t>
            </a:r>
            <a:r>
              <a:rPr lang="en-GB" altLang="en-US" sz="1200" dirty="0"/>
              <a:t> Certificate Service: (online) </a:t>
            </a:r>
            <a:r>
              <a:rPr lang="en-GB" altLang="en-US" sz="1200" dirty="0">
                <a:hlinkClick r:id="rId3"/>
              </a:rPr>
              <a:t>https://www.digicert.com/sso</a:t>
            </a:r>
            <a:r>
              <a:rPr lang="en-GB" altLang="en-US" sz="1200" dirty="0"/>
              <a:t> </a:t>
            </a:r>
          </a:p>
          <a:p>
            <a:pPr marL="652463" lvl="2" indent="0">
              <a:buNone/>
            </a:pPr>
            <a:r>
              <a:rPr lang="en-GB" altLang="en-US" sz="1200" dirty="0" smtClean="0"/>
              <a:t>OR</a:t>
            </a:r>
          </a:p>
          <a:p>
            <a:pPr marL="652463" lvl="2" indent="0">
              <a:buNone/>
            </a:pPr>
            <a:r>
              <a:rPr lang="en-GB" altLang="en-US" sz="1200" dirty="0" smtClean="0"/>
              <a:t>National CA (face-to-face identity check)</a:t>
            </a:r>
            <a:br>
              <a:rPr lang="en-GB" altLang="en-US" sz="1200" dirty="0" smtClean="0"/>
            </a:br>
            <a:r>
              <a:rPr lang="en-GB" altLang="en-US" sz="1200" dirty="0" smtClean="0">
                <a:hlinkClick r:id="rId4"/>
              </a:rPr>
              <a:t>http://www.igtf.net</a:t>
            </a:r>
            <a:r>
              <a:rPr lang="en-GB" altLang="en-US" sz="1200" dirty="0" smtClean="0"/>
              <a:t> </a:t>
            </a:r>
          </a:p>
          <a:p>
            <a:pPr marL="652463" lvl="2" indent="0">
              <a:buNone/>
            </a:pPr>
            <a:r>
              <a:rPr lang="en-GB" altLang="en-US" sz="1200" dirty="0" smtClean="0"/>
              <a:t>OR</a:t>
            </a:r>
            <a:br>
              <a:rPr lang="en-GB" altLang="en-US" sz="1200" dirty="0" smtClean="0"/>
            </a:br>
            <a:r>
              <a:rPr lang="en-GB" altLang="en-US" sz="1200" dirty="0"/>
              <a:t>EGI Catch-all CA: </a:t>
            </a:r>
            <a:r>
              <a:rPr lang="en-GB" altLang="en-US" sz="1200" dirty="0">
                <a:hlinkClick r:id="rId5"/>
              </a:rPr>
              <a:t>https://see-grid-ca.hellasgrid.gr</a:t>
            </a:r>
            <a:r>
              <a:rPr lang="en-GB" altLang="en-US" sz="1200" dirty="0" smtClean="0">
                <a:hlinkClick r:id="rId5"/>
              </a:rPr>
              <a:t>/</a:t>
            </a:r>
            <a:r>
              <a:rPr lang="en-GB" altLang="en-US" sz="1200" dirty="0" smtClean="0"/>
              <a:t> </a:t>
            </a:r>
          </a:p>
          <a:p>
            <a:pPr marL="595313" lvl="1" indent="-342900">
              <a:buFont typeface="+mj-lt"/>
              <a:buAutoNum type="arabicPeriod"/>
            </a:pPr>
            <a:r>
              <a:rPr lang="en-GB" altLang="en-US" sz="1600" dirty="0" smtClean="0"/>
              <a:t>Register in a VO </a:t>
            </a:r>
          </a:p>
          <a:p>
            <a:pPr marL="806450" lvl="2"/>
            <a:r>
              <a:rPr lang="en-GB" altLang="en-US" sz="1400" dirty="0"/>
              <a:t>fedcloud.egi.eu is a good starting point</a:t>
            </a:r>
          </a:p>
          <a:p>
            <a:pPr marL="806450" lvl="2"/>
            <a:r>
              <a:rPr lang="en-GB" altLang="en-US" sz="1400" dirty="0"/>
              <a:t>Other </a:t>
            </a:r>
            <a:r>
              <a:rPr lang="en-GB" altLang="en-US" sz="1400" dirty="0" smtClean="0"/>
              <a:t>VOs:</a:t>
            </a:r>
            <a:r>
              <a:rPr lang="en-US" sz="1400" dirty="0" smtClean="0">
                <a:solidFill>
                  <a:srgbClr val="FF0000"/>
                </a:solidFill>
                <a:sym typeface="Wingdings" panose="05000000000000000000" pitchFamily="2" charset="2"/>
                <a:hlinkClick r:id="rId6"/>
              </a:rPr>
              <a:t>http</a:t>
            </a:r>
            <a:r>
              <a:rPr lang="en-US" sz="1400" dirty="0">
                <a:solidFill>
                  <a:srgbClr val="FF0000"/>
                </a:solidFill>
                <a:sym typeface="Wingdings" panose="05000000000000000000" pitchFamily="2" charset="2"/>
                <a:hlinkClick r:id="rId6"/>
              </a:rPr>
              <a:t>://operations-portal.egi.eu/vo/search</a:t>
            </a:r>
            <a:r>
              <a:rPr lang="en-US" sz="1400" dirty="0">
                <a:solidFill>
                  <a:srgbClr val="FF0000"/>
                </a:solidFill>
                <a:sym typeface="Wingdings" panose="05000000000000000000" pitchFamily="2" charset="2"/>
              </a:rPr>
              <a:t> </a:t>
            </a:r>
            <a:endParaRPr lang="en-GB" altLang="en-US" sz="1400" dirty="0"/>
          </a:p>
          <a:p>
            <a:pPr marL="595313" lvl="1" indent="-342900">
              <a:buFont typeface="+mj-lt"/>
              <a:buAutoNum type="arabicPeriod"/>
            </a:pPr>
            <a:r>
              <a:rPr lang="en-GB" altLang="en-US" sz="1600" dirty="0"/>
              <a:t>VO manager authorizes You</a:t>
            </a:r>
          </a:p>
          <a:p>
            <a:pPr marL="806450" lvl="2"/>
            <a:r>
              <a:rPr lang="en-GB" altLang="en-US" sz="1400" dirty="0" smtClean="0"/>
              <a:t>Membership </a:t>
            </a:r>
            <a:r>
              <a:rPr lang="en-GB" altLang="en-US" sz="1400" dirty="0"/>
              <a:t>DB updated</a:t>
            </a:r>
          </a:p>
          <a:p>
            <a:pPr marL="806450" lvl="2"/>
            <a:r>
              <a:rPr lang="en-GB" altLang="en-US" sz="1400" dirty="0"/>
              <a:t>Identity replicated to resource within 1 day</a:t>
            </a:r>
          </a:p>
          <a:p>
            <a:pPr marL="595313" lvl="1" indent="-342900">
              <a:buFont typeface="+mj-lt"/>
              <a:buAutoNum type="arabicPeriod"/>
            </a:pPr>
            <a:r>
              <a:rPr lang="en-GB" altLang="en-US" sz="1600" dirty="0" smtClean="0"/>
              <a:t>Interact with the resources</a:t>
            </a:r>
          </a:p>
          <a:p>
            <a:pPr marL="806450" lvl="2"/>
            <a:r>
              <a:rPr lang="en-GB" altLang="en-US" sz="1400" dirty="0" err="1" smtClean="0"/>
              <a:t>AppDB</a:t>
            </a:r>
            <a:r>
              <a:rPr lang="en-GB" altLang="en-US" sz="1400" dirty="0" smtClean="0"/>
              <a:t>, API, </a:t>
            </a:r>
            <a:r>
              <a:rPr lang="en-GB" altLang="en-US" sz="1400" dirty="0" err="1" smtClean="0"/>
              <a:t>CMDline</a:t>
            </a:r>
            <a:endParaRPr lang="en-GB" altLang="en-US" sz="1400" dirty="0" smtClean="0"/>
          </a:p>
          <a:p>
            <a:pPr marL="806450" lvl="2"/>
            <a:r>
              <a:rPr lang="en-GB" altLang="en-US" sz="1400" dirty="0" smtClean="0"/>
              <a:t>High-level tools</a:t>
            </a:r>
            <a:endParaRPr lang="en-GB" altLang="en-US" sz="1600" dirty="0" smtClean="0"/>
          </a:p>
        </p:txBody>
      </p:sp>
      <p:sp>
        <p:nvSpPr>
          <p:cNvPr id="27655" name="AutoShape 6"/>
          <p:cNvSpPr>
            <a:spLocks noChangeArrowheads="1"/>
          </p:cNvSpPr>
          <p:nvPr/>
        </p:nvSpPr>
        <p:spPr bwMode="auto">
          <a:xfrm>
            <a:off x="5689452" y="1412379"/>
            <a:ext cx="466724" cy="432792"/>
          </a:xfrm>
          <a:prstGeom prst="smileyFace">
            <a:avLst>
              <a:gd name="adj" fmla="val 4653"/>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400">
              <a:latin typeface="Segoe UI" panose="020B0502040204020203" pitchFamily="34" charset="0"/>
              <a:cs typeface="Segoe UI" panose="020B0502040204020203" pitchFamily="34" charset="0"/>
            </a:endParaRPr>
          </a:p>
        </p:txBody>
      </p:sp>
      <p:sp>
        <p:nvSpPr>
          <p:cNvPr id="27656" name="AutoShape 7"/>
          <p:cNvSpPr>
            <a:spLocks noChangeArrowheads="1"/>
          </p:cNvSpPr>
          <p:nvPr/>
        </p:nvSpPr>
        <p:spPr bwMode="auto">
          <a:xfrm>
            <a:off x="8290818" y="1371034"/>
            <a:ext cx="673796" cy="617806"/>
          </a:xfrm>
          <a:prstGeom prst="hexagon">
            <a:avLst>
              <a:gd name="adj" fmla="val 30576"/>
              <a:gd name="vf" fmla="val 115470"/>
            </a:avLst>
          </a:prstGeom>
          <a:noFill/>
          <a:ln w="254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b="1" dirty="0" smtClean="0">
                <a:solidFill>
                  <a:srgbClr val="C00000"/>
                </a:solidFill>
                <a:latin typeface="Segoe UI" panose="020B0502040204020203" pitchFamily="34" charset="0"/>
                <a:cs typeface="Segoe UI" panose="020B0502040204020203" pitchFamily="34" charset="0"/>
              </a:rPr>
              <a:t>CA</a:t>
            </a:r>
            <a:endParaRPr lang="en-US" altLang="en-US" sz="1600" b="1" dirty="0">
              <a:solidFill>
                <a:srgbClr val="C00000"/>
              </a:solidFill>
              <a:latin typeface="Segoe UI" panose="020B0502040204020203" pitchFamily="34" charset="0"/>
              <a:cs typeface="Segoe UI" panose="020B0502040204020203" pitchFamily="34" charset="0"/>
            </a:endParaRPr>
          </a:p>
        </p:txBody>
      </p:sp>
      <p:sp>
        <p:nvSpPr>
          <p:cNvPr id="27658" name="Line 9"/>
          <p:cNvSpPr>
            <a:spLocks noChangeShapeType="1"/>
          </p:cNvSpPr>
          <p:nvPr/>
        </p:nvSpPr>
        <p:spPr bwMode="auto">
          <a:xfrm>
            <a:off x="6227763" y="1700213"/>
            <a:ext cx="2063054" cy="0"/>
          </a:xfrm>
          <a:prstGeom prst="line">
            <a:avLst/>
          </a:prstGeom>
          <a:noFill/>
          <a:ln w="381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endParaRPr lang="en-GB" sz="1400">
              <a:latin typeface="Segoe UI" panose="020B0502040204020203" pitchFamily="34" charset="0"/>
              <a:cs typeface="Segoe UI" panose="020B0502040204020203" pitchFamily="34" charset="0"/>
            </a:endParaRPr>
          </a:p>
        </p:txBody>
      </p:sp>
      <p:sp>
        <p:nvSpPr>
          <p:cNvPr id="27659" name="Line 10"/>
          <p:cNvSpPr>
            <a:spLocks noChangeShapeType="1"/>
          </p:cNvSpPr>
          <p:nvPr/>
        </p:nvSpPr>
        <p:spPr bwMode="auto">
          <a:xfrm>
            <a:off x="6156325" y="1844824"/>
            <a:ext cx="1666081" cy="109051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1400">
              <a:latin typeface="Segoe UI" panose="020B0502040204020203" pitchFamily="34" charset="0"/>
              <a:cs typeface="Segoe UI" panose="020B0502040204020203" pitchFamily="34" charset="0"/>
            </a:endParaRPr>
          </a:p>
        </p:txBody>
      </p:sp>
      <p:sp>
        <p:nvSpPr>
          <p:cNvPr id="27661" name="Text Box 12"/>
          <p:cNvSpPr txBox="1">
            <a:spLocks noChangeArrowheads="1"/>
          </p:cNvSpPr>
          <p:nvPr/>
        </p:nvSpPr>
        <p:spPr bwMode="auto">
          <a:xfrm>
            <a:off x="6696472" y="2924944"/>
            <a:ext cx="1331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400" b="1" dirty="0">
                <a:solidFill>
                  <a:srgbClr val="C00000"/>
                </a:solidFill>
                <a:latin typeface="Segoe UI" panose="020B0502040204020203" pitchFamily="34" charset="0"/>
                <a:cs typeface="Segoe UI" panose="020B0502040204020203" pitchFamily="34" charset="0"/>
              </a:rPr>
              <a:t>VO manager</a:t>
            </a:r>
          </a:p>
        </p:txBody>
      </p:sp>
      <p:sp>
        <p:nvSpPr>
          <p:cNvPr id="27662" name="Text Box 13"/>
          <p:cNvSpPr txBox="1">
            <a:spLocks noChangeArrowheads="1"/>
          </p:cNvSpPr>
          <p:nvPr/>
        </p:nvSpPr>
        <p:spPr bwMode="auto">
          <a:xfrm>
            <a:off x="5724128" y="1033572"/>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dirty="0">
                <a:latin typeface="Segoe UI" panose="020B0502040204020203" pitchFamily="34" charset="0"/>
                <a:cs typeface="Segoe UI" panose="020B0502040204020203" pitchFamily="34" charset="0"/>
              </a:rPr>
              <a:t>Obtain certificate: Once</a:t>
            </a:r>
            <a:br>
              <a:rPr lang="en-GB" altLang="en-US" sz="1400" dirty="0">
                <a:latin typeface="Segoe UI" panose="020B0502040204020203" pitchFamily="34" charset="0"/>
                <a:cs typeface="Segoe UI" panose="020B0502040204020203" pitchFamily="34" charset="0"/>
              </a:rPr>
            </a:br>
            <a:r>
              <a:rPr lang="en-GB" altLang="en-US" sz="1400" dirty="0">
                <a:latin typeface="Segoe UI" panose="020B0502040204020203" pitchFamily="34" charset="0"/>
                <a:cs typeface="Segoe UI" panose="020B0502040204020203" pitchFamily="34" charset="0"/>
              </a:rPr>
              <a:t>Renew certificate: Annually</a:t>
            </a:r>
          </a:p>
        </p:txBody>
      </p:sp>
      <p:sp>
        <p:nvSpPr>
          <p:cNvPr id="27663" name="AutoShape 14"/>
          <p:cNvSpPr>
            <a:spLocks noChangeArrowheads="1"/>
          </p:cNvSpPr>
          <p:nvPr/>
        </p:nvSpPr>
        <p:spPr bwMode="auto">
          <a:xfrm>
            <a:off x="7596188" y="4366083"/>
            <a:ext cx="1175940" cy="440412"/>
          </a:xfrm>
          <a:prstGeom prst="can">
            <a:avLst>
              <a:gd name="adj" fmla="val 25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smtClean="0">
                <a:latin typeface="Segoe UI" panose="020B0502040204020203" pitchFamily="34" charset="0"/>
                <a:cs typeface="Segoe UI" panose="020B0502040204020203" pitchFamily="34" charset="0"/>
              </a:rPr>
              <a:t>User database</a:t>
            </a:r>
            <a:endParaRPr lang="en-US" altLang="en-US" sz="1200" dirty="0">
              <a:latin typeface="Segoe UI" panose="020B0502040204020203" pitchFamily="34" charset="0"/>
              <a:cs typeface="Segoe UI" panose="020B0502040204020203" pitchFamily="34" charset="0"/>
            </a:endParaRPr>
          </a:p>
        </p:txBody>
      </p:sp>
      <p:sp>
        <p:nvSpPr>
          <p:cNvPr id="27665" name="Line 16"/>
          <p:cNvSpPr>
            <a:spLocks noChangeShapeType="1"/>
          </p:cNvSpPr>
          <p:nvPr/>
        </p:nvSpPr>
        <p:spPr bwMode="auto">
          <a:xfrm>
            <a:off x="8093075" y="3433763"/>
            <a:ext cx="0"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sz="1400">
              <a:latin typeface="Segoe UI" panose="020B0502040204020203" pitchFamily="34" charset="0"/>
              <a:cs typeface="Segoe UI" panose="020B0502040204020203" pitchFamily="34" charset="0"/>
            </a:endParaRPr>
          </a:p>
        </p:txBody>
      </p:sp>
      <p:sp>
        <p:nvSpPr>
          <p:cNvPr id="27666" name="AutoShape 17"/>
          <p:cNvSpPr>
            <a:spLocks noChangeArrowheads="1"/>
          </p:cNvSpPr>
          <p:nvPr/>
        </p:nvSpPr>
        <p:spPr bwMode="auto">
          <a:xfrm>
            <a:off x="5292725" y="5527576"/>
            <a:ext cx="358775" cy="611386"/>
          </a:xfrm>
          <a:prstGeom prst="flowChartMagneticDisk">
            <a:avLst/>
          </a:prstGeom>
          <a:solidFill>
            <a:schemeClr val="tx2">
              <a:lumMod val="60000"/>
              <a:lumOff val="40000"/>
            </a:schemeClr>
          </a:solidFill>
          <a:ln w="25400">
            <a:solidFill>
              <a:schemeClr val="tx1"/>
            </a:solidFill>
            <a:round/>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400">
              <a:latin typeface="Segoe UI" panose="020B0502040204020203" pitchFamily="34" charset="0"/>
              <a:cs typeface="Segoe UI" panose="020B0502040204020203" pitchFamily="34" charset="0"/>
            </a:endParaRPr>
          </a:p>
        </p:txBody>
      </p:sp>
      <p:sp>
        <p:nvSpPr>
          <p:cNvPr id="27667" name="Text Box 18"/>
          <p:cNvSpPr txBox="1">
            <a:spLocks noChangeArrowheads="1"/>
          </p:cNvSpPr>
          <p:nvPr/>
        </p:nvSpPr>
        <p:spPr bwMode="auto">
          <a:xfrm>
            <a:off x="4877345" y="5157192"/>
            <a:ext cx="1206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400" dirty="0">
                <a:latin typeface="Segoe UI" panose="020B0502040204020203" pitchFamily="34" charset="0"/>
                <a:cs typeface="Segoe UI" panose="020B0502040204020203" pitchFamily="34" charset="0"/>
              </a:rPr>
              <a:t> </a:t>
            </a:r>
            <a:r>
              <a:rPr lang="en-GB" altLang="en-US" sz="1400" dirty="0" smtClean="0">
                <a:latin typeface="Segoe UI" panose="020B0502040204020203" pitchFamily="34" charset="0"/>
                <a:cs typeface="Segoe UI" panose="020B0502040204020203" pitchFamily="34" charset="0"/>
              </a:rPr>
              <a:t>Cloud sites</a:t>
            </a:r>
            <a:endParaRPr lang="en-GB" altLang="en-US" sz="1400" dirty="0">
              <a:latin typeface="Segoe UI" panose="020B0502040204020203" pitchFamily="34" charset="0"/>
              <a:cs typeface="Segoe UI" panose="020B0502040204020203" pitchFamily="34" charset="0"/>
            </a:endParaRPr>
          </a:p>
        </p:txBody>
      </p:sp>
      <p:sp>
        <p:nvSpPr>
          <p:cNvPr id="27668" name="AutoShape 19"/>
          <p:cNvSpPr>
            <a:spLocks noChangeArrowheads="1"/>
          </p:cNvSpPr>
          <p:nvPr/>
        </p:nvSpPr>
        <p:spPr bwMode="auto">
          <a:xfrm>
            <a:off x="5867400" y="5527576"/>
            <a:ext cx="358775" cy="611386"/>
          </a:xfrm>
          <a:prstGeom prst="flowChartMagneticDisk">
            <a:avLst/>
          </a:prstGeom>
          <a:solidFill>
            <a:schemeClr val="tx2">
              <a:lumMod val="60000"/>
              <a:lumOff val="40000"/>
            </a:schemeClr>
          </a:solidFill>
          <a:ln w="25400">
            <a:solidFill>
              <a:schemeClr val="tx1"/>
            </a:solidFill>
            <a:round/>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400">
              <a:latin typeface="Segoe UI" panose="020B0502040204020203" pitchFamily="34" charset="0"/>
              <a:cs typeface="Segoe UI" panose="020B0502040204020203" pitchFamily="34" charset="0"/>
            </a:endParaRPr>
          </a:p>
        </p:txBody>
      </p:sp>
      <p:sp>
        <p:nvSpPr>
          <p:cNvPr id="27669" name="AutoShape 20"/>
          <p:cNvSpPr>
            <a:spLocks noChangeArrowheads="1"/>
          </p:cNvSpPr>
          <p:nvPr/>
        </p:nvSpPr>
        <p:spPr bwMode="auto">
          <a:xfrm>
            <a:off x="6442075" y="5527576"/>
            <a:ext cx="358775" cy="611386"/>
          </a:xfrm>
          <a:prstGeom prst="flowChartMagneticDisk">
            <a:avLst/>
          </a:prstGeom>
          <a:solidFill>
            <a:schemeClr val="tx2">
              <a:lumMod val="60000"/>
              <a:lumOff val="40000"/>
            </a:schemeClr>
          </a:solidFill>
          <a:ln w="25400">
            <a:solidFill>
              <a:schemeClr val="tx1"/>
            </a:solidFill>
            <a:round/>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400">
              <a:latin typeface="Segoe UI" panose="020B0502040204020203" pitchFamily="34" charset="0"/>
              <a:cs typeface="Segoe UI" panose="020B0502040204020203" pitchFamily="34" charset="0"/>
            </a:endParaRPr>
          </a:p>
        </p:txBody>
      </p:sp>
      <p:sp>
        <p:nvSpPr>
          <p:cNvPr id="27670" name="Text Box 21"/>
          <p:cNvSpPr txBox="1">
            <a:spLocks noChangeArrowheads="1"/>
          </p:cNvSpPr>
          <p:nvPr/>
        </p:nvSpPr>
        <p:spPr bwMode="auto">
          <a:xfrm>
            <a:off x="6713115" y="3643313"/>
            <a:ext cx="1351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400" dirty="0" smtClean="0">
                <a:latin typeface="Segoe UI" panose="020B0502040204020203" pitchFamily="34" charset="0"/>
                <a:cs typeface="Segoe UI" panose="020B0502040204020203" pitchFamily="34" charset="0"/>
              </a:rPr>
              <a:t>Membership service</a:t>
            </a:r>
            <a:endParaRPr lang="en-GB" altLang="en-US" sz="1400" dirty="0">
              <a:latin typeface="Segoe UI" panose="020B0502040204020203" pitchFamily="34" charset="0"/>
              <a:cs typeface="Segoe UI" panose="020B0502040204020203" pitchFamily="34" charset="0"/>
            </a:endParaRPr>
          </a:p>
        </p:txBody>
      </p:sp>
      <p:sp>
        <p:nvSpPr>
          <p:cNvPr id="27671" name="Line 22"/>
          <p:cNvSpPr>
            <a:spLocks noChangeShapeType="1"/>
          </p:cNvSpPr>
          <p:nvPr/>
        </p:nvSpPr>
        <p:spPr bwMode="auto">
          <a:xfrm flipH="1">
            <a:off x="5703888" y="4646613"/>
            <a:ext cx="1658937" cy="896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Segoe UI" panose="020B0502040204020203" pitchFamily="34" charset="0"/>
              <a:cs typeface="Segoe UI" panose="020B0502040204020203" pitchFamily="34" charset="0"/>
            </a:endParaRPr>
          </a:p>
        </p:txBody>
      </p:sp>
      <p:sp>
        <p:nvSpPr>
          <p:cNvPr id="27672" name="Line 23"/>
          <p:cNvSpPr>
            <a:spLocks noChangeShapeType="1"/>
          </p:cNvSpPr>
          <p:nvPr/>
        </p:nvSpPr>
        <p:spPr bwMode="auto">
          <a:xfrm flipH="1">
            <a:off x="6248400" y="4795838"/>
            <a:ext cx="1254125" cy="755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Segoe UI" panose="020B0502040204020203" pitchFamily="34" charset="0"/>
              <a:cs typeface="Segoe UI" panose="020B0502040204020203" pitchFamily="34" charset="0"/>
            </a:endParaRPr>
          </a:p>
        </p:txBody>
      </p:sp>
      <p:sp>
        <p:nvSpPr>
          <p:cNvPr id="27673" name="Line 24"/>
          <p:cNvSpPr>
            <a:spLocks noChangeShapeType="1"/>
          </p:cNvSpPr>
          <p:nvPr/>
        </p:nvSpPr>
        <p:spPr bwMode="auto">
          <a:xfrm flipH="1">
            <a:off x="6786563" y="4984750"/>
            <a:ext cx="773112" cy="55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Segoe UI" panose="020B0502040204020203" pitchFamily="34" charset="0"/>
              <a:cs typeface="Segoe UI" panose="020B0502040204020203" pitchFamily="34" charset="0"/>
            </a:endParaRPr>
          </a:p>
        </p:txBody>
      </p:sp>
      <p:sp>
        <p:nvSpPr>
          <p:cNvPr id="27674" name="Text Box 25"/>
          <p:cNvSpPr txBox="1">
            <a:spLocks noChangeArrowheads="1"/>
          </p:cNvSpPr>
          <p:nvPr/>
        </p:nvSpPr>
        <p:spPr bwMode="auto">
          <a:xfrm>
            <a:off x="6768479" y="2041103"/>
            <a:ext cx="1331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dirty="0">
                <a:latin typeface="Segoe UI" panose="020B0502040204020203" pitchFamily="34" charset="0"/>
                <a:cs typeface="Segoe UI" panose="020B0502040204020203" pitchFamily="34" charset="0"/>
              </a:rPr>
              <a:t>Join </a:t>
            </a:r>
            <a:r>
              <a:rPr lang="en-GB" altLang="en-US" sz="1400" dirty="0" smtClean="0">
                <a:latin typeface="Segoe UI" panose="020B0502040204020203" pitchFamily="34" charset="0"/>
                <a:cs typeface="Segoe UI" panose="020B0502040204020203" pitchFamily="34" charset="0"/>
              </a:rPr>
              <a:t>VO: Once</a:t>
            </a:r>
            <a:endParaRPr lang="en-GB" altLang="en-US" sz="1400" dirty="0">
              <a:latin typeface="Segoe UI" panose="020B0502040204020203" pitchFamily="34" charset="0"/>
              <a:cs typeface="Segoe UI" panose="020B0502040204020203" pitchFamily="34" charset="0"/>
            </a:endParaRPr>
          </a:p>
        </p:txBody>
      </p:sp>
      <p:sp>
        <p:nvSpPr>
          <p:cNvPr id="27675" name="Text Box 26"/>
          <p:cNvSpPr txBox="1">
            <a:spLocks noChangeArrowheads="1"/>
          </p:cNvSpPr>
          <p:nvPr/>
        </p:nvSpPr>
        <p:spPr bwMode="auto">
          <a:xfrm>
            <a:off x="6876256" y="5229200"/>
            <a:ext cx="198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dirty="0" smtClean="0">
                <a:latin typeface="Segoe UI" panose="020B0502040204020203" pitchFamily="34" charset="0"/>
                <a:cs typeface="Segoe UI" panose="020B0502040204020203" pitchFamily="34" charset="0"/>
              </a:rPr>
              <a:t>DB replication</a:t>
            </a:r>
            <a:br>
              <a:rPr lang="en-GB" altLang="en-US" sz="1400" dirty="0" smtClean="0">
                <a:latin typeface="Segoe UI" panose="020B0502040204020203" pitchFamily="34" charset="0"/>
                <a:cs typeface="Segoe UI" panose="020B0502040204020203" pitchFamily="34" charset="0"/>
              </a:rPr>
            </a:br>
            <a:r>
              <a:rPr lang="en-GB" altLang="en-US" sz="1400" dirty="0" smtClean="0">
                <a:latin typeface="Segoe UI" panose="020B0502040204020203" pitchFamily="34" charset="0"/>
                <a:cs typeface="Segoe UI" panose="020B0502040204020203" pitchFamily="34" charset="0"/>
              </a:rPr>
              <a:t>(once </a:t>
            </a:r>
            <a:r>
              <a:rPr lang="en-GB" altLang="en-US" sz="1400" dirty="0">
                <a:latin typeface="Segoe UI" panose="020B0502040204020203" pitchFamily="34" charset="0"/>
                <a:cs typeface="Segoe UI" panose="020B0502040204020203" pitchFamily="34" charset="0"/>
              </a:rPr>
              <a:t>a </a:t>
            </a:r>
            <a:r>
              <a:rPr lang="en-GB" altLang="en-US" sz="1400" dirty="0" smtClean="0">
                <a:latin typeface="Segoe UI" panose="020B0502040204020203" pitchFamily="34" charset="0"/>
                <a:cs typeface="Segoe UI" panose="020B0502040204020203" pitchFamily="34" charset="0"/>
              </a:rPr>
              <a:t>day)</a:t>
            </a:r>
            <a:endParaRPr lang="en-GB" altLang="en-US" sz="1400" dirty="0">
              <a:latin typeface="Segoe UI" panose="020B0502040204020203" pitchFamily="34" charset="0"/>
              <a:cs typeface="Segoe UI" panose="020B0502040204020203" pitchFamily="34" charset="0"/>
            </a:endParaRPr>
          </a:p>
        </p:txBody>
      </p:sp>
      <p:sp>
        <p:nvSpPr>
          <p:cNvPr id="27677" name="Text Box 29"/>
          <p:cNvSpPr txBox="1">
            <a:spLocks noChangeArrowheads="1"/>
          </p:cNvSpPr>
          <p:nvPr/>
        </p:nvSpPr>
        <p:spPr bwMode="auto">
          <a:xfrm>
            <a:off x="5147865" y="1508125"/>
            <a:ext cx="576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b="1" dirty="0">
                <a:solidFill>
                  <a:srgbClr val="C00000"/>
                </a:solidFill>
                <a:latin typeface="Segoe UI" panose="020B0502040204020203" pitchFamily="34" charset="0"/>
                <a:cs typeface="Segoe UI" panose="020B0502040204020203" pitchFamily="34" charset="0"/>
              </a:rPr>
              <a:t>You</a:t>
            </a:r>
          </a:p>
        </p:txBody>
      </p:sp>
      <p:sp>
        <p:nvSpPr>
          <p:cNvPr id="27678" name="Text Box 30"/>
          <p:cNvSpPr txBox="1">
            <a:spLocks noChangeArrowheads="1"/>
          </p:cNvSpPr>
          <p:nvPr/>
        </p:nvSpPr>
        <p:spPr bwMode="auto">
          <a:xfrm>
            <a:off x="8027988" y="3213100"/>
            <a:ext cx="1109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a:latin typeface="Segoe UI" panose="020B0502040204020203" pitchFamily="34" charset="0"/>
                <a:cs typeface="Segoe UI" panose="020B0502040204020203" pitchFamily="34" charset="0"/>
              </a:rPr>
              <a:t>Register</a:t>
            </a:r>
          </a:p>
        </p:txBody>
      </p:sp>
      <p:sp>
        <p:nvSpPr>
          <p:cNvPr id="31" name="Line 10"/>
          <p:cNvSpPr>
            <a:spLocks noChangeShapeType="1"/>
          </p:cNvSpPr>
          <p:nvPr/>
        </p:nvSpPr>
        <p:spPr bwMode="auto">
          <a:xfrm flipH="1">
            <a:off x="5935437" y="1964947"/>
            <a:ext cx="0" cy="3130134"/>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1400">
              <a:latin typeface="Segoe UI" panose="020B0502040204020203" pitchFamily="34" charset="0"/>
              <a:cs typeface="Segoe UI" panose="020B0502040204020203" pitchFamily="34" charset="0"/>
            </a:endParaRPr>
          </a:p>
        </p:txBody>
      </p:sp>
      <p:sp>
        <p:nvSpPr>
          <p:cNvPr id="32" name="Text Box 25"/>
          <p:cNvSpPr txBox="1">
            <a:spLocks noChangeArrowheads="1"/>
          </p:cNvSpPr>
          <p:nvPr/>
        </p:nvSpPr>
        <p:spPr bwMode="auto">
          <a:xfrm>
            <a:off x="4788024" y="2924944"/>
            <a:ext cx="1331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ltLang="en-US" sz="1400" dirty="0" smtClean="0">
                <a:latin typeface="Segoe UI" panose="020B0502040204020203" pitchFamily="34" charset="0"/>
                <a:cs typeface="Segoe UI" panose="020B0502040204020203" pitchFamily="34" charset="0"/>
              </a:rPr>
              <a:t>Use</a:t>
            </a:r>
            <a:br>
              <a:rPr lang="en-GB" altLang="en-US" sz="1400" dirty="0" smtClean="0">
                <a:latin typeface="Segoe UI" panose="020B0502040204020203" pitchFamily="34" charset="0"/>
                <a:cs typeface="Segoe UI" panose="020B0502040204020203" pitchFamily="34" charset="0"/>
              </a:rPr>
            </a:br>
            <a:r>
              <a:rPr lang="en-GB" altLang="en-US" sz="1400" dirty="0" smtClean="0">
                <a:latin typeface="Segoe UI" panose="020B0502040204020203" pitchFamily="34" charset="0"/>
                <a:cs typeface="Segoe UI" panose="020B0502040204020203" pitchFamily="34" charset="0"/>
              </a:rPr>
              <a:t>resources</a:t>
            </a:r>
            <a:endParaRPr lang="en-GB" altLang="en-US" sz="1400" dirty="0">
              <a:latin typeface="Segoe UI" panose="020B0502040204020203" pitchFamily="34" charset="0"/>
              <a:cs typeface="Segoe UI" panose="020B0502040204020203" pitchFamily="34" charset="0"/>
            </a:endParaRPr>
          </a:p>
        </p:txBody>
      </p:sp>
      <p:sp>
        <p:nvSpPr>
          <p:cNvPr id="33" name="AutoShape 6"/>
          <p:cNvSpPr>
            <a:spLocks noChangeArrowheads="1"/>
          </p:cNvSpPr>
          <p:nvPr/>
        </p:nvSpPr>
        <p:spPr bwMode="auto">
          <a:xfrm>
            <a:off x="7884368" y="2852936"/>
            <a:ext cx="466724" cy="432792"/>
          </a:xfrm>
          <a:prstGeom prst="smileyFace">
            <a:avLst>
              <a:gd name="adj" fmla="val 4653"/>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4292085"/>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26" y="188642"/>
            <a:ext cx="7902017" cy="850106"/>
          </a:xfrm>
        </p:spPr>
        <p:txBody>
          <a:bodyPr>
            <a:noAutofit/>
          </a:bodyPr>
          <a:lstStyle/>
          <a:p>
            <a:r>
              <a:rPr lang="en-US" sz="2800" dirty="0" smtClean="0"/>
              <a:t>Resource allocation to</a:t>
            </a:r>
            <a:br>
              <a:rPr lang="en-US" sz="2800" dirty="0" smtClean="0"/>
            </a:br>
            <a:r>
              <a:rPr lang="en-US" sz="2800" dirty="0" smtClean="0"/>
              <a:t>Virtual </a:t>
            </a:r>
            <a:r>
              <a:rPr lang="en-US" sz="2800" dirty="0" err="1" smtClean="0"/>
              <a:t>Organisations</a:t>
            </a:r>
            <a:r>
              <a:rPr lang="en-US" sz="2800" dirty="0" smtClean="0"/>
              <a:t> (VOs)</a:t>
            </a:r>
            <a:endParaRPr lang="en-US" sz="2800" dirty="0"/>
          </a:p>
        </p:txBody>
      </p:sp>
      <p:grpSp>
        <p:nvGrpSpPr>
          <p:cNvPr id="22" name="Group 21"/>
          <p:cNvGrpSpPr/>
          <p:nvPr/>
        </p:nvGrpSpPr>
        <p:grpSpPr>
          <a:xfrm>
            <a:off x="107504" y="2562831"/>
            <a:ext cx="2232248" cy="1586249"/>
            <a:chOff x="-252537" y="3530274"/>
            <a:chExt cx="2232248" cy="1586249"/>
          </a:xfrm>
        </p:grpSpPr>
        <p:sp>
          <p:nvSpPr>
            <p:cNvPr id="9" name="pole tekstowe 5"/>
            <p:cNvSpPr txBox="1"/>
            <p:nvPr/>
          </p:nvSpPr>
          <p:spPr>
            <a:xfrm>
              <a:off x="-252537" y="4470192"/>
              <a:ext cx="2232248" cy="646331"/>
            </a:xfrm>
            <a:prstGeom prst="rect">
              <a:avLst/>
            </a:prstGeom>
            <a:noFill/>
          </p:spPr>
          <p:txBody>
            <a:bodyPr wrap="square" rtlCol="0">
              <a:spAutoFit/>
            </a:bodyPr>
            <a:lstStyle/>
            <a:p>
              <a:pPr algn="ctr"/>
              <a:r>
                <a:rPr lang="en-GB" b="1" dirty="0" smtClean="0"/>
                <a:t>Project/Community representing the VO</a:t>
              </a:r>
              <a:endParaRPr lang="en-GB" b="1" dirty="0"/>
            </a:p>
          </p:txBody>
        </p:sp>
        <p:pic>
          <p:nvPicPr>
            <p:cNvPr id="10" name="Picture 2" descr="C:\Users\Krakowian\Google Drive\EGI\Images - icons\women-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477" y="3530274"/>
              <a:ext cx="878548" cy="8046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646431" y="2284090"/>
            <a:ext cx="1213602" cy="1421712"/>
            <a:chOff x="3779912" y="3296603"/>
            <a:chExt cx="1213602" cy="1421712"/>
          </a:xfrm>
        </p:grpSpPr>
        <p:pic>
          <p:nvPicPr>
            <p:cNvPr id="13"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150" y="3296603"/>
              <a:ext cx="1078892" cy="1197080"/>
            </a:xfrm>
            <a:prstGeom prst="rect">
              <a:avLst/>
            </a:prstGeom>
          </p:spPr>
        </p:pic>
        <p:sp>
          <p:nvSpPr>
            <p:cNvPr id="14" name="pole tekstowe 14"/>
            <p:cNvSpPr txBox="1"/>
            <p:nvPr/>
          </p:nvSpPr>
          <p:spPr>
            <a:xfrm>
              <a:off x="3779912" y="4348983"/>
              <a:ext cx="1213602" cy="369332"/>
            </a:xfrm>
            <a:prstGeom prst="rect">
              <a:avLst/>
            </a:prstGeom>
            <a:noFill/>
          </p:spPr>
          <p:txBody>
            <a:bodyPr wrap="none" rtlCol="0">
              <a:spAutoFit/>
            </a:bodyPr>
            <a:lstStyle/>
            <a:p>
              <a:r>
                <a:rPr lang="en-GB" b="1" dirty="0" smtClean="0"/>
                <a:t>Negotiator</a:t>
              </a:r>
              <a:endParaRPr lang="pl-PL" b="1" dirty="0"/>
            </a:p>
          </p:txBody>
        </p:sp>
      </p:grpSp>
      <p:grpSp>
        <p:nvGrpSpPr>
          <p:cNvPr id="20" name="Group 19"/>
          <p:cNvGrpSpPr/>
          <p:nvPr/>
        </p:nvGrpSpPr>
        <p:grpSpPr>
          <a:xfrm>
            <a:off x="7239922" y="2932162"/>
            <a:ext cx="995465" cy="997075"/>
            <a:chOff x="7255957" y="3952019"/>
            <a:chExt cx="1279789" cy="1281859"/>
          </a:xfrm>
        </p:grpSpPr>
        <p:pic>
          <p:nvPicPr>
            <p:cNvPr id="12"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15" name="pole tekstowe 18"/>
            <p:cNvSpPr txBox="1"/>
            <p:nvPr/>
          </p:nvSpPr>
          <p:spPr>
            <a:xfrm>
              <a:off x="7255957" y="4402942"/>
              <a:ext cx="1279789" cy="830936"/>
            </a:xfrm>
            <a:prstGeom prst="rect">
              <a:avLst/>
            </a:prstGeom>
            <a:noFill/>
          </p:spPr>
          <p:txBody>
            <a:bodyPr wrap="none" rtlCol="0">
              <a:spAutoFit/>
            </a:bodyPr>
            <a:lstStyle/>
            <a:p>
              <a:pPr algn="ctr"/>
              <a:r>
                <a:rPr lang="pl-PL" b="1" dirty="0" err="1" smtClean="0">
                  <a:solidFill>
                    <a:srgbClr val="1F497D"/>
                  </a:solidFill>
                </a:rPr>
                <a:t>Grid</a:t>
              </a:r>
              <a:r>
                <a:rPr lang="pl-PL" b="1" dirty="0"/>
                <a:t/>
              </a:r>
              <a:br>
                <a:rPr lang="pl-PL" b="1" dirty="0"/>
              </a:br>
              <a:r>
                <a:rPr lang="pl-PL" b="1" dirty="0" err="1" smtClean="0">
                  <a:solidFill>
                    <a:srgbClr val="1F497D"/>
                  </a:solidFill>
                </a:rPr>
                <a:t>provider</a:t>
              </a:r>
              <a:endParaRPr lang="pl-PL" b="1" dirty="0">
                <a:solidFill>
                  <a:srgbClr val="1F497D"/>
                </a:solidFill>
              </a:endParaRPr>
            </a:p>
          </p:txBody>
        </p:sp>
      </p:grpSp>
      <p:grpSp>
        <p:nvGrpSpPr>
          <p:cNvPr id="21" name="Group 20"/>
          <p:cNvGrpSpPr/>
          <p:nvPr/>
        </p:nvGrpSpPr>
        <p:grpSpPr>
          <a:xfrm>
            <a:off x="8037406" y="2357840"/>
            <a:ext cx="995465" cy="1078378"/>
            <a:chOff x="7630584" y="2852936"/>
            <a:chExt cx="1102964" cy="1194832"/>
          </a:xfrm>
        </p:grpSpPr>
        <p:pic>
          <p:nvPicPr>
            <p:cNvPr id="11"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945" y="2852936"/>
              <a:ext cx="580788" cy="561667"/>
            </a:xfrm>
            <a:prstGeom prst="rect">
              <a:avLst/>
            </a:prstGeom>
          </p:spPr>
        </p:pic>
        <p:sp>
          <p:nvSpPr>
            <p:cNvPr id="16" name="pole tekstowe 15"/>
            <p:cNvSpPr txBox="1"/>
            <p:nvPr/>
          </p:nvSpPr>
          <p:spPr>
            <a:xfrm>
              <a:off x="7630584" y="3331640"/>
              <a:ext cx="1102964" cy="716128"/>
            </a:xfrm>
            <a:prstGeom prst="rect">
              <a:avLst/>
            </a:prstGeom>
            <a:noFill/>
          </p:spPr>
          <p:txBody>
            <a:bodyPr wrap="none" rtlCol="0">
              <a:spAutoFit/>
            </a:bodyPr>
            <a:lstStyle/>
            <a:p>
              <a:pPr algn="ctr"/>
              <a:r>
                <a:rPr lang="pl-PL" b="1" dirty="0" err="1" smtClean="0">
                  <a:solidFill>
                    <a:srgbClr val="1F497D"/>
                  </a:solidFill>
                </a:rPr>
                <a:t>Cloud</a:t>
              </a:r>
              <a:r>
                <a:rPr lang="pl-PL" b="1" dirty="0">
                  <a:solidFill>
                    <a:srgbClr val="1F497D"/>
                  </a:solidFill>
                </a:rPr>
                <a:t/>
              </a:r>
              <a:br>
                <a:rPr lang="pl-PL" b="1" dirty="0">
                  <a:solidFill>
                    <a:srgbClr val="1F497D"/>
                  </a:solidFill>
                </a:rPr>
              </a:br>
              <a:r>
                <a:rPr lang="pl-PL" b="1" dirty="0" err="1" smtClean="0">
                  <a:solidFill>
                    <a:srgbClr val="1F497D"/>
                  </a:solidFill>
                </a:rPr>
                <a:t>provider</a:t>
              </a:r>
              <a:endParaRPr lang="pl-PL" b="1" dirty="0">
                <a:solidFill>
                  <a:srgbClr val="1F497D"/>
                </a:solidFill>
              </a:endParaRPr>
            </a:p>
          </p:txBody>
        </p:sp>
      </p:grpSp>
      <p:sp>
        <p:nvSpPr>
          <p:cNvPr id="17" name="Multidocument 16"/>
          <p:cNvSpPr/>
          <p:nvPr/>
        </p:nvSpPr>
        <p:spPr>
          <a:xfrm>
            <a:off x="4359578" y="3747387"/>
            <a:ext cx="1504967" cy="1601430"/>
          </a:xfrm>
          <a:prstGeom prst="flowChartMultidocument">
            <a:avLst/>
          </a:prstGeom>
          <a:solidFill>
            <a:srgbClr val="D7E4BD"/>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dirty="0" smtClean="0">
                <a:solidFill>
                  <a:srgbClr val="4F6228"/>
                </a:solidFill>
              </a:rPr>
              <a:t>Operation Level Agreement</a:t>
            </a:r>
            <a:endParaRPr lang="en-US" dirty="0">
              <a:solidFill>
                <a:srgbClr val="4F6228"/>
              </a:solidFill>
            </a:endParaRPr>
          </a:p>
        </p:txBody>
      </p:sp>
      <p:sp>
        <p:nvSpPr>
          <p:cNvPr id="5" name="Flowchart: Document 4"/>
          <p:cNvSpPr/>
          <p:nvPr/>
        </p:nvSpPr>
        <p:spPr>
          <a:xfrm>
            <a:off x="2904036" y="3753283"/>
            <a:ext cx="1386320" cy="1490173"/>
          </a:xfrm>
          <a:prstGeom prst="flowChartDocument">
            <a:avLst/>
          </a:prstGeom>
          <a:solidFill>
            <a:srgbClr val="D7E4BD"/>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GB" dirty="0" smtClean="0">
                <a:solidFill>
                  <a:srgbClr val="4F6228"/>
                </a:solidFill>
              </a:rPr>
              <a:t>Service Level Agreement</a:t>
            </a:r>
            <a:endParaRPr lang="en-GB" dirty="0">
              <a:solidFill>
                <a:srgbClr val="4F6228"/>
              </a:solidFill>
            </a:endParaRPr>
          </a:p>
        </p:txBody>
      </p:sp>
      <p:sp>
        <p:nvSpPr>
          <p:cNvPr id="23" name="Rounded Rectangular Callout 22"/>
          <p:cNvSpPr/>
          <p:nvPr/>
        </p:nvSpPr>
        <p:spPr>
          <a:xfrm>
            <a:off x="1944217" y="5471815"/>
            <a:ext cx="2123728" cy="773640"/>
          </a:xfrm>
          <a:prstGeom prst="wedgeRoundRectCallout">
            <a:avLst>
              <a:gd name="adj1" fmla="val 21674"/>
              <a:gd name="adj2" fmla="val -128583"/>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Satisfaction review (every 3/6/12 months)</a:t>
            </a:r>
            <a:endParaRPr lang="en-US" sz="1600" dirty="0">
              <a:solidFill>
                <a:schemeClr val="tx1"/>
              </a:solidFill>
            </a:endParaRPr>
          </a:p>
        </p:txBody>
      </p:sp>
      <p:grpSp>
        <p:nvGrpSpPr>
          <p:cNvPr id="24" name="Group 23"/>
          <p:cNvGrpSpPr/>
          <p:nvPr/>
        </p:nvGrpSpPr>
        <p:grpSpPr>
          <a:xfrm>
            <a:off x="6588225" y="2356096"/>
            <a:ext cx="995465" cy="1006371"/>
            <a:chOff x="7357255" y="3952019"/>
            <a:chExt cx="1279788" cy="1293811"/>
          </a:xfrm>
        </p:grpSpPr>
        <p:pic>
          <p:nvPicPr>
            <p:cNvPr id="2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26" name="pole tekstowe 18"/>
            <p:cNvSpPr txBox="1"/>
            <p:nvPr/>
          </p:nvSpPr>
          <p:spPr>
            <a:xfrm>
              <a:off x="7357255" y="4414894"/>
              <a:ext cx="1279788" cy="830936"/>
            </a:xfrm>
            <a:prstGeom prst="rect">
              <a:avLst/>
            </a:prstGeom>
            <a:noFill/>
          </p:spPr>
          <p:txBody>
            <a:bodyPr wrap="none" rtlCol="0">
              <a:spAutoFit/>
            </a:bodyPr>
            <a:lstStyle/>
            <a:p>
              <a:r>
                <a:rPr lang="pl-PL" b="1" dirty="0" smtClean="0">
                  <a:solidFill>
                    <a:schemeClr val="tx2"/>
                  </a:solidFill>
                </a:rPr>
                <a:t>Storage</a:t>
              </a:r>
              <a:br>
                <a:rPr lang="pl-PL" b="1" dirty="0" smtClean="0">
                  <a:solidFill>
                    <a:schemeClr val="tx2"/>
                  </a:solidFill>
                </a:rPr>
              </a:br>
              <a:r>
                <a:rPr lang="pl-PL" b="1" dirty="0" err="1" smtClean="0">
                  <a:solidFill>
                    <a:schemeClr val="tx2"/>
                  </a:solidFill>
                </a:rPr>
                <a:t>provider</a:t>
              </a:r>
              <a:endParaRPr lang="pl-PL" b="1" dirty="0">
                <a:solidFill>
                  <a:schemeClr val="tx2"/>
                </a:solidFill>
              </a:endParaRPr>
            </a:p>
          </p:txBody>
        </p:sp>
      </p:grpSp>
      <p:sp>
        <p:nvSpPr>
          <p:cNvPr id="3" name="Right Arrow 2"/>
          <p:cNvSpPr/>
          <p:nvPr/>
        </p:nvSpPr>
        <p:spPr>
          <a:xfrm>
            <a:off x="1763688" y="2572124"/>
            <a:ext cx="1800200" cy="100811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b="1" dirty="0" smtClean="0"/>
              <a:t>Service requirements</a:t>
            </a:r>
            <a:endParaRPr lang="en-US" b="1" dirty="0"/>
          </a:p>
        </p:txBody>
      </p:sp>
      <p:sp>
        <p:nvSpPr>
          <p:cNvPr id="4" name="Left Arrow 3"/>
          <p:cNvSpPr/>
          <p:nvPr/>
        </p:nvSpPr>
        <p:spPr>
          <a:xfrm>
            <a:off x="4932041" y="2644131"/>
            <a:ext cx="1584176" cy="936104"/>
          </a:xfrm>
          <a:prstGeom prst="leftArrow">
            <a:avLst/>
          </a:prstGeom>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b="1" dirty="0" smtClean="0"/>
              <a:t>Conditions</a:t>
            </a:r>
            <a:endParaRPr lang="en-US" b="1" dirty="0"/>
          </a:p>
        </p:txBody>
      </p:sp>
      <p:grpSp>
        <p:nvGrpSpPr>
          <p:cNvPr id="28" name="Group 27"/>
          <p:cNvGrpSpPr/>
          <p:nvPr/>
        </p:nvGrpSpPr>
        <p:grpSpPr>
          <a:xfrm>
            <a:off x="7311935" y="1852046"/>
            <a:ext cx="995465" cy="1008112"/>
            <a:chOff x="7361922" y="3952019"/>
            <a:chExt cx="1279788" cy="1296046"/>
          </a:xfrm>
        </p:grpSpPr>
        <p:pic>
          <p:nvPicPr>
            <p:cNvPr id="29"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30" name="pole tekstowe 18"/>
            <p:cNvSpPr txBox="1"/>
            <p:nvPr/>
          </p:nvSpPr>
          <p:spPr>
            <a:xfrm>
              <a:off x="7361922" y="4417130"/>
              <a:ext cx="1279788" cy="830935"/>
            </a:xfrm>
            <a:prstGeom prst="rect">
              <a:avLst/>
            </a:prstGeom>
            <a:noFill/>
          </p:spPr>
          <p:txBody>
            <a:bodyPr wrap="none" rtlCol="0">
              <a:spAutoFit/>
            </a:bodyPr>
            <a:lstStyle/>
            <a:p>
              <a:pPr algn="ctr"/>
              <a:r>
                <a:rPr lang="pl-PL" b="1" dirty="0" err="1" smtClean="0">
                  <a:solidFill>
                    <a:srgbClr val="1F497D"/>
                  </a:solidFill>
                </a:rPr>
                <a:t>Applic</a:t>
              </a:r>
              <a:r>
                <a:rPr lang="pl-PL" b="1" dirty="0" smtClean="0">
                  <a:solidFill>
                    <a:srgbClr val="1F497D"/>
                  </a:solidFill>
                </a:rPr>
                <a:t>.</a:t>
              </a:r>
              <a:br>
                <a:rPr lang="pl-PL" b="1" dirty="0" smtClean="0">
                  <a:solidFill>
                    <a:srgbClr val="1F497D"/>
                  </a:solidFill>
                </a:rPr>
              </a:br>
              <a:r>
                <a:rPr lang="pl-PL" b="1" dirty="0" err="1" smtClean="0">
                  <a:solidFill>
                    <a:srgbClr val="1F497D"/>
                  </a:solidFill>
                </a:rPr>
                <a:t>provider</a:t>
              </a:r>
              <a:endParaRPr lang="pl-PL" b="1" dirty="0">
                <a:solidFill>
                  <a:srgbClr val="1F497D"/>
                </a:solidFill>
              </a:endParaRPr>
            </a:p>
          </p:txBody>
        </p:sp>
      </p:grpSp>
      <p:sp>
        <p:nvSpPr>
          <p:cNvPr id="34" name="Rounded Rectangular Callout 33"/>
          <p:cNvSpPr/>
          <p:nvPr/>
        </p:nvSpPr>
        <p:spPr>
          <a:xfrm>
            <a:off x="4310743" y="5486012"/>
            <a:ext cx="2232248" cy="773640"/>
          </a:xfrm>
          <a:prstGeom prst="wedgeRoundRectCallout">
            <a:avLst>
              <a:gd name="adj1" fmla="val -22502"/>
              <a:gd name="adj2" fmla="val -101185"/>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Performance reports</a:t>
            </a:r>
            <a:endParaRPr lang="en-US" sz="1600" dirty="0">
              <a:solidFill>
                <a:schemeClr val="tx1"/>
              </a:solidFill>
            </a:endParaRPr>
          </a:p>
        </p:txBody>
      </p:sp>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backgroundRemoval t="0" b="100000" l="0" r="99510"/>
                    </a14:imgEffect>
                  </a14:imgLayer>
                </a14:imgProps>
              </a:ext>
            </a:extLst>
          </a:blip>
          <a:stretch>
            <a:fillRect/>
          </a:stretch>
        </p:blipFill>
        <p:spPr>
          <a:xfrm>
            <a:off x="8244409" y="3497190"/>
            <a:ext cx="576064" cy="576064"/>
          </a:xfrm>
          <a:prstGeom prst="rect">
            <a:avLst/>
          </a:prstGeom>
        </p:spPr>
      </p:pic>
      <p:sp>
        <p:nvSpPr>
          <p:cNvPr id="6" name="Rectangle 5"/>
          <p:cNvSpPr/>
          <p:nvPr/>
        </p:nvSpPr>
        <p:spPr>
          <a:xfrm>
            <a:off x="8028384" y="3991954"/>
            <a:ext cx="954360" cy="369322"/>
          </a:xfrm>
          <a:prstGeom prst="rect">
            <a:avLst/>
          </a:prstGeom>
        </p:spPr>
        <p:txBody>
          <a:bodyPr wrap="square" lIns="91429" tIns="45715" rIns="91429" bIns="45715">
            <a:spAutoFit/>
          </a:bodyPr>
          <a:lstStyle/>
          <a:p>
            <a:r>
              <a:rPr lang="pl-PL" b="1" dirty="0" err="1" smtClean="0">
                <a:solidFill>
                  <a:srgbClr val="1F497D"/>
                </a:solidFill>
              </a:rPr>
              <a:t>Support</a:t>
            </a:r>
            <a:endParaRPr lang="en-US" dirty="0">
              <a:solidFill>
                <a:srgbClr val="1F497D"/>
              </a:solidFill>
            </a:endParaRPr>
          </a:p>
        </p:txBody>
      </p:sp>
      <p:pic>
        <p:nvPicPr>
          <p:cNvPr id="36" name="Picture 35"/>
          <p:cNvPicPr>
            <a:picLocks noChangeAspect="1"/>
          </p:cNvPicPr>
          <p:nvPr/>
        </p:nvPicPr>
        <p:blipFill>
          <a:blip r:embed="rId6">
            <a:extLst>
              <a:ext uri="{BEBA8EAE-BF5A-486C-A8C5-ECC9F3942E4B}">
                <a14:imgProps xmlns:a14="http://schemas.microsoft.com/office/drawing/2010/main">
                  <a14:imgLayer r:embed="rId7">
                    <a14:imgEffect>
                      <a14:backgroundRemoval t="0" b="100000" l="0" r="99510"/>
                    </a14:imgEffect>
                  </a14:imgLayer>
                </a14:imgProps>
              </a:ext>
            </a:extLst>
          </a:blip>
          <a:stretch>
            <a:fillRect/>
          </a:stretch>
        </p:blipFill>
        <p:spPr>
          <a:xfrm>
            <a:off x="6804248" y="3425182"/>
            <a:ext cx="576064" cy="576064"/>
          </a:xfrm>
          <a:prstGeom prst="rect">
            <a:avLst/>
          </a:prstGeom>
        </p:spPr>
      </p:pic>
      <p:sp>
        <p:nvSpPr>
          <p:cNvPr id="37" name="Rectangle 36"/>
          <p:cNvSpPr/>
          <p:nvPr/>
        </p:nvSpPr>
        <p:spPr>
          <a:xfrm>
            <a:off x="6588224" y="3919947"/>
            <a:ext cx="954360" cy="369322"/>
          </a:xfrm>
          <a:prstGeom prst="rect">
            <a:avLst/>
          </a:prstGeom>
        </p:spPr>
        <p:txBody>
          <a:bodyPr wrap="square" lIns="91429" tIns="45715" rIns="91429" bIns="45715">
            <a:spAutoFit/>
          </a:bodyPr>
          <a:lstStyle/>
          <a:p>
            <a:r>
              <a:rPr lang="pl-PL" b="1" dirty="0" smtClean="0">
                <a:solidFill>
                  <a:srgbClr val="1F497D"/>
                </a:solidFill>
              </a:rPr>
              <a:t>Training</a:t>
            </a:r>
            <a:endParaRPr lang="en-US" dirty="0">
              <a:solidFill>
                <a:srgbClr val="1F497D"/>
              </a:solidFill>
            </a:endParaRPr>
          </a:p>
        </p:txBody>
      </p:sp>
      <p:sp>
        <p:nvSpPr>
          <p:cNvPr id="32" name="Rounded Rectangular Callout 31"/>
          <p:cNvSpPr/>
          <p:nvPr/>
        </p:nvSpPr>
        <p:spPr>
          <a:xfrm>
            <a:off x="326572" y="1426833"/>
            <a:ext cx="2123728" cy="773640"/>
          </a:xfrm>
          <a:prstGeom prst="wedgeRoundRectCallout">
            <a:avLst>
              <a:gd name="adj1" fmla="val 45169"/>
              <a:gd name="adj2" fmla="val 129634"/>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Type, number, size, cost, availability, etc.</a:t>
            </a:r>
            <a:endParaRPr lang="en-US" sz="1600" dirty="0">
              <a:solidFill>
                <a:schemeClr val="tx1"/>
              </a:solidFill>
            </a:endParaRPr>
          </a:p>
        </p:txBody>
      </p:sp>
      <p:sp>
        <p:nvSpPr>
          <p:cNvPr id="8" name="Left Arrow 7"/>
          <p:cNvSpPr/>
          <p:nvPr/>
        </p:nvSpPr>
        <p:spPr>
          <a:xfrm rot="19537412">
            <a:off x="3003079" y="2156008"/>
            <a:ext cx="1512168" cy="521786"/>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627784" y="1196752"/>
            <a:ext cx="3744416" cy="707886"/>
          </a:xfrm>
          <a:prstGeom prst="rect">
            <a:avLst/>
          </a:prstGeom>
          <a:noFill/>
        </p:spPr>
        <p:txBody>
          <a:bodyPr wrap="square" rtlCol="0">
            <a:spAutoFit/>
          </a:bodyPr>
          <a:lstStyle/>
          <a:p>
            <a:pPr algn="ctr"/>
            <a:r>
              <a:rPr lang="en-US" sz="2000" b="1" dirty="0" smtClean="0">
                <a:solidFill>
                  <a:srgbClr val="FF0000"/>
                </a:solidFill>
              </a:rPr>
              <a:t>Trigger the process with a service request on the EGI website </a:t>
            </a:r>
            <a:endParaRPr lang="en-US" sz="2000" b="1" dirty="0">
              <a:solidFill>
                <a:srgbClr val="FF0000"/>
              </a:solidFill>
            </a:endParaRPr>
          </a:p>
        </p:txBody>
      </p:sp>
    </p:spTree>
    <p:extLst>
      <p:ext uri="{BB962C8B-B14F-4D97-AF65-F5344CB8AC3E}">
        <p14:creationId xmlns:p14="http://schemas.microsoft.com/office/powerpoint/2010/main" val="24006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3" grpId="0" animBg="1"/>
      <p:bldP spid="34" grpId="0" animBg="1"/>
      <p:bldP spid="8" grpId="0" animBg="1"/>
      <p:bldP spid="1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outlook – The European perspective</a:t>
            </a:r>
            <a:br>
              <a:rPr lang="en-US" dirty="0" smtClean="0"/>
            </a:br>
            <a:r>
              <a:rPr lang="en-US" dirty="0" smtClean="0"/>
              <a:t>European Open Science Cloud</a:t>
            </a:r>
            <a:endParaRPr lang="en-US" dirty="0"/>
          </a:p>
        </p:txBody>
      </p:sp>
      <p:sp>
        <p:nvSpPr>
          <p:cNvPr id="4" name="Content Placeholder 2"/>
          <p:cNvSpPr>
            <a:spLocks noGrp="1"/>
          </p:cNvSpPr>
          <p:nvPr>
            <p:ph sz="half" idx="2"/>
          </p:nvPr>
        </p:nvSpPr>
        <p:spPr>
          <a:xfrm>
            <a:off x="467544" y="1341438"/>
            <a:ext cx="8424936" cy="4784400"/>
          </a:xfrm>
        </p:spPr>
        <p:txBody>
          <a:bodyPr/>
          <a:lstStyle/>
          <a:p>
            <a:pPr marL="0" indent="0" algn="ctr">
              <a:buNone/>
            </a:pPr>
            <a:r>
              <a:rPr lang="en-US" dirty="0" smtClean="0"/>
              <a:t>“The </a:t>
            </a:r>
            <a:r>
              <a:rPr lang="en-US" dirty="0"/>
              <a:t>European Open Science Cloud (EOSC) is a vision for a </a:t>
            </a:r>
            <a:r>
              <a:rPr lang="en-US" dirty="0">
                <a:solidFill>
                  <a:schemeClr val="accent1"/>
                </a:solidFill>
              </a:rPr>
              <a:t>federated</a:t>
            </a:r>
            <a:r>
              <a:rPr lang="en-US" dirty="0"/>
              <a:t>, </a:t>
            </a:r>
            <a:r>
              <a:rPr lang="en-US" dirty="0">
                <a:solidFill>
                  <a:schemeClr val="accent1"/>
                </a:solidFill>
              </a:rPr>
              <a:t>globally accessible</a:t>
            </a:r>
            <a:r>
              <a:rPr lang="en-US" dirty="0"/>
              <a:t>, </a:t>
            </a:r>
            <a:r>
              <a:rPr lang="en-US" dirty="0" smtClean="0">
                <a:solidFill>
                  <a:schemeClr val="accent1"/>
                </a:solidFill>
              </a:rPr>
              <a:t>multidisciplinary</a:t>
            </a:r>
            <a:r>
              <a:rPr lang="en-US" dirty="0" smtClean="0"/>
              <a:t> environment </a:t>
            </a:r>
            <a:r>
              <a:rPr lang="en-US" dirty="0"/>
              <a:t>where researchers, innovators, companies and citizens can </a:t>
            </a:r>
            <a:r>
              <a:rPr lang="en-US" dirty="0">
                <a:solidFill>
                  <a:schemeClr val="accent1"/>
                </a:solidFill>
              </a:rPr>
              <a:t>publish, find, use and reuse</a:t>
            </a:r>
            <a:r>
              <a:rPr lang="en-US" dirty="0"/>
              <a:t> each other's </a:t>
            </a:r>
            <a:r>
              <a:rPr lang="en-US" dirty="0">
                <a:solidFill>
                  <a:schemeClr val="accent1"/>
                </a:solidFill>
              </a:rPr>
              <a:t>data</a:t>
            </a:r>
            <a:r>
              <a:rPr lang="en-US" dirty="0" smtClean="0">
                <a:solidFill>
                  <a:schemeClr val="accent1"/>
                </a:solidFill>
              </a:rPr>
              <a:t>, tools</a:t>
            </a:r>
            <a:r>
              <a:rPr lang="en-US" dirty="0">
                <a:solidFill>
                  <a:schemeClr val="accent1"/>
                </a:solidFill>
              </a:rPr>
              <a:t>, publications </a:t>
            </a:r>
            <a:r>
              <a:rPr lang="en-US" dirty="0"/>
              <a:t>and other outputs for research, innovation and educational purposes</a:t>
            </a:r>
            <a:r>
              <a:rPr lang="en-US" dirty="0" smtClean="0"/>
              <a:t>.”</a:t>
            </a:r>
          </a:p>
          <a:p>
            <a:pPr marL="0" indent="0" algn="r">
              <a:buNone/>
            </a:pPr>
            <a:endParaRPr lang="en-US" dirty="0"/>
          </a:p>
          <a:p>
            <a:pPr marL="0" indent="0" algn="r">
              <a:buNone/>
            </a:pPr>
            <a:r>
              <a:rPr lang="en-US" sz="2000" i="1" dirty="0" smtClean="0"/>
              <a:t>Credits: Open Science Policy Platform EOSC </a:t>
            </a:r>
            <a:r>
              <a:rPr lang="en-US" sz="2000" i="1" dirty="0" err="1" smtClean="0"/>
              <a:t>wg</a:t>
            </a:r>
            <a:endParaRPr lang="en-US" sz="2000" i="1" dirty="0"/>
          </a:p>
        </p:txBody>
      </p:sp>
      <p:sp>
        <p:nvSpPr>
          <p:cNvPr id="5" name="TextBox 4"/>
          <p:cNvSpPr txBox="1"/>
          <p:nvPr/>
        </p:nvSpPr>
        <p:spPr>
          <a:xfrm>
            <a:off x="323528" y="5589240"/>
            <a:ext cx="5878532" cy="646331"/>
          </a:xfrm>
          <a:prstGeom prst="rect">
            <a:avLst/>
          </a:prstGeom>
          <a:noFill/>
        </p:spPr>
        <p:txBody>
          <a:bodyPr wrap="none" rtlCol="0">
            <a:spAutoFit/>
          </a:bodyPr>
          <a:lstStyle/>
          <a:p>
            <a:pPr marL="285750" indent="-285750">
              <a:buFont typeface="Wingdings" charset="0"/>
              <a:buChar char="à"/>
            </a:pPr>
            <a:r>
              <a:rPr lang="en-US" dirty="0" err="1" smtClean="0">
                <a:sym typeface="Wingdings"/>
              </a:rPr>
              <a:t>EOSCpilot</a:t>
            </a:r>
            <a:r>
              <a:rPr lang="en-US" dirty="0" smtClean="0">
                <a:sym typeface="Wingdings"/>
              </a:rPr>
              <a:t> H2020 project: 2017.Jan 1 – 2018 Dec 31.</a:t>
            </a:r>
          </a:p>
          <a:p>
            <a:pPr marL="285750" indent="-285750">
              <a:buFont typeface="Wingdings" charset="0"/>
              <a:buChar char="à"/>
            </a:pPr>
            <a:r>
              <a:rPr lang="en-US" dirty="0" smtClean="0">
                <a:sym typeface="Wingdings"/>
              </a:rPr>
              <a:t>EOSC-hub H2020 project (TBC): 2018.Jan 1 – 2020 Dec 31.</a:t>
            </a:r>
            <a:endParaRPr lang="en-US" dirty="0"/>
          </a:p>
        </p:txBody>
      </p:sp>
    </p:spTree>
    <p:extLst>
      <p:ext uri="{BB962C8B-B14F-4D97-AF65-F5344CB8AC3E}">
        <p14:creationId xmlns:p14="http://schemas.microsoft.com/office/powerpoint/2010/main" val="4153907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dirty="0" smtClean="0"/>
              <a:t>Next Community Event</a:t>
            </a:r>
            <a:br>
              <a:rPr lang="en-GB" dirty="0" smtClean="0"/>
            </a:br>
            <a:r>
              <a:rPr lang="en-GB" sz="2700" dirty="0" smtClean="0"/>
              <a:t>(EGI, PRACE, EUDAT, GEANT, </a:t>
            </a:r>
            <a:r>
              <a:rPr lang="en-GB" sz="2700" dirty="0" err="1" smtClean="0"/>
              <a:t>OpenAIRE</a:t>
            </a:r>
            <a:r>
              <a:rPr lang="en-GB" sz="2700" dirty="0" smtClean="0"/>
              <a:t>)</a:t>
            </a:r>
            <a:endParaRPr lang="en-GB" dirty="0"/>
          </a:p>
        </p:txBody>
      </p:sp>
      <p:sp>
        <p:nvSpPr>
          <p:cNvPr id="4" name="AutoShape 2" descr="EGI poster Bari"/>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EGI poster Bari"/>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EGI poster Bari"/>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EGI poster Bari"/>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EGI poster Bari"/>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0" y="1498600"/>
            <a:ext cx="9144000" cy="3852890"/>
          </a:xfrm>
          <a:prstGeom prst="rect">
            <a:avLst/>
          </a:prstGeom>
        </p:spPr>
      </p:pic>
      <p:sp>
        <p:nvSpPr>
          <p:cNvPr id="12" name="Rectangle 11"/>
          <p:cNvSpPr/>
          <p:nvPr/>
        </p:nvSpPr>
        <p:spPr>
          <a:xfrm>
            <a:off x="4089181" y="908720"/>
            <a:ext cx="5019323" cy="461665"/>
          </a:xfrm>
          <a:prstGeom prst="rect">
            <a:avLst/>
          </a:prstGeom>
        </p:spPr>
        <p:txBody>
          <a:bodyPr wrap="none">
            <a:spAutoFit/>
          </a:bodyPr>
          <a:lstStyle/>
          <a:p>
            <a:r>
              <a:rPr lang="en-US" sz="2400" dirty="0"/>
              <a:t>https://</a:t>
            </a:r>
            <a:r>
              <a:rPr lang="en-US" sz="2400" dirty="0" err="1" smtClean="0"/>
              <a:t>www.digitalinfrastructures.eu</a:t>
            </a:r>
            <a:endParaRPr lang="en-US" sz="2400" dirty="0"/>
          </a:p>
        </p:txBody>
      </p:sp>
      <p:sp>
        <p:nvSpPr>
          <p:cNvPr id="3" name="TextBox 2"/>
          <p:cNvSpPr txBox="1"/>
          <p:nvPr/>
        </p:nvSpPr>
        <p:spPr>
          <a:xfrm>
            <a:off x="395536" y="5733256"/>
            <a:ext cx="7065155" cy="369332"/>
          </a:xfrm>
          <a:prstGeom prst="rect">
            <a:avLst/>
          </a:prstGeom>
          <a:noFill/>
        </p:spPr>
        <p:txBody>
          <a:bodyPr wrap="none" rtlCol="0">
            <a:spAutoFit/>
          </a:bodyPr>
          <a:lstStyle/>
          <a:p>
            <a:r>
              <a:rPr lang="en-US" dirty="0" smtClean="0"/>
              <a:t>Co-located with </a:t>
            </a:r>
            <a:r>
              <a:rPr lang="en-US" dirty="0" err="1" smtClean="0"/>
              <a:t>EOSCpilot</a:t>
            </a:r>
            <a:r>
              <a:rPr lang="en-US" dirty="0" smtClean="0"/>
              <a:t> 1</a:t>
            </a:r>
            <a:r>
              <a:rPr lang="en-US" baseline="30000" dirty="0" smtClean="0"/>
              <a:t>st</a:t>
            </a:r>
            <a:r>
              <a:rPr lang="en-US" dirty="0" smtClean="0"/>
              <a:t> Stakeholder Engagement Event (28-29 Nov)</a:t>
            </a:r>
            <a:endParaRPr lang="en-US" dirty="0"/>
          </a:p>
        </p:txBody>
      </p:sp>
    </p:spTree>
    <p:extLst>
      <p:ext uri="{BB962C8B-B14F-4D97-AF65-F5344CB8AC3E}">
        <p14:creationId xmlns:p14="http://schemas.microsoft.com/office/powerpoint/2010/main" val="32024270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3234680"/>
            <a:ext cx="5328592"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PLEASE RETURN THE FEEDBACK FORMS!</a:t>
            </a:r>
            <a:endParaRPr lang="en-GB" sz="2400" dirty="0">
              <a:solidFill>
                <a:schemeClr val="tx1"/>
              </a:solidFill>
            </a:endParaRPr>
          </a:p>
        </p:txBody>
      </p:sp>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547664" y="188640"/>
            <a:ext cx="7344816" cy="850106"/>
          </a:xfrm>
          <a:prstGeom prst="rect">
            <a:avLst/>
          </a:prstGeom>
          <a:solidFill>
            <a:srgbClr val="FFFFFF"/>
          </a:solidFill>
        </p:spPr>
        <p:txBody>
          <a:bodyPr vert="horz" lIns="20014" tIns="10008" rIns="20014" bIns="10008" rtlCol="0" anchor="ctr">
            <a:norm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2800" dirty="0" smtClean="0"/>
              <a:t>The EGI Service Catalogue</a:t>
            </a:r>
          </a:p>
          <a:p>
            <a:r>
              <a:rPr lang="en-US" sz="2000" dirty="0" smtClean="0">
                <a:hlinkClick r:id="rId3"/>
              </a:rPr>
              <a:t>www.egi.eu/services</a:t>
            </a:r>
            <a:r>
              <a:rPr lang="en-US" sz="2000" dirty="0" smtClean="0"/>
              <a:t> </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7868837" cy="30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221088"/>
            <a:ext cx="3992346" cy="21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319909"/>
            <a:ext cx="18669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900" y="4853309"/>
            <a:ext cx="1752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281934"/>
            <a:ext cx="18669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Right Arrow 3"/>
          <p:cNvSpPr/>
          <p:nvPr/>
        </p:nvSpPr>
        <p:spPr>
          <a:xfrm>
            <a:off x="2195736" y="1628800"/>
            <a:ext cx="2808312"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Right Arrow 11"/>
          <p:cNvSpPr/>
          <p:nvPr/>
        </p:nvSpPr>
        <p:spPr>
          <a:xfrm rot="20768155">
            <a:off x="3129278" y="2325597"/>
            <a:ext cx="1988976"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0989569">
            <a:off x="1629496" y="2097351"/>
            <a:ext cx="3245232" cy="400110"/>
          </a:xfrm>
          <a:prstGeom prst="rect">
            <a:avLst/>
          </a:prstGeom>
          <a:noFill/>
        </p:spPr>
        <p:txBody>
          <a:bodyPr wrap="square" rtlCol="0">
            <a:spAutoFit/>
          </a:bodyPr>
          <a:lstStyle/>
          <a:p>
            <a:r>
              <a:rPr lang="en-US" sz="2000" b="1" dirty="0" smtClean="0">
                <a:solidFill>
                  <a:srgbClr val="FF0000"/>
                </a:solidFill>
              </a:rPr>
              <a:t>Emerging combinations</a:t>
            </a:r>
            <a:endParaRPr lang="en-US" sz="2000" b="1" dirty="0">
              <a:solidFill>
                <a:srgbClr val="FF0000"/>
              </a:solidFill>
            </a:endParaRPr>
          </a:p>
        </p:txBody>
      </p:sp>
      <p:sp>
        <p:nvSpPr>
          <p:cNvPr id="5" name="Oval 4"/>
          <p:cNvSpPr/>
          <p:nvPr/>
        </p:nvSpPr>
        <p:spPr>
          <a:xfrm>
            <a:off x="395536" y="1340768"/>
            <a:ext cx="5904656" cy="10801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58816" y="1300698"/>
            <a:ext cx="3245232" cy="400110"/>
          </a:xfrm>
          <a:prstGeom prst="rect">
            <a:avLst/>
          </a:prstGeom>
          <a:noFill/>
        </p:spPr>
        <p:txBody>
          <a:bodyPr wrap="square" rtlCol="0">
            <a:spAutoFit/>
          </a:bodyPr>
          <a:lstStyle/>
          <a:p>
            <a:pPr algn="ctr"/>
            <a:r>
              <a:rPr lang="en-US" sz="2000" b="1" dirty="0" smtClean="0">
                <a:solidFill>
                  <a:srgbClr val="FF0000"/>
                </a:solidFill>
              </a:rPr>
              <a:t>In focus today</a:t>
            </a:r>
            <a:endParaRPr lang="en-US" sz="2000" b="1" dirty="0">
              <a:solidFill>
                <a:srgbClr val="FF0000"/>
              </a:solidFill>
            </a:endParaRPr>
          </a:p>
        </p:txBody>
      </p:sp>
    </p:spTree>
    <p:extLst>
      <p:ext uri="{BB962C8B-B14F-4D97-AF65-F5344CB8AC3E}">
        <p14:creationId xmlns:p14="http://schemas.microsoft.com/office/powerpoint/2010/main" val="27010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Autofit/>
          </a:bodyPr>
          <a:lstStyle/>
          <a:p>
            <a:r>
              <a:rPr lang="en-US" sz="3200" dirty="0" smtClean="0"/>
              <a:t>Introduction to cloud computing</a:t>
            </a:r>
            <a:br>
              <a:rPr lang="en-US" sz="3200" dirty="0" smtClean="0"/>
            </a:br>
            <a:endParaRPr lang="en-GB" sz="3200" dirty="0"/>
          </a:p>
        </p:txBody>
      </p:sp>
    </p:spTree>
    <p:extLst>
      <p:ext uri="{BB962C8B-B14F-4D97-AF65-F5344CB8AC3E}">
        <p14:creationId xmlns:p14="http://schemas.microsoft.com/office/powerpoint/2010/main" val="265345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654259" y="4509120"/>
            <a:ext cx="1942077" cy="8205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rPr>
              <a:t>Virtual</a:t>
            </a:r>
            <a:br>
              <a:rPr lang="en-GB" sz="1100" dirty="0" smtClean="0">
                <a:solidFill>
                  <a:schemeClr val="tx1"/>
                </a:solidFill>
              </a:rPr>
            </a:br>
            <a:r>
              <a:rPr lang="en-GB" sz="1100" dirty="0" smtClean="0">
                <a:solidFill>
                  <a:schemeClr val="tx1"/>
                </a:solidFill>
              </a:rPr>
              <a:t>Machine</a:t>
            </a:r>
            <a:endParaRPr lang="en-GB" sz="1100" dirty="0">
              <a:solidFill>
                <a:schemeClr val="tx1"/>
              </a:solidFill>
            </a:endParaRPr>
          </a:p>
        </p:txBody>
      </p:sp>
      <p:sp>
        <p:nvSpPr>
          <p:cNvPr id="2" name="Title 1"/>
          <p:cNvSpPr>
            <a:spLocks noGrp="1"/>
          </p:cNvSpPr>
          <p:nvPr>
            <p:ph type="title"/>
          </p:nvPr>
        </p:nvSpPr>
        <p:spPr/>
        <p:txBody>
          <a:bodyPr/>
          <a:lstStyle/>
          <a:p>
            <a:r>
              <a:rPr lang="en-US" dirty="0" smtClean="0"/>
              <a:t>Cloud computing &amp; Key terms</a:t>
            </a:r>
            <a:endParaRPr lang="en-GB" dirty="0"/>
          </a:p>
        </p:txBody>
      </p:sp>
      <p:sp>
        <p:nvSpPr>
          <p:cNvPr id="3" name="Content Placeholder 2"/>
          <p:cNvSpPr>
            <a:spLocks noGrp="1"/>
          </p:cNvSpPr>
          <p:nvPr>
            <p:ph sz="half" idx="2"/>
          </p:nvPr>
        </p:nvSpPr>
        <p:spPr>
          <a:xfrm>
            <a:off x="359532" y="1124744"/>
            <a:ext cx="8388932" cy="3384376"/>
          </a:xfrm>
        </p:spPr>
        <p:txBody>
          <a:bodyPr/>
          <a:lstStyle/>
          <a:p>
            <a:r>
              <a:rPr lang="en-US" sz="2400" dirty="0" smtClean="0">
                <a:latin typeface="Candara" panose="020E0502030303020204" pitchFamily="34" charset="0"/>
              </a:rPr>
              <a:t>Services and solutions delivered and consumed </a:t>
            </a:r>
            <a:r>
              <a:rPr lang="en-US" sz="2400" u="sng" dirty="0" smtClean="0">
                <a:latin typeface="Candara" panose="020E0502030303020204" pitchFamily="34" charset="0"/>
              </a:rPr>
              <a:t>as utilities</a:t>
            </a:r>
            <a:r>
              <a:rPr lang="en-US" sz="2400" dirty="0" smtClean="0">
                <a:latin typeface="Candara" panose="020E0502030303020204" pitchFamily="34" charset="0"/>
              </a:rPr>
              <a:t> over the Internet</a:t>
            </a:r>
          </a:p>
          <a:p>
            <a:pPr lvl="1"/>
            <a:r>
              <a:rPr lang="en-US" sz="2000" dirty="0" smtClean="0">
                <a:latin typeface="Candara" panose="020E0502030303020204" pitchFamily="34" charset="0"/>
              </a:rPr>
              <a:t>Applications, Databases, File systems, Email, CRM, etc.</a:t>
            </a:r>
          </a:p>
          <a:p>
            <a:r>
              <a:rPr lang="en-US" sz="2400" dirty="0" smtClean="0">
                <a:latin typeface="Candara" panose="020E0502030303020204" pitchFamily="34" charset="0"/>
              </a:rPr>
              <a:t>(Some of the) benefits</a:t>
            </a:r>
          </a:p>
          <a:p>
            <a:pPr lvl="1"/>
            <a:r>
              <a:rPr lang="en-US" sz="1800" dirty="0" smtClean="0">
                <a:latin typeface="Candara" panose="020E0502030303020204" pitchFamily="34" charset="0"/>
              </a:rPr>
              <a:t>Lower computer and software cost</a:t>
            </a:r>
          </a:p>
          <a:p>
            <a:pPr lvl="1"/>
            <a:r>
              <a:rPr lang="en-US" sz="1800" dirty="0" smtClean="0">
                <a:latin typeface="Candara" panose="020E0502030303020204" pitchFamily="34" charset="0"/>
              </a:rPr>
              <a:t>Instant software updates</a:t>
            </a:r>
          </a:p>
          <a:p>
            <a:pPr lvl="1"/>
            <a:r>
              <a:rPr lang="en-US" sz="1800" dirty="0" smtClean="0">
                <a:latin typeface="Candara" panose="020E0502030303020204" pitchFamily="34" charset="0"/>
              </a:rPr>
              <a:t>‘Unlimited storage/CPU’ power</a:t>
            </a:r>
          </a:p>
          <a:p>
            <a:pPr lvl="1"/>
            <a:r>
              <a:rPr lang="en-US" sz="1800" dirty="0" smtClean="0">
                <a:latin typeface="Candara" panose="020E0502030303020204" pitchFamily="34" charset="0"/>
              </a:rPr>
              <a:t>Predictable costing</a:t>
            </a:r>
          </a:p>
          <a:p>
            <a:pPr lvl="1"/>
            <a:r>
              <a:rPr lang="en-US" sz="1800" dirty="0" smtClean="0">
                <a:latin typeface="Candara" panose="020E0502030303020204" pitchFamily="34" charset="0"/>
              </a:rPr>
              <a:t>Lot of open source tools to </a:t>
            </a:r>
            <a:r>
              <a:rPr lang="en-US" sz="1800" dirty="0" err="1" smtClean="0">
                <a:latin typeface="Candara" panose="020E0502030303020204" pitchFamily="34" charset="0"/>
              </a:rPr>
              <a:t>build&amp;use</a:t>
            </a:r>
            <a:r>
              <a:rPr lang="en-US" sz="1800" dirty="0" smtClean="0">
                <a:latin typeface="Candara" panose="020E0502030303020204" pitchFamily="34" charset="0"/>
              </a:rPr>
              <a:t> clouds</a:t>
            </a:r>
          </a:p>
          <a:p>
            <a:endParaRPr lang="en-GB" sz="2400" dirty="0">
              <a:latin typeface="Candara" panose="020E0502030303020204" pitchFamily="34" charset="0"/>
            </a:endParaRPr>
          </a:p>
        </p:txBody>
      </p:sp>
      <p:sp>
        <p:nvSpPr>
          <p:cNvPr id="5" name="Rounded Rectangle 4"/>
          <p:cNvSpPr>
            <a:spLocks noChangeArrowheads="1"/>
          </p:cNvSpPr>
          <p:nvPr/>
        </p:nvSpPr>
        <p:spPr bwMode="auto">
          <a:xfrm>
            <a:off x="5617186" y="5760961"/>
            <a:ext cx="3419310" cy="340951"/>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Hardware</a:t>
            </a:r>
          </a:p>
        </p:txBody>
      </p:sp>
      <p:sp>
        <p:nvSpPr>
          <p:cNvPr id="6" name="Rounded Rectangle 5"/>
          <p:cNvSpPr>
            <a:spLocks noChangeArrowheads="1"/>
          </p:cNvSpPr>
          <p:nvPr/>
        </p:nvSpPr>
        <p:spPr bwMode="auto">
          <a:xfrm>
            <a:off x="6300192" y="4941168"/>
            <a:ext cx="1224136" cy="288032"/>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OS</a:t>
            </a:r>
          </a:p>
        </p:txBody>
      </p:sp>
      <p:sp>
        <p:nvSpPr>
          <p:cNvPr id="7" name="Rounded Rectangle 6"/>
          <p:cNvSpPr>
            <a:spLocks noChangeArrowheads="1"/>
          </p:cNvSpPr>
          <p:nvPr/>
        </p:nvSpPr>
        <p:spPr bwMode="auto">
          <a:xfrm>
            <a:off x="6300192" y="4634045"/>
            <a:ext cx="540579" cy="307123"/>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App</a:t>
            </a:r>
          </a:p>
        </p:txBody>
      </p:sp>
      <p:sp>
        <p:nvSpPr>
          <p:cNvPr id="10" name="Rounded Rectangle 9"/>
          <p:cNvSpPr>
            <a:spLocks noChangeArrowheads="1"/>
          </p:cNvSpPr>
          <p:nvPr/>
        </p:nvSpPr>
        <p:spPr bwMode="auto">
          <a:xfrm>
            <a:off x="5617186" y="5420011"/>
            <a:ext cx="3419310" cy="34095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200" dirty="0" smtClean="0"/>
              <a:t>Cloud management framework</a:t>
            </a:r>
            <a:endParaRPr lang="en-US" altLang="en-US" sz="1200" dirty="0"/>
          </a:p>
        </p:txBody>
      </p:sp>
      <p:sp>
        <p:nvSpPr>
          <p:cNvPr id="13" name="TextBox 21"/>
          <p:cNvSpPr txBox="1">
            <a:spLocks noChangeArrowheads="1"/>
          </p:cNvSpPr>
          <p:nvPr/>
        </p:nvSpPr>
        <p:spPr bwMode="auto">
          <a:xfrm>
            <a:off x="6553290" y="6101912"/>
            <a:ext cx="1651855" cy="3078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400" dirty="0"/>
              <a:t>Virtualized Stack</a:t>
            </a:r>
          </a:p>
        </p:txBody>
      </p:sp>
      <p:sp>
        <p:nvSpPr>
          <p:cNvPr id="24" name="Rounded Rectangle 23"/>
          <p:cNvSpPr>
            <a:spLocks noChangeArrowheads="1"/>
          </p:cNvSpPr>
          <p:nvPr/>
        </p:nvSpPr>
        <p:spPr bwMode="auto">
          <a:xfrm>
            <a:off x="107504" y="5761674"/>
            <a:ext cx="2448272" cy="412660"/>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Hardware</a:t>
            </a:r>
          </a:p>
        </p:txBody>
      </p:sp>
      <p:sp>
        <p:nvSpPr>
          <p:cNvPr id="29" name="Rounded Rectangle 28"/>
          <p:cNvSpPr>
            <a:spLocks noChangeArrowheads="1"/>
          </p:cNvSpPr>
          <p:nvPr/>
        </p:nvSpPr>
        <p:spPr bwMode="auto">
          <a:xfrm>
            <a:off x="107504" y="5109390"/>
            <a:ext cx="577653" cy="292244"/>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App</a:t>
            </a:r>
          </a:p>
        </p:txBody>
      </p:sp>
      <p:sp>
        <p:nvSpPr>
          <p:cNvPr id="30" name="Rounded Rectangle 29"/>
          <p:cNvSpPr>
            <a:spLocks noChangeArrowheads="1"/>
          </p:cNvSpPr>
          <p:nvPr/>
        </p:nvSpPr>
        <p:spPr bwMode="auto">
          <a:xfrm>
            <a:off x="683568" y="5109390"/>
            <a:ext cx="577653" cy="292243"/>
          </a:xfrm>
          <a:prstGeom prst="roundRect">
            <a:avLst>
              <a:gd name="adj" fmla="val 16667"/>
            </a:avLst>
          </a:prstGeom>
          <a:solidFill>
            <a:schemeClr val="bg1">
              <a:lumMod val="85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smtClean="0">
                <a:solidFill>
                  <a:srgbClr val="C00000"/>
                </a:solidFill>
              </a:rPr>
              <a:t>App</a:t>
            </a:r>
            <a:endParaRPr lang="en-US" altLang="en-US" sz="1400" dirty="0">
              <a:solidFill>
                <a:srgbClr val="C00000"/>
              </a:solidFill>
            </a:endParaRPr>
          </a:p>
        </p:txBody>
      </p:sp>
      <p:sp>
        <p:nvSpPr>
          <p:cNvPr id="31" name="Rounded Rectangle 30"/>
          <p:cNvSpPr>
            <a:spLocks noChangeArrowheads="1"/>
          </p:cNvSpPr>
          <p:nvPr/>
        </p:nvSpPr>
        <p:spPr bwMode="auto">
          <a:xfrm>
            <a:off x="1259632" y="5109390"/>
            <a:ext cx="577653" cy="292243"/>
          </a:xfrm>
          <a:prstGeom prst="roundRect">
            <a:avLst>
              <a:gd name="adj" fmla="val 16667"/>
            </a:avLst>
          </a:prstGeom>
          <a:solidFill>
            <a:schemeClr val="tx2">
              <a:lumMod val="20000"/>
              <a:lumOff val="8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App</a:t>
            </a:r>
          </a:p>
        </p:txBody>
      </p:sp>
      <p:sp>
        <p:nvSpPr>
          <p:cNvPr id="33" name="TextBox 21"/>
          <p:cNvSpPr txBox="1">
            <a:spLocks noChangeArrowheads="1"/>
          </p:cNvSpPr>
          <p:nvPr/>
        </p:nvSpPr>
        <p:spPr bwMode="auto">
          <a:xfrm>
            <a:off x="827584" y="6109579"/>
            <a:ext cx="1117939"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400" dirty="0" smtClean="0"/>
              <a:t>Local stack</a:t>
            </a:r>
            <a:endParaRPr lang="en-US" altLang="en-US" sz="1400" dirty="0"/>
          </a:p>
        </p:txBody>
      </p:sp>
      <p:sp>
        <p:nvSpPr>
          <p:cNvPr id="36" name="Rounded Rectangle 35"/>
          <p:cNvSpPr>
            <a:spLocks noChangeArrowheads="1"/>
          </p:cNvSpPr>
          <p:nvPr/>
        </p:nvSpPr>
        <p:spPr bwMode="auto">
          <a:xfrm>
            <a:off x="107504" y="5401634"/>
            <a:ext cx="2448272" cy="360040"/>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OS</a:t>
            </a:r>
          </a:p>
        </p:txBody>
      </p:sp>
      <p:sp>
        <p:nvSpPr>
          <p:cNvPr id="39" name="Rounded Rectangle 38"/>
          <p:cNvSpPr>
            <a:spLocks noChangeArrowheads="1"/>
          </p:cNvSpPr>
          <p:nvPr/>
        </p:nvSpPr>
        <p:spPr bwMode="auto">
          <a:xfrm>
            <a:off x="2952890" y="5761674"/>
            <a:ext cx="2339190" cy="347905"/>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Hardware</a:t>
            </a:r>
          </a:p>
        </p:txBody>
      </p:sp>
      <p:sp>
        <p:nvSpPr>
          <p:cNvPr id="40" name="Rounded Rectangle 39"/>
          <p:cNvSpPr>
            <a:spLocks noChangeArrowheads="1"/>
          </p:cNvSpPr>
          <p:nvPr/>
        </p:nvSpPr>
        <p:spPr bwMode="auto">
          <a:xfrm>
            <a:off x="2986235" y="5401634"/>
            <a:ext cx="2305845" cy="364251"/>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OS</a:t>
            </a:r>
          </a:p>
        </p:txBody>
      </p:sp>
      <p:sp>
        <p:nvSpPr>
          <p:cNvPr id="41" name="Rounded Rectangle 40"/>
          <p:cNvSpPr>
            <a:spLocks noChangeArrowheads="1"/>
          </p:cNvSpPr>
          <p:nvPr/>
        </p:nvSpPr>
        <p:spPr bwMode="auto">
          <a:xfrm>
            <a:off x="2987824" y="4749350"/>
            <a:ext cx="577653" cy="292244"/>
          </a:xfrm>
          <a:prstGeom prst="roundRect">
            <a:avLst>
              <a:gd name="adj" fmla="val 16667"/>
            </a:avLst>
          </a:prstGeom>
          <a:solidFill>
            <a:schemeClr val="accent3">
              <a:lumMod val="40000"/>
              <a:lumOff val="60000"/>
            </a:schemeClr>
          </a:solidFill>
          <a:ln w="28575" cmpd="sng">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smtClean="0">
                <a:solidFill>
                  <a:srgbClr val="C00000"/>
                </a:solidFill>
              </a:rPr>
              <a:t>Job</a:t>
            </a:r>
            <a:endParaRPr lang="en-US" altLang="en-US" sz="1400" dirty="0">
              <a:solidFill>
                <a:srgbClr val="C00000"/>
              </a:solidFill>
            </a:endParaRPr>
          </a:p>
        </p:txBody>
      </p:sp>
      <p:sp>
        <p:nvSpPr>
          <p:cNvPr id="42" name="Rounded Rectangle 41"/>
          <p:cNvSpPr>
            <a:spLocks noChangeArrowheads="1"/>
          </p:cNvSpPr>
          <p:nvPr/>
        </p:nvSpPr>
        <p:spPr bwMode="auto">
          <a:xfrm>
            <a:off x="3563888" y="4749350"/>
            <a:ext cx="577653" cy="292243"/>
          </a:xfrm>
          <a:prstGeom prst="roundRect">
            <a:avLst>
              <a:gd name="adj" fmla="val 16667"/>
            </a:avLst>
          </a:prstGeom>
          <a:solidFill>
            <a:schemeClr val="bg1">
              <a:lumMod val="85000"/>
            </a:schemeClr>
          </a:solidFill>
          <a:ln w="28575" cmpd="sng">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smtClean="0">
                <a:solidFill>
                  <a:srgbClr val="C00000"/>
                </a:solidFill>
              </a:rPr>
              <a:t>Job</a:t>
            </a:r>
            <a:endParaRPr lang="en-US" altLang="en-US" sz="1400" dirty="0">
              <a:solidFill>
                <a:srgbClr val="C00000"/>
              </a:solidFill>
            </a:endParaRPr>
          </a:p>
        </p:txBody>
      </p:sp>
      <p:sp>
        <p:nvSpPr>
          <p:cNvPr id="43" name="Rounded Rectangle 42"/>
          <p:cNvSpPr>
            <a:spLocks noChangeArrowheads="1"/>
          </p:cNvSpPr>
          <p:nvPr/>
        </p:nvSpPr>
        <p:spPr bwMode="auto">
          <a:xfrm>
            <a:off x="4139952" y="4749350"/>
            <a:ext cx="577653" cy="292243"/>
          </a:xfrm>
          <a:prstGeom prst="roundRect">
            <a:avLst>
              <a:gd name="adj" fmla="val 16667"/>
            </a:avLst>
          </a:prstGeom>
          <a:solidFill>
            <a:schemeClr val="tx2">
              <a:lumMod val="20000"/>
              <a:lumOff val="80000"/>
            </a:schemeClr>
          </a:solidFill>
          <a:ln w="28575" cmpd="sng">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smtClean="0">
                <a:solidFill>
                  <a:srgbClr val="C00000"/>
                </a:solidFill>
              </a:rPr>
              <a:t>Job</a:t>
            </a:r>
            <a:endParaRPr lang="en-US" altLang="en-US" sz="1400" dirty="0">
              <a:solidFill>
                <a:srgbClr val="C00000"/>
              </a:solidFill>
            </a:endParaRPr>
          </a:p>
        </p:txBody>
      </p:sp>
      <p:sp>
        <p:nvSpPr>
          <p:cNvPr id="44" name="Rounded Rectangle 43"/>
          <p:cNvSpPr>
            <a:spLocks noChangeArrowheads="1"/>
          </p:cNvSpPr>
          <p:nvPr/>
        </p:nvSpPr>
        <p:spPr bwMode="auto">
          <a:xfrm>
            <a:off x="2987824" y="5041594"/>
            <a:ext cx="1728192" cy="36004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200" dirty="0" smtClean="0"/>
              <a:t>Grid middleware</a:t>
            </a:r>
            <a:endParaRPr lang="en-US" altLang="en-US" sz="1200" dirty="0"/>
          </a:p>
        </p:txBody>
      </p:sp>
      <p:sp>
        <p:nvSpPr>
          <p:cNvPr id="45" name="TextBox 21"/>
          <p:cNvSpPr txBox="1">
            <a:spLocks noChangeArrowheads="1"/>
          </p:cNvSpPr>
          <p:nvPr/>
        </p:nvSpPr>
        <p:spPr bwMode="auto">
          <a:xfrm>
            <a:off x="3275856" y="6109579"/>
            <a:ext cx="1514269"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400" dirty="0" smtClean="0"/>
              <a:t>HTC Grid stack</a:t>
            </a:r>
            <a:endParaRPr lang="en-US" altLang="en-US" sz="1400" dirty="0"/>
          </a:p>
        </p:txBody>
      </p:sp>
      <p:sp>
        <p:nvSpPr>
          <p:cNvPr id="49" name="TextBox 48"/>
          <p:cNvSpPr txBox="1"/>
          <p:nvPr/>
        </p:nvSpPr>
        <p:spPr>
          <a:xfrm>
            <a:off x="1835696" y="4753562"/>
            <a:ext cx="720080" cy="639688"/>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1400" dirty="0" smtClean="0"/>
              <a:t>Storage</a:t>
            </a:r>
            <a:br>
              <a:rPr lang="en-GB" sz="1400" dirty="0" smtClean="0"/>
            </a:br>
            <a:r>
              <a:rPr lang="en-GB" sz="1400" dirty="0" smtClean="0"/>
              <a:t>volume</a:t>
            </a:r>
            <a:endParaRPr lang="en-GB" sz="1400" dirty="0"/>
          </a:p>
        </p:txBody>
      </p:sp>
      <p:sp>
        <p:nvSpPr>
          <p:cNvPr id="50" name="TextBox 49"/>
          <p:cNvSpPr txBox="1"/>
          <p:nvPr/>
        </p:nvSpPr>
        <p:spPr>
          <a:xfrm>
            <a:off x="4644008" y="4941168"/>
            <a:ext cx="648072" cy="460466"/>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1400" dirty="0" smtClean="0"/>
              <a:t>Storage</a:t>
            </a:r>
            <a:br>
              <a:rPr lang="en-GB" sz="1400" dirty="0" smtClean="0"/>
            </a:br>
            <a:r>
              <a:rPr lang="en-GB" sz="1400" dirty="0" smtClean="0"/>
              <a:t>volume</a:t>
            </a:r>
            <a:endParaRPr lang="en-GB" sz="1400" dirty="0"/>
          </a:p>
        </p:txBody>
      </p:sp>
      <p:sp>
        <p:nvSpPr>
          <p:cNvPr id="51" name="TextBox 50"/>
          <p:cNvSpPr txBox="1"/>
          <p:nvPr/>
        </p:nvSpPr>
        <p:spPr>
          <a:xfrm>
            <a:off x="6840770" y="4581128"/>
            <a:ext cx="683557" cy="360040"/>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1000" dirty="0" smtClean="0"/>
              <a:t>Storage</a:t>
            </a:r>
            <a:br>
              <a:rPr lang="en-GB" sz="1000" dirty="0" smtClean="0"/>
            </a:br>
            <a:r>
              <a:rPr lang="en-GB" sz="1000" dirty="0" smtClean="0"/>
              <a:t>volume</a:t>
            </a:r>
            <a:endParaRPr lang="en-GB" sz="1000" dirty="0"/>
          </a:p>
        </p:txBody>
      </p:sp>
      <p:grpSp>
        <p:nvGrpSpPr>
          <p:cNvPr id="11" name="Group 10"/>
          <p:cNvGrpSpPr/>
          <p:nvPr/>
        </p:nvGrpSpPr>
        <p:grpSpPr>
          <a:xfrm>
            <a:off x="7668344" y="4644752"/>
            <a:ext cx="1357629" cy="684874"/>
            <a:chOff x="5806659" y="4733528"/>
            <a:chExt cx="1942077" cy="820506"/>
          </a:xfrm>
        </p:grpSpPr>
        <p:sp>
          <p:nvSpPr>
            <p:cNvPr id="52" name="Rectangle 51"/>
            <p:cNvSpPr/>
            <p:nvPr/>
          </p:nvSpPr>
          <p:spPr>
            <a:xfrm>
              <a:off x="5806659" y="4733528"/>
              <a:ext cx="1942077" cy="8205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smtClean="0">
                  <a:solidFill>
                    <a:schemeClr val="tx1"/>
                  </a:solidFill>
                </a:rPr>
                <a:t>Virtual</a:t>
              </a:r>
              <a:br>
                <a:rPr lang="en-GB" sz="600" dirty="0" smtClean="0">
                  <a:solidFill>
                    <a:schemeClr val="tx1"/>
                  </a:solidFill>
                </a:rPr>
              </a:br>
              <a:r>
                <a:rPr lang="en-GB" sz="600" dirty="0" smtClean="0">
                  <a:solidFill>
                    <a:schemeClr val="tx1"/>
                  </a:solidFill>
                </a:rPr>
                <a:t>Machine</a:t>
              </a:r>
              <a:endParaRPr lang="en-GB" sz="600" dirty="0">
                <a:solidFill>
                  <a:schemeClr val="tx1"/>
                </a:solidFill>
              </a:endParaRPr>
            </a:p>
          </p:txBody>
        </p:sp>
        <p:sp>
          <p:nvSpPr>
            <p:cNvPr id="53" name="Rounded Rectangle 52"/>
            <p:cNvSpPr>
              <a:spLocks noChangeArrowheads="1"/>
            </p:cNvSpPr>
            <p:nvPr/>
          </p:nvSpPr>
          <p:spPr bwMode="auto">
            <a:xfrm>
              <a:off x="6452592" y="5165576"/>
              <a:ext cx="1224136" cy="288032"/>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800" dirty="0">
                  <a:solidFill>
                    <a:srgbClr val="C00000"/>
                  </a:solidFill>
                </a:rPr>
                <a:t>OS</a:t>
              </a:r>
            </a:p>
          </p:txBody>
        </p:sp>
        <p:sp>
          <p:nvSpPr>
            <p:cNvPr id="54" name="Rounded Rectangle 53"/>
            <p:cNvSpPr>
              <a:spLocks noChangeArrowheads="1"/>
            </p:cNvSpPr>
            <p:nvPr/>
          </p:nvSpPr>
          <p:spPr bwMode="auto">
            <a:xfrm>
              <a:off x="6452592" y="4858453"/>
              <a:ext cx="540579" cy="307123"/>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700" dirty="0">
                  <a:solidFill>
                    <a:srgbClr val="C00000"/>
                  </a:solidFill>
                </a:rPr>
                <a:t>App</a:t>
              </a:r>
            </a:p>
          </p:txBody>
        </p:sp>
        <p:sp>
          <p:nvSpPr>
            <p:cNvPr id="55" name="TextBox 54"/>
            <p:cNvSpPr txBox="1"/>
            <p:nvPr/>
          </p:nvSpPr>
          <p:spPr>
            <a:xfrm>
              <a:off x="6993170" y="4805536"/>
              <a:ext cx="683557" cy="360040"/>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700" dirty="0" smtClean="0"/>
                <a:t>Storage</a:t>
              </a:r>
              <a:br>
                <a:rPr lang="en-GB" sz="700" dirty="0" smtClean="0"/>
              </a:br>
              <a:r>
                <a:rPr lang="en-GB" sz="700" dirty="0" smtClean="0"/>
                <a:t>volume</a:t>
              </a:r>
              <a:endParaRPr lang="en-GB" sz="700" dirty="0"/>
            </a:p>
          </p:txBody>
        </p:sp>
      </p:grpSp>
    </p:spTree>
    <p:extLst>
      <p:ext uri="{BB962C8B-B14F-4D97-AF65-F5344CB8AC3E}">
        <p14:creationId xmlns:p14="http://schemas.microsoft.com/office/powerpoint/2010/main" val="23971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7" grpId="0" animBg="1"/>
      <p:bldP spid="10" grpId="0" animBg="1"/>
      <p:bldP spid="13" grpId="0"/>
      <p:bldP spid="24" grpId="0" animBg="1"/>
      <p:bldP spid="29" grpId="0" animBg="1"/>
      <p:bldP spid="30" grpId="0" animBg="1"/>
      <p:bldP spid="31" grpId="0" animBg="1"/>
      <p:bldP spid="33" grpId="0"/>
      <p:bldP spid="36" grpId="0" animBg="1"/>
      <p:bldP spid="39" grpId="0" animBg="1"/>
      <p:bldP spid="40" grpId="0" animBg="1"/>
      <p:bldP spid="41" grpId="0" animBg="1"/>
      <p:bldP spid="42" grpId="0" animBg="1"/>
      <p:bldP spid="43" grpId="0" animBg="1"/>
      <p:bldP spid="44" grpId="0" animBg="1"/>
      <p:bldP spid="45" grpId="0"/>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architecture</a:t>
            </a:r>
            <a:endParaRPr lang="en-US" dirty="0"/>
          </a:p>
        </p:txBody>
      </p:sp>
      <p:pic>
        <p:nvPicPr>
          <p:cNvPr id="6" name="Picture 5" descr="Screen Shot 2017-07-13 at 16.39.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23" y="1340768"/>
            <a:ext cx="7801717" cy="4752528"/>
          </a:xfrm>
          <a:prstGeom prst="rect">
            <a:avLst/>
          </a:prstGeom>
        </p:spPr>
      </p:pic>
      <p:pic>
        <p:nvPicPr>
          <p:cNvPr id="8" name="Picture 7"/>
          <p:cNvPicPr>
            <a:picLocks noChangeAspect="1"/>
          </p:cNvPicPr>
          <p:nvPr/>
        </p:nvPicPr>
        <p:blipFill>
          <a:blip r:embed="rId3"/>
          <a:stretch>
            <a:fillRect/>
          </a:stretch>
        </p:blipFill>
        <p:spPr>
          <a:xfrm>
            <a:off x="3779912" y="2636912"/>
            <a:ext cx="699493" cy="892820"/>
          </a:xfrm>
          <a:prstGeom prst="rect">
            <a:avLst/>
          </a:prstGeom>
        </p:spPr>
      </p:pic>
      <p:pic>
        <p:nvPicPr>
          <p:cNvPr id="9" name="Picture 8"/>
          <p:cNvPicPr>
            <a:picLocks noChangeAspect="1"/>
          </p:cNvPicPr>
          <p:nvPr/>
        </p:nvPicPr>
        <p:blipFill>
          <a:blip r:embed="rId4"/>
          <a:stretch>
            <a:fillRect/>
          </a:stretch>
        </p:blipFill>
        <p:spPr>
          <a:xfrm>
            <a:off x="5076056" y="4077072"/>
            <a:ext cx="648072" cy="648072"/>
          </a:xfrm>
          <a:prstGeom prst="rect">
            <a:avLst/>
          </a:prstGeom>
        </p:spPr>
      </p:pic>
      <p:pic>
        <p:nvPicPr>
          <p:cNvPr id="10" name="Picture 9"/>
          <p:cNvPicPr>
            <a:picLocks noChangeAspect="1"/>
          </p:cNvPicPr>
          <p:nvPr/>
        </p:nvPicPr>
        <p:blipFill>
          <a:blip r:embed="rId5"/>
          <a:stretch>
            <a:fillRect/>
          </a:stretch>
        </p:blipFill>
        <p:spPr>
          <a:xfrm>
            <a:off x="2699792" y="3717032"/>
            <a:ext cx="1433134" cy="432048"/>
          </a:xfrm>
          <a:prstGeom prst="rect">
            <a:avLst/>
          </a:prstGeom>
        </p:spPr>
      </p:pic>
      <p:pic>
        <p:nvPicPr>
          <p:cNvPr id="11" name="Picture 10"/>
          <p:cNvPicPr>
            <a:picLocks noChangeAspect="1"/>
          </p:cNvPicPr>
          <p:nvPr/>
        </p:nvPicPr>
        <p:blipFill>
          <a:blip r:embed="rId6"/>
          <a:stretch>
            <a:fillRect/>
          </a:stretch>
        </p:blipFill>
        <p:spPr>
          <a:xfrm>
            <a:off x="4139952" y="3501008"/>
            <a:ext cx="895403" cy="677292"/>
          </a:xfrm>
          <a:prstGeom prst="rect">
            <a:avLst/>
          </a:prstGeom>
        </p:spPr>
      </p:pic>
      <p:pic>
        <p:nvPicPr>
          <p:cNvPr id="12" name="Picture 11"/>
          <p:cNvPicPr>
            <a:picLocks noChangeAspect="1"/>
          </p:cNvPicPr>
          <p:nvPr/>
        </p:nvPicPr>
        <p:blipFill>
          <a:blip r:embed="rId7"/>
          <a:stretch>
            <a:fillRect/>
          </a:stretch>
        </p:blipFill>
        <p:spPr>
          <a:xfrm>
            <a:off x="5242520" y="3573016"/>
            <a:ext cx="1201688" cy="500703"/>
          </a:xfrm>
          <a:prstGeom prst="rect">
            <a:avLst/>
          </a:prstGeom>
        </p:spPr>
      </p:pic>
      <p:pic>
        <p:nvPicPr>
          <p:cNvPr id="13" name="Picture 12"/>
          <p:cNvPicPr>
            <a:picLocks noChangeAspect="1"/>
          </p:cNvPicPr>
          <p:nvPr/>
        </p:nvPicPr>
        <p:blipFill>
          <a:blip r:embed="rId8"/>
          <a:stretch>
            <a:fillRect/>
          </a:stretch>
        </p:blipFill>
        <p:spPr>
          <a:xfrm>
            <a:off x="4572000" y="2780928"/>
            <a:ext cx="1112912" cy="623231"/>
          </a:xfrm>
          <a:prstGeom prst="rect">
            <a:avLst/>
          </a:prstGeom>
        </p:spPr>
      </p:pic>
      <p:pic>
        <p:nvPicPr>
          <p:cNvPr id="14" name="Picture 13"/>
          <p:cNvPicPr>
            <a:picLocks noChangeAspect="1"/>
          </p:cNvPicPr>
          <p:nvPr/>
        </p:nvPicPr>
        <p:blipFill>
          <a:blip r:embed="rId9"/>
          <a:stretch>
            <a:fillRect/>
          </a:stretch>
        </p:blipFill>
        <p:spPr>
          <a:xfrm>
            <a:off x="3563888" y="4221088"/>
            <a:ext cx="774328" cy="774328"/>
          </a:xfrm>
          <a:prstGeom prst="rect">
            <a:avLst/>
          </a:prstGeom>
        </p:spPr>
      </p:pic>
    </p:spTree>
    <p:extLst>
      <p:ext uri="{BB962C8B-B14F-4D97-AF65-F5344CB8AC3E}">
        <p14:creationId xmlns:p14="http://schemas.microsoft.com/office/powerpoint/2010/main" val="30603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4077072"/>
            <a:ext cx="2570687" cy="2069123"/>
          </a:xfrm>
          <a:prstGeom prst="rect">
            <a:avLst/>
          </a:prstGeom>
          <a:effectLst>
            <a:softEdge rad="127000"/>
          </a:effectLst>
        </p:spPr>
      </p:pic>
      <p:sp>
        <p:nvSpPr>
          <p:cNvPr id="4" name="Rectangle 3"/>
          <p:cNvSpPr/>
          <p:nvPr/>
        </p:nvSpPr>
        <p:spPr>
          <a:xfrm>
            <a:off x="323528" y="1200820"/>
            <a:ext cx="3024336" cy="2031325"/>
          </a:xfrm>
          <a:prstGeom prst="rect">
            <a:avLst/>
          </a:prstGeom>
        </p:spPr>
        <p:txBody>
          <a:bodyPr wrap="square">
            <a:spAutoFit/>
          </a:bodyPr>
          <a:lstStyle/>
          <a:p>
            <a:pPr fontAlgn="base"/>
            <a:r>
              <a:rPr lang="en-US" b="1" dirty="0">
                <a:latin typeface="Candara" panose="020E0502030303020204" pitchFamily="34" charset="0"/>
                <a:cs typeface="Arial" panose="020B0604020202020204" pitchFamily="34" charset="0"/>
              </a:rPr>
              <a:t>Main characteristics:</a:t>
            </a:r>
          </a:p>
          <a:p>
            <a:pPr fontAlgn="base"/>
            <a:endParaRPr lang="en-US" dirty="0">
              <a:latin typeface="Candara" panose="020E0502030303020204" pitchFamily="34" charset="0"/>
              <a:cs typeface="Arial" panose="020B0604020202020204" pitchFamily="34" charset="0"/>
            </a:endParaRPr>
          </a:p>
          <a:p>
            <a:pPr marL="285750" indent="-285750" fontAlgn="base">
              <a:buFont typeface="Arial" panose="020B0604020202020204" pitchFamily="34" charset="0"/>
              <a:buChar char="•"/>
            </a:pPr>
            <a:r>
              <a:rPr lang="en-US" dirty="0">
                <a:latin typeface="Candara" panose="020E0502030303020204" pitchFamily="34" charset="0"/>
                <a:cs typeface="Arial" panose="020B0604020202020204" pitchFamily="34" charset="0"/>
              </a:rPr>
              <a:t>On demand self-service</a:t>
            </a:r>
          </a:p>
          <a:p>
            <a:pPr marL="285750" indent="-285750" fontAlgn="base">
              <a:buFont typeface="Arial" panose="020B0604020202020204" pitchFamily="34" charset="0"/>
              <a:buChar char="•"/>
            </a:pPr>
            <a:r>
              <a:rPr lang="en-US" dirty="0">
                <a:latin typeface="Candara" panose="020E0502030303020204" pitchFamily="34" charset="0"/>
                <a:cs typeface="Arial" panose="020B0604020202020204" pitchFamily="34" charset="0"/>
              </a:rPr>
              <a:t>Broad network access</a:t>
            </a:r>
          </a:p>
          <a:p>
            <a:pPr marL="285750" indent="-285750" fontAlgn="base">
              <a:buFont typeface="Arial" panose="020B0604020202020204" pitchFamily="34" charset="0"/>
              <a:buChar char="•"/>
            </a:pPr>
            <a:r>
              <a:rPr lang="en-US" dirty="0">
                <a:latin typeface="Candara" panose="020E0502030303020204" pitchFamily="34" charset="0"/>
                <a:cs typeface="Arial" panose="020B0604020202020204" pitchFamily="34" charset="0"/>
              </a:rPr>
              <a:t>Resource pooling</a:t>
            </a:r>
          </a:p>
          <a:p>
            <a:pPr marL="285750" indent="-285750" fontAlgn="base">
              <a:buFont typeface="Arial" panose="020B0604020202020204" pitchFamily="34" charset="0"/>
              <a:buChar char="•"/>
            </a:pPr>
            <a:r>
              <a:rPr lang="en-US" dirty="0">
                <a:latin typeface="Candara" panose="020E0502030303020204" pitchFamily="34" charset="0"/>
                <a:cs typeface="Arial" panose="020B0604020202020204" pitchFamily="34" charset="0"/>
              </a:rPr>
              <a:t>Rapid elasticity</a:t>
            </a:r>
          </a:p>
          <a:p>
            <a:pPr marL="285750" indent="-285750" fontAlgn="base">
              <a:buFont typeface="Arial" panose="020B0604020202020204" pitchFamily="34" charset="0"/>
              <a:buChar char="•"/>
            </a:pPr>
            <a:r>
              <a:rPr lang="en-US" dirty="0">
                <a:latin typeface="Candara" panose="020E0502030303020204" pitchFamily="34" charset="0"/>
                <a:cs typeface="Arial" panose="020B0604020202020204" pitchFamily="34" charset="0"/>
              </a:rPr>
              <a:t>Measured service</a:t>
            </a:r>
          </a:p>
        </p:txBody>
      </p:sp>
      <p:sp>
        <p:nvSpPr>
          <p:cNvPr id="6" name="TextBox 5"/>
          <p:cNvSpPr txBox="1"/>
          <p:nvPr/>
        </p:nvSpPr>
        <p:spPr>
          <a:xfrm>
            <a:off x="6372200" y="1052736"/>
            <a:ext cx="2808312" cy="2308324"/>
          </a:xfrm>
          <a:prstGeom prst="rect">
            <a:avLst/>
          </a:prstGeom>
          <a:noFill/>
        </p:spPr>
        <p:txBody>
          <a:bodyPr wrap="square" rtlCol="0">
            <a:spAutoFit/>
          </a:bodyPr>
          <a:lstStyle/>
          <a:p>
            <a:r>
              <a:rPr lang="en-US" b="1" dirty="0" smtClean="0">
                <a:latin typeface="Candara" panose="020E0502030303020204" pitchFamily="34" charset="0"/>
              </a:rPr>
              <a:t>Deployment models</a:t>
            </a:r>
            <a:r>
              <a:rPr lang="en-US" dirty="0" smtClean="0">
                <a:latin typeface="Candara" panose="020E0502030303020204" pitchFamily="34" charset="0"/>
              </a:rPr>
              <a:t>:</a:t>
            </a:r>
          </a:p>
          <a:p>
            <a:endParaRPr lang="en-US" dirty="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Private Cloud</a:t>
            </a:r>
          </a:p>
          <a:p>
            <a:pPr marL="285750" indent="-285750">
              <a:buFont typeface="Arial" panose="020B0604020202020204" pitchFamily="34" charset="0"/>
              <a:buChar char="•"/>
            </a:pPr>
            <a:r>
              <a:rPr lang="en-US" dirty="0" smtClean="0">
                <a:latin typeface="Candara" panose="020E0502030303020204" pitchFamily="34" charset="0"/>
              </a:rPr>
              <a:t>Public Cloud</a:t>
            </a:r>
          </a:p>
          <a:p>
            <a:pPr marL="285750" indent="-285750">
              <a:buFont typeface="Arial" panose="020B0604020202020204" pitchFamily="34" charset="0"/>
              <a:buChar char="•"/>
            </a:pPr>
            <a:r>
              <a:rPr lang="en-US" dirty="0" smtClean="0">
                <a:latin typeface="Candara" panose="020E0502030303020204" pitchFamily="34" charset="0"/>
              </a:rPr>
              <a:t>Hybrid Cloud</a:t>
            </a:r>
          </a:p>
          <a:p>
            <a:pPr marL="285750" indent="-285750">
              <a:buFont typeface="Arial" panose="020B0604020202020204" pitchFamily="34" charset="0"/>
              <a:buChar char="•"/>
            </a:pPr>
            <a:r>
              <a:rPr lang="en-US" dirty="0" smtClean="0">
                <a:latin typeface="Candara" panose="020E0502030303020204" pitchFamily="34" charset="0"/>
              </a:rPr>
              <a:t>Community Cloud</a:t>
            </a:r>
          </a:p>
          <a:p>
            <a:endParaRPr lang="en-US" dirty="0">
              <a:latin typeface="Candara" panose="020E0502030303020204" pitchFamily="34" charset="0"/>
            </a:endParaRPr>
          </a:p>
          <a:p>
            <a:pPr marL="285750" indent="-285750">
              <a:buFont typeface="Arial" panose="020B0604020202020204" pitchFamily="34" charset="0"/>
              <a:buChar char="•"/>
            </a:pPr>
            <a:endParaRPr lang="en-US" dirty="0">
              <a:latin typeface="Candara" panose="020E0502030303020204" pitchFamily="34" charset="0"/>
            </a:endParaRPr>
          </a:p>
        </p:txBody>
      </p:sp>
      <p:pic>
        <p:nvPicPr>
          <p:cNvPr id="7" name="Picture 6"/>
          <p:cNvPicPr>
            <a:picLocks noChangeAspect="1"/>
          </p:cNvPicPr>
          <p:nvPr/>
        </p:nvPicPr>
        <p:blipFill>
          <a:blip r:embed="rId4"/>
          <a:stretch>
            <a:fillRect/>
          </a:stretch>
        </p:blipFill>
        <p:spPr>
          <a:xfrm>
            <a:off x="2800438" y="3182161"/>
            <a:ext cx="3715778" cy="3199167"/>
          </a:xfrm>
          <a:prstGeom prst="rect">
            <a:avLst/>
          </a:prstGeom>
        </p:spPr>
      </p:pic>
      <p:pic>
        <p:nvPicPr>
          <p:cNvPr id="8" name="Picture 7"/>
          <p:cNvPicPr>
            <a:picLocks noChangeAspect="1"/>
          </p:cNvPicPr>
          <p:nvPr/>
        </p:nvPicPr>
        <p:blipFill>
          <a:blip r:embed="rId5"/>
          <a:stretch>
            <a:fillRect/>
          </a:stretch>
        </p:blipFill>
        <p:spPr>
          <a:xfrm>
            <a:off x="5868144" y="3717032"/>
            <a:ext cx="3448965" cy="2306563"/>
          </a:xfrm>
          <a:prstGeom prst="rect">
            <a:avLst/>
          </a:prstGeom>
        </p:spPr>
      </p:pic>
      <p:sp>
        <p:nvSpPr>
          <p:cNvPr id="9" name="Title 8"/>
          <p:cNvSpPr>
            <a:spLocks noGrp="1"/>
          </p:cNvSpPr>
          <p:nvPr>
            <p:ph type="ctrTitle"/>
          </p:nvPr>
        </p:nvSpPr>
        <p:spPr>
          <a:xfrm>
            <a:off x="323528" y="188641"/>
            <a:ext cx="8746232" cy="648071"/>
          </a:xfrm>
        </p:spPr>
        <p:txBody>
          <a:bodyPr>
            <a:normAutofit/>
          </a:bodyPr>
          <a:lstStyle/>
          <a:p>
            <a:pPr algn="r"/>
            <a:r>
              <a:rPr lang="en-US" sz="2800" dirty="0" smtClean="0"/>
              <a:t>Why cloud: Freedom of choice and flexibility</a:t>
            </a:r>
            <a:endParaRPr lang="en-US" sz="2800" dirty="0"/>
          </a:p>
        </p:txBody>
      </p:sp>
      <p:sp>
        <p:nvSpPr>
          <p:cNvPr id="5" name="Rectangle 4"/>
          <p:cNvSpPr/>
          <p:nvPr/>
        </p:nvSpPr>
        <p:spPr>
          <a:xfrm>
            <a:off x="3563888" y="1120676"/>
            <a:ext cx="2358262" cy="2308324"/>
          </a:xfrm>
          <a:prstGeom prst="rect">
            <a:avLst/>
          </a:prstGeom>
        </p:spPr>
        <p:txBody>
          <a:bodyPr wrap="square">
            <a:spAutoFit/>
          </a:bodyPr>
          <a:lstStyle/>
          <a:p>
            <a:r>
              <a:rPr lang="en-US" b="1" dirty="0">
                <a:latin typeface="Candara" panose="020E0502030303020204" pitchFamily="34" charset="0"/>
                <a:cs typeface="Arial" panose="020B0604020202020204" pitchFamily="34" charset="0"/>
              </a:rPr>
              <a:t>Service models:</a:t>
            </a:r>
          </a:p>
          <a:p>
            <a:endParaRPr lang="en-US" dirty="0">
              <a:latin typeface="Candara" panose="020E0502030303020204" pitchFamily="34" charset="0"/>
              <a:cs typeface="Arial" panose="020B0604020202020204" pitchFamily="34" charset="0"/>
            </a:endParaRPr>
          </a:p>
          <a:p>
            <a:pPr marL="285750" indent="-285750">
              <a:buFont typeface="Arial" panose="020B0604020202020204" pitchFamily="34" charset="0"/>
              <a:buChar char="•"/>
            </a:pPr>
            <a:r>
              <a:rPr lang="en-US" dirty="0">
                <a:latin typeface="Candara" panose="020E0502030303020204" pitchFamily="34" charset="0"/>
                <a:cs typeface="Arial" panose="020B0604020202020204" pitchFamily="34" charset="0"/>
              </a:rPr>
              <a:t>Software as a </a:t>
            </a:r>
            <a:r>
              <a:rPr lang="en-US" dirty="0" smtClean="0">
                <a:latin typeface="Candara" panose="020E0502030303020204" pitchFamily="34" charset="0"/>
                <a:cs typeface="Arial" panose="020B0604020202020204" pitchFamily="34" charset="0"/>
              </a:rPr>
              <a:t>Service (</a:t>
            </a:r>
            <a:r>
              <a:rPr lang="en-US" dirty="0" err="1" smtClean="0">
                <a:latin typeface="Candara" panose="020E0502030303020204" pitchFamily="34" charset="0"/>
                <a:cs typeface="Arial" panose="020B0604020202020204" pitchFamily="34" charset="0"/>
              </a:rPr>
              <a:t>SaaS</a:t>
            </a:r>
            <a:r>
              <a:rPr lang="en-US" dirty="0" smtClean="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marL="285750" indent="-285750">
              <a:buFont typeface="Arial" panose="020B0604020202020204" pitchFamily="34" charset="0"/>
              <a:buChar char="•"/>
            </a:pPr>
            <a:r>
              <a:rPr lang="en-US" dirty="0">
                <a:latin typeface="Candara" panose="020E0502030303020204" pitchFamily="34" charset="0"/>
                <a:cs typeface="Arial" panose="020B0604020202020204" pitchFamily="34" charset="0"/>
              </a:rPr>
              <a:t>Platform as a </a:t>
            </a:r>
            <a:r>
              <a:rPr lang="en-US" dirty="0" smtClean="0">
                <a:latin typeface="Candara" panose="020E0502030303020204" pitchFamily="34" charset="0"/>
                <a:cs typeface="Arial" panose="020B0604020202020204" pitchFamily="34" charset="0"/>
              </a:rPr>
              <a:t>Service (</a:t>
            </a:r>
            <a:r>
              <a:rPr lang="en-US" dirty="0" err="1" smtClean="0">
                <a:latin typeface="Candara" panose="020E0502030303020204" pitchFamily="34" charset="0"/>
                <a:cs typeface="Arial" panose="020B0604020202020204" pitchFamily="34" charset="0"/>
              </a:rPr>
              <a:t>PaaS</a:t>
            </a:r>
            <a:r>
              <a:rPr lang="en-US" dirty="0" smtClean="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marL="285750" indent="-285750">
              <a:buFont typeface="Arial" panose="020B0604020202020204" pitchFamily="34" charset="0"/>
              <a:buChar char="•"/>
            </a:pPr>
            <a:r>
              <a:rPr lang="en-US" dirty="0">
                <a:latin typeface="Candara" panose="020E0502030303020204" pitchFamily="34" charset="0"/>
                <a:cs typeface="Arial" panose="020B0604020202020204" pitchFamily="34" charset="0"/>
              </a:rPr>
              <a:t>Infrastructure as a </a:t>
            </a:r>
            <a:r>
              <a:rPr lang="en-US" dirty="0" smtClean="0">
                <a:latin typeface="Candara" panose="020E0502030303020204" pitchFamily="34" charset="0"/>
                <a:cs typeface="Arial" panose="020B0604020202020204" pitchFamily="34" charset="0"/>
              </a:rPr>
              <a:t>Service (</a:t>
            </a:r>
            <a:r>
              <a:rPr lang="en-US" dirty="0" err="1" smtClean="0">
                <a:latin typeface="Candara" panose="020E0502030303020204" pitchFamily="34" charset="0"/>
                <a:cs typeface="Arial" panose="020B0604020202020204" pitchFamily="34" charset="0"/>
              </a:rPr>
              <a:t>IaaS</a:t>
            </a:r>
            <a:r>
              <a:rPr lang="en-US" dirty="0" smtClean="0">
                <a:latin typeface="Candara" panose="020E0502030303020204" pitchFamily="34" charset="0"/>
                <a:cs typeface="Arial" panose="020B0604020202020204" pitchFamily="34" charset="0"/>
              </a:rPr>
              <a:t>)</a:t>
            </a:r>
            <a:endParaRPr lang="en-US" b="1" dirty="0">
              <a:solidFill>
                <a:srgbClr val="FF000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8661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Key terms explained</a:t>
            </a:r>
            <a:endParaRPr lang="en-GB" dirty="0"/>
          </a:p>
        </p:txBody>
      </p:sp>
      <p:sp>
        <p:nvSpPr>
          <p:cNvPr id="14" name="Rectangle 13"/>
          <p:cNvSpPr/>
          <p:nvPr/>
        </p:nvSpPr>
        <p:spPr>
          <a:xfrm>
            <a:off x="467544" y="4437112"/>
            <a:ext cx="3816424" cy="1512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600" dirty="0" smtClean="0">
                <a:solidFill>
                  <a:schemeClr val="tx1"/>
                </a:solidFill>
              </a:rPr>
              <a:t>Software</a:t>
            </a:r>
            <a:br>
              <a:rPr lang="en-US" sz="1600" dirty="0" smtClean="0">
                <a:solidFill>
                  <a:schemeClr val="tx1"/>
                </a:solidFill>
              </a:rPr>
            </a:br>
            <a:r>
              <a:rPr lang="en-US" sz="1600" dirty="0" smtClean="0">
                <a:solidFill>
                  <a:schemeClr val="tx1"/>
                </a:solidFill>
              </a:rPr>
              <a:t>Appliance</a:t>
            </a:r>
            <a:endParaRPr lang="en-GB" sz="1600" dirty="0">
              <a:solidFill>
                <a:schemeClr val="tx1"/>
              </a:solidFill>
            </a:endParaRPr>
          </a:p>
        </p:txBody>
      </p:sp>
      <p:sp>
        <p:nvSpPr>
          <p:cNvPr id="17" name="Folded Corner 16"/>
          <p:cNvSpPr/>
          <p:nvPr/>
        </p:nvSpPr>
        <p:spPr>
          <a:xfrm>
            <a:off x="2843808" y="5104021"/>
            <a:ext cx="1368152" cy="494155"/>
          </a:xfrm>
          <a:prstGeom prst="foldedCorner">
            <a:avLst>
              <a:gd name="adj" fmla="val 38598"/>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err="1" smtClean="0">
                <a:solidFill>
                  <a:schemeClr val="tx1"/>
                </a:solidFill>
              </a:rPr>
              <a:t>Contextualisation</a:t>
            </a:r>
            <a:r>
              <a:rPr lang="en-US" sz="1200" dirty="0" smtClean="0">
                <a:solidFill>
                  <a:schemeClr val="tx1"/>
                </a:solidFill>
              </a:rPr>
              <a:t> script</a:t>
            </a:r>
            <a:endParaRPr lang="en-GB" sz="1200" dirty="0">
              <a:solidFill>
                <a:schemeClr val="tx1"/>
              </a:solidFill>
            </a:endParaRPr>
          </a:p>
        </p:txBody>
      </p:sp>
      <p:sp>
        <p:nvSpPr>
          <p:cNvPr id="28" name="Rectangle 27"/>
          <p:cNvSpPr/>
          <p:nvPr/>
        </p:nvSpPr>
        <p:spPr>
          <a:xfrm>
            <a:off x="683568" y="4565955"/>
            <a:ext cx="2016224" cy="1239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sz="1400" dirty="0" smtClean="0">
                <a:solidFill>
                  <a:schemeClr val="tx1"/>
                </a:solidFill>
              </a:rPr>
              <a:t>Virtual Appliance</a:t>
            </a:r>
            <a:endParaRPr lang="en-GB" sz="1400" dirty="0">
              <a:solidFill>
                <a:schemeClr val="tx1"/>
              </a:solidFill>
            </a:endParaRPr>
          </a:p>
        </p:txBody>
      </p:sp>
      <p:sp>
        <p:nvSpPr>
          <p:cNvPr id="19" name="Folded Corner 18"/>
          <p:cNvSpPr/>
          <p:nvPr/>
        </p:nvSpPr>
        <p:spPr>
          <a:xfrm>
            <a:off x="1835696" y="4971802"/>
            <a:ext cx="648072" cy="689445"/>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Meta data</a:t>
            </a:r>
            <a:endParaRPr lang="en-GB" sz="1600" dirty="0">
              <a:solidFill>
                <a:schemeClr val="tx1"/>
              </a:solidFill>
            </a:endParaRPr>
          </a:p>
        </p:txBody>
      </p:sp>
      <p:sp>
        <p:nvSpPr>
          <p:cNvPr id="25" name="Rectangle 24"/>
          <p:cNvSpPr/>
          <p:nvPr/>
        </p:nvSpPr>
        <p:spPr>
          <a:xfrm>
            <a:off x="827584" y="4941167"/>
            <a:ext cx="827022" cy="7484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 image</a:t>
            </a:r>
            <a:endParaRPr lang="en-GB" dirty="0">
              <a:solidFill>
                <a:schemeClr val="tx1"/>
              </a:solidFill>
            </a:endParaRPr>
          </a:p>
        </p:txBody>
      </p:sp>
      <p:sp>
        <p:nvSpPr>
          <p:cNvPr id="22" name="Rectangle 21"/>
          <p:cNvSpPr/>
          <p:nvPr/>
        </p:nvSpPr>
        <p:spPr>
          <a:xfrm>
            <a:off x="432609" y="1582005"/>
            <a:ext cx="1942077" cy="8205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rPr>
              <a:t>Virtual</a:t>
            </a:r>
            <a:br>
              <a:rPr lang="en-GB" sz="1100" dirty="0" smtClean="0">
                <a:solidFill>
                  <a:schemeClr val="tx1"/>
                </a:solidFill>
              </a:rPr>
            </a:br>
            <a:r>
              <a:rPr lang="en-GB" sz="1100" dirty="0" smtClean="0">
                <a:solidFill>
                  <a:schemeClr val="tx1"/>
                </a:solidFill>
              </a:rPr>
              <a:t>Machine</a:t>
            </a:r>
            <a:endParaRPr lang="en-GB" sz="1100" dirty="0">
              <a:solidFill>
                <a:schemeClr val="tx1"/>
              </a:solidFill>
            </a:endParaRPr>
          </a:p>
        </p:txBody>
      </p:sp>
      <p:sp>
        <p:nvSpPr>
          <p:cNvPr id="23" name="Rounded Rectangle 22"/>
          <p:cNvSpPr>
            <a:spLocks noChangeArrowheads="1"/>
          </p:cNvSpPr>
          <p:nvPr/>
        </p:nvSpPr>
        <p:spPr bwMode="auto">
          <a:xfrm>
            <a:off x="395536" y="2833846"/>
            <a:ext cx="3419310" cy="340951"/>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Hardware</a:t>
            </a:r>
          </a:p>
        </p:txBody>
      </p:sp>
      <p:sp>
        <p:nvSpPr>
          <p:cNvPr id="24" name="Rounded Rectangle 23"/>
          <p:cNvSpPr>
            <a:spLocks noChangeArrowheads="1"/>
          </p:cNvSpPr>
          <p:nvPr/>
        </p:nvSpPr>
        <p:spPr bwMode="auto">
          <a:xfrm>
            <a:off x="1078542" y="2014053"/>
            <a:ext cx="1224136" cy="288032"/>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OS</a:t>
            </a:r>
          </a:p>
        </p:txBody>
      </p:sp>
      <p:sp>
        <p:nvSpPr>
          <p:cNvPr id="27" name="Rounded Rectangle 26"/>
          <p:cNvSpPr>
            <a:spLocks noChangeArrowheads="1"/>
          </p:cNvSpPr>
          <p:nvPr/>
        </p:nvSpPr>
        <p:spPr bwMode="auto">
          <a:xfrm>
            <a:off x="1078542" y="1706930"/>
            <a:ext cx="540579" cy="307123"/>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App</a:t>
            </a:r>
          </a:p>
        </p:txBody>
      </p:sp>
      <p:sp>
        <p:nvSpPr>
          <p:cNvPr id="29" name="Rounded Rectangle 28"/>
          <p:cNvSpPr>
            <a:spLocks noChangeArrowheads="1"/>
          </p:cNvSpPr>
          <p:nvPr/>
        </p:nvSpPr>
        <p:spPr bwMode="auto">
          <a:xfrm>
            <a:off x="395536" y="2492896"/>
            <a:ext cx="3419310" cy="34095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200" dirty="0" smtClean="0"/>
              <a:t>Cloud management framework</a:t>
            </a:r>
            <a:endParaRPr lang="en-US" altLang="en-US" sz="1200" dirty="0"/>
          </a:p>
        </p:txBody>
      </p:sp>
      <p:sp>
        <p:nvSpPr>
          <p:cNvPr id="30" name="TextBox 21"/>
          <p:cNvSpPr txBox="1">
            <a:spLocks noChangeArrowheads="1"/>
          </p:cNvSpPr>
          <p:nvPr/>
        </p:nvSpPr>
        <p:spPr bwMode="auto">
          <a:xfrm>
            <a:off x="1331640" y="3174797"/>
            <a:ext cx="1651855" cy="3078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400" dirty="0"/>
              <a:t>Virtualized Stack</a:t>
            </a:r>
          </a:p>
        </p:txBody>
      </p:sp>
      <p:sp>
        <p:nvSpPr>
          <p:cNvPr id="31" name="TextBox 30"/>
          <p:cNvSpPr txBox="1"/>
          <p:nvPr/>
        </p:nvSpPr>
        <p:spPr>
          <a:xfrm>
            <a:off x="1619120" y="1654013"/>
            <a:ext cx="683557" cy="360040"/>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1000" dirty="0" smtClean="0"/>
              <a:t>Storage</a:t>
            </a:r>
            <a:br>
              <a:rPr lang="en-GB" sz="1000" dirty="0" smtClean="0"/>
            </a:br>
            <a:r>
              <a:rPr lang="en-GB" sz="1000" dirty="0" smtClean="0"/>
              <a:t>volume</a:t>
            </a:r>
            <a:endParaRPr lang="en-GB" sz="1000" dirty="0"/>
          </a:p>
        </p:txBody>
      </p:sp>
      <p:grpSp>
        <p:nvGrpSpPr>
          <p:cNvPr id="32" name="Group 31"/>
          <p:cNvGrpSpPr/>
          <p:nvPr/>
        </p:nvGrpSpPr>
        <p:grpSpPr>
          <a:xfrm>
            <a:off x="2446694" y="1717637"/>
            <a:ext cx="1357629" cy="684874"/>
            <a:chOff x="5806659" y="4733528"/>
            <a:chExt cx="1942077" cy="820506"/>
          </a:xfrm>
        </p:grpSpPr>
        <p:sp>
          <p:nvSpPr>
            <p:cNvPr id="33" name="Rectangle 32"/>
            <p:cNvSpPr/>
            <p:nvPr/>
          </p:nvSpPr>
          <p:spPr>
            <a:xfrm>
              <a:off x="5806659" y="4733528"/>
              <a:ext cx="1942077" cy="8205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smtClean="0">
                  <a:solidFill>
                    <a:schemeClr val="tx1"/>
                  </a:solidFill>
                </a:rPr>
                <a:t>Virtual</a:t>
              </a:r>
              <a:br>
                <a:rPr lang="en-GB" sz="600" dirty="0" smtClean="0">
                  <a:solidFill>
                    <a:schemeClr val="tx1"/>
                  </a:solidFill>
                </a:rPr>
              </a:br>
              <a:r>
                <a:rPr lang="en-GB" sz="600" dirty="0" smtClean="0">
                  <a:solidFill>
                    <a:schemeClr val="tx1"/>
                  </a:solidFill>
                </a:rPr>
                <a:t>Machine</a:t>
              </a:r>
              <a:endParaRPr lang="en-GB" sz="600" dirty="0">
                <a:solidFill>
                  <a:schemeClr val="tx1"/>
                </a:solidFill>
              </a:endParaRPr>
            </a:p>
          </p:txBody>
        </p:sp>
        <p:sp>
          <p:nvSpPr>
            <p:cNvPr id="34" name="Rounded Rectangle 33"/>
            <p:cNvSpPr>
              <a:spLocks noChangeArrowheads="1"/>
            </p:cNvSpPr>
            <p:nvPr/>
          </p:nvSpPr>
          <p:spPr bwMode="auto">
            <a:xfrm>
              <a:off x="6452592" y="5165576"/>
              <a:ext cx="1224136" cy="288032"/>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800" dirty="0">
                  <a:solidFill>
                    <a:srgbClr val="C00000"/>
                  </a:solidFill>
                </a:rPr>
                <a:t>OS</a:t>
              </a:r>
            </a:p>
          </p:txBody>
        </p:sp>
        <p:sp>
          <p:nvSpPr>
            <p:cNvPr id="35" name="Rounded Rectangle 34"/>
            <p:cNvSpPr>
              <a:spLocks noChangeArrowheads="1"/>
            </p:cNvSpPr>
            <p:nvPr/>
          </p:nvSpPr>
          <p:spPr bwMode="auto">
            <a:xfrm>
              <a:off x="6452592" y="4858453"/>
              <a:ext cx="540579" cy="307123"/>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700" dirty="0">
                  <a:solidFill>
                    <a:srgbClr val="C00000"/>
                  </a:solidFill>
                </a:rPr>
                <a:t>App</a:t>
              </a:r>
            </a:p>
          </p:txBody>
        </p:sp>
        <p:sp>
          <p:nvSpPr>
            <p:cNvPr id="36" name="TextBox 35"/>
            <p:cNvSpPr txBox="1"/>
            <p:nvPr/>
          </p:nvSpPr>
          <p:spPr>
            <a:xfrm>
              <a:off x="6993170" y="4805536"/>
              <a:ext cx="683557" cy="360040"/>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800" dirty="0" smtClean="0"/>
                <a:t>Storage</a:t>
              </a:r>
              <a:br>
                <a:rPr lang="en-GB" sz="800" dirty="0" smtClean="0"/>
              </a:br>
              <a:r>
                <a:rPr lang="en-GB" sz="800" dirty="0" smtClean="0"/>
                <a:t>volume</a:t>
              </a:r>
              <a:endParaRPr lang="en-GB" sz="800" dirty="0"/>
            </a:p>
          </p:txBody>
        </p:sp>
      </p:grpSp>
      <p:sp>
        <p:nvSpPr>
          <p:cNvPr id="12" name="Left Arrow 11"/>
          <p:cNvSpPr/>
          <p:nvPr/>
        </p:nvSpPr>
        <p:spPr>
          <a:xfrm>
            <a:off x="3203848" y="1628800"/>
            <a:ext cx="1440160"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60825" y="1700808"/>
            <a:ext cx="3802243" cy="369332"/>
          </a:xfrm>
          <a:prstGeom prst="rect">
            <a:avLst/>
          </a:prstGeom>
          <a:noFill/>
        </p:spPr>
        <p:txBody>
          <a:bodyPr wrap="none" rtlCol="0">
            <a:spAutoFit/>
          </a:bodyPr>
          <a:lstStyle/>
          <a:p>
            <a:r>
              <a:rPr lang="en-US" dirty="0" err="1" smtClean="0"/>
              <a:t>SaaS</a:t>
            </a:r>
            <a:r>
              <a:rPr lang="en-US" dirty="0" smtClean="0"/>
              <a:t>: Offering </a:t>
            </a:r>
            <a:r>
              <a:rPr lang="en-US" b="1" dirty="0" smtClean="0"/>
              <a:t>applications</a:t>
            </a:r>
            <a:r>
              <a:rPr lang="en-US" dirty="0" smtClean="0"/>
              <a:t> as a service</a:t>
            </a:r>
            <a:endParaRPr lang="en-US" dirty="0"/>
          </a:p>
        </p:txBody>
      </p:sp>
      <p:sp>
        <p:nvSpPr>
          <p:cNvPr id="37" name="Left Arrow 36"/>
          <p:cNvSpPr/>
          <p:nvPr/>
        </p:nvSpPr>
        <p:spPr>
          <a:xfrm>
            <a:off x="3707904" y="2060848"/>
            <a:ext cx="936104"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631489" y="2060848"/>
            <a:ext cx="4588178" cy="369332"/>
          </a:xfrm>
          <a:prstGeom prst="rect">
            <a:avLst/>
          </a:prstGeom>
          <a:noFill/>
        </p:spPr>
        <p:txBody>
          <a:bodyPr wrap="none" rtlCol="0">
            <a:spAutoFit/>
          </a:bodyPr>
          <a:lstStyle/>
          <a:p>
            <a:r>
              <a:rPr lang="en-US" dirty="0" err="1"/>
              <a:t>P</a:t>
            </a:r>
            <a:r>
              <a:rPr lang="en-US" dirty="0" err="1" smtClean="0"/>
              <a:t>aaS</a:t>
            </a:r>
            <a:r>
              <a:rPr lang="en-US" dirty="0" smtClean="0"/>
              <a:t>: Offering </a:t>
            </a:r>
            <a:r>
              <a:rPr lang="en-US" b="1" dirty="0" smtClean="0"/>
              <a:t>appl. development </a:t>
            </a:r>
            <a:r>
              <a:rPr lang="en-US" dirty="0" smtClean="0"/>
              <a:t>as a service</a:t>
            </a:r>
            <a:endParaRPr lang="en-US" dirty="0"/>
          </a:p>
        </p:txBody>
      </p:sp>
      <p:sp>
        <p:nvSpPr>
          <p:cNvPr id="39" name="Left Arrow 38"/>
          <p:cNvSpPr/>
          <p:nvPr/>
        </p:nvSpPr>
        <p:spPr>
          <a:xfrm>
            <a:off x="3707904" y="2420888"/>
            <a:ext cx="936104"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631489" y="2492896"/>
            <a:ext cx="4253876" cy="369332"/>
          </a:xfrm>
          <a:prstGeom prst="rect">
            <a:avLst/>
          </a:prstGeom>
          <a:noFill/>
        </p:spPr>
        <p:txBody>
          <a:bodyPr wrap="none" rtlCol="0">
            <a:spAutoFit/>
          </a:bodyPr>
          <a:lstStyle/>
          <a:p>
            <a:r>
              <a:rPr lang="en-US" dirty="0" err="1"/>
              <a:t>I</a:t>
            </a:r>
            <a:r>
              <a:rPr lang="en-US" dirty="0" err="1" smtClean="0"/>
              <a:t>aaS</a:t>
            </a:r>
            <a:r>
              <a:rPr lang="en-US" dirty="0" smtClean="0"/>
              <a:t>: Offering </a:t>
            </a:r>
            <a:r>
              <a:rPr lang="en-US" b="1" dirty="0" smtClean="0"/>
              <a:t>VM management</a:t>
            </a:r>
            <a:r>
              <a:rPr lang="en-US" dirty="0" smtClean="0"/>
              <a:t> as a service</a:t>
            </a:r>
            <a:endParaRPr lang="en-US" dirty="0"/>
          </a:p>
        </p:txBody>
      </p:sp>
      <p:sp>
        <p:nvSpPr>
          <p:cNvPr id="16" name="Right Arrow 15"/>
          <p:cNvSpPr/>
          <p:nvPr/>
        </p:nvSpPr>
        <p:spPr>
          <a:xfrm>
            <a:off x="4427984" y="4653136"/>
            <a:ext cx="1440160" cy="100811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12160" y="4653136"/>
            <a:ext cx="1080120"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VM instance</a:t>
            </a:r>
            <a:endParaRPr lang="en-US" dirty="0"/>
          </a:p>
        </p:txBody>
      </p:sp>
      <p:sp>
        <p:nvSpPr>
          <p:cNvPr id="41" name="TextBox 40"/>
          <p:cNvSpPr txBox="1"/>
          <p:nvPr/>
        </p:nvSpPr>
        <p:spPr>
          <a:xfrm>
            <a:off x="4347498" y="5661248"/>
            <a:ext cx="1592654" cy="369332"/>
          </a:xfrm>
          <a:prstGeom prst="rect">
            <a:avLst/>
          </a:prstGeom>
          <a:noFill/>
        </p:spPr>
        <p:txBody>
          <a:bodyPr wrap="none" rtlCol="0">
            <a:spAutoFit/>
          </a:bodyPr>
          <a:lstStyle/>
          <a:p>
            <a:r>
              <a:rPr lang="en-US" dirty="0" smtClean="0"/>
              <a:t>Start in a cloud</a:t>
            </a:r>
            <a:endParaRPr lang="en-US" dirty="0"/>
          </a:p>
        </p:txBody>
      </p:sp>
      <p:sp>
        <p:nvSpPr>
          <p:cNvPr id="3" name="TextBox 2"/>
          <p:cNvSpPr txBox="1"/>
          <p:nvPr/>
        </p:nvSpPr>
        <p:spPr>
          <a:xfrm>
            <a:off x="7110864" y="4725144"/>
            <a:ext cx="1637600" cy="923330"/>
          </a:xfrm>
          <a:prstGeom prst="rect">
            <a:avLst/>
          </a:prstGeom>
          <a:noFill/>
        </p:spPr>
        <p:txBody>
          <a:bodyPr wrap="none" rtlCol="0">
            <a:spAutoFit/>
          </a:bodyPr>
          <a:lstStyle/>
          <a:p>
            <a:pPr algn="ctr"/>
            <a:r>
              <a:rPr lang="en-US" dirty="0" smtClean="0"/>
              <a:t>Configured and</a:t>
            </a:r>
            <a:br>
              <a:rPr lang="en-US" dirty="0" smtClean="0"/>
            </a:br>
            <a:r>
              <a:rPr lang="en-US" dirty="0" smtClean="0"/>
              <a:t>ready to access</a:t>
            </a:r>
            <a:br>
              <a:rPr lang="en-US" dirty="0" smtClean="0"/>
            </a:br>
            <a:r>
              <a:rPr lang="en-US" dirty="0" smtClean="0"/>
              <a:t>via the Internet</a:t>
            </a:r>
            <a:endParaRPr lang="en-US" dirty="0"/>
          </a:p>
        </p:txBody>
      </p:sp>
      <p:sp>
        <p:nvSpPr>
          <p:cNvPr id="4" name="Rounded Rectangle 3"/>
          <p:cNvSpPr/>
          <p:nvPr/>
        </p:nvSpPr>
        <p:spPr>
          <a:xfrm>
            <a:off x="4427984" y="2492896"/>
            <a:ext cx="4716016" cy="72008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0000"/>
              </a:solidFill>
            </a:endParaRPr>
          </a:p>
          <a:p>
            <a:pPr algn="ctr"/>
            <a:r>
              <a:rPr lang="en-US" dirty="0" smtClean="0">
                <a:solidFill>
                  <a:srgbClr val="FF0000"/>
                </a:solidFill>
              </a:rPr>
              <a:t>We will talk about this today</a:t>
            </a:r>
            <a:endParaRPr lang="en-US" dirty="0">
              <a:solidFill>
                <a:srgbClr val="FF0000"/>
              </a:solidFill>
            </a:endParaRPr>
          </a:p>
        </p:txBody>
      </p:sp>
      <p:sp>
        <p:nvSpPr>
          <p:cNvPr id="5" name="TextBox 4"/>
          <p:cNvSpPr txBox="1"/>
          <p:nvPr/>
        </p:nvSpPr>
        <p:spPr>
          <a:xfrm>
            <a:off x="764314" y="5939988"/>
            <a:ext cx="1719454" cy="369332"/>
          </a:xfrm>
          <a:prstGeom prst="rect">
            <a:avLst/>
          </a:prstGeom>
          <a:noFill/>
        </p:spPr>
        <p:txBody>
          <a:bodyPr wrap="none" rtlCol="0">
            <a:spAutoFit/>
          </a:bodyPr>
          <a:lstStyle/>
          <a:p>
            <a:r>
              <a:rPr lang="en-US" dirty="0" smtClean="0"/>
              <a:t>What to provide</a:t>
            </a:r>
            <a:endParaRPr lang="en-US" dirty="0"/>
          </a:p>
        </p:txBody>
      </p:sp>
      <p:sp>
        <p:nvSpPr>
          <p:cNvPr id="42" name="TextBox 41"/>
          <p:cNvSpPr txBox="1"/>
          <p:nvPr/>
        </p:nvSpPr>
        <p:spPr>
          <a:xfrm>
            <a:off x="2843808" y="5939988"/>
            <a:ext cx="1354608" cy="369332"/>
          </a:xfrm>
          <a:prstGeom prst="rect">
            <a:avLst/>
          </a:prstGeom>
          <a:noFill/>
        </p:spPr>
        <p:txBody>
          <a:bodyPr wrap="none" rtlCol="0">
            <a:spAutoFit/>
          </a:bodyPr>
          <a:lstStyle/>
          <a:p>
            <a:r>
              <a:rPr lang="en-US" dirty="0" smtClean="0"/>
              <a:t>How to start</a:t>
            </a:r>
            <a:endParaRPr lang="en-US" dirty="0"/>
          </a:p>
        </p:txBody>
      </p:sp>
      <p:sp>
        <p:nvSpPr>
          <p:cNvPr id="6" name="TextBox 5"/>
          <p:cNvSpPr txBox="1"/>
          <p:nvPr/>
        </p:nvSpPr>
        <p:spPr>
          <a:xfrm>
            <a:off x="1134721" y="3923764"/>
            <a:ext cx="2339252" cy="369332"/>
          </a:xfrm>
          <a:prstGeom prst="rect">
            <a:avLst/>
          </a:prstGeom>
          <a:noFill/>
        </p:spPr>
        <p:txBody>
          <a:bodyPr wrap="none" rtlCol="0">
            <a:spAutoFit/>
          </a:bodyPr>
          <a:lstStyle/>
          <a:p>
            <a:r>
              <a:rPr lang="en-US" b="1" dirty="0" smtClean="0"/>
              <a:t>Sitting on a file system</a:t>
            </a:r>
            <a:endParaRPr lang="en-US" b="1" dirty="0"/>
          </a:p>
        </p:txBody>
      </p:sp>
      <p:sp>
        <p:nvSpPr>
          <p:cNvPr id="43" name="TextBox 42"/>
          <p:cNvSpPr txBox="1"/>
          <p:nvPr/>
        </p:nvSpPr>
        <p:spPr>
          <a:xfrm>
            <a:off x="5603798" y="3923764"/>
            <a:ext cx="1920530" cy="369332"/>
          </a:xfrm>
          <a:prstGeom prst="rect">
            <a:avLst/>
          </a:prstGeom>
          <a:noFill/>
        </p:spPr>
        <p:txBody>
          <a:bodyPr wrap="none" rtlCol="0">
            <a:spAutoFit/>
          </a:bodyPr>
          <a:lstStyle/>
          <a:p>
            <a:r>
              <a:rPr lang="en-US" b="1" dirty="0" smtClean="0"/>
              <a:t>Living in the cloud</a:t>
            </a:r>
            <a:endParaRPr lang="en-US" b="1" dirty="0"/>
          </a:p>
        </p:txBody>
      </p:sp>
    </p:spTree>
    <p:extLst>
      <p:ext uri="{BB962C8B-B14F-4D97-AF65-F5344CB8AC3E}">
        <p14:creationId xmlns:p14="http://schemas.microsoft.com/office/powerpoint/2010/main" val="22591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8" grpId="0" animBg="1"/>
      <p:bldP spid="19" grpId="0" animBg="1"/>
      <p:bldP spid="25" grpId="0" animBg="1"/>
      <p:bldP spid="12" grpId="0" animBg="1"/>
      <p:bldP spid="15" grpId="0"/>
      <p:bldP spid="37" grpId="0" animBg="1"/>
      <p:bldP spid="38" grpId="0"/>
      <p:bldP spid="39" grpId="0" animBg="1"/>
      <p:bldP spid="40" grpId="0"/>
      <p:bldP spid="16" grpId="0" animBg="1"/>
      <p:bldP spid="18" grpId="0" animBg="1"/>
      <p:bldP spid="41" grpId="0"/>
      <p:bldP spid="3" grpId="0"/>
      <p:bldP spid="4" grpId="0" animBg="1"/>
      <p:bldP spid="5" grpId="0"/>
      <p:bldP spid="42" grpId="0"/>
      <p:bldP spid="6"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7-07-11 at 12.28.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4891402"/>
            <a:ext cx="5204234" cy="1993982"/>
          </a:xfrm>
          <a:prstGeom prst="rect">
            <a:avLst/>
          </a:prstGeom>
        </p:spPr>
      </p:pic>
      <p:sp>
        <p:nvSpPr>
          <p:cNvPr id="4" name="Rectangle 3"/>
          <p:cNvSpPr/>
          <p:nvPr/>
        </p:nvSpPr>
        <p:spPr>
          <a:xfrm>
            <a:off x="251520" y="2242607"/>
            <a:ext cx="4176464"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85738" indent="-185738">
              <a:buFont typeface="Arial"/>
              <a:buChar char="•"/>
            </a:pPr>
            <a:r>
              <a:rPr lang="en-US" b="1" dirty="0" smtClean="0">
                <a:solidFill>
                  <a:schemeClr val="tx1"/>
                </a:solidFill>
              </a:rPr>
              <a:t>Open source  </a:t>
            </a:r>
            <a:r>
              <a:rPr lang="en-US" dirty="0" smtClean="0">
                <a:solidFill>
                  <a:srgbClr val="191919"/>
                </a:solidFill>
              </a:rPr>
              <a:t>set </a:t>
            </a:r>
            <a:r>
              <a:rPr lang="en-US" dirty="0">
                <a:solidFill>
                  <a:srgbClr val="191919"/>
                </a:solidFill>
              </a:rPr>
              <a:t>of </a:t>
            </a:r>
            <a:r>
              <a:rPr lang="en-US" u="sng" dirty="0">
                <a:solidFill>
                  <a:srgbClr val="191919"/>
                </a:solidFill>
              </a:rPr>
              <a:t>software tools</a:t>
            </a:r>
            <a:r>
              <a:rPr lang="en-US" dirty="0">
                <a:solidFill>
                  <a:srgbClr val="191919"/>
                </a:solidFill>
              </a:rPr>
              <a:t> for building and managing cloud computing </a:t>
            </a:r>
            <a:r>
              <a:rPr lang="en-US" dirty="0" smtClean="0">
                <a:solidFill>
                  <a:srgbClr val="191919"/>
                </a:solidFill>
              </a:rPr>
              <a:t>services. - </a:t>
            </a:r>
            <a:r>
              <a:rPr lang="en-US" b="1" dirty="0" smtClean="0">
                <a:solidFill>
                  <a:srgbClr val="191919"/>
                </a:solidFill>
              </a:rPr>
              <a:t>“Cloud operating system”</a:t>
            </a:r>
          </a:p>
          <a:p>
            <a:pPr indent="-203200">
              <a:buFont typeface="Arial"/>
              <a:buChar char="•"/>
            </a:pPr>
            <a:r>
              <a:rPr lang="en-US" dirty="0" smtClean="0">
                <a:solidFill>
                  <a:schemeClr val="tx1"/>
                </a:solidFill>
              </a:rPr>
              <a:t>Consists of 46 projects/tools (growing)</a:t>
            </a:r>
          </a:p>
          <a:p>
            <a:pPr marL="185738" indent="-185738">
              <a:buFont typeface="Arial"/>
              <a:buChar char="•"/>
            </a:pPr>
            <a:r>
              <a:rPr lang="en-US" dirty="0" smtClean="0">
                <a:solidFill>
                  <a:srgbClr val="191919"/>
                </a:solidFill>
              </a:rPr>
              <a:t>Primarily </a:t>
            </a:r>
            <a:r>
              <a:rPr lang="en-US" dirty="0">
                <a:solidFill>
                  <a:srgbClr val="191919"/>
                </a:solidFill>
              </a:rPr>
              <a:t>deployed as an infrastructure as a service (</a:t>
            </a:r>
            <a:r>
              <a:rPr lang="en-US" dirty="0" err="1">
                <a:solidFill>
                  <a:srgbClr val="191919"/>
                </a:solidFill>
              </a:rPr>
              <a:t>IaaS</a:t>
            </a:r>
            <a:r>
              <a:rPr lang="en-US" dirty="0">
                <a:solidFill>
                  <a:srgbClr val="191919"/>
                </a:solidFill>
              </a:rPr>
              <a:t>) </a:t>
            </a:r>
            <a:r>
              <a:rPr lang="en-US" dirty="0" smtClean="0">
                <a:solidFill>
                  <a:srgbClr val="191919"/>
                </a:solidFill>
              </a:rPr>
              <a:t>solution</a:t>
            </a:r>
          </a:p>
          <a:p>
            <a:pPr indent="-203200">
              <a:buFont typeface="Arial"/>
              <a:buChar char="•"/>
            </a:pPr>
            <a:r>
              <a:rPr lang="en-US" dirty="0">
                <a:solidFill>
                  <a:schemeClr val="tx1"/>
                </a:solidFill>
              </a:rPr>
              <a:t>Managed by the </a:t>
            </a:r>
            <a:r>
              <a:rPr lang="en-US" dirty="0" err="1">
                <a:solidFill>
                  <a:schemeClr val="tx1"/>
                </a:solidFill>
              </a:rPr>
              <a:t>OpenStack</a:t>
            </a:r>
            <a:r>
              <a:rPr lang="en-US" dirty="0">
                <a:solidFill>
                  <a:schemeClr val="tx1"/>
                </a:solidFill>
              </a:rPr>
              <a:t> Foundation.</a:t>
            </a:r>
          </a:p>
          <a:p>
            <a:pPr marL="203200" indent="-203200">
              <a:buFont typeface="Arial"/>
              <a:buChar char="•"/>
            </a:pPr>
            <a:r>
              <a:rPr lang="en-US" dirty="0">
                <a:solidFill>
                  <a:schemeClr val="tx1"/>
                </a:solidFill>
              </a:rPr>
              <a:t>More than 200 companies have joined, including Dell, Intel, Red Hat and </a:t>
            </a:r>
            <a:r>
              <a:rPr lang="en-US" dirty="0" smtClean="0">
                <a:solidFill>
                  <a:schemeClr val="tx1"/>
                </a:solidFill>
              </a:rPr>
              <a:t>Oracle</a:t>
            </a:r>
            <a:endParaRPr lang="en-US" dirty="0">
              <a:solidFill>
                <a:srgbClr val="191919"/>
              </a:solidFill>
            </a:endParaRPr>
          </a:p>
        </p:txBody>
      </p:sp>
      <p:sp>
        <p:nvSpPr>
          <p:cNvPr id="5" name="Title 4"/>
          <p:cNvSpPr>
            <a:spLocks noGrp="1"/>
          </p:cNvSpPr>
          <p:nvPr>
            <p:ph type="ctrTitle"/>
          </p:nvPr>
        </p:nvSpPr>
        <p:spPr>
          <a:xfrm>
            <a:off x="1981945" y="188641"/>
            <a:ext cx="5830415" cy="648071"/>
          </a:xfrm>
          <a:noFill/>
        </p:spPr>
        <p:txBody>
          <a:bodyPr/>
          <a:lstStyle/>
          <a:p>
            <a:pPr algn="ctr"/>
            <a:r>
              <a:rPr lang="en-US" dirty="0" smtClean="0"/>
              <a:t>Examples</a:t>
            </a:r>
            <a:endParaRPr lang="en-US" dirty="0"/>
          </a:p>
        </p:txBody>
      </p:sp>
      <p:sp>
        <p:nvSpPr>
          <p:cNvPr id="7" name="TextBox 6"/>
          <p:cNvSpPr txBox="1"/>
          <p:nvPr/>
        </p:nvSpPr>
        <p:spPr>
          <a:xfrm>
            <a:off x="1253386" y="908720"/>
            <a:ext cx="2454518" cy="461665"/>
          </a:xfrm>
          <a:prstGeom prst="rect">
            <a:avLst/>
          </a:prstGeom>
          <a:noFill/>
        </p:spPr>
        <p:txBody>
          <a:bodyPr wrap="none" rtlCol="0">
            <a:spAutoFit/>
          </a:bodyPr>
          <a:lstStyle/>
          <a:p>
            <a:r>
              <a:rPr lang="en-US" sz="2400" b="1" dirty="0" smtClean="0"/>
              <a:t>Cloud technology</a:t>
            </a:r>
            <a:endParaRPr lang="en-US" sz="2400" b="1" dirty="0"/>
          </a:p>
        </p:txBody>
      </p:sp>
      <p:sp>
        <p:nvSpPr>
          <p:cNvPr id="8" name="TextBox 7"/>
          <p:cNvSpPr txBox="1"/>
          <p:nvPr/>
        </p:nvSpPr>
        <p:spPr>
          <a:xfrm>
            <a:off x="4572000" y="908720"/>
            <a:ext cx="571641" cy="461665"/>
          </a:xfrm>
          <a:prstGeom prst="rect">
            <a:avLst/>
          </a:prstGeom>
          <a:noFill/>
        </p:spPr>
        <p:txBody>
          <a:bodyPr wrap="none" rtlCol="0">
            <a:spAutoFit/>
          </a:bodyPr>
          <a:lstStyle/>
          <a:p>
            <a:r>
              <a:rPr lang="en-US" sz="2400" b="1" dirty="0" smtClean="0"/>
              <a:t>Vs.</a:t>
            </a:r>
            <a:endParaRPr lang="en-US" sz="2400" b="1" dirty="0"/>
          </a:p>
        </p:txBody>
      </p:sp>
      <p:sp>
        <p:nvSpPr>
          <p:cNvPr id="9" name="Rectangle 8"/>
          <p:cNvSpPr/>
          <p:nvPr/>
        </p:nvSpPr>
        <p:spPr>
          <a:xfrm>
            <a:off x="4771207" y="2222861"/>
            <a:ext cx="4265289"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85738" indent="-185738">
              <a:buFont typeface="Arial"/>
              <a:buChar char="•"/>
            </a:pPr>
            <a:r>
              <a:rPr lang="is-IS" dirty="0" smtClean="0">
                <a:solidFill>
                  <a:srgbClr val="191919"/>
                </a:solidFill>
              </a:rPr>
              <a:t>A set of online services: over 600, covering IaaS, PaaS, SaaS</a:t>
            </a:r>
          </a:p>
          <a:p>
            <a:pPr marL="185738" indent="-185738">
              <a:buFont typeface="Arial"/>
              <a:buChar char="•"/>
            </a:pPr>
            <a:r>
              <a:rPr lang="is-IS" dirty="0" smtClean="0">
                <a:solidFill>
                  <a:srgbClr val="191919"/>
                </a:solidFill>
              </a:rPr>
              <a:t>Provided from data centres at 21 locations worldwide</a:t>
            </a:r>
          </a:p>
          <a:p>
            <a:pPr marL="185738" indent="-185738">
              <a:buFont typeface="Arial"/>
              <a:buChar char="•"/>
            </a:pPr>
            <a:r>
              <a:rPr lang="is-IS" dirty="0" smtClean="0">
                <a:solidFill>
                  <a:srgbClr val="191919"/>
                </a:solidFill>
              </a:rPr>
              <a:t>Compute, storage and data, mobile, messaging, media, content delivery network, machine learning, ...</a:t>
            </a:r>
          </a:p>
          <a:p>
            <a:pPr marL="185738" indent="-185738">
              <a:buFont typeface="Arial"/>
              <a:buChar char="•"/>
            </a:pPr>
            <a:r>
              <a:rPr lang="is-IS" dirty="0" smtClean="0">
                <a:solidFill>
                  <a:srgbClr val="191919"/>
                </a:solidFill>
              </a:rPr>
              <a:t>Interact via REST/HTTP/XML APIs; MS Visual Studio/Git/</a:t>
            </a:r>
            <a:r>
              <a:rPr lang="is-IS" dirty="0">
                <a:solidFill>
                  <a:srgbClr val="191919"/>
                </a:solidFill>
              </a:rPr>
              <a:t>Eclipse integration; </a:t>
            </a:r>
            <a:r>
              <a:rPr lang="is-IS" dirty="0" smtClean="0">
                <a:solidFill>
                  <a:srgbClr val="191919"/>
                </a:solidFill>
              </a:rPr>
              <a:t>Azure Portal</a:t>
            </a:r>
          </a:p>
          <a:p>
            <a:pPr marL="185738" indent="-185738">
              <a:buFont typeface="Arial"/>
              <a:buChar char="•"/>
            </a:pPr>
            <a:r>
              <a:rPr lang="en-US" dirty="0" smtClean="0"/>
              <a:t>Pay-as-you-go (per minute billing)</a:t>
            </a:r>
          </a:p>
          <a:p>
            <a:pPr marL="185738" indent="-185738">
              <a:buFont typeface="Arial"/>
              <a:buChar char="•"/>
            </a:pPr>
            <a:r>
              <a:rPr lang="en-US" dirty="0" smtClean="0"/>
              <a:t>‘Azure for research’ </a:t>
            </a:r>
            <a:r>
              <a:rPr lang="en-US" dirty="0" err="1" smtClean="0"/>
              <a:t>programme</a:t>
            </a:r>
            <a:r>
              <a:rPr lang="en-US" dirty="0" smtClean="0"/>
              <a:t> (grants, online exercises, f2f training, etc.)</a:t>
            </a:r>
            <a:endParaRPr lang="en-US" dirty="0"/>
          </a:p>
        </p:txBody>
      </p:sp>
      <p:sp>
        <p:nvSpPr>
          <p:cNvPr id="10" name="TextBox 9"/>
          <p:cNvSpPr txBox="1"/>
          <p:nvPr/>
        </p:nvSpPr>
        <p:spPr>
          <a:xfrm>
            <a:off x="6012160" y="888974"/>
            <a:ext cx="1903286" cy="461665"/>
          </a:xfrm>
          <a:prstGeom prst="rect">
            <a:avLst/>
          </a:prstGeom>
          <a:noFill/>
        </p:spPr>
        <p:txBody>
          <a:bodyPr wrap="none" rtlCol="0">
            <a:spAutoFit/>
          </a:bodyPr>
          <a:lstStyle/>
          <a:p>
            <a:r>
              <a:rPr lang="en-US" sz="2400" b="1" dirty="0" smtClean="0"/>
              <a:t>Cloud service</a:t>
            </a:r>
            <a:endParaRPr lang="en-US" sz="2400" b="1" dirty="0"/>
          </a:p>
        </p:txBody>
      </p:sp>
      <p:pic>
        <p:nvPicPr>
          <p:cNvPr id="2" name="Picture 1"/>
          <p:cNvPicPr>
            <a:picLocks noChangeAspect="1"/>
          </p:cNvPicPr>
          <p:nvPr/>
        </p:nvPicPr>
        <p:blipFill>
          <a:blip r:embed="rId4"/>
          <a:stretch>
            <a:fillRect/>
          </a:stretch>
        </p:blipFill>
        <p:spPr>
          <a:xfrm>
            <a:off x="5148064" y="1484784"/>
            <a:ext cx="3593976" cy="497167"/>
          </a:xfrm>
          <a:prstGeom prst="rect">
            <a:avLst/>
          </a:prstGeom>
        </p:spPr>
      </p:pic>
      <p:pic>
        <p:nvPicPr>
          <p:cNvPr id="12" name="Picture 11"/>
          <p:cNvPicPr>
            <a:picLocks noChangeAspect="1"/>
          </p:cNvPicPr>
          <p:nvPr/>
        </p:nvPicPr>
        <p:blipFill>
          <a:blip r:embed="rId5"/>
          <a:stretch>
            <a:fillRect/>
          </a:stretch>
        </p:blipFill>
        <p:spPr>
          <a:xfrm>
            <a:off x="881394" y="1340768"/>
            <a:ext cx="2904324" cy="792088"/>
          </a:xfrm>
          <a:prstGeom prst="rect">
            <a:avLst/>
          </a:prstGeom>
        </p:spPr>
      </p:pic>
    </p:spTree>
    <p:extLst>
      <p:ext uri="{BB962C8B-B14F-4D97-AF65-F5344CB8AC3E}">
        <p14:creationId xmlns:p14="http://schemas.microsoft.com/office/powerpoint/2010/main" val="39664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trainers</a:t>
            </a:r>
            <a:endParaRPr lang="en-GB" dirty="0"/>
          </a:p>
        </p:txBody>
      </p:sp>
      <p:sp>
        <p:nvSpPr>
          <p:cNvPr id="7" name="Content Placeholder 5"/>
          <p:cNvSpPr txBox="1">
            <a:spLocks/>
          </p:cNvSpPr>
          <p:nvPr/>
        </p:nvSpPr>
        <p:spPr>
          <a:xfrm>
            <a:off x="611560" y="3888293"/>
            <a:ext cx="4320480" cy="22647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Candara" panose="020E0502030303020204" pitchFamily="34" charset="0"/>
                <a:hlinkClick r:id="rId2"/>
              </a:rPr>
              <a:t>Gergely.Sipos@egi.eu</a:t>
            </a:r>
            <a:r>
              <a:rPr lang="en-US" sz="1800" dirty="0" smtClean="0">
                <a:latin typeface="Candara" panose="020E0502030303020204" pitchFamily="34" charset="0"/>
              </a:rPr>
              <a:t> </a:t>
            </a:r>
          </a:p>
          <a:p>
            <a:r>
              <a:rPr lang="en-US" sz="1800" dirty="0" smtClean="0">
                <a:latin typeface="Candara" panose="020E0502030303020204" pitchFamily="34" charset="0"/>
              </a:rPr>
              <a:t>Leading engagement with new communities</a:t>
            </a:r>
          </a:p>
          <a:p>
            <a:r>
              <a:rPr lang="en-US" sz="1800" dirty="0" smtClean="0">
                <a:latin typeface="Candara" panose="020E0502030303020204" pitchFamily="34" charset="0"/>
              </a:rPr>
              <a:t>Coordinating training </a:t>
            </a:r>
          </a:p>
          <a:p>
            <a:r>
              <a:rPr lang="en-GB" sz="1800" dirty="0" smtClean="0">
                <a:latin typeface="Candara" panose="020E0502030303020204" pitchFamily="34" charset="0"/>
              </a:rPr>
              <a:t>Working with Research Infrastructures</a:t>
            </a:r>
          </a:p>
          <a:p>
            <a:r>
              <a:rPr lang="en-GB" sz="1800" dirty="0" smtClean="0">
                <a:latin typeface="Candara" panose="020E0502030303020204" pitchFamily="34" charset="0"/>
              </a:rPr>
              <a:t>Based in Budapest, Hungary</a:t>
            </a:r>
            <a:endParaRPr lang="en-GB" sz="1800" dirty="0">
              <a:latin typeface="Candara" panose="020E0502030303020204" pitchFamily="34" charset="0"/>
            </a:endParaRPr>
          </a:p>
        </p:txBody>
      </p:sp>
      <p:pic>
        <p:nvPicPr>
          <p:cNvPr id="1028" name="Picture 4" descr="Gergely Si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68760"/>
            <a:ext cx="2535555" cy="25355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Content Placeholder 5"/>
          <p:cNvSpPr>
            <a:spLocks noGrp="1"/>
          </p:cNvSpPr>
          <p:nvPr>
            <p:ph sz="half" idx="2"/>
          </p:nvPr>
        </p:nvSpPr>
        <p:spPr>
          <a:xfrm>
            <a:off x="4946516" y="3880020"/>
            <a:ext cx="3672408" cy="2264790"/>
          </a:xfrm>
        </p:spPr>
        <p:txBody>
          <a:bodyPr/>
          <a:lstStyle/>
          <a:p>
            <a:r>
              <a:rPr lang="en-US" sz="1800" dirty="0" smtClean="0">
                <a:latin typeface="Candara" panose="020E0502030303020204" pitchFamily="34" charset="0"/>
                <a:hlinkClick r:id="rId4"/>
              </a:rPr>
              <a:t>Giuseppe.LaRocca@egi.eu</a:t>
            </a:r>
            <a:r>
              <a:rPr lang="en-US" sz="1800" dirty="0" smtClean="0">
                <a:latin typeface="Candara" panose="020E0502030303020204" pitchFamily="34" charset="0"/>
              </a:rPr>
              <a:t> </a:t>
            </a:r>
          </a:p>
          <a:p>
            <a:r>
              <a:rPr lang="en-US" sz="1800" dirty="0" smtClean="0">
                <a:latin typeface="Candara" panose="020E0502030303020204" pitchFamily="34" charset="0"/>
              </a:rPr>
              <a:t>Resource allocation to communities </a:t>
            </a:r>
          </a:p>
          <a:p>
            <a:r>
              <a:rPr lang="en-US" sz="1800" dirty="0" smtClean="0">
                <a:latin typeface="Candara" panose="020E0502030303020204" pitchFamily="34" charset="0"/>
              </a:rPr>
              <a:t>Cloud user support</a:t>
            </a:r>
          </a:p>
          <a:p>
            <a:r>
              <a:rPr lang="en-GB" sz="1800" dirty="0" smtClean="0">
                <a:latin typeface="Candara" panose="020E0502030303020204" pitchFamily="34" charset="0"/>
              </a:rPr>
              <a:t>Specialised on environmental sciences</a:t>
            </a:r>
          </a:p>
          <a:p>
            <a:r>
              <a:rPr lang="en-GB" sz="1800" dirty="0" smtClean="0">
                <a:latin typeface="Candara" panose="020E0502030303020204" pitchFamily="34" charset="0"/>
              </a:rPr>
              <a:t>Based in Catania, Italy</a:t>
            </a:r>
            <a:endParaRPr lang="en-GB" sz="1800" dirty="0">
              <a:latin typeface="Candara" panose="020E0502030303020204" pitchFamily="34" charset="0"/>
            </a:endParaRPr>
          </a:p>
        </p:txBody>
      </p:sp>
      <p:pic>
        <p:nvPicPr>
          <p:cNvPr id="10" name="Picture 2" descr="https://www.egi.eu/wp-content/uploads/2016/08/Giuseppe-la-Roca-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268760"/>
            <a:ext cx="2534756" cy="25347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15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47664" y="188640"/>
            <a:ext cx="7246622" cy="850106"/>
          </a:xfrm>
          <a:prstGeom prst="rect">
            <a:avLst/>
          </a:prstGeom>
        </p:spPr>
        <p:txBody>
          <a:bodyPr vert="horz" lIns="20014" tIns="10008" rIns="20014" bIns="10008" rtlCol="0" anchor="ctr">
            <a:norm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2800" dirty="0" smtClean="0"/>
              <a:t>Comparison of computing approaches</a:t>
            </a:r>
            <a:endParaRPr lang="en-US" sz="2000" dirty="0"/>
          </a:p>
        </p:txBody>
      </p:sp>
      <p:graphicFrame>
        <p:nvGraphicFramePr>
          <p:cNvPr id="13" name="Table 7"/>
          <p:cNvGraphicFramePr>
            <a:graphicFrameLocks noGrp="1"/>
          </p:cNvGraphicFramePr>
          <p:nvPr>
            <p:extLst>
              <p:ext uri="{D42A27DB-BD31-4B8C-83A1-F6EECF244321}">
                <p14:modId xmlns:p14="http://schemas.microsoft.com/office/powerpoint/2010/main" val="4155985327"/>
              </p:ext>
            </p:extLst>
          </p:nvPr>
        </p:nvGraphicFramePr>
        <p:xfrm>
          <a:off x="251520" y="1124744"/>
          <a:ext cx="8712968" cy="4907280"/>
        </p:xfrm>
        <a:graphic>
          <a:graphicData uri="http://schemas.openxmlformats.org/drawingml/2006/table">
            <a:tbl>
              <a:tblPr firstRow="1" bandRow="1">
                <a:tableStyleId>{5C22544A-7EE6-4342-B048-85BDC9FD1C3A}</a:tableStyleId>
              </a:tblPr>
              <a:tblGrid>
                <a:gridCol w="2880320"/>
                <a:gridCol w="2808312"/>
                <a:gridCol w="1512168"/>
                <a:gridCol w="1512168"/>
              </a:tblGrid>
              <a:tr h="652280">
                <a:tc>
                  <a:txBody>
                    <a:bodyPr/>
                    <a:lstStyle/>
                    <a:p>
                      <a:r>
                        <a:rPr lang="en-US" sz="2000" dirty="0" smtClean="0"/>
                        <a:t>High-Throughput</a:t>
                      </a:r>
                    </a:p>
                    <a:p>
                      <a:r>
                        <a:rPr lang="en-US" sz="2000" dirty="0" smtClean="0"/>
                        <a:t>(Yesterday)</a:t>
                      </a:r>
                      <a:endParaRPr lang="en-US" sz="2000" dirty="0"/>
                    </a:p>
                  </a:txBody>
                  <a:tcPr/>
                </a:tc>
                <a:tc>
                  <a:txBody>
                    <a:bodyPr/>
                    <a:lstStyle/>
                    <a:p>
                      <a:r>
                        <a:rPr lang="en-US" sz="2000" dirty="0" err="1" smtClean="0"/>
                        <a:t>IaaS</a:t>
                      </a:r>
                      <a:r>
                        <a:rPr lang="en-US" sz="2000" dirty="0" smtClean="0"/>
                        <a:t> cloud compute</a:t>
                      </a:r>
                      <a:br>
                        <a:rPr lang="en-US" sz="2000" dirty="0" smtClean="0"/>
                      </a:br>
                      <a:r>
                        <a:rPr lang="en-US" sz="2000" dirty="0" smtClean="0"/>
                        <a:t>(Today)</a:t>
                      </a:r>
                      <a:endParaRPr lang="en-US" sz="2000" dirty="0"/>
                    </a:p>
                  </a:txBody>
                  <a:tcPr/>
                </a:tc>
                <a:tc>
                  <a:txBody>
                    <a:bodyPr/>
                    <a:lstStyle/>
                    <a:p>
                      <a:r>
                        <a:rPr lang="en-US" sz="2000" dirty="0" err="1" smtClean="0">
                          <a:solidFill>
                            <a:schemeClr val="bg1">
                              <a:lumMod val="65000"/>
                            </a:schemeClr>
                          </a:solidFill>
                        </a:rPr>
                        <a:t>PaaS</a:t>
                      </a:r>
                      <a:r>
                        <a:rPr lang="en-US" sz="2000" baseline="0" dirty="0" smtClean="0">
                          <a:solidFill>
                            <a:schemeClr val="bg1">
                              <a:lumMod val="65000"/>
                            </a:schemeClr>
                          </a:solidFill>
                        </a:rPr>
                        <a:t> cloud; </a:t>
                      </a:r>
                      <a:r>
                        <a:rPr lang="en-US" sz="2000" baseline="0" dirty="0" err="1" smtClean="0">
                          <a:solidFill>
                            <a:schemeClr val="bg1">
                              <a:lumMod val="65000"/>
                            </a:schemeClr>
                          </a:solidFill>
                        </a:rPr>
                        <a:t>SaaS</a:t>
                      </a:r>
                      <a:r>
                        <a:rPr lang="en-US" sz="2000" baseline="0" dirty="0" smtClean="0">
                          <a:solidFill>
                            <a:schemeClr val="bg1">
                              <a:lumMod val="65000"/>
                            </a:schemeClr>
                          </a:solidFill>
                        </a:rPr>
                        <a:t> cloud </a:t>
                      </a:r>
                      <a:endParaRPr lang="en-US" sz="2000" dirty="0">
                        <a:solidFill>
                          <a:schemeClr val="bg1">
                            <a:lumMod val="65000"/>
                          </a:schemeClr>
                        </a:solidFill>
                      </a:endParaRPr>
                    </a:p>
                  </a:txBody>
                  <a:tcPr>
                    <a:solidFill>
                      <a:schemeClr val="accent1">
                        <a:lumMod val="20000"/>
                        <a:lumOff val="80000"/>
                      </a:schemeClr>
                    </a:solidFill>
                  </a:tcPr>
                </a:tc>
                <a:tc>
                  <a:txBody>
                    <a:bodyPr/>
                    <a:lstStyle/>
                    <a:p>
                      <a:r>
                        <a:rPr lang="en-US" sz="2000" dirty="0" smtClean="0">
                          <a:solidFill>
                            <a:schemeClr val="bg1">
                              <a:lumMod val="65000"/>
                            </a:schemeClr>
                          </a:solidFill>
                        </a:rPr>
                        <a:t>Container compute</a:t>
                      </a:r>
                      <a:endParaRPr lang="en-US" sz="2000" dirty="0">
                        <a:solidFill>
                          <a:schemeClr val="bg1">
                            <a:lumMod val="65000"/>
                          </a:schemeClr>
                        </a:solidFill>
                      </a:endParaRPr>
                    </a:p>
                  </a:txBody>
                  <a:tcPr>
                    <a:solidFill>
                      <a:schemeClr val="accent1">
                        <a:lumMod val="20000"/>
                        <a:lumOff val="80000"/>
                      </a:schemeClr>
                    </a:solidFill>
                  </a:tcPr>
                </a:tc>
              </a:tr>
              <a:tr h="3668200">
                <a:tc>
                  <a:txBody>
                    <a:bodyPr/>
                    <a:lstStyle/>
                    <a:p>
                      <a:pPr marL="285750" indent="-285750">
                        <a:buFont typeface="Arial"/>
                        <a:buChar char="•"/>
                      </a:pPr>
                      <a:r>
                        <a:rPr lang="en-US" dirty="0" smtClean="0"/>
                        <a:t>For batch compute “jobs”</a:t>
                      </a:r>
                    </a:p>
                    <a:p>
                      <a:pPr marL="285750" indent="-285750">
                        <a:buFont typeface="Arial"/>
                        <a:buChar char="•"/>
                      </a:pPr>
                      <a:r>
                        <a:rPr lang="en-US" dirty="0" smtClean="0"/>
                        <a:t>Jobs</a:t>
                      </a:r>
                      <a:r>
                        <a:rPr lang="en-US" baseline="0" dirty="0" smtClean="0"/>
                        <a:t> must be grid-enabled</a:t>
                      </a:r>
                      <a:endParaRPr lang="en-US" dirty="0" smtClean="0"/>
                    </a:p>
                    <a:p>
                      <a:pPr marL="285750" indent="-285750">
                        <a:buFont typeface="Arial"/>
                        <a:buChar char="•"/>
                      </a:pPr>
                      <a:r>
                        <a:rPr lang="en-US" dirty="0" smtClean="0"/>
                        <a:t>Best suitable for ‘embarrassingly parallel’ </a:t>
                      </a:r>
                      <a:r>
                        <a:rPr lang="en-US" baseline="0" dirty="0" smtClean="0"/>
                        <a:t>applications</a:t>
                      </a:r>
                    </a:p>
                    <a:p>
                      <a:pPr marL="285750" indent="-285750">
                        <a:buFont typeface="Arial"/>
                        <a:buChar char="•"/>
                      </a:pPr>
                      <a:r>
                        <a:rPr lang="en-US" baseline="0" dirty="0" smtClean="0"/>
                        <a:t>Easy to span across multiple data </a:t>
                      </a:r>
                      <a:r>
                        <a:rPr lang="en-US" baseline="0" dirty="0" err="1" smtClean="0"/>
                        <a:t>centres</a:t>
                      </a:r>
                      <a:endParaRPr lang="en-US" dirty="0" smtClean="0"/>
                    </a:p>
                    <a:p>
                      <a:pPr marL="285750" indent="-285750">
                        <a:buFont typeface="Arial"/>
                        <a:buChar char="•"/>
                      </a:pPr>
                      <a:r>
                        <a:rPr lang="en-US" dirty="0" smtClean="0"/>
                        <a:t>Typically pre-compiled, small jobs</a:t>
                      </a:r>
                    </a:p>
                    <a:p>
                      <a:pPr marL="285750" indent="-285750">
                        <a:buFont typeface="Arial"/>
                        <a:buChar char="•"/>
                      </a:pPr>
                      <a:r>
                        <a:rPr lang="en-US" dirty="0" smtClean="0"/>
                        <a:t>Comes with a</a:t>
                      </a:r>
                      <a:r>
                        <a:rPr lang="en-US" baseline="0" dirty="0" smtClean="0"/>
                        <a:t> job scheduler</a:t>
                      </a:r>
                      <a:endParaRPr lang="en-US" dirty="0" smtClean="0"/>
                    </a:p>
                    <a:p>
                      <a:endParaRPr lang="en-US" dirty="0" smtClean="0"/>
                    </a:p>
                    <a:p>
                      <a:endParaRPr lang="en-US" dirty="0" smtClean="0"/>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compute/data-intensive tasks </a:t>
                      </a:r>
                      <a:r>
                        <a:rPr lang="en-US" b="1" baseline="0" dirty="0" smtClean="0"/>
                        <a:t>and</a:t>
                      </a:r>
                      <a:r>
                        <a:rPr lang="en-US" baseline="0" dirty="0" smtClean="0"/>
                        <a:t> to host online services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Both batch</a:t>
                      </a:r>
                      <a:r>
                        <a:rPr lang="en-US" baseline="0" dirty="0" smtClean="0"/>
                        <a:t> and interactive computing</a:t>
                      </a:r>
                    </a:p>
                    <a:p>
                      <a:pPr marL="285750" indent="-285750">
                        <a:buFont typeface="Arial"/>
                        <a:buChar char="•"/>
                      </a:pPr>
                      <a:r>
                        <a:rPr lang="en-US" baseline="0" dirty="0" smtClean="0"/>
                        <a:t>Flexibility with SW and operating system</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dirty="0" smtClean="0"/>
                        <a:t>Easily to scale up (typically within one data centre)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VMs can be massive (GBs)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Does not include a job scheduler (</a:t>
                      </a:r>
                      <a:r>
                        <a:rPr lang="en-GB" baseline="0" dirty="0" err="1" smtClean="0"/>
                        <a:t>IaaS</a:t>
                      </a:r>
                      <a:r>
                        <a:rPr lang="en-GB" baseline="0" dirty="0" smtClean="0"/>
                        <a:t>)</a:t>
                      </a:r>
                      <a:endParaRPr lang="en-US" baseline="0" dirty="0" smtClean="0"/>
                    </a:p>
                    <a:p>
                      <a:endParaRPr lang="en-US" dirty="0"/>
                    </a:p>
                  </a:txBody>
                  <a:tcPr/>
                </a:tc>
                <a:tc>
                  <a:txBody>
                    <a:bodyPr/>
                    <a:lstStyle/>
                    <a:p>
                      <a:pPr marL="285750" indent="-285750">
                        <a:buFont typeface="Arial"/>
                        <a:buChar char="•"/>
                      </a:pPr>
                      <a:r>
                        <a:rPr lang="is-IS" dirty="0" smtClean="0">
                          <a:solidFill>
                            <a:schemeClr val="bg1">
                              <a:lumMod val="65000"/>
                            </a:schemeClr>
                          </a:solidFill>
                        </a:rPr>
                        <a:t>PaaS:</a:t>
                      </a:r>
                      <a:r>
                        <a:rPr lang="is-IS" baseline="0" dirty="0" smtClean="0">
                          <a:solidFill>
                            <a:schemeClr val="bg1">
                              <a:lumMod val="65000"/>
                            </a:schemeClr>
                          </a:solidFill>
                        </a:rPr>
                        <a:t> application development</a:t>
                      </a:r>
                    </a:p>
                    <a:p>
                      <a:pPr marL="285750" indent="-285750">
                        <a:buFont typeface="Arial"/>
                        <a:buChar char="•"/>
                      </a:pPr>
                      <a:r>
                        <a:rPr lang="is-IS" baseline="0" dirty="0" smtClean="0">
                          <a:solidFill>
                            <a:schemeClr val="bg1">
                              <a:lumMod val="65000"/>
                            </a:schemeClr>
                          </a:solidFill>
                        </a:rPr>
                        <a:t>SaaS: Web/mobile application use</a:t>
                      </a:r>
                      <a:endParaRPr lang="en-US" dirty="0">
                        <a:solidFill>
                          <a:schemeClr val="bg1">
                            <a:lumMod val="65000"/>
                          </a:schemeClr>
                        </a:solidFill>
                      </a:endParaRPr>
                    </a:p>
                  </a:txBody>
                  <a:tcPr>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solidFill>
                            <a:srgbClr val="A6A6A6"/>
                          </a:solidFill>
                        </a:rPr>
                        <a:t>More lightweight than VMs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solidFill>
                            <a:srgbClr val="A6A6A6"/>
                          </a:solidFill>
                        </a:rPr>
                        <a:t>Less isolation</a:t>
                      </a:r>
                      <a:endParaRPr lang="en-US" baseline="0" dirty="0" smtClean="0">
                        <a:solidFill>
                          <a:schemeClr val="bg1">
                            <a:lumMod val="65000"/>
                          </a:schemeClr>
                        </a:solidFill>
                      </a:endParaRPr>
                    </a:p>
                    <a:p>
                      <a:pPr marL="285750" indent="-285750">
                        <a:buFont typeface="Arial"/>
                        <a:buChar char="•"/>
                      </a:pPr>
                      <a:endParaRPr lang="en-US" dirty="0">
                        <a:solidFill>
                          <a:schemeClr val="bg1">
                            <a:lumMod val="65000"/>
                          </a:schemeClr>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238943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Autofit/>
          </a:bodyPr>
          <a:lstStyle/>
          <a:p>
            <a:r>
              <a:rPr lang="en-US" sz="3200" dirty="0" smtClean="0"/>
              <a:t>Introduction to EGI cloud</a:t>
            </a:r>
            <a:br>
              <a:rPr lang="en-US" sz="3200" dirty="0" smtClean="0"/>
            </a:br>
            <a:endParaRPr lang="en-GB" sz="3200" dirty="0"/>
          </a:p>
        </p:txBody>
      </p:sp>
    </p:spTree>
    <p:extLst>
      <p:ext uri="{BB962C8B-B14F-4D97-AF65-F5344CB8AC3E}">
        <p14:creationId xmlns:p14="http://schemas.microsoft.com/office/powerpoint/2010/main" val="359794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Cloud</a:t>
            </a:r>
            <a:endParaRPr lang="en-GB" dirty="0"/>
          </a:p>
        </p:txBody>
      </p:sp>
      <p:sp>
        <p:nvSpPr>
          <p:cNvPr id="3" name="Content Placeholder 2"/>
          <p:cNvSpPr>
            <a:spLocks noGrp="1"/>
          </p:cNvSpPr>
          <p:nvPr>
            <p:ph sz="half" idx="2"/>
          </p:nvPr>
        </p:nvSpPr>
        <p:spPr>
          <a:xfrm>
            <a:off x="4716016" y="908720"/>
            <a:ext cx="4427984" cy="4784400"/>
          </a:xfrm>
        </p:spPr>
        <p:txBody>
          <a:bodyPr/>
          <a:lstStyle/>
          <a:p>
            <a:r>
              <a:rPr lang="en-GB" sz="2400" dirty="0" smtClean="0">
                <a:latin typeface="Candara" panose="020E0502030303020204" pitchFamily="34" charset="0"/>
              </a:rPr>
              <a:t>Grid of clouds</a:t>
            </a:r>
          </a:p>
          <a:p>
            <a:r>
              <a:rPr lang="en-GB" sz="2400" dirty="0" smtClean="0">
                <a:latin typeface="Candara" panose="020E0502030303020204" pitchFamily="34" charset="0"/>
              </a:rPr>
              <a:t>Uniformed user interfaces</a:t>
            </a:r>
          </a:p>
          <a:p>
            <a:r>
              <a:rPr lang="en-GB" sz="2400" dirty="0" smtClean="0">
                <a:latin typeface="Candara" panose="020E0502030303020204" pitchFamily="34" charset="0"/>
              </a:rPr>
              <a:t>Harmonised operational behaviour</a:t>
            </a:r>
          </a:p>
          <a:p>
            <a:r>
              <a:rPr lang="en-GB" sz="2400" dirty="0" smtClean="0">
                <a:latin typeface="Candara" panose="020E0502030303020204" pitchFamily="34" charset="0"/>
              </a:rPr>
              <a:t>Based on open standards and open technologies</a:t>
            </a:r>
          </a:p>
          <a:p>
            <a:r>
              <a:rPr lang="en-GB" sz="2400" dirty="0" smtClean="0">
                <a:latin typeface="Candara" panose="020E0502030303020204" pitchFamily="34" charset="0"/>
              </a:rPr>
              <a:t>Primarily an </a:t>
            </a:r>
            <a:r>
              <a:rPr lang="en-GB" sz="2400" dirty="0" err="1" smtClean="0">
                <a:latin typeface="Candara" panose="020E0502030303020204" pitchFamily="34" charset="0"/>
              </a:rPr>
              <a:t>IaaS</a:t>
            </a:r>
            <a:r>
              <a:rPr lang="en-GB" sz="2400" dirty="0" smtClean="0">
                <a:latin typeface="Candara" panose="020E0502030303020204" pitchFamily="34" charset="0"/>
              </a:rPr>
              <a:t> cloud, but with community-hosted </a:t>
            </a:r>
            <a:r>
              <a:rPr lang="en-GB" sz="2400" dirty="0" err="1" smtClean="0">
                <a:latin typeface="Candara" panose="020E0502030303020204" pitchFamily="34" charset="0"/>
              </a:rPr>
              <a:t>PaaS</a:t>
            </a:r>
            <a:r>
              <a:rPr lang="en-GB" sz="2400" dirty="0" smtClean="0">
                <a:latin typeface="Candara" panose="020E0502030303020204" pitchFamily="34" charset="0"/>
              </a:rPr>
              <a:t> and </a:t>
            </a:r>
            <a:r>
              <a:rPr lang="en-GB" sz="2400" dirty="0" err="1" smtClean="0">
                <a:latin typeface="Candara" panose="020E0502030303020204" pitchFamily="34" charset="0"/>
              </a:rPr>
              <a:t>SaaS</a:t>
            </a:r>
            <a:r>
              <a:rPr lang="en-GB" sz="2400" dirty="0" smtClean="0">
                <a:latin typeface="Candara" panose="020E0502030303020204" pitchFamily="34" charset="0"/>
              </a:rPr>
              <a:t> on top</a:t>
            </a:r>
          </a:p>
          <a:p>
            <a:endParaRPr lang="en-GB" sz="2400" dirty="0">
              <a:latin typeface="Candara" panose="020E0502030303020204" pitchFamily="34" charset="0"/>
            </a:endParaRPr>
          </a:p>
          <a:p>
            <a:r>
              <a:rPr lang="en-GB" sz="2400" dirty="0">
                <a:latin typeface="Candara" panose="020E0502030303020204" pitchFamily="34" charset="0"/>
              </a:rPr>
              <a:t>Infrastructure </a:t>
            </a:r>
            <a:r>
              <a:rPr lang="en-GB" sz="2400" dirty="0" smtClean="0">
                <a:latin typeface="Candara" panose="020E0502030303020204" pitchFamily="34" charset="0"/>
                <a:sym typeface="Wingdings" panose="05000000000000000000" pitchFamily="2" charset="2"/>
              </a:rPr>
              <a:t> </a:t>
            </a:r>
            <a:r>
              <a:rPr lang="en-GB" sz="2400" b="1" dirty="0" smtClean="0">
                <a:solidFill>
                  <a:schemeClr val="accent1"/>
                </a:solidFill>
                <a:latin typeface="Candara" panose="020E0502030303020204" pitchFamily="34" charset="0"/>
                <a:sym typeface="Wingdings" panose="05000000000000000000" pitchFamily="2" charset="2"/>
              </a:rPr>
              <a:t>Access</a:t>
            </a:r>
            <a:r>
              <a:rPr lang="en-GB" sz="2400" dirty="0" smtClean="0">
                <a:latin typeface="Candara" panose="020E0502030303020204" pitchFamily="34" charset="0"/>
              </a:rPr>
              <a:t/>
            </a:r>
            <a:br>
              <a:rPr lang="en-GB" sz="2400" dirty="0" smtClean="0">
                <a:latin typeface="Candara" panose="020E0502030303020204" pitchFamily="34" charset="0"/>
              </a:rPr>
            </a:br>
            <a:r>
              <a:rPr lang="en-GB" sz="2400" b="1" dirty="0" smtClean="0">
                <a:solidFill>
                  <a:srgbClr val="FF0000"/>
                </a:solidFill>
                <a:latin typeface="Candara" panose="020E0502030303020204" pitchFamily="34" charset="0"/>
              </a:rPr>
              <a:t>AND</a:t>
            </a:r>
            <a:r>
              <a:rPr lang="en-GB" sz="2400" dirty="0" smtClean="0">
                <a:latin typeface="Candara" panose="020E0502030303020204" pitchFamily="34" charset="0"/>
              </a:rPr>
              <a:t> </a:t>
            </a:r>
            <a:br>
              <a:rPr lang="en-GB" sz="2400" dirty="0" smtClean="0">
                <a:latin typeface="Candara" panose="020E0502030303020204" pitchFamily="34" charset="0"/>
              </a:rPr>
            </a:br>
            <a:r>
              <a:rPr lang="en-GB" sz="2400" dirty="0" smtClean="0">
                <a:latin typeface="Candara" panose="020E0502030303020204" pitchFamily="34" charset="0"/>
              </a:rPr>
              <a:t>Technology stack </a:t>
            </a:r>
            <a:r>
              <a:rPr lang="en-GB" sz="2400" dirty="0" smtClean="0">
                <a:latin typeface="Candara" panose="020E0502030303020204" pitchFamily="34" charset="0"/>
                <a:sym typeface="Wingdings" panose="05000000000000000000" pitchFamily="2" charset="2"/>
              </a:rPr>
              <a:t> </a:t>
            </a:r>
            <a:r>
              <a:rPr lang="en-GB" sz="2400" b="1" dirty="0" smtClean="0">
                <a:solidFill>
                  <a:srgbClr val="4F81BD"/>
                </a:solidFill>
                <a:latin typeface="Candara" panose="020E0502030303020204" pitchFamily="34" charset="0"/>
                <a:sym typeface="Wingdings" panose="05000000000000000000" pitchFamily="2" charset="2"/>
              </a:rPr>
              <a:t>Deploy</a:t>
            </a:r>
            <a:endParaRPr lang="en-GB" sz="2400" b="1" dirty="0">
              <a:solidFill>
                <a:srgbClr val="4F81BD"/>
              </a:solidFill>
              <a:latin typeface="Candara" panose="020E0502030303020204" pitchFamily="34" charset="0"/>
            </a:endParaRPr>
          </a:p>
        </p:txBody>
      </p:sp>
      <p:sp>
        <p:nvSpPr>
          <p:cNvPr id="4" name="Cloud"/>
          <p:cNvSpPr>
            <a:spLocks noChangeAspect="1" noEditPoints="1" noChangeArrowheads="1"/>
          </p:cNvSpPr>
          <p:nvPr/>
        </p:nvSpPr>
        <p:spPr bwMode="auto">
          <a:xfrm>
            <a:off x="899592" y="1790568"/>
            <a:ext cx="1561224" cy="10462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5" name="Cloud"/>
          <p:cNvSpPr>
            <a:spLocks noChangeAspect="1" noEditPoints="1" noChangeArrowheads="1"/>
          </p:cNvSpPr>
          <p:nvPr/>
        </p:nvSpPr>
        <p:spPr bwMode="auto">
          <a:xfrm>
            <a:off x="107504" y="3374744"/>
            <a:ext cx="1152128" cy="7720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2339752" y="2996335"/>
            <a:ext cx="1368152" cy="9168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3131840" y="1732350"/>
            <a:ext cx="1152128" cy="7720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8" name="Cloud"/>
          <p:cNvSpPr>
            <a:spLocks noChangeAspect="1" noEditPoints="1" noChangeArrowheads="1"/>
          </p:cNvSpPr>
          <p:nvPr/>
        </p:nvSpPr>
        <p:spPr bwMode="auto">
          <a:xfrm>
            <a:off x="2807804" y="4598880"/>
            <a:ext cx="1800200" cy="120638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9" name="Cloud"/>
          <p:cNvSpPr>
            <a:spLocks noChangeAspect="1" noEditPoints="1" noChangeArrowheads="1"/>
          </p:cNvSpPr>
          <p:nvPr/>
        </p:nvSpPr>
        <p:spPr bwMode="auto">
          <a:xfrm>
            <a:off x="755576" y="4746455"/>
            <a:ext cx="1359768" cy="91123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cxnSp>
        <p:nvCxnSpPr>
          <p:cNvPr id="11" name="Straight Connector 10"/>
          <p:cNvCxnSpPr/>
          <p:nvPr/>
        </p:nvCxnSpPr>
        <p:spPr>
          <a:xfrm flipH="1">
            <a:off x="1115616" y="2836805"/>
            <a:ext cx="319844" cy="617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a:off x="1680204" y="2835691"/>
            <a:ext cx="83484" cy="1910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a:endCxn id="5" idx="2"/>
          </p:cNvCxnSpPr>
          <p:nvPr/>
        </p:nvCxnSpPr>
        <p:spPr>
          <a:xfrm flipH="1">
            <a:off x="1258672" y="3454761"/>
            <a:ext cx="1085324" cy="306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flipV="1">
            <a:off x="2459515" y="2118393"/>
            <a:ext cx="675899" cy="19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a:off x="3023828" y="3912211"/>
            <a:ext cx="468052" cy="83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23928" y="2504436"/>
            <a:ext cx="0" cy="20944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830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is a cloud federation? – </a:t>
            </a:r>
            <a:r>
              <a:rPr lang="en-US" dirty="0" smtClean="0">
                <a:solidFill>
                  <a:srgbClr val="FF0000"/>
                </a:solidFill>
              </a:rPr>
              <a:t>A ‘definition’</a:t>
            </a:r>
            <a:endParaRPr lang="en-GB" dirty="0">
              <a:solidFill>
                <a:srgbClr val="FF0000"/>
              </a:solidFill>
            </a:endParaRPr>
          </a:p>
        </p:txBody>
      </p:sp>
      <p:sp>
        <p:nvSpPr>
          <p:cNvPr id="8" name="Content Placeholder 7"/>
          <p:cNvSpPr>
            <a:spLocks noGrp="1"/>
          </p:cNvSpPr>
          <p:nvPr>
            <p:ph sz="half" idx="2"/>
          </p:nvPr>
        </p:nvSpPr>
        <p:spPr>
          <a:xfrm>
            <a:off x="179512" y="1308896"/>
            <a:ext cx="8892480" cy="4784400"/>
          </a:xfrm>
        </p:spPr>
        <p:txBody>
          <a:bodyPr/>
          <a:lstStyle/>
          <a:p>
            <a:r>
              <a:rPr lang="en-US" sz="2400" dirty="0" smtClean="0">
                <a:latin typeface="Candara" panose="020E0502030303020204" pitchFamily="34" charset="0"/>
              </a:rPr>
              <a:t>Practice of interconnecting cloud service providers. Motivations:</a:t>
            </a:r>
          </a:p>
          <a:p>
            <a:pPr lvl="1"/>
            <a:r>
              <a:rPr lang="en-US" sz="2000" dirty="0" smtClean="0">
                <a:latin typeface="Candara" panose="020E0502030303020204" pitchFamily="34" charset="0"/>
              </a:rPr>
              <a:t>Data locality; Data privacy; Shared investment; Distributed expertise, …</a:t>
            </a:r>
          </a:p>
          <a:p>
            <a:r>
              <a:rPr lang="en-US" sz="2400" dirty="0" smtClean="0">
                <a:latin typeface="Candara" panose="020E0502030303020204" pitchFamily="34" charset="0"/>
              </a:rPr>
              <a:t>Multiple cloud sites with interconnection(s). </a:t>
            </a:r>
            <a:br>
              <a:rPr lang="en-US" sz="2400" dirty="0" smtClean="0">
                <a:latin typeface="Candara" panose="020E0502030303020204" pitchFamily="34" charset="0"/>
              </a:rPr>
            </a:br>
            <a:r>
              <a:rPr lang="en-US" sz="2400" dirty="0" smtClean="0">
                <a:latin typeface="Candara" panose="020E0502030303020204" pitchFamily="34" charset="0"/>
              </a:rPr>
              <a:t>For example:</a:t>
            </a:r>
          </a:p>
          <a:p>
            <a:pPr lvl="1"/>
            <a:r>
              <a:rPr lang="en-US" sz="1800" dirty="0" smtClean="0">
                <a:latin typeface="Candara" panose="020E0502030303020204" pitchFamily="34" charset="0"/>
              </a:rPr>
              <a:t>Every cloud is registered in a single catalogue</a:t>
            </a:r>
          </a:p>
          <a:p>
            <a:pPr lvl="1"/>
            <a:r>
              <a:rPr lang="en-US" sz="1800" dirty="0" smtClean="0">
                <a:latin typeface="Candara" panose="020E0502030303020204" pitchFamily="34" charset="0"/>
              </a:rPr>
              <a:t>Shared VM image catalogue and image formats </a:t>
            </a:r>
          </a:p>
          <a:p>
            <a:pPr lvl="1"/>
            <a:r>
              <a:rPr lang="en-US" sz="1800" dirty="0" smtClean="0">
                <a:latin typeface="Candara" panose="020E0502030303020204" pitchFamily="34" charset="0"/>
              </a:rPr>
              <a:t>Automated distribution of VM Images to cloud sites</a:t>
            </a:r>
          </a:p>
          <a:p>
            <a:pPr lvl="1"/>
            <a:r>
              <a:rPr lang="en-US" sz="1800" dirty="0" smtClean="0">
                <a:latin typeface="Candara" panose="020E0502030303020204" pitchFamily="34" charset="0"/>
              </a:rPr>
              <a:t>Single sign-on for users</a:t>
            </a:r>
            <a:endParaRPr lang="en-US" sz="1800" dirty="0">
              <a:latin typeface="Candara" panose="020E0502030303020204" pitchFamily="34" charset="0"/>
            </a:endParaRPr>
          </a:p>
          <a:p>
            <a:pPr lvl="1"/>
            <a:r>
              <a:rPr lang="en-US" sz="1800" dirty="0" err="1" smtClean="0">
                <a:latin typeface="Candara" panose="020E0502030303020204" pitchFamily="34" charset="0"/>
              </a:rPr>
              <a:t>Harmonised</a:t>
            </a:r>
            <a:r>
              <a:rPr lang="en-US" sz="1800" dirty="0" smtClean="0">
                <a:latin typeface="Candara" panose="020E0502030303020204" pitchFamily="34" charset="0"/>
              </a:rPr>
              <a:t> operational practices</a:t>
            </a:r>
          </a:p>
          <a:p>
            <a:pPr lvl="2"/>
            <a:r>
              <a:rPr lang="en-US" sz="1600" dirty="0" smtClean="0">
                <a:latin typeface="Candara" panose="020E0502030303020204" pitchFamily="34" charset="0"/>
              </a:rPr>
              <a:t>Cloud configurations, integrated monitoring, accounting, etc.</a:t>
            </a:r>
          </a:p>
          <a:p>
            <a:pPr lvl="1"/>
            <a:r>
              <a:rPr lang="en-US" sz="1800" dirty="0" smtClean="0">
                <a:latin typeface="Candara" panose="020E0502030303020204" pitchFamily="34" charset="0"/>
              </a:rPr>
              <a:t>Integrated support model</a:t>
            </a:r>
          </a:p>
          <a:p>
            <a:pPr lvl="2"/>
            <a:r>
              <a:rPr lang="en-US" sz="1600" dirty="0" smtClean="0">
                <a:latin typeface="Candara" panose="020E0502030303020204" pitchFamily="34" charset="0"/>
              </a:rPr>
              <a:t>Ticketing system, consultancy, training</a:t>
            </a:r>
          </a:p>
        </p:txBody>
      </p:sp>
      <p:sp>
        <p:nvSpPr>
          <p:cNvPr id="2" name="TextBox 1"/>
          <p:cNvSpPr txBox="1"/>
          <p:nvPr/>
        </p:nvSpPr>
        <p:spPr>
          <a:xfrm rot="20494507">
            <a:off x="611551" y="3942432"/>
            <a:ext cx="6336704" cy="1323439"/>
          </a:xfrm>
          <a:prstGeom prst="rect">
            <a:avLst/>
          </a:prstGeom>
          <a:solidFill>
            <a:schemeClr val="bg2">
              <a:lumMod val="75000"/>
            </a:schemeClr>
          </a:solidFill>
          <a:ln>
            <a:solidFill>
              <a:srgbClr val="FF0000"/>
            </a:solidFill>
          </a:ln>
        </p:spPr>
        <p:txBody>
          <a:bodyPr wrap="square" rtlCol="0">
            <a:spAutoFit/>
          </a:bodyPr>
          <a:lstStyle/>
          <a:p>
            <a:pPr algn="ctr"/>
            <a:r>
              <a:rPr lang="en-US" sz="4000" dirty="0" smtClean="0">
                <a:solidFill>
                  <a:srgbClr val="FF0000"/>
                </a:solidFill>
                <a:latin typeface="Arial Narrow" panose="020B0606020202030204" pitchFamily="34" charset="0"/>
              </a:rPr>
              <a:t>EGI Cloud can do all this </a:t>
            </a:r>
            <a:r>
              <a:rPr lang="en-US" sz="4000" dirty="0" smtClean="0">
                <a:solidFill>
                  <a:srgbClr val="FF0000"/>
                </a:solidFill>
                <a:latin typeface="Arial Narrow" panose="020B0606020202030204" pitchFamily="34" charset="0"/>
                <a:sym typeface="Wingdings"/>
              </a:rPr>
              <a:t> </a:t>
            </a:r>
            <a:br>
              <a:rPr lang="en-US" sz="4000" dirty="0" smtClean="0">
                <a:solidFill>
                  <a:srgbClr val="FF0000"/>
                </a:solidFill>
                <a:latin typeface="Arial Narrow" panose="020B0606020202030204" pitchFamily="34" charset="0"/>
                <a:sym typeface="Wingdings"/>
              </a:rPr>
            </a:br>
            <a:r>
              <a:rPr lang="en-US" sz="4000" dirty="0" smtClean="0">
                <a:solidFill>
                  <a:srgbClr val="FF0000"/>
                </a:solidFill>
                <a:latin typeface="Arial Narrow" panose="020B0606020202030204" pitchFamily="34" charset="0"/>
                <a:sym typeface="Wingdings"/>
              </a:rPr>
              <a:t>EGI Federated Cloud</a:t>
            </a:r>
            <a:endParaRPr lang="en-GB" sz="40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5372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Cloud architecture</a:t>
            </a:r>
            <a:endParaRPr lang="en-GB" dirty="0"/>
          </a:p>
        </p:txBody>
      </p:sp>
      <p:sp>
        <p:nvSpPr>
          <p:cNvPr id="16" name="Cloud"/>
          <p:cNvSpPr>
            <a:spLocks noChangeAspect="1" noEditPoints="1" noChangeArrowheads="1"/>
          </p:cNvSpPr>
          <p:nvPr/>
        </p:nvSpPr>
        <p:spPr bwMode="auto">
          <a:xfrm>
            <a:off x="2711268" y="2078600"/>
            <a:ext cx="1561224" cy="10462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sz="1400" dirty="0"/>
          </a:p>
        </p:txBody>
      </p:sp>
      <p:sp>
        <p:nvSpPr>
          <p:cNvPr id="17" name="Cloud"/>
          <p:cNvSpPr>
            <a:spLocks noChangeAspect="1" noEditPoints="1" noChangeArrowheads="1"/>
          </p:cNvSpPr>
          <p:nvPr/>
        </p:nvSpPr>
        <p:spPr bwMode="auto">
          <a:xfrm>
            <a:off x="1919180" y="3662776"/>
            <a:ext cx="1152128" cy="7720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151428" y="3284367"/>
            <a:ext cx="1368152" cy="9168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4943516" y="2020382"/>
            <a:ext cx="1152128" cy="7720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4619480" y="4886912"/>
            <a:ext cx="1800200" cy="120638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567252" y="5034487"/>
            <a:ext cx="1359768" cy="91123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cxnSp>
        <p:nvCxnSpPr>
          <p:cNvPr id="22" name="Straight Connector 21"/>
          <p:cNvCxnSpPr/>
          <p:nvPr/>
        </p:nvCxnSpPr>
        <p:spPr>
          <a:xfrm flipH="1">
            <a:off x="2927292" y="3124837"/>
            <a:ext cx="319844" cy="617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3491880" y="3123723"/>
            <a:ext cx="83484" cy="1910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070348" y="3742793"/>
            <a:ext cx="1085324" cy="306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271191" y="2406425"/>
            <a:ext cx="675899" cy="19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4835504" y="4200243"/>
            <a:ext cx="468052" cy="83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35604" y="2792468"/>
            <a:ext cx="0" cy="2094444"/>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79414" y="2319406"/>
            <a:ext cx="1188530" cy="369332"/>
          </a:xfrm>
          <a:prstGeom prst="rect">
            <a:avLst/>
          </a:prstGeom>
        </p:spPr>
        <p:txBody>
          <a:bodyPr wrap="none">
            <a:spAutoFit/>
          </a:bodyPr>
          <a:lstStyle/>
          <a:p>
            <a:r>
              <a:rPr lang="en-GB" dirty="0" smtClean="0"/>
              <a:t>OpenStack</a:t>
            </a:r>
            <a:endParaRPr lang="en-GB" dirty="0"/>
          </a:p>
        </p:txBody>
      </p:sp>
      <p:sp>
        <p:nvSpPr>
          <p:cNvPr id="30" name="Rectangle 29"/>
          <p:cNvSpPr/>
          <p:nvPr/>
        </p:nvSpPr>
        <p:spPr>
          <a:xfrm>
            <a:off x="4860502" y="2184106"/>
            <a:ext cx="1367682" cy="369332"/>
          </a:xfrm>
          <a:prstGeom prst="rect">
            <a:avLst/>
          </a:prstGeom>
        </p:spPr>
        <p:txBody>
          <a:bodyPr wrap="none">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4895638" y="5271158"/>
            <a:ext cx="1188530" cy="369332"/>
          </a:xfrm>
          <a:prstGeom prst="rect">
            <a:avLst/>
          </a:prstGeom>
        </p:spPr>
        <p:txBody>
          <a:bodyPr wrap="none">
            <a:spAutoFit/>
          </a:bodyPr>
          <a:lstStyle/>
          <a:p>
            <a:r>
              <a:rPr lang="en-GB" dirty="0" smtClean="0"/>
              <a:t>OpenStack</a:t>
            </a:r>
            <a:endParaRPr lang="en-GB" dirty="0"/>
          </a:p>
        </p:txBody>
      </p:sp>
      <p:sp>
        <p:nvSpPr>
          <p:cNvPr id="32" name="Rectangle 31"/>
          <p:cNvSpPr/>
          <p:nvPr/>
        </p:nvSpPr>
        <p:spPr>
          <a:xfrm>
            <a:off x="2555776" y="5208442"/>
            <a:ext cx="1367682" cy="369332"/>
          </a:xfrm>
          <a:prstGeom prst="rect">
            <a:avLst/>
          </a:prstGeom>
        </p:spPr>
        <p:txBody>
          <a:bodyPr wrap="none">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1907704" y="3830998"/>
            <a:ext cx="1188530" cy="369332"/>
          </a:xfrm>
          <a:prstGeom prst="rect">
            <a:avLst/>
          </a:prstGeom>
        </p:spPr>
        <p:txBody>
          <a:bodyPr wrap="none">
            <a:spAutoFit/>
          </a:bodyPr>
          <a:lstStyle/>
          <a:p>
            <a:r>
              <a:rPr lang="en-GB" dirty="0" smtClean="0"/>
              <a:t>OpenStack</a:t>
            </a:r>
            <a:endParaRPr lang="en-GB" dirty="0"/>
          </a:p>
        </p:txBody>
      </p:sp>
      <p:sp>
        <p:nvSpPr>
          <p:cNvPr id="34" name="Rectangle 33"/>
          <p:cNvSpPr/>
          <p:nvPr/>
        </p:nvSpPr>
        <p:spPr>
          <a:xfrm>
            <a:off x="4355733" y="3480250"/>
            <a:ext cx="936347" cy="369332"/>
          </a:xfrm>
          <a:prstGeom prst="rect">
            <a:avLst/>
          </a:prstGeom>
        </p:spPr>
        <p:txBody>
          <a:bodyPr wrap="none">
            <a:spAutoFit/>
          </a:bodyPr>
          <a:lstStyle/>
          <a:p>
            <a:r>
              <a:rPr lang="en-GB" dirty="0" err="1" smtClean="0"/>
              <a:t>Synnefo</a:t>
            </a:r>
            <a:endParaRPr lang="en-GB" dirty="0"/>
          </a:p>
        </p:txBody>
      </p:sp>
      <p:grpSp>
        <p:nvGrpSpPr>
          <p:cNvPr id="5" name="Group 4"/>
          <p:cNvGrpSpPr/>
          <p:nvPr/>
        </p:nvGrpSpPr>
        <p:grpSpPr>
          <a:xfrm>
            <a:off x="3023828" y="1988840"/>
            <a:ext cx="6183001" cy="3960440"/>
            <a:chOff x="3023828" y="1988840"/>
            <a:chExt cx="6183001"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38976" y="1988840"/>
              <a:ext cx="1481496" cy="707886"/>
            </a:xfrm>
            <a:prstGeom prst="rect">
              <a:avLst/>
            </a:prstGeom>
            <a:noFill/>
          </p:spPr>
          <p:txBody>
            <a:bodyPr wrap="none" rtlCol="0">
              <a:spAutoFit/>
            </a:bodyPr>
            <a:lstStyle/>
            <a:p>
              <a:pPr algn="ctr"/>
              <a:r>
                <a:rPr lang="en-GB" sz="2000" b="1" dirty="0" smtClean="0">
                  <a:solidFill>
                    <a:srgbClr val="FF0000"/>
                  </a:solidFill>
                </a:rPr>
                <a:t>Harmonised</a:t>
              </a:r>
              <a:br>
                <a:rPr lang="en-GB" sz="2000" b="1" dirty="0" smtClean="0">
                  <a:solidFill>
                    <a:srgbClr val="FF0000"/>
                  </a:solidFill>
                </a:rPr>
              </a:br>
              <a:r>
                <a:rPr lang="en-GB" sz="2000" b="1" dirty="0" smtClean="0">
                  <a:solidFill>
                    <a:srgbClr val="FF0000"/>
                  </a:solidFill>
                </a:rPr>
                <a:t>operation</a:t>
              </a:r>
              <a:endParaRPr lang="en-GB" sz="2000" b="1" dirty="0">
                <a:solidFill>
                  <a:srgbClr val="FF0000"/>
                </a:solidFill>
              </a:endParaRPr>
            </a:p>
          </p:txBody>
        </p:sp>
        <p:sp>
          <p:nvSpPr>
            <p:cNvPr id="68" name="TextBox 67"/>
            <p:cNvSpPr txBox="1"/>
            <p:nvPr/>
          </p:nvSpPr>
          <p:spPr>
            <a:xfrm>
              <a:off x="6804248" y="3140968"/>
              <a:ext cx="2402581" cy="1477328"/>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0469" y="908720"/>
            <a:ext cx="5242919" cy="5091810"/>
            <a:chOff x="-36512" y="908720"/>
            <a:chExt cx="5242919" cy="5091810"/>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83293" y="2001034"/>
              <a:ext cx="1752403" cy="707886"/>
            </a:xfrm>
            <a:prstGeom prst="rect">
              <a:avLst/>
            </a:prstGeom>
            <a:noFill/>
          </p:spPr>
          <p:txBody>
            <a:bodyPr wrap="none" rtlCol="0">
              <a:spAutoFit/>
            </a:bodyPr>
            <a:lstStyle/>
            <a:p>
              <a:pPr algn="ctr"/>
              <a:r>
                <a:rPr lang="en-GB" sz="2000" b="1" dirty="0" smtClean="0">
                  <a:solidFill>
                    <a:srgbClr val="FF0000"/>
                  </a:solidFill>
                </a:rPr>
                <a:t>Uniform</a:t>
              </a:r>
              <a:br>
                <a:rPr lang="en-GB" sz="2000" b="1" dirty="0" smtClean="0">
                  <a:solidFill>
                    <a:srgbClr val="FF0000"/>
                  </a:solidFill>
                </a:rPr>
              </a:br>
              <a:r>
                <a:rPr lang="en-GB" sz="2000" b="1" dirty="0" smtClean="0">
                  <a:solidFill>
                    <a:srgbClr val="FF0000"/>
                  </a:solidFill>
                </a:rPr>
                <a:t>user interfaces</a:t>
              </a:r>
              <a:endParaRPr lang="en-GB" sz="2000" b="1" dirty="0">
                <a:solidFill>
                  <a:srgbClr val="FF0000"/>
                </a:solidFill>
              </a:endParaRPr>
            </a:p>
          </p:txBody>
        </p:sp>
        <p:sp>
          <p:nvSpPr>
            <p:cNvPr id="72" name="Rectangular Callout 71"/>
            <p:cNvSpPr/>
            <p:nvPr/>
          </p:nvSpPr>
          <p:spPr>
            <a:xfrm>
              <a:off x="1613628" y="908720"/>
              <a:ext cx="3592779" cy="908344"/>
            </a:xfrm>
            <a:prstGeom prst="wedgeRectCallout">
              <a:avLst>
                <a:gd name="adj1" fmla="val -20426"/>
                <a:gd name="adj2" fmla="val 1014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anose="020B0604020202020204" pitchFamily="34" charset="0"/>
                <a:buChar char="•"/>
              </a:pPr>
              <a:endParaRPr lang="en-GB" dirty="0">
                <a:solidFill>
                  <a:schemeClr val="tx1"/>
                </a:solidFill>
              </a:endParaRPr>
            </a:p>
          </p:txBody>
        </p:sp>
        <p:pic>
          <p:nvPicPr>
            <p:cNvPr id="6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908720"/>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2335836" y="1415078"/>
              <a:ext cx="1233671" cy="276999"/>
            </a:xfrm>
            <a:prstGeom prst="rect">
              <a:avLst/>
            </a:prstGeom>
            <a:noFill/>
          </p:spPr>
          <p:txBody>
            <a:bodyPr wrap="none" rtlCol="0">
              <a:spAutoFit/>
            </a:bodyPr>
            <a:lstStyle/>
            <a:p>
              <a:r>
                <a:rPr lang="en-US" sz="1200" b="1" dirty="0" smtClean="0"/>
                <a:t>OpenStack Nova</a:t>
              </a:r>
              <a:endParaRPr lang="en-GB" sz="1200" b="1" dirty="0"/>
            </a:p>
          </p:txBody>
        </p:sp>
        <p:sp>
          <p:nvSpPr>
            <p:cNvPr id="73" name="TextBox 72"/>
            <p:cNvSpPr txBox="1"/>
            <p:nvPr/>
          </p:nvSpPr>
          <p:spPr>
            <a:xfrm>
              <a:off x="3041773" y="971436"/>
              <a:ext cx="1530227" cy="369332"/>
            </a:xfrm>
            <a:prstGeom prst="rect">
              <a:avLst/>
            </a:prstGeom>
            <a:noFill/>
          </p:spPr>
          <p:txBody>
            <a:bodyPr wrap="none" rtlCol="0">
              <a:spAutoFit/>
            </a:bodyPr>
            <a:lstStyle/>
            <a:p>
              <a:r>
                <a:rPr lang="en-GB" dirty="0" smtClean="0"/>
                <a:t>- On every site</a:t>
              </a:r>
              <a:endParaRPr lang="en-GB" dirty="0"/>
            </a:p>
          </p:txBody>
        </p:sp>
        <p:sp>
          <p:nvSpPr>
            <p:cNvPr id="74" name="TextBox 73"/>
            <p:cNvSpPr txBox="1"/>
            <p:nvPr/>
          </p:nvSpPr>
          <p:spPr>
            <a:xfrm>
              <a:off x="3584746" y="1340768"/>
              <a:ext cx="1368388" cy="369332"/>
            </a:xfrm>
            <a:prstGeom prst="rect">
              <a:avLst/>
            </a:prstGeom>
            <a:noFill/>
          </p:spPr>
          <p:txBody>
            <a:bodyPr wrap="none" rtlCol="0">
              <a:spAutoFit/>
            </a:bodyPr>
            <a:lstStyle/>
            <a:p>
              <a:r>
                <a:rPr lang="en-GB" dirty="0" smtClean="0"/>
                <a:t>- On OS sites</a:t>
              </a:r>
              <a:endParaRPr lang="en-GB" dirty="0"/>
            </a:p>
          </p:txBody>
        </p:sp>
      </p:gr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009" y="1395021"/>
            <a:ext cx="4343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3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ángulo redondeado 88"/>
          <p:cNvSpPr/>
          <p:nvPr/>
        </p:nvSpPr>
        <p:spPr>
          <a:xfrm>
            <a:off x="65047" y="4222331"/>
            <a:ext cx="2340056"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GB" dirty="0" smtClean="0"/>
              <a:t>Virtual Appliances </a:t>
            </a:r>
            <a:r>
              <a:rPr lang="en-GB" dirty="0" err="1" smtClean="0"/>
              <a:t>Catalog</a:t>
            </a:r>
            <a:r>
              <a:rPr lang="en-GB" dirty="0" smtClean="0"/>
              <a:t> (</a:t>
            </a:r>
            <a:r>
              <a:rPr lang="en-GB" dirty="0" err="1" smtClean="0"/>
              <a:t>AppDB</a:t>
            </a:r>
            <a:r>
              <a:rPr lang="en-GB" dirty="0" smtClean="0"/>
              <a:t>)</a:t>
            </a:r>
            <a:endParaRPr lang="en-GB" dirty="0"/>
          </a:p>
        </p:txBody>
      </p:sp>
      <p:sp>
        <p:nvSpPr>
          <p:cNvPr id="11266" name="Titolo 1"/>
          <p:cNvSpPr>
            <a:spLocks noGrp="1"/>
          </p:cNvSpPr>
          <p:nvPr>
            <p:ph type="title"/>
          </p:nvPr>
        </p:nvSpPr>
        <p:spPr>
          <a:xfrm>
            <a:off x="1547664" y="116632"/>
            <a:ext cx="7344816" cy="850106"/>
          </a:xfrm>
          <a:noFill/>
        </p:spPr>
        <p:txBody>
          <a:bodyPr>
            <a:normAutofit/>
          </a:bodyPr>
          <a:lstStyle/>
          <a:p>
            <a:r>
              <a:rPr lang="it-IT" altLang="en-US" sz="2400" dirty="0" smtClean="0">
                <a:latin typeface="Arial" charset="0"/>
                <a:cs typeface="Arial" charset="0"/>
              </a:rPr>
              <a:t>Inside a cloud site – Technical slide</a:t>
            </a:r>
            <a:endParaRPr lang="en-GB" altLang="en-US" sz="2400" dirty="0" smtClean="0">
              <a:latin typeface="Arial" charset="0"/>
              <a:cs typeface="Arial" charset="0"/>
            </a:endParaRPr>
          </a:p>
        </p:txBody>
      </p:sp>
      <p:grpSp>
        <p:nvGrpSpPr>
          <p:cNvPr id="44" name="Gruppo 43"/>
          <p:cNvGrpSpPr>
            <a:grpSpLocks/>
          </p:cNvGrpSpPr>
          <p:nvPr/>
        </p:nvGrpSpPr>
        <p:grpSpPr bwMode="auto">
          <a:xfrm>
            <a:off x="2828925" y="2946400"/>
            <a:ext cx="5972175" cy="1090613"/>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dirty="0"/>
                  <a:t>Cloud </a:t>
                </a:r>
                <a:r>
                  <a:rPr lang="es-ES" sz="2400" dirty="0" err="1" smtClean="0"/>
                  <a:t>Providers</a:t>
                </a:r>
                <a:endParaRPr lang="es-ES" sz="24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a:t>(OpenStack)</a:t>
                </a:r>
              </a:p>
            </p:txBody>
          </p:sp>
        </p:grpSp>
        <p:grpSp>
          <p:nvGrpSpPr>
            <p:cNvPr id="11333" name="Gruppo 22"/>
            <p:cNvGrpSpPr>
              <a:grpSpLocks/>
            </p:cNvGrpSpPr>
            <p:nvPr/>
          </p:nvGrpSpPr>
          <p:grpSpPr bwMode="auto">
            <a:xfrm>
              <a:off x="3718391" y="2879439"/>
              <a:ext cx="1717705" cy="618545"/>
              <a:chOff x="400329" y="1576450"/>
              <a:chExt cx="3298635" cy="1364639"/>
            </a:xfrm>
          </p:grpSpPr>
          <p:sp>
            <p:nvSpPr>
              <p:cNvPr id="24" name="Rettangolo arrotondato 23"/>
              <p:cNvSpPr/>
              <p:nvPr/>
            </p:nvSpPr>
            <p:spPr>
              <a:xfrm>
                <a:off x="400976" y="1575653"/>
                <a:ext cx="3170415" cy="1366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smtClean="0"/>
                  <a:t>(</a:t>
                </a:r>
                <a:r>
                  <a:rPr lang="es-ES" sz="1600" dirty="0" err="1" smtClean="0"/>
                  <a:t>Synnefo</a:t>
                </a:r>
                <a:r>
                  <a:rPr lang="es-ES" sz="1600" dirty="0" smtClean="0"/>
                  <a:t>)</a:t>
                </a:r>
                <a:endParaRPr lang="es-ES" sz="1600" dirty="0"/>
              </a:p>
            </p:txBody>
          </p:sp>
        </p:grpSp>
      </p:grpSp>
      <p:grpSp>
        <p:nvGrpSpPr>
          <p:cNvPr id="126" name="Gruppo 125"/>
          <p:cNvGrpSpPr>
            <a:grpSpLocks/>
          </p:cNvGrpSpPr>
          <p:nvPr/>
        </p:nvGrpSpPr>
        <p:grpSpPr bwMode="auto">
          <a:xfrm>
            <a:off x="2627313" y="4029075"/>
            <a:ext cx="6337300" cy="2405063"/>
            <a:chOff x="2627784" y="4029776"/>
            <a:chExt cx="6336704" cy="2404560"/>
          </a:xfrm>
        </p:grpSpPr>
        <p:grpSp>
          <p:nvGrpSpPr>
            <p:cNvPr id="11304" name="Gruppo 44"/>
            <p:cNvGrpSpPr>
              <a:grpSpLocks/>
            </p:cNvGrpSpPr>
            <p:nvPr/>
          </p:nvGrpSpPr>
          <p:grpSpPr bwMode="auto">
            <a:xfrm>
              <a:off x="2627784" y="4495081"/>
              <a:ext cx="6336704" cy="1939255"/>
              <a:chOff x="1547664" y="4293096"/>
              <a:chExt cx="6336704" cy="1939255"/>
            </a:xfrm>
          </p:grpSpPr>
          <p:grpSp>
            <p:nvGrpSpPr>
              <p:cNvPr id="11310" name="Gruppo 8"/>
              <p:cNvGrpSpPr>
                <a:grpSpLocks/>
              </p:cNvGrpSpPr>
              <p:nvPr/>
            </p:nvGrpSpPr>
            <p:grpSpPr bwMode="auto">
              <a:xfrm>
                <a:off x="1547664" y="4293096"/>
                <a:ext cx="6336704" cy="1939255"/>
                <a:chOff x="-34726" y="-305625"/>
                <a:chExt cx="4000946" cy="4505992"/>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34726" y="2843222"/>
                  <a:ext cx="3961858" cy="13571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dirty="0"/>
                    <a:t>EGI </a:t>
                  </a:r>
                  <a:r>
                    <a:rPr lang="es-ES" sz="2400" dirty="0" smtClean="0"/>
                    <a:t>e-</a:t>
                  </a:r>
                  <a:r>
                    <a:rPr lang="es-ES" sz="2400" dirty="0" err="1" smtClean="0"/>
                    <a:t>infrastructure</a:t>
                  </a:r>
                  <a:r>
                    <a:rPr lang="es-ES" sz="2400" dirty="0" smtClean="0"/>
                    <a:t> </a:t>
                  </a:r>
                  <a:r>
                    <a:rPr lang="es-ES" sz="2400" dirty="0" err="1" smtClean="0"/>
                    <a:t>operation</a:t>
                  </a:r>
                  <a:r>
                    <a:rPr lang="es-ES" sz="2400" dirty="0" smtClean="0"/>
                    <a:t> </a:t>
                  </a:r>
                  <a:r>
                    <a:rPr lang="es-ES" sz="2400" dirty="0" err="1" smtClean="0"/>
                    <a:t>tools</a:t>
                  </a:r>
                  <a:endParaRPr lang="es-ES" sz="2400" dirty="0"/>
                </a:p>
              </p:txBody>
            </p:sp>
          </p:grpSp>
          <p:grpSp>
            <p:nvGrpSpPr>
              <p:cNvPr id="11311" name="Gruppo 12"/>
              <p:cNvGrpSpPr>
                <a:grpSpLocks/>
              </p:cNvGrpSpPr>
              <p:nvPr/>
            </p:nvGrpSpPr>
            <p:grpSpPr bwMode="auto">
              <a:xfrm>
                <a:off x="1784813" y="4874390"/>
                <a:ext cx="5955539" cy="864096"/>
                <a:chOff x="347947" y="1810283"/>
                <a:chExt cx="3169681" cy="1386952"/>
              </a:xfrm>
            </p:grpSpPr>
            <p:sp>
              <p:nvSpPr>
                <p:cNvPr id="14" name="Rettangolo arrotondato 13"/>
                <p:cNvSpPr/>
                <p:nvPr/>
              </p:nvSpPr>
              <p:spPr>
                <a:xfrm>
                  <a:off x="347610" y="1809232"/>
                  <a:ext cx="3169788" cy="1365485"/>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ttangolo 14"/>
                <p:cNvSpPr/>
                <p:nvPr/>
              </p:nvSpPr>
              <p:spPr>
                <a:xfrm>
                  <a:off x="387317" y="1911134"/>
                  <a:ext cx="3090374" cy="128651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2400" err="1" smtClean="0"/>
                    <a:t>Operation</a:t>
                  </a:r>
                  <a:r>
                    <a:rPr lang="es-ES" sz="2400" dirty="0" smtClean="0"/>
                    <a:t> </a:t>
                  </a:r>
                  <a:r>
                    <a:rPr lang="es-ES" sz="2400" dirty="0" err="1" smtClean="0"/>
                    <a:t>services</a:t>
                  </a:r>
                  <a:endParaRPr lang="es-ES" sz="2400" dirty="0"/>
                </a:p>
              </p:txBody>
            </p:sp>
          </p:grpSp>
          <p:grpSp>
            <p:nvGrpSpPr>
              <p:cNvPr id="11312" name="Gruppo 28"/>
              <p:cNvGrpSpPr>
                <a:grpSpLocks/>
              </p:cNvGrpSpPr>
              <p:nvPr/>
            </p:nvGrpSpPr>
            <p:grpSpPr bwMode="auto">
              <a:xfrm>
                <a:off x="6551861" y="4382202"/>
                <a:ext cx="1097505" cy="780219"/>
                <a:chOff x="400329" y="1359114"/>
                <a:chExt cx="3298634" cy="1364639"/>
              </a:xfrm>
            </p:grpSpPr>
            <p:sp>
              <p:nvSpPr>
                <p:cNvPr id="30" name="Rettangolo arrotondato 29"/>
                <p:cNvSpPr/>
                <p:nvPr/>
              </p:nvSpPr>
              <p:spPr>
                <a:xfrm>
                  <a:off x="402490" y="1358259"/>
                  <a:ext cx="3167880"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1" name="Rettangolo 30"/>
                <p:cNvSpPr/>
                <p:nvPr/>
              </p:nvSpPr>
              <p:spPr>
                <a:xfrm>
                  <a:off x="440657" y="1358259"/>
                  <a:ext cx="325852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400" dirty="0" smtClean="0"/>
                    <a:t>AAI</a:t>
                  </a:r>
                  <a:br>
                    <a:rPr lang="es-ES" sz="1400" dirty="0" smtClean="0"/>
                  </a:br>
                  <a:r>
                    <a:rPr lang="es-ES" sz="1200" dirty="0" smtClean="0"/>
                    <a:t>(PERUN)</a:t>
                  </a:r>
                  <a:endParaRPr lang="es-ES" sz="1400" dirty="0"/>
                </a:p>
              </p:txBody>
            </p:sp>
          </p:grpSp>
          <p:grpSp>
            <p:nvGrpSpPr>
              <p:cNvPr id="11313" name="Gruppo 31"/>
              <p:cNvGrpSpPr>
                <a:grpSpLocks/>
              </p:cNvGrpSpPr>
              <p:nvPr/>
            </p:nvGrpSpPr>
            <p:grpSpPr bwMode="auto">
              <a:xfrm>
                <a:off x="1933389" y="4394411"/>
                <a:ext cx="1100035" cy="780887"/>
                <a:chOff x="393170" y="1358411"/>
                <a:chExt cx="3306238" cy="1365806"/>
              </a:xfrm>
            </p:grpSpPr>
            <p:sp>
              <p:nvSpPr>
                <p:cNvPr id="33" name="Rettangolo arrotondato 32"/>
                <p:cNvSpPr/>
                <p:nvPr/>
              </p:nvSpPr>
              <p:spPr>
                <a:xfrm>
                  <a:off x="393170" y="1358411"/>
                  <a:ext cx="3177421" cy="136580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4" name="Rettangolo 33"/>
                <p:cNvSpPr/>
                <p:nvPr/>
              </p:nvSpPr>
              <p:spPr>
                <a:xfrm>
                  <a:off x="436110"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400" dirty="0" err="1" smtClean="0"/>
                    <a:t>Service</a:t>
                  </a:r>
                  <a:r>
                    <a:rPr lang="es-ES" sz="1400" dirty="0" smtClean="0"/>
                    <a:t> </a:t>
                  </a:r>
                  <a:r>
                    <a:rPr lang="es-ES" sz="1400" dirty="0" err="1" smtClean="0"/>
                    <a:t>registry</a:t>
                  </a:r>
                  <a:r>
                    <a:rPr lang="es-ES" sz="1400" dirty="0" smtClean="0"/>
                    <a:t> (GOCDB)</a:t>
                  </a:r>
                  <a:endParaRPr lang="es-ES" sz="1400" dirty="0"/>
                </a:p>
              </p:txBody>
            </p:sp>
          </p:grpSp>
          <p:grpSp>
            <p:nvGrpSpPr>
              <p:cNvPr id="11314" name="Gruppo 34"/>
              <p:cNvGrpSpPr>
                <a:grpSpLocks/>
              </p:cNvGrpSpPr>
              <p:nvPr/>
            </p:nvGrpSpPr>
            <p:grpSpPr bwMode="auto">
              <a:xfrm>
                <a:off x="3094036" y="4394812"/>
                <a:ext cx="1097505" cy="780219"/>
                <a:chOff x="400329" y="1359114"/>
                <a:chExt cx="3298634" cy="1364639"/>
              </a:xfrm>
            </p:grpSpPr>
            <p:sp>
              <p:nvSpPr>
                <p:cNvPr id="36" name="Rettangolo arrotondato 35"/>
                <p:cNvSpPr/>
                <p:nvPr/>
              </p:nvSpPr>
              <p:spPr>
                <a:xfrm>
                  <a:off x="399451" y="1358413"/>
                  <a:ext cx="3172649"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7" name="Rettangolo 36"/>
                <p:cNvSpPr/>
                <p:nvPr/>
              </p:nvSpPr>
              <p:spPr>
                <a:xfrm>
                  <a:off x="437619"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400" dirty="0" err="1" smtClean="0"/>
                    <a:t>Information</a:t>
                  </a:r>
                  <a:r>
                    <a:rPr lang="es-ES" sz="1400" dirty="0" smtClean="0"/>
                    <a:t> </a:t>
                  </a:r>
                  <a:r>
                    <a:rPr lang="es-ES" sz="1400" dirty="0" err="1" smtClean="0"/>
                    <a:t>system</a:t>
                  </a:r>
                  <a:r>
                    <a:rPr lang="es-ES" sz="1400" dirty="0" smtClean="0"/>
                    <a:t> (BDII)</a:t>
                  </a:r>
                  <a:endParaRPr lang="es-ES" sz="1400" dirty="0"/>
                </a:p>
              </p:txBody>
            </p:sp>
          </p:grpSp>
          <p:grpSp>
            <p:nvGrpSpPr>
              <p:cNvPr id="11315" name="Gruppo 37"/>
              <p:cNvGrpSpPr>
                <a:grpSpLocks/>
              </p:cNvGrpSpPr>
              <p:nvPr/>
            </p:nvGrpSpPr>
            <p:grpSpPr bwMode="auto">
              <a:xfrm>
                <a:off x="4235128" y="4365104"/>
                <a:ext cx="1084207" cy="834368"/>
                <a:chOff x="440296" y="1359114"/>
                <a:chExt cx="3258667" cy="1459348"/>
              </a:xfrm>
            </p:grpSpPr>
            <p:sp>
              <p:nvSpPr>
                <p:cNvPr id="39" name="Rettangolo arrotondato 38"/>
                <p:cNvSpPr/>
                <p:nvPr/>
              </p:nvSpPr>
              <p:spPr>
                <a:xfrm>
                  <a:off x="478223" y="1449237"/>
                  <a:ext cx="3167880" cy="1368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0" name="Rettangolo 39"/>
                <p:cNvSpPr/>
                <p:nvPr/>
              </p:nvSpPr>
              <p:spPr>
                <a:xfrm>
                  <a:off x="440056" y="1354852"/>
                  <a:ext cx="3258529" cy="1326942"/>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400" dirty="0" err="1" smtClean="0"/>
                    <a:t>Accounting</a:t>
                  </a:r>
                  <a:r>
                    <a:rPr lang="es-ES" sz="1400" dirty="0" smtClean="0"/>
                    <a:t> (APEL)</a:t>
                  </a:r>
                  <a:endParaRPr lang="es-ES" sz="1400" dirty="0"/>
                </a:p>
              </p:txBody>
            </p:sp>
          </p:grpSp>
          <p:grpSp>
            <p:nvGrpSpPr>
              <p:cNvPr id="11316" name="Gruppo 40"/>
              <p:cNvGrpSpPr>
                <a:grpSpLocks/>
              </p:cNvGrpSpPr>
              <p:nvPr/>
            </p:nvGrpSpPr>
            <p:grpSpPr bwMode="auto">
              <a:xfrm>
                <a:off x="5407777" y="4387899"/>
                <a:ext cx="1097505" cy="780219"/>
                <a:chOff x="400329" y="1359114"/>
                <a:chExt cx="3298634" cy="1364639"/>
              </a:xfrm>
            </p:grpSpPr>
            <p:sp>
              <p:nvSpPr>
                <p:cNvPr id="42" name="Rettangolo arrotondato 41"/>
                <p:cNvSpPr/>
                <p:nvPr/>
              </p:nvSpPr>
              <p:spPr>
                <a:xfrm>
                  <a:off x="401303" y="1359399"/>
                  <a:ext cx="3167880" cy="136303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39470" y="1359399"/>
                  <a:ext cx="3258525" cy="132416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400" dirty="0" err="1" smtClean="0"/>
                    <a:t>Monitoring</a:t>
                  </a:r>
                  <a:r>
                    <a:rPr lang="es-ES" sz="1400" dirty="0" smtClean="0"/>
                    <a:t> (ARGO)</a:t>
                  </a:r>
                  <a:endParaRPr lang="es-ES" sz="1400" dirty="0"/>
                </a:p>
              </p:txBody>
            </p:sp>
          </p:grpSp>
        </p:grpSp>
        <p:cxnSp>
          <p:nvCxnSpPr>
            <p:cNvPr id="47" name="Connettore 4 46"/>
            <p:cNvCxnSpPr/>
            <p:nvPr/>
          </p:nvCxnSpPr>
          <p:spPr>
            <a:xfrm rot="5400000">
              <a:off x="4344533" y="3109876"/>
              <a:ext cx="520591" cy="237308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4936616" y="3689258"/>
              <a:ext cx="520591" cy="121432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Connettore 4 54"/>
            <p:cNvCxnSpPr/>
            <p:nvPr/>
          </p:nvCxnSpPr>
          <p:spPr>
            <a:xfrm rot="5400000">
              <a:off x="5525524" y="4303563"/>
              <a:ext cx="550748" cy="317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6153320" y="3675766"/>
              <a:ext cx="520591" cy="12286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4 60"/>
            <p:cNvCxnSpPr/>
            <p:nvPr/>
          </p:nvCxnSpPr>
          <p:spPr>
            <a:xfrm rot="16200000" flipH="1">
              <a:off x="6693019" y="3136067"/>
              <a:ext cx="514242" cy="23016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87" name="Rettangolo 86"/>
          <p:cNvSpPr/>
          <p:nvPr/>
        </p:nvSpPr>
        <p:spPr bwMode="auto">
          <a:xfrm>
            <a:off x="251520" y="4489451"/>
            <a:ext cx="1824583" cy="1095026"/>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dirty="0" smtClean="0">
                <a:solidFill>
                  <a:schemeClr val="tx1"/>
                </a:solidFill>
              </a:rPr>
              <a:t>VM </a:t>
            </a:r>
            <a:r>
              <a:rPr lang="es-ES" dirty="0" err="1" smtClean="0">
                <a:solidFill>
                  <a:schemeClr val="tx1"/>
                </a:solidFill>
              </a:rPr>
              <a:t>image</a:t>
            </a:r>
            <a:r>
              <a:rPr lang="es-ES" dirty="0" smtClean="0">
                <a:solidFill>
                  <a:schemeClr val="tx1"/>
                </a:solidFill>
              </a:rPr>
              <a:t> in </a:t>
            </a:r>
            <a:r>
              <a:rPr lang="es-ES" dirty="0" err="1" smtClean="0">
                <a:solidFill>
                  <a:schemeClr val="tx1"/>
                </a:solidFill>
              </a:rPr>
              <a:t>the</a:t>
            </a:r>
            <a:r>
              <a:rPr lang="es-ES" dirty="0" smtClean="0">
                <a:solidFill>
                  <a:schemeClr val="tx1"/>
                </a:solidFill>
              </a:rPr>
              <a:t> VO </a:t>
            </a:r>
            <a:r>
              <a:rPr lang="es-ES" dirty="0" err="1" smtClean="0">
                <a:solidFill>
                  <a:schemeClr val="tx1"/>
                </a:solidFill>
              </a:rPr>
              <a:t>image</a:t>
            </a:r>
            <a:r>
              <a:rPr lang="es-ES" dirty="0" smtClean="0">
                <a:solidFill>
                  <a:schemeClr val="tx1"/>
                </a:solidFill>
              </a:rPr>
              <a:t> </a:t>
            </a:r>
            <a:r>
              <a:rPr lang="es-ES" dirty="0" err="1" smtClean="0">
                <a:solidFill>
                  <a:schemeClr val="tx1"/>
                </a:solidFill>
              </a:rPr>
              <a:t>list</a:t>
            </a:r>
            <a:endParaRPr lang="es-ES" dirty="0">
              <a:solidFill>
                <a:schemeClr val="tx1"/>
              </a:solidFill>
            </a:endParaRPr>
          </a:p>
        </p:txBody>
      </p:sp>
      <p:cxnSp>
        <p:nvCxnSpPr>
          <p:cNvPr id="89" name="Connettore 4 88"/>
          <p:cNvCxnSpPr>
            <a:endCxn id="17" idx="1"/>
          </p:cNvCxnSpPr>
          <p:nvPr/>
        </p:nvCxnSpPr>
        <p:spPr bwMode="auto">
          <a:xfrm rot="5400000" flipH="1" flipV="1">
            <a:off x="1565275" y="3167063"/>
            <a:ext cx="998537" cy="1646238"/>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1254125"/>
            <a:ext cx="838168" cy="8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896906" y="1673657"/>
            <a:ext cx="1968532" cy="37668"/>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477838" y="2092325"/>
            <a:ext cx="0" cy="239871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2881314" y="1254124"/>
            <a:ext cx="5913436" cy="1787526"/>
            <a:chOff x="2880817" y="1254774"/>
            <a:chExt cx="5913151" cy="1786541"/>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2400" dirty="0" err="1"/>
                  <a:t>Uniform</a:t>
                </a:r>
                <a:r>
                  <a:rPr lang="es-ES" sz="2400" dirty="0"/>
                  <a:t> </a:t>
                </a:r>
                <a:r>
                  <a:rPr lang="es-ES" sz="2400" dirty="0" smtClean="0"/>
                  <a:t>interfaces and </a:t>
                </a:r>
                <a:r>
                  <a:rPr lang="es-ES" sz="2400" dirty="0" err="1" smtClean="0"/>
                  <a:t>behaviour</a:t>
                </a:r>
                <a:endParaRPr lang="es-ES" sz="2400" dirty="0"/>
              </a:p>
            </p:txBody>
          </p:sp>
        </p:grpSp>
        <p:cxnSp>
          <p:nvCxnSpPr>
            <p:cNvPr id="79" name="Connettore 4 78"/>
            <p:cNvCxnSpPr>
              <a:stCxn id="73" idx="2"/>
              <a:endCxn id="24" idx="0"/>
            </p:cNvCxnSpPr>
            <p:nvPr/>
          </p:nvCxnSpPr>
          <p:spPr>
            <a:xfrm rot="16200000" flipH="1">
              <a:off x="5599399" y="2802527"/>
              <a:ext cx="475988" cy="158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28689" y="1833405"/>
              <a:ext cx="475988" cy="193983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560583" y="1841342"/>
              <a:ext cx="475988" cy="192395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913" y="1133475"/>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80684" y="3441774"/>
            <a:ext cx="1371530" cy="923330"/>
          </a:xfrm>
          <a:prstGeom prst="rect">
            <a:avLst/>
          </a:prstGeom>
          <a:noFill/>
        </p:spPr>
        <p:txBody>
          <a:bodyPr wrap="none" rtlCol="0">
            <a:spAutoFit/>
          </a:bodyPr>
          <a:lstStyle/>
          <a:p>
            <a:pPr algn="ctr"/>
            <a:r>
              <a:rPr lang="en-GB" i="1" dirty="0" smtClean="0"/>
              <a:t>Image</a:t>
            </a:r>
            <a:br>
              <a:rPr lang="en-GB" i="1" dirty="0" smtClean="0"/>
            </a:br>
            <a:r>
              <a:rPr lang="en-GB" i="1" dirty="0" smtClean="0"/>
              <a:t>replication</a:t>
            </a:r>
            <a:br>
              <a:rPr lang="en-GB" i="1" dirty="0" smtClean="0"/>
            </a:br>
            <a:r>
              <a:rPr lang="en-GB" i="1" dirty="0" smtClean="0"/>
              <a:t>(</a:t>
            </a:r>
            <a:r>
              <a:rPr lang="en-GB" i="1" dirty="0" err="1" smtClean="0"/>
              <a:t>VMCatcher</a:t>
            </a:r>
            <a:r>
              <a:rPr lang="en-GB" i="1" dirty="0" smtClean="0"/>
              <a:t>)</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322" y="1828007"/>
            <a:ext cx="9048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420129" y="2350621"/>
            <a:ext cx="1818383" cy="646331"/>
          </a:xfrm>
          <a:prstGeom prst="rect">
            <a:avLst/>
          </a:prstGeom>
          <a:noFill/>
        </p:spPr>
        <p:txBody>
          <a:bodyPr wrap="none"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971600" y="1054477"/>
            <a:ext cx="1049518" cy="646331"/>
          </a:xfrm>
          <a:prstGeom prst="rect">
            <a:avLst/>
          </a:prstGeom>
          <a:noFill/>
        </p:spPr>
        <p:txBody>
          <a:bodyPr wrap="none" rtlCol="0">
            <a:spAutoFit/>
          </a:bodyPr>
          <a:lstStyle/>
          <a:p>
            <a:pPr algn="ctr"/>
            <a:r>
              <a:rPr lang="en-GB" i="1" dirty="0" smtClean="0"/>
              <a:t>Manage</a:t>
            </a:r>
            <a:br>
              <a:rPr lang="en-GB" i="1" dirty="0" smtClean="0"/>
            </a:br>
            <a:r>
              <a:rPr lang="en-GB" i="1" dirty="0" smtClean="0"/>
              <a:t>instances</a:t>
            </a:r>
            <a:endParaRPr lang="en-GB" i="1"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5925" y="744647"/>
            <a:ext cx="4343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39752" y="764704"/>
            <a:ext cx="1233671" cy="276999"/>
          </a:xfrm>
          <a:prstGeom prst="rect">
            <a:avLst/>
          </a:prstGeom>
          <a:noFill/>
        </p:spPr>
        <p:txBody>
          <a:bodyPr wrap="none" rtlCol="0">
            <a:spAutoFit/>
          </a:bodyPr>
          <a:lstStyle/>
          <a:p>
            <a:r>
              <a:rPr lang="en-US" sz="1200" b="1" dirty="0" smtClean="0"/>
              <a:t>OpenStack Nova</a:t>
            </a:r>
            <a:endParaRPr lang="en-GB" sz="1200" b="1" dirty="0"/>
          </a:p>
        </p:txBody>
      </p:sp>
    </p:spTree>
    <p:extLst>
      <p:ext uri="{BB962C8B-B14F-4D97-AF65-F5344CB8AC3E}">
        <p14:creationId xmlns:p14="http://schemas.microsoft.com/office/powerpoint/2010/main" val="1277018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9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27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p:bldP spid="88" grpId="0"/>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3394"/>
            <a:ext cx="7344816" cy="850106"/>
          </a:xfrm>
          <a:noFill/>
        </p:spPr>
        <p:txBody>
          <a:bodyPr/>
          <a:lstStyle/>
          <a:p>
            <a:r>
              <a:rPr lang="en-GB" dirty="0" smtClean="0"/>
              <a:t>The current infrastructure</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22520" y="980728"/>
            <a:ext cx="5513776" cy="4181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362" y="5231899"/>
            <a:ext cx="1953866" cy="4852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544" y="2087749"/>
            <a:ext cx="928733" cy="589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544" y="2956652"/>
            <a:ext cx="1132104" cy="5399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6714" y="3663524"/>
            <a:ext cx="1248056" cy="5227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544" y="5278222"/>
            <a:ext cx="976312" cy="9894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5405527"/>
            <a:ext cx="1581919" cy="6231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6384" y="5832671"/>
            <a:ext cx="1360041" cy="4901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14" y="1146663"/>
            <a:ext cx="1158800" cy="94108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3318" y="5364081"/>
            <a:ext cx="1585640" cy="2944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1116" y="5853885"/>
            <a:ext cx="1884363"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271544" y="4435216"/>
            <a:ext cx="105397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7975441" y="5568380"/>
            <a:ext cx="857632" cy="5710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7248" y="1020256"/>
            <a:ext cx="8858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15577" y="2132856"/>
            <a:ext cx="1048911" cy="6667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84368" y="4149080"/>
            <a:ext cx="828242" cy="8282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11727" y="3140968"/>
            <a:ext cx="1524769" cy="7996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37898" y="819869"/>
            <a:ext cx="2414422" cy="1384995"/>
          </a:xfrm>
          <a:prstGeom prst="rect">
            <a:avLst/>
          </a:prstGeom>
          <a:solidFill>
            <a:schemeClr val="bg2"/>
          </a:solidFill>
          <a:ln>
            <a:solidFill>
              <a:schemeClr val="tx1"/>
            </a:solidFill>
          </a:ln>
        </p:spPr>
        <p:txBody>
          <a:bodyPr wrap="square" lIns="36000" rIns="36000">
            <a:spAutoFit/>
          </a:bodyPr>
          <a:lstStyle/>
          <a:p>
            <a:r>
              <a:rPr lang="en-GB" sz="1400" dirty="0" smtClean="0"/>
              <a:t>Today:</a:t>
            </a:r>
          </a:p>
          <a:p>
            <a:pPr marL="271463" indent="-184150">
              <a:buFont typeface="Arial" panose="020B0604020202020204" pitchFamily="34" charset="0"/>
              <a:buChar char="•"/>
            </a:pPr>
            <a:r>
              <a:rPr lang="en-GB" sz="1400" dirty="0" smtClean="0"/>
              <a:t>23 </a:t>
            </a:r>
            <a:r>
              <a:rPr lang="en-GB" sz="1400" dirty="0"/>
              <a:t>providers from 14 </a:t>
            </a:r>
            <a:r>
              <a:rPr lang="en-GB" sz="1400" dirty="0" smtClean="0"/>
              <a:t>NGIs</a:t>
            </a:r>
          </a:p>
          <a:p>
            <a:pPr marL="728663" lvl="1" indent="-184150">
              <a:buFont typeface="Arial" panose="020B0604020202020204" pitchFamily="34" charset="0"/>
              <a:buChar char="•"/>
            </a:pPr>
            <a:r>
              <a:rPr lang="en-US" sz="1400" dirty="0" smtClean="0"/>
              <a:t>15 OpenStack</a:t>
            </a:r>
          </a:p>
          <a:p>
            <a:pPr marL="728663" lvl="1" indent="-184150">
              <a:buFont typeface="Arial" panose="020B0604020202020204" pitchFamily="34" charset="0"/>
              <a:buChar char="•"/>
            </a:pPr>
            <a:r>
              <a:rPr lang="en-US" sz="1400" dirty="0"/>
              <a:t>7</a:t>
            </a:r>
            <a:r>
              <a:rPr lang="en-US" sz="1400" dirty="0" smtClean="0"/>
              <a:t> </a:t>
            </a:r>
            <a:r>
              <a:rPr lang="en-US" sz="1400" dirty="0" err="1" smtClean="0"/>
              <a:t>OpenNebula</a:t>
            </a:r>
            <a:endParaRPr lang="en-US" sz="1400" dirty="0" smtClean="0"/>
          </a:p>
          <a:p>
            <a:pPr marL="728663" lvl="1" indent="-184150">
              <a:buFont typeface="Arial" panose="020B0604020202020204" pitchFamily="34" charset="0"/>
              <a:buChar char="•"/>
            </a:pPr>
            <a:r>
              <a:rPr lang="en-US" sz="1400" dirty="0" smtClean="0"/>
              <a:t>1 </a:t>
            </a:r>
            <a:r>
              <a:rPr lang="en-US" sz="1400" dirty="0" err="1" smtClean="0"/>
              <a:t>Synnefo</a:t>
            </a:r>
            <a:endParaRPr lang="en-GB" sz="1400" dirty="0"/>
          </a:p>
          <a:p>
            <a:pPr marL="271463" indent="-184150">
              <a:buFont typeface="Arial" panose="020B0604020202020204" pitchFamily="34" charset="0"/>
              <a:buChar char="•"/>
            </a:pPr>
            <a:r>
              <a:rPr lang="en-GB" sz="1400" dirty="0" smtClean="0"/>
              <a:t>~6.000 cores in total</a:t>
            </a:r>
          </a:p>
        </p:txBody>
      </p:sp>
    </p:spTree>
    <p:extLst>
      <p:ext uri="{BB962C8B-B14F-4D97-AF65-F5344CB8AC3E}">
        <p14:creationId xmlns:p14="http://schemas.microsoft.com/office/powerpoint/2010/main" val="4084558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35292" y="1119780"/>
            <a:ext cx="5385180" cy="40839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GB" dirty="0" smtClean="0"/>
              <a:t>Access to the EGI Cloud</a:t>
            </a:r>
            <a:r>
              <a:rPr lang="en-GB" dirty="0"/>
              <a:t> </a:t>
            </a:r>
            <a:r>
              <a:rPr lang="en-GB" dirty="0" smtClean="0"/>
              <a:t>– </a:t>
            </a:r>
            <a:r>
              <a:rPr lang="en-GB" dirty="0" err="1" smtClean="0"/>
              <a:t>IaaS</a:t>
            </a:r>
            <a:r>
              <a:rPr lang="en-GB" dirty="0" smtClean="0"/>
              <a:t> layer</a:t>
            </a:r>
            <a:br>
              <a:rPr lang="en-GB" dirty="0" smtClean="0"/>
            </a:br>
            <a:r>
              <a:rPr lang="en-GB" dirty="0" smtClean="0"/>
              <a:t>Virtual Organisations = Resource pools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539552" y="1677976"/>
            <a:ext cx="576064" cy="57606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043608" y="1533960"/>
            <a:ext cx="576064" cy="57606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55576" y="1894000"/>
            <a:ext cx="576064" cy="576064"/>
          </a:xfrm>
          <a:prstGeom prst="rect">
            <a:avLst/>
          </a:prstGeom>
        </p:spPr>
      </p:pic>
      <p:sp>
        <p:nvSpPr>
          <p:cNvPr id="17" name="Oval 16"/>
          <p:cNvSpPr/>
          <p:nvPr/>
        </p:nvSpPr>
        <p:spPr>
          <a:xfrm>
            <a:off x="323528" y="1461952"/>
            <a:ext cx="2339752" cy="1224136"/>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rIns="0" rtlCol="0" anchor="ctr"/>
          <a:lstStyle/>
          <a:p>
            <a:pPr algn="r"/>
            <a:r>
              <a:rPr lang="en-US" sz="2400" b="1" dirty="0" smtClean="0"/>
              <a:t>VO 1</a:t>
            </a:r>
            <a:br>
              <a:rPr lang="en-US" sz="2400" b="1" dirty="0" smtClean="0"/>
            </a:br>
            <a:r>
              <a:rPr lang="en-US" sz="1600" b="1" dirty="0" smtClean="0"/>
              <a:t>(cloud a, b, c)</a:t>
            </a:r>
            <a:endParaRPr lang="en-US" sz="1600" b="1" dirty="0"/>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11560" y="3284984"/>
            <a:ext cx="576064" cy="57606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115616" y="3140968"/>
            <a:ext cx="576064" cy="57606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27584" y="3501008"/>
            <a:ext cx="576064" cy="576064"/>
          </a:xfrm>
          <a:prstGeom prst="rect">
            <a:avLst/>
          </a:prstGeom>
        </p:spPr>
      </p:pic>
      <p:sp>
        <p:nvSpPr>
          <p:cNvPr id="38" name="Oval 37"/>
          <p:cNvSpPr/>
          <p:nvPr/>
        </p:nvSpPr>
        <p:spPr>
          <a:xfrm>
            <a:off x="395536" y="3068960"/>
            <a:ext cx="2339752" cy="1224136"/>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Ins="0" rtlCol="0" anchor="ctr"/>
          <a:lstStyle/>
          <a:p>
            <a:pPr algn="r"/>
            <a:r>
              <a:rPr lang="en-US" sz="2400" b="1" dirty="0" smtClean="0"/>
              <a:t>VO 2</a:t>
            </a:r>
            <a:br>
              <a:rPr lang="en-US" sz="2400" b="1" dirty="0" smtClean="0"/>
            </a:br>
            <a:r>
              <a:rPr lang="en-US" sz="1600" b="1" dirty="0" smtClean="0"/>
              <a:t>(cloud b, c, d, e, f)</a:t>
            </a:r>
            <a:endParaRPr lang="en-US" sz="1600" b="1" dirty="0"/>
          </a:p>
        </p:txBody>
      </p:sp>
      <p:sp>
        <p:nvSpPr>
          <p:cNvPr id="4" name="TextBox 3"/>
          <p:cNvSpPr txBox="1"/>
          <p:nvPr/>
        </p:nvSpPr>
        <p:spPr>
          <a:xfrm>
            <a:off x="72008" y="5180999"/>
            <a:ext cx="8964488" cy="1200329"/>
          </a:xfrm>
          <a:prstGeom prst="rect">
            <a:avLst/>
          </a:prstGeom>
          <a:noFill/>
        </p:spPr>
        <p:txBody>
          <a:bodyPr wrap="square" rtlCol="0">
            <a:spAutoFit/>
          </a:bodyPr>
          <a:lstStyle/>
          <a:p>
            <a:pPr marL="342900" indent="-342900">
              <a:buFont typeface="+mj-lt"/>
              <a:buAutoNum type="arabicPeriod"/>
            </a:pPr>
            <a:r>
              <a:rPr lang="en-US" dirty="0" smtClean="0">
                <a:sym typeface="Wingdings" panose="05000000000000000000" pitchFamily="2" charset="2"/>
              </a:rPr>
              <a:t>Community-specific VOs – e.g. CHIPSTER, </a:t>
            </a:r>
            <a:r>
              <a:rPr lang="en-US" dirty="0" err="1" smtClean="0">
                <a:sym typeface="Wingdings" panose="05000000000000000000" pitchFamily="2" charset="2"/>
              </a:rPr>
              <a:t>Highthroughtputseq</a:t>
            </a:r>
            <a:r>
              <a:rPr lang="en-US" dirty="0" smtClean="0">
                <a:sym typeface="Wingdings" panose="05000000000000000000" pitchFamily="2" charset="2"/>
              </a:rPr>
              <a:t>, EISCAT, etc. (SLA, OLAs)</a:t>
            </a:r>
          </a:p>
          <a:p>
            <a:pPr marL="342900" indent="-342900">
              <a:buFont typeface="+mj-lt"/>
              <a:buAutoNum type="arabicPeriod"/>
            </a:pPr>
            <a:r>
              <a:rPr lang="en-US" dirty="0" smtClean="0">
                <a:sym typeface="Wingdings" panose="05000000000000000000" pitchFamily="2" charset="2"/>
              </a:rPr>
              <a:t>Training VO = training.egi.eu  To be used today</a:t>
            </a:r>
          </a:p>
          <a:p>
            <a:pPr marL="342900" indent="-342900">
              <a:buFont typeface="+mj-lt"/>
              <a:buAutoNum type="arabicPeriod"/>
            </a:pPr>
            <a:r>
              <a:rPr lang="en-US" dirty="0"/>
              <a:t>Generic VOs – e.g. </a:t>
            </a:r>
            <a:r>
              <a:rPr lang="en-US" dirty="0" err="1"/>
              <a:t>fedcloud.egi.eu</a:t>
            </a:r>
            <a:r>
              <a:rPr lang="en-US" dirty="0"/>
              <a:t> </a:t>
            </a:r>
            <a:r>
              <a:rPr lang="en-US" dirty="0">
                <a:sym typeface="Wingdings" panose="05000000000000000000" pitchFamily="2" charset="2"/>
              </a:rPr>
              <a:t> Incubator for new users </a:t>
            </a:r>
            <a:r>
              <a:rPr lang="en-US" sz="1600" dirty="0">
                <a:sym typeface="Wingdings" panose="05000000000000000000" pitchFamily="2" charset="2"/>
              </a:rPr>
              <a:t>(recommended for follow up</a:t>
            </a:r>
            <a:r>
              <a:rPr lang="en-US" sz="1600" dirty="0" smtClean="0">
                <a:sym typeface="Wingdings" panose="05000000000000000000" pitchFamily="2" charset="2"/>
              </a:rPr>
              <a:t>)</a:t>
            </a:r>
            <a:endParaRPr lang="en-US" dirty="0" smtClean="0">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6204150" y="3068960"/>
            <a:ext cx="384074" cy="2573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solidFill>
                  <a:schemeClr val="bg1"/>
                </a:solidFill>
              </a:rPr>
              <a:t>c</a:t>
            </a:r>
            <a:endParaRPr lang="en-GB" sz="1200" dirty="0">
              <a:solidFill>
                <a:schemeClr val="bg1"/>
              </a:solidFill>
            </a:endParaRPr>
          </a:p>
        </p:txBody>
      </p:sp>
      <p:sp>
        <p:nvSpPr>
          <p:cNvPr id="19" name="Cloud"/>
          <p:cNvSpPr>
            <a:spLocks noChangeAspect="1" noEditPoints="1" noChangeArrowheads="1"/>
          </p:cNvSpPr>
          <p:nvPr/>
        </p:nvSpPr>
        <p:spPr bwMode="auto">
          <a:xfrm>
            <a:off x="5810451" y="4396889"/>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e</a:t>
            </a:r>
            <a:endParaRPr lang="en-GB" sz="1200" dirty="0"/>
          </a:p>
        </p:txBody>
      </p:sp>
      <p:sp>
        <p:nvSpPr>
          <p:cNvPr id="20" name="Cloud"/>
          <p:cNvSpPr>
            <a:spLocks noChangeAspect="1" noEditPoints="1" noChangeArrowheads="1"/>
          </p:cNvSpPr>
          <p:nvPr/>
        </p:nvSpPr>
        <p:spPr bwMode="auto">
          <a:xfrm>
            <a:off x="6508705" y="4293096"/>
            <a:ext cx="458323" cy="3071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f</a:t>
            </a:r>
            <a:endParaRPr lang="en-GB" sz="1200" dirty="0"/>
          </a:p>
        </p:txBody>
      </p:sp>
      <p:sp>
        <p:nvSpPr>
          <p:cNvPr id="21" name="Cloud"/>
          <p:cNvSpPr>
            <a:spLocks noChangeAspect="1" noEditPoints="1" noChangeArrowheads="1"/>
          </p:cNvSpPr>
          <p:nvPr/>
        </p:nvSpPr>
        <p:spPr bwMode="auto">
          <a:xfrm>
            <a:off x="5292080" y="2883039"/>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b</a:t>
            </a:r>
            <a:endParaRPr lang="en-GB" sz="1200" dirty="0"/>
          </a:p>
        </p:txBody>
      </p:sp>
      <p:sp>
        <p:nvSpPr>
          <p:cNvPr id="22" name="Cloud"/>
          <p:cNvSpPr>
            <a:spLocks noChangeAspect="1" noEditPoints="1" noChangeArrowheads="1"/>
          </p:cNvSpPr>
          <p:nvPr/>
        </p:nvSpPr>
        <p:spPr bwMode="auto">
          <a:xfrm>
            <a:off x="4339652" y="2625657"/>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a</a:t>
            </a:r>
            <a:endParaRPr lang="en-GB" sz="1200" dirty="0"/>
          </a:p>
        </p:txBody>
      </p:sp>
      <p:sp>
        <p:nvSpPr>
          <p:cNvPr id="2" name="Rounded Rectangle 1"/>
          <p:cNvSpPr/>
          <p:nvPr/>
        </p:nvSpPr>
        <p:spPr>
          <a:xfrm>
            <a:off x="4067944" y="2470064"/>
            <a:ext cx="2669922" cy="103094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144204">
            <a:off x="2587517" y="2250084"/>
            <a:ext cx="1671743" cy="43204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4" name="Rounded Rectangle 23"/>
          <p:cNvSpPr/>
          <p:nvPr/>
        </p:nvSpPr>
        <p:spPr>
          <a:xfrm>
            <a:off x="5152292" y="2810871"/>
            <a:ext cx="2011996" cy="1992378"/>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524792">
            <a:off x="2722805" y="3694352"/>
            <a:ext cx="2577872" cy="456548"/>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3" name="Cloud"/>
          <p:cNvSpPr>
            <a:spLocks noChangeAspect="1" noEditPoints="1" noChangeArrowheads="1"/>
          </p:cNvSpPr>
          <p:nvPr/>
        </p:nvSpPr>
        <p:spPr bwMode="auto">
          <a:xfrm>
            <a:off x="5488723" y="3717032"/>
            <a:ext cx="379421" cy="2542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0" rIns="91440" bIns="45720" numCol="1" anchor="t" anchorCtr="0" compatLnSpc="1">
            <a:prstTxWarp prst="textNoShape">
              <a:avLst/>
            </a:prstTxWarp>
          </a:bodyPr>
          <a:lstStyle/>
          <a:p>
            <a:r>
              <a:rPr lang="en-GB" sz="1200" dirty="0" smtClean="0"/>
              <a:t>d</a:t>
            </a:r>
            <a:endParaRPr lang="en-GB" sz="1200" dirty="0"/>
          </a:p>
        </p:txBody>
      </p:sp>
    </p:spTree>
    <p:extLst>
      <p:ext uri="{BB962C8B-B14F-4D97-AF65-F5344CB8AC3E}">
        <p14:creationId xmlns:p14="http://schemas.microsoft.com/office/powerpoint/2010/main" val="14663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1943913" y="4298242"/>
            <a:ext cx="3071859" cy="2375651"/>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5" rIns="91429" bIns="45715"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5292080" y="1561324"/>
            <a:ext cx="3672408" cy="4752528"/>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0" rIns="0" bIns="45715" rtlCol="0" anchor="t" anchorCtr="0"/>
          <a:lstStyle/>
          <a:p>
            <a:pPr algn="r"/>
            <a:endParaRPr lang="en-GB" dirty="0">
              <a:solidFill>
                <a:schemeClr val="tx1"/>
              </a:solidFill>
            </a:endParaRPr>
          </a:p>
        </p:txBody>
      </p:sp>
      <p:sp>
        <p:nvSpPr>
          <p:cNvPr id="4" name="Cloud"/>
          <p:cNvSpPr>
            <a:spLocks noChangeAspect="1" noEditPoints="1" noChangeArrowheads="1"/>
          </p:cNvSpPr>
          <p:nvPr/>
        </p:nvSpPr>
        <p:spPr bwMode="auto">
          <a:xfrm>
            <a:off x="5868144" y="2204865"/>
            <a:ext cx="1561224" cy="11947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29" tIns="45715" rIns="91429" bIns="45715" numCol="1" anchor="t" anchorCtr="0" compatLnSpc="1">
            <a:prstTxWarp prst="textNoShape">
              <a:avLst/>
            </a:prstTxWarp>
          </a:bodyPr>
          <a:lstStyle/>
          <a:p>
            <a:endParaRPr lang="en-GB" sz="1400" dirty="0">
              <a:solidFill>
                <a:schemeClr val="bg1"/>
              </a:solidFill>
            </a:endParaRPr>
          </a:p>
        </p:txBody>
      </p:sp>
      <p:sp>
        <p:nvSpPr>
          <p:cNvPr id="5" name="Cloud"/>
          <p:cNvSpPr>
            <a:spLocks noChangeAspect="1" noEditPoints="1" noChangeArrowheads="1"/>
          </p:cNvSpPr>
          <p:nvPr/>
        </p:nvSpPr>
        <p:spPr bwMode="auto">
          <a:xfrm>
            <a:off x="7524329" y="5233732"/>
            <a:ext cx="1152128" cy="7720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29" tIns="45715" rIns="91429" bIns="45715"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5351356" y="3865580"/>
            <a:ext cx="2435263" cy="16319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29" tIns="45715" rIns="91429" bIns="45715"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7392035" y="3020737"/>
            <a:ext cx="1368152" cy="9168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29" tIns="45715" rIns="91429" bIns="45715" numCol="1" anchor="t" anchorCtr="0" compatLnSpc="1">
            <a:prstTxWarp prst="textNoShape">
              <a:avLst/>
            </a:prstTxWarp>
          </a:bodyPr>
          <a:lstStyle/>
          <a:p>
            <a:endParaRPr lang="en-GB"/>
          </a:p>
        </p:txBody>
      </p:sp>
      <p:sp>
        <p:nvSpPr>
          <p:cNvPr id="9" name="Rectangle 8"/>
          <p:cNvSpPr/>
          <p:nvPr/>
        </p:nvSpPr>
        <p:spPr>
          <a:xfrm>
            <a:off x="5998768" y="1564913"/>
            <a:ext cx="2258980" cy="646321"/>
          </a:xfrm>
          <a:prstGeom prst="rect">
            <a:avLst/>
          </a:prstGeom>
        </p:spPr>
        <p:txBody>
          <a:bodyPr wrap="none" lIns="91429" tIns="45715" rIns="91429" bIns="45715">
            <a:spAutoFit/>
          </a:bodyPr>
          <a:lstStyle/>
          <a:p>
            <a:pPr algn="ctr"/>
            <a:r>
              <a:rPr lang="en-GB" dirty="0">
                <a:solidFill>
                  <a:schemeClr val="tx2"/>
                </a:solidFill>
              </a:rPr>
              <a:t>Clouds </a:t>
            </a:r>
            <a:r>
              <a:rPr lang="en-GB" dirty="0" smtClean="0">
                <a:solidFill>
                  <a:schemeClr val="tx2"/>
                </a:solidFill>
              </a:rPr>
              <a:t>of the </a:t>
            </a:r>
            <a:r>
              <a:rPr lang="en-GB" dirty="0" err="1" smtClean="0">
                <a:solidFill>
                  <a:schemeClr val="tx2"/>
                </a:solidFill>
              </a:rPr>
              <a:t>Chipster</a:t>
            </a:r>
            <a:r>
              <a:rPr lang="en-GB" dirty="0">
                <a:solidFill>
                  <a:schemeClr val="tx2"/>
                </a:solidFill>
              </a:rPr>
              <a:t/>
            </a:r>
            <a:br>
              <a:rPr lang="en-GB" dirty="0">
                <a:solidFill>
                  <a:schemeClr val="tx2"/>
                </a:solidFill>
              </a:rPr>
            </a:br>
            <a:r>
              <a:rPr lang="en-GB" dirty="0" smtClean="0">
                <a:solidFill>
                  <a:schemeClr val="tx2"/>
                </a:solidFill>
              </a:rPr>
              <a:t>Virtual Organisation</a:t>
            </a:r>
            <a:endParaRPr lang="en-GB" dirty="0">
              <a:solidFill>
                <a:schemeClr val="tx2"/>
              </a:solidFill>
            </a:endParaRPr>
          </a:p>
        </p:txBody>
      </p:sp>
      <p:sp>
        <p:nvSpPr>
          <p:cNvPr id="11" name="Rettangolo 86"/>
          <p:cNvSpPr/>
          <p:nvPr/>
        </p:nvSpPr>
        <p:spPr bwMode="auto">
          <a:xfrm>
            <a:off x="2135453" y="4566408"/>
            <a:ext cx="2736304" cy="117138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99049" tIns="74287" rIns="99049" bIns="74287" spcCol="1270" anchor="b" anchorCtr="0"/>
          <a:lstStyle/>
          <a:p>
            <a:pPr algn="ctr" defTabSz="1733351">
              <a:lnSpc>
                <a:spcPct val="90000"/>
              </a:lnSpc>
              <a:spcAft>
                <a:spcPct val="35000"/>
              </a:spcAft>
              <a:defRPr/>
            </a:pPr>
            <a:r>
              <a:rPr lang="es-ES" dirty="0" smtClean="0">
                <a:solidFill>
                  <a:schemeClr val="tx2"/>
                </a:solidFill>
              </a:rPr>
              <a:t>Virtual </a:t>
            </a:r>
            <a:r>
              <a:rPr lang="es-ES" dirty="0" err="1" smtClean="0">
                <a:solidFill>
                  <a:schemeClr val="tx2"/>
                </a:solidFill>
              </a:rPr>
              <a:t>Appliances</a:t>
            </a:r>
            <a:r>
              <a:rPr lang="es-ES" dirty="0">
                <a:solidFill>
                  <a:schemeClr val="tx2"/>
                </a:solidFill>
              </a:rPr>
              <a:t/>
            </a:r>
            <a:br>
              <a:rPr lang="es-ES" dirty="0">
                <a:solidFill>
                  <a:schemeClr val="tx2"/>
                </a:solidFill>
              </a:rPr>
            </a:br>
            <a:r>
              <a:rPr lang="es-ES" dirty="0" smtClean="0">
                <a:solidFill>
                  <a:schemeClr val="tx2"/>
                </a:solidFill>
              </a:rPr>
              <a:t>of </a:t>
            </a:r>
            <a:r>
              <a:rPr lang="es-ES" dirty="0" err="1" smtClean="0">
                <a:solidFill>
                  <a:schemeClr val="tx2"/>
                </a:solidFill>
              </a:rPr>
              <a:t>the</a:t>
            </a:r>
            <a:r>
              <a:rPr lang="es-ES" dirty="0" smtClean="0">
                <a:solidFill>
                  <a:schemeClr val="tx2"/>
                </a:solidFill>
              </a:rPr>
              <a:t> </a:t>
            </a:r>
            <a:r>
              <a:rPr lang="es-ES" dirty="0" err="1" smtClean="0">
                <a:solidFill>
                  <a:schemeClr val="tx2"/>
                </a:solidFill>
              </a:rPr>
              <a:t>Chipster</a:t>
            </a:r>
            <a:r>
              <a:rPr lang="es-ES" dirty="0" smtClean="0">
                <a:solidFill>
                  <a:schemeClr val="tx2"/>
                </a:solidFill>
              </a:rPr>
              <a:t> VO</a:t>
            </a:r>
            <a:endParaRPr lang="es-ES" dirty="0">
              <a:solidFill>
                <a:schemeClr val="tx2"/>
              </a:solidFill>
            </a:endParaRPr>
          </a:p>
        </p:txBody>
      </p:sp>
      <p:sp>
        <p:nvSpPr>
          <p:cNvPr id="15" name="Rettangolo 86"/>
          <p:cNvSpPr/>
          <p:nvPr/>
        </p:nvSpPr>
        <p:spPr bwMode="auto">
          <a:xfrm>
            <a:off x="2339753" y="4657669"/>
            <a:ext cx="1056591" cy="545599"/>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9049" tIns="74287" rIns="99049" bIns="74287" spcCol="1270" anchor="ctr"/>
          <a:lstStyle/>
          <a:p>
            <a:pPr algn="ctr" defTabSz="1733351">
              <a:lnSpc>
                <a:spcPct val="90000"/>
              </a:lnSpc>
              <a:spcAft>
                <a:spcPct val="35000"/>
              </a:spcAft>
              <a:defRPr/>
            </a:pPr>
            <a:r>
              <a:rPr lang="es-ES" dirty="0" err="1" smtClean="0">
                <a:solidFill>
                  <a:schemeClr val="tx1"/>
                </a:solidFill>
              </a:rPr>
              <a:t>Chipster</a:t>
            </a:r>
            <a:r>
              <a:rPr lang="es-ES" dirty="0" smtClean="0">
                <a:solidFill>
                  <a:schemeClr val="tx1"/>
                </a:solidFill>
              </a:rPr>
              <a:t> VM</a:t>
            </a:r>
            <a:endParaRPr lang="es-ES" dirty="0">
              <a:solidFill>
                <a:schemeClr val="tx1"/>
              </a:solidFill>
            </a:endParaRPr>
          </a:p>
        </p:txBody>
      </p:sp>
      <p:sp>
        <p:nvSpPr>
          <p:cNvPr id="23" name="Rettangolo 86"/>
          <p:cNvSpPr/>
          <p:nvPr/>
        </p:nvSpPr>
        <p:spPr bwMode="auto">
          <a:xfrm>
            <a:off x="6262070" y="3039278"/>
            <a:ext cx="254146" cy="2457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86915" tIns="65186" rIns="86915" bIns="65186" spcCol="1114" anchor="ctr"/>
          <a:lstStyle/>
          <a:p>
            <a:pPr algn="ctr" defTabSz="1733351">
              <a:lnSpc>
                <a:spcPct val="90000"/>
              </a:lnSpc>
              <a:spcAft>
                <a:spcPct val="35000"/>
              </a:spcAft>
              <a:defRPr/>
            </a:pPr>
            <a:r>
              <a:rPr lang="es-ES" sz="900" dirty="0">
                <a:solidFill>
                  <a:schemeClr val="tx1"/>
                </a:solidFill>
              </a:rPr>
              <a:t>VM</a:t>
            </a:r>
          </a:p>
        </p:txBody>
      </p:sp>
      <p:sp>
        <p:nvSpPr>
          <p:cNvPr id="27" name="Rettangolo 86"/>
          <p:cNvSpPr/>
          <p:nvPr/>
        </p:nvSpPr>
        <p:spPr bwMode="auto">
          <a:xfrm>
            <a:off x="7774238" y="3429000"/>
            <a:ext cx="254146" cy="2457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86915" tIns="65186" rIns="86915" bIns="65186" spcCol="1114" anchor="ctr"/>
          <a:lstStyle/>
          <a:p>
            <a:pPr algn="ctr" defTabSz="1733351">
              <a:lnSpc>
                <a:spcPct val="90000"/>
              </a:lnSpc>
              <a:spcAft>
                <a:spcPct val="35000"/>
              </a:spcAft>
              <a:defRPr/>
            </a:pPr>
            <a:r>
              <a:rPr lang="es-ES" sz="900" dirty="0">
                <a:solidFill>
                  <a:schemeClr val="tx1"/>
                </a:solidFill>
              </a:rPr>
              <a:t>VM</a:t>
            </a:r>
          </a:p>
        </p:txBody>
      </p:sp>
      <p:sp>
        <p:nvSpPr>
          <p:cNvPr id="31" name="Rettangolo 86"/>
          <p:cNvSpPr/>
          <p:nvPr/>
        </p:nvSpPr>
        <p:spPr bwMode="auto">
          <a:xfrm>
            <a:off x="7740352" y="5614935"/>
            <a:ext cx="254146" cy="2457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86915" tIns="65186" rIns="86915" bIns="65186" spcCol="1114" anchor="ctr"/>
          <a:lstStyle/>
          <a:p>
            <a:pPr algn="ctr" defTabSz="1733351">
              <a:lnSpc>
                <a:spcPct val="90000"/>
              </a:lnSpc>
              <a:spcAft>
                <a:spcPct val="35000"/>
              </a:spcAft>
              <a:defRPr/>
            </a:pPr>
            <a:r>
              <a:rPr lang="es-ES" sz="900" dirty="0" smtClean="0">
                <a:solidFill>
                  <a:schemeClr val="tx1"/>
                </a:solidFill>
              </a:rPr>
              <a:t>VM</a:t>
            </a:r>
            <a:endParaRPr lang="es-ES" sz="900" dirty="0">
              <a:solidFill>
                <a:schemeClr val="tx1"/>
              </a:solidFill>
            </a:endParaRPr>
          </a:p>
        </p:txBody>
      </p:sp>
      <p:sp>
        <p:nvSpPr>
          <p:cNvPr id="35" name="Rettangolo 86"/>
          <p:cNvSpPr/>
          <p:nvPr/>
        </p:nvSpPr>
        <p:spPr bwMode="auto">
          <a:xfrm>
            <a:off x="5879868" y="4983494"/>
            <a:ext cx="254146" cy="2457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86915" tIns="65186" rIns="86915" bIns="65186" spcCol="1114" anchor="ctr"/>
          <a:lstStyle/>
          <a:p>
            <a:pPr algn="ctr" defTabSz="1733351">
              <a:lnSpc>
                <a:spcPct val="90000"/>
              </a:lnSpc>
              <a:spcAft>
                <a:spcPct val="35000"/>
              </a:spcAft>
              <a:defRPr/>
            </a:pPr>
            <a:r>
              <a:rPr lang="es-ES" sz="900" dirty="0">
                <a:solidFill>
                  <a:schemeClr val="tx1"/>
                </a:solidFill>
              </a:rPr>
              <a:t>VM</a:t>
            </a:r>
          </a:p>
        </p:txBody>
      </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2677886" y="1979154"/>
            <a:ext cx="576064" cy="576064"/>
          </a:xfrm>
          <a:prstGeom prst="rect">
            <a:avLst/>
          </a:prstGeom>
        </p:spPr>
      </p:pic>
      <p:cxnSp>
        <p:nvCxnSpPr>
          <p:cNvPr id="38" name="Straight Arrow Connector 37"/>
          <p:cNvCxnSpPr>
            <a:stCxn id="15" idx="3"/>
          </p:cNvCxnSpPr>
          <p:nvPr/>
        </p:nvCxnSpPr>
        <p:spPr>
          <a:xfrm>
            <a:off x="3396343" y="4930468"/>
            <a:ext cx="1828800" cy="17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007660" y="2876531"/>
            <a:ext cx="1563738" cy="123946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78633" y="3453082"/>
            <a:ext cx="1203552" cy="646321"/>
          </a:xfrm>
          <a:prstGeom prst="rect">
            <a:avLst/>
          </a:prstGeom>
          <a:noFill/>
        </p:spPr>
        <p:txBody>
          <a:bodyPr wrap="none" lIns="91429" tIns="45715" rIns="91429" bIns="45715" rtlCol="0">
            <a:spAutoFit/>
          </a:bodyPr>
          <a:lstStyle/>
          <a:p>
            <a:pPr algn="ctr"/>
            <a:r>
              <a:rPr lang="en-US" b="1" dirty="0" smtClean="0"/>
              <a:t>Cloud calls</a:t>
            </a:r>
            <a:r>
              <a:rPr lang="en-US" dirty="0"/>
              <a:t/>
            </a:r>
            <a:br>
              <a:rPr lang="en-US" dirty="0"/>
            </a:br>
            <a:r>
              <a:rPr lang="en-US" dirty="0" smtClean="0"/>
              <a:t>(CMD/API)</a:t>
            </a:r>
            <a:endParaRPr lang="en-GB" dirty="0"/>
          </a:p>
        </p:txBody>
      </p:sp>
      <p:sp>
        <p:nvSpPr>
          <p:cNvPr id="74" name="Rettangolo 86"/>
          <p:cNvSpPr/>
          <p:nvPr/>
        </p:nvSpPr>
        <p:spPr bwMode="auto">
          <a:xfrm>
            <a:off x="6366861" y="4149080"/>
            <a:ext cx="578734" cy="592012"/>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9049" tIns="74287" rIns="99049" bIns="74287" spcCol="1270" anchor="ctr"/>
          <a:lstStyle/>
          <a:p>
            <a:pPr algn="ctr" defTabSz="1733351">
              <a:lnSpc>
                <a:spcPct val="90000"/>
              </a:lnSpc>
              <a:spcAft>
                <a:spcPct val="35000"/>
              </a:spcAft>
              <a:defRPr/>
            </a:pPr>
            <a:r>
              <a:rPr lang="es-ES" sz="1400" dirty="0">
                <a:solidFill>
                  <a:schemeClr val="tx1"/>
                </a:solidFill>
              </a:rPr>
              <a:t>VM</a:t>
            </a:r>
          </a:p>
        </p:txBody>
      </p:sp>
      <p:sp>
        <p:nvSpPr>
          <p:cNvPr id="75" name="Rettangolo 86"/>
          <p:cNvSpPr/>
          <p:nvPr/>
        </p:nvSpPr>
        <p:spPr bwMode="auto">
          <a:xfrm>
            <a:off x="6945594" y="4237036"/>
            <a:ext cx="578734" cy="37537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49" tIns="74287" rIns="99049" bIns="74287" spcCol="1270" anchor="ctr"/>
          <a:lstStyle/>
          <a:p>
            <a:pPr algn="ctr" defTabSz="1733351">
              <a:lnSpc>
                <a:spcPct val="90000"/>
              </a:lnSpc>
              <a:spcAft>
                <a:spcPct val="35000"/>
              </a:spcAft>
              <a:defRPr/>
            </a:pPr>
            <a:r>
              <a:rPr lang="es-ES" sz="1100" dirty="0">
                <a:solidFill>
                  <a:schemeClr val="tx1"/>
                </a:solidFill>
              </a:rPr>
              <a:t>Block</a:t>
            </a:r>
            <a:br>
              <a:rPr lang="es-ES" sz="1100" dirty="0">
                <a:solidFill>
                  <a:schemeClr val="tx1"/>
                </a:solidFill>
              </a:rPr>
            </a:br>
            <a:r>
              <a:rPr lang="es-ES" sz="1100" dirty="0" err="1">
                <a:solidFill>
                  <a:schemeClr val="tx1"/>
                </a:solidFill>
              </a:rPr>
              <a:t>storage</a:t>
            </a:r>
            <a:endParaRPr lang="es-ES" sz="1100" dirty="0">
              <a:solidFill>
                <a:schemeClr val="tx1"/>
              </a:solidFill>
            </a:endParaRPr>
          </a:p>
        </p:txBody>
      </p:sp>
      <p:sp>
        <p:nvSpPr>
          <p:cNvPr id="54" name="Rectangle 53"/>
          <p:cNvSpPr/>
          <p:nvPr/>
        </p:nvSpPr>
        <p:spPr>
          <a:xfrm>
            <a:off x="7383562" y="3228187"/>
            <a:ext cx="212775" cy="565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dirty="0"/>
          </a:p>
        </p:txBody>
      </p:sp>
      <p:sp>
        <p:nvSpPr>
          <p:cNvPr id="59" name="Rectangle 58"/>
          <p:cNvSpPr/>
          <p:nvPr/>
        </p:nvSpPr>
        <p:spPr>
          <a:xfrm>
            <a:off x="7380312" y="5377748"/>
            <a:ext cx="212775" cy="565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dirty="0"/>
          </a:p>
        </p:txBody>
      </p:sp>
      <p:sp>
        <p:nvSpPr>
          <p:cNvPr id="62" name="Rectangle 61"/>
          <p:cNvSpPr/>
          <p:nvPr/>
        </p:nvSpPr>
        <p:spPr>
          <a:xfrm>
            <a:off x="5868144" y="2652123"/>
            <a:ext cx="212775" cy="565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dirty="0"/>
          </a:p>
        </p:txBody>
      </p:sp>
      <p:sp>
        <p:nvSpPr>
          <p:cNvPr id="63" name="Rectangle 62"/>
          <p:cNvSpPr/>
          <p:nvPr/>
        </p:nvSpPr>
        <p:spPr>
          <a:xfrm>
            <a:off x="5364088" y="4164290"/>
            <a:ext cx="387478" cy="114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dirty="0"/>
          </a:p>
        </p:txBody>
      </p:sp>
      <p:grpSp>
        <p:nvGrpSpPr>
          <p:cNvPr id="46" name="Group 45"/>
          <p:cNvGrpSpPr/>
          <p:nvPr/>
        </p:nvGrpSpPr>
        <p:grpSpPr>
          <a:xfrm>
            <a:off x="574441" y="339186"/>
            <a:ext cx="8072526" cy="865014"/>
            <a:chOff x="0" y="3527723"/>
            <a:chExt cx="6409407" cy="954719"/>
          </a:xfrm>
        </p:grpSpPr>
        <p:sp>
          <p:nvSpPr>
            <p:cNvPr id="47" name="Rounded Rectangle 46"/>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8"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896804">
                <a:lnSpc>
                  <a:spcPct val="90000"/>
                </a:lnSpc>
                <a:spcBef>
                  <a:spcPct val="0"/>
                </a:spcBef>
                <a:spcAft>
                  <a:spcPct val="35000"/>
                </a:spcAft>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9" name="Rectangle 48"/>
          <p:cNvSpPr/>
          <p:nvPr/>
        </p:nvSpPr>
        <p:spPr>
          <a:xfrm>
            <a:off x="755576" y="346054"/>
            <a:ext cx="8424936" cy="850698"/>
          </a:xfrm>
          <a:prstGeom prst="rect">
            <a:avLst/>
          </a:prstGeom>
        </p:spPr>
        <p:txBody>
          <a:bodyPr wrap="square" lIns="80211" tIns="40105" rIns="80211" bIns="40105">
            <a:spAutoFit/>
          </a:bodyPr>
          <a:lstStyle/>
          <a:p>
            <a:pPr marL="168481" marR="770804" algn="ctr">
              <a:lnSpc>
                <a:spcPct val="100041"/>
              </a:lnSpc>
            </a:pPr>
            <a:r>
              <a:rPr lang="en-GB" sz="25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Typical use case: Sharing community applications</a:t>
            </a:r>
            <a:br>
              <a:rPr lang="en-GB" sz="25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GB" sz="25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The CHIPSTER example</a:t>
            </a:r>
            <a:endParaRPr lang="en-GB" sz="25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Rectangle 9"/>
          <p:cNvSpPr/>
          <p:nvPr/>
        </p:nvSpPr>
        <p:spPr>
          <a:xfrm>
            <a:off x="2743200" y="2669557"/>
            <a:ext cx="1502229" cy="621362"/>
          </a:xfrm>
          <a:prstGeom prst="rect">
            <a:avLst/>
          </a:prstGeom>
        </p:spPr>
        <p:style>
          <a:lnRef idx="1">
            <a:schemeClr val="accent1"/>
          </a:lnRef>
          <a:fillRef idx="3">
            <a:schemeClr val="accent1"/>
          </a:fillRef>
          <a:effectRef idx="2">
            <a:schemeClr val="accent1"/>
          </a:effectRef>
          <a:fontRef idx="minor">
            <a:schemeClr val="lt1"/>
          </a:fontRef>
        </p:style>
        <p:txBody>
          <a:bodyPr lIns="80229" tIns="40115" rIns="80229" bIns="40115" rtlCol="0" anchor="ctr"/>
          <a:lstStyle/>
          <a:p>
            <a:pPr algn="ctr"/>
            <a:r>
              <a:rPr lang="en-US" dirty="0" err="1" smtClean="0"/>
              <a:t>Chipster</a:t>
            </a:r>
            <a:r>
              <a:rPr lang="en-US" dirty="0" smtClean="0"/>
              <a:t> portal</a:t>
            </a:r>
            <a:endParaRPr lang="en-US" dirty="0"/>
          </a:p>
        </p:txBody>
      </p:sp>
      <p:pic>
        <p:nvPicPr>
          <p:cNvPr id="55" name="Picture 54"/>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3734679" y="1955412"/>
            <a:ext cx="576064" cy="576064"/>
          </a:xfrm>
          <a:prstGeom prst="rect">
            <a:avLst/>
          </a:prstGeom>
        </p:spPr>
      </p:pic>
      <p:pic>
        <p:nvPicPr>
          <p:cNvPr id="56" name="Picture 5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3200401" y="1979154"/>
            <a:ext cx="576064" cy="576064"/>
          </a:xfrm>
          <a:prstGeom prst="rect">
            <a:avLst/>
          </a:prstGeom>
        </p:spPr>
      </p:pic>
      <p:pic>
        <p:nvPicPr>
          <p:cNvPr id="57" name="Picture 56"/>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57201" y="4671725"/>
            <a:ext cx="576064" cy="576064"/>
          </a:xfrm>
          <a:prstGeom prst="rect">
            <a:avLst/>
          </a:prstGeom>
        </p:spPr>
      </p:pic>
      <p:sp>
        <p:nvSpPr>
          <p:cNvPr id="58" name="TextBox 57"/>
          <p:cNvSpPr txBox="1"/>
          <p:nvPr/>
        </p:nvSpPr>
        <p:spPr>
          <a:xfrm>
            <a:off x="3402047" y="4571846"/>
            <a:ext cx="1674009" cy="369322"/>
          </a:xfrm>
          <a:prstGeom prst="rect">
            <a:avLst/>
          </a:prstGeom>
          <a:noFill/>
        </p:spPr>
        <p:txBody>
          <a:bodyPr wrap="none" lIns="91429" tIns="45715" rIns="91429" bIns="45715" rtlCol="0">
            <a:spAutoFit/>
          </a:bodyPr>
          <a:lstStyle/>
          <a:p>
            <a:pPr algn="ctr"/>
            <a:r>
              <a:rPr lang="en-US" b="1" dirty="0" smtClean="0">
                <a:solidFill>
                  <a:schemeClr val="tx2">
                    <a:lumMod val="60000"/>
                    <a:lumOff val="40000"/>
                  </a:schemeClr>
                </a:solidFill>
              </a:rPr>
              <a:t>Push</a:t>
            </a:r>
            <a:r>
              <a:rPr lang="en-US" b="1" dirty="0">
                <a:solidFill>
                  <a:schemeClr val="tx2">
                    <a:lumMod val="60000"/>
                    <a:lumOff val="40000"/>
                  </a:schemeClr>
                </a:solidFill>
              </a:rPr>
              <a:t> </a:t>
            </a:r>
            <a:r>
              <a:rPr lang="en-US" b="1" dirty="0" smtClean="0">
                <a:solidFill>
                  <a:schemeClr val="tx2">
                    <a:lumMod val="60000"/>
                    <a:lumOff val="40000"/>
                  </a:schemeClr>
                </a:solidFill>
              </a:rPr>
              <a:t>VM image</a:t>
            </a:r>
            <a:endParaRPr lang="en-GB" dirty="0">
              <a:solidFill>
                <a:schemeClr val="tx2">
                  <a:lumMod val="60000"/>
                  <a:lumOff val="40000"/>
                </a:schemeClr>
              </a:solidFill>
            </a:endParaRPr>
          </a:p>
        </p:txBody>
      </p:sp>
      <p:cxnSp>
        <p:nvCxnSpPr>
          <p:cNvPr id="60" name="Straight Arrow Connector 59"/>
          <p:cNvCxnSpPr/>
          <p:nvPr/>
        </p:nvCxnSpPr>
        <p:spPr>
          <a:xfrm>
            <a:off x="914400" y="4930468"/>
            <a:ext cx="1436914" cy="17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06596" y="4293096"/>
            <a:ext cx="1159270" cy="923320"/>
          </a:xfrm>
          <a:prstGeom prst="rect">
            <a:avLst/>
          </a:prstGeom>
          <a:noFill/>
        </p:spPr>
        <p:txBody>
          <a:bodyPr wrap="none" lIns="91429" tIns="45715" rIns="91429" bIns="45715" rtlCol="0">
            <a:spAutoFit/>
          </a:bodyPr>
          <a:lstStyle/>
          <a:p>
            <a:pPr algn="ctr"/>
            <a:r>
              <a:rPr lang="en-US" b="1" dirty="0" smtClean="0">
                <a:solidFill>
                  <a:schemeClr val="tx2">
                    <a:lumMod val="60000"/>
                    <a:lumOff val="40000"/>
                  </a:schemeClr>
                </a:solidFill>
              </a:rPr>
              <a:t>Prepare,</a:t>
            </a:r>
            <a:br>
              <a:rPr lang="en-US" b="1" dirty="0" smtClean="0">
                <a:solidFill>
                  <a:schemeClr val="tx2">
                    <a:lumMod val="60000"/>
                    <a:lumOff val="40000"/>
                  </a:schemeClr>
                </a:solidFill>
              </a:rPr>
            </a:br>
            <a:r>
              <a:rPr lang="en-US" b="1" dirty="0" smtClean="0">
                <a:solidFill>
                  <a:schemeClr val="tx2">
                    <a:lumMod val="60000"/>
                    <a:lumOff val="40000"/>
                  </a:schemeClr>
                </a:solidFill>
              </a:rPr>
              <a:t>register</a:t>
            </a:r>
            <a:br>
              <a:rPr lang="en-US" b="1" dirty="0" smtClean="0">
                <a:solidFill>
                  <a:schemeClr val="tx2">
                    <a:lumMod val="60000"/>
                    <a:lumOff val="40000"/>
                  </a:schemeClr>
                </a:solidFill>
              </a:rPr>
            </a:br>
            <a:r>
              <a:rPr lang="en-US" b="1" dirty="0" smtClean="0">
                <a:solidFill>
                  <a:schemeClr val="tx2">
                    <a:lumMod val="60000"/>
                    <a:lumOff val="40000"/>
                  </a:schemeClr>
                </a:solidFill>
              </a:rPr>
              <a:t>VM image</a:t>
            </a:r>
            <a:endParaRPr lang="en-GB" dirty="0">
              <a:solidFill>
                <a:schemeClr val="tx2">
                  <a:lumMod val="60000"/>
                  <a:lumOff val="40000"/>
                </a:schemeClr>
              </a:solidFill>
            </a:endParaRPr>
          </a:p>
        </p:txBody>
      </p:sp>
      <p:sp>
        <p:nvSpPr>
          <p:cNvPr id="50" name="TextBox 49"/>
          <p:cNvSpPr txBox="1"/>
          <p:nvPr/>
        </p:nvSpPr>
        <p:spPr>
          <a:xfrm>
            <a:off x="21896" y="5155007"/>
            <a:ext cx="1450426" cy="912010"/>
          </a:xfrm>
          <a:prstGeom prst="rect">
            <a:avLst/>
          </a:prstGeom>
          <a:noFill/>
        </p:spPr>
        <p:txBody>
          <a:bodyPr wrap="none" lIns="80229" tIns="40115" rIns="80229" bIns="40115" rtlCol="0">
            <a:spAutoFit/>
          </a:bodyPr>
          <a:lstStyle/>
          <a:p>
            <a:pPr algn="ctr"/>
            <a:r>
              <a:rPr lang="en-US" dirty="0" err="1" smtClean="0"/>
              <a:t>Chipster</a:t>
            </a:r>
            <a:r>
              <a:rPr lang="en-US" dirty="0"/>
              <a:t/>
            </a:r>
            <a:br>
              <a:rPr lang="en-US" dirty="0"/>
            </a:br>
            <a:r>
              <a:rPr lang="en-US" dirty="0" smtClean="0"/>
              <a:t>developer</a:t>
            </a:r>
            <a:br>
              <a:rPr lang="en-US" dirty="0" smtClean="0"/>
            </a:br>
            <a:r>
              <a:rPr lang="en-US" dirty="0" smtClean="0"/>
              <a:t>(CSC, Finland)</a:t>
            </a:r>
            <a:endParaRPr lang="en-US" dirty="0"/>
          </a:p>
        </p:txBody>
      </p:sp>
      <p:sp>
        <p:nvSpPr>
          <p:cNvPr id="64" name="TextBox 63"/>
          <p:cNvSpPr txBox="1"/>
          <p:nvPr/>
        </p:nvSpPr>
        <p:spPr>
          <a:xfrm>
            <a:off x="2558628" y="1644525"/>
            <a:ext cx="1805466" cy="358012"/>
          </a:xfrm>
          <a:prstGeom prst="rect">
            <a:avLst/>
          </a:prstGeom>
          <a:noFill/>
        </p:spPr>
        <p:txBody>
          <a:bodyPr wrap="none" lIns="80229" tIns="40115" rIns="80229" bIns="40115" rtlCol="0">
            <a:spAutoFit/>
          </a:bodyPr>
          <a:lstStyle/>
          <a:p>
            <a:pPr algn="ctr"/>
            <a:r>
              <a:rPr lang="en-US" dirty="0" err="1" smtClean="0"/>
              <a:t>Bioinformaticians</a:t>
            </a:r>
            <a:endParaRPr lang="en-US" dirty="0"/>
          </a:p>
        </p:txBody>
      </p:sp>
      <p:sp>
        <p:nvSpPr>
          <p:cNvPr id="51" name="Rectangle 50"/>
          <p:cNvSpPr/>
          <p:nvPr/>
        </p:nvSpPr>
        <p:spPr>
          <a:xfrm>
            <a:off x="130628" y="1357792"/>
            <a:ext cx="2416629" cy="2760694"/>
          </a:xfrm>
          <a:prstGeom prst="rect">
            <a:avLst/>
          </a:prstGeom>
        </p:spPr>
        <p:txBody>
          <a:bodyPr wrap="square" lIns="80229" tIns="40115" rIns="80229" bIns="40115">
            <a:spAutoFit/>
          </a:bodyPr>
          <a:lstStyle/>
          <a:p>
            <a:pPr marL="0" lvl="1"/>
            <a:r>
              <a:rPr lang="en-GB" altLang="en-US" sz="2100" dirty="0">
                <a:solidFill>
                  <a:schemeClr val="bg1">
                    <a:lumMod val="50000"/>
                  </a:schemeClr>
                </a:solidFill>
              </a:rPr>
              <a:t/>
            </a:r>
            <a:br>
              <a:rPr lang="en-GB" altLang="en-US" sz="2100" dirty="0">
                <a:solidFill>
                  <a:schemeClr val="bg1">
                    <a:lumMod val="50000"/>
                  </a:schemeClr>
                </a:solidFill>
              </a:rPr>
            </a:br>
            <a:r>
              <a:rPr lang="en-GB" altLang="en-US" sz="2100" dirty="0">
                <a:solidFill>
                  <a:schemeClr val="bg1">
                    <a:lumMod val="50000"/>
                  </a:schemeClr>
                </a:solidFill>
              </a:rPr>
              <a:t/>
            </a:r>
            <a:br>
              <a:rPr lang="en-GB" altLang="en-US" sz="2100" dirty="0">
                <a:solidFill>
                  <a:schemeClr val="bg1">
                    <a:lumMod val="50000"/>
                  </a:schemeClr>
                </a:solidFill>
              </a:rPr>
            </a:br>
            <a:r>
              <a:rPr lang="en-GB" altLang="en-US" sz="2100" dirty="0">
                <a:solidFill>
                  <a:schemeClr val="bg1">
                    <a:lumMod val="50000"/>
                  </a:schemeClr>
                </a:solidFill>
              </a:rPr>
              <a:t>Analysis software contains over 300 analysis tools for NGS, microarray, proteomics and sequence data.</a:t>
            </a:r>
          </a:p>
        </p:txBody>
      </p:sp>
      <p:cxnSp>
        <p:nvCxnSpPr>
          <p:cNvPr id="65" name="Straight Arrow Connector 64"/>
          <p:cNvCxnSpPr>
            <a:stCxn id="10" idx="3"/>
            <a:endCxn id="62" idx="1"/>
          </p:cNvCxnSpPr>
          <p:nvPr/>
        </p:nvCxnSpPr>
        <p:spPr>
          <a:xfrm flipV="1">
            <a:off x="4245429" y="2934816"/>
            <a:ext cx="1622715" cy="4542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8" name="Rettangolo 86"/>
          <p:cNvSpPr/>
          <p:nvPr/>
        </p:nvSpPr>
        <p:spPr bwMode="auto">
          <a:xfrm>
            <a:off x="6270171" y="2326996"/>
            <a:ext cx="513420" cy="453932"/>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9049" tIns="74287" rIns="99049" bIns="74287" spcCol="1270" anchor="ctr"/>
          <a:lstStyle/>
          <a:p>
            <a:pPr algn="ctr" defTabSz="1733351">
              <a:lnSpc>
                <a:spcPct val="90000"/>
              </a:lnSpc>
              <a:spcAft>
                <a:spcPct val="35000"/>
              </a:spcAft>
              <a:defRPr/>
            </a:pPr>
            <a:r>
              <a:rPr lang="es-ES" sz="1400" dirty="0">
                <a:solidFill>
                  <a:schemeClr val="tx1"/>
                </a:solidFill>
              </a:rPr>
              <a:t>VM</a:t>
            </a:r>
          </a:p>
        </p:txBody>
      </p:sp>
      <p:sp>
        <p:nvSpPr>
          <p:cNvPr id="69" name="Rettangolo 86"/>
          <p:cNvSpPr/>
          <p:nvPr/>
        </p:nvSpPr>
        <p:spPr bwMode="auto">
          <a:xfrm>
            <a:off x="6783591" y="2366687"/>
            <a:ext cx="531609" cy="36597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49" tIns="74287" rIns="99049" bIns="74287" spcCol="1270" anchor="ctr"/>
          <a:lstStyle/>
          <a:p>
            <a:pPr algn="ctr" defTabSz="1733351">
              <a:lnSpc>
                <a:spcPct val="90000"/>
              </a:lnSpc>
              <a:spcAft>
                <a:spcPct val="35000"/>
              </a:spcAft>
              <a:defRPr/>
            </a:pPr>
            <a:r>
              <a:rPr lang="es-ES" sz="1100" dirty="0">
                <a:solidFill>
                  <a:schemeClr val="tx1"/>
                </a:solidFill>
              </a:rPr>
              <a:t>Block</a:t>
            </a:r>
            <a:br>
              <a:rPr lang="es-ES" sz="1100" dirty="0">
                <a:solidFill>
                  <a:schemeClr val="tx1"/>
                </a:solidFill>
              </a:rPr>
            </a:br>
            <a:r>
              <a:rPr lang="es-ES" sz="1100" dirty="0" err="1">
                <a:solidFill>
                  <a:schemeClr val="tx1"/>
                </a:solidFill>
              </a:rPr>
              <a:t>storage</a:t>
            </a:r>
            <a:endParaRPr lang="es-ES" sz="1100" dirty="0">
              <a:solidFill>
                <a:schemeClr val="tx1"/>
              </a:solidFill>
            </a:endParaRPr>
          </a:p>
        </p:txBody>
      </p:sp>
      <p:pic>
        <p:nvPicPr>
          <p:cNvPr id="66" name="Picture 65"/>
          <p:cNvPicPr>
            <a:picLocks noChangeAspect="1"/>
          </p:cNvPicPr>
          <p:nvPr/>
        </p:nvPicPr>
        <p:blipFill>
          <a:blip r:embed="rId5"/>
          <a:stretch>
            <a:fillRect/>
          </a:stretch>
        </p:blipFill>
        <p:spPr>
          <a:xfrm>
            <a:off x="170433" y="1357792"/>
            <a:ext cx="1984939" cy="690402"/>
          </a:xfrm>
          <a:prstGeom prst="rect">
            <a:avLst/>
          </a:prstGeom>
        </p:spPr>
      </p:pic>
      <p:sp>
        <p:nvSpPr>
          <p:cNvPr id="71" name="TextBox 70"/>
          <p:cNvSpPr txBox="1"/>
          <p:nvPr/>
        </p:nvSpPr>
        <p:spPr>
          <a:xfrm>
            <a:off x="5652120" y="5807345"/>
            <a:ext cx="1832999" cy="429967"/>
          </a:xfrm>
          <a:prstGeom prst="rect">
            <a:avLst/>
          </a:prstGeom>
          <a:noFill/>
        </p:spPr>
        <p:txBody>
          <a:bodyPr wrap="square" lIns="91418" tIns="45710" rIns="91418" bIns="45710" rtlCol="0">
            <a:spAutoFit/>
          </a:bodyPr>
          <a:lstStyle/>
          <a:p>
            <a:r>
              <a:rPr lang="en-GB" sz="2100" i="1" dirty="0">
                <a:latin typeface="Open Sans" panose="020B0606030504020204" pitchFamily="34" charset="0"/>
                <a:ea typeface="Open Sans" panose="020B0606030504020204" pitchFamily="34" charset="0"/>
                <a:cs typeface="Open Sans" panose="020B0606030504020204" pitchFamily="34" charset="0"/>
                <a:hlinkClick r:id="rId6"/>
              </a:rPr>
              <a:t>Read more..</a:t>
            </a:r>
            <a:r>
              <a:rPr lang="en-GB" sz="2100" i="1" dirty="0">
                <a:latin typeface="Open Sans" panose="020B0606030504020204" pitchFamily="34" charset="0"/>
                <a:ea typeface="Open Sans" panose="020B0606030504020204" pitchFamily="34" charset="0"/>
                <a:cs typeface="Open Sans" panose="020B0606030504020204" pitchFamily="34" charset="0"/>
                <a:hlinkClick r:id="rId7"/>
              </a:rPr>
              <a:t>.</a:t>
            </a:r>
            <a:endParaRPr lang="en-GB" sz="2100" dirty="0"/>
          </a:p>
        </p:txBody>
      </p:sp>
      <p:sp>
        <p:nvSpPr>
          <p:cNvPr id="3" name="Rectangle 2"/>
          <p:cNvSpPr/>
          <p:nvPr/>
        </p:nvSpPr>
        <p:spPr>
          <a:xfrm>
            <a:off x="5724128" y="4797152"/>
            <a:ext cx="576064" cy="5040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tIns="0" bIns="0" rtlCol="0" anchor="t" anchorCtr="0"/>
          <a:lstStyle/>
          <a:p>
            <a:pPr algn="ctr"/>
            <a:r>
              <a:rPr lang="en-US" sz="1100" dirty="0" smtClean="0">
                <a:solidFill>
                  <a:schemeClr val="tx1"/>
                </a:solidFill>
              </a:rPr>
              <a:t>Cache</a:t>
            </a:r>
            <a:endParaRPr lang="en-US" sz="1100" dirty="0">
              <a:solidFill>
                <a:schemeClr val="tx1"/>
              </a:solidFill>
            </a:endParaRPr>
          </a:p>
        </p:txBody>
      </p:sp>
      <p:sp>
        <p:nvSpPr>
          <p:cNvPr id="52" name="Rectangle 51"/>
          <p:cNvSpPr/>
          <p:nvPr/>
        </p:nvSpPr>
        <p:spPr>
          <a:xfrm>
            <a:off x="6084168" y="2852936"/>
            <a:ext cx="576064" cy="5040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tIns="0" bIns="0" rtlCol="0" anchor="t" anchorCtr="0"/>
          <a:lstStyle/>
          <a:p>
            <a:pPr algn="ctr"/>
            <a:r>
              <a:rPr lang="en-US" sz="1100" dirty="0" smtClean="0">
                <a:solidFill>
                  <a:schemeClr val="tx1"/>
                </a:solidFill>
              </a:rPr>
              <a:t>Cache</a:t>
            </a:r>
            <a:endParaRPr lang="en-US" sz="1100" dirty="0">
              <a:solidFill>
                <a:schemeClr val="tx1"/>
              </a:solidFill>
            </a:endParaRPr>
          </a:p>
        </p:txBody>
      </p:sp>
      <p:sp>
        <p:nvSpPr>
          <p:cNvPr id="53" name="Rectangle 52"/>
          <p:cNvSpPr/>
          <p:nvPr/>
        </p:nvSpPr>
        <p:spPr>
          <a:xfrm>
            <a:off x="7596336" y="3212976"/>
            <a:ext cx="576064" cy="5760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tIns="0" bIns="0" rtlCol="0" anchor="t" anchorCtr="0"/>
          <a:lstStyle/>
          <a:p>
            <a:pPr algn="ctr"/>
            <a:r>
              <a:rPr lang="en-US" sz="1100" dirty="0" smtClean="0">
                <a:solidFill>
                  <a:schemeClr val="tx1"/>
                </a:solidFill>
              </a:rPr>
              <a:t>Cache</a:t>
            </a:r>
            <a:endParaRPr lang="en-US" sz="1100" dirty="0">
              <a:solidFill>
                <a:schemeClr val="tx1"/>
              </a:solidFill>
            </a:endParaRPr>
          </a:p>
        </p:txBody>
      </p:sp>
      <p:sp>
        <p:nvSpPr>
          <p:cNvPr id="67" name="Rectangle 66"/>
          <p:cNvSpPr/>
          <p:nvPr/>
        </p:nvSpPr>
        <p:spPr>
          <a:xfrm>
            <a:off x="7596336" y="5373216"/>
            <a:ext cx="576064" cy="5040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tIns="0" bIns="0" rtlCol="0" anchor="t" anchorCtr="0"/>
          <a:lstStyle/>
          <a:p>
            <a:pPr algn="ctr"/>
            <a:r>
              <a:rPr lang="en-US" sz="1100" dirty="0" smtClean="0">
                <a:solidFill>
                  <a:schemeClr val="tx1"/>
                </a:solidFill>
              </a:rPr>
              <a:t>Cache</a:t>
            </a:r>
            <a:endParaRPr lang="en-US" sz="1100" dirty="0">
              <a:solidFill>
                <a:schemeClr val="tx1"/>
              </a:solidFill>
            </a:endParaRPr>
          </a:p>
        </p:txBody>
      </p:sp>
      <p:sp>
        <p:nvSpPr>
          <p:cNvPr id="14" name="Down Arrow 13"/>
          <p:cNvSpPr/>
          <p:nvPr/>
        </p:nvSpPr>
        <p:spPr>
          <a:xfrm rot="268612">
            <a:off x="3095018" y="2603262"/>
            <a:ext cx="1050729" cy="17376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61641" y="2852936"/>
            <a:ext cx="5504632" cy="646331"/>
          </a:xfrm>
          <a:prstGeom prst="rect">
            <a:avLst/>
          </a:prstGeom>
          <a:solidFill>
            <a:schemeClr val="bg2">
              <a:lumMod val="90000"/>
            </a:schemeClr>
          </a:solidFill>
          <a:ln>
            <a:solidFill>
              <a:srgbClr val="FF0000"/>
            </a:solidFill>
          </a:ln>
        </p:spPr>
        <p:txBody>
          <a:bodyPr wrap="none" rtlCol="0">
            <a:spAutoFit/>
          </a:bodyPr>
          <a:lstStyle/>
          <a:p>
            <a:pPr algn="ctr"/>
            <a:r>
              <a:rPr lang="en-US" dirty="0" smtClean="0">
                <a:solidFill>
                  <a:srgbClr val="FF0000"/>
                </a:solidFill>
              </a:rPr>
              <a:t>Managing VMs and block storage via </a:t>
            </a:r>
            <a:r>
              <a:rPr lang="en-US" dirty="0" err="1" smtClean="0">
                <a:solidFill>
                  <a:srgbClr val="FF0000"/>
                </a:solidFill>
              </a:rPr>
              <a:t>AppDB</a:t>
            </a:r>
            <a:r>
              <a:rPr lang="en-US" dirty="0" smtClean="0">
                <a:solidFill>
                  <a:srgbClr val="FF0000"/>
                </a:solidFill>
              </a:rPr>
              <a:t> Dashboard:</a:t>
            </a:r>
          </a:p>
          <a:p>
            <a:pPr algn="ctr"/>
            <a:r>
              <a:rPr lang="en-US" dirty="0" smtClean="0">
                <a:solidFill>
                  <a:srgbClr val="FF0000"/>
                </a:solidFill>
              </a:rPr>
              <a:t>Tutorial exercises today</a:t>
            </a:r>
            <a:endParaRPr lang="en-US" dirty="0">
              <a:solidFill>
                <a:srgbClr val="FF0000"/>
              </a:solidFill>
            </a:endParaRPr>
          </a:p>
        </p:txBody>
      </p:sp>
    </p:spTree>
    <p:extLst>
      <p:ext uri="{BB962C8B-B14F-4D97-AF65-F5344CB8AC3E}">
        <p14:creationId xmlns:p14="http://schemas.microsoft.com/office/powerpoint/2010/main" val="41316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7" grpId="0" animBg="1"/>
      <p:bldP spid="31" grpId="0" animBg="1"/>
      <p:bldP spid="35" grpId="0" animBg="1"/>
      <p:bldP spid="43" grpId="0"/>
      <p:bldP spid="74" grpId="0" animBg="1"/>
      <p:bldP spid="75" grpId="1" animBg="1"/>
      <p:bldP spid="10" grpId="0" animBg="1"/>
      <p:bldP spid="58" grpId="0"/>
      <p:bldP spid="61" grpId="0"/>
      <p:bldP spid="64" grpId="0"/>
      <p:bldP spid="68" grpId="0" animBg="1"/>
      <p:bldP spid="69" grpId="0" animBg="1"/>
      <p:bldP spid="3" grpId="0" animBg="1"/>
      <p:bldP spid="52" grpId="0" animBg="1"/>
      <p:bldP spid="53" grpId="0" animBg="1"/>
      <p:bldP spid="67"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use cases</a:t>
            </a:r>
            <a:endParaRPr lang="en-US" dirty="0"/>
          </a:p>
        </p:txBody>
      </p:sp>
      <p:sp>
        <p:nvSpPr>
          <p:cNvPr id="3" name="Content Placeholder 2"/>
          <p:cNvSpPr>
            <a:spLocks noGrp="1"/>
          </p:cNvSpPr>
          <p:nvPr>
            <p:ph sz="half" idx="2"/>
          </p:nvPr>
        </p:nvSpPr>
        <p:spPr>
          <a:xfrm>
            <a:off x="323528" y="1196752"/>
            <a:ext cx="8424936" cy="4784400"/>
          </a:xfrm>
        </p:spPr>
        <p:txBody>
          <a:bodyPr/>
          <a:lstStyle/>
          <a:p>
            <a:r>
              <a:rPr lang="en-US" dirty="0" smtClean="0">
                <a:latin typeface="Candara" panose="020E0502030303020204" pitchFamily="34" charset="0"/>
              </a:rPr>
              <a:t>Data federation </a:t>
            </a:r>
            <a:r>
              <a:rPr lang="en-US" dirty="0" smtClean="0">
                <a:latin typeface="Candara" panose="020E0502030303020204" pitchFamily="34" charset="0"/>
                <a:sym typeface="Wingdings"/>
              </a:rPr>
              <a:t> </a:t>
            </a:r>
            <a:r>
              <a:rPr lang="en-US" b="1" dirty="0" smtClean="0">
                <a:solidFill>
                  <a:schemeClr val="accent1"/>
                </a:solidFill>
                <a:latin typeface="Candara" panose="020E0502030303020204" pitchFamily="34" charset="0"/>
                <a:sym typeface="Wingdings"/>
              </a:rPr>
              <a:t>EGI Open Data Platform</a:t>
            </a:r>
          </a:p>
          <a:p>
            <a:pPr lvl="1"/>
            <a:r>
              <a:rPr lang="en-US" dirty="0" smtClean="0">
                <a:latin typeface="Candara" panose="020E0502030303020204" pitchFamily="34" charset="0"/>
              </a:rPr>
              <a:t>Pull data from multiple places into a single cloud</a:t>
            </a:r>
          </a:p>
          <a:p>
            <a:pPr lvl="1"/>
            <a:r>
              <a:rPr lang="en-US" dirty="0" smtClean="0">
                <a:latin typeface="Candara" panose="020E0502030303020204" pitchFamily="34" charset="0"/>
              </a:rPr>
              <a:t>For complex data analysis</a:t>
            </a:r>
          </a:p>
          <a:p>
            <a:pPr lvl="1"/>
            <a:r>
              <a:rPr lang="en-US" dirty="0" smtClean="0">
                <a:latin typeface="Candara" panose="020E0502030303020204" pitchFamily="34" charset="0"/>
              </a:rPr>
              <a:t>Data transfer managed by the user</a:t>
            </a:r>
          </a:p>
          <a:p>
            <a:pPr lvl="1"/>
            <a:r>
              <a:rPr lang="en-US" dirty="0" smtClean="0">
                <a:latin typeface="Candara" panose="020E0502030303020204" pitchFamily="34" charset="0"/>
              </a:rPr>
              <a:t>User can tap into large compute with scratch storage</a:t>
            </a:r>
          </a:p>
          <a:p>
            <a:r>
              <a:rPr lang="en-US" dirty="0" smtClean="0">
                <a:latin typeface="Candara" panose="020E0502030303020204" pitchFamily="34" charset="0"/>
              </a:rPr>
              <a:t>Pre-staging reference datasets </a:t>
            </a:r>
            <a:r>
              <a:rPr lang="en-US" dirty="0" smtClean="0">
                <a:latin typeface="Candara" panose="020E0502030303020204" pitchFamily="34" charset="0"/>
                <a:sym typeface="Wingdings"/>
              </a:rPr>
              <a:t> </a:t>
            </a:r>
            <a:r>
              <a:rPr lang="en-US" b="1" dirty="0" smtClean="0">
                <a:solidFill>
                  <a:srgbClr val="4F81BD"/>
                </a:solidFill>
                <a:latin typeface="Candara" panose="020E0502030303020204" pitchFamily="34" charset="0"/>
                <a:sym typeface="Wingdings"/>
              </a:rPr>
              <a:t>EGI </a:t>
            </a:r>
            <a:r>
              <a:rPr lang="en-US" b="1" dirty="0" err="1" smtClean="0">
                <a:solidFill>
                  <a:srgbClr val="4F81BD"/>
                </a:solidFill>
                <a:latin typeface="Candara" panose="020E0502030303020204" pitchFamily="34" charset="0"/>
                <a:sym typeface="Wingdings"/>
              </a:rPr>
              <a:t>DataHub</a:t>
            </a:r>
            <a:endParaRPr lang="en-US" b="1" dirty="0" smtClean="0">
              <a:solidFill>
                <a:srgbClr val="4F81BD"/>
              </a:solidFill>
              <a:latin typeface="Candara" panose="020E0502030303020204" pitchFamily="34" charset="0"/>
            </a:endParaRPr>
          </a:p>
          <a:p>
            <a:pPr lvl="1"/>
            <a:r>
              <a:rPr lang="en-US" dirty="0" smtClean="0">
                <a:latin typeface="Candara" panose="020E0502030303020204" pitchFamily="34" charset="0"/>
              </a:rPr>
              <a:t>Data transfer managed by data provider</a:t>
            </a:r>
          </a:p>
          <a:p>
            <a:pPr lvl="1"/>
            <a:r>
              <a:rPr lang="en-US" dirty="0" smtClean="0">
                <a:latin typeface="Candara" panose="020E0502030303020204" pitchFamily="34" charset="0"/>
              </a:rPr>
              <a:t>For comparative analysis</a:t>
            </a:r>
          </a:p>
          <a:p>
            <a:pPr lvl="1"/>
            <a:r>
              <a:rPr lang="en-US" dirty="0" smtClean="0">
                <a:latin typeface="Candara" panose="020E0502030303020204" pitchFamily="34" charset="0"/>
              </a:rPr>
              <a:t>User can come and compute</a:t>
            </a:r>
          </a:p>
          <a:p>
            <a:pPr lvl="1"/>
            <a:r>
              <a:rPr lang="en-US" dirty="0" smtClean="0">
                <a:latin typeface="Candara" panose="020E0502030303020204" pitchFamily="34" charset="0"/>
              </a:rPr>
              <a:t>‘Bringing computation to data’</a:t>
            </a:r>
            <a:endParaRPr lang="en-US" dirty="0">
              <a:latin typeface="Candara" panose="020E0502030303020204" pitchFamily="34" charset="0"/>
            </a:endParaRPr>
          </a:p>
        </p:txBody>
      </p:sp>
      <p:pic>
        <p:nvPicPr>
          <p:cNvPr id="4" name="Obraz 3" descr="Onedata-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680749"/>
            <a:ext cx="2877154" cy="484555"/>
          </a:xfrm>
          <a:prstGeom prst="rect">
            <a:avLst/>
          </a:prstGeom>
        </p:spPr>
      </p:pic>
      <p:sp>
        <p:nvSpPr>
          <p:cNvPr id="5" name="TextBox 4"/>
          <p:cNvSpPr txBox="1"/>
          <p:nvPr/>
        </p:nvSpPr>
        <p:spPr>
          <a:xfrm>
            <a:off x="3779912" y="5867980"/>
            <a:ext cx="2394380" cy="369332"/>
          </a:xfrm>
          <a:prstGeom prst="rect">
            <a:avLst/>
          </a:prstGeom>
          <a:noFill/>
        </p:spPr>
        <p:txBody>
          <a:bodyPr wrap="none" rtlCol="0">
            <a:spAutoFit/>
          </a:bodyPr>
          <a:lstStyle/>
          <a:p>
            <a:r>
              <a:rPr lang="en-US" b="1" i="1" dirty="0" smtClean="0">
                <a:solidFill>
                  <a:srgbClr val="4F81BD"/>
                </a:solidFill>
              </a:rPr>
              <a:t>Coming soon based on </a:t>
            </a:r>
            <a:endParaRPr lang="en-US" b="1" i="1" dirty="0">
              <a:solidFill>
                <a:srgbClr val="4F81BD"/>
              </a:solidFill>
            </a:endParaRPr>
          </a:p>
        </p:txBody>
      </p:sp>
    </p:spTree>
    <p:extLst>
      <p:ext uri="{BB962C8B-B14F-4D97-AF65-F5344CB8AC3E}">
        <p14:creationId xmlns:p14="http://schemas.microsoft.com/office/powerpoint/2010/main" val="362229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Training goals</a:t>
            </a:r>
            <a:endParaRPr lang="en-GB" dirty="0"/>
          </a:p>
        </p:txBody>
      </p:sp>
      <p:sp>
        <p:nvSpPr>
          <p:cNvPr id="3" name="Content Placeholder 2"/>
          <p:cNvSpPr>
            <a:spLocks noGrp="1"/>
          </p:cNvSpPr>
          <p:nvPr>
            <p:ph sz="half" idx="2"/>
          </p:nvPr>
        </p:nvSpPr>
        <p:spPr>
          <a:xfrm>
            <a:off x="251520" y="1740944"/>
            <a:ext cx="8892480" cy="3920304"/>
          </a:xfrm>
        </p:spPr>
        <p:txBody>
          <a:bodyPr/>
          <a:lstStyle/>
          <a:p>
            <a:pPr marL="514350" indent="-514350">
              <a:buFont typeface="+mj-lt"/>
              <a:buAutoNum type="arabicPeriod"/>
            </a:pPr>
            <a:r>
              <a:rPr lang="en-GB" sz="2400" dirty="0" smtClean="0">
                <a:latin typeface="Candara" panose="020E0502030303020204" pitchFamily="34" charset="0"/>
              </a:rPr>
              <a:t>Learn the concept of cloud computing</a:t>
            </a:r>
          </a:p>
          <a:p>
            <a:pPr marL="514350" indent="-514350">
              <a:buFont typeface="+mj-lt"/>
              <a:buAutoNum type="arabicPeriod"/>
            </a:pPr>
            <a:r>
              <a:rPr lang="en-GB" sz="2400" dirty="0" smtClean="0">
                <a:latin typeface="Candara" panose="020E0502030303020204" pitchFamily="34" charset="0"/>
              </a:rPr>
              <a:t>Understand the model and applicability of EGI cloud</a:t>
            </a:r>
          </a:p>
          <a:p>
            <a:pPr marL="514350" indent="-514350">
              <a:buFont typeface="+mj-lt"/>
              <a:buAutoNum type="arabicPeriod"/>
            </a:pPr>
            <a:r>
              <a:rPr lang="en-GB" sz="2400" dirty="0" smtClean="0">
                <a:latin typeface="Candara" panose="020E0502030303020204" pitchFamily="34" charset="0"/>
              </a:rPr>
              <a:t>Hands on practice with the EGI cloud</a:t>
            </a:r>
          </a:p>
          <a:p>
            <a:pPr marL="1068388" lvl="1"/>
            <a:r>
              <a:rPr lang="en-GB" sz="2000" dirty="0" smtClean="0">
                <a:latin typeface="Candara" panose="020E0502030303020204" pitchFamily="34" charset="0"/>
              </a:rPr>
              <a:t>Virtual Machine management</a:t>
            </a:r>
          </a:p>
          <a:p>
            <a:pPr marL="1068388" lvl="1"/>
            <a:r>
              <a:rPr lang="en-GB" sz="2000" dirty="0" smtClean="0">
                <a:latin typeface="Candara" panose="020E0502030303020204" pitchFamily="34" charset="0"/>
              </a:rPr>
              <a:t>Customised deployments (contextualisation)</a:t>
            </a:r>
          </a:p>
          <a:p>
            <a:pPr marL="1068388" lvl="1"/>
            <a:r>
              <a:rPr lang="en-GB" sz="2000" dirty="0">
                <a:latin typeface="Candara" panose="020E0502030303020204" pitchFamily="34" charset="0"/>
              </a:rPr>
              <a:t>Block storage management </a:t>
            </a:r>
            <a:endParaRPr lang="en-GB" sz="2000" dirty="0" smtClean="0">
              <a:latin typeface="Candara" panose="020E0502030303020204" pitchFamily="34" charset="0"/>
            </a:endParaRPr>
          </a:p>
          <a:p>
            <a:pPr marL="514350" indent="-514350">
              <a:buFont typeface="+mj-lt"/>
              <a:buAutoNum type="arabicPeriod"/>
            </a:pPr>
            <a:r>
              <a:rPr lang="en-GB" sz="2400" dirty="0" smtClean="0">
                <a:latin typeface="Candara" panose="020E0502030303020204" pitchFamily="34" charset="0"/>
              </a:rPr>
              <a:t>See future possibilities: APIs, Orchestrators, </a:t>
            </a:r>
            <a:r>
              <a:rPr lang="en-GB" sz="2400" dirty="0" err="1" smtClean="0">
                <a:latin typeface="Candara" panose="020E0502030303020204" pitchFamily="34" charset="0"/>
              </a:rPr>
              <a:t>SaaS</a:t>
            </a:r>
            <a:r>
              <a:rPr lang="en-GB" sz="2400" dirty="0" smtClean="0">
                <a:latin typeface="Candara" panose="020E0502030303020204" pitchFamily="34" charset="0"/>
              </a:rPr>
              <a:t>, etc.</a:t>
            </a:r>
          </a:p>
          <a:p>
            <a:pPr marL="514350" indent="-514350">
              <a:buFont typeface="+mj-lt"/>
              <a:buAutoNum type="arabicPeriod"/>
            </a:pPr>
            <a:r>
              <a:rPr lang="en-GB" sz="2400" dirty="0" smtClean="0">
                <a:latin typeface="Candara" panose="020E0502030303020204" pitchFamily="34" charset="0"/>
              </a:rPr>
              <a:t>Learn how to become an active user</a:t>
            </a:r>
          </a:p>
        </p:txBody>
      </p:sp>
    </p:spTree>
    <p:extLst>
      <p:ext uri="{BB962C8B-B14F-4D97-AF65-F5344CB8AC3E}">
        <p14:creationId xmlns:p14="http://schemas.microsoft.com/office/powerpoint/2010/main" val="2289905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a:xfrm>
            <a:off x="467544" y="1596928"/>
            <a:ext cx="8424936" cy="4784400"/>
          </a:xfrm>
        </p:spPr>
        <p:txBody>
          <a:bodyPr>
            <a:normAutofit/>
          </a:bodyPr>
          <a:lstStyle/>
          <a:p>
            <a:r>
              <a:rPr lang="en-GB" sz="2400" b="1" dirty="0">
                <a:latin typeface="Candara" panose="020E0502030303020204" pitchFamily="34" charset="0"/>
              </a:rPr>
              <a:t>Compute and data intensive workloads</a:t>
            </a:r>
            <a:endParaRPr lang="en-GB" sz="2400" dirty="0">
              <a:latin typeface="Candara" panose="020E0502030303020204" pitchFamily="34" charset="0"/>
            </a:endParaRPr>
          </a:p>
          <a:p>
            <a:pPr lvl="1"/>
            <a:r>
              <a:rPr lang="en-GB" sz="2000" dirty="0">
                <a:latin typeface="Candara" panose="020E0502030303020204" pitchFamily="34" charset="0"/>
              </a:rPr>
              <a:t>Batch </a:t>
            </a:r>
            <a:r>
              <a:rPr lang="en-GB" sz="2000" dirty="0">
                <a:solidFill>
                  <a:srgbClr val="FF0000"/>
                </a:solidFill>
                <a:latin typeface="Candara" panose="020E0502030303020204" pitchFamily="34" charset="0"/>
              </a:rPr>
              <a:t>and interactive </a:t>
            </a:r>
            <a:r>
              <a:rPr lang="en-GB" sz="2000" dirty="0">
                <a:latin typeface="Candara" panose="020E0502030303020204" pitchFamily="34" charset="0"/>
              </a:rPr>
              <a:t>(e.g. </a:t>
            </a:r>
            <a:r>
              <a:rPr lang="en-GB" sz="2000" dirty="0" err="1" smtClean="0">
                <a:latin typeface="Candara" panose="020E0502030303020204" pitchFamily="34" charset="0"/>
              </a:rPr>
              <a:t>Jupyter</a:t>
            </a:r>
            <a:r>
              <a:rPr lang="en-GB" sz="2000" dirty="0" smtClean="0">
                <a:latin typeface="Candara" panose="020E0502030303020204" pitchFamily="34" charset="0"/>
              </a:rPr>
              <a:t> notebooks) </a:t>
            </a:r>
            <a:r>
              <a:rPr lang="en-GB" sz="2000" dirty="0">
                <a:latin typeface="Candara" panose="020E0502030303020204" pitchFamily="34" charset="0"/>
              </a:rPr>
              <a:t>with scalable and customized environments</a:t>
            </a:r>
          </a:p>
          <a:p>
            <a:r>
              <a:rPr lang="en-GB" sz="2400" b="1" dirty="0" smtClean="0">
                <a:latin typeface="Candara" panose="020E0502030303020204" pitchFamily="34" charset="0"/>
              </a:rPr>
              <a:t>Service Hosting</a:t>
            </a:r>
            <a:endParaRPr lang="en-GB" sz="2400" dirty="0" smtClean="0">
              <a:latin typeface="Candara" panose="020E0502030303020204" pitchFamily="34" charset="0"/>
            </a:endParaRPr>
          </a:p>
          <a:p>
            <a:pPr lvl="1"/>
            <a:r>
              <a:rPr lang="en-GB" sz="2000" dirty="0" smtClean="0">
                <a:latin typeface="Candara" panose="020E0502030303020204" pitchFamily="34" charset="0"/>
              </a:rPr>
              <a:t>Long-running services (e.g. web server, database, application server)</a:t>
            </a:r>
            <a:endParaRPr lang="en-GB" sz="2000" dirty="0">
              <a:latin typeface="Candara" panose="020E0502030303020204" pitchFamily="34" charset="0"/>
            </a:endParaRPr>
          </a:p>
          <a:p>
            <a:r>
              <a:rPr lang="en-GB" sz="2400" b="1" dirty="0" smtClean="0">
                <a:solidFill>
                  <a:srgbClr val="000000"/>
                </a:solidFill>
                <a:latin typeface="Candara" panose="020E0502030303020204" pitchFamily="34" charset="0"/>
              </a:rPr>
              <a:t>Datasets repository</a:t>
            </a:r>
          </a:p>
          <a:p>
            <a:pPr lvl="1"/>
            <a:r>
              <a:rPr lang="en-GB" sz="2000" dirty="0" smtClean="0">
                <a:solidFill>
                  <a:srgbClr val="000000"/>
                </a:solidFill>
                <a:latin typeface="Candara" panose="020E0502030303020204" pitchFamily="34" charset="0"/>
              </a:rPr>
              <a:t>Store and manage large datasets (in a storage volume)</a:t>
            </a:r>
            <a:endParaRPr lang="en-GB" sz="2000" dirty="0">
              <a:solidFill>
                <a:srgbClr val="000000"/>
              </a:solidFill>
              <a:latin typeface="Candara" panose="020E0502030303020204" pitchFamily="34" charset="0"/>
            </a:endParaRPr>
          </a:p>
          <a:p>
            <a:r>
              <a:rPr lang="en-GB" sz="2400" b="1" dirty="0" smtClean="0">
                <a:latin typeface="Candara" panose="020E0502030303020204" pitchFamily="34" charset="0"/>
              </a:rPr>
              <a:t>Disposable </a:t>
            </a:r>
            <a:r>
              <a:rPr lang="en-GB" sz="2400" b="1" dirty="0">
                <a:latin typeface="Candara" panose="020E0502030303020204" pitchFamily="34" charset="0"/>
              </a:rPr>
              <a:t>and testing </a:t>
            </a:r>
            <a:r>
              <a:rPr lang="en-GB" sz="2400" b="1" dirty="0" smtClean="0">
                <a:latin typeface="Candara" panose="020E0502030303020204" pitchFamily="34" charset="0"/>
              </a:rPr>
              <a:t>environments</a:t>
            </a:r>
          </a:p>
          <a:p>
            <a:pPr lvl="1"/>
            <a:r>
              <a:rPr lang="en-GB" sz="2000" dirty="0" smtClean="0">
                <a:latin typeface="Candara" panose="020E0502030303020204" pitchFamily="34" charset="0"/>
              </a:rPr>
              <a:t>Host training environments, test applications</a:t>
            </a:r>
            <a:endParaRPr lang="en-GB" sz="2000" dirty="0">
              <a:latin typeface="Candara" panose="020E0502030303020204" pitchFamily="34" charset="0"/>
            </a:endParaRPr>
          </a:p>
        </p:txBody>
      </p:sp>
    </p:spTree>
    <p:extLst>
      <p:ext uri="{BB962C8B-B14F-4D97-AF65-F5344CB8AC3E}">
        <p14:creationId xmlns:p14="http://schemas.microsoft.com/office/powerpoint/2010/main" val="3181625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redondeado 90"/>
          <p:cNvSpPr/>
          <p:nvPr/>
        </p:nvSpPr>
        <p:spPr>
          <a:xfrm>
            <a:off x="6372200" y="1738724"/>
            <a:ext cx="2664296" cy="4176464"/>
          </a:xfrm>
          <a:prstGeom prst="roundRect">
            <a:avLst/>
          </a:prstGeom>
          <a:ln>
            <a:solidFill>
              <a:schemeClr val="bg1">
                <a:lumMod val="65000"/>
              </a:schemeClr>
            </a:solidFill>
            <a:prstDash val="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9" name="Rectángulo redondeado 37"/>
          <p:cNvSpPr/>
          <p:nvPr/>
        </p:nvSpPr>
        <p:spPr>
          <a:xfrm>
            <a:off x="6732240" y="4221088"/>
            <a:ext cx="2016224" cy="129614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ángulo redondeado 48"/>
          <p:cNvSpPr/>
          <p:nvPr/>
        </p:nvSpPr>
        <p:spPr>
          <a:xfrm>
            <a:off x="1475656" y="4337138"/>
            <a:ext cx="4104456"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Rectángulo redondeado 46"/>
          <p:cNvSpPr/>
          <p:nvPr/>
        </p:nvSpPr>
        <p:spPr>
          <a:xfrm>
            <a:off x="2771800" y="2060848"/>
            <a:ext cx="3168352"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19" name="Agrupar 18"/>
          <p:cNvGrpSpPr/>
          <p:nvPr/>
        </p:nvGrpSpPr>
        <p:grpSpPr>
          <a:xfrm>
            <a:off x="3059832" y="2312876"/>
            <a:ext cx="950400" cy="864096"/>
            <a:chOff x="1727146" y="2144589"/>
            <a:chExt cx="950400" cy="864096"/>
          </a:xfrm>
        </p:grpSpPr>
        <p:sp>
          <p:nvSpPr>
            <p:cNvPr id="18" name="Rectángulo 17"/>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o 15"/>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1600" dirty="0" err="1" smtClean="0"/>
                <a:t>Jupyter</a:t>
              </a:r>
              <a:endParaRPr lang="es-ES" sz="1600" dirty="0"/>
            </a:p>
          </p:txBody>
        </p:sp>
      </p:grpSp>
      <p:sp>
        <p:nvSpPr>
          <p:cNvPr id="2" name="Título 1"/>
          <p:cNvSpPr>
            <a:spLocks noGrp="1"/>
          </p:cNvSpPr>
          <p:nvPr>
            <p:ph type="title"/>
          </p:nvPr>
        </p:nvSpPr>
        <p:spPr/>
        <p:txBody>
          <a:bodyPr>
            <a:normAutofit/>
          </a:bodyPr>
          <a:lstStyle/>
          <a:p>
            <a:r>
              <a:rPr lang="en-GB" dirty="0" smtClean="0"/>
              <a:t>Combined models</a:t>
            </a:r>
            <a:endParaRPr lang="en-GB" dirty="0"/>
          </a:p>
        </p:txBody>
      </p:sp>
      <p:grpSp>
        <p:nvGrpSpPr>
          <p:cNvPr id="20" name="Agrupar 19"/>
          <p:cNvGrpSpPr/>
          <p:nvPr/>
        </p:nvGrpSpPr>
        <p:grpSpPr>
          <a:xfrm>
            <a:off x="4611036" y="2312876"/>
            <a:ext cx="950400" cy="864096"/>
            <a:chOff x="1727146" y="2144589"/>
            <a:chExt cx="950400" cy="864096"/>
          </a:xfrm>
        </p:grpSpPr>
        <p:sp>
          <p:nvSpPr>
            <p:cNvPr id="21" name="Rectángulo 20"/>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bo 21"/>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Data</a:t>
              </a:r>
            </a:p>
            <a:p>
              <a:pPr algn="ctr">
                <a:defRPr/>
              </a:pPr>
              <a:r>
                <a:rPr lang="es-ES" dirty="0" smtClean="0"/>
                <a:t>block</a:t>
              </a:r>
              <a:endParaRPr lang="es-ES" dirty="0"/>
            </a:p>
          </p:txBody>
        </p:sp>
      </p:grpSp>
      <p:grpSp>
        <p:nvGrpSpPr>
          <p:cNvPr id="50" name="Agrupar 49"/>
          <p:cNvGrpSpPr/>
          <p:nvPr/>
        </p:nvGrpSpPr>
        <p:grpSpPr>
          <a:xfrm>
            <a:off x="1677833" y="4553162"/>
            <a:ext cx="3758712" cy="864096"/>
            <a:chOff x="1907704" y="4517504"/>
            <a:chExt cx="3758712" cy="864096"/>
          </a:xfrm>
        </p:grpSpPr>
        <p:grpSp>
          <p:nvGrpSpPr>
            <p:cNvPr id="23" name="Agrupar 22"/>
            <p:cNvGrpSpPr/>
            <p:nvPr/>
          </p:nvGrpSpPr>
          <p:grpSpPr>
            <a:xfrm>
              <a:off x="1907704" y="4517504"/>
              <a:ext cx="950400" cy="864096"/>
              <a:chOff x="1727146" y="2144589"/>
              <a:chExt cx="950400" cy="864096"/>
            </a:xfrm>
          </p:grpSpPr>
          <p:sp>
            <p:nvSpPr>
              <p:cNvPr id="24" name="Rectángulo 23"/>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ubo 24"/>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1600" dirty="0" err="1" smtClean="0"/>
                  <a:t>Worker</a:t>
                </a:r>
                <a:endParaRPr lang="es-ES" sz="1600" dirty="0"/>
              </a:p>
            </p:txBody>
          </p:sp>
        </p:grpSp>
        <p:grpSp>
          <p:nvGrpSpPr>
            <p:cNvPr id="26" name="Agrupar 25"/>
            <p:cNvGrpSpPr/>
            <p:nvPr/>
          </p:nvGrpSpPr>
          <p:grpSpPr>
            <a:xfrm>
              <a:off x="3311860" y="4517504"/>
              <a:ext cx="950400" cy="864096"/>
              <a:chOff x="1727146" y="2144589"/>
              <a:chExt cx="950400" cy="864096"/>
            </a:xfrm>
          </p:grpSpPr>
          <p:sp>
            <p:nvSpPr>
              <p:cNvPr id="27" name="Rectángulo 26"/>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ubo 27"/>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1600" dirty="0" err="1" smtClean="0"/>
                  <a:t>Worker</a:t>
                </a:r>
                <a:endParaRPr lang="es-ES" sz="1600" dirty="0"/>
              </a:p>
            </p:txBody>
          </p:sp>
        </p:grpSp>
        <p:grpSp>
          <p:nvGrpSpPr>
            <p:cNvPr id="32" name="Agrupar 31"/>
            <p:cNvGrpSpPr/>
            <p:nvPr/>
          </p:nvGrpSpPr>
          <p:grpSpPr>
            <a:xfrm>
              <a:off x="4716016" y="4517504"/>
              <a:ext cx="950400" cy="864096"/>
              <a:chOff x="1727146" y="2144589"/>
              <a:chExt cx="950400" cy="864096"/>
            </a:xfrm>
          </p:grpSpPr>
          <p:sp>
            <p:nvSpPr>
              <p:cNvPr id="33" name="Rectángulo 32"/>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Cubo 33"/>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1600" dirty="0" err="1" smtClean="0"/>
                  <a:t>Worker</a:t>
                </a:r>
                <a:endParaRPr lang="es-ES" sz="1600" dirty="0"/>
              </a:p>
            </p:txBody>
          </p:sp>
        </p:grpSp>
      </p:grpSp>
      <p:grpSp>
        <p:nvGrpSpPr>
          <p:cNvPr id="39" name="Agrupar 38"/>
          <p:cNvGrpSpPr/>
          <p:nvPr/>
        </p:nvGrpSpPr>
        <p:grpSpPr>
          <a:xfrm>
            <a:off x="6696236" y="2096852"/>
            <a:ext cx="2025655" cy="1296144"/>
            <a:chOff x="6012160" y="2996952"/>
            <a:chExt cx="2025655" cy="1296144"/>
          </a:xfrm>
        </p:grpSpPr>
        <p:sp>
          <p:nvSpPr>
            <p:cNvPr id="38" name="Rectángulo redondeado 37"/>
            <p:cNvSpPr/>
            <p:nvPr/>
          </p:nvSpPr>
          <p:spPr>
            <a:xfrm>
              <a:off x="6016875" y="2996952"/>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Agrupar 2"/>
            <p:cNvGrpSpPr>
              <a:grpSpLocks/>
            </p:cNvGrpSpPr>
            <p:nvPr/>
          </p:nvGrpSpPr>
          <p:grpSpPr bwMode="auto">
            <a:xfrm>
              <a:off x="6012160" y="3226198"/>
              <a:ext cx="2025655" cy="837653"/>
              <a:chOff x="5323241" y="2348880"/>
              <a:chExt cx="2025910" cy="837525"/>
            </a:xfrm>
          </p:grpSpPr>
          <p:pic>
            <p:nvPicPr>
              <p:cNvPr id="36" name="Imagen 8"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241"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CuadroTexto 39"/>
          <p:cNvSpPr txBox="1"/>
          <p:nvPr/>
        </p:nvSpPr>
        <p:spPr>
          <a:xfrm>
            <a:off x="6681604" y="1763524"/>
            <a:ext cx="2070549" cy="369332"/>
          </a:xfrm>
          <a:prstGeom prst="rect">
            <a:avLst/>
          </a:prstGeom>
          <a:noFill/>
        </p:spPr>
        <p:txBody>
          <a:bodyPr wrap="none" rtlCol="0">
            <a:spAutoFit/>
          </a:bodyPr>
          <a:lstStyle/>
          <a:p>
            <a:pPr algn="ctr"/>
            <a:r>
              <a:rPr lang="en-GB" b="1" dirty="0" smtClean="0"/>
              <a:t> Block Storage RAID</a:t>
            </a:r>
            <a:endParaRPr lang="en-GB" b="1" dirty="0"/>
          </a:p>
        </p:txBody>
      </p:sp>
      <p:cxnSp>
        <p:nvCxnSpPr>
          <p:cNvPr id="42" name="Conector recto de flecha 41"/>
          <p:cNvCxnSpPr>
            <a:stCxn id="36" idx="1"/>
            <a:endCxn id="21" idx="3"/>
          </p:cNvCxnSpPr>
          <p:nvPr/>
        </p:nvCxnSpPr>
        <p:spPr>
          <a:xfrm rot="10800000">
            <a:off x="5561436" y="2744925"/>
            <a:ext cx="1134800"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Conector recto 44"/>
          <p:cNvCxnSpPr>
            <a:stCxn id="21" idx="1"/>
            <a:endCxn id="18" idx="3"/>
          </p:cNvCxnSpPr>
          <p:nvPr/>
        </p:nvCxnSpPr>
        <p:spPr>
          <a:xfrm flipH="1">
            <a:off x="4010232" y="2744924"/>
            <a:ext cx="600804" cy="0"/>
          </a:xfrm>
          <a:prstGeom prst="line">
            <a:avLst/>
          </a:prstGeom>
        </p:spPr>
        <p:style>
          <a:lnRef idx="2">
            <a:schemeClr val="dk1"/>
          </a:lnRef>
          <a:fillRef idx="0">
            <a:schemeClr val="dk1"/>
          </a:fillRef>
          <a:effectRef idx="1">
            <a:schemeClr val="dk1"/>
          </a:effectRef>
          <a:fontRef idx="minor">
            <a:schemeClr val="tx1"/>
          </a:fontRef>
        </p:style>
      </p:cxnSp>
      <p:sp>
        <p:nvSpPr>
          <p:cNvPr id="48" name="CuadroTexto 47"/>
          <p:cNvSpPr txBox="1"/>
          <p:nvPr/>
        </p:nvSpPr>
        <p:spPr>
          <a:xfrm>
            <a:off x="3131840" y="1691516"/>
            <a:ext cx="2480166" cy="369332"/>
          </a:xfrm>
          <a:prstGeom prst="rect">
            <a:avLst/>
          </a:prstGeom>
          <a:noFill/>
        </p:spPr>
        <p:txBody>
          <a:bodyPr wrap="none" rtlCol="0">
            <a:spAutoFit/>
          </a:bodyPr>
          <a:lstStyle/>
          <a:p>
            <a:pPr algn="ctr"/>
            <a:r>
              <a:rPr lang="en-GB" b="1" dirty="0" smtClean="0"/>
              <a:t>Scalable Service hosting</a:t>
            </a:r>
            <a:endParaRPr lang="en-GB" b="1" dirty="0"/>
          </a:p>
        </p:txBody>
      </p:sp>
      <p:sp>
        <p:nvSpPr>
          <p:cNvPr id="51" name="CuadroTexto 50"/>
          <p:cNvSpPr txBox="1"/>
          <p:nvPr/>
        </p:nvSpPr>
        <p:spPr>
          <a:xfrm>
            <a:off x="1518360" y="5579948"/>
            <a:ext cx="4019049" cy="369332"/>
          </a:xfrm>
          <a:prstGeom prst="rect">
            <a:avLst/>
          </a:prstGeom>
          <a:noFill/>
        </p:spPr>
        <p:txBody>
          <a:bodyPr wrap="none" rtlCol="0">
            <a:spAutoFit/>
          </a:bodyPr>
          <a:lstStyle/>
          <a:p>
            <a:pPr algn="ctr"/>
            <a:r>
              <a:rPr lang="en-GB" b="1" dirty="0" smtClean="0"/>
              <a:t>Scalable Compute and data processing</a:t>
            </a:r>
            <a:endParaRPr lang="en-GB" b="1" dirty="0"/>
          </a:p>
        </p:txBody>
      </p:sp>
      <p:cxnSp>
        <p:nvCxnSpPr>
          <p:cNvPr id="53" name="Conector recto de flecha 52"/>
          <p:cNvCxnSpPr>
            <a:stCxn id="18" idx="2"/>
            <a:endCxn id="49" idx="0"/>
          </p:cNvCxnSpPr>
          <p:nvPr/>
        </p:nvCxnSpPr>
        <p:spPr>
          <a:xfrm flipH="1">
            <a:off x="3527884" y="3176972"/>
            <a:ext cx="7148" cy="11601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26" y="232582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Conector recto de flecha 57"/>
          <p:cNvCxnSpPr>
            <a:stCxn id="56" idx="3"/>
            <a:endCxn id="18" idx="1"/>
          </p:cNvCxnSpPr>
          <p:nvPr/>
        </p:nvCxnSpPr>
        <p:spPr>
          <a:xfrm>
            <a:off x="1231626" y="2744924"/>
            <a:ext cx="18282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CuadroTexto 60"/>
          <p:cNvSpPr txBox="1"/>
          <p:nvPr/>
        </p:nvSpPr>
        <p:spPr>
          <a:xfrm>
            <a:off x="2627784" y="3717032"/>
            <a:ext cx="885179" cy="369332"/>
          </a:xfrm>
          <a:prstGeom prst="rect">
            <a:avLst/>
          </a:prstGeom>
          <a:noFill/>
        </p:spPr>
        <p:txBody>
          <a:bodyPr wrap="none" rtlCol="0">
            <a:spAutoFit/>
          </a:bodyPr>
          <a:lstStyle/>
          <a:p>
            <a:r>
              <a:rPr lang="en-GB" i="1" dirty="0" smtClean="0"/>
              <a:t>spawns</a:t>
            </a:r>
            <a:endParaRPr lang="en-GB" i="1" dirty="0"/>
          </a:p>
        </p:txBody>
      </p:sp>
      <p:sp>
        <p:nvSpPr>
          <p:cNvPr id="65" name="Esquina doblada 14"/>
          <p:cNvSpPr/>
          <p:nvPr/>
        </p:nvSpPr>
        <p:spPr bwMode="auto">
          <a:xfrm rot="10800000">
            <a:off x="7261342" y="4437112"/>
            <a:ext cx="494048" cy="548404"/>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a:p>
        </p:txBody>
      </p:sp>
      <p:sp>
        <p:nvSpPr>
          <p:cNvPr id="66" name="Esquina doblada 4"/>
          <p:cNvSpPr/>
          <p:nvPr/>
        </p:nvSpPr>
        <p:spPr bwMode="auto">
          <a:xfrm rot="10800000">
            <a:off x="7371265" y="4601392"/>
            <a:ext cx="492839" cy="548404"/>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a:p>
        </p:txBody>
      </p:sp>
      <p:sp>
        <p:nvSpPr>
          <p:cNvPr id="67" name="Esquina doblada 15"/>
          <p:cNvSpPr/>
          <p:nvPr/>
        </p:nvSpPr>
        <p:spPr bwMode="auto">
          <a:xfrm rot="10800000">
            <a:off x="7535545" y="4765672"/>
            <a:ext cx="492839" cy="548404"/>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a:p>
        </p:txBody>
      </p:sp>
      <p:sp>
        <p:nvSpPr>
          <p:cNvPr id="68" name="CuadroTexto 67"/>
          <p:cNvSpPr txBox="1"/>
          <p:nvPr/>
        </p:nvSpPr>
        <p:spPr>
          <a:xfrm>
            <a:off x="6845825" y="5517232"/>
            <a:ext cx="1758623" cy="369332"/>
          </a:xfrm>
          <a:prstGeom prst="rect">
            <a:avLst/>
          </a:prstGeom>
          <a:noFill/>
        </p:spPr>
        <p:txBody>
          <a:bodyPr wrap="none" rtlCol="0">
            <a:spAutoFit/>
          </a:bodyPr>
          <a:lstStyle/>
          <a:p>
            <a:pPr algn="r"/>
            <a:r>
              <a:rPr lang="en-GB" b="1" dirty="0" smtClean="0"/>
              <a:t> Object Storage*</a:t>
            </a:r>
            <a:endParaRPr lang="en-GB" b="1" dirty="0"/>
          </a:p>
        </p:txBody>
      </p:sp>
      <p:cxnSp>
        <p:nvCxnSpPr>
          <p:cNvPr id="70" name="Conector recto de flecha 69"/>
          <p:cNvCxnSpPr>
            <a:endCxn id="49" idx="3"/>
          </p:cNvCxnSpPr>
          <p:nvPr/>
        </p:nvCxnSpPr>
        <p:spPr>
          <a:xfrm flipH="1">
            <a:off x="5580112" y="4977103"/>
            <a:ext cx="993124" cy="810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1" name="CuadroTexto 70"/>
          <p:cNvSpPr txBox="1"/>
          <p:nvPr/>
        </p:nvSpPr>
        <p:spPr>
          <a:xfrm>
            <a:off x="293413" y="3140968"/>
            <a:ext cx="1038227" cy="369332"/>
          </a:xfrm>
          <a:prstGeom prst="rect">
            <a:avLst/>
          </a:prstGeom>
          <a:noFill/>
        </p:spPr>
        <p:txBody>
          <a:bodyPr wrap="none" rtlCol="0">
            <a:spAutoFit/>
          </a:bodyPr>
          <a:lstStyle/>
          <a:p>
            <a:r>
              <a:rPr lang="en-GB" b="1" dirty="0" smtClean="0"/>
              <a:t>End User</a:t>
            </a:r>
            <a:endParaRPr lang="en-GB" b="1" dirty="0"/>
          </a:p>
        </p:txBody>
      </p:sp>
      <p:cxnSp>
        <p:nvCxnSpPr>
          <p:cNvPr id="78" name="Conector recto de flecha 41"/>
          <p:cNvCxnSpPr>
            <a:stCxn id="22" idx="3"/>
            <a:endCxn id="34" idx="0"/>
          </p:cNvCxnSpPr>
          <p:nvPr/>
        </p:nvCxnSpPr>
        <p:spPr>
          <a:xfrm rot="16200000" flipH="1">
            <a:off x="4335448" y="3863844"/>
            <a:ext cx="1376686" cy="2446"/>
          </a:xfrm>
          <a:prstGeom prst="bentConnector3">
            <a:avLst>
              <a:gd name="adj1" fmla="val 50000"/>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81" name="CuadroTexto 80"/>
          <p:cNvSpPr txBox="1"/>
          <p:nvPr/>
        </p:nvSpPr>
        <p:spPr>
          <a:xfrm>
            <a:off x="5004048" y="3707740"/>
            <a:ext cx="856888" cy="369332"/>
          </a:xfrm>
          <a:prstGeom prst="rect">
            <a:avLst/>
          </a:prstGeom>
          <a:noFill/>
        </p:spPr>
        <p:txBody>
          <a:bodyPr wrap="none" rtlCol="0">
            <a:spAutoFit/>
          </a:bodyPr>
          <a:lstStyle/>
          <a:p>
            <a:r>
              <a:rPr lang="en-GB" i="1" dirty="0" smtClean="0"/>
              <a:t>mount</a:t>
            </a:r>
            <a:endParaRPr lang="en-GB" i="1" dirty="0"/>
          </a:p>
        </p:txBody>
      </p:sp>
      <p:sp>
        <p:nvSpPr>
          <p:cNvPr id="82" name="Rectángulo redondeado 81"/>
          <p:cNvSpPr/>
          <p:nvPr/>
        </p:nvSpPr>
        <p:spPr>
          <a:xfrm>
            <a:off x="1979712" y="908720"/>
            <a:ext cx="5542964" cy="504056"/>
          </a:xfrm>
          <a:prstGeom prst="roundRect">
            <a:avLst/>
          </a:prstGeom>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i="1" dirty="0" smtClean="0">
                <a:solidFill>
                  <a:srgbClr val="FF0000"/>
                </a:solidFill>
              </a:rPr>
              <a:t>Combine usage models in a single application</a:t>
            </a:r>
            <a:endParaRPr lang="en-GB" sz="2000" i="1" dirty="0">
              <a:solidFill>
                <a:srgbClr val="FF0000"/>
              </a:solidFill>
            </a:endParaRPr>
          </a:p>
        </p:txBody>
      </p:sp>
      <p:sp>
        <p:nvSpPr>
          <p:cNvPr id="83" name="CuadroTexto 82"/>
          <p:cNvSpPr txBox="1"/>
          <p:nvPr/>
        </p:nvSpPr>
        <p:spPr>
          <a:xfrm>
            <a:off x="5940152" y="2411596"/>
            <a:ext cx="839643" cy="369332"/>
          </a:xfrm>
          <a:prstGeom prst="rect">
            <a:avLst/>
          </a:prstGeom>
          <a:noFill/>
        </p:spPr>
        <p:txBody>
          <a:bodyPr wrap="none" rtlCol="0">
            <a:spAutoFit/>
          </a:bodyPr>
          <a:lstStyle/>
          <a:p>
            <a:r>
              <a:rPr lang="en-GB" i="1" dirty="0" smtClean="0"/>
              <a:t>attach</a:t>
            </a:r>
            <a:endParaRPr lang="en-GB" i="1" dirty="0"/>
          </a:p>
        </p:txBody>
      </p:sp>
      <p:sp>
        <p:nvSpPr>
          <p:cNvPr id="90" name="CuadroTexto 89"/>
          <p:cNvSpPr txBox="1"/>
          <p:nvPr/>
        </p:nvSpPr>
        <p:spPr>
          <a:xfrm>
            <a:off x="5659559" y="4617529"/>
            <a:ext cx="953481" cy="646331"/>
          </a:xfrm>
          <a:prstGeom prst="rect">
            <a:avLst/>
          </a:prstGeom>
          <a:noFill/>
        </p:spPr>
        <p:txBody>
          <a:bodyPr wrap="none" rtlCol="0">
            <a:spAutoFit/>
          </a:bodyPr>
          <a:lstStyle/>
          <a:p>
            <a:pPr algn="ctr"/>
            <a:r>
              <a:rPr lang="en-GB" i="1" dirty="0"/>
              <a:t>a</a:t>
            </a:r>
            <a:r>
              <a:rPr lang="en-GB" i="1" dirty="0" smtClean="0"/>
              <a:t>nalyse</a:t>
            </a:r>
          </a:p>
          <a:p>
            <a:pPr algn="ctr"/>
            <a:r>
              <a:rPr lang="en-GB" i="1" dirty="0" smtClean="0"/>
              <a:t>data</a:t>
            </a:r>
            <a:endParaRPr lang="en-GB" i="1" dirty="0"/>
          </a:p>
        </p:txBody>
      </p:sp>
      <p:sp>
        <p:nvSpPr>
          <p:cNvPr id="3" name="TextBox 2"/>
          <p:cNvSpPr txBox="1"/>
          <p:nvPr/>
        </p:nvSpPr>
        <p:spPr>
          <a:xfrm>
            <a:off x="35496" y="6073551"/>
            <a:ext cx="4674228" cy="307777"/>
          </a:xfrm>
          <a:prstGeom prst="rect">
            <a:avLst/>
          </a:prstGeom>
          <a:noFill/>
        </p:spPr>
        <p:txBody>
          <a:bodyPr wrap="none" rtlCol="0">
            <a:spAutoFit/>
          </a:bodyPr>
          <a:lstStyle/>
          <a:p>
            <a:r>
              <a:rPr lang="en-GB" sz="1400" dirty="0" smtClean="0"/>
              <a:t>* Object storage (CDMI or other) is not available on every site</a:t>
            </a:r>
            <a:endParaRPr lang="en-GB" sz="1400" dirty="0"/>
          </a:p>
        </p:txBody>
      </p:sp>
      <p:sp>
        <p:nvSpPr>
          <p:cNvPr id="52" name="TextBox 51"/>
          <p:cNvSpPr txBox="1"/>
          <p:nvPr/>
        </p:nvSpPr>
        <p:spPr>
          <a:xfrm>
            <a:off x="2267744" y="2060848"/>
            <a:ext cx="1642146" cy="400110"/>
          </a:xfrm>
          <a:prstGeom prst="rect">
            <a:avLst/>
          </a:prstGeom>
          <a:solidFill>
            <a:schemeClr val="bg1"/>
          </a:solidFill>
          <a:ln>
            <a:solidFill>
              <a:srgbClr val="FF0000"/>
            </a:solidFill>
          </a:ln>
        </p:spPr>
        <p:txBody>
          <a:bodyPr wrap="none" rtlCol="0">
            <a:spAutoFit/>
          </a:bodyPr>
          <a:lstStyle/>
          <a:p>
            <a:r>
              <a:rPr lang="en-GB" sz="2000" dirty="0" smtClean="0">
                <a:solidFill>
                  <a:srgbClr val="FF0000"/>
                </a:solidFill>
              </a:rPr>
              <a:t>Exercise 1 &amp; 2</a:t>
            </a:r>
            <a:endParaRPr lang="en-GB" sz="2000" dirty="0">
              <a:solidFill>
                <a:srgbClr val="FF0000"/>
              </a:solidFill>
            </a:endParaRPr>
          </a:p>
        </p:txBody>
      </p:sp>
      <p:sp>
        <p:nvSpPr>
          <p:cNvPr id="54" name="TextBox 53"/>
          <p:cNvSpPr txBox="1"/>
          <p:nvPr/>
        </p:nvSpPr>
        <p:spPr>
          <a:xfrm>
            <a:off x="5333704" y="2011486"/>
            <a:ext cx="1212896" cy="400110"/>
          </a:xfrm>
          <a:prstGeom prst="rect">
            <a:avLst/>
          </a:prstGeom>
          <a:solidFill>
            <a:schemeClr val="bg1"/>
          </a:solidFill>
          <a:ln>
            <a:solidFill>
              <a:srgbClr val="FF0000"/>
            </a:solidFill>
          </a:ln>
        </p:spPr>
        <p:txBody>
          <a:bodyPr wrap="none" rtlCol="0">
            <a:spAutoFit/>
          </a:bodyPr>
          <a:lstStyle/>
          <a:p>
            <a:r>
              <a:rPr lang="en-GB" sz="2000" dirty="0" smtClean="0">
                <a:solidFill>
                  <a:srgbClr val="FF0000"/>
                </a:solidFill>
              </a:rPr>
              <a:t>Exercise 3</a:t>
            </a:r>
            <a:endParaRPr lang="en-GB" sz="2000" dirty="0">
              <a:solidFill>
                <a:srgbClr val="FF0000"/>
              </a:solidFill>
            </a:endParaRPr>
          </a:p>
        </p:txBody>
      </p:sp>
    </p:spTree>
    <p:extLst>
      <p:ext uri="{BB962C8B-B14F-4D97-AF65-F5344CB8AC3E}">
        <p14:creationId xmlns:p14="http://schemas.microsoft.com/office/powerpoint/2010/main" val="379355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Summary</a:t>
            </a:r>
            <a:endParaRPr lang="en-US" dirty="0"/>
          </a:p>
        </p:txBody>
      </p:sp>
      <p:graphicFrame>
        <p:nvGraphicFramePr>
          <p:cNvPr id="5" name="Table 7"/>
          <p:cNvGraphicFramePr>
            <a:graphicFrameLocks noGrp="1"/>
          </p:cNvGraphicFramePr>
          <p:nvPr>
            <p:extLst>
              <p:ext uri="{D42A27DB-BD31-4B8C-83A1-F6EECF244321}">
                <p14:modId xmlns:p14="http://schemas.microsoft.com/office/powerpoint/2010/main" val="6189022"/>
              </p:ext>
            </p:extLst>
          </p:nvPr>
        </p:nvGraphicFramePr>
        <p:xfrm>
          <a:off x="323528" y="1268760"/>
          <a:ext cx="8568952" cy="48965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12700"/>
                <a:gridCol w="3028126"/>
                <a:gridCol w="3028126"/>
              </a:tblGrid>
              <a:tr h="785645">
                <a:tc>
                  <a:txBody>
                    <a:bodyPr/>
                    <a:lstStyle/>
                    <a:p>
                      <a:r>
                        <a:rPr lang="en-US" sz="2000" dirty="0" smtClean="0"/>
                        <a:t>HTC Grid service</a:t>
                      </a:r>
                      <a:br>
                        <a:rPr lang="en-US" sz="2000" dirty="0" smtClean="0"/>
                      </a:br>
                      <a:r>
                        <a:rPr lang="en-US" sz="2000" dirty="0" smtClean="0"/>
                        <a:t>(e.g. OSG or EGI HTC)</a:t>
                      </a:r>
                      <a:endParaRPr lang="en-US" sz="2000" dirty="0"/>
                    </a:p>
                  </a:txBody>
                  <a:tcPr/>
                </a:tc>
                <a:tc>
                  <a:txBody>
                    <a:bodyPr/>
                    <a:lstStyle/>
                    <a:p>
                      <a:r>
                        <a:rPr lang="en-US" sz="2000" dirty="0" smtClean="0"/>
                        <a:t>Commercial cloud service (e.g.</a:t>
                      </a:r>
                      <a:r>
                        <a:rPr lang="en-US" sz="2000" baseline="0" dirty="0" smtClean="0"/>
                        <a:t> Azure)</a:t>
                      </a:r>
                      <a:endParaRPr lang="en-US" sz="2000" dirty="0"/>
                    </a:p>
                  </a:txBody>
                  <a:tcPr/>
                </a:tc>
                <a:tc>
                  <a:txBody>
                    <a:bodyPr/>
                    <a:lstStyle/>
                    <a:p>
                      <a:r>
                        <a:rPr lang="en-US" sz="2000" dirty="0" smtClean="0"/>
                        <a:t>EGI cloud service (federated </a:t>
                      </a:r>
                      <a:r>
                        <a:rPr lang="en-US" sz="2000" dirty="0" err="1" smtClean="0"/>
                        <a:t>IaaS</a:t>
                      </a:r>
                      <a:r>
                        <a:rPr lang="en-US" sz="2000" dirty="0" smtClean="0"/>
                        <a:t> cloud)</a:t>
                      </a:r>
                      <a:endParaRPr lang="en-US" sz="2000" dirty="0"/>
                    </a:p>
                  </a:txBody>
                  <a:tcPr/>
                </a:tc>
              </a:tr>
              <a:tr h="4110899">
                <a:tc>
                  <a:txBody>
                    <a:bodyPr/>
                    <a:lstStyle/>
                    <a:p>
                      <a:pPr marL="285750" indent="-285750">
                        <a:buFont typeface="Arial"/>
                        <a:buChar char="•"/>
                      </a:pPr>
                      <a:r>
                        <a:rPr lang="en-US" dirty="0" smtClean="0"/>
                        <a:t>For batch computing</a:t>
                      </a:r>
                    </a:p>
                    <a:p>
                      <a:pPr marL="285750" indent="-285750">
                        <a:buFont typeface="Arial"/>
                        <a:buChar char="•"/>
                      </a:pPr>
                      <a:r>
                        <a:rPr lang="en-US" dirty="0" smtClean="0"/>
                        <a:t>For</a:t>
                      </a:r>
                      <a:r>
                        <a:rPr lang="en-US" baseline="0" dirty="0" smtClean="0"/>
                        <a:t> embarrassingly parallel applications</a:t>
                      </a:r>
                    </a:p>
                    <a:p>
                      <a:pPr marL="285750" indent="-285750">
                        <a:buFont typeface="Arial"/>
                        <a:buChar char="•"/>
                      </a:pPr>
                      <a:r>
                        <a:rPr lang="en-US" baseline="0" dirty="0" smtClean="0"/>
                        <a:t>Using multiple sites at a time</a:t>
                      </a:r>
                    </a:p>
                    <a:p>
                      <a:pPr marL="285750" indent="-285750">
                        <a:buFont typeface="Arial"/>
                        <a:buChar char="•"/>
                      </a:pPr>
                      <a:r>
                        <a:rPr lang="en-US" baseline="0" dirty="0" smtClean="0"/>
                        <a:t>Virtual </a:t>
                      </a:r>
                      <a:r>
                        <a:rPr lang="en-US" baseline="0" dirty="0" err="1" smtClean="0"/>
                        <a:t>Organisation</a:t>
                      </a:r>
                      <a:r>
                        <a:rPr lang="en-US" baseline="0" dirty="0" smtClean="0"/>
                        <a:t> based access</a:t>
                      </a:r>
                      <a:endParaRPr lang="en-US" dirty="0" smtClean="0"/>
                    </a:p>
                    <a:p>
                      <a:pPr marL="285750" indent="-285750">
                        <a:buFont typeface="Arial"/>
                        <a:buChar char="•"/>
                      </a:pPr>
                      <a:endParaRPr lang="en-US" dirty="0" smtClean="0"/>
                    </a:p>
                    <a:p>
                      <a:endParaRPr lang="en-US" dirty="0" smtClean="0"/>
                    </a:p>
                    <a:p>
                      <a:endParaRPr lang="en-US" dirty="0" smtClean="0"/>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interactive and batch computing</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service hosting</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Flexible OS and application use</a:t>
                      </a:r>
                    </a:p>
                    <a:p>
                      <a:pPr marL="285750" indent="-285750">
                        <a:buFont typeface="Arial"/>
                        <a:buChar char="•"/>
                      </a:pPr>
                      <a:r>
                        <a:rPr lang="en-US" dirty="0" smtClean="0"/>
                        <a:t>Typically</a:t>
                      </a:r>
                      <a:r>
                        <a:rPr lang="en-US" baseline="0" dirty="0" smtClean="0"/>
                        <a:t> one site is used</a:t>
                      </a:r>
                    </a:p>
                    <a:p>
                      <a:pPr marL="285750" indent="-285750">
                        <a:buFont typeface="Arial"/>
                        <a:buChar char="•"/>
                      </a:pPr>
                      <a:r>
                        <a:rPr lang="en-US" dirty="0" smtClean="0"/>
                        <a:t>Pay-as-you-go</a:t>
                      </a:r>
                    </a:p>
                    <a:p>
                      <a:pPr marL="285750" indent="-285750">
                        <a:buFont typeface="Arial"/>
                        <a:buChar char="•"/>
                      </a:pPr>
                      <a:r>
                        <a:rPr lang="en-US" dirty="0" smtClean="0"/>
                        <a:t>No user support (or central paid service)</a:t>
                      </a:r>
                    </a:p>
                    <a:p>
                      <a:endParaRPr lang="en-US" dirty="0" smtClean="0"/>
                    </a:p>
                    <a:p>
                      <a:endParaRPr lang="en-US" dirty="0" smtClean="0"/>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interactive and batch computing</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service hosting</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Flexible OS and application use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Use single or multiple sites at a time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Virtual </a:t>
                      </a:r>
                      <a:r>
                        <a:rPr lang="en-US" baseline="0" dirty="0" err="1" smtClean="0"/>
                        <a:t>Organisation</a:t>
                      </a:r>
                      <a:r>
                        <a:rPr lang="en-US" baseline="0" dirty="0" smtClean="0"/>
                        <a:t> based access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Free at the point of use (for research)</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With local user support</a:t>
                      </a:r>
                    </a:p>
                    <a:p>
                      <a:endParaRPr lang="en-US" dirty="0"/>
                    </a:p>
                  </a:txBody>
                  <a:tcPr/>
                </a:tc>
              </a:tr>
            </a:tbl>
          </a:graphicData>
        </a:graphic>
      </p:graphicFrame>
    </p:spTree>
    <p:extLst>
      <p:ext uri="{BB962C8B-B14F-4D97-AF65-F5344CB8AC3E}">
        <p14:creationId xmlns:p14="http://schemas.microsoft.com/office/powerpoint/2010/main" val="2763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rmAutofit/>
          </a:bodyPr>
          <a:lstStyle/>
          <a:p>
            <a:pPr algn="ctr"/>
            <a:r>
              <a:rPr lang="en-US" sz="3200" dirty="0" smtClean="0"/>
              <a:t>Accessing the EGI Training </a:t>
            </a:r>
            <a:r>
              <a:rPr lang="en-US" sz="3200" dirty="0"/>
              <a:t>I</a:t>
            </a:r>
            <a:r>
              <a:rPr lang="en-US" sz="3200" dirty="0" smtClean="0"/>
              <a:t>nfrastructure</a:t>
            </a:r>
            <a:endParaRPr lang="en-GB" dirty="0"/>
          </a:p>
        </p:txBody>
      </p:sp>
    </p:spTree>
    <p:extLst>
      <p:ext uri="{BB962C8B-B14F-4D97-AF65-F5344CB8AC3E}">
        <p14:creationId xmlns:p14="http://schemas.microsoft.com/office/powerpoint/2010/main" val="2600095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35292" y="1119780"/>
            <a:ext cx="5385180" cy="40839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47664" y="58614"/>
            <a:ext cx="7344816" cy="850106"/>
          </a:xfrm>
          <a:noFill/>
        </p:spPr>
        <p:txBody>
          <a:bodyPr>
            <a:normAutofit/>
          </a:bodyPr>
          <a:lstStyle/>
          <a:p>
            <a:r>
              <a:rPr lang="en-GB" dirty="0" smtClean="0"/>
              <a:t>training.egi.eu Virtual Organisation</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668344" y="2847916"/>
            <a:ext cx="576064" cy="57606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956376" y="2775908"/>
            <a:ext cx="576064" cy="57606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858712" y="3068960"/>
            <a:ext cx="576064" cy="576064"/>
          </a:xfrm>
          <a:prstGeom prst="rect">
            <a:avLst/>
          </a:prstGeom>
        </p:spPr>
      </p:pic>
      <p:sp>
        <p:nvSpPr>
          <p:cNvPr id="4" name="TextBox 3"/>
          <p:cNvSpPr txBox="1"/>
          <p:nvPr/>
        </p:nvSpPr>
        <p:spPr>
          <a:xfrm>
            <a:off x="120785" y="5301208"/>
            <a:ext cx="8943667" cy="984885"/>
          </a:xfrm>
          <a:prstGeom prst="rect">
            <a:avLst/>
          </a:prstGeom>
          <a:noFill/>
        </p:spPr>
        <p:txBody>
          <a:bodyPr wrap="none" rtlCol="0">
            <a:spAutoFit/>
          </a:bodyPr>
          <a:lstStyle/>
          <a:p>
            <a:pPr marL="179388" indent="-179388">
              <a:buFont typeface="Arial" panose="020B0604020202020204" pitchFamily="34" charset="0"/>
              <a:buChar char="•"/>
            </a:pPr>
            <a:r>
              <a:rPr lang="en-US" sz="2000" dirty="0" smtClean="0">
                <a:solidFill>
                  <a:srgbClr val="FF0000"/>
                </a:solidFill>
              </a:rPr>
              <a:t>Trainers</a:t>
            </a:r>
            <a:r>
              <a:rPr lang="en-US" sz="2000" dirty="0" smtClean="0"/>
              <a:t> join VO with X.509 personal certificates </a:t>
            </a:r>
            <a:r>
              <a:rPr lang="en-US" sz="2000" dirty="0" smtClean="0">
                <a:sym typeface="Wingdings" panose="05000000000000000000" pitchFamily="2" charset="2"/>
              </a:rPr>
              <a:t> Generate own proxy for access</a:t>
            </a:r>
            <a:endParaRPr lang="en-US" sz="2000" dirty="0" smtClean="0"/>
          </a:p>
          <a:p>
            <a:pPr marL="179388" indent="-179388">
              <a:buFont typeface="Arial" panose="020B0604020202020204" pitchFamily="34" charset="0"/>
              <a:buChar char="•"/>
            </a:pPr>
            <a:r>
              <a:rPr lang="en-US" sz="2000" dirty="0" smtClean="0">
                <a:solidFill>
                  <a:srgbClr val="FF0000"/>
                </a:solidFill>
              </a:rPr>
              <a:t>Trainees</a:t>
            </a:r>
            <a:r>
              <a:rPr lang="en-US" sz="2000" dirty="0" smtClean="0"/>
              <a:t> get proxies from trainers. </a:t>
            </a:r>
            <a:r>
              <a:rPr lang="en-US" sz="2000" b="1" dirty="0" smtClean="0">
                <a:solidFill>
                  <a:srgbClr val="FF0000"/>
                </a:solidFill>
              </a:rPr>
              <a:t>Your proxy is valid for 24 hours</a:t>
            </a:r>
          </a:p>
          <a:p>
            <a:pPr marL="636588" lvl="1" indent="-179388">
              <a:buFont typeface="Arial" panose="020B0604020202020204" pitchFamily="34" charset="0"/>
              <a:buChar char="•"/>
            </a:pPr>
            <a:r>
              <a:rPr lang="en-US" dirty="0" smtClean="0"/>
              <a:t>You will need personal certificate from a </a:t>
            </a:r>
            <a:r>
              <a:rPr lang="en-US" dirty="0" err="1" smtClean="0"/>
              <a:t>recognised</a:t>
            </a:r>
            <a:r>
              <a:rPr lang="en-US" dirty="0" smtClean="0"/>
              <a:t> CA for the long-term – More later!</a:t>
            </a:r>
            <a:endParaRPr lang="en-GB" dirty="0"/>
          </a:p>
        </p:txBody>
      </p:sp>
      <p:sp>
        <p:nvSpPr>
          <p:cNvPr id="2" name="Down Arrow Callout 1"/>
          <p:cNvSpPr/>
          <p:nvPr/>
        </p:nvSpPr>
        <p:spPr>
          <a:xfrm>
            <a:off x="5580112" y="2276872"/>
            <a:ext cx="936104" cy="792088"/>
          </a:xfrm>
          <a:prstGeom prst="downArrowCallout">
            <a:avLst>
              <a:gd name="adj1" fmla="val 16000"/>
              <a:gd name="adj2" fmla="val 16305"/>
              <a:gd name="adj3" fmla="val 25000"/>
              <a:gd name="adj4" fmla="val 55607"/>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CESNET (</a:t>
            </a:r>
            <a:r>
              <a:rPr lang="en-US" sz="1100" b="1" dirty="0" err="1" smtClean="0">
                <a:solidFill>
                  <a:schemeClr val="tx1"/>
                </a:solidFill>
              </a:rPr>
              <a:t>OpenNebula</a:t>
            </a:r>
            <a:r>
              <a:rPr lang="en-US" sz="1100" b="1" dirty="0" smtClean="0">
                <a:solidFill>
                  <a:schemeClr val="tx1"/>
                </a:solidFill>
              </a:rPr>
              <a:t>)</a:t>
            </a:r>
            <a:endParaRPr lang="en-GB" sz="1100" b="1" dirty="0">
              <a:solidFill>
                <a:schemeClr val="tx1"/>
              </a:solidFill>
            </a:endParaRPr>
          </a:p>
        </p:txBody>
      </p:sp>
      <p:sp>
        <p:nvSpPr>
          <p:cNvPr id="19" name="Down Arrow Callout 18"/>
          <p:cNvSpPr/>
          <p:nvPr/>
        </p:nvSpPr>
        <p:spPr>
          <a:xfrm>
            <a:off x="4211960" y="3404500"/>
            <a:ext cx="936104" cy="672572"/>
          </a:xfrm>
          <a:prstGeom prst="downArrowCallout">
            <a:avLst>
              <a:gd name="adj1" fmla="val 16000"/>
              <a:gd name="adj2" fmla="val 16305"/>
              <a:gd name="adj3" fmla="val 25000"/>
              <a:gd name="adj4" fmla="val 56275"/>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BIFI (OpenStack) </a:t>
            </a:r>
            <a:endParaRPr lang="en-GB" sz="1100" b="1" dirty="0">
              <a:solidFill>
                <a:schemeClr val="tx1"/>
              </a:solidFill>
            </a:endParaRPr>
          </a:p>
        </p:txBody>
      </p:sp>
      <p:graphicFrame>
        <p:nvGraphicFramePr>
          <p:cNvPr id="22" name="Marcador de contenido 4"/>
          <p:cNvGraphicFramePr>
            <a:graphicFrameLocks/>
          </p:cNvGraphicFramePr>
          <p:nvPr>
            <p:extLst>
              <p:ext uri="{D42A27DB-BD31-4B8C-83A1-F6EECF244321}">
                <p14:modId xmlns:p14="http://schemas.microsoft.com/office/powerpoint/2010/main" val="1313065690"/>
              </p:ext>
            </p:extLst>
          </p:nvPr>
        </p:nvGraphicFramePr>
        <p:xfrm>
          <a:off x="251451" y="2021056"/>
          <a:ext cx="3168421" cy="2992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31745"/>
                <a:gridCol w="2336676"/>
              </a:tblGrid>
              <a:tr h="370840">
                <a:tc>
                  <a:txBody>
                    <a:bodyPr/>
                    <a:lstStyle/>
                    <a:p>
                      <a:r>
                        <a:rPr lang="en-GB" sz="1400" dirty="0" smtClean="0"/>
                        <a:t>Site</a:t>
                      </a:r>
                      <a:endParaRPr lang="en-GB" sz="1400" dirty="0"/>
                    </a:p>
                  </a:txBody>
                  <a:tcPr/>
                </a:tc>
                <a:tc>
                  <a:txBody>
                    <a:bodyPr/>
                    <a:lstStyle/>
                    <a:p>
                      <a:r>
                        <a:rPr lang="en-GB" sz="1400" dirty="0" smtClean="0"/>
                        <a:t>Available capacity in the VO</a:t>
                      </a:r>
                      <a:endParaRPr lang="en-GB" sz="1400" dirty="0"/>
                    </a:p>
                  </a:txBody>
                  <a:tcPr/>
                </a:tc>
              </a:tr>
              <a:tr h="370840">
                <a:tc>
                  <a:txBody>
                    <a:bodyPr/>
                    <a:lstStyle/>
                    <a:p>
                      <a:r>
                        <a:rPr lang="en-GB" sz="1400" dirty="0" smtClean="0"/>
                        <a:t>CESNET (CZ)</a:t>
                      </a:r>
                      <a:endParaRPr lang="en-GB" sz="1400" dirty="0"/>
                    </a:p>
                  </a:txBody>
                  <a:tcPr/>
                </a:tc>
                <a:tc>
                  <a:txBody>
                    <a:bodyPr/>
                    <a:lstStyle/>
                    <a:p>
                      <a:pPr rtl="0"/>
                      <a:r>
                        <a:rPr lang="en-GB" sz="1400" b="0" i="0" u="none" strike="noStrike" kern="1200" dirty="0" smtClean="0">
                          <a:solidFill>
                            <a:schemeClr val="dk1"/>
                          </a:solidFill>
                          <a:effectLst/>
                          <a:latin typeface="+mn-lt"/>
                          <a:ea typeface="+mn-ea"/>
                          <a:cs typeface="+mn-cs"/>
                        </a:rPr>
                        <a:t>64 vCPUs</a:t>
                      </a:r>
                      <a:br>
                        <a:rPr lang="en-GB" sz="1400" b="0" i="0" u="none" strike="noStrike" kern="1200" dirty="0" smtClean="0">
                          <a:solidFill>
                            <a:schemeClr val="dk1"/>
                          </a:solidFill>
                          <a:effectLst/>
                          <a:latin typeface="+mn-lt"/>
                          <a:ea typeface="+mn-ea"/>
                          <a:cs typeface="+mn-cs"/>
                        </a:rPr>
                      </a:br>
                      <a:r>
                        <a:rPr lang="en-GB" sz="1400" b="0" i="0" u="none" strike="noStrike" kern="1200" dirty="0" smtClean="0">
                          <a:solidFill>
                            <a:schemeClr val="dk1"/>
                          </a:solidFill>
                          <a:effectLst/>
                          <a:latin typeface="+mn-lt"/>
                          <a:ea typeface="+mn-ea"/>
                          <a:cs typeface="+mn-cs"/>
                        </a:rPr>
                        <a:t>110 GB of RAM</a:t>
                      </a:r>
                      <a:br>
                        <a:rPr lang="en-GB" sz="1400" b="0" i="0" u="none" strike="noStrike" kern="1200" dirty="0" smtClean="0">
                          <a:solidFill>
                            <a:schemeClr val="dk1"/>
                          </a:solidFill>
                          <a:effectLst/>
                          <a:latin typeface="+mn-lt"/>
                          <a:ea typeface="+mn-ea"/>
                          <a:cs typeface="+mn-cs"/>
                        </a:rPr>
                      </a:br>
                      <a:r>
                        <a:rPr lang="en-GB" sz="1400" b="0" i="0" u="none" strike="noStrike" kern="1200" dirty="0" smtClean="0">
                          <a:solidFill>
                            <a:schemeClr val="dk1"/>
                          </a:solidFill>
                          <a:effectLst/>
                          <a:latin typeface="+mn-lt"/>
                          <a:ea typeface="+mn-ea"/>
                          <a:cs typeface="+mn-cs"/>
                        </a:rPr>
                        <a:t>1 TB of persistent storage</a:t>
                      </a:r>
                    </a:p>
                  </a:txBody>
                  <a:tcPr/>
                </a:tc>
              </a:tr>
              <a:tr h="370840">
                <a:tc>
                  <a:txBody>
                    <a:bodyPr/>
                    <a:lstStyle/>
                    <a:p>
                      <a:r>
                        <a:rPr lang="en-GB" sz="1400" dirty="0" smtClean="0"/>
                        <a:t>BIFI</a:t>
                      </a:r>
                      <a:br>
                        <a:rPr lang="en-GB" sz="1400" dirty="0" smtClean="0"/>
                      </a:br>
                      <a:r>
                        <a:rPr lang="en-GB" sz="1400" dirty="0" smtClean="0"/>
                        <a:t>(ES)</a:t>
                      </a:r>
                      <a:endParaRPr lang="en-GB" sz="1400" dirty="0"/>
                    </a:p>
                  </a:txBody>
                  <a:tcPr/>
                </a:tc>
                <a:tc>
                  <a:txBody>
                    <a:bodyPr/>
                    <a:lstStyle/>
                    <a:p>
                      <a:pPr rtl="0"/>
                      <a:r>
                        <a:rPr lang="en-GB" sz="1400" b="0" i="0" u="none" strike="noStrike" kern="1200" dirty="0" smtClean="0">
                          <a:solidFill>
                            <a:schemeClr val="dk1"/>
                          </a:solidFill>
                          <a:effectLst/>
                          <a:latin typeface="+mn-lt"/>
                          <a:ea typeface="+mn-ea"/>
                          <a:cs typeface="+mn-cs"/>
                        </a:rPr>
                        <a:t>50 vCPUs</a:t>
                      </a:r>
                      <a:endParaRPr lang="en-GB" sz="1400" b="0" dirty="0" smtClean="0">
                        <a:effectLst/>
                      </a:endParaRPr>
                    </a:p>
                    <a:p>
                      <a:r>
                        <a:rPr lang="en-GB" sz="1400" b="0" i="0" u="none" strike="noStrike" kern="1200" dirty="0" smtClean="0">
                          <a:solidFill>
                            <a:schemeClr val="dk1"/>
                          </a:solidFill>
                          <a:effectLst/>
                          <a:latin typeface="+mn-lt"/>
                          <a:ea typeface="+mn-ea"/>
                          <a:cs typeface="+mn-cs"/>
                        </a:rPr>
                        <a:t>50 GB of RAM</a:t>
                      </a:r>
                      <a:br>
                        <a:rPr lang="en-GB" sz="1400" b="0" i="0" u="none" strike="noStrike" kern="1200" dirty="0" smtClean="0">
                          <a:solidFill>
                            <a:schemeClr val="dk1"/>
                          </a:solidFill>
                          <a:effectLst/>
                          <a:latin typeface="+mn-lt"/>
                          <a:ea typeface="+mn-ea"/>
                          <a:cs typeface="+mn-cs"/>
                        </a:rPr>
                      </a:br>
                      <a:r>
                        <a:rPr lang="en-GB" sz="1400" b="0" i="0" u="none" strike="noStrike" kern="1200" dirty="0" smtClean="0">
                          <a:solidFill>
                            <a:schemeClr val="dk1"/>
                          </a:solidFill>
                          <a:effectLst/>
                          <a:latin typeface="+mn-lt"/>
                          <a:ea typeface="+mn-ea"/>
                          <a:cs typeface="+mn-cs"/>
                        </a:rPr>
                        <a:t>50 storage volumes</a:t>
                      </a:r>
                    </a:p>
                    <a:p>
                      <a:r>
                        <a:rPr lang="en-GB" sz="1400" b="0" i="0" u="none" strike="noStrike" kern="1200" dirty="0" smtClean="0">
                          <a:solidFill>
                            <a:schemeClr val="dk1"/>
                          </a:solidFill>
                          <a:effectLst/>
                          <a:latin typeface="+mn-lt"/>
                          <a:ea typeface="+mn-ea"/>
                          <a:cs typeface="+mn-cs"/>
                        </a:rPr>
                        <a:t>50 public IP</a:t>
                      </a:r>
                      <a:r>
                        <a:rPr lang="en-GB" sz="1400" b="0" i="0" u="none" strike="noStrike" kern="1200" baseline="0" dirty="0" smtClean="0">
                          <a:solidFill>
                            <a:schemeClr val="dk1"/>
                          </a:solidFill>
                          <a:effectLst/>
                          <a:latin typeface="+mn-lt"/>
                          <a:ea typeface="+mn-ea"/>
                          <a:cs typeface="+mn-cs"/>
                        </a:rPr>
                        <a:t> addresses</a:t>
                      </a:r>
                      <a:endParaRPr lang="en-GB" sz="1400" dirty="0" smtClean="0"/>
                    </a:p>
                  </a:txBody>
                  <a:tcPr/>
                </a:tc>
              </a:tr>
              <a:tr h="370840">
                <a:tc>
                  <a:txBody>
                    <a:bodyPr/>
                    <a:lstStyle/>
                    <a:p>
                      <a:r>
                        <a:rPr lang="en-GB" sz="1400" dirty="0" smtClean="0"/>
                        <a:t>INFN</a:t>
                      </a:r>
                      <a:r>
                        <a:rPr lang="en-GB" sz="1400" baseline="0" dirty="0" smtClean="0"/>
                        <a:t/>
                      </a:r>
                      <a:br>
                        <a:rPr lang="en-GB" sz="1400" baseline="0" dirty="0" smtClean="0"/>
                      </a:br>
                      <a:r>
                        <a:rPr lang="en-GB" sz="1400" baseline="0" dirty="0" smtClean="0"/>
                        <a:t>(IT)</a:t>
                      </a:r>
                      <a:endParaRPr lang="en-GB" sz="1400" dirty="0"/>
                    </a:p>
                  </a:txBody>
                  <a:tcPr/>
                </a:tc>
                <a:tc>
                  <a:txBody>
                    <a:bodyPr/>
                    <a:lstStyle/>
                    <a:p>
                      <a:r>
                        <a:rPr lang="en-GB" sz="1400" dirty="0" smtClean="0">
                          <a:solidFill>
                            <a:schemeClr val="tx1"/>
                          </a:solidFill>
                        </a:rPr>
                        <a:t>20 vCPUs</a:t>
                      </a:r>
                    </a:p>
                    <a:p>
                      <a:r>
                        <a:rPr lang="en-GB" sz="1400" dirty="0" smtClean="0">
                          <a:solidFill>
                            <a:schemeClr val="tx1"/>
                          </a:solidFill>
                        </a:rPr>
                        <a:t>50 GB of</a:t>
                      </a:r>
                      <a:r>
                        <a:rPr lang="en-GB" sz="1400" baseline="0" dirty="0" smtClean="0">
                          <a:solidFill>
                            <a:schemeClr val="tx1"/>
                          </a:solidFill>
                        </a:rPr>
                        <a:t> RAM</a:t>
                      </a:r>
                    </a:p>
                    <a:p>
                      <a:r>
                        <a:rPr lang="en-GB" sz="1400" baseline="0" dirty="0" smtClean="0">
                          <a:solidFill>
                            <a:schemeClr val="tx1"/>
                          </a:solidFill>
                        </a:rPr>
                        <a:t>1 TB storage</a:t>
                      </a:r>
                    </a:p>
                    <a:p>
                      <a:r>
                        <a:rPr lang="en-GB" sz="1400" baseline="0" dirty="0" smtClean="0">
                          <a:solidFill>
                            <a:schemeClr val="tx1"/>
                          </a:solidFill>
                        </a:rPr>
                        <a:t>10 public IP addresses</a:t>
                      </a:r>
                      <a:endParaRPr lang="en-GB" sz="1400" dirty="0">
                        <a:solidFill>
                          <a:schemeClr val="tx1"/>
                        </a:solidFill>
                      </a:endParaRPr>
                    </a:p>
                  </a:txBody>
                  <a:tcPr/>
                </a:tc>
              </a:tr>
            </a:tbl>
          </a:graphicData>
        </a:graphic>
      </p:graphicFrame>
      <p:sp>
        <p:nvSpPr>
          <p:cNvPr id="7" name="Rounded Rectangle 6"/>
          <p:cNvSpPr/>
          <p:nvPr/>
        </p:nvSpPr>
        <p:spPr>
          <a:xfrm>
            <a:off x="3635896" y="1988840"/>
            <a:ext cx="3528392" cy="324036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9840920">
            <a:off x="6263746" y="3290889"/>
            <a:ext cx="1412188" cy="45654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p>
        </p:txBody>
      </p:sp>
      <p:sp>
        <p:nvSpPr>
          <p:cNvPr id="17" name="Down Arrow Callout 16"/>
          <p:cNvSpPr/>
          <p:nvPr/>
        </p:nvSpPr>
        <p:spPr>
          <a:xfrm flipV="1">
            <a:off x="5508104" y="4521224"/>
            <a:ext cx="936104" cy="611468"/>
          </a:xfrm>
          <a:prstGeom prst="downArrowCallout">
            <a:avLst>
              <a:gd name="adj1" fmla="val 16000"/>
              <a:gd name="adj2" fmla="val 16305"/>
              <a:gd name="adj3" fmla="val 25000"/>
              <a:gd name="adj4" fmla="val 62178"/>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b="1" dirty="0">
              <a:solidFill>
                <a:schemeClr val="tx1"/>
              </a:solidFill>
            </a:endParaRPr>
          </a:p>
        </p:txBody>
      </p:sp>
      <p:sp>
        <p:nvSpPr>
          <p:cNvPr id="8" name="Rectangle 7"/>
          <p:cNvSpPr/>
          <p:nvPr/>
        </p:nvSpPr>
        <p:spPr>
          <a:xfrm>
            <a:off x="5549220" y="4725144"/>
            <a:ext cx="933269" cy="430887"/>
          </a:xfrm>
          <a:prstGeom prst="rect">
            <a:avLst/>
          </a:prstGeom>
        </p:spPr>
        <p:txBody>
          <a:bodyPr wrap="none">
            <a:spAutoFit/>
          </a:bodyPr>
          <a:lstStyle/>
          <a:p>
            <a:pPr algn="ctr"/>
            <a:r>
              <a:rPr lang="en-US" sz="1100" b="1" dirty="0" smtClean="0"/>
              <a:t>INFN</a:t>
            </a:r>
            <a:br>
              <a:rPr lang="en-US" sz="1100" b="1" dirty="0" smtClean="0"/>
            </a:br>
            <a:r>
              <a:rPr lang="en-US" sz="1100" b="1" dirty="0" smtClean="0"/>
              <a:t>(OpenStack</a:t>
            </a:r>
            <a:r>
              <a:rPr lang="en-US" sz="1100" b="1" dirty="0"/>
              <a:t>) </a:t>
            </a:r>
            <a:endParaRPr lang="en-GB" sz="1100" b="1" dirty="0"/>
          </a:p>
        </p:txBody>
      </p:sp>
    </p:spTree>
    <p:extLst>
      <p:ext uri="{BB962C8B-B14F-4D97-AF65-F5344CB8AC3E}">
        <p14:creationId xmlns:p14="http://schemas.microsoft.com/office/powerpoint/2010/main" val="385842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268760"/>
            <a:ext cx="9036496" cy="9361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sz="2000" dirty="0" smtClean="0">
                <a:latin typeface="Candara" panose="020E0502030303020204" pitchFamily="34" charset="0"/>
              </a:rPr>
              <a:t>To access EGI resources, you need to sign up for an EGI account</a:t>
            </a:r>
          </a:p>
          <a:p>
            <a:pPr lvl="1" fontAlgn="base"/>
            <a:r>
              <a:rPr lang="en-GB" sz="2000" dirty="0" smtClean="0">
                <a:latin typeface="Candara" panose="020E0502030303020204" pitchFamily="34" charset="0"/>
              </a:rPr>
              <a:t>To set up an EGI account [</a:t>
            </a:r>
            <a:r>
              <a:rPr lang="en-GB" sz="2000" dirty="0" smtClean="0">
                <a:latin typeface="Candara" panose="020E0502030303020204" pitchFamily="34" charset="0"/>
                <a:hlinkClick r:id="rId2"/>
              </a:rPr>
              <a:t>1</a:t>
            </a:r>
            <a:r>
              <a:rPr lang="en-GB" sz="2000" dirty="0" smtClean="0">
                <a:latin typeface="Candara" panose="020E0502030303020204" pitchFamily="34" charset="0"/>
              </a:rPr>
              <a:t>] </a:t>
            </a: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711" y="1686685"/>
            <a:ext cx="2353805" cy="310707"/>
          </a:xfrm>
          <a:prstGeom prst="rect">
            <a:avLst/>
          </a:prstGeom>
        </p:spPr>
      </p:pic>
      <p:sp>
        <p:nvSpPr>
          <p:cNvPr id="6"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account/1</a:t>
            </a:r>
            <a:endParaRPr lang="en-GB" dirty="0"/>
          </a:p>
        </p:txBody>
      </p:sp>
      <p:sp>
        <p:nvSpPr>
          <p:cNvPr id="9" name="Segnaposto contenuto 2"/>
          <p:cNvSpPr txBox="1">
            <a:spLocks/>
          </p:cNvSpPr>
          <p:nvPr/>
        </p:nvSpPr>
        <p:spPr>
          <a:xfrm>
            <a:off x="54592" y="2140983"/>
            <a:ext cx="5165480"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sz="2000" dirty="0" smtClean="0"/>
              <a:t>Select your Identity Provider from the discovery page</a:t>
            </a:r>
          </a:p>
          <a:p>
            <a:pPr lvl="1" fontAlgn="base"/>
            <a:r>
              <a:rPr lang="en-GB" sz="1600" dirty="0" smtClean="0">
                <a:latin typeface="Candara" panose="020E0502030303020204" pitchFamily="34" charset="0"/>
              </a:rPr>
              <a:t>Browse through the list of Identity Providers to find your Home Organisation</a:t>
            </a: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992" y="2492896"/>
            <a:ext cx="3937496" cy="3744416"/>
          </a:xfrm>
          <a:prstGeom prst="rect">
            <a:avLst/>
          </a:prstGeom>
          <a:effectLst>
            <a:outerShdw blurRad="50800" dist="38100" dir="2700000" algn="tl" rotWithShape="0">
              <a:prstClr val="black">
                <a:alpha val="40000"/>
              </a:prstClr>
            </a:outerShdw>
          </a:effectLst>
        </p:spPr>
      </p:pic>
      <p:sp>
        <p:nvSpPr>
          <p:cNvPr id="5" name="Freccia curva 4"/>
          <p:cNvSpPr/>
          <p:nvPr/>
        </p:nvSpPr>
        <p:spPr>
          <a:xfrm flipV="1">
            <a:off x="2267744" y="3437127"/>
            <a:ext cx="2232248" cy="11440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egnaposto contenuto 2"/>
          <p:cNvSpPr txBox="1">
            <a:spLocks/>
          </p:cNvSpPr>
          <p:nvPr/>
        </p:nvSpPr>
        <p:spPr>
          <a:xfrm>
            <a:off x="86646" y="4869160"/>
            <a:ext cx="4773386"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sz="2000" b="1" dirty="0" smtClean="0">
                <a:latin typeface="Candara" panose="020E0502030303020204" pitchFamily="34" charset="0"/>
              </a:rPr>
              <a:t>If your </a:t>
            </a:r>
            <a:r>
              <a:rPr lang="en-GB" sz="2000" b="1" dirty="0" err="1" smtClean="0">
                <a:latin typeface="Candara" panose="020E0502030303020204" pitchFamily="34" charset="0"/>
              </a:rPr>
              <a:t>IdP</a:t>
            </a:r>
            <a:r>
              <a:rPr lang="en-GB" sz="2000" b="1" dirty="0" smtClean="0">
                <a:latin typeface="Candara" panose="020E0502030303020204" pitchFamily="34" charset="0"/>
              </a:rPr>
              <a:t> is not in the list, access </a:t>
            </a:r>
            <a:br>
              <a:rPr lang="en-GB" sz="2000" b="1" dirty="0" smtClean="0">
                <a:latin typeface="Candara" panose="020E0502030303020204" pitchFamily="34" charset="0"/>
              </a:rPr>
            </a:br>
            <a:r>
              <a:rPr lang="en-GB" sz="2000" b="1" dirty="0" smtClean="0">
                <a:latin typeface="Candara" panose="020E0502030303020204" pitchFamily="34" charset="0"/>
              </a:rPr>
              <a:t>with the EGI SSO!</a:t>
            </a:r>
          </a:p>
          <a:p>
            <a:pPr lvl="1" fontAlgn="base"/>
            <a:r>
              <a:rPr lang="en-GB" sz="1600" dirty="0" smtClean="0">
                <a:latin typeface="Candara" panose="020E0502030303020204" pitchFamily="34" charset="0"/>
              </a:rPr>
              <a:t>To set up an EGI SSO account [</a:t>
            </a:r>
            <a:r>
              <a:rPr lang="en-GB" sz="1600" dirty="0" smtClean="0">
                <a:latin typeface="Candara" panose="020E0502030303020204" pitchFamily="34" charset="0"/>
                <a:hlinkClick r:id="rId5" action="ppaction://hlinkfile"/>
              </a:rPr>
              <a:t>2</a:t>
            </a:r>
            <a:r>
              <a:rPr lang="en-GB" sz="1600" dirty="0" smtClean="0">
                <a:latin typeface="Candara" panose="020E0502030303020204" pitchFamily="34" charset="0"/>
              </a:rPr>
              <a:t>]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473" y="5865837"/>
            <a:ext cx="22383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42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268760"/>
            <a:ext cx="9036496"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sz="2000" dirty="0" smtClean="0">
                <a:latin typeface="Candara" panose="020E0502030303020204" pitchFamily="34" charset="0"/>
              </a:rPr>
              <a:t>After </a:t>
            </a:r>
            <a:r>
              <a:rPr lang="en-GB" sz="2000" dirty="0">
                <a:latin typeface="Candara" panose="020E0502030303020204" pitchFamily="34" charset="0"/>
              </a:rPr>
              <a:t>successful authentication, you may be prompted to consent to the release of personal information to the </a:t>
            </a:r>
            <a:r>
              <a:rPr lang="en-GB" sz="2000" b="1" dirty="0">
                <a:latin typeface="Candara" panose="020E0502030303020204" pitchFamily="34" charset="0"/>
              </a:rPr>
              <a:t>EGI AAI Service Provider </a:t>
            </a:r>
            <a:r>
              <a:rPr lang="en-GB" sz="2000" b="1" dirty="0" smtClean="0">
                <a:latin typeface="Candara" panose="020E0502030303020204" pitchFamily="34" charset="0"/>
              </a:rPr>
              <a:t>Proxy</a:t>
            </a:r>
          </a:p>
          <a:p>
            <a:pPr fontAlgn="base"/>
            <a:endParaRPr lang="en-GB" sz="2000" b="1" dirty="0">
              <a:latin typeface="Candara" panose="020E0502030303020204" pitchFamily="34" charset="0"/>
            </a:endParaRPr>
          </a:p>
          <a:p>
            <a:pPr fontAlgn="base"/>
            <a:r>
              <a:rPr lang="en-GB" sz="2000" dirty="0">
                <a:latin typeface="Candara" panose="020E0502030303020204" pitchFamily="34" charset="0"/>
              </a:rPr>
              <a:t>After successful authentication, </a:t>
            </a:r>
            <a:r>
              <a:rPr lang="en-GB" sz="2000" dirty="0" smtClean="0">
                <a:latin typeface="Candara" panose="020E0502030303020204" pitchFamily="34" charset="0"/>
              </a:rPr>
              <a:t/>
            </a:r>
            <a:br>
              <a:rPr lang="en-GB" sz="2000" dirty="0" smtClean="0">
                <a:latin typeface="Candara" panose="020E0502030303020204" pitchFamily="34" charset="0"/>
              </a:rPr>
            </a:br>
            <a:r>
              <a:rPr lang="en-GB" sz="2000" dirty="0" smtClean="0">
                <a:latin typeface="Candara" panose="020E0502030303020204" pitchFamily="34" charset="0"/>
              </a:rPr>
              <a:t>you </a:t>
            </a:r>
            <a:r>
              <a:rPr lang="en-GB" sz="2000" dirty="0">
                <a:latin typeface="Candara" panose="020E0502030303020204" pitchFamily="34" charset="0"/>
              </a:rPr>
              <a:t>will be redirected to the EGI </a:t>
            </a:r>
            <a:r>
              <a:rPr lang="en-GB" sz="2000" dirty="0" smtClean="0">
                <a:latin typeface="Candara" panose="020E0502030303020204" pitchFamily="34" charset="0"/>
              </a:rPr>
              <a:t/>
            </a:r>
            <a:br>
              <a:rPr lang="en-GB" sz="2000" dirty="0" smtClean="0">
                <a:latin typeface="Candara" panose="020E0502030303020204" pitchFamily="34" charset="0"/>
              </a:rPr>
            </a:br>
            <a:r>
              <a:rPr lang="en-GB" sz="2000" dirty="0" smtClean="0">
                <a:latin typeface="Candara" panose="020E0502030303020204" pitchFamily="34" charset="0"/>
              </a:rPr>
              <a:t>account </a:t>
            </a:r>
            <a:r>
              <a:rPr lang="en-GB" sz="2000" dirty="0">
                <a:latin typeface="Candara" panose="020E0502030303020204" pitchFamily="34" charset="0"/>
              </a:rPr>
              <a:t>registration form.</a:t>
            </a:r>
            <a:endParaRPr lang="en-GB" sz="2000" dirty="0" smtClean="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49" y="2070002"/>
            <a:ext cx="4547468" cy="4191216"/>
          </a:xfrm>
          <a:prstGeom prst="rect">
            <a:avLst/>
          </a:prstGeom>
          <a:effectLst>
            <a:outerShdw blurRad="50800" dist="38100" dir="2700000" algn="tl" rotWithShape="0">
              <a:prstClr val="black">
                <a:alpha val="40000"/>
              </a:prstClr>
            </a:outerShdw>
          </a:effectLst>
        </p:spPr>
      </p:pic>
      <p:sp>
        <p:nvSpPr>
          <p:cNvPr id="13" name="Ovale 12"/>
          <p:cNvSpPr/>
          <p:nvPr/>
        </p:nvSpPr>
        <p:spPr>
          <a:xfrm>
            <a:off x="4370307" y="3762810"/>
            <a:ext cx="672956" cy="37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account/2</a:t>
            </a:r>
            <a:endParaRPr lang="en-GB" dirty="0"/>
          </a:p>
        </p:txBody>
      </p:sp>
    </p:spTree>
    <p:extLst>
      <p:ext uri="{BB962C8B-B14F-4D97-AF65-F5344CB8AC3E}">
        <p14:creationId xmlns:p14="http://schemas.microsoft.com/office/powerpoint/2010/main" val="429273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268760"/>
            <a:ext cx="3077248" cy="9361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smtClean="0">
                <a:latin typeface="Candara" panose="020E0502030303020204" pitchFamily="34" charset="0"/>
              </a:rPr>
              <a:t>Click “</a:t>
            </a:r>
            <a:r>
              <a:rPr lang="en-GB" sz="2000" b="1" dirty="0" smtClean="0">
                <a:latin typeface="Candara" panose="020E0502030303020204" pitchFamily="34" charset="0"/>
              </a:rPr>
              <a:t>Begin”</a:t>
            </a:r>
            <a:r>
              <a:rPr lang="en-GB" sz="2000" dirty="0" smtClean="0">
                <a:latin typeface="Candara" panose="020E0502030303020204" pitchFamily="34" charset="0"/>
              </a:rPr>
              <a:t> to start </a:t>
            </a:r>
            <a:br>
              <a:rPr lang="en-GB" sz="2000" dirty="0" smtClean="0">
                <a:latin typeface="Candara" panose="020E0502030303020204" pitchFamily="34" charset="0"/>
              </a:rPr>
            </a:br>
            <a:r>
              <a:rPr lang="en-GB" sz="2000" dirty="0" smtClean="0">
                <a:latin typeface="Candara" panose="020E0502030303020204" pitchFamily="34" charset="0"/>
              </a:rPr>
              <a:t>the registration process</a:t>
            </a:r>
            <a:endParaRPr lang="en-GB" sz="2000" b="1" dirty="0" smtClean="0"/>
          </a:p>
          <a:p>
            <a:pPr algn="just" fontAlgn="base"/>
            <a:endParaRPr lang="en-GB" sz="2000" b="1" dirty="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980728"/>
            <a:ext cx="5328592" cy="936104"/>
          </a:xfrm>
          <a:prstGeom prst="rect">
            <a:avLst/>
          </a:prstGeom>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04864"/>
            <a:ext cx="4824536" cy="39974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9"/>
          <p:cNvSpPr/>
          <p:nvPr/>
        </p:nvSpPr>
        <p:spPr>
          <a:xfrm>
            <a:off x="5364754" y="4900156"/>
            <a:ext cx="2811106" cy="54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gnaposto contenuto 2"/>
          <p:cNvSpPr txBox="1">
            <a:spLocks/>
          </p:cNvSpPr>
          <p:nvPr/>
        </p:nvSpPr>
        <p:spPr>
          <a:xfrm>
            <a:off x="35496" y="3284984"/>
            <a:ext cx="3888432" cy="2592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smtClean="0">
                <a:latin typeface="Candara" panose="020E0502030303020204" pitchFamily="34" charset="0"/>
              </a:rPr>
              <a:t>Fill in the registration form with your personal data and select, from the sponsors drop-down list, the member of the EGI community in charge to process your request</a:t>
            </a:r>
          </a:p>
          <a:p>
            <a:pPr lvl="1" algn="just" fontAlgn="base"/>
            <a:r>
              <a:rPr lang="en-GB" sz="1600" dirty="0" smtClean="0">
                <a:latin typeface="Candara" panose="020E0502030303020204" pitchFamily="34" charset="0"/>
              </a:rPr>
              <a:t>For today </a:t>
            </a:r>
            <a:r>
              <a:rPr lang="en-GB" sz="1600" dirty="0" smtClean="0">
                <a:latin typeface="Candara" panose="020E0502030303020204" pitchFamily="34" charset="0"/>
                <a:sym typeface="Wingdings" panose="05000000000000000000" pitchFamily="2" charset="2"/>
              </a:rPr>
              <a:t> Giuseppe La Rocca</a:t>
            </a:r>
            <a:endParaRPr lang="en-GB" sz="1600" dirty="0" smtClean="0">
              <a:latin typeface="Candara" panose="020E0502030303020204" pitchFamily="34" charset="0"/>
            </a:endParaRPr>
          </a:p>
          <a:p>
            <a:pPr algn="just" fontAlgn="base"/>
            <a:endParaRPr lang="en-GB" sz="2000" b="1" dirty="0">
              <a:latin typeface="Candara" panose="020E0502030303020204" pitchFamily="34" charset="0"/>
            </a:endParaRPr>
          </a:p>
          <a:p>
            <a:pPr algn="just" fontAlgn="base"/>
            <a:endParaRPr lang="en-GB" sz="2000" b="1" dirty="0">
              <a:latin typeface="Candara" panose="020E0502030303020204" pitchFamily="34" charset="0"/>
            </a:endParaRPr>
          </a:p>
        </p:txBody>
      </p:sp>
      <p:sp>
        <p:nvSpPr>
          <p:cNvPr id="12" name="Ovale 11"/>
          <p:cNvSpPr/>
          <p:nvPr/>
        </p:nvSpPr>
        <p:spPr>
          <a:xfrm>
            <a:off x="3810501" y="1643046"/>
            <a:ext cx="611778" cy="37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account/3</a:t>
            </a:r>
            <a:endParaRPr lang="en-GB" dirty="0"/>
          </a:p>
        </p:txBody>
      </p:sp>
    </p:spTree>
    <p:extLst>
      <p:ext uri="{BB962C8B-B14F-4D97-AF65-F5344CB8AC3E}">
        <p14:creationId xmlns:p14="http://schemas.microsoft.com/office/powerpoint/2010/main" val="256391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35496" y="1268760"/>
            <a:ext cx="4176464"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a:latin typeface="Candara" panose="020E0502030303020204" pitchFamily="34" charset="0"/>
              </a:rPr>
              <a:t>On the registration form, click </a:t>
            </a:r>
            <a:r>
              <a:rPr lang="en-GB" sz="2000" b="1" dirty="0">
                <a:latin typeface="Candara" panose="020E0502030303020204" pitchFamily="34" charset="0"/>
              </a:rPr>
              <a:t>Review Terms and Conditions</a:t>
            </a: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932185"/>
            <a:ext cx="4032448" cy="3864967"/>
          </a:xfrm>
          <a:prstGeom prst="rect">
            <a:avLst/>
          </a:prstGeom>
          <a:effectLst>
            <a:outerShdw blurRad="50800" dist="38100" dir="2700000" algn="tl" rotWithShape="0">
              <a:prstClr val="black">
                <a:alpha val="40000"/>
              </a:prstClr>
            </a:outerShdw>
          </a:effectLst>
        </p:spPr>
      </p:pic>
      <p:sp>
        <p:nvSpPr>
          <p:cNvPr id="12" name="Segnaposto contenuto 2"/>
          <p:cNvSpPr txBox="1">
            <a:spLocks/>
          </p:cNvSpPr>
          <p:nvPr/>
        </p:nvSpPr>
        <p:spPr>
          <a:xfrm>
            <a:off x="35496" y="3789040"/>
            <a:ext cx="3523876" cy="11521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smtClean="0">
                <a:latin typeface="Candara" panose="020E0502030303020204" pitchFamily="34" charset="0"/>
              </a:rPr>
              <a:t>If you agree to the EGI AAI Terms of Usage, select the </a:t>
            </a:r>
            <a:r>
              <a:rPr lang="en-GB" sz="2000" b="1" dirty="0" smtClean="0">
                <a:latin typeface="Candara" panose="020E0502030303020204" pitchFamily="34" charset="0"/>
              </a:rPr>
              <a:t>“I Agree”</a:t>
            </a:r>
            <a:r>
              <a:rPr lang="en-GB" sz="2000" dirty="0" smtClean="0">
                <a:latin typeface="Candara" panose="020E0502030303020204" pitchFamily="34" charset="0"/>
              </a:rPr>
              <a:t> option</a:t>
            </a:r>
            <a:endParaRPr lang="en-GB" sz="2000" b="1" dirty="0">
              <a:latin typeface="Candara" panose="020E0502030303020204" pitchFamily="34" charset="0"/>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41" y="4956968"/>
            <a:ext cx="7438011" cy="1236568"/>
          </a:xfrm>
          <a:prstGeom prst="rect">
            <a:avLst/>
          </a:prstGeom>
          <a:effectLst>
            <a:outerShdw blurRad="50800" dist="38100" dir="2700000" algn="tl" rotWithShape="0">
              <a:prstClr val="black">
                <a:alpha val="40000"/>
              </a:prstClr>
            </a:outerShdw>
          </a:effectLst>
        </p:spPr>
      </p:pic>
      <p:sp>
        <p:nvSpPr>
          <p:cNvPr id="8" name="Freccia curva 7"/>
          <p:cNvSpPr/>
          <p:nvPr/>
        </p:nvSpPr>
        <p:spPr>
          <a:xfrm flipV="1">
            <a:off x="3015199" y="1968832"/>
            <a:ext cx="1844833" cy="10400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Freccia curva 8"/>
          <p:cNvSpPr/>
          <p:nvPr/>
        </p:nvSpPr>
        <p:spPr>
          <a:xfrm rot="5400000" flipV="1">
            <a:off x="3712490" y="3649610"/>
            <a:ext cx="922416" cy="122865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account/4</a:t>
            </a:r>
            <a:endParaRPr lang="en-GB" dirty="0"/>
          </a:p>
        </p:txBody>
      </p:sp>
    </p:spTree>
    <p:extLst>
      <p:ext uri="{BB962C8B-B14F-4D97-AF65-F5344CB8AC3E}">
        <p14:creationId xmlns:p14="http://schemas.microsoft.com/office/powerpoint/2010/main" val="187097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35496" y="1340768"/>
            <a:ext cx="8856984"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a:latin typeface="Candara" panose="020E0502030303020204" pitchFamily="34" charset="0"/>
              </a:rPr>
              <a:t>Finally, </a:t>
            </a:r>
            <a:r>
              <a:rPr lang="en-GB" sz="2000" b="1" dirty="0" smtClean="0">
                <a:latin typeface="Candara" panose="020E0502030303020204" pitchFamily="34" charset="0"/>
              </a:rPr>
              <a:t>Submit</a:t>
            </a:r>
            <a:r>
              <a:rPr lang="en-GB" sz="2000" dirty="0" smtClean="0">
                <a:latin typeface="Candara" panose="020E0502030303020204" pitchFamily="34" charset="0"/>
              </a:rPr>
              <a:t> your </a:t>
            </a:r>
            <a:r>
              <a:rPr lang="en-GB" sz="2000" dirty="0">
                <a:latin typeface="Candara" panose="020E0502030303020204" pitchFamily="34" charset="0"/>
              </a:rPr>
              <a:t>request. </a:t>
            </a:r>
            <a:endParaRPr lang="en-GB" sz="2000" dirty="0" smtClean="0">
              <a:latin typeface="Candara" panose="020E0502030303020204" pitchFamily="34" charset="0"/>
            </a:endParaRPr>
          </a:p>
          <a:p>
            <a:pPr lvl="1" algn="just" fontAlgn="base"/>
            <a:r>
              <a:rPr lang="en-GB" sz="1600" i="1" dirty="0" smtClean="0">
                <a:latin typeface="Candara" panose="020E0502030303020204" pitchFamily="34" charset="0"/>
              </a:rPr>
              <a:t>Important</a:t>
            </a:r>
            <a:r>
              <a:rPr lang="en-GB" sz="1600" i="1" dirty="0">
                <a:latin typeface="Candara" panose="020E0502030303020204" pitchFamily="34" charset="0"/>
              </a:rPr>
              <a:t>: You will not be able to submit your request until you agree to the terms.</a:t>
            </a:r>
            <a:endParaRPr lang="en-GB" sz="1600" b="1" dirty="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Segnaposto contenuto 2"/>
          <p:cNvSpPr txBox="1">
            <a:spLocks/>
          </p:cNvSpPr>
          <p:nvPr/>
        </p:nvSpPr>
        <p:spPr>
          <a:xfrm>
            <a:off x="35496" y="2276872"/>
            <a:ext cx="8856984"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a:latin typeface="Candara" panose="020E0502030303020204" pitchFamily="34" charset="0"/>
              </a:rPr>
              <a:t>After submitting your request, EGI AAI will send you an email with a </a:t>
            </a:r>
            <a:r>
              <a:rPr lang="en-GB" sz="2000" b="1" dirty="0">
                <a:latin typeface="Candara" panose="020E0502030303020204" pitchFamily="34" charset="0"/>
              </a:rPr>
              <a:t>verification link</a:t>
            </a:r>
            <a:r>
              <a:rPr lang="en-GB" sz="2000" dirty="0">
                <a:latin typeface="Candara" panose="020E0502030303020204" pitchFamily="34" charset="0"/>
              </a:rPr>
              <a:t> in it. </a:t>
            </a:r>
            <a:endParaRPr lang="en-GB" sz="2000" dirty="0" smtClean="0">
              <a:latin typeface="Candara" panose="020E0502030303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74872"/>
            <a:ext cx="7343592" cy="31344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e 7"/>
          <p:cNvSpPr/>
          <p:nvPr/>
        </p:nvSpPr>
        <p:spPr>
          <a:xfrm>
            <a:off x="615080" y="4774814"/>
            <a:ext cx="4527315" cy="54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43525"/>
            <a:ext cx="2039970" cy="35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account/5</a:t>
            </a:r>
            <a:endParaRPr lang="en-GB" dirty="0"/>
          </a:p>
        </p:txBody>
      </p:sp>
    </p:spTree>
    <p:extLst>
      <p:ext uri="{BB962C8B-B14F-4D97-AF65-F5344CB8AC3E}">
        <p14:creationId xmlns:p14="http://schemas.microsoft.com/office/powerpoint/2010/main" val="62529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sz="half" idx="2"/>
          </p:nvPr>
        </p:nvSpPr>
        <p:spPr>
          <a:xfrm>
            <a:off x="467544" y="1092872"/>
            <a:ext cx="8424936" cy="4784400"/>
          </a:xfrm>
        </p:spPr>
        <p:txBody>
          <a:bodyPr/>
          <a:lstStyle/>
          <a:p>
            <a:pPr marL="0" indent="0">
              <a:buNone/>
            </a:pPr>
            <a:r>
              <a:rPr lang="en-US" sz="2000" dirty="0" smtClean="0">
                <a:latin typeface="Candara" panose="020E0502030303020204" pitchFamily="34" charset="0"/>
              </a:rPr>
              <a:t>PART 1 (90’)</a:t>
            </a:r>
          </a:p>
          <a:p>
            <a:r>
              <a:rPr lang="en-US" sz="2000" dirty="0" smtClean="0">
                <a:latin typeface="Candara" panose="020E0502030303020204" pitchFamily="34" charset="0"/>
              </a:rPr>
              <a:t>Introduction to EGI, clouds, EGI Cloud (40’) (GS)</a:t>
            </a:r>
          </a:p>
          <a:p>
            <a:r>
              <a:rPr lang="en-US" sz="2000" dirty="0" smtClean="0">
                <a:latin typeface="Candara" panose="020E0502030303020204" pitchFamily="34" charset="0"/>
              </a:rPr>
              <a:t>Introduction and registration on the training infrastructure (25’) (GLR)</a:t>
            </a:r>
          </a:p>
          <a:p>
            <a:r>
              <a:rPr lang="en-US" sz="2000" dirty="0" smtClean="0">
                <a:solidFill>
                  <a:schemeClr val="accent6">
                    <a:lumMod val="75000"/>
                  </a:schemeClr>
                </a:solidFill>
                <a:latin typeface="Candara" panose="020E0502030303020204" pitchFamily="34" charset="0"/>
              </a:rPr>
              <a:t>Exercises </a:t>
            </a:r>
            <a:r>
              <a:rPr lang="en-US" sz="2000" dirty="0" smtClean="0">
                <a:latin typeface="Candara" panose="020E0502030303020204" pitchFamily="34" charset="0"/>
              </a:rPr>
              <a:t>(25’)</a:t>
            </a:r>
            <a:endParaRPr lang="en-GB" sz="2000" dirty="0" smtClean="0">
              <a:solidFill>
                <a:srgbClr val="FF0000"/>
              </a:solidFill>
              <a:latin typeface="Candara" panose="020E0502030303020204" pitchFamily="34" charset="0"/>
            </a:endParaRPr>
          </a:p>
          <a:p>
            <a:pPr lvl="1"/>
            <a:r>
              <a:rPr lang="en-GB" sz="1450" dirty="0" smtClean="0">
                <a:latin typeface="Candara" panose="020E0502030303020204" pitchFamily="34" charset="0"/>
              </a:rPr>
              <a:t>Compute </a:t>
            </a:r>
            <a:r>
              <a:rPr lang="en-GB" sz="1450" dirty="0">
                <a:latin typeface="Candara" panose="020E0502030303020204" pitchFamily="34" charset="0"/>
              </a:rPr>
              <a:t>management </a:t>
            </a:r>
            <a:r>
              <a:rPr lang="en-GB" sz="1450" dirty="0" smtClean="0">
                <a:latin typeface="Candara" panose="020E0502030303020204" pitchFamily="34" charset="0"/>
              </a:rPr>
              <a:t>– Start a </a:t>
            </a:r>
            <a:r>
              <a:rPr lang="en-GB" sz="1450" dirty="0" err="1" smtClean="0">
                <a:latin typeface="Candara" panose="020E0502030303020204" pitchFamily="34" charset="0"/>
              </a:rPr>
              <a:t>Jupyter</a:t>
            </a:r>
            <a:r>
              <a:rPr lang="en-GB" sz="1450" dirty="0" smtClean="0">
                <a:latin typeface="Candara" panose="020E0502030303020204" pitchFamily="34" charset="0"/>
              </a:rPr>
              <a:t> notebook</a:t>
            </a:r>
          </a:p>
          <a:p>
            <a:pPr lvl="1"/>
            <a:r>
              <a:rPr lang="en-US" sz="1450" dirty="0" smtClean="0">
                <a:latin typeface="Candara" panose="020E0502030303020204" pitchFamily="34" charset="0"/>
              </a:rPr>
              <a:t>Import and </a:t>
            </a:r>
            <a:r>
              <a:rPr lang="en-US" sz="1450" dirty="0" err="1" smtClean="0">
                <a:latin typeface="Candara" panose="020E0502030303020204" pitchFamily="34" charset="0"/>
              </a:rPr>
              <a:t>analyse</a:t>
            </a:r>
            <a:r>
              <a:rPr lang="en-US" sz="1450" dirty="0" smtClean="0">
                <a:latin typeface="Candara" panose="020E0502030303020204" pitchFamily="34" charset="0"/>
              </a:rPr>
              <a:t> data with R in </a:t>
            </a:r>
            <a:r>
              <a:rPr lang="en-US" sz="1450" dirty="0" err="1" smtClean="0">
                <a:latin typeface="Candara" panose="020E0502030303020204" pitchFamily="34" charset="0"/>
              </a:rPr>
              <a:t>Jupyter</a:t>
            </a:r>
            <a:endParaRPr lang="en-US" dirty="0" smtClean="0">
              <a:latin typeface="Candara" panose="020E0502030303020204" pitchFamily="34" charset="0"/>
            </a:endParaRPr>
          </a:p>
          <a:p>
            <a:pPr marL="0" indent="0">
              <a:buNone/>
            </a:pPr>
            <a:r>
              <a:rPr lang="en-US" sz="2000" dirty="0" smtClean="0">
                <a:solidFill>
                  <a:srgbClr val="FF0000"/>
                </a:solidFill>
                <a:latin typeface="Candara" panose="020E0502030303020204" pitchFamily="34" charset="0"/>
              </a:rPr>
              <a:t>10:30-11:00 BREAK (30’)</a:t>
            </a:r>
          </a:p>
          <a:p>
            <a:pPr marL="0" indent="0">
              <a:buNone/>
            </a:pPr>
            <a:r>
              <a:rPr lang="en-US" sz="2000" dirty="0" smtClean="0">
                <a:latin typeface="Candara" panose="020E0502030303020204" pitchFamily="34" charset="0"/>
              </a:rPr>
              <a:t>PART 2 (120’)</a:t>
            </a:r>
          </a:p>
          <a:p>
            <a:r>
              <a:rPr lang="en-US" sz="2000" dirty="0" err="1" smtClean="0">
                <a:latin typeface="Candara" panose="020E0502030303020204" pitchFamily="34" charset="0"/>
              </a:rPr>
              <a:t>Contextualisation</a:t>
            </a:r>
            <a:r>
              <a:rPr lang="en-US" sz="2000" dirty="0" smtClean="0">
                <a:latin typeface="Candara" panose="020E0502030303020204" pitchFamily="34" charset="0"/>
              </a:rPr>
              <a:t> – Introduction (15’) (GS)</a:t>
            </a:r>
          </a:p>
          <a:p>
            <a:pPr lvl="1"/>
            <a:r>
              <a:rPr lang="en-US" sz="1600" dirty="0" smtClean="0">
                <a:solidFill>
                  <a:schemeClr val="accent6">
                    <a:lumMod val="75000"/>
                  </a:schemeClr>
                </a:solidFill>
                <a:latin typeface="Candara" panose="020E0502030303020204" pitchFamily="34" charset="0"/>
              </a:rPr>
              <a:t>Exercise: </a:t>
            </a:r>
            <a:r>
              <a:rPr lang="en-US" sz="1600" dirty="0" err="1" smtClean="0">
                <a:latin typeface="Candara" panose="020E0502030303020204" pitchFamily="34" charset="0"/>
              </a:rPr>
              <a:t>Contextualised</a:t>
            </a:r>
            <a:r>
              <a:rPr lang="en-US" sz="1600" dirty="0" smtClean="0">
                <a:latin typeface="Candara" panose="020E0502030303020204" pitchFamily="34" charset="0"/>
              </a:rPr>
              <a:t> </a:t>
            </a:r>
            <a:r>
              <a:rPr lang="en-US" sz="1600" dirty="0" err="1" smtClean="0">
                <a:latin typeface="Candara" panose="020E0502030303020204" pitchFamily="34" charset="0"/>
              </a:rPr>
              <a:t>Jupyter</a:t>
            </a:r>
            <a:r>
              <a:rPr lang="en-US" sz="1600" dirty="0" smtClean="0">
                <a:latin typeface="Candara" panose="020E0502030303020204" pitchFamily="34" charset="0"/>
              </a:rPr>
              <a:t> service (30’)</a:t>
            </a:r>
          </a:p>
          <a:p>
            <a:r>
              <a:rPr lang="en-US" sz="2000" dirty="0" smtClean="0">
                <a:latin typeface="Candara" panose="020E0502030303020204" pitchFamily="34" charset="0"/>
              </a:rPr>
              <a:t>Data management – Introduction (15’) (GLR)</a:t>
            </a:r>
          </a:p>
          <a:p>
            <a:pPr lvl="1"/>
            <a:r>
              <a:rPr lang="en-US" sz="1600" dirty="0" smtClean="0">
                <a:solidFill>
                  <a:schemeClr val="accent6">
                    <a:lumMod val="75000"/>
                  </a:schemeClr>
                </a:solidFill>
                <a:latin typeface="Candara" panose="020E0502030303020204" pitchFamily="34" charset="0"/>
              </a:rPr>
              <a:t>Exercise: </a:t>
            </a:r>
            <a:r>
              <a:rPr lang="en-US" sz="1600" dirty="0" err="1">
                <a:latin typeface="Candara" panose="020E0502030303020204" pitchFamily="34" charset="0"/>
              </a:rPr>
              <a:t>J</a:t>
            </a:r>
            <a:r>
              <a:rPr lang="en-US" sz="1600" dirty="0" err="1" smtClean="0">
                <a:latin typeface="Candara" panose="020E0502030303020204" pitchFamily="34" charset="0"/>
              </a:rPr>
              <a:t>upyter</a:t>
            </a:r>
            <a:r>
              <a:rPr lang="en-US" sz="1600" dirty="0" smtClean="0">
                <a:latin typeface="Candara" panose="020E0502030303020204" pitchFamily="34" charset="0"/>
              </a:rPr>
              <a:t> with persistent data (</a:t>
            </a:r>
            <a:r>
              <a:rPr lang="en-US" sz="1600" dirty="0">
                <a:latin typeface="Candara" panose="020E0502030303020204" pitchFamily="34" charset="0"/>
              </a:rPr>
              <a:t>3</a:t>
            </a:r>
            <a:r>
              <a:rPr lang="en-US" sz="1600" dirty="0" smtClean="0">
                <a:latin typeface="Candara" panose="020E0502030303020204" pitchFamily="34" charset="0"/>
              </a:rPr>
              <a:t>0’)</a:t>
            </a:r>
          </a:p>
          <a:p>
            <a:r>
              <a:rPr lang="en-US" sz="2000" dirty="0" smtClean="0">
                <a:latin typeface="Candara" panose="020E0502030303020204" pitchFamily="34" charset="0"/>
              </a:rPr>
              <a:t>Further possibilities – Advanced topics (20’) (GLR)</a:t>
            </a:r>
          </a:p>
          <a:p>
            <a:r>
              <a:rPr lang="en-US" sz="2000" dirty="0" smtClean="0">
                <a:latin typeface="Candara" panose="020E0502030303020204" pitchFamily="34" charset="0"/>
              </a:rPr>
              <a:t>Next </a:t>
            </a:r>
            <a:r>
              <a:rPr lang="en-US" sz="2000" dirty="0">
                <a:latin typeface="Candara" panose="020E0502030303020204" pitchFamily="34" charset="0"/>
              </a:rPr>
              <a:t>steps </a:t>
            </a:r>
            <a:r>
              <a:rPr lang="en-US" sz="2000" dirty="0" smtClean="0">
                <a:latin typeface="Candara" panose="020E0502030303020204" pitchFamily="34" charset="0"/>
              </a:rPr>
              <a:t>to become a user (10’) (GS)</a:t>
            </a:r>
            <a:endParaRPr lang="en-US" sz="2000" dirty="0">
              <a:latin typeface="Candara" panose="020E0502030303020204" pitchFamily="34" charset="0"/>
            </a:endParaRPr>
          </a:p>
          <a:p>
            <a:pPr marL="0" indent="0">
              <a:buNone/>
            </a:pPr>
            <a:r>
              <a:rPr lang="en-US" sz="2000" dirty="0" smtClean="0">
                <a:solidFill>
                  <a:srgbClr val="FF0000"/>
                </a:solidFill>
                <a:latin typeface="Candara" panose="020E0502030303020204" pitchFamily="34" charset="0"/>
              </a:rPr>
              <a:t>Feedback forms</a:t>
            </a:r>
            <a:endParaRPr lang="en-GB" sz="20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035304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Segnaposto contenuto 2"/>
          <p:cNvSpPr txBox="1">
            <a:spLocks/>
          </p:cNvSpPr>
          <p:nvPr/>
        </p:nvSpPr>
        <p:spPr>
          <a:xfrm>
            <a:off x="35496" y="1196752"/>
            <a:ext cx="8856984" cy="4320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000" dirty="0" smtClean="0">
                <a:latin typeface="Candara" panose="020E0502030303020204" pitchFamily="34" charset="0"/>
              </a:rPr>
              <a:t>After </a:t>
            </a:r>
            <a:r>
              <a:rPr lang="en-GB" sz="2000" dirty="0">
                <a:latin typeface="Candara" panose="020E0502030303020204" pitchFamily="34" charset="0"/>
              </a:rPr>
              <a:t>you click that link, you'll be taken to the request confirmation </a:t>
            </a:r>
            <a:r>
              <a:rPr lang="en-GB" sz="2000" dirty="0" smtClean="0">
                <a:latin typeface="Candara" panose="020E0502030303020204" pitchFamily="34" charset="0"/>
              </a:rPr>
              <a:t>page</a:t>
            </a:r>
            <a:endParaRPr lang="en-GB" sz="2000" dirty="0" smtClean="0">
              <a:latin typeface="Candara" panose="020E0502030303020204" pitchFamily="34" charset="0"/>
            </a:endParaRPr>
          </a:p>
        </p:txBody>
      </p:sp>
      <p:sp>
        <p:nvSpPr>
          <p:cNvPr id="8"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account/6</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5256584" cy="45365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egnaposto contenuto 2"/>
          <p:cNvSpPr txBox="1">
            <a:spLocks/>
          </p:cNvSpPr>
          <p:nvPr/>
        </p:nvSpPr>
        <p:spPr>
          <a:xfrm>
            <a:off x="107504" y="4293096"/>
            <a:ext cx="3411612" cy="1296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fontAlgn="base">
              <a:buNone/>
            </a:pPr>
            <a:r>
              <a:rPr lang="en-GB" sz="1800" dirty="0" smtClean="0">
                <a:latin typeface="Candara" panose="020E0502030303020204" pitchFamily="34" charset="0"/>
              </a:rPr>
              <a:t>Click </a:t>
            </a:r>
            <a:r>
              <a:rPr lang="en-GB" sz="1800" dirty="0" smtClean="0">
                <a:latin typeface="Candara" panose="020E0502030303020204" pitchFamily="34" charset="0"/>
              </a:rPr>
              <a:t>the  “</a:t>
            </a:r>
            <a:r>
              <a:rPr lang="en-GB" sz="1800" b="1" dirty="0" smtClean="0">
                <a:latin typeface="Candara" panose="020E0502030303020204" pitchFamily="34" charset="0"/>
              </a:rPr>
              <a:t>Confirm” </a:t>
            </a:r>
            <a:r>
              <a:rPr lang="en-GB" sz="1800" dirty="0" smtClean="0">
                <a:latin typeface="Candara" panose="020E0502030303020204" pitchFamily="34" charset="0"/>
              </a:rPr>
              <a:t> link and </a:t>
            </a:r>
            <a:r>
              <a:rPr lang="en-GB" sz="1800" dirty="0">
                <a:latin typeface="Candara" panose="020E0502030303020204" pitchFamily="34" charset="0"/>
              </a:rPr>
              <a:t>re-authenticate yourself using the Identity Provider you selected </a:t>
            </a:r>
            <a:r>
              <a:rPr lang="en-GB" sz="1800" dirty="0" smtClean="0">
                <a:latin typeface="Candara" panose="020E0502030303020204" pitchFamily="34" charset="0"/>
              </a:rPr>
              <a:t>before</a:t>
            </a:r>
            <a:endParaRPr lang="en-GB" sz="1800" b="1" dirty="0">
              <a:latin typeface="Candara" panose="020E0502030303020204" pitchFamily="34" charset="0"/>
            </a:endParaRPr>
          </a:p>
        </p:txBody>
      </p:sp>
      <p:sp>
        <p:nvSpPr>
          <p:cNvPr id="13" name="Ovale 12"/>
          <p:cNvSpPr/>
          <p:nvPr/>
        </p:nvSpPr>
        <p:spPr>
          <a:xfrm>
            <a:off x="3668506" y="2832081"/>
            <a:ext cx="672956" cy="337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ccia in su 4"/>
          <p:cNvSpPr/>
          <p:nvPr/>
        </p:nvSpPr>
        <p:spPr>
          <a:xfrm rot="2052091">
            <a:off x="2967890" y="3152123"/>
            <a:ext cx="486197" cy="1172829"/>
          </a:xfrm>
          <a:prstGeom prst="upArrow">
            <a:avLst>
              <a:gd name="adj1" fmla="val 50000"/>
              <a:gd name="adj2" fmla="val 56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34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Segnaposto contenuto 2"/>
          <p:cNvSpPr txBox="1">
            <a:spLocks/>
          </p:cNvSpPr>
          <p:nvPr/>
        </p:nvSpPr>
        <p:spPr>
          <a:xfrm>
            <a:off x="35496" y="1196752"/>
            <a:ext cx="8856984" cy="23042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400" dirty="0" smtClean="0">
                <a:solidFill>
                  <a:prstClr val="black"/>
                </a:solidFill>
                <a:latin typeface="Candara" panose="020E0502030303020204" pitchFamily="34" charset="0"/>
                <a:cs typeface="+mn-cs"/>
              </a:rPr>
              <a:t>Wait </a:t>
            </a:r>
            <a:r>
              <a:rPr lang="en-GB" sz="2400" dirty="0" smtClean="0">
                <a:solidFill>
                  <a:prstClr val="black"/>
                </a:solidFill>
                <a:latin typeface="Candara" panose="020E0502030303020204" pitchFamily="34" charset="0"/>
                <a:cs typeface="+mn-cs"/>
              </a:rPr>
              <a:t>until the EGI User Sponsor approves your request!</a:t>
            </a:r>
          </a:p>
          <a:p>
            <a:pPr algn="just" fontAlgn="base"/>
            <a:endParaRPr lang="en-GB" sz="2400" dirty="0" smtClean="0">
              <a:solidFill>
                <a:prstClr val="black"/>
              </a:solidFill>
              <a:latin typeface="Candara" panose="020E0502030303020204" pitchFamily="34" charset="0"/>
              <a:cs typeface="+mn-cs"/>
            </a:endParaRPr>
          </a:p>
          <a:p>
            <a:pPr algn="just" fontAlgn="base"/>
            <a:r>
              <a:rPr lang="en-GB" sz="2400" dirty="0" smtClean="0">
                <a:solidFill>
                  <a:prstClr val="black"/>
                </a:solidFill>
                <a:latin typeface="Candara" panose="020E0502030303020204" pitchFamily="34" charset="0"/>
                <a:cs typeface="+mn-cs"/>
              </a:rPr>
              <a:t>If  your request has been </a:t>
            </a:r>
            <a:r>
              <a:rPr lang="en-GB" sz="2400" b="1" dirty="0" smtClean="0">
                <a:solidFill>
                  <a:prstClr val="black"/>
                </a:solidFill>
                <a:latin typeface="Candara" panose="020E0502030303020204" pitchFamily="34" charset="0"/>
                <a:cs typeface="+mn-cs"/>
              </a:rPr>
              <a:t>approved</a:t>
            </a:r>
            <a:r>
              <a:rPr lang="en-GB" sz="2400" dirty="0" smtClean="0">
                <a:solidFill>
                  <a:prstClr val="black"/>
                </a:solidFill>
                <a:latin typeface="Candara" panose="020E0502030303020204" pitchFamily="34" charset="0"/>
                <a:cs typeface="+mn-cs"/>
              </a:rPr>
              <a:t>, EGI AAI will notified you by e-mail:</a:t>
            </a:r>
            <a:endParaRPr lang="en-GB" sz="2400" dirty="0">
              <a:solidFill>
                <a:prstClr val="black"/>
              </a:solidFill>
              <a:latin typeface="Candara" panose="020E0502030303020204" pitchFamily="34" charset="0"/>
              <a:cs typeface="+mn-cs"/>
            </a:endParaRPr>
          </a:p>
          <a:p>
            <a:pPr lvl="1" algn="just" fontAlgn="base"/>
            <a:endParaRPr lang="en-GB" sz="1800" b="1" dirty="0">
              <a:latin typeface="Candara" panose="020E0502030303020204" pitchFamily="34" charset="0"/>
            </a:endParaRPr>
          </a:p>
        </p:txBody>
      </p:sp>
      <p:sp>
        <p:nvSpPr>
          <p:cNvPr id="8" name="Titolo 1"/>
          <p:cNvSpPr txBox="1">
            <a:spLocks/>
          </p:cNvSpPr>
          <p:nvPr/>
        </p:nvSpPr>
        <p:spPr>
          <a:xfrm>
            <a:off x="1547664" y="332656"/>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1 – Sign up for an EGI </a:t>
            </a:r>
            <a:r>
              <a:rPr lang="en-GB" dirty="0" smtClean="0"/>
              <a:t>account/7</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36067"/>
            <a:ext cx="8902905" cy="86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e 8"/>
          <p:cNvSpPr/>
          <p:nvPr/>
        </p:nvSpPr>
        <p:spPr>
          <a:xfrm>
            <a:off x="1728782" y="2996952"/>
            <a:ext cx="1311401" cy="30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02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124744"/>
            <a:ext cx="9036496" cy="45365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2000" dirty="0" smtClean="0">
                <a:latin typeface="Candara" panose="020E0502030303020204" pitchFamily="34" charset="0"/>
              </a:rPr>
              <a:t>Subscribe the training VO [</a:t>
            </a:r>
            <a:r>
              <a:rPr lang="en-GB" sz="2000" dirty="0" smtClean="0">
                <a:latin typeface="Candara" panose="020E0502030303020204" pitchFamily="34" charset="0"/>
                <a:hlinkClick r:id="rId2"/>
              </a:rPr>
              <a:t>2</a:t>
            </a:r>
            <a:r>
              <a:rPr lang="en-GB" sz="2000" dirty="0" smtClean="0">
                <a:latin typeface="Candara" panose="020E0502030303020204" pitchFamily="34" charset="0"/>
              </a:rPr>
              <a:t>] </a:t>
            </a: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r>
              <a:rPr lang="en-GB" sz="2000" dirty="0">
                <a:solidFill>
                  <a:prstClr val="black"/>
                </a:solidFill>
                <a:latin typeface="Candara" panose="020E0502030303020204" pitchFamily="34" charset="0"/>
              </a:rPr>
              <a:t>If  your request has been </a:t>
            </a:r>
            <a:r>
              <a:rPr lang="en-GB" sz="2000" b="1" dirty="0">
                <a:solidFill>
                  <a:prstClr val="black"/>
                </a:solidFill>
                <a:latin typeface="Candara" panose="020E0502030303020204" pitchFamily="34" charset="0"/>
              </a:rPr>
              <a:t>approved</a:t>
            </a:r>
            <a:r>
              <a:rPr lang="en-GB" sz="2000" dirty="0">
                <a:solidFill>
                  <a:prstClr val="black"/>
                </a:solidFill>
                <a:latin typeface="Candara" panose="020E0502030303020204" pitchFamily="34" charset="0"/>
              </a:rPr>
              <a:t>, EGI AAI will notified you by e-mail:</a:t>
            </a:r>
            <a:endParaRPr lang="en-GB" sz="2000" dirty="0" smtClean="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28800"/>
            <a:ext cx="7197792" cy="31379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olo 1"/>
          <p:cNvSpPr txBox="1">
            <a:spLocks/>
          </p:cNvSpPr>
          <p:nvPr/>
        </p:nvSpPr>
        <p:spPr>
          <a:xfrm>
            <a:off x="827584" y="332656"/>
            <a:ext cx="806489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fontAlgn="base"/>
            <a:r>
              <a:rPr lang="en-GB" dirty="0" smtClean="0"/>
              <a:t>Step 2 – Join the training VO</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124744"/>
            <a:ext cx="24765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e 8"/>
          <p:cNvSpPr/>
          <p:nvPr/>
        </p:nvSpPr>
        <p:spPr>
          <a:xfrm>
            <a:off x="4149057" y="4388275"/>
            <a:ext cx="814277" cy="408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38" y="5531746"/>
            <a:ext cx="8772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9"/>
          <p:cNvSpPr/>
          <p:nvPr/>
        </p:nvSpPr>
        <p:spPr>
          <a:xfrm>
            <a:off x="1691561" y="5468395"/>
            <a:ext cx="1586796" cy="408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4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2132856"/>
            <a:ext cx="8636496" cy="1440000"/>
          </a:xfrm>
        </p:spPr>
        <p:txBody>
          <a:bodyPr>
            <a:noAutofit/>
          </a:bodyPr>
          <a:lstStyle/>
          <a:p>
            <a:pPr algn="ctr"/>
            <a:r>
              <a:rPr lang="en-GB" sz="3600" u="sng" noProof="0" dirty="0" smtClean="0"/>
              <a:t>Exercise 1:</a:t>
            </a:r>
            <a:r>
              <a:rPr lang="en-GB" sz="3600" noProof="0" dirty="0" smtClean="0"/>
              <a:t/>
            </a:r>
            <a:br>
              <a:rPr lang="en-GB" sz="3600" noProof="0" dirty="0" smtClean="0"/>
            </a:br>
            <a:r>
              <a:rPr lang="en-GB" sz="3600" noProof="0" dirty="0" smtClean="0"/>
              <a:t>Instantiate a </a:t>
            </a:r>
            <a:r>
              <a:rPr lang="en-GB" sz="3600" noProof="0" dirty="0" err="1" smtClean="0"/>
              <a:t>Jupyter</a:t>
            </a:r>
            <a:r>
              <a:rPr lang="en-GB" sz="3600" noProof="0" dirty="0" smtClean="0"/>
              <a:t> </a:t>
            </a:r>
            <a:r>
              <a:rPr lang="en-GB" sz="3600" dirty="0" smtClean="0"/>
              <a:t>Notebook and perform some data analysis</a:t>
            </a:r>
            <a:endParaRPr lang="en-GB" sz="3600" noProof="0" dirty="0"/>
          </a:p>
        </p:txBody>
      </p:sp>
      <p:grpSp>
        <p:nvGrpSpPr>
          <p:cNvPr id="4" name="Group 8"/>
          <p:cNvGrpSpPr/>
          <p:nvPr/>
        </p:nvGrpSpPr>
        <p:grpSpPr>
          <a:xfrm>
            <a:off x="7236296" y="4077072"/>
            <a:ext cx="1643381" cy="1567082"/>
            <a:chOff x="2817864" y="1739762"/>
            <a:chExt cx="3584582" cy="3584582"/>
          </a:xfrm>
        </p:grpSpPr>
        <p:grpSp>
          <p:nvGrpSpPr>
            <p:cNvPr id="5" name="Group 9"/>
            <p:cNvGrpSpPr/>
            <p:nvPr/>
          </p:nvGrpSpPr>
          <p:grpSpPr>
            <a:xfrm>
              <a:off x="2817864" y="1739762"/>
              <a:ext cx="3584582" cy="3584582"/>
              <a:chOff x="2817864" y="1739762"/>
              <a:chExt cx="3584582" cy="3584582"/>
            </a:xfrm>
          </p:grpSpPr>
          <p:pic>
            <p:nvPicPr>
              <p:cNvPr id="7" name="Picture 6" descr="https://images.duckduckgo.com/iu/?u=https%3A%2F%2Ftse3.mm.bing.net%2Fth%3Fid%3DOIP.BigFCbpvAbgoaetE_GGkCAEsEs%26pid%3D15.1&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64" y="1739762"/>
                <a:ext cx="3584582" cy="3584582"/>
              </a:xfrm>
              <a:prstGeom prst="rect">
                <a:avLst/>
              </a:prstGeom>
              <a:noFill/>
              <a:extLst>
                <a:ext uri="{909E8E84-426E-40DD-AFC4-6F175D3DCCD1}">
                  <a14:hiddenFill xmlns:a14="http://schemas.microsoft.com/office/drawing/2010/main">
                    <a:solidFill>
                      <a:srgbClr val="FFFFFF"/>
                    </a:solidFill>
                  </a14:hiddenFill>
                </a:ext>
              </a:extLst>
            </p:spPr>
          </p:pic>
          <p:sp>
            <p:nvSpPr>
              <p:cNvPr id="8" name="Ovaal 3"/>
              <p:cNvSpPr/>
              <p:nvPr/>
            </p:nvSpPr>
            <p:spPr>
              <a:xfrm>
                <a:off x="3433394" y="2647048"/>
                <a:ext cx="2353522" cy="2298356"/>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grpSp>
        <p:sp>
          <p:nvSpPr>
            <p:cNvPr id="6" name="Cirkel 4"/>
            <p:cNvSpPr/>
            <p:nvPr/>
          </p:nvSpPr>
          <p:spPr>
            <a:xfrm rot="16200000">
              <a:off x="3430150" y="2660074"/>
              <a:ext cx="2369798" cy="2343739"/>
            </a:xfrm>
            <a:prstGeom prst="pie">
              <a:avLst>
                <a:gd name="adj1" fmla="val 0"/>
                <a:gd name="adj2" fmla="val 7117966"/>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grpSp>
    </p:spTree>
    <p:extLst>
      <p:ext uri="{BB962C8B-B14F-4D97-AF65-F5344CB8AC3E}">
        <p14:creationId xmlns:p14="http://schemas.microsoft.com/office/powerpoint/2010/main" val="329678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About </a:t>
            </a:r>
            <a:r>
              <a:rPr lang="en-US" sz="3200" dirty="0" err="1" smtClean="0"/>
              <a:t>Jupyter</a:t>
            </a:r>
            <a:r>
              <a:rPr lang="en-US" sz="3200" dirty="0" smtClean="0"/>
              <a:t> Notebook</a:t>
            </a:r>
            <a:endParaRPr lang="el-GR" sz="3200" dirty="0"/>
          </a:p>
        </p:txBody>
      </p:sp>
      <p:sp>
        <p:nvSpPr>
          <p:cNvPr id="3" name="Content Placeholder 2"/>
          <p:cNvSpPr>
            <a:spLocks noGrp="1"/>
          </p:cNvSpPr>
          <p:nvPr>
            <p:ph sz="half" idx="2"/>
          </p:nvPr>
        </p:nvSpPr>
        <p:spPr>
          <a:xfrm>
            <a:off x="107504" y="1341438"/>
            <a:ext cx="4608512" cy="4031778"/>
          </a:xfrm>
        </p:spPr>
        <p:txBody>
          <a:bodyPr/>
          <a:lstStyle/>
          <a:p>
            <a:pPr algn="just"/>
            <a:r>
              <a:rPr lang="en-US" sz="2400" dirty="0" smtClean="0">
                <a:latin typeface="Candara" panose="020E0502030303020204" pitchFamily="34" charset="0"/>
              </a:rPr>
              <a:t>Open </a:t>
            </a:r>
            <a:r>
              <a:rPr lang="en-US" sz="2400" dirty="0">
                <a:latin typeface="Candara" panose="020E0502030303020204" pitchFamily="34" charset="0"/>
              </a:rPr>
              <a:t>source, interactive </a:t>
            </a:r>
            <a:r>
              <a:rPr lang="en-US" sz="2400" dirty="0" smtClean="0">
                <a:latin typeface="Candara" panose="020E0502030303020204" pitchFamily="34" charset="0"/>
              </a:rPr>
              <a:t>platform for Data Science</a:t>
            </a:r>
          </a:p>
          <a:p>
            <a:pPr algn="just"/>
            <a:r>
              <a:rPr lang="en-US" sz="2400" dirty="0" smtClean="0">
                <a:latin typeface="Candara" panose="020E0502030303020204" pitchFamily="34" charset="0"/>
              </a:rPr>
              <a:t>Notebooks </a:t>
            </a:r>
            <a:r>
              <a:rPr lang="en-US" sz="2400" dirty="0">
                <a:latin typeface="Candara" panose="020E0502030303020204" pitchFamily="34" charset="0"/>
              </a:rPr>
              <a:t>can be shared with others </a:t>
            </a:r>
            <a:r>
              <a:rPr lang="en-US" sz="2400" dirty="0" smtClean="0">
                <a:latin typeface="Candara" panose="020E0502030303020204" pitchFamily="34" charset="0"/>
              </a:rPr>
              <a:t>using email, Dropbox, GitHub</a:t>
            </a:r>
          </a:p>
          <a:p>
            <a:pPr algn="just"/>
            <a:r>
              <a:rPr lang="en-US" sz="2400" dirty="0">
                <a:latin typeface="Candara" panose="020E0502030303020204" pitchFamily="34" charset="0"/>
              </a:rPr>
              <a:t>Interactive </a:t>
            </a:r>
            <a:r>
              <a:rPr lang="en-US" sz="2400" dirty="0" smtClean="0">
                <a:latin typeface="Candara" panose="020E0502030303020204" pitchFamily="34" charset="0"/>
              </a:rPr>
              <a:t>widgets</a:t>
            </a:r>
            <a:endParaRPr lang="el-GR" sz="2400" dirty="0">
              <a:latin typeface="Candara" panose="020E0502030303020204" pitchFamily="34" charset="0"/>
            </a:endParaRPr>
          </a:p>
        </p:txBody>
      </p:sp>
      <p:pic>
        <p:nvPicPr>
          <p:cNvPr id="1030" name="Picture 6" descr="Data Carpentry – Making data science more effic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405" y="5444245"/>
            <a:ext cx="2621526" cy="7930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carpentry.github.io/python-novice-inflammation/img/software-carpentry-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693512"/>
            <a:ext cx="2986088" cy="60769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179512" y="4202900"/>
            <a:ext cx="3024336" cy="4502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latin typeface="Candara" panose="020E0502030303020204" pitchFamily="34" charset="0"/>
              </a:rPr>
              <a:t>Favorite </a:t>
            </a:r>
            <a:r>
              <a:rPr lang="en-US" sz="2400" smtClean="0">
                <a:latin typeface="Candara" panose="020E0502030303020204" pitchFamily="34" charset="0"/>
              </a:rPr>
              <a:t>tool for:</a:t>
            </a:r>
            <a:endParaRPr lang="el-GR" sz="2400" dirty="0">
              <a:latin typeface="Candara" panose="020E0502030303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016" y="1204627"/>
            <a:ext cx="4091464" cy="48896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78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04864"/>
            <a:ext cx="3542355" cy="283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5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6810" y="1524920"/>
            <a:ext cx="8712968" cy="2912192"/>
          </a:xfrm>
        </p:spPr>
        <p:txBody>
          <a:bodyPr/>
          <a:lstStyle/>
          <a:p>
            <a:pPr marL="457200" indent="-457200">
              <a:buFont typeface="+mj-lt"/>
              <a:buAutoNum type="arabicPeriod"/>
            </a:pPr>
            <a:r>
              <a:rPr lang="en-US" sz="2400" dirty="0" smtClean="0">
                <a:latin typeface="Candara" panose="020E0502030303020204" pitchFamily="34" charset="0"/>
              </a:rPr>
              <a:t>Use the </a:t>
            </a:r>
            <a:r>
              <a:rPr lang="en-US" sz="2400" b="1" dirty="0" smtClean="0">
                <a:latin typeface="Candara" panose="020E0502030303020204" pitchFamily="34" charset="0"/>
              </a:rPr>
              <a:t>EGI </a:t>
            </a:r>
            <a:r>
              <a:rPr lang="en-US" sz="2400" b="1" dirty="0" err="1" smtClean="0">
                <a:latin typeface="Candara" panose="020E0502030303020204" pitchFamily="34" charset="0"/>
              </a:rPr>
              <a:t>VMOps</a:t>
            </a:r>
            <a:r>
              <a:rPr lang="en-US" sz="2400" b="1" dirty="0" smtClean="0">
                <a:latin typeface="Candara" panose="020E0502030303020204" pitchFamily="34" charset="0"/>
              </a:rPr>
              <a:t> dashboard</a:t>
            </a:r>
            <a:r>
              <a:rPr lang="en-US" sz="2400" dirty="0" smtClean="0">
                <a:latin typeface="Candara" panose="020E0502030303020204" pitchFamily="34" charset="0"/>
              </a:rPr>
              <a:t> to start your </a:t>
            </a:r>
            <a:r>
              <a:rPr lang="en-US" sz="2400" dirty="0" err="1" smtClean="0">
                <a:latin typeface="Candara" panose="020E0502030303020204" pitchFamily="34" charset="0"/>
              </a:rPr>
              <a:t>Jupyter</a:t>
            </a:r>
            <a:r>
              <a:rPr lang="en-US" sz="2400" dirty="0" smtClean="0">
                <a:latin typeface="Candara" panose="020E0502030303020204" pitchFamily="34" charset="0"/>
              </a:rPr>
              <a:t> Notebook </a:t>
            </a:r>
            <a:r>
              <a:rPr lang="en-US" sz="2400" dirty="0">
                <a:latin typeface="Candara" panose="020E0502030303020204" pitchFamily="34" charset="0"/>
              </a:rPr>
              <a:t> </a:t>
            </a:r>
            <a:r>
              <a:rPr lang="en-US" sz="2400" dirty="0" smtClean="0">
                <a:latin typeface="Candara" panose="020E0502030303020204" pitchFamily="34" charset="0"/>
              </a:rPr>
              <a:t>in the EGI Training Infrastructure</a:t>
            </a:r>
          </a:p>
          <a:p>
            <a:pPr marL="457200" indent="-457200">
              <a:buFont typeface="+mj-lt"/>
              <a:buAutoNum type="arabicPeriod"/>
            </a:pPr>
            <a:r>
              <a:rPr lang="en-US" sz="2400" dirty="0" smtClean="0">
                <a:latin typeface="Candara" panose="020E0502030303020204" pitchFamily="34" charset="0"/>
              </a:rPr>
              <a:t>Access your VM via SSH and start your notebook</a:t>
            </a:r>
          </a:p>
          <a:p>
            <a:pPr marL="457200" indent="-457200">
              <a:buFont typeface="+mj-lt"/>
              <a:buAutoNum type="arabicPeriod"/>
            </a:pPr>
            <a:r>
              <a:rPr lang="en-US" sz="2400" dirty="0" smtClean="0">
                <a:latin typeface="Candara" panose="020E0502030303020204" pitchFamily="34" charset="0"/>
              </a:rPr>
              <a:t>Access the </a:t>
            </a:r>
            <a:r>
              <a:rPr lang="en-US" sz="2400" dirty="0" err="1" smtClean="0">
                <a:latin typeface="Candara" panose="020E0502030303020204" pitchFamily="34" charset="0"/>
              </a:rPr>
              <a:t>Jupyter</a:t>
            </a:r>
            <a:r>
              <a:rPr lang="en-US" sz="2400" dirty="0" smtClean="0">
                <a:latin typeface="Candara" panose="020E0502030303020204" pitchFamily="34" charset="0"/>
              </a:rPr>
              <a:t> Notebook from a web browser</a:t>
            </a:r>
          </a:p>
          <a:p>
            <a:pPr marL="457200" indent="-457200">
              <a:buFont typeface="+mj-lt"/>
              <a:buAutoNum type="arabicPeriod"/>
            </a:pPr>
            <a:r>
              <a:rPr lang="en-US" sz="2400" dirty="0" smtClean="0">
                <a:latin typeface="Candara" panose="020E0502030303020204" pitchFamily="34" charset="0"/>
              </a:rPr>
              <a:t>Start playing with the notebook – write and execute R scripts</a:t>
            </a:r>
            <a:endParaRPr lang="en-GB" sz="2400" dirty="0">
              <a:latin typeface="Candara" panose="020E0502030303020204" pitchFamily="34" charset="0"/>
            </a:endParaRPr>
          </a:p>
        </p:txBody>
      </p:sp>
      <p:pic>
        <p:nvPicPr>
          <p:cNvPr id="4098" name="Picture 2" descr="http://www.handsonhealthva.com/Hands-on-Health-hands---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869160"/>
            <a:ext cx="1501866" cy="142844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a:spLocks noGrp="1"/>
          </p:cNvSpPr>
          <p:nvPr>
            <p:ph type="title"/>
          </p:nvPr>
        </p:nvSpPr>
        <p:spPr>
          <a:xfrm>
            <a:off x="1547664" y="188640"/>
            <a:ext cx="7344816" cy="850106"/>
          </a:xfrm>
        </p:spPr>
        <p:txBody>
          <a:bodyPr>
            <a:normAutofit/>
          </a:bodyPr>
          <a:lstStyle/>
          <a:p>
            <a:r>
              <a:rPr lang="en-GB" dirty="0" smtClean="0"/>
              <a:t>What you have to do</a:t>
            </a:r>
            <a:endParaRPr lang="en-GB" noProof="0" dirty="0"/>
          </a:p>
        </p:txBody>
      </p:sp>
    </p:spTree>
    <p:extLst>
      <p:ext uri="{BB962C8B-B14F-4D97-AF65-F5344CB8AC3E}">
        <p14:creationId xmlns:p14="http://schemas.microsoft.com/office/powerpoint/2010/main" val="1384112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340038"/>
            <a:ext cx="9036496" cy="576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200" dirty="0" smtClean="0">
                <a:latin typeface="Candara" panose="020E0502030303020204" pitchFamily="34" charset="0"/>
                <a:ea typeface="+mj-ea"/>
              </a:rPr>
              <a:t>Access the dashboard </a:t>
            </a:r>
            <a:r>
              <a:rPr lang="en-GB" sz="2200" dirty="0" smtClean="0">
                <a:latin typeface="Candara" panose="020E0502030303020204" pitchFamily="34" charset="0"/>
              </a:rPr>
              <a:t>and create your VM with </a:t>
            </a:r>
            <a:r>
              <a:rPr lang="en-GB" sz="2200" dirty="0" err="1" smtClean="0">
                <a:latin typeface="Candara" panose="020E0502030303020204" pitchFamily="34" charset="0"/>
              </a:rPr>
              <a:t>Jupyter</a:t>
            </a:r>
            <a:r>
              <a:rPr lang="en-GB" sz="2200" dirty="0" smtClean="0">
                <a:latin typeface="Candara" panose="020E0502030303020204" pitchFamily="34" charset="0"/>
              </a:rPr>
              <a:t> notebook</a:t>
            </a:r>
            <a:endParaRPr lang="en-GB"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74" y="1814665"/>
            <a:ext cx="5638478" cy="219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2337078" y="3287531"/>
            <a:ext cx="1571084" cy="645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contenuto 2"/>
          <p:cNvSpPr txBox="1">
            <a:spLocks/>
          </p:cNvSpPr>
          <p:nvPr/>
        </p:nvSpPr>
        <p:spPr>
          <a:xfrm>
            <a:off x="337126" y="4293096"/>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proper VO</a:t>
            </a:r>
            <a:endParaRPr lang="en-GB" sz="2400" dirty="0" smtClean="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3" name="Segnaposto contenuto 2"/>
          <p:cNvSpPr txBox="1">
            <a:spLocks/>
          </p:cNvSpPr>
          <p:nvPr/>
        </p:nvSpPr>
        <p:spPr>
          <a:xfrm>
            <a:off x="337126" y="4878154"/>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VM image</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4" name="Segnaposto contenuto 2"/>
          <p:cNvSpPr txBox="1">
            <a:spLocks/>
          </p:cNvSpPr>
          <p:nvPr/>
        </p:nvSpPr>
        <p:spPr>
          <a:xfrm>
            <a:off x="360040" y="5526226"/>
            <a:ext cx="3203848"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one of the available providers</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5" name="Segnaposto contenuto 2"/>
          <p:cNvSpPr txBox="1">
            <a:spLocks/>
          </p:cNvSpPr>
          <p:nvPr/>
        </p:nvSpPr>
        <p:spPr>
          <a:xfrm>
            <a:off x="6210250" y="2325163"/>
            <a:ext cx="2754238" cy="1535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fontAlgn="base">
              <a:buNone/>
            </a:pPr>
            <a:r>
              <a:rPr lang="en-GB" sz="2000" dirty="0" smtClean="0">
                <a:latin typeface="Candara" panose="020E0502030303020204" pitchFamily="34" charset="0"/>
                <a:ea typeface="+mj-ea"/>
              </a:rPr>
              <a:t>The first time you access the EGI </a:t>
            </a:r>
            <a:r>
              <a:rPr lang="en-GB" sz="2000" dirty="0" err="1" smtClean="0">
                <a:latin typeface="Candara" panose="020E0502030303020204" pitchFamily="34" charset="0"/>
                <a:ea typeface="+mj-ea"/>
              </a:rPr>
              <a:t>VMOps</a:t>
            </a:r>
            <a:r>
              <a:rPr lang="en-GB" sz="2000" dirty="0" smtClean="0">
                <a:latin typeface="Candara" panose="020E0502030303020204" pitchFamily="34" charset="0"/>
                <a:ea typeface="+mj-ea"/>
              </a:rPr>
              <a:t> dashboard you need to set up your profile!</a:t>
            </a:r>
            <a:endParaRPr lang="en-GB" dirty="0" smtClean="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p:txBody>
      </p:sp>
      <p:sp>
        <p:nvSpPr>
          <p:cNvPr id="16"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p>
          <a:p>
            <a:r>
              <a:rPr lang="en-US" sz="2400" dirty="0">
                <a:hlinkClick r:id="rId3"/>
              </a:rPr>
              <a:t>https://dashboard.appdb.egi.eu</a:t>
            </a:r>
            <a:r>
              <a:rPr lang="en-US" sz="2400" dirty="0" smtClean="0">
                <a:hlinkClick r:id="rId3"/>
              </a:rPr>
              <a:t>/</a:t>
            </a:r>
            <a:r>
              <a:rPr lang="en-US" sz="2400" dirty="0" smtClean="0"/>
              <a:t> </a:t>
            </a:r>
            <a:endParaRPr lang="en-US"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250" y="5488121"/>
            <a:ext cx="1962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474" y="5503887"/>
            <a:ext cx="2019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163" y="4817320"/>
            <a:ext cx="2384690" cy="58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16" y="4302718"/>
            <a:ext cx="2573589" cy="4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mage result for warning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5303" y="2290883"/>
            <a:ext cx="533099" cy="53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44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764704"/>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buNone/>
            </a:pPr>
            <a:r>
              <a:rPr lang="en-GB" sz="2400" b="1" dirty="0" smtClean="0">
                <a:latin typeface="Candara" panose="020E0502030303020204" pitchFamily="34" charset="0"/>
                <a:ea typeface="+mj-ea"/>
              </a:rPr>
              <a:t>Select the VM flavour:</a:t>
            </a:r>
            <a:br>
              <a:rPr lang="en-GB" sz="2400" b="1" dirty="0" smtClean="0">
                <a:latin typeface="Candara" panose="020E0502030303020204" pitchFamily="34" charset="0"/>
                <a:ea typeface="+mj-ea"/>
              </a:rPr>
            </a:br>
            <a:r>
              <a:rPr lang="en-GB" sz="2400" b="1" dirty="0" smtClean="0">
                <a:solidFill>
                  <a:srgbClr val="FF0000"/>
                </a:solidFill>
                <a:latin typeface="Candara" panose="020E0502030303020204" pitchFamily="34" charset="0"/>
                <a:ea typeface="+mj-ea"/>
              </a:rPr>
              <a:t>CHOOSE THE SMALLEST OFFERED FOR JUPYTER: MEDIUM</a:t>
            </a:r>
            <a:endParaRPr lang="en-GB" sz="2000" dirty="0" smtClean="0">
              <a:solidFill>
                <a:srgbClr val="FF0000"/>
              </a:solidFill>
              <a:latin typeface="Candara" panose="020E0502030303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963064" cy="3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2"/>
          <p:cNvSpPr txBox="1">
            <a:spLocks/>
          </p:cNvSpPr>
          <p:nvPr/>
        </p:nvSpPr>
        <p:spPr>
          <a:xfrm>
            <a:off x="72008" y="2060848"/>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Start the VM and wait until it is in “running” status</a:t>
            </a:r>
            <a:endParaRPr lang="en-GB" sz="2000" dirty="0" smtClean="0">
              <a:latin typeface="Candara" panose="020E0502030303020204"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377" y="4725144"/>
            <a:ext cx="1753286"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00" y="5419489"/>
            <a:ext cx="7922800" cy="88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egnaposto contenuto 2"/>
          <p:cNvSpPr txBox="1">
            <a:spLocks/>
          </p:cNvSpPr>
          <p:nvPr/>
        </p:nvSpPr>
        <p:spPr>
          <a:xfrm>
            <a:off x="72008" y="5013176"/>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When the VM is in Running status click on View Details</a:t>
            </a:r>
            <a:endParaRPr lang="en-GB" sz="2000" dirty="0" smtClean="0">
              <a:latin typeface="Candara" panose="020E0502030303020204" pitchFamily="34" charset="0"/>
            </a:endParaRPr>
          </a:p>
        </p:txBody>
      </p:sp>
      <p:sp>
        <p:nvSpPr>
          <p:cNvPr id="13" name="Ovale 12"/>
          <p:cNvSpPr/>
          <p:nvPr/>
        </p:nvSpPr>
        <p:spPr>
          <a:xfrm>
            <a:off x="7498561" y="5888860"/>
            <a:ext cx="975519" cy="400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7533272" y="4627309"/>
            <a:ext cx="975519" cy="538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5" y="2492896"/>
            <a:ext cx="8983584" cy="213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42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54284"/>
            <a:ext cx="8910470" cy="218282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2"/>
          <p:cNvSpPr txBox="1">
            <a:spLocks/>
          </p:cNvSpPr>
          <p:nvPr/>
        </p:nvSpPr>
        <p:spPr>
          <a:xfrm>
            <a:off x="54592" y="1124744"/>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Check VM details</a:t>
            </a:r>
            <a:endParaRPr lang="en-GB" sz="2000" dirty="0" smtClean="0">
              <a:latin typeface="Candara" panose="020E0502030303020204" pitchFamily="34" charset="0"/>
            </a:endParaRPr>
          </a:p>
        </p:txBody>
      </p:sp>
      <p:sp>
        <p:nvSpPr>
          <p:cNvPr id="12" name="Segnaposto contenuto 2"/>
          <p:cNvSpPr txBox="1">
            <a:spLocks/>
          </p:cNvSpPr>
          <p:nvPr/>
        </p:nvSpPr>
        <p:spPr>
          <a:xfrm>
            <a:off x="288032" y="4869160"/>
            <a:ext cx="4860032"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Download the SSH key, change the file permissions and access the VM</a:t>
            </a:r>
            <a:endParaRPr lang="en-GB" sz="2000" dirty="0" smtClean="0">
              <a:latin typeface="Candara" panose="020E0502030303020204" pitchFamily="34" charset="0"/>
            </a:endParaRPr>
          </a:p>
        </p:txBody>
      </p:sp>
      <p:sp>
        <p:nvSpPr>
          <p:cNvPr id="15" name="Ovale 14"/>
          <p:cNvSpPr/>
          <p:nvPr/>
        </p:nvSpPr>
        <p:spPr>
          <a:xfrm>
            <a:off x="3557656" y="3904419"/>
            <a:ext cx="870328" cy="627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916716" cy="6082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604" y="4531708"/>
            <a:ext cx="3757232" cy="17955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e 14"/>
          <p:cNvSpPr/>
          <p:nvPr/>
        </p:nvSpPr>
        <p:spPr>
          <a:xfrm>
            <a:off x="2267744" y="1628800"/>
            <a:ext cx="870328" cy="62728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55776" y="1196752"/>
            <a:ext cx="929461" cy="369332"/>
          </a:xfrm>
          <a:prstGeom prst="rect">
            <a:avLst/>
          </a:prstGeom>
          <a:noFill/>
        </p:spPr>
        <p:txBody>
          <a:bodyPr wrap="none" rtlCol="0">
            <a:spAutoFit/>
          </a:bodyPr>
          <a:lstStyle/>
          <a:p>
            <a:r>
              <a:rPr lang="en-US" dirty="0" err="1" smtClean="0">
                <a:solidFill>
                  <a:srgbClr val="FF0000"/>
                </a:solidFill>
              </a:rPr>
              <a:t>publicIP</a:t>
            </a:r>
            <a:endParaRPr lang="en-US" dirty="0">
              <a:solidFill>
                <a:srgbClr val="FF0000"/>
              </a:solidFill>
            </a:endParaRPr>
          </a:p>
        </p:txBody>
      </p:sp>
    </p:spTree>
    <p:extLst>
      <p:ext uri="{BB962C8B-B14F-4D97-AF65-F5344CB8AC3E}">
        <p14:creationId xmlns:p14="http://schemas.microsoft.com/office/powerpoint/2010/main" val="1008812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Autofit/>
          </a:bodyPr>
          <a:lstStyle/>
          <a:p>
            <a:r>
              <a:rPr lang="en-US" sz="3200" dirty="0" smtClean="0"/>
              <a:t>Introduction to EGI</a:t>
            </a:r>
            <a:br>
              <a:rPr lang="en-US" sz="3200" dirty="0" smtClean="0"/>
            </a:br>
            <a:endParaRPr lang="en-GB" sz="3200" dirty="0"/>
          </a:p>
        </p:txBody>
      </p:sp>
    </p:spTree>
    <p:extLst>
      <p:ext uri="{BB962C8B-B14F-4D97-AF65-F5344CB8AC3E}">
        <p14:creationId xmlns:p14="http://schemas.microsoft.com/office/powerpoint/2010/main" val="1967368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lstStyle/>
          <a:p>
            <a:r>
              <a:rPr lang="en-US" dirty="0" smtClean="0"/>
              <a:t>Start the </a:t>
            </a:r>
            <a:r>
              <a:rPr lang="en-US" dirty="0" err="1" smtClean="0"/>
              <a:t>Jupyter</a:t>
            </a:r>
            <a:r>
              <a:rPr lang="en-US" dirty="0" smtClean="0"/>
              <a:t> notebook</a:t>
            </a:r>
            <a:endParaRPr lang="el-GR" dirty="0"/>
          </a:p>
        </p:txBody>
      </p:sp>
      <p:sp>
        <p:nvSpPr>
          <p:cNvPr id="3" name="Content Placeholder 2"/>
          <p:cNvSpPr>
            <a:spLocks noGrp="1"/>
          </p:cNvSpPr>
          <p:nvPr>
            <p:ph sz="half" idx="2"/>
          </p:nvPr>
        </p:nvSpPr>
        <p:spPr>
          <a:xfrm>
            <a:off x="395536" y="1268760"/>
            <a:ext cx="8424936" cy="3456384"/>
          </a:xfrm>
        </p:spPr>
        <p:txBody>
          <a:bodyPr/>
          <a:lstStyle/>
          <a:p>
            <a:r>
              <a:rPr lang="en-US" dirty="0" smtClean="0"/>
              <a:t>After connecting to the newly launched VM, start the </a:t>
            </a:r>
            <a:r>
              <a:rPr lang="en-US" dirty="0" err="1" smtClean="0"/>
              <a:t>Jupyter</a:t>
            </a:r>
            <a:r>
              <a:rPr lang="en-US" dirty="0" smtClean="0"/>
              <a:t> notebook as follows:</a:t>
            </a:r>
          </a:p>
          <a:p>
            <a:endParaRPr lang="en-US" dirty="0"/>
          </a:p>
          <a:p>
            <a:r>
              <a:rPr lang="en-US" dirty="0" err="1" smtClean="0"/>
              <a:t>Jupyter</a:t>
            </a:r>
            <a:r>
              <a:rPr lang="en-US" dirty="0" smtClean="0"/>
              <a:t> start a web-server (by default listening to port 8888)</a:t>
            </a:r>
          </a:p>
          <a:p>
            <a:r>
              <a:rPr lang="en-US" dirty="0" smtClean="0"/>
              <a:t>Go to your web-browser and type:</a:t>
            </a:r>
          </a:p>
          <a:p>
            <a:pPr marL="457200" lvl="1" indent="0">
              <a:buNone/>
            </a:pPr>
            <a:r>
              <a:rPr lang="en-US" dirty="0" smtClean="0"/>
              <a:t>https://</a:t>
            </a:r>
            <a:r>
              <a:rPr lang="en-US" dirty="0" smtClean="0">
                <a:solidFill>
                  <a:srgbClr val="FF0000"/>
                </a:solidFill>
              </a:rPr>
              <a:t>publicIP</a:t>
            </a:r>
            <a:r>
              <a:rPr lang="en-US" dirty="0" smtClean="0"/>
              <a:t>:8888/?token=de017…. </a:t>
            </a:r>
          </a:p>
        </p:txBody>
      </p:sp>
      <p:sp>
        <p:nvSpPr>
          <p:cNvPr id="4" name="Rectángulo 4"/>
          <p:cNvSpPr/>
          <p:nvPr/>
        </p:nvSpPr>
        <p:spPr>
          <a:xfrm>
            <a:off x="503548" y="2276872"/>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a:t>
            </a:r>
            <a:r>
              <a:rPr lang="en-GB" dirty="0">
                <a:latin typeface="Courier"/>
                <a:cs typeface="Courier"/>
              </a:rPr>
              <a:t>$ </a:t>
            </a:r>
            <a:r>
              <a:rPr lang="en-US" dirty="0" err="1">
                <a:latin typeface="Courier"/>
                <a:cs typeface="Courier"/>
              </a:rPr>
              <a:t>jupyter</a:t>
            </a:r>
            <a:r>
              <a:rPr lang="en-US" dirty="0">
                <a:latin typeface="Courier"/>
                <a:cs typeface="Courier"/>
              </a:rPr>
              <a:t> </a:t>
            </a:r>
            <a:r>
              <a:rPr lang="en-US" dirty="0" smtClean="0">
                <a:latin typeface="Courier"/>
                <a:cs typeface="Courier"/>
              </a:rPr>
              <a:t>notebook</a:t>
            </a:r>
            <a:endParaRPr lang="en-GB" dirty="0" smtClean="0">
              <a:latin typeface="Courier"/>
              <a:cs typeface="Courier"/>
            </a:endParaRPr>
          </a:p>
        </p:txBody>
      </p:sp>
    </p:spTree>
    <p:extLst>
      <p:ext uri="{BB962C8B-B14F-4D97-AF65-F5344CB8AC3E}">
        <p14:creationId xmlns:p14="http://schemas.microsoft.com/office/powerpoint/2010/main" val="3293930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Jupyter’s</a:t>
            </a:r>
            <a:r>
              <a:rPr lang="en-US" dirty="0" smtClean="0"/>
              <a:t> front-page</a:t>
            </a:r>
            <a:endParaRPr lang="el-GR" dirty="0"/>
          </a:p>
        </p:txBody>
      </p:sp>
      <p:pic>
        <p:nvPicPr>
          <p:cNvPr id="7" name="Picture 6"/>
          <p:cNvPicPr>
            <a:picLocks noChangeAspect="1"/>
          </p:cNvPicPr>
          <p:nvPr/>
        </p:nvPicPr>
        <p:blipFill rotWithShape="1">
          <a:blip r:embed="rId2"/>
          <a:srcRect l="7386" t="11609" r="6832" b="14564"/>
          <a:stretch/>
        </p:blipFill>
        <p:spPr>
          <a:xfrm>
            <a:off x="150709" y="1358190"/>
            <a:ext cx="8813779" cy="4369259"/>
          </a:xfrm>
          <a:prstGeom prst="rect">
            <a:avLst/>
          </a:prstGeom>
          <a:effectLst>
            <a:outerShdw blurRad="50800" dist="38100" dir="2700000" algn="tl" rotWithShape="0">
              <a:prstClr val="black">
                <a:alpha val="40000"/>
              </a:prstClr>
            </a:outerShdw>
          </a:effectLst>
        </p:spPr>
      </p:pic>
      <p:sp>
        <p:nvSpPr>
          <p:cNvPr id="8" name="Rectangular Callout 7"/>
          <p:cNvSpPr/>
          <p:nvPr/>
        </p:nvSpPr>
        <p:spPr>
          <a:xfrm>
            <a:off x="4427984" y="1268760"/>
            <a:ext cx="3023834" cy="889033"/>
          </a:xfrm>
          <a:prstGeom prst="wedgeRectCallout">
            <a:avLst>
              <a:gd name="adj1" fmla="val 67430"/>
              <a:gd name="adj2" fmla="val 455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Select the R kernel for our exercise</a:t>
            </a:r>
            <a:endParaRPr lang="en-GB" sz="2800" dirty="0"/>
          </a:p>
        </p:txBody>
      </p:sp>
    </p:spTree>
    <p:extLst>
      <p:ext uri="{BB962C8B-B14F-4D97-AF65-F5344CB8AC3E}">
        <p14:creationId xmlns:p14="http://schemas.microsoft.com/office/powerpoint/2010/main" val="253300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Create </a:t>
            </a:r>
            <a:r>
              <a:rPr lang="en-GB" dirty="0"/>
              <a:t>Publication-Quality graphics</a:t>
            </a:r>
            <a:br>
              <a:rPr lang="en-GB" dirty="0"/>
            </a:br>
            <a:r>
              <a:rPr lang="en-GB" sz="1800" dirty="0">
                <a:hlinkClick r:id="rId2"/>
              </a:rPr>
              <a:t>https://</a:t>
            </a:r>
            <a:r>
              <a:rPr lang="en-GB" sz="1800" dirty="0" smtClean="0">
                <a:hlinkClick r:id="rId2"/>
              </a:rPr>
              <a:t>github.com/marioa/trieste/tree/master/08-QualityGraphics</a:t>
            </a:r>
            <a:r>
              <a:rPr lang="en-GB" sz="1800" dirty="0" smtClean="0"/>
              <a:t> </a:t>
            </a:r>
            <a:endParaRPr lang="en-GB" dirty="0"/>
          </a:p>
        </p:txBody>
      </p:sp>
      <p:sp>
        <p:nvSpPr>
          <p:cNvPr id="4" name="Segnaposto contenuto 2"/>
          <p:cNvSpPr txBox="1">
            <a:spLocks/>
          </p:cNvSpPr>
          <p:nvPr/>
        </p:nvSpPr>
        <p:spPr>
          <a:xfrm>
            <a:off x="179512" y="5985284"/>
            <a:ext cx="8678738" cy="3960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GB" sz="1800" dirty="0" smtClean="0">
                <a:latin typeface="Candara" panose="020E0502030303020204" pitchFamily="34" charset="0"/>
              </a:rPr>
              <a:t>Credits to Mario </a:t>
            </a:r>
            <a:r>
              <a:rPr lang="en-GB" sz="1800" dirty="0" err="1" smtClean="0">
                <a:latin typeface="Candara" panose="020E0502030303020204" pitchFamily="34" charset="0"/>
              </a:rPr>
              <a:t>Antonioletti</a:t>
            </a:r>
            <a:r>
              <a:rPr lang="en-GB" sz="1800" dirty="0" smtClean="0">
                <a:latin typeface="Candara" panose="020E0502030303020204" pitchFamily="34" charset="0"/>
              </a:rPr>
              <a:t> – </a:t>
            </a:r>
            <a:r>
              <a:rPr lang="en-GB" sz="1800" dirty="0" smtClean="0">
                <a:latin typeface="Candara" panose="020E0502030303020204" pitchFamily="34" charset="0"/>
                <a:hlinkClick r:id="rId3"/>
              </a:rPr>
              <a:t>m.antonioletti@epcc.ed.ac.uk</a:t>
            </a:r>
            <a:r>
              <a:rPr lang="en-GB" sz="1800" dirty="0" smtClean="0">
                <a:latin typeface="Candara" panose="020E0502030303020204" pitchFamily="34" charset="0"/>
              </a:rPr>
              <a:t> </a:t>
            </a:r>
            <a:endParaRPr lang="en-GB" sz="2000" dirty="0">
              <a:latin typeface="Candara" panose="020E0502030303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 y="1376772"/>
            <a:ext cx="8462714" cy="457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23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Simple macro to plot dataset</a:t>
            </a:r>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518" y="2099088"/>
            <a:ext cx="3948962" cy="40335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41" y="1352897"/>
            <a:ext cx="4562475" cy="45243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egnaposto contenuto 2"/>
          <p:cNvSpPr>
            <a:spLocks noGrp="1"/>
          </p:cNvSpPr>
          <p:nvPr>
            <p:ph sz="half" idx="2"/>
          </p:nvPr>
        </p:nvSpPr>
        <p:spPr>
          <a:xfrm>
            <a:off x="107504" y="5949280"/>
            <a:ext cx="3024336" cy="432048"/>
          </a:xfrm>
        </p:spPr>
        <p:txBody>
          <a:bodyPr/>
          <a:lstStyle/>
          <a:p>
            <a:pPr marL="457200" lvl="1" indent="0" algn="just">
              <a:buNone/>
            </a:pPr>
            <a:r>
              <a:rPr lang="en-GB" sz="2000" dirty="0" smtClean="0">
                <a:latin typeface="Candara" panose="020E0502030303020204" pitchFamily="34" charset="0"/>
              </a:rPr>
              <a:t>Source code is </a:t>
            </a:r>
            <a:r>
              <a:rPr lang="en-GB" sz="2000" dirty="0" smtClean="0">
                <a:latin typeface="Candara" panose="020E0502030303020204" pitchFamily="34" charset="0"/>
                <a:hlinkClick r:id="rId4"/>
              </a:rPr>
              <a:t>here</a:t>
            </a:r>
            <a:endParaRPr lang="en-GB" sz="2000" dirty="0">
              <a:latin typeface="Candara" panose="020E0502030303020204" pitchFamily="34" charset="0"/>
            </a:endParaRPr>
          </a:p>
        </p:txBody>
      </p:sp>
    </p:spTree>
    <p:extLst>
      <p:ext uri="{BB962C8B-B14F-4D97-AF65-F5344CB8AC3E}">
        <p14:creationId xmlns:p14="http://schemas.microsoft.com/office/powerpoint/2010/main" val="3581363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Jupyter’s</a:t>
            </a:r>
            <a:r>
              <a:rPr lang="en-US" dirty="0" smtClean="0"/>
              <a:t> front-page</a:t>
            </a:r>
            <a:endParaRPr lang="el-GR" dirty="0"/>
          </a:p>
        </p:txBody>
      </p:sp>
      <p:pic>
        <p:nvPicPr>
          <p:cNvPr id="7" name="Picture 6"/>
          <p:cNvPicPr>
            <a:picLocks noChangeAspect="1"/>
          </p:cNvPicPr>
          <p:nvPr/>
        </p:nvPicPr>
        <p:blipFill rotWithShape="1">
          <a:blip r:embed="rId2"/>
          <a:srcRect l="7386" t="11609" r="6832" b="14564"/>
          <a:stretch/>
        </p:blipFill>
        <p:spPr>
          <a:xfrm>
            <a:off x="150709" y="1358190"/>
            <a:ext cx="8813779" cy="4369259"/>
          </a:xfrm>
          <a:prstGeom prst="rect">
            <a:avLst/>
          </a:prstGeom>
          <a:effectLst>
            <a:outerShdw blurRad="50800" dist="38100" dir="2700000" algn="tl" rotWithShape="0">
              <a:prstClr val="black">
                <a:alpha val="40000"/>
              </a:prstClr>
            </a:outerShdw>
          </a:effectLst>
        </p:spPr>
      </p:pic>
      <p:sp>
        <p:nvSpPr>
          <p:cNvPr id="8" name="Rectangular Callout 7"/>
          <p:cNvSpPr/>
          <p:nvPr/>
        </p:nvSpPr>
        <p:spPr>
          <a:xfrm>
            <a:off x="4427984" y="1268760"/>
            <a:ext cx="3023834" cy="889033"/>
          </a:xfrm>
          <a:prstGeom prst="wedgeRectCallout">
            <a:avLst>
              <a:gd name="adj1" fmla="val 67430"/>
              <a:gd name="adj2" fmla="val 455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Select the Python kernel for our case</a:t>
            </a:r>
            <a:endParaRPr lang="en-GB" sz="2800" dirty="0"/>
          </a:p>
        </p:txBody>
      </p:sp>
    </p:spTree>
    <p:extLst>
      <p:ext uri="{BB962C8B-B14F-4D97-AF65-F5344CB8AC3E}">
        <p14:creationId xmlns:p14="http://schemas.microsoft.com/office/powerpoint/2010/main" val="211267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Exercises</a:t>
            </a:r>
            <a:endParaRPr lang="en-GB" dirty="0"/>
          </a:p>
        </p:txBody>
      </p:sp>
      <p:sp>
        <p:nvSpPr>
          <p:cNvPr id="3" name="Segnaposto contenuto 2"/>
          <p:cNvSpPr>
            <a:spLocks noGrp="1"/>
          </p:cNvSpPr>
          <p:nvPr>
            <p:ph sz="half" idx="2"/>
          </p:nvPr>
        </p:nvSpPr>
        <p:spPr>
          <a:xfrm>
            <a:off x="107504" y="1484784"/>
            <a:ext cx="4680520" cy="1800200"/>
          </a:xfrm>
        </p:spPr>
        <p:txBody>
          <a:bodyPr/>
          <a:lstStyle/>
          <a:p>
            <a:pPr algn="just"/>
            <a:r>
              <a:rPr lang="en-GB" sz="2400" dirty="0" smtClean="0">
                <a:latin typeface="Candara" panose="020E0502030303020204" pitchFamily="34" charset="0"/>
              </a:rPr>
              <a:t>Download the </a:t>
            </a:r>
            <a:r>
              <a:rPr lang="en-GB" sz="2400" dirty="0" smtClean="0">
                <a:latin typeface="Candara" panose="020E0502030303020204" pitchFamily="34" charset="0"/>
                <a:hlinkClick r:id="rId3"/>
              </a:rPr>
              <a:t>Apple</a:t>
            </a:r>
            <a:r>
              <a:rPr lang="en-GB" sz="2400" dirty="0" smtClean="0">
                <a:latin typeface="Candara" panose="020E0502030303020204" pitchFamily="34" charset="0"/>
              </a:rPr>
              <a:t> stocks prices in the last 5 years and plot them over time.</a:t>
            </a:r>
          </a:p>
          <a:p>
            <a:pPr lvl="1" algn="just"/>
            <a:r>
              <a:rPr lang="en-GB" sz="2000" dirty="0" smtClean="0">
                <a:latin typeface="Candara" panose="020E0502030303020204" pitchFamily="34" charset="0"/>
              </a:rPr>
              <a:t>Source code is </a:t>
            </a:r>
            <a:r>
              <a:rPr lang="en-GB" sz="2000" dirty="0" smtClean="0">
                <a:latin typeface="Candara" panose="020E0502030303020204" pitchFamily="34" charset="0"/>
                <a:hlinkClick r:id="rId4"/>
              </a:rPr>
              <a:t>here</a:t>
            </a:r>
            <a:endParaRPr lang="en-GB" sz="2000" dirty="0">
              <a:latin typeface="Candara" panose="020E0502030303020204" pitchFamily="34" charset="0"/>
            </a:endParaRPr>
          </a:p>
        </p:txBody>
      </p:sp>
      <p:sp>
        <p:nvSpPr>
          <p:cNvPr id="6" name="Segnaposto contenuto 2"/>
          <p:cNvSpPr txBox="1">
            <a:spLocks/>
          </p:cNvSpPr>
          <p:nvPr/>
        </p:nvSpPr>
        <p:spPr>
          <a:xfrm>
            <a:off x="107504" y="3861048"/>
            <a:ext cx="4680520" cy="18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smtClean="0">
                <a:latin typeface="Candara" panose="020E0502030303020204" pitchFamily="34" charset="0"/>
              </a:rPr>
              <a:t>Download the </a:t>
            </a:r>
            <a:r>
              <a:rPr lang="en-GB" sz="2400" dirty="0" smtClean="0">
                <a:latin typeface="Candara" panose="020E0502030303020204" pitchFamily="34" charset="0"/>
                <a:hlinkClick r:id="rId5"/>
              </a:rPr>
              <a:t>Facebook</a:t>
            </a:r>
            <a:r>
              <a:rPr lang="en-GB" sz="2400" dirty="0" smtClean="0">
                <a:latin typeface="Candara" panose="020E0502030303020204" pitchFamily="34" charset="0"/>
              </a:rPr>
              <a:t> stocks prices in the last 5 years.</a:t>
            </a:r>
          </a:p>
          <a:p>
            <a:pPr lvl="1" algn="just"/>
            <a:r>
              <a:rPr lang="en-GB" sz="2000" dirty="0">
                <a:latin typeface="Candara" panose="020E0502030303020204" pitchFamily="34" charset="0"/>
              </a:rPr>
              <a:t>P</a:t>
            </a:r>
            <a:r>
              <a:rPr lang="en-GB" sz="2000" dirty="0" smtClean="0">
                <a:latin typeface="Candara" panose="020E0502030303020204" pitchFamily="34" charset="0"/>
              </a:rPr>
              <a:t>lot the two stock prices in the same graph.</a:t>
            </a:r>
          </a:p>
          <a:p>
            <a:pPr lvl="1" algn="just"/>
            <a:r>
              <a:rPr lang="en-GB" sz="2000" dirty="0" smtClean="0">
                <a:latin typeface="Candara" panose="020E0502030303020204" pitchFamily="34" charset="0"/>
              </a:rPr>
              <a:t>Source code is </a:t>
            </a:r>
            <a:r>
              <a:rPr lang="en-GB" sz="2000" dirty="0" smtClean="0">
                <a:latin typeface="Candara" panose="020E0502030303020204" pitchFamily="34" charset="0"/>
                <a:hlinkClick r:id="rId6"/>
              </a:rPr>
              <a:t>here</a:t>
            </a:r>
            <a:endParaRPr lang="en-GB" sz="2000" dirty="0">
              <a:latin typeface="Candara" panose="020E0502030303020204" pitchFamily="34" charset="0"/>
            </a:endParaRPr>
          </a:p>
        </p:txBody>
      </p:sp>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7684" y="845656"/>
            <a:ext cx="4074796" cy="277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9556" y="3686654"/>
            <a:ext cx="4075200" cy="26281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59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contenuto 2"/>
          <p:cNvSpPr txBox="1">
            <a:spLocks/>
          </p:cNvSpPr>
          <p:nvPr/>
        </p:nvSpPr>
        <p:spPr>
          <a:xfrm>
            <a:off x="54592" y="1124744"/>
            <a:ext cx="9036496" cy="1080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rPr>
              <a:t>Delete your VM when you are finished!</a:t>
            </a:r>
            <a:endParaRPr lang="en-GB" sz="2400" b="1" u="sng" dirty="0">
              <a:latin typeface="Candara" panose="020E0502030303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9052686" cy="167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8575006" y="1623231"/>
            <a:ext cx="450940" cy="364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spTree>
    <p:extLst>
      <p:ext uri="{BB962C8B-B14F-4D97-AF65-F5344CB8AC3E}">
        <p14:creationId xmlns:p14="http://schemas.microsoft.com/office/powerpoint/2010/main" val="20923075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static.com/images?q=tbn:ANd9GcTE64p6_vMl41KcYiymGPO8dJ7b92ReyhBsrcCbwtdsCdAM3qzA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3384376" cy="326614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p:cNvSpPr txBox="1">
            <a:spLocks/>
          </p:cNvSpPr>
          <p:nvPr/>
        </p:nvSpPr>
        <p:spPr>
          <a:xfrm>
            <a:off x="288032" y="1124744"/>
            <a:ext cx="9036496" cy="1080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buNone/>
            </a:pPr>
            <a:r>
              <a:rPr lang="en-GB" sz="2800" b="1" dirty="0" smtClean="0">
                <a:solidFill>
                  <a:srgbClr val="FF0000"/>
                </a:solidFill>
                <a:latin typeface="Candara" panose="020E0502030303020204" pitchFamily="34" charset="0"/>
              </a:rPr>
              <a:t>Delete your VMs when you are finished!</a:t>
            </a:r>
            <a:endParaRPr lang="en-GB" sz="2800" b="1" u="sng"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755358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rmAutofit/>
          </a:bodyPr>
          <a:lstStyle/>
          <a:p>
            <a:r>
              <a:rPr lang="en-US" sz="3200" dirty="0" err="1" smtClean="0"/>
              <a:t>Contextualisation</a:t>
            </a:r>
            <a:endParaRPr lang="en-GB" dirty="0"/>
          </a:p>
        </p:txBody>
      </p:sp>
      <p:sp>
        <p:nvSpPr>
          <p:cNvPr id="52" name="Rectangle 51"/>
          <p:cNvSpPr/>
          <p:nvPr/>
        </p:nvSpPr>
        <p:spPr>
          <a:xfrm>
            <a:off x="4716016" y="4653137"/>
            <a:ext cx="3816424" cy="1512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600" dirty="0" smtClean="0">
                <a:solidFill>
                  <a:schemeClr val="tx1"/>
                </a:solidFill>
              </a:rPr>
              <a:t>Software</a:t>
            </a:r>
            <a:br>
              <a:rPr lang="en-US" sz="1600" dirty="0" smtClean="0">
                <a:solidFill>
                  <a:schemeClr val="tx1"/>
                </a:solidFill>
              </a:rPr>
            </a:br>
            <a:r>
              <a:rPr lang="en-US" sz="1600" dirty="0" smtClean="0">
                <a:solidFill>
                  <a:schemeClr val="tx1"/>
                </a:solidFill>
              </a:rPr>
              <a:t>Appliance</a:t>
            </a:r>
            <a:endParaRPr lang="en-GB" sz="1600" dirty="0">
              <a:solidFill>
                <a:schemeClr val="tx1"/>
              </a:solidFill>
            </a:endParaRPr>
          </a:p>
        </p:txBody>
      </p:sp>
      <p:sp>
        <p:nvSpPr>
          <p:cNvPr id="53" name="Folded Corner 52"/>
          <p:cNvSpPr/>
          <p:nvPr/>
        </p:nvSpPr>
        <p:spPr>
          <a:xfrm>
            <a:off x="7092280" y="5320046"/>
            <a:ext cx="1368152" cy="494155"/>
          </a:xfrm>
          <a:prstGeom prst="foldedCorner">
            <a:avLst>
              <a:gd name="adj" fmla="val 38598"/>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err="1" smtClean="0">
                <a:solidFill>
                  <a:schemeClr val="tx1"/>
                </a:solidFill>
              </a:rPr>
              <a:t>Contextualisation</a:t>
            </a:r>
            <a:r>
              <a:rPr lang="en-US" sz="1200" dirty="0" smtClean="0">
                <a:solidFill>
                  <a:schemeClr val="tx1"/>
                </a:solidFill>
              </a:rPr>
              <a:t> script</a:t>
            </a:r>
            <a:endParaRPr lang="en-GB" sz="1200" dirty="0">
              <a:solidFill>
                <a:schemeClr val="tx1"/>
              </a:solidFill>
            </a:endParaRPr>
          </a:p>
        </p:txBody>
      </p:sp>
      <p:sp>
        <p:nvSpPr>
          <p:cNvPr id="55" name="Rectangle 54"/>
          <p:cNvSpPr/>
          <p:nvPr/>
        </p:nvSpPr>
        <p:spPr>
          <a:xfrm>
            <a:off x="4932040" y="4781980"/>
            <a:ext cx="2016224" cy="1239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sz="1400" dirty="0" smtClean="0">
                <a:solidFill>
                  <a:schemeClr val="tx1"/>
                </a:solidFill>
              </a:rPr>
              <a:t>Virtual Appliance</a:t>
            </a:r>
            <a:endParaRPr lang="en-GB" sz="1400" dirty="0">
              <a:solidFill>
                <a:schemeClr val="tx1"/>
              </a:solidFill>
            </a:endParaRPr>
          </a:p>
        </p:txBody>
      </p:sp>
      <p:sp>
        <p:nvSpPr>
          <p:cNvPr id="56" name="Folded Corner 55"/>
          <p:cNvSpPr/>
          <p:nvPr/>
        </p:nvSpPr>
        <p:spPr>
          <a:xfrm>
            <a:off x="6084168" y="5187827"/>
            <a:ext cx="648072" cy="689445"/>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Meta data</a:t>
            </a:r>
            <a:endParaRPr lang="en-GB" sz="1600" dirty="0">
              <a:solidFill>
                <a:schemeClr val="tx1"/>
              </a:solidFill>
            </a:endParaRPr>
          </a:p>
        </p:txBody>
      </p:sp>
      <p:sp>
        <p:nvSpPr>
          <p:cNvPr id="19" name="Rectangle 18"/>
          <p:cNvSpPr/>
          <p:nvPr/>
        </p:nvSpPr>
        <p:spPr>
          <a:xfrm>
            <a:off x="5076056" y="5157192"/>
            <a:ext cx="827022" cy="7484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 image</a:t>
            </a:r>
            <a:endParaRPr lang="en-GB" dirty="0">
              <a:solidFill>
                <a:schemeClr val="tx1"/>
              </a:solidFill>
            </a:endParaRPr>
          </a:p>
        </p:txBody>
      </p:sp>
      <p:sp>
        <p:nvSpPr>
          <p:cNvPr id="32" name="Rectangle 31"/>
          <p:cNvSpPr/>
          <p:nvPr/>
        </p:nvSpPr>
        <p:spPr>
          <a:xfrm>
            <a:off x="432609" y="4264678"/>
            <a:ext cx="1942077" cy="8205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rPr>
              <a:t>Virtual</a:t>
            </a:r>
            <a:br>
              <a:rPr lang="en-GB" sz="1100" dirty="0" smtClean="0">
                <a:solidFill>
                  <a:schemeClr val="tx1"/>
                </a:solidFill>
              </a:rPr>
            </a:br>
            <a:r>
              <a:rPr lang="en-GB" sz="1100" dirty="0" smtClean="0">
                <a:solidFill>
                  <a:schemeClr val="tx1"/>
                </a:solidFill>
              </a:rPr>
              <a:t>Machine</a:t>
            </a:r>
            <a:endParaRPr lang="en-GB" sz="1100" dirty="0">
              <a:solidFill>
                <a:schemeClr val="tx1"/>
              </a:solidFill>
            </a:endParaRPr>
          </a:p>
        </p:txBody>
      </p:sp>
      <p:sp>
        <p:nvSpPr>
          <p:cNvPr id="33" name="Rounded Rectangle 32"/>
          <p:cNvSpPr>
            <a:spLocks noChangeArrowheads="1"/>
          </p:cNvSpPr>
          <p:nvPr/>
        </p:nvSpPr>
        <p:spPr bwMode="auto">
          <a:xfrm>
            <a:off x="395536" y="5516519"/>
            <a:ext cx="3419310" cy="340951"/>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a:solidFill>
                  <a:srgbClr val="C00000"/>
                </a:solidFill>
              </a:rPr>
              <a:t>Hardware</a:t>
            </a:r>
          </a:p>
        </p:txBody>
      </p:sp>
      <p:sp>
        <p:nvSpPr>
          <p:cNvPr id="34" name="Rounded Rectangle 33"/>
          <p:cNvSpPr>
            <a:spLocks noChangeArrowheads="1"/>
          </p:cNvSpPr>
          <p:nvPr/>
        </p:nvSpPr>
        <p:spPr bwMode="auto">
          <a:xfrm>
            <a:off x="1078542" y="4696726"/>
            <a:ext cx="1224136" cy="288032"/>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OS</a:t>
            </a:r>
          </a:p>
        </p:txBody>
      </p:sp>
      <p:sp>
        <p:nvSpPr>
          <p:cNvPr id="35" name="Rounded Rectangle 34"/>
          <p:cNvSpPr>
            <a:spLocks noChangeArrowheads="1"/>
          </p:cNvSpPr>
          <p:nvPr/>
        </p:nvSpPr>
        <p:spPr bwMode="auto">
          <a:xfrm>
            <a:off x="1078542" y="4389603"/>
            <a:ext cx="540579" cy="307123"/>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solidFill>
                  <a:srgbClr val="C00000"/>
                </a:solidFill>
              </a:rPr>
              <a:t>App</a:t>
            </a:r>
          </a:p>
        </p:txBody>
      </p:sp>
      <p:sp>
        <p:nvSpPr>
          <p:cNvPr id="36" name="Rounded Rectangle 35"/>
          <p:cNvSpPr>
            <a:spLocks noChangeArrowheads="1"/>
          </p:cNvSpPr>
          <p:nvPr/>
        </p:nvSpPr>
        <p:spPr bwMode="auto">
          <a:xfrm>
            <a:off x="395536" y="5175569"/>
            <a:ext cx="3419310" cy="34095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200" dirty="0" smtClean="0"/>
              <a:t>Cloud management framework</a:t>
            </a:r>
            <a:endParaRPr lang="en-US" altLang="en-US" sz="1200" dirty="0"/>
          </a:p>
        </p:txBody>
      </p:sp>
      <p:sp>
        <p:nvSpPr>
          <p:cNvPr id="37" name="TextBox 21"/>
          <p:cNvSpPr txBox="1">
            <a:spLocks noChangeArrowheads="1"/>
          </p:cNvSpPr>
          <p:nvPr/>
        </p:nvSpPr>
        <p:spPr bwMode="auto">
          <a:xfrm>
            <a:off x="1331640" y="5857470"/>
            <a:ext cx="1651855" cy="3078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400" dirty="0"/>
              <a:t>Virtualized Stack</a:t>
            </a:r>
          </a:p>
        </p:txBody>
      </p:sp>
      <p:sp>
        <p:nvSpPr>
          <p:cNvPr id="38" name="TextBox 37"/>
          <p:cNvSpPr txBox="1"/>
          <p:nvPr/>
        </p:nvSpPr>
        <p:spPr>
          <a:xfrm>
            <a:off x="1619120" y="4336686"/>
            <a:ext cx="683557" cy="360040"/>
          </a:xfrm>
          <a:prstGeom prst="rect">
            <a:avLst/>
          </a:prstGeom>
          <a:solidFill>
            <a:schemeClr val="accent6">
              <a:lumMod val="20000"/>
              <a:lumOff val="80000"/>
            </a:schemeClr>
          </a:solidFill>
          <a:ln>
            <a:solidFill>
              <a:schemeClr val="tx1"/>
            </a:solidFill>
          </a:ln>
        </p:spPr>
        <p:txBody>
          <a:bodyPr wrap="none" rtlCol="0">
            <a:noAutofit/>
          </a:bodyPr>
          <a:lstStyle/>
          <a:p>
            <a:pPr algn="ctr"/>
            <a:r>
              <a:rPr lang="en-GB" sz="1000" dirty="0" smtClean="0"/>
              <a:t>Storage</a:t>
            </a:r>
            <a:br>
              <a:rPr lang="en-GB" sz="1000" dirty="0" smtClean="0"/>
            </a:br>
            <a:r>
              <a:rPr lang="en-GB" sz="1000" dirty="0" smtClean="0"/>
              <a:t>volume</a:t>
            </a:r>
            <a:endParaRPr lang="en-GB" sz="1000" dirty="0"/>
          </a:p>
        </p:txBody>
      </p:sp>
    </p:spTree>
    <p:extLst>
      <p:ext uri="{BB962C8B-B14F-4D97-AF65-F5344CB8AC3E}">
        <p14:creationId xmlns:p14="http://schemas.microsoft.com/office/powerpoint/2010/main" val="388237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noProof="0" smtClean="0"/>
              <a:t>Contextualization</a:t>
            </a:r>
            <a:endParaRPr lang="en-GB" noProof="0"/>
          </a:p>
        </p:txBody>
      </p:sp>
      <p:sp>
        <p:nvSpPr>
          <p:cNvPr id="6" name="Marcador de contenido 5"/>
          <p:cNvSpPr>
            <a:spLocks noGrp="1"/>
          </p:cNvSpPr>
          <p:nvPr>
            <p:ph sz="half" idx="2"/>
          </p:nvPr>
        </p:nvSpPr>
        <p:spPr>
          <a:xfrm>
            <a:off x="179512" y="1380904"/>
            <a:ext cx="8712968" cy="4784400"/>
          </a:xfrm>
        </p:spPr>
        <p:txBody>
          <a:bodyPr>
            <a:normAutofit/>
          </a:bodyPr>
          <a:lstStyle/>
          <a:p>
            <a:r>
              <a:rPr lang="en-GB" sz="2400" noProof="0" dirty="0" smtClean="0">
                <a:latin typeface="Candara" panose="020E0502030303020204" pitchFamily="34" charset="0"/>
              </a:rPr>
              <a:t>What?</a:t>
            </a:r>
          </a:p>
          <a:p>
            <a:pPr lvl="1"/>
            <a:r>
              <a:rPr lang="en-GB" sz="2000" noProof="0" dirty="0">
                <a:latin typeface="Candara" panose="020E0502030303020204" pitchFamily="34" charset="0"/>
              </a:rPr>
              <a:t>Contextualization is the process of installing, configuring </a:t>
            </a:r>
            <a:r>
              <a:rPr lang="en-GB" sz="2000" noProof="0" dirty="0" smtClean="0">
                <a:latin typeface="Candara" panose="020E0502030303020204" pitchFamily="34" charset="0"/>
              </a:rPr>
              <a:t>and preparing </a:t>
            </a:r>
            <a:r>
              <a:rPr lang="en-GB" sz="2000" noProof="0" dirty="0">
                <a:latin typeface="Candara" panose="020E0502030303020204" pitchFamily="34" charset="0"/>
              </a:rPr>
              <a:t>software </a:t>
            </a:r>
            <a:r>
              <a:rPr lang="en-GB" sz="2000" noProof="0" dirty="0">
                <a:solidFill>
                  <a:srgbClr val="FF0000"/>
                </a:solidFill>
                <a:latin typeface="Candara" panose="020E0502030303020204" pitchFamily="34" charset="0"/>
              </a:rPr>
              <a:t>upon boot time</a:t>
            </a:r>
            <a:r>
              <a:rPr lang="en-GB" sz="2000" noProof="0" dirty="0">
                <a:latin typeface="Candara" panose="020E0502030303020204" pitchFamily="34" charset="0"/>
              </a:rPr>
              <a:t> on a pre-defined virtual </a:t>
            </a:r>
            <a:r>
              <a:rPr lang="en-GB" sz="2000" noProof="0" dirty="0" smtClean="0">
                <a:latin typeface="Candara" panose="020E0502030303020204" pitchFamily="34" charset="0"/>
              </a:rPr>
              <a:t>machine image </a:t>
            </a:r>
          </a:p>
          <a:p>
            <a:pPr lvl="1"/>
            <a:r>
              <a:rPr lang="en-GB" sz="2000" noProof="0" dirty="0" smtClean="0">
                <a:latin typeface="Candara" panose="020E0502030303020204" pitchFamily="34" charset="0"/>
              </a:rPr>
              <a:t>e.g</a:t>
            </a:r>
            <a:r>
              <a:rPr lang="en-GB" sz="2000" noProof="0" dirty="0">
                <a:latin typeface="Candara" panose="020E0502030303020204" pitchFamily="34" charset="0"/>
              </a:rPr>
              <a:t>. hostname, IP address, </a:t>
            </a:r>
            <a:r>
              <a:rPr lang="en-GB" sz="2000" noProof="0" dirty="0" err="1">
                <a:latin typeface="Candara" panose="020E0502030303020204" pitchFamily="34" charset="0"/>
              </a:rPr>
              <a:t>ssh</a:t>
            </a:r>
            <a:r>
              <a:rPr lang="en-GB" sz="2000" noProof="0" dirty="0">
                <a:latin typeface="Candara" panose="020E0502030303020204" pitchFamily="34" charset="0"/>
              </a:rPr>
              <a:t> keys, </a:t>
            </a:r>
            <a:r>
              <a:rPr lang="en-GB" sz="2000" noProof="0" dirty="0" smtClean="0">
                <a:latin typeface="Candara" panose="020E0502030303020204" pitchFamily="34" charset="0"/>
              </a:rPr>
              <a:t>…</a:t>
            </a:r>
          </a:p>
          <a:p>
            <a:r>
              <a:rPr lang="en-GB" sz="2400" noProof="0" dirty="0" smtClean="0">
                <a:latin typeface="Candara" panose="020E0502030303020204" pitchFamily="34" charset="0"/>
              </a:rPr>
              <a:t>Why?</a:t>
            </a:r>
          </a:p>
          <a:p>
            <a:pPr lvl="1"/>
            <a:r>
              <a:rPr lang="en-GB" sz="2000" noProof="0" dirty="0" smtClean="0">
                <a:latin typeface="Candara" panose="020E0502030303020204" pitchFamily="34" charset="0"/>
              </a:rPr>
              <a:t>Configuration </a:t>
            </a:r>
            <a:r>
              <a:rPr lang="en-GB" sz="2000" noProof="0" dirty="0">
                <a:latin typeface="Candara" panose="020E0502030303020204" pitchFamily="34" charset="0"/>
              </a:rPr>
              <a:t>not known until instantiation (e.g. data location</a:t>
            </a:r>
            <a:r>
              <a:rPr lang="en-GB" sz="2000" noProof="0" dirty="0" smtClean="0">
                <a:latin typeface="Candara" panose="020E0502030303020204" pitchFamily="34" charset="0"/>
              </a:rPr>
              <a:t>)</a:t>
            </a:r>
            <a:endParaRPr lang="en-GB" sz="2000" noProof="0" dirty="0">
              <a:latin typeface="Candara" panose="020E0502030303020204" pitchFamily="34" charset="0"/>
            </a:endParaRPr>
          </a:p>
          <a:p>
            <a:pPr lvl="1"/>
            <a:r>
              <a:rPr lang="en-GB" sz="2000" noProof="0" dirty="0" smtClean="0">
                <a:latin typeface="Candara" panose="020E0502030303020204" pitchFamily="34" charset="0"/>
              </a:rPr>
              <a:t>Private </a:t>
            </a:r>
            <a:r>
              <a:rPr lang="en-GB" sz="2000" noProof="0" dirty="0">
                <a:latin typeface="Candara" panose="020E0502030303020204" pitchFamily="34" charset="0"/>
              </a:rPr>
              <a:t>Information (e.g. host certs)</a:t>
            </a:r>
          </a:p>
          <a:p>
            <a:pPr lvl="1"/>
            <a:r>
              <a:rPr lang="en-GB" sz="2000" noProof="0" dirty="0" smtClean="0">
                <a:latin typeface="Candara" panose="020E0502030303020204" pitchFamily="34" charset="0"/>
              </a:rPr>
              <a:t>Software </a:t>
            </a:r>
            <a:r>
              <a:rPr lang="en-GB" sz="2000" noProof="0" dirty="0">
                <a:latin typeface="Candara" panose="020E0502030303020204" pitchFamily="34" charset="0"/>
              </a:rPr>
              <a:t>that changes frequently or under </a:t>
            </a:r>
            <a:r>
              <a:rPr lang="en-GB" sz="2000" noProof="0" dirty="0" smtClean="0">
                <a:latin typeface="Candara" panose="020E0502030303020204" pitchFamily="34" charset="0"/>
              </a:rPr>
              <a:t>development</a:t>
            </a:r>
            <a:endParaRPr lang="en-GB" sz="2000" noProof="0" dirty="0">
              <a:latin typeface="Candara" panose="020E0502030303020204" pitchFamily="34" charset="0"/>
            </a:endParaRPr>
          </a:p>
          <a:p>
            <a:pPr lvl="1"/>
            <a:r>
              <a:rPr lang="en-GB" sz="2000" noProof="0" dirty="0" smtClean="0">
                <a:latin typeface="Candara" panose="020E0502030303020204" pitchFamily="34" charset="0"/>
              </a:rPr>
              <a:t>Not </a:t>
            </a:r>
            <a:r>
              <a:rPr lang="en-GB" sz="2000" noProof="0" dirty="0">
                <a:latin typeface="Candara" panose="020E0502030303020204" pitchFamily="34" charset="0"/>
              </a:rPr>
              <a:t>practical to create a new VM image for every possible </a:t>
            </a:r>
            <a:r>
              <a:rPr lang="en-GB" sz="2000" noProof="0" dirty="0" smtClean="0">
                <a:latin typeface="Candara" panose="020E0502030303020204" pitchFamily="34" charset="0"/>
              </a:rPr>
              <a:t>configuration</a:t>
            </a:r>
            <a:endParaRPr lang="en-GB" sz="2000" noProof="0" dirty="0">
              <a:latin typeface="Candara" panose="020E0502030303020204" pitchFamily="34" charset="0"/>
            </a:endParaRPr>
          </a:p>
        </p:txBody>
      </p:sp>
    </p:spTree>
    <p:extLst>
      <p:ext uri="{BB962C8B-B14F-4D97-AF65-F5344CB8AC3E}">
        <p14:creationId xmlns:p14="http://schemas.microsoft.com/office/powerpoint/2010/main" val="367634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196754"/>
            <a:ext cx="9144000" cy="5165697"/>
          </a:xfrm>
          <a:prstGeom prst="rect">
            <a:avLst/>
          </a:prstGeom>
        </p:spPr>
      </p:pic>
      <p:sp>
        <p:nvSpPr>
          <p:cNvPr id="6" name="Title 1"/>
          <p:cNvSpPr txBox="1">
            <a:spLocks/>
          </p:cNvSpPr>
          <p:nvPr/>
        </p:nvSpPr>
        <p:spPr>
          <a:xfrm>
            <a:off x="1619672" y="418654"/>
            <a:ext cx="7344816" cy="850106"/>
          </a:xfrm>
          <a:prstGeom prst="rect">
            <a:avLst/>
          </a:prstGeom>
        </p:spPr>
        <p:txBody>
          <a:bodyPr lIns="91418" tIns="45710" rIns="91418" bIns="45710"/>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2800" dirty="0"/>
              <a:t>EGI: Advanced Computing for Research</a:t>
            </a:r>
          </a:p>
        </p:txBody>
      </p:sp>
    </p:spTree>
    <p:extLst>
      <p:ext uri="{BB962C8B-B14F-4D97-AF65-F5344CB8AC3E}">
        <p14:creationId xmlns:p14="http://schemas.microsoft.com/office/powerpoint/2010/main" val="11604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Contextualization in </a:t>
            </a:r>
            <a:r>
              <a:rPr lang="en-GB" noProof="0" dirty="0" err="1" smtClean="0"/>
              <a:t>FedCloud</a:t>
            </a:r>
            <a:endParaRPr lang="en-GB" noProof="0" dirty="0"/>
          </a:p>
        </p:txBody>
      </p:sp>
      <p:sp>
        <p:nvSpPr>
          <p:cNvPr id="3" name="Marcador de contenido 2"/>
          <p:cNvSpPr>
            <a:spLocks noGrp="1"/>
          </p:cNvSpPr>
          <p:nvPr>
            <p:ph sz="half" idx="2"/>
          </p:nvPr>
        </p:nvSpPr>
        <p:spPr>
          <a:xfrm>
            <a:off x="467544" y="1196752"/>
            <a:ext cx="8424936" cy="4784400"/>
          </a:xfrm>
        </p:spPr>
        <p:txBody>
          <a:bodyPr/>
          <a:lstStyle/>
          <a:p>
            <a:r>
              <a:rPr lang="en-GB" sz="2400" noProof="0" dirty="0">
                <a:latin typeface="Candara" panose="020E0502030303020204" pitchFamily="34" charset="0"/>
              </a:rPr>
              <a:t>Contextualization requires passing some data to the VMs </a:t>
            </a:r>
            <a:r>
              <a:rPr lang="en-GB" sz="2400" noProof="0" dirty="0" smtClean="0">
                <a:latin typeface="Candara" panose="020E0502030303020204" pitchFamily="34" charset="0"/>
              </a:rPr>
              <a:t>on instantiation (the context)</a:t>
            </a:r>
            <a:endParaRPr lang="en-GB" sz="2400" noProof="0" dirty="0">
              <a:latin typeface="Candara" panose="020E0502030303020204" pitchFamily="34" charset="0"/>
            </a:endParaRPr>
          </a:p>
          <a:p>
            <a:r>
              <a:rPr lang="en-GB" sz="2400" dirty="0">
                <a:latin typeface="Candara" panose="020E0502030303020204" pitchFamily="34" charset="0"/>
              </a:rPr>
              <a:t>OCCI extensions specify how to pass context to the VM</a:t>
            </a:r>
          </a:p>
          <a:p>
            <a:pPr lvl="1"/>
            <a:r>
              <a:rPr lang="en-GB" sz="2000" dirty="0">
                <a:latin typeface="Candara" panose="020E0502030303020204" pitchFamily="34" charset="0"/>
              </a:rPr>
              <a:t>BUT not how the data will be available!</a:t>
            </a:r>
          </a:p>
          <a:p>
            <a:r>
              <a:rPr lang="en-GB" sz="2400" dirty="0">
                <a:latin typeface="Candara" panose="020E0502030303020204" pitchFamily="34" charset="0"/>
              </a:rPr>
              <a:t>Each RP </a:t>
            </a:r>
            <a:r>
              <a:rPr lang="en-GB" sz="2400" dirty="0" smtClean="0">
                <a:latin typeface="Candara" panose="020E0502030303020204" pitchFamily="34" charset="0"/>
              </a:rPr>
              <a:t>can have different mechanisms</a:t>
            </a:r>
            <a:endParaRPr lang="en-GB" sz="2400" dirty="0">
              <a:latin typeface="Candara" panose="020E0502030303020204" pitchFamily="34" charset="0"/>
            </a:endParaRPr>
          </a:p>
          <a:p>
            <a:pPr lvl="1"/>
            <a:r>
              <a:rPr lang="en-GB" sz="2000" dirty="0">
                <a:latin typeface="Candara" panose="020E0502030303020204" pitchFamily="34" charset="0"/>
              </a:rPr>
              <a:t>metadata server at a known location</a:t>
            </a:r>
          </a:p>
          <a:p>
            <a:pPr lvl="1"/>
            <a:r>
              <a:rPr lang="en-GB" sz="2000" dirty="0" err="1" smtClean="0">
                <a:latin typeface="Candara" panose="020E0502030303020204" pitchFamily="34" charset="0"/>
              </a:rPr>
              <a:t>iso</a:t>
            </a:r>
            <a:r>
              <a:rPr lang="en-GB" sz="2000" dirty="0" smtClean="0">
                <a:latin typeface="Candara" panose="020E0502030303020204" pitchFamily="34" charset="0"/>
              </a:rPr>
              <a:t> filesystem </a:t>
            </a:r>
            <a:r>
              <a:rPr lang="en-GB" sz="2000" dirty="0">
                <a:latin typeface="Candara" panose="020E0502030303020204" pitchFamily="34" charset="0"/>
              </a:rPr>
              <a:t>attached to the VM</a:t>
            </a:r>
          </a:p>
          <a:p>
            <a:pPr lvl="1"/>
            <a:r>
              <a:rPr lang="en-GB" sz="2000" dirty="0">
                <a:latin typeface="Candara" panose="020E0502030303020204" pitchFamily="34" charset="0"/>
              </a:rPr>
              <a:t>file injection into the VM image</a:t>
            </a:r>
          </a:p>
          <a:p>
            <a:pPr lvl="1"/>
            <a:r>
              <a:rPr lang="en-GB" sz="2000" dirty="0">
                <a:latin typeface="Candara" panose="020E0502030303020204" pitchFamily="34" charset="0"/>
              </a:rPr>
              <a:t>…</a:t>
            </a:r>
          </a:p>
          <a:p>
            <a:r>
              <a:rPr lang="en-GB" sz="2400" dirty="0">
                <a:solidFill>
                  <a:srgbClr val="FF0000"/>
                </a:solidFill>
                <a:latin typeface="Candara" panose="020E0502030303020204" pitchFamily="34" charset="0"/>
              </a:rPr>
              <a:t>cloud-</a:t>
            </a:r>
            <a:r>
              <a:rPr lang="en-GB" sz="2400" dirty="0" err="1">
                <a:solidFill>
                  <a:srgbClr val="FF0000"/>
                </a:solidFill>
                <a:latin typeface="Candara" panose="020E0502030303020204" pitchFamily="34" charset="0"/>
              </a:rPr>
              <a:t>init</a:t>
            </a:r>
            <a:r>
              <a:rPr lang="en-GB" sz="2400" dirty="0">
                <a:solidFill>
                  <a:srgbClr val="FF0000"/>
                </a:solidFill>
                <a:latin typeface="Candara" panose="020E0502030303020204" pitchFamily="34" charset="0"/>
              </a:rPr>
              <a:t> </a:t>
            </a:r>
            <a:r>
              <a:rPr lang="en-GB" sz="2400" dirty="0">
                <a:latin typeface="Candara" panose="020E0502030303020204" pitchFamily="34" charset="0"/>
              </a:rPr>
              <a:t>is the preferred tool to abstract this</a:t>
            </a:r>
          </a:p>
        </p:txBody>
      </p:sp>
    </p:spTree>
    <p:extLst>
      <p:ext uri="{BB962C8B-B14F-4D97-AF65-F5344CB8AC3E}">
        <p14:creationId xmlns:p14="http://schemas.microsoft.com/office/powerpoint/2010/main" val="2802771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a:t>c</a:t>
            </a:r>
            <a:r>
              <a:rPr lang="en-GB" noProof="0" smtClean="0"/>
              <a:t>loud-init</a:t>
            </a:r>
            <a:endParaRPr lang="en-GB" noProof="0"/>
          </a:p>
        </p:txBody>
      </p:sp>
      <p:sp>
        <p:nvSpPr>
          <p:cNvPr id="3" name="Marcador de contenido 2"/>
          <p:cNvSpPr>
            <a:spLocks noGrp="1"/>
          </p:cNvSpPr>
          <p:nvPr>
            <p:ph sz="half" idx="2"/>
          </p:nvPr>
        </p:nvSpPr>
        <p:spPr/>
        <p:txBody>
          <a:bodyPr>
            <a:normAutofit/>
          </a:bodyPr>
          <a:lstStyle/>
          <a:p>
            <a:r>
              <a:rPr lang="en-GB" sz="2400" noProof="0" smtClean="0">
                <a:latin typeface="Candara" panose="020E0502030303020204" pitchFamily="34" charset="0"/>
              </a:rPr>
              <a:t>cloud</a:t>
            </a:r>
            <a:r>
              <a:rPr lang="en-GB" sz="2400" noProof="0">
                <a:latin typeface="Candara" panose="020E0502030303020204" pitchFamily="34" charset="0"/>
              </a:rPr>
              <a:t>-</a:t>
            </a:r>
            <a:r>
              <a:rPr lang="en-GB" sz="2400" noProof="0" dirty="0" err="1">
                <a:latin typeface="Candara" panose="020E0502030303020204" pitchFamily="34" charset="0"/>
              </a:rPr>
              <a:t>init</a:t>
            </a:r>
            <a:r>
              <a:rPr lang="en-GB" sz="2400" noProof="0" dirty="0">
                <a:latin typeface="Candara" panose="020E0502030303020204" pitchFamily="34" charset="0"/>
              </a:rPr>
              <a:t> abstracts </a:t>
            </a:r>
            <a:r>
              <a:rPr lang="en-GB" sz="2400" noProof="0" dirty="0" smtClean="0">
                <a:latin typeface="Candara" panose="020E0502030303020204" pitchFamily="34" charset="0"/>
              </a:rPr>
              <a:t>the different ways of providing context to the VM and defines a format for the data</a:t>
            </a:r>
            <a:endParaRPr lang="en-GB" sz="2400" noProof="0" dirty="0">
              <a:latin typeface="Candara" panose="020E0502030303020204" pitchFamily="34" charset="0"/>
            </a:endParaRPr>
          </a:p>
          <a:p>
            <a:r>
              <a:rPr lang="en-GB" sz="2400" noProof="0" dirty="0" smtClean="0">
                <a:latin typeface="Candara" panose="020E0502030303020204" pitchFamily="34" charset="0"/>
              </a:rPr>
              <a:t>cloud-</a:t>
            </a:r>
            <a:r>
              <a:rPr lang="en-GB" sz="2400" noProof="0" dirty="0" err="1" smtClean="0">
                <a:latin typeface="Candara" panose="020E0502030303020204" pitchFamily="34" charset="0"/>
              </a:rPr>
              <a:t>init</a:t>
            </a:r>
            <a:r>
              <a:rPr lang="en-GB" sz="2400" noProof="0" dirty="0" smtClean="0">
                <a:latin typeface="Candara" panose="020E0502030303020204" pitchFamily="34" charset="0"/>
              </a:rPr>
              <a:t> is able to:</a:t>
            </a:r>
            <a:endParaRPr lang="en-GB" sz="2400" noProof="0" dirty="0">
              <a:latin typeface="Candara" panose="020E0502030303020204" pitchFamily="34" charset="0"/>
            </a:endParaRPr>
          </a:p>
          <a:p>
            <a:pPr lvl="1"/>
            <a:r>
              <a:rPr lang="en-GB" sz="2000" noProof="0" dirty="0" smtClean="0">
                <a:latin typeface="Candara" panose="020E0502030303020204" pitchFamily="34" charset="0"/>
              </a:rPr>
              <a:t>configure </a:t>
            </a:r>
            <a:r>
              <a:rPr lang="en-GB" sz="2000" noProof="0" dirty="0">
                <a:latin typeface="Candara" panose="020E0502030303020204" pitchFamily="34" charset="0"/>
              </a:rPr>
              <a:t>network, users, </a:t>
            </a:r>
            <a:r>
              <a:rPr lang="en-GB" sz="2000" b="1" noProof="0" dirty="0" err="1">
                <a:solidFill>
                  <a:srgbClr val="4F81BD"/>
                </a:solidFill>
                <a:latin typeface="Candara" panose="020E0502030303020204" pitchFamily="34" charset="0"/>
              </a:rPr>
              <a:t>ssh</a:t>
            </a:r>
            <a:r>
              <a:rPr lang="en-GB" sz="2000" b="1" noProof="0" dirty="0">
                <a:solidFill>
                  <a:srgbClr val="4F81BD"/>
                </a:solidFill>
                <a:latin typeface="Candara" panose="020E0502030303020204" pitchFamily="34" charset="0"/>
              </a:rPr>
              <a:t> keys</a:t>
            </a:r>
            <a:r>
              <a:rPr lang="en-GB" sz="2000" noProof="0" dirty="0">
                <a:latin typeface="Candara" panose="020E0502030303020204" pitchFamily="34" charset="0"/>
              </a:rPr>
              <a:t>, </a:t>
            </a:r>
            <a:r>
              <a:rPr lang="en-GB" sz="2000" noProof="0" dirty="0" smtClean="0">
                <a:latin typeface="Candara" panose="020E0502030303020204" pitchFamily="34" charset="0"/>
              </a:rPr>
              <a:t>filesystems,</a:t>
            </a:r>
            <a:endParaRPr lang="en-GB" sz="2000" noProof="0" dirty="0">
              <a:latin typeface="Candara" panose="020E0502030303020204" pitchFamily="34" charset="0"/>
            </a:endParaRPr>
          </a:p>
          <a:p>
            <a:pPr lvl="1"/>
            <a:r>
              <a:rPr lang="en-GB" sz="2000" b="1" noProof="0" dirty="0" smtClean="0">
                <a:solidFill>
                  <a:srgbClr val="4F81BD"/>
                </a:solidFill>
                <a:latin typeface="Candara" panose="020E0502030303020204" pitchFamily="34" charset="0"/>
              </a:rPr>
              <a:t>install </a:t>
            </a:r>
            <a:r>
              <a:rPr lang="en-GB" sz="2000" b="1" noProof="0" dirty="0">
                <a:solidFill>
                  <a:srgbClr val="4F81BD"/>
                </a:solidFill>
                <a:latin typeface="Candara" panose="020E0502030303020204" pitchFamily="34" charset="0"/>
              </a:rPr>
              <a:t>packages</a:t>
            </a:r>
            <a:r>
              <a:rPr lang="en-GB" sz="2000" b="1" noProof="0" dirty="0" smtClean="0">
                <a:solidFill>
                  <a:srgbClr val="4F81BD"/>
                </a:solidFill>
                <a:latin typeface="Candara" panose="020E0502030303020204" pitchFamily="34" charset="0"/>
              </a:rPr>
              <a:t>,</a:t>
            </a:r>
          </a:p>
          <a:p>
            <a:pPr lvl="1"/>
            <a:r>
              <a:rPr lang="en-GB" sz="2000" noProof="0" dirty="0" smtClean="0">
                <a:latin typeface="Candara" panose="020E0502030303020204" pitchFamily="34" charset="0"/>
              </a:rPr>
              <a:t>execute </a:t>
            </a:r>
            <a:r>
              <a:rPr lang="en-GB" sz="2000" noProof="0" dirty="0">
                <a:latin typeface="Candara" panose="020E0502030303020204" pitchFamily="34" charset="0"/>
              </a:rPr>
              <a:t>arbitrary commands</a:t>
            </a:r>
            <a:r>
              <a:rPr lang="en-GB" sz="2000" noProof="0" dirty="0" smtClean="0">
                <a:latin typeface="Candara" panose="020E0502030303020204" pitchFamily="34" charset="0"/>
              </a:rPr>
              <a:t>,</a:t>
            </a:r>
          </a:p>
          <a:p>
            <a:pPr lvl="1"/>
            <a:r>
              <a:rPr lang="en-GB" sz="2000" b="1" noProof="0" dirty="0" smtClean="0">
                <a:solidFill>
                  <a:schemeClr val="accent1"/>
                </a:solidFill>
                <a:latin typeface="Candara" panose="020E0502030303020204" pitchFamily="34" charset="0"/>
              </a:rPr>
              <a:t>execute </a:t>
            </a:r>
            <a:r>
              <a:rPr lang="en-GB" sz="2000" b="1" noProof="0" dirty="0">
                <a:solidFill>
                  <a:schemeClr val="accent1"/>
                </a:solidFill>
                <a:latin typeface="Candara" panose="020E0502030303020204" pitchFamily="34" charset="0"/>
              </a:rPr>
              <a:t>user </a:t>
            </a:r>
            <a:r>
              <a:rPr lang="en-GB" sz="2000" b="1" noProof="0" dirty="0" smtClean="0">
                <a:solidFill>
                  <a:schemeClr val="accent1"/>
                </a:solidFill>
                <a:latin typeface="Candara" panose="020E0502030303020204" pitchFamily="34" charset="0"/>
              </a:rPr>
              <a:t>provided </a:t>
            </a:r>
            <a:r>
              <a:rPr lang="en-GB" sz="2000" b="1" noProof="0" dirty="0">
                <a:solidFill>
                  <a:schemeClr val="accent1"/>
                </a:solidFill>
                <a:latin typeface="Candara" panose="020E0502030303020204" pitchFamily="34" charset="0"/>
              </a:rPr>
              <a:t>scripts</a:t>
            </a:r>
            <a:r>
              <a:rPr lang="en-GB" sz="2000" b="1" noProof="0" dirty="0" smtClean="0">
                <a:solidFill>
                  <a:schemeClr val="accent1"/>
                </a:solidFill>
                <a:latin typeface="Candara" panose="020E0502030303020204" pitchFamily="34" charset="0"/>
              </a:rPr>
              <a:t>,</a:t>
            </a:r>
          </a:p>
          <a:p>
            <a:pPr lvl="1"/>
            <a:r>
              <a:rPr lang="en-GB" sz="2000" noProof="0" dirty="0" smtClean="0">
                <a:latin typeface="Candara" panose="020E0502030303020204" pitchFamily="34" charset="0"/>
              </a:rPr>
              <a:t>invoke </a:t>
            </a:r>
            <a:r>
              <a:rPr lang="en-GB" sz="2000" noProof="0" dirty="0">
                <a:latin typeface="Candara" panose="020E0502030303020204" pitchFamily="34" charset="0"/>
              </a:rPr>
              <a:t>puppet or </a:t>
            </a:r>
            <a:r>
              <a:rPr lang="en-GB" sz="2000" noProof="0" dirty="0" smtClean="0">
                <a:latin typeface="Candara" panose="020E0502030303020204" pitchFamily="34" charset="0"/>
              </a:rPr>
              <a:t>chef for configuration</a:t>
            </a:r>
          </a:p>
          <a:p>
            <a:pPr lvl="1"/>
            <a:r>
              <a:rPr lang="en-GB" sz="2000" noProof="0" dirty="0" smtClean="0">
                <a:latin typeface="Candara" panose="020E0502030303020204" pitchFamily="34" charset="0"/>
              </a:rPr>
              <a:t>…</a:t>
            </a:r>
            <a:endParaRPr lang="en-GB" sz="2000" noProof="0" dirty="0">
              <a:latin typeface="Candara" panose="020E0502030303020204" pitchFamily="34" charset="0"/>
            </a:endParaRPr>
          </a:p>
          <a:p>
            <a:r>
              <a:rPr lang="en-GB" sz="2400" noProof="0" dirty="0" smtClean="0">
                <a:latin typeface="Candara" panose="020E0502030303020204" pitchFamily="34" charset="0"/>
              </a:rPr>
              <a:t>And can be easily extended!</a:t>
            </a:r>
            <a:endParaRPr lang="en-GB" sz="2400" noProof="0" dirty="0">
              <a:latin typeface="Candara" panose="020E0502030303020204" pitchFamily="34" charset="0"/>
            </a:endParaRPr>
          </a:p>
        </p:txBody>
      </p:sp>
    </p:spTree>
    <p:extLst>
      <p:ext uri="{BB962C8B-B14F-4D97-AF65-F5344CB8AC3E}">
        <p14:creationId xmlns:p14="http://schemas.microsoft.com/office/powerpoint/2010/main" val="428039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a:t>c</a:t>
            </a:r>
            <a:r>
              <a:rPr lang="en-GB" noProof="0" smtClean="0"/>
              <a:t>loud-init support</a:t>
            </a:r>
            <a:endParaRPr lang="en-GB" noProof="0"/>
          </a:p>
        </p:txBody>
      </p:sp>
      <p:sp>
        <p:nvSpPr>
          <p:cNvPr id="3" name="Marcador de contenido 2"/>
          <p:cNvSpPr>
            <a:spLocks noGrp="1"/>
          </p:cNvSpPr>
          <p:nvPr>
            <p:ph sz="half" idx="2"/>
          </p:nvPr>
        </p:nvSpPr>
        <p:spPr/>
        <p:txBody>
          <a:bodyPr/>
          <a:lstStyle/>
          <a:p>
            <a:r>
              <a:rPr lang="en-GB" sz="2400" dirty="0">
                <a:latin typeface="Candara" panose="020E0502030303020204" pitchFamily="34" charset="0"/>
              </a:rPr>
              <a:t>c</a:t>
            </a:r>
            <a:r>
              <a:rPr lang="en-GB" sz="2400" noProof="0" dirty="0" smtClean="0">
                <a:latin typeface="Candara" panose="020E0502030303020204" pitchFamily="34" charset="0"/>
              </a:rPr>
              <a:t>loud-</a:t>
            </a:r>
            <a:r>
              <a:rPr lang="en-GB" sz="2400" noProof="0" dirty="0" err="1" smtClean="0">
                <a:latin typeface="Candara" panose="020E0502030303020204" pitchFamily="34" charset="0"/>
              </a:rPr>
              <a:t>init</a:t>
            </a:r>
            <a:r>
              <a:rPr lang="en-GB" sz="2400" noProof="0" dirty="0" smtClean="0">
                <a:latin typeface="Candara" panose="020E0502030303020204" pitchFamily="34" charset="0"/>
              </a:rPr>
              <a:t> is the de-facto standard for contextualization of VMs</a:t>
            </a:r>
          </a:p>
          <a:p>
            <a:r>
              <a:rPr lang="en-GB" sz="2400" noProof="0" dirty="0" smtClean="0">
                <a:latin typeface="Candara" panose="020E0502030303020204" pitchFamily="34" charset="0"/>
              </a:rPr>
              <a:t>Supports:</a:t>
            </a:r>
          </a:p>
          <a:p>
            <a:pPr lvl="1"/>
            <a:r>
              <a:rPr lang="en-GB" sz="2000" noProof="0" dirty="0" smtClean="0">
                <a:latin typeface="Candara" panose="020E0502030303020204" pitchFamily="34" charset="0"/>
              </a:rPr>
              <a:t>Most commercial providers (Amazon EC2, Azure, </a:t>
            </a:r>
            <a:r>
              <a:rPr lang="en-GB" sz="2000" noProof="0" dirty="0" err="1" smtClean="0">
                <a:latin typeface="Candara" panose="020E0502030303020204" pitchFamily="34" charset="0"/>
              </a:rPr>
              <a:t>Rackspace</a:t>
            </a:r>
            <a:r>
              <a:rPr lang="en-GB" sz="2000" noProof="0" dirty="0" smtClean="0">
                <a:latin typeface="Candara" panose="020E0502030303020204" pitchFamily="34" charset="0"/>
              </a:rPr>
              <a:t>,…)</a:t>
            </a:r>
          </a:p>
          <a:p>
            <a:pPr lvl="1"/>
            <a:r>
              <a:rPr lang="en-GB" sz="2000" noProof="0" dirty="0" smtClean="0">
                <a:latin typeface="Candara" panose="020E0502030303020204" pitchFamily="34" charset="0"/>
              </a:rPr>
              <a:t>Cloud management frameworks in </a:t>
            </a:r>
            <a:r>
              <a:rPr lang="en-GB" sz="2000" noProof="0" dirty="0" err="1" smtClean="0">
                <a:latin typeface="Candara" panose="020E0502030303020204" pitchFamily="34" charset="0"/>
              </a:rPr>
              <a:t>fedcloud</a:t>
            </a:r>
            <a:r>
              <a:rPr lang="en-GB" sz="2000" noProof="0" dirty="0" smtClean="0">
                <a:latin typeface="Candara" panose="020E0502030303020204" pitchFamily="34" charset="0"/>
              </a:rPr>
              <a:t>:</a:t>
            </a:r>
          </a:p>
          <a:p>
            <a:pPr lvl="2"/>
            <a:r>
              <a:rPr lang="en-GB" sz="1800" noProof="0" dirty="0" smtClean="0">
                <a:latin typeface="Candara" panose="020E0502030303020204" pitchFamily="34" charset="0"/>
              </a:rPr>
              <a:t>OpenStack</a:t>
            </a:r>
          </a:p>
          <a:p>
            <a:pPr lvl="2"/>
            <a:r>
              <a:rPr lang="en-GB" sz="1800" noProof="0" dirty="0" err="1" smtClean="0">
                <a:latin typeface="Candara" panose="020E0502030303020204" pitchFamily="34" charset="0"/>
              </a:rPr>
              <a:t>OpenNebula</a:t>
            </a:r>
            <a:r>
              <a:rPr lang="en-GB" sz="1800" noProof="0" dirty="0" smtClean="0">
                <a:latin typeface="Candara" panose="020E0502030303020204" pitchFamily="34" charset="0"/>
              </a:rPr>
              <a:t> (use version ≥ 0.7.5)</a:t>
            </a:r>
          </a:p>
          <a:p>
            <a:pPr lvl="2"/>
            <a:r>
              <a:rPr lang="en-GB" sz="1800" noProof="0" dirty="0" err="1" smtClean="0">
                <a:latin typeface="Candara" panose="020E0502030303020204" pitchFamily="34" charset="0"/>
              </a:rPr>
              <a:t>Synnefo</a:t>
            </a:r>
            <a:endParaRPr lang="en-GB" sz="1800" noProof="0" dirty="0" smtClean="0">
              <a:latin typeface="Candara" panose="020E0502030303020204" pitchFamily="34" charset="0"/>
            </a:endParaRPr>
          </a:p>
          <a:p>
            <a:r>
              <a:rPr lang="en-GB" sz="2400" noProof="0" dirty="0" smtClean="0">
                <a:latin typeface="Candara" panose="020E0502030303020204" pitchFamily="34" charset="0"/>
              </a:rPr>
              <a:t>Packages available for most Linux distributions: </a:t>
            </a:r>
            <a:r>
              <a:rPr lang="en-GB" sz="2400" noProof="0" dirty="0" err="1" smtClean="0">
                <a:latin typeface="Candara" panose="020E0502030303020204" pitchFamily="34" charset="0"/>
              </a:rPr>
              <a:t>ubuntu</a:t>
            </a:r>
            <a:r>
              <a:rPr lang="en-GB" sz="2400" noProof="0" dirty="0" smtClean="0">
                <a:latin typeface="Candara" panose="020E0502030303020204" pitchFamily="34" charset="0"/>
              </a:rPr>
              <a:t>/</a:t>
            </a:r>
            <a:r>
              <a:rPr lang="en-GB" sz="2400" noProof="0" dirty="0" err="1" smtClean="0">
                <a:latin typeface="Candara" panose="020E0502030303020204" pitchFamily="34" charset="0"/>
              </a:rPr>
              <a:t>debian</a:t>
            </a:r>
            <a:r>
              <a:rPr lang="en-GB" sz="2400" noProof="0" dirty="0" smtClean="0">
                <a:latin typeface="Candara" panose="020E0502030303020204" pitchFamily="34" charset="0"/>
              </a:rPr>
              <a:t>, SL5/SL6 (in EPEL), SUSE, …</a:t>
            </a:r>
          </a:p>
        </p:txBody>
      </p:sp>
    </p:spTree>
    <p:extLst>
      <p:ext uri="{BB962C8B-B14F-4D97-AF65-F5344CB8AC3E}">
        <p14:creationId xmlns:p14="http://schemas.microsoft.com/office/powerpoint/2010/main" val="2186525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Use with rOCCI</a:t>
            </a:r>
            <a:r>
              <a:rPr lang="en-GB" noProof="0"/>
              <a:t> </a:t>
            </a:r>
            <a:r>
              <a:rPr lang="en-GB" noProof="0" smtClean="0"/>
              <a:t>CLI</a:t>
            </a:r>
            <a:endParaRPr lang="en-GB" noProof="0"/>
          </a:p>
        </p:txBody>
      </p:sp>
      <p:sp>
        <p:nvSpPr>
          <p:cNvPr id="6" name="Marcador de contenido 2"/>
          <p:cNvSpPr>
            <a:spLocks noGrp="1"/>
          </p:cNvSpPr>
          <p:nvPr>
            <p:ph sz="half" idx="2"/>
          </p:nvPr>
        </p:nvSpPr>
        <p:spPr>
          <a:xfrm>
            <a:off x="467544" y="2852936"/>
            <a:ext cx="8424936" cy="3272902"/>
          </a:xfrm>
        </p:spPr>
        <p:style>
          <a:lnRef idx="2">
            <a:schemeClr val="dk1">
              <a:shade val="50000"/>
            </a:schemeClr>
          </a:lnRef>
          <a:fillRef idx="1">
            <a:schemeClr val="dk1"/>
          </a:fillRef>
          <a:effectRef idx="0">
            <a:schemeClr val="dk1"/>
          </a:effectRef>
          <a:fontRef idx="minor">
            <a:schemeClr val="lt1"/>
          </a:fontRef>
        </p:style>
        <p:txBody>
          <a:bodyPr anchor="ctr"/>
          <a:lstStyle/>
          <a:p>
            <a:pPr marL="0" indent="0">
              <a:buNone/>
            </a:pPr>
            <a:endParaRPr lang="en-GB" sz="1800" noProof="0" dirty="0">
              <a:latin typeface="Courier"/>
              <a:cs typeface="Courier"/>
            </a:endParaRPr>
          </a:p>
          <a:p>
            <a:pPr marL="0" indent="0">
              <a:buNone/>
            </a:pPr>
            <a:r>
              <a:rPr lang="en-GB" sz="1800" noProof="0" dirty="0" smtClean="0">
                <a:latin typeface="Courier"/>
                <a:cs typeface="Courier"/>
              </a:rPr>
              <a:t>~$ </a:t>
            </a:r>
            <a:r>
              <a:rPr lang="en-GB" sz="1800" noProof="0" dirty="0" err="1" smtClean="0">
                <a:latin typeface="Courier"/>
                <a:cs typeface="Courier"/>
              </a:rPr>
              <a:t>occi</a:t>
            </a:r>
            <a:r>
              <a:rPr lang="en-GB" sz="1800" noProof="0" dirty="0" smtClean="0">
                <a:latin typeface="Courier"/>
                <a:cs typeface="Courier"/>
              </a:rPr>
              <a:t> --endpoint $ENDPOINT \</a:t>
            </a:r>
          </a:p>
          <a:p>
            <a:pPr marL="0" indent="0">
              <a:buNone/>
            </a:pPr>
            <a:r>
              <a:rPr lang="en-GB" sz="1800" noProof="0" dirty="0" smtClean="0">
                <a:latin typeface="Courier"/>
                <a:cs typeface="Courier"/>
              </a:rPr>
              <a:t>        --</a:t>
            </a:r>
            <a:r>
              <a:rPr lang="en-GB" sz="1800" noProof="0" dirty="0" err="1" smtClean="0">
                <a:latin typeface="Courier"/>
                <a:cs typeface="Courier"/>
              </a:rPr>
              <a:t>auth</a:t>
            </a:r>
            <a:r>
              <a:rPr lang="en-GB" sz="1800" noProof="0" dirty="0" smtClean="0">
                <a:latin typeface="Courier"/>
                <a:cs typeface="Courier"/>
              </a:rPr>
              <a:t> x509 --</a:t>
            </a:r>
            <a:r>
              <a:rPr lang="en-GB" sz="1800" noProof="0" dirty="0" err="1" smtClean="0">
                <a:latin typeface="Courier"/>
                <a:cs typeface="Courier"/>
              </a:rPr>
              <a:t>voms</a:t>
            </a:r>
            <a:r>
              <a:rPr lang="en-GB" sz="1800" noProof="0" dirty="0" smtClean="0">
                <a:latin typeface="Courier"/>
                <a:cs typeface="Courier"/>
              </a:rPr>
              <a:t> --user-cred $X509_USER_PROXY \</a:t>
            </a:r>
          </a:p>
          <a:p>
            <a:pPr marL="0" indent="0">
              <a:buNone/>
            </a:pPr>
            <a:r>
              <a:rPr lang="en-GB" sz="1800" noProof="0" dirty="0" smtClean="0">
                <a:latin typeface="Courier"/>
                <a:cs typeface="Courier"/>
              </a:rPr>
              <a:t>        --action create --resource compute \</a:t>
            </a:r>
          </a:p>
          <a:p>
            <a:pPr marL="0" indent="0">
              <a:buNone/>
            </a:pPr>
            <a:r>
              <a:rPr lang="en-GB" sz="1800" noProof="0" dirty="0" smtClean="0">
                <a:latin typeface="Courier"/>
                <a:cs typeface="Courier"/>
              </a:rPr>
              <a:t>        --</a:t>
            </a:r>
            <a:r>
              <a:rPr lang="en-GB" sz="1800" noProof="0" dirty="0" err="1" smtClean="0">
                <a:latin typeface="Courier"/>
                <a:cs typeface="Courier"/>
              </a:rPr>
              <a:t>mixin</a:t>
            </a:r>
            <a:r>
              <a:rPr lang="en-GB" sz="1800" noProof="0" dirty="0" smtClean="0">
                <a:latin typeface="Courier"/>
                <a:cs typeface="Courier"/>
              </a:rPr>
              <a:t> $RESOURCE_TPL --</a:t>
            </a:r>
            <a:r>
              <a:rPr lang="en-GB" sz="1800" noProof="0" dirty="0" err="1" smtClean="0">
                <a:latin typeface="Courier"/>
                <a:cs typeface="Courier"/>
              </a:rPr>
              <a:t>mixin</a:t>
            </a:r>
            <a:r>
              <a:rPr lang="en-GB" sz="1800" noProof="0" dirty="0" smtClean="0">
                <a:latin typeface="Courier"/>
                <a:cs typeface="Courier"/>
              </a:rPr>
              <a:t> $OS_TPL \</a:t>
            </a:r>
          </a:p>
          <a:p>
            <a:pPr marL="0" indent="0">
              <a:buNone/>
            </a:pPr>
            <a:r>
              <a:rPr lang="en-GB" sz="1800" noProof="0" dirty="0" smtClean="0">
                <a:latin typeface="Courier"/>
                <a:cs typeface="Courier"/>
              </a:rPr>
              <a:t>        --attribute </a:t>
            </a:r>
            <a:r>
              <a:rPr lang="en-GB" sz="1800" noProof="0" dirty="0" err="1" smtClean="0">
                <a:latin typeface="Courier"/>
                <a:cs typeface="Courier"/>
              </a:rPr>
              <a:t>occi.core.title</a:t>
            </a:r>
            <a:r>
              <a:rPr lang="en-GB" sz="1800" noProof="0" dirty="0" smtClean="0">
                <a:latin typeface="Courier"/>
                <a:cs typeface="Courier"/>
              </a:rPr>
              <a:t>="wiki$(date +%s)" \</a:t>
            </a:r>
          </a:p>
          <a:p>
            <a:pPr marL="0" indent="0">
              <a:buNone/>
            </a:pPr>
            <a:r>
              <a:rPr lang="en-GB" sz="1800" dirty="0" smtClean="0">
                <a:solidFill>
                  <a:srgbClr val="FFFF00"/>
                </a:solidFill>
                <a:latin typeface="Courier"/>
                <a:cs typeface="Courier"/>
              </a:rPr>
              <a:t>        </a:t>
            </a:r>
            <a:r>
              <a:rPr lang="en-GB" sz="1800" dirty="0">
                <a:solidFill>
                  <a:srgbClr val="FFFF00"/>
                </a:solidFill>
                <a:latin typeface="Courier"/>
                <a:cs typeface="Courier"/>
              </a:rPr>
              <a:t>--context </a:t>
            </a:r>
            <a:r>
              <a:rPr lang="en-GB" sz="1800" dirty="0" err="1">
                <a:solidFill>
                  <a:srgbClr val="FFFF00"/>
                </a:solidFill>
                <a:latin typeface="Courier"/>
                <a:cs typeface="Courier"/>
              </a:rPr>
              <a:t>user_data</a:t>
            </a:r>
            <a:r>
              <a:rPr lang="en-GB" sz="1800" dirty="0" smtClean="0">
                <a:solidFill>
                  <a:srgbClr val="FFFF00"/>
                </a:solidFill>
                <a:latin typeface="Courier"/>
                <a:cs typeface="Courier"/>
              </a:rPr>
              <a:t>="file</a:t>
            </a:r>
            <a:r>
              <a:rPr lang="en-GB" sz="1800" dirty="0">
                <a:solidFill>
                  <a:srgbClr val="FFFF00"/>
                </a:solidFill>
                <a:latin typeface="Courier"/>
                <a:cs typeface="Courier"/>
              </a:rPr>
              <a:t>:///$PWD/</a:t>
            </a:r>
            <a:r>
              <a:rPr lang="en-GB" sz="1800" dirty="0" smtClean="0">
                <a:solidFill>
                  <a:srgbClr val="FFFF00"/>
                </a:solidFill>
                <a:latin typeface="Courier"/>
                <a:cs typeface="Courier"/>
              </a:rPr>
              <a:t>context"  \</a:t>
            </a:r>
            <a:endParaRPr lang="en-GB" sz="1800" noProof="0" dirty="0" smtClean="0">
              <a:latin typeface="Courier"/>
              <a:cs typeface="Courier"/>
            </a:endParaRPr>
          </a:p>
          <a:p>
            <a:pPr marL="0" indent="0">
              <a:buNone/>
            </a:pPr>
            <a:r>
              <a:rPr lang="en-GB" sz="1800" noProof="0" dirty="0">
                <a:solidFill>
                  <a:srgbClr val="FFFF00"/>
                </a:solidFill>
                <a:latin typeface="Courier"/>
                <a:cs typeface="Courier"/>
              </a:rPr>
              <a:t> </a:t>
            </a:r>
            <a:r>
              <a:rPr lang="en-GB" sz="1800" noProof="0" dirty="0" smtClean="0">
                <a:solidFill>
                  <a:srgbClr val="FFFF00"/>
                </a:solidFill>
                <a:latin typeface="Courier"/>
                <a:cs typeface="Courier"/>
              </a:rPr>
              <a:t>       --context </a:t>
            </a:r>
            <a:r>
              <a:rPr lang="en-GB" sz="1800" noProof="0" dirty="0" err="1" smtClean="0">
                <a:solidFill>
                  <a:srgbClr val="FFFF00"/>
                </a:solidFill>
                <a:latin typeface="Courier"/>
                <a:cs typeface="Courier"/>
              </a:rPr>
              <a:t>public_key</a:t>
            </a:r>
            <a:r>
              <a:rPr lang="en-GB" sz="1800" noProof="0" dirty="0" smtClean="0">
                <a:solidFill>
                  <a:srgbClr val="FFFF00"/>
                </a:solidFill>
                <a:latin typeface="Courier"/>
                <a:cs typeface="Courier"/>
              </a:rPr>
              <a:t>="file:///$HOME/.</a:t>
            </a:r>
            <a:r>
              <a:rPr lang="en-GB" sz="1800" noProof="0" dirty="0" err="1" smtClean="0">
                <a:solidFill>
                  <a:srgbClr val="FFFF00"/>
                </a:solidFill>
                <a:latin typeface="Courier"/>
                <a:cs typeface="Courier"/>
              </a:rPr>
              <a:t>ssh</a:t>
            </a:r>
            <a:r>
              <a:rPr lang="en-GB" sz="1800" noProof="0" dirty="0" smtClean="0">
                <a:solidFill>
                  <a:srgbClr val="FFFF00"/>
                </a:solidFill>
                <a:latin typeface="Courier"/>
                <a:cs typeface="Courier"/>
              </a:rPr>
              <a:t>/</a:t>
            </a:r>
            <a:r>
              <a:rPr lang="en-GB" sz="1800" noProof="0" dirty="0" err="1" smtClean="0">
                <a:solidFill>
                  <a:srgbClr val="FFFF00"/>
                </a:solidFill>
                <a:latin typeface="Courier"/>
                <a:cs typeface="Courier"/>
              </a:rPr>
              <a:t>id_rsa.pub</a:t>
            </a:r>
            <a:r>
              <a:rPr lang="en-GB" sz="1800" noProof="0" dirty="0" smtClean="0">
                <a:solidFill>
                  <a:srgbClr val="FFFF00"/>
                </a:solidFill>
                <a:latin typeface="Courier"/>
                <a:cs typeface="Courier"/>
              </a:rPr>
              <a:t>"</a:t>
            </a:r>
          </a:p>
          <a:p>
            <a:pPr marL="0" indent="0">
              <a:buNone/>
            </a:pPr>
            <a:endParaRPr lang="en-GB" sz="1800" noProof="0" dirty="0" smtClean="0">
              <a:latin typeface="Courier"/>
              <a:cs typeface="Courier"/>
            </a:endParaRPr>
          </a:p>
          <a:p>
            <a:pPr marL="0" indent="0">
              <a:buNone/>
            </a:pPr>
            <a:r>
              <a:rPr lang="en-GB" sz="1800" noProof="0" dirty="0" smtClean="0">
                <a:latin typeface="Courier"/>
                <a:cs typeface="Courier"/>
              </a:rPr>
              <a:t>~$ COMPUTE_ID=...</a:t>
            </a:r>
            <a:endParaRPr lang="en-GB" sz="1800" noProof="0" dirty="0">
              <a:latin typeface="Courier"/>
              <a:cs typeface="Courier"/>
            </a:endParaRPr>
          </a:p>
        </p:txBody>
      </p:sp>
      <p:sp>
        <p:nvSpPr>
          <p:cNvPr id="7" name="Marcador de contenido 2"/>
          <p:cNvSpPr txBox="1">
            <a:spLocks/>
          </p:cNvSpPr>
          <p:nvPr/>
        </p:nvSpPr>
        <p:spPr>
          <a:xfrm>
            <a:off x="467544" y="1341438"/>
            <a:ext cx="8424936" cy="15835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Candara" panose="020E0502030303020204" pitchFamily="34" charset="0"/>
              </a:rPr>
              <a:t>Use --context option to specify</a:t>
            </a:r>
          </a:p>
          <a:p>
            <a:pPr lvl="1"/>
            <a:r>
              <a:rPr lang="en-GB" dirty="0" err="1">
                <a:latin typeface="Candara" panose="020E0502030303020204" pitchFamily="34" charset="0"/>
              </a:rPr>
              <a:t>user_data</a:t>
            </a:r>
            <a:endParaRPr lang="en-GB" dirty="0">
              <a:latin typeface="Candara" panose="020E0502030303020204" pitchFamily="34" charset="0"/>
            </a:endParaRPr>
          </a:p>
          <a:p>
            <a:pPr lvl="1"/>
            <a:r>
              <a:rPr lang="en-GB" dirty="0" err="1" smtClean="0">
                <a:latin typeface="Candara" panose="020E0502030303020204" pitchFamily="34" charset="0"/>
              </a:rPr>
              <a:t>public_key</a:t>
            </a:r>
            <a:endParaRPr lang="en-GB" dirty="0" smtClean="0">
              <a:latin typeface="Candara" panose="020E0502030303020204" pitchFamily="34" charset="0"/>
            </a:endParaRPr>
          </a:p>
        </p:txBody>
      </p:sp>
      <p:sp>
        <p:nvSpPr>
          <p:cNvPr id="3" name="TextBox 2"/>
          <p:cNvSpPr txBox="1"/>
          <p:nvPr/>
        </p:nvSpPr>
        <p:spPr>
          <a:xfrm>
            <a:off x="5148064" y="2627620"/>
            <a:ext cx="3368614" cy="369332"/>
          </a:xfrm>
          <a:prstGeom prst="rect">
            <a:avLst/>
          </a:prstGeom>
          <a:solidFill>
            <a:schemeClr val="accent2">
              <a:lumMod val="75000"/>
            </a:schemeClr>
          </a:solidFill>
        </p:spPr>
        <p:txBody>
          <a:bodyPr wrap="none" rtlCol="0">
            <a:spAutoFit/>
          </a:bodyPr>
          <a:lstStyle/>
          <a:p>
            <a:r>
              <a:rPr lang="en-US" dirty="0" smtClean="0">
                <a:solidFill>
                  <a:schemeClr val="bg1"/>
                </a:solidFill>
              </a:rPr>
              <a:t>EXAMPLE – NO NEED TO EXECUTE</a:t>
            </a:r>
            <a:endParaRPr lang="en-GB" dirty="0">
              <a:solidFill>
                <a:schemeClr val="bg1"/>
              </a:solidFill>
            </a:endParaRPr>
          </a:p>
        </p:txBody>
      </p:sp>
    </p:spTree>
    <p:extLst>
      <p:ext uri="{BB962C8B-B14F-4D97-AF65-F5344CB8AC3E}">
        <p14:creationId xmlns:p14="http://schemas.microsoft.com/office/powerpoint/2010/main" val="404218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n-GB" noProof="0" smtClean="0"/>
              <a:t>Meta data</a:t>
            </a:r>
            <a:endParaRPr lang="en-GB" noProof="0"/>
          </a:p>
        </p:txBody>
      </p:sp>
      <p:sp>
        <p:nvSpPr>
          <p:cNvPr id="7" name="Marcador de contenido 6"/>
          <p:cNvSpPr>
            <a:spLocks noGrp="1"/>
          </p:cNvSpPr>
          <p:nvPr>
            <p:ph sz="half" idx="2"/>
          </p:nvPr>
        </p:nvSpPr>
        <p:spPr/>
        <p:txBody>
          <a:bodyPr/>
          <a:lstStyle/>
          <a:p>
            <a:r>
              <a:rPr lang="en-GB" noProof="0" dirty="0" smtClean="0">
                <a:latin typeface="Candara" panose="020E0502030303020204" pitchFamily="34" charset="0"/>
              </a:rPr>
              <a:t>Basic predefined information on the VM </a:t>
            </a:r>
          </a:p>
          <a:p>
            <a:pPr lvl="1"/>
            <a:r>
              <a:rPr lang="en-GB" noProof="0" dirty="0" smtClean="0">
                <a:latin typeface="Candara" panose="020E0502030303020204" pitchFamily="34" charset="0"/>
              </a:rPr>
              <a:t>VM Identifier </a:t>
            </a:r>
          </a:p>
          <a:p>
            <a:pPr lvl="1"/>
            <a:r>
              <a:rPr lang="en-GB" noProof="0" dirty="0" smtClean="0">
                <a:latin typeface="Candara" panose="020E0502030303020204" pitchFamily="34" charset="0"/>
              </a:rPr>
              <a:t>Hostname, IP </a:t>
            </a:r>
          </a:p>
          <a:p>
            <a:pPr lvl="1"/>
            <a:r>
              <a:rPr lang="en-GB" noProof="0" dirty="0" smtClean="0">
                <a:latin typeface="Candara" panose="020E0502030303020204" pitchFamily="34" charset="0"/>
              </a:rPr>
              <a:t>User Public Keys </a:t>
            </a:r>
          </a:p>
          <a:p>
            <a:endParaRPr lang="en-GB" noProof="0" dirty="0">
              <a:latin typeface="Candara" panose="020E0502030303020204" pitchFamily="34" charset="0"/>
            </a:endParaRPr>
          </a:p>
        </p:txBody>
      </p:sp>
      <p:sp>
        <p:nvSpPr>
          <p:cNvPr id="8" name="Marcador de texto 7"/>
          <p:cNvSpPr>
            <a:spLocks noGrp="1"/>
          </p:cNvSpPr>
          <p:nvPr>
            <p:ph type="body" sz="quarter" idx="3"/>
          </p:nvPr>
        </p:nvSpPr>
        <p:spPr/>
        <p:txBody>
          <a:bodyPr/>
          <a:lstStyle/>
          <a:p>
            <a:r>
              <a:rPr lang="en-GB" noProof="0" smtClean="0"/>
              <a:t>User data</a:t>
            </a:r>
            <a:endParaRPr lang="en-GB" noProof="0"/>
          </a:p>
        </p:txBody>
      </p:sp>
      <p:sp>
        <p:nvSpPr>
          <p:cNvPr id="9" name="Marcador de contenido 8"/>
          <p:cNvSpPr>
            <a:spLocks noGrp="1"/>
          </p:cNvSpPr>
          <p:nvPr>
            <p:ph sz="quarter" idx="4"/>
          </p:nvPr>
        </p:nvSpPr>
        <p:spPr/>
        <p:txBody>
          <a:bodyPr/>
          <a:lstStyle/>
          <a:p>
            <a:r>
              <a:rPr lang="en-GB" noProof="0" dirty="0" smtClean="0">
                <a:latin typeface="Candara" panose="020E0502030303020204" pitchFamily="34" charset="0"/>
              </a:rPr>
              <a:t>User data is treated as opaque data: Passed to cloud-init. </a:t>
            </a:r>
          </a:p>
          <a:p>
            <a:r>
              <a:rPr lang="en-GB" noProof="0" dirty="0" smtClean="0">
                <a:latin typeface="Candara" panose="020E0502030303020204" pitchFamily="34" charset="0"/>
              </a:rPr>
              <a:t>It is up to cloud-</a:t>
            </a:r>
            <a:r>
              <a:rPr lang="en-GB" noProof="0" dirty="0" err="1" smtClean="0">
                <a:latin typeface="Candara" panose="020E0502030303020204" pitchFamily="34" charset="0"/>
              </a:rPr>
              <a:t>init</a:t>
            </a:r>
            <a:r>
              <a:rPr lang="en-GB" noProof="0" dirty="0" smtClean="0">
                <a:latin typeface="Candara" panose="020E0502030303020204" pitchFamily="34" charset="0"/>
              </a:rPr>
              <a:t> to interpret it. </a:t>
            </a:r>
          </a:p>
          <a:p>
            <a:endParaRPr lang="en-GB" noProof="0" dirty="0">
              <a:latin typeface="Candara" panose="020E0502030303020204" pitchFamily="34" charset="0"/>
            </a:endParaRPr>
          </a:p>
        </p:txBody>
      </p:sp>
      <p:sp>
        <p:nvSpPr>
          <p:cNvPr id="5" name="Título 4"/>
          <p:cNvSpPr>
            <a:spLocks noGrp="1"/>
          </p:cNvSpPr>
          <p:nvPr>
            <p:ph type="title"/>
          </p:nvPr>
        </p:nvSpPr>
        <p:spPr/>
        <p:txBody>
          <a:bodyPr/>
          <a:lstStyle/>
          <a:p>
            <a:r>
              <a:rPr lang="en-GB" noProof="0" smtClean="0"/>
              <a:t>Meta data vs user data</a:t>
            </a:r>
            <a:endParaRPr lang="en-GB" noProof="0"/>
          </a:p>
        </p:txBody>
      </p:sp>
      <p:sp>
        <p:nvSpPr>
          <p:cNvPr id="12" name="Rectángulo 11"/>
          <p:cNvSpPr/>
          <p:nvPr/>
        </p:nvSpPr>
        <p:spPr>
          <a:xfrm>
            <a:off x="899592" y="5013176"/>
            <a:ext cx="720080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cloud-</a:t>
            </a:r>
            <a:r>
              <a:rPr lang="en-GB" sz="2400" dirty="0" err="1" smtClean="0"/>
              <a:t>init</a:t>
            </a:r>
            <a:r>
              <a:rPr lang="en-GB" sz="2400" dirty="0" smtClean="0"/>
              <a:t> uses both meta-data and user-data to contextualize the VMs</a:t>
            </a:r>
            <a:endParaRPr lang="en-GB" sz="2400" dirty="0"/>
          </a:p>
        </p:txBody>
      </p:sp>
    </p:spTree>
    <p:extLst>
      <p:ext uri="{BB962C8B-B14F-4D97-AF65-F5344CB8AC3E}">
        <p14:creationId xmlns:p14="http://schemas.microsoft.com/office/powerpoint/2010/main" val="4376345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Public Key injection with cloud-init</a:t>
            </a:r>
            <a:endParaRPr lang="en-GB" noProof="0"/>
          </a:p>
        </p:txBody>
      </p:sp>
      <p:sp>
        <p:nvSpPr>
          <p:cNvPr id="3" name="Marcador de contenido 2"/>
          <p:cNvSpPr>
            <a:spLocks noGrp="1"/>
          </p:cNvSpPr>
          <p:nvPr>
            <p:ph sz="half" idx="2"/>
          </p:nvPr>
        </p:nvSpPr>
        <p:spPr/>
        <p:txBody>
          <a:bodyPr/>
          <a:lstStyle/>
          <a:p>
            <a:r>
              <a:rPr lang="en-GB" sz="2400" noProof="0" dirty="0" smtClean="0">
                <a:latin typeface="Candara" panose="020E0502030303020204" pitchFamily="34" charset="0"/>
              </a:rPr>
              <a:t>SSH with key pairs is so common that treated specially</a:t>
            </a:r>
          </a:p>
          <a:p>
            <a:pPr lvl="1"/>
            <a:r>
              <a:rPr lang="en-GB" sz="2000" noProof="0" dirty="0" smtClean="0">
                <a:latin typeface="Candara" panose="020E0502030303020204" pitchFamily="34" charset="0"/>
              </a:rPr>
              <a:t>Goes into the VM meta-data</a:t>
            </a:r>
          </a:p>
          <a:p>
            <a:pPr lvl="1"/>
            <a:r>
              <a:rPr lang="en-GB" sz="2000" noProof="0" dirty="0" smtClean="0">
                <a:latin typeface="Candara" panose="020E0502030303020204" pitchFamily="34" charset="0"/>
              </a:rPr>
              <a:t>By default, cloud-</a:t>
            </a:r>
            <a:r>
              <a:rPr lang="en-GB" sz="2000" noProof="0" dirty="0" err="1" smtClean="0">
                <a:latin typeface="Candara" panose="020E0502030303020204" pitchFamily="34" charset="0"/>
              </a:rPr>
              <a:t>init</a:t>
            </a:r>
            <a:r>
              <a:rPr lang="en-GB" sz="2000" noProof="0" dirty="0" smtClean="0">
                <a:latin typeface="Candara" panose="020E0502030303020204" pitchFamily="34" charset="0"/>
              </a:rPr>
              <a:t> will add it to the authorized keys of the default user (</a:t>
            </a:r>
            <a:r>
              <a:rPr lang="en-GB" sz="2000" noProof="0" dirty="0" err="1" smtClean="0">
                <a:latin typeface="Candara" panose="020E0502030303020204" pitchFamily="34" charset="0"/>
              </a:rPr>
              <a:t>ubuntu</a:t>
            </a:r>
            <a:r>
              <a:rPr lang="en-GB" sz="2000" noProof="0" dirty="0" smtClean="0">
                <a:latin typeface="Candara" panose="020E0502030303020204" pitchFamily="34" charset="0"/>
              </a:rPr>
              <a:t> for Ubuntu, centos for CentOS, </a:t>
            </a:r>
            <a:r>
              <a:rPr lang="en-GB" sz="2000" noProof="0" dirty="0">
                <a:latin typeface="Candara" panose="020E0502030303020204" pitchFamily="34" charset="0"/>
              </a:rPr>
              <a:t>s</a:t>
            </a:r>
            <a:r>
              <a:rPr lang="en-GB" sz="2000" noProof="0" dirty="0" smtClean="0">
                <a:latin typeface="Candara" panose="020E0502030303020204" pitchFamily="34" charset="0"/>
              </a:rPr>
              <a:t>ee description of the VM in </a:t>
            </a:r>
            <a:r>
              <a:rPr lang="en-GB" sz="2000" noProof="0" dirty="0" err="1" smtClean="0">
                <a:latin typeface="Candara" panose="020E0502030303020204" pitchFamily="34" charset="0"/>
              </a:rPr>
              <a:t>AppDB</a:t>
            </a:r>
            <a:r>
              <a:rPr lang="en-GB" sz="2000" noProof="0" dirty="0" smtClean="0">
                <a:latin typeface="Candara" panose="020E0502030303020204" pitchFamily="34" charset="0"/>
              </a:rPr>
              <a:t>)</a:t>
            </a:r>
          </a:p>
          <a:p>
            <a:pPr lvl="1"/>
            <a:r>
              <a:rPr lang="en-GB" sz="2000" noProof="0" dirty="0" smtClean="0">
                <a:latin typeface="Candara" panose="020E0502030303020204" pitchFamily="34" charset="0"/>
              </a:rPr>
              <a:t>You can inject more keys to other users with the user-data but adding it here makes it independent to errors of the user-data </a:t>
            </a:r>
            <a:r>
              <a:rPr lang="en-GB" sz="2000" noProof="0" dirty="0" smtClean="0">
                <a:latin typeface="Candara" panose="020E0502030303020204" pitchFamily="34" charset="0"/>
                <a:sym typeface="Wingdings"/>
              </a:rPr>
              <a:t> access the VM to debug issues</a:t>
            </a:r>
            <a:endParaRPr lang="en-GB" sz="2000" noProof="0" dirty="0">
              <a:latin typeface="Candara" panose="020E0502030303020204" pitchFamily="34" charset="0"/>
            </a:endParaRPr>
          </a:p>
        </p:txBody>
      </p:sp>
    </p:spTree>
    <p:extLst>
      <p:ext uri="{BB962C8B-B14F-4D97-AF65-F5344CB8AC3E}">
        <p14:creationId xmlns:p14="http://schemas.microsoft.com/office/powerpoint/2010/main" val="36646998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n-GB" noProof="0" smtClean="0"/>
              <a:t>User data in cloud-init</a:t>
            </a:r>
            <a:endParaRPr lang="en-GB" noProof="0"/>
          </a:p>
        </p:txBody>
      </p:sp>
      <p:sp>
        <p:nvSpPr>
          <p:cNvPr id="9" name="Marcador de contenido 8"/>
          <p:cNvSpPr>
            <a:spLocks noGrp="1"/>
          </p:cNvSpPr>
          <p:nvPr>
            <p:ph sz="half" idx="2"/>
          </p:nvPr>
        </p:nvSpPr>
        <p:spPr/>
        <p:txBody>
          <a:bodyPr>
            <a:normAutofit/>
          </a:bodyPr>
          <a:lstStyle/>
          <a:p>
            <a:r>
              <a:rPr lang="en-GB" noProof="0" dirty="0" smtClean="0">
                <a:latin typeface="Candara" panose="020E0502030303020204" pitchFamily="34" charset="0"/>
              </a:rPr>
              <a:t>Some of the supported formats: </a:t>
            </a:r>
          </a:p>
          <a:p>
            <a:pPr lvl="1"/>
            <a:r>
              <a:rPr lang="en-GB" noProof="0" dirty="0" smtClean="0">
                <a:solidFill>
                  <a:schemeClr val="accent2">
                    <a:lumMod val="75000"/>
                  </a:schemeClr>
                </a:solidFill>
                <a:latin typeface="Candara" panose="020E0502030303020204" pitchFamily="34" charset="0"/>
              </a:rPr>
              <a:t>user script: </a:t>
            </a:r>
            <a:r>
              <a:rPr lang="en-GB" noProof="0" dirty="0" smtClean="0">
                <a:latin typeface="Candara" panose="020E0502030303020204" pitchFamily="34" charset="0"/>
              </a:rPr>
              <a:t>execute it. (begins with #!) </a:t>
            </a:r>
            <a:r>
              <a:rPr lang="en-GB" noProof="0" dirty="0" smtClean="0">
                <a:latin typeface="Candara" panose="020E0502030303020204" pitchFamily="34" charset="0"/>
                <a:sym typeface="Wingdings" panose="05000000000000000000" pitchFamily="2" charset="2"/>
              </a:rPr>
              <a:t> Next slide</a:t>
            </a:r>
            <a:endParaRPr lang="en-GB" noProof="0" dirty="0" smtClean="0">
              <a:latin typeface="Candara" panose="020E0502030303020204" pitchFamily="34" charset="0"/>
            </a:endParaRPr>
          </a:p>
          <a:p>
            <a:pPr lvl="1"/>
            <a:r>
              <a:rPr lang="en-GB" noProof="0" dirty="0" smtClean="0">
                <a:solidFill>
                  <a:schemeClr val="accent2">
                    <a:lumMod val="75000"/>
                  </a:schemeClr>
                </a:solidFill>
                <a:latin typeface="Candara" panose="020E0502030303020204" pitchFamily="34" charset="0"/>
              </a:rPr>
              <a:t>Cloud </a:t>
            </a:r>
            <a:r>
              <a:rPr lang="en-GB" noProof="0" dirty="0" err="1" smtClean="0">
                <a:solidFill>
                  <a:schemeClr val="accent2">
                    <a:lumMod val="75000"/>
                  </a:schemeClr>
                </a:solidFill>
                <a:latin typeface="Candara" panose="020E0502030303020204" pitchFamily="34" charset="0"/>
              </a:rPr>
              <a:t>Config</a:t>
            </a:r>
            <a:r>
              <a:rPr lang="en-GB" noProof="0" dirty="0" smtClean="0">
                <a:solidFill>
                  <a:schemeClr val="accent2">
                    <a:lumMod val="75000"/>
                  </a:schemeClr>
                </a:solidFill>
                <a:latin typeface="Candara" panose="020E0502030303020204" pitchFamily="34" charset="0"/>
              </a:rPr>
              <a:t> Data:</a:t>
            </a:r>
            <a:r>
              <a:rPr lang="en-GB" noProof="0" dirty="0" smtClean="0">
                <a:latin typeface="Candara" panose="020E0502030303020204" pitchFamily="34" charset="0"/>
              </a:rPr>
              <a:t> cloud-</a:t>
            </a:r>
            <a:r>
              <a:rPr lang="en-GB" noProof="0" dirty="0" err="1" smtClean="0">
                <a:latin typeface="Candara" panose="020E0502030303020204" pitchFamily="34" charset="0"/>
              </a:rPr>
              <a:t>config</a:t>
            </a:r>
            <a:r>
              <a:rPr lang="en-GB" noProof="0" dirty="0" smtClean="0">
                <a:latin typeface="Candara" panose="020E0502030303020204" pitchFamily="34" charset="0"/>
              </a:rPr>
              <a:t> is the simplest way to accomplish some things via user-data. Using cloud-</a:t>
            </a:r>
            <a:r>
              <a:rPr lang="en-GB" noProof="0" dirty="0" err="1" smtClean="0">
                <a:latin typeface="Candara" panose="020E0502030303020204" pitchFamily="34" charset="0"/>
              </a:rPr>
              <a:t>config</a:t>
            </a:r>
            <a:r>
              <a:rPr lang="en-GB" noProof="0" dirty="0" smtClean="0">
                <a:latin typeface="Candara" panose="020E0502030303020204" pitchFamily="34" charset="0"/>
              </a:rPr>
              <a:t> syntax, the user can specify certain things in a human friendly format. (begins with #cloud-</a:t>
            </a:r>
            <a:r>
              <a:rPr lang="en-GB" noProof="0" dirty="0" err="1" smtClean="0">
                <a:latin typeface="Candara" panose="020E0502030303020204" pitchFamily="34" charset="0"/>
              </a:rPr>
              <a:t>config</a:t>
            </a:r>
            <a:r>
              <a:rPr lang="en-GB" noProof="0" dirty="0" smtClean="0">
                <a:latin typeface="Candara" panose="020E0502030303020204" pitchFamily="34" charset="0"/>
              </a:rPr>
              <a:t>) </a:t>
            </a:r>
          </a:p>
          <a:p>
            <a:pPr lvl="1"/>
            <a:r>
              <a:rPr lang="en-GB" noProof="0" dirty="0" smtClean="0">
                <a:solidFill>
                  <a:schemeClr val="accent2">
                    <a:lumMod val="75000"/>
                  </a:schemeClr>
                </a:solidFill>
                <a:latin typeface="Candara" panose="020E0502030303020204" pitchFamily="34" charset="0"/>
              </a:rPr>
              <a:t>include file:</a:t>
            </a:r>
            <a:r>
              <a:rPr lang="en-GB" noProof="0" dirty="0" smtClean="0">
                <a:latin typeface="Candara" panose="020E0502030303020204" pitchFamily="34" charset="0"/>
              </a:rPr>
              <a:t> contains a list of </a:t>
            </a:r>
            <a:r>
              <a:rPr lang="en-GB" noProof="0" dirty="0" err="1" smtClean="0">
                <a:latin typeface="Candara" panose="020E0502030303020204" pitchFamily="34" charset="0"/>
              </a:rPr>
              <a:t>urls</a:t>
            </a:r>
            <a:r>
              <a:rPr lang="en-GB" noProof="0" dirty="0" smtClean="0">
                <a:latin typeface="Candara" panose="020E0502030303020204" pitchFamily="34" charset="0"/>
              </a:rPr>
              <a:t>, one per line. Each of the URLs will be read, and their content will be passed through this same set of rules. (begins with #include) </a:t>
            </a:r>
          </a:p>
          <a:p>
            <a:pPr lvl="1"/>
            <a:r>
              <a:rPr lang="en-GB" noProof="0" dirty="0" err="1" smtClean="0">
                <a:solidFill>
                  <a:schemeClr val="accent2">
                    <a:lumMod val="75000"/>
                  </a:schemeClr>
                </a:solidFill>
                <a:latin typeface="Candara" panose="020E0502030303020204" pitchFamily="34" charset="0"/>
              </a:rPr>
              <a:t>gzipped</a:t>
            </a:r>
            <a:r>
              <a:rPr lang="en-GB" noProof="0" dirty="0" smtClean="0">
                <a:solidFill>
                  <a:schemeClr val="accent2">
                    <a:lumMod val="75000"/>
                  </a:schemeClr>
                </a:solidFill>
                <a:latin typeface="Candara" panose="020E0502030303020204" pitchFamily="34" charset="0"/>
              </a:rPr>
              <a:t> content</a:t>
            </a:r>
            <a:r>
              <a:rPr lang="en-GB" noProof="0" dirty="0" smtClean="0">
                <a:latin typeface="Candara" panose="020E0502030303020204" pitchFamily="34" charset="0"/>
              </a:rPr>
              <a:t> </a:t>
            </a:r>
            <a:r>
              <a:rPr lang="en-GB" noProof="0" dirty="0" smtClean="0">
                <a:latin typeface="Candara" panose="020E0502030303020204" pitchFamily="34" charset="0"/>
                <a:sym typeface="Wingdings"/>
              </a:rPr>
              <a:t></a:t>
            </a:r>
            <a:r>
              <a:rPr lang="en-GB" noProof="0" dirty="0" smtClean="0">
                <a:latin typeface="Candara" panose="020E0502030303020204" pitchFamily="34" charset="0"/>
              </a:rPr>
              <a:t> </a:t>
            </a:r>
            <a:r>
              <a:rPr lang="en-GB" noProof="0" dirty="0" err="1" smtClean="0">
                <a:latin typeface="Candara" panose="020E0502030303020204" pitchFamily="34" charset="0"/>
              </a:rPr>
              <a:t>uncompress</a:t>
            </a:r>
            <a:r>
              <a:rPr lang="en-GB" noProof="0" dirty="0" smtClean="0">
                <a:latin typeface="Candara" panose="020E0502030303020204" pitchFamily="34" charset="0"/>
              </a:rPr>
              <a:t> and use as it were not compressed. </a:t>
            </a:r>
          </a:p>
          <a:p>
            <a:endParaRPr lang="en-GB" noProof="0" dirty="0">
              <a:latin typeface="Candara" panose="020E0502030303020204" pitchFamily="34" charset="0"/>
            </a:endParaRPr>
          </a:p>
        </p:txBody>
      </p:sp>
    </p:spTree>
    <p:extLst>
      <p:ext uri="{BB962C8B-B14F-4D97-AF65-F5344CB8AC3E}">
        <p14:creationId xmlns:p14="http://schemas.microsoft.com/office/powerpoint/2010/main" val="9293137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1400"/>
            <a:ext cx="8784976" cy="850106"/>
          </a:xfrm>
        </p:spPr>
        <p:txBody>
          <a:bodyPr>
            <a:normAutofit fontScale="90000"/>
          </a:bodyPr>
          <a:lstStyle/>
          <a:p>
            <a:r>
              <a:rPr lang="en-GB" noProof="0" dirty="0" smtClean="0"/>
              <a:t>Deploy an app. into you VM with contextualisation</a:t>
            </a:r>
            <a:endParaRPr lang="en-GB" noProof="0" dirty="0"/>
          </a:p>
        </p:txBody>
      </p:sp>
      <p:sp>
        <p:nvSpPr>
          <p:cNvPr id="6" name="Marcador de contenido 2"/>
          <p:cNvSpPr>
            <a:spLocks noGrp="1"/>
          </p:cNvSpPr>
          <p:nvPr>
            <p:ph sz="half" idx="2"/>
          </p:nvPr>
        </p:nvSpPr>
        <p:spPr>
          <a:xfrm>
            <a:off x="467544" y="1628800"/>
            <a:ext cx="8424936" cy="1152128"/>
          </a:xfrm>
        </p:spPr>
        <p:style>
          <a:lnRef idx="2">
            <a:schemeClr val="dk1">
              <a:shade val="50000"/>
            </a:schemeClr>
          </a:lnRef>
          <a:fillRef idx="1">
            <a:schemeClr val="dk1"/>
          </a:fillRef>
          <a:effectRef idx="0">
            <a:schemeClr val="dk1"/>
          </a:effectRef>
          <a:fontRef idx="minor">
            <a:schemeClr val="lt1"/>
          </a:fontRef>
        </p:style>
        <p:txBody>
          <a:bodyPr anchor="ctr"/>
          <a:lstStyle/>
          <a:p>
            <a:pPr marL="0" indent="0">
              <a:buNone/>
            </a:pPr>
            <a:r>
              <a:rPr lang="en-GB" sz="1800" noProof="0" dirty="0" smtClean="0">
                <a:latin typeface="Courier"/>
                <a:cs typeface="Courier"/>
              </a:rPr>
              <a:t>#!/bin/</a:t>
            </a:r>
            <a:r>
              <a:rPr lang="en-GB" sz="1800" noProof="0" dirty="0" err="1" smtClean="0">
                <a:latin typeface="Courier"/>
                <a:cs typeface="Courier"/>
              </a:rPr>
              <a:t>sh</a:t>
            </a:r>
            <a:endParaRPr lang="en-GB" sz="1800" noProof="0" dirty="0" smtClean="0">
              <a:latin typeface="Courier"/>
              <a:cs typeface="Courier"/>
            </a:endParaRPr>
          </a:p>
          <a:p>
            <a:pPr marL="0" indent="0">
              <a:buNone/>
            </a:pPr>
            <a:r>
              <a:rPr lang="en-GB" sz="1800" noProof="0" dirty="0" smtClean="0">
                <a:latin typeface="Courier"/>
                <a:cs typeface="Courier"/>
              </a:rPr>
              <a:t>echo </a:t>
            </a:r>
            <a:r>
              <a:rPr lang="en-GB" sz="1800" noProof="0" dirty="0">
                <a:latin typeface="Courier"/>
                <a:cs typeface="Courier"/>
              </a:rPr>
              <a:t>"Hello World." &gt; /root/</a:t>
            </a:r>
            <a:r>
              <a:rPr lang="en-GB" sz="1800" noProof="0" dirty="0" smtClean="0">
                <a:latin typeface="Courier"/>
                <a:cs typeface="Courier"/>
              </a:rPr>
              <a:t>context.txt</a:t>
            </a:r>
          </a:p>
          <a:p>
            <a:pPr marL="0" indent="0">
              <a:buNone/>
            </a:pPr>
            <a:r>
              <a:rPr lang="en-GB" sz="1800" noProof="0" dirty="0" smtClean="0">
                <a:latin typeface="Courier"/>
                <a:cs typeface="Courier"/>
              </a:rPr>
              <a:t>echo "The time is now $(date -R)!" &gt;&gt; /root/context.txt</a:t>
            </a:r>
            <a:endParaRPr lang="en-GB" sz="1800" noProof="0" dirty="0">
              <a:latin typeface="Courier"/>
              <a:cs typeface="Courier"/>
            </a:endParaRPr>
          </a:p>
        </p:txBody>
      </p:sp>
      <p:sp>
        <p:nvSpPr>
          <p:cNvPr id="7" name="Marcador de contenido 2"/>
          <p:cNvSpPr txBox="1">
            <a:spLocks/>
          </p:cNvSpPr>
          <p:nvPr/>
        </p:nvSpPr>
        <p:spPr>
          <a:xfrm>
            <a:off x="467544" y="1125414"/>
            <a:ext cx="8424936" cy="15835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Candara" panose="020E0502030303020204" pitchFamily="34" charset="0"/>
              </a:rPr>
              <a:t>Create a simple script, called script.sh</a:t>
            </a:r>
            <a:endParaRPr lang="en-GB" sz="2400" dirty="0">
              <a:latin typeface="Candara" panose="020E0502030303020204" pitchFamily="34" charset="0"/>
            </a:endParaRPr>
          </a:p>
        </p:txBody>
      </p:sp>
      <p:sp>
        <p:nvSpPr>
          <p:cNvPr id="8" name="Marcador de contenido 2"/>
          <p:cNvSpPr txBox="1">
            <a:spLocks/>
          </p:cNvSpPr>
          <p:nvPr/>
        </p:nvSpPr>
        <p:spPr>
          <a:xfrm>
            <a:off x="467544" y="3284314"/>
            <a:ext cx="8424936" cy="136882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1800" dirty="0" smtClean="0">
                <a:latin typeface="Courier"/>
                <a:cs typeface="Courier"/>
              </a:rPr>
              <a:t>~$ </a:t>
            </a:r>
            <a:r>
              <a:rPr lang="en-US" sz="1800" dirty="0" err="1" smtClean="0">
                <a:latin typeface="Courier"/>
                <a:cs typeface="Courier"/>
              </a:rPr>
              <a:t>occi</a:t>
            </a:r>
            <a:r>
              <a:rPr lang="en-US" sz="1800" dirty="0" smtClean="0">
                <a:latin typeface="Courier"/>
                <a:cs typeface="Courier"/>
              </a:rPr>
              <a:t> </a:t>
            </a:r>
            <a:r>
              <a:rPr lang="en-US" sz="1800" dirty="0">
                <a:latin typeface="Courier"/>
                <a:cs typeface="Courier"/>
              </a:rPr>
              <a:t>-e $ENDPOINT -n x509 -X -x $X509_USER_PROXY \</a:t>
            </a:r>
          </a:p>
          <a:p>
            <a:pPr marL="0" indent="0">
              <a:buNone/>
            </a:pPr>
            <a:r>
              <a:rPr lang="en-US" sz="1800" dirty="0">
                <a:latin typeface="Courier"/>
                <a:cs typeface="Courier"/>
              </a:rPr>
              <a:t>        -a create -r compute  \</a:t>
            </a:r>
          </a:p>
          <a:p>
            <a:pPr marL="0" indent="0">
              <a:buNone/>
            </a:pPr>
            <a:r>
              <a:rPr lang="en-US" sz="1800" dirty="0">
                <a:latin typeface="Courier"/>
                <a:cs typeface="Courier"/>
              </a:rPr>
              <a:t>        [...]</a:t>
            </a:r>
          </a:p>
          <a:p>
            <a:pPr marL="0" indent="0">
              <a:buNone/>
            </a:pPr>
            <a:r>
              <a:rPr lang="en-US" sz="1800" dirty="0" smtClean="0">
                <a:latin typeface="Courier"/>
                <a:cs typeface="Courier"/>
              </a:rPr>
              <a:t>        --context </a:t>
            </a:r>
            <a:r>
              <a:rPr lang="en-US" sz="1800" dirty="0" err="1">
                <a:latin typeface="Courier"/>
                <a:cs typeface="Courier"/>
              </a:rPr>
              <a:t>user_data</a:t>
            </a:r>
            <a:r>
              <a:rPr lang="en-US" sz="1800" dirty="0">
                <a:latin typeface="Courier"/>
                <a:cs typeface="Courier"/>
              </a:rPr>
              <a:t>="file://$PWD/script.sh"</a:t>
            </a:r>
            <a:endParaRPr lang="en-GB" sz="1800" dirty="0">
              <a:latin typeface="Courier"/>
              <a:cs typeface="Courier"/>
            </a:endParaRPr>
          </a:p>
        </p:txBody>
      </p:sp>
      <p:sp>
        <p:nvSpPr>
          <p:cNvPr id="9" name="Marcador de contenido 2"/>
          <p:cNvSpPr txBox="1">
            <a:spLocks/>
          </p:cNvSpPr>
          <p:nvPr/>
        </p:nvSpPr>
        <p:spPr>
          <a:xfrm>
            <a:off x="467544" y="2780928"/>
            <a:ext cx="8424936" cy="15835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Candara" panose="020E0502030303020204" pitchFamily="34" charset="0"/>
              </a:rPr>
              <a:t>Instantiate VM</a:t>
            </a:r>
            <a:endParaRPr lang="en-GB" sz="2400" dirty="0">
              <a:latin typeface="Candara" panose="020E0502030303020204" pitchFamily="34" charset="0"/>
            </a:endParaRPr>
          </a:p>
        </p:txBody>
      </p:sp>
      <p:sp>
        <p:nvSpPr>
          <p:cNvPr id="12" name="Marcador de contenido 2"/>
          <p:cNvSpPr txBox="1">
            <a:spLocks/>
          </p:cNvSpPr>
          <p:nvPr/>
        </p:nvSpPr>
        <p:spPr>
          <a:xfrm>
            <a:off x="467544" y="5157192"/>
            <a:ext cx="8424936"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GB" sz="1800" dirty="0">
                <a:latin typeface="Courier"/>
                <a:cs typeface="Courier"/>
              </a:rPr>
              <a:t>~$ </a:t>
            </a:r>
            <a:r>
              <a:rPr lang="en-GB" sz="1800" dirty="0" err="1">
                <a:latin typeface="Courier"/>
                <a:cs typeface="Courier"/>
              </a:rPr>
              <a:t>ssh</a:t>
            </a:r>
            <a:r>
              <a:rPr lang="en-GB" sz="1800" dirty="0">
                <a:latin typeface="Courier"/>
                <a:cs typeface="Courier"/>
              </a:rPr>
              <a:t> -</a:t>
            </a:r>
            <a:r>
              <a:rPr lang="en-GB" sz="1800" dirty="0" err="1">
                <a:latin typeface="Courier"/>
                <a:cs typeface="Courier"/>
              </a:rPr>
              <a:t>i</a:t>
            </a:r>
            <a:r>
              <a:rPr lang="en-GB" sz="1800" dirty="0">
                <a:latin typeface="Courier"/>
                <a:cs typeface="Courier"/>
              </a:rPr>
              <a:t> </a:t>
            </a:r>
            <a:r>
              <a:rPr lang="en-GB" sz="1800" dirty="0" err="1">
                <a:latin typeface="Courier"/>
                <a:cs typeface="Courier"/>
              </a:rPr>
              <a:t>test.key</a:t>
            </a:r>
            <a:r>
              <a:rPr lang="en-GB" sz="1800" dirty="0">
                <a:latin typeface="Courier"/>
                <a:cs typeface="Courier"/>
              </a:rPr>
              <a:t> ubuntu@155.210.71.129 "</a:t>
            </a:r>
            <a:r>
              <a:rPr lang="en-GB" sz="1800" dirty="0" err="1">
                <a:latin typeface="Courier"/>
                <a:cs typeface="Courier"/>
              </a:rPr>
              <a:t>sudo</a:t>
            </a:r>
            <a:r>
              <a:rPr lang="en-GB" sz="1800" dirty="0">
                <a:latin typeface="Courier"/>
                <a:cs typeface="Courier"/>
              </a:rPr>
              <a:t> </a:t>
            </a:r>
            <a:r>
              <a:rPr lang="en-GB" sz="1800" dirty="0" smtClean="0">
                <a:latin typeface="Courier"/>
                <a:cs typeface="Courier"/>
              </a:rPr>
              <a:t>cat /root/context.txt</a:t>
            </a:r>
            <a:r>
              <a:rPr lang="en-GB" sz="1800" dirty="0">
                <a:latin typeface="Courier"/>
                <a:cs typeface="Courier"/>
              </a:rPr>
              <a:t>"</a:t>
            </a:r>
          </a:p>
          <a:p>
            <a:pPr marL="0" indent="0">
              <a:buNone/>
            </a:pPr>
            <a:r>
              <a:rPr lang="en-GB" sz="1800" dirty="0">
                <a:latin typeface="Courier"/>
                <a:cs typeface="Courier"/>
              </a:rPr>
              <a:t>Hello World</a:t>
            </a:r>
          </a:p>
          <a:p>
            <a:pPr marL="0" indent="0">
              <a:buNone/>
            </a:pPr>
            <a:r>
              <a:rPr lang="en-GB" sz="1800" dirty="0">
                <a:latin typeface="Courier"/>
                <a:cs typeface="Courier"/>
              </a:rPr>
              <a:t>The time is now Sat, </a:t>
            </a:r>
            <a:r>
              <a:rPr lang="en-GB" sz="1800" dirty="0" smtClean="0">
                <a:latin typeface="Courier"/>
                <a:cs typeface="Courier"/>
              </a:rPr>
              <a:t>20 Jun 2015 18:</a:t>
            </a:r>
            <a:r>
              <a:rPr lang="en-GB" sz="1800" dirty="0">
                <a:latin typeface="Courier"/>
                <a:cs typeface="Courier"/>
              </a:rPr>
              <a:t>01:29 +0100</a:t>
            </a:r>
          </a:p>
        </p:txBody>
      </p:sp>
      <p:sp>
        <p:nvSpPr>
          <p:cNvPr id="13" name="Marcador de contenido 2"/>
          <p:cNvSpPr txBox="1">
            <a:spLocks/>
          </p:cNvSpPr>
          <p:nvPr/>
        </p:nvSpPr>
        <p:spPr>
          <a:xfrm>
            <a:off x="467544" y="4653806"/>
            <a:ext cx="8424936" cy="15835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Candara" panose="020E0502030303020204" pitchFamily="34" charset="0"/>
              </a:rPr>
              <a:t>Check results</a:t>
            </a:r>
            <a:endParaRPr lang="en-GB" sz="2400" dirty="0">
              <a:latin typeface="Candara" panose="020E0502030303020204" pitchFamily="34" charset="0"/>
            </a:endParaRPr>
          </a:p>
        </p:txBody>
      </p:sp>
      <p:sp>
        <p:nvSpPr>
          <p:cNvPr id="10" name="TextBox 9"/>
          <p:cNvSpPr txBox="1"/>
          <p:nvPr/>
        </p:nvSpPr>
        <p:spPr>
          <a:xfrm>
            <a:off x="5436096" y="692696"/>
            <a:ext cx="3368614" cy="369332"/>
          </a:xfrm>
          <a:prstGeom prst="rect">
            <a:avLst/>
          </a:prstGeom>
          <a:solidFill>
            <a:schemeClr val="accent2">
              <a:lumMod val="75000"/>
            </a:schemeClr>
          </a:solidFill>
        </p:spPr>
        <p:txBody>
          <a:bodyPr wrap="none" rtlCol="0">
            <a:spAutoFit/>
          </a:bodyPr>
          <a:lstStyle/>
          <a:p>
            <a:r>
              <a:rPr lang="en-US" dirty="0" smtClean="0">
                <a:solidFill>
                  <a:schemeClr val="bg1"/>
                </a:solidFill>
              </a:rPr>
              <a:t>EXAMPLE – NO NEED TO EXECUTE</a:t>
            </a:r>
            <a:endParaRPr lang="en-GB" dirty="0">
              <a:solidFill>
                <a:schemeClr val="bg1"/>
              </a:solidFill>
            </a:endParaRPr>
          </a:p>
        </p:txBody>
      </p:sp>
    </p:spTree>
    <p:extLst>
      <p:ext uri="{BB962C8B-B14F-4D97-AF65-F5344CB8AC3E}">
        <p14:creationId xmlns:p14="http://schemas.microsoft.com/office/powerpoint/2010/main" val="90228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cloud-config </a:t>
            </a:r>
            <a:endParaRPr lang="en-GB" noProof="0"/>
          </a:p>
        </p:txBody>
      </p:sp>
      <p:sp>
        <p:nvSpPr>
          <p:cNvPr id="3" name="Marcador de contenido 2"/>
          <p:cNvSpPr>
            <a:spLocks noGrp="1"/>
          </p:cNvSpPr>
          <p:nvPr>
            <p:ph sz="half" idx="2"/>
          </p:nvPr>
        </p:nvSpPr>
        <p:spPr/>
        <p:txBody>
          <a:bodyPr>
            <a:normAutofit/>
          </a:bodyPr>
          <a:lstStyle/>
          <a:p>
            <a:r>
              <a:rPr lang="en-GB" sz="2400" dirty="0">
                <a:latin typeface="Candara" panose="020E0502030303020204" pitchFamily="34" charset="0"/>
              </a:rPr>
              <a:t>c</a:t>
            </a:r>
            <a:r>
              <a:rPr lang="en-GB" sz="2400" noProof="0" dirty="0" smtClean="0">
                <a:latin typeface="Candara" panose="020E0502030303020204" pitchFamily="34" charset="0"/>
              </a:rPr>
              <a:t>loud-</a:t>
            </a:r>
            <a:r>
              <a:rPr lang="en-GB" sz="2400" noProof="0" dirty="0" err="1" smtClean="0">
                <a:latin typeface="Candara" panose="020E0502030303020204" pitchFamily="34" charset="0"/>
              </a:rPr>
              <a:t>config</a:t>
            </a:r>
            <a:r>
              <a:rPr lang="en-GB" sz="2400" noProof="0" dirty="0" smtClean="0">
                <a:latin typeface="Candara" panose="020E0502030303020204" pitchFamily="34" charset="0"/>
              </a:rPr>
              <a:t> is cloud-</a:t>
            </a:r>
            <a:r>
              <a:rPr lang="en-GB" sz="2400" noProof="0" dirty="0" err="1" smtClean="0">
                <a:latin typeface="Candara" panose="020E0502030303020204" pitchFamily="34" charset="0"/>
              </a:rPr>
              <a:t>init</a:t>
            </a:r>
            <a:r>
              <a:rPr lang="en-GB" sz="2400" noProof="0" dirty="0" smtClean="0">
                <a:latin typeface="Candara" panose="020E0502030303020204" pitchFamily="34" charset="0"/>
              </a:rPr>
              <a:t> own configuration format </a:t>
            </a:r>
          </a:p>
          <a:p>
            <a:r>
              <a:rPr lang="en-GB" sz="2400" noProof="0" dirty="0" smtClean="0">
                <a:latin typeface="Candara" panose="020E0502030303020204" pitchFamily="34" charset="0"/>
              </a:rPr>
              <a:t>Uses YAML (invalid syntax will make the contextualization fail!) </a:t>
            </a:r>
          </a:p>
          <a:p>
            <a:r>
              <a:rPr lang="en-GB" sz="2400" noProof="0" dirty="0" smtClean="0">
                <a:latin typeface="Candara" panose="020E0502030303020204" pitchFamily="34" charset="0"/>
              </a:rPr>
              <a:t>Examples:</a:t>
            </a:r>
          </a:p>
          <a:p>
            <a:pPr lvl="1"/>
            <a:r>
              <a:rPr lang="en-GB" sz="2000" noProof="0" dirty="0" smtClean="0">
                <a:latin typeface="Candara" panose="020E0502030303020204" pitchFamily="34" charset="0"/>
              </a:rPr>
              <a:t>Create users and groups</a:t>
            </a:r>
          </a:p>
          <a:p>
            <a:pPr lvl="1"/>
            <a:r>
              <a:rPr lang="en-GB" sz="2000" noProof="0" dirty="0" smtClean="0">
                <a:latin typeface="Candara" panose="020E0502030303020204" pitchFamily="34" charset="0"/>
              </a:rPr>
              <a:t>apt-get upgrade should be run on first boot </a:t>
            </a:r>
          </a:p>
          <a:p>
            <a:pPr lvl="1"/>
            <a:r>
              <a:rPr lang="en-GB" sz="2000" noProof="0" dirty="0" smtClean="0">
                <a:latin typeface="Candara" panose="020E0502030303020204" pitchFamily="34" charset="0"/>
              </a:rPr>
              <a:t>Install packages</a:t>
            </a:r>
          </a:p>
          <a:p>
            <a:pPr lvl="1"/>
            <a:r>
              <a:rPr lang="en-GB" sz="2000" noProof="0" dirty="0" smtClean="0">
                <a:latin typeface="Candara" panose="020E0502030303020204" pitchFamily="34" charset="0"/>
              </a:rPr>
              <a:t>Run commands</a:t>
            </a:r>
          </a:p>
          <a:p>
            <a:pPr lvl="1"/>
            <a:r>
              <a:rPr lang="en-GB" sz="2000" noProof="0" dirty="0" smtClean="0">
                <a:latin typeface="Candara" panose="020E0502030303020204" pitchFamily="34" charset="0"/>
              </a:rPr>
              <a:t>…</a:t>
            </a:r>
          </a:p>
          <a:p>
            <a:r>
              <a:rPr lang="en-GB" sz="2400" noProof="0" dirty="0" smtClean="0">
                <a:latin typeface="Candara" panose="020E0502030303020204" pitchFamily="34" charset="0"/>
              </a:rPr>
              <a:t>cloud-</a:t>
            </a:r>
            <a:r>
              <a:rPr lang="en-GB" sz="2400" noProof="0" dirty="0" err="1" smtClean="0">
                <a:latin typeface="Candara" panose="020E0502030303020204" pitchFamily="34" charset="0"/>
              </a:rPr>
              <a:t>init</a:t>
            </a:r>
            <a:r>
              <a:rPr lang="en-GB" sz="2400" noProof="0" dirty="0" smtClean="0">
                <a:latin typeface="Candara" panose="020E0502030303020204" pitchFamily="34" charset="0"/>
              </a:rPr>
              <a:t> documentation contains examples for all the supported options: </a:t>
            </a:r>
            <a:r>
              <a:rPr lang="en-GB" sz="2400" noProof="0" dirty="0" smtClean="0">
                <a:latin typeface="Candara" panose="020E0502030303020204" pitchFamily="34" charset="0"/>
                <a:hlinkClick r:id="rId2"/>
              </a:rPr>
              <a:t>http://cloudinit.readthedocs.org/</a:t>
            </a:r>
            <a:r>
              <a:rPr lang="en-GB" sz="2400" noProof="0" dirty="0" smtClean="0">
                <a:latin typeface="Candara" panose="020E0502030303020204" pitchFamily="34" charset="0"/>
              </a:rPr>
              <a:t> </a:t>
            </a:r>
          </a:p>
          <a:p>
            <a:endParaRPr lang="en-GB" sz="2400" noProof="0" dirty="0">
              <a:latin typeface="Candara" panose="020E0502030303020204" pitchFamily="34" charset="0"/>
            </a:endParaRPr>
          </a:p>
        </p:txBody>
      </p:sp>
    </p:spTree>
    <p:extLst>
      <p:ext uri="{BB962C8B-B14F-4D97-AF65-F5344CB8AC3E}">
        <p14:creationId xmlns:p14="http://schemas.microsoft.com/office/powerpoint/2010/main" val="36693432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Sample cloud-config file</a:t>
            </a:r>
            <a:endParaRPr lang="en-GB" noProof="0"/>
          </a:p>
        </p:txBody>
      </p:sp>
      <p:sp>
        <p:nvSpPr>
          <p:cNvPr id="3" name="Marcador de contenido 2"/>
          <p:cNvSpPr>
            <a:spLocks noGrp="1"/>
          </p:cNvSpPr>
          <p:nvPr>
            <p:ph sz="half" idx="2"/>
          </p:nvPr>
        </p:nvSpPr>
        <p:spPr/>
        <p:style>
          <a:lnRef idx="2">
            <a:schemeClr val="dk1">
              <a:shade val="50000"/>
            </a:schemeClr>
          </a:lnRef>
          <a:fillRef idx="1">
            <a:schemeClr val="dk1"/>
          </a:fillRef>
          <a:effectRef idx="0">
            <a:schemeClr val="dk1"/>
          </a:effectRef>
          <a:fontRef idx="minor">
            <a:schemeClr val="lt1"/>
          </a:fontRef>
        </p:style>
        <p:txBody>
          <a:bodyPr anchor="ctr">
            <a:normAutofit fontScale="92500" lnSpcReduction="20000"/>
          </a:bodyPr>
          <a:lstStyle/>
          <a:p>
            <a:pPr marL="0" indent="0">
              <a:buNone/>
            </a:pPr>
            <a:r>
              <a:rPr lang="en-GB" sz="1800" noProof="0" smtClean="0">
                <a:latin typeface="Courier"/>
                <a:cs typeface="Courier"/>
              </a:rPr>
              <a:t>#</a:t>
            </a:r>
            <a:r>
              <a:rPr lang="en-GB" sz="1800" noProof="0">
                <a:latin typeface="Courier"/>
                <a:cs typeface="Courier"/>
              </a:rPr>
              <a:t>cloud-config</a:t>
            </a:r>
          </a:p>
          <a:p>
            <a:pPr marL="0" indent="0">
              <a:buNone/>
            </a:pPr>
            <a:endParaRPr lang="en-GB" sz="1800" noProof="0">
              <a:latin typeface="Courier"/>
              <a:cs typeface="Courier"/>
            </a:endParaRPr>
          </a:p>
          <a:p>
            <a:pPr marL="0" indent="0">
              <a:buNone/>
            </a:pPr>
            <a:r>
              <a:rPr lang="en-GB" sz="1800" noProof="0">
                <a:latin typeface="Courier"/>
                <a:cs typeface="Courier"/>
              </a:rPr>
              <a:t>users:</a:t>
            </a:r>
          </a:p>
          <a:p>
            <a:pPr marL="0" indent="0">
              <a:buNone/>
            </a:pPr>
            <a:r>
              <a:rPr lang="en-GB" sz="1800" noProof="0">
                <a:latin typeface="Courier"/>
                <a:cs typeface="Courier"/>
              </a:rPr>
              <a:t>  - default</a:t>
            </a:r>
          </a:p>
          <a:p>
            <a:pPr marL="0" indent="0">
              <a:buNone/>
            </a:pPr>
            <a:r>
              <a:rPr lang="en-GB" sz="1800" noProof="0">
                <a:latin typeface="Courier"/>
                <a:cs typeface="Courier"/>
              </a:rPr>
              <a:t>  - name: </a:t>
            </a:r>
            <a:r>
              <a:rPr lang="en-GB" sz="1800" noProof="0" smtClean="0">
                <a:latin typeface="Courier"/>
                <a:cs typeface="Courier"/>
              </a:rPr>
              <a:t>myuser</a:t>
            </a:r>
            <a:endParaRPr lang="en-GB" sz="1800" noProof="0">
              <a:latin typeface="Courier"/>
              <a:cs typeface="Courier"/>
            </a:endParaRPr>
          </a:p>
          <a:p>
            <a:pPr marL="0" indent="0">
              <a:buNone/>
            </a:pPr>
            <a:r>
              <a:rPr lang="en-GB" sz="1800" noProof="0">
                <a:latin typeface="Courier"/>
                <a:cs typeface="Courier"/>
              </a:rPr>
              <a:t>    sudo: ALL=(ALL) NOPASSWD:ALL</a:t>
            </a:r>
          </a:p>
          <a:p>
            <a:pPr marL="0" indent="0">
              <a:buNone/>
            </a:pPr>
            <a:r>
              <a:rPr lang="en-GB" sz="1800" noProof="0">
                <a:latin typeface="Courier"/>
                <a:cs typeface="Courier"/>
              </a:rPr>
              <a:t>    lock-passwd: true</a:t>
            </a:r>
          </a:p>
          <a:p>
            <a:pPr marL="0" indent="0">
              <a:buNone/>
            </a:pPr>
            <a:r>
              <a:rPr lang="en-GB" sz="1800" noProof="0">
                <a:latin typeface="Courier"/>
                <a:cs typeface="Courier"/>
              </a:rPr>
              <a:t>    ssh-import-id: </a:t>
            </a:r>
            <a:r>
              <a:rPr lang="en-GB" sz="1800" noProof="0" smtClean="0">
                <a:latin typeface="Courier"/>
                <a:cs typeface="Courier"/>
              </a:rPr>
              <a:t>myuser</a:t>
            </a:r>
            <a:endParaRPr lang="en-GB" sz="1800" noProof="0">
              <a:latin typeface="Courier"/>
              <a:cs typeface="Courier"/>
            </a:endParaRPr>
          </a:p>
          <a:p>
            <a:pPr marL="0" indent="0">
              <a:buNone/>
            </a:pPr>
            <a:r>
              <a:rPr lang="en-GB" sz="1800" noProof="0">
                <a:latin typeface="Courier"/>
                <a:cs typeface="Courier"/>
              </a:rPr>
              <a:t>    shell: /bin/bash</a:t>
            </a:r>
          </a:p>
          <a:p>
            <a:pPr marL="0" indent="0">
              <a:buNone/>
            </a:pPr>
            <a:r>
              <a:rPr lang="en-GB" sz="1800" noProof="0">
                <a:latin typeface="Courier"/>
                <a:cs typeface="Courier"/>
              </a:rPr>
              <a:t>    ssh-authorized-keys:</a:t>
            </a:r>
          </a:p>
          <a:p>
            <a:pPr marL="0" indent="0">
              <a:buNone/>
            </a:pPr>
            <a:r>
              <a:rPr lang="en-GB" sz="1800" noProof="0">
                <a:latin typeface="Courier"/>
                <a:cs typeface="Courier"/>
              </a:rPr>
              <a:t>      - </a:t>
            </a:r>
            <a:r>
              <a:rPr lang="en-GB" sz="1800" noProof="0" smtClean="0">
                <a:latin typeface="Courier"/>
                <a:cs typeface="Courier"/>
              </a:rPr>
              <a:t>&lt;your key here&gt;</a:t>
            </a:r>
          </a:p>
          <a:p>
            <a:pPr marL="0" indent="0">
              <a:buNone/>
            </a:pPr>
            <a:endParaRPr lang="en-GB" sz="1800" noProof="0">
              <a:latin typeface="Courier"/>
              <a:cs typeface="Courier"/>
            </a:endParaRPr>
          </a:p>
          <a:p>
            <a:pPr marL="0" indent="0">
              <a:buNone/>
            </a:pPr>
            <a:r>
              <a:rPr lang="en-GB" sz="1800" noProof="0" smtClean="0">
                <a:latin typeface="Courier"/>
                <a:cs typeface="Courier"/>
              </a:rPr>
              <a:t>package_upgrade</a:t>
            </a:r>
            <a:r>
              <a:rPr lang="en-GB" sz="1800" noProof="0">
                <a:latin typeface="Courier"/>
                <a:cs typeface="Courier"/>
              </a:rPr>
              <a:t>: </a:t>
            </a:r>
            <a:r>
              <a:rPr lang="en-GB" sz="1800" noProof="0" smtClean="0">
                <a:latin typeface="Courier"/>
                <a:cs typeface="Courier"/>
              </a:rPr>
              <a:t>true</a:t>
            </a:r>
            <a:endParaRPr lang="en-GB" sz="1800" noProof="0">
              <a:latin typeface="Courier"/>
              <a:cs typeface="Courier"/>
            </a:endParaRPr>
          </a:p>
          <a:p>
            <a:pPr marL="0" indent="0">
              <a:buNone/>
            </a:pPr>
            <a:endParaRPr lang="en-GB" sz="1800" noProof="0">
              <a:latin typeface="Courier"/>
              <a:cs typeface="Courier"/>
            </a:endParaRPr>
          </a:p>
          <a:p>
            <a:pPr marL="0" indent="0">
              <a:buNone/>
            </a:pPr>
            <a:r>
              <a:rPr lang="en-GB" sz="1800" noProof="0">
                <a:latin typeface="Courier"/>
                <a:cs typeface="Courier"/>
              </a:rPr>
              <a:t>packages:</a:t>
            </a:r>
          </a:p>
          <a:p>
            <a:pPr marL="0" indent="0">
              <a:buNone/>
            </a:pPr>
            <a:r>
              <a:rPr lang="en-GB" sz="1800" noProof="0">
                <a:latin typeface="Courier"/>
                <a:cs typeface="Courier"/>
              </a:rPr>
              <a:t>  - ca-policy-egi-core</a:t>
            </a:r>
          </a:p>
          <a:p>
            <a:pPr marL="0" indent="0">
              <a:buNone/>
            </a:pPr>
            <a:r>
              <a:rPr lang="en-GB" sz="1800" noProof="0">
                <a:latin typeface="Courier"/>
                <a:cs typeface="Courier"/>
              </a:rPr>
              <a:t>  - occi-cli</a:t>
            </a:r>
          </a:p>
          <a:p>
            <a:pPr marL="0" indent="0">
              <a:buNone/>
            </a:pPr>
            <a:r>
              <a:rPr lang="en-GB" sz="1800" noProof="0">
                <a:latin typeface="Courier"/>
                <a:cs typeface="Courier"/>
              </a:rPr>
              <a:t>  - voms-</a:t>
            </a:r>
            <a:r>
              <a:rPr lang="en-GB" sz="1800" noProof="0" smtClean="0">
                <a:latin typeface="Courier"/>
                <a:cs typeface="Courier"/>
              </a:rPr>
              <a:t>clients</a:t>
            </a:r>
            <a:endParaRPr lang="en-GB" sz="1800" noProof="0">
              <a:latin typeface="Courier"/>
              <a:cs typeface="Courier"/>
            </a:endParaRPr>
          </a:p>
        </p:txBody>
      </p:sp>
      <p:sp>
        <p:nvSpPr>
          <p:cNvPr id="4" name="Llamada con línea 1 3"/>
          <p:cNvSpPr/>
          <p:nvPr/>
        </p:nvSpPr>
        <p:spPr>
          <a:xfrm>
            <a:off x="3707904" y="1381244"/>
            <a:ext cx="2232248" cy="792088"/>
          </a:xfrm>
          <a:prstGeom prst="borderCallout1">
            <a:avLst>
              <a:gd name="adj1" fmla="val 67846"/>
              <a:gd name="adj2" fmla="val -800"/>
              <a:gd name="adj3" fmla="val 61185"/>
              <a:gd name="adj4" fmla="val -62923"/>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Tells cloud-</a:t>
            </a:r>
            <a:r>
              <a:rPr lang="en-GB" dirty="0" err="1" smtClean="0"/>
              <a:t>init</a:t>
            </a:r>
            <a:r>
              <a:rPr lang="en-GB" dirty="0" smtClean="0"/>
              <a:t>  this is a cloud-</a:t>
            </a:r>
            <a:r>
              <a:rPr lang="en-GB" dirty="0" err="1" smtClean="0"/>
              <a:t>config</a:t>
            </a:r>
            <a:r>
              <a:rPr lang="en-GB" dirty="0" smtClean="0"/>
              <a:t> file </a:t>
            </a:r>
            <a:endParaRPr lang="en-GB" dirty="0"/>
          </a:p>
        </p:txBody>
      </p:sp>
      <p:sp>
        <p:nvSpPr>
          <p:cNvPr id="5" name="Llamada con línea 1 4"/>
          <p:cNvSpPr/>
          <p:nvPr/>
        </p:nvSpPr>
        <p:spPr>
          <a:xfrm>
            <a:off x="6372200" y="2132856"/>
            <a:ext cx="1944216" cy="720080"/>
          </a:xfrm>
          <a:prstGeom prst="borderCallout1">
            <a:avLst>
              <a:gd name="adj1" fmla="val 26048"/>
              <a:gd name="adj2" fmla="val 2479"/>
              <a:gd name="adj3" fmla="val 19289"/>
              <a:gd name="adj4" fmla="val -219189"/>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Configure default user (e.g. </a:t>
            </a:r>
            <a:r>
              <a:rPr lang="en-GB" dirty="0" err="1" smtClean="0"/>
              <a:t>ubuntu</a:t>
            </a:r>
            <a:r>
              <a:rPr lang="en-GB" dirty="0" smtClean="0"/>
              <a:t>)</a:t>
            </a:r>
            <a:endParaRPr lang="en-GB" dirty="0"/>
          </a:p>
        </p:txBody>
      </p:sp>
      <p:sp>
        <p:nvSpPr>
          <p:cNvPr id="6" name="Llamada con línea 1 5"/>
          <p:cNvSpPr/>
          <p:nvPr/>
        </p:nvSpPr>
        <p:spPr>
          <a:xfrm>
            <a:off x="5940152" y="3068960"/>
            <a:ext cx="2520280" cy="1224136"/>
          </a:xfrm>
          <a:prstGeom prst="borderCallout1">
            <a:avLst>
              <a:gd name="adj1" fmla="val 26477"/>
              <a:gd name="adj2" fmla="val 10433"/>
              <a:gd name="adj3" fmla="val 254"/>
              <a:gd name="adj4" fmla="val -86104"/>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Create a user called “</a:t>
            </a:r>
            <a:r>
              <a:rPr lang="en-GB" dirty="0" err="1" smtClean="0"/>
              <a:t>myuser</a:t>
            </a:r>
            <a:r>
              <a:rPr lang="en-GB" dirty="0" smtClean="0"/>
              <a:t>” able to </a:t>
            </a:r>
            <a:r>
              <a:rPr lang="en-GB" dirty="0" err="1" smtClean="0"/>
              <a:t>sudo</a:t>
            </a:r>
            <a:r>
              <a:rPr lang="en-GB" dirty="0" smtClean="0"/>
              <a:t> and with a </a:t>
            </a:r>
            <a:r>
              <a:rPr lang="en-GB" dirty="0" err="1" smtClean="0"/>
              <a:t>ssh</a:t>
            </a:r>
            <a:r>
              <a:rPr lang="en-GB" dirty="0" smtClean="0"/>
              <a:t> key</a:t>
            </a:r>
            <a:endParaRPr lang="en-GB" dirty="0"/>
          </a:p>
        </p:txBody>
      </p:sp>
      <p:sp>
        <p:nvSpPr>
          <p:cNvPr id="7" name="Llamada con línea 1 6"/>
          <p:cNvSpPr/>
          <p:nvPr/>
        </p:nvSpPr>
        <p:spPr>
          <a:xfrm>
            <a:off x="4355976" y="5373216"/>
            <a:ext cx="1944216" cy="720080"/>
          </a:xfrm>
          <a:prstGeom prst="borderCallout1">
            <a:avLst>
              <a:gd name="adj1" fmla="val 30427"/>
              <a:gd name="adj2" fmla="val 7344"/>
              <a:gd name="adj3" fmla="val 11677"/>
              <a:gd name="adj4" fmla="val -83528"/>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Install some packages</a:t>
            </a:r>
            <a:endParaRPr lang="en-GB" dirty="0"/>
          </a:p>
        </p:txBody>
      </p:sp>
      <p:sp>
        <p:nvSpPr>
          <p:cNvPr id="8" name="Llamada con línea 1 7"/>
          <p:cNvSpPr/>
          <p:nvPr/>
        </p:nvSpPr>
        <p:spPr>
          <a:xfrm>
            <a:off x="5292080" y="4437112"/>
            <a:ext cx="2016224" cy="864096"/>
          </a:xfrm>
          <a:prstGeom prst="borderCallout1">
            <a:avLst>
              <a:gd name="adj1" fmla="val 12668"/>
              <a:gd name="adj2" fmla="val 2614"/>
              <a:gd name="adj3" fmla="val 9580"/>
              <a:gd name="adj4" fmla="val -100528"/>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Run apt-get upgrade (or yum upgrade)</a:t>
            </a:r>
            <a:endParaRPr lang="en-GB" dirty="0"/>
          </a:p>
        </p:txBody>
      </p:sp>
    </p:spTree>
    <p:extLst>
      <p:ext uri="{BB962C8B-B14F-4D97-AF65-F5344CB8AC3E}">
        <p14:creationId xmlns:p14="http://schemas.microsoft.com/office/powerpoint/2010/main" val="1346897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Membership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74398"/>
            <a:ext cx="3096344" cy="3234922"/>
          </a:xfrm>
          <a:prstGeom prst="rect">
            <a:avLst/>
          </a:prstGeom>
        </p:spPr>
      </p:pic>
      <p:sp>
        <p:nvSpPr>
          <p:cNvPr id="7" name="Content Placeholder 6"/>
          <p:cNvSpPr>
            <a:spLocks noGrp="1"/>
          </p:cNvSpPr>
          <p:nvPr>
            <p:ph sz="half" idx="2"/>
          </p:nvPr>
        </p:nvSpPr>
        <p:spPr>
          <a:xfrm>
            <a:off x="107504" y="1052736"/>
            <a:ext cx="9036496" cy="4784400"/>
          </a:xfrm>
        </p:spPr>
        <p:txBody>
          <a:bodyPr lIns="80229" tIns="40115" rIns="80229" bIns="40115"/>
          <a:lstStyle/>
          <a:p>
            <a:r>
              <a:rPr lang="en-US" sz="2400" dirty="0">
                <a:latin typeface="Candara" panose="020E0502030303020204" pitchFamily="34" charset="0"/>
              </a:rPr>
              <a:t>Major national e-Infrastructures: </a:t>
            </a:r>
            <a:r>
              <a:rPr lang="en-US" sz="2400" dirty="0">
                <a:solidFill>
                  <a:srgbClr val="4F81BD"/>
                </a:solidFill>
                <a:latin typeface="Candara" panose="020E0502030303020204" pitchFamily="34" charset="0"/>
              </a:rPr>
              <a:t>22 NGIs</a:t>
            </a:r>
          </a:p>
          <a:p>
            <a:r>
              <a:rPr lang="en-US" sz="2400" dirty="0" smtClean="0">
                <a:latin typeface="Candara" panose="020E0502030303020204" pitchFamily="34" charset="0"/>
              </a:rPr>
              <a:t>EIRO: </a:t>
            </a:r>
            <a:r>
              <a:rPr lang="en-US" sz="2400" dirty="0" smtClean="0">
                <a:solidFill>
                  <a:srgbClr val="4F81BD"/>
                </a:solidFill>
                <a:latin typeface="Candara" panose="020E0502030303020204" pitchFamily="34" charset="0"/>
              </a:rPr>
              <a:t>CERN </a:t>
            </a:r>
            <a:r>
              <a:rPr lang="en-US" sz="1600" dirty="0" smtClean="0">
                <a:latin typeface="Candara" panose="020E0502030303020204" pitchFamily="34" charset="0"/>
              </a:rPr>
              <a:t>(European Intergovernmental Research </a:t>
            </a:r>
            <a:r>
              <a:rPr lang="en-US" sz="1600" dirty="0" err="1" smtClean="0">
                <a:latin typeface="Candara" panose="020E0502030303020204" pitchFamily="34" charset="0"/>
              </a:rPr>
              <a:t>Organisation</a:t>
            </a:r>
            <a:r>
              <a:rPr lang="en-US" sz="1600" dirty="0" smtClean="0">
                <a:latin typeface="Candara" panose="020E0502030303020204" pitchFamily="34" charset="0"/>
              </a:rPr>
              <a:t>)</a:t>
            </a:r>
            <a:endParaRPr lang="en-US" dirty="0">
              <a:latin typeface="Candara" panose="020E0502030303020204" pitchFamily="34" charset="0"/>
            </a:endParaRPr>
          </a:p>
          <a:p>
            <a:r>
              <a:rPr lang="en-US" sz="2400" dirty="0" smtClean="0">
                <a:solidFill>
                  <a:srgbClr val="4F81BD"/>
                </a:solidFill>
                <a:latin typeface="Candara" panose="020E0502030303020204" pitchFamily="34" charset="0"/>
              </a:rPr>
              <a:t>Membership fees sustain the federation and community</a:t>
            </a:r>
          </a:p>
          <a:p>
            <a:pPr marL="722313" lvl="1" indent="-195263"/>
            <a:r>
              <a:rPr lang="en-US" sz="1800" dirty="0" smtClean="0">
                <a:solidFill>
                  <a:srgbClr val="000000"/>
                </a:solidFill>
                <a:latin typeface="Candara" panose="020E0502030303020204" pitchFamily="34" charset="0"/>
              </a:rPr>
              <a:t>EGI Foundation</a:t>
            </a:r>
          </a:p>
          <a:p>
            <a:pPr marL="722313" lvl="1" indent="-195263"/>
            <a:r>
              <a:rPr lang="en-US" sz="1800" dirty="0" smtClean="0">
                <a:solidFill>
                  <a:srgbClr val="000000"/>
                </a:solidFill>
                <a:latin typeface="Candara" panose="020E0502030303020204" pitchFamily="34" charset="0"/>
              </a:rPr>
              <a:t>Collaboration &amp; federation</a:t>
            </a:r>
          </a:p>
          <a:p>
            <a:endParaRPr lang="en-US" sz="2400" dirty="0">
              <a:solidFill>
                <a:srgbClr val="4F81BD"/>
              </a:solidFill>
              <a:latin typeface="Candara" panose="020E0502030303020204" pitchFamily="34" charset="0"/>
            </a:endParaRPr>
          </a:p>
          <a:p>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10" y="2420888"/>
            <a:ext cx="504056" cy="43810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955187"/>
            <a:ext cx="720080" cy="514343"/>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816" y="2924944"/>
            <a:ext cx="676249" cy="43204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531250"/>
            <a:ext cx="1008112" cy="399866"/>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697" y="3387234"/>
            <a:ext cx="515779" cy="50405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880" y="4118450"/>
            <a:ext cx="1039726" cy="462678"/>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4892" y="4035308"/>
            <a:ext cx="667275" cy="45496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4734" y="4467356"/>
            <a:ext cx="825260" cy="432048"/>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59390" y="4467356"/>
            <a:ext cx="662474" cy="432048"/>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1880" y="5023652"/>
            <a:ext cx="936104" cy="284502"/>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0200" y="4899404"/>
            <a:ext cx="619269" cy="432048"/>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9914" y="5331450"/>
            <a:ext cx="567500" cy="425625"/>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30726" y="5331452"/>
            <a:ext cx="682439" cy="432048"/>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3928" y="5835506"/>
            <a:ext cx="473814" cy="473814"/>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9993" y="5835506"/>
            <a:ext cx="609476" cy="412568"/>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49737" y="2486869"/>
            <a:ext cx="736245" cy="366066"/>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41823" y="2420887"/>
            <a:ext cx="715114" cy="432048"/>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5786" y="2919604"/>
            <a:ext cx="774031" cy="365381"/>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331891" y="2900163"/>
            <a:ext cx="730012" cy="492334"/>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477727" y="3356993"/>
            <a:ext cx="792088" cy="460704"/>
          </a:xfrm>
          <a:prstGeom prst="rect">
            <a:avLst/>
          </a:prstGeom>
        </p:spPr>
      </p:pic>
      <p:pic>
        <p:nvPicPr>
          <p:cNvPr id="35" name="Picture 34" descr="Screen Shot 2016-04-12 at 06.27.31.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62518" y="3429001"/>
            <a:ext cx="699387" cy="360040"/>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48639" y="3861047"/>
            <a:ext cx="653736" cy="57606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341825" y="3861047"/>
            <a:ext cx="716651" cy="474092"/>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65761" y="4437113"/>
            <a:ext cx="551759" cy="39699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53903" y="4437113"/>
            <a:ext cx="720080" cy="360040"/>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477728" y="4869160"/>
            <a:ext cx="811673" cy="415166"/>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413833" y="4869159"/>
            <a:ext cx="660779" cy="432048"/>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49737" y="5301207"/>
            <a:ext cx="765808" cy="371013"/>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413831" y="5373217"/>
            <a:ext cx="678449" cy="417120"/>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693751" y="5733255"/>
            <a:ext cx="653164" cy="575816"/>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373614" y="5805264"/>
            <a:ext cx="709002" cy="504056"/>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86040" y="2492896"/>
            <a:ext cx="658368" cy="542544"/>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244410" y="2492898"/>
            <a:ext cx="733993" cy="477949"/>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660336" y="2924944"/>
            <a:ext cx="512064" cy="542544"/>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172401" y="3039618"/>
            <a:ext cx="783404" cy="389384"/>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668344" y="3573016"/>
            <a:ext cx="549052" cy="476286"/>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244407" y="3501008"/>
            <a:ext cx="718372" cy="499492"/>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380313" y="4221090"/>
            <a:ext cx="792088" cy="106105"/>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291916" y="4077072"/>
            <a:ext cx="699507" cy="432048"/>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524328" y="4365104"/>
            <a:ext cx="719329" cy="542544"/>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8244408" y="4509122"/>
            <a:ext cx="715392" cy="496159"/>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596336" y="4989134"/>
            <a:ext cx="569650" cy="384082"/>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244410" y="5013178"/>
            <a:ext cx="724187" cy="377271"/>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276523" y="5628999"/>
            <a:ext cx="687965" cy="680321"/>
          </a:xfrm>
          <a:prstGeom prst="rect">
            <a:avLst/>
          </a:prstGeom>
        </p:spPr>
      </p:pic>
      <p:cxnSp>
        <p:nvCxnSpPr>
          <p:cNvPr id="61" name="Straight Connector 60"/>
          <p:cNvCxnSpPr/>
          <p:nvPr/>
        </p:nvCxnSpPr>
        <p:spPr>
          <a:xfrm>
            <a:off x="7524330" y="5445224"/>
            <a:ext cx="1440160" cy="0"/>
          </a:xfrm>
          <a:prstGeom prst="line">
            <a:avLst/>
          </a:prstGeom>
          <a:ln w="88900"/>
        </p:spPr>
        <p:style>
          <a:lnRef idx="2">
            <a:schemeClr val="accent1"/>
          </a:lnRef>
          <a:fillRef idx="0">
            <a:schemeClr val="accent1"/>
          </a:fillRef>
          <a:effectRef idx="1">
            <a:schemeClr val="accent1"/>
          </a:effectRef>
          <a:fontRef idx="minor">
            <a:schemeClr val="tx1"/>
          </a:fontRef>
        </p:style>
      </p:cxnSp>
      <p:pic>
        <p:nvPicPr>
          <p:cNvPr id="3" name="Picture 2" descr="Screen Shot 2016-04-14 at 17.28.08.png"/>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707906" y="2397592"/>
            <a:ext cx="714287" cy="598741"/>
          </a:xfrm>
          <a:prstGeom prst="rect">
            <a:avLst/>
          </a:prstGeom>
        </p:spPr>
      </p:pic>
    </p:spTree>
    <p:extLst>
      <p:ext uri="{BB962C8B-B14F-4D97-AF65-F5344CB8AC3E}">
        <p14:creationId xmlns:p14="http://schemas.microsoft.com/office/powerpoint/2010/main" val="7483226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What about Windows?</a:t>
            </a:r>
            <a:endParaRPr lang="en-GB" noProof="0"/>
          </a:p>
        </p:txBody>
      </p:sp>
      <p:sp>
        <p:nvSpPr>
          <p:cNvPr id="3" name="Marcador de contenido 2"/>
          <p:cNvSpPr>
            <a:spLocks noGrp="1"/>
          </p:cNvSpPr>
          <p:nvPr>
            <p:ph sz="half" idx="2"/>
          </p:nvPr>
        </p:nvSpPr>
        <p:spPr/>
        <p:txBody>
          <a:bodyPr/>
          <a:lstStyle/>
          <a:p>
            <a:r>
              <a:rPr lang="en-GB" sz="2400" noProof="0" dirty="0">
                <a:latin typeface="Candara" panose="020E0502030303020204" pitchFamily="34" charset="0"/>
              </a:rPr>
              <a:t>cloud-</a:t>
            </a:r>
            <a:r>
              <a:rPr lang="en-GB" sz="2400" noProof="0" dirty="0" err="1">
                <a:latin typeface="Candara" panose="020E0502030303020204" pitchFamily="34" charset="0"/>
              </a:rPr>
              <a:t>init</a:t>
            </a:r>
            <a:r>
              <a:rPr lang="en-GB" sz="2400" noProof="0" dirty="0">
                <a:latin typeface="Candara" panose="020E0502030303020204" pitchFamily="34" charset="0"/>
              </a:rPr>
              <a:t> is </a:t>
            </a:r>
            <a:r>
              <a:rPr lang="en-GB" sz="2400" noProof="0" dirty="0" err="1">
                <a:latin typeface="Candara" panose="020E0502030303020204" pitchFamily="34" charset="0"/>
              </a:rPr>
              <a:t>linux</a:t>
            </a:r>
            <a:r>
              <a:rPr lang="en-GB" sz="2400" noProof="0" dirty="0">
                <a:latin typeface="Candara" panose="020E0502030303020204" pitchFamily="34" charset="0"/>
              </a:rPr>
              <a:t>-only, but</a:t>
            </a:r>
          </a:p>
          <a:p>
            <a:r>
              <a:rPr lang="en-GB" sz="2400" b="1" noProof="0" dirty="0" err="1" smtClean="0">
                <a:solidFill>
                  <a:schemeClr val="accent1"/>
                </a:solidFill>
                <a:latin typeface="Candara" panose="020E0502030303020204" pitchFamily="34" charset="0"/>
              </a:rPr>
              <a:t>cloudbase</a:t>
            </a:r>
            <a:r>
              <a:rPr lang="en-GB" sz="2400" b="1" noProof="0" dirty="0" err="1">
                <a:solidFill>
                  <a:schemeClr val="accent1"/>
                </a:solidFill>
                <a:latin typeface="Candara" panose="020E0502030303020204" pitchFamily="34" charset="0"/>
              </a:rPr>
              <a:t>-init</a:t>
            </a:r>
            <a:r>
              <a:rPr lang="en-GB" sz="2400" noProof="0" dirty="0">
                <a:latin typeface="Candara" panose="020E0502030303020204" pitchFamily="34" charset="0"/>
              </a:rPr>
              <a:t> can help!</a:t>
            </a:r>
          </a:p>
          <a:p>
            <a:r>
              <a:rPr lang="en-GB" sz="2400" noProof="0" dirty="0" smtClean="0">
                <a:latin typeface="Candara" panose="020E0502030303020204" pitchFamily="34" charset="0"/>
              </a:rPr>
              <a:t>Features:</a:t>
            </a:r>
          </a:p>
          <a:p>
            <a:pPr lvl="1"/>
            <a:r>
              <a:rPr lang="en-GB" sz="2000" noProof="0" dirty="0" smtClean="0">
                <a:latin typeface="Candara" panose="020E0502030303020204" pitchFamily="34" charset="0"/>
              </a:rPr>
              <a:t>setting hostname</a:t>
            </a:r>
          </a:p>
          <a:p>
            <a:pPr lvl="1"/>
            <a:r>
              <a:rPr lang="en-GB" sz="2000" noProof="0" dirty="0" smtClean="0">
                <a:latin typeface="Candara" panose="020E0502030303020204" pitchFamily="34" charset="0"/>
              </a:rPr>
              <a:t>user creation</a:t>
            </a:r>
          </a:p>
          <a:p>
            <a:pPr lvl="1"/>
            <a:r>
              <a:rPr lang="en-GB" sz="2000" noProof="0" dirty="0" smtClean="0">
                <a:latin typeface="Candara" panose="020E0502030303020204" pitchFamily="34" charset="0"/>
              </a:rPr>
              <a:t>group membership</a:t>
            </a:r>
          </a:p>
          <a:p>
            <a:pPr lvl="1"/>
            <a:r>
              <a:rPr lang="en-GB" sz="2000" noProof="0" dirty="0" smtClean="0">
                <a:latin typeface="Candara" panose="020E0502030303020204" pitchFamily="34" charset="0"/>
              </a:rPr>
              <a:t>static networking</a:t>
            </a:r>
          </a:p>
          <a:p>
            <a:pPr lvl="1"/>
            <a:r>
              <a:rPr lang="en-GB" sz="2000" noProof="0" dirty="0" smtClean="0">
                <a:latin typeface="Candara" panose="020E0502030303020204" pitchFamily="34" charset="0"/>
              </a:rPr>
              <a:t>SSH </a:t>
            </a:r>
            <a:r>
              <a:rPr lang="en-GB" sz="2000" noProof="0" dirty="0">
                <a:latin typeface="Candara" panose="020E0502030303020204" pitchFamily="34" charset="0"/>
              </a:rPr>
              <a:t>user's public </a:t>
            </a:r>
            <a:r>
              <a:rPr lang="en-GB" sz="2000" noProof="0" dirty="0" smtClean="0">
                <a:latin typeface="Candara" panose="020E0502030303020204" pitchFamily="34" charset="0"/>
              </a:rPr>
              <a:t>keys</a:t>
            </a:r>
          </a:p>
          <a:p>
            <a:pPr lvl="1"/>
            <a:r>
              <a:rPr lang="en-GB" sz="2000" noProof="0" dirty="0" err="1" smtClean="0">
                <a:latin typeface="Candara" panose="020E0502030303020204" pitchFamily="34" charset="0"/>
              </a:rPr>
              <a:t>user_data</a:t>
            </a:r>
            <a:r>
              <a:rPr lang="en-GB" sz="2000" noProof="0" dirty="0" smtClean="0">
                <a:latin typeface="Candara" panose="020E0502030303020204" pitchFamily="34" charset="0"/>
              </a:rPr>
              <a:t> </a:t>
            </a:r>
            <a:r>
              <a:rPr lang="en-GB" sz="2000" noProof="0" dirty="0">
                <a:latin typeface="Candara" panose="020E0502030303020204" pitchFamily="34" charset="0"/>
              </a:rPr>
              <a:t>custom scripts running in various shells (</a:t>
            </a:r>
            <a:r>
              <a:rPr lang="en-GB" sz="2000" noProof="0" dirty="0" err="1">
                <a:latin typeface="Candara" panose="020E0502030303020204" pitchFamily="34" charset="0"/>
              </a:rPr>
              <a:t>CMD.exe</a:t>
            </a:r>
            <a:r>
              <a:rPr lang="en-GB" sz="2000" noProof="0" dirty="0">
                <a:latin typeface="Candara" panose="020E0502030303020204" pitchFamily="34" charset="0"/>
              </a:rPr>
              <a:t> / </a:t>
            </a:r>
            <a:r>
              <a:rPr lang="en-GB" sz="2000" noProof="0" dirty="0" err="1">
                <a:latin typeface="Candara" panose="020E0502030303020204" pitchFamily="34" charset="0"/>
              </a:rPr>
              <a:t>Powershell</a:t>
            </a:r>
            <a:r>
              <a:rPr lang="en-GB" sz="2000" noProof="0" dirty="0">
                <a:latin typeface="Candara" panose="020E0502030303020204" pitchFamily="34" charset="0"/>
              </a:rPr>
              <a:t> / bash)</a:t>
            </a:r>
          </a:p>
        </p:txBody>
      </p:sp>
    </p:spTree>
    <p:extLst>
      <p:ext uri="{BB962C8B-B14F-4D97-AF65-F5344CB8AC3E}">
        <p14:creationId xmlns:p14="http://schemas.microsoft.com/office/powerpoint/2010/main" val="4110684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a:t>c</a:t>
            </a:r>
            <a:r>
              <a:rPr lang="en-GB" noProof="0" smtClean="0"/>
              <a:t>loudbase-init</a:t>
            </a:r>
            <a:endParaRPr lang="en-GB" noProof="0"/>
          </a:p>
        </p:txBody>
      </p:sp>
      <p:sp>
        <p:nvSpPr>
          <p:cNvPr id="3" name="Marcador de contenido 2"/>
          <p:cNvSpPr>
            <a:spLocks noGrp="1"/>
          </p:cNvSpPr>
          <p:nvPr>
            <p:ph sz="half" idx="2"/>
          </p:nvPr>
        </p:nvSpPr>
        <p:spPr/>
        <p:txBody>
          <a:bodyPr/>
          <a:lstStyle/>
          <a:p>
            <a:r>
              <a:rPr lang="en-GB" sz="2400" noProof="0" dirty="0" smtClean="0">
                <a:latin typeface="Candara" panose="020E0502030303020204" pitchFamily="34" charset="0"/>
              </a:rPr>
              <a:t>Installation:</a:t>
            </a:r>
          </a:p>
          <a:p>
            <a:pPr lvl="1"/>
            <a:r>
              <a:rPr lang="en-GB" sz="2000" noProof="0" dirty="0" smtClean="0">
                <a:latin typeface="Candara" panose="020E0502030303020204" pitchFamily="34" charset="0"/>
              </a:rPr>
              <a:t>Get installer at https: //github.com/</a:t>
            </a:r>
            <a:r>
              <a:rPr lang="en-GB" sz="2000" noProof="0" dirty="0" err="1" smtClean="0">
                <a:latin typeface="Candara" panose="020E0502030303020204" pitchFamily="34" charset="0"/>
              </a:rPr>
              <a:t>stackforge</a:t>
            </a:r>
            <a:r>
              <a:rPr lang="en-GB" sz="2000" noProof="0" dirty="0" smtClean="0">
                <a:latin typeface="Candara" panose="020E0502030303020204" pitchFamily="34" charset="0"/>
              </a:rPr>
              <a:t>/</a:t>
            </a:r>
            <a:r>
              <a:rPr lang="en-GB" sz="2000" noProof="0" dirty="0" err="1" smtClean="0">
                <a:latin typeface="Candara" panose="020E0502030303020204" pitchFamily="34" charset="0"/>
              </a:rPr>
              <a:t>cloudbase-init#binaries</a:t>
            </a:r>
            <a:endParaRPr lang="en-GB" sz="2000" noProof="0" dirty="0" smtClean="0">
              <a:latin typeface="Candara" panose="020E0502030303020204" pitchFamily="34" charset="0"/>
            </a:endParaRPr>
          </a:p>
          <a:p>
            <a:pPr lvl="1"/>
            <a:r>
              <a:rPr lang="en-GB" sz="2000" noProof="0" dirty="0" smtClean="0">
                <a:latin typeface="Candara" panose="020E0502030303020204" pitchFamily="34" charset="0"/>
              </a:rPr>
              <a:t>Installer can also execute </a:t>
            </a:r>
            <a:r>
              <a:rPr lang="en-GB" sz="2000" noProof="0" dirty="0" err="1" smtClean="0">
                <a:latin typeface="Candara" panose="020E0502030303020204" pitchFamily="34" charset="0"/>
              </a:rPr>
              <a:t>sysprep</a:t>
            </a:r>
            <a:r>
              <a:rPr lang="en-GB" sz="2000" noProof="0" dirty="0" smtClean="0">
                <a:latin typeface="Candara" panose="020E0502030303020204" pitchFamily="34" charset="0"/>
              </a:rPr>
              <a:t> if needed. </a:t>
            </a:r>
          </a:p>
          <a:p>
            <a:endParaRPr lang="en-GB" sz="2400" noProof="0" dirty="0" smtClean="0">
              <a:latin typeface="Candara" panose="020E0502030303020204" pitchFamily="34" charset="0"/>
            </a:endParaRPr>
          </a:p>
          <a:p>
            <a:r>
              <a:rPr lang="en-GB" sz="2400" noProof="0" dirty="0" smtClean="0">
                <a:latin typeface="Candara" panose="020E0502030303020204" pitchFamily="34" charset="0"/>
              </a:rPr>
              <a:t>Contextualization </a:t>
            </a:r>
          </a:p>
          <a:p>
            <a:pPr lvl="1"/>
            <a:r>
              <a:rPr lang="en-GB" sz="2000" noProof="0" dirty="0" smtClean="0">
                <a:latin typeface="Candara" panose="020E0502030303020204" pitchFamily="34" charset="0"/>
              </a:rPr>
              <a:t>user-data can only be a script</a:t>
            </a:r>
          </a:p>
          <a:p>
            <a:pPr lvl="1"/>
            <a:r>
              <a:rPr lang="en-GB" sz="2000" noProof="0" dirty="0" smtClean="0">
                <a:latin typeface="Candara" panose="020E0502030303020204" pitchFamily="34" charset="0"/>
              </a:rPr>
              <a:t>but </a:t>
            </a:r>
            <a:r>
              <a:rPr lang="en-GB" sz="2000" noProof="0" dirty="0" err="1" smtClean="0">
                <a:latin typeface="Candara" panose="020E0502030303020204" pitchFamily="34" charset="0"/>
              </a:rPr>
              <a:t>cloudbase-init</a:t>
            </a:r>
            <a:r>
              <a:rPr lang="en-GB" sz="2000" noProof="0" dirty="0" smtClean="0">
                <a:latin typeface="Candara" panose="020E0502030303020204" pitchFamily="34" charset="0"/>
              </a:rPr>
              <a:t> will use all the meta-data (networking, hostname, keys)</a:t>
            </a:r>
          </a:p>
          <a:p>
            <a:endParaRPr lang="en-GB" sz="2400" noProof="0" dirty="0">
              <a:latin typeface="Candara" panose="020E0502030303020204" pitchFamily="34" charset="0"/>
            </a:endParaRPr>
          </a:p>
        </p:txBody>
      </p:sp>
    </p:spTree>
    <p:extLst>
      <p:ext uri="{BB962C8B-B14F-4D97-AF65-F5344CB8AC3E}">
        <p14:creationId xmlns:p14="http://schemas.microsoft.com/office/powerpoint/2010/main" val="5479256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7105083" y="4526214"/>
            <a:ext cx="1643381" cy="1567082"/>
            <a:chOff x="2817864" y="1739762"/>
            <a:chExt cx="3584582" cy="3584582"/>
          </a:xfrm>
        </p:grpSpPr>
        <p:grpSp>
          <p:nvGrpSpPr>
            <p:cNvPr id="4" name="Group 9"/>
            <p:cNvGrpSpPr/>
            <p:nvPr/>
          </p:nvGrpSpPr>
          <p:grpSpPr>
            <a:xfrm>
              <a:off x="2817864" y="1739762"/>
              <a:ext cx="3584582" cy="3584582"/>
              <a:chOff x="2817864" y="1739762"/>
              <a:chExt cx="3584582" cy="3584582"/>
            </a:xfrm>
          </p:grpSpPr>
          <p:pic>
            <p:nvPicPr>
              <p:cNvPr id="6" name="Picture 6" descr="https://images.duckduckgo.com/iu/?u=https%3A%2F%2Ftse3.mm.bing.net%2Fth%3Fid%3DOIP.BigFCbpvAbgoaetE_GGkCAEsEs%26pid%3D15.1&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64" y="1739762"/>
                <a:ext cx="3584582" cy="3584582"/>
              </a:xfrm>
              <a:prstGeom prst="rect">
                <a:avLst/>
              </a:prstGeom>
              <a:noFill/>
              <a:extLst>
                <a:ext uri="{909E8E84-426E-40DD-AFC4-6F175D3DCCD1}">
                  <a14:hiddenFill xmlns:a14="http://schemas.microsoft.com/office/drawing/2010/main">
                    <a:solidFill>
                      <a:srgbClr val="FFFFFF"/>
                    </a:solidFill>
                  </a14:hiddenFill>
                </a:ext>
              </a:extLst>
            </p:spPr>
          </p:pic>
          <p:sp>
            <p:nvSpPr>
              <p:cNvPr id="7" name="Ovaal 3"/>
              <p:cNvSpPr/>
              <p:nvPr/>
            </p:nvSpPr>
            <p:spPr>
              <a:xfrm>
                <a:off x="3433394" y="2647048"/>
                <a:ext cx="2353522" cy="2298356"/>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grpSp>
        <p:sp>
          <p:nvSpPr>
            <p:cNvPr id="5" name="Cirkel 4"/>
            <p:cNvSpPr/>
            <p:nvPr/>
          </p:nvSpPr>
          <p:spPr>
            <a:xfrm rot="16200000">
              <a:off x="3430150" y="2660074"/>
              <a:ext cx="2369798" cy="2343739"/>
            </a:xfrm>
            <a:prstGeom prst="pie">
              <a:avLst>
                <a:gd name="adj1" fmla="val 0"/>
                <a:gd name="adj2" fmla="val 7117966"/>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grpSp>
      <p:sp>
        <p:nvSpPr>
          <p:cNvPr id="8" name="Título 1"/>
          <p:cNvSpPr txBox="1">
            <a:spLocks/>
          </p:cNvSpPr>
          <p:nvPr/>
        </p:nvSpPr>
        <p:spPr>
          <a:xfrm>
            <a:off x="323528" y="2637072"/>
            <a:ext cx="8636496" cy="1440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3600" u="sng" dirty="0" smtClean="0"/>
              <a:t>Exercise 2:</a:t>
            </a:r>
            <a:r>
              <a:rPr lang="en-GB" sz="3600" dirty="0" smtClean="0"/>
              <a:t/>
            </a:r>
            <a:br>
              <a:rPr lang="en-GB" sz="3600" dirty="0" smtClean="0"/>
            </a:br>
            <a:r>
              <a:rPr lang="en-GB" sz="2800" dirty="0" smtClean="0"/>
              <a:t>Study a contextualization script – Guided exercise</a:t>
            </a:r>
          </a:p>
          <a:p>
            <a:pPr algn="ctr"/>
            <a:r>
              <a:rPr lang="en-GB" sz="2800" dirty="0" smtClean="0"/>
              <a:t>Start </a:t>
            </a:r>
            <a:r>
              <a:rPr lang="en-GB" sz="2800" dirty="0" err="1" smtClean="0"/>
              <a:t>Jupyter</a:t>
            </a:r>
            <a:r>
              <a:rPr lang="en-GB" sz="2800" dirty="0" smtClean="0"/>
              <a:t> with contextualization</a:t>
            </a:r>
            <a:endParaRPr lang="en-GB" sz="3600" dirty="0"/>
          </a:p>
        </p:txBody>
      </p:sp>
    </p:spTree>
    <p:extLst>
      <p:ext uri="{BB962C8B-B14F-4D97-AF65-F5344CB8AC3E}">
        <p14:creationId xmlns:p14="http://schemas.microsoft.com/office/powerpoint/2010/main" val="37921239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02630"/>
            <a:ext cx="7344816" cy="850106"/>
          </a:xfrm>
        </p:spPr>
        <p:txBody>
          <a:bodyPr>
            <a:normAutofit fontScale="90000"/>
          </a:bodyPr>
          <a:lstStyle/>
          <a:p>
            <a:r>
              <a:rPr lang="en-GB" dirty="0" smtClean="0"/>
              <a:t>Where to find contextualised VAs?</a:t>
            </a:r>
            <a:br>
              <a:rPr lang="en-GB" dirty="0" smtClean="0"/>
            </a:br>
            <a:r>
              <a:rPr lang="en-GB" u="sng" dirty="0" smtClean="0"/>
              <a:t>Software Appliances</a:t>
            </a:r>
            <a:r>
              <a:rPr lang="en-GB" dirty="0" smtClean="0"/>
              <a:t> in </a:t>
            </a:r>
            <a:r>
              <a:rPr lang="en-GB" dirty="0" err="1" smtClean="0"/>
              <a:t>AppDB</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554" y="1124744"/>
            <a:ext cx="6563854" cy="51088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6047849" y="1772816"/>
            <a:ext cx="892661" cy="589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9" name="Ovale 8"/>
          <p:cNvSpPr/>
          <p:nvPr/>
        </p:nvSpPr>
        <p:spPr>
          <a:xfrm>
            <a:off x="1700102" y="5631575"/>
            <a:ext cx="892661" cy="365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86" y="1139569"/>
            <a:ext cx="7537514" cy="511721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6471863" y="2454818"/>
            <a:ext cx="1500279" cy="654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879" y="1196752"/>
            <a:ext cx="7091521" cy="2629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a:xfrm>
            <a:off x="6047849" y="3140968"/>
            <a:ext cx="2124551" cy="685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3914353"/>
            <a:ext cx="7475537"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e 14"/>
          <p:cNvSpPr/>
          <p:nvPr/>
        </p:nvSpPr>
        <p:spPr>
          <a:xfrm>
            <a:off x="1619672" y="4478285"/>
            <a:ext cx="2124551" cy="1104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33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02630"/>
            <a:ext cx="7344816" cy="850106"/>
          </a:xfrm>
        </p:spPr>
        <p:txBody>
          <a:bodyPr>
            <a:normAutofit fontScale="90000"/>
          </a:bodyPr>
          <a:lstStyle/>
          <a:p>
            <a:r>
              <a:rPr lang="en-GB" dirty="0" smtClean="0"/>
              <a:t>Where to find contextualised VAs?</a:t>
            </a:r>
            <a:br>
              <a:rPr lang="en-GB" dirty="0" smtClean="0"/>
            </a:br>
            <a:r>
              <a:rPr lang="en-GB" u="sng" dirty="0" smtClean="0"/>
              <a:t>Software Appliances</a:t>
            </a:r>
            <a:r>
              <a:rPr lang="en-GB" dirty="0" smtClean="0"/>
              <a:t> in </a:t>
            </a:r>
            <a:r>
              <a:rPr lang="en-GB" dirty="0" err="1" smtClean="0"/>
              <a:t>AppDB</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46770"/>
            <a:ext cx="5648325"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479" y="4994965"/>
            <a:ext cx="36290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2960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noProof="0" dirty="0" smtClean="0"/>
              <a:t>What you have to do </a:t>
            </a:r>
            <a:endParaRPr lang="en-GB" noProof="0" dirty="0"/>
          </a:p>
        </p:txBody>
      </p:sp>
      <p:sp>
        <p:nvSpPr>
          <p:cNvPr id="3" name="Content Placeholder 2"/>
          <p:cNvSpPr>
            <a:spLocks noGrp="1"/>
          </p:cNvSpPr>
          <p:nvPr>
            <p:ph sz="half" idx="2"/>
          </p:nvPr>
        </p:nvSpPr>
        <p:spPr>
          <a:xfrm>
            <a:off x="226810" y="1524920"/>
            <a:ext cx="8712968" cy="2912192"/>
          </a:xfrm>
        </p:spPr>
        <p:txBody>
          <a:bodyPr/>
          <a:lstStyle/>
          <a:p>
            <a:r>
              <a:rPr lang="en-US" sz="2400" dirty="0" smtClean="0">
                <a:latin typeface="Candara" panose="020E0502030303020204" pitchFamily="34" charset="0"/>
              </a:rPr>
              <a:t>Use the EGI </a:t>
            </a:r>
            <a:r>
              <a:rPr lang="en-US" sz="2400" dirty="0" err="1" smtClean="0">
                <a:latin typeface="Candara" panose="020E0502030303020204" pitchFamily="34" charset="0"/>
              </a:rPr>
              <a:t>VMOps</a:t>
            </a:r>
            <a:r>
              <a:rPr lang="en-US" sz="2400" dirty="0" smtClean="0">
                <a:latin typeface="Candara" panose="020E0502030303020204" pitchFamily="34" charset="0"/>
              </a:rPr>
              <a:t> dashboard to start your </a:t>
            </a:r>
            <a:r>
              <a:rPr lang="en-US" sz="2400" dirty="0" err="1" smtClean="0">
                <a:latin typeface="Candara" panose="020E0502030303020204" pitchFamily="34" charset="0"/>
              </a:rPr>
              <a:t>Jupyter</a:t>
            </a:r>
            <a:r>
              <a:rPr lang="en-US" sz="2400" dirty="0" smtClean="0">
                <a:latin typeface="Candara" panose="020E0502030303020204" pitchFamily="34" charset="0"/>
              </a:rPr>
              <a:t> Notebook </a:t>
            </a:r>
            <a:r>
              <a:rPr lang="en-US" sz="2400" dirty="0">
                <a:latin typeface="Candara" panose="020E0502030303020204" pitchFamily="34" charset="0"/>
              </a:rPr>
              <a:t> </a:t>
            </a:r>
            <a:r>
              <a:rPr lang="en-US" sz="2400" dirty="0" smtClean="0">
                <a:latin typeface="Candara" panose="020E0502030303020204" pitchFamily="34" charset="0"/>
              </a:rPr>
              <a:t>in the EGI Training Infrastructure</a:t>
            </a:r>
          </a:p>
          <a:p>
            <a:r>
              <a:rPr lang="en-GB" sz="2400" dirty="0">
                <a:latin typeface="Candara" panose="020E0502030303020204" pitchFamily="34" charset="0"/>
              </a:rPr>
              <a:t>Configure the notebook to download the </a:t>
            </a:r>
            <a:r>
              <a:rPr lang="en-GB" sz="2400" dirty="0" err="1" smtClean="0">
                <a:latin typeface="Candara" panose="020E0502030303020204" pitchFamily="34" charset="0"/>
              </a:rPr>
              <a:t>QualityGraphics.ipynb</a:t>
            </a:r>
            <a:r>
              <a:rPr lang="en-GB" sz="2400" dirty="0" smtClean="0">
                <a:latin typeface="Candara" panose="020E0502030303020204" pitchFamily="34" charset="0"/>
              </a:rPr>
              <a:t> at instantiation time</a:t>
            </a:r>
            <a:endParaRPr lang="en-US" sz="2400" dirty="0" smtClean="0">
              <a:latin typeface="Candara" panose="020E0502030303020204" pitchFamily="34" charset="0"/>
            </a:endParaRPr>
          </a:p>
          <a:p>
            <a:r>
              <a:rPr lang="en-US" sz="2400" dirty="0" smtClean="0">
                <a:latin typeface="Candara" panose="020E0502030303020204" pitchFamily="34" charset="0"/>
              </a:rPr>
              <a:t>Access your VM via SSH and start your notebook</a:t>
            </a:r>
          </a:p>
          <a:p>
            <a:r>
              <a:rPr lang="en-US" sz="2400" dirty="0" smtClean="0">
                <a:latin typeface="Candara" panose="020E0502030303020204" pitchFamily="34" charset="0"/>
              </a:rPr>
              <a:t>Access the </a:t>
            </a:r>
            <a:r>
              <a:rPr lang="en-US" sz="2400" dirty="0" err="1" smtClean="0">
                <a:latin typeface="Candara" panose="020E0502030303020204" pitchFamily="34" charset="0"/>
              </a:rPr>
              <a:t>Jupyter</a:t>
            </a:r>
            <a:r>
              <a:rPr lang="en-US" sz="2400" dirty="0" smtClean="0">
                <a:latin typeface="Candara" panose="020E0502030303020204" pitchFamily="34" charset="0"/>
              </a:rPr>
              <a:t> Notebook from a web browser</a:t>
            </a:r>
          </a:p>
          <a:p>
            <a:r>
              <a:rPr lang="en-US" sz="2400" dirty="0" smtClean="0">
                <a:latin typeface="Candara" panose="020E0502030303020204" pitchFamily="34" charset="0"/>
              </a:rPr>
              <a:t>Run the notebook</a:t>
            </a:r>
            <a:endParaRPr lang="en-GB" sz="2400" dirty="0">
              <a:latin typeface="Candara" panose="020E0502030303020204" pitchFamily="34" charset="0"/>
            </a:endParaRPr>
          </a:p>
        </p:txBody>
      </p:sp>
      <p:pic>
        <p:nvPicPr>
          <p:cNvPr id="4098" name="Picture 2" descr="http://www.handsonhealthva.com/Hands-on-Health-hands---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869160"/>
            <a:ext cx="1501866" cy="142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340038"/>
            <a:ext cx="9036496" cy="576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200" dirty="0" smtClean="0">
                <a:latin typeface="Candara" panose="020E0502030303020204" pitchFamily="34" charset="0"/>
                <a:ea typeface="+mj-ea"/>
              </a:rPr>
              <a:t>Access the dashboard </a:t>
            </a:r>
            <a:r>
              <a:rPr lang="en-GB" sz="2200" dirty="0" smtClean="0">
                <a:latin typeface="Candara" panose="020E0502030303020204" pitchFamily="34" charset="0"/>
              </a:rPr>
              <a:t>and create your VM with </a:t>
            </a:r>
            <a:r>
              <a:rPr lang="en-GB" sz="2200" dirty="0" err="1" smtClean="0">
                <a:latin typeface="Candara" panose="020E0502030303020204" pitchFamily="34" charset="0"/>
              </a:rPr>
              <a:t>Jupyter</a:t>
            </a:r>
            <a:r>
              <a:rPr lang="en-GB" sz="2200" dirty="0" smtClean="0">
                <a:latin typeface="Candara" panose="020E0502030303020204" pitchFamily="34" charset="0"/>
              </a:rPr>
              <a:t> notebook</a:t>
            </a:r>
            <a:endParaRPr lang="en-GB"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74" y="1814665"/>
            <a:ext cx="5638478" cy="219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2337078" y="3287531"/>
            <a:ext cx="1571084" cy="645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contenuto 2"/>
          <p:cNvSpPr txBox="1">
            <a:spLocks/>
          </p:cNvSpPr>
          <p:nvPr/>
        </p:nvSpPr>
        <p:spPr>
          <a:xfrm>
            <a:off x="337126" y="4293096"/>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proper VO</a:t>
            </a:r>
            <a:endParaRPr lang="en-GB" sz="2400" dirty="0" smtClean="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3" name="Segnaposto contenuto 2"/>
          <p:cNvSpPr txBox="1">
            <a:spLocks/>
          </p:cNvSpPr>
          <p:nvPr/>
        </p:nvSpPr>
        <p:spPr>
          <a:xfrm>
            <a:off x="337126" y="4878154"/>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VM image</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4" name="Segnaposto contenuto 2"/>
          <p:cNvSpPr txBox="1">
            <a:spLocks/>
          </p:cNvSpPr>
          <p:nvPr/>
        </p:nvSpPr>
        <p:spPr>
          <a:xfrm>
            <a:off x="408470" y="5526226"/>
            <a:ext cx="3203848"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one of the available providers</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5" name="Segnaposto contenuto 2"/>
          <p:cNvSpPr txBox="1">
            <a:spLocks/>
          </p:cNvSpPr>
          <p:nvPr/>
        </p:nvSpPr>
        <p:spPr>
          <a:xfrm>
            <a:off x="6210250" y="2325163"/>
            <a:ext cx="2754238" cy="1535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fontAlgn="base">
              <a:buNone/>
            </a:pPr>
            <a:r>
              <a:rPr lang="en-GB" sz="2000" dirty="0" smtClean="0">
                <a:latin typeface="Candara" panose="020E0502030303020204" pitchFamily="34" charset="0"/>
                <a:ea typeface="+mj-ea"/>
              </a:rPr>
              <a:t>The first time you access the EGI </a:t>
            </a:r>
            <a:r>
              <a:rPr lang="en-GB" sz="2000" dirty="0" err="1" smtClean="0">
                <a:latin typeface="Candara" panose="020E0502030303020204" pitchFamily="34" charset="0"/>
                <a:ea typeface="+mj-ea"/>
              </a:rPr>
              <a:t>VMOps</a:t>
            </a:r>
            <a:r>
              <a:rPr lang="en-GB" sz="2000" dirty="0" smtClean="0">
                <a:latin typeface="Candara" panose="020E0502030303020204" pitchFamily="34" charset="0"/>
                <a:ea typeface="+mj-ea"/>
              </a:rPr>
              <a:t> dashboard you need to set up your profile!</a:t>
            </a:r>
            <a:endParaRPr lang="en-GB" dirty="0" smtClean="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p:txBody>
      </p:sp>
      <p:sp>
        <p:nvSpPr>
          <p:cNvPr id="16"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p>
          <a:p>
            <a:r>
              <a:rPr lang="en-US" sz="2400" dirty="0">
                <a:hlinkClick r:id="rId3"/>
              </a:rPr>
              <a:t>https://dashboard.appdb.egi.eu</a:t>
            </a:r>
            <a:r>
              <a:rPr lang="en-US" sz="2400" dirty="0" smtClean="0">
                <a:hlinkClick r:id="rId3"/>
              </a:rPr>
              <a:t>/</a:t>
            </a:r>
            <a:r>
              <a:rPr lang="en-US" sz="2400" dirty="0" smtClean="0"/>
              <a:t> </a:t>
            </a:r>
            <a:endParaRPr lang="en-US"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250" y="5488121"/>
            <a:ext cx="1962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474" y="5503887"/>
            <a:ext cx="2019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163" y="4817320"/>
            <a:ext cx="2384690" cy="58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16" y="4302718"/>
            <a:ext cx="2573589" cy="4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mage result for warning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5303" y="2290883"/>
            <a:ext cx="533099" cy="53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0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963064" cy="3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2072037"/>
            <a:ext cx="8983584" cy="213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e 15"/>
          <p:cNvSpPr/>
          <p:nvPr/>
        </p:nvSpPr>
        <p:spPr>
          <a:xfrm>
            <a:off x="683568" y="1503847"/>
            <a:ext cx="732922" cy="484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p:cNvSpPr txBox="1">
            <a:spLocks/>
          </p:cNvSpPr>
          <p:nvPr/>
        </p:nvSpPr>
        <p:spPr>
          <a:xfrm>
            <a:off x="226810" y="4230884"/>
            <a:ext cx="8712968" cy="5359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1" smtClean="0">
                <a:latin typeface="Candara" panose="020E0502030303020204" pitchFamily="34" charset="0"/>
              </a:rPr>
              <a:t>Contextualize your notebook /1 </a:t>
            </a:r>
            <a:endParaRPr lang="en-GB" sz="2400" b="1" dirty="0">
              <a:latin typeface="Candara" panose="020E0502030303020204" pitchFamily="34" charset="0"/>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662932"/>
            <a:ext cx="8859467" cy="157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e 18"/>
          <p:cNvSpPr/>
          <p:nvPr/>
        </p:nvSpPr>
        <p:spPr>
          <a:xfrm>
            <a:off x="251354" y="5768085"/>
            <a:ext cx="806214" cy="484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gnaposto contenuto 2"/>
          <p:cNvSpPr txBox="1">
            <a:spLocks/>
          </p:cNvSpPr>
          <p:nvPr/>
        </p:nvSpPr>
        <p:spPr>
          <a:xfrm>
            <a:off x="54592" y="764704"/>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buNone/>
            </a:pPr>
            <a:r>
              <a:rPr lang="en-GB" sz="2400" b="1" dirty="0" smtClean="0">
                <a:latin typeface="Candara" panose="020E0502030303020204" pitchFamily="34" charset="0"/>
                <a:ea typeface="+mj-ea"/>
              </a:rPr>
              <a:t>Select the VM flavour:</a:t>
            </a:r>
            <a:br>
              <a:rPr lang="en-GB" sz="2400" b="1" dirty="0" smtClean="0">
                <a:latin typeface="Candara" panose="020E0502030303020204" pitchFamily="34" charset="0"/>
                <a:ea typeface="+mj-ea"/>
              </a:rPr>
            </a:br>
            <a:r>
              <a:rPr lang="en-GB" sz="2400" b="1" dirty="0" smtClean="0">
                <a:solidFill>
                  <a:srgbClr val="FF0000"/>
                </a:solidFill>
                <a:latin typeface="Candara" panose="020E0502030303020204" pitchFamily="34" charset="0"/>
                <a:ea typeface="+mj-ea"/>
              </a:rPr>
              <a:t>CHOOSE THE SMALLEST OFFERED FOR JUPYTER: MEDIUM</a:t>
            </a:r>
            <a:endParaRPr lang="en-GB" sz="2000" dirty="0" smtClean="0">
              <a:solidFill>
                <a:srgbClr val="FF0000"/>
              </a:solidFill>
              <a:latin typeface="Candara" panose="020E0502030303020204" pitchFamily="34" charset="0"/>
            </a:endParaRPr>
          </a:p>
        </p:txBody>
      </p:sp>
    </p:spTree>
    <p:extLst>
      <p:ext uri="{BB962C8B-B14F-4D97-AF65-F5344CB8AC3E}">
        <p14:creationId xmlns:p14="http://schemas.microsoft.com/office/powerpoint/2010/main" val="1459266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074" y="4572184"/>
            <a:ext cx="1753286"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e 10"/>
          <p:cNvSpPr/>
          <p:nvPr/>
        </p:nvSpPr>
        <p:spPr>
          <a:xfrm>
            <a:off x="7988969" y="4474349"/>
            <a:ext cx="975519" cy="538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92" y="5330506"/>
            <a:ext cx="8715080" cy="97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egnaposto contenuto 2"/>
          <p:cNvSpPr txBox="1">
            <a:spLocks/>
          </p:cNvSpPr>
          <p:nvPr/>
        </p:nvSpPr>
        <p:spPr>
          <a:xfrm>
            <a:off x="72008" y="4898458"/>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When the VM is in Running status click on View Details</a:t>
            </a:r>
            <a:endParaRPr lang="en-GB" sz="2000" dirty="0" smtClean="0">
              <a:latin typeface="Candara" panose="020E0502030303020204" pitchFamily="34" charset="0"/>
            </a:endParaRPr>
          </a:p>
        </p:txBody>
      </p:sp>
      <p:sp>
        <p:nvSpPr>
          <p:cNvPr id="15" name="Content Placeholder 2"/>
          <p:cNvSpPr txBox="1">
            <a:spLocks/>
          </p:cNvSpPr>
          <p:nvPr/>
        </p:nvSpPr>
        <p:spPr>
          <a:xfrm>
            <a:off x="226810" y="1124744"/>
            <a:ext cx="8712968" cy="5359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1" dirty="0" smtClean="0">
                <a:latin typeface="Candara" panose="020E0502030303020204" pitchFamily="34" charset="0"/>
              </a:rPr>
              <a:t>Contextualize your notebook /2 </a:t>
            </a:r>
            <a:endParaRPr lang="en-GB" sz="2400" b="1" dirty="0">
              <a:latin typeface="Candara" panose="020E0502030303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1628800"/>
            <a:ext cx="8795380" cy="26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5278" y="2445598"/>
            <a:ext cx="8763848"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446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54284"/>
            <a:ext cx="8910470" cy="218282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2"/>
          <p:cNvSpPr txBox="1">
            <a:spLocks/>
          </p:cNvSpPr>
          <p:nvPr/>
        </p:nvSpPr>
        <p:spPr>
          <a:xfrm>
            <a:off x="54592" y="1124744"/>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Check VM details</a:t>
            </a:r>
            <a:endParaRPr lang="en-GB" sz="2000" dirty="0" smtClean="0">
              <a:latin typeface="Candara" panose="020E0502030303020204" pitchFamily="34" charset="0"/>
            </a:endParaRPr>
          </a:p>
        </p:txBody>
      </p:sp>
      <p:sp>
        <p:nvSpPr>
          <p:cNvPr id="12" name="Segnaposto contenuto 2"/>
          <p:cNvSpPr txBox="1">
            <a:spLocks/>
          </p:cNvSpPr>
          <p:nvPr/>
        </p:nvSpPr>
        <p:spPr>
          <a:xfrm>
            <a:off x="288032" y="4869160"/>
            <a:ext cx="4860032"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Download the SSH key, change the file permissions and access the VM</a:t>
            </a:r>
            <a:endParaRPr lang="en-GB" sz="2000" dirty="0" smtClean="0">
              <a:latin typeface="Candara" panose="020E0502030303020204" pitchFamily="34" charset="0"/>
            </a:endParaRPr>
          </a:p>
        </p:txBody>
      </p:sp>
      <p:sp>
        <p:nvSpPr>
          <p:cNvPr id="15" name="Ovale 14"/>
          <p:cNvSpPr/>
          <p:nvPr/>
        </p:nvSpPr>
        <p:spPr>
          <a:xfrm>
            <a:off x="3516590" y="3904419"/>
            <a:ext cx="870328" cy="627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916716" cy="6082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604" y="4531708"/>
            <a:ext cx="3757232" cy="17955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e 14"/>
          <p:cNvSpPr/>
          <p:nvPr/>
        </p:nvSpPr>
        <p:spPr>
          <a:xfrm>
            <a:off x="2267744" y="1628800"/>
            <a:ext cx="870328" cy="62728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40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249720"/>
          </a:xfrm>
          <a:prstGeom prst="rect">
            <a:avLst/>
          </a:prstGeom>
        </p:spPr>
      </p:pic>
      <p:sp>
        <p:nvSpPr>
          <p:cNvPr id="2" name="Title 1"/>
          <p:cNvSpPr>
            <a:spLocks noGrp="1"/>
          </p:cNvSpPr>
          <p:nvPr>
            <p:ph type="title"/>
          </p:nvPr>
        </p:nvSpPr>
        <p:spPr>
          <a:xfrm>
            <a:off x="1547664" y="188642"/>
            <a:ext cx="7344816" cy="850106"/>
          </a:xfrm>
        </p:spPr>
        <p:txBody>
          <a:bodyPr>
            <a:normAutofit fontScale="90000"/>
          </a:bodyPr>
          <a:lstStyle/>
          <a:p>
            <a:r>
              <a:rPr lang="en-US" sz="3200" dirty="0">
                <a:latin typeface="Segoe"/>
                <a:cs typeface="Segoe"/>
              </a:rPr>
              <a:t>EGI Federation</a:t>
            </a:r>
            <a:br>
              <a:rPr lang="en-US" sz="3200" dirty="0">
                <a:latin typeface="Segoe"/>
                <a:cs typeface="Segoe"/>
              </a:rPr>
            </a:br>
            <a:r>
              <a:rPr lang="en-US" sz="2200" dirty="0" smtClean="0">
                <a:latin typeface="Segoe"/>
                <a:cs typeface="Segoe"/>
              </a:rPr>
              <a:t>Largest </a:t>
            </a:r>
            <a:r>
              <a:rPr lang="en-US" sz="2200" dirty="0">
                <a:latin typeface="Segoe"/>
                <a:cs typeface="Segoe"/>
              </a:rPr>
              <a:t>distributed compute e-Infrastructure </a:t>
            </a:r>
            <a:r>
              <a:rPr lang="en-US" sz="2200" dirty="0" smtClean="0">
                <a:latin typeface="Segoe"/>
                <a:cs typeface="Segoe"/>
              </a:rPr>
              <a:t>of the world </a:t>
            </a:r>
            <a:endParaRPr lang="en-US" b="1" dirty="0">
              <a:solidFill>
                <a:srgbClr val="4F85C3"/>
              </a:solidFill>
              <a:latin typeface="Segoe"/>
              <a:cs typeface="Segoe"/>
            </a:endParaRPr>
          </a:p>
        </p:txBody>
      </p:sp>
      <p:graphicFrame>
        <p:nvGraphicFramePr>
          <p:cNvPr id="10" name="Diagram 9"/>
          <p:cNvGraphicFramePr/>
          <p:nvPr>
            <p:extLst>
              <p:ext uri="{D42A27DB-BD31-4B8C-83A1-F6EECF244321}">
                <p14:modId xmlns:p14="http://schemas.microsoft.com/office/powerpoint/2010/main" val="4103557526"/>
              </p:ext>
            </p:extLst>
          </p:nvPr>
        </p:nvGraphicFramePr>
        <p:xfrm>
          <a:off x="254000" y="3462784"/>
          <a:ext cx="8890000" cy="43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ircular Arrow 2"/>
          <p:cNvSpPr/>
          <p:nvPr/>
        </p:nvSpPr>
        <p:spPr>
          <a:xfrm>
            <a:off x="3592286" y="1357792"/>
            <a:ext cx="1240971" cy="1656966"/>
          </a:xfrm>
          <a:prstGeom prst="circularArrow">
            <a:avLst>
              <a:gd name="adj1" fmla="val 12500"/>
              <a:gd name="adj2" fmla="val 1142319"/>
              <a:gd name="adj3" fmla="val 20457681"/>
              <a:gd name="adj4" fmla="val 14381015"/>
              <a:gd name="adj5" fmla="val 12500"/>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80229" tIns="40115" rIns="80229" bIns="40115" rtlCol="0" anchor="ctr"/>
          <a:lstStyle/>
          <a:p>
            <a:pPr algn="ctr"/>
            <a:endParaRPr lang="en-US">
              <a:solidFill>
                <a:schemeClr val="tx1"/>
              </a:solidFill>
            </a:endParaRPr>
          </a:p>
        </p:txBody>
      </p:sp>
      <p:sp>
        <p:nvSpPr>
          <p:cNvPr id="5" name="TextBox 4"/>
          <p:cNvSpPr txBox="1"/>
          <p:nvPr/>
        </p:nvSpPr>
        <p:spPr>
          <a:xfrm>
            <a:off x="2743200" y="1357792"/>
            <a:ext cx="1632857" cy="1143318"/>
          </a:xfrm>
          <a:prstGeom prst="rect">
            <a:avLst/>
          </a:prstGeom>
          <a:noFill/>
        </p:spPr>
        <p:txBody>
          <a:bodyPr wrap="square" lIns="80229" tIns="40115" rIns="80229" bIns="40115" rtlCol="0">
            <a:spAutoFit/>
          </a:bodyPr>
          <a:lstStyle/>
          <a:p>
            <a:pPr algn="ctr"/>
            <a:r>
              <a:rPr lang="en-US" sz="2500" b="1" dirty="0">
                <a:solidFill>
                  <a:schemeClr val="accent1">
                    <a:lumMod val="75000"/>
                  </a:schemeClr>
                </a:solidFill>
                <a:latin typeface="Arial Narrow"/>
                <a:cs typeface="Arial Narrow"/>
              </a:rPr>
              <a:t>EGI Foundation </a:t>
            </a:r>
            <a:r>
              <a:rPr lang="en-US" b="1" dirty="0">
                <a:solidFill>
                  <a:schemeClr val="accent1">
                    <a:lumMod val="75000"/>
                  </a:schemeClr>
                </a:solidFill>
                <a:latin typeface="Arial Narrow"/>
                <a:cs typeface="Arial Narrow"/>
              </a:rPr>
              <a:t>(Amsterdam)</a:t>
            </a:r>
          </a:p>
        </p:txBody>
      </p:sp>
    </p:spTree>
    <p:extLst>
      <p:ext uri="{BB962C8B-B14F-4D97-AF65-F5344CB8AC3E}">
        <p14:creationId xmlns:p14="http://schemas.microsoft.com/office/powerpoint/2010/main" val="33213900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lstStyle/>
          <a:p>
            <a:r>
              <a:rPr lang="en-US" dirty="0" smtClean="0"/>
              <a:t>Start the </a:t>
            </a:r>
            <a:r>
              <a:rPr lang="en-US" dirty="0" err="1" smtClean="0"/>
              <a:t>Jupyter</a:t>
            </a:r>
            <a:r>
              <a:rPr lang="en-US" dirty="0" smtClean="0"/>
              <a:t> notebook</a:t>
            </a:r>
            <a:endParaRPr lang="el-GR" dirty="0"/>
          </a:p>
        </p:txBody>
      </p:sp>
      <p:sp>
        <p:nvSpPr>
          <p:cNvPr id="3" name="Content Placeholder 2"/>
          <p:cNvSpPr>
            <a:spLocks noGrp="1"/>
          </p:cNvSpPr>
          <p:nvPr>
            <p:ph sz="half" idx="2"/>
          </p:nvPr>
        </p:nvSpPr>
        <p:spPr>
          <a:xfrm>
            <a:off x="395536" y="1412776"/>
            <a:ext cx="8424936" cy="3456384"/>
          </a:xfrm>
        </p:spPr>
        <p:txBody>
          <a:bodyPr/>
          <a:lstStyle/>
          <a:p>
            <a:r>
              <a:rPr lang="en-US" sz="2400" dirty="0" smtClean="0">
                <a:latin typeface="Candara" panose="020E0502030303020204" pitchFamily="34" charset="0"/>
              </a:rPr>
              <a:t>After connecting to the newly launched VM, start the </a:t>
            </a:r>
            <a:r>
              <a:rPr lang="en-US" sz="2400" dirty="0" err="1" smtClean="0">
                <a:latin typeface="Candara" panose="020E0502030303020204" pitchFamily="34" charset="0"/>
              </a:rPr>
              <a:t>Jupyter</a:t>
            </a:r>
            <a:r>
              <a:rPr lang="en-US" sz="2400" dirty="0" smtClean="0">
                <a:latin typeface="Candara" panose="020E0502030303020204" pitchFamily="34" charset="0"/>
              </a:rPr>
              <a:t> notebook as follows:</a:t>
            </a:r>
          </a:p>
          <a:p>
            <a:endParaRPr lang="en-US" sz="2400" dirty="0">
              <a:latin typeface="Candara" panose="020E0502030303020204" pitchFamily="34" charset="0"/>
            </a:endParaRPr>
          </a:p>
          <a:p>
            <a:r>
              <a:rPr lang="en-US" sz="2400" dirty="0" err="1" smtClean="0">
                <a:latin typeface="Candara" panose="020E0502030303020204" pitchFamily="34" charset="0"/>
              </a:rPr>
              <a:t>Jupyter</a:t>
            </a:r>
            <a:r>
              <a:rPr lang="en-US" sz="2400" dirty="0" smtClean="0">
                <a:latin typeface="Candara" panose="020E0502030303020204" pitchFamily="34" charset="0"/>
              </a:rPr>
              <a:t> start a web-server (by default listening to port 8888)</a:t>
            </a:r>
          </a:p>
          <a:p>
            <a:r>
              <a:rPr lang="en-US" sz="2400" dirty="0" smtClean="0">
                <a:latin typeface="Candara" panose="020E0502030303020204" pitchFamily="34" charset="0"/>
              </a:rPr>
              <a:t>Go to your web-browser and type:</a:t>
            </a:r>
          </a:p>
          <a:p>
            <a:pPr marL="457200" lvl="1" indent="0">
              <a:buNone/>
            </a:pPr>
            <a:r>
              <a:rPr lang="en-US" sz="2000" dirty="0" smtClean="0">
                <a:latin typeface="Candara" panose="020E0502030303020204" pitchFamily="34" charset="0"/>
              </a:rPr>
              <a:t>https://[</a:t>
            </a:r>
            <a:r>
              <a:rPr lang="en-US" sz="2000" dirty="0" smtClean="0">
                <a:solidFill>
                  <a:srgbClr val="FF0000"/>
                </a:solidFill>
                <a:latin typeface="Candara" panose="020E0502030303020204" pitchFamily="34" charset="0"/>
              </a:rPr>
              <a:t>public </a:t>
            </a:r>
            <a:r>
              <a:rPr lang="en-US" sz="2000" dirty="0" err="1" smtClean="0">
                <a:solidFill>
                  <a:srgbClr val="FF0000"/>
                </a:solidFill>
                <a:latin typeface="Candara" panose="020E0502030303020204" pitchFamily="34" charset="0"/>
              </a:rPr>
              <a:t>ip</a:t>
            </a:r>
            <a:r>
              <a:rPr lang="en-US" sz="2000" dirty="0" smtClean="0">
                <a:latin typeface="Candara" panose="020E0502030303020204" pitchFamily="34" charset="0"/>
              </a:rPr>
              <a:t>]:8888/?token=de017…. </a:t>
            </a:r>
          </a:p>
        </p:txBody>
      </p:sp>
      <p:sp>
        <p:nvSpPr>
          <p:cNvPr id="4" name="Rectángulo 4"/>
          <p:cNvSpPr/>
          <p:nvPr/>
        </p:nvSpPr>
        <p:spPr>
          <a:xfrm>
            <a:off x="503548" y="2276872"/>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a:t>
            </a:r>
            <a:r>
              <a:rPr lang="en-GB" dirty="0">
                <a:latin typeface="Courier"/>
                <a:cs typeface="Courier"/>
              </a:rPr>
              <a:t>$ </a:t>
            </a:r>
            <a:r>
              <a:rPr lang="en-US" dirty="0" err="1">
                <a:latin typeface="Courier"/>
                <a:cs typeface="Courier"/>
              </a:rPr>
              <a:t>jupyter</a:t>
            </a:r>
            <a:r>
              <a:rPr lang="en-US" dirty="0">
                <a:latin typeface="Courier"/>
                <a:cs typeface="Courier"/>
              </a:rPr>
              <a:t> </a:t>
            </a:r>
            <a:r>
              <a:rPr lang="en-US" dirty="0" smtClean="0">
                <a:latin typeface="Courier"/>
                <a:cs typeface="Courier"/>
              </a:rPr>
              <a:t>notebook</a:t>
            </a:r>
            <a:endParaRPr lang="en-GB" dirty="0" smtClean="0">
              <a:latin typeface="Courier"/>
              <a:cs typeface="Courier"/>
            </a:endParaRPr>
          </a:p>
        </p:txBody>
      </p:sp>
    </p:spTree>
    <p:extLst>
      <p:ext uri="{BB962C8B-B14F-4D97-AF65-F5344CB8AC3E}">
        <p14:creationId xmlns:p14="http://schemas.microsoft.com/office/powerpoint/2010/main" val="2076691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Start the </a:t>
            </a:r>
            <a:r>
              <a:rPr lang="en-GB" dirty="0" err="1" smtClean="0"/>
              <a:t>QualityGraphics.ipynb</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021467" cy="49120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99295"/>
            <a:ext cx="3990975" cy="40100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88288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contenuto 2"/>
          <p:cNvSpPr txBox="1">
            <a:spLocks/>
          </p:cNvSpPr>
          <p:nvPr/>
        </p:nvSpPr>
        <p:spPr>
          <a:xfrm>
            <a:off x="54592" y="1124744"/>
            <a:ext cx="9036496" cy="10801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rPr>
              <a:t>Delete your VM when you are finished!</a:t>
            </a:r>
            <a:endParaRPr lang="en-GB" sz="2400" b="1" u="sng" dirty="0">
              <a:latin typeface="Candara" panose="020E0502030303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9052686" cy="167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8575006" y="1623231"/>
            <a:ext cx="450940" cy="364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endParaRPr lang="en-US" dirty="0"/>
          </a:p>
        </p:txBody>
      </p:sp>
    </p:spTree>
    <p:extLst>
      <p:ext uri="{BB962C8B-B14F-4D97-AF65-F5344CB8AC3E}">
        <p14:creationId xmlns:p14="http://schemas.microsoft.com/office/powerpoint/2010/main" val="2766893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850106"/>
          </a:xfrm>
        </p:spPr>
        <p:txBody>
          <a:bodyPr>
            <a:noAutofit/>
          </a:bodyPr>
          <a:lstStyle/>
          <a:p>
            <a:r>
              <a:rPr lang="en-US" sz="3200" dirty="0" smtClean="0"/>
              <a:t>Data management in the cloud</a:t>
            </a:r>
            <a:endParaRPr lang="en-GB" sz="3200" dirty="0"/>
          </a:p>
        </p:txBody>
      </p:sp>
    </p:spTree>
    <p:extLst>
      <p:ext uri="{BB962C8B-B14F-4D97-AF65-F5344CB8AC3E}">
        <p14:creationId xmlns:p14="http://schemas.microsoft.com/office/powerpoint/2010/main" val="13589110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data in the cloud</a:t>
            </a:r>
            <a:endParaRPr lang="en-US" dirty="0"/>
          </a:p>
        </p:txBody>
      </p:sp>
      <p:sp>
        <p:nvSpPr>
          <p:cNvPr id="3" name="Content Placeholder 2"/>
          <p:cNvSpPr>
            <a:spLocks noGrp="1"/>
          </p:cNvSpPr>
          <p:nvPr>
            <p:ph sz="half" idx="2"/>
          </p:nvPr>
        </p:nvSpPr>
        <p:spPr>
          <a:xfrm>
            <a:off x="467544" y="1380904"/>
            <a:ext cx="8424936" cy="4784400"/>
          </a:xfrm>
        </p:spPr>
        <p:txBody>
          <a:bodyPr/>
          <a:lstStyle/>
          <a:p>
            <a:r>
              <a:rPr lang="en-US" sz="2400" dirty="0" smtClean="0">
                <a:latin typeface="Candara" panose="020E0502030303020204" pitchFamily="34" charset="0"/>
              </a:rPr>
              <a:t>Your VM includes the data already</a:t>
            </a:r>
          </a:p>
          <a:p>
            <a:r>
              <a:rPr lang="en-US" sz="2400" dirty="0" smtClean="0">
                <a:latin typeface="Candara" panose="020E0502030303020204" pitchFamily="34" charset="0"/>
              </a:rPr>
              <a:t>Pull/push data in your VM (e.g. with </a:t>
            </a:r>
            <a:r>
              <a:rPr lang="en-US" sz="2400" dirty="0" err="1" smtClean="0">
                <a:latin typeface="Candara" panose="020E0502030303020204" pitchFamily="34" charset="0"/>
              </a:rPr>
              <a:t>wget</a:t>
            </a:r>
            <a:r>
              <a:rPr lang="en-US" sz="2400" dirty="0" smtClean="0">
                <a:latin typeface="Candara" panose="020E0502030303020204" pitchFamily="34" charset="0"/>
              </a:rPr>
              <a:t>, </a:t>
            </a:r>
            <a:r>
              <a:rPr lang="en-US" sz="2400" dirty="0" err="1" smtClean="0">
                <a:latin typeface="Candara" panose="020E0502030303020204" pitchFamily="34" charset="0"/>
              </a:rPr>
              <a:t>scp</a:t>
            </a:r>
            <a:r>
              <a:rPr lang="en-US" sz="2400" dirty="0" smtClean="0">
                <a:latin typeface="Candara" panose="020E0502030303020204" pitchFamily="34" charset="0"/>
              </a:rPr>
              <a:t>)</a:t>
            </a:r>
          </a:p>
          <a:p>
            <a:pPr lvl="1"/>
            <a:r>
              <a:rPr lang="en-US" sz="2000" dirty="0" smtClean="0">
                <a:latin typeface="Candara" panose="020E0502030303020204" pitchFamily="34" charset="0"/>
              </a:rPr>
              <a:t>Can be done during </a:t>
            </a:r>
            <a:r>
              <a:rPr lang="en-US" sz="2000" dirty="0" err="1" smtClean="0">
                <a:latin typeface="Candara" panose="020E0502030303020204" pitchFamily="34" charset="0"/>
              </a:rPr>
              <a:t>contextualisation</a:t>
            </a:r>
            <a:endParaRPr lang="en-US" sz="2000" dirty="0" smtClean="0">
              <a:latin typeface="Candara" panose="020E0502030303020204" pitchFamily="34" charset="0"/>
            </a:endParaRPr>
          </a:p>
          <a:p>
            <a:r>
              <a:rPr lang="en-US" sz="2400" dirty="0" smtClean="0">
                <a:latin typeface="Candara" panose="020E0502030303020204" pitchFamily="34" charset="0"/>
              </a:rPr>
              <a:t>Deploy an application into the VM that pulls/pushes data for you</a:t>
            </a:r>
          </a:p>
          <a:p>
            <a:pPr marL="0" indent="0">
              <a:buNone/>
            </a:pPr>
            <a:r>
              <a:rPr lang="en-US" sz="2400" b="1" dirty="0" smtClean="0">
                <a:latin typeface="Candara" panose="020E0502030303020204" pitchFamily="34" charset="0"/>
              </a:rPr>
              <a:t>OR </a:t>
            </a:r>
          </a:p>
          <a:p>
            <a:r>
              <a:rPr lang="en-US" sz="2400" dirty="0" smtClean="0">
                <a:latin typeface="Candara" panose="020E0502030303020204" pitchFamily="34" charset="0"/>
              </a:rPr>
              <a:t>Rely on data services of the cloud fabric</a:t>
            </a:r>
          </a:p>
          <a:p>
            <a:pPr lvl="1"/>
            <a:r>
              <a:rPr lang="en-US" sz="2000" b="1" dirty="0" smtClean="0">
                <a:solidFill>
                  <a:schemeClr val="tx2">
                    <a:lumMod val="60000"/>
                    <a:lumOff val="40000"/>
                  </a:schemeClr>
                </a:solidFill>
                <a:latin typeface="Candara" panose="020E0502030303020204" pitchFamily="34" charset="0"/>
              </a:rPr>
              <a:t>Block storage</a:t>
            </a:r>
          </a:p>
          <a:p>
            <a:pPr lvl="1"/>
            <a:r>
              <a:rPr lang="en-US" sz="2000" b="1" dirty="0" smtClean="0">
                <a:solidFill>
                  <a:schemeClr val="tx2">
                    <a:lumMod val="60000"/>
                    <a:lumOff val="40000"/>
                  </a:schemeClr>
                </a:solidFill>
                <a:latin typeface="Candara" panose="020E0502030303020204" pitchFamily="34" charset="0"/>
              </a:rPr>
              <a:t>Object storage </a:t>
            </a:r>
          </a:p>
          <a:p>
            <a:pPr marL="457200" lvl="1" indent="0">
              <a:buNone/>
            </a:pPr>
            <a:r>
              <a:rPr lang="en-US" sz="2000" dirty="0" smtClean="0">
                <a:latin typeface="Candara" panose="020E0502030303020204" pitchFamily="34" charset="0"/>
              </a:rPr>
              <a:t>(There can be many more in commercial clouds)</a:t>
            </a:r>
            <a:endParaRPr lang="en-US" sz="2000" dirty="0">
              <a:latin typeface="Candara" panose="020E0502030303020204" pitchFamily="34" charset="0"/>
            </a:endParaRPr>
          </a:p>
        </p:txBody>
      </p:sp>
      <p:sp>
        <p:nvSpPr>
          <p:cNvPr id="4" name="Rounded Rectangle 3"/>
          <p:cNvSpPr/>
          <p:nvPr/>
        </p:nvSpPr>
        <p:spPr>
          <a:xfrm>
            <a:off x="827584" y="4277330"/>
            <a:ext cx="5328592" cy="50405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FF0000"/>
                </a:solidFill>
              </a:rPr>
              <a:t>Exercise 3 later today</a:t>
            </a:r>
            <a:endParaRPr lang="en-US" dirty="0">
              <a:solidFill>
                <a:srgbClr val="FF0000"/>
              </a:solidFill>
            </a:endParaRPr>
          </a:p>
        </p:txBody>
      </p:sp>
    </p:spTree>
    <p:extLst>
      <p:ext uri="{BB962C8B-B14F-4D97-AF65-F5344CB8AC3E}">
        <p14:creationId xmlns:p14="http://schemas.microsoft.com/office/powerpoint/2010/main" val="15402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Block Storage</a:t>
            </a:r>
            <a:endParaRPr lang="en-US" dirty="0"/>
          </a:p>
        </p:txBody>
      </p:sp>
      <p:sp>
        <p:nvSpPr>
          <p:cNvPr id="3" name="Content Placeholder 2"/>
          <p:cNvSpPr>
            <a:spLocks noGrp="1"/>
          </p:cNvSpPr>
          <p:nvPr>
            <p:ph sz="half" idx="2"/>
          </p:nvPr>
        </p:nvSpPr>
        <p:spPr>
          <a:xfrm>
            <a:off x="251520" y="1268760"/>
            <a:ext cx="8424936" cy="3240360"/>
          </a:xfrm>
        </p:spPr>
        <p:txBody>
          <a:bodyPr/>
          <a:lstStyle/>
          <a:p>
            <a:r>
              <a:rPr lang="en-US" sz="2400" dirty="0">
                <a:latin typeface="Candara" panose="020E0502030303020204" pitchFamily="34" charset="0"/>
              </a:rPr>
              <a:t>S</a:t>
            </a:r>
            <a:r>
              <a:rPr lang="en-US" sz="2400" dirty="0" smtClean="0">
                <a:latin typeface="Candara" panose="020E0502030303020204" pitchFamily="34" charset="0"/>
              </a:rPr>
              <a:t>torage </a:t>
            </a:r>
            <a:r>
              <a:rPr lang="en-US" sz="2400" dirty="0">
                <a:latin typeface="Candara" panose="020E0502030303020204" pitchFamily="34" charset="0"/>
              </a:rPr>
              <a:t>blocks </a:t>
            </a:r>
            <a:r>
              <a:rPr lang="en-US" sz="2400" dirty="0" smtClean="0">
                <a:latin typeface="Candara" panose="020E0502030303020204" pitchFamily="34" charset="0"/>
              </a:rPr>
              <a:t>(virtual disk of a given size) that can </a:t>
            </a:r>
            <a:r>
              <a:rPr lang="en-US" sz="2400" dirty="0">
                <a:latin typeface="Candara" panose="020E0502030303020204" pitchFamily="34" charset="0"/>
              </a:rPr>
              <a:t>be attached to a </a:t>
            </a:r>
            <a:r>
              <a:rPr lang="en-US" sz="2400" dirty="0" smtClean="0">
                <a:latin typeface="Candara" panose="020E0502030303020204" pitchFamily="34" charset="0"/>
              </a:rPr>
              <a:t>virtual </a:t>
            </a:r>
            <a:r>
              <a:rPr lang="en-US" sz="2400" dirty="0">
                <a:latin typeface="Candara" panose="020E0502030303020204" pitchFamily="34" charset="0"/>
              </a:rPr>
              <a:t>machine</a:t>
            </a:r>
            <a:r>
              <a:rPr lang="en-US" sz="2400" dirty="0" smtClean="0">
                <a:latin typeface="Candara" panose="020E0502030303020204" pitchFamily="34" charset="0"/>
              </a:rPr>
              <a:t>.</a:t>
            </a:r>
          </a:p>
          <a:p>
            <a:pPr lvl="1"/>
            <a:r>
              <a:rPr lang="en-US" sz="2000" dirty="0" smtClean="0">
                <a:latin typeface="Candara" panose="020E0502030303020204" pitchFamily="34" charset="0"/>
              </a:rPr>
              <a:t>Partition and format with your preferred file system as a regular disk</a:t>
            </a:r>
          </a:p>
          <a:p>
            <a:pPr lvl="1"/>
            <a:r>
              <a:rPr lang="en-US" sz="2000" dirty="0" smtClean="0">
                <a:latin typeface="Candara" panose="020E0502030303020204" pitchFamily="34" charset="0"/>
              </a:rPr>
              <a:t>Mount and use as another POSIX device</a:t>
            </a:r>
          </a:p>
          <a:p>
            <a:pPr lvl="1"/>
            <a:r>
              <a:rPr lang="en-US" sz="2000" dirty="0">
                <a:latin typeface="Candara" panose="020E0502030303020204" pitchFamily="34" charset="0"/>
              </a:rPr>
              <a:t>Analogy: USB stick that can be plugged to the </a:t>
            </a:r>
            <a:r>
              <a:rPr lang="en-US" sz="2000" dirty="0" smtClean="0">
                <a:latin typeface="Candara" panose="020E0502030303020204" pitchFamily="34" charset="0"/>
              </a:rPr>
              <a:t>VM</a:t>
            </a:r>
          </a:p>
          <a:p>
            <a:endParaRPr lang="en-US" sz="2400" dirty="0" smtClean="0">
              <a:latin typeface="Candara" panose="020E0502030303020204" pitchFamily="34" charset="0"/>
            </a:endParaRPr>
          </a:p>
          <a:p>
            <a:r>
              <a:rPr lang="en-US" sz="2400" b="1" u="sng" dirty="0" smtClean="0">
                <a:latin typeface="Candara" panose="020E0502030303020204" pitchFamily="34" charset="0"/>
              </a:rPr>
              <a:t>Persistent</a:t>
            </a:r>
          </a:p>
          <a:p>
            <a:pPr lvl="1"/>
            <a:r>
              <a:rPr lang="en-US" sz="2000" dirty="0" smtClean="0">
                <a:latin typeface="Candara" panose="020E0502030303020204" pitchFamily="34" charset="0"/>
              </a:rPr>
              <a:t>Keep the data even if the VM is shutdown</a:t>
            </a:r>
          </a:p>
          <a:p>
            <a:pPr lvl="1"/>
            <a:r>
              <a:rPr lang="en-US" sz="2000" dirty="0" smtClean="0">
                <a:latin typeface="Candara" panose="020E0502030303020204" pitchFamily="34" charset="0"/>
              </a:rPr>
              <a:t>Need to be explicitly destroyed when not needed</a:t>
            </a:r>
          </a:p>
        </p:txBody>
      </p:sp>
      <p:pic>
        <p:nvPicPr>
          <p:cNvPr id="5" name="Imagen 61" descr="cloud-icon-png-CloudIc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212976"/>
            <a:ext cx="2519008" cy="132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bo 5"/>
          <p:cNvSpPr/>
          <p:nvPr/>
        </p:nvSpPr>
        <p:spPr>
          <a:xfrm>
            <a:off x="6897756" y="5013176"/>
            <a:ext cx="1346652" cy="86360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ES" dirty="0"/>
              <a:t>VM</a:t>
            </a:r>
          </a:p>
        </p:txBody>
      </p:sp>
      <p:pic>
        <p:nvPicPr>
          <p:cNvPr id="7" name="Imagen 66" descr="white-dis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732345"/>
            <a:ext cx="986612" cy="7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60"/>
          <p:cNvCxnSpPr>
            <a:cxnSpLocks noChangeShapeType="1"/>
          </p:cNvCxnSpPr>
          <p:nvPr/>
        </p:nvCxnSpPr>
        <p:spPr bwMode="auto">
          <a:xfrm flipH="1">
            <a:off x="7956376" y="4581128"/>
            <a:ext cx="0" cy="363537"/>
          </a:xfrm>
          <a:prstGeom prst="line">
            <a:avLst/>
          </a:prstGeom>
          <a:noFill/>
          <a:ln w="25400">
            <a:solidFill>
              <a:srgbClr val="4C4C4C"/>
            </a:solidFill>
            <a:round/>
            <a:headEnd type="oval" w="med" len="med"/>
            <a:tailEnd type="oval"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Imagen 66" descr="white-dis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748" y="3730874"/>
            <a:ext cx="986612" cy="7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60"/>
          <p:cNvCxnSpPr>
            <a:cxnSpLocks noChangeShapeType="1"/>
          </p:cNvCxnSpPr>
          <p:nvPr/>
        </p:nvCxnSpPr>
        <p:spPr bwMode="auto">
          <a:xfrm flipH="1">
            <a:off x="7380312" y="4581128"/>
            <a:ext cx="0" cy="363537"/>
          </a:xfrm>
          <a:prstGeom prst="line">
            <a:avLst/>
          </a:prstGeom>
          <a:noFill/>
          <a:ln w="25400">
            <a:solidFill>
              <a:srgbClr val="4C4C4C"/>
            </a:solidFill>
            <a:round/>
            <a:headEnd type="oval" w="med" len="med"/>
            <a:tailEnd type="oval"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18077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Storage: use cases</a:t>
            </a:r>
            <a:endParaRPr lang="en-US" dirty="0"/>
          </a:p>
        </p:txBody>
      </p:sp>
      <p:sp>
        <p:nvSpPr>
          <p:cNvPr id="3" name="Content Placeholder 2"/>
          <p:cNvSpPr>
            <a:spLocks noGrp="1"/>
          </p:cNvSpPr>
          <p:nvPr>
            <p:ph sz="half" idx="2"/>
          </p:nvPr>
        </p:nvSpPr>
        <p:spPr/>
        <p:txBody>
          <a:bodyPr/>
          <a:lstStyle/>
          <a:p>
            <a:r>
              <a:rPr lang="en-US" dirty="0" smtClean="0">
                <a:latin typeface="Candara" panose="020E0502030303020204" pitchFamily="34" charset="0"/>
              </a:rPr>
              <a:t>Expand VM storage capacity</a:t>
            </a:r>
          </a:p>
          <a:p>
            <a:pPr lvl="1"/>
            <a:r>
              <a:rPr lang="en-US" dirty="0" smtClean="0">
                <a:latin typeface="Candara" panose="020E0502030303020204" pitchFamily="34" charset="0"/>
              </a:rPr>
              <a:t>Grow </a:t>
            </a:r>
            <a:r>
              <a:rPr lang="en-US" b="1" dirty="0" smtClean="0">
                <a:latin typeface="Candara" panose="020E0502030303020204" pitchFamily="34" charset="0"/>
              </a:rPr>
              <a:t>as</a:t>
            </a:r>
            <a:r>
              <a:rPr lang="en-US" dirty="0" smtClean="0">
                <a:latin typeface="Candara" panose="020E0502030303020204" pitchFamily="34" charset="0"/>
              </a:rPr>
              <a:t> needed </a:t>
            </a:r>
            <a:r>
              <a:rPr lang="en-US" b="1" dirty="0" smtClean="0">
                <a:latin typeface="Candara" panose="020E0502030303020204" pitchFamily="34" charset="0"/>
              </a:rPr>
              <a:t>when</a:t>
            </a:r>
            <a:r>
              <a:rPr lang="en-US" dirty="0" smtClean="0">
                <a:latin typeface="Candara" panose="020E0502030303020204" pitchFamily="34" charset="0"/>
              </a:rPr>
              <a:t> needed</a:t>
            </a:r>
          </a:p>
          <a:p>
            <a:pPr lvl="1"/>
            <a:r>
              <a:rPr lang="en-US" dirty="0" smtClean="0">
                <a:latin typeface="Candara" panose="020E0502030303020204" pitchFamily="34" charset="0"/>
              </a:rPr>
              <a:t>E.g. provide TBs for storing data to be processed by your VMs</a:t>
            </a:r>
          </a:p>
          <a:p>
            <a:pPr lvl="1"/>
            <a:endParaRPr lang="en-US" dirty="0" smtClean="0">
              <a:latin typeface="Candara" panose="020E0502030303020204" pitchFamily="34" charset="0"/>
            </a:endParaRPr>
          </a:p>
          <a:p>
            <a:r>
              <a:rPr lang="en-US" dirty="0" smtClean="0">
                <a:latin typeface="Candara" panose="020E0502030303020204" pitchFamily="34" charset="0"/>
              </a:rPr>
              <a:t>Persistent storage for long-running services</a:t>
            </a:r>
          </a:p>
          <a:p>
            <a:pPr lvl="1"/>
            <a:r>
              <a:rPr lang="en-US" dirty="0" smtClean="0">
                <a:latin typeface="Candara" panose="020E0502030303020204" pitchFamily="34" charset="0"/>
              </a:rPr>
              <a:t>Keep the data independently of the service in the VM (persistency in case of application malfunction)</a:t>
            </a:r>
          </a:p>
          <a:p>
            <a:pPr lvl="1"/>
            <a:r>
              <a:rPr lang="en-US" dirty="0" smtClean="0">
                <a:latin typeface="Candara" panose="020E0502030303020204" pitchFamily="34" charset="0"/>
              </a:rPr>
              <a:t>E.g. run databases, NFS servers</a:t>
            </a:r>
          </a:p>
          <a:p>
            <a:endParaRPr lang="en-US" dirty="0">
              <a:latin typeface="Candara" panose="020E0502030303020204" pitchFamily="34" charset="0"/>
            </a:endParaRPr>
          </a:p>
        </p:txBody>
      </p:sp>
    </p:spTree>
    <p:extLst>
      <p:ext uri="{BB962C8B-B14F-4D97-AF65-F5344CB8AC3E}">
        <p14:creationId xmlns:p14="http://schemas.microsoft.com/office/powerpoint/2010/main" val="40443623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79512" y="1412875"/>
            <a:ext cx="8712968" cy="4525963"/>
          </a:xfrm>
          <a:prstGeom prst="rect">
            <a:avLst/>
          </a:prstGeom>
        </p:spPr>
        <p:txBody>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charset="0"/>
              <a:buChar char="•"/>
              <a:defRPr/>
            </a:pPr>
            <a:r>
              <a:rPr lang="en-GB" sz="2800" b="1" dirty="0" smtClean="0">
                <a:latin typeface="Candara" panose="020E0502030303020204" pitchFamily="34" charset="0"/>
              </a:rPr>
              <a:t>OCCI (</a:t>
            </a:r>
            <a:r>
              <a:rPr lang="en-GB" sz="2800" b="1" dirty="0" smtClean="0">
                <a:solidFill>
                  <a:srgbClr val="FF0000"/>
                </a:solidFill>
                <a:latin typeface="Candara" panose="020E0502030303020204" pitchFamily="34" charset="0"/>
              </a:rPr>
              <a:t>O</a:t>
            </a:r>
            <a:r>
              <a:rPr lang="en-GB" sz="2800" b="1" dirty="0" smtClean="0">
                <a:latin typeface="Candara" panose="020E0502030303020204" pitchFamily="34" charset="0"/>
              </a:rPr>
              <a:t>pen </a:t>
            </a:r>
            <a:r>
              <a:rPr lang="en-GB" sz="2800" b="1" dirty="0" smtClean="0">
                <a:solidFill>
                  <a:srgbClr val="FF0000"/>
                </a:solidFill>
                <a:latin typeface="Candara" panose="020E0502030303020204" pitchFamily="34" charset="0"/>
              </a:rPr>
              <a:t>C</a:t>
            </a:r>
            <a:r>
              <a:rPr lang="en-GB" sz="2800" b="1" dirty="0" smtClean="0">
                <a:latin typeface="Candara" panose="020E0502030303020204" pitchFamily="34" charset="0"/>
              </a:rPr>
              <a:t>loud </a:t>
            </a:r>
            <a:r>
              <a:rPr lang="en-GB" sz="2800" b="1" dirty="0" smtClean="0">
                <a:solidFill>
                  <a:srgbClr val="FF0000"/>
                </a:solidFill>
                <a:latin typeface="Candara" panose="020E0502030303020204" pitchFamily="34" charset="0"/>
              </a:rPr>
              <a:t>C</a:t>
            </a:r>
            <a:r>
              <a:rPr lang="en-GB" sz="2800" b="1" dirty="0" smtClean="0">
                <a:latin typeface="Candara" panose="020E0502030303020204" pitchFamily="34" charset="0"/>
              </a:rPr>
              <a:t>omputing </a:t>
            </a:r>
            <a:r>
              <a:rPr lang="en-GB" sz="2800" b="1" dirty="0" smtClean="0">
                <a:solidFill>
                  <a:srgbClr val="FF0000"/>
                </a:solidFill>
                <a:latin typeface="Candara" panose="020E0502030303020204" pitchFamily="34" charset="0"/>
              </a:rPr>
              <a:t>I</a:t>
            </a:r>
            <a:r>
              <a:rPr lang="en-GB" sz="2800" b="1" dirty="0" smtClean="0">
                <a:latin typeface="Candara" panose="020E0502030303020204" pitchFamily="34" charset="0"/>
              </a:rPr>
              <a:t>nterface)</a:t>
            </a:r>
            <a:r>
              <a:rPr lang="en-GB" sz="2800" dirty="0" smtClean="0">
                <a:latin typeface="Candara" panose="020E0502030303020204" pitchFamily="34" charset="0"/>
              </a:rPr>
              <a:t> is a OGF standard API to facilitate interoperable access to cloud resources</a:t>
            </a:r>
          </a:p>
          <a:p>
            <a:pPr algn="just">
              <a:buFont typeface="Arial" charset="0"/>
              <a:buChar char="•"/>
              <a:defRPr/>
            </a:pPr>
            <a:r>
              <a:rPr lang="en-GB" sz="2800" dirty="0" smtClean="0">
                <a:latin typeface="Candara" panose="020E0502030303020204" pitchFamily="34" charset="0"/>
              </a:rPr>
              <a:t>Block storage in EGI Federated Cloud is managed via OCCI:</a:t>
            </a:r>
          </a:p>
          <a:p>
            <a:pPr lvl="1" algn="just">
              <a:buFont typeface="Arial" charset="0"/>
              <a:buChar char="•"/>
              <a:defRPr/>
            </a:pPr>
            <a:r>
              <a:rPr lang="en-GB" dirty="0" smtClean="0">
                <a:latin typeface="Candara" panose="020E0502030303020204" pitchFamily="34" charset="0"/>
              </a:rPr>
              <a:t>Create/Delete volumes</a:t>
            </a:r>
          </a:p>
          <a:p>
            <a:pPr lvl="1" algn="just">
              <a:buFont typeface="Arial" charset="0"/>
              <a:buChar char="•"/>
              <a:defRPr/>
            </a:pPr>
            <a:r>
              <a:rPr lang="en-GB" dirty="0" smtClean="0">
                <a:latin typeface="Candara" panose="020E0502030303020204" pitchFamily="34" charset="0"/>
              </a:rPr>
              <a:t>Attach/Detach (link/unlink in OCCI terms) to VMs</a:t>
            </a:r>
          </a:p>
          <a:p>
            <a:pPr lvl="1" algn="just">
              <a:buFont typeface="Arial" charset="0"/>
              <a:buChar char="•"/>
              <a:defRPr/>
            </a:pPr>
            <a:r>
              <a:rPr lang="en-GB" dirty="0" smtClean="0">
                <a:latin typeface="Candara" panose="020E0502030303020204" pitchFamily="34" charset="0"/>
              </a:rPr>
              <a:t>Once attached, use as other disk in VM</a:t>
            </a:r>
          </a:p>
          <a:p>
            <a:pPr marL="0" indent="0" algn="just">
              <a:buFont typeface="Arial" charset="0"/>
              <a:buNone/>
              <a:defRPr/>
            </a:pPr>
            <a:endParaRPr lang="en-GB" sz="2800" dirty="0">
              <a:latin typeface="Candara" panose="020E0502030303020204" pitchFamily="34" charset="0"/>
            </a:endParaRPr>
          </a:p>
        </p:txBody>
      </p:sp>
      <p:pic>
        <p:nvPicPr>
          <p:cNvPr id="3"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581128"/>
            <a:ext cx="2743200" cy="1255363"/>
          </a:xfrm>
          <a:prstGeom prst="rect">
            <a:avLst/>
          </a:prstGeom>
        </p:spPr>
      </p:pic>
      <p:sp>
        <p:nvSpPr>
          <p:cNvPr id="4" name="TextBox 14"/>
          <p:cNvSpPr txBox="1"/>
          <p:nvPr/>
        </p:nvSpPr>
        <p:spPr>
          <a:xfrm>
            <a:off x="1691680" y="180795"/>
            <a:ext cx="7128792" cy="573456"/>
          </a:xfrm>
          <a:prstGeom prst="rect">
            <a:avLst/>
          </a:prstGeom>
          <a:noFill/>
        </p:spPr>
        <p:txBody>
          <a:bodyPr wrap="square" lIns="80229" tIns="40115" rIns="80229" bIns="40115" rtlCol="0">
            <a:spAutoFit/>
          </a:bodyPr>
          <a:lstStyle/>
          <a:p>
            <a:pPr algn="ctr"/>
            <a:r>
              <a:rPr lang="en-GB" sz="32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Block Storage: OCCI</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1072001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Storage: Management and use</a:t>
            </a:r>
            <a:endParaRPr lang="en-US" dirty="0"/>
          </a:p>
        </p:txBody>
      </p:sp>
      <p:sp>
        <p:nvSpPr>
          <p:cNvPr id="3" name="Content Placeholder 2"/>
          <p:cNvSpPr>
            <a:spLocks noGrp="1"/>
          </p:cNvSpPr>
          <p:nvPr>
            <p:ph sz="half" idx="2"/>
          </p:nvPr>
        </p:nvSpPr>
        <p:spPr>
          <a:noFill/>
        </p:spPr>
        <p:txBody>
          <a:bodyPr/>
          <a:lstStyle/>
          <a:p>
            <a:r>
              <a:rPr lang="en-US" dirty="0" smtClean="0">
                <a:latin typeface="Candara" panose="020E0502030303020204" pitchFamily="34" charset="0"/>
              </a:rPr>
              <a:t>Use the API/CLI to:</a:t>
            </a:r>
          </a:p>
          <a:p>
            <a:pPr lvl="1"/>
            <a:r>
              <a:rPr lang="en-US" dirty="0" smtClean="0">
                <a:latin typeface="Candara" panose="020E0502030303020204" pitchFamily="34" charset="0"/>
              </a:rPr>
              <a:t>Create, attach, detach and delete, e.g.:</a:t>
            </a:r>
          </a:p>
          <a:p>
            <a:pPr marL="400050" lvl="1" indent="0">
              <a:buNone/>
            </a:pPr>
            <a:r>
              <a:rPr lang="en-US" sz="1800" dirty="0" smtClean="0">
                <a:solidFill>
                  <a:srgbClr val="FF0000"/>
                </a:solidFill>
                <a:latin typeface="Candara" panose="020E0502030303020204" pitchFamily="34" charset="0"/>
                <a:ea typeface="Courier" charset="0"/>
                <a:cs typeface="Courier" charset="0"/>
              </a:rPr>
              <a:t>$ </a:t>
            </a:r>
            <a:r>
              <a:rPr lang="en-US" sz="1800" dirty="0" err="1" smtClean="0">
                <a:solidFill>
                  <a:srgbClr val="FF0000"/>
                </a:solidFill>
                <a:latin typeface="Candara" panose="020E0502030303020204" pitchFamily="34" charset="0"/>
                <a:ea typeface="Courier" charset="0"/>
                <a:cs typeface="Courier" charset="0"/>
              </a:rPr>
              <a:t>openstack</a:t>
            </a:r>
            <a:r>
              <a:rPr lang="en-US" sz="1800" dirty="0" smtClean="0">
                <a:solidFill>
                  <a:srgbClr val="FF0000"/>
                </a:solidFill>
                <a:latin typeface="Candara" panose="020E0502030303020204" pitchFamily="34" charset="0"/>
                <a:ea typeface="Courier" charset="0"/>
                <a:cs typeface="Courier" charset="0"/>
              </a:rPr>
              <a:t> </a:t>
            </a:r>
            <a:r>
              <a:rPr lang="en-US" sz="1800" dirty="0">
                <a:solidFill>
                  <a:srgbClr val="FF0000"/>
                </a:solidFill>
                <a:latin typeface="Candara" panose="020E0502030303020204" pitchFamily="34" charset="0"/>
                <a:ea typeface="Courier" charset="0"/>
                <a:cs typeface="Courier" charset="0"/>
              </a:rPr>
              <a:t>volume create --size &lt;size&gt; &lt;</a:t>
            </a:r>
            <a:r>
              <a:rPr lang="en-US" sz="1800" dirty="0" smtClean="0">
                <a:solidFill>
                  <a:srgbClr val="FF0000"/>
                </a:solidFill>
                <a:latin typeface="Candara" panose="020E0502030303020204" pitchFamily="34" charset="0"/>
                <a:ea typeface="Courier" charset="0"/>
                <a:cs typeface="Courier" charset="0"/>
              </a:rPr>
              <a:t>name&gt;</a:t>
            </a:r>
          </a:p>
          <a:p>
            <a:pPr marL="400050" lvl="1" indent="0">
              <a:buNone/>
            </a:pPr>
            <a:r>
              <a:rPr lang="en-US" sz="1800" dirty="0" smtClean="0">
                <a:solidFill>
                  <a:srgbClr val="FF0000"/>
                </a:solidFill>
                <a:latin typeface="Candara" panose="020E0502030303020204" pitchFamily="34" charset="0"/>
                <a:ea typeface="Courier" charset="0"/>
                <a:cs typeface="Courier" charset="0"/>
              </a:rPr>
              <a:t>$ </a:t>
            </a:r>
            <a:r>
              <a:rPr lang="en-US" sz="1800" dirty="0" err="1" smtClean="0">
                <a:solidFill>
                  <a:srgbClr val="FF0000"/>
                </a:solidFill>
                <a:latin typeface="Candara" panose="020E0502030303020204" pitchFamily="34" charset="0"/>
                <a:ea typeface="Courier" charset="0"/>
                <a:cs typeface="Courier" charset="0"/>
              </a:rPr>
              <a:t>openstack</a:t>
            </a:r>
            <a:r>
              <a:rPr lang="en-US" sz="1800" dirty="0" smtClean="0">
                <a:solidFill>
                  <a:srgbClr val="FF0000"/>
                </a:solidFill>
                <a:latin typeface="Candara" panose="020E0502030303020204" pitchFamily="34" charset="0"/>
                <a:ea typeface="Courier" charset="0"/>
                <a:cs typeface="Courier" charset="0"/>
              </a:rPr>
              <a:t> server </a:t>
            </a:r>
            <a:r>
              <a:rPr lang="en-US" sz="1800" dirty="0">
                <a:solidFill>
                  <a:srgbClr val="FF0000"/>
                </a:solidFill>
                <a:latin typeface="Candara" panose="020E0502030303020204" pitchFamily="34" charset="0"/>
                <a:ea typeface="Courier" charset="0"/>
                <a:cs typeface="Courier" charset="0"/>
              </a:rPr>
              <a:t>add volume &lt;server&gt; &lt;volume</a:t>
            </a:r>
            <a:r>
              <a:rPr lang="en-US" sz="1800" dirty="0" smtClean="0">
                <a:solidFill>
                  <a:srgbClr val="FF0000"/>
                </a:solidFill>
                <a:latin typeface="Candara" panose="020E0502030303020204" pitchFamily="34" charset="0"/>
                <a:ea typeface="Courier" charset="0"/>
                <a:cs typeface="Courier" charset="0"/>
              </a:rPr>
              <a:t>&gt;</a:t>
            </a:r>
          </a:p>
          <a:p>
            <a:pPr lvl="1"/>
            <a:r>
              <a:rPr lang="en-US" dirty="0" smtClean="0">
                <a:latin typeface="Candara" panose="020E0502030303020204" pitchFamily="34" charset="0"/>
              </a:rPr>
              <a:t>Login into the VM and use it:</a:t>
            </a:r>
          </a:p>
          <a:p>
            <a:pPr marL="457200" lvl="1" indent="0">
              <a:buNone/>
            </a:pPr>
            <a:r>
              <a:rPr lang="en-US" sz="1800" dirty="0" smtClean="0">
                <a:solidFill>
                  <a:srgbClr val="FF0000"/>
                </a:solidFill>
                <a:latin typeface="Candara" panose="020E0502030303020204" pitchFamily="34" charset="0"/>
                <a:ea typeface="Courier" charset="0"/>
                <a:cs typeface="Courier" charset="0"/>
              </a:rPr>
              <a:t># mkfs.ext4 </a:t>
            </a:r>
            <a:r>
              <a:rPr lang="en-US" sz="1800" dirty="0">
                <a:solidFill>
                  <a:srgbClr val="FF0000"/>
                </a:solidFill>
                <a:latin typeface="Candara" panose="020E0502030303020204" pitchFamily="34" charset="0"/>
                <a:ea typeface="Courier" charset="0"/>
                <a:cs typeface="Courier" charset="0"/>
              </a:rPr>
              <a:t>/dev/&lt;volume device&gt; </a:t>
            </a:r>
            <a:endParaRPr lang="en-US" sz="1800" dirty="0" smtClean="0">
              <a:solidFill>
                <a:srgbClr val="FF0000"/>
              </a:solidFill>
              <a:latin typeface="Candara" panose="020E0502030303020204" pitchFamily="34" charset="0"/>
              <a:ea typeface="Courier" charset="0"/>
              <a:cs typeface="Courier" charset="0"/>
            </a:endParaRPr>
          </a:p>
          <a:p>
            <a:pPr marL="457200" lvl="1" indent="0">
              <a:buNone/>
            </a:pPr>
            <a:r>
              <a:rPr lang="en-US" sz="1800" dirty="0" smtClean="0">
                <a:solidFill>
                  <a:srgbClr val="FF0000"/>
                </a:solidFill>
                <a:latin typeface="Candara" panose="020E0502030303020204" pitchFamily="34" charset="0"/>
                <a:ea typeface="Courier" charset="0"/>
                <a:cs typeface="Courier" charset="0"/>
              </a:rPr>
              <a:t># </a:t>
            </a:r>
            <a:r>
              <a:rPr lang="en-US" sz="1800" dirty="0">
                <a:solidFill>
                  <a:srgbClr val="FF0000"/>
                </a:solidFill>
                <a:latin typeface="Candara" panose="020E0502030303020204" pitchFamily="34" charset="0"/>
                <a:ea typeface="Courier" charset="0"/>
                <a:cs typeface="Courier" charset="0"/>
              </a:rPr>
              <a:t>mount /dev/&lt;volume device&gt; /&lt;path</a:t>
            </a:r>
            <a:r>
              <a:rPr lang="en-US" sz="1800" dirty="0" smtClean="0">
                <a:solidFill>
                  <a:srgbClr val="FF0000"/>
                </a:solidFill>
                <a:latin typeface="Candara" panose="020E0502030303020204" pitchFamily="34" charset="0"/>
                <a:ea typeface="Courier" charset="0"/>
                <a:cs typeface="Courier" charset="0"/>
              </a:rPr>
              <a:t>&gt;</a:t>
            </a:r>
            <a:endParaRPr lang="en-US" sz="1800" dirty="0">
              <a:solidFill>
                <a:srgbClr val="FF0000"/>
              </a:solidFill>
              <a:latin typeface="Candara" panose="020E0502030303020204" pitchFamily="34" charset="0"/>
              <a:ea typeface="Courier" charset="0"/>
              <a:cs typeface="Courier" charset="0"/>
            </a:endParaRPr>
          </a:p>
          <a:p>
            <a:r>
              <a:rPr lang="en-US" dirty="0" smtClean="0">
                <a:latin typeface="Candara" panose="020E0502030303020204" pitchFamily="34" charset="0"/>
              </a:rPr>
              <a:t>Use as disk expansion mechanism from EGI </a:t>
            </a:r>
            <a:r>
              <a:rPr lang="en-US" dirty="0" err="1" smtClean="0">
                <a:latin typeface="Candara" panose="020E0502030303020204" pitchFamily="34" charset="0"/>
              </a:rPr>
              <a:t>VMOps</a:t>
            </a:r>
            <a:r>
              <a:rPr lang="en-US" dirty="0" smtClean="0">
                <a:latin typeface="Candara" panose="020E0502030303020204" pitchFamily="34" charset="0"/>
              </a:rPr>
              <a:t> dashboard</a:t>
            </a:r>
          </a:p>
          <a:p>
            <a:pPr lvl="1"/>
            <a:r>
              <a:rPr lang="en-US" dirty="0" smtClean="0">
                <a:latin typeface="Candara" panose="020E0502030303020204" pitchFamily="34" charset="0"/>
              </a:rPr>
              <a:t>Will format and make it available for your VM automatically</a:t>
            </a:r>
          </a:p>
          <a:p>
            <a:pPr lvl="1"/>
            <a:endParaRPr lang="en-US" dirty="0" smtClean="0">
              <a:latin typeface="Candara" panose="020E0502030303020204" pitchFamily="34" charset="0"/>
            </a:endParaRPr>
          </a:p>
        </p:txBody>
      </p:sp>
    </p:spTree>
    <p:extLst>
      <p:ext uri="{BB962C8B-B14F-4D97-AF65-F5344CB8AC3E}">
        <p14:creationId xmlns:p14="http://schemas.microsoft.com/office/powerpoint/2010/main" val="136030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Storage</a:t>
            </a:r>
            <a:endParaRPr lang="en-US" dirty="0"/>
          </a:p>
        </p:txBody>
      </p:sp>
      <p:sp>
        <p:nvSpPr>
          <p:cNvPr id="3" name="Content Placeholder 2"/>
          <p:cNvSpPr>
            <a:spLocks noGrp="1"/>
          </p:cNvSpPr>
          <p:nvPr>
            <p:ph sz="half" idx="2"/>
          </p:nvPr>
        </p:nvSpPr>
        <p:spPr/>
        <p:txBody>
          <a:bodyPr/>
          <a:lstStyle/>
          <a:p>
            <a:r>
              <a:rPr lang="en-US" dirty="0">
                <a:latin typeface="Candara" panose="020E0502030303020204" pitchFamily="34" charset="0"/>
              </a:rPr>
              <a:t>S</a:t>
            </a:r>
            <a:r>
              <a:rPr lang="en-US" dirty="0" smtClean="0">
                <a:latin typeface="Candara" panose="020E0502030303020204" pitchFamily="34" charset="0"/>
              </a:rPr>
              <a:t>tores </a:t>
            </a:r>
            <a:r>
              <a:rPr lang="en-US" dirty="0">
                <a:latin typeface="Candara" panose="020E0502030303020204" pitchFamily="34" charset="0"/>
              </a:rPr>
              <a:t>data as set of individual </a:t>
            </a:r>
            <a:r>
              <a:rPr lang="en-US" dirty="0" smtClean="0">
                <a:latin typeface="Candara" panose="020E0502030303020204" pitchFamily="34" charset="0"/>
              </a:rPr>
              <a:t>objects:</a:t>
            </a:r>
          </a:p>
          <a:p>
            <a:pPr lvl="1"/>
            <a:r>
              <a:rPr lang="en-US" dirty="0" err="1" smtClean="0">
                <a:latin typeface="Candara" panose="020E0502030303020204" pitchFamily="34" charset="0"/>
              </a:rPr>
              <a:t>Organised</a:t>
            </a:r>
            <a:r>
              <a:rPr lang="en-US" dirty="0" smtClean="0">
                <a:latin typeface="Candara" panose="020E0502030303020204" pitchFamily="34" charset="0"/>
              </a:rPr>
              <a:t> into containers (</a:t>
            </a:r>
            <a:r>
              <a:rPr lang="en-US" i="1" dirty="0" smtClean="0">
                <a:latin typeface="Candara" panose="020E0502030303020204" pitchFamily="34" charset="0"/>
              </a:rPr>
              <a:t>folders</a:t>
            </a:r>
            <a:r>
              <a:rPr lang="en-US" dirty="0" smtClean="0">
                <a:latin typeface="Candara" panose="020E0502030303020204" pitchFamily="34" charset="0"/>
              </a:rPr>
              <a:t>)</a:t>
            </a:r>
          </a:p>
          <a:p>
            <a:pPr lvl="1"/>
            <a:r>
              <a:rPr lang="en-US" dirty="0" smtClean="0">
                <a:latin typeface="Candara" panose="020E0502030303020204" pitchFamily="34" charset="0"/>
              </a:rPr>
              <a:t>With no predefined types (</a:t>
            </a:r>
            <a:r>
              <a:rPr lang="en-US" dirty="0">
                <a:latin typeface="Candara" panose="020E0502030303020204" pitchFamily="34" charset="0"/>
              </a:rPr>
              <a:t>e.g. files, images, documents) </a:t>
            </a:r>
            <a:endParaRPr lang="en-US" dirty="0" smtClean="0">
              <a:latin typeface="Candara" panose="020E0502030303020204" pitchFamily="34" charset="0"/>
            </a:endParaRPr>
          </a:p>
          <a:p>
            <a:r>
              <a:rPr lang="en-US" dirty="0" smtClean="0">
                <a:latin typeface="Candara" panose="020E0502030303020204" pitchFamily="34" charset="0"/>
              </a:rPr>
              <a:t>Each object can:</a:t>
            </a:r>
          </a:p>
          <a:p>
            <a:pPr lvl="1"/>
            <a:r>
              <a:rPr lang="en-US" dirty="0" smtClean="0">
                <a:latin typeface="Candara" panose="020E0502030303020204" pitchFamily="34" charset="0"/>
              </a:rPr>
              <a:t>Be accessed independently and from any location via its own URL</a:t>
            </a:r>
          </a:p>
          <a:p>
            <a:pPr lvl="1"/>
            <a:r>
              <a:rPr lang="en-US" dirty="0" smtClean="0">
                <a:latin typeface="Candara" panose="020E0502030303020204" pitchFamily="34" charset="0"/>
              </a:rPr>
              <a:t>Be shared (with object or container level ACLs)</a:t>
            </a:r>
          </a:p>
          <a:p>
            <a:pPr lvl="1"/>
            <a:r>
              <a:rPr lang="en-US" dirty="0" smtClean="0">
                <a:latin typeface="Candara" panose="020E0502030303020204" pitchFamily="34" charset="0"/>
              </a:rPr>
              <a:t>Have metadata associated</a:t>
            </a:r>
          </a:p>
          <a:p>
            <a:r>
              <a:rPr lang="en-US" dirty="0" smtClean="0">
                <a:latin typeface="Candara" panose="020E0502030303020204" pitchFamily="34" charset="0"/>
              </a:rPr>
              <a:t>Scalable:</a:t>
            </a:r>
          </a:p>
          <a:p>
            <a:pPr lvl="1"/>
            <a:r>
              <a:rPr lang="en-US" dirty="0" smtClean="0">
                <a:latin typeface="Candara" panose="020E0502030303020204" pitchFamily="34" charset="0"/>
              </a:rPr>
              <a:t>Store objects of any size, no need to predefine sizes</a:t>
            </a:r>
          </a:p>
          <a:p>
            <a:pPr lvl="1"/>
            <a:endParaRPr lang="en-US" dirty="0">
              <a:latin typeface="Candara" panose="020E0502030303020204" pitchFamily="34" charset="0"/>
            </a:endParaRPr>
          </a:p>
        </p:txBody>
      </p:sp>
    </p:spTree>
    <p:extLst>
      <p:ext uri="{BB962C8B-B14F-4D97-AF65-F5344CB8AC3E}">
        <p14:creationId xmlns:p14="http://schemas.microsoft.com/office/powerpoint/2010/main" val="288870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creen Shot 2016-10-17 at 2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9" y="1124744"/>
            <a:ext cx="9004300" cy="5261620"/>
          </a:xfrm>
          <a:prstGeom prst="rect">
            <a:avLst/>
          </a:prstGeom>
        </p:spPr>
      </p:pic>
      <p:sp>
        <p:nvSpPr>
          <p:cNvPr id="71" name="Title 1"/>
          <p:cNvSpPr>
            <a:spLocks noGrp="1"/>
          </p:cNvSpPr>
          <p:nvPr>
            <p:ph type="title"/>
          </p:nvPr>
        </p:nvSpPr>
        <p:spPr>
          <a:xfrm>
            <a:off x="1547664" y="188642"/>
            <a:ext cx="7344816" cy="850106"/>
          </a:xfrm>
        </p:spPr>
        <p:txBody>
          <a:bodyPr/>
          <a:lstStyle/>
          <a:p>
            <a:r>
              <a:rPr lang="en-US" dirty="0" smtClean="0"/>
              <a:t>International Partnerships </a:t>
            </a:r>
            <a:endParaRPr lang="en-US" dirty="0"/>
          </a:p>
        </p:txBody>
      </p:sp>
      <p:sp>
        <p:nvSpPr>
          <p:cNvPr id="72" name="object 29"/>
          <p:cNvSpPr txBox="1"/>
          <p:nvPr/>
        </p:nvSpPr>
        <p:spPr>
          <a:xfrm>
            <a:off x="5476029" y="2240304"/>
            <a:ext cx="85519" cy="139700"/>
          </a:xfrm>
          <a:prstGeom prst="rect">
            <a:avLst/>
          </a:prstGeom>
        </p:spPr>
        <p:txBody>
          <a:bodyPr wrap="square" lIns="0" tIns="0" rIns="0" bIns="0" rtlCol="0">
            <a:noAutofit/>
          </a:bodyPr>
          <a:lstStyle/>
          <a:p>
            <a:pPr marL="12698">
              <a:lnSpc>
                <a:spcPts val="1000"/>
              </a:lnSpc>
              <a:spcBef>
                <a:spcPts val="50"/>
              </a:spcBef>
            </a:pPr>
            <a:endParaRPr sz="900" dirty="0">
              <a:latin typeface="Times New Roman"/>
              <a:cs typeface="Times New Roman"/>
            </a:endParaRPr>
          </a:p>
        </p:txBody>
      </p:sp>
      <p:pic>
        <p:nvPicPr>
          <p:cNvPr id="73" name="Picture 72"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420888"/>
            <a:ext cx="1327205" cy="720080"/>
          </a:xfrm>
          <a:prstGeom prst="rect">
            <a:avLst/>
          </a:prstGeom>
        </p:spPr>
      </p:pic>
      <p:pic>
        <p:nvPicPr>
          <p:cNvPr id="74" name="Picture 73"/>
          <p:cNvPicPr/>
          <p:nvPr/>
        </p:nvPicPr>
        <p:blipFill>
          <a:blip r:embed="rId4" cstate="print">
            <a:extLst>
              <a:ext uri="{28A0092B-C50C-407E-A947-70E740481C1C}">
                <a14:useLocalDpi xmlns:a14="http://schemas.microsoft.com/office/drawing/2010/main" val="0"/>
              </a:ext>
            </a:extLst>
          </a:blip>
          <a:stretch>
            <a:fillRect/>
          </a:stretch>
        </p:blipFill>
        <p:spPr>
          <a:xfrm>
            <a:off x="107506" y="1556792"/>
            <a:ext cx="1673696" cy="576064"/>
          </a:xfrm>
          <a:prstGeom prst="rect">
            <a:avLst/>
          </a:prstGeom>
        </p:spPr>
      </p:pic>
      <p:pic>
        <p:nvPicPr>
          <p:cNvPr id="75" name="Picture 74" descr="Screen Shot 2015-05-18 at 01.57.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5384418"/>
            <a:ext cx="1008112" cy="492854"/>
          </a:xfrm>
          <a:prstGeom prst="rect">
            <a:avLst/>
          </a:prstGeom>
        </p:spPr>
      </p:pic>
      <p:pic>
        <p:nvPicPr>
          <p:cNvPr id="76" name="Picture 75" descr="Screen Shot 2015-05-18 at 01.5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45026"/>
            <a:ext cx="1210116" cy="648072"/>
          </a:xfrm>
          <a:prstGeom prst="rect">
            <a:avLst/>
          </a:prstGeom>
        </p:spPr>
      </p:pic>
      <p:pic>
        <p:nvPicPr>
          <p:cNvPr id="77" name="Picture 76" descr="Screen Shot 2015-05-18 at 01.58.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177" y="2978951"/>
            <a:ext cx="1080120" cy="594067"/>
          </a:xfrm>
          <a:prstGeom prst="rect">
            <a:avLst/>
          </a:prstGeom>
        </p:spPr>
      </p:pic>
      <p:pic>
        <p:nvPicPr>
          <p:cNvPr id="78" name="Picture 77" descr="Screen Shot 2015-10-21 at 12.02.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6" y="5222456"/>
            <a:ext cx="1187624" cy="523576"/>
          </a:xfrm>
          <a:prstGeom prst="rect">
            <a:avLst/>
          </a:prstGeom>
        </p:spPr>
      </p:pic>
      <p:grpSp>
        <p:nvGrpSpPr>
          <p:cNvPr id="79" name="Group 78"/>
          <p:cNvGrpSpPr/>
          <p:nvPr/>
        </p:nvGrpSpPr>
        <p:grpSpPr>
          <a:xfrm>
            <a:off x="4211960" y="2132856"/>
            <a:ext cx="1001688" cy="907976"/>
            <a:chOff x="9372601" y="6527801"/>
            <a:chExt cx="990049" cy="750846"/>
          </a:xfrm>
        </p:grpSpPr>
        <p:sp>
          <p:nvSpPr>
            <p:cNvPr id="80"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81"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82"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83"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84"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85"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86"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87"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88"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89"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90"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91"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92"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93"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94"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95"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96"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97"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98"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99"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100"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101"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102"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103"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104"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105"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106"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107"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108"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109"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110"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111"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112"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113"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114"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115"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116"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117"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118"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119"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120"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1"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2"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3"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4" name="object 2"/>
            <p:cNvSpPr txBox="1"/>
            <p:nvPr/>
          </p:nvSpPr>
          <p:spPr>
            <a:xfrm>
              <a:off x="10291430" y="7006394"/>
              <a:ext cx="68046" cy="272237"/>
            </a:xfrm>
            <a:prstGeom prst="rect">
              <a:avLst/>
            </a:prstGeom>
          </p:spPr>
          <p:txBody>
            <a:bodyPr wrap="square" lIns="0" tIns="0" rIns="0" bIns="0" rtlCol="0">
              <a:noAutofit/>
            </a:bodyPr>
            <a:lstStyle/>
            <a:p>
              <a:pPr marL="25394">
                <a:lnSpc>
                  <a:spcPts val="1000"/>
                </a:lnSpc>
              </a:pPr>
              <a:endParaRPr sz="1000" dirty="0"/>
            </a:p>
          </p:txBody>
        </p:sp>
      </p:grpSp>
      <p:sp>
        <p:nvSpPr>
          <p:cNvPr id="125" name="Rectangle 124"/>
          <p:cNvSpPr/>
          <p:nvPr/>
        </p:nvSpPr>
        <p:spPr>
          <a:xfrm>
            <a:off x="1259634" y="3657799"/>
            <a:ext cx="3246745" cy="923310"/>
          </a:xfrm>
          <a:prstGeom prst="rect">
            <a:avLst/>
          </a:prstGeom>
        </p:spPr>
        <p:txBody>
          <a:bodyPr wrap="none" lIns="91418" tIns="45710" rIns="91418" bIns="45710">
            <a:spAutoFit/>
          </a:bodyPr>
          <a:lstStyle/>
          <a:p>
            <a:r>
              <a:rPr lang="en-US" b="1" i="1" dirty="0" smtClean="0">
                <a:solidFill>
                  <a:srgbClr val="1F497D"/>
                </a:solidFill>
              </a:rPr>
              <a:t>Africa and Arabia</a:t>
            </a:r>
            <a:endParaRPr lang="en-US" dirty="0" smtClean="0"/>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126" name="Rectangle 125"/>
          <p:cNvSpPr/>
          <p:nvPr/>
        </p:nvSpPr>
        <p:spPr>
          <a:xfrm>
            <a:off x="7236298" y="2924945"/>
            <a:ext cx="1783079" cy="923310"/>
          </a:xfrm>
          <a:prstGeom prst="rect">
            <a:avLst/>
          </a:prstGeom>
        </p:spPr>
        <p:txBody>
          <a:bodyPr wrap="none" lIns="91418" tIns="45710" rIns="91418" bIns="45710">
            <a:spAutoFit/>
          </a:bodyPr>
          <a:lstStyle/>
          <a:p>
            <a:r>
              <a:rPr lang="en-US" b="1" i="1" dirty="0" smtClean="0">
                <a:solidFill>
                  <a:srgbClr val="1F497D"/>
                </a:solidFill>
              </a:rPr>
              <a:t>India</a:t>
            </a:r>
            <a:r>
              <a:rPr lang="en-US" dirty="0"/>
              <a:t> </a:t>
            </a:r>
            <a:r>
              <a:rPr lang="en-US" dirty="0" smtClean="0"/>
              <a:t>Centre </a:t>
            </a:r>
            <a:r>
              <a:rPr lang="en-US" dirty="0"/>
              <a:t>for </a:t>
            </a:r>
            <a:endParaRPr lang="en-US" dirty="0" smtClean="0"/>
          </a:p>
          <a:p>
            <a:r>
              <a:rPr lang="en-US" dirty="0" smtClean="0"/>
              <a:t>Development </a:t>
            </a:r>
            <a:r>
              <a:rPr lang="en-US" dirty="0"/>
              <a:t>of </a:t>
            </a:r>
            <a:endParaRPr lang="en-US" dirty="0" smtClean="0"/>
          </a:p>
          <a:p>
            <a:r>
              <a:rPr lang="en-US" dirty="0" smtClean="0"/>
              <a:t>Advanced Comp.</a:t>
            </a:r>
            <a:endParaRPr lang="en-US" dirty="0"/>
          </a:p>
        </p:txBody>
      </p:sp>
      <p:pic>
        <p:nvPicPr>
          <p:cNvPr id="127" name="Picture 126" descr="Screen Shot 2016-10-04 at 07.05.4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1916832"/>
            <a:ext cx="1043170" cy="691952"/>
          </a:xfrm>
          <a:prstGeom prst="rect">
            <a:avLst/>
          </a:prstGeom>
        </p:spPr>
      </p:pic>
      <p:sp>
        <p:nvSpPr>
          <p:cNvPr id="128" name="Rectangle 127"/>
          <p:cNvSpPr/>
          <p:nvPr/>
        </p:nvSpPr>
        <p:spPr>
          <a:xfrm>
            <a:off x="7308967" y="1785591"/>
            <a:ext cx="1900073" cy="923310"/>
          </a:xfrm>
          <a:prstGeom prst="rect">
            <a:avLst/>
          </a:prstGeom>
        </p:spPr>
        <p:txBody>
          <a:bodyPr wrap="none" lIns="91418" tIns="45710" rIns="91418" bIns="45710">
            <a:spAutoFit/>
          </a:bodyPr>
          <a:lstStyle/>
          <a:p>
            <a:r>
              <a:rPr lang="en-US" b="1" i="1" dirty="0" smtClean="0">
                <a:solidFill>
                  <a:srgbClr val="1F497D"/>
                </a:solidFill>
              </a:rPr>
              <a:t>China</a:t>
            </a:r>
            <a:r>
              <a:rPr lang="en-US" dirty="0"/>
              <a:t> </a:t>
            </a:r>
            <a:r>
              <a:rPr lang="en-US" dirty="0" smtClean="0"/>
              <a:t>Inst. Of HEP</a:t>
            </a:r>
          </a:p>
          <a:p>
            <a:r>
              <a:rPr lang="en-US" dirty="0" smtClean="0"/>
              <a:t>Chinese Academy </a:t>
            </a:r>
          </a:p>
          <a:p>
            <a:r>
              <a:rPr lang="en-US" dirty="0" smtClean="0"/>
              <a:t>of </a:t>
            </a:r>
            <a:r>
              <a:rPr lang="en-US" dirty="0"/>
              <a:t>Sciences </a:t>
            </a:r>
          </a:p>
        </p:txBody>
      </p:sp>
      <p:sp>
        <p:nvSpPr>
          <p:cNvPr id="129" name="Rectangle 128"/>
          <p:cNvSpPr/>
          <p:nvPr/>
        </p:nvSpPr>
        <p:spPr>
          <a:xfrm>
            <a:off x="1295129" y="5025950"/>
            <a:ext cx="2531255" cy="923310"/>
          </a:xfrm>
          <a:prstGeom prst="rect">
            <a:avLst/>
          </a:prstGeom>
        </p:spPr>
        <p:txBody>
          <a:bodyPr wrap="none" lIns="91418" tIns="45710" rIns="91418" bIns="45710">
            <a:spAutoFit/>
          </a:bodyPr>
          <a:lstStyle/>
          <a:p>
            <a:r>
              <a:rPr lang="en-US" b="1" i="1" dirty="0" smtClean="0">
                <a:solidFill>
                  <a:srgbClr val="1F497D"/>
                </a:solidFill>
              </a:rPr>
              <a:t>Latin America</a:t>
            </a:r>
            <a:endParaRPr lang="en-US" dirty="0" smtClean="0"/>
          </a:p>
          <a:p>
            <a:r>
              <a:rPr lang="en-US" dirty="0" err="1"/>
              <a:t>Universida</a:t>
            </a:r>
            <a:r>
              <a:rPr lang="en-US" dirty="0"/>
              <a:t> de Federal do </a:t>
            </a:r>
            <a:endParaRPr lang="en-US" dirty="0" smtClean="0"/>
          </a:p>
          <a:p>
            <a:r>
              <a:rPr lang="en-US" dirty="0" smtClean="0"/>
              <a:t>Rio </a:t>
            </a:r>
            <a:r>
              <a:rPr lang="en-US" dirty="0"/>
              <a:t>de Janeiro </a:t>
            </a:r>
            <a:endParaRPr lang="en-US" dirty="0" smtClean="0"/>
          </a:p>
        </p:txBody>
      </p:sp>
      <p:sp>
        <p:nvSpPr>
          <p:cNvPr id="130" name="Rectangle 129"/>
          <p:cNvSpPr/>
          <p:nvPr/>
        </p:nvSpPr>
        <p:spPr>
          <a:xfrm>
            <a:off x="7225294" y="5157193"/>
            <a:ext cx="1947524" cy="923310"/>
          </a:xfrm>
          <a:prstGeom prst="rect">
            <a:avLst/>
          </a:prstGeom>
        </p:spPr>
        <p:txBody>
          <a:bodyPr wrap="none" lIns="91418" tIns="45710" rIns="91418" bIns="45710">
            <a:spAutoFit/>
          </a:bodyPr>
          <a:lstStyle/>
          <a:p>
            <a:r>
              <a:rPr lang="en-US" b="1" i="1" dirty="0" smtClean="0">
                <a:solidFill>
                  <a:srgbClr val="1F497D"/>
                </a:solidFill>
              </a:rPr>
              <a:t>Ukraine</a:t>
            </a:r>
            <a:endParaRPr lang="en-US" dirty="0" smtClean="0"/>
          </a:p>
          <a:p>
            <a:r>
              <a:rPr lang="en-US" dirty="0"/>
              <a:t>Ukrainian National </a:t>
            </a:r>
            <a:endParaRPr lang="en-US" dirty="0" smtClean="0"/>
          </a:p>
          <a:p>
            <a:r>
              <a:rPr lang="en-US" dirty="0" smtClean="0"/>
              <a:t>Grid</a:t>
            </a:r>
          </a:p>
        </p:txBody>
      </p:sp>
      <p:sp>
        <p:nvSpPr>
          <p:cNvPr id="131" name="Rectangle 130"/>
          <p:cNvSpPr/>
          <p:nvPr/>
        </p:nvSpPr>
        <p:spPr>
          <a:xfrm>
            <a:off x="1331641" y="2843644"/>
            <a:ext cx="639085" cy="369312"/>
          </a:xfrm>
          <a:prstGeom prst="rect">
            <a:avLst/>
          </a:prstGeom>
        </p:spPr>
        <p:txBody>
          <a:bodyPr wrap="none" lIns="91418" tIns="45710" rIns="91418" bIns="45710">
            <a:spAutoFit/>
          </a:bodyPr>
          <a:lstStyle/>
          <a:p>
            <a:r>
              <a:rPr lang="en-US" b="1" i="1" dirty="0" smtClean="0">
                <a:solidFill>
                  <a:schemeClr val="tx2"/>
                </a:solidFill>
              </a:rPr>
              <a:t>USA</a:t>
            </a:r>
            <a:endParaRPr lang="en-US" b="1" i="1" dirty="0">
              <a:solidFill>
                <a:schemeClr val="tx2"/>
              </a:solidFill>
            </a:endParaRPr>
          </a:p>
        </p:txBody>
      </p:sp>
      <p:sp>
        <p:nvSpPr>
          <p:cNvPr id="132" name="Rectangle 131"/>
          <p:cNvSpPr/>
          <p:nvPr/>
        </p:nvSpPr>
        <p:spPr>
          <a:xfrm>
            <a:off x="1873872" y="1763525"/>
            <a:ext cx="969893" cy="369312"/>
          </a:xfrm>
          <a:prstGeom prst="rect">
            <a:avLst/>
          </a:prstGeom>
        </p:spPr>
        <p:txBody>
          <a:bodyPr wrap="none" lIns="91418" tIns="45710" rIns="91418" bIns="45710">
            <a:spAutoFit/>
          </a:bodyPr>
          <a:lstStyle/>
          <a:p>
            <a:r>
              <a:rPr lang="en-US" b="1" i="1" dirty="0" smtClean="0">
                <a:solidFill>
                  <a:schemeClr val="tx2"/>
                </a:solidFill>
              </a:rPr>
              <a:t>Canada</a:t>
            </a:r>
            <a:endParaRPr lang="en-US" b="1" i="1" dirty="0">
              <a:solidFill>
                <a:schemeClr val="tx2"/>
              </a:solidFill>
            </a:endParaRPr>
          </a:p>
        </p:txBody>
      </p:sp>
      <p:sp>
        <p:nvSpPr>
          <p:cNvPr id="133" name="Rectangle 132"/>
          <p:cNvSpPr/>
          <p:nvPr/>
        </p:nvSpPr>
        <p:spPr>
          <a:xfrm>
            <a:off x="7236296" y="3945831"/>
            <a:ext cx="2039521" cy="923310"/>
          </a:xfrm>
          <a:prstGeom prst="rect">
            <a:avLst/>
          </a:prstGeom>
        </p:spPr>
        <p:txBody>
          <a:bodyPr wrap="none" lIns="91418" tIns="45710" rIns="91418" bIns="45710">
            <a:spAutoFit/>
          </a:bodyPr>
          <a:lstStyle/>
          <a:p>
            <a:r>
              <a:rPr lang="en-US" b="1" i="1" dirty="0" smtClean="0">
                <a:solidFill>
                  <a:srgbClr val="1F497D"/>
                </a:solidFill>
              </a:rPr>
              <a:t>Asia Pacific Region</a:t>
            </a:r>
          </a:p>
          <a:p>
            <a:r>
              <a:rPr lang="en-US" dirty="0" smtClean="0"/>
              <a:t>Academia </a:t>
            </a:r>
            <a:r>
              <a:rPr lang="en-US" dirty="0" err="1" smtClean="0"/>
              <a:t>Sinica</a:t>
            </a:r>
            <a:endParaRPr lang="en-US" dirty="0" smtClean="0"/>
          </a:p>
          <a:p>
            <a:r>
              <a:rPr lang="en-US" dirty="0"/>
              <a:t>a</a:t>
            </a:r>
            <a:r>
              <a:rPr lang="en-US" dirty="0" smtClean="0"/>
              <a:t>t Taiwan</a:t>
            </a:r>
            <a:endParaRPr lang="en-US" dirty="0"/>
          </a:p>
        </p:txBody>
      </p:sp>
      <p:pic>
        <p:nvPicPr>
          <p:cNvPr id="134" name="Picture 133" descr="Screen Shot 2016-10-17 at 22.59.0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4168" y="3933058"/>
            <a:ext cx="980228" cy="1130424"/>
          </a:xfrm>
          <a:prstGeom prst="rect">
            <a:avLst/>
          </a:prstGeom>
        </p:spPr>
      </p:pic>
    </p:spTree>
    <p:extLst>
      <p:ext uri="{BB962C8B-B14F-4D97-AF65-F5344CB8AC3E}">
        <p14:creationId xmlns:p14="http://schemas.microsoft.com/office/powerpoint/2010/main" val="320278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storage: use cases</a:t>
            </a:r>
            <a:endParaRPr lang="en-US" dirty="0"/>
          </a:p>
        </p:txBody>
      </p:sp>
      <p:sp>
        <p:nvSpPr>
          <p:cNvPr id="3" name="Content Placeholder 2"/>
          <p:cNvSpPr>
            <a:spLocks noGrp="1"/>
          </p:cNvSpPr>
          <p:nvPr>
            <p:ph sz="half" idx="2"/>
          </p:nvPr>
        </p:nvSpPr>
        <p:spPr/>
        <p:txBody>
          <a:bodyPr/>
          <a:lstStyle/>
          <a:p>
            <a:r>
              <a:rPr lang="en-US" sz="2400" dirty="0" smtClean="0">
                <a:latin typeface="Candara" panose="020E0502030303020204" pitchFamily="34" charset="0"/>
              </a:rPr>
              <a:t>Content Storage:</a:t>
            </a:r>
          </a:p>
          <a:p>
            <a:pPr lvl="1"/>
            <a:r>
              <a:rPr lang="en-US" sz="2000" dirty="0" smtClean="0">
                <a:latin typeface="Candara" panose="020E0502030303020204" pitchFamily="34" charset="0"/>
              </a:rPr>
              <a:t>Images, </a:t>
            </a:r>
            <a:r>
              <a:rPr lang="en-US" sz="2000" dirty="0">
                <a:latin typeface="Candara" panose="020E0502030303020204" pitchFamily="34" charset="0"/>
              </a:rPr>
              <a:t>pictures, and videos</a:t>
            </a:r>
          </a:p>
          <a:p>
            <a:pPr lvl="1"/>
            <a:r>
              <a:rPr lang="en-US" sz="2000" dirty="0">
                <a:latin typeface="Candara" panose="020E0502030303020204" pitchFamily="34" charset="0"/>
              </a:rPr>
              <a:t>Objects and </a:t>
            </a:r>
            <a:r>
              <a:rPr lang="en-US" sz="2000" dirty="0" smtClean="0">
                <a:latin typeface="Candara" panose="020E0502030303020204" pitchFamily="34" charset="0"/>
              </a:rPr>
              <a:t>blobs (e.g. VM images)</a:t>
            </a:r>
            <a:endParaRPr lang="en-US" sz="2000" dirty="0">
              <a:latin typeface="Candara" panose="020E0502030303020204" pitchFamily="34" charset="0"/>
            </a:endParaRPr>
          </a:p>
          <a:p>
            <a:pPr lvl="1"/>
            <a:r>
              <a:rPr lang="en-US" sz="2000" dirty="0">
                <a:latin typeface="Candara" panose="020E0502030303020204" pitchFamily="34" charset="0"/>
              </a:rPr>
              <a:t>Unstructured </a:t>
            </a:r>
            <a:r>
              <a:rPr lang="en-US" sz="2000" dirty="0" smtClean="0">
                <a:latin typeface="Candara" panose="020E0502030303020204" pitchFamily="34" charset="0"/>
              </a:rPr>
              <a:t>data </a:t>
            </a:r>
          </a:p>
          <a:p>
            <a:pPr lvl="1"/>
            <a:endParaRPr lang="en-US" sz="2000" dirty="0" smtClean="0">
              <a:latin typeface="Candara" panose="020E0502030303020204" pitchFamily="34" charset="0"/>
            </a:endParaRPr>
          </a:p>
          <a:p>
            <a:r>
              <a:rPr lang="en-US" sz="2400" dirty="0" smtClean="0">
                <a:latin typeface="Candara" panose="020E0502030303020204" pitchFamily="34" charset="0"/>
              </a:rPr>
              <a:t>Cloud-native applications:</a:t>
            </a:r>
          </a:p>
          <a:p>
            <a:pPr lvl="1"/>
            <a:r>
              <a:rPr lang="en-US" sz="2000" dirty="0" smtClean="0">
                <a:latin typeface="Candara" panose="020E0502030303020204" pitchFamily="34" charset="0"/>
              </a:rPr>
              <a:t>Without strict dependence on POSIX</a:t>
            </a:r>
          </a:p>
          <a:p>
            <a:pPr lvl="1"/>
            <a:r>
              <a:rPr lang="en-US" sz="2000" dirty="0" smtClean="0">
                <a:latin typeface="Candara" panose="020E0502030303020204" pitchFamily="34" charset="0"/>
              </a:rPr>
              <a:t>Access your data from multiple clients located anywhere</a:t>
            </a:r>
          </a:p>
          <a:p>
            <a:endParaRPr lang="en-US" sz="2400" dirty="0">
              <a:latin typeface="Candara" panose="020E0502030303020204" pitchFamily="34" charset="0"/>
            </a:endParaRPr>
          </a:p>
        </p:txBody>
      </p:sp>
    </p:spTree>
    <p:extLst>
      <p:ext uri="{BB962C8B-B14F-4D97-AF65-F5344CB8AC3E}">
        <p14:creationId xmlns:p14="http://schemas.microsoft.com/office/powerpoint/2010/main" val="18418754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1691680" y="180795"/>
            <a:ext cx="7128792" cy="573456"/>
          </a:xfrm>
          <a:prstGeom prst="rect">
            <a:avLst/>
          </a:prstGeom>
          <a:noFill/>
        </p:spPr>
        <p:txBody>
          <a:bodyPr wrap="square" lIns="80229" tIns="40115" rIns="80229" bIns="40115" rtlCol="0">
            <a:spAutoFit/>
          </a:bodyPr>
          <a:lstStyle/>
          <a:p>
            <a:pPr algn="ctr"/>
            <a:r>
              <a:rPr lang="en-GB" sz="32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Object Storage: CDMI</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sp>
        <p:nvSpPr>
          <p:cNvPr id="5" name="Marcador de contenido 2"/>
          <p:cNvSpPr txBox="1">
            <a:spLocks/>
          </p:cNvSpPr>
          <p:nvPr/>
        </p:nvSpPr>
        <p:spPr>
          <a:xfrm>
            <a:off x="611188" y="1412875"/>
            <a:ext cx="8075612" cy="4525963"/>
          </a:xfrm>
          <a:prstGeom prst="rect">
            <a:avLst/>
          </a:prstGeom>
        </p:spPr>
        <p:txBody>
          <a:bodyPr>
            <a:normAutofit/>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anose="020B0604020202020204" pitchFamily="34" charset="0"/>
              <a:buChar char="•"/>
            </a:pPr>
            <a:r>
              <a:rPr lang="en-GB" altLang="en-US" sz="2800" dirty="0" err="1" smtClean="0">
                <a:latin typeface="Candara" panose="020E0502030303020204" pitchFamily="34" charset="0"/>
                <a:ea typeface="ＭＳ Ｐゴシック" pitchFamily="34" charset="-128"/>
              </a:rPr>
              <a:t>FedCloud</a:t>
            </a:r>
            <a:r>
              <a:rPr lang="en-GB" altLang="en-US" sz="2800" dirty="0" smtClean="0">
                <a:latin typeface="Candara" panose="020E0502030303020204" pitchFamily="34" charset="0"/>
                <a:ea typeface="ＭＳ Ｐゴシック" pitchFamily="34" charset="-128"/>
              </a:rPr>
              <a:t> object storage is managed via </a:t>
            </a:r>
            <a:r>
              <a:rPr lang="en-GB" altLang="en-US" sz="2800" b="1" dirty="0" smtClean="0">
                <a:latin typeface="Candara" panose="020E0502030303020204" pitchFamily="34" charset="0"/>
                <a:ea typeface="ＭＳ Ｐゴシック" pitchFamily="34" charset="-128"/>
              </a:rPr>
              <a:t>CDMI (</a:t>
            </a:r>
            <a:r>
              <a:rPr lang="en-GB" altLang="en-US" sz="2800" b="1" dirty="0" smtClean="0">
                <a:solidFill>
                  <a:srgbClr val="FF0000"/>
                </a:solidFill>
                <a:latin typeface="Candara" panose="020E0502030303020204" pitchFamily="34" charset="0"/>
                <a:ea typeface="ＭＳ Ｐゴシック" pitchFamily="34" charset="-128"/>
              </a:rPr>
              <a:t>C</a:t>
            </a:r>
            <a:r>
              <a:rPr lang="en-GB" altLang="en-US" sz="2800" b="1" dirty="0" smtClean="0">
                <a:latin typeface="Candara" panose="020E0502030303020204" pitchFamily="34" charset="0"/>
                <a:ea typeface="ＭＳ Ｐゴシック" pitchFamily="34" charset="-128"/>
              </a:rPr>
              <a:t>loud </a:t>
            </a:r>
            <a:r>
              <a:rPr lang="en-GB" altLang="en-US" sz="2800" b="1" dirty="0" smtClean="0">
                <a:solidFill>
                  <a:srgbClr val="FF0000"/>
                </a:solidFill>
                <a:latin typeface="Candara" panose="020E0502030303020204" pitchFamily="34" charset="0"/>
                <a:ea typeface="ＭＳ Ｐゴシック" pitchFamily="34" charset="-128"/>
              </a:rPr>
              <a:t>D</a:t>
            </a:r>
            <a:r>
              <a:rPr lang="en-GB" altLang="en-US" sz="2800" b="1" dirty="0" smtClean="0">
                <a:latin typeface="Candara" panose="020E0502030303020204" pitchFamily="34" charset="0"/>
                <a:ea typeface="ＭＳ Ｐゴシック" pitchFamily="34" charset="-128"/>
              </a:rPr>
              <a:t>ata </a:t>
            </a:r>
            <a:r>
              <a:rPr lang="en-GB" altLang="en-US" sz="2800" b="1" dirty="0" smtClean="0">
                <a:solidFill>
                  <a:srgbClr val="FF0000"/>
                </a:solidFill>
                <a:latin typeface="Candara" panose="020E0502030303020204" pitchFamily="34" charset="0"/>
                <a:ea typeface="ＭＳ Ｐゴシック" pitchFamily="34" charset="-128"/>
              </a:rPr>
              <a:t>M</a:t>
            </a:r>
            <a:r>
              <a:rPr lang="en-GB" altLang="en-US" sz="2800" b="1" dirty="0" smtClean="0">
                <a:latin typeface="Candara" panose="020E0502030303020204" pitchFamily="34" charset="0"/>
                <a:ea typeface="ＭＳ Ｐゴシック" pitchFamily="34" charset="-128"/>
              </a:rPr>
              <a:t>anagement </a:t>
            </a:r>
            <a:r>
              <a:rPr lang="en-GB" altLang="en-US" sz="2800" b="1" dirty="0" smtClean="0">
                <a:solidFill>
                  <a:srgbClr val="FF0000"/>
                </a:solidFill>
                <a:latin typeface="Candara" panose="020E0502030303020204" pitchFamily="34" charset="0"/>
                <a:ea typeface="ＭＳ Ｐゴシック" pitchFamily="34" charset="-128"/>
              </a:rPr>
              <a:t>I</a:t>
            </a:r>
            <a:r>
              <a:rPr lang="en-GB" altLang="en-US" sz="2800" b="1" dirty="0" smtClean="0">
                <a:latin typeface="Candara" panose="020E0502030303020204" pitchFamily="34" charset="0"/>
                <a:ea typeface="ＭＳ Ｐゴシック" pitchFamily="34" charset="-128"/>
              </a:rPr>
              <a:t>nterface)</a:t>
            </a:r>
          </a:p>
          <a:p>
            <a:pPr lvl="1">
              <a:lnSpc>
                <a:spcPct val="90000"/>
              </a:lnSpc>
              <a:buFont typeface="Arial" panose="020B0604020202020204" pitchFamily="34" charset="0"/>
              <a:buChar char="•"/>
            </a:pPr>
            <a:r>
              <a:rPr lang="en-GB" altLang="en-US" dirty="0" smtClean="0">
                <a:latin typeface="Candara" panose="020E0502030303020204" pitchFamily="34" charset="0"/>
                <a:ea typeface="Arial" pitchFamily="34" charset="0"/>
              </a:rPr>
              <a:t>RESTful API for operations on storage objects</a:t>
            </a:r>
          </a:p>
          <a:p>
            <a:pPr lvl="1">
              <a:lnSpc>
                <a:spcPct val="90000"/>
              </a:lnSpc>
              <a:buFont typeface="Arial" panose="020B0604020202020204" pitchFamily="34" charset="0"/>
              <a:buChar char="•"/>
            </a:pPr>
            <a:r>
              <a:rPr lang="en-GB" altLang="en-US" dirty="0" smtClean="0">
                <a:latin typeface="Candara" panose="020E0502030303020204" pitchFamily="34" charset="0"/>
                <a:ea typeface="Arial" pitchFamily="34" charset="0"/>
              </a:rPr>
              <a:t>Developed by SNIA, now ISO/IEC 17826</a:t>
            </a:r>
          </a:p>
          <a:p>
            <a:pPr>
              <a:lnSpc>
                <a:spcPct val="90000"/>
              </a:lnSpc>
            </a:pPr>
            <a:endParaRPr lang="en-GB" altLang="en-US" sz="2800" dirty="0" smtClean="0">
              <a:latin typeface="Candara" panose="020E0502030303020204" pitchFamily="34" charset="0"/>
              <a:ea typeface="ＭＳ Ｐゴシック" pitchFamily="34" charset="-128"/>
            </a:endParaRPr>
          </a:p>
          <a:p>
            <a:pPr>
              <a:lnSpc>
                <a:spcPct val="90000"/>
              </a:lnSpc>
              <a:buFont typeface="Arial" panose="020B0604020202020204" pitchFamily="34" charset="0"/>
              <a:buChar char="•"/>
            </a:pPr>
            <a:r>
              <a:rPr lang="en-GB" altLang="en-US" sz="2800" dirty="0" smtClean="0">
                <a:latin typeface="Candara" panose="020E0502030303020204" pitchFamily="34" charset="0"/>
                <a:ea typeface="ＭＳ Ｐゴシック" pitchFamily="34" charset="-128"/>
              </a:rPr>
              <a:t>Very flexible API, based on capabilities:</a:t>
            </a:r>
          </a:p>
          <a:p>
            <a:pPr lvl="1">
              <a:lnSpc>
                <a:spcPct val="90000"/>
              </a:lnSpc>
              <a:buFont typeface="Arial" panose="020B0604020202020204" pitchFamily="34" charset="0"/>
              <a:buChar char="•"/>
            </a:pPr>
            <a:r>
              <a:rPr lang="en-GB" altLang="en-US" dirty="0" smtClean="0">
                <a:latin typeface="Candara" panose="020E0502030303020204" pitchFamily="34" charset="0"/>
                <a:ea typeface="Arial" pitchFamily="34" charset="0"/>
              </a:rPr>
              <a:t>Object basic capabilities (create/get/delete/list)</a:t>
            </a:r>
          </a:p>
          <a:p>
            <a:pPr lvl="1">
              <a:lnSpc>
                <a:spcPct val="90000"/>
              </a:lnSpc>
              <a:buFont typeface="Arial" panose="020B0604020202020204" pitchFamily="34" charset="0"/>
              <a:buChar char="•"/>
            </a:pPr>
            <a:r>
              <a:rPr lang="en-GB" altLang="en-US" dirty="0" smtClean="0">
                <a:latin typeface="Candara" panose="020E0502030303020204" pitchFamily="34" charset="0"/>
                <a:ea typeface="Arial" pitchFamily="34" charset="0"/>
              </a:rPr>
              <a:t>Object ACLs</a:t>
            </a:r>
          </a:p>
          <a:p>
            <a:pPr lvl="1">
              <a:lnSpc>
                <a:spcPct val="90000"/>
              </a:lnSpc>
              <a:buFont typeface="Arial" panose="020B0604020202020204" pitchFamily="34" charset="0"/>
              <a:buChar char="•"/>
            </a:pPr>
            <a:r>
              <a:rPr lang="en-GB" altLang="en-US" dirty="0" smtClean="0">
                <a:latin typeface="Candara" panose="020E0502030303020204" pitchFamily="34" charset="0"/>
                <a:ea typeface="Arial" pitchFamily="34" charset="0"/>
              </a:rPr>
              <a:t>Import from external sources, export as Filesystems</a:t>
            </a:r>
          </a:p>
        </p:txBody>
      </p:sp>
      <p:pic>
        <p:nvPicPr>
          <p:cNvPr id="6" name="Picture 7"/>
          <p:cNvPicPr>
            <a:picLocks noChangeAspect="1"/>
          </p:cNvPicPr>
          <p:nvPr/>
        </p:nvPicPr>
        <p:blipFill>
          <a:blip r:embed="rId4"/>
          <a:stretch>
            <a:fillRect/>
          </a:stretch>
        </p:blipFill>
        <p:spPr>
          <a:xfrm>
            <a:off x="7524328" y="2255361"/>
            <a:ext cx="1080490" cy="741591"/>
          </a:xfrm>
          <a:prstGeom prst="rect">
            <a:avLst/>
          </a:prstGeom>
        </p:spPr>
      </p:pic>
    </p:spTree>
    <p:extLst>
      <p:ext uri="{BB962C8B-B14F-4D97-AF65-F5344CB8AC3E}">
        <p14:creationId xmlns:p14="http://schemas.microsoft.com/office/powerpoint/2010/main" val="2745906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Storage: Management and use</a:t>
            </a:r>
            <a:endParaRPr lang="en-US" dirty="0"/>
          </a:p>
        </p:txBody>
      </p:sp>
      <p:sp>
        <p:nvSpPr>
          <p:cNvPr id="3" name="Content Placeholder 2"/>
          <p:cNvSpPr>
            <a:spLocks noGrp="1"/>
          </p:cNvSpPr>
          <p:nvPr>
            <p:ph sz="half" idx="2"/>
          </p:nvPr>
        </p:nvSpPr>
        <p:spPr>
          <a:noFill/>
        </p:spPr>
        <p:txBody>
          <a:bodyPr/>
          <a:lstStyle/>
          <a:p>
            <a:r>
              <a:rPr lang="en-US" dirty="0" smtClean="0">
                <a:latin typeface="Candara" panose="020E0502030303020204" pitchFamily="34" charset="0"/>
              </a:rPr>
              <a:t>Use the API/CLI to:</a:t>
            </a:r>
          </a:p>
          <a:p>
            <a:pPr lvl="1"/>
            <a:r>
              <a:rPr lang="en-US" dirty="0" smtClean="0">
                <a:latin typeface="Candara" panose="020E0502030303020204" pitchFamily="34" charset="0"/>
              </a:rPr>
              <a:t>Create/List/Delete containers:</a:t>
            </a:r>
          </a:p>
          <a:p>
            <a:pPr marL="400050" lvl="1" indent="0">
              <a:buNone/>
            </a:pPr>
            <a:r>
              <a:rPr lang="en-US" sz="1800" dirty="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container create </a:t>
            </a:r>
            <a:r>
              <a:rPr lang="en-US" sz="1800" dirty="0" smtClean="0">
                <a:solidFill>
                  <a:srgbClr val="FF0000"/>
                </a:solidFill>
                <a:latin typeface="Candara" panose="020E0502030303020204" pitchFamily="34" charset="0"/>
                <a:ea typeface="Courier" charset="0"/>
                <a:cs typeface="Courier" charset="0"/>
              </a:rPr>
              <a:t>&lt;container-name&gt;</a:t>
            </a:r>
            <a:endParaRPr lang="en-US" sz="1800" dirty="0">
              <a:solidFill>
                <a:srgbClr val="FF0000"/>
              </a:solidFill>
              <a:latin typeface="Candara" panose="020E0502030303020204" pitchFamily="34" charset="0"/>
              <a:ea typeface="Courier" charset="0"/>
              <a:cs typeface="Courier" charset="0"/>
            </a:endParaRPr>
          </a:p>
          <a:p>
            <a:pPr marL="400050" lvl="1" indent="0">
              <a:buNone/>
            </a:pPr>
            <a:r>
              <a:rPr lang="en-US" sz="1800" dirty="0" smtClean="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object list </a:t>
            </a:r>
            <a:r>
              <a:rPr lang="en-US" sz="1800" dirty="0" smtClean="0">
                <a:solidFill>
                  <a:srgbClr val="FF0000"/>
                </a:solidFill>
                <a:latin typeface="Candara" panose="020E0502030303020204" pitchFamily="34" charset="0"/>
                <a:ea typeface="Courier" charset="0"/>
                <a:cs typeface="Courier" charset="0"/>
              </a:rPr>
              <a:t>&lt;container-name&gt;</a:t>
            </a:r>
          </a:p>
          <a:p>
            <a:pPr marL="400050" lvl="1" indent="0">
              <a:buNone/>
            </a:pPr>
            <a:r>
              <a:rPr lang="en-US" sz="1800" dirty="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container </a:t>
            </a:r>
            <a:r>
              <a:rPr lang="en-US" sz="1800" dirty="0" smtClean="0">
                <a:solidFill>
                  <a:srgbClr val="FF0000"/>
                </a:solidFill>
                <a:latin typeface="Candara" panose="020E0502030303020204" pitchFamily="34" charset="0"/>
                <a:ea typeface="Courier" charset="0"/>
                <a:cs typeface="Courier" charset="0"/>
              </a:rPr>
              <a:t>delete [-r] &lt;container-name&gt;</a:t>
            </a:r>
          </a:p>
          <a:p>
            <a:pPr lvl="1"/>
            <a:r>
              <a:rPr lang="en-US" dirty="0" smtClean="0">
                <a:latin typeface="Candara" panose="020E0502030303020204" pitchFamily="34" charset="0"/>
              </a:rPr>
              <a:t>Create/Get/Delete objects:</a:t>
            </a:r>
          </a:p>
          <a:p>
            <a:pPr marL="457200" lvl="1" indent="0">
              <a:buNone/>
            </a:pPr>
            <a:r>
              <a:rPr lang="en-US" sz="1800" dirty="0">
                <a:solidFill>
                  <a:srgbClr val="FF0000"/>
                </a:solidFill>
                <a:latin typeface="Candara" panose="020E0502030303020204" pitchFamily="34" charset="0"/>
                <a:ea typeface="Courier" charset="0"/>
                <a:cs typeface="Courier" charset="0"/>
              </a:rPr>
              <a:t>$</a:t>
            </a:r>
            <a:r>
              <a:rPr lang="en-US" sz="1800" dirty="0" smtClean="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object create </a:t>
            </a:r>
            <a:r>
              <a:rPr lang="en-US" sz="1800" dirty="0" smtClean="0">
                <a:solidFill>
                  <a:srgbClr val="FF0000"/>
                </a:solidFill>
                <a:latin typeface="Candara" panose="020E0502030303020204" pitchFamily="34" charset="0"/>
                <a:ea typeface="Courier" charset="0"/>
                <a:cs typeface="Courier" charset="0"/>
              </a:rPr>
              <a:t>&lt;container-name&gt; \</a:t>
            </a:r>
          </a:p>
          <a:p>
            <a:pPr marL="457200" lvl="1" indent="0">
              <a:buNone/>
            </a:pPr>
            <a:r>
              <a:rPr lang="en-US" sz="1800" dirty="0">
                <a:solidFill>
                  <a:srgbClr val="FF0000"/>
                </a:solidFill>
                <a:latin typeface="Candara" panose="020E0502030303020204" pitchFamily="34" charset="0"/>
                <a:ea typeface="Courier" charset="0"/>
                <a:cs typeface="Courier" charset="0"/>
              </a:rPr>
              <a:t> </a:t>
            </a:r>
            <a:r>
              <a:rPr lang="en-US" sz="1800" dirty="0" smtClean="0">
                <a:solidFill>
                  <a:srgbClr val="FF0000"/>
                </a:solidFill>
                <a:latin typeface="Candara" panose="020E0502030303020204" pitchFamily="34" charset="0"/>
                <a:ea typeface="Courier" charset="0"/>
                <a:cs typeface="Courier" charset="0"/>
              </a:rPr>
              <a:t>           [--name &lt;object-name&gt;] &lt;file&gt;</a:t>
            </a:r>
          </a:p>
          <a:p>
            <a:pPr marL="457200" lvl="1" indent="0">
              <a:buNone/>
            </a:pPr>
            <a:r>
              <a:rPr lang="en-US" sz="1800" dirty="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object save &lt;container-name&gt; &lt;</a:t>
            </a:r>
            <a:r>
              <a:rPr lang="en-US" sz="1800" dirty="0" smtClean="0">
                <a:solidFill>
                  <a:srgbClr val="FF0000"/>
                </a:solidFill>
                <a:latin typeface="Candara" panose="020E0502030303020204" pitchFamily="34" charset="0"/>
                <a:ea typeface="Courier" charset="0"/>
                <a:cs typeface="Courier" charset="0"/>
              </a:rPr>
              <a:t>object-name</a:t>
            </a:r>
            <a:r>
              <a:rPr lang="en-US" sz="1800" dirty="0">
                <a:solidFill>
                  <a:srgbClr val="FF0000"/>
                </a:solidFill>
                <a:latin typeface="Candara" panose="020E0502030303020204" pitchFamily="34" charset="0"/>
                <a:ea typeface="Courier" charset="0"/>
                <a:cs typeface="Courier" charset="0"/>
              </a:rPr>
              <a:t>&gt;</a:t>
            </a:r>
          </a:p>
          <a:p>
            <a:pPr marL="457200" lvl="1" indent="0">
              <a:buNone/>
            </a:pPr>
            <a:r>
              <a:rPr lang="en-US" sz="1800" dirty="0">
                <a:solidFill>
                  <a:srgbClr val="FF0000"/>
                </a:solidFill>
                <a:latin typeface="Candara" panose="020E0502030303020204" pitchFamily="34" charset="0"/>
                <a:ea typeface="Courier" charset="0"/>
                <a:cs typeface="Courier" charset="0"/>
              </a:rPr>
              <a:t>$ </a:t>
            </a:r>
            <a:r>
              <a:rPr lang="en-US" sz="1800" dirty="0" err="1">
                <a:solidFill>
                  <a:srgbClr val="FF0000"/>
                </a:solidFill>
                <a:latin typeface="Candara" panose="020E0502030303020204" pitchFamily="34" charset="0"/>
                <a:ea typeface="Courier" charset="0"/>
                <a:cs typeface="Courier" charset="0"/>
              </a:rPr>
              <a:t>openstack</a:t>
            </a:r>
            <a:r>
              <a:rPr lang="en-US" sz="1800" dirty="0">
                <a:solidFill>
                  <a:srgbClr val="FF0000"/>
                </a:solidFill>
                <a:latin typeface="Candara" panose="020E0502030303020204" pitchFamily="34" charset="0"/>
                <a:ea typeface="Courier" charset="0"/>
                <a:cs typeface="Courier" charset="0"/>
              </a:rPr>
              <a:t> object </a:t>
            </a:r>
            <a:r>
              <a:rPr lang="en-US" sz="1800" dirty="0" smtClean="0">
                <a:solidFill>
                  <a:srgbClr val="FF0000"/>
                </a:solidFill>
                <a:latin typeface="Candara" panose="020E0502030303020204" pitchFamily="34" charset="0"/>
                <a:ea typeface="Courier" charset="0"/>
                <a:cs typeface="Courier" charset="0"/>
              </a:rPr>
              <a:t>delete &lt;container-name</a:t>
            </a:r>
            <a:r>
              <a:rPr lang="en-US" sz="1800" dirty="0">
                <a:solidFill>
                  <a:srgbClr val="FF0000"/>
                </a:solidFill>
                <a:latin typeface="Candara" panose="020E0502030303020204" pitchFamily="34" charset="0"/>
                <a:ea typeface="Courier" charset="0"/>
                <a:cs typeface="Courier" charset="0"/>
              </a:rPr>
              <a:t>&gt; &lt;</a:t>
            </a:r>
            <a:r>
              <a:rPr lang="en-US" sz="1800" dirty="0" smtClean="0">
                <a:solidFill>
                  <a:srgbClr val="FF0000"/>
                </a:solidFill>
                <a:latin typeface="Candara" panose="020E0502030303020204" pitchFamily="34" charset="0"/>
                <a:ea typeface="Courier" charset="0"/>
                <a:cs typeface="Courier" charset="0"/>
              </a:rPr>
              <a:t>object-name&gt;</a:t>
            </a:r>
          </a:p>
          <a:p>
            <a:pPr lvl="1"/>
            <a:r>
              <a:rPr lang="en-US" dirty="0" smtClean="0">
                <a:latin typeface="Candara" panose="020E0502030303020204" pitchFamily="34" charset="0"/>
              </a:rPr>
              <a:t>Manage ACLs/metadata:</a:t>
            </a:r>
          </a:p>
          <a:p>
            <a:pPr marL="457200" lvl="1" indent="0">
              <a:buNone/>
            </a:pPr>
            <a:r>
              <a:rPr lang="en-US" sz="1800" dirty="0" smtClean="0">
                <a:solidFill>
                  <a:srgbClr val="FF0000"/>
                </a:solidFill>
                <a:latin typeface="Candara" panose="020E0502030303020204" pitchFamily="34" charset="0"/>
                <a:ea typeface="Courier" charset="0"/>
                <a:cs typeface="Courier" charset="0"/>
              </a:rPr>
              <a:t>$ </a:t>
            </a:r>
            <a:r>
              <a:rPr lang="en-US" sz="1800" dirty="0" err="1" smtClean="0">
                <a:solidFill>
                  <a:srgbClr val="FF0000"/>
                </a:solidFill>
                <a:latin typeface="Candara" panose="020E0502030303020204" pitchFamily="34" charset="0"/>
                <a:ea typeface="Courier" charset="0"/>
                <a:cs typeface="Courier" charset="0"/>
              </a:rPr>
              <a:t>openstack</a:t>
            </a:r>
            <a:r>
              <a:rPr lang="en-US" sz="1800" dirty="0" smtClean="0">
                <a:solidFill>
                  <a:srgbClr val="FF0000"/>
                </a:solidFill>
                <a:latin typeface="Candara" panose="020E0502030303020204" pitchFamily="34" charset="0"/>
                <a:ea typeface="Courier" charset="0"/>
                <a:cs typeface="Courier" charset="0"/>
              </a:rPr>
              <a:t> object </a:t>
            </a:r>
            <a:r>
              <a:rPr lang="en-US" sz="1800" dirty="0">
                <a:solidFill>
                  <a:srgbClr val="FF0000"/>
                </a:solidFill>
                <a:latin typeface="Candara" panose="020E0502030303020204" pitchFamily="34" charset="0"/>
                <a:ea typeface="Courier" charset="0"/>
                <a:cs typeface="Courier" charset="0"/>
              </a:rPr>
              <a:t>set </a:t>
            </a:r>
            <a:r>
              <a:rPr lang="en-US" sz="1800" dirty="0" smtClean="0">
                <a:solidFill>
                  <a:srgbClr val="FF0000"/>
                </a:solidFill>
                <a:latin typeface="Candara" panose="020E0502030303020204" pitchFamily="34" charset="0"/>
                <a:ea typeface="Courier" charset="0"/>
                <a:cs typeface="Courier" charset="0"/>
              </a:rPr>
              <a:t>--</a:t>
            </a:r>
            <a:r>
              <a:rPr lang="en-US" sz="1800" dirty="0">
                <a:solidFill>
                  <a:srgbClr val="FF0000"/>
                </a:solidFill>
                <a:latin typeface="Candara" panose="020E0502030303020204" pitchFamily="34" charset="0"/>
                <a:ea typeface="Courier" charset="0"/>
                <a:cs typeface="Courier" charset="0"/>
              </a:rPr>
              <a:t>property &lt;key=value</a:t>
            </a:r>
            <a:r>
              <a:rPr lang="en-US" sz="1800" dirty="0" smtClean="0">
                <a:solidFill>
                  <a:srgbClr val="FF0000"/>
                </a:solidFill>
                <a:latin typeface="Candara" panose="020E0502030303020204" pitchFamily="34" charset="0"/>
                <a:ea typeface="Courier" charset="0"/>
                <a:cs typeface="Courier" charset="0"/>
              </a:rPr>
              <a:t>&gt; \</a:t>
            </a:r>
          </a:p>
          <a:p>
            <a:pPr marL="457200" lvl="1" indent="0">
              <a:buNone/>
            </a:pPr>
            <a:r>
              <a:rPr lang="en-US" sz="1800" dirty="0">
                <a:solidFill>
                  <a:srgbClr val="FF0000"/>
                </a:solidFill>
                <a:latin typeface="Candara" panose="020E0502030303020204" pitchFamily="34" charset="0"/>
                <a:ea typeface="Courier" charset="0"/>
                <a:cs typeface="Courier" charset="0"/>
              </a:rPr>
              <a:t> </a:t>
            </a:r>
            <a:r>
              <a:rPr lang="en-US" sz="1800" dirty="0" smtClean="0">
                <a:solidFill>
                  <a:srgbClr val="FF0000"/>
                </a:solidFill>
                <a:latin typeface="Candara" panose="020E0502030303020204" pitchFamily="34" charset="0"/>
                <a:ea typeface="Courier" charset="0"/>
                <a:cs typeface="Courier" charset="0"/>
              </a:rPr>
              <a:t>           &lt;container-name&gt; </a:t>
            </a:r>
            <a:r>
              <a:rPr lang="en-US" sz="1800" dirty="0">
                <a:solidFill>
                  <a:srgbClr val="FF0000"/>
                </a:solidFill>
                <a:latin typeface="Candara" panose="020E0502030303020204" pitchFamily="34" charset="0"/>
                <a:ea typeface="Courier" charset="0"/>
                <a:cs typeface="Courier" charset="0"/>
              </a:rPr>
              <a:t>&lt;</a:t>
            </a:r>
            <a:r>
              <a:rPr lang="en-US" sz="1800" dirty="0" smtClean="0">
                <a:solidFill>
                  <a:srgbClr val="FF0000"/>
                </a:solidFill>
                <a:latin typeface="Candara" panose="020E0502030303020204" pitchFamily="34" charset="0"/>
                <a:ea typeface="Courier" charset="0"/>
                <a:cs typeface="Courier" charset="0"/>
              </a:rPr>
              <a:t>object-name&gt;</a:t>
            </a:r>
          </a:p>
          <a:p>
            <a:pPr lvl="1"/>
            <a:endParaRPr lang="en-US" dirty="0" smtClean="0">
              <a:latin typeface="Candara" panose="020E0502030303020204" pitchFamily="34" charset="0"/>
            </a:endParaRPr>
          </a:p>
        </p:txBody>
      </p:sp>
    </p:spTree>
    <p:extLst>
      <p:ext uri="{BB962C8B-B14F-4D97-AF65-F5344CB8AC3E}">
        <p14:creationId xmlns:p14="http://schemas.microsoft.com/office/powerpoint/2010/main" val="57008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1691680" y="180795"/>
            <a:ext cx="7128792" cy="573456"/>
          </a:xfrm>
          <a:prstGeom prst="rect">
            <a:avLst/>
          </a:prstGeom>
          <a:noFill/>
        </p:spPr>
        <p:txBody>
          <a:bodyPr wrap="square" lIns="80229" tIns="40115" rIns="80229" bIns="40115" rtlCol="0">
            <a:spAutoFit/>
          </a:bodyPr>
          <a:lstStyle/>
          <a:p>
            <a:pPr algn="ctr"/>
            <a:r>
              <a:rPr lang="en-GB" sz="3200" b="1" dirty="0" smtClean="0">
                <a:solidFill>
                  <a:srgbClr val="0067B1"/>
                </a:solidFill>
                <a:latin typeface="Segoe UI" panose="020B0502040204020203" pitchFamily="34" charset="0"/>
                <a:ea typeface="Open Sans" panose="020B0606030504020204" pitchFamily="34" charset="0"/>
                <a:cs typeface="Segoe UI" panose="020B0502040204020203" pitchFamily="34" charset="0"/>
              </a:rPr>
              <a:t>Block and Object Storage: summary</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graphicFrame>
        <p:nvGraphicFramePr>
          <p:cNvPr id="3" name="Marcador de contenido 3"/>
          <p:cNvGraphicFramePr>
            <a:graphicFrameLocks/>
          </p:cNvGraphicFramePr>
          <p:nvPr>
            <p:extLst>
              <p:ext uri="{D42A27DB-BD31-4B8C-83A1-F6EECF244321}">
                <p14:modId xmlns:p14="http://schemas.microsoft.com/office/powerpoint/2010/main" val="1534855860"/>
              </p:ext>
            </p:extLst>
          </p:nvPr>
        </p:nvGraphicFramePr>
        <p:xfrm>
          <a:off x="286690" y="1207995"/>
          <a:ext cx="8640961" cy="5029317"/>
        </p:xfrm>
        <a:graphic>
          <a:graphicData uri="http://schemas.openxmlformats.org/drawingml/2006/table">
            <a:tbl>
              <a:tblPr firstRow="1" firstCol="1" bandRow="1">
                <a:tableStyleId>{5C22544A-7EE6-4342-B048-85BDC9FD1C3A}</a:tableStyleId>
              </a:tblPr>
              <a:tblGrid>
                <a:gridCol w="1837038"/>
                <a:gridCol w="3923603"/>
                <a:gridCol w="2880320"/>
              </a:tblGrid>
              <a:tr h="370871">
                <a:tc>
                  <a:txBody>
                    <a:bodyPr/>
                    <a:lstStyle/>
                    <a:p>
                      <a:pPr algn="ctr"/>
                      <a:endParaRPr lang="en-GB" sz="2000" noProof="0" dirty="0">
                        <a:latin typeface="Candara" panose="020E0502030303020204" pitchFamily="34" charset="0"/>
                      </a:endParaRPr>
                    </a:p>
                  </a:txBody>
                  <a:tcPr marT="45724" marB="45724" anchor="ctr"/>
                </a:tc>
                <a:tc>
                  <a:txBody>
                    <a:bodyPr/>
                    <a:lstStyle/>
                    <a:p>
                      <a:pPr algn="ctr"/>
                      <a:r>
                        <a:rPr lang="en-GB" sz="2000" noProof="0" smtClean="0">
                          <a:latin typeface="Candara" panose="020E0502030303020204" pitchFamily="34" charset="0"/>
                        </a:rPr>
                        <a:t>Block Storage</a:t>
                      </a:r>
                      <a:endParaRPr lang="en-GB" sz="2000" noProof="0">
                        <a:latin typeface="Candara" panose="020E0502030303020204" pitchFamily="34" charset="0"/>
                      </a:endParaRPr>
                    </a:p>
                  </a:txBody>
                  <a:tcPr marT="45724" marB="45724"/>
                </a:tc>
                <a:tc>
                  <a:txBody>
                    <a:bodyPr/>
                    <a:lstStyle/>
                    <a:p>
                      <a:pPr algn="ctr"/>
                      <a:r>
                        <a:rPr lang="en-GB" sz="2000" noProof="0" smtClean="0">
                          <a:latin typeface="Candara" panose="020E0502030303020204" pitchFamily="34" charset="0"/>
                        </a:rPr>
                        <a:t>Object Storage</a:t>
                      </a:r>
                      <a:endParaRPr lang="en-GB" sz="2000" noProof="0">
                        <a:latin typeface="Candara" panose="020E0502030303020204" pitchFamily="34" charset="0"/>
                      </a:endParaRPr>
                    </a:p>
                  </a:txBody>
                  <a:tcPr marT="45724" marB="45724"/>
                </a:tc>
              </a:tr>
              <a:tr h="914477">
                <a:tc>
                  <a:txBody>
                    <a:bodyPr/>
                    <a:lstStyle/>
                    <a:p>
                      <a:pPr algn="ctr"/>
                      <a:r>
                        <a:rPr lang="en-GB" sz="2000" noProof="0" dirty="0" smtClean="0">
                          <a:latin typeface="Candara" panose="020E0502030303020204" pitchFamily="34" charset="0"/>
                        </a:rPr>
                        <a:t>Access</a:t>
                      </a:r>
                      <a:endParaRPr lang="en-GB" sz="2000" noProof="0" dirty="0">
                        <a:latin typeface="Candara" panose="020E0502030303020204" pitchFamily="34" charset="0"/>
                      </a:endParaRPr>
                    </a:p>
                  </a:txBody>
                  <a:tcPr marT="45724" marB="45724" anchor="ctr"/>
                </a:tc>
                <a:tc>
                  <a:txBody>
                    <a:bodyPr/>
                    <a:lstStyle/>
                    <a:p>
                      <a:r>
                        <a:rPr lang="en-GB" sz="2000" noProof="0" dirty="0" smtClean="0">
                          <a:latin typeface="Candara" panose="020E0502030303020204" pitchFamily="34" charset="0"/>
                        </a:rPr>
                        <a:t>only from within a VM </a:t>
                      </a:r>
                    </a:p>
                    <a:p>
                      <a:r>
                        <a:rPr lang="en-GB" sz="2000" noProof="0" dirty="0" smtClean="0">
                          <a:latin typeface="Candara" panose="020E0502030303020204" pitchFamily="34" charset="0"/>
                        </a:rPr>
                        <a:t>only at the same site the VM is located </a:t>
                      </a:r>
                      <a:endParaRPr lang="en-GB" sz="2000" noProof="0" dirty="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Candara" panose="020E0502030303020204" pitchFamily="34" charset="0"/>
                        </a:rPr>
                        <a:t>from any device connected to the internet. </a:t>
                      </a:r>
                    </a:p>
                  </a:txBody>
                  <a:tcPr marT="45724" marB="45724" anchor="ctr"/>
                </a:tc>
              </a:tr>
              <a:tr h="640134">
                <a:tc>
                  <a:txBody>
                    <a:bodyPr/>
                    <a:lstStyle/>
                    <a:p>
                      <a:pPr algn="ctr"/>
                      <a:r>
                        <a:rPr lang="en-GB" sz="2000" noProof="0" smtClean="0">
                          <a:latin typeface="Candara" panose="020E0502030303020204" pitchFamily="34" charset="0"/>
                        </a:rPr>
                        <a:t>Sharing</a:t>
                      </a:r>
                      <a:endParaRPr lang="en-GB" sz="2000" noProof="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Candara" panose="020E0502030303020204" pitchFamily="34" charset="0"/>
                        </a:rPr>
                        <a:t>not possible </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Candara" panose="020E0502030303020204" pitchFamily="34" charset="0"/>
                        </a:rPr>
                        <a:t>possible (data can be kept private or public) </a:t>
                      </a:r>
                    </a:p>
                  </a:txBody>
                  <a:tcPr marT="45724" marB="45724" anchor="ctr"/>
                </a:tc>
              </a:tr>
              <a:tr h="914477">
                <a:tc>
                  <a:txBody>
                    <a:bodyPr/>
                    <a:lstStyle/>
                    <a:p>
                      <a:pPr algn="ctr"/>
                      <a:r>
                        <a:rPr lang="en-GB" sz="2000" noProof="0" smtClean="0">
                          <a:latin typeface="Candara" panose="020E0502030303020204" pitchFamily="34" charset="0"/>
                        </a:rPr>
                        <a:t>Accounting</a:t>
                      </a:r>
                      <a:endParaRPr lang="en-GB" sz="2000" noProof="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latin typeface="Candara" panose="020E0502030303020204" pitchFamily="34" charset="0"/>
                        </a:rPr>
                        <a:t>for the entire volume, regardless how much of it is actually</a:t>
                      </a:r>
                      <a:r>
                        <a:rPr lang="en-GB" sz="2000" baseline="0" noProof="0" dirty="0" smtClean="0">
                          <a:latin typeface="Candara" panose="020E0502030303020204" pitchFamily="34" charset="0"/>
                        </a:rPr>
                        <a:t> </a:t>
                      </a:r>
                      <a:r>
                        <a:rPr lang="en-GB" sz="2000" noProof="0" dirty="0" smtClean="0">
                          <a:latin typeface="Candara" panose="020E0502030303020204" pitchFamily="34" charset="0"/>
                        </a:rPr>
                        <a:t>used in the VM</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Candara" panose="020E0502030303020204" pitchFamily="34" charset="0"/>
                        </a:rPr>
                        <a:t>only for the data stored</a:t>
                      </a:r>
                    </a:p>
                  </a:txBody>
                  <a:tcPr marT="45724" marB="45724" anchor="ctr"/>
                </a:tc>
              </a:tr>
              <a:tr h="914477">
                <a:tc>
                  <a:txBody>
                    <a:bodyPr/>
                    <a:lstStyle/>
                    <a:p>
                      <a:pPr algn="ctr"/>
                      <a:r>
                        <a:rPr lang="en-GB" sz="2000" noProof="0" dirty="0" smtClean="0">
                          <a:latin typeface="Candara" panose="020E0502030303020204" pitchFamily="34" charset="0"/>
                        </a:rPr>
                        <a:t>Integration</a:t>
                      </a:r>
                      <a:endParaRPr lang="en-GB" sz="2000" noProof="0" dirty="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latin typeface="Candara" panose="020E0502030303020204" pitchFamily="34" charset="0"/>
                        </a:rPr>
                        <a:t>POSIX</a:t>
                      </a:r>
                      <a:r>
                        <a:rPr lang="en-GB" sz="2000" baseline="0" noProof="0" dirty="0" smtClean="0">
                          <a:latin typeface="Candara" panose="020E0502030303020204" pitchFamily="34" charset="0"/>
                        </a:rPr>
                        <a:t> access, </a:t>
                      </a:r>
                      <a:r>
                        <a:rPr lang="en-GB" sz="2000" noProof="0" dirty="0" smtClean="0">
                          <a:latin typeface="Candara" panose="020E0502030303020204" pitchFamily="34" charset="0"/>
                        </a:rPr>
                        <a:t>easy with any application capable to write/read file from a local disk</a:t>
                      </a:r>
                    </a:p>
                  </a:txBody>
                  <a:tcPr marT="45724" marB="45724" anchor="ctr"/>
                </a:tc>
                <a:tc>
                  <a:txBody>
                    <a:bodyPr/>
                    <a:lstStyle/>
                    <a:p>
                      <a:r>
                        <a:rPr lang="en-US" sz="2000" dirty="0" smtClean="0">
                          <a:effectLst/>
                        </a:rPr>
                        <a:t>files are accessed via requests to the server</a:t>
                      </a:r>
                      <a:endParaRPr lang="en-US" sz="2000" dirty="0">
                        <a:effectLst/>
                      </a:endParaRPr>
                    </a:p>
                  </a:txBody>
                  <a:tcPr marT="45724" marB="45724" anchor="ctr"/>
                </a:tc>
              </a:tr>
              <a:tr h="914477">
                <a:tc>
                  <a:txBody>
                    <a:bodyPr/>
                    <a:lstStyle/>
                    <a:p>
                      <a:pPr algn="ctr"/>
                      <a:r>
                        <a:rPr lang="en-GB" sz="2000" noProof="0" dirty="0" smtClean="0">
                          <a:latin typeface="Candara" panose="020E0502030303020204" pitchFamily="34" charset="0"/>
                        </a:rPr>
                        <a:t>Management</a:t>
                      </a:r>
                      <a:endParaRPr lang="en-GB" sz="2000" noProof="0" dirty="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API / </a:t>
                      </a:r>
                      <a:r>
                        <a:rPr lang="en-US" sz="2000" dirty="0" err="1" smtClean="0">
                          <a:effectLst/>
                        </a:rPr>
                        <a:t>AppDB</a:t>
                      </a:r>
                      <a:r>
                        <a:rPr lang="en-US" sz="2000" dirty="0" smtClean="0">
                          <a:effectLst/>
                        </a:rPr>
                        <a:t> </a:t>
                      </a:r>
                      <a:r>
                        <a:rPr lang="en-US" sz="2000" dirty="0" err="1" smtClean="0">
                          <a:effectLst/>
                        </a:rPr>
                        <a:t>VMOps</a:t>
                      </a:r>
                      <a:endParaRPr lang="en-GB" sz="2000" noProof="0" dirty="0" smtClean="0">
                        <a:latin typeface="Candara" panose="020E0502030303020204" pitchFamily="34" charset="0"/>
                      </a:endParaRP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OpenStack</a:t>
                      </a:r>
                      <a:r>
                        <a:rPr lang="en-US" sz="2000" baseline="0" dirty="0" smtClean="0">
                          <a:effectLst/>
                        </a:rPr>
                        <a:t> API</a:t>
                      </a:r>
                      <a:endParaRPr lang="en-GB" sz="2000" noProof="0" dirty="0" smtClean="0">
                        <a:latin typeface="Candara" panose="020E0502030303020204" pitchFamily="34" charset="0"/>
                      </a:endParaRPr>
                    </a:p>
                  </a:txBody>
                  <a:tcPr marT="45724" marB="45724" anchor="ctr"/>
                </a:tc>
              </a:tr>
            </a:tbl>
          </a:graphicData>
        </a:graphic>
      </p:graphicFrame>
    </p:spTree>
    <p:extLst>
      <p:ext uri="{BB962C8B-B14F-4D97-AF65-F5344CB8AC3E}">
        <p14:creationId xmlns:p14="http://schemas.microsoft.com/office/powerpoint/2010/main" val="3922292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7177091" y="4454206"/>
            <a:ext cx="1643381" cy="1567082"/>
            <a:chOff x="2817864" y="1739762"/>
            <a:chExt cx="3584582" cy="3584582"/>
          </a:xfrm>
        </p:grpSpPr>
        <p:grpSp>
          <p:nvGrpSpPr>
            <p:cNvPr id="4" name="Group 9"/>
            <p:cNvGrpSpPr/>
            <p:nvPr/>
          </p:nvGrpSpPr>
          <p:grpSpPr>
            <a:xfrm>
              <a:off x="2817864" y="1739762"/>
              <a:ext cx="3584582" cy="3584582"/>
              <a:chOff x="2817864" y="1739762"/>
              <a:chExt cx="3584582" cy="3584582"/>
            </a:xfrm>
          </p:grpSpPr>
          <p:pic>
            <p:nvPicPr>
              <p:cNvPr id="6" name="Picture 6" descr="https://images.duckduckgo.com/iu/?u=https%3A%2F%2Ftse3.mm.bing.net%2Fth%3Fid%3DOIP.BigFCbpvAbgoaetE_GGkCAEsEs%26pid%3D15.1&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64" y="1739762"/>
                <a:ext cx="3584582" cy="3584582"/>
              </a:xfrm>
              <a:prstGeom prst="rect">
                <a:avLst/>
              </a:prstGeom>
              <a:noFill/>
              <a:extLst>
                <a:ext uri="{909E8E84-426E-40DD-AFC4-6F175D3DCCD1}">
                  <a14:hiddenFill xmlns:a14="http://schemas.microsoft.com/office/drawing/2010/main">
                    <a:solidFill>
                      <a:srgbClr val="FFFFFF"/>
                    </a:solidFill>
                  </a14:hiddenFill>
                </a:ext>
              </a:extLst>
            </p:spPr>
          </p:pic>
          <p:sp>
            <p:nvSpPr>
              <p:cNvPr id="7" name="Ovaal 3"/>
              <p:cNvSpPr/>
              <p:nvPr/>
            </p:nvSpPr>
            <p:spPr>
              <a:xfrm>
                <a:off x="3433394" y="2647048"/>
                <a:ext cx="2353522" cy="2298356"/>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grpSp>
        <p:sp>
          <p:nvSpPr>
            <p:cNvPr id="5" name="Cirkel 4"/>
            <p:cNvSpPr/>
            <p:nvPr/>
          </p:nvSpPr>
          <p:spPr>
            <a:xfrm rot="16200000">
              <a:off x="3430150" y="2660074"/>
              <a:ext cx="2369798" cy="2343739"/>
            </a:xfrm>
            <a:prstGeom prst="pie">
              <a:avLst>
                <a:gd name="adj1" fmla="val 0"/>
                <a:gd name="adj2" fmla="val 7117966"/>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grpSp>
      <p:sp>
        <p:nvSpPr>
          <p:cNvPr id="9" name="Título 1"/>
          <p:cNvSpPr txBox="1">
            <a:spLocks/>
          </p:cNvSpPr>
          <p:nvPr/>
        </p:nvSpPr>
        <p:spPr>
          <a:xfrm>
            <a:off x="323528" y="2492896"/>
            <a:ext cx="8636496" cy="1440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3200" u="sng" dirty="0" smtClean="0"/>
              <a:t>Exercise 3:</a:t>
            </a:r>
            <a:r>
              <a:rPr lang="en-GB" sz="3200" dirty="0" smtClean="0"/>
              <a:t/>
            </a:r>
            <a:br>
              <a:rPr lang="en-GB" sz="3200" dirty="0" smtClean="0"/>
            </a:br>
            <a:r>
              <a:rPr lang="en-GB" sz="3200" dirty="0" err="1" smtClean="0"/>
              <a:t>Jupyter</a:t>
            </a:r>
            <a:r>
              <a:rPr lang="en-GB" sz="3200" dirty="0" smtClean="0"/>
              <a:t> Notebook with persistent storage</a:t>
            </a:r>
            <a:endParaRPr lang="en-GB" sz="3200" dirty="0"/>
          </a:p>
        </p:txBody>
      </p:sp>
    </p:spTree>
    <p:extLst>
      <p:ext uri="{BB962C8B-B14F-4D97-AF65-F5344CB8AC3E}">
        <p14:creationId xmlns:p14="http://schemas.microsoft.com/office/powerpoint/2010/main" val="28685104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What do you have to do</a:t>
            </a:r>
            <a:endParaRPr lang="en-GB" noProof="0" dirty="0"/>
          </a:p>
        </p:txBody>
      </p:sp>
      <p:pic>
        <p:nvPicPr>
          <p:cNvPr id="4098" name="Picture 2" descr="http://www.handsonhealthva.com/Hands-on-Health-hands---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869160"/>
            <a:ext cx="1501866" cy="1428441"/>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a:spLocks noGrp="1"/>
          </p:cNvSpPr>
          <p:nvPr>
            <p:ph sz="half" idx="2"/>
          </p:nvPr>
        </p:nvSpPr>
        <p:spPr>
          <a:xfrm>
            <a:off x="226810" y="1341438"/>
            <a:ext cx="8712968" cy="4784400"/>
          </a:xfrm>
        </p:spPr>
        <p:txBody>
          <a:bodyPr>
            <a:normAutofit/>
          </a:bodyPr>
          <a:lstStyle/>
          <a:p>
            <a:r>
              <a:rPr lang="en-GB" sz="2400" noProof="0" dirty="0" smtClean="0">
                <a:latin typeface="Candara" panose="020E0502030303020204" pitchFamily="34" charset="0"/>
              </a:rPr>
              <a:t>When a VM is deleted all its disks are also deleted</a:t>
            </a:r>
          </a:p>
          <a:p>
            <a:pPr lvl="1"/>
            <a:r>
              <a:rPr lang="en-GB" sz="2000" noProof="0" dirty="0" smtClean="0">
                <a:latin typeface="Candara" panose="020E0502030303020204" pitchFamily="34" charset="0"/>
              </a:rPr>
              <a:t>If you need persistency for your data you must use a storage volume</a:t>
            </a:r>
            <a:endParaRPr lang="en-GB" sz="2000" noProof="0" dirty="0">
              <a:latin typeface="Candara" panose="020E0502030303020204" pitchFamily="34" charset="0"/>
            </a:endParaRPr>
          </a:p>
          <a:p>
            <a:r>
              <a:rPr lang="en-GB" sz="2400" dirty="0" smtClean="0">
                <a:latin typeface="Candara" panose="020E0502030303020204" pitchFamily="34" charset="0"/>
              </a:rPr>
              <a:t>Let’s try it with our </a:t>
            </a:r>
            <a:r>
              <a:rPr lang="en-GB" sz="2400" dirty="0" err="1" smtClean="0">
                <a:latin typeface="Candara" panose="020E0502030303020204" pitchFamily="34" charset="0"/>
              </a:rPr>
              <a:t>Jupyter</a:t>
            </a:r>
            <a:r>
              <a:rPr lang="en-GB" sz="2400" dirty="0" smtClean="0">
                <a:latin typeface="Candara" panose="020E0502030303020204" pitchFamily="34" charset="0"/>
              </a:rPr>
              <a:t>:</a:t>
            </a:r>
          </a:p>
          <a:p>
            <a:pPr marL="914400" lvl="1" indent="-514350">
              <a:buFont typeface="+mj-lt"/>
              <a:buAutoNum type="arabicPeriod"/>
            </a:pPr>
            <a:r>
              <a:rPr lang="en-GB" sz="2000" noProof="0" dirty="0" smtClean="0">
                <a:latin typeface="Candara" panose="020E0502030303020204" pitchFamily="34" charset="0"/>
              </a:rPr>
              <a:t>Contextualize your notebook with a block storage</a:t>
            </a:r>
          </a:p>
          <a:p>
            <a:pPr marL="914400" lvl="1" indent="-514350">
              <a:buFont typeface="+mj-lt"/>
              <a:buAutoNum type="arabicPeriod"/>
            </a:pPr>
            <a:r>
              <a:rPr lang="en-GB" sz="2000" dirty="0" smtClean="0">
                <a:latin typeface="Candara" panose="020E0502030303020204" pitchFamily="34" charset="0"/>
              </a:rPr>
              <a:t>Create a macro to save results in this block storage</a:t>
            </a:r>
          </a:p>
        </p:txBody>
      </p:sp>
    </p:spTree>
    <p:extLst>
      <p:ext uri="{BB962C8B-B14F-4D97-AF65-F5344CB8AC3E}">
        <p14:creationId xmlns:p14="http://schemas.microsoft.com/office/powerpoint/2010/main" val="19297621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340038"/>
            <a:ext cx="9036496" cy="576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en-GB" sz="2200" dirty="0" smtClean="0">
                <a:latin typeface="Candara" panose="020E0502030303020204" pitchFamily="34" charset="0"/>
                <a:ea typeface="+mj-ea"/>
              </a:rPr>
              <a:t>Access the dashboard </a:t>
            </a:r>
            <a:r>
              <a:rPr lang="en-GB" sz="2200" dirty="0" smtClean="0">
                <a:latin typeface="Candara" panose="020E0502030303020204" pitchFamily="34" charset="0"/>
              </a:rPr>
              <a:t>and create your VM with </a:t>
            </a:r>
            <a:r>
              <a:rPr lang="en-GB" sz="2200" dirty="0" err="1" smtClean="0">
                <a:latin typeface="Candara" panose="020E0502030303020204" pitchFamily="34" charset="0"/>
              </a:rPr>
              <a:t>Jupyter</a:t>
            </a:r>
            <a:r>
              <a:rPr lang="en-GB" sz="2200" dirty="0" smtClean="0">
                <a:latin typeface="Candara" panose="020E0502030303020204" pitchFamily="34" charset="0"/>
              </a:rPr>
              <a:t> notebook</a:t>
            </a:r>
            <a:endParaRPr lang="en-GB"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3" name="AutoShape 2" descr="https://wiki.egi.eu/w/images/thumb/2/26/AAI_signup_url.png/250px-AAI_signup_ur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74" y="1814665"/>
            <a:ext cx="5638478" cy="219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2337078" y="3287531"/>
            <a:ext cx="1571084" cy="645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contenuto 2"/>
          <p:cNvSpPr txBox="1">
            <a:spLocks/>
          </p:cNvSpPr>
          <p:nvPr/>
        </p:nvSpPr>
        <p:spPr>
          <a:xfrm>
            <a:off x="337126" y="4293096"/>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proper VO</a:t>
            </a:r>
            <a:endParaRPr lang="en-GB" sz="2400" dirty="0" smtClean="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3" name="Segnaposto contenuto 2"/>
          <p:cNvSpPr txBox="1">
            <a:spLocks/>
          </p:cNvSpPr>
          <p:nvPr/>
        </p:nvSpPr>
        <p:spPr>
          <a:xfrm>
            <a:off x="337126" y="4878154"/>
            <a:ext cx="2943052"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the VM image</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4" name="Segnaposto contenuto 2"/>
          <p:cNvSpPr txBox="1">
            <a:spLocks/>
          </p:cNvSpPr>
          <p:nvPr/>
        </p:nvSpPr>
        <p:spPr>
          <a:xfrm>
            <a:off x="408470" y="5526226"/>
            <a:ext cx="3203848" cy="495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r>
              <a:rPr lang="en-GB" sz="1800" dirty="0" smtClean="0">
                <a:latin typeface="Candara" panose="020E0502030303020204" pitchFamily="34" charset="0"/>
                <a:ea typeface="+mj-ea"/>
              </a:rPr>
              <a:t>Select one of the available providers</a:t>
            </a:r>
            <a:endParaRPr lang="en-GB" sz="24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a:p>
            <a:pPr lvl="1" fontAlgn="base"/>
            <a:endParaRPr lang="en-GB" sz="2000" dirty="0">
              <a:latin typeface="Candara" panose="020E0502030303020204" pitchFamily="34" charset="0"/>
            </a:endParaRPr>
          </a:p>
          <a:p>
            <a:pPr lvl="1" fontAlgn="base"/>
            <a:endParaRPr lang="en-GB" sz="2000" dirty="0" smtClean="0">
              <a:latin typeface="Candara" panose="020E0502030303020204" pitchFamily="34" charset="0"/>
            </a:endParaRPr>
          </a:p>
        </p:txBody>
      </p:sp>
      <p:sp>
        <p:nvSpPr>
          <p:cNvPr id="15" name="Segnaposto contenuto 2"/>
          <p:cNvSpPr txBox="1">
            <a:spLocks/>
          </p:cNvSpPr>
          <p:nvPr/>
        </p:nvSpPr>
        <p:spPr>
          <a:xfrm>
            <a:off x="6210250" y="2325163"/>
            <a:ext cx="2754238" cy="15358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fontAlgn="base">
              <a:buNone/>
            </a:pPr>
            <a:r>
              <a:rPr lang="en-GB" sz="2000" dirty="0" smtClean="0">
                <a:latin typeface="Candara" panose="020E0502030303020204" pitchFamily="34" charset="0"/>
                <a:ea typeface="+mj-ea"/>
              </a:rPr>
              <a:t>The first time you access the EGI </a:t>
            </a:r>
            <a:r>
              <a:rPr lang="en-GB" sz="2000" dirty="0" err="1" smtClean="0">
                <a:latin typeface="Candara" panose="020E0502030303020204" pitchFamily="34" charset="0"/>
                <a:ea typeface="+mj-ea"/>
              </a:rPr>
              <a:t>VMOps</a:t>
            </a:r>
            <a:r>
              <a:rPr lang="en-GB" sz="2000" dirty="0" smtClean="0">
                <a:latin typeface="Candara" panose="020E0502030303020204" pitchFamily="34" charset="0"/>
                <a:ea typeface="+mj-ea"/>
              </a:rPr>
              <a:t> dashboard you need to set up your profile!</a:t>
            </a:r>
            <a:endParaRPr lang="en-GB" dirty="0" smtClean="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a:p>
            <a:pPr lvl="1" algn="ctr" fontAlgn="base"/>
            <a:endParaRPr lang="en-GB" sz="2400" dirty="0">
              <a:latin typeface="Candara" panose="020E0502030303020204" pitchFamily="34" charset="0"/>
            </a:endParaRPr>
          </a:p>
          <a:p>
            <a:pPr lvl="1" algn="ctr" fontAlgn="base"/>
            <a:endParaRPr lang="en-GB" sz="2400" dirty="0" smtClean="0">
              <a:latin typeface="Candara" panose="020E0502030303020204" pitchFamily="34" charset="0"/>
            </a:endParaRPr>
          </a:p>
        </p:txBody>
      </p:sp>
      <p:sp>
        <p:nvSpPr>
          <p:cNvPr id="16" name="Title 1"/>
          <p:cNvSpPr txBox="1">
            <a:spLocks/>
          </p:cNvSpPr>
          <p:nvPr/>
        </p:nvSpPr>
        <p:spPr>
          <a:xfrm>
            <a:off x="1547664" y="188640"/>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t>EGI </a:t>
            </a:r>
            <a:r>
              <a:rPr lang="en-US" dirty="0" err="1" smtClean="0"/>
              <a:t>VMOps</a:t>
            </a:r>
            <a:r>
              <a:rPr lang="en-US" dirty="0" smtClean="0"/>
              <a:t> Dashboard</a:t>
            </a:r>
          </a:p>
          <a:p>
            <a:r>
              <a:rPr lang="en-US" sz="2400" dirty="0">
                <a:hlinkClick r:id="rId3"/>
              </a:rPr>
              <a:t>https://dashboard.appdb.egi.eu</a:t>
            </a:r>
            <a:r>
              <a:rPr lang="en-US" sz="2400" dirty="0" smtClean="0">
                <a:hlinkClick r:id="rId3"/>
              </a:rPr>
              <a:t>/</a:t>
            </a:r>
            <a:r>
              <a:rPr lang="en-US" sz="2400" dirty="0" smtClean="0"/>
              <a:t> </a:t>
            </a:r>
            <a:endParaRPr lang="en-US"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250" y="5488121"/>
            <a:ext cx="1962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474" y="5503887"/>
            <a:ext cx="2019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163" y="4817320"/>
            <a:ext cx="2384690" cy="58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16" y="4302718"/>
            <a:ext cx="2573589" cy="4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mage result for warning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5303" y="2290883"/>
            <a:ext cx="533099" cy="53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13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54592" y="1556792"/>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Select the VM flavour</a:t>
            </a:r>
            <a:endParaRPr lang="en-GB" sz="2000" dirty="0" smtClean="0">
              <a:latin typeface="Candara" panose="020E0502030303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963064" cy="3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e 15"/>
          <p:cNvSpPr/>
          <p:nvPr/>
        </p:nvSpPr>
        <p:spPr>
          <a:xfrm>
            <a:off x="683568" y="1935895"/>
            <a:ext cx="732922" cy="484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gnaposto contenuto 2"/>
          <p:cNvSpPr txBox="1">
            <a:spLocks/>
          </p:cNvSpPr>
          <p:nvPr/>
        </p:nvSpPr>
        <p:spPr>
          <a:xfrm>
            <a:off x="54592" y="2420888"/>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Configure a block storage</a:t>
            </a:r>
            <a:endParaRPr lang="en-GB" sz="2000" dirty="0" smtClean="0">
              <a:latin typeface="Candara" panose="020E0502030303020204" pitchFamily="34" charset="0"/>
            </a:endParaRPr>
          </a:p>
        </p:txBody>
      </p:sp>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36" y="2812528"/>
            <a:ext cx="8873779" cy="1910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e 13"/>
          <p:cNvSpPr/>
          <p:nvPr/>
        </p:nvSpPr>
        <p:spPr>
          <a:xfrm>
            <a:off x="4637776" y="4169862"/>
            <a:ext cx="870328" cy="627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756745"/>
            <a:ext cx="5772150" cy="15525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ccia curva 23"/>
          <p:cNvSpPr/>
          <p:nvPr/>
        </p:nvSpPr>
        <p:spPr>
          <a:xfrm rot="10800000">
            <a:off x="6198240" y="4828752"/>
            <a:ext cx="894040" cy="9765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itolo 1"/>
          <p:cNvSpPr txBox="1">
            <a:spLocks/>
          </p:cNvSpPr>
          <p:nvPr/>
        </p:nvSpPr>
        <p:spPr>
          <a:xfrm>
            <a:off x="539553" y="274638"/>
            <a:ext cx="8352928" cy="850106"/>
          </a:xfrm>
          <a:prstGeom prst="rect">
            <a:avLst/>
          </a:prstGeom>
        </p:spPr>
        <p:txBody>
          <a:bodyPr>
            <a:no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Creating a Notebook with a block storage</a:t>
            </a:r>
            <a:endParaRPr lang="en-GB" sz="2800" dirty="0"/>
          </a:p>
        </p:txBody>
      </p:sp>
      <p:pic>
        <p:nvPicPr>
          <p:cNvPr id="3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0074" y="5831091"/>
            <a:ext cx="1753286"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e 34"/>
          <p:cNvSpPr/>
          <p:nvPr/>
        </p:nvSpPr>
        <p:spPr>
          <a:xfrm>
            <a:off x="7988969" y="5733256"/>
            <a:ext cx="975519" cy="538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egnaposto contenuto 2"/>
          <p:cNvSpPr txBox="1">
            <a:spLocks/>
          </p:cNvSpPr>
          <p:nvPr/>
        </p:nvSpPr>
        <p:spPr>
          <a:xfrm>
            <a:off x="54592" y="836712"/>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buNone/>
            </a:pPr>
            <a:r>
              <a:rPr lang="en-GB" sz="2400" b="1" dirty="0" smtClean="0">
                <a:latin typeface="Candara" panose="020E0502030303020204" pitchFamily="34" charset="0"/>
                <a:ea typeface="+mj-ea"/>
              </a:rPr>
              <a:t>Select the VM flavour:</a:t>
            </a:r>
            <a:br>
              <a:rPr lang="en-GB" sz="2400" b="1" dirty="0" smtClean="0">
                <a:latin typeface="Candara" panose="020E0502030303020204" pitchFamily="34" charset="0"/>
                <a:ea typeface="+mj-ea"/>
              </a:rPr>
            </a:br>
            <a:r>
              <a:rPr lang="en-GB" sz="2400" b="1" dirty="0" smtClean="0">
                <a:solidFill>
                  <a:srgbClr val="FF0000"/>
                </a:solidFill>
                <a:latin typeface="Candara" panose="020E0502030303020204" pitchFamily="34" charset="0"/>
                <a:ea typeface="+mj-ea"/>
              </a:rPr>
              <a:t>CHOOSE THE SMALLEST OFFERED FOR JUPYTER: MEDIUM</a:t>
            </a:r>
            <a:endParaRPr lang="en-GB" sz="2000" dirty="0" smtClean="0">
              <a:solidFill>
                <a:srgbClr val="FF0000"/>
              </a:solidFill>
              <a:latin typeface="Candara" panose="020E0502030303020204" pitchFamily="34" charset="0"/>
            </a:endParaRPr>
          </a:p>
        </p:txBody>
      </p:sp>
    </p:spTree>
    <p:extLst>
      <p:ext uri="{BB962C8B-B14F-4D97-AF65-F5344CB8AC3E}">
        <p14:creationId xmlns:p14="http://schemas.microsoft.com/office/powerpoint/2010/main" val="596425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293096"/>
            <a:ext cx="2943225" cy="10572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60" y="1534906"/>
            <a:ext cx="8730882" cy="25421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contenuto 2"/>
          <p:cNvSpPr txBox="1">
            <a:spLocks/>
          </p:cNvSpPr>
          <p:nvPr/>
        </p:nvSpPr>
        <p:spPr>
          <a:xfrm>
            <a:off x="54592" y="1124744"/>
            <a:ext cx="903649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Check VM details</a:t>
            </a:r>
            <a:endParaRPr lang="en-GB" sz="2000" dirty="0" smtClean="0">
              <a:latin typeface="Candara" panose="020E0502030303020204" pitchFamily="34" charset="0"/>
            </a:endParaRPr>
          </a:p>
        </p:txBody>
      </p:sp>
      <p:sp>
        <p:nvSpPr>
          <p:cNvPr id="8" name="Ovale 7"/>
          <p:cNvSpPr/>
          <p:nvPr/>
        </p:nvSpPr>
        <p:spPr>
          <a:xfrm>
            <a:off x="3532356" y="3573016"/>
            <a:ext cx="870328" cy="627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151762" y="4422474"/>
            <a:ext cx="957361" cy="446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221088"/>
            <a:ext cx="3478530" cy="18230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egnaposto contenuto 2"/>
          <p:cNvSpPr txBox="1">
            <a:spLocks/>
          </p:cNvSpPr>
          <p:nvPr/>
        </p:nvSpPr>
        <p:spPr>
          <a:xfrm>
            <a:off x="288032" y="5445224"/>
            <a:ext cx="4860032"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GB" sz="2400" b="1" dirty="0" smtClean="0">
                <a:latin typeface="Candara" panose="020E0502030303020204" pitchFamily="34" charset="0"/>
                <a:ea typeface="+mj-ea"/>
              </a:rPr>
              <a:t>Download the SSH key, change the file permissions and access the VM</a:t>
            </a:r>
            <a:endParaRPr lang="en-GB" sz="2000" dirty="0" smtClean="0">
              <a:latin typeface="Candara" panose="020E0502030303020204" pitchFamily="34" charset="0"/>
            </a:endParaRPr>
          </a:p>
        </p:txBody>
      </p:sp>
      <p:sp>
        <p:nvSpPr>
          <p:cNvPr id="11" name="Titolo 1"/>
          <p:cNvSpPr txBox="1">
            <a:spLocks/>
          </p:cNvSpPr>
          <p:nvPr/>
        </p:nvSpPr>
        <p:spPr>
          <a:xfrm>
            <a:off x="539553" y="274638"/>
            <a:ext cx="8352928" cy="850106"/>
          </a:xfrm>
          <a:prstGeom prst="rect">
            <a:avLst/>
          </a:prstGeom>
        </p:spPr>
        <p:txBody>
          <a:bodyPr>
            <a:no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Creating a Notebook with a block storage</a:t>
            </a:r>
            <a:endParaRPr lang="en-GB" sz="2800" dirty="0"/>
          </a:p>
        </p:txBody>
      </p:sp>
    </p:spTree>
    <p:extLst>
      <p:ext uri="{BB962C8B-B14F-4D97-AF65-F5344CB8AC3E}">
        <p14:creationId xmlns:p14="http://schemas.microsoft.com/office/powerpoint/2010/main" val="23097540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226810" y="1196752"/>
            <a:ext cx="8712968" cy="5040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Candara" panose="020E0502030303020204" pitchFamily="34" charset="0"/>
              </a:rPr>
              <a:t>Let’s wait until the block storage is successfully mounted </a:t>
            </a:r>
          </a:p>
        </p:txBody>
      </p:sp>
      <p:sp>
        <p:nvSpPr>
          <p:cNvPr id="7" name="Marcador de contenido 2"/>
          <p:cNvSpPr txBox="1">
            <a:spLocks/>
          </p:cNvSpPr>
          <p:nvPr/>
        </p:nvSpPr>
        <p:spPr>
          <a:xfrm>
            <a:off x="226810" y="1629470"/>
            <a:ext cx="8712968" cy="359973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GB" sz="2000" dirty="0" smtClean="0">
                <a:latin typeface="Candara" panose="020E0502030303020204" pitchFamily="34" charset="0"/>
              </a:rPr>
              <a:t>]$ </a:t>
            </a:r>
            <a:r>
              <a:rPr lang="en-GB" sz="2000" dirty="0" err="1">
                <a:latin typeface="Candara" panose="020E0502030303020204" pitchFamily="34" charset="0"/>
              </a:rPr>
              <a:t>sudo</a:t>
            </a:r>
            <a:r>
              <a:rPr lang="en-GB" sz="2000" dirty="0">
                <a:latin typeface="Candara" panose="020E0502030303020204" pitchFamily="34" charset="0"/>
              </a:rPr>
              <a:t> </a:t>
            </a:r>
            <a:r>
              <a:rPr lang="en-GB" sz="2000" dirty="0" err="1">
                <a:latin typeface="Candara" panose="020E0502030303020204" pitchFamily="34" charset="0"/>
              </a:rPr>
              <a:t>fdisk</a:t>
            </a:r>
            <a:r>
              <a:rPr lang="en-GB" sz="2000" dirty="0">
                <a:latin typeface="Candara" panose="020E0502030303020204" pitchFamily="34" charset="0"/>
              </a:rPr>
              <a:t> </a:t>
            </a:r>
            <a:r>
              <a:rPr lang="en-GB" sz="2000" dirty="0" smtClean="0">
                <a:latin typeface="Candara" panose="020E0502030303020204" pitchFamily="34" charset="0"/>
              </a:rPr>
              <a:t>–l</a:t>
            </a:r>
            <a:br>
              <a:rPr lang="en-GB" sz="2000" dirty="0" smtClean="0">
                <a:latin typeface="Candara" panose="020E0502030303020204" pitchFamily="34" charset="0"/>
              </a:rPr>
            </a:br>
            <a:r>
              <a:rPr lang="en-GB" sz="2000" dirty="0" smtClean="0">
                <a:latin typeface="Candara" panose="020E0502030303020204" pitchFamily="34" charset="0"/>
              </a:rPr>
              <a:t>Disk </a:t>
            </a:r>
            <a:r>
              <a:rPr lang="en-GB" sz="2000" b="1" dirty="0">
                <a:latin typeface="Candara" panose="020E0502030303020204" pitchFamily="34" charset="0"/>
              </a:rPr>
              <a:t>/</a:t>
            </a:r>
            <a:r>
              <a:rPr lang="en-GB" sz="2000" b="1" dirty="0" smtClean="0">
                <a:latin typeface="Candara" panose="020E0502030303020204" pitchFamily="34" charset="0"/>
              </a:rPr>
              <a:t>dev/</a:t>
            </a:r>
            <a:r>
              <a:rPr lang="en-GB" sz="2000" b="1" dirty="0" err="1" smtClean="0">
                <a:latin typeface="Candara" panose="020E0502030303020204" pitchFamily="34" charset="0"/>
              </a:rPr>
              <a:t>vdb</a:t>
            </a:r>
            <a:r>
              <a:rPr lang="en-GB" sz="2000" dirty="0" smtClean="0">
                <a:latin typeface="Candara" panose="020E0502030303020204" pitchFamily="34" charset="0"/>
              </a:rPr>
              <a:t>: </a:t>
            </a:r>
            <a:r>
              <a:rPr lang="en-GB" sz="2000" dirty="0">
                <a:latin typeface="Candara" panose="020E0502030303020204" pitchFamily="34" charset="0"/>
              </a:rPr>
              <a:t>10.7 GB, 10737418752 bytes</a:t>
            </a:r>
          </a:p>
          <a:p>
            <a:pPr marL="457200" lvl="1" indent="0">
              <a:buNone/>
            </a:pPr>
            <a:r>
              <a:rPr lang="en-GB" sz="2000" dirty="0">
                <a:latin typeface="Candara" panose="020E0502030303020204" pitchFamily="34" charset="0"/>
              </a:rPr>
              <a:t>16 heads, 63 sectors/track, 20805 cylinders</a:t>
            </a:r>
          </a:p>
          <a:p>
            <a:pPr marL="457200" lvl="1" indent="0">
              <a:buNone/>
            </a:pPr>
            <a:r>
              <a:rPr lang="en-GB" sz="2000" dirty="0" smtClean="0">
                <a:latin typeface="Candara" panose="020E0502030303020204" pitchFamily="34" charset="0"/>
              </a:rPr>
              <a:t>[..]</a:t>
            </a:r>
          </a:p>
          <a:p>
            <a:pPr marL="457200" lvl="1" indent="0">
              <a:buNone/>
            </a:pPr>
            <a:endParaRPr lang="en-GB" sz="2000" dirty="0">
              <a:latin typeface="Candara" panose="020E0502030303020204" pitchFamily="34" charset="0"/>
            </a:endParaRPr>
          </a:p>
          <a:p>
            <a:pPr marL="457200" lvl="1" indent="0">
              <a:buNone/>
            </a:pPr>
            <a:r>
              <a:rPr lang="en-GB" sz="2000" dirty="0">
                <a:latin typeface="Candara" panose="020E0502030303020204" pitchFamily="34" charset="0"/>
              </a:rPr>
              <a:t>$ </a:t>
            </a:r>
            <a:r>
              <a:rPr lang="en-GB" sz="2000" dirty="0" err="1">
                <a:latin typeface="Candara" panose="020E0502030303020204" pitchFamily="34" charset="0"/>
              </a:rPr>
              <a:t>df</a:t>
            </a:r>
            <a:r>
              <a:rPr lang="en-GB" sz="2000" dirty="0">
                <a:latin typeface="Candara" panose="020E0502030303020204" pitchFamily="34" charset="0"/>
              </a:rPr>
              <a:t> -h</a:t>
            </a:r>
          </a:p>
          <a:p>
            <a:pPr marL="457200" lvl="1" indent="0">
              <a:buNone/>
            </a:pPr>
            <a:r>
              <a:rPr lang="en-GB" sz="2000" dirty="0">
                <a:latin typeface="Candara" panose="020E0502030303020204" pitchFamily="34" charset="0"/>
              </a:rPr>
              <a:t>Filesystem            Size  Used Avail Use% Mounted </a:t>
            </a:r>
            <a:r>
              <a:rPr lang="en-GB" sz="2000" dirty="0" smtClean="0">
                <a:latin typeface="Candara" panose="020E0502030303020204" pitchFamily="34" charset="0"/>
              </a:rPr>
              <a:t>on </a:t>
            </a:r>
            <a:br>
              <a:rPr lang="en-GB" sz="2000" dirty="0" smtClean="0">
                <a:latin typeface="Candara" panose="020E0502030303020204" pitchFamily="34" charset="0"/>
              </a:rPr>
            </a:br>
            <a:r>
              <a:rPr lang="en-GB" sz="2000" dirty="0" smtClean="0">
                <a:latin typeface="Candara" panose="020E0502030303020204" pitchFamily="34" charset="0"/>
              </a:rPr>
              <a:t>[..]</a:t>
            </a:r>
            <a:endParaRPr lang="en-GB" sz="2000" dirty="0">
              <a:latin typeface="Candara" panose="020E0502030303020204" pitchFamily="34" charset="0"/>
            </a:endParaRPr>
          </a:p>
          <a:p>
            <a:pPr marL="457200" lvl="1" indent="0">
              <a:buNone/>
            </a:pPr>
            <a:r>
              <a:rPr lang="en-GB" sz="2000" dirty="0">
                <a:latin typeface="Candara" panose="020E0502030303020204" pitchFamily="34" charset="0"/>
              </a:rPr>
              <a:t>/dev/vda1              </a:t>
            </a:r>
            <a:r>
              <a:rPr lang="en-GB" sz="2000" dirty="0" smtClean="0">
                <a:latin typeface="Candara" panose="020E0502030303020204" pitchFamily="34" charset="0"/>
              </a:rPr>
              <a:t> 477M   </a:t>
            </a:r>
            <a:r>
              <a:rPr lang="en-GB" sz="2000" dirty="0">
                <a:latin typeface="Candara" panose="020E0502030303020204" pitchFamily="34" charset="0"/>
              </a:rPr>
              <a:t>76M  376M  17% /boot</a:t>
            </a:r>
          </a:p>
          <a:p>
            <a:pPr marL="457200" lvl="1" indent="0">
              <a:buNone/>
            </a:pPr>
            <a:r>
              <a:rPr lang="en-GB" sz="2000" b="1" dirty="0">
                <a:latin typeface="Candara" panose="020E0502030303020204" pitchFamily="34" charset="0"/>
              </a:rPr>
              <a:t>/</a:t>
            </a:r>
            <a:r>
              <a:rPr lang="en-GB" sz="2000" b="1" dirty="0" smtClean="0">
                <a:latin typeface="Candara" panose="020E0502030303020204" pitchFamily="34" charset="0"/>
              </a:rPr>
              <a:t>dev/vdb1               9.8G   </a:t>
            </a:r>
            <a:r>
              <a:rPr lang="en-GB" sz="2000" b="1" dirty="0">
                <a:latin typeface="Candara" panose="020E0502030303020204" pitchFamily="34" charset="0"/>
              </a:rPr>
              <a:t>23M  9.2G   1% /</a:t>
            </a:r>
            <a:r>
              <a:rPr lang="en-GB" sz="2000" b="1" dirty="0" err="1" smtClean="0">
                <a:latin typeface="Candara" panose="020E0502030303020204" pitchFamily="34" charset="0"/>
              </a:rPr>
              <a:t>mnt</a:t>
            </a:r>
            <a:endParaRPr lang="en-GB" sz="2000" b="1" dirty="0" smtClean="0">
              <a:latin typeface="Candara" panose="020E0502030303020204" pitchFamily="34" charset="0"/>
            </a:endParaRPr>
          </a:p>
        </p:txBody>
      </p:sp>
      <p:sp>
        <p:nvSpPr>
          <p:cNvPr id="8" name="Marcador de contenido 2"/>
          <p:cNvSpPr txBox="1">
            <a:spLocks/>
          </p:cNvSpPr>
          <p:nvPr/>
        </p:nvSpPr>
        <p:spPr>
          <a:xfrm>
            <a:off x="235754" y="5301208"/>
            <a:ext cx="8712968" cy="5040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Candara" panose="020E0502030303020204" pitchFamily="34" charset="0"/>
              </a:rPr>
              <a:t>Change permission of the block storage </a:t>
            </a:r>
          </a:p>
        </p:txBody>
      </p:sp>
      <p:sp>
        <p:nvSpPr>
          <p:cNvPr id="10" name="Marcador de contenido 2"/>
          <p:cNvSpPr txBox="1">
            <a:spLocks/>
          </p:cNvSpPr>
          <p:nvPr/>
        </p:nvSpPr>
        <p:spPr>
          <a:xfrm>
            <a:off x="226810" y="5805934"/>
            <a:ext cx="8712968" cy="35937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GB" sz="2000" dirty="0" smtClean="0">
                <a:latin typeface="Candara" panose="020E0502030303020204" pitchFamily="34" charset="0"/>
              </a:rPr>
              <a:t>]$ </a:t>
            </a:r>
            <a:r>
              <a:rPr lang="en-GB" sz="2000" b="1" dirty="0" err="1" smtClean="0">
                <a:latin typeface="Candara" panose="020E0502030303020204" pitchFamily="34" charset="0"/>
              </a:rPr>
              <a:t>sudo</a:t>
            </a:r>
            <a:r>
              <a:rPr lang="en-GB" sz="2000" b="1" dirty="0" smtClean="0">
                <a:latin typeface="Candara" panose="020E0502030303020204" pitchFamily="34" charset="0"/>
              </a:rPr>
              <a:t> </a:t>
            </a:r>
            <a:r>
              <a:rPr lang="en-GB" sz="2000" b="1" dirty="0" err="1" smtClean="0">
                <a:latin typeface="Candara" panose="020E0502030303020204" pitchFamily="34" charset="0"/>
              </a:rPr>
              <a:t>chown</a:t>
            </a:r>
            <a:r>
              <a:rPr lang="en-GB" sz="2000" b="1" dirty="0" smtClean="0">
                <a:latin typeface="Candara" panose="020E0502030303020204" pitchFamily="34" charset="0"/>
              </a:rPr>
              <a:t> </a:t>
            </a:r>
            <a:r>
              <a:rPr lang="en-GB" sz="2000" b="1" dirty="0" err="1" smtClean="0">
                <a:latin typeface="Candara" panose="020E0502030303020204" pitchFamily="34" charset="0"/>
              </a:rPr>
              <a:t>cloudadm.cloudadm</a:t>
            </a:r>
            <a:r>
              <a:rPr lang="en-GB" sz="2000" b="1" dirty="0" smtClean="0">
                <a:latin typeface="Candara" panose="020E0502030303020204" pitchFamily="34" charset="0"/>
              </a:rPr>
              <a:t> /</a:t>
            </a:r>
            <a:r>
              <a:rPr lang="en-GB" sz="2000" b="1" dirty="0" err="1" smtClean="0">
                <a:latin typeface="Candara" panose="020E0502030303020204" pitchFamily="34" charset="0"/>
              </a:rPr>
              <a:t>mnt</a:t>
            </a:r>
            <a:endParaRPr lang="en-GB" sz="2000" b="1" dirty="0">
              <a:latin typeface="Candara" panose="020E0502030303020204" pitchFamily="34" charset="0"/>
            </a:endParaRPr>
          </a:p>
        </p:txBody>
      </p:sp>
      <p:sp>
        <p:nvSpPr>
          <p:cNvPr id="9" name="Titolo 1"/>
          <p:cNvSpPr txBox="1">
            <a:spLocks/>
          </p:cNvSpPr>
          <p:nvPr/>
        </p:nvSpPr>
        <p:spPr>
          <a:xfrm>
            <a:off x="539553" y="274638"/>
            <a:ext cx="8352928" cy="850106"/>
          </a:xfrm>
          <a:prstGeom prst="rect">
            <a:avLst/>
          </a:prstGeom>
        </p:spPr>
        <p:txBody>
          <a:bodyPr>
            <a:noAutofit/>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Creating a Notebook with a block storage</a:t>
            </a:r>
            <a:endParaRPr lang="en-GB" sz="2800" dirty="0"/>
          </a:p>
        </p:txBody>
      </p:sp>
    </p:spTree>
    <p:extLst>
      <p:ext uri="{BB962C8B-B14F-4D97-AF65-F5344CB8AC3E}">
        <p14:creationId xmlns:p14="http://schemas.microsoft.com/office/powerpoint/2010/main" val="66558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Engage.potx</Template>
  <TotalTime>18845</TotalTime>
  <Words>6581</Words>
  <Application>Microsoft Office PowerPoint</Application>
  <PresentationFormat>Presentazione su schermo (4:3)</PresentationFormat>
  <Paragraphs>1319</Paragraphs>
  <Slides>124</Slides>
  <Notes>45</Notes>
  <HiddenSlides>7</HiddenSlides>
  <MMClips>0</MMClips>
  <ScaleCrop>false</ScaleCrop>
  <HeadingPairs>
    <vt:vector size="4" baseType="variant">
      <vt:variant>
        <vt:lpstr>Tema</vt:lpstr>
      </vt:variant>
      <vt:variant>
        <vt:i4>3</vt:i4>
      </vt:variant>
      <vt:variant>
        <vt:lpstr>Titoli diapositive</vt:lpstr>
      </vt:variant>
      <vt:variant>
        <vt:i4>124</vt:i4>
      </vt:variant>
    </vt:vector>
  </HeadingPairs>
  <TitlesOfParts>
    <vt:vector size="127" baseType="lpstr">
      <vt:lpstr>Engage</vt:lpstr>
      <vt:lpstr>EGI Powerpoint Presentation (body)</vt:lpstr>
      <vt:lpstr>EGI Powerpoint Presentation (closing)</vt:lpstr>
      <vt:lpstr>Research Computational Infrastructures: Cloud computing &amp; the EGI Cloud</vt:lpstr>
      <vt:lpstr>The trainers</vt:lpstr>
      <vt:lpstr>Training goals</vt:lpstr>
      <vt:lpstr>Outline</vt:lpstr>
      <vt:lpstr>Introduction to EGI </vt:lpstr>
      <vt:lpstr>Presentazione standard di PowerPoint</vt:lpstr>
      <vt:lpstr>EGI Membership</vt:lpstr>
      <vt:lpstr>EGI Federation Largest distributed compute e-Infrastructure of the world </vt:lpstr>
      <vt:lpstr>International Partnerships </vt:lpstr>
      <vt:lpstr>EGI serves researchers  and innovators</vt:lpstr>
      <vt:lpstr>Presentazione standard di PowerPoint</vt:lpstr>
      <vt:lpstr>Presentazione standard di PowerPoint</vt:lpstr>
      <vt:lpstr>Presentazione standard di PowerPoint</vt:lpstr>
      <vt:lpstr>Introduction to cloud computing </vt:lpstr>
      <vt:lpstr>Cloud computing &amp; Key terms</vt:lpstr>
      <vt:lpstr>Cloud computing architecture</vt:lpstr>
      <vt:lpstr>Why cloud: Freedom of choice and flexibility</vt:lpstr>
      <vt:lpstr>Key terms explained</vt:lpstr>
      <vt:lpstr>Examples</vt:lpstr>
      <vt:lpstr>Presentazione standard di PowerPoint</vt:lpstr>
      <vt:lpstr>Introduction to EGI cloud </vt:lpstr>
      <vt:lpstr>EGI Cloud</vt:lpstr>
      <vt:lpstr>What is a cloud federation? – A ‘definition’</vt:lpstr>
      <vt:lpstr>EGI Cloud architecture</vt:lpstr>
      <vt:lpstr>Inside a cloud site – Technical slide</vt:lpstr>
      <vt:lpstr>The current infrastructure</vt:lpstr>
      <vt:lpstr>Access to the EGI Cloud – IaaS layer Virtual Organisations = Resource pools</vt:lpstr>
      <vt:lpstr>Presentazione standard di PowerPoint</vt:lpstr>
      <vt:lpstr>Future use cases</vt:lpstr>
      <vt:lpstr>Typical usage models</vt:lpstr>
      <vt:lpstr>Combined models</vt:lpstr>
      <vt:lpstr>Summary</vt:lpstr>
      <vt:lpstr>Accessing the EGI Training Infrastructure</vt:lpstr>
      <vt:lpstr>training.egi.eu Virtual Organisation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Exercise 1: Instantiate a Jupyter Notebook and perform some data analysis</vt:lpstr>
      <vt:lpstr>About Jupyter Notebook</vt:lpstr>
      <vt:lpstr>Presentazione standard di PowerPoint</vt:lpstr>
      <vt:lpstr>What you have to do</vt:lpstr>
      <vt:lpstr>Presentazione standard di PowerPoint</vt:lpstr>
      <vt:lpstr>Presentazione standard di PowerPoint</vt:lpstr>
      <vt:lpstr>Presentazione standard di PowerPoint</vt:lpstr>
      <vt:lpstr>Start the Jupyter notebook</vt:lpstr>
      <vt:lpstr>Jupyter’s front-page</vt:lpstr>
      <vt:lpstr>Create Publication-Quality graphics https://github.com/marioa/trieste/tree/master/08-QualityGraphics </vt:lpstr>
      <vt:lpstr>Simple macro to plot dataset</vt:lpstr>
      <vt:lpstr>Jupyter’s front-page</vt:lpstr>
      <vt:lpstr>Exercises</vt:lpstr>
      <vt:lpstr>Presentazione standard di PowerPoint</vt:lpstr>
      <vt:lpstr>Presentazione standard di PowerPoint</vt:lpstr>
      <vt:lpstr>Contextualisation</vt:lpstr>
      <vt:lpstr>Contextualization</vt:lpstr>
      <vt:lpstr>Contextualization in FedCloud</vt:lpstr>
      <vt:lpstr>cloud-init</vt:lpstr>
      <vt:lpstr>cloud-init support</vt:lpstr>
      <vt:lpstr>Use with rOCCI CLI</vt:lpstr>
      <vt:lpstr>Meta data vs user data</vt:lpstr>
      <vt:lpstr>Public Key injection with cloud-init</vt:lpstr>
      <vt:lpstr>User data in cloud-init</vt:lpstr>
      <vt:lpstr>Deploy an app. into you VM with contextualisation</vt:lpstr>
      <vt:lpstr>cloud-config </vt:lpstr>
      <vt:lpstr>Sample cloud-config file</vt:lpstr>
      <vt:lpstr>What about Windows?</vt:lpstr>
      <vt:lpstr>cloudbase-init</vt:lpstr>
      <vt:lpstr>Presentazione standard di PowerPoint</vt:lpstr>
      <vt:lpstr>Where to find contextualised VAs? Software Appliances in AppDB</vt:lpstr>
      <vt:lpstr>Where to find contextualised VAs? Software Appliances in AppDB</vt:lpstr>
      <vt:lpstr>What you have to do </vt:lpstr>
      <vt:lpstr>Presentazione standard di PowerPoint</vt:lpstr>
      <vt:lpstr>Presentazione standard di PowerPoint</vt:lpstr>
      <vt:lpstr>Presentazione standard di PowerPoint</vt:lpstr>
      <vt:lpstr>Presentazione standard di PowerPoint</vt:lpstr>
      <vt:lpstr>Start the Jupyter notebook</vt:lpstr>
      <vt:lpstr>Start the QualityGraphics.ipynb</vt:lpstr>
      <vt:lpstr>Presentazione standard di PowerPoint</vt:lpstr>
      <vt:lpstr>Data management in the cloud</vt:lpstr>
      <vt:lpstr>Managing data in the cloud</vt:lpstr>
      <vt:lpstr>The Block Storage</vt:lpstr>
      <vt:lpstr>Block Storage: use cases</vt:lpstr>
      <vt:lpstr>Presentazione standard di PowerPoint</vt:lpstr>
      <vt:lpstr>Block Storage: Management and use</vt:lpstr>
      <vt:lpstr>Object Storage</vt:lpstr>
      <vt:lpstr>Object storage: use cases</vt:lpstr>
      <vt:lpstr>Presentazione standard di PowerPoint</vt:lpstr>
      <vt:lpstr>Object Storage: Management and use</vt:lpstr>
      <vt:lpstr>Presentazione standard di PowerPoint</vt:lpstr>
      <vt:lpstr>Presentazione standard di PowerPoint</vt:lpstr>
      <vt:lpstr>What do you have to do</vt:lpstr>
      <vt:lpstr>Presentazione standard di PowerPoint</vt:lpstr>
      <vt:lpstr>Presentazione standard di PowerPoint</vt:lpstr>
      <vt:lpstr>Presentazione standard di PowerPoint</vt:lpstr>
      <vt:lpstr>Presentazione standard di PowerPoint</vt:lpstr>
      <vt:lpstr>Presentazione standard di PowerPoint</vt:lpstr>
      <vt:lpstr>Advanced topics 1: Preparing custom VM images</vt:lpstr>
      <vt:lpstr>Image Creation</vt:lpstr>
      <vt:lpstr>OVF, OVA and VMDK</vt:lpstr>
      <vt:lpstr>Packer https://github.com/hashicorp/packer </vt:lpstr>
      <vt:lpstr>Packer Image Template </vt:lpstr>
      <vt:lpstr>Packer builder</vt:lpstr>
      <vt:lpstr>Packer provisioners</vt:lpstr>
      <vt:lpstr>Provisioner: script</vt:lpstr>
      <vt:lpstr>EGI Endorsed VM images</vt:lpstr>
      <vt:lpstr>Make your VM available via AppDB</vt:lpstr>
      <vt:lpstr>Which approach to follow ?</vt:lpstr>
      <vt:lpstr>Keep in mind!</vt:lpstr>
      <vt:lpstr>Advanced topics 2: EGI Cloud APIs, Orchestrators, SaaS</vt:lpstr>
      <vt:lpstr>Presentazione standard di PowerPoint</vt:lpstr>
      <vt:lpstr>FedCloud Cloud IaaS Orchestration</vt:lpstr>
      <vt:lpstr>Applications on Demand service</vt:lpstr>
      <vt:lpstr>Next steps to become an active user</vt:lpstr>
      <vt:lpstr>Main resource about EGI Cloud</vt:lpstr>
      <vt:lpstr>Access to the EGI Cloud IaaS:  Virtual Organisations = Resource pools</vt:lpstr>
      <vt:lpstr>Getting access to the FedCloud IaaS</vt:lpstr>
      <vt:lpstr>Resource allocation to Virtual Organisations (VOs)</vt:lpstr>
      <vt:lpstr>Future outlook – The European perspective European Open Science Cloud</vt:lpstr>
      <vt:lpstr>Next Community Event (EGI, PRACE, EUDAT, GEANT, OpenAIRE)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larocca</cp:lastModifiedBy>
  <cp:revision>542</cp:revision>
  <cp:lastPrinted>2015-10-13T14:53:18Z</cp:lastPrinted>
  <dcterms:created xsi:type="dcterms:W3CDTF">2015-05-07T09:24:15Z</dcterms:created>
  <dcterms:modified xsi:type="dcterms:W3CDTF">2017-07-18T09:14:37Z</dcterms:modified>
</cp:coreProperties>
</file>