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274" r:id="rId2"/>
    <p:sldId id="312" r:id="rId3"/>
    <p:sldId id="261" r:id="rId4"/>
    <p:sldId id="262" r:id="rId5"/>
    <p:sldId id="263" r:id="rId6"/>
    <p:sldId id="266" r:id="rId7"/>
    <p:sldId id="275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313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280" r:id="rId35"/>
    <p:sldId id="306" r:id="rId36"/>
    <p:sldId id="307" r:id="rId37"/>
    <p:sldId id="308" r:id="rId38"/>
    <p:sldId id="309" r:id="rId39"/>
    <p:sldId id="310" r:id="rId40"/>
    <p:sldId id="31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5" autoAdjust="0"/>
  </p:normalViewPr>
  <p:slideViewPr>
    <p:cSldViewPr>
      <p:cViewPr varScale="1">
        <p:scale>
          <a:sx n="65" d="100"/>
          <a:sy n="65" d="100"/>
        </p:scale>
        <p:origin x="726" y="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11786-97E6-1745-B451-9A9DA7829DA5}" type="doc">
      <dgm:prSet loTypeId="urn:microsoft.com/office/officeart/2005/8/layout/matrix3" loCatId="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DF276D9-CE3F-EA47-950B-649228930469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Services</a:t>
          </a:r>
        </a:p>
      </dgm:t>
    </dgm:pt>
    <dgm:pt modelId="{9EEC7313-188F-DB47-B8F7-0242EA0F8F81}" type="parTrans" cxnId="{5FC0D3CE-2555-0D44-8637-F7A74BE19A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3913E1A0-79D9-514A-9BFB-F01FEDCF74CB}" type="sibTrans" cxnId="{5FC0D3CE-2555-0D44-8637-F7A74BE19A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0381438-BAE7-9341-A880-1591181A65BC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Processes and policies</a:t>
          </a:r>
        </a:p>
      </dgm:t>
    </dgm:pt>
    <dgm:pt modelId="{6348E178-F5B1-E249-B284-05B217F32FD1}" type="parTrans" cxnId="{11A1A6EA-1F5A-CC4E-8ED9-9F4FD2C579D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87F1584-9A78-7640-A450-6558BE929880}" type="sibTrans" cxnId="{11A1A6EA-1F5A-CC4E-8ED9-9F4FD2C579D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57F61397-4432-1E41-A760-F87097A3231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Federated operations</a:t>
          </a:r>
        </a:p>
      </dgm:t>
    </dgm:pt>
    <dgm:pt modelId="{5AD00106-A3B1-0A45-92AE-BF7566DC1D1C}" type="parTrans" cxnId="{02875348-7809-194C-BF34-03A23621252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2B336E2A-9136-C647-96D2-12D9E4F28906}" type="sibTrans" cxnId="{02875348-7809-194C-BF34-03A23621252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DFB1272-C75E-3049-BC2D-1CACD9C58BE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Federation services</a:t>
          </a:r>
        </a:p>
      </dgm:t>
    </dgm:pt>
    <dgm:pt modelId="{857AB123-B088-134A-9550-DC166FE8F771}" type="parTrans" cxnId="{1E4B20BC-E8BF-2F46-9B77-DC4AE7D2EE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3408071-ECB3-D243-8A51-081D9AA919AC}" type="sibTrans" cxnId="{1E4B20BC-E8BF-2F46-9B77-DC4AE7D2EE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52373A9-1385-694D-9DAC-4AEC1200D463}" type="pres">
      <dgm:prSet presAssocID="{56611786-97E6-1745-B451-9A9DA7829DA5}" presName="matrix" presStyleCnt="0">
        <dgm:presLayoutVars>
          <dgm:chMax val="1"/>
          <dgm:dir/>
          <dgm:resizeHandles val="exact"/>
        </dgm:presLayoutVars>
      </dgm:prSet>
      <dgm:spPr/>
    </dgm:pt>
    <dgm:pt modelId="{1A700DE0-BFC4-FA40-9AF4-2EE138EA238F}" type="pres">
      <dgm:prSet presAssocID="{56611786-97E6-1745-B451-9A9DA7829DA5}" presName="diamond" presStyleLbl="bgShp" presStyleIdx="0" presStyleCnt="1"/>
      <dgm:spPr/>
    </dgm:pt>
    <dgm:pt modelId="{42491728-7612-9248-AE86-7A7A863FE852}" type="pres">
      <dgm:prSet presAssocID="{56611786-97E6-1745-B451-9A9DA7829DA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0F98F96-87A3-AB49-B07C-E1116E1CF6F3}" type="pres">
      <dgm:prSet presAssocID="{56611786-97E6-1745-B451-9A9DA7829DA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6BE1A0-CF73-4C4F-BF4D-48EC7D0770C7}" type="pres">
      <dgm:prSet presAssocID="{56611786-97E6-1745-B451-9A9DA7829DA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5459B7-4409-3941-847D-BDFBD4537097}" type="pres">
      <dgm:prSet presAssocID="{56611786-97E6-1745-B451-9A9DA7829DA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FB3411-2DF4-4A18-ABFE-F3EE83082AF5}" type="presOf" srcId="{CDFB1272-C75E-3049-BC2D-1CACD9C58BE1}" destId="{80F98F96-87A3-AB49-B07C-E1116E1CF6F3}" srcOrd="0" destOrd="0" presId="urn:microsoft.com/office/officeart/2005/8/layout/matrix3"/>
    <dgm:cxn modelId="{A5140E33-7ECC-4F04-954D-E2CBF8832DCD}" type="presOf" srcId="{57F61397-4432-1E41-A760-F87097A32311}" destId="{086BE1A0-CF73-4C4F-BF4D-48EC7D0770C7}" srcOrd="0" destOrd="0" presId="urn:microsoft.com/office/officeart/2005/8/layout/matrix3"/>
    <dgm:cxn modelId="{4A009D45-C75C-4069-A3E7-483778CA19E5}" type="presOf" srcId="{56611786-97E6-1745-B451-9A9DA7829DA5}" destId="{652373A9-1385-694D-9DAC-4AEC1200D463}" srcOrd="0" destOrd="0" presId="urn:microsoft.com/office/officeart/2005/8/layout/matrix3"/>
    <dgm:cxn modelId="{02875348-7809-194C-BF34-03A236212521}" srcId="{56611786-97E6-1745-B451-9A9DA7829DA5}" destId="{57F61397-4432-1E41-A760-F87097A32311}" srcOrd="2" destOrd="0" parTransId="{5AD00106-A3B1-0A45-92AE-BF7566DC1D1C}" sibTransId="{2B336E2A-9136-C647-96D2-12D9E4F28906}"/>
    <dgm:cxn modelId="{EF692C6D-9C88-4501-B1FA-9D4F23AE93CD}" type="presOf" srcId="{6DF276D9-CE3F-EA47-950B-649228930469}" destId="{42491728-7612-9248-AE86-7A7A863FE852}" srcOrd="0" destOrd="0" presId="urn:microsoft.com/office/officeart/2005/8/layout/matrix3"/>
    <dgm:cxn modelId="{F6421A8F-8C27-4D1E-B56A-783EA3F6BA7C}" type="presOf" srcId="{00381438-BAE7-9341-A880-1591181A65BC}" destId="{8C5459B7-4409-3941-847D-BDFBD4537097}" srcOrd="0" destOrd="0" presId="urn:microsoft.com/office/officeart/2005/8/layout/matrix3"/>
    <dgm:cxn modelId="{1E4B20BC-E8BF-2F46-9B77-DC4AE7D2EEE8}" srcId="{56611786-97E6-1745-B451-9A9DA7829DA5}" destId="{CDFB1272-C75E-3049-BC2D-1CACD9C58BE1}" srcOrd="1" destOrd="0" parTransId="{857AB123-B088-134A-9550-DC166FE8F771}" sibTransId="{63408071-ECB3-D243-8A51-081D9AA919AC}"/>
    <dgm:cxn modelId="{5FC0D3CE-2555-0D44-8637-F7A74BE19AE8}" srcId="{56611786-97E6-1745-B451-9A9DA7829DA5}" destId="{6DF276D9-CE3F-EA47-950B-649228930469}" srcOrd="0" destOrd="0" parTransId="{9EEC7313-188F-DB47-B8F7-0242EA0F8F81}" sibTransId="{3913E1A0-79D9-514A-9BFB-F01FEDCF74CB}"/>
    <dgm:cxn modelId="{11A1A6EA-1F5A-CC4E-8ED9-9F4FD2C579D4}" srcId="{56611786-97E6-1745-B451-9A9DA7829DA5}" destId="{00381438-BAE7-9341-A880-1591181A65BC}" srcOrd="3" destOrd="0" parTransId="{6348E178-F5B1-E249-B284-05B217F32FD1}" sibTransId="{F87F1584-9A78-7640-A450-6558BE929880}"/>
    <dgm:cxn modelId="{C6F5F920-77A3-4EEA-8051-862D2636D6E1}" type="presParOf" srcId="{652373A9-1385-694D-9DAC-4AEC1200D463}" destId="{1A700DE0-BFC4-FA40-9AF4-2EE138EA238F}" srcOrd="0" destOrd="0" presId="urn:microsoft.com/office/officeart/2005/8/layout/matrix3"/>
    <dgm:cxn modelId="{CDC5DA97-626A-4F5B-8B91-EB51ADF34FB8}" type="presParOf" srcId="{652373A9-1385-694D-9DAC-4AEC1200D463}" destId="{42491728-7612-9248-AE86-7A7A863FE852}" srcOrd="1" destOrd="0" presId="urn:microsoft.com/office/officeart/2005/8/layout/matrix3"/>
    <dgm:cxn modelId="{7C1515BD-00D9-4A45-A855-20960C6123D6}" type="presParOf" srcId="{652373A9-1385-694D-9DAC-4AEC1200D463}" destId="{80F98F96-87A3-AB49-B07C-E1116E1CF6F3}" srcOrd="2" destOrd="0" presId="urn:microsoft.com/office/officeart/2005/8/layout/matrix3"/>
    <dgm:cxn modelId="{46E5900E-CA93-404C-8C72-88334F0BDE87}" type="presParOf" srcId="{652373A9-1385-694D-9DAC-4AEC1200D463}" destId="{086BE1A0-CF73-4C4F-BF4D-48EC7D0770C7}" srcOrd="3" destOrd="0" presId="urn:microsoft.com/office/officeart/2005/8/layout/matrix3"/>
    <dgm:cxn modelId="{586D020D-B54D-4A23-AFDD-04B17F94FF43}" type="presParOf" srcId="{652373A9-1385-694D-9DAC-4AEC1200D463}" destId="{8C5459B7-4409-3941-847D-BDFBD45370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0DE0-BFC4-FA40-9AF4-2EE138EA238F}">
      <dsp:nvSpPr>
        <dsp:cNvPr id="0" name=""/>
        <dsp:cNvSpPr/>
      </dsp:nvSpPr>
      <dsp:spPr>
        <a:xfrm>
          <a:off x="1127955" y="0"/>
          <a:ext cx="3816424" cy="38164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91728-7612-9248-AE86-7A7A863FE852}">
      <dsp:nvSpPr>
        <dsp:cNvPr id="0" name=""/>
        <dsp:cNvSpPr/>
      </dsp:nvSpPr>
      <dsp:spPr>
        <a:xfrm>
          <a:off x="1490516" y="362560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Services</a:t>
          </a:r>
        </a:p>
      </dsp:txBody>
      <dsp:txXfrm>
        <a:off x="1563174" y="435218"/>
        <a:ext cx="1343089" cy="1343089"/>
      </dsp:txXfrm>
    </dsp:sp>
    <dsp:sp modelId="{80F98F96-87A3-AB49-B07C-E1116E1CF6F3}">
      <dsp:nvSpPr>
        <dsp:cNvPr id="0" name=""/>
        <dsp:cNvSpPr/>
      </dsp:nvSpPr>
      <dsp:spPr>
        <a:xfrm>
          <a:off x="3093414" y="362560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Federation services</a:t>
          </a:r>
        </a:p>
      </dsp:txBody>
      <dsp:txXfrm>
        <a:off x="3166072" y="435218"/>
        <a:ext cx="1343089" cy="1343089"/>
      </dsp:txXfrm>
    </dsp:sp>
    <dsp:sp modelId="{086BE1A0-CF73-4C4F-BF4D-48EC7D0770C7}">
      <dsp:nvSpPr>
        <dsp:cNvPr id="0" name=""/>
        <dsp:cNvSpPr/>
      </dsp:nvSpPr>
      <dsp:spPr>
        <a:xfrm>
          <a:off x="1490516" y="1965458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Federated operations</a:t>
          </a:r>
        </a:p>
      </dsp:txBody>
      <dsp:txXfrm>
        <a:off x="1563174" y="2038116"/>
        <a:ext cx="1343089" cy="1343089"/>
      </dsp:txXfrm>
    </dsp:sp>
    <dsp:sp modelId="{8C5459B7-4409-3941-847D-BDFBD4537097}">
      <dsp:nvSpPr>
        <dsp:cNvPr id="0" name=""/>
        <dsp:cNvSpPr/>
      </dsp:nvSpPr>
      <dsp:spPr>
        <a:xfrm>
          <a:off x="3093414" y="1965458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Processes and policies</a:t>
          </a:r>
        </a:p>
      </dsp:txBody>
      <dsp:txXfrm>
        <a:off x="3166072" y="2038116"/>
        <a:ext cx="1343089" cy="1343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06/10/2018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06/10/2018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f8590e3bc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f8590e3bc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366ef850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366ef850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f8590e3bc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f8590e3bc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f8590e3bc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f8590e3bc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f8590e3bc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f8590e3bc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f8590e3bc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f8590e3bc_2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66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0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7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6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20/04/2018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2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123C6A7A-0C9A-4D82-B852-DF92CC423C4B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10/6/2018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03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etplace.eosc-portal.e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digital-industry-hub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osc-hub.eu/join-as-service-provide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sc-hub.eu/catalogue" TargetMode="External"/><Relationship Id="rId2" Type="http://schemas.openxmlformats.org/officeDocument/2006/relationships/hyperlink" Target="http://www.eosc-hub.eu/collaborations/openaire-advanc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>
                <a:solidFill>
                  <a:srgbClr val="1C3046"/>
                </a:solidFill>
                <a:latin typeface="+mn-lt"/>
              </a:rPr>
              <a:t>Shaping </a:t>
            </a:r>
            <a:r>
              <a:rPr lang="en-GB" sz="3600" dirty="0">
                <a:solidFill>
                  <a:srgbClr val="1C3046"/>
                </a:solidFill>
                <a:latin typeface="+mn-lt"/>
              </a:rPr>
              <a:t>the EOSC – The </a:t>
            </a:r>
            <a:r>
              <a:rPr lang="en-GB" sz="3600" b="1" dirty="0">
                <a:solidFill>
                  <a:srgbClr val="1C3046"/>
                </a:solidFill>
                <a:latin typeface="+mn-lt"/>
              </a:rPr>
              <a:t>EOSC-hub contribution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Status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Public/Confidential </a:t>
            </a:r>
            <a:r>
              <a:rPr lang="en-GB" sz="1600" i="1" dirty="0">
                <a:solidFill>
                  <a:srgbClr val="1C3046"/>
                </a:solidFill>
              </a:rPr>
              <a:t>If confidential, please define:</a:t>
            </a:r>
          </a:p>
          <a:p>
            <a:pPr lvl="0"/>
            <a:r>
              <a:rPr lang="en-GB" sz="1600" dirty="0">
                <a:solidFill>
                  <a:srgbClr val="1C3046"/>
                </a:solidFill>
              </a:rPr>
              <a:t>Disclosing Party: (those disclosing confidential information)</a:t>
            </a:r>
          </a:p>
          <a:p>
            <a:r>
              <a:rPr lang="en-GB" sz="1600" dirty="0">
                <a:solidFill>
                  <a:srgbClr val="1C3046"/>
                </a:solidFill>
              </a:rPr>
              <a:t>Recipient Party: (to whom this information is disclosed, default: project consortium)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GB" dirty="0"/>
              <a:t>EOSC-hub contribution to the EOSC implementation roadmap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</a:t>
            </a:r>
          </a:p>
        </p:txBody>
      </p:sp>
    </p:spTree>
    <p:extLst>
      <p:ext uri="{BB962C8B-B14F-4D97-AF65-F5344CB8AC3E}">
        <p14:creationId xmlns:p14="http://schemas.microsoft.com/office/powerpoint/2010/main" val="100420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A0B2F7-D8D9-41CB-90E7-E96C82E62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67630"/>
            <a:ext cx="11521280" cy="51136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Architecture as </a:t>
            </a:r>
            <a:r>
              <a:rPr lang="en-US" b="1" dirty="0"/>
              <a:t>EOSC Service Integrator</a:t>
            </a:r>
          </a:p>
          <a:p>
            <a:pPr lvl="1"/>
            <a:r>
              <a:rPr lang="en-US" dirty="0"/>
              <a:t>Framework to manage services sourced from a number of service providers</a:t>
            </a:r>
          </a:p>
          <a:p>
            <a:r>
              <a:rPr lang="en-US" dirty="0"/>
              <a:t>Data as </a:t>
            </a:r>
            <a:r>
              <a:rPr lang="en-US" b="1" dirty="0"/>
              <a:t>Facilitator of FAIR Data Discovery</a:t>
            </a:r>
          </a:p>
          <a:p>
            <a:pPr lvl="1"/>
            <a:r>
              <a:rPr lang="en-US" dirty="0"/>
              <a:t>Discovery and access channel to FAIR-accredited datasets</a:t>
            </a:r>
          </a:p>
          <a:p>
            <a:r>
              <a:rPr lang="en-US" dirty="0"/>
              <a:t>Services as </a:t>
            </a:r>
            <a:r>
              <a:rPr lang="en-US" b="1" dirty="0"/>
              <a:t>Service portfolio manager</a:t>
            </a:r>
          </a:p>
          <a:p>
            <a:pPr lvl="1"/>
            <a:r>
              <a:rPr lang="en-US" dirty="0"/>
              <a:t>Definition of a participatory and lightweight service portfolio management process in collaboration with the participating service providers.</a:t>
            </a:r>
          </a:p>
          <a:p>
            <a:r>
              <a:rPr lang="en-US" dirty="0"/>
              <a:t>Access &amp; Interface as </a:t>
            </a:r>
            <a:r>
              <a:rPr lang="en-US" b="1" dirty="0"/>
              <a:t>Aggregator of demand and supply</a:t>
            </a:r>
          </a:p>
          <a:p>
            <a:pPr lvl="1"/>
            <a:r>
              <a:rPr lang="en-US" dirty="0"/>
              <a:t>Engagement with the demand and supply side of the EOSC</a:t>
            </a:r>
          </a:p>
          <a:p>
            <a:pPr lvl="1"/>
            <a:r>
              <a:rPr lang="en-US" dirty="0"/>
              <a:t>Co-development</a:t>
            </a:r>
          </a:p>
          <a:p>
            <a:pPr lvl="1"/>
            <a:r>
              <a:rPr lang="en-US" dirty="0"/>
              <a:t>Operation of a marketplace as one entry point to EOSC</a:t>
            </a:r>
          </a:p>
          <a:p>
            <a:r>
              <a:rPr lang="en-US" dirty="0"/>
              <a:t>Rules of Participation as </a:t>
            </a:r>
            <a:r>
              <a:rPr lang="en-US" b="1" dirty="0"/>
              <a:t>Maintainer of a corpus of Rules of Participation</a:t>
            </a:r>
          </a:p>
          <a:p>
            <a:pPr lvl="1"/>
            <a:r>
              <a:rPr lang="en-US" dirty="0"/>
              <a:t>Collaboration with partners and external projects/initiatives to establish and maintain a corpus of policies that is inclusive and provides value for both service providers and service users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62D02-CB1A-4DA1-97BE-1F7C4215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F54C3-A730-4463-83CB-5F0E28D0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EF91DD-5706-43C1-910D-FF89149E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6" y="188640"/>
            <a:ext cx="8742423" cy="537716"/>
          </a:xfrm>
        </p:spPr>
        <p:txBody>
          <a:bodyPr>
            <a:noAutofit/>
          </a:bodyPr>
          <a:lstStyle/>
          <a:p>
            <a:r>
              <a:rPr lang="en-GB" sz="3000" dirty="0"/>
              <a:t>Contribution to the EOSC implementation roadmap</a:t>
            </a:r>
            <a:br>
              <a:rPr lang="en-GB" sz="3000" dirty="0"/>
            </a:br>
            <a:r>
              <a:rPr lang="en-GB" sz="3000" dirty="0"/>
              <a:t>The EOSC-hub roles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3173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2DA45-5956-479F-8EAB-F8814FE7C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an inclusive EOSC-hub - </a:t>
            </a:r>
            <a:r>
              <a:rPr lang="en-US" b="1" dirty="0"/>
              <a:t>the EOSC federated core</a:t>
            </a:r>
          </a:p>
          <a:p>
            <a:r>
              <a:rPr lang="en-US" dirty="0"/>
              <a:t>Strengthen digital capabilities, expertise and adoption of the FAIR principles</a:t>
            </a:r>
          </a:p>
          <a:p>
            <a:r>
              <a:rPr lang="en-US" dirty="0"/>
              <a:t>Co-create and integrate open and user-driven services and solutions</a:t>
            </a:r>
          </a:p>
          <a:p>
            <a:r>
              <a:rPr lang="en-US" dirty="0"/>
              <a:t>Facilitate the exploitation of research data and decrease service fragmentation</a:t>
            </a:r>
          </a:p>
          <a:p>
            <a:r>
              <a:rPr lang="en-US" dirty="0"/>
              <a:t>Prototype a EOSC business model and procurement</a:t>
            </a:r>
          </a:p>
          <a:p>
            <a:r>
              <a:rPr lang="en-US" dirty="0"/>
              <a:t>Build a sustainable and participatory mode of operations for stakeholder dialogue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35A1E-3E72-48E6-98B3-71F98E85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4690E-2A51-4BAD-B381-72CF4070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0619B8-E706-4473-BD3A-629FB0FE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EOSC-hub strategy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9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and procedures to onboard, operate and offer EOSC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EOSC Service Management System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</a:t>
            </a:r>
          </a:p>
        </p:txBody>
      </p:sp>
    </p:spTree>
    <p:extLst>
      <p:ext uri="{BB962C8B-B14F-4D97-AF65-F5344CB8AC3E}">
        <p14:creationId xmlns:p14="http://schemas.microsoft.com/office/powerpoint/2010/main" val="318034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5C956-46F3-4466-B9C3-0EC13572F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118872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Framework to manage services sourced from a number of service providers</a:t>
            </a:r>
          </a:p>
          <a:p>
            <a:r>
              <a:rPr lang="en-US" b="1" dirty="0"/>
              <a:t>Processes</a:t>
            </a:r>
            <a:r>
              <a:rPr lang="en-US" dirty="0"/>
              <a:t> and procedures to onboard, operate and offer EOSC services</a:t>
            </a:r>
          </a:p>
          <a:p>
            <a:pPr lvl="1"/>
            <a:r>
              <a:rPr lang="en-US" dirty="0"/>
              <a:t>Progress in all 12 process definitions and implementations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A3A50-B5E2-49B0-BA9F-D5EE81D2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4838B-40B2-4C22-98C7-8701D254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DBB021-290C-48FE-8A0A-576A7B06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EOSC Service Management System</a:t>
            </a:r>
            <a:endParaRPr lang="en-US" dirty="0"/>
          </a:p>
        </p:txBody>
      </p:sp>
      <p:graphicFrame>
        <p:nvGraphicFramePr>
          <p:cNvPr id="6" name="Google Shape;122;p24">
            <a:extLst>
              <a:ext uri="{FF2B5EF4-FFF2-40B4-BE49-F238E27FC236}">
                <a16:creationId xmlns:a16="http://schemas.microsoft.com/office/drawing/2014/main" id="{704B8A56-5945-43A0-9736-E4177D17D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628832"/>
              </p:ext>
            </p:extLst>
          </p:nvPr>
        </p:nvGraphicFramePr>
        <p:xfrm>
          <a:off x="1066800" y="2362200"/>
          <a:ext cx="8991600" cy="15233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Supplier Portfolio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Configuration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Capacity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85200C"/>
                          </a:solidFill>
                        </a:rPr>
                        <a:t>Service Level Management</a:t>
                      </a:r>
                      <a:endParaRPr sz="1200" b="1" dirty="0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Change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Information Security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85200C"/>
                          </a:solidFill>
                        </a:rPr>
                        <a:t>Customer Relationship Management</a:t>
                      </a:r>
                      <a:endParaRPr sz="1200" b="1" dirty="0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Release and Deployment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Incident and Service Request Management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85200C"/>
                          </a:solidFill>
                        </a:rPr>
                        <a:t>Supplier Relationship Management</a:t>
                      </a:r>
                      <a:endParaRPr sz="1200" b="1" dirty="0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85200C"/>
                          </a:solidFill>
                        </a:rPr>
                        <a:t>Service Availability and Continuity Mgmt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85200C"/>
                          </a:solidFill>
                        </a:rPr>
                        <a:t>Problem Management</a:t>
                      </a:r>
                      <a:endParaRPr sz="1200" b="1" dirty="0">
                        <a:solidFill>
                          <a:srgbClr val="85200C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E4AB8AF-7997-4948-815E-45FC91F955AF}"/>
              </a:ext>
            </a:extLst>
          </p:cNvPr>
          <p:cNvSpPr txBox="1">
            <a:spLocks/>
          </p:cNvSpPr>
          <p:nvPr/>
        </p:nvSpPr>
        <p:spPr>
          <a:xfrm>
            <a:off x="228600" y="4066650"/>
            <a:ext cx="11521280" cy="231467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Setting up of </a:t>
            </a:r>
            <a:r>
              <a:rPr lang="en-US" sz="3000" b="1" dirty="0"/>
              <a:t>Service Management Board</a:t>
            </a:r>
            <a:r>
              <a:rPr lang="en-US" sz="3000" dirty="0"/>
              <a:t> (SMB)</a:t>
            </a:r>
          </a:p>
          <a:p>
            <a:pPr lvl="1"/>
            <a:r>
              <a:rPr lang="en-US" dirty="0"/>
              <a:t>Management/governance body for all Service Providers of EOSC-hub</a:t>
            </a:r>
          </a:p>
          <a:p>
            <a:pPr lvl="1"/>
            <a:r>
              <a:rPr lang="en-US" dirty="0"/>
              <a:t>Major operational news: security, upgrades, operational problems etc.</a:t>
            </a:r>
          </a:p>
          <a:p>
            <a:pPr lvl="1"/>
            <a:r>
              <a:rPr lang="en-US" dirty="0"/>
              <a:t>Validation of operational aspects</a:t>
            </a:r>
          </a:p>
          <a:p>
            <a:pPr lvl="1"/>
            <a:r>
              <a:rPr lang="en-US" dirty="0"/>
              <a:t>Changes to policies affecting Operations</a:t>
            </a:r>
          </a:p>
          <a:p>
            <a:pPr lvl="1"/>
            <a:r>
              <a:rPr lang="en-US" dirty="0"/>
              <a:t>Forum to discuss operational issues</a:t>
            </a:r>
          </a:p>
        </p:txBody>
      </p:sp>
    </p:spTree>
    <p:extLst>
      <p:ext uri="{BB962C8B-B14F-4D97-AF65-F5344CB8AC3E}">
        <p14:creationId xmlns:p14="http://schemas.microsoft.com/office/powerpoint/2010/main" val="395708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29;p25">
            <a:extLst>
              <a:ext uri="{FF2B5EF4-FFF2-40B4-BE49-F238E27FC236}">
                <a16:creationId xmlns:a16="http://schemas.microsoft.com/office/drawing/2014/main" id="{4B5C0A8E-8AF2-4596-8F27-15A3D125900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3962400"/>
            <a:ext cx="59436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03399C-46BD-406A-921A-A38425054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152128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Collaboration with partners and external projects/initiatives to </a:t>
            </a:r>
            <a:r>
              <a:rPr lang="en-US" sz="2200" b="1" dirty="0"/>
              <a:t>establish and maintain a corpus of policies</a:t>
            </a:r>
            <a:r>
              <a:rPr lang="en-US" sz="2200" dirty="0"/>
              <a:t> that is attractive and provides value for both service providers and service users.</a:t>
            </a:r>
          </a:p>
          <a:p>
            <a:r>
              <a:rPr lang="en-US" sz="2400" b="1" dirty="0"/>
              <a:t>Task Force</a:t>
            </a:r>
            <a:r>
              <a:rPr lang="en-US" sz="2400" dirty="0"/>
              <a:t> set-up and working on defining the </a:t>
            </a:r>
            <a:r>
              <a:rPr lang="en-US" sz="2400" dirty="0" err="1"/>
              <a:t>RoP</a:t>
            </a:r>
            <a:endParaRPr lang="en-US" sz="2400" dirty="0"/>
          </a:p>
          <a:p>
            <a:r>
              <a:rPr lang="en-US" sz="2400" dirty="0"/>
              <a:t>Collaboration with the 2nd HLEG EOSC and other EOSC projects (EOSC-pilot, </a:t>
            </a:r>
            <a:r>
              <a:rPr lang="en-US" sz="2400" dirty="0" err="1"/>
              <a:t>eInfraCentral</a:t>
            </a:r>
            <a:r>
              <a:rPr lang="en-US" sz="2400" dirty="0"/>
              <a:t>, </a:t>
            </a:r>
            <a:r>
              <a:rPr lang="en-US" sz="2400" dirty="0" err="1"/>
              <a:t>OpenAIRE</a:t>
            </a:r>
            <a:r>
              <a:rPr lang="en-US" sz="2400" dirty="0"/>
              <a:t> Advance, etc.)</a:t>
            </a:r>
          </a:p>
          <a:p>
            <a:r>
              <a:rPr lang="en-US" sz="2400" dirty="0"/>
              <a:t>Ongoing: definition of appropriate procedures to assess the conformance of the services to the </a:t>
            </a:r>
            <a:r>
              <a:rPr lang="en-US" sz="2400" dirty="0" err="1"/>
              <a:t>RoP</a:t>
            </a:r>
            <a:r>
              <a:rPr lang="en-US" sz="2400" dirty="0"/>
              <a:t> and to the FAIR principles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2C48C-BCCC-4719-AE63-9854D2A2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AE1B0-06AF-479E-85DF-5E744148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3AA43F-50EC-4333-96A3-04F5A625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88640"/>
            <a:ext cx="9144000" cy="537716"/>
          </a:xfrm>
        </p:spPr>
        <p:txBody>
          <a:bodyPr>
            <a:noAutofit/>
          </a:bodyPr>
          <a:lstStyle/>
          <a:p>
            <a:r>
              <a:rPr lang="en-GB" sz="2800" dirty="0"/>
              <a:t>Contribution to the definition of the Rules of Participation</a:t>
            </a:r>
            <a:endParaRPr lang="en-US" sz="28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857A54E-40E9-42CC-9E4E-CEDCF8CE85A9}"/>
              </a:ext>
            </a:extLst>
          </p:cNvPr>
          <p:cNvSpPr txBox="1">
            <a:spLocks/>
          </p:cNvSpPr>
          <p:nvPr/>
        </p:nvSpPr>
        <p:spPr>
          <a:xfrm>
            <a:off x="6278960" y="4038600"/>
            <a:ext cx="5760640" cy="22860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Defined </a:t>
            </a:r>
            <a:r>
              <a:rPr lang="en-US" sz="2400" b="1" dirty="0"/>
              <a:t>operational requirements</a:t>
            </a:r>
            <a:r>
              <a:rPr lang="en-US" sz="2400" dirty="0"/>
              <a:t> to join the service catalogue</a:t>
            </a:r>
          </a:p>
          <a:p>
            <a:r>
              <a:rPr lang="en-US" sz="2400" dirty="0"/>
              <a:t>Ongoing:</a:t>
            </a:r>
          </a:p>
          <a:p>
            <a:pPr lvl="1"/>
            <a:r>
              <a:rPr lang="en-US" sz="2200" b="1" dirty="0"/>
              <a:t>Legal and policy requirements</a:t>
            </a:r>
          </a:p>
          <a:p>
            <a:pPr lvl="1"/>
            <a:r>
              <a:rPr lang="en-US" sz="2200" b="1" dirty="0"/>
              <a:t>Technical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1258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EOSC-hub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EOSC Portal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</a:t>
            </a:r>
          </a:p>
        </p:txBody>
      </p:sp>
    </p:spTree>
    <p:extLst>
      <p:ext uri="{BB962C8B-B14F-4D97-AF65-F5344CB8AC3E}">
        <p14:creationId xmlns:p14="http://schemas.microsoft.com/office/powerpoint/2010/main" val="122773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7846B7-F91B-43E0-8932-D8012358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11521280" cy="13716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1C3046"/>
                </a:solidFill>
              </a:rPr>
              <a:t>The EOSC Portal is a European-level entry point to all services and resources needed by European researchers to perform science in a collaborative, open and cost efficient way:</a:t>
            </a:r>
            <a:r>
              <a:rPr lang="en-GB" dirty="0">
                <a:solidFill>
                  <a:schemeClr val="dk2"/>
                </a:solidFill>
              </a:rPr>
              <a:t> </a:t>
            </a:r>
            <a:r>
              <a:rPr lang="en-GB" b="1" dirty="0">
                <a:solidFill>
                  <a:schemeClr val="dk2"/>
                </a:solidFill>
              </a:rPr>
              <a:t>publish</a:t>
            </a:r>
            <a:r>
              <a:rPr lang="en-GB" dirty="0">
                <a:solidFill>
                  <a:schemeClr val="dk2"/>
                </a:solidFill>
              </a:rPr>
              <a:t> → </a:t>
            </a:r>
            <a:r>
              <a:rPr lang="en-GB" b="1" dirty="0">
                <a:solidFill>
                  <a:schemeClr val="dk2"/>
                </a:solidFill>
              </a:rPr>
              <a:t>discover</a:t>
            </a:r>
            <a:r>
              <a:rPr lang="en-GB" dirty="0">
                <a:solidFill>
                  <a:schemeClr val="dk2"/>
                </a:solidFill>
              </a:rPr>
              <a:t> → </a:t>
            </a:r>
            <a:r>
              <a:rPr lang="en-GB" b="1" dirty="0">
                <a:solidFill>
                  <a:schemeClr val="dk2"/>
                </a:solidFill>
              </a:rPr>
              <a:t>access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EEDD0-8C13-4DBF-826A-7C495E03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72F2C-7D00-4C92-ADAC-DE9FB906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E4F8CD-AEF9-47AE-AD4D-69536BA9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dirty="0"/>
              <a:t>The EOSC Portal</a:t>
            </a:r>
            <a:endParaRPr lang="en-US" dirty="0"/>
          </a:p>
        </p:txBody>
      </p:sp>
      <p:graphicFrame>
        <p:nvGraphicFramePr>
          <p:cNvPr id="8" name="Google Shape;142;p27">
            <a:extLst>
              <a:ext uri="{FF2B5EF4-FFF2-40B4-BE49-F238E27FC236}">
                <a16:creationId xmlns:a16="http://schemas.microsoft.com/office/drawing/2014/main" id="{3A67CEF4-7B04-4E5C-A340-D45445934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827006"/>
              </p:ext>
            </p:extLst>
          </p:nvPr>
        </p:nvGraphicFramePr>
        <p:xfrm>
          <a:off x="335360" y="2250487"/>
          <a:ext cx="11628040" cy="41780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1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78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/>
                        <a:t>EOSC objectives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/>
                        <a:t>What EOSC Portal does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92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Increase the ability to</a:t>
                      </a:r>
                      <a:r>
                        <a:rPr lang="en-GB" sz="1400" b="1" dirty="0"/>
                        <a:t> exploit research data</a:t>
                      </a:r>
                      <a:r>
                        <a:rPr lang="en-GB" sz="1400" dirty="0"/>
                        <a:t>: data can be used as widely as possible, </a:t>
                      </a:r>
                      <a:r>
                        <a:rPr lang="en-GB" sz="1400" b="1" dirty="0"/>
                        <a:t>across scientific disciplines</a:t>
                      </a:r>
                      <a:r>
                        <a:rPr lang="en-GB" sz="1400" dirty="0"/>
                        <a:t> and between the public and the private sector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/>
                        <a:t>Publish, discover, access </a:t>
                      </a:r>
                      <a:r>
                        <a:rPr lang="en-GB" sz="1400" dirty="0"/>
                        <a:t>services and resources for all scientific disciplines</a:t>
                      </a:r>
                      <a:endParaRPr sz="14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/>
                        <a:t>Open</a:t>
                      </a:r>
                      <a:r>
                        <a:rPr lang="en-GB" sz="1400" dirty="0"/>
                        <a:t> to national, regional, pan-European providers, and supports different exploitation models (e.g. free at point of use, commercial)</a:t>
                      </a:r>
                      <a:endParaRPr sz="14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Provide </a:t>
                      </a:r>
                      <a:r>
                        <a:rPr lang="en-GB" sz="1400" b="1" dirty="0"/>
                        <a:t>interoperable</a:t>
                      </a:r>
                      <a:r>
                        <a:rPr lang="en-GB" sz="1400" dirty="0"/>
                        <a:t> generic and thematic services for data exploitation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56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Increase interoperability, </a:t>
                      </a:r>
                      <a:r>
                        <a:rPr lang="en-GB" sz="1400" b="1" dirty="0"/>
                        <a:t>interconnect the existing and the new research digital infrastructures across Europe</a:t>
                      </a:r>
                      <a:r>
                        <a:rPr lang="en-GB" sz="1400" dirty="0"/>
                        <a:t>, remove fragmentation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Provide t</a:t>
                      </a:r>
                      <a:r>
                        <a:rPr lang="en-GB" sz="1400" b="1" dirty="0"/>
                        <a:t>hematic services integrated with European compute/data platforms</a:t>
                      </a:r>
                      <a:r>
                        <a:rPr lang="en-GB" sz="1400" dirty="0"/>
                        <a:t> for data exploitation</a:t>
                      </a:r>
                      <a:endParaRPr sz="14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/>
                        <a:t>Single sign on, integrated access and order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8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Support </a:t>
                      </a:r>
                      <a:r>
                        <a:rPr lang="en-GB" sz="1400" b="1"/>
                        <a:t>open science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/>
                        <a:t>Research artefacts sharing and discovery</a:t>
                      </a:r>
                      <a:r>
                        <a:rPr lang="en-GB" sz="1400" dirty="0"/>
                        <a:t>: services to share and discover research artefacts (publications, datasets, software, workflows etc.), research artefacts data sources (publication repositories, publishers, data archives, software archives, etc.), and others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38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206844-5C7D-40AB-AE96-25B65EFC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7056040" cy="4855007"/>
          </a:xfrm>
        </p:spPr>
        <p:txBody>
          <a:bodyPr/>
          <a:lstStyle/>
          <a:p>
            <a:r>
              <a:rPr lang="en-US" dirty="0"/>
              <a:t>Design of the EOSC Portal</a:t>
            </a:r>
          </a:p>
          <a:p>
            <a:pPr lvl="1"/>
            <a:r>
              <a:rPr lang="en-US" dirty="0"/>
              <a:t>Value proposition</a:t>
            </a:r>
          </a:p>
          <a:p>
            <a:r>
              <a:rPr lang="en-US" dirty="0"/>
              <a:t>Provisioning of the EOSC Marketplace</a:t>
            </a:r>
          </a:p>
          <a:p>
            <a:pPr lvl="1"/>
            <a:r>
              <a:rPr lang="en-US" dirty="0"/>
              <a:t>Access services of the EOSC catalogue</a:t>
            </a:r>
          </a:p>
          <a:p>
            <a:r>
              <a:rPr lang="en-US" dirty="0"/>
              <a:t>Selection and implementation of use cases for the launch event</a:t>
            </a:r>
          </a:p>
          <a:p>
            <a:r>
              <a:rPr lang="en-US" dirty="0"/>
              <a:t>Preparation of the launch event</a:t>
            </a:r>
          </a:p>
          <a:p>
            <a:pPr lvl="1"/>
            <a:r>
              <a:rPr lang="en-US" dirty="0"/>
              <a:t>Vienna, 23 Nov 2018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CDBC1-9028-4E31-942E-58A449E3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BF99E-CFBD-4D4E-8239-F820B6F0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983109-2A16-4705-9953-33D53BDE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Contribution to the EOSC Portal launch</a:t>
            </a:r>
            <a:endParaRPr lang="en-US" dirty="0"/>
          </a:p>
        </p:txBody>
      </p:sp>
      <p:grpSp>
        <p:nvGrpSpPr>
          <p:cNvPr id="6" name="Google Shape;293;p46">
            <a:extLst>
              <a:ext uri="{FF2B5EF4-FFF2-40B4-BE49-F238E27FC236}">
                <a16:creationId xmlns:a16="http://schemas.microsoft.com/office/drawing/2014/main" id="{4B0B6903-7C96-48FB-AFB7-CF6010574ED2}"/>
              </a:ext>
            </a:extLst>
          </p:cNvPr>
          <p:cNvGrpSpPr/>
          <p:nvPr/>
        </p:nvGrpSpPr>
        <p:grpSpPr>
          <a:xfrm>
            <a:off x="7924800" y="794128"/>
            <a:ext cx="3805530" cy="5480098"/>
            <a:chOff x="5225150" y="27125"/>
            <a:chExt cx="3921799" cy="5365837"/>
          </a:xfrm>
        </p:grpSpPr>
        <p:grpSp>
          <p:nvGrpSpPr>
            <p:cNvPr id="7" name="Google Shape;294;p46">
              <a:extLst>
                <a:ext uri="{FF2B5EF4-FFF2-40B4-BE49-F238E27FC236}">
                  <a16:creationId xmlns:a16="http://schemas.microsoft.com/office/drawing/2014/main" id="{6DEB8CDA-5869-4DD4-8725-2EC11537B85C}"/>
                </a:ext>
              </a:extLst>
            </p:cNvPr>
            <p:cNvGrpSpPr/>
            <p:nvPr/>
          </p:nvGrpSpPr>
          <p:grpSpPr>
            <a:xfrm>
              <a:off x="5225150" y="27125"/>
              <a:ext cx="3921799" cy="4079433"/>
              <a:chOff x="4996550" y="1017725"/>
              <a:chExt cx="3921799" cy="4079433"/>
            </a:xfrm>
          </p:grpSpPr>
          <p:pic>
            <p:nvPicPr>
              <p:cNvPr id="9" name="Google Shape;295;p46">
                <a:extLst>
                  <a:ext uri="{FF2B5EF4-FFF2-40B4-BE49-F238E27FC236}">
                    <a16:creationId xmlns:a16="http://schemas.microsoft.com/office/drawing/2014/main" id="{757EBF0B-2195-44D9-9035-928BA397A122}"/>
                  </a:ext>
                </a:extLst>
              </p:cNvPr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996550" y="1017725"/>
                <a:ext cx="3921798" cy="22060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296;p46">
                <a:extLst>
                  <a:ext uri="{FF2B5EF4-FFF2-40B4-BE49-F238E27FC236}">
                    <a16:creationId xmlns:a16="http://schemas.microsoft.com/office/drawing/2014/main" id="{0B10220E-DFC4-4ED0-B79F-BC637FEBA8A5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996550" y="2891150"/>
                <a:ext cx="3921798" cy="22060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Google Shape;297;p46">
              <a:extLst>
                <a:ext uri="{FF2B5EF4-FFF2-40B4-BE49-F238E27FC236}">
                  <a16:creationId xmlns:a16="http://schemas.microsoft.com/office/drawing/2014/main" id="{F52278D2-0ECD-4FC0-A562-32B428C1DD9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25151" y="3186950"/>
              <a:ext cx="3921798" cy="22060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9089574-7057-4750-95DF-414145B9D23D}"/>
              </a:ext>
            </a:extLst>
          </p:cNvPr>
          <p:cNvSpPr/>
          <p:nvPr/>
        </p:nvSpPr>
        <p:spPr>
          <a:xfrm>
            <a:off x="6400800" y="2286000"/>
            <a:ext cx="13716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2E38E2-5583-4D83-AFF6-3C85337C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11521280" cy="48550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Discover and access channel to production level services (TRL8 &amp; 9) and FAIR-accredited datasets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65445-4148-45DA-BACD-614A427D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75309-D5C0-4389-B63E-4D64E61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14CADF-8EDE-461E-838F-9E0B4584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88640"/>
            <a:ext cx="9199623" cy="537716"/>
          </a:xfrm>
        </p:spPr>
        <p:txBody>
          <a:bodyPr>
            <a:noAutofit/>
          </a:bodyPr>
          <a:lstStyle/>
          <a:p>
            <a:r>
              <a:rPr lang="en-GB" sz="2800" dirty="0"/>
              <a:t>The EOSC Marketplace as key component of the EOSC portal</a:t>
            </a:r>
            <a:endParaRPr lang="en-US" sz="2800" dirty="0"/>
          </a:p>
        </p:txBody>
      </p:sp>
      <p:graphicFrame>
        <p:nvGraphicFramePr>
          <p:cNvPr id="6" name="Google Shape;149;p28">
            <a:extLst>
              <a:ext uri="{FF2B5EF4-FFF2-40B4-BE49-F238E27FC236}">
                <a16:creationId xmlns:a16="http://schemas.microsoft.com/office/drawing/2014/main" id="{947A04AC-4381-4F21-99A1-634B3E067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615679"/>
              </p:ext>
            </p:extLst>
          </p:nvPr>
        </p:nvGraphicFramePr>
        <p:xfrm>
          <a:off x="228600" y="1740434"/>
          <a:ext cx="11811000" cy="46532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08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072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Added values for service providers and end-users</a:t>
                      </a:r>
                      <a:endParaRPr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07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Service providers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End-users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1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Publish, share and advertise 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services &amp; resources, promote the </a:t>
                      </a: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adoption outside the traditional user groups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Discover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 a set of scientific outputs, applications, research data exploitation/discovery platforms, data management, compute services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Reach out to a </a:t>
                      </a: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wider international user base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of researchers and innovators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Get </a:t>
                      </a: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complete, harmonized information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 on access policies, maturity level, standard compliance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1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Get a </a:t>
                      </a: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free online platform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to manage service requests, interact with users, provide support, agree the most suitable service levels.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Smoother authentication/authorization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process with own credentials for authentication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83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Allow users to </a:t>
                      </a: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authenticate with their own credentials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to access your services and resources and get support to enable this.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Choose and access multiple resources and services according to the user’s needs by </a:t>
                      </a: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placing orders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83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Contribute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 to the definition and maintenance of EOSC </a:t>
                      </a: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service provisioning policies 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and the </a:t>
                      </a: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portfolio roadmap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.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Provide feedback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about services and information about needs → service roadmap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0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Receive a </a:t>
                      </a:r>
                      <a:r>
                        <a:rPr lang="en-GB" sz="1400" b="1">
                          <a:solidFill>
                            <a:schemeClr val="dk1"/>
                          </a:solidFill>
                        </a:rPr>
                        <a:t>label</a:t>
                      </a:r>
                      <a:r>
                        <a:rPr lang="en-GB" sz="1400">
                          <a:solidFill>
                            <a:schemeClr val="dk1"/>
                          </a:solidFill>
                        </a:rPr>
                        <a:t> that identifies validated services &amp; resources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24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introduction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</a:t>
            </a:r>
          </a:p>
        </p:txBody>
      </p:sp>
    </p:spTree>
    <p:extLst>
      <p:ext uri="{BB962C8B-B14F-4D97-AF65-F5344CB8AC3E}">
        <p14:creationId xmlns:p14="http://schemas.microsoft.com/office/powerpoint/2010/main" val="84921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Engaging with and boarding of service providers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</a:t>
            </a:r>
          </a:p>
        </p:txBody>
      </p:sp>
    </p:spTree>
    <p:extLst>
      <p:ext uri="{BB962C8B-B14F-4D97-AF65-F5344CB8AC3E}">
        <p14:creationId xmlns:p14="http://schemas.microsoft.com/office/powerpoint/2010/main" val="704807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918C5-EDAF-4332-9DD9-E08AF747A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16363"/>
            <a:ext cx="11521280" cy="34556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 version of the </a:t>
            </a:r>
            <a:r>
              <a:rPr lang="en-US" b="1" dirty="0"/>
              <a:t>EOSC service portfolio</a:t>
            </a:r>
            <a:r>
              <a:rPr lang="en-US" dirty="0"/>
              <a:t> defined</a:t>
            </a:r>
          </a:p>
          <a:p>
            <a:pPr lvl="1"/>
            <a:r>
              <a:rPr lang="en-US" dirty="0"/>
              <a:t>External service portfolio:</a:t>
            </a:r>
          </a:p>
          <a:p>
            <a:pPr lvl="2"/>
            <a:r>
              <a:rPr lang="en-US" b="1" dirty="0"/>
              <a:t>Research Enabling services</a:t>
            </a:r>
            <a:r>
              <a:rPr lang="en-US" dirty="0"/>
              <a:t>: Customer-facing services that are offered via the EOSC Hub</a:t>
            </a:r>
          </a:p>
          <a:p>
            <a:pPr lvl="1"/>
            <a:r>
              <a:rPr lang="en-US" dirty="0"/>
              <a:t>Internal service portfolio:</a:t>
            </a:r>
          </a:p>
          <a:p>
            <a:pPr lvl="2"/>
            <a:r>
              <a:rPr lang="en-US" b="1" dirty="0"/>
              <a:t>Access Enabling serving</a:t>
            </a:r>
            <a:r>
              <a:rPr lang="en-US" dirty="0"/>
              <a:t>: Supporting services needed to operate the EOSC Hub</a:t>
            </a:r>
          </a:p>
          <a:p>
            <a:r>
              <a:rPr lang="en-US" dirty="0"/>
              <a:t>Draft of the service portfolio management process defined</a:t>
            </a:r>
          </a:p>
          <a:p>
            <a:pPr lvl="1"/>
            <a:r>
              <a:rPr lang="en-US" dirty="0"/>
              <a:t>Templates, Procedures, Tools to </a:t>
            </a:r>
            <a:r>
              <a:rPr lang="en-US" b="1" dirty="0">
                <a:solidFill>
                  <a:srgbClr val="1C3046"/>
                </a:solidFill>
              </a:rPr>
              <a:t>on board, validate and update services</a:t>
            </a:r>
          </a:p>
          <a:p>
            <a:r>
              <a:rPr lang="en-US" b="1" dirty="0">
                <a:solidFill>
                  <a:srgbClr val="1C3046"/>
                </a:solidFill>
              </a:rPr>
              <a:t>49</a:t>
            </a:r>
            <a:r>
              <a:rPr lang="en-US" b="1" dirty="0"/>
              <a:t> services already boarded</a:t>
            </a:r>
          </a:p>
          <a:p>
            <a:r>
              <a:rPr lang="en-US" dirty="0"/>
              <a:t>Engagement activities to onboard more services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D1E2E-9498-451D-B6DE-D8AEC89C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C1E8D-C900-48EC-A600-04C717BE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59E579-2258-472A-9F21-82313E79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71884"/>
            <a:ext cx="8640960" cy="53771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200" dirty="0"/>
              <a:t>Boarding of service providers </a:t>
            </a:r>
            <a:br>
              <a:rPr lang="en-US" sz="2200" dirty="0"/>
            </a:br>
            <a:r>
              <a:rPr lang="en-US" dirty="0"/>
              <a:t>Creating a catalogue of services as part of EOSC</a:t>
            </a:r>
          </a:p>
        </p:txBody>
      </p:sp>
      <p:graphicFrame>
        <p:nvGraphicFramePr>
          <p:cNvPr id="6" name="Google Shape;161;p30">
            <a:extLst>
              <a:ext uri="{FF2B5EF4-FFF2-40B4-BE49-F238E27FC236}">
                <a16:creationId xmlns:a16="http://schemas.microsoft.com/office/drawing/2014/main" id="{F9398017-C360-4D17-91B2-316D651FD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824516"/>
              </p:ext>
            </p:extLst>
          </p:nvPr>
        </p:nvGraphicFramePr>
        <p:xfrm>
          <a:off x="1905000" y="4648200"/>
          <a:ext cx="8097442" cy="164809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Result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Impact and KPI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9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EOSC service portfolio</a:t>
                      </a:r>
                      <a:endParaRPr b="1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dk1"/>
                          </a:solidFill>
                        </a:rPr>
                        <a:t>A set of integrated services accessible via the Hub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49 service entries of the EOSC-hub service portfolio</a:t>
                      </a:r>
                      <a:endParaRPr sz="1800" b="1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u="sng" dirty="0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2"/>
                        </a:rPr>
                        <a:t>Marketplace</a:t>
                      </a:r>
                      <a:r>
                        <a:rPr lang="en-GB" sz="18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as </a:t>
                      </a:r>
                      <a:r>
                        <a:rPr lang="en-GB" sz="18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catalog</a:t>
                      </a:r>
                      <a:r>
                        <a:rPr lang="en-GB" sz="18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of the live services</a:t>
                      </a:r>
                      <a:endParaRPr sz="180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Rules of participation for services providers in EOSC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74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445150-CD23-4DD7-B15A-549AD954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43000"/>
            <a:ext cx="8046640" cy="2617437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dirty="0">
                <a:solidFill>
                  <a:srgbClr val="1C3046"/>
                </a:solidFill>
              </a:rPr>
              <a:t>All the services needed to operate the </a:t>
            </a:r>
            <a:r>
              <a:rPr lang="en-GB" b="1" i="1" dirty="0">
                <a:solidFill>
                  <a:srgbClr val="1C3046"/>
                </a:solidFill>
              </a:rPr>
              <a:t>Hub</a:t>
            </a:r>
            <a:r>
              <a:rPr lang="en-GB" dirty="0">
                <a:solidFill>
                  <a:srgbClr val="1C3046"/>
                </a:solidFill>
              </a:rPr>
              <a:t>:</a:t>
            </a:r>
          </a:p>
          <a:p>
            <a:r>
              <a:rPr lang="en-GB" dirty="0">
                <a:solidFill>
                  <a:srgbClr val="1C3046"/>
                </a:solidFill>
              </a:rPr>
              <a:t>AAI, CMDB, Helpdesk, Monitoring, Accounting, Marketplace, etc</a:t>
            </a:r>
          </a:p>
          <a:p>
            <a:r>
              <a:rPr lang="en-GB" dirty="0">
                <a:solidFill>
                  <a:srgbClr val="1C3046"/>
                </a:solidFill>
              </a:rPr>
              <a:t>16 services already joined the Service Portfolio</a:t>
            </a:r>
          </a:p>
          <a:p>
            <a:pPr lvl="1"/>
            <a:r>
              <a:rPr lang="en-GB" dirty="0">
                <a:solidFill>
                  <a:srgbClr val="1C3046"/>
                </a:solidFill>
              </a:rPr>
              <a:t>E.g.: ARGO, DPMT, EGI Check-in, EUDAT B2ACCESS, GOCDB, GGUS, INDIGO IAM, …</a:t>
            </a:r>
            <a:endParaRPr lang="en-US" dirty="0">
              <a:solidFill>
                <a:srgbClr val="1C3046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265CB-F797-4F75-9998-99588E61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04A13-2EC0-4331-97FD-033445B0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048A6A-2038-46B1-8C4B-A0F6E349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Boarding of service providers </a:t>
            </a:r>
            <a:br>
              <a:rPr lang="en-US" sz="2200" dirty="0"/>
            </a:br>
            <a:r>
              <a:rPr lang="en-US" dirty="0"/>
              <a:t>Access Enabling Services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9AE7DC-D8EC-4B56-806A-C19733B13F30}"/>
              </a:ext>
            </a:extLst>
          </p:cNvPr>
          <p:cNvGrpSpPr/>
          <p:nvPr/>
        </p:nvGrpSpPr>
        <p:grpSpPr>
          <a:xfrm>
            <a:off x="914401" y="3947296"/>
            <a:ext cx="4571999" cy="2323955"/>
            <a:chOff x="914401" y="3947296"/>
            <a:chExt cx="4571999" cy="2323955"/>
          </a:xfrm>
        </p:grpSpPr>
        <p:pic>
          <p:nvPicPr>
            <p:cNvPr id="6" name="Google Shape;166;p31">
              <a:extLst>
                <a:ext uri="{FF2B5EF4-FFF2-40B4-BE49-F238E27FC236}">
                  <a16:creationId xmlns:a16="http://schemas.microsoft.com/office/drawing/2014/main" id="{0CF23298-4797-4D12-B537-2D8C0992673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10060" y="4800600"/>
              <a:ext cx="1295400" cy="121920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7" name="Google Shape;167;p31">
              <a:extLst>
                <a:ext uri="{FF2B5EF4-FFF2-40B4-BE49-F238E27FC236}">
                  <a16:creationId xmlns:a16="http://schemas.microsoft.com/office/drawing/2014/main" id="{3111C539-D060-4A88-AF65-D3E2D8D197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03043105"/>
                </p:ext>
              </p:extLst>
            </p:nvPr>
          </p:nvGraphicFramePr>
          <p:xfrm>
            <a:off x="914401" y="3947296"/>
            <a:ext cx="4571999" cy="2323955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6172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5476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82041">
                  <a:tc row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 dirty="0"/>
                          <a:t>EGI Check-in</a:t>
                        </a:r>
                        <a:endParaRPr b="1" dirty="0"/>
                      </a:p>
                    </a:txBody>
                    <a:tcPr marL="91425" marR="91425" marT="91425" marB="91425"/>
                  </a:tc>
                  <a:tc rowSpan="2"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/>
                          <a:t>VA Metrics</a:t>
                        </a:r>
                        <a:endParaRPr b="1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13264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3215">
                  <a:tc rowSpan="5"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Users: from 92 to 461 (+401%)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321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User logins: from 200 to 621 (+210%)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6321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Connected services: from 18 to 31 (+72%)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6321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User communities: from 2 to 4 (+100%)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6321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Reached countries: from 15 to 49 (+227%)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A17F50-79CD-4191-884A-9AB71A171DCA}"/>
              </a:ext>
            </a:extLst>
          </p:cNvPr>
          <p:cNvGrpSpPr/>
          <p:nvPr/>
        </p:nvGrpSpPr>
        <p:grpSpPr>
          <a:xfrm>
            <a:off x="6553202" y="3924445"/>
            <a:ext cx="4571998" cy="2323955"/>
            <a:chOff x="7284643" y="3947296"/>
            <a:chExt cx="4571998" cy="2323955"/>
          </a:xfrm>
        </p:grpSpPr>
        <p:graphicFrame>
          <p:nvGraphicFramePr>
            <p:cNvPr id="8" name="Google Shape;170;p31">
              <a:extLst>
                <a:ext uri="{FF2B5EF4-FFF2-40B4-BE49-F238E27FC236}">
                  <a16:creationId xmlns:a16="http://schemas.microsoft.com/office/drawing/2014/main" id="{C6C11757-9B5F-43BE-A249-055EDF76BB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138474"/>
                </p:ext>
              </p:extLst>
            </p:nvPr>
          </p:nvGraphicFramePr>
          <p:xfrm>
            <a:off x="7284643" y="3947296"/>
            <a:ext cx="4571998" cy="2323955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61723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5476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75512">
                  <a:tc row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 dirty="0"/>
                          <a:t>EUDAT B2ACCESS</a:t>
                        </a:r>
                        <a:endParaRPr b="1" dirty="0"/>
                      </a:p>
                    </a:txBody>
                    <a:tcPr marL="91425" marR="91425" marT="91425" marB="91425"/>
                  </a:tc>
                  <a:tc rowSpan="2"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 dirty="0"/>
                          <a:t>VA Metrics</a:t>
                        </a:r>
                        <a:endParaRPr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0399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86111">
                  <a:tc rowSpan="4"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Users: from 1065 to 1328 (+25%)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86111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Connected services: from 12 to 21 (+75%)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86111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Reached countries: 48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86111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Web-site views: 70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pic>
          <p:nvPicPr>
            <p:cNvPr id="9" name="Google Shape;171;p31">
              <a:extLst>
                <a:ext uri="{FF2B5EF4-FFF2-40B4-BE49-F238E27FC236}">
                  <a16:creationId xmlns:a16="http://schemas.microsoft.com/office/drawing/2014/main" id="{3D12FD0C-4761-4808-A603-25721FC2E05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46373" y="4876800"/>
              <a:ext cx="1075648" cy="1241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035900-A3D1-4CAB-9BB8-42932B740B45}"/>
              </a:ext>
            </a:extLst>
          </p:cNvPr>
          <p:cNvGrpSpPr/>
          <p:nvPr/>
        </p:nvGrpSpPr>
        <p:grpSpPr>
          <a:xfrm>
            <a:off x="8610600" y="304800"/>
            <a:ext cx="3276600" cy="3352800"/>
            <a:chOff x="8379600" y="622965"/>
            <a:chExt cx="3276600" cy="3352800"/>
          </a:xfrm>
        </p:grpSpPr>
        <p:pic>
          <p:nvPicPr>
            <p:cNvPr id="10" name="Google Shape;172;p31">
              <a:extLst>
                <a:ext uri="{FF2B5EF4-FFF2-40B4-BE49-F238E27FC236}">
                  <a16:creationId xmlns:a16="http://schemas.microsoft.com/office/drawing/2014/main" id="{D1017EA5-7928-4133-9C2D-AB1CA734547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79600" y="1188745"/>
              <a:ext cx="3276600" cy="2787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73;p31">
              <a:extLst>
                <a:ext uri="{FF2B5EF4-FFF2-40B4-BE49-F238E27FC236}">
                  <a16:creationId xmlns:a16="http://schemas.microsoft.com/office/drawing/2014/main" id="{5DC4C427-8B10-4AD6-BDAD-5EC7904DE9CA}"/>
                </a:ext>
              </a:extLst>
            </p:cNvPr>
            <p:cNvSpPr txBox="1"/>
            <p:nvPr/>
          </p:nvSpPr>
          <p:spPr>
            <a:xfrm>
              <a:off x="8923120" y="622965"/>
              <a:ext cx="235208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 b="1" dirty="0">
                  <a:solidFill>
                    <a:srgbClr val="A61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1200 new users</a:t>
              </a:r>
              <a:endParaRPr sz="2200" b="1" dirty="0">
                <a:solidFill>
                  <a:srgbClr val="A61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056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082692-E1C0-4030-B9B3-00F2DA39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7818040" cy="29984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Services used as </a:t>
            </a:r>
            <a:r>
              <a:rPr lang="en-US" b="1" dirty="0"/>
              <a:t>building blocks</a:t>
            </a:r>
            <a:r>
              <a:rPr lang="en-US" dirty="0"/>
              <a:t> to implement other researches enabling services</a:t>
            </a:r>
          </a:p>
          <a:p>
            <a:r>
              <a:rPr lang="en-US" dirty="0"/>
              <a:t>Interoperable with other EOSC services</a:t>
            </a:r>
          </a:p>
          <a:p>
            <a:pPr lvl="1"/>
            <a:r>
              <a:rPr lang="en-US" dirty="0"/>
              <a:t>Interconnection to implement workflows</a:t>
            </a:r>
          </a:p>
          <a:p>
            <a:r>
              <a:rPr lang="en-US" dirty="0">
                <a:solidFill>
                  <a:srgbClr val="1C3046"/>
                </a:solidFill>
              </a:rPr>
              <a:t>24</a:t>
            </a:r>
            <a:r>
              <a:rPr lang="en-US" dirty="0"/>
              <a:t> services already joined the Service Portfolio</a:t>
            </a:r>
          </a:p>
          <a:p>
            <a:pPr lvl="1"/>
            <a:r>
              <a:rPr lang="en-US" dirty="0"/>
              <a:t>E.g.: EGI Cloud Compute, EUDAT B2SAFE or INDIGO IM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F0A2F-94E0-439B-994C-183F75A0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C2663-87F3-4CBB-A556-9C87F567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16F8C2-0EDF-4375-87B8-9C275DB7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Boarding of service providers </a:t>
            </a:r>
            <a:br>
              <a:rPr lang="en-US" sz="2200" dirty="0"/>
            </a:br>
            <a:r>
              <a:rPr lang="en-US" dirty="0"/>
              <a:t>Research Enabling Services – Common Services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64FAC1-CA37-4C80-BC32-73F13F173284}"/>
              </a:ext>
            </a:extLst>
          </p:cNvPr>
          <p:cNvGrpSpPr/>
          <p:nvPr/>
        </p:nvGrpSpPr>
        <p:grpSpPr>
          <a:xfrm>
            <a:off x="838200" y="4143810"/>
            <a:ext cx="4555974" cy="2113470"/>
            <a:chOff x="1148027" y="4143810"/>
            <a:chExt cx="4555974" cy="2113470"/>
          </a:xfrm>
        </p:grpSpPr>
        <p:pic>
          <p:nvPicPr>
            <p:cNvPr id="9" name="Google Shape;182;p32">
              <a:extLst>
                <a:ext uri="{FF2B5EF4-FFF2-40B4-BE49-F238E27FC236}">
                  <a16:creationId xmlns:a16="http://schemas.microsoft.com/office/drawing/2014/main" id="{6179B538-2C3D-427E-A02A-FAA5E17DBD6F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24375" y="4967748"/>
              <a:ext cx="1166425" cy="1181349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7" name="Google Shape;180;p32">
              <a:extLst>
                <a:ext uri="{FF2B5EF4-FFF2-40B4-BE49-F238E27FC236}">
                  <a16:creationId xmlns:a16="http://schemas.microsoft.com/office/drawing/2014/main" id="{AE3F13EE-C2A4-4FC3-A155-8891474DF6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7165326"/>
                </p:ext>
              </p:extLst>
            </p:nvPr>
          </p:nvGraphicFramePr>
          <p:xfrm>
            <a:off x="1148027" y="4143810"/>
            <a:ext cx="4555974" cy="211347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74757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80840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13891">
                  <a:tc row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/>
                          <a:t>EGI Application on Demand</a:t>
                        </a:r>
                        <a:endParaRPr b="1"/>
                      </a:p>
                    </a:txBody>
                    <a:tcPr marL="91425" marR="91425" marT="91425" marB="91425"/>
                  </a:tc>
                  <a:tc rowSpan="2"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 dirty="0"/>
                          <a:t>VA Metrics</a:t>
                        </a:r>
                        <a:endParaRPr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19224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26785">
                  <a:tc rowSpan="3"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Users: from 5 to 26 (+420%)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2678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>
                            <a:solidFill>
                              <a:schemeClr val="dk1"/>
                            </a:solidFill>
                          </a:rPr>
                          <a:t>Reached countries: from 3 to 14 (+367%)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2678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Users very satisfied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FD41BE-C09F-42AC-B297-55DAA4D8109B}"/>
              </a:ext>
            </a:extLst>
          </p:cNvPr>
          <p:cNvGrpSpPr/>
          <p:nvPr/>
        </p:nvGrpSpPr>
        <p:grpSpPr>
          <a:xfrm>
            <a:off x="6553200" y="4143810"/>
            <a:ext cx="4708375" cy="2113470"/>
            <a:chOff x="5883425" y="4143810"/>
            <a:chExt cx="4708375" cy="2113470"/>
          </a:xfrm>
        </p:grpSpPr>
        <p:graphicFrame>
          <p:nvGraphicFramePr>
            <p:cNvPr id="8" name="Google Shape;181;p32">
              <a:extLst>
                <a:ext uri="{FF2B5EF4-FFF2-40B4-BE49-F238E27FC236}">
                  <a16:creationId xmlns:a16="http://schemas.microsoft.com/office/drawing/2014/main" id="{24E3A644-334F-4425-80FE-BD0C54BC1B5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58450416"/>
                </p:ext>
              </p:extLst>
            </p:nvPr>
          </p:nvGraphicFramePr>
          <p:xfrm>
            <a:off x="5883425" y="4143810"/>
            <a:ext cx="4708375" cy="211347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59898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10939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64700">
                  <a:tc row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/>
                          <a:t>EUDAT B2FIND</a:t>
                        </a:r>
                        <a:endParaRPr b="1"/>
                      </a:p>
                    </a:txBody>
                    <a:tcPr marL="91425" marR="91425" marT="91425" marB="91425"/>
                  </a:tc>
                  <a:tc rowSpan="2"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/>
                          <a:t>VA Metrics</a:t>
                        </a:r>
                        <a:endParaRPr b="1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85850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2325">
                  <a:tc rowSpan="4"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Users per week: from 20 to 30 (+50%)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23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Data search per week: from 50 to 100 (+100%)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623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Integrated data providers: 19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623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lang="en-GB" sz="1200" b="1" dirty="0">
                            <a:solidFill>
                              <a:schemeClr val="dk1"/>
                            </a:solidFill>
                          </a:rPr>
                          <a:t>Reached countries: 20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pic>
          <p:nvPicPr>
            <p:cNvPr id="10" name="Google Shape;183;p32">
              <a:extLst>
                <a:ext uri="{FF2B5EF4-FFF2-40B4-BE49-F238E27FC236}">
                  <a16:creationId xmlns:a16="http://schemas.microsoft.com/office/drawing/2014/main" id="{67664FC3-2153-4AFC-B021-F2454AFFDAA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72200" y="4966211"/>
              <a:ext cx="995800" cy="1154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CC7DE5-540E-41B7-A69C-85D24B9C356F}"/>
              </a:ext>
            </a:extLst>
          </p:cNvPr>
          <p:cNvGrpSpPr/>
          <p:nvPr/>
        </p:nvGrpSpPr>
        <p:grpSpPr>
          <a:xfrm>
            <a:off x="8876792" y="914400"/>
            <a:ext cx="2984764" cy="3124200"/>
            <a:chOff x="8876792" y="914400"/>
            <a:chExt cx="2984764" cy="3124200"/>
          </a:xfrm>
        </p:grpSpPr>
        <p:pic>
          <p:nvPicPr>
            <p:cNvPr id="13" name="Google Shape;184;p32">
              <a:extLst>
                <a:ext uri="{FF2B5EF4-FFF2-40B4-BE49-F238E27FC236}">
                  <a16:creationId xmlns:a16="http://schemas.microsoft.com/office/drawing/2014/main" id="{375A38E5-628E-4628-AB52-B74AC4106B8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76792" y="1390438"/>
              <a:ext cx="2984764" cy="2648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73;p31">
              <a:extLst>
                <a:ext uri="{FF2B5EF4-FFF2-40B4-BE49-F238E27FC236}">
                  <a16:creationId xmlns:a16="http://schemas.microsoft.com/office/drawing/2014/main" id="{D4B9C5D9-1354-4408-8E04-84CFC0E5ED87}"/>
                </a:ext>
              </a:extLst>
            </p:cNvPr>
            <p:cNvSpPr txBox="1"/>
            <p:nvPr/>
          </p:nvSpPr>
          <p:spPr>
            <a:xfrm>
              <a:off x="9220200" y="914400"/>
              <a:ext cx="2536608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 b="1" dirty="0">
                  <a:solidFill>
                    <a:srgbClr val="A61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1000 new users</a:t>
              </a:r>
              <a:endParaRPr sz="2200" b="1" dirty="0">
                <a:solidFill>
                  <a:srgbClr val="A61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18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55DFEC-0785-4F53-8B3A-A953B744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66801"/>
            <a:ext cx="8351440" cy="2792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Domain specific services</a:t>
            </a:r>
            <a:r>
              <a:rPr lang="en-US" dirty="0"/>
              <a:t> for end-users</a:t>
            </a:r>
          </a:p>
          <a:p>
            <a:r>
              <a:rPr lang="en-US" dirty="0"/>
              <a:t>They benefit from the single access hub and the supporting services provided by the EOSC-hub project</a:t>
            </a:r>
          </a:p>
          <a:p>
            <a:pPr lvl="1"/>
            <a:r>
              <a:rPr lang="en-US" dirty="0"/>
              <a:t>Helpdesk, standard access workflow, single sign-on, …</a:t>
            </a:r>
          </a:p>
          <a:p>
            <a:r>
              <a:rPr lang="en-US" dirty="0"/>
              <a:t>They can be discovered along with other services in a consistent fashion through the Marketplace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02A60-87C7-49A2-ADC2-E59057C4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60359-120F-425E-A591-BD18447D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9AFAE6-671D-42FA-BAAD-E31D7F9D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Boarding of service providers </a:t>
            </a:r>
            <a:br>
              <a:rPr lang="en-US" sz="2200" dirty="0"/>
            </a:br>
            <a:r>
              <a:rPr lang="en-US" dirty="0"/>
              <a:t>Research Enabling Services – Thematic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88198-E441-4F7A-B903-BB2CAAF86472}"/>
              </a:ext>
            </a:extLst>
          </p:cNvPr>
          <p:cNvSpPr txBox="1"/>
          <p:nvPr/>
        </p:nvSpPr>
        <p:spPr>
          <a:xfrm>
            <a:off x="8839200" y="1268763"/>
            <a:ext cx="3200401" cy="2492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Thematic Services in the portfolio</a:t>
            </a:r>
          </a:p>
          <a:p>
            <a:pPr algn="ctr"/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Already operational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8D5AE9-A460-49E3-8BA8-038A87DACE42}"/>
              </a:ext>
            </a:extLst>
          </p:cNvPr>
          <p:cNvGrpSpPr/>
          <p:nvPr/>
        </p:nvGrpSpPr>
        <p:grpSpPr>
          <a:xfrm>
            <a:off x="335360" y="3886200"/>
            <a:ext cx="5151040" cy="2468700"/>
            <a:chOff x="335360" y="3886200"/>
            <a:chExt cx="5151040" cy="2468700"/>
          </a:xfrm>
        </p:grpSpPr>
        <p:graphicFrame>
          <p:nvGraphicFramePr>
            <p:cNvPr id="7" name="Google Shape;192;p33">
              <a:extLst>
                <a:ext uri="{FF2B5EF4-FFF2-40B4-BE49-F238E27FC236}">
                  <a16:creationId xmlns:a16="http://schemas.microsoft.com/office/drawing/2014/main" id="{34DAD7CE-EE32-4930-B2BC-D5AD9DB24B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4771794"/>
                </p:ext>
              </p:extLst>
            </p:nvPr>
          </p:nvGraphicFramePr>
          <p:xfrm>
            <a:off x="335360" y="3886200"/>
            <a:ext cx="5151040" cy="246870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71832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4327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68025">
                  <a:tc rowSpan="2"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/>
                          <a:t>WeNMR</a:t>
                        </a:r>
                        <a:endParaRPr b="1"/>
                      </a:p>
                    </a:txBody>
                    <a:tcPr marL="91425" marR="91425" marT="91425" marB="91425"/>
                  </a:tc>
                  <a:tc rowSpan="2"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b="1"/>
                          <a:t>VA Metrics</a:t>
                        </a:r>
                        <a:endParaRPr b="1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662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09925">
                  <a:tc rowSpan="5"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New users in 9 months: from 1750 to 2273 (+401%)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099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Number of user runs submitted to portals in 9 months: from 13800 to 36179 (+162%)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099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Job submitted: 5034534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099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Consumed CPU time: 15685748 hours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09925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1200" b="1" dirty="0"/>
                          <a:t>Reached countries: 96</a:t>
                        </a:r>
                        <a:endParaRPr sz="1200" b="1" dirty="0"/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pic>
          <p:nvPicPr>
            <p:cNvPr id="8" name="Google Shape;193;p33">
              <a:extLst>
                <a:ext uri="{FF2B5EF4-FFF2-40B4-BE49-F238E27FC236}">
                  <a16:creationId xmlns:a16="http://schemas.microsoft.com/office/drawing/2014/main" id="{21BA7DD6-943D-4108-ADB9-00FB47731D4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57200" y="4953000"/>
              <a:ext cx="1525481" cy="572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oogle Shape;194;p33">
            <a:extLst>
              <a:ext uri="{FF2B5EF4-FFF2-40B4-BE49-F238E27FC236}">
                <a16:creationId xmlns:a16="http://schemas.microsoft.com/office/drawing/2014/main" id="{53B6E08D-89D1-46F0-91CF-A0090B1E7F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600" y="4533275"/>
            <a:ext cx="1501145" cy="10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5;p33">
            <a:extLst>
              <a:ext uri="{FF2B5EF4-FFF2-40B4-BE49-F238E27FC236}">
                <a16:creationId xmlns:a16="http://schemas.microsoft.com/office/drawing/2014/main" id="{F2B0CC0C-7C73-4E8E-B24B-8F1EFC775D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200" y="5763237"/>
            <a:ext cx="2021057" cy="41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96;p33">
            <a:extLst>
              <a:ext uri="{FF2B5EF4-FFF2-40B4-BE49-F238E27FC236}">
                <a16:creationId xmlns:a16="http://schemas.microsoft.com/office/drawing/2014/main" id="{43EA54DB-E043-4D06-9009-26A7DC07163C}"/>
              </a:ext>
            </a:extLst>
          </p:cNvPr>
          <p:cNvSpPr txBox="1"/>
          <p:nvPr/>
        </p:nvSpPr>
        <p:spPr>
          <a:xfrm>
            <a:off x="5669466" y="4266568"/>
            <a:ext cx="1014000" cy="147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>
                <a:solidFill>
                  <a:schemeClr val="dk1"/>
                </a:solidFill>
              </a:rPr>
              <a:t>ynamic </a:t>
            </a:r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dirty="0">
                <a:solidFill>
                  <a:schemeClr val="dk1"/>
                </a:solidFill>
              </a:rPr>
              <a:t>n </a:t>
            </a:r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dirty="0">
                <a:solidFill>
                  <a:schemeClr val="dk1"/>
                </a:solidFill>
              </a:rPr>
              <a:t>emand </a:t>
            </a:r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dirty="0">
                <a:solidFill>
                  <a:schemeClr val="dk1"/>
                </a:solidFill>
              </a:rPr>
              <a:t>nalysis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chemeClr val="dk1"/>
                </a:solidFill>
              </a:rPr>
              <a:t>ervice </a:t>
            </a:r>
            <a:endParaRPr dirty="0"/>
          </a:p>
        </p:txBody>
      </p:sp>
      <p:pic>
        <p:nvPicPr>
          <p:cNvPr id="13" name="Google Shape;197;p33">
            <a:extLst>
              <a:ext uri="{FF2B5EF4-FFF2-40B4-BE49-F238E27FC236}">
                <a16:creationId xmlns:a16="http://schemas.microsoft.com/office/drawing/2014/main" id="{96BB6D65-F3AE-495E-AF06-371196521A6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4000" y="4979089"/>
            <a:ext cx="1213684" cy="34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98;p33">
            <a:extLst>
              <a:ext uri="{FF2B5EF4-FFF2-40B4-BE49-F238E27FC236}">
                <a16:creationId xmlns:a16="http://schemas.microsoft.com/office/drawing/2014/main" id="{DBD2DDDA-EDEC-445C-A6EE-C166F21A701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6533" y="4844906"/>
            <a:ext cx="2668714" cy="6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99;p33">
            <a:extLst>
              <a:ext uri="{FF2B5EF4-FFF2-40B4-BE49-F238E27FC236}">
                <a16:creationId xmlns:a16="http://schemas.microsoft.com/office/drawing/2014/main" id="{9EC3D6DD-326E-4969-BFCB-49B7DAAF806A}"/>
              </a:ext>
            </a:extLst>
          </p:cNvPr>
          <p:cNvSpPr txBox="1"/>
          <p:nvPr/>
        </p:nvSpPr>
        <p:spPr>
          <a:xfrm>
            <a:off x="9652772" y="5589237"/>
            <a:ext cx="1613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EO</a:t>
            </a:r>
            <a:r>
              <a:rPr lang="en-GB" sz="2200" b="1" dirty="0">
                <a:solidFill>
                  <a:srgbClr val="980000"/>
                </a:solidFill>
                <a:latin typeface="EB Garamond"/>
                <a:ea typeface="EB Garamond"/>
                <a:cs typeface="EB Garamond"/>
                <a:sym typeface="EB Garamond"/>
              </a:rPr>
              <a:t> PILLAR</a:t>
            </a:r>
            <a:endParaRPr sz="2200" b="1" dirty="0">
              <a:solidFill>
                <a:srgbClr val="98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" name="Google Shape;200;p33">
            <a:extLst>
              <a:ext uri="{FF2B5EF4-FFF2-40B4-BE49-F238E27FC236}">
                <a16:creationId xmlns:a16="http://schemas.microsoft.com/office/drawing/2014/main" id="{A18FA96E-C527-4D74-862D-A2E1089B915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44000" y="4015315"/>
            <a:ext cx="1613399" cy="6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1;p33">
            <a:extLst>
              <a:ext uri="{FF2B5EF4-FFF2-40B4-BE49-F238E27FC236}">
                <a16:creationId xmlns:a16="http://schemas.microsoft.com/office/drawing/2014/main" id="{1D4DEEDA-FFBD-4BCD-BFAC-E4E2AF928B7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66532" y="3859773"/>
            <a:ext cx="1435457" cy="67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138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01FA72-004B-42C8-8F18-7E105346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43001"/>
            <a:ext cx="11521280" cy="52383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dirty="0"/>
              <a:t>Incubators</a:t>
            </a:r>
            <a:r>
              <a:rPr lang="en-US" sz="3300" dirty="0"/>
              <a:t> for early adopter research communities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b="1" dirty="0"/>
              <a:t>Technical support</a:t>
            </a:r>
          </a:p>
          <a:p>
            <a:pPr lvl="1"/>
            <a:r>
              <a:rPr lang="en-US" dirty="0"/>
              <a:t>Architecture planning:</a:t>
            </a:r>
          </a:p>
          <a:p>
            <a:pPr lvl="2"/>
            <a:r>
              <a:rPr lang="en-US" dirty="0"/>
              <a:t>Sharing plans and technology experiences</a:t>
            </a:r>
          </a:p>
          <a:p>
            <a:pPr lvl="1"/>
            <a:r>
              <a:rPr lang="en-US" dirty="0"/>
              <a:t>Tech-talks with project experts</a:t>
            </a:r>
          </a:p>
          <a:p>
            <a:pPr lvl="2"/>
            <a:r>
              <a:rPr lang="en-US" dirty="0"/>
              <a:t>Area-specific consultancy web-meetups</a:t>
            </a:r>
          </a:p>
          <a:p>
            <a:pPr lvl="2"/>
            <a:r>
              <a:rPr lang="en-US" dirty="0"/>
              <a:t>Storage; AAI; Cloud-Containers-Orchestration</a:t>
            </a:r>
          </a:p>
          <a:p>
            <a:r>
              <a:rPr lang="en-US" dirty="0"/>
              <a:t>Formal description of the requirements</a:t>
            </a:r>
          </a:p>
          <a:p>
            <a:r>
              <a:rPr lang="en-US" b="1" dirty="0"/>
              <a:t>Cross-infrastructure integration</a:t>
            </a:r>
          </a:p>
          <a:p>
            <a:pPr lvl="1"/>
            <a:r>
              <a:rPr lang="en-US" dirty="0"/>
              <a:t>Guided by community requirements:</a:t>
            </a:r>
          </a:p>
          <a:p>
            <a:pPr lvl="1"/>
            <a:r>
              <a:rPr lang="en-US" dirty="0"/>
              <a:t>Integration between Common and Domain Specific services</a:t>
            </a:r>
          </a:p>
          <a:p>
            <a:pPr lvl="1"/>
            <a:r>
              <a:rPr lang="en-US" dirty="0"/>
              <a:t>Integration between Common services</a:t>
            </a:r>
          </a:p>
          <a:p>
            <a:pPr lvl="1"/>
            <a:r>
              <a:rPr lang="en-US" dirty="0"/>
              <a:t>E.g.: Check-in and DIRAC (EISCAT_3D CC), Check-in and EBI Embassy OpenStack cloud (ELIXIR CC), EGI </a:t>
            </a:r>
            <a:r>
              <a:rPr lang="en-US" dirty="0" err="1"/>
              <a:t>Jupyter</a:t>
            </a:r>
            <a:r>
              <a:rPr lang="en-US" dirty="0"/>
              <a:t> and B2Drop (EPOS-ORFEUS CC)</a:t>
            </a:r>
          </a:p>
          <a:p>
            <a:r>
              <a:rPr lang="en-US" dirty="0"/>
              <a:t>Service providers </a:t>
            </a:r>
            <a:r>
              <a:rPr lang="en-US" b="1" dirty="0"/>
              <a:t>invited to join the Service Portfolio</a:t>
            </a:r>
            <a:r>
              <a:rPr lang="en-US" dirty="0"/>
              <a:t> when enough mature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EB29D-79DC-492F-8E8B-956F0F6F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8ACF1-9A90-4A13-9002-148806DB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EE12DA-3025-4184-AC77-2B6D8673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Engaging with service providers </a:t>
            </a:r>
            <a:br>
              <a:rPr lang="en-US" sz="2200" dirty="0"/>
            </a:br>
            <a:r>
              <a:rPr lang="en-US" dirty="0"/>
              <a:t>Research Enabling Services – Competence Centers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FFB047-AD0A-48B6-861E-47E334A7D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34671"/>
              </p:ext>
            </p:extLst>
          </p:nvPr>
        </p:nvGraphicFramePr>
        <p:xfrm>
          <a:off x="7561728" y="1143000"/>
          <a:ext cx="4477872" cy="4040855"/>
        </p:xfrm>
        <a:graphic>
          <a:graphicData uri="http://schemas.openxmlformats.org/drawingml/2006/table">
            <a:tbl>
              <a:tblPr firstRow="1" bandRow="1"/>
              <a:tblGrid>
                <a:gridCol w="1119468">
                  <a:extLst>
                    <a:ext uri="{9D8B030D-6E8A-4147-A177-3AD203B41FA5}">
                      <a16:colId xmlns:a16="http://schemas.microsoft.com/office/drawing/2014/main" val="4238524429"/>
                    </a:ext>
                  </a:extLst>
                </a:gridCol>
                <a:gridCol w="1119468">
                  <a:extLst>
                    <a:ext uri="{9D8B030D-6E8A-4147-A177-3AD203B41FA5}">
                      <a16:colId xmlns:a16="http://schemas.microsoft.com/office/drawing/2014/main" val="1677914769"/>
                    </a:ext>
                  </a:extLst>
                </a:gridCol>
                <a:gridCol w="1119468">
                  <a:extLst>
                    <a:ext uri="{9D8B030D-6E8A-4147-A177-3AD203B41FA5}">
                      <a16:colId xmlns:a16="http://schemas.microsoft.com/office/drawing/2014/main" val="882123541"/>
                    </a:ext>
                  </a:extLst>
                </a:gridCol>
                <a:gridCol w="1119468">
                  <a:extLst>
                    <a:ext uri="{9D8B030D-6E8A-4147-A177-3AD203B41FA5}">
                      <a16:colId xmlns:a16="http://schemas.microsoft.com/office/drawing/2014/main" val="1964557565"/>
                    </a:ext>
                  </a:extLst>
                </a:gridCol>
              </a:tblGrid>
              <a:tr h="4128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Use cases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CCs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/>
                        <a:t>Services</a:t>
                      </a:r>
                      <a:endParaRPr sz="1600"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99240"/>
                  </a:ext>
                </a:extLst>
              </a:tr>
              <a:tr h="9462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Application and data platform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EISCAT_3D</a:t>
                      </a:r>
                      <a:br>
                        <a:rPr lang="en-GB" sz="1400"/>
                      </a:br>
                      <a:r>
                        <a:rPr lang="en-GB" sz="1400"/>
                        <a:t>ICOS-eLTER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DIRAC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B2Stage, B2Share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B2Safe</a:t>
                      </a:r>
                      <a:endParaRPr sz="1400" dirty="0"/>
                    </a:p>
                  </a:txBody>
                  <a:tcPr marL="91425" marR="91425" marT="91425" marB="91425"/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EOSC-hub AAI</a:t>
                      </a:r>
                      <a:br>
                        <a:rPr lang="en-GB" sz="1400" dirty="0"/>
                      </a:br>
                      <a:br>
                        <a:rPr lang="en-GB" sz="1400" dirty="0"/>
                      </a:br>
                      <a:r>
                        <a:rPr lang="en-GB" sz="1400" dirty="0" err="1"/>
                        <a:t>Fed.Cloud</a:t>
                      </a:r>
                      <a:br>
                        <a:rPr lang="en-GB" sz="1400" dirty="0"/>
                      </a:br>
                      <a:br>
                        <a:rPr lang="en-GB" sz="1400" dirty="0"/>
                      </a:br>
                      <a:r>
                        <a:rPr lang="en-GB" sz="1400" dirty="0"/>
                        <a:t>Containers</a:t>
                      </a:r>
                      <a:br>
                        <a:rPr lang="en-GB" sz="1400" dirty="0"/>
                      </a:br>
                      <a:br>
                        <a:rPr lang="en-GB" sz="1400" dirty="0"/>
                      </a:br>
                      <a:r>
                        <a:rPr lang="en-GB" sz="1400" dirty="0"/>
                        <a:t>Storage (online, archive)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735630203"/>
                  </a:ext>
                </a:extLst>
              </a:tr>
              <a:tr h="11148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Data and application replication ‘backbone’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ELIXIR</a:t>
                      </a:r>
                      <a:br>
                        <a:rPr lang="en-GB" sz="1400"/>
                      </a:br>
                      <a:r>
                        <a:rPr lang="en-GB" sz="1400"/>
                        <a:t>EPOS-</a:t>
                      </a:r>
                      <a:endParaRPr sz="1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Orfeus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FTS, B2Stage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Kubernetes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Life sc. &amp; EPOS AAI</a:t>
                      </a:r>
                      <a:endParaRPr sz="1400" dirty="0"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42421"/>
                  </a:ext>
                </a:extLst>
              </a:tr>
              <a:tr h="133596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User workflows over distributed data and compute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Fusion</a:t>
                      </a:r>
                      <a:br>
                        <a:rPr lang="en-GB" sz="1400" dirty="0"/>
                      </a:br>
                      <a:r>
                        <a:rPr lang="en-GB" sz="1400" dirty="0" err="1"/>
                        <a:t>R.astronomy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Disaster </a:t>
                      </a:r>
                      <a:r>
                        <a:rPr lang="en-GB" sz="1400" dirty="0" err="1"/>
                        <a:t>Mit</a:t>
                      </a:r>
                      <a:r>
                        <a:rPr lang="en-GB" sz="1400" dirty="0"/>
                        <a:t>.</a:t>
                      </a: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DODAS</a:t>
                      </a:r>
                      <a:br>
                        <a:rPr lang="en-GB" sz="1400" dirty="0"/>
                      </a:br>
                      <a:r>
                        <a:rPr lang="en-GB" sz="1400" dirty="0" err="1"/>
                        <a:t>OneData</a:t>
                      </a:r>
                      <a:br>
                        <a:rPr lang="en-GB" sz="1400" dirty="0"/>
                      </a:br>
                      <a:r>
                        <a:rPr lang="en-GB" sz="1400" dirty="0" err="1"/>
                        <a:t>Jupyter</a:t>
                      </a:r>
                      <a:endParaRPr sz="1400" dirty="0"/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011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82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5451C-73D4-4ABE-B075-8BE7264AF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26160"/>
            <a:ext cx="12192000" cy="1093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Business pilots success stories</a:t>
            </a:r>
            <a:r>
              <a:rPr lang="en-US" sz="2500" dirty="0"/>
              <a:t> to further develop European economic innovation capacity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2A1B2-4F7D-4457-8F9D-1F106B47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6F3D9-E81B-4DC6-A516-039E1EF9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D3D03F-D0AB-48D0-B31E-19B94173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Engaging with service providers </a:t>
            </a:r>
            <a:br>
              <a:rPr lang="en-US" sz="2200" dirty="0"/>
            </a:br>
            <a:r>
              <a:rPr lang="en-GB" dirty="0"/>
              <a:t>Business sector &amp; the Joint digital innovation hub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405E4DC-F015-43A0-A77F-F4138228269E}"/>
              </a:ext>
            </a:extLst>
          </p:cNvPr>
          <p:cNvSpPr txBox="1">
            <a:spLocks/>
          </p:cNvSpPr>
          <p:nvPr/>
        </p:nvSpPr>
        <p:spPr>
          <a:xfrm>
            <a:off x="228600" y="3810000"/>
            <a:ext cx="1152128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Create partnerships with SMEs/industry, innovation clusters, accelerators and investors that stimulate innovation</a:t>
            </a:r>
          </a:p>
        </p:txBody>
      </p:sp>
      <p:graphicFrame>
        <p:nvGraphicFramePr>
          <p:cNvPr id="8" name="Google Shape;161;p30">
            <a:extLst>
              <a:ext uri="{FF2B5EF4-FFF2-40B4-BE49-F238E27FC236}">
                <a16:creationId xmlns:a16="http://schemas.microsoft.com/office/drawing/2014/main" id="{A2F6F6A4-BE85-4411-8EC1-05D347BF9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205949"/>
              </p:ext>
            </p:extLst>
          </p:nvPr>
        </p:nvGraphicFramePr>
        <p:xfrm>
          <a:off x="1447800" y="1981200"/>
          <a:ext cx="9296400" cy="18195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Result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Impact and KPI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EOSC </a:t>
                      </a:r>
                      <a:r>
                        <a:rPr lang="en-US" b="1" dirty="0"/>
                        <a:t>Digital Innovation Hub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6 SME collaborations</a:t>
                      </a:r>
                      <a:endParaRPr lang="en-US" sz="1800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Web site: </a:t>
                      </a:r>
                      <a:r>
                        <a:rPr lang="en-US" sz="1800" u="sng" dirty="0">
                          <a:solidFill>
                            <a:schemeClr val="hlink"/>
                          </a:solidFill>
                          <a:highlight>
                            <a:srgbClr val="FFFFFF"/>
                          </a:highlight>
                          <a:hlinkClick r:id="rId3"/>
                        </a:rPr>
                        <a:t>https://www.eosc-hub.eu/digital-industry-hub</a:t>
                      </a:r>
                      <a:endParaRPr lang="en-US" sz="1800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Engaging with </a:t>
                      </a:r>
                      <a:r>
                        <a:rPr lang="en-US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EC DIH Working Group and finalizing the application for the DIH catalogue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s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219;p35">
            <a:extLst>
              <a:ext uri="{FF2B5EF4-FFF2-40B4-BE49-F238E27FC236}">
                <a16:creationId xmlns:a16="http://schemas.microsoft.com/office/drawing/2014/main" id="{A5E9009E-1C54-4AC9-AE18-B5010D49C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740622"/>
              </p:ext>
            </p:extLst>
          </p:nvPr>
        </p:nvGraphicFramePr>
        <p:xfrm>
          <a:off x="228600" y="4800600"/>
          <a:ext cx="11628040" cy="15484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21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MOUs in progress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Mind the Byte (SME Drug discovery); Kings Distributed Systems (SME interested in providing CPU capacity and offering a token/credit system); </a:t>
                      </a:r>
                      <a:r>
                        <a:rPr lang="en-GB" sz="14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UberCloud</a:t>
                      </a:r>
                      <a:r>
                        <a:rPr lang="en-GB" sz="14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(broker services to facilitate engagement with SMEs for establishing new pilots); </a:t>
                      </a:r>
                      <a:r>
                        <a:rPr lang="en-GB" sz="14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Politecnico</a:t>
                      </a:r>
                      <a:r>
                        <a:rPr lang="en-GB" sz="14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di Milano/Engineering (DIH business models, platform adoption)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Collaborations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BDVA (</a:t>
                      </a:r>
                      <a:r>
                        <a:rPr lang="en-GB" sz="14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iSpaces</a:t>
                      </a:r>
                      <a:r>
                        <a:rPr lang="en-GB" sz="14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); </a:t>
                      </a:r>
                      <a:r>
                        <a:rPr lang="en-GB" sz="14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Acellera</a:t>
                      </a:r>
                      <a:r>
                        <a:rPr lang="en-GB" sz="14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and </a:t>
                      </a:r>
                      <a:r>
                        <a:rPr lang="en-GB" sz="14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Evotec</a:t>
                      </a:r>
                      <a:r>
                        <a:rPr lang="en-GB" sz="14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(SMEs Drug Discovery); </a:t>
                      </a:r>
                      <a:r>
                        <a:rPr lang="en-GB" sz="1400" dirty="0" err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Sunbay</a:t>
                      </a:r>
                      <a:r>
                        <a:rPr lang="en-GB" sz="14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 (new external request); XSEDE (industry programme experience and knowledge sharing collaboration)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57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D3313-ADDF-43EE-815A-07B966A7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66800"/>
            <a:ext cx="11780440" cy="353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EOSC-hub engages with the demand and supply side of the EOSC</a:t>
            </a:r>
          </a:p>
          <a:p>
            <a:r>
              <a:rPr lang="en-US" dirty="0"/>
              <a:t>26 communities engaged/7 approached/ 26 potential lead</a:t>
            </a:r>
          </a:p>
          <a:p>
            <a:pPr lvl="1"/>
            <a:r>
              <a:rPr lang="en-US" sz="2400" dirty="0"/>
              <a:t>Joint sessions with ESFRI clusters, </a:t>
            </a:r>
            <a:r>
              <a:rPr lang="en-US" sz="2400" dirty="0" err="1"/>
              <a:t>EOSCpilot</a:t>
            </a:r>
            <a:r>
              <a:rPr lang="en-US" sz="2400" dirty="0"/>
              <a:t> Scientific Demonstrators and</a:t>
            </a:r>
            <a:br>
              <a:rPr lang="en-US" sz="2400" dirty="0"/>
            </a:br>
            <a:r>
              <a:rPr lang="en-US" sz="2400" dirty="0"/>
              <a:t>H2020 e-infrastructure projects at EOSC-hub Week</a:t>
            </a:r>
          </a:p>
          <a:p>
            <a:pPr lvl="1"/>
            <a:r>
              <a:rPr lang="en-US" sz="2400" dirty="0"/>
              <a:t>Joint workshops under </a:t>
            </a:r>
            <a:r>
              <a:rPr lang="en-US" sz="2400" dirty="0" err="1"/>
              <a:t>finalisation</a:t>
            </a:r>
            <a:r>
              <a:rPr lang="en-US" sz="2400" dirty="0"/>
              <a:t> with ESFRI clusters (CORBEL, ASTERICS, ENVRI, etc.)</a:t>
            </a:r>
          </a:p>
          <a:p>
            <a:r>
              <a:rPr lang="en-US" dirty="0"/>
              <a:t>Form to collect </a:t>
            </a:r>
            <a:r>
              <a:rPr lang="en-US" b="1" dirty="0"/>
              <a:t>expression of interests on becoming an EOSC provider</a:t>
            </a:r>
          </a:p>
          <a:p>
            <a:pPr lvl="1"/>
            <a:r>
              <a:rPr lang="en-US" dirty="0">
                <a:hlinkClick r:id="rId2"/>
              </a:rPr>
              <a:t>https://eosc-hub.eu/join-as-service-provider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B072B-1C17-42F3-9A2C-F0D5124E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82F7E-5A7B-41B9-B933-91990176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D61775-E39A-4EBA-A8E3-51448EB9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Engaging with service providers </a:t>
            </a:r>
            <a:br>
              <a:rPr lang="en-US" sz="2200" dirty="0"/>
            </a:br>
            <a:r>
              <a:rPr lang="en-GB" dirty="0"/>
              <a:t>Other Service Providers</a:t>
            </a:r>
            <a:endParaRPr lang="en-US" dirty="0"/>
          </a:p>
        </p:txBody>
      </p:sp>
      <p:pic>
        <p:nvPicPr>
          <p:cNvPr id="6" name="Google Shape;226;p36">
            <a:extLst>
              <a:ext uri="{FF2B5EF4-FFF2-40B4-BE49-F238E27FC236}">
                <a16:creationId xmlns:a16="http://schemas.microsoft.com/office/drawing/2014/main" id="{C3E84D92-00F6-4616-BA88-2F4141994E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60" y="4495800"/>
            <a:ext cx="5180859" cy="1842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227;p36">
            <a:extLst>
              <a:ext uri="{FF2B5EF4-FFF2-40B4-BE49-F238E27FC236}">
                <a16:creationId xmlns:a16="http://schemas.microsoft.com/office/drawing/2014/main" id="{4435F07D-AB8A-4B2E-8FBB-169759AB1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482603"/>
              </p:ext>
            </p:extLst>
          </p:nvPr>
        </p:nvGraphicFramePr>
        <p:xfrm>
          <a:off x="6979840" y="4509135"/>
          <a:ext cx="4876800" cy="18287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/>
                        <a:t>Result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/>
                        <a:t>Impact and KPI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Training events and resources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Train people in research and academic organisations preventing lack of skilled and specialized infrastructure operators </a:t>
                      </a:r>
                      <a:br>
                        <a:rPr lang="en-GB" sz="18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</a:br>
                      <a:br>
                        <a:rPr lang="en-GB" sz="18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</a:br>
                      <a:r>
                        <a:rPr lang="en-GB" sz="1800" b="1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16 events, 538 trained people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03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Coordination</a:t>
            </a:r>
          </a:p>
          <a:p>
            <a:r>
              <a:rPr lang="en-US" dirty="0"/>
              <a:t>Technical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EOSC-hub Technical architecture as a contribution to the EOSC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</a:t>
            </a:r>
          </a:p>
        </p:txBody>
      </p:sp>
    </p:spTree>
    <p:extLst>
      <p:ext uri="{BB962C8B-B14F-4D97-AF65-F5344CB8AC3E}">
        <p14:creationId xmlns:p14="http://schemas.microsoft.com/office/powerpoint/2010/main" val="2193149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9F14B8-9E0D-4BF5-8383-2F8C75B1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990600"/>
            <a:ext cx="1152128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Technical committee</a:t>
            </a:r>
            <a:r>
              <a:rPr lang="en-US" dirty="0"/>
              <a:t> (TCOM) appointed and operational</a:t>
            </a:r>
          </a:p>
          <a:p>
            <a:pPr lvl="1"/>
            <a:r>
              <a:rPr lang="en-US" sz="2400" dirty="0"/>
              <a:t>Technical roadmap</a:t>
            </a:r>
          </a:p>
          <a:p>
            <a:pPr lvl="1"/>
            <a:r>
              <a:rPr lang="en-US" sz="2400" dirty="0"/>
              <a:t>Contribution to open source community projects and standards bodies</a:t>
            </a:r>
          </a:p>
          <a:p>
            <a:pPr lvl="1"/>
            <a:r>
              <a:rPr lang="en-US" sz="2400" dirty="0"/>
              <a:t>Compliance to standards and security of the service in the catalogue</a:t>
            </a:r>
          </a:p>
          <a:p>
            <a:pPr lvl="1"/>
            <a:r>
              <a:rPr lang="en-US" sz="2400" dirty="0"/>
              <a:t>Coordinating with external initiatives and projects</a:t>
            </a:r>
          </a:p>
          <a:p>
            <a:r>
              <a:rPr lang="en-US" b="1" dirty="0"/>
              <a:t>12 Technical areas</a:t>
            </a:r>
            <a:r>
              <a:rPr lang="en-US" dirty="0"/>
              <a:t> identified</a:t>
            </a:r>
          </a:p>
          <a:p>
            <a:r>
              <a:rPr lang="en-US" dirty="0"/>
              <a:t>A technical group per area</a:t>
            </a:r>
          </a:p>
          <a:p>
            <a:pPr lvl="1"/>
            <a:r>
              <a:rPr lang="en-US" sz="2400" dirty="0"/>
              <a:t>Involving representatives of all services and</a:t>
            </a:r>
          </a:p>
          <a:p>
            <a:pPr marL="457200" lvl="1" indent="0">
              <a:buNone/>
            </a:pPr>
            <a:r>
              <a:rPr lang="en-US" sz="2400" dirty="0"/>
              <a:t>products of the area</a:t>
            </a:r>
          </a:p>
          <a:p>
            <a:endParaRPr lang="en-US" sz="2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48242-DBF2-490A-844D-850FE67D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39459-759E-44A7-B465-3262A66B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38BC98-7A0B-4A16-99DD-92E67B61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Technical coordination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C1DC2BA-6951-48F8-BA6C-B27344D628F0}"/>
              </a:ext>
            </a:extLst>
          </p:cNvPr>
          <p:cNvSpPr txBox="1">
            <a:spLocks/>
          </p:cNvSpPr>
          <p:nvPr/>
        </p:nvSpPr>
        <p:spPr>
          <a:xfrm>
            <a:off x="176981" y="3505201"/>
            <a:ext cx="889081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Google Shape;149;p28">
            <a:extLst>
              <a:ext uri="{FF2B5EF4-FFF2-40B4-BE49-F238E27FC236}">
                <a16:creationId xmlns:a16="http://schemas.microsoft.com/office/drawing/2014/main" id="{3724F50A-4B4E-4D03-963C-1BFA907D4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09278"/>
              </p:ext>
            </p:extLst>
          </p:nvPr>
        </p:nvGraphicFramePr>
        <p:xfrm>
          <a:off x="6248400" y="3146020"/>
          <a:ext cx="5855110" cy="31149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7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28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Technical Areas</a:t>
                      </a:r>
                      <a:endParaRPr b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88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Platforms for Processing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Release and SQA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88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Publishing and Open Data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Federation Tools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88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Preservation/Curation/Prov.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PaaS Solutions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41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Metadata Management and Data Discovery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Workflow management and user interfaces and Data analytics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641"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HTC/HPC Compute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8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</a:rPr>
                        <a:t>Cloud Compute</a:t>
                      </a:r>
                      <a:endParaRPr sz="14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AAI</a:t>
                      </a:r>
                      <a:endParaRPr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Google Shape;239;p38">
            <a:extLst>
              <a:ext uri="{FF2B5EF4-FFF2-40B4-BE49-F238E27FC236}">
                <a16:creationId xmlns:a16="http://schemas.microsoft.com/office/drawing/2014/main" id="{E837FA9C-4881-4AB2-B936-B712C1EBE60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4240161"/>
            <a:ext cx="3407200" cy="203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07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5BE552-70BA-4F9C-8732-B3C54DA3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668E8B-804A-4226-A5F9-B64F4480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8DC4-DE83-4F63-8090-0B20624E8C99}" type="datetime1">
              <a:rPr lang="en-US" smtClean="0"/>
              <a:t>10/6/2018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835059-47AC-4E0A-80DD-CB28365206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27601" y="1730132"/>
            <a:ext cx="78760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4F81BD"/>
                </a:solidFill>
              </a:rPr>
              <a:t>EOSC-hub</a:t>
            </a:r>
            <a:r>
              <a:rPr lang="en-GB" sz="3200" dirty="0"/>
              <a:t> mobilises providers from </a:t>
            </a:r>
            <a:r>
              <a:rPr lang="en-GB" sz="3200" dirty="0">
                <a:solidFill>
                  <a:srgbClr val="1F497D"/>
                </a:solidFill>
              </a:rPr>
              <a:t>20</a:t>
            </a:r>
            <a:r>
              <a:rPr lang="en-GB" sz="3200" dirty="0"/>
              <a:t> major </a:t>
            </a:r>
          </a:p>
          <a:p>
            <a:pPr algn="ctr"/>
            <a:r>
              <a:rPr lang="en-GB" sz="3200" dirty="0"/>
              <a:t>digital infrastructures, EGI*, EUDAT CDI** and </a:t>
            </a:r>
          </a:p>
          <a:p>
            <a:pPr algn="ctr"/>
            <a:r>
              <a:rPr lang="en-GB" sz="3200" dirty="0"/>
              <a:t>INDIGO-</a:t>
            </a:r>
            <a:r>
              <a:rPr lang="en-GB" sz="3200" dirty="0" err="1"/>
              <a:t>DataCloud</a:t>
            </a:r>
            <a:r>
              <a:rPr lang="en-GB" sz="3200" dirty="0"/>
              <a:t> </a:t>
            </a:r>
            <a:r>
              <a:rPr lang="en-GB" sz="3200" dirty="0">
                <a:solidFill>
                  <a:srgbClr val="4F81BD"/>
                </a:solidFill>
              </a:rPr>
              <a:t>jointly </a:t>
            </a:r>
            <a:r>
              <a:rPr lang="en-GB" sz="3200" dirty="0"/>
              <a:t>offering </a:t>
            </a:r>
            <a:r>
              <a:rPr lang="en-GB" sz="3200" dirty="0">
                <a:solidFill>
                  <a:srgbClr val="4F81BD"/>
                </a:solidFill>
              </a:rPr>
              <a:t>services, </a:t>
            </a:r>
          </a:p>
          <a:p>
            <a:pPr algn="ctr"/>
            <a:r>
              <a:rPr lang="en-GB" sz="3200" dirty="0">
                <a:solidFill>
                  <a:srgbClr val="4F81BD"/>
                </a:solidFill>
              </a:rPr>
              <a:t>software and data </a:t>
            </a:r>
            <a:r>
              <a:rPr lang="en-GB" sz="3200" dirty="0"/>
              <a:t>for advanced data-driven </a:t>
            </a:r>
          </a:p>
          <a:p>
            <a:pPr algn="ctr"/>
            <a:r>
              <a:rPr lang="en-GB" sz="3200" dirty="0"/>
              <a:t>research and innovation. </a:t>
            </a:r>
          </a:p>
          <a:p>
            <a:pPr algn="ctr"/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87688" y="30689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47528" y="5608469"/>
            <a:ext cx="420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    EGI is not an acronym (any more)</a:t>
            </a:r>
          </a:p>
          <a:p>
            <a:r>
              <a:rPr lang="en-US" dirty="0"/>
              <a:t>**   CDI </a:t>
            </a:r>
            <a:r>
              <a:rPr lang="mr-IN" dirty="0"/>
              <a:t>–</a:t>
            </a:r>
            <a:r>
              <a:rPr lang="en-US" dirty="0"/>
              <a:t> Collaborative Data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1160726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AEDA85-7930-40C2-89FD-791B19B9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066800"/>
            <a:ext cx="7252925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EOSC-hub </a:t>
            </a:r>
            <a:r>
              <a:rPr lang="en-US" b="1" dirty="0"/>
              <a:t>AAI architecture</a:t>
            </a:r>
            <a:r>
              <a:rPr lang="en-US" dirty="0"/>
              <a:t> defined</a:t>
            </a:r>
          </a:p>
          <a:p>
            <a:pPr lvl="1"/>
            <a:r>
              <a:rPr lang="en-US" dirty="0"/>
              <a:t>EGI Check-in / EUDAT B2ACCESS interoperability achieved</a:t>
            </a:r>
          </a:p>
          <a:p>
            <a:r>
              <a:rPr lang="en-US" dirty="0"/>
              <a:t>EOSC-hub </a:t>
            </a:r>
            <a:r>
              <a:rPr lang="en-US" b="1" dirty="0"/>
              <a:t>Distributed Order Management System</a:t>
            </a:r>
          </a:p>
          <a:p>
            <a:pPr lvl="1"/>
            <a:r>
              <a:rPr lang="en-US" dirty="0"/>
              <a:t>Draft architecture available</a:t>
            </a:r>
          </a:p>
          <a:p>
            <a:r>
              <a:rPr lang="en-US" dirty="0"/>
              <a:t>Plan to integrate DPMT and GOCDB with the Marketplace</a:t>
            </a:r>
          </a:p>
          <a:p>
            <a:r>
              <a:rPr lang="en-US" dirty="0"/>
              <a:t>Accounting</a:t>
            </a:r>
          </a:p>
          <a:p>
            <a:pPr lvl="1"/>
            <a:r>
              <a:rPr lang="en-US" dirty="0"/>
              <a:t>EUDAT accounting data integrated in the EGI accounting repo</a:t>
            </a:r>
          </a:p>
          <a:p>
            <a:pPr lvl="1"/>
            <a:r>
              <a:rPr lang="en-US" dirty="0"/>
              <a:t>Design of the EOSC-hub accounting portal</a:t>
            </a:r>
          </a:p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Prototype of the </a:t>
            </a:r>
            <a:r>
              <a:rPr lang="en-US" b="1" dirty="0"/>
              <a:t>unified monitoring system</a:t>
            </a:r>
          </a:p>
          <a:p>
            <a:r>
              <a:rPr lang="en-US" b="1" dirty="0"/>
              <a:t>Unified EOSC-hub Helpdesk</a:t>
            </a:r>
            <a:r>
              <a:rPr lang="en-US" dirty="0"/>
              <a:t> available in Nov 2018</a:t>
            </a:r>
          </a:p>
          <a:p>
            <a:r>
              <a:rPr lang="en-US" dirty="0"/>
              <a:t>Working on </a:t>
            </a:r>
            <a:r>
              <a:rPr lang="en-US" b="1" dirty="0"/>
              <a:t>integration between EGI, EUDAT and INDIGO common services</a:t>
            </a:r>
          </a:p>
          <a:p>
            <a:pPr lvl="1"/>
            <a:r>
              <a:rPr lang="en-US" dirty="0"/>
              <a:t>B2FIND, B2DROP, EGI Cloud Compute, INDIGO Orchestrator,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Setup testbeds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25951-552F-40D0-9F56-C3D16004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FA5D7-8D53-41D8-835F-B5A92475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C12276-9F5B-4BDA-8FD9-554CEF8B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Architecture</a:t>
            </a:r>
          </a:p>
        </p:txBody>
      </p:sp>
      <p:pic>
        <p:nvPicPr>
          <p:cNvPr id="6" name="Google Shape;246;p39">
            <a:extLst>
              <a:ext uri="{FF2B5EF4-FFF2-40B4-BE49-F238E27FC236}">
                <a16:creationId xmlns:a16="http://schemas.microsoft.com/office/drawing/2014/main" id="{219F3449-F096-4357-8A72-A0AC59709E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29600" y="464872"/>
            <a:ext cx="3316642" cy="288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7;p39">
            <a:extLst>
              <a:ext uri="{FF2B5EF4-FFF2-40B4-BE49-F238E27FC236}">
                <a16:creationId xmlns:a16="http://schemas.microsoft.com/office/drawing/2014/main" id="{091E7A18-839B-44A3-8008-7EE2DDC9B9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925" y="3851275"/>
            <a:ext cx="4100875" cy="19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9;p39">
            <a:extLst>
              <a:ext uri="{FF2B5EF4-FFF2-40B4-BE49-F238E27FC236}">
                <a16:creationId xmlns:a16="http://schemas.microsoft.com/office/drawing/2014/main" id="{666BB220-C3D9-4F53-B7B8-6C93D4672D61}"/>
              </a:ext>
            </a:extLst>
          </p:cNvPr>
          <p:cNvSpPr txBox="1"/>
          <p:nvPr/>
        </p:nvSpPr>
        <p:spPr>
          <a:xfrm>
            <a:off x="9145554" y="3217679"/>
            <a:ext cx="1886175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85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EOSC-hub AAI</a:t>
            </a:r>
            <a:endParaRPr b="1" dirty="0">
              <a:solidFill>
                <a:srgbClr val="852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50;p39">
            <a:extLst>
              <a:ext uri="{FF2B5EF4-FFF2-40B4-BE49-F238E27FC236}">
                <a16:creationId xmlns:a16="http://schemas.microsoft.com/office/drawing/2014/main" id="{1E323532-0EF6-45C6-A9A2-DE5EF85759C3}"/>
              </a:ext>
            </a:extLst>
          </p:cNvPr>
          <p:cNvSpPr txBox="1"/>
          <p:nvPr/>
        </p:nvSpPr>
        <p:spPr>
          <a:xfrm>
            <a:off x="7417400" y="5840400"/>
            <a:ext cx="44698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85200C"/>
                </a:solidFill>
              </a:rPr>
              <a:t>EOSC </a:t>
            </a:r>
            <a:r>
              <a:rPr lang="en-GB" b="1" dirty="0">
                <a:solidFill>
                  <a:srgbClr val="852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Marketplace</a:t>
            </a:r>
            <a:r>
              <a:rPr lang="en-GB" b="1" dirty="0">
                <a:solidFill>
                  <a:srgbClr val="85200C"/>
                </a:solidFill>
              </a:rPr>
              <a:t> - Distributed order </a:t>
            </a:r>
            <a:r>
              <a:rPr lang="en-GB" b="1" dirty="0" err="1">
                <a:solidFill>
                  <a:srgbClr val="85200C"/>
                </a:solidFill>
              </a:rPr>
              <a:t>mgmt</a:t>
            </a:r>
            <a:r>
              <a:rPr lang="en-GB" b="1" dirty="0">
                <a:solidFill>
                  <a:srgbClr val="85200C"/>
                </a:solidFill>
              </a:rPr>
              <a:t> </a:t>
            </a:r>
            <a:endParaRPr b="1" dirty="0">
              <a:solidFill>
                <a:srgbClr val="8520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17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11410950" cy="505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Communication, Dissemination and Training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</a:t>
            </a:r>
          </a:p>
        </p:txBody>
      </p:sp>
    </p:spTree>
    <p:extLst>
      <p:ext uri="{BB962C8B-B14F-4D97-AF65-F5344CB8AC3E}">
        <p14:creationId xmlns:p14="http://schemas.microsoft.com/office/powerpoint/2010/main" val="1392388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07AA2C-7167-4DC2-A757-54BA0BC2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11811000" cy="52082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Joint EOSC-hub/</a:t>
            </a:r>
            <a:r>
              <a:rPr lang="en-US" dirty="0" err="1"/>
              <a:t>OpenAIRE</a:t>
            </a:r>
            <a:r>
              <a:rPr lang="en-US" dirty="0"/>
              <a:t> communication/stakeholder engagement activities</a:t>
            </a:r>
          </a:p>
          <a:p>
            <a:pPr lvl="1"/>
            <a:r>
              <a:rPr lang="en-US" dirty="0"/>
              <a:t>Joint communication plan in place </a:t>
            </a:r>
          </a:p>
          <a:p>
            <a:pPr lvl="1"/>
            <a:r>
              <a:rPr lang="en-US" dirty="0"/>
              <a:t>2 joint case studies (</a:t>
            </a:r>
            <a:r>
              <a:rPr lang="en-US" dirty="0">
                <a:hlinkClick r:id="rId2"/>
              </a:rPr>
              <a:t>www.eosc-hub.eu/collaborations/openaire-advance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Joint webinar &amp; session at DI4R 2018 on national initiatives (with GEANT, PRACE, RDA)</a:t>
            </a:r>
          </a:p>
          <a:p>
            <a:pPr lvl="1"/>
            <a:r>
              <a:rPr lang="en-US" dirty="0"/>
              <a:t>Joint exhibition booth at ICT2018 (4-6 Dec 2018, Vienna)</a:t>
            </a:r>
          </a:p>
          <a:p>
            <a:r>
              <a:rPr lang="en-US" dirty="0"/>
              <a:t>EOSC-hub Events:</a:t>
            </a:r>
          </a:p>
          <a:p>
            <a:pPr lvl="1"/>
            <a:r>
              <a:rPr lang="en-US" dirty="0"/>
              <a:t>First EOSC-hub week, 16-20 Apr 2018, Malaga – over 170 stakeholders engaged</a:t>
            </a:r>
          </a:p>
          <a:p>
            <a:pPr lvl="1"/>
            <a:r>
              <a:rPr lang="en-US" dirty="0"/>
              <a:t>DI4R2018, 9-11 Oct, Lisbon – over 20 EOSC-hub sessions! (over 360 participants)</a:t>
            </a:r>
          </a:p>
          <a:p>
            <a:r>
              <a:rPr lang="en-US" dirty="0"/>
              <a:t>EOSC-hub website in place: </a:t>
            </a:r>
            <a:r>
              <a:rPr lang="en-US" dirty="0">
                <a:hlinkClick r:id="rId2"/>
              </a:rPr>
              <a:t>www.eosc-hub.eu</a:t>
            </a:r>
            <a:endParaRPr lang="en-US" dirty="0"/>
          </a:p>
          <a:p>
            <a:pPr lvl="1"/>
            <a:r>
              <a:rPr lang="en-US" dirty="0"/>
              <a:t>Integrated with the EOSC-hub service catalogue (</a:t>
            </a:r>
            <a:r>
              <a:rPr lang="en-US" dirty="0">
                <a:hlinkClick r:id="rId3"/>
              </a:rPr>
              <a:t>www.eosc-hub.eu/catalogue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Equipped with dedicated areas for DIH and Competence Centers</a:t>
            </a:r>
          </a:p>
          <a:p>
            <a:r>
              <a:rPr lang="en-US" dirty="0"/>
              <a:t>EOSC-hub branding &amp; project templates defined</a:t>
            </a:r>
          </a:p>
          <a:p>
            <a:r>
              <a:rPr lang="en-US" dirty="0"/>
              <a:t>EOSC-hub dissemination material created</a:t>
            </a:r>
          </a:p>
          <a:p>
            <a:pPr lvl="1"/>
            <a:r>
              <a:rPr lang="en-US" dirty="0"/>
              <a:t>Flier, poster, rollup banners, 2 editions of the EOSC-hub magazine, 2 issues of the project internal newsletter, 17 news articles, 7 blog posts, 4 short videos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BB015-D787-4B7F-8337-8ED253E4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1FC3-DF2C-4354-AF04-433A177A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16ABAD-234C-41C0-8F13-85672A1C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and Dissemination</a:t>
            </a:r>
          </a:p>
        </p:txBody>
      </p:sp>
    </p:spTree>
    <p:extLst>
      <p:ext uri="{BB962C8B-B14F-4D97-AF65-F5344CB8AC3E}">
        <p14:creationId xmlns:p14="http://schemas.microsoft.com/office/powerpoint/2010/main" val="3930753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A06BF-889C-4AA7-A691-A9A53AE4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1152128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Training </a:t>
            </a:r>
            <a:r>
              <a:rPr lang="en-US" b="1" dirty="0" err="1"/>
              <a:t>programme</a:t>
            </a:r>
            <a:r>
              <a:rPr lang="en-US" b="1" dirty="0"/>
              <a:t> and online services for training</a:t>
            </a:r>
          </a:p>
          <a:p>
            <a:pPr lvl="1"/>
            <a:r>
              <a:rPr lang="en-US" dirty="0"/>
              <a:t>Training Catalogue (under testing)</a:t>
            </a:r>
          </a:p>
          <a:p>
            <a:pPr lvl="1"/>
            <a:r>
              <a:rPr lang="en-US" dirty="0"/>
              <a:t>Training </a:t>
            </a:r>
            <a:r>
              <a:rPr lang="en-US" dirty="0" err="1"/>
              <a:t>programme</a:t>
            </a:r>
            <a:r>
              <a:rPr lang="en-US" dirty="0"/>
              <a:t> for the first project year</a:t>
            </a:r>
          </a:p>
          <a:p>
            <a:pPr lvl="1"/>
            <a:r>
              <a:rPr lang="en-US" dirty="0"/>
              <a:t>Training infrastructure up &amp; running</a:t>
            </a:r>
          </a:p>
          <a:p>
            <a:pPr lvl="2"/>
            <a:r>
              <a:rPr lang="en-US" dirty="0"/>
              <a:t>OLAs with resource providers in place till 12/2020 (reviewed every year)</a:t>
            </a:r>
          </a:p>
          <a:p>
            <a:pPr lvl="1"/>
            <a:r>
              <a:rPr lang="en-US" dirty="0"/>
              <a:t>Online tools and services for supporting training are available</a:t>
            </a:r>
          </a:p>
          <a:p>
            <a:pPr lvl="1"/>
            <a:r>
              <a:rPr lang="en-US" dirty="0"/>
              <a:t>Training the trainers event on Tue 23 Oct: introduce the material to trainers</a:t>
            </a:r>
          </a:p>
          <a:p>
            <a:r>
              <a:rPr lang="en-US" b="1" dirty="0"/>
              <a:t>Training events</a:t>
            </a:r>
          </a:p>
          <a:p>
            <a:pPr lvl="1"/>
            <a:r>
              <a:rPr lang="en-US" dirty="0"/>
              <a:t>Scheduling and planning of 7 training events on Data Management Plans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FitSM</a:t>
            </a:r>
            <a:r>
              <a:rPr lang="en-US" dirty="0"/>
              <a:t> foundation level trainings</a:t>
            </a:r>
          </a:p>
          <a:p>
            <a:pPr lvl="2"/>
            <a:r>
              <a:rPr lang="en-US" dirty="0"/>
              <a:t>~60 formally certified in </a:t>
            </a:r>
            <a:r>
              <a:rPr lang="en-US" dirty="0" err="1"/>
              <a:t>FitSM</a:t>
            </a:r>
            <a:endParaRPr lang="en-US" dirty="0"/>
          </a:p>
          <a:p>
            <a:pPr lvl="2"/>
            <a:r>
              <a:rPr lang="en-US" dirty="0"/>
              <a:t>10 of 13 WP Managers and more than half of ~60 Task Leaders trained so far</a:t>
            </a:r>
          </a:p>
          <a:p>
            <a:pPr lvl="1"/>
            <a:r>
              <a:rPr lang="en-US" dirty="0"/>
              <a:t>Webinars “Lightweight Service Management for Research Infrastructures: </a:t>
            </a:r>
            <a:r>
              <a:rPr lang="en-US" dirty="0" err="1"/>
              <a:t>FitSM</a:t>
            </a:r>
            <a:r>
              <a:rPr lang="en-US" dirty="0"/>
              <a:t> Approach”</a:t>
            </a:r>
          </a:p>
          <a:p>
            <a:pPr lvl="2"/>
            <a:r>
              <a:rPr lang="en-US" dirty="0"/>
              <a:t>CORBEL (6 Feb) (~50 participants) and ENVRI+ (20 Mar) (~15 participants)</a:t>
            </a:r>
          </a:p>
          <a:p>
            <a:pPr lvl="1"/>
            <a:r>
              <a:rPr lang="en-US" dirty="0"/>
              <a:t>Trainings on infrastructure and common services (~70 participants)</a:t>
            </a:r>
          </a:p>
          <a:p>
            <a:pPr lvl="1"/>
            <a:r>
              <a:rPr lang="en-US" dirty="0"/>
              <a:t>Doman-specific training to data providers and data scientists (~120 participants)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CCFC4-CF1B-4013-A4D1-0BA0E94D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07/10/2018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F947F-2267-4899-9E17-4B63D5A0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C778F-7F8E-4234-A4DE-F010C0E8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44848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/>
              <a:t>Backup Slides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-GB"/>
              <a:t>Virtual access</a:t>
            </a:r>
            <a:endParaRPr/>
          </a:p>
        </p:txBody>
      </p:sp>
      <p:pic>
        <p:nvPicPr>
          <p:cNvPr id="278" name="Google Shape;27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701" y="3610333"/>
            <a:ext cx="3652233" cy="32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432" y="2386734"/>
            <a:ext cx="3349600" cy="305373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4"/>
          <p:cNvSpPr txBox="1"/>
          <p:nvPr/>
        </p:nvSpPr>
        <p:spPr>
          <a:xfrm>
            <a:off x="133567" y="2090267"/>
            <a:ext cx="201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A61C00"/>
                </a:solidFill>
              </a:rPr>
              <a:t>1200 new users</a:t>
            </a:r>
            <a:endParaRPr sz="2400" b="1">
              <a:solidFill>
                <a:srgbClr val="A61C00"/>
              </a:solidFill>
            </a:endParaRPr>
          </a:p>
        </p:txBody>
      </p:sp>
      <p:pic>
        <p:nvPicPr>
          <p:cNvPr id="281" name="Google Shape;28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4600" y="381768"/>
            <a:ext cx="3268485" cy="304723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4"/>
          <p:cNvSpPr txBox="1"/>
          <p:nvPr/>
        </p:nvSpPr>
        <p:spPr>
          <a:xfrm>
            <a:off x="4172567" y="381767"/>
            <a:ext cx="201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A61C00"/>
                </a:solidFill>
              </a:rPr>
              <a:t>1000 new users</a:t>
            </a:r>
            <a:endParaRPr sz="2400" b="1">
              <a:solidFill>
                <a:srgbClr val="A61C00"/>
              </a:solidFill>
            </a:endParaRPr>
          </a:p>
        </p:txBody>
      </p:sp>
      <p:sp>
        <p:nvSpPr>
          <p:cNvPr id="283" name="Google Shape;283;p44"/>
          <p:cNvSpPr txBox="1"/>
          <p:nvPr/>
        </p:nvSpPr>
        <p:spPr>
          <a:xfrm>
            <a:off x="7293700" y="3610333"/>
            <a:ext cx="201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>
                <a:solidFill>
                  <a:srgbClr val="A61C00"/>
                </a:solidFill>
              </a:rPr>
              <a:t>1000 new users</a:t>
            </a:r>
            <a:endParaRPr sz="2400" b="1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342900"/>
            <a:ext cx="115697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46"/>
          <p:cNvGrpSpPr/>
          <p:nvPr/>
        </p:nvGrpSpPr>
        <p:grpSpPr>
          <a:xfrm>
            <a:off x="4286055" y="158702"/>
            <a:ext cx="4777275" cy="6540597"/>
            <a:chOff x="5225150" y="27125"/>
            <a:chExt cx="3921799" cy="5365837"/>
          </a:xfrm>
        </p:grpSpPr>
        <p:grpSp>
          <p:nvGrpSpPr>
            <p:cNvPr id="294" name="Google Shape;294;p46"/>
            <p:cNvGrpSpPr/>
            <p:nvPr/>
          </p:nvGrpSpPr>
          <p:grpSpPr>
            <a:xfrm>
              <a:off x="5225150" y="27125"/>
              <a:ext cx="3921799" cy="4079433"/>
              <a:chOff x="4996550" y="1017725"/>
              <a:chExt cx="3921799" cy="4079433"/>
            </a:xfrm>
          </p:grpSpPr>
          <p:pic>
            <p:nvPicPr>
              <p:cNvPr id="295" name="Google Shape;295;p4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996550" y="1017725"/>
                <a:ext cx="3921798" cy="22060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6" name="Google Shape;296;p4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996550" y="2891150"/>
                <a:ext cx="3921798" cy="22060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7" name="Google Shape;297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25151" y="3186950"/>
              <a:ext cx="3921798" cy="22060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-GB"/>
              <a:t>Backup CCs</a:t>
            </a:r>
            <a:endParaRPr/>
          </a:p>
        </p:txBody>
      </p:sp>
      <p:graphicFrame>
        <p:nvGraphicFramePr>
          <p:cNvPr id="303" name="Google Shape;303;p47"/>
          <p:cNvGraphicFramePr/>
          <p:nvPr/>
        </p:nvGraphicFramePr>
        <p:xfrm>
          <a:off x="614800" y="1887200"/>
          <a:ext cx="5481200" cy="3487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Use cases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CCs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Services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Application and data platform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EISCAT_3D</a:t>
                      </a:r>
                      <a:br>
                        <a:rPr lang="en-GB" sz="1300"/>
                      </a:br>
                      <a:r>
                        <a:rPr lang="en-GB" sz="1300"/>
                        <a:t>ICOS-eLTER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DIRAC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B2Stage, B2Share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B2Safe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EOSC-hub AAI</a:t>
                      </a:r>
                      <a:br>
                        <a:rPr lang="en-GB" sz="1300" dirty="0"/>
                      </a:br>
                      <a:br>
                        <a:rPr lang="en-GB" sz="1300" dirty="0"/>
                      </a:br>
                      <a:r>
                        <a:rPr lang="en-GB" sz="1300" dirty="0" err="1"/>
                        <a:t>Fed.Cloud</a:t>
                      </a:r>
                      <a:br>
                        <a:rPr lang="en-GB" sz="1300" dirty="0"/>
                      </a:br>
                      <a:br>
                        <a:rPr lang="en-GB" sz="1300" dirty="0"/>
                      </a:br>
                      <a:r>
                        <a:rPr lang="en-GB" sz="1300" dirty="0"/>
                        <a:t>Containers</a:t>
                      </a:r>
                      <a:br>
                        <a:rPr lang="en-GB" sz="1300" dirty="0"/>
                      </a:br>
                      <a:br>
                        <a:rPr lang="en-GB" sz="1300" dirty="0"/>
                      </a:br>
                      <a:r>
                        <a:rPr lang="en-GB" sz="1300" dirty="0"/>
                        <a:t>Storage (online, archive)</a:t>
                      </a:r>
                      <a:endParaRPr sz="13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Data and application replication ‘backbone’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ELIXIR</a:t>
                      </a:r>
                      <a:br>
                        <a:rPr lang="en-GB" sz="1300"/>
                      </a:br>
                      <a:r>
                        <a:rPr lang="en-GB" sz="1300"/>
                        <a:t>EPOS-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Orfeus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FTS, B2Stage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Kubernetes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Life sc. &amp; EPOS AAI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User workflows over distributed data and compute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Fusion</a:t>
                      </a:r>
                      <a:br>
                        <a:rPr lang="en-GB" sz="1300"/>
                      </a:br>
                      <a:r>
                        <a:rPr lang="en-GB" sz="1300"/>
                        <a:t>R.astronomy</a:t>
                      </a:r>
                      <a:br>
                        <a:rPr lang="en-GB" sz="1300"/>
                      </a:br>
                      <a:r>
                        <a:rPr lang="en-GB" sz="1300"/>
                        <a:t>Disaster Mit.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DODAS</a:t>
                      </a:r>
                      <a:br>
                        <a:rPr lang="en-GB" sz="1300" dirty="0"/>
                      </a:br>
                      <a:r>
                        <a:rPr lang="en-GB" sz="1300" dirty="0" err="1"/>
                        <a:t>OneData</a:t>
                      </a:r>
                      <a:br>
                        <a:rPr lang="en-GB" sz="1300" dirty="0"/>
                      </a:br>
                      <a:r>
                        <a:rPr lang="en-GB" sz="1300" dirty="0" err="1"/>
                        <a:t>Jupyter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299FF6-B402-4C1E-8006-62D463C3CB14}"/>
              </a:ext>
            </a:extLst>
          </p:cNvPr>
          <p:cNvGraphicFramePr>
            <a:graphicFrameLocks noGrp="1"/>
          </p:cNvGraphicFramePr>
          <p:nvPr/>
        </p:nvGraphicFramePr>
        <p:xfrm>
          <a:off x="6629897" y="1887200"/>
          <a:ext cx="4852896" cy="4070653"/>
        </p:xfrm>
        <a:graphic>
          <a:graphicData uri="http://schemas.openxmlformats.org/drawingml/2006/table">
            <a:tbl>
              <a:tblPr firstRow="1" bandRow="1"/>
              <a:tblGrid>
                <a:gridCol w="1213224">
                  <a:extLst>
                    <a:ext uri="{9D8B030D-6E8A-4147-A177-3AD203B41FA5}">
                      <a16:colId xmlns:a16="http://schemas.microsoft.com/office/drawing/2014/main" val="4238524429"/>
                    </a:ext>
                  </a:extLst>
                </a:gridCol>
                <a:gridCol w="1213224">
                  <a:extLst>
                    <a:ext uri="{9D8B030D-6E8A-4147-A177-3AD203B41FA5}">
                      <a16:colId xmlns:a16="http://schemas.microsoft.com/office/drawing/2014/main" val="1677914769"/>
                    </a:ext>
                  </a:extLst>
                </a:gridCol>
                <a:gridCol w="1213224">
                  <a:extLst>
                    <a:ext uri="{9D8B030D-6E8A-4147-A177-3AD203B41FA5}">
                      <a16:colId xmlns:a16="http://schemas.microsoft.com/office/drawing/2014/main" val="882123541"/>
                    </a:ext>
                  </a:extLst>
                </a:gridCol>
                <a:gridCol w="1213224">
                  <a:extLst>
                    <a:ext uri="{9D8B030D-6E8A-4147-A177-3AD203B41FA5}">
                      <a16:colId xmlns:a16="http://schemas.microsoft.com/office/drawing/2014/main" val="196455756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Use cases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CCs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Services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99240"/>
                  </a:ext>
                </a:extLst>
              </a:tr>
              <a:tr h="105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Application and data platform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EISCAT_3D</a:t>
                      </a:r>
                      <a:br>
                        <a:rPr lang="en-GB" sz="1300"/>
                      </a:br>
                      <a:r>
                        <a:rPr lang="en-GB" sz="1300"/>
                        <a:t>ICOS-eLTER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DIRAC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B2Stage, B2Share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B2Safe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EOSC-hub AAI</a:t>
                      </a:r>
                      <a:br>
                        <a:rPr lang="en-GB" sz="1300" dirty="0"/>
                      </a:br>
                      <a:br>
                        <a:rPr lang="en-GB" sz="1300" dirty="0"/>
                      </a:br>
                      <a:r>
                        <a:rPr lang="en-GB" sz="1300" dirty="0" err="1"/>
                        <a:t>Fed.Cloud</a:t>
                      </a:r>
                      <a:br>
                        <a:rPr lang="en-GB" sz="1300" dirty="0"/>
                      </a:br>
                      <a:br>
                        <a:rPr lang="en-GB" sz="1300" dirty="0"/>
                      </a:br>
                      <a:r>
                        <a:rPr lang="en-GB" sz="1300" dirty="0"/>
                        <a:t>Containers</a:t>
                      </a:r>
                      <a:br>
                        <a:rPr lang="en-GB" sz="1300" dirty="0"/>
                      </a:br>
                      <a:br>
                        <a:rPr lang="en-GB" sz="1300" dirty="0"/>
                      </a:br>
                      <a:r>
                        <a:rPr lang="en-GB" sz="1300" dirty="0"/>
                        <a:t>Storage (online, archive)</a:t>
                      </a:r>
                      <a:endParaRPr sz="13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735630203"/>
                  </a:ext>
                </a:extLst>
              </a:tr>
              <a:tr h="105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Data and application replication ‘backbone’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ELIXIR</a:t>
                      </a:r>
                      <a:br>
                        <a:rPr lang="en-GB" sz="1300"/>
                      </a:br>
                      <a:r>
                        <a:rPr lang="en-GB" sz="1300"/>
                        <a:t>EPOS-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Orfeus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FTS, B2Stage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Kubernetes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Life sc. &amp; EPOS AAI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42421"/>
                  </a:ext>
                </a:extLst>
              </a:tr>
              <a:tr h="146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User workflows over distributed data and compute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Fusion</a:t>
                      </a:r>
                      <a:br>
                        <a:rPr lang="en-GB" sz="1300"/>
                      </a:br>
                      <a:r>
                        <a:rPr lang="en-GB" sz="1300"/>
                        <a:t>R.astronomy</a:t>
                      </a:r>
                      <a:br>
                        <a:rPr lang="en-GB" sz="1300"/>
                      </a:br>
                      <a:r>
                        <a:rPr lang="en-GB" sz="1300"/>
                        <a:t>Disaster Mit.</a:t>
                      </a:r>
                      <a:endParaRPr sz="13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/>
                        <a:t>DODAS</a:t>
                      </a:r>
                      <a:br>
                        <a:rPr lang="en-GB" sz="1300" dirty="0"/>
                      </a:br>
                      <a:r>
                        <a:rPr lang="en-GB" sz="1300" dirty="0" err="1"/>
                        <a:t>OneData</a:t>
                      </a:r>
                      <a:br>
                        <a:rPr lang="en-GB" sz="1300" dirty="0"/>
                      </a:br>
                      <a:r>
                        <a:rPr lang="en-GB" sz="1300" dirty="0" err="1"/>
                        <a:t>Jupyter</a:t>
                      </a:r>
                      <a:endParaRPr sz="1300" dirty="0"/>
                    </a:p>
                  </a:txBody>
                  <a:tcPr marL="121900" marR="121900" marT="121900" marB="12190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0118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5BE552-70BA-4F9C-8732-B3C54DA3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European Commission Horizon2020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100 Partners, 76 beneficiaries (75 funded)</a:t>
            </a:r>
          </a:p>
          <a:p>
            <a:pPr lvl="0"/>
            <a:r>
              <a:rPr lang="en-GB" dirty="0"/>
              <a:t>3874 PMs, 108 FTEs, more than 200 technical and scientific staff involved</a:t>
            </a:r>
          </a:p>
          <a:p>
            <a:pPr lvl="1"/>
            <a:r>
              <a:rPr lang="en-US" sz="2400" dirty="0"/>
              <a:t>€33,331,18</a:t>
            </a:r>
            <a:r>
              <a:rPr lang="en-GB" sz="2400" dirty="0"/>
              <a:t>, funded by:</a:t>
            </a:r>
          </a:p>
          <a:p>
            <a:pPr lvl="2"/>
            <a:r>
              <a:rPr lang="en-GB" sz="2200" dirty="0"/>
              <a:t>European Commission: €30,000,000</a:t>
            </a:r>
          </a:p>
          <a:p>
            <a:pPr lvl="2"/>
            <a:r>
              <a:rPr lang="en-GB" sz="2200" dirty="0"/>
              <a:t>EGI Foundation and its participants: €2,155,540 </a:t>
            </a:r>
          </a:p>
          <a:p>
            <a:pPr lvl="2"/>
            <a:r>
              <a:rPr lang="en-GB" dirty="0"/>
              <a:t>EGI participants: €1,221,094 </a:t>
            </a:r>
          </a:p>
          <a:p>
            <a:r>
              <a:rPr lang="en-US" dirty="0"/>
              <a:t>36 months: Jan 2018 – Dec 2020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668E8B-804A-4226-A5F9-B64F4480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8DC4-DE83-4F63-8090-0B20624E8C99}" type="datetime1">
              <a:rPr lang="en-US" smtClean="0"/>
              <a:t>10/6/2018</a:t>
            </a:fld>
            <a:endParaRPr lang="en-US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835059-47AC-4E0A-80DD-CB28365206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Project figures</a:t>
            </a:r>
          </a:p>
        </p:txBody>
      </p:sp>
    </p:spTree>
    <p:extLst>
      <p:ext uri="{BB962C8B-B14F-4D97-AF65-F5344CB8AC3E}">
        <p14:creationId xmlns:p14="http://schemas.microsoft.com/office/powerpoint/2010/main" val="3013364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433" y="2838063"/>
            <a:ext cx="7229832" cy="37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A923E5-3980-4E68-B770-7C0B3391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D3F1F1-F183-4535-9A5B-31082954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6E9E-105D-47B0-9E5B-906E66FBF682}" type="datetime1">
              <a:rPr lang="en-US" smtClean="0"/>
              <a:t>10/6/2018</a:t>
            </a:fld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6AD3C22-F729-4210-B78A-F63F140CF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174" y="164860"/>
            <a:ext cx="7974404" cy="864081"/>
          </a:xfrm>
        </p:spPr>
        <p:txBody>
          <a:bodyPr/>
          <a:lstStyle/>
          <a:p>
            <a:r>
              <a:rPr lang="en-US" dirty="0"/>
              <a:t>EOSC-hub Mission</a:t>
            </a:r>
          </a:p>
          <a:p>
            <a:endParaRPr lang="en-GB" dirty="0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1993776" y="58611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8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pPr/>
              <a:t>10/6/2018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089776" y="58611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75" b="0" i="0" kern="120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991544" y="620688"/>
            <a:ext cx="5472608" cy="57606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993776" y="609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The project will create </a:t>
            </a:r>
            <a:r>
              <a:rPr lang="en-US" sz="3600" b="1" dirty="0">
                <a:solidFill>
                  <a:srgbClr val="B5892D"/>
                </a:solidFill>
              </a:rPr>
              <a:t>EOSC Hub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  <a:r>
              <a:rPr lang="en-US" sz="3600" dirty="0"/>
              <a:t> </a:t>
            </a:r>
          </a:p>
          <a:p>
            <a:pPr marL="0" indent="0" algn="ctr">
              <a:buNone/>
            </a:pPr>
            <a:r>
              <a:rPr lang="en-US" sz="3200" dirty="0"/>
              <a:t>a </a:t>
            </a:r>
            <a:r>
              <a:rPr lang="en-US" sz="3200" dirty="0">
                <a:solidFill>
                  <a:srgbClr val="1F497D"/>
                </a:solidFill>
              </a:rPr>
              <a:t>federated</a:t>
            </a:r>
            <a:r>
              <a:rPr lang="en-US" sz="3200" dirty="0"/>
              <a:t> integration and management system for EOSC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32112" y="2481808"/>
            <a:ext cx="23762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Applications &amp; tools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Baseline services (storage, compute, connectivity)</a:t>
            </a: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Training, consultants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3772" y="2732671"/>
            <a:ext cx="15311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Marketplace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AAI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Accounting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Monitoring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0784" y="4354016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2" indent="-130175">
              <a:buFont typeface="Arial"/>
              <a:buChar char="•"/>
            </a:pPr>
            <a:r>
              <a:rPr lang="en-US" dirty="0"/>
              <a:t>Security regulations,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Compliance to standards,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Terms of use,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FAIR implementation guidelines </a:t>
            </a:r>
          </a:p>
          <a:p>
            <a:pPr marL="169863" lvl="2" indent="-130175">
              <a:buFont typeface="Arial"/>
              <a:buChar char="•"/>
            </a:pPr>
            <a:r>
              <a:rPr lang="is-IS" dirty="0"/>
              <a:t>…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8196808" y="1292511"/>
            <a:ext cx="2160240" cy="1224136"/>
          </a:xfrm>
          <a:prstGeom prst="wedgeRectCallout">
            <a:avLst>
              <a:gd name="adj1" fmla="val -19955"/>
              <a:gd name="adj2" fmla="val 7489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Usage according to</a:t>
            </a:r>
            <a:br>
              <a:rPr lang="is-I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s-IS" b="1" dirty="0">
                <a:solidFill>
                  <a:schemeClr val="accent6">
                    <a:lumMod val="50000"/>
                  </a:schemeClr>
                </a:solidFill>
              </a:rPr>
              <a:t>Principles of engagement</a:t>
            </a:r>
            <a:endParaRPr lang="en-US" sz="1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932112" y="1041647"/>
            <a:ext cx="2160240" cy="1224136"/>
          </a:xfrm>
          <a:prstGeom prst="wedgeRectCallout">
            <a:avLst>
              <a:gd name="adj1" fmla="val -19955"/>
              <a:gd name="adj2" fmla="val 7489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From the consortium AND from </a:t>
            </a:r>
            <a:r>
              <a:rPr lang="is-IS" b="1" dirty="0">
                <a:solidFill>
                  <a:schemeClr val="accent6">
                    <a:lumMod val="50000"/>
                  </a:schemeClr>
                </a:solidFill>
              </a:rPr>
              <a:t>external contributors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4354016"/>
            <a:ext cx="2699792" cy="17543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Lightweight certification of providers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SLA negotiation</a:t>
            </a:r>
          </a:p>
          <a:p>
            <a:pPr marL="169863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Customer Relationship Management</a:t>
            </a:r>
          </a:p>
          <a:p>
            <a:pPr marL="169863" indent="-169863">
              <a:buFont typeface="Arial"/>
              <a:buChar char="•"/>
            </a:pP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919575688"/>
              </p:ext>
            </p:extLst>
          </p:nvPr>
        </p:nvGraphicFramePr>
        <p:xfrm>
          <a:off x="3060576" y="2337791"/>
          <a:ext cx="60723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ular Callout 17"/>
          <p:cNvSpPr/>
          <p:nvPr/>
        </p:nvSpPr>
        <p:spPr>
          <a:xfrm>
            <a:off x="4236368" y="4714055"/>
            <a:ext cx="2088232" cy="792088"/>
          </a:xfrm>
          <a:prstGeom prst="wedgeRectCallout">
            <a:avLst>
              <a:gd name="adj1" fmla="val -70850"/>
              <a:gd name="adj2" fmla="val -226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Based on </a:t>
            </a:r>
            <a:r>
              <a:rPr lang="is-IS" b="1" dirty="0">
                <a:solidFill>
                  <a:srgbClr val="F27E00"/>
                </a:solidFill>
              </a:rPr>
              <a:t>FitSM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Contact point </a:t>
            </a:r>
            <a:r>
              <a:rPr lang="en-US" sz="2400" dirty="0"/>
              <a:t>for researchers and innovators to discover, access, use and reuse a broad spectrum of resources for advanced data-driven research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>
                <a:solidFill>
                  <a:srgbClr val="1F497D"/>
                </a:solidFill>
              </a:rPr>
              <a:t>Catalogue of resources and services 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/>
              <a:t>Humanities, Engineering, Medical and Health Sciences, Natural Sciences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Corpus of policies, processes and federation services (community-defined)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>
                <a:solidFill>
                  <a:srgbClr val="1F497D"/>
                </a:solidFill>
                <a:sym typeface="Wingdings"/>
              </a:rPr>
              <a:t>Principles of engagement </a:t>
            </a:r>
            <a:r>
              <a:rPr lang="en-US" sz="2000" dirty="0">
                <a:sym typeface="Wingdings"/>
              </a:rPr>
              <a:t>and</a:t>
            </a:r>
            <a:r>
              <a:rPr lang="en-US" sz="2000" dirty="0">
                <a:solidFill>
                  <a:srgbClr val="1F497D"/>
                </a:solidFill>
                <a:sym typeface="Wingdings"/>
              </a:rPr>
              <a:t> EOSC “core” services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1F497D"/>
                </a:solidFill>
              </a:rPr>
              <a:t>Quality assurance reviews 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/>
              <a:t>Manage </a:t>
            </a:r>
            <a:r>
              <a:rPr lang="en-US" sz="2000" dirty="0">
                <a:solidFill>
                  <a:srgbClr val="1F497D"/>
                </a:solidFill>
              </a:rPr>
              <a:t>end-to-end service level management performance 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1F497D"/>
                </a:solidFill>
              </a:rPr>
              <a:t>Competence Centres and a Joint Digital Innovation Hub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/>
              <a:t>Specialized Technical support, training</a:t>
            </a:r>
          </a:p>
          <a:p>
            <a:pPr marL="342900" lvl="1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62CAA6-29E8-4D72-8492-F24500347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does the Hub provide?</a:t>
            </a:r>
          </a:p>
        </p:txBody>
      </p:sp>
    </p:spTree>
    <p:extLst>
      <p:ext uri="{BB962C8B-B14F-4D97-AF65-F5344CB8AC3E}">
        <p14:creationId xmlns:p14="http://schemas.microsoft.com/office/powerpoint/2010/main" val="355946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0;p17">
            <a:extLst>
              <a:ext uri="{FF2B5EF4-FFF2-40B4-BE49-F238E27FC236}">
                <a16:creationId xmlns:a16="http://schemas.microsoft.com/office/drawing/2014/main" id="{2E8F5436-86A6-46F9-A0C7-B8C9214221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9533" y="1500333"/>
            <a:ext cx="3319567" cy="38573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268" y="914400"/>
            <a:ext cx="6903640" cy="3455637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/>
              <a:t>Publish and promote services and resources</a:t>
            </a:r>
          </a:p>
          <a:p>
            <a:r>
              <a:rPr lang="en-US" sz="3500" dirty="0"/>
              <a:t>Defined Hub policies (general &amp; community-specific) </a:t>
            </a:r>
          </a:p>
          <a:p>
            <a:r>
              <a:rPr lang="en-US" sz="3500" dirty="0"/>
              <a:t>FAIR best practices, access and usage policies, interoperability, standards</a:t>
            </a:r>
          </a:p>
          <a:p>
            <a:r>
              <a:rPr lang="en-US" sz="3500" dirty="0"/>
              <a:t>General service management processes with the providers</a:t>
            </a:r>
          </a:p>
          <a:p>
            <a:r>
              <a:rPr lang="en-US" sz="3500" dirty="0"/>
              <a:t>Tools for federated service management</a:t>
            </a:r>
          </a:p>
          <a:p>
            <a:pPr lvl="1"/>
            <a:r>
              <a:rPr lang="en-US" dirty="0"/>
              <a:t>Accounting, monitoring, federated AAI, registries</a:t>
            </a:r>
          </a:p>
          <a:p>
            <a:pPr lvl="1"/>
            <a:r>
              <a:rPr lang="en-US" dirty="0"/>
              <a:t>Incident and support management, customer relationship and order management, SLA management, IT security management, …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6F90-7FE8-496A-B124-08E94EE988BB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Value proposition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A7347E9-2023-4D72-9C97-6109F0843CEA}"/>
              </a:ext>
            </a:extLst>
          </p:cNvPr>
          <p:cNvSpPr txBox="1">
            <a:spLocks/>
          </p:cNvSpPr>
          <p:nvPr/>
        </p:nvSpPr>
        <p:spPr>
          <a:xfrm>
            <a:off x="3230809" y="4038600"/>
            <a:ext cx="5989240" cy="2998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Using institutional credentials for access</a:t>
            </a:r>
          </a:p>
          <a:p>
            <a:r>
              <a:rPr lang="en-US" sz="2200" dirty="0"/>
              <a:t>Discover and compare services</a:t>
            </a:r>
          </a:p>
          <a:p>
            <a:r>
              <a:rPr lang="en-US" sz="2200" dirty="0"/>
              <a:t>Order services and resources, get access and support</a:t>
            </a:r>
          </a:p>
          <a:p>
            <a:r>
              <a:rPr lang="en-US" sz="2200" dirty="0"/>
              <a:t>Order extended capacities</a:t>
            </a:r>
          </a:p>
          <a:p>
            <a:r>
              <a:rPr lang="en-US" sz="2200" dirty="0"/>
              <a:t>Order service upgrades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6614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F7A3B5-E861-4964-941A-96B8A30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280-E301-424F-AC83-DBF6F478AB5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EOSC-hub contribution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E583A-2B6F-4BCA-90F4-3B7FF232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Shaping the EOSC</a:t>
            </a:r>
          </a:p>
        </p:txBody>
      </p:sp>
    </p:spTree>
    <p:extLst>
      <p:ext uri="{BB962C8B-B14F-4D97-AF65-F5344CB8AC3E}">
        <p14:creationId xmlns:p14="http://schemas.microsoft.com/office/powerpoint/2010/main" val="321705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90CBAE-D8FE-4CC3-97D6-30F839AC3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521280" cy="5112565"/>
          </a:xfrm>
        </p:spPr>
        <p:txBody>
          <a:bodyPr>
            <a:normAutofit/>
          </a:bodyPr>
          <a:lstStyle/>
          <a:p>
            <a:r>
              <a:rPr lang="en-US" dirty="0"/>
              <a:t>EOSC implementation roadmap and project strategy</a:t>
            </a:r>
          </a:p>
          <a:p>
            <a:r>
              <a:rPr lang="en-US" dirty="0"/>
              <a:t>The EOSC service management system</a:t>
            </a:r>
          </a:p>
          <a:p>
            <a:r>
              <a:rPr lang="en-US" dirty="0"/>
              <a:t>The EOSC Portal</a:t>
            </a:r>
          </a:p>
          <a:p>
            <a:r>
              <a:rPr lang="en-US" dirty="0"/>
              <a:t>Engagement with and boarding of service providers to the EOSC</a:t>
            </a:r>
          </a:p>
          <a:p>
            <a:pPr lvl="1"/>
            <a:r>
              <a:rPr lang="en-US" dirty="0"/>
              <a:t>Boarding of services providers</a:t>
            </a:r>
          </a:p>
          <a:p>
            <a:pPr lvl="1"/>
            <a:r>
              <a:rPr lang="en-US" dirty="0"/>
              <a:t>Engagement with service providers</a:t>
            </a:r>
          </a:p>
          <a:p>
            <a:r>
              <a:rPr lang="en-US" dirty="0"/>
              <a:t>EOSC-hub Technical architecture as a contribution to the EOSC</a:t>
            </a:r>
          </a:p>
          <a:p>
            <a:pPr lvl="1"/>
            <a:r>
              <a:rPr lang="en-US" dirty="0"/>
              <a:t>Technical coordination</a:t>
            </a:r>
          </a:p>
          <a:p>
            <a:pPr lvl="1"/>
            <a:r>
              <a:rPr lang="en-US" dirty="0"/>
              <a:t>Technical architecture</a:t>
            </a:r>
          </a:p>
          <a:p>
            <a:r>
              <a:rPr lang="en-US" dirty="0"/>
              <a:t>Communication, dissemination and training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7B194-2E8D-4DC2-BE9A-C4A12D26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5ED-ED7C-41AA-A899-98926A9D966F}" type="datetime1">
              <a:rPr lang="en-GB" smtClean="0"/>
              <a:t>06/10/2018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400E2-A7EE-48E5-83B1-66F389F2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B91661-B2E0-4511-A00A-EC2D7245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Shaping the EOSC</a:t>
            </a:r>
            <a:br>
              <a:rPr lang="en-US" sz="2000" dirty="0"/>
            </a:br>
            <a:r>
              <a:rPr lang="en-US" dirty="0"/>
              <a:t>The EOSC-hub contribution</a:t>
            </a:r>
          </a:p>
        </p:txBody>
      </p:sp>
    </p:spTree>
    <p:extLst>
      <p:ext uri="{BB962C8B-B14F-4D97-AF65-F5344CB8AC3E}">
        <p14:creationId xmlns:p14="http://schemas.microsoft.com/office/powerpoint/2010/main" val="367337142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20181006-EOSC-HUB_StatusUpdate_v0.1</Template>
  <TotalTime>1439</TotalTime>
  <Words>2905</Words>
  <Application>Microsoft Office PowerPoint</Application>
  <PresentationFormat>Widescreen</PresentationFormat>
  <Paragraphs>472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EB Garamond</vt:lpstr>
      <vt:lpstr>Mangal</vt:lpstr>
      <vt:lpstr>Source Sans Pro</vt:lpstr>
      <vt:lpstr>Wingdings</vt:lpstr>
      <vt:lpstr>slide_base</vt:lpstr>
      <vt:lpstr>PowerPoint Presentation</vt:lpstr>
      <vt:lpstr>EOSC-hub</vt:lpstr>
      <vt:lpstr>PowerPoint Presentation</vt:lpstr>
      <vt:lpstr>PowerPoint Presentation</vt:lpstr>
      <vt:lpstr>PowerPoint Presentation</vt:lpstr>
      <vt:lpstr>PowerPoint Presentation</vt:lpstr>
      <vt:lpstr>Value proposition</vt:lpstr>
      <vt:lpstr>Shaping the EOSC</vt:lpstr>
      <vt:lpstr>Shaping the EOSC The EOSC-hub contribution</vt:lpstr>
      <vt:lpstr>Shaping the EOSC</vt:lpstr>
      <vt:lpstr>Contribution to the EOSC implementation roadmap The EOSC-hub roles</vt:lpstr>
      <vt:lpstr>EOSC-hub strategy goals</vt:lpstr>
      <vt:lpstr>Shaping the EOSC</vt:lpstr>
      <vt:lpstr>EOSC Service Management System</vt:lpstr>
      <vt:lpstr>Contribution to the definition of the Rules of Participation</vt:lpstr>
      <vt:lpstr>Shaping the EOSC</vt:lpstr>
      <vt:lpstr>The EOSC Portal</vt:lpstr>
      <vt:lpstr>Contribution to the EOSC Portal launch</vt:lpstr>
      <vt:lpstr>The EOSC Marketplace as key component of the EOSC portal</vt:lpstr>
      <vt:lpstr>Shaping the EOSC</vt:lpstr>
      <vt:lpstr>Boarding of service providers  Creating a catalogue of services as part of EOSC</vt:lpstr>
      <vt:lpstr>Boarding of service providers  Access Enabling Services</vt:lpstr>
      <vt:lpstr>Boarding of service providers  Research Enabling Services – Common Services</vt:lpstr>
      <vt:lpstr>Boarding of service providers  Research Enabling Services – Thematic Services</vt:lpstr>
      <vt:lpstr>Engaging with service providers  Research Enabling Services – Competence Centers</vt:lpstr>
      <vt:lpstr>Engaging with service providers  Business sector &amp; the Joint digital innovation hub</vt:lpstr>
      <vt:lpstr>Engaging with service providers  Other Service Providers</vt:lpstr>
      <vt:lpstr>Shaping the EOSC</vt:lpstr>
      <vt:lpstr>Technical coordination</vt:lpstr>
      <vt:lpstr>Technical Architecture</vt:lpstr>
      <vt:lpstr>Shaping the EOSC</vt:lpstr>
      <vt:lpstr>Communication and Dissemination</vt:lpstr>
      <vt:lpstr>Training</vt:lpstr>
      <vt:lpstr>PowerPoint Presentation</vt:lpstr>
      <vt:lpstr>Backup Slides</vt:lpstr>
      <vt:lpstr>Virtual access</vt:lpstr>
      <vt:lpstr>PowerPoint Presentation</vt:lpstr>
      <vt:lpstr>PowerPoint Presentation</vt:lpstr>
      <vt:lpstr>Backup CCs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Diego</cp:lastModifiedBy>
  <cp:revision>47</cp:revision>
  <dcterms:created xsi:type="dcterms:W3CDTF">2018-10-06T11:08:24Z</dcterms:created>
  <dcterms:modified xsi:type="dcterms:W3CDTF">2018-10-07T11:07:31Z</dcterms:modified>
</cp:coreProperties>
</file>