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6858000" cx="12192000"/>
  <p:notesSz cx="6858000" cy="9144000"/>
  <p:embeddedFontLst>
    <p:embeddedFont>
      <p:font typeface="Source Sans Pr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7" roundtripDataSignature="AMtx7mgKS9UKsxkZWt7OMCyR4IKFLX/T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SourceSansPro-bold.fntdata"/><Relationship Id="rId21" Type="http://schemas.openxmlformats.org/officeDocument/2006/relationships/slide" Target="slides/slide16.xml"/><Relationship Id="rId43" Type="http://schemas.openxmlformats.org/officeDocument/2006/relationships/font" Target="fonts/SourceSansPro-regular.fntdata"/><Relationship Id="rId24" Type="http://schemas.openxmlformats.org/officeDocument/2006/relationships/slide" Target="slides/slide19.xml"/><Relationship Id="rId46" Type="http://schemas.openxmlformats.org/officeDocument/2006/relationships/font" Target="fonts/SourceSansPro-boldItalic.fntdata"/><Relationship Id="rId23" Type="http://schemas.openxmlformats.org/officeDocument/2006/relationships/slide" Target="slides/slide18.xml"/><Relationship Id="rId45" Type="http://schemas.openxmlformats.org/officeDocument/2006/relationships/font" Target="fonts/SourceSansPr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customschemas.google.com/relationships/presentationmetadata" Target="meta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2" name="Google Shape;342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2" name="Google Shape;39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5" name="Google Shape;42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3" name="Google Shape;433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5" name="Google Shape;44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3" name="Google Shape;45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5" name="Google Shape;46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5" name="Google Shape;47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9" name="Google Shape;48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1" name="Google Shape;501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4" name="Google Shape;514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60c7a48a5c_1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8" name="Google Shape;528;g60c7a48a5c_1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9" name="Google Shape;569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7" name="Google Shape;577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9" name="Google Shape;61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2" name="Google Shape;702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9" name="Google Shape;719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6" name="Google Shape;726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3" name="Google Shape;73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0" name="Google Shape;740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8" name="Google Shape;778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9" name="Google Shape;779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ro_slide" showMasterSp="0">
  <p:cSld name="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8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8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8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8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" name="Google Shape;17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no content">
  <p:cSld name="Title no conten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6"/>
          <p:cNvSpPr txBox="1"/>
          <p:nvPr>
            <p:ph type="title"/>
          </p:nvPr>
        </p:nvSpPr>
        <p:spPr>
          <a:xfrm>
            <a:off x="575733" y="452669"/>
            <a:ext cx="110400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  <a:defRPr b="0" i="0" sz="42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4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4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46"/>
          <p:cNvSpPr/>
          <p:nvPr/>
        </p:nvSpPr>
        <p:spPr>
          <a:xfrm>
            <a:off x="575733" y="456899"/>
            <a:ext cx="11040000" cy="3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">
  <p:cSld name="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7"/>
          <p:cNvSpPr txBox="1"/>
          <p:nvPr>
            <p:ph idx="1" type="body"/>
          </p:nvPr>
        </p:nvSpPr>
        <p:spPr>
          <a:xfrm>
            <a:off x="235527" y="1825625"/>
            <a:ext cx="11672400" cy="4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67"/>
          <p:cNvSpPr txBox="1"/>
          <p:nvPr>
            <p:ph type="title"/>
          </p:nvPr>
        </p:nvSpPr>
        <p:spPr>
          <a:xfrm>
            <a:off x="3438769" y="225527"/>
            <a:ext cx="6305200" cy="4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33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67"/>
          <p:cNvSpPr txBox="1"/>
          <p:nvPr>
            <p:ph idx="2" type="subTitle"/>
          </p:nvPr>
        </p:nvSpPr>
        <p:spPr>
          <a:xfrm>
            <a:off x="3438768" y="837811"/>
            <a:ext cx="6305200" cy="4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ext">
  <p:cSld name="1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8"/>
          <p:cNvSpPr txBox="1"/>
          <p:nvPr>
            <p:ph idx="1" type="body"/>
          </p:nvPr>
        </p:nvSpPr>
        <p:spPr>
          <a:xfrm>
            <a:off x="235537" y="1825625"/>
            <a:ext cx="11672455" cy="426316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055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0"/>
              <a:buFont typeface="Noto Sans Symbols"/>
              <a:buChar char="⮚"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68"/>
          <p:cNvSpPr txBox="1"/>
          <p:nvPr>
            <p:ph type="title"/>
          </p:nvPr>
        </p:nvSpPr>
        <p:spPr>
          <a:xfrm>
            <a:off x="3438772" y="225528"/>
            <a:ext cx="6305061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3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68"/>
          <p:cNvSpPr txBox="1"/>
          <p:nvPr>
            <p:ph idx="2" type="subTitle"/>
          </p:nvPr>
        </p:nvSpPr>
        <p:spPr>
          <a:xfrm>
            <a:off x="3438771" y="837811"/>
            <a:ext cx="6305060" cy="5385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1" sz="2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ext">
  <p:cSld name="2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9"/>
          <p:cNvSpPr txBox="1"/>
          <p:nvPr>
            <p:ph idx="1" type="body"/>
          </p:nvPr>
        </p:nvSpPr>
        <p:spPr>
          <a:xfrm>
            <a:off x="235537" y="1825625"/>
            <a:ext cx="11672455" cy="426316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055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0"/>
              <a:buFont typeface="Noto Sans Symbols"/>
              <a:buChar char="⮚"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69"/>
          <p:cNvSpPr txBox="1"/>
          <p:nvPr>
            <p:ph type="title"/>
          </p:nvPr>
        </p:nvSpPr>
        <p:spPr>
          <a:xfrm>
            <a:off x="3438772" y="225528"/>
            <a:ext cx="6305061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3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69"/>
          <p:cNvSpPr txBox="1"/>
          <p:nvPr>
            <p:ph idx="2" type="subTitle"/>
          </p:nvPr>
        </p:nvSpPr>
        <p:spPr>
          <a:xfrm>
            <a:off x="3438771" y="837811"/>
            <a:ext cx="6305060" cy="5385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1" sz="2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_slide" showMasterSp="0">
  <p:cSld name="1_Content_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0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0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0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0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0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0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0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0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0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0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0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0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73" name="Google Shape;173;p70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" name="Google Shape;174;p7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5" name="Google Shape;175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1D2F4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ext">
  <p:cSld name="3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/>
          <p:nvPr>
            <p:ph idx="1" type="body"/>
          </p:nvPr>
        </p:nvSpPr>
        <p:spPr>
          <a:xfrm>
            <a:off x="235537" y="1825625"/>
            <a:ext cx="11672455" cy="426316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055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0"/>
              <a:buFont typeface="Noto Sans Symbols"/>
              <a:buChar char="⮚"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19"/>
          <p:cNvSpPr txBox="1"/>
          <p:nvPr>
            <p:ph type="title"/>
          </p:nvPr>
        </p:nvSpPr>
        <p:spPr>
          <a:xfrm>
            <a:off x="3438772" y="225528"/>
            <a:ext cx="6305061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3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19"/>
          <p:cNvSpPr txBox="1"/>
          <p:nvPr>
            <p:ph idx="2" type="subTitle"/>
          </p:nvPr>
        </p:nvSpPr>
        <p:spPr>
          <a:xfrm>
            <a:off x="3438771" y="837811"/>
            <a:ext cx="6305060" cy="5385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1" sz="2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ext">
  <p:cSld name="4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/>
          <p:nvPr>
            <p:ph idx="1" type="body"/>
          </p:nvPr>
        </p:nvSpPr>
        <p:spPr>
          <a:xfrm>
            <a:off x="235537" y="1825625"/>
            <a:ext cx="11672455" cy="426316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055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0"/>
              <a:buFont typeface="Noto Sans Symbols"/>
              <a:buChar char="⮚"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20"/>
          <p:cNvSpPr txBox="1"/>
          <p:nvPr>
            <p:ph type="title"/>
          </p:nvPr>
        </p:nvSpPr>
        <p:spPr>
          <a:xfrm>
            <a:off x="3438772" y="225528"/>
            <a:ext cx="6305061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3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20"/>
          <p:cNvSpPr txBox="1"/>
          <p:nvPr>
            <p:ph idx="2" type="subTitle"/>
          </p:nvPr>
        </p:nvSpPr>
        <p:spPr>
          <a:xfrm>
            <a:off x="3438771" y="837811"/>
            <a:ext cx="6305060" cy="5385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1" sz="2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ext">
  <p:cSld name="5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235537" y="1825625"/>
            <a:ext cx="11672455" cy="426316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055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0"/>
              <a:buFont typeface="Noto Sans Symbols"/>
              <a:buChar char="⮚"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p22"/>
          <p:cNvSpPr txBox="1"/>
          <p:nvPr>
            <p:ph type="title"/>
          </p:nvPr>
        </p:nvSpPr>
        <p:spPr>
          <a:xfrm>
            <a:off x="3438772" y="225528"/>
            <a:ext cx="6305061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3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22"/>
          <p:cNvSpPr txBox="1"/>
          <p:nvPr>
            <p:ph idx="2" type="subTitle"/>
          </p:nvPr>
        </p:nvSpPr>
        <p:spPr>
          <a:xfrm>
            <a:off x="3438771" y="837811"/>
            <a:ext cx="6305060" cy="5385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1" sz="2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Title &amp;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9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9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3" name="Google Shape;23;p39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3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39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9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9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9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9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9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9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9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9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9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9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9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9" name="Google Shape;3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" showMasterSp="0">
  <p:cSld name="Content_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5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5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5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5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5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5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5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5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5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5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5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5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5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5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5" name="Google Shape;55;p45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4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7" name="Google Shape;5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4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mediate Slide">
  <p:cSld name="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0"/>
          <p:cNvSpPr txBox="1"/>
          <p:nvPr>
            <p:ph idx="1" type="body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40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4" name="Google Shape;6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0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_2" showMasterSp="0">
  <p:cSld name="Content_Slide_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1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41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41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41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41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4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1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41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1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1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1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4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1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3" name="Google Shape;83;p41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4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&amp; Content" showMasterSp="0">
  <p:cSld name="1_Title &amp; Conte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6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6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6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92" name="Google Shape;92;p66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6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66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6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6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6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6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6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6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6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66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6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66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66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66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1D2F4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8" name="Google Shape;10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Title &amp; Content" showMasterSp="0">
  <p:cSld name="6_Title &amp; Conten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2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2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4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3" name="Google Shape;113;p42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" name="Google Shape;114;p4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42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2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2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2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2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2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2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2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2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2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2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2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9" name="Google Shape;12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 showMasterSp="0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008" y="565563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505" y="563895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3"/>
          <p:cNvSpPr txBox="1"/>
          <p:nvPr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3"/>
          <p:cNvSpPr txBox="1"/>
          <p:nvPr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3519" y="2983662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3"/>
          <p:cNvSpPr txBox="1"/>
          <p:nvPr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3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43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4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go.egi.eu/eapec2019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zenodo.org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4.png"/><Relationship Id="rId4" Type="http://schemas.openxmlformats.org/officeDocument/2006/relationships/image" Target="../media/image37.png"/><Relationship Id="rId9" Type="http://schemas.openxmlformats.org/officeDocument/2006/relationships/image" Target="../media/image22.png"/><Relationship Id="rId5" Type="http://schemas.openxmlformats.org/officeDocument/2006/relationships/image" Target="../media/image14.png"/><Relationship Id="rId6" Type="http://schemas.openxmlformats.org/officeDocument/2006/relationships/image" Target="../media/image20.png"/><Relationship Id="rId7" Type="http://schemas.openxmlformats.org/officeDocument/2006/relationships/image" Target="../media/image36.png"/><Relationship Id="rId8" Type="http://schemas.openxmlformats.org/officeDocument/2006/relationships/image" Target="../media/image4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3.jpg"/><Relationship Id="rId5" Type="http://schemas.openxmlformats.org/officeDocument/2006/relationships/image" Target="../media/image40.png"/><Relationship Id="rId6" Type="http://schemas.openxmlformats.org/officeDocument/2006/relationships/image" Target="../media/image4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mybinder.readthedocs.io/en/latest/examples.html" TargetMode="External"/><Relationship Id="rId4" Type="http://schemas.openxmlformats.org/officeDocument/2006/relationships/hyperlink" Target="https://mybinder.org/v2/gh/minrk/ligo-binder/master?filepath=index.ipynb" TargetMode="External"/><Relationship Id="rId5" Type="http://schemas.openxmlformats.org/officeDocument/2006/relationships/hyperlink" Target="http://mybinder.org/v2/gh/binder-examples/r/master?urlpath=rstudio" TargetMode="External"/><Relationship Id="rId6" Type="http://schemas.openxmlformats.org/officeDocument/2006/relationships/hyperlink" Target="https://mybinder.org/v2/gh/cms-opendata-education/cms-online-notebooks-for-binder/master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training.notebooks.egi.eu/" TargetMode="External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5.png"/><Relationship Id="rId4" Type="http://schemas.openxmlformats.org/officeDocument/2006/relationships/image" Target="../media/image26.png"/><Relationship Id="rId5" Type="http://schemas.openxmlformats.org/officeDocument/2006/relationships/hyperlink" Target="https://cs3.fedcloud-tf.fedcloud.eu/hub/home" TargetMode="External"/><Relationship Id="rId6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sandbox.zenodo.org" TargetMode="External"/><Relationship Id="rId4" Type="http://schemas.openxmlformats.org/officeDocument/2006/relationships/image" Target="../media/image59.png"/><Relationship Id="rId5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Relationship Id="rId4" Type="http://schemas.openxmlformats.org/officeDocument/2006/relationships/image" Target="../media/image44.png"/><Relationship Id="rId5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Relationship Id="rId4" Type="http://schemas.openxmlformats.org/officeDocument/2006/relationships/image" Target="../media/image39.png"/><Relationship Id="rId5" Type="http://schemas.openxmlformats.org/officeDocument/2006/relationships/image" Target="../media/image51.png"/><Relationship Id="rId6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dx.doi.org/" TargetMode="External"/><Relationship Id="rId4" Type="http://schemas.openxmlformats.org/officeDocument/2006/relationships/image" Target="../media/image38.png"/><Relationship Id="rId5" Type="http://schemas.openxmlformats.org/officeDocument/2006/relationships/hyperlink" Target="https://cs3.fedcloud-tf.fedcloud.eu/hub/home" TargetMode="External"/><Relationship Id="rId6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Relationship Id="rId4" Type="http://schemas.openxmlformats.org/officeDocument/2006/relationships/image" Target="../media/image13.jpg"/><Relationship Id="rId5" Type="http://schemas.openxmlformats.org/officeDocument/2006/relationships/image" Target="../media/image40.png"/><Relationship Id="rId6" Type="http://schemas.openxmlformats.org/officeDocument/2006/relationships/image" Target="../media/image6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jpg"/><Relationship Id="rId4" Type="http://schemas.openxmlformats.org/officeDocument/2006/relationships/image" Target="../media/image43.png"/><Relationship Id="rId5" Type="http://schemas.openxmlformats.org/officeDocument/2006/relationships/image" Target="../media/image17.png"/><Relationship Id="rId6" Type="http://schemas.openxmlformats.org/officeDocument/2006/relationships/image" Target="../media/image4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7.png"/><Relationship Id="rId4" Type="http://schemas.openxmlformats.org/officeDocument/2006/relationships/image" Target="../media/image55.png"/><Relationship Id="rId9" Type="http://schemas.openxmlformats.org/officeDocument/2006/relationships/image" Target="../media/image63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3.png"/><Relationship Id="rId8" Type="http://schemas.openxmlformats.org/officeDocument/2006/relationships/image" Target="../media/image6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1.png"/><Relationship Id="rId4" Type="http://schemas.openxmlformats.org/officeDocument/2006/relationships/image" Target="../media/image1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notebooks.egi.eu" TargetMode="External"/><Relationship Id="rId4" Type="http://schemas.openxmlformats.org/officeDocument/2006/relationships/hyperlink" Target="https://www.zenodo.org/signup/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iki.egi.eu/wiki/Federated_Cloud_resource_providers_support" TargetMode="External"/><Relationship Id="rId4" Type="http://schemas.openxmlformats.org/officeDocument/2006/relationships/hyperlink" Target="https://egi-federated-cloud-integration.readthedocs.io/en/latest/" TargetMode="External"/><Relationship Id="rId5" Type="http://schemas.openxmlformats.org/officeDocument/2006/relationships/hyperlink" Target="https://onedata.org/docs/doc/administering_onedata/deployment_tutorial.html" TargetMode="External"/><Relationship Id="rId6" Type="http://schemas.openxmlformats.org/officeDocument/2006/relationships/hyperlink" Target="https://egi-notebooks.readthedocs.io/en/latest/technical.html" TargetMode="External"/><Relationship Id="rId7" Type="http://schemas.openxmlformats.org/officeDocument/2006/relationships/hyperlink" Target="https://zero-to-jupyterhub.readthedocs.io/en/latest/index.html" TargetMode="External"/><Relationship Id="rId8" Type="http://schemas.openxmlformats.org/officeDocument/2006/relationships/hyperlink" Target="https://indico.egi.eu/indico/event/4431/session/4/?slotId=0%2320190506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7.jpg"/><Relationship Id="rId4" Type="http://schemas.openxmlformats.org/officeDocument/2006/relationships/image" Target="../media/image58.gif"/><Relationship Id="rId5" Type="http://schemas.openxmlformats.org/officeDocument/2006/relationships/image" Target="../media/image56.jpg"/><Relationship Id="rId6" Type="http://schemas.openxmlformats.org/officeDocument/2006/relationships/image" Target="../media/image6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hyperlink" Target="https://visit.figure-eight.com/rs/416-ZBE-142/images/CrowdFlower_DataScienceReport_2016.pdf" TargetMode="External"/><Relationship Id="rId5" Type="http://schemas.openxmlformats.org/officeDocument/2006/relationships/hyperlink" Target="https://www.datasciencetech.institute/wp-content/uploads/2018/08/Data-Scientist-Report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4.png"/><Relationship Id="rId4" Type="http://schemas.openxmlformats.org/officeDocument/2006/relationships/hyperlink" Target="http://www.nature.com/news/2011/111005/full/478026a.html" TargetMode="External"/><Relationship Id="rId5" Type="http://schemas.openxmlformats.org/officeDocument/2006/relationships/hyperlink" Target="https://theconversation.com/open-access-and-the-looming-crisis-in-science-14950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52.png"/><Relationship Id="rId5" Type="http://schemas.openxmlformats.org/officeDocument/2006/relationships/image" Target="../media/image13.jpg"/><Relationship Id="rId6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43.png"/><Relationship Id="rId5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4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"/>
          <p:cNvSpPr txBox="1"/>
          <p:nvPr/>
        </p:nvSpPr>
        <p:spPr>
          <a:xfrm>
            <a:off x="1343472" y="3011566"/>
            <a:ext cx="9793088" cy="576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Reproducible Open Science with </a:t>
            </a:r>
            <a:br>
              <a:rPr b="1" i="0" lang="en-GB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36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GitHub, EGI Notebooks, Binder and Zenodo</a:t>
            </a:r>
            <a:endParaRPr b="1" i="0" sz="36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"/>
          <p:cNvSpPr txBox="1"/>
          <p:nvPr/>
        </p:nvSpPr>
        <p:spPr>
          <a:xfrm>
            <a:off x="1343472" y="4077071"/>
            <a:ext cx="9793088" cy="576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Gergely Sipos, Giuseppe La Rocca – EGI Foundation</a:t>
            </a:r>
            <a:endParaRPr b="0" i="0" sz="2800" u="none" cap="none" strike="noStrike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"/>
          <p:cNvSpPr txBox="1"/>
          <p:nvPr/>
        </p:nvSpPr>
        <p:spPr>
          <a:xfrm>
            <a:off x="4055096" y="4941168"/>
            <a:ext cx="81369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Dissemination level</a:t>
            </a:r>
            <a:r>
              <a:rPr b="0" i="0" lang="en-GB" sz="16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: Public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"/>
          <p:cNvSpPr/>
          <p:nvPr/>
        </p:nvSpPr>
        <p:spPr>
          <a:xfrm>
            <a:off x="3758936" y="5525616"/>
            <a:ext cx="4954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sng" cap="none" strike="noStrike">
                <a:solidFill>
                  <a:srgbClr val="DF3A1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http://go.egi.eu/eapec2019</a:t>
            </a:r>
            <a:r>
              <a:rPr b="1" i="0" lang="en-GB" sz="3200" u="none" cap="none" strike="noStrike">
                <a:solidFill>
                  <a:srgbClr val="DF3A1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9"/>
          <p:cNvSpPr txBox="1"/>
          <p:nvPr>
            <p:ph idx="1" type="body"/>
          </p:nvPr>
        </p:nvSpPr>
        <p:spPr>
          <a:xfrm>
            <a:off x="5854087" y="999369"/>
            <a:ext cx="6017946" cy="5359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GB" sz="1960"/>
              <a:t>‘Open Science’ repository from OpenAIRE</a:t>
            </a:r>
            <a:endParaRPr sz="1960"/>
          </a:p>
          <a:p>
            <a:pPr indent="-377190" lvl="1" marL="9144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GB" sz="1820"/>
              <a:t>Hosted at CERN data centre</a:t>
            </a:r>
            <a:endParaRPr/>
          </a:p>
          <a:p>
            <a:pPr indent="-377190" lvl="1" marL="9144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GB" sz="1820" u="sng">
                <a:solidFill>
                  <a:schemeClr val="hlink"/>
                </a:solidFill>
                <a:hlinkClick r:id="rId3"/>
              </a:rPr>
              <a:t>http://zenodo.org</a:t>
            </a:r>
            <a:r>
              <a:rPr lang="en-GB" sz="1820"/>
              <a:t> </a:t>
            </a:r>
            <a:endParaRPr sz="1820"/>
          </a:p>
          <a:p>
            <a:pPr indent="-406400" lvl="0" marL="4572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GB" sz="1960"/>
              <a:t>For</a:t>
            </a:r>
            <a:endParaRPr/>
          </a:p>
          <a:p>
            <a:pPr indent="-377190" lvl="1" marL="9144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GB" sz="1820"/>
              <a:t>Publications, white papers, datasets, </a:t>
            </a:r>
            <a:br>
              <a:rPr lang="en-GB" sz="1820"/>
            </a:br>
            <a:r>
              <a:rPr lang="en-GB" sz="1820"/>
              <a:t>software, etc.</a:t>
            </a:r>
            <a:endParaRPr/>
          </a:p>
          <a:p>
            <a:pPr indent="-406400" lvl="0" marL="4572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GB" sz="1960"/>
              <a:t>For </a:t>
            </a:r>
            <a:endParaRPr/>
          </a:p>
          <a:p>
            <a:pPr indent="-377190" lvl="1" marL="9144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GB" sz="1820"/>
              <a:t>Long-tail science</a:t>
            </a:r>
            <a:endParaRPr/>
          </a:p>
          <a:p>
            <a:pPr indent="-377190" lvl="1" marL="9144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GB" sz="1820"/>
              <a:t>Projects</a:t>
            </a:r>
            <a:endParaRPr/>
          </a:p>
          <a:p>
            <a:pPr indent="-377190" lvl="1" marL="9144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GB" sz="1820"/>
              <a:t>Communities</a:t>
            </a:r>
            <a:endParaRPr/>
          </a:p>
          <a:p>
            <a:pPr indent="-377190" lvl="1" marL="9144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GB" sz="1820"/>
              <a:t>Research groups</a:t>
            </a:r>
            <a:endParaRPr/>
          </a:p>
          <a:p>
            <a:pPr indent="-377190" lvl="1" marL="9144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GB" sz="1820"/>
              <a:t>…</a:t>
            </a:r>
            <a:endParaRPr/>
          </a:p>
          <a:p>
            <a:pPr indent="-406400" lvl="0" marL="4572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GB" sz="1960"/>
              <a:t>Dropbox, GitHub integration:</a:t>
            </a:r>
            <a:br>
              <a:rPr lang="en-GB" sz="1960"/>
            </a:br>
            <a:r>
              <a:rPr lang="en-GB" sz="1960"/>
              <a:t>   - Web or API access</a:t>
            </a:r>
            <a:endParaRPr/>
          </a:p>
          <a:p>
            <a:pPr indent="-406400" lvl="0" marL="4572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GB" sz="1960"/>
              <a:t>Access stats and reports for communities</a:t>
            </a:r>
            <a:endParaRPr/>
          </a:p>
          <a:p>
            <a:pPr indent="0" lvl="0" marL="4572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05" name="Google Shape;305;p4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6" name="Google Shape;306;p4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GB" sz="2916"/>
              <a:t>Zenodo</a:t>
            </a:r>
            <a:endParaRPr sz="2916"/>
          </a:p>
        </p:txBody>
      </p:sp>
      <p:pic>
        <p:nvPicPr>
          <p:cNvPr id="307" name="Google Shape;30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7252" y="293158"/>
            <a:ext cx="14478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screenshot&#10;&#10;Descrizione generata con affidabilità molto elevata" id="308" name="Google Shape;308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6" y="1419801"/>
            <a:ext cx="6026052" cy="494203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9"/>
          <p:cNvSpPr/>
          <p:nvPr/>
        </p:nvSpPr>
        <p:spPr>
          <a:xfrm>
            <a:off x="3791526" y="3602949"/>
            <a:ext cx="1493207" cy="808181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5" name="Google Shape;315;p6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00"/>
              <a:t>Binder</a:t>
            </a:r>
            <a:endParaRPr sz="3200"/>
          </a:p>
        </p:txBody>
      </p:sp>
      <p:sp>
        <p:nvSpPr>
          <p:cNvPr id="316" name="Google Shape;316;p6"/>
          <p:cNvSpPr txBox="1"/>
          <p:nvPr/>
        </p:nvSpPr>
        <p:spPr>
          <a:xfrm>
            <a:off x="6960096" y="6381328"/>
            <a:ext cx="41651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Credit: Juliette Taka https://twitter.com/JulietteTaka</a:t>
            </a:r>
            <a:endParaRPr b="1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6"/>
          <p:cNvSpPr txBox="1"/>
          <p:nvPr/>
        </p:nvSpPr>
        <p:spPr>
          <a:xfrm>
            <a:off x="221674" y="1460885"/>
            <a:ext cx="4943726" cy="3939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GB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open-source web application to turn repositories in interactive notebooks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GB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uses Modern technology in cloud orchestration (Kubernetes), interactive computing (Jupyter), scientific computing (the open-science ecosystem)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QmS2SsWBVodASGvT-k2T6K7q8fH2J4cTxsBuG2Vt7_lTJeMWf6eZAtGk7R4qCC2Pk4OxR2fa43FzCT4t1lGGSLSTQqsXSg1XXqARzKSmBcPcDlODB0TLwf-AohBQBXOs2gUwDJ26mjI" id="318" name="Google Shape;318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9733" y="936846"/>
            <a:ext cx="6409754" cy="4648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93" y="1133462"/>
            <a:ext cx="1440160" cy="119713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5" name="Google Shape;325;p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00"/>
              <a:t>What does Binder do?</a:t>
            </a:r>
            <a:endParaRPr sz="3200"/>
          </a:p>
        </p:txBody>
      </p:sp>
      <p:pic>
        <p:nvPicPr>
          <p:cNvPr id="326" name="Google Shape;32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034" y="2333385"/>
            <a:ext cx="1692877" cy="69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7461" y="847910"/>
            <a:ext cx="1792982" cy="17929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8" name="Google Shape;328;p8"/>
          <p:cNvCxnSpPr>
            <a:stCxn id="323" idx="3"/>
            <a:endCxn id="327" idx="1"/>
          </p:cNvCxnSpPr>
          <p:nvPr/>
        </p:nvCxnSpPr>
        <p:spPr>
          <a:xfrm>
            <a:off x="2063553" y="1732029"/>
            <a:ext cx="2703900" cy="123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5686"/>
              </a:srgbClr>
            </a:outerShdw>
          </a:effectLst>
        </p:spPr>
      </p:cxnSp>
      <p:pic>
        <p:nvPicPr>
          <p:cNvPr id="329" name="Google Shape;32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5165" y="3307976"/>
            <a:ext cx="1271555" cy="1254372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8"/>
          <p:cNvSpPr/>
          <p:nvPr/>
        </p:nvSpPr>
        <p:spPr>
          <a:xfrm>
            <a:off x="241088" y="4743530"/>
            <a:ext cx="269971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repo2docker: 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Creates reproducible containers from repositories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07588" y="3228774"/>
            <a:ext cx="1587881" cy="1412777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8"/>
          <p:cNvSpPr/>
          <p:nvPr/>
        </p:nvSpPr>
        <p:spPr>
          <a:xfrm>
            <a:off x="2851673" y="4743530"/>
            <a:ext cx="269971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jupyterhub: 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Generates user sessions that serve these containers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23796" y="3156146"/>
            <a:ext cx="1558032" cy="1558032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8"/>
          <p:cNvSpPr/>
          <p:nvPr/>
        </p:nvSpPr>
        <p:spPr>
          <a:xfrm>
            <a:off x="5587672" y="4743530"/>
            <a:ext cx="243028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Kubernetes: 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manages the computing infrastructure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8161349" y="5133338"/>
            <a:ext cx="3875402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 Binder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 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an interface to create, share, </a:t>
            </a:r>
            <a:b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share the sessions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385104" y="3083034"/>
            <a:ext cx="7632848" cy="3046012"/>
          </a:xfrm>
          <a:prstGeom prst="rect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8"/>
          <p:cNvSpPr/>
          <p:nvPr/>
        </p:nvSpPr>
        <p:spPr>
          <a:xfrm>
            <a:off x="2451889" y="1401642"/>
            <a:ext cx="16278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Pulls code from repository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8" name="Google Shape;338;p8"/>
          <p:cNvCxnSpPr>
            <a:stCxn id="327" idx="2"/>
            <a:endCxn id="336" idx="0"/>
          </p:cNvCxnSpPr>
          <p:nvPr/>
        </p:nvCxnSpPr>
        <p:spPr>
          <a:xfrm flipH="1">
            <a:off x="4201452" y="2640892"/>
            <a:ext cx="1462500" cy="4422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5686"/>
              </a:srgbClr>
            </a:outerShdw>
          </a:effectLst>
        </p:spPr>
      </p:cxnSp>
      <p:pic>
        <p:nvPicPr>
          <p:cNvPr descr="Immagine che contiene screenshot&#10;&#10;Descrizione generata con affidabilità molto elevata" id="339" name="Google Shape;339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34219" y="1052717"/>
            <a:ext cx="3628350" cy="392129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137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5" name="Google Shape;345;p5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GB" sz="2916"/>
              <a:t>EGI Binder service</a:t>
            </a:r>
            <a:endParaRPr sz="2916"/>
          </a:p>
        </p:txBody>
      </p:sp>
      <p:pic>
        <p:nvPicPr>
          <p:cNvPr descr="Immagine che contiene screenshot&#10;&#10;Descrizione generata con affidabilità molto elevata" id="346" name="Google Shape;34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15" y="937262"/>
            <a:ext cx="4998411" cy="532214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137"/>
              </a:srgbClr>
            </a:outerShdw>
          </a:effectLst>
        </p:spPr>
      </p:pic>
      <p:sp>
        <p:nvSpPr>
          <p:cNvPr id="347" name="Google Shape;347;p50"/>
          <p:cNvSpPr txBox="1"/>
          <p:nvPr/>
        </p:nvSpPr>
        <p:spPr>
          <a:xfrm>
            <a:off x="5586461" y="1260763"/>
            <a:ext cx="6437742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service is available in </a:t>
            </a:r>
            <a:r>
              <a:rPr b="1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Alpha</a:t>
            </a: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mode for restricted users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Notebooks to reply in the service are limited to 1 CPU, 1GB RAM and 10GB of persistent storage per user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Production version is planned to be opened in late 2019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81491" y="4772670"/>
            <a:ext cx="1696413" cy="1345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4" name="Google Shape;354;p9"/>
          <p:cNvSpPr/>
          <p:nvPr/>
        </p:nvSpPr>
        <p:spPr>
          <a:xfrm>
            <a:off x="4377052" y="2564904"/>
            <a:ext cx="1728192" cy="1368152"/>
          </a:xfrm>
          <a:prstGeom prst="rect">
            <a:avLst/>
          </a:prstGeom>
          <a:solidFill>
            <a:srgbClr val="4A52D3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9"/>
          <p:cNvSpPr/>
          <p:nvPr/>
        </p:nvSpPr>
        <p:spPr>
          <a:xfrm>
            <a:off x="4665084" y="3068960"/>
            <a:ext cx="1152128" cy="72008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Your repository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9"/>
          <p:cNvSpPr/>
          <p:nvPr/>
        </p:nvSpPr>
        <p:spPr>
          <a:xfrm>
            <a:off x="4377052" y="908720"/>
            <a:ext cx="1728192" cy="1368152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EGI Notebooks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9"/>
          <p:cNvSpPr/>
          <p:nvPr/>
        </p:nvSpPr>
        <p:spPr>
          <a:xfrm>
            <a:off x="848660" y="2996952"/>
            <a:ext cx="504056" cy="504056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 txBox="1"/>
          <p:nvPr/>
        </p:nvSpPr>
        <p:spPr>
          <a:xfrm>
            <a:off x="1775859" y="2477503"/>
            <a:ext cx="2356170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Create repository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2'. Upload ipynb file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2''. Add requirements.txt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9" name="Google Shape;359;p9"/>
          <p:cNvCxnSpPr>
            <a:stCxn id="355" idx="2"/>
          </p:cNvCxnSpPr>
          <p:nvPr/>
        </p:nvCxnSpPr>
        <p:spPr>
          <a:xfrm>
            <a:off x="5241148" y="3789040"/>
            <a:ext cx="0" cy="4320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sp>
        <p:nvSpPr>
          <p:cNvPr id="360" name="Google Shape;360;p9"/>
          <p:cNvSpPr/>
          <p:nvPr/>
        </p:nvSpPr>
        <p:spPr>
          <a:xfrm>
            <a:off x="9705644" y="4653136"/>
            <a:ext cx="504056" cy="504056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 txBox="1"/>
          <p:nvPr/>
        </p:nvSpPr>
        <p:spPr>
          <a:xfrm>
            <a:off x="8247673" y="2030569"/>
            <a:ext cx="12362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Re-execute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9"/>
          <p:cNvSpPr/>
          <p:nvPr/>
        </p:nvSpPr>
        <p:spPr>
          <a:xfrm>
            <a:off x="6249260" y="4162780"/>
            <a:ext cx="3231599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Obtain GitHub project reference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>
            <a:off x="7592286" y="2845748"/>
            <a:ext cx="3295844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Provide GitHub project reference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>
            <a:off x="7896200" y="5733256"/>
            <a:ext cx="2000230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Discover Notebook</a:t>
            </a:r>
            <a:b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(use DOI)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10137692" y="4293096"/>
            <a:ext cx="504056" cy="504056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0209700" y="4941168"/>
            <a:ext cx="504056" cy="504056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10641748" y="4509120"/>
            <a:ext cx="504056" cy="504056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>
            <a:off x="10487071" y="5085184"/>
            <a:ext cx="12961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Fellow </a:t>
            </a:r>
            <a:b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GB" sz="3200"/>
              <a:t>Overview of the hands-on</a:t>
            </a:r>
            <a:endParaRPr sz="3200"/>
          </a:p>
        </p:txBody>
      </p:sp>
      <p:sp>
        <p:nvSpPr>
          <p:cNvPr id="370" name="Google Shape;370;p9"/>
          <p:cNvSpPr txBox="1"/>
          <p:nvPr/>
        </p:nvSpPr>
        <p:spPr>
          <a:xfrm>
            <a:off x="1891313" y="1007381"/>
            <a:ext cx="2171443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Edit the notebook</a:t>
            </a:r>
            <a:b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1'. Download the ipynb file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>
            <a:off x="748599" y="1326709"/>
            <a:ext cx="504056" cy="504056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2" name="Google Shape;372;p9"/>
          <p:cNvCxnSpPr/>
          <p:nvPr/>
        </p:nvCxnSpPr>
        <p:spPr>
          <a:xfrm>
            <a:off x="1528632" y="1624830"/>
            <a:ext cx="2738582" cy="6155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med" w="med" type="triangle"/>
            <a:tailEnd len="med" w="med" type="triangl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pic>
        <p:nvPicPr>
          <p:cNvPr descr="Immagine che contiene testo&#10;&#10;Descrizione generata con affidabilità molto elevata" id="373" name="Google Shape;37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7859" y="1578215"/>
            <a:ext cx="742950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9"/>
          <p:cNvSpPr/>
          <p:nvPr/>
        </p:nvSpPr>
        <p:spPr>
          <a:xfrm>
            <a:off x="9480143" y="916417"/>
            <a:ext cx="1728192" cy="1368152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EGI Binder Notebooks 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testo&#10;&#10;Descrizione generata con affidabilità molto elevata" id="375" name="Google Shape;3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0950" y="1585912"/>
            <a:ext cx="742950" cy="638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6" name="Google Shape;376;p9"/>
          <p:cNvCxnSpPr/>
          <p:nvPr/>
        </p:nvCxnSpPr>
        <p:spPr>
          <a:xfrm>
            <a:off x="1440585" y="3330190"/>
            <a:ext cx="2884823" cy="13853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pic>
        <p:nvPicPr>
          <p:cNvPr id="377" name="Google Shape;37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0135" y="4284949"/>
            <a:ext cx="1669182" cy="724242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9"/>
          <p:cNvSpPr/>
          <p:nvPr/>
        </p:nvSpPr>
        <p:spPr>
          <a:xfrm>
            <a:off x="840963" y="4051437"/>
            <a:ext cx="504056" cy="504056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 txBox="1"/>
          <p:nvPr/>
        </p:nvSpPr>
        <p:spPr>
          <a:xfrm>
            <a:off x="1768162" y="4147745"/>
            <a:ext cx="235617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Specify the GitHub repo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0" name="Google Shape;380;p9"/>
          <p:cNvCxnSpPr/>
          <p:nvPr/>
        </p:nvCxnSpPr>
        <p:spPr>
          <a:xfrm>
            <a:off x="1432888" y="4523220"/>
            <a:ext cx="2884823" cy="13853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sp>
        <p:nvSpPr>
          <p:cNvPr id="381" name="Google Shape;381;p9"/>
          <p:cNvSpPr txBox="1"/>
          <p:nvPr/>
        </p:nvSpPr>
        <p:spPr>
          <a:xfrm>
            <a:off x="1999673" y="5309370"/>
            <a:ext cx="2743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4. Generate a DOI </a:t>
            </a:r>
            <a:br>
              <a:rPr b="0" i="1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(this is done by Zenodo)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screenshot&#10;&#10;Descrizione generata con affidabilità molto elevata" id="382" name="Google Shape;38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3550" y="5352047"/>
            <a:ext cx="1242292" cy="972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cielo, segnale&#10;&#10;Descrizione generata con affidabilità molto elevata" id="383" name="Google Shape;38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85795" y="6047845"/>
            <a:ext cx="1743075" cy="18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p9"/>
          <p:cNvCxnSpPr/>
          <p:nvPr/>
        </p:nvCxnSpPr>
        <p:spPr>
          <a:xfrm flipH="1" rot="10800000">
            <a:off x="6112646" y="5006589"/>
            <a:ext cx="3377428" cy="717358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cxnSp>
        <p:nvCxnSpPr>
          <p:cNvPr id="385" name="Google Shape;385;p9"/>
          <p:cNvCxnSpPr/>
          <p:nvPr/>
        </p:nvCxnSpPr>
        <p:spPr>
          <a:xfrm>
            <a:off x="5239609" y="4895864"/>
            <a:ext cx="0" cy="4320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cxnSp>
        <p:nvCxnSpPr>
          <p:cNvPr id="386" name="Google Shape;386;p9"/>
          <p:cNvCxnSpPr/>
          <p:nvPr/>
        </p:nvCxnSpPr>
        <p:spPr>
          <a:xfrm>
            <a:off x="6243494" y="4530917"/>
            <a:ext cx="3454398" cy="13853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sp>
        <p:nvSpPr>
          <p:cNvPr id="387" name="Google Shape;387;p9"/>
          <p:cNvSpPr/>
          <p:nvPr/>
        </p:nvSpPr>
        <p:spPr>
          <a:xfrm>
            <a:off x="9637389" y="3931338"/>
            <a:ext cx="504056" cy="504056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>
            <a:off x="10676480" y="3939035"/>
            <a:ext cx="504056" cy="504056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9" name="Google Shape;389;p9"/>
          <p:cNvCxnSpPr/>
          <p:nvPr/>
        </p:nvCxnSpPr>
        <p:spPr>
          <a:xfrm flipH="1" rot="10800000">
            <a:off x="10399856" y="2374258"/>
            <a:ext cx="6158" cy="180263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0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MyBinder gallery: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https://mybinder.readthedocs.io/en/latest/examples.html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LIGO sample notebook: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https://mybinder.org/v2/gh/minrk/ligo-binder/master?filepath=index.ipynb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R studio: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 u="sng">
                <a:solidFill>
                  <a:schemeClr val="hlink"/>
                </a:solidFill>
                <a:hlinkClick r:id="rId5"/>
              </a:rPr>
              <a:t>http://mybinder.org/v2/gh/binder-examples/r/master?urlpath=rstudio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CMS Open Data: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 u="sng">
                <a:solidFill>
                  <a:schemeClr val="hlink"/>
                </a:solidFill>
                <a:hlinkClick r:id="rId6"/>
              </a:rPr>
              <a:t>https://mybinder.org/v2/gh/cms-opendata-education/cms-online-notebooks-for-binder/master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5" name="Google Shape;395;p10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19. 03. 29.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7" name="Google Shape;397;p1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880"/>
              <a:t>Some Binder examples</a:t>
            </a:r>
            <a:endParaRPr sz="288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1"/>
          <p:cNvSpPr txBox="1"/>
          <p:nvPr>
            <p:ph idx="2" type="body"/>
          </p:nvPr>
        </p:nvSpPr>
        <p:spPr>
          <a:xfrm>
            <a:off x="628650" y="2944594"/>
            <a:ext cx="7637988" cy="498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en-GB"/>
              <a:t>Create your first shareable Binder notebook</a:t>
            </a:r>
            <a:endParaRPr/>
          </a:p>
        </p:txBody>
      </p:sp>
      <p:sp>
        <p:nvSpPr>
          <p:cNvPr id="403" name="Google Shape;403;p11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624"/>
              <a:t>Hands-on</a:t>
            </a:r>
            <a:endParaRPr sz="2916"/>
          </a:p>
        </p:txBody>
      </p:sp>
      <p:sp>
        <p:nvSpPr>
          <p:cNvPr id="404" name="Google Shape;404;p11"/>
          <p:cNvSpPr txBox="1"/>
          <p:nvPr>
            <p:ph idx="12" type="sldNum"/>
          </p:nvPr>
        </p:nvSpPr>
        <p:spPr>
          <a:xfrm>
            <a:off x="11460163" y="6218238"/>
            <a:ext cx="7318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7"/>
          <p:cNvSpPr txBox="1"/>
          <p:nvPr>
            <p:ph idx="1" type="body"/>
          </p:nvPr>
        </p:nvSpPr>
        <p:spPr>
          <a:xfrm>
            <a:off x="335360" y="811563"/>
            <a:ext cx="11529000" cy="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 sz="2220"/>
              <a:t>Go to </a:t>
            </a:r>
            <a:r>
              <a:rPr lang="en-GB" sz="2220" u="sng">
                <a:solidFill>
                  <a:schemeClr val="hlink"/>
                </a:solidFill>
                <a:hlinkClick r:id="rId3"/>
              </a:rPr>
              <a:t>https://training.notebooks.egi.eu</a:t>
            </a:r>
            <a:endParaRPr sz="2220" u="sng">
              <a:solidFill>
                <a:schemeClr val="hlink"/>
              </a:solidFill>
            </a:endParaRPr>
          </a:p>
          <a:p>
            <a:pPr indent="-514350" lvl="0" marL="5143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 sz="2220"/>
              <a:t>Go to the </a:t>
            </a:r>
            <a:r>
              <a:rPr b="1" lang="en-GB" sz="2220"/>
              <a:t>training-binder</a:t>
            </a:r>
            <a:r>
              <a:rPr lang="en-GB" sz="2220"/>
              <a:t> folder</a:t>
            </a:r>
            <a:endParaRPr sz="2220"/>
          </a:p>
          <a:p>
            <a:pPr indent="-514350" lvl="0" marL="5143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 sz="2220"/>
              <a:t>Download the notebook </a:t>
            </a:r>
            <a:r>
              <a:rPr b="1" lang="en-GB" sz="2220"/>
              <a:t>00-first-notebook </a:t>
            </a:r>
            <a:r>
              <a:rPr lang="en-GB" sz="2220"/>
              <a:t>to your laptop</a:t>
            </a:r>
            <a:endParaRPr sz="2590"/>
          </a:p>
        </p:txBody>
      </p:sp>
      <p:sp>
        <p:nvSpPr>
          <p:cNvPr id="410" name="Google Shape;410;p17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GB" sz="2880"/>
              <a:t>Create your first shareable Binder notebook</a:t>
            </a:r>
            <a:endParaRPr/>
          </a:p>
        </p:txBody>
      </p:sp>
      <p:pic>
        <p:nvPicPr>
          <p:cNvPr descr="Immagine che contiene screenshot&#10;&#10;Descrizione generata con affidabilità molto elevata" id="411" name="Google Shape;41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0461" y="1878214"/>
            <a:ext cx="7315200" cy="439466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921"/>
              </a:srgbClr>
            </a:outerShdw>
          </a:effectLst>
        </p:spPr>
      </p:pic>
      <p:sp>
        <p:nvSpPr>
          <p:cNvPr id="412" name="Google Shape;412;p17"/>
          <p:cNvSpPr/>
          <p:nvPr/>
        </p:nvSpPr>
        <p:spPr>
          <a:xfrm>
            <a:off x="3144980" y="4634343"/>
            <a:ext cx="1285388" cy="238607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7"/>
          <p:cNvSpPr/>
          <p:nvPr/>
        </p:nvSpPr>
        <p:spPr>
          <a:xfrm>
            <a:off x="2105889" y="2979495"/>
            <a:ext cx="1046783" cy="238607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7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4"/>
          <p:cNvSpPr txBox="1"/>
          <p:nvPr>
            <p:ph type="title"/>
          </p:nvPr>
        </p:nvSpPr>
        <p:spPr>
          <a:xfrm>
            <a:off x="2974674" y="188640"/>
            <a:ext cx="9118172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GB" sz="2880"/>
              <a:t>Sign up for a GitHub account (if you don't have it!)</a:t>
            </a:r>
            <a:endParaRPr sz="2880"/>
          </a:p>
        </p:txBody>
      </p:sp>
      <p:pic>
        <p:nvPicPr>
          <p:cNvPr descr="Immagine che contiene screenshot&#10;&#10;Descrizione generata con affidabilità molto elevata" id="420" name="Google Shape;4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521" y="952530"/>
            <a:ext cx="7923260" cy="532239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137"/>
              </a:srgbClr>
            </a:outerShdw>
          </a:effectLst>
        </p:spPr>
      </p:pic>
      <p:sp>
        <p:nvSpPr>
          <p:cNvPr id="421" name="Google Shape;421;p14"/>
          <p:cNvSpPr/>
          <p:nvPr/>
        </p:nvSpPr>
        <p:spPr>
          <a:xfrm>
            <a:off x="9148579" y="1551322"/>
            <a:ext cx="2022713" cy="1728192"/>
          </a:xfrm>
          <a:prstGeom prst="wedgeRectCallout">
            <a:avLst>
              <a:gd fmla="val -102452" name="adj1"/>
              <a:gd fmla="val -30866" name="adj2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Sign-up if you don’t have an account already.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requires a valid email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4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8" name="Google Shape;428;p1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GB" sz="2900"/>
              <a:t>Create a new repository on GitHub</a:t>
            </a:r>
            <a:endParaRPr sz="2900"/>
          </a:p>
        </p:txBody>
      </p:sp>
      <p:pic>
        <p:nvPicPr>
          <p:cNvPr descr="Immagine che contiene screenshot&#10;&#10;Descrizione generata con affidabilità molto elevata" id="429" name="Google Shape;42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9977" y="845429"/>
            <a:ext cx="9408775" cy="536726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137"/>
              </a:srgbClr>
            </a:outerShdw>
          </a:effectLst>
        </p:spPr>
      </p:pic>
      <p:sp>
        <p:nvSpPr>
          <p:cNvPr id="430" name="Google Shape;430;p15"/>
          <p:cNvSpPr/>
          <p:nvPr/>
        </p:nvSpPr>
        <p:spPr>
          <a:xfrm>
            <a:off x="8763769" y="1786464"/>
            <a:ext cx="1269999" cy="1231515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Open science is the movement to make scientific research and its dissemination accessible to all levels of an inquiring society, amateur or professional.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Publications, data, physical samples, and software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A continuation of, rather than a revolution in research practices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An important approach to increase the reproducibility of research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/>
              <a:t>Benefits: increased science output; lower costs; reproducibility; 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Char char="•"/>
            </a:pPr>
            <a:r>
              <a:rPr lang="en-GB">
                <a:solidFill>
                  <a:schemeClr val="accent2"/>
                </a:solidFill>
              </a:rPr>
              <a:t>Jupyter Notebooks, Virtualisation/containerisation, Open Access data repositories provide new foundation for open science</a:t>
            </a:r>
            <a:endParaRPr/>
          </a:p>
        </p:txBody>
      </p:sp>
      <p:sp>
        <p:nvSpPr>
          <p:cNvPr id="203" name="Google Shape;203;p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p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Open Science</a:t>
            </a:r>
            <a:endParaRPr sz="324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6" name="Google Shape;436;p5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GB" sz="2900"/>
              <a:t>Create a new repository on GitHub (cont.)</a:t>
            </a:r>
            <a:endParaRPr sz="2900"/>
          </a:p>
        </p:txBody>
      </p:sp>
      <p:pic>
        <p:nvPicPr>
          <p:cNvPr descr="Immagine che contiene screenshot&#10;&#10;Descrizione generata con affidabilità molto elevata" id="437" name="Google Shape;43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2460" y="1027941"/>
            <a:ext cx="8700654" cy="518696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137"/>
              </a:srgbClr>
            </a:outerShdw>
          </a:effectLst>
        </p:spPr>
      </p:pic>
      <p:sp>
        <p:nvSpPr>
          <p:cNvPr id="438" name="Google Shape;438;p51"/>
          <p:cNvSpPr/>
          <p:nvPr/>
        </p:nvSpPr>
        <p:spPr>
          <a:xfrm>
            <a:off x="4165310" y="2760613"/>
            <a:ext cx="2024300" cy="30787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51"/>
          <p:cNvSpPr/>
          <p:nvPr/>
        </p:nvSpPr>
        <p:spPr>
          <a:xfrm>
            <a:off x="3049249" y="3507219"/>
            <a:ext cx="5503332" cy="2616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51"/>
          <p:cNvSpPr/>
          <p:nvPr/>
        </p:nvSpPr>
        <p:spPr>
          <a:xfrm>
            <a:off x="3026158" y="3945946"/>
            <a:ext cx="3040299" cy="33096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51"/>
          <p:cNvSpPr/>
          <p:nvPr/>
        </p:nvSpPr>
        <p:spPr>
          <a:xfrm>
            <a:off x="3033855" y="5862491"/>
            <a:ext cx="1177635" cy="30787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51"/>
          <p:cNvSpPr/>
          <p:nvPr/>
        </p:nvSpPr>
        <p:spPr>
          <a:xfrm>
            <a:off x="2997693" y="4988500"/>
            <a:ext cx="3014855" cy="33858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screenshot&#10;&#10;Descrizione generata con affidabilità molto elevata" id="447" name="Google Shape;44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2462" y="973381"/>
            <a:ext cx="8754531" cy="5188329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1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9" name="Google Shape;449;p16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GB" sz="3200"/>
              <a:t>Upload your notebook (00-first-notebook)</a:t>
            </a:r>
            <a:endParaRPr/>
          </a:p>
        </p:txBody>
      </p:sp>
      <p:sp>
        <p:nvSpPr>
          <p:cNvPr id="450" name="Google Shape;450;p16"/>
          <p:cNvSpPr/>
          <p:nvPr/>
        </p:nvSpPr>
        <p:spPr>
          <a:xfrm>
            <a:off x="3942097" y="2214127"/>
            <a:ext cx="1231513" cy="30787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6" name="Google Shape;456;p2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GB" sz="2880"/>
              <a:t>Add missing requirements in the GitHub repo</a:t>
            </a:r>
            <a:endParaRPr sz="2880"/>
          </a:p>
        </p:txBody>
      </p:sp>
      <p:pic>
        <p:nvPicPr>
          <p:cNvPr descr="Immagine che contiene screenshot&#10;&#10;Descrizione generata con affidabilità molto elevata" id="457" name="Google Shape;4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280" y="906520"/>
            <a:ext cx="7992533" cy="231253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137"/>
              </a:srgbClr>
            </a:outerShdw>
          </a:effectLst>
        </p:spPr>
      </p:pic>
      <p:sp>
        <p:nvSpPr>
          <p:cNvPr id="458" name="Google Shape;458;p21"/>
          <p:cNvSpPr/>
          <p:nvPr/>
        </p:nvSpPr>
        <p:spPr>
          <a:xfrm>
            <a:off x="131862" y="1886525"/>
            <a:ext cx="3348180" cy="1316182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screenshot&#10;&#10;Descrizione generata con affidabilità molto elevata" id="459" name="Google Shape;45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522" y="3469891"/>
            <a:ext cx="6052896" cy="277379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137"/>
              </a:srgbClr>
            </a:outerShdw>
          </a:effectLst>
        </p:spPr>
      </p:pic>
      <p:sp>
        <p:nvSpPr>
          <p:cNvPr id="460" name="Google Shape;460;p21"/>
          <p:cNvSpPr/>
          <p:nvPr/>
        </p:nvSpPr>
        <p:spPr>
          <a:xfrm>
            <a:off x="7890628" y="2830194"/>
            <a:ext cx="731212" cy="1216121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1318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1"/>
          <p:cNvSpPr txBox="1"/>
          <p:nvPr/>
        </p:nvSpPr>
        <p:spPr>
          <a:xfrm>
            <a:off x="7968917" y="5759996"/>
            <a:ext cx="42067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to </a:t>
            </a:r>
            <a:r>
              <a:rPr b="0" i="0" lang="en-GB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https://cs3.fedcloud-tf.fedcloud.eu/hub/home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stop your server before retry!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shot 2019-09-23 at 14.27.54.png" id="462" name="Google Shape;46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1270" y="3708280"/>
            <a:ext cx="2600053" cy="200913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/>
          <p:nvPr>
            <p:ph idx="2" type="body"/>
          </p:nvPr>
        </p:nvSpPr>
        <p:spPr>
          <a:xfrm>
            <a:off x="216533" y="1032380"/>
            <a:ext cx="11566380" cy="869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GB" sz="2400"/>
              <a:t>Login to Zenodo - </a:t>
            </a:r>
            <a:r>
              <a:rPr b="1" lang="en-GB" sz="2400" u="sng">
                <a:solidFill>
                  <a:schemeClr val="hlink"/>
                </a:solidFill>
                <a:hlinkClick r:id="rId3"/>
              </a:rPr>
              <a:t>https://zenodo.org</a:t>
            </a:r>
            <a:r>
              <a:rPr b="1" lang="en-GB" sz="2400"/>
              <a:t> </a:t>
            </a:r>
            <a:r>
              <a:rPr lang="en-GB" sz="2400"/>
              <a:t>with your GitHub account</a:t>
            </a:r>
            <a:endParaRPr sz="2400"/>
          </a:p>
        </p:txBody>
      </p:sp>
      <p:sp>
        <p:nvSpPr>
          <p:cNvPr id="468" name="Google Shape;468;p2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9" name="Google Shape;469;p2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GB" sz="2880"/>
              <a:t>Share your GitHub repo on Zenodo</a:t>
            </a:r>
            <a:endParaRPr sz="2880"/>
          </a:p>
        </p:txBody>
      </p:sp>
      <p:pic>
        <p:nvPicPr>
          <p:cNvPr id="470" name="Google Shape;47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0951" y="1678926"/>
            <a:ext cx="7922252" cy="451022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71" name="Google Shape;47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12424" y="260648"/>
            <a:ext cx="1924596" cy="686981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24"/>
          <p:cNvSpPr/>
          <p:nvPr/>
        </p:nvSpPr>
        <p:spPr>
          <a:xfrm>
            <a:off x="7258300" y="3946925"/>
            <a:ext cx="2346300" cy="869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8" name="Google Shape;478;p2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GB" sz="3200"/>
              <a:t>Enable your GitHub repository at Zenodo</a:t>
            </a:r>
            <a:endParaRPr sz="3200"/>
          </a:p>
        </p:txBody>
      </p:sp>
      <p:pic>
        <p:nvPicPr>
          <p:cNvPr descr="Immagine che contiene screenshot&#10;&#10;Descrizione generata con affidabilità molto elevata" id="479" name="Google Shape;47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0" y="1224483"/>
            <a:ext cx="6684048" cy="3015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screenshot&#10;&#10;Descrizione generata con affidabilità molto elevata" id="480" name="Google Shape;48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1853" y="4239478"/>
            <a:ext cx="4967624" cy="1973528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25"/>
          <p:cNvSpPr/>
          <p:nvPr/>
        </p:nvSpPr>
        <p:spPr>
          <a:xfrm>
            <a:off x="1811396" y="5824984"/>
            <a:ext cx="4933375" cy="428108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5"/>
          <p:cNvSpPr txBox="1"/>
          <p:nvPr/>
        </p:nvSpPr>
        <p:spPr>
          <a:xfrm>
            <a:off x="7033492" y="1222278"/>
            <a:ext cx="508307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 the repo to enable from the Repositories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Enable the repo (click ON)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Click on the GitHub repo link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 a release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6815219" y="5734380"/>
            <a:ext cx="500303" cy="51569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318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1275" y="3995825"/>
            <a:ext cx="4584525" cy="23237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85" name="Google Shape;485;p25"/>
          <p:cNvSpPr/>
          <p:nvPr/>
        </p:nvSpPr>
        <p:spPr>
          <a:xfrm>
            <a:off x="11155064" y="4294879"/>
            <a:ext cx="684169" cy="24182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86428" y="2905756"/>
            <a:ext cx="716643" cy="61395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2" name="Google Shape;492;p26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GB" sz="3200"/>
              <a:t>Create a release for your GitHub repo</a:t>
            </a:r>
            <a:endParaRPr sz="3200"/>
          </a:p>
        </p:txBody>
      </p:sp>
      <p:pic>
        <p:nvPicPr>
          <p:cNvPr descr="Immagine che contiene screenshot&#10;&#10;Descrizione generata con affidabilità molto elevata" id="493" name="Google Shape;49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055" y="1276619"/>
            <a:ext cx="4821381" cy="401997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137"/>
              </a:srgbClr>
            </a:outerShdw>
          </a:effectLst>
        </p:spPr>
      </p:pic>
      <p:sp>
        <p:nvSpPr>
          <p:cNvPr id="494" name="Google Shape;494;p26"/>
          <p:cNvSpPr/>
          <p:nvPr/>
        </p:nvSpPr>
        <p:spPr>
          <a:xfrm>
            <a:off x="325111" y="1291468"/>
            <a:ext cx="923400" cy="312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6"/>
          <p:cNvSpPr/>
          <p:nvPr/>
        </p:nvSpPr>
        <p:spPr>
          <a:xfrm>
            <a:off x="5477191" y="5499806"/>
            <a:ext cx="1646400" cy="537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6" name="Google Shape;49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7836" y="2326556"/>
            <a:ext cx="6721763" cy="3887426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26"/>
          <p:cNvSpPr/>
          <p:nvPr/>
        </p:nvSpPr>
        <p:spPr>
          <a:xfrm>
            <a:off x="340505" y="5032195"/>
            <a:ext cx="892500" cy="266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6"/>
          <p:cNvSpPr/>
          <p:nvPr/>
        </p:nvSpPr>
        <p:spPr>
          <a:xfrm>
            <a:off x="5477193" y="5499805"/>
            <a:ext cx="1549500" cy="537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6975" y="2492685"/>
            <a:ext cx="5634004" cy="3861875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</p:pic>
      <p:sp>
        <p:nvSpPr>
          <p:cNvPr id="504" name="Google Shape;504;p5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5" name="Google Shape;505;p5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GB" sz="2880"/>
              <a:t>Search your GitHub repo in Zenodo</a:t>
            </a:r>
            <a:endParaRPr/>
          </a:p>
        </p:txBody>
      </p:sp>
      <p:pic>
        <p:nvPicPr>
          <p:cNvPr id="506" name="Google Shape;506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550" y="899690"/>
            <a:ext cx="11459123" cy="15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455" y="2520775"/>
            <a:ext cx="2184100" cy="3861876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54"/>
          <p:cNvSpPr/>
          <p:nvPr/>
        </p:nvSpPr>
        <p:spPr>
          <a:xfrm>
            <a:off x="2535551" y="2466500"/>
            <a:ext cx="2675700" cy="1089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9" name="Google Shape;509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98125" y="2877100"/>
            <a:ext cx="5399552" cy="338377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10" name="Google Shape;510;p54"/>
          <p:cNvSpPr/>
          <p:nvPr/>
        </p:nvSpPr>
        <p:spPr>
          <a:xfrm>
            <a:off x="10009275" y="5048499"/>
            <a:ext cx="1688400" cy="1176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54"/>
          <p:cNvSpPr txBox="1"/>
          <p:nvPr/>
        </p:nvSpPr>
        <p:spPr>
          <a:xfrm>
            <a:off x="10993674" y="5114846"/>
            <a:ext cx="71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DF3A10"/>
                </a:solidFill>
                <a:latin typeface="Calibri"/>
                <a:ea typeface="Calibri"/>
                <a:cs typeface="Calibri"/>
                <a:sym typeface="Calibri"/>
              </a:rPr>
              <a:t>COPY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7" name="Google Shape;517;p5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GB" sz="2916"/>
              <a:t>Reproduce your analysis with Binder</a:t>
            </a:r>
            <a:endParaRPr sz="3240"/>
          </a:p>
        </p:txBody>
      </p:sp>
      <p:sp>
        <p:nvSpPr>
          <p:cNvPr id="518" name="Google Shape;518;p55"/>
          <p:cNvSpPr txBox="1"/>
          <p:nvPr/>
        </p:nvSpPr>
        <p:spPr>
          <a:xfrm>
            <a:off x="7898188" y="1169269"/>
            <a:ext cx="4116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DF3A10"/>
                </a:solidFill>
                <a:latin typeface="Arial"/>
                <a:ea typeface="Arial"/>
                <a:cs typeface="Arial"/>
                <a:sym typeface="Arial"/>
              </a:rPr>
              <a:t>WARNING: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DF3A10"/>
                </a:solidFill>
                <a:latin typeface="Arial"/>
                <a:ea typeface="Arial"/>
                <a:cs typeface="Arial"/>
                <a:sym typeface="Arial"/>
              </a:rPr>
              <a:t>Registration of the DOI can take up to 10 minutes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DF3A10"/>
                </a:solidFill>
                <a:latin typeface="Arial"/>
                <a:ea typeface="Arial"/>
                <a:cs typeface="Arial"/>
                <a:sym typeface="Arial"/>
              </a:rPr>
              <a:t>Binder has to wait until registration is finished.</a:t>
            </a:r>
            <a:endParaRPr b="0" i="0" sz="1400" u="none" cap="none" strike="noStrike">
              <a:solidFill>
                <a:srgbClr val="DF3A1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DF3A1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DF3A10"/>
                </a:solidFill>
                <a:latin typeface="Arial"/>
                <a:ea typeface="Arial"/>
                <a:cs typeface="Arial"/>
                <a:sym typeface="Arial"/>
              </a:rPr>
              <a:t>To check whether the DOI is resolved, please use the website: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https://dx.doi.org/</a:t>
            </a:r>
            <a:r>
              <a:rPr lang="en-GB" u="none">
                <a:solidFill>
                  <a:srgbClr val="DF3A10"/>
                </a:solidFill>
              </a:rPr>
              <a:t> </a:t>
            </a:r>
            <a:r>
              <a:rPr b="0" i="0" lang="en-GB" sz="1400" u="none" cap="none" strike="noStrike">
                <a:solidFill>
                  <a:srgbClr val="DF3A1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DF3A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183545"/>
            <a:ext cx="7745800" cy="5052692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55"/>
          <p:cNvSpPr/>
          <p:nvPr/>
        </p:nvSpPr>
        <p:spPr>
          <a:xfrm>
            <a:off x="450200" y="1963885"/>
            <a:ext cx="7149600" cy="377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55"/>
          <p:cNvSpPr/>
          <p:nvPr/>
        </p:nvSpPr>
        <p:spPr>
          <a:xfrm>
            <a:off x="450200" y="3868858"/>
            <a:ext cx="7149600" cy="1016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55"/>
          <p:cNvSpPr txBox="1"/>
          <p:nvPr/>
        </p:nvSpPr>
        <p:spPr>
          <a:xfrm>
            <a:off x="7892717" y="5759996"/>
            <a:ext cx="420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to </a:t>
            </a:r>
            <a:r>
              <a:rPr b="0" i="0" lang="en-GB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https://cs3.fedcloud-tf.fedcloud.eu/hub/home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stop your server before retry!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shot 2019-09-23 at 14.27.54.png" id="523" name="Google Shape;523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65070" y="3708280"/>
            <a:ext cx="2600053" cy="200913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921"/>
              </a:srgbClr>
            </a:outerShdw>
          </a:effectLst>
        </p:spPr>
      </p:pic>
      <p:sp>
        <p:nvSpPr>
          <p:cNvPr id="524" name="Google Shape;524;p55"/>
          <p:cNvSpPr txBox="1"/>
          <p:nvPr/>
        </p:nvSpPr>
        <p:spPr>
          <a:xfrm>
            <a:off x="7898188" y="3150469"/>
            <a:ext cx="4116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DF3A10"/>
                </a:solidFill>
                <a:latin typeface="Arial"/>
                <a:ea typeface="Arial"/>
                <a:cs typeface="Arial"/>
                <a:sym typeface="Arial"/>
              </a:rPr>
              <a:t>Create a LaunchBinder button in your repo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55"/>
          <p:cNvSpPr/>
          <p:nvPr/>
        </p:nvSpPr>
        <p:spPr>
          <a:xfrm rot="-1036508">
            <a:off x="7610341" y="3586404"/>
            <a:ext cx="974877" cy="28808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60c7a48a5c_1_17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1" name="Google Shape;531;g60c7a48a5c_1_17"/>
          <p:cNvSpPr/>
          <p:nvPr/>
        </p:nvSpPr>
        <p:spPr>
          <a:xfrm>
            <a:off x="4377052" y="2564904"/>
            <a:ext cx="1728300" cy="1368300"/>
          </a:xfrm>
          <a:prstGeom prst="rect">
            <a:avLst/>
          </a:prstGeom>
          <a:solidFill>
            <a:srgbClr val="4A52D3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g60c7a48a5c_1_17"/>
          <p:cNvSpPr/>
          <p:nvPr/>
        </p:nvSpPr>
        <p:spPr>
          <a:xfrm>
            <a:off x="4665084" y="3068960"/>
            <a:ext cx="1152000" cy="720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Your repository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g60c7a48a5c_1_17"/>
          <p:cNvSpPr/>
          <p:nvPr/>
        </p:nvSpPr>
        <p:spPr>
          <a:xfrm>
            <a:off x="4377052" y="908720"/>
            <a:ext cx="1728300" cy="1368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EGI Notebooks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60c7a48a5c_1_17"/>
          <p:cNvSpPr/>
          <p:nvPr/>
        </p:nvSpPr>
        <p:spPr>
          <a:xfrm>
            <a:off x="848660" y="2996952"/>
            <a:ext cx="504000" cy="5040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g60c7a48a5c_1_17"/>
          <p:cNvSpPr txBox="1"/>
          <p:nvPr/>
        </p:nvSpPr>
        <p:spPr>
          <a:xfrm>
            <a:off x="1775859" y="2477503"/>
            <a:ext cx="23562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Create repository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2'. Upload ipynb file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2''. Add requirements.txt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6" name="Google Shape;536;g60c7a48a5c_1_17"/>
          <p:cNvCxnSpPr>
            <a:stCxn id="532" idx="2"/>
          </p:cNvCxnSpPr>
          <p:nvPr/>
        </p:nvCxnSpPr>
        <p:spPr>
          <a:xfrm>
            <a:off x="5241084" y="3788960"/>
            <a:ext cx="0" cy="4320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sp>
        <p:nvSpPr>
          <p:cNvPr id="537" name="Google Shape;537;g60c7a48a5c_1_17"/>
          <p:cNvSpPr/>
          <p:nvPr/>
        </p:nvSpPr>
        <p:spPr>
          <a:xfrm>
            <a:off x="9705644" y="4653136"/>
            <a:ext cx="504000" cy="5040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g60c7a48a5c_1_17"/>
          <p:cNvSpPr txBox="1"/>
          <p:nvPr/>
        </p:nvSpPr>
        <p:spPr>
          <a:xfrm>
            <a:off x="8247673" y="2030569"/>
            <a:ext cx="12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Re-execute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g60c7a48a5c_1_17"/>
          <p:cNvSpPr/>
          <p:nvPr/>
        </p:nvSpPr>
        <p:spPr>
          <a:xfrm>
            <a:off x="6249260" y="4162780"/>
            <a:ext cx="3231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Obtain GitHub project reference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g60c7a48a5c_1_17"/>
          <p:cNvSpPr/>
          <p:nvPr/>
        </p:nvSpPr>
        <p:spPr>
          <a:xfrm>
            <a:off x="7592286" y="2845748"/>
            <a:ext cx="3295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Provide GitHub project reference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g60c7a48a5c_1_17"/>
          <p:cNvSpPr/>
          <p:nvPr/>
        </p:nvSpPr>
        <p:spPr>
          <a:xfrm>
            <a:off x="7896200" y="5733256"/>
            <a:ext cx="200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Discover Notebook</a:t>
            </a:r>
            <a:b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(use DOI)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g60c7a48a5c_1_17"/>
          <p:cNvSpPr/>
          <p:nvPr/>
        </p:nvSpPr>
        <p:spPr>
          <a:xfrm>
            <a:off x="10137692" y="4293096"/>
            <a:ext cx="504000" cy="5040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g60c7a48a5c_1_17"/>
          <p:cNvSpPr/>
          <p:nvPr/>
        </p:nvSpPr>
        <p:spPr>
          <a:xfrm>
            <a:off x="10209700" y="4941168"/>
            <a:ext cx="504000" cy="5040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g60c7a48a5c_1_17"/>
          <p:cNvSpPr/>
          <p:nvPr/>
        </p:nvSpPr>
        <p:spPr>
          <a:xfrm>
            <a:off x="10641748" y="4509120"/>
            <a:ext cx="504000" cy="5040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g60c7a48a5c_1_17"/>
          <p:cNvSpPr/>
          <p:nvPr/>
        </p:nvSpPr>
        <p:spPr>
          <a:xfrm>
            <a:off x="10487071" y="5085184"/>
            <a:ext cx="129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Fellow </a:t>
            </a:r>
            <a:b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g60c7a48a5c_1_17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GB" sz="3200"/>
              <a:t>Hands-on summary</a:t>
            </a:r>
            <a:endParaRPr sz="3200"/>
          </a:p>
        </p:txBody>
      </p:sp>
      <p:sp>
        <p:nvSpPr>
          <p:cNvPr id="547" name="Google Shape;547;g60c7a48a5c_1_17"/>
          <p:cNvSpPr txBox="1"/>
          <p:nvPr/>
        </p:nvSpPr>
        <p:spPr>
          <a:xfrm>
            <a:off x="1891313" y="1007381"/>
            <a:ext cx="2171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Edit the notebook</a:t>
            </a:r>
            <a:b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1'. Download the ipynb file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g60c7a48a5c_1_17"/>
          <p:cNvSpPr/>
          <p:nvPr/>
        </p:nvSpPr>
        <p:spPr>
          <a:xfrm>
            <a:off x="748599" y="1326709"/>
            <a:ext cx="504000" cy="5040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9" name="Google Shape;549;g60c7a48a5c_1_17"/>
          <p:cNvCxnSpPr/>
          <p:nvPr/>
        </p:nvCxnSpPr>
        <p:spPr>
          <a:xfrm>
            <a:off x="1528632" y="1624830"/>
            <a:ext cx="2738700" cy="63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med" w="med" type="triangle"/>
            <a:tailEnd len="med" w="med" type="triangl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pic>
        <p:nvPicPr>
          <p:cNvPr descr="Immagine che contiene testo&#10;&#10;Descrizione generata con affidabilità molto elevata" id="550" name="Google Shape;550;g60c7a48a5c_1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7859" y="1578215"/>
            <a:ext cx="742950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g60c7a48a5c_1_17"/>
          <p:cNvSpPr/>
          <p:nvPr/>
        </p:nvSpPr>
        <p:spPr>
          <a:xfrm>
            <a:off x="9480143" y="916417"/>
            <a:ext cx="1728300" cy="1368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EGI Binder Notebooks 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testo&#10;&#10;Descrizione generata con affidabilità molto elevata" id="552" name="Google Shape;552;g60c7a48a5c_1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0950" y="1585912"/>
            <a:ext cx="742950" cy="638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3" name="Google Shape;553;g60c7a48a5c_1_17"/>
          <p:cNvCxnSpPr/>
          <p:nvPr/>
        </p:nvCxnSpPr>
        <p:spPr>
          <a:xfrm>
            <a:off x="1440585" y="3330190"/>
            <a:ext cx="2884800" cy="138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pic>
        <p:nvPicPr>
          <p:cNvPr id="554" name="Google Shape;554;g60c7a48a5c_1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0135" y="4284949"/>
            <a:ext cx="1669182" cy="724242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g60c7a48a5c_1_17"/>
          <p:cNvSpPr/>
          <p:nvPr/>
        </p:nvSpPr>
        <p:spPr>
          <a:xfrm>
            <a:off x="840963" y="4051437"/>
            <a:ext cx="504000" cy="5040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g60c7a48a5c_1_17"/>
          <p:cNvSpPr txBox="1"/>
          <p:nvPr/>
        </p:nvSpPr>
        <p:spPr>
          <a:xfrm>
            <a:off x="1768162" y="4147745"/>
            <a:ext cx="235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Specify the GitHub repo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7" name="Google Shape;557;g60c7a48a5c_1_17"/>
          <p:cNvCxnSpPr/>
          <p:nvPr/>
        </p:nvCxnSpPr>
        <p:spPr>
          <a:xfrm>
            <a:off x="1432888" y="4523220"/>
            <a:ext cx="2884800" cy="138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sp>
        <p:nvSpPr>
          <p:cNvPr id="558" name="Google Shape;558;g60c7a48a5c_1_17"/>
          <p:cNvSpPr txBox="1"/>
          <p:nvPr/>
        </p:nvSpPr>
        <p:spPr>
          <a:xfrm>
            <a:off x="1999673" y="5309370"/>
            <a:ext cx="274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4. Generate a DOI </a:t>
            </a:r>
            <a:br>
              <a:rPr b="0" i="1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(this is done by Zenodo)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screenshot&#10;&#10;Descrizione generata con affidabilità molto elevata" id="559" name="Google Shape;559;g60c7a48a5c_1_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3550" y="5352047"/>
            <a:ext cx="1242293" cy="9722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0" name="Google Shape;560;g60c7a48a5c_1_17"/>
          <p:cNvCxnSpPr/>
          <p:nvPr/>
        </p:nvCxnSpPr>
        <p:spPr>
          <a:xfrm flipH="1" rot="10800000">
            <a:off x="6112646" y="5006647"/>
            <a:ext cx="3377400" cy="7173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cxnSp>
        <p:nvCxnSpPr>
          <p:cNvPr id="561" name="Google Shape;561;g60c7a48a5c_1_17"/>
          <p:cNvCxnSpPr/>
          <p:nvPr/>
        </p:nvCxnSpPr>
        <p:spPr>
          <a:xfrm>
            <a:off x="5239609" y="4895864"/>
            <a:ext cx="0" cy="4320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cxnSp>
        <p:nvCxnSpPr>
          <p:cNvPr id="562" name="Google Shape;562;g60c7a48a5c_1_17"/>
          <p:cNvCxnSpPr/>
          <p:nvPr/>
        </p:nvCxnSpPr>
        <p:spPr>
          <a:xfrm>
            <a:off x="6243494" y="4530917"/>
            <a:ext cx="3454500" cy="138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sp>
        <p:nvSpPr>
          <p:cNvPr id="563" name="Google Shape;563;g60c7a48a5c_1_17"/>
          <p:cNvSpPr/>
          <p:nvPr/>
        </p:nvSpPr>
        <p:spPr>
          <a:xfrm>
            <a:off x="9637389" y="3931338"/>
            <a:ext cx="504000" cy="5040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g60c7a48a5c_1_17"/>
          <p:cNvSpPr/>
          <p:nvPr/>
        </p:nvSpPr>
        <p:spPr>
          <a:xfrm>
            <a:off x="10676480" y="3939035"/>
            <a:ext cx="504000" cy="5040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5" name="Google Shape;565;g60c7a48a5c_1_17"/>
          <p:cNvCxnSpPr/>
          <p:nvPr/>
        </p:nvCxnSpPr>
        <p:spPr>
          <a:xfrm flipH="1" rot="10800000">
            <a:off x="10399856" y="2374188"/>
            <a:ext cx="6300" cy="18027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pic>
        <p:nvPicPr>
          <p:cNvPr id="566" name="Google Shape;566;g60c7a48a5c_1_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42422" y="6001675"/>
            <a:ext cx="2171400" cy="25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7"/>
          <p:cNvSpPr txBox="1"/>
          <p:nvPr>
            <p:ph idx="1" type="body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72" name="Google Shape;572;p57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</a:pPr>
            <a:r>
              <a:rPr lang="en-GB" sz="2395"/>
              <a:t>EGI Notebooks integrated with DataHub</a:t>
            </a:r>
            <a:endParaRPr sz="2395"/>
          </a:p>
        </p:txBody>
      </p:sp>
      <p:sp>
        <p:nvSpPr>
          <p:cNvPr id="573" name="Google Shape;573;p57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GB" sz="2624"/>
              <a:t>Working with big data</a:t>
            </a:r>
            <a:endParaRPr sz="2624"/>
          </a:p>
        </p:txBody>
      </p:sp>
      <p:sp>
        <p:nvSpPr>
          <p:cNvPr id="574" name="Google Shape;574;p57"/>
          <p:cNvSpPr txBox="1"/>
          <p:nvPr>
            <p:ph idx="12" type="sldNum"/>
          </p:nvPr>
        </p:nvSpPr>
        <p:spPr>
          <a:xfrm>
            <a:off x="9072563" y="6381750"/>
            <a:ext cx="3119437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GB" sz="2916"/>
              <a:t>Motivation: Increased science output</a:t>
            </a:r>
            <a:endParaRPr sz="3240"/>
          </a:p>
        </p:txBody>
      </p:sp>
      <p:pic>
        <p:nvPicPr>
          <p:cNvPr descr="Screenshot 2019-05-20 at 15.28.29.png" id="210" name="Google Shape;21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3" y="854521"/>
            <a:ext cx="12192000" cy="550153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7"/>
          <p:cNvSpPr/>
          <p:nvPr/>
        </p:nvSpPr>
        <p:spPr>
          <a:xfrm>
            <a:off x="55209" y="6498023"/>
            <a:ext cx="4521007" cy="276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Michael Wise / EUDAT Conference / January 23, 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298839" y="2764020"/>
            <a:ext cx="3248235" cy="307773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Publications from science archive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Google Shape;213;p7"/>
          <p:cNvCxnSpPr/>
          <p:nvPr/>
        </p:nvCxnSpPr>
        <p:spPr>
          <a:xfrm>
            <a:off x="3543282" y="3073493"/>
            <a:ext cx="1024561" cy="1077859"/>
          </a:xfrm>
          <a:prstGeom prst="straightConnector1">
            <a:avLst/>
          </a:prstGeom>
          <a:noFill/>
          <a:ln cap="flat" cmpd="sng" w="25400">
            <a:solidFill>
              <a:srgbClr val="1B216E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sp>
        <p:nvSpPr>
          <p:cNvPr id="214" name="Google Shape;214;p7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4000"/>
              <a:t>Data management</a:t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t/>
            </a:r>
            <a:endParaRPr sz="4000"/>
          </a:p>
        </p:txBody>
      </p:sp>
      <p:sp>
        <p:nvSpPr>
          <p:cNvPr id="580" name="Google Shape;580;p58"/>
          <p:cNvSpPr/>
          <p:nvPr/>
        </p:nvSpPr>
        <p:spPr>
          <a:xfrm>
            <a:off x="4413667" y="1163616"/>
            <a:ext cx="1920000" cy="14348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EGI Notebooks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58"/>
          <p:cNvSpPr/>
          <p:nvPr/>
        </p:nvSpPr>
        <p:spPr>
          <a:xfrm>
            <a:off x="157580" y="3222536"/>
            <a:ext cx="672000" cy="6720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2" name="Google Shape;582;p58"/>
          <p:cNvCxnSpPr>
            <a:stCxn id="580" idx="1"/>
          </p:cNvCxnSpPr>
          <p:nvPr/>
        </p:nvCxnSpPr>
        <p:spPr>
          <a:xfrm flipH="1">
            <a:off x="1012567" y="1881016"/>
            <a:ext cx="3401100" cy="13311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stealth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sp>
        <p:nvSpPr>
          <p:cNvPr id="583" name="Google Shape;583;p58"/>
          <p:cNvSpPr txBox="1"/>
          <p:nvPr/>
        </p:nvSpPr>
        <p:spPr>
          <a:xfrm rot="-899">
            <a:off x="1010433" y="1544712"/>
            <a:ext cx="3058000" cy="6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1. Perform data analysis and visualisation with big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58"/>
          <p:cNvSpPr/>
          <p:nvPr/>
        </p:nvSpPr>
        <p:spPr>
          <a:xfrm>
            <a:off x="4413667" y="2838600"/>
            <a:ext cx="1920000" cy="1434800"/>
          </a:xfrm>
          <a:prstGeom prst="rect">
            <a:avLst/>
          </a:prstGeom>
          <a:solidFill>
            <a:srgbClr val="4A52D3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5" name="Google Shape;585;p58"/>
          <p:cNvCxnSpPr>
            <a:endCxn id="584" idx="1"/>
          </p:cNvCxnSpPr>
          <p:nvPr/>
        </p:nvCxnSpPr>
        <p:spPr>
          <a:xfrm flipH="1" rot="10800000">
            <a:off x="1010467" y="3556000"/>
            <a:ext cx="3403200" cy="51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sp>
        <p:nvSpPr>
          <p:cNvPr id="586" name="Google Shape;586;p58"/>
          <p:cNvSpPr/>
          <p:nvPr/>
        </p:nvSpPr>
        <p:spPr>
          <a:xfrm>
            <a:off x="4594500" y="3240877"/>
            <a:ext cx="1536000" cy="854400"/>
          </a:xfrm>
          <a:prstGeom prst="rect">
            <a:avLst/>
          </a:prstGeom>
          <a:solidFill>
            <a:srgbClr val="FBBE09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Your repository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58"/>
          <p:cNvSpPr txBox="1"/>
          <p:nvPr/>
        </p:nvSpPr>
        <p:spPr>
          <a:xfrm>
            <a:off x="1213633" y="3555933"/>
            <a:ext cx="2930800" cy="10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2. Publish  notebook and Generate DOI</a:t>
            </a:r>
            <a:endParaRPr b="0" i="1" sz="19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8" name="Google Shape;58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3667" y="4648533"/>
            <a:ext cx="1920000" cy="6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58"/>
          <p:cNvSpPr/>
          <p:nvPr/>
        </p:nvSpPr>
        <p:spPr>
          <a:xfrm flipH="1">
            <a:off x="4413667" y="5710300"/>
            <a:ext cx="1728000" cy="854400"/>
          </a:xfrm>
          <a:prstGeom prst="foldedCorner">
            <a:avLst>
              <a:gd fmla="val 30291" name="adj"/>
            </a:avLst>
          </a:prstGeom>
          <a:solidFill>
            <a:srgbClr val="BFBFBF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1B216E"/>
                </a:solidFill>
                <a:latin typeface="Calibri"/>
                <a:ea typeface="Calibri"/>
                <a:cs typeface="Calibri"/>
                <a:sym typeface="Calibri"/>
              </a:rPr>
              <a:t>Journal paper</a:t>
            </a:r>
            <a:endParaRPr b="0" i="0" sz="1600" u="none" cap="none" strike="noStrike">
              <a:solidFill>
                <a:srgbClr val="1B21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0" name="Google Shape;590;p58"/>
          <p:cNvCxnSpPr>
            <a:stCxn id="586" idx="2"/>
            <a:endCxn id="588" idx="0"/>
          </p:cNvCxnSpPr>
          <p:nvPr/>
        </p:nvCxnSpPr>
        <p:spPr>
          <a:xfrm>
            <a:off x="5362500" y="4095277"/>
            <a:ext cx="11100" cy="5532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pic>
        <p:nvPicPr>
          <p:cNvPr descr="Immagine che contiene cielo, segnale&#10;&#10;Descrizione generata con affidabilità molto elevata" id="591" name="Google Shape;591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3104" y="6243476"/>
            <a:ext cx="2320401" cy="241624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58"/>
          <p:cNvSpPr/>
          <p:nvPr/>
        </p:nvSpPr>
        <p:spPr>
          <a:xfrm>
            <a:off x="6961667" y="5710133"/>
            <a:ext cx="3220000" cy="4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4. Discover DOI</a:t>
            </a:r>
            <a:endParaRPr b="0" i="1" sz="1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3" name="Google Shape;593;p58"/>
          <p:cNvCxnSpPr/>
          <p:nvPr/>
        </p:nvCxnSpPr>
        <p:spPr>
          <a:xfrm flipH="1" rot="10800000">
            <a:off x="6331945" y="5202179"/>
            <a:ext cx="3372000" cy="6140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sp>
        <p:nvSpPr>
          <p:cNvPr id="594" name="Google Shape;594;p58"/>
          <p:cNvSpPr/>
          <p:nvPr/>
        </p:nvSpPr>
        <p:spPr>
          <a:xfrm>
            <a:off x="8933525" y="4367297"/>
            <a:ext cx="672000" cy="6720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58"/>
          <p:cNvSpPr/>
          <p:nvPr/>
        </p:nvSpPr>
        <p:spPr>
          <a:xfrm>
            <a:off x="9611189" y="3785645"/>
            <a:ext cx="672000" cy="6720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58"/>
          <p:cNvSpPr/>
          <p:nvPr/>
        </p:nvSpPr>
        <p:spPr>
          <a:xfrm>
            <a:off x="10283264" y="4073676"/>
            <a:ext cx="672000" cy="6720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58"/>
          <p:cNvSpPr/>
          <p:nvPr/>
        </p:nvSpPr>
        <p:spPr>
          <a:xfrm>
            <a:off x="9975428" y="4740161"/>
            <a:ext cx="1728000" cy="6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Fellow </a:t>
            </a:r>
            <a:br>
              <a:rPr b="1" i="0" lang="en-GB" sz="19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9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researchers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58"/>
          <p:cNvSpPr/>
          <p:nvPr/>
        </p:nvSpPr>
        <p:spPr>
          <a:xfrm>
            <a:off x="9707133" y="4526991"/>
            <a:ext cx="672000" cy="6720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9" name="Google Shape;599;p58"/>
          <p:cNvCxnSpPr/>
          <p:nvPr/>
        </p:nvCxnSpPr>
        <p:spPr>
          <a:xfrm>
            <a:off x="6407133" y="4371867"/>
            <a:ext cx="24248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cxnSp>
        <p:nvCxnSpPr>
          <p:cNvPr id="600" name="Google Shape;600;p58"/>
          <p:cNvCxnSpPr/>
          <p:nvPr/>
        </p:nvCxnSpPr>
        <p:spPr>
          <a:xfrm rot="10800000">
            <a:off x="10104267" y="2688567"/>
            <a:ext cx="17200" cy="10296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sp>
        <p:nvSpPr>
          <p:cNvPr id="601" name="Google Shape;601;p58"/>
          <p:cNvSpPr/>
          <p:nvPr/>
        </p:nvSpPr>
        <p:spPr>
          <a:xfrm>
            <a:off x="10362333" y="2898184"/>
            <a:ext cx="1910400" cy="10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6. Reproduce analysis with big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2" name="Google Shape;602;p58"/>
          <p:cNvCxnSpPr>
            <a:stCxn id="588" idx="2"/>
          </p:cNvCxnSpPr>
          <p:nvPr/>
        </p:nvCxnSpPr>
        <p:spPr>
          <a:xfrm>
            <a:off x="5373667" y="5320533"/>
            <a:ext cx="0" cy="4455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dash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sp>
        <p:nvSpPr>
          <p:cNvPr id="603" name="Google Shape;603;p58"/>
          <p:cNvSpPr txBox="1"/>
          <p:nvPr/>
        </p:nvSpPr>
        <p:spPr>
          <a:xfrm rot="-450">
            <a:off x="1010433" y="4737519"/>
            <a:ext cx="30580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3. Cite DOI </a:t>
            </a:r>
            <a:endParaRPr b="0" i="1" sz="1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in publication</a:t>
            </a:r>
            <a:endParaRPr b="1" i="1" sz="1900" u="none" cap="none" strike="noStrike">
              <a:solidFill>
                <a:srgbClr val="DF3A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58"/>
          <p:cNvSpPr/>
          <p:nvPr/>
        </p:nvSpPr>
        <p:spPr>
          <a:xfrm>
            <a:off x="7185333" y="1014216"/>
            <a:ext cx="1849800" cy="1733600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Big data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accessed via EGI DataHub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5" name="Google Shape;605;p58"/>
          <p:cNvCxnSpPr>
            <a:stCxn id="604" idx="2"/>
            <a:endCxn id="580" idx="3"/>
          </p:cNvCxnSpPr>
          <p:nvPr/>
        </p:nvCxnSpPr>
        <p:spPr>
          <a:xfrm rot="10800000">
            <a:off x="6333633" y="1881016"/>
            <a:ext cx="8517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cxnSp>
        <p:nvCxnSpPr>
          <p:cNvPr id="606" name="Google Shape;606;p58"/>
          <p:cNvCxnSpPr>
            <a:stCxn id="604" idx="4"/>
            <a:endCxn id="607" idx="1"/>
          </p:cNvCxnSpPr>
          <p:nvPr/>
        </p:nvCxnSpPr>
        <p:spPr>
          <a:xfrm>
            <a:off x="9035133" y="1881016"/>
            <a:ext cx="8928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sp>
        <p:nvSpPr>
          <p:cNvPr id="608" name="Google Shape;608;p58"/>
          <p:cNvSpPr/>
          <p:nvPr/>
        </p:nvSpPr>
        <p:spPr>
          <a:xfrm>
            <a:off x="6676067" y="3662667"/>
            <a:ext cx="2488000" cy="4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5. Resolve DOI to Notebook and Data</a:t>
            </a:r>
            <a:endParaRPr b="0" i="1" sz="1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9" name="Google Shape;609;p58"/>
          <p:cNvCxnSpPr>
            <a:stCxn id="587" idx="1"/>
            <a:endCxn id="589" idx="3"/>
          </p:cNvCxnSpPr>
          <p:nvPr/>
        </p:nvCxnSpPr>
        <p:spPr>
          <a:xfrm>
            <a:off x="1213633" y="4086733"/>
            <a:ext cx="3200100" cy="20508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sp>
        <p:nvSpPr>
          <p:cNvPr id="607" name="Google Shape;607;p58"/>
          <p:cNvSpPr/>
          <p:nvPr/>
        </p:nvSpPr>
        <p:spPr>
          <a:xfrm>
            <a:off x="9927967" y="1163616"/>
            <a:ext cx="1920000" cy="14348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EGI Binder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0" name="Google Shape;610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97693" y="1583298"/>
            <a:ext cx="988400" cy="8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4093" y="1583300"/>
            <a:ext cx="988400" cy="854296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58"/>
          <p:cNvSpPr/>
          <p:nvPr/>
        </p:nvSpPr>
        <p:spPr>
          <a:xfrm>
            <a:off x="5828845" y="1535320"/>
            <a:ext cx="454934" cy="701319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58"/>
          <p:cNvSpPr/>
          <p:nvPr/>
        </p:nvSpPr>
        <p:spPr>
          <a:xfrm>
            <a:off x="9971397" y="1545561"/>
            <a:ext cx="454934" cy="701319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shot 2019-09-19 at 17.16.29.png" id="614" name="Google Shape;614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5323" y="2654797"/>
            <a:ext cx="6673707" cy="3439097"/>
          </a:xfrm>
          <a:prstGeom prst="rect">
            <a:avLst/>
          </a:prstGeom>
          <a:solidFill>
            <a:srgbClr val="B01813"/>
          </a:solidFill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5" name="Google Shape;615;p58"/>
          <p:cNvSpPr/>
          <p:nvPr/>
        </p:nvSpPr>
        <p:spPr>
          <a:xfrm rot="-1394469">
            <a:off x="1239263" y="3148088"/>
            <a:ext cx="6472157" cy="532982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84110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58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2" name="Google Shape;622;p1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GB" sz="3240"/>
              <a:t>The problem we want to address</a:t>
            </a:r>
            <a:endParaRPr sz="3240"/>
          </a:p>
        </p:txBody>
      </p:sp>
      <p:pic>
        <p:nvPicPr>
          <p:cNvPr descr="Zasób 1@2x.png" id="623" name="Google Shape;6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0246" y="1220227"/>
            <a:ext cx="8792804" cy="46025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4" name="Google Shape;624;p18"/>
          <p:cNvGrpSpPr/>
          <p:nvPr/>
        </p:nvGrpSpPr>
        <p:grpSpPr>
          <a:xfrm>
            <a:off x="2683303" y="2145873"/>
            <a:ext cx="6722685" cy="2972482"/>
            <a:chOff x="2622193" y="2003967"/>
            <a:chExt cx="6722685" cy="2972482"/>
          </a:xfrm>
        </p:grpSpPr>
        <p:pic>
          <p:nvPicPr>
            <p:cNvPr descr="provider.wmf" id="625" name="Google Shape;625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5549351" y="2003967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26" name="Google Shape;626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5673716" y="2401827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27" name="Google Shape;627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3045297" y="2275122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28" name="Google Shape;628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9044317" y="4675888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29" name="Google Shape;629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6159632" y="2154247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30" name="Google Shape;630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2622193" y="3092218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31" name="Google Shape;631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3768106" y="2631263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32" name="Google Shape;632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5248790" y="2709604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ser5.png" id="633" name="Google Shape;63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29863" y="2006565"/>
            <a:ext cx="779462" cy="7794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4" name="Google Shape;634;p18"/>
          <p:cNvGrpSpPr/>
          <p:nvPr/>
        </p:nvGrpSpPr>
        <p:grpSpPr>
          <a:xfrm>
            <a:off x="9678990" y="2557073"/>
            <a:ext cx="1657350" cy="1898650"/>
            <a:chOff x="9654644" y="3032922"/>
            <a:chExt cx="1657350" cy="1898650"/>
          </a:xfrm>
        </p:grpSpPr>
        <p:pic>
          <p:nvPicPr>
            <p:cNvPr descr="Zasób 46@4x.png" id="635" name="Google Shape;635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654644" y="3032922"/>
              <a:ext cx="1657350" cy="1898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6" name="Google Shape;636;p18"/>
            <p:cNvSpPr txBox="1"/>
            <p:nvPr/>
          </p:nvSpPr>
          <p:spPr>
            <a:xfrm>
              <a:off x="9730741" y="3130221"/>
              <a:ext cx="130142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JOHN’S SPACES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8"/>
            <p:cNvSpPr txBox="1"/>
            <p:nvPr/>
          </p:nvSpPr>
          <p:spPr>
            <a:xfrm>
              <a:off x="10246441" y="3740234"/>
              <a:ext cx="723275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SENTINEL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 txBox="1"/>
            <p:nvPr/>
          </p:nvSpPr>
          <p:spPr>
            <a:xfrm>
              <a:off x="10246441" y="4121161"/>
              <a:ext cx="939323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DEEP LEARNING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8"/>
            <p:cNvSpPr txBox="1"/>
            <p:nvPr/>
          </p:nvSpPr>
          <p:spPr>
            <a:xfrm>
              <a:off x="10246441" y="4510628"/>
              <a:ext cx="877163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PUBLICATIONS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user4.png" id="640" name="Google Shape;64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5211" y="3416808"/>
            <a:ext cx="781050" cy="782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1" name="Google Shape;641;p18"/>
          <p:cNvGrpSpPr/>
          <p:nvPr/>
        </p:nvGrpSpPr>
        <p:grpSpPr>
          <a:xfrm>
            <a:off x="1022953" y="3924123"/>
            <a:ext cx="1657350" cy="1898650"/>
            <a:chOff x="9654644" y="3032922"/>
            <a:chExt cx="1657350" cy="1898650"/>
          </a:xfrm>
        </p:grpSpPr>
        <p:pic>
          <p:nvPicPr>
            <p:cNvPr descr="Zasób 46@4x.png" id="642" name="Google Shape;642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654644" y="3032922"/>
              <a:ext cx="1657350" cy="1898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3" name="Google Shape;643;p18"/>
            <p:cNvSpPr txBox="1"/>
            <p:nvPr/>
          </p:nvSpPr>
          <p:spPr>
            <a:xfrm>
              <a:off x="9730741" y="3130221"/>
              <a:ext cx="130142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SARA’S SPACES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 txBox="1"/>
            <p:nvPr/>
          </p:nvSpPr>
          <p:spPr>
            <a:xfrm>
              <a:off x="10246441" y="3740234"/>
              <a:ext cx="723275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SENTINEL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 txBox="1"/>
            <p:nvPr/>
          </p:nvSpPr>
          <p:spPr>
            <a:xfrm>
              <a:off x="10246441" y="4121161"/>
              <a:ext cx="659155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SKY MAPS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8"/>
            <p:cNvSpPr txBox="1"/>
            <p:nvPr/>
          </p:nvSpPr>
          <p:spPr>
            <a:xfrm>
              <a:off x="10246441" y="4510628"/>
              <a:ext cx="626494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MY DATA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7" name="Google Shape;647;p18"/>
          <p:cNvGrpSpPr/>
          <p:nvPr/>
        </p:nvGrpSpPr>
        <p:grpSpPr>
          <a:xfrm>
            <a:off x="2680303" y="2142893"/>
            <a:ext cx="6722685" cy="2972482"/>
            <a:chOff x="2622193" y="2003967"/>
            <a:chExt cx="6722685" cy="2972482"/>
          </a:xfrm>
        </p:grpSpPr>
        <p:pic>
          <p:nvPicPr>
            <p:cNvPr descr="provider.wmf" id="648" name="Google Shape;648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5549351" y="2003967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49" name="Google Shape;649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5673716" y="2401827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50" name="Google Shape;650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3045297" y="2275122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51" name="Google Shape;651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9044317" y="4675888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52" name="Google Shape;652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6159632" y="2154247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53" name="Google Shape;653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2622193" y="3092218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54" name="Google Shape;654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>
              <a:off x="2622193" y="3092218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55" name="Google Shape;655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3768106" y="2631263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56" name="Google Shape;656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5248790" y="2709604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57" name="Google Shape;657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>
              <a:off x="3768106" y="2631263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58" name="Google Shape;658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>
              <a:off x="5248790" y="2709604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9" name="Google Shape;659;p18"/>
          <p:cNvGrpSpPr/>
          <p:nvPr/>
        </p:nvGrpSpPr>
        <p:grpSpPr>
          <a:xfrm>
            <a:off x="3214117" y="2293173"/>
            <a:ext cx="6464905" cy="2521640"/>
            <a:chOff x="3227865" y="2335379"/>
            <a:chExt cx="6464905" cy="2521640"/>
          </a:xfrm>
        </p:grpSpPr>
        <p:cxnSp>
          <p:nvCxnSpPr>
            <p:cNvPr id="660" name="Google Shape;660;p18"/>
            <p:cNvCxnSpPr/>
            <p:nvPr/>
          </p:nvCxnSpPr>
          <p:spPr>
            <a:xfrm rot="10800000">
              <a:off x="6518305" y="2442139"/>
              <a:ext cx="3160684" cy="520015"/>
            </a:xfrm>
            <a:prstGeom prst="bentConnector3">
              <a:avLst>
                <a:gd fmla="val 48695" name="adj1"/>
              </a:avLst>
            </a:prstGeom>
            <a:noFill/>
            <a:ln cap="flat" cmpd="sng" w="25400">
              <a:solidFill>
                <a:srgbClr val="BFBFBF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661" name="Google Shape;661;p18"/>
            <p:cNvCxnSpPr/>
            <p:nvPr/>
          </p:nvCxnSpPr>
          <p:spPr>
            <a:xfrm rot="10800000">
              <a:off x="6017839" y="2736431"/>
              <a:ext cx="3661150" cy="520014"/>
            </a:xfrm>
            <a:prstGeom prst="bentConnector3">
              <a:avLst>
                <a:gd fmla="val 48872" name="adj1"/>
              </a:avLst>
            </a:prstGeom>
            <a:noFill/>
            <a:ln cap="flat" cmpd="sng" w="25400">
              <a:solidFill>
                <a:srgbClr val="BFBFBF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662" name="Google Shape;662;p18"/>
            <p:cNvCxnSpPr>
              <a:endCxn id="648" idx="1"/>
            </p:cNvCxnSpPr>
            <p:nvPr/>
          </p:nvCxnSpPr>
          <p:spPr>
            <a:xfrm rot="10800000">
              <a:off x="5921770" y="2335379"/>
              <a:ext cx="3771000" cy="424800"/>
            </a:xfrm>
            <a:prstGeom prst="bentConnector3">
              <a:avLst>
                <a:gd fmla="val 36977" name="adj1"/>
              </a:avLst>
            </a:prstGeom>
            <a:noFill/>
            <a:ln cap="flat" cmpd="sng" w="25400">
              <a:solidFill>
                <a:srgbClr val="BFBFBF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663" name="Google Shape;663;p18"/>
            <p:cNvCxnSpPr>
              <a:endCxn id="651" idx="0"/>
            </p:cNvCxnSpPr>
            <p:nvPr/>
          </p:nvCxnSpPr>
          <p:spPr>
            <a:xfrm rot="5400000">
              <a:off x="9089606" y="4253870"/>
              <a:ext cx="780000" cy="426300"/>
            </a:xfrm>
            <a:prstGeom prst="bentConnector3">
              <a:avLst>
                <a:gd fmla="val 17047" name="adj1"/>
              </a:avLst>
            </a:prstGeom>
            <a:noFill/>
            <a:ln cap="flat" cmpd="sng" w="25400">
              <a:solidFill>
                <a:srgbClr val="BFBFBF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664" name="Google Shape;664;p18"/>
            <p:cNvCxnSpPr/>
            <p:nvPr/>
          </p:nvCxnSpPr>
          <p:spPr>
            <a:xfrm rot="10800000">
              <a:off x="3227865" y="2736432"/>
              <a:ext cx="6451127" cy="987767"/>
            </a:xfrm>
            <a:prstGeom prst="bentConnector3">
              <a:avLst>
                <a:gd fmla="val 98987" name="adj1"/>
              </a:avLst>
            </a:prstGeom>
            <a:noFill/>
            <a:ln cap="flat" cmpd="sng" w="25400">
              <a:solidFill>
                <a:srgbClr val="BFBFBF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</p:grpSp>
      <p:grpSp>
        <p:nvGrpSpPr>
          <p:cNvPr id="665" name="Google Shape;665;p18"/>
          <p:cNvGrpSpPr/>
          <p:nvPr/>
        </p:nvGrpSpPr>
        <p:grpSpPr>
          <a:xfrm>
            <a:off x="2680303" y="2142892"/>
            <a:ext cx="6722685" cy="2972483"/>
            <a:chOff x="2622193" y="2003966"/>
            <a:chExt cx="6722685" cy="2972483"/>
          </a:xfrm>
        </p:grpSpPr>
        <p:pic>
          <p:nvPicPr>
            <p:cNvPr descr="provider.wmf" id="666" name="Google Shape;666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5549351" y="2003967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67" name="Google Shape;667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5673716" y="2401827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68" name="Google Shape;668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3045297" y="2275122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69" name="Google Shape;669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9044317" y="4675888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70" name="Google Shape;670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6159632" y="2154247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71" name="Google Shape;671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2622193" y="3092218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72" name="Google Shape;672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>
              <a:off x="5549351" y="2003966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73" name="Google Shape;673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3768106" y="2631263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74" name="Google Shape;674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5248790" y="2709604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75" name="Google Shape;675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>
              <a:off x="3045297" y="2275122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vider.wmf" id="676" name="Google Shape;676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>
              <a:off x="5673716" y="2401827"/>
              <a:ext cx="300561" cy="3005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7" name="Google Shape;677;p18"/>
          <p:cNvGrpSpPr/>
          <p:nvPr/>
        </p:nvGrpSpPr>
        <p:grpSpPr>
          <a:xfrm>
            <a:off x="2669881" y="2550248"/>
            <a:ext cx="6449205" cy="2474814"/>
            <a:chOff x="2669881" y="2550248"/>
            <a:chExt cx="6449205" cy="2474814"/>
          </a:xfrm>
        </p:grpSpPr>
        <p:cxnSp>
          <p:nvCxnSpPr>
            <p:cNvPr id="678" name="Google Shape;678;p18"/>
            <p:cNvCxnSpPr/>
            <p:nvPr/>
          </p:nvCxnSpPr>
          <p:spPr>
            <a:xfrm rot="10800000">
              <a:off x="2696960" y="5012362"/>
              <a:ext cx="6422126" cy="12700"/>
            </a:xfrm>
            <a:prstGeom prst="bentConnector3">
              <a:avLst>
                <a:gd fmla="val 50000" name="adj1"/>
              </a:avLst>
            </a:prstGeom>
            <a:noFill/>
            <a:ln cap="flat" cmpd="sng" w="25400">
              <a:solidFill>
                <a:srgbClr val="BFBFBF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679" name="Google Shape;679;p18"/>
            <p:cNvCxnSpPr/>
            <p:nvPr/>
          </p:nvCxnSpPr>
          <p:spPr>
            <a:xfrm rot="5400000">
              <a:off x="2413083" y="3789669"/>
              <a:ext cx="688940" cy="173013"/>
            </a:xfrm>
            <a:prstGeom prst="bentConnector3">
              <a:avLst>
                <a:gd fmla="val 97891" name="adj1"/>
              </a:avLst>
            </a:prstGeom>
            <a:noFill/>
            <a:ln cap="flat" cmpd="sng" w="25400">
              <a:solidFill>
                <a:srgbClr val="BFBFBF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680" name="Google Shape;680;p18"/>
            <p:cNvCxnSpPr/>
            <p:nvPr/>
          </p:nvCxnSpPr>
          <p:spPr>
            <a:xfrm flipH="1">
              <a:off x="2680305" y="3070750"/>
              <a:ext cx="1321457" cy="1306608"/>
            </a:xfrm>
            <a:prstGeom prst="bentConnector3">
              <a:avLst>
                <a:gd fmla="val 533" name="adj1"/>
              </a:avLst>
            </a:prstGeom>
            <a:noFill/>
            <a:ln cap="flat" cmpd="sng" w="25400">
              <a:solidFill>
                <a:srgbClr val="BFBFBF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681" name="Google Shape;681;p18"/>
            <p:cNvCxnSpPr>
              <a:stCxn id="674" idx="2"/>
            </p:cNvCxnSpPr>
            <p:nvPr/>
          </p:nvCxnSpPr>
          <p:spPr>
            <a:xfrm rot="5400000">
              <a:off x="3349381" y="2469591"/>
              <a:ext cx="1428300" cy="2787300"/>
            </a:xfrm>
            <a:prstGeom prst="bentConnector2">
              <a:avLst/>
            </a:prstGeom>
            <a:noFill/>
            <a:ln cap="flat" cmpd="sng" w="25400">
              <a:solidFill>
                <a:srgbClr val="BFBFBF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682" name="Google Shape;682;p18"/>
            <p:cNvCxnSpPr>
              <a:endCxn id="642" idx="3"/>
            </p:cNvCxnSpPr>
            <p:nvPr/>
          </p:nvCxnSpPr>
          <p:spPr>
            <a:xfrm flipH="1">
              <a:off x="2680303" y="2550248"/>
              <a:ext cx="3698400" cy="2323200"/>
            </a:xfrm>
            <a:prstGeom prst="bentConnector3">
              <a:avLst>
                <a:gd fmla="val -164" name="adj1"/>
              </a:avLst>
            </a:prstGeom>
            <a:noFill/>
            <a:ln cap="flat" cmpd="sng" w="25400">
              <a:solidFill>
                <a:srgbClr val="BFBFBF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</p:grpSp>
      <p:grpSp>
        <p:nvGrpSpPr>
          <p:cNvPr id="683" name="Google Shape;683;p18"/>
          <p:cNvGrpSpPr/>
          <p:nvPr/>
        </p:nvGrpSpPr>
        <p:grpSpPr>
          <a:xfrm>
            <a:off x="2954067" y="2512014"/>
            <a:ext cx="6298641" cy="2453080"/>
            <a:chOff x="2596046" y="2726047"/>
            <a:chExt cx="6298641" cy="2453080"/>
          </a:xfrm>
        </p:grpSpPr>
        <p:cxnSp>
          <p:nvCxnSpPr>
            <p:cNvPr id="684" name="Google Shape;684;p18"/>
            <p:cNvCxnSpPr/>
            <p:nvPr/>
          </p:nvCxnSpPr>
          <p:spPr>
            <a:xfrm>
              <a:off x="3768756" y="3108063"/>
              <a:ext cx="1180123" cy="176720"/>
            </a:xfrm>
            <a:prstGeom prst="curvedConnector3">
              <a:avLst>
                <a:gd fmla="val -41014" name="adj1"/>
              </a:avLst>
            </a:prstGeom>
            <a:noFill/>
            <a:ln cap="flat" cmpd="sng" w="38100">
              <a:solidFill>
                <a:srgbClr val="DD263C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85" name="Google Shape;685;p18"/>
            <p:cNvCxnSpPr/>
            <p:nvPr/>
          </p:nvCxnSpPr>
          <p:spPr>
            <a:xfrm flipH="1" rot="10800000">
              <a:off x="5232335" y="2807768"/>
              <a:ext cx="788203" cy="403217"/>
            </a:xfrm>
            <a:prstGeom prst="curvedConnector3">
              <a:avLst>
                <a:gd fmla="val -70715" name="adj1"/>
              </a:avLst>
            </a:prstGeom>
            <a:noFill/>
            <a:ln cap="flat" cmpd="sng" w="38100">
              <a:solidFill>
                <a:srgbClr val="DD263C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86" name="Google Shape;686;p18"/>
            <p:cNvCxnSpPr/>
            <p:nvPr/>
          </p:nvCxnSpPr>
          <p:spPr>
            <a:xfrm flipH="1" rot="10800000">
              <a:off x="2596046" y="3363124"/>
              <a:ext cx="2503113" cy="272053"/>
            </a:xfrm>
            <a:prstGeom prst="curvedConnector3">
              <a:avLst>
                <a:gd fmla="val 10199" name="adj1"/>
              </a:avLst>
            </a:prstGeom>
            <a:noFill/>
            <a:ln cap="flat" cmpd="sng" w="38100">
              <a:solidFill>
                <a:srgbClr val="DD263C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87" name="Google Shape;687;p18"/>
            <p:cNvCxnSpPr>
              <a:endCxn id="673" idx="3"/>
            </p:cNvCxnSpPr>
            <p:nvPr/>
          </p:nvCxnSpPr>
          <p:spPr>
            <a:xfrm flipH="1" rot="10800000">
              <a:off x="2596095" y="3134503"/>
              <a:ext cx="872100" cy="402600"/>
            </a:xfrm>
            <a:prstGeom prst="curvedConnector3">
              <a:avLst>
                <a:gd fmla="val -73156" name="adj1"/>
              </a:avLst>
            </a:prstGeom>
            <a:noFill/>
            <a:ln cap="flat" cmpd="sng" w="38100">
              <a:solidFill>
                <a:srgbClr val="DD263C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88" name="Google Shape;688;p18"/>
            <p:cNvCxnSpPr>
              <a:endCxn id="669" idx="3"/>
            </p:cNvCxnSpPr>
            <p:nvPr/>
          </p:nvCxnSpPr>
          <p:spPr>
            <a:xfrm>
              <a:off x="5166606" y="3313727"/>
              <a:ext cx="3577800" cy="1865400"/>
            </a:xfrm>
            <a:prstGeom prst="curvedConnector3">
              <a:avLst>
                <a:gd fmla="val 19979" name="adj1"/>
              </a:avLst>
            </a:prstGeom>
            <a:noFill/>
            <a:ln cap="flat" cmpd="sng" w="38100">
              <a:solidFill>
                <a:srgbClr val="DD263C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89" name="Google Shape;689;p18"/>
            <p:cNvCxnSpPr>
              <a:endCxn id="669" idx="0"/>
            </p:cNvCxnSpPr>
            <p:nvPr/>
          </p:nvCxnSpPr>
          <p:spPr>
            <a:xfrm>
              <a:off x="6106187" y="2726047"/>
              <a:ext cx="2788500" cy="2302800"/>
            </a:xfrm>
            <a:prstGeom prst="curvedConnector2">
              <a:avLst/>
            </a:prstGeom>
            <a:noFill/>
            <a:ln cap="flat" cmpd="sng" w="38100">
              <a:solidFill>
                <a:srgbClr val="DD263C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grpSp>
        <p:nvGrpSpPr>
          <p:cNvPr id="690" name="Google Shape;690;p18"/>
          <p:cNvGrpSpPr/>
          <p:nvPr/>
        </p:nvGrpSpPr>
        <p:grpSpPr>
          <a:xfrm>
            <a:off x="3386726" y="2293173"/>
            <a:ext cx="5892778" cy="2654400"/>
            <a:chOff x="3001908" y="2524729"/>
            <a:chExt cx="5892778" cy="2654400"/>
          </a:xfrm>
        </p:grpSpPr>
        <p:cxnSp>
          <p:nvCxnSpPr>
            <p:cNvPr id="691" name="Google Shape;691;p18"/>
            <p:cNvCxnSpPr>
              <a:endCxn id="672" idx="3"/>
            </p:cNvCxnSpPr>
            <p:nvPr/>
          </p:nvCxnSpPr>
          <p:spPr>
            <a:xfrm flipH="1" rot="10800000">
              <a:off x="3019143" y="2524729"/>
              <a:ext cx="2203500" cy="212100"/>
            </a:xfrm>
            <a:prstGeom prst="curvedConnector3">
              <a:avLst>
                <a:gd fmla="val -2392" name="adj1"/>
              </a:avLst>
            </a:prstGeom>
            <a:noFill/>
            <a:ln cap="flat" cmpd="sng" w="38100">
              <a:solidFill>
                <a:srgbClr val="DD263C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92" name="Google Shape;692;p18"/>
            <p:cNvCxnSpPr/>
            <p:nvPr/>
          </p:nvCxnSpPr>
          <p:spPr>
            <a:xfrm>
              <a:off x="5523205" y="2524731"/>
              <a:ext cx="497333" cy="283039"/>
            </a:xfrm>
            <a:prstGeom prst="curvedConnector3">
              <a:avLst>
                <a:gd fmla="val -182128" name="adj1"/>
              </a:avLst>
            </a:prstGeom>
            <a:noFill/>
            <a:ln cap="flat" cmpd="sng" w="38100">
              <a:solidFill>
                <a:srgbClr val="DD263C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93" name="Google Shape;693;p18"/>
            <p:cNvCxnSpPr/>
            <p:nvPr/>
          </p:nvCxnSpPr>
          <p:spPr>
            <a:xfrm>
              <a:off x="5633021" y="3017583"/>
              <a:ext cx="3111385" cy="2161545"/>
            </a:xfrm>
            <a:prstGeom prst="curvedConnector3">
              <a:avLst>
                <a:gd fmla="val 12896" name="adj1"/>
              </a:avLst>
            </a:prstGeom>
            <a:noFill/>
            <a:ln cap="flat" cmpd="sng" w="38100">
              <a:solidFill>
                <a:srgbClr val="DD263C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94" name="Google Shape;694;p18"/>
            <p:cNvCxnSpPr/>
            <p:nvPr/>
          </p:nvCxnSpPr>
          <p:spPr>
            <a:xfrm>
              <a:off x="6106326" y="2726051"/>
              <a:ext cx="2788360" cy="2302796"/>
            </a:xfrm>
            <a:prstGeom prst="curvedConnector2">
              <a:avLst/>
            </a:prstGeom>
            <a:noFill/>
            <a:ln cap="flat" cmpd="sng" w="38100">
              <a:solidFill>
                <a:srgbClr val="DD263C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95" name="Google Shape;695;p18"/>
            <p:cNvCxnSpPr>
              <a:endCxn id="676" idx="3"/>
            </p:cNvCxnSpPr>
            <p:nvPr/>
          </p:nvCxnSpPr>
          <p:spPr>
            <a:xfrm>
              <a:off x="3001908" y="2878489"/>
              <a:ext cx="2345100" cy="44100"/>
            </a:xfrm>
            <a:prstGeom prst="curvedConnector3">
              <a:avLst>
                <a:gd fmla="val 772" name="adj1"/>
              </a:avLst>
            </a:prstGeom>
            <a:noFill/>
            <a:ln cap="flat" cmpd="sng" w="38100">
              <a:solidFill>
                <a:srgbClr val="DD263C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sp>
        <p:nvSpPr>
          <p:cNvPr id="696" name="Google Shape;696;p18"/>
          <p:cNvSpPr/>
          <p:nvPr/>
        </p:nvSpPr>
        <p:spPr>
          <a:xfrm>
            <a:off x="4699000" y="952500"/>
            <a:ext cx="2113643" cy="1152072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Cloud provider: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Physical storage for files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18"/>
          <p:cNvSpPr/>
          <p:nvPr/>
        </p:nvSpPr>
        <p:spPr>
          <a:xfrm>
            <a:off x="9543143" y="4318000"/>
            <a:ext cx="1877786" cy="12700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1B216E"/>
                </a:solidFill>
                <a:latin typeface="Arial"/>
                <a:ea typeface="Arial"/>
                <a:cs typeface="Arial"/>
                <a:sym typeface="Arial"/>
              </a:rPr>
              <a:t>Space: Local  organisation of files (directory structure)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shot 2019-09-23 at 15.22.36.png" id="698" name="Google Shape;698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495248" y="743836"/>
            <a:ext cx="3504748" cy="179575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921"/>
              </a:srgbClr>
            </a:outerShdw>
          </a:effectLst>
        </p:spPr>
      </p:pic>
      <p:sp>
        <p:nvSpPr>
          <p:cNvPr id="699" name="Google Shape;699;p18"/>
          <p:cNvSpPr txBox="1"/>
          <p:nvPr/>
        </p:nvSpPr>
        <p:spPr>
          <a:xfrm rot="2583336">
            <a:off x="7166551" y="4271266"/>
            <a:ext cx="106969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GB" sz="1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REPLICATION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6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GB" sz="2916"/>
              <a:t>Accessing federated data in Notebooks</a:t>
            </a:r>
            <a:endParaRPr sz="2916"/>
          </a:p>
        </p:txBody>
      </p:sp>
      <p:pic>
        <p:nvPicPr>
          <p:cNvPr descr="Ensamble DaaS Layered Deployment.png" id="705" name="Google Shape;705;p60"/>
          <p:cNvPicPr preferRelativeResize="0"/>
          <p:nvPr/>
        </p:nvPicPr>
        <p:blipFill rotWithShape="1">
          <a:blip r:embed="rId3">
            <a:alphaModFix/>
          </a:blip>
          <a:srcRect b="0" l="10513" r="0" t="0"/>
          <a:stretch/>
        </p:blipFill>
        <p:spPr>
          <a:xfrm>
            <a:off x="1607765" y="1513824"/>
            <a:ext cx="9952379" cy="47010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samble DaaS Layered Deployment.png" id="706" name="Google Shape;706;p60"/>
          <p:cNvPicPr preferRelativeResize="0"/>
          <p:nvPr/>
        </p:nvPicPr>
        <p:blipFill rotWithShape="1">
          <a:blip r:embed="rId3">
            <a:alphaModFix/>
          </a:blip>
          <a:srcRect b="0" l="0" r="90065" t="0"/>
          <a:stretch/>
        </p:blipFill>
        <p:spPr>
          <a:xfrm>
            <a:off x="444175" y="1884172"/>
            <a:ext cx="1122311" cy="4274757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60"/>
          <p:cNvSpPr/>
          <p:nvPr/>
        </p:nvSpPr>
        <p:spPr>
          <a:xfrm>
            <a:off x="8861976" y="962739"/>
            <a:ext cx="1936581" cy="2038412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7F6F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Federated files appear as a directory structure for the user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60"/>
          <p:cNvSpPr/>
          <p:nvPr/>
        </p:nvSpPr>
        <p:spPr>
          <a:xfrm>
            <a:off x="10338345" y="2651550"/>
            <a:ext cx="1632112" cy="14348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EGI Notebooks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9" name="Google Shape;709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50806" y="3071232"/>
            <a:ext cx="988400" cy="85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60"/>
          <p:cNvSpPr/>
          <p:nvPr/>
        </p:nvSpPr>
        <p:spPr>
          <a:xfrm>
            <a:off x="10436111" y="3023254"/>
            <a:ext cx="454934" cy="701319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60"/>
          <p:cNvSpPr/>
          <p:nvPr/>
        </p:nvSpPr>
        <p:spPr>
          <a:xfrm>
            <a:off x="9601008" y="3241232"/>
            <a:ext cx="578145" cy="312751"/>
          </a:xfrm>
          <a:prstGeom prst="left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60"/>
          <p:cNvSpPr/>
          <p:nvPr/>
        </p:nvSpPr>
        <p:spPr>
          <a:xfrm rot="3337311">
            <a:off x="9499471" y="4117427"/>
            <a:ext cx="879269" cy="312751"/>
          </a:xfrm>
          <a:prstGeom prst="left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60"/>
          <p:cNvSpPr/>
          <p:nvPr/>
        </p:nvSpPr>
        <p:spPr>
          <a:xfrm>
            <a:off x="10328868" y="4698643"/>
            <a:ext cx="1670022" cy="14348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EGI Binder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4" name="Google Shape;714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89252" y="5118327"/>
            <a:ext cx="988400" cy="854296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60"/>
          <p:cNvSpPr/>
          <p:nvPr/>
        </p:nvSpPr>
        <p:spPr>
          <a:xfrm>
            <a:off x="10476556" y="5080588"/>
            <a:ext cx="454934" cy="701319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60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61"/>
          <p:cNvSpPr txBox="1"/>
          <p:nvPr>
            <p:ph idx="1" type="body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22" name="Google Shape;722;p61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GB" sz="2624"/>
              <a:t>Getting access</a:t>
            </a:r>
            <a:br>
              <a:rPr lang="en-GB" sz="2624"/>
            </a:br>
            <a:r>
              <a:rPr lang="en-GB" sz="2624"/>
              <a:t>Deploying locally</a:t>
            </a:r>
            <a:endParaRPr sz="2624"/>
          </a:p>
        </p:txBody>
      </p:sp>
      <p:sp>
        <p:nvSpPr>
          <p:cNvPr id="723" name="Google Shape;723;p61"/>
          <p:cNvSpPr txBox="1"/>
          <p:nvPr>
            <p:ph idx="12" type="sldNum"/>
          </p:nvPr>
        </p:nvSpPr>
        <p:spPr>
          <a:xfrm>
            <a:off x="9072563" y="6381750"/>
            <a:ext cx="3119437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62"/>
          <p:cNvSpPr txBox="1"/>
          <p:nvPr>
            <p:ph idx="1" type="body"/>
          </p:nvPr>
        </p:nvSpPr>
        <p:spPr>
          <a:xfrm>
            <a:off x="335360" y="10222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GB"/>
              <a:t>EGI Notebooks - We talked about 2 access modes: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GB"/>
              <a:t>Catch-all instance: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https://notebooks.egi.eu</a:t>
            </a:r>
            <a:r>
              <a:rPr lang="en-GB"/>
              <a:t>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GB"/>
              <a:t>Community deployment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GB"/>
              <a:t>Data access services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GB"/>
              <a:t>E.g. DataHub, B2DROP - Check in EOSC-hub Marketplace. Some with, some without user approval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GB"/>
              <a:t>Zenodo – There are three access modes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GB"/>
              <a:t>Sandbox: We used this today (sandbox.zenodo.org)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GB"/>
              <a:t>Normal user user: Zenodo.org - Upload your ‘research objects’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GB"/>
              <a:t>Community: Request community dashboard via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https://www.zenodo.org/signup/</a:t>
            </a:r>
            <a:r>
              <a:rPr lang="en-GB"/>
              <a:t> </a:t>
            </a:r>
            <a:endParaRPr>
              <a:solidFill>
                <a:srgbClr val="DF3A1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GB"/>
              <a:t>GitHub: Login and use (outside EOSC)</a:t>
            </a:r>
            <a:endParaRPr/>
          </a:p>
        </p:txBody>
      </p:sp>
      <p:sp>
        <p:nvSpPr>
          <p:cNvPr id="729" name="Google Shape;729;p6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0" name="Google Shape;730;p6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916"/>
              <a:t>Using the services after this training</a:t>
            </a:r>
            <a:endParaRPr sz="324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651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GB" sz="2170"/>
              <a:t>Join EGI Cloud with a new site</a:t>
            </a:r>
            <a:endParaRPr/>
          </a:p>
          <a:p>
            <a:pPr indent="-514350" lvl="1" marL="102235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GB" sz="2015" u="sng">
                <a:solidFill>
                  <a:schemeClr val="hlink"/>
                </a:solidFill>
                <a:hlinkClick r:id="rId3"/>
              </a:rPr>
              <a:t>https://wiki.egi.eu/wiki/Federated_Cloud_resource_providers_support</a:t>
            </a:r>
            <a:endParaRPr sz="2015"/>
          </a:p>
          <a:p>
            <a:pPr indent="-514350" lvl="1" marL="102235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GB" sz="2015" u="sng">
                <a:solidFill>
                  <a:schemeClr val="hlink"/>
                </a:solidFill>
                <a:hlinkClick r:id="rId4"/>
              </a:rPr>
              <a:t>https://egi-federated-cloud-integration.readthedocs.io/en/latest/</a:t>
            </a:r>
            <a:endParaRPr sz="2015"/>
          </a:p>
          <a:p>
            <a:pPr indent="0" lvl="1" marL="5080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340"/>
              <a:buNone/>
            </a:pPr>
            <a:r>
              <a:t/>
            </a:r>
            <a:endParaRPr sz="2015"/>
          </a:p>
          <a:p>
            <a:pPr indent="-514350" lvl="0" marL="5651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GB" sz="2170"/>
              <a:t>Join EGI DataHub with a new oneprovider (for access to big data) running on your cloud:</a:t>
            </a:r>
            <a:endParaRPr/>
          </a:p>
          <a:p>
            <a:pPr indent="-514350" lvl="1" marL="102235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GB" sz="2015" u="sng">
                <a:solidFill>
                  <a:schemeClr val="hlink"/>
                </a:solidFill>
                <a:hlinkClick r:id="rId5"/>
              </a:rPr>
              <a:t>https://onedata.org/docs/doc/administering_onedata/deployment_tutorial.html</a:t>
            </a:r>
            <a:endParaRPr sz="2015"/>
          </a:p>
          <a:p>
            <a:pPr indent="-514350" lvl="1" marL="102235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GB" sz="2015"/>
              <a:t>Support the DataHub spaces you are interested in your new oneprovider</a:t>
            </a:r>
            <a:endParaRPr sz="2015"/>
          </a:p>
          <a:p>
            <a:pPr indent="-365760" lvl="1" marL="102235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340"/>
              <a:buFont typeface="Arial"/>
              <a:buNone/>
            </a:pPr>
            <a:r>
              <a:t/>
            </a:r>
            <a:endParaRPr sz="2015"/>
          </a:p>
          <a:p>
            <a:pPr indent="-514350" lvl="0" marL="5651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GB" sz="2170"/>
              <a:t>Deploy EGI Notebooks</a:t>
            </a:r>
            <a:endParaRPr/>
          </a:p>
          <a:p>
            <a:pPr indent="-514350" lvl="1" marL="102235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GB" sz="2015" u="sng">
                <a:solidFill>
                  <a:schemeClr val="hlink"/>
                </a:solidFill>
                <a:hlinkClick r:id="rId6"/>
              </a:rPr>
              <a:t>https://egi-notebooks.readthedocs.io/en/latest/technical.html</a:t>
            </a:r>
            <a:endParaRPr sz="2015"/>
          </a:p>
          <a:p>
            <a:pPr indent="-514350" lvl="1" marL="102235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GB" sz="2015" u="sng">
                <a:solidFill>
                  <a:schemeClr val="hlink"/>
                </a:solidFill>
                <a:hlinkClick r:id="rId7"/>
              </a:rPr>
              <a:t>https://zero-to-jupyterhub.readthedocs.io/en/latest/index.html</a:t>
            </a:r>
            <a:endParaRPr sz="2015"/>
          </a:p>
          <a:p>
            <a:pPr indent="-365760" lvl="1" marL="102235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340"/>
              <a:buNone/>
            </a:pPr>
            <a:r>
              <a:t/>
            </a:r>
            <a:endParaRPr sz="2015"/>
          </a:p>
          <a:p>
            <a:pPr indent="0" lvl="0" marL="508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GB" sz="2170"/>
              <a:t>See additional material at </a:t>
            </a:r>
            <a:r>
              <a:rPr lang="en-GB" sz="2170" u="sng">
                <a:solidFill>
                  <a:schemeClr val="hlink"/>
                </a:solidFill>
                <a:hlinkClick r:id="rId8"/>
              </a:rPr>
              <a:t>https://indico.egi.eu/indico/event/4431/session/4/?slotId=0#20190506</a:t>
            </a:r>
            <a:endParaRPr sz="2170"/>
          </a:p>
        </p:txBody>
      </p:sp>
      <p:sp>
        <p:nvSpPr>
          <p:cNvPr id="736" name="Google Shape;736;p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7" name="Google Shape;737;p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GB" sz="2916"/>
              <a:t>Setting up an EGI Notebooks in EaP</a:t>
            </a:r>
            <a:endParaRPr sz="2916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3" name="Google Shape;743;p6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GB" sz="2916"/>
              <a:t>Getting EGI resources for a community Notebook</a:t>
            </a:r>
            <a:endParaRPr sz="2916"/>
          </a:p>
        </p:txBody>
      </p:sp>
      <p:grpSp>
        <p:nvGrpSpPr>
          <p:cNvPr id="744" name="Google Shape;744;p64"/>
          <p:cNvGrpSpPr/>
          <p:nvPr/>
        </p:nvGrpSpPr>
        <p:grpSpPr>
          <a:xfrm>
            <a:off x="1631504" y="2866105"/>
            <a:ext cx="2232248" cy="1586249"/>
            <a:chOff x="-252537" y="3530274"/>
            <a:chExt cx="2232248" cy="1586249"/>
          </a:xfrm>
        </p:grpSpPr>
        <p:sp>
          <p:nvSpPr>
            <p:cNvPr id="745" name="Google Shape;745;p64"/>
            <p:cNvSpPr txBox="1"/>
            <p:nvPr/>
          </p:nvSpPr>
          <p:spPr>
            <a:xfrm>
              <a:off x="-252537" y="4470192"/>
              <a:ext cx="22322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Project/Community representative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Krakowian\Google Drive\EGI\Images - icons\women-icon.png" id="746" name="Google Shape;746;p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3477" y="3530274"/>
              <a:ext cx="878548" cy="8046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7" name="Google Shape;747;p64"/>
          <p:cNvGrpSpPr/>
          <p:nvPr/>
        </p:nvGrpSpPr>
        <p:grpSpPr>
          <a:xfrm>
            <a:off x="5170431" y="2587363"/>
            <a:ext cx="1213602" cy="1421712"/>
            <a:chOff x="3779912" y="3296603"/>
            <a:chExt cx="1213602" cy="1421712"/>
          </a:xfrm>
        </p:grpSpPr>
        <p:pic>
          <p:nvPicPr>
            <p:cNvPr id="748" name="Google Shape;748;p6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53150" y="3296603"/>
              <a:ext cx="1078892" cy="1197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9" name="Google Shape;749;p64"/>
            <p:cNvSpPr txBox="1"/>
            <p:nvPr/>
          </p:nvSpPr>
          <p:spPr>
            <a:xfrm>
              <a:off x="3779912" y="4348983"/>
              <a:ext cx="12136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Negotiator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0" name="Google Shape;750;p64"/>
          <p:cNvGrpSpPr/>
          <p:nvPr/>
        </p:nvGrpSpPr>
        <p:grpSpPr>
          <a:xfrm>
            <a:off x="8803838" y="3235436"/>
            <a:ext cx="915635" cy="873964"/>
            <a:chOff x="7307272" y="3952019"/>
            <a:chExt cx="1177158" cy="1123585"/>
          </a:xfrm>
        </p:grpSpPr>
        <p:pic>
          <p:nvPicPr>
            <p:cNvPr id="751" name="Google Shape;751;p6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2" name="Google Shape;752;p64"/>
            <p:cNvSpPr txBox="1"/>
            <p:nvPr/>
          </p:nvSpPr>
          <p:spPr>
            <a:xfrm>
              <a:off x="7307272" y="4402942"/>
              <a:ext cx="1177158" cy="672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1B216E"/>
                  </a:solidFill>
                  <a:latin typeface="Arial"/>
                  <a:ea typeface="Arial"/>
                  <a:cs typeface="Arial"/>
                  <a:sym typeface="Arial"/>
                </a:rPr>
                <a:t>Grid</a:t>
              </a:r>
              <a:br>
                <a:rPr b="1" i="0" lang="en-GB" sz="1400" u="none" cap="none" strike="noStrike">
                  <a:solidFill>
                    <a:srgbClr val="1B216E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GB" sz="1400" u="none" cap="none" strike="noStrike">
                  <a:solidFill>
                    <a:srgbClr val="1B216E"/>
                  </a:solidFill>
                  <a:latin typeface="Arial"/>
                  <a:ea typeface="Arial"/>
                  <a:cs typeface="Arial"/>
                  <a:sym typeface="Arial"/>
                </a:rPr>
                <a:t>provider</a:t>
              </a:r>
              <a:endParaRPr b="1" i="0" sz="1400" u="none" cap="none" strike="noStrike">
                <a:solidFill>
                  <a:srgbClr val="1B21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3" name="Google Shape;753;p64"/>
          <p:cNvGrpSpPr/>
          <p:nvPr/>
        </p:nvGrpSpPr>
        <p:grpSpPr>
          <a:xfrm>
            <a:off x="9601328" y="2661114"/>
            <a:ext cx="915635" cy="955268"/>
            <a:chOff x="7674809" y="2852936"/>
            <a:chExt cx="1014513" cy="1058427"/>
          </a:xfrm>
        </p:grpSpPr>
        <p:pic>
          <p:nvPicPr>
            <p:cNvPr id="754" name="Google Shape;754;p6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59945" y="2852936"/>
              <a:ext cx="580788" cy="561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5" name="Google Shape;755;p64"/>
            <p:cNvSpPr txBox="1"/>
            <p:nvPr/>
          </p:nvSpPr>
          <p:spPr>
            <a:xfrm>
              <a:off x="7674809" y="3331640"/>
              <a:ext cx="1014513" cy="579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1B216E"/>
                  </a:solidFill>
                  <a:latin typeface="Arial"/>
                  <a:ea typeface="Arial"/>
                  <a:cs typeface="Arial"/>
                  <a:sym typeface="Arial"/>
                </a:rPr>
                <a:t>Cloud</a:t>
              </a:r>
              <a:br>
                <a:rPr b="1" i="0" lang="en-GB" sz="1400" u="none" cap="none" strike="noStrike">
                  <a:solidFill>
                    <a:srgbClr val="1B216E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GB" sz="1400" u="none" cap="none" strike="noStrike">
                  <a:solidFill>
                    <a:srgbClr val="1B216E"/>
                  </a:solidFill>
                  <a:latin typeface="Arial"/>
                  <a:ea typeface="Arial"/>
                  <a:cs typeface="Arial"/>
                  <a:sym typeface="Arial"/>
                </a:rPr>
                <a:t>provider</a:t>
              </a:r>
              <a:endParaRPr b="1" i="0" sz="1400" u="none" cap="none" strike="noStrike">
                <a:solidFill>
                  <a:srgbClr val="1B21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6" name="Google Shape;756;p64"/>
          <p:cNvSpPr/>
          <p:nvPr/>
        </p:nvSpPr>
        <p:spPr>
          <a:xfrm>
            <a:off x="5883579" y="4050660"/>
            <a:ext cx="1504967" cy="1601430"/>
          </a:xfrm>
          <a:prstGeom prst="flowChartMultidocument">
            <a:avLst/>
          </a:prstGeom>
          <a:solidFill>
            <a:srgbClr val="D7E4BD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F6228"/>
                </a:solidFill>
                <a:latin typeface="Arial"/>
                <a:ea typeface="Arial"/>
                <a:cs typeface="Arial"/>
                <a:sym typeface="Arial"/>
              </a:rPr>
              <a:t>Operation Level Agreement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64"/>
          <p:cNvSpPr/>
          <p:nvPr/>
        </p:nvSpPr>
        <p:spPr>
          <a:xfrm>
            <a:off x="4428036" y="4056557"/>
            <a:ext cx="1386320" cy="1490173"/>
          </a:xfrm>
          <a:prstGeom prst="flowChartDocument">
            <a:avLst/>
          </a:prstGeom>
          <a:solidFill>
            <a:srgbClr val="D7E4BD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F6228"/>
                </a:solidFill>
                <a:latin typeface="Arial"/>
                <a:ea typeface="Arial"/>
                <a:cs typeface="Arial"/>
                <a:sym typeface="Arial"/>
              </a:rPr>
              <a:t>Service Level Agreement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64"/>
          <p:cNvSpPr/>
          <p:nvPr/>
        </p:nvSpPr>
        <p:spPr>
          <a:xfrm>
            <a:off x="3468217" y="5775088"/>
            <a:ext cx="2123728" cy="773640"/>
          </a:xfrm>
          <a:prstGeom prst="wedgeRoundRectCallout">
            <a:avLst>
              <a:gd fmla="val 21674" name="adj1"/>
              <a:gd fmla="val -128583" name="adj2"/>
              <a:gd fmla="val 16667" name="adj3"/>
            </a:avLst>
          </a:prstGeom>
          <a:solidFill>
            <a:srgbClr val="F7F7F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Satisfaction review (every 3/6/12 months)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9" name="Google Shape;759;p64"/>
          <p:cNvGrpSpPr/>
          <p:nvPr/>
        </p:nvGrpSpPr>
        <p:grpSpPr>
          <a:xfrm>
            <a:off x="8112226" y="2659370"/>
            <a:ext cx="915635" cy="883260"/>
            <a:chOff x="7357255" y="3952019"/>
            <a:chExt cx="1177157" cy="1135537"/>
          </a:xfrm>
        </p:grpSpPr>
        <p:pic>
          <p:nvPicPr>
            <p:cNvPr id="760" name="Google Shape;760;p6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1" name="Google Shape;761;p64"/>
            <p:cNvSpPr txBox="1"/>
            <p:nvPr/>
          </p:nvSpPr>
          <p:spPr>
            <a:xfrm>
              <a:off x="7357255" y="4414894"/>
              <a:ext cx="1177157" cy="672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1B216E"/>
                  </a:solidFill>
                  <a:latin typeface="Arial"/>
                  <a:ea typeface="Arial"/>
                  <a:cs typeface="Arial"/>
                  <a:sym typeface="Arial"/>
                </a:rPr>
                <a:t>Storage</a:t>
              </a:r>
              <a:br>
                <a:rPr b="1" i="0" lang="en-GB" sz="1400" u="none" cap="none" strike="noStrike">
                  <a:solidFill>
                    <a:srgbClr val="1B216E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GB" sz="1400" u="none" cap="none" strike="noStrike">
                  <a:solidFill>
                    <a:srgbClr val="1B216E"/>
                  </a:solidFill>
                  <a:latin typeface="Arial"/>
                  <a:ea typeface="Arial"/>
                  <a:cs typeface="Arial"/>
                  <a:sym typeface="Arial"/>
                </a:rPr>
                <a:t>provider</a:t>
              </a:r>
              <a:endParaRPr b="1" i="0" sz="1400" u="none" cap="none" strike="noStrike">
                <a:solidFill>
                  <a:srgbClr val="1B21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2" name="Google Shape;762;p64"/>
          <p:cNvSpPr/>
          <p:nvPr/>
        </p:nvSpPr>
        <p:spPr>
          <a:xfrm>
            <a:off x="3287688" y="2875397"/>
            <a:ext cx="1800200" cy="1008112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64"/>
          <p:cNvSpPr/>
          <p:nvPr/>
        </p:nvSpPr>
        <p:spPr>
          <a:xfrm>
            <a:off x="6456041" y="2947404"/>
            <a:ext cx="1584176" cy="936104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Conditions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4" name="Google Shape;764;p64"/>
          <p:cNvGrpSpPr/>
          <p:nvPr/>
        </p:nvGrpSpPr>
        <p:grpSpPr>
          <a:xfrm>
            <a:off x="8875851" y="2155320"/>
            <a:ext cx="915635" cy="885001"/>
            <a:chOff x="7413237" y="3952019"/>
            <a:chExt cx="1177157" cy="1137772"/>
          </a:xfrm>
        </p:grpSpPr>
        <p:pic>
          <p:nvPicPr>
            <p:cNvPr id="765" name="Google Shape;765;p6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6" name="Google Shape;766;p64"/>
            <p:cNvSpPr txBox="1"/>
            <p:nvPr/>
          </p:nvSpPr>
          <p:spPr>
            <a:xfrm>
              <a:off x="7413237" y="4417130"/>
              <a:ext cx="1177157" cy="6726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1B216E"/>
                  </a:solidFill>
                  <a:latin typeface="Arial"/>
                  <a:ea typeface="Arial"/>
                  <a:cs typeface="Arial"/>
                  <a:sym typeface="Arial"/>
                </a:rPr>
                <a:t>Applic.</a:t>
              </a:r>
              <a:br>
                <a:rPr b="1" i="0" lang="en-GB" sz="1400" u="none" cap="none" strike="noStrike">
                  <a:solidFill>
                    <a:srgbClr val="1B216E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GB" sz="1400" u="none" cap="none" strike="noStrike">
                  <a:solidFill>
                    <a:srgbClr val="1B216E"/>
                  </a:solidFill>
                  <a:latin typeface="Arial"/>
                  <a:ea typeface="Arial"/>
                  <a:cs typeface="Arial"/>
                  <a:sym typeface="Arial"/>
                </a:rPr>
                <a:t>provider</a:t>
              </a:r>
              <a:endParaRPr b="1" i="0" sz="1400" u="none" cap="none" strike="noStrike">
                <a:solidFill>
                  <a:srgbClr val="1B21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7" name="Google Shape;767;p64"/>
          <p:cNvSpPr/>
          <p:nvPr/>
        </p:nvSpPr>
        <p:spPr>
          <a:xfrm>
            <a:off x="5834743" y="5789285"/>
            <a:ext cx="2232248" cy="773640"/>
          </a:xfrm>
          <a:prstGeom prst="wedgeRoundRectCallout">
            <a:avLst>
              <a:gd fmla="val -22502" name="adj1"/>
              <a:gd fmla="val -101185" name="adj2"/>
              <a:gd fmla="val 16667" name="adj3"/>
            </a:avLst>
          </a:prstGeom>
          <a:solidFill>
            <a:srgbClr val="F7F7F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reports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8" name="Google Shape;768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68409" y="3800463"/>
            <a:ext cx="576064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64"/>
          <p:cNvSpPr/>
          <p:nvPr/>
        </p:nvSpPr>
        <p:spPr>
          <a:xfrm>
            <a:off x="9552384" y="4295227"/>
            <a:ext cx="954360" cy="307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1B216E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endParaRPr b="0" i="0" sz="1400" u="none" cap="none" strike="noStrike">
              <a:solidFill>
                <a:srgbClr val="1B21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0" name="Google Shape;770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8248" y="3728455"/>
            <a:ext cx="576064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64"/>
          <p:cNvSpPr/>
          <p:nvPr/>
        </p:nvSpPr>
        <p:spPr>
          <a:xfrm>
            <a:off x="8112224" y="4223220"/>
            <a:ext cx="954360" cy="307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1B216E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b="0" i="0" sz="1400" u="none" cap="none" strike="noStrike">
              <a:solidFill>
                <a:srgbClr val="1B21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64"/>
          <p:cNvSpPr/>
          <p:nvPr/>
        </p:nvSpPr>
        <p:spPr>
          <a:xfrm>
            <a:off x="1850572" y="1730106"/>
            <a:ext cx="2123728" cy="773640"/>
          </a:xfrm>
          <a:prstGeom prst="wedgeRoundRectCallout">
            <a:avLst>
              <a:gd fmla="val 45169" name="adj1"/>
              <a:gd fmla="val 129634" name="adj2"/>
              <a:gd fmla="val 16667" name="adj3"/>
            </a:avLst>
          </a:prstGeom>
          <a:solidFill>
            <a:srgbClr val="F7F7F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Type, number, size, cost, availability, etc.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64"/>
          <p:cNvSpPr/>
          <p:nvPr/>
        </p:nvSpPr>
        <p:spPr>
          <a:xfrm rot="-2680958">
            <a:off x="4548776" y="2564482"/>
            <a:ext cx="938114" cy="52178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64"/>
          <p:cNvSpPr txBox="1"/>
          <p:nvPr/>
        </p:nvSpPr>
        <p:spPr>
          <a:xfrm>
            <a:off x="4034352" y="1424207"/>
            <a:ext cx="4656787" cy="1049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Trigger the process with an ‘EGI Cloud’ or ‘EGI Notebooks’ order in the EOSC Portal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64"/>
          <p:cNvSpPr/>
          <p:nvPr/>
        </p:nvSpPr>
        <p:spPr>
          <a:xfrm rot="1342893">
            <a:off x="9114148" y="1123218"/>
            <a:ext cx="2236523" cy="1476068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7F6F2"/>
          </a:solidFill>
          <a:ln cap="flat" cmpd="sng" w="9525">
            <a:solidFill>
              <a:srgbClr val="580B09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580B09"/>
                </a:solidFill>
                <a:latin typeface="Arial"/>
                <a:ea typeface="Arial"/>
                <a:cs typeface="Arial"/>
                <a:sym typeface="Arial"/>
              </a:rPr>
              <a:t>We also welcome and support providers to join!</a:t>
            </a:r>
            <a:endParaRPr b="0" i="0" sz="1600" u="none" cap="none" strike="noStrike">
              <a:solidFill>
                <a:srgbClr val="580B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4"/>
          <p:cNvSpPr/>
          <p:nvPr/>
        </p:nvSpPr>
        <p:spPr>
          <a:xfrm>
            <a:off x="4464041" y="388569"/>
            <a:ext cx="3383574" cy="1686957"/>
          </a:xfrm>
          <a:prstGeom prst="rect">
            <a:avLst/>
          </a:prstGeom>
          <a:solidFill>
            <a:srgbClr val="84120E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FEEDBACK FORMS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9-05-20 at 15.07.40.png" id="219" name="Google Shape;2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5106"/>
            <a:ext cx="12192000" cy="529576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1" name="Google Shape;221;p1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GB" sz="3240"/>
              <a:t>Motivation: Financial</a:t>
            </a:r>
            <a:endParaRPr/>
          </a:p>
        </p:txBody>
      </p:sp>
      <p:sp>
        <p:nvSpPr>
          <p:cNvPr id="222" name="Google Shape;222;p12"/>
          <p:cNvSpPr txBox="1"/>
          <p:nvPr/>
        </p:nvSpPr>
        <p:spPr>
          <a:xfrm>
            <a:off x="59069" y="5745036"/>
            <a:ext cx="7879048" cy="523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CloudFlower data sc</a:t>
            </a:r>
            <a:r>
              <a:rPr lang="en-GB"/>
              <a:t>ie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nce report 2016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https://visit.figure-eight.com/rs/416-ZBE-142/images/CrowdFlower_DataScienceReport_2016.pdf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2"/>
          <p:cNvSpPr/>
          <p:nvPr/>
        </p:nvSpPr>
        <p:spPr>
          <a:xfrm>
            <a:off x="6010479" y="3652815"/>
            <a:ext cx="3667591" cy="1576615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2"/>
          <p:cNvSpPr txBox="1"/>
          <p:nvPr/>
        </p:nvSpPr>
        <p:spPr>
          <a:xfrm>
            <a:off x="9754695" y="4123600"/>
            <a:ext cx="2123140" cy="40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Less than 20% 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2"/>
          <p:cNvSpPr/>
          <p:nvPr/>
        </p:nvSpPr>
        <p:spPr>
          <a:xfrm>
            <a:off x="810217" y="5483406"/>
            <a:ext cx="6200678" cy="307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B01813"/>
                </a:solidFill>
                <a:latin typeface="Arial"/>
                <a:ea typeface="Arial"/>
                <a:cs typeface="Arial"/>
                <a:sym typeface="Arial"/>
              </a:rPr>
              <a:t>From 80% spent on data wrangling to 80% spent on analytics/research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38066" y="6434393"/>
            <a:ext cx="2826382" cy="307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Slight increase in the </a:t>
            </a:r>
            <a:r>
              <a:rPr b="0" i="0" lang="en-GB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2018 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2" name="Google Shape;232;p1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GB" sz="3240"/>
              <a:t>Motivation: Reproducibility</a:t>
            </a:r>
            <a:endParaRPr/>
          </a:p>
        </p:txBody>
      </p:sp>
      <p:pic>
        <p:nvPicPr>
          <p:cNvPr descr="Screenshot 2019-05-20 at 15.53.32.png" id="233" name="Google Shape;23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208" y="779047"/>
            <a:ext cx="9773945" cy="54701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3"/>
          <p:cNvSpPr txBox="1"/>
          <p:nvPr/>
        </p:nvSpPr>
        <p:spPr>
          <a:xfrm>
            <a:off x="20103" y="6066251"/>
            <a:ext cx="11031353" cy="70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Ioannidis et al., 2009. Repeatability of published microarray gene expression analyses. Nature Genetics 41: 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also: </a:t>
            </a: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 publishing: The trouble with retractions </a:t>
            </a:r>
            <a:r>
              <a:rPr b="0" i="0" lang="en-GB" sz="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http://www.nature.com/news/2011/111005/full/478026a.html</a:t>
            </a: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Bjorn Brembs: Open Access and the looming crisis in science </a:t>
            </a:r>
            <a:r>
              <a:rPr b="0" i="0" lang="en-GB" sz="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https://theconversation.com/open-access-and-the-looming-crisis-in-science-14950</a:t>
            </a: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0" name="Google Shape;240;p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Reproducibility: beyond sharing code and data</a:t>
            </a:r>
            <a:endParaRPr sz="2880"/>
          </a:p>
        </p:txBody>
      </p:sp>
      <p:pic>
        <p:nvPicPr>
          <p:cNvPr descr="A screenshot of a cell phone&#10;&#10;Description automatically generated" id="241" name="Google Shape;24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74871"/>
            <a:ext cx="12192000" cy="37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"/>
          <p:cNvSpPr/>
          <p:nvPr/>
        </p:nvSpPr>
        <p:spPr>
          <a:xfrm>
            <a:off x="1" y="6380946"/>
            <a:ext cx="12191999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Peng, Science, 2011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Char char="•"/>
            </a:pPr>
            <a:r>
              <a:rPr lang="en-GB" sz="2590"/>
              <a:t>The computational </a:t>
            </a:r>
            <a:r>
              <a:rPr lang="en-GB" sz="2590">
                <a:solidFill>
                  <a:srgbClr val="FF0000"/>
                </a:solidFill>
              </a:rPr>
              <a:t>tools</a:t>
            </a:r>
            <a:r>
              <a:rPr lang="en-GB" sz="2590"/>
              <a:t> to solve a problem</a:t>
            </a:r>
            <a:endParaRPr sz="2590"/>
          </a:p>
          <a:p>
            <a:pPr indent="-285750" lvl="1" marL="742950" rtl="0" algn="l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 sz="2405"/>
              <a:t>Python, R, Julia, and wide ecosystem of libraries and tools for science</a:t>
            </a:r>
            <a:endParaRPr sz="2405"/>
          </a:p>
          <a:p>
            <a:pPr indent="-342900" lvl="0" marL="34290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Char char="•"/>
            </a:pPr>
            <a:r>
              <a:rPr lang="en-GB" sz="2590"/>
              <a:t>An </a:t>
            </a:r>
            <a:r>
              <a:rPr lang="en-GB" sz="2590">
                <a:solidFill>
                  <a:srgbClr val="FF0000"/>
                </a:solidFill>
              </a:rPr>
              <a:t>interface</a:t>
            </a:r>
            <a:r>
              <a:rPr lang="en-GB" sz="2590"/>
              <a:t> to facilitate coding/creating</a:t>
            </a:r>
            <a:endParaRPr sz="2590"/>
          </a:p>
          <a:p>
            <a:pPr indent="-285750" lvl="1" marL="742950" rtl="0" algn="l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 sz="2405"/>
              <a:t>Jupyter</a:t>
            </a:r>
            <a:endParaRPr sz="2405"/>
          </a:p>
          <a:p>
            <a:pPr indent="-342900" lvl="0" marL="34290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Char char="•"/>
            </a:pPr>
            <a:r>
              <a:rPr lang="en-GB" sz="2590"/>
              <a:t>A way to </a:t>
            </a:r>
            <a:r>
              <a:rPr lang="en-GB" sz="2590">
                <a:solidFill>
                  <a:srgbClr val="FF0000"/>
                </a:solidFill>
              </a:rPr>
              <a:t>communicate</a:t>
            </a:r>
            <a:r>
              <a:rPr lang="en-GB" sz="2590"/>
              <a:t> your work</a:t>
            </a:r>
            <a:endParaRPr sz="2590"/>
          </a:p>
          <a:p>
            <a:pPr indent="-285750" lvl="1" marL="742950" rtl="0" algn="l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 sz="2405"/>
              <a:t>Notebooks</a:t>
            </a:r>
            <a:endParaRPr sz="2405"/>
          </a:p>
          <a:p>
            <a:pPr indent="-342900" lvl="0" marL="34290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GB" sz="2590"/>
              <a:t>Leverage on the EGI Cloud to </a:t>
            </a:r>
            <a:r>
              <a:rPr lang="en-GB" sz="2590">
                <a:solidFill>
                  <a:srgbClr val="FF0000"/>
                </a:solidFill>
              </a:rPr>
              <a:t>scale-up the resources</a:t>
            </a:r>
            <a:r>
              <a:rPr lang="en-GB" sz="2590"/>
              <a:t> 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GB" sz="2590"/>
              <a:t>A way to </a:t>
            </a:r>
            <a:r>
              <a:rPr lang="en-GB" sz="2590">
                <a:solidFill>
                  <a:srgbClr val="FF0000"/>
                </a:solidFill>
              </a:rPr>
              <a:t>share</a:t>
            </a:r>
            <a:r>
              <a:rPr lang="en-GB" sz="2590"/>
              <a:t> your work</a:t>
            </a:r>
            <a:endParaRPr sz="2590"/>
          </a:p>
          <a:p>
            <a:pPr indent="-285750" lvl="1" marL="742950" rtl="0" algn="l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GB" sz="2405"/>
              <a:t>GitHub, Zenodo or other similar repositories</a:t>
            </a:r>
            <a:endParaRPr sz="2405"/>
          </a:p>
          <a:p>
            <a:pPr indent="-342900" lvl="0" marL="34290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Char char="•"/>
            </a:pPr>
            <a:r>
              <a:rPr lang="en-GB" sz="2590"/>
              <a:t>A way to </a:t>
            </a:r>
            <a:r>
              <a:rPr lang="en-GB" sz="2590">
                <a:solidFill>
                  <a:srgbClr val="FF0000"/>
                </a:solidFill>
              </a:rPr>
              <a:t>pack</a:t>
            </a:r>
            <a:r>
              <a:rPr lang="en-GB" sz="2590"/>
              <a:t> it all for replication</a:t>
            </a:r>
            <a:endParaRPr sz="2590"/>
          </a:p>
          <a:p>
            <a:pPr indent="-285750" lvl="1" marL="742950" rtl="0" algn="l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GB" sz="2405"/>
              <a:t>Docker (used by Binder)</a:t>
            </a:r>
            <a:endParaRPr/>
          </a:p>
          <a:p>
            <a:pPr indent="-406400" lvl="0" marL="4572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GB" sz="2590"/>
              <a:t>A way to </a:t>
            </a:r>
            <a:r>
              <a:rPr lang="en-GB" sz="2590">
                <a:solidFill>
                  <a:srgbClr val="FF0000"/>
                </a:solidFill>
              </a:rPr>
              <a:t>persistently identify</a:t>
            </a:r>
            <a:r>
              <a:rPr lang="en-GB" sz="2590"/>
              <a:t> it</a:t>
            </a:r>
            <a:endParaRPr/>
          </a:p>
          <a:p>
            <a:pPr indent="-377190" lvl="1" marL="9144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GB" sz="2405"/>
              <a:t>DOIs (Digital Object Identifiers) </a:t>
            </a:r>
            <a:endParaRPr/>
          </a:p>
        </p:txBody>
      </p:sp>
      <p:sp>
        <p:nvSpPr>
          <p:cNvPr id="249" name="Google Shape;249;p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0" name="Google Shape;250;p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00"/>
              <a:t>Reproducible Open Science</a:t>
            </a:r>
            <a:endParaRPr sz="3200"/>
          </a:p>
        </p:txBody>
      </p:sp>
      <p:pic>
        <p:nvPicPr>
          <p:cNvPr id="251" name="Google Shape;2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6427" y="3919570"/>
            <a:ext cx="1624446" cy="165523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5"/>
          <p:cNvSpPr txBox="1"/>
          <p:nvPr/>
        </p:nvSpPr>
        <p:spPr>
          <a:xfrm>
            <a:off x="8397832" y="5574804"/>
            <a:ext cx="12971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2512" y="5038148"/>
            <a:ext cx="1099127" cy="108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91507" y="5211811"/>
            <a:ext cx="2156497" cy="8683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clipart&#10;&#10;Descrizione generata con affidabilità molto elevata" id="255" name="Google Shape;25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72808" y="4107777"/>
            <a:ext cx="1985818" cy="866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1" name="Google Shape;261;p47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GB" sz="2916"/>
              <a:t>Our implementation of Open Science</a:t>
            </a:r>
            <a:endParaRPr sz="2916"/>
          </a:p>
        </p:txBody>
      </p:sp>
      <p:sp>
        <p:nvSpPr>
          <p:cNvPr id="262" name="Google Shape;262;p47"/>
          <p:cNvSpPr/>
          <p:nvPr/>
        </p:nvSpPr>
        <p:spPr>
          <a:xfrm>
            <a:off x="4368120" y="1206327"/>
            <a:ext cx="1761036" cy="1316007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EGI Notebooks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7"/>
          <p:cNvSpPr/>
          <p:nvPr/>
        </p:nvSpPr>
        <p:spPr>
          <a:xfrm>
            <a:off x="464411" y="3094781"/>
            <a:ext cx="616363" cy="616363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264;p47"/>
          <p:cNvCxnSpPr>
            <a:stCxn id="262" idx="1"/>
          </p:cNvCxnSpPr>
          <p:nvPr/>
        </p:nvCxnSpPr>
        <p:spPr>
          <a:xfrm flipH="1">
            <a:off x="1248420" y="1864330"/>
            <a:ext cx="3119700" cy="12210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stealth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sp>
        <p:nvSpPr>
          <p:cNvPr id="265" name="Google Shape;265;p47"/>
          <p:cNvSpPr txBox="1"/>
          <p:nvPr/>
        </p:nvSpPr>
        <p:spPr>
          <a:xfrm rot="-899">
            <a:off x="1246653" y="1555870"/>
            <a:ext cx="2804816" cy="639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1. Perform data analysis and visualisation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7"/>
          <p:cNvSpPr/>
          <p:nvPr/>
        </p:nvSpPr>
        <p:spPr>
          <a:xfrm>
            <a:off x="4368120" y="2742632"/>
            <a:ext cx="1761036" cy="1316007"/>
          </a:xfrm>
          <a:prstGeom prst="rect">
            <a:avLst/>
          </a:prstGeom>
          <a:solidFill>
            <a:srgbClr val="4A52D3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7" name="Google Shape;267;p47"/>
          <p:cNvCxnSpPr>
            <a:endCxn id="266" idx="1"/>
          </p:cNvCxnSpPr>
          <p:nvPr/>
        </p:nvCxnSpPr>
        <p:spPr>
          <a:xfrm flipH="1" rot="10800000">
            <a:off x="1246620" y="3400636"/>
            <a:ext cx="3121500" cy="48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sp>
        <p:nvSpPr>
          <p:cNvPr id="268" name="Google Shape;268;p47"/>
          <p:cNvSpPr/>
          <p:nvPr/>
        </p:nvSpPr>
        <p:spPr>
          <a:xfrm>
            <a:off x="4533981" y="3111603"/>
            <a:ext cx="1408829" cy="783661"/>
          </a:xfrm>
          <a:prstGeom prst="rect">
            <a:avLst/>
          </a:prstGeom>
          <a:solidFill>
            <a:srgbClr val="FBBE09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Your repository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7"/>
          <p:cNvSpPr txBox="1"/>
          <p:nvPr/>
        </p:nvSpPr>
        <p:spPr>
          <a:xfrm>
            <a:off x="1433030" y="3400575"/>
            <a:ext cx="2688148" cy="973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2. Publish  notebook and Generate DOI</a:t>
            </a:r>
            <a:endParaRPr b="0" i="1" sz="1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8120" y="4402714"/>
            <a:ext cx="1761036" cy="61636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7"/>
          <p:cNvSpPr/>
          <p:nvPr/>
        </p:nvSpPr>
        <p:spPr>
          <a:xfrm flipH="1">
            <a:off x="4368120" y="5376573"/>
            <a:ext cx="1584932" cy="783661"/>
          </a:xfrm>
          <a:prstGeom prst="foldedCorner">
            <a:avLst>
              <a:gd fmla="val 30291" name="adj"/>
            </a:avLst>
          </a:prstGeom>
          <a:solidFill>
            <a:srgbClr val="BFBFBF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1B216E"/>
                </a:solidFill>
                <a:latin typeface="Calibri"/>
                <a:ea typeface="Calibri"/>
                <a:cs typeface="Calibri"/>
                <a:sym typeface="Calibri"/>
              </a:rPr>
              <a:t>Journal paper</a:t>
            </a:r>
            <a:endParaRPr b="0" i="0" sz="1200" u="none" cap="none" strike="noStrike">
              <a:solidFill>
                <a:srgbClr val="1B21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72;p47"/>
          <p:cNvCxnSpPr>
            <a:stCxn id="268" idx="2"/>
            <a:endCxn id="270" idx="0"/>
          </p:cNvCxnSpPr>
          <p:nvPr/>
        </p:nvCxnSpPr>
        <p:spPr>
          <a:xfrm>
            <a:off x="5238395" y="3895264"/>
            <a:ext cx="10200" cy="5076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pic>
        <p:nvPicPr>
          <p:cNvPr descr="Immagine che contiene cielo, segnale&#10;&#10;Descrizione generata con affidabilità molto elevata" id="273" name="Google Shape;27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5378" y="5865605"/>
            <a:ext cx="2128286" cy="22161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7"/>
          <p:cNvSpPr/>
          <p:nvPr/>
        </p:nvSpPr>
        <p:spPr>
          <a:xfrm>
            <a:off x="6705161" y="5376420"/>
            <a:ext cx="2953404" cy="417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4. Discover DOI</a:t>
            </a:r>
            <a:endParaRPr b="0" i="1" sz="1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5" name="Google Shape;275;p47"/>
          <p:cNvCxnSpPr/>
          <p:nvPr/>
        </p:nvCxnSpPr>
        <p:spPr>
          <a:xfrm flipH="1" rot="10800000">
            <a:off x="6127577" y="4910521"/>
            <a:ext cx="3092819" cy="563165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sp>
        <p:nvSpPr>
          <p:cNvPr id="276" name="Google Shape;276;p47"/>
          <p:cNvSpPr/>
          <p:nvPr/>
        </p:nvSpPr>
        <p:spPr>
          <a:xfrm>
            <a:off x="8513762" y="4144763"/>
            <a:ext cx="616363" cy="616363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7"/>
          <p:cNvSpPr/>
          <p:nvPr/>
        </p:nvSpPr>
        <p:spPr>
          <a:xfrm>
            <a:off x="9135320" y="3611268"/>
            <a:ext cx="616363" cy="616363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7"/>
          <p:cNvSpPr/>
          <p:nvPr/>
        </p:nvSpPr>
        <p:spPr>
          <a:xfrm>
            <a:off x="9751751" y="3875451"/>
            <a:ext cx="616363" cy="616363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7"/>
          <p:cNvSpPr/>
          <p:nvPr/>
        </p:nvSpPr>
        <p:spPr>
          <a:xfrm>
            <a:off x="9469401" y="4486756"/>
            <a:ext cx="1584932" cy="639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Fellow </a:t>
            </a:r>
            <a:br>
              <a:rPr b="1" i="0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researchers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7"/>
          <p:cNvSpPr/>
          <p:nvPr/>
        </p:nvSpPr>
        <p:spPr>
          <a:xfrm>
            <a:off x="9223320" y="4291234"/>
            <a:ext cx="616363" cy="616363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1" name="Google Shape;281;p47"/>
          <p:cNvCxnSpPr>
            <a:endCxn id="277" idx="2"/>
          </p:cNvCxnSpPr>
          <p:nvPr/>
        </p:nvCxnSpPr>
        <p:spPr>
          <a:xfrm>
            <a:off x="6272720" y="3691749"/>
            <a:ext cx="2862600" cy="2277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cxnSp>
        <p:nvCxnSpPr>
          <p:cNvPr id="282" name="Google Shape;282;p47"/>
          <p:cNvCxnSpPr/>
          <p:nvPr/>
        </p:nvCxnSpPr>
        <p:spPr>
          <a:xfrm rot="10800000">
            <a:off x="9587449" y="2604976"/>
            <a:ext cx="15900" cy="9444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sp>
        <p:nvSpPr>
          <p:cNvPr id="283" name="Google Shape;283;p47"/>
          <p:cNvSpPr/>
          <p:nvPr/>
        </p:nvSpPr>
        <p:spPr>
          <a:xfrm>
            <a:off x="9824273" y="2797283"/>
            <a:ext cx="1752231" cy="973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6. Reproduce analysis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p47"/>
          <p:cNvCxnSpPr>
            <a:stCxn id="270" idx="2"/>
          </p:cNvCxnSpPr>
          <p:nvPr/>
        </p:nvCxnSpPr>
        <p:spPr>
          <a:xfrm>
            <a:off x="5248638" y="5019077"/>
            <a:ext cx="0" cy="4086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dash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sp>
        <p:nvSpPr>
          <p:cNvPr id="285" name="Google Shape;285;p47"/>
          <p:cNvSpPr txBox="1"/>
          <p:nvPr/>
        </p:nvSpPr>
        <p:spPr>
          <a:xfrm rot="-450">
            <a:off x="1246653" y="4484332"/>
            <a:ext cx="2804816" cy="639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3. Cite DOI </a:t>
            </a:r>
            <a:endParaRPr b="0" i="1" sz="1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in publication</a:t>
            </a:r>
            <a:endParaRPr b="1" i="1" sz="1400" u="none" cap="none" strike="noStrike">
              <a:solidFill>
                <a:srgbClr val="DF3A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7"/>
          <p:cNvSpPr/>
          <p:nvPr/>
        </p:nvSpPr>
        <p:spPr>
          <a:xfrm>
            <a:off x="6443207" y="3193671"/>
            <a:ext cx="2282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5. Resolve DOI to Notebook</a:t>
            </a:r>
            <a:endParaRPr b="0" i="1" sz="1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7" name="Google Shape;287;p47"/>
          <p:cNvCxnSpPr>
            <a:stCxn id="269" idx="1"/>
            <a:endCxn id="271" idx="3"/>
          </p:cNvCxnSpPr>
          <p:nvPr/>
        </p:nvCxnSpPr>
        <p:spPr>
          <a:xfrm>
            <a:off x="1433030" y="3887428"/>
            <a:ext cx="2935200" cy="18810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sp>
        <p:nvSpPr>
          <p:cNvPr id="288" name="Google Shape;288;p47"/>
          <p:cNvSpPr/>
          <p:nvPr/>
        </p:nvSpPr>
        <p:spPr>
          <a:xfrm>
            <a:off x="8663870" y="1206327"/>
            <a:ext cx="1761000" cy="13161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EGI Binder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12072" y="1591261"/>
            <a:ext cx="906567" cy="783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82232" y="1591263"/>
            <a:ext cx="906567" cy="78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6" name="Google Shape;296;p4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GB" sz="2916"/>
              <a:t>Git &amp; GitHub</a:t>
            </a:r>
            <a:endParaRPr sz="2916"/>
          </a:p>
        </p:txBody>
      </p:sp>
      <p:sp>
        <p:nvSpPr>
          <p:cNvPr id="297" name="Google Shape;297;p48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GB" sz="2590"/>
              <a:t>Git is a </a:t>
            </a:r>
            <a:r>
              <a:rPr b="1" lang="en-GB" sz="2590"/>
              <a:t>distributed version-control system</a:t>
            </a:r>
            <a:r>
              <a:rPr lang="en-GB" sz="2590"/>
              <a:t> for tracking changes in source code during software development</a:t>
            </a:r>
            <a:endParaRPr sz="2590"/>
          </a:p>
          <a:p>
            <a:pPr indent="-377190" lvl="1" marL="91440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 sz="2590"/>
              <a:t>Written to manage development of Linux </a:t>
            </a:r>
            <a:endParaRPr sz="2590"/>
          </a:p>
          <a:p>
            <a:pPr indent="-2286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</a:pPr>
            <a:r>
              <a:t/>
            </a:r>
            <a:endParaRPr sz="2590"/>
          </a:p>
          <a:p>
            <a:pPr indent="-4064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GB" sz="2590"/>
              <a:t>GitHub is a </a:t>
            </a:r>
            <a:r>
              <a:rPr b="1" lang="en-GB" sz="2590"/>
              <a:t>social network for software development</a:t>
            </a:r>
            <a:endParaRPr b="1" sz="2590"/>
          </a:p>
          <a:p>
            <a:pPr indent="-377190" lvl="1" marL="91440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GB" sz="2590"/>
              <a:t>Git repository hosting service + extra features</a:t>
            </a:r>
            <a:endParaRPr sz="2405"/>
          </a:p>
          <a:p>
            <a:pPr indent="-377190" lvl="1" marL="91440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GB" sz="2590"/>
              <a:t>GitHub provides a web-based interface on top of git. </a:t>
            </a:r>
            <a:endParaRPr sz="2405"/>
          </a:p>
          <a:p>
            <a:pPr indent="-349883" lvl="2" marL="13716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920"/>
              <a:buChar char="▪"/>
            </a:pPr>
            <a:r>
              <a:rPr lang="en-GB" sz="2220"/>
              <a:t>Collaboration features: access control, wikis, issues, projects, …</a:t>
            </a:r>
            <a:endParaRPr sz="2220"/>
          </a:p>
          <a:p>
            <a:pPr indent="-377190" lvl="1" marL="91440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GB" sz="2590"/>
              <a:t>Connected with </a:t>
            </a:r>
            <a:r>
              <a:rPr b="1" lang="en-GB" sz="2590"/>
              <a:t>Zenodo</a:t>
            </a:r>
            <a:r>
              <a:rPr lang="en-GB" sz="2590"/>
              <a:t>:</a:t>
            </a:r>
            <a:endParaRPr sz="2405"/>
          </a:p>
          <a:p>
            <a:pPr indent="-349885" lvl="2" marL="13716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920"/>
              <a:buChar char="▪"/>
            </a:pPr>
            <a:r>
              <a:rPr lang="en-GB" sz="2220"/>
              <a:t>Got a DOI from a GitHub repo</a:t>
            </a:r>
            <a:endParaRPr sz="2220"/>
          </a:p>
        </p:txBody>
      </p:sp>
      <p:pic>
        <p:nvPicPr>
          <p:cNvPr id="298" name="Google Shape;29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5582" y="2955382"/>
            <a:ext cx="1440160" cy="1197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cielo&#10;&#10;Descrizione generata con affidabilità elevata" id="299" name="Google Shape;299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9223" y="4155305"/>
            <a:ext cx="1692877" cy="69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2019-03-06T12:01:48Z</dcterms:created>
  <dc:creator>Enol Fernandez</dc:creator>
</cp:coreProperties>
</file>