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3"/>
  </p:notesMasterIdLst>
  <p:handoutMasterIdLst>
    <p:handoutMasterId r:id="rId14"/>
  </p:handoutMasterIdLst>
  <p:sldIdLst>
    <p:sldId id="485" r:id="rId3"/>
    <p:sldId id="605" r:id="rId4"/>
    <p:sldId id="607" r:id="rId5"/>
    <p:sldId id="610" r:id="rId6"/>
    <p:sldId id="640" r:id="rId7"/>
    <p:sldId id="650" r:id="rId8"/>
    <p:sldId id="649" r:id="rId9"/>
    <p:sldId id="613" r:id="rId10"/>
    <p:sldId id="651" r:id="rId11"/>
    <p:sldId id="652" r:id="rId12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E53"/>
    <a:srgbClr val="4180CE"/>
    <a:srgbClr val="99322F"/>
    <a:srgbClr val="A4CF51"/>
    <a:srgbClr val="F17D7C"/>
    <a:srgbClr val="85B1F4"/>
    <a:srgbClr val="DED1BF"/>
    <a:srgbClr val="00FF00"/>
    <a:srgbClr val="E7EAEF"/>
    <a:srgbClr val="7F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505" autoAdjust="0"/>
  </p:normalViewPr>
  <p:slideViewPr>
    <p:cSldViewPr snapToGrid="0" snapToObjects="1">
      <p:cViewPr>
        <p:scale>
          <a:sx n="75" d="100"/>
          <a:sy n="75" d="100"/>
        </p:scale>
        <p:origin x="-1320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bonvin:Desktop:2014-12-WeNMR-HADDOCK-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bonvin:Desktop:2014-12-WeNMR-HADDOCK-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bonvin:Desktop:2014-12-WeNMR-HADDOCK-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383379327852206"/>
          <c:y val="0.061484916800121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083172966687"/>
          <c:y val="0.0806178974232954"/>
          <c:w val="0.849690792814812"/>
          <c:h val="0.701460723196305"/>
        </c:manualLayout>
      </c:layout>
      <c:lineChart>
        <c:grouping val="standard"/>
        <c:varyColors val="0"/>
        <c:ser>
          <c:idx val="0"/>
          <c:order val="0"/>
          <c:tx>
            <c:strRef>
              <c:f>'VRC users'!$B$1</c:f>
              <c:strCache>
                <c:ptCount val="1"/>
                <c:pt idx="0">
                  <c:v>WeNMR VRC users</c:v>
                </c:pt>
              </c:strCache>
            </c:strRef>
          </c:tx>
          <c:marker>
            <c:symbol val="none"/>
          </c:marker>
          <c:cat>
            <c:strRef>
              <c:f>'VRC users'!$A$2:$A$51</c:f>
              <c:strCache>
                <c:ptCount val="50"/>
                <c:pt idx="0">
                  <c:v>2010-10</c:v>
                </c:pt>
                <c:pt idx="1">
                  <c:v>2010-11</c:v>
                </c:pt>
                <c:pt idx="2">
                  <c:v>2011-01</c:v>
                </c:pt>
                <c:pt idx="3">
                  <c:v>2011-02</c:v>
                </c:pt>
                <c:pt idx="4">
                  <c:v>2011-03</c:v>
                </c:pt>
                <c:pt idx="5">
                  <c:v>2011-04</c:v>
                </c:pt>
                <c:pt idx="6">
                  <c:v>2011-05</c:v>
                </c:pt>
                <c:pt idx="7">
                  <c:v>2011-06</c:v>
                </c:pt>
                <c:pt idx="8">
                  <c:v>2011-07</c:v>
                </c:pt>
                <c:pt idx="9">
                  <c:v>2011-08</c:v>
                </c:pt>
                <c:pt idx="10">
                  <c:v>2011-09</c:v>
                </c:pt>
                <c:pt idx="11">
                  <c:v>2011-10</c:v>
                </c:pt>
                <c:pt idx="12">
                  <c:v>2011-11</c:v>
                </c:pt>
                <c:pt idx="13">
                  <c:v>2011-12</c:v>
                </c:pt>
                <c:pt idx="14">
                  <c:v>2012-01</c:v>
                </c:pt>
                <c:pt idx="15">
                  <c:v>2012-02</c:v>
                </c:pt>
                <c:pt idx="16">
                  <c:v>2012-03</c:v>
                </c:pt>
                <c:pt idx="17">
                  <c:v>2012-04</c:v>
                </c:pt>
                <c:pt idx="18">
                  <c:v>2012-05</c:v>
                </c:pt>
                <c:pt idx="19">
                  <c:v>2012-06</c:v>
                </c:pt>
                <c:pt idx="20">
                  <c:v>2012-07</c:v>
                </c:pt>
                <c:pt idx="21">
                  <c:v>2012-08</c:v>
                </c:pt>
                <c:pt idx="22">
                  <c:v>2012-09</c:v>
                </c:pt>
                <c:pt idx="23">
                  <c:v>2012-10</c:v>
                </c:pt>
                <c:pt idx="24">
                  <c:v>2012-11</c:v>
                </c:pt>
                <c:pt idx="25">
                  <c:v>2012-12</c:v>
                </c:pt>
                <c:pt idx="26">
                  <c:v>2013-01</c:v>
                </c:pt>
                <c:pt idx="27">
                  <c:v>2013-02</c:v>
                </c:pt>
                <c:pt idx="28">
                  <c:v>2013-03</c:v>
                </c:pt>
                <c:pt idx="29">
                  <c:v>2013-04</c:v>
                </c:pt>
                <c:pt idx="30">
                  <c:v>2013-05</c:v>
                </c:pt>
                <c:pt idx="31">
                  <c:v>2013-06</c:v>
                </c:pt>
                <c:pt idx="32">
                  <c:v>2013-07</c:v>
                </c:pt>
                <c:pt idx="33">
                  <c:v>2013-08</c:v>
                </c:pt>
                <c:pt idx="34">
                  <c:v>2013-09</c:v>
                </c:pt>
                <c:pt idx="35">
                  <c:v>2013-10</c:v>
                </c:pt>
                <c:pt idx="36">
                  <c:v>2013-11</c:v>
                </c:pt>
                <c:pt idx="37">
                  <c:v>2013-12</c:v>
                </c:pt>
                <c:pt idx="38">
                  <c:v>2014-01</c:v>
                </c:pt>
                <c:pt idx="39">
                  <c:v>2014-02</c:v>
                </c:pt>
                <c:pt idx="40">
                  <c:v>2014-03</c:v>
                </c:pt>
                <c:pt idx="41">
                  <c:v>2014-04</c:v>
                </c:pt>
                <c:pt idx="42">
                  <c:v>2014-05</c:v>
                </c:pt>
                <c:pt idx="43">
                  <c:v>2014-06</c:v>
                </c:pt>
                <c:pt idx="44">
                  <c:v>2014-07</c:v>
                </c:pt>
                <c:pt idx="45">
                  <c:v>2014-08</c:v>
                </c:pt>
                <c:pt idx="46">
                  <c:v>2014-09</c:v>
                </c:pt>
                <c:pt idx="47">
                  <c:v>2014-10</c:v>
                </c:pt>
                <c:pt idx="48">
                  <c:v>2014-11</c:v>
                </c:pt>
                <c:pt idx="49">
                  <c:v>2014-12</c:v>
                </c:pt>
              </c:strCache>
            </c:strRef>
          </c:cat>
          <c:val>
            <c:numRef>
              <c:f>'VRC users'!$B$2:$B$51</c:f>
              <c:numCache>
                <c:formatCode>General</c:formatCode>
                <c:ptCount val="50"/>
                <c:pt idx="0">
                  <c:v>1.0</c:v>
                </c:pt>
                <c:pt idx="1">
                  <c:v>30.0</c:v>
                </c:pt>
                <c:pt idx="2">
                  <c:v>34.0</c:v>
                </c:pt>
                <c:pt idx="3">
                  <c:v>45.0</c:v>
                </c:pt>
                <c:pt idx="4">
                  <c:v>50.0</c:v>
                </c:pt>
                <c:pt idx="5">
                  <c:v>56.0</c:v>
                </c:pt>
                <c:pt idx="6">
                  <c:v>67.0</c:v>
                </c:pt>
                <c:pt idx="7">
                  <c:v>73.0</c:v>
                </c:pt>
                <c:pt idx="8">
                  <c:v>83.0</c:v>
                </c:pt>
                <c:pt idx="9">
                  <c:v>93.0</c:v>
                </c:pt>
                <c:pt idx="10">
                  <c:v>105.0</c:v>
                </c:pt>
                <c:pt idx="11">
                  <c:v>120.0</c:v>
                </c:pt>
                <c:pt idx="12">
                  <c:v>147.0</c:v>
                </c:pt>
                <c:pt idx="13">
                  <c:v>157.0</c:v>
                </c:pt>
                <c:pt idx="14">
                  <c:v>189.0</c:v>
                </c:pt>
                <c:pt idx="15">
                  <c:v>204.0</c:v>
                </c:pt>
                <c:pt idx="16">
                  <c:v>227.0</c:v>
                </c:pt>
                <c:pt idx="17">
                  <c:v>256.0</c:v>
                </c:pt>
                <c:pt idx="18">
                  <c:v>280.0</c:v>
                </c:pt>
                <c:pt idx="19">
                  <c:v>307.0</c:v>
                </c:pt>
                <c:pt idx="20">
                  <c:v>326.0</c:v>
                </c:pt>
                <c:pt idx="21">
                  <c:v>337.0</c:v>
                </c:pt>
                <c:pt idx="22">
                  <c:v>362.0</c:v>
                </c:pt>
                <c:pt idx="23">
                  <c:v>388.0</c:v>
                </c:pt>
                <c:pt idx="24">
                  <c:v>418.0</c:v>
                </c:pt>
                <c:pt idx="25">
                  <c:v>449.0</c:v>
                </c:pt>
                <c:pt idx="26">
                  <c:v>469.0</c:v>
                </c:pt>
                <c:pt idx="27">
                  <c:v>493.0</c:v>
                </c:pt>
                <c:pt idx="28">
                  <c:v>573.0</c:v>
                </c:pt>
                <c:pt idx="29">
                  <c:v>619.0</c:v>
                </c:pt>
                <c:pt idx="30">
                  <c:v>682.0</c:v>
                </c:pt>
                <c:pt idx="31">
                  <c:v>708.0</c:v>
                </c:pt>
                <c:pt idx="32">
                  <c:v>752.0</c:v>
                </c:pt>
                <c:pt idx="33">
                  <c:v>788.0</c:v>
                </c:pt>
                <c:pt idx="34">
                  <c:v>829.0</c:v>
                </c:pt>
                <c:pt idx="35">
                  <c:v>866.0</c:v>
                </c:pt>
                <c:pt idx="36">
                  <c:v>910.0</c:v>
                </c:pt>
                <c:pt idx="37">
                  <c:v>964.0</c:v>
                </c:pt>
                <c:pt idx="38">
                  <c:v>1016.0</c:v>
                </c:pt>
                <c:pt idx="39">
                  <c:v>1082.0</c:v>
                </c:pt>
                <c:pt idx="40">
                  <c:v>1145.0</c:v>
                </c:pt>
                <c:pt idx="41">
                  <c:v>1199.0</c:v>
                </c:pt>
                <c:pt idx="42">
                  <c:v>1244.0</c:v>
                </c:pt>
                <c:pt idx="43">
                  <c:v>1294.0</c:v>
                </c:pt>
                <c:pt idx="44">
                  <c:v>1360.0</c:v>
                </c:pt>
                <c:pt idx="45">
                  <c:v>1416.0</c:v>
                </c:pt>
                <c:pt idx="46">
                  <c:v>1468.0</c:v>
                </c:pt>
                <c:pt idx="47">
                  <c:v>1510.0</c:v>
                </c:pt>
                <c:pt idx="48">
                  <c:v>1566.0</c:v>
                </c:pt>
                <c:pt idx="49">
                  <c:v>1609.0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114408"/>
        <c:axId val="2131247736"/>
      </c:lineChart>
      <c:catAx>
        <c:axId val="2131114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0"/>
            </a:pPr>
            <a:endParaRPr lang="en-US"/>
          </a:p>
        </c:txPr>
        <c:crossAx val="2131247736"/>
        <c:crosses val="autoZero"/>
        <c:auto val="1"/>
        <c:lblAlgn val="ctr"/>
        <c:lblOffset val="100"/>
        <c:noMultiLvlLbl val="0"/>
      </c:catAx>
      <c:valAx>
        <c:axId val="2131247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21311144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EGI!$E$1</c:f>
              <c:strCache>
                <c:ptCount val="1"/>
                <c:pt idx="0">
                  <c:v>#jobs (gLite)</c:v>
                </c:pt>
              </c:strCache>
            </c:strRef>
          </c:tx>
          <c:invertIfNegative val="0"/>
          <c:cat>
            <c:strRef>
              <c:f>EGI!$A$2:$A$13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EGI!$E$2:$E$13</c:f>
              <c:numCache>
                <c:formatCode>0</c:formatCode>
                <c:ptCount val="12"/>
                <c:pt idx="0">
                  <c:v>606636.0</c:v>
                </c:pt>
                <c:pt idx="1">
                  <c:v>335824.0</c:v>
                </c:pt>
                <c:pt idx="2">
                  <c:v>40976.0</c:v>
                </c:pt>
                <c:pt idx="3">
                  <c:v>66060.0</c:v>
                </c:pt>
                <c:pt idx="4">
                  <c:v>113640.0</c:v>
                </c:pt>
                <c:pt idx="5">
                  <c:v>80780.0</c:v>
                </c:pt>
                <c:pt idx="6">
                  <c:v>135812.0</c:v>
                </c:pt>
                <c:pt idx="7">
                  <c:v>172228.0</c:v>
                </c:pt>
                <c:pt idx="8">
                  <c:v>157684.0</c:v>
                </c:pt>
                <c:pt idx="9">
                  <c:v>109934.0</c:v>
                </c:pt>
                <c:pt idx="10">
                  <c:v>18422.0</c:v>
                </c:pt>
                <c:pt idx="11">
                  <c:v>6342.0</c:v>
                </c:pt>
              </c:numCache>
            </c:numRef>
          </c:val>
        </c:ser>
        <c:ser>
          <c:idx val="1"/>
          <c:order val="1"/>
          <c:tx>
            <c:strRef>
              <c:f>EGI!$F$1</c:f>
              <c:strCache>
                <c:ptCount val="1"/>
                <c:pt idx="0">
                  <c:v>#jobs (IDGF)</c:v>
                </c:pt>
              </c:strCache>
            </c:strRef>
          </c:tx>
          <c:invertIfNegative val="0"/>
          <c:cat>
            <c:strRef>
              <c:f>EGI!$A$2:$A$13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EGI!$F$2:$F$13</c:f>
              <c:numCache>
                <c:formatCode>0</c:formatCode>
                <c:ptCount val="12"/>
                <c:pt idx="0">
                  <c:v>2880.0</c:v>
                </c:pt>
                <c:pt idx="1">
                  <c:v>19036.0</c:v>
                </c:pt>
                <c:pt idx="2">
                  <c:v>2264.0</c:v>
                </c:pt>
                <c:pt idx="3">
                  <c:v>5818.0</c:v>
                </c:pt>
                <c:pt idx="4">
                  <c:v>14100.0</c:v>
                </c:pt>
                <c:pt idx="5">
                  <c:v>9928.0</c:v>
                </c:pt>
                <c:pt idx="6">
                  <c:v>7802.0</c:v>
                </c:pt>
                <c:pt idx="7">
                  <c:v>14074.0</c:v>
                </c:pt>
                <c:pt idx="8">
                  <c:v>14828.0</c:v>
                </c:pt>
                <c:pt idx="9">
                  <c:v>7186.0</c:v>
                </c:pt>
                <c:pt idx="10">
                  <c:v>640.0</c:v>
                </c:pt>
                <c:pt idx="11">
                  <c:v>375.0</c:v>
                </c:pt>
              </c:numCache>
            </c:numRef>
          </c:val>
        </c:ser>
        <c:ser>
          <c:idx val="2"/>
          <c:order val="2"/>
          <c:tx>
            <c:strRef>
              <c:f>EGI!$G$1</c:f>
              <c:strCache>
                <c:ptCount val="1"/>
                <c:pt idx="0">
                  <c:v>#jobs (DIRAC)</c:v>
                </c:pt>
              </c:strCache>
            </c:strRef>
          </c:tx>
          <c:invertIfNegative val="0"/>
          <c:cat>
            <c:strRef>
              <c:f>EGI!$A$2:$A$13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EGI!$G$2:$G$13</c:f>
              <c:numCache>
                <c:formatCode>0</c:formatCode>
                <c:ptCount val="12"/>
                <c:pt idx="0">
                  <c:v>8006.0</c:v>
                </c:pt>
                <c:pt idx="1">
                  <c:v>109808.0</c:v>
                </c:pt>
                <c:pt idx="2">
                  <c:v>696308.0</c:v>
                </c:pt>
                <c:pt idx="3">
                  <c:v>369404.0</c:v>
                </c:pt>
                <c:pt idx="4">
                  <c:v>369333.0</c:v>
                </c:pt>
                <c:pt idx="5">
                  <c:v>461405.0</c:v>
                </c:pt>
                <c:pt idx="6">
                  <c:v>414504.0</c:v>
                </c:pt>
                <c:pt idx="7">
                  <c:v>339159.0</c:v>
                </c:pt>
                <c:pt idx="8">
                  <c:v>398719.0</c:v>
                </c:pt>
                <c:pt idx="9">
                  <c:v>347123.0</c:v>
                </c:pt>
                <c:pt idx="10">
                  <c:v>896028.0</c:v>
                </c:pt>
                <c:pt idx="11">
                  <c:v>390715.0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7936328"/>
        <c:axId val="2047939336"/>
      </c:barChart>
      <c:catAx>
        <c:axId val="2047936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047939336"/>
        <c:crosses val="autoZero"/>
        <c:auto val="1"/>
        <c:lblAlgn val="ctr"/>
        <c:lblOffset val="100"/>
        <c:noMultiLvlLbl val="0"/>
      </c:catAx>
      <c:valAx>
        <c:axId val="2047939336"/>
        <c:scaling>
          <c:logBase val="10.0"/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047936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085611755678"/>
          <c:y val="0.0858928453178044"/>
          <c:w val="0.168711035957717"/>
          <c:h val="0.279939530992013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40891237054244"/>
          <c:y val="0.0529480432923224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514539594188"/>
          <c:y val="0.0467423943595484"/>
          <c:w val="0.87343903169167"/>
          <c:h val="0.664986170108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EGI!$I$1</c:f>
              <c:strCache>
                <c:ptCount val="1"/>
                <c:pt idx="0">
                  <c:v>Cumulative #jobs</c:v>
                </c:pt>
              </c:strCache>
            </c:strRef>
          </c:tx>
          <c:invertIfNegative val="0"/>
          <c:cat>
            <c:strRef>
              <c:f>EGI!$A$2:$A$13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EGI!$I$2:$I$13</c:f>
              <c:numCache>
                <c:formatCode>0</c:formatCode>
                <c:ptCount val="12"/>
                <c:pt idx="0">
                  <c:v>617522.0</c:v>
                </c:pt>
                <c:pt idx="1">
                  <c:v>1.08219E6</c:v>
                </c:pt>
                <c:pt idx="2">
                  <c:v>1.821738E6</c:v>
                </c:pt>
                <c:pt idx="3">
                  <c:v>2.26302E6</c:v>
                </c:pt>
                <c:pt idx="4">
                  <c:v>2.760093E6</c:v>
                </c:pt>
                <c:pt idx="5">
                  <c:v>3.312206E6</c:v>
                </c:pt>
                <c:pt idx="6">
                  <c:v>3.870324E6</c:v>
                </c:pt>
                <c:pt idx="7">
                  <c:v>4.395785E6</c:v>
                </c:pt>
                <c:pt idx="8">
                  <c:v>4.967016E6</c:v>
                </c:pt>
                <c:pt idx="9">
                  <c:v>5.431259E6</c:v>
                </c:pt>
                <c:pt idx="10">
                  <c:v>6.346349E6</c:v>
                </c:pt>
                <c:pt idx="11">
                  <c:v>6.743781E6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7961576"/>
        <c:axId val="2047964616"/>
      </c:barChart>
      <c:catAx>
        <c:axId val="2047961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047964616"/>
        <c:crosses val="autoZero"/>
        <c:auto val="1"/>
        <c:lblAlgn val="ctr"/>
        <c:lblOffset val="100"/>
        <c:noMultiLvlLbl val="0"/>
      </c:catAx>
      <c:valAx>
        <c:axId val="20479646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20479615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C11D8E1-8AEE-2F44-9876-3AF68CE9AB10}" type="datetimeFigureOut">
              <a:rPr lang="en-US"/>
              <a:pPr>
                <a:defRPr/>
              </a:pPr>
              <a:t>19/03/15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8AE301A-BA3B-E445-B05A-F60389B9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0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64C6B7A-0E63-DF44-9014-E8E3550910EE}" type="datetime1">
              <a:rPr lang="en-US"/>
              <a:pPr>
                <a:defRPr/>
              </a:pPr>
              <a:t>19/03/15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1DD6BC-95F5-2B46-9B5F-ED7F54BCC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87C60C-7755-7E42-B7DE-AD7E03007AED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5179485" y="6513910"/>
            <a:ext cx="394970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253C211-4B87-A145-BC58-06B8E59D06C7}" type="slidenum">
              <a:rPr 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5179484" y="6513910"/>
            <a:ext cx="3958167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C5FC644-BDF8-4C40-A706-9A182D07FBE1}" type="slidenum">
              <a:rPr 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09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902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60FD311-3FA3-6B4E-B001-11EACB5E6077}" type="datetime1">
              <a:rPr lang="en-US"/>
              <a:pPr>
                <a:defRPr/>
              </a:pPr>
              <a:t>19/03/15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74750F-1E93-7C4B-A37F-BBBE48098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5851A0-1D52-5E4F-B158-EF0BFF671371}" type="datetime1">
              <a:rPr lang="en-US"/>
              <a:pPr>
                <a:defRPr/>
              </a:pPr>
              <a:t>19/03/15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5B208F4-B8C3-AB4A-B477-862C73749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9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AA44D4B-27A1-114A-B66C-AFBC5B6CCDBA}" type="datetime1">
              <a:rPr lang="en-US"/>
              <a:pPr>
                <a:defRPr/>
              </a:pPr>
              <a:t>19/03/15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F52E885-1FBC-C443-8F93-7BC7DD440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1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6200" y="64770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914400"/>
            <a:fld id="{5366CD20-C303-024E-A00D-437A91C51BD2}" type="slidenum">
              <a:rPr lang="en-US" sz="1200">
                <a:solidFill>
                  <a:srgbClr val="000000"/>
                </a:solidFill>
                <a:latin typeface="Verdana" charset="0"/>
              </a:rPr>
              <a:pPr algn="r" defTabSz="914400"/>
              <a:t>‹#›</a:t>
            </a:fld>
            <a:endParaRPr lang="en-US" sz="140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5" name="Picture 30" descr="basis1024x768 TChemieE.png                                     00029497Macintosh HD                   BB70794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7010400" cy="1676400"/>
          </a:xfrm>
        </p:spPr>
        <p:txBody>
          <a:bodyPr/>
          <a:lstStyle>
            <a:lvl1pPr algn="r">
              <a:lnSpc>
                <a:spcPts val="4400"/>
              </a:lnSpc>
              <a:spcAft>
                <a:spcPts val="300"/>
              </a:spcAft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962400"/>
            <a:ext cx="6400800" cy="1752600"/>
          </a:xfrm>
        </p:spPr>
        <p:txBody>
          <a:bodyPr/>
          <a:lstStyle>
            <a:lvl1pPr marL="0" indent="0" algn="r">
              <a:buFont typeface="Webdings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62200" y="6248400"/>
            <a:ext cx="3657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41296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516560806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430938302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48499080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9127291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105838333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929651364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088090467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FCF4C0B-C990-4846-911E-315E4EC2A230}" type="datetime1">
              <a:rPr lang="en-US"/>
              <a:pPr>
                <a:defRPr/>
              </a:pPr>
              <a:t>19/03/15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5C44E51-AFE4-EF4E-A11D-C9D64BCE1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2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021215859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086896671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18478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3911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762356520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281407141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011946688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926948680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EE47D43-5E0E-E845-9E98-8845E433B251}" type="datetime1">
              <a:rPr lang="en-US"/>
              <a:pPr>
                <a:defRPr/>
              </a:pPr>
              <a:t>19/03/15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784C9F7-C73A-6E49-BC24-F9A678A3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3B9F0E9-A54A-094B-B349-4160427FE150}" type="datetime1">
              <a:rPr lang="en-US"/>
              <a:pPr>
                <a:defRPr/>
              </a:pPr>
              <a:t>19/03/15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810C714-0A4B-AB4A-AF4F-16A6A8D7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149D9FF-D707-ED40-901F-F712C71EDB28}" type="datetime1">
              <a:rPr lang="en-US"/>
              <a:pPr>
                <a:defRPr/>
              </a:pPr>
              <a:t>19/03/15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4497045-9FEB-A443-A0DC-A421A56AE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4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99DA121-7643-FE43-BCC1-0444116EA91D}" type="datetime1">
              <a:rPr lang="en-US"/>
              <a:pPr>
                <a:defRPr/>
              </a:pPr>
              <a:t>19/03/15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CE8C085-A8BF-6D42-88BA-A896997A3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9D2A74-5B0D-224D-830B-F890A59B9817}" type="datetime1">
              <a:rPr lang="en-US"/>
              <a:pPr>
                <a:defRPr/>
              </a:pPr>
              <a:t>19/03/15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CA41C3B-B6EE-084A-A93E-4C2C16E3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6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BB485E8-44C4-A347-B119-E28D7ED23397}" type="datetime1">
              <a:rPr lang="en-US"/>
              <a:pPr>
                <a:defRPr/>
              </a:pPr>
              <a:t>19/03/15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1F0E07E-687A-A742-A817-50A3C50B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9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8EDA8A3-7759-E64A-8023-6D4DDC5FF62D}" type="datetime1">
              <a:rPr lang="en-US"/>
              <a:pPr>
                <a:defRPr/>
              </a:pPr>
              <a:t>19/03/15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659DC1-7820-7C47-935A-B3A28C42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6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2888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7" name="Picture 6"/>
          <p:cNvPicPr>
            <a:picLocks noChangeAspect="1"/>
          </p:cNvPicPr>
          <p:nvPr userDrawn="1"/>
        </p:nvPicPr>
        <p:blipFill>
          <a:blip r:embed="rId14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1438"/>
            <a:ext cx="20716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WeNMR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049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GI-transparent.png"/>
          <p:cNvPicPr>
            <a:picLocks noChangeAspect="1"/>
          </p:cNvPicPr>
          <p:nvPr userDrawn="1"/>
        </p:nvPicPr>
        <p:blipFill>
          <a:blip r:embed="rId16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8" y="6455706"/>
            <a:ext cx="336261" cy="3721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basis1024x768 BasisC#420031.png                                0041D3BCMacintosh HD                   BB707946: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828800"/>
            <a:ext cx="739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545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ransition xmlns:p14="http://schemas.microsoft.com/office/powerpoint/2010/main"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rgbClr val="0B4499"/>
        </a:buClr>
        <a:buSzPct val="95000"/>
        <a:buFont typeface="Webdings" charset="0"/>
        <a:buChar char="g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folHlink"/>
        </a:buClr>
        <a:buSzPct val="85000"/>
        <a:buFont typeface="Webdings" charset="0"/>
        <a:buChar char="g"/>
        <a:defRPr sz="1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562100" indent="-228600" algn="l" rtl="0" eaLnBrk="0" fontAlgn="base" hangingPunct="0">
        <a:spcBef>
          <a:spcPct val="20000"/>
        </a:spcBef>
        <a:spcAft>
          <a:spcPts val="60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</a:defRPr>
      </a:lvl4pPr>
      <a:lvl5pPr marL="1981200" indent="-228600" algn="l" rtl="0" eaLnBrk="0" fontAlgn="base" hangingPunct="0">
        <a:spcBef>
          <a:spcPct val="20000"/>
        </a:spcBef>
        <a:spcAft>
          <a:spcPts val="60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5" Type="http://schemas.openxmlformats.org/officeDocument/2006/relationships/chart" Target="../charts/chart1.xml"/><Relationship Id="rId6" Type="http://schemas.openxmlformats.org/officeDocument/2006/relationships/hyperlink" Target="http://www.wenmr.eu" TargetMode="External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5.png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1688" y="2198332"/>
            <a:ext cx="7580312" cy="11430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ts val="2400"/>
              </a:spcAft>
              <a:defRPr/>
            </a:pPr>
            <a:r>
              <a:rPr lang="en-US" sz="3200" b="1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EGI and Worldwide </a:t>
            </a: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e-Infrastructure </a:t>
            </a:r>
            <a:b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for Structural Biology: Status and Plans</a:t>
            </a:r>
            <a:endParaRPr lang="de-DE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944627" y="3740189"/>
            <a:ext cx="7537450" cy="71437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6F7F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7" descr="WeNM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427" y="393027"/>
            <a:ext cx="2973360" cy="133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4564168" y="4881142"/>
            <a:ext cx="4192588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400" b="1" dirty="0">
                <a:solidFill>
                  <a:srgbClr val="404040"/>
                </a:solidFill>
                <a:latin typeface="Verdana" charset="0"/>
              </a:rPr>
              <a:t>Alexandre M.J.J. </a:t>
            </a:r>
            <a:r>
              <a:rPr lang="en-US" sz="1400" b="1" dirty="0" smtClean="0">
                <a:solidFill>
                  <a:srgbClr val="404040"/>
                </a:solidFill>
                <a:latin typeface="Verdana" charset="0"/>
              </a:rPr>
              <a:t>Bonvin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smtClean="0">
                <a:solidFill>
                  <a:srgbClr val="404040"/>
                </a:solidFill>
                <a:latin typeface="Verdana" charset="0"/>
              </a:rPr>
              <a:t>Project coordinator</a:t>
            </a:r>
            <a:endParaRPr lang="en-US" sz="1200" b="1" dirty="0">
              <a:solidFill>
                <a:srgbClr val="404040"/>
              </a:solidFill>
              <a:latin typeface="Verdana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Bijvoet Center for Biomolecular Research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Faculty of Science, Utrecht University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the Netherlands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err="1">
                <a:solidFill>
                  <a:srgbClr val="000090"/>
                </a:solidFill>
                <a:latin typeface="Verdana" charset="0"/>
              </a:rPr>
              <a:t>a.m.j.j.bonvin@uu.nl</a:t>
            </a:r>
            <a:endParaRPr lang="en-US" sz="1200" b="1" dirty="0">
              <a:solidFill>
                <a:srgbClr val="000090"/>
              </a:solidFill>
              <a:latin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1664" y="3875714"/>
            <a:ext cx="6155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EGI-Inspire final review, Amsterdam, February 13</a:t>
            </a:r>
            <a:r>
              <a:rPr lang="en-US" sz="2000" b="1" baseline="30000" dirty="0" smtClean="0">
                <a:solidFill>
                  <a:schemeClr val="tx2"/>
                </a:solidFill>
                <a:latin typeface="Calibri"/>
                <a:cs typeface="Calibri"/>
              </a:rPr>
              <a:t>th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 2015</a:t>
            </a:r>
            <a:endParaRPr lang="en-US" sz="2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11" name="Picture 1" descr="EGI-stamp.png"/>
          <p:cNvPicPr>
            <a:picLocks noChangeAspect="1"/>
          </p:cNvPicPr>
          <p:nvPr/>
        </p:nvPicPr>
        <p:blipFill>
          <a:blip r:embed="rId3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413" y="4362060"/>
            <a:ext cx="2135026" cy="213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1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354" y="2695109"/>
            <a:ext cx="3668058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4000" b="1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137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8"/>
          <p:cNvGrpSpPr>
            <a:grpSpLocks/>
          </p:cNvGrpSpPr>
          <p:nvPr/>
        </p:nvGrpSpPr>
        <p:grpSpPr bwMode="auto">
          <a:xfrm>
            <a:off x="3944938" y="87313"/>
            <a:ext cx="2217737" cy="2239962"/>
            <a:chOff x="149294" y="798102"/>
            <a:chExt cx="3906048" cy="3944965"/>
          </a:xfrm>
        </p:grpSpPr>
        <p:pic>
          <p:nvPicPr>
            <p:cNvPr id="29709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75742" y="1391855"/>
              <a:ext cx="1879600" cy="123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0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6992" y="2641217"/>
              <a:ext cx="1265237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11" name="Group 3"/>
            <p:cNvGrpSpPr>
              <a:grpSpLocks/>
            </p:cNvGrpSpPr>
            <p:nvPr/>
          </p:nvGrpSpPr>
          <p:grpSpPr bwMode="auto">
            <a:xfrm>
              <a:off x="286617" y="1326767"/>
              <a:ext cx="2195512" cy="2205038"/>
              <a:chOff x="6149474" y="2860841"/>
              <a:chExt cx="2195680" cy="220578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61370" y="2860841"/>
                <a:ext cx="2183784" cy="2203282"/>
              </a:xfrm>
              <a:prstGeom prst="rect">
                <a:avLst/>
              </a:prstGeom>
              <a:effectLst>
                <a:softEdge rad="114300"/>
              </a:effectLst>
            </p:spPr>
          </p:pic>
          <p:sp>
            <p:nvSpPr>
              <p:cNvPr id="29716" name="Rounded Rectangle 5"/>
              <p:cNvSpPr>
                <a:spLocks noChangeArrowheads="1"/>
              </p:cNvSpPr>
              <p:nvPr/>
            </p:nvSpPr>
            <p:spPr bwMode="auto">
              <a:xfrm>
                <a:off x="6149474" y="2860841"/>
                <a:ext cx="2182312" cy="2205789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it-IT" sz="3200" b="1">
                  <a:latin typeface="Calibri" pitchFamily="34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294" y="798102"/>
              <a:ext cx="1079500" cy="1435100"/>
            </a:xfrm>
            <a:prstGeom prst="rect">
              <a:avLst/>
            </a:prstGeom>
            <a:effectLst>
              <a:softEdge rad="101600"/>
            </a:effectLst>
          </p:spPr>
        </p:pic>
        <p:pic>
          <p:nvPicPr>
            <p:cNvPr id="29713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8692" y="3231767"/>
              <a:ext cx="16383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4" name="Picture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39154" y="2799967"/>
              <a:ext cx="930275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698" name="Picture 2" descr="figure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43350" y="558800"/>
            <a:ext cx="517048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6863" y="3523158"/>
            <a:ext cx="6008687" cy="461962"/>
          </a:xfrm>
          <a:prstGeom prst="rect">
            <a:avLst/>
          </a:prstGeom>
          <a:noFill/>
          <a:ln>
            <a:noFill/>
          </a:ln>
          <a:effectLst>
            <a:outerShdw dist="38100" dir="2700000" algn="br" rotWithShape="0">
              <a:schemeClr val="bg1">
                <a:alpha val="42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WeNMR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VRC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 (Jan 2015)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236538" y="3988452"/>
            <a:ext cx="6975475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The 1</a:t>
            </a:r>
            <a:r>
              <a:rPr lang="en-US" sz="1800" b="1" baseline="30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st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 VRC officially recognized by EGI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One of the largest (#users) VO in life sciences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Calibri"/>
              </a:rPr>
              <a:t>&gt; 1600 VRC members (&gt;60% outside EU)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of which &gt;680 VO-registered users (with certificates) 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~ 100 000 CPU cores (from 41 sites)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&gt; 2000 SI2K CPU years 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&gt; 5M jobs 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User-friendly access to Grid via web portals</a:t>
            </a:r>
          </a:p>
          <a:p>
            <a:pPr>
              <a:lnSpc>
                <a:spcPct val="90000"/>
              </a:lnSpc>
              <a:defRPr/>
            </a:pPr>
            <a:endParaRPr lang="en-US" sz="1800" b="1" dirty="0">
              <a:solidFill>
                <a:schemeClr val="tx2">
                  <a:lumMod val="75000"/>
                </a:schemeClr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226238" y="5188190"/>
            <a:ext cx="339791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www.wenmr.eu</a:t>
            </a:r>
            <a:endParaRPr lang="en-US" sz="2800" b="1" dirty="0">
              <a:solidFill>
                <a:srgbClr val="1F49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8" y="1677988"/>
            <a:ext cx="3054350" cy="1752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9703" name="Picture 7" descr="WeNMR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380" y="5618307"/>
            <a:ext cx="162401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4" name="Group 5"/>
          <p:cNvGrpSpPr>
            <a:grpSpLocks/>
          </p:cNvGrpSpPr>
          <p:nvPr/>
        </p:nvGrpSpPr>
        <p:grpSpPr bwMode="auto">
          <a:xfrm>
            <a:off x="7758113" y="-266700"/>
            <a:ext cx="1476375" cy="2063750"/>
            <a:chOff x="7202488" y="127000"/>
            <a:chExt cx="1878012" cy="2627313"/>
          </a:xfrm>
        </p:grpSpPr>
        <p:pic>
          <p:nvPicPr>
            <p:cNvPr id="29707" name="Picture 25" descr="C:\Papers\Manuscripts\Ubbink_Jun06\FinalMS\figs1.tif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488" y="566738"/>
              <a:ext cx="1760537" cy="218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26" descr="C:\Papers\Manuscripts\Ubbink_Jun06\FinalMS\figs3_a.tif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438" y="127000"/>
              <a:ext cx="1008062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5" name="TextBox 23"/>
          <p:cNvSpPr txBox="1">
            <a:spLocks noChangeArrowheads="1"/>
          </p:cNvSpPr>
          <p:nvPr/>
        </p:nvSpPr>
        <p:spPr bwMode="auto">
          <a:xfrm>
            <a:off x="4448175" y="34925"/>
            <a:ext cx="3859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NMR                                           SAXS  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309885" y="413792"/>
            <a:ext cx="3902075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extLst/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A worldwide </a:t>
            </a:r>
          </a:p>
          <a:p>
            <a:pPr algn="l" eaLnBrk="1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e-Infrastructure for NMR and structural biology</a:t>
            </a:r>
            <a:endParaRPr lang="de-DE" sz="2400" b="1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026904" y="6394763"/>
            <a:ext cx="381386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Serving ESFRI INSTRUCT</a:t>
            </a:r>
            <a:endParaRPr lang="en-US" sz="2000" b="1" dirty="0">
              <a:solidFill>
                <a:srgbClr val="1F49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889000" y="274638"/>
            <a:ext cx="7797800" cy="9271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 glimpse of the WeNMR services portfolio</a:t>
            </a:r>
            <a:endParaRPr lang="en-US" sz="2800" b="1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60244" y="1224294"/>
            <a:ext cx="3548843" cy="2548497"/>
            <a:chOff x="801688" y="982663"/>
            <a:chExt cx="7810500" cy="5608880"/>
          </a:xfrm>
        </p:grpSpPr>
        <p:grpSp>
          <p:nvGrpSpPr>
            <p:cNvPr id="27649" name="Gruppo 11"/>
            <p:cNvGrpSpPr>
              <a:grpSpLocks/>
            </p:cNvGrpSpPr>
            <p:nvPr/>
          </p:nvGrpSpPr>
          <p:grpSpPr bwMode="auto">
            <a:xfrm>
              <a:off x="801688" y="982663"/>
              <a:ext cx="6683375" cy="5414962"/>
              <a:chOff x="251520" y="1628800"/>
              <a:chExt cx="5400080" cy="4489893"/>
            </a:xfrm>
          </p:grpSpPr>
          <p:pic>
            <p:nvPicPr>
              <p:cNvPr id="27654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628800"/>
                <a:ext cx="5400080" cy="358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7655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4653136"/>
                <a:ext cx="1702196" cy="12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6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770" y="4797152"/>
                <a:ext cx="1697496" cy="1321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5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800" y="2093913"/>
              <a:ext cx="2084388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0" y="3101975"/>
              <a:ext cx="2039938" cy="153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096" y="4652622"/>
              <a:ext cx="1900796" cy="1567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 descr="Screen shot 2012-03-27 at 12.04.50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603" y="5009196"/>
              <a:ext cx="2007336" cy="158234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77339" y="1148438"/>
            <a:ext cx="29292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User-friendly solutions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Predefined applications and workflows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Added value to the data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User support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(also via EGI Distributed Competence Center and GGUS portal)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Make use of robot certificates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VRC-specific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SSO solutions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(direct access to portals via VRC credentials)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82204" y="2174098"/>
            <a:ext cx="2734237" cy="2998278"/>
            <a:chOff x="3039291" y="888712"/>
            <a:chExt cx="5228643" cy="5733565"/>
          </a:xfrm>
        </p:grpSpPr>
        <p:grpSp>
          <p:nvGrpSpPr>
            <p:cNvPr id="19" name="Group 18"/>
            <p:cNvGrpSpPr/>
            <p:nvPr/>
          </p:nvGrpSpPr>
          <p:grpSpPr>
            <a:xfrm>
              <a:off x="3039291" y="888712"/>
              <a:ext cx="5228643" cy="5733565"/>
              <a:chOff x="3039291" y="888712"/>
              <a:chExt cx="5228643" cy="5733565"/>
            </a:xfrm>
          </p:grpSpPr>
          <p:pic>
            <p:nvPicPr>
              <p:cNvPr id="21" name="Picture 8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291" y="888712"/>
                <a:ext cx="5228643" cy="5733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1" descr="WeNMR-SURFConext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65952" y="974434"/>
                <a:ext cx="4939991" cy="5426115"/>
              </a:xfrm>
              <a:prstGeom prst="rect">
                <a:avLst/>
              </a:prstGeom>
            </p:spPr>
          </p:pic>
        </p:grpSp>
        <p:pic>
          <p:nvPicPr>
            <p:cNvPr id="20" name="Picture 4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455" y="1158863"/>
              <a:ext cx="1877027" cy="89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3257793" y="3710344"/>
            <a:ext cx="4148395" cy="2924064"/>
            <a:chOff x="21" y="0"/>
            <a:chExt cx="5344" cy="4064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5226" cy="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0"/>
              <a:ext cx="5344" cy="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93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1907705" y="332656"/>
            <a:ext cx="5112568" cy="654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WeNMR VRC users distribution</a:t>
            </a:r>
            <a:endParaRPr lang="it-IT" sz="2800" b="1" dirty="0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0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25" y="1830294"/>
            <a:ext cx="8739532" cy="462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879" y="1912473"/>
            <a:ext cx="8404415" cy="428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5072529" y="4146176"/>
            <a:ext cx="3969059" cy="2537296"/>
            <a:chOff x="4766218" y="4366840"/>
            <a:chExt cx="3969059" cy="2331574"/>
          </a:xfrm>
        </p:grpSpPr>
        <p:pic>
          <p:nvPicPr>
            <p:cNvPr id="11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218" y="4366840"/>
              <a:ext cx="3969059" cy="233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45265955"/>
                </p:ext>
              </p:extLst>
            </p:nvPr>
          </p:nvGraphicFramePr>
          <p:xfrm>
            <a:off x="4827564" y="4377823"/>
            <a:ext cx="3847582" cy="21391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9457" name="Vertical Text Placeholder 14"/>
          <p:cNvSpPr>
            <a:spLocks noGrp="1"/>
          </p:cNvSpPr>
          <p:nvPr>
            <p:ph type="body" orient="vert" idx="1"/>
          </p:nvPr>
        </p:nvSpPr>
        <p:spPr>
          <a:xfrm>
            <a:off x="241925" y="1148607"/>
            <a:ext cx="8739532" cy="4770437"/>
          </a:xfrm>
        </p:spPr>
        <p:txBody>
          <a:bodyPr vert="horz">
            <a:normAutofit/>
          </a:bodyPr>
          <a:lstStyle/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 1600 VRC (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www.wenmr.eu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members (64% / 36% outside Europe)! </a:t>
            </a:r>
          </a:p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(Jan 2015)</a:t>
            </a:r>
          </a:p>
          <a:p>
            <a:pPr marL="0" indent="0" algn="ctr" eaLnBrk="1" hangingPunct="1">
              <a:spcAft>
                <a:spcPts val="600"/>
              </a:spcAft>
              <a:buNone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880" y="5855164"/>
            <a:ext cx="4592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Calibri"/>
                <a:cs typeface="Calibri"/>
              </a:rPr>
              <a:t>http://</a:t>
            </a:r>
            <a:r>
              <a:rPr lang="en-US" sz="1400" b="1" dirty="0" err="1">
                <a:solidFill>
                  <a:schemeClr val="tx2"/>
                </a:solidFill>
                <a:latin typeface="Calibri"/>
                <a:cs typeface="Calibri"/>
              </a:rPr>
              <a:t>www.targetmap.com</a:t>
            </a:r>
            <a:r>
              <a:rPr lang="en-US" sz="1400" b="1" dirty="0">
                <a:solidFill>
                  <a:schemeClr val="tx2"/>
                </a:solidFill>
                <a:latin typeface="Calibri"/>
                <a:cs typeface="Calibri"/>
              </a:rPr>
              <a:t>/</a:t>
            </a:r>
            <a:r>
              <a:rPr lang="en-US" sz="1400" b="1" dirty="0" err="1">
                <a:solidFill>
                  <a:schemeClr val="tx2"/>
                </a:solidFill>
                <a:latin typeface="Calibri"/>
                <a:cs typeface="Calibri"/>
              </a:rPr>
              <a:t>viewer.aspx?reportId</a:t>
            </a:r>
            <a:r>
              <a:rPr lang="en-US" sz="1400" b="1" dirty="0">
                <a:solidFill>
                  <a:schemeClr val="tx2"/>
                </a:solidFill>
                <a:latin typeface="Calibri"/>
                <a:cs typeface="Calibri"/>
              </a:rPr>
              <a:t>=38717</a:t>
            </a:r>
          </a:p>
        </p:txBody>
      </p:sp>
      <p:pic>
        <p:nvPicPr>
          <p:cNvPr id="3" name="Picture 2" descr="Screen Shot 2015-02-06 at 09.48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9" y="4866589"/>
            <a:ext cx="988630" cy="9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2400"/>
              </a:spcAft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EGI Usage statistics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3530" y="1314825"/>
            <a:ext cx="7191555" cy="3720351"/>
            <a:chOff x="373530" y="1314825"/>
            <a:chExt cx="7191555" cy="3720351"/>
          </a:xfrm>
        </p:grpSpPr>
        <p:pic>
          <p:nvPicPr>
            <p:cNvPr id="10" name="Picture 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30" y="1314825"/>
              <a:ext cx="7126941" cy="3720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57200" y="1412776"/>
              <a:ext cx="7107885" cy="346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Down Arrow 5"/>
          <p:cNvSpPr/>
          <p:nvPr/>
        </p:nvSpPr>
        <p:spPr>
          <a:xfrm>
            <a:off x="5801099" y="2944162"/>
            <a:ext cx="171450" cy="431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5077117" y="2150793"/>
            <a:ext cx="1677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End of EU funding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19825" y="3526118"/>
            <a:ext cx="5466976" cy="2876176"/>
            <a:chOff x="3219825" y="3526118"/>
            <a:chExt cx="5466976" cy="2876176"/>
          </a:xfrm>
        </p:grpSpPr>
        <p:pic>
          <p:nvPicPr>
            <p:cNvPr id="11" name="Picture 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825" y="3526118"/>
              <a:ext cx="5466976" cy="287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337304" y="3581277"/>
              <a:ext cx="5270489" cy="2591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796228" y="5089719"/>
              <a:ext cx="225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Geographic distribution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(Nov 2013 – Nov 2014)</a:t>
              </a:r>
              <a:endParaRPr lang="en-US" sz="14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3530" y="5328620"/>
            <a:ext cx="2746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Enabled via EGI federated operation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2610" y="1575945"/>
            <a:ext cx="104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"/>
                <a:cs typeface="Calibri"/>
              </a:rPr>
              <a:t>Excluding OSG resources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8399" y="6407086"/>
            <a:ext cx="3445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Statistics http://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accounting.egi.eu</a:t>
            </a:r>
            <a:endParaRPr lang="en-US" sz="18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5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haddock-portals-rou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3" y="0"/>
            <a:ext cx="5703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98801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z="3200" b="1" dirty="0" smtClean="0">
                <a:solidFill>
                  <a:srgbClr val="800000"/>
                </a:solidFill>
              </a:rPr>
              <a:t>HADDOCK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3200" b="1" dirty="0" smtClean="0">
                <a:solidFill>
                  <a:srgbClr val="800000"/>
                </a:solidFill>
              </a:rPr>
              <a:t>web </a:t>
            </a:r>
            <a:r>
              <a:rPr lang="en-US" sz="3200" b="1" dirty="0">
                <a:solidFill>
                  <a:srgbClr val="800000"/>
                </a:solidFill>
              </a:rPr>
              <a:t>portal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126611"/>
            <a:ext cx="351708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Was existing before the VRC, running on local resources only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&gt; 5000 registered users</a:t>
            </a:r>
            <a:r>
              <a:rPr lang="en-US" sz="1600" dirty="0" smtClean="0">
                <a:solidFill>
                  <a:srgbClr val="1F497D"/>
                </a:solidFill>
                <a:latin typeface="Calibri"/>
                <a:cs typeface="Calibri"/>
              </a:rPr>
              <a:t> (both from WeNMR VRC and HADDOCK direct registration) (heavily cited!)</a:t>
            </a:r>
            <a:endParaRPr lang="en-US" sz="1600" dirty="0">
              <a:solidFill>
                <a:srgbClr val="1F497D"/>
              </a:solidFill>
              <a:latin typeface="Calibri"/>
              <a:cs typeface="Calibri"/>
            </a:endParaRP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&gt; 91000 served </a:t>
            </a:r>
            <a:r>
              <a:rPr lang="en-US" sz="1600" b="1" dirty="0">
                <a:solidFill>
                  <a:srgbClr val="1F497D"/>
                </a:solidFill>
                <a:latin typeface="Calibri"/>
                <a:cs typeface="Calibri"/>
              </a:rPr>
              <a:t>runs since June 2008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&gt; 20% </a:t>
            </a:r>
            <a:r>
              <a:rPr lang="en-US" sz="1600" b="1" dirty="0">
                <a:solidFill>
                  <a:srgbClr val="1F497D"/>
                </a:solidFill>
                <a:latin typeface="Calibri"/>
                <a:cs typeface="Calibri"/>
              </a:rPr>
              <a:t>on the 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GRID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Increased usage enabled through EGI resources!</a:t>
            </a:r>
            <a:endParaRPr lang="en-US" sz="16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5039134"/>
            <a:ext cx="3517081" cy="1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44816" y="6228600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De </a:t>
            </a:r>
            <a:r>
              <a:rPr lang="en-US" sz="1400" b="1" dirty="0" err="1" smtClean="0">
                <a:solidFill>
                  <a:schemeClr val="tx2"/>
                </a:solidFill>
              </a:rPr>
              <a:t>Vries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i="1" dirty="0" smtClean="0">
                <a:solidFill>
                  <a:schemeClr val="tx2"/>
                </a:solidFill>
              </a:rPr>
              <a:t>et al. </a:t>
            </a:r>
            <a:r>
              <a:rPr lang="en-US" sz="1400" b="1" dirty="0" smtClean="0">
                <a:solidFill>
                  <a:schemeClr val="tx2"/>
                </a:solidFill>
              </a:rPr>
              <a:t>Nature Prot. 2010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111" y="1133288"/>
            <a:ext cx="1539927" cy="10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 rot="16200000">
            <a:off x="2510106" y="1393555"/>
            <a:ext cx="128221" cy="3466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822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14" y="200025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HADDOCK web portal:</a:t>
            </a:r>
            <a:br>
              <a:rPr lang="en-US" sz="2800" b="1" dirty="0" smtClean="0">
                <a:solidFill>
                  <a:srgbClr val="800000"/>
                </a:solidFill>
              </a:rPr>
            </a:br>
            <a:r>
              <a:rPr lang="en-US" sz="2800" b="1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		</a:t>
            </a:r>
            <a:r>
              <a:rPr lang="en-US" sz="2800" b="1" dirty="0">
                <a:solidFill>
                  <a:srgbClr val="800000"/>
                </a:solidFill>
              </a:rPr>
              <a:t>M</a:t>
            </a:r>
            <a:r>
              <a:rPr lang="en-US" sz="2800" b="1" dirty="0" smtClean="0">
                <a:solidFill>
                  <a:srgbClr val="800000"/>
                </a:solidFill>
              </a:rPr>
              <a:t>aking best use of Grid solutions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7598" y="1480028"/>
            <a:ext cx="2816412" cy="215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Direct </a:t>
            </a:r>
            <a:r>
              <a:rPr lang="en-US" sz="1600" b="1" dirty="0" smtClean="0">
                <a:solidFill>
                  <a:srgbClr val="4180CE"/>
                </a:solidFill>
                <a:latin typeface="Calibri"/>
                <a:cs typeface="Calibri"/>
              </a:rPr>
              <a:t>gLite-based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submission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99322F"/>
                </a:solidFill>
                <a:latin typeface="Calibri"/>
                <a:cs typeface="Calibri"/>
              </a:rPr>
              <a:t>Crowd </a:t>
            </a:r>
            <a:r>
              <a:rPr lang="en-US" sz="1600" b="1" dirty="0" smtClean="0">
                <a:solidFill>
                  <a:srgbClr val="99322F"/>
                </a:solidFill>
                <a:latin typeface="Calibri"/>
                <a:cs typeface="Calibri"/>
              </a:rPr>
              <a:t>computing</a:t>
            </a: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-&gt; pushing jobs to the grid</a:t>
            </a: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9BBE53"/>
                </a:solidFill>
                <a:latin typeface="Calibri"/>
                <a:cs typeface="Calibri"/>
              </a:rPr>
              <a:t>Dirac4EGI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service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-&gt; pulling jobs to the grid via pilots</a:t>
            </a:r>
          </a:p>
        </p:txBody>
      </p:sp>
      <p:pic>
        <p:nvPicPr>
          <p:cNvPr id="7" name="Picture 6" descr="Screen Shot 2014-05-14 at 14.40.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32" y="1886365"/>
            <a:ext cx="620582" cy="204277"/>
          </a:xfrm>
          <a:prstGeom prst="rect">
            <a:avLst/>
          </a:prstGeom>
        </p:spPr>
      </p:pic>
      <p:pic>
        <p:nvPicPr>
          <p:cNvPr id="9" name="Picture 8" descr="Screen Shot 2014-05-15 at 11.33.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32" y="2757386"/>
            <a:ext cx="620582" cy="2134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7456" y="1471625"/>
            <a:ext cx="6175314" cy="3122787"/>
            <a:chOff x="32746" y="1471625"/>
            <a:chExt cx="6175314" cy="3122787"/>
          </a:xfrm>
        </p:grpSpPr>
        <p:pic>
          <p:nvPicPr>
            <p:cNvPr id="14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6" y="1471625"/>
              <a:ext cx="6175314" cy="312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9101003"/>
                </p:ext>
              </p:extLst>
            </p:nvPr>
          </p:nvGraphicFramePr>
          <p:xfrm>
            <a:off x="92260" y="1480028"/>
            <a:ext cx="6026152" cy="29574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3279588" y="3585882"/>
            <a:ext cx="5431119" cy="3033059"/>
            <a:chOff x="3279588" y="3585882"/>
            <a:chExt cx="5431119" cy="3033059"/>
          </a:xfrm>
        </p:grpSpPr>
        <p:pic>
          <p:nvPicPr>
            <p:cNvPr id="15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588" y="3585882"/>
              <a:ext cx="5431119" cy="303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1851659"/>
                </p:ext>
              </p:extLst>
            </p:nvPr>
          </p:nvGraphicFramePr>
          <p:xfrm>
            <a:off x="3406589" y="3585882"/>
            <a:ext cx="5157696" cy="2875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294830" y="5063736"/>
            <a:ext cx="2748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F497D"/>
                </a:solidFill>
                <a:latin typeface="Calibri"/>
                <a:cs typeface="Calibri"/>
              </a:rPr>
              <a:t>HADDOCK portal statistics </a:t>
            </a:r>
          </a:p>
          <a:p>
            <a:r>
              <a:rPr lang="en-US" sz="1200" b="1" dirty="0" smtClean="0">
                <a:solidFill>
                  <a:srgbClr val="1F497D"/>
                </a:solidFill>
                <a:latin typeface="Calibri"/>
                <a:cs typeface="Calibri"/>
              </a:rPr>
              <a:t>(grid jobs only)</a:t>
            </a:r>
          </a:p>
          <a:p>
            <a:endParaRPr lang="en-US" sz="12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r>
              <a:rPr lang="en-US" sz="1200" b="1" dirty="0" smtClean="0">
                <a:solidFill>
                  <a:srgbClr val="1F497D"/>
                </a:solidFill>
                <a:latin typeface="Calibri"/>
                <a:cs typeface="Calibri"/>
              </a:rPr>
              <a:t>Currently &gt;80% of the submissions are directed transparently to EGI  resources</a:t>
            </a:r>
            <a:endParaRPr lang="en-US" sz="12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0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72" y="269776"/>
            <a:ext cx="3953000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3200" b="1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90" y="1392737"/>
            <a:ext cx="4378102" cy="4525963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Lively, active and still growing community</a:t>
            </a:r>
          </a:p>
          <a:p>
            <a:pPr marL="0" indent="0">
              <a:spcBef>
                <a:spcPts val="400"/>
              </a:spcBef>
              <a:buNone/>
            </a:pPr>
            <a:endParaRPr lang="en-US" sz="12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Innovative and user-friendly e-Science solutions</a:t>
            </a:r>
          </a:p>
          <a:p>
            <a:pPr>
              <a:spcBef>
                <a:spcPts val="400"/>
              </a:spcBef>
              <a:buFont typeface="Wingdings" charset="2"/>
              <a:buChar char="§"/>
            </a:pPr>
            <a:endParaRPr lang="en-US" sz="14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Perfect use of high-throughput data analysis (i.e. Grid)</a:t>
            </a:r>
          </a:p>
          <a:p>
            <a:pPr>
              <a:spcBef>
                <a:spcPts val="400"/>
              </a:spcBef>
              <a:buFont typeface="Wingdings" charset="2"/>
              <a:buChar char="§"/>
            </a:pPr>
            <a:endParaRPr lang="en-US" sz="14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Success and sustainability made possible through EGI services </a:t>
            </a: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(resources, accounting, support, dissemination...)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29390" y="-14035"/>
            <a:ext cx="4329874" cy="6872035"/>
            <a:chOff x="4814127" y="1"/>
            <a:chExt cx="4329874" cy="6872035"/>
          </a:xfrm>
        </p:grpSpPr>
        <p:sp>
          <p:nvSpPr>
            <p:cNvPr id="5" name="Left-Right Arrow 4"/>
            <p:cNvSpPr/>
            <p:nvPr/>
          </p:nvSpPr>
          <p:spPr>
            <a:xfrm rot="5400000">
              <a:off x="3543046" y="1271082"/>
              <a:ext cx="6872035" cy="4329874"/>
            </a:xfrm>
            <a:prstGeom prst="leftRightArrow">
              <a:avLst>
                <a:gd name="adj1" fmla="val 77751"/>
                <a:gd name="adj2" fmla="val 2990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clou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5084" y="1406773"/>
              <a:ext cx="1916312" cy="1264259"/>
            </a:xfrm>
            <a:prstGeom prst="rect">
              <a:avLst/>
            </a:prstGeom>
          </p:spPr>
        </p:pic>
        <p:pic>
          <p:nvPicPr>
            <p:cNvPr id="7" name="Picture 6" descr="GRI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9870" y="661574"/>
              <a:ext cx="2596911" cy="10173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alphaModFix amt="33000"/>
            </a:blip>
            <a:stretch>
              <a:fillRect/>
            </a:stretch>
          </p:blipFill>
          <p:spPr>
            <a:xfrm>
              <a:off x="6925095" y="2352364"/>
              <a:ext cx="1614170" cy="10707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3516" y="3135902"/>
              <a:ext cx="1887880" cy="1321516"/>
            </a:xfrm>
            <a:prstGeom prst="rect">
              <a:avLst/>
            </a:prstGeom>
          </p:spPr>
        </p:pic>
        <p:pic>
          <p:nvPicPr>
            <p:cNvPr id="10" name="Picture 9" descr="EduGai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0345" y="4480997"/>
              <a:ext cx="2037538" cy="735442"/>
            </a:xfrm>
            <a:prstGeom prst="rect">
              <a:avLst/>
            </a:prstGeom>
          </p:spPr>
        </p:pic>
        <p:pic>
          <p:nvPicPr>
            <p:cNvPr id="11" name="Picture 10" descr="GEANT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3572" y="5480135"/>
              <a:ext cx="1748075" cy="84095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5135029" y="4449944"/>
              <a:ext cx="1729586" cy="1285681"/>
              <a:chOff x="3084540" y="3877137"/>
              <a:chExt cx="1729586" cy="1285681"/>
            </a:xfrm>
          </p:grpSpPr>
          <p:pic>
            <p:nvPicPr>
              <p:cNvPr id="13" name="Picture 12" descr="SSOSX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84540" y="4046144"/>
                <a:ext cx="1729586" cy="1116674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250863" y="3877137"/>
                <a:ext cx="13294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Calibri"/>
                    <a:cs typeface="Calibri"/>
                  </a:rPr>
                  <a:t>WeNMR SSOSX</a:t>
                </a:r>
                <a:endParaRPr lang="en-US" sz="1400" b="1" dirty="0">
                  <a:solidFill>
                    <a:srgbClr val="1F497D"/>
                  </a:solidFill>
                  <a:latin typeface="Calibri"/>
                  <a:cs typeface="Calibri"/>
                </a:endParaRPr>
              </a:p>
            </p:txBody>
          </p:sp>
        </p:grpSp>
      </p:grpSp>
      <p:pic>
        <p:nvPicPr>
          <p:cNvPr id="15" name="Picture 14" descr="EGI-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0861">
            <a:off x="3600033" y="2780463"/>
            <a:ext cx="5829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72" y="269776"/>
            <a:ext cx="3953000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Future plans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53" y="1412776"/>
            <a:ext cx="5053788" cy="4899871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Bring the micro (WeNMR) and macro (N4U) worlds together into one competence center under future EGI activities: </a:t>
            </a:r>
          </a:p>
          <a:p>
            <a:pPr>
              <a:spcBef>
                <a:spcPts val="400"/>
              </a:spcBef>
              <a:buFont typeface="Wingdings" charset="2"/>
              <a:buChar char="§"/>
            </a:pPr>
            <a:endParaRPr lang="en-US" sz="20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endParaRPr lang="en-US" sz="20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0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With </a:t>
            </a:r>
            <a:r>
              <a:rPr lang="en-US" sz="2000" b="1" dirty="0">
                <a:solidFill>
                  <a:srgbClr val="1F497D"/>
                </a:solidFill>
                <a:cs typeface="Calibri"/>
              </a:rPr>
              <a:t>activities toward</a:t>
            </a:r>
            <a:r>
              <a:rPr lang="en-US" sz="2000" b="1" dirty="0" smtClean="0">
                <a:solidFill>
                  <a:srgbClr val="1F497D"/>
                </a:solidFill>
                <a:cs typeface="Calibri"/>
              </a:rPr>
              <a:t>:</a:t>
            </a:r>
            <a:endParaRPr lang="en-US" sz="20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Integrating the communities</a:t>
            </a: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Making best use of cloud resources</a:t>
            </a: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Bringing data to the cloud (cryo-EM)</a:t>
            </a: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Exploiting GPGPU resources</a:t>
            </a: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endParaRPr lang="en-US" sz="8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>
                <a:solidFill>
                  <a:srgbClr val="1F497D"/>
                </a:solidFill>
                <a:cs typeface="Calibri"/>
              </a:rPr>
              <a:t>While maintaining the quality of our current </a:t>
            </a:r>
            <a:r>
              <a:rPr lang="en-US" sz="2000" b="1" dirty="0" smtClean="0">
                <a:solidFill>
                  <a:srgbClr val="1F497D"/>
                </a:solidFill>
                <a:cs typeface="Calibri"/>
              </a:rPr>
              <a:t>services!</a:t>
            </a:r>
            <a:endParaRPr lang="en-US" sz="2400" b="1" dirty="0">
              <a:solidFill>
                <a:srgbClr val="1F497D"/>
              </a:solidFill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endParaRPr lang="en-US" sz="2000" dirty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endParaRPr lang="en-US" sz="1800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00293" y="1136363"/>
            <a:ext cx="3285099" cy="5106682"/>
            <a:chOff x="5500293" y="1136363"/>
            <a:chExt cx="3285099" cy="51066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4098" y="1897528"/>
              <a:ext cx="2211294" cy="387809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15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293" y="1136363"/>
              <a:ext cx="2044243" cy="111228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0294" y="5174852"/>
              <a:ext cx="2150278" cy="106819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</p:grpSp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647" y="2640832"/>
            <a:ext cx="2465293" cy="9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heikundeEng">
  <a:themeElements>
    <a:clrScheme name="">
      <a:dk1>
        <a:srgbClr val="000000"/>
      </a:dk1>
      <a:lt1>
        <a:srgbClr val="FFFFFF"/>
      </a:lt1>
      <a:dk2>
        <a:srgbClr val="000000"/>
      </a:dk2>
      <a:lt2>
        <a:srgbClr val="89014C"/>
      </a:lt2>
      <a:accent1>
        <a:srgbClr val="008AA3"/>
      </a:accent1>
      <a:accent2>
        <a:srgbClr val="B2131C"/>
      </a:accent2>
      <a:accent3>
        <a:srgbClr val="FFFFFF"/>
      </a:accent3>
      <a:accent4>
        <a:srgbClr val="000000"/>
      </a:accent4>
      <a:accent5>
        <a:srgbClr val="AAC4CE"/>
      </a:accent5>
      <a:accent6>
        <a:srgbClr val="A11018"/>
      </a:accent6>
      <a:hlink>
        <a:srgbClr val="3A66AE"/>
      </a:hlink>
      <a:folHlink>
        <a:srgbClr val="7F7F7F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</TotalTime>
  <Words>481</Words>
  <Application>Microsoft Macintosh PowerPoint</Application>
  <PresentationFormat>On-screen Show (4:3)</PresentationFormat>
  <Paragraphs>91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ScheikundeEng</vt:lpstr>
      <vt:lpstr>EGI and Worldwide e-Infrastructure  for Structural Biology: Status and Plans</vt:lpstr>
      <vt:lpstr>PowerPoint Presentation</vt:lpstr>
      <vt:lpstr>PowerPoint Presentation</vt:lpstr>
      <vt:lpstr>PowerPoint Presentation</vt:lpstr>
      <vt:lpstr>EGI Usage statistics</vt:lpstr>
      <vt:lpstr>HADDOCK web portal</vt:lpstr>
      <vt:lpstr>HADDOCK web portal:    Making best use of Grid solutions</vt:lpstr>
      <vt:lpstr>Conclusions</vt:lpstr>
      <vt:lpstr>Future plans</vt:lpstr>
      <vt:lpstr>Questions?</vt:lpstr>
    </vt:vector>
  </TitlesOfParts>
  <Company>NMR Spectroscopy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Schmitz</dc:creator>
  <cp:lastModifiedBy>Tiziana Ferrari</cp:lastModifiedBy>
  <cp:revision>279</cp:revision>
  <cp:lastPrinted>2014-05-19T12:18:41Z</cp:lastPrinted>
  <dcterms:created xsi:type="dcterms:W3CDTF">2011-06-14T13:35:07Z</dcterms:created>
  <dcterms:modified xsi:type="dcterms:W3CDTF">2015-03-19T11:18:40Z</dcterms:modified>
</cp:coreProperties>
</file>