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5"/>
  </p:notesMasterIdLst>
  <p:sldIdLst>
    <p:sldId id="258" r:id="rId5"/>
    <p:sldId id="288" r:id="rId6"/>
    <p:sldId id="263" r:id="rId7"/>
    <p:sldId id="298" r:id="rId8"/>
    <p:sldId id="266" r:id="rId9"/>
    <p:sldId id="267" r:id="rId10"/>
    <p:sldId id="268" r:id="rId11"/>
    <p:sldId id="310" r:id="rId12"/>
    <p:sldId id="303" r:id="rId13"/>
    <p:sldId id="304" r:id="rId14"/>
    <p:sldId id="312" r:id="rId15"/>
    <p:sldId id="305" r:id="rId16"/>
    <p:sldId id="306" r:id="rId17"/>
    <p:sldId id="307" r:id="rId18"/>
    <p:sldId id="308" r:id="rId19"/>
    <p:sldId id="309" r:id="rId20"/>
    <p:sldId id="314" r:id="rId21"/>
    <p:sldId id="315" r:id="rId22"/>
    <p:sldId id="285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14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288563-2B43-455E-BB9E-0F6FBFEB248E}" type="presOf" srcId="{FB6FB5CB-CC68-481D-AD69-504CB475B42C}" destId="{FF267810-F5FB-436A-B31D-C9BF4201F2FA}" srcOrd="0" destOrd="0" presId="urn:microsoft.com/office/officeart/2005/8/layout/cycle3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2EF73C96-077C-407A-A757-D225530B53D0}" type="presOf" srcId="{7F4416A7-1859-46F6-8F6C-A86EDAB8ACCA}" destId="{2C1ACA91-7065-4657-A50A-FB3853E3C94D}" srcOrd="0" destOrd="0" presId="urn:microsoft.com/office/officeart/2005/8/layout/cycle3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C15D1F13-7315-4112-9512-105A1E84EDD2}" type="presOf" srcId="{160298BE-D0DD-453A-97FB-2EFE2CB418FA}" destId="{02EF9418-9A31-490A-9420-FB8834FBF274}" srcOrd="0" destOrd="0" presId="urn:microsoft.com/office/officeart/2005/8/layout/cycle3"/>
    <dgm:cxn modelId="{E907E16B-6567-400B-A2C9-81CDE8F136DD}" type="presOf" srcId="{30C27CF3-1378-4C7F-ADDD-C3C59703BC32}" destId="{ECFD1266-ADC2-4DD0-A3FD-2305F1587A71}" srcOrd="0" destOrd="0" presId="urn:microsoft.com/office/officeart/2005/8/layout/cycle3"/>
    <dgm:cxn modelId="{7034C6A9-0A86-41E2-83CD-E49B9B882809}" type="presOf" srcId="{4086724D-26DA-4331-A3F1-B78598743C15}" destId="{B7721FD8-3E97-44A7-BF96-1EB84B41F7B6}" srcOrd="0" destOrd="0" presId="urn:microsoft.com/office/officeart/2005/8/layout/cycle3"/>
    <dgm:cxn modelId="{BAAADADC-C78F-4BF7-A351-2006D8F3B837}" type="presOf" srcId="{0CE1BDF5-303B-43A1-B6CB-AA8C9DF79EE3}" destId="{DC59691F-C620-46F4-8D80-58D79F05014E}" srcOrd="0" destOrd="0" presId="urn:microsoft.com/office/officeart/2005/8/layout/cycle3"/>
    <dgm:cxn modelId="{AE5D4DE7-539D-4119-B959-1A80D662D52B}" type="presOf" srcId="{D802EB98-7FCA-4ACF-BE88-E723E11A537C}" destId="{9EC661BE-298A-42A0-BAFC-93AFE4DBFDD1}" srcOrd="0" destOrd="0" presId="urn:microsoft.com/office/officeart/2005/8/layout/cycle3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FA7483A7-AA31-4D59-A23C-304CF8260291}" type="presParOf" srcId="{B7721FD8-3E97-44A7-BF96-1EB84B41F7B6}" destId="{36EE89F5-723F-4423-A6C2-F5A2975C5F62}" srcOrd="0" destOrd="0" presId="urn:microsoft.com/office/officeart/2005/8/layout/cycle3"/>
    <dgm:cxn modelId="{2CB2DD7B-8121-442F-AAF3-119BD593082E}" type="presParOf" srcId="{36EE89F5-723F-4423-A6C2-F5A2975C5F62}" destId="{ECFD1266-ADC2-4DD0-A3FD-2305F1587A71}" srcOrd="0" destOrd="0" presId="urn:microsoft.com/office/officeart/2005/8/layout/cycle3"/>
    <dgm:cxn modelId="{0AF17051-26FF-457B-8C89-681D9B3AF373}" type="presParOf" srcId="{36EE89F5-723F-4423-A6C2-F5A2975C5F62}" destId="{02EF9418-9A31-490A-9420-FB8834FBF274}" srcOrd="1" destOrd="0" presId="urn:microsoft.com/office/officeart/2005/8/layout/cycle3"/>
    <dgm:cxn modelId="{E2D40BCD-3BF8-498C-A3A9-9ACFF360B804}" type="presParOf" srcId="{36EE89F5-723F-4423-A6C2-F5A2975C5F62}" destId="{FF267810-F5FB-436A-B31D-C9BF4201F2FA}" srcOrd="2" destOrd="0" presId="urn:microsoft.com/office/officeart/2005/8/layout/cycle3"/>
    <dgm:cxn modelId="{6B28FCFF-C2D2-469C-BDD6-A0479C4AB950}" type="presParOf" srcId="{36EE89F5-723F-4423-A6C2-F5A2975C5F62}" destId="{2C1ACA91-7065-4657-A50A-FB3853E3C94D}" srcOrd="3" destOrd="0" presId="urn:microsoft.com/office/officeart/2005/8/layout/cycle3"/>
    <dgm:cxn modelId="{C9125734-4DA5-4E8C-818C-703E4EB8E02B}" type="presParOf" srcId="{36EE89F5-723F-4423-A6C2-F5A2975C5F62}" destId="{9EC661BE-298A-42A0-BAFC-93AFE4DBFDD1}" srcOrd="4" destOrd="0" presId="urn:microsoft.com/office/officeart/2005/8/layout/cycle3"/>
    <dgm:cxn modelId="{60928E55-CDEF-4958-82B1-4B4563B2B0C5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3A68F6C-40F4-4831-B39C-A983DC690F4F}">
      <dgm:prSet phldrT="[Text]"/>
      <dgm:spPr/>
      <dgm:t>
        <a:bodyPr/>
        <a:lstStyle/>
        <a:p>
          <a:r>
            <a:rPr lang="en-GB" dirty="0" smtClean="0"/>
            <a:t>Discover</a:t>
          </a:r>
          <a:endParaRPr lang="en-GB" dirty="0"/>
        </a:p>
      </dgm:t>
    </dgm:pt>
    <dgm:pt modelId="{78698815-2FF8-45B0-8759-7601AF7B32DD}" type="parTrans" cxnId="{0FCC23B0-16ED-459D-9B1E-EAFFC1C38D84}">
      <dgm:prSet/>
      <dgm:spPr/>
      <dgm:t>
        <a:bodyPr/>
        <a:lstStyle/>
        <a:p>
          <a:endParaRPr lang="en-GB"/>
        </a:p>
      </dgm:t>
    </dgm:pt>
    <dgm:pt modelId="{28F9B1E9-307F-4DC4-831C-26BE13DCD350}" type="sibTrans" cxnId="{0FCC23B0-16ED-459D-9B1E-EAFFC1C38D84}">
      <dgm:prSet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</dgm:pt>
    <dgm:pt modelId="{50048FFA-1311-45B8-A71B-A8EA1882D614}" type="pres">
      <dgm:prSet presAssocID="{33A68F6C-40F4-4831-B39C-A983DC690F4F}" presName="dummy" presStyleCnt="0"/>
      <dgm:spPr/>
    </dgm:pt>
    <dgm:pt modelId="{847568D5-B506-4297-AE92-4A6076B049CB}" type="pres">
      <dgm:prSet presAssocID="{33A68F6C-40F4-4831-B39C-A983DC690F4F}" presName="node" presStyleLbl="revTx" presStyleIdx="0" presStyleCnt="3">
        <dgm:presLayoutVars>
          <dgm:bulletEnabled val="1"/>
        </dgm:presLayoutVars>
      </dgm:prSet>
      <dgm:spPr/>
    </dgm:pt>
    <dgm:pt modelId="{8A3F7C9E-B004-4441-81A5-454542B0C3DF}" type="pres">
      <dgm:prSet presAssocID="{28F9B1E9-307F-4DC4-831C-26BE13DCD350}" presName="sibTrans" presStyleLbl="node1" presStyleIdx="0" presStyleCnt="3"/>
      <dgm:spPr/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1" presStyleCnt="3">
        <dgm:presLayoutVars>
          <dgm:bulletEnabled val="1"/>
        </dgm:presLayoutVars>
      </dgm:prSet>
      <dgm:spPr/>
    </dgm:pt>
    <dgm:pt modelId="{894E585C-8260-4B33-8B5C-FACB2F78650E}" type="pres">
      <dgm:prSet presAssocID="{C29F039F-D49B-4DBA-B7AD-FC6DB0675443}" presName="sibTrans" presStyleLbl="node1" presStyleIdx="1" presStyleCnt="3"/>
      <dgm:spPr/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2" presStyleCnt="3">
        <dgm:presLayoutVars>
          <dgm:bulletEnabled val="1"/>
        </dgm:presLayoutVars>
      </dgm:prSet>
      <dgm:spPr/>
    </dgm:pt>
    <dgm:pt modelId="{36FC3480-6574-4906-86D6-C27115B899F4}" type="pres">
      <dgm:prSet presAssocID="{9D37BFA3-5271-4976-9570-7BC329A16B6C}" presName="sibTrans" presStyleLbl="node1" presStyleIdx="2" presStyleCnt="3"/>
      <dgm:spPr/>
    </dgm:pt>
  </dgm:ptLst>
  <dgm:cxnLst>
    <dgm:cxn modelId="{244E3764-9366-4FDB-9741-D2398F3486FE}" srcId="{AE5D845A-BD39-45A1-843C-01377607AC7B}" destId="{F62F64D2-15E0-475E-BBE6-02DD2AB2E9A0}" srcOrd="2" destOrd="0" parTransId="{33BE1491-BFF2-4650-A889-BF82A4597359}" sibTransId="{9D37BFA3-5271-4976-9570-7BC329A16B6C}"/>
    <dgm:cxn modelId="{3A1E9538-6E2F-480C-979D-366F891114F6}" type="presOf" srcId="{33A68F6C-40F4-4831-B39C-A983DC690F4F}" destId="{847568D5-B506-4297-AE92-4A6076B049CB}" srcOrd="0" destOrd="0" presId="urn:microsoft.com/office/officeart/2005/8/layout/cycle1"/>
    <dgm:cxn modelId="{48FF68DD-9E94-4F73-9D06-E0BFBB1454FF}" type="presOf" srcId="{AE5D845A-BD39-45A1-843C-01377607AC7B}" destId="{DDA1B2E7-0639-44B9-91D3-7437BFB42AE0}" srcOrd="0" destOrd="0" presId="urn:microsoft.com/office/officeart/2005/8/layout/cycle1"/>
    <dgm:cxn modelId="{06ED0016-2E95-46AB-B9C6-307E16FF145A}" type="presOf" srcId="{3EAC1A37-354D-4046-B39B-44C9912E551A}" destId="{87728FA1-3618-48D1-B1F1-ADA7DBF7ACDE}" srcOrd="0" destOrd="0" presId="urn:microsoft.com/office/officeart/2005/8/layout/cycle1"/>
    <dgm:cxn modelId="{0FCC23B0-16ED-459D-9B1E-EAFFC1C38D84}" srcId="{AE5D845A-BD39-45A1-843C-01377607AC7B}" destId="{33A68F6C-40F4-4831-B39C-A983DC690F4F}" srcOrd="0" destOrd="0" parTransId="{78698815-2FF8-45B0-8759-7601AF7B32DD}" sibTransId="{28F9B1E9-307F-4DC4-831C-26BE13DCD350}"/>
    <dgm:cxn modelId="{EF9A4341-3904-4488-8978-5E8C40D349F6}" type="presOf" srcId="{9D37BFA3-5271-4976-9570-7BC329A16B6C}" destId="{36FC3480-6574-4906-86D6-C27115B899F4}" srcOrd="0" destOrd="0" presId="urn:microsoft.com/office/officeart/2005/8/layout/cycle1"/>
    <dgm:cxn modelId="{E50977EE-AEEF-491C-B59D-A7D69A5FAB67}" type="presOf" srcId="{C29F039F-D49B-4DBA-B7AD-FC6DB0675443}" destId="{894E585C-8260-4B33-8B5C-FACB2F78650E}" srcOrd="0" destOrd="0" presId="urn:microsoft.com/office/officeart/2005/8/layout/cycle1"/>
    <dgm:cxn modelId="{4D05C214-3AD8-4095-AD93-C248BE099182}" type="presOf" srcId="{F62F64D2-15E0-475E-BBE6-02DD2AB2E9A0}" destId="{C35AAD92-1AF7-48DD-BDA9-2907C53F688E}" srcOrd="0" destOrd="0" presId="urn:microsoft.com/office/officeart/2005/8/layout/cycle1"/>
    <dgm:cxn modelId="{ADED1BA9-0610-4809-8D8C-1206882DD08C}" srcId="{AE5D845A-BD39-45A1-843C-01377607AC7B}" destId="{3EAC1A37-354D-4046-B39B-44C9912E551A}" srcOrd="1" destOrd="0" parTransId="{4214A79E-299C-4F6E-A28A-6E42D7915586}" sibTransId="{C29F039F-D49B-4DBA-B7AD-FC6DB0675443}"/>
    <dgm:cxn modelId="{F360E3DF-A326-4FBF-A81A-E3D9EACADC17}" type="presOf" srcId="{28F9B1E9-307F-4DC4-831C-26BE13DCD350}" destId="{8A3F7C9E-B004-4441-81A5-454542B0C3DF}" srcOrd="0" destOrd="0" presId="urn:microsoft.com/office/officeart/2005/8/layout/cycle1"/>
    <dgm:cxn modelId="{EC1549CB-F283-4C14-97C7-188F8C25EAC4}" type="presParOf" srcId="{DDA1B2E7-0639-44B9-91D3-7437BFB42AE0}" destId="{50048FFA-1311-45B8-A71B-A8EA1882D614}" srcOrd="0" destOrd="0" presId="urn:microsoft.com/office/officeart/2005/8/layout/cycle1"/>
    <dgm:cxn modelId="{621AF874-6292-46C9-BF7B-61FAA7D4F3FA}" type="presParOf" srcId="{DDA1B2E7-0639-44B9-91D3-7437BFB42AE0}" destId="{847568D5-B506-4297-AE92-4A6076B049CB}" srcOrd="1" destOrd="0" presId="urn:microsoft.com/office/officeart/2005/8/layout/cycle1"/>
    <dgm:cxn modelId="{B8E5FA78-9501-4F94-A854-8AADAF8B172B}" type="presParOf" srcId="{DDA1B2E7-0639-44B9-91D3-7437BFB42AE0}" destId="{8A3F7C9E-B004-4441-81A5-454542B0C3DF}" srcOrd="2" destOrd="0" presId="urn:microsoft.com/office/officeart/2005/8/layout/cycle1"/>
    <dgm:cxn modelId="{4CDAEB0A-7973-4910-9AC4-168A6922AAEE}" type="presParOf" srcId="{DDA1B2E7-0639-44B9-91D3-7437BFB42AE0}" destId="{ACE5C0F2-221E-4711-82BE-3CF986B4CD5D}" srcOrd="3" destOrd="0" presId="urn:microsoft.com/office/officeart/2005/8/layout/cycle1"/>
    <dgm:cxn modelId="{B4A881B4-041C-4521-A344-7FD32AECBC22}" type="presParOf" srcId="{DDA1B2E7-0639-44B9-91D3-7437BFB42AE0}" destId="{87728FA1-3618-48D1-B1F1-ADA7DBF7ACDE}" srcOrd="4" destOrd="0" presId="urn:microsoft.com/office/officeart/2005/8/layout/cycle1"/>
    <dgm:cxn modelId="{B21D0639-873D-427D-BD44-F508898CC904}" type="presParOf" srcId="{DDA1B2E7-0639-44B9-91D3-7437BFB42AE0}" destId="{894E585C-8260-4B33-8B5C-FACB2F78650E}" srcOrd="5" destOrd="0" presId="urn:microsoft.com/office/officeart/2005/8/layout/cycle1"/>
    <dgm:cxn modelId="{56AB642A-DB18-483D-9D7E-4E714E9F931E}" type="presParOf" srcId="{DDA1B2E7-0639-44B9-91D3-7437BFB42AE0}" destId="{D54A9CB4-58AE-4B84-AC86-46C84ECE0B06}" srcOrd="6" destOrd="0" presId="urn:microsoft.com/office/officeart/2005/8/layout/cycle1"/>
    <dgm:cxn modelId="{031D67E4-2940-4791-AF2F-EE6FFEA2D69D}" type="presParOf" srcId="{DDA1B2E7-0639-44B9-91D3-7437BFB42AE0}" destId="{C35AAD92-1AF7-48DD-BDA9-2907C53F688E}" srcOrd="7" destOrd="0" presId="urn:microsoft.com/office/officeart/2005/8/layout/cycle1"/>
    <dgm:cxn modelId="{F3FFE1B6-9741-40D9-ACD8-4403D4A51277}" type="presParOf" srcId="{DDA1B2E7-0639-44B9-91D3-7437BFB42AE0}" destId="{36FC3480-6574-4906-86D6-C27115B899F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427072" y="59180"/>
        <a:ext cx="2226302" cy="1056023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67935" y="1541954"/>
        <a:ext cx="2226302" cy="1056023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88395" y="3941132"/>
        <a:ext cx="2226302" cy="1056023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65750" y="3941132"/>
        <a:ext cx="2226302" cy="1056023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86210" y="1541954"/>
        <a:ext cx="2226302" cy="105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568D5-B506-4297-AE92-4A6076B049CB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Discover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A3F7C9E-B004-4441-81A5-454542B0C3DF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8FA1-3618-48D1-B1F1-ADA7DBF7ACD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FBCCAF-6D37-4EC4-9EC9-8D639B751CBA}" type="datetime1">
              <a:rPr lang="en-GB" smtClean="0"/>
              <a:t>07/10/2010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30C7-C802-41B1-912E-9E336A072B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07/10/2010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EGI Astro PP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6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01C6DF-BB2D-4AE5-A945-9CCD20380094}" type="datetime1">
              <a:rPr lang="en-GB" smtClean="0"/>
              <a:t>07/10/2010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FB74-2AFD-46EA-A8E1-67DB11346AEC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4D4FB-5345-4DD6-80C0-3955FA820ABD}" type="datetime1">
              <a:rPr lang="en-GB" smtClean="0"/>
              <a:t>07/10/2010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5266E-2DED-465B-9313-DA3A5C872F62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FA5A50-CF1B-4D22-A34D-2AEDCA082452}" type="datetime1">
              <a:rPr lang="en-GB" smtClean="0"/>
              <a:t>07/10/2010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AFCA-2432-4628-8B58-18FFF54A634D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044D8-9097-4A96-B7B2-FF50D5778D9D}" type="datetime1">
              <a:rPr lang="en-GB" smtClean="0"/>
              <a:t>07/10/2010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23188-3F32-42F8-A744-7BCAA39707EE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6D48-573A-40CC-94FE-C88052DA8F67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4908-7774-4C97-BBD5-3C9D4D853CC6}" type="datetime1">
              <a:rPr lang="en-GB" smtClean="0"/>
              <a:t>07/10/2010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0173-CDD6-4375-98FB-FFA32629C516}" type="datetime1">
              <a:rPr lang="en-GB" smtClean="0"/>
              <a:t>07/10/2010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98C63B-222C-4ADC-85A3-14FC563A054D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5DC4CB-13F9-4373-BA32-A1ED8AD1DCD4}" type="datetime1">
              <a:rPr lang="en-GB" smtClean="0"/>
              <a:t>07/10/2010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565F-1FAC-470D-BBF7-C8B25A7A7874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25513-81A4-4D4D-A341-E328AEFF9724}" type="datetime1">
              <a:rPr lang="en-GB" smtClean="0"/>
              <a:t>07/10/2010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C4CBE7-FA5B-485B-9B11-70789BC54E65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0C6F79-0232-42E8-9612-D5E1F9291A87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F4CF52-5149-4271-8704-97003CC4D40E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81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C07FD0-33F2-45F4-8BE9-87F34669FA3F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412862-0B47-4E2A-91FD-6D0CC4B0DAA4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co@egi.eu" TargetMode="External"/><Relationship Id="rId4" Type="http://schemas.openxmlformats.org/officeDocument/2006/relationships/hyperlink" Target="mailto:director@egi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European </a:t>
            </a:r>
            <a:r>
              <a:rPr lang="en-GB" dirty="0" smtClean="0"/>
              <a:t>Grid </a:t>
            </a:r>
            <a:r>
              <a:rPr lang="en-GB" dirty="0" smtClean="0"/>
              <a:t>Infrastructure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Steven Newhouse</a:t>
            </a:r>
          </a:p>
          <a:p>
            <a:r>
              <a:rPr lang="en-GB" smtClean="0"/>
              <a:t>Project Director, EGI.eu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F1AEE4-028E-4060-A207-E875FE841170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User </a:t>
            </a:r>
            <a:r>
              <a:rPr lang="en-GB" dirty="0" smtClean="0"/>
              <a:t>Community </a:t>
            </a:r>
            <a:r>
              <a:rPr lang="en-GB" dirty="0" smtClean="0"/>
              <a:t>Services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79512" y="1196975"/>
            <a:ext cx="9145016" cy="4741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Enable a human network</a:t>
            </a:r>
            <a:endParaRPr lang="en-GB" dirty="0" smtClean="0"/>
          </a:p>
          <a:p>
            <a:pPr lvl="1" eaLnBrk="1" hangingPunct="1">
              <a:defRPr/>
            </a:pPr>
            <a:r>
              <a:rPr lang="en-GB" dirty="0" smtClean="0"/>
              <a:t>Researchers in International Collaborations</a:t>
            </a:r>
          </a:p>
          <a:p>
            <a:pPr lvl="1" eaLnBrk="1" hangingPunct="1">
              <a:defRPr/>
            </a:pPr>
            <a:r>
              <a:rPr lang="en-GB" dirty="0" smtClean="0"/>
              <a:t>National Research Collaborations through the NGI</a:t>
            </a:r>
          </a:p>
          <a:p>
            <a:pPr lvl="1" eaLnBrk="1" hangingPunct="1">
              <a:defRPr/>
            </a:pPr>
            <a:r>
              <a:rPr lang="en-GB" dirty="0" smtClean="0"/>
              <a:t>Scale up from the single VO to a community</a:t>
            </a:r>
          </a:p>
          <a:p>
            <a:pPr eaLnBrk="1" hangingPunct="1">
              <a:defRPr/>
            </a:pPr>
            <a:r>
              <a:rPr lang="en-GB" dirty="0" smtClean="0"/>
              <a:t>Provide a federated Helpdesk linking:</a:t>
            </a:r>
          </a:p>
          <a:p>
            <a:pPr lvl="1">
              <a:defRPr/>
            </a:pPr>
            <a:r>
              <a:rPr lang="en-GB" dirty="0" smtClean="0"/>
              <a:t>Human and Technical services </a:t>
            </a:r>
            <a:r>
              <a:rPr lang="en-GB" dirty="0"/>
              <a:t>(e.g. Training)</a:t>
            </a:r>
          </a:p>
          <a:p>
            <a:pPr lvl="1" eaLnBrk="1" hangingPunct="1">
              <a:defRPr/>
            </a:pPr>
            <a:r>
              <a:rPr lang="en-GB" dirty="0" smtClean="0"/>
              <a:t>Discipline </a:t>
            </a:r>
            <a:r>
              <a:rPr lang="en-GB" dirty="0" smtClean="0"/>
              <a:t>specific support (e.g. Bio Apps)</a:t>
            </a:r>
          </a:p>
          <a:p>
            <a:pPr lvl="1" eaLnBrk="1" hangingPunct="1">
              <a:defRPr/>
            </a:pPr>
            <a:r>
              <a:rPr lang="en-GB" dirty="0" smtClean="0"/>
              <a:t>Operation teams in the resource centres</a:t>
            </a:r>
          </a:p>
          <a:p>
            <a:pPr eaLnBrk="1" hangingPunct="1"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6F38D3-E9F7-4F46-9796-E28B3DEE882D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Technical Services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20472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Training Events</a:t>
            </a:r>
          </a:p>
          <a:p>
            <a:pPr lvl="1"/>
            <a:r>
              <a:rPr lang="en-GB" dirty="0" smtClean="0"/>
              <a:t>Calendar of training events available to all infrastructure providers and technologies.</a:t>
            </a:r>
          </a:p>
          <a:p>
            <a:r>
              <a:rPr lang="en-GB" dirty="0" smtClean="0"/>
              <a:t>Training Repository</a:t>
            </a:r>
          </a:p>
          <a:p>
            <a:pPr lvl="1"/>
            <a:r>
              <a:rPr lang="en-GB" dirty="0" smtClean="0"/>
              <a:t>Central point for the training material from EGI community</a:t>
            </a:r>
          </a:p>
          <a:p>
            <a:r>
              <a:rPr lang="en-GB" dirty="0" smtClean="0"/>
              <a:t>Applications Database</a:t>
            </a:r>
          </a:p>
          <a:p>
            <a:pPr lvl="1"/>
            <a:r>
              <a:rPr lang="en-GB" dirty="0" smtClean="0"/>
              <a:t>A catalogue of all applications that have been ported or are being ported within the infrastructure</a:t>
            </a:r>
          </a:p>
          <a:p>
            <a:r>
              <a:rPr lang="en-GB" dirty="0" smtClean="0"/>
              <a:t>VO Services</a:t>
            </a:r>
          </a:p>
          <a:p>
            <a:pPr lvl="1"/>
            <a:r>
              <a:rPr lang="en-GB" dirty="0" smtClean="0"/>
              <a:t>To help build the collaborations within your community</a:t>
            </a:r>
          </a:p>
          <a:p>
            <a:pPr lvl="2"/>
            <a:r>
              <a:rPr lang="en-GB" dirty="0" smtClean="0"/>
              <a:t>VOMS</a:t>
            </a:r>
          </a:p>
          <a:p>
            <a:pPr lvl="2"/>
            <a:r>
              <a:rPr lang="en-GB" dirty="0" smtClean="0"/>
              <a:t>VO database &amp; registration services</a:t>
            </a:r>
          </a:p>
          <a:p>
            <a:pPr lvl="2"/>
            <a:r>
              <a:rPr lang="en-GB" dirty="0" smtClean="0"/>
              <a:t>Basic portals</a:t>
            </a:r>
          </a:p>
          <a:p>
            <a:pPr lvl="2"/>
            <a:r>
              <a:rPr lang="en-GB" dirty="0" smtClean="0"/>
              <a:t>VO Dashboards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5592C-3667-421F-BC8C-862974905A7C}" type="datetime1">
              <a:rPr lang="en-GB" smtClean="0"/>
              <a:t>07/10/2010</a:t>
            </a:fld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Other Activities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611188" y="1196975"/>
            <a:ext cx="8075612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Communication</a:t>
            </a:r>
            <a:endParaRPr lang="en-GB" dirty="0" smtClean="0"/>
          </a:p>
          <a:p>
            <a:pPr lvl="1" eaLnBrk="1" hangingPunct="1"/>
            <a:r>
              <a:rPr lang="en-GB" dirty="0" smtClean="0"/>
              <a:t>With NGIs, VRCs, SSCs and other projects</a:t>
            </a:r>
          </a:p>
          <a:p>
            <a:pPr eaLnBrk="1" hangingPunct="1"/>
            <a:r>
              <a:rPr lang="en-GB" dirty="0" smtClean="0"/>
              <a:t>Needs of the </a:t>
            </a:r>
            <a:r>
              <a:rPr lang="en-GB" dirty="0" smtClean="0"/>
              <a:t>Heavy User Communities</a:t>
            </a:r>
          </a:p>
          <a:p>
            <a:pPr lvl="1" eaLnBrk="1" hangingPunct="1"/>
            <a:r>
              <a:rPr lang="en-GB" dirty="0" smtClean="0"/>
              <a:t>General &amp; community specific services</a:t>
            </a:r>
          </a:p>
          <a:p>
            <a:pPr eaLnBrk="1" hangingPunct="1"/>
            <a:r>
              <a:rPr lang="en-GB" dirty="0" smtClean="0"/>
              <a:t>Building a community</a:t>
            </a:r>
            <a:endParaRPr lang="en-GB" dirty="0" smtClean="0"/>
          </a:p>
          <a:p>
            <a:pPr lvl="1" eaLnBrk="1" hangingPunct="1"/>
            <a:r>
              <a:rPr lang="en-GB" dirty="0" smtClean="0"/>
              <a:t>Two Annual meetings: Users &amp; Technology</a:t>
            </a:r>
          </a:p>
          <a:p>
            <a:pPr eaLnBrk="1" hangingPunct="1"/>
            <a:r>
              <a:rPr lang="en-GB" dirty="0" smtClean="0"/>
              <a:t>Technology Assessment and Integration</a:t>
            </a:r>
          </a:p>
          <a:p>
            <a:pPr lvl="1" eaLnBrk="1" hangingPunct="1"/>
            <a:r>
              <a:rPr lang="en-GB" dirty="0" smtClean="0"/>
              <a:t>Liaison with software providers</a:t>
            </a:r>
          </a:p>
          <a:p>
            <a:pPr lvl="1" eaLnBrk="1" hangingPunct="1"/>
            <a:r>
              <a:rPr lang="en-GB" dirty="0" smtClean="0"/>
              <a:t>Definition and verification of requirements</a:t>
            </a:r>
          </a:p>
          <a:p>
            <a:pPr lvl="1" eaLnBrk="1" hangingPunct="1"/>
            <a:endParaRPr lang="en-GB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71876C-69BE-4E86-A4C6-98AFFC89B96B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BB4671-C81C-43D5-B940-3D74FE4EEEDB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2" descr="http://t1.gstatic.com/images?q=tbn:SDS5Q5rsB-JteM:http://wiki.sc-education.net/images/c/c5/Logo_OS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5094"/>
            <a:ext cx="23637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Research Innovation</a:t>
            </a:r>
          </a:p>
        </p:txBody>
      </p:sp>
      <p:sp>
        <p:nvSpPr>
          <p:cNvPr id="24579" name="Content Placeholder 6"/>
          <p:cNvSpPr>
            <a:spLocks noGrp="1"/>
          </p:cNvSpPr>
          <p:nvPr>
            <p:ph idx="1"/>
          </p:nvPr>
        </p:nvSpPr>
        <p:spPr>
          <a:xfrm>
            <a:off x="0" y="1125538"/>
            <a:ext cx="9144001" cy="4525962"/>
          </a:xfrm>
        </p:spPr>
        <p:txBody>
          <a:bodyPr/>
          <a:lstStyle/>
          <a:p>
            <a:pPr eaLnBrk="1" hangingPunct="1"/>
            <a:r>
              <a:rPr lang="en-GB" dirty="0"/>
              <a:t>I</a:t>
            </a:r>
            <a:r>
              <a:rPr lang="en-GB" dirty="0" smtClean="0"/>
              <a:t>nfrastructure </a:t>
            </a:r>
            <a:r>
              <a:rPr lang="en-GB" dirty="0" smtClean="0"/>
              <a:t>to support European Researchers</a:t>
            </a:r>
          </a:p>
          <a:p>
            <a:pPr lvl="1" eaLnBrk="1" hangingPunct="1"/>
            <a:r>
              <a:rPr lang="en-GB" dirty="0" smtClean="0"/>
              <a:t>Within the EU27</a:t>
            </a:r>
          </a:p>
          <a:p>
            <a:pPr lvl="1" eaLnBrk="1" hangingPunct="1"/>
            <a:r>
              <a:rPr lang="en-GB" dirty="0" smtClean="0"/>
              <a:t>Geographical Europe</a:t>
            </a:r>
          </a:p>
          <a:p>
            <a:pPr lvl="1" eaLnBrk="1" hangingPunct="1"/>
            <a:r>
              <a:rPr lang="en-GB" dirty="0" smtClean="0"/>
              <a:t>Interoperability worldwide for collaboration</a:t>
            </a:r>
          </a:p>
          <a:p>
            <a:pPr eaLnBrk="1" hangingPunct="1"/>
            <a:r>
              <a:rPr lang="en-GB" dirty="0" smtClean="0"/>
              <a:t>Work with Virtual Research Communities</a:t>
            </a:r>
          </a:p>
          <a:p>
            <a:pPr lvl="1" eaLnBrk="1" hangingPunct="1"/>
            <a:r>
              <a:rPr lang="en-GB" dirty="0" smtClean="0"/>
              <a:t>Groupings of aligned Virtual Organisations</a:t>
            </a:r>
          </a:p>
          <a:p>
            <a:pPr lvl="1" eaLnBrk="1" hangingPunct="1"/>
            <a:r>
              <a:rPr lang="en-GB" dirty="0" smtClean="0"/>
              <a:t>Enable their community specific support activity:</a:t>
            </a:r>
          </a:p>
          <a:p>
            <a:pPr lvl="2" eaLnBrk="1" hangingPunct="1"/>
            <a:r>
              <a:rPr lang="en-GB" dirty="0" smtClean="0"/>
              <a:t>Support, training, consultancy, requirements etc.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D44F2F-0B4F-4E3D-89AB-C07200FBE793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ABC7C-DE9E-48AE-ACD0-FD68AC169E34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24584" name="AutoShape 12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AutoShape 14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AutoShape 16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AutoShape 18" descr="https://grid.infn.it/modules/international/images/euindiagrid_logo_sm.gif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Interacting with VRCs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7316" cy="4525963"/>
          </a:xfrm>
        </p:spPr>
        <p:txBody>
          <a:bodyPr/>
          <a:lstStyle/>
          <a:p>
            <a:r>
              <a:rPr lang="en-GB" dirty="0" smtClean="0"/>
              <a:t>EGI has to scale</a:t>
            </a:r>
          </a:p>
          <a:p>
            <a:pPr lvl="1"/>
            <a:r>
              <a:rPr lang="en-GB" dirty="0" smtClean="0"/>
              <a:t>In terms of users &amp; disciplines</a:t>
            </a:r>
          </a:p>
          <a:p>
            <a:pPr lvl="1"/>
            <a:r>
              <a:rPr lang="en-GB" dirty="0" smtClean="0"/>
              <a:t>Bring resources together to serve users </a:t>
            </a:r>
          </a:p>
          <a:p>
            <a:r>
              <a:rPr lang="en-GB" dirty="0" smtClean="0"/>
              <a:t>Focus on Virtual Research Communities</a:t>
            </a:r>
          </a:p>
          <a:p>
            <a:pPr lvl="1"/>
            <a:r>
              <a:rPr lang="en-GB" dirty="0" smtClean="0"/>
              <a:t>VRCs links EGI to a community structure</a:t>
            </a:r>
          </a:p>
          <a:p>
            <a:pPr lvl="2"/>
            <a:r>
              <a:rPr lang="en-GB" dirty="0" smtClean="0"/>
              <a:t>Group defined by </a:t>
            </a:r>
            <a:r>
              <a:rPr lang="en-GB" dirty="0" err="1" smtClean="0"/>
              <a:t>MoU</a:t>
            </a:r>
            <a:r>
              <a:rPr lang="en-GB" dirty="0" smtClean="0"/>
              <a:t>, conference, organisation, …</a:t>
            </a:r>
          </a:p>
          <a:p>
            <a:pPr lvl="1"/>
            <a:r>
              <a:rPr lang="en-GB" dirty="0" smtClean="0"/>
              <a:t>It is the human collaborative side of the grid</a:t>
            </a:r>
          </a:p>
          <a:p>
            <a:pPr lvl="2"/>
            <a:r>
              <a:rPr lang="en-GB" dirty="0" smtClean="0"/>
              <a:t>The VO is the technical instantiation of collaboration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7A3DC-9A0E-4998-8B8D-01213B792222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/>
              <a:t>E</a:t>
            </a:r>
            <a:r>
              <a:rPr lang="en-GB" dirty="0" smtClean="0"/>
              <a:t>volving Relationship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4A8C9-D587-4629-B60F-F103AF97CE98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3641"/>
            <a:ext cx="8143056" cy="52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904" y="58679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Defined by </a:t>
            </a:r>
            <a:r>
              <a:rPr lang="en-GB" b="1" dirty="0" err="1" smtClean="0"/>
              <a:t>MoU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6016" y="3915921"/>
            <a:ext cx="1152128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Community Support Team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(EGI.eu)</a:t>
            </a:r>
          </a:p>
        </p:txBody>
      </p:sp>
      <p:cxnSp>
        <p:nvCxnSpPr>
          <p:cNvPr id="15" name="Curved Connector 14"/>
          <p:cNvCxnSpPr/>
          <p:nvPr/>
        </p:nvCxnSpPr>
        <p:spPr>
          <a:xfrm>
            <a:off x="3635896" y="5733256"/>
            <a:ext cx="2088232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become a VRC?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412776"/>
            <a:ext cx="8532812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Evolve </a:t>
            </a:r>
            <a:r>
              <a:rPr lang="en-GB" dirty="0"/>
              <a:t>EGI’s </a:t>
            </a:r>
            <a:r>
              <a:rPr lang="en-GB" dirty="0" smtClean="0"/>
              <a:t>services</a:t>
            </a:r>
          </a:p>
          <a:p>
            <a:pPr lvl="1"/>
            <a:r>
              <a:rPr lang="en-GB" dirty="0" smtClean="0"/>
              <a:t>User </a:t>
            </a:r>
            <a:r>
              <a:rPr lang="en-GB" dirty="0"/>
              <a:t>Community </a:t>
            </a:r>
            <a:r>
              <a:rPr lang="en-GB" dirty="0" smtClean="0"/>
              <a:t>Board</a:t>
            </a:r>
          </a:p>
          <a:p>
            <a:pPr lvl="2"/>
            <a:r>
              <a:rPr lang="en-GB" dirty="0" smtClean="0"/>
              <a:t>Policy, procedures and technical management</a:t>
            </a:r>
          </a:p>
          <a:p>
            <a:pPr lvl="1"/>
            <a:r>
              <a:rPr lang="en-GB" dirty="0" smtClean="0"/>
              <a:t>User Services </a:t>
            </a:r>
            <a:r>
              <a:rPr lang="en-GB" dirty="0"/>
              <a:t>Advisory </a:t>
            </a:r>
            <a:r>
              <a:rPr lang="en-GB" dirty="0" smtClean="0"/>
              <a:t>Group</a:t>
            </a:r>
          </a:p>
          <a:p>
            <a:pPr lvl="2"/>
            <a:r>
              <a:rPr lang="en-GB" dirty="0" smtClean="0"/>
              <a:t>Technical evolution of the provided services</a:t>
            </a:r>
          </a:p>
          <a:p>
            <a:r>
              <a:rPr lang="en-GB" dirty="0" smtClean="0"/>
              <a:t>Benefit from and share your experiences with others</a:t>
            </a:r>
          </a:p>
          <a:p>
            <a:r>
              <a:rPr lang="en-GB" dirty="0"/>
              <a:t>Use </a:t>
            </a:r>
            <a:r>
              <a:rPr lang="en-GB" dirty="0" smtClean="0"/>
              <a:t>our expertise </a:t>
            </a:r>
            <a:r>
              <a:rPr lang="en-GB" dirty="0"/>
              <a:t>to integrate your communities resources into the </a:t>
            </a:r>
            <a:r>
              <a:rPr lang="en-GB" dirty="0" smtClean="0"/>
              <a:t>production infrastructure</a:t>
            </a:r>
          </a:p>
          <a:p>
            <a:r>
              <a:rPr lang="en-GB" dirty="0" smtClean="0"/>
              <a:t>Managed helpdesk for resolving infrastructure and support issues – if you have them!</a:t>
            </a:r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3D443-5E7D-4B95-9466-50B5AA1F0DEA}" type="datetime1">
              <a:rPr lang="en-GB" smtClean="0"/>
              <a:t>07/10/2010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596474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E1795-BBEB-4AA7-BAF5-CC5FE94CC149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888" y="1772816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948264" y="170080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1880" y="5157192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</p:spTree>
    <p:extLst>
      <p:ext uri="{BB962C8B-B14F-4D97-AF65-F5344CB8AC3E}">
        <p14:creationId xmlns:p14="http://schemas.microsoft.com/office/powerpoint/2010/main" val="4524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804F-AA76-4288-8CCB-D279AD40159C}" type="datetime1">
              <a:rPr lang="en-GB" smtClean="0"/>
              <a:t>07/10/2010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18</a:t>
            </a:fld>
            <a:endParaRPr lang="en-GB"/>
          </a:p>
        </p:txBody>
      </p:sp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484784"/>
            <a:ext cx="3168352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2792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 Specific Operations Staff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flipV="1">
            <a:off x="179512" y="4023608"/>
            <a:ext cx="8812088" cy="2275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6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EGEE:</a:t>
            </a:r>
          </a:p>
          <a:p>
            <a:pPr lvl="1" eaLnBrk="1" hangingPunct="1"/>
            <a:r>
              <a:rPr lang="en-GB" dirty="0" smtClean="0"/>
              <a:t>Demonstrated a production e-infrastructure</a:t>
            </a:r>
          </a:p>
          <a:p>
            <a:pPr eaLnBrk="1" hangingPunct="1"/>
            <a:r>
              <a:rPr lang="en-GB" dirty="0" smtClean="0"/>
              <a:t>EGI:</a:t>
            </a:r>
          </a:p>
          <a:p>
            <a:pPr lvl="1" eaLnBrk="1" hangingPunct="1"/>
            <a:r>
              <a:rPr lang="en-GB" dirty="0" smtClean="0"/>
              <a:t>Provide a sustainable production e-infrastructure</a:t>
            </a:r>
          </a:p>
          <a:p>
            <a:pPr eaLnBrk="1" hangingPunct="1"/>
            <a:r>
              <a:rPr lang="en-GB" dirty="0" smtClean="0"/>
              <a:t>EGI.eu established in Amsterdam</a:t>
            </a:r>
          </a:p>
          <a:p>
            <a:pPr lvl="1" eaLnBrk="1" hangingPunct="1"/>
            <a:r>
              <a:rPr lang="en-GB" dirty="0" smtClean="0"/>
              <a:t>Supported transition through 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168388-5412-4F92-8DD2-9A1B3B702318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412776"/>
            <a:ext cx="903649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resources</a:t>
            </a:r>
          </a:p>
          <a:p>
            <a:pPr lvl="1"/>
            <a:r>
              <a:rPr lang="en-GB" dirty="0" smtClean="0"/>
              <a:t>Supportive of the 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FBC45-FFA0-44D1-8C35-042CE466B6BD}" type="datetime1">
              <a:rPr lang="en-GB" smtClean="0"/>
              <a:t>07/10/2010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Questions?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87F8C4-D758-4289-AC15-CF9E58E43348}" type="datetime1">
              <a:rPr lang="en-GB" smtClean="0">
                <a:solidFill>
                  <a:schemeClr val="bg1"/>
                </a:solidFill>
                <a:cs typeface="Arial" charset="0"/>
              </a:rPr>
              <a:t>07/10/2010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EGI Astro PP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107504" y="1087610"/>
            <a:ext cx="4104456" cy="51912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5085184"/>
            <a:ext cx="1656184" cy="68975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283596" y="1124744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</a:t>
            </a:r>
            <a:r>
              <a:rPr lang="en-GB" sz="2400" dirty="0" smtClean="0">
                <a:latin typeface="Arial" charset="0"/>
                <a:cs typeface="Arial" charset="0"/>
              </a:rPr>
              <a:t>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www.egi.eu/EGIUF2011 for more </a:t>
            </a:r>
            <a:r>
              <a:rPr lang="en-GB" sz="2400" dirty="0" smtClean="0">
                <a:latin typeface="Arial" charset="0"/>
                <a:cs typeface="Arial" charset="0"/>
              </a:rPr>
              <a:t>details</a:t>
            </a:r>
          </a:p>
          <a:p>
            <a:r>
              <a:rPr lang="en-GB" sz="2400" dirty="0" smtClean="0"/>
              <a:t>Contact:</a:t>
            </a:r>
          </a:p>
          <a:p>
            <a:pPr lvl="1"/>
            <a:r>
              <a:rPr lang="en-GB" sz="2000" dirty="0" smtClean="0"/>
              <a:t>Steven Newhouse</a:t>
            </a:r>
            <a:endParaRPr lang="en-GB" sz="2000" dirty="0" smtClean="0">
              <a:hlinkClick r:id="rId4"/>
            </a:endParaRPr>
          </a:p>
          <a:p>
            <a:pPr lvl="2"/>
            <a:r>
              <a:rPr lang="en-GB" sz="1600" dirty="0" smtClean="0">
                <a:hlinkClick r:id="rId4"/>
              </a:rPr>
              <a:t>director@egi.eu</a:t>
            </a:r>
            <a:endParaRPr lang="en-GB" sz="1600" dirty="0"/>
          </a:p>
          <a:p>
            <a:pPr lvl="1"/>
            <a:r>
              <a:rPr lang="en-GB" sz="2000" dirty="0" smtClean="0"/>
              <a:t>Steve Brewer</a:t>
            </a:r>
            <a:endParaRPr lang="en-GB" sz="2000" dirty="0" smtClean="0">
              <a:hlinkClick r:id="rId5"/>
            </a:endParaRPr>
          </a:p>
          <a:p>
            <a:pPr lvl="2"/>
            <a:r>
              <a:rPr lang="en-GB" sz="1600" dirty="0" smtClean="0">
                <a:hlinkClick r:id="rId5"/>
              </a:rPr>
              <a:t>cco@egi.eu</a:t>
            </a:r>
            <a:r>
              <a:rPr lang="en-GB" sz="1600" dirty="0" smtClean="0"/>
              <a:t> </a:t>
            </a:r>
            <a:endParaRPr lang="en-GB" sz="1600" dirty="0"/>
          </a:p>
          <a:p>
            <a:pPr eaLnBrk="1" hangingPunct="1"/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44C1C-B475-411E-A0AE-51D22CD9A2BA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1520" y="113528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3145F-2B19-4A19-B138-3DE0CF4EE4A4}" type="datetime1">
              <a:rPr lang="en-GB" smtClean="0"/>
              <a:t>07/10/2010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Astro 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30129D-4B8E-469C-9D77-472D4A946671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smtClean="0"/>
              <a:t>Coordination for European Grid resources</a:t>
            </a:r>
          </a:p>
          <a:p>
            <a:pPr lvl="1" eaLnBrk="1" hangingPunct="1"/>
            <a:r>
              <a:rPr lang="en-GB" smtClean="0"/>
              <a:t>Established February 8th 2010</a:t>
            </a:r>
          </a:p>
          <a:p>
            <a:pPr lvl="1" eaLnBrk="1" hangingPunct="1"/>
            <a:r>
              <a:rPr lang="en-GB" smtClean="0"/>
              <a:t>Central policy &amp; services needed to run a grid</a:t>
            </a:r>
          </a:p>
          <a:p>
            <a:pPr lvl="1" eaLnBrk="1" hangingPunct="1"/>
            <a:r>
              <a:rPr lang="en-GB" smtClean="0"/>
              <a:t>Sustainable small coordinating organisation</a:t>
            </a:r>
          </a:p>
          <a:p>
            <a:pPr eaLnBrk="1" hangingPunct="1"/>
            <a:r>
              <a:rPr lang="en-GB" smtClean="0"/>
              <a:t>Based in Amsterdam</a:t>
            </a:r>
          </a:p>
          <a:p>
            <a:pPr lvl="1" eaLnBrk="1" hangingPunct="1"/>
            <a:r>
              <a:rPr lang="en-GB" smtClean="0"/>
              <a:t>Coordinating core (~20 people) in Amsterdam</a:t>
            </a:r>
          </a:p>
          <a:p>
            <a:pPr lvl="1" eaLnBrk="1" hangingPunct="1"/>
            <a:r>
              <a:rPr lang="en-GB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2646F-F282-46B3-AF98-512F75A4B1C5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EGI.eu supported </a:t>
            </a:r>
            <a:r>
              <a:rPr lang="en-GB" sz="2800" dirty="0" smtClean="0"/>
              <a:t>initially by EGI-</a:t>
            </a:r>
            <a:r>
              <a:rPr lang="en-GB" sz="2800" dirty="0" err="1" smtClean="0"/>
              <a:t>InSPIRE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3DE865-929B-4BB4-957E-568DA6D51140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EGI Astro PP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>
                <a:solidFill>
                  <a:srgbClr val="333399"/>
                </a:solidFill>
              </a:rPr>
              <a:t>Project Partners (51)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</a:t>
            </a:r>
            <a:r>
              <a:rPr lang="en-GB" dirty="0" smtClean="0"/>
              <a:t>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3A0E-47D1-4783-AF4B-E93DB421B681}" type="datetime1">
              <a:rPr lang="en-GB" smtClean="0"/>
              <a:t>07/10/2010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Astro PP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1320432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012160" y="1340768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Users represented by Virtual Research Communities in the User Community Board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131840" y="3645024"/>
            <a:ext cx="2952328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providers represented by NGIs/EIROs in the Operations Management Board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372200" y="3356992"/>
            <a:ext cx="2520280" cy="1080120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USAG: User Services Advisory Group</a:t>
            </a:r>
          </a:p>
          <a:p>
            <a:pPr algn="ctr"/>
            <a:r>
              <a:rPr lang="en-GB" dirty="0" smtClean="0"/>
              <a:t>OTAG: Operational Tools Advisory Group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8184" y="4509120"/>
            <a:ext cx="2520280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 Coordination Board prioritised for Technology Providers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6" y="4437112"/>
            <a:ext cx="3024336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 technology releases assessed against defined criteria before being deployed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1412776"/>
            <a:ext cx="3261118" cy="93610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Production quality infrastructure built from technology deployed across Europe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4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</a:t>
            </a:r>
            <a:r>
              <a:rPr lang="en-GB" dirty="0"/>
              <a:t>S</a:t>
            </a:r>
            <a:r>
              <a:rPr lang="en-GB" dirty="0" smtClean="0"/>
              <a:t>upports Innovation</a:t>
            </a:r>
            <a:endParaRPr lang="en-GB" dirty="0" smtClean="0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</a:t>
            </a:r>
            <a:r>
              <a:rPr lang="en-GB" dirty="0" smtClean="0">
                <a:sym typeface="Wingdings" pitchFamily="2" charset="2"/>
              </a:rPr>
              <a:t>)</a:t>
            </a:r>
            <a:endParaRPr lang="en-GB" dirty="0" smtClean="0">
              <a:sym typeface="Wingdings" pitchFamily="2" charset="2"/>
            </a:endParaRP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1C5558-3FFC-46D9-8278-8C6D55C9D4E5}" type="datetime1">
              <a:rPr lang="en-GB" smtClean="0">
                <a:solidFill>
                  <a:schemeClr val="bg1"/>
                </a:solidFill>
              </a:rPr>
              <a:t>07/10/2010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EGI </a:t>
            </a:r>
            <a:r>
              <a:rPr lang="en-US" dirty="0" err="1" smtClean="0">
                <a:solidFill>
                  <a:schemeClr val="bg1"/>
                </a:solidFill>
              </a:rPr>
              <a:t>Astro</a:t>
            </a:r>
            <a:r>
              <a:rPr lang="en-US" dirty="0" smtClean="0">
                <a:solidFill>
                  <a:schemeClr val="bg1"/>
                </a:solidFill>
              </a:rPr>
              <a:t> 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944</Words>
  <Application>Microsoft Office PowerPoint</Application>
  <PresentationFormat>On-screen Show (4:3)</PresentationFormat>
  <Paragraphs>263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EGI-InSPIRE 2</vt:lpstr>
      <vt:lpstr>EG-InSPIRE</vt:lpstr>
      <vt:lpstr>1_EG-InSPIRE</vt:lpstr>
      <vt:lpstr>2_EG-InSPIRE</vt:lpstr>
      <vt:lpstr>The European Grid Infrastructure</vt:lpstr>
      <vt:lpstr>What is EGI?</vt:lpstr>
      <vt:lpstr>European Grid Infrastructure</vt:lpstr>
      <vt:lpstr>European Grid Infrastructure</vt:lpstr>
      <vt:lpstr>PowerPoint Presentation</vt:lpstr>
      <vt:lpstr>EGI.eu</vt:lpstr>
      <vt:lpstr>The EGI-InSPIRE Project</vt:lpstr>
      <vt:lpstr>A Virtuous Service Cycle</vt:lpstr>
      <vt:lpstr>EGI Supports Innovation</vt:lpstr>
      <vt:lpstr>User Community Services</vt:lpstr>
      <vt:lpstr>Current Technical Services</vt:lpstr>
      <vt:lpstr>Other Activities</vt:lpstr>
      <vt:lpstr>Research Innovation</vt:lpstr>
      <vt:lpstr>Interacting with VRCs</vt:lpstr>
      <vt:lpstr>An Evolving Relationship</vt:lpstr>
      <vt:lpstr>Why become a VRC?</vt:lpstr>
      <vt:lpstr>A Virtuous User Cycle</vt:lpstr>
      <vt:lpstr>A Virtualised Future?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46</cp:revision>
  <dcterms:created xsi:type="dcterms:W3CDTF">2010-09-03T12:01:03Z</dcterms:created>
  <dcterms:modified xsi:type="dcterms:W3CDTF">2010-10-07T09:10:49Z</dcterms:modified>
</cp:coreProperties>
</file>