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3"/>
  </p:notesMasterIdLst>
  <p:sldIdLst>
    <p:sldId id="256" r:id="rId2"/>
    <p:sldId id="265" r:id="rId3"/>
    <p:sldId id="258" r:id="rId4"/>
    <p:sldId id="268" r:id="rId5"/>
    <p:sldId id="266" r:id="rId6"/>
    <p:sldId id="276" r:id="rId7"/>
    <p:sldId id="273" r:id="rId8"/>
    <p:sldId id="269" r:id="rId9"/>
    <p:sldId id="274" r:id="rId10"/>
    <p:sldId id="275" r:id="rId11"/>
    <p:sldId id="272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611" autoAdjust="0"/>
  </p:normalViewPr>
  <p:slideViewPr>
    <p:cSldViewPr>
      <p:cViewPr varScale="1">
        <p:scale>
          <a:sx n="45" d="100"/>
          <a:sy n="45" d="100"/>
        </p:scale>
        <p:origin x="-179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72A105D-3D27-4A51-A2A2-65FB6A3B9EE6}" type="datetimeFigureOut">
              <a:rPr lang="en-US"/>
              <a:pPr>
                <a:defRPr/>
              </a:pPr>
              <a:t>11/19/2014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7501649-B9E3-4875-A626-A91009295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137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An example request sent from a</a:t>
            </a:r>
            <a:r>
              <a:rPr lang="en-GB" baseline="0" dirty="0" smtClean="0"/>
              <a:t> gateway to the </a:t>
            </a:r>
            <a:r>
              <a:rPr lang="en-GB" baseline="0" dirty="0" err="1" smtClean="0"/>
              <a:t>eToken</a:t>
            </a:r>
            <a:r>
              <a:rPr lang="en-GB" baseline="0" dirty="0" smtClean="0"/>
              <a:t> service: </a:t>
            </a:r>
            <a:r>
              <a:rPr lang="en-GB" dirty="0" smtClean="0"/>
              <a:t>https://etokenserver2.ct.infn.it:8082/eTokenServer/eToken/bc779e33367eaad7882b9dfaa83a432c?voms=gridit:/gridit&amp;proxy-renewal=true&amp;disable-voms-proxy=false&amp;rfc-proxy=true&amp;cn-label=eToken:ScienceGatewayID-UserID-SessionID</a:t>
            </a:r>
          </a:p>
          <a:p>
            <a:endParaRPr lang="en-GB" dirty="0" smtClean="0"/>
          </a:p>
          <a:p>
            <a:r>
              <a:rPr lang="en-GB" dirty="0" smtClean="0"/>
              <a:t>The last part of the request includes the strings that will</a:t>
            </a:r>
            <a:r>
              <a:rPr lang="en-GB" baseline="0" dirty="0" smtClean="0"/>
              <a:t> be included in the CN part of the proxy DN. This identifies: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The gateway (unique per gateway – wired into the gateway)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The user (unique per user and comes from the User DB)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The session (unique for every proxy)</a:t>
            </a:r>
          </a:p>
          <a:p>
            <a:pPr marL="0" indent="0">
              <a:buFontTx/>
              <a:buNone/>
            </a:pPr>
            <a:endParaRPr lang="en-GB" baseline="0" dirty="0" smtClean="0"/>
          </a:p>
          <a:p>
            <a:pPr marL="0" indent="0">
              <a:buFontTx/>
              <a:buNone/>
            </a:pPr>
            <a:r>
              <a:rPr lang="en-GB" baseline="0" dirty="0" smtClean="0"/>
              <a:t>Such requests can be sent to the </a:t>
            </a:r>
            <a:r>
              <a:rPr lang="en-GB" baseline="0" dirty="0" err="1" smtClean="0"/>
              <a:t>eTiken</a:t>
            </a:r>
            <a:r>
              <a:rPr lang="en-GB" baseline="0" dirty="0" smtClean="0"/>
              <a:t> Server only from trusted ID addresses where the approved gateways of the platform run. The </a:t>
            </a:r>
            <a:r>
              <a:rPr lang="en-GB" baseline="0" dirty="0" err="1" smtClean="0"/>
              <a:t>eToken</a:t>
            </a:r>
            <a:r>
              <a:rPr lang="en-GB" baseline="0" dirty="0" smtClean="0"/>
              <a:t> service can perform further checks, </a:t>
            </a:r>
            <a:r>
              <a:rPr lang="en-GB" baseline="0" dirty="0" err="1" smtClean="0"/>
              <a:t>eg</a:t>
            </a:r>
            <a:r>
              <a:rPr lang="en-GB" baseline="0" dirty="0" smtClean="0"/>
              <a:t>: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Check that the gateway ID is valid (based on a list of approved gateway IDs)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Check that the user ID is valid (based on the User DB)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Check that the session ID is in the right format (given that we agree on a fixed format)</a:t>
            </a:r>
          </a:p>
          <a:p>
            <a:pPr marL="0" indent="0">
              <a:buFontTx/>
              <a:buNone/>
            </a:pPr>
            <a:endParaRPr lang="en-GB" baseline="0" dirty="0" smtClean="0"/>
          </a:p>
          <a:p>
            <a:pPr marL="0" indent="0">
              <a:buFontTx/>
              <a:buNone/>
            </a:pPr>
            <a:r>
              <a:rPr lang="en-GB" baseline="0" dirty="0" smtClean="0"/>
              <a:t>This platform becomes also a ‘playground’ for gateway developers who can easily enable new gateways relying on the User DB and </a:t>
            </a:r>
            <a:r>
              <a:rPr lang="en-GB" baseline="0" dirty="0" err="1" smtClean="0"/>
              <a:t>eToken</a:t>
            </a:r>
            <a:r>
              <a:rPr lang="en-GB" baseline="0" dirty="0" smtClean="0"/>
              <a:t> Service. </a:t>
            </a:r>
          </a:p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2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28733"/>
            <a:ext cx="1447800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213309"/>
            <a:ext cx="9144000" cy="644691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7041" y="5637245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541236"/>
            <a:ext cx="1447800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96200" y="6485760"/>
            <a:ext cx="1447800" cy="27918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15611" y="6490401"/>
            <a:ext cx="2286000" cy="27918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9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35496" y="621331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D30BDEB-DAC9-4436-925D-F77FA7140691}" type="datetime1">
              <a:rPr lang="en-US"/>
              <a:pPr>
                <a:defRPr/>
              </a:pPr>
              <a:t>11/19/2014</a:t>
            </a:fld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21331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53E93C7-7FA6-4B67-89AC-03CBAB78CC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2FC4C-5D6C-400B-9F4B-CC3D77DCDF10}" type="datetimeFigureOut">
              <a:rPr lang="en-US"/>
              <a:pPr>
                <a:defRPr/>
              </a:pPr>
              <a:t>11/19/2014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DEF26-A65D-420E-806B-5DECF286FE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B38687-8083-4359-80B4-230EE3DB5611}" type="datetimeFigureOut">
              <a:rPr lang="en-US" smtClean="0"/>
              <a:pPr>
                <a:defRPr/>
              </a:pPr>
              <a:t>11/19/2014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7384"/>
            <a:ext cx="9144000" cy="1056117"/>
            <a:chOff x="1547382" y="-956642"/>
            <a:chExt cx="8966967" cy="792088"/>
          </a:xfrm>
        </p:grpSpPr>
        <p:sp>
          <p:nvSpPr>
            <p:cNvPr id="30" name="Rectangle 29"/>
            <p:cNvSpPr>
              <a:spLocks noChangeArrowheads="1"/>
            </p:cNvSpPr>
            <p:nvPr userDrawn="1"/>
          </p:nvSpPr>
          <p:spPr bwMode="auto">
            <a:xfrm>
              <a:off x="1547382" y="-956642"/>
              <a:ext cx="8966967" cy="792088"/>
            </a:xfrm>
            <a:prstGeom prst="rect">
              <a:avLst/>
            </a:prstGeom>
            <a:solidFill>
              <a:srgbClr val="0067B1"/>
            </a:solidFill>
            <a:ln w="936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1200">
                <a:ln>
                  <a:noFill/>
                </a:ln>
                <a:latin typeface="+mn-lt"/>
              </a:endParaRPr>
            </a:p>
          </p:txBody>
        </p:sp>
        <p:sp>
          <p:nvSpPr>
            <p:cNvPr id="29" name="Rectangle 28"/>
            <p:cNvSpPr>
              <a:spLocks noChangeArrowheads="1"/>
            </p:cNvSpPr>
            <p:nvPr userDrawn="1"/>
          </p:nvSpPr>
          <p:spPr bwMode="auto">
            <a:xfrm>
              <a:off x="1547664" y="-956642"/>
              <a:ext cx="1944217" cy="72008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1200" dirty="0">
                <a:latin typeface="+mn-lt"/>
              </a:endParaRPr>
            </a:p>
          </p:txBody>
        </p:sp>
        <p:sp>
          <p:nvSpPr>
            <p:cNvPr id="28" name="Freeform 27"/>
            <p:cNvSpPr>
              <a:spLocks noChangeArrowheads="1"/>
            </p:cNvSpPr>
            <p:nvPr userDrawn="1"/>
          </p:nvSpPr>
          <p:spPr bwMode="auto">
            <a:xfrm>
              <a:off x="2771800" y="-956642"/>
              <a:ext cx="1323452" cy="720080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1200">
                <a:latin typeface="+mn-lt"/>
              </a:endParaRPr>
            </a:p>
          </p:txBody>
        </p:sp>
        <p:pic>
          <p:nvPicPr>
            <p:cNvPr id="27" name="Picture 26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7664" y="-956642"/>
              <a:ext cx="1224136" cy="720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213309"/>
            <a:ext cx="9144000" cy="6720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1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136" y="621331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AB38687-8083-4359-80B4-230EE3DB5611}" type="datetimeFigureOut">
              <a:rPr lang="en-US"/>
              <a:pPr>
                <a:defRPr/>
              </a:pPr>
              <a:t>11/19/2014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21331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511AA2-99FE-4BFE-B934-C050D2B583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01341"/>
            <a:ext cx="1447800" cy="27918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501341"/>
            <a:ext cx="2286000" cy="27918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64067" y="-102729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58" r:id="rId3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egi.eu/wiki/Long-tail_of_science_pilo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Services for the long </a:t>
            </a:r>
            <a:br>
              <a:rPr lang="en-GB" dirty="0" smtClean="0"/>
            </a:br>
            <a:r>
              <a:rPr lang="en-GB" dirty="0" smtClean="0"/>
              <a:t>tail of science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Gergely</a:t>
            </a:r>
            <a:r>
              <a:rPr lang="en-GB" dirty="0" smtClean="0"/>
              <a:t> </a:t>
            </a:r>
            <a:r>
              <a:rPr lang="en-GB" dirty="0" err="1" smtClean="0"/>
              <a:t>Sipos</a:t>
            </a:r>
            <a:endParaRPr lang="en-GB" dirty="0" smtClean="0"/>
          </a:p>
          <a:p>
            <a:r>
              <a:rPr lang="en-GB" dirty="0" smtClean="0"/>
              <a:t>Peter </a:t>
            </a:r>
            <a:r>
              <a:rPr lang="en-GB" dirty="0" err="1" smtClean="0"/>
              <a:t>Solagna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-431800" y="234808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4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Access request form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268760"/>
            <a:ext cx="8075612" cy="4525963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 smtClean="0"/>
              <a:t>Form to be implemented in the User Management Portal:</a:t>
            </a:r>
          </a:p>
          <a:p>
            <a:r>
              <a:rPr lang="en-GB" sz="2000" dirty="0" smtClean="0"/>
              <a:t>Name</a:t>
            </a:r>
          </a:p>
          <a:p>
            <a:r>
              <a:rPr lang="en-GB" sz="2000" dirty="0" smtClean="0"/>
              <a:t>Institute</a:t>
            </a:r>
          </a:p>
          <a:p>
            <a:r>
              <a:rPr lang="en-GB" sz="2000" dirty="0" smtClean="0"/>
              <a:t>Contact (email, phone number)</a:t>
            </a:r>
          </a:p>
          <a:p>
            <a:r>
              <a:rPr lang="en-GB" sz="2000" dirty="0" smtClean="0"/>
              <a:t>Link to your profile page </a:t>
            </a:r>
          </a:p>
          <a:p>
            <a:pPr lvl="1"/>
            <a:r>
              <a:rPr lang="en-GB" sz="1800" dirty="0" smtClean="0"/>
              <a:t>Ideally: Institute website</a:t>
            </a:r>
          </a:p>
          <a:p>
            <a:pPr lvl="1"/>
            <a:r>
              <a:rPr lang="en-GB" sz="1800" dirty="0" smtClean="0"/>
              <a:t>Second rate: </a:t>
            </a:r>
            <a:r>
              <a:rPr lang="en-GB" sz="1800" dirty="0" err="1" smtClean="0"/>
              <a:t>ResearchGate</a:t>
            </a:r>
            <a:r>
              <a:rPr lang="en-GB" sz="1800" dirty="0" smtClean="0"/>
              <a:t>, </a:t>
            </a:r>
            <a:r>
              <a:rPr lang="en-GB" sz="1800" dirty="0" err="1" smtClean="0"/>
              <a:t>Linkedin</a:t>
            </a:r>
            <a:endParaRPr lang="en-GB" sz="1800" dirty="0" smtClean="0"/>
          </a:p>
          <a:p>
            <a:pPr lvl="1"/>
            <a:r>
              <a:rPr lang="en-GB" sz="1800" dirty="0" smtClean="0"/>
              <a:t>Third rate: Other site</a:t>
            </a:r>
          </a:p>
          <a:p>
            <a:r>
              <a:rPr lang="en-GB" sz="2000" dirty="0" smtClean="0"/>
              <a:t>Use case (scientific case that requires computing and storage)</a:t>
            </a:r>
          </a:p>
          <a:p>
            <a:pPr lvl="1"/>
            <a:r>
              <a:rPr lang="en-GB" sz="1600" dirty="0" smtClean="0"/>
              <a:t>1-2 paragraph to justify the request</a:t>
            </a:r>
          </a:p>
          <a:p>
            <a:r>
              <a:rPr lang="en-GB" sz="2000" dirty="0" smtClean="0"/>
              <a:t>References or links to further information</a:t>
            </a:r>
          </a:p>
          <a:p>
            <a:pPr lvl="1"/>
            <a:r>
              <a:rPr lang="en-GB" sz="1800" dirty="0" smtClean="0"/>
              <a:t>Papers, presentations, anything else</a:t>
            </a:r>
          </a:p>
          <a:p>
            <a:r>
              <a:rPr lang="en-GB" sz="2000" dirty="0" smtClean="0"/>
              <a:t>Is the default allocation enough, or do you need more? </a:t>
            </a:r>
          </a:p>
          <a:p>
            <a:pPr lvl="1"/>
            <a:r>
              <a:rPr lang="en-GB" sz="1600" dirty="0" smtClean="0"/>
              <a:t>If more, how much? For how long?</a:t>
            </a:r>
          </a:p>
          <a:p>
            <a:pPr lvl="1"/>
            <a:endParaRPr lang="en-GB" sz="1800" dirty="0" smtClean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13622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Thank you.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03648" y="3886200"/>
            <a:ext cx="7740352" cy="1343000"/>
          </a:xfrm>
        </p:spPr>
        <p:txBody>
          <a:bodyPr/>
          <a:lstStyle/>
          <a:p>
            <a:r>
              <a:rPr lang="en-GB" dirty="0"/>
              <a:t>Further information: </a:t>
            </a:r>
            <a:r>
              <a:rPr lang="en-GB" sz="2800" dirty="0">
                <a:hlinkClick r:id="rId2"/>
              </a:rPr>
              <a:t>https://</a:t>
            </a:r>
            <a:r>
              <a:rPr lang="en-GB" sz="2800" dirty="0" smtClean="0">
                <a:hlinkClick r:id="rId2"/>
              </a:rPr>
              <a:t>wiki.egi.eu/wiki/Long-tail_of_science_pilot</a:t>
            </a:r>
            <a:endParaRPr lang="en-GB" sz="2800" dirty="0" smtClean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00294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363272" cy="4525963"/>
          </a:xfrm>
        </p:spPr>
        <p:txBody>
          <a:bodyPr/>
          <a:lstStyle/>
          <a:p>
            <a:r>
              <a:rPr lang="en-GB" sz="1800" dirty="0" smtClean="0"/>
              <a:t>We propose a new, ‘long-tail platform’ for EGI</a:t>
            </a:r>
          </a:p>
          <a:p>
            <a:pPr lvl="1"/>
            <a:r>
              <a:rPr lang="en-GB" sz="1600" dirty="0" smtClean="0"/>
              <a:t>A set of infrastructure services + access processes and policies + user environments + user support resources and teams – all working together in a way fitting the needs of the long tail</a:t>
            </a:r>
          </a:p>
          <a:p>
            <a:pPr lvl="1"/>
            <a:r>
              <a:rPr lang="en-GB" sz="1600" dirty="0" smtClean="0"/>
              <a:t>Imagine this as a ‘sandbox’ similar to the one setup by the pay-per-use task force</a:t>
            </a:r>
          </a:p>
          <a:p>
            <a:pPr lvl="2"/>
            <a:r>
              <a:rPr lang="en-GB" sz="1400" dirty="0" smtClean="0"/>
              <a:t>Voluntary resource providers</a:t>
            </a:r>
          </a:p>
          <a:p>
            <a:pPr lvl="2"/>
            <a:r>
              <a:rPr lang="en-GB" sz="1400" dirty="0" smtClean="0"/>
              <a:t>A different access policies than other VOs of EGI</a:t>
            </a:r>
          </a:p>
          <a:p>
            <a:pPr lvl="2"/>
            <a:r>
              <a:rPr lang="en-GB" sz="1400" dirty="0" smtClean="0"/>
              <a:t>Start with an approximate solution and refine it along the way</a:t>
            </a:r>
          </a:p>
          <a:p>
            <a:pPr lvl="3"/>
            <a:r>
              <a:rPr lang="en-GB" sz="1000" dirty="0" smtClean="0"/>
              <a:t>E.g. The business model will have to be fine-tuned during operation</a:t>
            </a:r>
          </a:p>
          <a:p>
            <a:pPr lvl="1"/>
            <a:r>
              <a:rPr lang="en-GB" sz="1600" dirty="0" smtClean="0"/>
              <a:t>Demonstrate elements of the platform </a:t>
            </a:r>
            <a:r>
              <a:rPr lang="en-GB" sz="1600" dirty="0" smtClean="0"/>
              <a:t>in </a:t>
            </a:r>
            <a:r>
              <a:rPr lang="en-GB" sz="1600" dirty="0" smtClean="0"/>
              <a:t>PY5 based on</a:t>
            </a:r>
          </a:p>
          <a:p>
            <a:pPr lvl="2"/>
            <a:r>
              <a:rPr lang="en-GB" sz="1200" dirty="0" smtClean="0"/>
              <a:t>Existing tools</a:t>
            </a:r>
          </a:p>
          <a:p>
            <a:pPr lvl="2"/>
            <a:r>
              <a:rPr lang="en-GB" sz="1200" dirty="0" smtClean="0"/>
              <a:t>Services that are already under developments</a:t>
            </a:r>
          </a:p>
          <a:p>
            <a:pPr lvl="2"/>
            <a:r>
              <a:rPr lang="en-GB" sz="1200" dirty="0" smtClean="0"/>
              <a:t>Minor new development</a:t>
            </a:r>
          </a:p>
          <a:p>
            <a:pPr lvl="2"/>
            <a:r>
              <a:rPr lang="en-US" sz="1200" dirty="0" smtClean="0"/>
              <a:t>Funding from remaining PY5 budget</a:t>
            </a:r>
            <a:endParaRPr lang="en-GB" sz="1200" dirty="0" smtClean="0"/>
          </a:p>
          <a:p>
            <a:pPr lvl="1"/>
            <a:r>
              <a:rPr lang="en-GB" sz="1600" dirty="0" smtClean="0"/>
              <a:t>Operate, fine-tune and evolve the platform in EGI-Engage</a:t>
            </a:r>
          </a:p>
          <a:p>
            <a:pPr lvl="2"/>
            <a:r>
              <a:rPr lang="en-GB" sz="1200" dirty="0" smtClean="0"/>
              <a:t>Based on feedback from users, providers and collaborating projects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01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Needs of the long tail</a:t>
            </a:r>
            <a:r>
              <a:rPr lang="en-US" sz="3200" smtClean="0"/>
              <a:t>: </a:t>
            </a:r>
            <a:br>
              <a:rPr lang="en-US" sz="3200" smtClean="0"/>
            </a:br>
            <a:r>
              <a:rPr lang="en-US" sz="3200" smtClean="0"/>
              <a:t>User </a:t>
            </a:r>
            <a:r>
              <a:rPr lang="en-US" sz="3200" dirty="0" smtClean="0"/>
              <a:t>requirements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96752"/>
            <a:ext cx="8075612" cy="4525963"/>
          </a:xfrm>
        </p:spPr>
        <p:txBody>
          <a:bodyPr/>
          <a:lstStyle/>
          <a:p>
            <a:r>
              <a:rPr lang="en-US" sz="2400" dirty="0" smtClean="0"/>
              <a:t>Availability of resources – primarily for computing (HTC &amp; cloud), short and mid-term storage</a:t>
            </a:r>
          </a:p>
          <a:p>
            <a:pPr lvl="2"/>
            <a:r>
              <a:rPr lang="en-US" sz="1600" dirty="0" smtClean="0"/>
              <a:t>Long-term, dedicated resource access will still require separate community VOs</a:t>
            </a:r>
          </a:p>
          <a:p>
            <a:r>
              <a:rPr lang="en-US" sz="2400" dirty="0" smtClean="0"/>
              <a:t>Zero-barrier access: </a:t>
            </a:r>
            <a:r>
              <a:rPr lang="en-GB" sz="2400" dirty="0"/>
              <a:t>any user who carries out </a:t>
            </a:r>
            <a:r>
              <a:rPr lang="en-GB" sz="2400" dirty="0" smtClean="0"/>
              <a:t>relevant research </a:t>
            </a:r>
            <a:r>
              <a:rPr lang="en-GB" sz="2400" dirty="0"/>
              <a:t>can get </a:t>
            </a:r>
            <a:r>
              <a:rPr lang="en-GB" sz="2400" dirty="0" smtClean="0"/>
              <a:t>a </a:t>
            </a:r>
            <a:r>
              <a:rPr lang="en-GB" sz="2400" dirty="0"/>
              <a:t>start-up resource </a:t>
            </a:r>
            <a:r>
              <a:rPr lang="en-GB" sz="2400" dirty="0" smtClean="0"/>
              <a:t>allocation</a:t>
            </a:r>
          </a:p>
          <a:p>
            <a:pPr lvl="2"/>
            <a:r>
              <a:rPr lang="en-GB" sz="1600" dirty="0" smtClean="0"/>
              <a:t>We can decide what relevant means (e.g. any non-for profit)</a:t>
            </a:r>
            <a:endParaRPr lang="en-US" sz="1600" dirty="0" smtClean="0"/>
          </a:p>
          <a:p>
            <a:r>
              <a:rPr lang="en-US" sz="2400" dirty="0" smtClean="0"/>
              <a:t>100% coverage: </a:t>
            </a:r>
            <a:r>
              <a:rPr lang="en-GB" sz="2400" dirty="0"/>
              <a:t>anyone with internet access can become a user </a:t>
            </a:r>
            <a:endParaRPr lang="en-GB" sz="2400" dirty="0" smtClean="0"/>
          </a:p>
          <a:p>
            <a:pPr lvl="2"/>
            <a:r>
              <a:rPr lang="en-GB" sz="1600" dirty="0" smtClean="0"/>
              <a:t>No </a:t>
            </a:r>
            <a:r>
              <a:rPr lang="en-GB" sz="1600" dirty="0"/>
              <a:t>need for specialised relationship with an NREN, a </a:t>
            </a:r>
            <a:r>
              <a:rPr lang="en-GB" sz="1600" dirty="0" smtClean="0"/>
              <a:t>CA</a:t>
            </a:r>
          </a:p>
          <a:p>
            <a:pPr lvl="2"/>
            <a:r>
              <a:rPr lang="en-GB" sz="1600" dirty="0" smtClean="0"/>
              <a:t>No need to establish an RA at your institute</a:t>
            </a:r>
            <a:endParaRPr lang="en-US" sz="1600" dirty="0" smtClean="0"/>
          </a:p>
          <a:p>
            <a:r>
              <a:rPr lang="en-GB" sz="2400" dirty="0"/>
              <a:t>User-centric: User support </a:t>
            </a:r>
            <a:r>
              <a:rPr lang="en-GB" sz="2400" dirty="0" smtClean="0"/>
              <a:t>for platform users is </a:t>
            </a:r>
            <a:r>
              <a:rPr lang="en-GB" sz="2400" dirty="0"/>
              <a:t>available </a:t>
            </a:r>
            <a:r>
              <a:rPr lang="en-GB" sz="2400" dirty="0" smtClean="0"/>
              <a:t>through the NGIs</a:t>
            </a:r>
          </a:p>
          <a:p>
            <a:pPr lvl="2"/>
            <a:r>
              <a:rPr lang="en-GB" sz="1600" dirty="0" smtClean="0"/>
              <a:t>Not necessarily everywhere – but we need teams who can help anyone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411092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Needs of the long tail:</a:t>
            </a:r>
            <a:br>
              <a:rPr lang="en-GB" sz="3200" dirty="0" smtClean="0"/>
            </a:br>
            <a:r>
              <a:rPr lang="en-GB" sz="3200" dirty="0" smtClean="0"/>
              <a:t>EGI requirements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79301"/>
            <a:ext cx="8424936" cy="4525963"/>
          </a:xfrm>
        </p:spPr>
        <p:txBody>
          <a:bodyPr/>
          <a:lstStyle/>
          <a:p>
            <a:pPr lvl="0"/>
            <a:r>
              <a:rPr lang="en-GB" sz="2400" dirty="0"/>
              <a:t>Realistic: Reuse existing technology building blocks as much as possible, require minimal new </a:t>
            </a:r>
            <a:r>
              <a:rPr lang="en-GB" sz="2400" dirty="0" smtClean="0"/>
              <a:t>development</a:t>
            </a:r>
          </a:p>
          <a:p>
            <a:pPr lvl="0"/>
            <a:r>
              <a:rPr lang="en-GB" sz="2400" dirty="0" smtClean="0"/>
              <a:t>Secure</a:t>
            </a:r>
            <a:r>
              <a:rPr lang="en-GB" sz="2400" dirty="0"/>
              <a:t>: Provide acceptable level of tracking of users and user </a:t>
            </a:r>
            <a:r>
              <a:rPr lang="en-GB" sz="2400" dirty="0" smtClean="0"/>
              <a:t>activities (Not necessarily f2f vetting)</a:t>
            </a:r>
          </a:p>
          <a:p>
            <a:pPr lvl="0"/>
            <a:r>
              <a:rPr lang="en-GB" sz="2400" dirty="0" smtClean="0"/>
              <a:t>Scalable: Can scale up to support large number resource providers, technology providers, use cases and users</a:t>
            </a:r>
          </a:p>
          <a:p>
            <a:r>
              <a:rPr lang="en-GB" sz="2400" dirty="0" smtClean="0"/>
              <a:t>Valuable</a:t>
            </a:r>
            <a:r>
              <a:rPr lang="en-GB" sz="2400" dirty="0"/>
              <a:t>: Result </a:t>
            </a:r>
            <a:r>
              <a:rPr lang="en-GB" sz="2400" dirty="0" smtClean="0"/>
              <a:t>tangible outcomes</a:t>
            </a:r>
          </a:p>
          <a:p>
            <a:pPr lvl="2"/>
            <a:r>
              <a:rPr lang="en-GB" sz="1600" dirty="0" smtClean="0"/>
              <a:t>Traceable scientific </a:t>
            </a:r>
            <a:r>
              <a:rPr lang="en-GB" sz="1600" dirty="0"/>
              <a:t>publications </a:t>
            </a:r>
            <a:r>
              <a:rPr lang="en-GB" sz="1600" dirty="0" smtClean="0"/>
              <a:t>from the long tail – with EGI acknowledgements</a:t>
            </a:r>
          </a:p>
          <a:p>
            <a:pPr lvl="2"/>
            <a:r>
              <a:rPr lang="en-GB" sz="1600" dirty="0" smtClean="0"/>
              <a:t>User stories from the long-tail (for the NGIs who participate in the platform)</a:t>
            </a:r>
          </a:p>
          <a:p>
            <a:pPr lvl="2"/>
            <a:r>
              <a:rPr lang="en-GB" sz="1600" dirty="0" smtClean="0"/>
              <a:t>Opportunities for direct engagement with users </a:t>
            </a:r>
            <a:r>
              <a:rPr lang="en-GB" sz="1600" dirty="0" smtClean="0">
                <a:sym typeface="Wingdings" panose="05000000000000000000" pitchFamily="2" charset="2"/>
              </a:rPr>
              <a:t> </a:t>
            </a:r>
            <a:r>
              <a:rPr lang="en-GB" sz="1600" dirty="0" smtClean="0"/>
              <a:t>to nurture members from the long tail into e-science communities</a:t>
            </a:r>
          </a:p>
        </p:txBody>
      </p:sp>
    </p:spTree>
    <p:extLst>
      <p:ext uri="{BB962C8B-B14F-4D97-AF65-F5344CB8AC3E}">
        <p14:creationId xmlns:p14="http://schemas.microsoft.com/office/powerpoint/2010/main" val="107068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Long-tail platform proposal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95536" y="3789040"/>
            <a:ext cx="8136904" cy="144016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Long-tail VO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dirty="0" smtClean="0">
                <a:solidFill>
                  <a:schemeClr val="tx1"/>
                </a:solidFill>
              </a:rPr>
              <a:t>(grid + cloud sites)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39752" y="5589240"/>
            <a:ext cx="432048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Certified EGI resource providers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4462854" y="522920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779912" y="5281463"/>
            <a:ext cx="1369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Join voluntarily</a:t>
            </a:r>
            <a:endParaRPr lang="en-GB" sz="1400" dirty="0"/>
          </a:p>
        </p:txBody>
      </p:sp>
      <p:sp>
        <p:nvSpPr>
          <p:cNvPr id="15" name="Rectangle 14"/>
          <p:cNvSpPr/>
          <p:nvPr/>
        </p:nvSpPr>
        <p:spPr>
          <a:xfrm>
            <a:off x="804791" y="2348880"/>
            <a:ext cx="2448272" cy="720080"/>
          </a:xfrm>
          <a:prstGeom prst="rect">
            <a:avLst/>
          </a:prstGeom>
          <a:solidFill>
            <a:srgbClr val="F796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User management portal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779912" y="2348880"/>
            <a:ext cx="4752528" cy="7200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National/domain/app. </a:t>
            </a:r>
            <a:r>
              <a:rPr lang="en-GB" dirty="0">
                <a:solidFill>
                  <a:schemeClr val="tx1"/>
                </a:solidFill>
              </a:rPr>
              <a:t>s</a:t>
            </a:r>
            <a:r>
              <a:rPr lang="en-GB" dirty="0" smtClean="0">
                <a:solidFill>
                  <a:schemeClr val="tx1"/>
                </a:solidFill>
              </a:rPr>
              <a:t>pecific VREs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dirty="0" smtClean="0">
                <a:solidFill>
                  <a:schemeClr val="tx1"/>
                </a:solidFill>
              </a:rPr>
              <a:t>(e.g. SCI-BUS, DIRAC, CSGF, etc.)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>
            <a:stCxn id="16" idx="2"/>
          </p:cNvCxnSpPr>
          <p:nvPr/>
        </p:nvCxnSpPr>
        <p:spPr>
          <a:xfrm>
            <a:off x="6156176" y="3068960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201160" y="3068960"/>
            <a:ext cx="41152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User-specific X509 proxies from robot certificates </a:t>
            </a:r>
            <a:r>
              <a:rPr lang="en-GB" sz="1200" dirty="0" smtClean="0"/>
              <a:t>(New policy to allow robot proxy for job submission too!)</a:t>
            </a:r>
            <a:endParaRPr lang="en-GB" sz="1400" dirty="0"/>
          </a:p>
        </p:txBody>
      </p:sp>
      <p:cxnSp>
        <p:nvCxnSpPr>
          <p:cNvPr id="23" name="Straight Arrow Connector 22"/>
          <p:cNvCxnSpPr>
            <a:endCxn id="15" idx="0"/>
          </p:cNvCxnSpPr>
          <p:nvPr/>
        </p:nvCxnSpPr>
        <p:spPr>
          <a:xfrm>
            <a:off x="2028927" y="1916832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miley Face 25"/>
          <p:cNvSpPr/>
          <p:nvPr/>
        </p:nvSpPr>
        <p:spPr>
          <a:xfrm>
            <a:off x="1763688" y="1124744"/>
            <a:ext cx="576064" cy="576064"/>
          </a:xfrm>
          <a:prstGeom prst="smileyFac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ular Callout 27"/>
          <p:cNvSpPr/>
          <p:nvPr/>
        </p:nvSpPr>
        <p:spPr>
          <a:xfrm>
            <a:off x="2771800" y="44624"/>
            <a:ext cx="5976664" cy="1152128"/>
          </a:xfrm>
          <a:prstGeom prst="wedgeRectCallout">
            <a:avLst>
              <a:gd name="adj1" fmla="val -56263"/>
              <a:gd name="adj2" fmla="val 46434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tx1"/>
                </a:solidFill>
              </a:rPr>
              <a:t>Login </a:t>
            </a:r>
            <a:r>
              <a:rPr lang="en-GB" sz="1400" dirty="0">
                <a:solidFill>
                  <a:schemeClr val="tx1"/>
                </a:solidFill>
              </a:rPr>
              <a:t>(</a:t>
            </a:r>
            <a:r>
              <a:rPr lang="en-GB" sz="1400" dirty="0" err="1">
                <a:solidFill>
                  <a:schemeClr val="tx1"/>
                </a:solidFill>
              </a:rPr>
              <a:t>EduGAIN</a:t>
            </a:r>
            <a:r>
              <a:rPr lang="en-GB" sz="1400" dirty="0">
                <a:solidFill>
                  <a:schemeClr val="tx1"/>
                </a:solidFill>
              </a:rPr>
              <a:t>, </a:t>
            </a:r>
            <a:r>
              <a:rPr lang="en-GB" sz="1400" dirty="0" err="1">
                <a:solidFill>
                  <a:schemeClr val="tx1"/>
                </a:solidFill>
              </a:rPr>
              <a:t>OpenID</a:t>
            </a:r>
            <a:r>
              <a:rPr lang="en-GB" sz="1400" dirty="0">
                <a:solidFill>
                  <a:schemeClr val="tx1"/>
                </a:solidFill>
              </a:rPr>
              <a:t>, Local </a:t>
            </a:r>
            <a:r>
              <a:rPr lang="en-GB" sz="1400" dirty="0" smtClean="0">
                <a:solidFill>
                  <a:schemeClr val="tx1"/>
                </a:solidFill>
              </a:rPr>
              <a:t>ID)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tx1"/>
                </a:solidFill>
              </a:rPr>
              <a:t>Request resources (define capacity)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tx1"/>
                </a:solidFill>
              </a:rPr>
              <a:t>Justify request (describe science use case – short text!)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tx1"/>
                </a:solidFill>
              </a:rPr>
              <a:t>Provide means for identification (e.g. URL of staff site with phone number, </a:t>
            </a:r>
            <a:r>
              <a:rPr lang="en-GB" sz="1400" dirty="0" err="1" smtClean="0">
                <a:solidFill>
                  <a:schemeClr val="tx1"/>
                </a:solidFill>
              </a:rPr>
              <a:t>ResearchGate</a:t>
            </a:r>
            <a:r>
              <a:rPr lang="en-GB" sz="1400" dirty="0" smtClean="0">
                <a:solidFill>
                  <a:schemeClr val="tx1"/>
                </a:solidFill>
              </a:rPr>
              <a:t> or LinkedIn reference)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-41741" y="1196752"/>
            <a:ext cx="1438214" cy="461665"/>
          </a:xfrm>
          <a:prstGeom prst="rect">
            <a:avLst/>
          </a:prstGeom>
          <a:solidFill>
            <a:srgbClr val="F79646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/>
              <a:t>Portal OR</a:t>
            </a:r>
            <a:r>
              <a:rPr lang="en-GB" sz="1200" smtClean="0"/>
              <a:t/>
            </a:r>
            <a:br>
              <a:rPr lang="en-GB" sz="1200" smtClean="0"/>
            </a:br>
            <a:r>
              <a:rPr lang="en-GB" sz="1200" smtClean="0"/>
              <a:t>Review </a:t>
            </a:r>
            <a:r>
              <a:rPr lang="en-GB" sz="1200" dirty="0" smtClean="0"/>
              <a:t>committee</a:t>
            </a:r>
            <a:endParaRPr lang="en-GB" sz="1200" dirty="0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1187624" y="1412776"/>
            <a:ext cx="54062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30642" y="548680"/>
            <a:ext cx="173637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Grant/deny access</a:t>
            </a:r>
            <a:br>
              <a:rPr lang="en-GB" sz="1400" dirty="0" smtClean="0"/>
            </a:br>
            <a:r>
              <a:rPr lang="en-GB" sz="1400" dirty="0" smtClean="0"/>
              <a:t>(Automatic/manual)</a:t>
            </a:r>
            <a:endParaRPr lang="en-GB" sz="1400" dirty="0"/>
          </a:p>
        </p:txBody>
      </p:sp>
      <p:cxnSp>
        <p:nvCxnSpPr>
          <p:cNvPr id="37" name="Straight Arrow Connector 36"/>
          <p:cNvCxnSpPr>
            <a:stCxn id="26" idx="5"/>
          </p:cNvCxnSpPr>
          <p:nvPr/>
        </p:nvCxnSpPr>
        <p:spPr>
          <a:xfrm>
            <a:off x="2255389" y="1616445"/>
            <a:ext cx="1524523" cy="7324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5496" y="3140968"/>
            <a:ext cx="43736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7313" indent="-87313">
              <a:buFont typeface="Arial" panose="020B0604020202020204" pitchFamily="34" charset="0"/>
              <a:buChar char="•"/>
            </a:pPr>
            <a:r>
              <a:rPr lang="en-GB" sz="1400" dirty="0" smtClean="0"/>
              <a:t>Collect and analyse usage stats. – watch exceeds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GB" sz="1400" dirty="0" smtClean="0"/>
              <a:t>Surveys for publications and feedback</a:t>
            </a:r>
            <a:endParaRPr lang="en-GB" sz="1400" dirty="0"/>
          </a:p>
        </p:txBody>
      </p:sp>
      <p:sp>
        <p:nvSpPr>
          <p:cNvPr id="40" name="TextBox 39"/>
          <p:cNvSpPr txBox="1"/>
          <p:nvPr/>
        </p:nvSpPr>
        <p:spPr>
          <a:xfrm>
            <a:off x="2627784" y="1835532"/>
            <a:ext cx="2005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Access resources</a:t>
            </a:r>
            <a:endParaRPr lang="en-GB" dirty="0"/>
          </a:p>
        </p:txBody>
      </p:sp>
      <p:cxnSp>
        <p:nvCxnSpPr>
          <p:cNvPr id="43" name="Straight Arrow Connector 42"/>
          <p:cNvCxnSpPr/>
          <p:nvPr/>
        </p:nvCxnSpPr>
        <p:spPr>
          <a:xfrm flipH="1" flipV="1">
            <a:off x="2287782" y="3068960"/>
            <a:ext cx="15966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Smiley Face 46"/>
          <p:cNvSpPr/>
          <p:nvPr/>
        </p:nvSpPr>
        <p:spPr>
          <a:xfrm>
            <a:off x="5688691" y="1052736"/>
            <a:ext cx="576064" cy="576064"/>
          </a:xfrm>
          <a:prstGeom prst="smileyFac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/>
          <p:cNvSpPr txBox="1"/>
          <p:nvPr/>
        </p:nvSpPr>
        <p:spPr>
          <a:xfrm>
            <a:off x="5311467" y="1691516"/>
            <a:ext cx="3386633" cy="369332"/>
          </a:xfrm>
          <a:prstGeom prst="rect">
            <a:avLst/>
          </a:prstGeom>
          <a:solidFill>
            <a:schemeClr val="accent6"/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A few NGI User Support Teams</a:t>
            </a:r>
            <a:endParaRPr lang="en-GB" dirty="0"/>
          </a:p>
        </p:txBody>
      </p:sp>
      <p:cxnSp>
        <p:nvCxnSpPr>
          <p:cNvPr id="49" name="Straight Arrow Connector 48"/>
          <p:cNvCxnSpPr/>
          <p:nvPr/>
        </p:nvCxnSpPr>
        <p:spPr>
          <a:xfrm flipH="1">
            <a:off x="2483768" y="1340768"/>
            <a:ext cx="30963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075061" y="1321604"/>
            <a:ext cx="20730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Provide training and</a:t>
            </a:r>
            <a:br>
              <a:rPr lang="en-GB" sz="1400" dirty="0" smtClean="0"/>
            </a:br>
            <a:r>
              <a:rPr lang="en-GB" sz="1400" dirty="0" smtClean="0"/>
              <a:t>app. Integration support</a:t>
            </a:r>
            <a:endParaRPr lang="en-GB" sz="1400" dirty="0"/>
          </a:p>
        </p:txBody>
      </p:sp>
      <p:sp>
        <p:nvSpPr>
          <p:cNvPr id="25" name="Rectangle 24"/>
          <p:cNvSpPr/>
          <p:nvPr/>
        </p:nvSpPr>
        <p:spPr>
          <a:xfrm>
            <a:off x="2555776" y="2708920"/>
            <a:ext cx="697287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User DB</a:t>
            </a:r>
            <a:endParaRPr lang="en-GB" sz="1200" dirty="0"/>
          </a:p>
        </p:txBody>
      </p:sp>
      <p:cxnSp>
        <p:nvCxnSpPr>
          <p:cNvPr id="41" name="Straight Arrow Connector 40"/>
          <p:cNvCxnSpPr>
            <a:stCxn id="16" idx="1"/>
          </p:cNvCxnSpPr>
          <p:nvPr/>
        </p:nvCxnSpPr>
        <p:spPr>
          <a:xfrm flipH="1">
            <a:off x="3253063" y="2708920"/>
            <a:ext cx="526849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miley Face 43"/>
          <p:cNvSpPr/>
          <p:nvPr/>
        </p:nvSpPr>
        <p:spPr>
          <a:xfrm>
            <a:off x="8460432" y="3376156"/>
            <a:ext cx="576064" cy="576064"/>
          </a:xfrm>
          <a:prstGeom prst="smileyFac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/>
          <p:cNvSpPr txBox="1"/>
          <p:nvPr/>
        </p:nvSpPr>
        <p:spPr>
          <a:xfrm>
            <a:off x="8388424" y="4005064"/>
            <a:ext cx="739305" cy="461665"/>
          </a:xfrm>
          <a:prstGeom prst="rect">
            <a:avLst/>
          </a:prstGeom>
          <a:solidFill>
            <a:schemeClr val="accent6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/>
              <a:t>Security</a:t>
            </a:r>
            <a:br>
              <a:rPr lang="en-GB" sz="1200" dirty="0" smtClean="0"/>
            </a:br>
            <a:r>
              <a:rPr lang="en-GB" sz="1200" dirty="0" smtClean="0"/>
              <a:t>team</a:t>
            </a:r>
            <a:endParaRPr lang="en-GB" sz="1200" dirty="0"/>
          </a:p>
        </p:txBody>
      </p:sp>
      <p:cxnSp>
        <p:nvCxnSpPr>
          <p:cNvPr id="46" name="Straight Arrow Connector 45"/>
          <p:cNvCxnSpPr>
            <a:stCxn id="44" idx="3"/>
          </p:cNvCxnSpPr>
          <p:nvPr/>
        </p:nvCxnSpPr>
        <p:spPr>
          <a:xfrm flipH="1">
            <a:off x="8028384" y="3867857"/>
            <a:ext cx="516411" cy="2812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7092280" y="3476908"/>
            <a:ext cx="13681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/>
              <a:t>Monitor</a:t>
            </a:r>
            <a:br>
              <a:rPr lang="en-GB" sz="1100" dirty="0" smtClean="0"/>
            </a:br>
            <a:r>
              <a:rPr lang="en-GB" sz="1100" dirty="0" smtClean="0"/>
              <a:t>activity &amp; Suspend users in portal</a:t>
            </a:r>
            <a:endParaRPr lang="en-GB" sz="1100" dirty="0"/>
          </a:p>
        </p:txBody>
      </p:sp>
      <p:sp>
        <p:nvSpPr>
          <p:cNvPr id="53" name="TextBox 52"/>
          <p:cNvSpPr txBox="1"/>
          <p:nvPr/>
        </p:nvSpPr>
        <p:spPr>
          <a:xfrm>
            <a:off x="2195736" y="6433591"/>
            <a:ext cx="4753224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Legend: ORANGE boxes require funding </a:t>
            </a:r>
            <a:r>
              <a:rPr lang="en-GB" sz="1400" smtClean="0"/>
              <a:t>in EGI-Engage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440646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2" grpId="0"/>
      <p:bldP spid="26" grpId="0" animBg="1"/>
      <p:bldP spid="28" grpId="0" animBg="1"/>
      <p:bldP spid="32" grpId="0" animBg="1"/>
      <p:bldP spid="35" grpId="0" animBg="1"/>
      <p:bldP spid="38" grpId="0"/>
      <p:bldP spid="40" grpId="0"/>
      <p:bldP spid="47" grpId="0" animBg="1"/>
      <p:bldP spid="48" grpId="0" animBg="1"/>
      <p:bldP spid="52" grpId="0"/>
      <p:bldP spid="44" grpId="0" animBg="1"/>
      <p:bldP spid="45" grpId="0" animBg="1"/>
      <p:bldP spid="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Updated architecture (29/Oct)</a:t>
            </a:r>
            <a:endParaRPr lang="en-GB" sz="3600" dirty="0"/>
          </a:p>
        </p:txBody>
      </p:sp>
      <p:sp>
        <p:nvSpPr>
          <p:cNvPr id="4" name="Oval 3"/>
          <p:cNvSpPr/>
          <p:nvPr/>
        </p:nvSpPr>
        <p:spPr>
          <a:xfrm>
            <a:off x="395536" y="3789040"/>
            <a:ext cx="8136904" cy="144016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Long-tail VO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dirty="0" smtClean="0">
                <a:solidFill>
                  <a:schemeClr val="tx1"/>
                </a:solidFill>
              </a:rPr>
              <a:t>(grid + cloud sites)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39752" y="5589240"/>
            <a:ext cx="432048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Certified EGI resource providers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4462854" y="522920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779912" y="5281463"/>
            <a:ext cx="1369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Join voluntarily</a:t>
            </a:r>
            <a:endParaRPr lang="en-GB" sz="1400" dirty="0"/>
          </a:p>
        </p:txBody>
      </p:sp>
      <p:sp>
        <p:nvSpPr>
          <p:cNvPr id="8" name="Rectangle 7"/>
          <p:cNvSpPr/>
          <p:nvPr/>
        </p:nvSpPr>
        <p:spPr>
          <a:xfrm>
            <a:off x="323528" y="2204864"/>
            <a:ext cx="1296144" cy="720080"/>
          </a:xfrm>
          <a:prstGeom prst="rect">
            <a:avLst/>
          </a:prstGeom>
          <a:solidFill>
            <a:srgbClr val="F796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User management portal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39752" y="2204864"/>
            <a:ext cx="3456384" cy="7200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National/domain/app. </a:t>
            </a:r>
            <a:r>
              <a:rPr lang="en-GB" sz="1400" dirty="0">
                <a:solidFill>
                  <a:schemeClr val="tx1"/>
                </a:solidFill>
              </a:rPr>
              <a:t>s</a:t>
            </a:r>
            <a:r>
              <a:rPr lang="en-GB" sz="1400" dirty="0" smtClean="0">
                <a:solidFill>
                  <a:schemeClr val="tx1"/>
                </a:solidFill>
              </a:rPr>
              <a:t>pecific gateways</a:t>
            </a:r>
            <a:br>
              <a:rPr lang="en-GB" sz="1400" dirty="0" smtClean="0">
                <a:solidFill>
                  <a:schemeClr val="tx1"/>
                </a:solidFill>
              </a:rPr>
            </a:br>
            <a:r>
              <a:rPr lang="en-GB" sz="1400" dirty="0" smtClean="0">
                <a:solidFill>
                  <a:schemeClr val="tx1"/>
                </a:solidFill>
              </a:rPr>
              <a:t>(e.g. SCI-BUS, DIRAC, CSGF, etc.)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923928" y="2924944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3" idx="4"/>
            <a:endCxn id="8" idx="0"/>
          </p:cNvCxnSpPr>
          <p:nvPr/>
        </p:nvCxnSpPr>
        <p:spPr>
          <a:xfrm>
            <a:off x="971600" y="1772816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miley Face 12"/>
          <p:cNvSpPr/>
          <p:nvPr/>
        </p:nvSpPr>
        <p:spPr>
          <a:xfrm>
            <a:off x="683568" y="1196752"/>
            <a:ext cx="576064" cy="576064"/>
          </a:xfrm>
          <a:prstGeom prst="smileyFac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" name="Straight Arrow Connector 15"/>
          <p:cNvCxnSpPr>
            <a:stCxn id="13" idx="5"/>
            <a:endCxn id="9" idx="1"/>
          </p:cNvCxnSpPr>
          <p:nvPr/>
        </p:nvCxnSpPr>
        <p:spPr>
          <a:xfrm>
            <a:off x="1175269" y="1688453"/>
            <a:ext cx="1164483" cy="8764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475656" y="1681063"/>
            <a:ext cx="23148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3. Access granted capacity</a:t>
            </a:r>
            <a:endParaRPr lang="en-GB" sz="1400" dirty="0"/>
          </a:p>
        </p:txBody>
      </p:sp>
      <p:sp>
        <p:nvSpPr>
          <p:cNvPr id="24" name="Rectangle 23"/>
          <p:cNvSpPr/>
          <p:nvPr/>
        </p:nvSpPr>
        <p:spPr>
          <a:xfrm>
            <a:off x="2076328" y="3218454"/>
            <a:ext cx="697287" cy="498578"/>
          </a:xfrm>
          <a:prstGeom prst="rect">
            <a:avLst/>
          </a:prstGeom>
          <a:solidFill>
            <a:srgbClr val="F796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User DB (LDAP)</a:t>
            </a:r>
            <a:endParaRPr lang="en-GB" sz="1200" dirty="0">
              <a:solidFill>
                <a:schemeClr val="tx1"/>
              </a:solidFill>
            </a:endParaRPr>
          </a:p>
        </p:txBody>
      </p:sp>
      <p:cxnSp>
        <p:nvCxnSpPr>
          <p:cNvPr id="25" name="Straight Arrow Connector 24"/>
          <p:cNvCxnSpPr>
            <a:endCxn id="24" idx="0"/>
          </p:cNvCxnSpPr>
          <p:nvPr/>
        </p:nvCxnSpPr>
        <p:spPr>
          <a:xfrm flipH="1">
            <a:off x="2424972" y="2924944"/>
            <a:ext cx="130806" cy="2935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miley Face 25"/>
          <p:cNvSpPr/>
          <p:nvPr/>
        </p:nvSpPr>
        <p:spPr>
          <a:xfrm>
            <a:off x="8460432" y="5013176"/>
            <a:ext cx="576064" cy="576064"/>
          </a:xfrm>
          <a:prstGeom prst="smileyFac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8388424" y="5642084"/>
            <a:ext cx="739305" cy="461665"/>
          </a:xfrm>
          <a:prstGeom prst="rect">
            <a:avLst/>
          </a:prstGeom>
          <a:solidFill>
            <a:schemeClr val="accent6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/>
              <a:t>Security</a:t>
            </a:r>
            <a:br>
              <a:rPr lang="en-GB" sz="1200" dirty="0" smtClean="0"/>
            </a:br>
            <a:r>
              <a:rPr lang="en-GB" sz="1200" dirty="0" smtClean="0"/>
              <a:t>team</a:t>
            </a:r>
            <a:endParaRPr lang="en-GB" sz="1200" dirty="0"/>
          </a:p>
        </p:txBody>
      </p:sp>
      <p:cxnSp>
        <p:nvCxnSpPr>
          <p:cNvPr id="28" name="Straight Arrow Connector 27"/>
          <p:cNvCxnSpPr/>
          <p:nvPr/>
        </p:nvCxnSpPr>
        <p:spPr>
          <a:xfrm flipH="1" flipV="1">
            <a:off x="7884368" y="4941168"/>
            <a:ext cx="576065" cy="288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092280" y="5113928"/>
            <a:ext cx="13681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/>
              <a:t>Monitor</a:t>
            </a:r>
            <a:br>
              <a:rPr lang="en-GB" sz="1100" dirty="0" smtClean="0"/>
            </a:br>
            <a:r>
              <a:rPr lang="en-GB" sz="1100" dirty="0" smtClean="0"/>
              <a:t>activity &amp; Suspend users</a:t>
            </a:r>
            <a:endParaRPr lang="en-GB" sz="1100" dirty="0"/>
          </a:p>
        </p:txBody>
      </p:sp>
      <p:cxnSp>
        <p:nvCxnSpPr>
          <p:cNvPr id="42" name="Straight Arrow Connector 41"/>
          <p:cNvCxnSpPr>
            <a:stCxn id="8" idx="2"/>
            <a:endCxn id="24" idx="1"/>
          </p:cNvCxnSpPr>
          <p:nvPr/>
        </p:nvCxnSpPr>
        <p:spPr>
          <a:xfrm>
            <a:off x="971600" y="2924944"/>
            <a:ext cx="1104728" cy="5427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524328" y="2132856"/>
            <a:ext cx="1512168" cy="720080"/>
          </a:xfrm>
          <a:prstGeom prst="rect">
            <a:avLst/>
          </a:prstGeom>
          <a:solidFill>
            <a:srgbClr val="F796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 err="1" smtClean="0">
                <a:solidFill>
                  <a:schemeClr val="tx1"/>
                </a:solidFill>
              </a:rPr>
              <a:t>eToken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Service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8388424" y="2276872"/>
            <a:ext cx="495672" cy="360040"/>
          </a:xfrm>
          <a:prstGeom prst="rect">
            <a:avLst/>
          </a:prstGeom>
          <a:solidFill>
            <a:srgbClr val="F796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Robot cert</a:t>
            </a:r>
            <a:endParaRPr lang="en-GB" sz="1100" dirty="0">
              <a:solidFill>
                <a:schemeClr val="tx1"/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flipV="1">
            <a:off x="5796136" y="2276872"/>
            <a:ext cx="1728192" cy="36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>
            <a:off x="5796136" y="2708920"/>
            <a:ext cx="172819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156126" y="1556792"/>
            <a:ext cx="93615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dirty="0" smtClean="0"/>
              <a:t>Gateway ID</a:t>
            </a:r>
          </a:p>
          <a:p>
            <a:pPr algn="ctr"/>
            <a:r>
              <a:rPr lang="en-GB" sz="1400" dirty="0" smtClean="0"/>
              <a:t>+</a:t>
            </a:r>
            <a:br>
              <a:rPr lang="en-GB" sz="1400" dirty="0" smtClean="0"/>
            </a:br>
            <a:r>
              <a:rPr lang="en-GB" sz="1400" dirty="0" smtClean="0"/>
              <a:t>User ID</a:t>
            </a:r>
            <a:endParaRPr lang="en-GB" sz="1400" dirty="0"/>
          </a:p>
        </p:txBody>
      </p:sp>
      <p:sp>
        <p:nvSpPr>
          <p:cNvPr id="55" name="TextBox 54"/>
          <p:cNvSpPr txBox="1"/>
          <p:nvPr/>
        </p:nvSpPr>
        <p:spPr>
          <a:xfrm>
            <a:off x="6012160" y="2854677"/>
            <a:ext cx="141224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dirty="0" smtClean="0"/>
              <a:t>Proxy with </a:t>
            </a:r>
            <a:br>
              <a:rPr lang="en-GB" sz="1400" dirty="0" smtClean="0"/>
            </a:br>
            <a:r>
              <a:rPr lang="en-GB" sz="1400" dirty="0" smtClean="0"/>
              <a:t>gateway and user</a:t>
            </a:r>
            <a:br>
              <a:rPr lang="en-GB" sz="1400" dirty="0" smtClean="0"/>
            </a:br>
            <a:r>
              <a:rPr lang="en-GB" sz="1400" dirty="0" smtClean="0"/>
              <a:t>specific CN</a:t>
            </a:r>
            <a:endParaRPr lang="en-GB" sz="1400" dirty="0"/>
          </a:p>
        </p:txBody>
      </p:sp>
      <p:sp>
        <p:nvSpPr>
          <p:cNvPr id="58" name="TextBox 57"/>
          <p:cNvSpPr txBox="1"/>
          <p:nvPr/>
        </p:nvSpPr>
        <p:spPr>
          <a:xfrm>
            <a:off x="4211960" y="3070701"/>
            <a:ext cx="117950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400" dirty="0" smtClean="0"/>
              <a:t>Grid/cloud operation</a:t>
            </a:r>
            <a:br>
              <a:rPr lang="en-GB" sz="1400" dirty="0" smtClean="0"/>
            </a:br>
            <a:r>
              <a:rPr lang="en-GB" sz="1400" dirty="0" smtClean="0"/>
              <a:t>with proxy</a:t>
            </a:r>
            <a:endParaRPr lang="en-GB" sz="1400" dirty="0"/>
          </a:p>
        </p:txBody>
      </p:sp>
      <p:sp>
        <p:nvSpPr>
          <p:cNvPr id="62" name="TextBox 61"/>
          <p:cNvSpPr txBox="1"/>
          <p:nvPr/>
        </p:nvSpPr>
        <p:spPr>
          <a:xfrm>
            <a:off x="-36512" y="1700808"/>
            <a:ext cx="10502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1. Request</a:t>
            </a:r>
            <a:br>
              <a:rPr lang="en-GB" sz="1400" dirty="0" smtClean="0"/>
            </a:br>
            <a:r>
              <a:rPr lang="en-GB" sz="1400" dirty="0" smtClean="0"/>
              <a:t>access</a:t>
            </a:r>
            <a:endParaRPr lang="en-GB" sz="1400" dirty="0"/>
          </a:p>
        </p:txBody>
      </p:sp>
      <p:sp>
        <p:nvSpPr>
          <p:cNvPr id="63" name="TextBox 62"/>
          <p:cNvSpPr txBox="1"/>
          <p:nvPr/>
        </p:nvSpPr>
        <p:spPr>
          <a:xfrm>
            <a:off x="179512" y="3121223"/>
            <a:ext cx="14382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2. Grant access</a:t>
            </a:r>
            <a:endParaRPr lang="en-GB" sz="1400" dirty="0"/>
          </a:p>
        </p:txBody>
      </p:sp>
      <p:sp>
        <p:nvSpPr>
          <p:cNvPr id="64" name="TextBox 63"/>
          <p:cNvSpPr txBox="1"/>
          <p:nvPr/>
        </p:nvSpPr>
        <p:spPr>
          <a:xfrm>
            <a:off x="2555776" y="2924944"/>
            <a:ext cx="12186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4. Login user</a:t>
            </a:r>
            <a:endParaRPr lang="en-GB" sz="1400" dirty="0"/>
          </a:p>
        </p:txBody>
      </p:sp>
      <p:sp>
        <p:nvSpPr>
          <p:cNvPr id="65" name="TextBox 64"/>
          <p:cNvSpPr txBox="1"/>
          <p:nvPr/>
        </p:nvSpPr>
        <p:spPr>
          <a:xfrm>
            <a:off x="5894438" y="1681063"/>
            <a:ext cx="3337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5.</a:t>
            </a:r>
            <a:endParaRPr lang="en-GB" sz="1400" dirty="0"/>
          </a:p>
        </p:txBody>
      </p:sp>
      <p:sp>
        <p:nvSpPr>
          <p:cNvPr id="66" name="TextBox 65"/>
          <p:cNvSpPr txBox="1"/>
          <p:nvPr/>
        </p:nvSpPr>
        <p:spPr>
          <a:xfrm>
            <a:off x="5750422" y="2977207"/>
            <a:ext cx="3337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6.</a:t>
            </a:r>
            <a:endParaRPr lang="en-GB" sz="1400" dirty="0"/>
          </a:p>
        </p:txBody>
      </p:sp>
      <p:sp>
        <p:nvSpPr>
          <p:cNvPr id="67" name="TextBox 66"/>
          <p:cNvSpPr txBox="1"/>
          <p:nvPr/>
        </p:nvSpPr>
        <p:spPr>
          <a:xfrm>
            <a:off x="3923928" y="3193231"/>
            <a:ext cx="3337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7.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097988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18" grpId="0"/>
      <p:bldP spid="26" grpId="0" animBg="1"/>
      <p:bldP spid="27" grpId="0" animBg="1"/>
      <p:bldP spid="29" grpId="0"/>
      <p:bldP spid="62" grpId="0"/>
      <p:bldP spid="63" grpId="0"/>
      <p:bldP spid="64" grpId="0"/>
      <p:bldP spid="65" grpId="0"/>
      <p:bldP spid="66" grpId="0"/>
      <p:bldP spid="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Scientific review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91269"/>
            <a:ext cx="8075612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Not always!</a:t>
            </a:r>
          </a:p>
          <a:p>
            <a:r>
              <a:rPr lang="en-GB" sz="2000" dirty="0" smtClean="0"/>
              <a:t>No review for initial requests with default resource size</a:t>
            </a:r>
          </a:p>
          <a:p>
            <a:pPr lvl="1"/>
            <a:r>
              <a:rPr lang="en-US" sz="1600" dirty="0" smtClean="0"/>
              <a:t>These requests must be accepted automatically by the portal according to pre-defined policy.</a:t>
            </a:r>
          </a:p>
          <a:p>
            <a:pPr lvl="1"/>
            <a:r>
              <a:rPr lang="en-US" sz="1600" dirty="0" smtClean="0"/>
              <a:t>A human review (by the NIL/EGI.eu) is needed, but happens after the access is already granted</a:t>
            </a:r>
            <a:r>
              <a:rPr lang="en-US" sz="1600" dirty="0"/>
              <a:t> </a:t>
            </a:r>
            <a:r>
              <a:rPr lang="en-US" sz="1600" dirty="0" smtClean="0">
                <a:sym typeface="Wingdings" panose="05000000000000000000" pitchFamily="2" charset="2"/>
              </a:rPr>
              <a:t> To check that the researcher is doing what he/she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smtClean="0">
                <a:sym typeface="Wingdings" panose="05000000000000000000" pitchFamily="2" charset="2"/>
              </a:rPr>
              <a:t>promised</a:t>
            </a:r>
            <a:endParaRPr lang="en-US" sz="1600" dirty="0" smtClean="0"/>
          </a:p>
          <a:p>
            <a:pPr lvl="1"/>
            <a:r>
              <a:rPr lang="en-US" sz="1600" dirty="0" smtClean="0"/>
              <a:t>What should be the default allocation size?</a:t>
            </a:r>
            <a:endParaRPr lang="en-GB" sz="1600" dirty="0" smtClean="0"/>
          </a:p>
          <a:p>
            <a:r>
              <a:rPr lang="en-GB" sz="2000" dirty="0" smtClean="0"/>
              <a:t>User indicates required resource capacity in his/her access request</a:t>
            </a:r>
          </a:p>
          <a:p>
            <a:pPr lvl="1"/>
            <a:r>
              <a:rPr lang="en-US" sz="1800" dirty="0" smtClean="0">
                <a:sym typeface="Wingdings" panose="05000000000000000000" pitchFamily="2" charset="2"/>
              </a:rPr>
              <a:t>If it’s higher than the default, or if it’s the extension of a previous request then a review committee should decide</a:t>
            </a:r>
            <a:endParaRPr lang="en-GB" sz="1800" dirty="0" smtClean="0">
              <a:sym typeface="Wingdings" panose="05000000000000000000" pitchFamily="2" charset="2"/>
            </a:endParaRPr>
          </a:p>
          <a:p>
            <a:r>
              <a:rPr lang="en-GB" sz="2000" dirty="0" smtClean="0">
                <a:sym typeface="Wingdings" panose="05000000000000000000" pitchFamily="2" charset="2"/>
              </a:rPr>
              <a:t>Review committee can be composed of</a:t>
            </a:r>
          </a:p>
          <a:p>
            <a:pPr lvl="1"/>
            <a:r>
              <a:rPr lang="en-GB" sz="1800" dirty="0" smtClean="0">
                <a:sym typeface="Wingdings" panose="05000000000000000000" pitchFamily="2" charset="2"/>
              </a:rPr>
              <a:t>Local NIL</a:t>
            </a:r>
          </a:p>
          <a:p>
            <a:pPr lvl="1"/>
            <a:r>
              <a:rPr lang="en-GB" sz="1800" dirty="0" smtClean="0"/>
              <a:t>An EGI.eu delegate</a:t>
            </a:r>
          </a:p>
          <a:p>
            <a:pPr lvl="1"/>
            <a:r>
              <a:rPr lang="en-GB" sz="1800" dirty="0" smtClean="0"/>
              <a:t>Resource providers from the user’s NGI</a:t>
            </a:r>
          </a:p>
          <a:p>
            <a:r>
              <a:rPr lang="en-GB" sz="2000" dirty="0" smtClean="0"/>
              <a:t>Human review must apply for extension requests too </a:t>
            </a:r>
          </a:p>
          <a:p>
            <a:pPr lvl="1"/>
            <a:r>
              <a:rPr lang="en-GB" sz="1600" dirty="0" smtClean="0">
                <a:sym typeface="Wingdings" panose="05000000000000000000" pitchFamily="2" charset="2"/>
              </a:rPr>
              <a:t>Good opportunity to build long-term engagement with the user/community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05717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Opportunities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Opportunity for resource providers</a:t>
            </a:r>
          </a:p>
          <a:p>
            <a:pPr lvl="1"/>
            <a:r>
              <a:rPr lang="en-GB" dirty="0" smtClean="0"/>
              <a:t>Know what your users do with the resources</a:t>
            </a:r>
          </a:p>
          <a:p>
            <a:r>
              <a:rPr lang="en-GB" dirty="0" smtClean="0"/>
              <a:t>Opportunity for VRE developers </a:t>
            </a:r>
          </a:p>
          <a:p>
            <a:pPr lvl="1"/>
            <a:r>
              <a:rPr lang="en-GB" dirty="0" smtClean="0"/>
              <a:t>Participate in the open market</a:t>
            </a:r>
          </a:p>
          <a:p>
            <a:r>
              <a:rPr lang="en-GB" dirty="0" smtClean="0"/>
              <a:t>Opportunity for the NILs and NGIs</a:t>
            </a:r>
          </a:p>
          <a:p>
            <a:pPr lvl="1"/>
            <a:r>
              <a:rPr lang="en-GB" dirty="0" smtClean="0"/>
              <a:t>Build direct relationship with researchers from your country</a:t>
            </a:r>
          </a:p>
        </p:txBody>
      </p:sp>
    </p:spTree>
    <p:extLst>
      <p:ext uri="{BB962C8B-B14F-4D97-AF65-F5344CB8AC3E}">
        <p14:creationId xmlns:p14="http://schemas.microsoft.com/office/powerpoint/2010/main" val="220127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836" y="1423317"/>
            <a:ext cx="8075612" cy="4525963"/>
          </a:xfrm>
        </p:spPr>
        <p:txBody>
          <a:bodyPr/>
          <a:lstStyle/>
          <a:p>
            <a:r>
              <a:rPr lang="en-GB" sz="2000" dirty="0" smtClean="0"/>
              <a:t>We need a policy that’s attractive for both users, and RPs</a:t>
            </a:r>
          </a:p>
          <a:p>
            <a:pPr lvl="1"/>
            <a:r>
              <a:rPr lang="en-GB" sz="1800" dirty="0" smtClean="0"/>
              <a:t>What should be the default resource allocation for a user? </a:t>
            </a:r>
          </a:p>
          <a:p>
            <a:pPr lvl="2"/>
            <a:r>
              <a:rPr lang="en-GB" sz="1600" dirty="0" smtClean="0"/>
              <a:t>in capacity and in time duration</a:t>
            </a:r>
          </a:p>
          <a:p>
            <a:pPr lvl="1"/>
            <a:r>
              <a:rPr lang="en-GB" sz="1800" dirty="0" smtClean="0"/>
              <a:t>How to limit access for non-long tail members? How to minimise misuse?</a:t>
            </a:r>
          </a:p>
          <a:p>
            <a:pPr lvl="2"/>
            <a:r>
              <a:rPr lang="en-GB" sz="1600" dirty="0" smtClean="0"/>
              <a:t>See provisional access request form on next slide</a:t>
            </a:r>
          </a:p>
          <a:p>
            <a:r>
              <a:rPr lang="en-GB" sz="2000" dirty="0" smtClean="0"/>
              <a:t>We need technical implementations of the elements of the platform</a:t>
            </a:r>
          </a:p>
          <a:p>
            <a:pPr lvl="1"/>
            <a:r>
              <a:rPr lang="en-GB" sz="1800" dirty="0" smtClean="0"/>
              <a:t>User Registration Portal</a:t>
            </a:r>
          </a:p>
          <a:p>
            <a:pPr lvl="1"/>
            <a:r>
              <a:rPr lang="en-GB" sz="1800" dirty="0" smtClean="0"/>
              <a:t>Resource providers</a:t>
            </a:r>
          </a:p>
          <a:p>
            <a:pPr lvl="1"/>
            <a:r>
              <a:rPr lang="en-GB" sz="1800" dirty="0" smtClean="0"/>
              <a:t>VREs (high level environments)</a:t>
            </a:r>
          </a:p>
          <a:p>
            <a:r>
              <a:rPr lang="en-GB" sz="2000" dirty="0" smtClean="0"/>
              <a:t>We need support teams </a:t>
            </a:r>
          </a:p>
          <a:p>
            <a:pPr lvl="1"/>
            <a:r>
              <a:rPr lang="en-GB" sz="1800" dirty="0" smtClean="0"/>
              <a:t>User engagement and support persons at the NGIs (NILs?)</a:t>
            </a:r>
          </a:p>
          <a:p>
            <a:pPr lvl="1"/>
            <a:r>
              <a:rPr lang="en-GB" sz="1800" dirty="0" smtClean="0"/>
              <a:t>Catch-all support from (EGI.eu?)</a:t>
            </a:r>
          </a:p>
          <a:p>
            <a:pPr lvl="1"/>
            <a:r>
              <a:rPr lang="en-GB" sz="1800" dirty="0" smtClean="0"/>
              <a:t>Coordination from EGI.eu</a:t>
            </a:r>
          </a:p>
          <a:p>
            <a:pPr lvl="1"/>
            <a:endParaRPr lang="en-GB" sz="1800" dirty="0" smtClean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8187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orduction-slides-p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intorduction-slides-ps.potx</Template>
  <TotalTime>21514</TotalTime>
  <Words>1111</Words>
  <Application>Microsoft Office PowerPoint</Application>
  <PresentationFormat>On-screen Show (4:3)</PresentationFormat>
  <Paragraphs>148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intorduction-slides-ps</vt:lpstr>
      <vt:lpstr>Services for the long  tail of science</vt:lpstr>
      <vt:lpstr>Proposal</vt:lpstr>
      <vt:lpstr>Needs of the long tail:  User requirements</vt:lpstr>
      <vt:lpstr>Needs of the long tail: EGI requirements</vt:lpstr>
      <vt:lpstr>Long-tail platform proposal</vt:lpstr>
      <vt:lpstr>Updated architecture (29/Oct)</vt:lpstr>
      <vt:lpstr>Scientific review</vt:lpstr>
      <vt:lpstr>Opportunities</vt:lpstr>
      <vt:lpstr>Next steps</vt:lpstr>
      <vt:lpstr>Access request form</vt:lpstr>
      <vt:lpstr>Thank you.</vt:lpstr>
    </vt:vector>
  </TitlesOfParts>
  <Company>Nikhef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EGI-InSPIRE Project Office</dc:creator>
  <cp:lastModifiedBy>Gergely Sipos</cp:lastModifiedBy>
  <cp:revision>161</cp:revision>
  <dcterms:created xsi:type="dcterms:W3CDTF">2010-09-03T12:01:03Z</dcterms:created>
  <dcterms:modified xsi:type="dcterms:W3CDTF">2014-11-19T11:30:36Z</dcterms:modified>
</cp:coreProperties>
</file>