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sldIdLst>
    <p:sldId id="270" r:id="rId2"/>
    <p:sldId id="281" r:id="rId3"/>
    <p:sldId id="285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2" r:id="rId14"/>
    <p:sldId id="286" r:id="rId15"/>
    <p:sldId id="289" r:id="rId16"/>
    <p:sldId id="287" r:id="rId17"/>
    <p:sldId id="290" r:id="rId18"/>
    <p:sldId id="291" r:id="rId19"/>
    <p:sldId id="292" r:id="rId20"/>
    <p:sldId id="293" r:id="rId21"/>
    <p:sldId id="283" r:id="rId22"/>
    <p:sldId id="280" r:id="rId23"/>
    <p:sldId id="288" r:id="rId24"/>
    <p:sldId id="294" r:id="rId25"/>
    <p:sldId id="284" r:id="rId26"/>
    <p:sldId id="295" r:id="rId27"/>
    <p:sldId id="296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4DA9B4B9-451D-4546-8894-EC6A458BE261}" type="presOf" srcId="{BE415C36-6212-409E-93D6-DAFDEF168986}" destId="{57F597DC-5D98-41ED-A0B0-C06C8D4E4560}" srcOrd="0" destOrd="0" presId="urn:microsoft.com/office/officeart/2005/8/layout/cycle1"/>
    <dgm:cxn modelId="{4976A38B-EDCE-48E9-9D79-EA74C705D8D7}" type="presOf" srcId="{7F4416A7-1859-46F6-8F6C-A86EDAB8ACCA}" destId="{469EBAC1-2975-4EEE-9DBE-DD58A0C962C3}" srcOrd="0" destOrd="0" presId="urn:microsoft.com/office/officeart/2005/8/layout/cycle1"/>
    <dgm:cxn modelId="{2A85C4D4-BF5F-4BAB-A9CA-F914100D1F25}" type="presOf" srcId="{30C27CF3-1378-4C7F-ADDD-C3C59703BC32}" destId="{3D0C85EA-A364-4AF4-990E-1BC4B09E4B58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434E8E63-42DB-4BB8-8F7E-39F22112E9EC}" type="presOf" srcId="{0CE1BDF5-303B-43A1-B6CB-AA8C9DF79EE3}" destId="{9215830D-5C31-4375-96B9-4B6A9D83C7BF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6CAA12E1-7BAD-4B4A-8C0E-CB64D6B007EF}" type="presOf" srcId="{4086724D-26DA-4331-A3F1-B78598743C15}" destId="{1FFB821D-3005-44AA-A7BA-5EE65166E439}" srcOrd="0" destOrd="0" presId="urn:microsoft.com/office/officeart/2005/8/layout/cycle1"/>
    <dgm:cxn modelId="{D4747C46-B498-4101-B559-BD5012539DE4}" type="presOf" srcId="{EBFE3AD1-98C4-4434-AF96-D9FDB2239517}" destId="{B757D91A-88B8-4BEA-A2DC-76BD862C4D80}" srcOrd="0" destOrd="0" presId="urn:microsoft.com/office/officeart/2005/8/layout/cycle1"/>
    <dgm:cxn modelId="{FA0356B1-FD14-46BE-BBC5-205BB282E262}" type="presOf" srcId="{160298BE-D0DD-453A-97FB-2EFE2CB418FA}" destId="{46768807-E369-4E6F-A363-28A7FECACF93}" srcOrd="0" destOrd="0" presId="urn:microsoft.com/office/officeart/2005/8/layout/cycle1"/>
    <dgm:cxn modelId="{4FB446A6-803A-45B7-9C3E-55DEDA23CE39}" type="presOf" srcId="{39B5E08C-AFD3-45C2-A7A8-DBC91D36E930}" destId="{05434F62-1945-425B-A943-C0564BA62B0A}" srcOrd="0" destOrd="0" presId="urn:microsoft.com/office/officeart/2005/8/layout/cycle1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4A921640-8D84-4D02-BA59-E53EBD7590BE}" type="presOf" srcId="{FB6FB5CB-CC68-481D-AD69-504CB475B42C}" destId="{F61C9349-F176-47C8-BE21-7C4F99462F4D}" srcOrd="0" destOrd="0" presId="urn:microsoft.com/office/officeart/2005/8/layout/cycle1"/>
    <dgm:cxn modelId="{79D56C28-9D52-4F53-9515-E3ABA02D935C}" type="presParOf" srcId="{1FFB821D-3005-44AA-A7BA-5EE65166E439}" destId="{28B79CF3-C1BD-4915-854D-CE3DEC022526}" srcOrd="0" destOrd="0" presId="urn:microsoft.com/office/officeart/2005/8/layout/cycle1"/>
    <dgm:cxn modelId="{3C2EB686-AB73-4E66-AAE5-30626A18F1DC}" type="presParOf" srcId="{1FFB821D-3005-44AA-A7BA-5EE65166E439}" destId="{3D0C85EA-A364-4AF4-990E-1BC4B09E4B58}" srcOrd="1" destOrd="0" presId="urn:microsoft.com/office/officeart/2005/8/layout/cycle1"/>
    <dgm:cxn modelId="{4B373CE8-48DD-457A-939C-E41BEEBE63F9}" type="presParOf" srcId="{1FFB821D-3005-44AA-A7BA-5EE65166E439}" destId="{46768807-E369-4E6F-A363-28A7FECACF93}" srcOrd="2" destOrd="0" presId="urn:microsoft.com/office/officeart/2005/8/layout/cycle1"/>
    <dgm:cxn modelId="{1A1C00D0-99F3-4D12-8733-8EFC238AE925}" type="presParOf" srcId="{1FFB821D-3005-44AA-A7BA-5EE65166E439}" destId="{9BA7CECD-4EC8-4B99-9778-4049BE961D8D}" srcOrd="3" destOrd="0" presId="urn:microsoft.com/office/officeart/2005/8/layout/cycle1"/>
    <dgm:cxn modelId="{A3DF4A0D-1F7C-4FE7-9C34-3030BE2C05DC}" type="presParOf" srcId="{1FFB821D-3005-44AA-A7BA-5EE65166E439}" destId="{F61C9349-F176-47C8-BE21-7C4F99462F4D}" srcOrd="4" destOrd="0" presId="urn:microsoft.com/office/officeart/2005/8/layout/cycle1"/>
    <dgm:cxn modelId="{0FE4F342-592D-4BED-8FF1-1E4917E1D09B}" type="presParOf" srcId="{1FFB821D-3005-44AA-A7BA-5EE65166E439}" destId="{05434F62-1945-425B-A943-C0564BA62B0A}" srcOrd="5" destOrd="0" presId="urn:microsoft.com/office/officeart/2005/8/layout/cycle1"/>
    <dgm:cxn modelId="{2D15E005-57AF-432E-960E-FACE5FD9AC85}" type="presParOf" srcId="{1FFB821D-3005-44AA-A7BA-5EE65166E439}" destId="{FA2AB158-C29A-4A99-A38E-1DEC0599DFBA}" srcOrd="6" destOrd="0" presId="urn:microsoft.com/office/officeart/2005/8/layout/cycle1"/>
    <dgm:cxn modelId="{5D42494A-C769-49F4-B5C7-48562D9B8C45}" type="presParOf" srcId="{1FFB821D-3005-44AA-A7BA-5EE65166E439}" destId="{469EBAC1-2975-4EEE-9DBE-DD58A0C962C3}" srcOrd="7" destOrd="0" presId="urn:microsoft.com/office/officeart/2005/8/layout/cycle1"/>
    <dgm:cxn modelId="{BBEAA502-75A3-484C-923B-63D22B4FD627}" type="presParOf" srcId="{1FFB821D-3005-44AA-A7BA-5EE65166E439}" destId="{B757D91A-88B8-4BEA-A2DC-76BD862C4D80}" srcOrd="8" destOrd="0" presId="urn:microsoft.com/office/officeart/2005/8/layout/cycle1"/>
    <dgm:cxn modelId="{90779816-906B-4D01-9064-84B4B6EA0E0D}" type="presParOf" srcId="{1FFB821D-3005-44AA-A7BA-5EE65166E439}" destId="{EF888948-3812-4D4C-9F07-08DB9399E2A4}" srcOrd="9" destOrd="0" presId="urn:microsoft.com/office/officeart/2005/8/layout/cycle1"/>
    <dgm:cxn modelId="{712B200A-3A13-4059-8A2E-34EE3A255BD2}" type="presParOf" srcId="{1FFB821D-3005-44AA-A7BA-5EE65166E439}" destId="{9215830D-5C31-4375-96B9-4B6A9D83C7BF}" srcOrd="10" destOrd="0" presId="urn:microsoft.com/office/officeart/2005/8/layout/cycle1"/>
    <dgm:cxn modelId="{9BF3F229-5005-4A71-A440-F19EB3AD73C2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2EA01-266B-4551-B7B8-FEA904CAEA11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564D0-71BC-48BF-89C1-C6F87A0CF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564D0-71BC-48BF-89C1-C6F87A0CFC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1C5709-1C11-4C28-B409-2F7607551781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Technical Forum 2011 Lyon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9358AE-01D1-4B2D-9F57-5DD7AAA82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8A9E-B7BB-40A3-872F-5671F88CA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4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1D35-A8FC-4317-A9F5-3366559477E3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Technical Forum 2011 Lyon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9654-1C4D-4446-A56D-2336AF7EB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12AB7F-1628-4B60-8064-C2C7289F882C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Technical Forum 2011 Lyon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93ECA-D69A-45AB-9EB7-C2106335A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brewer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i.eu/user-support/services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egi.eu/user-support/training_marketplace/" TargetMode="External"/><Relationship Id="rId12" Type="http://schemas.openxmlformats.org/officeDocument/2006/relationships/hyperlink" Target="http://www.egi.eu/user-support/gadget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i.eu/user-support/applications_database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egi.eu/user-support/getting_help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helpdesk.egi.eu/" TargetMode="Externa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gi.eu/user-support/vrc_gateway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collaboration/WeNMR.html" TargetMode="External"/><Relationship Id="rId2" Type="http://schemas.openxmlformats.org/officeDocument/2006/relationships/hyperlink" Target="https://documents.egi.eu/document/2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egi.eu/collaboration/LSGC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EGI_Virtualisation_Activitie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1" dirty="0"/>
              <a:t>Cracow Grid Workshop 2011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1A2C0E-2248-4934-83C8-2682322654E8}" type="datetime1">
              <a:rPr lang="en-GB" smtClean="0">
                <a:solidFill>
                  <a:schemeClr val="bg1"/>
                </a:solidFill>
                <a:cs typeface="Arial" charset="0"/>
              </a:rPr>
              <a:t>08/11/2011</a:t>
            </a:fld>
            <a:endParaRPr lang="en-GB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CGW11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25B4DD-D6CC-40FE-8A4B-21541A7F24F1}" type="slidenum">
              <a:rPr lang="en-GB" smtClean="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396044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/>
              <a:t>The impact of Virtual Research Communities on EGI's services and </a:t>
            </a:r>
            <a:r>
              <a:rPr lang="en-GB" sz="3600" b="1" dirty="0" smtClean="0"/>
              <a:t>infrastructure</a:t>
            </a:r>
            <a:endParaRPr lang="en-GB" sz="4800" b="1" dirty="0" smtClean="0"/>
          </a:p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r>
              <a:rPr lang="en-US" sz="2800" b="1" i="1" dirty="0" smtClean="0"/>
              <a:t>Steve Brewer</a:t>
            </a:r>
          </a:p>
          <a:p>
            <a:pPr marL="0" indent="0" algn="ctr">
              <a:buNone/>
            </a:pPr>
            <a:r>
              <a:rPr lang="en-US" sz="2800" b="1" dirty="0" smtClean="0"/>
              <a:t>EGI.eu Chief Community Officer</a:t>
            </a:r>
          </a:p>
          <a:p>
            <a:pPr marL="0" indent="0" algn="ctr">
              <a:buNone/>
            </a:pPr>
            <a:r>
              <a:rPr lang="en-US" sz="2800" b="1" dirty="0" smtClean="0">
                <a:hlinkClick r:id="rId3"/>
              </a:rPr>
              <a:t>Steve.brewer@egi.eu</a:t>
            </a:r>
            <a:endParaRPr lang="en-GB" sz="2800" b="1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37520" y="6001543"/>
            <a:ext cx="498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Content: courtesy of Newhouse, </a:t>
            </a:r>
            <a:r>
              <a:rPr lang="en-US" sz="1400" dirty="0" err="1" smtClean="0"/>
              <a:t>Sipos</a:t>
            </a:r>
            <a:r>
              <a:rPr lang="en-US" sz="1400" dirty="0" smtClean="0"/>
              <a:t> and others at EGI.eu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23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EGI virtuous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76945308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18"/>
          <p:cNvSpPr txBox="1">
            <a:spLocks/>
          </p:cNvSpPr>
          <p:nvPr/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F416FF2-4A42-4568-B7C3-BD1D639236E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9" name="Left-Right Arrow 18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0" name="Left-Right Arrow 19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 rot="6305090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23" name="Curved Down Arrow 2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26" name="TextBox 25"/>
          <p:cNvSpPr txBox="1"/>
          <p:nvPr/>
        </p:nvSpPr>
        <p:spPr>
          <a:xfrm rot="900000">
            <a:off x="6647049" y="48840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LoIs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6096" y="6027003"/>
            <a:ext cx="2751074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smtClean="0"/>
              <a:t>MoU: Memorandum of Understanding</a:t>
            </a:r>
          </a:p>
          <a:p>
            <a:r>
              <a:rPr lang="en-GB" sz="1200" smtClean="0"/>
              <a:t>LoI: Letter of Intent</a:t>
            </a:r>
          </a:p>
          <a:p>
            <a:r>
              <a:rPr lang="en-GB" sz="1200" smtClean="0"/>
              <a:t>SLA: Service Level Agreement</a:t>
            </a:r>
          </a:p>
          <a:p>
            <a:r>
              <a:rPr lang="en-GB" sz="1200" smtClean="0"/>
              <a:t>OLA: Operation Level Agreement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66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Stakeholders of user support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99991" y="1124744"/>
            <a:ext cx="4644009" cy="5112568"/>
          </a:xfrm>
          <a:prstGeom prst="roundRect">
            <a:avLst>
              <a:gd name="adj" fmla="val 89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r"/>
            <a:r>
              <a:rPr lang="en-GB" smtClean="0"/>
              <a:t>EGI User Support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2782" y="1431603"/>
            <a:ext cx="3637130" cy="4659952"/>
            <a:chOff x="107504" y="1405599"/>
            <a:chExt cx="3821527" cy="4659952"/>
          </a:xfrm>
        </p:grpSpPr>
        <p:sp>
          <p:nvSpPr>
            <p:cNvPr id="9" name="Rounded Rectangle 8"/>
            <p:cNvSpPr/>
            <p:nvPr/>
          </p:nvSpPr>
          <p:spPr>
            <a:xfrm>
              <a:off x="107504" y="1405599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79512" y="1477607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1520" y="1549615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3568" y="2333319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55576" y="2405327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4352" y="2504563"/>
              <a:ext cx="2880320" cy="27446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3" descr="C:\Users\SteveB\AppData\Local\Microsoft\Windows\Temporary Internet Files\Content.IE5\FW7TDGG8\MC900334070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602" y="2917767"/>
              <a:ext cx="495086" cy="626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SteveB\AppData\Local\Microsoft\Windows\Temporary Internet Files\Content.IE5\ABIUK6CD\MC90020005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997887"/>
              <a:ext cx="399659" cy="71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SteveB\AppData\Local\Microsoft\Windows\Temporary Internet Files\Content.IE5\FW7TDGG8\MC90036576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39273"/>
              <a:ext cx="609675" cy="580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SteveB\AppData\Local\Microsoft\Windows\Temporary Internet Files\Content.IE5\OI3FY8OH\MC90012988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160" y="2899394"/>
              <a:ext cx="651042" cy="65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08941" y="5419220"/>
              <a:ext cx="3720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Life sciences, structural biology, hydro-meteorology, humanities…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83768" y="4645959"/>
              <a:ext cx="1066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Research leader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25161" y="3493831"/>
              <a:ext cx="13150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Researchers and scientists</a:t>
              </a:r>
              <a:endParaRPr lang="en-GB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1760" y="3474667"/>
              <a:ext cx="1310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mtClean="0"/>
                <a:t>Scientific</a:t>
              </a:r>
              <a:br>
                <a:rPr lang="en-US" sz="1400" smtClean="0"/>
              </a:br>
              <a:r>
                <a:rPr lang="en-US" sz="1400" smtClean="0"/>
                <a:t>programmers</a:t>
              </a:r>
              <a:endParaRPr lang="en-GB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3998" y="4645959"/>
              <a:ext cx="1377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Local System administrators</a:t>
              </a:r>
              <a:endParaRPr lang="en-GB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310" y="1674804"/>
              <a:ext cx="325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Scientific communities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9699" y="2485719"/>
              <a:ext cx="1656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Research group</a:t>
              </a:r>
              <a:endParaRPr lang="en-GB" b="1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004048" y="1340768"/>
            <a:ext cx="1584176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chemeClr val="tx1"/>
                </a:solidFill>
              </a:rPr>
              <a:t>EGI.eu </a:t>
            </a:r>
            <a:br>
              <a:rPr lang="en-GB" b="1" smtClean="0">
                <a:solidFill>
                  <a:schemeClr val="tx1"/>
                </a:solidFill>
              </a:rPr>
            </a:br>
            <a:r>
              <a:rPr lang="en-GB" b="1" smtClean="0">
                <a:solidFill>
                  <a:schemeClr val="tx1"/>
                </a:solidFill>
              </a:rPr>
              <a:t>Community Outreach and Support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3779912" y="1916832"/>
            <a:ext cx="115212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6948264" y="2780928"/>
            <a:ext cx="1728192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Software services for EGI </a:t>
            </a:r>
            <a:r>
              <a:rPr lang="en-US" b="1" dirty="0" smtClean="0">
                <a:solidFill>
                  <a:schemeClr val="tx1"/>
                </a:solidFill>
              </a:rPr>
              <a:t>User Community 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</a:rPr>
              <a:t>Support</a:t>
            </a:r>
            <a:endParaRPr lang="en-GB" sz="1400" b="1" i="1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32040" y="4581128"/>
            <a:ext cx="1728192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National and specialist user support teams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2200" y="508518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C00000"/>
                </a:solidFill>
              </a:rPr>
              <a:t>Teams are available </a:t>
            </a:r>
            <a:r>
              <a:rPr lang="en-US" sz="1600" b="1" dirty="0" smtClean="0">
                <a:solidFill>
                  <a:srgbClr val="C00000"/>
                </a:solidFill>
              </a:rPr>
              <a:t>across </a:t>
            </a:r>
            <a:r>
              <a:rPr lang="en-US" sz="1600" b="1" smtClean="0">
                <a:solidFill>
                  <a:srgbClr val="C00000"/>
                </a:solidFill>
              </a:rPr>
              <a:t>50 countries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>
            <a:stCxn id="26" idx="2"/>
          </p:cNvCxnSpPr>
          <p:nvPr/>
        </p:nvCxnSpPr>
        <p:spPr>
          <a:xfrm rot="5400000">
            <a:off x="4860032" y="3573016"/>
            <a:ext cx="1872208" cy="1588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V="1">
            <a:off x="6372200" y="2636912"/>
            <a:ext cx="576064" cy="576064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372200" y="4005064"/>
            <a:ext cx="576064" cy="576064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-Right Arrow 33"/>
          <p:cNvSpPr/>
          <p:nvPr/>
        </p:nvSpPr>
        <p:spPr>
          <a:xfrm>
            <a:off x="3707904" y="4725144"/>
            <a:ext cx="115212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-Right Arrow 34"/>
          <p:cNvSpPr/>
          <p:nvPr/>
        </p:nvSpPr>
        <p:spPr>
          <a:xfrm>
            <a:off x="3779912" y="3356992"/>
            <a:ext cx="309634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GB" sz="3600" dirty="0"/>
              <a:t>Software services</a:t>
            </a:r>
            <a:br>
              <a:rPr lang="en-GB" sz="3600" dirty="0"/>
            </a:br>
            <a:r>
              <a:rPr lang="en-GB" sz="3200" dirty="0"/>
              <a:t>www.egi.eu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2952328" cy="1590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528392" cy="15906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08520" y="1124744"/>
            <a:ext cx="4032448" cy="4525963"/>
          </a:xfrm>
        </p:spPr>
        <p:txBody>
          <a:bodyPr/>
          <a:lstStyle/>
          <a:p>
            <a:pPr indent="-165100"/>
            <a:r>
              <a:rPr lang="en-GB" sz="1800" dirty="0" smtClean="0">
                <a:hlinkClick r:id="rId4"/>
              </a:rPr>
              <a:t>Helpdesk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To deal with bugs, downtimes, etc.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5"/>
              </a:rPr>
              <a:t>Requirements tracker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Request changes to EGI services or provide solutions for others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6"/>
              </a:rPr>
              <a:t>Applications Database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Ready-to-use scientific applications </a:t>
            </a:r>
            <a:r>
              <a:rPr lang="en-GB" sz="1400" dirty="0" smtClean="0">
                <a:solidFill>
                  <a:srgbClr val="FF0000"/>
                </a:solidFill>
              </a:rPr>
              <a:t>including specialist applications</a:t>
            </a:r>
          </a:p>
          <a:p>
            <a:pPr lvl="1" indent="-201613"/>
            <a:r>
              <a:rPr lang="en-GB" sz="1400" dirty="0" smtClean="0"/>
              <a:t>Tools for scientific programmers (workflow systems, frameworks, portals, etc.)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7"/>
              </a:rPr>
              <a:t>Training marketplace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Search, browse and request training resources (events, materials, etc.)</a:t>
            </a:r>
          </a:p>
          <a:p>
            <a:pPr lvl="1" indent="-201613">
              <a:buNone/>
            </a:pPr>
            <a:endParaRPr lang="en-GB" sz="900" dirty="0" smtClean="0"/>
          </a:p>
          <a:p>
            <a:pPr indent="-165100"/>
            <a:r>
              <a:rPr lang="en-GB" sz="1800" dirty="0" smtClean="0">
                <a:hlinkClick r:id="rId8"/>
              </a:rPr>
              <a:t>Virtual Organisation services</a:t>
            </a:r>
            <a:endParaRPr lang="en-GB" sz="1800" dirty="0" smtClean="0"/>
          </a:p>
          <a:p>
            <a:pPr lvl="1" indent="-201613"/>
            <a:r>
              <a:rPr lang="en-GB" sz="1400" dirty="0" smtClean="0"/>
              <a:t>Monitor EGI sites and software services from your perspective</a:t>
            </a:r>
          </a:p>
          <a:p>
            <a:endParaRPr lang="en-GB" sz="1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852936"/>
            <a:ext cx="3087105" cy="1931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3789040"/>
            <a:ext cx="3528392" cy="20779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931013"/>
            <a:ext cx="2664296" cy="181035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83568" y="2204864"/>
            <a:ext cx="8064896" cy="2808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EGI web gadgets</a:t>
            </a:r>
          </a:p>
          <a:p>
            <a:pPr marL="0" lvl="1" algn="ctr"/>
            <a:r>
              <a:rPr lang="en-GB" sz="2400" dirty="0" smtClean="0">
                <a:solidFill>
                  <a:schemeClr val="tx1"/>
                </a:solidFill>
              </a:rPr>
              <a:t>Customise and embed EGI software services into your website! </a:t>
            </a:r>
          </a:p>
          <a:p>
            <a:pPr marL="0" lvl="1" algn="ctr"/>
            <a:endParaRPr lang="en-GB" sz="2400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GB" sz="2400" dirty="0" smtClean="0">
                <a:solidFill>
                  <a:schemeClr val="tx1"/>
                </a:solidFill>
              </a:rPr>
              <a:t>Go to </a:t>
            </a:r>
            <a:r>
              <a:rPr lang="en-GB" sz="2400" dirty="0" smtClean="0">
                <a:solidFill>
                  <a:srgbClr val="002060"/>
                </a:solidFill>
                <a:hlinkClick r:id="rId12"/>
              </a:rPr>
              <a:t>www.egi.eu/user-support/gadgets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62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636" y="1988840"/>
            <a:ext cx="3816796" cy="331236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US" dirty="0" smtClean="0"/>
              <a:t>Achievements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future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 descr="http://www.egi.eu/export/sites/egi/about/press/EGI_Logo_RGB_315x25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1" y="2348880"/>
            <a:ext cx="3000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Virtual Research Community model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72200" y="1124744"/>
            <a:ext cx="2664296" cy="3960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smtClean="0"/>
              <a:t>Benefits of a VRC:</a:t>
            </a:r>
            <a:endParaRPr lang="en-US" sz="2400" dirty="0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dirty="0" smtClean="0"/>
              <a:t>Defined communication channels:</a:t>
            </a:r>
            <a:r>
              <a:rPr lang="en-US" sz="1500" dirty="0" smtClean="0"/>
              <a:t> named contact points </a:t>
            </a:r>
            <a:r>
              <a:rPr lang="en-US" sz="1500" smtClean="0"/>
              <a:t>between VRC &amp; EGI</a:t>
            </a:r>
            <a:endParaRPr lang="en-US" sz="1500" dirty="0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smtClean="0"/>
              <a:t>Confirmed links to NGIs: </a:t>
            </a:r>
            <a:r>
              <a:rPr lang="en-US" sz="1500" smtClean="0"/>
              <a:t>partnership with sustainable national entities</a:t>
            </a:r>
            <a:endParaRPr lang="en-US" sz="1500" b="1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smtClean="0"/>
              <a:t>UCB membership</a:t>
            </a:r>
            <a:r>
              <a:rPr lang="en-US" sz="1500" smtClean="0"/>
              <a:t>: involvement in the prioritisation of requirements</a:t>
            </a:r>
            <a:endParaRPr lang="en-US" sz="1500" dirty="0" smtClean="0"/>
          </a:p>
          <a:p>
            <a:pPr marL="271463" indent="-271463">
              <a:buFont typeface="+mj-lt"/>
              <a:buAutoNum type="arabicPeriod"/>
            </a:pPr>
            <a:r>
              <a:rPr lang="en-US" sz="1500" b="1" smtClean="0"/>
              <a:t>Dissemination</a:t>
            </a:r>
            <a:r>
              <a:rPr lang="en-US" sz="1500" smtClean="0"/>
              <a:t>: </a:t>
            </a:r>
            <a:r>
              <a:rPr lang="en-US" sz="1500" dirty="0" smtClean="0"/>
              <a:t>sharing of news, breakthroughs, best practice and innovation</a:t>
            </a:r>
            <a:endParaRPr lang="en-GB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869160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User </a:t>
            </a:r>
            <a:r>
              <a:rPr lang="en-US" b="1" dirty="0" smtClean="0">
                <a:solidFill>
                  <a:srgbClr val="FF0000"/>
                </a:solidFill>
              </a:rPr>
              <a:t>Community Board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b="1" smtClean="0"/>
              <a:t>VRC representatives</a:t>
            </a:r>
            <a:r>
              <a:rPr lang="en-US" sz="1600" smtClean="0"/>
              <a:t>: Life Sciences Grid Community; WeNMR Structural Biology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b="1" smtClean="0"/>
              <a:t>HUC representatives</a:t>
            </a:r>
            <a:r>
              <a:rPr lang="en-US" sz="1600" smtClean="0"/>
              <a:t>: Astronomy </a:t>
            </a:r>
            <a:r>
              <a:rPr lang="en-US" sz="1600" dirty="0" smtClean="0"/>
              <a:t>&amp; Astrophysics, Earth Sciences</a:t>
            </a:r>
            <a:r>
              <a:rPr lang="en-US" sz="1600" smtClean="0"/>
              <a:t>, Computational Chemistry</a:t>
            </a:r>
            <a:r>
              <a:rPr lang="en-US" sz="1600" dirty="0" smtClean="0"/>
              <a:t>, Arts &amp; Humanities</a:t>
            </a:r>
            <a:r>
              <a:rPr lang="en-US" sz="1600" smtClean="0"/>
              <a:t>, Hydrometeorology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smtClean="0">
                <a:hlinkClick r:id="rId2"/>
              </a:rPr>
              <a:t>http://www.egi.eu/user-support/vrc_gateways/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1052736"/>
            <a:ext cx="1515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VO:</a:t>
            </a:r>
            <a:r>
              <a:rPr lang="en-US" sz="1400" b="1" dirty="0" smtClean="0"/>
              <a:t> a group </a:t>
            </a:r>
            <a:r>
              <a:rPr lang="en-US" sz="1400" b="1" smtClean="0"/>
              <a:t>of researchers and developers accessing EGI</a:t>
            </a:r>
            <a:endParaRPr lang="en-GB" sz="1400" b="1" dirty="0"/>
          </a:p>
        </p:txBody>
      </p:sp>
      <p:grpSp>
        <p:nvGrpSpPr>
          <p:cNvPr id="11" name="Group 43"/>
          <p:cNvGrpSpPr/>
          <p:nvPr/>
        </p:nvGrpSpPr>
        <p:grpSpPr>
          <a:xfrm>
            <a:off x="4535996" y="1628800"/>
            <a:ext cx="1692188" cy="3431459"/>
            <a:chOff x="4242778" y="1928825"/>
            <a:chExt cx="1692188" cy="2620824"/>
          </a:xfrm>
        </p:grpSpPr>
        <p:grpSp>
          <p:nvGrpSpPr>
            <p:cNvPr id="12" name="Group 12"/>
            <p:cNvGrpSpPr/>
            <p:nvPr/>
          </p:nvGrpSpPr>
          <p:grpSpPr>
            <a:xfrm>
              <a:off x="4673568" y="1931031"/>
              <a:ext cx="864096" cy="416942"/>
              <a:chOff x="4756573" y="1916832"/>
              <a:chExt cx="864096" cy="36004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756573" y="1963183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50" b="1" dirty="0" smtClean="0"/>
                  <a:t>EGI Helpdesk</a:t>
                </a:r>
                <a:endParaRPr lang="en-GB" sz="1050" b="1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687786" y="4087984"/>
              <a:ext cx="8523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200" b="1" dirty="0">
                  <a:solidFill>
                    <a:prstClr val="black"/>
                  </a:solidFill>
                </a:rPr>
                <a:t>Other Helpdesk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42778" y="1928825"/>
              <a:ext cx="504056" cy="25883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 smtClean="0">
                  <a:solidFill>
                    <a:schemeClr val="tx1"/>
                  </a:solidFill>
                </a:rPr>
                <a:t>EGI.eu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30910" y="1928825"/>
              <a:ext cx="504056" cy="257418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smtClean="0">
                  <a:solidFill>
                    <a:schemeClr val="tx1"/>
                  </a:solidFill>
                </a:rPr>
                <a:t>NGI</a:t>
              </a:r>
              <a:endParaRPr lang="en-GB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3"/>
            <p:cNvGrpSpPr/>
            <p:nvPr/>
          </p:nvGrpSpPr>
          <p:grpSpPr>
            <a:xfrm>
              <a:off x="4673568" y="2364863"/>
              <a:ext cx="864096" cy="416942"/>
              <a:chOff x="4756573" y="1916832"/>
              <a:chExt cx="864096" cy="36004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56573" y="2015216"/>
                <a:ext cx="864096" cy="17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Training</a:t>
                </a:r>
                <a:endParaRPr lang="en-GB" sz="11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673568" y="2793714"/>
              <a:ext cx="864096" cy="416942"/>
              <a:chOff x="4756573" y="1912533"/>
              <a:chExt cx="864096" cy="36004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860032" y="1912533"/>
                <a:ext cx="639674" cy="36004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56573" y="1973799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Virtuli-sation</a:t>
                </a:r>
                <a:endParaRPr lang="en-GB" sz="1100" b="1" dirty="0"/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>
              <a:off x="4673568" y="3232517"/>
              <a:ext cx="864096" cy="416941"/>
              <a:chOff x="4756573" y="1916832"/>
              <a:chExt cx="864096" cy="36004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56573" y="1930854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smtClean="0"/>
                  <a:t>SoftwareServices </a:t>
                </a:r>
                <a:endParaRPr lang="en-GB" sz="1100" b="1" dirty="0" smtClean="0"/>
              </a:p>
            </p:txBody>
          </p:sp>
        </p:grpSp>
        <p:grpSp>
          <p:nvGrpSpPr>
            <p:cNvPr id="19" name="Group 22"/>
            <p:cNvGrpSpPr/>
            <p:nvPr/>
          </p:nvGrpSpPr>
          <p:grpSpPr>
            <a:xfrm>
              <a:off x="4673568" y="3666354"/>
              <a:ext cx="864096" cy="416942"/>
              <a:chOff x="4756573" y="1916832"/>
              <a:chExt cx="864096" cy="36004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56573" y="1936156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Applic. </a:t>
                </a:r>
                <a:br>
                  <a:rPr lang="en-GB" sz="1100" b="1" smtClean="0"/>
                </a:br>
                <a:r>
                  <a:rPr lang="en-GB" sz="1100" b="1" smtClean="0"/>
                  <a:t>support</a:t>
                </a:r>
                <a:endParaRPr lang="en-GB" sz="1100" b="1" dirty="0"/>
              </a:p>
            </p:txBody>
          </p:sp>
        </p:grpSp>
        <p:grpSp>
          <p:nvGrpSpPr>
            <p:cNvPr id="20" name="Group 25"/>
            <p:cNvGrpSpPr/>
            <p:nvPr/>
          </p:nvGrpSpPr>
          <p:grpSpPr>
            <a:xfrm>
              <a:off x="4673568" y="4100185"/>
              <a:ext cx="864096" cy="416942"/>
              <a:chOff x="4756573" y="1916832"/>
              <a:chExt cx="864096" cy="36004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860032" y="1916832"/>
                <a:ext cx="639674" cy="36004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56573" y="1941463"/>
                <a:ext cx="864096" cy="28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smtClean="0"/>
                  <a:t>Diss. &amp; marketing</a:t>
                </a:r>
                <a:endParaRPr lang="en-GB" sz="1100" b="1" dirty="0"/>
              </a:p>
            </p:txBody>
          </p:sp>
        </p:grpSp>
      </p:grpSp>
      <p:sp>
        <p:nvSpPr>
          <p:cNvPr id="33" name="Rounded Rectangle 32"/>
          <p:cNvSpPr/>
          <p:nvPr/>
        </p:nvSpPr>
        <p:spPr>
          <a:xfrm>
            <a:off x="2663787" y="2852936"/>
            <a:ext cx="1152129" cy="1033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b="1" smtClean="0">
                <a:solidFill>
                  <a:schemeClr val="tx1"/>
                </a:solidFill>
              </a:rPr>
              <a:t>User Community Board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1500" y="2287016"/>
            <a:ext cx="1916725" cy="227030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7824" y="1034733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VRC</a:t>
            </a:r>
            <a:r>
              <a:rPr lang="en-US" sz="1400" b="1" smtClean="0">
                <a:solidFill>
                  <a:srgbClr val="FF0000"/>
                </a:solidFill>
              </a:rPr>
              <a:t>: </a:t>
            </a:r>
            <a:r>
              <a:rPr lang="en-US" sz="1400" b="1" smtClean="0"/>
              <a:t>a multi-national research  collaboration with a joint workplan with EGI</a:t>
            </a:r>
            <a:endParaRPr lang="en-GB" sz="1400" b="1" dirty="0"/>
          </a:p>
        </p:txBody>
      </p:sp>
      <p:sp>
        <p:nvSpPr>
          <p:cNvPr id="36" name="Left-Right Arrow 35"/>
          <p:cNvSpPr/>
          <p:nvPr/>
        </p:nvSpPr>
        <p:spPr>
          <a:xfrm>
            <a:off x="2027005" y="3117161"/>
            <a:ext cx="564775" cy="528183"/>
          </a:xfrm>
          <a:prstGeom prst="leftRightArrow">
            <a:avLst>
              <a:gd name="adj1" fmla="val 46794"/>
              <a:gd name="adj2" fmla="val 30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2266932"/>
            <a:ext cx="2069596" cy="217018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287524" y="3356992"/>
            <a:ext cx="648072" cy="36004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HUC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72709" y="1035313"/>
            <a:ext cx="15871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FF0000"/>
                </a:solidFill>
              </a:rPr>
              <a:t>HUC:</a:t>
            </a:r>
            <a:r>
              <a:rPr lang="en-US" sz="1400" b="1" smtClean="0"/>
              <a:t> a “heavy”,  experienced  user group. (often with multiple VOs)</a:t>
            </a:r>
            <a:endParaRPr lang="en-GB" sz="1400" b="1" dirty="0"/>
          </a:p>
        </p:txBody>
      </p:sp>
      <p:sp>
        <p:nvSpPr>
          <p:cNvPr id="40" name="Left-Right Arrow 39"/>
          <p:cNvSpPr/>
          <p:nvPr/>
        </p:nvSpPr>
        <p:spPr>
          <a:xfrm>
            <a:off x="3887924" y="3140968"/>
            <a:ext cx="564775" cy="528183"/>
          </a:xfrm>
          <a:prstGeom prst="leftRightArrow">
            <a:avLst>
              <a:gd name="adj1" fmla="val 46794"/>
              <a:gd name="adj2" fmla="val 30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3" grpId="0" animBg="1"/>
      <p:bldP spid="36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Community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Meets monthly, typically by telephone</a:t>
            </a:r>
          </a:p>
          <a:p>
            <a:r>
              <a:rPr lang="en-US" dirty="0" smtClean="0"/>
              <a:t>Larger public meetings at EGI forums</a:t>
            </a:r>
          </a:p>
          <a:p>
            <a:r>
              <a:rPr lang="en-US" dirty="0" smtClean="0"/>
              <a:t>Reports from meetings published on blog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6026249" cy="331372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87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get involved as a VRC?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279301"/>
            <a:ext cx="6192688" cy="4813995"/>
          </a:xfrm>
        </p:spPr>
        <p:txBody>
          <a:bodyPr/>
          <a:lstStyle/>
          <a:p>
            <a:pPr marL="177800" indent="-177800"/>
            <a:r>
              <a:rPr lang="en-GB" sz="2000" smtClean="0"/>
              <a:t>A VRC is</a:t>
            </a:r>
          </a:p>
          <a:p>
            <a:pPr marL="541338" lvl="1" indent="-185738"/>
            <a:r>
              <a:rPr lang="en-GB" sz="1600" smtClean="0"/>
              <a:t>an organisational grouping that represents a community of users with common interests</a:t>
            </a:r>
          </a:p>
          <a:p>
            <a:pPr marL="541338" lvl="1" indent="-185738"/>
            <a:r>
              <a:rPr lang="en-GB" sz="1600" smtClean="0"/>
              <a:t>a self-organising group that collects the interests of a focussed collection of researchers across a clear and well-defined field</a:t>
            </a:r>
            <a:endParaRPr lang="en-GB" sz="2000" smtClean="0"/>
          </a:p>
          <a:p>
            <a:pPr marL="177800" indent="-177800"/>
            <a:r>
              <a:rPr lang="en-GB" sz="2000" smtClean="0"/>
              <a:t>A VRC isn’t </a:t>
            </a:r>
          </a:p>
          <a:p>
            <a:pPr marL="541338" lvl="1" indent="-185738"/>
            <a:r>
              <a:rPr lang="en-GB" sz="1600" smtClean="0"/>
              <a:t>a hierarchical structure with a single leader</a:t>
            </a:r>
          </a:p>
          <a:p>
            <a:pPr marL="541338" lvl="1" indent="-185738"/>
            <a:r>
              <a:rPr lang="en-GB" sz="1600" smtClean="0"/>
              <a:t>a layer that separates researchers from EGI services</a:t>
            </a:r>
          </a:p>
          <a:p>
            <a:pPr marL="541338" lvl="1" indent="-185738"/>
            <a:r>
              <a:rPr lang="en-GB" sz="1600" smtClean="0"/>
              <a:t>the exclusive contact point from a research field</a:t>
            </a:r>
            <a:endParaRPr lang="en-GB" sz="2000" smtClean="0"/>
          </a:p>
          <a:p>
            <a:pPr marL="177800" indent="-177800"/>
            <a:endParaRPr lang="en-GB" sz="2000" smtClean="0"/>
          </a:p>
          <a:p>
            <a:pPr marL="177800" indent="-177800"/>
            <a:r>
              <a:rPr lang="en-GB" sz="2000" smtClean="0"/>
              <a:t>VRC Memorandum of Understanding</a:t>
            </a:r>
            <a:endParaRPr lang="en-GB" sz="1800" smtClean="0"/>
          </a:p>
          <a:p>
            <a:pPr marL="541338" lvl="1" indent="-185738"/>
            <a:r>
              <a:rPr lang="en-GB" sz="1400" smtClean="0"/>
              <a:t>Defines the framework of collaboration with EGI.eu and the VRC representative</a:t>
            </a:r>
          </a:p>
          <a:p>
            <a:pPr marL="541338" lvl="1" indent="-185738"/>
            <a:r>
              <a:rPr lang="en-GB" sz="1400" smtClean="0"/>
              <a:t>Template is available at </a:t>
            </a:r>
            <a:r>
              <a:rPr lang="en-GB" sz="1400" smtClean="0">
                <a:hlinkClick r:id="rId2"/>
              </a:rPr>
              <a:t>https://documents.egi.eu/document/205</a:t>
            </a:r>
            <a:endParaRPr lang="en-GB" sz="1400" smtClean="0"/>
          </a:p>
          <a:p>
            <a:pPr marL="541338" lvl="1" indent="-185738"/>
            <a:r>
              <a:rPr lang="en-GB" sz="1400" smtClean="0"/>
              <a:t>See </a:t>
            </a:r>
            <a:r>
              <a:rPr lang="en-GB" sz="1400" smtClean="0">
                <a:hlinkClick r:id="rId3"/>
              </a:rPr>
              <a:t>LSGC MoU</a:t>
            </a:r>
            <a:r>
              <a:rPr lang="en-GB" sz="1400" smtClean="0"/>
              <a:t> and the </a:t>
            </a:r>
            <a:r>
              <a:rPr lang="en-GB" sz="1400" smtClean="0">
                <a:hlinkClick r:id="rId4"/>
              </a:rPr>
              <a:t>WeNMR MoU</a:t>
            </a:r>
            <a:r>
              <a:rPr lang="en-GB" sz="1400" smtClean="0"/>
              <a:t> as examples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2961567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6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UCB Requirements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91" y="1052736"/>
            <a:ext cx="5797649" cy="5242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484784"/>
            <a:ext cx="2016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Requirements captured from users and communities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Requirements investigated and </a:t>
            </a:r>
            <a:r>
              <a:rPr lang="en-US" dirty="0" err="1" smtClean="0"/>
              <a:t>analysed</a:t>
            </a:r>
            <a:r>
              <a:rPr lang="en-US" dirty="0" smtClean="0"/>
              <a:t> by User Community Support Team and TCB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UCB involved in monitoring and endorsing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resolved requirements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5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following have been discussed and pursued at TCB:</a:t>
            </a:r>
            <a:endParaRPr lang="en-GB" sz="2400" dirty="0" smtClean="0"/>
          </a:p>
          <a:p>
            <a:r>
              <a:rPr lang="en-GB" sz="2400" dirty="0" smtClean="0"/>
              <a:t>Increased </a:t>
            </a:r>
            <a:r>
              <a:rPr lang="en-GB" sz="2400" dirty="0"/>
              <a:t>stability and scalability for </a:t>
            </a:r>
            <a:r>
              <a:rPr lang="en-GB" sz="2400" dirty="0" err="1"/>
              <a:t>gLite</a:t>
            </a:r>
            <a:r>
              <a:rPr lang="en-GB" sz="2400" dirty="0"/>
              <a:t> </a:t>
            </a:r>
            <a:r>
              <a:rPr lang="en-GB" sz="2400" dirty="0" smtClean="0"/>
              <a:t>WMS</a:t>
            </a:r>
          </a:p>
          <a:p>
            <a:r>
              <a:rPr lang="en-GB" sz="2400" dirty="0" smtClean="0"/>
              <a:t>Better </a:t>
            </a:r>
            <a:r>
              <a:rPr lang="en-GB" sz="2400" dirty="0"/>
              <a:t>(more verbose and informative) error </a:t>
            </a:r>
            <a:r>
              <a:rPr lang="en-GB" sz="2400" dirty="0" smtClean="0"/>
              <a:t>messages</a:t>
            </a:r>
          </a:p>
          <a:p>
            <a:r>
              <a:rPr lang="en-GB" sz="2400" dirty="0"/>
              <a:t>Fix known bugs before adding new </a:t>
            </a:r>
            <a:r>
              <a:rPr lang="en-GB" sz="2400" dirty="0" smtClean="0"/>
              <a:t>features</a:t>
            </a:r>
          </a:p>
          <a:p>
            <a:r>
              <a:rPr lang="en-GB" sz="2400" dirty="0"/>
              <a:t>Coherency of command line commands, parameters and </a:t>
            </a:r>
            <a:r>
              <a:rPr lang="en-GB" sz="2400" dirty="0" smtClean="0"/>
              <a:t>APIs</a:t>
            </a:r>
          </a:p>
          <a:p>
            <a:r>
              <a:rPr lang="en-GB" sz="2400" dirty="0"/>
              <a:t>Better feedback about jobs, automated resubmission of jobs that are stuck on </a:t>
            </a:r>
            <a:r>
              <a:rPr lang="en-GB" sz="2400" dirty="0" smtClean="0"/>
              <a:t>sites</a:t>
            </a:r>
          </a:p>
          <a:p>
            <a:r>
              <a:rPr lang="en-GB" sz="2400" dirty="0"/>
              <a:t>Coherency of storages and </a:t>
            </a:r>
            <a:r>
              <a:rPr lang="en-GB" sz="2400" dirty="0" smtClean="0"/>
              <a:t>catalogue</a:t>
            </a:r>
            <a:endParaRPr lang="en-US" sz="2400" dirty="0" smtClean="0"/>
          </a:p>
          <a:p>
            <a:r>
              <a:rPr lang="en-GB" sz="2400" dirty="0"/>
              <a:t>Stability and scalability of data management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6771" y="5877272"/>
            <a:ext cx="398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TCB: Technology Coordination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0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ESFRI project support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98426"/>
            <a:ext cx="6759255" cy="5138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34076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ESFRI: European </a:t>
            </a:r>
            <a:r>
              <a:rPr lang="en-GB" sz="2400" dirty="0"/>
              <a:t>Strategy Forum on Research Infrastructures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420888"/>
            <a:ext cx="2952328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Aims of ESFRI: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develop </a:t>
            </a:r>
            <a:r>
              <a:rPr lang="en-GB" dirty="0"/>
              <a:t>scientific integration </a:t>
            </a:r>
            <a:r>
              <a:rPr lang="en-GB" dirty="0" smtClean="0"/>
              <a:t>in Europe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strengthen Europe’s </a:t>
            </a:r>
            <a:r>
              <a:rPr lang="en-GB" dirty="0"/>
              <a:t>international </a:t>
            </a:r>
            <a:r>
              <a:rPr lang="en-GB" dirty="0" smtClean="0"/>
              <a:t>outreach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competitive </a:t>
            </a:r>
            <a:r>
              <a:rPr lang="en-GB" dirty="0"/>
              <a:t>and open access to high quality Research </a:t>
            </a:r>
            <a:r>
              <a:rPr lang="en-GB" dirty="0" smtClean="0"/>
              <a:t>Infrastructures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attracts </a:t>
            </a:r>
            <a:r>
              <a:rPr lang="en-GB" dirty="0"/>
              <a:t>the best researchers from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6696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636" y="2060848"/>
            <a:ext cx="3816796" cy="3312368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Achievements</a:t>
            </a:r>
          </a:p>
          <a:p>
            <a:r>
              <a:rPr lang="en-US" dirty="0" smtClean="0"/>
              <a:t>The future</a:t>
            </a:r>
          </a:p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 descr="http://www.egi.eu/export/sites/egi/about/press/EGI_Logo_RGB_315x25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1" y="2420888"/>
            <a:ext cx="3000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95325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Workshops for users and communities:</a:t>
            </a:r>
          </a:p>
          <a:p>
            <a:r>
              <a:rPr lang="en-US" sz="2400" dirty="0" smtClean="0"/>
              <a:t>opportunities to further investigate identified requirements</a:t>
            </a:r>
          </a:p>
          <a:p>
            <a:r>
              <a:rPr lang="en-US" sz="2400" dirty="0" smtClean="0"/>
              <a:t>Identify and share experiences &amp; best practices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At Lyon Technical Forum the following ran:</a:t>
            </a:r>
          </a:p>
          <a:p>
            <a:r>
              <a:rPr lang="en-US" sz="2400" dirty="0" smtClean="0"/>
              <a:t>Data management</a:t>
            </a:r>
          </a:p>
          <a:p>
            <a:r>
              <a:rPr lang="en-US" sz="2400" dirty="0" smtClean="0"/>
              <a:t>NGI roadshow model – experiences and needs</a:t>
            </a:r>
          </a:p>
          <a:p>
            <a:r>
              <a:rPr lang="en-US" sz="2400" dirty="0" smtClean="0"/>
              <a:t>VRC reports and presentations</a:t>
            </a:r>
          </a:p>
          <a:p>
            <a:r>
              <a:rPr lang="en-US" sz="2400" dirty="0" smtClean="0"/>
              <a:t>Portal technologies: </a:t>
            </a:r>
            <a:r>
              <a:rPr lang="en-US" sz="2400" dirty="0" err="1" smtClean="0"/>
              <a:t>portlets</a:t>
            </a:r>
            <a:r>
              <a:rPr lang="en-US" sz="2400" dirty="0" smtClean="0"/>
              <a:t>, widgets and gadgets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636" y="1988840"/>
            <a:ext cx="3816796" cy="331236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Achievements</a:t>
            </a:r>
          </a:p>
          <a:p>
            <a:r>
              <a:rPr lang="en-US" dirty="0" smtClean="0"/>
              <a:t>The future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2" descr="http://www.egi.eu/export/sites/egi/about/press/EGI_Logo_RGB_315x25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1" y="2343894"/>
            <a:ext cx="3000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Community outreach </a:t>
            </a:r>
            <a:br>
              <a:rPr lang="en-GB" sz="3200" dirty="0"/>
            </a:br>
            <a:r>
              <a:rPr lang="en-GB" sz="3200" dirty="0"/>
              <a:t>and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21904" y="1352957"/>
            <a:ext cx="6246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Gathering and resolving community requirements </a:t>
            </a:r>
          </a:p>
          <a:p>
            <a:pPr lvl="2"/>
            <a:r>
              <a:rPr lang="en-GB" dirty="0"/>
              <a:t>Users’ requirements drive the evolution of EGI</a:t>
            </a:r>
          </a:p>
          <a:p>
            <a:r>
              <a:rPr lang="en-GB" sz="2400" dirty="0"/>
              <a:t>Mobilising </a:t>
            </a:r>
            <a:r>
              <a:rPr lang="en-GB" sz="2400" dirty="0" smtClean="0"/>
              <a:t>resources </a:t>
            </a:r>
            <a:r>
              <a:rPr lang="en-GB" sz="2400" dirty="0"/>
              <a:t>for user communities</a:t>
            </a:r>
          </a:p>
          <a:p>
            <a:pPr lvl="2"/>
            <a:r>
              <a:rPr lang="en-GB" dirty="0"/>
              <a:t>Resources and technical experts in ~50 countries, at ~300 institutes</a:t>
            </a:r>
          </a:p>
          <a:p>
            <a:r>
              <a:rPr lang="en-GB" sz="2400" dirty="0"/>
              <a:t>Organising community events</a:t>
            </a:r>
          </a:p>
          <a:p>
            <a:pPr lvl="2"/>
            <a:r>
              <a:rPr lang="en-GB" dirty="0"/>
              <a:t>Forums, topical workshops (workflows; portals; HPC/MPI; ...)</a:t>
            </a:r>
          </a:p>
          <a:p>
            <a:r>
              <a:rPr lang="en-GB" sz="2400" dirty="0"/>
              <a:t>Dissemination &amp; marketing</a:t>
            </a:r>
          </a:p>
          <a:p>
            <a:pPr lvl="2"/>
            <a:r>
              <a:rPr lang="en-US" dirty="0"/>
              <a:t>Newsletters, blog, articles, interviews, exhibition booths</a:t>
            </a:r>
          </a:p>
          <a:p>
            <a:r>
              <a:rPr lang="en-GB" sz="2400" dirty="0"/>
              <a:t>Technical support for scientific programmers</a:t>
            </a:r>
          </a:p>
          <a:p>
            <a:pPr lvl="2"/>
            <a:r>
              <a:rPr lang="en-GB" dirty="0"/>
              <a:t>National and specialised support teams in NGIs</a:t>
            </a:r>
          </a:p>
        </p:txBody>
      </p:sp>
    </p:spTree>
    <p:extLst>
      <p:ext uri="{BB962C8B-B14F-4D97-AF65-F5344CB8AC3E}">
        <p14:creationId xmlns:p14="http://schemas.microsoft.com/office/powerpoint/2010/main" val="29011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EGI…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988839"/>
            <a:ext cx="3600400" cy="3960441"/>
          </a:xfrm>
        </p:spPr>
        <p:txBody>
          <a:bodyPr/>
          <a:lstStyle/>
          <a:p>
            <a:pPr marL="177800" indent="-177800"/>
            <a:r>
              <a:rPr lang="en-GB" sz="1800" smtClean="0"/>
              <a:t>Supporting services encapsulated into Virtual Machines</a:t>
            </a:r>
          </a:p>
          <a:p>
            <a:pPr marL="177800" indent="-177800"/>
            <a:r>
              <a:rPr lang="en-GB" sz="1800" smtClean="0"/>
              <a:t>Virtualisation layer enables the integration of resources, monitoring, accounting and change notification</a:t>
            </a:r>
          </a:p>
          <a:p>
            <a:pPr marL="177800" indent="-177800"/>
            <a:r>
              <a:rPr lang="en-GB" sz="1800" smtClean="0"/>
              <a:t>No ‘big-bang’ migration</a:t>
            </a:r>
          </a:p>
          <a:p>
            <a:pPr marL="541338" lvl="1" indent="-177800"/>
            <a:r>
              <a:rPr lang="en-GB" sz="1600" smtClean="0"/>
              <a:t>Gradual change transparent to the end-user</a:t>
            </a:r>
          </a:p>
          <a:p>
            <a:pPr marL="177800" indent="-177800"/>
            <a:endParaRPr lang="en-GB" sz="1400"/>
          </a:p>
        </p:txBody>
      </p:sp>
      <p:sp>
        <p:nvSpPr>
          <p:cNvPr id="8" name="Rectangle 7"/>
          <p:cNvSpPr/>
          <p:nvPr/>
        </p:nvSpPr>
        <p:spPr>
          <a:xfrm>
            <a:off x="3635896" y="4499562"/>
            <a:ext cx="1517289" cy="537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Infrastructure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635896" y="3913219"/>
            <a:ext cx="1517289" cy="537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Platforms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3635896" y="3326876"/>
            <a:ext cx="1517289" cy="5374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Software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250908" y="3904240"/>
            <a:ext cx="3569564" cy="5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3964994"/>
            <a:ext cx="2448272" cy="400110"/>
          </a:xfrm>
          <a:prstGeom prst="rect">
            <a:avLst/>
          </a:prstGeom>
          <a:solidFill>
            <a:srgbClr val="768F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1000" smtClean="0"/>
              <a:t>Current middleware </a:t>
            </a:r>
            <a:br>
              <a:rPr lang="en-GB" sz="1000" smtClean="0"/>
            </a:br>
            <a:r>
              <a:rPr lang="en-GB" sz="1000" smtClean="0"/>
              <a:t>(gLite, ARC, UNICORE, dCACHE, Globus)</a:t>
            </a:r>
            <a:endParaRPr lang="en-GB" sz="1000" dirty="0"/>
          </a:p>
        </p:txBody>
      </p:sp>
      <p:sp>
        <p:nvSpPr>
          <p:cNvPr id="13" name="Rectangle 12"/>
          <p:cNvSpPr/>
          <p:nvPr/>
        </p:nvSpPr>
        <p:spPr>
          <a:xfrm>
            <a:off x="5250908" y="3317896"/>
            <a:ext cx="3569564" cy="537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9520" y="3367348"/>
            <a:ext cx="724648" cy="400110"/>
          </a:xfrm>
          <a:prstGeom prst="rect">
            <a:avLst/>
          </a:prstGeom>
          <a:solidFill>
            <a:srgbClr val="768F3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Central Services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3367348"/>
            <a:ext cx="708498" cy="400110"/>
          </a:xfrm>
          <a:prstGeom prst="rect">
            <a:avLst/>
          </a:prstGeom>
          <a:solidFill>
            <a:srgbClr val="76953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Domain Services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3367347"/>
            <a:ext cx="846145" cy="400110"/>
          </a:xfrm>
          <a:prstGeom prst="rect">
            <a:avLst/>
          </a:prstGeom>
          <a:solidFill>
            <a:srgbClr val="768F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smtClean="0"/>
              <a:t>Community </a:t>
            </a:r>
            <a:r>
              <a:rPr lang="en-GB" sz="1000" dirty="0" smtClean="0"/>
              <a:t>Services</a:t>
            </a:r>
            <a:endParaRPr lang="en-GB" sz="1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50908" y="2266373"/>
            <a:ext cx="3405399" cy="874595"/>
            <a:chOff x="3203848" y="1492033"/>
            <a:chExt cx="5018551" cy="1288895"/>
          </a:xfrm>
        </p:grpSpPr>
        <p:pic>
          <p:nvPicPr>
            <p:cNvPr id="18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479" y="149203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616" y="1492035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507" y="1492033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3635896" y="2204864"/>
            <a:ext cx="1517289" cy="10569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/>
              <a:t>Virtual </a:t>
            </a:r>
            <a:r>
              <a:rPr lang="en-GB" sz="1400" smtClean="0"/>
              <a:t>Research Communities</a:t>
            </a:r>
            <a:endParaRPr lang="en-GB" sz="14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5250908" y="4490581"/>
            <a:ext cx="3569564" cy="537481"/>
            <a:chOff x="2627783" y="5095824"/>
            <a:chExt cx="4968548" cy="792089"/>
          </a:xfrm>
        </p:grpSpPr>
        <p:sp>
          <p:nvSpPr>
            <p:cNvPr id="24" name="Rectangle 23"/>
            <p:cNvSpPr/>
            <p:nvPr/>
          </p:nvSpPr>
          <p:spPr>
            <a:xfrm>
              <a:off x="2627783" y="5095824"/>
              <a:ext cx="4968548" cy="792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70776" y="5449888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85614" y="5449885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9708" y="5449876"/>
              <a:ext cx="72008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EIRO</a:t>
              </a:r>
              <a:endParaRPr lang="en-GB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57820" y="5441493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88225" y="5441492"/>
              <a:ext cx="648070" cy="3628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NGI</a:t>
              </a:r>
              <a:endParaRPr lang="en-GB" sz="10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84368" y="3356992"/>
            <a:ext cx="864096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GB" sz="1100" b="1" smtClean="0"/>
              <a:t>Virtualised services</a:t>
            </a:r>
            <a:endParaRPr lang="en-GB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52170" y="4509120"/>
            <a:ext cx="3396294" cy="2616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b="1" smtClean="0"/>
              <a:t>Virtualisation layer</a:t>
            </a:r>
            <a:endParaRPr lang="en-GB" sz="1100" b="1" dirty="0"/>
          </a:p>
        </p:txBody>
      </p:sp>
      <p:sp>
        <p:nvSpPr>
          <p:cNvPr id="32" name="Rectangle 31"/>
          <p:cNvSpPr/>
          <p:nvPr/>
        </p:nvSpPr>
        <p:spPr>
          <a:xfrm>
            <a:off x="290768" y="1249596"/>
            <a:ext cx="866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mtClean="0"/>
              <a:t>...towards a virtualised pan-European e-infrastructure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3528" y="5229200"/>
            <a:ext cx="61926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GB" smtClean="0"/>
              <a:t>Related activities:</a:t>
            </a:r>
          </a:p>
          <a:p>
            <a:pPr marL="177800" indent="-177800"/>
            <a:r>
              <a:rPr lang="en-GB" smtClean="0">
                <a:hlinkClick r:id="rId3"/>
              </a:rPr>
              <a:t>https://wiki.egi.eu/wiki/EGI_Virtualisation_Activities</a:t>
            </a:r>
            <a:r>
              <a:rPr lang="en-GB" smtClean="0"/>
              <a:t> </a:t>
            </a:r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33392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workshop format will develop</a:t>
            </a:r>
          </a:p>
          <a:p>
            <a:r>
              <a:rPr lang="en-US" dirty="0" smtClean="0"/>
              <a:t>Many at EGI Forums but also other events: NGI meetings, VRC conferences</a:t>
            </a:r>
          </a:p>
          <a:p>
            <a:r>
              <a:rPr lang="en-US" dirty="0" smtClean="0"/>
              <a:t>Future topics in planning:</a:t>
            </a:r>
          </a:p>
          <a:p>
            <a:pPr lvl="1"/>
            <a:r>
              <a:rPr lang="en-US" dirty="0" smtClean="0"/>
              <a:t>Agile development for research applications</a:t>
            </a:r>
          </a:p>
          <a:p>
            <a:pPr lvl="1"/>
            <a:r>
              <a:rPr lang="en-US" dirty="0" smtClean="0"/>
              <a:t>Information Systems (EGI Operations host)</a:t>
            </a:r>
          </a:p>
          <a:p>
            <a:pPr lvl="1"/>
            <a:r>
              <a:rPr lang="en-US" dirty="0" smtClean="0"/>
              <a:t>Workflow Management Systems</a:t>
            </a:r>
          </a:p>
          <a:p>
            <a:pPr lvl="1"/>
            <a:r>
              <a:rPr lang="en-US" dirty="0" smtClean="0"/>
              <a:t>Portals and gateways for Life Sciences (discussion)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2269" y="5877272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EGI.eu website for details: www.egi.eu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636" y="1988840"/>
            <a:ext cx="3816796" cy="331236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Achievements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future</a:t>
            </a:r>
          </a:p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2" descr="http://www.egi.eu/export/sites/egi/about/press/EGI_Logo_RGB_315x25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1" y="2348880"/>
            <a:ext cx="3000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VRCs on 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51309"/>
            <a:ext cx="807561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The VRC model has </a:t>
            </a:r>
            <a:r>
              <a:rPr lang="en-US" sz="2400" b="1" dirty="0" smtClean="0"/>
              <a:t>evolved</a:t>
            </a:r>
            <a:r>
              <a:rPr lang="en-US" sz="2200" dirty="0" smtClean="0"/>
              <a:t> to meet needs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User Community Board (UCB) has a </a:t>
            </a:r>
            <a:r>
              <a:rPr lang="en-US" sz="2400" b="1" dirty="0" smtClean="0"/>
              <a:t>strong voice</a:t>
            </a:r>
            <a:endParaRPr lang="en-US" sz="2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All of the traditional Heavy User Communities (</a:t>
            </a:r>
            <a:r>
              <a:rPr lang="en-US" sz="2400" b="1" dirty="0" smtClean="0"/>
              <a:t>HUC</a:t>
            </a:r>
            <a:r>
              <a:rPr lang="en-US" sz="2200" dirty="0" smtClean="0"/>
              <a:t>s) are involved with EGI (LSGC, ES, A&amp;A, CC &amp; WLCG)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New smaller and </a:t>
            </a:r>
            <a:r>
              <a:rPr lang="en-US" sz="2400" b="1" dirty="0" smtClean="0"/>
              <a:t>emergent</a:t>
            </a:r>
            <a:r>
              <a:rPr lang="en-US" sz="2200" b="1" dirty="0" smtClean="0"/>
              <a:t> </a:t>
            </a:r>
            <a:r>
              <a:rPr lang="en-US" sz="2200" dirty="0" smtClean="0"/>
              <a:t>VRCs</a:t>
            </a:r>
            <a:r>
              <a:rPr lang="en-US" sz="2200" b="1" dirty="0" smtClean="0"/>
              <a:t> </a:t>
            </a:r>
            <a:r>
              <a:rPr lang="en-US" sz="2200" dirty="0" smtClean="0"/>
              <a:t>on board (</a:t>
            </a:r>
            <a:r>
              <a:rPr lang="en-US" sz="2200" dirty="0" err="1" smtClean="0"/>
              <a:t>WeNMR</a:t>
            </a:r>
            <a:r>
              <a:rPr lang="en-US" sz="2200" dirty="0" smtClean="0"/>
              <a:t>, Hydro-meteorology, Digital Cultural Heritage)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Many </a:t>
            </a:r>
            <a:r>
              <a:rPr lang="en-US" sz="2400" b="1" dirty="0" smtClean="0"/>
              <a:t>requirements</a:t>
            </a:r>
            <a:r>
              <a:rPr lang="en-US" sz="2200" dirty="0" smtClean="0"/>
              <a:t> processed by UCST and TCB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Enables broad needs (stability, </a:t>
            </a:r>
            <a:r>
              <a:rPr lang="en-US" sz="2400" b="1" dirty="0" smtClean="0"/>
              <a:t>API</a:t>
            </a:r>
            <a:r>
              <a:rPr lang="en-US" sz="2200" dirty="0" smtClean="0"/>
              <a:t>s) to be weighed against detail (WMS, </a:t>
            </a:r>
            <a:r>
              <a:rPr lang="en-US" sz="2400" b="1" dirty="0" smtClean="0"/>
              <a:t>Robots</a:t>
            </a:r>
            <a:r>
              <a:rPr lang="en-US" sz="2200" dirty="0" smtClean="0"/>
              <a:t>, auto job resubmission)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CF12 co-location with </a:t>
            </a:r>
            <a:r>
              <a:rPr lang="en-US" sz="2400" b="1" dirty="0" smtClean="0"/>
              <a:t>EMI</a:t>
            </a:r>
            <a:r>
              <a:rPr lang="en-US" sz="2200" dirty="0" smtClean="0"/>
              <a:t> Tech. Conf. to meet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NGI</a:t>
            </a:r>
            <a:r>
              <a:rPr lang="en-GB" sz="2200" dirty="0"/>
              <a:t> International Liaison</a:t>
            </a:r>
            <a:r>
              <a:rPr lang="en-US" sz="2200" dirty="0" smtClean="0"/>
              <a:t>: </a:t>
            </a:r>
            <a:r>
              <a:rPr lang="en-US" sz="2200" dirty="0" smtClean="0"/>
              <a:t>initiate </a:t>
            </a:r>
            <a:r>
              <a:rPr lang="en-US" sz="2400" b="1" dirty="0" smtClean="0"/>
              <a:t>user-focused</a:t>
            </a:r>
            <a:r>
              <a:rPr lang="en-US" sz="2200" dirty="0" smtClean="0"/>
              <a:t>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Greater flexibility with federated cloud model/</a:t>
            </a:r>
            <a:r>
              <a:rPr lang="en-US" sz="2200" dirty="0" err="1" smtClean="0"/>
              <a:t>virtualisation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Forum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48" y="1279301"/>
            <a:ext cx="464400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Munich: </a:t>
            </a:r>
            <a:r>
              <a:rPr lang="en-GB" sz="2800" dirty="0"/>
              <a:t>26-30 March </a:t>
            </a:r>
            <a:r>
              <a:rPr lang="en-GB" sz="2800" dirty="0" smtClean="0"/>
              <a:t>2012</a:t>
            </a:r>
          </a:p>
          <a:p>
            <a:pPr marL="0" indent="0">
              <a:buNone/>
            </a:pPr>
            <a:r>
              <a:rPr lang="en-GB" sz="2000" dirty="0" smtClean="0"/>
              <a:t>In conjunction with: EMI </a:t>
            </a:r>
            <a:r>
              <a:rPr lang="en-GB" sz="2000" dirty="0"/>
              <a:t>2nd Technical Conference</a:t>
            </a:r>
            <a:endParaRPr lang="en-GB" sz="2800" dirty="0" smtClean="0"/>
          </a:p>
          <a:p>
            <a:r>
              <a:rPr lang="en-US" sz="2800" i="1" dirty="0" smtClean="0"/>
              <a:t>Call for participation out under following tracks: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Users </a:t>
            </a:r>
            <a:r>
              <a:rPr lang="en-GB" sz="2000" dirty="0"/>
              <a:t>and </a:t>
            </a:r>
            <a:r>
              <a:rPr lang="en-GB" sz="2000" dirty="0" smtClean="0"/>
              <a:t>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Software </a:t>
            </a:r>
            <a:r>
              <a:rPr lang="en-GB" sz="2000" dirty="0"/>
              <a:t>services for users and </a:t>
            </a:r>
            <a:r>
              <a:rPr lang="en-GB" sz="2000" dirty="0" smtClean="0"/>
              <a:t>communities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Middleware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Operational </a:t>
            </a:r>
            <a:r>
              <a:rPr lang="en-GB" sz="2000" dirty="0"/>
              <a:t>services and </a:t>
            </a:r>
            <a:r>
              <a:rPr lang="en-GB" sz="2000" dirty="0" smtClean="0"/>
              <a:t>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Coordination </a:t>
            </a:r>
            <a:r>
              <a:rPr lang="en-GB" sz="2000" dirty="0"/>
              <a:t>and Communication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AutoShape 4" descr="https://mail.google.com/mail/?ui=2&amp;ik=fe27a4079c&amp;view=att&amp;th=1336f47805cadfc1&amp;attid=0.2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mail.google.com/mail/?ui=2&amp;ik=fe27a4079c&amp;view=att&amp;th=1336f47805cadfc1&amp;attid=0.2&amp;disp=inline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mail.google.com/mail/?ui=2&amp;ik=fe27a4079c&amp;view=att&amp;th=1336f47805cadfc1&amp;attid=0.2&amp;disp=inline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94" y="1124744"/>
            <a:ext cx="3428978" cy="4860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29016" y="5949280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www.egi.eu</a:t>
            </a:r>
            <a:r>
              <a:rPr lang="en-US" dirty="0" smtClean="0"/>
              <a:t> for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636" y="2060848"/>
            <a:ext cx="3816796" cy="3312368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Achievements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future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 descr="http://www.egi.eu/export/sites/egi/about/press/EGI_Logo_RGB_315x25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1" y="2420888"/>
            <a:ext cx="3000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66997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The impact of Virtual Research Communities on EGI's services and </a:t>
            </a:r>
            <a:r>
              <a:rPr lang="en-GB" b="1" dirty="0" smtClean="0"/>
              <a:t>infrastructure</a:t>
            </a:r>
            <a:endParaRPr lang="en-GB" dirty="0" smtClean="0"/>
          </a:p>
          <a:p>
            <a:pPr marL="457200" lvl="1" indent="0">
              <a:buNone/>
            </a:pPr>
            <a:r>
              <a:rPr lang="en-US" dirty="0" smtClean="0"/>
              <a:t>VRC </a:t>
            </a:r>
            <a:r>
              <a:rPr lang="en-US" dirty="0" smtClean="0"/>
              <a:t>model adopted a </a:t>
            </a:r>
            <a:r>
              <a:rPr lang="en-US" dirty="0" smtClean="0"/>
              <a:t>year and a half ago:</a:t>
            </a:r>
          </a:p>
          <a:p>
            <a:pPr lvl="1"/>
            <a:r>
              <a:rPr lang="en-GB" i="1" dirty="0" smtClean="0"/>
              <a:t>A flexible </a:t>
            </a:r>
            <a:r>
              <a:rPr lang="en-GB" i="1" dirty="0"/>
              <a:t>organisations of scientists and researchers who had a common area of academic interest for which having a single voice to communicate their needs would benefit their research in terms of e-Infrastructure.</a:t>
            </a:r>
            <a:r>
              <a:rPr lang="en-GB" dirty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628" y="1988840"/>
            <a:ext cx="3816796" cy="331236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Achievements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Future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http://www.egi.eu/export/sites/egi/about/press/EGI_Logo_RGB_315x25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5" y="2271886"/>
            <a:ext cx="3000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4989" y="988273"/>
            <a:ext cx="48708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Logical CPUs (</a:t>
            </a:r>
            <a:r>
              <a:rPr lang="en-GB" sz="2400" b="1" dirty="0" smtClean="0"/>
              <a:t>cores</a:t>
            </a:r>
            <a:r>
              <a:rPr lang="en-GB" sz="2000" b="1" dirty="0" smtClean="0"/>
              <a:t>)</a:t>
            </a:r>
          </a:p>
          <a:p>
            <a:pPr marL="342900" indent="-165100">
              <a:buFont typeface="Arial" pitchFamily="34" charset="0"/>
              <a:buChar char="•"/>
            </a:pPr>
            <a:r>
              <a:rPr lang="en-GB" sz="2000" b="1" dirty="0" smtClean="0"/>
              <a:t>337,608</a:t>
            </a:r>
            <a:endParaRPr lang="en-GB" sz="2000" b="1" dirty="0"/>
          </a:p>
          <a:p>
            <a:r>
              <a:rPr lang="en-GB" sz="2400" b="1" dirty="0" smtClean="0"/>
              <a:t>106.7 </a:t>
            </a:r>
            <a:r>
              <a:rPr lang="en-GB" sz="2400" b="1" dirty="0"/>
              <a:t>PB </a:t>
            </a:r>
            <a:r>
              <a:rPr lang="en-GB" sz="2400" b="1" dirty="0" smtClean="0"/>
              <a:t>disk and 112.8 </a:t>
            </a:r>
            <a:r>
              <a:rPr lang="en-GB" sz="2400" b="1" dirty="0"/>
              <a:t>PB </a:t>
            </a:r>
            <a:r>
              <a:rPr lang="en-GB" sz="2400" b="1" dirty="0" smtClean="0"/>
              <a:t>tape</a:t>
            </a:r>
          </a:p>
          <a:p>
            <a:r>
              <a:rPr lang="en-GB" sz="2400" b="1" dirty="0" smtClean="0"/>
              <a:t>Resource </a:t>
            </a:r>
            <a:r>
              <a:rPr lang="en-GB" sz="2400" b="1" dirty="0"/>
              <a:t>Centres </a:t>
            </a:r>
            <a:endParaRPr lang="en-GB" sz="2400" b="1" dirty="0" smtClean="0"/>
          </a:p>
          <a:p>
            <a:pPr marL="342900" indent="-165100">
              <a:buFont typeface="Arial" pitchFamily="34" charset="0"/>
              <a:buChar char="•"/>
            </a:pPr>
            <a:r>
              <a:rPr lang="en-GB" sz="2000" b="1" dirty="0" smtClean="0"/>
              <a:t>346</a:t>
            </a:r>
          </a:p>
          <a:p>
            <a:pPr marL="342900" indent="-165100">
              <a:buFont typeface="Arial" pitchFamily="34" charset="0"/>
              <a:buChar char="•"/>
            </a:pPr>
            <a:r>
              <a:rPr lang="en-GB" sz="2000" b="1" dirty="0" smtClean="0"/>
              <a:t>93 supporting MPI jobs</a:t>
            </a:r>
            <a:endParaRPr lang="en-GB" sz="2000" b="1" dirty="0"/>
          </a:p>
          <a:p>
            <a:r>
              <a:rPr lang="en-GB" sz="2400" b="1" dirty="0" smtClean="0"/>
              <a:t>Countries</a:t>
            </a:r>
            <a:r>
              <a:rPr lang="en-GB" sz="2000" b="1" dirty="0" smtClean="0"/>
              <a:t> (+11.5% since April 2010)</a:t>
            </a:r>
            <a:endParaRPr lang="en-GB" sz="2400" b="1" dirty="0" smtClean="0"/>
          </a:p>
          <a:p>
            <a:pPr marL="342900" indent="-165100">
              <a:buFont typeface="Arial" pitchFamily="34" charset="0"/>
              <a:buChar char="•"/>
            </a:pPr>
            <a:r>
              <a:rPr lang="en-GB" sz="2000" b="1" dirty="0" smtClean="0"/>
              <a:t>57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581128"/>
            <a:ext cx="80009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Resource Providers:</a:t>
            </a:r>
          </a:p>
          <a:p>
            <a:pPr indent="177800">
              <a:buFont typeface="Arial" pitchFamily="34" charset="0"/>
              <a:buChar char="•"/>
            </a:pPr>
            <a:r>
              <a:rPr lang="en-GB" sz="2000" b="1" dirty="0" smtClean="0"/>
              <a:t>38 National Grid Infrastructures from Europe</a:t>
            </a:r>
          </a:p>
          <a:p>
            <a:pPr indent="177800">
              <a:buFont typeface="Arial" pitchFamily="34" charset="0"/>
              <a:buChar char="•"/>
            </a:pPr>
            <a:r>
              <a:rPr lang="en-GB" sz="2000" b="1" dirty="0" smtClean="0"/>
              <a:t>1 European Inter-governmental Research Organisation (CERN)</a:t>
            </a:r>
            <a:endParaRPr lang="en-GB" sz="2000" dirty="0"/>
          </a:p>
          <a:p>
            <a:pPr indent="177800">
              <a:buFont typeface="Arial" pitchFamily="34" charset="0"/>
              <a:buChar char="•"/>
            </a:pPr>
            <a:r>
              <a:rPr lang="en-GB" sz="2000" b="1" dirty="0" smtClean="0"/>
              <a:t>19 countries </a:t>
            </a:r>
            <a:r>
              <a:rPr lang="en-GB" sz="2000" b="1" dirty="0"/>
              <a:t>in 4 non-European Operations Centres</a:t>
            </a:r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European Grid Infrastructure</a:t>
            </a:r>
            <a:br>
              <a:rPr lang="en-GB" sz="4000" dirty="0"/>
            </a:br>
            <a:r>
              <a:rPr lang="en-GB" sz="2400" dirty="0"/>
              <a:t>(July 2011)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875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collaboration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1124744"/>
            <a:ext cx="8784976" cy="5091082"/>
            <a:chOff x="323528" y="1124744"/>
            <a:chExt cx="8784976" cy="5091082"/>
          </a:xfrm>
        </p:grpSpPr>
        <p:sp>
          <p:nvSpPr>
            <p:cNvPr id="8" name="Rounded Rectangle 7"/>
            <p:cNvSpPr/>
            <p:nvPr/>
          </p:nvSpPr>
          <p:spPr>
            <a:xfrm>
              <a:off x="323528" y="1124744"/>
              <a:ext cx="8280920" cy="468052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tIns="3600" rtlCol="0" anchor="t" anchorCtr="0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9209" y="1556792"/>
              <a:ext cx="8719295" cy="4659034"/>
              <a:chOff x="389209" y="1556792"/>
              <a:chExt cx="8719295" cy="4659034"/>
            </a:xfrm>
          </p:grpSpPr>
          <p:sp>
            <p:nvSpPr>
              <p:cNvPr id="10" name="Can 9"/>
              <p:cNvSpPr/>
              <p:nvPr/>
            </p:nvSpPr>
            <p:spPr>
              <a:xfrm>
                <a:off x="971600" y="1556792"/>
                <a:ext cx="822960" cy="3240360"/>
              </a:xfrm>
              <a:prstGeom prst="ca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anchor="b" anchorCtr="1"/>
              <a:lstStyle/>
              <a:p>
                <a:r>
                  <a:rPr lang="en-US" dirty="0" smtClean="0"/>
                  <a:t>NGI</a:t>
                </a:r>
                <a:endParaRPr lang="en-US" dirty="0"/>
              </a:p>
            </p:txBody>
          </p:sp>
          <p:sp>
            <p:nvSpPr>
              <p:cNvPr id="11" name="Can 10"/>
              <p:cNvSpPr/>
              <p:nvPr/>
            </p:nvSpPr>
            <p:spPr>
              <a:xfrm>
                <a:off x="2963822" y="1556792"/>
                <a:ext cx="822960" cy="3240360"/>
              </a:xfrm>
              <a:prstGeom prst="ca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anchor="b" anchorCtr="1"/>
              <a:lstStyle/>
              <a:p>
                <a:r>
                  <a:rPr lang="en-US" dirty="0" smtClean="0"/>
                  <a:t>NGI</a:t>
                </a:r>
                <a:endParaRPr lang="en-US" dirty="0"/>
              </a:p>
            </p:txBody>
          </p:sp>
          <p:sp>
            <p:nvSpPr>
              <p:cNvPr id="12" name="Can 11"/>
              <p:cNvSpPr/>
              <p:nvPr/>
            </p:nvSpPr>
            <p:spPr>
              <a:xfrm>
                <a:off x="1967711" y="1556792"/>
                <a:ext cx="822960" cy="3240360"/>
              </a:xfrm>
              <a:prstGeom prst="can">
                <a:avLst/>
              </a:prstGeom>
              <a:solidFill>
                <a:schemeClr val="accent3">
                  <a:lumMod val="7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anchor="b" anchorCtr="1"/>
              <a:lstStyle/>
              <a:p>
                <a:r>
                  <a:rPr lang="en-US" dirty="0" smtClean="0"/>
                  <a:t>EIRO</a:t>
                </a:r>
                <a:endParaRPr lang="en-US" dirty="0"/>
              </a:p>
            </p:txBody>
          </p:sp>
          <p:sp>
            <p:nvSpPr>
              <p:cNvPr id="13" name="Can 12"/>
              <p:cNvSpPr/>
              <p:nvPr/>
            </p:nvSpPr>
            <p:spPr>
              <a:xfrm>
                <a:off x="5952155" y="1556792"/>
                <a:ext cx="822960" cy="3240360"/>
              </a:xfrm>
              <a:prstGeom prst="ca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anchor="b" anchorCtr="1"/>
              <a:lstStyle/>
              <a:p>
                <a:r>
                  <a:rPr lang="en-US" dirty="0" smtClean="0"/>
                  <a:t>NGI</a:t>
                </a:r>
                <a:endParaRPr lang="en-US" dirty="0"/>
              </a:p>
            </p:txBody>
          </p:sp>
          <p:sp>
            <p:nvSpPr>
              <p:cNvPr id="14" name="Can 13"/>
              <p:cNvSpPr/>
              <p:nvPr/>
            </p:nvSpPr>
            <p:spPr>
              <a:xfrm>
                <a:off x="4956044" y="1556792"/>
                <a:ext cx="822960" cy="3240360"/>
              </a:xfrm>
              <a:prstGeom prst="can">
                <a:avLst/>
              </a:prstGeom>
              <a:solidFill>
                <a:schemeClr val="accent3">
                  <a:lumMod val="75000"/>
                </a:schemeClr>
              </a:solidFill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anchor="b" anchorCtr="1"/>
              <a:lstStyle/>
              <a:p>
                <a:r>
                  <a:rPr lang="en-US" dirty="0" smtClean="0"/>
                  <a:t>EIRO</a:t>
                </a:r>
                <a:endParaRPr lang="en-US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27584" y="2492896"/>
                <a:ext cx="3096344" cy="432048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anchorCtr="1">
                <a:noAutofit/>
              </a:bodyPr>
              <a:lstStyle/>
              <a:p>
                <a:r>
                  <a:rPr lang="en-US" dirty="0" smtClean="0"/>
                  <a:t>Virtual Research Community</a:t>
                </a:r>
                <a:endParaRPr lang="en-US" dirty="0"/>
              </a:p>
            </p:txBody>
          </p:sp>
          <p:sp>
            <p:nvSpPr>
              <p:cNvPr id="16" name="Can 15"/>
              <p:cNvSpPr/>
              <p:nvPr/>
            </p:nvSpPr>
            <p:spPr>
              <a:xfrm>
                <a:off x="3959933" y="1556792"/>
                <a:ext cx="822960" cy="3240360"/>
              </a:xfrm>
              <a:prstGeom prst="ca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anchor="b" anchorCtr="1"/>
              <a:lstStyle/>
              <a:p>
                <a:r>
                  <a:rPr lang="en-US" dirty="0" smtClean="0"/>
                  <a:t>NGI</a:t>
                </a:r>
                <a:endParaRPr lang="en-US" dirty="0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6948264" y="1556792"/>
                <a:ext cx="822960" cy="3240360"/>
              </a:xfrm>
              <a:prstGeom prst="ca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anchor="b" anchorCtr="1"/>
              <a:lstStyle/>
              <a:p>
                <a:r>
                  <a:rPr lang="en-US" dirty="0" smtClean="0"/>
                  <a:t>NGI</a:t>
                </a:r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843808" y="3068960"/>
                <a:ext cx="3096344" cy="432048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anchorCtr="1">
                <a:noAutofit/>
              </a:bodyPr>
              <a:lstStyle/>
              <a:p>
                <a:r>
                  <a:rPr lang="en-US" dirty="0" smtClean="0"/>
                  <a:t>Virtual Research Community</a:t>
                </a:r>
                <a:endParaRPr lang="en-US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923928" y="3645024"/>
                <a:ext cx="3960440" cy="432048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anchorCtr="1">
                <a:noAutofit/>
              </a:bodyPr>
              <a:lstStyle/>
              <a:p>
                <a:r>
                  <a:rPr lang="en-US" dirty="0" smtClean="0"/>
                  <a:t>Virtual Research Community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9209" y="5877272"/>
                <a:ext cx="26706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NGI: National Grid Initiative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51975" y="5877272"/>
                <a:ext cx="55565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EIRO: European Intergovernmental Research </a:t>
                </a:r>
                <a:r>
                  <a:rPr lang="en-US" sz="1600" dirty="0" err="1" smtClean="0"/>
                  <a:t>Organisation</a:t>
                </a:r>
                <a:endParaRPr lang="en-US" sz="16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1720" y="4869160"/>
                <a:ext cx="720080" cy="6480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059832" y="4869160"/>
                <a:ext cx="720080" cy="6480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95936" y="4869160"/>
                <a:ext cx="720080" cy="6480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012160" y="4869160"/>
                <a:ext cx="720080" cy="6480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04048" y="4869160"/>
                <a:ext cx="720080" cy="6480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020272" y="4869160"/>
                <a:ext cx="720080" cy="6480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L-Shape 27"/>
              <p:cNvSpPr/>
              <p:nvPr/>
            </p:nvSpPr>
            <p:spPr>
              <a:xfrm>
                <a:off x="1043608" y="4869160"/>
                <a:ext cx="6696744" cy="720080"/>
              </a:xfrm>
              <a:prstGeom prst="corner">
                <a:avLst>
                  <a:gd name="adj1" fmla="val 52884"/>
                  <a:gd name="adj2" fmla="val 97709"/>
                </a:avLst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dirty="0" err="1" smtClean="0"/>
                  <a:t>EGI.eu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46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EGI-</a:t>
            </a:r>
            <a:r>
              <a:rPr lang="en-GB" dirty="0" err="1"/>
              <a:t>InSPIRE</a:t>
            </a:r>
            <a:r>
              <a:rPr lang="en-GB" dirty="0"/>
              <a:t>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783357"/>
            <a:ext cx="4968552" cy="4525963"/>
          </a:xfrm>
        </p:spPr>
        <p:txBody>
          <a:bodyPr/>
          <a:lstStyle/>
          <a:p>
            <a:pPr>
              <a:buNone/>
            </a:pPr>
            <a:r>
              <a:rPr lang="en-GB" sz="1800" dirty="0" smtClean="0"/>
              <a:t>Objectives:</a:t>
            </a:r>
          </a:p>
          <a:p>
            <a:r>
              <a:rPr lang="en-GB" sz="1800" b="1" dirty="0" smtClean="0"/>
              <a:t>Provide a </a:t>
            </a:r>
            <a:r>
              <a:rPr lang="en-GB" sz="1800" b="1" dirty="0" smtClean="0">
                <a:solidFill>
                  <a:srgbClr val="FF0000"/>
                </a:solidFill>
              </a:rPr>
              <a:t>sustainable</a:t>
            </a:r>
            <a:r>
              <a:rPr lang="en-GB" sz="1800" b="1" dirty="0" smtClean="0"/>
              <a:t>, federated </a:t>
            </a:r>
            <a:br>
              <a:rPr lang="en-GB" sz="1800" b="1" dirty="0" smtClean="0"/>
            </a:br>
            <a:r>
              <a:rPr lang="en-GB" sz="1800" b="1" dirty="0" smtClean="0"/>
              <a:t>e-Infrastructure</a:t>
            </a:r>
          </a:p>
          <a:p>
            <a:pPr lvl="1"/>
            <a:r>
              <a:rPr lang="en-GB" sz="1600" dirty="0" smtClean="0"/>
              <a:t>Resource providers in Europe and worldwide </a:t>
            </a:r>
          </a:p>
          <a:p>
            <a:pPr lvl="1"/>
            <a:r>
              <a:rPr lang="en-GB" sz="1600" dirty="0" smtClean="0"/>
              <a:t>With new technologies as they mature</a:t>
            </a:r>
          </a:p>
          <a:p>
            <a:r>
              <a:rPr lang="en-GB" sz="1800" b="1" dirty="0" smtClean="0"/>
              <a:t>Support structured international research</a:t>
            </a:r>
          </a:p>
          <a:p>
            <a:pPr lvl="1"/>
            <a:r>
              <a:rPr lang="en-GB" sz="1600" dirty="0" smtClean="0"/>
              <a:t>Attract new international user communities</a:t>
            </a:r>
          </a:p>
          <a:p>
            <a:pPr lvl="1"/>
            <a:r>
              <a:rPr lang="en-GB" sz="1600" dirty="0" smtClean="0"/>
              <a:t>Technical services to ease wider adoption</a:t>
            </a:r>
          </a:p>
          <a:p>
            <a:endParaRPr lang="en-GB" sz="1200" b="1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251520" y="4653136"/>
            <a:ext cx="45365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GB" sz="2400" dirty="0" smtClean="0"/>
              <a:t>A 4-year </a:t>
            </a:r>
            <a:r>
              <a:rPr lang="en-GB" sz="2400" dirty="0"/>
              <a:t>€</a:t>
            </a:r>
            <a:r>
              <a:rPr lang="en-GB" sz="2400" dirty="0" smtClean="0"/>
              <a:t>72M project ~190FTE with €25M EC contribution with ~€330M additional activities May 2010 </a:t>
            </a:r>
            <a:r>
              <a:rPr lang="en-GB" sz="2400" dirty="0" smtClean="0">
                <a:sym typeface="Wingdings" pitchFamily="2" charset="2"/>
              </a:rPr>
              <a:t> April 2014</a:t>
            </a:r>
            <a:endParaRPr lang="en-GB" sz="2400" dirty="0" smtClean="0"/>
          </a:p>
          <a:p>
            <a:endParaRPr lang="en-GB" sz="2400" dirty="0" smtClean="0"/>
          </a:p>
          <a:p>
            <a:pPr>
              <a:buFontTx/>
              <a:buNone/>
            </a:pPr>
            <a:endParaRPr lang="en-GB" sz="2400" dirty="0" smtClean="0"/>
          </a:p>
        </p:txBody>
      </p:sp>
      <p:pic>
        <p:nvPicPr>
          <p:cNvPr id="10" name="Picture 9" descr="2011ReviewMap_Overview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7"/>
            <a:ext cx="3528392" cy="3631508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220072" y="4653136"/>
            <a:ext cx="3528392" cy="15204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600" b="1" dirty="0">
                <a:solidFill>
                  <a:srgbClr val="002060"/>
                </a:solidFill>
                <a:latin typeface="Arial" charset="0"/>
              </a:rPr>
              <a:t>Project Partners </a:t>
            </a:r>
            <a:r>
              <a:rPr lang="en-GB" sz="1600" b="1" dirty="0" smtClean="0">
                <a:solidFill>
                  <a:srgbClr val="002060"/>
                </a:solidFill>
                <a:latin typeface="Arial" charset="0"/>
              </a:rPr>
              <a:t>(50):</a:t>
            </a:r>
          </a:p>
          <a:p>
            <a:pPr marL="93663" indent="84138" eaLnBrk="1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charset="0"/>
              </a:rPr>
              <a:t>EGI.eu (coordinator, Amsterdam)</a:t>
            </a:r>
            <a:endParaRPr lang="en-GB" sz="1600" dirty="0">
              <a:solidFill>
                <a:srgbClr val="002060"/>
              </a:solidFill>
              <a:latin typeface="Arial" charset="0"/>
            </a:endParaRPr>
          </a:p>
          <a:p>
            <a:pPr marL="93663" indent="84138" eaLnBrk="1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charset="0"/>
              </a:rPr>
              <a:t>38 National Grid Infrastructures,</a:t>
            </a:r>
          </a:p>
          <a:p>
            <a:pPr marL="93663" indent="84138" eaLnBrk="1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charset="0"/>
              </a:rPr>
              <a:t>2 EIROs (CERN, EBML)</a:t>
            </a:r>
            <a:endParaRPr lang="en-GB" sz="1600" dirty="0">
              <a:solidFill>
                <a:srgbClr val="002060"/>
              </a:solidFill>
              <a:latin typeface="Arial" charset="0"/>
            </a:endParaRPr>
          </a:p>
          <a:p>
            <a:pPr marL="93663" indent="84138" eaLnBrk="1" hangingPunct="1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Arial" charset="0"/>
              </a:rPr>
              <a:t>9 partners from Asia Pacific</a:t>
            </a:r>
            <a:endParaRPr lang="en-GB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10544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</a:t>
            </a:r>
            <a:r>
              <a:rPr lang="en-GB" dirty="0" smtClean="0"/>
              <a:t>tegrated </a:t>
            </a:r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ustainable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an-European 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 for </a:t>
            </a:r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/>
              <a:t>esearchers in 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Ecosystem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8FC4C-257E-415F-9CEA-377D0F2E69AF}" type="datetime1">
              <a:rPr lang="en-GB" smtClean="0"/>
              <a:t>08/11/2011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CGW11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8A9E-B7BB-40A3-872F-5671F88CA6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2" name="Group 7"/>
          <p:cNvGrpSpPr/>
          <p:nvPr/>
        </p:nvGrpSpPr>
        <p:grpSpPr>
          <a:xfrm>
            <a:off x="3131840" y="3206229"/>
            <a:ext cx="5184576" cy="2988798"/>
            <a:chOff x="3208450" y="3206229"/>
            <a:chExt cx="5184576" cy="2988798"/>
          </a:xfrm>
        </p:grpSpPr>
        <p:sp>
          <p:nvSpPr>
            <p:cNvPr id="23" name="TextBox 22"/>
            <p:cNvSpPr txBox="1"/>
            <p:nvPr/>
          </p:nvSpPr>
          <p:spPr>
            <a:xfrm>
              <a:off x="6095602" y="3206229"/>
              <a:ext cx="22974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smtClean="0"/>
                <a:t>EGI-InSPIRE</a:t>
              </a:r>
              <a:br>
                <a:rPr lang="en-GB" sz="2800" smtClean="0"/>
              </a:br>
              <a:r>
                <a:rPr lang="en-GB" sz="2800" smtClean="0"/>
                <a:t>project</a:t>
              </a:r>
              <a:endParaRPr lang="en-GB" sz="2800" dirty="0"/>
            </a:p>
          </p:txBody>
        </p:sp>
        <p:sp>
          <p:nvSpPr>
            <p:cNvPr id="24" name="Oval 23"/>
            <p:cNvSpPr/>
            <p:nvPr/>
          </p:nvSpPr>
          <p:spPr>
            <a:xfrm rot="1820012">
              <a:off x="3208450" y="3225027"/>
              <a:ext cx="2968666" cy="2970000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European Commission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National Research Councils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91880" y="3645024"/>
            <a:ext cx="2160000" cy="212404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6800" rIns="0"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 &amp; Resource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07904" y="4401112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>
                <a:solidFill>
                  <a:prstClr val="white"/>
                </a:solidFill>
              </a:rPr>
              <a:t>EGI.eu (Amsterdam)</a:t>
            </a: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07904" y="4994134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Resource </a:t>
            </a:r>
            <a:r>
              <a:rPr lang="en-US" sz="1400" smtClean="0">
                <a:solidFill>
                  <a:prstClr val="white"/>
                </a:solidFill>
              </a:rPr>
              <a:t>Infrastructure Providers (NGIs)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Open Source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Commercial Providers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2" y="908720"/>
            <a:ext cx="2069596" cy="217018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563888" y="1988840"/>
            <a:ext cx="648072" cy="360040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HUC</a:t>
            </a:r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2097</TotalTime>
  <Words>1417</Words>
  <Application>Microsoft Office PowerPoint</Application>
  <PresentationFormat>On-screen Show (4:3)</PresentationFormat>
  <Paragraphs>383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EGI-InSPIRE-Slide-Template_v4</vt:lpstr>
      <vt:lpstr>Cracow Grid Workshop 2011</vt:lpstr>
      <vt:lpstr>Outline</vt:lpstr>
      <vt:lpstr>Outline</vt:lpstr>
      <vt:lpstr>Introduction</vt:lpstr>
      <vt:lpstr>Outline</vt:lpstr>
      <vt:lpstr>European Grid Infrastructure (July 2011)</vt:lpstr>
      <vt:lpstr>EGI collaboration</vt:lpstr>
      <vt:lpstr>EGI-InSPIRE Project</vt:lpstr>
      <vt:lpstr>EGI Ecosystem</vt:lpstr>
      <vt:lpstr>The EGI virtuous cycle</vt:lpstr>
      <vt:lpstr>Stakeholders of user support</vt:lpstr>
      <vt:lpstr>Software services www.egi.eu</vt:lpstr>
      <vt:lpstr>Outline</vt:lpstr>
      <vt:lpstr>Virtual Research Community model</vt:lpstr>
      <vt:lpstr>User Community Board</vt:lpstr>
      <vt:lpstr>How to get involved as a VRC?</vt:lpstr>
      <vt:lpstr>UCB Requirements</vt:lpstr>
      <vt:lpstr>Requirements</vt:lpstr>
      <vt:lpstr>ESFRI project support</vt:lpstr>
      <vt:lpstr>Forum Workshops</vt:lpstr>
      <vt:lpstr>Outline</vt:lpstr>
      <vt:lpstr>Community outreach  and support</vt:lpstr>
      <vt:lpstr>Evolution of EGI…</vt:lpstr>
      <vt:lpstr>Future Workshops</vt:lpstr>
      <vt:lpstr>Outline</vt:lpstr>
      <vt:lpstr>Impact of VRCs on EGI</vt:lpstr>
      <vt:lpstr>Community Forum 2012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dissemination</dc:title>
  <dc:creator>Catherine</dc:creator>
  <cp:lastModifiedBy>Steve Brewer</cp:lastModifiedBy>
  <cp:revision>83</cp:revision>
  <dcterms:created xsi:type="dcterms:W3CDTF">2010-09-15T20:46:43Z</dcterms:created>
  <dcterms:modified xsi:type="dcterms:W3CDTF">2011-11-08T17:49:03Z</dcterms:modified>
</cp:coreProperties>
</file>