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34"/>
  </p:notesMasterIdLst>
  <p:sldIdLst>
    <p:sldId id="303" r:id="rId5"/>
    <p:sldId id="342" r:id="rId6"/>
    <p:sldId id="348" r:id="rId7"/>
    <p:sldId id="349" r:id="rId8"/>
    <p:sldId id="343" r:id="rId9"/>
    <p:sldId id="345" r:id="rId10"/>
    <p:sldId id="344" r:id="rId11"/>
    <p:sldId id="347" r:id="rId12"/>
    <p:sldId id="346" r:id="rId13"/>
    <p:sldId id="341" r:id="rId14"/>
    <p:sldId id="304" r:id="rId15"/>
    <p:sldId id="325" r:id="rId16"/>
    <p:sldId id="326" r:id="rId17"/>
    <p:sldId id="307" r:id="rId18"/>
    <p:sldId id="286" r:id="rId19"/>
    <p:sldId id="308" r:id="rId20"/>
    <p:sldId id="309" r:id="rId21"/>
    <p:sldId id="310" r:id="rId22"/>
    <p:sldId id="311" r:id="rId23"/>
    <p:sldId id="327" r:id="rId24"/>
    <p:sldId id="312" r:id="rId25"/>
    <p:sldId id="350" r:id="rId26"/>
    <p:sldId id="328" r:id="rId27"/>
    <p:sldId id="299" r:id="rId28"/>
    <p:sldId id="320" r:id="rId29"/>
    <p:sldId id="329" r:id="rId30"/>
    <p:sldId id="333" r:id="rId31"/>
    <p:sldId id="321" r:id="rId32"/>
    <p:sldId id="32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2" autoAdjust="0"/>
    <p:restoredTop sz="94660"/>
  </p:normalViewPr>
  <p:slideViewPr>
    <p:cSldViewPr>
      <p:cViewPr>
        <p:scale>
          <a:sx n="94" d="100"/>
          <a:sy n="94" d="100"/>
        </p:scale>
        <p:origin x="-8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Requirements</a:t>
          </a:r>
          <a:endParaRPr lang="en-GB" dirty="0">
            <a:solidFill>
              <a:schemeClr val="tx1"/>
            </a:solidFill>
          </a:endParaRPr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Technology</a:t>
          </a:r>
          <a:endParaRPr lang="en-GB" dirty="0">
            <a:solidFill>
              <a:schemeClr val="tx1"/>
            </a:solidFill>
          </a:endParaRPr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02EB98-7FCA-4ACF-BE88-E723E11A537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Assessment</a:t>
          </a:r>
          <a:endParaRPr lang="en-GB" dirty="0">
            <a:solidFill>
              <a:schemeClr val="tx1"/>
            </a:solidFill>
          </a:endParaRPr>
        </a:p>
      </dgm:t>
    </dgm:pt>
    <dgm:pt modelId="{C40371AA-259C-4D60-A95B-07A2A303D177}" type="par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7574B2-5EFE-4236-9C2F-EB6CCCC4D067}" type="sib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Infrastructure</a:t>
          </a:r>
          <a:endParaRPr lang="en-GB" dirty="0">
            <a:solidFill>
              <a:schemeClr val="tx1"/>
            </a:solidFill>
          </a:endParaRPr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721FD8-3E97-44A7-BF96-1EB84B41F7B6}" type="pres">
      <dgm:prSet presAssocID="{4086724D-26DA-4331-A3F1-B78598743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EE89F5-723F-4423-A6C2-F5A2975C5F62}" type="pres">
      <dgm:prSet presAssocID="{4086724D-26DA-4331-A3F1-B78598743C15}" presName="cycle" presStyleCnt="0"/>
      <dgm:spPr/>
    </dgm:pt>
    <dgm:pt modelId="{ECFD1266-ADC2-4DD0-A3FD-2305F1587A71}" type="pres">
      <dgm:prSet presAssocID="{30C27CF3-1378-4C7F-ADDD-C3C59703BC3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F9418-9A31-490A-9420-FB8834FBF274}" type="pres">
      <dgm:prSet presAssocID="{160298BE-D0DD-453A-97FB-2EFE2CB418FA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F267810-F5FB-436A-B31D-C9BF4201F2FA}" type="pres">
      <dgm:prSet presAssocID="{FB6FB5CB-CC68-481D-AD69-504CB475B42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ACA91-7065-4657-A50A-FB3853E3C94D}" type="pres">
      <dgm:prSet presAssocID="{7F4416A7-1859-46F6-8F6C-A86EDAB8ACC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661BE-298A-42A0-BAFC-93AFE4DBFDD1}" type="pres">
      <dgm:prSet presAssocID="{D802EB98-7FCA-4ACF-BE88-E723E11A537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9691F-C620-46F4-8D80-58D79F05014E}" type="pres">
      <dgm:prSet presAssocID="{0CE1BDF5-303B-43A1-B6CB-AA8C9DF79EE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EB5749-3543-4FE3-8829-FAC91AA265A9}" srcId="{4086724D-26DA-4331-A3F1-B78598743C15}" destId="{0CE1BDF5-303B-43A1-B6CB-AA8C9DF79EE3}" srcOrd="4" destOrd="0" parTransId="{923F10C6-395E-455F-AE19-7459F8CFE2E8}" sibTransId="{BE415C36-6212-409E-93D6-DAFDEF168986}"/>
    <dgm:cxn modelId="{90482603-DA02-410E-93A2-FA5CA6C0FC71}" srcId="{4086724D-26DA-4331-A3F1-B78598743C15}" destId="{D802EB98-7FCA-4ACF-BE88-E723E11A537C}" srcOrd="3" destOrd="0" parTransId="{C40371AA-259C-4D60-A95B-07A2A303D177}" sibTransId="{2E7574B2-5EFE-4236-9C2F-EB6CCCC4D067}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2E3D6960-5095-41BE-8BF7-0911929CAB74}" type="presOf" srcId="{160298BE-D0DD-453A-97FB-2EFE2CB418FA}" destId="{02EF9418-9A31-490A-9420-FB8834FBF274}" srcOrd="0" destOrd="0" presId="urn:microsoft.com/office/officeart/2005/8/layout/cycle3"/>
    <dgm:cxn modelId="{6670D6AF-7F1E-4008-962C-9857E2AB6ADE}" type="presOf" srcId="{FB6FB5CB-CC68-481D-AD69-504CB475B42C}" destId="{FF267810-F5FB-436A-B31D-C9BF4201F2FA}" srcOrd="0" destOrd="0" presId="urn:microsoft.com/office/officeart/2005/8/layout/cycle3"/>
    <dgm:cxn modelId="{C144F247-2C6A-4103-920F-1A49818288C0}" type="presOf" srcId="{0CE1BDF5-303B-43A1-B6CB-AA8C9DF79EE3}" destId="{DC59691F-C620-46F4-8D80-58D79F05014E}" srcOrd="0" destOrd="0" presId="urn:microsoft.com/office/officeart/2005/8/layout/cycle3"/>
    <dgm:cxn modelId="{A9D2DF86-842B-4818-8A73-8D5628475841}" type="presOf" srcId="{D802EB98-7FCA-4ACF-BE88-E723E11A537C}" destId="{9EC661BE-298A-42A0-BAFC-93AFE4DBFDD1}" srcOrd="0" destOrd="0" presId="urn:microsoft.com/office/officeart/2005/8/layout/cycle3"/>
    <dgm:cxn modelId="{1E7407D6-6F82-492D-B247-A673AC188B88}" type="presOf" srcId="{7F4416A7-1859-46F6-8F6C-A86EDAB8ACCA}" destId="{2C1ACA91-7065-4657-A50A-FB3853E3C94D}" srcOrd="0" destOrd="0" presId="urn:microsoft.com/office/officeart/2005/8/layout/cycle3"/>
    <dgm:cxn modelId="{43CD44C0-10B7-4ED6-B318-19F8CEAD4530}" type="presOf" srcId="{30C27CF3-1378-4C7F-ADDD-C3C59703BC32}" destId="{ECFD1266-ADC2-4DD0-A3FD-2305F1587A71}" srcOrd="0" destOrd="0" presId="urn:microsoft.com/office/officeart/2005/8/layout/cycle3"/>
    <dgm:cxn modelId="{F92C6C33-8545-4853-AB8E-9DBB8D016677}" type="presOf" srcId="{4086724D-26DA-4331-A3F1-B78598743C15}" destId="{B7721FD8-3E97-44A7-BF96-1EB84B41F7B6}" srcOrd="0" destOrd="0" presId="urn:microsoft.com/office/officeart/2005/8/layout/cycle3"/>
    <dgm:cxn modelId="{82792141-B311-47FD-91F5-3EE6318D62FA}" type="presParOf" srcId="{B7721FD8-3E97-44A7-BF96-1EB84B41F7B6}" destId="{36EE89F5-723F-4423-A6C2-F5A2975C5F62}" srcOrd="0" destOrd="0" presId="urn:microsoft.com/office/officeart/2005/8/layout/cycle3"/>
    <dgm:cxn modelId="{1FA44EE8-5F20-4926-8068-159A4145D1AB}" type="presParOf" srcId="{36EE89F5-723F-4423-A6C2-F5A2975C5F62}" destId="{ECFD1266-ADC2-4DD0-A3FD-2305F1587A71}" srcOrd="0" destOrd="0" presId="urn:microsoft.com/office/officeart/2005/8/layout/cycle3"/>
    <dgm:cxn modelId="{98F72E93-5033-414D-AFD5-18DBBEAB3163}" type="presParOf" srcId="{36EE89F5-723F-4423-A6C2-F5A2975C5F62}" destId="{02EF9418-9A31-490A-9420-FB8834FBF274}" srcOrd="1" destOrd="0" presId="urn:microsoft.com/office/officeart/2005/8/layout/cycle3"/>
    <dgm:cxn modelId="{1B4D2196-B600-44C2-8A4E-A7A4D9199F8D}" type="presParOf" srcId="{36EE89F5-723F-4423-A6C2-F5A2975C5F62}" destId="{FF267810-F5FB-436A-B31D-C9BF4201F2FA}" srcOrd="2" destOrd="0" presId="urn:microsoft.com/office/officeart/2005/8/layout/cycle3"/>
    <dgm:cxn modelId="{BE03934A-BEFE-4B18-A363-CD75DBDE554D}" type="presParOf" srcId="{36EE89F5-723F-4423-A6C2-F5A2975C5F62}" destId="{2C1ACA91-7065-4657-A50A-FB3853E3C94D}" srcOrd="3" destOrd="0" presId="urn:microsoft.com/office/officeart/2005/8/layout/cycle3"/>
    <dgm:cxn modelId="{385E31B9-E48D-42B6-BF24-7780A2498492}" type="presParOf" srcId="{36EE89F5-723F-4423-A6C2-F5A2975C5F62}" destId="{9EC661BE-298A-42A0-BAFC-93AFE4DBFDD1}" srcOrd="4" destOrd="0" presId="urn:microsoft.com/office/officeart/2005/8/layout/cycle3"/>
    <dgm:cxn modelId="{83E53C7B-1F3E-4793-873C-4FAA91D674AC}" type="presParOf" srcId="{36EE89F5-723F-4423-A6C2-F5A2975C5F62}" destId="{DC59691F-C620-46F4-8D80-58D79F05014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71587594-18D6-4F7A-9CF0-DC3869D84922}">
      <dgm:prSet phldrT="[Text]"/>
      <dgm:spPr/>
      <dgm:t>
        <a:bodyPr/>
        <a:lstStyle/>
        <a:p>
          <a:r>
            <a:rPr lang="en-GB" smtClean="0"/>
            <a:t>Discover</a:t>
          </a:r>
          <a:endParaRPr lang="en-GB" dirty="0"/>
        </a:p>
      </dgm:t>
    </dgm:pt>
    <dgm:pt modelId="{6B086F2B-3600-484C-8B7C-3B8A758DCE8F}" type="parTrans" cxnId="{9DAF0A83-83F0-4F69-ADFA-608A0F03EFD1}">
      <dgm:prSet/>
      <dgm:spPr/>
      <dgm:t>
        <a:bodyPr/>
        <a:lstStyle/>
        <a:p>
          <a:endParaRPr lang="en-GB"/>
        </a:p>
      </dgm:t>
    </dgm:pt>
    <dgm:pt modelId="{853ACC14-B99E-4E99-BCA8-5DA64309E572}" type="sibTrans" cxnId="{9DAF0A83-83F0-4F69-ADFA-608A0F03EFD1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0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1" presStyleCnt="3"/>
      <dgm:spPr/>
      <dgm:t>
        <a:bodyPr/>
        <a:lstStyle/>
        <a:p>
          <a:endParaRPr lang="en-GB"/>
        </a:p>
      </dgm:t>
    </dgm:pt>
    <dgm:pt modelId="{9CAD9F75-244A-4201-99AD-0DE3849A1784}" type="pres">
      <dgm:prSet presAssocID="{71587594-18D6-4F7A-9CF0-DC3869D84922}" presName="dummy" presStyleCnt="0"/>
      <dgm:spPr/>
    </dgm:pt>
    <dgm:pt modelId="{9FD65769-68EB-4034-A125-79BE766048F3}" type="pres">
      <dgm:prSet presAssocID="{71587594-18D6-4F7A-9CF0-DC3869D8492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A33E0-C385-4B7A-919A-77A0EF5D57EA}" type="pres">
      <dgm:prSet presAssocID="{853ACC14-B99E-4E99-BCA8-5DA64309E572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85A6D0B3-ECE1-4DB0-BCA1-42379FB2FC15}" type="presOf" srcId="{F62F64D2-15E0-475E-BBE6-02DD2AB2E9A0}" destId="{C35AAD92-1AF7-48DD-BDA9-2907C53F688E}" srcOrd="0" destOrd="0" presId="urn:microsoft.com/office/officeart/2005/8/layout/cycle1"/>
    <dgm:cxn modelId="{3B39D378-108F-45F1-B7AD-B043C47C73E3}" type="presOf" srcId="{C29F039F-D49B-4DBA-B7AD-FC6DB0675443}" destId="{894E585C-8260-4B33-8B5C-FACB2F78650E}" srcOrd="0" destOrd="0" presId="urn:microsoft.com/office/officeart/2005/8/layout/cycle1"/>
    <dgm:cxn modelId="{3547D239-CC4B-4335-897A-FAF723344B46}" type="presOf" srcId="{AE5D845A-BD39-45A1-843C-01377607AC7B}" destId="{DDA1B2E7-0639-44B9-91D3-7437BFB42AE0}" srcOrd="0" destOrd="0" presId="urn:microsoft.com/office/officeart/2005/8/layout/cycle1"/>
    <dgm:cxn modelId="{244E3764-9366-4FDB-9741-D2398F3486FE}" srcId="{AE5D845A-BD39-45A1-843C-01377607AC7B}" destId="{F62F64D2-15E0-475E-BBE6-02DD2AB2E9A0}" srcOrd="1" destOrd="0" parTransId="{33BE1491-BFF2-4650-A889-BF82A4597359}" sibTransId="{9D37BFA3-5271-4976-9570-7BC329A16B6C}"/>
    <dgm:cxn modelId="{79E4981E-F428-4C71-B4F4-54D5F2049B2A}" type="presOf" srcId="{9D37BFA3-5271-4976-9570-7BC329A16B6C}" destId="{36FC3480-6574-4906-86D6-C27115B899F4}" srcOrd="0" destOrd="0" presId="urn:microsoft.com/office/officeart/2005/8/layout/cycle1"/>
    <dgm:cxn modelId="{ADED1BA9-0610-4809-8D8C-1206882DD08C}" srcId="{AE5D845A-BD39-45A1-843C-01377607AC7B}" destId="{3EAC1A37-354D-4046-B39B-44C9912E551A}" srcOrd="0" destOrd="0" parTransId="{4214A79E-299C-4F6E-A28A-6E42D7915586}" sibTransId="{C29F039F-D49B-4DBA-B7AD-FC6DB0675443}"/>
    <dgm:cxn modelId="{D62C6123-9067-4DDF-9C72-EAC741EE499C}" type="presOf" srcId="{3EAC1A37-354D-4046-B39B-44C9912E551A}" destId="{87728FA1-3618-48D1-B1F1-ADA7DBF7ACDE}" srcOrd="0" destOrd="0" presId="urn:microsoft.com/office/officeart/2005/8/layout/cycle1"/>
    <dgm:cxn modelId="{9DAF0A83-83F0-4F69-ADFA-608A0F03EFD1}" srcId="{AE5D845A-BD39-45A1-843C-01377607AC7B}" destId="{71587594-18D6-4F7A-9CF0-DC3869D84922}" srcOrd="2" destOrd="0" parTransId="{6B086F2B-3600-484C-8B7C-3B8A758DCE8F}" sibTransId="{853ACC14-B99E-4E99-BCA8-5DA64309E572}"/>
    <dgm:cxn modelId="{1E71AB7B-133D-4F95-BB41-CCAF218C2ECF}" type="presOf" srcId="{71587594-18D6-4F7A-9CF0-DC3869D84922}" destId="{9FD65769-68EB-4034-A125-79BE766048F3}" srcOrd="0" destOrd="0" presId="urn:microsoft.com/office/officeart/2005/8/layout/cycle1"/>
    <dgm:cxn modelId="{DBF6FEF0-96F7-42A0-B7A3-BB8B4A0D3303}" type="presOf" srcId="{853ACC14-B99E-4E99-BCA8-5DA64309E572}" destId="{961A33E0-C385-4B7A-919A-77A0EF5D57EA}" srcOrd="0" destOrd="0" presId="urn:microsoft.com/office/officeart/2005/8/layout/cycle1"/>
    <dgm:cxn modelId="{4964BDA6-42F9-4379-8F63-3C62F5D8FFCF}" type="presParOf" srcId="{DDA1B2E7-0639-44B9-91D3-7437BFB42AE0}" destId="{ACE5C0F2-221E-4711-82BE-3CF986B4CD5D}" srcOrd="0" destOrd="0" presId="urn:microsoft.com/office/officeart/2005/8/layout/cycle1"/>
    <dgm:cxn modelId="{F2FF0B1D-7E83-4730-84F0-FD92EAAF4B0C}" type="presParOf" srcId="{DDA1B2E7-0639-44B9-91D3-7437BFB42AE0}" destId="{87728FA1-3618-48D1-B1F1-ADA7DBF7ACDE}" srcOrd="1" destOrd="0" presId="urn:microsoft.com/office/officeart/2005/8/layout/cycle1"/>
    <dgm:cxn modelId="{CA5E275A-0302-4F38-822D-EAD46182ED74}" type="presParOf" srcId="{DDA1B2E7-0639-44B9-91D3-7437BFB42AE0}" destId="{894E585C-8260-4B33-8B5C-FACB2F78650E}" srcOrd="2" destOrd="0" presId="urn:microsoft.com/office/officeart/2005/8/layout/cycle1"/>
    <dgm:cxn modelId="{110AAC0E-84BD-42B2-A63D-5A8017BFB2C5}" type="presParOf" srcId="{DDA1B2E7-0639-44B9-91D3-7437BFB42AE0}" destId="{D54A9CB4-58AE-4B84-AC86-46C84ECE0B06}" srcOrd="3" destOrd="0" presId="urn:microsoft.com/office/officeart/2005/8/layout/cycle1"/>
    <dgm:cxn modelId="{3A45242C-923F-4A13-A505-6131BACEE0C5}" type="presParOf" srcId="{DDA1B2E7-0639-44B9-91D3-7437BFB42AE0}" destId="{C35AAD92-1AF7-48DD-BDA9-2907C53F688E}" srcOrd="4" destOrd="0" presId="urn:microsoft.com/office/officeart/2005/8/layout/cycle1"/>
    <dgm:cxn modelId="{3C45EF7D-7768-48EE-98C1-6C1B4FDD8074}" type="presParOf" srcId="{DDA1B2E7-0639-44B9-91D3-7437BFB42AE0}" destId="{36FC3480-6574-4906-86D6-C27115B899F4}" srcOrd="5" destOrd="0" presId="urn:microsoft.com/office/officeart/2005/8/layout/cycle1"/>
    <dgm:cxn modelId="{CAAFB007-C50C-4837-9932-0DBABDDCE01B}" type="presParOf" srcId="{DDA1B2E7-0639-44B9-91D3-7437BFB42AE0}" destId="{9CAD9F75-244A-4201-99AD-0DE3849A1784}" srcOrd="6" destOrd="0" presId="urn:microsoft.com/office/officeart/2005/8/layout/cycle1"/>
    <dgm:cxn modelId="{3719D8E1-23C8-4AAF-B45C-4FC841DEFA33}" type="presParOf" srcId="{DDA1B2E7-0639-44B9-91D3-7437BFB42AE0}" destId="{9FD65769-68EB-4034-A125-79BE766048F3}" srcOrd="7" destOrd="0" presId="urn:microsoft.com/office/officeart/2005/8/layout/cycle1"/>
    <dgm:cxn modelId="{CD683718-8E4A-42E5-9B81-DF465ED4E62A}" type="presParOf" srcId="{DDA1B2E7-0639-44B9-91D3-7437BFB42AE0}" destId="{961A33E0-C385-4B7A-919A-77A0EF5D57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9418-9A31-490A-9420-FB8834FBF274}">
      <dsp:nvSpPr>
        <dsp:cNvPr id="0" name=""/>
        <dsp:cNvSpPr/>
      </dsp:nvSpPr>
      <dsp:spPr>
        <a:xfrm>
          <a:off x="1024168" y="-28588"/>
          <a:ext cx="5032111" cy="5032111"/>
        </a:xfrm>
        <a:prstGeom prst="circularArrow">
          <a:avLst>
            <a:gd name="adj1" fmla="val 5544"/>
            <a:gd name="adj2" fmla="val 330680"/>
            <a:gd name="adj3" fmla="val 13791447"/>
            <a:gd name="adj4" fmla="val 173765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1266-ADC2-4DD0-A3FD-2305F1587A71}">
      <dsp:nvSpPr>
        <dsp:cNvPr id="0" name=""/>
        <dsp:cNvSpPr/>
      </dsp:nvSpPr>
      <dsp:spPr>
        <a:xfrm>
          <a:off x="2369944" y="2052"/>
          <a:ext cx="2340558" cy="1170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Users</a:t>
          </a:r>
        </a:p>
      </dsp:txBody>
      <dsp:txXfrm>
        <a:off x="2427072" y="59180"/>
        <a:ext cx="2226302" cy="1056023"/>
      </dsp:txXfrm>
    </dsp:sp>
    <dsp:sp modelId="{FF267810-F5FB-436A-B31D-C9BF4201F2FA}">
      <dsp:nvSpPr>
        <dsp:cNvPr id="0" name=""/>
        <dsp:cNvSpPr/>
      </dsp:nvSpPr>
      <dsp:spPr>
        <a:xfrm>
          <a:off x="4410807" y="1484826"/>
          <a:ext cx="2340558" cy="11702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Requirements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467935" y="1541954"/>
        <a:ext cx="2226302" cy="1056023"/>
      </dsp:txXfrm>
    </dsp:sp>
    <dsp:sp modelId="{2C1ACA91-7065-4657-A50A-FB3853E3C94D}">
      <dsp:nvSpPr>
        <dsp:cNvPr id="0" name=""/>
        <dsp:cNvSpPr/>
      </dsp:nvSpPr>
      <dsp:spPr>
        <a:xfrm>
          <a:off x="3631267" y="3884004"/>
          <a:ext cx="2340558" cy="1170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Technology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688395" y="3941132"/>
        <a:ext cx="2226302" cy="1056023"/>
      </dsp:txXfrm>
    </dsp:sp>
    <dsp:sp modelId="{9EC661BE-298A-42A0-BAFC-93AFE4DBFDD1}">
      <dsp:nvSpPr>
        <dsp:cNvPr id="0" name=""/>
        <dsp:cNvSpPr/>
      </dsp:nvSpPr>
      <dsp:spPr>
        <a:xfrm>
          <a:off x="1108622" y="3884004"/>
          <a:ext cx="2340558" cy="11702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Assessment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165750" y="3941132"/>
        <a:ext cx="2226302" cy="1056023"/>
      </dsp:txXfrm>
    </dsp:sp>
    <dsp:sp modelId="{DC59691F-C620-46F4-8D80-58D79F05014E}">
      <dsp:nvSpPr>
        <dsp:cNvPr id="0" name=""/>
        <dsp:cNvSpPr/>
      </dsp:nvSpPr>
      <dsp:spPr>
        <a:xfrm>
          <a:off x="329082" y="1484826"/>
          <a:ext cx="2340558" cy="1170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Infrastructure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86210" y="1541954"/>
        <a:ext cx="2226302" cy="1056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8FA1-3618-48D1-B1F1-ADA7DBF7ACDE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65769-68EB-4034-A125-79BE766048F3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Discover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961A33E0-C385-4B7A-919A-77A0EF5D57EA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10/28/2010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30D0AE-F507-474C-9939-98CC6CCFB060}" type="datetime1">
              <a:rPr lang="en-GB" smtClean="0"/>
              <a:t>28/10/2010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841E0-77E7-4E75-B291-503361FB84E1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81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DE06E-F5C6-4362-B9FB-0A3C3CF11E42}" type="datetime1">
              <a:rPr lang="en-GB" smtClean="0"/>
              <a:t>28/10/2010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8A56-0B39-4F96-9690-474300F144D3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9ACA0-9258-49E9-9EF9-3F0F04752D3A}" type="datetime1">
              <a:rPr lang="en-GB" smtClean="0"/>
              <a:t>28/10/2010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D89687-4BF2-4DAD-89ED-16C29AB5C62B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E94AEF-A0C5-4F99-B34D-6CF4175DF788}" type="datetime1">
              <a:rPr lang="en-GB" smtClean="0"/>
              <a:t>28/10/2010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8D8F-FEF4-42F4-AE1F-7B2313C8B6E3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9C5D4-1E55-4675-8955-1B932F2A5D2C}" type="datetime1">
              <a:rPr lang="en-GB" smtClean="0"/>
              <a:t>28/10/2010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EA3B38-EFB9-4454-AEBE-9968B91455B8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DF5D-7364-41B6-8DB2-1BEF5B4605D1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8D65-FEB9-415C-B48B-4BCB416933C3}" type="datetime1">
              <a:rPr lang="en-GB" smtClean="0"/>
              <a:t>28/10/2010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A86F7-7BD8-4043-9F11-EC3E0FC6DFAC}" type="datetime1">
              <a:rPr lang="en-GB" smtClean="0"/>
              <a:t>28/10/2010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Belgium Grid Day - OGF 30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C60FE-AA9A-4971-AB42-A84BB14B46DC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019903-0281-4F5C-842F-65307B74644A}" type="datetime1">
              <a:rPr lang="en-GB" smtClean="0"/>
              <a:t>28/10/2010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36AB-0265-4ACD-92F3-B32E645C1343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E9411-4F2A-4552-87A9-E70C12DD915E}" type="datetime1">
              <a:rPr lang="en-GB" smtClean="0"/>
              <a:t>28/10/2010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47AB6-A4C0-492C-AA67-BD38814EF982}" type="datetime1">
              <a:rPr lang="en-GB" smtClean="0"/>
              <a:t>28/10/2010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Belgium Grid Day - OGF 30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F72EEF-BCC4-4C72-9454-8681B0EB08F7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DA4766-38A5-47A0-8432-F91BB4946522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81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98E563-4A6E-4010-BC69-3F3CED24127A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9C42D-8B19-45B3-8F1F-8E22D80632A2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rector@egi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European </a:t>
            </a:r>
            <a:r>
              <a:rPr lang="en-GB" dirty="0" smtClean="0"/>
              <a:t>Grid </a:t>
            </a:r>
            <a:r>
              <a:rPr lang="en-GB" dirty="0" smtClean="0"/>
              <a:t>Infrastructure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Steven Newhouse</a:t>
            </a:r>
          </a:p>
          <a:p>
            <a:r>
              <a:rPr lang="en-GB" smtClean="0"/>
              <a:t>Project Director, EGI.eu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10F3CC-D3C3-40B8-AD01-92320435A645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ra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1567"/>
          <a:stretch/>
        </p:blipFill>
        <p:spPr bwMode="auto">
          <a:xfrm>
            <a:off x="0" y="1046480"/>
            <a:ext cx="9144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1876336" y="115888"/>
            <a:ext cx="7344816" cy="865187"/>
          </a:xfrm>
        </p:spPr>
        <p:txBody>
          <a:bodyPr/>
          <a:lstStyle/>
          <a:p>
            <a:r>
              <a:rPr lang="en-GB" sz="4000" dirty="0" smtClean="0"/>
              <a:t>European Grid Infrastructure</a:t>
            </a:r>
          </a:p>
        </p:txBody>
      </p:sp>
      <p:sp>
        <p:nvSpPr>
          <p:cNvPr id="2" name="Content Placeholder 6"/>
          <p:cNvSpPr>
            <a:spLocks noGrp="1"/>
          </p:cNvSpPr>
          <p:nvPr>
            <p:ph idx="1"/>
          </p:nvPr>
        </p:nvSpPr>
        <p:spPr>
          <a:xfrm>
            <a:off x="251520" y="1135285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Status April 2010 (yearly increase)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10000 users: +5%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243020  LCPUs (cores): +75%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40PB disk: +60%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61PB tape: +56%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15 million jobs/month: +10%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317 sites: +18%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52 countries: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175 VOs: +8%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29 active VOs: </a:t>
            </a:r>
            <a:r>
              <a:rPr lang="en-GB" sz="1800" dirty="0" smtClean="0">
                <a:solidFill>
                  <a:schemeClr val="bg1"/>
                </a:solidFill>
                <a:sym typeface="Wingdings" pitchFamily="2" charset="2"/>
              </a:rPr>
              <a:t>+32%</a:t>
            </a: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512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fld id="{C9376117-CE35-4670-AA3A-51B82490B895}" type="slidenum">
              <a:rPr lang="en-GB" smtClean="0">
                <a:solidFill>
                  <a:schemeClr val="bg1"/>
                </a:solidFill>
              </a:rPr>
              <a:pPr/>
              <a:t>10</a:t>
            </a:fld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D0D7B-3FC4-4E4E-9743-7126BC1E4C2D}" type="datetime1">
              <a:rPr lang="en-GB" smtClean="0"/>
              <a:t>28/10/2010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412776"/>
            <a:ext cx="925252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European:</a:t>
            </a:r>
          </a:p>
          <a:p>
            <a:pPr lvl="1"/>
            <a:r>
              <a:rPr lang="en-GB" dirty="0" smtClean="0"/>
              <a:t>Focus on meeting the needs of European Researchers</a:t>
            </a:r>
          </a:p>
          <a:p>
            <a:pPr lvl="1"/>
            <a:r>
              <a:rPr lang="en-GB" dirty="0" smtClean="0"/>
              <a:t>Their key need is to collaborate internationally</a:t>
            </a:r>
          </a:p>
          <a:p>
            <a:r>
              <a:rPr lang="en-GB" dirty="0" smtClean="0"/>
              <a:t>Grid:</a:t>
            </a:r>
          </a:p>
          <a:p>
            <a:pPr lvl="1"/>
            <a:r>
              <a:rPr lang="en-GB" dirty="0" smtClean="0"/>
              <a:t>Federation of shared resources, not a single technology</a:t>
            </a:r>
          </a:p>
          <a:p>
            <a:pPr lvl="1"/>
            <a:r>
              <a:rPr lang="en-GB" dirty="0" smtClean="0"/>
              <a:t>Supports a collaborative social network</a:t>
            </a:r>
          </a:p>
          <a:p>
            <a:r>
              <a:rPr lang="en-GB" dirty="0" smtClean="0"/>
              <a:t>Infrastructure:</a:t>
            </a:r>
          </a:p>
          <a:p>
            <a:pPr lvl="1"/>
            <a:r>
              <a:rPr lang="en-GB" dirty="0" smtClean="0"/>
              <a:t>Established 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C68F1-E4F7-4B0E-8DC1-7976C0824A3B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Challenges…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EEC1F-94D8-42C7-BCBC-7C5975FE0EED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http://www.wisconsinhistory.org/spotlight/wallpapers/chasm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047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548081"/>
            <a:ext cx="26003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Sustainability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365104"/>
            <a:ext cx="2121093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Relevance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92627" y="1548081"/>
            <a:ext cx="1027845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Cost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3700" y="4356393"/>
            <a:ext cx="225677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Technology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890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My project will last for 5 years, and I will need to read and analyse my data for 10 years after that….</a:t>
            </a:r>
          </a:p>
          <a:p>
            <a:pPr marL="0" indent="0">
              <a:buNone/>
            </a:pPr>
            <a:r>
              <a:rPr lang="en-GB" dirty="0" smtClean="0"/>
              <a:t>Will you be around that long?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F8D043-3784-45E0-8339-1354F44059E6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http://t0.gstatic.com/images?q=tbn:ANd9GcS_mmPtS8mpR_2oOYkZAsppnQzPfI7FJGkcfuaq2GE3ZkijGxs&amp;t=1&amp;usg=__pWONNn_S9uZx4ZHwQpLL5dUuzs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" y="3724249"/>
            <a:ext cx="5219222" cy="25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cVt9dKKBjVoDzl2F_d9PeL-tnHe9-lCugft2TXqhrb8bMvt0&amp;t=1&amp;usg=__wFbBb_rVVKsWWN0k4NpRUj-ROsY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10263"/>
          <a:stretch/>
        </p:blipFill>
        <p:spPr bwMode="auto">
          <a:xfrm>
            <a:off x="6373688" y="2673424"/>
            <a:ext cx="2590800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3875088"/>
            <a:ext cx="928687" cy="2286000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946400"/>
            <a:ext cx="928688" cy="32146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517900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3232150"/>
            <a:ext cx="928688" cy="2928938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2" name="Can 12"/>
          <p:cNvSpPr>
            <a:spLocks noChangeArrowheads="1"/>
          </p:cNvSpPr>
          <p:nvPr/>
        </p:nvSpPr>
        <p:spPr bwMode="auto">
          <a:xfrm>
            <a:off x="0" y="3160713"/>
            <a:ext cx="1643063" cy="857250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7429500" y="294640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7429500" y="2303463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2428875" y="23685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3589338"/>
            <a:ext cx="857250" cy="2571750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709738" y="3946525"/>
            <a:ext cx="857250" cy="2214563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Left-Right Arrow 19"/>
          <p:cNvSpPr>
            <a:spLocks noChangeArrowheads="1"/>
          </p:cNvSpPr>
          <p:nvPr/>
        </p:nvSpPr>
        <p:spPr bwMode="auto">
          <a:xfrm rot="-1200436">
            <a:off x="1571625" y="2803525"/>
            <a:ext cx="928688" cy="484188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0" name="Left-Right Arrow 20"/>
          <p:cNvSpPr>
            <a:spLocks noChangeArrowheads="1"/>
          </p:cNvSpPr>
          <p:nvPr/>
        </p:nvSpPr>
        <p:spPr bwMode="auto">
          <a:xfrm>
            <a:off x="4000500" y="2390775"/>
            <a:ext cx="3373438" cy="484188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1" name="Left-Right Arrow 22"/>
          <p:cNvSpPr>
            <a:spLocks noChangeArrowheads="1"/>
          </p:cNvSpPr>
          <p:nvPr/>
        </p:nvSpPr>
        <p:spPr bwMode="auto">
          <a:xfrm rot="-1209823">
            <a:off x="6994525" y="3233738"/>
            <a:ext cx="585788" cy="484187"/>
          </a:xfrm>
          <a:prstGeom prst="leftRightArrow">
            <a:avLst>
              <a:gd name="adj1" fmla="val 50000"/>
              <a:gd name="adj2" fmla="val 5006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589588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3" name="Can 23"/>
          <p:cNvSpPr>
            <a:spLocks noChangeArrowheads="1"/>
          </p:cNvSpPr>
          <p:nvPr/>
        </p:nvSpPr>
        <p:spPr bwMode="auto">
          <a:xfrm>
            <a:off x="4857750" y="26606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F9D37F-FCBC-43EC-8506-775ECB745478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2" y="1412875"/>
            <a:ext cx="86756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Other groups willing to agree with EGI.eu objectives</a:t>
            </a:r>
          </a:p>
          <a:p>
            <a:pPr eaLnBrk="1" hangingPunct="1"/>
            <a:r>
              <a:rPr lang="en-GB" dirty="0" smtClean="0"/>
              <a:t>EGI Council: All participants represented</a:t>
            </a:r>
          </a:p>
          <a:p>
            <a:pPr lvl="1" eaLnBrk="1" hangingPunct="1"/>
            <a:r>
              <a:rPr lang="en-GB" dirty="0" smtClean="0"/>
              <a:t>Votes 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86BEAB3-3FD7-47E3-B310-1F0C48758984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A1767-BEF4-4EDB-B073-C7A1DD41DC24}" type="slidenum">
              <a:rPr 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67544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(~20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451716-1739-439F-AAC2-6E28ADBC7436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445224"/>
            <a:ext cx="915511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3100" dirty="0"/>
              <a:t>EGI and EGI.eu supported </a:t>
            </a:r>
            <a:r>
              <a:rPr lang="en-GB" sz="3100" dirty="0" smtClean="0"/>
              <a:t>initially by EGI-</a:t>
            </a:r>
            <a:r>
              <a:rPr lang="en-GB" sz="3100" dirty="0" err="1" smtClean="0"/>
              <a:t>InSPIRE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40191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EGI-InSPIRE Project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   In</a:t>
            </a:r>
            <a:r>
              <a:rPr lang="en-GB" smtClean="0"/>
              <a:t>tegrated </a:t>
            </a:r>
            <a:r>
              <a:rPr lang="en-GB" smtClean="0">
                <a:solidFill>
                  <a:srgbClr val="FF0000"/>
                </a:solidFill>
              </a:rPr>
              <a:t>S</a:t>
            </a:r>
            <a:r>
              <a:rPr lang="en-GB" smtClean="0"/>
              <a:t>ustainable </a:t>
            </a:r>
            <a:r>
              <a:rPr lang="en-GB" smtClean="0">
                <a:solidFill>
                  <a:srgbClr val="FF0000"/>
                </a:solidFill>
              </a:rPr>
              <a:t>P</a:t>
            </a:r>
            <a:r>
              <a:rPr lang="en-GB" smtClean="0"/>
              <a:t>an-European </a:t>
            </a:r>
            <a:r>
              <a:rPr lang="en-GB" smtClean="0">
                <a:solidFill>
                  <a:srgbClr val="FF0000"/>
                </a:solidFill>
              </a:rPr>
              <a:t>I</a:t>
            </a:r>
            <a:r>
              <a:rPr lang="en-GB" smtClean="0"/>
              <a:t>nfrastructure for </a:t>
            </a:r>
            <a:r>
              <a:rPr lang="en-GB" smtClean="0">
                <a:solidFill>
                  <a:srgbClr val="FF0000"/>
                </a:solidFill>
              </a:rPr>
              <a:t>R</a:t>
            </a:r>
            <a:r>
              <a:rPr lang="en-GB" smtClean="0"/>
              <a:t>esearchers in </a:t>
            </a:r>
            <a:r>
              <a:rPr lang="en-GB" smtClean="0">
                <a:solidFill>
                  <a:srgbClr val="FF0000"/>
                </a:solidFill>
              </a:rPr>
              <a:t>E</a:t>
            </a:r>
            <a:r>
              <a:rPr lang="en-GB" smtClean="0"/>
              <a:t>urope</a:t>
            </a:r>
          </a:p>
          <a:p>
            <a:pPr eaLnBrk="1" hangingPunct="1"/>
            <a:r>
              <a:rPr lang="en-GB" smtClean="0"/>
              <a:t>A 4 year project with €25M EC contribution</a:t>
            </a:r>
          </a:p>
          <a:p>
            <a:pPr lvl="1" eaLnBrk="1" hangingPunct="1"/>
            <a:r>
              <a:rPr lang="en-GB" smtClean="0"/>
              <a:t>Project cost €72M</a:t>
            </a:r>
          </a:p>
          <a:p>
            <a:pPr lvl="1" eaLnBrk="1" hangingPunct="1"/>
            <a:r>
              <a:rPr lang="en-GB" smtClean="0"/>
              <a:t>Total Effort ~€330M</a:t>
            </a:r>
          </a:p>
          <a:p>
            <a:pPr lvl="1" eaLnBrk="1" hangingPunct="1"/>
            <a:r>
              <a:rPr lang="en-GB" smtClean="0"/>
              <a:t>Effort: 9261PMs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2F3F0C-A7AA-4110-B72D-9C6A7F32A67D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38BFD9-63B2-404B-A438-403E1916052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>
            <a:fillRect/>
          </a:stretch>
        </p:blipFill>
        <p:spPr bwMode="auto">
          <a:xfrm>
            <a:off x="4202113" y="30861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dirty="0">
                <a:solidFill>
                  <a:srgbClr val="333399"/>
                </a:solidFill>
              </a:rPr>
              <a:t>Project Partners (</a:t>
            </a:r>
            <a:r>
              <a:rPr lang="en-GB" dirty="0" smtClean="0">
                <a:solidFill>
                  <a:srgbClr val="333399"/>
                </a:solidFill>
              </a:rPr>
              <a:t>50)</a:t>
            </a:r>
            <a:endParaRPr lang="en-GB" dirty="0">
              <a:solidFill>
                <a:srgbClr val="333399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333399"/>
                </a:solidFill>
              </a:rPr>
              <a:t> EGI.eu, 40 NGIs, 2 EIROs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</p:spTree>
    <p:extLst>
      <p:ext uri="{BB962C8B-B14F-4D97-AF65-F5344CB8AC3E}">
        <p14:creationId xmlns:p14="http://schemas.microsoft.com/office/powerpoint/2010/main" val="29694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0F7C-09CF-4924-9409-84C7AFDFD33F}" type="datetime1">
              <a:rPr lang="en-GB" smtClean="0"/>
              <a:t>28/10/2010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Belgium Grid Day - OGF 30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3805043"/>
              </p:ext>
            </p:extLst>
          </p:nvPr>
        </p:nvGraphicFramePr>
        <p:xfrm>
          <a:off x="1115616" y="1124744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3923928" y="2944368"/>
            <a:ext cx="1554472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4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EGI </a:t>
            </a:r>
            <a:r>
              <a:rPr lang="en-GB" dirty="0"/>
              <a:t>S</a:t>
            </a:r>
            <a:r>
              <a:rPr lang="en-GB" dirty="0" smtClean="0"/>
              <a:t>upports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ESFRI)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8C9298-E16E-44A8-B660-705979B80ACF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Deluge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It goes beyond High Energy Physics</a:t>
            </a:r>
          </a:p>
          <a:p>
            <a:pPr lvl="1"/>
            <a:r>
              <a:rPr lang="en-GB" dirty="0" smtClean="0"/>
              <a:t>And ESFRI projects</a:t>
            </a:r>
          </a:p>
          <a:p>
            <a:r>
              <a:rPr lang="en-GB" dirty="0" smtClean="0"/>
              <a:t>Medical Records</a:t>
            </a:r>
          </a:p>
          <a:p>
            <a:pPr lvl="1"/>
            <a:r>
              <a:rPr lang="en-GB" dirty="0" smtClean="0"/>
              <a:t>Genome $3B &amp; 10 years </a:t>
            </a:r>
            <a:r>
              <a:rPr lang="en-GB" dirty="0" smtClean="0">
                <a:sym typeface="Wingdings" pitchFamily="2" charset="2"/>
              </a:rPr>
              <a:t> $5,000 &amp; 24hrs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Scans, </a:t>
            </a:r>
            <a:r>
              <a:rPr lang="en-GB" dirty="0" err="1" smtClean="0">
                <a:sym typeface="Wingdings" pitchFamily="2" charset="2"/>
              </a:rPr>
              <a:t>Xrays</a:t>
            </a:r>
            <a:r>
              <a:rPr lang="en-GB" dirty="0" smtClean="0">
                <a:sym typeface="Wingdings" pitchFamily="2" charset="2"/>
              </a:rPr>
              <a:t>, etc.</a:t>
            </a:r>
          </a:p>
          <a:p>
            <a:pPr lvl="1"/>
            <a:r>
              <a:rPr lang="en-GB" dirty="0" smtClean="0"/>
              <a:t>Mobile medical monitors</a:t>
            </a:r>
          </a:p>
          <a:p>
            <a:r>
              <a:rPr lang="en-GB" dirty="0" smtClean="0"/>
              <a:t>From Humanity</a:t>
            </a:r>
          </a:p>
          <a:p>
            <a:pPr lvl="1"/>
            <a:r>
              <a:rPr lang="en-GB" dirty="0" smtClean="0"/>
              <a:t>TV, </a:t>
            </a:r>
            <a:r>
              <a:rPr lang="en-GB" dirty="0"/>
              <a:t>r</a:t>
            </a:r>
            <a:r>
              <a:rPr lang="en-GB" dirty="0" smtClean="0"/>
              <a:t>adio, documents, videos, etc.</a:t>
            </a:r>
          </a:p>
          <a:p>
            <a:pPr lvl="1"/>
            <a:r>
              <a:rPr lang="en-GB" dirty="0" smtClean="0"/>
              <a:t>Analysis and understanding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DCF37-DFE3-4815-B810-E4121508D437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http://www.visualisingdata.com/blog/wp-content/uploads/2010/03/DataDelu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8"/>
          <a:stretch/>
        </p:blipFill>
        <p:spPr bwMode="auto">
          <a:xfrm>
            <a:off x="6834600" y="3429000"/>
            <a:ext cx="2309400" cy="27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7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OK so you have processes….</a:t>
            </a:r>
          </a:p>
          <a:p>
            <a:pPr marL="0" indent="0">
              <a:buNone/>
            </a:pPr>
            <a:r>
              <a:rPr lang="en-GB" dirty="0" smtClean="0"/>
              <a:t>How are you going to help me do what’s relevant to me and my community?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DE8BB6-1252-40F9-A916-CB04AA56720B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074" name="Picture 2" descr="http://www.bioteams.com/images/social_network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 bwMode="auto">
          <a:xfrm>
            <a:off x="164743" y="3312160"/>
            <a:ext cx="4191000" cy="28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16" y="5863510"/>
            <a:ext cx="1499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3) COMMUNITY</a:t>
            </a:r>
            <a:endParaRPr lang="en-GB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5004048" y="3789040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 Network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04648" y="5085184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Representation in the e-Infrastructure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5662280" y="4330631"/>
            <a:ext cx="1008112" cy="74439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flipV="1">
            <a:off x="5652120" y="4323576"/>
            <a:ext cx="1008112" cy="7443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pPr eaLnBrk="1" hangingPunct="1"/>
            <a:r>
              <a:rPr lang="en-GB" dirty="0" smtClean="0"/>
              <a:t>Scaling the Human Network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179512" y="1196975"/>
            <a:ext cx="8856984" cy="4741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Across an NGI Research Community</a:t>
            </a:r>
          </a:p>
          <a:p>
            <a:pPr>
              <a:defRPr/>
            </a:pPr>
            <a:r>
              <a:rPr lang="en-GB" dirty="0" smtClean="0"/>
              <a:t>Across an International Research Community</a:t>
            </a:r>
          </a:p>
          <a:p>
            <a:pPr>
              <a:defRPr/>
            </a:pPr>
            <a:r>
              <a:rPr lang="en-GB" dirty="0"/>
              <a:t>Across different </a:t>
            </a:r>
            <a:r>
              <a:rPr lang="en-GB" dirty="0" smtClean="0"/>
              <a:t>disciplines &amp; skill levels</a:t>
            </a:r>
            <a:endParaRPr lang="en-GB" dirty="0"/>
          </a:p>
          <a:p>
            <a:pPr>
              <a:defRPr/>
            </a:pPr>
            <a:r>
              <a:rPr lang="en-GB" dirty="0" smtClean="0"/>
              <a:t>From an Individual to a Community</a:t>
            </a:r>
          </a:p>
          <a:p>
            <a:pPr>
              <a:defRPr/>
            </a:pPr>
            <a:r>
              <a:rPr lang="en-GB" dirty="0" smtClean="0"/>
              <a:t>Services that enable the human network</a:t>
            </a:r>
          </a:p>
          <a:p>
            <a:pPr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dirty="0"/>
              <a:t>S</a:t>
            </a:r>
            <a:r>
              <a:rPr lang="en-GB" dirty="0" smtClean="0"/>
              <a:t>ervices that support building your</a:t>
            </a:r>
          </a:p>
          <a:p>
            <a:pPr marL="0" indent="0" algn="ctr">
              <a:buNone/>
              <a:defRPr/>
            </a:pPr>
            <a:r>
              <a:rPr lang="en-GB" dirty="0" smtClean="0"/>
              <a:t>Virtual Research Community</a:t>
            </a:r>
          </a:p>
          <a:p>
            <a:pPr marL="0" indent="0">
              <a:buNone/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6BA41E-4121-47B1-A37A-7492E047090E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3880"/>
            <a:ext cx="5976788" cy="648816"/>
          </a:xfrm>
        </p:spPr>
        <p:txBody>
          <a:bodyPr/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74667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3F9B3-63FE-44E7-9DE8-88CD94CA16F8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3848" y="5085184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1520" y="134076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4248" y="1268760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6369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community?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76434" y="262762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I contribute?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869160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I use these resources?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7887" y="3042826"/>
            <a:ext cx="20120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 VRCs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Mailing lists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Workshops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Forums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Blogs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Sharing stories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Collaborating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21018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Applications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Data collections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Requirements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Proposals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Success stories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4" y="5157192"/>
            <a:ext cx="3332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Attend training courses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Utilise</a:t>
            </a:r>
            <a:r>
              <a:rPr lang="en-US" dirty="0" smtClean="0"/>
              <a:t> training material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Access data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Run applications on the grid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427984" y="620688"/>
            <a:ext cx="479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Aka: “the chicken and egg conundrum...</a:t>
            </a:r>
            <a:endParaRPr lang="en-GB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2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I’ve told you what I want, how are you going to support my exact needs, now and in the future, instead of my competitors?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B7C557-FDF5-4B09-ADB8-69D2EEE147B1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 descr="http://t1.gstatic.com/images?q=tbn:ANd9GcSUf0w-OLTiKyxba7qM2oBtcaLmSzqsF29h_DbiowXle29Y_hM&amp;t=1&amp;usg=__ejQ3GO-lH1w2n4wt7DfbCjXh2d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" y="3645024"/>
            <a:ext cx="6062334" cy="25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Rn1W5oVa06vGdukHr6kh04mrFbq_SQJTig_C0eo8BmQXxsbjU&amp;t=1&amp;usg=__gZKTB9u08-x1DRNrKHePbPsHKi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60056"/>
            <a:ext cx="2712769" cy="27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4450" y="5013325"/>
            <a:ext cx="66246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EGI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7824" y="5013325"/>
            <a:ext cx="33607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EGEE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107950" y="1989138"/>
            <a:ext cx="8785225" cy="3024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/>
              <a:t>Networking</a:t>
            </a:r>
          </a:p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194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European e-Infrastructure</a:t>
            </a:r>
          </a:p>
        </p:txBody>
      </p:sp>
      <p:sp>
        <p:nvSpPr>
          <p:cNvPr id="19469" name="Date Placeholder 1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ACAF59-8C66-4CA9-8AF8-A2A6AA1B4AA9}" type="datetime1">
              <a:rPr lang="en-GB" smtClean="0">
                <a:solidFill>
                  <a:schemeClr val="bg1"/>
                </a:solidFill>
                <a:cs typeface="Arial" charset="0"/>
              </a:rPr>
              <a:t>28/10/2010</a:t>
            </a:fld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70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  <a:cs typeface="Arial" charset="0"/>
              </a:rPr>
              <a:t>Belgium Grid Day - OGF 30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1319213"/>
            <a:ext cx="8280400" cy="1223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3860800"/>
            <a:ext cx="8280400" cy="11525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Desktops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1125" y="4772025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HTC Grids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64088" y="5013325"/>
            <a:ext cx="3864794" cy="1295400"/>
          </a:xfrm>
          <a:prstGeom prst="rect">
            <a:avLst/>
          </a:prstGeom>
          <a:gradFill flip="none" rotWithShape="1">
            <a:gsLst>
              <a:gs pos="75000">
                <a:schemeClr val="accent2">
                  <a:lumMod val="40000"/>
                  <a:lumOff val="6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 smtClean="0"/>
              <a:t>PRACE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737997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Petascale</a:t>
            </a:r>
            <a:endParaRPr lang="en-GB" dirty="0"/>
          </a:p>
          <a:p>
            <a:pPr algn="ctr">
              <a:defRPr/>
            </a:pPr>
            <a:r>
              <a:rPr lang="en-GB" dirty="0"/>
              <a:t>HPC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988" y="4768850"/>
            <a:ext cx="12239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HPC Grids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850" y="5373688"/>
            <a:ext cx="5880100" cy="312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Virtualised Resources</a:t>
            </a:r>
          </a:p>
        </p:txBody>
      </p:sp>
    </p:spTree>
    <p:extLst>
      <p:ext uri="{BB962C8B-B14F-4D97-AF65-F5344CB8AC3E}">
        <p14:creationId xmlns:p14="http://schemas.microsoft.com/office/powerpoint/2010/main" val="9668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6" grpId="0" animBg="1"/>
      <p:bldP spid="7" grpId="0" animBg="1"/>
      <p:bldP spid="8" grpId="0" animBg="1"/>
      <p:bldP spid="16" grpId="0" animBg="1"/>
      <p:bldP spid="10" grpId="0" animBg="1"/>
      <p:bldP spid="9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12" y="4033768"/>
            <a:ext cx="8812088" cy="2275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3995936" y="1124744"/>
            <a:ext cx="4968552" cy="28904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124744"/>
            <a:ext cx="3816424" cy="28904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Future?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EB3B-96D6-44BA-8439-239AFAFE5B6F}" type="datetime1">
              <a:rPr lang="en-GB" smtClean="0"/>
              <a:t>28/10/2010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Belgium Grid Day - OGF 30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25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114584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 Specific Operations Staff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83768" y="5033496"/>
            <a:ext cx="0" cy="6175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90712" y="5033496"/>
            <a:ext cx="0" cy="6175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400506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Infrastructure</a:t>
            </a:r>
          </a:p>
          <a:p>
            <a:pPr algn="ctr"/>
            <a:r>
              <a:rPr lang="en-GB" dirty="0" smtClean="0"/>
              <a:t>Providers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9192" y="4023608"/>
            <a:ext cx="8812088" cy="22755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dirty="0" smtClean="0"/>
              <a:t>Infrastructure Providers</a:t>
            </a:r>
          </a:p>
          <a:p>
            <a:pPr algn="ctr"/>
            <a:r>
              <a:rPr lang="en-GB" sz="2400" dirty="0" smtClean="0"/>
              <a:t>(Research &amp; </a:t>
            </a:r>
            <a:r>
              <a:rPr lang="en-GB" sz="2400" dirty="0" err="1" smtClean="0"/>
              <a:t>Commerical</a:t>
            </a:r>
            <a:r>
              <a:rPr lang="en-GB" sz="2400" dirty="0"/>
              <a:t> </a:t>
            </a:r>
            <a:r>
              <a:rPr lang="en-GB" sz="2400" dirty="0" smtClean="0"/>
              <a:t>– National, European &amp; Global)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006096" y="1104424"/>
            <a:ext cx="4968552" cy="2890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End-Users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(National, European &amp; Global Collaborations)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114584"/>
            <a:ext cx="3816424" cy="28904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Experts</a:t>
            </a:r>
          </a:p>
          <a:p>
            <a:pPr algn="ctr"/>
            <a:r>
              <a:rPr lang="en-GB" sz="2400" dirty="0" smtClean="0"/>
              <a:t>(Communicating between users &amp; providers)</a:t>
            </a:r>
            <a:endParaRPr lang="en-GB" sz="2400" dirty="0"/>
          </a:p>
        </p:txBody>
      </p:sp>
      <p:sp>
        <p:nvSpPr>
          <p:cNvPr id="14" name="Up-Down Arrow 13"/>
          <p:cNvSpPr/>
          <p:nvPr/>
        </p:nvSpPr>
        <p:spPr>
          <a:xfrm>
            <a:off x="6140694" y="3501008"/>
            <a:ext cx="807570" cy="1015743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Up Arrow 12"/>
          <p:cNvSpPr/>
          <p:nvPr/>
        </p:nvSpPr>
        <p:spPr>
          <a:xfrm rot="10800000">
            <a:off x="2051721" y="2780928"/>
            <a:ext cx="2520279" cy="2032230"/>
          </a:xfrm>
          <a:prstGeom prst="leftUpArrow">
            <a:avLst>
              <a:gd name="adj1" fmla="val 16808"/>
              <a:gd name="adj2" fmla="val 25000"/>
              <a:gd name="adj3" fmla="val 16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4088" y="1196752"/>
            <a:ext cx="8760400" cy="2600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Virtual Research Community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192" y="1093376"/>
            <a:ext cx="8856984" cy="37124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End-User Technology Experts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(National, European &amp; Global Collaborations)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3851920" y="4085056"/>
            <a:ext cx="1399115" cy="1504184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4" grpId="0" animBg="1"/>
      <p:bldP spid="13" grpId="0" animBg="1"/>
      <p:bldP spid="16" grpId="0" animBg="1"/>
      <p:bldP spid="1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sounds wonderful! How much is it going to cost me?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9F5AD-298F-4531-911A-8B95C8069EB2}" type="datetime1">
              <a:rPr lang="en-GB" smtClean="0"/>
              <a:t>28/10/2010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122" name="Picture 2" descr="http://t0.gstatic.com/images?q=tbn:ANd9GcSgnA4kq2T8hvHJO0RxElRr0yvhc7QxiSuJkKm4RfoeRkjGnmU&amp;t=1&amp;usg=__AtbvqlOJzFWpLm1fHDA8NaIEgY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208073"/>
            <a:ext cx="3851920" cy="28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RRLirjF5qdbEumt64VMNQGXKTjktZQVqy2Pckus2xM054bI9M&amp;t=1&amp;usg=__TcXL78FMRj053cw7KVCKz9qW3H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66032"/>
            <a:ext cx="3960440" cy="28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EGI.eu (4 </a:t>
            </a:r>
            <a:r>
              <a:rPr lang="en-GB" dirty="0" err="1" smtClean="0"/>
              <a:t>yrs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7C8E-16E5-485E-B6E4-D5A8BE338DC8}" type="datetime1">
              <a:rPr lang="en-GB" smtClean="0"/>
              <a:t>28/10/2010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Belgium Grid Day - OGF 30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27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42517" y="1249387"/>
            <a:ext cx="2057400" cy="196215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European Commission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(25000K)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4374" y="2276499"/>
            <a:ext cx="1944687" cy="9350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EGI.eu  </a:t>
            </a:r>
            <a:r>
              <a:rPr lang="en-GB" dirty="0" smtClean="0"/>
              <a:t>Activity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(8010K)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85479" y="3500462"/>
            <a:ext cx="484187" cy="9779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755229" y="4869161"/>
            <a:ext cx="1944687" cy="1150664"/>
          </a:xfrm>
          <a:prstGeom prst="roundRect">
            <a:avLst/>
          </a:prstGeom>
          <a:gradFill flip="none" rotWithShape="1">
            <a:gsLst>
              <a:gs pos="78000">
                <a:srgbClr val="92D050"/>
              </a:gs>
              <a:gs pos="38000">
                <a:srgbClr val="92D050">
                  <a:lumMod val="87000"/>
                  <a:lumOff val="13000"/>
                </a:srgbClr>
              </a:gs>
              <a:gs pos="1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Partner </a:t>
            </a:r>
            <a:r>
              <a:rPr lang="en-GB" dirty="0" smtClean="0"/>
              <a:t>Tasks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(International &amp; Global Tasks)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(65848K)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4107254" y="2193105"/>
            <a:ext cx="484188" cy="97948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095329" y="5064149"/>
            <a:ext cx="1944687" cy="9366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NGIs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(49455K)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64824" y="1103654"/>
            <a:ext cx="2413000" cy="2300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EGI.eu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2516" y="4575199"/>
            <a:ext cx="5586413" cy="16621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NGI Activity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5870029" y="3500462"/>
            <a:ext cx="484187" cy="97790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092154" y="1249387"/>
            <a:ext cx="1944687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EGI-</a:t>
            </a:r>
            <a:r>
              <a:rPr lang="en-GB" dirty="0" err="1"/>
              <a:t>InSPIRE</a:t>
            </a:r>
            <a:r>
              <a:rPr lang="en-GB" dirty="0"/>
              <a:t> Central Budget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(597K)</a:t>
            </a:r>
          </a:p>
        </p:txBody>
      </p:sp>
      <p:sp>
        <p:nvSpPr>
          <p:cNvPr id="17" name="Down Arrow 16"/>
          <p:cNvSpPr/>
          <p:nvPr/>
        </p:nvSpPr>
        <p:spPr>
          <a:xfrm rot="16200000">
            <a:off x="4107826" y="1231550"/>
            <a:ext cx="484187" cy="1036639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Down Arrow 17"/>
          <p:cNvSpPr/>
          <p:nvPr/>
        </p:nvSpPr>
        <p:spPr>
          <a:xfrm rot="5400000">
            <a:off x="4163466" y="5072087"/>
            <a:ext cx="484187" cy="979488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Down Arrow 18"/>
          <p:cNvSpPr/>
          <p:nvPr/>
        </p:nvSpPr>
        <p:spPr>
          <a:xfrm rot="3077085">
            <a:off x="4153941" y="3329012"/>
            <a:ext cx="484188" cy="13954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810392" y="221570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4653K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3663404" y="3646512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2643K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4060279" y="5803924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43455K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300192" y="386104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6000K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772691" y="3798912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19750K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3920674" y="1340768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597K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2280" y="3573016"/>
            <a:ext cx="186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moves EGI.eu  towards sustainability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026304" y="2420888"/>
            <a:ext cx="186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EGI Global Tasks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EGEE:</a:t>
            </a:r>
          </a:p>
          <a:p>
            <a:pPr lvl="1" eaLnBrk="1" hangingPunct="1"/>
            <a:r>
              <a:rPr lang="en-GB" dirty="0" smtClean="0"/>
              <a:t>Demonstrated a production e-infrastructure</a:t>
            </a:r>
          </a:p>
          <a:p>
            <a:pPr eaLnBrk="1" hangingPunct="1"/>
            <a:r>
              <a:rPr lang="en-GB" dirty="0" smtClean="0"/>
              <a:t>EGI:</a:t>
            </a:r>
          </a:p>
          <a:p>
            <a:pPr lvl="1" eaLnBrk="1" hangingPunct="1"/>
            <a:r>
              <a:rPr lang="en-GB" dirty="0" smtClean="0"/>
              <a:t>Provide a sustainable production e-infrastructure</a:t>
            </a:r>
          </a:p>
          <a:p>
            <a:pPr eaLnBrk="1" hangingPunct="1"/>
            <a:r>
              <a:rPr lang="en-GB" dirty="0" smtClean="0"/>
              <a:t>EGI.eu established in Amsterdam</a:t>
            </a:r>
          </a:p>
          <a:p>
            <a:pPr lvl="1" eaLnBrk="1" hangingPunct="1"/>
            <a:r>
              <a:rPr lang="en-GB" dirty="0" smtClean="0"/>
              <a:t>Supported transition through EGI-</a:t>
            </a:r>
            <a:r>
              <a:rPr lang="en-GB" dirty="0" err="1" smtClean="0"/>
              <a:t>InSPIRE</a:t>
            </a:r>
            <a:endParaRPr lang="en-GB" dirty="0" smtClean="0"/>
          </a:p>
          <a:p>
            <a:pPr lvl="1" eaLnBrk="1" hangingPunct="1"/>
            <a:r>
              <a:rPr lang="en-GB" dirty="0" smtClean="0"/>
              <a:t>Moving towards sustainable coordination</a:t>
            </a:r>
          </a:p>
          <a:p>
            <a:pPr eaLnBrk="1" hangingPunct="1"/>
            <a:endParaRPr lang="en-GB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DFE043-8A48-47E0-95C0-BBBD04147484}" type="datetime1">
              <a:rPr lang="en-GB" smtClean="0">
                <a:solidFill>
                  <a:schemeClr val="bg1"/>
                </a:solidFill>
              </a:rPr>
              <a:t>28/10/2010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</a:rPr>
              <a:t>Belgium Grid Day - OGF 30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0B4AB0-B6B9-4CA4-A462-54ECE4F3D5DE}" type="datetime1">
              <a:rPr lang="en-GB" smtClean="0">
                <a:solidFill>
                  <a:schemeClr val="bg1"/>
                </a:solidFill>
                <a:cs typeface="Arial" charset="0"/>
              </a:rPr>
              <a:t>28/10/2010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chemeClr val="bg1"/>
                </a:solidFill>
                <a:cs typeface="Arial" charset="0"/>
              </a:rPr>
              <a:t>Belgium Grid Day - OGF 30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1"/>
          <a:stretch/>
        </p:blipFill>
        <p:spPr>
          <a:xfrm>
            <a:off x="107504" y="1087610"/>
            <a:ext cx="4104456" cy="51912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29</a:t>
            </a:fld>
            <a:endParaRPr lang="en-GB"/>
          </a:p>
        </p:txBody>
      </p:sp>
      <p:pic>
        <p:nvPicPr>
          <p:cNvPr id="8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" y="5085184"/>
            <a:ext cx="1656184" cy="689752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4283596" y="1124744"/>
            <a:ext cx="4968924" cy="452596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Call for papers opens October 2010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See www.egi.eu/EGIUF2011 for more details</a:t>
            </a:r>
          </a:p>
          <a:p>
            <a:r>
              <a:rPr lang="en-GB" sz="2400" dirty="0" smtClean="0"/>
              <a:t>Contact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 smtClean="0"/>
              <a:t>Steven Newhouse</a:t>
            </a:r>
            <a:endParaRPr lang="en-GB" sz="2000" dirty="0" smtClean="0">
              <a:hlinkClick r:id="rId4"/>
            </a:endParaRPr>
          </a:p>
          <a:p>
            <a:pPr lvl="2"/>
            <a:r>
              <a:rPr lang="en-GB" sz="1600" dirty="0" smtClean="0">
                <a:hlinkClick r:id="rId4"/>
              </a:rPr>
              <a:t>director@egi.eu</a:t>
            </a:r>
            <a:endParaRPr lang="en-GB" sz="1600" dirty="0"/>
          </a:p>
          <a:p>
            <a:pPr eaLnBrk="1" hangingPunct="1"/>
            <a:endParaRPr lang="en-GB" sz="24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does a grid do?</a:t>
            </a:r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57287"/>
            <a:ext cx="309403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81" y="1081212"/>
            <a:ext cx="41052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45024"/>
            <a:ext cx="536416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C06CC-4289-48A8-BEE8-3BAB3C39329D}" type="datetime1">
              <a:rPr lang="en-GB" smtClean="0"/>
              <a:t>28/10/2010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does a grid do?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389"/>
            <a:ext cx="38877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15" y="1159570"/>
            <a:ext cx="5105789" cy="342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2BCCB-7B53-4F61-BE88-B5FAD695D756}" type="datetime1">
              <a:rPr lang="en-GB" smtClean="0"/>
              <a:t>28/10/2010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Social Scientist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Driven by international collaborations</a:t>
            </a:r>
          </a:p>
          <a:p>
            <a:r>
              <a:rPr lang="en-GB" dirty="0" smtClean="0"/>
              <a:t>Data driven sharing</a:t>
            </a:r>
          </a:p>
          <a:p>
            <a:r>
              <a:rPr lang="en-GB" dirty="0" smtClean="0"/>
              <a:t>Analysis at scale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7C4B6-99B8-4920-A59E-0C0CB71D8B6A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 descr="http://t2.gstatic.com/images?q=tbn:ANd9GcT7i39MhGOKQkWNOV6RaRMOTjOSYXs-NSGm2e-ZRa3_-qpElQA&amp;t=1&amp;usg=__bu-sLCyvsyvspb0endA-0LCAag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99" y="2327528"/>
            <a:ext cx="4248472" cy="32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52696"/>
            <a:ext cx="5080819" cy="275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5148064" y="2636912"/>
            <a:ext cx="2088232" cy="23762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516216" y="2060848"/>
            <a:ext cx="2808312" cy="3384376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5455"/>
            <a:ext cx="5976664" cy="428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Agenda for Europe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612" cy="4525963"/>
          </a:xfrm>
        </p:spPr>
        <p:txBody>
          <a:bodyPr/>
          <a:lstStyle/>
          <a:p>
            <a:r>
              <a:rPr lang="en-GB" dirty="0" smtClean="0"/>
              <a:t>Not just for consumers</a:t>
            </a:r>
          </a:p>
          <a:p>
            <a:r>
              <a:rPr lang="en-GB" dirty="0" smtClean="0"/>
              <a:t>Will impact science</a:t>
            </a:r>
          </a:p>
          <a:p>
            <a:pPr lvl="1"/>
            <a:r>
              <a:rPr lang="en-GB" dirty="0" smtClean="0"/>
              <a:t>Key criteria in FP8?</a:t>
            </a:r>
          </a:p>
          <a:p>
            <a:r>
              <a:rPr lang="en-GB" dirty="0" smtClean="0"/>
              <a:t>It </a:t>
            </a:r>
            <a:r>
              <a:rPr lang="en-GB" b="1" i="1" dirty="0"/>
              <a:t>i</a:t>
            </a:r>
            <a:r>
              <a:rPr lang="en-GB" b="1" i="1" dirty="0" smtClean="0"/>
              <a:t>s</a:t>
            </a:r>
            <a:r>
              <a:rPr lang="en-GB" dirty="0" smtClean="0"/>
              <a:t> relevant to us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remove </a:t>
            </a:r>
            <a:r>
              <a:rPr lang="en-GB" dirty="0">
                <a:solidFill>
                  <a:srgbClr val="FF0000"/>
                </a:solidFill>
              </a:rPr>
              <a:t>barriers to the free </a:t>
            </a:r>
            <a:r>
              <a:rPr lang="en-GB" dirty="0" smtClean="0">
                <a:solidFill>
                  <a:srgbClr val="FF0000"/>
                </a:solidFill>
              </a:rPr>
              <a:t>movement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of knowledge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0821C-645F-4302-8E51-3B9DFC0E149D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3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Driving e-Research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comprehensive </a:t>
            </a:r>
            <a:r>
              <a:rPr lang="en-GB" dirty="0"/>
              <a:t>research and </a:t>
            </a:r>
            <a:r>
              <a:rPr lang="en-GB" dirty="0" smtClean="0"/>
              <a:t>innovation strategy </a:t>
            </a:r>
            <a:r>
              <a:rPr lang="en-GB" dirty="0"/>
              <a:t>which is the "Innovation Union" flagship to implement Europe </a:t>
            </a:r>
            <a:r>
              <a:rPr lang="en-GB" dirty="0" smtClean="0"/>
              <a:t>2020.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Europe </a:t>
            </a:r>
            <a:r>
              <a:rPr lang="en-GB" dirty="0"/>
              <a:t>should also build its innovative advantage in key areas through </a:t>
            </a:r>
            <a:r>
              <a:rPr lang="en-GB" dirty="0" smtClean="0"/>
              <a:t>reinforced e-Infrastructures (i.e. GEANT &amp; EGI)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CA597A-BE03-4137-B450-2CE293411F2F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there by 2020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55E830-7A39-4161-9DC2-100879328718}" type="datetime1">
              <a:rPr lang="en-GB" smtClean="0"/>
              <a:t>28/10/2010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Belgium Grid Day - OGF 30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146" name="Picture 2" descr="http://www.mistymountaingraphics.com/images/gallery6/TheRoadAhea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5149" r="6259" b="4834"/>
          <a:stretch/>
        </p:blipFill>
        <p:spPr bwMode="auto">
          <a:xfrm>
            <a:off x="812141" y="1052736"/>
            <a:ext cx="72162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5714092"/>
            <a:ext cx="6700873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correct route may not be obvious….!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72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Last Decade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3918"/>
              </p:ext>
            </p:extLst>
          </p:nvPr>
        </p:nvGraphicFramePr>
        <p:xfrm>
          <a:off x="289693" y="1412875"/>
          <a:ext cx="8386763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Worksheet" r:id="rId3" imgW="6219808" imgH="3838643" progId="Excel.Sheet.12">
                  <p:embed/>
                </p:oleObj>
              </mc:Choice>
              <mc:Fallback>
                <p:oleObj name="Worksheet" r:id="rId3" imgW="6219808" imgH="38386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93" y="1412875"/>
                        <a:ext cx="8386763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D2C3-F900-479B-A26D-6AD910A4AD6C}" type="datetime1">
              <a:rPr lang="en-GB" smtClean="0"/>
              <a:t>28/10/2010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Belgium Grid Day - OGF 30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9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444208" y="1700808"/>
            <a:ext cx="0" cy="38164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2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</TotalTime>
  <Words>1168</Words>
  <Application>Microsoft Office PowerPoint</Application>
  <PresentationFormat>On-screen Show (4:3)</PresentationFormat>
  <Paragraphs>348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EGI-InSPIRE 2</vt:lpstr>
      <vt:lpstr>EG-InSPIRE</vt:lpstr>
      <vt:lpstr>1_EG-InSPIRE</vt:lpstr>
      <vt:lpstr>2_EG-InSPIRE</vt:lpstr>
      <vt:lpstr>Worksheet</vt:lpstr>
      <vt:lpstr>The European Grid Infrastructure</vt:lpstr>
      <vt:lpstr>The Data Deluge</vt:lpstr>
      <vt:lpstr>What does a grid do?</vt:lpstr>
      <vt:lpstr>What does a grid do?</vt:lpstr>
      <vt:lpstr>The Social Scientist</vt:lpstr>
      <vt:lpstr>Digital Agenda for Europe</vt:lpstr>
      <vt:lpstr>Driving e-Research</vt:lpstr>
      <vt:lpstr>Getting there by 2020</vt:lpstr>
      <vt:lpstr>The Last Decade</vt:lpstr>
      <vt:lpstr>European Grid Infrastructure</vt:lpstr>
      <vt:lpstr>What is EGI?</vt:lpstr>
      <vt:lpstr>Further Challenges…</vt:lpstr>
      <vt:lpstr>Sustainability</vt:lpstr>
      <vt:lpstr>PowerPoint Presentation</vt:lpstr>
      <vt:lpstr>EGI.eu Governance</vt:lpstr>
      <vt:lpstr>EGI.eu</vt:lpstr>
      <vt:lpstr>The EGI-InSPIRE Project</vt:lpstr>
      <vt:lpstr>A Virtuous Service Cycle</vt:lpstr>
      <vt:lpstr>EGI Supports Innovation</vt:lpstr>
      <vt:lpstr>Relevance</vt:lpstr>
      <vt:lpstr>Scaling the Human Network</vt:lpstr>
      <vt:lpstr>A Virtuous User Cycle</vt:lpstr>
      <vt:lpstr>Technology</vt:lpstr>
      <vt:lpstr>European e-Infrastructure</vt:lpstr>
      <vt:lpstr>A Virtualised Future?</vt:lpstr>
      <vt:lpstr>Cost</vt:lpstr>
      <vt:lpstr>Running EGI.eu (4 yrs)</vt:lpstr>
      <vt:lpstr>Summary</vt:lpstr>
      <vt:lpstr>Questions?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66</cp:revision>
  <dcterms:created xsi:type="dcterms:W3CDTF">2010-09-03T12:01:03Z</dcterms:created>
  <dcterms:modified xsi:type="dcterms:W3CDTF">2010-10-28T14:15:17Z</dcterms:modified>
</cp:coreProperties>
</file>