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17"/>
  </p:notesMasterIdLst>
  <p:sldIdLst>
    <p:sldId id="442" r:id="rId4"/>
    <p:sldId id="446" r:id="rId5"/>
    <p:sldId id="432" r:id="rId6"/>
    <p:sldId id="445" r:id="rId7"/>
    <p:sldId id="439" r:id="rId8"/>
    <p:sldId id="440" r:id="rId9"/>
    <p:sldId id="434" r:id="rId10"/>
    <p:sldId id="435" r:id="rId11"/>
    <p:sldId id="444" r:id="rId12"/>
    <p:sldId id="433" r:id="rId13"/>
    <p:sldId id="441" r:id="rId14"/>
    <p:sldId id="443" r:id="rId15"/>
    <p:sldId id="43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86380" autoAdjust="0"/>
  </p:normalViewPr>
  <p:slideViewPr>
    <p:cSldViewPr>
      <p:cViewPr varScale="1">
        <p:scale>
          <a:sx n="96" d="100"/>
          <a:sy n="96" d="100"/>
        </p:scale>
        <p:origin x="-19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smtClean="0"/>
              <a:t>permit</a:t>
            </a:r>
            <a:r>
              <a:rPr lang="en-GB" smtClean="0"/>
              <a:t> - indicates the subject is permitted to perform the action on the resource </a:t>
            </a:r>
          </a:p>
          <a:p>
            <a:r>
              <a:rPr lang="en-GB" i="1" smtClean="0"/>
              <a:t>deny</a:t>
            </a:r>
            <a:r>
              <a:rPr lang="en-GB" smtClean="0"/>
              <a:t> - indicates the subject is not permitted to perform the action on the resource </a:t>
            </a:r>
          </a:p>
          <a:p>
            <a:r>
              <a:rPr lang="en-GB" i="1" smtClean="0"/>
              <a:t>not applicable</a:t>
            </a:r>
            <a:r>
              <a:rPr lang="en-GB" smtClean="0"/>
              <a:t> - indicates no policy applied to the request and so no decision could be reached </a:t>
            </a:r>
          </a:p>
          <a:p>
            <a:r>
              <a:rPr lang="en-GB" i="1" smtClean="0"/>
              <a:t>indeterminate</a:t>
            </a:r>
            <a:r>
              <a:rPr lang="en-GB" smtClean="0"/>
              <a:t> - indicates there was an error evaluating the policy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PEP has Java and C APIs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18/04/2012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345" y="824264"/>
            <a:ext cx="7481454" cy="5425000"/>
          </a:xfrm>
        </p:spPr>
        <p:txBody>
          <a:bodyPr/>
          <a:lstStyle>
            <a:lvl1pPr>
              <a:defRPr>
                <a:solidFill>
                  <a:srgbClr val="010920"/>
                </a:solidFill>
              </a:defRPr>
            </a:lvl1pPr>
            <a:lvl2pPr>
              <a:defRPr>
                <a:solidFill>
                  <a:srgbClr val="010920"/>
                </a:solidFill>
              </a:defRPr>
            </a:lvl2pPr>
            <a:lvl3pPr>
              <a:defRPr>
                <a:solidFill>
                  <a:srgbClr val="010920"/>
                </a:solidFill>
              </a:defRPr>
            </a:lvl3pPr>
            <a:lvl4pPr>
              <a:defRPr>
                <a:solidFill>
                  <a:srgbClr val="010920"/>
                </a:solidFill>
              </a:defRPr>
            </a:lvl4pPr>
            <a:lvl5pPr>
              <a:defRPr>
                <a:solidFill>
                  <a:srgbClr val="01092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1" cy="633845"/>
          </a:xfrm>
          <a:prstGeom prst="rect">
            <a:avLst/>
          </a:prstGeom>
          <a:solidFill>
            <a:srgbClr val="0109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fr-CH"/>
              <a:t>12/04/2011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338" y="6357938"/>
            <a:ext cx="44037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Argus </a:t>
            </a:r>
            <a:r>
              <a:rPr lang="en-US" smtClean="0"/>
              <a:t>Authorisation </a:t>
            </a:r>
            <a:r>
              <a:rPr lang="en-US"/>
              <a:t>Service, EGI User Forum 2011, Vilnius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07D83ECC-20CA-43EC-963D-B753706BDD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18/04/2012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18/04/2012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gely.sipos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EGEE/AuthorizationFramework" TargetMode="External"/><Relationship Id="rId2" Type="http://schemas.openxmlformats.org/officeDocument/2006/relationships/hyperlink" Target="https://twiki.cern.ch/twiki/bin/view/EMI/Argu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wiki.cern.ch/twiki/bin/view/EMI/ArgusEMIDocument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pub/EMI/ArgusEMIDocumentation/emi-argus-sys_admin_guide-1.0.0.pdf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GB" smtClean="0"/>
              <a:t>Argus service for </a:t>
            </a:r>
            <a:r>
              <a:rPr lang="en-GB" smtClean="0"/>
              <a:t>the 2</a:t>
            </a:r>
            <a:r>
              <a:rPr lang="en-GB" baseline="30000" smtClean="0"/>
              <a:t>nd</a:t>
            </a: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EGA </a:t>
            </a:r>
            <a:r>
              <a:rPr lang="en-GB" smtClean="0"/>
              <a:t>pilot: Authorisation</a:t>
            </a:r>
            <a:endParaRPr lang="en-GB" sz="4000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18/04/2012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670176"/>
            <a:ext cx="5832648" cy="1343000"/>
          </a:xfrm>
        </p:spPr>
        <p:txBody>
          <a:bodyPr/>
          <a:lstStyle/>
          <a:p>
            <a:r>
              <a:rPr lang="en-GB" smtClean="0"/>
              <a:t>Gergely Sipos</a:t>
            </a:r>
          </a:p>
          <a:p>
            <a:r>
              <a:rPr lang="en-GB" sz="2800" smtClean="0">
                <a:hlinkClick r:id="rId3"/>
              </a:rPr>
              <a:t>gergely.sipos@egi.eu</a:t>
            </a:r>
            <a:r>
              <a:rPr lang="en-GB" smtClean="0"/>
              <a:t> </a:t>
            </a:r>
            <a:endParaRPr lang="en-GB" dirty="0" smtClean="0"/>
          </a:p>
        </p:txBody>
      </p:sp>
      <p:pic>
        <p:nvPicPr>
          <p:cNvPr id="6" name="Picture 5" descr="C:\Dokumente und Einstellungen\nl\Eigene Dateien\Aufträge 2009-JSC\EMI-PPT-Template\EMI_Logo_new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301208"/>
            <a:ext cx="2413143" cy="10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peac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1508" y="5281463"/>
            <a:ext cx="952500" cy="800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22562" y="6001543"/>
            <a:ext cx="677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Argus</a:t>
            </a:r>
            <a:endParaRPr lang="en-GB" sz="120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Additional possibility: </a:t>
            </a:r>
            <a:br>
              <a:rPr lang="en-GB" sz="3200" smtClean="0"/>
            </a:br>
            <a:r>
              <a:rPr lang="en-GB" sz="3200" smtClean="0"/>
              <a:t>Hierarchical distributon of policies</a:t>
            </a:r>
            <a:endParaRPr lang="en-GB" sz="32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6" descr="Argus-EMI_Deployment.png"/>
          <p:cNvPicPr>
            <a:picLocks noChangeAspect="1"/>
          </p:cNvPicPr>
          <p:nvPr/>
        </p:nvPicPr>
        <p:blipFill>
          <a:blip r:embed="rId2" cstate="print"/>
          <a:srcRect t="-3091" b="-3091"/>
          <a:stretch>
            <a:fillRect/>
          </a:stretch>
        </p:blipFill>
        <p:spPr bwMode="auto">
          <a:xfrm>
            <a:off x="1646063" y="1986681"/>
            <a:ext cx="6310313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71600" y="2996952"/>
            <a:ext cx="114165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800" smtClean="0"/>
              <a:t>EGA1</a:t>
            </a:r>
            <a:br>
              <a:rPr lang="en-GB" sz="2800" smtClean="0"/>
            </a:br>
            <a:r>
              <a:rPr lang="en-GB" sz="2800" smtClean="0"/>
              <a:t>Argus</a:t>
            </a:r>
            <a:endParaRPr lang="en-GB" sz="2800"/>
          </a:p>
        </p:txBody>
      </p:sp>
      <p:sp>
        <p:nvSpPr>
          <p:cNvPr id="9" name="Rectangle 8"/>
          <p:cNvSpPr/>
          <p:nvPr/>
        </p:nvSpPr>
        <p:spPr>
          <a:xfrm>
            <a:off x="6588224" y="2924944"/>
            <a:ext cx="114165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800" smtClean="0"/>
              <a:t>EGA2</a:t>
            </a:r>
            <a:br>
              <a:rPr lang="en-GB" sz="2800" smtClean="0"/>
            </a:br>
            <a:r>
              <a:rPr lang="en-GB" sz="2800" smtClean="0"/>
              <a:t>Argus</a:t>
            </a:r>
            <a:endParaRPr lang="en-GB" sz="2800"/>
          </a:p>
        </p:txBody>
      </p:sp>
      <p:sp>
        <p:nvSpPr>
          <p:cNvPr id="10" name="Rectangle 9"/>
          <p:cNvSpPr/>
          <p:nvPr/>
        </p:nvSpPr>
        <p:spPr>
          <a:xfrm>
            <a:off x="2555776" y="1628800"/>
            <a:ext cx="1141659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800" smtClean="0"/>
              <a:t>EBI</a:t>
            </a:r>
            <a:br>
              <a:rPr lang="en-GB" sz="2800" smtClean="0"/>
            </a:br>
            <a:r>
              <a:rPr lang="en-GB" sz="2800" smtClean="0"/>
              <a:t>Argus</a:t>
            </a:r>
            <a:endParaRPr lang="en-GB" sz="2800"/>
          </a:p>
        </p:txBody>
      </p:sp>
      <p:sp>
        <p:nvSpPr>
          <p:cNvPr id="11" name="Rectangle 10"/>
          <p:cNvSpPr/>
          <p:nvPr/>
        </p:nvSpPr>
        <p:spPr>
          <a:xfrm>
            <a:off x="1187624" y="1105580"/>
            <a:ext cx="7441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/>
              <a:t>To fetch and trust policies from other domains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aspects to consider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520" y="1268760"/>
            <a:ext cx="9035480" cy="4525963"/>
          </a:xfrm>
        </p:spPr>
        <p:txBody>
          <a:bodyPr/>
          <a:lstStyle/>
          <a:p>
            <a:r>
              <a:rPr lang="en-GB" sz="2800" smtClean="0"/>
              <a:t>Policy Administration Point authenticates administrators with X509 certificates</a:t>
            </a:r>
          </a:p>
          <a:p>
            <a:pPr lvl="2"/>
            <a:r>
              <a:rPr lang="en-GB" sz="2000" smtClean="0"/>
              <a:t>(Some of the ) DAC members need to have personal certificates</a:t>
            </a:r>
          </a:p>
          <a:p>
            <a:r>
              <a:rPr lang="en-GB" sz="2800" smtClean="0"/>
              <a:t>Authentication in the PEP API is configurable: </a:t>
            </a:r>
          </a:p>
          <a:p>
            <a:pPr lvl="2"/>
            <a:r>
              <a:rPr lang="en-GB" sz="2000" smtClean="0"/>
              <a:t>Public OR site certificate based access to EGA service</a:t>
            </a:r>
          </a:p>
          <a:p>
            <a:r>
              <a:rPr lang="en-GB" sz="2800" smtClean="0"/>
              <a:t>Frequency of policy synchronization between PAP and PEP is configurable</a:t>
            </a:r>
          </a:p>
          <a:p>
            <a:pPr lvl="2"/>
            <a:r>
              <a:rPr lang="en-GB" sz="2000" smtClean="0"/>
              <a:t>Set to 1 min for (almost) immediate effect</a:t>
            </a:r>
          </a:p>
          <a:p>
            <a:r>
              <a:rPr lang="en-GB" sz="2800" smtClean="0"/>
              <a:t>Use of Argus by EGI middleware services (from EMI): </a:t>
            </a:r>
          </a:p>
          <a:p>
            <a:pPr lvl="2"/>
            <a:r>
              <a:rPr lang="en-GB" sz="2000" smtClean="0"/>
              <a:t>EMI-1 (April 2011): CREAM, gLexec , ARC CE</a:t>
            </a:r>
          </a:p>
          <a:p>
            <a:pPr lvl="2"/>
            <a:r>
              <a:rPr lang="en-GB" sz="2000" smtClean="0"/>
              <a:t>EMI-2 (7 May 2012): WMS, StoRM, LFC/DPM and UNICORE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Benefits of using Argus</a:t>
            </a:r>
            <a:br>
              <a:rPr lang="en-GB" sz="3600" smtClean="0"/>
            </a:br>
            <a:r>
              <a:rPr lang="en-GB" sz="3600" smtClean="0"/>
              <a:t>in the EGA pilot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525963"/>
          </a:xfrm>
        </p:spPr>
        <p:txBody>
          <a:bodyPr/>
          <a:lstStyle/>
          <a:p>
            <a:pPr lvl="0"/>
            <a:r>
              <a:rPr lang="en-GB" smtClean="0"/>
              <a:t>Can serve a well defined, useful role within the EGA pilot</a:t>
            </a:r>
          </a:p>
          <a:p>
            <a:pPr lvl="0"/>
            <a:r>
              <a:rPr lang="en-GB" smtClean="0"/>
              <a:t>Established release and support structure from EMI project, EGI &amp; the NGIs</a:t>
            </a:r>
          </a:p>
          <a:p>
            <a:pPr lvl="1"/>
            <a:r>
              <a:rPr lang="en-GB" smtClean="0"/>
              <a:t>EMI releases, support unit in EGI Helpdesk</a:t>
            </a:r>
          </a:p>
          <a:p>
            <a:pPr lvl="0"/>
            <a:r>
              <a:rPr lang="en-GB" smtClean="0"/>
              <a:t>Possibility to scale to multiple applications </a:t>
            </a:r>
          </a:p>
          <a:p>
            <a:pPr lvl="1"/>
            <a:r>
              <a:rPr lang="en-GB" smtClean="0"/>
              <a:t>Consistent authorisation accross multiple EGA services</a:t>
            </a:r>
          </a:p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information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3300" cy="4525963"/>
          </a:xfrm>
        </p:spPr>
        <p:txBody>
          <a:bodyPr/>
          <a:lstStyle/>
          <a:p>
            <a:r>
              <a:rPr lang="en-GB" sz="2400" smtClean="0"/>
              <a:t>Argus main page: </a:t>
            </a:r>
          </a:p>
          <a:p>
            <a:pPr lvl="1"/>
            <a:r>
              <a:rPr lang="en-GB" sz="2000" smtClean="0">
                <a:hlinkClick r:id="rId2"/>
              </a:rPr>
              <a:t>https://twiki.cern.ch/twiki/bin/view/EMI/Argus</a:t>
            </a:r>
            <a:endParaRPr lang="en-GB" sz="2000" smtClean="0"/>
          </a:p>
          <a:p>
            <a:r>
              <a:rPr lang="en-GB" sz="2400" smtClean="0"/>
              <a:t>Argus Introduction</a:t>
            </a:r>
          </a:p>
          <a:p>
            <a:pPr lvl="1"/>
            <a:r>
              <a:rPr lang="en-GB" sz="2000" smtClean="0">
                <a:hlinkClick r:id="rId3"/>
              </a:rPr>
              <a:t>https://twiki.cern.ch/twiki/bin/view/EGEE/AuthorisationFramework</a:t>
            </a:r>
            <a:r>
              <a:rPr lang="en-GB" sz="2000" smtClean="0"/>
              <a:t> </a:t>
            </a:r>
          </a:p>
          <a:p>
            <a:r>
              <a:rPr lang="en-GB" sz="2400" smtClean="0"/>
              <a:t>Argus documentations: </a:t>
            </a:r>
          </a:p>
          <a:p>
            <a:pPr lvl="1"/>
            <a:r>
              <a:rPr lang="en-GB" sz="2000" smtClean="0">
                <a:hlinkClick r:id="rId4"/>
              </a:rPr>
              <a:t>https://twiki.cern.ch/twiki/bin/view/EMI/ArgusEMIDocumentation</a:t>
            </a:r>
            <a:endParaRPr lang="en-GB" sz="2000" smtClean="0"/>
          </a:p>
          <a:p>
            <a:r>
              <a:rPr lang="en-GB" sz="2400" smtClean="0"/>
              <a:t>Developers:</a:t>
            </a:r>
          </a:p>
          <a:p>
            <a:pPr lvl="1"/>
            <a:r>
              <a:rPr lang="en-GB" sz="1600" smtClean="0"/>
              <a:t>SWITCH: Valery Tschopp, Joel Casutt, Christoph Witzig (PDP, PEP server and client libraries, release)</a:t>
            </a:r>
          </a:p>
          <a:p>
            <a:pPr lvl="1"/>
            <a:r>
              <a:rPr lang="en-GB" sz="1600" smtClean="0"/>
              <a:t>CNAF: Andrea Ceccanti (PAP)</a:t>
            </a:r>
          </a:p>
          <a:p>
            <a:pPr lvl="1"/>
            <a:r>
              <a:rPr lang="en-GB" sz="1600" smtClean="0"/>
              <a:t>HIP: John White, Kalle Happonen (QA, Certification)</a:t>
            </a:r>
          </a:p>
          <a:p>
            <a:pPr lvl="1"/>
            <a:r>
              <a:rPr lang="en-GB" sz="1600" smtClean="0"/>
              <a:t>NIKHEF: Oscar Koeroo, Mischa Salle (EES)</a:t>
            </a:r>
            <a:endParaRPr lang="en-GB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CSC, EBML-EBI, EGI.eu agreed to develop two independent but corroborative pilots</a:t>
            </a:r>
            <a:r>
              <a:rPr lang="en-GB" sz="2000" smtClean="0"/>
              <a:t>. </a:t>
            </a:r>
            <a:endParaRPr lang="en-GB" sz="2000" smtClean="0"/>
          </a:p>
          <a:p>
            <a:pPr lvl="1"/>
            <a:r>
              <a:rPr lang="en-GB" sz="1600" smtClean="0"/>
              <a:t>Pilot </a:t>
            </a:r>
            <a:r>
              <a:rPr lang="en-GB" sz="1600" smtClean="0"/>
              <a:t>1 (</a:t>
            </a:r>
            <a:r>
              <a:rPr lang="en-GB" sz="1600" i="1" smtClean="0"/>
              <a:t>authentication)</a:t>
            </a:r>
            <a:r>
              <a:rPr lang="en-GB" sz="1600" smtClean="0"/>
              <a:t> to provide an option for European Genome-phenome Archive (EGA) users to use federated identity when using EGA services</a:t>
            </a:r>
            <a:r>
              <a:rPr lang="en-GB" sz="1600" smtClean="0"/>
              <a:t>, </a:t>
            </a:r>
            <a:r>
              <a:rPr lang="en-GB" sz="1600" smtClean="0"/>
              <a:t>and</a:t>
            </a:r>
          </a:p>
          <a:p>
            <a:pPr lvl="1"/>
            <a:r>
              <a:rPr lang="en-GB" sz="1600" smtClean="0"/>
              <a:t> </a:t>
            </a:r>
            <a:r>
              <a:rPr lang="en-GB" sz="1600" smtClean="0"/>
              <a:t>Pilot 2 (</a:t>
            </a:r>
            <a:r>
              <a:rPr lang="en-GB" sz="1600" i="1" smtClean="0"/>
              <a:t>authorization</a:t>
            </a:r>
            <a:r>
              <a:rPr lang="en-GB" sz="1600" smtClean="0"/>
              <a:t>) to create an electronic workflow that allows researchers to apply access to a particular dataset in the EGA through an appropriate Data Access Committee (</a:t>
            </a:r>
            <a:r>
              <a:rPr lang="en-GB" sz="1600" smtClean="0"/>
              <a:t>DAC</a:t>
            </a:r>
            <a:r>
              <a:rPr lang="en-GB" sz="1600" smtClean="0"/>
              <a:t>).</a:t>
            </a:r>
          </a:p>
          <a:p>
            <a:pPr>
              <a:buNone/>
            </a:pPr>
            <a:r>
              <a:rPr lang="en-GB" sz="2000" smtClean="0"/>
              <a:t>	</a:t>
            </a:r>
            <a:r>
              <a:rPr lang="en-GB" sz="2000" smtClean="0"/>
              <a:t>This presentation provides an introduction to the Argus authorisation service and how it could be used within the 2</a:t>
            </a:r>
            <a:r>
              <a:rPr lang="en-GB" sz="2000" baseline="30000" smtClean="0"/>
              <a:t>nd</a:t>
            </a:r>
            <a:r>
              <a:rPr lang="en-GB" sz="2000" smtClean="0"/>
              <a:t> pilot. </a:t>
            </a:r>
            <a:endParaRPr lang="en-GB" sz="2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Argus authorisation service</a:t>
            </a:r>
            <a:endParaRPr lang="en-GB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5909" y="6066577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1484784"/>
            <a:ext cx="20882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/>
              <a:t>Argus</a:t>
            </a:r>
            <a:endParaRPr lang="en-GB" sz="3200" b="1"/>
          </a:p>
        </p:txBody>
      </p:sp>
      <p:sp>
        <p:nvSpPr>
          <p:cNvPr id="8" name="Rounded Rectangle 7"/>
          <p:cNvSpPr/>
          <p:nvPr/>
        </p:nvSpPr>
        <p:spPr>
          <a:xfrm>
            <a:off x="5436096" y="1915091"/>
            <a:ext cx="1224136" cy="108012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/>
              <a:t>Service</a:t>
            </a:r>
          </a:p>
          <a:p>
            <a:pPr algn="ctr"/>
            <a:r>
              <a:rPr lang="en-GB" sz="2400" b="1" smtClean="0"/>
              <a:t>A</a:t>
            </a:r>
            <a:endParaRPr lang="en-GB" sz="2400" b="1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99792" y="2132856"/>
            <a:ext cx="2736304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miley Face 12"/>
          <p:cNvSpPr/>
          <p:nvPr/>
        </p:nvSpPr>
        <p:spPr>
          <a:xfrm>
            <a:off x="7812360" y="1987099"/>
            <a:ext cx="936104" cy="93610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14847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Can user B perform action C on Service A? </a:t>
            </a: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3" idx="2"/>
            <a:endCxn id="8" idx="3"/>
          </p:cNvCxnSpPr>
          <p:nvPr/>
        </p:nvCxnSpPr>
        <p:spPr>
          <a:xfrm flipH="1">
            <a:off x="6660232" y="2455151"/>
            <a:ext cx="1152128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7784" y="2780928"/>
            <a:ext cx="2808312" cy="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1800" y="285293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 typeface="Arial" pitchFamily="34" charset="0"/>
              <a:buChar char="•"/>
            </a:pPr>
            <a:r>
              <a:rPr lang="en-GB" smtClean="0"/>
              <a:t>Yes</a:t>
            </a:r>
          </a:p>
          <a:p>
            <a:pPr indent="180975">
              <a:buFont typeface="Arial" pitchFamily="34" charset="0"/>
              <a:buChar char="•"/>
            </a:pPr>
            <a:r>
              <a:rPr lang="en-GB" smtClean="0"/>
              <a:t>No</a:t>
            </a:r>
          </a:p>
          <a:p>
            <a:pPr indent="180975">
              <a:buFont typeface="Arial" pitchFamily="34" charset="0"/>
              <a:buChar char="•"/>
            </a:pPr>
            <a:r>
              <a:rPr lang="en-GB" smtClean="0"/>
              <a:t>(I don’t know OR Error </a:t>
            </a:r>
            <a:r>
              <a:rPr lang="en-GB" smtClean="0">
                <a:sym typeface="Wingdings" pitchFamily="2" charset="2"/>
              </a:rPr>
              <a:t> No)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732240" y="20515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Action C</a:t>
            </a: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786469" y="29969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User B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95536" y="4077072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mtClean="0"/>
              <a:t>Attribute-based authorisation system. It  uses attributes to:</a:t>
            </a:r>
          </a:p>
          <a:p>
            <a:pPr marL="273050" indent="273050">
              <a:buFont typeface="Arial" pitchFamily="34" charset="0"/>
              <a:buChar char="•"/>
            </a:pPr>
            <a:r>
              <a:rPr lang="en-GB" sz="2400" smtClean="0"/>
              <a:t>identify the user attempting to perform an action,</a:t>
            </a:r>
          </a:p>
          <a:p>
            <a:pPr marL="273050" indent="273050">
              <a:buFont typeface="Arial" pitchFamily="34" charset="0"/>
              <a:buChar char="•"/>
            </a:pPr>
            <a:r>
              <a:rPr lang="en-GB" sz="2400" smtClean="0"/>
              <a:t>the resource on which the action is to be performed, </a:t>
            </a:r>
          </a:p>
          <a:p>
            <a:pPr marL="273050" indent="273050">
              <a:buFont typeface="Arial" pitchFamily="34" charset="0"/>
              <a:buChar char="•"/>
            </a:pPr>
            <a:r>
              <a:rPr lang="en-GB" sz="2400" smtClean="0"/>
              <a:t>the action itself, and </a:t>
            </a:r>
          </a:p>
          <a:p>
            <a:pPr marL="273050" indent="273050">
              <a:buFont typeface="Arial" pitchFamily="34" charset="0"/>
              <a:buChar char="•"/>
            </a:pPr>
            <a:r>
              <a:rPr lang="en-GB" sz="2400" smtClean="0"/>
              <a:t>other optional environmental information. 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Use in the European Grid Infrastructure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12/04/2011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A809-BCCF-46BC-A76A-746382194ACF}" type="slidenum">
              <a:rPr lang="en-GB"/>
              <a:pPr/>
              <a:t>4</a:t>
            </a:fld>
            <a:endParaRPr lang="en-GB"/>
          </a:p>
        </p:txBody>
      </p:sp>
      <p:sp>
        <p:nvSpPr>
          <p:cNvPr id="21506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820472" cy="1105595"/>
          </a:xfrm>
        </p:spPr>
        <p:txBody>
          <a:bodyPr/>
          <a:lstStyle/>
          <a:p>
            <a:r>
              <a:rPr lang="en-US" sz="2400" smtClean="0"/>
              <a:t>Manage consistent authorization policy based decisions within sites, within a National Grid Infrastructure</a:t>
            </a:r>
            <a:endParaRPr lang="en-US" sz="2400" i="1" smtClean="0"/>
          </a:p>
          <a:p>
            <a:endParaRPr lang="en-US" sz="2400" smtClean="0"/>
          </a:p>
        </p:txBody>
      </p:sp>
      <p:pic>
        <p:nvPicPr>
          <p:cNvPr id="21511" name="Content Placeholder 6" descr="ArgusIntegration.png"/>
          <p:cNvPicPr>
            <a:picLocks noChangeAspect="1"/>
          </p:cNvPicPr>
          <p:nvPr/>
        </p:nvPicPr>
        <p:blipFill>
          <a:blip r:embed="rId2" cstate="print"/>
          <a:srcRect t="-6282" b="-6282"/>
          <a:stretch>
            <a:fillRect/>
          </a:stretch>
        </p:blipFill>
        <p:spPr bwMode="auto">
          <a:xfrm>
            <a:off x="1658938" y="2024063"/>
            <a:ext cx="6484937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59832" y="2276872"/>
            <a:ext cx="388843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/>
              <a:t>Argus</a:t>
            </a:r>
            <a:endParaRPr lang="en-GB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Under the hood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12/04/2011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46CE-FD99-422C-A227-22D0D6E27FCF}" type="slidenum">
              <a:rPr lang="en-GB"/>
              <a:pPr/>
              <a:t>5</a:t>
            </a:fld>
            <a:endParaRPr lang="en-GB"/>
          </a:p>
        </p:txBody>
      </p:sp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179512" y="1099269"/>
            <a:ext cx="8748464" cy="1825675"/>
          </a:xfrm>
        </p:spPr>
        <p:txBody>
          <a:bodyPr/>
          <a:lstStyle/>
          <a:p>
            <a:r>
              <a:rPr lang="en-US" sz="2400" smtClean="0"/>
              <a:t>Consistent authorisation decisions across services within a single, OR accross multiple sites</a:t>
            </a:r>
          </a:p>
          <a:p>
            <a:pPr lvl="1"/>
            <a:r>
              <a:rPr lang="en-US" sz="2400" smtClean="0"/>
              <a:t>Authorize &amp; Ban user by certificate DN, email, institute, …</a:t>
            </a:r>
          </a:p>
          <a:p>
            <a:pPr lvl="1"/>
            <a:r>
              <a:rPr lang="en-US" sz="2400" smtClean="0"/>
              <a:t>Policies in Simplified Policy Language (SPL) or XACML</a:t>
            </a:r>
          </a:p>
        </p:txBody>
      </p:sp>
      <p:pic>
        <p:nvPicPr>
          <p:cNvPr id="17415" name="Content Placeholder 6" descr="ARGUS_Components-EMI.png"/>
          <p:cNvPicPr>
            <a:picLocks noChangeAspect="1"/>
          </p:cNvPicPr>
          <p:nvPr/>
        </p:nvPicPr>
        <p:blipFill>
          <a:blip r:embed="rId2" cstate="print"/>
          <a:srcRect t="-42715" b="-42715"/>
          <a:stretch>
            <a:fillRect/>
          </a:stretch>
        </p:blipFill>
        <p:spPr bwMode="auto">
          <a:xfrm>
            <a:off x="467544" y="1556792"/>
            <a:ext cx="852011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11560" y="3501008"/>
            <a:ext cx="1152128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572000" y="3501008"/>
            <a:ext cx="1152128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1560" y="3429000"/>
            <a:ext cx="53285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/>
              <a:t>Argus</a:t>
            </a:r>
            <a:endParaRPr lang="en-GB" sz="3200" b="1"/>
          </a:p>
        </p:txBody>
      </p:sp>
      <p:sp>
        <p:nvSpPr>
          <p:cNvPr id="12" name="TextBox 11"/>
          <p:cNvSpPr txBox="1"/>
          <p:nvPr/>
        </p:nvSpPr>
        <p:spPr>
          <a:xfrm>
            <a:off x="6084168" y="34917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SPL</a:t>
            </a:r>
            <a:endParaRPr lang="en-GB" b="1"/>
          </a:p>
        </p:txBody>
      </p:sp>
      <p:sp>
        <p:nvSpPr>
          <p:cNvPr id="13" name="TextBox 12"/>
          <p:cNvSpPr txBox="1"/>
          <p:nvPr/>
        </p:nvSpPr>
        <p:spPr>
          <a:xfrm>
            <a:off x="4502701" y="52199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XACML</a:t>
            </a:r>
            <a:endParaRPr lang="en-GB" b="1"/>
          </a:p>
        </p:txBody>
      </p:sp>
      <p:sp>
        <p:nvSpPr>
          <p:cNvPr id="14" name="TextBox 13"/>
          <p:cNvSpPr txBox="1"/>
          <p:nvPr/>
        </p:nvSpPr>
        <p:spPr>
          <a:xfrm>
            <a:off x="1259632" y="50758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SPL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Argus in EGA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904" y="6376243"/>
            <a:ext cx="2133600" cy="365125"/>
          </a:xfrm>
        </p:spPr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10755" y="2348880"/>
            <a:ext cx="1224136" cy="33123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/>
              <a:t>EGA portal</a:t>
            </a:r>
            <a:endParaRPr lang="en-GB" sz="2400" b="1"/>
          </a:p>
        </p:txBody>
      </p:sp>
      <p:sp>
        <p:nvSpPr>
          <p:cNvPr id="6" name="Smiley Face 5"/>
          <p:cNvSpPr/>
          <p:nvPr/>
        </p:nvSpPr>
        <p:spPr>
          <a:xfrm>
            <a:off x="278507" y="2996952"/>
            <a:ext cx="936104" cy="936104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 flipV="1">
            <a:off x="1214611" y="2852936"/>
            <a:ext cx="1197149" cy="61206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87624" y="23488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Request access</a:t>
            </a:r>
            <a:endParaRPr lang="en-GB"/>
          </a:p>
        </p:txBody>
      </p:sp>
      <p:sp>
        <p:nvSpPr>
          <p:cNvPr id="18" name="Smiley Face 17"/>
          <p:cNvSpPr/>
          <p:nvPr/>
        </p:nvSpPr>
        <p:spPr>
          <a:xfrm>
            <a:off x="6136396" y="1556792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19" name="Smiley Face 18"/>
          <p:cNvSpPr/>
          <p:nvPr/>
        </p:nvSpPr>
        <p:spPr>
          <a:xfrm>
            <a:off x="6640452" y="1844824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072500" y="1556792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6183163" y="2132856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7072500" y="2204864"/>
            <a:ext cx="648072" cy="64807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04348" y="1187460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Data Access Committee </a:t>
            </a:r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734891" y="2132856"/>
            <a:ext cx="2304256" cy="648072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82963" y="170080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Grant access</a:t>
            </a:r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444208" y="3284984"/>
            <a:ext cx="18722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smtClean="0"/>
              <a:t>Argus</a:t>
            </a:r>
            <a:endParaRPr lang="en-GB" sz="4000" b="1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06899" y="3139227"/>
            <a:ext cx="1998222" cy="432048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66939" y="27089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Update policy (SPL)</a:t>
            </a: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796136" y="3284984"/>
            <a:ext cx="648072" cy="649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PAP CLI</a:t>
            </a:r>
            <a:endParaRPr lang="en-GB"/>
          </a:p>
        </p:txBody>
      </p:sp>
      <p:sp>
        <p:nvSpPr>
          <p:cNvPr id="48" name="Can 47"/>
          <p:cNvSpPr/>
          <p:nvPr/>
        </p:nvSpPr>
        <p:spPr>
          <a:xfrm>
            <a:off x="5940152" y="5085184"/>
            <a:ext cx="2160240" cy="936104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tx1"/>
                </a:solidFill>
              </a:rPr>
              <a:t>EGA</a:t>
            </a:r>
            <a:endParaRPr lang="en-GB" sz="2400" b="1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endCxn id="60" idx="1"/>
          </p:cNvCxnSpPr>
          <p:nvPr/>
        </p:nvCxnSpPr>
        <p:spPr>
          <a:xfrm>
            <a:off x="3707904" y="4221088"/>
            <a:ext cx="2088232" cy="36875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6"/>
            <a:endCxn id="5" idx="1"/>
          </p:cNvCxnSpPr>
          <p:nvPr/>
        </p:nvCxnSpPr>
        <p:spPr>
          <a:xfrm>
            <a:off x="1214611" y="3465004"/>
            <a:ext cx="1296144" cy="54006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87624" y="393305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Request dataset</a:t>
            </a:r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796136" y="3934797"/>
            <a:ext cx="6480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PEP API</a:t>
            </a:r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923928" y="38517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Obtain autz info</a:t>
            </a:r>
            <a:endParaRPr lang="en-GB"/>
          </a:p>
        </p:txBody>
      </p:sp>
      <p:cxnSp>
        <p:nvCxnSpPr>
          <p:cNvPr id="64" name="Straight Arrow Connector 63"/>
          <p:cNvCxnSpPr>
            <a:endCxn id="48" idx="2"/>
          </p:cNvCxnSpPr>
          <p:nvPr/>
        </p:nvCxnSpPr>
        <p:spPr>
          <a:xfrm>
            <a:off x="3707904" y="4797152"/>
            <a:ext cx="2232248" cy="756084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51920" y="53639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Provide dataset</a:t>
            </a:r>
            <a:endParaRPr lang="en-GB"/>
          </a:p>
        </p:txBody>
      </p:sp>
      <p:sp>
        <p:nvSpPr>
          <p:cNvPr id="84" name="Rectangular Callout 83"/>
          <p:cNvSpPr/>
          <p:nvPr/>
        </p:nvSpPr>
        <p:spPr>
          <a:xfrm>
            <a:off x="251520" y="1268760"/>
            <a:ext cx="1872208" cy="864096"/>
          </a:xfrm>
          <a:prstGeom prst="wedgeRectCallout">
            <a:avLst>
              <a:gd name="adj1" fmla="val -21690"/>
              <a:gd name="adj2" fmla="val 13490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Logged in from an identity federation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2996952"/>
            <a:ext cx="1138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administration</a:t>
            </a:r>
            <a:endParaRPr lang="en-GB" sz="1200"/>
          </a:p>
        </p:txBody>
      </p:sp>
      <p:sp>
        <p:nvSpPr>
          <p:cNvPr id="32" name="TextBox 31"/>
          <p:cNvSpPr txBox="1"/>
          <p:nvPr/>
        </p:nvSpPr>
        <p:spPr>
          <a:xfrm>
            <a:off x="5747929" y="4592161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execution</a:t>
            </a:r>
            <a:endParaRPr lang="en-GB" sz="120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948264" y="2852936"/>
            <a:ext cx="0" cy="432048"/>
          </a:xfrm>
          <a:prstGeom prst="straightConnector1">
            <a:avLst/>
          </a:prstGeom>
          <a:ln w="1905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40760" y="286132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Update policy (SPL)</a:t>
            </a:r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336704" y="4643844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Obtain authz info</a:t>
            </a:r>
            <a:endParaRPr lang="en-GB"/>
          </a:p>
        </p:txBody>
      </p:sp>
      <p:cxnSp>
        <p:nvCxnSpPr>
          <p:cNvPr id="43" name="Straight Arrow Connector 42"/>
          <p:cNvCxnSpPr>
            <a:stCxn id="32" idx="0"/>
          </p:cNvCxnSpPr>
          <p:nvPr/>
        </p:nvCxnSpPr>
        <p:spPr>
          <a:xfrm>
            <a:off x="6168077" y="4592161"/>
            <a:ext cx="708179" cy="493023"/>
          </a:xfrm>
          <a:prstGeom prst="straightConnector1">
            <a:avLst/>
          </a:prstGeom>
          <a:ln w="19050"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40" grpId="0"/>
      <p:bldP spid="59" grpId="0"/>
      <p:bldP spid="63" grpId="0"/>
      <p:bldP spid="67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SPL example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188" y="980728"/>
            <a:ext cx="8075612" cy="4525963"/>
          </a:xfrm>
        </p:spPr>
        <p:txBody>
          <a:bodyPr/>
          <a:lstStyle/>
          <a:p>
            <a:pPr>
              <a:buNone/>
            </a:pPr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resource</a:t>
            </a:r>
            <a:r>
              <a:rPr lang="en-GB" sz="24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"http://cern.ch/authz/ce1" 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action</a:t>
            </a:r>
            <a:r>
              <a:rPr lang="en-GB" sz="24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"http://cern.ch/authz/actions/ce-submit" 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rule permit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subject="CN=John 						Doe,OU=Standard Commercial 				Certificate,O=Acme, 					L=Zuerich,ST=Zuerich,C=CH" 	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rule deny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subject="CN=Jane Smith,OU=Standard 			Commercial Certificate,O=Acme,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L=Zuerich,ST=Zuerich,C=CH"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9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6444208" y="2132856"/>
            <a:ext cx="2160240" cy="1512168"/>
          </a:xfrm>
          <a:prstGeom prst="leftArrowCallout">
            <a:avLst>
              <a:gd name="adj1" fmla="val 25000"/>
              <a:gd name="adj2" fmla="val 25000"/>
              <a:gd name="adj3" fmla="val 15452"/>
              <a:gd name="adj4" fmla="val 77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User authentication using X509 certificates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Possible SPL for EGA pilot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196752"/>
            <a:ext cx="8075612" cy="4525963"/>
          </a:xfrm>
        </p:spPr>
        <p:txBody>
          <a:bodyPr/>
          <a:lstStyle/>
          <a:p>
            <a:pPr>
              <a:buNone/>
            </a:pPr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resource</a:t>
            </a:r>
            <a:r>
              <a:rPr lang="en-GB" sz="24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“http://autz.ebi.ac.uk/EGAC00000000006” { </a:t>
            </a:r>
          </a:p>
          <a:p>
            <a:pPr>
              <a:buNone/>
            </a:pPr>
            <a:r>
              <a:rPr lang="en-GB" sz="1900" b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400" b="1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action</a:t>
            </a:r>
            <a:r>
              <a:rPr lang="en-GB" sz="2400" b="1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“http://autz.ebi.ac.uk/actions/download” 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rule permit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email=“gergely.sipos@egi.eu” 	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email=“tommi.nyronen@csc.fi”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email=“juha.muilu@helsinki.fi”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4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rule deny </a:t>
            </a: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	email=“john@badsite.com”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	} </a:t>
            </a:r>
          </a:p>
          <a:p>
            <a:pPr>
              <a:buNone/>
            </a:pPr>
            <a:r>
              <a:rPr lang="en-GB" sz="1900" b="1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9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6732240" y="2132856"/>
            <a:ext cx="2160240" cy="1512168"/>
          </a:xfrm>
          <a:prstGeom prst="leftArrowCallout">
            <a:avLst>
              <a:gd name="adj1" fmla="val 25000"/>
              <a:gd name="adj2" fmla="val 25000"/>
              <a:gd name="adj3" fmla="val 15452"/>
              <a:gd name="adj4" fmla="val 77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Example: User authentication using federated identity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95736" y="5157192"/>
            <a:ext cx="5616624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smtClean="0">
                <a:solidFill>
                  <a:schemeClr val="tx2"/>
                </a:solidFill>
              </a:rPr>
              <a:t>Choose any attribute(s) you want to describe users</a:t>
            </a:r>
            <a:endParaRPr lang="en-GB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Some commands</a:t>
            </a:r>
            <a:br>
              <a:rPr lang="en-GB" sz="3600" smtClean="0"/>
            </a:br>
            <a:r>
              <a:rPr lang="en-GB" sz="3600" smtClean="0"/>
              <a:t>from PAP CLI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525963"/>
          </a:xfrm>
        </p:spPr>
        <p:txBody>
          <a:bodyPr/>
          <a:lstStyle/>
          <a:p>
            <a:r>
              <a:rPr lang="en-GB" sz="2000" smtClean="0">
                <a:latin typeface="Courier New" pitchFamily="49" charset="0"/>
                <a:cs typeface="Courier New" pitchFamily="49" charset="0"/>
              </a:rPr>
              <a:t>pap-admin [global-options] </a:t>
            </a:r>
            <a:r>
              <a:rPr lang="en-GB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add-policy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 [options] &lt;permit|deny&gt; &lt;id=value&gt;...</a:t>
            </a:r>
          </a:p>
          <a:p>
            <a:endParaRPr lang="en-GB" sz="200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2000" smtClean="0">
                <a:latin typeface="Courier New" pitchFamily="49" charset="0"/>
                <a:cs typeface="Courier New" pitchFamily="49" charset="0"/>
              </a:rPr>
              <a:t>pap-admin [global-options] </a:t>
            </a:r>
            <a:r>
              <a:rPr lang="en-GB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remove-policy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 [options] id...</a:t>
            </a:r>
          </a:p>
          <a:p>
            <a:endParaRPr lang="en-GB" sz="200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2000" smtClean="0">
                <a:latin typeface="Courier New" pitchFamily="49" charset="0"/>
                <a:cs typeface="Courier New" pitchFamily="49" charset="0"/>
              </a:rPr>
              <a:t>pap-admin [global-options] </a:t>
            </a:r>
            <a:r>
              <a:rPr lang="en-GB" sz="200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ban</a:t>
            </a:r>
            <a:r>
              <a:rPr lang="en-GB" sz="2000" smtClean="0">
                <a:latin typeface="Courier New" pitchFamily="49" charset="0"/>
                <a:cs typeface="Courier New" pitchFamily="49" charset="0"/>
              </a:rPr>
              <a:t> [options] &lt;id&gt; &lt;value&gt;</a:t>
            </a:r>
          </a:p>
          <a:p>
            <a:endParaRPr lang="en-GB" sz="2000" smtClean="0">
              <a:latin typeface="Courier New" pitchFamily="49" charset="0"/>
              <a:cs typeface="Courier New" pitchFamily="49" charset="0"/>
            </a:endParaRPr>
          </a:p>
          <a:p>
            <a:endParaRPr lang="en-GB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18/04/2012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5536" y="5085184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mtClean="0"/>
              <a:t>Taken from Argus 1.3.0 manual: </a:t>
            </a:r>
          </a:p>
          <a:p>
            <a:r>
              <a:rPr lang="en-GB" sz="2000" smtClean="0">
                <a:hlinkClick r:id="rId2"/>
              </a:rPr>
              <a:t>https://twiki.cern.ch/twiki/pub/EMI/ArgusEMIDocumentation/emi-argus-sys_admin_guide-1.0.0.pdf</a:t>
            </a:r>
            <a:r>
              <a:rPr lang="en-GB" sz="2000" smtClean="0"/>
              <a:t> </a:t>
            </a:r>
            <a:endParaRPr lang="en-GB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On-screen Show (4:3)</PresentationFormat>
  <Paragraphs>178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EGI-InSPIRE 2</vt:lpstr>
      <vt:lpstr>EG-InSPIRE</vt:lpstr>
      <vt:lpstr>1_EG-InSPIRE</vt:lpstr>
      <vt:lpstr>Argus service for the 2nd  EGA pilot: Authorisation</vt:lpstr>
      <vt:lpstr>Context</vt:lpstr>
      <vt:lpstr>Argus authorisation service</vt:lpstr>
      <vt:lpstr>Use in the European Grid Infrastructure</vt:lpstr>
      <vt:lpstr>Under the hood</vt:lpstr>
      <vt:lpstr>Argus in EGA</vt:lpstr>
      <vt:lpstr>SPL example</vt:lpstr>
      <vt:lpstr>Possible SPL for EGA pilot</vt:lpstr>
      <vt:lpstr>Some commands from PAP CLI</vt:lpstr>
      <vt:lpstr>Additional possibility:  Hierarchical distributon of policies</vt:lpstr>
      <vt:lpstr>Other aspects to consider</vt:lpstr>
      <vt:lpstr>Benefits of using Argus in the EGA pilot</vt:lpstr>
      <vt:lpstr>Further information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757</cp:revision>
  <dcterms:created xsi:type="dcterms:W3CDTF">2010-09-03T12:01:03Z</dcterms:created>
  <dcterms:modified xsi:type="dcterms:W3CDTF">2012-04-18T08:21:40Z</dcterms:modified>
</cp:coreProperties>
</file>