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02" r:id="rId5"/>
    <p:sldId id="305" r:id="rId6"/>
    <p:sldId id="304" r:id="rId7"/>
    <p:sldId id="261" r:id="rId8"/>
    <p:sldId id="291" r:id="rId9"/>
    <p:sldId id="298" r:id="rId10"/>
    <p:sldId id="292" r:id="rId11"/>
    <p:sldId id="293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814" autoAdjust="0"/>
  </p:normalViewPr>
  <p:slideViewPr>
    <p:cSldViewPr>
      <p:cViewPr>
        <p:scale>
          <a:sx n="70" d="100"/>
          <a:sy n="70" d="100"/>
        </p:scale>
        <p:origin x="-112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5" csCatId="accent1" phldr="1"/>
      <dgm:spPr/>
    </dgm:pt>
    <dgm:pt modelId="{0FBAA04D-3329-774E-8A0F-1987F09229B1}">
      <dgm:prSet/>
      <dgm:spPr/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856A2F69-C0A6-8D46-8FF4-C8945A92E24F}" type="parTrans" cxnId="{611FDDEF-FB39-5949-8C20-76629997BCEC}">
      <dgm:prSet/>
      <dgm:spPr/>
      <dgm:t>
        <a:bodyPr/>
        <a:lstStyle/>
        <a:p>
          <a:endParaRPr lang="en-US"/>
        </a:p>
      </dgm:t>
    </dgm:pt>
    <dgm:pt modelId="{C851E5B0-4744-9D44-9476-0A01BE0B20CE}" type="sibTrans" cxnId="{611FDDEF-FB39-5949-8C20-76629997BCEC}">
      <dgm:prSet/>
      <dgm:spPr/>
      <dgm:t>
        <a:bodyPr/>
        <a:lstStyle/>
        <a:p>
          <a:endParaRPr lang="en-US"/>
        </a:p>
      </dgm:t>
    </dgm:pt>
    <dgm:pt modelId="{D29BB719-FD56-2844-B248-A2C788E4DD2F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30422861-60B2-0440-A586-88065CA33B4B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8E82D9A8-978E-FC4A-8EAD-8CE0052614DF}" type="parTrans" cxnId="{853622D9-4FAB-6548-BE00-B5A8C586B1D6}">
      <dgm:prSet/>
      <dgm:spPr/>
      <dgm:t>
        <a:bodyPr/>
        <a:lstStyle/>
        <a:p>
          <a:endParaRPr lang="en-US"/>
        </a:p>
      </dgm:t>
    </dgm:pt>
    <dgm:pt modelId="{8939EC31-56DD-CB45-9AE4-D14321B212CA}" type="sibTrans" cxnId="{853622D9-4FAB-6548-BE00-B5A8C586B1D6}">
      <dgm:prSet/>
      <dgm:spPr/>
      <dgm:t>
        <a:bodyPr/>
        <a:lstStyle/>
        <a:p>
          <a:endParaRPr lang="en-US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3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3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3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8B07F-B42D-4D7A-84DB-40F8E09D76B4}" type="pres">
      <dgm:prSet presAssocID="{C851E5B0-4744-9D44-9476-0A01BE0B20CE}" presName="arrowWedge1" presStyleLbl="fgSibTrans2D1" presStyleIdx="0" presStyleCnt="3"/>
      <dgm:spPr/>
    </dgm:pt>
    <dgm:pt modelId="{00938E52-8250-4C0B-AA49-09516D8ACA08}" type="pres">
      <dgm:prSet presAssocID="{F80B3F3B-F077-034C-81BC-CB70A5565923}" presName="arrowWedge2" presStyleLbl="fgSibTrans2D1" presStyleIdx="1" presStyleCnt="3"/>
      <dgm:spPr/>
    </dgm:pt>
    <dgm:pt modelId="{0F775FA5-4EE3-496A-96C3-0BAD426EDFDC}" type="pres">
      <dgm:prSet presAssocID="{8939EC31-56DD-CB45-9AE4-D14321B212CA}" presName="arrowWedge3" presStyleLbl="fgSibTrans2D1" presStyleIdx="2" presStyleCnt="3"/>
      <dgm:spPr/>
    </dgm:pt>
  </dgm:ptLst>
  <dgm:cxnLst>
    <dgm:cxn modelId="{807FEF32-78FD-4836-913B-B292156F32ED}" type="presOf" srcId="{D29BB719-FD56-2844-B248-A2C788E4DD2F}" destId="{591A4803-9161-404F-80F0-6635C9FB251F}" srcOrd="0" destOrd="0" presId="urn:microsoft.com/office/officeart/2005/8/layout/cycle8"/>
    <dgm:cxn modelId="{611FDDEF-FB39-5949-8C20-76629997BCEC}" srcId="{CB58CE4A-1514-944C-81FE-B229AB3C48F8}" destId="{0FBAA04D-3329-774E-8A0F-1987F09229B1}" srcOrd="0" destOrd="0" parTransId="{856A2F69-C0A6-8D46-8FF4-C8945A92E24F}" sibTransId="{C851E5B0-4744-9D44-9476-0A01BE0B20CE}"/>
    <dgm:cxn modelId="{CB283523-E2CD-41E7-AC57-C7A874EBB1DF}" type="presOf" srcId="{D29BB719-FD56-2844-B248-A2C788E4DD2F}" destId="{A01F02A2-235C-CE48-BF8C-CAB822D58D2A}" srcOrd="1" destOrd="0" presId="urn:microsoft.com/office/officeart/2005/8/layout/cycle8"/>
    <dgm:cxn modelId="{4B75F16F-8A5B-4A42-8D77-91A167C1121C}" type="presOf" srcId="{0FBAA04D-3329-774E-8A0F-1987F09229B1}" destId="{5D3EBB9C-D0DB-A04F-8C69-3980DBA0A347}" srcOrd="1" destOrd="0" presId="urn:microsoft.com/office/officeart/2005/8/layout/cycle8"/>
    <dgm:cxn modelId="{E8860A6D-8DF7-43CF-8DFE-0B68665CC117}" type="presOf" srcId="{30422861-60B2-0440-A586-88065CA33B4B}" destId="{2048B1A1-B7B1-3E4C-B8D8-ED6AFA03B15C}" srcOrd="1" destOrd="0" presId="urn:microsoft.com/office/officeart/2005/8/layout/cycle8"/>
    <dgm:cxn modelId="{11CD0927-1FFD-41C5-B7C3-CD62BCC58DC2}" type="presOf" srcId="{0FBAA04D-3329-774E-8A0F-1987F09229B1}" destId="{B51FE79A-82F8-BB4D-A548-9E0C95931871}" srcOrd="0" destOrd="0" presId="urn:microsoft.com/office/officeart/2005/8/layout/cycle8"/>
    <dgm:cxn modelId="{6661D4ED-2F51-4217-9DF1-C3A850EF6A13}" type="presOf" srcId="{30422861-60B2-0440-A586-88065CA33B4B}" destId="{68A78B6C-BAED-9543-ABF9-EF748C194928}" srcOrd="0" destOrd="0" presId="urn:microsoft.com/office/officeart/2005/8/layout/cycle8"/>
    <dgm:cxn modelId="{853622D9-4FAB-6548-BE00-B5A8C586B1D6}" srcId="{CB58CE4A-1514-944C-81FE-B229AB3C48F8}" destId="{30422861-60B2-0440-A586-88065CA33B4B}" srcOrd="2" destOrd="0" parTransId="{8E82D9A8-978E-FC4A-8EAD-8CE0052614DF}" sibTransId="{8939EC31-56DD-CB45-9AE4-D14321B212CA}"/>
    <dgm:cxn modelId="{C600DD2B-D315-468E-BC98-605D8A9E0A39}" type="presOf" srcId="{CB58CE4A-1514-944C-81FE-B229AB3C48F8}" destId="{C1AB6106-2BE5-804E-B6C3-C7F2D76A8D32}" srcOrd="0" destOrd="0" presId="urn:microsoft.com/office/officeart/2005/8/layout/cycle8"/>
    <dgm:cxn modelId="{42D468E7-218E-7A41-9CC1-460A4E62D847}" srcId="{CB58CE4A-1514-944C-81FE-B229AB3C48F8}" destId="{D29BB719-FD56-2844-B248-A2C788E4DD2F}" srcOrd="1" destOrd="0" parTransId="{6ECAC086-F768-2C4E-869A-545BEFA17F72}" sibTransId="{F80B3F3B-F077-034C-81BC-CB70A5565923}"/>
    <dgm:cxn modelId="{CB4BDB67-6602-497D-B2A9-ADDD435565DC}" type="presParOf" srcId="{C1AB6106-2BE5-804E-B6C3-C7F2D76A8D32}" destId="{B51FE79A-82F8-BB4D-A548-9E0C95931871}" srcOrd="0" destOrd="0" presId="urn:microsoft.com/office/officeart/2005/8/layout/cycle8"/>
    <dgm:cxn modelId="{FDC5FB89-D14F-418C-8395-04D120C0F3A4}" type="presParOf" srcId="{C1AB6106-2BE5-804E-B6C3-C7F2D76A8D32}" destId="{705C8AB6-07F4-9F4B-87F0-46B8C840C22B}" srcOrd="1" destOrd="0" presId="urn:microsoft.com/office/officeart/2005/8/layout/cycle8"/>
    <dgm:cxn modelId="{BE696476-5EDE-48CD-8864-5DB24D4AC271}" type="presParOf" srcId="{C1AB6106-2BE5-804E-B6C3-C7F2D76A8D32}" destId="{D298770A-DAE4-8F40-A1E8-7F5394387065}" srcOrd="2" destOrd="0" presId="urn:microsoft.com/office/officeart/2005/8/layout/cycle8"/>
    <dgm:cxn modelId="{8F97601E-1B07-443B-9DA5-95332D6687D1}" type="presParOf" srcId="{C1AB6106-2BE5-804E-B6C3-C7F2D76A8D32}" destId="{5D3EBB9C-D0DB-A04F-8C69-3980DBA0A347}" srcOrd="3" destOrd="0" presId="urn:microsoft.com/office/officeart/2005/8/layout/cycle8"/>
    <dgm:cxn modelId="{5D6CF28E-E51D-4741-ACCF-DFE45806FD36}" type="presParOf" srcId="{C1AB6106-2BE5-804E-B6C3-C7F2D76A8D32}" destId="{591A4803-9161-404F-80F0-6635C9FB251F}" srcOrd="4" destOrd="0" presId="urn:microsoft.com/office/officeart/2005/8/layout/cycle8"/>
    <dgm:cxn modelId="{32C6B69C-EF53-47BE-B005-7951D1C1FFE6}" type="presParOf" srcId="{C1AB6106-2BE5-804E-B6C3-C7F2D76A8D32}" destId="{47251BC0-C938-8C43-8106-383575FA7DBC}" srcOrd="5" destOrd="0" presId="urn:microsoft.com/office/officeart/2005/8/layout/cycle8"/>
    <dgm:cxn modelId="{5E823089-C2B1-404B-824D-10168462C57A}" type="presParOf" srcId="{C1AB6106-2BE5-804E-B6C3-C7F2D76A8D32}" destId="{1C94465A-CDF7-8E43-B681-139D791B1387}" srcOrd="6" destOrd="0" presId="urn:microsoft.com/office/officeart/2005/8/layout/cycle8"/>
    <dgm:cxn modelId="{85B8250A-37C8-4FD7-BF88-2BCD1E3D1B82}" type="presParOf" srcId="{C1AB6106-2BE5-804E-B6C3-C7F2D76A8D32}" destId="{A01F02A2-235C-CE48-BF8C-CAB822D58D2A}" srcOrd="7" destOrd="0" presId="urn:microsoft.com/office/officeart/2005/8/layout/cycle8"/>
    <dgm:cxn modelId="{5FF03EB4-7C56-4DA7-9700-5747C71B8011}" type="presParOf" srcId="{C1AB6106-2BE5-804E-B6C3-C7F2D76A8D32}" destId="{68A78B6C-BAED-9543-ABF9-EF748C194928}" srcOrd="8" destOrd="0" presId="urn:microsoft.com/office/officeart/2005/8/layout/cycle8"/>
    <dgm:cxn modelId="{5E657FD7-68EF-46E4-AFF5-FCC2FC0D6454}" type="presParOf" srcId="{C1AB6106-2BE5-804E-B6C3-C7F2D76A8D32}" destId="{59D713E5-0C59-AA4B-A67A-15ACE317B5D4}" srcOrd="9" destOrd="0" presId="urn:microsoft.com/office/officeart/2005/8/layout/cycle8"/>
    <dgm:cxn modelId="{E3435F64-6729-43CE-91A8-89963C150992}" type="presParOf" srcId="{C1AB6106-2BE5-804E-B6C3-C7F2D76A8D32}" destId="{0ED165D0-838E-284B-9E0B-2B63DCCE918C}" srcOrd="10" destOrd="0" presId="urn:microsoft.com/office/officeart/2005/8/layout/cycle8"/>
    <dgm:cxn modelId="{AE30BA9F-A3DA-4C92-B1F7-F42C14E29FA4}" type="presParOf" srcId="{C1AB6106-2BE5-804E-B6C3-C7F2D76A8D32}" destId="{2048B1A1-B7B1-3E4C-B8D8-ED6AFA03B15C}" srcOrd="11" destOrd="0" presId="urn:microsoft.com/office/officeart/2005/8/layout/cycle8"/>
    <dgm:cxn modelId="{C6FE9F11-AB8F-471D-89A4-67FD259F1B25}" type="presParOf" srcId="{C1AB6106-2BE5-804E-B6C3-C7F2D76A8D32}" destId="{7C88B07F-B42D-4D7A-84DB-40F8E09D76B4}" srcOrd="12" destOrd="0" presId="urn:microsoft.com/office/officeart/2005/8/layout/cycle8"/>
    <dgm:cxn modelId="{1C71F7EF-B299-4D95-B365-99AD3B5BB531}" type="presParOf" srcId="{C1AB6106-2BE5-804E-B6C3-C7F2D76A8D32}" destId="{00938E52-8250-4C0B-AA49-09516D8ACA08}" srcOrd="13" destOrd="0" presId="urn:microsoft.com/office/officeart/2005/8/layout/cycle8"/>
    <dgm:cxn modelId="{E0B64E7F-7BC2-48BA-B069-0AF33310BBB4}" type="presParOf" srcId="{C1AB6106-2BE5-804E-B6C3-C7F2D76A8D32}" destId="{0F775FA5-4EE3-496A-96C3-0BAD426EDFD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427389" y="304850"/>
          <a:ext cx="3689689" cy="368968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High-Throughput Data Analysis</a:t>
          </a:r>
          <a:endParaRPr lang="en-US" sz="1800" kern="1200" dirty="0"/>
        </a:p>
      </dsp:txBody>
      <dsp:txXfrm>
        <a:off x="2371943" y="1086713"/>
        <a:ext cx="1317746" cy="1098122"/>
      </dsp:txXfrm>
    </dsp:sp>
    <dsp:sp modelId="{591A4803-9161-404F-80F0-6635C9FB251F}">
      <dsp:nvSpPr>
        <dsp:cNvPr id="0" name=""/>
        <dsp:cNvSpPr/>
      </dsp:nvSpPr>
      <dsp:spPr>
        <a:xfrm>
          <a:off x="351399" y="436624"/>
          <a:ext cx="3689689" cy="368968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1229896" y="2830530"/>
        <a:ext cx="1976619" cy="966347"/>
      </dsp:txXfrm>
    </dsp:sp>
    <dsp:sp modelId="{68A78B6C-BAED-9543-ABF9-EF748C194928}">
      <dsp:nvSpPr>
        <dsp:cNvPr id="0" name=""/>
        <dsp:cNvSpPr/>
      </dsp:nvSpPr>
      <dsp:spPr>
        <a:xfrm>
          <a:off x="275408" y="304850"/>
          <a:ext cx="3689689" cy="368968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702798" y="1086713"/>
        <a:ext cx="1317746" cy="1098122"/>
      </dsp:txXfrm>
    </dsp:sp>
    <dsp:sp modelId="{7C88B07F-B42D-4D7A-84DB-40F8E09D76B4}">
      <dsp:nvSpPr>
        <dsp:cNvPr id="0" name=""/>
        <dsp:cNvSpPr/>
      </dsp:nvSpPr>
      <dsp:spPr>
        <a:xfrm>
          <a:off x="199284" y="76440"/>
          <a:ext cx="4146508" cy="41465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938E52-8250-4C0B-AA49-09516D8ACA08}">
      <dsp:nvSpPr>
        <dsp:cNvPr id="0" name=""/>
        <dsp:cNvSpPr/>
      </dsp:nvSpPr>
      <dsp:spPr>
        <a:xfrm>
          <a:off x="122989" y="207982"/>
          <a:ext cx="4146508" cy="41465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shade val="90000"/>
            <a:hueOff val="447283"/>
            <a:satOff val="-33788"/>
            <a:lumOff val="234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775FA5-4EE3-496A-96C3-0BAD426EDFDC}">
      <dsp:nvSpPr>
        <dsp:cNvPr id="0" name=""/>
        <dsp:cNvSpPr/>
      </dsp:nvSpPr>
      <dsp:spPr>
        <a:xfrm>
          <a:off x="46695" y="76440"/>
          <a:ext cx="4146508" cy="41465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196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44" y="75396"/>
        <a:ext cx="8241440" cy="1030432"/>
      </dsp:txXfrm>
    </dsp:sp>
    <dsp:sp modelId="{CC17C6D0-2BB9-45A7-8730-E1D21931C671}">
      <dsp:nvSpPr>
        <dsp:cNvPr id="0" name=""/>
        <dsp:cNvSpPr/>
      </dsp:nvSpPr>
      <dsp:spPr>
        <a:xfrm>
          <a:off x="0" y="13372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1392996"/>
        <a:ext cx="8241440" cy="1030432"/>
      </dsp:txXfrm>
    </dsp:sp>
    <dsp:sp modelId="{A2E5D43D-013C-45EA-AA4A-DEDA1F7B3638}">
      <dsp:nvSpPr>
        <dsp:cNvPr id="0" name=""/>
        <dsp:cNvSpPr/>
      </dsp:nvSpPr>
      <dsp:spPr>
        <a:xfrm>
          <a:off x="0" y="26548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2710596"/>
        <a:ext cx="82414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2/25/2014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ACC2B1C-E4F1-4846-A147-32EFEDAD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5867-5A82-4315-B6ED-5D490F2EC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egi.eu/case-stud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4.jpg"/><Relationship Id="rId7" Type="http://schemas.openxmlformats.org/officeDocument/2006/relationships/diagramData" Target="../diagrams/data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11" Type="http://schemas.microsoft.com/office/2007/relationships/diagramDrawing" Target="../diagrams/drawing1.xml"/><Relationship Id="rId5" Type="http://schemas.openxmlformats.org/officeDocument/2006/relationships/image" Target="../media/image16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EGI </a:t>
            </a:r>
            <a:r>
              <a:rPr lang="en-US" dirty="0" smtClean="0"/>
              <a:t>Compute and Data Services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Open Access </a:t>
            </a:r>
            <a:r>
              <a:rPr lang="en-US" dirty="0" smtClean="0"/>
              <a:t>in </a:t>
            </a:r>
            <a:r>
              <a:rPr lang="en-US" dirty="0"/>
              <a:t>H2020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Tiziana</a:t>
            </a:r>
            <a:r>
              <a:rPr lang="en-US" sz="2400" dirty="0" smtClean="0"/>
              <a:t> Ferrari</a:t>
            </a:r>
          </a:p>
          <a:p>
            <a:r>
              <a:rPr lang="en-US" sz="1800" dirty="0"/>
              <a:t>Technical </a:t>
            </a:r>
            <a:r>
              <a:rPr lang="en-US" sz="1800" dirty="0" smtClean="0"/>
              <a:t>Director, </a:t>
            </a:r>
            <a:r>
              <a:rPr lang="en-US" sz="1800" dirty="0" err="1" smtClean="0"/>
              <a:t>EGI.eu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tiziana.ferrari@egi.eu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2440632" y="1268760"/>
            <a:ext cx="64518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</a:t>
            </a:r>
            <a:r>
              <a:rPr lang="en-GB" sz="2000" b="1" dirty="0" smtClean="0">
                <a:solidFill>
                  <a:schemeClr val="accent1"/>
                </a:solidFill>
              </a:rPr>
              <a:t>and implement the </a:t>
            </a:r>
            <a:r>
              <a:rPr lang="en-GB" sz="2000" b="1" dirty="0">
                <a:solidFill>
                  <a:schemeClr val="accent1"/>
                </a:solidFill>
              </a:rPr>
              <a:t>best approach to your data-intensive compute </a:t>
            </a:r>
            <a:r>
              <a:rPr lang="en-GB" sz="2000" b="1" dirty="0" smtClean="0">
                <a:solidFill>
                  <a:schemeClr val="accent1"/>
                </a:solidFill>
              </a:rPr>
              <a:t>needs? 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7440" y="2348880"/>
            <a:ext cx="6161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endParaRPr lang="en-GB" sz="1400" dirty="0"/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external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71317" y="2348880"/>
            <a:ext cx="1" cy="1299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87440" y="3841303"/>
            <a:ext cx="5512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573075" y="383948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110" y="3834626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cxnSp>
        <p:nvCxnSpPr>
          <p:cNvPr id="15" name="Straight Arrow Connector 14"/>
          <p:cNvCxnSpPr>
            <a:endCxn id="4" idx="0"/>
          </p:cNvCxnSpPr>
          <p:nvPr/>
        </p:nvCxnSpPr>
        <p:spPr>
          <a:xfrm flipH="1">
            <a:off x="1102685" y="2923200"/>
            <a:ext cx="11812" cy="911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Elbow Connector 1028"/>
          <p:cNvCxnSpPr>
            <a:stCxn id="4" idx="2"/>
            <a:endCxn id="30" idx="1"/>
          </p:cNvCxnSpPr>
          <p:nvPr/>
        </p:nvCxnSpPr>
        <p:spPr>
          <a:xfrm rot="16200000" flipH="1">
            <a:off x="688282" y="4526027"/>
            <a:ext cx="1417801" cy="5889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om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1" y="980728"/>
            <a:ext cx="1936577" cy="195267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691680" y="4821540"/>
            <a:ext cx="6264696" cy="141577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Avoid duplication </a:t>
            </a:r>
            <a:r>
              <a:rPr lang="en-GB" sz="1400" dirty="0" smtClean="0"/>
              <a:t>of solutions</a:t>
            </a:r>
          </a:p>
          <a:p>
            <a:pPr marL="285750" indent="-285750"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Leverage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expertise </a:t>
            </a:r>
            <a:r>
              <a:rPr lang="en-GB" sz="1400" dirty="0"/>
              <a:t>from the community </a:t>
            </a:r>
            <a:endParaRPr lang="en-GB" sz="1400" dirty="0" smtClean="0"/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Facilitate </a:t>
            </a:r>
            <a:r>
              <a:rPr lang="en-GB" sz="1400" b="1" dirty="0">
                <a:solidFill>
                  <a:schemeClr val="accent1"/>
                </a:solidFill>
              </a:rPr>
              <a:t>collaboration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across communities and </a:t>
            </a:r>
            <a:r>
              <a:rPr lang="en-GB" sz="1400" dirty="0" smtClean="0"/>
              <a:t>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User-driven innovation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85750" lvl="1" indent="-285750">
              <a:buFont typeface="Arial"/>
              <a:buChar char="•"/>
            </a:pPr>
            <a:endParaRPr lang="en-GB" sz="1400" dirty="0"/>
          </a:p>
          <a:p>
            <a:endParaRPr lang="en-GB" sz="16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691680" y="4707272"/>
            <a:ext cx="0" cy="124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</a:t>
            </a:r>
            <a:br>
              <a:rPr lang="en-US" dirty="0" smtClean="0"/>
            </a:br>
            <a:r>
              <a:rPr lang="en-US" dirty="0" smtClean="0"/>
              <a:t>in the area of Open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5972"/>
            <a:ext cx="1944216" cy="937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1842651" cy="652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7824" y="134076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To link research outputs from EGI into a larger open access ecosystem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To evaluate scientific impact by connecting publications to EGI as an enabling platform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87824" y="385698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/>
              <a:t>To expand service portfolio in the area of data </a:t>
            </a:r>
            <a:r>
              <a:rPr lang="en-US" sz="2400" dirty="0" err="1"/>
              <a:t>curation</a:t>
            </a:r>
            <a:r>
              <a:rPr lang="en-US" sz="2400" dirty="0"/>
              <a:t>/preservation </a:t>
            </a:r>
            <a:r>
              <a:rPr lang="en-US" sz="2400" dirty="0" smtClean="0"/>
              <a:t>services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To bring in expertise for data repository certification and data management </a:t>
            </a:r>
            <a:r>
              <a:rPr lang="en-US" sz="2400" dirty="0" smtClean="0"/>
              <a:t>planning</a:t>
            </a:r>
            <a:endParaRPr lang="en-US" sz="2400" dirty="0" smtClean="0"/>
          </a:p>
          <a:p>
            <a:pPr lvl="0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525963"/>
          </a:xfrm>
        </p:spPr>
        <p:txBody>
          <a:bodyPr/>
          <a:lstStyle/>
          <a:p>
            <a:r>
              <a:rPr lang="en-US" sz="2400" dirty="0" smtClean="0"/>
              <a:t>Integrated large-scale </a:t>
            </a:r>
            <a:r>
              <a:rPr lang="en-US" sz="24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</a:t>
            </a:r>
            <a:r>
              <a:rPr lang="en-US" sz="2000" dirty="0" smtClean="0"/>
              <a:t>open </a:t>
            </a:r>
            <a:r>
              <a:rPr lang="en-US" sz="2000" dirty="0" smtClean="0"/>
              <a:t>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4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400" dirty="0" smtClean="0"/>
              <a:t>(prototype)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chemeClr val="accent1"/>
                </a:solidFill>
              </a:rPr>
              <a:t>Consultancy </a:t>
            </a:r>
            <a:r>
              <a:rPr lang="en-GB" sz="2400" b="1" dirty="0">
                <a:solidFill>
                  <a:schemeClr val="accent1"/>
                </a:solidFill>
              </a:rPr>
              <a:t>and support </a:t>
            </a:r>
            <a:r>
              <a:rPr lang="en-GB" sz="2400" dirty="0" smtClean="0"/>
              <a:t>embracing a portfolio of services with APARSEN and </a:t>
            </a:r>
            <a:r>
              <a:rPr lang="en-GB" sz="2400" dirty="0" err="1" smtClean="0"/>
              <a:t>OpenAIRE</a:t>
            </a:r>
            <a:endParaRPr lang="en-GB" sz="24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400" dirty="0" smtClean="0"/>
              <a:t>Integrates </a:t>
            </a:r>
            <a:r>
              <a:rPr lang="en-GB" sz="2400" dirty="0" smtClean="0"/>
              <a:t>with other e-Infrastructures to support complex workflows and enable a </a:t>
            </a:r>
            <a:r>
              <a:rPr lang="en-GB" sz="24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400" dirty="0" smtClean="0"/>
              <a:t> of services for </a:t>
            </a:r>
            <a:r>
              <a:rPr lang="en-GB" sz="2400" dirty="0" smtClean="0"/>
              <a:t>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GB" sz="20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762331"/>
              </p:ext>
            </p:extLst>
          </p:nvPr>
        </p:nvGraphicFramePr>
        <p:xfrm>
          <a:off x="467544" y="1556792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708"/>
            <a:ext cx="9144000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4653136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support@egi.eu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What is EGI?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Services for Researchers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Supporting Open Access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Collaboration with EGI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597971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5496" y="1268760"/>
            <a:ext cx="5544616" cy="4464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endParaRPr lang="en-GB" sz="2400" b="1" dirty="0" smtClean="0"/>
          </a:p>
          <a:p>
            <a:pPr marL="0" lvl="1"/>
            <a:r>
              <a:rPr lang="en-GB" sz="2400" b="1" dirty="0" smtClean="0">
                <a:solidFill>
                  <a:schemeClr val="accent1"/>
                </a:solidFill>
              </a:rPr>
              <a:t>MISSION</a:t>
            </a:r>
            <a:r>
              <a:rPr lang="en-GB" sz="2400" b="1" dirty="0" smtClean="0"/>
              <a:t>. To support </a:t>
            </a:r>
            <a:r>
              <a:rPr lang="en-GB" sz="2400" b="1" dirty="0" smtClean="0">
                <a:solidFill>
                  <a:schemeClr val="accent1"/>
                </a:solidFill>
              </a:rPr>
              <a:t>researchers</a:t>
            </a:r>
            <a:r>
              <a:rPr lang="en-GB" sz="2400" b="1" dirty="0" smtClean="0"/>
              <a:t> </a:t>
            </a:r>
            <a:r>
              <a:rPr lang="en-GB" sz="2400" b="1" dirty="0"/>
              <a:t>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b="1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b="1" dirty="0"/>
              <a:t>services they need to accelerate </a:t>
            </a:r>
            <a:r>
              <a:rPr lang="en-GB" sz="2400" b="1" dirty="0" smtClean="0"/>
              <a:t>excellent science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Natural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Physical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Medical and health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Engineering and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…</a:t>
            </a:r>
            <a:endParaRPr lang="en-GB" sz="24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179512" y="5733256"/>
            <a:ext cx="540060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  <a:hlinkClick r:id="rId7"/>
              </a:rPr>
              <a:t>http</a:t>
            </a:r>
            <a:r>
              <a:rPr lang="en-US" sz="2400" b="1" dirty="0">
                <a:solidFill>
                  <a:schemeClr val="accent1"/>
                </a:solidFill>
                <a:hlinkClick r:id="rId7"/>
              </a:rPr>
              <a:t>://www.egi.eu/case-studies/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6" y="1124744"/>
            <a:ext cx="7198568" cy="33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European Grid Infrastructure  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/>
              <a:t>data and computing facilities </a:t>
            </a:r>
            <a:endParaRPr lang="en-GB" dirty="0" smtClean="0"/>
          </a:p>
          <a:p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3888" y="46049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dirty="0" smtClean="0">
                <a:solidFill>
                  <a:schemeClr val="accent1"/>
                </a:solidFill>
              </a:rPr>
              <a:t>10 </a:t>
            </a:r>
            <a:r>
              <a:rPr lang="en-GB" dirty="0" smtClean="0"/>
              <a:t>years of support to science</a:t>
            </a:r>
            <a:endParaRPr lang="en-GB" dirty="0" smtClean="0">
              <a:solidFill>
                <a:schemeClr val="accent1"/>
              </a:solidFill>
            </a:endParaRP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algn="r"/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job/day</a:t>
            </a:r>
          </a:p>
          <a:p>
            <a:pPr algn="r"/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European Grid Infrastructure 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5143437"/>
            <a:ext cx="232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9"/>
          <p:cNvSpPr txBox="1">
            <a:spLocks/>
          </p:cNvSpPr>
          <p:nvPr/>
        </p:nvSpPr>
        <p:spPr>
          <a:xfrm>
            <a:off x="7172325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4744"/>
            <a:ext cx="7207996" cy="4018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687472" y="5498648"/>
            <a:ext cx="232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EGI peer infrastructures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24536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Uniform access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chemeClr val="accent1"/>
                </a:solidFill>
              </a:rPr>
              <a:t>heterogeneous</a:t>
            </a:r>
            <a:r>
              <a:rPr lang="en-GB" dirty="0" smtClean="0"/>
              <a:t> data and compute services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Grid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1"/>
                </a:solidFill>
              </a:rPr>
              <a:t>Cloud</a:t>
            </a:r>
            <a:r>
              <a:rPr lang="en-GB" dirty="0" smtClean="0"/>
              <a:t> </a:t>
            </a:r>
            <a:r>
              <a:rPr lang="en-GB" dirty="0" smtClean="0"/>
              <a:t>platforms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Federation </a:t>
            </a:r>
            <a:r>
              <a:rPr lang="en-GB" dirty="0" smtClean="0"/>
              <a:t>of services from</a:t>
            </a:r>
            <a:endParaRPr lang="en-GB" dirty="0" smtClean="0">
              <a:solidFill>
                <a:schemeClr val="accent1"/>
              </a:solidFill>
            </a:endParaRP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Publicly funded </a:t>
            </a:r>
            <a:r>
              <a:rPr lang="en-GB" dirty="0" smtClean="0"/>
              <a:t>infrastructures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Institutional</a:t>
            </a:r>
            <a:r>
              <a:rPr lang="en-GB" dirty="0" smtClean="0"/>
              <a:t> infrastructures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Commercial</a:t>
            </a:r>
            <a:r>
              <a:rPr lang="en-GB" dirty="0" smtClean="0"/>
              <a:t> providers (partnership with Helix </a:t>
            </a:r>
            <a:r>
              <a:rPr lang="en-GB" dirty="0"/>
              <a:t>N</a:t>
            </a:r>
            <a:r>
              <a:rPr lang="en-GB" dirty="0" smtClean="0"/>
              <a:t>ebula)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free at point of delivery/pay per use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0" y="2996952"/>
            <a:ext cx="1476767" cy="11447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6768" y="1335239"/>
            <a:ext cx="1366236" cy="1329167"/>
            <a:chOff x="179512" y="1299275"/>
            <a:chExt cx="1496008" cy="1475999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546" y="2060849"/>
              <a:ext cx="814974" cy="714425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69" y="1299275"/>
              <a:ext cx="782368" cy="761574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71613"/>
              <a:ext cx="679257" cy="885093"/>
            </a:xfrm>
            <a:prstGeom prst="rect">
              <a:avLst/>
            </a:prstGeom>
          </p:spPr>
        </p:pic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0" y="4698845"/>
            <a:ext cx="1569932" cy="1178427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134642" y="1446107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Individual Researchers</a:t>
            </a:r>
            <a:endParaRPr lang="en-GB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2134642" y="3133056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</a:t>
            </a:r>
          </a:p>
          <a:p>
            <a:pPr algn="ctr"/>
            <a:r>
              <a:rPr lang="en-GB" dirty="0" smtClean="0"/>
              <a:t>Teams</a:t>
            </a:r>
            <a:endParaRPr lang="en-GB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134642" y="4820006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Large Research Communities</a:t>
            </a:r>
            <a:endParaRPr lang="en-GB" dirty="0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528162380"/>
              </p:ext>
            </p:extLst>
          </p:nvPr>
        </p:nvGraphicFramePr>
        <p:xfrm>
          <a:off x="4355976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2224608" y="1124744"/>
            <a:ext cx="652385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</a:t>
            </a:r>
            <a:r>
              <a:rPr lang="en-GB" sz="2000" b="1" dirty="0" smtClean="0">
                <a:solidFill>
                  <a:schemeClr val="accent1"/>
                </a:solidFill>
              </a:rPr>
              <a:t>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tasks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catalogue, file transfer service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2" y="3787511"/>
            <a:ext cx="5512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2" y="3354302"/>
            <a:ext cx="5512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110" y="3834626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cxnSp>
        <p:nvCxnSpPr>
          <p:cNvPr id="15" name="Straight Arrow Connector 14"/>
          <p:cNvCxnSpPr>
            <a:endCxn id="4" idx="0"/>
          </p:cNvCxnSpPr>
          <p:nvPr/>
        </p:nvCxnSpPr>
        <p:spPr>
          <a:xfrm flipH="1">
            <a:off x="1102685" y="2923200"/>
            <a:ext cx="11812" cy="911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Rectangle 1023"/>
          <p:cNvSpPr/>
          <p:nvPr/>
        </p:nvSpPr>
        <p:spPr>
          <a:xfrm>
            <a:off x="1691680" y="4725144"/>
            <a:ext cx="6840760" cy="156966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  <a:endParaRPr lang="en-GB" sz="1600" dirty="0" smtClean="0"/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2"/>
          </p:cNvCxnSpPr>
          <p:nvPr/>
        </p:nvCxnSpPr>
        <p:spPr>
          <a:xfrm rot="16200000" flipH="1">
            <a:off x="750550" y="4463760"/>
            <a:ext cx="1235170" cy="530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1" y="980728"/>
            <a:ext cx="1936577" cy="195267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691680" y="4707272"/>
            <a:ext cx="0" cy="124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7596336" y="5241974"/>
            <a:ext cx="15121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9752" y="1124744"/>
            <a:ext cx="66247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indent="-182563"/>
            <a:r>
              <a:rPr lang="en-GB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b="1" dirty="0" smtClean="0">
                <a:solidFill>
                  <a:schemeClr val="accent1"/>
                </a:solidFill>
              </a:rPr>
              <a:t>IT</a:t>
            </a:r>
          </a:p>
          <a:p>
            <a:pPr marL="182563" indent="-182563"/>
            <a:r>
              <a:rPr lang="en-GB" b="1" dirty="0" smtClean="0">
                <a:solidFill>
                  <a:schemeClr val="accent1"/>
                </a:solidFill>
              </a:rPr>
              <a:t>services for </a:t>
            </a:r>
            <a:r>
              <a:rPr lang="en-GB" b="1" dirty="0">
                <a:solidFill>
                  <a:schemeClr val="accent1"/>
                </a:solidFill>
              </a:rPr>
              <a:t>managing and processing your research data</a:t>
            </a:r>
            <a:r>
              <a:rPr lang="en-GB" b="1" dirty="0" smtClean="0">
                <a:solidFill>
                  <a:schemeClr val="accent1"/>
                </a:solidFill>
              </a:rPr>
              <a:t>?</a:t>
            </a:r>
            <a:endParaRPr lang="en-GB" b="1" dirty="0">
              <a:solidFill>
                <a:schemeClr val="accent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61107" y="2042952"/>
            <a:ext cx="4879245" cy="972003"/>
            <a:chOff x="2861107" y="2062377"/>
            <a:chExt cx="4591213" cy="972003"/>
          </a:xfrm>
        </p:grpSpPr>
        <p:sp>
          <p:nvSpPr>
            <p:cNvPr id="12" name="Rectangle 11"/>
            <p:cNvSpPr/>
            <p:nvPr/>
          </p:nvSpPr>
          <p:spPr>
            <a:xfrm>
              <a:off x="2875472" y="2080273"/>
              <a:ext cx="457684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European federation of publicly-funded community clouds</a:t>
              </a:r>
            </a:p>
            <a:p>
              <a:pPr marL="273050" indent="-177800">
                <a:buFont typeface="Arial" panose="020B0604020202020204" pitchFamily="34" charset="0"/>
                <a:buChar char="•"/>
              </a:pPr>
              <a:r>
                <a:rPr lang="en-GB" sz="1400" b="1" dirty="0" smtClean="0">
                  <a:solidFill>
                    <a:schemeClr val="accent1"/>
                  </a:solidFill>
                </a:rPr>
                <a:t>Cloud </a:t>
              </a:r>
              <a:r>
                <a:rPr lang="en-GB" sz="1400" b="1" dirty="0">
                  <a:solidFill>
                    <a:schemeClr val="accent1"/>
                  </a:solidFill>
                </a:rPr>
                <a:t>Compute</a:t>
              </a:r>
              <a:r>
                <a:rPr lang="en-GB" sz="1400" dirty="0"/>
                <a:t>: deploy/manage virtual </a:t>
              </a:r>
              <a:r>
                <a:rPr lang="en-GB" sz="1400" dirty="0" smtClean="0"/>
                <a:t>machines (VM)</a:t>
              </a:r>
              <a:endParaRPr lang="en-GB" sz="1400" dirty="0"/>
            </a:p>
            <a:p>
              <a:pPr marL="273050" indent="-177800"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chemeClr val="accent1"/>
                  </a:solidFill>
                </a:rPr>
                <a:t>Cloud Storage</a:t>
              </a:r>
              <a:r>
                <a:rPr lang="en-GB" sz="1400" dirty="0"/>
                <a:t>: store/access/retrieve digital objects</a:t>
              </a:r>
            </a:p>
            <a:p>
              <a:pPr marL="273050" indent="-177800"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chemeClr val="accent1"/>
                  </a:solidFill>
                </a:rPr>
                <a:t>Image </a:t>
              </a:r>
              <a:r>
                <a:rPr lang="en-GB" sz="1400" b="1" dirty="0" smtClean="0">
                  <a:solidFill>
                    <a:schemeClr val="accent1"/>
                  </a:solidFill>
                </a:rPr>
                <a:t>Repository</a:t>
              </a:r>
              <a:r>
                <a:rPr lang="en-GB" sz="1400" dirty="0" smtClean="0"/>
                <a:t>: store/retrieve certified VM images</a:t>
              </a:r>
              <a:endParaRPr lang="en-GB" sz="14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861107" y="2062377"/>
              <a:ext cx="0" cy="954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79917" y="3482424"/>
            <a:ext cx="5796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 smtClean="0">
                <a:solidFill>
                  <a:schemeClr val="accent1"/>
                </a:solidFill>
              </a:rPr>
              <a:t>cloud technologies</a:t>
            </a:r>
            <a:endParaRPr lang="en-GB" sz="1400" dirty="0" smtClean="0"/>
          </a:p>
          <a:p>
            <a:pPr marL="285750" indent="-285750">
              <a:buFont typeface="Arial"/>
              <a:buChar char="•"/>
            </a:pPr>
            <a:r>
              <a:rPr lang="en-GB" sz="1400" dirty="0" err="1" smtClean="0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 smtClean="0"/>
              <a:t>,…</a:t>
            </a:r>
          </a:p>
          <a:p>
            <a:r>
              <a:rPr lang="en-GB" sz="1400" b="1" dirty="0" smtClean="0">
                <a:solidFill>
                  <a:schemeClr val="accent1"/>
                </a:solidFill>
              </a:rPr>
              <a:t>Integrate with commercial providers </a:t>
            </a: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Within EGI or through the Helix Nebula Marketplace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73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61107" y="3103892"/>
            <a:ext cx="4591213" cy="344853"/>
            <a:chOff x="2861107" y="3311774"/>
            <a:chExt cx="4591213" cy="344853"/>
          </a:xfrm>
        </p:grpSpPr>
        <p:sp>
          <p:nvSpPr>
            <p:cNvPr id="13" name="Rectangle 12"/>
            <p:cNvSpPr/>
            <p:nvPr/>
          </p:nvSpPr>
          <p:spPr>
            <a:xfrm>
              <a:off x="2875472" y="3348850"/>
              <a:ext cx="45768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Based on </a:t>
              </a:r>
              <a:r>
                <a:rPr lang="en-GB" sz="1400" b="1" dirty="0">
                  <a:solidFill>
                    <a:schemeClr val="accent1"/>
                  </a:solidFill>
                </a:rPr>
                <a:t>open standards </a:t>
              </a:r>
              <a:r>
                <a:rPr lang="en-GB" sz="1400" dirty="0"/>
                <a:t>and </a:t>
              </a:r>
              <a:r>
                <a:rPr lang="en-GB" sz="1400" b="1" dirty="0" smtClean="0">
                  <a:solidFill>
                    <a:schemeClr val="accent1"/>
                  </a:solidFill>
                </a:rPr>
                <a:t>open source </a:t>
              </a:r>
              <a:r>
                <a:rPr lang="en-GB" sz="1400" b="1" dirty="0">
                  <a:solidFill>
                    <a:schemeClr val="accent1"/>
                  </a:solidFill>
                </a:rPr>
                <a:t>software</a:t>
              </a:r>
              <a:endParaRPr lang="en-GB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861107" y="3311774"/>
              <a:ext cx="3360" cy="309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48110" y="3834626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cxnSp>
        <p:nvCxnSpPr>
          <p:cNvPr id="15" name="Straight Arrow Connector 14"/>
          <p:cNvCxnSpPr>
            <a:endCxn id="4" idx="0"/>
          </p:cNvCxnSpPr>
          <p:nvPr/>
        </p:nvCxnSpPr>
        <p:spPr>
          <a:xfrm flipH="1">
            <a:off x="1102685" y="2923349"/>
            <a:ext cx="10358" cy="911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Elbow Connector 1028"/>
          <p:cNvCxnSpPr/>
          <p:nvPr/>
        </p:nvCxnSpPr>
        <p:spPr>
          <a:xfrm rot="16200000" flipH="1">
            <a:off x="814293" y="4437471"/>
            <a:ext cx="1165778" cy="5889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9585" y="2712173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fedclou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9"/>
            <a:ext cx="1928193" cy="194421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91680" y="4769857"/>
            <a:ext cx="6840760" cy="132343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GB" sz="1600" dirty="0"/>
              <a:t>Uniform </a:t>
            </a:r>
            <a:r>
              <a:rPr lang="en-GB" sz="1600" dirty="0" smtClean="0"/>
              <a:t>access, </a:t>
            </a:r>
            <a:r>
              <a:rPr lang="en-GB" sz="1600" b="1" dirty="0" smtClean="0">
                <a:solidFill>
                  <a:schemeClr val="accent1"/>
                </a:solidFill>
              </a:rPr>
              <a:t>no lock-in </a:t>
            </a:r>
            <a:r>
              <a:rPr lang="en-GB" sz="1600" dirty="0"/>
              <a:t>and </a:t>
            </a:r>
            <a:r>
              <a:rPr lang="en-GB" sz="1600" b="1" dirty="0" smtClean="0">
                <a:solidFill>
                  <a:schemeClr val="accent1"/>
                </a:solidFill>
              </a:rPr>
              <a:t>on-demand </a:t>
            </a:r>
            <a:r>
              <a:rPr lang="en-GB" sz="1600" b="1" dirty="0">
                <a:solidFill>
                  <a:schemeClr val="accent1"/>
                </a:solidFill>
              </a:rPr>
              <a:t>scale out </a:t>
            </a:r>
            <a:r>
              <a:rPr lang="en-GB" sz="1600" dirty="0" smtClean="0"/>
              <a:t>capabilities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 smtClean="0"/>
              <a:t>Easy deployment of </a:t>
            </a:r>
            <a:r>
              <a:rPr lang="en-GB" sz="1600" b="1" dirty="0" smtClean="0">
                <a:solidFill>
                  <a:schemeClr val="accent1"/>
                </a:solidFill>
              </a:rPr>
              <a:t>own/customised services</a:t>
            </a:r>
            <a:endParaRPr lang="en-GB" sz="1600" b="1" dirty="0" smtClean="0">
              <a:solidFill>
                <a:schemeClr val="accent1"/>
              </a:solidFill>
            </a:endParaRP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smtClean="0"/>
              <a:t>existing institutional clouds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Efficiency</a:t>
            </a:r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r>
              <a:rPr lang="en-GB" sz="1600" dirty="0" smtClean="0"/>
              <a:t>by </a:t>
            </a:r>
            <a:r>
              <a:rPr lang="en-GB" sz="1600" b="1" dirty="0" smtClean="0">
                <a:solidFill>
                  <a:schemeClr val="accent1"/>
                </a:solidFill>
              </a:rPr>
              <a:t>co-locating big data + cloud computing</a:t>
            </a:r>
            <a:endParaRPr lang="en-GB" sz="1600" dirty="0"/>
          </a:p>
          <a:p>
            <a:pPr marL="0" lvl="1"/>
            <a:endParaRPr lang="en-GB" sz="16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91680" y="4725144"/>
            <a:ext cx="0" cy="124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1667</TotalTime>
  <Words>866</Words>
  <Application>Microsoft Office PowerPoint</Application>
  <PresentationFormat>On-screen Show (4:3)</PresentationFormat>
  <Paragraphs>169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EGI Compute and Data Services  for Open Access in H2020  </vt:lpstr>
      <vt:lpstr>Outline</vt:lpstr>
      <vt:lpstr>Accelerating Excellent Science</vt:lpstr>
      <vt:lpstr>PowerPoint Presentation</vt:lpstr>
      <vt:lpstr>PowerPoint Presentation</vt:lpstr>
      <vt:lpstr>Principles</vt:lpstr>
      <vt:lpstr>Services for long tail and big science</vt:lpstr>
      <vt:lpstr>High-Throughput Data Analysis</vt:lpstr>
      <vt:lpstr>Federated Cloud</vt:lpstr>
      <vt:lpstr>Community-Driven Innovation  and Support</vt:lpstr>
      <vt:lpstr>Collaborations  in the area of Open Access</vt:lpstr>
      <vt:lpstr>EGI support to Open Access</vt:lpstr>
      <vt:lpstr>Conclusion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Tiziana Ferrari</cp:lastModifiedBy>
  <cp:revision>149</cp:revision>
  <dcterms:created xsi:type="dcterms:W3CDTF">2010-09-03T12:01:03Z</dcterms:created>
  <dcterms:modified xsi:type="dcterms:W3CDTF">2014-02-25T06:39:49Z</dcterms:modified>
</cp:coreProperties>
</file>