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13"/>
  </p:notesMasterIdLst>
  <p:handoutMasterIdLst>
    <p:handoutMasterId r:id="rId114"/>
  </p:handoutMasterIdLst>
  <p:sldIdLst>
    <p:sldId id="338" r:id="rId4"/>
    <p:sldId id="378" r:id="rId5"/>
    <p:sldId id="477" r:id="rId6"/>
    <p:sldId id="377" r:id="rId7"/>
    <p:sldId id="383" r:id="rId8"/>
    <p:sldId id="379" r:id="rId9"/>
    <p:sldId id="380" r:id="rId10"/>
    <p:sldId id="384" r:id="rId11"/>
    <p:sldId id="399" r:id="rId12"/>
    <p:sldId id="398" r:id="rId13"/>
    <p:sldId id="386" r:id="rId14"/>
    <p:sldId id="388" r:id="rId15"/>
    <p:sldId id="418" r:id="rId16"/>
    <p:sldId id="390" r:id="rId17"/>
    <p:sldId id="419" r:id="rId18"/>
    <p:sldId id="405" r:id="rId19"/>
    <p:sldId id="408" r:id="rId20"/>
    <p:sldId id="387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20" r:id="rId33"/>
    <p:sldId id="421" r:id="rId34"/>
    <p:sldId id="422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310" r:id="rId62"/>
    <p:sldId id="402" r:id="rId63"/>
    <p:sldId id="311" r:id="rId64"/>
    <p:sldId id="312" r:id="rId65"/>
    <p:sldId id="313" r:id="rId66"/>
    <p:sldId id="314" r:id="rId67"/>
    <p:sldId id="317" r:id="rId68"/>
    <p:sldId id="319" r:id="rId69"/>
    <p:sldId id="316" r:id="rId70"/>
    <p:sldId id="320" r:id="rId71"/>
    <p:sldId id="318" r:id="rId72"/>
    <p:sldId id="322" r:id="rId73"/>
    <p:sldId id="321" r:id="rId74"/>
    <p:sldId id="324" r:id="rId75"/>
    <p:sldId id="325" r:id="rId76"/>
    <p:sldId id="326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14" r:id="rId90"/>
    <p:sldId id="328" r:id="rId91"/>
    <p:sldId id="352" r:id="rId92"/>
    <p:sldId id="358" r:id="rId93"/>
    <p:sldId id="359" r:id="rId94"/>
    <p:sldId id="353" r:id="rId95"/>
    <p:sldId id="354" r:id="rId96"/>
    <p:sldId id="360" r:id="rId97"/>
    <p:sldId id="361" r:id="rId98"/>
    <p:sldId id="362" r:id="rId99"/>
    <p:sldId id="355" r:id="rId100"/>
    <p:sldId id="356" r:id="rId101"/>
    <p:sldId id="357" r:id="rId102"/>
    <p:sldId id="393" r:id="rId103"/>
    <p:sldId id="475" r:id="rId104"/>
    <p:sldId id="478" r:id="rId105"/>
    <p:sldId id="473" r:id="rId106"/>
    <p:sldId id="479" r:id="rId107"/>
    <p:sldId id="423" r:id="rId108"/>
    <p:sldId id="394" r:id="rId109"/>
    <p:sldId id="410" r:id="rId110"/>
    <p:sldId id="376" r:id="rId111"/>
    <p:sldId id="284" r:id="rId112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53" d="100"/>
          <a:sy n="53" d="100"/>
        </p:scale>
        <p:origin x="-1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theme" Target="theme/theme1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Catania</a:t>
          </a:r>
          <a:br>
            <a:rPr lang="en-GB" sz="1600" dirty="0" smtClean="0"/>
          </a:br>
          <a:r>
            <a:rPr lang="en-GB" sz="1600" dirty="0" smtClean="0"/>
            <a:t>Science Gateway</a:t>
          </a:r>
          <a:endParaRPr lang="en-GB" sz="16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noProof="0" dirty="0" err="1" smtClean="0"/>
            <a:t>SaaS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noProof="0" dirty="0" smtClean="0"/>
            <a:t>Slipstream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err="1" smtClean="0"/>
            <a:t>PaaS</a:t>
          </a:r>
          <a:r>
            <a:rPr lang="en-GB" sz="1600" dirty="0" smtClean="0"/>
            <a:t> for automating deployments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smtClean="0"/>
            <a:t>COMPSs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Framework for auto-parallelisation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noProof="0" dirty="0" smtClean="0"/>
            <a:t>Identity </a:t>
          </a:r>
          <a:r>
            <a:rPr lang="it-IT" sz="1600" noProof="0" dirty="0" err="1" smtClean="0"/>
            <a:t>Federation</a:t>
          </a:r>
          <a:endParaRPr lang="en-GB" sz="1600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56EBACB5-BBAC-4DEA-A685-8287E6D7806C}">
      <dgm:prSet phldrT="[Texto]" custT="1"/>
      <dgm:spPr/>
      <dgm:t>
        <a:bodyPr/>
        <a:lstStyle/>
        <a:p>
          <a:r>
            <a:rPr lang="en-GB" sz="1600" dirty="0" smtClean="0"/>
            <a:t>Helix Nebula</a:t>
          </a:r>
          <a:endParaRPr lang="en-GB" sz="1600" noProof="0" dirty="0"/>
        </a:p>
      </dgm:t>
    </dgm:pt>
    <dgm:pt modelId="{6F01EF9F-056D-4234-A6B4-3386BEED9CD9}" type="parTrans" cxnId="{CFA4581C-E668-4418-B8CF-F0FE521BFA8C}">
      <dgm:prSet/>
      <dgm:spPr/>
      <dgm:t>
        <a:bodyPr/>
        <a:lstStyle/>
        <a:p>
          <a:endParaRPr lang="en-GB"/>
        </a:p>
      </dgm:t>
    </dgm:pt>
    <dgm:pt modelId="{F4300EA2-4281-47EB-ACD4-D05F0B9F36A2}" type="sibTrans" cxnId="{CFA4581C-E668-4418-B8CF-F0FE521BFA8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D7B2E6-27A7-45EF-8673-FC4E58F946CE}" type="presOf" srcId="{56EBACB5-BBAC-4DEA-A685-8287E6D7806C}" destId="{B6F6B977-D3DD-B441-B4B6-9DA3723DEE4E}" srcOrd="0" destOrd="1" presId="urn:microsoft.com/office/officeart/2005/8/layout/vList5"/>
    <dgm:cxn modelId="{80B02104-B139-419C-8A26-255FC6D6CFA9}" type="presOf" srcId="{91DA2045-1738-B648-973E-49B795DD32D0}" destId="{485EE53E-2622-7D42-A4C9-D7F305E1EF21}" srcOrd="0" destOrd="0" presId="urn:microsoft.com/office/officeart/2005/8/layout/vList5"/>
    <dgm:cxn modelId="{2D0EA4A7-482B-4F6E-8BA9-F5F6D398D09F}" type="presOf" srcId="{CB77300B-15C3-42E8-8338-C93925A787CF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CFA4581C-E668-4418-B8CF-F0FE521BFA8C}" srcId="{3EFECC13-FE4F-2240-816B-14032C136543}" destId="{56EBACB5-BBAC-4DEA-A685-8287E6D7806C}" srcOrd="1" destOrd="0" parTransId="{6F01EF9F-056D-4234-A6B4-3386BEED9CD9}" sibTransId="{F4300EA2-4281-47EB-ACD4-D05F0B9F36A2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61449936-0BA5-4A9C-8C8D-482345943976}" type="presOf" srcId="{AA4356EB-692D-284F-98C1-2B6937442E3F}" destId="{B6F6B977-D3DD-B441-B4B6-9DA3723DEE4E}" srcOrd="0" destOrd="0" presId="urn:microsoft.com/office/officeart/2005/8/layout/vList5"/>
    <dgm:cxn modelId="{1393545F-D000-4630-9663-8462668CE70C}" type="presOf" srcId="{9C7FFCED-14CE-7644-813A-7A2D024A4965}" destId="{3E2056DF-E964-5048-A380-E6EBE5B741FB}" srcOrd="0" destOrd="0" presId="urn:microsoft.com/office/officeart/2005/8/layout/vList5"/>
    <dgm:cxn modelId="{59F90993-24C4-487C-A81F-57353C7F7DE8}" type="presOf" srcId="{3EFECC13-FE4F-2240-816B-14032C136543}" destId="{DBBB9663-FCED-C74C-9916-8B06EA51FFFE}" srcOrd="0" destOrd="0" presId="urn:microsoft.com/office/officeart/2005/8/layout/vList5"/>
    <dgm:cxn modelId="{C92C3B9D-7E4E-4713-B5E1-937BC6947BF9}" type="presOf" srcId="{53DE6BF7-D782-7F4C-A42E-7176629894CE}" destId="{8849C30C-C12E-724A-885E-DF03434CD769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0CAA1126-E00A-45F7-A53E-81C9F8D9BB12}" type="presOf" srcId="{84A79093-DE52-A445-BF25-7E479107B21F}" destId="{5E680ADE-353C-CB48-9D0E-4EBB4FEEBAF5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F17D6FB7-1596-4826-BF9C-9820532EA5F4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3CB3E1E8-296D-4AEE-8A9E-109D3F7EDF71}" type="presParOf" srcId="{8849C30C-C12E-724A-885E-DF03434CD769}" destId="{882772B1-7901-584A-A5D2-9DAE8A3F5946}" srcOrd="0" destOrd="0" presId="urn:microsoft.com/office/officeart/2005/8/layout/vList5"/>
    <dgm:cxn modelId="{45F88579-572C-4923-88C4-1C253110239E}" type="presParOf" srcId="{882772B1-7901-584A-A5D2-9DAE8A3F5946}" destId="{485EE53E-2622-7D42-A4C9-D7F305E1EF21}" srcOrd="0" destOrd="0" presId="urn:microsoft.com/office/officeart/2005/8/layout/vList5"/>
    <dgm:cxn modelId="{7F0B0C0F-A121-417B-86AC-B10CAC42C00F}" type="presParOf" srcId="{882772B1-7901-584A-A5D2-9DAE8A3F5946}" destId="{3E2056DF-E964-5048-A380-E6EBE5B741FB}" srcOrd="1" destOrd="0" presId="urn:microsoft.com/office/officeart/2005/8/layout/vList5"/>
    <dgm:cxn modelId="{B1C2CE44-7B12-45D3-B032-ABF186F712BB}" type="presParOf" srcId="{8849C30C-C12E-724A-885E-DF03434CD769}" destId="{E30A85D9-F3C1-924B-BDCF-A91150CDEECC}" srcOrd="1" destOrd="0" presId="urn:microsoft.com/office/officeart/2005/8/layout/vList5"/>
    <dgm:cxn modelId="{2903589D-854D-4A4C-89B5-F6C7126AB0AC}" type="presParOf" srcId="{8849C30C-C12E-724A-885E-DF03434CD769}" destId="{E425D782-B3CA-3E43-A5C2-E35B35753950}" srcOrd="2" destOrd="0" presId="urn:microsoft.com/office/officeart/2005/8/layout/vList5"/>
    <dgm:cxn modelId="{F2D5B4C3-6BC8-403F-BADE-B70C30F7C1B6}" type="presParOf" srcId="{E425D782-B3CA-3E43-A5C2-E35B35753950}" destId="{DBBB9663-FCED-C74C-9916-8B06EA51FFFE}" srcOrd="0" destOrd="0" presId="urn:microsoft.com/office/officeart/2005/8/layout/vList5"/>
    <dgm:cxn modelId="{7165F388-B5AA-4FED-8BE8-480A5AC31F79}" type="presParOf" srcId="{E425D782-B3CA-3E43-A5C2-E35B35753950}" destId="{B6F6B977-D3DD-B441-B4B6-9DA3723DEE4E}" srcOrd="1" destOrd="0" presId="urn:microsoft.com/office/officeart/2005/8/layout/vList5"/>
    <dgm:cxn modelId="{BDB23F1B-9A0D-4CBD-B414-9D6794E36ED5}" type="presParOf" srcId="{8849C30C-C12E-724A-885E-DF03434CD769}" destId="{11D20ED9-3E92-CC47-82E6-ABA98AB55F9E}" srcOrd="3" destOrd="0" presId="urn:microsoft.com/office/officeart/2005/8/layout/vList5"/>
    <dgm:cxn modelId="{200816D8-D05B-4E07-8255-CE014BDB127D}" type="presParOf" srcId="{8849C30C-C12E-724A-885E-DF03434CD769}" destId="{F1E89154-4D47-164E-96D6-75F18E86A916}" srcOrd="4" destOrd="0" presId="urn:microsoft.com/office/officeart/2005/8/layout/vList5"/>
    <dgm:cxn modelId="{B6EEC6A3-597F-444C-9CE7-0616BF1C5AEB}" type="presParOf" srcId="{F1E89154-4D47-164E-96D6-75F18E86A916}" destId="{5E680ADE-353C-CB48-9D0E-4EBB4FEEBAF5}" srcOrd="0" destOrd="0" presId="urn:microsoft.com/office/officeart/2005/8/layout/vList5"/>
    <dgm:cxn modelId="{7722388C-E669-4E2F-A2B8-58FB1F3665BE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VMDIRAC</a:t>
          </a:r>
          <a:endParaRPr lang="en-GB" sz="18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Abstraction on top of various HPC/HTC/cloud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dirty="0" smtClean="0"/>
            <a:t>WS-PGRADE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Workflow development and enactment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err="1" smtClean="0"/>
            <a:t>Vcycle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US" sz="1600" dirty="0" smtClean="0"/>
            <a:t>VM lifecycle manager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34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E6755D-CF77-4853-8DA1-10FF57BC7CC7}" type="presOf" srcId="{84A79093-DE52-A445-BF25-7E479107B21F}" destId="{5E680ADE-353C-CB48-9D0E-4EBB4FEEBAF5}" srcOrd="0" destOrd="0" presId="urn:microsoft.com/office/officeart/2005/8/layout/vList5"/>
    <dgm:cxn modelId="{7B2F5546-7C8A-4806-A8AA-CF05DE9E6957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841FD1CC-9E41-424A-B06E-821D462EE2D7}" type="presOf" srcId="{AA4356EB-692D-284F-98C1-2B6937442E3F}" destId="{B6F6B977-D3DD-B441-B4B6-9DA3723DEE4E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96DC90E-C905-4922-BDA1-E01C7DB37DE2}" type="presOf" srcId="{9C7FFCED-14CE-7644-813A-7A2D024A4965}" destId="{3E2056DF-E964-5048-A380-E6EBE5B741FB}" srcOrd="0" destOrd="0" presId="urn:microsoft.com/office/officeart/2005/8/layout/vList5"/>
    <dgm:cxn modelId="{04D6E8B8-5CA5-456B-857D-8AB98990B57E}" type="presOf" srcId="{91DA2045-1738-B648-973E-49B795DD32D0}" destId="{485EE53E-2622-7D42-A4C9-D7F305E1EF21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D57E06A7-A477-44CC-A17D-31E5F8D4F64B}" type="presOf" srcId="{D31B91E9-2435-C444-9790-FE7263938E6D}" destId="{53EFA311-C139-E245-9076-C8B47A922F38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1C28337A-F060-4E45-B2DD-97AA9ABC07D2}" type="presOf" srcId="{3EFECC13-FE4F-2240-816B-14032C136543}" destId="{DBBB9663-FCED-C74C-9916-8B06EA51FFFE}" srcOrd="0" destOrd="0" presId="urn:microsoft.com/office/officeart/2005/8/layout/vList5"/>
    <dgm:cxn modelId="{E91A61AE-AFBB-4FED-9EC6-42A9A8D97975}" type="presParOf" srcId="{8849C30C-C12E-724A-885E-DF03434CD769}" destId="{882772B1-7901-584A-A5D2-9DAE8A3F5946}" srcOrd="0" destOrd="0" presId="urn:microsoft.com/office/officeart/2005/8/layout/vList5"/>
    <dgm:cxn modelId="{D6F2FDBD-5B2A-407E-B6A4-AD29B367CD33}" type="presParOf" srcId="{882772B1-7901-584A-A5D2-9DAE8A3F5946}" destId="{485EE53E-2622-7D42-A4C9-D7F305E1EF21}" srcOrd="0" destOrd="0" presId="urn:microsoft.com/office/officeart/2005/8/layout/vList5"/>
    <dgm:cxn modelId="{F1BF9F15-EE2E-4C7F-A068-A40D09614499}" type="presParOf" srcId="{882772B1-7901-584A-A5D2-9DAE8A3F5946}" destId="{3E2056DF-E964-5048-A380-E6EBE5B741FB}" srcOrd="1" destOrd="0" presId="urn:microsoft.com/office/officeart/2005/8/layout/vList5"/>
    <dgm:cxn modelId="{4535C3B4-7FFA-4CEB-A836-DA16DF930160}" type="presParOf" srcId="{8849C30C-C12E-724A-885E-DF03434CD769}" destId="{E30A85D9-F3C1-924B-BDCF-A91150CDEECC}" srcOrd="1" destOrd="0" presId="urn:microsoft.com/office/officeart/2005/8/layout/vList5"/>
    <dgm:cxn modelId="{CFB7AFCB-CDC8-4C62-8E8E-24EC55A38F27}" type="presParOf" srcId="{8849C30C-C12E-724A-885E-DF03434CD769}" destId="{E425D782-B3CA-3E43-A5C2-E35B35753950}" srcOrd="2" destOrd="0" presId="urn:microsoft.com/office/officeart/2005/8/layout/vList5"/>
    <dgm:cxn modelId="{32114D85-1557-435E-8B2A-56CDBE246C3E}" type="presParOf" srcId="{E425D782-B3CA-3E43-A5C2-E35B35753950}" destId="{DBBB9663-FCED-C74C-9916-8B06EA51FFFE}" srcOrd="0" destOrd="0" presId="urn:microsoft.com/office/officeart/2005/8/layout/vList5"/>
    <dgm:cxn modelId="{FACC7BB8-6995-4E09-B7B5-A05A38A31EC2}" type="presParOf" srcId="{E425D782-B3CA-3E43-A5C2-E35B35753950}" destId="{B6F6B977-D3DD-B441-B4B6-9DA3723DEE4E}" srcOrd="1" destOrd="0" presId="urn:microsoft.com/office/officeart/2005/8/layout/vList5"/>
    <dgm:cxn modelId="{A7A44D8C-90D1-4F20-8398-45BE891D9B6E}" type="presParOf" srcId="{8849C30C-C12E-724A-885E-DF03434CD769}" destId="{11D20ED9-3E92-CC47-82E6-ABA98AB55F9E}" srcOrd="3" destOrd="0" presId="urn:microsoft.com/office/officeart/2005/8/layout/vList5"/>
    <dgm:cxn modelId="{BDB1DA55-955F-426D-8CC3-9B3F4860F361}" type="presParOf" srcId="{8849C30C-C12E-724A-885E-DF03434CD769}" destId="{F1E89154-4D47-164E-96D6-75F18E86A916}" srcOrd="4" destOrd="0" presId="urn:microsoft.com/office/officeart/2005/8/layout/vList5"/>
    <dgm:cxn modelId="{87038745-550B-4B69-8C62-3A16ADD5364B}" type="presParOf" srcId="{F1E89154-4D47-164E-96D6-75F18E86A916}" destId="{5E680ADE-353C-CB48-9D0E-4EBB4FEEBAF5}" srcOrd="0" destOrd="0" presId="urn:microsoft.com/office/officeart/2005/8/layout/vList5"/>
    <dgm:cxn modelId="{522122A4-B53E-42BA-9040-AD54F3ED566D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400" b="1" noProof="0" dirty="0" err="1" smtClean="0"/>
            <a:t>Heavy</a:t>
          </a:r>
          <a:r>
            <a:rPr lang="it-IT" sz="1400" b="1" noProof="0" dirty="0" smtClean="0"/>
            <a:t> </a:t>
          </a:r>
          <a:r>
            <a:rPr lang="it-IT" sz="1400" b="1" noProof="0" dirty="0" err="1" smtClean="0"/>
            <a:t>computation</a:t>
          </a:r>
          <a:r>
            <a:rPr lang="it-IT" sz="1400" b="1" noProof="0" dirty="0" smtClean="0"/>
            <a:t> and large </a:t>
          </a:r>
          <a:r>
            <a:rPr lang="it-IT" sz="1400" b="1" noProof="0" dirty="0" err="1" smtClean="0"/>
            <a:t>memory</a:t>
          </a:r>
          <a:endParaRPr lang="en-GB" sz="14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BB15D35A-33A0-4722-92A5-F0A9B32DB89A}">
      <dgm:prSet phldrT="[Texto]" custT="1"/>
      <dgm:spPr/>
      <dgm:t>
        <a:bodyPr/>
        <a:lstStyle/>
        <a:p>
          <a:r>
            <a:rPr lang="it-IT" sz="1400" b="1" noProof="0" dirty="0" smtClean="0"/>
            <a:t>Web service</a:t>
          </a:r>
          <a:endParaRPr lang="en-GB" sz="1400" b="1" noProof="0" dirty="0"/>
        </a:p>
      </dgm:t>
    </dgm:pt>
    <dgm:pt modelId="{83660FE8-FE62-416A-8E09-D891BE2DA8E5}" type="parTrans" cxnId="{6D1DC740-D77E-480C-BE24-03DA07D050CE}">
      <dgm:prSet/>
      <dgm:spPr/>
      <dgm:t>
        <a:bodyPr/>
        <a:lstStyle/>
        <a:p>
          <a:endParaRPr lang="en-GB"/>
        </a:p>
      </dgm:t>
    </dgm:pt>
    <dgm:pt modelId="{1AB88C83-C005-451B-8F90-222FE0ACD664}" type="sibTrans" cxnId="{6D1DC740-D77E-480C-BE24-03DA07D050CE}">
      <dgm:prSet/>
      <dgm:spPr/>
      <dgm:t>
        <a:bodyPr/>
        <a:lstStyle/>
        <a:p>
          <a:endParaRPr lang="en-GB"/>
        </a:p>
      </dgm:t>
    </dgm:pt>
    <dgm:pt modelId="{DF952468-43A0-41D9-8597-6C2F630FA64E}">
      <dgm:prSet phldrT="[Texto]" custT="1"/>
      <dgm:spPr/>
      <dgm:t>
        <a:bodyPr/>
        <a:lstStyle/>
        <a:p>
          <a:r>
            <a:rPr lang="it-IT" sz="1400" b="1" noProof="0" dirty="0" err="1" smtClean="0"/>
            <a:t>Manage</a:t>
          </a:r>
          <a:r>
            <a:rPr lang="it-IT" sz="1400" b="1" noProof="0" dirty="0" smtClean="0"/>
            <a:t> large </a:t>
          </a:r>
          <a:r>
            <a:rPr lang="it-IT" sz="1400" b="1" noProof="0" dirty="0" err="1" smtClean="0"/>
            <a:t>datasets</a:t>
          </a:r>
          <a:endParaRPr lang="en-GB" sz="1400" b="1" noProof="0" dirty="0"/>
        </a:p>
      </dgm:t>
    </dgm:pt>
    <dgm:pt modelId="{58DD7A86-92D1-41B8-95EA-E13B429C3E90}" type="parTrans" cxnId="{8D142CAC-26A5-41BB-9C86-B62A25CB1DD9}">
      <dgm:prSet/>
      <dgm:spPr/>
      <dgm:t>
        <a:bodyPr/>
        <a:lstStyle/>
        <a:p>
          <a:endParaRPr lang="en-GB"/>
        </a:p>
      </dgm:t>
    </dgm:pt>
    <dgm:pt modelId="{1810CF56-1068-4B49-8B2F-C4086977C0FC}" type="sibTrans" cxnId="{8D142CAC-26A5-41BB-9C86-B62A25CB1DD9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A5733-26CE-4D38-B100-1AC538515323}" type="presOf" srcId="{91DA2045-1738-B648-973E-49B795DD32D0}" destId="{485EE53E-2622-7D42-A4C9-D7F305E1EF21}" srcOrd="0" destOrd="0" presId="urn:microsoft.com/office/officeart/2005/8/layout/vList5"/>
    <dgm:cxn modelId="{74F6567A-E5D5-4836-A783-FA2ACF207731}" type="presOf" srcId="{BB15D35A-33A0-4722-92A5-F0A9B32DB89A}" destId="{3E2056DF-E964-5048-A380-E6EBE5B741FB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DE705F90-B8E0-4DAF-BD78-C85F69AE86D1}" type="presOf" srcId="{3EFECC13-FE4F-2240-816B-14032C136543}" destId="{DBBB9663-FCED-C74C-9916-8B06EA51FFFE}" srcOrd="0" destOrd="0" presId="urn:microsoft.com/office/officeart/2005/8/layout/vList5"/>
    <dgm:cxn modelId="{58CC8F76-64B6-4AA2-92DD-36D26CB22106}" type="presOf" srcId="{DF952468-43A0-41D9-8597-6C2F630FA64E}" destId="{3E2056DF-E964-5048-A380-E6EBE5B741FB}" srcOrd="0" destOrd="2" presId="urn:microsoft.com/office/officeart/2005/8/layout/vList5"/>
    <dgm:cxn modelId="{139A9A50-FDC8-413B-83A9-2B89A5461E45}" type="presOf" srcId="{3DDFAD20-F569-430B-9252-46D9AC74D737}" destId="{459ED9AC-3365-4D47-AB35-0C201C7CA26F}" srcOrd="0" destOrd="0" presId="urn:microsoft.com/office/officeart/2005/8/layout/vList5"/>
    <dgm:cxn modelId="{9539C3CB-96A2-4C47-8094-F84A79393E25}" type="presOf" srcId="{9C7FFCED-14CE-7644-813A-7A2D024A4965}" destId="{3E2056DF-E964-5048-A380-E6EBE5B741FB}" srcOrd="0" destOrd="1" presId="urn:microsoft.com/office/officeart/2005/8/layout/vList5"/>
    <dgm:cxn modelId="{6D1DC740-D77E-480C-BE24-03DA07D050CE}" srcId="{91DA2045-1738-B648-973E-49B795DD32D0}" destId="{BB15D35A-33A0-4722-92A5-F0A9B32DB89A}" srcOrd="0" destOrd="0" parTransId="{83660FE8-FE62-416A-8E09-D891BE2DA8E5}" sibTransId="{1AB88C83-C005-451B-8F90-222FE0ACD664}"/>
    <dgm:cxn modelId="{CABD6DC5-C131-4D1D-B99E-1D12A01F76F7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7B516037-323C-443D-8FF9-7EB82E1F331F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8D142CAC-26A5-41BB-9C86-B62A25CB1DD9}" srcId="{91DA2045-1738-B648-973E-49B795DD32D0}" destId="{DF952468-43A0-41D9-8597-6C2F630FA64E}" srcOrd="2" destOrd="0" parTransId="{58DD7A86-92D1-41B8-95EA-E13B429C3E90}" sibTransId="{1810CF56-1068-4B49-8B2F-C4086977C0FC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E1DF601-79EE-4A88-94C2-7D149D15E36B}" type="presParOf" srcId="{8849C30C-C12E-724A-885E-DF03434CD769}" destId="{882772B1-7901-584A-A5D2-9DAE8A3F5946}" srcOrd="0" destOrd="0" presId="urn:microsoft.com/office/officeart/2005/8/layout/vList5"/>
    <dgm:cxn modelId="{45796D21-9FB0-4D40-83CD-41D3E48FE5FF}" type="presParOf" srcId="{882772B1-7901-584A-A5D2-9DAE8A3F5946}" destId="{485EE53E-2622-7D42-A4C9-D7F305E1EF21}" srcOrd="0" destOrd="0" presId="urn:microsoft.com/office/officeart/2005/8/layout/vList5"/>
    <dgm:cxn modelId="{D57A5DFF-159A-4D19-AE68-3EACF6B24600}" type="presParOf" srcId="{882772B1-7901-584A-A5D2-9DAE8A3F5946}" destId="{3E2056DF-E964-5048-A380-E6EBE5B741FB}" srcOrd="1" destOrd="0" presId="urn:microsoft.com/office/officeart/2005/8/layout/vList5"/>
    <dgm:cxn modelId="{EAFA12E9-2FEE-4B29-85FC-5823263AE2C9}" type="presParOf" srcId="{8849C30C-C12E-724A-885E-DF03434CD769}" destId="{E30A85D9-F3C1-924B-BDCF-A91150CDEECC}" srcOrd="1" destOrd="0" presId="urn:microsoft.com/office/officeart/2005/8/layout/vList5"/>
    <dgm:cxn modelId="{56168A49-7F78-4BE6-9BDF-6196E1A451EC}" type="presParOf" srcId="{8849C30C-C12E-724A-885E-DF03434CD769}" destId="{E425D782-B3CA-3E43-A5C2-E35B35753950}" srcOrd="2" destOrd="0" presId="urn:microsoft.com/office/officeart/2005/8/layout/vList5"/>
    <dgm:cxn modelId="{8A9B8B03-490B-4454-9AC2-1108E62EA6B6}" type="presParOf" srcId="{E425D782-B3CA-3E43-A5C2-E35B35753950}" destId="{DBBB9663-FCED-C74C-9916-8B06EA51FFFE}" srcOrd="0" destOrd="0" presId="urn:microsoft.com/office/officeart/2005/8/layout/vList5"/>
    <dgm:cxn modelId="{3E6CA69C-FBD7-44DE-BDDB-6EE089A4AC78}" type="presParOf" srcId="{E425D782-B3CA-3E43-A5C2-E35B35753950}" destId="{B6F6B977-D3DD-B441-B4B6-9DA3723DEE4E}" srcOrd="1" destOrd="0" presId="urn:microsoft.com/office/officeart/2005/8/layout/vList5"/>
    <dgm:cxn modelId="{0E084570-FA9B-4F54-8EB1-B61108E14A64}" type="presParOf" srcId="{8849C30C-C12E-724A-885E-DF03434CD769}" destId="{11D20ED9-3E92-CC47-82E6-ABA98AB55F9E}" srcOrd="3" destOrd="0" presId="urn:microsoft.com/office/officeart/2005/8/layout/vList5"/>
    <dgm:cxn modelId="{13D34B2B-A628-47E4-A7C3-EF864A86DBD5}" type="presParOf" srcId="{8849C30C-C12E-724A-885E-DF03434CD769}" destId="{FE79CB4A-2652-45B4-8592-F4735A9C7B05}" srcOrd="4" destOrd="0" presId="urn:microsoft.com/office/officeart/2005/8/layout/vList5"/>
    <dgm:cxn modelId="{234D38BE-6EBF-4ED9-9A61-358C860D125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78CBB5-EB42-4705-90BB-B780B72619D9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E3466847-9919-4C94-BE53-CC614A380859}" type="presOf" srcId="{3DDFAD20-F569-430B-9252-46D9AC74D737}" destId="{459ED9AC-3365-4D47-AB35-0C201C7CA26F}" srcOrd="0" destOrd="0" presId="urn:microsoft.com/office/officeart/2005/8/layout/vList5"/>
    <dgm:cxn modelId="{6A2660F7-D2FB-44F3-B3CF-E4495FD5F200}" type="presOf" srcId="{3EFECC13-FE4F-2240-816B-14032C136543}" destId="{DBBB9663-FCED-C74C-9916-8B06EA51FFFE}" srcOrd="0" destOrd="0" presId="urn:microsoft.com/office/officeart/2005/8/layout/vList5"/>
    <dgm:cxn modelId="{A832C89B-5760-45CA-925A-B0739AEF5FCC}" type="presOf" srcId="{9C7FFCED-14CE-7644-813A-7A2D024A4965}" destId="{3E2056DF-E964-5048-A380-E6EBE5B741FB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BC6D58D-A6A6-4DE2-B003-6AFCB0E32183}" type="presOf" srcId="{CB77300B-15C3-42E8-8338-C93925A787CF}" destId="{3E2056DF-E964-5048-A380-E6EBE5B741FB}" srcOrd="0" destOrd="1" presId="urn:microsoft.com/office/officeart/2005/8/layout/vList5"/>
    <dgm:cxn modelId="{FDE0A1C1-0760-4976-8042-A6E2216AB654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086D032C-1950-4342-B09D-95C6D254DFE8}" type="presOf" srcId="{91DA2045-1738-B648-973E-49B795DD32D0}" destId="{485EE53E-2622-7D42-A4C9-D7F305E1EF21}" srcOrd="0" destOrd="0" presId="urn:microsoft.com/office/officeart/2005/8/layout/vList5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015E9040-5246-4C18-9DEF-BA69B4073A4C}" type="presParOf" srcId="{8849C30C-C12E-724A-885E-DF03434CD769}" destId="{882772B1-7901-584A-A5D2-9DAE8A3F5946}" srcOrd="0" destOrd="0" presId="urn:microsoft.com/office/officeart/2005/8/layout/vList5"/>
    <dgm:cxn modelId="{2D3F84F4-6CC9-4E7D-9C78-0090A79B5F30}" type="presParOf" srcId="{882772B1-7901-584A-A5D2-9DAE8A3F5946}" destId="{485EE53E-2622-7D42-A4C9-D7F305E1EF21}" srcOrd="0" destOrd="0" presId="urn:microsoft.com/office/officeart/2005/8/layout/vList5"/>
    <dgm:cxn modelId="{69C0C5FF-7686-49F8-AA81-2DBCED8A260C}" type="presParOf" srcId="{882772B1-7901-584A-A5D2-9DAE8A3F5946}" destId="{3E2056DF-E964-5048-A380-E6EBE5B741FB}" srcOrd="1" destOrd="0" presId="urn:microsoft.com/office/officeart/2005/8/layout/vList5"/>
    <dgm:cxn modelId="{2F2AAA68-B364-4EBA-99E5-0E563826DA6D}" type="presParOf" srcId="{8849C30C-C12E-724A-885E-DF03434CD769}" destId="{E30A85D9-F3C1-924B-BDCF-A91150CDEECC}" srcOrd="1" destOrd="0" presId="urn:microsoft.com/office/officeart/2005/8/layout/vList5"/>
    <dgm:cxn modelId="{ADD61159-6393-4F20-9E31-BC66D0DB5182}" type="presParOf" srcId="{8849C30C-C12E-724A-885E-DF03434CD769}" destId="{E425D782-B3CA-3E43-A5C2-E35B35753950}" srcOrd="2" destOrd="0" presId="urn:microsoft.com/office/officeart/2005/8/layout/vList5"/>
    <dgm:cxn modelId="{78DA2369-96F7-4CA8-81A1-8D0A54B6419A}" type="presParOf" srcId="{E425D782-B3CA-3E43-A5C2-E35B35753950}" destId="{DBBB9663-FCED-C74C-9916-8B06EA51FFFE}" srcOrd="0" destOrd="0" presId="urn:microsoft.com/office/officeart/2005/8/layout/vList5"/>
    <dgm:cxn modelId="{E93756DE-4E84-4C37-885D-E26D9B0CF7A4}" type="presParOf" srcId="{E425D782-B3CA-3E43-A5C2-E35B35753950}" destId="{B6F6B977-D3DD-B441-B4B6-9DA3723DEE4E}" srcOrd="1" destOrd="0" presId="urn:microsoft.com/office/officeart/2005/8/layout/vList5"/>
    <dgm:cxn modelId="{0E7E2E10-FC7F-4A89-8275-EF42A2AE0DB5}" type="presParOf" srcId="{8849C30C-C12E-724A-885E-DF03434CD769}" destId="{11D20ED9-3E92-CC47-82E6-ABA98AB55F9E}" srcOrd="3" destOrd="0" presId="urn:microsoft.com/office/officeart/2005/8/layout/vList5"/>
    <dgm:cxn modelId="{8EDEBC7D-F831-4F33-9666-8321A3CD158E}" type="presParOf" srcId="{8849C30C-C12E-724A-885E-DF03434CD769}" destId="{FE79CB4A-2652-45B4-8592-F4735A9C7B05}" srcOrd="4" destOrd="0" presId="urn:microsoft.com/office/officeart/2005/8/layout/vList5"/>
    <dgm:cxn modelId="{6B50D201-9A77-4586-A1EF-DD21E9C00FD1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Hydrology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EFDD15-77C1-4F89-9C28-8BC9BD8FEE39}" type="presOf" srcId="{3EFECC13-FE4F-2240-816B-14032C136543}" destId="{DBBB9663-FCED-C74C-9916-8B06EA51FFFE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A538D57-2916-49C4-8374-CD554EA7E8EA}" type="presOf" srcId="{D39258BA-2621-4142-B13E-7326923D55D4}" destId="{3E2056DF-E964-5048-A380-E6EBE5B741FB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E40F77FF-6508-46B9-AA68-A9B49836339D}" type="presOf" srcId="{9C7FFCED-14CE-7644-813A-7A2D024A4965}" destId="{3E2056DF-E964-5048-A380-E6EBE5B741FB}" srcOrd="0" destOrd="1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2" destOrd="0" parTransId="{7A687B55-39C1-42EA-8EBC-79BAEB5D8017}" sibTransId="{33415345-4C2E-4353-B2C1-98B5C2A4F8B6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92E3332C-58C1-46D1-98B4-BA43CC797930}" type="presOf" srcId="{91DA2045-1738-B648-973E-49B795DD32D0}" destId="{485EE53E-2622-7D42-A4C9-D7F305E1EF21}" srcOrd="0" destOrd="0" presId="urn:microsoft.com/office/officeart/2005/8/layout/vList5"/>
    <dgm:cxn modelId="{F6F23769-0456-4069-9118-A4DC93F57F20}" type="presOf" srcId="{3DDFAD20-F569-430B-9252-46D9AC74D737}" destId="{459ED9AC-3365-4D47-AB35-0C201C7CA26F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16579116-5BE3-4426-B4FB-098D7E331504}" type="presOf" srcId="{AA4356EB-692D-284F-98C1-2B6937442E3F}" destId="{B6F6B977-D3DD-B441-B4B6-9DA3723DEE4E}" srcOrd="0" destOrd="0" presId="urn:microsoft.com/office/officeart/2005/8/layout/vList5"/>
    <dgm:cxn modelId="{AB3C8B6F-9F15-43B9-A74E-1887656D4E0B}" type="presOf" srcId="{CB77300B-15C3-42E8-8338-C93925A787CF}" destId="{3E2056DF-E964-5048-A380-E6EBE5B741FB}" srcOrd="0" destOrd="2" presId="urn:microsoft.com/office/officeart/2005/8/layout/vList5"/>
    <dgm:cxn modelId="{D6D871FE-AFA2-47A7-B392-421515923C08}" type="presOf" srcId="{53DE6BF7-D782-7F4C-A42E-7176629894CE}" destId="{8849C30C-C12E-724A-885E-DF03434CD769}" srcOrd="0" destOrd="0" presId="urn:microsoft.com/office/officeart/2005/8/layout/vList5"/>
    <dgm:cxn modelId="{ABA91548-5A26-40E1-904B-E722C7B159E1}" type="presParOf" srcId="{8849C30C-C12E-724A-885E-DF03434CD769}" destId="{882772B1-7901-584A-A5D2-9DAE8A3F5946}" srcOrd="0" destOrd="0" presId="urn:microsoft.com/office/officeart/2005/8/layout/vList5"/>
    <dgm:cxn modelId="{35032A37-8231-40CC-99AE-D0D7564B173C}" type="presParOf" srcId="{882772B1-7901-584A-A5D2-9DAE8A3F5946}" destId="{485EE53E-2622-7D42-A4C9-D7F305E1EF21}" srcOrd="0" destOrd="0" presId="urn:microsoft.com/office/officeart/2005/8/layout/vList5"/>
    <dgm:cxn modelId="{956FD4C9-F366-472D-A4F5-1C1EAD5E5C17}" type="presParOf" srcId="{882772B1-7901-584A-A5D2-9DAE8A3F5946}" destId="{3E2056DF-E964-5048-A380-E6EBE5B741FB}" srcOrd="1" destOrd="0" presId="urn:microsoft.com/office/officeart/2005/8/layout/vList5"/>
    <dgm:cxn modelId="{F34069EC-4307-4C50-AE91-235AC15385AE}" type="presParOf" srcId="{8849C30C-C12E-724A-885E-DF03434CD769}" destId="{E30A85D9-F3C1-924B-BDCF-A91150CDEECC}" srcOrd="1" destOrd="0" presId="urn:microsoft.com/office/officeart/2005/8/layout/vList5"/>
    <dgm:cxn modelId="{B55C04B9-1057-473F-B4CE-0DDCC49B55CE}" type="presParOf" srcId="{8849C30C-C12E-724A-885E-DF03434CD769}" destId="{E425D782-B3CA-3E43-A5C2-E35B35753950}" srcOrd="2" destOrd="0" presId="urn:microsoft.com/office/officeart/2005/8/layout/vList5"/>
    <dgm:cxn modelId="{E12C2187-6631-402C-8294-5EF88E169486}" type="presParOf" srcId="{E425D782-B3CA-3E43-A5C2-E35B35753950}" destId="{DBBB9663-FCED-C74C-9916-8B06EA51FFFE}" srcOrd="0" destOrd="0" presId="urn:microsoft.com/office/officeart/2005/8/layout/vList5"/>
    <dgm:cxn modelId="{ECD14E83-6553-402C-9FE5-62CA4E46924D}" type="presParOf" srcId="{E425D782-B3CA-3E43-A5C2-E35B35753950}" destId="{B6F6B977-D3DD-B441-B4B6-9DA3723DEE4E}" srcOrd="1" destOrd="0" presId="urn:microsoft.com/office/officeart/2005/8/layout/vList5"/>
    <dgm:cxn modelId="{B18C1F77-E4C9-442F-97EC-8B166979CEB5}" type="presParOf" srcId="{8849C30C-C12E-724A-885E-DF03434CD769}" destId="{11D20ED9-3E92-CC47-82E6-ABA98AB55F9E}" srcOrd="3" destOrd="0" presId="urn:microsoft.com/office/officeart/2005/8/layout/vList5"/>
    <dgm:cxn modelId="{A0432608-5741-4437-B7C9-C7E7AEB794CB}" type="presParOf" srcId="{8849C30C-C12E-724A-885E-DF03434CD769}" destId="{FE79CB4A-2652-45B4-8592-F4735A9C7B05}" srcOrd="4" destOrd="0" presId="urn:microsoft.com/office/officeart/2005/8/layout/vList5"/>
    <dgm:cxn modelId="{58B2A517-553B-4B7B-9549-18B7EA5DF95F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smtClean="0"/>
            <a:t>Digital Archives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C42DF2-DE7F-42C0-8129-5F03E7AE9884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5780F14-D8DB-4A13-B93A-B7019DD59F49}" type="presOf" srcId="{3EFECC13-FE4F-2240-816B-14032C136543}" destId="{DBBB9663-FCED-C74C-9916-8B06EA51FFFE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62FD5502-DB2C-4322-9480-42FB6D2E49D9}" type="presOf" srcId="{53DE6BF7-D782-7F4C-A42E-7176629894CE}" destId="{8849C30C-C12E-724A-885E-DF03434CD769}" srcOrd="0" destOrd="0" presId="urn:microsoft.com/office/officeart/2005/8/layout/vList5"/>
    <dgm:cxn modelId="{82A7B3C3-B732-4E74-9757-CB0EB7A5F3D8}" type="presOf" srcId="{3DDFAD20-F569-430B-9252-46D9AC74D737}" destId="{459ED9AC-3365-4D47-AB35-0C201C7CA26F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8CAE9109-248A-4AAA-AF89-DC7FACCAD398}" type="presOf" srcId="{D39258BA-2621-4142-B13E-7326923D55D4}" destId="{3E2056DF-E964-5048-A380-E6EBE5B741FB}" srcOrd="0" destOrd="0" presId="urn:microsoft.com/office/officeart/2005/8/layout/vList5"/>
    <dgm:cxn modelId="{3D26DC9E-40D9-4B43-B897-5475F8301BCE}" type="presOf" srcId="{AA4356EB-692D-284F-98C1-2B6937442E3F}" destId="{B6F6B977-D3DD-B441-B4B6-9DA3723DEE4E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1DBAB4A-708C-4291-A4E6-C8BF5B3CC86F}" type="presParOf" srcId="{8849C30C-C12E-724A-885E-DF03434CD769}" destId="{882772B1-7901-584A-A5D2-9DAE8A3F5946}" srcOrd="0" destOrd="0" presId="urn:microsoft.com/office/officeart/2005/8/layout/vList5"/>
    <dgm:cxn modelId="{98BAB25B-8570-4CAF-82FF-36743C8A3339}" type="presParOf" srcId="{882772B1-7901-584A-A5D2-9DAE8A3F5946}" destId="{485EE53E-2622-7D42-A4C9-D7F305E1EF21}" srcOrd="0" destOrd="0" presId="urn:microsoft.com/office/officeart/2005/8/layout/vList5"/>
    <dgm:cxn modelId="{16E52985-4250-414F-B9B9-D8B27CB09DE8}" type="presParOf" srcId="{882772B1-7901-584A-A5D2-9DAE8A3F5946}" destId="{3E2056DF-E964-5048-A380-E6EBE5B741FB}" srcOrd="1" destOrd="0" presId="urn:microsoft.com/office/officeart/2005/8/layout/vList5"/>
    <dgm:cxn modelId="{6E83372B-2AA3-4AB0-B1AD-FA8C4801C786}" type="presParOf" srcId="{8849C30C-C12E-724A-885E-DF03434CD769}" destId="{E30A85D9-F3C1-924B-BDCF-A91150CDEECC}" srcOrd="1" destOrd="0" presId="urn:microsoft.com/office/officeart/2005/8/layout/vList5"/>
    <dgm:cxn modelId="{61995577-360D-4A5A-AB5E-872EF790C5A9}" type="presParOf" srcId="{8849C30C-C12E-724A-885E-DF03434CD769}" destId="{E425D782-B3CA-3E43-A5C2-E35B35753950}" srcOrd="2" destOrd="0" presId="urn:microsoft.com/office/officeart/2005/8/layout/vList5"/>
    <dgm:cxn modelId="{C39BB489-5426-4A7D-85E1-5D8B0C26C458}" type="presParOf" srcId="{E425D782-B3CA-3E43-A5C2-E35B35753950}" destId="{DBBB9663-FCED-C74C-9916-8B06EA51FFFE}" srcOrd="0" destOrd="0" presId="urn:microsoft.com/office/officeart/2005/8/layout/vList5"/>
    <dgm:cxn modelId="{C72A2565-FE4F-4CD4-AC7E-8BF1132F2F0B}" type="presParOf" srcId="{E425D782-B3CA-3E43-A5C2-E35B35753950}" destId="{B6F6B977-D3DD-B441-B4B6-9DA3723DEE4E}" srcOrd="1" destOrd="0" presId="urn:microsoft.com/office/officeart/2005/8/layout/vList5"/>
    <dgm:cxn modelId="{8A128190-79C5-4481-8290-34315904BB91}" type="presParOf" srcId="{8849C30C-C12E-724A-885E-DF03434CD769}" destId="{11D20ED9-3E92-CC47-82E6-ABA98AB55F9E}" srcOrd="3" destOrd="0" presId="urn:microsoft.com/office/officeart/2005/8/layout/vList5"/>
    <dgm:cxn modelId="{82236DAF-5E7B-422F-9EFB-D40ACDF60136}" type="presParOf" srcId="{8849C30C-C12E-724A-885E-DF03434CD769}" destId="{FE79CB4A-2652-45B4-8592-F4735A9C7B05}" srcOrd="4" destOrd="0" presId="urn:microsoft.com/office/officeart/2005/8/layout/vList5"/>
    <dgm:cxn modelId="{F34923EF-E69D-4F62-BADE-FE0497169A8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into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/>
        <a:lstStyle/>
        <a:p>
          <a:r>
            <a:rPr lang="it-IT" sz="1600" noProof="0" dirty="0" err="1" smtClean="0"/>
            <a:t>Tutorials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1D3A1-2BDC-41DE-82DD-71AD34B95B3A}" type="presOf" srcId="{BE61BAFB-B0F0-496E-A8CD-3FC3740C32B1}" destId="{53EFA311-C139-E245-9076-C8B47A922F38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C38C2991-E41F-42A7-A90E-68DBCE8E0886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F9D6636C-E51C-456E-9629-249DAA386148}" type="presOf" srcId="{AA4356EB-692D-284F-98C1-2B6937442E3F}" destId="{B6F6B977-D3DD-B441-B4B6-9DA3723DEE4E}" srcOrd="0" destOrd="1" presId="urn:microsoft.com/office/officeart/2005/8/layout/vList5"/>
    <dgm:cxn modelId="{49F2AFF7-5A8F-4A8E-A106-7C850A4DF165}" type="presOf" srcId="{AAED8A58-DC6E-438E-AE48-7BD91549BF13}" destId="{B6F6B977-D3DD-B441-B4B6-9DA3723DEE4E}" srcOrd="0" destOrd="0" presId="urn:microsoft.com/office/officeart/2005/8/layout/vList5"/>
    <dgm:cxn modelId="{488CEA24-1FD6-4CA5-987C-8CC3CD2548FB}" type="presOf" srcId="{C286CC57-232A-49D1-BACF-3CC72E4D1143}" destId="{3E2056DF-E964-5048-A380-E6EBE5B741FB}" srcOrd="0" destOrd="2" presId="urn:microsoft.com/office/officeart/2005/8/layout/vList5"/>
    <dgm:cxn modelId="{26FC4D4F-0D20-4F18-84B4-EF3601993318}" type="presOf" srcId="{9C7FFCED-14CE-7644-813A-7A2D024A4965}" destId="{3E2056DF-E964-5048-A380-E6EBE5B741FB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31FA5C4E-32FA-47E3-802C-7F463566DCC8}" type="presOf" srcId="{8D0D2A7C-7272-4CD0-ABD1-6DBCEC3AEB72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5D3FFED6-678B-435D-A494-BCA14F2D7DAA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49EE099C-2D67-4195-B33E-2E6215091BBA}" type="presOf" srcId="{84A79093-DE52-A445-BF25-7E479107B21F}" destId="{5E680ADE-353C-CB48-9D0E-4EBB4FEEBAF5}" srcOrd="0" destOrd="0" presId="urn:microsoft.com/office/officeart/2005/8/layout/vList5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1B39F0F5-3AD6-4C16-93CB-3F5D4EA08378}" type="presOf" srcId="{2B00528E-1486-45AA-8D57-B0034DCA40E2}" destId="{B6F6B977-D3DD-B441-B4B6-9DA3723DEE4E}" srcOrd="0" destOrd="2" presId="urn:microsoft.com/office/officeart/2005/8/layout/vList5"/>
    <dgm:cxn modelId="{E6DC5486-DBB2-4821-BE2E-0D64B787A95D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494C301D-3E83-4BBE-8D0B-25ABD6DF9D29}" type="presOf" srcId="{3EFECC13-FE4F-2240-816B-14032C136543}" destId="{DBBB9663-FCED-C74C-9916-8B06EA51FFFE}" srcOrd="0" destOrd="0" presId="urn:microsoft.com/office/officeart/2005/8/layout/vList5"/>
    <dgm:cxn modelId="{CC8A27EA-44AA-45FC-9EAA-5AABD6C64B5D}" type="presParOf" srcId="{8849C30C-C12E-724A-885E-DF03434CD769}" destId="{882772B1-7901-584A-A5D2-9DAE8A3F5946}" srcOrd="0" destOrd="0" presId="urn:microsoft.com/office/officeart/2005/8/layout/vList5"/>
    <dgm:cxn modelId="{D620F7E3-8D90-461B-8131-769006C4958F}" type="presParOf" srcId="{882772B1-7901-584A-A5D2-9DAE8A3F5946}" destId="{485EE53E-2622-7D42-A4C9-D7F305E1EF21}" srcOrd="0" destOrd="0" presId="urn:microsoft.com/office/officeart/2005/8/layout/vList5"/>
    <dgm:cxn modelId="{8BE93CDD-CE9D-426B-A184-5C7DB1037E2D}" type="presParOf" srcId="{882772B1-7901-584A-A5D2-9DAE8A3F5946}" destId="{3E2056DF-E964-5048-A380-E6EBE5B741FB}" srcOrd="1" destOrd="0" presId="urn:microsoft.com/office/officeart/2005/8/layout/vList5"/>
    <dgm:cxn modelId="{D6936412-2E6B-4046-ADBD-494FD76DDC4F}" type="presParOf" srcId="{8849C30C-C12E-724A-885E-DF03434CD769}" destId="{E30A85D9-F3C1-924B-BDCF-A91150CDEECC}" srcOrd="1" destOrd="0" presId="urn:microsoft.com/office/officeart/2005/8/layout/vList5"/>
    <dgm:cxn modelId="{233E3069-C0AC-410A-895D-C11319E156AD}" type="presParOf" srcId="{8849C30C-C12E-724A-885E-DF03434CD769}" destId="{E425D782-B3CA-3E43-A5C2-E35B35753950}" srcOrd="2" destOrd="0" presId="urn:microsoft.com/office/officeart/2005/8/layout/vList5"/>
    <dgm:cxn modelId="{CF6B479D-7E71-441C-B5C3-6864D70DFCB8}" type="presParOf" srcId="{E425D782-B3CA-3E43-A5C2-E35B35753950}" destId="{DBBB9663-FCED-C74C-9916-8B06EA51FFFE}" srcOrd="0" destOrd="0" presId="urn:microsoft.com/office/officeart/2005/8/layout/vList5"/>
    <dgm:cxn modelId="{CB51B35C-A0D6-43EF-953F-C9EAB959B3FF}" type="presParOf" srcId="{E425D782-B3CA-3E43-A5C2-E35B35753950}" destId="{B6F6B977-D3DD-B441-B4B6-9DA3723DEE4E}" srcOrd="1" destOrd="0" presId="urn:microsoft.com/office/officeart/2005/8/layout/vList5"/>
    <dgm:cxn modelId="{29D6FD91-B272-4D40-A7B3-87DEDEB760A1}" type="presParOf" srcId="{8849C30C-C12E-724A-885E-DF03434CD769}" destId="{11D20ED9-3E92-CC47-82E6-ABA98AB55F9E}" srcOrd="3" destOrd="0" presId="urn:microsoft.com/office/officeart/2005/8/layout/vList5"/>
    <dgm:cxn modelId="{9FD83D10-FCAC-4D96-98DA-2155979D23CA}" type="presParOf" srcId="{8849C30C-C12E-724A-885E-DF03434CD769}" destId="{F1E89154-4D47-164E-96D6-75F18E86A916}" srcOrd="4" destOrd="0" presId="urn:microsoft.com/office/officeart/2005/8/layout/vList5"/>
    <dgm:cxn modelId="{627522BC-708E-4EC2-AE3E-4477F13009C5}" type="presParOf" srcId="{F1E89154-4D47-164E-96D6-75F18E86A916}" destId="{5E680ADE-353C-CB48-9D0E-4EBB4FEEBAF5}" srcOrd="0" destOrd="0" presId="urn:microsoft.com/office/officeart/2005/8/layout/vList5"/>
    <dgm:cxn modelId="{2120473D-E808-4CC6-A039-4386A5C8ADE4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B206E0-AC2D-4E6D-AE02-519532170A47}" type="presOf" srcId="{9C7FFCED-14CE-7644-813A-7A2D024A4965}" destId="{3E2056DF-E964-5048-A380-E6EBE5B741FB}" srcOrd="0" destOrd="0" presId="urn:microsoft.com/office/officeart/2005/8/layout/vList5"/>
    <dgm:cxn modelId="{080836BC-489B-4E7B-8713-C2AB474A0181}" type="presOf" srcId="{3EFECC13-FE4F-2240-816B-14032C136543}" destId="{DBBB9663-FCED-C74C-9916-8B06EA51FFFE}" srcOrd="0" destOrd="0" presId="urn:microsoft.com/office/officeart/2005/8/layout/vList5"/>
    <dgm:cxn modelId="{9C6DF718-FE3A-4BF2-A923-41A5DE77660B}" type="presOf" srcId="{84A79093-DE52-A445-BF25-7E479107B21F}" destId="{5E680ADE-353C-CB48-9D0E-4EBB4FEEBAF5}" srcOrd="0" destOrd="0" presId="urn:microsoft.com/office/officeart/2005/8/layout/vList5"/>
    <dgm:cxn modelId="{08A34C04-744D-4421-95A7-1AE3DCF42C06}" type="presOf" srcId="{261D4D8A-97D4-4950-BD84-369F82CFEBFD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1B250FF2-9484-474A-90CD-75154CC77042}" type="presOf" srcId="{91DA2045-1738-B648-973E-49B795DD32D0}" destId="{485EE53E-2622-7D42-A4C9-D7F305E1EF21}" srcOrd="0" destOrd="0" presId="urn:microsoft.com/office/officeart/2005/8/layout/vList5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08352015-4E2B-492A-96A0-71141BCE4A8E}" type="presOf" srcId="{12BE6A57-C33E-473F-87AA-89341B815D47}" destId="{53EFA311-C139-E245-9076-C8B47A922F38}" srcOrd="0" destOrd="0" presId="urn:microsoft.com/office/officeart/2005/8/layout/vList5"/>
    <dgm:cxn modelId="{AE12E8AA-5989-4937-B180-47D64B935F8B}" type="presOf" srcId="{B75B32A2-CC81-4F26-A3D8-91A19E596179}" destId="{3E2056DF-E964-5048-A380-E6EBE5B741FB}" srcOrd="0" destOrd="2" presId="urn:microsoft.com/office/officeart/2005/8/layout/vList5"/>
    <dgm:cxn modelId="{DC506C00-1900-437D-953C-199D91C012A2}" type="presOf" srcId="{AA4356EB-692D-284F-98C1-2B6937442E3F}" destId="{B6F6B977-D3DD-B441-B4B6-9DA3723DEE4E}" srcOrd="0" destOrd="0" presId="urn:microsoft.com/office/officeart/2005/8/layout/vList5"/>
    <dgm:cxn modelId="{140DA87A-6337-44ED-9657-B8A31FBAB7FA}" type="presOf" srcId="{54B1347A-ABAB-4501-A8A1-7D5F47E5756B}" destId="{B6F6B977-D3DD-B441-B4B6-9DA3723DEE4E}" srcOrd="0" destOrd="1" presId="urn:microsoft.com/office/officeart/2005/8/layout/vList5"/>
    <dgm:cxn modelId="{87DD247A-F37F-4110-988D-3956A17500B9}" type="presOf" srcId="{C4875336-EA44-4160-99B2-7F93EB4D78F0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A45717BE-A944-4B79-BA79-54E8A792B536}" type="presOf" srcId="{36393518-344F-42F3-B3EE-B7B3E4F9F71F}" destId="{53EFA311-C139-E245-9076-C8B47A922F38}" srcOrd="0" destOrd="2" presId="urn:microsoft.com/office/officeart/2005/8/layout/vList5"/>
    <dgm:cxn modelId="{2F4E87A0-488E-4ADA-8700-D27C848E37A9}" type="presOf" srcId="{53DE6BF7-D782-7F4C-A42E-7176629894CE}" destId="{8849C30C-C12E-724A-885E-DF03434CD769}" srcOrd="0" destOrd="0" presId="urn:microsoft.com/office/officeart/2005/8/layout/vList5"/>
    <dgm:cxn modelId="{4D18AB9D-B297-40BC-B525-420B2F3A7A74}" type="presParOf" srcId="{8849C30C-C12E-724A-885E-DF03434CD769}" destId="{882772B1-7901-584A-A5D2-9DAE8A3F5946}" srcOrd="0" destOrd="0" presId="urn:microsoft.com/office/officeart/2005/8/layout/vList5"/>
    <dgm:cxn modelId="{00B2517E-DA93-4A6E-A6DC-99A1F49064CC}" type="presParOf" srcId="{882772B1-7901-584A-A5D2-9DAE8A3F5946}" destId="{485EE53E-2622-7D42-A4C9-D7F305E1EF21}" srcOrd="0" destOrd="0" presId="urn:microsoft.com/office/officeart/2005/8/layout/vList5"/>
    <dgm:cxn modelId="{EB9FBEC5-977C-43FC-BD00-DF7DB302EA22}" type="presParOf" srcId="{882772B1-7901-584A-A5D2-9DAE8A3F5946}" destId="{3E2056DF-E964-5048-A380-E6EBE5B741FB}" srcOrd="1" destOrd="0" presId="urn:microsoft.com/office/officeart/2005/8/layout/vList5"/>
    <dgm:cxn modelId="{6A1FEBB2-95DE-485A-B4C8-3EDCD4D3C15D}" type="presParOf" srcId="{8849C30C-C12E-724A-885E-DF03434CD769}" destId="{E30A85D9-F3C1-924B-BDCF-A91150CDEECC}" srcOrd="1" destOrd="0" presId="urn:microsoft.com/office/officeart/2005/8/layout/vList5"/>
    <dgm:cxn modelId="{CE5E35E5-BE3D-4FA6-8DDB-ACAAD6FEEFA0}" type="presParOf" srcId="{8849C30C-C12E-724A-885E-DF03434CD769}" destId="{E425D782-B3CA-3E43-A5C2-E35B35753950}" srcOrd="2" destOrd="0" presId="urn:microsoft.com/office/officeart/2005/8/layout/vList5"/>
    <dgm:cxn modelId="{D5B584BE-799A-4369-AC78-C9CDECF84E0D}" type="presParOf" srcId="{E425D782-B3CA-3E43-A5C2-E35B35753950}" destId="{DBBB9663-FCED-C74C-9916-8B06EA51FFFE}" srcOrd="0" destOrd="0" presId="urn:microsoft.com/office/officeart/2005/8/layout/vList5"/>
    <dgm:cxn modelId="{5A5E91DC-E1EA-4810-ADE2-653F2549B0FA}" type="presParOf" srcId="{E425D782-B3CA-3E43-A5C2-E35B35753950}" destId="{B6F6B977-D3DD-B441-B4B6-9DA3723DEE4E}" srcOrd="1" destOrd="0" presId="urn:microsoft.com/office/officeart/2005/8/layout/vList5"/>
    <dgm:cxn modelId="{E152389D-EB1F-4980-BF85-389B978DD0DC}" type="presParOf" srcId="{8849C30C-C12E-724A-885E-DF03434CD769}" destId="{11D20ED9-3E92-CC47-82E6-ABA98AB55F9E}" srcOrd="3" destOrd="0" presId="urn:microsoft.com/office/officeart/2005/8/layout/vList5"/>
    <dgm:cxn modelId="{1EE214A5-5764-4454-AF98-4B61B9F5E0B1}" type="presParOf" srcId="{8849C30C-C12E-724A-885E-DF03434CD769}" destId="{F1E89154-4D47-164E-96D6-75F18E86A916}" srcOrd="4" destOrd="0" presId="urn:microsoft.com/office/officeart/2005/8/layout/vList5"/>
    <dgm:cxn modelId="{958DE6E3-3491-4206-8024-AE8E8F108B0F}" type="presParOf" srcId="{F1E89154-4D47-164E-96D6-75F18E86A916}" destId="{5E680ADE-353C-CB48-9D0E-4EBB4FEEBAF5}" srcOrd="0" destOrd="0" presId="urn:microsoft.com/office/officeart/2005/8/layout/vList5"/>
    <dgm:cxn modelId="{9AB59039-27ED-44E8-8DD3-833FF21D2486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smtClean="0"/>
            <a:t>Web service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Heavy</a:t>
          </a:r>
          <a:r>
            <a:rPr lang="it-IT" sz="1400" b="1" kern="1200" noProof="0" dirty="0" smtClean="0"/>
            <a:t> </a:t>
          </a:r>
          <a:r>
            <a:rPr lang="it-IT" sz="1400" b="1" kern="1200" noProof="0" dirty="0" err="1" smtClean="0"/>
            <a:t>computation</a:t>
          </a:r>
          <a:r>
            <a:rPr lang="it-IT" sz="1400" b="1" kern="1200" noProof="0" dirty="0" smtClean="0"/>
            <a:t> and large </a:t>
          </a:r>
          <a:r>
            <a:rPr lang="it-IT" sz="1400" b="1" kern="1200" noProof="0" dirty="0" err="1" smtClean="0"/>
            <a:t>memory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Manage</a:t>
          </a:r>
          <a:r>
            <a:rPr lang="it-IT" sz="1400" b="1" kern="1200" noProof="0" dirty="0" smtClean="0"/>
            <a:t> large </a:t>
          </a:r>
          <a:r>
            <a:rPr lang="it-IT" sz="1400" b="1" kern="1200" noProof="0" dirty="0" err="1" smtClean="0"/>
            <a:t>datasets</a:t>
          </a:r>
          <a:endParaRPr lang="en-GB" sz="14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Hydrology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Digital Archives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396595" y="-728006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Step by step guides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Tutorials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Examples</a:t>
          </a:r>
          <a:endParaRPr lang="en-GB" sz="1600" kern="1200" noProof="0" dirty="0"/>
        </a:p>
      </dsp:txBody>
      <dsp:txXfrm rot="-5400000">
        <a:off x="1539037" y="179391"/>
        <a:ext cx="2686226" cy="921269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Doc</a:t>
          </a:r>
          <a:endParaRPr lang="en-GB" sz="2100" kern="1200" noProof="0" dirty="0"/>
        </a:p>
      </dsp:txBody>
      <dsp:txXfrm>
        <a:off x="62298" y="62298"/>
        <a:ext cx="1414440" cy="1151588"/>
      </dsp:txXfrm>
    </dsp:sp>
    <dsp:sp modelId="{B6F6B977-D3DD-B441-B4B6-9DA3723DEE4E}">
      <dsp:nvSpPr>
        <dsp:cNvPr id="0" name=""/>
        <dsp:cNvSpPr/>
      </dsp:nvSpPr>
      <dsp:spPr>
        <a:xfrm rot="5400000">
          <a:off x="2396595" y="611987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Main OS versions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Secure, up-to-date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Contextualisation</a:t>
          </a:r>
          <a:endParaRPr lang="en-GB" sz="1600" kern="1200" noProof="0" dirty="0"/>
        </a:p>
      </dsp:txBody>
      <dsp:txXfrm rot="-5400000">
        <a:off x="1539037" y="1519385"/>
        <a:ext cx="2686226" cy="921269"/>
      </dsp:txXfrm>
    </dsp:sp>
    <dsp:sp modelId="{DBBB9663-FCED-C74C-9916-8B06EA51FFFE}">
      <dsp:nvSpPr>
        <dsp:cNvPr id="0" name=""/>
        <dsp:cNvSpPr/>
      </dsp:nvSpPr>
      <dsp:spPr>
        <a:xfrm>
          <a:off x="0" y="1341927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EGI VM Images</a:t>
          </a:r>
          <a:endParaRPr lang="en-GB" sz="2100" kern="1200" noProof="0" dirty="0"/>
        </a:p>
      </dsp:txBody>
      <dsp:txXfrm>
        <a:off x="62298" y="1404225"/>
        <a:ext cx="1414440" cy="1151588"/>
      </dsp:txXfrm>
    </dsp:sp>
    <dsp:sp modelId="{53EFA311-C139-E245-9076-C8B47A922F38}">
      <dsp:nvSpPr>
        <dsp:cNvPr id="0" name=""/>
        <dsp:cNvSpPr/>
      </dsp:nvSpPr>
      <dsp:spPr>
        <a:xfrm rot="5400000">
          <a:off x="2396595" y="1951981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Identifying committed resource providers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Support for VO setup</a:t>
          </a:r>
          <a:endParaRPr lang="en-GB" sz="1600" kern="1200" noProof="0" dirty="0"/>
        </a:p>
      </dsp:txBody>
      <dsp:txXfrm rot="-5400000">
        <a:off x="1539037" y="2859379"/>
        <a:ext cx="2686226" cy="921269"/>
      </dsp:txXfrm>
    </dsp:sp>
    <dsp:sp modelId="{5E680ADE-353C-CB48-9D0E-4EBB4FEEBAF5}">
      <dsp:nvSpPr>
        <dsp:cNvPr id="0" name=""/>
        <dsp:cNvSpPr/>
      </dsp:nvSpPr>
      <dsp:spPr>
        <a:xfrm>
          <a:off x="0" y="2681921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Migration into production</a:t>
          </a:r>
          <a:endParaRPr lang="en-GB" sz="2100" kern="1200" noProof="0" dirty="0"/>
        </a:p>
      </dsp:txBody>
      <dsp:txXfrm>
        <a:off x="62298" y="2744219"/>
        <a:ext cx="1414440" cy="11515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538449" y="-797396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 suitable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Allocate technical experts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Define milestones</a:t>
          </a:r>
          <a:endParaRPr lang="en-GB" sz="1600" kern="1200" dirty="0"/>
        </a:p>
      </dsp:txBody>
      <dsp:txXfrm rot="-5400000">
        <a:off x="1612354" y="178209"/>
        <a:ext cx="2816897" cy="915197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F2F/Web </a:t>
          </a:r>
          <a:r>
            <a:rPr lang="it-IT" sz="2100" kern="1200" noProof="0" dirty="0" err="1" smtClean="0"/>
            <a:t>Meetings</a:t>
          </a:r>
          <a:endParaRPr lang="it-IT" sz="2100" kern="1200" noProof="0" dirty="0" smtClean="0"/>
        </a:p>
      </dsp:txBody>
      <dsp:txXfrm>
        <a:off x="61888" y="61888"/>
        <a:ext cx="1488578" cy="1143996"/>
      </dsp:txXfrm>
    </dsp:sp>
    <dsp:sp modelId="{B6F6B977-D3DD-B441-B4B6-9DA3723DEE4E}">
      <dsp:nvSpPr>
        <dsp:cNvPr id="0" name=""/>
        <dsp:cNvSpPr/>
      </dsp:nvSpPr>
      <dsp:spPr>
        <a:xfrm rot="5400000">
          <a:off x="2538449" y="533764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Technical integration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Periodic meetings</a:t>
          </a:r>
          <a:endParaRPr lang="en-US" sz="1600" kern="1200" noProof="0" dirty="0"/>
        </a:p>
      </dsp:txBody>
      <dsp:txXfrm rot="-5400000">
        <a:off x="1612354" y="1509369"/>
        <a:ext cx="2816897" cy="915197"/>
      </dsp:txXfrm>
    </dsp:sp>
    <dsp:sp modelId="{DBBB9663-FCED-C74C-9916-8B06EA51FFFE}">
      <dsp:nvSpPr>
        <dsp:cNvPr id="0" name=""/>
        <dsp:cNvSpPr/>
      </dsp:nvSpPr>
      <dsp:spPr>
        <a:xfrm>
          <a:off x="0" y="1333081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Continuous tracking and support</a:t>
          </a:r>
          <a:endParaRPr lang="en-GB" sz="2000" kern="1200" noProof="0" dirty="0"/>
        </a:p>
      </dsp:txBody>
      <dsp:txXfrm>
        <a:off x="61888" y="1394969"/>
        <a:ext cx="1488578" cy="1143996"/>
      </dsp:txXfrm>
    </dsp:sp>
    <dsp:sp modelId="{53EFA311-C139-E245-9076-C8B47A922F38}">
      <dsp:nvSpPr>
        <dsp:cNvPr id="0" name=""/>
        <dsp:cNvSpPr/>
      </dsp:nvSpPr>
      <dsp:spPr>
        <a:xfrm rot="5400000">
          <a:off x="2538449" y="1864925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Resources for prototyping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Enabled on all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Usable for 2x6 months</a:t>
          </a:r>
          <a:endParaRPr lang="en-GB" sz="1600" kern="1200" noProof="0" dirty="0"/>
        </a:p>
      </dsp:txBody>
      <dsp:txXfrm rot="-5400000">
        <a:off x="1612354" y="2840530"/>
        <a:ext cx="2816897" cy="915197"/>
      </dsp:txXfrm>
    </dsp:sp>
    <dsp:sp modelId="{5E680ADE-353C-CB48-9D0E-4EBB4FEEBAF5}">
      <dsp:nvSpPr>
        <dsp:cNvPr id="0" name=""/>
        <dsp:cNvSpPr/>
      </dsp:nvSpPr>
      <dsp:spPr>
        <a:xfrm>
          <a:off x="0" y="2666163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Fedcloud.egi.eu VO</a:t>
          </a:r>
          <a:endParaRPr lang="en-GB" sz="2100" kern="1200" noProof="0" dirty="0"/>
        </a:p>
      </dsp:txBody>
      <dsp:txXfrm>
        <a:off x="61888" y="2728051"/>
        <a:ext cx="1488578" cy="114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16-7-2015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MoinMoin</a:t>
            </a:r>
            <a:r>
              <a:rPr lang="en-US" dirty="0" smtClean="0"/>
              <a:t> Wiki IDs</a:t>
            </a:r>
            <a:r>
              <a:rPr lang="en-US" baseline="0" dirty="0" smtClean="0"/>
              <a:t> (as backup i</a:t>
            </a:r>
            <a:r>
              <a:rPr lang="en-US" dirty="0" smtClean="0"/>
              <a:t>n case </a:t>
            </a:r>
            <a:r>
              <a:rPr lang="en-US" dirty="0" err="1" smtClean="0"/>
              <a:t>AppDB</a:t>
            </a:r>
            <a:r>
              <a:rPr lang="en-US" dirty="0" smtClean="0"/>
              <a:t> is inaccessible):</a:t>
            </a:r>
          </a:p>
          <a:p>
            <a:endParaRPr lang="en-US" dirty="0" smtClean="0"/>
          </a:p>
          <a:p>
            <a:r>
              <a:rPr lang="en-US" dirty="0" smtClean="0"/>
              <a:t>CESNET: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https://carach5.ics.muni.cz:11443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http://schema.fedcloud.egi.eu/occi/infrastructure/resource_tpl#small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http://occi.carach5.ics.muni.cz/occi/infrastructure/os_tpl#uuid_training_moinmoinwiki_fedcloud_warg_126</a:t>
            </a:r>
          </a:p>
          <a:p>
            <a:pPr marL="171450" indent="-171450"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http://server4-epsh.unizar.es:8787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resource_tpl#m1.tiny-ephemeral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os_tpl#46c6da01-e2cc-48f2-a283-c961f8dee35d</a:t>
            </a:r>
          </a:p>
          <a:p>
            <a:pPr marL="0" indent="0">
              <a:buFontTx/>
              <a:buNone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UKIM: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https://occi.nebula.finki.ukim.mk:443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resource_tpl#small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os_tpl#uuid_wiki_ubuntu_14_04_training_168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254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Mkfs.ext3 -&gt; creates a </a:t>
            </a:r>
            <a:r>
              <a:rPr lang="en-GB" dirty="0" err="1" smtClean="0"/>
              <a:t>filesystem</a:t>
            </a:r>
            <a:r>
              <a:rPr lang="en-GB" baseline="0" dirty="0" smtClean="0"/>
              <a:t> in the volume, needed before using it for the first time</a:t>
            </a:r>
          </a:p>
          <a:p>
            <a:r>
              <a:rPr lang="en-GB" baseline="0" dirty="0" smtClean="0"/>
              <a:t>Mount /</a:t>
            </a:r>
            <a:r>
              <a:rPr lang="en-GB" baseline="0" dirty="0" err="1" smtClean="0"/>
              <a:t>dev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-&gt; mount the volume in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; notice /</a:t>
            </a:r>
            <a:r>
              <a:rPr lang="en-GB" baseline="0" dirty="0" err="1" smtClean="0"/>
              <a:t>dev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is gotten from the previous describe (see previous slide)</a:t>
            </a:r>
          </a:p>
          <a:p>
            <a:r>
              <a:rPr lang="en-GB" baseline="0" dirty="0" smtClean="0"/>
              <a:t>Stop apache2 (web server) to not break things while we change the wiki</a:t>
            </a:r>
          </a:p>
          <a:p>
            <a:r>
              <a:rPr lang="en-GB" baseline="0" dirty="0" smtClean="0"/>
              <a:t>Copy all the contents of the wiki to new volume</a:t>
            </a:r>
          </a:p>
          <a:p>
            <a:r>
              <a:rPr lang="en-GB" baseline="0" dirty="0" err="1" smtClean="0"/>
              <a:t>Umount</a:t>
            </a:r>
            <a:r>
              <a:rPr lang="en-GB" baseline="0" dirty="0" smtClean="0"/>
              <a:t> the volume and mount it again in /org (where the wiki is expecting the data)</a:t>
            </a:r>
          </a:p>
          <a:p>
            <a:r>
              <a:rPr lang="en-GB" baseline="0" dirty="0" smtClean="0"/>
              <a:t>Start apache2 again and check wiki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–link</a:t>
            </a:r>
            <a:r>
              <a:rPr lang="en-GB" baseline="0" dirty="0" smtClean="0"/>
              <a:t> will attach the volume as the VM is created, so there is no need to do 2 steps (create + attach)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8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</a:t>
            </a:r>
            <a:r>
              <a:rPr lang="en-GB" baseline="0" dirty="0" smtClean="0">
                <a:solidFill>
                  <a:srgbClr val="FF0000"/>
                </a:solidFill>
              </a:rPr>
              <a:t> NOT repeat the </a:t>
            </a:r>
            <a:r>
              <a:rPr lang="en-GB" dirty="0" smtClean="0">
                <a:solidFill>
                  <a:srgbClr val="FF0000"/>
                </a:solidFill>
              </a:rPr>
              <a:t>Mkfs.ext3 this</a:t>
            </a:r>
            <a:r>
              <a:rPr lang="en-GB" baseline="0" dirty="0" smtClean="0">
                <a:solidFill>
                  <a:srgbClr val="FF0000"/>
                </a:solidFill>
              </a:rPr>
              <a:t> will delete everything in the volume!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see in the hands-on “execute user provided scripts”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38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Meta-data already used in the previous example to inject the user public key!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Sysprep</a:t>
            </a:r>
            <a:r>
              <a:rPr lang="en-GB" dirty="0" smtClean="0"/>
              <a:t> is</a:t>
            </a:r>
            <a:r>
              <a:rPr lang="en-GB" baseline="0" dirty="0" smtClean="0"/>
              <a:t> a windows tool for creating images ready to be used in virtualization environments or for replicating them into a set of machines. It removes user profiles and licence information so when started it can be activated.</a:t>
            </a:r>
          </a:p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42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 </a:t>
            </a:r>
            <a:r>
              <a:rPr lang="en-GB" baseline="0" dirty="0" smtClean="0"/>
              <a:t>extends a VA image set with a contextualization script in order to run the images in the set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307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35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696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40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823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26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example for building a Ubuntu 14 image</a:t>
            </a:r>
            <a:r>
              <a:rPr lang="en-GB" baseline="0" dirty="0" smtClean="0"/>
              <a:t> using virtual box. Interesting things are: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disk_size</a:t>
            </a:r>
            <a:r>
              <a:rPr lang="en-GB" baseline="0" dirty="0" smtClean="0"/>
              <a:t>: 2GB for the resulting image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Iso_url</a:t>
            </a:r>
            <a:r>
              <a:rPr lang="en-GB" baseline="0" dirty="0" smtClean="0"/>
              <a:t>: this will be downloaded to start installation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Boot command: the instructions to start the installation, the </a:t>
            </a:r>
            <a:r>
              <a:rPr lang="en-GB" baseline="0" dirty="0" err="1" smtClean="0"/>
              <a:t>ubuntu.cfg</a:t>
            </a:r>
            <a:r>
              <a:rPr lang="en-GB" baseline="0" dirty="0" smtClean="0"/>
              <a:t> file (available in EGI-FCTF/VMI-Endorsement repo) specifies the steps for the installation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03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</a:t>
            </a:r>
            <a:r>
              <a:rPr lang="en-GB" baseline="0" dirty="0" smtClean="0"/>
              <a:t> types used here: file is </a:t>
            </a:r>
            <a:r>
              <a:rPr lang="en-GB" baseline="0" dirty="0" err="1" smtClean="0"/>
              <a:t>copyin</a:t>
            </a:r>
            <a:r>
              <a:rPr lang="en-GB" baseline="0" dirty="0" smtClean="0"/>
              <a:t> a file into the VM and shell is executing a script in the VM, the script can be anything, next slide shows an example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42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</a:t>
            </a:r>
            <a:r>
              <a:rPr lang="en-GB" dirty="0" err="1" smtClean="0"/>
              <a:t>provisioner</a:t>
            </a:r>
            <a:r>
              <a:rPr lang="en-GB" dirty="0" smtClean="0"/>
              <a:t> script</a:t>
            </a:r>
            <a:r>
              <a:rPr lang="en-GB" baseline="0" dirty="0" smtClean="0"/>
              <a:t>, I think comments are enough to explain what’s going on</a:t>
            </a:r>
          </a:p>
          <a:p>
            <a:r>
              <a:rPr lang="en-GB" baseline="0" dirty="0" smtClean="0"/>
              <a:t>This is what is used in the video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67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09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OSC is an approach to sharing and governing advanced digital services, scientific instruments, data, knowledge and expertise that enables researchers to collaborate more easily and be more productive. </a:t>
            </a:r>
          </a:p>
          <a:p>
            <a:pPr>
              <a:defRPr/>
            </a:pPr>
            <a:r>
              <a:rPr lang="en-US" dirty="0" smtClean="0"/>
              <a:t>Issues to tackle: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and/or incomplete roadmaps for research- and e-Infrastructures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Fragmented solutions and policies for access to data and knowledge.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Insufficient cooperation between public and private sector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of national and European organization between all stakeholders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Many providers without a single market</a:t>
            </a:r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F2E8-CA29-4C49-BBDF-2DE426C243C6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of the community clouds:</a:t>
            </a:r>
          </a:p>
          <a:p>
            <a:r>
              <a:rPr lang="en-GB" dirty="0" smtClean="0"/>
              <a:t>CERN,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9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OCCI v1.2: </a:t>
            </a:r>
            <a:r>
              <a:rPr lang="en-US" sz="1200" dirty="0" smtClean="0"/>
              <a:t>https://redmine.ogf.org/projects/editor-pubcom/boards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9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7/16/2015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clou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operations-portal.egi.eu/vo/search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gi.eu/about/ngis/" TargetMode="Externa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cf2015.egi.e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gif"/><Relationship Id="rId19" Type="http://schemas.openxmlformats.org/officeDocument/2006/relationships/image" Target="../media/image36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erations-portal.egi.eu/vo/search" TargetMode="Externa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s://wiki.egi.eu/wiki/HOWTO10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arax/4de4a41fb0fa67719856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Diego.Scardaci@egi.e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hyperlink" Target="mailto:Gergely.Sipos@egi.e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5.xml"/><Relationship Id="rId7" Type="http://schemas.openxmlformats.org/officeDocument/2006/relationships/hyperlink" Target="https://appdb.egi.eu/store/software/jams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pdb.egi.eu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init.readthedocs.org/" TargetMode="Externa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opensciencecommons.org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Virtual_Machine_Image_Endorsemen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EGI-FCTF/VMI-endorsement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appliance-repo.egi.eu/images/" TargetMode="External"/><Relationship Id="rId2" Type="http://schemas.openxmlformats.org/officeDocument/2006/relationships/hyperlink" Target="https://github.com/EGI-FCTF/VMI-endorsement/blob/master/tools/ovf2ova.s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iki.appdb.egi.eu/main:guides:notify_virtual_organization_representatives" TargetMode="External"/><Relationship Id="rId5" Type="http://schemas.openxmlformats.org/officeDocument/2006/relationships/hyperlink" Target="https://wiki.appdb.egi.eu/main:guides:guide_for_managing_virtual_appliance_versions_using_the_portal" TargetMode="External"/><Relationship Id="rId4" Type="http://schemas.openxmlformats.org/officeDocument/2006/relationships/hyperlink" Target="https://wiki.appdb.egi.eu/main:faq:how_to_register_a_virtual_appli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763142" y="3429000"/>
            <a:ext cx="5689178" cy="1369976"/>
          </a:xfrm>
        </p:spPr>
        <p:txBody>
          <a:bodyPr/>
          <a:lstStyle/>
          <a:p>
            <a:r>
              <a:rPr lang="en-US" dirty="0" smtClean="0"/>
              <a:t>EGI User Community Support Team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http://go.egi.eu/cloud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Federated Cloud Tutorial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Diego </a:t>
            </a:r>
            <a:r>
              <a:rPr lang="en-US" dirty="0" err="1" smtClean="0"/>
              <a:t>Scardaci</a:t>
            </a:r>
            <a:r>
              <a:rPr lang="en-US" dirty="0" smtClean="0"/>
              <a:t>, </a:t>
            </a:r>
            <a:r>
              <a:rPr lang="en-US" dirty="0" err="1" smtClean="0"/>
              <a:t>Gergely</a:t>
            </a:r>
            <a:r>
              <a:rPr lang="en-US" dirty="0" smtClean="0"/>
              <a:t> </a:t>
            </a:r>
            <a:r>
              <a:rPr lang="en-US" dirty="0" err="1" smtClean="0"/>
              <a:t>Sipos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cloud federation? – </a:t>
            </a:r>
            <a:r>
              <a:rPr lang="en-US" dirty="0" smtClean="0">
                <a:solidFill>
                  <a:srgbClr val="FF0000"/>
                </a:solidFill>
              </a:rPr>
              <a:t>In General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892480" cy="4784400"/>
          </a:xfrm>
        </p:spPr>
        <p:txBody>
          <a:bodyPr/>
          <a:lstStyle/>
          <a:p>
            <a:r>
              <a:rPr lang="en-US" sz="2400" dirty="0" smtClean="0"/>
              <a:t>Practice of interconnecting cloud service providers. </a:t>
            </a:r>
          </a:p>
          <a:p>
            <a:pPr lvl="1"/>
            <a:r>
              <a:rPr lang="en-US" sz="2000" dirty="0" smtClean="0"/>
              <a:t>Data locality; Data privacy; Shared investment; Distributed expertise, …</a:t>
            </a:r>
          </a:p>
          <a:p>
            <a:r>
              <a:rPr lang="en-US" sz="2400" dirty="0" smtClean="0"/>
              <a:t>Multiple cloud sites with some sort of interconnection(s), </a:t>
            </a:r>
            <a:br>
              <a:rPr lang="en-US" sz="2400" dirty="0" smtClean="0"/>
            </a:br>
            <a:r>
              <a:rPr lang="en-US" sz="2400" dirty="0" smtClean="0"/>
              <a:t>for example:</a:t>
            </a:r>
          </a:p>
          <a:p>
            <a:pPr lvl="1"/>
            <a:r>
              <a:rPr lang="en-US" sz="1800" dirty="0" smtClean="0"/>
              <a:t>Every cloud registered in a single catalogue</a:t>
            </a:r>
          </a:p>
          <a:p>
            <a:pPr lvl="1"/>
            <a:r>
              <a:rPr lang="en-US" sz="1800" dirty="0" smtClean="0"/>
              <a:t>Single VM image catalogue for users</a:t>
            </a:r>
          </a:p>
          <a:p>
            <a:pPr lvl="1"/>
            <a:r>
              <a:rPr lang="en-US" sz="1800" dirty="0" smtClean="0"/>
              <a:t>Support for the </a:t>
            </a:r>
            <a:r>
              <a:rPr lang="en-US" sz="1800" dirty="0"/>
              <a:t>same image format</a:t>
            </a:r>
          </a:p>
          <a:p>
            <a:pPr lvl="1"/>
            <a:r>
              <a:rPr lang="en-US" sz="1800" dirty="0" smtClean="0"/>
              <a:t>Automated replication of VM Images to clouds</a:t>
            </a:r>
          </a:p>
          <a:p>
            <a:pPr lvl="1"/>
            <a:r>
              <a:rPr lang="en-US" sz="1800" dirty="0" smtClean="0"/>
              <a:t>Single sign-on for users</a:t>
            </a:r>
            <a:endParaRPr lang="en-US" sz="1800" dirty="0"/>
          </a:p>
          <a:p>
            <a:pPr lvl="1"/>
            <a:r>
              <a:rPr lang="en-US" sz="1800" dirty="0" smtClean="0"/>
              <a:t>Shared operational practices</a:t>
            </a:r>
          </a:p>
          <a:p>
            <a:pPr lvl="2"/>
            <a:r>
              <a:rPr lang="en-US" sz="1600" dirty="0" err="1" smtClean="0"/>
              <a:t>Harmonised</a:t>
            </a:r>
            <a:r>
              <a:rPr lang="en-US" sz="1600" dirty="0" smtClean="0"/>
              <a:t> configuration, shared monitoring, accounting, etc.</a:t>
            </a:r>
          </a:p>
          <a:p>
            <a:pPr lvl="1"/>
            <a:r>
              <a:rPr lang="en-US" sz="1800" dirty="0" smtClean="0"/>
              <a:t>Same support model</a:t>
            </a:r>
          </a:p>
          <a:p>
            <a:pPr lvl="2"/>
            <a:r>
              <a:rPr lang="en-US" sz="1600" dirty="0" smtClean="0"/>
              <a:t>Ticketing system, consultancy, training</a:t>
            </a:r>
          </a:p>
          <a:p>
            <a:pPr lvl="1"/>
            <a:r>
              <a:rPr lang="en-US" sz="2000" dirty="0" smtClean="0"/>
              <a:t>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72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 to become a user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 sz="3200" smtClean="0"/>
              <a:t>Documentation</a:t>
            </a:r>
            <a:endParaRPr lang="en-GB" altLang="en-US" sz="32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EGI </a:t>
            </a:r>
            <a:r>
              <a:rPr lang="it-IT" sz="2400" b="1" dirty="0" err="1" smtClean="0">
                <a:solidFill>
                  <a:schemeClr val="accent1"/>
                </a:solidFill>
              </a:rPr>
              <a:t>Federated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Cloud</a:t>
            </a:r>
            <a:r>
              <a:rPr lang="it-IT" sz="2400" b="1" dirty="0" smtClean="0">
                <a:solidFill>
                  <a:schemeClr val="accent1"/>
                </a:solidFill>
              </a:rPr>
              <a:t> User </a:t>
            </a:r>
            <a:r>
              <a:rPr lang="it-IT" sz="2400" b="1" dirty="0" err="1" smtClean="0">
                <a:solidFill>
                  <a:schemeClr val="accent1"/>
                </a:solidFill>
              </a:rPr>
              <a:t>Support</a:t>
            </a:r>
            <a:r>
              <a:rPr lang="it-IT" sz="2400" b="1" dirty="0" smtClean="0">
                <a:solidFill>
                  <a:schemeClr val="accent1"/>
                </a:solidFill>
              </a:rPr>
              <a:t> doc.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entry page:</a:t>
            </a:r>
          </a:p>
          <a:p>
            <a:pPr algn="just">
              <a:defRPr/>
            </a:pPr>
            <a:r>
              <a:rPr lang="en-GB" sz="2400" dirty="0"/>
              <a:t>https://</a:t>
            </a:r>
            <a:r>
              <a:rPr lang="en-GB" sz="2400" dirty="0" smtClean="0"/>
              <a:t>wiki.egi.eu/wiki/Federated_Cloud_user_support</a:t>
            </a:r>
          </a:p>
        </p:txBody>
      </p:sp>
      <p:pic>
        <p:nvPicPr>
          <p:cNvPr id="46085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08225"/>
            <a:ext cx="89566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ED0D58-517D-47AE-A1A9-40BD9CE7B848}" type="slidenum">
              <a:rPr lang="en-GB" altLang="en-US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/>
          <a:lstStyle/>
          <a:p>
            <a:pPr algn="r"/>
            <a:r>
              <a:rPr lang="en-GB" altLang="en-US" sz="3600" dirty="0" smtClean="0"/>
              <a:t>Getting access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1556792"/>
            <a:ext cx="4932363" cy="5156200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</a:t>
            </a:r>
            <a:r>
              <a:rPr lang="en-GB" altLang="en-US" sz="2000" b="1" dirty="0" err="1" smtClean="0"/>
              <a:t>steplist</a:t>
            </a:r>
            <a:r>
              <a:rPr lang="en-GB" altLang="en-US" sz="2000" b="1" dirty="0" smtClean="0"/>
              <a:t>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your </a:t>
            </a:r>
            <a:br>
              <a:rPr lang="en-GB" altLang="en-US" sz="1800" dirty="0" smtClean="0"/>
            </a:br>
            <a:r>
              <a:rPr lang="en-GB" altLang="en-US" sz="1800" dirty="0" smtClean="0"/>
              <a:t>national CA: </a:t>
            </a:r>
            <a:r>
              <a:rPr lang="en-GB" altLang="en-US" sz="1800" dirty="0" smtClean="0">
                <a:hlinkClick r:id="rId3"/>
              </a:rPr>
              <a:t>http://www.igtf.net</a:t>
            </a:r>
            <a:r>
              <a:rPr lang="en-GB" altLang="en-US" sz="18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/>
              <a:t>fedcloud.egi.eu is a good starting point</a:t>
            </a:r>
          </a:p>
          <a:p>
            <a:pPr marL="806450" lvl="2"/>
            <a:r>
              <a:rPr lang="en-GB" altLang="en-US" sz="1600" dirty="0"/>
              <a:t>Other VOs: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  <a:hlinkClick r:id="rId4"/>
              </a:rPr>
              <a:t> http://operations-portal.egi.eu/vo/search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</a:t>
            </a:r>
            <a:r>
              <a:rPr lang="en-GB" altLang="en-US" sz="1600" dirty="0"/>
              <a:t>DB updated</a:t>
            </a:r>
          </a:p>
          <a:p>
            <a:pPr marL="806450" lvl="2"/>
            <a:r>
              <a:rPr lang="en-GB" altLang="en-US" sz="1600" dirty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</a:t>
            </a:r>
            <a:r>
              <a:rPr lang="en-GB" altLang="en-US" sz="1800" dirty="0" err="1" smtClean="0"/>
              <a:t>resorurces</a:t>
            </a:r>
            <a:endParaRPr lang="en-GB" altLang="en-US" sz="1800" dirty="0" smtClean="0"/>
          </a:p>
          <a:p>
            <a:pPr marL="806450" lvl="2"/>
            <a:r>
              <a:rPr lang="en-GB" altLang="en-US" sz="1600" dirty="0" err="1" smtClean="0"/>
              <a:t>rOCCI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 marL="806450" lvl="2"/>
            <a:r>
              <a:rPr lang="en-GB" altLang="en-US" sz="1600" dirty="0" smtClean="0"/>
              <a:t>High-level tool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9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for the Federated Cloud</a:t>
            </a:r>
            <a:endParaRPr lang="en-US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each community (Request at </a:t>
            </a: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)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1766664073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3539603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55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through the NGIs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412776"/>
            <a:ext cx="4824536" cy="4525963"/>
          </a:xfrm>
        </p:spPr>
        <p:txBody>
          <a:bodyPr/>
          <a:lstStyle/>
          <a:p>
            <a:pPr indent="-161925"/>
            <a:r>
              <a:rPr lang="en-GB" sz="2400" dirty="0" smtClean="0"/>
              <a:t>EGI’s federated support model</a:t>
            </a:r>
          </a:p>
          <a:p>
            <a:pPr lvl="1"/>
            <a:r>
              <a:rPr lang="en-GB" sz="2000" dirty="0" smtClean="0"/>
              <a:t>National support teams (NGIs)</a:t>
            </a:r>
          </a:p>
          <a:p>
            <a:pPr lvl="1"/>
            <a:r>
              <a:rPr lang="en-GB" sz="2000" dirty="0" smtClean="0"/>
              <a:t>Topic/discipline-specific support teams (see next slide)</a:t>
            </a:r>
          </a:p>
          <a:p>
            <a:pPr lvl="1"/>
            <a:r>
              <a:rPr lang="en-GB" sz="2000" dirty="0" smtClean="0"/>
              <a:t>EGI.eu UCST – primarily coordination &amp; support for supporters (</a:t>
            </a:r>
            <a:r>
              <a:rPr lang="en-GB" sz="2000" dirty="0" smtClean="0">
                <a:hlinkClick r:id="rId2"/>
              </a:rPr>
              <a:t>support@egi.eu</a:t>
            </a:r>
            <a:r>
              <a:rPr lang="en-GB" sz="2000" dirty="0" smtClean="0"/>
              <a:t>) </a:t>
            </a:r>
          </a:p>
          <a:p>
            <a:pPr lvl="1"/>
            <a:endParaRPr lang="en-GB" sz="2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3"/>
            <a:ext cx="6120680" cy="5748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447752" y="1052736"/>
            <a:ext cx="32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http://www.egi.eu/about/ngis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Left Arrow 26"/>
          <p:cNvSpPr/>
          <p:nvPr/>
        </p:nvSpPr>
        <p:spPr>
          <a:xfrm>
            <a:off x="6516216" y="386104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use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6516216" y="422108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federate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Keep in mind!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You have </a:t>
            </a:r>
            <a:r>
              <a:rPr lang="en-GB" b="1" noProof="0" dirty="0" smtClean="0"/>
              <a:t>root</a:t>
            </a:r>
            <a:r>
              <a:rPr lang="en-GB" i="1" noProof="0" dirty="0" smtClean="0"/>
              <a:t> </a:t>
            </a:r>
            <a:r>
              <a:rPr lang="en-GB" noProof="0" dirty="0" smtClean="0"/>
              <a:t>access to your virtual machines </a:t>
            </a:r>
          </a:p>
          <a:p>
            <a:r>
              <a:rPr lang="en-GB" noProof="0" dirty="0" smtClean="0"/>
              <a:t>Your virtual machines are often visible from the Internet </a:t>
            </a:r>
          </a:p>
          <a:p>
            <a:r>
              <a:rPr lang="en-GB" noProof="0" dirty="0" smtClean="0"/>
              <a:t>It is up to you to keep your virtual machines </a:t>
            </a:r>
            <a:r>
              <a:rPr lang="en-GB" noProof="0" dirty="0" smtClean="0">
                <a:solidFill>
                  <a:srgbClr val="FF0000"/>
                </a:solidFill>
              </a:rPr>
              <a:t>updated and secure</a:t>
            </a:r>
          </a:p>
          <a:p>
            <a:r>
              <a:rPr lang="en-GB" b="1" noProof="0" dirty="0" smtClean="0"/>
              <a:t>DO NOT USE </a:t>
            </a:r>
            <a:r>
              <a:rPr lang="en-GB" noProof="0" dirty="0" smtClean="0"/>
              <a:t>password-based authentication for remote access </a:t>
            </a:r>
          </a:p>
          <a:p>
            <a:r>
              <a:rPr lang="en-GB" noProof="0" dirty="0" smtClean="0"/>
              <a:t>You should terminate your virtual machine as soon as it is not needed anymore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9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EGI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2048" y="1020864"/>
            <a:ext cx="8676456" cy="4784400"/>
          </a:xfrm>
        </p:spPr>
        <p:txBody>
          <a:bodyPr/>
          <a:lstStyle/>
          <a:p>
            <a:r>
              <a:rPr lang="en-US" sz="2000" dirty="0" smtClean="0"/>
              <a:t>In the IaaS layer you saw today:</a:t>
            </a:r>
          </a:p>
          <a:p>
            <a:pPr lvl="1"/>
            <a:r>
              <a:rPr lang="en-US" sz="1800" dirty="0" smtClean="0"/>
              <a:t>New abstractions in the </a:t>
            </a:r>
            <a:r>
              <a:rPr lang="en-US" sz="1800" dirty="0" err="1" smtClean="0"/>
              <a:t>rOCCI</a:t>
            </a:r>
            <a:r>
              <a:rPr lang="en-US" sz="1800" dirty="0" smtClean="0"/>
              <a:t> client (2016 Q1)</a:t>
            </a:r>
          </a:p>
          <a:p>
            <a:pPr lvl="1"/>
            <a:r>
              <a:rPr lang="en-US" sz="1800" dirty="0" smtClean="0"/>
              <a:t>VA instantiation interface in </a:t>
            </a:r>
            <a:r>
              <a:rPr lang="en-US" sz="1800" dirty="0" err="1" smtClean="0"/>
              <a:t>AppDB</a:t>
            </a:r>
            <a:r>
              <a:rPr lang="en-US" sz="1800" dirty="0" smtClean="0"/>
              <a:t> (2016-17)</a:t>
            </a:r>
          </a:p>
          <a:p>
            <a:pPr lvl="1"/>
            <a:r>
              <a:rPr lang="en-US" sz="1800" dirty="0" smtClean="0"/>
              <a:t>Create VM snapshots, resize VMs on sites (OCCI extension to v1.2)</a:t>
            </a:r>
          </a:p>
          <a:p>
            <a:r>
              <a:rPr lang="en-US" sz="2000" dirty="0" smtClean="0"/>
              <a:t>In the PaaS layer:</a:t>
            </a:r>
          </a:p>
          <a:p>
            <a:pPr lvl="1"/>
            <a:r>
              <a:rPr lang="en-US" sz="1800" dirty="0"/>
              <a:t>Tutorials and SLAs for </a:t>
            </a:r>
            <a:r>
              <a:rPr lang="en-US" sz="1800" dirty="0" smtClean="0"/>
              <a:t>high-level services</a:t>
            </a:r>
            <a:endParaRPr lang="en-US" sz="1800" dirty="0"/>
          </a:p>
          <a:p>
            <a:pPr lvl="1"/>
            <a:r>
              <a:rPr lang="en-US" sz="1800" dirty="0" smtClean="0"/>
              <a:t>Complete the integration and guides of emerging tools, e.g. OCCO</a:t>
            </a:r>
            <a:endParaRPr lang="en-US" sz="1600" dirty="0" smtClean="0"/>
          </a:p>
          <a:p>
            <a:pPr lvl="1"/>
            <a:r>
              <a:rPr lang="en-US" sz="1800" dirty="0"/>
              <a:t>Extend ‘proxy factory concept’ </a:t>
            </a:r>
            <a:r>
              <a:rPr lang="en-US" sz="1800" dirty="0" smtClean="0"/>
              <a:t>from </a:t>
            </a:r>
            <a:r>
              <a:rPr lang="en-US" sz="1800" dirty="0"/>
              <a:t>tutorials to production </a:t>
            </a:r>
            <a:r>
              <a:rPr lang="en-US" sz="1800" dirty="0" smtClean="0"/>
              <a:t>users</a:t>
            </a:r>
          </a:p>
          <a:p>
            <a:r>
              <a:rPr lang="en-US" sz="2000" dirty="0" smtClean="0"/>
              <a:t>In the SaaS layer</a:t>
            </a:r>
          </a:p>
          <a:p>
            <a:pPr lvl="1"/>
            <a:r>
              <a:rPr lang="en-US" sz="1800" dirty="0" smtClean="0"/>
              <a:t>Community specific service developments:</a:t>
            </a:r>
          </a:p>
          <a:p>
            <a:pPr lvl="2"/>
            <a:r>
              <a:rPr lang="en-US" sz="1600" dirty="0" smtClean="0"/>
              <a:t>BBMRI, ELIXIR, DARIAH, </a:t>
            </a:r>
            <a:r>
              <a:rPr lang="en-US" sz="1600" dirty="0" err="1" smtClean="0"/>
              <a:t>MoBrain</a:t>
            </a:r>
            <a:r>
              <a:rPr lang="en-US" sz="1600" dirty="0" smtClean="0"/>
              <a:t>, EISCAT_3D, </a:t>
            </a:r>
            <a:r>
              <a:rPr lang="en-US" sz="1600" dirty="0" err="1" smtClean="0"/>
              <a:t>LifeWatch</a:t>
            </a:r>
            <a:r>
              <a:rPr lang="en-US" sz="1600" dirty="0" smtClean="0"/>
              <a:t>, EPOS, Disaster Mitigation </a:t>
            </a:r>
          </a:p>
          <a:p>
            <a:pPr lvl="2"/>
            <a:r>
              <a:rPr lang="en-US" sz="1600" dirty="0" err="1" smtClean="0"/>
              <a:t>HumanBrainProject</a:t>
            </a:r>
            <a:r>
              <a:rPr lang="en-US" sz="1600" dirty="0" smtClean="0"/>
              <a:t>, Marine and Fisheries, etc.</a:t>
            </a:r>
          </a:p>
          <a:p>
            <a:pPr lvl="1"/>
            <a:r>
              <a:rPr lang="en-US" sz="1800" dirty="0" smtClean="0"/>
              <a:t>Operation of community SaaS based on SLAs</a:t>
            </a:r>
          </a:p>
          <a:p>
            <a:r>
              <a:rPr lang="en-US" sz="2000" dirty="0" smtClean="0"/>
              <a:t>Collaborations with cloud federations</a:t>
            </a:r>
          </a:p>
          <a:p>
            <a:pPr lvl="1"/>
            <a:r>
              <a:rPr lang="en-US" sz="1800" dirty="0" err="1" smtClean="0"/>
              <a:t>Canfar</a:t>
            </a:r>
            <a:r>
              <a:rPr lang="en-US" sz="1800" dirty="0" smtClean="0"/>
              <a:t>, </a:t>
            </a:r>
            <a:r>
              <a:rPr lang="en-US" sz="1800" dirty="0" err="1" smtClean="0"/>
              <a:t>FogBow</a:t>
            </a:r>
            <a:r>
              <a:rPr lang="en-US" sz="1800" dirty="0" smtClean="0"/>
              <a:t>, HARNESS, Nectar, CERN, </a:t>
            </a:r>
            <a:r>
              <a:rPr lang="en-US" sz="1800" dirty="0" err="1" smtClean="0"/>
              <a:t>JetStream</a:t>
            </a:r>
            <a:r>
              <a:rPr lang="en-US" sz="1800" dirty="0" smtClean="0"/>
              <a:t>, etc.</a:t>
            </a:r>
          </a:p>
          <a:p>
            <a:pPr lvl="1"/>
            <a:r>
              <a:rPr lang="en-US" sz="1800" dirty="0" smtClean="0"/>
              <a:t>Technology exchange; Interoperability; User support and training</a:t>
            </a:r>
          </a:p>
        </p:txBody>
      </p:sp>
    </p:spTree>
    <p:extLst>
      <p:ext uri="{BB962C8B-B14F-4D97-AF65-F5344CB8AC3E}">
        <p14:creationId xmlns:p14="http://schemas.microsoft.com/office/powerpoint/2010/main" val="38066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EGI Community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95325"/>
            <a:ext cx="4824536" cy="4525963"/>
          </a:xfrm>
        </p:spPr>
        <p:txBody>
          <a:bodyPr/>
          <a:lstStyle/>
          <a:p>
            <a:r>
              <a:rPr lang="en-GB" sz="2800" dirty="0" smtClean="0"/>
              <a:t>EGI Community Forum</a:t>
            </a:r>
          </a:p>
          <a:p>
            <a:r>
              <a:rPr lang="en-GB" sz="2800" dirty="0" smtClean="0"/>
              <a:t>Bari, Italy</a:t>
            </a:r>
          </a:p>
          <a:p>
            <a:r>
              <a:rPr lang="en-GB" sz="2800" dirty="0" smtClean="0"/>
              <a:t>2015, Nov 10-13.</a:t>
            </a:r>
          </a:p>
          <a:p>
            <a:r>
              <a:rPr lang="en-GB" sz="2800" dirty="0">
                <a:hlinkClick r:id="rId3"/>
              </a:rPr>
              <a:t>http://cf2015.egi.eu</a:t>
            </a:r>
            <a:r>
              <a:rPr lang="en-GB" sz="2800" dirty="0" smtClean="0">
                <a:hlinkClick r:id="rId3"/>
              </a:rPr>
              <a:t>/</a:t>
            </a:r>
            <a:r>
              <a:rPr lang="en-GB" sz="2800" dirty="0" smtClean="0"/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CfC</a:t>
            </a:r>
            <a:r>
              <a:rPr lang="en-US" sz="2800" dirty="0" smtClean="0">
                <a:solidFill>
                  <a:srgbClr val="FF0000"/>
                </a:solidFill>
              </a:rPr>
              <a:t> is open until July 19!</a:t>
            </a:r>
          </a:p>
          <a:p>
            <a:pPr lvl="1"/>
            <a:r>
              <a:rPr lang="en-US" sz="2400" dirty="0" smtClean="0"/>
              <a:t>Presentations</a:t>
            </a:r>
            <a:r>
              <a:rPr lang="en-US" sz="2400" dirty="0"/>
              <a:t>, tutorials, workshops, demos, posters</a:t>
            </a:r>
            <a:endParaRPr lang="en-GB" sz="2400" dirty="0"/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5"/>
            <a:ext cx="3564033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234680"/>
            <a:ext cx="532859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PLEASE RETURN THE FEEDBACK FORMS!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348880"/>
            <a:ext cx="4390172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51520" y="1341040"/>
            <a:ext cx="8640960" cy="791815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en-GB" b="0" dirty="0">
                <a:solidFill>
                  <a:srgbClr val="4F81BD"/>
                </a:solidFill>
              </a:rPr>
              <a:t>EGI Federated Cloud </a:t>
            </a:r>
            <a:r>
              <a:rPr lang="en-GB" b="0" dirty="0">
                <a:solidFill>
                  <a:schemeClr val="accent1"/>
                </a:solidFill>
              </a:rPr>
              <a:t>is </a:t>
            </a:r>
            <a:r>
              <a:rPr lang="en-GB" b="0" dirty="0" smtClean="0">
                <a:solidFill>
                  <a:schemeClr val="accent1"/>
                </a:solidFill>
              </a:rPr>
              <a:t>a collaboration </a:t>
            </a:r>
            <a:r>
              <a:rPr lang="en-GB" b="0" dirty="0" smtClean="0"/>
              <a:t>of communities developing, innovating, operating and using cloud federations for research and education. The collaboration facilitates innovation and sustainability of participating clouds and related communities.</a:t>
            </a:r>
            <a:endParaRPr lang="en-GB" b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EGI Federated Cloud</a:t>
            </a:r>
            <a:endParaRPr lang="en-GB" sz="3600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608512" cy="504056"/>
          </a:xfrm>
        </p:spPr>
        <p:txBody>
          <a:bodyPr/>
          <a:lstStyle/>
          <a:p>
            <a:pPr algn="ctr"/>
            <a:r>
              <a:rPr lang="en-GB" dirty="0" smtClean="0"/>
              <a:t>Public Cloud (1)</a:t>
            </a:r>
            <a:endParaRPr lang="en-GB" dirty="0"/>
          </a:p>
        </p:txBody>
      </p:sp>
      <p:sp>
        <p:nvSpPr>
          <p:cNvPr id="24" name="Marcador de contenido 6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446449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/>
                </a:solidFill>
              </a:rPr>
              <a:t>Open to any research </a:t>
            </a:r>
            <a:r>
              <a:rPr lang="en-GB" sz="2000" b="1" dirty="0" smtClean="0">
                <a:solidFill>
                  <a:schemeClr val="accent1"/>
                </a:solidFill>
              </a:rPr>
              <a:t>community, maintained by EGI FC Task Force</a:t>
            </a:r>
            <a:endParaRPr lang="en-GB" sz="2000" b="1" dirty="0">
              <a:solidFill>
                <a:schemeClr val="accent1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Open Standards</a:t>
            </a:r>
            <a:r>
              <a:rPr lang="en-GB" sz="2000" dirty="0" smtClean="0"/>
              <a:t>: use of open </a:t>
            </a:r>
            <a:r>
              <a:rPr lang="en-GB" sz="2000" dirty="0"/>
              <a:t>standards </a:t>
            </a:r>
            <a:r>
              <a:rPr lang="en-GB" sz="2000" dirty="0" smtClean="0"/>
              <a:t>to implement federation: OCCI</a:t>
            </a:r>
            <a:r>
              <a:rPr lang="en-GB" sz="2000" dirty="0"/>
              <a:t>, </a:t>
            </a:r>
            <a:r>
              <a:rPr lang="en-GB" sz="2000" dirty="0" smtClean="0"/>
              <a:t>OVF</a:t>
            </a:r>
            <a:r>
              <a:rPr lang="en-GB" sz="2000" dirty="0"/>
              <a:t>, </a:t>
            </a:r>
            <a:r>
              <a:rPr lang="en-GB" sz="2000" dirty="0" smtClean="0"/>
              <a:t>GLUE2, APEL, (CDMI), … </a:t>
            </a:r>
            <a:r>
              <a:rPr lang="en-GB" sz="2000" dirty="0" smtClean="0">
                <a:solidFill>
                  <a:srgbClr val="FF0000"/>
                </a:solidFill>
              </a:rPr>
              <a:t>Standards required.</a:t>
            </a:r>
            <a:r>
              <a:rPr lang="en-GB" sz="2000" dirty="0" smtClean="0"/>
              <a:t> 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Stronger integration profile</a:t>
            </a:r>
            <a:r>
              <a:rPr lang="en-GB" sz="2000" dirty="0" smtClean="0"/>
              <a:t>: Cloud Computing integrated into the existing production infrastructure.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320480" cy="47691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Community Clouds (n)</a:t>
            </a:r>
            <a:endParaRPr lang="en-GB" dirty="0"/>
          </a:p>
        </p:txBody>
      </p:sp>
      <p:sp>
        <p:nvSpPr>
          <p:cNvPr id="32" name="Marcador de contenido 8"/>
          <p:cNvSpPr>
            <a:spLocks noGrp="1"/>
          </p:cNvSpPr>
          <p:nvPr>
            <p:ph sz="quarter" idx="4"/>
          </p:nvPr>
        </p:nvSpPr>
        <p:spPr>
          <a:xfrm>
            <a:off x="4572480" y="2996952"/>
            <a:ext cx="446401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Available for specific communities, maintained by them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Community choices: </a:t>
            </a:r>
            <a:r>
              <a:rPr lang="en-GB" sz="2000" dirty="0" smtClean="0"/>
              <a:t>Services and APIs to implement federation is community choice. 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Standards encouraged.</a:t>
            </a:r>
            <a:endParaRPr lang="en-GB" sz="2000" dirty="0">
              <a:solidFill>
                <a:srgbClr val="FF0000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Looser Federation profile</a:t>
            </a:r>
            <a:r>
              <a:rPr lang="en-GB" sz="2000" dirty="0" smtClean="0"/>
              <a:t>: Based on a subset of EGI components (accounting, monitoring,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179512" y="332656"/>
            <a:ext cx="4390172" cy="1157637"/>
          </a:xfrm>
          <a:prstGeom prst="wedgeRectCallout">
            <a:avLst>
              <a:gd name="adj1" fmla="val -7503"/>
              <a:gd name="adj2" fmla="val 130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TUTORIAL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76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24" y="2016805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921191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577285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63524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4573" y="963885"/>
            <a:ext cx="3203731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Development started in 2011</a:t>
            </a:r>
          </a:p>
          <a:p>
            <a:r>
              <a:rPr lang="en-GB" sz="1400" dirty="0" smtClean="0"/>
              <a:t>Production operations since May 2014</a:t>
            </a:r>
          </a:p>
          <a:p>
            <a:r>
              <a:rPr lang="en-GB" sz="1400" dirty="0" smtClean="0"/>
              <a:t>Currently: 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21 </a:t>
            </a:r>
            <a:r>
              <a:rPr lang="en-GB" sz="1400" dirty="0"/>
              <a:t>providers from 14 NGIs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6.000 cores in total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700k VMs, 9M </a:t>
            </a:r>
            <a:r>
              <a:rPr lang="en-GB" sz="1400" dirty="0" err="1" smtClean="0"/>
              <a:t>CPUh</a:t>
            </a:r>
            <a:r>
              <a:rPr lang="en-GB" sz="1400" dirty="0" smtClean="0"/>
              <a:t> in last 12 months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45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it-IT" altLang="en-US" sz="2400" dirty="0" smtClean="0">
                <a:latin typeface="Arial" charset="0"/>
                <a:cs typeface="Arial" charset="0"/>
              </a:rPr>
              <a:t>Architecture of the EGI Federated Cloud</a:t>
            </a:r>
            <a:endParaRPr lang="en-GB" alt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2828925" y="2946400"/>
            <a:ext cx="5972175" cy="1090613"/>
            <a:chOff x="1534412" y="2783782"/>
            <a:chExt cx="5971946" cy="1091143"/>
          </a:xfrm>
        </p:grpSpPr>
        <p:grpSp>
          <p:nvGrpSpPr>
            <p:cNvPr id="11331" name="Gruppo 15"/>
            <p:cNvGrpSpPr>
              <a:grpSpLocks/>
            </p:cNvGrpSpPr>
            <p:nvPr/>
          </p:nvGrpSpPr>
          <p:grpSpPr bwMode="auto">
            <a:xfrm>
              <a:off x="1534412" y="2783782"/>
              <a:ext cx="5971946" cy="1091143"/>
              <a:chOff x="-34726" y="450571"/>
              <a:chExt cx="4000946" cy="376976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4624" y="450571"/>
                <a:ext cx="3961596" cy="37697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tangolo 17"/>
              <p:cNvSpPr/>
              <p:nvPr/>
            </p:nvSpPr>
            <p:spPr>
              <a:xfrm>
                <a:off x="-34726" y="2837539"/>
                <a:ext cx="3961596" cy="136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17170" tIns="217170" rIns="217170" bIns="217170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/>
                  <a:t>Cloud </a:t>
                </a:r>
                <a:r>
                  <a:rPr lang="es-ES" sz="2400" dirty="0" err="1" smtClean="0"/>
                  <a:t>Providers</a:t>
                </a:r>
                <a:endParaRPr lang="es-ES" sz="2400" dirty="0"/>
              </a:p>
            </p:txBody>
          </p:sp>
        </p:grpSp>
        <p:grpSp>
          <p:nvGrpSpPr>
            <p:cNvPr id="11332" name="Gruppo 19"/>
            <p:cNvGrpSpPr>
              <a:grpSpLocks/>
            </p:cNvGrpSpPr>
            <p:nvPr/>
          </p:nvGrpSpPr>
          <p:grpSpPr bwMode="auto">
            <a:xfrm>
              <a:off x="1763688" y="2879440"/>
              <a:ext cx="1743536" cy="621568"/>
              <a:chOff x="400329" y="1575393"/>
              <a:chExt cx="3298634" cy="1364639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399033" y="1574598"/>
                <a:ext cx="3171496" cy="136691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8077" y="1574598"/>
                <a:ext cx="3261595" cy="13285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(OpenStack)</a:t>
                </a:r>
              </a:p>
            </p:txBody>
          </p:sp>
        </p:grpSp>
        <p:grpSp>
          <p:nvGrpSpPr>
            <p:cNvPr id="11333" name="Gruppo 22"/>
            <p:cNvGrpSpPr>
              <a:grpSpLocks/>
            </p:cNvGrpSpPr>
            <p:nvPr/>
          </p:nvGrpSpPr>
          <p:grpSpPr bwMode="auto">
            <a:xfrm>
              <a:off x="3718391" y="2879439"/>
              <a:ext cx="1717705" cy="618545"/>
              <a:chOff x="400329" y="1576450"/>
              <a:chExt cx="3298635" cy="1364639"/>
            </a:xfrm>
          </p:grpSpPr>
          <p:sp>
            <p:nvSpPr>
              <p:cNvPr id="24" name="Rettangolo arrotondato 23"/>
              <p:cNvSpPr/>
              <p:nvPr/>
            </p:nvSpPr>
            <p:spPr>
              <a:xfrm>
                <a:off x="400976" y="1575653"/>
                <a:ext cx="3170415" cy="1366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440607" y="1575653"/>
                <a:ext cx="3258820" cy="1328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(OpenNebula)</a:t>
                </a:r>
              </a:p>
            </p:txBody>
          </p:sp>
        </p:grpSp>
        <p:grpSp>
          <p:nvGrpSpPr>
            <p:cNvPr id="11334" name="Gruppo 25"/>
            <p:cNvGrpSpPr>
              <a:grpSpLocks/>
            </p:cNvGrpSpPr>
            <p:nvPr/>
          </p:nvGrpSpPr>
          <p:grpSpPr bwMode="auto">
            <a:xfrm>
              <a:off x="5640364" y="2879439"/>
              <a:ext cx="1717705" cy="618546"/>
              <a:chOff x="400329" y="1576449"/>
              <a:chExt cx="3298635" cy="1364639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401777" y="1575652"/>
                <a:ext cx="3170415" cy="13665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tangolo 27"/>
              <p:cNvSpPr/>
              <p:nvPr/>
            </p:nvSpPr>
            <p:spPr>
              <a:xfrm>
                <a:off x="441406" y="1575652"/>
                <a:ext cx="3258821" cy="13280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 smtClean="0"/>
                  <a:t>(</a:t>
                </a:r>
                <a:r>
                  <a:rPr lang="es-ES" sz="1600" dirty="0" err="1" smtClean="0"/>
                  <a:t>Synnefo</a:t>
                </a:r>
                <a:r>
                  <a:rPr lang="es-ES" sz="1600" dirty="0" smtClean="0"/>
                  <a:t>)</a:t>
                </a:r>
                <a:endParaRPr lang="es-ES" sz="1600" dirty="0"/>
              </a:p>
            </p:txBody>
          </p:sp>
        </p:grpSp>
      </p:grpSp>
      <p:grpSp>
        <p:nvGrpSpPr>
          <p:cNvPr id="126" name="Gruppo 125"/>
          <p:cNvGrpSpPr>
            <a:grpSpLocks/>
          </p:cNvGrpSpPr>
          <p:nvPr/>
        </p:nvGrpSpPr>
        <p:grpSpPr bwMode="auto">
          <a:xfrm>
            <a:off x="2627313" y="4029075"/>
            <a:ext cx="6337300" cy="2405063"/>
            <a:chOff x="2627784" y="4029776"/>
            <a:chExt cx="6336704" cy="2404560"/>
          </a:xfrm>
        </p:grpSpPr>
        <p:grpSp>
          <p:nvGrpSpPr>
            <p:cNvPr id="11304" name="Gruppo 44"/>
            <p:cNvGrpSpPr>
              <a:grpSpLocks/>
            </p:cNvGrpSpPr>
            <p:nvPr/>
          </p:nvGrpSpPr>
          <p:grpSpPr bwMode="auto">
            <a:xfrm>
              <a:off x="2627784" y="4495081"/>
              <a:ext cx="6336704" cy="1939255"/>
              <a:chOff x="1547664" y="4293096"/>
              <a:chExt cx="6336704" cy="1939255"/>
            </a:xfrm>
          </p:grpSpPr>
          <p:grpSp>
            <p:nvGrpSpPr>
              <p:cNvPr id="11310" name="Gruppo 8"/>
              <p:cNvGrpSpPr>
                <a:grpSpLocks/>
              </p:cNvGrpSpPr>
              <p:nvPr/>
            </p:nvGrpSpPr>
            <p:grpSpPr bwMode="auto">
              <a:xfrm>
                <a:off x="1547664" y="4293096"/>
                <a:ext cx="6336704" cy="1939255"/>
                <a:chOff x="-34726" y="-305625"/>
                <a:chExt cx="4000946" cy="4505992"/>
              </a:xfrm>
            </p:grpSpPr>
            <p:sp>
              <p:nvSpPr>
                <p:cNvPr id="10" name="Rettangolo arrotondato 9"/>
                <p:cNvSpPr/>
                <p:nvPr/>
              </p:nvSpPr>
              <p:spPr>
                <a:xfrm>
                  <a:off x="4361" y="-306238"/>
                  <a:ext cx="3961859" cy="41820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tangolo 10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dirty="0"/>
                    <a:t>EGI Core Platform</a:t>
                  </a:r>
                </a:p>
              </p:txBody>
            </p:sp>
          </p:grpSp>
          <p:grpSp>
            <p:nvGrpSpPr>
              <p:cNvPr id="11311" name="Gruppo 12"/>
              <p:cNvGrpSpPr>
                <a:grpSpLocks/>
              </p:cNvGrpSpPr>
              <p:nvPr/>
            </p:nvGrpSpPr>
            <p:grpSpPr bwMode="auto">
              <a:xfrm>
                <a:off x="1784813" y="4874390"/>
                <a:ext cx="5955539" cy="864096"/>
                <a:chOff x="347947" y="1810283"/>
                <a:chExt cx="3169681" cy="1386952"/>
              </a:xfrm>
            </p:grpSpPr>
            <p:sp>
              <p:nvSpPr>
                <p:cNvPr id="14" name="Rettangolo arrotondato 13"/>
                <p:cNvSpPr/>
                <p:nvPr/>
              </p:nvSpPr>
              <p:spPr>
                <a:xfrm>
                  <a:off x="347610" y="1809232"/>
                  <a:ext cx="3169788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ttangolo 14"/>
                <p:cNvSpPr/>
                <p:nvPr/>
              </p:nvSpPr>
              <p:spPr>
                <a:xfrm>
                  <a:off x="387317" y="1911134"/>
                  <a:ext cx="3090374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services</a:t>
                  </a:r>
                  <a:endParaRPr lang="es-ES" sz="2400" dirty="0"/>
                </a:p>
              </p:txBody>
            </p:sp>
          </p:grpSp>
          <p:grpSp>
            <p:nvGrpSpPr>
              <p:cNvPr id="11312" name="Gruppo 28"/>
              <p:cNvGrpSpPr>
                <a:grpSpLocks/>
              </p:cNvGrpSpPr>
              <p:nvPr/>
            </p:nvGrpSpPr>
            <p:grpSpPr bwMode="auto">
              <a:xfrm>
                <a:off x="6551861" y="438220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0" name="Rettangolo arrotondato 29"/>
                <p:cNvSpPr/>
                <p:nvPr/>
              </p:nvSpPr>
              <p:spPr>
                <a:xfrm>
                  <a:off x="402490" y="1358259"/>
                  <a:ext cx="3167880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ttangolo 30"/>
                <p:cNvSpPr/>
                <p:nvPr/>
              </p:nvSpPr>
              <p:spPr>
                <a:xfrm>
                  <a:off x="440657" y="1358259"/>
                  <a:ext cx="325852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smtClean="0"/>
                    <a:t>AAI</a:t>
                  </a:r>
                  <a:br>
                    <a:rPr lang="es-ES" sz="1400" dirty="0" smtClean="0"/>
                  </a:br>
                  <a:r>
                    <a:rPr lang="es-ES" sz="1400" dirty="0" smtClean="0"/>
                    <a:t>(</a:t>
                  </a:r>
                  <a:r>
                    <a:rPr lang="es-ES" sz="1400" dirty="0" err="1" smtClean="0"/>
                    <a:t>VOs</a:t>
                  </a:r>
                  <a:r>
                    <a:rPr lang="es-ES" sz="1400" dirty="0" smtClean="0"/>
                    <a:t>)</a:t>
                  </a:r>
                  <a:endParaRPr lang="es-ES" sz="1400" dirty="0"/>
                </a:p>
              </p:txBody>
            </p:sp>
          </p:grpSp>
          <p:grpSp>
            <p:nvGrpSpPr>
              <p:cNvPr id="11313" name="Gruppo 31"/>
              <p:cNvGrpSpPr>
                <a:grpSpLocks/>
              </p:cNvGrpSpPr>
              <p:nvPr/>
            </p:nvGrpSpPr>
            <p:grpSpPr bwMode="auto">
              <a:xfrm>
                <a:off x="1933389" y="4394411"/>
                <a:ext cx="1100035" cy="780887"/>
                <a:chOff x="393170" y="1358411"/>
                <a:chExt cx="3306238" cy="1365806"/>
              </a:xfrm>
            </p:grpSpPr>
            <p:sp>
              <p:nvSpPr>
                <p:cNvPr id="33" name="Rettangolo arrotondato 32"/>
                <p:cNvSpPr/>
                <p:nvPr/>
              </p:nvSpPr>
              <p:spPr>
                <a:xfrm>
                  <a:off x="393170" y="1358411"/>
                  <a:ext cx="3177421" cy="136580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ttangolo 33"/>
                <p:cNvSpPr/>
                <p:nvPr/>
              </p:nvSpPr>
              <p:spPr>
                <a:xfrm>
                  <a:off x="436110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Service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registry</a:t>
                  </a:r>
                  <a:endParaRPr lang="es-ES" sz="1400" dirty="0"/>
                </a:p>
              </p:txBody>
            </p:sp>
          </p:grpSp>
          <p:grpSp>
            <p:nvGrpSpPr>
              <p:cNvPr id="11314" name="Gruppo 34"/>
              <p:cNvGrpSpPr>
                <a:grpSpLocks/>
              </p:cNvGrpSpPr>
              <p:nvPr/>
            </p:nvGrpSpPr>
            <p:grpSpPr bwMode="auto">
              <a:xfrm>
                <a:off x="3094036" y="439481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6" name="Rettangolo arrotondato 35"/>
                <p:cNvSpPr/>
                <p:nvPr/>
              </p:nvSpPr>
              <p:spPr>
                <a:xfrm>
                  <a:off x="399451" y="1358413"/>
                  <a:ext cx="3172649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ttangolo 36"/>
                <p:cNvSpPr/>
                <p:nvPr/>
              </p:nvSpPr>
              <p:spPr>
                <a:xfrm>
                  <a:off x="437619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Information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system</a:t>
                  </a:r>
                  <a:endParaRPr lang="es-ES" sz="1400" dirty="0"/>
                </a:p>
              </p:txBody>
            </p:sp>
          </p:grpSp>
          <p:grpSp>
            <p:nvGrpSpPr>
              <p:cNvPr id="11315" name="Gruppo 37"/>
              <p:cNvGrpSpPr>
                <a:grpSpLocks/>
              </p:cNvGrpSpPr>
              <p:nvPr/>
            </p:nvGrpSpPr>
            <p:grpSpPr bwMode="auto">
              <a:xfrm>
                <a:off x="4235128" y="4365104"/>
                <a:ext cx="1084207" cy="834368"/>
                <a:chOff x="440296" y="1359114"/>
                <a:chExt cx="3258667" cy="1459348"/>
              </a:xfrm>
            </p:grpSpPr>
            <p:sp>
              <p:nvSpPr>
                <p:cNvPr id="39" name="Rettangolo arrotondato 38"/>
                <p:cNvSpPr/>
                <p:nvPr/>
              </p:nvSpPr>
              <p:spPr>
                <a:xfrm>
                  <a:off x="478223" y="1449237"/>
                  <a:ext cx="3167880" cy="13685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ttangolo 39"/>
                <p:cNvSpPr/>
                <p:nvPr/>
              </p:nvSpPr>
              <p:spPr>
                <a:xfrm>
                  <a:off x="440056" y="1354852"/>
                  <a:ext cx="3258529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/>
                    <a:t>Accounting</a:t>
                  </a:r>
                </a:p>
              </p:txBody>
            </p:sp>
          </p:grpSp>
          <p:grpSp>
            <p:nvGrpSpPr>
              <p:cNvPr id="11316" name="Gruppo 40"/>
              <p:cNvGrpSpPr>
                <a:grpSpLocks/>
              </p:cNvGrpSpPr>
              <p:nvPr/>
            </p:nvGrpSpPr>
            <p:grpSpPr bwMode="auto">
              <a:xfrm>
                <a:off x="5407777" y="4387899"/>
                <a:ext cx="1097505" cy="780219"/>
                <a:chOff x="400329" y="1359114"/>
                <a:chExt cx="3298634" cy="1364639"/>
              </a:xfrm>
            </p:grpSpPr>
            <p:sp>
              <p:nvSpPr>
                <p:cNvPr id="42" name="Rettangolo arrotondato 41"/>
                <p:cNvSpPr/>
                <p:nvPr/>
              </p:nvSpPr>
              <p:spPr>
                <a:xfrm>
                  <a:off x="401303" y="1359399"/>
                  <a:ext cx="3167880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ttangolo 42"/>
                <p:cNvSpPr/>
                <p:nvPr/>
              </p:nvSpPr>
              <p:spPr>
                <a:xfrm>
                  <a:off x="439470" y="1359399"/>
                  <a:ext cx="3258525" cy="13241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Monitoring</a:t>
                  </a:r>
                  <a:endParaRPr lang="es-ES" sz="1400" dirty="0"/>
                </a:p>
              </p:txBody>
            </p:sp>
          </p:grpSp>
        </p:grpSp>
        <p:cxnSp>
          <p:nvCxnSpPr>
            <p:cNvPr id="47" name="Connettore 4 46"/>
            <p:cNvCxnSpPr/>
            <p:nvPr/>
          </p:nvCxnSpPr>
          <p:spPr>
            <a:xfrm rot="5400000">
              <a:off x="4344533" y="3109876"/>
              <a:ext cx="520591" cy="237308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rot="5400000">
              <a:off x="4936616" y="3689258"/>
              <a:ext cx="520591" cy="121432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54"/>
            <p:cNvCxnSpPr/>
            <p:nvPr/>
          </p:nvCxnSpPr>
          <p:spPr>
            <a:xfrm rot="5400000">
              <a:off x="5525524" y="4303563"/>
              <a:ext cx="550748" cy="317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16200000" flipH="1">
              <a:off x="6153320" y="3675766"/>
              <a:ext cx="520591" cy="122860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60"/>
            <p:cNvCxnSpPr/>
            <p:nvPr/>
          </p:nvCxnSpPr>
          <p:spPr>
            <a:xfrm rot="16200000" flipH="1">
              <a:off x="6693019" y="3136067"/>
              <a:ext cx="514242" cy="230165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ttangolo arrotondato 83"/>
          <p:cNvSpPr/>
          <p:nvPr/>
        </p:nvSpPr>
        <p:spPr bwMode="auto">
          <a:xfrm>
            <a:off x="84138" y="4489450"/>
            <a:ext cx="2316162" cy="1800225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ttangolo 84"/>
          <p:cNvSpPr/>
          <p:nvPr/>
        </p:nvSpPr>
        <p:spPr bwMode="auto">
          <a:xfrm>
            <a:off x="-30163" y="5724525"/>
            <a:ext cx="2530476" cy="584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/>
              <a:t>Appliances</a:t>
            </a:r>
            <a:r>
              <a:rPr lang="es-ES" dirty="0" smtClean="0"/>
              <a:t> Marketplace (</a:t>
            </a:r>
            <a:r>
              <a:rPr lang="es-ES" dirty="0" err="1" smtClean="0"/>
              <a:t>AppDB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7" name="Rettangolo 86"/>
          <p:cNvSpPr/>
          <p:nvPr/>
        </p:nvSpPr>
        <p:spPr bwMode="auto">
          <a:xfrm>
            <a:off x="472083" y="4784377"/>
            <a:ext cx="1604020" cy="800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>
                <a:solidFill>
                  <a:schemeClr val="tx1"/>
                </a:solidFill>
              </a:rPr>
              <a:t>Endorsed</a:t>
            </a:r>
            <a:r>
              <a:rPr lang="es-ES" dirty="0" smtClean="0">
                <a:solidFill>
                  <a:schemeClr val="tx1"/>
                </a:solidFill>
              </a:rPr>
              <a:t> VM </a:t>
            </a:r>
            <a:r>
              <a:rPr lang="es-ES" dirty="0" err="1" smtClean="0">
                <a:solidFill>
                  <a:schemeClr val="tx1"/>
                </a:solidFill>
              </a:rPr>
              <a:t>images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89" name="Connettore 4 88"/>
          <p:cNvCxnSpPr>
            <a:stCxn id="84" idx="0"/>
            <a:endCxn id="17" idx="1"/>
          </p:cNvCxnSpPr>
          <p:nvPr/>
        </p:nvCxnSpPr>
        <p:spPr bwMode="auto">
          <a:xfrm rot="5400000" flipH="1" flipV="1">
            <a:off x="1565275" y="3167063"/>
            <a:ext cx="998537" cy="1646238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54125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</p:cNvCxnSpPr>
          <p:nvPr/>
        </p:nvCxnSpPr>
        <p:spPr bwMode="auto">
          <a:xfrm>
            <a:off x="896906" y="1673657"/>
            <a:ext cx="1968532" cy="37668"/>
          </a:xfrm>
          <a:prstGeom prst="bentConnector3">
            <a:avLst>
              <a:gd name="adj1" fmla="val -722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477838" y="2092325"/>
            <a:ext cx="0" cy="239871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8" name="Gruppo 126"/>
          <p:cNvGrpSpPr>
            <a:grpSpLocks/>
          </p:cNvGrpSpPr>
          <p:nvPr/>
        </p:nvGrpSpPr>
        <p:grpSpPr bwMode="auto">
          <a:xfrm>
            <a:off x="2881314" y="1254124"/>
            <a:ext cx="5913436" cy="1787526"/>
            <a:chOff x="2880817" y="1254774"/>
            <a:chExt cx="5913151" cy="1786541"/>
          </a:xfrm>
        </p:grpSpPr>
        <p:grpSp>
          <p:nvGrpSpPr>
            <p:cNvPr id="11281" name="Gruppo 76"/>
            <p:cNvGrpSpPr>
              <a:grpSpLocks/>
            </p:cNvGrpSpPr>
            <p:nvPr/>
          </p:nvGrpSpPr>
          <p:grpSpPr bwMode="auto">
            <a:xfrm>
              <a:off x="2880817" y="1254774"/>
              <a:ext cx="5913151" cy="1310553"/>
              <a:chOff x="2907321" y="1110758"/>
              <a:chExt cx="5913151" cy="1310553"/>
            </a:xfrm>
          </p:grpSpPr>
          <p:sp>
            <p:nvSpPr>
              <p:cNvPr id="73" name="Rettangolo arrotondato 72"/>
              <p:cNvSpPr/>
              <p:nvPr/>
            </p:nvSpPr>
            <p:spPr bwMode="auto">
              <a:xfrm>
                <a:off x="2907321" y="1110758"/>
                <a:ext cx="5913151" cy="13105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ttangolo arrotondato 74"/>
              <p:cNvSpPr/>
              <p:nvPr/>
            </p:nvSpPr>
            <p:spPr>
              <a:xfrm>
                <a:off x="3131146" y="1269421"/>
                <a:ext cx="5524234" cy="7473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62903" y="1332886"/>
                <a:ext cx="5384540" cy="702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 err="1"/>
                  <a:t>Uniform</a:t>
                </a:r>
                <a:r>
                  <a:rPr lang="es-ES" sz="2400" dirty="0"/>
                  <a:t> </a:t>
                </a:r>
                <a:r>
                  <a:rPr lang="es-ES" sz="2400" dirty="0" smtClean="0"/>
                  <a:t>interfaces and </a:t>
                </a:r>
                <a:r>
                  <a:rPr lang="es-ES" sz="2400" dirty="0" err="1" smtClean="0"/>
                  <a:t>behaviour</a:t>
                </a:r>
                <a:endParaRPr lang="es-ES" sz="2400" dirty="0"/>
              </a:p>
            </p:txBody>
          </p:sp>
        </p:grpSp>
        <p:cxnSp>
          <p:nvCxnSpPr>
            <p:cNvPr id="79" name="Connettore 4 78"/>
            <p:cNvCxnSpPr>
              <a:stCxn id="73" idx="2"/>
              <a:endCxn id="24" idx="0"/>
            </p:cNvCxnSpPr>
            <p:nvPr/>
          </p:nvCxnSpPr>
          <p:spPr>
            <a:xfrm rot="16200000" flipH="1">
              <a:off x="5599399" y="2802527"/>
              <a:ext cx="475988" cy="158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>
              <a:stCxn id="73" idx="2"/>
              <a:endCxn id="21" idx="0"/>
            </p:cNvCxnSpPr>
            <p:nvPr/>
          </p:nvCxnSpPr>
          <p:spPr>
            <a:xfrm rot="5400000">
              <a:off x="4628689" y="1833405"/>
              <a:ext cx="475988" cy="1939831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4 82"/>
            <p:cNvCxnSpPr>
              <a:stCxn id="73" idx="2"/>
              <a:endCxn id="27" idx="0"/>
            </p:cNvCxnSpPr>
            <p:nvPr/>
          </p:nvCxnSpPr>
          <p:spPr>
            <a:xfrm rot="16200000" flipH="1">
              <a:off x="6560583" y="1841342"/>
              <a:ext cx="475988" cy="192395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9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33475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7120" y="2852936"/>
            <a:ext cx="117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Image</a:t>
            </a:r>
            <a:br>
              <a:rPr lang="en-GB" i="1" dirty="0" smtClean="0"/>
            </a:br>
            <a:r>
              <a:rPr lang="en-GB" i="1" dirty="0" smtClean="0"/>
              <a:t>replication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2" y="1828007"/>
            <a:ext cx="904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20129" y="2204864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(OVF)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971600" y="1054477"/>
            <a:ext cx="10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Manage</a:t>
            </a:r>
            <a:br>
              <a:rPr lang="en-GB" i="1" dirty="0" smtClean="0"/>
            </a:br>
            <a:r>
              <a:rPr lang="en-GB" i="1" dirty="0" smtClean="0"/>
              <a:t>instances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70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 animBg="1"/>
      <p:bldP spid="6" grpId="0"/>
      <p:bldP spid="88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AAI and 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595443">
            <a:off x="2640008" y="2250788"/>
            <a:ext cx="3342314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(site a, b, c)</a:t>
            </a:r>
            <a:endParaRPr lang="en-US" sz="1600" b="1" dirty="0"/>
          </a:p>
        </p:txBody>
      </p:sp>
      <p:sp>
        <p:nvSpPr>
          <p:cNvPr id="25" name="Right Arrow 24"/>
          <p:cNvSpPr/>
          <p:nvPr/>
        </p:nvSpPr>
        <p:spPr>
          <a:xfrm rot="21334634">
            <a:off x="2713822" y="3304846"/>
            <a:ext cx="240029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(site x, y, z, b)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7505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VO search tool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</a:t>
            </a:r>
            <a:r>
              <a:rPr lang="en-US" sz="2000" dirty="0">
                <a:solidFill>
                  <a:srgbClr val="FF0000"/>
                </a:solidFill>
              </a:rPr>
              <a:t>X509 </a:t>
            </a:r>
            <a:r>
              <a:rPr lang="en-US" sz="2000" dirty="0" smtClean="0">
                <a:solidFill>
                  <a:srgbClr val="FF0000"/>
                </a:solidFill>
              </a:rPr>
              <a:t>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5"/>
          <p:cNvGraphicFramePr/>
          <p:nvPr>
            <p:extLst>
              <p:ext uri="{D42A27DB-BD31-4B8C-83A1-F6EECF244321}">
                <p14:modId xmlns:p14="http://schemas.microsoft.com/office/powerpoint/2010/main" val="2083393222"/>
              </p:ext>
            </p:extLst>
          </p:nvPr>
        </p:nvGraphicFramePr>
        <p:xfrm>
          <a:off x="271298" y="3254124"/>
          <a:ext cx="4228693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a 5"/>
          <p:cNvGraphicFramePr/>
          <p:nvPr>
            <p:extLst>
              <p:ext uri="{D42A27DB-BD31-4B8C-83A1-F6EECF244321}">
                <p14:modId xmlns:p14="http://schemas.microsoft.com/office/powerpoint/2010/main" val="1954450759"/>
              </p:ext>
            </p:extLst>
          </p:nvPr>
        </p:nvGraphicFramePr>
        <p:xfrm>
          <a:off x="4567652" y="3239480"/>
          <a:ext cx="4180812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9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it-IT" altLang="en-US" dirty="0" smtClean="0">
                <a:latin typeface="Arial" charset="0"/>
                <a:cs typeface="Arial" charset="0"/>
              </a:rPr>
              <a:t>High Level Tools (PaaS &amp; SaaS)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1750" name="Content Placeholder 4"/>
          <p:cNvSpPr txBox="1">
            <a:spLocks/>
          </p:cNvSpPr>
          <p:nvPr/>
        </p:nvSpPr>
        <p:spPr bwMode="auto">
          <a:xfrm>
            <a:off x="-108520" y="1165444"/>
            <a:ext cx="925252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indent="-255588"/>
            <a:r>
              <a:rPr lang="en-GB" altLang="en-US" sz="2400" dirty="0" smtClean="0">
                <a:solidFill>
                  <a:srgbClr val="FF0000"/>
                </a:solidFill>
              </a:rPr>
              <a:t>Today we focus on IaaS with OCCI (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rOCCI</a:t>
            </a:r>
            <a:r>
              <a:rPr lang="en-GB" altLang="en-US" sz="2400" dirty="0" smtClean="0">
                <a:solidFill>
                  <a:srgbClr val="FF0000"/>
                </a:solidFill>
              </a:rPr>
              <a:t> cmd. line), but…</a:t>
            </a:r>
          </a:p>
          <a:p>
            <a:pPr indent="-255588"/>
            <a:r>
              <a:rPr lang="en-US" sz="2400" dirty="0" smtClean="0"/>
              <a:t>…PaaS </a:t>
            </a:r>
            <a:r>
              <a:rPr lang="en-US" sz="2400" dirty="0"/>
              <a:t>and SaaS tools </a:t>
            </a:r>
            <a:r>
              <a:rPr lang="en-US" sz="2400" dirty="0" smtClean="0"/>
              <a:t>exist </a:t>
            </a:r>
            <a:r>
              <a:rPr lang="en-US" sz="2400" dirty="0"/>
              <a:t>on top of this</a:t>
            </a:r>
          </a:p>
          <a:p>
            <a:pPr marL="622300" lvl="1" indent="-207963"/>
            <a:r>
              <a:rPr lang="en-GB" altLang="en-US" sz="2000" dirty="0" smtClean="0"/>
              <a:t>Alternatives to OCCI </a:t>
            </a:r>
            <a:r>
              <a:rPr lang="en-GB" altLang="en-US" sz="2000" dirty="0"/>
              <a:t>client and </a:t>
            </a:r>
            <a:r>
              <a:rPr lang="en-GB" altLang="en-US" sz="2000" dirty="0" smtClean="0"/>
              <a:t>API – but usually much more!</a:t>
            </a:r>
            <a:endParaRPr lang="en-GB" altLang="en-US" sz="2000" dirty="0"/>
          </a:p>
          <a:p>
            <a:pPr marL="622300" lvl="1" indent="-207963"/>
            <a:r>
              <a:rPr lang="en-GB" altLang="en-US" sz="2000" dirty="0"/>
              <a:t>External </a:t>
            </a:r>
            <a:r>
              <a:rPr lang="en-GB" altLang="en-US" sz="2000" dirty="0" smtClean="0"/>
              <a:t>contributions – </a:t>
            </a:r>
            <a:r>
              <a:rPr lang="en-GB" altLang="en-US" sz="2000" dirty="0" smtClean="0">
                <a:solidFill>
                  <a:srgbClr val="FF0000"/>
                </a:solidFill>
              </a:rPr>
              <a:t>EGI is open for additional tools! Suggest/integrate!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622300" lvl="1" indent="-207963"/>
            <a:r>
              <a:rPr lang="en-US" altLang="en-US" sz="2000" dirty="0" smtClean="0"/>
              <a:t>Guidance on tools: </a:t>
            </a:r>
            <a:r>
              <a:rPr lang="en-US" altLang="en-US" sz="2000" dirty="0">
                <a:hlinkClick r:id="rId12"/>
              </a:rPr>
              <a:t>https://</a:t>
            </a:r>
            <a:r>
              <a:rPr lang="en-US" altLang="en-US" sz="2000" dirty="0" smtClean="0">
                <a:hlinkClick r:id="rId12"/>
              </a:rPr>
              <a:t>wiki.egi.eu/wiki/HOWTO10</a:t>
            </a:r>
            <a:r>
              <a:rPr lang="en-US" altLang="en-US" sz="2000" dirty="0" smtClean="0"/>
              <a:t>. Currently: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20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OCCI and </a:t>
            </a:r>
            <a:r>
              <a:rPr lang="en-US" dirty="0" err="1" smtClean="0"/>
              <a:t>rOCCI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08896"/>
            <a:ext cx="8784976" cy="4784400"/>
          </a:xfrm>
        </p:spPr>
        <p:txBody>
          <a:bodyPr/>
          <a:lstStyle/>
          <a:p>
            <a:r>
              <a:rPr lang="en-GB" sz="2400" b="1" dirty="0"/>
              <a:t>OCCI </a:t>
            </a:r>
            <a:r>
              <a:rPr lang="en-GB" sz="2400" dirty="0"/>
              <a:t>(Open Cloud Computing Interface, OGF, 2011</a:t>
            </a:r>
            <a:r>
              <a:rPr lang="en-GB" sz="2400" dirty="0" smtClean="0"/>
              <a:t>) </a:t>
            </a:r>
          </a:p>
          <a:p>
            <a:pPr lvl="1"/>
            <a:r>
              <a:rPr lang="en-US" sz="1800" dirty="0" smtClean="0"/>
              <a:t>For VM Management</a:t>
            </a:r>
            <a:endParaRPr lang="en-GB" sz="1800" dirty="0" smtClean="0"/>
          </a:p>
          <a:p>
            <a:pPr lvl="1"/>
            <a:r>
              <a:rPr lang="en-GB" sz="1800" dirty="0" smtClean="0"/>
              <a:t>Text-based protocol and API focusing on cloud interoperability</a:t>
            </a:r>
          </a:p>
          <a:p>
            <a:pPr lvl="1"/>
            <a:r>
              <a:rPr lang="en-GB" sz="1800" dirty="0" smtClean="0"/>
              <a:t>Currently </a:t>
            </a:r>
            <a:r>
              <a:rPr lang="en-GB" sz="1800" dirty="0"/>
              <a:t>v. </a:t>
            </a:r>
            <a:r>
              <a:rPr lang="en-GB" sz="1800" dirty="0" smtClean="0"/>
              <a:t>1.1: three parts with focus on IaaS: Core,  Infrastructure, </a:t>
            </a:r>
            <a:r>
              <a:rPr lang="en-GB" sz="1800" dirty="0"/>
              <a:t>HTTP </a:t>
            </a:r>
            <a:r>
              <a:rPr lang="en-GB" sz="1800" dirty="0" smtClean="0"/>
              <a:t>Rendering</a:t>
            </a:r>
          </a:p>
          <a:p>
            <a:pPr lvl="1"/>
            <a:r>
              <a:rPr lang="en-US" sz="1800" dirty="0" smtClean="0"/>
              <a:t>V1.2 released for public comments until end of July*</a:t>
            </a:r>
          </a:p>
          <a:p>
            <a:pPr lvl="2"/>
            <a:r>
              <a:rPr lang="en-US" sz="1600" dirty="0" err="1" smtClean="0"/>
              <a:t>Comp.Template</a:t>
            </a:r>
            <a:r>
              <a:rPr lang="en-US" sz="1600" dirty="0" smtClean="0"/>
              <a:t>, PaaS, SLAs</a:t>
            </a:r>
            <a:r>
              <a:rPr lang="en-US" sz="1600" dirty="0"/>
              <a:t>, </a:t>
            </a:r>
            <a:r>
              <a:rPr lang="en-US" sz="1600" dirty="0" smtClean="0"/>
              <a:t>Monitoring, Text rendering</a:t>
            </a:r>
            <a:r>
              <a:rPr lang="en-US" sz="1600" dirty="0"/>
              <a:t>, JSON </a:t>
            </a:r>
            <a:r>
              <a:rPr lang="en-US" sz="1600" dirty="0" smtClean="0"/>
              <a:t>rendering</a:t>
            </a:r>
          </a:p>
          <a:p>
            <a:r>
              <a:rPr lang="en-US" sz="2400" b="1" dirty="0" err="1" smtClean="0"/>
              <a:t>rOCCI</a:t>
            </a:r>
            <a:r>
              <a:rPr lang="en-US" sz="2400" dirty="0" smtClean="0"/>
              <a:t> (</a:t>
            </a:r>
            <a:r>
              <a:rPr lang="en-GB" sz="2400" dirty="0" smtClean="0"/>
              <a:t>OCCI command-line client; r for Ruby)</a:t>
            </a:r>
          </a:p>
          <a:p>
            <a:pPr lvl="1"/>
            <a:r>
              <a:rPr lang="en-US" sz="2000" dirty="0" smtClean="0"/>
              <a:t>Interacts with the OCCI servers deployed on cloud sites</a:t>
            </a:r>
          </a:p>
          <a:p>
            <a:pPr lvl="1"/>
            <a:r>
              <a:rPr lang="en-GB" sz="2000" dirty="0" smtClean="0"/>
              <a:t>Supports </a:t>
            </a:r>
            <a:r>
              <a:rPr lang="en-GB" sz="2000" dirty="0"/>
              <a:t>EGI </a:t>
            </a:r>
            <a:r>
              <a:rPr lang="en-GB" sz="2000" dirty="0" smtClean="0"/>
              <a:t>AAI </a:t>
            </a:r>
            <a:r>
              <a:rPr lang="en-GB" sz="2000" dirty="0"/>
              <a:t>(X.509 certificates + </a:t>
            </a:r>
            <a:r>
              <a:rPr lang="en-GB" sz="2000" dirty="0" smtClean="0"/>
              <a:t>VOMS)</a:t>
            </a:r>
          </a:p>
          <a:p>
            <a:pPr lvl="1"/>
            <a:r>
              <a:rPr lang="en-US" sz="2000" dirty="0" smtClean="0"/>
              <a:t>Available in source and VM image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To be used today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jOCCI</a:t>
            </a:r>
            <a:r>
              <a:rPr lang="en-US" sz="2400" dirty="0" smtClean="0"/>
              <a:t>:</a:t>
            </a:r>
            <a:r>
              <a:rPr lang="en-US" sz="2400" dirty="0" smtClean="0">
                <a:sym typeface="Wingdings" panose="05000000000000000000" pitchFamily="2" charset="2"/>
              </a:rPr>
              <a:t> Java API for OCCI  not today)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Main commands to be used during Exercises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9293"/>
              </p:ext>
            </p:extLst>
          </p:nvPr>
        </p:nvGraphicFramePr>
        <p:xfrm>
          <a:off x="395536" y="1556792"/>
          <a:ext cx="842486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528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voms</a:t>
                      </a:r>
                      <a:r>
                        <a:rPr lang="en-US" dirty="0" smtClean="0"/>
                        <a:t>-proxy-info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the lifetime</a:t>
                      </a:r>
                      <a:r>
                        <a:rPr lang="en-US" baseline="0" dirty="0" smtClean="0"/>
                        <a:t> of your proxy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ssh-keygen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key-pairs for password-less SSH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occi</a:t>
                      </a:r>
                      <a:r>
                        <a:rPr lang="en-GB" dirty="0" smtClean="0"/>
                        <a:t> --endpoint A --</a:t>
                      </a:r>
                      <a:r>
                        <a:rPr lang="en-GB" dirty="0" err="1" smtClean="0"/>
                        <a:t>auth</a:t>
                      </a:r>
                      <a:r>
                        <a:rPr lang="en-GB" dirty="0" smtClean="0"/>
                        <a:t> B --action C –resource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action C on resource D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cloud site A</a:t>
                      </a:r>
                      <a:r>
                        <a:rPr lang="en-US" baseline="0" dirty="0" smtClean="0"/>
                        <a:t> authenticating as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list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create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describe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--resource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compute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--resource storage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877272"/>
            <a:ext cx="803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rOCCI</a:t>
            </a:r>
            <a:r>
              <a:rPr lang="en-GB" b="1" dirty="0" smtClean="0"/>
              <a:t> quick reference guide: </a:t>
            </a:r>
            <a:r>
              <a:rPr lang="en-GB" b="1" dirty="0">
                <a:hlinkClick r:id="rId2"/>
              </a:rPr>
              <a:t>https://gist.github.com/arax/4de4a41fb0fa67719856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04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best practices and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Integration </a:t>
            </a:r>
            <a:r>
              <a:rPr lang="it-IT" dirty="0" err="1" smtClean="0"/>
              <a:t>Strategies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484784"/>
            <a:ext cx="8424936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Manual Server setup</a:t>
            </a:r>
          </a:p>
          <a:p>
            <a:endParaRPr lang="en-US" dirty="0" smtClean="0"/>
          </a:p>
          <a:p>
            <a:r>
              <a:rPr lang="en-US" dirty="0" smtClean="0"/>
              <a:t>Basic OS image with contextualization</a:t>
            </a:r>
          </a:p>
          <a:p>
            <a:endParaRPr lang="en-US" dirty="0" smtClean="0"/>
          </a:p>
          <a:p>
            <a:r>
              <a:rPr lang="en-US" dirty="0" smtClean="0"/>
              <a:t>Custom OS image</a:t>
            </a:r>
          </a:p>
          <a:p>
            <a:endParaRPr lang="en-US" dirty="0" smtClean="0"/>
          </a:p>
          <a:p>
            <a:r>
              <a:rPr lang="en-US" dirty="0" smtClean="0"/>
              <a:t>Brokers/High Level Tools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88024" y="5941172"/>
            <a:ext cx="4355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https://wiki.egi.eu/wiki/HOWTO10</a:t>
            </a:r>
          </a:p>
        </p:txBody>
      </p:sp>
    </p:spTree>
    <p:extLst>
      <p:ext uri="{BB962C8B-B14F-4D97-AF65-F5344CB8AC3E}">
        <p14:creationId xmlns:p14="http://schemas.microsoft.com/office/powerpoint/2010/main" val="8716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trainers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3861048"/>
            <a:ext cx="3672408" cy="2264790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Diego.Scardaci@egi.eu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Catania, INFN – Italian NGI</a:t>
            </a:r>
          </a:p>
          <a:p>
            <a:r>
              <a:rPr lang="en-US" sz="1800" dirty="0" smtClean="0"/>
              <a:t>Cloud user support</a:t>
            </a:r>
          </a:p>
          <a:p>
            <a:r>
              <a:rPr lang="en-US" sz="1800" dirty="0" err="1" smtClean="0"/>
              <a:t>Coord</a:t>
            </a:r>
            <a:r>
              <a:rPr lang="en-US" sz="1800" dirty="0" smtClean="0"/>
              <a:t>. of EGI Operation tools</a:t>
            </a:r>
          </a:p>
          <a:p>
            <a:endParaRPr lang="en-GB" sz="1800" dirty="0"/>
          </a:p>
        </p:txBody>
      </p:sp>
      <p:pic>
        <p:nvPicPr>
          <p:cNvPr id="1026" name="Picture 2" descr="Diego Scarda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788024" y="3861048"/>
            <a:ext cx="4176464" cy="2264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hlinkClick r:id="rId4"/>
              </a:rPr>
              <a:t>Gergely.Sipos@egi.eu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Budapest, SZTAKI – Hungarian NGI</a:t>
            </a:r>
          </a:p>
          <a:p>
            <a:r>
              <a:rPr lang="en-US" sz="1800" dirty="0" smtClean="0"/>
              <a:t>Engagement with new communities</a:t>
            </a:r>
          </a:p>
          <a:p>
            <a:r>
              <a:rPr lang="en-US" sz="1800" dirty="0" smtClean="0"/>
              <a:t>Support for Research Infrastructures</a:t>
            </a:r>
          </a:p>
          <a:p>
            <a:endParaRPr lang="en-GB" sz="1800" dirty="0"/>
          </a:p>
        </p:txBody>
      </p:sp>
      <p:pic>
        <p:nvPicPr>
          <p:cNvPr id="1028" name="Picture 4" descr="Gergely Sip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48" y="15567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Manual Server setup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216024" y="1196752"/>
            <a:ext cx="8820472" cy="4784400"/>
          </a:xfrm>
        </p:spPr>
        <p:txBody>
          <a:bodyPr/>
          <a:lstStyle/>
          <a:p>
            <a:r>
              <a:rPr lang="en-US" dirty="0" smtClean="0"/>
              <a:t>Start a virtual server with a pre-defined environment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Ubuntu 12.04, CentOS 6.4, Wiki, etc...)</a:t>
            </a:r>
          </a:p>
          <a:p>
            <a:r>
              <a:rPr lang="en-US" dirty="0" smtClean="0"/>
              <a:t>Login into it (via SSH) and install your own software or configure pre-deployed software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Advantage:</a:t>
            </a:r>
            <a:endParaRPr lang="en-US" dirty="0"/>
          </a:p>
          <a:p>
            <a:pPr lvl="1"/>
            <a:r>
              <a:rPr lang="en-GB" dirty="0" smtClean="0"/>
              <a:t>Easiness</a:t>
            </a:r>
            <a:endParaRPr lang="en-GB" dirty="0"/>
          </a:p>
          <a:p>
            <a:r>
              <a:rPr lang="it-IT" b="1" dirty="0" smtClean="0">
                <a:solidFill>
                  <a:schemeClr val="accent1"/>
                </a:solidFill>
              </a:rPr>
              <a:t>Disavantage:</a:t>
            </a:r>
          </a:p>
          <a:p>
            <a:pPr lvl="1"/>
            <a:r>
              <a:rPr lang="it-IT" dirty="0" smtClean="0"/>
              <a:t>Unsuitable for complex deployments</a:t>
            </a:r>
          </a:p>
          <a:p>
            <a:r>
              <a:rPr lang="it-IT" b="1" dirty="0" err="1">
                <a:solidFill>
                  <a:schemeClr val="accent1"/>
                </a:solidFill>
              </a:rPr>
              <a:t>Recommended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it-IT" dirty="0" smtClean="0"/>
              <a:t>Tests, Simple applications, ‘Disposable’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0600" y="5847655"/>
            <a:ext cx="30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Exercise 1 and 2 today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OS image with contextualization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sz="half" idx="2"/>
          </p:nvPr>
        </p:nvSpPr>
        <p:spPr>
          <a:xfrm>
            <a:off x="395536" y="1380904"/>
            <a:ext cx="8424936" cy="4784400"/>
          </a:xfrm>
        </p:spPr>
        <p:txBody>
          <a:bodyPr/>
          <a:lstStyle/>
          <a:p>
            <a:r>
              <a:rPr lang="en-US" sz="2400" dirty="0" err="1" smtClean="0"/>
              <a:t>Contextualisation</a:t>
            </a:r>
            <a:r>
              <a:rPr lang="en-US" sz="2400" dirty="0" smtClean="0"/>
              <a:t> script </a:t>
            </a:r>
            <a:r>
              <a:rPr lang="en-GB" sz="2400" dirty="0"/>
              <a:t>automatically executed at </a:t>
            </a:r>
            <a:r>
              <a:rPr lang="en-GB" sz="2400" dirty="0" err="1"/>
              <a:t>startup</a:t>
            </a:r>
            <a:r>
              <a:rPr lang="en-GB" sz="2400" dirty="0"/>
              <a:t> to install and configure </a:t>
            </a:r>
            <a:r>
              <a:rPr lang="en-GB" sz="2400" dirty="0" smtClean="0"/>
              <a:t>application inside virtual server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Advantages:</a:t>
            </a:r>
            <a:endParaRPr lang="en-US" sz="2400" dirty="0"/>
          </a:p>
          <a:p>
            <a:pPr lvl="1"/>
            <a:r>
              <a:rPr lang="en-GB" sz="2000" dirty="0" smtClean="0"/>
              <a:t>Faster application configuration</a:t>
            </a:r>
          </a:p>
          <a:p>
            <a:pPr lvl="1"/>
            <a:r>
              <a:rPr lang="en-GB" sz="2000" dirty="0" smtClean="0"/>
              <a:t>Better portability</a:t>
            </a:r>
          </a:p>
          <a:p>
            <a:pPr lvl="1"/>
            <a:r>
              <a:rPr lang="en-GB" sz="2000" dirty="0" smtClean="0"/>
              <a:t>Repeatability </a:t>
            </a:r>
            <a:endParaRPr lang="en-GB" sz="2000" dirty="0"/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Disavantages</a:t>
            </a:r>
            <a:r>
              <a:rPr lang="it-IT" sz="24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 smtClean="0"/>
              <a:t>Extra effort to </a:t>
            </a:r>
            <a:r>
              <a:rPr lang="en-GB" sz="2000" dirty="0"/>
              <a:t>build the contextualization script</a:t>
            </a:r>
            <a:endParaRPr lang="it-IT" sz="2000" dirty="0" smtClean="0"/>
          </a:p>
          <a:p>
            <a:r>
              <a:rPr lang="it-IT" sz="2400" b="1" dirty="0" err="1">
                <a:solidFill>
                  <a:schemeClr val="accent1"/>
                </a:solidFill>
              </a:rPr>
              <a:t>Recommended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en-GB" sz="2000" dirty="0" smtClean="0"/>
              <a:t>Web </a:t>
            </a:r>
            <a:r>
              <a:rPr lang="en-GB" sz="2000" dirty="0"/>
              <a:t>service </a:t>
            </a:r>
            <a:r>
              <a:rPr lang="en-GB" sz="2000" dirty="0" smtClean="0"/>
              <a:t>applications </a:t>
            </a:r>
            <a:r>
              <a:rPr lang="en-GB" sz="2000" dirty="0"/>
              <a:t>with relatively infrequent application updates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5733256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Exercise 3 today: Fractal application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OS image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r>
              <a:rPr lang="en-GB" sz="2400" dirty="0"/>
              <a:t>Packaging your application in a custom </a:t>
            </a:r>
            <a:r>
              <a:rPr lang="en-GB" sz="2400" dirty="0" smtClean="0"/>
              <a:t>VM image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Advantages:</a:t>
            </a:r>
            <a:endParaRPr lang="en-US" sz="2400" dirty="0"/>
          </a:p>
          <a:p>
            <a:pPr lvl="1"/>
            <a:r>
              <a:rPr lang="en-GB" sz="2000" dirty="0" smtClean="0"/>
              <a:t>Build </a:t>
            </a:r>
            <a:r>
              <a:rPr lang="en-GB" sz="2000" dirty="0"/>
              <a:t>the virtual disk directly from a legacy </a:t>
            </a:r>
            <a:r>
              <a:rPr lang="en-GB" sz="2000" dirty="0" smtClean="0"/>
              <a:t>machine (~cloning)</a:t>
            </a:r>
          </a:p>
          <a:p>
            <a:pPr lvl="1"/>
            <a:r>
              <a:rPr lang="en-GB" sz="2000" dirty="0" smtClean="0"/>
              <a:t>Speed-up </a:t>
            </a:r>
            <a:r>
              <a:rPr lang="en-GB" sz="2000" dirty="0"/>
              <a:t>the deployment for applications with </a:t>
            </a:r>
            <a:r>
              <a:rPr lang="en-GB" sz="2000" dirty="0" smtClean="0"/>
              <a:t>complex installation </a:t>
            </a:r>
            <a:r>
              <a:rPr lang="en-GB" sz="2000" dirty="0"/>
              <a:t>packages</a:t>
            </a:r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Disavantages</a:t>
            </a:r>
            <a:r>
              <a:rPr lang="it-IT" sz="24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 smtClean="0"/>
              <a:t>Compatibility </a:t>
            </a:r>
            <a:r>
              <a:rPr lang="en-GB" sz="2000" dirty="0"/>
              <a:t>issues with hardware </a:t>
            </a:r>
            <a:r>
              <a:rPr lang="en-GB" sz="2000" dirty="0" smtClean="0"/>
              <a:t>drivers</a:t>
            </a:r>
          </a:p>
          <a:p>
            <a:pPr lvl="1"/>
            <a:r>
              <a:rPr lang="en-GB" sz="2000" dirty="0" smtClean="0"/>
              <a:t>Machine requires manual updates</a:t>
            </a:r>
            <a:endParaRPr lang="it-IT" sz="2000" dirty="0" smtClean="0"/>
          </a:p>
          <a:p>
            <a:r>
              <a:rPr lang="it-IT" sz="2400" b="1" dirty="0" err="1">
                <a:solidFill>
                  <a:schemeClr val="accent1"/>
                </a:solidFill>
              </a:rPr>
              <a:t>Recommended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en-GB" sz="2000" dirty="0"/>
              <a:t>Services </a:t>
            </a:r>
            <a:r>
              <a:rPr lang="en-GB" sz="2000" dirty="0" smtClean="0"/>
              <a:t>that are started </a:t>
            </a:r>
            <a:r>
              <a:rPr lang="en-GB" sz="2000" dirty="0"/>
              <a:t>very </a:t>
            </a:r>
            <a:r>
              <a:rPr lang="en-GB" sz="2000" dirty="0" smtClean="0"/>
              <a:t>frequently; Special </a:t>
            </a:r>
            <a:r>
              <a:rPr lang="en-GB" sz="2000" dirty="0"/>
              <a:t>OS </a:t>
            </a:r>
            <a:r>
              <a:rPr lang="en-GB" sz="2000" dirty="0" smtClean="0"/>
              <a:t>flavours; Complex application setup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56" y="5775647"/>
            <a:ext cx="170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Demo today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Brokers/High Level Tools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164880"/>
            <a:ext cx="8424936" cy="4784400"/>
          </a:xfrm>
        </p:spPr>
        <p:txBody>
          <a:bodyPr/>
          <a:lstStyle/>
          <a:p>
            <a:r>
              <a:rPr lang="it-IT" b="1" dirty="0" err="1">
                <a:solidFill>
                  <a:schemeClr val="accent1"/>
                </a:solidFill>
              </a:rPr>
              <a:t>Infrastructure</a:t>
            </a:r>
            <a:r>
              <a:rPr lang="it-IT" b="1" dirty="0">
                <a:solidFill>
                  <a:schemeClr val="accent1"/>
                </a:solidFill>
              </a:rPr>
              <a:t> Broker: </a:t>
            </a:r>
            <a:r>
              <a:rPr lang="en-GB" dirty="0" smtClean="0"/>
              <a:t>run </a:t>
            </a:r>
            <a:r>
              <a:rPr lang="en-GB" dirty="0"/>
              <a:t>a full deployment of multiple servers (in the order of thousands or more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usually via a web interface or custom </a:t>
            </a:r>
            <a:r>
              <a:rPr lang="en-GB" dirty="0" smtClean="0"/>
              <a:t>APIs</a:t>
            </a:r>
          </a:p>
          <a:p>
            <a:pPr lvl="1"/>
            <a:r>
              <a:rPr lang="en-GB" dirty="0" smtClean="0"/>
              <a:t>using </a:t>
            </a:r>
            <a:r>
              <a:rPr lang="en-GB" dirty="0"/>
              <a:t>contextualization to setup the component </a:t>
            </a:r>
            <a:r>
              <a:rPr lang="en-GB" dirty="0" smtClean="0"/>
              <a:t>dependencies</a:t>
            </a:r>
            <a:endParaRPr lang="it-IT" dirty="0" smtClean="0"/>
          </a:p>
          <a:p>
            <a:r>
              <a:rPr lang="it-IT" b="1" dirty="0">
                <a:solidFill>
                  <a:schemeClr val="accent1"/>
                </a:solidFill>
              </a:rPr>
              <a:t>Application Broker: </a:t>
            </a:r>
            <a:r>
              <a:rPr lang="en-GB" dirty="0"/>
              <a:t>abstracts the Cloud APIs and frees you from the need to control the deployment of the </a:t>
            </a:r>
            <a:r>
              <a:rPr lang="en-GB" dirty="0" smtClean="0"/>
              <a:t>application</a:t>
            </a:r>
          </a:p>
          <a:p>
            <a:pPr lvl="1"/>
            <a:r>
              <a:rPr lang="en-GB" dirty="0"/>
              <a:t>take care of starting the virtual servers according to the </a:t>
            </a:r>
            <a:r>
              <a:rPr lang="en-GB" dirty="0" smtClean="0"/>
              <a:t>workflow/workload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775647"/>
            <a:ext cx="431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See ‘High-level tools’ slide earlier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Typical usage </a:t>
            </a:r>
            <a:r>
              <a:rPr lang="en-GB" dirty="0"/>
              <a:t>m</a:t>
            </a:r>
            <a:r>
              <a:rPr lang="en-GB" smtClean="0"/>
              <a:t>odels </a:t>
            </a:r>
            <a:r>
              <a:rPr lang="en-GB" dirty="0" smtClean="0"/>
              <a:t>(I)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server)</a:t>
            </a:r>
            <a:endParaRPr lang="en-GB" sz="2000" dirty="0"/>
          </a:p>
          <a:p>
            <a:r>
              <a:rPr lang="en-GB" sz="2400" b="1" dirty="0" smtClean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</a:t>
            </a:r>
            <a:r>
              <a:rPr lang="en-GB" sz="2000" dirty="0" smtClean="0"/>
              <a:t>atch and interactive (e.g. </a:t>
            </a:r>
            <a:r>
              <a:rPr lang="en-GB" sz="2000" dirty="0" err="1" smtClean="0"/>
              <a:t>IPython</a:t>
            </a:r>
            <a:r>
              <a:rPr lang="en-GB" sz="2000" dirty="0" smtClean="0"/>
              <a:t>, R,  </a:t>
            </a:r>
            <a:r>
              <a:rPr lang="en-GB" sz="2000" dirty="0" err="1"/>
              <a:t>M</a:t>
            </a:r>
            <a:r>
              <a:rPr lang="en-GB" sz="2000" dirty="0" err="1" smtClean="0"/>
              <a:t>atlab</a:t>
            </a:r>
            <a:r>
              <a:rPr lang="en-GB" sz="2000" dirty="0" smtClean="0"/>
              <a:t>) with scalable and customized environments (not limited to batch job model!)</a:t>
            </a:r>
            <a:endParaRPr lang="en-GB" sz="2000" dirty="0"/>
          </a:p>
          <a:p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b="1" dirty="0" smtClean="0">
                <a:solidFill>
                  <a:srgbClr val="000000"/>
                </a:solidFill>
              </a:rPr>
              <a:t>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6372200" y="1738724"/>
            <a:ext cx="2664296" cy="41764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475656" y="4337138"/>
            <a:ext cx="410445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2771800" y="2060848"/>
            <a:ext cx="3168352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059832" y="2312876"/>
            <a:ext cx="950400" cy="86409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</a:t>
            </a:r>
            <a:r>
              <a:rPr lang="en-GB" dirty="0"/>
              <a:t>m</a:t>
            </a:r>
            <a:r>
              <a:rPr lang="en-GB" dirty="0" smtClean="0"/>
              <a:t>odels (II)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611036" y="2312876"/>
            <a:ext cx="950400" cy="86409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677833" y="4553162"/>
            <a:ext cx="3758712" cy="86409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6696236" y="2096852"/>
            <a:ext cx="2025655" cy="1296144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6681604" y="1763524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5561436" y="2744925"/>
            <a:ext cx="113480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010232" y="2744924"/>
            <a:ext cx="6008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131840" y="169151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518360" y="5579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3527884" y="3176972"/>
            <a:ext cx="7148" cy="116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6" y="23258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231626" y="2744924"/>
            <a:ext cx="182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2627784" y="37170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spawns</a:t>
            </a:r>
            <a:endParaRPr lang="en-GB" i="1" dirty="0"/>
          </a:p>
        </p:txBody>
      </p:sp>
      <p:grpSp>
        <p:nvGrpSpPr>
          <p:cNvPr id="63" name="Agrupar 7"/>
          <p:cNvGrpSpPr>
            <a:grpSpLocks noChangeAspect="1"/>
          </p:cNvGrpSpPr>
          <p:nvPr/>
        </p:nvGrpSpPr>
        <p:grpSpPr bwMode="auto">
          <a:xfrm>
            <a:off x="6573236" y="4365104"/>
            <a:ext cx="2319244" cy="1223998"/>
            <a:chOff x="803537" y="2420888"/>
            <a:chExt cx="3048383" cy="1608869"/>
          </a:xfrm>
        </p:grpSpPr>
        <p:pic>
          <p:nvPicPr>
            <p:cNvPr id="64" name="Imagen 9" descr="cloud-icon-png-CloudIcon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37" y="2420888"/>
              <a:ext cx="3048383" cy="16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Esquina doblada 14"/>
            <p:cNvSpPr/>
            <p:nvPr/>
          </p:nvSpPr>
          <p:spPr>
            <a:xfrm rot="10800000">
              <a:off x="1691061" y="2708273"/>
              <a:ext cx="649370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6" name="Esquina doblada 4"/>
            <p:cNvSpPr/>
            <p:nvPr/>
          </p:nvSpPr>
          <p:spPr>
            <a:xfrm rot="10800000">
              <a:off x="1835542" y="2924209"/>
              <a:ext cx="647781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7" name="Esquina doblada 15"/>
            <p:cNvSpPr/>
            <p:nvPr/>
          </p:nvSpPr>
          <p:spPr>
            <a:xfrm rot="10800000">
              <a:off x="2051469" y="3140144"/>
              <a:ext cx="647781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68" name="CuadroTexto 67"/>
          <p:cNvSpPr txBox="1"/>
          <p:nvPr/>
        </p:nvSpPr>
        <p:spPr>
          <a:xfrm>
            <a:off x="6845825" y="5517232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 Object Storage*</a:t>
            </a:r>
            <a:endParaRPr lang="en-GB" b="1" dirty="0"/>
          </a:p>
        </p:txBody>
      </p:sp>
      <p:cxnSp>
        <p:nvCxnSpPr>
          <p:cNvPr id="70" name="Conector recto de flecha 69"/>
          <p:cNvCxnSpPr>
            <a:stCxn id="64" idx="1"/>
            <a:endCxn id="49" idx="3"/>
          </p:cNvCxnSpPr>
          <p:nvPr/>
        </p:nvCxnSpPr>
        <p:spPr>
          <a:xfrm flipH="1">
            <a:off x="5580112" y="4977103"/>
            <a:ext cx="993124" cy="8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293413" y="3140968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4335448" y="3863844"/>
            <a:ext cx="1376686" cy="2446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04048" y="3707740"/>
            <a:ext cx="8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979712" y="908720"/>
            <a:ext cx="5542964" cy="504056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</a:rPr>
              <a:t>Combine usage models in a single application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5940152" y="2411596"/>
            <a:ext cx="8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659559" y="4617529"/>
            <a:ext cx="95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073551"/>
            <a:ext cx="467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Object storage (CDMI or other) is not available on every site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67744" y="2060848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1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3704" y="2011486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2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3676962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3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Chipster</a:t>
            </a:r>
            <a:endParaRPr lang="en-GB" altLang="en-US" dirty="0" smtClean="0"/>
          </a:p>
        </p:txBody>
      </p:sp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360363" y="1989138"/>
            <a:ext cx="3527425" cy="4208462"/>
            <a:chOff x="4932040" y="1229312"/>
            <a:chExt cx="4104456" cy="5040560"/>
          </a:xfrm>
        </p:grpSpPr>
        <p:sp>
          <p:nvSpPr>
            <p:cNvPr id="10" name="Rectángulo redondeado 47"/>
            <p:cNvSpPr/>
            <p:nvPr/>
          </p:nvSpPr>
          <p:spPr>
            <a:xfrm>
              <a:off x="4932040" y="1229312"/>
              <a:ext cx="4032415" cy="50405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37902" name="Agrupar 5"/>
            <p:cNvGrpSpPr>
              <a:grpSpLocks/>
            </p:cNvGrpSpPr>
            <p:nvPr/>
          </p:nvGrpSpPr>
          <p:grpSpPr bwMode="auto">
            <a:xfrm>
              <a:off x="6474201" y="3284984"/>
              <a:ext cx="948127" cy="864096"/>
              <a:chOff x="6572565" y="4041068"/>
              <a:chExt cx="948127" cy="864096"/>
            </a:xfrm>
          </p:grpSpPr>
          <p:sp>
            <p:nvSpPr>
              <p:cNvPr id="31" name="Rectángulo 13"/>
              <p:cNvSpPr/>
              <p:nvPr/>
            </p:nvSpPr>
            <p:spPr>
              <a:xfrm>
                <a:off x="6572807" y="4040788"/>
                <a:ext cx="947609" cy="865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Cubo 31"/>
              <p:cNvSpPr/>
              <p:nvPr/>
            </p:nvSpPr>
            <p:spPr>
              <a:xfrm>
                <a:off x="6572807" y="4040788"/>
                <a:ext cx="947609" cy="865128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400" dirty="0"/>
                  <a:t>NFS</a:t>
                </a:r>
              </a:p>
              <a:p>
                <a:pPr algn="ctr">
                  <a:defRPr/>
                </a:pPr>
                <a:r>
                  <a:rPr lang="es-ES" sz="1400" dirty="0"/>
                  <a:t>Server</a:t>
                </a:r>
              </a:p>
            </p:txBody>
          </p:sp>
        </p:grpSp>
        <p:cxnSp>
          <p:nvCxnSpPr>
            <p:cNvPr id="12" name="Conector recto 6"/>
            <p:cNvCxnSpPr>
              <a:stCxn id="37920" idx="0"/>
              <a:endCxn id="32" idx="3"/>
            </p:cNvCxnSpPr>
            <p:nvPr/>
          </p:nvCxnSpPr>
          <p:spPr>
            <a:xfrm rot="5400000" flipH="1" flipV="1">
              <a:off x="6340837" y="4037763"/>
              <a:ext cx="431613" cy="65575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4" name="Agrupar 29"/>
            <p:cNvGrpSpPr>
              <a:grpSpLocks/>
            </p:cNvGrpSpPr>
            <p:nvPr/>
          </p:nvGrpSpPr>
          <p:grpSpPr bwMode="auto">
            <a:xfrm>
              <a:off x="5580112" y="4581128"/>
              <a:ext cx="2736304" cy="1656184"/>
              <a:chOff x="5652120" y="4725144"/>
              <a:chExt cx="2736304" cy="1656184"/>
            </a:xfrm>
          </p:grpSpPr>
          <p:grpSp>
            <p:nvGrpSpPr>
              <p:cNvPr id="37916" name="Agrupar 24"/>
              <p:cNvGrpSpPr>
                <a:grpSpLocks/>
              </p:cNvGrpSpPr>
              <p:nvPr/>
            </p:nvGrpSpPr>
            <p:grpSpPr bwMode="auto">
              <a:xfrm>
                <a:off x="5652120" y="4725144"/>
                <a:ext cx="1296144" cy="1656184"/>
                <a:chOff x="5436096" y="4725144"/>
                <a:chExt cx="1296144" cy="1656184"/>
              </a:xfrm>
            </p:grpSpPr>
            <p:pic>
              <p:nvPicPr>
                <p:cNvPr id="37920" name="Imagen 15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5436096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1" name="CuadroTexto 20"/>
                <p:cNvSpPr txBox="1">
                  <a:spLocks noChangeArrowheads="1"/>
                </p:cNvSpPr>
                <p:nvPr/>
              </p:nvSpPr>
              <p:spPr bwMode="auto">
                <a:xfrm>
                  <a:off x="5600458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Tools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  <p:grpSp>
            <p:nvGrpSpPr>
              <p:cNvPr id="37917" name="Agrupar 23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1296144" cy="1656184"/>
                <a:chOff x="7092280" y="4725144"/>
                <a:chExt cx="1296144" cy="1656184"/>
              </a:xfrm>
            </p:grpSpPr>
            <p:pic>
              <p:nvPicPr>
                <p:cNvPr id="37918" name="Imagen 21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7092280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9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7256642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Data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</p:grpSp>
        <p:cxnSp>
          <p:nvCxnSpPr>
            <p:cNvPr id="14" name="Conector recto 6"/>
            <p:cNvCxnSpPr>
              <a:stCxn id="37918" idx="0"/>
              <a:endCxn id="32" idx="3"/>
            </p:cNvCxnSpPr>
            <p:nvPr/>
          </p:nvCxnSpPr>
          <p:spPr>
            <a:xfrm rot="16200000" flipV="1">
              <a:off x="7060317" y="3974035"/>
              <a:ext cx="431613" cy="783209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6" name="Agrupar 36"/>
            <p:cNvGrpSpPr>
              <a:grpSpLocks/>
            </p:cNvGrpSpPr>
            <p:nvPr/>
          </p:nvGrpSpPr>
          <p:grpSpPr bwMode="auto">
            <a:xfrm>
              <a:off x="5292080" y="1412776"/>
              <a:ext cx="3312368" cy="1152128"/>
              <a:chOff x="5292080" y="1484784"/>
              <a:chExt cx="3312368" cy="1152128"/>
            </a:xfrm>
          </p:grpSpPr>
          <p:grpSp>
            <p:nvGrpSpPr>
              <p:cNvPr id="37910" name="Agrupar 30"/>
              <p:cNvGrpSpPr>
                <a:grpSpLocks/>
              </p:cNvGrpSpPr>
              <p:nvPr/>
            </p:nvGrpSpPr>
            <p:grpSpPr bwMode="auto">
              <a:xfrm>
                <a:off x="5292080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3" name="Rectángulo 31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" name="Cubo 23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  <p:grpSp>
            <p:nvGrpSpPr>
              <p:cNvPr id="37911" name="Agrupar 33"/>
              <p:cNvGrpSpPr>
                <a:grpSpLocks/>
              </p:cNvGrpSpPr>
              <p:nvPr/>
            </p:nvGrpSpPr>
            <p:grpSpPr bwMode="auto">
              <a:xfrm>
                <a:off x="7380312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1" name="Rectángulo 34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</p:grpSp>
        <p:cxnSp>
          <p:nvCxnSpPr>
            <p:cNvPr id="16" name="Conector recto 6"/>
            <p:cNvCxnSpPr>
              <a:stCxn id="24" idx="3"/>
              <a:endCxn id="31" idx="0"/>
            </p:cNvCxnSpPr>
            <p:nvPr/>
          </p:nvCxnSpPr>
          <p:spPr>
            <a:xfrm rot="16200000" flipH="1">
              <a:off x="6023620" y="2359153"/>
              <a:ext cx="720623" cy="1130480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6"/>
            <p:cNvCxnSpPr>
              <a:stCxn id="21" idx="2"/>
              <a:endCxn id="31" idx="0"/>
            </p:cNvCxnSpPr>
            <p:nvPr/>
          </p:nvCxnSpPr>
          <p:spPr>
            <a:xfrm rot="5400000">
              <a:off x="7110691" y="2402561"/>
              <a:ext cx="720623" cy="104366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uadroTexto 48"/>
            <p:cNvSpPr txBox="1"/>
            <p:nvPr/>
          </p:nvSpPr>
          <p:spPr>
            <a:xfrm>
              <a:off x="8574831" y="2276872"/>
              <a:ext cx="461665" cy="353069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GB" dirty="0"/>
                <a:t>EGI </a:t>
              </a:r>
              <a:r>
                <a:rPr lang="en-GB" dirty="0" err="1"/>
                <a:t>FedCloud</a:t>
              </a:r>
              <a:r>
                <a:rPr lang="en-GB" dirty="0"/>
                <a:t> Resource Provider</a:t>
              </a:r>
            </a:p>
          </p:txBody>
        </p:sp>
      </p:grpSp>
      <p:sp>
        <p:nvSpPr>
          <p:cNvPr id="37893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 dirty="0"/>
              <a:t>Analysis software contains over 300 analysis tools for NGS, microarray, proteomics and sequence data.</a:t>
            </a:r>
            <a:endParaRPr lang="en-GB" altLang="en-US" sz="2600" dirty="0"/>
          </a:p>
        </p:txBody>
      </p:sp>
      <p:grpSp>
        <p:nvGrpSpPr>
          <p:cNvPr id="37894" name="Gruppo 33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35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7898" name="Gruppo 35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37" name="Rettangolo con angoli arrotondati sullo stesso lato 36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ttangolo 37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400" b="1" dirty="0" err="1"/>
                  <a:t>Complex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deployment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through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contextualisation</a:t>
                </a:r>
                <a:endParaRPr lang="it-IT" sz="1400" b="1" dirty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400" b="1" dirty="0"/>
                  <a:t>shared block storage exported as NFS</a:t>
                </a:r>
                <a:r>
                  <a:rPr lang="it-IT" sz="1400" b="1" dirty="0"/>
                  <a:t> up to 1 TB</a:t>
                </a:r>
                <a:endParaRPr lang="en-GB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0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READemption</a:t>
            </a:r>
            <a:endParaRPr lang="en-GB" altLang="en-US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0100"/>
            <a:ext cx="35274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-23813" y="5589588"/>
            <a:ext cx="237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/>
              <a:t>Source: Konrad U. F</a:t>
            </a:r>
            <a:r>
              <a:rPr lang="hu-HU" altLang="en-US" sz="1400"/>
              <a:t>ö</a:t>
            </a:r>
            <a:r>
              <a:rPr lang="en-GB" altLang="en-US" sz="1400"/>
              <a:t>rstner</a:t>
            </a:r>
          </a:p>
        </p:txBody>
      </p:sp>
      <p:sp>
        <p:nvSpPr>
          <p:cNvPr id="38919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600"/>
              <a:t>Pipeline for the computational evaluation of RNA-Seq. data</a:t>
            </a:r>
          </a:p>
        </p:txBody>
      </p:sp>
      <p:grpSp>
        <p:nvGrpSpPr>
          <p:cNvPr id="38920" name="Gruppo 1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12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8924" name="Gruppo 13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5" name="Rettangolo con angoli arrotondati sullo stesso lato 14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ttangolo 15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24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128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Block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storage</a:t>
                </a:r>
                <a:r>
                  <a:rPr lang="it-IT" sz="1600" b="1" dirty="0"/>
                  <a:t> up to 3 TB</a:t>
                </a:r>
                <a:endParaRPr lang="en-GB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2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Example: JAMS</a:t>
            </a:r>
            <a:br>
              <a:rPr lang="en-GB" altLang="en-US" dirty="0" smtClean="0"/>
            </a:br>
            <a:r>
              <a:rPr lang="en-GB" altLang="en-US" dirty="0" smtClean="0"/>
              <a:t>Jena Adaptable Modelling System</a:t>
            </a:r>
          </a:p>
        </p:txBody>
      </p:sp>
      <p:sp>
        <p:nvSpPr>
          <p:cNvPr id="39940" name="Marcador de contenido 2"/>
          <p:cNvSpPr txBox="1">
            <a:spLocks/>
          </p:cNvSpPr>
          <p:nvPr/>
        </p:nvSpPr>
        <p:spPr bwMode="auto">
          <a:xfrm>
            <a:off x="35496" y="1268561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buFont typeface="Arial" panose="020B0604020202020204" pitchFamily="34" charset="0"/>
              <a:buNone/>
            </a:pPr>
            <a:r>
              <a:rPr lang="en-GB" altLang="en-US" sz="2400" dirty="0"/>
              <a:t>Platform for process-based hydrological model development</a:t>
            </a:r>
          </a:p>
        </p:txBody>
      </p:sp>
      <p:grpSp>
        <p:nvGrpSpPr>
          <p:cNvPr id="39941" name="Gruppo 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8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9947" name="Gruppo 8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0" name="Rettangolo con angoli arrotondati sullo stesso lato 9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ttangolo 10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&gt; 8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&gt; 16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Image </a:t>
                </a:r>
                <a:r>
                  <a:rPr lang="en-GB" sz="1600" b="1" dirty="0">
                    <a:hlinkClick r:id="rId7"/>
                  </a:rPr>
                  <a:t>available</a:t>
                </a:r>
                <a:r>
                  <a:rPr lang="en-GB" sz="1600" b="1" dirty="0"/>
                  <a:t> in the marketplace</a:t>
                </a:r>
              </a:p>
            </p:txBody>
          </p:sp>
        </p:grpSp>
      </p:grpSp>
      <p:pic>
        <p:nvPicPr>
          <p:cNvPr id="3994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2938"/>
            <a:ext cx="20875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http://jams.uni-jena.de/uploads/RTEmagicC_jams_scheme_01.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39751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mtClean="0"/>
              <a:t>Example: HAPPI</a:t>
            </a:r>
            <a:endParaRPr lang="en-GB" altLang="en-US" dirty="0" smtClean="0"/>
          </a:p>
        </p:txBody>
      </p:sp>
      <p:grpSp>
        <p:nvGrpSpPr>
          <p:cNvPr id="40964" name="Gruppo 5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7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0971" name="Gruppo 7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9" name="Rettangolo con angoli arrotondati sullo stesso lato 8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ttangolo 9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4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Block Storage</a:t>
                </a:r>
              </a:p>
            </p:txBody>
          </p:sp>
        </p:grpSp>
      </p:grpSp>
      <p:pic>
        <p:nvPicPr>
          <p:cNvPr id="40965" name="Picture 2" descr="HAPPI Toolk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76475"/>
            <a:ext cx="37401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appi-distri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11538"/>
            <a:ext cx="4206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Marcador de contenido 2"/>
          <p:cNvSpPr txBox="1">
            <a:spLocks/>
          </p:cNvSpPr>
          <p:nvPr/>
        </p:nvSpPr>
        <p:spPr bwMode="auto">
          <a:xfrm>
            <a:off x="464815" y="1196975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/>
              <a:t>Supports the archive manager and curator to capture and manage part of the Preservation Descriptive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5334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Training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basic concepts of cloud computing and cloud federations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how to use EGI’s standard-based cloud federation</a:t>
            </a:r>
          </a:p>
          <a:p>
            <a:pPr marL="1068388" lvl="1"/>
            <a:r>
              <a:rPr lang="en-GB" dirty="0" smtClean="0"/>
              <a:t>With pre-defined images</a:t>
            </a:r>
          </a:p>
          <a:p>
            <a:pPr marL="1068388" lvl="1"/>
            <a:r>
              <a:rPr lang="en-GB" dirty="0" smtClean="0"/>
              <a:t>With custom deployments (contextualisation)</a:t>
            </a:r>
          </a:p>
          <a:p>
            <a:pPr marL="1068388" lvl="1"/>
            <a:r>
              <a:rPr lang="en-GB" dirty="0" smtClean="0"/>
              <a:t>With your own images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Guide to become user of the EGI Federated Cloud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Training infrastructure and first exercises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Training infrastructure: </a:t>
            </a:r>
            <a:br>
              <a:rPr lang="en-GB" dirty="0" smtClean="0"/>
            </a:br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554" y="2226713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4586" y="2154705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922" y="2447757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779912" y="1268760"/>
            <a:ext cx="3816424" cy="3312368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b="1" u="sng" dirty="0" smtClean="0"/>
              <a:t>Training.egi.eu VO</a:t>
            </a:r>
            <a:endParaRPr lang="en-US" sz="1200" b="1" u="sng" dirty="0"/>
          </a:p>
        </p:txBody>
      </p:sp>
      <p:sp>
        <p:nvSpPr>
          <p:cNvPr id="25" name="Right Arrow 24"/>
          <p:cNvSpPr/>
          <p:nvPr/>
        </p:nvSpPr>
        <p:spPr>
          <a:xfrm rot="1849073">
            <a:off x="4685010" y="2696481"/>
            <a:ext cx="746676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084168" y="3427332"/>
            <a:ext cx="936104" cy="649740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15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UKIM</a:t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356992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355754"/>
              </p:ext>
            </p:extLst>
          </p:nvPr>
        </p:nvGraphicFramePr>
        <p:xfrm>
          <a:off x="179443" y="1750576"/>
          <a:ext cx="3384445" cy="277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5527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UKIM (MK)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vCPUs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GB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Accessing the training VO</a:t>
            </a:r>
            <a:endParaRPr lang="en-GB" noProof="0" dirty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508104" y="5085184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VM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5220072" y="5939988"/>
            <a:ext cx="25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Providers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2843808" y="19795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Login with SSH</a:t>
            </a:r>
            <a:endParaRPr lang="en-GB" sz="1600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542974" y="3254909"/>
            <a:ext cx="2601026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Execute OCCI commands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9717" y="3225750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cxnSp>
        <p:nvCxnSpPr>
          <p:cNvPr id="95" name="Conector recto de flecha 94"/>
          <p:cNvCxnSpPr>
            <a:stCxn id="61" idx="3"/>
          </p:cNvCxnSpPr>
          <p:nvPr/>
        </p:nvCxnSpPr>
        <p:spPr>
          <a:xfrm>
            <a:off x="2334178" y="2457798"/>
            <a:ext cx="3317942" cy="2610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555776" y="3789040"/>
            <a:ext cx="162140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Access services</a:t>
            </a:r>
            <a:br>
              <a:rPr lang="en-GB" dirty="0" smtClean="0"/>
            </a:br>
            <a:r>
              <a:rPr lang="en-GB" dirty="0" smtClean="0"/>
              <a:t>(e.g. SSH, Web)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2627719" y="1016446"/>
            <a:ext cx="3384441" cy="828378"/>
          </a:xfrm>
          <a:prstGeom prst="wedgeRectCallout">
            <a:avLst>
              <a:gd name="adj1" fmla="val 58366"/>
              <a:gd name="adj2" fmla="val 7846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Ubuntu 14.04 with </a:t>
            </a:r>
            <a:r>
              <a:rPr lang="en-US" dirty="0" err="1" smtClean="0">
                <a:solidFill>
                  <a:schemeClr val="tx1"/>
                </a:solidFill>
              </a:rPr>
              <a:t>rOCCI</a:t>
            </a:r>
            <a:r>
              <a:rPr lang="en-US" dirty="0" smtClean="0">
                <a:solidFill>
                  <a:schemeClr val="tx1"/>
                </a:solidFill>
              </a:rPr>
              <a:t> client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Configured by trainers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63367" y="872430"/>
            <a:ext cx="2160240" cy="828378"/>
          </a:xfrm>
          <a:prstGeom prst="wedgeRectCallout">
            <a:avLst>
              <a:gd name="adj1" fmla="val -46609"/>
              <a:gd name="adj2" fmla="val 828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account / trainee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proxy /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" y="5795972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24" name="Cubo 52"/>
          <p:cNvSpPr/>
          <p:nvPr/>
        </p:nvSpPr>
        <p:spPr bwMode="auto">
          <a:xfrm>
            <a:off x="6541439" y="5068737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Block </a:t>
            </a:r>
            <a:r>
              <a:rPr lang="es-ES" sz="1400" dirty="0" err="1" smtClean="0"/>
              <a:t>storage</a:t>
            </a:r>
            <a:endParaRPr lang="es-ES" sz="1400" dirty="0"/>
          </a:p>
        </p:txBody>
      </p:sp>
      <p:cxnSp>
        <p:nvCxnSpPr>
          <p:cNvPr id="6" name="Straight Connector 5"/>
          <p:cNvCxnSpPr>
            <a:stCxn id="53" idx="4"/>
            <a:endCxn id="24" idx="2"/>
          </p:cNvCxnSpPr>
          <p:nvPr/>
        </p:nvCxnSpPr>
        <p:spPr>
          <a:xfrm flipV="1">
            <a:off x="6227759" y="5532614"/>
            <a:ext cx="313680" cy="16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9" grpId="0"/>
      <p:bldP spid="80" grpId="0"/>
      <p:bldP spid="93" grpId="0"/>
      <p:bldP spid="103" grpId="0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Exercise 1 and 2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Managing VMs and block storage:</a:t>
            </a:r>
          </a:p>
          <a:p>
            <a:pPr marL="0" indent="0">
              <a:buNone/>
            </a:pP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Host a simple wiki on an EGI Cloud site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Use persistent storage for wiki contents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 smtClean="0"/>
          </a:p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24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Exercise sheet:</a:t>
            </a:r>
            <a:br>
              <a:rPr lang="en-GB" noProof="0" dirty="0" smtClean="0"/>
            </a:br>
            <a:r>
              <a:rPr lang="en-GB" noProof="0" dirty="0" smtClean="0"/>
              <a:t>Wiki setup</a:t>
            </a:r>
            <a:endParaRPr lang="en-GB" noProof="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Start a wiki on FedCloud</a:t>
            </a:r>
            <a:endParaRPr lang="en-GB" noProof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884983" y="4964653"/>
            <a:ext cx="949325" cy="863600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Wiki VM</a:t>
            </a:r>
            <a:endParaRPr lang="es-ES" dirty="0"/>
          </a:p>
        </p:txBody>
      </p:sp>
      <p:sp>
        <p:nvSpPr>
          <p:cNvPr id="54" name="CuadroTexto 53"/>
          <p:cNvSpPr txBox="1"/>
          <p:nvPr/>
        </p:nvSpPr>
        <p:spPr>
          <a:xfrm>
            <a:off x="5292080" y="5939988"/>
            <a:ext cx="24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3635896" y="194877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2. login</a:t>
            </a:r>
            <a:endParaRPr lang="en-GB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614982" y="3254909"/>
            <a:ext cx="1989466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3. Manage VM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6933" y="3357228"/>
            <a:ext cx="1769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1. Get IDs of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400" dirty="0" smtClean="0"/>
              <a:t>Cloud resource prov.</a:t>
            </a:r>
            <a:endParaRPr lang="en-GB" sz="14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VM image</a:t>
            </a:r>
          </a:p>
        </p:txBody>
      </p:sp>
      <p:cxnSp>
        <p:nvCxnSpPr>
          <p:cNvPr id="95" name="Conector recto de flecha 94"/>
          <p:cNvCxnSpPr>
            <a:stCxn id="61" idx="3"/>
            <a:endCxn id="53" idx="0"/>
          </p:cNvCxnSpPr>
          <p:nvPr/>
        </p:nvCxnSpPr>
        <p:spPr>
          <a:xfrm>
            <a:off x="2334178" y="2457798"/>
            <a:ext cx="4089136" cy="2506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915816" y="3604954"/>
            <a:ext cx="1314206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4. Edit wiki</a:t>
            </a:r>
            <a:endParaRPr lang="en-GB" sz="2000" dirty="0"/>
          </a:p>
        </p:txBody>
      </p:sp>
      <p:cxnSp>
        <p:nvCxnSpPr>
          <p:cNvPr id="15" name="Conector recto de flecha 14"/>
          <p:cNvCxnSpPr>
            <a:stCxn id="52" idx="1"/>
            <a:endCxn id="89" idx="3"/>
          </p:cNvCxnSpPr>
          <p:nvPr/>
        </p:nvCxnSpPr>
        <p:spPr>
          <a:xfrm flipH="1">
            <a:off x="2888367" y="5197297"/>
            <a:ext cx="211141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3059832" y="486916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Download Wiki VA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1674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Browsing AppDB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Go to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:</a:t>
            </a:r>
          </a:p>
          <a:p>
            <a:pPr lvl="1"/>
            <a:r>
              <a:rPr lang="en-GB" noProof="0" dirty="0" smtClean="0">
                <a:hlinkClick r:id="rId3"/>
              </a:rPr>
              <a:t>http://appdb.egi.eu</a:t>
            </a:r>
            <a:endParaRPr lang="en-GB" noProof="0" dirty="0" smtClean="0"/>
          </a:p>
          <a:p>
            <a:pPr lvl="1"/>
            <a:r>
              <a:rPr lang="en-GB" noProof="0" dirty="0" smtClean="0"/>
              <a:t>Cloud </a:t>
            </a:r>
            <a:r>
              <a:rPr lang="en-GB" noProof="0" dirty="0" err="1" smtClean="0"/>
              <a:t>Mp</a:t>
            </a:r>
            <a:r>
              <a:rPr lang="en-GB" noProof="0" dirty="0"/>
              <a:t> 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 panose="05000000000000000000" pitchFamily="2" charset="2"/>
              </a:rPr>
              <a:t> </a:t>
            </a:r>
            <a:r>
              <a:rPr lang="en-GB" noProof="0" dirty="0" smtClean="0"/>
              <a:t>Virtual Organizations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training.egi.eu</a:t>
            </a:r>
          </a:p>
          <a:p>
            <a:r>
              <a:rPr lang="en-GB" noProof="0" dirty="0" smtClean="0"/>
              <a:t>Choose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VA and a specific site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See request on next slide!</a:t>
            </a:r>
            <a:endParaRPr lang="en-GB" noProof="0" dirty="0" smtClean="0">
              <a:solidFill>
                <a:srgbClr val="FF0000"/>
              </a:solidFill>
            </a:endParaRPr>
          </a:p>
          <a:p>
            <a:r>
              <a:rPr lang="en-GB" noProof="0" dirty="0" smtClean="0"/>
              <a:t>VAs and SAs in this VO: </a:t>
            </a:r>
          </a:p>
          <a:p>
            <a:pPr lvl="1"/>
            <a:r>
              <a:rPr lang="en-GB" noProof="0" dirty="0" smtClean="0"/>
              <a:t>Baseline OS appliances</a:t>
            </a:r>
          </a:p>
          <a:p>
            <a:pPr lvl="2"/>
            <a:r>
              <a:rPr lang="en-GB" noProof="0" dirty="0" smtClean="0"/>
              <a:t>Minimal OS images</a:t>
            </a:r>
          </a:p>
          <a:p>
            <a:pPr lvl="2"/>
            <a:r>
              <a:rPr lang="en-GB" noProof="0" dirty="0" smtClean="0"/>
              <a:t>Centos6, Ubuntu 12.04, Ubuntu 14.04</a:t>
            </a:r>
          </a:p>
          <a:p>
            <a:pPr lvl="1"/>
            <a:r>
              <a:rPr lang="en-GB" noProof="0" dirty="0" smtClean="0"/>
              <a:t>Specific appliances</a:t>
            </a:r>
          </a:p>
          <a:p>
            <a:pPr lvl="2"/>
            <a:r>
              <a:rPr lang="en-GB" noProof="0" dirty="0" err="1" smtClean="0"/>
              <a:t>FedCloud</a:t>
            </a:r>
            <a:r>
              <a:rPr lang="en-GB" noProof="0" dirty="0" smtClean="0"/>
              <a:t> tools: Ubuntu 14.04 with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 clients ready to use</a:t>
            </a:r>
          </a:p>
          <a:p>
            <a:pPr lvl="2"/>
            <a:r>
              <a:rPr lang="en-GB" noProof="0" dirty="0" err="1" smtClean="0"/>
              <a:t>MoinMoin</a:t>
            </a:r>
            <a:r>
              <a:rPr lang="en-GB" noProof="0" dirty="0" smtClean="0"/>
              <a:t> wiki: Ubuntu 14.04 image with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installed and configured to run on </a:t>
            </a:r>
            <a:r>
              <a:rPr lang="en-GB" noProof="0" dirty="0" err="1" smtClean="0"/>
              <a:t>startup</a:t>
            </a:r>
            <a:endParaRPr lang="en-GB" noProof="0" dirty="0" smtClean="0"/>
          </a:p>
          <a:p>
            <a:pPr lvl="1"/>
            <a:r>
              <a:rPr lang="en-GB" noProof="0" dirty="0" smtClean="0"/>
              <a:t>Software appliances</a:t>
            </a:r>
          </a:p>
          <a:p>
            <a:pPr lvl="2"/>
            <a:r>
              <a:rPr lang="en-GB" noProof="0" dirty="0" smtClean="0"/>
              <a:t>Use contextualization to deliver the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3255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Instantiate VMs based on the smallest resource templates during the whole tutorial</a:t>
            </a:r>
          </a:p>
          <a:p>
            <a:pPr lvl="1"/>
            <a:r>
              <a:rPr lang="en-US" dirty="0" smtClean="0"/>
              <a:t>I.e. Use the following </a:t>
            </a:r>
            <a:r>
              <a:rPr lang="en-US" b="1" dirty="0" smtClean="0"/>
              <a:t>Template IDs</a:t>
            </a:r>
            <a:r>
              <a:rPr lang="en-US" dirty="0" smtClean="0"/>
              <a:t>:</a:t>
            </a:r>
          </a:p>
          <a:p>
            <a:endParaRPr lang="en-GB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714368"/>
              </p:ext>
            </p:extLst>
          </p:nvPr>
        </p:nvGraphicFramePr>
        <p:xfrm>
          <a:off x="251519" y="3158976"/>
          <a:ext cx="85176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1512168"/>
                <a:gridCol w="61413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</a:t>
                      </a:r>
                      <a:r>
                        <a:rPr lang="en-GB" sz="1600" baseline="0" dirty="0" smtClean="0"/>
                        <a:t>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 ID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CESNET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Small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http://schema.fedcloud.egi.eu/occi/infrastructure/resource_tpl#small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BIFI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Tiny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resource_tpl#m1-tiny-ephemeral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UKIM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resource_tpl#small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AppDB</a:t>
            </a:r>
            <a:endParaRPr lang="en-GB" noProof="0"/>
          </a:p>
        </p:txBody>
      </p:sp>
      <p:pic>
        <p:nvPicPr>
          <p:cNvPr id="6" name="Marcador de contenido 5" descr="appdb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79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Getting information on the VA</a:t>
            </a:r>
            <a:endParaRPr lang="en-GB" noProof="0"/>
          </a:p>
        </p:txBody>
      </p:sp>
      <p:pic>
        <p:nvPicPr>
          <p:cNvPr id="5" name="Marcador de contenido 4" descr="appdb1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6" name="Imagen 5" descr="addd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7127723" cy="3168352"/>
          </a:xfrm>
          <a:prstGeom prst="rect">
            <a:avLst/>
          </a:prstGeom>
        </p:spPr>
      </p:pic>
      <p:pic>
        <p:nvPicPr>
          <p:cNvPr id="7" name="Imagen 6" descr="appdb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732240" cy="301776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flipH="1">
            <a:off x="1331640" y="3933056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cloud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flipH="1">
            <a:off x="1331640" y="4581128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image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804248" y="4221088"/>
            <a:ext cx="147565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 which size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80920" cy="4784400"/>
          </a:xfrm>
        </p:spPr>
        <p:txBody>
          <a:bodyPr/>
          <a:lstStyle/>
          <a:p>
            <a:r>
              <a:rPr lang="en-US" sz="2000" dirty="0" smtClean="0"/>
              <a:t>Introduction to EGI, Clouds, EGI Federated Cloud (20’) (G)</a:t>
            </a:r>
          </a:p>
          <a:p>
            <a:r>
              <a:rPr lang="en-US" sz="2000" dirty="0" smtClean="0"/>
              <a:t>Application best practices and examples on EGI (15’) (D)</a:t>
            </a:r>
          </a:p>
          <a:p>
            <a:r>
              <a:rPr lang="en-US" sz="2000" dirty="0" smtClean="0"/>
              <a:t>Introduction to training infrastructure and first exercises (10’) (G)</a:t>
            </a:r>
          </a:p>
          <a:p>
            <a:r>
              <a:rPr lang="en-US" sz="2000" dirty="0" smtClean="0"/>
              <a:t>Exercise 1&amp;2 (45’) </a:t>
            </a:r>
            <a:r>
              <a:rPr lang="en-US" sz="2000" dirty="0" smtClean="0">
                <a:solidFill>
                  <a:srgbClr val="FF0000"/>
                </a:solidFill>
              </a:rPr>
              <a:t>(paper)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1600" dirty="0" smtClean="0"/>
              <a:t>Exercise </a:t>
            </a:r>
            <a:r>
              <a:rPr lang="en-GB" sz="1600" dirty="0"/>
              <a:t>1: Compute management </a:t>
            </a:r>
            <a:r>
              <a:rPr lang="en-GB" sz="1600" dirty="0" smtClean="0"/>
              <a:t>– Setup a Wiki server</a:t>
            </a:r>
          </a:p>
          <a:p>
            <a:pPr lvl="1"/>
            <a:r>
              <a:rPr lang="en-US" sz="1600" dirty="0" smtClean="0"/>
              <a:t>Exercise 2: Persistent storage – Wiki with block storage</a:t>
            </a:r>
          </a:p>
          <a:p>
            <a:pPr marL="0" indent="0">
              <a:buNone/>
            </a:pPr>
            <a:r>
              <a:rPr lang="en-US" sz="2000" dirty="0" smtClean="0"/>
              <a:t>BREAK (30’)</a:t>
            </a:r>
          </a:p>
          <a:p>
            <a:r>
              <a:rPr lang="en-US" sz="2000" dirty="0" smtClean="0"/>
              <a:t>Introduction to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(15’) (D)</a:t>
            </a:r>
          </a:p>
          <a:p>
            <a:r>
              <a:rPr lang="en-US" sz="2000" dirty="0" smtClean="0"/>
              <a:t>Exercise 3: </a:t>
            </a:r>
            <a:r>
              <a:rPr lang="en-US" sz="2000" dirty="0" err="1" smtClean="0"/>
              <a:t>Contextualised</a:t>
            </a:r>
            <a:r>
              <a:rPr lang="en-US" sz="2000" dirty="0" smtClean="0"/>
              <a:t> compute – Fractal application (20’) </a:t>
            </a:r>
            <a:r>
              <a:rPr lang="en-US" sz="2000" dirty="0" smtClean="0">
                <a:solidFill>
                  <a:srgbClr val="FF0000"/>
                </a:solidFill>
              </a:rPr>
              <a:t>(paper)</a:t>
            </a:r>
          </a:p>
          <a:p>
            <a:r>
              <a:rPr lang="en-US" sz="2000" dirty="0" smtClean="0"/>
              <a:t>Talk + Demo: Creating your own Virtual Machine Image (20’) (D)</a:t>
            </a:r>
          </a:p>
          <a:p>
            <a:r>
              <a:rPr lang="en-US" sz="2000" dirty="0" smtClean="0"/>
              <a:t>FINISH EXERCISES (buffer time)</a:t>
            </a:r>
          </a:p>
          <a:p>
            <a:r>
              <a:rPr lang="en-US" sz="2000" dirty="0" smtClean="0"/>
              <a:t>Next steps for you - How to become a user (10’) (G)</a:t>
            </a:r>
          </a:p>
          <a:p>
            <a:r>
              <a:rPr lang="en-US" sz="2000" dirty="0" smtClean="0"/>
              <a:t>EGI’s plans with the Federated Cloud (10’) (G)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Feedback forms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UI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Log into the User Interface</a:t>
            </a:r>
          </a:p>
          <a:p>
            <a:pPr marL="457200" lvl="1" indent="0">
              <a:buNone/>
            </a:pPr>
            <a:r>
              <a:rPr lang="en-GB" noProof="0" dirty="0" smtClean="0"/>
              <a:t>	&lt;DETAILS TO BE PROVIDED DIRECTLY TO TRAINEES&gt;</a:t>
            </a:r>
          </a:p>
          <a:p>
            <a:pPr lvl="1"/>
            <a:endParaRPr lang="en-GB" dirty="0"/>
          </a:p>
          <a:p>
            <a:pPr lvl="1"/>
            <a:endParaRPr lang="en-GB" noProof="0" dirty="0" smtClean="0"/>
          </a:p>
          <a:p>
            <a:r>
              <a:rPr lang="en-US" noProof="0" dirty="0" smtClean="0"/>
              <a:t>Check your proxy file</a:t>
            </a:r>
          </a:p>
          <a:p>
            <a:endParaRPr lang="en-GB" noProof="0" dirty="0" smtClean="0"/>
          </a:p>
          <a:p>
            <a:r>
              <a:rPr lang="en-GB" noProof="0" dirty="0" smtClean="0"/>
              <a:t>Check the lifetime of your credential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378904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smtClean="0">
                <a:latin typeface="Courier"/>
                <a:cs typeface="Courier"/>
              </a:rPr>
              <a:t>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4797152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</p:spTree>
    <p:extLst>
      <p:ext uri="{BB962C8B-B14F-4D97-AF65-F5344CB8AC3E}">
        <p14:creationId xmlns:p14="http://schemas.microsoft.com/office/powerpoint/2010/main" val="3150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Get ready to access your VMs with SSH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VMs are (normally) accessible through SSH</a:t>
            </a:r>
          </a:p>
          <a:p>
            <a:pPr lvl="1"/>
            <a:r>
              <a:rPr lang="en-GB" noProof="0" dirty="0" smtClean="0"/>
              <a:t>But password logins are disabled</a:t>
            </a:r>
          </a:p>
          <a:p>
            <a:pPr lvl="1"/>
            <a:r>
              <a:rPr lang="en-GB" noProof="0" dirty="0" smtClean="0"/>
              <a:t>Instead use key pairs</a:t>
            </a:r>
          </a:p>
          <a:p>
            <a:r>
              <a:rPr lang="en-GB" noProof="0" dirty="0" smtClean="0"/>
              <a:t>Create a </a:t>
            </a:r>
            <a:r>
              <a:rPr lang="en-GB" noProof="0" dirty="0" err="1" smtClean="0"/>
              <a:t>ssh</a:t>
            </a:r>
            <a:r>
              <a:rPr lang="en-GB" noProof="0" dirty="0" smtClean="0"/>
              <a:t> key to access:</a:t>
            </a:r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(defaults are ok, can be left without password for the tutorial)</a:t>
            </a:r>
          </a:p>
          <a:p>
            <a:endParaRPr lang="en-GB" noProof="0" dirty="0"/>
          </a:p>
        </p:txBody>
      </p:sp>
      <p:sp>
        <p:nvSpPr>
          <p:cNvPr id="4" name="Rectángulo 3"/>
          <p:cNvSpPr/>
          <p:nvPr/>
        </p:nvSpPr>
        <p:spPr>
          <a:xfrm>
            <a:off x="467544" y="3429000"/>
            <a:ext cx="8208912" cy="380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181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Basic check: dump OCCI model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424936" cy="21595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ENDPOINT=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Site Endpoint information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--dump-model</a:t>
            </a:r>
            <a:endParaRPr lang="en-GB" sz="1800" noProof="0" dirty="0">
              <a:latin typeface="Courier"/>
              <a:cs typeface="Courier"/>
            </a:endParaRPr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939907"/>
              </p:ext>
            </p:extLst>
          </p:nvPr>
        </p:nvGraphicFramePr>
        <p:xfrm>
          <a:off x="539552" y="4365104"/>
          <a:ext cx="8229599" cy="1525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409"/>
                <a:gridCol w="3776234"/>
                <a:gridCol w="3222956"/>
              </a:tblGrid>
              <a:tr h="413029">
                <a:tc>
                  <a:txBody>
                    <a:bodyPr/>
                    <a:lstStyle/>
                    <a:p>
                      <a:r>
                        <a:rPr lang="en-GB" dirty="0" smtClean="0"/>
                        <a:t>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Endpoint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Cloud Middleware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CESNET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https://carach5.ics.muni.cz:11443/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OpenNebula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BIFI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http://server4-epsh.unizar.es:8787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OpenStack Grizzly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UKIM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https://occi.nebula.finki.ukim.mk:443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OpenNebula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What does </a:t>
            </a:r>
            <a:r>
              <a:rPr lang="en-US" smtClean="0"/>
              <a:t>dump-model return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596928"/>
            <a:ext cx="8568952" cy="4784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/>
              <a:t>occi</a:t>
            </a:r>
            <a:r>
              <a:rPr lang="en-GB" sz="2400" dirty="0"/>
              <a:t> --endpoint $</a:t>
            </a:r>
            <a:r>
              <a:rPr lang="en-GB" sz="2400" dirty="0" smtClean="0"/>
              <a:t>ENDPOINT </a:t>
            </a:r>
            <a:r>
              <a:rPr lang="en-GB" sz="2400" dirty="0"/>
              <a:t>--</a:t>
            </a:r>
            <a:r>
              <a:rPr lang="en-GB" sz="2400" dirty="0" err="1"/>
              <a:t>auth</a:t>
            </a:r>
            <a:r>
              <a:rPr lang="en-GB" sz="2400" dirty="0"/>
              <a:t> x509 --</a:t>
            </a:r>
            <a:r>
              <a:rPr lang="en-GB" sz="2400" dirty="0" err="1"/>
              <a:t>voms</a:t>
            </a:r>
            <a:r>
              <a:rPr lang="en-GB" sz="2400" dirty="0"/>
              <a:t> --user-cred $X509_USER_PROXY --</a:t>
            </a:r>
            <a:r>
              <a:rPr lang="en-GB" sz="2400" dirty="0" smtClean="0"/>
              <a:t>dump-model</a:t>
            </a:r>
          </a:p>
          <a:p>
            <a:pPr marL="273050" indent="0">
              <a:buNone/>
            </a:pPr>
            <a:r>
              <a:rPr lang="en-GB" sz="1800" b="1" dirty="0" smtClean="0"/>
              <a:t>@</a:t>
            </a:r>
            <a:r>
              <a:rPr lang="en-GB" sz="1800" b="1" dirty="0"/>
              <a:t>kinds </a:t>
            </a:r>
            <a:r>
              <a:rPr lang="en-GB" sz="1800" dirty="0"/>
              <a:t>– different types of resources available at the site (“compute”, “storage”)</a:t>
            </a:r>
          </a:p>
          <a:p>
            <a:pPr marL="273050" indent="0">
              <a:buNone/>
            </a:pPr>
            <a:r>
              <a:rPr lang="en-GB" sz="1800" b="1" dirty="0"/>
              <a:t>@</a:t>
            </a:r>
            <a:r>
              <a:rPr lang="en-GB" sz="1800" b="1" dirty="0" err="1"/>
              <a:t>mixins</a:t>
            </a:r>
            <a:r>
              <a:rPr lang="en-GB" sz="1800" b="1" dirty="0"/>
              <a:t> </a:t>
            </a:r>
            <a:r>
              <a:rPr lang="en-GB" sz="1800" dirty="0"/>
              <a:t>– </a:t>
            </a:r>
            <a:r>
              <a:rPr lang="en-GB" sz="1800" dirty="0" err="1"/>
              <a:t>mixins</a:t>
            </a:r>
            <a:r>
              <a:rPr lang="en-GB" sz="1800" dirty="0"/>
              <a:t> extend the kinds with additional attributes or actions, e.g.: a “compute” resource can have a given “</a:t>
            </a:r>
            <a:r>
              <a:rPr lang="en-GB" sz="1800" dirty="0" err="1"/>
              <a:t>resource_tpl</a:t>
            </a:r>
            <a:r>
              <a:rPr lang="en-GB" sz="1800" dirty="0"/>
              <a:t>” for specifying its size and a “</a:t>
            </a:r>
            <a:r>
              <a:rPr lang="en-GB" sz="1800" dirty="0" err="1"/>
              <a:t>os_tpl</a:t>
            </a:r>
            <a:r>
              <a:rPr lang="en-GB" sz="1800" dirty="0"/>
              <a:t>” for specifying its OS image</a:t>
            </a:r>
          </a:p>
          <a:p>
            <a:pPr marL="273050" indent="0">
              <a:buNone/>
            </a:pPr>
            <a:r>
              <a:rPr lang="en-GB" sz="1800" b="1" dirty="0"/>
              <a:t>@actions </a:t>
            </a:r>
            <a:r>
              <a:rPr lang="en-GB" sz="1800" dirty="0"/>
              <a:t>– list of actions (e.g. start/suspend) that can be triggered on a </a:t>
            </a:r>
            <a:r>
              <a:rPr lang="en-GB" sz="1800" dirty="0" smtClean="0"/>
              <a:t>resource</a:t>
            </a:r>
          </a:p>
          <a:p>
            <a:pPr marL="273050" indent="0">
              <a:buNone/>
            </a:pPr>
            <a:r>
              <a:rPr lang="en-GB" sz="1800" b="1" dirty="0" smtClean="0"/>
              <a:t>@</a:t>
            </a:r>
            <a:r>
              <a:rPr lang="en-GB" sz="1800" b="1" dirty="0"/>
              <a:t>resources</a:t>
            </a:r>
            <a:r>
              <a:rPr lang="en-GB" sz="1800" dirty="0"/>
              <a:t> </a:t>
            </a:r>
            <a:r>
              <a:rPr lang="en-GB" sz="1800" dirty="0" smtClean="0"/>
              <a:t> </a:t>
            </a:r>
            <a:r>
              <a:rPr lang="en-GB" sz="1800" dirty="0"/>
              <a:t>– existing resources, e.g. started VMs (normally empty if just dumping the model)</a:t>
            </a:r>
          </a:p>
          <a:p>
            <a:pPr marL="273050" indent="0">
              <a:buNone/>
            </a:pPr>
            <a:r>
              <a:rPr lang="en-GB" sz="1800" b="1" dirty="0"/>
              <a:t>@</a:t>
            </a:r>
            <a:r>
              <a:rPr lang="en-GB" sz="1800" b="1" dirty="0" smtClean="0"/>
              <a:t>links</a:t>
            </a:r>
            <a:r>
              <a:rPr lang="en-GB" sz="1800" dirty="0" smtClean="0"/>
              <a:t> </a:t>
            </a:r>
            <a:r>
              <a:rPr lang="en-GB" sz="1800" dirty="0"/>
              <a:t>– existing links, e.g. block storage attached to a VM (empty if just dumping the model</a:t>
            </a:r>
            <a:r>
              <a:rPr lang="en-GB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4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Available templates: list &amp; describe</a:t>
            </a:r>
            <a:endParaRPr lang="en-GB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4176774"/>
            <a:ext cx="8435280" cy="1918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OS_TPL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=XXX</a:t>
            </a:r>
          </a:p>
          <a:p>
            <a:pPr marL="0" indent="0">
              <a:buFont typeface="Arial"/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--action describe </a:t>
            </a:r>
            <a:r>
              <a:rPr lang="en-GB" sz="1800" dirty="0" smtClean="0">
                <a:latin typeface="Courier"/>
                <a:cs typeface="Courier"/>
              </a:rPr>
              <a:t>–resource $OS_TPL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20875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       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--action list </a:t>
            </a:r>
            <a:r>
              <a:rPr lang="en-GB" sz="1800" noProof="0" dirty="0" smtClean="0">
                <a:latin typeface="Courier"/>
                <a:cs typeface="Courier"/>
              </a:rPr>
              <a:t>--resource </a:t>
            </a:r>
            <a:r>
              <a:rPr lang="en-GB" sz="1800" noProof="0" dirty="0" err="1" smtClean="0">
                <a:latin typeface="Courier"/>
                <a:cs typeface="Courier"/>
              </a:rPr>
              <a:t>os_tpl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</a:t>
            </a:r>
            <a:r>
              <a:rPr lang="en-GB" sz="1800" noProof="0" dirty="0" err="1" smtClean="0">
                <a:latin typeface="Courier"/>
                <a:cs typeface="Courier"/>
              </a:rPr>
              <a:t>resource_tpl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4293096"/>
            <a:ext cx="446449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Choose a value from the above result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027584"/>
            <a:ext cx="504056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</a:t>
            </a:r>
            <a:r>
              <a:rPr lang="en-GB" dirty="0" err="1" smtClean="0"/>
              <a:t>MoinMoinWiki</a:t>
            </a:r>
            <a:r>
              <a:rPr lang="en-GB" dirty="0" smtClean="0"/>
              <a:t> VA values from </a:t>
            </a:r>
            <a:r>
              <a:rPr lang="en-GB" dirty="0" err="1" smtClean="0"/>
              <a:t>AppDB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7864" y="537321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6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61854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087506"/>
            <a:ext cx="5181227" cy="86177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GB" sz="1600" dirty="0" err="1" smtClean="0">
                <a:solidFill>
                  <a:schemeClr val="bg1"/>
                </a:solidFill>
                <a:latin typeface="Courier" pitchFamily="49" charset="0"/>
              </a:rPr>
              <a:t>occi.networkinterface.address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</a:t>
            </a:r>
            <a:r>
              <a:rPr lang="en-GB" dirty="0" smtClean="0"/>
              <a:t>on </a:t>
            </a:r>
            <a:r>
              <a:rPr lang="en-GB" noProof="0" dirty="0" smtClean="0"/>
              <a:t>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204864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3305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the IP address from the output of the describe command. </a:t>
            </a:r>
            <a:endParaRPr lang="en-GB" dirty="0" smtClean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  <a:p>
            <a:pPr lvl="1"/>
            <a:r>
              <a:rPr lang="en-GB" dirty="0" smtClean="0"/>
              <a:t>And edit your wiki!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5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smtClean="0"/>
              <a:t>ssh with ubuntu user:</a:t>
            </a:r>
            <a:endParaRPr lang="en-GB" noProof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ssh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ubuntu</a:t>
            </a:r>
            <a:r>
              <a:rPr lang="en-GB" sz="1800" dirty="0" smtClean="0">
                <a:latin typeface="Courier"/>
                <a:cs typeface="Courier"/>
              </a:rPr>
              <a:t>@&lt;your </a:t>
            </a:r>
            <a:r>
              <a:rPr lang="en-GB" sz="1800" dirty="0" err="1" smtClean="0">
                <a:latin typeface="Courier"/>
                <a:cs typeface="Courier"/>
              </a:rPr>
              <a:t>vm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ip</a:t>
            </a:r>
            <a:r>
              <a:rPr lang="en-GB" sz="1800" dirty="0" smtClean="0">
                <a:latin typeface="Courier"/>
                <a:cs typeface="Courier"/>
              </a:rPr>
              <a:t>&gt;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3429000"/>
            <a:ext cx="8424936" cy="1162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cpuinfo</a:t>
            </a: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meminfo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4583172"/>
            <a:ext cx="8229600" cy="107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Check the wiki edit history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5294709"/>
            <a:ext cx="8435280" cy="582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wike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$ cat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/data/edit-log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67544" y="2709590"/>
            <a:ext cx="8424936" cy="48238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Once logged in, check the size of the image: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 smtClean="0"/>
              <a:t>Exercise sheet</a:t>
            </a:r>
            <a:br>
              <a:rPr lang="en-GB" sz="4000" noProof="0" dirty="0" smtClean="0"/>
            </a:br>
            <a:r>
              <a:rPr lang="en-GB" sz="4000" noProof="0" dirty="0" smtClean="0"/>
              <a:t>Wiki with persistent storage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3107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EGI, Clouds,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Making wiki data persistent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When a VM is deleted all its disks are also deleted</a:t>
            </a:r>
          </a:p>
          <a:p>
            <a:pPr lvl="1"/>
            <a:r>
              <a:rPr lang="en-GB" noProof="0" dirty="0" smtClean="0"/>
              <a:t>If you need persistency for your data you must use a storage volume</a:t>
            </a:r>
            <a:endParaRPr lang="en-GB" noProof="0" dirty="0"/>
          </a:p>
          <a:p>
            <a:r>
              <a:rPr lang="en-GB" dirty="0" smtClean="0"/>
              <a:t>Let’s try it with our wiki: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Create a volume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Attach volume to our wiki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FS in the volume and copy wiki contents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Detach volume and delete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new VM with the created volume attached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Mount the volume and check the wiki contents are still there</a:t>
            </a:r>
          </a:p>
        </p:txBody>
      </p:sp>
    </p:spTree>
    <p:extLst>
      <p:ext uri="{BB962C8B-B14F-4D97-AF65-F5344CB8AC3E}">
        <p14:creationId xmlns:p14="http://schemas.microsoft.com/office/powerpoint/2010/main" val="12509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the volume and describe it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Create a volume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844824"/>
            <a:ext cx="8208912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create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--resource storage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occi.storage.size</a:t>
            </a:r>
            <a:r>
              <a:rPr lang="en-GB" sz="1800" dirty="0" smtClean="0">
                <a:latin typeface="Courier"/>
                <a:cs typeface="Courier"/>
              </a:rPr>
              <a:t>="</a:t>
            </a:r>
            <a:r>
              <a:rPr lang="en-GB" sz="1800" dirty="0" err="1" smtClean="0">
                <a:latin typeface="Courier"/>
                <a:cs typeface="Courier"/>
              </a:rPr>
              <a:t>num</a:t>
            </a:r>
            <a:r>
              <a:rPr lang="en-GB" sz="1800" dirty="0" smtClean="0">
                <a:latin typeface="Courier"/>
                <a:cs typeface="Courier"/>
              </a:rPr>
              <a:t>(1)"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occi.core.title</a:t>
            </a:r>
            <a:r>
              <a:rPr lang="en-GB" sz="1800" dirty="0">
                <a:latin typeface="Courier"/>
                <a:cs typeface="Courier"/>
              </a:rPr>
              <a:t>="</a:t>
            </a:r>
            <a:r>
              <a:rPr lang="en-GB" sz="1800" dirty="0" err="1">
                <a:latin typeface="Courier"/>
                <a:cs typeface="Courier"/>
              </a:rPr>
              <a:t>wikidata</a:t>
            </a:r>
            <a:r>
              <a:rPr lang="en-GB" sz="1800" dirty="0" smtClean="0">
                <a:latin typeface="Courier"/>
                <a:cs typeface="Courier"/>
              </a:rPr>
              <a:t>_$(date +%s)"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STORAGE_ID=...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4808763"/>
            <a:ext cx="8208912" cy="996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$STORAGE_ID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22108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47864" y="3691880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Attach to VM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08912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--link $STORAGE_ID</a:t>
            </a:r>
            <a:endParaRPr lang="en-GB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75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See attach information</a:t>
            </a:r>
            <a:endParaRPr lang="en-GB" noProof="0" dirty="0"/>
          </a:p>
        </p:txBody>
      </p:sp>
      <p:sp>
        <p:nvSpPr>
          <p:cNvPr id="9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$COMPUTE_ID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Links: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[[ http://</a:t>
            </a:r>
            <a:r>
              <a:rPr lang="en-GB" sz="1800" dirty="0" err="1">
                <a:latin typeface="Courier"/>
                <a:cs typeface="Courier"/>
              </a:rPr>
              <a:t>schemas.ogf.org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infrastructure#storagelink</a:t>
            </a:r>
            <a:r>
              <a:rPr lang="en-GB" sz="1800" dirty="0">
                <a:latin typeface="Courier"/>
                <a:cs typeface="Courier"/>
              </a:rPr>
              <a:t> ]]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&gt;&gt; location: 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occi.core.source</a:t>
            </a:r>
            <a:r>
              <a:rPr lang="en-GB" sz="1800" dirty="0">
                <a:latin typeface="Courier"/>
                <a:cs typeface="Courier"/>
              </a:rPr>
              <a:t> = /compute/c17e204e-c96f-40ff-aebe-671351254a5e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occi.core.target</a:t>
            </a:r>
            <a:r>
              <a:rPr lang="en-GB" sz="1800" dirty="0">
                <a:latin typeface="Courier"/>
                <a:cs typeface="Courier"/>
              </a:rPr>
              <a:t> = /storage/1e0162cb-2805-4fe7-8c4e-997a5ddf02ff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occi.storagelink.deviceid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dev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0" name="Llamada con línea 1 9"/>
          <p:cNvSpPr/>
          <p:nvPr/>
        </p:nvSpPr>
        <p:spPr>
          <a:xfrm>
            <a:off x="5868144" y="5445224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-10357"/>
              <a:gd name="adj4" fmla="val -4061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at the VM to manage the volume</a:t>
            </a:r>
            <a:endParaRPr lang="en-GB" dirty="0"/>
          </a:p>
        </p:txBody>
      </p:sp>
      <p:sp>
        <p:nvSpPr>
          <p:cNvPr id="11" name="Llamada con línea 1 10"/>
          <p:cNvSpPr/>
          <p:nvPr/>
        </p:nvSpPr>
        <p:spPr>
          <a:xfrm>
            <a:off x="7380312" y="4725144"/>
            <a:ext cx="1584176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LINK_ID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wiki contents to new volume</a:t>
            </a:r>
            <a:endParaRPr lang="en-GB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–a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umount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</p:txBody>
      </p:sp>
    </p:spTree>
    <p:extLst>
      <p:ext uri="{BB962C8B-B14F-4D97-AF65-F5344CB8AC3E}">
        <p14:creationId xmlns:p14="http://schemas.microsoft.com/office/powerpoint/2010/main" val="2307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up and stop the VM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1295474"/>
          </a:xfrm>
        </p:spPr>
        <p:txBody>
          <a:bodyPr/>
          <a:lstStyle/>
          <a:p>
            <a:r>
              <a:rPr lang="en-GB" dirty="0" err="1" smtClean="0"/>
              <a:t>Umount</a:t>
            </a:r>
            <a:r>
              <a:rPr lang="en-GB" dirty="0" smtClean="0"/>
              <a:t> the volume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1772146"/>
            <a:ext cx="842493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latin typeface="Courier"/>
                <a:cs typeface="Courier"/>
              </a:rPr>
              <a:t>sudo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umount</a:t>
            </a:r>
            <a:r>
              <a:rPr lang="en-GB" sz="1800" dirty="0" smtClean="0">
                <a:latin typeface="Courier"/>
                <a:cs typeface="Courier"/>
              </a:rPr>
              <a:t> /org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39552" y="2636242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Detach the volume: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9552" y="32123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$LINK_ID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4508450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Delete VM:</a:t>
            </a:r>
            <a:endParaRPr lang="en-GB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50125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$COMPUTE_ID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029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Create a new wiki with the volume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--link $STORAGE_ID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GB" sz="1800" noProof="0" dirty="0" smtClean="0">
                <a:latin typeface="Courier"/>
                <a:cs typeface="Courier"/>
              </a:rPr>
              <a:t>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4988024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volume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Login into the VM and mount the volume at /org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988840"/>
            <a:ext cx="8424936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4797152"/>
            <a:ext cx="842493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 it in your browser, it should have all the contents from previous VM!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done, delete your instances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3717032"/>
            <a:ext cx="8424936" cy="15121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$STORAGE_ID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916832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delete --resource $COMPUTE_ID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78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BREAK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3" y="1196116"/>
            <a:ext cx="3907973" cy="3859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 </a:t>
            </a:r>
            <a:r>
              <a:rPr lang="en-GB" altLang="en-US" sz="3600" strike="sngStrike" dirty="0" smtClean="0">
                <a:latin typeface="Arial" charset="0"/>
                <a:ea typeface="ＭＳ Ｐゴシック" pitchFamily="34" charset="-128"/>
                <a:cs typeface="Arial" charset="0"/>
              </a:rPr>
              <a:t>(European Grid Infrastructure)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sz="2400" dirty="0" smtClean="0"/>
              <a:t>EGI Council</a:t>
            </a:r>
          </a:p>
          <a:p>
            <a:pPr marL="633413" lvl="1" indent="-233363">
              <a:defRPr/>
            </a:pPr>
            <a:r>
              <a:rPr lang="en-GB" sz="1600" dirty="0" smtClean="0"/>
              <a:t>26 </a:t>
            </a:r>
            <a:r>
              <a:rPr lang="en-GB" sz="1600" dirty="0"/>
              <a:t>participants: </a:t>
            </a:r>
            <a:r>
              <a:rPr lang="en-GB" sz="1600" dirty="0" smtClean="0"/>
              <a:t>24 NGIs </a:t>
            </a:r>
            <a:r>
              <a:rPr lang="en-GB" sz="1600" dirty="0"/>
              <a:t>and 2 </a:t>
            </a:r>
            <a:r>
              <a:rPr lang="en-GB" sz="1600" dirty="0" smtClean="0"/>
              <a:t>EIROs (CERN, EBI)</a:t>
            </a:r>
          </a:p>
          <a:p>
            <a:pPr marL="633413" lvl="1" indent="-233363">
              <a:defRPr/>
            </a:pPr>
            <a:r>
              <a:rPr lang="en-US" sz="1600" dirty="0" smtClean="0"/>
              <a:t>Opening membership to research </a:t>
            </a:r>
            <a:br>
              <a:rPr lang="en-US" sz="1600" dirty="0" smtClean="0"/>
            </a:br>
            <a:r>
              <a:rPr lang="en-US" sz="1600" dirty="0" smtClean="0"/>
              <a:t>communities</a:t>
            </a:r>
          </a:p>
          <a:p>
            <a:pPr marL="633413" lvl="1" indent="-233363">
              <a:defRPr/>
            </a:pPr>
            <a:r>
              <a:rPr lang="en-US" sz="1600" dirty="0" smtClean="0"/>
              <a:t>Affiliation programme for countries</a:t>
            </a:r>
            <a:endParaRPr lang="en-GB" sz="1600" dirty="0" smtClean="0"/>
          </a:p>
          <a:p>
            <a:pPr indent="-258763">
              <a:defRPr/>
            </a:pPr>
            <a:r>
              <a:rPr lang="en-GB" sz="2400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16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sz="2400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Sustainable core services </a:t>
            </a:r>
            <a:r>
              <a:rPr lang="en-GB" sz="1400" dirty="0" smtClean="0">
                <a:sym typeface="Wingdings" pitchFamily="2" charset="2"/>
              </a:rPr>
              <a:t>(HW, SW, human!)</a:t>
            </a:r>
            <a:endParaRPr lang="en-GB" sz="18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Project-driven innovation</a:t>
            </a:r>
            <a:endParaRPr lang="en-GB" sz="1800" dirty="0">
              <a:sym typeface="Wingdings" pitchFamily="2" charset="2"/>
            </a:endParaRP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H2020: EGI-Engage, AARC, INDIGO, ELI-Trans, etc.</a:t>
            </a: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FP7: </a:t>
            </a:r>
            <a:r>
              <a:rPr lang="en-GB" sz="1400" dirty="0" err="1" smtClean="0">
                <a:sym typeface="Wingdings" pitchFamily="2" charset="2"/>
              </a:rPr>
              <a:t>BioVeL</a:t>
            </a:r>
            <a:r>
              <a:rPr lang="en-GB" sz="1400" dirty="0" smtClean="0">
                <a:sym typeface="Wingdings" pitchFamily="2" charset="2"/>
              </a:rPr>
              <a:t>, </a:t>
            </a:r>
            <a:r>
              <a:rPr lang="en-GB" sz="1400" dirty="0" err="1" smtClean="0">
                <a:sym typeface="Wingdings" pitchFamily="2" charset="2"/>
              </a:rPr>
              <a:t>FitSM</a:t>
            </a:r>
            <a:r>
              <a:rPr lang="en-GB" sz="1400" dirty="0" smtClean="0">
                <a:sym typeface="Wingdings" pitchFamily="2" charset="2"/>
              </a:rPr>
              <a:t>, SCI-BUS, Cloud-SME, 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1253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2" y="5355213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Contextualisation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 in FedCloud (I)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Contextualization requires passing some data to the VMs </a:t>
            </a:r>
            <a:r>
              <a:rPr lang="en-GB" noProof="0" dirty="0" smtClean="0"/>
              <a:t>on instantiation (the context)</a:t>
            </a:r>
            <a:endParaRPr lang="en-GB" noProof="0" dirty="0"/>
          </a:p>
          <a:p>
            <a:r>
              <a:rPr lang="en-GB" noProof="0" dirty="0" smtClean="0"/>
              <a:t>OCCI v1.1 (current version) API </a:t>
            </a:r>
            <a:r>
              <a:rPr lang="en-GB" noProof="0" dirty="0"/>
              <a:t>lacks </a:t>
            </a:r>
            <a:r>
              <a:rPr lang="en-GB" noProof="0" dirty="0" smtClean="0"/>
              <a:t>a way to pass that context to the VMs</a:t>
            </a:r>
          </a:p>
          <a:p>
            <a:r>
              <a:rPr lang="en-GB" noProof="0" dirty="0" err="1" smtClean="0"/>
              <a:t>FedCloud</a:t>
            </a:r>
            <a:r>
              <a:rPr lang="en-GB" noProof="0" dirty="0" smtClean="0"/>
              <a:t> proposed two </a:t>
            </a:r>
            <a:r>
              <a:rPr lang="en-GB" noProof="0" dirty="0" err="1" smtClean="0">
                <a:solidFill>
                  <a:srgbClr val="FF0000"/>
                </a:solidFill>
              </a:rPr>
              <a:t>mixins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noProof="0" dirty="0" smtClean="0"/>
              <a:t>to support this feature</a:t>
            </a:r>
          </a:p>
          <a:p>
            <a:pPr lvl="1"/>
            <a:r>
              <a:rPr lang="en-GB" noProof="0" dirty="0" err="1" smtClean="0"/>
              <a:t>public_key</a:t>
            </a:r>
            <a:r>
              <a:rPr lang="en-GB" noProof="0" dirty="0" smtClean="0"/>
              <a:t> and </a:t>
            </a:r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 err="1" smtClean="0"/>
              <a:t>mixins</a:t>
            </a:r>
            <a:endParaRPr lang="en-GB" noProof="0" dirty="0" smtClean="0"/>
          </a:p>
          <a:p>
            <a:pPr lvl="1"/>
            <a:r>
              <a:rPr lang="en-GB" noProof="0" dirty="0" smtClean="0"/>
              <a:t>Implementation available for all currently supported cloud management </a:t>
            </a:r>
            <a:r>
              <a:rPr lang="en-GB" dirty="0" smtClean="0"/>
              <a:t>frameworks</a:t>
            </a:r>
            <a:endParaRPr lang="en-GB" noProof="0" dirty="0" smtClean="0"/>
          </a:p>
          <a:p>
            <a:pPr lvl="1"/>
            <a:r>
              <a:rPr lang="en-GB" noProof="0" dirty="0" smtClean="0"/>
              <a:t>Deployed </a:t>
            </a:r>
            <a:r>
              <a:rPr lang="en-GB" dirty="0" smtClean="0"/>
              <a:t>at</a:t>
            </a:r>
            <a:r>
              <a:rPr lang="en-GB" noProof="0" dirty="0" smtClean="0"/>
              <a:t> all resource providers</a:t>
            </a:r>
          </a:p>
        </p:txBody>
      </p:sp>
    </p:spTree>
    <p:extLst>
      <p:ext uri="{BB962C8B-B14F-4D97-AF65-F5344CB8AC3E}">
        <p14:creationId xmlns:p14="http://schemas.microsoft.com/office/powerpoint/2010/main" val="1593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 in FedCloud (II)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OCCI </a:t>
            </a:r>
            <a:r>
              <a:rPr lang="en-GB" noProof="0" dirty="0"/>
              <a:t>extensions </a:t>
            </a:r>
            <a:r>
              <a:rPr lang="en-GB" noProof="0" dirty="0" smtClean="0"/>
              <a:t>specify </a:t>
            </a:r>
            <a:r>
              <a:rPr lang="en-GB" noProof="0" dirty="0"/>
              <a:t>how to pass </a:t>
            </a:r>
            <a:r>
              <a:rPr lang="en-GB" noProof="0" dirty="0" smtClean="0"/>
              <a:t>context to </a:t>
            </a:r>
            <a:r>
              <a:rPr lang="en-GB" noProof="0" dirty="0"/>
              <a:t>the VM</a:t>
            </a:r>
          </a:p>
          <a:p>
            <a:r>
              <a:rPr lang="en-GB" noProof="0" dirty="0" smtClean="0"/>
              <a:t>BUT </a:t>
            </a:r>
            <a:r>
              <a:rPr lang="en-GB" noProof="0" dirty="0"/>
              <a:t>not how the data will be available!</a:t>
            </a:r>
          </a:p>
          <a:p>
            <a:r>
              <a:rPr lang="en-GB" noProof="0" dirty="0" smtClean="0"/>
              <a:t>Each </a:t>
            </a:r>
            <a:r>
              <a:rPr lang="en-GB" noProof="0" dirty="0"/>
              <a:t>RP has different mechanisms to provide </a:t>
            </a:r>
            <a:r>
              <a:rPr lang="en-GB" noProof="0" dirty="0" smtClean="0"/>
              <a:t>it</a:t>
            </a:r>
            <a:endParaRPr lang="en-GB" noProof="0" dirty="0"/>
          </a:p>
          <a:p>
            <a:pPr lvl="1"/>
            <a:r>
              <a:rPr lang="en-GB" noProof="0" dirty="0" smtClean="0"/>
              <a:t>metadata </a:t>
            </a:r>
            <a:r>
              <a:rPr lang="en-GB" noProof="0" dirty="0"/>
              <a:t>server at a </a:t>
            </a:r>
            <a:r>
              <a:rPr lang="en-GB" noProof="0" dirty="0" smtClean="0"/>
              <a:t>known location</a:t>
            </a:r>
          </a:p>
          <a:p>
            <a:pPr lvl="1"/>
            <a:r>
              <a:rPr lang="en-GB" noProof="0" dirty="0" err="1" smtClean="0"/>
              <a:t>iso</a:t>
            </a:r>
            <a:r>
              <a:rPr lang="en-GB" noProof="0" dirty="0" smtClean="0"/>
              <a:t> </a:t>
            </a:r>
            <a:r>
              <a:rPr lang="en-GB" noProof="0" dirty="0" err="1" smtClean="0"/>
              <a:t>filesystem</a:t>
            </a:r>
            <a:r>
              <a:rPr lang="en-GB" noProof="0" dirty="0" smtClean="0"/>
              <a:t> attached to the VM</a:t>
            </a:r>
          </a:p>
          <a:p>
            <a:pPr lvl="1"/>
            <a:r>
              <a:rPr lang="en-GB" noProof="0" dirty="0" smtClean="0"/>
              <a:t>file injection into the VM image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>
                <a:solidFill>
                  <a:srgbClr val="FF0000"/>
                </a:solidFill>
              </a:rPr>
              <a:t>c</a:t>
            </a:r>
            <a:r>
              <a:rPr lang="en-GB" noProof="0" dirty="0" smtClean="0">
                <a:solidFill>
                  <a:srgbClr val="FF0000"/>
                </a:solidFill>
              </a:rPr>
              <a:t>loud-</a:t>
            </a:r>
            <a:r>
              <a:rPr lang="en-GB" noProof="0" dirty="0" err="1" smtClean="0">
                <a:solidFill>
                  <a:srgbClr val="FF0000"/>
                </a:solidFill>
              </a:rPr>
              <a:t>init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noProof="0" dirty="0" smtClean="0"/>
              <a:t>is the preferred tool to abstract this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31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smtClean="0"/>
              <a:t>cloud</a:t>
            </a:r>
            <a:r>
              <a:rPr lang="en-GB" noProof="0"/>
              <a:t>-init abstracts </a:t>
            </a:r>
            <a:r>
              <a:rPr lang="en-GB" noProof="0" smtClean="0"/>
              <a:t>the different ways of providing context to the VM and defines a format for the data</a:t>
            </a:r>
            <a:endParaRPr lang="en-GB" noProof="0"/>
          </a:p>
          <a:p>
            <a:r>
              <a:rPr lang="en-GB" noProof="0" smtClean="0"/>
              <a:t>cloud-init is able to:</a:t>
            </a:r>
            <a:endParaRPr lang="en-GB" noProof="0"/>
          </a:p>
          <a:p>
            <a:pPr lvl="1"/>
            <a:r>
              <a:rPr lang="en-GB" noProof="0" smtClean="0"/>
              <a:t>configure </a:t>
            </a:r>
            <a:r>
              <a:rPr lang="en-GB" noProof="0"/>
              <a:t>network, users, </a:t>
            </a:r>
            <a:r>
              <a:rPr lang="en-GB" b="1" noProof="0">
                <a:solidFill>
                  <a:srgbClr val="4F81BD"/>
                </a:solidFill>
              </a:rPr>
              <a:t>ssh keys</a:t>
            </a:r>
            <a:r>
              <a:rPr lang="en-GB" noProof="0"/>
              <a:t>, </a:t>
            </a:r>
            <a:r>
              <a:rPr lang="en-GB" noProof="0" smtClean="0"/>
              <a:t>filesystems,</a:t>
            </a:r>
            <a:endParaRPr lang="en-GB" noProof="0"/>
          </a:p>
          <a:p>
            <a:pPr lvl="1"/>
            <a:r>
              <a:rPr lang="en-GB" b="1" noProof="0" smtClean="0">
                <a:solidFill>
                  <a:srgbClr val="4F81BD"/>
                </a:solidFill>
              </a:rPr>
              <a:t>install </a:t>
            </a:r>
            <a:r>
              <a:rPr lang="en-GB" b="1" noProof="0">
                <a:solidFill>
                  <a:srgbClr val="4F81BD"/>
                </a:solidFill>
              </a:rPr>
              <a:t>packages</a:t>
            </a:r>
            <a:r>
              <a:rPr lang="en-GB" b="1" noProof="0" smtClean="0">
                <a:solidFill>
                  <a:srgbClr val="4F81BD"/>
                </a:solidFill>
              </a:rPr>
              <a:t>,</a:t>
            </a:r>
          </a:p>
          <a:p>
            <a:pPr lvl="1"/>
            <a:r>
              <a:rPr lang="en-GB" noProof="0" smtClean="0"/>
              <a:t>execute </a:t>
            </a:r>
            <a:r>
              <a:rPr lang="en-GB" noProof="0"/>
              <a:t>arbitrary commands</a:t>
            </a:r>
            <a:r>
              <a:rPr lang="en-GB" noProof="0" smtClean="0"/>
              <a:t>,</a:t>
            </a:r>
          </a:p>
          <a:p>
            <a:pPr lvl="1"/>
            <a:r>
              <a:rPr lang="en-GB" b="1" noProof="0" smtClean="0">
                <a:solidFill>
                  <a:schemeClr val="accent1"/>
                </a:solidFill>
              </a:rPr>
              <a:t>execute </a:t>
            </a:r>
            <a:r>
              <a:rPr lang="en-GB" b="1" noProof="0">
                <a:solidFill>
                  <a:schemeClr val="accent1"/>
                </a:solidFill>
              </a:rPr>
              <a:t>user </a:t>
            </a:r>
            <a:r>
              <a:rPr lang="en-GB" b="1" noProof="0" smtClean="0">
                <a:solidFill>
                  <a:schemeClr val="accent1"/>
                </a:solidFill>
              </a:rPr>
              <a:t>provided </a:t>
            </a:r>
            <a:r>
              <a:rPr lang="en-GB" b="1" noProof="0">
                <a:solidFill>
                  <a:schemeClr val="accent1"/>
                </a:solidFill>
              </a:rPr>
              <a:t>scripts</a:t>
            </a:r>
            <a:r>
              <a:rPr lang="en-GB" b="1" noProof="0" smtClean="0">
                <a:solidFill>
                  <a:schemeClr val="accent1"/>
                </a:solidFill>
              </a:rPr>
              <a:t>,</a:t>
            </a:r>
          </a:p>
          <a:p>
            <a:pPr lvl="1"/>
            <a:r>
              <a:rPr lang="en-GB" noProof="0" smtClean="0"/>
              <a:t>invoke </a:t>
            </a:r>
            <a:r>
              <a:rPr lang="en-GB" noProof="0"/>
              <a:t>puppet or </a:t>
            </a:r>
            <a:r>
              <a:rPr lang="en-GB" noProof="0" smtClean="0"/>
              <a:t>chef for configuration</a:t>
            </a:r>
          </a:p>
          <a:p>
            <a:pPr lvl="1"/>
            <a:r>
              <a:rPr lang="en-GB" noProof="0" smtClean="0"/>
              <a:t>…</a:t>
            </a:r>
            <a:endParaRPr lang="en-GB" noProof="0"/>
          </a:p>
          <a:p>
            <a:r>
              <a:rPr lang="en-GB" noProof="0" smtClean="0"/>
              <a:t>And can be easily extended!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 support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Cloud-init is the de-facto standard for contextualization of VMs</a:t>
            </a:r>
          </a:p>
          <a:p>
            <a:r>
              <a:rPr lang="en-GB" noProof="0" smtClean="0"/>
              <a:t>Supports:</a:t>
            </a:r>
          </a:p>
          <a:p>
            <a:pPr lvl="1"/>
            <a:r>
              <a:rPr lang="en-GB" noProof="0" smtClean="0"/>
              <a:t>Most commercial providers (Amazon EC2, Azure, Rackspace,…)</a:t>
            </a:r>
          </a:p>
          <a:p>
            <a:pPr lvl="1"/>
            <a:r>
              <a:rPr lang="en-GB" noProof="0" smtClean="0"/>
              <a:t>Cloud management frameworks in fedcloud:</a:t>
            </a:r>
          </a:p>
          <a:p>
            <a:pPr lvl="2"/>
            <a:r>
              <a:rPr lang="en-GB" noProof="0" smtClean="0"/>
              <a:t>OpenStack</a:t>
            </a:r>
          </a:p>
          <a:p>
            <a:pPr lvl="2"/>
            <a:r>
              <a:rPr lang="en-GB" noProof="0" smtClean="0"/>
              <a:t>OpenNebula (use version ≥ 0.7.5)</a:t>
            </a:r>
          </a:p>
          <a:p>
            <a:pPr lvl="2"/>
            <a:r>
              <a:rPr lang="en-GB" noProof="0" smtClean="0"/>
              <a:t>Synnefo</a:t>
            </a:r>
          </a:p>
          <a:p>
            <a:r>
              <a:rPr lang="en-GB" noProof="0" smtClean="0"/>
              <a:t>Packages available for most Linux distributions: ubuntu/debian, SL5/SL6 (in EPEL), SUSE, …</a:t>
            </a:r>
          </a:p>
        </p:txBody>
      </p:sp>
    </p:spTree>
    <p:extLst>
      <p:ext uri="{BB962C8B-B14F-4D97-AF65-F5344CB8AC3E}">
        <p14:creationId xmlns:p14="http://schemas.microsoft.com/office/powerpoint/2010/main" val="4840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 with rOCCI</a:t>
            </a:r>
            <a:r>
              <a:rPr lang="en-GB" noProof="0"/>
              <a:t> </a:t>
            </a:r>
            <a:r>
              <a:rPr lang="en-GB" noProof="0" smtClean="0"/>
              <a:t>CLI</a:t>
            </a:r>
            <a:endParaRPr lang="en-GB" noProof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424936" cy="32729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:///$PWD/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context"  \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34143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--context option to specify</a:t>
            </a:r>
          </a:p>
          <a:p>
            <a:pPr lvl="1"/>
            <a:r>
              <a:rPr lang="en-GB" dirty="0" err="1" smtClean="0"/>
              <a:t>public_key</a:t>
            </a:r>
            <a:endParaRPr lang="en-GB" dirty="0" smtClean="0"/>
          </a:p>
          <a:p>
            <a:pPr lvl="1"/>
            <a:r>
              <a:rPr lang="en-GB" dirty="0" err="1"/>
              <a:t>u</a:t>
            </a:r>
            <a:r>
              <a:rPr lang="en-GB" dirty="0" err="1" smtClean="0"/>
              <a:t>ser_data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2627620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smtClean="0"/>
              <a:t>Meta data</a:t>
            </a:r>
            <a:endParaRPr lang="en-GB" noProof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Basic predefined information on the VM </a:t>
            </a:r>
          </a:p>
          <a:p>
            <a:pPr lvl="1"/>
            <a:r>
              <a:rPr lang="en-GB" noProof="0" smtClean="0"/>
              <a:t>VM Identifier </a:t>
            </a:r>
          </a:p>
          <a:p>
            <a:pPr lvl="1"/>
            <a:r>
              <a:rPr lang="en-GB" noProof="0" smtClean="0"/>
              <a:t>Hostname, IP </a:t>
            </a:r>
          </a:p>
          <a:p>
            <a:pPr lvl="1"/>
            <a:r>
              <a:rPr lang="en-GB" noProof="0" smtClean="0"/>
              <a:t>User Public Keys </a:t>
            </a:r>
          </a:p>
          <a:p>
            <a:endParaRPr lang="en-GB" noProof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smtClean="0"/>
              <a:t>User data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 smtClean="0"/>
              <a:t>User data is treated as opaque data: what you give is what you get back. It is up to the instance (cloud-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) to be able to interpret it. </a:t>
            </a:r>
          </a:p>
          <a:p>
            <a:endParaRPr lang="en-GB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Meta data vs user data</a:t>
            </a:r>
            <a:endParaRPr lang="en-GB" noProof="0"/>
          </a:p>
        </p:txBody>
      </p:sp>
      <p:sp>
        <p:nvSpPr>
          <p:cNvPr id="12" name="Rectángulo 11"/>
          <p:cNvSpPr/>
          <p:nvPr/>
        </p:nvSpPr>
        <p:spPr>
          <a:xfrm>
            <a:off x="899592" y="5013176"/>
            <a:ext cx="720080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cloud-</a:t>
            </a:r>
            <a:r>
              <a:rPr lang="en-GB" sz="2400" dirty="0" err="1" smtClean="0"/>
              <a:t>init</a:t>
            </a:r>
            <a:r>
              <a:rPr lang="en-GB" sz="2400" dirty="0" smtClean="0"/>
              <a:t> uses both meta-data and user-data to contextualize the VMs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2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Public Key injection with cloud-init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SSH with key pairs is so common that treated specially</a:t>
            </a:r>
          </a:p>
          <a:p>
            <a:pPr lvl="1"/>
            <a:r>
              <a:rPr lang="en-GB" noProof="0" dirty="0" smtClean="0"/>
              <a:t>Goes into the VM meta-data</a:t>
            </a:r>
          </a:p>
          <a:p>
            <a:pPr lvl="1"/>
            <a:r>
              <a:rPr lang="en-GB" noProof="0" dirty="0" smtClean="0"/>
              <a:t>By default,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will add it to the authorized keys of the default user (</a:t>
            </a:r>
            <a:r>
              <a:rPr lang="en-GB" noProof="0" dirty="0" err="1" smtClean="0"/>
              <a:t>ubuntu</a:t>
            </a:r>
            <a:r>
              <a:rPr lang="en-GB" noProof="0" dirty="0" smtClean="0"/>
              <a:t> for Ubuntu, centos for CentOS, </a:t>
            </a:r>
            <a:r>
              <a:rPr lang="en-GB" noProof="0" dirty="0"/>
              <a:t>s</a:t>
            </a:r>
            <a:r>
              <a:rPr lang="en-GB" noProof="0" dirty="0" smtClean="0"/>
              <a:t>ee description of the VM in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You can inject more keys to other users with the user-data but adding it here makes it independent to errors of the user-data </a:t>
            </a:r>
            <a:r>
              <a:rPr lang="en-GB" noProof="0" dirty="0" smtClean="0">
                <a:sym typeface="Wingdings"/>
              </a:rPr>
              <a:t> access the VM to debug issues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4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User data in cloud-init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Some of the supported formats: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user script: </a:t>
            </a:r>
            <a:r>
              <a:rPr lang="en-GB" noProof="0" dirty="0" smtClean="0"/>
              <a:t>execute it. (begins with #!)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Cloud </a:t>
            </a:r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Config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Data:</a:t>
            </a:r>
            <a:r>
              <a:rPr lang="en-GB" noProof="0" dirty="0" smtClean="0"/>
              <a:t>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the simplest way to accomplish some things via user-data. Using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syntax, the user can specify certain things in a human friendly format. (begins with #cloud-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include file:</a:t>
            </a:r>
            <a:r>
              <a:rPr lang="en-GB" noProof="0" dirty="0" smtClean="0"/>
              <a:t> contains a list of </a:t>
            </a:r>
            <a:r>
              <a:rPr lang="en-GB" noProof="0" dirty="0" err="1" smtClean="0"/>
              <a:t>urls</a:t>
            </a:r>
            <a:r>
              <a:rPr lang="en-GB" noProof="0" dirty="0" smtClean="0"/>
              <a:t>, one per line. Each of the URLs will be read, and their content will be passed through this same set of rules. (begins with #include) </a:t>
            </a:r>
          </a:p>
          <a:p>
            <a:pPr lvl="1"/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gzipped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content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/>
              </a:rPr>
              <a:t></a:t>
            </a:r>
            <a:r>
              <a:rPr lang="en-GB" noProof="0" dirty="0" smtClean="0"/>
              <a:t> </a:t>
            </a:r>
            <a:r>
              <a:rPr lang="en-GB" noProof="0" dirty="0" err="1" smtClean="0"/>
              <a:t>uncompress</a:t>
            </a:r>
            <a:r>
              <a:rPr lang="en-GB" noProof="0" dirty="0" smtClean="0"/>
              <a:t> and use as it were not compressed.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7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179388" y="4676775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Distributed, federated </a:t>
            </a:r>
            <a:r>
              <a:rPr lang="en-GB" altLang="en-US" sz="1800" dirty="0"/>
              <a:t>storage and compute facilities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Compute platforms </a:t>
            </a:r>
            <a:r>
              <a:rPr lang="en-GB" altLang="en-US" sz="1800" dirty="0" smtClean="0"/>
              <a:t>(Grid,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projects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067175" y="4687888"/>
            <a:ext cx="4187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 (grid + cloud):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Contextualize with a script</a:t>
            </a:r>
            <a:endParaRPr lang="en-GB" noProof="0" dirty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11521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#!/bin/</a:t>
            </a:r>
            <a:r>
              <a:rPr lang="en-GB" sz="1800" noProof="0" dirty="0" err="1" smtClean="0">
                <a:latin typeface="Courier"/>
                <a:cs typeface="Courier"/>
              </a:rPr>
              <a:t>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</a:t>
            </a:r>
            <a:r>
              <a:rPr lang="en-GB" sz="1800" noProof="0" dirty="0">
                <a:latin typeface="Courier"/>
                <a:cs typeface="Courier"/>
              </a:rPr>
              <a:t>"Hello World." &gt; /root/</a:t>
            </a:r>
            <a:r>
              <a:rPr lang="en-GB" sz="1800" noProof="0" dirty="0" smtClean="0">
                <a:latin typeface="Courier"/>
                <a:cs typeface="Courier"/>
              </a:rPr>
              <a:t>context.txt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"The time is now $(date -R)!" &gt;&gt; /root/context.txt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125414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Create a simple script, called script.sh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3284314"/>
            <a:ext cx="8424936" cy="13688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~$ </a:t>
            </a:r>
            <a:r>
              <a:rPr lang="en-US" sz="1800" dirty="0" err="1" smtClean="0">
                <a:latin typeface="Courier"/>
                <a:cs typeface="Courier"/>
              </a:rPr>
              <a:t>occi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-e $ENDPOINT -n x509 -X -x $X509_USER_PROXY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-a create -r compute 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[...]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     --context </a:t>
            </a:r>
            <a:r>
              <a:rPr lang="en-US" sz="1800" dirty="0" err="1">
                <a:latin typeface="Courier"/>
                <a:cs typeface="Courier"/>
              </a:rPr>
              <a:t>user_data</a:t>
            </a:r>
            <a:r>
              <a:rPr lang="en-US" sz="1800" dirty="0">
                <a:latin typeface="Courier"/>
                <a:cs typeface="Courier"/>
              </a:rPr>
              <a:t>="file://$PWD/script.sh"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278092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Instantiate VM</a:t>
            </a:r>
            <a:endParaRPr lang="en-GB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67544" y="5157192"/>
            <a:ext cx="842493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ssh</a:t>
            </a:r>
            <a:r>
              <a:rPr lang="en-GB" sz="1800" dirty="0">
                <a:latin typeface="Courier"/>
                <a:cs typeface="Courier"/>
              </a:rPr>
              <a:t> -</a:t>
            </a:r>
            <a:r>
              <a:rPr lang="en-GB" sz="1800" dirty="0" err="1">
                <a:latin typeface="Courier"/>
                <a:cs typeface="Courier"/>
              </a:rPr>
              <a:t>i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err="1">
                <a:latin typeface="Courier"/>
                <a:cs typeface="Courier"/>
              </a:rPr>
              <a:t>test.key</a:t>
            </a:r>
            <a:r>
              <a:rPr lang="en-GB" sz="1800" dirty="0">
                <a:latin typeface="Courier"/>
                <a:cs typeface="Courier"/>
              </a:rPr>
              <a:t> ubuntu@155.210.71.129 "</a:t>
            </a:r>
            <a:r>
              <a:rPr lang="en-GB" sz="1800" dirty="0" err="1">
                <a:latin typeface="Courier"/>
                <a:cs typeface="Courier"/>
              </a:rPr>
              <a:t>sudo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cat /root/context.txt</a:t>
            </a:r>
            <a:r>
              <a:rPr lang="en-GB" sz="1800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Hello World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The time is now Sat, </a:t>
            </a:r>
            <a:r>
              <a:rPr lang="en-GB" sz="1800" dirty="0" smtClean="0">
                <a:latin typeface="Courier"/>
                <a:cs typeface="Courier"/>
              </a:rPr>
              <a:t>20 Jun 2015 18:</a:t>
            </a:r>
            <a:r>
              <a:rPr lang="en-GB" sz="1800" dirty="0">
                <a:latin typeface="Courier"/>
                <a:cs typeface="Courier"/>
              </a:rPr>
              <a:t>01:29 +0100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67544" y="4653806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Check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755412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cloud-config 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 smtClean="0"/>
              <a:t>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own configuration format. </a:t>
            </a:r>
          </a:p>
          <a:p>
            <a:r>
              <a:rPr lang="en-GB" noProof="0" dirty="0" smtClean="0"/>
              <a:t>Uses YAML (invalid syntax will make the contextualization fail!) </a:t>
            </a:r>
          </a:p>
          <a:p>
            <a:r>
              <a:rPr lang="en-GB" noProof="0" dirty="0" smtClean="0"/>
              <a:t>Examples:</a:t>
            </a:r>
          </a:p>
          <a:p>
            <a:pPr lvl="1"/>
            <a:r>
              <a:rPr lang="en-GB" noProof="0" dirty="0" smtClean="0"/>
              <a:t>Create users and groups</a:t>
            </a:r>
          </a:p>
          <a:p>
            <a:pPr lvl="1"/>
            <a:r>
              <a:rPr lang="en-GB" noProof="0" dirty="0" smtClean="0"/>
              <a:t>apt-get upgrade should be run on first boot </a:t>
            </a:r>
          </a:p>
          <a:p>
            <a:pPr lvl="1"/>
            <a:r>
              <a:rPr lang="en-GB" noProof="0" dirty="0" smtClean="0"/>
              <a:t>Install packages</a:t>
            </a:r>
          </a:p>
          <a:p>
            <a:pPr lvl="1"/>
            <a:r>
              <a:rPr lang="en-GB" noProof="0" dirty="0" smtClean="0"/>
              <a:t>Run commands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 smtClean="0"/>
              <a:t>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documentation contains examples for all the supported options: </a:t>
            </a:r>
            <a:r>
              <a:rPr lang="en-GB" noProof="0" dirty="0" smtClean="0">
                <a:hlinkClick r:id="rId2"/>
              </a:rPr>
              <a:t>http://cloudinit.readthedocs.org/</a:t>
            </a:r>
            <a:r>
              <a:rPr lang="en-GB" noProof="0" dirty="0" smtClean="0"/>
              <a:t>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9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Sample cloud-config file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#</a:t>
            </a:r>
            <a:r>
              <a:rPr lang="en-GB" sz="1800" noProof="0">
                <a:latin typeface="Courier"/>
                <a:cs typeface="Courier"/>
              </a:rPr>
              <a:t>cloud-config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users: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default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name: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sudo: ALL=(ALL) NOPASSWD:ALL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lock-passwd: true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ssh-import-id: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shell: /bin/bash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ssh-authorized-keys: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  - </a:t>
            </a:r>
            <a:r>
              <a:rPr lang="en-GB" sz="1800" noProof="0" smtClean="0">
                <a:latin typeface="Courier"/>
                <a:cs typeface="Courier"/>
              </a:rPr>
              <a:t>&lt;your key here&gt;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package_upgrade</a:t>
            </a:r>
            <a:r>
              <a:rPr lang="en-GB" sz="1800" noProof="0">
                <a:latin typeface="Courier"/>
                <a:cs typeface="Courier"/>
              </a:rPr>
              <a:t>: </a:t>
            </a:r>
            <a:r>
              <a:rPr lang="en-GB" sz="1800" noProof="0" smtClean="0">
                <a:latin typeface="Courier"/>
                <a:cs typeface="Courier"/>
              </a:rPr>
              <a:t>true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packages: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ca-policy-egi-core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occi-cli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voms-</a:t>
            </a:r>
            <a:r>
              <a:rPr lang="en-GB" sz="1800" noProof="0" smtClean="0">
                <a:latin typeface="Courier"/>
                <a:cs typeface="Courier"/>
              </a:rPr>
              <a:t>clients</a:t>
            </a:r>
            <a:endParaRPr lang="en-GB" sz="1800" noProof="0">
              <a:latin typeface="Courier"/>
              <a:cs typeface="Courier"/>
            </a:endParaRPr>
          </a:p>
        </p:txBody>
      </p:sp>
      <p:sp>
        <p:nvSpPr>
          <p:cNvPr id="4" name="Llamada con línea 1 3"/>
          <p:cNvSpPr/>
          <p:nvPr/>
        </p:nvSpPr>
        <p:spPr>
          <a:xfrm>
            <a:off x="3779912" y="980728"/>
            <a:ext cx="2232248" cy="792088"/>
          </a:xfrm>
          <a:prstGeom prst="borderCallout1">
            <a:avLst>
              <a:gd name="adj1" fmla="val 67846"/>
              <a:gd name="adj2" fmla="val -800"/>
              <a:gd name="adj3" fmla="val 61185"/>
              <a:gd name="adj4" fmla="val -6292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Tells cloud-</a:t>
            </a:r>
            <a:r>
              <a:rPr lang="en-GB" dirty="0" err="1" smtClean="0"/>
              <a:t>init</a:t>
            </a:r>
            <a:r>
              <a:rPr lang="en-GB" dirty="0" smtClean="0"/>
              <a:t>  this is a cloud-</a:t>
            </a:r>
            <a:r>
              <a:rPr lang="en-GB" dirty="0" err="1" smtClean="0"/>
              <a:t>config</a:t>
            </a:r>
            <a:r>
              <a:rPr lang="en-GB" dirty="0" smtClean="0"/>
              <a:t> file </a:t>
            </a:r>
            <a:endParaRPr lang="en-GB" dirty="0"/>
          </a:p>
        </p:txBody>
      </p:sp>
      <p:sp>
        <p:nvSpPr>
          <p:cNvPr id="5" name="Llamada con línea 1 4"/>
          <p:cNvSpPr/>
          <p:nvPr/>
        </p:nvSpPr>
        <p:spPr>
          <a:xfrm>
            <a:off x="6372200" y="2132856"/>
            <a:ext cx="1944216" cy="720080"/>
          </a:xfrm>
          <a:prstGeom prst="borderCallout1">
            <a:avLst>
              <a:gd name="adj1" fmla="val 26048"/>
              <a:gd name="adj2" fmla="val 2479"/>
              <a:gd name="adj3" fmla="val 19289"/>
              <a:gd name="adj4" fmla="val -2191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Configure default user (e.g. </a:t>
            </a:r>
            <a:r>
              <a:rPr lang="en-GB" dirty="0" err="1" smtClean="0"/>
              <a:t>ubuntu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Llamada con línea 1 5"/>
          <p:cNvSpPr/>
          <p:nvPr/>
        </p:nvSpPr>
        <p:spPr>
          <a:xfrm>
            <a:off x="5940152" y="3068960"/>
            <a:ext cx="2520280" cy="1224136"/>
          </a:xfrm>
          <a:prstGeom prst="borderCallout1">
            <a:avLst>
              <a:gd name="adj1" fmla="val 26477"/>
              <a:gd name="adj2" fmla="val 10433"/>
              <a:gd name="adj3" fmla="val 254"/>
              <a:gd name="adj4" fmla="val -861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 a user called “</a:t>
            </a:r>
            <a:r>
              <a:rPr lang="en-GB" dirty="0" err="1" smtClean="0"/>
              <a:t>myuser</a:t>
            </a:r>
            <a:r>
              <a:rPr lang="en-GB" dirty="0" smtClean="0"/>
              <a:t>” able to </a:t>
            </a:r>
            <a:r>
              <a:rPr lang="en-GB" dirty="0" err="1" smtClean="0"/>
              <a:t>sudo</a:t>
            </a:r>
            <a:r>
              <a:rPr lang="en-GB" dirty="0" smtClean="0"/>
              <a:t> and with a </a:t>
            </a:r>
            <a:r>
              <a:rPr lang="en-GB" dirty="0" err="1" smtClean="0"/>
              <a:t>ssh</a:t>
            </a:r>
            <a:r>
              <a:rPr lang="en-GB" dirty="0" smtClean="0"/>
              <a:t> key</a:t>
            </a:r>
            <a:endParaRPr lang="en-GB" dirty="0"/>
          </a:p>
        </p:txBody>
      </p:sp>
      <p:sp>
        <p:nvSpPr>
          <p:cNvPr id="7" name="Llamada con línea 1 6"/>
          <p:cNvSpPr/>
          <p:nvPr/>
        </p:nvSpPr>
        <p:spPr>
          <a:xfrm>
            <a:off x="4427984" y="5517232"/>
            <a:ext cx="1944216" cy="720080"/>
          </a:xfrm>
          <a:prstGeom prst="borderCallout1">
            <a:avLst>
              <a:gd name="adj1" fmla="val 30427"/>
              <a:gd name="adj2" fmla="val 7344"/>
              <a:gd name="adj3" fmla="val 11677"/>
              <a:gd name="adj4" fmla="val -83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Install some packages</a:t>
            </a:r>
            <a:endParaRPr lang="en-GB" dirty="0"/>
          </a:p>
        </p:txBody>
      </p:sp>
      <p:sp>
        <p:nvSpPr>
          <p:cNvPr id="8" name="Llamada con línea 1 7"/>
          <p:cNvSpPr/>
          <p:nvPr/>
        </p:nvSpPr>
        <p:spPr>
          <a:xfrm>
            <a:off x="5400092" y="4509120"/>
            <a:ext cx="2016224" cy="864096"/>
          </a:xfrm>
          <a:prstGeom prst="borderCallout1">
            <a:avLst>
              <a:gd name="adj1" fmla="val 12668"/>
              <a:gd name="adj2" fmla="val 2614"/>
              <a:gd name="adj3" fmla="val 9580"/>
              <a:gd name="adj4" fmla="val -100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Run apt-get upgrade (or yum upgrade)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about Windows?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cloud-</a:t>
            </a:r>
            <a:r>
              <a:rPr lang="en-GB" noProof="0" dirty="0" err="1"/>
              <a:t>init</a:t>
            </a:r>
            <a:r>
              <a:rPr lang="en-GB" noProof="0" dirty="0"/>
              <a:t> is </a:t>
            </a:r>
            <a:r>
              <a:rPr lang="en-GB" noProof="0" dirty="0" err="1"/>
              <a:t>linux</a:t>
            </a:r>
            <a:r>
              <a:rPr lang="en-GB" noProof="0" dirty="0"/>
              <a:t>-only, but</a:t>
            </a:r>
          </a:p>
          <a:p>
            <a:r>
              <a:rPr lang="en-GB" b="1" noProof="0" dirty="0" err="1" smtClean="0">
                <a:solidFill>
                  <a:schemeClr val="accent1"/>
                </a:solidFill>
              </a:rPr>
              <a:t>cloudbase</a:t>
            </a:r>
            <a:r>
              <a:rPr lang="en-GB" b="1" noProof="0" dirty="0" err="1">
                <a:solidFill>
                  <a:schemeClr val="accent1"/>
                </a:solidFill>
              </a:rPr>
              <a:t>-init</a:t>
            </a:r>
            <a:r>
              <a:rPr lang="en-GB" noProof="0" dirty="0"/>
              <a:t> can help!</a:t>
            </a:r>
          </a:p>
          <a:p>
            <a:r>
              <a:rPr lang="en-GB" noProof="0" dirty="0" smtClean="0"/>
              <a:t>Features:</a:t>
            </a:r>
          </a:p>
          <a:p>
            <a:pPr lvl="1"/>
            <a:r>
              <a:rPr lang="en-GB" noProof="0" dirty="0" smtClean="0"/>
              <a:t>setting hostname</a:t>
            </a:r>
          </a:p>
          <a:p>
            <a:pPr lvl="1"/>
            <a:r>
              <a:rPr lang="en-GB" noProof="0" dirty="0" smtClean="0"/>
              <a:t>user creation</a:t>
            </a:r>
          </a:p>
          <a:p>
            <a:pPr lvl="1"/>
            <a:r>
              <a:rPr lang="en-GB" noProof="0" dirty="0" smtClean="0"/>
              <a:t>group membership</a:t>
            </a:r>
          </a:p>
          <a:p>
            <a:pPr lvl="1"/>
            <a:r>
              <a:rPr lang="en-GB" noProof="0" dirty="0" smtClean="0"/>
              <a:t>static networking</a:t>
            </a:r>
          </a:p>
          <a:p>
            <a:pPr lvl="1"/>
            <a:r>
              <a:rPr lang="en-GB" noProof="0" dirty="0" smtClean="0"/>
              <a:t>SSH </a:t>
            </a:r>
            <a:r>
              <a:rPr lang="en-GB" noProof="0" dirty="0"/>
              <a:t>user's public </a:t>
            </a:r>
            <a:r>
              <a:rPr lang="en-GB" noProof="0" dirty="0" smtClean="0"/>
              <a:t>keys</a:t>
            </a:r>
          </a:p>
          <a:p>
            <a:pPr lvl="1"/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/>
              <a:t>custom scripts running in various shells (</a:t>
            </a:r>
            <a:r>
              <a:rPr lang="en-GB" noProof="0" dirty="0" err="1"/>
              <a:t>CMD.exe</a:t>
            </a:r>
            <a:r>
              <a:rPr lang="en-GB" noProof="0" dirty="0"/>
              <a:t> / </a:t>
            </a:r>
            <a:r>
              <a:rPr lang="en-GB" noProof="0" dirty="0" err="1"/>
              <a:t>Powershell</a:t>
            </a:r>
            <a:r>
              <a:rPr lang="en-GB" noProof="0" dirty="0"/>
              <a:t> / bash)</a:t>
            </a:r>
          </a:p>
        </p:txBody>
      </p:sp>
    </p:spTree>
    <p:extLst>
      <p:ext uri="{BB962C8B-B14F-4D97-AF65-F5344CB8AC3E}">
        <p14:creationId xmlns:p14="http://schemas.microsoft.com/office/powerpoint/2010/main" val="36788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loudbase-init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Installation:</a:t>
            </a:r>
          </a:p>
          <a:p>
            <a:pPr lvl="1"/>
            <a:r>
              <a:rPr lang="en-GB" noProof="0" smtClean="0"/>
              <a:t>Get installer at https: //github.com/stackforge/cloudbase-init#binaries</a:t>
            </a:r>
          </a:p>
          <a:p>
            <a:pPr lvl="1"/>
            <a:r>
              <a:rPr lang="en-GB" noProof="0" smtClean="0"/>
              <a:t>Installer can also execute sysprep if needed. </a:t>
            </a:r>
          </a:p>
          <a:p>
            <a:endParaRPr lang="en-GB" noProof="0" smtClean="0"/>
          </a:p>
          <a:p>
            <a:r>
              <a:rPr lang="en-GB" noProof="0" smtClean="0"/>
              <a:t>Contextualization </a:t>
            </a:r>
          </a:p>
          <a:p>
            <a:pPr lvl="1"/>
            <a:r>
              <a:rPr lang="en-GB" noProof="0" smtClean="0"/>
              <a:t>user-data can only be a script</a:t>
            </a:r>
          </a:p>
          <a:p>
            <a:pPr lvl="1"/>
            <a:r>
              <a:rPr lang="en-GB" noProof="0" smtClean="0"/>
              <a:t>but cloudbase-init will use all the meta-data (networking, hostname, keys)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2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68761"/>
            <a:ext cx="9144000" cy="144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Exercise sheet</a:t>
            </a:r>
            <a:br>
              <a:rPr lang="en-GB" noProof="0" dirty="0" smtClean="0"/>
            </a:br>
            <a:r>
              <a:rPr lang="en-GB" sz="3600" noProof="0" dirty="0" smtClean="0"/>
              <a:t>Fractal application with contextualisation</a:t>
            </a:r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val="35483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F</a:t>
            </a:r>
            <a:r>
              <a:rPr lang="en-GB" noProof="0" smtClean="0"/>
              <a:t>ractal application on FedCloud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r>
              <a:rPr lang="en-GB" dirty="0" smtClean="0"/>
              <a:t>Sample application borrowed from OpenStack</a:t>
            </a:r>
            <a:r>
              <a:rPr lang="en-GB" dirty="0"/>
              <a:t> </a:t>
            </a:r>
            <a:r>
              <a:rPr lang="en-GB" dirty="0" smtClean="0"/>
              <a:t>“First Application For OpenStack” tutorial*</a:t>
            </a:r>
          </a:p>
          <a:p>
            <a:r>
              <a:rPr lang="en-GB" dirty="0" smtClean="0"/>
              <a:t>Compute &amp; display fractals using a set of worker nodes that get the tasks using a queue service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716016" y="585868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*Licensed </a:t>
            </a:r>
            <a:r>
              <a:rPr lang="en-GB" sz="1400" dirty="0"/>
              <a:t>under Creative Commons Attribution 3.0 License </a:t>
            </a:r>
            <a:r>
              <a:rPr lang="en-GB" sz="1400" u="sng" dirty="0"/>
              <a:t>http://</a:t>
            </a:r>
            <a:r>
              <a:rPr lang="en-GB" sz="1400" u="sng" dirty="0" err="1"/>
              <a:t>creativecommons.org</a:t>
            </a:r>
            <a:r>
              <a:rPr lang="en-GB" sz="1400" u="sng" dirty="0"/>
              <a:t>/licenses/by/3.0/</a:t>
            </a:r>
            <a:r>
              <a:rPr lang="en-GB" sz="1400" u="sng" dirty="0" err="1"/>
              <a:t>legalcode</a:t>
            </a:r>
            <a:r>
              <a:rPr lang="en-GB" sz="1400" u="sng" dirty="0"/>
              <a:t>.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6" name="Imagen 5" descr="graphviz-b0cd07df8077c30b11085f23d62436b79d5978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6" y="3367083"/>
            <a:ext cx="5060926" cy="2438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3515524"/>
            <a:ext cx="216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single binary includes all services.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Configuration is controllable with command-line parameters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5" y="3284984"/>
            <a:ext cx="5256585" cy="2573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VM1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8344" y="4941168"/>
            <a:ext cx="1152128" cy="91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VM2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40352" y="5301208"/>
            <a:ext cx="100811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6948264" y="4725144"/>
            <a:ext cx="939723" cy="649881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to find contextualised VAs?</a:t>
            </a:r>
            <a:br>
              <a:rPr lang="en-GB" dirty="0" smtClean="0"/>
            </a:br>
            <a:r>
              <a:rPr lang="en-GB" u="sng" dirty="0" smtClean="0"/>
              <a:t>Software</a:t>
            </a:r>
            <a:r>
              <a:rPr lang="en-GB" dirty="0" smtClean="0"/>
              <a:t> Appliances in </a:t>
            </a:r>
            <a:r>
              <a:rPr lang="en-GB" dirty="0" err="1" smtClean="0"/>
              <a:t>AppDB</a:t>
            </a:r>
            <a:endParaRPr lang="en-GB" dirty="0"/>
          </a:p>
        </p:txBody>
      </p:sp>
      <p:pic>
        <p:nvPicPr>
          <p:cNvPr id="6" name="Marcador de contenido 5" descr="sa1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8" name="Imagen 7" descr="s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2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VA details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contextualization script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VM that holds the complete application and test it </a:t>
            </a:r>
            <a:r>
              <a:rPr lang="en-GB" dirty="0" smtClean="0">
                <a:sym typeface="Wingdings" panose="05000000000000000000" pitchFamily="2" charset="2"/>
              </a:rPr>
              <a:t> VM1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Modify the contextualization script for a worker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worker VM that listens on the queue service </a:t>
            </a:r>
            <a:r>
              <a:rPr lang="en-GB" dirty="0" smtClean="0">
                <a:sym typeface="Wingdings" panose="05000000000000000000" pitchFamily="2" charset="2"/>
              </a:rPr>
              <a:t> VM2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some fractals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Check that two workers generate fractals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Application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curl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&lt;context script URL from 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r>
              <a:rPr lang="en-GB" sz="1800" dirty="0" smtClean="0">
                <a:latin typeface="Courier"/>
                <a:cs typeface="Courier"/>
              </a:rPr>
              <a:t> &gt; </a:t>
            </a:r>
            <a:r>
              <a:rPr lang="en-GB" sz="1800" dirty="0" err="1" smtClean="0">
                <a:latin typeface="Courier"/>
                <a:cs typeface="Courier"/>
              </a:rPr>
              <a:t>context.sh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"</a:t>
            </a:r>
            <a:r>
              <a:rPr lang="en-GB" sz="1800" noProof="0" dirty="0" smtClean="0">
                <a:latin typeface="Courier"/>
                <a:cs typeface="Courier"/>
              </a:rPr>
              <a:t>fractal$(date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chemeClr val="bg1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:///$PWD/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context.sh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MASTER_ID=...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5780112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08104" y="1484784"/>
            <a:ext cx="252028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From the Fractal 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7650" y="1196975"/>
            <a:ext cx="4554538" cy="231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05830" y="188640"/>
            <a:ext cx="8102674" cy="850106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Implementing the Open Science Commons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4663"/>
            <a:ext cx="51593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4932363" y="1268413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Researchers from all disciplines have easy, integrated and open access to the advanced </a:t>
            </a:r>
            <a:r>
              <a:rPr lang="en-US" altLang="en-US" sz="1800" i="1">
                <a:solidFill>
                  <a:srgbClr val="4F81BD"/>
                </a:solidFill>
              </a:rPr>
              <a:t>digital services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scientific instruments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data, knowledge and expertise </a:t>
            </a:r>
            <a:r>
              <a:rPr lang="en-US" altLang="en-US" sz="1800" i="1"/>
              <a:t>they need to collaborate to achieve </a:t>
            </a:r>
            <a:r>
              <a:rPr lang="en-US" altLang="en-US" sz="1800" i="1">
                <a:solidFill>
                  <a:srgbClr val="4F81BD"/>
                </a:solidFill>
              </a:rPr>
              <a:t>excellence in science, research and innovation.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6" y="4941888"/>
            <a:ext cx="4533900" cy="1079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400" dirty="0" smtClean="0"/>
              <a:t>Projects and partnerships:</a:t>
            </a:r>
            <a:br>
              <a:rPr lang="en-GB" sz="2400" dirty="0" smtClean="0"/>
            </a:br>
            <a:r>
              <a:rPr lang="en-GB" sz="2000" dirty="0" smtClean="0"/>
              <a:t>E-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Res. 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Funding agencies</a:t>
            </a:r>
            <a:endParaRPr lang="en-GB" sz="2000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5316825" y="3284984"/>
            <a:ext cx="3791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hlinkClick r:id="rId4"/>
              </a:rPr>
              <a:t>www.opensciencecommons.org</a:t>
            </a:r>
            <a:endParaRPr lang="en-US" alt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81275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E-</a:t>
            </a:r>
            <a:r>
              <a:rPr lang="en-GB" sz="1400" dirty="0" err="1">
                <a:solidFill>
                  <a:schemeClr val="tx1"/>
                </a:solidFill>
              </a:rPr>
              <a:t>infrastr</a:t>
            </a:r>
            <a:r>
              <a:rPr lang="en-GB" sz="1400" dirty="0">
                <a:solidFill>
                  <a:schemeClr val="tx1"/>
                </a:solidFill>
              </a:rPr>
              <a:t>. Commons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0338" y="3644900"/>
            <a:ext cx="1049337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Data Commons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Knowledge Commons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825" y="36322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Scientific Instruments</a:t>
            </a:r>
          </a:p>
        </p:txBody>
      </p:sp>
      <p:sp>
        <p:nvSpPr>
          <p:cNvPr id="2" name="Down Arrow 1"/>
          <p:cNvSpPr/>
          <p:nvPr/>
        </p:nvSpPr>
        <p:spPr>
          <a:xfrm flipV="1">
            <a:off x="1619250" y="46704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own Arrow 19"/>
          <p:cNvSpPr/>
          <p:nvPr/>
        </p:nvSpPr>
        <p:spPr>
          <a:xfrm flipV="1">
            <a:off x="2771775" y="46831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Down Arrow 20"/>
          <p:cNvSpPr/>
          <p:nvPr/>
        </p:nvSpPr>
        <p:spPr>
          <a:xfrm flipV="1">
            <a:off x="3924300" y="4683125"/>
            <a:ext cx="642938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25"/>
          <p:cNvSpPr/>
          <p:nvPr/>
        </p:nvSpPr>
        <p:spPr>
          <a:xfrm flipV="1">
            <a:off x="467544" y="4682976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010348" y="3861048"/>
            <a:ext cx="3594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/>
              <a:t>EGI-Engage H2020 project: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 smtClean="0"/>
              <a:t>30 </a:t>
            </a:r>
            <a:r>
              <a:rPr lang="en-GB" altLang="en-US" sz="1800" dirty="0"/>
              <a:t>months, Start: 1/March/2015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43 partners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8 m Euro EC contribution</a:t>
            </a:r>
          </a:p>
        </p:txBody>
      </p:sp>
    </p:spTree>
    <p:extLst>
      <p:ext uri="{BB962C8B-B14F-4D97-AF65-F5344CB8AC3E}">
        <p14:creationId xmlns:p14="http://schemas.microsoft.com/office/powerpoint/2010/main" val="36729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49080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</a:t>
            </a:r>
            <a:r>
              <a:rPr lang="en-GB" dirty="0" smtClean="0">
                <a:latin typeface="Courier"/>
                <a:cs typeface="Courier"/>
              </a:rPr>
              <a:t>$MASTER_ID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292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312683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</a:t>
            </a:r>
            <a:r>
              <a:rPr lang="en-GB" sz="1800" dirty="0" smtClean="0">
                <a:latin typeface="Courier"/>
                <a:cs typeface="Courier"/>
              </a:rPr>
              <a:t>link </a:t>
            </a:r>
            <a:r>
              <a:rPr lang="en-GB" sz="1800" dirty="0" smtClean="0">
                <a:latin typeface="Courier"/>
                <a:cs typeface="Courier"/>
              </a:rPr>
              <a:t>--resource $MASTER_ID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84624"/>
            <a:ext cx="8229600" cy="218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Login with your </a:t>
            </a:r>
            <a:r>
              <a:rPr lang="en-GB" dirty="0" err="1"/>
              <a:t>ssh</a:t>
            </a:r>
            <a:r>
              <a:rPr lang="en-GB" dirty="0"/>
              <a:t> key and create some </a:t>
            </a:r>
            <a:r>
              <a:rPr lang="en-GB" dirty="0" smtClean="0"/>
              <a:t>fractals:</a:t>
            </a:r>
          </a:p>
          <a:p>
            <a:endParaRPr lang="en-US" dirty="0" smtClean="0"/>
          </a:p>
          <a:p>
            <a:endParaRPr lang="en-GB" dirty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437112"/>
            <a:ext cx="822960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</a:t>
            </a:r>
            <a:r>
              <a:rPr lang="en-GB" sz="1800" dirty="0">
                <a:latin typeface="Courier"/>
                <a:cs typeface="Courier"/>
              </a:rPr>
              <a:t>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--verbose </a:t>
            </a:r>
            <a:r>
              <a:rPr lang="en-GB" sz="1800" dirty="0" smtClean="0">
                <a:latin typeface="Courier"/>
                <a:cs typeface="Courier"/>
              </a:rPr>
              <a:t>create</a:t>
            </a:r>
          </a:p>
        </p:txBody>
      </p:sp>
    </p:spTree>
    <p:extLst>
      <p:ext uri="{BB962C8B-B14F-4D97-AF65-F5344CB8AC3E}">
        <p14:creationId xmlns:p14="http://schemas.microsoft.com/office/powerpoint/2010/main" val="40117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85709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workers to the app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Adapt the contextualization script</a:t>
            </a:r>
          </a:p>
          <a:p>
            <a:pPr lvl="1"/>
            <a:r>
              <a:rPr lang="en-GB" dirty="0" smtClean="0"/>
              <a:t>not start the whole application, but just the worker</a:t>
            </a:r>
          </a:p>
          <a:p>
            <a:pPr lvl="1"/>
            <a:r>
              <a:rPr lang="en-GB" dirty="0" smtClean="0"/>
              <a:t>connect to the existing VM for messaging queue</a:t>
            </a:r>
          </a:p>
          <a:p>
            <a:r>
              <a:rPr lang="en-GB" dirty="0" smtClean="0"/>
              <a:t>Create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worker.sh</a:t>
            </a:r>
            <a:r>
              <a:rPr lang="en-GB" dirty="0" smtClean="0"/>
              <a:t> with the following content: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3356992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#!/</a:t>
            </a:r>
            <a:r>
              <a:rPr lang="en-GB" sz="1800" dirty="0" err="1">
                <a:latin typeface="Courier"/>
                <a:cs typeface="Courier"/>
              </a:rPr>
              <a:t>usr</a:t>
            </a:r>
            <a:r>
              <a:rPr lang="en-GB" sz="1800" dirty="0">
                <a:latin typeface="Courier"/>
                <a:cs typeface="Courier"/>
              </a:rPr>
              <a:t>/bin/</a:t>
            </a:r>
            <a:r>
              <a:rPr lang="en-GB" sz="1800" dirty="0" err="1">
                <a:latin typeface="Courier"/>
                <a:cs typeface="Courier"/>
              </a:rPr>
              <a:t>env</a:t>
            </a:r>
            <a:r>
              <a:rPr lang="en-GB" sz="1800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curl -L -s http://</a:t>
            </a:r>
            <a:r>
              <a:rPr lang="en-GB" sz="1800" dirty="0" err="1">
                <a:latin typeface="Courier"/>
                <a:cs typeface="Courier"/>
              </a:rPr>
              <a:t>git.openstack.org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cgit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stackforge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/plain/</a:t>
            </a:r>
            <a:r>
              <a:rPr lang="en-GB" sz="1800" dirty="0" err="1">
                <a:latin typeface="Courier"/>
                <a:cs typeface="Courier"/>
              </a:rPr>
              <a:t>contrib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install.sh</a:t>
            </a:r>
            <a:r>
              <a:rPr lang="en-GB" sz="1800" dirty="0">
                <a:latin typeface="Courier"/>
                <a:cs typeface="Courier"/>
              </a:rPr>
              <a:t> | bash -s --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faafo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-r worker -e 'http:/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/&lt;VM IP&gt;'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-m '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amqp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://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guest:guest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@&lt;VM IP&gt;: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5672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/'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79912" y="5589240"/>
            <a:ext cx="216024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Use here your previous VM IP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recto de flecha 7"/>
          <p:cNvCxnSpPr>
            <a:stCxn id="6" idx="0"/>
          </p:cNvCxnSpPr>
          <p:nvPr/>
        </p:nvCxnSpPr>
        <p:spPr>
          <a:xfrm flipV="1">
            <a:off x="4860032" y="4653136"/>
            <a:ext cx="576064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6" idx="0"/>
          </p:cNvCxnSpPr>
          <p:nvPr/>
        </p:nvCxnSpPr>
        <p:spPr>
          <a:xfrm flipH="1" flipV="1">
            <a:off x="3779912" y="4869160"/>
            <a:ext cx="1080120" cy="7200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Start Worker – On the same, or on a different cloud site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 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RESOURCE_TPL=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occi.core.title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="worker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FF00"/>
                </a:solidFill>
                <a:latin typeface="Courier"/>
                <a:cs typeface="Courier"/>
              </a:rPr>
              <a:t>worker.sh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WORKER_ID="..."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1556792"/>
            <a:ext cx="2160240" cy="109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if different cloud site is used for Master and Worker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88024" y="1772816"/>
            <a:ext cx="172819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6176" y="2420888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8784976" cy="4784400"/>
          </a:xfrm>
        </p:spPr>
        <p:txBody>
          <a:bodyPr/>
          <a:lstStyle/>
          <a:p>
            <a:r>
              <a:rPr lang="en-GB" sz="2400" noProof="0" dirty="0" smtClean="0"/>
              <a:t>Create some fractals at </a:t>
            </a:r>
            <a:r>
              <a:rPr lang="en-GB" sz="2400" dirty="0" smtClean="0"/>
              <a:t>master</a:t>
            </a:r>
            <a:r>
              <a:rPr lang="en-GB" sz="2400" noProof="0" dirty="0" smtClean="0"/>
              <a:t> VM (Don’t change localhost!)</a:t>
            </a:r>
            <a:endParaRPr lang="en-GB" sz="2400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2184424"/>
            <a:ext cx="8229600" cy="18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/>
          </a:p>
          <a:p>
            <a:r>
              <a:rPr lang="en-GB" sz="2800" dirty="0" smtClean="0"/>
              <a:t>Check in your worker the activity: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9479" y="1628800"/>
            <a:ext cx="830160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~fractal 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         -</a:t>
            </a:r>
            <a:r>
              <a:rPr lang="en-GB" sz="1800" dirty="0">
                <a:latin typeface="Courier"/>
                <a:cs typeface="Courier"/>
              </a:rPr>
              <a:t>-verbose </a:t>
            </a:r>
            <a:r>
              <a:rPr lang="en-GB" sz="1800" dirty="0" smtClean="0">
                <a:latin typeface="Courier"/>
                <a:cs typeface="Courier"/>
              </a:rPr>
              <a:t>create --tasks 20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9479" y="3212976"/>
            <a:ext cx="828092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~worker $ top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9479" y="37170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Check in your browser the “creator” of each fractal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495" y="4581128"/>
            <a:ext cx="7928945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TIP:</a:t>
            </a:r>
            <a:r>
              <a:rPr lang="en-GB" dirty="0" smtClean="0"/>
              <a:t> If you </a:t>
            </a:r>
            <a:r>
              <a:rPr lang="en-GB" dirty="0"/>
              <a:t>want to make sure that the </a:t>
            </a:r>
            <a:r>
              <a:rPr lang="en-GB" dirty="0" smtClean="0"/>
              <a:t>Master gives the task to the second worker then disable </a:t>
            </a:r>
            <a:r>
              <a:rPr lang="en-GB" dirty="0"/>
              <a:t>the </a:t>
            </a:r>
            <a:r>
              <a:rPr lang="en-GB" dirty="0" err="1"/>
              <a:t>faafo</a:t>
            </a:r>
            <a:r>
              <a:rPr lang="en-GB" dirty="0"/>
              <a:t>-worker process in the first </a:t>
            </a:r>
            <a:r>
              <a:rPr lang="en-GB" dirty="0" smtClean="0"/>
              <a:t>VM: </a:t>
            </a:r>
            <a:endParaRPr lang="en-GB" dirty="0"/>
          </a:p>
          <a:p>
            <a:r>
              <a:rPr lang="en-GB" dirty="0" smtClean="0"/>
              <a:t>Comment </a:t>
            </a:r>
            <a:r>
              <a:rPr lang="en-GB" dirty="0"/>
              <a:t>out the [</a:t>
            </a:r>
            <a:r>
              <a:rPr lang="en-GB" dirty="0" err="1"/>
              <a:t>faafo</a:t>
            </a:r>
            <a:r>
              <a:rPr lang="en-GB" dirty="0"/>
              <a:t>-worker] in /</a:t>
            </a:r>
            <a:r>
              <a:rPr lang="en-GB" dirty="0" err="1"/>
              <a:t>etc</a:t>
            </a:r>
            <a:r>
              <a:rPr lang="en-GB" dirty="0"/>
              <a:t>/supervisor/</a:t>
            </a:r>
            <a:r>
              <a:rPr lang="en-GB" dirty="0" err="1"/>
              <a:t>conf.d</a:t>
            </a:r>
            <a:r>
              <a:rPr lang="en-GB" dirty="0"/>
              <a:t>/</a:t>
            </a:r>
            <a:r>
              <a:rPr lang="en-GB" dirty="0" err="1"/>
              <a:t>faafo.conf</a:t>
            </a:r>
            <a:r>
              <a:rPr lang="en-GB" dirty="0"/>
              <a:t> and restart </a:t>
            </a:r>
            <a:r>
              <a:rPr lang="en-GB" dirty="0" smtClean="0"/>
              <a:t>the supervisor</a:t>
            </a:r>
            <a:r>
              <a:rPr lang="en-GB" dirty="0"/>
              <a:t>: </a:t>
            </a:r>
            <a:r>
              <a:rPr lang="en-GB" dirty="0" err="1"/>
              <a:t>sudo</a:t>
            </a:r>
            <a:r>
              <a:rPr lang="en-GB" dirty="0"/>
              <a:t> service supervisor </a:t>
            </a:r>
            <a:r>
              <a:rPr lang="en-GB" dirty="0" smtClean="0"/>
              <a:t>restart. </a:t>
            </a:r>
            <a:endParaRPr lang="en-GB" dirty="0"/>
          </a:p>
          <a:p>
            <a:r>
              <a:rPr lang="en-GB" dirty="0" smtClean="0"/>
              <a:t>This will </a:t>
            </a:r>
            <a:r>
              <a:rPr lang="en-GB" dirty="0"/>
              <a:t>make all the fractal generation go to </a:t>
            </a:r>
            <a:r>
              <a:rPr lang="en-GB" dirty="0" smtClean="0"/>
              <a:t>VM2.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to delete your VMs!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424936" cy="33843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$MASTER_ID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$WORKER_ID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607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Preparing your </a:t>
            </a:r>
            <a:r>
              <a:rPr lang="en-US" sz="3200" smtClean="0"/>
              <a:t>own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Custom Images</a:t>
            </a:r>
            <a:endParaRPr lang="en-GB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94506" y="1772816"/>
            <a:ext cx="4040188" cy="37744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Time consuming, needs virtualization software</a:t>
            </a:r>
          </a:p>
          <a:p>
            <a:endParaRPr lang="en-GB" dirty="0" smtClean="0"/>
          </a:p>
          <a:p>
            <a:r>
              <a:rPr lang="en-GB" dirty="0" smtClean="0"/>
              <a:t>Static configuration</a:t>
            </a:r>
          </a:p>
          <a:p>
            <a:endParaRPr lang="en-GB" dirty="0" smtClean="0"/>
          </a:p>
          <a:p>
            <a:r>
              <a:rPr lang="en-GB" dirty="0" smtClean="0"/>
              <a:t>Fast </a:t>
            </a:r>
            <a:r>
              <a:rPr lang="en-GB" dirty="0" err="1" smtClean="0"/>
              <a:t>startup</a:t>
            </a:r>
            <a:r>
              <a:rPr lang="en-GB" dirty="0" smtClean="0"/>
              <a:t> of VM</a:t>
            </a:r>
          </a:p>
          <a:p>
            <a:endParaRPr lang="en-GB" dirty="0" smtClean="0"/>
          </a:p>
          <a:p>
            <a:r>
              <a:rPr lang="en-GB" dirty="0" smtClean="0"/>
              <a:t>Requires moving large files to sites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Easier to debug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"/>
          </p:nvPr>
        </p:nvSpPr>
        <p:spPr>
          <a:xfrm>
            <a:off x="4850705" y="1052736"/>
            <a:ext cx="4041775" cy="639762"/>
          </a:xfrm>
        </p:spPr>
        <p:txBody>
          <a:bodyPr/>
          <a:lstStyle/>
          <a:p>
            <a:r>
              <a:rPr lang="en-GB" dirty="0" smtClean="0"/>
              <a:t>Contextualization</a:t>
            </a:r>
            <a:endParaRPr lang="en-GB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>
          <a:xfrm>
            <a:off x="4822601" y="1785516"/>
            <a:ext cx="4041775" cy="37744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Fast to use, just add user data to VM</a:t>
            </a:r>
          </a:p>
          <a:p>
            <a:endParaRPr lang="en-GB" dirty="0" smtClean="0"/>
          </a:p>
          <a:p>
            <a:r>
              <a:rPr lang="en-GB" dirty="0" smtClean="0"/>
              <a:t>Configuration on creation</a:t>
            </a:r>
          </a:p>
          <a:p>
            <a:endParaRPr lang="en-GB" dirty="0" smtClean="0"/>
          </a:p>
          <a:p>
            <a:r>
              <a:rPr lang="en-GB" dirty="0" smtClean="0"/>
              <a:t>Slow </a:t>
            </a:r>
            <a:r>
              <a:rPr lang="en-GB" dirty="0" err="1" smtClean="0"/>
              <a:t>startup</a:t>
            </a:r>
            <a:r>
              <a:rPr lang="en-GB" dirty="0" smtClean="0"/>
              <a:t> of VM</a:t>
            </a:r>
          </a:p>
          <a:p>
            <a:endParaRPr lang="en-GB" dirty="0" smtClean="0"/>
          </a:p>
          <a:p>
            <a:r>
              <a:rPr lang="en-GB" dirty="0" smtClean="0"/>
              <a:t>Works on top of existing images</a:t>
            </a:r>
          </a:p>
          <a:p>
            <a:endParaRPr lang="en-GB" dirty="0" smtClean="0"/>
          </a:p>
          <a:p>
            <a:r>
              <a:rPr lang="en-GB" dirty="0" smtClean="0"/>
              <a:t>Hard to debug if fails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Custom Image </a:t>
            </a:r>
            <a:r>
              <a:rPr lang="en-GB" dirty="0" err="1" smtClean="0">
                <a:solidFill>
                  <a:schemeClr val="tx1"/>
                </a:solidFill>
              </a:rPr>
              <a:t>vs</a:t>
            </a:r>
            <a:r>
              <a:rPr lang="en-GB" dirty="0" smtClean="0">
                <a:solidFill>
                  <a:schemeClr val="tx1"/>
                </a:solidFill>
              </a:rPr>
              <a:t> Contextualization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563" y="5541039"/>
            <a:ext cx="727160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EGI.eu maintains  core VM images in </a:t>
            </a:r>
            <a:r>
              <a:rPr lang="en-US" sz="2400" b="1" dirty="0" err="1" smtClean="0"/>
              <a:t>AppDB</a:t>
            </a:r>
            <a:r>
              <a:rPr lang="en-US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These can be used as starting point in both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b="1" dirty="0" smtClean="0"/>
              <a:t>ore later!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310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Creation</a:t>
            </a:r>
            <a:endParaRPr lang="en-GB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Create VM with some virtualization software:</a:t>
            </a:r>
          </a:p>
          <a:p>
            <a:pPr lvl="1"/>
            <a:r>
              <a:rPr lang="en-GB" dirty="0" err="1" smtClean="0"/>
              <a:t>VirtualBox</a:t>
            </a:r>
            <a:r>
              <a:rPr lang="en-GB" dirty="0" smtClean="0"/>
              <a:t> (available for most OS, easy to use)</a:t>
            </a:r>
          </a:p>
          <a:p>
            <a:pPr lvl="1"/>
            <a:r>
              <a:rPr lang="en-GB" dirty="0" smtClean="0"/>
              <a:t>KVM</a:t>
            </a:r>
          </a:p>
          <a:p>
            <a:pPr lvl="1"/>
            <a:r>
              <a:rPr lang="en-GB" dirty="0" err="1" smtClean="0"/>
              <a:t>Xen</a:t>
            </a:r>
            <a:endParaRPr lang="en-GB" dirty="0" smtClean="0"/>
          </a:p>
          <a:p>
            <a:pPr lvl="1"/>
            <a:r>
              <a:rPr lang="en-GB" dirty="0" err="1" smtClean="0"/>
              <a:t>VMWare</a:t>
            </a:r>
            <a:endParaRPr lang="en-GB" dirty="0"/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Once VM is configured as needed, export to the proper format</a:t>
            </a:r>
          </a:p>
          <a:p>
            <a:pPr lvl="1"/>
            <a:r>
              <a:rPr lang="en-GB" dirty="0" smtClean="0"/>
              <a:t>OVF is the preferred format in the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6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87624" y="4615139"/>
            <a:ext cx="2088232" cy="727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&amp;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3384376"/>
          </a:xfrm>
        </p:spPr>
        <p:txBody>
          <a:bodyPr/>
          <a:lstStyle/>
          <a:p>
            <a:r>
              <a:rPr lang="en-US" dirty="0" smtClean="0"/>
              <a:t>Services and solutions that are delivered and consumed in real time over the Internet</a:t>
            </a:r>
          </a:p>
          <a:p>
            <a:r>
              <a:rPr lang="en-US" dirty="0" smtClean="0"/>
              <a:t>(Some of the) benefits for EGI &amp; Open Science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Pay-as-you-go;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/>
              <a:t>OpenNebula</a:t>
            </a:r>
            <a:r>
              <a:rPr lang="en-US" sz="2000" dirty="0"/>
              <a:t>, TOSCA, Hadoop</a:t>
            </a:r>
            <a:r>
              <a:rPr lang="en-US" sz="2000" dirty="0" smtClean="0"/>
              <a:t>,…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59632" y="4709693"/>
            <a:ext cx="1879599" cy="1671635"/>
            <a:chOff x="5638800" y="1676400"/>
            <a:chExt cx="2975327" cy="2615193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638802" y="1676400"/>
              <a:ext cx="914400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Hypervisor</a:t>
              </a: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999309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39952" y="4669613"/>
            <a:ext cx="4608512" cy="1457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4355976" y="5279538"/>
            <a:ext cx="648072" cy="669742"/>
          </a:xfrm>
          <a:prstGeom prst="cube">
            <a:avLst>
              <a:gd name="adj" fmla="val 13404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5076056" y="5279538"/>
            <a:ext cx="720080" cy="664180"/>
          </a:xfrm>
          <a:prstGeom prst="cube">
            <a:avLst>
              <a:gd name="adj" fmla="val 13404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B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308304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3968" y="4781980"/>
            <a:ext cx="1584176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Virtual Appliance 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6156176" y="5285100"/>
            <a:ext cx="864096" cy="664180"/>
          </a:xfrm>
          <a:prstGeom prst="cube">
            <a:avLst>
              <a:gd name="adj" fmla="val 13404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C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275856" y="4615139"/>
            <a:ext cx="1080120" cy="5447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275856" y="5342887"/>
            <a:ext cx="864096" cy="784419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12160" y="4781980"/>
            <a:ext cx="1152128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Virt</a:t>
            </a:r>
            <a:r>
              <a:rPr lang="en-US" sz="1400" dirty="0" smtClean="0">
                <a:solidFill>
                  <a:schemeClr val="tx1"/>
                </a:solidFill>
              </a:rPr>
              <a:t>. Appl. 2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containers and disk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VM is a set of disk images within a container</a:t>
            </a:r>
          </a:p>
          <a:p>
            <a:pPr lvl="1"/>
            <a:r>
              <a:rPr lang="en-GB" dirty="0" smtClean="0"/>
              <a:t>Normally one disk image per VM</a:t>
            </a:r>
          </a:p>
          <a:p>
            <a:r>
              <a:rPr lang="en-GB" dirty="0" smtClean="0"/>
              <a:t>Disk images: contain the actual disk for the VM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aw: a direct copy of the disk into a file</a:t>
            </a:r>
          </a:p>
          <a:p>
            <a:pPr lvl="1"/>
            <a:r>
              <a:rPr lang="en-GB" dirty="0" smtClean="0"/>
              <a:t>qcow2: copy-on-write format that allows fast duplication of images</a:t>
            </a:r>
          </a:p>
          <a:p>
            <a:pPr lvl="1"/>
            <a:r>
              <a:rPr lang="en-GB" dirty="0" smtClean="0"/>
              <a:t>VMDK: sparse file format created by </a:t>
            </a:r>
            <a:r>
              <a:rPr lang="en-GB" dirty="0" err="1" smtClean="0"/>
              <a:t>VMWare</a:t>
            </a:r>
            <a:r>
              <a:rPr lang="en-GB" dirty="0" smtClean="0"/>
              <a:t>, now open format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/>
              <a:t>Containers: </a:t>
            </a:r>
            <a:r>
              <a:rPr lang="en-GB" dirty="0" smtClean="0"/>
              <a:t>package the disks + metadata</a:t>
            </a:r>
          </a:p>
          <a:p>
            <a:pPr lvl="1"/>
            <a:r>
              <a:rPr lang="en-GB" dirty="0" smtClean="0"/>
              <a:t>raw: no container, just the disk image</a:t>
            </a:r>
          </a:p>
          <a:p>
            <a:pPr lvl="1"/>
            <a:r>
              <a:rPr lang="en-GB" dirty="0" smtClean="0"/>
              <a:t>OVF (Open Virtualization Format): open format </a:t>
            </a:r>
            <a:r>
              <a:rPr lang="en-GB" dirty="0"/>
              <a:t>by the Distributed Management Task Force (DMTF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49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OVF, OVA and VMDK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OVF is a specification for packaging and distributing software appliances</a:t>
            </a:r>
          </a:p>
          <a:p>
            <a:r>
              <a:rPr lang="en-GB" dirty="0" smtClean="0"/>
              <a:t>An </a:t>
            </a:r>
            <a:r>
              <a:rPr lang="en-GB" dirty="0"/>
              <a:t>OVF package consists </a:t>
            </a:r>
            <a:r>
              <a:rPr lang="en-GB" dirty="0" smtClean="0"/>
              <a:t>of:</a:t>
            </a:r>
          </a:p>
          <a:p>
            <a:pPr lvl="1"/>
            <a:r>
              <a:rPr lang="en-GB" dirty="0" smtClean="0"/>
              <a:t>OVF description (XML file with .</a:t>
            </a:r>
            <a:r>
              <a:rPr lang="en-GB" dirty="0" err="1" smtClean="0"/>
              <a:t>ovf</a:t>
            </a:r>
            <a:r>
              <a:rPr lang="en-GB" dirty="0" smtClean="0"/>
              <a:t> extension) that contains the metadata (name, hardware requirements, etc.)</a:t>
            </a:r>
          </a:p>
          <a:p>
            <a:pPr lvl="1"/>
            <a:r>
              <a:rPr lang="en-GB" dirty="0" smtClean="0"/>
              <a:t>One or more disk images: any format can be used, but in practice every implementation uses VMDK</a:t>
            </a:r>
          </a:p>
          <a:p>
            <a:pPr lvl="1"/>
            <a:r>
              <a:rPr lang="en-GB" dirty="0" smtClean="0"/>
              <a:t>Optional auxiliary files (certificates, checksums, …)</a:t>
            </a:r>
          </a:p>
          <a:p>
            <a:r>
              <a:rPr lang="en-GB" dirty="0" smtClean="0"/>
              <a:t>An OVA (OVF archive) is a tar file of a OVF package</a:t>
            </a:r>
          </a:p>
          <a:p>
            <a:pPr lvl="1"/>
            <a:r>
              <a:rPr lang="en-GB" dirty="0" smtClean="0"/>
              <a:t>Easier for distribution than a directory with the files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1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Packer is a tool for creating machine and container images for multiple platforms from a single source </a:t>
            </a:r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Reproducible builds</a:t>
            </a:r>
          </a:p>
          <a:p>
            <a:pPr lvl="1"/>
            <a:r>
              <a:rPr lang="en-GB" dirty="0" smtClean="0"/>
              <a:t>Creates VM in your virtualization platform (or cloud)</a:t>
            </a:r>
          </a:p>
          <a:p>
            <a:pPr lvl="1"/>
            <a:r>
              <a:rPr lang="en-GB" dirty="0" smtClean="0"/>
              <a:t>Executes scripts on top to install/configure</a:t>
            </a:r>
          </a:p>
          <a:p>
            <a:pPr lvl="1"/>
            <a:r>
              <a:rPr lang="en-GB" dirty="0" smtClean="0"/>
              <a:t>Can apply the same scripts to different platforms (so all images are the same at the end)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Image Template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452912"/>
            <a:ext cx="8856984" cy="4784400"/>
          </a:xfrm>
        </p:spPr>
        <p:txBody>
          <a:bodyPr/>
          <a:lstStyle/>
          <a:p>
            <a:r>
              <a:rPr lang="en-GB" dirty="0" smtClean="0"/>
              <a:t>JSON file containing the description of what to build.</a:t>
            </a:r>
          </a:p>
          <a:p>
            <a:r>
              <a:rPr lang="en-GB" dirty="0" smtClean="0"/>
              <a:t>Builders</a:t>
            </a:r>
          </a:p>
          <a:p>
            <a:pPr lvl="1"/>
            <a:r>
              <a:rPr lang="en-GB" dirty="0" smtClean="0"/>
              <a:t>Define how to install/start the VM for a given platform</a:t>
            </a:r>
          </a:p>
          <a:p>
            <a:pPr lvl="1"/>
            <a:r>
              <a:rPr lang="en-GB" dirty="0" smtClean="0"/>
              <a:t>Supports AWS, </a:t>
            </a:r>
            <a:r>
              <a:rPr lang="en-GB" dirty="0" err="1" smtClean="0"/>
              <a:t>OpenStack</a:t>
            </a:r>
            <a:r>
              <a:rPr lang="en-GB" dirty="0" smtClean="0"/>
              <a:t>, </a:t>
            </a:r>
            <a:r>
              <a:rPr lang="en-GB" dirty="0" err="1" smtClean="0"/>
              <a:t>VirtualBox</a:t>
            </a:r>
            <a:r>
              <a:rPr lang="en-GB" dirty="0" smtClean="0"/>
              <a:t>, </a:t>
            </a:r>
            <a:r>
              <a:rPr lang="en-GB" dirty="0" err="1" smtClean="0"/>
              <a:t>qemu</a:t>
            </a:r>
            <a:r>
              <a:rPr lang="en-GB" dirty="0" smtClean="0"/>
              <a:t>, </a:t>
            </a:r>
            <a:r>
              <a:rPr lang="en-GB" dirty="0" err="1" smtClean="0"/>
              <a:t>VMWare</a:t>
            </a:r>
            <a:r>
              <a:rPr lang="en-GB" dirty="0" smtClean="0"/>
              <a:t>, …</a:t>
            </a:r>
          </a:p>
          <a:p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Define how to </a:t>
            </a:r>
            <a:r>
              <a:rPr lang="en-GB" dirty="0"/>
              <a:t>install and configure software into the </a:t>
            </a:r>
            <a:r>
              <a:rPr lang="en-GB" dirty="0" smtClean="0"/>
              <a:t>image</a:t>
            </a:r>
          </a:p>
          <a:p>
            <a:pPr lvl="1"/>
            <a:r>
              <a:rPr lang="en-GB" dirty="0" smtClean="0"/>
              <a:t>Several types: shell scripts, uploading files, puppet, chef, </a:t>
            </a:r>
            <a:r>
              <a:rPr lang="en-GB" dirty="0" err="1" smtClean="0"/>
              <a:t>ansible</a:t>
            </a:r>
            <a:r>
              <a:rPr lang="en-GB" dirty="0" smtClean="0"/>
              <a:t>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builder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"builders": [{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"type": "</a:t>
            </a:r>
            <a:r>
              <a:rPr lang="en-GB" dirty="0" err="1">
                <a:latin typeface="Courier"/>
                <a:cs typeface="Courier"/>
              </a:rPr>
              <a:t>virtualbox-iso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guest_os_type</a:t>
            </a:r>
            <a:r>
              <a:rPr lang="en-GB" dirty="0">
                <a:latin typeface="Courier"/>
                <a:cs typeface="Courier"/>
              </a:rPr>
              <a:t>": "Ubuntu_64",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disk_size</a:t>
            </a:r>
            <a:r>
              <a:rPr lang="en-GB" dirty="0">
                <a:latin typeface="Courier"/>
                <a:cs typeface="Courier"/>
              </a:rPr>
              <a:t>": 2000,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iso_url</a:t>
            </a:r>
            <a:r>
              <a:rPr lang="en-GB" dirty="0">
                <a:latin typeface="Courier"/>
                <a:cs typeface="Courier"/>
              </a:rPr>
              <a:t>": "http://</a:t>
            </a:r>
            <a:r>
              <a:rPr lang="en-GB" dirty="0" err="1">
                <a:latin typeface="Courier"/>
                <a:cs typeface="Courier"/>
              </a:rPr>
              <a:t>archive.ubuntu.com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dists</a:t>
            </a:r>
            <a:r>
              <a:rPr lang="en-GB" dirty="0">
                <a:latin typeface="Courier"/>
                <a:cs typeface="Courier"/>
              </a:rPr>
              <a:t>/trusty/main/installer-amd64/current/images/</a:t>
            </a:r>
            <a:r>
              <a:rPr lang="en-GB" dirty="0" err="1">
                <a:latin typeface="Courier"/>
                <a:cs typeface="Courier"/>
              </a:rPr>
              <a:t>netboot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mini.iso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</a:t>
            </a:r>
            <a:r>
              <a:rPr lang="en-GB" dirty="0">
                <a:latin typeface="Courier"/>
                <a:cs typeface="Courier"/>
              </a:rPr>
              <a:t>": "bc09966b54f91f62c3c41fc14b76f2baa4cce48595ce22e8c9f24ab21ac8d965",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iso_checksum_type</a:t>
            </a:r>
            <a:r>
              <a:rPr lang="en-GB" dirty="0">
                <a:latin typeface="Courier"/>
                <a:cs typeface="Courier"/>
              </a:rPr>
              <a:t>": "sha256",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ssh_username</a:t>
            </a:r>
            <a:r>
              <a:rPr lang="en-GB" dirty="0">
                <a:latin typeface="Courier"/>
                <a:cs typeface="Courier"/>
              </a:rPr>
              <a:t>": "root",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ssh_password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rootpasswd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ssh_wait_timeout</a:t>
            </a:r>
            <a:r>
              <a:rPr lang="en-GB" dirty="0">
                <a:latin typeface="Courier"/>
                <a:cs typeface="Courier"/>
              </a:rPr>
              <a:t>": "90m",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shutdown_command</a:t>
            </a:r>
            <a:r>
              <a:rPr lang="en-GB" dirty="0">
                <a:latin typeface="Courier"/>
                <a:cs typeface="Courier"/>
              </a:rPr>
              <a:t>": "shutdown -h now",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http_directory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httpdir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http_port_min</a:t>
            </a:r>
            <a:r>
              <a:rPr lang="en-GB" dirty="0">
                <a:latin typeface="Courier"/>
                <a:cs typeface="Courier"/>
              </a:rPr>
              <a:t>": 8500,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http_port_max</a:t>
            </a:r>
            <a:r>
              <a:rPr lang="en-GB" dirty="0">
                <a:latin typeface="Courier"/>
                <a:cs typeface="Courier"/>
              </a:rPr>
              <a:t>": 8550,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boot_command</a:t>
            </a:r>
            <a:r>
              <a:rPr lang="en-GB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"&lt;esc&gt;",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 install auto=true priority=critical </a:t>
            </a:r>
            <a:r>
              <a:rPr lang="en-GB" dirty="0" err="1">
                <a:latin typeface="Courier"/>
                <a:cs typeface="Courier"/>
              </a:rPr>
              <a:t>preseed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url</a:t>
            </a:r>
            <a:r>
              <a:rPr lang="en-GB" dirty="0">
                <a:latin typeface="Courier"/>
                <a:cs typeface="Courier"/>
              </a:rPr>
              <a:t>=http://{{ .HTTPIP }}:{{ .</a:t>
            </a:r>
            <a:r>
              <a:rPr lang="en-GB" dirty="0" err="1">
                <a:latin typeface="Courier"/>
                <a:cs typeface="Courier"/>
              </a:rPr>
              <a:t>HTTPPort</a:t>
            </a:r>
            <a:r>
              <a:rPr lang="en-GB" dirty="0">
                <a:latin typeface="Courier"/>
                <a:cs typeface="Courier"/>
              </a:rPr>
              <a:t> }}/</a:t>
            </a:r>
            <a:r>
              <a:rPr lang="en-GB" dirty="0" err="1">
                <a:latin typeface="Courier"/>
                <a:cs typeface="Courier"/>
              </a:rPr>
              <a:t>ubuntu.cfg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"&lt;enter&gt;"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],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vm_name</a:t>
            </a:r>
            <a:r>
              <a:rPr lang="en-GB" dirty="0">
                <a:latin typeface="Courier"/>
                <a:cs typeface="Courier"/>
              </a:rPr>
              <a:t>": "Ubuntu.14.04.20150623"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}],</a:t>
            </a:r>
          </a:p>
        </p:txBody>
      </p:sp>
    </p:spTree>
    <p:extLst>
      <p:ext uri="{BB962C8B-B14F-4D97-AF65-F5344CB8AC3E}">
        <p14:creationId xmlns:p14="http://schemas.microsoft.com/office/powerpoint/2010/main" val="21188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</a:t>
            </a:r>
            <a:r>
              <a:rPr lang="en-GB" dirty="0" err="1" smtClean="0"/>
              <a:t>provisioners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"shell",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"script":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script.sh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]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19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Provisioner</a:t>
            </a:r>
            <a:r>
              <a:rPr lang="en-GB" dirty="0" smtClean="0"/>
              <a:t>: script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#!/</a:t>
            </a:r>
            <a:r>
              <a:rPr lang="en-GB" dirty="0" err="1">
                <a:latin typeface="Courier"/>
                <a:cs typeface="Courier"/>
              </a:rPr>
              <a:t>usr</a:t>
            </a:r>
            <a:r>
              <a:rPr lang="en-GB" dirty="0">
                <a:latin typeface="Courier"/>
                <a:cs typeface="Courier"/>
              </a:rPr>
              <a:t>/bin/</a:t>
            </a:r>
            <a:r>
              <a:rPr lang="en-GB" dirty="0" err="1">
                <a:latin typeface="Courier"/>
                <a:cs typeface="Courier"/>
              </a:rPr>
              <a:t>env</a:t>
            </a:r>
            <a:r>
              <a:rPr lang="en-GB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update already installed packages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if [ "x$(</a:t>
            </a:r>
            <a:r>
              <a:rPr lang="en-GB" dirty="0" err="1">
                <a:latin typeface="Courier"/>
                <a:cs typeface="Courier"/>
              </a:rPr>
              <a:t>lsb_release</a:t>
            </a:r>
            <a:r>
              <a:rPr lang="en-GB" dirty="0">
                <a:latin typeface="Courier"/>
                <a:cs typeface="Courier"/>
              </a:rPr>
              <a:t> -</a:t>
            </a:r>
            <a:r>
              <a:rPr lang="en-GB" dirty="0" err="1">
                <a:latin typeface="Courier"/>
                <a:cs typeface="Courier"/>
              </a:rPr>
              <a:t>rs</a:t>
            </a:r>
            <a:r>
              <a:rPr lang="en-GB" dirty="0">
                <a:latin typeface="Courier"/>
                <a:cs typeface="Courier"/>
              </a:rPr>
              <a:t>)" == "x12.04" ]; then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apt-get --assume-yes install python-software-properties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add-apt-repository -y </a:t>
            </a:r>
            <a:r>
              <a:rPr lang="en-GB" dirty="0" err="1">
                <a:latin typeface="Courier"/>
                <a:cs typeface="Courier"/>
              </a:rPr>
              <a:t>ppa:iweb-openstack</a:t>
            </a:r>
            <a:r>
              <a:rPr lang="en-GB" dirty="0">
                <a:latin typeface="Courier"/>
                <a:cs typeface="Courier"/>
              </a:rPr>
              <a:t>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fi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upgrade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install 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curl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move configuration files to their right place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cloud.cfg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/cloud/</a:t>
            </a:r>
            <a:r>
              <a:rPr lang="en-GB" dirty="0" err="1">
                <a:latin typeface="Courier"/>
                <a:cs typeface="Courier"/>
              </a:rPr>
              <a:t>cloud.cfg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ln</a:t>
            </a:r>
            <a:r>
              <a:rPr lang="en-GB" dirty="0">
                <a:latin typeface="Courier"/>
                <a:cs typeface="Courier"/>
              </a:rPr>
              <a:t> -s /</a:t>
            </a:r>
            <a:r>
              <a:rPr lang="en-GB" dirty="0" err="1">
                <a:latin typeface="Courier"/>
                <a:cs typeface="Courier"/>
              </a:rPr>
              <a:t>dev</a:t>
            </a:r>
            <a:r>
              <a:rPr lang="en-GB" dirty="0">
                <a:latin typeface="Courier"/>
                <a:cs typeface="Courier"/>
              </a:rPr>
              <a:t>/null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udev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rules.d</a:t>
            </a:r>
            <a:r>
              <a:rPr lang="en-GB" dirty="0">
                <a:latin typeface="Courier"/>
                <a:cs typeface="Courier"/>
              </a:rPr>
              <a:t>/75-persistent-net-generator.rules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 keys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ssh_host</a:t>
            </a:r>
            <a:r>
              <a:rPr lang="en-GB" dirty="0">
                <a:latin typeface="Courier"/>
                <a:cs typeface="Courier"/>
              </a:rPr>
              <a:t>_*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lock root password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passwd</a:t>
            </a:r>
            <a:r>
              <a:rPr lang="en-GB" dirty="0">
                <a:latin typeface="Courier"/>
                <a:cs typeface="Courier"/>
              </a:rPr>
              <a:t> -l root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clean bash history and cloud 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logs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~/.</a:t>
            </a:r>
            <a:r>
              <a:rPr lang="en-GB" dirty="0" err="1">
                <a:latin typeface="Courier"/>
                <a:cs typeface="Courier"/>
              </a:rPr>
              <a:t>bash_history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var</a:t>
            </a:r>
            <a:r>
              <a:rPr lang="en-GB" dirty="0">
                <a:latin typeface="Courier"/>
                <a:cs typeface="Courier"/>
              </a:rPr>
              <a:t>/log/cloud-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virtualbox</a:t>
            </a:r>
            <a:r>
              <a:rPr lang="en-GB" dirty="0">
                <a:latin typeface="Courier"/>
                <a:cs typeface="Courier"/>
              </a:rPr>
              <a:t> things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</a:t>
            </a:r>
            <a:r>
              <a:rPr lang="en-GB" dirty="0" err="1">
                <a:latin typeface="Courier"/>
                <a:cs typeface="Courier"/>
              </a:rPr>
              <a:t>VBoxGuestAdditions.iso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754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Endorsed VM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640960" cy="4784400"/>
          </a:xfrm>
        </p:spPr>
        <p:txBody>
          <a:bodyPr/>
          <a:lstStyle/>
          <a:p>
            <a:r>
              <a:rPr lang="en-GB" dirty="0" smtClean="0"/>
              <a:t>Process to assure </a:t>
            </a:r>
            <a:r>
              <a:rPr lang="en-GB" dirty="0"/>
              <a:t>that a Virtual Machine Image (VMI)/ Virtual Appliance (VA) published in </a:t>
            </a:r>
            <a:r>
              <a:rPr lang="en-GB" dirty="0" err="1"/>
              <a:t>AppDB</a:t>
            </a:r>
            <a:r>
              <a:rPr lang="en-GB" dirty="0"/>
              <a:t> is </a:t>
            </a:r>
            <a:r>
              <a:rPr lang="en-GB" i="1" dirty="0"/>
              <a:t>well-configured</a:t>
            </a:r>
            <a:r>
              <a:rPr lang="en-GB" dirty="0"/>
              <a:t>, </a:t>
            </a:r>
            <a:r>
              <a:rPr lang="en-GB" i="1" dirty="0"/>
              <a:t>secure</a:t>
            </a:r>
            <a:r>
              <a:rPr lang="en-GB" dirty="0"/>
              <a:t> and </a:t>
            </a:r>
            <a:r>
              <a:rPr lang="en-GB" i="1" dirty="0" smtClean="0"/>
              <a:t>up-to-date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These have ‘EGI’ in their title in </a:t>
            </a:r>
            <a:r>
              <a:rPr lang="en-US" i="1" dirty="0" err="1" smtClean="0">
                <a:solidFill>
                  <a:srgbClr val="FF0000"/>
                </a:solidFill>
              </a:rPr>
              <a:t>AppDB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Guide on how to create, configure, harden and publish images into </a:t>
            </a:r>
            <a:r>
              <a:rPr lang="en-GB" dirty="0" err="1" smtClean="0"/>
              <a:t>AppDB</a:t>
            </a:r>
            <a:endParaRPr lang="en-GB" dirty="0" smtClean="0"/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://wiki.egi.eu/wiki/</a:t>
            </a:r>
            <a:r>
              <a:rPr lang="en-GB" sz="2000" dirty="0" smtClean="0">
                <a:hlinkClick r:id="rId3"/>
              </a:rPr>
              <a:t>Virtual_Machine_Image_Endorsement</a:t>
            </a:r>
            <a:endParaRPr lang="en-GB" sz="2000" dirty="0"/>
          </a:p>
          <a:p>
            <a:r>
              <a:rPr lang="en-GB" dirty="0" smtClean="0"/>
              <a:t>Currently using packer for creating the images:</a:t>
            </a:r>
          </a:p>
          <a:p>
            <a:pPr lvl="1"/>
            <a:r>
              <a:rPr lang="en-GB" sz="2000" dirty="0"/>
              <a:t>See </a:t>
            </a:r>
            <a:r>
              <a:rPr lang="en-GB" sz="2000" dirty="0">
                <a:hlinkClick r:id="rId4"/>
              </a:rPr>
              <a:t>https://github.com/EGI-FCTF/VMI-</a:t>
            </a:r>
            <a:r>
              <a:rPr lang="en-GB" sz="2000" dirty="0" smtClean="0">
                <a:hlinkClick r:id="rId4"/>
              </a:rPr>
              <a:t>endorsement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371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(~5’)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Build (video) of Ubuntu 14 for EGI endorsed image:</a:t>
            </a:r>
          </a:p>
          <a:p>
            <a:pPr lvl="1"/>
            <a:r>
              <a:rPr lang="en-GB" dirty="0" smtClean="0"/>
              <a:t>Packer installs the OS</a:t>
            </a:r>
          </a:p>
          <a:p>
            <a:pPr lvl="1"/>
            <a:r>
              <a:rPr lang="en-GB" dirty="0" smtClean="0"/>
              <a:t>Waits until it can be accessed</a:t>
            </a:r>
          </a:p>
          <a:p>
            <a:pPr lvl="1"/>
            <a:r>
              <a:rPr lang="en-GB" dirty="0" smtClean="0"/>
              <a:t>Executes the </a:t>
            </a:r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Exports the Image as OVF</a:t>
            </a:r>
          </a:p>
        </p:txBody>
      </p:sp>
    </p:spTree>
    <p:extLst>
      <p:ext uri="{BB962C8B-B14F-4D97-AF65-F5344CB8AC3E}">
        <p14:creationId xmlns:p14="http://schemas.microsoft.com/office/powerpoint/2010/main" val="7244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VM available via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Package the OVF + disk into OVA</a:t>
            </a:r>
          </a:p>
          <a:p>
            <a:pPr lvl="1"/>
            <a:r>
              <a:rPr lang="en-GB" sz="2300" dirty="0" smtClean="0">
                <a:hlinkClick r:id="rId2"/>
              </a:rPr>
              <a:t>https</a:t>
            </a:r>
            <a:r>
              <a:rPr lang="en-GB" sz="2300" dirty="0">
                <a:hlinkClick r:id="rId2"/>
              </a:rPr>
              <a:t>://github.com/EGI-FCTF/VMI-endorsement/blob/master/tools/</a:t>
            </a:r>
            <a:r>
              <a:rPr lang="en-GB" sz="2300" dirty="0" smtClean="0">
                <a:hlinkClick r:id="rId2"/>
              </a:rPr>
              <a:t>ovf2ova.sh</a:t>
            </a:r>
            <a:endParaRPr lang="en-GB" sz="2300" dirty="0" smtClean="0"/>
          </a:p>
          <a:p>
            <a:pPr lvl="1"/>
            <a:endParaRPr lang="en-GB" dirty="0"/>
          </a:p>
          <a:p>
            <a:r>
              <a:rPr lang="en-GB" sz="3400" dirty="0" smtClean="0"/>
              <a:t>Upload the image to a repository</a:t>
            </a:r>
          </a:p>
          <a:p>
            <a:pPr lvl="1"/>
            <a:r>
              <a:rPr lang="en-GB" sz="2300" dirty="0">
                <a:hlinkClick r:id="rId3"/>
              </a:rPr>
              <a:t>http://appliance-repo.egi.eu/images</a:t>
            </a:r>
            <a:r>
              <a:rPr lang="en-GB" sz="2300" dirty="0" smtClean="0">
                <a:hlinkClick r:id="rId3"/>
              </a:rPr>
              <a:t>/</a:t>
            </a:r>
            <a:r>
              <a:rPr lang="en-GB" sz="2300" dirty="0" smtClean="0"/>
              <a:t> available for fedcloud.egi.eu VO members</a:t>
            </a:r>
          </a:p>
          <a:p>
            <a:endParaRPr lang="en-GB" dirty="0"/>
          </a:p>
          <a:p>
            <a:r>
              <a:rPr lang="en-GB" sz="3400" dirty="0" smtClean="0"/>
              <a:t>Register image in </a:t>
            </a:r>
            <a:r>
              <a:rPr lang="en-GB" sz="3400" dirty="0" err="1" smtClean="0"/>
              <a:t>AppDB</a:t>
            </a:r>
            <a:endParaRPr lang="en-GB" sz="3400" dirty="0"/>
          </a:p>
          <a:p>
            <a:pPr lvl="1"/>
            <a:r>
              <a:rPr lang="en-GB" dirty="0" smtClean="0"/>
              <a:t>Create a VA entry </a:t>
            </a:r>
            <a:br>
              <a:rPr lang="en-GB" dirty="0" smtClean="0"/>
            </a:b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wiki.appdb.egi.eu/main:faq:how_to_register_a_virtual_appliance</a:t>
            </a:r>
            <a:endParaRPr lang="en-GB" sz="2300" dirty="0" smtClean="0"/>
          </a:p>
          <a:p>
            <a:pPr lvl="1"/>
            <a:r>
              <a:rPr lang="en-GB" dirty="0" smtClean="0"/>
              <a:t>Create a new version within the VA and point to your image location</a:t>
            </a:r>
            <a:br>
              <a:rPr lang="en-GB" dirty="0" smtClean="0"/>
            </a:br>
            <a:r>
              <a:rPr lang="en-GB" sz="1700" dirty="0">
                <a:hlinkClick r:id="rId5"/>
              </a:rPr>
              <a:t>https://wiki.appdb.egi.eu/main:guides:guide_for_managing_virtual_appliance_versions_using_the_portal</a:t>
            </a:r>
            <a:endParaRPr lang="en-GB" dirty="0"/>
          </a:p>
          <a:p>
            <a:endParaRPr lang="en-GB" dirty="0" smtClean="0"/>
          </a:p>
          <a:p>
            <a:r>
              <a:rPr lang="en-GB" sz="3400" dirty="0" smtClean="0"/>
              <a:t>Request VA endorsement in your VO </a:t>
            </a:r>
            <a:br>
              <a:rPr lang="en-GB" sz="3400" dirty="0" smtClean="0"/>
            </a:br>
            <a:r>
              <a:rPr lang="en-GB" sz="3400" dirty="0" smtClean="0"/>
              <a:t>(so VMI gets distributed to the infrastructure)</a:t>
            </a:r>
          </a:p>
          <a:p>
            <a:pPr lvl="1"/>
            <a:r>
              <a:rPr lang="en-GB" dirty="0" smtClean="0"/>
              <a:t>Endorsement requests are dealt with by designated VO members</a:t>
            </a:r>
            <a:br>
              <a:rPr lang="en-GB" dirty="0" smtClean="0"/>
            </a:br>
            <a:r>
              <a:rPr lang="en-GB" sz="2300" dirty="0" smtClean="0">
                <a:hlinkClick r:id="rId6"/>
              </a:rPr>
              <a:t>https</a:t>
            </a:r>
            <a:r>
              <a:rPr lang="en-GB" sz="2300" dirty="0">
                <a:hlinkClick r:id="rId6"/>
              </a:rPr>
              <a:t>://wiki.appdb.egi.eu/main:guides:notify_virtual_organization_representatives</a:t>
            </a:r>
            <a:r>
              <a:rPr lang="en-GB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1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10208</TotalTime>
  <Words>6968</Words>
  <Application>Microsoft Office PowerPoint</Application>
  <PresentationFormat>On-screen Show (4:3)</PresentationFormat>
  <Paragraphs>1244</Paragraphs>
  <Slides>109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109</vt:i4>
      </vt:variant>
    </vt:vector>
  </HeadingPairs>
  <TitlesOfParts>
    <vt:vector size="112" baseType="lpstr">
      <vt:lpstr>Engage</vt:lpstr>
      <vt:lpstr>EGI Powerpoint Presentation (body)</vt:lpstr>
      <vt:lpstr>EGI Powerpoint Presentation (closing)</vt:lpstr>
      <vt:lpstr>EGI Federated Cloud Tutorial</vt:lpstr>
      <vt:lpstr>The trainers</vt:lpstr>
      <vt:lpstr>Training goals</vt:lpstr>
      <vt:lpstr>Outline</vt:lpstr>
      <vt:lpstr>Introduction to EGI, Clouds, EGI Federated Cloud</vt:lpstr>
      <vt:lpstr>EGI (European Grid Infrastructure)</vt:lpstr>
      <vt:lpstr>Enabling Global Infrastructures</vt:lpstr>
      <vt:lpstr>Implementing the Open Science Commons</vt:lpstr>
      <vt:lpstr>Cloud computing &amp; Key terms</vt:lpstr>
      <vt:lpstr>What is a cloud federation? – In General</vt:lpstr>
      <vt:lpstr>EGI Federated Cloud</vt:lpstr>
      <vt:lpstr>EGI Federated cloud</vt:lpstr>
      <vt:lpstr>Architecture of the EGI Federated Cloud</vt:lpstr>
      <vt:lpstr>AAI and access to the Federated Cloud:  Virtual Organisations</vt:lpstr>
      <vt:lpstr>High Level Tools (PaaS &amp; SaaS)</vt:lpstr>
      <vt:lpstr>OCCI and rOCCI</vt:lpstr>
      <vt:lpstr>Main commands to be used during Exercises</vt:lpstr>
      <vt:lpstr>Application best practices and examples</vt:lpstr>
      <vt:lpstr>Integration Strategies</vt:lpstr>
      <vt:lpstr>Manual Server setup</vt:lpstr>
      <vt:lpstr>Basic OS image with contextualization</vt:lpstr>
      <vt:lpstr>Custom OS image</vt:lpstr>
      <vt:lpstr>Brokers/High Level Tools</vt:lpstr>
      <vt:lpstr>Typical usage models (I)</vt:lpstr>
      <vt:lpstr>Typical usage models (II)</vt:lpstr>
      <vt:lpstr>Example: Chipster</vt:lpstr>
      <vt:lpstr>Example: READemption</vt:lpstr>
      <vt:lpstr>Example: JAMS Jena Adaptable Modelling System</vt:lpstr>
      <vt:lpstr>Example: HAPPI</vt:lpstr>
      <vt:lpstr>Training infrastructure and first exercises</vt:lpstr>
      <vt:lpstr>Training infrastructure:  training.egi.eu Virtual Organisation</vt:lpstr>
      <vt:lpstr>Accessing the training VO</vt:lpstr>
      <vt:lpstr>Exercise 1 and 2</vt:lpstr>
      <vt:lpstr>Exercise sheet: Wiki setup</vt:lpstr>
      <vt:lpstr>Start a wiki on FedCloud</vt:lpstr>
      <vt:lpstr>Browsing AppDB</vt:lpstr>
      <vt:lpstr>REQUEST</vt:lpstr>
      <vt:lpstr>AppDB</vt:lpstr>
      <vt:lpstr>Getting information on the VA</vt:lpstr>
      <vt:lpstr>Log into the UI</vt:lpstr>
      <vt:lpstr>Get ready to access your VMs with SSH</vt:lpstr>
      <vt:lpstr>Basic check: dump OCCI model</vt:lpstr>
      <vt:lpstr>What does dump-model return?</vt:lpstr>
      <vt:lpstr>Available templates: list &amp; describe</vt:lpstr>
      <vt:lpstr>Create your first compute appliance</vt:lpstr>
      <vt:lpstr>List and describe your VM instances</vt:lpstr>
      <vt:lpstr>Accessing the appliance</vt:lpstr>
      <vt:lpstr>Logging into the appliance</vt:lpstr>
      <vt:lpstr>Exercise sheet Wiki with persistent storage</vt:lpstr>
      <vt:lpstr>Making wiki data persistent</vt:lpstr>
      <vt:lpstr>Create the volume and describe it</vt:lpstr>
      <vt:lpstr>Attach to VM</vt:lpstr>
      <vt:lpstr>See attach information</vt:lpstr>
      <vt:lpstr>Move wiki contents to new volume</vt:lpstr>
      <vt:lpstr>Clean up and stop the VM</vt:lpstr>
      <vt:lpstr>Create a new wiki with the volume</vt:lpstr>
      <vt:lpstr>Use the volume</vt:lpstr>
      <vt:lpstr>Once done, delete your instances</vt:lpstr>
      <vt:lpstr>BREAK</vt:lpstr>
      <vt:lpstr>Contextualisation</vt:lpstr>
      <vt:lpstr>Contextualization</vt:lpstr>
      <vt:lpstr>Contextualization in FedCloud (I)</vt:lpstr>
      <vt:lpstr>Contextualization in FedCloud (II)</vt:lpstr>
      <vt:lpstr>cloud-init</vt:lpstr>
      <vt:lpstr>cloud-init support</vt:lpstr>
      <vt:lpstr>Use with rOCCI CLI</vt:lpstr>
      <vt:lpstr>Meta data vs user data</vt:lpstr>
      <vt:lpstr>Public Key injection with cloud-init</vt:lpstr>
      <vt:lpstr>User data in cloud-init</vt:lpstr>
      <vt:lpstr>Contextualize with a script</vt:lpstr>
      <vt:lpstr>cloud-config </vt:lpstr>
      <vt:lpstr>Sample cloud-config file</vt:lpstr>
      <vt:lpstr>What about Windows?</vt:lpstr>
      <vt:lpstr>cloudbase-init</vt:lpstr>
      <vt:lpstr>Exercise sheet Fractal application with contextualisation</vt:lpstr>
      <vt:lpstr>Fractal application on FedCloud</vt:lpstr>
      <vt:lpstr>Where to find contextualised VAs? Software Appliances in AppDB</vt:lpstr>
      <vt:lpstr>Workflow</vt:lpstr>
      <vt:lpstr>Start Application</vt:lpstr>
      <vt:lpstr>List and describe your VM instance</vt:lpstr>
      <vt:lpstr>Accessing the appliance</vt:lpstr>
      <vt:lpstr>PowerPoint Presentation</vt:lpstr>
      <vt:lpstr>Add workers to the app</vt:lpstr>
      <vt:lpstr>Start Worker – On the same, or on a different cloud site</vt:lpstr>
      <vt:lpstr>Accessing the appliance</vt:lpstr>
      <vt:lpstr>Remember to delete your VMs!</vt:lpstr>
      <vt:lpstr>Preparing your own images</vt:lpstr>
      <vt:lpstr>Custom Image vs Contextualization</vt:lpstr>
      <vt:lpstr>Image Creation</vt:lpstr>
      <vt:lpstr>Image containers and disk images</vt:lpstr>
      <vt:lpstr>OVF, OVA and VMDK</vt:lpstr>
      <vt:lpstr>Packer</vt:lpstr>
      <vt:lpstr>Packer Image Template </vt:lpstr>
      <vt:lpstr>Packer builder</vt:lpstr>
      <vt:lpstr>Packer provisioners</vt:lpstr>
      <vt:lpstr>Provisioner: script</vt:lpstr>
      <vt:lpstr>EGI Endorsed VM images</vt:lpstr>
      <vt:lpstr>Video (~5’)</vt:lpstr>
      <vt:lpstr>Make your VM available via AppDB</vt:lpstr>
      <vt:lpstr>Next steps to become a user</vt:lpstr>
      <vt:lpstr>Documentation</vt:lpstr>
      <vt:lpstr>Getting access</vt:lpstr>
      <vt:lpstr>Support for the Federated Cloud</vt:lpstr>
      <vt:lpstr>Support through the NGIs</vt:lpstr>
      <vt:lpstr>Keep in mind!</vt:lpstr>
      <vt:lpstr>EGI plans</vt:lpstr>
      <vt:lpstr>Plans</vt:lpstr>
      <vt:lpstr>Next EGI Community Event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239</cp:revision>
  <cp:lastPrinted>2015-07-15T15:15:04Z</cp:lastPrinted>
  <dcterms:created xsi:type="dcterms:W3CDTF">2015-05-07T09:24:15Z</dcterms:created>
  <dcterms:modified xsi:type="dcterms:W3CDTF">2015-07-16T10:14:58Z</dcterms:modified>
</cp:coreProperties>
</file>