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385" r:id="rId4"/>
    <p:sldId id="321" r:id="rId5"/>
    <p:sldId id="384" r:id="rId6"/>
    <p:sldId id="386" r:id="rId7"/>
    <p:sldId id="387" r:id="rId8"/>
    <p:sldId id="265" r:id="rId9"/>
    <p:sldId id="382" r:id="rId10"/>
    <p:sldId id="397" r:id="rId11"/>
    <p:sldId id="381" r:id="rId12"/>
    <p:sldId id="379" r:id="rId13"/>
    <p:sldId id="273" r:id="rId14"/>
    <p:sldId id="393" r:id="rId15"/>
    <p:sldId id="394" r:id="rId16"/>
    <p:sldId id="391" r:id="rId17"/>
    <p:sldId id="390" r:id="rId18"/>
    <p:sldId id="395" r:id="rId19"/>
    <p:sldId id="383" r:id="rId20"/>
    <p:sldId id="396" r:id="rId21"/>
    <p:sldId id="374" r:id="rId22"/>
    <p:sldId id="30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3922DB-7C24-48E3-9C15-8381EC8A622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43341C-00F0-48C8-AFB4-E5A944BC3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9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4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765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82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3341C-00F0-48C8-AFB4-E5A944BC38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9E8BF-8668-B748-A6FE-69502D8CFF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11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992" indent="-29115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603" indent="-23292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444" indent="-23292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286" indent="-23292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127" indent="-232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7968" indent="-232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3809" indent="-232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9650" indent="-232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/>
              <a:pPr eaLnBrk="1" hangingPunct="1"/>
              <a:t>22</a:t>
            </a:fld>
            <a:endParaRPr lang="en-GB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19A13A-694F-4288-ADCF-A2E360084450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DB0E-2040-47C8-BCAE-07E370C66850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9BF-F1AD-4B1A-A916-8CCB919D44F3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D6C-DAF0-4957-A487-034525C8EA5B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17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275EB3C-5C22-4EA5-95E1-AB64103DEEE7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workflow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go.egi.eu/workflowworkshop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go.egi.eu/sciencegateways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sci-bus.eu/" TargetMode="External"/><Relationship Id="rId4" Type="http://schemas.openxmlformats.org/officeDocument/2006/relationships/hyperlink" Target="https://wiki.egi.eu/wiki/VT_Science_Gateway_Prim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cloud-tf:Testbed" TargetMode="External"/><Relationship Id="rId2" Type="http://schemas.openxmlformats.org/officeDocument/2006/relationships/hyperlink" Target="http://operations-portal.egi.eu/v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i.eu/services/support/user_support/" TargetMode="External"/><Relationship Id="rId4" Type="http://schemas.openxmlformats.org/officeDocument/2006/relationships/hyperlink" Target="https://wiki.egi.eu/wiki/Fedcloud-tf:FederatedCloudsTaskFor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gi.eu" TargetMode="External"/><Relationship Id="rId3" Type="http://schemas.openxmlformats.org/officeDocument/2006/relationships/hyperlink" Target="mailto:director@egi.eu" TargetMode="External"/><Relationship Id="rId7" Type="http://schemas.openxmlformats.org/officeDocument/2006/relationships/hyperlink" Target="mailto:press@egi.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licy@egi.eu" TargetMode="External"/><Relationship Id="rId5" Type="http://schemas.openxmlformats.org/officeDocument/2006/relationships/hyperlink" Target="mailto:UCST@egi.eu" TargetMode="External"/><Relationship Id="rId4" Type="http://schemas.openxmlformats.org/officeDocument/2006/relationships/hyperlink" Target="mailto:operations@egi.e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elc.unile.it/" TargetMode="External"/><Relationship Id="rId2" Type="http://schemas.openxmlformats.org/officeDocument/2006/relationships/hyperlink" Target="http://visivo.oact.inaf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886967"/>
            <a:ext cx="7488832" cy="1470025"/>
          </a:xfrm>
        </p:spPr>
        <p:txBody>
          <a:bodyPr/>
          <a:lstStyle/>
          <a:p>
            <a:r>
              <a:rPr lang="en-US" sz="3700" smtClean="0"/>
              <a:t>On-demand Research Computing: </a:t>
            </a:r>
            <a:br>
              <a:rPr lang="en-US" sz="3700" smtClean="0"/>
            </a:br>
            <a:r>
              <a:rPr lang="en-US" sz="3700" smtClean="0"/>
              <a:t>the European Grid Infrastructure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789040"/>
            <a:ext cx="5832648" cy="1343000"/>
          </a:xfrm>
        </p:spPr>
        <p:txBody>
          <a:bodyPr/>
          <a:lstStyle/>
          <a:p>
            <a:r>
              <a:rPr lang="en-US" sz="2800" smtClean="0"/>
              <a:t>Gergely Sipos</a:t>
            </a:r>
          </a:p>
          <a:p>
            <a:r>
              <a:rPr lang="en-US" sz="2800" smtClean="0"/>
              <a:t>EGI.eu, Amsterdam</a:t>
            </a:r>
          </a:p>
          <a:p>
            <a:r>
              <a:rPr lang="en-US" sz="2400" smtClean="0">
                <a:hlinkClick r:id="rId2"/>
              </a:rPr>
              <a:t>gergely.sipos@egi.eu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B2C-6279-4B6E-B305-315317B838BD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979712" y="6237312"/>
            <a:ext cx="5616624" cy="5016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Milky Way: Stars, Gas, Dust and Magnetic Fields </a:t>
            </a:r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Heidelberg, 18-20, June 2012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www.ast.cam.ac.uk/ioa/research/ASTRA/meetings/MWin3D</a:t>
            </a:r>
            <a:endParaRPr lang="en-US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5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Use case: </a:t>
            </a:r>
            <a:br>
              <a:rPr lang="en-GB" sz="3600" smtClean="0"/>
            </a:br>
            <a:r>
              <a:rPr lang="en-GB" sz="3600" smtClean="0"/>
              <a:t>VisIVO </a:t>
            </a:r>
            <a:r>
              <a:rPr lang="en-GB" sz="3600" smtClean="0"/>
              <a:t>examples</a:t>
            </a:r>
            <a:endParaRPr lang="en-GB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DB0E-2040-47C8-BCAE-07E370C66850}" type="datetime1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http://visivo.oact.inaf.it/gallery1_file/image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3" y="2091258"/>
            <a:ext cx="4471827" cy="450609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2008" y="1229851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mtClean="0"/>
              <a:t>Dark matter distribution of a random subsample of points extracted from the result of aN-Body simulation. </a:t>
            </a:r>
            <a:endParaRPr lang="en-GB" sz="1600"/>
          </a:p>
        </p:txBody>
      </p:sp>
      <p:pic>
        <p:nvPicPr>
          <p:cNvPr id="35842" name="Picture 2" descr="http://visivo.oact.inaf.it/gallery1_file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4506562" cy="27885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788024" y="14040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smtClean="0"/>
              <a:t>Visualization of a catalogue of stars with selected objects.</a:t>
            </a:r>
            <a:endParaRPr lang="en-GB" sz="1600"/>
          </a:p>
        </p:txBody>
      </p:sp>
      <p:sp>
        <p:nvSpPr>
          <p:cNvPr id="9" name="Rectangle 8"/>
          <p:cNvSpPr/>
          <p:nvPr/>
        </p:nvSpPr>
        <p:spPr>
          <a:xfrm>
            <a:off x="4788024" y="5301208"/>
            <a:ext cx="421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</a:rPr>
              <a:t>Rendering jobs run on EGI</a:t>
            </a:r>
            <a:endParaRPr lang="en-GB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888"/>
            <a:ext cx="6840538" cy="865187"/>
          </a:xfrm>
        </p:spPr>
        <p:txBody>
          <a:bodyPr/>
          <a:lstStyle/>
          <a:p>
            <a:r>
              <a:rPr lang="en-GB" sz="3600" smtClean="0"/>
              <a:t>Use case: </a:t>
            </a:r>
            <a:br>
              <a:rPr lang="en-GB" sz="3600" smtClean="0"/>
            </a:br>
            <a:r>
              <a:rPr lang="en-GB" sz="3600" smtClean="0"/>
              <a:t>Auger Virtual Organisation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5760640" cy="5184576"/>
          </a:xfrm>
        </p:spPr>
        <p:txBody>
          <a:bodyPr>
            <a:noAutofit/>
          </a:bodyPr>
          <a:lstStyle/>
          <a:p>
            <a:pPr marL="179388" indent="-179388"/>
            <a:r>
              <a:rPr lang="en-GB" sz="2400" smtClean="0"/>
              <a:t>Pierre Auger Observatory Collaboration</a:t>
            </a:r>
          </a:p>
          <a:p>
            <a:pPr marL="449263" lvl="1" indent="-201613"/>
            <a:r>
              <a:rPr lang="en-GB" sz="1800" smtClean="0"/>
              <a:t>500 members, 111 institutes, 18 countries</a:t>
            </a:r>
          </a:p>
          <a:p>
            <a:pPr marL="449263" lvl="1" indent="-201613"/>
            <a:r>
              <a:rPr lang="en-GB" sz="1800" smtClean="0"/>
              <a:t>Full production since 2006</a:t>
            </a:r>
          </a:p>
          <a:p>
            <a:pPr marL="179388" indent="-179388"/>
            <a:endParaRPr lang="en-GB" sz="2400" smtClean="0"/>
          </a:p>
          <a:p>
            <a:pPr marL="179388" indent="-179388"/>
            <a:r>
              <a:rPr lang="en-GB" sz="2400" smtClean="0"/>
              <a:t>Computing model:</a:t>
            </a:r>
          </a:p>
          <a:p>
            <a:pPr marL="449263" lvl="1" indent="-201613"/>
            <a:r>
              <a:rPr lang="en-GB" sz="1800" smtClean="0"/>
              <a:t>Data tranfer from Argentina to Lyon</a:t>
            </a:r>
          </a:p>
          <a:p>
            <a:pPr marL="719138" lvl="2" indent="-195263"/>
            <a:r>
              <a:rPr lang="en-GB" sz="1600" smtClean="0"/>
              <a:t>1-3.5 GB / day</a:t>
            </a:r>
          </a:p>
          <a:p>
            <a:pPr marL="449263" lvl="1" indent="-201613"/>
            <a:r>
              <a:rPr lang="en-GB" sz="1800" smtClean="0"/>
              <a:t>Web interface for users to start </a:t>
            </a: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>
                <a:solidFill>
                  <a:srgbClr val="FF0000"/>
                </a:solidFill>
              </a:rPr>
              <a:t>Monte Carlo </a:t>
            </a:r>
            <a:r>
              <a:rPr lang="en-GB" sz="1800" smtClean="0">
                <a:solidFill>
                  <a:srgbClr val="FF0000"/>
                </a:solidFill>
              </a:rPr>
              <a:t>simulation jobs </a:t>
            </a:r>
            <a:r>
              <a:rPr lang="en-GB" sz="1800" smtClean="0">
                <a:solidFill>
                  <a:srgbClr val="FF0000"/>
                </a:solidFill>
              </a:rPr>
              <a:t>on EGI</a:t>
            </a:r>
            <a:endParaRPr lang="en-GB" sz="1800" smtClean="0">
              <a:solidFill>
                <a:srgbClr val="FF0000"/>
              </a:solidFill>
            </a:endParaRPr>
          </a:p>
          <a:p>
            <a:pPr marL="719138" lvl="2" indent="-179388"/>
            <a:r>
              <a:rPr lang="en-GB" sz="1600" smtClean="0"/>
              <a:t>CORSIKA, Aires, QGSJETII, Sibyll, EPOS</a:t>
            </a:r>
          </a:p>
          <a:p>
            <a:pPr marL="449263" lvl="1" indent="-201613"/>
            <a:r>
              <a:rPr lang="en-GB" sz="1800" smtClean="0"/>
              <a:t>gLite based computing services </a:t>
            </a:r>
            <a:br>
              <a:rPr lang="en-GB" sz="1800" smtClean="0"/>
            </a:br>
            <a:r>
              <a:rPr lang="en-GB" sz="1800" smtClean="0"/>
              <a:t>from 11 NGIs</a:t>
            </a:r>
          </a:p>
          <a:p>
            <a:pPr marL="449263" lvl="1" indent="-201613"/>
            <a:r>
              <a:rPr lang="en-GB" sz="1800" smtClean="0"/>
              <a:t>1.5 million CPU hour / month</a:t>
            </a:r>
          </a:p>
          <a:p>
            <a:pPr marL="903288" lvl="2"/>
            <a:r>
              <a:rPr lang="en-GB" sz="1600" smtClean="0"/>
              <a:t>160.000 jobs</a:t>
            </a:r>
          </a:p>
          <a:p>
            <a:pPr marL="903288" lvl="2"/>
            <a:r>
              <a:rPr lang="en-GB" sz="1600" smtClean="0"/>
              <a:t>= 66% of A&amp;A use from EGI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333606" cy="37136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5775" y="0"/>
            <a:ext cx="1038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  <a:t>Use case:</a:t>
            </a:r>
            <a:b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600" smtClean="0">
                <a:cs typeface="Arial" charset="0"/>
              </a:rPr>
              <a:t> Cherenkov Telescope Array</a:t>
            </a:r>
            <a:endParaRPr lang="en-US" sz="3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376264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85514" y="1340991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2000" smtClean="0">
                <a:cs typeface="Arial" charset="0"/>
              </a:rPr>
              <a:t>Collaboration of 132 institutes from 25 countries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smtClean="0">
                <a:cs typeface="Arial" charset="0"/>
              </a:rPr>
              <a:t>Approx. 6% of A&amp;A use on EGI = 150.000 CPU hour / month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smtClean="0"/>
              <a:t>Benefits of using EGI: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smtClean="0"/>
              <a:t>Member institutions can share computing power with the CTA community;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smtClean="0"/>
              <a:t>Generate data-intensive stimulations in a shorter amount of time;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smtClean="0"/>
              <a:t>High level interfaces reduce barriers to access high-end computing infrastructures</a:t>
            </a:r>
            <a:endParaRPr lang="en-US" sz="20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2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n 29"/>
          <p:cNvSpPr/>
          <p:nvPr/>
        </p:nvSpPr>
        <p:spPr>
          <a:xfrm>
            <a:off x="2195736" y="4581128"/>
            <a:ext cx="2304256" cy="864096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e 31"/>
          <p:cNvSpPr/>
          <p:nvPr/>
        </p:nvSpPr>
        <p:spPr>
          <a:xfrm>
            <a:off x="4610583" y="4634553"/>
            <a:ext cx="3489809" cy="1440160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Federated Cloud: </a:t>
            </a:r>
            <a:br>
              <a:rPr lang="en-US" sz="3600" smtClean="0"/>
            </a:br>
            <a:r>
              <a:rPr lang="en-US" sz="3600" smtClean="0"/>
              <a:t>a new EGI platform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5624" y="5570077"/>
            <a:ext cx="1904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/>
              <a:t>EGI resources</a:t>
            </a:r>
            <a:br>
              <a:rPr lang="en-GB" sz="1400" smtClean="0"/>
            </a:br>
            <a:r>
              <a:rPr lang="en-GB" sz="1400" smtClean="0"/>
              <a:t>(clusters, storages,...)</a:t>
            </a:r>
            <a:endParaRPr lang="en-GB" sz="1400"/>
          </a:p>
        </p:txBody>
      </p:sp>
      <p:sp>
        <p:nvSpPr>
          <p:cNvPr id="39" name="Pie 38"/>
          <p:cNvSpPr/>
          <p:nvPr/>
        </p:nvSpPr>
        <p:spPr>
          <a:xfrm>
            <a:off x="2517193" y="4925153"/>
            <a:ext cx="2198823" cy="1221568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>
            <a:off x="2517193" y="4726221"/>
            <a:ext cx="2198823" cy="1221568"/>
          </a:xfrm>
          <a:prstGeom prst="pie">
            <a:avLst>
              <a:gd name="adj1" fmla="val 739169"/>
              <a:gd name="adj2" fmla="val 19293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84" y="5733256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Dedicated  or shared resources/platforms</a:t>
            </a:r>
            <a:br>
              <a:rPr lang="en-GB" sz="1400" smtClean="0"/>
            </a:br>
            <a:r>
              <a:rPr lang="en-GB" sz="1400" smtClean="0"/>
              <a:t>(e.g. Clusters; dekstop grids, commercial cluds, GPUs, etc.)</a:t>
            </a:r>
            <a:br>
              <a:rPr lang="en-GB" sz="1400" smtClean="0"/>
            </a:br>
            <a:endParaRPr lang="en-GB" sz="1400"/>
          </a:p>
        </p:txBody>
      </p:sp>
      <p:sp>
        <p:nvSpPr>
          <p:cNvPr id="45" name="TextBox 44"/>
          <p:cNvSpPr txBox="1"/>
          <p:nvPr/>
        </p:nvSpPr>
        <p:spPr>
          <a:xfrm>
            <a:off x="179512" y="4653137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Research facilities </a:t>
            </a:r>
            <a:br>
              <a:rPr lang="en-GB" sz="1400" smtClean="0"/>
            </a:br>
            <a:r>
              <a:rPr lang="en-GB" sz="1400" smtClean="0"/>
              <a:t>(e.g. detectors, sensor networks)</a:t>
            </a:r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4139952" y="4797733"/>
            <a:ext cx="288032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SW</a:t>
            </a:r>
            <a:endParaRPr lang="en-GB" sz="900" b="1"/>
          </a:p>
        </p:txBody>
      </p:sp>
      <p:sp>
        <p:nvSpPr>
          <p:cNvPr id="53" name="Rectangle 52"/>
          <p:cNvSpPr/>
          <p:nvPr/>
        </p:nvSpPr>
        <p:spPr>
          <a:xfrm>
            <a:off x="3275856" y="4725725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VM</a:t>
            </a:r>
            <a:endParaRPr lang="en-GB" sz="900"/>
          </a:p>
        </p:txBody>
      </p:sp>
      <p:sp>
        <p:nvSpPr>
          <p:cNvPr id="61" name="Rectangle 60"/>
          <p:cNvSpPr/>
          <p:nvPr/>
        </p:nvSpPr>
        <p:spPr>
          <a:xfrm>
            <a:off x="3707904" y="4797153"/>
            <a:ext cx="288032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DB</a:t>
            </a:r>
            <a:endParaRPr lang="en-GB" sz="900" b="1"/>
          </a:p>
        </p:txBody>
      </p:sp>
      <p:sp>
        <p:nvSpPr>
          <p:cNvPr id="28" name="TextBox 27"/>
          <p:cNvSpPr txBox="1"/>
          <p:nvPr/>
        </p:nvSpPr>
        <p:spPr>
          <a:xfrm>
            <a:off x="5192664" y="1268761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Research Communities</a:t>
            </a:r>
            <a:endParaRPr lang="en-GB"/>
          </a:p>
        </p:txBody>
      </p:sp>
      <p:sp>
        <p:nvSpPr>
          <p:cNvPr id="3" name="Pie 2"/>
          <p:cNvSpPr/>
          <p:nvPr/>
        </p:nvSpPr>
        <p:spPr>
          <a:xfrm>
            <a:off x="4610583" y="4418529"/>
            <a:ext cx="3489809" cy="1440160"/>
          </a:xfrm>
          <a:prstGeom prst="pie">
            <a:avLst>
              <a:gd name="adj1" fmla="val 739169"/>
              <a:gd name="adj2" fmla="val 17998365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6876256" y="4509120"/>
            <a:ext cx="1008112" cy="720080"/>
          </a:xfrm>
          <a:prstGeom prst="can">
            <a:avLst>
              <a:gd name="adj" fmla="val 1440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Grid middleware services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77858" y="4993431"/>
            <a:ext cx="1954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chemeClr val="bg1"/>
                </a:solidFill>
              </a:rPr>
              <a:t>EGI Federated Cloud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4" name="Can 33"/>
          <p:cNvSpPr/>
          <p:nvPr/>
        </p:nvSpPr>
        <p:spPr>
          <a:xfrm>
            <a:off x="3203848" y="1988840"/>
            <a:ext cx="3240360" cy="3456384"/>
          </a:xfrm>
          <a:prstGeom prst="can">
            <a:avLst>
              <a:gd name="adj" fmla="val 9162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r>
              <a:rPr lang="en-US" sz="4000" b="1" smtClean="0">
                <a:solidFill>
                  <a:schemeClr val="tx1"/>
                </a:solidFill>
              </a:rPr>
              <a:t>Virtual Research Environment</a:t>
            </a: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</p:txBody>
      </p:sp>
      <p:pic>
        <p:nvPicPr>
          <p:cNvPr id="58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60" y="1052736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Left Arrow 58"/>
          <p:cNvSpPr/>
          <p:nvPr/>
        </p:nvSpPr>
        <p:spPr>
          <a:xfrm rot="16200000">
            <a:off x="4534071" y="1588361"/>
            <a:ext cx="411002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88024" y="4580547"/>
            <a:ext cx="1008112" cy="288613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smtClean="0"/>
              <a:t>Virtual machine</a:t>
            </a:r>
            <a:endParaRPr lang="en-GB" sz="1050"/>
          </a:p>
        </p:txBody>
      </p:sp>
      <p:sp>
        <p:nvSpPr>
          <p:cNvPr id="41" name="Rectangle 40"/>
          <p:cNvSpPr/>
          <p:nvPr/>
        </p:nvSpPr>
        <p:spPr>
          <a:xfrm>
            <a:off x="5148064" y="4437112"/>
            <a:ext cx="1008112" cy="288613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smtClean="0"/>
              <a:t>Virtual machine</a:t>
            </a:r>
            <a:endParaRPr lang="en-GB" sz="1050"/>
          </a:p>
        </p:txBody>
      </p:sp>
      <p:sp>
        <p:nvSpPr>
          <p:cNvPr id="43" name="Rectangle 42"/>
          <p:cNvSpPr/>
          <p:nvPr/>
        </p:nvSpPr>
        <p:spPr>
          <a:xfrm>
            <a:off x="5292080" y="4653136"/>
            <a:ext cx="1008112" cy="288613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smtClean="0"/>
              <a:t>Virtual machine</a:t>
            </a:r>
            <a:endParaRPr lang="en-GB" sz="1050"/>
          </a:p>
        </p:txBody>
      </p:sp>
      <p:sp>
        <p:nvSpPr>
          <p:cNvPr id="35" name="Rectangle 34"/>
          <p:cNvSpPr/>
          <p:nvPr/>
        </p:nvSpPr>
        <p:spPr>
          <a:xfrm>
            <a:off x="7020272" y="4293096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job</a:t>
            </a:r>
            <a:endParaRPr lang="en-GB" sz="900"/>
          </a:p>
        </p:txBody>
      </p:sp>
      <p:sp>
        <p:nvSpPr>
          <p:cNvPr id="36" name="Rectangle 35"/>
          <p:cNvSpPr/>
          <p:nvPr/>
        </p:nvSpPr>
        <p:spPr>
          <a:xfrm>
            <a:off x="7236296" y="4293096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job</a:t>
            </a:r>
            <a:endParaRPr lang="en-GB" sz="900"/>
          </a:p>
        </p:txBody>
      </p:sp>
      <p:sp>
        <p:nvSpPr>
          <p:cNvPr id="37" name="Rectangle 36"/>
          <p:cNvSpPr/>
          <p:nvPr/>
        </p:nvSpPr>
        <p:spPr>
          <a:xfrm>
            <a:off x="7452320" y="4293096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job</a:t>
            </a:r>
            <a:endParaRPr lang="en-GB" sz="900"/>
          </a:p>
        </p:txBody>
      </p:sp>
      <p:sp>
        <p:nvSpPr>
          <p:cNvPr id="31" name="Rectangular Callout 30"/>
          <p:cNvSpPr/>
          <p:nvPr/>
        </p:nvSpPr>
        <p:spPr>
          <a:xfrm>
            <a:off x="6732240" y="3140968"/>
            <a:ext cx="2016224" cy="864096"/>
          </a:xfrm>
          <a:prstGeom prst="wedgeRectCallout">
            <a:avLst>
              <a:gd name="adj1" fmla="val 1471"/>
              <a:gd name="adj2" fmla="val 1087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‘Traditional’ EGI: batch processing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971600" y="3212976"/>
            <a:ext cx="2016224" cy="1080120"/>
          </a:xfrm>
          <a:prstGeom prst="wedgeRectCallout">
            <a:avLst>
              <a:gd name="adj1" fmla="val 149745"/>
              <a:gd name="adj2" fmla="val 702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‘Cloud’ EGI: </a:t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>
                <a:solidFill>
                  <a:srgbClr val="FF0000"/>
                </a:solidFill>
              </a:rPr>
              <a:t>applications in </a:t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>
                <a:solidFill>
                  <a:srgbClr val="FF0000"/>
                </a:solidFill>
              </a:rPr>
              <a:t>Virtual Machines</a:t>
            </a:r>
            <a:endParaRPr lang="en-GB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0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0" grpId="0" animBg="1"/>
      <p:bldP spid="42" grpId="0"/>
      <p:bldP spid="45" grpId="0"/>
      <p:bldP spid="51" grpId="0" animBg="1"/>
      <p:bldP spid="53" grpId="0" animBg="1"/>
      <p:bldP spid="61" grpId="0" animBg="1"/>
      <p:bldP spid="3" grpId="0" animBg="1"/>
      <p:bldP spid="57" grpId="0"/>
      <p:bldP spid="34" grpId="0" animBg="1"/>
      <p:bldP spid="38" grpId="0" animBg="1"/>
      <p:bldP spid="41" grpId="0" animBg="1"/>
      <p:bldP spid="43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640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07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EGI’s Cloud Strategy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D1312-1F9F-E344-A341-8FDCB71E18AC}" type="slidenum">
              <a:rPr lang="en-GB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78" name="Rectangle 58"/>
          <p:cNvSpPr>
            <a:spLocks noChangeArrowheads="1"/>
          </p:cNvSpPr>
          <p:nvPr/>
        </p:nvSpPr>
        <p:spPr bwMode="auto">
          <a:xfrm rot="-5400000">
            <a:off x="-180974" y="4930874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dirty="0" err="1"/>
              <a:t>IaaS</a:t>
            </a:r>
            <a:endParaRPr lang="en-GB" sz="1800" dirty="0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395536" y="4365104"/>
            <a:ext cx="2304033" cy="1575321"/>
            <a:chOff x="1835696" y="3573016"/>
            <a:chExt cx="3024336" cy="2160240"/>
          </a:xfrm>
          <a:solidFill>
            <a:schemeClr val="accent1"/>
          </a:solidFill>
        </p:grpSpPr>
        <p:sp>
          <p:nvSpPr>
            <p:cNvPr id="62" name="Rectangle 61"/>
            <p:cNvSpPr/>
            <p:nvPr/>
          </p:nvSpPr>
          <p:spPr>
            <a:xfrm>
              <a:off x="1835696" y="4005064"/>
              <a:ext cx="3024336" cy="1296145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smtClean="0">
                  <a:solidFill>
                    <a:srgbClr val="000000"/>
                  </a:solidFill>
                </a:rPr>
                <a:t>Institutional cloud</a:t>
              </a:r>
              <a:endParaRPr lang="en-GB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VM </a:t>
              </a:r>
              <a:r>
                <a:rPr lang="en-GB" sz="1000" dirty="0" err="1">
                  <a:solidFill>
                    <a:srgbClr val="000000"/>
                  </a:solidFill>
                </a:rPr>
                <a:t>Mgmt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Data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Information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Monitoring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Accounting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Notification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 bwMode="auto">
          <a:xfrm>
            <a:off x="251520" y="5940152"/>
            <a:ext cx="7488832" cy="22515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</a:rPr>
              <a:t>EGI-wide message bus</a:t>
            </a:r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652120" y="4365104"/>
            <a:ext cx="2033836" cy="1575048"/>
            <a:chOff x="1835696" y="3573016"/>
            <a:chExt cx="3024336" cy="2160240"/>
          </a:xfrm>
          <a:solidFill>
            <a:schemeClr val="accent1"/>
          </a:solidFill>
        </p:grpSpPr>
        <p:sp>
          <p:nvSpPr>
            <p:cNvPr id="104" name="Rectangle 103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smtClean="0">
                  <a:solidFill>
                    <a:srgbClr val="000000"/>
                  </a:solidFill>
                </a:rPr>
                <a:t>Commercial cloud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07633" y="3861048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VM </a:t>
              </a:r>
              <a:r>
                <a:rPr lang="en-GB" sz="900" dirty="0" err="1">
                  <a:solidFill>
                    <a:srgbClr val="000000"/>
                  </a:solidFill>
                </a:rPr>
                <a:t>Mgmt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914745" y="3861048"/>
              <a:ext cx="866238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Data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924856" y="3861048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Information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907633" y="5157192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Monitoring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914745" y="5157192"/>
              <a:ext cx="866238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Accounting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24856" y="5157192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Notification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111" name="Straight Arrow Connector 110"/>
            <p:cNvCxnSpPr>
              <a:stCxn id="110" idx="2"/>
            </p:cNvCxnSpPr>
            <p:nvPr/>
          </p:nvCxnSpPr>
          <p:spPr>
            <a:xfrm>
              <a:off x="4356476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3349363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2339252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4356476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3349363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2339252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868363" y="1065213"/>
            <a:ext cx="695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/>
              <a:t>Personalised environments for individual research communities</a:t>
            </a:r>
          </a:p>
          <a:p>
            <a:pPr algn="ctr" eaLnBrk="1" hangingPunct="1"/>
            <a:r>
              <a:rPr lang="en-GB" sz="2000" b="1" dirty="0"/>
              <a:t> in the European Research Area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778788" y="3814500"/>
            <a:ext cx="3207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/>
              <a:t>EGI.eu</a:t>
            </a:r>
            <a:r>
              <a:rPr lang="en-GB" sz="2000" dirty="0" smtClean="0"/>
              <a:t> Coordination</a:t>
            </a:r>
          </a:p>
          <a:p>
            <a:pPr algn="ctr"/>
            <a:r>
              <a:rPr lang="en-GB" sz="2000" dirty="0" smtClean="0"/>
              <a:t>Core software and support</a:t>
            </a:r>
            <a:endParaRPr lang="en-GB" sz="2000" dirty="0"/>
          </a:p>
        </p:txBody>
      </p:sp>
      <p:grpSp>
        <p:nvGrpSpPr>
          <p:cNvPr id="118" name="Group 60"/>
          <p:cNvGrpSpPr>
            <a:grpSpLocks/>
          </p:cNvGrpSpPr>
          <p:nvPr/>
        </p:nvGrpSpPr>
        <p:grpSpPr bwMode="auto">
          <a:xfrm>
            <a:off x="2987824" y="4365104"/>
            <a:ext cx="2304033" cy="1575321"/>
            <a:chOff x="1835696" y="3573016"/>
            <a:chExt cx="3024336" cy="2160240"/>
          </a:xfrm>
          <a:solidFill>
            <a:schemeClr val="accent1"/>
          </a:solidFill>
        </p:grpSpPr>
        <p:sp>
          <p:nvSpPr>
            <p:cNvPr id="126" name="Rectangle 125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smtClean="0">
                  <a:solidFill>
                    <a:srgbClr val="000000"/>
                  </a:solidFill>
                </a:rPr>
                <a:t>NGI cloud</a:t>
              </a:r>
              <a:endParaRPr lang="en-GB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solidFill>
                    <a:srgbClr val="000000"/>
                  </a:solidFill>
                </a:rPr>
                <a:t>VM </a:t>
              </a:r>
              <a:r>
                <a:rPr lang="en-GB" sz="1100" dirty="0" err="1">
                  <a:solidFill>
                    <a:srgbClr val="000000"/>
                  </a:solidFill>
                </a:rPr>
                <a:t>Mgmt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Data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Information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Monitoring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Accounting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Notification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133" name="Straight Arrow Connector 132"/>
            <p:cNvCxnSpPr>
              <a:stCxn id="132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43"/>
          <p:cNvSpPr>
            <a:spLocks noChangeArrowheads="1"/>
          </p:cNvSpPr>
          <p:nvPr/>
        </p:nvSpPr>
        <p:spPr bwMode="auto">
          <a:xfrm rot="-5400000">
            <a:off x="-210344" y="3547021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PaaS</a:t>
            </a:r>
          </a:p>
        </p:txBody>
      </p:sp>
      <p:sp>
        <p:nvSpPr>
          <p:cNvPr id="142" name="Rectangle 122"/>
          <p:cNvSpPr>
            <a:spLocks noChangeArrowheads="1"/>
          </p:cNvSpPr>
          <p:nvPr/>
        </p:nvSpPr>
        <p:spPr bwMode="auto">
          <a:xfrm rot="-5400000">
            <a:off x="-160338" y="2581027"/>
            <a:ext cx="61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SaaS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V="1">
            <a:off x="323528" y="2492896"/>
            <a:ext cx="0" cy="194421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 bwMode="auto">
          <a:xfrm>
            <a:off x="467544" y="2627620"/>
            <a:ext cx="2016224" cy="15934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GB" sz="1800" smtClean="0"/>
              <a:t>Project/community specific services</a:t>
            </a:r>
            <a:endParaRPr lang="en-GB" sz="1800" dirty="0"/>
          </a:p>
        </p:txBody>
      </p:sp>
      <p:sp>
        <p:nvSpPr>
          <p:cNvPr id="154" name="TextBox 153"/>
          <p:cNvSpPr txBox="1"/>
          <p:nvPr/>
        </p:nvSpPr>
        <p:spPr bwMode="auto">
          <a:xfrm>
            <a:off x="467544" y="2636912"/>
            <a:ext cx="4680520" cy="15934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rIns="2520000" anchor="ctr" anchorCtr="0">
            <a:noAutofit/>
          </a:bodyPr>
          <a:lstStyle/>
          <a:p>
            <a:pPr algn="ctr">
              <a:defRPr/>
            </a:pPr>
            <a:r>
              <a:rPr lang="en-GB" sz="1800" smtClean="0"/>
              <a:t>Project/community</a:t>
            </a:r>
            <a:br>
              <a:rPr lang="en-GB" sz="1800" smtClean="0"/>
            </a:br>
            <a:r>
              <a:rPr lang="en-GB" sz="1800" smtClean="0"/>
              <a:t>specific services</a:t>
            </a:r>
            <a:endParaRPr lang="en-GB" sz="1800"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467544" y="2636912"/>
            <a:ext cx="7200800" cy="15934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rIns="4752000" anchor="ctr" anchorCtr="0">
            <a:noAutofit/>
          </a:bodyPr>
          <a:lstStyle/>
          <a:p>
            <a:pPr algn="ctr">
              <a:defRPr/>
            </a:pPr>
            <a:r>
              <a:rPr lang="en-GB" sz="1800" smtClean="0"/>
              <a:t>Project/community</a:t>
            </a:r>
            <a:br>
              <a:rPr lang="en-GB" sz="1800" smtClean="0"/>
            </a:br>
            <a:r>
              <a:rPr lang="en-GB" sz="1800" smtClean="0"/>
              <a:t>specific services</a:t>
            </a:r>
            <a:endParaRPr lang="en-GB" sz="1800" dirty="0"/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" t="48214" r="75235" b="36310"/>
          <a:stretch/>
        </p:blipFill>
        <p:spPr bwMode="auto">
          <a:xfrm rot="19904400">
            <a:off x="6908682" y="1655414"/>
            <a:ext cx="2138332" cy="79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84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Cloud based on </a:t>
            </a:r>
            <a:br>
              <a:rPr lang="en-GB" sz="3600" smtClean="0"/>
            </a:br>
            <a:r>
              <a:rPr lang="en-GB" sz="3600" smtClean="0"/>
              <a:t>open standards</a:t>
            </a:r>
            <a:endParaRPr lang="en-GB" sz="360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525963"/>
          </a:xfrm>
        </p:spPr>
        <p:txBody>
          <a:bodyPr/>
          <a:lstStyle/>
          <a:p>
            <a:pPr>
              <a:defRPr/>
            </a:pPr>
            <a:r>
              <a:rPr lang="en-GB" sz="2800" smtClean="0"/>
              <a:t>Infrastructure Capabilities</a:t>
            </a:r>
          </a:p>
          <a:p>
            <a:pPr lvl="1">
              <a:defRPr/>
            </a:pPr>
            <a:r>
              <a:rPr lang="en-GB" sz="2400" smtClean="0"/>
              <a:t>VM Management, Data Management, Information Discovery, Accounting, Monitoring, Notification</a:t>
            </a:r>
          </a:p>
          <a:p>
            <a:pPr>
              <a:defRPr/>
            </a:pPr>
            <a:r>
              <a:rPr lang="en-GB" sz="2800" smtClean="0"/>
              <a:t>Community Capabilities</a:t>
            </a:r>
          </a:p>
          <a:p>
            <a:pPr lvl="1">
              <a:defRPr/>
            </a:pPr>
            <a:r>
              <a:rPr lang="en-GB" sz="2400" smtClean="0"/>
              <a:t>Federated authentication &amp; authorisation, VM Image Sharing (Virtual Image repository)</a:t>
            </a:r>
          </a:p>
          <a:p>
            <a:pPr>
              <a:defRPr/>
            </a:pPr>
            <a:r>
              <a:rPr lang="en-GB" sz="2800" smtClean="0"/>
              <a:t>Implementation based on third party, </a:t>
            </a:r>
            <a:r>
              <a:rPr lang="en-GB" sz="2800" smtClean="0">
                <a:solidFill>
                  <a:srgbClr val="FF0000"/>
                </a:solidFill>
              </a:rPr>
              <a:t>open standards </a:t>
            </a:r>
            <a:r>
              <a:rPr lang="en-GB" sz="2800" smtClean="0"/>
              <a:t>and </a:t>
            </a:r>
            <a:r>
              <a:rPr lang="en-GB" sz="2800" smtClean="0">
                <a:solidFill>
                  <a:srgbClr val="FF0000"/>
                </a:solidFill>
              </a:rPr>
              <a:t>open source implementations</a:t>
            </a:r>
            <a:r>
              <a:rPr lang="en-GB" sz="2800" smtClean="0"/>
              <a:t>:</a:t>
            </a:r>
          </a:p>
          <a:p>
            <a:pPr lvl="1">
              <a:defRPr/>
            </a:pPr>
            <a:r>
              <a:rPr lang="en-GB" sz="2400" smtClean="0"/>
              <a:t>Frond-end interfaces: OCCI, CDMI-OVF, GLUE-LDAP</a:t>
            </a:r>
          </a:p>
          <a:p>
            <a:pPr lvl="1">
              <a:defRPr/>
            </a:pPr>
            <a:r>
              <a:rPr lang="en-GB" sz="2400" smtClean="0"/>
              <a:t>Back-end interfaces: UR+-StAR, Nagios, ActiveMQ</a:t>
            </a:r>
          </a:p>
          <a:p>
            <a:pPr lvl="1">
              <a:defRPr/>
            </a:pPr>
            <a:r>
              <a:rPr lang="en-GB" sz="2400" smtClean="0"/>
              <a:t>Providers: OpenNebula, OpenStack, Stratuslab</a:t>
            </a:r>
          </a:p>
          <a:p>
            <a:endParaRPr lang="en-GB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145" y="1196752"/>
            <a:ext cx="4604343" cy="393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Application/service integration: workflows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23317"/>
            <a:ext cx="4176464" cy="4525963"/>
          </a:xfrm>
        </p:spPr>
        <p:txBody>
          <a:bodyPr>
            <a:normAutofit fontScale="70000" lnSpcReduction="20000"/>
          </a:bodyPr>
          <a:lstStyle/>
          <a:p>
            <a:pPr marL="263525" indent="-263525"/>
            <a:r>
              <a:rPr lang="en-GB" sz="4000" smtClean="0"/>
              <a:t>Turn applications into repeatable, sharable experiments</a:t>
            </a:r>
          </a:p>
          <a:p>
            <a:pPr marL="263525" indent="-263525">
              <a:buNone/>
            </a:pPr>
            <a:endParaRPr lang="en-GB" smtClean="0"/>
          </a:p>
          <a:p>
            <a:pPr marL="263525" indent="-263525"/>
            <a:r>
              <a:rPr lang="en-GB" smtClean="0"/>
              <a:t>Catalogue of existing workflow tools and workflow applications</a:t>
            </a:r>
            <a:endParaRPr lang="en-GB" b="1" smtClean="0"/>
          </a:p>
          <a:p>
            <a:pPr marL="663575" lvl="1" indent="-263525"/>
            <a:r>
              <a:rPr lang="en-GB" smtClean="0">
                <a:hlinkClick r:id="rId3"/>
              </a:rPr>
              <a:t>http://go.egi.eu/workflows</a:t>
            </a:r>
            <a:r>
              <a:rPr lang="en-GB" smtClean="0"/>
              <a:t> </a:t>
            </a:r>
          </a:p>
          <a:p>
            <a:pPr marL="263525" indent="-263525"/>
            <a:r>
              <a:rPr lang="en-GB" smtClean="0"/>
              <a:t>Collaboration with workflow system developers</a:t>
            </a:r>
          </a:p>
          <a:p>
            <a:pPr marL="541338" lvl="1" indent="-180975"/>
            <a:r>
              <a:rPr lang="en-GB" sz="2600" smtClean="0"/>
              <a:t>SHIWA project; ER-Flow project, NGIs</a:t>
            </a:r>
          </a:p>
          <a:p>
            <a:pPr marL="541338" lvl="1" indent="-180975"/>
            <a:r>
              <a:rPr lang="en-GB" sz="2600" smtClean="0"/>
              <a:t>Workshops</a:t>
            </a:r>
            <a:br>
              <a:rPr lang="en-GB" sz="2600" smtClean="0"/>
            </a:br>
            <a:r>
              <a:rPr lang="en-GB" sz="2600" smtClean="0"/>
              <a:t>(</a:t>
            </a:r>
            <a:r>
              <a:rPr lang="en-GB" sz="2600" smtClean="0">
                <a:hlinkClick r:id="rId4"/>
              </a:rPr>
              <a:t>http://go.egi.eu/workflowworkshops</a:t>
            </a:r>
            <a:r>
              <a:rPr lang="en-GB" sz="2600" smtClean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628800"/>
            <a:ext cx="4536504" cy="455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6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6126261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‘Software as a service’ on EGI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340768"/>
            <a:ext cx="4536504" cy="4608512"/>
          </a:xfrm>
        </p:spPr>
        <p:txBody>
          <a:bodyPr>
            <a:noAutofit/>
          </a:bodyPr>
          <a:lstStyle/>
          <a:p>
            <a:pPr marL="263525" indent="-263525"/>
            <a:r>
              <a:rPr lang="en-GB" sz="2400" smtClean="0"/>
              <a:t>Access EGI-based applications through the Web</a:t>
            </a:r>
            <a:endParaRPr lang="en-GB" sz="1600" smtClean="0"/>
          </a:p>
          <a:p>
            <a:pPr marL="263525" indent="-263525"/>
            <a:endParaRPr lang="en-GB" sz="2000" smtClean="0"/>
          </a:p>
          <a:p>
            <a:pPr marL="263525" indent="-263525"/>
            <a:r>
              <a:rPr lang="en-GB" sz="2000" smtClean="0"/>
              <a:t>Catalogue of existing application services</a:t>
            </a:r>
          </a:p>
          <a:p>
            <a:pPr marL="720725" lvl="1" indent="-185738"/>
            <a:r>
              <a:rPr lang="en-GB" sz="1400" smtClean="0">
                <a:hlinkClick r:id="rId3"/>
              </a:rPr>
              <a:t>http://go.egi.eu/sciencegateways</a:t>
            </a:r>
            <a:r>
              <a:rPr lang="en-GB" sz="1400" smtClean="0"/>
              <a:t> </a:t>
            </a:r>
          </a:p>
          <a:p>
            <a:pPr marL="263525" indent="-263525"/>
            <a:r>
              <a:rPr lang="en-GB" sz="2000" smtClean="0"/>
              <a:t>“How-to” documentation for developers</a:t>
            </a:r>
          </a:p>
          <a:p>
            <a:pPr marL="720725" lvl="1" indent="-185738"/>
            <a:r>
              <a:rPr lang="en-GB" sz="1600" smtClean="0"/>
              <a:t>Under development </a:t>
            </a:r>
            <a:r>
              <a:rPr lang="en-GB" sz="1400" smtClean="0">
                <a:hlinkClick r:id="rId4"/>
              </a:rPr>
              <a:t>https://wiki.egi.eu/wiki/VT_Science_Gateway_Primer</a:t>
            </a:r>
            <a:r>
              <a:rPr lang="en-GB" sz="1400" smtClean="0"/>
              <a:t> </a:t>
            </a:r>
          </a:p>
          <a:p>
            <a:pPr marL="269875" indent="-269875"/>
            <a:r>
              <a:rPr lang="en-GB" sz="2000" smtClean="0">
                <a:solidFill>
                  <a:srgbClr val="FF0000"/>
                </a:solidFill>
              </a:rPr>
              <a:t>NEW</a:t>
            </a:r>
            <a:r>
              <a:rPr lang="en-GB" sz="2000" smtClean="0"/>
              <a:t>: </a:t>
            </a:r>
            <a:r>
              <a:rPr lang="en-GB" sz="2000" smtClean="0"/>
              <a:t>Become an associated member of the SCI-BUS project</a:t>
            </a:r>
          </a:p>
          <a:p>
            <a:pPr marL="757238" lvl="1" indent="-357188"/>
            <a:r>
              <a:rPr lang="en-GB" sz="1600" smtClean="0"/>
              <a:t>Funding for portal development</a:t>
            </a:r>
          </a:p>
          <a:p>
            <a:pPr marL="757238" lvl="1" indent="-357188"/>
            <a:r>
              <a:rPr lang="en-GB" sz="1600" smtClean="0">
                <a:hlinkClick r:id="rId5"/>
              </a:rPr>
              <a:t>http://www.sci-bus.eu</a:t>
            </a:r>
            <a:r>
              <a:rPr lang="en-GB" sz="160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0064" y="5445224"/>
            <a:ext cx="2796312" cy="1296144"/>
          </a:xfrm>
          <a:prstGeom prst="rect">
            <a:avLst/>
          </a:prstGeom>
          <a:noFill/>
          <a:ln w="127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717032"/>
            <a:ext cx="2808312" cy="1281619"/>
          </a:xfrm>
          <a:prstGeom prst="rect">
            <a:avLst/>
          </a:prstGeom>
          <a:noFill/>
          <a:ln w="127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581128"/>
            <a:ext cx="2808312" cy="1370006"/>
          </a:xfrm>
          <a:prstGeom prst="rect">
            <a:avLst/>
          </a:prstGeom>
          <a:noFill/>
          <a:ln w="12700">
            <a:solidFill>
              <a:schemeClr val="tx1">
                <a:alpha val="2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3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MS PGothic" pitchFamily="34" charset="-128"/>
              </a:rPr>
              <a:t>Example: </a:t>
            </a:r>
            <a:br>
              <a:rPr lang="en-US" sz="3600" smtClean="0">
                <a:ea typeface="MS PGothic" pitchFamily="34" charset="-128"/>
              </a:rPr>
            </a:br>
            <a:r>
              <a:rPr lang="en-US" sz="3600" smtClean="0">
                <a:ea typeface="MS PGothic" pitchFamily="34" charset="-128"/>
              </a:rPr>
              <a:t>ETH Proteomics Gateway</a:t>
            </a:r>
            <a:endParaRPr lang="en-GB" sz="3600" smtClean="0"/>
          </a:p>
        </p:txBody>
      </p:sp>
      <p:pic>
        <p:nvPicPr>
          <p:cNvPr id="3584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8229600" cy="2878138"/>
          </a:xfrm>
        </p:spPr>
      </p:pic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8B15C7-6E45-4402-AF82-F5BEB52E148C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44738"/>
            <a:ext cx="91440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14800" y="4303712"/>
            <a:ext cx="4417640" cy="243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smtClean="0">
                <a:solidFill>
                  <a:schemeClr val="bg1"/>
                </a:solidFill>
                <a:ea typeface="ＭＳ Ｐゴシック" pitchFamily="34" charset="-128"/>
              </a:rPr>
              <a:t>Private </a:t>
            </a:r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Gateway for one of the largest Proteomics research groups in Europe (inside ETH):</a:t>
            </a:r>
          </a:p>
          <a:p>
            <a:pPr marL="719138" lvl="1" indent="-261938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Up to 100 users</a:t>
            </a:r>
          </a:p>
          <a:p>
            <a:pPr marL="719138" lvl="1" indent="-261938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50TB of data</a:t>
            </a:r>
          </a:p>
          <a:p>
            <a:pPr marL="719138" lvl="1" indent="-261938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34" charset="-128"/>
              </a:rPr>
              <a:t>Access to 1200 cores </a:t>
            </a:r>
            <a:r>
              <a:rPr lang="en-US" sz="2000">
                <a:solidFill>
                  <a:schemeClr val="bg1"/>
                </a:solidFill>
                <a:ea typeface="ＭＳ Ｐゴシック" pitchFamily="34" charset="-128"/>
              </a:rPr>
              <a:t>local </a:t>
            </a:r>
            <a:r>
              <a:rPr lang="en-US" sz="2000" smtClean="0">
                <a:solidFill>
                  <a:schemeClr val="bg1"/>
                </a:solidFill>
                <a:ea typeface="ＭＳ Ｐゴシック" pitchFamily="34" charset="-128"/>
              </a:rPr>
              <a:t>cluster</a:t>
            </a:r>
            <a:endParaRPr lang="en-US" sz="20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Summary</a:t>
            </a:r>
            <a:br>
              <a:rPr lang="en-GB" sz="3600" smtClean="0"/>
            </a:br>
            <a:r>
              <a:rPr lang="en-GB" sz="3600" smtClean="0"/>
              <a:t>Possible next steps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285"/>
            <a:ext cx="7992888" cy="4525963"/>
          </a:xfrm>
          <a:noFill/>
        </p:spPr>
        <p:txBody>
          <a:bodyPr/>
          <a:lstStyle/>
          <a:p>
            <a:r>
              <a:rPr lang="en-GB" sz="2400" smtClean="0"/>
              <a:t>Use the ‘traditional’ grid platform</a:t>
            </a:r>
          </a:p>
          <a:p>
            <a:pPr lvl="1"/>
            <a:r>
              <a:rPr lang="en-GB" sz="2000" smtClean="0"/>
              <a:t>Join one of the existing VOs, or extablish a new VO: </a:t>
            </a:r>
            <a:br>
              <a:rPr lang="en-GB" sz="2000" smtClean="0"/>
            </a:br>
            <a:r>
              <a:rPr lang="en-GB" sz="2000" smtClean="0">
                <a:hlinkClick r:id="rId2"/>
              </a:rPr>
              <a:t>http://operations-portal.egi.eu/vo</a:t>
            </a:r>
            <a:r>
              <a:rPr lang="en-GB" sz="2000" smtClean="0"/>
              <a:t> </a:t>
            </a:r>
          </a:p>
          <a:p>
            <a:r>
              <a:rPr lang="en-GB" sz="2400" smtClean="0"/>
              <a:t>Use the new Federated Cloud platform</a:t>
            </a:r>
          </a:p>
          <a:p>
            <a:pPr lvl="1"/>
            <a:r>
              <a:rPr lang="en-GB" sz="2000" smtClean="0"/>
              <a:t>Getting access: </a:t>
            </a:r>
            <a:br>
              <a:rPr lang="en-GB" sz="2000" smtClean="0"/>
            </a:br>
            <a:r>
              <a:rPr lang="en-GB" sz="2000" smtClean="0">
                <a:hlinkClick r:id="rId3"/>
              </a:rPr>
              <a:t>https://wiki.egi.eu/wiki/Fedcloud-tf:Testbed</a:t>
            </a:r>
            <a:r>
              <a:rPr lang="en-GB" sz="2000" smtClean="0"/>
              <a:t> </a:t>
            </a:r>
          </a:p>
          <a:p>
            <a:r>
              <a:rPr lang="en-GB" sz="2400" smtClean="0"/>
              <a:t>Connect resources to the Federated Cloud testbed </a:t>
            </a:r>
          </a:p>
          <a:p>
            <a:pPr lvl="1"/>
            <a:r>
              <a:rPr lang="en-GB" sz="2000" smtClean="0"/>
              <a:t>EGI Federated Cloud Task Force: </a:t>
            </a:r>
            <a:br>
              <a:rPr lang="en-GB" sz="2000" smtClean="0"/>
            </a:br>
            <a:r>
              <a:rPr lang="en-GB" sz="2000" smtClean="0">
                <a:hlinkClick r:id="rId4"/>
              </a:rPr>
              <a:t>https://wiki.egi.eu/wiki/Fedcloud-tf:FederatedCloudsTaskForce</a:t>
            </a:r>
            <a:r>
              <a:rPr lang="en-GB" sz="2000" smtClean="0"/>
              <a:t> </a:t>
            </a:r>
          </a:p>
          <a:p>
            <a:r>
              <a:rPr lang="en-GB" sz="2400" smtClean="0">
                <a:solidFill>
                  <a:srgbClr val="FF0000"/>
                </a:solidFill>
              </a:rPr>
              <a:t>Work together on GAIA - ASTRA services</a:t>
            </a:r>
          </a:p>
          <a:p>
            <a:pPr lvl="1"/>
            <a:r>
              <a:rPr lang="en-GB" sz="2000" smtClean="0"/>
              <a:t>Application integration; database integration, query languages, filters, workflows, user interfaces, ...</a:t>
            </a:r>
          </a:p>
          <a:p>
            <a:pPr lvl="1"/>
            <a:r>
              <a:rPr lang="en-GB" sz="2000" smtClean="0"/>
              <a:t>NGI User Support Teams: </a:t>
            </a:r>
            <a:r>
              <a:rPr lang="en-GB" sz="2000" smtClean="0">
                <a:hlinkClick r:id="rId5"/>
              </a:rPr>
              <a:t>http://www.egi.eu/services/support/user_support/</a:t>
            </a:r>
            <a:endParaRPr lang="en-GB" sz="2000" smtClean="0"/>
          </a:p>
          <a:p>
            <a:pPr lvl="1"/>
            <a:endParaRPr lang="en-GB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525963"/>
          </a:xfrm>
          <a:noFill/>
        </p:spPr>
        <p:txBody>
          <a:bodyPr/>
          <a:lstStyle/>
          <a:p>
            <a:r>
              <a:rPr lang="en-US" dirty="0" smtClean="0"/>
              <a:t>Introduction to the EGI</a:t>
            </a:r>
          </a:p>
          <a:p>
            <a:r>
              <a:rPr lang="en-US" smtClean="0"/>
              <a:t>Astronomy and astrophysics activities in EGI</a:t>
            </a:r>
          </a:p>
          <a:p>
            <a:pPr lvl="1"/>
            <a:r>
              <a:rPr lang="en-US" smtClean="0"/>
              <a:t>EGI as a computing grid platform</a:t>
            </a:r>
          </a:p>
          <a:p>
            <a:r>
              <a:rPr lang="en-US" smtClean="0"/>
              <a:t>The EGI Federated Cloud platform</a:t>
            </a:r>
          </a:p>
          <a:p>
            <a:pPr lvl="1"/>
            <a:r>
              <a:rPr lang="en-US" smtClean="0"/>
              <a:t>Support for new types of services</a:t>
            </a:r>
          </a:p>
          <a:p>
            <a:r>
              <a:rPr lang="en-US" smtClean="0"/>
              <a:t>Possible next steps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07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7200800" cy="1470025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71800" y="3094112"/>
            <a:ext cx="5832648" cy="1343000"/>
          </a:xfrm>
        </p:spPr>
        <p:txBody>
          <a:bodyPr/>
          <a:lstStyle/>
          <a:p>
            <a:r>
              <a:rPr lang="en-US" sz="2400" smtClean="0"/>
              <a:t>EGI.eu </a:t>
            </a:r>
            <a:r>
              <a:rPr lang="en-US" sz="2400" dirty="0" smtClean="0"/>
              <a:t>user community support team:</a:t>
            </a:r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ucst@egi.eu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 descr="Poster of the Technical Forum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527"/>
            <a:ext cx="2376264" cy="35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097958"/>
            <a:ext cx="4516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EGI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Technical </a:t>
            </a:r>
            <a:r>
              <a:rPr lang="en-GB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Forum </a:t>
            </a:r>
            <a:r>
              <a:rPr lang="en-GB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2012,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Miriam Fixed" pitchFamily="49" charset="-79"/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Prague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, </a:t>
            </a:r>
            <a:r>
              <a:rPr lang="en-GB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Czech </a:t>
            </a:r>
            <a:r>
              <a:rPr lang="en-GB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Republic, </a:t>
            </a:r>
            <a:r>
              <a:rPr lang="en-GB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17–21 </a:t>
            </a:r>
            <a:r>
              <a:rPr lang="en-GB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September</a:t>
            </a:r>
          </a:p>
          <a:p>
            <a:r>
              <a:rPr lang="en-GB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Miriam Fixed" pitchFamily="49" charset="-79"/>
              </a:rPr>
              <a:t>www.egi.eu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EGI.eu 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Director</a:t>
            </a:r>
          </a:p>
          <a:p>
            <a:pPr lvl="1"/>
            <a:r>
              <a:rPr lang="en-GB" dirty="0" smtClean="0">
                <a:hlinkClick r:id="rId3"/>
              </a:rPr>
              <a:t>director@egi.eu</a:t>
            </a:r>
            <a:endParaRPr lang="en-GB" dirty="0" smtClean="0"/>
          </a:p>
          <a:p>
            <a:r>
              <a:rPr lang="en-GB" dirty="0" smtClean="0"/>
              <a:t>Operations Team</a:t>
            </a:r>
          </a:p>
          <a:p>
            <a:pPr lvl="1"/>
            <a:r>
              <a:rPr lang="en-GB" dirty="0" smtClean="0">
                <a:hlinkClick r:id="rId4"/>
              </a:rPr>
              <a:t>operations@egi.eu</a:t>
            </a:r>
            <a:endParaRPr lang="en-GB" dirty="0" smtClean="0"/>
          </a:p>
          <a:p>
            <a:r>
              <a:rPr lang="en-GB" dirty="0" smtClean="0"/>
              <a:t>User Community Support Team</a:t>
            </a:r>
          </a:p>
          <a:p>
            <a:pPr lvl="1"/>
            <a:r>
              <a:rPr lang="en-GB" dirty="0" smtClean="0">
                <a:hlinkClick r:id="rId5"/>
              </a:rPr>
              <a:t>ucst@egi.eu</a:t>
            </a:r>
            <a:endParaRPr lang="en-GB" dirty="0" smtClean="0"/>
          </a:p>
          <a:p>
            <a:r>
              <a:rPr lang="en-GB" dirty="0" smtClean="0"/>
              <a:t>Strategy and Policy Team</a:t>
            </a:r>
          </a:p>
          <a:p>
            <a:pPr lvl="1"/>
            <a:r>
              <a:rPr lang="en-GB" dirty="0" smtClean="0">
                <a:hlinkClick r:id="rId6"/>
              </a:rPr>
              <a:t>policy@egi.eu</a:t>
            </a:r>
            <a:endParaRPr lang="en-GB" dirty="0" smtClean="0"/>
          </a:p>
          <a:p>
            <a:r>
              <a:rPr lang="en-GB" dirty="0" smtClean="0"/>
              <a:t>Marketing and Communications Team</a:t>
            </a:r>
          </a:p>
          <a:p>
            <a:pPr lvl="1"/>
            <a:r>
              <a:rPr lang="en-GB" dirty="0" smtClean="0">
                <a:hlinkClick r:id="rId7"/>
              </a:rPr>
              <a:t>press@egi.eu</a:t>
            </a:r>
            <a:r>
              <a:rPr lang="en-GB" dirty="0" smtClean="0"/>
              <a:t> </a:t>
            </a:r>
          </a:p>
          <a:p>
            <a:r>
              <a:rPr lang="en-GB" dirty="0" smtClean="0"/>
              <a:t>Secretariat</a:t>
            </a:r>
          </a:p>
          <a:p>
            <a:pPr lvl="1"/>
            <a:r>
              <a:rPr lang="en-GB" dirty="0" smtClean="0">
                <a:hlinkClick r:id="rId8"/>
              </a:rPr>
              <a:t>contact@egi.eu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0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4095C-964D-40F4-8470-0E3424E63D98}" type="datetime1">
              <a:rPr lang="en-US" smtClean="0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EC Review Introduction – June 2012</a:t>
            </a:r>
            <a:endParaRPr lang="en-US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5010654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16" y="2591496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GB" dirty="0" smtClean="0"/>
              <a:t>A </a:t>
            </a:r>
            <a:r>
              <a:rPr lang="en-GB" b="1" dirty="0" smtClean="0"/>
              <a:t>grid</a:t>
            </a:r>
            <a:r>
              <a:rPr lang="en-GB" dirty="0" smtClean="0"/>
              <a:t> consists of distributed resources controlled by separate organisations that are systematically used securely by users external to that organisation</a:t>
            </a:r>
          </a:p>
          <a:p>
            <a:pPr eaLnBrk="1" hangingPunct="1"/>
            <a:r>
              <a:rPr lang="en-GB" dirty="0" smtClean="0"/>
              <a:t>Resources can include:</a:t>
            </a:r>
          </a:p>
          <a:p>
            <a:pPr lvl="1" eaLnBrk="1" hangingPunct="1"/>
            <a:r>
              <a:rPr lang="en-GB" smtClean="0"/>
              <a:t>Commodity and High Performance Computing </a:t>
            </a:r>
            <a:r>
              <a:rPr lang="en-GB" dirty="0" smtClean="0"/>
              <a:t>clusters</a:t>
            </a:r>
          </a:p>
          <a:p>
            <a:pPr lvl="1" eaLnBrk="1" hangingPunct="1"/>
            <a:r>
              <a:rPr lang="en-GB" dirty="0" smtClean="0"/>
              <a:t>Disk or tape storage</a:t>
            </a:r>
          </a:p>
          <a:p>
            <a:pPr lvl="1" eaLnBrk="1" hangingPunct="1"/>
            <a:r>
              <a:rPr lang="en-GB" smtClean="0"/>
              <a:t>Instruments (e.g. Sensors)</a:t>
            </a:r>
            <a:endParaRPr lang="en-GB" dirty="0" smtClean="0"/>
          </a:p>
          <a:p>
            <a:pPr lvl="1" eaLnBrk="1" hangingPunct="1"/>
            <a:r>
              <a:rPr lang="en-GB" smtClean="0"/>
              <a:t>Databases, data archives, digital libraries</a:t>
            </a:r>
          </a:p>
          <a:p>
            <a:r>
              <a:rPr lang="en-GB" sz="3300" smtClean="0"/>
              <a:t>The </a:t>
            </a:r>
            <a:r>
              <a:rPr lang="en-GB" sz="3300" b="1" smtClean="0"/>
              <a:t>European Grid Infrastructure (EGI) </a:t>
            </a:r>
            <a:r>
              <a:rPr lang="en-GB" sz="3300" smtClean="0"/>
              <a:t>is a sustainable, production grid infrastructure - </a:t>
            </a:r>
            <a:r>
              <a:rPr lang="en-GB" sz="2900" smtClean="0">
                <a:solidFill>
                  <a:srgbClr val="FF0000"/>
                </a:solidFill>
              </a:rPr>
              <a:t>extended with cloud computing capabilities.</a:t>
            </a:r>
            <a:endParaRPr lang="en-GB" sz="2900" smtClean="0"/>
          </a:p>
          <a:p>
            <a:endParaRPr lang="en-GB" sz="280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2001-4: European Data Grid (EDG)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roof of concept European Grid Infrastructure</a:t>
            </a:r>
          </a:p>
          <a:p>
            <a:r>
              <a:rPr lang="en-US" dirty="0" smtClean="0"/>
              <a:t>2004-10: Enabling Grid for E-</a:t>
            </a:r>
            <a:r>
              <a:rPr lang="en-US" dirty="0" err="1" smtClean="0"/>
              <a:t>sciencE</a:t>
            </a:r>
            <a:r>
              <a:rPr lang="en-US" dirty="0" smtClean="0"/>
              <a:t> (EGEE)</a:t>
            </a:r>
          </a:p>
          <a:p>
            <a:pPr lvl="1"/>
            <a:r>
              <a:rPr lang="en-US" dirty="0" smtClean="0"/>
              <a:t>Three separate projects</a:t>
            </a:r>
          </a:p>
          <a:p>
            <a:pPr lvl="1"/>
            <a:r>
              <a:rPr lang="en-US" dirty="0" smtClean="0"/>
              <a:t>Moving from prototype to production</a:t>
            </a:r>
          </a:p>
          <a:p>
            <a:r>
              <a:rPr lang="en-US" dirty="0" smtClean="0"/>
              <a:t>2007-9: European Grid Initiative Design Study</a:t>
            </a:r>
          </a:p>
          <a:p>
            <a:pPr lvl="1"/>
            <a:r>
              <a:rPr lang="en-US" dirty="0" smtClean="0"/>
              <a:t>Community driven sustainability model</a:t>
            </a:r>
          </a:p>
          <a:p>
            <a:r>
              <a:rPr lang="en-US" dirty="0" smtClean="0"/>
              <a:t>2010-14</a:t>
            </a:r>
            <a:r>
              <a:rPr lang="en-US" smtClean="0"/>
              <a:t>: EGI-InSPIRE</a:t>
            </a:r>
            <a:endParaRPr lang="en-US" dirty="0" smtClean="0"/>
          </a:p>
          <a:p>
            <a:pPr lvl="1"/>
            <a:r>
              <a:rPr lang="en-US" smtClean="0"/>
              <a:t>Transitioning towards a sustainable infrastructure</a:t>
            </a:r>
          </a:p>
          <a:p>
            <a:pPr lvl="1"/>
            <a:r>
              <a:rPr lang="en-US" smtClean="0"/>
              <a:t>March 2012 – Federated Cloud testbed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6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EGI Ecosystem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smtClean="0">
                <a:solidFill>
                  <a:srgbClr val="000000"/>
                </a:solidFill>
              </a:rPr>
              <a:t>Public Funding </a:t>
            </a:r>
            <a:r>
              <a:rPr lang="en-US" sz="1400" b="1" dirty="0" smtClean="0">
                <a:solidFill>
                  <a:srgbClr val="000000"/>
                </a:solidFill>
              </a:rPr>
              <a:t>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1880" y="3645024"/>
            <a:ext cx="2160000" cy="2376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smtClean="0">
                <a:solidFill>
                  <a:srgbClr val="000000"/>
                </a:solidFill>
              </a:rPr>
              <a:t>Resource &amp; service </a:t>
            </a:r>
            <a:r>
              <a:rPr lang="en-US" b="1" dirty="0" smtClean="0">
                <a:solidFill>
                  <a:srgbClr val="000000"/>
                </a:solidFill>
              </a:rPr>
              <a:t>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4401112"/>
            <a:ext cx="1728190" cy="324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>
                <a:solidFill>
                  <a:prstClr val="white"/>
                </a:solidFill>
              </a:rPr>
              <a:t>EGI.eu foundation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35896" y="4797152"/>
            <a:ext cx="187220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National Grid Infrastructures (NGIs)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8504" y="4761216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prstClr val="white"/>
                </a:solidFill>
              </a:rPr>
              <a:t>Grid middleware software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48504" y="5517232"/>
            <a:ext cx="172819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prstClr val="white"/>
                </a:solidFill>
              </a:rPr>
              <a:t>Cloud  provider software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" idx="3"/>
            <a:endCxn id="17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75397" y="4345359"/>
            <a:ext cx="147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Middleware </a:t>
            </a:r>
            <a:b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3563888" y="1844824"/>
            <a:ext cx="648072" cy="648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smtClean="0"/>
              <a:t>Project: EDGI</a:t>
            </a:r>
            <a:endParaRPr lang="en-GB" sz="1100"/>
          </a:p>
        </p:txBody>
      </p:sp>
      <p:sp>
        <p:nvSpPr>
          <p:cNvPr id="48" name="Rectangle 47"/>
          <p:cNvSpPr/>
          <p:nvPr/>
        </p:nvSpPr>
        <p:spPr>
          <a:xfrm>
            <a:off x="6591938" y="143919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bg1"/>
                </a:solidFill>
                <a:latin typeface="+mn-lt"/>
              </a:rPr>
              <a:t>TRANSfoRm</a:t>
            </a:r>
            <a:endParaRPr lang="en-GB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6056" y="191683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</a:rPr>
              <a:t>...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83968" y="1052736"/>
            <a:ext cx="1296144" cy="19442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50" smtClean="0"/>
          </a:p>
          <a:p>
            <a:pPr algn="ctr"/>
            <a:r>
              <a:rPr lang="en-GB" sz="1200" smtClean="0"/>
              <a:t>A &amp; A</a:t>
            </a:r>
            <a:br>
              <a:rPr lang="en-GB" sz="1200" smtClean="0"/>
            </a:br>
            <a:r>
              <a:rPr lang="en-GB" sz="1200" smtClean="0"/>
              <a:t>Virtual Organisations</a:t>
            </a:r>
          </a:p>
          <a:p>
            <a:pPr algn="ctr"/>
            <a:endParaRPr lang="en-GB" sz="1200" smtClean="0"/>
          </a:p>
          <a:p>
            <a:pPr algn="ctr"/>
            <a:endParaRPr lang="en-GB" sz="1200" smtClean="0"/>
          </a:p>
          <a:p>
            <a:pPr algn="ctr"/>
            <a:endParaRPr lang="en-GB" sz="1200" smtClean="0"/>
          </a:p>
          <a:p>
            <a:pPr algn="ctr"/>
            <a:endParaRPr lang="en-GB" sz="1200" smtClean="0"/>
          </a:p>
          <a:p>
            <a:pPr algn="ctr"/>
            <a:endParaRPr lang="en-GB" sz="1200" smtClean="0"/>
          </a:p>
          <a:p>
            <a:pPr algn="ctr"/>
            <a:endParaRPr lang="en-GB" sz="1200" smtClean="0"/>
          </a:p>
          <a:p>
            <a:pPr algn="ctr"/>
            <a:endParaRPr lang="en-GB" sz="1200" smtClean="0"/>
          </a:p>
          <a:p>
            <a:pPr algn="ctr"/>
            <a:endParaRPr lang="en-GB" sz="1200"/>
          </a:p>
        </p:txBody>
      </p:sp>
      <p:sp>
        <p:nvSpPr>
          <p:cNvPr id="52" name="Rounded Rectangle 51"/>
          <p:cNvSpPr/>
          <p:nvPr/>
        </p:nvSpPr>
        <p:spPr>
          <a:xfrm>
            <a:off x="4644008" y="1700808"/>
            <a:ext cx="7200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smtClean="0"/>
              <a:t>Auger</a:t>
            </a:r>
            <a:endParaRPr lang="en-GB" sz="1000"/>
          </a:p>
        </p:txBody>
      </p:sp>
      <p:sp>
        <p:nvSpPr>
          <p:cNvPr id="54" name="Rounded Rectangle 53"/>
          <p:cNvSpPr/>
          <p:nvPr/>
        </p:nvSpPr>
        <p:spPr>
          <a:xfrm>
            <a:off x="4635624" y="2060848"/>
            <a:ext cx="7284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smtClean="0"/>
              <a:t>Glast</a:t>
            </a:r>
            <a:endParaRPr lang="en-GB" sz="1000"/>
          </a:p>
        </p:txBody>
      </p:sp>
      <p:sp>
        <p:nvSpPr>
          <p:cNvPr id="55" name="Oval 54"/>
          <p:cNvSpPr/>
          <p:nvPr/>
        </p:nvSpPr>
        <p:spPr>
          <a:xfrm>
            <a:off x="3563888" y="1268760"/>
            <a:ext cx="648072" cy="648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smtClean="0"/>
              <a:t>Project: SCI-BUS</a:t>
            </a:r>
            <a:endParaRPr lang="en-GB" sz="1100"/>
          </a:p>
        </p:txBody>
      </p:sp>
      <p:sp>
        <p:nvSpPr>
          <p:cNvPr id="59" name="Rounded Rectangle 58"/>
          <p:cNvSpPr/>
          <p:nvPr/>
        </p:nvSpPr>
        <p:spPr>
          <a:xfrm>
            <a:off x="4644008" y="2412504"/>
            <a:ext cx="664840" cy="224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smtClean="0"/>
              <a:t>CTA</a:t>
            </a:r>
            <a:endParaRPr lang="en-GB" sz="1000"/>
          </a:p>
        </p:txBody>
      </p:sp>
      <p:sp>
        <p:nvSpPr>
          <p:cNvPr id="60" name="TextBox 59"/>
          <p:cNvSpPr txBox="1"/>
          <p:nvPr/>
        </p:nvSpPr>
        <p:spPr>
          <a:xfrm>
            <a:off x="4679794" y="2636912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...</a:t>
            </a:r>
            <a:endParaRPr lang="en-GB" sz="2000" b="1"/>
          </a:p>
        </p:txBody>
      </p:sp>
      <p:sp>
        <p:nvSpPr>
          <p:cNvPr id="61" name="TextBox 60"/>
          <p:cNvSpPr txBox="1"/>
          <p:nvPr/>
        </p:nvSpPr>
        <p:spPr>
          <a:xfrm>
            <a:off x="3707904" y="2348880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...</a:t>
            </a:r>
            <a:endParaRPr lang="en-GB" sz="2000" b="1"/>
          </a:p>
        </p:txBody>
      </p:sp>
      <p:sp>
        <p:nvSpPr>
          <p:cNvPr id="62" name="TextBox 61"/>
          <p:cNvSpPr txBox="1"/>
          <p:nvPr/>
        </p:nvSpPr>
        <p:spPr>
          <a:xfrm>
            <a:off x="5796136" y="1052736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smtClean="0"/>
              <a:t>VRC: Virtual Research Community</a:t>
            </a:r>
          </a:p>
          <a:p>
            <a:pPr algn="r"/>
            <a:r>
              <a:rPr lang="en-GB" sz="1400" smtClean="0"/>
              <a:t>VO: Virtual Organisation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/>
      <p:bldP spid="51" grpId="0" animBg="1"/>
      <p:bldP spid="52" grpId="0" animBg="1"/>
      <p:bldP spid="54" grpId="0" animBg="1"/>
      <p:bldP spid="55" grpId="0" animBg="1"/>
      <p:bldP spid="59" grpId="0" animBg="1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Installed capacity (Apr ‘12)</a:t>
            </a:r>
            <a:endParaRPr lang="en-GB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325" y="1484784"/>
            <a:ext cx="2446155" cy="2016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24637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7" y="4581128"/>
            <a:ext cx="2827609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473"/>
            <a:ext cx="6021870" cy="3234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308615"/>
              </p:ext>
            </p:extLst>
          </p:nvPr>
        </p:nvGraphicFramePr>
        <p:xfrm>
          <a:off x="5004048" y="3979142"/>
          <a:ext cx="3923928" cy="218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051720"/>
              </a:tblGrid>
              <a:tr h="723122">
                <a:tc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Value </a:t>
                      </a:r>
                      <a:br>
                        <a:rPr lang="en-GB" sz="2000" smtClean="0"/>
                      </a:br>
                      <a:r>
                        <a:rPr lang="en-GB" sz="2000" smtClean="0"/>
                        <a:t>(</a:t>
                      </a:r>
                      <a:r>
                        <a:rPr lang="en-GB" sz="2000" baseline="0" smtClean="0"/>
                        <a:t>yearly increase)</a:t>
                      </a:r>
                      <a:endParaRPr lang="en-GB" sz="2000" dirty="0"/>
                    </a:p>
                  </a:txBody>
                  <a:tcPr/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smtClean="0"/>
                        <a:t>Sites</a:t>
                      </a:r>
                      <a:endParaRPr lang="en-GB" sz="1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326 (+</a:t>
                      </a:r>
                      <a:r>
                        <a:rPr lang="en-GB" sz="1800" b="1" smtClean="0"/>
                        <a:t>3%)</a:t>
                      </a:r>
                      <a:endParaRPr lang="en-GB" sz="1800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Nb. of CPU cores</a:t>
                      </a:r>
                      <a:endParaRPr lang="en-GB" sz="1800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270,800 (+</a:t>
                      </a:r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31%)</a:t>
                      </a:r>
                      <a:endParaRPr lang="en-GB" sz="1800" b="1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Disk (PB)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PB (+31%)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Tape (PB)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PB (+50%)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98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Capacity usage </a:t>
            </a:r>
            <a:br>
              <a:rPr lang="en-GB" sz="4000" smtClean="0"/>
            </a:br>
            <a:r>
              <a:rPr lang="en-GB" sz="3200" smtClean="0"/>
              <a:t>(May 2011-April 2012)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229554"/>
              </p:ext>
            </p:extLst>
          </p:nvPr>
        </p:nvGraphicFramePr>
        <p:xfrm>
          <a:off x="467545" y="1557120"/>
          <a:ext cx="8208912" cy="41044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440159"/>
                <a:gridCol w="3624010"/>
                <a:gridCol w="3144743"/>
              </a:tblGrid>
              <a:tr h="397490">
                <a:tc gridSpan="2"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Value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(yearly increase)</a:t>
                      </a:r>
                      <a:endParaRPr lang="en-GB" sz="2000" dirty="0"/>
                    </a:p>
                  </a:txBody>
                  <a:tcPr/>
                </a:tc>
              </a:tr>
              <a:tr h="629359">
                <a:tc>
                  <a:txBody>
                    <a:bodyPr/>
                    <a:lstStyle/>
                    <a:p>
                      <a:r>
                        <a:rPr lang="en-GB" sz="2000" b="1" smtClean="0"/>
                        <a:t>CPU</a:t>
                      </a:r>
                      <a:r>
                        <a:rPr lang="en-GB" sz="2000" b="1" baseline="0" smtClean="0"/>
                        <a:t> time 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Total (</a:t>
                      </a:r>
                      <a:r>
                        <a:rPr lang="en-GB" sz="2000" dirty="0" smtClean="0"/>
                        <a:t>Billion HEP-SPEC 06 hours)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 (+52.91%)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359">
                <a:tc rowSpan="2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b="1" smtClean="0"/>
                        <a:t>Computing jobs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Total (million)</a:t>
                      </a:r>
                      <a:endParaRPr lang="en-GB" sz="2000" baseline="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492.5 (+46.42% </a:t>
                      </a:r>
                      <a:r>
                        <a:rPr lang="en-GB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20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Average job/day</a:t>
                      </a:r>
                      <a:r>
                        <a:rPr lang="en-GB" sz="2000" baseline="0" smtClean="0"/>
                        <a:t> (million</a:t>
                      </a:r>
                      <a:r>
                        <a:rPr lang="en-GB" sz="2000" baseline="0" dirty="0" smtClean="0"/>
                        <a:t>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1.35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rowSpan="5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% of </a:t>
                      </a:r>
                      <a:r>
                        <a:rPr lang="en-GB" sz="2000" b="1" smtClean="0"/>
                        <a:t>total </a:t>
                      </a:r>
                      <a:r>
                        <a:rPr lang="en-GB" sz="2000" b="1" baseline="0" smtClean="0"/>
                        <a:t/>
                      </a:r>
                      <a:br>
                        <a:rPr lang="en-GB" sz="2000" b="1" baseline="0" smtClean="0"/>
                      </a:br>
                      <a:r>
                        <a:rPr lang="en-GB" sz="2000" b="1" baseline="0" smtClean="0"/>
                        <a:t>consumed </a:t>
                      </a:r>
                      <a:r>
                        <a:rPr lang="en-GB" sz="2000" b="1" smtClean="0"/>
                        <a:t>CPU </a:t>
                      </a:r>
                      <a:r>
                        <a:rPr lang="en-GB" sz="2000" b="1" baseline="0" smtClean="0"/>
                        <a:t>time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High-Energy Physics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93.60%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97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Astronomy</a:t>
                      </a:r>
                      <a:r>
                        <a:rPr lang="en-GB" sz="2000" baseline="0" dirty="0" smtClean="0"/>
                        <a:t> and Astrophysics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</a:t>
                      </a:r>
                      <a:r>
                        <a:rPr lang="en-GB" sz="2000" smtClean="0"/>
                        <a:t>2.25</a:t>
                      </a:r>
                      <a:r>
                        <a:rPr lang="en-GB" sz="2000" smtClean="0"/>
                        <a:t>% (117%)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 Sciences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</a:t>
                      </a:r>
                      <a:r>
                        <a:rPr lang="en-GB" sz="2000" smtClean="0"/>
                        <a:t>1.30%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Various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</a:t>
                      </a:r>
                      <a:r>
                        <a:rPr lang="en-GB" sz="2000" smtClean="0"/>
                        <a:t>1.23%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Remaining</a:t>
                      </a:r>
                      <a:r>
                        <a:rPr lang="en-GB" sz="2000" baseline="0" dirty="0" smtClean="0"/>
                        <a:t>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1.62%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524328" y="1412776"/>
            <a:ext cx="1512168" cy="1224136"/>
          </a:xfrm>
          <a:prstGeom prst="wedgeRectCallout">
            <a:avLst>
              <a:gd name="adj1" fmla="val -69407"/>
              <a:gd name="adj2" fmla="val 220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First runs of the Large Hidron Collider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876256" y="4797152"/>
            <a:ext cx="2088232" cy="1224136"/>
          </a:xfrm>
          <a:prstGeom prst="wedgeRectCallout">
            <a:avLst>
              <a:gd name="adj1" fmla="val -82657"/>
              <a:gd name="adj2" fmla="val -83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Equivalent of the continuous use of ~2.700 CPU cores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532712" y="3789040"/>
            <a:ext cx="1359768" cy="656456"/>
          </a:xfrm>
          <a:prstGeom prst="wedgeRectCallout">
            <a:avLst>
              <a:gd name="adj1" fmla="val -72735"/>
              <a:gd name="adj2" fmla="val 190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Driven by Auger VO</a:t>
            </a:r>
            <a:endParaRPr lang="en-GB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EGI’s </a:t>
            </a:r>
            <a:r>
              <a:rPr lang="en-US" sz="3600" smtClean="0"/>
              <a:t>Strategic Focus</a:t>
            </a:r>
            <a:br>
              <a:rPr lang="en-US" sz="3600" smtClean="0"/>
            </a:br>
            <a:r>
              <a:rPr lang="en-US" sz="3600" smtClean="0"/>
              <a:t> http://go.egi.eu/EGI2020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76" y="1296144"/>
            <a:ext cx="8532812" cy="4797152"/>
          </a:xfrm>
        </p:spPr>
        <p:txBody>
          <a:bodyPr>
            <a:normAutofit/>
          </a:bodyPr>
          <a:lstStyle/>
          <a:p>
            <a:r>
              <a:rPr lang="en-US" sz="2800" smtClean="0"/>
              <a:t>Operational </a:t>
            </a:r>
            <a:r>
              <a:rPr lang="en-US" sz="2800" dirty="0" smtClean="0"/>
              <a:t>Infrastructure</a:t>
            </a:r>
          </a:p>
          <a:p>
            <a:pPr lvl="1"/>
            <a:r>
              <a:rPr lang="en-US" sz="2400" dirty="0" smtClean="0"/>
              <a:t>Operate a European wide infrastructure</a:t>
            </a:r>
          </a:p>
          <a:p>
            <a:pPr lvl="1"/>
            <a:r>
              <a:rPr lang="en-US" sz="2400" dirty="0" smtClean="0"/>
              <a:t>Offer its use to other research infrastructures</a:t>
            </a:r>
          </a:p>
          <a:p>
            <a:pPr lvl="1"/>
            <a:r>
              <a:rPr lang="en-US" sz="2400" dirty="0" smtClean="0"/>
              <a:t>Build a federated cloud environment</a:t>
            </a:r>
          </a:p>
          <a:p>
            <a:r>
              <a:rPr lang="en-US" sz="2800" smtClean="0"/>
              <a:t>Community &amp; Coordination</a:t>
            </a:r>
          </a:p>
          <a:p>
            <a:pPr lvl="1"/>
            <a:r>
              <a:rPr lang="en-US" sz="2400" smtClean="0"/>
              <a:t>Community building through events</a:t>
            </a:r>
          </a:p>
          <a:p>
            <a:pPr lvl="1"/>
            <a:r>
              <a:rPr lang="en-US" sz="2400" smtClean="0"/>
              <a:t>Community networking through the NGIs</a:t>
            </a:r>
          </a:p>
          <a:p>
            <a:r>
              <a:rPr lang="en-US" sz="2800" smtClean="0"/>
              <a:t>Virtual Research Environments (VREs)</a:t>
            </a:r>
          </a:p>
          <a:p>
            <a:pPr lvl="1"/>
            <a:r>
              <a:rPr lang="en-US" sz="2400" smtClean="0"/>
              <a:t>Support the development, integration &amp; operation of </a:t>
            </a:r>
            <a:br>
              <a:rPr lang="en-US" sz="2400" smtClean="0"/>
            </a:br>
            <a:r>
              <a:rPr lang="en-US" sz="2400" smtClean="0"/>
              <a:t>community/project/domain specific services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Astronomy and Astrophysics communities in EGI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63277"/>
            <a:ext cx="8712968" cy="4525963"/>
          </a:xfrm>
        </p:spPr>
        <p:txBody>
          <a:bodyPr/>
          <a:lstStyle/>
          <a:p>
            <a:r>
              <a:rPr lang="en-GB" sz="2400" smtClean="0"/>
              <a:t>8 Virtual Organisations:</a:t>
            </a:r>
          </a:p>
          <a:p>
            <a:pPr marL="812800" lvl="2"/>
            <a:r>
              <a:rPr lang="en-GB" sz="1800" smtClean="0"/>
              <a:t>Pierre Auger Observatory, Cerenkov Telescope Array,  </a:t>
            </a:r>
            <a:br>
              <a:rPr lang="en-GB" sz="1800" smtClean="0"/>
            </a:br>
            <a:r>
              <a:rPr lang="en-GB" sz="1800" smtClean="0"/>
              <a:t>South Pole Neutrino Observatory, Gamma-ray Large Area Space Telescope, Virgo detector (gravitational waves), ARGO-YBJ experiment, ...</a:t>
            </a:r>
          </a:p>
          <a:p>
            <a:r>
              <a:rPr lang="en-GB" sz="2400" smtClean="0"/>
              <a:t>Domain specific support from the EGI-InSPIRE project</a:t>
            </a:r>
          </a:p>
          <a:p>
            <a:pPr marL="812800" lvl="2"/>
            <a:r>
              <a:rPr lang="en-GB" sz="2000" smtClean="0"/>
              <a:t>Integration of domain applications</a:t>
            </a:r>
          </a:p>
          <a:p>
            <a:pPr marL="1166813" lvl="3"/>
            <a:r>
              <a:rPr lang="en-GB" sz="1600" smtClean="0"/>
              <a:t>Visualisation Interface to the Virtual Observatory (VisIVO) – 2D, 3D visualisation framework: </a:t>
            </a:r>
            <a:r>
              <a:rPr lang="en-GB" sz="1600" smtClean="0">
                <a:hlinkClick r:id="rId2"/>
              </a:rPr>
              <a:t>http://visivo.oact.inaf.it</a:t>
            </a:r>
            <a:r>
              <a:rPr lang="en-GB" sz="1600" smtClean="0"/>
              <a:t> </a:t>
            </a:r>
          </a:p>
          <a:p>
            <a:pPr marL="1166813" lvl="3"/>
            <a:r>
              <a:rPr lang="en-GB" sz="1600" smtClean="0"/>
              <a:t>FARANEC code </a:t>
            </a:r>
          </a:p>
          <a:p>
            <a:pPr marL="812800" lvl="2"/>
            <a:r>
              <a:rPr lang="en-GB" sz="2000" smtClean="0"/>
              <a:t>Database integrations</a:t>
            </a:r>
          </a:p>
          <a:p>
            <a:pPr marL="1166813" lvl="3"/>
            <a:r>
              <a:rPr lang="en-GB" sz="1600" smtClean="0"/>
              <a:t>Grid Relational Catalogue (GrelC) – framework to interface DBs and grids/clouds: </a:t>
            </a:r>
            <a:r>
              <a:rPr lang="en-GB" sz="1600" smtClean="0">
                <a:hlinkClick r:id="rId3"/>
              </a:rPr>
              <a:t>http://grelc.unile.it</a:t>
            </a:r>
            <a:r>
              <a:rPr lang="en-GB" sz="1600" smtClean="0"/>
              <a:t> </a:t>
            </a:r>
          </a:p>
          <a:p>
            <a:pPr marL="1166813" lvl="3"/>
            <a:r>
              <a:rPr lang="en-GB" sz="1600" smtClean="0"/>
              <a:t>BaSTI DB (A Bag of Stellar Tracks and Isochrones)</a:t>
            </a:r>
          </a:p>
          <a:p>
            <a:pPr marL="812800" lvl="2"/>
            <a:r>
              <a:rPr lang="en-GB" sz="2000" smtClean="0"/>
              <a:t>Supercomputer and GPU integration (Graphical Processing Unit)</a:t>
            </a:r>
          </a:p>
          <a:p>
            <a:r>
              <a:rPr lang="en-GB" sz="2400" smtClean="0"/>
              <a:t>Project collaborations within some NGIs</a:t>
            </a:r>
          </a:p>
          <a:p>
            <a:pPr lvl="2"/>
            <a:r>
              <a:rPr lang="en-GB" sz="1800" smtClean="0"/>
              <a:t>E.g. Square Kilometer Array</a:t>
            </a:r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EGITheme1</Template>
  <TotalTime>0</TotalTime>
  <Words>1017</Words>
  <Application>Microsoft Office PowerPoint</Application>
  <PresentationFormat>On-screen Show (4:3)</PresentationFormat>
  <Paragraphs>313</Paragraphs>
  <Slides>22</Slides>
  <Notes>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EGITheme1</vt:lpstr>
      <vt:lpstr>On-demand Research Computing:  the European Grid Infrastructure</vt:lpstr>
      <vt:lpstr>Outline</vt:lpstr>
      <vt:lpstr>What is a Grid?</vt:lpstr>
      <vt:lpstr>History</vt:lpstr>
      <vt:lpstr>The EGI Ecosystem</vt:lpstr>
      <vt:lpstr>Installed capacity (Apr ‘12)</vt:lpstr>
      <vt:lpstr>Capacity usage  (May 2011-April 2012)</vt:lpstr>
      <vt:lpstr>EGI’s Strategic Focus  http://go.egi.eu/EGI2020</vt:lpstr>
      <vt:lpstr>Astronomy and Astrophysics communities in EGI</vt:lpstr>
      <vt:lpstr>Use case:  VisIVO examples</vt:lpstr>
      <vt:lpstr>Use case:  Auger Virtual Organisation</vt:lpstr>
      <vt:lpstr>Use case:  Cherenkov Telescope Array</vt:lpstr>
      <vt:lpstr>Federated Cloud:  a new EGI platform</vt:lpstr>
      <vt:lpstr>EGI’s Cloud Strategy</vt:lpstr>
      <vt:lpstr>EGI Cloud based on  open standards</vt:lpstr>
      <vt:lpstr>Application/service integration: workflows</vt:lpstr>
      <vt:lpstr>‘Software as a service’ on EGI</vt:lpstr>
      <vt:lpstr>Example:  ETH Proteomics Gateway</vt:lpstr>
      <vt:lpstr>Summary Possible next steps</vt:lpstr>
      <vt:lpstr>Questions?</vt:lpstr>
      <vt:lpstr>EGI.eu Contacts</vt:lpstr>
      <vt:lpstr>EGI-InSPIRE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Strategy: EGI in 2020</dc:title>
  <dc:creator>StevenNewhouse</dc:creator>
  <cp:lastModifiedBy>gergely.sipos</cp:lastModifiedBy>
  <cp:revision>299</cp:revision>
  <cp:lastPrinted>2012-06-07T12:31:51Z</cp:lastPrinted>
  <dcterms:created xsi:type="dcterms:W3CDTF">2012-06-02T14:07:39Z</dcterms:created>
  <dcterms:modified xsi:type="dcterms:W3CDTF">2012-06-19T12:16:56Z</dcterms:modified>
</cp:coreProperties>
</file>