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57" autoAdjust="0"/>
  </p:normalViewPr>
  <p:slideViewPr>
    <p:cSldViewPr>
      <p:cViewPr varScale="1">
        <p:scale>
          <a:sx n="98" d="100"/>
          <a:sy n="98" d="100"/>
        </p:scale>
        <p:origin x="-19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D29BB719-FD56-2844-B248-A2C788E4DD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28E323F-3660-44D5-ADE7-C7E847194D74}" type="presOf" srcId="{D29BB719-FD56-2844-B248-A2C788E4DD2F}" destId="{B51FE79A-82F8-BB4D-A548-9E0C95931871}" srcOrd="0" destOrd="0" presId="urn:microsoft.com/office/officeart/2005/8/layout/cycle8"/>
    <dgm:cxn modelId="{C5BEE099-23AE-433D-831B-0C99F07CF054}" type="presOf" srcId="{EEF953A5-D527-4EE9-A59B-961F6170A889}" destId="{591A4803-9161-404F-80F0-6635C9FB251F}" srcOrd="0" destOrd="0" presId="urn:microsoft.com/office/officeart/2005/8/layout/cycle8"/>
    <dgm:cxn modelId="{30D89FE8-D3EA-404E-B972-14617EA0AEF4}" type="presOf" srcId="{BAF4BAD2-6E0E-4446-B6A6-A6D77538DFCB}" destId="{68A78B6C-BAED-9543-ABF9-EF748C194928}" srcOrd="0" destOrd="0" presId="urn:microsoft.com/office/officeart/2005/8/layout/cycle8"/>
    <dgm:cxn modelId="{55EED476-4A05-4D05-881E-FFDDC884B731}" type="presOf" srcId="{D29BB719-FD56-2844-B248-A2C788E4DD2F}" destId="{5D3EBB9C-D0DB-A04F-8C69-3980DBA0A347}" srcOrd="1" destOrd="0" presId="urn:microsoft.com/office/officeart/2005/8/layout/cycle8"/>
    <dgm:cxn modelId="{2A383B22-7A7A-4A0D-B6BE-885234EBF0D8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BF31B4-960B-499C-82F0-21F5128B2FE0}" type="presOf" srcId="{30DC3652-13DC-4ADB-9F08-1B30D4C68CD1}" destId="{0191A99D-29BC-4F01-A4D7-44E75443DF7B}" srcOrd="0" destOrd="0" presId="urn:microsoft.com/office/officeart/2005/8/layout/cycle8"/>
    <dgm:cxn modelId="{54BF520B-C657-4F67-9E4C-3928A89D28D6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ABBAC192-8A40-41C1-821E-A8A8C968D3EC}" type="presOf" srcId="{EEF953A5-D527-4EE9-A59B-961F6170A889}" destId="{A01F02A2-235C-CE48-BF8C-CAB822D58D2A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1165051E-20BD-473F-9F92-11CC75C3E53C}" type="presParOf" srcId="{C1AB6106-2BE5-804E-B6C3-C7F2D76A8D32}" destId="{68A78B6C-BAED-9543-ABF9-EF748C194928}" srcOrd="8" destOrd="0" presId="urn:microsoft.com/office/officeart/2005/8/layout/cycle8"/>
    <dgm:cxn modelId="{CA1BF774-504B-4276-9E12-A84D43D01318}" type="presParOf" srcId="{C1AB6106-2BE5-804E-B6C3-C7F2D76A8D32}" destId="{59D713E5-0C59-AA4B-A67A-15ACE317B5D4}" srcOrd="9" destOrd="0" presId="urn:microsoft.com/office/officeart/2005/8/layout/cycle8"/>
    <dgm:cxn modelId="{0C2A7A84-C70F-44CD-8D9E-48F16B9C009F}" type="presParOf" srcId="{C1AB6106-2BE5-804E-B6C3-C7F2D76A8D32}" destId="{0ED165D0-838E-284B-9E0B-2B63DCCE918C}" srcOrd="10" destOrd="0" presId="urn:microsoft.com/office/officeart/2005/8/layout/cycle8"/>
    <dgm:cxn modelId="{63B7BDDE-A360-4155-BB33-C76447695AC7}" type="presParOf" srcId="{C1AB6106-2BE5-804E-B6C3-C7F2D76A8D32}" destId="{2048B1A1-B7B1-3E4C-B8D8-ED6AFA03B15C}" srcOrd="11" destOrd="0" presId="urn:microsoft.com/office/officeart/2005/8/layout/cycle8"/>
    <dgm:cxn modelId="{EB9D634A-CABE-40CE-8161-6034391C880F}" type="presParOf" srcId="{C1AB6106-2BE5-804E-B6C3-C7F2D76A8D32}" destId="{0191A99D-29BC-4F01-A4D7-44E75443DF7B}" srcOrd="12" destOrd="0" presId="urn:microsoft.com/office/officeart/2005/8/layout/cycle8"/>
    <dgm:cxn modelId="{C810EA8A-2AC6-4E0B-9D50-A168243AEE07}" type="presParOf" srcId="{C1AB6106-2BE5-804E-B6C3-C7F2D76A8D32}" destId="{FC3952C9-5E4B-4DEB-B6E4-2E31DBB50419}" srcOrd="13" destOrd="0" presId="urn:microsoft.com/office/officeart/2005/8/layout/cycle8"/>
    <dgm:cxn modelId="{D1D1B487-8AF4-4FA8-BA94-472C432F18AA}" type="presParOf" srcId="{C1AB6106-2BE5-804E-B6C3-C7F2D76A8D32}" destId="{4A4E9FE7-1A84-4FD1-A9C8-586BC4A30C58}" srcOrd="14" destOrd="0" presId="urn:microsoft.com/office/officeart/2005/8/layout/cycle8"/>
    <dgm:cxn modelId="{6A91AD01-8B40-447F-9D4A-F1C126A3EBF5}" type="presParOf" srcId="{C1AB6106-2BE5-804E-B6C3-C7F2D76A8D32}" destId="{E1D0987D-1000-4B33-9DC1-675C64078855}" srcOrd="15" destOrd="0" presId="urn:microsoft.com/office/officeart/2005/8/layout/cycle8"/>
    <dgm:cxn modelId="{8BBB25B9-A9B5-40B0-9CEE-83FBB4AB4770}" type="presParOf" srcId="{C1AB6106-2BE5-804E-B6C3-C7F2D76A8D32}" destId="{4CABE584-43E2-44D2-9FA7-3722ECCD4C24}" srcOrd="16" destOrd="0" presId="urn:microsoft.com/office/officeart/2005/8/layout/cycle8"/>
    <dgm:cxn modelId="{3292E098-8502-44F1-B1B9-B738DE0F4DA3}" type="presParOf" srcId="{C1AB6106-2BE5-804E-B6C3-C7F2D76A8D32}" destId="{77C1C29F-22DE-4D81-8092-B4CD2E1251B6}" srcOrd="17" destOrd="0" presId="urn:microsoft.com/office/officeart/2005/8/layout/cycle8"/>
    <dgm:cxn modelId="{300CCAF8-ED84-41C8-A404-00D3D5400371}" type="presParOf" srcId="{C1AB6106-2BE5-804E-B6C3-C7F2D76A8D32}" destId="{19723D9C-362F-408B-9A45-34345CC8C339}" srcOrd="18" destOrd="0" presId="urn:microsoft.com/office/officeart/2005/8/layout/cycle8"/>
    <dgm:cxn modelId="{1AA787AB-6037-421A-B714-809E97522BE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3/7/2014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551893-AA6B-46C0-9BCF-C57B9CD86E2E}" type="datetime1">
              <a:rPr lang="en-US" altLang="en-US" smtClean="0"/>
              <a:t>3/7/2014</a:t>
            </a:fld>
            <a:endParaRPr lang="en-US" alt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50068-0EE1-456F-A9F0-08E13A01F35E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060DE-ED23-4131-9524-94D21E1E881F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F27E17F9-6B4A-4D20-AF9E-903FDAFF1035}" type="datetime1">
              <a:rPr lang="en-US" altLang="en-US" smtClean="0"/>
              <a:t>3/7/2014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/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An Introduction to</a:t>
            </a:r>
            <a:r>
              <a:rPr lang="en-US" sz="3600" dirty="0">
                <a:solidFill>
                  <a:schemeClr val="accent1"/>
                </a:solidFill>
              </a:rPr>
              <a:t/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European Grid Infrastructure (EGI)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5832648" cy="1343000"/>
          </a:xfrm>
        </p:spPr>
        <p:txBody>
          <a:bodyPr/>
          <a:lstStyle/>
          <a:p>
            <a:endParaRPr lang="en-US" sz="1800" b="1" dirty="0" smtClean="0"/>
          </a:p>
          <a:p>
            <a:endParaRPr lang="en-US" sz="1800" b="1" dirty="0"/>
          </a:p>
          <a:p>
            <a:r>
              <a:rPr lang="en-US" sz="2800" dirty="0" smtClean="0"/>
              <a:t>March 2014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71800" y="6608385"/>
            <a:ext cx="4176464" cy="276999"/>
          </a:xfrm>
        </p:spPr>
        <p:txBody>
          <a:bodyPr anchor="b">
            <a:spAutoFit/>
          </a:bodyPr>
          <a:lstStyle/>
          <a:p>
            <a:pPr>
              <a:defRPr/>
            </a:pPr>
            <a:r>
              <a:rPr lang="en-GB" dirty="0" smtClean="0"/>
              <a:t>An Introduction to the European Grid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National Grid Initiatives and external competence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75756" y="3192421"/>
            <a:ext cx="6264696" cy="55399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Avoid duplication </a:t>
            </a:r>
            <a:r>
              <a:rPr lang="en-GB" sz="16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Leverage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Facilitate </a:t>
            </a:r>
            <a:r>
              <a:rPr lang="en-GB" sz="1600" b="1" dirty="0">
                <a:solidFill>
                  <a:srgbClr val="0067B1"/>
                </a:solidFill>
              </a:rPr>
              <a:t>collaboration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6"/>
            <a:ext cx="3297853" cy="942371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Supporting Research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40769"/>
            <a:ext cx="5400601" cy="396043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7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7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EGI – March 2014 1/2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24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388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jobs/day</a:t>
            </a:r>
            <a:endParaRPr lang="en-GB" dirty="0" smtClean="0"/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/>
              <a:t>EGI – March 2014 </a:t>
            </a:r>
            <a:r>
              <a:rPr lang="en-GB" sz="4000" dirty="0" smtClean="0"/>
              <a:t>2/2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552728" cy="439248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Distributed data repositories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Nebula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 or pay 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" y="3078232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2597" y="1479101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</a:p>
          <a:p>
            <a:pPr algn="ctr"/>
            <a:r>
              <a:rPr lang="en-GB" dirty="0" smtClean="0"/>
              <a:t>&amp; 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3118993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Communities</a:t>
            </a:r>
          </a:p>
          <a:p>
            <a:pPr algn="ctr"/>
            <a:r>
              <a:rPr lang="en-GB" dirty="0" smtClean="0"/>
              <a:t>&amp; Institutions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883794231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6669" y="1340768"/>
            <a:ext cx="1525174" cy="1212770"/>
            <a:chOff x="256669" y="1340768"/>
            <a:chExt cx="1525174" cy="121277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sp>
        <p:nvSpPr>
          <p:cNvPr id="16" name="23 Rectángulo redondeado"/>
          <p:cNvSpPr/>
          <p:nvPr/>
        </p:nvSpPr>
        <p:spPr>
          <a:xfrm>
            <a:off x="2132597" y="4758885"/>
            <a:ext cx="1728192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 &amp; Institutions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84" y="5229200"/>
            <a:ext cx="1140609" cy="6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395536" y="4600157"/>
            <a:ext cx="1386307" cy="1249454"/>
            <a:chOff x="395536" y="4600157"/>
            <a:chExt cx="1386307" cy="1249454"/>
          </a:xfrm>
        </p:grpSpPr>
        <p:pic>
          <p:nvPicPr>
            <p:cNvPr id="1029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176464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1916832"/>
            <a:ext cx="5152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 distributed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</a:t>
            </a:r>
            <a:r>
              <a:rPr lang="en-GB" sz="1400" b="1" dirty="0" smtClean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 tools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smtClean="0"/>
              <a:t>best </a:t>
            </a:r>
            <a:r>
              <a:rPr lang="en-GB" sz="1400" dirty="0" smtClean="0"/>
              <a:t>practices </a:t>
            </a:r>
            <a:r>
              <a:rPr lang="en-GB" sz="1400" dirty="0" smtClean="0"/>
              <a:t>for IT service management </a:t>
            </a:r>
            <a:r>
              <a:rPr lang="en-GB" sz="1400" dirty="0" smtClean="0"/>
              <a:t>(</a:t>
            </a:r>
            <a:r>
              <a:rPr lang="en-GB" sz="1400" dirty="0" err="1"/>
              <a:t>F</a:t>
            </a:r>
            <a:r>
              <a:rPr lang="en-GB" sz="1400" dirty="0" err="1" smtClean="0"/>
              <a:t>itSM</a:t>
            </a:r>
            <a:r>
              <a:rPr lang="en-GB" sz="1400" dirty="0" smtClean="0"/>
              <a:t>)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A cost-efficient framework to manage operations within a federated environment, while retaining responsibility of local infrastructure</a:t>
            </a:r>
            <a:r>
              <a:rPr lang="en-GB" sz="16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 smtClean="0"/>
              <a:t>Allows efficient </a:t>
            </a:r>
            <a:r>
              <a:rPr lang="en-GB" sz="16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27911897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50114"/>
          </a:xfrm>
          <a:prstGeom prst="bentConnector3">
            <a:avLst>
              <a:gd name="adj1" fmla="val -112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Cloud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Uniform access, </a:t>
            </a:r>
            <a:r>
              <a:rPr lang="en-GB" sz="1600" b="1" dirty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1"/>
                </a:solidFill>
              </a:rPr>
              <a:t>on-demand scale out </a:t>
            </a:r>
            <a:r>
              <a:rPr lang="en-GB" sz="16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Easy deployment of </a:t>
            </a:r>
            <a:r>
              <a:rPr lang="en-GB" sz="16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Efficiency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An Introduction to the European Grid Infrastructure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884368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3095403" cy="1450114"/>
          </a:xfrm>
          <a:prstGeom prst="bentConnector3">
            <a:avLst>
              <a:gd name="adj1" fmla="val -109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0" y="5133812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1935</TotalTime>
  <Words>881</Words>
  <Application>Microsoft Office PowerPoint</Application>
  <PresentationFormat>On-screen Show (4:3)</PresentationFormat>
  <Paragraphs>178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 An Introduction to European Grid Infrastructure (EGI) 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183</cp:revision>
  <dcterms:created xsi:type="dcterms:W3CDTF">2010-09-03T12:01:03Z</dcterms:created>
  <dcterms:modified xsi:type="dcterms:W3CDTF">2014-03-07T12:53:03Z</dcterms:modified>
</cp:coreProperties>
</file>