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24"/>
  </p:notesMasterIdLst>
  <p:handoutMasterIdLst>
    <p:handoutMasterId r:id="rId25"/>
  </p:handoutMasterIdLst>
  <p:sldIdLst>
    <p:sldId id="274" r:id="rId2"/>
    <p:sldId id="389" r:id="rId3"/>
    <p:sldId id="390" r:id="rId4"/>
    <p:sldId id="391" r:id="rId5"/>
    <p:sldId id="410" r:id="rId6"/>
    <p:sldId id="400" r:id="rId7"/>
    <p:sldId id="401" r:id="rId8"/>
    <p:sldId id="402" r:id="rId9"/>
    <p:sldId id="394" r:id="rId10"/>
    <p:sldId id="395" r:id="rId11"/>
    <p:sldId id="404" r:id="rId12"/>
    <p:sldId id="405" r:id="rId13"/>
    <p:sldId id="398" r:id="rId14"/>
    <p:sldId id="262" r:id="rId15"/>
    <p:sldId id="411" r:id="rId16"/>
    <p:sldId id="276" r:id="rId17"/>
    <p:sldId id="412" r:id="rId18"/>
    <p:sldId id="406" r:id="rId19"/>
    <p:sldId id="409" r:id="rId20"/>
    <p:sldId id="407" r:id="rId21"/>
    <p:sldId id="408"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046"/>
    <a:srgbClr val="B5892D"/>
    <a:srgbClr val="75A5D8"/>
    <a:srgbClr val="E2E4EA"/>
    <a:srgbClr val="1D2F45"/>
    <a:srgbClr val="75A4D9"/>
    <a:srgbClr val="1670C9"/>
    <a:srgbClr val="2D4E77"/>
    <a:srgbClr val="575989"/>
    <a:srgbClr val="12A4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1" autoAdjust="0"/>
    <p:restoredTop sz="72930" autoAdjust="0"/>
  </p:normalViewPr>
  <p:slideViewPr>
    <p:cSldViewPr>
      <p:cViewPr varScale="1">
        <p:scale>
          <a:sx n="77" d="100"/>
          <a:sy n="77" d="100"/>
        </p:scale>
        <p:origin x="1248"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858CEE-81EB-44FD-96A5-EC8E9A3EEC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E06C995-3150-46D5-8652-A3F1B7DFBF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5DF400-AF8F-46F3-A516-4D72EE0ED80B}" type="datetimeFigureOut">
              <a:rPr lang="en-GB" smtClean="0"/>
              <a:t>13/09/2018</a:t>
            </a:fld>
            <a:endParaRPr lang="en-GB"/>
          </a:p>
        </p:txBody>
      </p:sp>
      <p:sp>
        <p:nvSpPr>
          <p:cNvPr id="4" name="Footer Placeholder 3">
            <a:extLst>
              <a:ext uri="{FF2B5EF4-FFF2-40B4-BE49-F238E27FC236}">
                <a16:creationId xmlns:a16="http://schemas.microsoft.com/office/drawing/2014/main" id="{3CFC63A5-05B4-48B1-8024-437B84EDEF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9814F89-CD0B-4549-AE0A-5F2F1D3DA9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03B65D-61F5-4600-A226-9142CB31992F}" type="slidenum">
              <a:rPr lang="en-GB" smtClean="0"/>
              <a:t>‹#›</a:t>
            </a:fld>
            <a:endParaRPr lang="en-GB"/>
          </a:p>
        </p:txBody>
      </p:sp>
    </p:spTree>
    <p:extLst>
      <p:ext uri="{BB962C8B-B14F-4D97-AF65-F5344CB8AC3E}">
        <p14:creationId xmlns:p14="http://schemas.microsoft.com/office/powerpoint/2010/main" val="139596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16906-B6A1-4E52-BE69-9D249F819B11}" type="datetimeFigureOut">
              <a:rPr lang="it-IT" smtClean="0"/>
              <a:t>13/09/18</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48A20-7C99-4A4D-BF06-6E8ADEA4D03E}" type="slidenum">
              <a:rPr lang="it-IT" smtClean="0"/>
              <a:t>‹#›</a:t>
            </a:fld>
            <a:endParaRPr lang="it-IT" dirty="0"/>
          </a:p>
        </p:txBody>
      </p:sp>
    </p:spTree>
    <p:extLst>
      <p:ext uri="{BB962C8B-B14F-4D97-AF65-F5344CB8AC3E}">
        <p14:creationId xmlns:p14="http://schemas.microsoft.com/office/powerpoint/2010/main" val="398496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Container applications tend to be comprised of several containers running in a coordinated way</a:t>
            </a:r>
          </a:p>
          <a:p>
            <a:pPr lvl="1"/>
            <a:r>
              <a:rPr lang="en-GB" dirty="0"/>
              <a:t>running few containers can be easily managed on a single node (e.g. with docker-compose)</a:t>
            </a:r>
          </a:p>
          <a:p>
            <a:r>
              <a:rPr lang="en-GB" dirty="0"/>
              <a:t>Container orchestration: </a:t>
            </a:r>
          </a:p>
          <a:p>
            <a:pPr lvl="1"/>
            <a:r>
              <a:rPr lang="en-GB" dirty="0"/>
              <a:t>Manages a cluster of nodes where to run the containers</a:t>
            </a:r>
          </a:p>
          <a:p>
            <a:pPr lvl="1"/>
            <a:r>
              <a:rPr lang="en-GB" dirty="0"/>
              <a:t>Automates the deployment, management, scaling, networking, and availability of container-based applications running on that cluster</a:t>
            </a:r>
          </a:p>
          <a:p>
            <a:pPr lvl="1"/>
            <a:r>
              <a:rPr lang="en-GB" dirty="0"/>
              <a:t>Main products: Docker Swarm, Kubernetes &amp; Mesos</a:t>
            </a:r>
          </a:p>
          <a:p>
            <a:endParaRPr lang="en-GB" dirty="0"/>
          </a:p>
        </p:txBody>
      </p:sp>
      <p:sp>
        <p:nvSpPr>
          <p:cNvPr id="4" name="Slide Number Placeholder 3"/>
          <p:cNvSpPr>
            <a:spLocks noGrp="1"/>
          </p:cNvSpPr>
          <p:nvPr>
            <p:ph type="sldNum" sz="quarter" idx="10"/>
          </p:nvPr>
        </p:nvSpPr>
        <p:spPr/>
        <p:txBody>
          <a:bodyPr/>
          <a:lstStyle/>
          <a:p>
            <a:fld id="{AA148A20-7C99-4A4D-BF06-6E8ADEA4D03E}" type="slidenum">
              <a:rPr lang="it-IT" smtClean="0"/>
              <a:t>12</a:t>
            </a:fld>
            <a:endParaRPr lang="it-IT" dirty="0"/>
          </a:p>
        </p:txBody>
      </p:sp>
    </p:spTree>
    <p:extLst>
      <p:ext uri="{BB962C8B-B14F-4D97-AF65-F5344CB8AC3E}">
        <p14:creationId xmlns:p14="http://schemas.microsoft.com/office/powerpoint/2010/main" val="115188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148A20-7C99-4A4D-BF06-6E8ADEA4D03E}" type="slidenum">
              <a:rPr lang="it-IT" smtClean="0"/>
              <a:t>16</a:t>
            </a:fld>
            <a:endParaRPr lang="it-IT" dirty="0"/>
          </a:p>
        </p:txBody>
      </p:sp>
    </p:spTree>
    <p:extLst>
      <p:ext uri="{BB962C8B-B14F-4D97-AF65-F5344CB8AC3E}">
        <p14:creationId xmlns:p14="http://schemas.microsoft.com/office/powerpoint/2010/main" val="2287340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4E82C1C-60FB-2F41-A35A-E9EB596745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5500" y="4877732"/>
            <a:ext cx="636044" cy="578959"/>
          </a:xfrm>
          <a:prstGeom prst="rect">
            <a:avLst/>
          </a:prstGeom>
        </p:spPr>
      </p:pic>
      <p:pic>
        <p:nvPicPr>
          <p:cNvPr id="9" name="Immagine 8">
            <a:extLst>
              <a:ext uri="{FF2B5EF4-FFF2-40B4-BE49-F238E27FC236}">
                <a16:creationId xmlns:a16="http://schemas.microsoft.com/office/drawing/2014/main" id="{8C95AC5E-022A-794A-B33A-6292101788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3857" y="5260744"/>
            <a:ext cx="667687" cy="633228"/>
          </a:xfrm>
          <a:prstGeom prst="rect">
            <a:avLst/>
          </a:prstGeom>
        </p:spPr>
      </p:pic>
      <p:sp>
        <p:nvSpPr>
          <p:cNvPr id="12" name="Rettangolo 11"/>
          <p:cNvSpPr/>
          <p:nvPr userDrawn="1"/>
        </p:nvSpPr>
        <p:spPr>
          <a:xfrm>
            <a:off x="1007436" y="6381328"/>
            <a:ext cx="11041227" cy="261610"/>
          </a:xfrm>
          <a:prstGeom prst="rect">
            <a:avLst/>
          </a:prstGeom>
        </p:spPr>
        <p:txBody>
          <a:bodyPr wrap="square">
            <a:spAutoFit/>
          </a:bodyPr>
          <a:lstStyle/>
          <a:p>
            <a:r>
              <a:rPr lang="en-GB" sz="1100" noProof="0" dirty="0"/>
              <a:t>EOSC-hub receives funding from the European Union’s Horizon 2020 research and innovation programme under grant agreement No. 777536.</a:t>
            </a:r>
          </a:p>
        </p:txBody>
      </p:sp>
      <p:sp>
        <p:nvSpPr>
          <p:cNvPr id="11" name="CasellaDiTesto 10">
            <a:extLst>
              <a:ext uri="{FF2B5EF4-FFF2-40B4-BE49-F238E27FC236}">
                <a16:creationId xmlns:a16="http://schemas.microsoft.com/office/drawing/2014/main" id="{D3DC374C-3088-4AC9-9030-20959266C273}"/>
              </a:ext>
            </a:extLst>
          </p:cNvPr>
          <p:cNvSpPr txBox="1"/>
          <p:nvPr userDrawn="1"/>
        </p:nvSpPr>
        <p:spPr>
          <a:xfrm>
            <a:off x="1976601" y="4989075"/>
            <a:ext cx="1552984"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eosc-hub.eu</a:t>
            </a:r>
          </a:p>
        </p:txBody>
      </p:sp>
      <p:sp>
        <p:nvSpPr>
          <p:cNvPr id="16" name="CasellaDiTesto 15">
            <a:extLst>
              <a:ext uri="{FF2B5EF4-FFF2-40B4-BE49-F238E27FC236}">
                <a16:creationId xmlns:a16="http://schemas.microsoft.com/office/drawing/2014/main" id="{D4785B6D-81EF-4C62-AB07-6BE079FA42A0}"/>
              </a:ext>
            </a:extLst>
          </p:cNvPr>
          <p:cNvSpPr txBox="1"/>
          <p:nvPr userDrawn="1"/>
        </p:nvSpPr>
        <p:spPr>
          <a:xfrm>
            <a:off x="1937698" y="5375344"/>
            <a:ext cx="1624992"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a:t>
            </a:r>
            <a:r>
              <a:rPr lang="en-GB" sz="2000" dirty="0" err="1">
                <a:solidFill>
                  <a:srgbClr val="1C3046"/>
                </a:solidFill>
                <a:ea typeface="Source Sans Pro" charset="0"/>
                <a:cs typeface="Source Sans Pro" charset="0"/>
              </a:rPr>
              <a:t>EOSC_eu</a:t>
            </a:r>
            <a:endParaRPr lang="en-GB" sz="2000" dirty="0">
              <a:solidFill>
                <a:srgbClr val="1C3046"/>
              </a:solidFill>
              <a:ea typeface="Source Sans Pro" charset="0"/>
              <a:cs typeface="Source Sans Pro" charset="0"/>
            </a:endParaRPr>
          </a:p>
        </p:txBody>
      </p:sp>
      <p:cxnSp>
        <p:nvCxnSpPr>
          <p:cNvPr id="17" name="Connettore 1 13">
            <a:extLst>
              <a:ext uri="{FF2B5EF4-FFF2-40B4-BE49-F238E27FC236}">
                <a16:creationId xmlns:a16="http://schemas.microsoft.com/office/drawing/2014/main" id="{F69445E9-7340-45CD-BA5C-39E3176D3686}"/>
              </a:ext>
            </a:extLst>
          </p:cNvPr>
          <p:cNvCxnSpPr>
            <a:cxnSpLocks/>
          </p:cNvCxnSpPr>
          <p:nvPr userDrawn="1"/>
        </p:nvCxnSpPr>
        <p:spPr>
          <a:xfrm>
            <a:off x="1559496" y="4725144"/>
            <a:ext cx="1872208" cy="0"/>
          </a:xfrm>
          <a:prstGeom prst="line">
            <a:avLst/>
          </a:prstGeom>
          <a:ln>
            <a:solidFill>
              <a:srgbClr val="1C3046"/>
            </a:solidFill>
          </a:ln>
          <a:effectLst/>
        </p:spPr>
        <p:style>
          <a:lnRef idx="2">
            <a:schemeClr val="accent1"/>
          </a:lnRef>
          <a:fillRef idx="0">
            <a:schemeClr val="accent1"/>
          </a:fillRef>
          <a:effectRef idx="1">
            <a:schemeClr val="accent1"/>
          </a:effectRef>
          <a:fontRef idx="minor">
            <a:schemeClr val="tx1"/>
          </a:fontRef>
        </p:style>
      </p:cxnSp>
      <p:pic>
        <p:nvPicPr>
          <p:cNvPr id="18" name="Immagine 17">
            <a:extLst>
              <a:ext uri="{FF2B5EF4-FFF2-40B4-BE49-F238E27FC236}">
                <a16:creationId xmlns:a16="http://schemas.microsoft.com/office/drawing/2014/main" id="{A50D8F3A-6062-4F89-B9DC-F39963F90FF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22301" y="1520793"/>
            <a:ext cx="4916162" cy="1224125"/>
          </a:xfrm>
          <a:prstGeom prst="rect">
            <a:avLst/>
          </a:prstGeom>
        </p:spPr>
      </p:pic>
      <p:pic>
        <p:nvPicPr>
          <p:cNvPr id="19" name="Immagine 18">
            <a:extLst>
              <a:ext uri="{FF2B5EF4-FFF2-40B4-BE49-F238E27FC236}">
                <a16:creationId xmlns:a16="http://schemas.microsoft.com/office/drawing/2014/main" id="{C948B22F-CB4B-4782-A3F9-C6957124353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79376" y="6371133"/>
            <a:ext cx="422176" cy="282000"/>
          </a:xfrm>
          <a:prstGeom prst="rect">
            <a:avLst/>
          </a:prstGeom>
        </p:spPr>
      </p:pic>
    </p:spTree>
    <p:extLst>
      <p:ext uri="{BB962C8B-B14F-4D97-AF65-F5344CB8AC3E}">
        <p14:creationId xmlns:p14="http://schemas.microsoft.com/office/powerpoint/2010/main" val="112501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7_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a16="http://schemas.microsoft.com/office/drawing/2014/main" id="{B77B2A9D-5C2F-4A5C-83AC-2A23BED551CC}"/>
              </a:ext>
            </a:extLst>
          </p:cNvPr>
          <p:cNvSpPr>
            <a:spLocks noGrp="1"/>
          </p:cNvSpPr>
          <p:nvPr>
            <p:ph type="sldNum" sz="quarter" idx="12"/>
          </p:nvPr>
        </p:nvSpPr>
        <p:spPr>
          <a:xfrm>
            <a:off x="8737600" y="6381328"/>
            <a:ext cx="311904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335360" y="1268765"/>
            <a:ext cx="1152128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9/13/18</a:t>
            </a:fld>
            <a:endParaRPr lang="en-US" dirty="0"/>
          </a:p>
        </p:txBody>
      </p:sp>
      <p:sp>
        <p:nvSpPr>
          <p:cNvPr id="13"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a16="http://schemas.microsoft.com/office/drawing/2014/main" id="{05EEB7C1-79E8-894A-A6D8-E6E8AF7BA267}"/>
              </a:ext>
            </a:extLst>
          </p:cNvPr>
          <p:cNvCxnSpPr>
            <a:cxnSpLocks/>
          </p:cNvCxnSpPr>
          <p:nvPr userDrawn="1"/>
        </p:nvCxnSpPr>
        <p:spPr>
          <a:xfrm flipH="1" flipV="1">
            <a:off x="335360" y="637624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a16="http://schemas.microsoft.com/office/drawing/2014/main" id="{833973A6-C1BB-1043-8DAC-B993CBB6D983}"/>
              </a:ext>
            </a:extLst>
          </p:cNvPr>
          <p:cNvSpPr/>
          <p:nvPr userDrawn="1"/>
        </p:nvSpPr>
        <p:spPr>
          <a:xfrm>
            <a:off x="11266784" y="6381333"/>
            <a:ext cx="589856"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6714448" y="-3"/>
            <a:ext cx="1738195"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10504876" y="-2404"/>
            <a:ext cx="1523817"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8508621" y="0"/>
            <a:ext cx="2135276"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80" y="-3"/>
            <a:ext cx="858151"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a16="http://schemas.microsoft.com/office/drawing/2014/main" id="{A01731E7-CB9A-4E4D-834D-37ACDE4D9799}"/>
              </a:ext>
            </a:extLst>
          </p:cNvPr>
          <p:cNvPicPr>
            <a:picLocks noChangeAspect="1"/>
          </p:cNvPicPr>
          <p:nvPr userDrawn="1"/>
        </p:nvPicPr>
        <p:blipFill>
          <a:blip r:embed="rId3"/>
          <a:stretch>
            <a:fillRect/>
          </a:stretch>
        </p:blipFill>
        <p:spPr>
          <a:xfrm>
            <a:off x="-180" y="6813550"/>
            <a:ext cx="12192000" cy="44450"/>
          </a:xfrm>
          <a:prstGeom prst="rect">
            <a:avLst/>
          </a:prstGeom>
        </p:spPr>
      </p:pic>
      <p:sp>
        <p:nvSpPr>
          <p:cNvPr id="15" name="Segnaposto testo 3">
            <a:extLst>
              <a:ext uri="{FF2B5EF4-FFF2-40B4-BE49-F238E27FC236}">
                <a16:creationId xmlns:a16="http://schemas.microsoft.com/office/drawing/2014/main" id="{CB6AB942-1F6F-D740-9623-04930E39D576}"/>
              </a:ext>
            </a:extLst>
          </p:cNvPr>
          <p:cNvSpPr>
            <a:spLocks noGrp="1"/>
          </p:cNvSpPr>
          <p:nvPr>
            <p:ph type="body" sz="quarter" idx="14" hasCustomPrompt="1"/>
          </p:nvPr>
        </p:nvSpPr>
        <p:spPr>
          <a:xfrm>
            <a:off x="3882237" y="260490"/>
            <a:ext cx="7974404"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65234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E3F0AEEC-E8E7-4D6D-82B6-D294E5B82108}"/>
              </a:ext>
            </a:extLst>
          </p:cNvPr>
          <p:cNvSpPr/>
          <p:nvPr userDrawn="1"/>
        </p:nvSpPr>
        <p:spPr>
          <a:xfrm>
            <a:off x="11414248" y="6376243"/>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335360" y="1268763"/>
            <a:ext cx="1152128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13/09/2018</a:t>
            </a:fld>
            <a:endParaRPr lang="en-US" dirty="0"/>
          </a:p>
        </p:txBody>
      </p:sp>
      <p:sp>
        <p:nvSpPr>
          <p:cNvPr id="13"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id="{05EEB7C1-79E8-894A-A6D8-E6E8AF7BA267}"/>
              </a:ext>
            </a:extLst>
          </p:cNvPr>
          <p:cNvCxnSpPr>
            <a:cxnSpLocks/>
          </p:cNvCxnSpPr>
          <p:nvPr userDrawn="1"/>
        </p:nvCxnSpPr>
        <p:spPr>
          <a:xfrm flipH="1" flipV="1">
            <a:off x="335360" y="6376246"/>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4152612"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7920205"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6960098"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701959"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857970"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3454402"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663973"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81"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35" name="Immagine 34">
            <a:extLst>
              <a:ext uri="{FF2B5EF4-FFF2-40B4-BE49-F238E27FC236}">
                <a16:creationId xmlns:a16="http://schemas.microsoft.com/office/drawing/2014/main" id="{2C34C010-9376-654D-A867-B52581D105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sp>
        <p:nvSpPr>
          <p:cNvPr id="36" name="Titolo 1">
            <a:extLst>
              <a:ext uri="{FF2B5EF4-FFF2-40B4-BE49-F238E27FC236}">
                <a16:creationId xmlns:a16="http://schemas.microsoft.com/office/drawing/2014/main" id="{8EE9D5C5-08C8-6140-AB11-2D51ABF7927B}"/>
              </a:ext>
            </a:extLst>
          </p:cNvPr>
          <p:cNvSpPr>
            <a:spLocks noGrp="1"/>
          </p:cNvSpPr>
          <p:nvPr>
            <p:ph type="title" hasCustomPrompt="1"/>
          </p:nvPr>
        </p:nvSpPr>
        <p:spPr>
          <a:xfrm>
            <a:off x="3220977" y="188640"/>
            <a:ext cx="864096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id="{2AAEFF27-5769-49CA-8573-C39C406AF329}"/>
              </a:ext>
            </a:extLst>
          </p:cNvPr>
          <p:cNvPicPr>
            <a:picLocks noChangeAspect="1"/>
          </p:cNvPicPr>
          <p:nvPr userDrawn="1"/>
        </p:nvPicPr>
        <p:blipFill>
          <a:blip r:embed="rId4"/>
          <a:stretch>
            <a:fillRect/>
          </a:stretch>
        </p:blipFill>
        <p:spPr>
          <a:xfrm>
            <a:off x="0" y="6826217"/>
            <a:ext cx="12192000" cy="31783"/>
          </a:xfrm>
          <a:prstGeom prst="rect">
            <a:avLst/>
          </a:prstGeom>
        </p:spPr>
      </p:pic>
    </p:spTree>
    <p:extLst>
      <p:ext uri="{BB962C8B-B14F-4D97-AF65-F5344CB8AC3E}">
        <p14:creationId xmlns:p14="http://schemas.microsoft.com/office/powerpoint/2010/main" val="483638272"/>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slide">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48E551BA-809B-467E-B7BF-CDFEA85965DB}"/>
              </a:ext>
            </a:extLst>
          </p:cNvPr>
          <p:cNvSpPr/>
          <p:nvPr userDrawn="1"/>
        </p:nvSpPr>
        <p:spPr>
          <a:xfrm>
            <a:off x="11414248" y="6376243"/>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18" name="Rettangolo 17"/>
          <p:cNvSpPr>
            <a:spLocks/>
          </p:cNvSpPr>
          <p:nvPr userDrawn="1"/>
        </p:nvSpPr>
        <p:spPr>
          <a:xfrm>
            <a:off x="4152612"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2" name="Rettangolo 21"/>
          <p:cNvSpPr>
            <a:spLocks/>
          </p:cNvSpPr>
          <p:nvPr userDrawn="1"/>
        </p:nvSpPr>
        <p:spPr>
          <a:xfrm>
            <a:off x="7920205"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4" name="Rettangolo 23"/>
          <p:cNvSpPr>
            <a:spLocks/>
          </p:cNvSpPr>
          <p:nvPr userDrawn="1"/>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6960098"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701959"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857970"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3454402"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663973"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81"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r>
              <a:rPr lang="en-GB" dirty="0"/>
              <a:t>20/04/2018</a:t>
            </a:r>
            <a:endParaRPr lang="en-US" dirty="0"/>
          </a:p>
        </p:txBody>
      </p:sp>
      <p:sp>
        <p:nvSpPr>
          <p:cNvPr id="37"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38" name="Connettore 1 37">
            <a:extLst>
              <a:ext uri="{FF2B5EF4-FFF2-40B4-BE49-F238E27FC236}">
                <a16:creationId xmlns:a16="http://schemas.microsoft.com/office/drawing/2014/main" id="{05EEB7C1-79E8-894A-A6D8-E6E8AF7BA267}"/>
              </a:ext>
            </a:extLst>
          </p:cNvPr>
          <p:cNvCxnSpPr>
            <a:cxnSpLocks/>
          </p:cNvCxnSpPr>
          <p:nvPr userDrawn="1"/>
        </p:nvCxnSpPr>
        <p:spPr>
          <a:xfrm flipH="1" flipV="1">
            <a:off x="335360" y="6376246"/>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0" name="Slide Number Placeholder 5">
            <a:extLst>
              <a:ext uri="{FF2B5EF4-FFF2-40B4-BE49-F238E27FC236}">
                <a16:creationId xmlns:a16="http://schemas.microsoft.com/office/drawing/2014/main"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41" name="Immagine 40">
            <a:extLst>
              <a:ext uri="{FF2B5EF4-FFF2-40B4-BE49-F238E27FC236}">
                <a16:creationId xmlns:a16="http://schemas.microsoft.com/office/drawing/2014/main" id="{2C34C010-9376-654D-A867-B52581D105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pic>
        <p:nvPicPr>
          <p:cNvPr id="34" name="Immagine 33">
            <a:extLst>
              <a:ext uri="{FF2B5EF4-FFF2-40B4-BE49-F238E27FC236}">
                <a16:creationId xmlns:a16="http://schemas.microsoft.com/office/drawing/2014/main" id="{DC876967-883E-418D-B4C9-65119C6FA4A0}"/>
              </a:ext>
            </a:extLst>
          </p:cNvPr>
          <p:cNvPicPr>
            <a:picLocks noChangeAspect="1"/>
          </p:cNvPicPr>
          <p:nvPr userDrawn="1"/>
        </p:nvPicPr>
        <p:blipFill>
          <a:blip r:embed="rId3"/>
          <a:stretch>
            <a:fillRect/>
          </a:stretch>
        </p:blipFill>
        <p:spPr>
          <a:xfrm>
            <a:off x="0" y="6826217"/>
            <a:ext cx="12192000" cy="31783"/>
          </a:xfrm>
          <a:prstGeom prst="rect">
            <a:avLst/>
          </a:prstGeom>
        </p:spPr>
      </p:pic>
      <p:sp>
        <p:nvSpPr>
          <p:cNvPr id="42" name="Titolo 1">
            <a:extLst>
              <a:ext uri="{FF2B5EF4-FFF2-40B4-BE49-F238E27FC236}">
                <a16:creationId xmlns:a16="http://schemas.microsoft.com/office/drawing/2014/main" id="{AE87A924-9A41-49C3-B3AA-B18C27B82E01}"/>
              </a:ext>
            </a:extLst>
          </p:cNvPr>
          <p:cNvSpPr>
            <a:spLocks noGrp="1"/>
          </p:cNvSpPr>
          <p:nvPr>
            <p:ph type="title" hasCustomPrompt="1"/>
          </p:nvPr>
        </p:nvSpPr>
        <p:spPr>
          <a:xfrm>
            <a:off x="3220977" y="188640"/>
            <a:ext cx="864096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80983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DE633CC4-435D-416E-AA98-4662B8A85FE2}"/>
              </a:ext>
            </a:extLst>
          </p:cNvPr>
          <p:cNvSpPr/>
          <p:nvPr userDrawn="1"/>
        </p:nvSpPr>
        <p:spPr>
          <a:xfrm>
            <a:off x="11414248" y="6376243"/>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a16="http://schemas.microsoft.com/office/drawing/2014/main" id="{B3F6A26B-5B89-2345-84B7-67F14B7446DF}"/>
              </a:ext>
            </a:extLst>
          </p:cNvPr>
          <p:cNvSpPr>
            <a:spLocks noGrp="1"/>
          </p:cNvSpPr>
          <p:nvPr>
            <p:ph idx="1" hasCustomPrompt="1"/>
          </p:nvPr>
        </p:nvSpPr>
        <p:spPr>
          <a:xfrm>
            <a:off x="335360" y="1293223"/>
            <a:ext cx="5664629"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id="{EA9C6E97-D6ED-C742-B3BF-F3C7F85504AE}"/>
              </a:ext>
            </a:extLst>
          </p:cNvPr>
          <p:cNvSpPr>
            <a:spLocks noGrp="1"/>
          </p:cNvSpPr>
          <p:nvPr>
            <p:ph idx="15" hasCustomPrompt="1"/>
          </p:nvPr>
        </p:nvSpPr>
        <p:spPr>
          <a:xfrm>
            <a:off x="6192012" y="1293223"/>
            <a:ext cx="5664629"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4152612"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7920205"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6960098"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701959"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857970"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3454402"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5663973"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81"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13/09/2018</a:t>
            </a:fld>
            <a:endParaRPr lang="en-US" dirty="0"/>
          </a:p>
        </p:txBody>
      </p:sp>
      <p:sp>
        <p:nvSpPr>
          <p:cNvPr id="40"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a16="http://schemas.microsoft.com/office/drawing/2014/main" id="{05EEB7C1-79E8-894A-A6D8-E6E8AF7BA267}"/>
              </a:ext>
            </a:extLst>
          </p:cNvPr>
          <p:cNvCxnSpPr>
            <a:cxnSpLocks/>
          </p:cNvCxnSpPr>
          <p:nvPr userDrawn="1"/>
        </p:nvCxnSpPr>
        <p:spPr>
          <a:xfrm flipH="1" flipV="1">
            <a:off x="335360" y="6376246"/>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44" name="Immagine 43">
            <a:extLst>
              <a:ext uri="{FF2B5EF4-FFF2-40B4-BE49-F238E27FC236}">
                <a16:creationId xmlns:a16="http://schemas.microsoft.com/office/drawing/2014/main" id="{2C34C010-9376-654D-A867-B52581D105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pic>
        <p:nvPicPr>
          <p:cNvPr id="24" name="Immagine 23">
            <a:extLst>
              <a:ext uri="{FF2B5EF4-FFF2-40B4-BE49-F238E27FC236}">
                <a16:creationId xmlns:a16="http://schemas.microsoft.com/office/drawing/2014/main" id="{194572B0-78DD-4243-9D5D-D9DAD50C2F7A}"/>
              </a:ext>
            </a:extLst>
          </p:cNvPr>
          <p:cNvPicPr>
            <a:picLocks noChangeAspect="1"/>
          </p:cNvPicPr>
          <p:nvPr userDrawn="1"/>
        </p:nvPicPr>
        <p:blipFill>
          <a:blip r:embed="rId4"/>
          <a:stretch>
            <a:fillRect/>
          </a:stretch>
        </p:blipFill>
        <p:spPr>
          <a:xfrm>
            <a:off x="0" y="6826217"/>
            <a:ext cx="12192000" cy="31783"/>
          </a:xfrm>
          <a:prstGeom prst="rect">
            <a:avLst/>
          </a:prstGeom>
        </p:spPr>
      </p:pic>
      <p:sp>
        <p:nvSpPr>
          <p:cNvPr id="25" name="Titolo 1">
            <a:extLst>
              <a:ext uri="{FF2B5EF4-FFF2-40B4-BE49-F238E27FC236}">
                <a16:creationId xmlns:a16="http://schemas.microsoft.com/office/drawing/2014/main" id="{8C81318F-A6E2-4E4E-AD26-649A91504279}"/>
              </a:ext>
            </a:extLst>
          </p:cNvPr>
          <p:cNvSpPr>
            <a:spLocks noGrp="1"/>
          </p:cNvSpPr>
          <p:nvPr>
            <p:ph type="title" hasCustomPrompt="1"/>
          </p:nvPr>
        </p:nvSpPr>
        <p:spPr>
          <a:xfrm>
            <a:off x="3220977" y="188640"/>
            <a:ext cx="864096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707022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mediat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783B677-330E-4253-B1BB-68B6A29BF270}"/>
              </a:ext>
            </a:extLst>
          </p:cNvPr>
          <p:cNvPicPr>
            <a:picLocks noChangeAspect="1"/>
          </p:cNvPicPr>
          <p:nvPr userDrawn="1"/>
        </p:nvPicPr>
        <p:blipFill>
          <a:blip r:embed="rId3"/>
          <a:stretch>
            <a:fillRect/>
          </a:stretch>
        </p:blipFill>
        <p:spPr>
          <a:xfrm>
            <a:off x="702348" y="1449438"/>
            <a:ext cx="2645516" cy="655642"/>
          </a:xfrm>
          <a:prstGeom prst="rect">
            <a:avLst/>
          </a:prstGeom>
        </p:spPr>
      </p:pic>
      <p:sp>
        <p:nvSpPr>
          <p:cNvPr id="4" name="Content Placeholder 2">
            <a:extLst>
              <a:ext uri="{FF2B5EF4-FFF2-40B4-BE49-F238E27FC236}">
                <a16:creationId xmlns:a16="http://schemas.microsoft.com/office/drawing/2014/main" id="{1EF6C7B7-1597-4762-9541-39E64CD64D0B}"/>
              </a:ext>
            </a:extLst>
          </p:cNvPr>
          <p:cNvSpPr>
            <a:spLocks noGrp="1"/>
          </p:cNvSpPr>
          <p:nvPr>
            <p:ph idx="1" hasCustomPrompt="1"/>
          </p:nvPr>
        </p:nvSpPr>
        <p:spPr>
          <a:xfrm>
            <a:off x="628650" y="3631913"/>
            <a:ext cx="7759774" cy="2317368"/>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6" name="Content Placeholder 2">
            <a:extLst>
              <a:ext uri="{FF2B5EF4-FFF2-40B4-BE49-F238E27FC236}">
                <a16:creationId xmlns:a16="http://schemas.microsoft.com/office/drawing/2014/main" id="{2003D9A9-DAB0-4043-9528-4822DD2D82EF}"/>
              </a:ext>
            </a:extLst>
          </p:cNvPr>
          <p:cNvSpPr>
            <a:spLocks noGrp="1"/>
          </p:cNvSpPr>
          <p:nvPr>
            <p:ph idx="10" hasCustomPrompt="1"/>
          </p:nvPr>
        </p:nvSpPr>
        <p:spPr>
          <a:xfrm>
            <a:off x="628650" y="2944594"/>
            <a:ext cx="5883079" cy="505729"/>
          </a:xfrm>
          <a:prstGeom prst="rect">
            <a:avLst/>
          </a:prstGeom>
        </p:spPr>
        <p:txBody>
          <a:bodyPr>
            <a:normAutofit/>
          </a:bodyPr>
          <a:lstStyle>
            <a:lvl1pPr marL="0" indent="0">
              <a:buSzPct val="100000"/>
              <a:buFontTx/>
              <a:buNone/>
              <a:defRPr sz="2800" b="0" i="0">
                <a:solidFill>
                  <a:schemeClr val="accent5">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r>
              <a:rPr lang="en-GB" b="0" dirty="0">
                <a:solidFill>
                  <a:schemeClr val="accent5">
                    <a:lumMod val="75000"/>
                  </a:schemeClr>
                </a:solidFill>
              </a:rPr>
              <a:t>Click here to add subtitle</a:t>
            </a:r>
            <a:endParaRPr lang="it-IT" dirty="0"/>
          </a:p>
        </p:txBody>
      </p:sp>
      <p:pic>
        <p:nvPicPr>
          <p:cNvPr id="7" name="Immagine 6">
            <a:extLst>
              <a:ext uri="{FF2B5EF4-FFF2-40B4-BE49-F238E27FC236}">
                <a16:creationId xmlns:a16="http://schemas.microsoft.com/office/drawing/2014/main" id="{EE416F95-D136-4291-9DBD-6D01BD783D36}"/>
              </a:ext>
            </a:extLst>
          </p:cNvPr>
          <p:cNvPicPr>
            <a:picLocks noChangeAspect="1"/>
          </p:cNvPicPr>
          <p:nvPr userDrawn="1"/>
        </p:nvPicPr>
        <p:blipFill>
          <a:blip r:embed="rId4"/>
          <a:stretch>
            <a:fillRect/>
          </a:stretch>
        </p:blipFill>
        <p:spPr>
          <a:xfrm>
            <a:off x="0" y="6826217"/>
            <a:ext cx="12192000" cy="31783"/>
          </a:xfrm>
          <a:prstGeom prst="rect">
            <a:avLst/>
          </a:prstGeom>
        </p:spPr>
      </p:pic>
      <p:sp>
        <p:nvSpPr>
          <p:cNvPr id="8" name="Titolo 1">
            <a:extLst>
              <a:ext uri="{FF2B5EF4-FFF2-40B4-BE49-F238E27FC236}">
                <a16:creationId xmlns:a16="http://schemas.microsoft.com/office/drawing/2014/main" id="{B4701CE1-45E5-49C0-9675-78EC85F6A44F}"/>
              </a:ext>
            </a:extLst>
          </p:cNvPr>
          <p:cNvSpPr>
            <a:spLocks noGrp="1"/>
          </p:cNvSpPr>
          <p:nvPr>
            <p:ph type="title" hasCustomPrompt="1"/>
          </p:nvPr>
        </p:nvSpPr>
        <p:spPr>
          <a:xfrm>
            <a:off x="628650" y="2286670"/>
            <a:ext cx="5756582" cy="505729"/>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26536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4E9FBBCD-1A09-854C-AD37-ABFC23BF72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9008" y="5655630"/>
            <a:ext cx="630033" cy="578959"/>
          </a:xfrm>
          <a:prstGeom prst="rect">
            <a:avLst/>
          </a:prstGeom>
        </p:spPr>
      </p:pic>
      <p:pic>
        <p:nvPicPr>
          <p:cNvPr id="8" name="Immagine 7">
            <a:extLst>
              <a:ext uri="{FF2B5EF4-FFF2-40B4-BE49-F238E27FC236}">
                <a16:creationId xmlns:a16="http://schemas.microsoft.com/office/drawing/2014/main" id="{AB059FA9-527F-3047-9752-9021170989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43505" y="5638956"/>
            <a:ext cx="658903" cy="633228"/>
          </a:xfrm>
          <a:prstGeom prst="rect">
            <a:avLst/>
          </a:prstGeom>
        </p:spPr>
      </p:pic>
      <p:sp>
        <p:nvSpPr>
          <p:cNvPr id="10" name="CasellaDiTesto 9">
            <a:extLst>
              <a:ext uri="{FF2B5EF4-FFF2-40B4-BE49-F238E27FC236}">
                <a16:creationId xmlns:a16="http://schemas.microsoft.com/office/drawing/2014/main" id="{0C463FB9-8E58-4D7E-9AEC-9058EB62CFA0}"/>
              </a:ext>
            </a:extLst>
          </p:cNvPr>
          <p:cNvSpPr txBox="1"/>
          <p:nvPr userDrawn="1"/>
        </p:nvSpPr>
        <p:spPr>
          <a:xfrm>
            <a:off x="4759216" y="5755515"/>
            <a:ext cx="1552984"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eosc-hub.eu</a:t>
            </a:r>
          </a:p>
        </p:txBody>
      </p:sp>
      <p:sp>
        <p:nvSpPr>
          <p:cNvPr id="11" name="CasellaDiTesto 10">
            <a:extLst>
              <a:ext uri="{FF2B5EF4-FFF2-40B4-BE49-F238E27FC236}">
                <a16:creationId xmlns:a16="http://schemas.microsoft.com/office/drawing/2014/main" id="{7C1AC704-9BA4-4C9D-8727-21E0A6C216B1}"/>
              </a:ext>
            </a:extLst>
          </p:cNvPr>
          <p:cNvSpPr txBox="1"/>
          <p:nvPr userDrawn="1"/>
        </p:nvSpPr>
        <p:spPr>
          <a:xfrm>
            <a:off x="6600056" y="5745054"/>
            <a:ext cx="1624992"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a:t>
            </a:r>
            <a:r>
              <a:rPr lang="en-GB" sz="2000" dirty="0" err="1">
                <a:solidFill>
                  <a:srgbClr val="1C3046"/>
                </a:solidFill>
                <a:ea typeface="Source Sans Pro" charset="0"/>
                <a:cs typeface="Source Sans Pro" charset="0"/>
              </a:rPr>
              <a:t>EOSC_eu</a:t>
            </a:r>
            <a:endParaRPr lang="en-GB" sz="2000" dirty="0">
              <a:solidFill>
                <a:srgbClr val="1C3046"/>
              </a:solidFill>
              <a:ea typeface="Source Sans Pro" charset="0"/>
              <a:cs typeface="Source Sans Pro" charset="0"/>
            </a:endParaRPr>
          </a:p>
        </p:txBody>
      </p:sp>
      <p:pic>
        <p:nvPicPr>
          <p:cNvPr id="13" name="Immagine 12">
            <a:extLst>
              <a:ext uri="{FF2B5EF4-FFF2-40B4-BE49-F238E27FC236}">
                <a16:creationId xmlns:a16="http://schemas.microsoft.com/office/drawing/2014/main" id="{7AAF6B84-BF74-4F8E-B824-03711F26909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03519" y="2983662"/>
            <a:ext cx="1784961" cy="2231201"/>
          </a:xfrm>
          <a:prstGeom prst="rect">
            <a:avLst/>
          </a:prstGeom>
        </p:spPr>
      </p:pic>
      <p:sp>
        <p:nvSpPr>
          <p:cNvPr id="14" name="CasellaDiTesto 1">
            <a:extLst>
              <a:ext uri="{FF2B5EF4-FFF2-40B4-BE49-F238E27FC236}">
                <a16:creationId xmlns:a16="http://schemas.microsoft.com/office/drawing/2014/main" id="{B9E0F5DF-28BF-4603-9413-29E52713A802}"/>
              </a:ext>
            </a:extLst>
          </p:cNvPr>
          <p:cNvSpPr txBox="1"/>
          <p:nvPr userDrawn="1"/>
        </p:nvSpPr>
        <p:spPr>
          <a:xfrm>
            <a:off x="1103445" y="2060851"/>
            <a:ext cx="4128459" cy="954107"/>
          </a:xfrm>
          <a:prstGeom prst="rect">
            <a:avLst/>
          </a:prstGeom>
          <a:noFill/>
        </p:spPr>
        <p:txBody>
          <a:bodyPr wrap="square" rtlCol="0">
            <a:spAutoFit/>
          </a:bodyPr>
          <a:lstStyle/>
          <a:p>
            <a:r>
              <a:rPr lang="en-GB" sz="2800" b="1" dirty="0">
                <a:solidFill>
                  <a:srgbClr val="1D2F45"/>
                </a:solidFill>
                <a:ea typeface="Source Sans Pro" charset="0"/>
                <a:cs typeface="Source Sans Pro" charset="0"/>
              </a:rPr>
              <a:t>Thank you</a:t>
            </a:r>
          </a:p>
          <a:p>
            <a:r>
              <a:rPr lang="en-GB" sz="2800" b="1" dirty="0">
                <a:solidFill>
                  <a:srgbClr val="1D2F45"/>
                </a:solidFill>
                <a:ea typeface="Source Sans Pro" charset="0"/>
                <a:cs typeface="Source Sans Pro" charset="0"/>
              </a:rPr>
              <a:t>for your attention! </a:t>
            </a:r>
          </a:p>
        </p:txBody>
      </p:sp>
      <p:sp>
        <p:nvSpPr>
          <p:cNvPr id="15" name="CasellaDiTesto 2">
            <a:extLst>
              <a:ext uri="{FF2B5EF4-FFF2-40B4-BE49-F238E27FC236}">
                <a16:creationId xmlns:a16="http://schemas.microsoft.com/office/drawing/2014/main" id="{4D4D3755-ED45-4BF4-89D4-2BA41674BD19}"/>
              </a:ext>
            </a:extLst>
          </p:cNvPr>
          <p:cNvSpPr txBox="1"/>
          <p:nvPr userDrawn="1"/>
        </p:nvSpPr>
        <p:spPr>
          <a:xfrm>
            <a:off x="1103445" y="3145477"/>
            <a:ext cx="3888459" cy="400110"/>
          </a:xfrm>
          <a:prstGeom prst="rect">
            <a:avLst/>
          </a:prstGeom>
          <a:noFill/>
        </p:spPr>
        <p:txBody>
          <a:bodyPr wrap="square" rtlCol="0">
            <a:spAutoFit/>
          </a:bodyPr>
          <a:lstStyle/>
          <a:p>
            <a:r>
              <a:rPr lang="en-GB" sz="2000" i="1" dirty="0">
                <a:ea typeface="Source Sans Pro" panose="020B0503030403020204" pitchFamily="34" charset="0"/>
              </a:rPr>
              <a:t>Questions?</a:t>
            </a:r>
          </a:p>
        </p:txBody>
      </p:sp>
      <p:cxnSp>
        <p:nvCxnSpPr>
          <p:cNvPr id="17" name="Connettore 1 4">
            <a:extLst>
              <a:ext uri="{FF2B5EF4-FFF2-40B4-BE49-F238E27FC236}">
                <a16:creationId xmlns:a16="http://schemas.microsoft.com/office/drawing/2014/main" id="{8187ABF1-33F6-44C1-B88C-2672C628984B}"/>
              </a:ext>
            </a:extLst>
          </p:cNvPr>
          <p:cNvCxnSpPr/>
          <p:nvPr userDrawn="1"/>
        </p:nvCxnSpPr>
        <p:spPr>
          <a:xfrm>
            <a:off x="1199457" y="3084480"/>
            <a:ext cx="2112235" cy="0"/>
          </a:xfrm>
          <a:prstGeom prst="line">
            <a:avLst/>
          </a:prstGeom>
          <a:ln>
            <a:solidFill>
              <a:srgbClr val="1D2F4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994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a16="http://schemas.microsoft.com/office/drawing/2014/main" id="{B77B2A9D-5C2F-4A5C-83AC-2A23BED551CC}"/>
              </a:ext>
            </a:extLst>
          </p:cNvPr>
          <p:cNvSpPr>
            <a:spLocks noGrp="1"/>
          </p:cNvSpPr>
          <p:nvPr>
            <p:ph type="sldNum" sz="quarter" idx="12"/>
          </p:nvPr>
        </p:nvSpPr>
        <p:spPr>
          <a:xfrm>
            <a:off x="8737600" y="6381328"/>
            <a:ext cx="311904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335360" y="1268765"/>
            <a:ext cx="1152128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9/13/18</a:t>
            </a:fld>
            <a:endParaRPr lang="en-US" dirty="0"/>
          </a:p>
        </p:txBody>
      </p:sp>
      <p:sp>
        <p:nvSpPr>
          <p:cNvPr id="13"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a16="http://schemas.microsoft.com/office/drawing/2014/main" id="{05EEB7C1-79E8-894A-A6D8-E6E8AF7BA267}"/>
              </a:ext>
            </a:extLst>
          </p:cNvPr>
          <p:cNvCxnSpPr>
            <a:cxnSpLocks/>
          </p:cNvCxnSpPr>
          <p:nvPr userDrawn="1"/>
        </p:nvCxnSpPr>
        <p:spPr>
          <a:xfrm flipH="1" flipV="1">
            <a:off x="335360" y="637624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a16="http://schemas.microsoft.com/office/drawing/2014/main" id="{833973A6-C1BB-1043-8DAC-B993CBB6D983}"/>
              </a:ext>
            </a:extLst>
          </p:cNvPr>
          <p:cNvSpPr/>
          <p:nvPr userDrawn="1"/>
        </p:nvSpPr>
        <p:spPr>
          <a:xfrm>
            <a:off x="11266784" y="6381333"/>
            <a:ext cx="589856"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6714448" y="-3"/>
            <a:ext cx="1738195"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10504876" y="-2404"/>
            <a:ext cx="1523817"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8508621" y="0"/>
            <a:ext cx="2135276"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80" y="-3"/>
            <a:ext cx="858151"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a16="http://schemas.microsoft.com/office/drawing/2014/main" id="{A01731E7-CB9A-4E4D-834D-37ACDE4D9799}"/>
              </a:ext>
            </a:extLst>
          </p:cNvPr>
          <p:cNvPicPr>
            <a:picLocks noChangeAspect="1"/>
          </p:cNvPicPr>
          <p:nvPr userDrawn="1"/>
        </p:nvPicPr>
        <p:blipFill>
          <a:blip r:embed="rId3"/>
          <a:stretch>
            <a:fillRect/>
          </a:stretch>
        </p:blipFill>
        <p:spPr>
          <a:xfrm>
            <a:off x="-180" y="6813550"/>
            <a:ext cx="12192000" cy="44450"/>
          </a:xfrm>
          <a:prstGeom prst="rect">
            <a:avLst/>
          </a:prstGeom>
        </p:spPr>
      </p:pic>
      <p:sp>
        <p:nvSpPr>
          <p:cNvPr id="15" name="Segnaposto testo 3">
            <a:extLst>
              <a:ext uri="{FF2B5EF4-FFF2-40B4-BE49-F238E27FC236}">
                <a16:creationId xmlns:a16="http://schemas.microsoft.com/office/drawing/2014/main" id="{CB6AB942-1F6F-D740-9623-04930E39D576}"/>
              </a:ext>
            </a:extLst>
          </p:cNvPr>
          <p:cNvSpPr>
            <a:spLocks noGrp="1"/>
          </p:cNvSpPr>
          <p:nvPr>
            <p:ph type="body" sz="quarter" idx="14" hasCustomPrompt="1"/>
          </p:nvPr>
        </p:nvSpPr>
        <p:spPr>
          <a:xfrm>
            <a:off x="3882237" y="260490"/>
            <a:ext cx="7974404"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622978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a16="http://schemas.microsoft.com/office/drawing/2014/main" id="{B77B2A9D-5C2F-4A5C-83AC-2A23BED551CC}"/>
              </a:ext>
            </a:extLst>
          </p:cNvPr>
          <p:cNvSpPr>
            <a:spLocks noGrp="1"/>
          </p:cNvSpPr>
          <p:nvPr>
            <p:ph type="sldNum" sz="quarter" idx="12"/>
          </p:nvPr>
        </p:nvSpPr>
        <p:spPr>
          <a:xfrm>
            <a:off x="8737600" y="6381328"/>
            <a:ext cx="311904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335360" y="1268765"/>
            <a:ext cx="1152128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9/13/18</a:t>
            </a:fld>
            <a:endParaRPr lang="en-US" dirty="0"/>
          </a:p>
        </p:txBody>
      </p:sp>
      <p:sp>
        <p:nvSpPr>
          <p:cNvPr id="13"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a16="http://schemas.microsoft.com/office/drawing/2014/main" id="{05EEB7C1-79E8-894A-A6D8-E6E8AF7BA267}"/>
              </a:ext>
            </a:extLst>
          </p:cNvPr>
          <p:cNvCxnSpPr>
            <a:cxnSpLocks/>
          </p:cNvCxnSpPr>
          <p:nvPr userDrawn="1"/>
        </p:nvCxnSpPr>
        <p:spPr>
          <a:xfrm flipH="1" flipV="1">
            <a:off x="335360" y="637624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a16="http://schemas.microsoft.com/office/drawing/2014/main" id="{833973A6-C1BB-1043-8DAC-B993CBB6D983}"/>
              </a:ext>
            </a:extLst>
          </p:cNvPr>
          <p:cNvSpPr/>
          <p:nvPr userDrawn="1"/>
        </p:nvSpPr>
        <p:spPr>
          <a:xfrm>
            <a:off x="11266784" y="6381333"/>
            <a:ext cx="589856"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6714448" y="-3"/>
            <a:ext cx="1738195"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10504876" y="-2404"/>
            <a:ext cx="1523817"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8508621" y="0"/>
            <a:ext cx="2135276"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80" y="-3"/>
            <a:ext cx="858151"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a16="http://schemas.microsoft.com/office/drawing/2014/main" id="{A01731E7-CB9A-4E4D-834D-37ACDE4D9799}"/>
              </a:ext>
            </a:extLst>
          </p:cNvPr>
          <p:cNvPicPr>
            <a:picLocks noChangeAspect="1"/>
          </p:cNvPicPr>
          <p:nvPr userDrawn="1"/>
        </p:nvPicPr>
        <p:blipFill>
          <a:blip r:embed="rId3"/>
          <a:stretch>
            <a:fillRect/>
          </a:stretch>
        </p:blipFill>
        <p:spPr>
          <a:xfrm>
            <a:off x="-180" y="6813550"/>
            <a:ext cx="12192000" cy="44450"/>
          </a:xfrm>
          <a:prstGeom prst="rect">
            <a:avLst/>
          </a:prstGeom>
        </p:spPr>
      </p:pic>
      <p:sp>
        <p:nvSpPr>
          <p:cNvPr id="15" name="Segnaposto testo 3">
            <a:extLst>
              <a:ext uri="{FF2B5EF4-FFF2-40B4-BE49-F238E27FC236}">
                <a16:creationId xmlns:a16="http://schemas.microsoft.com/office/drawing/2014/main" id="{CB6AB942-1F6F-D740-9623-04930E39D576}"/>
              </a:ext>
            </a:extLst>
          </p:cNvPr>
          <p:cNvSpPr>
            <a:spLocks noGrp="1"/>
          </p:cNvSpPr>
          <p:nvPr>
            <p:ph type="body" sz="quarter" idx="14" hasCustomPrompt="1"/>
          </p:nvPr>
        </p:nvSpPr>
        <p:spPr>
          <a:xfrm>
            <a:off x="3882237" y="260490"/>
            <a:ext cx="7974404"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289048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4_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a16="http://schemas.microsoft.com/office/drawing/2014/main" id="{B77B2A9D-5C2F-4A5C-83AC-2A23BED551CC}"/>
              </a:ext>
            </a:extLst>
          </p:cNvPr>
          <p:cNvSpPr>
            <a:spLocks noGrp="1"/>
          </p:cNvSpPr>
          <p:nvPr>
            <p:ph type="sldNum" sz="quarter" idx="12"/>
          </p:nvPr>
        </p:nvSpPr>
        <p:spPr>
          <a:xfrm>
            <a:off x="8737600" y="6381328"/>
            <a:ext cx="311904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335360" y="1268765"/>
            <a:ext cx="1152128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9/13/18</a:t>
            </a:fld>
            <a:endParaRPr lang="en-US" dirty="0"/>
          </a:p>
        </p:txBody>
      </p:sp>
      <p:sp>
        <p:nvSpPr>
          <p:cNvPr id="13"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a16="http://schemas.microsoft.com/office/drawing/2014/main" id="{05EEB7C1-79E8-894A-A6D8-E6E8AF7BA267}"/>
              </a:ext>
            </a:extLst>
          </p:cNvPr>
          <p:cNvCxnSpPr>
            <a:cxnSpLocks/>
          </p:cNvCxnSpPr>
          <p:nvPr userDrawn="1"/>
        </p:nvCxnSpPr>
        <p:spPr>
          <a:xfrm flipH="1" flipV="1">
            <a:off x="335360" y="637624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a16="http://schemas.microsoft.com/office/drawing/2014/main" id="{833973A6-C1BB-1043-8DAC-B993CBB6D983}"/>
              </a:ext>
            </a:extLst>
          </p:cNvPr>
          <p:cNvSpPr/>
          <p:nvPr userDrawn="1"/>
        </p:nvSpPr>
        <p:spPr>
          <a:xfrm>
            <a:off x="11266784" y="6381333"/>
            <a:ext cx="589856"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6714448" y="-3"/>
            <a:ext cx="1738195"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10504876" y="-2404"/>
            <a:ext cx="1523817"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8508621" y="0"/>
            <a:ext cx="2135276"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80" y="-3"/>
            <a:ext cx="858151"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a16="http://schemas.microsoft.com/office/drawing/2014/main" id="{A01731E7-CB9A-4E4D-834D-37ACDE4D9799}"/>
              </a:ext>
            </a:extLst>
          </p:cNvPr>
          <p:cNvPicPr>
            <a:picLocks noChangeAspect="1"/>
          </p:cNvPicPr>
          <p:nvPr userDrawn="1"/>
        </p:nvPicPr>
        <p:blipFill>
          <a:blip r:embed="rId3"/>
          <a:stretch>
            <a:fillRect/>
          </a:stretch>
        </p:blipFill>
        <p:spPr>
          <a:xfrm>
            <a:off x="-180" y="6813550"/>
            <a:ext cx="12192000" cy="44450"/>
          </a:xfrm>
          <a:prstGeom prst="rect">
            <a:avLst/>
          </a:prstGeom>
        </p:spPr>
      </p:pic>
      <p:sp>
        <p:nvSpPr>
          <p:cNvPr id="15" name="Segnaposto testo 3">
            <a:extLst>
              <a:ext uri="{FF2B5EF4-FFF2-40B4-BE49-F238E27FC236}">
                <a16:creationId xmlns:a16="http://schemas.microsoft.com/office/drawing/2014/main" id="{CB6AB942-1F6F-D740-9623-04930E39D576}"/>
              </a:ext>
            </a:extLst>
          </p:cNvPr>
          <p:cNvSpPr>
            <a:spLocks noGrp="1"/>
          </p:cNvSpPr>
          <p:nvPr>
            <p:ph type="body" sz="quarter" idx="14" hasCustomPrompt="1"/>
          </p:nvPr>
        </p:nvSpPr>
        <p:spPr>
          <a:xfrm>
            <a:off x="3882237" y="260490"/>
            <a:ext cx="7974404"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478644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4" r:id="rId3"/>
    <p:sldLayoutId id="2147483709" r:id="rId4"/>
    <p:sldLayoutId id="2147483712" r:id="rId5"/>
    <p:sldLayoutId id="2147483711" r:id="rId6"/>
    <p:sldLayoutId id="2147483713" r:id="rId7"/>
    <p:sldLayoutId id="2147483714" r:id="rId8"/>
    <p:sldLayoutId id="2147483716" r:id="rId9"/>
    <p:sldLayoutId id="2147483719" r:id="rId10"/>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4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kubernetes.io/docs/" TargetMode="External"/><Relationship Id="rId2" Type="http://schemas.openxmlformats.org/officeDocument/2006/relationships/hyperlink" Target="https://wiki.egi.eu/wiki/Federated_Cloud_Containers"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20.png"/><Relationship Id="rId21" Type="http://schemas.openxmlformats.org/officeDocument/2006/relationships/image" Target="../media/image38.tiff"/><Relationship Id="rId7" Type="http://schemas.openxmlformats.org/officeDocument/2006/relationships/image" Target="../media/image24.jpeg"/><Relationship Id="rId12" Type="http://schemas.openxmlformats.org/officeDocument/2006/relationships/image" Target="../media/image29.png"/><Relationship Id="rId17" Type="http://schemas.openxmlformats.org/officeDocument/2006/relationships/image" Target="../media/image34.gif"/><Relationship Id="rId2" Type="http://schemas.openxmlformats.org/officeDocument/2006/relationships/image" Target="../media/image19.gif"/><Relationship Id="rId16" Type="http://schemas.openxmlformats.org/officeDocument/2006/relationships/image" Target="../media/image33.jpeg"/><Relationship Id="rId20"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23.gif"/><Relationship Id="rId11" Type="http://schemas.openxmlformats.org/officeDocument/2006/relationships/image" Target="../media/image28.jpeg"/><Relationship Id="rId5" Type="http://schemas.openxmlformats.org/officeDocument/2006/relationships/image" Target="../media/image22.tiff"/><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tiff"/></Relationships>
</file>

<file path=ppt/slides/_rels/slide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iki.egi.eu/wiki/Federated_Cloud_OCCI_to_IM_Migration" TargetMode="External"/><Relationship Id="rId2" Type="http://schemas.openxmlformats.org/officeDocument/2006/relationships/hyperlink" Target="https://wiki.egi.eu/wiki/Federated_Cloud_IaaS_Orchestratio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E5888FF4-7091-F547-BED3-1E8B9F928902}"/>
              </a:ext>
            </a:extLst>
          </p:cNvPr>
          <p:cNvSpPr txBox="1">
            <a:spLocks/>
          </p:cNvSpPr>
          <p:nvPr/>
        </p:nvSpPr>
        <p:spPr>
          <a:xfrm>
            <a:off x="1343472" y="3011566"/>
            <a:ext cx="9793088" cy="576065"/>
          </a:xfrm>
          <a:prstGeom prst="rect">
            <a:avLst/>
          </a:prstGeom>
        </p:spPr>
        <p:txBody>
          <a:bodyPr vert="horz">
            <a:scene3d>
              <a:camera prst="orthographicFront"/>
              <a:lightRig rig="threePt" dir="t"/>
            </a:scene3d>
            <a:sp3d contourW="12700">
              <a:contourClr>
                <a:srgbClr val="1C3046"/>
              </a:contourClr>
            </a:sp3d>
          </a:bodyPr>
          <a:lstStyle>
            <a:lvl1pPr algn="ctr" defTabSz="457200" rtl="0" eaLnBrk="1" latinLnBrk="0" hangingPunct="1">
              <a:spcBef>
                <a:spcPct val="0"/>
              </a:spcBef>
              <a:buNone/>
              <a:defRPr sz="2800" b="1" i="0" kern="1200">
                <a:solidFill>
                  <a:schemeClr val="tx1"/>
                </a:solidFill>
                <a:latin typeface="Source Sans Pro" charset="0"/>
                <a:ea typeface="Source Sans Pro" charset="0"/>
                <a:cs typeface="Source Sans Pro" charset="0"/>
              </a:defRPr>
            </a:lvl1pPr>
          </a:lstStyle>
          <a:p>
            <a:pPr algn="l"/>
            <a:r>
              <a:rPr lang="en-GB" sz="3200" b="1" dirty="0">
                <a:solidFill>
                  <a:srgbClr val="1C3046"/>
                </a:solidFill>
                <a:latin typeface="+mn-lt"/>
              </a:rPr>
              <a:t>EGI Cloud Container Compute</a:t>
            </a:r>
          </a:p>
        </p:txBody>
      </p:sp>
      <p:sp>
        <p:nvSpPr>
          <p:cNvPr id="6" name="Titolo 1">
            <a:extLst>
              <a:ext uri="{FF2B5EF4-FFF2-40B4-BE49-F238E27FC236}">
                <a16:creationId xmlns:a16="http://schemas.microsoft.com/office/drawing/2014/main" id="{DA40618A-E780-6B4C-9F22-53ADEAFB468E}"/>
              </a:ext>
            </a:extLst>
          </p:cNvPr>
          <p:cNvSpPr txBox="1">
            <a:spLocks/>
          </p:cNvSpPr>
          <p:nvPr/>
        </p:nvSpPr>
        <p:spPr>
          <a:xfrm>
            <a:off x="1343472" y="3717032"/>
            <a:ext cx="9793088" cy="576065"/>
          </a:xfrm>
          <a:prstGeom prst="rect">
            <a:avLst/>
          </a:prstGeom>
        </p:spPr>
        <p:txBody>
          <a:bodyPr vert="horz"/>
          <a:lstStyle>
            <a:lvl1pPr algn="ctr" defTabSz="457200" rtl="0" eaLnBrk="1" latinLnBrk="0" hangingPunct="1">
              <a:spcBef>
                <a:spcPct val="0"/>
              </a:spcBef>
              <a:buNone/>
              <a:defRPr sz="2800" b="1" i="0" kern="1200">
                <a:solidFill>
                  <a:schemeClr val="tx1"/>
                </a:solidFill>
                <a:latin typeface="Source Sans Pro" charset="0"/>
                <a:ea typeface="Source Sans Pro" charset="0"/>
                <a:cs typeface="Source Sans Pro" charset="0"/>
              </a:defRPr>
            </a:lvl1pPr>
          </a:lstStyle>
          <a:p>
            <a:pPr algn="l"/>
            <a:r>
              <a:rPr lang="en-GB" b="0" dirty="0">
                <a:solidFill>
                  <a:srgbClr val="B5892D"/>
                </a:solidFill>
                <a:latin typeface="+mn-lt"/>
              </a:rPr>
              <a:t>Enol Fernández </a:t>
            </a:r>
          </a:p>
          <a:p>
            <a:pPr algn="l"/>
            <a:r>
              <a:rPr lang="en-GB" b="0" dirty="0">
                <a:solidFill>
                  <a:srgbClr val="B5892D"/>
                </a:solidFill>
                <a:latin typeface="+mn-lt"/>
              </a:rPr>
              <a:t>EGI Foundation</a:t>
            </a:r>
          </a:p>
        </p:txBody>
      </p:sp>
      <p:sp>
        <p:nvSpPr>
          <p:cNvPr id="7" name="TextBox 6">
            <a:extLst>
              <a:ext uri="{FF2B5EF4-FFF2-40B4-BE49-F238E27FC236}">
                <a16:creationId xmlns:a16="http://schemas.microsoft.com/office/drawing/2014/main" id="{BA7AD28B-C595-4505-A53C-4A8CA5E69B72}"/>
              </a:ext>
            </a:extLst>
          </p:cNvPr>
          <p:cNvSpPr txBox="1"/>
          <p:nvPr/>
        </p:nvSpPr>
        <p:spPr>
          <a:xfrm>
            <a:off x="4055096" y="4941168"/>
            <a:ext cx="8136904" cy="338554"/>
          </a:xfrm>
          <a:prstGeom prst="rect">
            <a:avLst/>
          </a:prstGeom>
          <a:noFill/>
        </p:spPr>
        <p:txBody>
          <a:bodyPr wrap="square" rtlCol="0">
            <a:spAutoFit/>
          </a:bodyPr>
          <a:lstStyle/>
          <a:p>
            <a:pPr lvl="0"/>
            <a:r>
              <a:rPr lang="en-GB" sz="1600" b="1" dirty="0">
                <a:solidFill>
                  <a:srgbClr val="1C3046"/>
                </a:solidFill>
              </a:rPr>
              <a:t>Dissemination level</a:t>
            </a:r>
            <a:r>
              <a:rPr lang="en-GB" sz="1600" dirty="0">
                <a:solidFill>
                  <a:srgbClr val="1C3046"/>
                </a:solidFill>
              </a:rPr>
              <a:t>: Public</a:t>
            </a:r>
          </a:p>
        </p:txBody>
      </p:sp>
    </p:spTree>
    <p:extLst>
      <p:ext uri="{BB962C8B-B14F-4D97-AF65-F5344CB8AC3E}">
        <p14:creationId xmlns:p14="http://schemas.microsoft.com/office/powerpoint/2010/main" val="464063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66581-9233-4B42-B16B-D0C7AD35D323}"/>
              </a:ext>
            </a:extLst>
          </p:cNvPr>
          <p:cNvSpPr>
            <a:spLocks noGrp="1"/>
          </p:cNvSpPr>
          <p:nvPr>
            <p:ph idx="1"/>
          </p:nvPr>
        </p:nvSpPr>
        <p:spPr/>
        <p:txBody>
          <a:bodyPr/>
          <a:lstStyle/>
          <a:p>
            <a:r>
              <a:rPr lang="en-GB" dirty="0"/>
              <a:t>Containers provide virtualisation at the OS level</a:t>
            </a:r>
          </a:p>
          <a:p>
            <a:pPr lvl="1"/>
            <a:r>
              <a:rPr lang="en-GB" dirty="0"/>
              <a:t>Same kernel, isolated user-space</a:t>
            </a:r>
          </a:p>
          <a:p>
            <a:pPr lvl="1"/>
            <a:r>
              <a:rPr lang="en-GB" dirty="0"/>
              <a:t>Faster deployment, less overhead, easier migration…</a:t>
            </a:r>
          </a:p>
          <a:p>
            <a:endParaRPr lang="en-GB" dirty="0"/>
          </a:p>
        </p:txBody>
      </p:sp>
      <p:sp>
        <p:nvSpPr>
          <p:cNvPr id="4" name="Slide Number Placeholder 3">
            <a:extLst>
              <a:ext uri="{FF2B5EF4-FFF2-40B4-BE49-F238E27FC236}">
                <a16:creationId xmlns:a16="http://schemas.microsoft.com/office/drawing/2014/main" id="{C40DCEC7-6765-F746-907A-4122F9E8F3AB}"/>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
        <p:nvSpPr>
          <p:cNvPr id="5" name="Title 4">
            <a:extLst>
              <a:ext uri="{FF2B5EF4-FFF2-40B4-BE49-F238E27FC236}">
                <a16:creationId xmlns:a16="http://schemas.microsoft.com/office/drawing/2014/main" id="{3D300EF9-ADF3-D640-909D-43E3BB7E91C9}"/>
              </a:ext>
            </a:extLst>
          </p:cNvPr>
          <p:cNvSpPr>
            <a:spLocks noGrp="1"/>
          </p:cNvSpPr>
          <p:nvPr>
            <p:ph type="title"/>
          </p:nvPr>
        </p:nvSpPr>
        <p:spPr/>
        <p:txBody>
          <a:bodyPr>
            <a:normAutofit fontScale="90000"/>
          </a:bodyPr>
          <a:lstStyle/>
          <a:p>
            <a:r>
              <a:rPr lang="en-GB" dirty="0"/>
              <a:t>Containers</a:t>
            </a:r>
          </a:p>
        </p:txBody>
      </p:sp>
      <p:sp>
        <p:nvSpPr>
          <p:cNvPr id="6" name="Rectángulo 3">
            <a:extLst>
              <a:ext uri="{FF2B5EF4-FFF2-40B4-BE49-F238E27FC236}">
                <a16:creationId xmlns:a16="http://schemas.microsoft.com/office/drawing/2014/main" id="{B5CE8546-E3F7-F24E-B033-445A1BADF5E5}"/>
              </a:ext>
            </a:extLst>
          </p:cNvPr>
          <p:cNvSpPr/>
          <p:nvPr/>
        </p:nvSpPr>
        <p:spPr>
          <a:xfrm>
            <a:off x="2319789" y="5661248"/>
            <a:ext cx="288032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7" name="Rectángulo 4">
            <a:extLst>
              <a:ext uri="{FF2B5EF4-FFF2-40B4-BE49-F238E27FC236}">
                <a16:creationId xmlns:a16="http://schemas.microsoft.com/office/drawing/2014/main" id="{5E00FD9E-88ED-D54B-9F16-2ED98B40BBA4}"/>
              </a:ext>
            </a:extLst>
          </p:cNvPr>
          <p:cNvSpPr/>
          <p:nvPr/>
        </p:nvSpPr>
        <p:spPr>
          <a:xfrm>
            <a:off x="2319789" y="5229200"/>
            <a:ext cx="288032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8" name="Rectángulo 5">
            <a:extLst>
              <a:ext uri="{FF2B5EF4-FFF2-40B4-BE49-F238E27FC236}">
                <a16:creationId xmlns:a16="http://schemas.microsoft.com/office/drawing/2014/main" id="{D20B4B89-A56F-AB4B-AD02-ECBDA32C6D4D}"/>
              </a:ext>
            </a:extLst>
          </p:cNvPr>
          <p:cNvSpPr/>
          <p:nvPr/>
        </p:nvSpPr>
        <p:spPr>
          <a:xfrm>
            <a:off x="2319789" y="4797152"/>
            <a:ext cx="2880320" cy="432048"/>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Hypervisor</a:t>
            </a:r>
          </a:p>
        </p:txBody>
      </p:sp>
      <p:grpSp>
        <p:nvGrpSpPr>
          <p:cNvPr id="9" name="Agrupar 20">
            <a:extLst>
              <a:ext uri="{FF2B5EF4-FFF2-40B4-BE49-F238E27FC236}">
                <a16:creationId xmlns:a16="http://schemas.microsoft.com/office/drawing/2014/main" id="{29C45588-CA0B-824C-A091-114CBB2D10AA}"/>
              </a:ext>
            </a:extLst>
          </p:cNvPr>
          <p:cNvGrpSpPr/>
          <p:nvPr/>
        </p:nvGrpSpPr>
        <p:grpSpPr>
          <a:xfrm>
            <a:off x="2319789" y="2996952"/>
            <a:ext cx="864096" cy="1800200"/>
            <a:chOff x="755576" y="3212976"/>
            <a:chExt cx="864096" cy="1800200"/>
          </a:xfrm>
        </p:grpSpPr>
        <p:sp>
          <p:nvSpPr>
            <p:cNvPr id="10" name="Rectángulo 6">
              <a:extLst>
                <a:ext uri="{FF2B5EF4-FFF2-40B4-BE49-F238E27FC236}">
                  <a16:creationId xmlns:a16="http://schemas.microsoft.com/office/drawing/2014/main" id="{4F94290D-2A66-D847-BB30-C4AA2DBD43C1}"/>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11" name="Rectángulo 7">
              <a:extLst>
                <a:ext uri="{FF2B5EF4-FFF2-40B4-BE49-F238E27FC236}">
                  <a16:creationId xmlns:a16="http://schemas.microsoft.com/office/drawing/2014/main" id="{9F727714-F162-6A44-81CD-CBA9D8D094F4}"/>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2" name="Rectángulo 8">
              <a:extLst>
                <a:ext uri="{FF2B5EF4-FFF2-40B4-BE49-F238E27FC236}">
                  <a16:creationId xmlns:a16="http://schemas.microsoft.com/office/drawing/2014/main" id="{67AC7E8E-4A29-E642-814C-3181E0F596B7}"/>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
        <p:nvSpPr>
          <p:cNvPr id="13" name="Rectángulo 21">
            <a:extLst>
              <a:ext uri="{FF2B5EF4-FFF2-40B4-BE49-F238E27FC236}">
                <a16:creationId xmlns:a16="http://schemas.microsoft.com/office/drawing/2014/main" id="{2FCED3FC-C06B-4B44-8960-FD426DF1A679}"/>
              </a:ext>
            </a:extLst>
          </p:cNvPr>
          <p:cNvSpPr/>
          <p:nvPr/>
        </p:nvSpPr>
        <p:spPr>
          <a:xfrm>
            <a:off x="6714455" y="5661248"/>
            <a:ext cx="288032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14" name="Rectángulo 22">
            <a:extLst>
              <a:ext uri="{FF2B5EF4-FFF2-40B4-BE49-F238E27FC236}">
                <a16:creationId xmlns:a16="http://schemas.microsoft.com/office/drawing/2014/main" id="{8625EC41-B090-1E47-811E-5F089A6DEE1E}"/>
              </a:ext>
            </a:extLst>
          </p:cNvPr>
          <p:cNvSpPr/>
          <p:nvPr/>
        </p:nvSpPr>
        <p:spPr>
          <a:xfrm>
            <a:off x="6714455" y="5229200"/>
            <a:ext cx="288032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15" name="Rectángulo 23">
            <a:extLst>
              <a:ext uri="{FF2B5EF4-FFF2-40B4-BE49-F238E27FC236}">
                <a16:creationId xmlns:a16="http://schemas.microsoft.com/office/drawing/2014/main" id="{2C6EA4FF-1F55-5549-8E97-D7C9672244AB}"/>
              </a:ext>
            </a:extLst>
          </p:cNvPr>
          <p:cNvSpPr/>
          <p:nvPr/>
        </p:nvSpPr>
        <p:spPr>
          <a:xfrm>
            <a:off x="6714455" y="4653136"/>
            <a:ext cx="1800200"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6" name="Rectángulo 24">
            <a:extLst>
              <a:ext uri="{FF2B5EF4-FFF2-40B4-BE49-F238E27FC236}">
                <a16:creationId xmlns:a16="http://schemas.microsoft.com/office/drawing/2014/main" id="{81DEA291-B993-0F41-B723-02E6D101177F}"/>
              </a:ext>
            </a:extLst>
          </p:cNvPr>
          <p:cNvSpPr/>
          <p:nvPr/>
        </p:nvSpPr>
        <p:spPr>
          <a:xfrm>
            <a:off x="6714455" y="4077072"/>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7" name="Rectángulo 25">
            <a:extLst>
              <a:ext uri="{FF2B5EF4-FFF2-40B4-BE49-F238E27FC236}">
                <a16:creationId xmlns:a16="http://schemas.microsoft.com/office/drawing/2014/main" id="{7E691652-7613-9C49-8E74-949F262636A2}"/>
              </a:ext>
            </a:extLst>
          </p:cNvPr>
          <p:cNvSpPr/>
          <p:nvPr/>
        </p:nvSpPr>
        <p:spPr>
          <a:xfrm>
            <a:off x="7650559" y="4077072"/>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8" name="Rectángulo 28">
            <a:extLst>
              <a:ext uri="{FF2B5EF4-FFF2-40B4-BE49-F238E27FC236}">
                <a16:creationId xmlns:a16="http://schemas.microsoft.com/office/drawing/2014/main" id="{C20A1F11-8699-D042-8D82-1B0119399C58}"/>
              </a:ext>
            </a:extLst>
          </p:cNvPr>
          <p:cNvSpPr/>
          <p:nvPr/>
        </p:nvSpPr>
        <p:spPr>
          <a:xfrm>
            <a:off x="8730679" y="4653136"/>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9" name="Rectángulo 29">
            <a:extLst>
              <a:ext uri="{FF2B5EF4-FFF2-40B4-BE49-F238E27FC236}">
                <a16:creationId xmlns:a16="http://schemas.microsoft.com/office/drawing/2014/main" id="{2EF5CB3B-C360-7D46-A614-5CC780C91DEE}"/>
              </a:ext>
            </a:extLst>
          </p:cNvPr>
          <p:cNvSpPr/>
          <p:nvPr/>
        </p:nvSpPr>
        <p:spPr>
          <a:xfrm>
            <a:off x="8730679" y="4077072"/>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sp>
        <p:nvSpPr>
          <p:cNvPr id="20" name="Cerrar llave 30">
            <a:extLst>
              <a:ext uri="{FF2B5EF4-FFF2-40B4-BE49-F238E27FC236}">
                <a16:creationId xmlns:a16="http://schemas.microsoft.com/office/drawing/2014/main" id="{9F3C8B32-1DB3-BC4D-A73D-813D3BF4910F}"/>
              </a:ext>
            </a:extLst>
          </p:cNvPr>
          <p:cNvSpPr/>
          <p:nvPr/>
        </p:nvSpPr>
        <p:spPr>
          <a:xfrm>
            <a:off x="5231905" y="2996952"/>
            <a:ext cx="184229" cy="1800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CuadroTexto 31">
            <a:extLst>
              <a:ext uri="{FF2B5EF4-FFF2-40B4-BE49-F238E27FC236}">
                <a16:creationId xmlns:a16="http://schemas.microsoft.com/office/drawing/2014/main" id="{EAAAC4BA-1F31-8C40-A4EB-9A5404F689EE}"/>
              </a:ext>
            </a:extLst>
          </p:cNvPr>
          <p:cNvSpPr txBox="1"/>
          <p:nvPr/>
        </p:nvSpPr>
        <p:spPr>
          <a:xfrm>
            <a:off x="5375921" y="3717032"/>
            <a:ext cx="607859" cy="369332"/>
          </a:xfrm>
          <a:prstGeom prst="rect">
            <a:avLst/>
          </a:prstGeom>
          <a:noFill/>
        </p:spPr>
        <p:txBody>
          <a:bodyPr wrap="none" rtlCol="0">
            <a:spAutoFit/>
          </a:bodyPr>
          <a:lstStyle/>
          <a:p>
            <a:r>
              <a:rPr lang="en-GB" dirty="0"/>
              <a:t>VMs</a:t>
            </a:r>
          </a:p>
        </p:txBody>
      </p:sp>
      <p:sp>
        <p:nvSpPr>
          <p:cNvPr id="22" name="Cerrar llave 32">
            <a:extLst>
              <a:ext uri="{FF2B5EF4-FFF2-40B4-BE49-F238E27FC236}">
                <a16:creationId xmlns:a16="http://schemas.microsoft.com/office/drawing/2014/main" id="{1A7E5379-B084-2F40-8E68-79F616F654A9}"/>
              </a:ext>
            </a:extLst>
          </p:cNvPr>
          <p:cNvSpPr/>
          <p:nvPr/>
        </p:nvSpPr>
        <p:spPr>
          <a:xfrm>
            <a:off x="9666783" y="4077072"/>
            <a:ext cx="288032" cy="115212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3" name="CuadroTexto 33">
            <a:extLst>
              <a:ext uri="{FF2B5EF4-FFF2-40B4-BE49-F238E27FC236}">
                <a16:creationId xmlns:a16="http://schemas.microsoft.com/office/drawing/2014/main" id="{9E5E0CC8-6817-0E4A-B700-FF8A39E15BE3}"/>
              </a:ext>
            </a:extLst>
          </p:cNvPr>
          <p:cNvSpPr txBox="1"/>
          <p:nvPr/>
        </p:nvSpPr>
        <p:spPr>
          <a:xfrm>
            <a:off x="10026824" y="4158652"/>
            <a:ext cx="461665" cy="1070549"/>
          </a:xfrm>
          <a:prstGeom prst="rect">
            <a:avLst/>
          </a:prstGeom>
          <a:noFill/>
        </p:spPr>
        <p:txBody>
          <a:bodyPr vert="vert270" wrap="none" rtlCol="0">
            <a:spAutoFit/>
          </a:bodyPr>
          <a:lstStyle/>
          <a:p>
            <a:r>
              <a:rPr lang="en-GB" dirty="0"/>
              <a:t>containers</a:t>
            </a:r>
          </a:p>
        </p:txBody>
      </p:sp>
      <p:grpSp>
        <p:nvGrpSpPr>
          <p:cNvPr id="24" name="Agrupar 34">
            <a:extLst>
              <a:ext uri="{FF2B5EF4-FFF2-40B4-BE49-F238E27FC236}">
                <a16:creationId xmlns:a16="http://schemas.microsoft.com/office/drawing/2014/main" id="{D53D93E0-E07D-C744-A8C3-40C3C7D35D0D}"/>
              </a:ext>
            </a:extLst>
          </p:cNvPr>
          <p:cNvGrpSpPr/>
          <p:nvPr/>
        </p:nvGrpSpPr>
        <p:grpSpPr>
          <a:xfrm>
            <a:off x="4340784" y="2996952"/>
            <a:ext cx="864096" cy="1800200"/>
            <a:chOff x="755576" y="3212976"/>
            <a:chExt cx="864096" cy="1800200"/>
          </a:xfrm>
        </p:grpSpPr>
        <p:sp>
          <p:nvSpPr>
            <p:cNvPr id="25" name="Rectángulo 35">
              <a:extLst>
                <a:ext uri="{FF2B5EF4-FFF2-40B4-BE49-F238E27FC236}">
                  <a16:creationId xmlns:a16="http://schemas.microsoft.com/office/drawing/2014/main" id="{107EE475-FA02-344D-A78F-BCFC68E998A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26" name="Rectángulo 36">
              <a:extLst>
                <a:ext uri="{FF2B5EF4-FFF2-40B4-BE49-F238E27FC236}">
                  <a16:creationId xmlns:a16="http://schemas.microsoft.com/office/drawing/2014/main" id="{C3369BD6-C565-F54B-ADB9-CCF0C549E502}"/>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27" name="Rectángulo 37">
              <a:extLst>
                <a:ext uri="{FF2B5EF4-FFF2-40B4-BE49-F238E27FC236}">
                  <a16:creationId xmlns:a16="http://schemas.microsoft.com/office/drawing/2014/main" id="{BA4BD068-B149-F04E-AFAC-70F6022DE163}"/>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grpSp>
      <p:grpSp>
        <p:nvGrpSpPr>
          <p:cNvPr id="28" name="Agrupar 38">
            <a:extLst>
              <a:ext uri="{FF2B5EF4-FFF2-40B4-BE49-F238E27FC236}">
                <a16:creationId xmlns:a16="http://schemas.microsoft.com/office/drawing/2014/main" id="{00CFBFAC-F2AA-AE4B-AC90-F5AB3F3739DA}"/>
              </a:ext>
            </a:extLst>
          </p:cNvPr>
          <p:cNvGrpSpPr/>
          <p:nvPr/>
        </p:nvGrpSpPr>
        <p:grpSpPr>
          <a:xfrm>
            <a:off x="3330287" y="2996952"/>
            <a:ext cx="864096" cy="1800200"/>
            <a:chOff x="755576" y="3212976"/>
            <a:chExt cx="864096" cy="1800200"/>
          </a:xfrm>
        </p:grpSpPr>
        <p:sp>
          <p:nvSpPr>
            <p:cNvPr id="29" name="Rectángulo 39">
              <a:extLst>
                <a:ext uri="{FF2B5EF4-FFF2-40B4-BE49-F238E27FC236}">
                  <a16:creationId xmlns:a16="http://schemas.microsoft.com/office/drawing/2014/main" id="{EC2D15FC-7E85-0848-85D5-7AC505A24B9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30" name="Rectángulo 40">
              <a:extLst>
                <a:ext uri="{FF2B5EF4-FFF2-40B4-BE49-F238E27FC236}">
                  <a16:creationId xmlns:a16="http://schemas.microsoft.com/office/drawing/2014/main" id="{CC057EF4-C3D0-AF4D-A771-44260E4E6B26}"/>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31" name="Rectángulo 41">
              <a:extLst>
                <a:ext uri="{FF2B5EF4-FFF2-40B4-BE49-F238E27FC236}">
                  <a16:creationId xmlns:a16="http://schemas.microsoft.com/office/drawing/2014/main" id="{422EAFD9-FB2F-6042-90AB-9EA666AAAB26}"/>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Tree>
    <p:extLst>
      <p:ext uri="{BB962C8B-B14F-4D97-AF65-F5344CB8AC3E}">
        <p14:creationId xmlns:p14="http://schemas.microsoft.com/office/powerpoint/2010/main" val="1850472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30124-4BFE-6444-8EE2-9CB5BA7BF4E0}"/>
              </a:ext>
            </a:extLst>
          </p:cNvPr>
          <p:cNvSpPr>
            <a:spLocks noGrp="1"/>
          </p:cNvSpPr>
          <p:nvPr>
            <p:ph idx="1"/>
          </p:nvPr>
        </p:nvSpPr>
        <p:spPr/>
        <p:txBody>
          <a:bodyPr/>
          <a:lstStyle/>
          <a:p>
            <a:r>
              <a:rPr lang="en-GB" dirty="0"/>
              <a:t>“Open-platform for building, shipping and running distributed applications”</a:t>
            </a:r>
          </a:p>
          <a:p>
            <a:endParaRPr lang="en-GB" dirty="0"/>
          </a:p>
          <a:p>
            <a:pPr marL="0" indent="0">
              <a:buNone/>
            </a:pPr>
            <a:endParaRPr lang="en-GB" dirty="0"/>
          </a:p>
          <a:p>
            <a:endParaRPr lang="en-GB" dirty="0"/>
          </a:p>
          <a:p>
            <a:r>
              <a:rPr lang="en-GB" dirty="0"/>
              <a:t>Docker commoditizes containers</a:t>
            </a:r>
          </a:p>
          <a:p>
            <a:pPr lvl="1"/>
            <a:r>
              <a:rPr lang="en-GB" dirty="0"/>
              <a:t>Hides and automates container management process</a:t>
            </a:r>
          </a:p>
          <a:p>
            <a:pPr lvl="1"/>
            <a:r>
              <a:rPr lang="en-GB" dirty="0"/>
              <a:t>One-command-line deployment of applications</a:t>
            </a:r>
          </a:p>
          <a:p>
            <a:pPr lvl="1"/>
            <a:r>
              <a:rPr lang="en-GB" dirty="0"/>
              <a:t>Easy to move from development to production</a:t>
            </a:r>
          </a:p>
          <a:p>
            <a:pPr lvl="1"/>
            <a:r>
              <a:rPr lang="en-GB" dirty="0"/>
              <a:t>Provides ecosystem to create and share images</a:t>
            </a:r>
          </a:p>
          <a:p>
            <a:endParaRPr lang="en-GB" dirty="0"/>
          </a:p>
        </p:txBody>
      </p:sp>
      <p:sp>
        <p:nvSpPr>
          <p:cNvPr id="3" name="Date Placeholder 2">
            <a:extLst>
              <a:ext uri="{FF2B5EF4-FFF2-40B4-BE49-F238E27FC236}">
                <a16:creationId xmlns:a16="http://schemas.microsoft.com/office/drawing/2014/main" id="{30A8AE87-A45A-224C-865F-9E279BE7DC6E}"/>
              </a:ext>
            </a:extLst>
          </p:cNvPr>
          <p:cNvSpPr>
            <a:spLocks noGrp="1"/>
          </p:cNvSpPr>
          <p:nvPr>
            <p:ph type="dt" sz="half" idx="10"/>
          </p:nvPr>
        </p:nvSpPr>
        <p:spPr/>
        <p:txBody>
          <a:bodyPr/>
          <a:lstStyle/>
          <a:p>
            <a:fld id="{073CB5ED-ED7C-41AA-A899-98926A9D966F}" type="datetime1">
              <a:rPr lang="en-GB" smtClean="0"/>
              <a:t>13/09/2018</a:t>
            </a:fld>
            <a:endParaRPr lang="en-US" dirty="0"/>
          </a:p>
        </p:txBody>
      </p:sp>
      <p:sp>
        <p:nvSpPr>
          <p:cNvPr id="4" name="Slide Number Placeholder 3">
            <a:extLst>
              <a:ext uri="{FF2B5EF4-FFF2-40B4-BE49-F238E27FC236}">
                <a16:creationId xmlns:a16="http://schemas.microsoft.com/office/drawing/2014/main" id="{62C4B3E0-BAF3-BC48-B3FE-05CAC5543FE5}"/>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
        <p:nvSpPr>
          <p:cNvPr id="5" name="Title 4">
            <a:extLst>
              <a:ext uri="{FF2B5EF4-FFF2-40B4-BE49-F238E27FC236}">
                <a16:creationId xmlns:a16="http://schemas.microsoft.com/office/drawing/2014/main" id="{CB8A0A5D-C3A9-3C4F-9CF5-AA654BFB95E7}"/>
              </a:ext>
            </a:extLst>
          </p:cNvPr>
          <p:cNvSpPr>
            <a:spLocks noGrp="1"/>
          </p:cNvSpPr>
          <p:nvPr>
            <p:ph type="title"/>
          </p:nvPr>
        </p:nvSpPr>
        <p:spPr/>
        <p:txBody>
          <a:bodyPr>
            <a:normAutofit fontScale="90000"/>
          </a:bodyPr>
          <a:lstStyle/>
          <a:p>
            <a:r>
              <a:rPr lang="en-GB" dirty="0"/>
              <a:t>Docker</a:t>
            </a:r>
          </a:p>
        </p:txBody>
      </p:sp>
      <p:pic>
        <p:nvPicPr>
          <p:cNvPr id="6" name="Imagen 5" descr="small_h-trans.png">
            <a:extLst>
              <a:ext uri="{FF2B5EF4-FFF2-40B4-BE49-F238E27FC236}">
                <a16:creationId xmlns:a16="http://schemas.microsoft.com/office/drawing/2014/main" id="{7798BDBA-7515-A648-A593-0642C56B5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1772816"/>
            <a:ext cx="4475144" cy="1545470"/>
          </a:xfrm>
          <a:prstGeom prst="rect">
            <a:avLst/>
          </a:prstGeom>
        </p:spPr>
      </p:pic>
    </p:spTree>
    <p:extLst>
      <p:ext uri="{BB962C8B-B14F-4D97-AF65-F5344CB8AC3E}">
        <p14:creationId xmlns:p14="http://schemas.microsoft.com/office/powerpoint/2010/main" val="2302105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2A8760-841E-4A40-9479-B86DB71293B0}"/>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
        <p:nvSpPr>
          <p:cNvPr id="5" name="Title 4">
            <a:extLst>
              <a:ext uri="{FF2B5EF4-FFF2-40B4-BE49-F238E27FC236}">
                <a16:creationId xmlns:a16="http://schemas.microsoft.com/office/drawing/2014/main" id="{5C20C976-7ECC-934A-A563-D2AC7A9140C0}"/>
              </a:ext>
            </a:extLst>
          </p:cNvPr>
          <p:cNvSpPr>
            <a:spLocks noGrp="1"/>
          </p:cNvSpPr>
          <p:nvPr>
            <p:ph type="title"/>
          </p:nvPr>
        </p:nvSpPr>
        <p:spPr/>
        <p:txBody>
          <a:bodyPr>
            <a:normAutofit fontScale="90000"/>
          </a:bodyPr>
          <a:lstStyle/>
          <a:p>
            <a:r>
              <a:rPr lang="en-GB" dirty="0"/>
              <a:t>Container orchestration</a:t>
            </a:r>
          </a:p>
        </p:txBody>
      </p:sp>
      <p:pic>
        <p:nvPicPr>
          <p:cNvPr id="7" name="Picture 6">
            <a:extLst>
              <a:ext uri="{FF2B5EF4-FFF2-40B4-BE49-F238E27FC236}">
                <a16:creationId xmlns:a16="http://schemas.microsoft.com/office/drawing/2014/main" id="{93389CB4-A19D-A643-A6D2-0E44D94BE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368" y="1801830"/>
            <a:ext cx="2351112" cy="3325330"/>
          </a:xfrm>
          <a:prstGeom prst="rect">
            <a:avLst/>
          </a:prstGeom>
        </p:spPr>
      </p:pic>
      <p:sp>
        <p:nvSpPr>
          <p:cNvPr id="8" name="Right Arrow 7">
            <a:extLst>
              <a:ext uri="{FF2B5EF4-FFF2-40B4-BE49-F238E27FC236}">
                <a16:creationId xmlns:a16="http://schemas.microsoft.com/office/drawing/2014/main" id="{A604B9C8-907B-664C-B4D0-1115C03CB9A2}"/>
              </a:ext>
            </a:extLst>
          </p:cNvPr>
          <p:cNvSpPr/>
          <p:nvPr/>
        </p:nvSpPr>
        <p:spPr>
          <a:xfrm>
            <a:off x="4636633" y="2565554"/>
            <a:ext cx="3096344" cy="179788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Container</a:t>
            </a:r>
          </a:p>
          <a:p>
            <a:pPr algn="ctr"/>
            <a:r>
              <a:rPr lang="en-US" dirty="0"/>
              <a:t> Orchestrator</a:t>
            </a:r>
          </a:p>
        </p:txBody>
      </p:sp>
      <p:grpSp>
        <p:nvGrpSpPr>
          <p:cNvPr id="9" name="Group 8">
            <a:extLst>
              <a:ext uri="{FF2B5EF4-FFF2-40B4-BE49-F238E27FC236}">
                <a16:creationId xmlns:a16="http://schemas.microsoft.com/office/drawing/2014/main" id="{062E2963-E8F2-CB48-967F-1BA787D6916E}"/>
              </a:ext>
            </a:extLst>
          </p:cNvPr>
          <p:cNvGrpSpPr/>
          <p:nvPr/>
        </p:nvGrpSpPr>
        <p:grpSpPr>
          <a:xfrm>
            <a:off x="2135560" y="1484784"/>
            <a:ext cx="2016224" cy="3959422"/>
            <a:chOff x="879260" y="1484784"/>
            <a:chExt cx="2016224" cy="3959422"/>
          </a:xfrm>
        </p:grpSpPr>
        <p:grpSp>
          <p:nvGrpSpPr>
            <p:cNvPr id="10" name="Group 9">
              <a:extLst>
                <a:ext uri="{FF2B5EF4-FFF2-40B4-BE49-F238E27FC236}">
                  <a16:creationId xmlns:a16="http://schemas.microsoft.com/office/drawing/2014/main" id="{0C259155-D2C8-2847-90A0-D1F26333D6E3}"/>
                </a:ext>
              </a:extLst>
            </p:cNvPr>
            <p:cNvGrpSpPr/>
            <p:nvPr/>
          </p:nvGrpSpPr>
          <p:grpSpPr>
            <a:xfrm>
              <a:off x="879260" y="1484784"/>
              <a:ext cx="2016224" cy="1728192"/>
              <a:chOff x="683568" y="1772816"/>
              <a:chExt cx="2016224" cy="1728192"/>
            </a:xfrm>
          </p:grpSpPr>
          <p:sp>
            <p:nvSpPr>
              <p:cNvPr id="17" name="Rectangle 16">
                <a:extLst>
                  <a:ext uri="{FF2B5EF4-FFF2-40B4-BE49-F238E27FC236}">
                    <a16:creationId xmlns:a16="http://schemas.microsoft.com/office/drawing/2014/main" id="{5DBC98A4-A944-064A-B085-2D42B1F3988C}"/>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A</a:t>
                </a:r>
              </a:p>
            </p:txBody>
          </p:sp>
          <p:sp>
            <p:nvSpPr>
              <p:cNvPr id="18" name="Rounded Rectangle 17">
                <a:extLst>
                  <a:ext uri="{FF2B5EF4-FFF2-40B4-BE49-F238E27FC236}">
                    <a16:creationId xmlns:a16="http://schemas.microsoft.com/office/drawing/2014/main" id="{A64DE07C-6238-4B49-B86F-C7A00C142E96}"/>
                  </a:ext>
                </a:extLst>
              </p:cNvPr>
              <p:cNvSpPr/>
              <p:nvPr/>
            </p:nvSpPr>
            <p:spPr>
              <a:xfrm>
                <a:off x="851640" y="19525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19" name="Rounded Rectangle 18">
                <a:extLst>
                  <a:ext uri="{FF2B5EF4-FFF2-40B4-BE49-F238E27FC236}">
                    <a16:creationId xmlns:a16="http://schemas.microsoft.com/office/drawing/2014/main" id="{C0A62359-289E-E147-A94E-9B1FF0DB2C44}"/>
                  </a:ext>
                </a:extLst>
              </p:cNvPr>
              <p:cNvSpPr/>
              <p:nvPr/>
            </p:nvSpPr>
            <p:spPr>
              <a:xfrm>
                <a:off x="1004040" y="21049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0" name="Rounded Rectangle 19">
                <a:extLst>
                  <a:ext uri="{FF2B5EF4-FFF2-40B4-BE49-F238E27FC236}">
                    <a16:creationId xmlns:a16="http://schemas.microsoft.com/office/drawing/2014/main" id="{80775936-4DF8-A64E-BFA1-0CAAAE934003}"/>
                  </a:ext>
                </a:extLst>
              </p:cNvPr>
              <p:cNvSpPr/>
              <p:nvPr/>
            </p:nvSpPr>
            <p:spPr>
              <a:xfrm>
                <a:off x="1156440" y="22573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1" name="Rounded Rectangle 20">
                <a:extLst>
                  <a:ext uri="{FF2B5EF4-FFF2-40B4-BE49-F238E27FC236}">
                    <a16:creationId xmlns:a16="http://schemas.microsoft.com/office/drawing/2014/main" id="{9D3125EA-B12A-B546-906F-65B7237977BB}"/>
                  </a:ext>
                </a:extLst>
              </p:cNvPr>
              <p:cNvSpPr/>
              <p:nvPr/>
            </p:nvSpPr>
            <p:spPr>
              <a:xfrm>
                <a:off x="1308840" y="24097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grpSp>
        <p:grpSp>
          <p:nvGrpSpPr>
            <p:cNvPr id="11" name="Group 10">
              <a:extLst>
                <a:ext uri="{FF2B5EF4-FFF2-40B4-BE49-F238E27FC236}">
                  <a16:creationId xmlns:a16="http://schemas.microsoft.com/office/drawing/2014/main" id="{56BF7F28-4DF4-4046-A102-C20804C33D6D}"/>
                </a:ext>
              </a:extLst>
            </p:cNvPr>
            <p:cNvGrpSpPr/>
            <p:nvPr/>
          </p:nvGrpSpPr>
          <p:grpSpPr>
            <a:xfrm>
              <a:off x="879260" y="3716014"/>
              <a:ext cx="2016224" cy="1728192"/>
              <a:chOff x="683568" y="1772816"/>
              <a:chExt cx="2016224" cy="1728192"/>
            </a:xfrm>
          </p:grpSpPr>
          <p:sp>
            <p:nvSpPr>
              <p:cNvPr id="12" name="Rectangle 11">
                <a:extLst>
                  <a:ext uri="{FF2B5EF4-FFF2-40B4-BE49-F238E27FC236}">
                    <a16:creationId xmlns:a16="http://schemas.microsoft.com/office/drawing/2014/main" id="{2D057CD0-55DF-1448-9B10-F08A58F3A3C9}"/>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B</a:t>
                </a:r>
              </a:p>
            </p:txBody>
          </p:sp>
          <p:sp>
            <p:nvSpPr>
              <p:cNvPr id="13" name="Rounded Rectangle 12">
                <a:extLst>
                  <a:ext uri="{FF2B5EF4-FFF2-40B4-BE49-F238E27FC236}">
                    <a16:creationId xmlns:a16="http://schemas.microsoft.com/office/drawing/2014/main" id="{1A778276-115B-F842-B595-6A6D724E951A}"/>
                  </a:ext>
                </a:extLst>
              </p:cNvPr>
              <p:cNvSpPr/>
              <p:nvPr/>
            </p:nvSpPr>
            <p:spPr>
              <a:xfrm>
                <a:off x="851640" y="19525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4" name="Rounded Rectangle 13">
                <a:extLst>
                  <a:ext uri="{FF2B5EF4-FFF2-40B4-BE49-F238E27FC236}">
                    <a16:creationId xmlns:a16="http://schemas.microsoft.com/office/drawing/2014/main" id="{3B80F0FE-C49D-294C-851B-A32394CC3887}"/>
                  </a:ext>
                </a:extLst>
              </p:cNvPr>
              <p:cNvSpPr/>
              <p:nvPr/>
            </p:nvSpPr>
            <p:spPr>
              <a:xfrm>
                <a:off x="1004040" y="21049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5" name="Rounded Rectangle 14">
                <a:extLst>
                  <a:ext uri="{FF2B5EF4-FFF2-40B4-BE49-F238E27FC236}">
                    <a16:creationId xmlns:a16="http://schemas.microsoft.com/office/drawing/2014/main" id="{B2DA3109-1C23-C146-B3CA-97A5C66811D8}"/>
                  </a:ext>
                </a:extLst>
              </p:cNvPr>
              <p:cNvSpPr/>
              <p:nvPr/>
            </p:nvSpPr>
            <p:spPr>
              <a:xfrm>
                <a:off x="1156440" y="22573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6" name="Rounded Rectangle 15">
                <a:extLst>
                  <a:ext uri="{FF2B5EF4-FFF2-40B4-BE49-F238E27FC236}">
                    <a16:creationId xmlns:a16="http://schemas.microsoft.com/office/drawing/2014/main" id="{F77CEF86-76C0-8D4A-BFB4-A9852D78ADD5}"/>
                  </a:ext>
                </a:extLst>
              </p:cNvPr>
              <p:cNvSpPr/>
              <p:nvPr/>
            </p:nvSpPr>
            <p:spPr>
              <a:xfrm>
                <a:off x="1308840" y="24097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grpSp>
      </p:grpSp>
      <p:sp>
        <p:nvSpPr>
          <p:cNvPr id="22" name="TextBox 21">
            <a:extLst>
              <a:ext uri="{FF2B5EF4-FFF2-40B4-BE49-F238E27FC236}">
                <a16:creationId xmlns:a16="http://schemas.microsoft.com/office/drawing/2014/main" id="{4EF2B5DB-8D5C-9642-9A48-695530FB5097}"/>
              </a:ext>
            </a:extLst>
          </p:cNvPr>
          <p:cNvSpPr txBox="1"/>
          <p:nvPr/>
        </p:nvSpPr>
        <p:spPr>
          <a:xfrm>
            <a:off x="8196808" y="4581128"/>
            <a:ext cx="2088232" cy="369332"/>
          </a:xfrm>
          <a:prstGeom prst="rect">
            <a:avLst/>
          </a:prstGeom>
          <a:noFill/>
        </p:spPr>
        <p:txBody>
          <a:bodyPr wrap="square" rtlCol="0">
            <a:spAutoFit/>
          </a:bodyPr>
          <a:lstStyle/>
          <a:p>
            <a:pPr algn="ctr"/>
            <a:r>
              <a:rPr lang="en-US" dirty="0"/>
              <a:t>Infrastructure</a:t>
            </a:r>
          </a:p>
        </p:txBody>
      </p:sp>
      <p:sp>
        <p:nvSpPr>
          <p:cNvPr id="23" name="Rectangle 22">
            <a:extLst>
              <a:ext uri="{FF2B5EF4-FFF2-40B4-BE49-F238E27FC236}">
                <a16:creationId xmlns:a16="http://schemas.microsoft.com/office/drawing/2014/main" id="{1D50BB4C-740B-C745-9417-E3CA16ADA44D}"/>
              </a:ext>
            </a:extLst>
          </p:cNvPr>
          <p:cNvSpPr/>
          <p:nvPr/>
        </p:nvSpPr>
        <p:spPr>
          <a:xfrm>
            <a:off x="4367808" y="4437112"/>
            <a:ext cx="3633994"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Schedule containers to physical or virtual machines</a:t>
            </a:r>
          </a:p>
          <a:p>
            <a:pPr>
              <a:defRPr/>
            </a:pPr>
            <a:r>
              <a:rPr lang="en-US" dirty="0"/>
              <a:t>Restart containers if they stop</a:t>
            </a:r>
          </a:p>
          <a:p>
            <a:pPr>
              <a:defRPr/>
            </a:pPr>
            <a:r>
              <a:rPr lang="en-US" dirty="0"/>
              <a:t>Provide private container network</a:t>
            </a:r>
          </a:p>
          <a:p>
            <a:pPr>
              <a:defRPr/>
            </a:pPr>
            <a:r>
              <a:rPr lang="en-US" dirty="0"/>
              <a:t>Scale up and down</a:t>
            </a:r>
          </a:p>
          <a:p>
            <a:pPr>
              <a:defRPr/>
            </a:pPr>
            <a:r>
              <a:rPr lang="en-US" dirty="0"/>
              <a:t>Service discovery</a:t>
            </a:r>
          </a:p>
        </p:txBody>
      </p:sp>
      <p:grpSp>
        <p:nvGrpSpPr>
          <p:cNvPr id="28" name="Group 27">
            <a:extLst>
              <a:ext uri="{FF2B5EF4-FFF2-40B4-BE49-F238E27FC236}">
                <a16:creationId xmlns:a16="http://schemas.microsoft.com/office/drawing/2014/main" id="{8F2DDFBE-D90A-1245-A2EB-928EBCE2A278}"/>
              </a:ext>
            </a:extLst>
          </p:cNvPr>
          <p:cNvGrpSpPr/>
          <p:nvPr/>
        </p:nvGrpSpPr>
        <p:grpSpPr>
          <a:xfrm>
            <a:off x="4703987" y="782341"/>
            <a:ext cx="3671593" cy="2118686"/>
            <a:chOff x="4703987" y="782341"/>
            <a:chExt cx="3671593" cy="2118686"/>
          </a:xfrm>
        </p:grpSpPr>
        <p:pic>
          <p:nvPicPr>
            <p:cNvPr id="25" name="Picture 24">
              <a:extLst>
                <a:ext uri="{FF2B5EF4-FFF2-40B4-BE49-F238E27FC236}">
                  <a16:creationId xmlns:a16="http://schemas.microsoft.com/office/drawing/2014/main" id="{4CA89BE9-98C9-8147-856A-E9EDC12C855C}"/>
                </a:ext>
              </a:extLst>
            </p:cNvPr>
            <p:cNvPicPr>
              <a:picLocks noChangeAspect="1"/>
            </p:cNvPicPr>
            <p:nvPr/>
          </p:nvPicPr>
          <p:blipFill>
            <a:blip r:embed="rId4"/>
            <a:stretch>
              <a:fillRect/>
            </a:stretch>
          </p:blipFill>
          <p:spPr>
            <a:xfrm>
              <a:off x="5525501" y="1789770"/>
              <a:ext cx="2850079" cy="504464"/>
            </a:xfrm>
            <a:prstGeom prst="rect">
              <a:avLst/>
            </a:prstGeom>
          </p:spPr>
        </p:pic>
        <p:pic>
          <p:nvPicPr>
            <p:cNvPr id="26" name="Picture 25">
              <a:extLst>
                <a:ext uri="{FF2B5EF4-FFF2-40B4-BE49-F238E27FC236}">
                  <a16:creationId xmlns:a16="http://schemas.microsoft.com/office/drawing/2014/main" id="{4CAFDBBF-A9B5-BB4C-9D79-FC81B6695570}"/>
                </a:ext>
              </a:extLst>
            </p:cNvPr>
            <p:cNvPicPr>
              <a:picLocks noChangeAspect="1"/>
            </p:cNvPicPr>
            <p:nvPr/>
          </p:nvPicPr>
          <p:blipFill>
            <a:blip r:embed="rId5"/>
            <a:stretch>
              <a:fillRect/>
            </a:stretch>
          </p:blipFill>
          <p:spPr>
            <a:xfrm>
              <a:off x="4703987" y="2331070"/>
              <a:ext cx="1571573" cy="569957"/>
            </a:xfrm>
            <a:prstGeom prst="rect">
              <a:avLst/>
            </a:prstGeom>
          </p:spPr>
        </p:pic>
        <p:pic>
          <p:nvPicPr>
            <p:cNvPr id="27" name="Picture 26">
              <a:extLst>
                <a:ext uri="{FF2B5EF4-FFF2-40B4-BE49-F238E27FC236}">
                  <a16:creationId xmlns:a16="http://schemas.microsoft.com/office/drawing/2014/main" id="{909556F7-D1D7-D241-B5C3-87A6B6CE6140}"/>
                </a:ext>
              </a:extLst>
            </p:cNvPr>
            <p:cNvPicPr>
              <a:picLocks noChangeAspect="1"/>
            </p:cNvPicPr>
            <p:nvPr/>
          </p:nvPicPr>
          <p:blipFill>
            <a:blip r:embed="rId6"/>
            <a:stretch>
              <a:fillRect/>
            </a:stretch>
          </p:blipFill>
          <p:spPr>
            <a:xfrm>
              <a:off x="5108953" y="782341"/>
              <a:ext cx="1999246" cy="989011"/>
            </a:xfrm>
            <a:prstGeom prst="rect">
              <a:avLst/>
            </a:prstGeom>
          </p:spPr>
        </p:pic>
      </p:grpSp>
    </p:spTree>
    <p:extLst>
      <p:ext uri="{BB962C8B-B14F-4D97-AF65-F5344CB8AC3E}">
        <p14:creationId xmlns:p14="http://schemas.microsoft.com/office/powerpoint/2010/main" val="34781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dissolv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C148ED-C7F8-3946-8A05-56276C730B1C}"/>
              </a:ext>
            </a:extLst>
          </p:cNvPr>
          <p:cNvSpPr>
            <a:spLocks noGrp="1"/>
          </p:cNvSpPr>
          <p:nvPr>
            <p:ph idx="1"/>
          </p:nvPr>
        </p:nvSpPr>
        <p:spPr/>
        <p:txBody>
          <a:bodyPr>
            <a:normAutofit/>
          </a:bodyPr>
          <a:lstStyle/>
          <a:p>
            <a:r>
              <a:rPr lang="en-GB" dirty="0"/>
              <a:t>2 (+ 1) options:</a:t>
            </a:r>
          </a:p>
          <a:p>
            <a:pPr lvl="1"/>
            <a:r>
              <a:rPr lang="en-GB" dirty="0"/>
              <a:t>Single node: start the EGI Docker VM and run containers directly (or with docker compose)</a:t>
            </a:r>
          </a:p>
          <a:p>
            <a:pPr lvl="1"/>
            <a:r>
              <a:rPr lang="en-GB" dirty="0"/>
              <a:t>EGI Cloud Container Compute:</a:t>
            </a:r>
          </a:p>
          <a:p>
            <a:pPr lvl="2"/>
            <a:r>
              <a:rPr lang="en-GB" dirty="0"/>
              <a:t>Start a cluster of VMs and create a Kubernetes cluster to run your containers</a:t>
            </a:r>
          </a:p>
          <a:p>
            <a:pPr lvl="1"/>
            <a:r>
              <a:rPr lang="en-GB" dirty="0" err="1"/>
              <a:t>udocker</a:t>
            </a:r>
            <a:r>
              <a:rPr lang="en-GB" dirty="0"/>
              <a:t>: run containers as jobs in the EGI HTC service</a:t>
            </a:r>
          </a:p>
        </p:txBody>
      </p:sp>
      <p:sp>
        <p:nvSpPr>
          <p:cNvPr id="4" name="Slide Number Placeholder 3">
            <a:extLst>
              <a:ext uri="{FF2B5EF4-FFF2-40B4-BE49-F238E27FC236}">
                <a16:creationId xmlns:a16="http://schemas.microsoft.com/office/drawing/2014/main" id="{8191B390-ADDD-6440-ADFF-33743DABE100}"/>
              </a:ext>
            </a:extLst>
          </p:cNvPr>
          <p:cNvSpPr>
            <a:spLocks noGrp="1"/>
          </p:cNvSpPr>
          <p:nvPr>
            <p:ph type="sldNum" sz="quarter" idx="12"/>
          </p:nvPr>
        </p:nvSpPr>
        <p:spPr/>
        <p:txBody>
          <a:bodyPr/>
          <a:lstStyle/>
          <a:p>
            <a:fld id="{B6F15528-21DE-4FAA-801E-634DDDAF4B2B}" type="slidenum">
              <a:rPr lang="en-US" smtClean="0"/>
              <a:pPr/>
              <a:t>13</a:t>
            </a:fld>
            <a:endParaRPr lang="en-US" dirty="0"/>
          </a:p>
        </p:txBody>
      </p:sp>
      <p:sp>
        <p:nvSpPr>
          <p:cNvPr id="5" name="Title 4">
            <a:extLst>
              <a:ext uri="{FF2B5EF4-FFF2-40B4-BE49-F238E27FC236}">
                <a16:creationId xmlns:a16="http://schemas.microsoft.com/office/drawing/2014/main" id="{157C8BD8-4577-5F4D-B00B-CEDC26139F04}"/>
              </a:ext>
            </a:extLst>
          </p:cNvPr>
          <p:cNvSpPr>
            <a:spLocks noGrp="1"/>
          </p:cNvSpPr>
          <p:nvPr>
            <p:ph type="title"/>
          </p:nvPr>
        </p:nvSpPr>
        <p:spPr/>
        <p:txBody>
          <a:bodyPr>
            <a:normAutofit fontScale="90000"/>
          </a:bodyPr>
          <a:lstStyle/>
          <a:p>
            <a:r>
              <a:rPr lang="en-GB" dirty="0"/>
              <a:t>Running containers on EGI Cloud</a:t>
            </a:r>
          </a:p>
        </p:txBody>
      </p:sp>
    </p:spTree>
    <p:extLst>
      <p:ext uri="{BB962C8B-B14F-4D97-AF65-F5344CB8AC3E}">
        <p14:creationId xmlns:p14="http://schemas.microsoft.com/office/powerpoint/2010/main" val="2322084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168203-0DF3-4525-9CAB-0B0B1BF93A0B}"/>
              </a:ext>
            </a:extLst>
          </p:cNvPr>
          <p:cNvSpPr>
            <a:spLocks noGrp="1"/>
          </p:cNvSpPr>
          <p:nvPr>
            <p:ph idx="1"/>
          </p:nvPr>
        </p:nvSpPr>
        <p:spPr/>
        <p:txBody>
          <a:bodyPr>
            <a:normAutofit fontScale="92500" lnSpcReduction="10000"/>
          </a:bodyPr>
          <a:lstStyle/>
          <a:p>
            <a:r>
              <a:rPr lang="en-US" dirty="0">
                <a:solidFill>
                  <a:schemeClr val="tx1"/>
                </a:solidFill>
              </a:rPr>
              <a:t>Cloud Container Compute gives you the ability to deploy and scale Docker containers on-demand using Kubernetes technology. The service provides with easy provision of Kubernetes clusters on EGI Cloud Compute resources that can be scaled and upgraded without the overhead of installing, managing and operating the nodes. </a:t>
            </a:r>
          </a:p>
          <a:p>
            <a:endParaRPr lang="en-US" dirty="0">
              <a:solidFill>
                <a:schemeClr val="tx1"/>
              </a:solidFill>
            </a:endParaRPr>
          </a:p>
          <a:p>
            <a:r>
              <a:rPr lang="en-US" dirty="0">
                <a:solidFill>
                  <a:schemeClr val="tx1"/>
                </a:solidFill>
              </a:rPr>
              <a:t>Cloud Container Compute offers users offers guaranteed computational resources in a secure and isolated environment with industry-standard Kubernetes container orchestration platform that:</a:t>
            </a:r>
          </a:p>
          <a:p>
            <a:pPr lvl="1"/>
            <a:r>
              <a:rPr lang="en-GB" dirty="0"/>
              <a:t>Manages the nodes where to run the containers</a:t>
            </a:r>
          </a:p>
          <a:p>
            <a:pPr lvl="1"/>
            <a:r>
              <a:rPr lang="en-GB" dirty="0"/>
              <a:t>Automates the deployment, management, scaling, networking, and availability of container-based applications running on that cluster</a:t>
            </a:r>
            <a:r>
              <a:rPr lang="en-US" dirty="0">
                <a:solidFill>
                  <a:schemeClr val="tx1"/>
                </a:solidFill>
              </a:rPr>
              <a:t>.</a:t>
            </a:r>
          </a:p>
        </p:txBody>
      </p:sp>
      <p:sp>
        <p:nvSpPr>
          <p:cNvPr id="4" name="Date Placeholder 3">
            <a:extLst>
              <a:ext uri="{FF2B5EF4-FFF2-40B4-BE49-F238E27FC236}">
                <a16:creationId xmlns:a16="http://schemas.microsoft.com/office/drawing/2014/main" id="{EC1C2261-DAC6-44D8-8B85-74A0E7D8EABA}"/>
              </a:ext>
            </a:extLst>
          </p:cNvPr>
          <p:cNvSpPr>
            <a:spLocks noGrp="1"/>
          </p:cNvSpPr>
          <p:nvPr>
            <p:ph type="dt" sz="half" idx="10"/>
          </p:nvPr>
        </p:nvSpPr>
        <p:spPr/>
        <p:txBody>
          <a:bodyPr/>
          <a:lstStyle/>
          <a:p>
            <a:fld id="{F8CCEE15-C2F9-44A5-A3A4-DA080B606F33}" type="datetime1">
              <a:rPr lang="en-US" smtClean="0"/>
              <a:t>9/13/18</a:t>
            </a:fld>
            <a:endParaRPr lang="en-US" dirty="0"/>
          </a:p>
        </p:txBody>
      </p:sp>
      <p:sp>
        <p:nvSpPr>
          <p:cNvPr id="2" name="Slide Number Placeholder 1">
            <a:extLst>
              <a:ext uri="{FF2B5EF4-FFF2-40B4-BE49-F238E27FC236}">
                <a16:creationId xmlns:a16="http://schemas.microsoft.com/office/drawing/2014/main" id="{8FE8C8E7-7B53-47FB-89A6-9EE29E65BEE0}"/>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
        <p:nvSpPr>
          <p:cNvPr id="6" name="Title 5">
            <a:extLst>
              <a:ext uri="{FF2B5EF4-FFF2-40B4-BE49-F238E27FC236}">
                <a16:creationId xmlns:a16="http://schemas.microsoft.com/office/drawing/2014/main" id="{1412CF2B-364A-A245-B88E-5400834A4CF0}"/>
              </a:ext>
            </a:extLst>
          </p:cNvPr>
          <p:cNvSpPr>
            <a:spLocks noGrp="1"/>
          </p:cNvSpPr>
          <p:nvPr>
            <p:ph type="title"/>
          </p:nvPr>
        </p:nvSpPr>
        <p:spPr/>
        <p:txBody>
          <a:bodyPr>
            <a:normAutofit fontScale="90000"/>
          </a:bodyPr>
          <a:lstStyle/>
          <a:p>
            <a:r>
              <a:rPr lang="en-GB" dirty="0"/>
              <a:t>Cloud Container Compute</a:t>
            </a:r>
          </a:p>
        </p:txBody>
      </p:sp>
    </p:spTree>
    <p:extLst>
      <p:ext uri="{BB962C8B-B14F-4D97-AF65-F5344CB8AC3E}">
        <p14:creationId xmlns:p14="http://schemas.microsoft.com/office/powerpoint/2010/main" val="1136637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a:extLst>
              <a:ext uri="{FF2B5EF4-FFF2-40B4-BE49-F238E27FC236}">
                <a16:creationId xmlns:a16="http://schemas.microsoft.com/office/drawing/2014/main" id="{61248D19-E181-2D40-888D-A994852B25F3}"/>
              </a:ext>
            </a:extLst>
          </p:cNvPr>
          <p:cNvSpPr/>
          <p:nvPr/>
        </p:nvSpPr>
        <p:spPr>
          <a:xfrm>
            <a:off x="2063552" y="3571166"/>
            <a:ext cx="2736304" cy="2306107"/>
          </a:xfrm>
          <a:prstGeom prst="roundRect">
            <a:avLst>
              <a:gd name="adj" fmla="val 6741"/>
            </a:avLst>
          </a:prstGeom>
          <a:solidFill>
            <a:schemeClr val="bg1">
              <a:lumMod val="95000"/>
            </a:schemeClr>
          </a:solidFill>
          <a:ln w="3175">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62" name="Group 61">
            <a:extLst>
              <a:ext uri="{FF2B5EF4-FFF2-40B4-BE49-F238E27FC236}">
                <a16:creationId xmlns:a16="http://schemas.microsoft.com/office/drawing/2014/main" id="{DC7DA863-3069-424A-B88B-769E3C44CCB2}"/>
              </a:ext>
            </a:extLst>
          </p:cNvPr>
          <p:cNvGrpSpPr/>
          <p:nvPr/>
        </p:nvGrpSpPr>
        <p:grpSpPr>
          <a:xfrm>
            <a:off x="2304675" y="4766913"/>
            <a:ext cx="2254058" cy="841621"/>
            <a:chOff x="2673927" y="2469615"/>
            <a:chExt cx="3180039" cy="841621"/>
          </a:xfrm>
        </p:grpSpPr>
        <p:sp>
          <p:nvSpPr>
            <p:cNvPr id="63" name="Rectangle 62">
              <a:extLst>
                <a:ext uri="{FF2B5EF4-FFF2-40B4-BE49-F238E27FC236}">
                  <a16:creationId xmlns:a16="http://schemas.microsoft.com/office/drawing/2014/main" id="{A9AB9858-76CD-9E46-B7AE-5BBA06004B1C}"/>
                </a:ext>
              </a:extLst>
            </p:cNvPr>
            <p:cNvSpPr/>
            <p:nvPr/>
          </p:nvSpPr>
          <p:spPr>
            <a:xfrm>
              <a:off x="2673927" y="2757055"/>
              <a:ext cx="3180039" cy="5541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Cloud Management Framework</a:t>
              </a:r>
            </a:p>
          </p:txBody>
        </p:sp>
        <p:sp>
          <p:nvSpPr>
            <p:cNvPr id="64" name="Rectangle 63">
              <a:extLst>
                <a:ext uri="{FF2B5EF4-FFF2-40B4-BE49-F238E27FC236}">
                  <a16:creationId xmlns:a16="http://schemas.microsoft.com/office/drawing/2014/main" id="{A2B95DF9-F548-3D40-A9A9-A9C439B89234}"/>
                </a:ext>
              </a:extLst>
            </p:cNvPr>
            <p:cNvSpPr/>
            <p:nvPr/>
          </p:nvSpPr>
          <p:spPr>
            <a:xfrm>
              <a:off x="2673927" y="2469615"/>
              <a:ext cx="3180039" cy="287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IaaS API</a:t>
              </a:r>
            </a:p>
          </p:txBody>
        </p:sp>
      </p:grpSp>
      <p:sp>
        <p:nvSpPr>
          <p:cNvPr id="4" name="Date Placeholder 3">
            <a:extLst>
              <a:ext uri="{FF2B5EF4-FFF2-40B4-BE49-F238E27FC236}">
                <a16:creationId xmlns:a16="http://schemas.microsoft.com/office/drawing/2014/main" id="{EC1C2261-DAC6-44D8-8B85-74A0E7D8EABA}"/>
              </a:ext>
            </a:extLst>
          </p:cNvPr>
          <p:cNvSpPr>
            <a:spLocks noGrp="1"/>
          </p:cNvSpPr>
          <p:nvPr>
            <p:ph type="dt" sz="half" idx="10"/>
          </p:nvPr>
        </p:nvSpPr>
        <p:spPr/>
        <p:txBody>
          <a:bodyPr/>
          <a:lstStyle/>
          <a:p>
            <a:fld id="{F8CCEE15-C2F9-44A5-A3A4-DA080B606F33}" type="datetime1">
              <a:rPr lang="en-US" smtClean="0"/>
              <a:t>9/13/18</a:t>
            </a:fld>
            <a:endParaRPr lang="en-US" dirty="0"/>
          </a:p>
        </p:txBody>
      </p:sp>
      <p:sp>
        <p:nvSpPr>
          <p:cNvPr id="2" name="Slide Number Placeholder 1">
            <a:extLst>
              <a:ext uri="{FF2B5EF4-FFF2-40B4-BE49-F238E27FC236}">
                <a16:creationId xmlns:a16="http://schemas.microsoft.com/office/drawing/2014/main" id="{8FE8C8E7-7B53-47FB-89A6-9EE29E65BEE0}"/>
              </a:ext>
            </a:extLst>
          </p:cNvPr>
          <p:cNvSpPr>
            <a:spLocks noGrp="1"/>
          </p:cNvSpPr>
          <p:nvPr>
            <p:ph type="sldNum" sz="quarter" idx="12"/>
          </p:nvPr>
        </p:nvSpPr>
        <p:spPr/>
        <p:txBody>
          <a:bodyPr/>
          <a:lstStyle/>
          <a:p>
            <a:fld id="{B6F15528-21DE-4FAA-801E-634DDDAF4B2B}" type="slidenum">
              <a:rPr lang="en-US" smtClean="0"/>
              <a:pPr/>
              <a:t>15</a:t>
            </a:fld>
            <a:endParaRPr lang="en-US" dirty="0"/>
          </a:p>
        </p:txBody>
      </p:sp>
      <p:sp>
        <p:nvSpPr>
          <p:cNvPr id="7" name="Title 6">
            <a:extLst>
              <a:ext uri="{FF2B5EF4-FFF2-40B4-BE49-F238E27FC236}">
                <a16:creationId xmlns:a16="http://schemas.microsoft.com/office/drawing/2014/main" id="{1F8E06E9-38A3-CF47-8210-3086802EDCD9}"/>
              </a:ext>
            </a:extLst>
          </p:cNvPr>
          <p:cNvSpPr>
            <a:spLocks noGrp="1"/>
          </p:cNvSpPr>
          <p:nvPr>
            <p:ph type="title"/>
          </p:nvPr>
        </p:nvSpPr>
        <p:spPr/>
        <p:txBody>
          <a:bodyPr>
            <a:normAutofit fontScale="90000"/>
          </a:bodyPr>
          <a:lstStyle/>
          <a:p>
            <a:r>
              <a:rPr lang="en-GB" dirty="0"/>
              <a:t>Service architecture and interfaces</a:t>
            </a:r>
            <a:br>
              <a:rPr lang="en-GB" dirty="0"/>
            </a:br>
            <a:endParaRPr lang="en-GB" dirty="0"/>
          </a:p>
        </p:txBody>
      </p:sp>
      <p:cxnSp>
        <p:nvCxnSpPr>
          <p:cNvPr id="57" name="Straight Arrow Connector 56">
            <a:extLst>
              <a:ext uri="{FF2B5EF4-FFF2-40B4-BE49-F238E27FC236}">
                <a16:creationId xmlns:a16="http://schemas.microsoft.com/office/drawing/2014/main" id="{9B0526B3-A424-0C4B-9AB1-CA37761C4145}"/>
              </a:ext>
            </a:extLst>
          </p:cNvPr>
          <p:cNvCxnSpPr>
            <a:cxnSpLocks/>
            <a:stCxn id="64" idx="0"/>
            <a:endCxn id="37" idx="2"/>
          </p:cNvCxnSpPr>
          <p:nvPr/>
        </p:nvCxnSpPr>
        <p:spPr>
          <a:xfrm flipV="1">
            <a:off x="3431705" y="4375840"/>
            <a:ext cx="1" cy="391072"/>
          </a:xfrm>
          <a:prstGeom prst="straightConnector1">
            <a:avLst/>
          </a:prstGeom>
          <a:ln w="28575">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3B72DD7A-ECAE-7842-818A-5809BC397C3E}"/>
              </a:ext>
            </a:extLst>
          </p:cNvPr>
          <p:cNvSpPr/>
          <p:nvPr/>
        </p:nvSpPr>
        <p:spPr>
          <a:xfrm>
            <a:off x="2581398" y="1854303"/>
            <a:ext cx="1700612" cy="9361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EGI Cloud Container Compute</a:t>
            </a:r>
          </a:p>
        </p:txBody>
      </p:sp>
      <p:sp>
        <p:nvSpPr>
          <p:cNvPr id="37" name="Rectangle 36">
            <a:extLst>
              <a:ext uri="{FF2B5EF4-FFF2-40B4-BE49-F238E27FC236}">
                <a16:creationId xmlns:a16="http://schemas.microsoft.com/office/drawing/2014/main" id="{4D2FC424-BA9F-C842-A101-C8FC67D2C58E}"/>
              </a:ext>
            </a:extLst>
          </p:cNvPr>
          <p:cNvSpPr/>
          <p:nvPr/>
        </p:nvSpPr>
        <p:spPr>
          <a:xfrm>
            <a:off x="2304676" y="3789040"/>
            <a:ext cx="2254059" cy="5868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IaaS Federated Access Tools</a:t>
            </a:r>
          </a:p>
        </p:txBody>
      </p:sp>
      <p:cxnSp>
        <p:nvCxnSpPr>
          <p:cNvPr id="17" name="Elbow Connector 16">
            <a:extLst>
              <a:ext uri="{FF2B5EF4-FFF2-40B4-BE49-F238E27FC236}">
                <a16:creationId xmlns:a16="http://schemas.microsoft.com/office/drawing/2014/main" id="{E51E5DA4-7835-184B-9325-C8F6E225EC8F}"/>
              </a:ext>
            </a:extLst>
          </p:cNvPr>
          <p:cNvCxnSpPr>
            <a:cxnSpLocks/>
            <a:stCxn id="34" idx="2"/>
            <a:endCxn id="37" idx="0"/>
          </p:cNvCxnSpPr>
          <p:nvPr/>
        </p:nvCxnSpPr>
        <p:spPr>
          <a:xfrm>
            <a:off x="3431705" y="2790408"/>
            <a:ext cx="1" cy="998633"/>
          </a:xfrm>
          <a:prstGeom prst="straightConnector1">
            <a:avLst/>
          </a:prstGeom>
          <a:ln>
            <a:solidFill>
              <a:srgbClr val="1C3046"/>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0183ED2-2205-DE43-8DF1-33540F907BBF}"/>
              </a:ext>
            </a:extLst>
          </p:cNvPr>
          <p:cNvSpPr txBox="1"/>
          <p:nvPr/>
        </p:nvSpPr>
        <p:spPr>
          <a:xfrm>
            <a:off x="3406248" y="2996953"/>
            <a:ext cx="1930785" cy="307777"/>
          </a:xfrm>
          <a:prstGeom prst="rect">
            <a:avLst/>
          </a:prstGeom>
          <a:noFill/>
        </p:spPr>
        <p:txBody>
          <a:bodyPr wrap="none" rtlCol="0">
            <a:spAutoFit/>
          </a:bodyPr>
          <a:lstStyle/>
          <a:p>
            <a:r>
              <a:rPr lang="en-GB" sz="1400" dirty="0"/>
              <a:t>1. Provision cluster VMs</a:t>
            </a:r>
          </a:p>
        </p:txBody>
      </p:sp>
      <p:sp>
        <p:nvSpPr>
          <p:cNvPr id="49" name="TextBox 48">
            <a:extLst>
              <a:ext uri="{FF2B5EF4-FFF2-40B4-BE49-F238E27FC236}">
                <a16:creationId xmlns:a16="http://schemas.microsoft.com/office/drawing/2014/main" id="{47CC8A5A-6508-DD43-9AA0-BB57331BE11D}"/>
              </a:ext>
            </a:extLst>
          </p:cNvPr>
          <p:cNvSpPr txBox="1"/>
          <p:nvPr/>
        </p:nvSpPr>
        <p:spPr>
          <a:xfrm>
            <a:off x="6584260" y="3220397"/>
            <a:ext cx="2609176" cy="523220"/>
          </a:xfrm>
          <a:prstGeom prst="rect">
            <a:avLst/>
          </a:prstGeom>
          <a:noFill/>
        </p:spPr>
        <p:txBody>
          <a:bodyPr wrap="none" rtlCol="0">
            <a:spAutoFit/>
          </a:bodyPr>
          <a:lstStyle/>
          <a:p>
            <a:r>
              <a:rPr lang="en-GB" sz="1400" dirty="0"/>
              <a:t>3. Use native Kubernetes tooling</a:t>
            </a:r>
          </a:p>
          <a:p>
            <a:r>
              <a:rPr lang="en-GB" sz="1400" dirty="0"/>
              <a:t> with EGI Check-in authentication</a:t>
            </a:r>
          </a:p>
        </p:txBody>
      </p:sp>
      <p:pic>
        <p:nvPicPr>
          <p:cNvPr id="58" name="Picture 57">
            <a:extLst>
              <a:ext uri="{FF2B5EF4-FFF2-40B4-BE49-F238E27FC236}">
                <a16:creationId xmlns:a16="http://schemas.microsoft.com/office/drawing/2014/main" id="{C02757F9-2B70-9A42-8852-32609C841E1A}"/>
              </a:ext>
            </a:extLst>
          </p:cNvPr>
          <p:cNvPicPr>
            <a:picLocks noChangeAspect="1"/>
          </p:cNvPicPr>
          <p:nvPr/>
        </p:nvPicPr>
        <p:blipFill>
          <a:blip r:embed="rId2"/>
          <a:stretch>
            <a:fillRect/>
          </a:stretch>
        </p:blipFill>
        <p:spPr>
          <a:xfrm>
            <a:off x="5766976" y="3356992"/>
            <a:ext cx="841622" cy="841622"/>
          </a:xfrm>
          <a:prstGeom prst="rect">
            <a:avLst/>
          </a:prstGeom>
        </p:spPr>
      </p:pic>
      <p:sp>
        <p:nvSpPr>
          <p:cNvPr id="28" name="TextBox 27">
            <a:extLst>
              <a:ext uri="{FF2B5EF4-FFF2-40B4-BE49-F238E27FC236}">
                <a16:creationId xmlns:a16="http://schemas.microsoft.com/office/drawing/2014/main" id="{7463A203-1F53-8A4B-9410-BE6857FAF472}"/>
              </a:ext>
            </a:extLst>
          </p:cNvPr>
          <p:cNvSpPr txBox="1"/>
          <p:nvPr/>
        </p:nvSpPr>
        <p:spPr>
          <a:xfrm>
            <a:off x="16015855" y="-1066800"/>
            <a:ext cx="184731" cy="369332"/>
          </a:xfrm>
          <a:prstGeom prst="rect">
            <a:avLst/>
          </a:prstGeom>
          <a:solidFill>
            <a:schemeClr val="bg1">
              <a:lumMod val="95000"/>
            </a:schemeClr>
          </a:solidFill>
        </p:spPr>
        <p:txBody>
          <a:bodyPr wrap="none" rtlCol="0">
            <a:spAutoFit/>
          </a:bodyPr>
          <a:lstStyle/>
          <a:p>
            <a:endParaRPr lang="en-GB" dirty="0"/>
          </a:p>
        </p:txBody>
      </p:sp>
      <p:sp>
        <p:nvSpPr>
          <p:cNvPr id="59" name="TextBox 58">
            <a:extLst>
              <a:ext uri="{FF2B5EF4-FFF2-40B4-BE49-F238E27FC236}">
                <a16:creationId xmlns:a16="http://schemas.microsoft.com/office/drawing/2014/main" id="{32E4D86B-1B1D-0B49-85C4-40B5BF716138}"/>
              </a:ext>
            </a:extLst>
          </p:cNvPr>
          <p:cNvSpPr txBox="1"/>
          <p:nvPr/>
        </p:nvSpPr>
        <p:spPr>
          <a:xfrm>
            <a:off x="4371640" y="1773304"/>
            <a:ext cx="2318905" cy="523220"/>
          </a:xfrm>
          <a:prstGeom prst="rect">
            <a:avLst/>
          </a:prstGeom>
          <a:noFill/>
        </p:spPr>
        <p:txBody>
          <a:bodyPr wrap="none" rtlCol="0">
            <a:spAutoFit/>
          </a:bodyPr>
          <a:lstStyle/>
          <a:p>
            <a:r>
              <a:rPr lang="en-GB" sz="1400" dirty="0"/>
              <a:t>2. Deploy  Kubernetes cluster</a:t>
            </a:r>
          </a:p>
          <a:p>
            <a:r>
              <a:rPr lang="en-GB" sz="1400" dirty="0"/>
              <a:t>on provisioned VMs</a:t>
            </a:r>
          </a:p>
        </p:txBody>
      </p:sp>
      <p:cxnSp>
        <p:nvCxnSpPr>
          <p:cNvPr id="60" name="Straight Arrow Connector 59">
            <a:extLst>
              <a:ext uri="{FF2B5EF4-FFF2-40B4-BE49-F238E27FC236}">
                <a16:creationId xmlns:a16="http://schemas.microsoft.com/office/drawing/2014/main" id="{0881979F-4527-C646-A84B-174D6ABD73C8}"/>
              </a:ext>
            </a:extLst>
          </p:cNvPr>
          <p:cNvCxnSpPr>
            <a:cxnSpLocks/>
            <a:stCxn id="58" idx="0"/>
            <a:endCxn id="34" idx="3"/>
          </p:cNvCxnSpPr>
          <p:nvPr/>
        </p:nvCxnSpPr>
        <p:spPr>
          <a:xfrm rot="16200000" flipV="1">
            <a:off x="4717582" y="1886786"/>
            <a:ext cx="1034637" cy="1905777"/>
          </a:xfrm>
          <a:prstGeom prst="bentConnector2">
            <a:avLst/>
          </a:prstGeom>
          <a:ln w="28575">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2" name="Picture 31">
            <a:extLst>
              <a:ext uri="{FF2B5EF4-FFF2-40B4-BE49-F238E27FC236}">
                <a16:creationId xmlns:a16="http://schemas.microsoft.com/office/drawing/2014/main" id="{03A97D76-CFAE-944D-8D35-B4C3BCC73C50}"/>
              </a:ext>
            </a:extLst>
          </p:cNvPr>
          <p:cNvPicPr>
            <a:picLocks noChangeAspect="1"/>
          </p:cNvPicPr>
          <p:nvPr/>
        </p:nvPicPr>
        <p:blipFill>
          <a:blip r:embed="rId3"/>
          <a:stretch>
            <a:fillRect/>
          </a:stretch>
        </p:blipFill>
        <p:spPr>
          <a:xfrm>
            <a:off x="9214048" y="3371403"/>
            <a:ext cx="914400" cy="812800"/>
          </a:xfrm>
          <a:prstGeom prst="rect">
            <a:avLst/>
          </a:prstGeom>
        </p:spPr>
      </p:pic>
      <p:cxnSp>
        <p:nvCxnSpPr>
          <p:cNvPr id="65" name="Straight Arrow Connector 59">
            <a:extLst>
              <a:ext uri="{FF2B5EF4-FFF2-40B4-BE49-F238E27FC236}">
                <a16:creationId xmlns:a16="http://schemas.microsoft.com/office/drawing/2014/main" id="{66836661-F9FA-354B-B72E-0826F3286EDE}"/>
              </a:ext>
            </a:extLst>
          </p:cNvPr>
          <p:cNvCxnSpPr>
            <a:cxnSpLocks/>
            <a:endCxn id="32" idx="1"/>
          </p:cNvCxnSpPr>
          <p:nvPr/>
        </p:nvCxnSpPr>
        <p:spPr>
          <a:xfrm>
            <a:off x="6608598" y="3777803"/>
            <a:ext cx="2605450" cy="0"/>
          </a:xfrm>
          <a:prstGeom prst="straightConnector1">
            <a:avLst/>
          </a:prstGeom>
          <a:ln w="28575">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6B36B809-4F07-CF46-B3E0-9763159D0594}"/>
              </a:ext>
            </a:extLst>
          </p:cNvPr>
          <p:cNvSpPr/>
          <p:nvPr/>
        </p:nvSpPr>
        <p:spPr>
          <a:xfrm>
            <a:off x="2348298" y="5929536"/>
            <a:ext cx="2166812" cy="307777"/>
          </a:xfrm>
          <a:prstGeom prst="rect">
            <a:avLst/>
          </a:prstGeom>
        </p:spPr>
        <p:txBody>
          <a:bodyPr wrap="none">
            <a:spAutoFit/>
          </a:bodyPr>
          <a:lstStyle/>
          <a:p>
            <a:pPr algn="ctr"/>
            <a:r>
              <a:rPr lang="en-US" sz="1400" dirty="0"/>
              <a:t>EGI Cloud Compute Service</a:t>
            </a:r>
          </a:p>
        </p:txBody>
      </p:sp>
    </p:spTree>
    <p:extLst>
      <p:ext uri="{BB962C8B-B14F-4D97-AF65-F5344CB8AC3E}">
        <p14:creationId xmlns:p14="http://schemas.microsoft.com/office/powerpoint/2010/main" val="2456099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EEED17-D029-407B-A4F5-92A4625B9B5B}"/>
              </a:ext>
            </a:extLst>
          </p:cNvPr>
          <p:cNvSpPr>
            <a:spLocks noGrp="1"/>
          </p:cNvSpPr>
          <p:nvPr>
            <p:ph idx="1"/>
          </p:nvPr>
        </p:nvSpPr>
        <p:spPr/>
        <p:txBody>
          <a:bodyPr>
            <a:normAutofit lnSpcReduction="10000"/>
          </a:bodyPr>
          <a:lstStyle/>
          <a:p>
            <a:r>
              <a:rPr lang="en-US" dirty="0">
                <a:solidFill>
                  <a:schemeClr val="tx1"/>
                </a:solidFill>
              </a:rPr>
              <a:t>Service Options:</a:t>
            </a:r>
          </a:p>
          <a:p>
            <a:pPr lvl="1"/>
            <a:r>
              <a:rPr lang="en-US" dirty="0">
                <a:solidFill>
                  <a:schemeClr val="tx1"/>
                </a:solidFill>
              </a:rPr>
              <a:t>General purpose instance: base performance instance type with up to 8 cores and up to 4 GB RAM per core</a:t>
            </a:r>
          </a:p>
          <a:p>
            <a:pPr lvl="1"/>
            <a:r>
              <a:rPr lang="en-US" dirty="0">
                <a:solidFill>
                  <a:schemeClr val="tx1"/>
                </a:solidFill>
              </a:rPr>
              <a:t>Compute-intensive instance: </a:t>
            </a:r>
            <a:r>
              <a:rPr lang="en-US" dirty="0" err="1">
                <a:solidFill>
                  <a:schemeClr val="tx1"/>
                </a:solidFill>
              </a:rPr>
              <a:t>optimised</a:t>
            </a:r>
            <a:r>
              <a:rPr lang="en-US" dirty="0">
                <a:solidFill>
                  <a:schemeClr val="tx1"/>
                </a:solidFill>
              </a:rPr>
              <a:t> instance for </a:t>
            </a:r>
            <a:r>
              <a:rPr lang="en-US" dirty="0" err="1">
                <a:solidFill>
                  <a:schemeClr val="tx1"/>
                </a:solidFill>
              </a:rPr>
              <a:t>cpu</a:t>
            </a:r>
            <a:r>
              <a:rPr lang="en-US" dirty="0">
                <a:solidFill>
                  <a:schemeClr val="tx1"/>
                </a:solidFill>
              </a:rPr>
              <a:t>-bound tasks. Up to 64 cores (non-overcommitted) and possible low-latency network</a:t>
            </a:r>
          </a:p>
          <a:p>
            <a:pPr lvl="1"/>
            <a:r>
              <a:rPr lang="en-US" dirty="0">
                <a:solidFill>
                  <a:schemeClr val="tx1"/>
                </a:solidFill>
              </a:rPr>
              <a:t>High-memory instance: </a:t>
            </a:r>
            <a:r>
              <a:rPr lang="en-US" dirty="0" err="1">
                <a:solidFill>
                  <a:schemeClr val="tx1"/>
                </a:solidFill>
              </a:rPr>
              <a:t>optimised</a:t>
            </a:r>
            <a:r>
              <a:rPr lang="en-US" dirty="0">
                <a:solidFill>
                  <a:schemeClr val="tx1"/>
                </a:solidFill>
              </a:rPr>
              <a:t> instances for tasks with big memory requirements. Up 120GB RAM per core.</a:t>
            </a:r>
          </a:p>
          <a:p>
            <a:r>
              <a:rPr lang="en-US" dirty="0">
                <a:solidFill>
                  <a:schemeClr val="tx1"/>
                </a:solidFill>
              </a:rPr>
              <a:t>Service attributes:</a:t>
            </a:r>
          </a:p>
          <a:p>
            <a:pPr lvl="1"/>
            <a:r>
              <a:rPr lang="en-US" dirty="0">
                <a:solidFill>
                  <a:schemeClr val="tx1"/>
                </a:solidFill>
              </a:rPr>
              <a:t>Associated storage to each VM (GB)</a:t>
            </a:r>
          </a:p>
          <a:p>
            <a:pPr lvl="1"/>
            <a:r>
              <a:rPr lang="en-US" dirty="0">
                <a:solidFill>
                  <a:schemeClr val="tx1"/>
                </a:solidFill>
              </a:rPr>
              <a:t>Access type: opportunistic (non guaranteed resources) or reserved</a:t>
            </a:r>
          </a:p>
          <a:p>
            <a:pPr lvl="1"/>
            <a:r>
              <a:rPr lang="en-US" dirty="0">
                <a:solidFill>
                  <a:schemeClr val="tx1"/>
                </a:solidFill>
              </a:rPr>
              <a:t>Start of service (date) and duration (days)</a:t>
            </a:r>
          </a:p>
        </p:txBody>
      </p:sp>
      <p:sp>
        <p:nvSpPr>
          <p:cNvPr id="4" name="Date Placeholder 3">
            <a:extLst>
              <a:ext uri="{FF2B5EF4-FFF2-40B4-BE49-F238E27FC236}">
                <a16:creationId xmlns:a16="http://schemas.microsoft.com/office/drawing/2014/main" id="{A8A16E35-093A-4856-BE55-B26E6BB5934C}"/>
              </a:ext>
            </a:extLst>
          </p:cNvPr>
          <p:cNvSpPr>
            <a:spLocks noGrp="1"/>
          </p:cNvSpPr>
          <p:nvPr>
            <p:ph type="dt" sz="half" idx="10"/>
          </p:nvPr>
        </p:nvSpPr>
        <p:spPr/>
        <p:txBody>
          <a:bodyPr/>
          <a:lstStyle/>
          <a:p>
            <a:fld id="{808D62B9-A16C-4423-AD02-0A3CD566F82A}" type="datetime1">
              <a:rPr lang="en-US" smtClean="0"/>
              <a:t>9/13/18</a:t>
            </a:fld>
            <a:endParaRPr lang="en-US" dirty="0"/>
          </a:p>
        </p:txBody>
      </p:sp>
      <p:sp>
        <p:nvSpPr>
          <p:cNvPr id="2" name="Slide Number Placeholder 1">
            <a:extLst>
              <a:ext uri="{FF2B5EF4-FFF2-40B4-BE49-F238E27FC236}">
                <a16:creationId xmlns:a16="http://schemas.microsoft.com/office/drawing/2014/main" id="{39892019-0131-4B8A-94A3-B134D795D757}"/>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
        <p:nvSpPr>
          <p:cNvPr id="6" name="Title 5">
            <a:extLst>
              <a:ext uri="{FF2B5EF4-FFF2-40B4-BE49-F238E27FC236}">
                <a16:creationId xmlns:a16="http://schemas.microsoft.com/office/drawing/2014/main" id="{ACB9AD87-11A8-8A40-B7F8-7D158D424863}"/>
              </a:ext>
            </a:extLst>
          </p:cNvPr>
          <p:cNvSpPr>
            <a:spLocks noGrp="1"/>
          </p:cNvSpPr>
          <p:nvPr>
            <p:ph type="title"/>
          </p:nvPr>
        </p:nvSpPr>
        <p:spPr/>
        <p:txBody>
          <a:bodyPr>
            <a:normAutofit fontScale="90000"/>
          </a:bodyPr>
          <a:lstStyle/>
          <a:p>
            <a:r>
              <a:rPr lang="en-US" dirty="0"/>
              <a:t>Service options and attributes</a:t>
            </a:r>
            <a:endParaRPr lang="en-GB" dirty="0"/>
          </a:p>
        </p:txBody>
      </p:sp>
    </p:spTree>
    <p:extLst>
      <p:ext uri="{BB962C8B-B14F-4D97-AF65-F5344CB8AC3E}">
        <p14:creationId xmlns:p14="http://schemas.microsoft.com/office/powerpoint/2010/main" val="713638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17</a:t>
            </a:fld>
            <a:endParaRPr lang="en-US" dirty="0"/>
          </a:p>
        </p:txBody>
      </p:sp>
      <p:sp>
        <p:nvSpPr>
          <p:cNvPr id="3" name="Segnaposto contenuto 2"/>
          <p:cNvSpPr>
            <a:spLocks noGrp="1"/>
          </p:cNvSpPr>
          <p:nvPr>
            <p:ph idx="1"/>
          </p:nvPr>
        </p:nvSpPr>
        <p:spPr/>
        <p:txBody>
          <a:bodyPr/>
          <a:lstStyle/>
          <a:p>
            <a:r>
              <a:rPr lang="en-GB" dirty="0"/>
              <a:t>EGI </a:t>
            </a:r>
            <a:r>
              <a:rPr lang="en-GB"/>
              <a:t>Container Compute </a:t>
            </a:r>
            <a:r>
              <a:rPr lang="en-GB" dirty="0"/>
              <a:t>documentation page:</a:t>
            </a:r>
          </a:p>
          <a:p>
            <a:pPr lvl="1"/>
            <a:r>
              <a:rPr lang="en-GB" dirty="0">
                <a:hlinkClick r:id="rId2"/>
              </a:rPr>
              <a:t>https://wiki.egi.eu/wiki/Federated_Cloud_Containers</a:t>
            </a:r>
            <a:r>
              <a:rPr lang="en-GB" dirty="0"/>
              <a:t> </a:t>
            </a:r>
          </a:p>
          <a:p>
            <a:pPr lvl="1"/>
            <a:endParaRPr lang="en-GB" dirty="0"/>
          </a:p>
          <a:p>
            <a:r>
              <a:rPr lang="en-GB" dirty="0"/>
              <a:t>Kubernetes documentation:</a:t>
            </a:r>
          </a:p>
          <a:p>
            <a:pPr lvl="1"/>
            <a:r>
              <a:rPr lang="en-GB" dirty="0">
                <a:hlinkClick r:id="rId3"/>
              </a:rPr>
              <a:t>https://kubernetes.io/docs/</a:t>
            </a:r>
            <a:endParaRPr lang="en-GB" dirty="0"/>
          </a:p>
          <a:p>
            <a:pPr lvl="1"/>
            <a:endParaRPr lang="en-GB" dirty="0"/>
          </a:p>
          <a:p>
            <a:pPr marL="342900" lvl="1" indent="0">
              <a:buNone/>
            </a:pPr>
            <a:endParaRPr lang="en-GB" dirty="0"/>
          </a:p>
          <a:p>
            <a:pPr lvl="1"/>
            <a:endParaRPr lang="en-GB" dirty="0"/>
          </a:p>
          <a:p>
            <a:pPr lvl="1"/>
            <a:endParaRPr lang="en-GB" dirty="0"/>
          </a:p>
          <a:p>
            <a:pPr lvl="1"/>
            <a:endParaRPr lang="en-GB" dirty="0"/>
          </a:p>
          <a:p>
            <a:pPr lvl="1"/>
            <a:endParaRPr lang="en-GB" dirty="0"/>
          </a:p>
          <a:p>
            <a:endParaRPr lang="en-GB" dirty="0"/>
          </a:p>
        </p:txBody>
      </p:sp>
      <p:sp>
        <p:nvSpPr>
          <p:cNvPr id="4" name="Segnaposto data 3"/>
          <p:cNvSpPr>
            <a:spLocks noGrp="1"/>
          </p:cNvSpPr>
          <p:nvPr>
            <p:ph type="dt" sz="half" idx="10"/>
          </p:nvPr>
        </p:nvSpPr>
        <p:spPr/>
        <p:txBody>
          <a:bodyPr/>
          <a:lstStyle/>
          <a:p>
            <a:fld id="{4673ED21-2E67-4EDC-8CB9-57E138672477}" type="datetime1">
              <a:rPr lang="en-US" smtClean="0"/>
              <a:t>9/13/18</a:t>
            </a:fld>
            <a:endParaRPr lang="en-US" dirty="0"/>
          </a:p>
        </p:txBody>
      </p:sp>
      <p:sp>
        <p:nvSpPr>
          <p:cNvPr id="5" name="Segnaposto testo 4"/>
          <p:cNvSpPr>
            <a:spLocks noGrp="1"/>
          </p:cNvSpPr>
          <p:nvPr>
            <p:ph type="body" sz="quarter" idx="14"/>
          </p:nvPr>
        </p:nvSpPr>
        <p:spPr>
          <a:xfrm>
            <a:off x="4435678" y="260490"/>
            <a:ext cx="5980803" cy="864081"/>
          </a:xfrm>
        </p:spPr>
        <p:txBody>
          <a:bodyPr/>
          <a:lstStyle/>
          <a:p>
            <a:r>
              <a:rPr lang="en-GB" dirty="0"/>
              <a:t>Documentation</a:t>
            </a:r>
          </a:p>
        </p:txBody>
      </p:sp>
    </p:spTree>
    <p:extLst>
      <p:ext uri="{BB962C8B-B14F-4D97-AF65-F5344CB8AC3E}">
        <p14:creationId xmlns:p14="http://schemas.microsoft.com/office/powerpoint/2010/main" val="1385569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B92B4-5F24-2C41-88D9-0EB268D7B439}"/>
              </a:ext>
            </a:extLst>
          </p:cNvPr>
          <p:cNvSpPr>
            <a:spLocks noGrp="1"/>
          </p:cNvSpPr>
          <p:nvPr>
            <p:ph idx="1"/>
          </p:nvPr>
        </p:nvSpPr>
        <p:spPr/>
        <p:txBody>
          <a:bodyPr>
            <a:normAutofit fontScale="92500" lnSpcReduction="10000"/>
          </a:bodyPr>
          <a:lstStyle/>
          <a:p>
            <a:r>
              <a:rPr lang="en-US" dirty="0"/>
              <a:t>Kubernetes</a:t>
            </a:r>
            <a:r>
              <a:rPr lang="en-US" i="1" dirty="0"/>
              <a:t> </a:t>
            </a:r>
            <a:r>
              <a:rPr lang="en-US" dirty="0"/>
              <a:t>is an </a:t>
            </a:r>
            <a:r>
              <a:rPr lang="en-US" i="1" dirty="0"/>
              <a:t>open-source platform for automating deployment, scaling, and operations of application containers across clusters of hosts, providing container-centric infrastructure.</a:t>
            </a:r>
          </a:p>
          <a:p>
            <a:r>
              <a:rPr lang="en-US" dirty="0"/>
              <a:t>Some concepts:</a:t>
            </a:r>
          </a:p>
          <a:p>
            <a:pPr lvl="1"/>
            <a:r>
              <a:rPr lang="en-US" i="1" dirty="0"/>
              <a:t>Pod</a:t>
            </a:r>
            <a:r>
              <a:rPr lang="en-US" dirty="0"/>
              <a:t>: group of one or more containers, shared storage and options to run the containers </a:t>
            </a:r>
          </a:p>
          <a:p>
            <a:pPr lvl="1"/>
            <a:r>
              <a:rPr lang="en-US" i="1" dirty="0"/>
              <a:t>Deployment </a:t>
            </a:r>
            <a:r>
              <a:rPr lang="en-US" dirty="0"/>
              <a:t>maintains the desired count of Pods all the time</a:t>
            </a:r>
          </a:p>
          <a:p>
            <a:pPr lvl="1"/>
            <a:r>
              <a:rPr lang="en-US" i="1" dirty="0"/>
              <a:t>Service: </a:t>
            </a:r>
            <a:r>
              <a:rPr lang="en-US" dirty="0"/>
              <a:t>logical set of Pods and a policy by which to access them. </a:t>
            </a:r>
          </a:p>
          <a:p>
            <a:pPr lvl="2"/>
            <a:r>
              <a:rPr lang="en-US" dirty="0"/>
              <a:t>Exposed  to the exterior of the Kubernetes cluster via mapping of ports and or Load Balancing</a:t>
            </a:r>
          </a:p>
          <a:p>
            <a:pPr lvl="1"/>
            <a:r>
              <a:rPr lang="en-US" i="1" dirty="0"/>
              <a:t>Job</a:t>
            </a:r>
            <a:r>
              <a:rPr lang="en-US" dirty="0"/>
              <a:t>: A </a:t>
            </a:r>
            <a:r>
              <a:rPr lang="en-US" i="1" dirty="0"/>
              <a:t>job</a:t>
            </a:r>
            <a:r>
              <a:rPr lang="en-US" dirty="0"/>
              <a:t> creates one or more pods and ensures that a specified number of them successfully terminate. </a:t>
            </a:r>
          </a:p>
          <a:p>
            <a:endParaRPr lang="en-GB" dirty="0"/>
          </a:p>
        </p:txBody>
      </p:sp>
      <p:sp>
        <p:nvSpPr>
          <p:cNvPr id="3" name="Date Placeholder 2">
            <a:extLst>
              <a:ext uri="{FF2B5EF4-FFF2-40B4-BE49-F238E27FC236}">
                <a16:creationId xmlns:a16="http://schemas.microsoft.com/office/drawing/2014/main" id="{0861678C-2614-CB49-8C3D-C9CF4A87987C}"/>
              </a:ext>
            </a:extLst>
          </p:cNvPr>
          <p:cNvSpPr>
            <a:spLocks noGrp="1"/>
          </p:cNvSpPr>
          <p:nvPr>
            <p:ph type="dt" sz="half" idx="10"/>
          </p:nvPr>
        </p:nvSpPr>
        <p:spPr/>
        <p:txBody>
          <a:bodyPr/>
          <a:lstStyle/>
          <a:p>
            <a:fld id="{073CB5ED-ED7C-41AA-A899-98926A9D966F}" type="datetime1">
              <a:rPr lang="en-GB" smtClean="0"/>
              <a:t>13/09/2018</a:t>
            </a:fld>
            <a:endParaRPr lang="en-US" dirty="0"/>
          </a:p>
        </p:txBody>
      </p:sp>
      <p:sp>
        <p:nvSpPr>
          <p:cNvPr id="4" name="Slide Number Placeholder 3">
            <a:extLst>
              <a:ext uri="{FF2B5EF4-FFF2-40B4-BE49-F238E27FC236}">
                <a16:creationId xmlns:a16="http://schemas.microsoft.com/office/drawing/2014/main" id="{45044B77-3985-EA49-83D9-9DD63A22C0F9}"/>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
        <p:nvSpPr>
          <p:cNvPr id="5" name="Title 4">
            <a:extLst>
              <a:ext uri="{FF2B5EF4-FFF2-40B4-BE49-F238E27FC236}">
                <a16:creationId xmlns:a16="http://schemas.microsoft.com/office/drawing/2014/main" id="{4541F80D-1177-EA44-A120-3EB03DCD8EB4}"/>
              </a:ext>
            </a:extLst>
          </p:cNvPr>
          <p:cNvSpPr>
            <a:spLocks noGrp="1"/>
          </p:cNvSpPr>
          <p:nvPr>
            <p:ph type="title"/>
          </p:nvPr>
        </p:nvSpPr>
        <p:spPr/>
        <p:txBody>
          <a:bodyPr>
            <a:normAutofit fontScale="90000"/>
          </a:bodyPr>
          <a:lstStyle/>
          <a:p>
            <a:r>
              <a:rPr lang="en-GB" dirty="0"/>
              <a:t>Kubernetes</a:t>
            </a:r>
          </a:p>
        </p:txBody>
      </p:sp>
    </p:spTree>
    <p:extLst>
      <p:ext uri="{BB962C8B-B14F-4D97-AF65-F5344CB8AC3E}">
        <p14:creationId xmlns:p14="http://schemas.microsoft.com/office/powerpoint/2010/main" val="2671220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0E02579-57C2-8C46-B05B-1AF3BEBA1A3D}"/>
              </a:ext>
            </a:extLst>
          </p:cNvPr>
          <p:cNvSpPr>
            <a:spLocks noGrp="1"/>
          </p:cNvSpPr>
          <p:nvPr>
            <p:ph idx="1"/>
          </p:nvPr>
        </p:nvSpPr>
        <p:spPr/>
        <p:txBody>
          <a:bodyPr>
            <a:noAutofit/>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apps/v1</a:t>
            </a:r>
          </a:p>
          <a:p>
            <a:pPr marL="0" indent="0">
              <a:buNone/>
            </a:pPr>
            <a:r>
              <a:rPr lang="en-GB" sz="900" dirty="0">
                <a:latin typeface="Consolas" panose="020B0609020204030204" pitchFamily="49" charset="0"/>
                <a:cs typeface="Consolas" panose="020B0609020204030204" pitchFamily="49" charset="0"/>
              </a:rPr>
              <a:t>kind: Deployment</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matchLabels</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replicas: 3</a:t>
            </a:r>
          </a:p>
          <a:p>
            <a:pPr marL="0" indent="0">
              <a:buNone/>
            </a:pPr>
            <a:r>
              <a:rPr lang="en-GB" sz="900" dirty="0">
                <a:latin typeface="Consolas" panose="020B0609020204030204" pitchFamily="49" charset="0"/>
                <a:cs typeface="Consolas" panose="020B0609020204030204" pitchFamily="49" charset="0"/>
              </a:rPr>
              <a:t>  template:</a:t>
            </a:r>
          </a:p>
          <a:p>
            <a:pPr marL="0" indent="0">
              <a:buNone/>
            </a:pPr>
            <a:r>
              <a:rPr lang="en-GB" sz="900" dirty="0">
                <a:latin typeface="Consolas" panose="020B0609020204030204" pitchFamily="49" charset="0"/>
                <a:cs typeface="Consolas" panose="020B0609020204030204" pitchFamily="49" charset="0"/>
              </a:rPr>
              <a:t>    metadata:</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spec:</a:t>
            </a:r>
          </a:p>
          <a:p>
            <a:pPr marL="0" indent="0">
              <a:buNone/>
            </a:pPr>
            <a:r>
              <a:rPr lang="en-GB" sz="900" dirty="0">
                <a:latin typeface="Consolas" panose="020B0609020204030204" pitchFamily="49" charset="0"/>
                <a:cs typeface="Consolas" panose="020B0609020204030204" pitchFamily="49" charset="0"/>
              </a:rPr>
              <a:t>      containers:</a:t>
            </a:r>
          </a:p>
          <a:p>
            <a:pPr marL="0" indent="0">
              <a:buNone/>
            </a:pPr>
            <a:r>
              <a:rPr lang="en-GB" sz="900" dirty="0">
                <a:latin typeface="Consolas" panose="020B0609020204030204" pitchFamily="49" charset="0"/>
                <a:cs typeface="Consolas" panose="020B0609020204030204" pitchFamily="49" charset="0"/>
              </a:rPr>
              <a:t>      - name: </a:t>
            </a:r>
            <a:r>
              <a:rPr lang="en-GB" sz="900" dirty="0" err="1">
                <a:latin typeface="Consolas" panose="020B0609020204030204" pitchFamily="49" charset="0"/>
                <a:cs typeface="Consolas" panose="020B0609020204030204" pitchFamily="49" charset="0"/>
              </a:rPr>
              <a:t>php-redis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image: </a:t>
            </a:r>
            <a:r>
              <a:rPr lang="en-GB" sz="900" dirty="0" err="1">
                <a:latin typeface="Consolas" panose="020B0609020204030204" pitchFamily="49" charset="0"/>
                <a:cs typeface="Consolas" panose="020B0609020204030204" pitchFamily="49" charset="0"/>
              </a:rPr>
              <a:t>gcr.io</a:t>
            </a:r>
            <a:r>
              <a:rPr lang="en-GB" sz="900" dirty="0">
                <a:latin typeface="Consolas" panose="020B0609020204030204" pitchFamily="49" charset="0"/>
                <a:cs typeface="Consolas" panose="020B0609020204030204" pitchFamily="49" charset="0"/>
              </a:rPr>
              <a:t>/google-samples/gb-frontend:v4</a:t>
            </a:r>
          </a:p>
          <a:p>
            <a:pPr marL="0" indent="0">
              <a:buNone/>
            </a:pPr>
            <a:r>
              <a:rPr lang="en-GB" sz="900" dirty="0">
                <a:latin typeface="Consolas" panose="020B0609020204030204" pitchFamily="49" charset="0"/>
                <a:cs typeface="Consolas" panose="020B0609020204030204" pitchFamily="49" charset="0"/>
              </a:rPr>
              <a:t>        resources:</a:t>
            </a:r>
          </a:p>
          <a:p>
            <a:pPr marL="0" indent="0">
              <a:buNone/>
            </a:pPr>
            <a:r>
              <a:rPr lang="en-GB" sz="900" dirty="0">
                <a:latin typeface="Consolas" panose="020B0609020204030204" pitchFamily="49" charset="0"/>
                <a:cs typeface="Consolas" panose="020B0609020204030204" pitchFamily="49" charset="0"/>
              </a:rPr>
              <a:t>          requests:</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cpu</a:t>
            </a:r>
            <a:r>
              <a:rPr lang="en-GB" sz="900" dirty="0">
                <a:latin typeface="Consolas" panose="020B0609020204030204" pitchFamily="49" charset="0"/>
                <a:cs typeface="Consolas" panose="020B0609020204030204" pitchFamily="49" charset="0"/>
              </a:rPr>
              <a:t>: 100m</a:t>
            </a:r>
          </a:p>
          <a:p>
            <a:pPr marL="0" indent="0">
              <a:buNone/>
            </a:pPr>
            <a:r>
              <a:rPr lang="en-GB" sz="900" dirty="0">
                <a:latin typeface="Consolas" panose="020B0609020204030204" pitchFamily="49" charset="0"/>
                <a:cs typeface="Consolas" panose="020B0609020204030204" pitchFamily="49" charset="0"/>
              </a:rPr>
              <a:t>            memory: 100Mi</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env</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 name: GET_HOSTS_FROM</a:t>
            </a:r>
          </a:p>
          <a:p>
            <a:pPr marL="0" indent="0">
              <a:buNone/>
            </a:pPr>
            <a:r>
              <a:rPr lang="en-GB" sz="900" dirty="0">
                <a:latin typeface="Consolas" panose="020B0609020204030204" pitchFamily="49" charset="0"/>
                <a:cs typeface="Consolas" panose="020B0609020204030204" pitchFamily="49" charset="0"/>
              </a:rPr>
              <a:t>          value: </a:t>
            </a:r>
            <a:r>
              <a:rPr lang="en-GB" sz="900" dirty="0" err="1">
                <a:latin typeface="Consolas" panose="020B0609020204030204" pitchFamily="49" charset="0"/>
                <a:cs typeface="Consolas" panose="020B0609020204030204" pitchFamily="49" charset="0"/>
              </a:rPr>
              <a:t>dns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ports:</a:t>
            </a:r>
          </a:p>
          <a:p>
            <a:pPr marL="0" indent="0">
              <a:buNone/>
            </a:pPr>
            <a:r>
              <a:rPr lang="en-GB" sz="900" dirty="0">
                <a:latin typeface="Consolas" panose="020B0609020204030204" pitchFamily="49" charset="0"/>
                <a:cs typeface="Consolas" panose="020B0609020204030204" pitchFamily="49" charset="0"/>
              </a:rPr>
              <a:t>        - </a:t>
            </a:r>
            <a:r>
              <a:rPr lang="en-GB" sz="900" dirty="0" err="1">
                <a:latin typeface="Consolas" panose="020B0609020204030204" pitchFamily="49" charset="0"/>
                <a:cs typeface="Consolas" panose="020B0609020204030204" pitchFamily="49" charset="0"/>
              </a:rPr>
              <a:t>containerPort</a:t>
            </a:r>
            <a:r>
              <a:rPr lang="en-GB" sz="900" dirty="0">
                <a:latin typeface="Consolas" panose="020B0609020204030204" pitchFamily="49" charset="0"/>
                <a:cs typeface="Consolas" panose="020B0609020204030204" pitchFamily="49" charset="0"/>
              </a:rPr>
              <a:t>: 80</a:t>
            </a:r>
          </a:p>
        </p:txBody>
      </p:sp>
      <p:sp>
        <p:nvSpPr>
          <p:cNvPr id="7" name="Content Placeholder 6">
            <a:extLst>
              <a:ext uri="{FF2B5EF4-FFF2-40B4-BE49-F238E27FC236}">
                <a16:creationId xmlns:a16="http://schemas.microsoft.com/office/drawing/2014/main" id="{843D77C3-DD3C-2F47-A133-0B4EF8DDAF31}"/>
              </a:ext>
            </a:extLst>
          </p:cNvPr>
          <p:cNvSpPr>
            <a:spLocks noGrp="1"/>
          </p:cNvSpPr>
          <p:nvPr>
            <p:ph idx="15"/>
          </p:nvPr>
        </p:nvSpPr>
        <p:spPr/>
        <p:txBody>
          <a:bodyPr>
            <a:normAutofit/>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v1</a:t>
            </a:r>
          </a:p>
          <a:p>
            <a:pPr marL="0" indent="0">
              <a:buNone/>
            </a:pPr>
            <a:r>
              <a:rPr lang="en-GB" sz="900" dirty="0">
                <a:latin typeface="Consolas" panose="020B0609020204030204" pitchFamily="49" charset="0"/>
                <a:cs typeface="Consolas" panose="020B0609020204030204" pitchFamily="49" charset="0"/>
              </a:rPr>
              <a:t>kind: Service</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 comment or delete the following line if you want to use a </a:t>
            </a:r>
            <a:r>
              <a:rPr lang="en-GB" sz="900" dirty="0" err="1">
                <a:latin typeface="Consolas" panose="020B0609020204030204" pitchFamily="49" charset="0"/>
                <a:cs typeface="Consolas" panose="020B0609020204030204" pitchFamily="49" charset="0"/>
              </a:rPr>
              <a:t>LoadBalancer</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type: </a:t>
            </a:r>
            <a:r>
              <a:rPr lang="en-GB" sz="900" dirty="0" err="1">
                <a:latin typeface="Consolas" panose="020B0609020204030204" pitchFamily="49" charset="0"/>
                <a:cs typeface="Consolas" panose="020B0609020204030204" pitchFamily="49" charset="0"/>
              </a:rPr>
              <a:t>NodePort</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ports:</a:t>
            </a:r>
          </a:p>
          <a:p>
            <a:pPr marL="0" indent="0">
              <a:buNone/>
            </a:pPr>
            <a:r>
              <a:rPr lang="en-GB" sz="900" dirty="0">
                <a:latin typeface="Consolas" panose="020B0609020204030204" pitchFamily="49" charset="0"/>
                <a:cs typeface="Consolas" panose="020B0609020204030204" pitchFamily="49" charset="0"/>
              </a:rPr>
              <a:t>  - port: 80</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a:t>
            </a:r>
          </a:p>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extensions/v1beta1</a:t>
            </a:r>
          </a:p>
          <a:p>
            <a:pPr marL="0" indent="0">
              <a:buNone/>
            </a:pPr>
            <a:r>
              <a:rPr lang="en-GB" sz="900" dirty="0">
                <a:latin typeface="Consolas" panose="020B0609020204030204" pitchFamily="49" charset="0"/>
                <a:cs typeface="Consolas" panose="020B0609020204030204" pitchFamily="49" charset="0"/>
              </a:rPr>
              <a:t>kind: Ingress</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 </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rules:</a:t>
            </a:r>
          </a:p>
          <a:p>
            <a:pPr marL="0" indent="0">
              <a:buNone/>
            </a:pPr>
            <a:r>
              <a:rPr lang="en-GB" sz="900" dirty="0">
                <a:latin typeface="Consolas" panose="020B0609020204030204" pitchFamily="49" charset="0"/>
                <a:cs typeface="Consolas" panose="020B0609020204030204" pitchFamily="49" charset="0"/>
              </a:rPr>
              <a:t>  - host: </a:t>
            </a:r>
            <a:r>
              <a:rPr lang="en-GB" sz="900" dirty="0" err="1">
                <a:latin typeface="Consolas" panose="020B0609020204030204" pitchFamily="49" charset="0"/>
                <a:cs typeface="Consolas" panose="020B0609020204030204" pitchFamily="49" charset="0"/>
              </a:rPr>
              <a:t>frontend.test.fedcloud.eu</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    http:</a:t>
            </a:r>
          </a:p>
          <a:p>
            <a:pPr marL="0" indent="0">
              <a:buNone/>
            </a:pPr>
            <a:r>
              <a:rPr lang="en-GB" sz="900" dirty="0">
                <a:latin typeface="Consolas" panose="020B0609020204030204" pitchFamily="49" charset="0"/>
                <a:cs typeface="Consolas" panose="020B0609020204030204" pitchFamily="49" charset="0"/>
              </a:rPr>
              <a:t>      paths:</a:t>
            </a:r>
          </a:p>
          <a:p>
            <a:pPr marL="0" indent="0">
              <a:buNone/>
            </a:pPr>
            <a:r>
              <a:rPr lang="en-GB" sz="900" dirty="0">
                <a:latin typeface="Consolas" panose="020B0609020204030204" pitchFamily="49" charset="0"/>
                <a:cs typeface="Consolas" panose="020B0609020204030204" pitchFamily="49" charset="0"/>
              </a:rPr>
              <a:t>      - backend: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serviceName</a:t>
            </a:r>
            <a:r>
              <a:rPr lang="en-GB" sz="900" dirty="0">
                <a:latin typeface="Consolas" panose="020B0609020204030204" pitchFamily="49" charset="0"/>
                <a:cs typeface="Consolas" panose="020B0609020204030204" pitchFamily="49" charset="0"/>
              </a:rPr>
              <a:t>: frontend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servicePort</a:t>
            </a:r>
            <a:r>
              <a:rPr lang="en-GB" sz="900" dirty="0">
                <a:latin typeface="Consolas" panose="020B0609020204030204" pitchFamily="49" charset="0"/>
                <a:cs typeface="Consolas" panose="020B0609020204030204" pitchFamily="49" charset="0"/>
              </a:rPr>
              <a:t>: 80</a:t>
            </a:r>
          </a:p>
          <a:p>
            <a:pPr marL="0" indent="0">
              <a:buNone/>
            </a:pPr>
            <a:endParaRPr lang="en-GB" sz="900" dirty="0">
              <a:latin typeface="Consolas" panose="020B0609020204030204" pitchFamily="49" charset="0"/>
              <a:cs typeface="Consolas" panose="020B0609020204030204" pitchFamily="49" charset="0"/>
            </a:endParaRPr>
          </a:p>
        </p:txBody>
      </p:sp>
      <p:sp>
        <p:nvSpPr>
          <p:cNvPr id="3" name="Date Placeholder 2">
            <a:extLst>
              <a:ext uri="{FF2B5EF4-FFF2-40B4-BE49-F238E27FC236}">
                <a16:creationId xmlns:a16="http://schemas.microsoft.com/office/drawing/2014/main" id="{92D7A91C-C393-EE4D-A8AF-29BC2CF3F202}"/>
              </a:ext>
            </a:extLst>
          </p:cNvPr>
          <p:cNvSpPr>
            <a:spLocks noGrp="1"/>
          </p:cNvSpPr>
          <p:nvPr>
            <p:ph type="dt" sz="half" idx="10"/>
          </p:nvPr>
        </p:nvSpPr>
        <p:spPr/>
        <p:txBody>
          <a:bodyPr/>
          <a:lstStyle/>
          <a:p>
            <a:fld id="{073CB5ED-ED7C-41AA-A899-98926A9D966F}" type="datetime1">
              <a:rPr lang="en-GB" smtClean="0"/>
              <a:t>13/09/2018</a:t>
            </a:fld>
            <a:endParaRPr lang="en-US" dirty="0"/>
          </a:p>
        </p:txBody>
      </p:sp>
      <p:sp>
        <p:nvSpPr>
          <p:cNvPr id="4" name="Slide Number Placeholder 3">
            <a:extLst>
              <a:ext uri="{FF2B5EF4-FFF2-40B4-BE49-F238E27FC236}">
                <a16:creationId xmlns:a16="http://schemas.microsoft.com/office/drawing/2014/main" id="{3BD4DBDC-00CC-484C-A69C-F8EDAD1AC8A1}"/>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
        <p:nvSpPr>
          <p:cNvPr id="5" name="Title 4">
            <a:extLst>
              <a:ext uri="{FF2B5EF4-FFF2-40B4-BE49-F238E27FC236}">
                <a16:creationId xmlns:a16="http://schemas.microsoft.com/office/drawing/2014/main" id="{49D06B89-B560-2747-9828-46E66DA5E9E6}"/>
              </a:ext>
            </a:extLst>
          </p:cNvPr>
          <p:cNvSpPr>
            <a:spLocks noGrp="1"/>
          </p:cNvSpPr>
          <p:nvPr>
            <p:ph type="title"/>
          </p:nvPr>
        </p:nvSpPr>
        <p:spPr/>
        <p:txBody>
          <a:bodyPr>
            <a:normAutofit fontScale="90000"/>
          </a:bodyPr>
          <a:lstStyle/>
          <a:p>
            <a:r>
              <a:rPr lang="en-GB" dirty="0"/>
              <a:t>Example</a:t>
            </a:r>
          </a:p>
        </p:txBody>
      </p:sp>
    </p:spTree>
    <p:extLst>
      <p:ext uri="{BB962C8B-B14F-4D97-AF65-F5344CB8AC3E}">
        <p14:creationId xmlns:p14="http://schemas.microsoft.com/office/powerpoint/2010/main" val="1364850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6DEA4A-0EF0-4842-8EA2-89223492EF78}"/>
              </a:ext>
            </a:extLst>
          </p:cNvPr>
          <p:cNvSpPr>
            <a:spLocks noGrp="1"/>
          </p:cNvSpPr>
          <p:nvPr>
            <p:ph idx="1"/>
          </p:nvPr>
        </p:nvSpPr>
        <p:spPr>
          <a:xfrm>
            <a:off x="335360" y="1293223"/>
            <a:ext cx="6173466" cy="4794991"/>
          </a:xfrm>
        </p:spPr>
        <p:txBody>
          <a:bodyPr>
            <a:normAutofit fontScale="92500" lnSpcReduction="10000"/>
          </a:bodyPr>
          <a:lstStyle/>
          <a:p>
            <a:r>
              <a:rPr lang="en-GB" dirty="0"/>
              <a:t>Multi-cloud IaaS with Single Sign-On via Check-in</a:t>
            </a:r>
          </a:p>
          <a:p>
            <a:pPr lvl="1"/>
            <a:r>
              <a:rPr lang="en-GB" dirty="0"/>
              <a:t>Technology agnostic, supports OpenStack, </a:t>
            </a:r>
            <a:r>
              <a:rPr lang="en-GB" dirty="0" err="1"/>
              <a:t>OpenNebula</a:t>
            </a:r>
            <a:r>
              <a:rPr lang="en-GB" dirty="0"/>
              <a:t> and </a:t>
            </a:r>
            <a:r>
              <a:rPr lang="en-GB" dirty="0" err="1"/>
              <a:t>Synnefo</a:t>
            </a:r>
            <a:endParaRPr lang="en-GB" dirty="0"/>
          </a:p>
          <a:p>
            <a:endParaRPr lang="en-GB" dirty="0"/>
          </a:p>
          <a:p>
            <a:r>
              <a:rPr lang="en-GB" dirty="0"/>
              <a:t>Extra features</a:t>
            </a:r>
          </a:p>
          <a:p>
            <a:pPr lvl="1"/>
            <a:r>
              <a:rPr lang="en-GB" dirty="0"/>
              <a:t>Virtual Appliance catalogue</a:t>
            </a:r>
          </a:p>
          <a:p>
            <a:pPr lvl="1"/>
            <a:r>
              <a:rPr lang="en-GB" dirty="0"/>
              <a:t>Unified GUI dashboard</a:t>
            </a:r>
          </a:p>
          <a:p>
            <a:pPr lvl="1"/>
            <a:r>
              <a:rPr lang="en-GB" dirty="0"/>
              <a:t>Centralised accounting</a:t>
            </a:r>
          </a:p>
          <a:p>
            <a:pPr lvl="1"/>
            <a:r>
              <a:rPr lang="en-GB" dirty="0"/>
              <a:t>Resource discovery</a:t>
            </a:r>
          </a:p>
          <a:p>
            <a:pPr lvl="1"/>
            <a:r>
              <a:rPr lang="en-GB" dirty="0"/>
              <a:t>SLA monitoring</a:t>
            </a:r>
          </a:p>
          <a:p>
            <a:endParaRPr lang="en-GB" dirty="0"/>
          </a:p>
        </p:txBody>
      </p:sp>
      <p:sp>
        <p:nvSpPr>
          <p:cNvPr id="4" name="Slide Number Placeholder 3">
            <a:extLst>
              <a:ext uri="{FF2B5EF4-FFF2-40B4-BE49-F238E27FC236}">
                <a16:creationId xmlns:a16="http://schemas.microsoft.com/office/drawing/2014/main" id="{14143DA5-A8A9-D348-B908-CDC65EC268DC}"/>
              </a:ext>
            </a:extLst>
          </p:cNvPr>
          <p:cNvSpPr>
            <a:spLocks noGrp="1"/>
          </p:cNvSpPr>
          <p:nvPr>
            <p:ph type="sldNum" sz="quarter" idx="12"/>
          </p:nvPr>
        </p:nvSpPr>
        <p:spPr/>
        <p:txBody>
          <a:bodyPr/>
          <a:lstStyle/>
          <a:p>
            <a:fld id="{B6F15528-21DE-4FAA-801E-634DDDAF4B2B}" type="slidenum">
              <a:rPr lang="en-US" smtClean="0"/>
              <a:pPr/>
              <a:t>2</a:t>
            </a:fld>
            <a:endParaRPr lang="en-US" dirty="0"/>
          </a:p>
        </p:txBody>
      </p:sp>
      <p:sp>
        <p:nvSpPr>
          <p:cNvPr id="5" name="Title 4">
            <a:extLst>
              <a:ext uri="{FF2B5EF4-FFF2-40B4-BE49-F238E27FC236}">
                <a16:creationId xmlns:a16="http://schemas.microsoft.com/office/drawing/2014/main" id="{485D04C3-5F2D-1D4E-BB8A-D9D5C6BF44CF}"/>
              </a:ext>
            </a:extLst>
          </p:cNvPr>
          <p:cNvSpPr>
            <a:spLocks noGrp="1"/>
          </p:cNvSpPr>
          <p:nvPr>
            <p:ph type="title"/>
          </p:nvPr>
        </p:nvSpPr>
        <p:spPr/>
        <p:txBody>
          <a:bodyPr>
            <a:normAutofit fontScale="90000"/>
          </a:bodyPr>
          <a:lstStyle/>
          <a:p>
            <a:r>
              <a:rPr lang="en-GB" dirty="0"/>
              <a:t>EGI Cloud Federation</a:t>
            </a:r>
          </a:p>
        </p:txBody>
      </p:sp>
      <p:sp>
        <p:nvSpPr>
          <p:cNvPr id="8" name="Cloud">
            <a:extLst>
              <a:ext uri="{FF2B5EF4-FFF2-40B4-BE49-F238E27FC236}">
                <a16:creationId xmlns:a16="http://schemas.microsoft.com/office/drawing/2014/main" id="{4AF2F7A8-C88B-1B48-BE8D-16853EFD6FC8}"/>
              </a:ext>
            </a:extLst>
          </p:cNvPr>
          <p:cNvSpPr>
            <a:spLocks noChangeAspect="1" noEditPoints="1" noChangeArrowheads="1"/>
          </p:cNvSpPr>
          <p:nvPr/>
        </p:nvSpPr>
        <p:spPr bwMode="auto">
          <a:xfrm>
            <a:off x="7551757" y="1484784"/>
            <a:ext cx="1561224" cy="92951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9" name="Cloud">
            <a:extLst>
              <a:ext uri="{FF2B5EF4-FFF2-40B4-BE49-F238E27FC236}">
                <a16:creationId xmlns:a16="http://schemas.microsoft.com/office/drawing/2014/main" id="{FD23FD87-190E-9A46-BA97-4F0F38C6B64C}"/>
              </a:ext>
            </a:extLst>
          </p:cNvPr>
          <p:cNvSpPr>
            <a:spLocks noChangeAspect="1" noEditPoints="1" noChangeArrowheads="1"/>
          </p:cNvSpPr>
          <p:nvPr/>
        </p:nvSpPr>
        <p:spPr bwMode="auto">
          <a:xfrm>
            <a:off x="6959634" y="3361011"/>
            <a:ext cx="1152128"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0" name="Cloud">
            <a:extLst>
              <a:ext uri="{FF2B5EF4-FFF2-40B4-BE49-F238E27FC236}">
                <a16:creationId xmlns:a16="http://schemas.microsoft.com/office/drawing/2014/main" id="{70CD77FE-9163-0444-99A3-8CA10AE0D332}"/>
              </a:ext>
            </a:extLst>
          </p:cNvPr>
          <p:cNvSpPr>
            <a:spLocks noChangeAspect="1" noEditPoints="1" noChangeArrowheads="1"/>
          </p:cNvSpPr>
          <p:nvPr/>
        </p:nvSpPr>
        <p:spPr bwMode="auto">
          <a:xfrm>
            <a:off x="8715421" y="2946271"/>
            <a:ext cx="1368152" cy="81456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sp>
        <p:nvSpPr>
          <p:cNvPr id="11" name="Cloud">
            <a:extLst>
              <a:ext uri="{FF2B5EF4-FFF2-40B4-BE49-F238E27FC236}">
                <a16:creationId xmlns:a16="http://schemas.microsoft.com/office/drawing/2014/main" id="{6B2B4664-BF43-F64E-9488-F2ECC728F4AD}"/>
              </a:ext>
            </a:extLst>
          </p:cNvPr>
          <p:cNvSpPr>
            <a:spLocks noChangeAspect="1" noEditPoints="1" noChangeArrowheads="1"/>
          </p:cNvSpPr>
          <p:nvPr/>
        </p:nvSpPr>
        <p:spPr bwMode="auto">
          <a:xfrm>
            <a:off x="9840416" y="1634916"/>
            <a:ext cx="1152128"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2" name="Cloud">
            <a:extLst>
              <a:ext uri="{FF2B5EF4-FFF2-40B4-BE49-F238E27FC236}">
                <a16:creationId xmlns:a16="http://schemas.microsoft.com/office/drawing/2014/main" id="{B63D9B98-AFC5-EB4C-BFB4-66BC1013B5F7}"/>
              </a:ext>
            </a:extLst>
          </p:cNvPr>
          <p:cNvSpPr>
            <a:spLocks noChangeAspect="1" noEditPoints="1" noChangeArrowheads="1"/>
          </p:cNvSpPr>
          <p:nvPr/>
        </p:nvSpPr>
        <p:spPr bwMode="auto">
          <a:xfrm>
            <a:off x="9166229" y="4369865"/>
            <a:ext cx="1800200" cy="107179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3" name="Cloud">
            <a:extLst>
              <a:ext uri="{FF2B5EF4-FFF2-40B4-BE49-F238E27FC236}">
                <a16:creationId xmlns:a16="http://schemas.microsoft.com/office/drawing/2014/main" id="{E5F0F129-86AB-604E-B897-92B60DE9930F}"/>
              </a:ext>
            </a:extLst>
          </p:cNvPr>
          <p:cNvSpPr>
            <a:spLocks noChangeAspect="1" noEditPoints="1" noChangeArrowheads="1"/>
          </p:cNvSpPr>
          <p:nvPr/>
        </p:nvSpPr>
        <p:spPr bwMode="auto">
          <a:xfrm>
            <a:off x="7355653" y="4771659"/>
            <a:ext cx="1359768" cy="8095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cxnSp>
        <p:nvCxnSpPr>
          <p:cNvPr id="14" name="Straight Connector 13">
            <a:extLst>
              <a:ext uri="{FF2B5EF4-FFF2-40B4-BE49-F238E27FC236}">
                <a16:creationId xmlns:a16="http://schemas.microsoft.com/office/drawing/2014/main" id="{AC5A7E5E-F812-FE47-B303-8465ADB3DE17}"/>
              </a:ext>
            </a:extLst>
          </p:cNvPr>
          <p:cNvCxnSpPr>
            <a:stCxn id="8" idx="1"/>
            <a:endCxn id="9" idx="3"/>
          </p:cNvCxnSpPr>
          <p:nvPr/>
        </p:nvCxnSpPr>
        <p:spPr>
          <a:xfrm flipH="1">
            <a:off x="7535698" y="2413312"/>
            <a:ext cx="796671" cy="986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26C36CC-24E0-924F-B663-8356EF8B6790}"/>
              </a:ext>
            </a:extLst>
          </p:cNvPr>
          <p:cNvCxnSpPr>
            <a:stCxn id="8" idx="1"/>
            <a:endCxn id="13" idx="3"/>
          </p:cNvCxnSpPr>
          <p:nvPr/>
        </p:nvCxnSpPr>
        <p:spPr>
          <a:xfrm flipH="1">
            <a:off x="8035537" y="2413312"/>
            <a:ext cx="296832" cy="2404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6BB38F-3EA6-B14D-9733-C719BE3F1A44}"/>
              </a:ext>
            </a:extLst>
          </p:cNvPr>
          <p:cNvCxnSpPr>
            <a:stCxn id="10" idx="0"/>
            <a:endCxn id="9" idx="2"/>
          </p:cNvCxnSpPr>
          <p:nvPr/>
        </p:nvCxnSpPr>
        <p:spPr>
          <a:xfrm flipH="1">
            <a:off x="8110802" y="3353555"/>
            <a:ext cx="608863" cy="350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DCE165C-5DD5-BF49-B85B-08BCC7D53AFE}"/>
              </a:ext>
            </a:extLst>
          </p:cNvPr>
          <p:cNvCxnSpPr>
            <a:stCxn id="8" idx="2"/>
            <a:endCxn id="11" idx="0"/>
          </p:cNvCxnSpPr>
          <p:nvPr/>
        </p:nvCxnSpPr>
        <p:spPr>
          <a:xfrm>
            <a:off x="9111680" y="1949543"/>
            <a:ext cx="732310" cy="28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A2F346-12D6-B34E-A8D1-BC6519F1FF10}"/>
              </a:ext>
            </a:extLst>
          </p:cNvPr>
          <p:cNvCxnSpPr>
            <a:stCxn id="10" idx="1"/>
            <a:endCxn id="12" idx="3"/>
          </p:cNvCxnSpPr>
          <p:nvPr/>
        </p:nvCxnSpPr>
        <p:spPr>
          <a:xfrm>
            <a:off x="9399497" y="3759971"/>
            <a:ext cx="666832" cy="671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453797-8C94-1749-B8B8-281897AB99E9}"/>
              </a:ext>
            </a:extLst>
          </p:cNvPr>
          <p:cNvCxnSpPr>
            <a:stCxn id="11" idx="1"/>
            <a:endCxn id="12" idx="3"/>
          </p:cNvCxnSpPr>
          <p:nvPr/>
        </p:nvCxnSpPr>
        <p:spPr>
          <a:xfrm flipH="1">
            <a:off x="10066329" y="2320137"/>
            <a:ext cx="350151" cy="2111009"/>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211AA09-C80B-8243-ACB8-6B403601034A}"/>
              </a:ext>
            </a:extLst>
          </p:cNvPr>
          <p:cNvGrpSpPr/>
          <p:nvPr/>
        </p:nvGrpSpPr>
        <p:grpSpPr>
          <a:xfrm>
            <a:off x="7360841" y="2385511"/>
            <a:ext cx="3610776" cy="2545562"/>
            <a:chOff x="641867" y="2291984"/>
            <a:chExt cx="3610776" cy="2865207"/>
          </a:xfrm>
        </p:grpSpPr>
        <p:sp>
          <p:nvSpPr>
            <p:cNvPr id="21" name="Rounded Rectangle 20">
              <a:extLst>
                <a:ext uri="{FF2B5EF4-FFF2-40B4-BE49-F238E27FC236}">
                  <a16:creationId xmlns:a16="http://schemas.microsoft.com/office/drawing/2014/main" id="{26F5D470-72FF-C544-945D-40DDC67FCF9D}"/>
                </a:ext>
              </a:extLst>
            </p:cNvPr>
            <p:cNvSpPr/>
            <p:nvPr/>
          </p:nvSpPr>
          <p:spPr>
            <a:xfrm>
              <a:off x="641867" y="2291984"/>
              <a:ext cx="3610776" cy="2865207"/>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endParaRPr lang="en-GB" dirty="0"/>
            </a:p>
          </p:txBody>
        </p:sp>
        <p:grpSp>
          <p:nvGrpSpPr>
            <p:cNvPr id="22" name="Group 21">
              <a:extLst>
                <a:ext uri="{FF2B5EF4-FFF2-40B4-BE49-F238E27FC236}">
                  <a16:creationId xmlns:a16="http://schemas.microsoft.com/office/drawing/2014/main" id="{C765A4F1-B890-FA42-AFEF-C2088BD7AC8E}"/>
                </a:ext>
              </a:extLst>
            </p:cNvPr>
            <p:cNvGrpSpPr/>
            <p:nvPr/>
          </p:nvGrpSpPr>
          <p:grpSpPr>
            <a:xfrm>
              <a:off x="903678" y="2492896"/>
              <a:ext cx="3095469" cy="720000"/>
              <a:chOff x="868183" y="3042170"/>
              <a:chExt cx="3095469" cy="720000"/>
            </a:xfrm>
          </p:grpSpPr>
          <p:pic>
            <p:nvPicPr>
              <p:cNvPr id="31" name="Picture 30">
                <a:extLst>
                  <a:ext uri="{FF2B5EF4-FFF2-40B4-BE49-F238E27FC236}">
                    <a16:creationId xmlns:a16="http://schemas.microsoft.com/office/drawing/2014/main" id="{F87C1835-5E9B-AA49-AA08-8109E6C43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016" y="3042170"/>
                <a:ext cx="523636" cy="720000"/>
              </a:xfrm>
              <a:prstGeom prst="rect">
                <a:avLst/>
              </a:prstGeom>
            </p:spPr>
          </p:pic>
          <p:pic>
            <p:nvPicPr>
              <p:cNvPr id="32" name="Picture 31">
                <a:extLst>
                  <a:ext uri="{FF2B5EF4-FFF2-40B4-BE49-F238E27FC236}">
                    <a16:creationId xmlns:a16="http://schemas.microsoft.com/office/drawing/2014/main" id="{C7F89FF1-74CB-C540-861E-EBFDFB6A9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183" y="3160477"/>
                <a:ext cx="720000" cy="540000"/>
              </a:xfrm>
              <a:prstGeom prst="rect">
                <a:avLst/>
              </a:prstGeom>
            </p:spPr>
          </p:pic>
          <p:pic>
            <p:nvPicPr>
              <p:cNvPr id="33" name="Picture 32">
                <a:extLst>
                  <a:ext uri="{FF2B5EF4-FFF2-40B4-BE49-F238E27FC236}">
                    <a16:creationId xmlns:a16="http://schemas.microsoft.com/office/drawing/2014/main" id="{263C3CED-FAB7-264E-A40F-8476FA9D8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9942" y="3108877"/>
                <a:ext cx="720000" cy="643200"/>
              </a:xfrm>
              <a:prstGeom prst="rect">
                <a:avLst/>
              </a:prstGeom>
            </p:spPr>
          </p:pic>
        </p:grpSp>
        <p:grpSp>
          <p:nvGrpSpPr>
            <p:cNvPr id="23" name="Group 22">
              <a:extLst>
                <a:ext uri="{FF2B5EF4-FFF2-40B4-BE49-F238E27FC236}">
                  <a16:creationId xmlns:a16="http://schemas.microsoft.com/office/drawing/2014/main" id="{E93AA61C-6F22-464E-8A43-F487DAC03A6F}"/>
                </a:ext>
              </a:extLst>
            </p:cNvPr>
            <p:cNvGrpSpPr/>
            <p:nvPr/>
          </p:nvGrpSpPr>
          <p:grpSpPr>
            <a:xfrm>
              <a:off x="1254245" y="3913972"/>
              <a:ext cx="2458798" cy="720000"/>
              <a:chOff x="1253091" y="4028015"/>
              <a:chExt cx="2458798" cy="720000"/>
            </a:xfrm>
          </p:grpSpPr>
          <p:pic>
            <p:nvPicPr>
              <p:cNvPr id="29" name="Picture 28">
                <a:extLst>
                  <a:ext uri="{FF2B5EF4-FFF2-40B4-BE49-F238E27FC236}">
                    <a16:creationId xmlns:a16="http://schemas.microsoft.com/office/drawing/2014/main" id="{1F0DE056-D7F9-1748-965A-2837226EC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273" y="4028015"/>
                <a:ext cx="664616" cy="720000"/>
              </a:xfrm>
              <a:prstGeom prst="rect">
                <a:avLst/>
              </a:prstGeom>
            </p:spPr>
          </p:pic>
          <p:pic>
            <p:nvPicPr>
              <p:cNvPr id="30" name="Picture 29">
                <a:extLst>
                  <a:ext uri="{FF2B5EF4-FFF2-40B4-BE49-F238E27FC236}">
                    <a16:creationId xmlns:a16="http://schemas.microsoft.com/office/drawing/2014/main" id="{1982C9CE-9479-7742-AE5C-A1BB7CFB6A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3091" y="4037615"/>
                <a:ext cx="720000" cy="700800"/>
              </a:xfrm>
              <a:prstGeom prst="rect">
                <a:avLst/>
              </a:prstGeom>
            </p:spPr>
          </p:pic>
        </p:grpSp>
        <p:sp>
          <p:nvSpPr>
            <p:cNvPr id="24" name="TextBox 23">
              <a:extLst>
                <a:ext uri="{FF2B5EF4-FFF2-40B4-BE49-F238E27FC236}">
                  <a16:creationId xmlns:a16="http://schemas.microsoft.com/office/drawing/2014/main" id="{86CB855A-3DEC-5A46-8425-92BFED3AED69}"/>
                </a:ext>
              </a:extLst>
            </p:cNvPr>
            <p:cNvSpPr txBox="1"/>
            <p:nvPr/>
          </p:nvSpPr>
          <p:spPr>
            <a:xfrm>
              <a:off x="835676" y="3212976"/>
              <a:ext cx="856004" cy="523220"/>
            </a:xfrm>
            <a:prstGeom prst="rect">
              <a:avLst/>
            </a:prstGeom>
            <a:noFill/>
          </p:spPr>
          <p:txBody>
            <a:bodyPr wrap="none" rtlCol="0">
              <a:spAutoFit/>
            </a:bodyPr>
            <a:lstStyle/>
            <a:p>
              <a:pPr algn="ctr"/>
              <a:r>
                <a:rPr lang="en-GB" sz="1400" dirty="0"/>
                <a:t>Cloud </a:t>
              </a:r>
            </a:p>
            <a:p>
              <a:pPr algn="ctr"/>
              <a:r>
                <a:rPr lang="en-GB" sz="1400" dirty="0"/>
                <a:t>Compute</a:t>
              </a:r>
            </a:p>
          </p:txBody>
        </p:sp>
        <p:sp>
          <p:nvSpPr>
            <p:cNvPr id="25" name="TextBox 24">
              <a:extLst>
                <a:ext uri="{FF2B5EF4-FFF2-40B4-BE49-F238E27FC236}">
                  <a16:creationId xmlns:a16="http://schemas.microsoft.com/office/drawing/2014/main" id="{725B9203-CF42-484C-8BCC-3EAA62C4EC4D}"/>
                </a:ext>
              </a:extLst>
            </p:cNvPr>
            <p:cNvSpPr txBox="1"/>
            <p:nvPr/>
          </p:nvSpPr>
          <p:spPr>
            <a:xfrm>
              <a:off x="1835696" y="3212976"/>
              <a:ext cx="1363835" cy="523220"/>
            </a:xfrm>
            <a:prstGeom prst="rect">
              <a:avLst/>
            </a:prstGeom>
            <a:noFill/>
          </p:spPr>
          <p:txBody>
            <a:bodyPr wrap="none" rtlCol="0">
              <a:spAutoFit/>
            </a:bodyPr>
            <a:lstStyle/>
            <a:p>
              <a:r>
                <a:rPr lang="en-GB" sz="1400" dirty="0"/>
                <a:t>Cloud Container</a:t>
              </a:r>
            </a:p>
            <a:p>
              <a:pPr algn="ctr"/>
              <a:r>
                <a:rPr lang="en-GB" sz="1400" dirty="0"/>
                <a:t> Compute</a:t>
              </a:r>
            </a:p>
          </p:txBody>
        </p:sp>
        <p:sp>
          <p:nvSpPr>
            <p:cNvPr id="26" name="TextBox 25">
              <a:extLst>
                <a:ext uri="{FF2B5EF4-FFF2-40B4-BE49-F238E27FC236}">
                  <a16:creationId xmlns:a16="http://schemas.microsoft.com/office/drawing/2014/main" id="{9C268FCD-9417-9445-80F8-9F7FF6B0F8A1}"/>
                </a:ext>
              </a:extLst>
            </p:cNvPr>
            <p:cNvSpPr txBox="1"/>
            <p:nvPr/>
          </p:nvSpPr>
          <p:spPr>
            <a:xfrm>
              <a:off x="3347864" y="3212976"/>
              <a:ext cx="778931" cy="523220"/>
            </a:xfrm>
            <a:prstGeom prst="rect">
              <a:avLst/>
            </a:prstGeom>
            <a:noFill/>
          </p:spPr>
          <p:txBody>
            <a:bodyPr wrap="none" rtlCol="0">
              <a:spAutoFit/>
            </a:bodyPr>
            <a:lstStyle/>
            <a:p>
              <a:pPr algn="ctr"/>
              <a:r>
                <a:rPr lang="en-GB" sz="1400" dirty="0"/>
                <a:t>Online</a:t>
              </a:r>
            </a:p>
            <a:p>
              <a:r>
                <a:rPr lang="en-GB" sz="1400" dirty="0"/>
                <a:t> Storage</a:t>
              </a:r>
            </a:p>
          </p:txBody>
        </p:sp>
        <p:sp>
          <p:nvSpPr>
            <p:cNvPr id="27" name="TextBox 26">
              <a:extLst>
                <a:ext uri="{FF2B5EF4-FFF2-40B4-BE49-F238E27FC236}">
                  <a16:creationId xmlns:a16="http://schemas.microsoft.com/office/drawing/2014/main" id="{A21AECC1-7477-5148-9EB5-FC836216B884}"/>
                </a:ext>
              </a:extLst>
            </p:cNvPr>
            <p:cNvSpPr txBox="1"/>
            <p:nvPr/>
          </p:nvSpPr>
          <p:spPr>
            <a:xfrm>
              <a:off x="1367222" y="4669686"/>
              <a:ext cx="494046" cy="307777"/>
            </a:xfrm>
            <a:prstGeom prst="rect">
              <a:avLst/>
            </a:prstGeom>
            <a:noFill/>
          </p:spPr>
          <p:txBody>
            <a:bodyPr wrap="none" rtlCol="0">
              <a:spAutoFit/>
            </a:bodyPr>
            <a:lstStyle/>
            <a:p>
              <a:r>
                <a:rPr lang="en-GB" sz="1400" dirty="0" err="1"/>
                <a:t>AoD</a:t>
              </a:r>
              <a:endParaRPr lang="en-GB" sz="1400" dirty="0"/>
            </a:p>
          </p:txBody>
        </p:sp>
        <p:sp>
          <p:nvSpPr>
            <p:cNvPr id="28" name="TextBox 27">
              <a:extLst>
                <a:ext uri="{FF2B5EF4-FFF2-40B4-BE49-F238E27FC236}">
                  <a16:creationId xmlns:a16="http://schemas.microsoft.com/office/drawing/2014/main" id="{5C64EDB6-00FC-0C4B-A460-EEFB85AC44CC}"/>
                </a:ext>
              </a:extLst>
            </p:cNvPr>
            <p:cNvSpPr txBox="1"/>
            <p:nvPr/>
          </p:nvSpPr>
          <p:spPr>
            <a:xfrm>
              <a:off x="2765535" y="4561964"/>
              <a:ext cx="1230401" cy="523220"/>
            </a:xfrm>
            <a:prstGeom prst="rect">
              <a:avLst/>
            </a:prstGeom>
            <a:noFill/>
          </p:spPr>
          <p:txBody>
            <a:bodyPr wrap="none" rtlCol="0">
              <a:spAutoFit/>
            </a:bodyPr>
            <a:lstStyle/>
            <a:p>
              <a:pPr algn="ctr"/>
              <a:r>
                <a:rPr lang="en-GB" sz="1400" dirty="0"/>
                <a:t>Training</a:t>
              </a:r>
            </a:p>
            <a:p>
              <a:pPr algn="ctr"/>
              <a:r>
                <a:rPr lang="en-GB" sz="1400" dirty="0"/>
                <a:t> Infrastructure</a:t>
              </a:r>
            </a:p>
          </p:txBody>
        </p:sp>
      </p:grpSp>
    </p:spTree>
    <p:extLst>
      <p:ext uri="{BB962C8B-B14F-4D97-AF65-F5344CB8AC3E}">
        <p14:creationId xmlns:p14="http://schemas.microsoft.com/office/powerpoint/2010/main" val="222620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A88C66-DCBB-264D-9BD1-EED1567E17BF}"/>
              </a:ext>
            </a:extLst>
          </p:cNvPr>
          <p:cNvSpPr>
            <a:spLocks noGrp="1"/>
          </p:cNvSpPr>
          <p:nvPr>
            <p:ph idx="1"/>
          </p:nvPr>
        </p:nvSpPr>
        <p:spPr/>
        <p:txBody>
          <a:bodyPr/>
          <a:lstStyle/>
          <a:p>
            <a:r>
              <a:rPr lang="en-GB" dirty="0"/>
              <a:t>Provides Kubernetes v1.10</a:t>
            </a:r>
          </a:p>
          <a:p>
            <a:r>
              <a:rPr lang="en-GB" dirty="0"/>
              <a:t>Major differences with other offerings:</a:t>
            </a:r>
          </a:p>
          <a:p>
            <a:pPr lvl="1"/>
            <a:r>
              <a:rPr lang="en-GB" dirty="0" err="1"/>
              <a:t>LoadBalancer</a:t>
            </a:r>
            <a:r>
              <a:rPr lang="en-GB" dirty="0"/>
              <a:t> </a:t>
            </a:r>
            <a:r>
              <a:rPr lang="en-GB" dirty="0" err="1"/>
              <a:t>ServiceType</a:t>
            </a:r>
            <a:r>
              <a:rPr lang="en-GB" dirty="0"/>
              <a:t>:</a:t>
            </a:r>
            <a:endParaRPr lang="en-GB" dirty="0">
              <a:sym typeface="Wingdings" pitchFamily="2" charset="2"/>
            </a:endParaRPr>
          </a:p>
          <a:p>
            <a:pPr lvl="2"/>
            <a:r>
              <a:rPr lang="en-GB" dirty="0">
                <a:sym typeface="Wingdings" pitchFamily="2" charset="2"/>
              </a:rPr>
              <a:t>A NGINX ingress configured by default ready to be used offering similar functionality</a:t>
            </a:r>
          </a:p>
          <a:p>
            <a:pPr lvl="2"/>
            <a:r>
              <a:rPr lang="en-GB" dirty="0">
                <a:sym typeface="Wingdings" pitchFamily="2" charset="2"/>
              </a:rPr>
              <a:t>Expandable with auto-configuration of Let’s Encrypt certificates</a:t>
            </a:r>
          </a:p>
          <a:p>
            <a:pPr lvl="1"/>
            <a:r>
              <a:rPr lang="en-GB" dirty="0">
                <a:sym typeface="Wingdings" pitchFamily="2" charset="2"/>
              </a:rPr>
              <a:t>Dynamic provision of volumes for </a:t>
            </a:r>
            <a:r>
              <a:rPr lang="en-GB" dirty="0" err="1">
                <a:sym typeface="Wingdings" pitchFamily="2" charset="2"/>
              </a:rPr>
              <a:t>PersistentVolumeClaims</a:t>
            </a:r>
            <a:endParaRPr lang="en-GB" dirty="0">
              <a:sym typeface="Wingdings" pitchFamily="2" charset="2"/>
            </a:endParaRPr>
          </a:p>
          <a:p>
            <a:pPr lvl="2"/>
            <a:r>
              <a:rPr lang="en-GB" dirty="0"/>
              <a:t>No block-storage directly available</a:t>
            </a:r>
          </a:p>
          <a:p>
            <a:pPr lvl="2"/>
            <a:r>
              <a:rPr lang="en-GB" dirty="0"/>
              <a:t>NFS-based volumes available instead</a:t>
            </a:r>
          </a:p>
        </p:txBody>
      </p:sp>
      <p:sp>
        <p:nvSpPr>
          <p:cNvPr id="3" name="Date Placeholder 2">
            <a:extLst>
              <a:ext uri="{FF2B5EF4-FFF2-40B4-BE49-F238E27FC236}">
                <a16:creationId xmlns:a16="http://schemas.microsoft.com/office/drawing/2014/main" id="{BC5E1CFC-E71A-ED49-82B3-FA755992812A}"/>
              </a:ext>
            </a:extLst>
          </p:cNvPr>
          <p:cNvSpPr>
            <a:spLocks noGrp="1"/>
          </p:cNvSpPr>
          <p:nvPr>
            <p:ph type="dt" sz="half" idx="10"/>
          </p:nvPr>
        </p:nvSpPr>
        <p:spPr/>
        <p:txBody>
          <a:bodyPr/>
          <a:lstStyle/>
          <a:p>
            <a:fld id="{073CB5ED-ED7C-41AA-A899-98926A9D966F}" type="datetime1">
              <a:rPr lang="en-GB" smtClean="0"/>
              <a:t>13/09/2018</a:t>
            </a:fld>
            <a:endParaRPr lang="en-US" dirty="0"/>
          </a:p>
        </p:txBody>
      </p:sp>
      <p:sp>
        <p:nvSpPr>
          <p:cNvPr id="4" name="Slide Number Placeholder 3">
            <a:extLst>
              <a:ext uri="{FF2B5EF4-FFF2-40B4-BE49-F238E27FC236}">
                <a16:creationId xmlns:a16="http://schemas.microsoft.com/office/drawing/2014/main" id="{77824ADC-476F-274E-900A-49633B8659F2}"/>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
        <p:nvSpPr>
          <p:cNvPr id="5" name="Title 4">
            <a:extLst>
              <a:ext uri="{FF2B5EF4-FFF2-40B4-BE49-F238E27FC236}">
                <a16:creationId xmlns:a16="http://schemas.microsoft.com/office/drawing/2014/main" id="{01B75FE4-EB82-0640-828F-8C943EF594F3}"/>
              </a:ext>
            </a:extLst>
          </p:cNvPr>
          <p:cNvSpPr>
            <a:spLocks noGrp="1"/>
          </p:cNvSpPr>
          <p:nvPr>
            <p:ph type="title"/>
          </p:nvPr>
        </p:nvSpPr>
        <p:spPr/>
        <p:txBody>
          <a:bodyPr>
            <a:normAutofit fontScale="90000"/>
          </a:bodyPr>
          <a:lstStyle/>
          <a:p>
            <a:r>
              <a:rPr lang="en-GB" dirty="0"/>
              <a:t>EGI Cloud Container Kubernetes</a:t>
            </a:r>
          </a:p>
        </p:txBody>
      </p:sp>
    </p:spTree>
    <p:extLst>
      <p:ext uri="{BB962C8B-B14F-4D97-AF65-F5344CB8AC3E}">
        <p14:creationId xmlns:p14="http://schemas.microsoft.com/office/powerpoint/2010/main" val="1746791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6626C3-E114-6246-9B9B-0E3D31BC42F8}"/>
              </a:ext>
            </a:extLst>
          </p:cNvPr>
          <p:cNvSpPr>
            <a:spLocks noGrp="1"/>
          </p:cNvSpPr>
          <p:nvPr>
            <p:ph idx="1"/>
          </p:nvPr>
        </p:nvSpPr>
        <p:spPr/>
        <p:txBody>
          <a:bodyPr/>
          <a:lstStyle/>
          <a:p>
            <a:r>
              <a:rPr lang="en-GB" dirty="0"/>
              <a:t>EGI Cloud Compute currently relies on legacy X.509 + VOMS proxies for access to resources</a:t>
            </a:r>
          </a:p>
          <a:p>
            <a:pPr lvl="1"/>
            <a:r>
              <a:rPr lang="en-GB" dirty="0"/>
              <a:t>For users without certificates:</a:t>
            </a:r>
          </a:p>
          <a:p>
            <a:pPr lvl="2"/>
            <a:r>
              <a:rPr lang="en-GB" dirty="0"/>
              <a:t>PUSP with user-personalised proxies from robot certificate</a:t>
            </a:r>
          </a:p>
          <a:p>
            <a:pPr lvl="2"/>
            <a:r>
              <a:rPr lang="en-GB" dirty="0" err="1"/>
              <a:t>RCAuth</a:t>
            </a:r>
            <a:r>
              <a:rPr lang="en-GB" dirty="0"/>
              <a:t> Online CA to obtain personal proxies from EGI Check-in identities </a:t>
            </a:r>
          </a:p>
          <a:p>
            <a:pPr lvl="2"/>
            <a:endParaRPr lang="en-GB" dirty="0"/>
          </a:p>
          <a:p>
            <a:r>
              <a:rPr lang="en-GB" dirty="0"/>
              <a:t>Now rolling-out production providers with native OpenID Connect support</a:t>
            </a:r>
          </a:p>
          <a:p>
            <a:pPr lvl="1"/>
            <a:r>
              <a:rPr lang="en-GB" dirty="0"/>
              <a:t>2 sites now available, more coming</a:t>
            </a:r>
          </a:p>
          <a:p>
            <a:pPr lvl="1"/>
            <a:r>
              <a:rPr lang="en-GB" dirty="0"/>
              <a:t>No need for certificates at all!</a:t>
            </a:r>
          </a:p>
          <a:p>
            <a:pPr lvl="1"/>
            <a:endParaRPr lang="en-GB" dirty="0"/>
          </a:p>
          <a:p>
            <a:pPr lvl="1"/>
            <a:endParaRPr lang="en-GB" dirty="0"/>
          </a:p>
        </p:txBody>
      </p:sp>
      <p:sp>
        <p:nvSpPr>
          <p:cNvPr id="3" name="Date Placeholder 2">
            <a:extLst>
              <a:ext uri="{FF2B5EF4-FFF2-40B4-BE49-F238E27FC236}">
                <a16:creationId xmlns:a16="http://schemas.microsoft.com/office/drawing/2014/main" id="{C90D0A2B-AD78-AA44-8D5B-90B29701FA2B}"/>
              </a:ext>
            </a:extLst>
          </p:cNvPr>
          <p:cNvSpPr>
            <a:spLocks noGrp="1"/>
          </p:cNvSpPr>
          <p:nvPr>
            <p:ph type="dt" sz="half" idx="10"/>
          </p:nvPr>
        </p:nvSpPr>
        <p:spPr/>
        <p:txBody>
          <a:bodyPr/>
          <a:lstStyle/>
          <a:p>
            <a:fld id="{073CB5ED-ED7C-41AA-A899-98926A9D966F}" type="datetime1">
              <a:rPr lang="en-GB" smtClean="0"/>
              <a:t>13/09/2018</a:t>
            </a:fld>
            <a:endParaRPr lang="en-US" dirty="0"/>
          </a:p>
        </p:txBody>
      </p:sp>
      <p:sp>
        <p:nvSpPr>
          <p:cNvPr id="4" name="Slide Number Placeholder 3">
            <a:extLst>
              <a:ext uri="{FF2B5EF4-FFF2-40B4-BE49-F238E27FC236}">
                <a16:creationId xmlns:a16="http://schemas.microsoft.com/office/drawing/2014/main" id="{80665C11-B132-CC48-B1E9-C366587BADB3}"/>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
        <p:nvSpPr>
          <p:cNvPr id="5" name="Title 4">
            <a:extLst>
              <a:ext uri="{FF2B5EF4-FFF2-40B4-BE49-F238E27FC236}">
                <a16:creationId xmlns:a16="http://schemas.microsoft.com/office/drawing/2014/main" id="{5FB33A5C-37C6-5747-9DCF-8DEA059BC515}"/>
              </a:ext>
            </a:extLst>
          </p:cNvPr>
          <p:cNvSpPr>
            <a:spLocks noGrp="1"/>
          </p:cNvSpPr>
          <p:nvPr>
            <p:ph type="title"/>
          </p:nvPr>
        </p:nvSpPr>
        <p:spPr/>
        <p:txBody>
          <a:bodyPr>
            <a:normAutofit fontScale="90000"/>
          </a:bodyPr>
          <a:lstStyle/>
          <a:p>
            <a:r>
              <a:rPr lang="en-GB" dirty="0"/>
              <a:t>A note on AAI</a:t>
            </a:r>
          </a:p>
        </p:txBody>
      </p:sp>
    </p:spTree>
    <p:extLst>
      <p:ext uri="{BB962C8B-B14F-4D97-AF65-F5344CB8AC3E}">
        <p14:creationId xmlns:p14="http://schemas.microsoft.com/office/powerpoint/2010/main" val="1753399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548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248CFC-0FF8-824F-B620-C41161860C49}"/>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
        <p:nvSpPr>
          <p:cNvPr id="6" name="Title 5">
            <a:extLst>
              <a:ext uri="{FF2B5EF4-FFF2-40B4-BE49-F238E27FC236}">
                <a16:creationId xmlns:a16="http://schemas.microsoft.com/office/drawing/2014/main" id="{70CF7D25-6FE3-F448-834D-991CD9589C8F}"/>
              </a:ext>
            </a:extLst>
          </p:cNvPr>
          <p:cNvSpPr>
            <a:spLocks noGrp="1"/>
          </p:cNvSpPr>
          <p:nvPr>
            <p:ph type="title"/>
          </p:nvPr>
        </p:nvSpPr>
        <p:spPr>
          <a:noFill/>
        </p:spPr>
        <p:txBody>
          <a:bodyPr>
            <a:normAutofit fontScale="90000"/>
          </a:bodyPr>
          <a:lstStyle/>
          <a:p>
            <a:r>
              <a:rPr lang="en-GB" dirty="0"/>
              <a:t>The infrastructure</a:t>
            </a:r>
          </a:p>
        </p:txBody>
      </p:sp>
      <p:pic>
        <p:nvPicPr>
          <p:cNvPr id="7" name="Picture 6" descr="cloud-provider-GRNET.gif">
            <a:extLst>
              <a:ext uri="{FF2B5EF4-FFF2-40B4-BE49-F238E27FC236}">
                <a16:creationId xmlns:a16="http://schemas.microsoft.com/office/drawing/2014/main" id="{5D830467-E2F1-9548-B803-8D72550C9712}"/>
              </a:ext>
            </a:extLst>
          </p:cNvPr>
          <p:cNvPicPr>
            <a:picLocks/>
          </p:cNvPicPr>
          <p:nvPr/>
        </p:nvPicPr>
        <p:blipFill rotWithShape="1">
          <a:blip r:embed="rId2" cstate="print">
            <a:extLst>
              <a:ext uri="{28A0092B-C50C-407E-A947-70E740481C1C}">
                <a14:useLocalDpi xmlns:a14="http://schemas.microsoft.com/office/drawing/2010/main"/>
              </a:ext>
            </a:extLst>
          </a:blip>
          <a:srcRect t="-22072" b="-22072"/>
          <a:stretch/>
        </p:blipFill>
        <p:spPr>
          <a:xfrm>
            <a:off x="2273592" y="3489542"/>
            <a:ext cx="810000" cy="540000"/>
          </a:xfrm>
          <a:prstGeom prst="rect">
            <a:avLst/>
          </a:prstGeom>
        </p:spPr>
      </p:pic>
      <p:pic>
        <p:nvPicPr>
          <p:cNvPr id="8" name="Picture 7" descr="cloud-provider-IPHC-147x100.png">
            <a:extLst>
              <a:ext uri="{FF2B5EF4-FFF2-40B4-BE49-F238E27FC236}">
                <a16:creationId xmlns:a16="http://schemas.microsoft.com/office/drawing/2014/main" id="{9D228EEE-94C6-A14C-B5C0-E9052FDA7F36}"/>
              </a:ext>
            </a:extLst>
          </p:cNvPr>
          <p:cNvPicPr>
            <a:picLocks/>
          </p:cNvPicPr>
          <p:nvPr/>
        </p:nvPicPr>
        <p:blipFill rotWithShape="1">
          <a:blip r:embed="rId3" cstate="hqprint">
            <a:extLst>
              <a:ext uri="{28A0092B-C50C-407E-A947-70E740481C1C}">
                <a14:useLocalDpi xmlns:a14="http://schemas.microsoft.com/office/drawing/2010/main"/>
              </a:ext>
            </a:extLst>
          </a:blip>
          <a:srcRect l="-1020" r="-1020"/>
          <a:stretch/>
        </p:blipFill>
        <p:spPr>
          <a:xfrm>
            <a:off x="2273592" y="2472282"/>
            <a:ext cx="810000" cy="540000"/>
          </a:xfrm>
          <a:prstGeom prst="rect">
            <a:avLst/>
          </a:prstGeom>
        </p:spPr>
      </p:pic>
      <p:pic>
        <p:nvPicPr>
          <p:cNvPr id="9" name="Picture 8" descr="cloud-provider-IFCA.jpg">
            <a:extLst>
              <a:ext uri="{FF2B5EF4-FFF2-40B4-BE49-F238E27FC236}">
                <a16:creationId xmlns:a16="http://schemas.microsoft.com/office/drawing/2014/main" id="{E785EB8D-C54D-D14E-8CAC-74BF7B271FFF}"/>
              </a:ext>
            </a:extLst>
          </p:cNvPr>
          <p:cNvPicPr>
            <a:picLocks/>
          </p:cNvPicPr>
          <p:nvPr/>
        </p:nvPicPr>
        <p:blipFill rotWithShape="1">
          <a:blip r:embed="rId4" cstate="hqprint">
            <a:extLst>
              <a:ext uri="{28A0092B-C50C-407E-A947-70E740481C1C}">
                <a14:useLocalDpi xmlns:a14="http://schemas.microsoft.com/office/drawing/2010/main"/>
              </a:ext>
            </a:extLst>
          </a:blip>
          <a:srcRect t="-29585" b="-29585"/>
          <a:stretch/>
        </p:blipFill>
        <p:spPr>
          <a:xfrm>
            <a:off x="5141945" y="3491294"/>
            <a:ext cx="810000" cy="540000"/>
          </a:xfrm>
          <a:prstGeom prst="rect">
            <a:avLst/>
          </a:prstGeom>
        </p:spPr>
      </p:pic>
      <p:pic>
        <p:nvPicPr>
          <p:cNvPr id="10" name="Picture 9">
            <a:extLst>
              <a:ext uri="{FF2B5EF4-FFF2-40B4-BE49-F238E27FC236}">
                <a16:creationId xmlns:a16="http://schemas.microsoft.com/office/drawing/2014/main" id="{6A09B256-67C5-4144-8214-FD728AEEF9CD}"/>
              </a:ext>
            </a:extLst>
          </p:cNvPr>
          <p:cNvPicPr>
            <a:picLocks/>
          </p:cNvPicPr>
          <p:nvPr/>
        </p:nvPicPr>
        <p:blipFill rotWithShape="1">
          <a:blip r:embed="rId5" cstate="hqprint">
            <a:extLst>
              <a:ext uri="{28A0092B-C50C-407E-A947-70E740481C1C}">
                <a14:useLocalDpi xmlns:a14="http://schemas.microsoft.com/office/drawing/2010/main"/>
              </a:ext>
            </a:extLst>
          </a:blip>
          <a:srcRect l="-10000" r="-10000"/>
          <a:stretch/>
        </p:blipFill>
        <p:spPr>
          <a:xfrm>
            <a:off x="2273592" y="1455022"/>
            <a:ext cx="810000" cy="540000"/>
          </a:xfrm>
          <a:prstGeom prst="rect">
            <a:avLst/>
          </a:prstGeom>
        </p:spPr>
      </p:pic>
      <p:pic>
        <p:nvPicPr>
          <p:cNvPr id="11" name="Picture 10" descr="cloud-provider-IISAS-700x134.gif">
            <a:extLst>
              <a:ext uri="{FF2B5EF4-FFF2-40B4-BE49-F238E27FC236}">
                <a16:creationId xmlns:a16="http://schemas.microsoft.com/office/drawing/2014/main" id="{193D5817-4651-814A-9607-0E4B4A9956E4}"/>
              </a:ext>
            </a:extLst>
          </p:cNvPr>
          <p:cNvPicPr>
            <a:picLocks/>
          </p:cNvPicPr>
          <p:nvPr/>
        </p:nvPicPr>
        <p:blipFill rotWithShape="1">
          <a:blip r:embed="rId6" cstate="print">
            <a:extLst>
              <a:ext uri="{28A0092B-C50C-407E-A947-70E740481C1C}">
                <a14:useLocalDpi xmlns:a14="http://schemas.microsoft.com/office/drawing/2010/main"/>
              </a:ext>
            </a:extLst>
          </a:blip>
          <a:srcRect t="-124131" b="-124131"/>
          <a:stretch/>
        </p:blipFill>
        <p:spPr>
          <a:xfrm>
            <a:off x="5141984" y="4507677"/>
            <a:ext cx="810000" cy="540000"/>
          </a:xfrm>
          <a:prstGeom prst="rect">
            <a:avLst/>
          </a:prstGeom>
        </p:spPr>
      </p:pic>
      <p:pic>
        <p:nvPicPr>
          <p:cNvPr id="12" name="Picture 11" descr="cloud-provider-ULAKBIM-157x100.jpg">
            <a:extLst>
              <a:ext uri="{FF2B5EF4-FFF2-40B4-BE49-F238E27FC236}">
                <a16:creationId xmlns:a16="http://schemas.microsoft.com/office/drawing/2014/main" id="{1EA6818E-A245-3F4F-A270-FB770D02F60E}"/>
              </a:ext>
            </a:extLst>
          </p:cNvPr>
          <p:cNvPicPr>
            <a:picLocks/>
          </p:cNvPicPr>
          <p:nvPr/>
        </p:nvPicPr>
        <p:blipFill rotWithShape="1">
          <a:blip r:embed="rId7" cstate="hqprint">
            <a:extLst>
              <a:ext uri="{28A0092B-C50C-407E-A947-70E740481C1C}">
                <a14:useLocalDpi xmlns:a14="http://schemas.microsoft.com/office/drawing/2010/main"/>
              </a:ext>
            </a:extLst>
          </a:blip>
          <a:srcRect t="-2334" b="-2334"/>
          <a:stretch/>
        </p:blipFill>
        <p:spPr>
          <a:xfrm>
            <a:off x="2273592" y="5524060"/>
            <a:ext cx="810000" cy="540000"/>
          </a:xfrm>
          <a:prstGeom prst="rect">
            <a:avLst/>
          </a:prstGeom>
        </p:spPr>
      </p:pic>
      <p:pic>
        <p:nvPicPr>
          <p:cNvPr id="13" name="Picture 12" descr="cloud-provider-UKIM-85x100.png">
            <a:extLst>
              <a:ext uri="{FF2B5EF4-FFF2-40B4-BE49-F238E27FC236}">
                <a16:creationId xmlns:a16="http://schemas.microsoft.com/office/drawing/2014/main" id="{87CC7BC4-0CC8-D541-B9CE-72E7A3D67976}"/>
              </a:ext>
            </a:extLst>
          </p:cNvPr>
          <p:cNvPicPr>
            <a:picLocks/>
          </p:cNvPicPr>
          <p:nvPr/>
        </p:nvPicPr>
        <p:blipFill rotWithShape="1">
          <a:blip r:embed="rId8" cstate="hqprint">
            <a:extLst>
              <a:ext uri="{28A0092B-C50C-407E-A947-70E740481C1C}">
                <a14:useLocalDpi xmlns:a14="http://schemas.microsoft.com/office/drawing/2010/main"/>
              </a:ext>
            </a:extLst>
          </a:blip>
          <a:srcRect l="-38235" r="-38235"/>
          <a:stretch/>
        </p:blipFill>
        <p:spPr>
          <a:xfrm>
            <a:off x="3707768" y="2472282"/>
            <a:ext cx="810000" cy="540000"/>
          </a:xfrm>
          <a:prstGeom prst="rect">
            <a:avLst/>
          </a:prstGeom>
        </p:spPr>
      </p:pic>
      <p:pic>
        <p:nvPicPr>
          <p:cNvPr id="14" name="Picture 13">
            <a:extLst>
              <a:ext uri="{FF2B5EF4-FFF2-40B4-BE49-F238E27FC236}">
                <a16:creationId xmlns:a16="http://schemas.microsoft.com/office/drawing/2014/main" id="{BD2ED9B1-9E06-7146-9B8B-3BC2314E9D1C}"/>
              </a:ext>
            </a:extLst>
          </p:cNvPr>
          <p:cNvPicPr>
            <a:picLocks/>
          </p:cNvPicPr>
          <p:nvPr/>
        </p:nvPicPr>
        <p:blipFill rotWithShape="1">
          <a:blip r:embed="rId9" cstate="hqprint">
            <a:extLst>
              <a:ext uri="{28A0092B-C50C-407E-A947-70E740481C1C}">
                <a14:useLocalDpi xmlns:a14="http://schemas.microsoft.com/office/drawing/2010/main"/>
              </a:ext>
            </a:extLst>
          </a:blip>
          <a:srcRect t="-31125" b="-31125"/>
          <a:stretch/>
        </p:blipFill>
        <p:spPr>
          <a:xfrm>
            <a:off x="3707768" y="3489542"/>
            <a:ext cx="810000" cy="540000"/>
          </a:xfrm>
          <a:prstGeom prst="rect">
            <a:avLst/>
          </a:prstGeom>
        </p:spPr>
      </p:pic>
      <p:pic>
        <p:nvPicPr>
          <p:cNvPr id="15" name="Picture 14">
            <a:extLst>
              <a:ext uri="{FF2B5EF4-FFF2-40B4-BE49-F238E27FC236}">
                <a16:creationId xmlns:a16="http://schemas.microsoft.com/office/drawing/2014/main" id="{9AB0C540-67A8-3741-8A1F-C84017DFFCC3}"/>
              </a:ext>
            </a:extLst>
          </p:cNvPr>
          <p:cNvPicPr>
            <a:picLocks/>
          </p:cNvPicPr>
          <p:nvPr/>
        </p:nvPicPr>
        <p:blipFill rotWithShape="1">
          <a:blip r:embed="rId10" cstate="hqprint">
            <a:extLst>
              <a:ext uri="{28A0092B-C50C-407E-A947-70E740481C1C}">
                <a14:useLocalDpi xmlns:a14="http://schemas.microsoft.com/office/drawing/2010/main"/>
              </a:ext>
            </a:extLst>
          </a:blip>
          <a:srcRect t="-19033" b="-19033"/>
          <a:stretch/>
        </p:blipFill>
        <p:spPr>
          <a:xfrm>
            <a:off x="3707768" y="4506802"/>
            <a:ext cx="810000" cy="540000"/>
          </a:xfrm>
          <a:prstGeom prst="rect">
            <a:avLst/>
          </a:prstGeom>
        </p:spPr>
      </p:pic>
      <p:pic>
        <p:nvPicPr>
          <p:cNvPr id="16" name="Picture 15" descr="cloud-provider-I3M-UPV.jpg">
            <a:extLst>
              <a:ext uri="{FF2B5EF4-FFF2-40B4-BE49-F238E27FC236}">
                <a16:creationId xmlns:a16="http://schemas.microsoft.com/office/drawing/2014/main" id="{87C28BD3-BE9B-904F-8990-7A04CCD4CB79}"/>
              </a:ext>
            </a:extLst>
          </p:cNvPr>
          <p:cNvPicPr>
            <a:picLocks/>
          </p:cNvPicPr>
          <p:nvPr/>
        </p:nvPicPr>
        <p:blipFill rotWithShape="1">
          <a:blip r:embed="rId11" cstate="hqprint">
            <a:extLst>
              <a:ext uri="{28A0092B-C50C-407E-A947-70E740481C1C}">
                <a14:useLocalDpi xmlns:a14="http://schemas.microsoft.com/office/drawing/2010/main"/>
              </a:ext>
            </a:extLst>
          </a:blip>
          <a:srcRect t="-24796" b="-24796"/>
          <a:stretch/>
        </p:blipFill>
        <p:spPr>
          <a:xfrm>
            <a:off x="5141945" y="2474911"/>
            <a:ext cx="810000" cy="540000"/>
          </a:xfrm>
          <a:prstGeom prst="rect">
            <a:avLst/>
          </a:prstGeom>
        </p:spPr>
      </p:pic>
      <p:pic>
        <p:nvPicPr>
          <p:cNvPr id="17" name="Picture 16">
            <a:extLst>
              <a:ext uri="{FF2B5EF4-FFF2-40B4-BE49-F238E27FC236}">
                <a16:creationId xmlns:a16="http://schemas.microsoft.com/office/drawing/2014/main" id="{B5D03D94-EC8A-054A-89F2-D89B65B6A0BC}"/>
              </a:ext>
            </a:extLst>
          </p:cNvPr>
          <p:cNvPicPr>
            <a:picLocks/>
          </p:cNvPicPr>
          <p:nvPr/>
        </p:nvPicPr>
        <p:blipFill rotWithShape="1">
          <a:blip r:embed="rId12">
            <a:extLst>
              <a:ext uri="{28A0092B-C50C-407E-A947-70E740481C1C}">
                <a14:useLocalDpi xmlns:a14="http://schemas.microsoft.com/office/drawing/2010/main"/>
              </a:ext>
            </a:extLst>
          </a:blip>
          <a:srcRect/>
          <a:stretch/>
        </p:blipFill>
        <p:spPr>
          <a:xfrm>
            <a:off x="839416" y="1455022"/>
            <a:ext cx="810000" cy="540000"/>
          </a:xfrm>
          <a:prstGeom prst="rect">
            <a:avLst/>
          </a:prstGeom>
        </p:spPr>
      </p:pic>
      <p:pic>
        <p:nvPicPr>
          <p:cNvPr id="18" name="Picture 17" descr="cloud-provider-INFN-Catania-177x120.jpg">
            <a:extLst>
              <a:ext uri="{FF2B5EF4-FFF2-40B4-BE49-F238E27FC236}">
                <a16:creationId xmlns:a16="http://schemas.microsoft.com/office/drawing/2014/main" id="{9D517050-D77C-6044-83B4-BA8547A051B8}"/>
              </a:ext>
            </a:extLst>
          </p:cNvPr>
          <p:cNvPicPr>
            <a:picLocks/>
          </p:cNvPicPr>
          <p:nvPr/>
        </p:nvPicPr>
        <p:blipFill rotWithShape="1">
          <a:blip r:embed="rId13" cstate="hqprint">
            <a:extLst>
              <a:ext uri="{28A0092B-C50C-407E-A947-70E740481C1C}">
                <a14:useLocalDpi xmlns:a14="http://schemas.microsoft.com/office/drawing/2010/main"/>
              </a:ext>
            </a:extLst>
          </a:blip>
          <a:srcRect l="-848" r="-848"/>
          <a:stretch/>
        </p:blipFill>
        <p:spPr>
          <a:xfrm>
            <a:off x="839416" y="2472282"/>
            <a:ext cx="810000" cy="540000"/>
          </a:xfrm>
          <a:prstGeom prst="rect">
            <a:avLst/>
          </a:prstGeom>
        </p:spPr>
      </p:pic>
      <p:pic>
        <p:nvPicPr>
          <p:cNvPr id="19" name="Picture 18">
            <a:extLst>
              <a:ext uri="{FF2B5EF4-FFF2-40B4-BE49-F238E27FC236}">
                <a16:creationId xmlns:a16="http://schemas.microsoft.com/office/drawing/2014/main" id="{81CDBE7E-D1FF-6F42-AA3D-1D55E232FF78}"/>
              </a:ext>
            </a:extLst>
          </p:cNvPr>
          <p:cNvPicPr>
            <a:picLocks/>
          </p:cNvPicPr>
          <p:nvPr/>
        </p:nvPicPr>
        <p:blipFill rotWithShape="1">
          <a:blip r:embed="rId14" cstate="hqprint">
            <a:extLst>
              <a:ext uri="{28A0092B-C50C-407E-A947-70E740481C1C}">
                <a14:useLocalDpi xmlns:a14="http://schemas.microsoft.com/office/drawing/2010/main"/>
              </a:ext>
            </a:extLst>
          </a:blip>
          <a:srcRect t="-25206" b="-25206"/>
          <a:stretch/>
        </p:blipFill>
        <p:spPr>
          <a:xfrm>
            <a:off x="839416" y="3489542"/>
            <a:ext cx="810000" cy="540000"/>
          </a:xfrm>
          <a:prstGeom prst="rect">
            <a:avLst/>
          </a:prstGeom>
        </p:spPr>
      </p:pic>
      <p:pic>
        <p:nvPicPr>
          <p:cNvPr id="20" name="Picture 19" descr="cloud-provider-GWDG.png">
            <a:extLst>
              <a:ext uri="{FF2B5EF4-FFF2-40B4-BE49-F238E27FC236}">
                <a16:creationId xmlns:a16="http://schemas.microsoft.com/office/drawing/2014/main" id="{5E8FE58B-0224-114A-B326-1F090A29048C}"/>
              </a:ext>
            </a:extLst>
          </p:cNvPr>
          <p:cNvPicPr>
            <a:picLocks/>
          </p:cNvPicPr>
          <p:nvPr/>
        </p:nvPicPr>
        <p:blipFill rotWithShape="1">
          <a:blip r:embed="rId15" cstate="hqprint">
            <a:extLst>
              <a:ext uri="{28A0092B-C50C-407E-A947-70E740481C1C}">
                <a14:useLocalDpi xmlns:a14="http://schemas.microsoft.com/office/drawing/2010/main"/>
              </a:ext>
            </a:extLst>
          </a:blip>
          <a:srcRect t="-62691" b="-62691"/>
          <a:stretch/>
        </p:blipFill>
        <p:spPr>
          <a:xfrm>
            <a:off x="839416" y="4506802"/>
            <a:ext cx="810000" cy="540000"/>
          </a:xfrm>
          <a:prstGeom prst="rect">
            <a:avLst/>
          </a:prstGeom>
        </p:spPr>
      </p:pic>
      <p:pic>
        <p:nvPicPr>
          <p:cNvPr id="21" name="Picture 20" descr="cloud-provider-INFN-Padova-177x120.jpg">
            <a:extLst>
              <a:ext uri="{FF2B5EF4-FFF2-40B4-BE49-F238E27FC236}">
                <a16:creationId xmlns:a16="http://schemas.microsoft.com/office/drawing/2014/main" id="{0900EA22-C493-8D4D-951F-C641A6D36511}"/>
              </a:ext>
            </a:extLst>
          </p:cNvPr>
          <p:cNvPicPr>
            <a:picLocks/>
          </p:cNvPicPr>
          <p:nvPr/>
        </p:nvPicPr>
        <p:blipFill rotWithShape="1">
          <a:blip r:embed="rId16" cstate="hqprint">
            <a:extLst>
              <a:ext uri="{28A0092B-C50C-407E-A947-70E740481C1C}">
                <a14:useLocalDpi xmlns:a14="http://schemas.microsoft.com/office/drawing/2010/main"/>
              </a:ext>
            </a:extLst>
          </a:blip>
          <a:srcRect l="-848" r="-848"/>
          <a:stretch/>
        </p:blipFill>
        <p:spPr>
          <a:xfrm>
            <a:off x="839416" y="5524060"/>
            <a:ext cx="810000" cy="540000"/>
          </a:xfrm>
          <a:prstGeom prst="rect">
            <a:avLst/>
          </a:prstGeom>
        </p:spPr>
      </p:pic>
      <p:pic>
        <p:nvPicPr>
          <p:cNvPr id="22" name="Picture 21" descr="cloud-provider-LIP-151x100.gif">
            <a:extLst>
              <a:ext uri="{FF2B5EF4-FFF2-40B4-BE49-F238E27FC236}">
                <a16:creationId xmlns:a16="http://schemas.microsoft.com/office/drawing/2014/main" id="{8147E015-9927-1D48-9AD2-89E5ADE65A66}"/>
              </a:ext>
            </a:extLst>
          </p:cNvPr>
          <p:cNvPicPr>
            <a:picLocks/>
          </p:cNvPicPr>
          <p:nvPr/>
        </p:nvPicPr>
        <p:blipFill rotWithShape="1">
          <a:blip r:embed="rId17" cstate="hqprint">
            <a:extLst>
              <a:ext uri="{28A0092B-C50C-407E-A947-70E740481C1C}">
                <a14:useLocalDpi xmlns:a14="http://schemas.microsoft.com/office/drawing/2010/main"/>
              </a:ext>
            </a:extLst>
          </a:blip>
          <a:srcRect t="-333" b="-333"/>
          <a:stretch/>
        </p:blipFill>
        <p:spPr>
          <a:xfrm>
            <a:off x="5141945" y="1455022"/>
            <a:ext cx="810000" cy="540000"/>
          </a:xfrm>
          <a:prstGeom prst="rect">
            <a:avLst/>
          </a:prstGeom>
        </p:spPr>
      </p:pic>
      <p:pic>
        <p:nvPicPr>
          <p:cNvPr id="23" name="Picture 22">
            <a:extLst>
              <a:ext uri="{FF2B5EF4-FFF2-40B4-BE49-F238E27FC236}">
                <a16:creationId xmlns:a16="http://schemas.microsoft.com/office/drawing/2014/main" id="{64C10623-8AB3-B64D-8252-EC59F8FD5D1B}"/>
              </a:ext>
            </a:extLst>
          </p:cNvPr>
          <p:cNvPicPr>
            <a:picLocks/>
          </p:cNvPicPr>
          <p:nvPr/>
        </p:nvPicPr>
        <p:blipFill rotWithShape="1">
          <a:blip r:embed="rId18" cstate="hqprint">
            <a:extLst>
              <a:ext uri="{28A0092B-C50C-407E-A947-70E740481C1C}">
                <a14:useLocalDpi xmlns:a14="http://schemas.microsoft.com/office/drawing/2010/main"/>
              </a:ext>
            </a:extLst>
          </a:blip>
          <a:srcRect l="-11314" r="-11314"/>
          <a:stretch/>
        </p:blipFill>
        <p:spPr>
          <a:xfrm>
            <a:off x="3707768" y="1455022"/>
            <a:ext cx="810000" cy="540000"/>
          </a:xfrm>
          <a:prstGeom prst="rect">
            <a:avLst/>
          </a:prstGeom>
        </p:spPr>
      </p:pic>
      <p:pic>
        <p:nvPicPr>
          <p:cNvPr id="24" name="Picture 23" descr="cloud-provider-FZ-Julich.png">
            <a:extLst>
              <a:ext uri="{FF2B5EF4-FFF2-40B4-BE49-F238E27FC236}">
                <a16:creationId xmlns:a16="http://schemas.microsoft.com/office/drawing/2014/main" id="{07AE45B6-FAE0-6144-B074-4A012EAA7A05}"/>
              </a:ext>
            </a:extLst>
          </p:cNvPr>
          <p:cNvPicPr>
            <a:picLocks/>
          </p:cNvPicPr>
          <p:nvPr/>
        </p:nvPicPr>
        <p:blipFill rotWithShape="1">
          <a:blip r:embed="rId19" cstate="hqprint">
            <a:extLst>
              <a:ext uri="{28A0092B-C50C-407E-A947-70E740481C1C}">
                <a14:useLocalDpi xmlns:a14="http://schemas.microsoft.com/office/drawing/2010/main"/>
              </a:ext>
            </a:extLst>
          </a:blip>
          <a:srcRect t="-43796" b="-43796"/>
          <a:stretch/>
        </p:blipFill>
        <p:spPr>
          <a:xfrm>
            <a:off x="3707768" y="5524060"/>
            <a:ext cx="810000" cy="540000"/>
          </a:xfrm>
          <a:prstGeom prst="rect">
            <a:avLst/>
          </a:prstGeom>
        </p:spPr>
      </p:pic>
      <p:pic>
        <p:nvPicPr>
          <p:cNvPr id="25" name="Picture 24" descr="cloud-provider-Fraunhofer-SCAI.jpg">
            <a:extLst>
              <a:ext uri="{FF2B5EF4-FFF2-40B4-BE49-F238E27FC236}">
                <a16:creationId xmlns:a16="http://schemas.microsoft.com/office/drawing/2014/main" id="{B594A683-EDF9-E840-BAB7-D4BD91CBCF27}"/>
              </a:ext>
            </a:extLst>
          </p:cNvPr>
          <p:cNvPicPr>
            <a:picLocks/>
          </p:cNvPicPr>
          <p:nvPr/>
        </p:nvPicPr>
        <p:blipFill rotWithShape="1">
          <a:blip r:embed="rId20" cstate="hqprint">
            <a:extLst>
              <a:ext uri="{28A0092B-C50C-407E-A947-70E740481C1C}">
                <a14:useLocalDpi xmlns:a14="http://schemas.microsoft.com/office/drawing/2010/main"/>
              </a:ext>
            </a:extLst>
          </a:blip>
          <a:srcRect t="-439" b="-439"/>
          <a:stretch/>
        </p:blipFill>
        <p:spPr>
          <a:xfrm>
            <a:off x="5141945" y="5524060"/>
            <a:ext cx="810000" cy="540000"/>
          </a:xfrm>
          <a:prstGeom prst="rect">
            <a:avLst/>
          </a:prstGeom>
        </p:spPr>
      </p:pic>
      <p:pic>
        <p:nvPicPr>
          <p:cNvPr id="26" name="Picture 25">
            <a:extLst>
              <a:ext uri="{FF2B5EF4-FFF2-40B4-BE49-F238E27FC236}">
                <a16:creationId xmlns:a16="http://schemas.microsoft.com/office/drawing/2014/main" id="{58CC90CE-18C3-184E-B1A1-BC8442C5F7B8}"/>
              </a:ext>
            </a:extLst>
          </p:cNvPr>
          <p:cNvPicPr>
            <a:picLocks/>
          </p:cNvPicPr>
          <p:nvPr/>
        </p:nvPicPr>
        <p:blipFill rotWithShape="1">
          <a:blip r:embed="rId21" cstate="hqprint">
            <a:extLst>
              <a:ext uri="{28A0092B-C50C-407E-A947-70E740481C1C}">
                <a14:useLocalDpi xmlns:a14="http://schemas.microsoft.com/office/drawing/2010/main"/>
              </a:ext>
            </a:extLst>
          </a:blip>
          <a:srcRect t="-50000" b="-50000"/>
          <a:stretch/>
        </p:blipFill>
        <p:spPr>
          <a:xfrm>
            <a:off x="2273592" y="4506802"/>
            <a:ext cx="810000" cy="540000"/>
          </a:xfrm>
          <a:prstGeom prst="rect">
            <a:avLst/>
          </a:prstGeom>
        </p:spPr>
      </p:pic>
      <p:pic>
        <p:nvPicPr>
          <p:cNvPr id="27" name="Picture 26">
            <a:extLst>
              <a:ext uri="{FF2B5EF4-FFF2-40B4-BE49-F238E27FC236}">
                <a16:creationId xmlns:a16="http://schemas.microsoft.com/office/drawing/2014/main" id="{9E59CEBD-4BB3-F447-B889-AC1EF9975701}"/>
              </a:ext>
            </a:extLst>
          </p:cNvPr>
          <p:cNvPicPr>
            <a:picLocks noChangeAspect="1"/>
          </p:cNvPicPr>
          <p:nvPr/>
        </p:nvPicPr>
        <p:blipFill rotWithShape="1">
          <a:blip r:embed="rId22"/>
          <a:srcRect t="6065" b="3389"/>
          <a:stretch/>
        </p:blipFill>
        <p:spPr>
          <a:xfrm>
            <a:off x="6888088" y="1425823"/>
            <a:ext cx="4417481" cy="3271432"/>
          </a:xfrm>
          <a:prstGeom prst="rect">
            <a:avLst/>
          </a:prstGeom>
        </p:spPr>
      </p:pic>
      <p:sp>
        <p:nvSpPr>
          <p:cNvPr id="28" name="Rectangle 27">
            <a:extLst>
              <a:ext uri="{FF2B5EF4-FFF2-40B4-BE49-F238E27FC236}">
                <a16:creationId xmlns:a16="http://schemas.microsoft.com/office/drawing/2014/main" id="{78957F7C-6646-4445-A63E-19EA60B4B9CA}"/>
              </a:ext>
            </a:extLst>
          </p:cNvPr>
          <p:cNvSpPr/>
          <p:nvPr/>
        </p:nvSpPr>
        <p:spPr>
          <a:xfrm>
            <a:off x="6967112" y="4909761"/>
            <a:ext cx="2029990"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20 resource centres</a:t>
            </a:r>
          </a:p>
          <a:p>
            <a:pPr marL="285750" indent="-285750">
              <a:buFont typeface="Arial" charset="0"/>
              <a:buChar char="•"/>
            </a:pPr>
            <a:r>
              <a:rPr lang="en-GB" sz="1400" dirty="0"/>
              <a:t>15 OpenStack</a:t>
            </a:r>
          </a:p>
          <a:p>
            <a:pPr marL="285750" indent="-285750">
              <a:buFont typeface="Arial" charset="0"/>
              <a:buChar char="•"/>
            </a:pPr>
            <a:r>
              <a:rPr lang="en-GB" sz="1400" dirty="0"/>
              <a:t>4 </a:t>
            </a:r>
            <a:r>
              <a:rPr lang="en-GB" sz="1400" dirty="0" err="1"/>
              <a:t>OpenNebula</a:t>
            </a:r>
            <a:endParaRPr lang="en-GB" sz="1400" dirty="0"/>
          </a:p>
          <a:p>
            <a:pPr marL="285750" indent="-285750">
              <a:buFont typeface="Arial" charset="0"/>
              <a:buChar char="•"/>
            </a:pPr>
            <a:r>
              <a:rPr lang="en-GB" sz="1400" dirty="0"/>
              <a:t>1 </a:t>
            </a:r>
            <a:r>
              <a:rPr lang="en-GB" sz="1400" dirty="0" err="1"/>
              <a:t>Synnefo</a:t>
            </a:r>
            <a:endParaRPr lang="en-GB" sz="1400" dirty="0"/>
          </a:p>
        </p:txBody>
      </p:sp>
      <p:sp>
        <p:nvSpPr>
          <p:cNvPr id="29" name="Rectangle 28">
            <a:extLst>
              <a:ext uri="{FF2B5EF4-FFF2-40B4-BE49-F238E27FC236}">
                <a16:creationId xmlns:a16="http://schemas.microsoft.com/office/drawing/2014/main" id="{BA478C62-E140-AF44-940A-657E8A29A2B8}"/>
              </a:ext>
            </a:extLst>
          </p:cNvPr>
          <p:cNvSpPr/>
          <p:nvPr/>
        </p:nvSpPr>
        <p:spPr>
          <a:xfrm>
            <a:off x="8998317" y="4920270"/>
            <a:ext cx="2231033"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5 centres under integration</a:t>
            </a:r>
          </a:p>
          <a:p>
            <a:endParaRPr lang="en-GB" sz="1400" dirty="0"/>
          </a:p>
          <a:p>
            <a:r>
              <a:rPr lang="en-GB" sz="1400" dirty="0"/>
              <a:t>2 centres expressed interest on joining</a:t>
            </a:r>
          </a:p>
        </p:txBody>
      </p:sp>
      <p:sp>
        <p:nvSpPr>
          <p:cNvPr id="30" name="Rectangle 29">
            <a:extLst>
              <a:ext uri="{FF2B5EF4-FFF2-40B4-BE49-F238E27FC236}">
                <a16:creationId xmlns:a16="http://schemas.microsoft.com/office/drawing/2014/main" id="{C151DD16-F9A6-A44E-8AD7-3010167B7FEC}"/>
              </a:ext>
            </a:extLst>
          </p:cNvPr>
          <p:cNvSpPr/>
          <p:nvPr/>
        </p:nvSpPr>
        <p:spPr>
          <a:xfrm>
            <a:off x="6869418" y="4822084"/>
            <a:ext cx="4431941" cy="118869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758634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lgorzata Krakowian\Google Drive\98 EGI.eu - Maps\EGI Fed cloud  2015-05-15 15.37.14.png">
            <a:extLst>
              <a:ext uri="{FF2B5EF4-FFF2-40B4-BE49-F238E27FC236}">
                <a16:creationId xmlns:a16="http://schemas.microsoft.com/office/drawing/2014/main" id="{F85EF1A8-C359-7444-B327-8A2F1BEDC0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42171" y="3068960"/>
            <a:ext cx="4114469" cy="311917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821D63DD-9B6E-CF43-873F-418D94E34FDE}"/>
              </a:ext>
            </a:extLst>
          </p:cNvPr>
          <p:cNvSpPr>
            <a:spLocks noGrp="1"/>
          </p:cNvSpPr>
          <p:nvPr>
            <p:ph idx="1"/>
          </p:nvPr>
        </p:nvSpPr>
        <p:spPr/>
        <p:txBody>
          <a:bodyPr>
            <a:normAutofit fontScale="85000" lnSpcReduction="20000"/>
          </a:bodyPr>
          <a:lstStyle/>
          <a:p>
            <a:pPr fontAlgn="base"/>
            <a:r>
              <a:rPr lang="es-ES" dirty="0"/>
              <a:t>Run Virtual Machines </a:t>
            </a:r>
            <a:r>
              <a:rPr lang="es-ES" dirty="0" err="1"/>
              <a:t>on</a:t>
            </a:r>
            <a:r>
              <a:rPr lang="es-ES" dirty="0"/>
              <a:t> </a:t>
            </a:r>
            <a:r>
              <a:rPr lang="es-ES" dirty="0" err="1"/>
              <a:t>demand</a:t>
            </a:r>
            <a:r>
              <a:rPr lang="es-ES" dirty="0"/>
              <a:t> </a:t>
            </a:r>
            <a:r>
              <a:rPr lang="es-ES" dirty="0" err="1"/>
              <a:t>on</a:t>
            </a:r>
            <a:r>
              <a:rPr lang="es-ES" dirty="0"/>
              <a:t> </a:t>
            </a:r>
            <a:r>
              <a:rPr lang="es-ES" dirty="0" err="1"/>
              <a:t>EGI’s</a:t>
            </a:r>
            <a:r>
              <a:rPr lang="es-ES" dirty="0"/>
              <a:t> Cloud </a:t>
            </a:r>
            <a:r>
              <a:rPr lang="es-ES" dirty="0" err="1"/>
              <a:t>Federation</a:t>
            </a:r>
            <a:endParaRPr lang="es-ES" dirty="0"/>
          </a:p>
          <a:p>
            <a:pPr lvl="1"/>
            <a:r>
              <a:rPr lang="en-GB" dirty="0"/>
              <a:t>Similar to AWS EC2/EBS or GCP Compute Engine</a:t>
            </a:r>
          </a:p>
          <a:p>
            <a:r>
              <a:rPr lang="en-GB" dirty="0"/>
              <a:t>Access is VO-based: VO = group of users + providers supporting the VO</a:t>
            </a:r>
          </a:p>
          <a:p>
            <a:pPr lvl="1"/>
            <a:r>
              <a:rPr lang="en-US" dirty="0">
                <a:sym typeface="Wingdings" panose="05000000000000000000" pitchFamily="2" charset="2"/>
              </a:rPr>
              <a:t>Community-specific VOs – e.g. CHIPSTER, EISCAT, etc. </a:t>
            </a:r>
          </a:p>
          <a:p>
            <a:pPr lvl="1"/>
            <a:r>
              <a:rPr lang="en-US" dirty="0">
                <a:sym typeface="Wingdings" panose="05000000000000000000" pitchFamily="2" charset="2"/>
              </a:rPr>
              <a:t>Training VO = </a:t>
            </a:r>
            <a:r>
              <a:rPr lang="en-US" dirty="0" err="1">
                <a:sym typeface="Wingdings" panose="05000000000000000000" pitchFamily="2" charset="2"/>
              </a:rPr>
              <a:t>training.egi.eu</a:t>
            </a:r>
            <a:endParaRPr lang="en-US" dirty="0">
              <a:sym typeface="Wingdings" panose="05000000000000000000" pitchFamily="2" charset="2"/>
            </a:endParaRPr>
          </a:p>
          <a:p>
            <a:pPr lvl="1"/>
            <a:r>
              <a:rPr lang="en-US" dirty="0"/>
              <a:t>Generic VOs – e.g. </a:t>
            </a:r>
            <a:r>
              <a:rPr lang="en-US" dirty="0" err="1"/>
              <a:t>fedcloud.egi.eu</a:t>
            </a:r>
            <a:endParaRPr lang="en-US" dirty="0"/>
          </a:p>
          <a:p>
            <a:r>
              <a:rPr lang="en-GB" dirty="0"/>
              <a:t>Diverse providers with common:</a:t>
            </a:r>
          </a:p>
          <a:p>
            <a:pPr lvl="1"/>
            <a:r>
              <a:rPr lang="en-GB" dirty="0" err="1"/>
              <a:t>AuthN</a:t>
            </a:r>
            <a:r>
              <a:rPr lang="en-GB" dirty="0"/>
              <a:t> and </a:t>
            </a:r>
            <a:r>
              <a:rPr lang="en-GB" dirty="0" err="1"/>
              <a:t>AuthZ</a:t>
            </a:r>
            <a:endParaRPr lang="en-GB" dirty="0"/>
          </a:p>
          <a:p>
            <a:pPr lvl="1"/>
            <a:r>
              <a:rPr lang="en-GB" dirty="0"/>
              <a:t>VM Image catalogue</a:t>
            </a:r>
          </a:p>
          <a:p>
            <a:pPr lvl="1"/>
            <a:r>
              <a:rPr lang="en-GB" dirty="0"/>
              <a:t>Information discovery</a:t>
            </a:r>
          </a:p>
          <a:p>
            <a:pPr lvl="1"/>
            <a:r>
              <a:rPr lang="en-GB" dirty="0"/>
              <a:t>Accounting</a:t>
            </a:r>
          </a:p>
          <a:p>
            <a:pPr lvl="1"/>
            <a:r>
              <a:rPr lang="en-GB" dirty="0"/>
              <a:t>Monitoring</a:t>
            </a:r>
          </a:p>
          <a:p>
            <a:pPr lvl="1"/>
            <a:r>
              <a:rPr lang="en-GB" dirty="0"/>
              <a:t>GUI dashboard</a:t>
            </a:r>
          </a:p>
          <a:p>
            <a:pPr lvl="1"/>
            <a:endParaRPr lang="en-GB" dirty="0"/>
          </a:p>
        </p:txBody>
      </p:sp>
      <p:sp>
        <p:nvSpPr>
          <p:cNvPr id="5" name="Slide Number Placeholder 4">
            <a:extLst>
              <a:ext uri="{FF2B5EF4-FFF2-40B4-BE49-F238E27FC236}">
                <a16:creationId xmlns:a16="http://schemas.microsoft.com/office/drawing/2014/main" id="{78EF88BA-8FBD-0B4F-8FD6-4BAE8BAEAD46}"/>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
        <p:nvSpPr>
          <p:cNvPr id="7" name="Title 6">
            <a:extLst>
              <a:ext uri="{FF2B5EF4-FFF2-40B4-BE49-F238E27FC236}">
                <a16:creationId xmlns:a16="http://schemas.microsoft.com/office/drawing/2014/main" id="{A5F8360B-1E6C-CE49-BFC3-E6FDE8CDAB0D}"/>
              </a:ext>
            </a:extLst>
          </p:cNvPr>
          <p:cNvSpPr>
            <a:spLocks noGrp="1"/>
          </p:cNvSpPr>
          <p:nvPr>
            <p:ph type="title"/>
          </p:nvPr>
        </p:nvSpPr>
        <p:spPr/>
        <p:txBody>
          <a:bodyPr>
            <a:normAutofit fontScale="90000"/>
          </a:bodyPr>
          <a:lstStyle/>
          <a:p>
            <a:r>
              <a:rPr lang="en-GB" dirty="0"/>
              <a:t>EGI Cloud Compute</a:t>
            </a:r>
          </a:p>
        </p:txBody>
      </p:sp>
      <p:sp>
        <p:nvSpPr>
          <p:cNvPr id="9" name="Oval 8">
            <a:extLst>
              <a:ext uri="{FF2B5EF4-FFF2-40B4-BE49-F238E27FC236}">
                <a16:creationId xmlns:a16="http://schemas.microsoft.com/office/drawing/2014/main" id="{18ED7015-9BF9-6849-8832-EDDF3DE98E5C}"/>
              </a:ext>
            </a:extLst>
          </p:cNvPr>
          <p:cNvSpPr/>
          <p:nvPr/>
        </p:nvSpPr>
        <p:spPr>
          <a:xfrm>
            <a:off x="9448290" y="2780928"/>
            <a:ext cx="1677036" cy="769362"/>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1</a:t>
            </a:r>
            <a:br>
              <a:rPr lang="en-US" sz="1600" b="1" dirty="0"/>
            </a:br>
            <a:r>
              <a:rPr lang="en-US" sz="1100" b="1" dirty="0"/>
              <a:t>(cloud a, b, c)</a:t>
            </a:r>
          </a:p>
        </p:txBody>
      </p:sp>
      <p:sp>
        <p:nvSpPr>
          <p:cNvPr id="11" name="Cloud">
            <a:extLst>
              <a:ext uri="{FF2B5EF4-FFF2-40B4-BE49-F238E27FC236}">
                <a16:creationId xmlns:a16="http://schemas.microsoft.com/office/drawing/2014/main" id="{19A6CA8E-B0EE-F847-92F5-3C441D7B788F}"/>
              </a:ext>
            </a:extLst>
          </p:cNvPr>
          <p:cNvSpPr>
            <a:spLocks noChangeAspect="1" noEditPoints="1" noChangeArrowheads="1"/>
          </p:cNvSpPr>
          <p:nvPr/>
        </p:nvSpPr>
        <p:spPr bwMode="auto">
          <a:xfrm>
            <a:off x="9528272" y="4490535"/>
            <a:ext cx="384074"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solidFill>
                  <a:schemeClr val="bg1"/>
                </a:solidFill>
              </a:rPr>
              <a:t>c</a:t>
            </a:r>
          </a:p>
        </p:txBody>
      </p:sp>
      <p:sp>
        <p:nvSpPr>
          <p:cNvPr id="12" name="Cloud">
            <a:extLst>
              <a:ext uri="{FF2B5EF4-FFF2-40B4-BE49-F238E27FC236}">
                <a16:creationId xmlns:a16="http://schemas.microsoft.com/office/drawing/2014/main" id="{404F3070-1234-6043-A9E0-181AAA76029E}"/>
              </a:ext>
            </a:extLst>
          </p:cNvPr>
          <p:cNvSpPr>
            <a:spLocks noChangeAspect="1" noEditPoints="1" noChangeArrowheads="1"/>
          </p:cNvSpPr>
          <p:nvPr/>
        </p:nvSpPr>
        <p:spPr bwMode="auto">
          <a:xfrm>
            <a:off x="8582999" y="532547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e</a:t>
            </a:r>
          </a:p>
        </p:txBody>
      </p:sp>
      <p:sp>
        <p:nvSpPr>
          <p:cNvPr id="13" name="Cloud">
            <a:extLst>
              <a:ext uri="{FF2B5EF4-FFF2-40B4-BE49-F238E27FC236}">
                <a16:creationId xmlns:a16="http://schemas.microsoft.com/office/drawing/2014/main" id="{2C69DBF4-4A8C-554C-A148-707FEA659123}"/>
              </a:ext>
            </a:extLst>
          </p:cNvPr>
          <p:cNvSpPr>
            <a:spLocks noChangeAspect="1" noEditPoints="1" noChangeArrowheads="1"/>
          </p:cNvSpPr>
          <p:nvPr/>
        </p:nvSpPr>
        <p:spPr bwMode="auto">
          <a:xfrm>
            <a:off x="10032376" y="5369396"/>
            <a:ext cx="458323"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f</a:t>
            </a:r>
          </a:p>
        </p:txBody>
      </p:sp>
      <p:sp>
        <p:nvSpPr>
          <p:cNvPr id="14" name="Cloud">
            <a:extLst>
              <a:ext uri="{FF2B5EF4-FFF2-40B4-BE49-F238E27FC236}">
                <a16:creationId xmlns:a16="http://schemas.microsoft.com/office/drawing/2014/main" id="{D64E1CBB-E8ED-0449-A814-B55311CF3988}"/>
              </a:ext>
            </a:extLst>
          </p:cNvPr>
          <p:cNvSpPr>
            <a:spLocks noChangeAspect="1" noEditPoints="1" noChangeArrowheads="1"/>
          </p:cNvSpPr>
          <p:nvPr/>
        </p:nvSpPr>
        <p:spPr bwMode="auto">
          <a:xfrm>
            <a:off x="8772709" y="4543238"/>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b</a:t>
            </a:r>
          </a:p>
        </p:txBody>
      </p:sp>
      <p:sp>
        <p:nvSpPr>
          <p:cNvPr id="15" name="Cloud">
            <a:extLst>
              <a:ext uri="{FF2B5EF4-FFF2-40B4-BE49-F238E27FC236}">
                <a16:creationId xmlns:a16="http://schemas.microsoft.com/office/drawing/2014/main" id="{5708204A-9FB2-104E-899F-E24AEBB61AA1}"/>
              </a:ext>
            </a:extLst>
          </p:cNvPr>
          <p:cNvSpPr>
            <a:spLocks noChangeAspect="1" noEditPoints="1" noChangeArrowheads="1"/>
          </p:cNvSpPr>
          <p:nvPr/>
        </p:nvSpPr>
        <p:spPr bwMode="auto">
          <a:xfrm>
            <a:off x="8358179" y="4197814"/>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a</a:t>
            </a:r>
          </a:p>
        </p:txBody>
      </p:sp>
      <p:sp>
        <p:nvSpPr>
          <p:cNvPr id="16" name="Rounded Rectangle 15">
            <a:extLst>
              <a:ext uri="{FF2B5EF4-FFF2-40B4-BE49-F238E27FC236}">
                <a16:creationId xmlns:a16="http://schemas.microsoft.com/office/drawing/2014/main" id="{D0C71CEA-4958-0348-8A21-0A5B6E8FC654}"/>
              </a:ext>
            </a:extLst>
          </p:cNvPr>
          <p:cNvSpPr/>
          <p:nvPr/>
        </p:nvSpPr>
        <p:spPr>
          <a:xfrm>
            <a:off x="8256240" y="4165847"/>
            <a:ext cx="2005298" cy="754783"/>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a:extLst>
              <a:ext uri="{FF2B5EF4-FFF2-40B4-BE49-F238E27FC236}">
                <a16:creationId xmlns:a16="http://schemas.microsoft.com/office/drawing/2014/main" id="{1C39267A-707B-B44D-85C2-AB603D68DD64}"/>
              </a:ext>
            </a:extLst>
          </p:cNvPr>
          <p:cNvSpPr/>
          <p:nvPr/>
        </p:nvSpPr>
        <p:spPr>
          <a:xfrm rot="6848971">
            <a:off x="9298940" y="3640537"/>
            <a:ext cx="875171" cy="448022"/>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C70A17F4-CCD2-7744-844C-8AF2F2C35D9B}"/>
              </a:ext>
            </a:extLst>
          </p:cNvPr>
          <p:cNvSpPr/>
          <p:nvPr/>
        </p:nvSpPr>
        <p:spPr>
          <a:xfrm>
            <a:off x="8565767" y="4452079"/>
            <a:ext cx="2593542" cy="156543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a:extLst>
              <a:ext uri="{FF2B5EF4-FFF2-40B4-BE49-F238E27FC236}">
                <a16:creationId xmlns:a16="http://schemas.microsoft.com/office/drawing/2014/main" id="{02C06690-5B42-3A48-BA71-1ABEDBE8EF21}"/>
              </a:ext>
            </a:extLst>
          </p:cNvPr>
          <p:cNvSpPr/>
          <p:nvPr/>
        </p:nvSpPr>
        <p:spPr>
          <a:xfrm rot="7061399">
            <a:off x="10258721" y="4584342"/>
            <a:ext cx="1101551" cy="450449"/>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0" name="Cloud">
            <a:extLst>
              <a:ext uri="{FF2B5EF4-FFF2-40B4-BE49-F238E27FC236}">
                <a16:creationId xmlns:a16="http://schemas.microsoft.com/office/drawing/2014/main" id="{EBEF7BA2-1AB6-B949-9C2E-8A122521AF5C}"/>
              </a:ext>
            </a:extLst>
          </p:cNvPr>
          <p:cNvSpPr>
            <a:spLocks noChangeAspect="1" noEditPoints="1" noChangeArrowheads="1"/>
          </p:cNvSpPr>
          <p:nvPr/>
        </p:nvSpPr>
        <p:spPr bwMode="auto">
          <a:xfrm>
            <a:off x="9192344" y="4941168"/>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d</a:t>
            </a:r>
          </a:p>
        </p:txBody>
      </p:sp>
      <p:pic>
        <p:nvPicPr>
          <p:cNvPr id="2" name="Picture 1">
            <a:extLst>
              <a:ext uri="{FF2B5EF4-FFF2-40B4-BE49-F238E27FC236}">
                <a16:creationId xmlns:a16="http://schemas.microsoft.com/office/drawing/2014/main" id="{953B72EB-2370-214B-BD12-883EAA686D2A}"/>
              </a:ext>
            </a:extLst>
          </p:cNvPr>
          <p:cNvPicPr>
            <a:picLocks noChangeAspect="1"/>
          </p:cNvPicPr>
          <p:nvPr/>
        </p:nvPicPr>
        <p:blipFill>
          <a:blip r:embed="rId3"/>
          <a:stretch>
            <a:fillRect/>
          </a:stretch>
        </p:blipFill>
        <p:spPr>
          <a:xfrm>
            <a:off x="9623419" y="2962707"/>
            <a:ext cx="498569" cy="443172"/>
          </a:xfrm>
          <a:prstGeom prst="rect">
            <a:avLst/>
          </a:prstGeom>
        </p:spPr>
      </p:pic>
      <p:sp>
        <p:nvSpPr>
          <p:cNvPr id="21" name="Oval 20">
            <a:extLst>
              <a:ext uri="{FF2B5EF4-FFF2-40B4-BE49-F238E27FC236}">
                <a16:creationId xmlns:a16="http://schemas.microsoft.com/office/drawing/2014/main" id="{3DEBC0A8-6A9A-E54B-949E-CE2BB4069525}"/>
              </a:ext>
            </a:extLst>
          </p:cNvPr>
          <p:cNvSpPr/>
          <p:nvPr/>
        </p:nvSpPr>
        <p:spPr>
          <a:xfrm>
            <a:off x="10378293" y="3610943"/>
            <a:ext cx="1677036" cy="769362"/>
          </a:xfrm>
          <a:prstGeom prst="ellipse">
            <a:avLst/>
          </a:prstGeom>
          <a:noFill/>
          <a:ln w="57150" cmpd="sng">
            <a:solidFill>
              <a:schemeClr val="accent2">
                <a:lumMod val="75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2</a:t>
            </a:r>
            <a:br>
              <a:rPr lang="en-US" sz="1600" b="1" dirty="0"/>
            </a:br>
            <a:r>
              <a:rPr lang="en-US" sz="1100" b="1" dirty="0"/>
              <a:t>(cloud b, c,</a:t>
            </a:r>
          </a:p>
          <a:p>
            <a:pPr algn="r"/>
            <a:r>
              <a:rPr lang="en-US" sz="1100" b="1" dirty="0"/>
              <a:t> d, </a:t>
            </a:r>
            <a:r>
              <a:rPr lang="en-US" sz="1100" b="1" dirty="0" err="1"/>
              <a:t>e,f</a:t>
            </a:r>
            <a:r>
              <a:rPr lang="en-US" sz="1100" b="1" dirty="0"/>
              <a:t>)</a:t>
            </a:r>
          </a:p>
        </p:txBody>
      </p:sp>
      <p:pic>
        <p:nvPicPr>
          <p:cNvPr id="22" name="Picture 21">
            <a:extLst>
              <a:ext uri="{FF2B5EF4-FFF2-40B4-BE49-F238E27FC236}">
                <a16:creationId xmlns:a16="http://schemas.microsoft.com/office/drawing/2014/main" id="{BC09BB98-427A-B842-9396-14140A73B2D6}"/>
              </a:ext>
            </a:extLst>
          </p:cNvPr>
          <p:cNvPicPr>
            <a:picLocks noChangeAspect="1"/>
          </p:cNvPicPr>
          <p:nvPr/>
        </p:nvPicPr>
        <p:blipFill>
          <a:blip r:embed="rId3"/>
          <a:stretch>
            <a:fillRect/>
          </a:stretch>
        </p:blipFill>
        <p:spPr>
          <a:xfrm>
            <a:off x="10617144" y="3774038"/>
            <a:ext cx="498569" cy="443172"/>
          </a:xfrm>
          <a:prstGeom prst="rect">
            <a:avLst/>
          </a:prstGeom>
        </p:spPr>
      </p:pic>
    </p:spTree>
    <p:extLst>
      <p:ext uri="{BB962C8B-B14F-4D97-AF65-F5344CB8AC3E}">
        <p14:creationId xmlns:p14="http://schemas.microsoft.com/office/powerpoint/2010/main" val="2058656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E06774B-B8DE-494D-A701-28813E9312CA}"/>
              </a:ext>
            </a:extLst>
          </p:cNvPr>
          <p:cNvSpPr>
            <a:spLocks noGrp="1"/>
          </p:cNvSpPr>
          <p:nvPr>
            <p:ph type="dt" sz="half" idx="10"/>
          </p:nvPr>
        </p:nvSpPr>
        <p:spPr/>
        <p:txBody>
          <a:bodyPr/>
          <a:lstStyle/>
          <a:p>
            <a:fld id="{073CB5ED-ED7C-41AA-A899-98926A9D966F}" type="datetime1">
              <a:rPr lang="en-GB" smtClean="0"/>
              <a:t>13/09/2018</a:t>
            </a:fld>
            <a:endParaRPr lang="en-US" dirty="0"/>
          </a:p>
        </p:txBody>
      </p:sp>
      <p:sp>
        <p:nvSpPr>
          <p:cNvPr id="4" name="Slide Number Placeholder 3">
            <a:extLst>
              <a:ext uri="{FF2B5EF4-FFF2-40B4-BE49-F238E27FC236}">
                <a16:creationId xmlns:a16="http://schemas.microsoft.com/office/drawing/2014/main" id="{FEBF57BC-D22C-704F-83AE-4F71D0644C71}"/>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
        <p:nvSpPr>
          <p:cNvPr id="5" name="Title 4">
            <a:extLst>
              <a:ext uri="{FF2B5EF4-FFF2-40B4-BE49-F238E27FC236}">
                <a16:creationId xmlns:a16="http://schemas.microsoft.com/office/drawing/2014/main" id="{58093E32-9E08-EF4C-B7E5-F419B42DD1D2}"/>
              </a:ext>
            </a:extLst>
          </p:cNvPr>
          <p:cNvSpPr>
            <a:spLocks noGrp="1"/>
          </p:cNvSpPr>
          <p:nvPr>
            <p:ph type="title"/>
          </p:nvPr>
        </p:nvSpPr>
        <p:spPr/>
        <p:txBody>
          <a:bodyPr>
            <a:normAutofit fontScale="90000"/>
          </a:bodyPr>
          <a:lstStyle/>
          <a:p>
            <a:r>
              <a:rPr lang="en-GB" dirty="0"/>
              <a:t>EGI Cloud Compute concepts</a:t>
            </a:r>
          </a:p>
        </p:txBody>
      </p:sp>
      <p:sp>
        <p:nvSpPr>
          <p:cNvPr id="6" name="Rectangle 5">
            <a:extLst>
              <a:ext uri="{FF2B5EF4-FFF2-40B4-BE49-F238E27FC236}">
                <a16:creationId xmlns:a16="http://schemas.microsoft.com/office/drawing/2014/main" id="{4C466B6F-D9B3-1E41-A3F3-A000E4BCD546}"/>
              </a:ext>
            </a:extLst>
          </p:cNvPr>
          <p:cNvSpPr/>
          <p:nvPr/>
        </p:nvSpPr>
        <p:spPr>
          <a:xfrm>
            <a:off x="1991544" y="2751776"/>
            <a:ext cx="3816424"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a:solidFill>
                  <a:schemeClr val="tx1"/>
                </a:solidFill>
              </a:rPr>
              <a:t>Software</a:t>
            </a:r>
            <a:br>
              <a:rPr lang="en-US" sz="1600" dirty="0">
                <a:solidFill>
                  <a:schemeClr val="tx1"/>
                </a:solidFill>
              </a:rPr>
            </a:br>
            <a:r>
              <a:rPr lang="en-US" sz="1600" dirty="0">
                <a:solidFill>
                  <a:schemeClr val="tx1"/>
                </a:solidFill>
              </a:rPr>
              <a:t>Appliance</a:t>
            </a:r>
            <a:endParaRPr lang="en-GB" sz="1600" dirty="0">
              <a:solidFill>
                <a:schemeClr val="tx1"/>
              </a:solidFill>
            </a:endParaRPr>
          </a:p>
        </p:txBody>
      </p:sp>
      <p:sp>
        <p:nvSpPr>
          <p:cNvPr id="7" name="Folded Corner 6">
            <a:extLst>
              <a:ext uri="{FF2B5EF4-FFF2-40B4-BE49-F238E27FC236}">
                <a16:creationId xmlns:a16="http://schemas.microsoft.com/office/drawing/2014/main" id="{5E7D4D3C-98F2-F94C-9800-CEF079985111}"/>
              </a:ext>
            </a:extLst>
          </p:cNvPr>
          <p:cNvSpPr/>
          <p:nvPr/>
        </p:nvSpPr>
        <p:spPr>
          <a:xfrm>
            <a:off x="4367808" y="3418685"/>
            <a:ext cx="1368152"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a:p>
            <a:pPr algn="ctr"/>
            <a:r>
              <a:rPr lang="en-US" sz="1200" dirty="0">
                <a:solidFill>
                  <a:schemeClr val="tx1"/>
                </a:solidFill>
              </a:rPr>
              <a:t>Contextualization script</a:t>
            </a:r>
            <a:endParaRPr lang="en-GB" sz="1200" dirty="0">
              <a:solidFill>
                <a:schemeClr val="tx1"/>
              </a:solidFill>
            </a:endParaRPr>
          </a:p>
        </p:txBody>
      </p:sp>
      <p:sp>
        <p:nvSpPr>
          <p:cNvPr id="8" name="Rectangle 7">
            <a:extLst>
              <a:ext uri="{FF2B5EF4-FFF2-40B4-BE49-F238E27FC236}">
                <a16:creationId xmlns:a16="http://schemas.microsoft.com/office/drawing/2014/main" id="{40FB3C4F-3A1A-B544-8258-C551A46D270A}"/>
              </a:ext>
            </a:extLst>
          </p:cNvPr>
          <p:cNvSpPr/>
          <p:nvPr/>
        </p:nvSpPr>
        <p:spPr>
          <a:xfrm>
            <a:off x="2207568" y="2880618"/>
            <a:ext cx="2016224"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a:solidFill>
                  <a:schemeClr val="tx1"/>
                </a:solidFill>
              </a:rPr>
              <a:t>Virtual Appliance</a:t>
            </a:r>
            <a:endParaRPr lang="en-GB" sz="1400" dirty="0">
              <a:solidFill>
                <a:schemeClr val="tx1"/>
              </a:solidFill>
            </a:endParaRPr>
          </a:p>
        </p:txBody>
      </p:sp>
      <p:sp>
        <p:nvSpPr>
          <p:cNvPr id="9" name="Folded Corner 8">
            <a:extLst>
              <a:ext uri="{FF2B5EF4-FFF2-40B4-BE49-F238E27FC236}">
                <a16:creationId xmlns:a16="http://schemas.microsoft.com/office/drawing/2014/main" id="{839094C1-9ADB-0947-94CC-28DE6BD04288}"/>
              </a:ext>
            </a:extLst>
          </p:cNvPr>
          <p:cNvSpPr/>
          <p:nvPr/>
        </p:nvSpPr>
        <p:spPr>
          <a:xfrm>
            <a:off x="3359696" y="3286466"/>
            <a:ext cx="648072"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Meta data</a:t>
            </a:r>
          </a:p>
        </p:txBody>
      </p:sp>
      <p:sp>
        <p:nvSpPr>
          <p:cNvPr id="10" name="Rectangle 9">
            <a:extLst>
              <a:ext uri="{FF2B5EF4-FFF2-40B4-BE49-F238E27FC236}">
                <a16:creationId xmlns:a16="http://schemas.microsoft.com/office/drawing/2014/main" id="{13919A1D-E733-FC4E-86DF-5B52ED68829B}"/>
              </a:ext>
            </a:extLst>
          </p:cNvPr>
          <p:cNvSpPr/>
          <p:nvPr/>
        </p:nvSpPr>
        <p:spPr>
          <a:xfrm>
            <a:off x="2351584" y="3255830"/>
            <a:ext cx="827022"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VM image</a:t>
            </a:r>
            <a:endParaRPr lang="en-GB" sz="1400" dirty="0">
              <a:solidFill>
                <a:schemeClr val="tx1"/>
              </a:solidFill>
            </a:endParaRPr>
          </a:p>
        </p:txBody>
      </p:sp>
      <p:sp>
        <p:nvSpPr>
          <p:cNvPr id="11" name="Right Arrow 10">
            <a:extLst>
              <a:ext uri="{FF2B5EF4-FFF2-40B4-BE49-F238E27FC236}">
                <a16:creationId xmlns:a16="http://schemas.microsoft.com/office/drawing/2014/main" id="{710E3228-8AA2-5F4A-AAAB-F622BFB044D4}"/>
              </a:ext>
            </a:extLst>
          </p:cNvPr>
          <p:cNvSpPr/>
          <p:nvPr/>
        </p:nvSpPr>
        <p:spPr>
          <a:xfrm>
            <a:off x="5951984" y="2967799"/>
            <a:ext cx="1501316" cy="100811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Start in a cloud</a:t>
            </a:r>
          </a:p>
        </p:txBody>
      </p:sp>
      <p:sp>
        <p:nvSpPr>
          <p:cNvPr id="12" name="Rectangle 11">
            <a:extLst>
              <a:ext uri="{FF2B5EF4-FFF2-40B4-BE49-F238E27FC236}">
                <a16:creationId xmlns:a16="http://schemas.microsoft.com/office/drawing/2014/main" id="{7438594E-CDC7-9D4E-AE85-92DA710BFC13}"/>
              </a:ext>
            </a:extLst>
          </p:cNvPr>
          <p:cNvSpPr/>
          <p:nvPr/>
        </p:nvSpPr>
        <p:spPr>
          <a:xfrm>
            <a:off x="7494730" y="2967799"/>
            <a:ext cx="1080120" cy="10801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VM instance</a:t>
            </a:r>
          </a:p>
        </p:txBody>
      </p:sp>
      <p:sp>
        <p:nvSpPr>
          <p:cNvPr id="13" name="TextBox 12">
            <a:extLst>
              <a:ext uri="{FF2B5EF4-FFF2-40B4-BE49-F238E27FC236}">
                <a16:creationId xmlns:a16="http://schemas.microsoft.com/office/drawing/2014/main" id="{339251B6-0708-B24A-B270-16799BF38648}"/>
              </a:ext>
            </a:extLst>
          </p:cNvPr>
          <p:cNvSpPr txBox="1"/>
          <p:nvPr/>
        </p:nvSpPr>
        <p:spPr>
          <a:xfrm>
            <a:off x="8752244" y="3184693"/>
            <a:ext cx="1808252" cy="646331"/>
          </a:xfrm>
          <a:prstGeom prst="rect">
            <a:avLst/>
          </a:prstGeom>
          <a:noFill/>
        </p:spPr>
        <p:txBody>
          <a:bodyPr wrap="none" rtlCol="0">
            <a:spAutoFit/>
          </a:bodyPr>
          <a:lstStyle/>
          <a:p>
            <a:r>
              <a:rPr lang="en-US" dirty="0"/>
              <a:t>Configured and</a:t>
            </a:r>
            <a:br>
              <a:rPr lang="en-US" dirty="0"/>
            </a:br>
            <a:r>
              <a:rPr lang="en-US" dirty="0"/>
              <a:t>ready to be used</a:t>
            </a:r>
          </a:p>
        </p:txBody>
      </p:sp>
      <p:sp>
        <p:nvSpPr>
          <p:cNvPr id="14" name="TextBox 13">
            <a:extLst>
              <a:ext uri="{FF2B5EF4-FFF2-40B4-BE49-F238E27FC236}">
                <a16:creationId xmlns:a16="http://schemas.microsoft.com/office/drawing/2014/main" id="{F81A4DE1-E76B-5547-9F30-F88B5E28303F}"/>
              </a:ext>
            </a:extLst>
          </p:cNvPr>
          <p:cNvSpPr txBox="1"/>
          <p:nvPr/>
        </p:nvSpPr>
        <p:spPr>
          <a:xfrm>
            <a:off x="2288314" y="4275041"/>
            <a:ext cx="1719454" cy="369332"/>
          </a:xfrm>
          <a:prstGeom prst="rect">
            <a:avLst/>
          </a:prstGeom>
          <a:noFill/>
        </p:spPr>
        <p:txBody>
          <a:bodyPr wrap="none" rtlCol="0">
            <a:spAutoFit/>
          </a:bodyPr>
          <a:lstStyle/>
          <a:p>
            <a:r>
              <a:rPr lang="en-US" dirty="0"/>
              <a:t>What to provide</a:t>
            </a:r>
          </a:p>
        </p:txBody>
      </p:sp>
      <p:sp>
        <p:nvSpPr>
          <p:cNvPr id="15" name="TextBox 14">
            <a:extLst>
              <a:ext uri="{FF2B5EF4-FFF2-40B4-BE49-F238E27FC236}">
                <a16:creationId xmlns:a16="http://schemas.microsoft.com/office/drawing/2014/main" id="{CDB00A9E-33B8-7B4B-A855-657D7DDF7BAE}"/>
              </a:ext>
            </a:extLst>
          </p:cNvPr>
          <p:cNvSpPr txBox="1"/>
          <p:nvPr/>
        </p:nvSpPr>
        <p:spPr>
          <a:xfrm>
            <a:off x="4367808" y="4275041"/>
            <a:ext cx="1354608" cy="369332"/>
          </a:xfrm>
          <a:prstGeom prst="rect">
            <a:avLst/>
          </a:prstGeom>
          <a:noFill/>
        </p:spPr>
        <p:txBody>
          <a:bodyPr wrap="none" rtlCol="0">
            <a:spAutoFit/>
          </a:bodyPr>
          <a:lstStyle/>
          <a:p>
            <a:r>
              <a:rPr lang="en-US" dirty="0"/>
              <a:t>How to start</a:t>
            </a:r>
          </a:p>
        </p:txBody>
      </p:sp>
      <p:grpSp>
        <p:nvGrpSpPr>
          <p:cNvPr id="16" name="Group 15">
            <a:extLst>
              <a:ext uri="{FF2B5EF4-FFF2-40B4-BE49-F238E27FC236}">
                <a16:creationId xmlns:a16="http://schemas.microsoft.com/office/drawing/2014/main" id="{2767A3A3-3961-5049-B4DF-9A78453E6CB2}"/>
              </a:ext>
            </a:extLst>
          </p:cNvPr>
          <p:cNvGrpSpPr/>
          <p:nvPr/>
        </p:nvGrpSpPr>
        <p:grpSpPr>
          <a:xfrm>
            <a:off x="7464153" y="4131558"/>
            <a:ext cx="2939571" cy="2249771"/>
            <a:chOff x="5940152" y="4131557"/>
            <a:chExt cx="2939571" cy="2249771"/>
          </a:xfrm>
        </p:grpSpPr>
        <p:sp>
          <p:nvSpPr>
            <p:cNvPr id="17" name="Can 16">
              <a:extLst>
                <a:ext uri="{FF2B5EF4-FFF2-40B4-BE49-F238E27FC236}">
                  <a16:creationId xmlns:a16="http://schemas.microsoft.com/office/drawing/2014/main" id="{98643263-A121-3646-AA2E-47FACEAA555D}"/>
                </a:ext>
              </a:extLst>
            </p:cNvPr>
            <p:cNvSpPr/>
            <p:nvPr/>
          </p:nvSpPr>
          <p:spPr>
            <a:xfrm>
              <a:off x="5940152" y="5274801"/>
              <a:ext cx="1141277" cy="11065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Block Storage</a:t>
              </a:r>
            </a:p>
          </p:txBody>
        </p:sp>
        <p:sp>
          <p:nvSpPr>
            <p:cNvPr id="18" name="Down Arrow 17">
              <a:extLst>
                <a:ext uri="{FF2B5EF4-FFF2-40B4-BE49-F238E27FC236}">
                  <a16:creationId xmlns:a16="http://schemas.microsoft.com/office/drawing/2014/main" id="{7937DA0C-6172-6144-B71E-BF4BABE71C58}"/>
                </a:ext>
              </a:extLst>
            </p:cNvPr>
            <p:cNvSpPr/>
            <p:nvPr/>
          </p:nvSpPr>
          <p:spPr>
            <a:xfrm rot="10800000">
              <a:off x="5988732" y="4131557"/>
              <a:ext cx="1044117" cy="1025633"/>
            </a:xfrm>
            <a:prstGeom prst="downArrow">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sz="1400" dirty="0"/>
                <a:t>Attach</a:t>
              </a:r>
              <a:endParaRPr lang="en-GB" dirty="0"/>
            </a:p>
          </p:txBody>
        </p:sp>
        <p:sp>
          <p:nvSpPr>
            <p:cNvPr id="19" name="TextBox 18">
              <a:extLst>
                <a:ext uri="{FF2B5EF4-FFF2-40B4-BE49-F238E27FC236}">
                  <a16:creationId xmlns:a16="http://schemas.microsoft.com/office/drawing/2014/main" id="{60A5B9AA-2791-5C4B-927B-727367C90CB3}"/>
                </a:ext>
              </a:extLst>
            </p:cNvPr>
            <p:cNvSpPr txBox="1"/>
            <p:nvPr/>
          </p:nvSpPr>
          <p:spPr>
            <a:xfrm>
              <a:off x="7228244" y="5385990"/>
              <a:ext cx="1651479" cy="923330"/>
            </a:xfrm>
            <a:prstGeom prst="rect">
              <a:avLst/>
            </a:prstGeom>
            <a:noFill/>
          </p:spPr>
          <p:txBody>
            <a:bodyPr wrap="square" rtlCol="0">
              <a:spAutoFit/>
            </a:bodyPr>
            <a:lstStyle/>
            <a:p>
              <a:r>
                <a:rPr lang="en-US" dirty="0"/>
                <a:t>Persistent even when </a:t>
              </a:r>
              <a:r>
                <a:rPr lang="en-US"/>
                <a:t>VM disappears</a:t>
              </a:r>
              <a:endParaRPr lang="en-US" dirty="0"/>
            </a:p>
          </p:txBody>
        </p:sp>
      </p:grpSp>
      <p:sp>
        <p:nvSpPr>
          <p:cNvPr id="20" name="TextBox 19">
            <a:extLst>
              <a:ext uri="{FF2B5EF4-FFF2-40B4-BE49-F238E27FC236}">
                <a16:creationId xmlns:a16="http://schemas.microsoft.com/office/drawing/2014/main" id="{E12E7564-E8D9-B94F-95B2-23ED4D25FBEB}"/>
              </a:ext>
            </a:extLst>
          </p:cNvPr>
          <p:cNvSpPr txBox="1"/>
          <p:nvPr/>
        </p:nvSpPr>
        <p:spPr>
          <a:xfrm>
            <a:off x="2334795" y="2091017"/>
            <a:ext cx="3129922" cy="646331"/>
          </a:xfrm>
          <a:prstGeom prst="rect">
            <a:avLst/>
          </a:prstGeom>
          <a:noFill/>
        </p:spPr>
        <p:txBody>
          <a:bodyPr wrap="square" rtlCol="0">
            <a:spAutoFit/>
          </a:bodyPr>
          <a:lstStyle/>
          <a:p>
            <a:pPr algn="ctr"/>
            <a:r>
              <a:rPr lang="en-US" b="1" dirty="0"/>
              <a:t>Immutable representation of OS and applications  </a:t>
            </a:r>
          </a:p>
        </p:txBody>
      </p:sp>
      <p:grpSp>
        <p:nvGrpSpPr>
          <p:cNvPr id="21" name="Group 20">
            <a:extLst>
              <a:ext uri="{FF2B5EF4-FFF2-40B4-BE49-F238E27FC236}">
                <a16:creationId xmlns:a16="http://schemas.microsoft.com/office/drawing/2014/main" id="{23B157A2-E2DF-0240-92DD-171E42DF758B}"/>
              </a:ext>
            </a:extLst>
          </p:cNvPr>
          <p:cNvGrpSpPr/>
          <p:nvPr/>
        </p:nvGrpSpPr>
        <p:grpSpPr>
          <a:xfrm>
            <a:off x="7679084" y="1340769"/>
            <a:ext cx="2665388" cy="1627031"/>
            <a:chOff x="6155084" y="1340768"/>
            <a:chExt cx="2665388" cy="1627031"/>
          </a:xfrm>
        </p:grpSpPr>
        <p:grpSp>
          <p:nvGrpSpPr>
            <p:cNvPr id="22" name="Group 21">
              <a:extLst>
                <a:ext uri="{FF2B5EF4-FFF2-40B4-BE49-F238E27FC236}">
                  <a16:creationId xmlns:a16="http://schemas.microsoft.com/office/drawing/2014/main" id="{FE4FA74A-1476-1248-A122-579C4908212D}"/>
                </a:ext>
              </a:extLst>
            </p:cNvPr>
            <p:cNvGrpSpPr/>
            <p:nvPr/>
          </p:nvGrpSpPr>
          <p:grpSpPr>
            <a:xfrm>
              <a:off x="6155084" y="1395753"/>
              <a:ext cx="711411" cy="813360"/>
              <a:chOff x="6394235" y="4495878"/>
              <a:chExt cx="711411" cy="813360"/>
            </a:xfrm>
          </p:grpSpPr>
          <p:sp>
            <p:nvSpPr>
              <p:cNvPr id="25" name="Esquina doblada 14">
                <a:extLst>
                  <a:ext uri="{FF2B5EF4-FFF2-40B4-BE49-F238E27FC236}">
                    <a16:creationId xmlns:a16="http://schemas.microsoft.com/office/drawing/2014/main" id="{A280FA38-E7B6-384F-9B5F-615D3918E06B}"/>
                  </a:ext>
                </a:extLst>
              </p:cNvPr>
              <p:cNvSpPr/>
              <p:nvPr/>
            </p:nvSpPr>
            <p:spPr bwMode="auto">
              <a:xfrm rot="10800000">
                <a:off x="6394235" y="4495878"/>
                <a:ext cx="458216"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6" name="Esquina doblada 4">
                <a:extLst>
                  <a:ext uri="{FF2B5EF4-FFF2-40B4-BE49-F238E27FC236}">
                    <a16:creationId xmlns:a16="http://schemas.microsoft.com/office/drawing/2014/main" id="{476FADFA-053C-9549-BC44-E37555452EEF}"/>
                  </a:ext>
                </a:extLst>
              </p:cNvPr>
              <p:cNvSpPr/>
              <p:nvPr/>
            </p:nvSpPr>
            <p:spPr bwMode="auto">
              <a:xfrm rot="10800000">
                <a:off x="6496186" y="4648244"/>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7" name="Esquina doblada 15">
                <a:extLst>
                  <a:ext uri="{FF2B5EF4-FFF2-40B4-BE49-F238E27FC236}">
                    <a16:creationId xmlns:a16="http://schemas.microsoft.com/office/drawing/2014/main" id="{35F63BB3-1DC6-1141-8284-7D644E7B6BEC}"/>
                  </a:ext>
                </a:extLst>
              </p:cNvPr>
              <p:cNvSpPr/>
              <p:nvPr/>
            </p:nvSpPr>
            <p:spPr bwMode="auto">
              <a:xfrm rot="10800000">
                <a:off x="6648551" y="4800608"/>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grpSp>
        <p:sp>
          <p:nvSpPr>
            <p:cNvPr id="23" name="TextBox 22">
              <a:extLst>
                <a:ext uri="{FF2B5EF4-FFF2-40B4-BE49-F238E27FC236}">
                  <a16:creationId xmlns:a16="http://schemas.microsoft.com/office/drawing/2014/main" id="{693F00E1-A920-594D-9493-FD9102B77C31}"/>
                </a:ext>
              </a:extLst>
            </p:cNvPr>
            <p:cNvSpPr txBox="1"/>
            <p:nvPr/>
          </p:nvSpPr>
          <p:spPr>
            <a:xfrm>
              <a:off x="7252927" y="1340768"/>
              <a:ext cx="1567545" cy="923330"/>
            </a:xfrm>
            <a:prstGeom prst="rect">
              <a:avLst/>
            </a:prstGeom>
            <a:noFill/>
          </p:spPr>
          <p:txBody>
            <a:bodyPr wrap="none" rtlCol="0">
              <a:spAutoFit/>
            </a:bodyPr>
            <a:lstStyle/>
            <a:p>
              <a:r>
                <a:rPr lang="en-GB" dirty="0"/>
                <a:t>Object Storage</a:t>
              </a:r>
            </a:p>
            <a:p>
              <a:r>
                <a:rPr lang="en-GB" dirty="0"/>
                <a:t>Persistent, </a:t>
              </a:r>
            </a:p>
            <a:p>
              <a:r>
                <a:rPr lang="en-GB" dirty="0"/>
                <a:t>HTTP access</a:t>
              </a:r>
            </a:p>
          </p:txBody>
        </p:sp>
        <p:cxnSp>
          <p:nvCxnSpPr>
            <p:cNvPr id="24" name="Straight Arrow Connector 23">
              <a:extLst>
                <a:ext uri="{FF2B5EF4-FFF2-40B4-BE49-F238E27FC236}">
                  <a16:creationId xmlns:a16="http://schemas.microsoft.com/office/drawing/2014/main" id="{258F1FE5-6B7C-D940-B941-F35239CD7F0C}"/>
                </a:ext>
              </a:extLst>
            </p:cNvPr>
            <p:cNvCxnSpPr>
              <a:stCxn id="12" idx="0"/>
            </p:cNvCxnSpPr>
            <p:nvPr/>
          </p:nvCxnSpPr>
          <p:spPr>
            <a:xfrm flipV="1">
              <a:off x="6510790" y="2264098"/>
              <a:ext cx="0" cy="703701"/>
            </a:xfrm>
            <a:prstGeom prst="straightConnector1">
              <a:avLst/>
            </a:prstGeom>
            <a:ln w="38100">
              <a:tailEnd type="triangl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001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4AE62B3-50EC-5341-9305-4641BF0945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709" y="1268413"/>
            <a:ext cx="7728583" cy="4854575"/>
          </a:xfrm>
        </p:spPr>
      </p:pic>
      <p:sp>
        <p:nvSpPr>
          <p:cNvPr id="3" name="Date Placeholder 2">
            <a:extLst>
              <a:ext uri="{FF2B5EF4-FFF2-40B4-BE49-F238E27FC236}">
                <a16:creationId xmlns:a16="http://schemas.microsoft.com/office/drawing/2014/main" id="{A2EDE6AC-5230-B247-B68A-5B34B87680A4}"/>
              </a:ext>
            </a:extLst>
          </p:cNvPr>
          <p:cNvSpPr>
            <a:spLocks noGrp="1"/>
          </p:cNvSpPr>
          <p:nvPr>
            <p:ph type="dt" sz="half" idx="10"/>
          </p:nvPr>
        </p:nvSpPr>
        <p:spPr/>
        <p:txBody>
          <a:bodyPr/>
          <a:lstStyle/>
          <a:p>
            <a:fld id="{073CB5ED-ED7C-41AA-A899-98926A9D966F}" type="datetime1">
              <a:rPr lang="en-GB" smtClean="0"/>
              <a:t>13/09/2018</a:t>
            </a:fld>
            <a:endParaRPr lang="en-US" dirty="0"/>
          </a:p>
        </p:txBody>
      </p:sp>
      <p:sp>
        <p:nvSpPr>
          <p:cNvPr id="4" name="Slide Number Placeholder 3">
            <a:extLst>
              <a:ext uri="{FF2B5EF4-FFF2-40B4-BE49-F238E27FC236}">
                <a16:creationId xmlns:a16="http://schemas.microsoft.com/office/drawing/2014/main" id="{ACE3D595-9B01-314F-A0E3-3B825A3154E4}"/>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
        <p:nvSpPr>
          <p:cNvPr id="5" name="Title 4">
            <a:extLst>
              <a:ext uri="{FF2B5EF4-FFF2-40B4-BE49-F238E27FC236}">
                <a16:creationId xmlns:a16="http://schemas.microsoft.com/office/drawing/2014/main" id="{0218039C-DD63-9143-AED1-1A7EC1130252}"/>
              </a:ext>
            </a:extLst>
          </p:cNvPr>
          <p:cNvSpPr>
            <a:spLocks noGrp="1"/>
          </p:cNvSpPr>
          <p:nvPr>
            <p:ph type="title"/>
          </p:nvPr>
        </p:nvSpPr>
        <p:spPr/>
        <p:txBody>
          <a:bodyPr>
            <a:normAutofit fontScale="90000"/>
          </a:bodyPr>
          <a:lstStyle/>
          <a:p>
            <a:r>
              <a:rPr lang="en-GB" dirty="0"/>
              <a:t>Manage VMs via </a:t>
            </a:r>
            <a:r>
              <a:rPr lang="en-GB" dirty="0" err="1"/>
              <a:t>AppDB</a:t>
            </a:r>
            <a:r>
              <a:rPr lang="en-GB" dirty="0"/>
              <a:t> </a:t>
            </a:r>
            <a:r>
              <a:rPr lang="en-GB" dirty="0" err="1"/>
              <a:t>VMOps</a:t>
            </a:r>
            <a:endParaRPr lang="en-GB" dirty="0"/>
          </a:p>
        </p:txBody>
      </p:sp>
      <p:sp>
        <p:nvSpPr>
          <p:cNvPr id="9" name="Rectangular Callout 8">
            <a:extLst>
              <a:ext uri="{FF2B5EF4-FFF2-40B4-BE49-F238E27FC236}">
                <a16:creationId xmlns:a16="http://schemas.microsoft.com/office/drawing/2014/main" id="{A7CDB830-3443-9C41-BA99-43091532E1B4}"/>
              </a:ext>
            </a:extLst>
          </p:cNvPr>
          <p:cNvSpPr/>
          <p:nvPr/>
        </p:nvSpPr>
        <p:spPr>
          <a:xfrm>
            <a:off x="9768408" y="2852936"/>
            <a:ext cx="1584176" cy="1224136"/>
          </a:xfrm>
          <a:prstGeom prst="wedgeRectCallout">
            <a:avLst>
              <a:gd name="adj1" fmla="val -69974"/>
              <a:gd name="adj2" fmla="val 3928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Single dashboard for all providers</a:t>
            </a:r>
          </a:p>
        </p:txBody>
      </p:sp>
      <p:sp>
        <p:nvSpPr>
          <p:cNvPr id="10" name="Rectangular Callout 9">
            <a:extLst>
              <a:ext uri="{FF2B5EF4-FFF2-40B4-BE49-F238E27FC236}">
                <a16:creationId xmlns:a16="http://schemas.microsoft.com/office/drawing/2014/main" id="{6BAF14B7-C8FD-CD46-96D8-1010A77BD96E}"/>
              </a:ext>
            </a:extLst>
          </p:cNvPr>
          <p:cNvSpPr/>
          <p:nvPr/>
        </p:nvSpPr>
        <p:spPr>
          <a:xfrm>
            <a:off x="357675" y="1988840"/>
            <a:ext cx="1584176" cy="1224136"/>
          </a:xfrm>
          <a:prstGeom prst="wedgeRectCallout">
            <a:avLst>
              <a:gd name="adj1" fmla="val 75108"/>
              <a:gd name="adj2" fmla="val 2212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Wizard-like creation of VMs</a:t>
            </a:r>
          </a:p>
        </p:txBody>
      </p:sp>
      <p:sp>
        <p:nvSpPr>
          <p:cNvPr id="11" name="Rectangular Callout 10">
            <a:extLst>
              <a:ext uri="{FF2B5EF4-FFF2-40B4-BE49-F238E27FC236}">
                <a16:creationId xmlns:a16="http://schemas.microsoft.com/office/drawing/2014/main" id="{DAF4B84C-219A-DF4C-9E20-0F5FB762ADA8}"/>
              </a:ext>
            </a:extLst>
          </p:cNvPr>
          <p:cNvSpPr/>
          <p:nvPr/>
        </p:nvSpPr>
        <p:spPr>
          <a:xfrm>
            <a:off x="9505032" y="401741"/>
            <a:ext cx="1584176" cy="1224136"/>
          </a:xfrm>
          <a:prstGeom prst="wedgeRectCallout">
            <a:avLst>
              <a:gd name="adj1" fmla="val -37214"/>
              <a:gd name="adj2" fmla="val 645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Complete Check-in integration</a:t>
            </a:r>
          </a:p>
        </p:txBody>
      </p:sp>
    </p:spTree>
    <p:extLst>
      <p:ext uri="{BB962C8B-B14F-4D97-AF65-F5344CB8AC3E}">
        <p14:creationId xmlns:p14="http://schemas.microsoft.com/office/powerpoint/2010/main" val="18062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EDE6AC-5230-B247-B68A-5B34B87680A4}"/>
              </a:ext>
            </a:extLst>
          </p:cNvPr>
          <p:cNvSpPr>
            <a:spLocks noGrp="1"/>
          </p:cNvSpPr>
          <p:nvPr>
            <p:ph type="dt" sz="half" idx="10"/>
          </p:nvPr>
        </p:nvSpPr>
        <p:spPr/>
        <p:txBody>
          <a:bodyPr/>
          <a:lstStyle/>
          <a:p>
            <a:fld id="{073CB5ED-ED7C-41AA-A899-98926A9D966F}" type="datetime1">
              <a:rPr lang="en-GB" smtClean="0"/>
              <a:t>13/09/2018</a:t>
            </a:fld>
            <a:endParaRPr lang="en-US" dirty="0"/>
          </a:p>
        </p:txBody>
      </p:sp>
      <p:sp>
        <p:nvSpPr>
          <p:cNvPr id="4" name="Slide Number Placeholder 3">
            <a:extLst>
              <a:ext uri="{FF2B5EF4-FFF2-40B4-BE49-F238E27FC236}">
                <a16:creationId xmlns:a16="http://schemas.microsoft.com/office/drawing/2014/main" id="{ACE3D595-9B01-314F-A0E3-3B825A3154E4}"/>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
        <p:nvSpPr>
          <p:cNvPr id="5" name="Title 4">
            <a:extLst>
              <a:ext uri="{FF2B5EF4-FFF2-40B4-BE49-F238E27FC236}">
                <a16:creationId xmlns:a16="http://schemas.microsoft.com/office/drawing/2014/main" id="{0218039C-DD63-9143-AED1-1A7EC1130252}"/>
              </a:ext>
            </a:extLst>
          </p:cNvPr>
          <p:cNvSpPr>
            <a:spLocks noGrp="1"/>
          </p:cNvSpPr>
          <p:nvPr>
            <p:ph type="title"/>
          </p:nvPr>
        </p:nvSpPr>
        <p:spPr/>
        <p:txBody>
          <a:bodyPr>
            <a:normAutofit fontScale="90000"/>
          </a:bodyPr>
          <a:lstStyle/>
          <a:p>
            <a:r>
              <a:rPr lang="en-GB" dirty="0"/>
              <a:t>Manage VMs via </a:t>
            </a:r>
            <a:r>
              <a:rPr lang="en-GB" dirty="0" err="1"/>
              <a:t>AppDB</a:t>
            </a:r>
            <a:r>
              <a:rPr lang="en-GB" dirty="0"/>
              <a:t> </a:t>
            </a:r>
            <a:r>
              <a:rPr lang="en-GB" dirty="0" err="1"/>
              <a:t>VMOps</a:t>
            </a:r>
            <a:endParaRPr lang="en-GB" dirty="0"/>
          </a:p>
        </p:txBody>
      </p:sp>
      <p:pic>
        <p:nvPicPr>
          <p:cNvPr id="12" name="Content Placeholder 11">
            <a:extLst>
              <a:ext uri="{FF2B5EF4-FFF2-40B4-BE49-F238E27FC236}">
                <a16:creationId xmlns:a16="http://schemas.microsoft.com/office/drawing/2014/main" id="{DD17E9DE-4C1C-A743-94A3-5DF1AAD90A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709" y="1268413"/>
            <a:ext cx="7728583" cy="4854575"/>
          </a:xfrm>
        </p:spPr>
      </p:pic>
      <p:sp>
        <p:nvSpPr>
          <p:cNvPr id="13" name="Rectangular Callout 12">
            <a:extLst>
              <a:ext uri="{FF2B5EF4-FFF2-40B4-BE49-F238E27FC236}">
                <a16:creationId xmlns:a16="http://schemas.microsoft.com/office/drawing/2014/main" id="{CCD3AD0F-C502-5944-8E00-8BE8E970A0D8}"/>
              </a:ext>
            </a:extLst>
          </p:cNvPr>
          <p:cNvSpPr/>
          <p:nvPr/>
        </p:nvSpPr>
        <p:spPr>
          <a:xfrm>
            <a:off x="10128448" y="4415954"/>
            <a:ext cx="1584176" cy="1224136"/>
          </a:xfrm>
          <a:prstGeom prst="wedgeRectCallout">
            <a:avLst>
              <a:gd name="adj1" fmla="val -66854"/>
              <a:gd name="adj2" fmla="val -3339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Individual management of VMs</a:t>
            </a:r>
          </a:p>
        </p:txBody>
      </p:sp>
      <p:sp>
        <p:nvSpPr>
          <p:cNvPr id="14" name="Rectangular Callout 13">
            <a:extLst>
              <a:ext uri="{FF2B5EF4-FFF2-40B4-BE49-F238E27FC236}">
                <a16:creationId xmlns:a16="http://schemas.microsoft.com/office/drawing/2014/main" id="{617BDA46-EAA6-0847-ABF7-0C9A210332FD}"/>
              </a:ext>
            </a:extLst>
          </p:cNvPr>
          <p:cNvSpPr/>
          <p:nvPr/>
        </p:nvSpPr>
        <p:spPr>
          <a:xfrm>
            <a:off x="767408" y="1312203"/>
            <a:ext cx="1584176" cy="1224136"/>
          </a:xfrm>
          <a:prstGeom prst="wedgeRectCallout">
            <a:avLst>
              <a:gd name="adj1" fmla="val 93828"/>
              <a:gd name="adj2" fmla="val 15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Topologies are a set of related VMs</a:t>
            </a:r>
          </a:p>
        </p:txBody>
      </p:sp>
      <p:sp>
        <p:nvSpPr>
          <p:cNvPr id="15" name="Rectangular Callout 14">
            <a:extLst>
              <a:ext uri="{FF2B5EF4-FFF2-40B4-BE49-F238E27FC236}">
                <a16:creationId xmlns:a16="http://schemas.microsoft.com/office/drawing/2014/main" id="{0DFF347C-DEF9-BE4E-A81A-890791FA682A}"/>
              </a:ext>
            </a:extLst>
          </p:cNvPr>
          <p:cNvSpPr/>
          <p:nvPr/>
        </p:nvSpPr>
        <p:spPr>
          <a:xfrm>
            <a:off x="9505032" y="684597"/>
            <a:ext cx="1584176" cy="1224136"/>
          </a:xfrm>
          <a:prstGeom prst="wedgeRectCallout">
            <a:avLst>
              <a:gd name="adj1" fmla="val -33314"/>
              <a:gd name="adj2" fmla="val 7057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Global management of VMs</a:t>
            </a:r>
          </a:p>
        </p:txBody>
      </p:sp>
      <p:sp>
        <p:nvSpPr>
          <p:cNvPr id="16" name="Rectangular Callout 15">
            <a:extLst>
              <a:ext uri="{FF2B5EF4-FFF2-40B4-BE49-F238E27FC236}">
                <a16:creationId xmlns:a16="http://schemas.microsoft.com/office/drawing/2014/main" id="{3DA91FED-530A-4F48-907B-546310FC059C}"/>
              </a:ext>
            </a:extLst>
          </p:cNvPr>
          <p:cNvSpPr/>
          <p:nvPr/>
        </p:nvSpPr>
        <p:spPr>
          <a:xfrm>
            <a:off x="9767649" y="2920790"/>
            <a:ext cx="1584176" cy="1224136"/>
          </a:xfrm>
          <a:prstGeom prst="wedgeRectCallout">
            <a:avLst>
              <a:gd name="adj1" fmla="val -110535"/>
              <a:gd name="adj2" fmla="val 736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GGUS integration</a:t>
            </a:r>
          </a:p>
        </p:txBody>
      </p:sp>
    </p:spTree>
    <p:extLst>
      <p:ext uri="{BB962C8B-B14F-4D97-AF65-F5344CB8AC3E}">
        <p14:creationId xmlns:p14="http://schemas.microsoft.com/office/powerpoint/2010/main" val="3183129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1984C4-EFFA-E844-92D5-A8E017D2F723}"/>
              </a:ext>
            </a:extLst>
          </p:cNvPr>
          <p:cNvSpPr>
            <a:spLocks noGrp="1"/>
          </p:cNvSpPr>
          <p:nvPr>
            <p:ph type="dt" sz="half" idx="10"/>
          </p:nvPr>
        </p:nvSpPr>
        <p:spPr/>
        <p:txBody>
          <a:bodyPr/>
          <a:lstStyle/>
          <a:p>
            <a:fld id="{073CB5ED-ED7C-41AA-A899-98926A9D966F}" type="datetime1">
              <a:rPr lang="en-GB" smtClean="0"/>
              <a:t>13/09/2018</a:t>
            </a:fld>
            <a:endParaRPr lang="en-US" dirty="0"/>
          </a:p>
        </p:txBody>
      </p:sp>
      <p:sp>
        <p:nvSpPr>
          <p:cNvPr id="4" name="Slide Number Placeholder 3">
            <a:extLst>
              <a:ext uri="{FF2B5EF4-FFF2-40B4-BE49-F238E27FC236}">
                <a16:creationId xmlns:a16="http://schemas.microsoft.com/office/drawing/2014/main" id="{A9D451DB-0E47-EE4D-B516-0F66170B03E8}"/>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
        <p:nvSpPr>
          <p:cNvPr id="5" name="Title 4">
            <a:extLst>
              <a:ext uri="{FF2B5EF4-FFF2-40B4-BE49-F238E27FC236}">
                <a16:creationId xmlns:a16="http://schemas.microsoft.com/office/drawing/2014/main" id="{44CB4EB5-FEF1-F54D-B7EE-3F82D558A241}"/>
              </a:ext>
            </a:extLst>
          </p:cNvPr>
          <p:cNvSpPr>
            <a:spLocks noGrp="1"/>
          </p:cNvSpPr>
          <p:nvPr>
            <p:ph type="title"/>
          </p:nvPr>
        </p:nvSpPr>
        <p:spPr/>
        <p:txBody>
          <a:bodyPr>
            <a:normAutofit fontScale="90000"/>
          </a:bodyPr>
          <a:lstStyle/>
          <a:p>
            <a:r>
              <a:rPr lang="en-GB" dirty="0"/>
              <a:t>Architecture</a:t>
            </a:r>
          </a:p>
        </p:txBody>
      </p:sp>
      <p:sp>
        <p:nvSpPr>
          <p:cNvPr id="6" name="Rectangle 5">
            <a:extLst>
              <a:ext uri="{FF2B5EF4-FFF2-40B4-BE49-F238E27FC236}">
                <a16:creationId xmlns:a16="http://schemas.microsoft.com/office/drawing/2014/main" id="{3E0E5CA9-E005-B94F-A45E-D17E5F84EB6E}"/>
              </a:ext>
            </a:extLst>
          </p:cNvPr>
          <p:cNvSpPr/>
          <p:nvPr/>
        </p:nvSpPr>
        <p:spPr>
          <a:xfrm>
            <a:off x="3507562" y="5209393"/>
            <a:ext cx="6639051" cy="587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EGI Federation services: </a:t>
            </a:r>
          </a:p>
          <a:p>
            <a:pPr algn="ctr"/>
            <a:r>
              <a:rPr lang="en-US" sz="1400" dirty="0"/>
              <a:t>Accounting, Monitoring, Configuration Database, Information Discovery, VM Marketplace</a:t>
            </a:r>
          </a:p>
        </p:txBody>
      </p:sp>
      <p:sp>
        <p:nvSpPr>
          <p:cNvPr id="7" name="Rectangle 6">
            <a:extLst>
              <a:ext uri="{FF2B5EF4-FFF2-40B4-BE49-F238E27FC236}">
                <a16:creationId xmlns:a16="http://schemas.microsoft.com/office/drawing/2014/main" id="{9E02993D-0211-A64C-B257-ED128B7A1D3A}"/>
              </a:ext>
            </a:extLst>
          </p:cNvPr>
          <p:cNvSpPr/>
          <p:nvPr/>
        </p:nvSpPr>
        <p:spPr>
          <a:xfrm>
            <a:off x="2261412" y="1670359"/>
            <a:ext cx="976747" cy="41265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EGI AAI</a:t>
            </a:r>
            <a:endParaRPr lang="en-US" sz="1400" dirty="0"/>
          </a:p>
        </p:txBody>
      </p:sp>
      <p:cxnSp>
        <p:nvCxnSpPr>
          <p:cNvPr id="8" name="Straight Arrow Connector 7">
            <a:extLst>
              <a:ext uri="{FF2B5EF4-FFF2-40B4-BE49-F238E27FC236}">
                <a16:creationId xmlns:a16="http://schemas.microsoft.com/office/drawing/2014/main" id="{FA7DD019-5C39-E04D-ADF7-6EC4D3C82874}"/>
              </a:ext>
            </a:extLst>
          </p:cNvPr>
          <p:cNvCxnSpPr>
            <a:cxnSpLocks/>
            <a:stCxn id="28" idx="2"/>
          </p:cNvCxnSpPr>
          <p:nvPr/>
        </p:nvCxnSpPr>
        <p:spPr>
          <a:xfrm>
            <a:off x="5005239" y="4808025"/>
            <a:ext cx="0" cy="401367"/>
          </a:xfrm>
          <a:prstGeom prst="straightConnector1">
            <a:avLst/>
          </a:prstGeom>
          <a:ln w="28575">
            <a:solidFill>
              <a:schemeClr val="accent4"/>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4CB0C146-A705-FD42-98DE-6D1090827F53}"/>
              </a:ext>
            </a:extLst>
          </p:cNvPr>
          <p:cNvCxnSpPr>
            <a:cxnSpLocks/>
            <a:stCxn id="32" idx="2"/>
          </p:cNvCxnSpPr>
          <p:nvPr/>
        </p:nvCxnSpPr>
        <p:spPr>
          <a:xfrm>
            <a:off x="8648933" y="4808025"/>
            <a:ext cx="0" cy="401367"/>
          </a:xfrm>
          <a:prstGeom prst="straightConnector1">
            <a:avLst/>
          </a:prstGeom>
          <a:ln w="28575">
            <a:solidFill>
              <a:schemeClr val="accent4"/>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6A4D248-F23B-114F-AA50-B3C071029BB3}"/>
              </a:ext>
            </a:extLst>
          </p:cNvPr>
          <p:cNvCxnSpPr/>
          <p:nvPr/>
        </p:nvCxnSpPr>
        <p:spPr>
          <a:xfrm flipH="1">
            <a:off x="3229957" y="1967123"/>
            <a:ext cx="277604" cy="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A885B86-632B-BD40-9C28-46999C2B650D}"/>
              </a:ext>
            </a:extLst>
          </p:cNvPr>
          <p:cNvCxnSpPr>
            <a:cxnSpLocks/>
            <a:stCxn id="28" idx="1"/>
          </p:cNvCxnSpPr>
          <p:nvPr/>
        </p:nvCxnSpPr>
        <p:spPr>
          <a:xfrm flipH="1">
            <a:off x="3238158" y="4232478"/>
            <a:ext cx="688808" cy="3794"/>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45C9883-3D0F-D642-8385-8EB131046A04}"/>
              </a:ext>
            </a:extLst>
          </p:cNvPr>
          <p:cNvCxnSpPr/>
          <p:nvPr/>
        </p:nvCxnSpPr>
        <p:spPr>
          <a:xfrm flipH="1">
            <a:off x="3238159" y="5503155"/>
            <a:ext cx="269402" cy="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03824A3-0744-1445-8F71-DA7B912D33A3}"/>
              </a:ext>
            </a:extLst>
          </p:cNvPr>
          <p:cNvCxnSpPr/>
          <p:nvPr/>
        </p:nvCxnSpPr>
        <p:spPr>
          <a:xfrm flipV="1">
            <a:off x="4614843" y="2260523"/>
            <a:ext cx="1" cy="394494"/>
          </a:xfrm>
          <a:prstGeom prst="straightConnector1">
            <a:avLst/>
          </a:prstGeom>
          <a:ln w="28575">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C854C5D-AB15-9E47-B93F-92E8A8A63C46}"/>
              </a:ext>
            </a:extLst>
          </p:cNvPr>
          <p:cNvCxnSpPr>
            <a:cxnSpLocks/>
            <a:stCxn id="32" idx="0"/>
          </p:cNvCxnSpPr>
          <p:nvPr/>
        </p:nvCxnSpPr>
        <p:spPr>
          <a:xfrm flipV="1">
            <a:off x="8648933" y="3241819"/>
            <a:ext cx="0" cy="415112"/>
          </a:xfrm>
          <a:prstGeom prst="straightConnector1">
            <a:avLst/>
          </a:prstGeom>
          <a:ln w="28575">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2A0FCFF9-5478-0748-AAF9-760A5926C330}"/>
              </a:ext>
            </a:extLst>
          </p:cNvPr>
          <p:cNvSpPr/>
          <p:nvPr/>
        </p:nvSpPr>
        <p:spPr>
          <a:xfrm>
            <a:off x="3507561" y="2655018"/>
            <a:ext cx="6639050" cy="5868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IaaS Federated Access Tools</a:t>
            </a:r>
          </a:p>
        </p:txBody>
      </p:sp>
      <p:sp>
        <p:nvSpPr>
          <p:cNvPr id="16" name="Rectangle 15">
            <a:extLst>
              <a:ext uri="{FF2B5EF4-FFF2-40B4-BE49-F238E27FC236}">
                <a16:creationId xmlns:a16="http://schemas.microsoft.com/office/drawing/2014/main" id="{C8534DB4-1157-AF4E-943F-38A9E4244CA4}"/>
              </a:ext>
            </a:extLst>
          </p:cNvPr>
          <p:cNvSpPr/>
          <p:nvPr/>
        </p:nvSpPr>
        <p:spPr>
          <a:xfrm>
            <a:off x="5991528" y="1673723"/>
            <a:ext cx="4155085" cy="586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Community Platforms</a:t>
            </a:r>
          </a:p>
        </p:txBody>
      </p:sp>
      <p:grpSp>
        <p:nvGrpSpPr>
          <p:cNvPr id="17" name="Group 16">
            <a:extLst>
              <a:ext uri="{FF2B5EF4-FFF2-40B4-BE49-F238E27FC236}">
                <a16:creationId xmlns:a16="http://schemas.microsoft.com/office/drawing/2014/main" id="{CE9622DF-89AA-D44F-94E9-1E21161302A9}"/>
              </a:ext>
            </a:extLst>
          </p:cNvPr>
          <p:cNvGrpSpPr/>
          <p:nvPr/>
        </p:nvGrpSpPr>
        <p:grpSpPr>
          <a:xfrm>
            <a:off x="3507562" y="1673723"/>
            <a:ext cx="2214563" cy="586800"/>
            <a:chOff x="1740370" y="1872635"/>
            <a:chExt cx="2214563" cy="586800"/>
          </a:xfrm>
        </p:grpSpPr>
        <p:sp>
          <p:nvSpPr>
            <p:cNvPr id="18" name="Rectangle 17">
              <a:extLst>
                <a:ext uri="{FF2B5EF4-FFF2-40B4-BE49-F238E27FC236}">
                  <a16:creationId xmlns:a16="http://schemas.microsoft.com/office/drawing/2014/main" id="{0EE75E02-0F28-E044-9D61-140583508DAE}"/>
                </a:ext>
              </a:extLst>
            </p:cNvPr>
            <p:cNvSpPr/>
            <p:nvPr/>
          </p:nvSpPr>
          <p:spPr>
            <a:xfrm>
              <a:off x="1740370" y="1872635"/>
              <a:ext cx="2214563" cy="586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grpSp>
          <p:nvGrpSpPr>
            <p:cNvPr id="19" name="Group 18">
              <a:extLst>
                <a:ext uri="{FF2B5EF4-FFF2-40B4-BE49-F238E27FC236}">
                  <a16:creationId xmlns:a16="http://schemas.microsoft.com/office/drawing/2014/main" id="{70B964A8-F862-F944-A352-418F5D025B35}"/>
                </a:ext>
              </a:extLst>
            </p:cNvPr>
            <p:cNvGrpSpPr/>
            <p:nvPr/>
          </p:nvGrpSpPr>
          <p:grpSpPr>
            <a:xfrm>
              <a:off x="1993371" y="1950035"/>
              <a:ext cx="1708561" cy="432000"/>
              <a:chOff x="2339532" y="644470"/>
              <a:chExt cx="1708561" cy="432000"/>
            </a:xfrm>
          </p:grpSpPr>
          <p:pic>
            <p:nvPicPr>
              <p:cNvPr id="20" name="Picture 19">
                <a:extLst>
                  <a:ext uri="{FF2B5EF4-FFF2-40B4-BE49-F238E27FC236}">
                    <a16:creationId xmlns:a16="http://schemas.microsoft.com/office/drawing/2014/main" id="{332938B6-F3D7-6242-8649-AB9FE4E84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532" y="644470"/>
                <a:ext cx="455950" cy="432000"/>
              </a:xfrm>
              <a:prstGeom prst="rect">
                <a:avLst/>
              </a:prstGeom>
            </p:spPr>
          </p:pic>
          <p:sp>
            <p:nvSpPr>
              <p:cNvPr id="21" name="TextBox 20">
                <a:extLst>
                  <a:ext uri="{FF2B5EF4-FFF2-40B4-BE49-F238E27FC236}">
                    <a16:creationId xmlns:a16="http://schemas.microsoft.com/office/drawing/2014/main" id="{84F77BAD-5348-9E45-BD36-4276AFC04BA3}"/>
                  </a:ext>
                </a:extLst>
              </p:cNvPr>
              <p:cNvSpPr txBox="1"/>
              <p:nvPr/>
            </p:nvSpPr>
            <p:spPr>
              <a:xfrm>
                <a:off x="2782105" y="706582"/>
                <a:ext cx="1265988" cy="307777"/>
              </a:xfrm>
              <a:prstGeom prst="rect">
                <a:avLst/>
              </a:prstGeom>
              <a:noFill/>
            </p:spPr>
            <p:txBody>
              <a:bodyPr wrap="none" rtlCol="0">
                <a:spAutoFit/>
              </a:bodyPr>
              <a:lstStyle/>
              <a:p>
                <a:r>
                  <a:rPr lang="en-US" sz="1400" dirty="0" err="1"/>
                  <a:t>AppDB</a:t>
                </a:r>
                <a:r>
                  <a:rPr lang="en-US" sz="1400" dirty="0"/>
                  <a:t> </a:t>
                </a:r>
                <a:r>
                  <a:rPr lang="en-US" sz="1400" dirty="0" err="1"/>
                  <a:t>VMOps</a:t>
                </a:r>
                <a:endParaRPr lang="en-US" sz="1400" dirty="0"/>
              </a:p>
            </p:txBody>
          </p:sp>
        </p:grpSp>
      </p:grpSp>
      <p:cxnSp>
        <p:nvCxnSpPr>
          <p:cNvPr id="22" name="Straight Arrow Connector 21">
            <a:extLst>
              <a:ext uri="{FF2B5EF4-FFF2-40B4-BE49-F238E27FC236}">
                <a16:creationId xmlns:a16="http://schemas.microsoft.com/office/drawing/2014/main" id="{8E5FD27B-0719-2245-814F-969634DD1C90}"/>
              </a:ext>
            </a:extLst>
          </p:cNvPr>
          <p:cNvCxnSpPr/>
          <p:nvPr/>
        </p:nvCxnSpPr>
        <p:spPr>
          <a:xfrm flipV="1">
            <a:off x="8069070" y="2260524"/>
            <a:ext cx="1" cy="421985"/>
          </a:xfrm>
          <a:prstGeom prst="straightConnector1">
            <a:avLst/>
          </a:prstGeom>
          <a:ln w="28575">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FBABD90-CB9C-9A47-89BC-8A0A0EE300F1}"/>
              </a:ext>
            </a:extLst>
          </p:cNvPr>
          <p:cNvCxnSpPr/>
          <p:nvPr/>
        </p:nvCxnSpPr>
        <p:spPr>
          <a:xfrm flipH="1">
            <a:off x="3229957" y="2961577"/>
            <a:ext cx="277604" cy="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5C106C6-32FD-D94B-8E4E-AA3C41916A10}"/>
              </a:ext>
            </a:extLst>
          </p:cNvPr>
          <p:cNvCxnSpPr>
            <a:cxnSpLocks/>
            <a:stCxn id="28" idx="0"/>
          </p:cNvCxnSpPr>
          <p:nvPr/>
        </p:nvCxnSpPr>
        <p:spPr>
          <a:xfrm flipV="1">
            <a:off x="5005239" y="3241819"/>
            <a:ext cx="0" cy="415112"/>
          </a:xfrm>
          <a:prstGeom prst="straightConnector1">
            <a:avLst/>
          </a:prstGeom>
          <a:ln w="28575">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F0FFCC2A-36FE-9444-9FFC-ACCEF51283A1}"/>
              </a:ext>
            </a:extLst>
          </p:cNvPr>
          <p:cNvGrpSpPr/>
          <p:nvPr/>
        </p:nvGrpSpPr>
        <p:grpSpPr>
          <a:xfrm>
            <a:off x="3926966" y="3656932"/>
            <a:ext cx="5800240" cy="1151093"/>
            <a:chOff x="2368466" y="3656931"/>
            <a:chExt cx="5800240" cy="1151093"/>
          </a:xfrm>
        </p:grpSpPr>
        <p:grpSp>
          <p:nvGrpSpPr>
            <p:cNvPr id="26" name="Group 25">
              <a:extLst>
                <a:ext uri="{FF2B5EF4-FFF2-40B4-BE49-F238E27FC236}">
                  <a16:creationId xmlns:a16="http://schemas.microsoft.com/office/drawing/2014/main" id="{B2656865-1271-2044-B946-1ED56F0DEA57}"/>
                </a:ext>
              </a:extLst>
            </p:cNvPr>
            <p:cNvGrpSpPr/>
            <p:nvPr/>
          </p:nvGrpSpPr>
          <p:grpSpPr>
            <a:xfrm>
              <a:off x="6012160" y="3656931"/>
              <a:ext cx="2156546" cy="1151093"/>
              <a:chOff x="6128905" y="4089983"/>
              <a:chExt cx="2156546" cy="1151093"/>
            </a:xfrm>
          </p:grpSpPr>
          <p:sp>
            <p:nvSpPr>
              <p:cNvPr id="32" name="Rounded Rectangle 31">
                <a:extLst>
                  <a:ext uri="{FF2B5EF4-FFF2-40B4-BE49-F238E27FC236}">
                    <a16:creationId xmlns:a16="http://schemas.microsoft.com/office/drawing/2014/main" id="{61A8468E-2A18-5E42-BB47-6BA06E54976C}"/>
                  </a:ext>
                </a:extLst>
              </p:cNvPr>
              <p:cNvSpPr/>
              <p:nvPr/>
            </p:nvSpPr>
            <p:spPr>
              <a:xfrm>
                <a:off x="6128905" y="4089983"/>
                <a:ext cx="2156546" cy="1151093"/>
              </a:xfrm>
              <a:prstGeom prst="roundRect">
                <a:avLst/>
              </a:prstGeom>
              <a:solidFill>
                <a:schemeClr val="bg1">
                  <a:lumMod val="95000"/>
                </a:schemeClr>
              </a:solidFill>
              <a:effectLst/>
            </p:spPr>
            <p:style>
              <a:lnRef idx="1">
                <a:schemeClr val="dk1"/>
              </a:lnRef>
              <a:fillRef idx="2">
                <a:schemeClr val="dk1"/>
              </a:fillRef>
              <a:effectRef idx="1">
                <a:schemeClr val="dk1"/>
              </a:effectRef>
              <a:fontRef idx="minor">
                <a:schemeClr val="dk1"/>
              </a:fontRef>
            </p:style>
            <p:txBody>
              <a:bodyPr rtlCol="0" anchor="t"/>
              <a:lstStyle/>
              <a:p>
                <a:pPr algn="r"/>
                <a:endParaRPr lang="en-US" sz="1400" dirty="0"/>
              </a:p>
            </p:txBody>
          </p:sp>
          <p:grpSp>
            <p:nvGrpSpPr>
              <p:cNvPr id="33" name="Group 32">
                <a:extLst>
                  <a:ext uri="{FF2B5EF4-FFF2-40B4-BE49-F238E27FC236}">
                    <a16:creationId xmlns:a16="http://schemas.microsoft.com/office/drawing/2014/main" id="{50A7513A-09D5-CA4D-837F-40A2FB65A7D1}"/>
                  </a:ext>
                </a:extLst>
              </p:cNvPr>
              <p:cNvGrpSpPr/>
              <p:nvPr/>
            </p:nvGrpSpPr>
            <p:grpSpPr>
              <a:xfrm>
                <a:off x="6357722" y="4263747"/>
                <a:ext cx="1698913" cy="803564"/>
                <a:chOff x="2673927" y="2507672"/>
                <a:chExt cx="2396837" cy="803564"/>
              </a:xfrm>
            </p:grpSpPr>
            <p:sp>
              <p:nvSpPr>
                <p:cNvPr id="34" name="Rectangle 33">
                  <a:extLst>
                    <a:ext uri="{FF2B5EF4-FFF2-40B4-BE49-F238E27FC236}">
                      <a16:creationId xmlns:a16="http://schemas.microsoft.com/office/drawing/2014/main" id="{DD3C4B95-C6CF-F543-95A8-8F93DA82E120}"/>
                    </a:ext>
                  </a:extLst>
                </p:cNvPr>
                <p:cNvSpPr/>
                <p:nvPr/>
              </p:nvSpPr>
              <p:spPr>
                <a:xfrm>
                  <a:off x="2673927" y="2757055"/>
                  <a:ext cx="2396837" cy="5541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Cloud Management Framework</a:t>
                  </a:r>
                </a:p>
              </p:txBody>
            </p:sp>
            <p:sp>
              <p:nvSpPr>
                <p:cNvPr id="35" name="Rectangle 34">
                  <a:extLst>
                    <a:ext uri="{FF2B5EF4-FFF2-40B4-BE49-F238E27FC236}">
                      <a16:creationId xmlns:a16="http://schemas.microsoft.com/office/drawing/2014/main" id="{475C5300-C6D8-B543-89F1-5245A1E63022}"/>
                    </a:ext>
                  </a:extLst>
                </p:cNvPr>
                <p:cNvSpPr/>
                <p:nvPr/>
              </p:nvSpPr>
              <p:spPr>
                <a:xfrm>
                  <a:off x="2673927" y="2507672"/>
                  <a:ext cx="2396837" cy="2493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IaaS API</a:t>
                  </a:r>
                </a:p>
              </p:txBody>
            </p:sp>
          </p:grpSp>
        </p:grpSp>
        <p:grpSp>
          <p:nvGrpSpPr>
            <p:cNvPr id="27" name="Group 26">
              <a:extLst>
                <a:ext uri="{FF2B5EF4-FFF2-40B4-BE49-F238E27FC236}">
                  <a16:creationId xmlns:a16="http://schemas.microsoft.com/office/drawing/2014/main" id="{5D42DC51-0789-0F41-892C-E757B0ACE35D}"/>
                </a:ext>
              </a:extLst>
            </p:cNvPr>
            <p:cNvGrpSpPr/>
            <p:nvPr/>
          </p:nvGrpSpPr>
          <p:grpSpPr>
            <a:xfrm>
              <a:off x="2368466" y="3656931"/>
              <a:ext cx="2156546" cy="1151093"/>
              <a:chOff x="6128905" y="4089983"/>
              <a:chExt cx="2156546" cy="1151093"/>
            </a:xfrm>
          </p:grpSpPr>
          <p:sp>
            <p:nvSpPr>
              <p:cNvPr id="28" name="Rounded Rectangle 27">
                <a:extLst>
                  <a:ext uri="{FF2B5EF4-FFF2-40B4-BE49-F238E27FC236}">
                    <a16:creationId xmlns:a16="http://schemas.microsoft.com/office/drawing/2014/main" id="{3766FB52-9D33-8045-A608-0792F6699054}"/>
                  </a:ext>
                </a:extLst>
              </p:cNvPr>
              <p:cNvSpPr/>
              <p:nvPr/>
            </p:nvSpPr>
            <p:spPr>
              <a:xfrm>
                <a:off x="6128905" y="4089983"/>
                <a:ext cx="2156546" cy="1151093"/>
              </a:xfrm>
              <a:prstGeom prst="roundRect">
                <a:avLst/>
              </a:prstGeom>
              <a:solidFill>
                <a:schemeClr val="bg1">
                  <a:lumMod val="95000"/>
                </a:schemeClr>
              </a:solidFill>
              <a:effectLst/>
            </p:spPr>
            <p:style>
              <a:lnRef idx="1">
                <a:schemeClr val="dk1"/>
              </a:lnRef>
              <a:fillRef idx="2">
                <a:schemeClr val="dk1"/>
              </a:fillRef>
              <a:effectRef idx="1">
                <a:schemeClr val="dk1"/>
              </a:effectRef>
              <a:fontRef idx="minor">
                <a:schemeClr val="dk1"/>
              </a:fontRef>
            </p:style>
            <p:txBody>
              <a:bodyPr rtlCol="0" anchor="t"/>
              <a:lstStyle/>
              <a:p>
                <a:pPr algn="r"/>
                <a:endParaRPr lang="en-US" sz="1400" dirty="0"/>
              </a:p>
            </p:txBody>
          </p:sp>
          <p:grpSp>
            <p:nvGrpSpPr>
              <p:cNvPr id="29" name="Group 28">
                <a:extLst>
                  <a:ext uri="{FF2B5EF4-FFF2-40B4-BE49-F238E27FC236}">
                    <a16:creationId xmlns:a16="http://schemas.microsoft.com/office/drawing/2014/main" id="{701B924D-0F04-754F-9DCB-8203F187BBAC}"/>
                  </a:ext>
                </a:extLst>
              </p:cNvPr>
              <p:cNvGrpSpPr/>
              <p:nvPr/>
            </p:nvGrpSpPr>
            <p:grpSpPr>
              <a:xfrm>
                <a:off x="6357722" y="4263747"/>
                <a:ext cx="1698913" cy="803564"/>
                <a:chOff x="2673927" y="2507672"/>
                <a:chExt cx="2396837" cy="803564"/>
              </a:xfrm>
            </p:grpSpPr>
            <p:sp>
              <p:nvSpPr>
                <p:cNvPr id="30" name="Rectangle 29">
                  <a:extLst>
                    <a:ext uri="{FF2B5EF4-FFF2-40B4-BE49-F238E27FC236}">
                      <a16:creationId xmlns:a16="http://schemas.microsoft.com/office/drawing/2014/main" id="{4B8A8478-4796-F04B-B895-E0DC62907176}"/>
                    </a:ext>
                  </a:extLst>
                </p:cNvPr>
                <p:cNvSpPr/>
                <p:nvPr/>
              </p:nvSpPr>
              <p:spPr>
                <a:xfrm>
                  <a:off x="2673927" y="2757055"/>
                  <a:ext cx="2396837" cy="5541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Cloud Management Framework</a:t>
                  </a:r>
                </a:p>
              </p:txBody>
            </p:sp>
            <p:sp>
              <p:nvSpPr>
                <p:cNvPr id="31" name="Rectangle 30">
                  <a:extLst>
                    <a:ext uri="{FF2B5EF4-FFF2-40B4-BE49-F238E27FC236}">
                      <a16:creationId xmlns:a16="http://schemas.microsoft.com/office/drawing/2014/main" id="{37778D58-616B-1548-A576-E2359093D1A3}"/>
                    </a:ext>
                  </a:extLst>
                </p:cNvPr>
                <p:cNvSpPr/>
                <p:nvPr/>
              </p:nvSpPr>
              <p:spPr>
                <a:xfrm>
                  <a:off x="2673927" y="2507672"/>
                  <a:ext cx="2396837" cy="2493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IaaS API</a:t>
                  </a:r>
                </a:p>
              </p:txBody>
            </p:sp>
          </p:grpSp>
        </p:grpSp>
      </p:grpSp>
      <p:sp>
        <p:nvSpPr>
          <p:cNvPr id="36" name="Rectangle 35">
            <a:extLst>
              <a:ext uri="{FF2B5EF4-FFF2-40B4-BE49-F238E27FC236}">
                <a16:creationId xmlns:a16="http://schemas.microsoft.com/office/drawing/2014/main" id="{E99B86B1-4046-2641-A8DE-851135564B5B}"/>
              </a:ext>
            </a:extLst>
          </p:cNvPr>
          <p:cNvSpPr/>
          <p:nvPr/>
        </p:nvSpPr>
        <p:spPr>
          <a:xfrm>
            <a:off x="3507561" y="2655018"/>
            <a:ext cx="6639050" cy="586800"/>
          </a:xfrm>
          <a:prstGeom prst="rect">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IaaS Federated Access Tools</a:t>
            </a:r>
          </a:p>
        </p:txBody>
      </p:sp>
    </p:spTree>
    <p:extLst>
      <p:ext uri="{BB962C8B-B14F-4D97-AF65-F5344CB8AC3E}">
        <p14:creationId xmlns:p14="http://schemas.microsoft.com/office/powerpoint/2010/main" val="91189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3A6276-5D73-A347-9F9C-C3852DE4AE6D}"/>
              </a:ext>
            </a:extLst>
          </p:cNvPr>
          <p:cNvSpPr>
            <a:spLocks noGrp="1"/>
          </p:cNvSpPr>
          <p:nvPr>
            <p:ph idx="1"/>
          </p:nvPr>
        </p:nvSpPr>
        <p:spPr/>
        <p:txBody>
          <a:bodyPr>
            <a:normAutofit lnSpcReduction="10000"/>
          </a:bodyPr>
          <a:lstStyle/>
          <a:p>
            <a:r>
              <a:rPr lang="en-GB" dirty="0"/>
              <a:t>EGI Federated Cloud no longer mandates a single API for every provider</a:t>
            </a:r>
          </a:p>
          <a:p>
            <a:pPr lvl="1"/>
            <a:r>
              <a:rPr lang="en-GB" dirty="0"/>
              <a:t>OCCI still widely supported but sites are moving native APIs (mainly OpenStack!)</a:t>
            </a:r>
          </a:p>
          <a:p>
            <a:r>
              <a:rPr lang="en-GB" dirty="0"/>
              <a:t>Tools to deal with heterogeneity:</a:t>
            </a:r>
          </a:p>
          <a:p>
            <a:pPr lvl="1"/>
            <a:r>
              <a:rPr lang="en-GB" dirty="0"/>
              <a:t>IaaS orchestration tools with support for multiple APIs:</a:t>
            </a:r>
          </a:p>
          <a:p>
            <a:pPr lvl="2"/>
            <a:r>
              <a:rPr lang="en-GB" dirty="0"/>
              <a:t>Infrastructure Manager, Terraform, OCCOPUS, …</a:t>
            </a:r>
          </a:p>
          <a:p>
            <a:pPr lvl="2"/>
            <a:r>
              <a:rPr lang="en-GB" dirty="0">
                <a:hlinkClick r:id="rId2"/>
              </a:rPr>
              <a:t>https://wiki.egi.eu/wiki/Federated_Cloud_IaaS_Orchestration</a:t>
            </a:r>
            <a:r>
              <a:rPr lang="en-GB" dirty="0"/>
              <a:t> </a:t>
            </a:r>
          </a:p>
          <a:p>
            <a:pPr lvl="1"/>
            <a:r>
              <a:rPr lang="en-GB" dirty="0"/>
              <a:t>IaaS libraries with support for multiple APIs:</a:t>
            </a:r>
          </a:p>
          <a:p>
            <a:pPr lvl="2"/>
            <a:r>
              <a:rPr lang="en-GB" dirty="0" err="1"/>
              <a:t>libcloud</a:t>
            </a:r>
            <a:r>
              <a:rPr lang="en-GB" dirty="0"/>
              <a:t>, </a:t>
            </a:r>
            <a:r>
              <a:rPr lang="en-GB" dirty="0" err="1"/>
              <a:t>jclouds</a:t>
            </a:r>
            <a:r>
              <a:rPr lang="en-GB" dirty="0"/>
              <a:t>,…</a:t>
            </a:r>
          </a:p>
          <a:p>
            <a:pPr lvl="1"/>
            <a:r>
              <a:rPr lang="en-GB" dirty="0"/>
              <a:t>See guide on migrating from OCCI to IM on EGI’s wiki: </a:t>
            </a:r>
            <a:r>
              <a:rPr lang="en-GB" dirty="0">
                <a:hlinkClick r:id="rId3"/>
              </a:rPr>
              <a:t>https://wiki.egi.eu/wiki/Federated_Cloud_OCCI_to_IM_Migration</a:t>
            </a:r>
            <a:r>
              <a:rPr lang="en-GB" dirty="0"/>
              <a:t> </a:t>
            </a:r>
          </a:p>
          <a:p>
            <a:pPr lvl="1"/>
            <a:endParaRPr lang="en-GB" dirty="0"/>
          </a:p>
          <a:p>
            <a:pPr lvl="1"/>
            <a:endParaRPr lang="en-GB" dirty="0"/>
          </a:p>
          <a:p>
            <a:endParaRPr lang="en-GB" dirty="0"/>
          </a:p>
        </p:txBody>
      </p:sp>
      <p:sp>
        <p:nvSpPr>
          <p:cNvPr id="4" name="Slide Number Placeholder 3">
            <a:extLst>
              <a:ext uri="{FF2B5EF4-FFF2-40B4-BE49-F238E27FC236}">
                <a16:creationId xmlns:a16="http://schemas.microsoft.com/office/drawing/2014/main" id="{CF062B57-6564-154D-9E80-EB4C7170B214}"/>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
        <p:nvSpPr>
          <p:cNvPr id="5" name="Title 4">
            <a:extLst>
              <a:ext uri="{FF2B5EF4-FFF2-40B4-BE49-F238E27FC236}">
                <a16:creationId xmlns:a16="http://schemas.microsoft.com/office/drawing/2014/main" id="{047CAA04-1149-4146-AC5C-BE4A568F9830}"/>
              </a:ext>
            </a:extLst>
          </p:cNvPr>
          <p:cNvSpPr>
            <a:spLocks noGrp="1"/>
          </p:cNvSpPr>
          <p:nvPr>
            <p:ph type="title"/>
          </p:nvPr>
        </p:nvSpPr>
        <p:spPr/>
        <p:txBody>
          <a:bodyPr>
            <a:normAutofit fontScale="90000"/>
          </a:bodyPr>
          <a:lstStyle/>
          <a:p>
            <a:r>
              <a:rPr lang="en-GB" dirty="0"/>
              <a:t>API access: dealing with heterogeneity</a:t>
            </a:r>
          </a:p>
        </p:txBody>
      </p:sp>
    </p:spTree>
    <p:extLst>
      <p:ext uri="{BB962C8B-B14F-4D97-AF65-F5344CB8AC3E}">
        <p14:creationId xmlns:p14="http://schemas.microsoft.com/office/powerpoint/2010/main" val="2360426881"/>
      </p:ext>
    </p:extLst>
  </p:cSld>
  <p:clrMapOvr>
    <a:masterClrMapping/>
  </p:clrMapOvr>
</p:sld>
</file>

<file path=ppt/theme/theme1.xml><?xml version="1.0" encoding="utf-8"?>
<a:theme xmlns:a="http://schemas.openxmlformats.org/drawingml/2006/main" name="slide_base">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701788A-1968-FA4C-A046-0FDF0EB754D2}" vid="{D6C496C9-DD0D-1F45-8335-410F60411257}"/>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slide_base</Template>
  <TotalTime>491</TotalTime>
  <Words>1413</Words>
  <Application>Microsoft Macintosh PowerPoint</Application>
  <PresentationFormat>Widescreen</PresentationFormat>
  <Paragraphs>326</Paragraphs>
  <Slides>22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Consolas</vt:lpstr>
      <vt:lpstr>Source Sans Pro</vt:lpstr>
      <vt:lpstr>Wingdings</vt:lpstr>
      <vt:lpstr>slide_base</vt:lpstr>
      <vt:lpstr>PowerPoint Presentation</vt:lpstr>
      <vt:lpstr>EGI Cloud Federation</vt:lpstr>
      <vt:lpstr>The infrastructure</vt:lpstr>
      <vt:lpstr>EGI Cloud Compute</vt:lpstr>
      <vt:lpstr>EGI Cloud Compute concepts</vt:lpstr>
      <vt:lpstr>Manage VMs via AppDB VMOps</vt:lpstr>
      <vt:lpstr>Manage VMs via AppDB VMOps</vt:lpstr>
      <vt:lpstr>Architecture</vt:lpstr>
      <vt:lpstr>API access: dealing with heterogeneity</vt:lpstr>
      <vt:lpstr>Containers</vt:lpstr>
      <vt:lpstr>Docker</vt:lpstr>
      <vt:lpstr>Container orchestration</vt:lpstr>
      <vt:lpstr>Running containers on EGI Cloud</vt:lpstr>
      <vt:lpstr>Cloud Container Compute</vt:lpstr>
      <vt:lpstr>Service architecture and interfaces </vt:lpstr>
      <vt:lpstr>Service options and attributes</vt:lpstr>
      <vt:lpstr>PowerPoint Presentation</vt:lpstr>
      <vt:lpstr>Kubernetes</vt:lpstr>
      <vt:lpstr>Example</vt:lpstr>
      <vt:lpstr>EGI Cloud Container Kubernetes</vt:lpstr>
      <vt:lpstr>A note on AAI</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Enol Fernandez</dc:creator>
  <cp:lastModifiedBy>Enol Fernandez</cp:lastModifiedBy>
  <cp:revision>27</cp:revision>
  <dcterms:created xsi:type="dcterms:W3CDTF">2018-06-19T09:51:21Z</dcterms:created>
  <dcterms:modified xsi:type="dcterms:W3CDTF">2018-09-13T08:31:29Z</dcterms:modified>
</cp:coreProperties>
</file>