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12"/>
  </p:notesMasterIdLst>
  <p:handoutMasterIdLst>
    <p:handoutMasterId r:id="rId13"/>
  </p:handoutMasterIdLst>
  <p:sldIdLst>
    <p:sldId id="274" r:id="rId2"/>
    <p:sldId id="410" r:id="rId3"/>
    <p:sldId id="454" r:id="rId4"/>
    <p:sldId id="456" r:id="rId5"/>
    <p:sldId id="455" r:id="rId6"/>
    <p:sldId id="457" r:id="rId7"/>
    <p:sldId id="416" r:id="rId8"/>
    <p:sldId id="418" r:id="rId9"/>
    <p:sldId id="446" r:id="rId10"/>
    <p:sldId id="45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046"/>
    <a:srgbClr val="B5892D"/>
    <a:srgbClr val="75A5D8"/>
    <a:srgbClr val="E2E4EA"/>
    <a:srgbClr val="1D2F45"/>
    <a:srgbClr val="75A4D9"/>
    <a:srgbClr val="1670C9"/>
    <a:srgbClr val="2D4E77"/>
    <a:srgbClr val="575989"/>
    <a:srgbClr val="12A4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8" autoAdjust="0"/>
    <p:restoredTop sz="77614" autoAdjust="0"/>
  </p:normalViewPr>
  <p:slideViewPr>
    <p:cSldViewPr>
      <p:cViewPr varScale="1">
        <p:scale>
          <a:sx n="67" d="100"/>
          <a:sy n="67" d="100"/>
        </p:scale>
        <p:origin x="-1328" y="-10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70858CEE-81EB-44FD-96A5-EC8E9A3EEC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E06C995-3150-46D5-8652-A3F1B7DFBF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DF400-AF8F-46F3-A516-4D72EE0ED80B}" type="datetimeFigureOut">
              <a:rPr lang="en-GB" smtClean="0"/>
              <a:t>19. 04. 01.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CFC63A5-05B4-48B1-8024-437B84EDEF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9814F89-CD0B-4549-AE0A-5F2F1D3DA97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3B65D-61F5-4600-A226-9142CB3199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963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16906-B6A1-4E52-BE69-9D249F819B11}" type="datetimeFigureOut">
              <a:rPr lang="it-IT" smtClean="0"/>
              <a:t>19. 04. 01.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48A20-7C99-4A4D-BF06-6E8ADEA4D03E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4966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13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13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13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1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_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04E82C1C-60FB-2F41-A35A-E9EB596745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500" y="4877732"/>
            <a:ext cx="636044" cy="57895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8C95AC5E-022A-794A-B33A-6292101788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857" y="5260744"/>
            <a:ext cx="667687" cy="633228"/>
          </a:xfrm>
          <a:prstGeom prst="rect">
            <a:avLst/>
          </a:prstGeom>
        </p:spPr>
      </p:pic>
      <p:sp>
        <p:nvSpPr>
          <p:cNvPr id="12" name="Rettangolo 11"/>
          <p:cNvSpPr/>
          <p:nvPr userDrawn="1"/>
        </p:nvSpPr>
        <p:spPr>
          <a:xfrm>
            <a:off x="1007436" y="6381328"/>
            <a:ext cx="1104122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noProof="0" dirty="0"/>
              <a:t>EOSC-hub receives funding from the European Union’s Horizon 2020 research and innovation programme under grant agreement No. 777536.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D3DC374C-3088-4AC9-9030-20959266C273}"/>
              </a:ext>
            </a:extLst>
          </p:cNvPr>
          <p:cNvSpPr txBox="1"/>
          <p:nvPr userDrawn="1"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D4785B6D-81EF-4C62-AB07-6BE079FA42A0}"/>
              </a:ext>
            </a:extLst>
          </p:cNvPr>
          <p:cNvSpPr txBox="1"/>
          <p:nvPr userDrawn="1"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cxnSp>
        <p:nvCxnSpPr>
          <p:cNvPr id="17" name="Connettore 1 13">
            <a:extLst>
              <a:ext uri="{FF2B5EF4-FFF2-40B4-BE49-F238E27FC236}">
                <a16:creationId xmlns="" xmlns:a16="http://schemas.microsoft.com/office/drawing/2014/main" id="{F69445E9-7340-45CD-BA5C-39E3176D3686}"/>
              </a:ext>
            </a:extLst>
          </p:cNvPr>
          <p:cNvCxnSpPr>
            <a:cxnSpLocks/>
          </p:cNvCxnSpPr>
          <p:nvPr userDrawn="1"/>
        </p:nvCxnSpPr>
        <p:spPr>
          <a:xfrm>
            <a:off x="1559496" y="4725144"/>
            <a:ext cx="1872208" cy="0"/>
          </a:xfrm>
          <a:prstGeom prst="line">
            <a:avLst/>
          </a:prstGeom>
          <a:ln>
            <a:solidFill>
              <a:srgbClr val="1C304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Immagine 17">
            <a:extLst>
              <a:ext uri="{FF2B5EF4-FFF2-40B4-BE49-F238E27FC236}">
                <a16:creationId xmlns="" xmlns:a16="http://schemas.microsoft.com/office/drawing/2014/main" id="{A50D8F3A-6062-4F89-B9DC-F39963F90FF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301" y="1520793"/>
            <a:ext cx="4916162" cy="1224125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="" xmlns:a16="http://schemas.microsoft.com/office/drawing/2014/main" id="{C948B22F-CB4B-4782-A3F9-C6957124353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6371133"/>
            <a:ext cx="422176" cy="2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011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9605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5971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96770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58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8607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8281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5166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48420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79544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8941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E3F0AEEC-E8E7-4D6D-82B6-D294E5B82108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35" name="Immagine 34">
            <a:extLst>
              <a:ext uri="{FF2B5EF4-FFF2-40B4-BE49-F238E27FC236}">
                <a16:creationId xmlns=""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sp>
        <p:nvSpPr>
          <p:cNvPr id="36" name="Titolo 1">
            <a:extLst>
              <a:ext uri="{FF2B5EF4-FFF2-40B4-BE49-F238E27FC236}">
                <a16:creationId xmlns="" xmlns:a16="http://schemas.microsoft.com/office/drawing/2014/main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638272"/>
      </p:ext>
    </p:extLst>
  </p:cSld>
  <p:clrMapOvr>
    <a:masterClrMapping/>
  </p:clrMapOvr>
  <p:hf hdr="0" ft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01775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8341E515-DD63-3D42-B42C-9035172A7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F6408EAB-6398-5543-8CB0-5155F921C6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="" xmlns:a16="http://schemas.microsoft.com/office/drawing/2014/main" id="{B48407DB-BA49-C94D-ADD2-877CBDD6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33420"/>
            <a:ext cx="12192000" cy="56665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="" xmlns:a16="http://schemas.microsoft.com/office/drawing/2014/main" id="{6CFA5BBC-FB79-3941-902F-8F674A72F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2F32A041-669E-4668-AFFC-D799D71AE9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5531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8341E515-DD63-3D42-B42C-9035172A7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F6408EAB-6398-5543-8CB0-5155F921C6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="" xmlns:a16="http://schemas.microsoft.com/office/drawing/2014/main" id="{B48407DB-BA49-C94D-ADD2-877CBDD6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33420"/>
            <a:ext cx="12192000" cy="56665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="" xmlns:a16="http://schemas.microsoft.com/office/drawing/2014/main" id="{6CFA5BBC-FB79-3941-902F-8F674A72F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2F32A041-669E-4668-AFFC-D799D71AE9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4923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8341E515-DD63-3D42-B42C-9035172A7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F6408EAB-6398-5543-8CB0-5155F921C6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="" xmlns:a16="http://schemas.microsoft.com/office/drawing/2014/main" id="{B48407DB-BA49-C94D-ADD2-877CBDD6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33420"/>
            <a:ext cx="12192000" cy="56665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="" xmlns:a16="http://schemas.microsoft.com/office/drawing/2014/main" id="{6CFA5BBC-FB79-3941-902F-8F674A72F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2F32A041-669E-4668-AFFC-D799D71AE9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3510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Content">
  <p:cSld name="17_Title &amp;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306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8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8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31" name="Shape 31"/>
          <p:cNvCxnSpPr/>
          <p:nvPr/>
        </p:nvCxnSpPr>
        <p:spPr>
          <a:xfrm rot="10800000">
            <a:off x="335359" y="6376248"/>
            <a:ext cx="11521280" cy="5085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Shape 32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88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Shape 33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Shape 34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Shape 35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Shape 3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" name="Shape 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3882233" y="131650"/>
            <a:ext cx="68872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  <a:defRPr sz="3200" b="1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54086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9137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8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79020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61323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0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5805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="" xmlns:a16="http://schemas.microsoft.com/office/drawing/2014/main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765416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48E551BA-809B-467E-B7BF-CDFEA85965DB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ttangolo 17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2" name="Rettangolo 21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4" name="Rettangolo 23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38" name="Connettore 1 37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1" name="Immagine 40">
            <a:extLst>
              <a:ext uri="{FF2B5EF4-FFF2-40B4-BE49-F238E27FC236}">
                <a16:creationId xmlns=""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34" name="Immagine 33">
            <a:extLst>
              <a:ext uri="{FF2B5EF4-FFF2-40B4-BE49-F238E27FC236}">
                <a16:creationId xmlns="" xmlns:a16="http://schemas.microsoft.com/office/drawing/2014/main" id="{DC876967-883E-418D-B4C9-65119C6FA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42" name="Titolo 1">
            <a:extLst>
              <a:ext uri="{FF2B5EF4-FFF2-40B4-BE49-F238E27FC236}">
                <a16:creationId xmlns="" xmlns:a16="http://schemas.microsoft.com/office/drawing/2014/main" id="{AE87A924-9A41-49C3-B3AA-B18C27B82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8098327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="" xmlns:a16="http://schemas.microsoft.com/office/drawing/2014/main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926199"/>
      </p:ext>
    </p:extLst>
  </p:cSld>
  <p:clrMapOvr>
    <a:masterClrMapping/>
  </p:clrMapOvr>
  <p:hf hdr="0" ft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="" xmlns:a16="http://schemas.microsoft.com/office/drawing/2014/main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13098"/>
      </p:ext>
    </p:extLst>
  </p:cSld>
  <p:clrMapOvr>
    <a:masterClrMapping/>
  </p:clrMapOvr>
  <p:hf hdr="0" ft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="" xmlns:a16="http://schemas.microsoft.com/office/drawing/2014/main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348476"/>
      </p:ext>
    </p:extLst>
  </p:cSld>
  <p:clrMapOvr>
    <a:masterClrMapping/>
  </p:clrMapOvr>
  <p:hf hdr="0" ft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DE633CC4-435D-416E-AA98-4662B8A85FE2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="" xmlns:a16="http://schemas.microsoft.com/office/drawing/2014/main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293225"/>
            <a:ext cx="5664629" cy="479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="" xmlns:a16="http://schemas.microsoft.com/office/drawing/2014/main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9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E28DAB20-03EB-4D39-A0F2-B73A96222495}" type="datetime1">
              <a:rPr lang="en-GB" smtClean="0"/>
              <a:t>19. 04. 01.</a:t>
            </a:fld>
            <a:endParaRPr lang="en-US" dirty="0"/>
          </a:p>
        </p:txBody>
      </p:sp>
      <p:sp>
        <p:nvSpPr>
          <p:cNvPr id="40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41" name="Connettore 1 40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194572B0-78DD-4243-9D5D-D9DAD50C2F7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  <p:sp>
        <p:nvSpPr>
          <p:cNvPr id="25" name="Titolo 1">
            <a:extLst>
              <a:ext uri="{FF2B5EF4-FFF2-40B4-BE49-F238E27FC236}">
                <a16:creationId xmlns="" xmlns:a16="http://schemas.microsoft.com/office/drawing/2014/main" id="{8C81318F-A6E2-4E4E-AD26-649A915042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1863159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="" xmlns:a16="http://schemas.microsoft.com/office/drawing/2014/main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580672"/>
      </p:ext>
    </p:extLst>
  </p:cSld>
  <p:clrMapOvr>
    <a:masterClrMapping/>
  </p:clrMapOvr>
  <p:hf hdr="0" ftr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3374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 lIns="20014" tIns="10008" rIns="20014" bIns="10008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3"/>
            <a:ext cx="8534400" cy="1752600"/>
          </a:xfrm>
          <a:prstGeom prst="rect">
            <a:avLst/>
          </a:prstGeom>
        </p:spPr>
        <p:txBody>
          <a:bodyPr lIns="20014" tIns="10008" rIns="20014" bIns="10008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3"/>
            <a:ext cx="38608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fld id="{FABC9D7A-95D0-4481-8CC7-99EEC59AA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0560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Intro_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04E82C1C-60FB-2F41-A35A-E9EB596745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500" y="4877732"/>
            <a:ext cx="636044" cy="57895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8C95AC5E-022A-794A-B33A-6292101788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857" y="5260744"/>
            <a:ext cx="667687" cy="633228"/>
          </a:xfrm>
          <a:prstGeom prst="rect">
            <a:avLst/>
          </a:prstGeom>
        </p:spPr>
      </p:pic>
      <p:sp>
        <p:nvSpPr>
          <p:cNvPr id="12" name="Rettangolo 11"/>
          <p:cNvSpPr/>
          <p:nvPr userDrawn="1"/>
        </p:nvSpPr>
        <p:spPr>
          <a:xfrm>
            <a:off x="1007436" y="6381328"/>
            <a:ext cx="1104122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noProof="0" dirty="0"/>
              <a:t>EOSC-hub receives funding from the European Union’s Horizon 2020 research and innovation programme under grant agreement No. 777536.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D3DC374C-3088-4AC9-9030-20959266C273}"/>
              </a:ext>
            </a:extLst>
          </p:cNvPr>
          <p:cNvSpPr txBox="1"/>
          <p:nvPr userDrawn="1"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D4785B6D-81EF-4C62-AB07-6BE079FA42A0}"/>
              </a:ext>
            </a:extLst>
          </p:cNvPr>
          <p:cNvSpPr txBox="1"/>
          <p:nvPr userDrawn="1"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cxnSp>
        <p:nvCxnSpPr>
          <p:cNvPr id="17" name="Connettore 1 13">
            <a:extLst>
              <a:ext uri="{FF2B5EF4-FFF2-40B4-BE49-F238E27FC236}">
                <a16:creationId xmlns="" xmlns:a16="http://schemas.microsoft.com/office/drawing/2014/main" id="{F69445E9-7340-45CD-BA5C-39E3176D3686}"/>
              </a:ext>
            </a:extLst>
          </p:cNvPr>
          <p:cNvCxnSpPr>
            <a:cxnSpLocks/>
          </p:cNvCxnSpPr>
          <p:nvPr userDrawn="1"/>
        </p:nvCxnSpPr>
        <p:spPr>
          <a:xfrm>
            <a:off x="1559496" y="4725144"/>
            <a:ext cx="1872208" cy="0"/>
          </a:xfrm>
          <a:prstGeom prst="line">
            <a:avLst/>
          </a:prstGeom>
          <a:ln>
            <a:solidFill>
              <a:srgbClr val="1C304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Immagine 17">
            <a:extLst>
              <a:ext uri="{FF2B5EF4-FFF2-40B4-BE49-F238E27FC236}">
                <a16:creationId xmlns="" xmlns:a16="http://schemas.microsoft.com/office/drawing/2014/main" id="{A50D8F3A-6062-4F89-B9DC-F39963F90FF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301" y="1520793"/>
            <a:ext cx="4916162" cy="1224125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="" xmlns:a16="http://schemas.microsoft.com/office/drawing/2014/main" id="{C948B22F-CB4B-4782-A3F9-C6957124353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6371133"/>
            <a:ext cx="422176" cy="2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016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DE633CC4-435D-416E-AA98-4662B8A85FE2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="" xmlns:a16="http://schemas.microsoft.com/office/drawing/2014/main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="" xmlns:a16="http://schemas.microsoft.com/office/drawing/2014/main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9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E28DAB20-03EB-4D39-A0F2-B73A96222495}" type="datetime1">
              <a:rPr lang="en-GB" smtClean="0"/>
              <a:t>19. 04. 01.</a:t>
            </a:fld>
            <a:endParaRPr lang="en-US" dirty="0"/>
          </a:p>
        </p:txBody>
      </p:sp>
      <p:sp>
        <p:nvSpPr>
          <p:cNvPr id="40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41" name="Connettore 1 40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4" name="Immagine 43">
            <a:extLst>
              <a:ext uri="{FF2B5EF4-FFF2-40B4-BE49-F238E27FC236}">
                <a16:creationId xmlns=""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194572B0-78DD-4243-9D5D-D9DAD50C2F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25" name="Titolo 1">
            <a:extLst>
              <a:ext uri="{FF2B5EF4-FFF2-40B4-BE49-F238E27FC236}">
                <a16:creationId xmlns="" xmlns:a16="http://schemas.microsoft.com/office/drawing/2014/main" id="{8C81318F-A6E2-4E4E-AD26-649A915042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24956025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8341E515-DD63-3D42-B42C-9035172A7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F6408EAB-6398-5543-8CB0-5155F921C6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="" xmlns:a16="http://schemas.microsoft.com/office/drawing/2014/main" id="{B48407DB-BA49-C94D-ADD2-877CBDD6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33420"/>
            <a:ext cx="12192000" cy="56665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="" xmlns:a16="http://schemas.microsoft.com/office/drawing/2014/main" id="{6CFA5BBC-FB79-3941-902F-8F674A72F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2F32A041-669E-4668-AFFC-D799D71AE9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955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DE633CC4-435D-416E-AA98-4662B8A85FE2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="" xmlns:a16="http://schemas.microsoft.com/office/drawing/2014/main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="" xmlns:a16="http://schemas.microsoft.com/office/drawing/2014/main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40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41" name="Connettore 1 40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4" name="Immagine 43">
            <a:extLst>
              <a:ext uri="{FF2B5EF4-FFF2-40B4-BE49-F238E27FC236}">
                <a16:creationId xmlns=""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194572B0-78DD-4243-9D5D-D9DAD50C2F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25" name="Titolo 1">
            <a:extLst>
              <a:ext uri="{FF2B5EF4-FFF2-40B4-BE49-F238E27FC236}">
                <a16:creationId xmlns="" xmlns:a16="http://schemas.microsoft.com/office/drawing/2014/main" id="{8C81318F-A6E2-4E4E-AD26-649A915042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070228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GB" noProof="0" dirty="0"/>
              <a:t>Click to insert title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3392" y="1341438"/>
            <a:ext cx="11233248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</a:t>
            </a:r>
          </a:p>
        </p:txBody>
      </p:sp>
    </p:spTree>
    <p:extLst>
      <p:ext uri="{BB962C8B-B14F-4D97-AF65-F5344CB8AC3E}">
        <p14:creationId xmlns:p14="http://schemas.microsoft.com/office/powerpoint/2010/main" val="38750480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19343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ustomised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89775736-39B8-4946-BA4E-2E26123BEAA4}"/>
              </a:ext>
            </a:extLst>
          </p:cNvPr>
          <p:cNvSpPr txBox="1"/>
          <p:nvPr userDrawn="1"/>
        </p:nvSpPr>
        <p:spPr>
          <a:xfrm>
            <a:off x="4175787" y="5919963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4E9FBBCD-1A09-854C-AD37-ABFC23BF72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5733" y="5838388"/>
            <a:ext cx="786032" cy="57895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AB059FA9-527F-3047-9752-9021170989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8" y="5803404"/>
            <a:ext cx="859711" cy="633228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04016F19-9C1F-4B4E-A65D-FC565E20B416}"/>
              </a:ext>
            </a:extLst>
          </p:cNvPr>
          <p:cNvSpPr txBox="1"/>
          <p:nvPr userDrawn="1"/>
        </p:nvSpPr>
        <p:spPr>
          <a:xfrm>
            <a:off x="6672065" y="5892828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D2F45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D2F45"/>
              </a:solidFill>
              <a:ea typeface="Source Sans Pro" charset="0"/>
              <a:cs typeface="Source Sans Pro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5210" y="3358841"/>
            <a:ext cx="2379948" cy="2231201"/>
          </a:xfrm>
          <a:prstGeom prst="rect">
            <a:avLst/>
          </a:prstGeom>
        </p:spPr>
      </p:pic>
      <p:cxnSp>
        <p:nvCxnSpPr>
          <p:cNvPr id="18" name="Connettore 1 17">
            <a:extLst>
              <a:ext uri="{FF2B5EF4-FFF2-40B4-BE49-F238E27FC236}">
                <a16:creationId xmlns="" xmlns:a16="http://schemas.microsoft.com/office/drawing/2014/main" id="{97C3FAB3-381B-274E-9A7E-CD86B4B697B3}"/>
              </a:ext>
            </a:extLst>
          </p:cNvPr>
          <p:cNvCxnSpPr/>
          <p:nvPr userDrawn="1"/>
        </p:nvCxnSpPr>
        <p:spPr>
          <a:xfrm>
            <a:off x="895408" y="2929632"/>
            <a:ext cx="2816313" cy="0"/>
          </a:xfrm>
          <a:prstGeom prst="line">
            <a:avLst/>
          </a:prstGeom>
          <a:ln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itolo 22">
            <a:extLst>
              <a:ext uri="{FF2B5EF4-FFF2-40B4-BE49-F238E27FC236}">
                <a16:creationId xmlns="" xmlns:a16="http://schemas.microsoft.com/office/drawing/2014/main" id="{91A4CF75-7F87-534F-870F-ED5701E571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6936" y="1772817"/>
            <a:ext cx="3858904" cy="10081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it-IT" b="1" dirty="0" err="1">
                <a:solidFill>
                  <a:srgbClr val="1C3046"/>
                </a:solidFill>
              </a:rPr>
              <a:t>Thank</a:t>
            </a:r>
            <a:r>
              <a:rPr lang="it-IT" b="1" dirty="0">
                <a:solidFill>
                  <a:srgbClr val="1C3046"/>
                </a:solidFill>
              </a:rPr>
              <a:t> </a:t>
            </a:r>
            <a:r>
              <a:rPr lang="it-IT" b="1" dirty="0" err="1">
                <a:solidFill>
                  <a:srgbClr val="1C3046"/>
                </a:solidFill>
              </a:rPr>
              <a:t>you</a:t>
            </a:r>
            <a:r>
              <a:rPr lang="it-IT" b="1" dirty="0">
                <a:solidFill>
                  <a:srgbClr val="1C3046"/>
                </a:solidFill>
              </a:rPr>
              <a:t> for </a:t>
            </a:r>
            <a:r>
              <a:rPr lang="it-IT" b="1" dirty="0" err="1">
                <a:solidFill>
                  <a:srgbClr val="1C3046"/>
                </a:solidFill>
              </a:rPr>
              <a:t>your</a:t>
            </a:r>
            <a:r>
              <a:rPr lang="it-IT" b="1" dirty="0">
                <a:solidFill>
                  <a:srgbClr val="1C3046"/>
                </a:solidFill>
              </a:rPr>
              <a:t> </a:t>
            </a:r>
            <a:r>
              <a:rPr lang="it-IT" b="1" dirty="0" err="1">
                <a:solidFill>
                  <a:srgbClr val="1C3046"/>
                </a:solidFill>
              </a:rPr>
              <a:t>attention</a:t>
            </a:r>
            <a:r>
              <a:rPr lang="it-IT" b="1" dirty="0">
                <a:solidFill>
                  <a:srgbClr val="1C3046"/>
                </a:solidFill>
              </a:rPr>
              <a:t>!</a:t>
            </a:r>
            <a:endParaRPr lang="en-GB" dirty="0"/>
          </a:p>
        </p:txBody>
      </p:sp>
      <p:sp>
        <p:nvSpPr>
          <p:cNvPr id="33" name="Segnaposto contenuto 32">
            <a:extLst>
              <a:ext uri="{FF2B5EF4-FFF2-40B4-BE49-F238E27FC236}">
                <a16:creationId xmlns="" xmlns:a16="http://schemas.microsoft.com/office/drawing/2014/main" id="{EFF3BDC9-F42A-914E-9BE9-F145917FEA3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344139" y="1773238"/>
            <a:ext cx="4513428" cy="15859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Tx/>
              <a:buNone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indent="0">
              <a:buNone/>
            </a:pPr>
            <a:r>
              <a:rPr lang="en-GB" sz="1800" b="1" dirty="0">
                <a:solidFill>
                  <a:srgbClr val="1C3046"/>
                </a:solidFill>
              </a:rPr>
              <a:t>Contact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1C3046"/>
                </a:solidFill>
              </a:rPr>
              <a:t>Lorem ipsum </a:t>
            </a:r>
            <a:r>
              <a:rPr lang="en-GB" sz="1800" dirty="0" err="1">
                <a:solidFill>
                  <a:srgbClr val="1C3046"/>
                </a:solidFill>
              </a:rPr>
              <a:t>dolor</a:t>
            </a:r>
            <a:r>
              <a:rPr lang="en-GB" sz="1800" dirty="0">
                <a:solidFill>
                  <a:srgbClr val="1C3046"/>
                </a:solidFill>
              </a:rPr>
              <a:t> sit </a:t>
            </a:r>
            <a:r>
              <a:rPr lang="en-GB" sz="1800" dirty="0" err="1">
                <a:solidFill>
                  <a:srgbClr val="1C3046"/>
                </a:solidFill>
              </a:rPr>
              <a:t>amet</a:t>
            </a:r>
            <a:r>
              <a:rPr lang="en-GB" sz="1800" dirty="0">
                <a:solidFill>
                  <a:srgbClr val="1C3046"/>
                </a:solidFill>
              </a:rPr>
              <a:t>, </a:t>
            </a:r>
            <a:r>
              <a:rPr lang="en-GB" sz="1800" dirty="0" err="1">
                <a:solidFill>
                  <a:srgbClr val="1C3046"/>
                </a:solidFill>
              </a:rPr>
              <a:t>consectetur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adipisicing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elit</a:t>
            </a:r>
            <a:r>
              <a:rPr lang="en-GB" sz="1800" dirty="0">
                <a:solidFill>
                  <a:srgbClr val="1C3046"/>
                </a:solidFill>
              </a:rPr>
              <a:t>, </a:t>
            </a:r>
            <a:r>
              <a:rPr lang="en-GB" sz="1800" dirty="0" err="1">
                <a:solidFill>
                  <a:srgbClr val="1C3046"/>
                </a:solidFill>
              </a:rPr>
              <a:t>sed</a:t>
            </a:r>
            <a:r>
              <a:rPr lang="en-GB" sz="1800" dirty="0">
                <a:solidFill>
                  <a:srgbClr val="1C3046"/>
                </a:solidFill>
              </a:rPr>
              <a:t> do </a:t>
            </a:r>
            <a:r>
              <a:rPr lang="en-GB" sz="1800" dirty="0" err="1">
                <a:solidFill>
                  <a:srgbClr val="1C3046"/>
                </a:solidFill>
              </a:rPr>
              <a:t>eiusmod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tempor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incididunt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ut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labore</a:t>
            </a:r>
            <a:r>
              <a:rPr lang="en-GB" sz="1800" dirty="0">
                <a:solidFill>
                  <a:srgbClr val="1C3046"/>
                </a:solidFill>
              </a:rPr>
              <a:t> et </a:t>
            </a:r>
            <a:r>
              <a:rPr lang="en-GB" sz="1800" dirty="0" err="1">
                <a:solidFill>
                  <a:srgbClr val="1C3046"/>
                </a:solidFill>
              </a:rPr>
              <a:t>dolore</a:t>
            </a:r>
            <a:r>
              <a:rPr lang="en-GB" sz="1800" dirty="0">
                <a:solidFill>
                  <a:srgbClr val="1C3046"/>
                </a:solidFill>
              </a:rPr>
              <a:t> magna</a:t>
            </a:r>
          </a:p>
        </p:txBody>
      </p:sp>
      <p:sp>
        <p:nvSpPr>
          <p:cNvPr id="34" name="Segnaposto contenuto 32">
            <a:extLst>
              <a:ext uri="{FF2B5EF4-FFF2-40B4-BE49-F238E27FC236}">
                <a16:creationId xmlns="" xmlns:a16="http://schemas.microsoft.com/office/drawing/2014/main" id="{7E962D83-1102-414B-ACBE-1C6C8F8FE54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62807" y="3163634"/>
            <a:ext cx="3312980" cy="409382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sz="1800" i="1" dirty="0" err="1"/>
              <a:t>Questions</a:t>
            </a:r>
            <a:r>
              <a:rPr lang="it-IT" sz="1800" i="1" dirty="0"/>
              <a:t>?</a:t>
            </a:r>
          </a:p>
          <a:p>
            <a:pPr marL="0" indent="0">
              <a:buNone/>
            </a:pPr>
            <a:endParaRPr lang="it-IT" sz="1800" i="1" dirty="0"/>
          </a:p>
        </p:txBody>
      </p:sp>
    </p:spTree>
    <p:extLst>
      <p:ext uri="{BB962C8B-B14F-4D97-AF65-F5344CB8AC3E}">
        <p14:creationId xmlns:p14="http://schemas.microsoft.com/office/powerpoint/2010/main" val="32115316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="" xmlns:a16="http://schemas.microsoft.com/office/drawing/2014/main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150163"/>
      </p:ext>
    </p:extLst>
  </p:cSld>
  <p:clrMapOvr>
    <a:masterClrMapping/>
  </p:clrMapOvr>
  <p:hf hdr="0" ftr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="" xmlns:a16="http://schemas.microsoft.com/office/drawing/2014/main" id="{9783B677-330E-4253-B1BB-68B6A29BF2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348" y="1449438"/>
            <a:ext cx="2645516" cy="655642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1EF6C7B7-1597-4762-9541-39E64CD64D0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2003D9A9-DAB0-4043-9528-4822DD2D82E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accent5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EE416F95-D136-4291-9DBD-6D01BD783D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="" xmlns:a16="http://schemas.microsoft.com/office/drawing/2014/main" id="{B4701CE1-45E5-49C0-9675-78EC85F6A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4607107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4E9FBBCD-1A09-854C-AD37-ABFC23BF72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008" y="5655630"/>
            <a:ext cx="630033" cy="57895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AB059FA9-527F-3047-9752-9021170989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05" y="5638956"/>
            <a:ext cx="658903" cy="633228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0C463FB9-8E58-4D7E-9AEC-9058EB62CFA0}"/>
              </a:ext>
            </a:extLst>
          </p:cNvPr>
          <p:cNvSpPr txBox="1"/>
          <p:nvPr userDrawn="1"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7C1AC704-9BA4-4C9D-8727-21E0A6C216B1}"/>
              </a:ext>
            </a:extLst>
          </p:cNvPr>
          <p:cNvSpPr txBox="1"/>
          <p:nvPr userDrawn="1"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="" xmlns:a16="http://schemas.microsoft.com/office/drawing/2014/main" id="{7AAF6B84-BF74-4F8E-B824-03711F26909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519" y="2983662"/>
            <a:ext cx="1784961" cy="2231201"/>
          </a:xfrm>
          <a:prstGeom prst="rect">
            <a:avLst/>
          </a:prstGeom>
        </p:spPr>
      </p:pic>
      <p:sp>
        <p:nvSpPr>
          <p:cNvPr id="14" name="CasellaDiTesto 1">
            <a:extLst>
              <a:ext uri="{FF2B5EF4-FFF2-40B4-BE49-F238E27FC236}">
                <a16:creationId xmlns="" xmlns:a16="http://schemas.microsoft.com/office/drawing/2014/main" id="{B9E0F5DF-28BF-4603-9413-29E52713A802}"/>
              </a:ext>
            </a:extLst>
          </p:cNvPr>
          <p:cNvSpPr txBox="1"/>
          <p:nvPr userDrawn="1"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Thank you</a:t>
            </a:r>
          </a:p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for your attention! </a:t>
            </a:r>
          </a:p>
        </p:txBody>
      </p:sp>
      <p:sp>
        <p:nvSpPr>
          <p:cNvPr id="15" name="CasellaDiTesto 2">
            <a:extLst>
              <a:ext uri="{FF2B5EF4-FFF2-40B4-BE49-F238E27FC236}">
                <a16:creationId xmlns="" xmlns:a16="http://schemas.microsoft.com/office/drawing/2014/main" id="{4D4D3755-ED45-4BF4-89D4-2BA41674BD19}"/>
              </a:ext>
            </a:extLst>
          </p:cNvPr>
          <p:cNvSpPr txBox="1"/>
          <p:nvPr userDrawn="1"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ea typeface="Source Sans Pro" panose="020B0503030403020204" pitchFamily="34" charset="0"/>
              </a:rPr>
              <a:t>Questions?</a:t>
            </a:r>
          </a:p>
        </p:txBody>
      </p:sp>
      <p:cxnSp>
        <p:nvCxnSpPr>
          <p:cNvPr id="17" name="Connettore 1 4">
            <a:extLst>
              <a:ext uri="{FF2B5EF4-FFF2-40B4-BE49-F238E27FC236}">
                <a16:creationId xmlns="" xmlns:a16="http://schemas.microsoft.com/office/drawing/2014/main" id="{8187ABF1-33F6-44C1-B88C-2672C628984B}"/>
              </a:ext>
            </a:extLst>
          </p:cNvPr>
          <p:cNvCxnSpPr/>
          <p:nvPr userDrawn="1"/>
        </p:nvCxnSpPr>
        <p:spPr>
          <a:xfrm>
            <a:off x="1199457" y="3084480"/>
            <a:ext cx="2112235" cy="0"/>
          </a:xfrm>
          <a:prstGeom prst="line">
            <a:avLst/>
          </a:prstGeom>
          <a:ln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200787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Content">
  <p:cSld name="11_Title &amp; Conten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"/>
          <p:cNvSpPr/>
          <p:nvPr/>
        </p:nvSpPr>
        <p:spPr>
          <a:xfrm>
            <a:off x="11414248" y="6376243"/>
            <a:ext cx="442500" cy="293100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endParaRPr sz="1350" b="0" i="0" u="none" strike="noStrike" cap="non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5"/>
          <p:cNvSpPr txBox="1">
            <a:spLocks noGrp="1"/>
          </p:cNvSpPr>
          <p:nvPr>
            <p:ph type="body" idx="1"/>
          </p:nvPr>
        </p:nvSpPr>
        <p:spPr>
          <a:xfrm>
            <a:off x="335360" y="1268763"/>
            <a:ext cx="11521200" cy="48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dt" idx="10"/>
          </p:nvPr>
        </p:nvSpPr>
        <p:spPr>
          <a:xfrm>
            <a:off x="335360" y="6381328"/>
            <a:ext cx="28449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4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50" name="Google Shape;50;p5"/>
          <p:cNvCxnSpPr/>
          <p:nvPr/>
        </p:nvCxnSpPr>
        <p:spPr>
          <a:xfrm rot="10800000">
            <a:off x="335440" y="6376231"/>
            <a:ext cx="11521200" cy="5100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" name="Google Shape;51;p5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p5"/>
          <p:cNvSpPr/>
          <p:nvPr/>
        </p:nvSpPr>
        <p:spPr>
          <a:xfrm>
            <a:off x="4152612" y="0"/>
            <a:ext cx="15114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5"/>
          <p:cNvSpPr/>
          <p:nvPr/>
        </p:nvSpPr>
        <p:spPr>
          <a:xfrm>
            <a:off x="7920205" y="0"/>
            <a:ext cx="42234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5"/>
          <p:cNvSpPr/>
          <p:nvPr/>
        </p:nvSpPr>
        <p:spPr>
          <a:xfrm>
            <a:off x="11202275" y="0"/>
            <a:ext cx="9969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5"/>
          <p:cNvSpPr/>
          <p:nvPr/>
        </p:nvSpPr>
        <p:spPr>
          <a:xfrm>
            <a:off x="2543607" y="0"/>
            <a:ext cx="13548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5"/>
          <p:cNvSpPr/>
          <p:nvPr/>
        </p:nvSpPr>
        <p:spPr>
          <a:xfrm>
            <a:off x="9552385" y="0"/>
            <a:ext cx="17382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5"/>
          <p:cNvSpPr/>
          <p:nvPr/>
        </p:nvSpPr>
        <p:spPr>
          <a:xfrm>
            <a:off x="6960098" y="0"/>
            <a:ext cx="15237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5"/>
          <p:cNvSpPr/>
          <p:nvPr/>
        </p:nvSpPr>
        <p:spPr>
          <a:xfrm>
            <a:off x="1701959" y="-2"/>
            <a:ext cx="8415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5"/>
          <p:cNvSpPr/>
          <p:nvPr/>
        </p:nvSpPr>
        <p:spPr>
          <a:xfrm>
            <a:off x="857970" y="0"/>
            <a:ext cx="8541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5"/>
          <p:cNvSpPr/>
          <p:nvPr/>
        </p:nvSpPr>
        <p:spPr>
          <a:xfrm>
            <a:off x="3454402" y="0"/>
            <a:ext cx="8541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5"/>
          <p:cNvSpPr/>
          <p:nvPr/>
        </p:nvSpPr>
        <p:spPr>
          <a:xfrm>
            <a:off x="5663973" y="0"/>
            <a:ext cx="14034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5"/>
          <p:cNvSpPr/>
          <p:nvPr/>
        </p:nvSpPr>
        <p:spPr>
          <a:xfrm>
            <a:off x="9810659" y="0"/>
            <a:ext cx="2217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5"/>
          <p:cNvSpPr/>
          <p:nvPr/>
        </p:nvSpPr>
        <p:spPr>
          <a:xfrm>
            <a:off x="-181" y="-2"/>
            <a:ext cx="8583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" name="Google Shape;64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7"/>
            <a:ext cx="12192002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5"/>
          <p:cNvSpPr txBox="1">
            <a:spLocks noGrp="1"/>
          </p:cNvSpPr>
          <p:nvPr>
            <p:ph type="body" idx="2"/>
          </p:nvPr>
        </p:nvSpPr>
        <p:spPr>
          <a:xfrm>
            <a:off x="3221038" y="192857"/>
            <a:ext cx="86355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5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4097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="" xmlns:a16="http://schemas.microsoft.com/office/drawing/2014/main" id="{9783B677-330E-4253-B1BB-68B6A29BF2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348" y="1449438"/>
            <a:ext cx="2645516" cy="655642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1EF6C7B7-1597-4762-9541-39E64CD64D0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2003D9A9-DAB0-4043-9528-4822DD2D82E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accent5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EE416F95-D136-4291-9DBD-6D01BD783D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="" xmlns:a16="http://schemas.microsoft.com/office/drawing/2014/main" id="{B4701CE1-45E5-49C0-9675-78EC85F6A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26536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4E9FBBCD-1A09-854C-AD37-ABFC23BF72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008" y="5655630"/>
            <a:ext cx="630033" cy="57895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AB059FA9-527F-3047-9752-9021170989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05" y="5638956"/>
            <a:ext cx="658903" cy="633228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0C463FB9-8E58-4D7E-9AEC-9058EB62CFA0}"/>
              </a:ext>
            </a:extLst>
          </p:cNvPr>
          <p:cNvSpPr txBox="1"/>
          <p:nvPr userDrawn="1"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7C1AC704-9BA4-4C9D-8727-21E0A6C216B1}"/>
              </a:ext>
            </a:extLst>
          </p:cNvPr>
          <p:cNvSpPr txBox="1"/>
          <p:nvPr userDrawn="1"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="" xmlns:a16="http://schemas.microsoft.com/office/drawing/2014/main" id="{7AAF6B84-BF74-4F8E-B824-03711F26909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519" y="2983662"/>
            <a:ext cx="1784961" cy="2231201"/>
          </a:xfrm>
          <a:prstGeom prst="rect">
            <a:avLst/>
          </a:prstGeom>
        </p:spPr>
      </p:pic>
      <p:sp>
        <p:nvSpPr>
          <p:cNvPr id="14" name="CasellaDiTesto 1">
            <a:extLst>
              <a:ext uri="{FF2B5EF4-FFF2-40B4-BE49-F238E27FC236}">
                <a16:creationId xmlns="" xmlns:a16="http://schemas.microsoft.com/office/drawing/2014/main" id="{B9E0F5DF-28BF-4603-9413-29E52713A802}"/>
              </a:ext>
            </a:extLst>
          </p:cNvPr>
          <p:cNvSpPr txBox="1"/>
          <p:nvPr userDrawn="1"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Thank you</a:t>
            </a:r>
          </a:p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for your attention! </a:t>
            </a:r>
          </a:p>
        </p:txBody>
      </p:sp>
      <p:sp>
        <p:nvSpPr>
          <p:cNvPr id="15" name="CasellaDiTesto 2">
            <a:extLst>
              <a:ext uri="{FF2B5EF4-FFF2-40B4-BE49-F238E27FC236}">
                <a16:creationId xmlns="" xmlns:a16="http://schemas.microsoft.com/office/drawing/2014/main" id="{4D4D3755-ED45-4BF4-89D4-2BA41674BD19}"/>
              </a:ext>
            </a:extLst>
          </p:cNvPr>
          <p:cNvSpPr txBox="1"/>
          <p:nvPr userDrawn="1"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ea typeface="Source Sans Pro" panose="020B0503030403020204" pitchFamily="34" charset="0"/>
              </a:rPr>
              <a:t>Questions?</a:t>
            </a:r>
          </a:p>
        </p:txBody>
      </p:sp>
      <p:cxnSp>
        <p:nvCxnSpPr>
          <p:cNvPr id="17" name="Connettore 1 4">
            <a:extLst>
              <a:ext uri="{FF2B5EF4-FFF2-40B4-BE49-F238E27FC236}">
                <a16:creationId xmlns="" xmlns:a16="http://schemas.microsoft.com/office/drawing/2014/main" id="{8187ABF1-33F6-44C1-B88C-2672C628984B}"/>
              </a:ext>
            </a:extLst>
          </p:cNvPr>
          <p:cNvCxnSpPr/>
          <p:nvPr userDrawn="1"/>
        </p:nvCxnSpPr>
        <p:spPr>
          <a:xfrm>
            <a:off x="1199457" y="3084480"/>
            <a:ext cx="2112235" cy="0"/>
          </a:xfrm>
          <a:prstGeom prst="line">
            <a:avLst/>
          </a:prstGeom>
          <a:ln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94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1299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3764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1315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6" Type="http://schemas.openxmlformats.org/officeDocument/2006/relationships/slideLayout" Target="../slideLayouts/slideLayout46.xml"/><Relationship Id="rId47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3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2.xml"/><Relationship Id="rId9" Type="http://schemas.openxmlformats.org/officeDocument/2006/relationships/slideLayout" Target="../slideLayouts/slideLayout9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3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34.xml"/><Relationship Id="rId35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37" Type="http://schemas.openxmlformats.org/officeDocument/2006/relationships/slideLayout" Target="../slideLayouts/slideLayout37.xml"/><Relationship Id="rId38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39.xml"/><Relationship Id="rId40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41.xml"/><Relationship Id="rId42" Type="http://schemas.openxmlformats.org/officeDocument/2006/relationships/slideLayout" Target="../slideLayouts/slideLayout42.xml"/><Relationship Id="rId43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44.xml"/><Relationship Id="rId45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2183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4" r:id="rId3"/>
    <p:sldLayoutId id="2147483709" r:id="rId4"/>
    <p:sldLayoutId id="2147483712" r:id="rId5"/>
    <p:sldLayoutId id="2147483711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5" r:id="rId16"/>
    <p:sldLayoutId id="2147483726" r:id="rId17"/>
    <p:sldLayoutId id="2147483727" r:id="rId18"/>
    <p:sldLayoutId id="2147483728" r:id="rId19"/>
    <p:sldLayoutId id="2147483729" r:id="rId20"/>
    <p:sldLayoutId id="2147483730" r:id="rId21"/>
    <p:sldLayoutId id="2147483731" r:id="rId22"/>
    <p:sldLayoutId id="2147483732" r:id="rId23"/>
    <p:sldLayoutId id="2147483733" r:id="rId24"/>
    <p:sldLayoutId id="2147483734" r:id="rId25"/>
    <p:sldLayoutId id="2147483735" r:id="rId26"/>
    <p:sldLayoutId id="2147483736" r:id="rId27"/>
    <p:sldLayoutId id="2147483737" r:id="rId28"/>
    <p:sldLayoutId id="2147483741" r:id="rId29"/>
    <p:sldLayoutId id="2147483742" r:id="rId30"/>
    <p:sldLayoutId id="2147483743" r:id="rId31"/>
    <p:sldLayoutId id="2147483744" r:id="rId32"/>
    <p:sldLayoutId id="2147483745" r:id="rId33"/>
    <p:sldLayoutId id="2147483746" r:id="rId34"/>
    <p:sldLayoutId id="2147483747" r:id="rId35"/>
    <p:sldLayoutId id="2147483748" r:id="rId36"/>
    <p:sldLayoutId id="2147483761" r:id="rId37"/>
    <p:sldLayoutId id="2147483762" r:id="rId38"/>
    <p:sldLayoutId id="2147483763" r:id="rId39"/>
    <p:sldLayoutId id="2147483764" r:id="rId40"/>
    <p:sldLayoutId id="2147483767" r:id="rId41"/>
    <p:sldLayoutId id="2147483769" r:id="rId42"/>
    <p:sldLayoutId id="2147483770" r:id="rId43"/>
    <p:sldLayoutId id="2147483771" r:id="rId44"/>
    <p:sldLayoutId id="2147483772" r:id="rId45"/>
    <p:sldLayoutId id="2147483773" r:id="rId46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enol.fernandez@egi.eu" TargetMode="External"/><Relationship Id="rId3" Type="http://schemas.openxmlformats.org/officeDocument/2006/relationships/hyperlink" Target="mailto:gergely.sipos@egi.eu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notebooks.egi.eu" TargetMode="External"/><Relationship Id="rId3" Type="http://schemas.openxmlformats.org/officeDocument/2006/relationships/hyperlink" Target="https://www.zenodo.org/signup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osc-portal.eu" TargetMode="External"/><Relationship Id="rId3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hyperlink" Target="https://eosc-portal.eu" TargetMode="External"/><Relationship Id="rId3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4" Type="http://schemas.openxmlformats.org/officeDocument/2006/relationships/image" Target="../media/image23.jpeg"/><Relationship Id="rId5" Type="http://schemas.openxmlformats.org/officeDocument/2006/relationships/image" Target="../media/image20.png"/><Relationship Id="rId6" Type="http://schemas.microsoft.com/office/2007/relationships/hdphoto" Target="../media/hdphoto1.wdp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hyperlink" Target="https://community.egi.e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="" xmlns:a16="http://schemas.microsoft.com/office/drawing/2014/main" id="{E5888FF4-7091-F547-BED3-1E8B9F928902}"/>
              </a:ext>
            </a:extLst>
          </p:cNvPr>
          <p:cNvSpPr txBox="1">
            <a:spLocks/>
          </p:cNvSpPr>
          <p:nvPr/>
        </p:nvSpPr>
        <p:spPr>
          <a:xfrm>
            <a:off x="1343472" y="3011566"/>
            <a:ext cx="9793088" cy="576065"/>
          </a:xfrm>
          <a:prstGeom prst="rect">
            <a:avLst/>
          </a:prstGeom>
        </p:spPr>
        <p:txBody>
          <a:bodyPr vert="horz">
            <a:scene3d>
              <a:camera prst="orthographicFront"/>
              <a:lightRig rig="threePt" dir="t"/>
            </a:scene3d>
            <a:sp3d contourW="12700">
              <a:contourClr>
                <a:srgbClr val="1C3046"/>
              </a:contourClr>
            </a:sp3d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algn="l"/>
            <a:r>
              <a:rPr lang="en-GB" sz="3600" b="1" dirty="0" smtClean="0">
                <a:solidFill>
                  <a:srgbClr val="1C3046"/>
                </a:solidFill>
                <a:latin typeface="+mn-lt"/>
              </a:rPr>
              <a:t>Become a user</a:t>
            </a:r>
            <a:endParaRPr lang="en-GB" sz="3600" b="1" dirty="0">
              <a:solidFill>
                <a:srgbClr val="1C3046"/>
              </a:solidFill>
              <a:latin typeface="+mn-lt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="" xmlns:a16="http://schemas.microsoft.com/office/drawing/2014/main" id="{DA40618A-E780-6B4C-9F22-53ADEAFB468E}"/>
              </a:ext>
            </a:extLst>
          </p:cNvPr>
          <p:cNvSpPr txBox="1">
            <a:spLocks/>
          </p:cNvSpPr>
          <p:nvPr/>
        </p:nvSpPr>
        <p:spPr>
          <a:xfrm>
            <a:off x="1343472" y="3717032"/>
            <a:ext cx="9793088" cy="576065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algn="l"/>
            <a:r>
              <a:rPr lang="en-GB" b="0" dirty="0">
                <a:solidFill>
                  <a:srgbClr val="B5892D"/>
                </a:solidFill>
                <a:latin typeface="+mn-lt"/>
              </a:rPr>
              <a:t>Enol Fernández - </a:t>
            </a:r>
            <a:r>
              <a:rPr lang="en-GB" b="0" dirty="0">
                <a:solidFill>
                  <a:srgbClr val="B5892D"/>
                </a:solidFill>
                <a:latin typeface="+mn-lt"/>
                <a:hlinkClick r:id="rId2"/>
              </a:rPr>
              <a:t>enol.fernandez@</a:t>
            </a:r>
            <a:r>
              <a:rPr lang="en-GB" b="0" dirty="0" smtClean="0">
                <a:solidFill>
                  <a:srgbClr val="B5892D"/>
                </a:solidFill>
                <a:latin typeface="+mn-lt"/>
                <a:hlinkClick r:id="rId2"/>
              </a:rPr>
              <a:t>egi.eu</a:t>
            </a:r>
            <a:endParaRPr lang="en-GB" b="0" dirty="0" smtClean="0">
              <a:solidFill>
                <a:srgbClr val="B5892D"/>
              </a:solidFill>
              <a:latin typeface="+mn-lt"/>
            </a:endParaRPr>
          </a:p>
          <a:p>
            <a:pPr algn="l"/>
            <a:r>
              <a:rPr lang="en-GB" b="0" dirty="0" smtClean="0">
                <a:solidFill>
                  <a:srgbClr val="B5892D"/>
                </a:solidFill>
                <a:latin typeface="+mn-lt"/>
              </a:rPr>
              <a:t>Gergely Sipos </a:t>
            </a:r>
            <a:r>
              <a:rPr lang="mr-IN" b="0" dirty="0" smtClean="0">
                <a:solidFill>
                  <a:srgbClr val="B5892D"/>
                </a:solidFill>
                <a:latin typeface="+mn-lt"/>
              </a:rPr>
              <a:t>–</a:t>
            </a:r>
            <a:r>
              <a:rPr lang="en-GB" b="0" dirty="0" smtClean="0">
                <a:solidFill>
                  <a:srgbClr val="B5892D"/>
                </a:solidFill>
                <a:latin typeface="+mn-lt"/>
              </a:rPr>
              <a:t> </a:t>
            </a:r>
            <a:r>
              <a:rPr lang="en-GB" b="0" dirty="0" smtClean="0">
                <a:solidFill>
                  <a:srgbClr val="B5892D"/>
                </a:solidFill>
                <a:latin typeface="+mn-lt"/>
                <a:hlinkClick r:id="rId3"/>
              </a:rPr>
              <a:t>gergely.sipos@egi.eu</a:t>
            </a:r>
            <a:r>
              <a:rPr lang="en-GB" b="0" dirty="0" smtClean="0">
                <a:solidFill>
                  <a:srgbClr val="B5892D"/>
                </a:solidFill>
                <a:latin typeface="+mn-lt"/>
              </a:rPr>
              <a:t> </a:t>
            </a:r>
            <a:endParaRPr lang="en-GB" b="0" dirty="0">
              <a:solidFill>
                <a:srgbClr val="B5892D"/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A7AD28B-C595-4505-A53C-4A8CA5E69B72}"/>
              </a:ext>
            </a:extLst>
          </p:cNvPr>
          <p:cNvSpPr txBox="1"/>
          <p:nvPr/>
        </p:nvSpPr>
        <p:spPr>
          <a:xfrm>
            <a:off x="4055096" y="4941168"/>
            <a:ext cx="81369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600" b="1" dirty="0">
                <a:solidFill>
                  <a:srgbClr val="1C3046"/>
                </a:solidFill>
              </a:rPr>
              <a:t>Dissemination level</a:t>
            </a:r>
            <a:r>
              <a:rPr lang="en-GB" sz="1600" dirty="0">
                <a:solidFill>
                  <a:srgbClr val="1C3046"/>
                </a:solidFill>
              </a:rPr>
              <a:t>: Public</a:t>
            </a:r>
          </a:p>
        </p:txBody>
      </p:sp>
    </p:spTree>
    <p:extLst>
      <p:ext uri="{BB962C8B-B14F-4D97-AF65-F5344CB8AC3E}">
        <p14:creationId xmlns:p14="http://schemas.microsoft.com/office/powerpoint/2010/main" val="464063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1553794-E102-6945-B396-E8659C531D53}"/>
              </a:ext>
            </a:extLst>
          </p:cNvPr>
          <p:cNvSpPr txBox="1"/>
          <p:nvPr/>
        </p:nvSpPr>
        <p:spPr>
          <a:xfrm>
            <a:off x="695400" y="260648"/>
            <a:ext cx="11161240" cy="169277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solidFill>
                  <a:srgbClr val="FF0000"/>
                </a:solidFill>
              </a:rPr>
              <a:t>Feedback survey:</a:t>
            </a:r>
          </a:p>
          <a:p>
            <a:pPr algn="ctr"/>
            <a:endParaRPr lang="en-GB" sz="3200" b="1" dirty="0" smtClean="0">
              <a:solidFill>
                <a:srgbClr val="FF0000"/>
              </a:solidFill>
            </a:endParaRPr>
          </a:p>
          <a:p>
            <a:pPr algn="ctr"/>
            <a:r>
              <a:rPr lang="en-GB" sz="4000" b="1" dirty="0">
                <a:solidFill>
                  <a:srgbClr val="FF0000"/>
                </a:solidFill>
              </a:rPr>
              <a:t>https://</a:t>
            </a:r>
            <a:r>
              <a:rPr lang="en-GB" sz="4000" b="1" dirty="0" err="1">
                <a:solidFill>
                  <a:srgbClr val="FF0000"/>
                </a:solidFill>
              </a:rPr>
              <a:t>www.surveymonkey.com</a:t>
            </a:r>
            <a:r>
              <a:rPr lang="en-GB" sz="4000" b="1" dirty="0">
                <a:solidFill>
                  <a:srgbClr val="FF0000"/>
                </a:solidFill>
              </a:rPr>
              <a:t>/r/</a:t>
            </a:r>
            <a:r>
              <a:rPr lang="en-GB" sz="4000" b="1" dirty="0" err="1">
                <a:solidFill>
                  <a:srgbClr val="FF0000"/>
                </a:solidFill>
              </a:rPr>
              <a:t>EGI_notebooks</a:t>
            </a:r>
            <a:endParaRPr lang="en-GB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31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335360" y="1022265"/>
            <a:ext cx="11521280" cy="4855007"/>
          </a:xfrm>
        </p:spPr>
        <p:txBody>
          <a:bodyPr>
            <a:noAutofit/>
          </a:bodyPr>
          <a:lstStyle/>
          <a:p>
            <a:r>
              <a:rPr lang="en-US" dirty="0" smtClean="0"/>
              <a:t>EGI Notebooks - We talked about 2 access modes: </a:t>
            </a:r>
          </a:p>
          <a:p>
            <a:pPr lvl="1"/>
            <a:r>
              <a:rPr lang="en-US" dirty="0" smtClean="0"/>
              <a:t>Catch-all instance 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smtClean="0">
                <a:sym typeface="Wingdings"/>
                <a:hlinkClick r:id="rId2"/>
              </a:rPr>
              <a:t>https://notebooks.egi.eu</a:t>
            </a:r>
            <a:r>
              <a:rPr lang="en-US" dirty="0" smtClean="0">
                <a:sym typeface="Wingdings"/>
              </a:rPr>
              <a:t> </a:t>
            </a:r>
            <a:endParaRPr lang="en-US" dirty="0" smtClean="0"/>
          </a:p>
          <a:p>
            <a:pPr lvl="1"/>
            <a:r>
              <a:rPr lang="en-US" dirty="0" smtClean="0"/>
              <a:t>Community deployment  </a:t>
            </a:r>
            <a:r>
              <a:rPr lang="en-US" dirty="0" smtClean="0">
                <a:sym typeface="Wingdings"/>
              </a:rPr>
              <a:t> Order it via EOSC-hub Marketplace</a:t>
            </a:r>
            <a:endParaRPr lang="en-US" dirty="0"/>
          </a:p>
          <a:p>
            <a:r>
              <a:rPr lang="en-US" dirty="0" smtClean="0"/>
              <a:t>Data access services</a:t>
            </a:r>
          </a:p>
          <a:p>
            <a:pPr lvl="1"/>
            <a:r>
              <a:rPr lang="en-US" dirty="0" smtClean="0"/>
              <a:t>E.g. </a:t>
            </a:r>
            <a:r>
              <a:rPr lang="en-US" dirty="0" err="1" smtClean="0"/>
              <a:t>DataHub</a:t>
            </a:r>
            <a:r>
              <a:rPr lang="en-US" dirty="0" smtClean="0"/>
              <a:t>, B2DROP </a:t>
            </a:r>
            <a:r>
              <a:rPr lang="en-US" dirty="0" smtClean="0">
                <a:sym typeface="Wingdings"/>
              </a:rPr>
              <a:t> Check in EOSC-hub Marketplace. Some with, some without user approval</a:t>
            </a:r>
            <a:endParaRPr lang="en-US" dirty="0" smtClean="0"/>
          </a:p>
          <a:p>
            <a:r>
              <a:rPr lang="en-US" dirty="0" err="1" smtClean="0"/>
              <a:t>Zenodo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There are two access modes</a:t>
            </a:r>
          </a:p>
          <a:p>
            <a:pPr lvl="1"/>
            <a:r>
              <a:rPr lang="en-US" dirty="0" smtClean="0"/>
              <a:t>Long-tail user: Login and upload your ‘research objects’</a:t>
            </a:r>
          </a:p>
          <a:p>
            <a:pPr lvl="1"/>
            <a:r>
              <a:rPr lang="en-US" dirty="0" smtClean="0"/>
              <a:t>Community: Request community dashboard </a:t>
            </a:r>
            <a:r>
              <a:rPr lang="en-US" dirty="0"/>
              <a:t>via </a:t>
            </a:r>
            <a:r>
              <a:rPr lang="en-US" dirty="0">
                <a:hlinkClick r:id="rId3"/>
              </a:rPr>
              <a:t>https://www.zenodo.org/signup</a:t>
            </a:r>
            <a:r>
              <a:rPr lang="en-US" dirty="0" smtClean="0">
                <a:hlinkClick r:id="rId3"/>
              </a:rPr>
              <a:t>/</a:t>
            </a:r>
            <a:r>
              <a:rPr lang="en-US" dirty="0" smtClean="0"/>
              <a:t> </a:t>
            </a:r>
            <a:endParaRPr lang="en-US" dirty="0" smtClean="0">
              <a:solidFill>
                <a:srgbClr val="DF3A10"/>
              </a:solidFill>
            </a:endParaRPr>
          </a:p>
          <a:p>
            <a:r>
              <a:rPr lang="en-US" dirty="0" err="1" smtClean="0"/>
              <a:t>GitHub</a:t>
            </a:r>
            <a:r>
              <a:rPr lang="en-US" dirty="0" smtClean="0"/>
              <a:t>: Login and use (outside EOSC)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uk-UA" smtClean="0"/>
              <a:pPr/>
              <a:t>2</a:t>
            </a:fld>
            <a:endParaRPr lang="uk-UA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US" dirty="0"/>
              <a:t>Using services after this training</a:t>
            </a:r>
          </a:p>
        </p:txBody>
      </p:sp>
    </p:spTree>
    <p:extLst>
      <p:ext uri="{BB962C8B-B14F-4D97-AF65-F5344CB8AC3E}">
        <p14:creationId xmlns:p14="http://schemas.microsoft.com/office/powerpoint/2010/main" val="26071067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35360" y="4437112"/>
            <a:ext cx="11856640" cy="1686658"/>
          </a:xfrm>
        </p:spPr>
        <p:txBody>
          <a:bodyPr>
            <a:normAutofit/>
          </a:bodyPr>
          <a:lstStyle/>
          <a:p>
            <a:r>
              <a:rPr lang="en-US" dirty="0" smtClean="0"/>
              <a:t>Opened in Nov 2018: </a:t>
            </a:r>
            <a:r>
              <a:rPr lang="en-US" dirty="0">
                <a:hlinkClick r:id="rId2"/>
              </a:rPr>
              <a:t>https://eosc-portal.eu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Built and further developed by a growing community of projects</a:t>
            </a:r>
          </a:p>
          <a:p>
            <a:r>
              <a:rPr lang="en-US" dirty="0" smtClean="0"/>
              <a:t>EOSC-hub is the core, and the biggest of these projects (2018-2020, 33mEUR)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European Open Science Cloud</a:t>
            </a:r>
            <a:endParaRPr lang="en-US" dirty="0"/>
          </a:p>
        </p:txBody>
      </p:sp>
      <p:sp>
        <p:nvSpPr>
          <p:cNvPr id="5" name="Text Placeholder 4"/>
          <p:cNvSpPr txBox="1">
            <a:spLocks/>
          </p:cNvSpPr>
          <p:nvPr/>
        </p:nvSpPr>
        <p:spPr>
          <a:xfrm>
            <a:off x="335360" y="908720"/>
            <a:ext cx="11523645" cy="3384376"/>
          </a:xfrm>
          <a:prstGeom prst="rect">
            <a:avLst/>
          </a:prstGeom>
          <a:ln>
            <a:solidFill>
              <a:srgbClr val="282828"/>
            </a:solidFill>
          </a:ln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sz="2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800" indent="0" algn="ctr">
              <a:buFontTx/>
              <a:buNone/>
            </a:pPr>
            <a:r>
              <a:rPr lang="en-US" sz="3200" i="1" dirty="0" smtClean="0"/>
              <a:t>The </a:t>
            </a:r>
            <a:r>
              <a:rPr lang="en-US" sz="3200" i="1" dirty="0" smtClean="0">
                <a:solidFill>
                  <a:srgbClr val="B5892D"/>
                </a:solidFill>
              </a:rPr>
              <a:t>federated infrastructure </a:t>
            </a:r>
            <a:r>
              <a:rPr lang="en-US" sz="3200" i="1" dirty="0" smtClean="0"/>
              <a:t>and supporting initiative providing </a:t>
            </a:r>
          </a:p>
          <a:p>
            <a:pPr marL="50800" indent="0" algn="ctr">
              <a:buFontTx/>
              <a:buNone/>
            </a:pPr>
            <a:r>
              <a:rPr lang="en-US" sz="3200" i="1" dirty="0" smtClean="0"/>
              <a:t>all </a:t>
            </a:r>
            <a:r>
              <a:rPr lang="en-US" sz="3200" i="1" dirty="0" smtClean="0">
                <a:solidFill>
                  <a:srgbClr val="B5892D"/>
                </a:solidFill>
              </a:rPr>
              <a:t>researchers, innovators, companies and citizens </a:t>
            </a:r>
          </a:p>
          <a:p>
            <a:pPr marL="50800" indent="0" algn="ctr">
              <a:buFontTx/>
              <a:buNone/>
            </a:pPr>
            <a:r>
              <a:rPr lang="en-US" sz="3200" i="1" dirty="0" smtClean="0"/>
              <a:t>with </a:t>
            </a:r>
            <a:r>
              <a:rPr lang="en-US" sz="3200" i="1" dirty="0" smtClean="0">
                <a:solidFill>
                  <a:srgbClr val="B5892D"/>
                </a:solidFill>
              </a:rPr>
              <a:t>seamless</a:t>
            </a:r>
            <a:r>
              <a:rPr lang="en-US" sz="3200" i="1" dirty="0" smtClean="0"/>
              <a:t> access to an </a:t>
            </a:r>
            <a:r>
              <a:rPr lang="en-US" sz="3200" i="1" dirty="0" smtClean="0">
                <a:solidFill>
                  <a:srgbClr val="B5892D"/>
                </a:solidFill>
              </a:rPr>
              <a:t>open-by-default</a:t>
            </a:r>
            <a:r>
              <a:rPr lang="en-US" sz="3200" i="1" dirty="0" smtClean="0"/>
              <a:t>, </a:t>
            </a:r>
            <a:r>
              <a:rPr lang="en-US" sz="3200" i="1" dirty="0" smtClean="0">
                <a:solidFill>
                  <a:srgbClr val="B5892D"/>
                </a:solidFill>
              </a:rPr>
              <a:t>efficient</a:t>
            </a:r>
            <a:r>
              <a:rPr lang="en-US" sz="3200" i="1" dirty="0" smtClean="0"/>
              <a:t> and </a:t>
            </a:r>
            <a:r>
              <a:rPr lang="en-US" sz="3200" i="1" dirty="0" smtClean="0">
                <a:solidFill>
                  <a:srgbClr val="B5892D"/>
                </a:solidFill>
              </a:rPr>
              <a:t>cross-disciplinary</a:t>
            </a:r>
            <a:r>
              <a:rPr lang="en-US" sz="3200" i="1" dirty="0" smtClean="0"/>
              <a:t> environment </a:t>
            </a:r>
          </a:p>
          <a:p>
            <a:pPr marL="50800" indent="0" algn="ctr">
              <a:buFontTx/>
              <a:buNone/>
            </a:pPr>
            <a:r>
              <a:rPr lang="en-US" sz="3200" i="1" dirty="0" smtClean="0"/>
              <a:t>for storing, accessing, reusing data, tools, publications and other scientific outputs for research, innovation and educational purposes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97050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smtClean="0"/>
              <a:t>Access services: </a:t>
            </a:r>
            <a:r>
              <a:rPr lang="en-US" dirty="0" smtClean="0">
                <a:hlinkClick r:id="rId2"/>
              </a:rPr>
              <a:t>https://eosc-portal.eu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Picture 6" descr="Screenshot 2019-02-27 at 9.03.3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54" y="1093626"/>
            <a:ext cx="11501300" cy="5764374"/>
          </a:xfrm>
          <a:prstGeom prst="rect">
            <a:avLst/>
          </a:prstGeom>
          <a:ln>
            <a:solidFill>
              <a:srgbClr val="1B216E"/>
            </a:solidFill>
          </a:ln>
        </p:spPr>
      </p:pic>
      <p:sp>
        <p:nvSpPr>
          <p:cNvPr id="2" name="Left Arrow Callout 1"/>
          <p:cNvSpPr/>
          <p:nvPr/>
        </p:nvSpPr>
        <p:spPr>
          <a:xfrm>
            <a:off x="7403961" y="2395716"/>
            <a:ext cx="3045294" cy="3481556"/>
          </a:xfrm>
          <a:prstGeom prst="left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Some services accessible without authentication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Some services work with automated login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Some require manual approval of users</a:t>
            </a:r>
          </a:p>
        </p:txBody>
      </p:sp>
      <p:sp>
        <p:nvSpPr>
          <p:cNvPr id="8" name="Rounded Rectangular Callout 31"/>
          <p:cNvSpPr/>
          <p:nvPr/>
        </p:nvSpPr>
        <p:spPr>
          <a:xfrm>
            <a:off x="10560496" y="1772816"/>
            <a:ext cx="1584176" cy="2069784"/>
          </a:xfrm>
          <a:prstGeom prst="wedgeRoundRectCallout">
            <a:avLst>
              <a:gd name="adj1" fmla="val -79279"/>
              <a:gd name="adj2" fmla="val 65231"/>
              <a:gd name="adj3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EGI Notebooks ‘catch-all’</a:t>
            </a:r>
          </a:p>
          <a:p>
            <a:pPr algn="ctr"/>
            <a:endParaRPr lang="en-US" sz="1600" dirty="0" smtClean="0">
              <a:solidFill>
                <a:schemeClr val="tx1"/>
              </a:solidFill>
            </a:endParaRP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D2DROP</a:t>
            </a:r>
          </a:p>
          <a:p>
            <a:pPr algn="ctr"/>
            <a:endParaRPr lang="en-US" sz="1600" dirty="0">
              <a:solidFill>
                <a:schemeClr val="tx1"/>
              </a:solidFill>
            </a:endParaRPr>
          </a:p>
          <a:p>
            <a:pPr algn="ctr"/>
            <a:r>
              <a:rPr lang="en-US" sz="1600" dirty="0" err="1" smtClean="0">
                <a:solidFill>
                  <a:schemeClr val="tx1"/>
                </a:solidFill>
              </a:rPr>
              <a:t>Zenodo</a:t>
            </a:r>
            <a:r>
              <a:rPr lang="en-US" sz="1600" dirty="0" smtClean="0">
                <a:solidFill>
                  <a:schemeClr val="tx1"/>
                </a:solidFill>
              </a:rPr>
              <a:t> long-tail</a:t>
            </a:r>
          </a:p>
        </p:txBody>
      </p:sp>
      <p:sp>
        <p:nvSpPr>
          <p:cNvPr id="9" name="Rounded Rectangular Callout 31"/>
          <p:cNvSpPr/>
          <p:nvPr/>
        </p:nvSpPr>
        <p:spPr>
          <a:xfrm>
            <a:off x="10543116" y="4221088"/>
            <a:ext cx="1601556" cy="1944216"/>
          </a:xfrm>
          <a:prstGeom prst="wedgeRoundRectCallout">
            <a:avLst>
              <a:gd name="adj1" fmla="val -67867"/>
              <a:gd name="adj2" fmla="val 7880"/>
              <a:gd name="adj3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EGI Notebooks custom instance</a:t>
            </a:r>
          </a:p>
          <a:p>
            <a:pPr algn="ctr"/>
            <a:endParaRPr lang="en-US" sz="1600" dirty="0">
              <a:solidFill>
                <a:schemeClr val="tx1"/>
              </a:solidFill>
            </a:endParaRPr>
          </a:p>
          <a:p>
            <a:pPr algn="ctr"/>
            <a:r>
              <a:rPr lang="en-US" sz="1600" dirty="0" err="1" smtClean="0">
                <a:solidFill>
                  <a:schemeClr val="tx1"/>
                </a:solidFill>
              </a:rPr>
              <a:t>Zenodo</a:t>
            </a:r>
            <a:r>
              <a:rPr lang="en-US" sz="1600" dirty="0" smtClean="0">
                <a:solidFill>
                  <a:schemeClr val="tx1"/>
                </a:solidFill>
              </a:rPr>
              <a:t> community access</a:t>
            </a:r>
          </a:p>
        </p:txBody>
      </p:sp>
    </p:spTree>
    <p:extLst>
      <p:ext uri="{BB962C8B-B14F-4D97-AF65-F5344CB8AC3E}">
        <p14:creationId xmlns:p14="http://schemas.microsoft.com/office/powerpoint/2010/main" val="2048331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creenshot 2019-03-29 at 16.01.3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89" b="14889"/>
          <a:stretch>
            <a:fillRect/>
          </a:stretch>
        </p:blipFill>
        <p:spPr>
          <a:ln>
            <a:solidFill>
              <a:srgbClr val="282828"/>
            </a:solidFill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Notebook services in EOSC</a:t>
            </a:r>
            <a:endParaRPr lang="en-US" dirty="0"/>
          </a:p>
        </p:txBody>
      </p:sp>
      <p:sp>
        <p:nvSpPr>
          <p:cNvPr id="6" name="Left Arrow Callout 5"/>
          <p:cNvSpPr/>
          <p:nvPr/>
        </p:nvSpPr>
        <p:spPr>
          <a:xfrm>
            <a:off x="8688288" y="980728"/>
            <a:ext cx="1728192" cy="1728192"/>
          </a:xfrm>
          <a:prstGeom prst="leftArrowCallout">
            <a:avLst/>
          </a:prstGeom>
          <a:solidFill>
            <a:schemeClr val="accent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We used this today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582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US" dirty="0" smtClean="0"/>
              <a:t>EGI Notebooks in the EOSC-hub Marketplace</a:t>
            </a:r>
            <a:endParaRPr lang="en-US" dirty="0"/>
          </a:p>
        </p:txBody>
      </p:sp>
      <p:pic>
        <p:nvPicPr>
          <p:cNvPr id="5" name="Picture 4" descr="Screenshot 2019-03-30 at 21.48.1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980728"/>
            <a:ext cx="10992544" cy="5666260"/>
          </a:xfrm>
          <a:prstGeom prst="rect">
            <a:avLst/>
          </a:prstGeom>
          <a:ln>
            <a:solidFill>
              <a:srgbClr val="282828"/>
            </a:solidFill>
          </a:ln>
        </p:spPr>
      </p:pic>
      <p:sp>
        <p:nvSpPr>
          <p:cNvPr id="7" name="Down Arrow Callout 6"/>
          <p:cNvSpPr/>
          <p:nvPr/>
        </p:nvSpPr>
        <p:spPr>
          <a:xfrm>
            <a:off x="8688288" y="1844824"/>
            <a:ext cx="2664296" cy="1008112"/>
          </a:xfrm>
          <a:prstGeom prst="downArrowCallout">
            <a:avLst/>
          </a:prstGeom>
          <a:solidFill>
            <a:schemeClr val="accent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B216E"/>
                </a:solidFill>
              </a:rPr>
              <a:t>For Custom instances</a:t>
            </a:r>
            <a:endParaRPr lang="en-US" dirty="0">
              <a:solidFill>
                <a:srgbClr val="1B21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27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Malgorzata Krakowian\Google Drive\98 EGI.eu - Maps\EGI Fed cloud  2015-05-15 15.37.14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4943"/>
          <a:stretch/>
        </p:blipFill>
        <p:spPr bwMode="auto">
          <a:xfrm>
            <a:off x="7190512" y="1097494"/>
            <a:ext cx="5001488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33DE035C-8BE0-7140-873B-05EB1F6AF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0977" y="-27384"/>
            <a:ext cx="8640960" cy="537716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Custom notebook instances: </a:t>
            </a:r>
            <a:br>
              <a:rPr lang="en-GB" dirty="0" smtClean="0"/>
            </a:br>
            <a:r>
              <a:rPr lang="en-GB" dirty="0" smtClean="0"/>
              <a:t>CPU </a:t>
            </a:r>
            <a:r>
              <a:rPr lang="en-GB" dirty="0"/>
              <a:t>and storage </a:t>
            </a:r>
            <a:r>
              <a:rPr lang="en-GB" dirty="0" smtClean="0"/>
              <a:t>allocation in EGI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7" name="Picture 13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4142" y="1677976"/>
            <a:ext cx="576064" cy="576064"/>
          </a:xfrm>
          <a:prstGeom prst="rect">
            <a:avLst/>
          </a:prstGeom>
        </p:spPr>
      </p:pic>
      <p:pic>
        <p:nvPicPr>
          <p:cNvPr id="8" name="Picture 14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8198" y="1533960"/>
            <a:ext cx="576064" cy="576064"/>
          </a:xfrm>
          <a:prstGeom prst="rect">
            <a:avLst/>
          </a:prstGeom>
        </p:spPr>
      </p:pic>
      <p:pic>
        <p:nvPicPr>
          <p:cNvPr id="9" name="Picture 15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166" y="1894000"/>
            <a:ext cx="576064" cy="576064"/>
          </a:xfrm>
          <a:prstGeom prst="rect">
            <a:avLst/>
          </a:prstGeom>
        </p:spPr>
      </p:pic>
      <p:sp>
        <p:nvSpPr>
          <p:cNvPr id="10" name="Oval 16"/>
          <p:cNvSpPr/>
          <p:nvPr/>
        </p:nvSpPr>
        <p:spPr>
          <a:xfrm>
            <a:off x="4655840" y="1461952"/>
            <a:ext cx="2339752" cy="1224136"/>
          </a:xfrm>
          <a:prstGeom prst="ellipse">
            <a:avLst/>
          </a:prstGeom>
          <a:noFill/>
          <a:ln w="57150" cmpd="sng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r>
              <a:rPr lang="en-US" sz="2400" b="1" dirty="0"/>
              <a:t>VO 1</a:t>
            </a:r>
            <a:br>
              <a:rPr lang="en-US" sz="2400" b="1" dirty="0"/>
            </a:br>
            <a:r>
              <a:rPr lang="en-US" sz="1600" b="1" dirty="0"/>
              <a:t>(cloud a, b, c)</a:t>
            </a:r>
          </a:p>
        </p:txBody>
      </p:sp>
      <p:pic>
        <p:nvPicPr>
          <p:cNvPr id="11" name="Picture 34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6150" y="3284984"/>
            <a:ext cx="576064" cy="576064"/>
          </a:xfrm>
          <a:prstGeom prst="rect">
            <a:avLst/>
          </a:prstGeom>
        </p:spPr>
      </p:pic>
      <p:pic>
        <p:nvPicPr>
          <p:cNvPr id="12" name="Picture 35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0206" y="3140968"/>
            <a:ext cx="576064" cy="576064"/>
          </a:xfrm>
          <a:prstGeom prst="rect">
            <a:avLst/>
          </a:prstGeom>
        </p:spPr>
      </p:pic>
      <p:pic>
        <p:nvPicPr>
          <p:cNvPr id="13" name="Picture 36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2174" y="3501008"/>
            <a:ext cx="576064" cy="576064"/>
          </a:xfrm>
          <a:prstGeom prst="rect">
            <a:avLst/>
          </a:prstGeom>
        </p:spPr>
      </p:pic>
      <p:sp>
        <p:nvSpPr>
          <p:cNvPr id="14" name="Oval 37"/>
          <p:cNvSpPr/>
          <p:nvPr/>
        </p:nvSpPr>
        <p:spPr>
          <a:xfrm>
            <a:off x="4740126" y="3068960"/>
            <a:ext cx="2339752" cy="1224136"/>
          </a:xfrm>
          <a:prstGeom prst="ellipse">
            <a:avLst/>
          </a:prstGeom>
          <a:noFill/>
          <a:ln w="57150" cmpd="sng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r>
              <a:rPr lang="en-US" sz="2400" b="1" dirty="0"/>
              <a:t>VO 2</a:t>
            </a:r>
            <a:br>
              <a:rPr lang="en-US" sz="2400" b="1" dirty="0"/>
            </a:br>
            <a:r>
              <a:rPr lang="en-US" sz="1600" b="1" dirty="0"/>
              <a:t>(cloud b, c, d, e, f)</a:t>
            </a:r>
          </a:p>
        </p:txBody>
      </p:sp>
      <p:sp>
        <p:nvSpPr>
          <p:cNvPr id="15" name="TextBox 3"/>
          <p:cNvSpPr txBox="1"/>
          <p:nvPr/>
        </p:nvSpPr>
        <p:spPr>
          <a:xfrm>
            <a:off x="273310" y="2348880"/>
            <a:ext cx="468284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>
                <a:sym typeface="Wingdings" panose="05000000000000000000" pitchFamily="2" charset="2"/>
              </a:rPr>
              <a:t>Community-specific </a:t>
            </a:r>
            <a:r>
              <a:rPr lang="en-US" sz="2000" dirty="0" smtClean="0">
                <a:sym typeface="Wingdings" panose="05000000000000000000" pitchFamily="2" charset="2"/>
              </a:rPr>
              <a:t>cloud allocations (VOs) </a:t>
            </a:r>
            <a:r>
              <a:rPr lang="en-US" sz="2000" dirty="0">
                <a:sym typeface="Wingdings" panose="05000000000000000000" pitchFamily="2" charset="2"/>
              </a:rPr>
              <a:t>– e.g. CHIPSTER, </a:t>
            </a:r>
            <a:r>
              <a:rPr lang="en-US" sz="2000" dirty="0" err="1">
                <a:sym typeface="Wingdings" panose="05000000000000000000" pitchFamily="2" charset="2"/>
              </a:rPr>
              <a:t>Highthroughtputseq</a:t>
            </a:r>
            <a:r>
              <a:rPr lang="en-US" sz="2000" dirty="0">
                <a:sym typeface="Wingdings" panose="05000000000000000000" pitchFamily="2" charset="2"/>
              </a:rPr>
              <a:t>, EISCAT, etc. (SLA, OLAs)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sym typeface="Wingdings" panose="05000000000000000000" pitchFamily="2" charset="2"/>
              </a:rPr>
              <a:t>Training VO = training.egi.eu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Generic VOs – e.g. </a:t>
            </a:r>
            <a:endParaRPr lang="en-US" sz="2000" dirty="0" smtClean="0"/>
          </a:p>
          <a:p>
            <a:pPr marL="1168400" lvl="2" indent="-254000">
              <a:buAutoNum type="alphaLcParenR"/>
            </a:pPr>
            <a:r>
              <a:rPr lang="en-US" sz="2000" dirty="0" err="1" smtClean="0"/>
              <a:t>fedcloud.egi.eu</a:t>
            </a:r>
            <a:r>
              <a:rPr lang="en-US" sz="2000" dirty="0" smtClean="0"/>
              <a:t> </a:t>
            </a:r>
            <a:r>
              <a:rPr lang="en-US" sz="2000" dirty="0">
                <a:sym typeface="Wingdings" panose="05000000000000000000" pitchFamily="2" charset="2"/>
              </a:rPr>
              <a:t> Incubator for new </a:t>
            </a:r>
            <a:r>
              <a:rPr lang="en-US" sz="2000" dirty="0" smtClean="0">
                <a:sym typeface="Wingdings" panose="05000000000000000000" pitchFamily="2" charset="2"/>
              </a:rPr>
              <a:t>cloud users</a:t>
            </a:r>
            <a:endParaRPr lang="en-US" sz="2000" dirty="0">
              <a:sym typeface="Wingdings" panose="05000000000000000000" pitchFamily="2" charset="2"/>
            </a:endParaRPr>
          </a:p>
          <a:p>
            <a:pPr marL="1168400" lvl="2" indent="-254000">
              <a:buAutoNum type="alphaLcParenR"/>
            </a:pPr>
            <a:r>
              <a:rPr lang="en-US" sz="2000" dirty="0" err="1" smtClean="0">
                <a:sym typeface="Wingdings" panose="05000000000000000000" pitchFamily="2" charset="2"/>
              </a:rPr>
              <a:t>access.egi.eu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smtClean="0">
                <a:sym typeface="Wingdings"/>
              </a:rPr>
              <a:t> Catch-all Notebooks instance runs here</a:t>
            </a:r>
            <a:endParaRPr lang="en-US" sz="2000" dirty="0" smtClean="0">
              <a:sym typeface="Wingdings" panose="05000000000000000000" pitchFamily="2" charset="2"/>
            </a:endParaRPr>
          </a:p>
        </p:txBody>
      </p:sp>
      <p:sp>
        <p:nvSpPr>
          <p:cNvPr id="16" name="Cloud"/>
          <p:cNvSpPr>
            <a:spLocks noChangeAspect="1" noEditPoints="1" noChangeArrowheads="1"/>
          </p:cNvSpPr>
          <p:nvPr/>
        </p:nvSpPr>
        <p:spPr bwMode="auto">
          <a:xfrm>
            <a:off x="10176422" y="3068961"/>
            <a:ext cx="384074" cy="25738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1200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7" name="Cloud"/>
          <p:cNvSpPr>
            <a:spLocks noChangeAspect="1" noEditPoints="1" noChangeArrowheads="1"/>
          </p:cNvSpPr>
          <p:nvPr/>
        </p:nvSpPr>
        <p:spPr bwMode="auto">
          <a:xfrm>
            <a:off x="9782724" y="4396890"/>
            <a:ext cx="379421" cy="2542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1200" dirty="0"/>
              <a:t>e</a:t>
            </a:r>
          </a:p>
        </p:txBody>
      </p:sp>
      <p:sp>
        <p:nvSpPr>
          <p:cNvPr id="18" name="Cloud"/>
          <p:cNvSpPr>
            <a:spLocks noChangeAspect="1" noEditPoints="1" noChangeArrowheads="1"/>
          </p:cNvSpPr>
          <p:nvPr/>
        </p:nvSpPr>
        <p:spPr bwMode="auto">
          <a:xfrm>
            <a:off x="10480978" y="4293096"/>
            <a:ext cx="458323" cy="30714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1200" dirty="0"/>
              <a:t>f</a:t>
            </a:r>
          </a:p>
        </p:txBody>
      </p:sp>
      <p:sp>
        <p:nvSpPr>
          <p:cNvPr id="19" name="Cloud"/>
          <p:cNvSpPr>
            <a:spLocks noChangeAspect="1" noEditPoints="1" noChangeArrowheads="1"/>
          </p:cNvSpPr>
          <p:nvPr/>
        </p:nvSpPr>
        <p:spPr bwMode="auto">
          <a:xfrm>
            <a:off x="9264353" y="2883040"/>
            <a:ext cx="379421" cy="2542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1200" dirty="0"/>
              <a:t>b</a:t>
            </a:r>
          </a:p>
        </p:txBody>
      </p:sp>
      <p:sp>
        <p:nvSpPr>
          <p:cNvPr id="20" name="Cloud"/>
          <p:cNvSpPr>
            <a:spLocks noChangeAspect="1" noEditPoints="1" noChangeArrowheads="1"/>
          </p:cNvSpPr>
          <p:nvPr/>
        </p:nvSpPr>
        <p:spPr bwMode="auto">
          <a:xfrm>
            <a:off x="8311925" y="2625658"/>
            <a:ext cx="379421" cy="2542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1200" dirty="0"/>
              <a:t>a</a:t>
            </a:r>
          </a:p>
        </p:txBody>
      </p:sp>
      <p:sp>
        <p:nvSpPr>
          <p:cNvPr id="21" name="Rounded Rectangle 1"/>
          <p:cNvSpPr/>
          <p:nvPr/>
        </p:nvSpPr>
        <p:spPr>
          <a:xfrm>
            <a:off x="8040216" y="2470064"/>
            <a:ext cx="2669922" cy="1030944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ight Arrow 11"/>
          <p:cNvSpPr/>
          <p:nvPr/>
        </p:nvSpPr>
        <p:spPr>
          <a:xfrm rot="1144204">
            <a:off x="6943362" y="2183086"/>
            <a:ext cx="1261622" cy="43204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ounded Rectangle 23"/>
          <p:cNvSpPr/>
          <p:nvPr/>
        </p:nvSpPr>
        <p:spPr>
          <a:xfrm>
            <a:off x="9124564" y="2810871"/>
            <a:ext cx="2011996" cy="1992378"/>
          </a:xfrm>
          <a:prstGeom prst="round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ight Arrow 24"/>
          <p:cNvSpPr/>
          <p:nvPr/>
        </p:nvSpPr>
        <p:spPr>
          <a:xfrm rot="524792">
            <a:off x="7069538" y="3666327"/>
            <a:ext cx="2209275" cy="45654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Cloud"/>
          <p:cNvSpPr>
            <a:spLocks noChangeAspect="1" noEditPoints="1" noChangeArrowheads="1"/>
          </p:cNvSpPr>
          <p:nvPr/>
        </p:nvSpPr>
        <p:spPr bwMode="auto">
          <a:xfrm>
            <a:off x="9460996" y="3717033"/>
            <a:ext cx="379421" cy="2542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12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727679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0B99E65F-3B3B-C042-9790-36AC6FD21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Resource allocation to VO</a:t>
            </a:r>
            <a:br>
              <a:rPr lang="en-GB" dirty="0"/>
            </a:br>
            <a:endParaRPr lang="en-GB" dirty="0"/>
          </a:p>
        </p:txBody>
      </p:sp>
      <p:grpSp>
        <p:nvGrpSpPr>
          <p:cNvPr id="6" name="Group 21"/>
          <p:cNvGrpSpPr/>
          <p:nvPr/>
        </p:nvGrpSpPr>
        <p:grpSpPr>
          <a:xfrm>
            <a:off x="1631504" y="2562832"/>
            <a:ext cx="2232248" cy="1586249"/>
            <a:chOff x="-252537" y="3530274"/>
            <a:chExt cx="2232248" cy="1586249"/>
          </a:xfrm>
        </p:grpSpPr>
        <p:sp>
          <p:nvSpPr>
            <p:cNvPr id="7" name="pole tekstowe 5"/>
            <p:cNvSpPr txBox="1"/>
            <p:nvPr/>
          </p:nvSpPr>
          <p:spPr>
            <a:xfrm>
              <a:off x="-252537" y="4470192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Project/Community </a:t>
              </a:r>
              <a:r>
                <a:rPr lang="en-GB" b="1" dirty="0" smtClean="0"/>
                <a:t>representative</a:t>
              </a:r>
              <a:endParaRPr lang="en-GB" b="1" dirty="0"/>
            </a:p>
          </p:txBody>
        </p:sp>
        <p:pic>
          <p:nvPicPr>
            <p:cNvPr id="8" name="Picture 2" descr="C:\Users\Krakowian\Google Drive\EGI\Images - icons\women-icon.png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477" y="3530274"/>
              <a:ext cx="878548" cy="8046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18"/>
          <p:cNvGrpSpPr/>
          <p:nvPr/>
        </p:nvGrpSpPr>
        <p:grpSpPr>
          <a:xfrm>
            <a:off x="5170431" y="2284090"/>
            <a:ext cx="1213602" cy="1421712"/>
            <a:chOff x="3779912" y="3296603"/>
            <a:chExt cx="1213602" cy="1421712"/>
          </a:xfrm>
        </p:grpSpPr>
        <p:pic>
          <p:nvPicPr>
            <p:cNvPr id="10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53150" y="3296603"/>
              <a:ext cx="1078892" cy="1197080"/>
            </a:xfrm>
            <a:prstGeom prst="rect">
              <a:avLst/>
            </a:prstGeom>
          </p:spPr>
        </p:pic>
        <p:sp>
          <p:nvSpPr>
            <p:cNvPr id="11" name="pole tekstowe 14"/>
            <p:cNvSpPr txBox="1"/>
            <p:nvPr/>
          </p:nvSpPr>
          <p:spPr>
            <a:xfrm>
              <a:off x="3779912" y="4348983"/>
              <a:ext cx="12136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/>
                <a:t>Negotiator</a:t>
              </a:r>
              <a:endParaRPr lang="pl-PL" b="1" dirty="0"/>
            </a:p>
          </p:txBody>
        </p:sp>
      </p:grpSp>
      <p:grpSp>
        <p:nvGrpSpPr>
          <p:cNvPr id="12" name="Group 19"/>
          <p:cNvGrpSpPr/>
          <p:nvPr/>
        </p:nvGrpSpPr>
        <p:grpSpPr>
          <a:xfrm>
            <a:off x="8763923" y="2932163"/>
            <a:ext cx="995465" cy="997075"/>
            <a:chOff x="7255957" y="3952019"/>
            <a:chExt cx="1279789" cy="1281859"/>
          </a:xfrm>
        </p:grpSpPr>
        <p:pic>
          <p:nvPicPr>
            <p:cNvPr id="13" name="Picture 6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</p:spPr>
        </p:pic>
        <p:sp>
          <p:nvSpPr>
            <p:cNvPr id="14" name="pole tekstowe 18"/>
            <p:cNvSpPr txBox="1"/>
            <p:nvPr/>
          </p:nvSpPr>
          <p:spPr>
            <a:xfrm>
              <a:off x="7255957" y="4402942"/>
              <a:ext cx="1279789" cy="8309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dirty="0" err="1">
                  <a:solidFill>
                    <a:srgbClr val="1F497D"/>
                  </a:solidFill>
                </a:rPr>
                <a:t>Grid</a:t>
              </a:r>
              <a:r>
                <a:rPr lang="pl-PL" b="1" dirty="0"/>
                <a:t/>
              </a:r>
              <a:br>
                <a:rPr lang="pl-PL" b="1" dirty="0"/>
              </a:br>
              <a:r>
                <a:rPr lang="pl-PL" b="1" dirty="0" err="1">
                  <a:solidFill>
                    <a:srgbClr val="1F497D"/>
                  </a:solidFill>
                </a:rPr>
                <a:t>provider</a:t>
              </a:r>
              <a:endParaRPr lang="pl-PL" b="1" dirty="0">
                <a:solidFill>
                  <a:srgbClr val="1F497D"/>
                </a:solidFill>
              </a:endParaRPr>
            </a:p>
          </p:txBody>
        </p:sp>
      </p:grpSp>
      <p:grpSp>
        <p:nvGrpSpPr>
          <p:cNvPr id="15" name="Group 20"/>
          <p:cNvGrpSpPr/>
          <p:nvPr/>
        </p:nvGrpSpPr>
        <p:grpSpPr>
          <a:xfrm>
            <a:off x="9561407" y="2357840"/>
            <a:ext cx="995465" cy="1078378"/>
            <a:chOff x="7630584" y="2852936"/>
            <a:chExt cx="1102964" cy="1194832"/>
          </a:xfrm>
        </p:grpSpPr>
        <p:pic>
          <p:nvPicPr>
            <p:cNvPr id="16" name="Picture 6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59945" y="2852936"/>
              <a:ext cx="580788" cy="561667"/>
            </a:xfrm>
            <a:prstGeom prst="rect">
              <a:avLst/>
            </a:prstGeom>
          </p:spPr>
        </p:pic>
        <p:sp>
          <p:nvSpPr>
            <p:cNvPr id="17" name="pole tekstowe 15"/>
            <p:cNvSpPr txBox="1"/>
            <p:nvPr/>
          </p:nvSpPr>
          <p:spPr>
            <a:xfrm>
              <a:off x="7630584" y="3331640"/>
              <a:ext cx="1102964" cy="7161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dirty="0" err="1">
                  <a:solidFill>
                    <a:srgbClr val="1F497D"/>
                  </a:solidFill>
                </a:rPr>
                <a:t>Cloud</a:t>
              </a:r>
              <a:r>
                <a:rPr lang="pl-PL" b="1" dirty="0">
                  <a:solidFill>
                    <a:srgbClr val="1F497D"/>
                  </a:solidFill>
                </a:rPr>
                <a:t/>
              </a:r>
              <a:br>
                <a:rPr lang="pl-PL" b="1" dirty="0">
                  <a:solidFill>
                    <a:srgbClr val="1F497D"/>
                  </a:solidFill>
                </a:rPr>
              </a:br>
              <a:r>
                <a:rPr lang="pl-PL" b="1" dirty="0" err="1">
                  <a:solidFill>
                    <a:srgbClr val="1F497D"/>
                  </a:solidFill>
                </a:rPr>
                <a:t>provider</a:t>
              </a:r>
              <a:endParaRPr lang="pl-PL" b="1" dirty="0">
                <a:solidFill>
                  <a:srgbClr val="1F497D"/>
                </a:solidFill>
              </a:endParaRPr>
            </a:p>
          </p:txBody>
        </p:sp>
      </p:grpSp>
      <p:sp>
        <p:nvSpPr>
          <p:cNvPr id="18" name="Multidocument 16"/>
          <p:cNvSpPr/>
          <p:nvPr/>
        </p:nvSpPr>
        <p:spPr>
          <a:xfrm>
            <a:off x="5883579" y="3747387"/>
            <a:ext cx="1504967" cy="1601430"/>
          </a:xfrm>
          <a:prstGeom prst="flowChartMultidocument">
            <a:avLst/>
          </a:prstGeom>
          <a:solidFill>
            <a:srgbClr val="D7E4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US" dirty="0">
                <a:solidFill>
                  <a:srgbClr val="4F6228"/>
                </a:solidFill>
              </a:rPr>
              <a:t>Operation Level Agreement</a:t>
            </a:r>
          </a:p>
        </p:txBody>
      </p:sp>
      <p:sp>
        <p:nvSpPr>
          <p:cNvPr id="19" name="Flowchart: Document 4"/>
          <p:cNvSpPr/>
          <p:nvPr/>
        </p:nvSpPr>
        <p:spPr>
          <a:xfrm>
            <a:off x="4428036" y="3753284"/>
            <a:ext cx="1386320" cy="1490173"/>
          </a:xfrm>
          <a:prstGeom prst="flowChartDocument">
            <a:avLst/>
          </a:prstGeom>
          <a:solidFill>
            <a:srgbClr val="D7E4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GB" dirty="0">
                <a:solidFill>
                  <a:srgbClr val="4F6228"/>
                </a:solidFill>
              </a:rPr>
              <a:t>Service Level Agreement</a:t>
            </a:r>
          </a:p>
        </p:txBody>
      </p:sp>
      <p:sp>
        <p:nvSpPr>
          <p:cNvPr id="20" name="Rounded Rectangular Callout 22"/>
          <p:cNvSpPr/>
          <p:nvPr/>
        </p:nvSpPr>
        <p:spPr>
          <a:xfrm>
            <a:off x="3468217" y="5471815"/>
            <a:ext cx="2123728" cy="773640"/>
          </a:xfrm>
          <a:prstGeom prst="wedgeRoundRectCallout">
            <a:avLst>
              <a:gd name="adj1" fmla="val 21674"/>
              <a:gd name="adj2" fmla="val -128583"/>
              <a:gd name="adj3" fmla="val 16667"/>
            </a:avLst>
          </a:prstGeom>
          <a:solidFill>
            <a:srgbClr val="F7F7F7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Satisfaction review (every 3/6/12 months)</a:t>
            </a:r>
          </a:p>
        </p:txBody>
      </p:sp>
      <p:grpSp>
        <p:nvGrpSpPr>
          <p:cNvPr id="21" name="Group 23"/>
          <p:cNvGrpSpPr/>
          <p:nvPr/>
        </p:nvGrpSpPr>
        <p:grpSpPr>
          <a:xfrm>
            <a:off x="8112226" y="2356097"/>
            <a:ext cx="995465" cy="1006371"/>
            <a:chOff x="7357255" y="3952019"/>
            <a:chExt cx="1279788" cy="1293811"/>
          </a:xfrm>
        </p:grpSpPr>
        <p:pic>
          <p:nvPicPr>
            <p:cNvPr id="22" name="Picture 6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</p:spPr>
        </p:pic>
        <p:sp>
          <p:nvSpPr>
            <p:cNvPr id="23" name="pole tekstowe 18"/>
            <p:cNvSpPr txBox="1"/>
            <p:nvPr/>
          </p:nvSpPr>
          <p:spPr>
            <a:xfrm>
              <a:off x="7357255" y="4414894"/>
              <a:ext cx="1279788" cy="8309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b="1" dirty="0">
                  <a:solidFill>
                    <a:schemeClr val="tx2"/>
                  </a:solidFill>
                </a:rPr>
                <a:t>Storage</a:t>
              </a:r>
              <a:br>
                <a:rPr lang="pl-PL" b="1" dirty="0">
                  <a:solidFill>
                    <a:schemeClr val="tx2"/>
                  </a:solidFill>
                </a:rPr>
              </a:br>
              <a:r>
                <a:rPr lang="pl-PL" b="1" dirty="0" err="1">
                  <a:solidFill>
                    <a:schemeClr val="tx2"/>
                  </a:solidFill>
                </a:rPr>
                <a:t>provider</a:t>
              </a:r>
              <a:endParaRPr lang="pl-PL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24" name="Right Arrow 2"/>
          <p:cNvSpPr/>
          <p:nvPr/>
        </p:nvSpPr>
        <p:spPr>
          <a:xfrm>
            <a:off x="3287688" y="2572124"/>
            <a:ext cx="1800200" cy="100811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US" b="1" dirty="0" smtClean="0"/>
              <a:t>Instance requirements</a:t>
            </a:r>
            <a:endParaRPr lang="en-US" b="1" dirty="0"/>
          </a:p>
        </p:txBody>
      </p:sp>
      <p:sp>
        <p:nvSpPr>
          <p:cNvPr id="25" name="Left Arrow 3"/>
          <p:cNvSpPr/>
          <p:nvPr/>
        </p:nvSpPr>
        <p:spPr>
          <a:xfrm>
            <a:off x="6456041" y="2644131"/>
            <a:ext cx="1584176" cy="936104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US" b="1" dirty="0"/>
              <a:t>Conditions</a:t>
            </a:r>
          </a:p>
        </p:txBody>
      </p:sp>
      <p:grpSp>
        <p:nvGrpSpPr>
          <p:cNvPr id="26" name="Group 27"/>
          <p:cNvGrpSpPr/>
          <p:nvPr/>
        </p:nvGrpSpPr>
        <p:grpSpPr>
          <a:xfrm>
            <a:off x="8835936" y="1852046"/>
            <a:ext cx="995465" cy="1008112"/>
            <a:chOff x="7361922" y="3952019"/>
            <a:chExt cx="1279788" cy="1296046"/>
          </a:xfrm>
        </p:grpSpPr>
        <p:pic>
          <p:nvPicPr>
            <p:cNvPr id="27" name="Picture 6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</p:spPr>
        </p:pic>
        <p:sp>
          <p:nvSpPr>
            <p:cNvPr id="28" name="pole tekstowe 18"/>
            <p:cNvSpPr txBox="1"/>
            <p:nvPr/>
          </p:nvSpPr>
          <p:spPr>
            <a:xfrm>
              <a:off x="7361922" y="4417130"/>
              <a:ext cx="1279788" cy="8309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dirty="0" err="1">
                  <a:solidFill>
                    <a:srgbClr val="1F497D"/>
                  </a:solidFill>
                </a:rPr>
                <a:t>Applic</a:t>
              </a:r>
              <a:r>
                <a:rPr lang="pl-PL" b="1" dirty="0">
                  <a:solidFill>
                    <a:srgbClr val="1F497D"/>
                  </a:solidFill>
                </a:rPr>
                <a:t>.</a:t>
              </a:r>
              <a:br>
                <a:rPr lang="pl-PL" b="1" dirty="0">
                  <a:solidFill>
                    <a:srgbClr val="1F497D"/>
                  </a:solidFill>
                </a:rPr>
              </a:br>
              <a:r>
                <a:rPr lang="pl-PL" b="1" dirty="0" err="1">
                  <a:solidFill>
                    <a:srgbClr val="1F497D"/>
                  </a:solidFill>
                </a:rPr>
                <a:t>provider</a:t>
              </a:r>
              <a:endParaRPr lang="pl-PL" b="1" dirty="0">
                <a:solidFill>
                  <a:srgbClr val="1F497D"/>
                </a:solidFill>
              </a:endParaRPr>
            </a:p>
          </p:txBody>
        </p:sp>
      </p:grpSp>
      <p:sp>
        <p:nvSpPr>
          <p:cNvPr id="29" name="Rounded Rectangular Callout 33"/>
          <p:cNvSpPr/>
          <p:nvPr/>
        </p:nvSpPr>
        <p:spPr>
          <a:xfrm>
            <a:off x="5834743" y="5486012"/>
            <a:ext cx="2232248" cy="773640"/>
          </a:xfrm>
          <a:prstGeom prst="wedgeRoundRectCallout">
            <a:avLst>
              <a:gd name="adj1" fmla="val -22502"/>
              <a:gd name="adj2" fmla="val -101185"/>
              <a:gd name="adj3" fmla="val 16667"/>
            </a:avLst>
          </a:prstGeom>
          <a:solidFill>
            <a:srgbClr val="F7F7F7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Performance reports</a:t>
            </a:r>
          </a:p>
        </p:txBody>
      </p:sp>
      <p:pic>
        <p:nvPicPr>
          <p:cNvPr id="30" name="Picture 34"/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5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8409" y="3497190"/>
            <a:ext cx="576064" cy="576064"/>
          </a:xfrm>
          <a:prstGeom prst="rect">
            <a:avLst/>
          </a:prstGeom>
        </p:spPr>
      </p:pic>
      <p:sp>
        <p:nvSpPr>
          <p:cNvPr id="31" name="Rectangle 5"/>
          <p:cNvSpPr/>
          <p:nvPr/>
        </p:nvSpPr>
        <p:spPr>
          <a:xfrm>
            <a:off x="9552384" y="3991954"/>
            <a:ext cx="954360" cy="369322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pl-PL" b="1" dirty="0" err="1">
                <a:solidFill>
                  <a:srgbClr val="1F497D"/>
                </a:solidFill>
              </a:rPr>
              <a:t>Support</a:t>
            </a:r>
            <a:endParaRPr lang="en-US" dirty="0">
              <a:solidFill>
                <a:srgbClr val="1F497D"/>
              </a:solidFill>
            </a:endParaRPr>
          </a:p>
        </p:txBody>
      </p:sp>
      <p:pic>
        <p:nvPicPr>
          <p:cNvPr id="32" name="Picture 35"/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5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8248" y="3425182"/>
            <a:ext cx="576064" cy="576064"/>
          </a:xfrm>
          <a:prstGeom prst="rect">
            <a:avLst/>
          </a:prstGeom>
        </p:spPr>
      </p:pic>
      <p:sp>
        <p:nvSpPr>
          <p:cNvPr id="33" name="Rectangle 36"/>
          <p:cNvSpPr/>
          <p:nvPr/>
        </p:nvSpPr>
        <p:spPr>
          <a:xfrm>
            <a:off x="8112224" y="3919947"/>
            <a:ext cx="954360" cy="369322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pl-PL" b="1" dirty="0">
                <a:solidFill>
                  <a:srgbClr val="1F497D"/>
                </a:solidFill>
              </a:rPr>
              <a:t>Training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34" name="Rounded Rectangular Callout 31"/>
          <p:cNvSpPr/>
          <p:nvPr/>
        </p:nvSpPr>
        <p:spPr>
          <a:xfrm>
            <a:off x="1850572" y="1426833"/>
            <a:ext cx="2123728" cy="773640"/>
          </a:xfrm>
          <a:prstGeom prst="wedgeRoundRectCallout">
            <a:avLst>
              <a:gd name="adj1" fmla="val 45169"/>
              <a:gd name="adj2" fmla="val 129634"/>
              <a:gd name="adj3" fmla="val 16667"/>
            </a:avLst>
          </a:prstGeom>
          <a:solidFill>
            <a:srgbClr val="F7F7F7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Type, number, size, cost, availability, etc.</a:t>
            </a:r>
          </a:p>
        </p:txBody>
      </p:sp>
      <p:sp>
        <p:nvSpPr>
          <p:cNvPr id="35" name="Left Arrow 7"/>
          <p:cNvSpPr/>
          <p:nvPr/>
        </p:nvSpPr>
        <p:spPr>
          <a:xfrm rot="19537412">
            <a:off x="4527079" y="2156008"/>
            <a:ext cx="1512168" cy="521786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17"/>
          <p:cNvSpPr txBox="1"/>
          <p:nvPr/>
        </p:nvSpPr>
        <p:spPr>
          <a:xfrm>
            <a:off x="3863752" y="1196752"/>
            <a:ext cx="432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Trigger the process with a service </a:t>
            </a:r>
            <a:r>
              <a:rPr lang="en-US" sz="2000" b="1" dirty="0" smtClean="0">
                <a:solidFill>
                  <a:srgbClr val="FF0000"/>
                </a:solidFill>
              </a:rPr>
              <a:t>request in the EOSC-hub Marketplace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0862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 2019-04-01 at 18.00.5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1124744"/>
            <a:ext cx="9133434" cy="544522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uk-UA" smtClean="0"/>
              <a:pPr/>
              <a:t>9</a:t>
            </a:fld>
            <a:endParaRPr lang="uk-UA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US" dirty="0"/>
              <a:t>Continue discussion &amp; support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59718" y="1340768"/>
            <a:ext cx="4344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hlinkClick r:id="rId3"/>
              </a:rPr>
              <a:t>https://community.egi.eu/</a:t>
            </a:r>
            <a:r>
              <a:rPr lang="en-US" sz="2800" b="1" dirty="0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="" xmlns:a16="http://schemas.microsoft.com/office/drawing/2014/main" id="{53B92E2A-B9C4-8947-B47B-A10322F0BA98}"/>
              </a:ext>
            </a:extLst>
          </p:cNvPr>
          <p:cNvSpPr/>
          <p:nvPr/>
        </p:nvSpPr>
        <p:spPr>
          <a:xfrm>
            <a:off x="1631504" y="4077072"/>
            <a:ext cx="8568952" cy="432048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797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lide_base">
  <a:themeElements>
    <a:clrScheme name="Eudat-Color">
      <a:dk1>
        <a:srgbClr val="515151"/>
      </a:dk1>
      <a:lt1>
        <a:sysClr val="window" lastClr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Presentation1" id="{2701788A-1968-FA4C-A046-0FDF0EB754D2}" vid="{D6C496C9-DD0D-1F45-8335-410F60411257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6033</TotalTime>
  <Words>442</Words>
  <Application>Microsoft Macintosh PowerPoint</Application>
  <PresentationFormat>Custom</PresentationFormat>
  <Paragraphs>84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slide_base</vt:lpstr>
      <vt:lpstr>PowerPoint Presentation</vt:lpstr>
      <vt:lpstr>Using services after this training</vt:lpstr>
      <vt:lpstr>The European Open Science Cloud</vt:lpstr>
      <vt:lpstr>PowerPoint Presentation</vt:lpstr>
      <vt:lpstr>Notebook services in EOSC</vt:lpstr>
      <vt:lpstr>EGI Notebooks in the EOSC-hub Marketplace</vt:lpstr>
      <vt:lpstr>Custom notebook instances:  CPU and storage allocation in EGI </vt:lpstr>
      <vt:lpstr>Resource allocation to VO </vt:lpstr>
      <vt:lpstr>Continue discussion &amp; support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Enol Fernandez</dc:creator>
  <cp:lastModifiedBy>Gergely Sipos</cp:lastModifiedBy>
  <cp:revision>57</cp:revision>
  <cp:lastPrinted>2018-10-04T12:49:09Z</cp:lastPrinted>
  <dcterms:created xsi:type="dcterms:W3CDTF">2018-10-03T09:10:11Z</dcterms:created>
  <dcterms:modified xsi:type="dcterms:W3CDTF">2019-04-01T10:04:18Z</dcterms:modified>
</cp:coreProperties>
</file>