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336" y="72"/>
      </p:cViewPr>
      <p:guideLst>
        <p:guide orient="horz" pos="2160"/>
        <p:guide pos="27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A63D5-BB50-48F0-92FB-2870BB38275B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886C6-C4FD-4D0E-828A-C6A3D4E50D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2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69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we have now,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Kubernetes:</a:t>
            </a:r>
          </a:p>
          <a:p>
            <a:r>
              <a:rPr lang="en-GB" dirty="0"/>
              <a:t>Scalable and industry tested</a:t>
            </a:r>
          </a:p>
          <a:p>
            <a:r>
              <a:rPr lang="en-GB" dirty="0"/>
              <a:t>Runs on </a:t>
            </a:r>
            <a:r>
              <a:rPr lang="en-GB" dirty="0" err="1"/>
              <a:t>FedCloud</a:t>
            </a:r>
            <a:r>
              <a:rPr lang="en-GB" dirty="0"/>
              <a:t> and gives independence from the provider</a:t>
            </a:r>
          </a:p>
          <a:p>
            <a:pPr lvl="1"/>
            <a:r>
              <a:rPr lang="en-GB" dirty="0"/>
              <a:t>Just needs some VMs  and a single public IP per deployment</a:t>
            </a:r>
          </a:p>
          <a:p>
            <a:pPr lvl="1"/>
            <a:r>
              <a:rPr lang="en-GB" dirty="0"/>
              <a:t>Can be provisioned with </a:t>
            </a:r>
            <a:r>
              <a:rPr lang="en-GB" dirty="0" err="1"/>
              <a:t>Ansible</a:t>
            </a:r>
            <a:endParaRPr lang="en-GB" dirty="0"/>
          </a:p>
          <a:p>
            <a:r>
              <a:rPr lang="en-GB" dirty="0"/>
              <a:t>Fine-grained control of resource-access for containers</a:t>
            </a:r>
          </a:p>
          <a:p>
            <a:pPr lvl="1"/>
            <a:r>
              <a:rPr lang="en-GB" dirty="0"/>
              <a:t>Can impose limits on user resource consumption </a:t>
            </a:r>
          </a:p>
          <a:p>
            <a:r>
              <a:rPr lang="en-GB" dirty="0"/>
              <a:t>Not just </a:t>
            </a:r>
            <a:r>
              <a:rPr lang="en-GB" dirty="0" err="1"/>
              <a:t>Jupyterhub</a:t>
            </a:r>
            <a:endParaRPr lang="en-GB" dirty="0"/>
          </a:p>
          <a:p>
            <a:pPr lvl="1"/>
            <a:r>
              <a:rPr lang="en-GB" dirty="0"/>
              <a:t>Can potentially be used to integrate other solutions (e.g. Spark)</a:t>
            </a:r>
          </a:p>
          <a:p>
            <a:endParaRPr lang="en-US" dirty="0"/>
          </a:p>
          <a:p>
            <a:r>
              <a:rPr lang="en-US" dirty="0"/>
              <a:t>New </a:t>
            </a:r>
            <a:r>
              <a:rPr lang="en-US" dirty="0" err="1"/>
              <a:t>JupyterHub</a:t>
            </a:r>
            <a:r>
              <a:rPr lang="en-US" dirty="0"/>
              <a:t> authenticator that allows to:</a:t>
            </a:r>
          </a:p>
          <a:p>
            <a:pPr lvl="1"/>
            <a:r>
              <a:rPr lang="en-US" dirty="0"/>
              <a:t>Use EGI </a:t>
            </a:r>
            <a:r>
              <a:rPr lang="en-US" dirty="0" err="1"/>
              <a:t>CheckIn</a:t>
            </a:r>
            <a:r>
              <a:rPr lang="en-US" dirty="0"/>
              <a:t> or EGI </a:t>
            </a:r>
            <a:r>
              <a:rPr lang="en-US" dirty="0" err="1"/>
              <a:t>CheckIn</a:t>
            </a:r>
            <a:r>
              <a:rPr lang="en-US" dirty="0"/>
              <a:t> dev as source for authentication</a:t>
            </a:r>
          </a:p>
          <a:p>
            <a:pPr lvl="1"/>
            <a:r>
              <a:rPr lang="en-US" dirty="0"/>
              <a:t>Define which claims should the user have in order to authorize (e.g. member of the </a:t>
            </a:r>
            <a:r>
              <a:rPr lang="en-US" dirty="0" err="1"/>
              <a:t>LToS</a:t>
            </a:r>
            <a:r>
              <a:rPr lang="en-US" dirty="0"/>
              <a:t>)</a:t>
            </a:r>
          </a:p>
          <a:p>
            <a:r>
              <a:rPr lang="en-US" dirty="0"/>
              <a:t>Kernels:</a:t>
            </a:r>
          </a:p>
          <a:p>
            <a:pPr lvl="1"/>
            <a:r>
              <a:rPr lang="en-US" dirty="0"/>
              <a:t>Default is just python, added Octave and </a:t>
            </a:r>
            <a:r>
              <a:rPr lang="en-US" dirty="0" err="1"/>
              <a:t>SciLab</a:t>
            </a:r>
            <a:r>
              <a:rPr lang="en-US" dirty="0"/>
              <a:t> </a:t>
            </a:r>
          </a:p>
          <a:p>
            <a:r>
              <a:rPr lang="en-US" dirty="0"/>
              <a:t>Storage: </a:t>
            </a:r>
          </a:p>
          <a:p>
            <a:pPr lvl="1"/>
            <a:r>
              <a:rPr lang="en-US" dirty="0"/>
              <a:t>Added hooks into </a:t>
            </a:r>
            <a:r>
              <a:rPr lang="en-US" dirty="0" err="1"/>
              <a:t>JupyterHub</a:t>
            </a:r>
            <a:r>
              <a:rPr lang="en-US" dirty="0"/>
              <a:t> Kubernetes </a:t>
            </a:r>
            <a:r>
              <a:rPr lang="en-US" dirty="0" err="1"/>
              <a:t>Spawner</a:t>
            </a:r>
            <a:r>
              <a:rPr lang="en-US" dirty="0"/>
              <a:t> to better support NFS server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97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33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08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60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16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32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04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9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79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45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47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4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15071-5684-474F-AD68-4A811B98FB6B}" type="datetimeFigureOut">
              <a:rPr lang="it-IT" smtClean="0"/>
              <a:t>07/07/2018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E6B8C-A59D-1840-81BE-979C9FE9E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87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44650" y="6258106"/>
            <a:ext cx="6816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INTERNATIONAL SUMMER SCHOOL Data Management in </a:t>
            </a:r>
            <a:r>
              <a:rPr lang="it-IT" sz="1400" dirty="0" err="1" smtClean="0"/>
              <a:t>Environmental</a:t>
            </a:r>
            <a:r>
              <a:rPr lang="it-IT" sz="1400" dirty="0" smtClean="0"/>
              <a:t> </a:t>
            </a:r>
          </a:p>
          <a:p>
            <a:r>
              <a:rPr lang="it-IT" sz="1400" dirty="0" smtClean="0"/>
              <a:t>&amp; Earth Science </a:t>
            </a:r>
            <a:r>
              <a:rPr lang="it-IT" sz="1400" dirty="0" err="1" smtClean="0"/>
              <a:t>Infrastructures</a:t>
            </a:r>
            <a:r>
              <a:rPr lang="it-IT" sz="1400" dirty="0" smtClean="0"/>
              <a:t>: </a:t>
            </a:r>
            <a:r>
              <a:rPr lang="it-IT" sz="1400" dirty="0" err="1" smtClean="0"/>
              <a:t>Theory</a:t>
            </a:r>
            <a:r>
              <a:rPr lang="it-IT" sz="1400" dirty="0" smtClean="0"/>
              <a:t> &amp; </a:t>
            </a:r>
            <a:r>
              <a:rPr lang="it-IT" sz="1400" dirty="0" err="1" smtClean="0"/>
              <a:t>Practice</a:t>
            </a:r>
            <a:r>
              <a:rPr lang="it-IT" sz="1400" dirty="0" smtClean="0"/>
              <a:t> Lecce, 9-13 </a:t>
            </a:r>
            <a:r>
              <a:rPr lang="it-IT" sz="1400" dirty="0" err="1" smtClean="0"/>
              <a:t>July</a:t>
            </a:r>
            <a:r>
              <a:rPr lang="it-IT" sz="1400" dirty="0" smtClean="0"/>
              <a:t> 2018</a:t>
            </a:r>
            <a:endParaRPr lang="it-IT" sz="1400" dirty="0"/>
          </a:p>
        </p:txBody>
      </p:sp>
      <p:pic>
        <p:nvPicPr>
          <p:cNvPr id="8" name="Immagine 7" descr="footer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159500"/>
            <a:ext cx="3657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ybinder.org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hyperlink" Target="https://envri-notebooks.fedcloud-tf.fedcloud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6496" y="4551401"/>
            <a:ext cx="7546350" cy="1752600"/>
          </a:xfrm>
        </p:spPr>
        <p:txBody>
          <a:bodyPr>
            <a:normAutofit/>
          </a:bodyPr>
          <a:lstStyle/>
          <a:p>
            <a:pPr algn="r"/>
            <a:r>
              <a:rPr lang="it-IT" b="1" dirty="0" err="1" smtClean="0"/>
              <a:t>Introduction</a:t>
            </a:r>
            <a:r>
              <a:rPr lang="it-IT" b="1" dirty="0" smtClean="0"/>
              <a:t> of EGI </a:t>
            </a:r>
            <a:r>
              <a:rPr lang="it-IT" b="1" dirty="0" err="1" smtClean="0"/>
              <a:t>Jupyter</a:t>
            </a:r>
            <a:r>
              <a:rPr lang="it-IT" b="1" dirty="0" smtClean="0"/>
              <a:t> Notebooks</a:t>
            </a:r>
          </a:p>
          <a:p>
            <a:pPr algn="r"/>
            <a:r>
              <a:rPr lang="it-IT" sz="2800" dirty="0" smtClean="0"/>
              <a:t>Giuseppe La Rocca, EGI Foundation</a:t>
            </a:r>
          </a:p>
          <a:p>
            <a:pPr algn="r"/>
            <a:r>
              <a:rPr lang="it-IT" sz="2800" dirty="0" smtClean="0"/>
              <a:t>Lecce, 9-13 </a:t>
            </a:r>
            <a:r>
              <a:rPr lang="it-IT" sz="2800" dirty="0" err="1" smtClean="0"/>
              <a:t>July</a:t>
            </a:r>
            <a:r>
              <a:rPr lang="it-IT" sz="2800" dirty="0" smtClean="0"/>
              <a:t> 2018</a:t>
            </a:r>
            <a:endParaRPr lang="it-IT" sz="2800" dirty="0"/>
          </a:p>
        </p:txBody>
      </p:sp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110E0-6EB5-4044-85FB-8D2C01F9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7A9EB2-F7F1-FB47-B77B-DE839EC0C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4" y="1164880"/>
            <a:ext cx="8928992" cy="4784400"/>
          </a:xfrm>
        </p:spPr>
        <p:txBody>
          <a:bodyPr>
            <a:normAutofit/>
          </a:bodyPr>
          <a:lstStyle/>
          <a:p>
            <a:r>
              <a:rPr lang="en-GB" dirty="0"/>
              <a:t>Initial </a:t>
            </a:r>
            <a:r>
              <a:rPr lang="en-GB" dirty="0" smtClean="0"/>
              <a:t>catch-all </a:t>
            </a:r>
            <a:r>
              <a:rPr lang="en-GB" dirty="0"/>
              <a:t>service deployment available as </a:t>
            </a:r>
            <a:r>
              <a:rPr lang="en-GB" dirty="0" smtClean="0"/>
              <a:t>Alpha </a:t>
            </a:r>
            <a:endParaRPr lang="en-GB" dirty="0"/>
          </a:p>
          <a:p>
            <a:pPr lvl="1"/>
            <a:r>
              <a:rPr lang="en-GB" dirty="0">
                <a:sym typeface="Wingdings"/>
              </a:rPr>
              <a:t>Open for</a:t>
            </a:r>
            <a:r>
              <a:rPr lang="en-GB" dirty="0"/>
              <a:t> early adopter users</a:t>
            </a:r>
          </a:p>
          <a:p>
            <a:pPr lvl="1"/>
            <a:r>
              <a:rPr lang="en-GB" dirty="0"/>
              <a:t>Deployed on CESGA cloud site as part of the </a:t>
            </a:r>
            <a:r>
              <a:rPr lang="en-GB" dirty="0" smtClean="0"/>
              <a:t>EGI </a:t>
            </a:r>
            <a:r>
              <a:rPr lang="en-GB" dirty="0" err="1" smtClean="0"/>
              <a:t>AoD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r>
              <a:rPr lang="en-GB" dirty="0"/>
              <a:t>VO-specific deployment tests</a:t>
            </a:r>
          </a:p>
          <a:p>
            <a:pPr lvl="1"/>
            <a:r>
              <a:rPr lang="en-GB" dirty="0"/>
              <a:t>For AGINFRA+ </a:t>
            </a:r>
            <a:r>
              <a:rPr lang="en-GB" dirty="0" smtClean="0"/>
              <a:t>community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err="1" smtClean="0"/>
              <a:t>Binderhub</a:t>
            </a:r>
            <a:r>
              <a:rPr lang="en-GB" dirty="0" smtClean="0"/>
              <a:t> </a:t>
            </a:r>
            <a:r>
              <a:rPr lang="en-GB" dirty="0"/>
              <a:t>experimental setup</a:t>
            </a:r>
          </a:p>
          <a:p>
            <a:pPr lvl="1"/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="" xmlns:a16="http://schemas.microsoft.com/office/drawing/2014/main" id="{CEB6CDD8-B270-5145-8857-07F5FB853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3618638"/>
            <a:ext cx="3672408" cy="2500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8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022B5-119B-5D40-A4B8-C1B865A9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6F742B-905E-5D4F-B342-B8C56A7009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Getting it to beta:</a:t>
            </a:r>
          </a:p>
          <a:p>
            <a:pPr lvl="1"/>
            <a:r>
              <a:rPr lang="en-GB" dirty="0"/>
              <a:t>Prometheus Monitoring </a:t>
            </a:r>
          </a:p>
          <a:p>
            <a:pPr lvl="1"/>
            <a:r>
              <a:rPr lang="en-GB" dirty="0"/>
              <a:t>Accounting</a:t>
            </a:r>
          </a:p>
          <a:p>
            <a:pPr lvl="1"/>
            <a:r>
              <a:rPr lang="en-GB" dirty="0"/>
              <a:t>Performance </a:t>
            </a:r>
            <a:r>
              <a:rPr lang="en-GB" dirty="0" smtClean="0"/>
              <a:t>Tuning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Explore additional features:</a:t>
            </a:r>
          </a:p>
          <a:p>
            <a:pPr lvl="1"/>
            <a:r>
              <a:rPr lang="en-GB" dirty="0"/>
              <a:t>User provided environments with binder technology (</a:t>
            </a:r>
            <a:r>
              <a:rPr lang="en-GB" dirty="0">
                <a:hlinkClick r:id="rId2"/>
              </a:rPr>
              <a:t>https://mybinder.org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Integration with other EGI/EOSC-hub services </a:t>
            </a:r>
          </a:p>
        </p:txBody>
      </p:sp>
    </p:spTree>
    <p:extLst>
      <p:ext uri="{BB962C8B-B14F-4D97-AF65-F5344CB8AC3E}">
        <p14:creationId xmlns:p14="http://schemas.microsoft.com/office/powerpoint/2010/main" val="26828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Thank you for your attention!</a:t>
            </a:r>
            <a:br>
              <a:rPr lang="en-GB" sz="3200" b="1" dirty="0" smtClean="0"/>
            </a:br>
            <a:r>
              <a:rPr lang="en-GB" sz="3200" b="1" smtClean="0">
                <a:hlinkClick r:id="rId2"/>
              </a:rPr>
              <a:t>support@egi.eu</a:t>
            </a:r>
            <a:r>
              <a:rPr lang="en-GB" sz="3200" b="1" smtClean="0"/>
              <a:t> </a:t>
            </a:r>
            <a:endParaRPr lang="en-GB" sz="3200" b="1" dirty="0"/>
          </a:p>
        </p:txBody>
      </p:sp>
      <p:pic>
        <p:nvPicPr>
          <p:cNvPr id="1026" name="Picture 2" descr="https://www.egi.eu/wp-content/uploads/2016/09/EGI_Logo_RGB_315x250px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13" y="3931674"/>
            <a:ext cx="2049296" cy="162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341438"/>
            <a:ext cx="4608512" cy="4031778"/>
          </a:xfrm>
        </p:spPr>
        <p:txBody>
          <a:bodyPr/>
          <a:lstStyle/>
          <a:p>
            <a:pPr algn="just"/>
            <a:r>
              <a:rPr lang="en-US" sz="2400" dirty="0" smtClean="0"/>
              <a:t>Open </a:t>
            </a:r>
            <a:r>
              <a:rPr lang="en-US" sz="2400" dirty="0"/>
              <a:t>source, interactive </a:t>
            </a:r>
            <a:r>
              <a:rPr lang="en-US" sz="2400" dirty="0" smtClean="0"/>
              <a:t>platform for Data Science</a:t>
            </a:r>
          </a:p>
          <a:p>
            <a:pPr algn="just"/>
            <a:r>
              <a:rPr lang="en-US" sz="2400" dirty="0" smtClean="0"/>
              <a:t>Notebooks </a:t>
            </a:r>
            <a:r>
              <a:rPr lang="en-US" sz="2400" dirty="0"/>
              <a:t>can be shared with others </a:t>
            </a:r>
            <a:r>
              <a:rPr lang="en-US" sz="2400" dirty="0" smtClean="0"/>
              <a:t>using email, Dropbox, GitHub</a:t>
            </a:r>
          </a:p>
          <a:p>
            <a:pPr algn="just"/>
            <a:r>
              <a:rPr lang="en-US" sz="2400" dirty="0"/>
              <a:t>Interactive </a:t>
            </a:r>
            <a:r>
              <a:rPr lang="en-US" sz="2400" dirty="0" smtClean="0"/>
              <a:t>widgets</a:t>
            </a:r>
            <a:endParaRPr lang="el-GR" sz="2400" dirty="0"/>
          </a:p>
        </p:txBody>
      </p:sp>
      <p:pic>
        <p:nvPicPr>
          <p:cNvPr id="1030" name="Picture 6" descr="Data Carpentry – Making data science more effici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05" y="5444245"/>
            <a:ext cx="2621526" cy="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wcarpentry.github.io/python-novice-inflammation/img/software-carpentry-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93512"/>
            <a:ext cx="2986088" cy="6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4202900"/>
            <a:ext cx="3024336" cy="4502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latin typeface="Candara" panose="020E0502030303020204" pitchFamily="34" charset="0"/>
              </a:rPr>
              <a:t>Favorite </a:t>
            </a:r>
            <a:r>
              <a:rPr lang="en-US" sz="2400" smtClean="0">
                <a:latin typeface="Candara" panose="020E0502030303020204" pitchFamily="34" charset="0"/>
              </a:rPr>
              <a:t>tool for:</a:t>
            </a:r>
            <a:endParaRPr lang="el-GR" sz="2400" dirty="0">
              <a:latin typeface="Candara" panose="020E0502030303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16" y="1204627"/>
            <a:ext cx="4091464" cy="48896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Jupyter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notebook in a nutshell</a:t>
            </a:r>
            <a:endParaRPr lang="el-GR" sz="3200" b="1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Jupyter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vs.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JupyterHub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536504" cy="4784400"/>
          </a:xfrm>
        </p:spPr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is single user by design</a:t>
            </a:r>
          </a:p>
          <a:p>
            <a:r>
              <a:rPr lang="en-US" dirty="0" err="1"/>
              <a:t>JupyterHub</a:t>
            </a:r>
            <a:r>
              <a:rPr lang="en-US" dirty="0"/>
              <a:t> adds multi-user capabilities</a:t>
            </a:r>
          </a:p>
          <a:p>
            <a:pPr lvl="1"/>
            <a:r>
              <a:rPr lang="en-US" dirty="0"/>
              <a:t>Manages Authentication</a:t>
            </a:r>
          </a:p>
          <a:p>
            <a:pPr lvl="1"/>
            <a:r>
              <a:rPr lang="en-US" dirty="0"/>
              <a:t>Spawns single-users notebooks servers on-demand</a:t>
            </a:r>
          </a:p>
          <a:p>
            <a:pPr lvl="1"/>
            <a:r>
              <a:rPr lang="en-US" dirty="0"/>
              <a:t>Gives each user a complete </a:t>
            </a:r>
            <a:r>
              <a:rPr lang="en-US" dirty="0" err="1"/>
              <a:t>Jupyter</a:t>
            </a:r>
            <a:r>
              <a:rPr lang="en-US" dirty="0"/>
              <a:t> server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51" y="1736898"/>
            <a:ext cx="40386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7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EGI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Jupyter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Notebooks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Offer </a:t>
            </a:r>
            <a:r>
              <a:rPr lang="en-US" dirty="0" err="1"/>
              <a:t>Jupyter</a:t>
            </a:r>
            <a:r>
              <a:rPr lang="en-US" dirty="0"/>
              <a:t> notebooks ‘as Service’</a:t>
            </a:r>
          </a:p>
          <a:p>
            <a:pPr lvl="1"/>
            <a:r>
              <a:rPr lang="en-US" dirty="0"/>
              <a:t>One-click solution, just login and start using</a:t>
            </a:r>
          </a:p>
          <a:p>
            <a:pPr lvl="1"/>
            <a:endParaRPr lang="en-US" dirty="0"/>
          </a:p>
          <a:p>
            <a:r>
              <a:rPr lang="en-US" dirty="0"/>
              <a:t>Extra EGI Features:</a:t>
            </a:r>
          </a:p>
          <a:p>
            <a:pPr lvl="1"/>
            <a:r>
              <a:rPr lang="en-GB" dirty="0"/>
              <a:t>Login with </a:t>
            </a:r>
            <a:r>
              <a:rPr lang="en-GB" dirty="0" smtClean="0"/>
              <a:t>the EGI AAI Check-In service</a:t>
            </a:r>
            <a:endParaRPr lang="en-GB" dirty="0"/>
          </a:p>
          <a:p>
            <a:pPr lvl="1"/>
            <a:r>
              <a:rPr lang="en-GB" dirty="0"/>
              <a:t>Persistent storage for notebooks</a:t>
            </a:r>
          </a:p>
          <a:p>
            <a:pPr lvl="1"/>
            <a:r>
              <a:rPr lang="en-GB" dirty="0"/>
              <a:t>Bring your own environments/kernels</a:t>
            </a:r>
          </a:p>
          <a:p>
            <a:pPr lvl="1"/>
            <a:r>
              <a:rPr lang="en-GB" dirty="0"/>
              <a:t>Use EGI computing and storage resources from your notebooks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452AFC7-EE12-2843-A831-A53B3F7D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Single Sign-On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0156DE90-E18D-304A-BBA4-341FDBB770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926673"/>
            <a:ext cx="3814540" cy="328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F67B1E71-1AD9-6146-9A76-2986BBC4D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Completely integrated with EGI Check-in</a:t>
            </a:r>
          </a:p>
          <a:p>
            <a:pPr lvl="1"/>
            <a:r>
              <a:rPr lang="en-GB" dirty="0"/>
              <a:t>Login with </a:t>
            </a:r>
            <a:r>
              <a:rPr lang="en-GB" dirty="0" err="1"/>
              <a:t>eduGAIN</a:t>
            </a:r>
            <a:r>
              <a:rPr lang="en-GB" dirty="0"/>
              <a:t>, social (Google, Facebook, LinkedIn) or EGI SSO</a:t>
            </a:r>
          </a:p>
          <a:p>
            <a:pPr lvl="1"/>
            <a:endParaRPr lang="en-GB" dirty="0"/>
          </a:p>
          <a:p>
            <a:r>
              <a:rPr lang="en-GB" dirty="0"/>
              <a:t>Fine grained authorisation</a:t>
            </a:r>
          </a:p>
          <a:p>
            <a:pPr lvl="1"/>
            <a:r>
              <a:rPr lang="en-GB" dirty="0"/>
              <a:t>VO membership</a:t>
            </a:r>
          </a:p>
          <a:p>
            <a:pPr lvl="1"/>
            <a:r>
              <a:rPr lang="en-GB" dirty="0"/>
              <a:t>Role, group, …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9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0C512AB-8DD3-7447-A00C-2151AE32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Persistency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742ECD84-780F-D64C-A9C9-8AB84EB383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3" y="1925955"/>
            <a:ext cx="4196238" cy="36156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2593D11F-2129-CE4B-9C9A-C73B51B1D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6740" y="1341438"/>
            <a:ext cx="4445740" cy="4784400"/>
          </a:xfrm>
        </p:spPr>
        <p:txBody>
          <a:bodyPr>
            <a:normAutofit/>
          </a:bodyPr>
          <a:lstStyle/>
          <a:p>
            <a:r>
              <a:rPr lang="en-GB" dirty="0"/>
              <a:t>Persistent directory linked from home</a:t>
            </a:r>
          </a:p>
          <a:p>
            <a:pPr lvl="1"/>
            <a:r>
              <a:rPr lang="en-GB" dirty="0"/>
              <a:t>User decides what to keep</a:t>
            </a:r>
          </a:p>
          <a:p>
            <a:pPr lvl="1"/>
            <a:r>
              <a:rPr lang="en-GB" dirty="0"/>
              <a:t>NFS storage </a:t>
            </a:r>
          </a:p>
          <a:p>
            <a:pPr lvl="1"/>
            <a:endParaRPr lang="en-GB" dirty="0"/>
          </a:p>
          <a:p>
            <a:r>
              <a:rPr lang="en-GB" dirty="0"/>
              <a:t>Other files coming from the notebook </a:t>
            </a:r>
            <a:r>
              <a:rPr lang="en-GB" dirty="0" smtClean="0"/>
              <a:t>environment</a:t>
            </a:r>
            <a:endParaRPr lang="en-GB" dirty="0"/>
          </a:p>
          <a:p>
            <a:endParaRPr lang="en-GB" dirty="0"/>
          </a:p>
          <a:p>
            <a:r>
              <a:rPr lang="en-GB" dirty="0"/>
              <a:t>Looking into </a:t>
            </a:r>
            <a:r>
              <a:rPr lang="en-GB" dirty="0" err="1" smtClean="0"/>
              <a:t>DataHub</a:t>
            </a:r>
            <a:r>
              <a:rPr lang="en-GB" dirty="0" smtClean="0"/>
              <a:t>/</a:t>
            </a:r>
            <a:r>
              <a:rPr lang="en-GB" dirty="0" err="1"/>
              <a:t>O</a:t>
            </a:r>
            <a:r>
              <a:rPr lang="en-GB" dirty="0" err="1" smtClean="0"/>
              <a:t>nedata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2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F9F43D5-20B6-CE40-A2AE-636FEBD8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 kernels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6FFFF9FF-01DC-2D46-ABF0-214A855DA6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Easy to extend with your own kernels</a:t>
            </a:r>
          </a:p>
          <a:p>
            <a:pPr lvl="1"/>
            <a:r>
              <a:rPr lang="en-GB" dirty="0"/>
              <a:t>Docker container image with </a:t>
            </a:r>
            <a:r>
              <a:rPr lang="en-GB" dirty="0" err="1"/>
              <a:t>JupyterHub</a:t>
            </a:r>
            <a:r>
              <a:rPr lang="en-GB" dirty="0"/>
              <a:t> v0.8</a:t>
            </a:r>
          </a:p>
          <a:p>
            <a:pPr lvl="1"/>
            <a:r>
              <a:rPr lang="en-GB" dirty="0"/>
              <a:t>No root user</a:t>
            </a:r>
          </a:p>
          <a:p>
            <a:pPr lvl="1"/>
            <a:r>
              <a:rPr lang="en-GB" dirty="0"/>
              <a:t>Uses $HOME for notebooks</a:t>
            </a:r>
          </a:p>
          <a:p>
            <a:r>
              <a:rPr lang="en-GB" dirty="0"/>
              <a:t>User select what to start when creating their notebooks</a:t>
            </a:r>
          </a:p>
        </p:txBody>
      </p:sp>
      <p:pic>
        <p:nvPicPr>
          <p:cNvPr id="8" name="Content Placeholder 14">
            <a:extLst>
              <a:ext uri="{FF2B5EF4-FFF2-40B4-BE49-F238E27FC236}">
                <a16:creationId xmlns="" xmlns:a16="http://schemas.microsoft.com/office/drawing/2014/main" id="{C33750A5-4105-5544-AFD4-44AB874432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5" y="1925955"/>
            <a:ext cx="4196238" cy="36156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5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B896A6-F48F-F84F-9C09-C3BB48D5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BDFC93-1B3D-DE48-96BD-CCE026A87E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Catch-all / </a:t>
            </a:r>
            <a:r>
              <a:rPr lang="en-GB" dirty="0" smtClean="0"/>
              <a:t>The EGI Applications on Demand (</a:t>
            </a:r>
            <a:r>
              <a:rPr lang="en-GB" dirty="0" err="1" smtClean="0"/>
              <a:t>AoD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Available via the marketplace</a:t>
            </a:r>
          </a:p>
          <a:p>
            <a:pPr lvl="1"/>
            <a:r>
              <a:rPr lang="en-GB" dirty="0"/>
              <a:t>Limited resources (computing + storage), sponsored access</a:t>
            </a:r>
          </a:p>
          <a:p>
            <a:pPr lvl="1"/>
            <a:r>
              <a:rPr lang="en-GB" dirty="0"/>
              <a:t>Kills notebooks after 1 hour of inactivity</a:t>
            </a:r>
          </a:p>
          <a:p>
            <a:r>
              <a:rPr lang="en-GB" dirty="0"/>
              <a:t>VO/Community deployment</a:t>
            </a:r>
          </a:p>
          <a:p>
            <a:pPr lvl="1"/>
            <a:r>
              <a:rPr lang="en-GB" dirty="0"/>
              <a:t>Tailored to specific VO with custom computing/storage:</a:t>
            </a:r>
          </a:p>
          <a:p>
            <a:pPr lvl="2"/>
            <a:r>
              <a:rPr lang="en-GB" dirty="0"/>
              <a:t>access to GPUs, fat nodes</a:t>
            </a:r>
          </a:p>
          <a:p>
            <a:pPr lvl="2"/>
            <a:r>
              <a:rPr lang="en-GB" dirty="0"/>
              <a:t>access to Spark, other </a:t>
            </a:r>
            <a:r>
              <a:rPr lang="en-GB" dirty="0" err="1"/>
              <a:t>BigData</a:t>
            </a:r>
            <a:r>
              <a:rPr lang="en-GB" dirty="0"/>
              <a:t>/ML environments</a:t>
            </a:r>
          </a:p>
          <a:p>
            <a:pPr lvl="2"/>
            <a:r>
              <a:rPr lang="en-GB" dirty="0"/>
              <a:t>auto-mount filesystems on notebooks</a:t>
            </a:r>
          </a:p>
          <a:p>
            <a:pPr lvl="2"/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10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072877" y="1493098"/>
            <a:ext cx="4824536" cy="4672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1600" dirty="0">
                <a:solidFill>
                  <a:schemeClr val="tx1"/>
                </a:solidFill>
              </a:rPr>
              <a:t>Kubernetes @ EGI </a:t>
            </a:r>
            <a:r>
              <a:rPr lang="en-GB" sz="1600" dirty="0" err="1">
                <a:solidFill>
                  <a:schemeClr val="tx1"/>
                </a:solidFill>
              </a:rPr>
              <a:t>FedCloud</a:t>
            </a:r>
            <a:r>
              <a:rPr lang="en-GB" sz="1600" dirty="0">
                <a:solidFill>
                  <a:schemeClr val="tx1"/>
                </a:solidFill>
              </a:rPr>
              <a:t> site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83968" y="1625228"/>
            <a:ext cx="1152128" cy="1587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dirty="0"/>
              <a:t>Edge node</a:t>
            </a:r>
          </a:p>
          <a:p>
            <a:pPr algn="ctr"/>
            <a:r>
              <a:rPr lang="en-GB" sz="1200" dirty="0"/>
              <a:t>(public IP)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Stack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45" y="1425551"/>
            <a:ext cx="3286606" cy="2064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7504" y="1196752"/>
            <a:ext cx="331236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envri-notebooks.fedcloud-tf.fedcloud.eu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250" y="1814303"/>
            <a:ext cx="539564" cy="72365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42378" y="1571567"/>
            <a:ext cx="3006086" cy="3140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dirty="0"/>
              <a:t>k8s nodes </a:t>
            </a:r>
          </a:p>
          <a:p>
            <a:pPr algn="ctr"/>
            <a:r>
              <a:rPr lang="en-GB" sz="1200" dirty="0"/>
              <a:t>(private IPs)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485145" y="1784567"/>
            <a:ext cx="1520552" cy="818898"/>
            <a:chOff x="3203848" y="4333808"/>
            <a:chExt cx="1520552" cy="818898"/>
          </a:xfrm>
        </p:grpSpPr>
        <p:sp>
          <p:nvSpPr>
            <p:cNvPr id="10" name="Rounded Rectangle 9"/>
            <p:cNvSpPr/>
            <p:nvPr/>
          </p:nvSpPr>
          <p:spPr>
            <a:xfrm>
              <a:off x="3203848" y="4333808"/>
              <a:ext cx="1520552" cy="81889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3220" y="4409802"/>
              <a:ext cx="1401808" cy="66691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958190" y="2898490"/>
            <a:ext cx="1152128" cy="576064"/>
            <a:chOff x="3749057" y="4318131"/>
            <a:chExt cx="1152128" cy="576064"/>
          </a:xfrm>
        </p:grpSpPr>
        <p:sp>
          <p:nvSpPr>
            <p:cNvPr id="15" name="Rounded Rectangle 14"/>
            <p:cNvSpPr/>
            <p:nvPr/>
          </p:nvSpPr>
          <p:spPr>
            <a:xfrm>
              <a:off x="3749057" y="4318131"/>
              <a:ext cx="1152128" cy="5760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2180" y="4500371"/>
              <a:ext cx="785883" cy="21158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414170" y="3050890"/>
            <a:ext cx="1152128" cy="576064"/>
            <a:chOff x="3749057" y="4318131"/>
            <a:chExt cx="1152128" cy="576064"/>
          </a:xfrm>
        </p:grpSpPr>
        <p:sp>
          <p:nvSpPr>
            <p:cNvPr id="18" name="Rounded Rectangle 17"/>
            <p:cNvSpPr/>
            <p:nvPr/>
          </p:nvSpPr>
          <p:spPr>
            <a:xfrm>
              <a:off x="3749057" y="4318131"/>
              <a:ext cx="1152128" cy="5760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2180" y="4500371"/>
              <a:ext cx="785883" cy="21158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870150" y="3186522"/>
            <a:ext cx="1152128" cy="576064"/>
            <a:chOff x="3749057" y="4318131"/>
            <a:chExt cx="1152128" cy="576064"/>
          </a:xfrm>
        </p:grpSpPr>
        <p:sp>
          <p:nvSpPr>
            <p:cNvPr id="21" name="Rounded Rectangle 20"/>
            <p:cNvSpPr/>
            <p:nvPr/>
          </p:nvSpPr>
          <p:spPr>
            <a:xfrm>
              <a:off x="3749057" y="4318131"/>
              <a:ext cx="1152128" cy="5760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2180" y="4500371"/>
              <a:ext cx="785883" cy="21158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326130" y="3385530"/>
            <a:ext cx="1152128" cy="576064"/>
            <a:chOff x="3749057" y="4318131"/>
            <a:chExt cx="1152128" cy="576064"/>
          </a:xfrm>
        </p:grpSpPr>
        <p:sp>
          <p:nvSpPr>
            <p:cNvPr id="24" name="Rounded Rectangle 23"/>
            <p:cNvSpPr/>
            <p:nvPr/>
          </p:nvSpPr>
          <p:spPr>
            <a:xfrm>
              <a:off x="3749057" y="4318131"/>
              <a:ext cx="1152128" cy="5760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2180" y="4500371"/>
              <a:ext cx="785883" cy="211584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>
            <a:off x="5726515" y="5020870"/>
            <a:ext cx="3006086" cy="7296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NFS Persistent Volume Claims</a:t>
            </a:r>
          </a:p>
        </p:txBody>
      </p:sp>
      <p:cxnSp>
        <p:nvCxnSpPr>
          <p:cNvPr id="29" name="Straight Arrow Connector 28"/>
          <p:cNvCxnSpPr>
            <a:stCxn id="27" idx="0"/>
            <a:endCxn id="24" idx="2"/>
          </p:cNvCxnSpPr>
          <p:nvPr/>
        </p:nvCxnSpPr>
        <p:spPr>
          <a:xfrm flipV="1">
            <a:off x="7229558" y="3961594"/>
            <a:ext cx="672636" cy="1059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27" idx="0"/>
          </p:cNvCxnSpPr>
          <p:nvPr/>
        </p:nvCxnSpPr>
        <p:spPr>
          <a:xfrm flipH="1" flipV="1">
            <a:off x="6325226" y="3531592"/>
            <a:ext cx="904332" cy="1489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1"/>
          </p:cNvCxnSpPr>
          <p:nvPr/>
        </p:nvCxnSpPr>
        <p:spPr>
          <a:xfrm flipV="1">
            <a:off x="5129814" y="2194016"/>
            <a:ext cx="1355331" cy="10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3"/>
            <a:endCxn id="7" idx="1"/>
          </p:cNvCxnSpPr>
          <p:nvPr/>
        </p:nvCxnSpPr>
        <p:spPr>
          <a:xfrm flipV="1">
            <a:off x="3532751" y="2176129"/>
            <a:ext cx="1057499" cy="281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2"/>
            <a:endCxn id="15" idx="0"/>
          </p:cNvCxnSpPr>
          <p:nvPr/>
        </p:nvCxnSpPr>
        <p:spPr>
          <a:xfrm flipH="1">
            <a:off x="6534254" y="2603465"/>
            <a:ext cx="711167" cy="29502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18" idx="0"/>
          </p:cNvCxnSpPr>
          <p:nvPr/>
        </p:nvCxnSpPr>
        <p:spPr>
          <a:xfrm flipH="1">
            <a:off x="6990234" y="2603465"/>
            <a:ext cx="255187" cy="44742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2"/>
            <a:endCxn id="21" idx="0"/>
          </p:cNvCxnSpPr>
          <p:nvPr/>
        </p:nvCxnSpPr>
        <p:spPr>
          <a:xfrm>
            <a:off x="7245421" y="2603465"/>
            <a:ext cx="200793" cy="58305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2"/>
            <a:endCxn id="24" idx="0"/>
          </p:cNvCxnSpPr>
          <p:nvPr/>
        </p:nvCxnSpPr>
        <p:spPr>
          <a:xfrm>
            <a:off x="7245421" y="2603465"/>
            <a:ext cx="656773" cy="78206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283968" y="3762586"/>
            <a:ext cx="1152128" cy="591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Kubernetes master</a:t>
            </a:r>
          </a:p>
        </p:txBody>
      </p:sp>
      <p:cxnSp>
        <p:nvCxnSpPr>
          <p:cNvPr id="56" name="Straight Arrow Connector 55"/>
          <p:cNvCxnSpPr>
            <a:stCxn id="55" idx="0"/>
            <a:endCxn id="8" idx="2"/>
          </p:cNvCxnSpPr>
          <p:nvPr/>
        </p:nvCxnSpPr>
        <p:spPr>
          <a:xfrm flipV="1">
            <a:off x="4860032" y="3212975"/>
            <a:ext cx="0" cy="54961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5" idx="0"/>
            <a:endCxn id="9" idx="1"/>
          </p:cNvCxnSpPr>
          <p:nvPr/>
        </p:nvCxnSpPr>
        <p:spPr>
          <a:xfrm flipV="1">
            <a:off x="4860032" y="3141761"/>
            <a:ext cx="882346" cy="62082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206400" y="4266461"/>
            <a:ext cx="1366097" cy="1250771"/>
            <a:chOff x="1719584" y="4058447"/>
            <a:chExt cx="1366097" cy="1250771"/>
          </a:xfrm>
        </p:grpSpPr>
        <p:sp>
          <p:nvSpPr>
            <p:cNvPr id="66" name="Rounded Rectangle 65"/>
            <p:cNvSpPr/>
            <p:nvPr/>
          </p:nvSpPr>
          <p:spPr>
            <a:xfrm>
              <a:off x="1719584" y="4058447"/>
              <a:ext cx="1366097" cy="125077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sz="1200" dirty="0"/>
                <a:t>EGI </a:t>
              </a:r>
              <a:r>
                <a:rPr lang="en-GB" sz="1200" dirty="0" smtClean="0"/>
                <a:t>AAI Check-In</a:t>
              </a:r>
              <a:endParaRPr lang="en-GB" sz="1200" dirty="0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717" y="4147874"/>
              <a:ext cx="804091" cy="804091"/>
            </a:xfrm>
            <a:prstGeom prst="rect">
              <a:avLst/>
            </a:prstGeom>
          </p:spPr>
        </p:pic>
      </p:grpSp>
      <p:cxnSp>
        <p:nvCxnSpPr>
          <p:cNvPr id="70" name="Straight Arrow Connector 69"/>
          <p:cNvCxnSpPr>
            <a:stCxn id="5" idx="2"/>
            <a:endCxn id="66" idx="0"/>
          </p:cNvCxnSpPr>
          <p:nvPr/>
        </p:nvCxnSpPr>
        <p:spPr>
          <a:xfrm>
            <a:off x="1889448" y="3489975"/>
            <a:ext cx="1" cy="776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6" idx="3"/>
            <a:endCxn id="7" idx="1"/>
          </p:cNvCxnSpPr>
          <p:nvPr/>
        </p:nvCxnSpPr>
        <p:spPr>
          <a:xfrm flipV="1">
            <a:off x="2572497" y="2176129"/>
            <a:ext cx="2017753" cy="2715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D07215DA-18FF-264A-B049-C5A9D8829B3F}"/>
              </a:ext>
            </a:extLst>
          </p:cNvPr>
          <p:cNvCxnSpPr>
            <a:cxnSpLocks/>
            <a:stCxn id="55" idx="2"/>
            <a:endCxn id="27" idx="1"/>
          </p:cNvCxnSpPr>
          <p:nvPr/>
        </p:nvCxnSpPr>
        <p:spPr>
          <a:xfrm>
            <a:off x="4860032" y="4354309"/>
            <a:ext cx="866483" cy="103139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A5F3A60-CB0C-9D41-87CC-C9C5136876EA}"/>
              </a:ext>
            </a:extLst>
          </p:cNvPr>
          <p:cNvSpPr txBox="1"/>
          <p:nvPr/>
        </p:nvSpPr>
        <p:spPr>
          <a:xfrm>
            <a:off x="7505431" y="2689105"/>
            <a:ext cx="104361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 err="1"/>
              <a:t>KubeSpawner</a:t>
            </a:r>
            <a:endParaRPr lang="en-GB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F9FEA10-7BE9-324D-A4A1-783DB6117667}"/>
              </a:ext>
            </a:extLst>
          </p:cNvPr>
          <p:cNvSpPr txBox="1"/>
          <p:nvPr/>
        </p:nvSpPr>
        <p:spPr>
          <a:xfrm>
            <a:off x="6082783" y="1616227"/>
            <a:ext cx="113608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 err="1"/>
              <a:t>Oauthenticator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045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491</Words>
  <Application>Microsoft Office PowerPoint</Application>
  <PresentationFormat>Presentazione su schermo (4:3)</PresentationFormat>
  <Paragraphs>108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The Jupyter notebook in a nutshell</vt:lpstr>
      <vt:lpstr>Jupyter vs. JupyterHub</vt:lpstr>
      <vt:lpstr>EGI Jupyter Notebooks</vt:lpstr>
      <vt:lpstr>Single Sign-On</vt:lpstr>
      <vt:lpstr>Persistency</vt:lpstr>
      <vt:lpstr>Custom kernels</vt:lpstr>
      <vt:lpstr>Service modes</vt:lpstr>
      <vt:lpstr>Technology Stack</vt:lpstr>
      <vt:lpstr>Status</vt:lpstr>
      <vt:lpstr>Next Steps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SM</dc:creator>
  <cp:lastModifiedBy>larocca</cp:lastModifiedBy>
  <cp:revision>24</cp:revision>
  <dcterms:created xsi:type="dcterms:W3CDTF">2018-05-30T06:50:30Z</dcterms:created>
  <dcterms:modified xsi:type="dcterms:W3CDTF">2018-07-07T08:36:51Z</dcterms:modified>
</cp:coreProperties>
</file>