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jfif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8" r:id="rId1"/>
    <p:sldMasterId id="2147483679" r:id="rId2"/>
    <p:sldMasterId id="2147483733" r:id="rId3"/>
  </p:sldMasterIdLst>
  <p:notesMasterIdLst>
    <p:notesMasterId r:id="rId41"/>
  </p:notesMasterIdLst>
  <p:sldIdLst>
    <p:sldId id="256" r:id="rId4"/>
    <p:sldId id="404" r:id="rId5"/>
    <p:sldId id="422" r:id="rId6"/>
    <p:sldId id="419" r:id="rId7"/>
    <p:sldId id="423" r:id="rId8"/>
    <p:sldId id="424" r:id="rId9"/>
    <p:sldId id="421" r:id="rId10"/>
    <p:sldId id="398" r:id="rId11"/>
    <p:sldId id="400" r:id="rId12"/>
    <p:sldId id="425" r:id="rId13"/>
    <p:sldId id="405" r:id="rId14"/>
    <p:sldId id="300" r:id="rId15"/>
    <p:sldId id="302" r:id="rId16"/>
    <p:sldId id="383" r:id="rId17"/>
    <p:sldId id="433" r:id="rId18"/>
    <p:sldId id="314" r:id="rId19"/>
    <p:sldId id="258" r:id="rId20"/>
    <p:sldId id="308" r:id="rId21"/>
    <p:sldId id="427" r:id="rId22"/>
    <p:sldId id="332" r:id="rId23"/>
    <p:sldId id="406" r:id="rId24"/>
    <p:sldId id="409" r:id="rId25"/>
    <p:sldId id="410" r:id="rId26"/>
    <p:sldId id="432" r:id="rId27"/>
    <p:sldId id="414" r:id="rId28"/>
    <p:sldId id="430" r:id="rId29"/>
    <p:sldId id="395" r:id="rId30"/>
    <p:sldId id="401" r:id="rId31"/>
    <p:sldId id="316" r:id="rId32"/>
    <p:sldId id="396" r:id="rId33"/>
    <p:sldId id="402" r:id="rId34"/>
    <p:sldId id="417" r:id="rId35"/>
    <p:sldId id="297" r:id="rId36"/>
    <p:sldId id="259" r:id="rId37"/>
    <p:sldId id="428" r:id="rId38"/>
    <p:sldId id="429" r:id="rId39"/>
    <p:sldId id="274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555"/>
    <a:srgbClr val="F5BF9D"/>
    <a:srgbClr val="D2DCF0"/>
    <a:srgbClr val="000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32"/>
    <p:restoredTop sz="93692"/>
  </p:normalViewPr>
  <p:slideViewPr>
    <p:cSldViewPr snapToGrid="0">
      <p:cViewPr varScale="1">
        <p:scale>
          <a:sx n="88" d="100"/>
          <a:sy n="88" d="100"/>
        </p:scale>
        <p:origin x="-1128" y="-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67345E-E907-A54C-8CD3-7EDDEAF06FBB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A9366A-69DF-B64E-B46F-9351D1C5F65F}">
      <dgm:prSet phldrT="[Text]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dirty="0"/>
            <a:t>100 partners</a:t>
          </a:r>
        </a:p>
      </dgm:t>
    </dgm:pt>
    <dgm:pt modelId="{D245824C-7FB8-6C4C-94C7-1841E2410C2C}" type="parTrans" cxnId="{79E791EF-C9B8-0941-8B30-E5589D3E2F6C}">
      <dgm:prSet/>
      <dgm:spPr/>
      <dgm:t>
        <a:bodyPr/>
        <a:lstStyle/>
        <a:p>
          <a:endParaRPr lang="en-US"/>
        </a:p>
      </dgm:t>
    </dgm:pt>
    <dgm:pt modelId="{92B49D02-2B62-9642-BED7-65348506B108}" type="sibTrans" cxnId="{79E791EF-C9B8-0941-8B30-E5589D3E2F6C}">
      <dgm:prSet/>
      <dgm:spPr/>
      <dgm:t>
        <a:bodyPr/>
        <a:lstStyle/>
        <a:p>
          <a:endParaRPr lang="en-US"/>
        </a:p>
      </dgm:t>
    </dgm:pt>
    <dgm:pt modelId="{D013C8EA-7144-5043-820D-A8C93F047C87}">
      <dgm:prSet phldrT="[Text]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dirty="0"/>
            <a:t>36 months</a:t>
          </a:r>
        </a:p>
      </dgm:t>
    </dgm:pt>
    <dgm:pt modelId="{E9E0BF4B-46EC-4249-B088-6CB97D9C642D}" type="parTrans" cxnId="{3FA34FDC-4883-DC4F-9033-0BA7A6B636F8}">
      <dgm:prSet/>
      <dgm:spPr/>
      <dgm:t>
        <a:bodyPr/>
        <a:lstStyle/>
        <a:p>
          <a:endParaRPr lang="en-US"/>
        </a:p>
      </dgm:t>
    </dgm:pt>
    <dgm:pt modelId="{B280F28E-05D1-1A4A-A05F-F4E9A52237EC}" type="sibTrans" cxnId="{3FA34FDC-4883-DC4F-9033-0BA7A6B636F8}">
      <dgm:prSet/>
      <dgm:spPr/>
      <dgm:t>
        <a:bodyPr/>
        <a:lstStyle/>
        <a:p>
          <a:endParaRPr lang="en-US"/>
        </a:p>
      </dgm:t>
    </dgm:pt>
    <dgm:pt modelId="{7C566745-68B6-7F4B-A781-51A6F2D49E8D}">
      <dgm:prSet phldrT="[Text]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dirty="0"/>
            <a:t>33 million Euro</a:t>
          </a:r>
        </a:p>
      </dgm:t>
    </dgm:pt>
    <dgm:pt modelId="{8A5093F3-A70D-344D-879B-76052CA6D740}" type="parTrans" cxnId="{4AA85E93-2CD2-0143-A3ED-753FD1ECD67E}">
      <dgm:prSet/>
      <dgm:spPr/>
      <dgm:t>
        <a:bodyPr/>
        <a:lstStyle/>
        <a:p>
          <a:endParaRPr lang="en-US"/>
        </a:p>
      </dgm:t>
    </dgm:pt>
    <dgm:pt modelId="{53F70921-FB16-BB49-9951-330309818A59}" type="sibTrans" cxnId="{4AA85E93-2CD2-0143-A3ED-753FD1ECD67E}">
      <dgm:prSet/>
      <dgm:spPr/>
      <dgm:t>
        <a:bodyPr/>
        <a:lstStyle/>
        <a:p>
          <a:endParaRPr lang="en-US"/>
        </a:p>
      </dgm:t>
    </dgm:pt>
    <dgm:pt modelId="{ADD6051D-5FD7-6244-9EFE-19EEECC294D6}" type="pres">
      <dgm:prSet presAssocID="{2D67345E-E907-A54C-8CD3-7EDDEAF06F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02A639-FF37-DF42-87C2-97CABD5B98C2}" type="pres">
      <dgm:prSet presAssocID="{C6A9366A-69DF-B64E-B46F-9351D1C5F65F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62CBA-4137-8A48-BEC7-9E826033A4D3}" type="pres">
      <dgm:prSet presAssocID="{92B49D02-2B62-9642-BED7-65348506B108}" presName="space" presStyleCnt="0"/>
      <dgm:spPr/>
    </dgm:pt>
    <dgm:pt modelId="{2367613D-FE21-6047-AB96-6E7629E0EBB2}" type="pres">
      <dgm:prSet presAssocID="{D013C8EA-7144-5043-820D-A8C93F047C87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189AE-66D0-4344-AC0A-8EDAC697DCAA}" type="pres">
      <dgm:prSet presAssocID="{B280F28E-05D1-1A4A-A05F-F4E9A52237EC}" presName="space" presStyleCnt="0"/>
      <dgm:spPr/>
    </dgm:pt>
    <dgm:pt modelId="{BE75E7C6-9FF5-644E-853E-4F9421C83139}" type="pres">
      <dgm:prSet presAssocID="{7C566745-68B6-7F4B-A781-51A6F2D49E8D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AE68-7B51-544F-B0BE-601A85CFC39A}" type="presOf" srcId="{7C566745-68B6-7F4B-A781-51A6F2D49E8D}" destId="{BE75E7C6-9FF5-644E-853E-4F9421C83139}" srcOrd="0" destOrd="0" presId="urn:microsoft.com/office/officeart/2005/8/layout/venn3"/>
    <dgm:cxn modelId="{DC4BA238-07E0-664D-9867-E5F595EFD3F5}" type="presOf" srcId="{2D67345E-E907-A54C-8CD3-7EDDEAF06FBB}" destId="{ADD6051D-5FD7-6244-9EFE-19EEECC294D6}" srcOrd="0" destOrd="0" presId="urn:microsoft.com/office/officeart/2005/8/layout/venn3"/>
    <dgm:cxn modelId="{4AA85E93-2CD2-0143-A3ED-753FD1ECD67E}" srcId="{2D67345E-E907-A54C-8CD3-7EDDEAF06FBB}" destId="{7C566745-68B6-7F4B-A781-51A6F2D49E8D}" srcOrd="2" destOrd="0" parTransId="{8A5093F3-A70D-344D-879B-76052CA6D740}" sibTransId="{53F70921-FB16-BB49-9951-330309818A59}"/>
    <dgm:cxn modelId="{79E791EF-C9B8-0941-8B30-E5589D3E2F6C}" srcId="{2D67345E-E907-A54C-8CD3-7EDDEAF06FBB}" destId="{C6A9366A-69DF-B64E-B46F-9351D1C5F65F}" srcOrd="0" destOrd="0" parTransId="{D245824C-7FB8-6C4C-94C7-1841E2410C2C}" sibTransId="{92B49D02-2B62-9642-BED7-65348506B108}"/>
    <dgm:cxn modelId="{F361F384-276E-4C41-9780-8A062FC08060}" type="presOf" srcId="{D013C8EA-7144-5043-820D-A8C93F047C87}" destId="{2367613D-FE21-6047-AB96-6E7629E0EBB2}" srcOrd="0" destOrd="0" presId="urn:microsoft.com/office/officeart/2005/8/layout/venn3"/>
    <dgm:cxn modelId="{3FA34FDC-4883-DC4F-9033-0BA7A6B636F8}" srcId="{2D67345E-E907-A54C-8CD3-7EDDEAF06FBB}" destId="{D013C8EA-7144-5043-820D-A8C93F047C87}" srcOrd="1" destOrd="0" parTransId="{E9E0BF4B-46EC-4249-B088-6CB97D9C642D}" sibTransId="{B280F28E-05D1-1A4A-A05F-F4E9A52237EC}"/>
    <dgm:cxn modelId="{5B8F63AE-E863-FD46-8890-F0CA2D21A47B}" type="presOf" srcId="{C6A9366A-69DF-B64E-B46F-9351D1C5F65F}" destId="{D302A639-FF37-DF42-87C2-97CABD5B98C2}" srcOrd="0" destOrd="0" presId="urn:microsoft.com/office/officeart/2005/8/layout/venn3"/>
    <dgm:cxn modelId="{7C36E7D6-CB67-4745-AEF0-28AF2FF4F1D3}" type="presParOf" srcId="{ADD6051D-5FD7-6244-9EFE-19EEECC294D6}" destId="{D302A639-FF37-DF42-87C2-97CABD5B98C2}" srcOrd="0" destOrd="0" presId="urn:microsoft.com/office/officeart/2005/8/layout/venn3"/>
    <dgm:cxn modelId="{4C41300C-E1A3-6846-9DB8-B29B13C99E53}" type="presParOf" srcId="{ADD6051D-5FD7-6244-9EFE-19EEECC294D6}" destId="{FB362CBA-4137-8A48-BEC7-9E826033A4D3}" srcOrd="1" destOrd="0" presId="urn:microsoft.com/office/officeart/2005/8/layout/venn3"/>
    <dgm:cxn modelId="{A938964B-4199-3548-A3B4-8F316162DAD1}" type="presParOf" srcId="{ADD6051D-5FD7-6244-9EFE-19EEECC294D6}" destId="{2367613D-FE21-6047-AB96-6E7629E0EBB2}" srcOrd="2" destOrd="0" presId="urn:microsoft.com/office/officeart/2005/8/layout/venn3"/>
    <dgm:cxn modelId="{53762280-502C-604A-895B-7574D7813274}" type="presParOf" srcId="{ADD6051D-5FD7-6244-9EFE-19EEECC294D6}" destId="{B11189AE-66D0-4344-AC0A-8EDAC697DCAA}" srcOrd="3" destOrd="0" presId="urn:microsoft.com/office/officeart/2005/8/layout/venn3"/>
    <dgm:cxn modelId="{C579E7BD-A18E-BE45-8C90-112C18C11114}" type="presParOf" srcId="{ADD6051D-5FD7-6244-9EFE-19EEECC294D6}" destId="{BE75E7C6-9FF5-644E-853E-4F9421C83139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67345E-E907-A54C-8CD3-7EDDEAF06FBB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A9366A-69DF-B64E-B46F-9351D1C5F65F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sz="1100" b="1" dirty="0" smtClean="0"/>
            <a:t>33m EUR</a:t>
          </a:r>
          <a:endParaRPr lang="en-US" sz="1100" b="1" dirty="0"/>
        </a:p>
      </dgm:t>
    </dgm:pt>
    <dgm:pt modelId="{D245824C-7FB8-6C4C-94C7-1841E2410C2C}" type="parTrans" cxnId="{79E791EF-C9B8-0941-8B30-E5589D3E2F6C}">
      <dgm:prSet/>
      <dgm:spPr/>
      <dgm:t>
        <a:bodyPr/>
        <a:lstStyle/>
        <a:p>
          <a:endParaRPr lang="en-US" sz="1100" b="1"/>
        </a:p>
      </dgm:t>
    </dgm:pt>
    <dgm:pt modelId="{92B49D02-2B62-9642-BED7-65348506B108}" type="sibTrans" cxnId="{79E791EF-C9B8-0941-8B30-E5589D3E2F6C}">
      <dgm:prSet/>
      <dgm:spPr/>
      <dgm:t>
        <a:bodyPr/>
        <a:lstStyle/>
        <a:p>
          <a:endParaRPr lang="en-US" sz="1100" b="1"/>
        </a:p>
      </dgm:t>
    </dgm:pt>
    <dgm:pt modelId="{D013C8EA-7144-5043-820D-A8C93F047C87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sz="1100" b="1" dirty="0" smtClean="0"/>
            <a:t>100+ partners</a:t>
          </a:r>
          <a:endParaRPr lang="en-US" sz="1100" b="1" dirty="0"/>
        </a:p>
      </dgm:t>
    </dgm:pt>
    <dgm:pt modelId="{E9E0BF4B-46EC-4249-B088-6CB97D9C642D}" type="parTrans" cxnId="{3FA34FDC-4883-DC4F-9033-0BA7A6B636F8}">
      <dgm:prSet/>
      <dgm:spPr/>
      <dgm:t>
        <a:bodyPr/>
        <a:lstStyle/>
        <a:p>
          <a:endParaRPr lang="en-US" sz="1100" b="1"/>
        </a:p>
      </dgm:t>
    </dgm:pt>
    <dgm:pt modelId="{B280F28E-05D1-1A4A-A05F-F4E9A52237EC}" type="sibTrans" cxnId="{3FA34FDC-4883-DC4F-9033-0BA7A6B636F8}">
      <dgm:prSet/>
      <dgm:spPr/>
      <dgm:t>
        <a:bodyPr/>
        <a:lstStyle/>
        <a:p>
          <a:endParaRPr lang="en-US" sz="1100" b="1"/>
        </a:p>
      </dgm:t>
    </dgm:pt>
    <dgm:pt modelId="{7C566745-68B6-7F4B-A781-51A6F2D49E8D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sz="1100" b="1" dirty="0" smtClean="0"/>
            <a:t>2018-2020</a:t>
          </a:r>
          <a:endParaRPr lang="en-US" sz="1100" b="1" dirty="0"/>
        </a:p>
      </dgm:t>
    </dgm:pt>
    <dgm:pt modelId="{8A5093F3-A70D-344D-879B-76052CA6D740}" type="parTrans" cxnId="{4AA85E93-2CD2-0143-A3ED-753FD1ECD67E}">
      <dgm:prSet/>
      <dgm:spPr/>
      <dgm:t>
        <a:bodyPr/>
        <a:lstStyle/>
        <a:p>
          <a:endParaRPr lang="en-US" sz="1100" b="1"/>
        </a:p>
      </dgm:t>
    </dgm:pt>
    <dgm:pt modelId="{53F70921-FB16-BB49-9951-330309818A59}" type="sibTrans" cxnId="{4AA85E93-2CD2-0143-A3ED-753FD1ECD67E}">
      <dgm:prSet/>
      <dgm:spPr/>
      <dgm:t>
        <a:bodyPr/>
        <a:lstStyle/>
        <a:p>
          <a:endParaRPr lang="en-US" sz="1100" b="1"/>
        </a:p>
      </dgm:t>
    </dgm:pt>
    <dgm:pt modelId="{AA9F1D98-1BD9-A14D-83F2-D5C82BC22445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 lIns="0" rIns="0"/>
        <a:lstStyle/>
        <a:p>
          <a:r>
            <a:rPr lang="en-US" sz="1100" b="1" dirty="0" err="1" smtClean="0"/>
            <a:t>Coord</a:t>
          </a:r>
          <a:r>
            <a:rPr lang="en-US" sz="1100" b="1" dirty="0" smtClean="0"/>
            <a:t>. by EGI Foundation</a:t>
          </a:r>
          <a:endParaRPr lang="en-US" sz="1100" b="1" dirty="0"/>
        </a:p>
      </dgm:t>
    </dgm:pt>
    <dgm:pt modelId="{AD0AF3E9-E7A4-0C48-A6C6-EC4FC3BC4399}" type="parTrans" cxnId="{49A027EB-421F-684C-B246-9E87A78EEA95}">
      <dgm:prSet/>
      <dgm:spPr/>
      <dgm:t>
        <a:bodyPr/>
        <a:lstStyle/>
        <a:p>
          <a:endParaRPr lang="en-US" sz="1100" b="1"/>
        </a:p>
      </dgm:t>
    </dgm:pt>
    <dgm:pt modelId="{DA8D7414-BFD4-3B4C-BC98-641D5AF61039}" type="sibTrans" cxnId="{49A027EB-421F-684C-B246-9E87A78EEA95}">
      <dgm:prSet/>
      <dgm:spPr/>
      <dgm:t>
        <a:bodyPr/>
        <a:lstStyle/>
        <a:p>
          <a:endParaRPr lang="en-US" sz="1100" b="1"/>
        </a:p>
      </dgm:t>
    </dgm:pt>
    <dgm:pt modelId="{ADD6051D-5FD7-6244-9EFE-19EEECC294D6}" type="pres">
      <dgm:prSet presAssocID="{2D67345E-E907-A54C-8CD3-7EDDEAF06F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02A639-FF37-DF42-87C2-97CABD5B98C2}" type="pres">
      <dgm:prSet presAssocID="{C6A9366A-69DF-B64E-B46F-9351D1C5F65F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62CBA-4137-8A48-BEC7-9E826033A4D3}" type="pres">
      <dgm:prSet presAssocID="{92B49D02-2B62-9642-BED7-65348506B108}" presName="space" presStyleCnt="0"/>
      <dgm:spPr/>
    </dgm:pt>
    <dgm:pt modelId="{2367613D-FE21-6047-AB96-6E7629E0EBB2}" type="pres">
      <dgm:prSet presAssocID="{D013C8EA-7144-5043-820D-A8C93F047C8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189AE-66D0-4344-AC0A-8EDAC697DCAA}" type="pres">
      <dgm:prSet presAssocID="{B280F28E-05D1-1A4A-A05F-F4E9A52237EC}" presName="space" presStyleCnt="0"/>
      <dgm:spPr/>
    </dgm:pt>
    <dgm:pt modelId="{BE75E7C6-9FF5-644E-853E-4F9421C83139}" type="pres">
      <dgm:prSet presAssocID="{7C566745-68B6-7F4B-A781-51A6F2D49E8D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0904A-F75A-E54F-9863-E3AEF9F6C302}" type="pres">
      <dgm:prSet presAssocID="{53F70921-FB16-BB49-9951-330309818A59}" presName="space" presStyleCnt="0"/>
      <dgm:spPr/>
    </dgm:pt>
    <dgm:pt modelId="{E61BA040-5EBD-D344-97CD-E94A8011258B}" type="pres">
      <dgm:prSet presAssocID="{AA9F1D98-1BD9-A14D-83F2-D5C82BC22445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35DF3E-A5BA-0945-99F6-3581EFBF2CBA}" type="presOf" srcId="{2D67345E-E907-A54C-8CD3-7EDDEAF06FBB}" destId="{ADD6051D-5FD7-6244-9EFE-19EEECC294D6}" srcOrd="0" destOrd="0" presId="urn:microsoft.com/office/officeart/2005/8/layout/venn3"/>
    <dgm:cxn modelId="{757327AD-9AB5-3C4B-9133-40E608118739}" type="presOf" srcId="{AA9F1D98-1BD9-A14D-83F2-D5C82BC22445}" destId="{E61BA040-5EBD-D344-97CD-E94A8011258B}" srcOrd="0" destOrd="0" presId="urn:microsoft.com/office/officeart/2005/8/layout/venn3"/>
    <dgm:cxn modelId="{70D39BE0-0FF1-3F47-82C2-D7A61018D581}" type="presOf" srcId="{7C566745-68B6-7F4B-A781-51A6F2D49E8D}" destId="{BE75E7C6-9FF5-644E-853E-4F9421C83139}" srcOrd="0" destOrd="0" presId="urn:microsoft.com/office/officeart/2005/8/layout/venn3"/>
    <dgm:cxn modelId="{72D627E6-F5FA-BE45-9B3C-82E1F1902AFF}" type="presOf" srcId="{D013C8EA-7144-5043-820D-A8C93F047C87}" destId="{2367613D-FE21-6047-AB96-6E7629E0EBB2}" srcOrd="0" destOrd="0" presId="urn:microsoft.com/office/officeart/2005/8/layout/venn3"/>
    <dgm:cxn modelId="{8AAF13E0-EAE9-A845-A78D-621835CF424A}" type="presOf" srcId="{C6A9366A-69DF-B64E-B46F-9351D1C5F65F}" destId="{D302A639-FF37-DF42-87C2-97CABD5B98C2}" srcOrd="0" destOrd="0" presId="urn:microsoft.com/office/officeart/2005/8/layout/venn3"/>
    <dgm:cxn modelId="{49A027EB-421F-684C-B246-9E87A78EEA95}" srcId="{2D67345E-E907-A54C-8CD3-7EDDEAF06FBB}" destId="{AA9F1D98-1BD9-A14D-83F2-D5C82BC22445}" srcOrd="3" destOrd="0" parTransId="{AD0AF3E9-E7A4-0C48-A6C6-EC4FC3BC4399}" sibTransId="{DA8D7414-BFD4-3B4C-BC98-641D5AF61039}"/>
    <dgm:cxn modelId="{4AA85E93-2CD2-0143-A3ED-753FD1ECD67E}" srcId="{2D67345E-E907-A54C-8CD3-7EDDEAF06FBB}" destId="{7C566745-68B6-7F4B-A781-51A6F2D49E8D}" srcOrd="2" destOrd="0" parTransId="{8A5093F3-A70D-344D-879B-76052CA6D740}" sibTransId="{53F70921-FB16-BB49-9951-330309818A59}"/>
    <dgm:cxn modelId="{79E791EF-C9B8-0941-8B30-E5589D3E2F6C}" srcId="{2D67345E-E907-A54C-8CD3-7EDDEAF06FBB}" destId="{C6A9366A-69DF-B64E-B46F-9351D1C5F65F}" srcOrd="0" destOrd="0" parTransId="{D245824C-7FB8-6C4C-94C7-1841E2410C2C}" sibTransId="{92B49D02-2B62-9642-BED7-65348506B108}"/>
    <dgm:cxn modelId="{3FA34FDC-4883-DC4F-9033-0BA7A6B636F8}" srcId="{2D67345E-E907-A54C-8CD3-7EDDEAF06FBB}" destId="{D013C8EA-7144-5043-820D-A8C93F047C87}" srcOrd="1" destOrd="0" parTransId="{E9E0BF4B-46EC-4249-B088-6CB97D9C642D}" sibTransId="{B280F28E-05D1-1A4A-A05F-F4E9A52237EC}"/>
    <dgm:cxn modelId="{1F8DF9AA-B1FA-B044-ABC0-97C92F0BF642}" type="presParOf" srcId="{ADD6051D-5FD7-6244-9EFE-19EEECC294D6}" destId="{D302A639-FF37-DF42-87C2-97CABD5B98C2}" srcOrd="0" destOrd="0" presId="urn:microsoft.com/office/officeart/2005/8/layout/venn3"/>
    <dgm:cxn modelId="{48287D63-CEAC-1F4A-B170-7CB00F4897BF}" type="presParOf" srcId="{ADD6051D-5FD7-6244-9EFE-19EEECC294D6}" destId="{FB362CBA-4137-8A48-BEC7-9E826033A4D3}" srcOrd="1" destOrd="0" presId="urn:microsoft.com/office/officeart/2005/8/layout/venn3"/>
    <dgm:cxn modelId="{B353662C-5172-D847-93A8-D296A9DAE35F}" type="presParOf" srcId="{ADD6051D-5FD7-6244-9EFE-19EEECC294D6}" destId="{2367613D-FE21-6047-AB96-6E7629E0EBB2}" srcOrd="2" destOrd="0" presId="urn:microsoft.com/office/officeart/2005/8/layout/venn3"/>
    <dgm:cxn modelId="{12CC86B5-FABD-AB47-BF4F-C6CF2898EA8D}" type="presParOf" srcId="{ADD6051D-5FD7-6244-9EFE-19EEECC294D6}" destId="{B11189AE-66D0-4344-AC0A-8EDAC697DCAA}" srcOrd="3" destOrd="0" presId="urn:microsoft.com/office/officeart/2005/8/layout/venn3"/>
    <dgm:cxn modelId="{AFB1BF56-725D-1E44-A3CD-3F69E3300BF4}" type="presParOf" srcId="{ADD6051D-5FD7-6244-9EFE-19EEECC294D6}" destId="{BE75E7C6-9FF5-644E-853E-4F9421C83139}" srcOrd="4" destOrd="0" presId="urn:microsoft.com/office/officeart/2005/8/layout/venn3"/>
    <dgm:cxn modelId="{56FC6382-5905-CE48-9A64-EFAF7FB6CAE5}" type="presParOf" srcId="{ADD6051D-5FD7-6244-9EFE-19EEECC294D6}" destId="{1660904A-F75A-E54F-9863-E3AEF9F6C302}" srcOrd="5" destOrd="0" presId="urn:microsoft.com/office/officeart/2005/8/layout/venn3"/>
    <dgm:cxn modelId="{DBACB6BB-E3B0-5C42-94A0-7D5069ED26CB}" type="presParOf" srcId="{ADD6051D-5FD7-6244-9EFE-19EEECC294D6}" destId="{E61BA040-5EBD-D344-97CD-E94A8011258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990C55-DDF3-C44B-9F6B-587E5970F496}" type="doc">
      <dgm:prSet loTypeId="urn:microsoft.com/office/officeart/2005/8/layout/radial4" loCatId="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F7CD711-BB47-CE49-A0DD-46D3F9577660}">
      <dgm:prSet phldrT="[Text]"/>
      <dgm:spPr/>
      <dgm:t>
        <a:bodyPr/>
        <a:lstStyle/>
        <a:p>
          <a:endParaRPr lang="en-US" dirty="0"/>
        </a:p>
      </dgm:t>
    </dgm:pt>
    <dgm:pt modelId="{B123A8DA-43B1-2F4F-85B6-0FAE6ACF69E6}" type="parTrans" cxnId="{93DB207C-8FC3-EB45-8A31-3D8D98AD0ABB}">
      <dgm:prSet/>
      <dgm:spPr/>
      <dgm:t>
        <a:bodyPr/>
        <a:lstStyle/>
        <a:p>
          <a:endParaRPr lang="en-US"/>
        </a:p>
      </dgm:t>
    </dgm:pt>
    <dgm:pt modelId="{2304527B-68DE-034B-BFB7-CC272DD1D717}" type="sibTrans" cxnId="{93DB207C-8FC3-EB45-8A31-3D8D98AD0ABB}">
      <dgm:prSet/>
      <dgm:spPr/>
      <dgm:t>
        <a:bodyPr/>
        <a:lstStyle/>
        <a:p>
          <a:endParaRPr lang="en-US"/>
        </a:p>
      </dgm:t>
    </dgm:pt>
    <dgm:pt modelId="{D2442E61-EDC6-6C4B-A04D-F59A27DA8452}">
      <dgm:prSet phldrT="[Text]"/>
      <dgm:spPr/>
      <dgm:t>
        <a:bodyPr/>
        <a:lstStyle/>
        <a:p>
          <a:r>
            <a:rPr lang="en-US" dirty="0"/>
            <a:t>EOSC Portal </a:t>
          </a:r>
          <a:r>
            <a:rPr lang="en-US" dirty="0" smtClean="0"/>
            <a:t>website and Marketplace</a:t>
          </a:r>
          <a:endParaRPr lang="en-US" dirty="0"/>
        </a:p>
      </dgm:t>
    </dgm:pt>
    <dgm:pt modelId="{9501997B-C8FD-A946-A7AA-FA191D237543}" type="parTrans" cxnId="{EC4744A0-56C8-6944-9DB1-51D767C899EB}">
      <dgm:prSet/>
      <dgm:spPr/>
      <dgm:t>
        <a:bodyPr/>
        <a:lstStyle/>
        <a:p>
          <a:endParaRPr lang="en-US"/>
        </a:p>
      </dgm:t>
    </dgm:pt>
    <dgm:pt modelId="{61909FAE-4FC8-B24B-8009-50116B981A50}" type="sibTrans" cxnId="{EC4744A0-56C8-6944-9DB1-51D767C899EB}">
      <dgm:prSet/>
      <dgm:spPr/>
      <dgm:t>
        <a:bodyPr/>
        <a:lstStyle/>
        <a:p>
          <a:endParaRPr lang="en-US"/>
        </a:p>
      </dgm:t>
    </dgm:pt>
    <dgm:pt modelId="{EDBEDC54-90B1-B24C-893D-3DAA600A418D}">
      <dgm:prSet phldrT="[Text]"/>
      <dgm:spPr/>
      <dgm:t>
        <a:bodyPr/>
        <a:lstStyle/>
        <a:p>
          <a:r>
            <a:rPr lang="en-US" dirty="0" smtClean="0"/>
            <a:t>Authentication-Authorization Infrastructure</a:t>
          </a:r>
          <a:endParaRPr lang="en-US" dirty="0"/>
        </a:p>
      </dgm:t>
    </dgm:pt>
    <dgm:pt modelId="{1E42C174-DFB2-804D-90EC-A0286ED13967}" type="parTrans" cxnId="{17502EBD-0211-5643-951A-A2AC80CF6014}">
      <dgm:prSet/>
      <dgm:spPr/>
      <dgm:t>
        <a:bodyPr/>
        <a:lstStyle/>
        <a:p>
          <a:endParaRPr lang="en-US"/>
        </a:p>
      </dgm:t>
    </dgm:pt>
    <dgm:pt modelId="{79E7B3D9-A165-5D4F-9E8D-D56168559747}" type="sibTrans" cxnId="{17502EBD-0211-5643-951A-A2AC80CF6014}">
      <dgm:prSet/>
      <dgm:spPr/>
      <dgm:t>
        <a:bodyPr/>
        <a:lstStyle/>
        <a:p>
          <a:endParaRPr lang="en-US"/>
        </a:p>
      </dgm:t>
    </dgm:pt>
    <dgm:pt modelId="{55CC2EF9-9FB2-0F4D-9F6A-BCCF63492C89}">
      <dgm:prSet phldrT="[Text]"/>
      <dgm:spPr/>
      <dgm:t>
        <a:bodyPr/>
        <a:lstStyle/>
        <a:p>
          <a:r>
            <a:rPr lang="en-US" dirty="0"/>
            <a:t>Accounting  Monitoring </a:t>
          </a:r>
        </a:p>
      </dgm:t>
    </dgm:pt>
    <dgm:pt modelId="{B137B06B-A57E-1D47-B329-84B87575834C}" type="parTrans" cxnId="{8BFA1748-6F87-DA47-9118-8E2DBEA320BA}">
      <dgm:prSet/>
      <dgm:spPr/>
      <dgm:t>
        <a:bodyPr/>
        <a:lstStyle/>
        <a:p>
          <a:endParaRPr lang="en-US"/>
        </a:p>
      </dgm:t>
    </dgm:pt>
    <dgm:pt modelId="{D61FFAF7-C71E-684E-8FE2-F25821ECE081}" type="sibTrans" cxnId="{8BFA1748-6F87-DA47-9118-8E2DBEA320BA}">
      <dgm:prSet/>
      <dgm:spPr/>
      <dgm:t>
        <a:bodyPr/>
        <a:lstStyle/>
        <a:p>
          <a:endParaRPr lang="en-US"/>
        </a:p>
      </dgm:t>
    </dgm:pt>
    <dgm:pt modelId="{FF7C61CD-B68B-2F45-8760-7CD194F41968}">
      <dgm:prSet phldrT="[Text]"/>
      <dgm:spPr/>
      <dgm:t>
        <a:bodyPr/>
        <a:lstStyle/>
        <a:p>
          <a:r>
            <a:rPr lang="en-US" dirty="0"/>
            <a:t>Helpdesk</a:t>
          </a:r>
        </a:p>
      </dgm:t>
    </dgm:pt>
    <dgm:pt modelId="{2F39BC54-EEF8-A64C-B0AD-EA265D00F3C1}" type="parTrans" cxnId="{0135FB62-4C3F-7D4F-A79A-468631497F39}">
      <dgm:prSet/>
      <dgm:spPr/>
      <dgm:t>
        <a:bodyPr/>
        <a:lstStyle/>
        <a:p>
          <a:endParaRPr lang="en-US"/>
        </a:p>
      </dgm:t>
    </dgm:pt>
    <dgm:pt modelId="{94BD4321-1596-F549-900E-F41CF816E6E8}" type="sibTrans" cxnId="{0135FB62-4C3F-7D4F-A79A-468631497F39}">
      <dgm:prSet/>
      <dgm:spPr/>
      <dgm:t>
        <a:bodyPr/>
        <a:lstStyle/>
        <a:p>
          <a:endParaRPr lang="en-US"/>
        </a:p>
      </dgm:t>
    </dgm:pt>
    <dgm:pt modelId="{8F990E07-C894-1945-B990-3E4B2E34A118}">
      <dgm:prSet phldrT="[Text]"/>
      <dgm:spPr/>
      <dgm:t>
        <a:bodyPr/>
        <a:lstStyle/>
        <a:p>
          <a:r>
            <a:rPr lang="en-US" dirty="0"/>
            <a:t>Service </a:t>
          </a:r>
          <a:r>
            <a:rPr lang="en-US" dirty="0" smtClean="0"/>
            <a:t>integration </a:t>
          </a:r>
          <a:r>
            <a:rPr lang="en-US" dirty="0"/>
            <a:t>support and training</a:t>
          </a:r>
        </a:p>
      </dgm:t>
    </dgm:pt>
    <dgm:pt modelId="{08AB184D-EDEA-9A45-9DBE-1FF9BE971578}" type="parTrans" cxnId="{96517854-7DDD-3F4B-B817-512B785B4B7C}">
      <dgm:prSet/>
      <dgm:spPr/>
      <dgm:t>
        <a:bodyPr/>
        <a:lstStyle/>
        <a:p>
          <a:endParaRPr lang="en-US"/>
        </a:p>
      </dgm:t>
    </dgm:pt>
    <dgm:pt modelId="{C14FD717-9828-F042-828D-361B72C0E4F7}" type="sibTrans" cxnId="{96517854-7DDD-3F4B-B817-512B785B4B7C}">
      <dgm:prSet/>
      <dgm:spPr/>
      <dgm:t>
        <a:bodyPr/>
        <a:lstStyle/>
        <a:p>
          <a:endParaRPr lang="en-US"/>
        </a:p>
      </dgm:t>
    </dgm:pt>
    <dgm:pt modelId="{DA4C6653-ED81-9241-B5D3-EDEF3A3D853E}">
      <dgm:prSet phldrT="[Text]"/>
      <dgm:spPr/>
      <dgm:t>
        <a:bodyPr/>
        <a:lstStyle/>
        <a:p>
          <a:r>
            <a:rPr lang="en-US" dirty="0" smtClean="0"/>
            <a:t>Engagement </a:t>
          </a:r>
          <a:r>
            <a:rPr lang="en-US" dirty="0"/>
            <a:t>with </a:t>
          </a:r>
          <a:r>
            <a:rPr lang="en-US" dirty="0" smtClean="0"/>
            <a:t>new service providers</a:t>
          </a:r>
          <a:endParaRPr lang="en-US" dirty="0"/>
        </a:p>
      </dgm:t>
    </dgm:pt>
    <dgm:pt modelId="{268051F4-3F10-BD46-86DA-5807524A8731}" type="parTrans" cxnId="{E45B0085-C819-C94B-96F7-60C51BFD5D0C}">
      <dgm:prSet/>
      <dgm:spPr/>
      <dgm:t>
        <a:bodyPr/>
        <a:lstStyle/>
        <a:p>
          <a:endParaRPr lang="en-US"/>
        </a:p>
      </dgm:t>
    </dgm:pt>
    <dgm:pt modelId="{7A109CC3-7048-1F45-AB8D-02A634BFCEB2}" type="sibTrans" cxnId="{E45B0085-C819-C94B-96F7-60C51BFD5D0C}">
      <dgm:prSet/>
      <dgm:spPr/>
      <dgm:t>
        <a:bodyPr/>
        <a:lstStyle/>
        <a:p>
          <a:endParaRPr lang="en-US"/>
        </a:p>
      </dgm:t>
    </dgm:pt>
    <dgm:pt modelId="{111E46FD-10DF-B24D-B3DE-3E566E04CE32}" type="pres">
      <dgm:prSet presAssocID="{64990C55-DDF3-C44B-9F6B-587E5970F49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4085C0-09A7-1F4B-841E-01FA0954FC3D}" type="pres">
      <dgm:prSet presAssocID="{DF7CD711-BB47-CE49-A0DD-46D3F9577660}" presName="centerShape" presStyleLbl="node0" presStyleIdx="0" presStyleCnt="1"/>
      <dgm:spPr/>
      <dgm:t>
        <a:bodyPr/>
        <a:lstStyle/>
        <a:p>
          <a:endParaRPr lang="en-US"/>
        </a:p>
      </dgm:t>
    </dgm:pt>
    <dgm:pt modelId="{5069D9E9-F30F-D647-8864-3CDD7A13796C}" type="pres">
      <dgm:prSet presAssocID="{9501997B-C8FD-A946-A7AA-FA191D237543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1570DA5E-B02D-A94D-8CCF-7A5519067052}" type="pres">
      <dgm:prSet presAssocID="{D2442E61-EDC6-6C4B-A04D-F59A27DA845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41C18-D57F-8042-957E-4DFCAE84777B}" type="pres">
      <dgm:prSet presAssocID="{1E42C174-DFB2-804D-90EC-A0286ED13967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106410C9-89EA-A24C-808B-22C7FBC497C4}" type="pres">
      <dgm:prSet presAssocID="{EDBEDC54-90B1-B24C-893D-3DAA600A418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07AF4-24D7-2E43-A0E9-CDEFB11EDE08}" type="pres">
      <dgm:prSet presAssocID="{B137B06B-A57E-1D47-B329-84B87575834C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5390A69E-0830-B848-AB84-E18904316032}" type="pres">
      <dgm:prSet presAssocID="{55CC2EF9-9FB2-0F4D-9F6A-BCCF63492C8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89500-8244-AD47-A70E-4A01EABE2418}" type="pres">
      <dgm:prSet presAssocID="{2F39BC54-EEF8-A64C-B0AD-EA265D00F3C1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5F452AB7-7AAC-ED4D-91B4-3610C2DE70B4}" type="pres">
      <dgm:prSet presAssocID="{FF7C61CD-B68B-2F45-8760-7CD194F4196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D9B31B-BDB8-8B4A-B3AF-DBBE12BFECDF}" type="pres">
      <dgm:prSet presAssocID="{08AB184D-EDEA-9A45-9DBE-1FF9BE971578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62FB0E4C-E4BA-C84B-B546-E8C748E29249}" type="pres">
      <dgm:prSet presAssocID="{8F990E07-C894-1945-B990-3E4B2E34A11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3ED99-8A29-7B47-AE5A-17AF742EC1FB}" type="pres">
      <dgm:prSet presAssocID="{268051F4-3F10-BD46-86DA-5807524A8731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B1F1630A-6A31-7943-B968-FFDDBBD67915}" type="pres">
      <dgm:prSet presAssocID="{DA4C6653-ED81-9241-B5D3-EDEF3A3D853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517854-7DDD-3F4B-B817-512B785B4B7C}" srcId="{DF7CD711-BB47-CE49-A0DD-46D3F9577660}" destId="{8F990E07-C894-1945-B990-3E4B2E34A118}" srcOrd="4" destOrd="0" parTransId="{08AB184D-EDEA-9A45-9DBE-1FF9BE971578}" sibTransId="{C14FD717-9828-F042-828D-361B72C0E4F7}"/>
    <dgm:cxn modelId="{8BFA1748-6F87-DA47-9118-8E2DBEA320BA}" srcId="{DF7CD711-BB47-CE49-A0DD-46D3F9577660}" destId="{55CC2EF9-9FB2-0F4D-9F6A-BCCF63492C89}" srcOrd="2" destOrd="0" parTransId="{B137B06B-A57E-1D47-B329-84B87575834C}" sibTransId="{D61FFAF7-C71E-684E-8FE2-F25821ECE081}"/>
    <dgm:cxn modelId="{517F4698-124E-8F46-BAAD-520F685CF6BD}" type="presOf" srcId="{FF7C61CD-B68B-2F45-8760-7CD194F41968}" destId="{5F452AB7-7AAC-ED4D-91B4-3610C2DE70B4}" srcOrd="0" destOrd="0" presId="urn:microsoft.com/office/officeart/2005/8/layout/radial4"/>
    <dgm:cxn modelId="{9E22F928-6548-B047-A86B-F7BE2FCB534F}" type="presOf" srcId="{08AB184D-EDEA-9A45-9DBE-1FF9BE971578}" destId="{C2D9B31B-BDB8-8B4A-B3AF-DBBE12BFECDF}" srcOrd="0" destOrd="0" presId="urn:microsoft.com/office/officeart/2005/8/layout/radial4"/>
    <dgm:cxn modelId="{E45B0085-C819-C94B-96F7-60C51BFD5D0C}" srcId="{DF7CD711-BB47-CE49-A0DD-46D3F9577660}" destId="{DA4C6653-ED81-9241-B5D3-EDEF3A3D853E}" srcOrd="5" destOrd="0" parTransId="{268051F4-3F10-BD46-86DA-5807524A8731}" sibTransId="{7A109CC3-7048-1F45-AB8D-02A634BFCEB2}"/>
    <dgm:cxn modelId="{4F23F8DE-D481-1649-9FB7-96AB9F4CBC77}" type="presOf" srcId="{64990C55-DDF3-C44B-9F6B-587E5970F496}" destId="{111E46FD-10DF-B24D-B3DE-3E566E04CE32}" srcOrd="0" destOrd="0" presId="urn:microsoft.com/office/officeart/2005/8/layout/radial4"/>
    <dgm:cxn modelId="{7691E918-0FB1-8345-B0A3-CF052522F2DC}" type="presOf" srcId="{DF7CD711-BB47-CE49-A0DD-46D3F9577660}" destId="{C24085C0-09A7-1F4B-841E-01FA0954FC3D}" srcOrd="0" destOrd="0" presId="urn:microsoft.com/office/officeart/2005/8/layout/radial4"/>
    <dgm:cxn modelId="{EC4744A0-56C8-6944-9DB1-51D767C899EB}" srcId="{DF7CD711-BB47-CE49-A0DD-46D3F9577660}" destId="{D2442E61-EDC6-6C4B-A04D-F59A27DA8452}" srcOrd="0" destOrd="0" parTransId="{9501997B-C8FD-A946-A7AA-FA191D237543}" sibTransId="{61909FAE-4FC8-B24B-8009-50116B981A50}"/>
    <dgm:cxn modelId="{4D4AD0E9-D00D-B249-BE0D-EDB937378CD9}" type="presOf" srcId="{1E42C174-DFB2-804D-90EC-A0286ED13967}" destId="{E4B41C18-D57F-8042-957E-4DFCAE84777B}" srcOrd="0" destOrd="0" presId="urn:microsoft.com/office/officeart/2005/8/layout/radial4"/>
    <dgm:cxn modelId="{C6F00079-ED1D-5849-A10D-4D4256A030EA}" type="presOf" srcId="{EDBEDC54-90B1-B24C-893D-3DAA600A418D}" destId="{106410C9-89EA-A24C-808B-22C7FBC497C4}" srcOrd="0" destOrd="0" presId="urn:microsoft.com/office/officeart/2005/8/layout/radial4"/>
    <dgm:cxn modelId="{1CB043E2-9064-344F-B5EC-B31C56B9F1AA}" type="presOf" srcId="{55CC2EF9-9FB2-0F4D-9F6A-BCCF63492C89}" destId="{5390A69E-0830-B848-AB84-E18904316032}" srcOrd="0" destOrd="0" presId="urn:microsoft.com/office/officeart/2005/8/layout/radial4"/>
    <dgm:cxn modelId="{0135FB62-4C3F-7D4F-A79A-468631497F39}" srcId="{DF7CD711-BB47-CE49-A0DD-46D3F9577660}" destId="{FF7C61CD-B68B-2F45-8760-7CD194F41968}" srcOrd="3" destOrd="0" parTransId="{2F39BC54-EEF8-A64C-B0AD-EA265D00F3C1}" sibTransId="{94BD4321-1596-F549-900E-F41CF816E6E8}"/>
    <dgm:cxn modelId="{660F35EB-7465-7448-88F8-245192E83FB8}" type="presOf" srcId="{2F39BC54-EEF8-A64C-B0AD-EA265D00F3C1}" destId="{7E289500-8244-AD47-A70E-4A01EABE2418}" srcOrd="0" destOrd="0" presId="urn:microsoft.com/office/officeart/2005/8/layout/radial4"/>
    <dgm:cxn modelId="{93DB207C-8FC3-EB45-8A31-3D8D98AD0ABB}" srcId="{64990C55-DDF3-C44B-9F6B-587E5970F496}" destId="{DF7CD711-BB47-CE49-A0DD-46D3F9577660}" srcOrd="0" destOrd="0" parTransId="{B123A8DA-43B1-2F4F-85B6-0FAE6ACF69E6}" sibTransId="{2304527B-68DE-034B-BFB7-CC272DD1D717}"/>
    <dgm:cxn modelId="{17502EBD-0211-5643-951A-A2AC80CF6014}" srcId="{DF7CD711-BB47-CE49-A0DD-46D3F9577660}" destId="{EDBEDC54-90B1-B24C-893D-3DAA600A418D}" srcOrd="1" destOrd="0" parTransId="{1E42C174-DFB2-804D-90EC-A0286ED13967}" sibTransId="{79E7B3D9-A165-5D4F-9E8D-D56168559747}"/>
    <dgm:cxn modelId="{EA440BB2-FA4D-A44B-BCBC-F4447E039210}" type="presOf" srcId="{9501997B-C8FD-A946-A7AA-FA191D237543}" destId="{5069D9E9-F30F-D647-8864-3CDD7A13796C}" srcOrd="0" destOrd="0" presId="urn:microsoft.com/office/officeart/2005/8/layout/radial4"/>
    <dgm:cxn modelId="{9C9CFF29-F474-5148-AC4F-681B39BA26E5}" type="presOf" srcId="{8F990E07-C894-1945-B990-3E4B2E34A118}" destId="{62FB0E4C-E4BA-C84B-B546-E8C748E29249}" srcOrd="0" destOrd="0" presId="urn:microsoft.com/office/officeart/2005/8/layout/radial4"/>
    <dgm:cxn modelId="{69F75861-6224-754C-AF1D-53FC7B2EF937}" type="presOf" srcId="{D2442E61-EDC6-6C4B-A04D-F59A27DA8452}" destId="{1570DA5E-B02D-A94D-8CCF-7A5519067052}" srcOrd="0" destOrd="0" presId="urn:microsoft.com/office/officeart/2005/8/layout/radial4"/>
    <dgm:cxn modelId="{94306E25-CE75-2942-A170-33928B96C893}" type="presOf" srcId="{DA4C6653-ED81-9241-B5D3-EDEF3A3D853E}" destId="{B1F1630A-6A31-7943-B968-FFDDBBD67915}" srcOrd="0" destOrd="0" presId="urn:microsoft.com/office/officeart/2005/8/layout/radial4"/>
    <dgm:cxn modelId="{EF91ECCB-96FB-C647-93E9-A4295A9706E4}" type="presOf" srcId="{B137B06B-A57E-1D47-B329-84B87575834C}" destId="{7FD07AF4-24D7-2E43-A0E9-CDEFB11EDE08}" srcOrd="0" destOrd="0" presId="urn:microsoft.com/office/officeart/2005/8/layout/radial4"/>
    <dgm:cxn modelId="{4A27FED1-65AE-4B4D-9575-F44829B28F9D}" type="presOf" srcId="{268051F4-3F10-BD46-86DA-5807524A8731}" destId="{DA53ED99-8A29-7B47-AE5A-17AF742EC1FB}" srcOrd="0" destOrd="0" presId="urn:microsoft.com/office/officeart/2005/8/layout/radial4"/>
    <dgm:cxn modelId="{F5E27E14-EEEC-954A-8B6D-3E80AB9EF46C}" type="presParOf" srcId="{111E46FD-10DF-B24D-B3DE-3E566E04CE32}" destId="{C24085C0-09A7-1F4B-841E-01FA0954FC3D}" srcOrd="0" destOrd="0" presId="urn:microsoft.com/office/officeart/2005/8/layout/radial4"/>
    <dgm:cxn modelId="{4AF55E56-B40C-1241-B81E-5C47FA1E597F}" type="presParOf" srcId="{111E46FD-10DF-B24D-B3DE-3E566E04CE32}" destId="{5069D9E9-F30F-D647-8864-3CDD7A13796C}" srcOrd="1" destOrd="0" presId="urn:microsoft.com/office/officeart/2005/8/layout/radial4"/>
    <dgm:cxn modelId="{6F2C53AE-07F9-2648-9EC9-6DFA53EBAE22}" type="presParOf" srcId="{111E46FD-10DF-B24D-B3DE-3E566E04CE32}" destId="{1570DA5E-B02D-A94D-8CCF-7A5519067052}" srcOrd="2" destOrd="0" presId="urn:microsoft.com/office/officeart/2005/8/layout/radial4"/>
    <dgm:cxn modelId="{238083A8-FEAF-D449-9D82-90877D311076}" type="presParOf" srcId="{111E46FD-10DF-B24D-B3DE-3E566E04CE32}" destId="{E4B41C18-D57F-8042-957E-4DFCAE84777B}" srcOrd="3" destOrd="0" presId="urn:microsoft.com/office/officeart/2005/8/layout/radial4"/>
    <dgm:cxn modelId="{497AD650-85D2-5E40-8122-02FB316B22F4}" type="presParOf" srcId="{111E46FD-10DF-B24D-B3DE-3E566E04CE32}" destId="{106410C9-89EA-A24C-808B-22C7FBC497C4}" srcOrd="4" destOrd="0" presId="urn:microsoft.com/office/officeart/2005/8/layout/radial4"/>
    <dgm:cxn modelId="{07BE4966-C145-0E48-B657-9777855C776D}" type="presParOf" srcId="{111E46FD-10DF-B24D-B3DE-3E566E04CE32}" destId="{7FD07AF4-24D7-2E43-A0E9-CDEFB11EDE08}" srcOrd="5" destOrd="0" presId="urn:microsoft.com/office/officeart/2005/8/layout/radial4"/>
    <dgm:cxn modelId="{1D53945C-0B58-3840-AC08-49F2530D8975}" type="presParOf" srcId="{111E46FD-10DF-B24D-B3DE-3E566E04CE32}" destId="{5390A69E-0830-B848-AB84-E18904316032}" srcOrd="6" destOrd="0" presId="urn:microsoft.com/office/officeart/2005/8/layout/radial4"/>
    <dgm:cxn modelId="{4BD315A1-1573-7B4F-8793-0BCE9172DF8E}" type="presParOf" srcId="{111E46FD-10DF-B24D-B3DE-3E566E04CE32}" destId="{7E289500-8244-AD47-A70E-4A01EABE2418}" srcOrd="7" destOrd="0" presId="urn:microsoft.com/office/officeart/2005/8/layout/radial4"/>
    <dgm:cxn modelId="{1FC27F27-EE2F-AA4D-91E5-948B7D163B74}" type="presParOf" srcId="{111E46FD-10DF-B24D-B3DE-3E566E04CE32}" destId="{5F452AB7-7AAC-ED4D-91B4-3610C2DE70B4}" srcOrd="8" destOrd="0" presId="urn:microsoft.com/office/officeart/2005/8/layout/radial4"/>
    <dgm:cxn modelId="{EFC1D7EB-B70F-9140-AD07-DA835BE27F0A}" type="presParOf" srcId="{111E46FD-10DF-B24D-B3DE-3E566E04CE32}" destId="{C2D9B31B-BDB8-8B4A-B3AF-DBBE12BFECDF}" srcOrd="9" destOrd="0" presId="urn:microsoft.com/office/officeart/2005/8/layout/radial4"/>
    <dgm:cxn modelId="{8F0B495A-1CAB-B643-8DC2-4883FD7C97E3}" type="presParOf" srcId="{111E46FD-10DF-B24D-B3DE-3E566E04CE32}" destId="{62FB0E4C-E4BA-C84B-B546-E8C748E29249}" srcOrd="10" destOrd="0" presId="urn:microsoft.com/office/officeart/2005/8/layout/radial4"/>
    <dgm:cxn modelId="{1E126BA4-32D4-664C-9C3A-B3E30CB98566}" type="presParOf" srcId="{111E46FD-10DF-B24D-B3DE-3E566E04CE32}" destId="{DA53ED99-8A29-7B47-AE5A-17AF742EC1FB}" srcOrd="11" destOrd="0" presId="urn:microsoft.com/office/officeart/2005/8/layout/radial4"/>
    <dgm:cxn modelId="{E032EE48-9799-9E4D-A034-5261319823B7}" type="presParOf" srcId="{111E46FD-10DF-B24D-B3DE-3E566E04CE32}" destId="{B1F1630A-6A31-7943-B968-FFDDBBD6791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2A639-FF37-DF42-87C2-97CABD5B98C2}">
      <dsp:nvSpPr>
        <dsp:cNvPr id="0" name=""/>
        <dsp:cNvSpPr/>
      </dsp:nvSpPr>
      <dsp:spPr>
        <a:xfrm>
          <a:off x="261929" y="124"/>
          <a:ext cx="1390487" cy="1390487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523" tIns="21590" rIns="76523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100 partners</a:t>
          </a:r>
        </a:p>
      </dsp:txBody>
      <dsp:txXfrm>
        <a:off x="465561" y="203756"/>
        <a:ext cx="983223" cy="983223"/>
      </dsp:txXfrm>
    </dsp:sp>
    <dsp:sp modelId="{2367613D-FE21-6047-AB96-6E7629E0EBB2}">
      <dsp:nvSpPr>
        <dsp:cNvPr id="0" name=""/>
        <dsp:cNvSpPr/>
      </dsp:nvSpPr>
      <dsp:spPr>
        <a:xfrm>
          <a:off x="1374319" y="124"/>
          <a:ext cx="1390487" cy="1390487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523" tIns="21590" rIns="76523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36 months</a:t>
          </a:r>
        </a:p>
      </dsp:txBody>
      <dsp:txXfrm>
        <a:off x="1577951" y="203756"/>
        <a:ext cx="983223" cy="983223"/>
      </dsp:txXfrm>
    </dsp:sp>
    <dsp:sp modelId="{BE75E7C6-9FF5-644E-853E-4F9421C83139}">
      <dsp:nvSpPr>
        <dsp:cNvPr id="0" name=""/>
        <dsp:cNvSpPr/>
      </dsp:nvSpPr>
      <dsp:spPr>
        <a:xfrm>
          <a:off x="2486709" y="124"/>
          <a:ext cx="1390487" cy="1390487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523" tIns="21590" rIns="76523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33 million Euro</a:t>
          </a:r>
        </a:p>
      </dsp:txBody>
      <dsp:txXfrm>
        <a:off x="2690341" y="203756"/>
        <a:ext cx="983223" cy="983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2A639-FF37-DF42-87C2-97CABD5B98C2}">
      <dsp:nvSpPr>
        <dsp:cNvPr id="0" name=""/>
        <dsp:cNvSpPr/>
      </dsp:nvSpPr>
      <dsp:spPr>
        <a:xfrm>
          <a:off x="1212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958" tIns="13970" rIns="66958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33m EUR</a:t>
          </a:r>
          <a:endParaRPr lang="en-US" sz="1100" b="1" kern="1200" dirty="0"/>
        </a:p>
      </dsp:txBody>
      <dsp:txXfrm>
        <a:off x="179390" y="265208"/>
        <a:ext cx="860320" cy="860320"/>
      </dsp:txXfrm>
    </dsp:sp>
    <dsp:sp modelId="{2367613D-FE21-6047-AB96-6E7629E0EBB2}">
      <dsp:nvSpPr>
        <dsp:cNvPr id="0" name=""/>
        <dsp:cNvSpPr/>
      </dsp:nvSpPr>
      <dsp:spPr>
        <a:xfrm>
          <a:off x="974553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958" tIns="13970" rIns="66958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100+ partners</a:t>
          </a:r>
          <a:endParaRPr lang="en-US" sz="1100" b="1" kern="1200" dirty="0"/>
        </a:p>
      </dsp:txBody>
      <dsp:txXfrm>
        <a:off x="1152731" y="265208"/>
        <a:ext cx="860320" cy="860320"/>
      </dsp:txXfrm>
    </dsp:sp>
    <dsp:sp modelId="{BE75E7C6-9FF5-644E-853E-4F9421C83139}">
      <dsp:nvSpPr>
        <dsp:cNvPr id="0" name=""/>
        <dsp:cNvSpPr/>
      </dsp:nvSpPr>
      <dsp:spPr>
        <a:xfrm>
          <a:off x="1947895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958" tIns="13970" rIns="66958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2018-2020</a:t>
          </a:r>
          <a:endParaRPr lang="en-US" sz="1100" b="1" kern="1200" dirty="0"/>
        </a:p>
      </dsp:txBody>
      <dsp:txXfrm>
        <a:off x="2126073" y="265208"/>
        <a:ext cx="860320" cy="860320"/>
      </dsp:txXfrm>
    </dsp:sp>
    <dsp:sp modelId="{E61BA040-5EBD-D344-97CD-E94A8011258B}">
      <dsp:nvSpPr>
        <dsp:cNvPr id="0" name=""/>
        <dsp:cNvSpPr/>
      </dsp:nvSpPr>
      <dsp:spPr>
        <a:xfrm>
          <a:off x="2921236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Coord</a:t>
          </a:r>
          <a:r>
            <a:rPr lang="en-US" sz="1100" b="1" kern="1200" dirty="0" smtClean="0"/>
            <a:t>. by EGI Foundation</a:t>
          </a:r>
          <a:endParaRPr lang="en-US" sz="1100" b="1" kern="1200" dirty="0"/>
        </a:p>
      </dsp:txBody>
      <dsp:txXfrm>
        <a:off x="3099414" y="265208"/>
        <a:ext cx="860320" cy="860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085C0-09A7-1F4B-841E-01FA0954FC3D}">
      <dsp:nvSpPr>
        <dsp:cNvPr id="0" name=""/>
        <dsp:cNvSpPr/>
      </dsp:nvSpPr>
      <dsp:spPr>
        <a:xfrm>
          <a:off x="3404993" y="2979837"/>
          <a:ext cx="2438589" cy="2438589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762116" y="3336960"/>
        <a:ext cx="1724343" cy="1724343"/>
      </dsp:txXfrm>
    </dsp:sp>
    <dsp:sp modelId="{5069D9E9-F30F-D647-8864-3CDD7A13796C}">
      <dsp:nvSpPr>
        <dsp:cNvPr id="0" name=""/>
        <dsp:cNvSpPr/>
      </dsp:nvSpPr>
      <dsp:spPr>
        <a:xfrm rot="10800000">
          <a:off x="927255" y="3851633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70DA5E-B02D-A94D-8CCF-7A5519067052}">
      <dsp:nvSpPr>
        <dsp:cNvPr id="0" name=""/>
        <dsp:cNvSpPr/>
      </dsp:nvSpPr>
      <dsp:spPr>
        <a:xfrm>
          <a:off x="73748" y="3516327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EOSC Portal </a:t>
          </a:r>
          <a:r>
            <a:rPr lang="en-US" sz="1800" kern="1200" dirty="0" smtClean="0"/>
            <a:t>website and Marketplace</a:t>
          </a:r>
          <a:endParaRPr lang="en-US" sz="1800" kern="1200" dirty="0"/>
        </a:p>
      </dsp:txBody>
      <dsp:txXfrm>
        <a:off x="113745" y="3556324"/>
        <a:ext cx="1627018" cy="1285616"/>
      </dsp:txXfrm>
    </dsp:sp>
    <dsp:sp modelId="{E4B41C18-D57F-8042-957E-4DFCAE84777B}">
      <dsp:nvSpPr>
        <dsp:cNvPr id="0" name=""/>
        <dsp:cNvSpPr/>
      </dsp:nvSpPr>
      <dsp:spPr>
        <a:xfrm rot="12960000">
          <a:off x="1409735" y="2366710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9158"/>
                <a:satOff val="-10023"/>
                <a:lumOff val="753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29158"/>
                <a:satOff val="-10023"/>
                <a:lumOff val="753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6410C9-89EA-A24C-808B-22C7FBC497C4}">
      <dsp:nvSpPr>
        <dsp:cNvPr id="0" name=""/>
        <dsp:cNvSpPr/>
      </dsp:nvSpPr>
      <dsp:spPr>
        <a:xfrm>
          <a:off x="779819" y="1343265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9087"/>
                <a:satOff val="-10154"/>
                <a:lumOff val="78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29087"/>
                <a:satOff val="-10154"/>
                <a:lumOff val="78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Authentication-Authorization Infrastructure</a:t>
          </a:r>
          <a:endParaRPr lang="en-US" sz="1800" kern="1200" dirty="0"/>
        </a:p>
      </dsp:txBody>
      <dsp:txXfrm>
        <a:off x="819816" y="1383262"/>
        <a:ext cx="1627018" cy="1285616"/>
      </dsp:txXfrm>
    </dsp:sp>
    <dsp:sp modelId="{7FD07AF4-24D7-2E43-A0E9-CDEFB11EDE08}">
      <dsp:nvSpPr>
        <dsp:cNvPr id="0" name=""/>
        <dsp:cNvSpPr/>
      </dsp:nvSpPr>
      <dsp:spPr>
        <a:xfrm rot="15120000">
          <a:off x="2672886" y="1448977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58315"/>
                <a:satOff val="-20046"/>
                <a:lumOff val="1506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58315"/>
                <a:satOff val="-20046"/>
                <a:lumOff val="1506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0A69E-0830-B848-AB84-E18904316032}">
      <dsp:nvSpPr>
        <dsp:cNvPr id="0" name=""/>
        <dsp:cNvSpPr/>
      </dsp:nvSpPr>
      <dsp:spPr>
        <a:xfrm>
          <a:off x="2628335" y="240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58175"/>
                <a:satOff val="-20309"/>
                <a:lumOff val="156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58175"/>
                <a:satOff val="-20309"/>
                <a:lumOff val="156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Accounting  Monitoring </a:t>
          </a:r>
        </a:p>
      </dsp:txBody>
      <dsp:txXfrm>
        <a:off x="2668332" y="40237"/>
        <a:ext cx="1627018" cy="1285616"/>
      </dsp:txXfrm>
    </dsp:sp>
    <dsp:sp modelId="{7E289500-8244-AD47-A70E-4A01EABE2418}">
      <dsp:nvSpPr>
        <dsp:cNvPr id="0" name=""/>
        <dsp:cNvSpPr/>
      </dsp:nvSpPr>
      <dsp:spPr>
        <a:xfrm rot="17280000">
          <a:off x="4234226" y="1448977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87473"/>
                <a:satOff val="-30068"/>
                <a:lumOff val="2259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87473"/>
                <a:satOff val="-30068"/>
                <a:lumOff val="2259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452AB7-7AAC-ED4D-91B4-3610C2DE70B4}">
      <dsp:nvSpPr>
        <dsp:cNvPr id="0" name=""/>
        <dsp:cNvSpPr/>
      </dsp:nvSpPr>
      <dsp:spPr>
        <a:xfrm>
          <a:off x="4913227" y="240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87262"/>
                <a:satOff val="-30463"/>
                <a:lumOff val="2348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87262"/>
                <a:satOff val="-30463"/>
                <a:lumOff val="2348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Helpdesk</a:t>
          </a:r>
        </a:p>
      </dsp:txBody>
      <dsp:txXfrm>
        <a:off x="4953224" y="40237"/>
        <a:ext cx="1627018" cy="1285616"/>
      </dsp:txXfrm>
    </dsp:sp>
    <dsp:sp modelId="{C2D9B31B-BDB8-8B4A-B3AF-DBBE12BFECDF}">
      <dsp:nvSpPr>
        <dsp:cNvPr id="0" name=""/>
        <dsp:cNvSpPr/>
      </dsp:nvSpPr>
      <dsp:spPr>
        <a:xfrm rot="19440000">
          <a:off x="5497377" y="2366710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16630"/>
                <a:satOff val="-40091"/>
                <a:lumOff val="3012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116630"/>
                <a:satOff val="-40091"/>
                <a:lumOff val="3012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FB0E4C-E4BA-C84B-B546-E8C748E29249}">
      <dsp:nvSpPr>
        <dsp:cNvPr id="0" name=""/>
        <dsp:cNvSpPr/>
      </dsp:nvSpPr>
      <dsp:spPr>
        <a:xfrm>
          <a:off x="6761744" y="1343265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16350"/>
                <a:satOff val="-40618"/>
                <a:lumOff val="3131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16350"/>
                <a:satOff val="-40618"/>
                <a:lumOff val="3131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Service </a:t>
          </a:r>
          <a:r>
            <a:rPr lang="en-US" sz="1800" kern="1200" dirty="0" smtClean="0"/>
            <a:t>integration </a:t>
          </a:r>
          <a:r>
            <a:rPr lang="en-US" sz="1800" kern="1200" dirty="0"/>
            <a:t>support and training</a:t>
          </a:r>
        </a:p>
      </dsp:txBody>
      <dsp:txXfrm>
        <a:off x="6801741" y="1383262"/>
        <a:ext cx="1627018" cy="1285616"/>
      </dsp:txXfrm>
    </dsp:sp>
    <dsp:sp modelId="{DA53ED99-8A29-7B47-AE5A-17AF742EC1FB}">
      <dsp:nvSpPr>
        <dsp:cNvPr id="0" name=""/>
        <dsp:cNvSpPr/>
      </dsp:nvSpPr>
      <dsp:spPr>
        <a:xfrm>
          <a:off x="5979858" y="3851633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45788"/>
                <a:satOff val="-50114"/>
                <a:lumOff val="3765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145788"/>
                <a:satOff val="-50114"/>
                <a:lumOff val="3765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F1630A-6A31-7943-B968-FFDDBBD67915}">
      <dsp:nvSpPr>
        <dsp:cNvPr id="0" name=""/>
        <dsp:cNvSpPr/>
      </dsp:nvSpPr>
      <dsp:spPr>
        <a:xfrm>
          <a:off x="7467814" y="3516327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45437"/>
                <a:satOff val="-50772"/>
                <a:lumOff val="3914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45437"/>
                <a:satOff val="-50772"/>
                <a:lumOff val="3914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Engagement </a:t>
          </a:r>
          <a:r>
            <a:rPr lang="en-US" sz="1800" kern="1200" dirty="0"/>
            <a:t>with </a:t>
          </a:r>
          <a:r>
            <a:rPr lang="en-US" sz="1800" kern="1200" dirty="0" smtClean="0"/>
            <a:t>new service providers</a:t>
          </a:r>
          <a:endParaRPr lang="en-US" sz="1800" kern="1200" dirty="0"/>
        </a:p>
      </dsp:txBody>
      <dsp:txXfrm>
        <a:off x="7507811" y="3556324"/>
        <a:ext cx="1627018" cy="1285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662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2" name="Google Shape;35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2093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4717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5463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502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0bbdafb36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0bbdafb36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97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0da420d6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40da420d6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742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680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6" Type="http://schemas.openxmlformats.org/officeDocument/2006/relationships/image" Target="../media/image26.png"/><Relationship Id="rId7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6.png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6.png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8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27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7.emf"/><Relationship Id="rId5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1.jp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3.png"/><Relationship Id="rId3" Type="http://schemas.openxmlformats.org/officeDocument/2006/relationships/image" Target="../media/image27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_slide">
  <p:cSld name="Intro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500" y="4877732"/>
            <a:ext cx="636044" cy="57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3857" y="5260744"/>
            <a:ext cx="667687" cy="6332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1007436" y="6381328"/>
            <a:ext cx="110412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EOSC-hub receives funding from the European Union’s Horizon 2020 research and innovation programme under grant agreement No. 777536.</a:t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eosc-hub.eu</a:t>
            </a:r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1937698" y="5375344"/>
            <a:ext cx="162499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@EOSC_eu</a:t>
            </a:r>
            <a:endParaRPr sz="2000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"/>
          <p:cNvCxnSpPr/>
          <p:nvPr/>
        </p:nvCxnSpPr>
        <p:spPr>
          <a:xfrm>
            <a:off x="1559496" y="4725144"/>
            <a:ext cx="1872208" cy="0"/>
          </a:xfrm>
          <a:prstGeom prst="straightConnector1">
            <a:avLst/>
          </a:prstGeom>
          <a:noFill/>
          <a:ln w="25400" cap="flat" cmpd="sng">
            <a:solidFill>
              <a:srgbClr val="1C304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2301" y="1520793"/>
            <a:ext cx="4916162" cy="12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376" y="6371133"/>
            <a:ext cx="422176" cy="2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22/01/19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6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439E1B6A-7D11-E849-A590-8111F721B3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21038" y="192857"/>
            <a:ext cx="8635602" cy="8234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3046"/>
                </a:solidFill>
              </a:defRPr>
            </a:lvl1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en-GB" dirty="0"/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4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19. 05. 20.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xmlns="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55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19. 05. 20.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xmlns="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55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340772"/>
            <a:ext cx="5664629" cy="474744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lang="en-GB" sz="26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lang="en-GB" sz="24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340772"/>
            <a:ext cx="5664629" cy="474744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657350" marR="0" indent="-45720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 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magine 37">
            <a:extLst>
              <a:ext uri="{FF2B5EF4-FFF2-40B4-BE49-F238E27FC236}">
                <a16:creationId xmlns:a16="http://schemas.microsoft.com/office/drawing/2014/main" xmlns="" id="{6E92571F-B9E2-4515-A851-FD195B1690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xmlns="" id="{928418AB-C8AD-472B-89A7-2D6A16B3D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-1585"/>
            <a:ext cx="12192000" cy="56665"/>
          </a:xfrm>
          <a:prstGeom prst="rect">
            <a:avLst/>
          </a:prstGeom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xmlns="" id="{123C6A7A-0C9A-4D82-B852-DF92CC423C4B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xmlns="" id="{00EFEDC4-EF62-9343-9EE9-EB34B88B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2" name="Date Placeholder 3">
            <a:extLst>
              <a:ext uri="{FF2B5EF4-FFF2-40B4-BE49-F238E27FC236}">
                <a16:creationId xmlns:a16="http://schemas.microsoft.com/office/drawing/2014/main" xmlns="" id="{8BDDDF39-2847-5C45-8C28-79E66DD09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19. 05. 20.</a:t>
            </a:fld>
            <a:endParaRPr lang="en-US" dirty="0"/>
          </a:p>
        </p:txBody>
      </p:sp>
      <p:sp>
        <p:nvSpPr>
          <p:cNvPr id="43" name="Footer Placeholder 4">
            <a:extLst>
              <a:ext uri="{FF2B5EF4-FFF2-40B4-BE49-F238E27FC236}">
                <a16:creationId xmlns:a16="http://schemas.microsoft.com/office/drawing/2014/main" xmlns="" id="{E515CF22-948A-774C-8025-06D4D9860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0" name="Segnaposto testo 3">
            <a:extLst>
              <a:ext uri="{FF2B5EF4-FFF2-40B4-BE49-F238E27FC236}">
                <a16:creationId xmlns:a16="http://schemas.microsoft.com/office/drawing/2014/main" xmlns="" id="{26E22B5B-74B7-984A-B35C-01F845E6D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39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slide">
  <p:cSld name="1_Content_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/>
          <p:nvPr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4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7" name="Google Shape;57;p4"/>
          <p:cNvCxnSpPr/>
          <p:nvPr/>
        </p:nvCxnSpPr>
        <p:spPr>
          <a:xfrm rot="10800000">
            <a:off x="335360" y="6376248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9"/>
            <a:ext cx="12192000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081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0423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19. 05. 20.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0423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04237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olo 1"/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7296811" cy="576064"/>
          </a:xfrm>
          <a:prstGeom prst="rect">
            <a:avLst/>
          </a:prstGeom>
        </p:spPr>
        <p:txBody>
          <a:bodyPr vert="horz"/>
          <a:lstStyle>
            <a:lvl1pPr algn="l">
              <a:defRPr sz="2800" b="1" i="0">
                <a:solidFill>
                  <a:srgbClr val="246889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Title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660084" y="476672"/>
            <a:ext cx="2688299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46889"/>
              </a:solidFill>
            </a:endParaRPr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609600" y="1268762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lte DIN 1451 Mittelschrift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9129220-8E9B-8044-9700-05AAA130E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925" y="182476"/>
            <a:ext cx="1633736" cy="122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96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xmlns="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15363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63552" y="188640"/>
            <a:ext cx="8160907" cy="85010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3392" y="1916832"/>
            <a:ext cx="11233248" cy="42090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EGI-Engage Final Review: Lightning talk ICOS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06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xmlns="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9511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xmlns="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9511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mediate Slide">
  <p:cSld name="1_Intermediate Slide">
    <p:bg>
      <p:bgPr>
        <a:blipFill rotWithShape="1">
          <a:blip r:embed="rId2">
            <a:alphaModFix/>
          </a:blip>
          <a:tile tx="0" ty="0" sx="99996" sy="99996" flip="none" algn="tl"/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28650" y="3127856"/>
            <a:ext cx="7759800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3C3C3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Calibri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C3C3C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2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628650" y="1628800"/>
            <a:ext cx="588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3"/>
          </p:nvPr>
        </p:nvSpPr>
        <p:spPr>
          <a:xfrm>
            <a:off x="628650" y="2348880"/>
            <a:ext cx="588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rgbClr val="B5892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EGI, 6 May 2019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23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19. 05. 20.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xmlns="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pic>
        <p:nvPicPr>
          <p:cNvPr id="2" name="Picture 1" descr="EOSC-Hub_Logo_A_2 (1)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99080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26831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47" y="-1"/>
            <a:ext cx="1220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25365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" y="-1"/>
            <a:ext cx="12204000" cy="687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3719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62361"/>
      </p:ext>
    </p:extLst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1" y="2"/>
            <a:ext cx="12175930" cy="6859451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857375" y="1942986"/>
            <a:ext cx="8477250" cy="2073926"/>
          </a:xfrm>
          <a:prstGeom prst="rect">
            <a:avLst/>
          </a:prstGeom>
        </p:spPr>
        <p:txBody>
          <a:bodyPr wrap="square" lIns="0" tIns="0" rIns="0" bIns="53999" anchor="b" anchorCtr="1">
            <a:normAutofit/>
          </a:bodyPr>
          <a:lstStyle>
            <a:lvl1pPr marL="0" indent="0" algn="ctr">
              <a:lnSpc>
                <a:spcPts val="7200"/>
              </a:lnSpc>
              <a:spcBef>
                <a:spcPts val="0"/>
              </a:spcBef>
              <a:buNone/>
              <a:defRPr sz="6000" b="1" i="0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857375" y="4016911"/>
            <a:ext cx="8477250" cy="1171328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3200" b="0" i="0" spc="-113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45" y="1040845"/>
            <a:ext cx="592623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2400" b="1" i="0" spc="-113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132045" y="1410177"/>
            <a:ext cx="5926230" cy="3965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1">
            <a:spAutoFit/>
          </a:bodyPr>
          <a:lstStyle>
            <a:lvl1pPr marL="0" indent="0" algn="ctr">
              <a:buNone/>
              <a:defRPr sz="2400" b="0" i="0" spc="-113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370" y="280664"/>
            <a:ext cx="725580" cy="725580"/>
          </a:xfrm>
          <a:prstGeom prst="rect">
            <a:avLst/>
          </a:prstGeom>
        </p:spPr>
      </p:pic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12024"/>
            <a:ext cx="4945058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43660" y="6372247"/>
            <a:ext cx="527897" cy="189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3" y="6344447"/>
            <a:ext cx="324001" cy="27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9411704" y="6337251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89855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792" y="2049082"/>
            <a:ext cx="3204748" cy="4807122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857375" y="3874036"/>
            <a:ext cx="8477250" cy="1171328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3200" b="0" i="0" spc="-113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2612447" y="603507"/>
            <a:ext cx="3293053" cy="34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300" b="1" i="0" spc="-113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2612446" y="949993"/>
            <a:ext cx="3293053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800" b="0" i="0" spc="-113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6298622" y="603507"/>
            <a:ext cx="3293053" cy="34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300" b="1" i="0" spc="-113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6298621" y="949993"/>
            <a:ext cx="3293053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l">
              <a:buNone/>
              <a:defRPr sz="1800" b="0" i="0" spc="-113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105525" y="532621"/>
            <a:ext cx="0" cy="809625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857375" y="1801033"/>
            <a:ext cx="8477250" cy="2073926"/>
          </a:xfrm>
          <a:prstGeom prst="rect">
            <a:avLst/>
          </a:prstGeom>
        </p:spPr>
        <p:txBody>
          <a:bodyPr wrap="square" lIns="0" tIns="0" rIns="0" bIns="53999" anchor="b" anchorCtr="1">
            <a:normAutofit/>
          </a:bodyPr>
          <a:lstStyle>
            <a:lvl1pPr marL="0" indent="0" algn="ctr">
              <a:lnSpc>
                <a:spcPts val="7200"/>
              </a:lnSpc>
              <a:spcBef>
                <a:spcPts val="0"/>
              </a:spcBef>
              <a:buNone/>
              <a:defRPr sz="6000" b="1" i="0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12024"/>
            <a:ext cx="4945058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033288" y="-11243"/>
            <a:ext cx="3204748" cy="4807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43660" y="6372247"/>
            <a:ext cx="527897" cy="189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3" y="6344447"/>
            <a:ext cx="324001" cy="27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9411704" y="6337251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10514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46035" y="2666922"/>
            <a:ext cx="12192000" cy="33759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857375" y="3874036"/>
            <a:ext cx="8477250" cy="1171328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3200" b="0" i="0" spc="-113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2612447" y="603507"/>
            <a:ext cx="3293053" cy="34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18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2612446" y="949993"/>
            <a:ext cx="3293053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500" b="0" i="0" spc="-113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6298622" y="603507"/>
            <a:ext cx="3293053" cy="34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18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6298621" y="949993"/>
            <a:ext cx="3293053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l">
              <a:buNone/>
              <a:defRPr sz="1500" b="0" i="0" spc="-113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105525" y="532621"/>
            <a:ext cx="0" cy="809625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857375" y="1801033"/>
            <a:ext cx="8477250" cy="2073926"/>
          </a:xfrm>
          <a:prstGeom prst="rect">
            <a:avLst/>
          </a:prstGeom>
        </p:spPr>
        <p:txBody>
          <a:bodyPr wrap="square" lIns="0" tIns="0" rIns="0" bIns="53999" anchor="b" anchorCtr="1">
            <a:normAutofit/>
          </a:bodyPr>
          <a:lstStyle>
            <a:lvl1pPr marL="0" indent="0" algn="ctr">
              <a:lnSpc>
                <a:spcPts val="7200"/>
              </a:lnSpc>
              <a:spcBef>
                <a:spcPts val="0"/>
              </a:spcBef>
              <a:buNone/>
              <a:defRPr sz="6000" b="0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6299080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12024"/>
            <a:ext cx="4945058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3660" y="6372247"/>
            <a:ext cx="527897" cy="189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3" y="6344447"/>
            <a:ext cx="324001" cy="27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9411704" y="6337251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033288" y="-11243"/>
            <a:ext cx="3204748" cy="48071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39242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271" y="3585"/>
            <a:ext cx="10680659" cy="601621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935513" y="6312024"/>
            <a:ext cx="5883157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718" y="6344230"/>
            <a:ext cx="645061" cy="230948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399" y="419100"/>
            <a:ext cx="8781738" cy="1821848"/>
          </a:xfrm>
          <a:prstGeom prst="rect">
            <a:avLst/>
          </a:prstGeom>
        </p:spPr>
        <p:txBody>
          <a:bodyPr wrap="square" lIns="0" tIns="0" rIns="0" bIns="53999" anchor="b" anchorCtr="0">
            <a:normAutofit/>
          </a:bodyPr>
          <a:lstStyle>
            <a:lvl1pPr marL="0" indent="0" algn="l">
              <a:lnSpc>
                <a:spcPts val="6600"/>
              </a:lnSpc>
              <a:spcBef>
                <a:spcPts val="0"/>
              </a:spcBef>
              <a:buNone/>
              <a:defRPr sz="66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2253650"/>
            <a:ext cx="8264577" cy="1013303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l">
              <a:spcBef>
                <a:spcPts val="225"/>
              </a:spcBef>
              <a:buNone/>
              <a:defRPr sz="3200" b="0" i="0" spc="-113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010386" y="729064"/>
            <a:ext cx="1902218" cy="360795"/>
            <a:chOff x="11725043" y="8364911"/>
            <a:chExt cx="2536290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8" y="8439131"/>
              <a:ext cx="1920915" cy="35394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1700" b="0" i="0" dirty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1700" b="1" i="0" dirty="0" err="1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  <a:endParaRPr lang="en-US" sz="1700" b="1" i="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50" y="3513963"/>
            <a:ext cx="548206" cy="548206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268427" y="3507661"/>
            <a:ext cx="5149240" cy="28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300" b="1" i="0" spc="-113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268428" y="3794176"/>
            <a:ext cx="5149241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l">
              <a:buNone/>
              <a:defRPr sz="1800" b="0" i="0" spc="-113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1383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2865723"/>
            <a:ext cx="12192000" cy="33759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6299080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62823"/>
            <a:ext cx="4945058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23140" y="1610049"/>
            <a:ext cx="11003582" cy="1818952"/>
          </a:xfrm>
          <a:prstGeom prst="rect">
            <a:avLst/>
          </a:prstGeom>
        </p:spPr>
        <p:txBody>
          <a:bodyPr wrap="square" lIns="0" tIns="0" rIns="0" bIns="53999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6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02832" y="3429000"/>
            <a:ext cx="11023889" cy="2133600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l">
              <a:spcBef>
                <a:spcPts val="225"/>
              </a:spcBef>
              <a:buNone/>
              <a:defRPr sz="32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27" y="495288"/>
            <a:ext cx="739877" cy="737420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45595" y="642424"/>
            <a:ext cx="4681127" cy="28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100" b="1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845594" y="928447"/>
            <a:ext cx="4681128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5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75223" y="4227709"/>
            <a:ext cx="1450298" cy="2200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43660" y="6372247"/>
            <a:ext cx="527897" cy="18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3" y="6344447"/>
            <a:ext cx="324001" cy="27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9411704" y="6337251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58769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Content">
  <p:cSld name="Title &amp;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9" name="Google Shape;29;p4"/>
          <p:cNvCxnSpPr/>
          <p:nvPr/>
        </p:nvCxnSpPr>
        <p:spPr>
          <a:xfrm rot="10800000">
            <a:off x="335360" y="6376246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/>
          <p:nvPr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5" name="Google Shape;4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0" cy="3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99080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" r="-17079" b="-1410"/>
          <a:stretch/>
        </p:blipFill>
        <p:spPr>
          <a:xfrm>
            <a:off x="-31897" y="-161814"/>
            <a:ext cx="14310000" cy="6182885"/>
          </a:xfrm>
          <a:prstGeom prst="rect">
            <a:avLst/>
          </a:prstGeom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62823"/>
            <a:ext cx="4945058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31898" y="2736220"/>
            <a:ext cx="12204000" cy="337591"/>
          </a:xfrm>
          <a:prstGeom prst="rect">
            <a:avLst/>
          </a:prstGeom>
          <a:gradFill flip="none" rotWithShape="1">
            <a:gsLst>
              <a:gs pos="0">
                <a:srgbClr val="4B54FF"/>
              </a:gs>
              <a:gs pos="54000">
                <a:schemeClr val="bg1">
                  <a:alpha val="0"/>
                  <a:lumMod val="4700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23140" y="1610049"/>
            <a:ext cx="11003582" cy="1818952"/>
          </a:xfrm>
          <a:prstGeom prst="rect">
            <a:avLst/>
          </a:prstGeom>
        </p:spPr>
        <p:txBody>
          <a:bodyPr wrap="square" lIns="0" tIns="0" rIns="0" bIns="53999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6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02832" y="3429000"/>
            <a:ext cx="11023889" cy="2133600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l">
              <a:spcBef>
                <a:spcPts val="225"/>
              </a:spcBef>
              <a:buNone/>
              <a:defRPr sz="32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27" y="495288"/>
            <a:ext cx="739877" cy="737420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45595" y="642424"/>
            <a:ext cx="4681127" cy="28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100" b="1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845594" y="928447"/>
            <a:ext cx="4681128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5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75223" y="4227709"/>
            <a:ext cx="1450298" cy="2200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43660" y="6372247"/>
            <a:ext cx="527897" cy="18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3" y="6344447"/>
            <a:ext cx="324001" cy="27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9411704" y="6337251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04138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99080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62823"/>
            <a:ext cx="4945058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23140" y="1610049"/>
            <a:ext cx="11003582" cy="1818952"/>
          </a:xfrm>
          <a:prstGeom prst="rect">
            <a:avLst/>
          </a:prstGeom>
        </p:spPr>
        <p:txBody>
          <a:bodyPr wrap="square" lIns="0" tIns="0" rIns="0" bIns="53999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6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02832" y="3429000"/>
            <a:ext cx="11023889" cy="2133600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l">
              <a:spcBef>
                <a:spcPts val="225"/>
              </a:spcBef>
              <a:buNone/>
              <a:defRPr sz="32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27" y="495288"/>
            <a:ext cx="739877" cy="737420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45595" y="642424"/>
            <a:ext cx="4681127" cy="28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100" b="1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845594" y="928447"/>
            <a:ext cx="4681128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5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75223" y="4227709"/>
            <a:ext cx="1450298" cy="2200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43660" y="6372247"/>
            <a:ext cx="527897" cy="18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3" y="6344447"/>
            <a:ext cx="324001" cy="27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9411704" y="6337251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5F49C5-4727-AF4F-9291-29A8D46F1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79" y="-26114"/>
            <a:ext cx="12239158" cy="61047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1579" y="2853128"/>
            <a:ext cx="12204000" cy="33759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3">
                  <a:lumMod val="75000"/>
                  <a:alpha val="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9514856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1"/>
            <a:ext cx="12192000" cy="5671435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no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1"/>
            <a:ext cx="10687025" cy="60198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126951" y="326038"/>
            <a:ext cx="10469915" cy="2682077"/>
          </a:xfrm>
          <a:prstGeom prst="rect">
            <a:avLst/>
          </a:prstGeom>
        </p:spPr>
        <p:txBody>
          <a:bodyPr wrap="square" lIns="0" tIns="0" rIns="0" bIns="53999" anchor="b" anchorCtr="0">
            <a:normAutofit/>
          </a:bodyPr>
          <a:lstStyle>
            <a:lvl1pPr marL="0" indent="0" algn="r">
              <a:lnSpc>
                <a:spcPts val="7200"/>
              </a:lnSpc>
              <a:spcBef>
                <a:spcPts val="0"/>
              </a:spcBef>
              <a:buNone/>
              <a:defRPr sz="6600" b="1" i="0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509200" y="3008115"/>
            <a:ext cx="10087665" cy="1009304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r">
              <a:spcBef>
                <a:spcPts val="225"/>
              </a:spcBef>
              <a:buNone/>
              <a:defRPr sz="3200" b="0" i="0" spc="-113">
                <a:solidFill>
                  <a:schemeClr val="accent6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6915739" y="4439272"/>
            <a:ext cx="4681127" cy="28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300" b="1" i="0" spc="-113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6915737" y="4725295"/>
            <a:ext cx="4681128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800" b="0" i="0" spc="-113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37424"/>
            <a:ext cx="4945058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43660" y="6372247"/>
            <a:ext cx="527897" cy="189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3" y="6344447"/>
            <a:ext cx="324001" cy="27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9411704" y="6337251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56418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25" y="1"/>
            <a:ext cx="10657927" cy="600341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000252" y="594124"/>
            <a:ext cx="9596615" cy="63798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4980"/>
              </a:lnSpc>
              <a:spcBef>
                <a:spcPts val="0"/>
              </a:spcBef>
              <a:buNone/>
              <a:defRPr sz="45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000252" y="1524327"/>
            <a:ext cx="9596615" cy="40382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000" b="0" i="0" spc="-113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2pPr>
            <a:lvl3pPr marL="666717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3pPr>
            <a:lvl4pPr marL="1000075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4pPr>
            <a:lvl5pPr marL="1333434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312024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4407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42" y="0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norm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15991" y="1337873"/>
            <a:ext cx="10159176" cy="4182255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6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83364" y="3618987"/>
            <a:ext cx="1926236" cy="2889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1560" y="-481559"/>
            <a:ext cx="1926236" cy="2889354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6270105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312024"/>
            <a:ext cx="6217891" cy="282178"/>
          </a:xfrm>
        </p:spPr>
        <p:txBody>
          <a:bodyPr>
            <a:normAutofit/>
          </a:bodyPr>
          <a:lstStyle>
            <a:lvl1pPr algn="r">
              <a:defRPr sz="12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23" y="6159889"/>
            <a:ext cx="1557408" cy="555914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19540"/>
      </p:ext>
    </p:extLst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9" y="0"/>
            <a:ext cx="12175093" cy="6858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42926" y="594122"/>
            <a:ext cx="9654134" cy="4572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3600" b="1" i="0" spc="-113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42926" y="1059574"/>
            <a:ext cx="9654134" cy="662401"/>
          </a:xfrm>
          <a:prstGeom prst="rect">
            <a:avLst/>
          </a:prstGeom>
        </p:spPr>
        <p:txBody>
          <a:bodyPr lIns="0" tIns="134997" rIns="0" bIns="134997" numCol="1" spcCol="337492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42926" y="1730223"/>
            <a:ext cx="9654134" cy="4572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3600" b="1" i="0" spc="-113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542926" y="2849824"/>
            <a:ext cx="9654134" cy="457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600" b="1" i="0" spc="-113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42926" y="2187424"/>
            <a:ext cx="9654134" cy="662401"/>
          </a:xfrm>
          <a:prstGeom prst="rect">
            <a:avLst/>
          </a:prstGeom>
        </p:spPr>
        <p:txBody>
          <a:bodyPr lIns="0" tIns="134997" rIns="0" bIns="134997" numCol="1" spcCol="337492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542926" y="3310597"/>
            <a:ext cx="9654134" cy="662401"/>
          </a:xfrm>
          <a:prstGeom prst="rect">
            <a:avLst/>
          </a:prstGeom>
        </p:spPr>
        <p:txBody>
          <a:bodyPr lIns="0" tIns="134997" rIns="0" bIns="134997" numCol="1" spcCol="337492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98246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20"/>
            <a:ext cx="10138288" cy="4584694"/>
          </a:xfrm>
          <a:prstGeom prst="rect">
            <a:avLst/>
          </a:prstGeom>
        </p:spPr>
        <p:txBody>
          <a:bodyPr lIns="0" tIns="134997" rIns="0" bIns="0">
            <a:normAutofit/>
          </a:bodyPr>
          <a:lstStyle>
            <a:lvl1pPr marL="296318" indent="-296318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3300" b="1" i="0" spc="-113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2400" b="0" i="0" spc="-113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buClr>
                <a:schemeClr val="accent6"/>
              </a:buClr>
              <a:buSzPct val="85000"/>
              <a:defRPr sz="2300" b="0" i="0" spc="-38" baseline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54002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1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75246"/>
      </p:ext>
    </p:extLst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67524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701801" y="594122"/>
            <a:ext cx="8813800" cy="5626734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8600" b="1" i="0" spc="-225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290584415"/>
      </p:ext>
    </p:extLst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093" cy="6858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42926" y="381000"/>
            <a:ext cx="9654134" cy="93332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36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42926" y="1314328"/>
            <a:ext cx="10035779" cy="4238247"/>
          </a:xfrm>
          <a:prstGeom prst="rect">
            <a:avLst/>
          </a:prstGeom>
        </p:spPr>
        <p:txBody>
          <a:bodyPr lIns="0" tIns="134997" rIns="0" bIns="134997" numCol="2" spcCol="539987" anchor="t" anchorCtr="0">
            <a:normAutofit/>
          </a:bodyPr>
          <a:lstStyle>
            <a:lvl1pPr marL="0" indent="0" algn="l">
              <a:buNone/>
              <a:defRPr sz="20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5530367" y="3837511"/>
            <a:ext cx="7702200" cy="47471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072824" y="3392508"/>
            <a:ext cx="5495836" cy="139064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3300" b="1" i="1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43369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093" cy="6858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42926" y="381000"/>
            <a:ext cx="9654134" cy="93332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36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42926" y="1314328"/>
            <a:ext cx="10035779" cy="4238247"/>
          </a:xfrm>
          <a:prstGeom prst="rect">
            <a:avLst/>
          </a:prstGeom>
        </p:spPr>
        <p:txBody>
          <a:bodyPr lIns="0" tIns="134997" rIns="0" bIns="134997" numCol="2" spcCol="539987" anchor="t" anchorCtr="0">
            <a:normAutofit/>
          </a:bodyPr>
          <a:lstStyle>
            <a:lvl1pPr marL="0" indent="0" algn="l">
              <a:buNone/>
              <a:defRPr sz="20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689351" y="3830221"/>
            <a:ext cx="7702200" cy="47471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548007" y="3369226"/>
            <a:ext cx="3511470" cy="139064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000" b="1" i="1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71148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Content">
  <p:cSld name="2_Title &amp;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/>
        </p:nvSpPr>
        <p:spPr>
          <a:xfrm>
            <a:off x="11414248" y="6376243"/>
            <a:ext cx="442500" cy="293100"/>
          </a:xfrm>
          <a:prstGeom prst="rect">
            <a:avLst/>
          </a:prstGeom>
          <a:solidFill>
            <a:srgbClr val="1D2F45">
              <a:alpha val="2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0" name="Google Shape;50;p5"/>
          <p:cNvCxnSpPr/>
          <p:nvPr/>
        </p:nvCxnSpPr>
        <p:spPr>
          <a:xfrm rot="10800000">
            <a:off x="335440" y="6376231"/>
            <a:ext cx="11521200" cy="5100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4152612" y="0"/>
            <a:ext cx="15114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7920205" y="0"/>
            <a:ext cx="42234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11202275" y="0"/>
            <a:ext cx="9969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2543607" y="0"/>
            <a:ext cx="13548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9552385" y="0"/>
            <a:ext cx="17382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6960098" y="0"/>
            <a:ext cx="15237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1701959" y="-2"/>
            <a:ext cx="8415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857970" y="0"/>
            <a:ext cx="8541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3454402" y="0"/>
            <a:ext cx="8541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5663973" y="0"/>
            <a:ext cx="14034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9810659" y="0"/>
            <a:ext cx="2217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-181" y="-2"/>
            <a:ext cx="8583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2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88068" y="1"/>
            <a:ext cx="10703933" cy="6029325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3438526"/>
            <a:ext cx="9666685" cy="2124074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l">
              <a:spcBef>
                <a:spcPts val="225"/>
              </a:spcBef>
              <a:buNone/>
              <a:defRPr sz="3300" b="0" i="0" spc="-113" baseline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1534158"/>
            <a:ext cx="9666686" cy="1904368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43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933" y="1240399"/>
            <a:ext cx="894979" cy="89497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42906"/>
      </p:ext>
    </p:extLst>
  </p:cSld>
  <p:clrMapOvr>
    <a:masterClrMapping/>
  </p:clrMapOvr>
  <p:transition xmlns:p14="http://schemas.microsoft.com/office/powerpoint/2010/main"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20"/>
            <a:ext cx="10138288" cy="4584694"/>
          </a:xfrm>
          <a:prstGeom prst="rect">
            <a:avLst/>
          </a:prstGeom>
        </p:spPr>
        <p:txBody>
          <a:bodyPr lIns="0" tIns="134997" rIns="0" bIns="0">
            <a:normAutofit/>
          </a:bodyPr>
          <a:lstStyle>
            <a:lvl1pPr marL="296318" indent="-296318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3000" b="1" i="0" spc="-113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2700" b="0" i="0" spc="-113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buClr>
                <a:schemeClr val="accent6"/>
              </a:buClr>
              <a:buSzPct val="85000"/>
              <a:defRPr sz="2400" b="0" i="0" spc="-38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54002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5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47654"/>
      </p:ext>
    </p:extLst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093" cy="6858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20"/>
            <a:ext cx="10138288" cy="4584694"/>
          </a:xfrm>
          <a:prstGeom prst="rect">
            <a:avLst/>
          </a:prstGeom>
        </p:spPr>
        <p:txBody>
          <a:bodyPr lIns="0" tIns="134997" rIns="0" bIns="0">
            <a:normAutofit/>
          </a:bodyPr>
          <a:lstStyle>
            <a:lvl1pPr marL="296318" indent="-296318">
              <a:lnSpc>
                <a:spcPct val="100000"/>
              </a:lnSpc>
              <a:spcBef>
                <a:spcPts val="9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3300" b="1" i="0" spc="-113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687E6"/>
              </a:buClr>
              <a:buSzPct val="85000"/>
              <a:defRPr sz="3000" b="0" i="0" spc="-113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buClr>
                <a:schemeClr val="accent6"/>
              </a:buClr>
              <a:buSzPct val="85000"/>
              <a:defRPr sz="2400" b="0" i="0" spc="-38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54002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5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49988"/>
      </p:ext>
    </p:extLst>
  </p:cSld>
  <p:clrMapOvr>
    <a:masterClrMapping/>
  </p:clrMapOvr>
  <p:transition xmlns:p14="http://schemas.microsoft.com/office/powerpoint/2010/main"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022094" y="254002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41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47174"/>
      </p:ext>
    </p:extLst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01525"/>
      </p:ext>
    </p:extLst>
  </p:cSld>
  <p:clrMapOvr>
    <a:masterClrMapping/>
  </p:clrMapOvr>
  <p:transition xmlns:p14="http://schemas.microsoft.com/office/powerpoint/2010/main"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2865723"/>
            <a:ext cx="12192000" cy="33759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594123"/>
            <a:ext cx="9666685" cy="3539128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800" b="1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4133250"/>
            <a:ext cx="5380220" cy="1429350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51" y="2707971"/>
            <a:ext cx="72184" cy="4414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9191117"/>
      </p:ext>
    </p:extLst>
  </p:cSld>
  <p:clrMapOvr>
    <a:masterClrMapping/>
  </p:clrMapOvr>
  <p:transition xmlns:p14="http://schemas.microsoft.com/office/powerpoint/2010/main"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865723"/>
            <a:ext cx="12192000" cy="33759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594123"/>
            <a:ext cx="9666685" cy="3539128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800" b="1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2" y="4133250"/>
            <a:ext cx="4952999" cy="1429350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51" y="2707971"/>
            <a:ext cx="72184" cy="4414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637075" y="5324741"/>
            <a:ext cx="7702200" cy="47471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179532" y="4879738"/>
            <a:ext cx="5796569" cy="139064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3300" b="1" i="1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609285405"/>
      </p:ext>
    </p:extLst>
  </p:cSld>
  <p:clrMapOvr>
    <a:masterClrMapping/>
  </p:clrMapOvr>
  <p:transition xmlns:p14="http://schemas.microsoft.com/office/powerpoint/2010/main"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479"/>
            <a:ext cx="12175093" cy="6858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62734" y="1314329"/>
            <a:ext cx="4294682" cy="1815732"/>
          </a:xfrm>
          <a:prstGeom prst="rect">
            <a:avLst/>
          </a:prstGeom>
        </p:spPr>
        <p:txBody>
          <a:bodyPr lIns="0" tIns="134997" rIns="0" bIns="134997" numCol="1" spcCol="539987" anchor="ctr" anchorCtr="0">
            <a:normAutofit/>
          </a:bodyPr>
          <a:lstStyle>
            <a:lvl1pPr marL="0" indent="0" algn="l">
              <a:buNone/>
              <a:defRPr sz="24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921895" y="1984837"/>
            <a:ext cx="7858593" cy="4747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533399" y="1513910"/>
            <a:ext cx="5563198" cy="141657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4100" b="1" i="1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340247" y="4106902"/>
            <a:ext cx="7757411" cy="4747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6096001" y="3635975"/>
            <a:ext cx="5461417" cy="141657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100" b="1" i="1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42925" y="3427938"/>
            <a:ext cx="4448800" cy="1815732"/>
          </a:xfrm>
          <a:prstGeom prst="rect">
            <a:avLst/>
          </a:prstGeom>
        </p:spPr>
        <p:txBody>
          <a:bodyPr lIns="0" tIns="134997" rIns="0" bIns="134997" numCol="1" spcCol="539987" anchor="ctr" anchorCtr="0">
            <a:normAutofit/>
          </a:bodyPr>
          <a:lstStyle>
            <a:lvl1pPr marL="0" indent="0" algn="r">
              <a:buNone/>
              <a:defRPr sz="24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91037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60205"/>
            <a:ext cx="12192000" cy="337591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04191" y="4677832"/>
            <a:ext cx="1750249" cy="2625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6077" y="654161"/>
            <a:ext cx="1355202" cy="1161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83448" y="1190627"/>
            <a:ext cx="10024265" cy="407717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1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077045" y="5263269"/>
            <a:ext cx="6209363" cy="704850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3500" b="0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3197099595"/>
      </p:ext>
    </p:extLst>
  </p:cSld>
  <p:clrMapOvr>
    <a:masterClrMapping/>
  </p:clrMapOvr>
  <p:transition xmlns:p14="http://schemas.microsoft.com/office/powerpoint/2010/main"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60205"/>
            <a:ext cx="12192000" cy="337591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04191" y="4677832"/>
            <a:ext cx="1750249" cy="2625374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622300"/>
            <a:ext cx="11239500" cy="57404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220130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7"/>
          <p:cNvGrpSpPr/>
          <p:nvPr/>
        </p:nvGrpSpPr>
        <p:grpSpPr>
          <a:xfrm>
            <a:off x="4192277" y="4365104"/>
            <a:ext cx="3956040" cy="633228"/>
            <a:chOff x="4269008" y="5638956"/>
            <a:chExt cx="3956040" cy="633228"/>
          </a:xfrm>
        </p:grpSpPr>
        <p:pic>
          <p:nvPicPr>
            <p:cNvPr id="93" name="Google Shape;93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69008" y="5666091"/>
              <a:ext cx="630033" cy="578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43505" y="5638956"/>
              <a:ext cx="658903" cy="633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7"/>
            <p:cNvSpPr txBox="1"/>
            <p:nvPr/>
          </p:nvSpPr>
          <p:spPr>
            <a:xfrm>
              <a:off x="4759216" y="5755515"/>
              <a:ext cx="1552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1C3046"/>
                  </a:solidFill>
                  <a:latin typeface="Calibri"/>
                  <a:ea typeface="Calibri"/>
                  <a:cs typeface="Calibri"/>
                  <a:sym typeface="Calibri"/>
                </a:rPr>
                <a:t>eosc-hub.eu</a:t>
              </a:r>
              <a:endParaRPr/>
            </a:p>
          </p:txBody>
        </p:sp>
        <p:sp>
          <p:nvSpPr>
            <p:cNvPr id="96" name="Google Shape;96;p7"/>
            <p:cNvSpPr txBox="1"/>
            <p:nvPr/>
          </p:nvSpPr>
          <p:spPr>
            <a:xfrm>
              <a:off x="6600056" y="5755515"/>
              <a:ext cx="162499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1C3046"/>
                  </a:solidFill>
                  <a:latin typeface="Calibri"/>
                  <a:ea typeface="Calibri"/>
                  <a:cs typeface="Calibri"/>
                  <a:sym typeface="Calibri"/>
                </a:rPr>
                <a:t>@EOSC_eu</a:t>
              </a:r>
              <a:endParaRPr sz="2000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7" name="Google Shape;9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7817" y="1643590"/>
            <a:ext cx="1784961" cy="22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7"/>
          <p:cNvSpPr txBox="1"/>
          <p:nvPr/>
        </p:nvSpPr>
        <p:spPr>
          <a:xfrm>
            <a:off x="1116252" y="1902602"/>
            <a:ext cx="412845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rPr>
              <a:t>for your attention! </a:t>
            </a:r>
            <a:endParaRPr/>
          </a:p>
        </p:txBody>
      </p:sp>
      <p:sp>
        <p:nvSpPr>
          <p:cNvPr id="99" name="Google Shape;99;p7"/>
          <p:cNvSpPr txBox="1"/>
          <p:nvPr/>
        </p:nvSpPr>
        <p:spPr>
          <a:xfrm>
            <a:off x="1103445" y="3145477"/>
            <a:ext cx="38884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199457" y="3084480"/>
            <a:ext cx="2112235" cy="0"/>
          </a:xfrm>
          <a:prstGeom prst="straightConnector1">
            <a:avLst/>
          </a:prstGeom>
          <a:noFill/>
          <a:ln w="254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1" name="Google Shape;101;p7"/>
          <p:cNvGrpSpPr/>
          <p:nvPr/>
        </p:nvGrpSpPr>
        <p:grpSpPr>
          <a:xfrm>
            <a:off x="935074" y="5956688"/>
            <a:ext cx="10470446" cy="400110"/>
            <a:chOff x="899592" y="6271590"/>
            <a:chExt cx="7705726" cy="294461"/>
          </a:xfrm>
        </p:grpSpPr>
        <p:pic>
          <p:nvPicPr>
            <p:cNvPr id="102" name="Google Shape;102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92" y="6271590"/>
              <a:ext cx="842697" cy="294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3045" y="6349354"/>
              <a:ext cx="6792273" cy="2166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85606"/>
            <a:ext cx="12222900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901"/>
            <a:ext cx="12222900" cy="6885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622300"/>
            <a:ext cx="11239500" cy="57404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013483"/>
      </p:ext>
    </p:extLst>
  </p:cSld>
  <p:clrMapOvr>
    <a:masterClrMapping/>
  </p:clrMapOvr>
  <p:transition xmlns:p14="http://schemas.microsoft.com/office/powerpoint/2010/main"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60205"/>
            <a:ext cx="12192000" cy="337591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15450" y="4681450"/>
            <a:ext cx="1751400" cy="26271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622300"/>
            <a:ext cx="11239500" cy="57404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7946352"/>
      </p:ext>
    </p:extLst>
  </p:cSld>
  <p:clrMapOvr>
    <a:masterClrMapping/>
  </p:clrMapOvr>
  <p:transition xmlns:p14="http://schemas.microsoft.com/office/powerpoint/2010/main"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60205"/>
            <a:ext cx="12192000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" y="0"/>
            <a:ext cx="12184591" cy="6858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959102" y="558801"/>
            <a:ext cx="6273800" cy="57404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7142700"/>
      </p:ext>
    </p:extLst>
  </p:cSld>
  <p:clrMapOvr>
    <a:masterClrMapping/>
  </p:clrMapOvr>
  <p:transition xmlns:p14="http://schemas.microsoft.com/office/powerpoint/2010/main"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" y="0"/>
            <a:ext cx="12184603" cy="6858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1" y="558801"/>
            <a:ext cx="6477001" cy="57404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i="0" spc="-338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9480"/>
      </p:ext>
    </p:extLst>
  </p:cSld>
  <p:clrMapOvr>
    <a:masterClrMapping/>
  </p:clrMapOvr>
  <p:transition xmlns:p14="http://schemas.microsoft.com/office/powerpoint/2010/main"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60205"/>
            <a:ext cx="12192000" cy="337591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" y="0"/>
            <a:ext cx="12184601" cy="6858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0652" y="958852"/>
            <a:ext cx="6870700" cy="49403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0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8332613"/>
      </p:ext>
    </p:extLst>
  </p:cSld>
  <p:clrMapOvr>
    <a:masterClrMapping/>
  </p:clrMapOvr>
  <p:transition xmlns:p14="http://schemas.microsoft.com/office/powerpoint/2010/main"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3260205"/>
            <a:ext cx="12192000" cy="337591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27065" y="611927"/>
            <a:ext cx="759501" cy="650663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49295" y="717152"/>
            <a:ext cx="7865698" cy="407717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6000" b="1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8993313" y="3429001"/>
            <a:ext cx="2888362" cy="65421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 i="1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673004" y="-310662"/>
            <a:ext cx="1211692" cy="1817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07305" y="4519399"/>
            <a:ext cx="1211692" cy="181753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270105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376" y="6147986"/>
            <a:ext cx="878897" cy="6102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312024"/>
            <a:ext cx="6217891" cy="282178"/>
          </a:xfrm>
        </p:spPr>
        <p:txBody>
          <a:bodyPr>
            <a:normAutofit/>
          </a:bodyPr>
          <a:lstStyle>
            <a:lvl1pPr algn="r">
              <a:defRPr sz="12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33994"/>
      </p:ext>
    </p:extLst>
  </p:cSld>
  <p:clrMapOvr>
    <a:masterClrMapping/>
  </p:clrMapOvr>
  <p:transition xmlns:p14="http://schemas.microsoft.com/office/powerpoint/2010/main"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3260205"/>
            <a:ext cx="12192000" cy="337591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07305" y="4519399"/>
            <a:ext cx="1211692" cy="181753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270105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677387" y="-314646"/>
            <a:ext cx="1211692" cy="1817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1174" y="800720"/>
            <a:ext cx="1166105" cy="999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57945" y="936170"/>
            <a:ext cx="796427" cy="682297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286551" y="1199969"/>
            <a:ext cx="4166017" cy="2943873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7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6705496" y="1199969"/>
            <a:ext cx="4166017" cy="2943873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7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7095785" y="4143841"/>
            <a:ext cx="2790585" cy="457201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1" spc="-113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38115" y="4143841"/>
            <a:ext cx="2768186" cy="457201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1" spc="-113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312024"/>
            <a:ext cx="6217891" cy="282178"/>
          </a:xfrm>
        </p:spPr>
        <p:txBody>
          <a:bodyPr>
            <a:normAutofit/>
          </a:bodyPr>
          <a:lstStyle>
            <a:lvl1pPr algn="r">
              <a:defRPr sz="12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4285"/>
      </p:ext>
    </p:extLst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3732837" y="2516357"/>
            <a:ext cx="1096156" cy="191409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3722386" y="3934412"/>
            <a:ext cx="1400216" cy="493121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33401" y="4089710"/>
            <a:ext cx="3008027" cy="1472891"/>
          </a:xfrm>
          <a:prstGeom prst="rect">
            <a:avLst/>
          </a:prstGeom>
        </p:spPr>
        <p:txBody>
          <a:bodyPr lIns="0" tIns="53999" rIns="0" bIns="0" numCol="1" spcCol="539987" anchor="t" anchorCtr="0">
            <a:normAutofit/>
          </a:bodyPr>
          <a:lstStyle>
            <a:lvl1pPr marL="0" indent="0" algn="r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549802" y="3889289"/>
            <a:ext cx="3008027" cy="1523897"/>
          </a:xfrm>
          <a:prstGeom prst="rect">
            <a:avLst/>
          </a:prstGeom>
        </p:spPr>
        <p:txBody>
          <a:bodyPr lIns="0" tIns="53999" rIns="0" bIns="0" numCol="1" spcCol="539987" anchor="t" anchorCtr="0">
            <a:normAutofit/>
          </a:bodyPr>
          <a:lstStyle>
            <a:lvl1pPr marL="0" indent="0" algn="l">
              <a:buNone/>
              <a:defRPr sz="20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549802" y="1641390"/>
            <a:ext cx="3008027" cy="1419497"/>
          </a:xfrm>
          <a:prstGeom prst="rect">
            <a:avLst/>
          </a:prstGeom>
        </p:spPr>
        <p:txBody>
          <a:bodyPr lIns="0" tIns="53999" rIns="0" bIns="0" numCol="1" spcCol="539987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6988136" y="2258938"/>
            <a:ext cx="1317667" cy="706244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540002" y="1184189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1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533401" y="1641390"/>
            <a:ext cx="3008027" cy="1419497"/>
          </a:xfrm>
          <a:prstGeom prst="rect">
            <a:avLst/>
          </a:prstGeom>
        </p:spPr>
        <p:txBody>
          <a:bodyPr lIns="0" tIns="53999" rIns="0" bIns="0" numCol="1" spcCol="539987" anchor="t" anchorCtr="0">
            <a:normAutofit/>
          </a:bodyPr>
          <a:lstStyle>
            <a:lvl1pPr marL="0" indent="0" algn="r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540002" y="3632510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100" b="1" i="0" spc="-113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8549802" y="1184189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100" b="1" i="0" spc="-113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7360606" y="4305938"/>
            <a:ext cx="945197" cy="304163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8549802" y="3432089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1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904" y="2026274"/>
            <a:ext cx="2443858" cy="2786856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06507"/>
            <a:ext cx="11024428" cy="788868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100" b="1" i="0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78526"/>
      </p:ext>
    </p:extLst>
  </p:cSld>
  <p:clrMapOvr>
    <a:masterClrMapping/>
  </p:clrMapOvr>
  <p:transition xmlns:p14="http://schemas.microsoft.com/office/powerpoint/2010/main"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89" y="2"/>
            <a:ext cx="3471313" cy="6866333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14065"/>
            <a:ext cx="7658100" cy="681311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100" b="1" i="0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51" y="2707971"/>
            <a:ext cx="72184" cy="4414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720687" y="3260204"/>
            <a:ext cx="3517349" cy="33759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33401" y="1625437"/>
            <a:ext cx="3638550" cy="1524000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4552950" y="1625437"/>
            <a:ext cx="3638550" cy="1524000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33401" y="1424974"/>
            <a:ext cx="3638551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4552951" y="1424974"/>
            <a:ext cx="3638551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533401" y="3297117"/>
            <a:ext cx="3638551" cy="3375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4552951" y="3297117"/>
            <a:ext cx="3638551" cy="337591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33401" y="3495809"/>
            <a:ext cx="3638550" cy="1524000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52950" y="3495809"/>
            <a:ext cx="3638550" cy="1524000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517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51721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3028"/>
      </p:ext>
    </p:extLst>
  </p:cSld>
  <p:clrMapOvr>
    <a:masterClrMapping/>
  </p:clrMapOvr>
  <p:transition xmlns:p14="http://schemas.microsoft.com/office/powerpoint/2010/main"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66701"/>
            <a:ext cx="11119678" cy="82867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1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51" y="2707971"/>
            <a:ext cx="72184" cy="4414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533401" y="1349004"/>
            <a:ext cx="3399098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396452" y="1349004"/>
            <a:ext cx="3399098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259502" y="1349004"/>
            <a:ext cx="3399098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533401" y="5113140"/>
            <a:ext cx="3399098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4396452" y="5112657"/>
            <a:ext cx="3399098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259502" y="5112656"/>
            <a:ext cx="3399098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33401" y="2422004"/>
            <a:ext cx="3399098" cy="265415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ctr">
              <a:buNone/>
              <a:defRPr sz="18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533401" y="1823150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4396450" y="2422004"/>
            <a:ext cx="3399098" cy="265415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ctr">
              <a:buNone/>
              <a:defRPr sz="18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4396451" y="1823150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259502" y="2422004"/>
            <a:ext cx="3399098" cy="265415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ctr">
              <a:buNone/>
              <a:defRPr sz="18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259502" y="1823150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9468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Slide_2">
  <p:cSld name="1_Content_Slide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/>
          <p:nvPr/>
        </p:nvSpPr>
        <p:spPr>
          <a:xfrm>
            <a:off x="11414248" y="6376243"/>
            <a:ext cx="442500" cy="293100"/>
          </a:xfrm>
          <a:prstGeom prst="rect">
            <a:avLst/>
          </a:prstGeom>
          <a:solidFill>
            <a:srgbClr val="1D2F45">
              <a:alpha val="2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0"/>
          <p:cNvSpPr/>
          <p:nvPr/>
        </p:nvSpPr>
        <p:spPr>
          <a:xfrm>
            <a:off x="4152612" y="0"/>
            <a:ext cx="15114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7920205" y="0"/>
            <a:ext cx="42234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11202275" y="0"/>
            <a:ext cx="9969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0"/>
          <p:cNvSpPr/>
          <p:nvPr/>
        </p:nvSpPr>
        <p:spPr>
          <a:xfrm>
            <a:off x="2543607" y="0"/>
            <a:ext cx="13548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0"/>
          <p:cNvSpPr/>
          <p:nvPr/>
        </p:nvSpPr>
        <p:spPr>
          <a:xfrm>
            <a:off x="9552385" y="0"/>
            <a:ext cx="17382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6960098" y="0"/>
            <a:ext cx="15237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/>
          <p:nvPr/>
        </p:nvSpPr>
        <p:spPr>
          <a:xfrm>
            <a:off x="1701959" y="-2"/>
            <a:ext cx="8415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0"/>
          <p:cNvSpPr/>
          <p:nvPr/>
        </p:nvSpPr>
        <p:spPr>
          <a:xfrm>
            <a:off x="857970" y="0"/>
            <a:ext cx="8541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0"/>
          <p:cNvSpPr/>
          <p:nvPr/>
        </p:nvSpPr>
        <p:spPr>
          <a:xfrm>
            <a:off x="3454402" y="0"/>
            <a:ext cx="8541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0"/>
          <p:cNvSpPr/>
          <p:nvPr/>
        </p:nvSpPr>
        <p:spPr>
          <a:xfrm>
            <a:off x="5663973" y="0"/>
            <a:ext cx="14034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0"/>
          <p:cNvSpPr/>
          <p:nvPr/>
        </p:nvSpPr>
        <p:spPr>
          <a:xfrm>
            <a:off x="9810659" y="0"/>
            <a:ext cx="2217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-181" y="-2"/>
            <a:ext cx="8583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0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6" name="Google Shape;146;p10"/>
          <p:cNvCxnSpPr/>
          <p:nvPr/>
        </p:nvCxnSpPr>
        <p:spPr>
          <a:xfrm rot="10800000">
            <a:off x="335440" y="6376231"/>
            <a:ext cx="11521200" cy="5100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0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8" name="Google Shape;14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2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 txBox="1">
            <a:spLocks noGrp="1"/>
          </p:cNvSpPr>
          <p:nvPr>
            <p:ph type="body" idx="1"/>
          </p:nvPr>
        </p:nvSpPr>
        <p:spPr>
          <a:xfrm>
            <a:off x="287355" y="1340771"/>
            <a:ext cx="5664600" cy="47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10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body" idx="3"/>
          </p:nvPr>
        </p:nvSpPr>
        <p:spPr>
          <a:xfrm>
            <a:off x="6168008" y="1340771"/>
            <a:ext cx="5664600" cy="47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66701"/>
            <a:ext cx="11119678" cy="82867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1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51" y="2707971"/>
            <a:ext cx="72184" cy="4414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533400" y="1349003"/>
            <a:ext cx="5400000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6265907" y="1349004"/>
            <a:ext cx="5400000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33400" y="5112656"/>
            <a:ext cx="5400000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6265907" y="5112656"/>
            <a:ext cx="5400000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33400" y="2422004"/>
            <a:ext cx="5400000" cy="265415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ctr">
              <a:buNone/>
              <a:defRPr sz="18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33399" y="1823149"/>
            <a:ext cx="5400000" cy="50125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6265908" y="2422004"/>
            <a:ext cx="5400000" cy="265415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ctr">
              <a:buNone/>
              <a:defRPr sz="18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6265907" y="1823150"/>
            <a:ext cx="5400000" cy="50125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48126"/>
      </p:ext>
    </p:extLst>
  </p:cSld>
  <p:clrMapOvr>
    <a:masterClrMapping/>
  </p:clrMapOvr>
  <p:transition xmlns:p14="http://schemas.microsoft.com/office/powerpoint/2010/main"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2082" y="266701"/>
            <a:ext cx="11119678" cy="82867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1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51" y="2707971"/>
            <a:ext cx="72184" cy="4414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533401" y="1218787"/>
            <a:ext cx="3399098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396452" y="1218787"/>
            <a:ext cx="3399098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259502" y="1218787"/>
            <a:ext cx="3399098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33401" y="1943560"/>
            <a:ext cx="3399098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533401" y="1455082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4396452" y="1943560"/>
            <a:ext cx="3399098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4396451" y="1455082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253979" y="1943560"/>
            <a:ext cx="3399098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253980" y="1455082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533401" y="3530070"/>
            <a:ext cx="3399098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4396452" y="3530070"/>
            <a:ext cx="3399098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8259502" y="3530071"/>
            <a:ext cx="3399098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533401" y="4254843"/>
            <a:ext cx="3399098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33401" y="3766365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4396452" y="4254843"/>
            <a:ext cx="3399098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396451" y="3766365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8253979" y="4254843"/>
            <a:ext cx="3399098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253980" y="3766365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32882"/>
      </p:ext>
    </p:extLst>
  </p:cSld>
  <p:clrMapOvr>
    <a:masterClrMapping/>
  </p:clrMapOvr>
  <p:transition xmlns:p14="http://schemas.microsoft.com/office/powerpoint/2010/main"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211366" y="1260336"/>
            <a:ext cx="1777253" cy="177986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930305" y="3231852"/>
            <a:ext cx="2339367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918331" y="3614128"/>
            <a:ext cx="2369483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569641" y="3231852"/>
            <a:ext cx="2375648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575806" y="3614128"/>
            <a:ext cx="2369483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248311" y="3231852"/>
            <a:ext cx="2375648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6254476" y="3614128"/>
            <a:ext cx="2369483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8882206" y="3231852"/>
            <a:ext cx="2375648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888371" y="3614128"/>
            <a:ext cx="2369483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868840" y="1260336"/>
            <a:ext cx="1777253" cy="177986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7511" y="1260336"/>
            <a:ext cx="1777253" cy="177986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9181405" y="1260336"/>
            <a:ext cx="1777253" cy="177986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431801"/>
            <a:ext cx="11064433" cy="66357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312024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52761"/>
      </p:ext>
    </p:extLst>
  </p:cSld>
  <p:clrMapOvr>
    <a:masterClrMapping/>
  </p:clrMapOvr>
  <p:transition xmlns:p14="http://schemas.microsoft.com/office/powerpoint/2010/main"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314112" y="1447106"/>
            <a:ext cx="1914182" cy="1917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624976" y="3478029"/>
            <a:ext cx="3294000" cy="3806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18989" y="3860303"/>
            <a:ext cx="3294000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513868" y="3478029"/>
            <a:ext cx="3294000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513868" y="3860303"/>
            <a:ext cx="3294000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43749" y="3478029"/>
            <a:ext cx="3294000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43749" y="3860303"/>
            <a:ext cx="3294000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03777" y="1447106"/>
            <a:ext cx="1914182" cy="1917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9033658" y="1447106"/>
            <a:ext cx="1914182" cy="1917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431801"/>
            <a:ext cx="11064433" cy="66357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dirty="0"/>
              <a:t>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312024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11529"/>
      </p:ext>
    </p:extLst>
  </p:cSld>
  <p:clrMapOvr>
    <a:masterClrMapping/>
  </p:clrMapOvr>
  <p:transition xmlns:p14="http://schemas.microsoft.com/office/powerpoint/2010/main"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04911" y="1401789"/>
            <a:ext cx="1494764" cy="1496963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13811" y="3081760"/>
            <a:ext cx="1876965" cy="2133600"/>
          </a:xfrm>
          <a:prstGeom prst="rect">
            <a:avLst/>
          </a:prstGeom>
        </p:spPr>
        <p:txBody>
          <a:bodyPr lIns="0" tIns="0" rIns="0" bIns="0" numCol="1" spcCol="337492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75"/>
              </a:spcBef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339851"/>
            <a:ext cx="11064433" cy="75552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5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022740" y="1401789"/>
            <a:ext cx="1494764" cy="1496963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5340460" y="1401789"/>
            <a:ext cx="1494764" cy="1496963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7662574" y="1401789"/>
            <a:ext cx="1494764" cy="1496963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9976010" y="1401789"/>
            <a:ext cx="1439518" cy="1496963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831641" y="3081760"/>
            <a:ext cx="1876965" cy="2133600"/>
          </a:xfrm>
          <a:prstGeom prst="rect">
            <a:avLst/>
          </a:prstGeom>
        </p:spPr>
        <p:txBody>
          <a:bodyPr lIns="0" tIns="0" rIns="0" bIns="0" numCol="1" spcCol="337492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75"/>
              </a:spcBef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5158153" y="3081760"/>
            <a:ext cx="1876965" cy="2133600"/>
          </a:xfrm>
          <a:prstGeom prst="rect">
            <a:avLst/>
          </a:prstGeom>
        </p:spPr>
        <p:txBody>
          <a:bodyPr lIns="0" tIns="0" rIns="0" bIns="0" numCol="1" spcCol="337492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75"/>
              </a:spcBef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7475983" y="3081760"/>
            <a:ext cx="1876965" cy="2133600"/>
          </a:xfrm>
          <a:prstGeom prst="rect">
            <a:avLst/>
          </a:prstGeom>
        </p:spPr>
        <p:txBody>
          <a:bodyPr lIns="0" tIns="0" rIns="0" bIns="0" numCol="1" spcCol="337492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75"/>
              </a:spcBef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93813" y="3081760"/>
            <a:ext cx="1876965" cy="2133600"/>
          </a:xfrm>
          <a:prstGeom prst="rect">
            <a:avLst/>
          </a:prstGeom>
        </p:spPr>
        <p:txBody>
          <a:bodyPr lIns="0" tIns="0" rIns="0" bIns="0" numCol="1" spcCol="337492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75"/>
              </a:spcBef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612985" y="3003633"/>
            <a:ext cx="0" cy="2246453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4930816" y="3003633"/>
            <a:ext cx="0" cy="2246453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7248646" y="3003633"/>
            <a:ext cx="0" cy="2246453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9583838" y="3003633"/>
            <a:ext cx="0" cy="2246453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1507"/>
      </p:ext>
    </p:extLst>
  </p:cSld>
  <p:clrMapOvr>
    <a:masterClrMapping/>
  </p:clrMapOvr>
  <p:transition xmlns:p14="http://schemas.microsoft.com/office/powerpoint/2010/main"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3260205"/>
            <a:ext cx="12192000" cy="337591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56060" y="1414307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736203" y="1434300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736203" y="1745728"/>
            <a:ext cx="3984585" cy="852956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393701"/>
            <a:ext cx="10727327" cy="701675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6270105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56060" y="2917616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1736203" y="2937608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736203" y="3249037"/>
            <a:ext cx="3984585" cy="823881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56060" y="4400931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736203" y="4420924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736203" y="4732352"/>
            <a:ext cx="3984585" cy="830249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096001" y="1414307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276144" y="1434300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1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7276144" y="1745728"/>
            <a:ext cx="3984585" cy="852956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6096001" y="2917616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7276144" y="2937608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7276144" y="3249037"/>
            <a:ext cx="3984585" cy="823881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6096001" y="4400931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7276144" y="4420924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7276144" y="4732352"/>
            <a:ext cx="3984585" cy="821141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5539" y="-325538"/>
            <a:ext cx="1302152" cy="1953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32071" y="4368551"/>
            <a:ext cx="1327944" cy="1991916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15253"/>
      </p:ext>
    </p:extLst>
  </p:cSld>
  <p:clrMapOvr>
    <a:masterClrMapping/>
  </p:clrMapOvr>
  <p:transition xmlns:p14="http://schemas.microsoft.com/office/powerpoint/2010/main"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2" y="594124"/>
            <a:ext cx="4901787" cy="192422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 i="0" spc="-338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42925" y="2518348"/>
            <a:ext cx="4594954" cy="3044252"/>
          </a:xfrm>
          <a:prstGeom prst="rect">
            <a:avLst/>
          </a:prstGeom>
        </p:spPr>
        <p:txBody>
          <a:bodyPr lIns="0" tIns="134997" rIns="0" bIns="134997" numCol="1" spcCol="539987" anchor="t" anchorCtr="0">
            <a:normAutofit/>
          </a:bodyPr>
          <a:lstStyle>
            <a:lvl1pPr marL="0" indent="0" algn="l">
              <a:buNone/>
              <a:defRPr sz="2400" b="0" i="0" spc="-113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96000" y="594124"/>
            <a:ext cx="6096000" cy="555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48641"/>
      </p:ext>
    </p:extLst>
  </p:cSld>
  <p:clrMapOvr>
    <a:masterClrMapping/>
  </p:clrMapOvr>
  <p:transition xmlns:p14="http://schemas.microsoft.com/office/powerpoint/2010/main"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96000" y="594124"/>
            <a:ext cx="6096000" cy="555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2" y="594124"/>
            <a:ext cx="4901787" cy="192422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 i="0" spc="-338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42925" y="2518348"/>
            <a:ext cx="4594954" cy="3044252"/>
          </a:xfrm>
          <a:prstGeom prst="rect">
            <a:avLst/>
          </a:prstGeom>
        </p:spPr>
        <p:txBody>
          <a:bodyPr lIns="0" tIns="134997" rIns="0" bIns="134997" numCol="1" spcCol="539987" anchor="t" anchorCtr="0">
            <a:normAutofit/>
          </a:bodyPr>
          <a:lstStyle>
            <a:lvl1pPr marL="0" indent="0" algn="l">
              <a:buNone/>
              <a:defRPr sz="2400" b="0" i="0" spc="-113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6691375" y="4892963"/>
            <a:ext cx="6726599" cy="47471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95279" y="4621773"/>
            <a:ext cx="4766873" cy="9375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300" b="1" i="1" spc="-225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4" y="-291928"/>
            <a:ext cx="1111169" cy="16667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0" y="5469040"/>
            <a:ext cx="1111169" cy="1666754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41892"/>
      </p:ext>
    </p:extLst>
  </p:cSld>
  <p:clrMapOvr>
    <a:masterClrMapping/>
  </p:clrMapOvr>
  <p:transition xmlns:p14="http://schemas.microsoft.com/office/powerpoint/2010/main"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216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495551" y="2074761"/>
            <a:ext cx="7267094" cy="26279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normAutofit/>
          </a:bodyPr>
          <a:lstStyle/>
          <a:p>
            <a:pPr marL="0" marR="0" indent="0" algn="ctr" defTabSz="4107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800" b="1" i="0" u="none" strike="noStrike" cap="none" spc="-225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Thank </a:t>
            </a:r>
            <a:r>
              <a:rPr kumimoji="0" lang="en-US" sz="9800" b="1" i="0" u="none" strike="noStrike" cap="none" spc="-225" normalizeH="0" baseline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you!</a:t>
            </a:r>
            <a:endParaRPr kumimoji="0" lang="en-US" sz="9800" b="1" i="0" u="none" strike="noStrike" cap="none" spc="-225" normalizeH="0" baseline="0" dirty="0">
              <a:ln>
                <a:noFill/>
              </a:ln>
              <a:solidFill>
                <a:srgbClr val="5AC3F0"/>
              </a:solidFill>
              <a:effectLst/>
              <a:uFillTx/>
              <a:latin typeface="Open Sans Semibold" charset="0"/>
              <a:ea typeface="Open Sans Semibold" charset="0"/>
              <a:cs typeface="Open Sans Semibold" charset="0"/>
              <a:sym typeface="Helvetica Light"/>
            </a:endParaRP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45" y="4598234"/>
            <a:ext cx="5926230" cy="3909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3000" b="1" i="0" spc="-113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132045" y="4989228"/>
            <a:ext cx="5926230" cy="11380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80998" rIns="0" bIns="0" anchor="t" anchorCtr="1">
            <a:normAutofit/>
          </a:bodyPr>
          <a:lstStyle>
            <a:lvl1pPr marL="0" indent="0" algn="ctr">
              <a:buNone/>
              <a:defRPr sz="2400" b="0" i="0" spc="-113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074" y="6278696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55771"/>
      </p:ext>
    </p:extLst>
  </p:cSld>
  <p:clrMapOvr>
    <a:masterClrMapping/>
  </p:clrMapOvr>
  <p:transition xmlns:p14="http://schemas.microsoft.com/office/powerpoint/2010/main"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e 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469" y="2996953"/>
            <a:ext cx="9667075" cy="1251012"/>
          </a:xfrm>
          <a:prstGeom prst="rect">
            <a:avLst/>
          </a:prstGeom>
          <a:solidFill>
            <a:srgbClr val="28288C"/>
          </a:solidFill>
        </p:spPr>
        <p:txBody>
          <a:bodyPr vert="horz" lIns="61235" tIns="30618" rIns="61235" bIns="30618" anchor="ctr">
            <a:noAutofit/>
          </a:bodyPr>
          <a:lstStyle>
            <a:lvl1pPr algn="ctr">
              <a:defRPr sz="6100" cap="all" baseline="0">
                <a:solidFill>
                  <a:schemeClr val="bg1"/>
                </a:solidFill>
                <a:latin typeface="PF Paperback Black"/>
                <a:cs typeface="PF Paperback Black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89469" y="890718"/>
            <a:ext cx="9667075" cy="2106420"/>
          </a:xfrm>
        </p:spPr>
        <p:txBody>
          <a:bodyPr anchor="b"/>
          <a:lstStyle>
            <a:lvl1pPr marL="178583" indent="0" algn="ctr">
              <a:lnSpc>
                <a:spcPct val="100000"/>
              </a:lnSpc>
              <a:spcAft>
                <a:spcPts val="403"/>
              </a:spcAft>
              <a:buNone/>
              <a:defRPr sz="5300" baseline="0">
                <a:solidFill>
                  <a:srgbClr val="28288C"/>
                </a:solidFill>
                <a:latin typeface="PF Paperback Light"/>
                <a:cs typeface="PF Paperback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89469" y="4239097"/>
            <a:ext cx="9667075" cy="1619251"/>
          </a:xfrm>
        </p:spPr>
        <p:txBody>
          <a:bodyPr/>
          <a:lstStyle>
            <a:lvl1pPr marL="178583" indent="0" algn="ctr">
              <a:lnSpc>
                <a:spcPct val="100000"/>
              </a:lnSpc>
              <a:spcAft>
                <a:spcPts val="403"/>
              </a:spcAft>
              <a:buNone/>
              <a:defRPr sz="5300">
                <a:solidFill>
                  <a:srgbClr val="28288C"/>
                </a:solidFill>
                <a:latin typeface="PF Paperback Light"/>
                <a:cs typeface="PF Paperback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National Open Science Days | Belgrade, Serbia | 17 October 2018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EFAB-C34A-5C41-B153-92EACB97F40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99483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_Slide_2">
  <p:cSld name="1_Content_Slide_2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>
            <a:spLocks noGrp="1"/>
          </p:cNvSpPr>
          <p:nvPr>
            <p:ph type="body" idx="1"/>
          </p:nvPr>
        </p:nvSpPr>
        <p:spPr>
          <a:xfrm>
            <a:off x="335360" y="1340772"/>
            <a:ext cx="5664629" cy="474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30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Calibri"/>
              <a:buChar char="-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11"/>
          <p:cNvSpPr txBox="1">
            <a:spLocks noGrp="1"/>
          </p:cNvSpPr>
          <p:nvPr>
            <p:ph type="body" idx="2"/>
          </p:nvPr>
        </p:nvSpPr>
        <p:spPr>
          <a:xfrm>
            <a:off x="6192012" y="1340772"/>
            <a:ext cx="5664629" cy="474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Calibri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083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Calibri"/>
              <a:buChar char="-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11"/>
          <p:cNvSpPr/>
          <p:nvPr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1"/>
          <p:cNvSpPr/>
          <p:nvPr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1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1"/>
          <p:cNvSpPr/>
          <p:nvPr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1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1"/>
          <p:cNvSpPr/>
          <p:nvPr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9" name="Google Shape;169;p11"/>
          <p:cNvCxnSpPr/>
          <p:nvPr/>
        </p:nvCxnSpPr>
        <p:spPr>
          <a:xfrm rot="10800000">
            <a:off x="335360" y="6376248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0" name="Google Shape;17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" y="6813550"/>
            <a:ext cx="12192000" cy="4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" y="-1585"/>
            <a:ext cx="12192000" cy="5666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1"/>
          <p:cNvSpPr/>
          <p:nvPr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11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11"/>
          <p:cNvSpPr txBox="1">
            <a:spLocks noGrp="1"/>
          </p:cNvSpPr>
          <p:nvPr>
            <p:ph type="body" idx="3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933" y="6129301"/>
            <a:ext cx="880331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21" y="566745"/>
            <a:ext cx="1188244" cy="9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577" y="242654"/>
            <a:ext cx="8964996" cy="1325165"/>
          </a:xfrm>
          <a:prstGeom prst="rect">
            <a:avLst/>
          </a:prstGeom>
        </p:spPr>
        <p:txBody>
          <a:bodyPr lIns="61235" tIns="30618" rIns="61235" bIns="30618" anchor="b">
            <a:normAutofit/>
          </a:bodyPr>
          <a:lstStyle>
            <a:lvl1pPr algn="l">
              <a:defRPr sz="6100" b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>
                <a:cs typeface="PF Paperback Light" charset="0"/>
              </a:rPr>
              <a:t>National Open Science Days | Belgrade, Serbia | 17 October 2018</a:t>
            </a:r>
            <a:endParaRPr lang="en-GB" dirty="0">
              <a:cs typeface="PF Paperback Light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24DD-5EB0-604F-AAB4-280A823171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268789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 rot="10800000" flipH="1">
            <a:off x="1" y="2900362"/>
            <a:ext cx="1543050" cy="1320404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500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 rot="10800000" flipH="1">
            <a:off x="4368406" y="3"/>
            <a:ext cx="553640" cy="513160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500"/>
          </a:p>
        </p:txBody>
      </p:sp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81" y="5643562"/>
            <a:ext cx="158234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73" y="675086"/>
            <a:ext cx="1188244" cy="9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556" y="242649"/>
            <a:ext cx="9073008" cy="12419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700" b="1" baseline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556" y="2024843"/>
            <a:ext cx="9127014" cy="4536765"/>
          </a:xfrm>
        </p:spPr>
        <p:txBody>
          <a:bodyPr/>
          <a:lstStyle>
            <a:lvl1pPr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defRPr b="1">
                <a:latin typeface="Calibri" panose="020F0502020204030204" pitchFamily="34" charset="0"/>
              </a:defRPr>
            </a:lvl1pPr>
            <a:lvl2pPr>
              <a:lnSpc>
                <a:spcPct val="150000"/>
              </a:lnSpc>
              <a:defRPr sz="2100" b="1">
                <a:latin typeface="Calibri" panose="020F0502020204030204" pitchFamily="34" charset="0"/>
                <a:cs typeface="PF Paperback"/>
              </a:defRPr>
            </a:lvl2pPr>
            <a:lvl3pPr>
              <a:lnSpc>
                <a:spcPct val="150000"/>
              </a:lnSpc>
              <a:defRPr sz="1500" b="1">
                <a:latin typeface="Calibri" panose="020F0502020204030204" pitchFamily="34" charset="0"/>
                <a:cs typeface="PF Paperback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2099073" y="1484210"/>
            <a:ext cx="9073492" cy="486631"/>
          </a:xfrm>
        </p:spPr>
        <p:txBody>
          <a:bodyPr>
            <a:noAutofit/>
          </a:bodyPr>
          <a:lstStyle>
            <a:lvl1pPr marL="26996" indent="0">
              <a:buNone/>
              <a:defRPr sz="1800" baseline="0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National Open Science Days | Belgrade, Serbia | 17 October 2018</a:t>
            </a:r>
            <a:endParaRPr lang="en-GB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83020D-9724-438A-BDB4-609840D9C21E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269480836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067" y="5643563"/>
            <a:ext cx="889891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"/>
          <p:cNvSpPr>
            <a:spLocks noChangeShapeType="1"/>
          </p:cNvSpPr>
          <p:nvPr userDrawn="1"/>
        </p:nvSpPr>
        <p:spPr bwMode="auto">
          <a:xfrm rot="10800000" flipH="1">
            <a:off x="115495" y="4311260"/>
            <a:ext cx="1543051" cy="1320403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400" dirty="0"/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 rot="10800000" flipH="1">
            <a:off x="5859065" y="104775"/>
            <a:ext cx="1256109" cy="1115616"/>
          </a:xfrm>
          <a:prstGeom prst="line">
            <a:avLst/>
          </a:prstGeom>
          <a:noFill/>
          <a:ln w="12700">
            <a:solidFill>
              <a:srgbClr val="23C5F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400" dirty="0"/>
          </a:p>
        </p:txBody>
      </p:sp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772" y="351244"/>
            <a:ext cx="249317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991547" y="4941175"/>
            <a:ext cx="6858000" cy="70137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91546" y="5642429"/>
            <a:ext cx="5616177" cy="64889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621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991552" y="1592803"/>
            <a:ext cx="9451049" cy="17821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6600" b="1" i="0" baseline="0">
                <a:solidFill>
                  <a:srgbClr val="28288C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1990991" y="3429430"/>
            <a:ext cx="9451924" cy="809661"/>
          </a:xfrm>
        </p:spPr>
        <p:txBody>
          <a:bodyPr/>
          <a:lstStyle>
            <a:lvl1pPr marL="10245" indent="0">
              <a:spcBef>
                <a:spcPts val="0"/>
              </a:spcBef>
              <a:buNone/>
              <a:defRPr sz="2400" baseline="0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343029" y="6506774"/>
            <a:ext cx="9883379" cy="364331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r>
              <a:rPr lang="en-US">
                <a:cs typeface="PF Paperback Light" charset="0"/>
              </a:rPr>
              <a:t>National Open Science Days | Belgrade, Serbia | 17 October 2018</a:t>
            </a:r>
            <a:endParaRPr lang="en-GB" dirty="0">
              <a:cs typeface="PF Paperback Light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A0E4E-93C7-974F-9CD6-534DEEE0329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243703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2" y="593367"/>
            <a:ext cx="11360800" cy="763600"/>
          </a:xfrm>
          <a:prstGeom prst="rect">
            <a:avLst/>
          </a:prstGeom>
        </p:spPr>
        <p:txBody>
          <a:bodyPr spcFirstLastPara="1" wrap="square" lIns="68567" tIns="68567" rIns="68567" bIns="68567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2" y="1536633"/>
            <a:ext cx="11360800" cy="4555200"/>
          </a:xfrm>
          <a:prstGeom prst="rect">
            <a:avLst/>
          </a:prstGeom>
        </p:spPr>
        <p:txBody>
          <a:bodyPr spcFirstLastPara="1" wrap="square" lIns="68567" tIns="68567" rIns="68567" bIns="68567" anchor="t" anchorCtr="0"/>
          <a:lstStyle>
            <a:lvl1pPr marL="609593" lvl="0" indent="-45719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84" lvl="1" indent="-42332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78" lvl="2" indent="-423329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70" lvl="3" indent="-423329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62" lvl="4" indent="-42332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54" lvl="5" indent="-423329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146" lvl="6" indent="-423329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739" lvl="7" indent="-42332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331" lvl="8" indent="-423329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68567" tIns="68567" rIns="68567" bIns="6856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188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14065"/>
            <a:ext cx="7658100" cy="681311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500" b="1" i="0" spc="-225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51" y="2707971"/>
            <a:ext cx="72184" cy="4414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33402" y="1625438"/>
            <a:ext cx="7658099" cy="191840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400" b="0" i="0" spc="-113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33401" y="1424974"/>
            <a:ext cx="7658101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563097" y="3621968"/>
            <a:ext cx="7628405" cy="337591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563098" y="3820661"/>
            <a:ext cx="7628403" cy="191840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 i="0" spc="-113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51721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685" y="6218836"/>
            <a:ext cx="565612" cy="39272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99" y="6085007"/>
            <a:ext cx="2699261" cy="59592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0" r="11755"/>
          <a:stretch/>
        </p:blipFill>
        <p:spPr>
          <a:xfrm>
            <a:off x="8528384" y="1"/>
            <a:ext cx="3663617" cy="6863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344192"/>
      </p:ext>
    </p:extLst>
  </p:cSld>
  <p:clrMapOvr>
    <a:masterClrMapping/>
  </p:clrMapOvr>
  <p:transition xmlns:p14="http://schemas.microsoft.com/office/powerpoint/2010/main"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-1"/>
            <a:ext cx="12192000" cy="1116282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78600"/>
            <a:ext cx="12192000" cy="293688"/>
          </a:xfrm>
          <a:solidFill>
            <a:srgbClr val="FA7F34"/>
          </a:solidFill>
        </p:spPr>
        <p:txBody>
          <a:bodyPr/>
          <a:lstStyle>
            <a:lvl1pPr>
              <a:defRPr sz="1200" smtClean="0"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/>
              <a:t>The VI-SEEM project is funded by the European Commission under the Horizon 2020 Research Infrastructures contract no. 675121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1478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A7F34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solidFill>
            <a:srgbClr val="FA7F34"/>
          </a:solidFill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70F2B333-24EA-4DE2-9D5F-F92EB537375C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258112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3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0853997F-61B1-49DA-BEC2-58B8ACB1542B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88949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418" y="1652588"/>
            <a:ext cx="5763846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832" y="1652588"/>
            <a:ext cx="5763846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</a:t>
            </a:r>
            <a:fld id="{DE6330F6-36BC-487E-AE94-F059D3DE287E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26421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4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4" y="2174875"/>
            <a:ext cx="538870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A2DD1F75-6E2B-46FE-8A0E-E34258FCE061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121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48E551BA-809B-467E-B7BF-CDFEA85965DB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xmlns="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15 Jan 2019</a:t>
            </a:r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PaNOSC Kickoff </a:t>
            </a:r>
            <a:endParaRPr lang="en-US" dirty="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xmlns="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xmlns="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xmlns="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42" name="Titolo 1">
            <a:extLst>
              <a:ext uri="{FF2B5EF4-FFF2-40B4-BE49-F238E27FC236}">
                <a16:creationId xmlns:a16="http://schemas.microsoft.com/office/drawing/2014/main" xmlns="" id="{AE87A924-9A41-49C3-B3AA-B18C27B82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434019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</a:t>
            </a:r>
            <a:fld id="{27FE842A-F356-44CB-A48B-DADF02F47445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063502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C4F27B07-17D4-47C8-8354-F713D299616C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63583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247" cy="1162050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6" y="273053"/>
            <a:ext cx="6815015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247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25213920-E3B8-4A6D-8C9A-E5B568FD3FE9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518841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719E5E8B-E1C6-4771-B7BC-F2F414FDFFE8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37737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A76B4658-FCC5-4CDB-9784-5FF6DD787B1B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12692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2295" y="-4763"/>
            <a:ext cx="2989385" cy="6578601"/>
          </a:xfrm>
        </p:spPr>
        <p:txBody>
          <a:bodyPr vert="eaVert"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5862" y="-4763"/>
            <a:ext cx="8780586" cy="6578601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B930F3A1-B166-4D69-8477-CCAB873DA52D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1721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DE633CC4-435D-416E-AA98-4662B8A85FE2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293223"/>
            <a:ext cx="5664629" cy="4794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xmlns="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22/01/19</a:t>
            </a:r>
            <a:endParaRPr lang="en-US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xmlns="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6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xmlns="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xmlns="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2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0.xml"/><Relationship Id="rId50" Type="http://schemas.openxmlformats.org/officeDocument/2006/relationships/slideLayout" Target="../slideLayouts/slideLayout71.xml"/><Relationship Id="rId51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74.xml"/><Relationship Id="rId54" Type="http://schemas.openxmlformats.org/officeDocument/2006/relationships/theme" Target="../theme/theme2.xml"/><Relationship Id="rId55" Type="http://schemas.openxmlformats.org/officeDocument/2006/relationships/image" Target="../media/image18.png"/><Relationship Id="rId56" Type="http://schemas.openxmlformats.org/officeDocument/2006/relationships/image" Target="../media/image19.png"/><Relationship Id="rId57" Type="http://schemas.openxmlformats.org/officeDocument/2006/relationships/image" Target="../media/image20.png"/><Relationship Id="rId4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65.xml"/><Relationship Id="rId45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67.xml"/><Relationship Id="rId47" Type="http://schemas.openxmlformats.org/officeDocument/2006/relationships/slideLayout" Target="../slideLayouts/slideLayout68.xml"/><Relationship Id="rId48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6" r:id="rId6"/>
    <p:sldLayoutId id="2147483657" r:id="rId7"/>
    <p:sldLayoutId id="2147483662" r:id="rId8"/>
    <p:sldLayoutId id="2147483663" r:id="rId9"/>
    <p:sldLayoutId id="2147483664" r:id="rId10"/>
    <p:sldLayoutId id="2147483666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5" r:id="rId17"/>
    <p:sldLayoutId id="2147483676" r:id="rId18"/>
    <p:sldLayoutId id="2147483677" r:id="rId19"/>
    <p:sldLayoutId id="2147483678" r:id="rId20"/>
    <p:sldLayoutId id="2147483745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771900" y="6290073"/>
            <a:ext cx="4648200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100" b="0" i="0" spc="-6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972800" y="6290073"/>
            <a:ext cx="381000" cy="28217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38200" y="365523"/>
            <a:ext cx="10515600" cy="13251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825229"/>
            <a:ext cx="10515600" cy="43517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18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  <p:sldLayoutId id="2147483717" r:id="rId38"/>
    <p:sldLayoutId id="2147483718" r:id="rId39"/>
    <p:sldLayoutId id="2147483719" r:id="rId40"/>
    <p:sldLayoutId id="2147483720" r:id="rId41"/>
    <p:sldLayoutId id="2147483721" r:id="rId42"/>
    <p:sldLayoutId id="2147483722" r:id="rId43"/>
    <p:sldLayoutId id="2147483723" r:id="rId44"/>
    <p:sldLayoutId id="2147483724" r:id="rId45"/>
    <p:sldLayoutId id="2147483725" r:id="rId46"/>
    <p:sldLayoutId id="2147483726" r:id="rId47"/>
    <p:sldLayoutId id="2147483727" r:id="rId48"/>
    <p:sldLayoutId id="2147483728" r:id="rId49"/>
    <p:sldLayoutId id="2147483729" r:id="rId50"/>
    <p:sldLayoutId id="2147483730" r:id="rId51"/>
    <p:sldLayoutId id="2147483731" r:id="rId52"/>
    <p:sldLayoutId id="2147483732" r:id="rId53"/>
  </p:sldLayoutIdLst>
  <p:transition xmlns:p14="http://schemas.microsoft.com/office/powerpoint/2010/main" spd="med"/>
  <p:hf sldNum="0" hdr="0" dt="0"/>
  <p:txStyles>
    <p:titleStyle>
      <a:lvl1pPr marL="0" marR="0" indent="0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0" marR="0" indent="171446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42892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14337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85783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57228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028675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200120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371566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96326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Blip>
          <a:blip r:embed="rId55"/>
        </a:buBlip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629693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Blip>
          <a:blip r:embed="rId56"/>
        </a:buBlip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2pPr>
      <a:lvl3pPr marL="963059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Blip>
          <a:blip r:embed="rId57"/>
        </a:buBlip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3pPr>
      <a:lvl4pPr marL="1296425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4pPr>
      <a:lvl5pPr marL="1629792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5pPr>
      <a:lvl6pPr marL="1963159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96526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629892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963259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71446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42892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14337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85783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57228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028675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200120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371566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0"/>
            <a:ext cx="10011509" cy="1125538"/>
          </a:xfrm>
          <a:prstGeom prst="rect">
            <a:avLst/>
          </a:prstGeom>
          <a:solidFill>
            <a:srgbClr val="FA7F34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5785" tIns="47892" rIns="95785" bIns="47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title</a:t>
            </a:r>
            <a:r>
              <a:rPr lang="el-GR" dirty="0" smtClean="0"/>
              <a:t> </a:t>
            </a:r>
            <a:r>
              <a:rPr lang="el-GR" dirty="0" err="1" smtClean="0"/>
              <a:t>style</a:t>
            </a:r>
            <a:endParaRPr lang="el-G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416" y="1652588"/>
            <a:ext cx="11715262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text</a:t>
            </a:r>
            <a:r>
              <a:rPr lang="el-GR" dirty="0" smtClean="0"/>
              <a:t> </a:t>
            </a:r>
            <a:r>
              <a:rPr lang="el-GR" dirty="0" err="1" smtClean="0"/>
              <a:t>styles</a:t>
            </a:r>
            <a:endParaRPr lang="el-GR" dirty="0" smtClean="0"/>
          </a:p>
          <a:p>
            <a:pPr lvl="1"/>
            <a:r>
              <a:rPr lang="el-GR" dirty="0" err="1" smtClean="0"/>
              <a:t>Second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  <a:p>
            <a:pPr lvl="2"/>
            <a:r>
              <a:rPr lang="el-GR" dirty="0" err="1" smtClean="0"/>
              <a:t>Third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64314"/>
            <a:ext cx="12192000" cy="293687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300" b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711545AC-028C-461E-87A2-BB0A701371CB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59828"/>
            <a:ext cx="12192000" cy="49480"/>
          </a:xfrm>
          <a:prstGeom prst="rect">
            <a:avLst/>
          </a:prstGeom>
          <a:solidFill>
            <a:srgbClr val="CF4901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schemeClr val="bg1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1114301"/>
            <a:ext cx="12192000" cy="494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6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+mn-lt"/>
          <a:ea typeface="Arial Unicode MS" pitchFamily="34" charset="-128"/>
          <a:cs typeface="Arial Unicode MS" pitchFamily="34" charset="-128"/>
        </a:defRPr>
      </a:lvl1pPr>
      <a:lvl2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2pPr>
      <a:lvl3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3pPr>
      <a:lvl4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4pPr>
      <a:lvl5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6pPr>
      <a:lvl7pPr marL="9144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7pPr>
      <a:lvl8pPr marL="13716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8pPr>
      <a:lvl9pPr marL="18288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defTabSz="95885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2pPr>
      <a:lvl3pPr marL="1196975" indent="-238125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>
          <a:solidFill>
            <a:schemeClr val="tx1"/>
          </a:solidFill>
          <a:latin typeface="+mn-lt"/>
          <a:cs typeface="+mn-cs"/>
        </a:defRPr>
      </a:lvl3pPr>
      <a:lvl4pPr marL="1674813" indent="-238125" algn="l" defTabSz="958850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155825" indent="-239713" algn="l" defTabSz="958850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6130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30702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5274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9846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jfif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eoscpilot.eu/" TargetMode="External"/><Relationship Id="rId3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tiff"/><Relationship Id="rId6" Type="http://schemas.openxmlformats.org/officeDocument/2006/relationships/image" Target="../media/image92.png"/><Relationship Id="rId7" Type="http://schemas.openxmlformats.org/officeDocument/2006/relationships/image" Target="../media/image93.jpe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s://notebooks.egi.eu" TargetMode="External"/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ocuments.egi.eu/document/3442" TargetMode="Externa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1.png"/><Relationship Id="rId12" Type="http://schemas.openxmlformats.org/officeDocument/2006/relationships/image" Target="../media/image112.tiff"/><Relationship Id="rId13" Type="http://schemas.openxmlformats.org/officeDocument/2006/relationships/image" Target="../media/image113.tiff"/><Relationship Id="rId14" Type="http://schemas.openxmlformats.org/officeDocument/2006/relationships/image" Target="../media/image114.png"/><Relationship Id="rId1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87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hyperlink" Target="https://www.eosc-hub.eu/eosc-early-adopter-programme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eosc-portal.eu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2.emf"/><Relationship Id="rId3" Type="http://schemas.openxmlformats.org/officeDocument/2006/relationships/image" Target="../media/image6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NULL" TargetMode="External"/><Relationship Id="rId3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png"/><Relationship Id="rId5" Type="http://schemas.openxmlformats.org/officeDocument/2006/relationships/image" Target="../media/image125.jpeg"/><Relationship Id="rId6" Type="http://schemas.openxmlformats.org/officeDocument/2006/relationships/image" Target="../media/image126.jpeg"/><Relationship Id="rId7" Type="http://schemas.openxmlformats.org/officeDocument/2006/relationships/image" Target="../media/image127.jpeg"/><Relationship Id="rId8" Type="http://schemas.openxmlformats.org/officeDocument/2006/relationships/hyperlink" Target="https://eosc-hub.eu/digital-innovation-hub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9.png"/><Relationship Id="rId3" Type="http://schemas.openxmlformats.org/officeDocument/2006/relationships/hyperlink" Target="NUL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28.png"/><Relationship Id="rId3" Type="http://schemas.openxmlformats.org/officeDocument/2006/relationships/hyperlink" Target="mailto:oprnjat@admin.grnet.gr" TargetMode="Externa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8.pn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4" Type="http://schemas.openxmlformats.org/officeDocument/2006/relationships/image" Target="../media/image141.png"/><Relationship Id="rId15" Type="http://schemas.openxmlformats.org/officeDocument/2006/relationships/image" Target="../media/image142.png"/><Relationship Id="rId16" Type="http://schemas.openxmlformats.org/officeDocument/2006/relationships/image" Target="../media/image143.png"/><Relationship Id="rId17" Type="http://schemas.openxmlformats.org/officeDocument/2006/relationships/image" Target="../media/image144.png"/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29.jpeg"/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ws/2011/111005/full/478026a.html" TargetMode="External"/><Relationship Id="rId4" Type="http://schemas.openxmlformats.org/officeDocument/2006/relationships/hyperlink" Target="https://theconversation.com/open-access-and-the-looming-crisis-in-science-14950" TargetMode="Externa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.figure-eight.com/rs/416-ZBE-142/images/CrowdFlower_DataScienceReport_2016.pdf" TargetMode="External"/><Relationship Id="rId4" Type="http://schemas.openxmlformats.org/officeDocument/2006/relationships/hyperlink" Target="https://www.datasciencetech.institute/wp-content/uploads/2018/08/Data-Scientist-Report.pdf" TargetMode="Externa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europa.eu/en/web/eu-law-and-publications/publication-detail/-/publication/5253a1af-ee10-11e8-b690-01aa75ed71a1" TargetMode="External"/><Relationship Id="rId4" Type="http://schemas.openxmlformats.org/officeDocument/2006/relationships/hyperlink" Target="http://ec.europa.eu/research/openscience/pdf/swd_2018_83_f1_staff_working_paper_en.pdf%23view=fit&amp;pagemode=none" TargetMode="External"/><Relationship Id="rId5" Type="http://schemas.openxmlformats.org/officeDocument/2006/relationships/hyperlink" Target="https://eosc-portal.eu" TargetMode="External"/><Relationship Id="rId6" Type="http://schemas.openxmlformats.org/officeDocument/2006/relationships/hyperlink" Target="https://ec.europa.eu/info/news/results-call-applications-selection-members-expert-group-members-executive-board-eosc-2018-nov-23_en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ec.europa.eu/research/openscience/pdf/realising_the_european_open_science_cloud_2016.pdf%23view=fit&amp;pagemode=no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/>
        </p:nvSpPr>
        <p:spPr>
          <a:xfrm>
            <a:off x="0" y="2852936"/>
            <a:ext cx="12192000" cy="145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1C3046"/>
              </a:buClr>
              <a:buSzPts val="3600"/>
            </a:pPr>
            <a:r>
              <a:rPr lang="en-US" sz="4000" b="1" dirty="0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The Present and Future of Open Science in Europe</a:t>
            </a:r>
            <a:endParaRPr sz="4000" b="1" i="0" dirty="0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2"/>
          <p:cNvSpPr txBox="1"/>
          <p:nvPr/>
        </p:nvSpPr>
        <p:spPr>
          <a:xfrm>
            <a:off x="1450253" y="3759551"/>
            <a:ext cx="9793088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5892D"/>
              </a:buClr>
              <a:buSzPts val="2800"/>
              <a:buFont typeface="Calibri"/>
              <a:buNone/>
            </a:pPr>
            <a:r>
              <a:rPr lang="en-US" sz="2800" b="0" i="0" dirty="0" smtClean="0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rPr>
              <a:t>Gergely Sipos (EGI Foundation)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5892D"/>
              </a:buClr>
              <a:buSzPts val="2800"/>
              <a:buFont typeface="Calibri"/>
              <a:buNone/>
            </a:pPr>
            <a:r>
              <a:rPr lang="en-US" sz="2400" dirty="0" smtClean="0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rPr>
              <a:t>Customer and Technical Outreach Manager</a:t>
            </a:r>
            <a:endParaRPr sz="2400" b="0" i="0" dirty="0">
              <a:solidFill>
                <a:srgbClr val="B58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2"/>
          <p:cNvSpPr txBox="1"/>
          <p:nvPr/>
        </p:nvSpPr>
        <p:spPr>
          <a:xfrm>
            <a:off x="3935760" y="6309320"/>
            <a:ext cx="81369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99488" y="6533287"/>
            <a:ext cx="256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MIPRO </a:t>
            </a:r>
            <a:r>
              <a:rPr lang="en-US" b="1" dirty="0" smtClean="0"/>
              <a:t>2019, </a:t>
            </a:r>
            <a:r>
              <a:rPr lang="en-US" b="1" dirty="0" err="1" smtClean="0"/>
              <a:t>Opatija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32729" y="2187730"/>
            <a:ext cx="405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contributions from the broader community</a:t>
            </a:r>
            <a:r>
              <a:rPr lang="mr-IN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70" y="3345062"/>
            <a:ext cx="621288" cy="62128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39" y="3201556"/>
            <a:ext cx="674288" cy="2764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1613" y="260490"/>
            <a:ext cx="11310262" cy="86408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happened since April 2016: </a:t>
            </a:r>
            <a:r>
              <a:rPr lang="en-US" u="sng" dirty="0" smtClean="0"/>
              <a:t>Projects</a:t>
            </a:r>
            <a:endParaRPr lang="en-US" u="sng" dirty="0"/>
          </a:p>
        </p:txBody>
      </p:sp>
      <p:sp>
        <p:nvSpPr>
          <p:cNvPr id="5" name="Pentagon 4"/>
          <p:cNvSpPr/>
          <p:nvPr/>
        </p:nvSpPr>
        <p:spPr>
          <a:xfrm>
            <a:off x="105138" y="1651375"/>
            <a:ext cx="1949128" cy="608268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Architecture</a:t>
            </a:r>
          </a:p>
        </p:txBody>
      </p:sp>
      <p:sp>
        <p:nvSpPr>
          <p:cNvPr id="6" name="Pentagon 5"/>
          <p:cNvSpPr/>
          <p:nvPr/>
        </p:nvSpPr>
        <p:spPr>
          <a:xfrm>
            <a:off x="104053" y="2394813"/>
            <a:ext cx="1950213" cy="608268"/>
          </a:xfrm>
          <a:prstGeom prst="homePlate">
            <a:avLst/>
          </a:prstGeom>
          <a:solidFill>
            <a:srgbClr val="4D90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Data</a:t>
            </a:r>
          </a:p>
        </p:txBody>
      </p:sp>
      <p:sp>
        <p:nvSpPr>
          <p:cNvPr id="7" name="Pentagon 6"/>
          <p:cNvSpPr/>
          <p:nvPr/>
        </p:nvSpPr>
        <p:spPr>
          <a:xfrm>
            <a:off x="104052" y="3151079"/>
            <a:ext cx="1950215" cy="675853"/>
          </a:xfrm>
          <a:prstGeom prst="homePlate">
            <a:avLst/>
          </a:prstGeom>
          <a:solidFill>
            <a:srgbClr val="C5DA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Services</a:t>
            </a:r>
          </a:p>
        </p:txBody>
      </p:sp>
      <p:sp>
        <p:nvSpPr>
          <p:cNvPr id="8" name="Pentagon 7"/>
          <p:cNvSpPr/>
          <p:nvPr/>
        </p:nvSpPr>
        <p:spPr>
          <a:xfrm>
            <a:off x="104053" y="3974930"/>
            <a:ext cx="1950213" cy="608268"/>
          </a:xfrm>
          <a:prstGeom prst="homePlate">
            <a:avLst/>
          </a:prstGeom>
          <a:solidFill>
            <a:srgbClr val="8BB5E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Access and Interface</a:t>
            </a:r>
          </a:p>
        </p:txBody>
      </p:sp>
      <p:sp>
        <p:nvSpPr>
          <p:cNvPr id="9" name="Pentagon 8"/>
          <p:cNvSpPr/>
          <p:nvPr/>
        </p:nvSpPr>
        <p:spPr>
          <a:xfrm>
            <a:off x="83063" y="5579264"/>
            <a:ext cx="1950216" cy="675853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Rules of Participation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6031" y="1050674"/>
            <a:ext cx="2326385" cy="554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8173">
              <a:defRPr/>
            </a:pPr>
            <a:r>
              <a:rPr lang="fi-FI" sz="1501" b="1" i="1" dirty="0">
                <a:solidFill>
                  <a:srgbClr val="515151"/>
                </a:solidFill>
              </a:rPr>
              <a:t>EOSC </a:t>
            </a:r>
            <a:r>
              <a:rPr lang="fi-FI" sz="1501" b="1" i="1" dirty="0" err="1">
                <a:solidFill>
                  <a:srgbClr val="515151"/>
                </a:solidFill>
              </a:rPr>
              <a:t>Implementation</a:t>
            </a:r>
            <a:r>
              <a:rPr lang="fi-FI" sz="1501" b="1" i="1" dirty="0">
                <a:solidFill>
                  <a:srgbClr val="515151"/>
                </a:solidFill>
              </a:rPr>
              <a:t> </a:t>
            </a:r>
          </a:p>
          <a:p>
            <a:pPr defTabSz="858173">
              <a:defRPr/>
            </a:pPr>
            <a:r>
              <a:rPr lang="fi-FI" sz="1501" b="1" i="1" dirty="0" err="1">
                <a:solidFill>
                  <a:srgbClr val="515151"/>
                </a:solidFill>
              </a:rPr>
              <a:t>Roadmap</a:t>
            </a:r>
            <a:r>
              <a:rPr lang="fi-FI" sz="1501" b="1" i="1" dirty="0">
                <a:solidFill>
                  <a:srgbClr val="515151"/>
                </a:solidFill>
              </a:rPr>
              <a:t> action </a:t>
            </a:r>
            <a:r>
              <a:rPr lang="fi-FI" sz="1501" b="1" i="1" dirty="0" err="1">
                <a:solidFill>
                  <a:srgbClr val="515151"/>
                </a:solidFill>
              </a:rPr>
              <a:t>lines</a:t>
            </a:r>
            <a:endParaRPr lang="fi-FI" sz="1501" b="1" i="1" dirty="0">
              <a:solidFill>
                <a:srgbClr val="51515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033279" y="1649554"/>
            <a:ext cx="8575464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033279" y="2394810"/>
            <a:ext cx="8575464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030758" y="3151076"/>
            <a:ext cx="8663080" cy="675853"/>
          </a:xfrm>
          <a:prstGeom prst="chevr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30758" y="3972033"/>
            <a:ext cx="8663080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2030758" y="4756733"/>
            <a:ext cx="8762528" cy="692244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689" dirty="0">
              <a:solidFill>
                <a:srgbClr val="515151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04050" y="4756732"/>
            <a:ext cx="1950216" cy="675853"/>
          </a:xfrm>
          <a:prstGeom prst="homePlat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 err="1">
                <a:solidFill>
                  <a:srgbClr val="1B216E"/>
                </a:solidFill>
              </a:rPr>
              <a:t>Governance</a:t>
            </a:r>
            <a:endParaRPr lang="fi-FI" sz="1689" dirty="0">
              <a:solidFill>
                <a:srgbClr val="1B216E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1986676" y="5563015"/>
            <a:ext cx="8806609" cy="692244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689" dirty="0">
              <a:solidFill>
                <a:srgbClr val="515151"/>
              </a:solidFill>
            </a:endParaRPr>
          </a:p>
        </p:txBody>
      </p:sp>
      <p:pic>
        <p:nvPicPr>
          <p:cNvPr id="18" name="Content Placeholder 2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88" y="1748974"/>
            <a:ext cx="1521935" cy="414668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26" y="1637848"/>
            <a:ext cx="549484" cy="5806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05" y="1621322"/>
            <a:ext cx="608611" cy="5538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91" y="1651375"/>
            <a:ext cx="1531133" cy="4305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888" y="1603585"/>
            <a:ext cx="833060" cy="6776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33" y="1786722"/>
            <a:ext cx="1214623" cy="415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40" y="1707289"/>
            <a:ext cx="839729" cy="5517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04" y="1919188"/>
            <a:ext cx="1129795" cy="316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32" y="2431260"/>
            <a:ext cx="2006372" cy="5695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00" y="2345775"/>
            <a:ext cx="653828" cy="5949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77" y="2426594"/>
            <a:ext cx="636720" cy="5794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08" y="3357596"/>
            <a:ext cx="1214623" cy="4151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83" y="3221016"/>
            <a:ext cx="839729" cy="5517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72" y="3162331"/>
            <a:ext cx="1129795" cy="3169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93" y="3299191"/>
            <a:ext cx="1531133" cy="4305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426" y="3196570"/>
            <a:ext cx="833060" cy="677676"/>
          </a:xfrm>
          <a:prstGeom prst="rect">
            <a:avLst/>
          </a:prstGeom>
        </p:spPr>
      </p:pic>
      <p:pic>
        <p:nvPicPr>
          <p:cNvPr id="35" name="Content Placeholder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2712" y="3389006"/>
            <a:ext cx="1521935" cy="4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41" y="3255054"/>
            <a:ext cx="549484" cy="5806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23" y="3019225"/>
            <a:ext cx="930329" cy="846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29" y="2780675"/>
            <a:ext cx="1090193" cy="992076"/>
          </a:xfrm>
          <a:prstGeom prst="rect">
            <a:avLst/>
          </a:prstGeom>
        </p:spPr>
      </p:pic>
      <p:pic>
        <p:nvPicPr>
          <p:cNvPr id="39" name="Content Placeholder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5849" y="4068319"/>
            <a:ext cx="1521935" cy="4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60" y="3669082"/>
            <a:ext cx="1316379" cy="11979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04" y="4766558"/>
            <a:ext cx="611575" cy="6462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67" y="4657097"/>
            <a:ext cx="891512" cy="8915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04" y="5586021"/>
            <a:ext cx="611575" cy="646231"/>
          </a:xfrm>
          <a:prstGeom prst="rect">
            <a:avLst/>
          </a:prstGeom>
        </p:spPr>
      </p:pic>
      <p:pic>
        <p:nvPicPr>
          <p:cNvPr id="44" name="Content Placeholder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9453" y="5689515"/>
            <a:ext cx="1521935" cy="4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76" y="5436005"/>
            <a:ext cx="891512" cy="89151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742940" y="1203544"/>
            <a:ext cx="5808950" cy="3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8173">
              <a:defRPr/>
            </a:pPr>
            <a:r>
              <a:rPr lang="fi-FI" sz="1501" b="1" i="1" dirty="0" err="1">
                <a:solidFill>
                  <a:srgbClr val="515151"/>
                </a:solidFill>
              </a:rPr>
              <a:t>On-going</a:t>
            </a:r>
            <a:r>
              <a:rPr lang="fi-FI" sz="1501" b="1" i="1" dirty="0">
                <a:solidFill>
                  <a:srgbClr val="515151"/>
                </a:solidFill>
              </a:rPr>
              <a:t> </a:t>
            </a:r>
            <a:r>
              <a:rPr lang="fi-FI" sz="1501" b="1" i="1" dirty="0" smtClean="0">
                <a:solidFill>
                  <a:srgbClr val="515151"/>
                </a:solidFill>
              </a:rPr>
              <a:t>H2020 </a:t>
            </a:r>
            <a:r>
              <a:rPr lang="fi-FI" sz="1501" b="1" i="1" dirty="0" err="1" smtClean="0">
                <a:solidFill>
                  <a:srgbClr val="515151"/>
                </a:solidFill>
              </a:rPr>
              <a:t>projects</a:t>
            </a:r>
            <a:r>
              <a:rPr lang="fi-FI" sz="1501" b="1" i="1" dirty="0" smtClean="0">
                <a:solidFill>
                  <a:srgbClr val="515151"/>
                </a:solidFill>
              </a:rPr>
              <a:t> </a:t>
            </a:r>
            <a:r>
              <a:rPr lang="fi-FI" sz="1501" b="1" i="1" dirty="0" err="1">
                <a:solidFill>
                  <a:srgbClr val="515151"/>
                </a:solidFill>
              </a:rPr>
              <a:t>contributing</a:t>
            </a:r>
            <a:r>
              <a:rPr lang="fi-FI" sz="1501" b="1" i="1" dirty="0">
                <a:solidFill>
                  <a:srgbClr val="515151"/>
                </a:solidFill>
              </a:rPr>
              <a:t> to the </a:t>
            </a:r>
            <a:r>
              <a:rPr lang="fi-FI" sz="1501" b="1" i="1" dirty="0" err="1">
                <a:solidFill>
                  <a:srgbClr val="515151"/>
                </a:solidFill>
              </a:rPr>
              <a:t>implementation</a:t>
            </a:r>
            <a:endParaRPr lang="fi-FI" sz="1501" b="1" i="1" dirty="0">
              <a:solidFill>
                <a:srgbClr val="51515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04249" y="2993279"/>
            <a:ext cx="16834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from Q3 2019:</a:t>
            </a:r>
          </a:p>
          <a:p>
            <a:r>
              <a:rPr lang="en-US" dirty="0" smtClean="0"/>
              <a:t>Regional projects:</a:t>
            </a:r>
          </a:p>
          <a:p>
            <a:pPr marL="285750" indent="-111125">
              <a:buFont typeface="Arial"/>
              <a:buChar char="•"/>
            </a:pPr>
            <a:r>
              <a:rPr lang="en-US" dirty="0" smtClean="0"/>
              <a:t>EOSC-Nordic</a:t>
            </a:r>
          </a:p>
          <a:p>
            <a:pPr marL="285750" indent="-111125">
              <a:buFont typeface="Arial"/>
              <a:buChar char="•"/>
            </a:pPr>
            <a:r>
              <a:rPr lang="en-US" dirty="0"/>
              <a:t>NI4OS-</a:t>
            </a:r>
            <a:r>
              <a:rPr lang="en-US" dirty="0" smtClean="0"/>
              <a:t>Europe</a:t>
            </a:r>
          </a:p>
          <a:p>
            <a:pPr marL="285750" indent="-111125">
              <a:buFont typeface="Arial"/>
              <a:buChar char="•"/>
            </a:pPr>
            <a:r>
              <a:rPr lang="en-US" dirty="0" smtClean="0"/>
              <a:t>EOSC-Pillar</a:t>
            </a:r>
          </a:p>
          <a:p>
            <a:pPr marL="285750" indent="-111125">
              <a:buFont typeface="Arial"/>
              <a:buChar char="•"/>
            </a:pPr>
            <a:r>
              <a:rPr lang="en-US" dirty="0"/>
              <a:t>EOSC-synergy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959" y="2486295"/>
            <a:ext cx="981869" cy="40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8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11</a:t>
            </a:fld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87354" y="1340771"/>
            <a:ext cx="11523645" cy="4782900"/>
          </a:xfrm>
        </p:spPr>
        <p:txBody>
          <a:bodyPr/>
          <a:lstStyle/>
          <a:p>
            <a:pPr marL="50800" indent="0" algn="ctr">
              <a:buNone/>
            </a:pPr>
            <a:r>
              <a:rPr lang="en-US" sz="3200" i="1" dirty="0" smtClean="0"/>
              <a:t>The </a:t>
            </a:r>
            <a:r>
              <a:rPr lang="en-US" sz="3200" i="1" dirty="0" smtClean="0">
                <a:solidFill>
                  <a:srgbClr val="B5892D"/>
                </a:solidFill>
              </a:rPr>
              <a:t>federated infrastructure </a:t>
            </a:r>
            <a:r>
              <a:rPr lang="en-US" sz="3200" i="1" dirty="0" smtClean="0"/>
              <a:t>and supporting initiative providing </a:t>
            </a:r>
          </a:p>
          <a:p>
            <a:pPr marL="50800" indent="0" algn="ctr">
              <a:buNone/>
            </a:pPr>
            <a:r>
              <a:rPr lang="en-US" sz="3200" i="1" dirty="0" smtClean="0"/>
              <a:t>all </a:t>
            </a:r>
            <a:r>
              <a:rPr lang="en-US" sz="3200" i="1" dirty="0">
                <a:solidFill>
                  <a:srgbClr val="B5892D"/>
                </a:solidFill>
              </a:rPr>
              <a:t>researchers, innovators, companies and citizens </a:t>
            </a:r>
            <a:endParaRPr lang="en-US" sz="3200" i="1" dirty="0" smtClean="0">
              <a:solidFill>
                <a:srgbClr val="B5892D"/>
              </a:solidFill>
            </a:endParaRPr>
          </a:p>
          <a:p>
            <a:pPr marL="50800" indent="0" algn="ctr">
              <a:buNone/>
            </a:pPr>
            <a:r>
              <a:rPr lang="en-US" sz="3200" i="1" dirty="0" smtClean="0"/>
              <a:t>with </a:t>
            </a:r>
            <a:r>
              <a:rPr lang="en-US" sz="3200" i="1" dirty="0">
                <a:solidFill>
                  <a:srgbClr val="B5892D"/>
                </a:solidFill>
              </a:rPr>
              <a:t>seamless</a:t>
            </a:r>
            <a:r>
              <a:rPr lang="en-US" sz="3200" i="1" dirty="0"/>
              <a:t> access to an </a:t>
            </a:r>
            <a:r>
              <a:rPr lang="en-US" sz="3200" i="1" dirty="0">
                <a:solidFill>
                  <a:srgbClr val="B5892D"/>
                </a:solidFill>
              </a:rPr>
              <a:t>open-by-default</a:t>
            </a:r>
            <a:r>
              <a:rPr lang="en-US" sz="3200" i="1" dirty="0"/>
              <a:t>, </a:t>
            </a:r>
            <a:r>
              <a:rPr lang="en-US" sz="3200" i="1" dirty="0">
                <a:solidFill>
                  <a:srgbClr val="B5892D"/>
                </a:solidFill>
              </a:rPr>
              <a:t>efficient</a:t>
            </a:r>
            <a:r>
              <a:rPr lang="en-US" sz="3200" i="1" dirty="0"/>
              <a:t> </a:t>
            </a:r>
            <a:r>
              <a:rPr lang="en-US" sz="3200" i="1" dirty="0" smtClean="0"/>
              <a:t>and</a:t>
            </a:r>
            <a:br>
              <a:rPr lang="en-US" sz="3200" i="1" dirty="0" smtClean="0"/>
            </a:br>
            <a:r>
              <a:rPr lang="en-US" sz="3200" i="1" dirty="0" smtClean="0">
                <a:solidFill>
                  <a:srgbClr val="B5892D"/>
                </a:solidFill>
              </a:rPr>
              <a:t>cross</a:t>
            </a:r>
            <a:r>
              <a:rPr lang="en-US" sz="3200" i="1" dirty="0">
                <a:solidFill>
                  <a:srgbClr val="B5892D"/>
                </a:solidFill>
              </a:rPr>
              <a:t>-disciplinary</a:t>
            </a:r>
            <a:r>
              <a:rPr lang="en-US" sz="3200" i="1" dirty="0"/>
              <a:t> environment </a:t>
            </a:r>
            <a:endParaRPr lang="en-US" sz="3200" i="1" dirty="0" smtClean="0"/>
          </a:p>
          <a:p>
            <a:pPr marL="50800" indent="0" algn="ctr">
              <a:buNone/>
            </a:pPr>
            <a:r>
              <a:rPr lang="en-US" sz="3200" i="1" dirty="0" smtClean="0"/>
              <a:t>for </a:t>
            </a:r>
            <a:r>
              <a:rPr lang="en-US" sz="3200" i="1" dirty="0"/>
              <a:t>storing, accessing, reusing data, tools, publications and </a:t>
            </a:r>
            <a:r>
              <a:rPr lang="en-US" sz="3200" i="1" dirty="0" smtClean="0"/>
              <a:t>other scientific outputs for </a:t>
            </a:r>
            <a:r>
              <a:rPr lang="en-US" sz="3200" i="1" dirty="0"/>
              <a:t>research, innovation and </a:t>
            </a:r>
            <a:r>
              <a:rPr lang="en-US" sz="3200" i="1" dirty="0" smtClean="0"/>
              <a:t>educational purposes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About the European Open Science Cloud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360" y="5805264"/>
            <a:ext cx="408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Credits: </a:t>
            </a:r>
            <a:r>
              <a:rPr lang="en-US" dirty="0" err="1" smtClean="0"/>
              <a:t>EOSCpilot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https://eoscpilot.eu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 descr="Screenshot 2019-01-18 at 10.10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9" y="105438"/>
            <a:ext cx="3010069" cy="9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2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3559021" y="714849"/>
            <a:ext cx="8332364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400" dirty="0">
                <a:solidFill>
                  <a:srgbClr val="8AA9D6"/>
                </a:solidFill>
              </a:rPr>
              <a:t>Vision</a:t>
            </a:r>
            <a:endParaRPr lang="en-US" sz="4400" dirty="0">
              <a:solidFill>
                <a:schemeClr val="dk1"/>
              </a:solidFill>
            </a:endParaRPr>
          </a:p>
        </p:txBody>
      </p:sp>
      <p:pic>
        <p:nvPicPr>
          <p:cNvPr id="7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056" y="473395"/>
            <a:ext cx="3430107" cy="41992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/>
          <p:cNvGraphicFramePr/>
          <p:nvPr>
            <p:extLst/>
          </p:nvPr>
        </p:nvGraphicFramePr>
        <p:xfrm>
          <a:off x="207303" y="5147785"/>
          <a:ext cx="4139126" cy="1390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Shape 423"/>
          <p:cNvSpPr txBox="1">
            <a:spLocks noGrp="1"/>
          </p:cNvSpPr>
          <p:nvPr>
            <p:ph type="body" idx="1"/>
          </p:nvPr>
        </p:nvSpPr>
        <p:spPr>
          <a:xfrm>
            <a:off x="3765562" y="2335636"/>
            <a:ext cx="8332364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3000" dirty="0">
              <a:solidFill>
                <a:schemeClr val="dk1"/>
              </a:solidFill>
            </a:endParaRP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3000" i="1" dirty="0">
                <a:solidFill>
                  <a:srgbClr val="B5892D"/>
                </a:solidFill>
              </a:rPr>
              <a:t>Researchers from all disciplines 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3000" i="1" dirty="0">
                <a:solidFill>
                  <a:srgbClr val="B5892D"/>
                </a:solidFill>
              </a:rPr>
              <a:t>have easy, integrated and open access to the advanced digital services, scientific instruments, data, knowledge and expertise they need 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3000" i="1" dirty="0">
                <a:solidFill>
                  <a:srgbClr val="B5892D"/>
                </a:solidFill>
              </a:rPr>
              <a:t>to collaborate to achieve excellence 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3000" i="1" dirty="0">
                <a:solidFill>
                  <a:srgbClr val="B5892D"/>
                </a:solidFill>
              </a:rPr>
              <a:t>in science, research and innovation </a:t>
            </a:r>
          </a:p>
        </p:txBody>
      </p:sp>
    </p:spTree>
    <p:extLst>
      <p:ext uri="{BB962C8B-B14F-4D97-AF65-F5344CB8AC3E}">
        <p14:creationId xmlns:p14="http://schemas.microsoft.com/office/powerpoint/2010/main" val="82821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3559021" y="714849"/>
            <a:ext cx="8332364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400" dirty="0">
                <a:solidFill>
                  <a:srgbClr val="8AA9D6"/>
                </a:solidFill>
              </a:rPr>
              <a:t>Mission</a:t>
            </a:r>
            <a:endParaRPr lang="en-US" sz="4400" dirty="0">
              <a:solidFill>
                <a:schemeClr val="dk1"/>
              </a:solidFill>
            </a:endParaRPr>
          </a:p>
        </p:txBody>
      </p:sp>
      <p:pic>
        <p:nvPicPr>
          <p:cNvPr id="7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056" y="473395"/>
            <a:ext cx="3430107" cy="41992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63393126"/>
              </p:ext>
            </p:extLst>
          </p:nvPr>
        </p:nvGraphicFramePr>
        <p:xfrm>
          <a:off x="207303" y="5147785"/>
          <a:ext cx="4139126" cy="1390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Shape 423"/>
          <p:cNvSpPr txBox="1">
            <a:spLocks noGrp="1"/>
          </p:cNvSpPr>
          <p:nvPr>
            <p:ph type="body" idx="1"/>
          </p:nvPr>
        </p:nvSpPr>
        <p:spPr>
          <a:xfrm>
            <a:off x="4367808" y="1556792"/>
            <a:ext cx="7730118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800" dirty="0">
              <a:solidFill>
                <a:schemeClr val="dk1"/>
              </a:solidFill>
            </a:endParaRP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2800" i="1" dirty="0">
                <a:solidFill>
                  <a:srgbClr val="B5892D"/>
                </a:solidFill>
              </a:rPr>
              <a:t>The EOSC-hub project </a:t>
            </a:r>
            <a:r>
              <a:rPr lang="en-US" sz="2800" i="1" dirty="0" err="1">
                <a:solidFill>
                  <a:srgbClr val="B5892D"/>
                </a:solidFill>
              </a:rPr>
              <a:t>mobilises</a:t>
            </a:r>
            <a:r>
              <a:rPr lang="en-US" sz="2800" i="1" dirty="0">
                <a:solidFill>
                  <a:srgbClr val="B5892D"/>
                </a:solidFill>
              </a:rPr>
              <a:t> providers of European relevance offering services, software and data for advanced data-driven research and innovation.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2800" i="1" dirty="0">
                <a:solidFill>
                  <a:srgbClr val="B5892D"/>
                </a:solidFill>
              </a:rPr>
              <a:t> 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2800" i="1" dirty="0">
                <a:solidFill>
                  <a:srgbClr val="B5892D"/>
                </a:solidFill>
              </a:rPr>
              <a:t>These resources are offered via the Hub – the integration and management system of the European Open Science Cloud, acting as a European-level entry point for all stakeholders. </a:t>
            </a:r>
          </a:p>
        </p:txBody>
      </p:sp>
    </p:spTree>
    <p:extLst>
      <p:ext uri="{BB962C8B-B14F-4D97-AF65-F5344CB8AC3E}">
        <p14:creationId xmlns:p14="http://schemas.microsoft.com/office/powerpoint/2010/main" val="298578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417568"/>
            <a:ext cx="3119040" cy="288032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2" name="Google Shape;232;p30"/>
          <p:cNvSpPr txBox="1">
            <a:spLocks noGrp="1"/>
          </p:cNvSpPr>
          <p:nvPr>
            <p:ph type="title"/>
          </p:nvPr>
        </p:nvSpPr>
        <p:spPr>
          <a:xfrm>
            <a:off x="2231588" y="144337"/>
            <a:ext cx="9960412" cy="537716"/>
          </a:xfrm>
          <a:prstGeom prst="rect">
            <a:avLst/>
          </a:prstGeom>
        </p:spPr>
        <p:txBody>
          <a:bodyPr spcFirstLastPara="1" vert="horz" wrap="square" lIns="121897" tIns="121897" rIns="121897" bIns="121897" anchor="t" anchorCtr="0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sz="4000" b="1" dirty="0" smtClean="0">
                <a:solidFill>
                  <a:srgbClr val="1D2F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EGI Federation: the compute platform</a:t>
            </a:r>
            <a:endParaRPr sz="4000" b="1" dirty="0">
              <a:solidFill>
                <a:srgbClr val="1D2F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71D9B6-F871-EA45-9EC1-AB7496C14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19" y="1165499"/>
            <a:ext cx="9787592" cy="520874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xmlns="" id="{95D8C3A1-FB05-394C-A4F8-79A93144152B}"/>
              </a:ext>
            </a:extLst>
          </p:cNvPr>
          <p:cNvSpPr txBox="1">
            <a:spLocks/>
          </p:cNvSpPr>
          <p:nvPr/>
        </p:nvSpPr>
        <p:spPr>
          <a:xfrm>
            <a:off x="4339209" y="1005579"/>
            <a:ext cx="7578646" cy="48113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0000"/>
              <a:buFont typeface="Wingdings" pitchFamily="2" charset="2"/>
              <a:buChar char="Ø"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800" dirty="0"/>
              <a:t>May 2019: Collaboration agreement under finalization with </a:t>
            </a:r>
            <a:r>
              <a:rPr lang="en-US" sz="1800" dirty="0" smtClean="0"/>
              <a:t>Austria </a:t>
            </a:r>
            <a:br>
              <a:rPr lang="en-US" sz="1800" dirty="0" smtClean="0"/>
            </a:br>
            <a:r>
              <a:rPr lang="en-US" sz="1800" dirty="0" smtClean="0"/>
              <a:t>(Tech </a:t>
            </a:r>
            <a:r>
              <a:rPr lang="en-US" sz="1800" dirty="0"/>
              <a:t>University of </a:t>
            </a:r>
            <a:r>
              <a:rPr lang="en-US" sz="1800" dirty="0" smtClean="0"/>
              <a:t>Wien)</a:t>
            </a:r>
            <a:endParaRPr lang="en-US" sz="1800" dirty="0"/>
          </a:p>
        </p:txBody>
      </p:sp>
      <p:sp>
        <p:nvSpPr>
          <p:cNvPr id="9" name="Rectangular Callout 8"/>
          <p:cNvSpPr/>
          <p:nvPr/>
        </p:nvSpPr>
        <p:spPr>
          <a:xfrm>
            <a:off x="1943623" y="6055641"/>
            <a:ext cx="1706775" cy="616900"/>
          </a:xfrm>
          <a:prstGeom prst="wedgeRectCallout">
            <a:avLst>
              <a:gd name="adj1" fmla="val -20833"/>
              <a:gd name="adj2" fmla="val 38789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200+ HTC sites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25 cloud sites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659758" y="3232387"/>
            <a:ext cx="721632" cy="519491"/>
          </a:xfrm>
          <a:prstGeom prst="wedgeRoundRectCallout">
            <a:avLst>
              <a:gd name="adj1" fmla="val 31590"/>
              <a:gd name="adj2" fmla="val 211331"/>
              <a:gd name="adj3" fmla="val 16667"/>
            </a:avLst>
          </a:prstGeom>
          <a:solidFill>
            <a:srgbClr val="FFFFFF"/>
          </a:solidFill>
          <a:ln>
            <a:solidFill>
              <a:srgbClr val="1B21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</a:rPr>
              <a:t>EGI</a:t>
            </a:r>
            <a:br>
              <a:rPr lang="en-US" sz="1100" dirty="0" smtClean="0">
                <a:solidFill>
                  <a:schemeClr val="accent1"/>
                </a:solidFill>
              </a:rPr>
            </a:br>
            <a:r>
              <a:rPr lang="en-US" sz="1100" dirty="0" smtClean="0">
                <a:solidFill>
                  <a:schemeClr val="accent1"/>
                </a:solidFill>
              </a:rPr>
              <a:t>Foundation</a:t>
            </a:r>
            <a:endParaRPr lang="en-US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6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450" y="764806"/>
            <a:ext cx="10083038" cy="560428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3220977" y="12798"/>
            <a:ext cx="8640960" cy="1531244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GB" dirty="0" smtClean="0">
                <a:solidFill>
                  <a:srgbClr val="1B21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EUDAT CDI: the </a:t>
            </a:r>
            <a:r>
              <a:rPr lang="en-GB" dirty="0">
                <a:solidFill>
                  <a:srgbClr val="1B21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dirty="0" smtClean="0">
                <a:solidFill>
                  <a:srgbClr val="1B21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 </a:t>
            </a:r>
            <a:r>
              <a:rPr lang="en-GB" dirty="0" smtClean="0">
                <a:solidFill>
                  <a:srgbClr val="1B21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dirty="0" smtClean="0">
                <a:solidFill>
                  <a:srgbClr val="1B21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latform</a:t>
            </a:r>
            <a:br>
              <a:rPr lang="en-GB" dirty="0" smtClean="0">
                <a:solidFill>
                  <a:srgbClr val="1B21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 smtClean="0">
                <a:solidFill>
                  <a:srgbClr val="1B21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CDI </a:t>
            </a:r>
            <a:r>
              <a:rPr lang="mr-IN" sz="2400" dirty="0" smtClean="0">
                <a:solidFill>
                  <a:srgbClr val="1B21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GB" sz="2400" dirty="0" smtClean="0">
                <a:solidFill>
                  <a:srgbClr val="1B21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Collaborative Data Infrastructure</a:t>
            </a:r>
            <a:endParaRPr dirty="0">
              <a:solidFill>
                <a:srgbClr val="1B21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93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53A923E5-3980-4E68-B770-7C0B3391D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EOSC-hub project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established ‘The Hub’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623392" y="105167"/>
            <a:ext cx="10585176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lang="en-GB" sz="26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lang="en-GB" sz="24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B589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99" y="2190576"/>
            <a:ext cx="3880354" cy="30963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32734" y="2177007"/>
            <a:ext cx="2249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Data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Applications &amp; tools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Baseline services (storage, compute, connectivity)</a:t>
            </a: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  <a:p>
            <a:pPr marL="169863" indent="-169863">
              <a:buFont typeface="Arial"/>
              <a:buChar char="•"/>
            </a:pP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Training, consultants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36032" y="2118568"/>
            <a:ext cx="14670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Marketplace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AAI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Accounting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Monitoring</a:t>
            </a:r>
          </a:p>
          <a:p>
            <a:pPr marL="169863" indent="-169863">
              <a:buFont typeface="Arial"/>
              <a:buChar char="•"/>
            </a:pP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7822504" y="1109022"/>
            <a:ext cx="2892018" cy="839068"/>
          </a:xfrm>
          <a:prstGeom prst="wedgeRectCallout">
            <a:avLst>
              <a:gd name="adj1" fmla="val -61307"/>
              <a:gd name="adj2" fmla="val 98842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s-IS" dirty="0">
                <a:solidFill>
                  <a:schemeClr val="tx1">
                    <a:lumMod val="50000"/>
                  </a:schemeClr>
                </a:solidFill>
              </a:rPr>
              <a:t>Usage according to</a:t>
            </a:r>
            <a:br>
              <a:rPr lang="is-I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is-IS" b="1" dirty="0">
                <a:solidFill>
                  <a:srgbClr val="B5892D"/>
                </a:solidFill>
              </a:rPr>
              <a:t>Rules of Participation</a:t>
            </a:r>
            <a:endParaRPr lang="en-US" sz="1400" dirty="0">
              <a:solidFill>
                <a:srgbClr val="B5892D"/>
              </a:solidFill>
            </a:endParaRPr>
          </a:p>
        </p:txBody>
      </p:sp>
      <p:sp>
        <p:nvSpPr>
          <p:cNvPr id="25" name="Rectangular Callout 24"/>
          <p:cNvSpPr/>
          <p:nvPr/>
        </p:nvSpPr>
        <p:spPr>
          <a:xfrm>
            <a:off x="1295672" y="1111132"/>
            <a:ext cx="2832067" cy="876274"/>
          </a:xfrm>
          <a:prstGeom prst="wedgeRectCallout">
            <a:avLst>
              <a:gd name="adj1" fmla="val 66288"/>
              <a:gd name="adj2" fmla="val 10363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s-IS" dirty="0">
                <a:solidFill>
                  <a:schemeClr val="tx1">
                    <a:lumMod val="50000"/>
                  </a:schemeClr>
                </a:solidFill>
              </a:rPr>
              <a:t>From the consortium AND from </a:t>
            </a:r>
            <a:r>
              <a:rPr lang="is-IS" b="1" dirty="0">
                <a:solidFill>
                  <a:srgbClr val="B5892D"/>
                </a:solidFill>
              </a:rPr>
              <a:t>external contributors</a:t>
            </a:r>
            <a:endParaRPr lang="en-US" dirty="0">
              <a:solidFill>
                <a:srgbClr val="B5892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45874" y="4133102"/>
            <a:ext cx="2503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Lightweight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</a:rPr>
              <a:t>certification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of providers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SLA negotiation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Customer Relationship Management</a:t>
            </a:r>
          </a:p>
          <a:p>
            <a:pPr marL="169863" indent="-169863">
              <a:buFont typeface="Arial"/>
              <a:buChar char="•"/>
            </a:pP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…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7" name="Rectangular Callout 26"/>
          <p:cNvSpPr/>
          <p:nvPr/>
        </p:nvSpPr>
        <p:spPr>
          <a:xfrm>
            <a:off x="1414400" y="5886230"/>
            <a:ext cx="2828804" cy="607402"/>
          </a:xfrm>
          <a:prstGeom prst="wedgeRectCallout">
            <a:avLst>
              <a:gd name="adj1" fmla="val 64871"/>
              <a:gd name="adj2" fmla="val -18061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s-IS" dirty="0">
                <a:solidFill>
                  <a:schemeClr val="tx1">
                    <a:lumMod val="50000"/>
                  </a:schemeClr>
                </a:solidFill>
              </a:rPr>
              <a:t>Based on </a:t>
            </a:r>
            <a:r>
              <a:rPr lang="is-IS" b="1" dirty="0">
                <a:solidFill>
                  <a:srgbClr val="B5892D"/>
                </a:solidFill>
              </a:rPr>
              <a:t>FitSM</a:t>
            </a:r>
            <a:endParaRPr lang="en-US" dirty="0">
              <a:solidFill>
                <a:srgbClr val="B5892D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83044" y="4091786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lvl="2" indent="-130175">
              <a:buFont typeface="Arial"/>
              <a:buChar char="•"/>
            </a:pPr>
            <a:r>
              <a:rPr lang="en-US" sz="1600" dirty="0"/>
              <a:t>Security regulations,</a:t>
            </a:r>
          </a:p>
          <a:p>
            <a:pPr marL="169863" lvl="2" indent="-130175">
              <a:buFont typeface="Arial"/>
              <a:buChar char="•"/>
            </a:pPr>
            <a:r>
              <a:rPr lang="en-US" sz="1600" dirty="0"/>
              <a:t>Compliance to standards,</a:t>
            </a:r>
          </a:p>
          <a:p>
            <a:pPr marL="169863" lvl="2" indent="-130175">
              <a:buFont typeface="Arial"/>
              <a:buChar char="•"/>
            </a:pPr>
            <a:r>
              <a:rPr lang="en-US" sz="1600" dirty="0"/>
              <a:t>Terms of use,</a:t>
            </a:r>
          </a:p>
          <a:p>
            <a:pPr marL="169863" lvl="2" indent="-130175">
              <a:buFont typeface="Arial"/>
              <a:buChar char="•"/>
            </a:pPr>
            <a:r>
              <a:rPr lang="en-US" sz="1600" dirty="0"/>
              <a:t>FAIR implementation guidelines </a:t>
            </a:r>
          </a:p>
          <a:p>
            <a:pPr marL="169863" lvl="2" indent="-130175">
              <a:buFont typeface="Arial"/>
              <a:buChar char="•"/>
            </a:pPr>
            <a:r>
              <a:rPr lang="is-IS" sz="1600" dirty="0"/>
              <a:t>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571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17</a:t>
            </a:fld>
            <a:endParaRPr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3" name="Google Shape;203;p1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240"/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1: Services</a:t>
            </a:r>
            <a:endParaRPr sz="32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5" name="Google Shape;205;p14"/>
          <p:cNvGrpSpPr/>
          <p:nvPr/>
        </p:nvGrpSpPr>
        <p:grpSpPr>
          <a:xfrm>
            <a:off x="1751058" y="952294"/>
            <a:ext cx="8775539" cy="5589402"/>
            <a:chOff x="4718" y="0"/>
            <a:chExt cx="8775539" cy="5589402"/>
          </a:xfrm>
        </p:grpSpPr>
        <p:sp>
          <p:nvSpPr>
            <p:cNvPr id="206" name="Google Shape;206;p14"/>
            <p:cNvSpPr/>
            <p:nvPr/>
          </p:nvSpPr>
          <p:spPr>
            <a:xfrm>
              <a:off x="4718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Google Shape;207;p14"/>
            <p:cNvSpPr txBox="1"/>
            <p:nvPr/>
          </p:nvSpPr>
          <p:spPr>
            <a:xfrm>
              <a:off x="4718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e-Infra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155861" y="1460858"/>
              <a:ext cx="1324609" cy="1098093"/>
            </a:xfrm>
            <a:prstGeom prst="roundRect">
              <a:avLst>
                <a:gd name="adj" fmla="val 10000"/>
              </a:avLst>
            </a:prstGeom>
            <a:solidFill>
              <a:srgbClr val="151C6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" name="Google Shape;209;p14"/>
            <p:cNvSpPr txBox="1"/>
            <p:nvPr/>
          </p:nvSpPr>
          <p:spPr>
            <a:xfrm>
              <a:off x="188023" y="1478593"/>
              <a:ext cx="1260285" cy="1033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EGI Federation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155861" y="2727889"/>
              <a:ext cx="1324609" cy="1098093"/>
            </a:xfrm>
            <a:prstGeom prst="roundRect">
              <a:avLst>
                <a:gd name="adj" fmla="val 10000"/>
              </a:avLst>
            </a:prstGeom>
            <a:solidFill>
              <a:srgbClr val="1F257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1" name="Google Shape;211;p14"/>
            <p:cNvSpPr txBox="1"/>
            <p:nvPr/>
          </p:nvSpPr>
          <p:spPr>
            <a:xfrm>
              <a:off x="188023" y="2745624"/>
              <a:ext cx="1260285" cy="1033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EUDAT CDI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155861" y="3994920"/>
              <a:ext cx="1324609" cy="1098093"/>
            </a:xfrm>
            <a:prstGeom prst="roundRect">
              <a:avLst>
                <a:gd name="adj" fmla="val 10000"/>
              </a:avLst>
            </a:prstGeom>
            <a:solidFill>
              <a:srgbClr val="2A308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Google Shape;213;p14"/>
            <p:cNvSpPr txBox="1"/>
            <p:nvPr/>
          </p:nvSpPr>
          <p:spPr>
            <a:xfrm>
              <a:off x="188023" y="4012655"/>
              <a:ext cx="1260285" cy="1033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INDIGO-DataCloud</a:t>
              </a:r>
              <a:endParaRPr sz="18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1784662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" name="Google Shape;215;p14"/>
            <p:cNvSpPr txBox="1"/>
            <p:nvPr/>
          </p:nvSpPr>
          <p:spPr>
            <a:xfrm>
              <a:off x="1784662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Humanities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1950238" y="1678458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" name="Google Shape;217;p14"/>
            <p:cNvSpPr txBox="1"/>
            <p:nvPr/>
          </p:nvSpPr>
          <p:spPr>
            <a:xfrm>
              <a:off x="1989034" y="1717254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Language and literature (CLARIN)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1950238" y="3623013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9" name="Google Shape;219;p14"/>
            <p:cNvSpPr txBox="1"/>
            <p:nvPr/>
          </p:nvSpPr>
          <p:spPr>
            <a:xfrm>
              <a:off x="1989034" y="3661809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Arts (DARIAH)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3564606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Google Shape;221;p14"/>
            <p:cNvSpPr txBox="1"/>
            <p:nvPr/>
          </p:nvSpPr>
          <p:spPr>
            <a:xfrm>
              <a:off x="3564606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Engineering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3730183" y="1678458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" name="Google Shape;223;p14"/>
            <p:cNvSpPr txBox="1"/>
            <p:nvPr/>
          </p:nvSpPr>
          <p:spPr>
            <a:xfrm>
              <a:off x="3768979" y="1717254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Environmental engineering  (sea vessels, LNEC)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3730183" y="3623013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Google Shape;225;p14"/>
            <p:cNvSpPr txBox="1"/>
            <p:nvPr/>
          </p:nvSpPr>
          <p:spPr>
            <a:xfrm>
              <a:off x="3768979" y="3661809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Civil Engineering (Disaster Mitigation)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344551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Google Shape;227;p14"/>
            <p:cNvSpPr txBox="1"/>
            <p:nvPr/>
          </p:nvSpPr>
          <p:spPr>
            <a:xfrm>
              <a:off x="5344551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Medical and Health Sciences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510127" y="1678458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" name="Google Shape;229;p14"/>
            <p:cNvSpPr txBox="1"/>
            <p:nvPr/>
          </p:nvSpPr>
          <p:spPr>
            <a:xfrm>
              <a:off x="5548923" y="1717254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Biological Sciences (ELIXIR)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5510127" y="3623013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1" name="Google Shape;231;p14"/>
            <p:cNvSpPr txBox="1"/>
            <p:nvPr/>
          </p:nvSpPr>
          <p:spPr>
            <a:xfrm>
              <a:off x="5548923" y="3661809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Structural biology (WeNMR)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124495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3" name="Google Shape;233;p14"/>
            <p:cNvSpPr txBox="1"/>
            <p:nvPr/>
          </p:nvSpPr>
          <p:spPr>
            <a:xfrm>
              <a:off x="7124495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Natural sciences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4" name="Google Shape;234;p14"/>
          <p:cNvGrpSpPr/>
          <p:nvPr/>
        </p:nvGrpSpPr>
        <p:grpSpPr>
          <a:xfrm>
            <a:off x="8981259" y="2176430"/>
            <a:ext cx="1504486" cy="1368152"/>
            <a:chOff x="30360" y="498953"/>
            <a:chExt cx="2978224" cy="2161409"/>
          </a:xfrm>
        </p:grpSpPr>
        <p:sp>
          <p:nvSpPr>
            <p:cNvPr id="235" name="Google Shape;235;p14"/>
            <p:cNvSpPr/>
            <p:nvPr/>
          </p:nvSpPr>
          <p:spPr>
            <a:xfrm>
              <a:off x="30360" y="498953"/>
              <a:ext cx="2978224" cy="2161409"/>
            </a:xfrm>
            <a:prstGeom prst="roundRect">
              <a:avLst>
                <a:gd name="adj" fmla="val 10000"/>
              </a:avLst>
            </a:prstGeom>
            <a:solidFill>
              <a:srgbClr val="4A52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314722" y="726420"/>
              <a:ext cx="2566525" cy="1820183"/>
            </a:xfrm>
            <a:prstGeom prst="rect">
              <a:avLst/>
            </a:prstGeom>
            <a:solidFill>
              <a:srgbClr val="4A52D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sng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PHYSICAL</a:t>
              </a:r>
              <a:r>
                <a:rPr lang="en-US" sz="1100" b="0" i="0" u="sng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</a:t>
              </a:r>
              <a:r>
                <a:rPr lang="en-US" sz="1100" b="1" i="0" u="sng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SCIENCES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Astronomy (LOFAR)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Fusion (ITER)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High Energy Physics (CMS and VIRGO)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Space Science (EISCAT-3D)</a:t>
              </a:r>
              <a:endParaRPr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37" name="Google Shape;237;p14"/>
          <p:cNvGrpSpPr/>
          <p:nvPr/>
        </p:nvGrpSpPr>
        <p:grpSpPr>
          <a:xfrm>
            <a:off x="8981259" y="3616590"/>
            <a:ext cx="1512168" cy="1296144"/>
            <a:chOff x="2838670" y="425"/>
            <a:chExt cx="3024328" cy="1802677"/>
          </a:xfrm>
        </p:grpSpPr>
        <p:sp>
          <p:nvSpPr>
            <p:cNvPr id="238" name="Google Shape;238;p14"/>
            <p:cNvSpPr/>
            <p:nvPr/>
          </p:nvSpPr>
          <p:spPr>
            <a:xfrm>
              <a:off x="2838670" y="425"/>
              <a:ext cx="3024328" cy="1802677"/>
            </a:xfrm>
            <a:prstGeom prst="roundRect">
              <a:avLst>
                <a:gd name="adj" fmla="val 10000"/>
              </a:avLst>
            </a:prstGeom>
            <a:solidFill>
              <a:srgbClr val="4A52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3035485" y="53224"/>
              <a:ext cx="2683497" cy="1697079"/>
            </a:xfrm>
            <a:prstGeom prst="rect">
              <a:avLst/>
            </a:prstGeom>
            <a:solidFill>
              <a:srgbClr val="4A52D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u="sng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EARTH SCIENCE</a:t>
              </a:r>
              <a:endParaRPr sz="1100" b="1" u="sng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EO Pillar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GEO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Climate Research (ENES)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Seismology (ORFEUS, EPOS)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0" name="Google Shape;240;p14"/>
          <p:cNvGrpSpPr/>
          <p:nvPr/>
        </p:nvGrpSpPr>
        <p:grpSpPr>
          <a:xfrm>
            <a:off x="8981259" y="4984742"/>
            <a:ext cx="1512168" cy="1584176"/>
            <a:chOff x="5609777" y="1474339"/>
            <a:chExt cx="3144837" cy="1982946"/>
          </a:xfrm>
        </p:grpSpPr>
        <p:sp>
          <p:nvSpPr>
            <p:cNvPr id="241" name="Google Shape;241;p14"/>
            <p:cNvSpPr/>
            <p:nvPr/>
          </p:nvSpPr>
          <p:spPr>
            <a:xfrm>
              <a:off x="5609777" y="1474339"/>
              <a:ext cx="3144837" cy="1982946"/>
            </a:xfrm>
            <a:prstGeom prst="roundRect">
              <a:avLst>
                <a:gd name="adj" fmla="val 10000"/>
              </a:avLst>
            </a:prstGeom>
            <a:solidFill>
              <a:srgbClr val="4A52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5909285" y="1564472"/>
              <a:ext cx="2792530" cy="1697079"/>
            </a:xfrm>
            <a:prstGeom prst="rect">
              <a:avLst/>
            </a:prstGeom>
            <a:solidFill>
              <a:srgbClr val="4A52D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u="sng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BIOLOGICAL SCIENCES</a:t>
              </a:r>
              <a:endParaRPr sz="1100" b="1" u="sng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Marine and freshwater biology (IFREMER)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Biodiversity conservation (LifeWatch)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Ecology (ICOS)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ounded Rectangular Callout 1"/>
          <p:cNvSpPr/>
          <p:nvPr/>
        </p:nvSpPr>
        <p:spPr>
          <a:xfrm>
            <a:off x="577306" y="1132779"/>
            <a:ext cx="1015957" cy="685435"/>
          </a:xfrm>
          <a:prstGeom prst="wedgeRoundRectCallout">
            <a:avLst>
              <a:gd name="adj1" fmla="val 89927"/>
              <a:gd name="adj2" fmla="val 40487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515151"/>
                </a:solidFill>
              </a:rPr>
              <a:t>Generic services</a:t>
            </a:r>
            <a:endParaRPr lang="en-US" dirty="0">
              <a:solidFill>
                <a:srgbClr val="5151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953799">
            <a:off x="1728298" y="3486433"/>
            <a:ext cx="8731767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+ a growing number of external contributions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ircular Arrow 26"/>
          <p:cNvSpPr/>
          <p:nvPr/>
        </p:nvSpPr>
        <p:spPr>
          <a:xfrm>
            <a:off x="2467235" y="-199765"/>
            <a:ext cx="7257530" cy="7257530"/>
          </a:xfrm>
          <a:prstGeom prst="circularArrow">
            <a:avLst>
              <a:gd name="adj1" fmla="val 6373"/>
              <a:gd name="adj2" fmla="val 688798"/>
              <a:gd name="adj3" fmla="val 12999560"/>
              <a:gd name="adj4" fmla="val 18996041"/>
              <a:gd name="adj5" fmla="val 6195"/>
            </a:avLst>
          </a:prstGeom>
          <a:solidFill>
            <a:srgbClr val="B5892D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pPr/>
              <a:t>18</a:t>
            </a:fld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Generic services from e-Infrastructures:</a:t>
            </a:r>
          </a:p>
          <a:p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Support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the Research Data Lifecycle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415480" y="1096703"/>
            <a:ext cx="9505056" cy="5140614"/>
            <a:chOff x="447600" y="1698254"/>
            <a:chExt cx="8460700" cy="4415771"/>
          </a:xfrm>
        </p:grpSpPr>
        <p:sp>
          <p:nvSpPr>
            <p:cNvPr id="6" name="Shape 131"/>
            <p:cNvSpPr/>
            <p:nvPr/>
          </p:nvSpPr>
          <p:spPr>
            <a:xfrm>
              <a:off x="3171825" y="5051650"/>
              <a:ext cx="2675400" cy="259200"/>
            </a:xfrm>
            <a:prstGeom prst="roundRect">
              <a:avLst>
                <a:gd name="adj" fmla="val 16667"/>
              </a:avLst>
            </a:prstGeom>
            <a:solidFill>
              <a:srgbClr val="1B216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Processing &amp; Analysis </a:t>
              </a:r>
              <a:endParaRPr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" name="Shape 132"/>
            <p:cNvSpPr/>
            <p:nvPr/>
          </p:nvSpPr>
          <p:spPr>
            <a:xfrm>
              <a:off x="447600" y="3336525"/>
              <a:ext cx="2383500" cy="320100"/>
            </a:xfrm>
            <a:prstGeom prst="roundRect">
              <a:avLst>
                <a:gd name="adj" fmla="val 16667"/>
              </a:avLst>
            </a:prstGeom>
            <a:solidFill>
              <a:srgbClr val="1B216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Data Management, Curation &amp; Preservation</a:t>
              </a:r>
              <a:endParaRPr sz="1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Shape 133"/>
            <p:cNvSpPr/>
            <p:nvPr/>
          </p:nvSpPr>
          <p:spPr>
            <a:xfrm>
              <a:off x="3261875" y="1698254"/>
              <a:ext cx="2888789" cy="2338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Access, Deposition &amp; Sharing </a:t>
              </a:r>
              <a:endParaRPr sz="14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Shape 139"/>
            <p:cNvSpPr/>
            <p:nvPr/>
          </p:nvSpPr>
          <p:spPr>
            <a:xfrm>
              <a:off x="6306100" y="3640100"/>
              <a:ext cx="2602200" cy="617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B2FIND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Marketplace (Services)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Shape 140"/>
            <p:cNvSpPr/>
            <p:nvPr/>
          </p:nvSpPr>
          <p:spPr>
            <a:xfrm>
              <a:off x="1381125" y="5349025"/>
              <a:ext cx="3178800" cy="76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Applications on Demand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Federated HTC &amp; Cloud Compute IaaS &amp; PaaS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Processing of sensitive data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Jupyter Notebook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Shape 141"/>
            <p:cNvSpPr/>
            <p:nvPr/>
          </p:nvSpPr>
          <p:spPr>
            <a:xfrm>
              <a:off x="3248075" y="1932174"/>
              <a:ext cx="2902589" cy="961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Application DB (software &amp; VM)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B2DROP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B2Note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B2SHARE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DataHub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Shape 143"/>
            <p:cNvSpPr/>
            <p:nvPr/>
          </p:nvSpPr>
          <p:spPr>
            <a:xfrm>
              <a:off x="447675" y="3643775"/>
              <a:ext cx="2383500" cy="1054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B2HANDLE</a:t>
              </a:r>
              <a:endParaRPr sz="1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B2SAFE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European Certified Trusted Repository</a:t>
              </a:r>
              <a:endParaRPr sz="1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Shape 144"/>
            <p:cNvSpPr/>
            <p:nvPr/>
          </p:nvSpPr>
          <p:spPr>
            <a:xfrm>
              <a:off x="4559925" y="5348950"/>
              <a:ext cx="2974500" cy="76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Thematic data analytics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Scientific Workflow Management, Orchestration (DIRAC, PaaS Orchestrator)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Shape 145"/>
            <p:cNvSpPr txBox="1"/>
            <p:nvPr/>
          </p:nvSpPr>
          <p:spPr>
            <a:xfrm>
              <a:off x="6959859" y="2279402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  <a:endParaRPr sz="1400" b="1" i="0" u="none" strike="noStrike" cap="none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Shape 146"/>
            <p:cNvSpPr txBox="1"/>
            <p:nvPr/>
          </p:nvSpPr>
          <p:spPr>
            <a:xfrm>
              <a:off x="6857221" y="4938786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b="1" i="0" u="none" strike="noStrike" cap="none"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Shape 147"/>
            <p:cNvSpPr txBox="1"/>
            <p:nvPr/>
          </p:nvSpPr>
          <p:spPr>
            <a:xfrm>
              <a:off x="1921813" y="4753222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b="1" i="0" u="none" strike="noStrike" cap="none"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Shape 148"/>
            <p:cNvSpPr txBox="1"/>
            <p:nvPr/>
          </p:nvSpPr>
          <p:spPr>
            <a:xfrm>
              <a:off x="1932880" y="2304924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b="1" i="0" u="none" strike="noStrike" cap="none"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Shape 149"/>
            <p:cNvSpPr/>
            <p:nvPr/>
          </p:nvSpPr>
          <p:spPr>
            <a:xfrm>
              <a:off x="6298775" y="3314900"/>
              <a:ext cx="2602200" cy="320100"/>
            </a:xfrm>
            <a:prstGeom prst="roundRect">
              <a:avLst>
                <a:gd name="adj" fmla="val 16667"/>
              </a:avLst>
            </a:prstGeom>
            <a:solidFill>
              <a:srgbClr val="1B216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Discover &amp; Reuse </a:t>
              </a:r>
              <a:endParaRPr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2" name="Picture 16" descr="EOSC Hub system2.png">
            <a:extLst>
              <a:ext uri="{FF2B5EF4-FFF2-40B4-BE49-F238E27FC236}">
                <a16:creationId xmlns:a16="http://schemas.microsoft.com/office/drawing/2014/main" xmlns="" id="{03C602B6-813F-E84E-95C8-E2659270C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-1"/>
            <a:ext cx="1490737" cy="157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8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6814" y="199260"/>
            <a:ext cx="11846476" cy="637981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Services for Research Data Management from </a:t>
            </a:r>
            <a:r>
              <a:rPr lang="en-US" dirty="0" err="1" smtClean="0"/>
              <a:t>OpenAIRE</a:t>
            </a:r>
            <a:r>
              <a:rPr lang="en-US" dirty="0" smtClean="0"/>
              <a:t>-Advance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19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913" y="2902360"/>
            <a:ext cx="1797491" cy="1194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840" y="4378178"/>
            <a:ext cx="2984201" cy="1337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88A452E-C77A-FF4E-ACF1-FAB517CFF667}"/>
              </a:ext>
            </a:extLst>
          </p:cNvPr>
          <p:cNvGrpSpPr/>
          <p:nvPr/>
        </p:nvGrpSpPr>
        <p:grpSpPr>
          <a:xfrm>
            <a:off x="1399900" y="1469156"/>
            <a:ext cx="3143531" cy="1140770"/>
            <a:chOff x="3534735" y="1663257"/>
            <a:chExt cx="9807192" cy="33397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D68FB6-5C1A-4340-A95A-1C4D7C7E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4735" y="1663257"/>
              <a:ext cx="9807192" cy="33397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F17C498-E0E7-264B-886C-6BE7DD4CE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7569" y="2363613"/>
              <a:ext cx="1913850" cy="197984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2" name="TextBox 11"/>
          <p:cNvSpPr txBox="1"/>
          <p:nvPr/>
        </p:nvSpPr>
        <p:spPr>
          <a:xfrm>
            <a:off x="4691340" y="1537196"/>
            <a:ext cx="588623" cy="41998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Technology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4703" y="2230911"/>
            <a:ext cx="588623" cy="296876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Support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849E44FB-8686-BF4B-934A-6A96EA70D5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839" y="946254"/>
            <a:ext cx="2397078" cy="1668350"/>
          </a:xfrm>
          <a:prstGeom prst="rect">
            <a:avLst/>
          </a:prstGeom>
          <a:ln>
            <a:solidFill>
              <a:srgbClr val="1B216E"/>
            </a:solidFill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92978" y="1843902"/>
            <a:ext cx="1327274" cy="3424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Prepare DMP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449" y="3228516"/>
            <a:ext cx="2399564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Deposit research objects</a:t>
            </a:r>
            <a:b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(data and more)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316" y="4768257"/>
            <a:ext cx="1111016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Anonymise</a:t>
            </a:r>
            <a:r>
              <a:rPr lang="en-US" sz="1600" dirty="0">
                <a:latin typeface="+mn-lt"/>
                <a:ea typeface="+mn-ea"/>
                <a:cs typeface="+mn-cs"/>
                <a:sym typeface="Helvetica Light"/>
              </a:rPr>
              <a:t/>
            </a:r>
            <a:br>
              <a:rPr lang="en-US" sz="1600" dirty="0"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71975" y="1320204"/>
            <a:ext cx="1977714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National </a:t>
            </a:r>
            <a:b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Open Access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Desks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39749" y="2776942"/>
            <a:ext cx="2361555" cy="1900605"/>
          </a:xfrm>
          <a:prstGeom prst="roundRect">
            <a:avLst>
              <a:gd name="adj" fmla="val 10000"/>
            </a:avLst>
          </a:prstGeom>
          <a:blipFill>
            <a:blip r:embed="rId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1124486"/>
              <a:satOff val="-19114"/>
              <a:lumOff val="345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TextBox 24"/>
          <p:cNvSpPr txBox="1"/>
          <p:nvPr/>
        </p:nvSpPr>
        <p:spPr>
          <a:xfrm>
            <a:off x="9842942" y="3420602"/>
            <a:ext cx="1955144" cy="3424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Guides &amp;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factsheets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6" name="Afbeelding 6">
            <a:extLst>
              <a:ext uri="{FF2B5EF4-FFF2-40B4-BE49-F238E27FC236}">
                <a16:creationId xmlns:a16="http://schemas.microsoft.com/office/drawing/2014/main" xmlns="" id="{BFAFD746-F302-48FB-8A2A-2CA4424C6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7346" y="4898482"/>
            <a:ext cx="2442381" cy="135522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899288" y="5451250"/>
            <a:ext cx="1897680" cy="3424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Webinars &amp; training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266961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268765"/>
            <a:ext cx="10315952" cy="48550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Open Science  -  </a:t>
            </a:r>
            <a:r>
              <a:rPr lang="en-US" sz="3200" dirty="0" smtClean="0">
                <a:solidFill>
                  <a:schemeClr val="accent2"/>
                </a:solidFill>
              </a:rPr>
              <a:t>WHY</a:t>
            </a:r>
          </a:p>
          <a:p>
            <a:r>
              <a:rPr lang="en-US" sz="3200" dirty="0" smtClean="0"/>
              <a:t>European </a:t>
            </a:r>
            <a:r>
              <a:rPr lang="en-US" sz="3200" dirty="0" smtClean="0"/>
              <a:t>Open Science Cloud (EOSC</a:t>
            </a:r>
            <a:r>
              <a:rPr lang="en-US" sz="3200" dirty="0" smtClean="0"/>
              <a:t>)   -  </a:t>
            </a:r>
            <a:r>
              <a:rPr lang="en-US" sz="3200" dirty="0" smtClean="0">
                <a:solidFill>
                  <a:srgbClr val="B01813"/>
                </a:solidFill>
              </a:rPr>
              <a:t>WHAT</a:t>
            </a:r>
            <a:endParaRPr lang="en-US" sz="3200" dirty="0" smtClean="0">
              <a:solidFill>
                <a:srgbClr val="B01813"/>
              </a:solidFill>
            </a:endParaRPr>
          </a:p>
          <a:p>
            <a:r>
              <a:rPr lang="en-US" sz="3200" dirty="0" smtClean="0"/>
              <a:t>EOSC-</a:t>
            </a:r>
            <a:r>
              <a:rPr lang="en-US" sz="3200" dirty="0" smtClean="0"/>
              <a:t>hub   -  </a:t>
            </a:r>
            <a:r>
              <a:rPr lang="en-US" sz="3200" dirty="0" smtClean="0">
                <a:solidFill>
                  <a:srgbClr val="B01813"/>
                </a:solidFill>
              </a:rPr>
              <a:t>WHO and HOW</a:t>
            </a:r>
            <a:endParaRPr lang="en-US" sz="3200" dirty="0" smtClean="0">
              <a:solidFill>
                <a:srgbClr val="B01813"/>
              </a:solidFill>
            </a:endParaRPr>
          </a:p>
          <a:p>
            <a:pPr lvl="1"/>
            <a:r>
              <a:rPr lang="en-US" sz="2800" dirty="0" smtClean="0"/>
              <a:t>4 </a:t>
            </a:r>
            <a:r>
              <a:rPr lang="en-US" sz="2800" dirty="0" smtClean="0"/>
              <a:t>areas</a:t>
            </a:r>
          </a:p>
          <a:p>
            <a:pPr lvl="1"/>
            <a:r>
              <a:rPr lang="en-US" sz="2800" dirty="0" smtClean="0"/>
              <a:t>Examples</a:t>
            </a:r>
            <a:endParaRPr lang="en-US" sz="2800" dirty="0" smtClean="0"/>
          </a:p>
          <a:p>
            <a:r>
              <a:rPr lang="en-US" sz="3000" dirty="0" smtClean="0"/>
              <a:t>5 </a:t>
            </a:r>
            <a:r>
              <a:rPr lang="en-US" sz="3000" dirty="0" smtClean="0"/>
              <a:t>opportunities   - </a:t>
            </a:r>
            <a:r>
              <a:rPr lang="en-US" sz="3000" dirty="0" smtClean="0">
                <a:solidFill>
                  <a:srgbClr val="B01813"/>
                </a:solidFill>
              </a:rPr>
              <a:t>WHAT’S IN IT OR YOU!</a:t>
            </a:r>
            <a:endParaRPr lang="en-US" sz="3000" dirty="0" smtClean="0">
              <a:solidFill>
                <a:srgbClr val="B0181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noFill/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3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2: Federation 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78067991"/>
              </p:ext>
            </p:extLst>
          </p:nvPr>
        </p:nvGraphicFramePr>
        <p:xfrm>
          <a:off x="1703512" y="890653"/>
          <a:ext cx="92485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Screenshot 2019-01-18 at 15.50.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25" y="4646554"/>
            <a:ext cx="2242608" cy="8356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3086" y="4660987"/>
            <a:ext cx="1443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Making services </a:t>
            </a:r>
            <a:r>
              <a:rPr lang="en-US" b="1" dirty="0" smtClean="0"/>
              <a:t>discoverable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b="1" dirty="0" smtClean="0"/>
              <a:t>orderable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5991" y="2562256"/>
            <a:ext cx="1443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Making services </a:t>
            </a:r>
            <a:r>
              <a:rPr lang="en-US" b="1" dirty="0" smtClean="0"/>
              <a:t>accessible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68833" y="1075939"/>
            <a:ext cx="1443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Making services</a:t>
            </a:r>
            <a:br>
              <a:rPr lang="en-US" dirty="0" smtClean="0"/>
            </a:br>
            <a:r>
              <a:rPr lang="en-US" b="1" dirty="0" smtClean="0"/>
              <a:t>robust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48097" y="1148089"/>
            <a:ext cx="1443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Making </a:t>
            </a:r>
            <a:r>
              <a:rPr lang="en-US" b="1" dirty="0" smtClean="0"/>
              <a:t>problems resolvable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937746" y="2576687"/>
            <a:ext cx="1443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Making services</a:t>
            </a:r>
            <a:br>
              <a:rPr lang="en-US" dirty="0" smtClean="0"/>
            </a:br>
            <a:r>
              <a:rPr lang="en-US" b="1" dirty="0" smtClean="0"/>
              <a:t>usable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067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129220-8E9B-8044-9700-05AAA130E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458" y="2785106"/>
            <a:ext cx="1225302" cy="122530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5360" y="999773"/>
            <a:ext cx="11521280" cy="4855007"/>
          </a:xfrm>
        </p:spPr>
        <p:txBody>
          <a:bodyPr/>
          <a:lstStyle/>
          <a:p>
            <a:r>
              <a:rPr lang="en-US" sz="2400" dirty="0"/>
              <a:t>IT service management</a:t>
            </a:r>
          </a:p>
          <a:p>
            <a:pPr lvl="1"/>
            <a:r>
              <a:rPr lang="en-US" sz="2400" dirty="0"/>
              <a:t>Focuses on the provision of </a:t>
            </a:r>
            <a:r>
              <a:rPr lang="en-US" sz="2400" b="1" u="sng" dirty="0"/>
              <a:t>high quality IT </a:t>
            </a:r>
            <a:r>
              <a:rPr lang="en-US" sz="2400" b="1" u="sng" dirty="0" smtClean="0"/>
              <a:t>services</a:t>
            </a:r>
            <a:endParaRPr lang="en-US" sz="2400" dirty="0"/>
          </a:p>
          <a:p>
            <a:pPr lvl="1"/>
            <a:r>
              <a:rPr lang="en-US" sz="2400" dirty="0"/>
              <a:t>Defines, documents and maintains service management </a:t>
            </a:r>
            <a:r>
              <a:rPr lang="en-US" sz="2400" b="1" u="sng" dirty="0" smtClean="0"/>
              <a:t>processes</a:t>
            </a:r>
            <a:endParaRPr lang="en-US" sz="2400" dirty="0" smtClean="0"/>
          </a:p>
          <a:p>
            <a:r>
              <a:rPr lang="en-US" sz="2400" dirty="0" smtClean="0"/>
              <a:t>EOSC-hub Service Management: Based on </a:t>
            </a:r>
            <a:r>
              <a:rPr lang="en-US" sz="2400" dirty="0" err="1" smtClean="0"/>
              <a:t>FitSM</a:t>
            </a:r>
            <a:r>
              <a:rPr lang="en-US" sz="2400" dirty="0" smtClean="0"/>
              <a:t> standard</a:t>
            </a:r>
          </a:p>
          <a:p>
            <a:pPr lvl="1"/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85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requirements that should be fulfilled by an organisation (or federation</a:t>
            </a:r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lvl="1"/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16 general </a:t>
            </a:r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requirements; 69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process-specific </a:t>
            </a:r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requirements</a:t>
            </a:r>
          </a:p>
          <a:p>
            <a:pPr lvl="1"/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14 processes</a:t>
            </a:r>
            <a:endParaRPr lang="en-GB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21</a:t>
            </a:fld>
            <a:endParaRPr lang="uk-U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3: Federated operation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390122" y="1433779"/>
            <a:ext cx="3648405" cy="1673914"/>
          </a:xfrm>
          <a:prstGeom prst="wedgeRectCallout">
            <a:avLst>
              <a:gd name="adj1" fmla="val -3516"/>
              <a:gd name="adj2" fmla="val 83024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portfolio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level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security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282359" y="149486"/>
            <a:ext cx="6317800" cy="2303149"/>
          </a:xfrm>
          <a:prstGeom prst="wedgeRectCallout">
            <a:avLst>
              <a:gd name="adj1" fmla="val -42514"/>
              <a:gd name="adj2" fmla="val 8645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 smtClean="0">
                <a:solidFill>
                  <a:srgbClr val="301900"/>
                </a:solidFill>
              </a:rPr>
              <a:t>Example </a:t>
            </a:r>
            <a:r>
              <a:rPr lang="mr-IN" b="1" u="sng" dirty="0" smtClean="0">
                <a:solidFill>
                  <a:srgbClr val="301900"/>
                </a:solidFill>
              </a:rPr>
              <a:t>–</a:t>
            </a:r>
            <a:r>
              <a:rPr lang="en-US" b="1" u="sng" dirty="0" smtClean="0">
                <a:solidFill>
                  <a:srgbClr val="301900"/>
                </a:solidFill>
              </a:rPr>
              <a:t> Service Portfolio Management requirements:</a:t>
            </a:r>
          </a:p>
          <a:p>
            <a:r>
              <a:rPr lang="en-US" b="1" dirty="0" smtClean="0">
                <a:solidFill>
                  <a:srgbClr val="301900"/>
                </a:solidFill>
              </a:rPr>
              <a:t>PR1.1</a:t>
            </a:r>
            <a:r>
              <a:rPr lang="en-US" dirty="0" smtClean="0">
                <a:solidFill>
                  <a:srgbClr val="301900"/>
                </a:solidFill>
              </a:rPr>
              <a:t> </a:t>
            </a:r>
            <a:r>
              <a:rPr lang="en-US" dirty="0">
                <a:solidFill>
                  <a:srgbClr val="301900"/>
                </a:solidFill>
              </a:rPr>
              <a:t>A service portfolio shall be maintained. All services shall be specified as part of </a:t>
            </a:r>
            <a:r>
              <a:rPr lang="en-US" dirty="0" smtClean="0">
                <a:solidFill>
                  <a:srgbClr val="301900"/>
                </a:solidFill>
              </a:rPr>
              <a:t>the service </a:t>
            </a:r>
            <a:r>
              <a:rPr lang="en-US" dirty="0">
                <a:solidFill>
                  <a:srgbClr val="301900"/>
                </a:solidFill>
              </a:rPr>
              <a:t>portfolio.</a:t>
            </a:r>
          </a:p>
          <a:p>
            <a:r>
              <a:rPr lang="en-US" b="1" dirty="0" smtClean="0">
                <a:solidFill>
                  <a:srgbClr val="301900"/>
                </a:solidFill>
              </a:rPr>
              <a:t>PR1.2</a:t>
            </a:r>
            <a:r>
              <a:rPr lang="en-US" dirty="0" smtClean="0">
                <a:solidFill>
                  <a:srgbClr val="301900"/>
                </a:solidFill>
              </a:rPr>
              <a:t> </a:t>
            </a:r>
            <a:r>
              <a:rPr lang="en-US" dirty="0">
                <a:solidFill>
                  <a:srgbClr val="301900"/>
                </a:solidFill>
              </a:rPr>
              <a:t>Design and transition of new or changed services shall be planned.</a:t>
            </a:r>
          </a:p>
          <a:p>
            <a:r>
              <a:rPr lang="en-US" b="1" dirty="0" smtClean="0">
                <a:solidFill>
                  <a:srgbClr val="301900"/>
                </a:solidFill>
              </a:rPr>
              <a:t>PR1.3</a:t>
            </a:r>
            <a:r>
              <a:rPr lang="en-US" dirty="0" smtClean="0">
                <a:solidFill>
                  <a:srgbClr val="301900"/>
                </a:solidFill>
              </a:rPr>
              <a:t> </a:t>
            </a:r>
            <a:r>
              <a:rPr lang="en-US" dirty="0">
                <a:solidFill>
                  <a:srgbClr val="301900"/>
                </a:solidFill>
              </a:rPr>
              <a:t>Plans for the design and transition of new or changed services shall </a:t>
            </a:r>
            <a:r>
              <a:rPr lang="en-US" dirty="0" smtClean="0">
                <a:solidFill>
                  <a:srgbClr val="301900"/>
                </a:solidFill>
              </a:rPr>
              <a:t>consider timescales</a:t>
            </a:r>
            <a:r>
              <a:rPr lang="en-US" dirty="0">
                <a:solidFill>
                  <a:srgbClr val="301900"/>
                </a:solidFill>
              </a:rPr>
              <a:t>, responsibilities, new or changed technology, </a:t>
            </a:r>
            <a:r>
              <a:rPr lang="en-US" dirty="0" smtClean="0">
                <a:solidFill>
                  <a:srgbClr val="301900"/>
                </a:solidFill>
              </a:rPr>
              <a:t>communication </a:t>
            </a:r>
            <a:r>
              <a:rPr lang="en-US" dirty="0">
                <a:solidFill>
                  <a:srgbClr val="301900"/>
                </a:solidFill>
              </a:rPr>
              <a:t>and </a:t>
            </a:r>
            <a:r>
              <a:rPr lang="en-US" dirty="0" smtClean="0">
                <a:solidFill>
                  <a:srgbClr val="301900"/>
                </a:solidFill>
              </a:rPr>
              <a:t>service acceptance </a:t>
            </a:r>
            <a:r>
              <a:rPr lang="en-US" dirty="0">
                <a:solidFill>
                  <a:srgbClr val="301900"/>
                </a:solidFill>
              </a:rPr>
              <a:t>criteria.</a:t>
            </a:r>
          </a:p>
          <a:p>
            <a:r>
              <a:rPr lang="en-US" b="1" dirty="0" smtClean="0">
                <a:solidFill>
                  <a:srgbClr val="301900"/>
                </a:solidFill>
              </a:rPr>
              <a:t>PR1.4</a:t>
            </a:r>
            <a:r>
              <a:rPr lang="en-US" dirty="0" smtClean="0">
                <a:solidFill>
                  <a:srgbClr val="301900"/>
                </a:solidFill>
              </a:rPr>
              <a:t> </a:t>
            </a:r>
            <a:r>
              <a:rPr lang="en-US" dirty="0">
                <a:solidFill>
                  <a:srgbClr val="301900"/>
                </a:solidFill>
              </a:rPr>
              <a:t>The </a:t>
            </a:r>
            <a:r>
              <a:rPr lang="en-US" dirty="0" err="1">
                <a:solidFill>
                  <a:srgbClr val="301900"/>
                </a:solidFill>
              </a:rPr>
              <a:t>organisational</a:t>
            </a:r>
            <a:r>
              <a:rPr lang="en-US" dirty="0">
                <a:solidFill>
                  <a:srgbClr val="301900"/>
                </a:solidFill>
              </a:rPr>
              <a:t> structure supporting the delivery of services shall be identified</a:t>
            </a:r>
            <a:r>
              <a:rPr lang="en-US" dirty="0" smtClean="0">
                <a:solidFill>
                  <a:srgbClr val="301900"/>
                </a:solidFill>
              </a:rPr>
              <a:t>, including </a:t>
            </a:r>
            <a:r>
              <a:rPr lang="en-US" dirty="0">
                <a:solidFill>
                  <a:srgbClr val="301900"/>
                </a:solidFill>
              </a:rPr>
              <a:t>a potential federation structure as well as contact points for all parties involved.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13538" y="4442289"/>
            <a:ext cx="11978461" cy="133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400" b="1" dirty="0" smtClean="0">
                <a:solidFill>
                  <a:schemeClr val="bg2"/>
                </a:solidFill>
              </a:rPr>
              <a:t>Implementation in EOSC</a:t>
            </a:r>
          </a:p>
          <a:p>
            <a:pPr lvl="1"/>
            <a:r>
              <a:rPr lang="en-US" sz="2200" b="1" dirty="0" smtClean="0">
                <a:solidFill>
                  <a:schemeClr val="bg2"/>
                </a:solidFill>
              </a:rPr>
              <a:t>EOSC-hub Federation services (will) implement all processes: First internal audit took place</a:t>
            </a:r>
          </a:p>
          <a:p>
            <a:pPr lvl="1"/>
            <a:r>
              <a:rPr lang="en-US" sz="2200" b="1" dirty="0" smtClean="0">
                <a:solidFill>
                  <a:schemeClr val="bg2"/>
                </a:solidFill>
              </a:rPr>
              <a:t>Other services are encouraged and supported in implementation/alignment </a:t>
            </a:r>
            <a:br>
              <a:rPr lang="en-US" sz="2200" b="1" dirty="0" smtClean="0">
                <a:solidFill>
                  <a:schemeClr val="bg2"/>
                </a:solidFill>
              </a:rPr>
            </a:br>
            <a:r>
              <a:rPr lang="en-US" sz="2200" b="1" dirty="0" smtClean="0">
                <a:solidFill>
                  <a:schemeClr val="bg2"/>
                </a:solidFill>
              </a:rPr>
              <a:t>(</a:t>
            </a:r>
            <a:r>
              <a:rPr lang="en-US" sz="2200" b="1" dirty="0" err="1" smtClean="0">
                <a:solidFill>
                  <a:schemeClr val="bg2"/>
                </a:solidFill>
              </a:rPr>
              <a:t>FitSM</a:t>
            </a:r>
            <a:r>
              <a:rPr lang="en-US" sz="2200" b="1" dirty="0" smtClean="0">
                <a:solidFill>
                  <a:schemeClr val="bg2"/>
                </a:solidFill>
              </a:rPr>
              <a:t> </a:t>
            </a:r>
            <a:r>
              <a:rPr lang="en-US" sz="2200" b="1" dirty="0" smtClean="0">
                <a:solidFill>
                  <a:schemeClr val="bg2"/>
                </a:solidFill>
              </a:rPr>
              <a:t>training; consultancy; </a:t>
            </a:r>
            <a:r>
              <a:rPr lang="en-US" sz="2200" b="1" dirty="0" smtClean="0">
                <a:solidFill>
                  <a:schemeClr val="bg2"/>
                </a:solidFill>
              </a:rPr>
              <a:t>‘implementation workshop</a:t>
            </a:r>
            <a:r>
              <a:rPr lang="en-US" sz="2200" b="1" dirty="0" smtClean="0">
                <a:solidFill>
                  <a:schemeClr val="bg2"/>
                </a:solidFill>
              </a:rPr>
              <a:t>’</a:t>
            </a:r>
            <a:r>
              <a:rPr lang="en-US" sz="2200" b="1" dirty="0">
                <a:solidFill>
                  <a:schemeClr val="bg2"/>
                </a:solidFill>
              </a:rPr>
              <a:t> </a:t>
            </a:r>
            <a:r>
              <a:rPr lang="en-US" sz="2200" b="1" dirty="0" smtClean="0">
                <a:solidFill>
                  <a:schemeClr val="bg2"/>
                </a:solidFill>
              </a:rPr>
              <a:t>provided by EOSC-hub)</a:t>
            </a:r>
            <a:endParaRPr lang="en-US" sz="2200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2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22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371" y="476672"/>
            <a:ext cx="9744405" cy="576064"/>
          </a:xfrm>
        </p:spPr>
        <p:txBody>
          <a:bodyPr/>
          <a:lstStyle/>
          <a:p>
            <a:r>
              <a:rPr lang="en-US" dirty="0" smtClean="0"/>
              <a:t>Implementing </a:t>
            </a:r>
            <a:r>
              <a:rPr lang="en-US" dirty="0" err="1" smtClean="0"/>
              <a:t>FitSM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What does it mean in practice?</a:t>
            </a:r>
            <a:endParaRPr lang="en-US" dirty="0"/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114867" y="1772816"/>
            <a:ext cx="4636984" cy="4477794"/>
          </a:xfrm>
        </p:spPr>
        <p:txBody>
          <a:bodyPr>
            <a:normAutofit lnSpcReduction="10000"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Process documentation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e.g. Confluence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Ticket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tool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e.g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JIRA, RT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Templates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e.g. Word docs, Excel, Google Apps,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Forms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Committed and trained teams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Following the documentations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62" y="4811260"/>
            <a:ext cx="2900197" cy="2046740"/>
          </a:xfrm>
          <a:prstGeom prst="rect">
            <a:avLst/>
          </a:prstGeom>
          <a:ln>
            <a:solidFill>
              <a:srgbClr val="3019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7" y="4869160"/>
            <a:ext cx="3454400" cy="1628904"/>
          </a:xfrm>
          <a:prstGeom prst="rect">
            <a:avLst/>
          </a:prstGeom>
          <a:ln>
            <a:solidFill>
              <a:srgbClr val="301900"/>
            </a:solidFill>
          </a:ln>
        </p:spPr>
      </p:pic>
      <p:pic>
        <p:nvPicPr>
          <p:cNvPr id="7" name="Picture 6" descr="Screen Shot 2018-03-19 at 7.37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87" y="1484785"/>
            <a:ext cx="6288021" cy="3184277"/>
          </a:xfrm>
          <a:prstGeom prst="rect">
            <a:avLst/>
          </a:prstGeom>
          <a:ln>
            <a:solidFill>
              <a:srgbClr val="301900"/>
            </a:solidFill>
          </a:ln>
        </p:spPr>
      </p:pic>
    </p:spTree>
    <p:extLst>
      <p:ext uri="{BB962C8B-B14F-4D97-AF65-F5344CB8AC3E}">
        <p14:creationId xmlns:p14="http://schemas.microsoft.com/office/powerpoint/2010/main" val="218492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err="1" smtClean="0"/>
              <a:t>Harmonising</a:t>
            </a:r>
            <a:r>
              <a:rPr lang="en-US" sz="3200" dirty="0" smtClean="0"/>
              <a:t> service-related policies and supporting providers in the implementation</a:t>
            </a:r>
          </a:p>
          <a:p>
            <a:pPr lvl="1"/>
            <a:r>
              <a:rPr lang="en-US" sz="2800" dirty="0" smtClean="0"/>
              <a:t>Acceptable </a:t>
            </a:r>
            <a:r>
              <a:rPr lang="en-US" sz="2800" dirty="0" smtClean="0"/>
              <a:t>use policy</a:t>
            </a:r>
          </a:p>
          <a:p>
            <a:pPr lvl="1"/>
            <a:r>
              <a:rPr lang="en-US" sz="2800" dirty="0" smtClean="0"/>
              <a:t>Operations security policy </a:t>
            </a:r>
          </a:p>
          <a:p>
            <a:pPr lvl="1"/>
            <a:r>
              <a:rPr lang="en-US" sz="2800" dirty="0" smtClean="0"/>
              <a:t>Conditions of use</a:t>
            </a:r>
          </a:p>
          <a:p>
            <a:pPr lvl="1"/>
            <a:r>
              <a:rPr lang="en-US" sz="2800" dirty="0" smtClean="0"/>
              <a:t>Licenses</a:t>
            </a:r>
            <a:endParaRPr lang="en-US" sz="2800" dirty="0" smtClean="0"/>
          </a:p>
          <a:p>
            <a:pPr lvl="1"/>
            <a:r>
              <a:rPr lang="en-US" sz="2800" dirty="0" smtClean="0"/>
              <a:t>‘FAIR’ services and data (Findable, Accessible, Interoperable, Reusable)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23</a:t>
            </a:fld>
            <a:endParaRPr lang="uk-U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4: Processes and policies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/>
          <p:nvPr/>
        </p:nvSpPr>
        <p:spPr>
          <a:xfrm>
            <a:off x="5447928" y="6065912"/>
            <a:ext cx="4752528" cy="675456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 stations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18"/>
          <p:cNvCxnSpPr>
            <a:stCxn id="264" idx="1"/>
            <a:endCxn id="266" idx="4"/>
          </p:cNvCxnSpPr>
          <p:nvPr/>
        </p:nvCxnSpPr>
        <p:spPr>
          <a:xfrm rot="10800000">
            <a:off x="2639628" y="5949140"/>
            <a:ext cx="2808300" cy="4545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67" name="Google Shape;267;p18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80"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98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3220977" y="44624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Calibri"/>
              <a:buNone/>
            </a:pPr>
            <a:r>
              <a:rPr lang="en-US" sz="3240" dirty="0" smtClean="0">
                <a:solidFill>
                  <a:schemeClr val="accent1"/>
                </a:solidFill>
              </a:rPr>
              <a:t>Example: Integrated </a:t>
            </a:r>
            <a:r>
              <a:rPr lang="en-US" sz="3240" dirty="0">
                <a:solidFill>
                  <a:schemeClr val="accent1"/>
                </a:solidFill>
              </a:rPr>
              <a:t>Carbon Observation System</a:t>
            </a:r>
            <a:endParaRPr sz="3240" dirty="0"/>
          </a:p>
        </p:txBody>
      </p:sp>
      <p:sp>
        <p:nvSpPr>
          <p:cNvPr id="269" name="Google Shape;269;p18"/>
          <p:cNvSpPr/>
          <p:nvPr/>
        </p:nvSpPr>
        <p:spPr>
          <a:xfrm>
            <a:off x="5920911" y="2276872"/>
            <a:ext cx="3888432" cy="1512168"/>
          </a:xfrm>
          <a:prstGeom prst="rect">
            <a:avLst/>
          </a:prstGeom>
          <a:solidFill>
            <a:srgbClr val="FEE49A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ICOS Carbon Portal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8"/>
          <p:cNvSpPr/>
          <p:nvPr/>
        </p:nvSpPr>
        <p:spPr>
          <a:xfrm>
            <a:off x="6136935" y="2780928"/>
            <a:ext cx="3528392" cy="778078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F063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STILT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Lagrangian transport model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8"/>
          <p:cNvSpPr txBox="1"/>
          <p:nvPr/>
        </p:nvSpPr>
        <p:spPr>
          <a:xfrm>
            <a:off x="5920910" y="1259468"/>
            <a:ext cx="41472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Users: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Scientists; Engineers; Policy makers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8"/>
          <p:cNvSpPr/>
          <p:nvPr/>
        </p:nvSpPr>
        <p:spPr>
          <a:xfrm>
            <a:off x="2110408" y="3645024"/>
            <a:ext cx="792088" cy="792088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8"/>
          <p:cNvSpPr/>
          <p:nvPr/>
        </p:nvSpPr>
        <p:spPr>
          <a:xfrm>
            <a:off x="2262808" y="3797424"/>
            <a:ext cx="792088" cy="792088"/>
          </a:xfrm>
          <a:prstGeom prst="can">
            <a:avLst>
              <a:gd name="adj" fmla="val 25000"/>
            </a:avLst>
          </a:prstGeom>
          <a:solidFill>
            <a:srgbClr val="F38E8B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8"/>
          <p:cNvSpPr/>
          <p:nvPr/>
        </p:nvSpPr>
        <p:spPr>
          <a:xfrm>
            <a:off x="2415208" y="3949824"/>
            <a:ext cx="792088" cy="792088"/>
          </a:xfrm>
          <a:prstGeom prst="can">
            <a:avLst>
              <a:gd name="adj" fmla="val 25000"/>
            </a:avLst>
          </a:prstGeom>
          <a:solidFill>
            <a:srgbClr val="C4BD97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8"/>
          <p:cNvSpPr/>
          <p:nvPr/>
        </p:nvSpPr>
        <p:spPr>
          <a:xfrm>
            <a:off x="2567608" y="4102224"/>
            <a:ext cx="792088" cy="792088"/>
          </a:xfrm>
          <a:prstGeom prst="can">
            <a:avLst>
              <a:gd name="adj" fmla="val 25000"/>
            </a:avLst>
          </a:prstGeom>
          <a:solidFill>
            <a:srgbClr val="B9B9B9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1199456" y="3429000"/>
            <a:ext cx="2880320" cy="2520280"/>
          </a:xfrm>
          <a:prstGeom prst="ellipse">
            <a:avLst/>
          </a:prstGeom>
          <a:noFill/>
          <a:ln w="9525" cap="flat" cmpd="sng">
            <a:solidFill>
              <a:srgbClr val="F396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ICOS repository (data &amp; metadata)</a:t>
            </a:r>
            <a:endParaRPr sz="18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8"/>
          <p:cNvSpPr/>
          <p:nvPr/>
        </p:nvSpPr>
        <p:spPr>
          <a:xfrm>
            <a:off x="5879976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8"/>
          <p:cNvSpPr/>
          <p:nvPr/>
        </p:nvSpPr>
        <p:spPr>
          <a:xfrm>
            <a:off x="5951984" y="4797152"/>
            <a:ext cx="1008112" cy="1008112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Ecosystem thematic centre</a:t>
            </a:r>
            <a:endParaRPr sz="12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p18"/>
          <p:cNvCxnSpPr>
            <a:stCxn id="276" idx="0"/>
          </p:cNvCxnSpPr>
          <p:nvPr/>
        </p:nvCxnSpPr>
        <p:spPr>
          <a:xfrm rot="10800000">
            <a:off x="6023992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79" name="Google Shape;279;p18"/>
          <p:cNvSpPr/>
          <p:nvPr/>
        </p:nvSpPr>
        <p:spPr>
          <a:xfrm>
            <a:off x="6744072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0" name="Google Shape;280;p18"/>
          <p:cNvCxnSpPr>
            <a:stCxn id="279" idx="0"/>
          </p:cNvCxnSpPr>
          <p:nvPr/>
        </p:nvCxnSpPr>
        <p:spPr>
          <a:xfrm rot="10800000">
            <a:off x="6888088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1" name="Google Shape;281;p18"/>
          <p:cNvSpPr/>
          <p:nvPr/>
        </p:nvSpPr>
        <p:spPr>
          <a:xfrm>
            <a:off x="6312024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2" name="Google Shape;282;p18"/>
          <p:cNvCxnSpPr>
            <a:stCxn id="281" idx="0"/>
          </p:cNvCxnSpPr>
          <p:nvPr/>
        </p:nvCxnSpPr>
        <p:spPr>
          <a:xfrm rot="10800000">
            <a:off x="6456040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3" name="Google Shape;283;p18"/>
          <p:cNvSpPr/>
          <p:nvPr/>
        </p:nvSpPr>
        <p:spPr>
          <a:xfrm>
            <a:off x="7392144" y="6165304"/>
            <a:ext cx="288032" cy="288032"/>
          </a:xfrm>
          <a:prstGeom prst="ellipse">
            <a:avLst/>
          </a:prstGeom>
          <a:solidFill>
            <a:srgbClr val="F9C5C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8"/>
          <p:cNvSpPr/>
          <p:nvPr/>
        </p:nvSpPr>
        <p:spPr>
          <a:xfrm>
            <a:off x="7464152" y="4797152"/>
            <a:ext cx="1008112" cy="1008112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Athmospheric thematic</a:t>
            </a:r>
            <a:b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centre</a:t>
            </a:r>
            <a:endParaRPr sz="12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5" name="Google Shape;285;p18"/>
          <p:cNvCxnSpPr>
            <a:stCxn id="283" idx="0"/>
          </p:cNvCxnSpPr>
          <p:nvPr/>
        </p:nvCxnSpPr>
        <p:spPr>
          <a:xfrm rot="10800000">
            <a:off x="7536160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6" name="Google Shape;286;p18"/>
          <p:cNvSpPr/>
          <p:nvPr/>
        </p:nvSpPr>
        <p:spPr>
          <a:xfrm>
            <a:off x="8256240" y="6165304"/>
            <a:ext cx="288032" cy="288032"/>
          </a:xfrm>
          <a:prstGeom prst="ellipse">
            <a:avLst/>
          </a:prstGeom>
          <a:solidFill>
            <a:srgbClr val="F9C5C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7" name="Google Shape;287;p18"/>
          <p:cNvCxnSpPr>
            <a:stCxn id="286" idx="0"/>
          </p:cNvCxnSpPr>
          <p:nvPr/>
        </p:nvCxnSpPr>
        <p:spPr>
          <a:xfrm rot="10800000">
            <a:off x="8400256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8" name="Google Shape;288;p18"/>
          <p:cNvSpPr/>
          <p:nvPr/>
        </p:nvSpPr>
        <p:spPr>
          <a:xfrm>
            <a:off x="7824192" y="6165304"/>
            <a:ext cx="288032" cy="288032"/>
          </a:xfrm>
          <a:prstGeom prst="ellipse">
            <a:avLst/>
          </a:prstGeom>
          <a:solidFill>
            <a:srgbClr val="F9C5C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18"/>
          <p:cNvCxnSpPr>
            <a:stCxn id="288" idx="0"/>
          </p:cNvCxnSpPr>
          <p:nvPr/>
        </p:nvCxnSpPr>
        <p:spPr>
          <a:xfrm rot="10800000">
            <a:off x="7968208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0" name="Google Shape;290;p18"/>
          <p:cNvSpPr/>
          <p:nvPr/>
        </p:nvSpPr>
        <p:spPr>
          <a:xfrm>
            <a:off x="8760296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8"/>
          <p:cNvSpPr/>
          <p:nvPr/>
        </p:nvSpPr>
        <p:spPr>
          <a:xfrm>
            <a:off x="8832304" y="4797152"/>
            <a:ext cx="1008112" cy="1008112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Oceanic</a:t>
            </a:r>
            <a:b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thematic centre</a:t>
            </a:r>
            <a:endParaRPr sz="12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" name="Google Shape;292;p18"/>
          <p:cNvCxnSpPr>
            <a:stCxn id="290" idx="0"/>
          </p:cNvCxnSpPr>
          <p:nvPr/>
        </p:nvCxnSpPr>
        <p:spPr>
          <a:xfrm rot="10800000">
            <a:off x="8904312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3" name="Google Shape;293;p18"/>
          <p:cNvSpPr/>
          <p:nvPr/>
        </p:nvSpPr>
        <p:spPr>
          <a:xfrm>
            <a:off x="9624392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18"/>
          <p:cNvCxnSpPr>
            <a:stCxn id="293" idx="0"/>
          </p:cNvCxnSpPr>
          <p:nvPr/>
        </p:nvCxnSpPr>
        <p:spPr>
          <a:xfrm rot="10800000">
            <a:off x="9768408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5" name="Google Shape;295;p18"/>
          <p:cNvSpPr/>
          <p:nvPr/>
        </p:nvSpPr>
        <p:spPr>
          <a:xfrm>
            <a:off x="9192344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6" name="Google Shape;296;p18"/>
          <p:cNvCxnSpPr>
            <a:stCxn id="295" idx="0"/>
          </p:cNvCxnSpPr>
          <p:nvPr/>
        </p:nvCxnSpPr>
        <p:spPr>
          <a:xfrm rot="10800000">
            <a:off x="9336360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7" name="Google Shape;297;p18"/>
          <p:cNvSpPr txBox="1"/>
          <p:nvPr/>
        </p:nvSpPr>
        <p:spPr>
          <a:xfrm>
            <a:off x="3667984" y="5805264"/>
            <a:ext cx="13345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Sensor data</a:t>
            </a:r>
            <a:b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(near real-time)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8" name="Google Shape;298;p18"/>
          <p:cNvCxnSpPr>
            <a:stCxn id="266" idx="0"/>
            <a:endCxn id="269" idx="1"/>
          </p:cNvCxnSpPr>
          <p:nvPr/>
        </p:nvCxnSpPr>
        <p:spPr>
          <a:xfrm rot="-5400000">
            <a:off x="4082316" y="1590300"/>
            <a:ext cx="396000" cy="32814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9" name="Google Shape;299;p18"/>
          <p:cNvSpPr txBox="1"/>
          <p:nvPr/>
        </p:nvSpPr>
        <p:spPr>
          <a:xfrm>
            <a:off x="3779832" y="2689177"/>
            <a:ext cx="12143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Data products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8"/>
          <p:cNvSpPr/>
          <p:nvPr/>
        </p:nvSpPr>
        <p:spPr>
          <a:xfrm>
            <a:off x="839416" y="2420888"/>
            <a:ext cx="1152128" cy="792088"/>
          </a:xfrm>
          <a:prstGeom prst="rect">
            <a:avLst/>
          </a:prstGeom>
          <a:noFill/>
          <a:ln w="28575" cap="flat" cmpd="sng">
            <a:solidFill>
              <a:srgbClr val="1B216E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External HTC and HPC services</a:t>
            </a:r>
            <a:endParaRPr sz="140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1" name="Google Shape;301;p18"/>
          <p:cNvCxnSpPr>
            <a:endCxn id="300" idx="3"/>
          </p:cNvCxnSpPr>
          <p:nvPr/>
        </p:nvCxnSpPr>
        <p:spPr>
          <a:xfrm rot="5400000" flipH="1">
            <a:off x="1901544" y="2906932"/>
            <a:ext cx="612000" cy="4320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2" name="Google Shape;302;p18"/>
          <p:cNvSpPr txBox="1"/>
          <p:nvPr/>
        </p:nvSpPr>
        <p:spPr>
          <a:xfrm>
            <a:off x="9408369" y="2996952"/>
            <a:ext cx="1268897" cy="338554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(Uni of Lund)</a:t>
            </a:r>
            <a:endParaRPr/>
          </a:p>
        </p:txBody>
      </p:sp>
      <p:sp>
        <p:nvSpPr>
          <p:cNvPr id="303" name="Google Shape;303;p18"/>
          <p:cNvSpPr txBox="1"/>
          <p:nvPr/>
        </p:nvSpPr>
        <p:spPr>
          <a:xfrm>
            <a:off x="119336" y="1988840"/>
            <a:ext cx="3503712" cy="338554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Cloud (CSC, CESNET, Juelich)</a:t>
            </a:r>
            <a:endParaRPr sz="160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8"/>
          <p:cNvSpPr txBox="1"/>
          <p:nvPr/>
        </p:nvSpPr>
        <p:spPr>
          <a:xfrm>
            <a:off x="623392" y="4149080"/>
            <a:ext cx="1241446" cy="338554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B2Safe (CSC)</a:t>
            </a:r>
            <a:endParaRPr/>
          </a:p>
        </p:txBody>
      </p:sp>
      <p:sp>
        <p:nvSpPr>
          <p:cNvPr id="305" name="Google Shape;305;p18"/>
          <p:cNvSpPr txBox="1"/>
          <p:nvPr/>
        </p:nvSpPr>
        <p:spPr>
          <a:xfrm>
            <a:off x="623392" y="4602614"/>
            <a:ext cx="1211990" cy="338554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iRODS (PDC)</a:t>
            </a:r>
            <a:endParaRPr sz="160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6" name="Google Shape;306;p18"/>
          <p:cNvCxnSpPr/>
          <p:nvPr/>
        </p:nvCxnSpPr>
        <p:spPr>
          <a:xfrm>
            <a:off x="7176120" y="1628800"/>
            <a:ext cx="0" cy="64807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7" name="Google Shape;307;p18"/>
          <p:cNvSpPr txBox="1"/>
          <p:nvPr/>
        </p:nvSpPr>
        <p:spPr>
          <a:xfrm>
            <a:off x="6312024" y="1628800"/>
            <a:ext cx="8566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Compute</a:t>
            </a:r>
            <a:b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requests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8"/>
          <p:cNvSpPr txBox="1"/>
          <p:nvPr/>
        </p:nvSpPr>
        <p:spPr>
          <a:xfrm>
            <a:off x="8628777" y="1700810"/>
            <a:ext cx="7075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9" name="Google Shape;309;p18"/>
          <p:cNvCxnSpPr/>
          <p:nvPr/>
        </p:nvCxnSpPr>
        <p:spPr>
          <a:xfrm rot="10800000">
            <a:off x="8616280" y="1628800"/>
            <a:ext cx="0" cy="64807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10" name="Google Shape;310;p18"/>
          <p:cNvSpPr/>
          <p:nvPr/>
        </p:nvSpPr>
        <p:spPr>
          <a:xfrm>
            <a:off x="1991544" y="529516"/>
            <a:ext cx="87849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A pan-European research infrastructure for quantifying and </a:t>
            </a:r>
            <a:br>
              <a:rPr lang="en-US" sz="140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understanding the greenhouse gas balance of the European continent</a:t>
            </a:r>
            <a:endParaRPr sz="1200" i="1">
              <a:solidFill>
                <a:srgbClr val="3C3C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5948" y="4077072"/>
            <a:ext cx="1947333" cy="194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4192" y="4221088"/>
            <a:ext cx="3072341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8"/>
          <p:cNvPicPr preferRelativeResize="0"/>
          <p:nvPr/>
        </p:nvPicPr>
        <p:blipFill rotWithShape="1">
          <a:blip r:embed="rId5">
            <a:alphaModFix/>
          </a:blip>
          <a:srcRect t="1494" b="1429"/>
          <a:stretch/>
        </p:blipFill>
        <p:spPr>
          <a:xfrm>
            <a:off x="4943874" y="260651"/>
            <a:ext cx="3439921" cy="1655067"/>
          </a:xfrm>
          <a:prstGeom prst="rect">
            <a:avLst/>
          </a:prstGeom>
          <a:noFill/>
          <a:ln w="9525" cap="flat" cmpd="sng">
            <a:solidFill>
              <a:srgbClr val="1B216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4" name="Google Shape;314;p18"/>
          <p:cNvPicPr preferRelativeResize="0"/>
          <p:nvPr/>
        </p:nvPicPr>
        <p:blipFill rotWithShape="1">
          <a:blip r:embed="rId6">
            <a:alphaModFix/>
          </a:blip>
          <a:srcRect t="3455"/>
          <a:stretch/>
        </p:blipFill>
        <p:spPr>
          <a:xfrm>
            <a:off x="7929850" y="260648"/>
            <a:ext cx="3439996" cy="1656184"/>
          </a:xfrm>
          <a:prstGeom prst="rect">
            <a:avLst/>
          </a:prstGeom>
          <a:noFill/>
          <a:ln w="9525" cap="flat" cmpd="sng">
            <a:solidFill>
              <a:srgbClr val="1B216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5" name="Google Shape;315;p18"/>
          <p:cNvSpPr/>
          <p:nvPr/>
        </p:nvSpPr>
        <p:spPr>
          <a:xfrm rot="513168">
            <a:off x="3599724" y="4532443"/>
            <a:ext cx="1824203" cy="1152128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8"/>
          <p:cNvSpPr/>
          <p:nvPr/>
        </p:nvSpPr>
        <p:spPr>
          <a:xfrm rot="-1341805">
            <a:off x="3207372" y="3415180"/>
            <a:ext cx="2400267" cy="1080120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8"/>
          <p:cNvSpPr/>
          <p:nvPr/>
        </p:nvSpPr>
        <p:spPr>
          <a:xfrm rot="3168808">
            <a:off x="1320837" y="3151509"/>
            <a:ext cx="1466656" cy="1080120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8"/>
          <p:cNvSpPr/>
          <p:nvPr/>
        </p:nvSpPr>
        <p:spPr>
          <a:xfrm rot="5400000">
            <a:off x="7368141" y="1181754"/>
            <a:ext cx="1008112" cy="1440160"/>
          </a:xfrm>
          <a:prstGeom prst="leftRightArrow">
            <a:avLst>
              <a:gd name="adj1" fmla="val 50000"/>
              <a:gd name="adj2" fmla="val 42364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65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A ‘long-tail of science’ Open </a:t>
            </a:r>
            <a:r>
              <a:rPr lang="en-US" sz="2800" dirty="0" smtClean="0"/>
              <a:t>Science story </a:t>
            </a:r>
            <a:r>
              <a:rPr lang="en-US" sz="2800" dirty="0" smtClean="0"/>
              <a:t>with </a:t>
            </a:r>
            <a:r>
              <a:rPr lang="en-US" sz="2800" dirty="0" smtClean="0"/>
              <a:t>EOSC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377052" y="2564904"/>
            <a:ext cx="1728192" cy="13681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65084" y="3068960"/>
            <a:ext cx="1152128" cy="72008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Your repository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7052" y="908720"/>
            <a:ext cx="1728192" cy="13681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EGI Notebooks </a:t>
            </a:r>
            <a:r>
              <a:rPr lang="en-US" dirty="0" smtClean="0"/>
              <a:t>services</a:t>
            </a:r>
          </a:p>
        </p:txBody>
      </p:sp>
      <p:sp>
        <p:nvSpPr>
          <p:cNvPr id="8" name="Smiley Face 7"/>
          <p:cNvSpPr/>
          <p:nvPr/>
        </p:nvSpPr>
        <p:spPr>
          <a:xfrm>
            <a:off x="848660" y="2996952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77052" y="4221088"/>
            <a:ext cx="1728192" cy="13681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/>
              <a:t>Zenodo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6933" y="3486720"/>
            <a:ext cx="72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Your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b="1" dirty="0"/>
              <a:t>laptop</a:t>
            </a:r>
          </a:p>
        </p:txBody>
      </p:sp>
      <p:cxnSp>
        <p:nvCxnSpPr>
          <p:cNvPr id="12" name="Straight Arrow Connector 11"/>
          <p:cNvCxnSpPr>
            <a:stCxn id="7" idx="1"/>
            <a:endCxn id="8" idx="7"/>
          </p:cNvCxnSpPr>
          <p:nvPr/>
        </p:nvCxnSpPr>
        <p:spPr>
          <a:xfrm flipH="1">
            <a:off x="1278899" y="1592796"/>
            <a:ext cx="3098153" cy="1477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0111583">
            <a:off x="2211364" y="1832347"/>
            <a:ext cx="162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Download </a:t>
            </a:r>
            <a:r>
              <a:rPr lang="en-US" sz="1400" i="1" dirty="0" err="1"/>
              <a:t>ipynb</a:t>
            </a:r>
            <a:r>
              <a:rPr lang="en-US" sz="1400" i="1" dirty="0"/>
              <a:t> file</a:t>
            </a:r>
          </a:p>
        </p:txBody>
      </p:sp>
      <p:cxnSp>
        <p:nvCxnSpPr>
          <p:cNvPr id="18" name="Straight Arrow Connector 17"/>
          <p:cNvCxnSpPr>
            <a:endCxn id="9" idx="1"/>
          </p:cNvCxnSpPr>
          <p:nvPr/>
        </p:nvCxnSpPr>
        <p:spPr>
          <a:xfrm>
            <a:off x="1280708" y="3429001"/>
            <a:ext cx="3096344" cy="1476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535490">
            <a:off x="2092518" y="4154231"/>
            <a:ext cx="1375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Archive and</a:t>
            </a:r>
            <a:endParaRPr lang="en-US" sz="1400" i="1" dirty="0"/>
          </a:p>
          <a:p>
            <a:r>
              <a:rPr lang="en-US" sz="1400" b="1" i="1" dirty="0" smtClean="0">
                <a:solidFill>
                  <a:schemeClr val="accent3"/>
                </a:solidFill>
              </a:rPr>
              <a:t>Generate DOI</a:t>
            </a:r>
            <a:endParaRPr lang="en-US" sz="1400" b="1" i="1" dirty="0">
              <a:solidFill>
                <a:schemeClr val="accent3"/>
              </a:solidFill>
            </a:endParaRPr>
          </a:p>
        </p:txBody>
      </p:sp>
      <p:cxnSp>
        <p:nvCxnSpPr>
          <p:cNvPr id="23" name="Straight Arrow Connector 22"/>
          <p:cNvCxnSpPr>
            <a:stCxn id="6" idx="2"/>
            <a:endCxn id="9" idx="0"/>
          </p:cNvCxnSpPr>
          <p:nvPr/>
        </p:nvCxnSpPr>
        <p:spPr>
          <a:xfrm>
            <a:off x="5241148" y="378904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37092" y="1772816"/>
            <a:ext cx="833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</a:t>
            </a:r>
            <a:br>
              <a:rPr lang="en-US" dirty="0" smtClean="0"/>
            </a:br>
            <a:r>
              <a:rPr lang="en-US" dirty="0" smtClean="0"/>
              <a:t>Execute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601887" y="4796868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</a:t>
            </a:r>
            <a:r>
              <a:rPr lang="en-US" dirty="0" smtClean="0">
                <a:solidFill>
                  <a:schemeClr val="bg1"/>
                </a:solidFill>
              </a:rPr>
              <a:t>repository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Smiley Face 28"/>
          <p:cNvSpPr/>
          <p:nvPr/>
        </p:nvSpPr>
        <p:spPr>
          <a:xfrm>
            <a:off x="9705644" y="4653136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129580" y="1484784"/>
            <a:ext cx="1728192" cy="136815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MyBinder.org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17612" y="2276872"/>
            <a:ext cx="123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Re-execute</a:t>
            </a:r>
          </a:p>
        </p:txBody>
      </p:sp>
      <p:cxnSp>
        <p:nvCxnSpPr>
          <p:cNvPr id="38" name="Straight Arrow Connector 37"/>
          <p:cNvCxnSpPr>
            <a:stCxn id="29" idx="0"/>
            <a:endCxn id="32" idx="2"/>
          </p:cNvCxnSpPr>
          <p:nvPr/>
        </p:nvCxnSpPr>
        <p:spPr>
          <a:xfrm flipV="1">
            <a:off x="9957672" y="2852936"/>
            <a:ext cx="36004" cy="18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792492" y="3068960"/>
            <a:ext cx="22539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Provide </a:t>
            </a:r>
            <a:r>
              <a:rPr lang="en-US" i="1" dirty="0" err="1"/>
              <a:t>GitHub</a:t>
            </a:r>
            <a:r>
              <a:rPr lang="en-US" i="1" dirty="0"/>
              <a:t> </a:t>
            </a:r>
            <a:r>
              <a:rPr lang="en-US" i="1" dirty="0" smtClean="0"/>
              <a:t>reference</a:t>
            </a:r>
            <a:endParaRPr lang="en-US" i="1" dirty="0"/>
          </a:p>
        </p:txBody>
      </p:sp>
      <p:sp>
        <p:nvSpPr>
          <p:cNvPr id="44" name="Rectangle 43"/>
          <p:cNvSpPr/>
          <p:nvPr/>
        </p:nvSpPr>
        <p:spPr>
          <a:xfrm>
            <a:off x="7896200" y="5733256"/>
            <a:ext cx="2000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Discover Notebook</a:t>
            </a:r>
            <a:br>
              <a:rPr lang="en-US" i="1" dirty="0"/>
            </a:br>
            <a:r>
              <a:rPr lang="en-US" i="1" dirty="0" smtClean="0"/>
              <a:t>(use DOI)</a:t>
            </a:r>
            <a:endParaRPr lang="en-US" i="1" dirty="0"/>
          </a:p>
        </p:txBody>
      </p:sp>
      <p:cxnSp>
        <p:nvCxnSpPr>
          <p:cNvPr id="46" name="Straight Arrow Connector 45"/>
          <p:cNvCxnSpPr>
            <a:stCxn id="2" idx="1"/>
          </p:cNvCxnSpPr>
          <p:nvPr/>
        </p:nvCxnSpPr>
        <p:spPr>
          <a:xfrm flipV="1">
            <a:off x="5735960" y="5229200"/>
            <a:ext cx="4392488" cy="1116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miley Face 50"/>
          <p:cNvSpPr/>
          <p:nvPr/>
        </p:nvSpPr>
        <p:spPr>
          <a:xfrm>
            <a:off x="10137692" y="4293096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10209700" y="4941168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miley Face 54"/>
          <p:cNvSpPr/>
          <p:nvPr/>
        </p:nvSpPr>
        <p:spPr>
          <a:xfrm>
            <a:off x="10641748" y="4509120"/>
            <a:ext cx="504056" cy="504056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487071" y="5085184"/>
            <a:ext cx="1296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Fellow </a:t>
            </a:r>
            <a:br>
              <a:rPr lang="en-US" sz="1400" b="1" dirty="0"/>
            </a:br>
            <a:r>
              <a:rPr lang="en-US" sz="1400" b="1" dirty="0"/>
              <a:t>researchers</a:t>
            </a:r>
          </a:p>
        </p:txBody>
      </p:sp>
      <p:sp>
        <p:nvSpPr>
          <p:cNvPr id="2" name="Folded Corner 1"/>
          <p:cNvSpPr/>
          <p:nvPr/>
        </p:nvSpPr>
        <p:spPr>
          <a:xfrm flipH="1">
            <a:off x="4799856" y="5949280"/>
            <a:ext cx="936104" cy="792088"/>
          </a:xfrm>
          <a:prstGeom prst="foldedCorner">
            <a:avLst>
              <a:gd name="adj" fmla="val 30291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rgbClr val="1B216E"/>
                </a:solidFill>
              </a:rPr>
              <a:t>Journal paper</a:t>
            </a:r>
            <a:endParaRPr lang="en-US" sz="1200" dirty="0">
              <a:solidFill>
                <a:srgbClr val="1B216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5880" y="6309320"/>
            <a:ext cx="53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DOI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21" name="Straight Arrow Connector 20"/>
          <p:cNvCxnSpPr>
            <a:endCxn id="11" idx="1"/>
          </p:cNvCxnSpPr>
          <p:nvPr/>
        </p:nvCxnSpPr>
        <p:spPr>
          <a:xfrm>
            <a:off x="3232919" y="4819720"/>
            <a:ext cx="1782961" cy="167426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ular Callout 14"/>
          <p:cNvSpPr/>
          <p:nvPr/>
        </p:nvSpPr>
        <p:spPr>
          <a:xfrm>
            <a:off x="219921" y="889720"/>
            <a:ext cx="2704345" cy="753746"/>
          </a:xfrm>
          <a:prstGeom prst="wedgeRoundRectCallout">
            <a:avLst>
              <a:gd name="adj1" fmla="val 65566"/>
              <a:gd name="adj2" fmla="val -8646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See tutorial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at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hlinkClick r:id="rId2"/>
              </a:rPr>
              <a:t>https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hlinkClick r:id="rId2"/>
              </a:rPr>
              <a:t>://documents.egi.eu/document/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hlinkClick r:id="rId2"/>
              </a:rPr>
              <a:t>3442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6" name="Shape 193"/>
          <p:cNvPicPr preferRelativeResize="0"/>
          <p:nvPr/>
        </p:nvPicPr>
        <p:blipFill rotWithShape="1">
          <a:blip r:embed="rId3">
            <a:alphaModFix/>
          </a:blip>
          <a:srcRect b="24185"/>
          <a:stretch/>
        </p:blipFill>
        <p:spPr>
          <a:xfrm>
            <a:off x="5630181" y="1818220"/>
            <a:ext cx="450863" cy="42238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9" name="Shape 193"/>
          <p:cNvPicPr preferRelativeResize="0"/>
          <p:nvPr/>
        </p:nvPicPr>
        <p:blipFill rotWithShape="1">
          <a:blip r:embed="rId3">
            <a:alphaModFix/>
          </a:blip>
          <a:srcRect b="24185"/>
          <a:stretch/>
        </p:blipFill>
        <p:spPr>
          <a:xfrm>
            <a:off x="5638255" y="5130856"/>
            <a:ext cx="450863" cy="42238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118468" y="966264"/>
            <a:ext cx="20911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</a:t>
            </a:r>
            <a:r>
              <a:rPr lang="en-US" dirty="0" smtClean="0">
                <a:hlinkClick r:id="rId4"/>
              </a:rPr>
              <a:t>/notebooks.egi.eu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2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3" grpId="0"/>
      <p:bldP spid="22" grpId="0"/>
      <p:bldP spid="29" grpId="0" animBg="1"/>
      <p:bldP spid="32" grpId="0" animBg="1"/>
      <p:bldP spid="33" grpId="0"/>
      <p:bldP spid="41" grpId="0"/>
      <p:bldP spid="44" grpId="0"/>
      <p:bldP spid="51" grpId="0" animBg="1"/>
      <p:bldP spid="52" grpId="0" animBg="1"/>
      <p:bldP spid="55" grpId="0" animBg="1"/>
      <p:bldP spid="57" grpId="0"/>
      <p:bldP spid="2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485FFF1-3E6E-48DC-A526-9B22CB1D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Example: </a:t>
            </a:r>
            <a:r>
              <a:rPr lang="en-GB" dirty="0" err="1" smtClean="0"/>
              <a:t>DataFurn</a:t>
            </a:r>
            <a:r>
              <a:rPr lang="en-US" dirty="0"/>
              <a:t> </a:t>
            </a:r>
            <a:r>
              <a:rPr lang="en-GB" dirty="0" smtClean="0"/>
              <a:t>business pilot</a:t>
            </a:r>
            <a:endParaRPr lang="en-GB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xmlns="" id="{0C577370-CF9D-4A65-BE80-512856AA0E45}"/>
              </a:ext>
            </a:extLst>
          </p:cNvPr>
          <p:cNvSpPr/>
          <p:nvPr/>
        </p:nvSpPr>
        <p:spPr>
          <a:xfrm>
            <a:off x="14439" y="997754"/>
            <a:ext cx="12192000" cy="503023"/>
          </a:xfrm>
          <a:prstGeom prst="roundRect">
            <a:avLst>
              <a:gd name="adj" fmla="val 0"/>
            </a:avLst>
          </a:prstGeom>
          <a:solidFill>
            <a:srgbClr val="1C304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5719" tIns="35719" rIns="35719" bIns="35719" numCol="1" spcCol="38100" rtlCol="0" anchor="ctr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rgbClr val="FFFFFF"/>
                </a:solidFill>
                <a:latin typeface="+mn-lt"/>
                <a:cs typeface="+mn-cs"/>
                <a:sym typeface="DIN Condensed"/>
              </a:rPr>
              <a:t>An “modular” data analytics </a:t>
            </a:r>
            <a:r>
              <a:rPr lang="en-US" sz="1400" dirty="0" smtClean="0">
                <a:solidFill>
                  <a:srgbClr val="FFFFFF"/>
                </a:solidFill>
                <a:latin typeface="+mn-lt"/>
                <a:cs typeface="+mn-cs"/>
                <a:sym typeface="DIN Condensed"/>
              </a:rPr>
              <a:t>platform </a:t>
            </a:r>
            <a:r>
              <a:rPr lang="en-US" sz="1400" dirty="0">
                <a:solidFill>
                  <a:srgbClr val="FFFFFF"/>
                </a:solidFill>
                <a:latin typeface="+mn-lt"/>
                <a:cs typeface="+mn-cs"/>
                <a:sym typeface="DIN Condensed"/>
              </a:rPr>
              <a:t>to understand the sentiment and opinions about related products and brands</a:t>
            </a:r>
            <a:r>
              <a:rPr lang="en-US" sz="1400" dirty="0" smtClean="0">
                <a:solidFill>
                  <a:srgbClr val="FFFFFF"/>
                </a:solidFill>
                <a:latin typeface="+mn-lt"/>
                <a:cs typeface="+mn-cs"/>
                <a:sym typeface="DIN Condensed"/>
              </a:rPr>
              <a:t>,</a:t>
            </a:r>
            <a:br>
              <a:rPr lang="en-US" sz="1400" dirty="0" smtClean="0">
                <a:solidFill>
                  <a:srgbClr val="FFFFFF"/>
                </a:solidFill>
                <a:latin typeface="+mn-lt"/>
                <a:cs typeface="+mn-cs"/>
                <a:sym typeface="DIN Condensed"/>
              </a:rPr>
            </a:br>
            <a:r>
              <a:rPr lang="en-US" sz="1400" dirty="0" smtClean="0">
                <a:solidFill>
                  <a:srgbClr val="FFFFFF"/>
                </a:solidFill>
                <a:latin typeface="+mn-lt"/>
                <a:cs typeface="+mn-cs"/>
                <a:sym typeface="DIN Condensed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+mn-lt"/>
                <a:cs typeface="+mn-cs"/>
                <a:sym typeface="DIN Condensed"/>
              </a:rPr>
              <a:t>and to distil customer needs and market trends.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95A80284-08F9-4535-9208-C685C43F266B}"/>
              </a:ext>
            </a:extLst>
          </p:cNvPr>
          <p:cNvSpPr/>
          <p:nvPr/>
        </p:nvSpPr>
        <p:spPr>
          <a:xfrm flipH="1">
            <a:off x="73210" y="4630332"/>
            <a:ext cx="7393405" cy="1426871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 w="254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entagon 1027">
            <a:extLst>
              <a:ext uri="{FF2B5EF4-FFF2-40B4-BE49-F238E27FC236}">
                <a16:creationId xmlns:a16="http://schemas.microsoft.com/office/drawing/2014/main" xmlns="" id="{295FB4AC-08A3-4C16-8ACF-571AE0F0FB7B}"/>
              </a:ext>
            </a:extLst>
          </p:cNvPr>
          <p:cNvSpPr/>
          <p:nvPr/>
        </p:nvSpPr>
        <p:spPr>
          <a:xfrm>
            <a:off x="43869" y="1813803"/>
            <a:ext cx="2011680" cy="548640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I.  Track</a:t>
            </a:r>
          </a:p>
        </p:txBody>
      </p:sp>
      <p:sp>
        <p:nvSpPr>
          <p:cNvPr id="13" name="Pentagon 41">
            <a:extLst>
              <a:ext uri="{FF2B5EF4-FFF2-40B4-BE49-F238E27FC236}">
                <a16:creationId xmlns:a16="http://schemas.microsoft.com/office/drawing/2014/main" xmlns="" id="{7584A01F-A363-438A-B049-B7B0223AD35D}"/>
              </a:ext>
            </a:extLst>
          </p:cNvPr>
          <p:cNvSpPr/>
          <p:nvPr/>
        </p:nvSpPr>
        <p:spPr>
          <a:xfrm>
            <a:off x="5507334" y="1813803"/>
            <a:ext cx="2011680" cy="548640"/>
          </a:xfrm>
          <a:prstGeom prst="chevron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IV. Process</a:t>
            </a:r>
          </a:p>
        </p:txBody>
      </p:sp>
      <p:sp>
        <p:nvSpPr>
          <p:cNvPr id="14" name="Pentagon 39">
            <a:extLst>
              <a:ext uri="{FF2B5EF4-FFF2-40B4-BE49-F238E27FC236}">
                <a16:creationId xmlns:a16="http://schemas.microsoft.com/office/drawing/2014/main" xmlns="" id="{911CEF23-0AF9-42DF-B95C-7E13FCA34F5E}"/>
              </a:ext>
            </a:extLst>
          </p:cNvPr>
          <p:cNvSpPr/>
          <p:nvPr/>
        </p:nvSpPr>
        <p:spPr>
          <a:xfrm>
            <a:off x="1865024" y="1813803"/>
            <a:ext cx="2011680" cy="548640"/>
          </a:xfrm>
          <a:prstGeom prst="chevron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II. Filter</a:t>
            </a:r>
          </a:p>
        </p:txBody>
      </p:sp>
      <p:sp>
        <p:nvSpPr>
          <p:cNvPr id="15" name="Pentagon 40">
            <a:extLst>
              <a:ext uri="{FF2B5EF4-FFF2-40B4-BE49-F238E27FC236}">
                <a16:creationId xmlns:a16="http://schemas.microsoft.com/office/drawing/2014/main" xmlns="" id="{22AA81D0-DB53-4C55-BDE5-92C4A1694D5F}"/>
              </a:ext>
            </a:extLst>
          </p:cNvPr>
          <p:cNvSpPr/>
          <p:nvPr/>
        </p:nvSpPr>
        <p:spPr>
          <a:xfrm>
            <a:off x="3686179" y="1813803"/>
            <a:ext cx="2011680" cy="548640"/>
          </a:xfrm>
          <a:prstGeom prst="chevron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III. Store*</a:t>
            </a:r>
          </a:p>
        </p:txBody>
      </p:sp>
      <p:sp>
        <p:nvSpPr>
          <p:cNvPr id="16" name="Pentagon 41">
            <a:extLst>
              <a:ext uri="{FF2B5EF4-FFF2-40B4-BE49-F238E27FC236}">
                <a16:creationId xmlns:a16="http://schemas.microsoft.com/office/drawing/2014/main" xmlns="" id="{CE652B29-0D0D-480D-A10D-4E56EBD67E8B}"/>
              </a:ext>
            </a:extLst>
          </p:cNvPr>
          <p:cNvSpPr/>
          <p:nvPr/>
        </p:nvSpPr>
        <p:spPr>
          <a:xfrm>
            <a:off x="7328490" y="1813803"/>
            <a:ext cx="2011680" cy="548640"/>
          </a:xfrm>
          <a:prstGeom prst="chevron">
            <a:avLst/>
          </a:prstGeom>
          <a:solidFill>
            <a:srgbClr val="545555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10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V. </a:t>
            </a:r>
            <a:r>
              <a:rPr lang="en-US" sz="1800" b="0" dirty="0">
                <a:solidFill>
                  <a:srgbClr val="00010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Visualize &amp; Interact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10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A406C01F-1DEE-4F3D-B3A8-754842DCA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03" y="4505459"/>
            <a:ext cx="492739" cy="737118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xmlns="" id="{BA7CEE05-69D0-430E-9ECC-3A24318DB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66" y="4519253"/>
            <a:ext cx="735272" cy="25160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xmlns="" id="{698E26CF-75DF-453F-94BA-B2F4DDA1C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66" y="4818507"/>
            <a:ext cx="1026790" cy="209161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xmlns="" id="{1F3B8A76-92BC-488A-BA51-15D232C69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91" y="3244518"/>
            <a:ext cx="1232646" cy="693557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813B1D08-2A54-4194-88FF-7AB1294ED83A}"/>
              </a:ext>
            </a:extLst>
          </p:cNvPr>
          <p:cNvSpPr/>
          <p:nvPr/>
        </p:nvSpPr>
        <p:spPr>
          <a:xfrm flipH="1" flipV="1">
            <a:off x="73210" y="2432760"/>
            <a:ext cx="7393405" cy="1426871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 w="254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xmlns="" id="{23523C51-473F-4718-AD3C-3577C74A6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101" y="3048000"/>
            <a:ext cx="594559" cy="922710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xmlns="" id="{C1FBB727-3924-4E2A-A19C-B8555E309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388486"/>
            <a:ext cx="342220" cy="34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6" name="Picture 32">
            <a:extLst>
              <a:ext uri="{FF2B5EF4-FFF2-40B4-BE49-F238E27FC236}">
                <a16:creationId xmlns:a16="http://schemas.microsoft.com/office/drawing/2014/main" xmlns="" id="{655CA1E4-7797-405B-AE2B-5C69E88A28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6" y="4769684"/>
            <a:ext cx="361328" cy="29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xmlns="" id="{BC8EB31C-D6BF-494F-BC74-CFBF47E9D644}"/>
              </a:ext>
            </a:extLst>
          </p:cNvPr>
          <p:cNvCxnSpPr/>
          <p:nvPr/>
        </p:nvCxnSpPr>
        <p:spPr>
          <a:xfrm>
            <a:off x="1980737" y="3329597"/>
            <a:ext cx="0" cy="1828800"/>
          </a:xfrm>
          <a:prstGeom prst="line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xmlns="" id="{9C0B1891-30B4-453B-95E8-9A352D5BCD27}"/>
              </a:ext>
            </a:extLst>
          </p:cNvPr>
          <p:cNvCxnSpPr/>
          <p:nvPr/>
        </p:nvCxnSpPr>
        <p:spPr>
          <a:xfrm>
            <a:off x="3686179" y="3683795"/>
            <a:ext cx="0" cy="1097280"/>
          </a:xfrm>
          <a:prstGeom prst="line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9">
            <a:extLst>
              <a:ext uri="{FF2B5EF4-FFF2-40B4-BE49-F238E27FC236}">
                <a16:creationId xmlns:a16="http://schemas.microsoft.com/office/drawing/2014/main" xmlns="" id="{76C78AF6-067A-40F6-8D6D-98374F0D3470}"/>
              </a:ext>
            </a:extLst>
          </p:cNvPr>
          <p:cNvCxnSpPr/>
          <p:nvPr/>
        </p:nvCxnSpPr>
        <p:spPr>
          <a:xfrm>
            <a:off x="5463421" y="3836622"/>
            <a:ext cx="0" cy="822960"/>
          </a:xfrm>
          <a:prstGeom prst="line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xmlns="" id="{FF490500-3A76-4597-98A6-3285D01AC184}"/>
              </a:ext>
            </a:extLst>
          </p:cNvPr>
          <p:cNvCxnSpPr/>
          <p:nvPr/>
        </p:nvCxnSpPr>
        <p:spPr>
          <a:xfrm>
            <a:off x="7419739" y="3898217"/>
            <a:ext cx="0" cy="731520"/>
          </a:xfrm>
          <a:prstGeom prst="line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50">
            <a:extLst>
              <a:ext uri="{FF2B5EF4-FFF2-40B4-BE49-F238E27FC236}">
                <a16:creationId xmlns:a16="http://schemas.microsoft.com/office/drawing/2014/main" xmlns="" id="{36935C54-A970-4EBA-A4CA-A5ADB5A05624}"/>
              </a:ext>
            </a:extLst>
          </p:cNvPr>
          <p:cNvSpPr txBox="1"/>
          <p:nvPr/>
        </p:nvSpPr>
        <p:spPr>
          <a:xfrm>
            <a:off x="2037977" y="3748882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r>
              <a:rPr lang="en-US" dirty="0">
                <a:solidFill>
                  <a:srgbClr val="558ED5"/>
                </a:solidFill>
                <a:latin typeface="Comic Sans MS" pitchFamily="66" charset="0"/>
              </a:rPr>
              <a:t>Removal of “noise”</a:t>
            </a:r>
            <a:endParaRPr lang="el-GR" dirty="0">
              <a:solidFill>
                <a:srgbClr val="558ED5"/>
              </a:solidFill>
              <a:latin typeface="Comic Sans MS" pitchFamily="66" charset="0"/>
            </a:endParaRPr>
          </a:p>
        </p:txBody>
      </p:sp>
      <p:sp>
        <p:nvSpPr>
          <p:cNvPr id="33" name="TextBox 251">
            <a:extLst>
              <a:ext uri="{FF2B5EF4-FFF2-40B4-BE49-F238E27FC236}">
                <a16:creationId xmlns:a16="http://schemas.microsoft.com/office/drawing/2014/main" xmlns="" id="{94892B9F-116F-4E34-9652-B4846DB0BC8C}"/>
              </a:ext>
            </a:extLst>
          </p:cNvPr>
          <p:cNvSpPr txBox="1"/>
          <p:nvPr/>
        </p:nvSpPr>
        <p:spPr>
          <a:xfrm>
            <a:off x="2079482" y="4150699"/>
            <a:ext cx="2025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r>
              <a:rPr lang="en-US" dirty="0">
                <a:solidFill>
                  <a:srgbClr val="558ED5"/>
                </a:solidFill>
                <a:latin typeface="Comic Sans MS" pitchFamily="66" charset="0"/>
              </a:rPr>
              <a:t>Identification of “neutral” messages</a:t>
            </a:r>
            <a:endParaRPr lang="el-GR" dirty="0">
              <a:solidFill>
                <a:srgbClr val="558ED5"/>
              </a:solidFill>
              <a:latin typeface="Comic Sans MS" pitchFamily="66" charset="0"/>
            </a:endParaRPr>
          </a:p>
        </p:txBody>
      </p:sp>
      <p:sp>
        <p:nvSpPr>
          <p:cNvPr id="34" name="TextBox 252">
            <a:extLst>
              <a:ext uri="{FF2B5EF4-FFF2-40B4-BE49-F238E27FC236}">
                <a16:creationId xmlns:a16="http://schemas.microsoft.com/office/drawing/2014/main" xmlns="" id="{FE7ED6B2-8264-4F72-9C00-EDCFA1A58475}"/>
              </a:ext>
            </a:extLst>
          </p:cNvPr>
          <p:cNvSpPr txBox="1"/>
          <p:nvPr/>
        </p:nvSpPr>
        <p:spPr>
          <a:xfrm>
            <a:off x="3739398" y="3782198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r>
              <a:rPr lang="en-US" dirty="0">
                <a:solidFill>
                  <a:srgbClr val="8EB4E3"/>
                </a:solidFill>
                <a:latin typeface="Comic Sans MS" pitchFamily="66" charset="0"/>
              </a:rPr>
              <a:t>Harmonize</a:t>
            </a:r>
            <a:endParaRPr lang="el-GR" dirty="0">
              <a:solidFill>
                <a:srgbClr val="8EB4E3"/>
              </a:solidFill>
              <a:latin typeface="Comic Sans MS" pitchFamily="66" charset="0"/>
            </a:endParaRPr>
          </a:p>
        </p:txBody>
      </p:sp>
      <p:sp>
        <p:nvSpPr>
          <p:cNvPr id="35" name="TextBox 253">
            <a:extLst>
              <a:ext uri="{FF2B5EF4-FFF2-40B4-BE49-F238E27FC236}">
                <a16:creationId xmlns:a16="http://schemas.microsoft.com/office/drawing/2014/main" xmlns="" id="{8038BF35-0367-4963-A397-82292A2FBB78}"/>
              </a:ext>
            </a:extLst>
          </p:cNvPr>
          <p:cNvSpPr txBox="1"/>
          <p:nvPr/>
        </p:nvSpPr>
        <p:spPr>
          <a:xfrm>
            <a:off x="3739398" y="4239660"/>
            <a:ext cx="2025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r>
              <a:rPr lang="en-US" dirty="0">
                <a:solidFill>
                  <a:srgbClr val="8EB4E3"/>
                </a:solidFill>
                <a:latin typeface="Comic Sans MS" pitchFamily="66" charset="0"/>
              </a:rPr>
              <a:t>Keep trail of original message</a:t>
            </a:r>
            <a:endParaRPr lang="el-GR" dirty="0">
              <a:solidFill>
                <a:srgbClr val="8EB4E3"/>
              </a:solidFill>
              <a:latin typeface="Comic Sans MS" pitchFamily="66" charset="0"/>
            </a:endParaRPr>
          </a:p>
        </p:txBody>
      </p:sp>
      <p:sp>
        <p:nvSpPr>
          <p:cNvPr id="36" name="TextBox 254">
            <a:extLst>
              <a:ext uri="{FF2B5EF4-FFF2-40B4-BE49-F238E27FC236}">
                <a16:creationId xmlns:a16="http://schemas.microsoft.com/office/drawing/2014/main" xmlns="" id="{F5AA0BD4-345E-4B2E-B442-E297990CD83B}"/>
              </a:ext>
            </a:extLst>
          </p:cNvPr>
          <p:cNvSpPr txBox="1"/>
          <p:nvPr/>
        </p:nvSpPr>
        <p:spPr>
          <a:xfrm>
            <a:off x="4692019" y="3892910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r>
              <a:rPr lang="en-US" dirty="0">
                <a:solidFill>
                  <a:srgbClr val="8EB4E3"/>
                </a:solidFill>
                <a:latin typeface="Comic Sans MS" pitchFamily="66" charset="0"/>
              </a:rPr>
              <a:t>Index</a:t>
            </a:r>
            <a:endParaRPr lang="el-GR" dirty="0">
              <a:solidFill>
                <a:srgbClr val="8EB4E3"/>
              </a:solidFill>
              <a:latin typeface="Comic Sans MS" pitchFamily="66" charset="0"/>
            </a:endParaRPr>
          </a:p>
        </p:txBody>
      </p:sp>
      <p:sp>
        <p:nvSpPr>
          <p:cNvPr id="37" name="TextBox 255">
            <a:extLst>
              <a:ext uri="{FF2B5EF4-FFF2-40B4-BE49-F238E27FC236}">
                <a16:creationId xmlns:a16="http://schemas.microsoft.com/office/drawing/2014/main" xmlns="" id="{E6F1455A-E3EF-4885-B99D-47DDAFEB1B7E}"/>
              </a:ext>
            </a:extLst>
          </p:cNvPr>
          <p:cNvSpPr txBox="1"/>
          <p:nvPr/>
        </p:nvSpPr>
        <p:spPr>
          <a:xfrm>
            <a:off x="5569193" y="3892315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r>
              <a:rPr lang="en-US" dirty="0">
                <a:solidFill>
                  <a:srgbClr val="B5892D"/>
                </a:solidFill>
                <a:latin typeface="Comic Sans MS" pitchFamily="66" charset="0"/>
              </a:rPr>
              <a:t>NLP</a:t>
            </a:r>
            <a:endParaRPr lang="el-GR" dirty="0">
              <a:solidFill>
                <a:srgbClr val="B5892D"/>
              </a:solidFill>
              <a:latin typeface="Comic Sans MS" pitchFamily="66" charset="0"/>
            </a:endParaRPr>
          </a:p>
        </p:txBody>
      </p:sp>
      <p:sp>
        <p:nvSpPr>
          <p:cNvPr id="38" name="TextBox 256">
            <a:extLst>
              <a:ext uri="{FF2B5EF4-FFF2-40B4-BE49-F238E27FC236}">
                <a16:creationId xmlns:a16="http://schemas.microsoft.com/office/drawing/2014/main" xmlns="" id="{1E295451-154F-4642-B28F-14C2E50F49A6}"/>
              </a:ext>
            </a:extLst>
          </p:cNvPr>
          <p:cNvSpPr txBox="1"/>
          <p:nvPr/>
        </p:nvSpPr>
        <p:spPr>
          <a:xfrm>
            <a:off x="5569193" y="4255140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r>
              <a:rPr lang="en-US" dirty="0">
                <a:solidFill>
                  <a:srgbClr val="B5892D"/>
                </a:solidFill>
                <a:latin typeface="Comic Sans MS" pitchFamily="66" charset="0"/>
              </a:rPr>
              <a:t>Emotion Analysis</a:t>
            </a:r>
            <a:endParaRPr lang="el-GR" dirty="0">
              <a:solidFill>
                <a:srgbClr val="B5892D"/>
              </a:solidFill>
              <a:latin typeface="Comic Sans MS" pitchFamily="66" charset="0"/>
            </a:endParaRPr>
          </a:p>
        </p:txBody>
      </p:sp>
      <p:sp>
        <p:nvSpPr>
          <p:cNvPr id="39" name="TextBox 257">
            <a:extLst>
              <a:ext uri="{FF2B5EF4-FFF2-40B4-BE49-F238E27FC236}">
                <a16:creationId xmlns:a16="http://schemas.microsoft.com/office/drawing/2014/main" xmlns="" id="{8C832777-E2C8-4C64-85F6-C963EF2D3732}"/>
              </a:ext>
            </a:extLst>
          </p:cNvPr>
          <p:cNvSpPr txBox="1"/>
          <p:nvPr/>
        </p:nvSpPr>
        <p:spPr>
          <a:xfrm>
            <a:off x="6110439" y="3895941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r>
              <a:rPr lang="en-US" dirty="0">
                <a:solidFill>
                  <a:srgbClr val="B5892D"/>
                </a:solidFill>
                <a:latin typeface="Comic Sans MS" pitchFamily="66" charset="0"/>
              </a:rPr>
              <a:t>Trend Analysis</a:t>
            </a:r>
            <a:endParaRPr lang="el-GR" dirty="0">
              <a:solidFill>
                <a:srgbClr val="B5892D"/>
              </a:solidFill>
              <a:latin typeface="Comic Sans MS" pitchFamily="66" charset="0"/>
            </a:endParaRPr>
          </a:p>
        </p:txBody>
      </p:sp>
      <p:sp>
        <p:nvSpPr>
          <p:cNvPr id="41" name="Ορθογώνιο 40">
            <a:extLst>
              <a:ext uri="{FF2B5EF4-FFF2-40B4-BE49-F238E27FC236}">
                <a16:creationId xmlns:a16="http://schemas.microsoft.com/office/drawing/2014/main" xmlns="" id="{E4EA2AFA-3CA3-4A3F-ADCC-A1A1CD83421C}"/>
              </a:ext>
            </a:extLst>
          </p:cNvPr>
          <p:cNvSpPr/>
          <p:nvPr/>
        </p:nvSpPr>
        <p:spPr>
          <a:xfrm>
            <a:off x="5530334" y="3446249"/>
            <a:ext cx="1874329" cy="372291"/>
          </a:xfrm>
          <a:prstGeom prst="rect">
            <a:avLst/>
          </a:prstGeom>
          <a:solidFill>
            <a:srgbClr val="B5892D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Machine Learning</a:t>
            </a:r>
          </a:p>
        </p:txBody>
      </p:sp>
      <p:sp>
        <p:nvSpPr>
          <p:cNvPr id="43" name="Βέλος: Καμπύλο προς τα επάνω 42">
            <a:extLst>
              <a:ext uri="{FF2B5EF4-FFF2-40B4-BE49-F238E27FC236}">
                <a16:creationId xmlns:a16="http://schemas.microsoft.com/office/drawing/2014/main" xmlns="" id="{6BB56B08-6AE3-409F-813F-474963DC4507}"/>
              </a:ext>
            </a:extLst>
          </p:cNvPr>
          <p:cNvSpPr/>
          <p:nvPr/>
        </p:nvSpPr>
        <p:spPr bwMode="auto">
          <a:xfrm flipH="1">
            <a:off x="5105464" y="2354645"/>
            <a:ext cx="715914" cy="341332"/>
          </a:xfrm>
          <a:prstGeom prst="curvedUpArrow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marR="0" indent="-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4" name="Εικόνα 43">
            <a:extLst>
              <a:ext uri="{FF2B5EF4-FFF2-40B4-BE49-F238E27FC236}">
                <a16:creationId xmlns:a16="http://schemas.microsoft.com/office/drawing/2014/main" xmlns="" id="{DAA2471C-2878-4907-8A7C-D336CA2CEC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0434" y="3797677"/>
            <a:ext cx="1680204" cy="823087"/>
          </a:xfrm>
          <a:prstGeom prst="rect">
            <a:avLst/>
          </a:prstGeom>
        </p:spPr>
      </p:pic>
      <p:pic>
        <p:nvPicPr>
          <p:cNvPr id="45" name="Εικόνα 44">
            <a:extLst>
              <a:ext uri="{FF2B5EF4-FFF2-40B4-BE49-F238E27FC236}">
                <a16:creationId xmlns:a16="http://schemas.microsoft.com/office/drawing/2014/main" xmlns="" id="{48C6C918-5186-4C99-8CC3-396600BFB63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679" b="7078"/>
          <a:stretch/>
        </p:blipFill>
        <p:spPr>
          <a:xfrm>
            <a:off x="6262907" y="4844959"/>
            <a:ext cx="2991568" cy="1400786"/>
          </a:xfrm>
          <a:prstGeom prst="rect">
            <a:avLst/>
          </a:prstGeom>
        </p:spPr>
      </p:pic>
      <p:sp>
        <p:nvSpPr>
          <p:cNvPr id="46" name="Content Placeholder 6">
            <a:extLst>
              <a:ext uri="{FF2B5EF4-FFF2-40B4-BE49-F238E27FC236}">
                <a16:creationId xmlns:a16="http://schemas.microsoft.com/office/drawing/2014/main" xmlns="" id="{90480E40-A98F-441A-A67F-5A7E6E20E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3168" y="1767042"/>
            <a:ext cx="2813745" cy="4584309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>
                <a:solidFill>
                  <a:srgbClr val="000103"/>
                </a:solidFill>
              </a:rPr>
              <a:t>Intuitive dashboards </a:t>
            </a:r>
            <a:r>
              <a:rPr lang="en-US" sz="2000" dirty="0">
                <a:solidFill>
                  <a:srgbClr val="000103"/>
                </a:solidFill>
              </a:rPr>
              <a:t>that have been </a:t>
            </a:r>
            <a:r>
              <a:rPr lang="en-US" sz="2000" b="1" dirty="0">
                <a:solidFill>
                  <a:srgbClr val="000103"/>
                </a:solidFill>
              </a:rPr>
              <a:t>created and curated by domain experts </a:t>
            </a:r>
            <a:r>
              <a:rPr lang="en-US" sz="2000" dirty="0">
                <a:solidFill>
                  <a:srgbClr val="000103"/>
                </a:solidFill>
              </a:rPr>
              <a:t>on a pay-as-you-go business model</a:t>
            </a:r>
          </a:p>
          <a:p>
            <a:r>
              <a:rPr lang="en-US" sz="2000" b="1" dirty="0">
                <a:solidFill>
                  <a:srgbClr val="000103"/>
                </a:solidFill>
              </a:rPr>
              <a:t>Support for different comparisons in time and in content</a:t>
            </a:r>
            <a:r>
              <a:rPr lang="en-US" sz="2000" dirty="0">
                <a:solidFill>
                  <a:srgbClr val="000103"/>
                </a:solidFill>
              </a:rPr>
              <a:t> </a:t>
            </a:r>
          </a:p>
          <a:p>
            <a:r>
              <a:rPr lang="en-US" sz="2000" dirty="0">
                <a:solidFill>
                  <a:srgbClr val="000103"/>
                </a:solidFill>
              </a:rPr>
              <a:t>Better understanding how the discussions and weak signals from </a:t>
            </a:r>
            <a:r>
              <a:rPr lang="en-US" sz="2000" b="1" dirty="0">
                <a:solidFill>
                  <a:srgbClr val="000103"/>
                </a:solidFill>
              </a:rPr>
              <a:t>other “</a:t>
            </a:r>
            <a:r>
              <a:rPr lang="en-US" sz="2000" b="1" dirty="0" err="1">
                <a:solidFill>
                  <a:srgbClr val="000103"/>
                </a:solidFill>
              </a:rPr>
              <a:t>neighbouring</a:t>
            </a:r>
            <a:r>
              <a:rPr lang="en-US" sz="2000" b="1" dirty="0">
                <a:solidFill>
                  <a:srgbClr val="000103"/>
                </a:solidFill>
              </a:rPr>
              <a:t>” domains influence the furniture domain</a:t>
            </a:r>
            <a:endParaRPr lang="en-GB" sz="2000" dirty="0">
              <a:solidFill>
                <a:srgbClr val="000103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B14A460-3486-0247-9B32-FF0925443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3717" y="5726269"/>
            <a:ext cx="1225674" cy="6089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C410956-F0C4-F445-A521-D9C4472C0B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2699" y="5742722"/>
            <a:ext cx="2146300" cy="508000"/>
          </a:xfrm>
          <a:prstGeom prst="rect">
            <a:avLst/>
          </a:prstGeom>
        </p:spPr>
      </p:pic>
      <p:pic>
        <p:nvPicPr>
          <p:cNvPr id="47" name="Εικόνα 1">
            <a:extLst>
              <a:ext uri="{FF2B5EF4-FFF2-40B4-BE49-F238E27FC236}">
                <a16:creationId xmlns:a16="http://schemas.microsoft.com/office/drawing/2014/main" xmlns="" id="{504A44CA-5E1C-4832-971B-FC40A8AB78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8144" y="2710651"/>
            <a:ext cx="1200561" cy="812945"/>
          </a:xfrm>
          <a:prstGeom prst="rect">
            <a:avLst/>
          </a:prstGeom>
        </p:spPr>
      </p:pic>
      <p:pic>
        <p:nvPicPr>
          <p:cNvPr id="48" name="Shape 193"/>
          <p:cNvPicPr preferRelativeResize="0"/>
          <p:nvPr/>
        </p:nvPicPr>
        <p:blipFill rotWithShape="1">
          <a:blip r:embed="rId15">
            <a:alphaModFix/>
          </a:blip>
          <a:srcRect b="24185"/>
          <a:stretch/>
        </p:blipFill>
        <p:spPr>
          <a:xfrm>
            <a:off x="5774508" y="2813911"/>
            <a:ext cx="450863" cy="42238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925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240"/>
              <a:buFont typeface="Calibri"/>
              <a:buNone/>
            </a:pPr>
            <a:r>
              <a:rPr lang="en-US" sz="324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What’s in it for you: </a:t>
            </a:r>
            <a:r>
              <a:rPr lang="en-US" sz="3240" dirty="0" smtClean="0">
                <a:latin typeface="Calibri" panose="020F0502020204030204" pitchFamily="34" charset="0"/>
                <a:cs typeface="Calibri" panose="020F0502020204030204" pitchFamily="34" charset="0"/>
              </a:rPr>
              <a:t>5 opportunities</a:t>
            </a:r>
            <a:endParaRPr sz="32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5" name="Google Shape;355;p23"/>
          <p:cNvGrpSpPr/>
          <p:nvPr/>
        </p:nvGrpSpPr>
        <p:grpSpPr>
          <a:xfrm>
            <a:off x="3162869" y="1104391"/>
            <a:ext cx="5362204" cy="5171416"/>
            <a:chOff x="1387349" y="4075"/>
            <a:chExt cx="5362204" cy="5171416"/>
          </a:xfrm>
        </p:grpSpPr>
        <p:sp>
          <p:nvSpPr>
            <p:cNvPr id="356" name="Google Shape;356;p23"/>
            <p:cNvSpPr/>
            <p:nvPr/>
          </p:nvSpPr>
          <p:spPr>
            <a:xfrm>
              <a:off x="3336408" y="2053436"/>
              <a:ext cx="1464086" cy="1464086"/>
            </a:xfrm>
            <a:prstGeom prst="ellipse">
              <a:avLst/>
            </a:prstGeom>
            <a:solidFill>
              <a:srgbClr val="C1C4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" name="Google Shape;357;p23"/>
            <p:cNvSpPr txBox="1"/>
            <p:nvPr/>
          </p:nvSpPr>
          <p:spPr>
            <a:xfrm>
              <a:off x="3550818" y="2267846"/>
              <a:ext cx="1035266" cy="1035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25" tIns="78725" rIns="78725" bIns="78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2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  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" name="Google Shape;358;p23"/>
            <p:cNvSpPr/>
            <p:nvPr/>
          </p:nvSpPr>
          <p:spPr>
            <a:xfrm rot="-5400000">
              <a:off x="3913354" y="1520683"/>
              <a:ext cx="310195" cy="49778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171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" name="Google Shape;359;p23"/>
            <p:cNvSpPr txBox="1"/>
            <p:nvPr/>
          </p:nvSpPr>
          <p:spPr>
            <a:xfrm rot="-5400000">
              <a:off x="3959883" y="1666770"/>
              <a:ext cx="217137" cy="298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3336408" y="4075"/>
              <a:ext cx="1464086" cy="1464086"/>
            </a:xfrm>
            <a:prstGeom prst="ellipse">
              <a:avLst/>
            </a:prstGeom>
            <a:solidFill>
              <a:srgbClr val="96969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1" name="Google Shape;361;p23"/>
            <p:cNvSpPr txBox="1"/>
            <p:nvPr/>
          </p:nvSpPr>
          <p:spPr>
            <a:xfrm>
              <a:off x="3550818" y="218485"/>
              <a:ext cx="1035266" cy="1035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25" tIns="78725" rIns="78725" bIns="78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2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 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2" name="Google Shape;362;p23"/>
            <p:cNvSpPr/>
            <p:nvPr/>
          </p:nvSpPr>
          <p:spPr>
            <a:xfrm rot="-1080000">
              <a:off x="4879534" y="2222654"/>
              <a:ext cx="310195" cy="49778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2C3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3" name="Google Shape;363;p23"/>
            <p:cNvSpPr txBox="1"/>
            <p:nvPr/>
          </p:nvSpPr>
          <p:spPr>
            <a:xfrm rot="-1080000">
              <a:off x="4881811" y="2336590"/>
              <a:ext cx="217137" cy="298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5285467" y="1420149"/>
              <a:ext cx="1464086" cy="1464086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5" name="Google Shape;365;p23"/>
            <p:cNvSpPr txBox="1"/>
            <p:nvPr/>
          </p:nvSpPr>
          <p:spPr>
            <a:xfrm>
              <a:off x="5499877" y="1634559"/>
              <a:ext cx="1035266" cy="1035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25" tIns="78725" rIns="78725" bIns="78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2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 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rot="3240000">
              <a:off x="4510486" y="3358467"/>
              <a:ext cx="310195" cy="49778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464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7" name="Google Shape;367;p23"/>
            <p:cNvSpPr txBox="1"/>
            <p:nvPr/>
          </p:nvSpPr>
          <p:spPr>
            <a:xfrm rot="3240000">
              <a:off x="4529666" y="3420382"/>
              <a:ext cx="217137" cy="298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4540993" y="3711405"/>
              <a:ext cx="1464086" cy="1464086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9" name="Google Shape;369;p23"/>
            <p:cNvSpPr txBox="1"/>
            <p:nvPr/>
          </p:nvSpPr>
          <p:spPr>
            <a:xfrm>
              <a:off x="4755403" y="3925815"/>
              <a:ext cx="1035266" cy="1035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25" tIns="78725" rIns="78725" bIns="78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2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 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0" name="Google Shape;370;p23"/>
            <p:cNvSpPr/>
            <p:nvPr/>
          </p:nvSpPr>
          <p:spPr>
            <a:xfrm rot="7560000">
              <a:off x="3316222" y="3358467"/>
              <a:ext cx="310195" cy="49778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6A6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1" name="Google Shape;371;p23"/>
            <p:cNvSpPr txBox="1"/>
            <p:nvPr/>
          </p:nvSpPr>
          <p:spPr>
            <a:xfrm rot="-3240000">
              <a:off x="3390100" y="3420382"/>
              <a:ext cx="217137" cy="298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131824" y="3711405"/>
              <a:ext cx="1464086" cy="1464086"/>
            </a:xfrm>
            <a:prstGeom prst="ellipse">
              <a:avLst/>
            </a:prstGeom>
            <a:solidFill>
              <a:srgbClr val="DCDCD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3" name="Google Shape;373;p23"/>
            <p:cNvSpPr txBox="1"/>
            <p:nvPr/>
          </p:nvSpPr>
          <p:spPr>
            <a:xfrm>
              <a:off x="2346234" y="3925815"/>
              <a:ext cx="1035266" cy="1035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25" tIns="78725" rIns="78725" bIns="78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2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74" name="Google Shape;374;p23"/>
            <p:cNvSpPr/>
            <p:nvPr/>
          </p:nvSpPr>
          <p:spPr>
            <a:xfrm rot="-9720000">
              <a:off x="2947174" y="2222654"/>
              <a:ext cx="310195" cy="49778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49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5" name="Google Shape;375;p23"/>
            <p:cNvSpPr txBox="1"/>
            <p:nvPr/>
          </p:nvSpPr>
          <p:spPr>
            <a:xfrm rot="1080000">
              <a:off x="3037955" y="2336590"/>
              <a:ext cx="217137" cy="298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1387349" y="1420149"/>
              <a:ext cx="1464086" cy="1464086"/>
            </a:xfrm>
            <a:prstGeom prst="ellipse">
              <a:avLst/>
            </a:prstGeom>
            <a:solidFill>
              <a:srgbClr val="DDD9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7" name="Google Shape;377;p23"/>
            <p:cNvSpPr txBox="1"/>
            <p:nvPr/>
          </p:nvSpPr>
          <p:spPr>
            <a:xfrm>
              <a:off x="1601759" y="1634559"/>
              <a:ext cx="1035266" cy="1035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25" tIns="78725" rIns="78725" bIns="78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2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pic>
        <p:nvPicPr>
          <p:cNvPr id="378" name="Google Shape;378;p23" descr="Screenshot 2019-01-18 at 18.18.3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53" y="3680038"/>
            <a:ext cx="1248668" cy="38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3" descr="Catalogue of services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6241" y="2535749"/>
            <a:ext cx="1363556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3" descr="EOSC Hub system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3483" y="1183041"/>
            <a:ext cx="1230370" cy="129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3" descr="EOSC Digital Innovation  Hub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3597" y="4784988"/>
            <a:ext cx="1447659" cy="1528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3" descr="Research communities Success Stories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68610" y="2508629"/>
            <a:ext cx="1505622" cy="15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3" descr="Trainings and training material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18374" y="4653977"/>
            <a:ext cx="1711716" cy="180788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3"/>
          <p:cNvSpPr txBox="1"/>
          <p:nvPr/>
        </p:nvSpPr>
        <p:spPr>
          <a:xfrm>
            <a:off x="7880101" y="5366109"/>
            <a:ext cx="37981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B5892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EOSC Digital Innovation Hub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3"/>
          <p:cNvSpPr txBox="1"/>
          <p:nvPr/>
        </p:nvSpPr>
        <p:spPr>
          <a:xfrm>
            <a:off x="8570327" y="2922919"/>
            <a:ext cx="30300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B5892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Join as provider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3"/>
          <p:cNvSpPr txBox="1"/>
          <p:nvPr/>
        </p:nvSpPr>
        <p:spPr>
          <a:xfrm>
            <a:off x="6800713" y="1234059"/>
            <a:ext cx="37032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B5892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of existing service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Google Shape;387;p23"/>
          <p:cNvSpPr txBox="1"/>
          <p:nvPr/>
        </p:nvSpPr>
        <p:spPr>
          <a:xfrm>
            <a:off x="1345261" y="2346188"/>
            <a:ext cx="28404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B5892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Networking</a:t>
            </a:r>
            <a:endParaRPr sz="2400" b="1" dirty="0">
              <a:solidFill>
                <a:srgbClr val="B5892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88" name="Google Shape;388;p23"/>
          <p:cNvSpPr txBox="1"/>
          <p:nvPr/>
        </p:nvSpPr>
        <p:spPr>
          <a:xfrm>
            <a:off x="914244" y="5162929"/>
            <a:ext cx="335399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B5892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Training, user support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B5892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best practices </a:t>
            </a:r>
            <a:endParaRPr sz="2400" b="1" dirty="0">
              <a:solidFill>
                <a:srgbClr val="B5892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95" name="Google Shape;395;p23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27</a:t>
            </a:fld>
            <a:endParaRPr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 descr="Screenshot 2019-02-27 at 9.10.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12" y="921437"/>
            <a:ext cx="3769427" cy="533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477173" y="6208855"/>
            <a:ext cx="757150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https://</a:t>
            </a:r>
            <a:r>
              <a:rPr lang="en-US" sz="3200" b="1" dirty="0" err="1">
                <a:solidFill>
                  <a:srgbClr val="000090"/>
                </a:solidFill>
              </a:rPr>
              <a:t>www.eosc-hub.eu</a:t>
            </a:r>
            <a:r>
              <a:rPr lang="en-US" sz="3200" b="1" dirty="0">
                <a:solidFill>
                  <a:srgbClr val="000090"/>
                </a:solidFill>
              </a:rPr>
              <a:t>/publications</a:t>
            </a:r>
          </a:p>
        </p:txBody>
      </p:sp>
    </p:spTree>
    <p:extLst>
      <p:ext uri="{BB962C8B-B14F-4D97-AF65-F5344CB8AC3E}">
        <p14:creationId xmlns:p14="http://schemas.microsoft.com/office/powerpoint/2010/main" val="175863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O1: Access services: </a:t>
            </a:r>
            <a:r>
              <a:rPr lang="en-US" dirty="0" smtClean="0">
                <a:hlinkClick r:id="rId2"/>
              </a:rPr>
              <a:t>https://eosc-portal.eu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Screenshot 2019-02-27 at 9.03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4" y="1093626"/>
            <a:ext cx="11501300" cy="5764374"/>
          </a:xfrm>
          <a:prstGeom prst="rect">
            <a:avLst/>
          </a:prstGeom>
          <a:ln>
            <a:solidFill>
              <a:srgbClr val="1B216E"/>
            </a:solidFill>
          </a:ln>
        </p:spPr>
      </p:pic>
      <p:sp>
        <p:nvSpPr>
          <p:cNvPr id="9" name="Left Arrow Callout 8"/>
          <p:cNvSpPr/>
          <p:nvPr/>
        </p:nvSpPr>
        <p:spPr>
          <a:xfrm>
            <a:off x="7403961" y="2395716"/>
            <a:ext cx="2315772" cy="2531884"/>
          </a:xfrm>
          <a:prstGeom prst="leftArrowCallout">
            <a:avLst>
              <a:gd name="adj1" fmla="val 25000"/>
              <a:gd name="adj2" fmla="val 25000"/>
              <a:gd name="adj3" fmla="val 13630"/>
              <a:gd name="adj4" fmla="val 789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 services accessible without authentication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Some services work with automated login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Some require manual approval of users</a:t>
            </a:r>
          </a:p>
        </p:txBody>
      </p:sp>
      <p:sp>
        <p:nvSpPr>
          <p:cNvPr id="2" name="Left Arrow Callout 1"/>
          <p:cNvSpPr/>
          <p:nvPr/>
        </p:nvSpPr>
        <p:spPr>
          <a:xfrm>
            <a:off x="9652000" y="3183466"/>
            <a:ext cx="2336799" cy="2454914"/>
          </a:xfrm>
          <a:prstGeom prst="leftArrowCallout">
            <a:avLst>
              <a:gd name="adj1" fmla="val 26399"/>
              <a:gd name="adj2" fmla="val 25000"/>
              <a:gd name="adj3" fmla="val 13805"/>
              <a:gd name="adj4" fmla="val 768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‘Simple’ requests: passed to individual service providers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Complex requests: supported by EOSC-hub tech team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46379" y="5257483"/>
            <a:ext cx="4548234" cy="1476823"/>
          </a:xfrm>
          <a:prstGeom prst="roundRect">
            <a:avLst/>
          </a:prstGeom>
          <a:solidFill>
            <a:srgbClr val="FFDC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B216E"/>
                </a:solidFill>
              </a:rPr>
              <a:t>Early adopter </a:t>
            </a:r>
            <a:r>
              <a:rPr lang="en-US" dirty="0" err="1" smtClean="0">
                <a:solidFill>
                  <a:srgbClr val="1B216E"/>
                </a:solidFill>
              </a:rPr>
              <a:t>programme</a:t>
            </a:r>
            <a:r>
              <a:rPr lang="en-US" dirty="0" smtClean="0">
                <a:solidFill>
                  <a:srgbClr val="1B216E"/>
                </a:solidFill>
              </a:rPr>
              <a:t> facilitates service uptake</a:t>
            </a:r>
          </a:p>
          <a:p>
            <a:pPr algn="ctr"/>
            <a:r>
              <a:rPr lang="en-US" sz="2800" dirty="0" smtClean="0">
                <a:solidFill>
                  <a:srgbClr val="1B216E"/>
                </a:solidFill>
              </a:rPr>
              <a:t>Apply before June 15! </a:t>
            </a:r>
          </a:p>
          <a:p>
            <a:pPr algn="ctr"/>
            <a:r>
              <a:rPr lang="en-US" dirty="0" smtClean="0">
                <a:solidFill>
                  <a:srgbClr val="1B216E"/>
                </a:solidFill>
                <a:hlinkClick r:id="rId4"/>
              </a:rPr>
              <a:t>https</a:t>
            </a:r>
            <a:r>
              <a:rPr lang="en-US" dirty="0">
                <a:solidFill>
                  <a:srgbClr val="1B216E"/>
                </a:solidFill>
                <a:hlinkClick r:id="rId4"/>
              </a:rPr>
              <a:t>://www.eosc-hub.eu/eosc-early-adopter-</a:t>
            </a:r>
            <a:r>
              <a:rPr lang="en-US" dirty="0" smtClean="0">
                <a:solidFill>
                  <a:srgbClr val="1B216E"/>
                </a:solidFill>
                <a:hlinkClick r:id="rId4"/>
              </a:rPr>
              <a:t>programme</a:t>
            </a:r>
            <a:r>
              <a:rPr lang="en-US" dirty="0" smtClean="0">
                <a:solidFill>
                  <a:srgbClr val="1B216E"/>
                </a:solidFill>
              </a:rPr>
              <a:t> </a:t>
            </a:r>
            <a:endParaRPr lang="en-US" dirty="0">
              <a:solidFill>
                <a:srgbClr val="1B21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8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2" grpId="1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fld>
            <a:endParaRPr lang="uk-U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961244" y="192857"/>
            <a:ext cx="8635500" cy="8235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O2: Join as provider - Benefits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Catalogue of service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75" y="-243408"/>
            <a:ext cx="1857671" cy="1962034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xmlns="" id="{45EA05F8-09CA-2644-99B3-C24F605B5A20}"/>
              </a:ext>
            </a:extLst>
          </p:cNvPr>
          <p:cNvSpPr txBox="1">
            <a:spLocks/>
          </p:cNvSpPr>
          <p:nvPr/>
        </p:nvSpPr>
        <p:spPr>
          <a:xfrm>
            <a:off x="335360" y="1268763"/>
            <a:ext cx="11521280" cy="39260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Promote adoption of your services </a:t>
            </a:r>
          </a:p>
          <a:p>
            <a:pPr fontAlgn="base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Get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 free online platform to manage the services request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Marketplace)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Statistics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about access and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user feedback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Contribute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evolution of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EOSC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policies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and portfolio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providers’ board)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4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173" y="6234227"/>
            <a:ext cx="582459" cy="558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2329" y="6443755"/>
            <a:ext cx="1667551" cy="33855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10 Billion of these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0523090" y="6535563"/>
            <a:ext cx="1732948" cy="365125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Source: </a:t>
            </a:r>
            <a:r>
              <a:rPr lang="en-US" sz="1000" dirty="0" err="1" smtClean="0">
                <a:solidFill>
                  <a:schemeClr val="bg1"/>
                </a:solidFill>
              </a:rPr>
              <a:t>Ian.Bird</a:t>
            </a:r>
            <a:r>
              <a:rPr lang="en-US" sz="1000" dirty="0" err="1">
                <a:solidFill>
                  <a:schemeClr val="bg1"/>
                </a:solidFill>
              </a:rPr>
              <a:t>@cern.ch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023299" y="-29536"/>
            <a:ext cx="3229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FF"/>
                </a:solidFill>
              </a:rPr>
              <a:t>Science goes digital,</a:t>
            </a:r>
          </a:p>
          <a:p>
            <a:pPr algn="r"/>
            <a:r>
              <a:rPr lang="en-US" sz="2400" b="1" dirty="0" smtClean="0">
                <a:solidFill>
                  <a:srgbClr val="FFFFFF"/>
                </a:solidFill>
              </a:rPr>
              <a:t>Science goes big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9647" y="352171"/>
            <a:ext cx="1282573" cy="738664"/>
          </a:xfrm>
          <a:prstGeom prst="rect">
            <a:avLst/>
          </a:prstGeom>
          <a:solidFill>
            <a:srgbClr val="D2DC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Large Hadron</a:t>
            </a:r>
            <a:br>
              <a:rPr lang="en-US" dirty="0" smtClean="0"/>
            </a:br>
            <a:r>
              <a:rPr lang="en-US" dirty="0" smtClean="0"/>
              <a:t>Collider</a:t>
            </a:r>
            <a:br>
              <a:rPr lang="en-US" dirty="0" smtClean="0"/>
            </a:br>
            <a:r>
              <a:rPr lang="en-US" dirty="0" smtClean="0"/>
              <a:t>science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15375" y="824726"/>
            <a:ext cx="2072483" cy="584776"/>
          </a:xfrm>
          <a:prstGeom prst="rect">
            <a:avLst/>
          </a:prstGeom>
          <a:solidFill>
            <a:srgbClr val="F5BF9D"/>
          </a:solidFill>
        </p:spPr>
        <p:txBody>
          <a:bodyPr wrap="none" lIns="0" tIns="0" bIns="0" rtlCol="0">
            <a:noAutofit/>
          </a:bodyPr>
          <a:lstStyle/>
          <a:p>
            <a:pPr algn="ctr"/>
            <a:r>
              <a:rPr lang="en-US" sz="1600" dirty="0" smtClean="0"/>
              <a:t>Square Kilometer Array</a:t>
            </a:r>
            <a:br>
              <a:rPr lang="en-US" sz="1600" dirty="0" smtClean="0"/>
            </a:br>
            <a:r>
              <a:rPr lang="en-US" sz="1600" dirty="0" smtClean="0"/>
              <a:t>phase 1 (2023)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612714" y="2820363"/>
            <a:ext cx="2785524" cy="646331"/>
          </a:xfrm>
          <a:prstGeom prst="rect">
            <a:avLst/>
          </a:prstGeom>
          <a:solidFill>
            <a:srgbClr val="D2DC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High Luminosity </a:t>
            </a:r>
            <a:br>
              <a:rPr lang="en-US" sz="1800" dirty="0" smtClean="0"/>
            </a:br>
            <a:r>
              <a:rPr lang="en-US" sz="1800" dirty="0" smtClean="0"/>
              <a:t>Large Hadron Collider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7266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fld>
            <a:endParaRPr lang="uk-U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946811" y="192857"/>
            <a:ext cx="8635500" cy="8235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O2: Join as provider - Requirements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2396" y="6394023"/>
            <a:ext cx="458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 invalidUrl="https://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en-US" sz="1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eosc-portal.eu</a:t>
            </a:r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/for-providers </a:t>
            </a:r>
          </a:p>
        </p:txBody>
      </p:sp>
      <p:pic>
        <p:nvPicPr>
          <p:cNvPr id="16" name="Picture 15" descr="Catalogue of service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75" y="-243408"/>
            <a:ext cx="1857671" cy="1962034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xmlns="" id="{45EA05F8-09CA-2644-99B3-C24F605B5A20}"/>
              </a:ext>
            </a:extLst>
          </p:cNvPr>
          <p:cNvSpPr txBox="1">
            <a:spLocks/>
          </p:cNvSpPr>
          <p:nvPr/>
        </p:nvSpPr>
        <p:spPr>
          <a:xfrm>
            <a:off x="335360" y="1268764"/>
            <a:ext cx="11521280" cy="35798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service is/has</a:t>
            </a:r>
            <a:r>
              <a:rPr lang="mr-I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accessible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by users outside the original community</a:t>
            </a:r>
          </a:p>
          <a:p>
            <a:pPr fontAlgn="base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described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common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template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(for publication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on the EOSC portal)</a:t>
            </a:r>
          </a:p>
          <a:p>
            <a:pPr fontAlgn="base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running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 a production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environment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(it’s a service, not a software)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publishing research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‘FAIR’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release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notes and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documentation for users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helpdesk channel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808393" y="4493312"/>
            <a:ext cx="1886340" cy="1924482"/>
            <a:chOff x="1678468" y="1661596"/>
            <a:chExt cx="2095474" cy="209547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2" name="Oval 11"/>
            <p:cNvSpPr/>
            <p:nvPr/>
          </p:nvSpPr>
          <p:spPr>
            <a:xfrm>
              <a:off x="1678468" y="1661596"/>
              <a:ext cx="2095474" cy="2095474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6"/>
            <p:cNvSpPr/>
            <p:nvPr/>
          </p:nvSpPr>
          <p:spPr>
            <a:xfrm>
              <a:off x="1985343" y="1968471"/>
              <a:ext cx="1481724" cy="14817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5321" tIns="26670" rIns="115321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/>
                <a:t>57 Services published 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/>
                <a:t>+</a:t>
              </a:r>
              <a:r>
                <a:rPr lang="en-US" sz="1600" kern="1200" dirty="0" smtClean="0"/>
                <a:t>28 </a:t>
              </a:r>
              <a:r>
                <a:rPr lang="en-US" sz="1600" kern="1200" dirty="0"/>
                <a:t>in verification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484773" y="4493312"/>
            <a:ext cx="1886340" cy="1924482"/>
            <a:chOff x="3354848" y="1661596"/>
            <a:chExt cx="2095474" cy="2095474"/>
          </a:xfrm>
        </p:grpSpPr>
        <p:sp>
          <p:nvSpPr>
            <p:cNvPr id="10" name="Oval 9"/>
            <p:cNvSpPr/>
            <p:nvPr/>
          </p:nvSpPr>
          <p:spPr>
            <a:xfrm>
              <a:off x="3354848" y="1661596"/>
              <a:ext cx="2095474" cy="20954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8"/>
            <p:cNvSpPr/>
            <p:nvPr/>
          </p:nvSpPr>
          <p:spPr>
            <a:xfrm>
              <a:off x="3661723" y="1968471"/>
              <a:ext cx="1481724" cy="14817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5321" tIns="26670" rIns="115321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52 </a:t>
              </a:r>
              <a:r>
                <a:rPr lang="en-US" sz="1600" kern="1200" dirty="0"/>
                <a:t>service providers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32013" y="4493312"/>
            <a:ext cx="1886340" cy="1924482"/>
            <a:chOff x="2088" y="1661596"/>
            <a:chExt cx="2095474" cy="2095474"/>
          </a:xfrm>
        </p:grpSpPr>
        <p:sp>
          <p:nvSpPr>
            <p:cNvPr id="14" name="Oval 13"/>
            <p:cNvSpPr/>
            <p:nvPr/>
          </p:nvSpPr>
          <p:spPr>
            <a:xfrm>
              <a:off x="2088" y="1661596"/>
              <a:ext cx="2095474" cy="20954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308963" y="1968471"/>
              <a:ext cx="1481724" cy="14817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5321" tIns="26670" rIns="115321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85 Services until March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975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9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240"/>
              <a:buFont typeface="Calibri"/>
              <a:buNone/>
            </a:pPr>
            <a:r>
              <a:rPr lang="en-US" sz="3240" dirty="0" smtClean="0"/>
              <a:t>O3: EOSC </a:t>
            </a:r>
            <a:r>
              <a:rPr lang="en-US" sz="3240" dirty="0"/>
              <a:t>Digital Innovation Hub (DIH)</a:t>
            </a:r>
            <a:endParaRPr dirty="0"/>
          </a:p>
        </p:txBody>
      </p:sp>
      <p:sp>
        <p:nvSpPr>
          <p:cNvPr id="326" name="Google Shape;326;p19"/>
          <p:cNvSpPr txBox="1"/>
          <p:nvPr/>
        </p:nvSpPr>
        <p:spPr>
          <a:xfrm>
            <a:off x="109639" y="1196752"/>
            <a:ext cx="11914981" cy="518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192E44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What are Digital Innovation Hubs?</a:t>
            </a:r>
            <a:endParaRPr dirty="0"/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192E44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en-US" sz="2000" b="0" i="0" u="none" strike="noStrike" cap="none" dirty="0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of start-ups, SMEs, large industries, researchers, accelerators and investors that fosters the creation of partnerships to stimulate </a:t>
            </a:r>
            <a:r>
              <a:rPr lang="en-US" sz="2000" b="0" i="0" u="none" strike="noStrike" cap="none" dirty="0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rPr>
              <a:t>innovation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192E44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200+ DIHs registered comprising both regional and European ones that focus on a variety of sectors and topics</a:t>
            </a:r>
            <a:endParaRPr dirty="0"/>
          </a:p>
          <a:p>
            <a: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640"/>
              </a:spcBef>
              <a:spcAft>
                <a:spcPts val="0"/>
              </a:spcAft>
              <a:buClr>
                <a:srgbClr val="192E44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The EOSC DIH</a:t>
            </a:r>
            <a:endParaRPr sz="2400" dirty="0">
              <a:solidFill>
                <a:srgbClr val="192E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192E44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rgbClr val="A4762A"/>
                </a:solidFill>
                <a:latin typeface="Calibri"/>
                <a:ea typeface="Calibri"/>
                <a:cs typeface="Calibri"/>
                <a:sym typeface="Calibri"/>
              </a:rPr>
              <a:t>onboard industrial partnerships </a:t>
            </a:r>
            <a:r>
              <a:rPr lang="en-US" sz="2000" b="0" i="0" u="none" strike="noStrike" cap="none" dirty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within the </a:t>
            </a:r>
            <a:r>
              <a:rPr lang="en-US" sz="2000" b="1" i="0" u="sng" strike="noStrike" cap="none" dirty="0">
                <a:solidFill>
                  <a:srgbClr val="A4762A"/>
                </a:solidFill>
                <a:latin typeface="Calibri"/>
                <a:ea typeface="Calibri"/>
                <a:cs typeface="Calibri"/>
                <a:sym typeface="Calibri"/>
              </a:rPr>
              <a:t>European Open Science Cloud</a:t>
            </a:r>
            <a:endParaRPr dirty="0"/>
          </a:p>
          <a:p>
            <a:pPr marL="7429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192E44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Focused on (not limited to) </a:t>
            </a:r>
            <a:r>
              <a:rPr lang="en-US" sz="2000" b="1" i="0" u="none" strike="noStrike" cap="none" dirty="0">
                <a:solidFill>
                  <a:srgbClr val="A4762A"/>
                </a:solidFill>
                <a:latin typeface="Calibri"/>
                <a:ea typeface="Calibri"/>
                <a:cs typeface="Calibri"/>
                <a:sym typeface="Calibri"/>
              </a:rPr>
              <a:t>start-ups and SMEs</a:t>
            </a:r>
            <a:endParaRPr dirty="0"/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192E44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rgbClr val="A4762A"/>
                </a:solidFill>
                <a:latin typeface="Calibri"/>
                <a:ea typeface="Calibri"/>
                <a:cs typeface="Calibri"/>
                <a:sym typeface="Calibri"/>
              </a:rPr>
              <a:t>persist beyond </a:t>
            </a:r>
            <a:r>
              <a:rPr lang="en-US" sz="2000" b="0" i="0" u="none" strike="noStrike" cap="none" dirty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the life of the </a:t>
            </a:r>
            <a:r>
              <a:rPr lang="en-US" sz="2000" b="0" i="0" u="none" strike="noStrike" cap="none" dirty="0" smtClean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192E44"/>
              </a:buClr>
              <a:buSzPts val="2000"/>
              <a:buFont typeface="Arial"/>
              <a:buChar char="•"/>
            </a:pPr>
            <a:r>
              <a:rPr lang="en-US" sz="2000" dirty="0" smtClean="0">
                <a:solidFill>
                  <a:srgbClr val="192E44"/>
                </a:solidFill>
                <a:latin typeface="Calibri"/>
                <a:ea typeface="Calibri"/>
                <a:cs typeface="Calibri"/>
                <a:sym typeface="Calibri"/>
              </a:rPr>
              <a:t>Main activity: Setup and run ‘Business pilots’</a:t>
            </a:r>
            <a:endParaRPr dirty="0"/>
          </a:p>
        </p:txBody>
      </p:sp>
      <p:pic>
        <p:nvPicPr>
          <p:cNvPr id="327" name="Google Shape;327;p19" descr="EOSC Digital Innovation  Hu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5788" y="2398259"/>
            <a:ext cx="4132940" cy="43651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78;p15">
            <a:extLst>
              <a:ext uri="{FF2B5EF4-FFF2-40B4-BE49-F238E27FC236}">
                <a16:creationId xmlns:a16="http://schemas.microsoft.com/office/drawing/2014/main" xmlns="" id="{5D398539-7148-7C46-95EE-CFF2CA7A2D64}"/>
              </a:ext>
            </a:extLst>
          </p:cNvPr>
          <p:cNvSpPr txBox="1"/>
          <p:nvPr/>
        </p:nvSpPr>
        <p:spPr>
          <a:xfrm>
            <a:off x="7434470" y="5652112"/>
            <a:ext cx="4382414" cy="63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n-US" sz="2000" i="1" dirty="0" smtClean="0">
                <a:solidFill>
                  <a:srgbClr val="B589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 the DIH</a:t>
            </a:r>
            <a:endParaRPr lang="en-US" sz="2000" i="1" dirty="0">
              <a:solidFill>
                <a:srgbClr val="B589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r>
              <a:rPr lang="en-US" sz="2000" i="1" dirty="0" smtClean="0">
                <a:solidFill>
                  <a:srgbClr val="B589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Propose/run a Business Pilot</a:t>
            </a:r>
          </a:p>
        </p:txBody>
      </p:sp>
    </p:spTree>
    <p:extLst>
      <p:ext uri="{BB962C8B-B14F-4D97-AF65-F5344CB8AC3E}">
        <p14:creationId xmlns:p14="http://schemas.microsoft.com/office/powerpoint/2010/main" val="79681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Examples: Business pilots (initial 6)</a:t>
            </a:r>
            <a:endParaRPr lang="en-US" dirty="0"/>
          </a:p>
        </p:txBody>
      </p:sp>
      <p:pic>
        <p:nvPicPr>
          <p:cNvPr id="4" name="Picture Placeholder 1" descr="Seapor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9" y="1700213"/>
            <a:ext cx="3700463" cy="2305050"/>
          </a:xfrm>
          <a:prstGeom prst="rect">
            <a:avLst/>
          </a:prstGeom>
        </p:spPr>
      </p:pic>
      <p:pic>
        <p:nvPicPr>
          <p:cNvPr id="5" name="Picture Placeholder 5" descr="auror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777" y="1700213"/>
            <a:ext cx="3700463" cy="2305050"/>
          </a:xfrm>
          <a:prstGeom prst="rect">
            <a:avLst/>
          </a:prstGeom>
        </p:spPr>
      </p:pic>
      <p:pic>
        <p:nvPicPr>
          <p:cNvPr id="6" name="Picture Placeholder 7" descr="CyberHAB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563" y="1700213"/>
            <a:ext cx="3702051" cy="2305050"/>
          </a:xfrm>
          <a:prstGeom prst="rect">
            <a:avLst/>
          </a:prstGeom>
        </p:spPr>
      </p:pic>
      <p:pic>
        <p:nvPicPr>
          <p:cNvPr id="7" name="Picture Placeholder 9" descr="Bo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9" y="4148138"/>
            <a:ext cx="3700463" cy="2305050"/>
          </a:xfrm>
          <a:prstGeom prst="rect">
            <a:avLst/>
          </a:prstGeom>
        </p:spPr>
      </p:pic>
      <p:pic>
        <p:nvPicPr>
          <p:cNvPr id="8" name="Picture Placeholder 11" descr="SportB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777" y="4148138"/>
            <a:ext cx="3700463" cy="2305050"/>
          </a:xfrm>
          <a:prstGeom prst="rect">
            <a:avLst/>
          </a:prstGeom>
        </p:spPr>
      </p:pic>
      <p:pic>
        <p:nvPicPr>
          <p:cNvPr id="9" name="Picture Placeholder 12" descr="Furniture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563" y="4148138"/>
            <a:ext cx="3702051" cy="23050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7368" y="3429000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ACTION Seaport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95800" y="3429000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Space Weather Data for the DRACO Observatory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7368" y="5877272"/>
            <a:ext cx="3816424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Bot Mitigation Engine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95800" y="5877272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Sport Smart Video Analysis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84232" y="3429000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CyberHAB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84232" y="5877272"/>
            <a:ext cx="3672408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Furniture Enterprise Analytics Datafurn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3511107-27DB-6947-A13E-F823C812B729}"/>
              </a:ext>
            </a:extLst>
          </p:cNvPr>
          <p:cNvSpPr/>
          <p:nvPr/>
        </p:nvSpPr>
        <p:spPr>
          <a:xfrm>
            <a:off x="407368" y="1700808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82828"/>
                </a:solidFill>
              </a:rPr>
              <a:t>Improving safety and operational performance of seaports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E5AF113-796E-B848-9ECA-BC43B8597A02}"/>
              </a:ext>
            </a:extLst>
          </p:cNvPr>
          <p:cNvSpPr/>
          <p:nvPr/>
        </p:nvSpPr>
        <p:spPr>
          <a:xfrm>
            <a:off x="4295800" y="1700808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82828"/>
                </a:solidFill>
              </a:rPr>
              <a:t>A Cloud Framework for State-of-the-art Space Weather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8EA747-3337-904F-94CB-28A454199DD0}"/>
              </a:ext>
            </a:extLst>
          </p:cNvPr>
          <p:cNvSpPr/>
          <p:nvPr/>
        </p:nvSpPr>
        <p:spPr>
          <a:xfrm>
            <a:off x="8184232" y="1700808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82828"/>
                </a:solidFill>
              </a:rPr>
              <a:t>Using data cloud Services to manage harmful algae blooms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E183CF0-7854-454A-987A-7D7E9FD6E7D7}"/>
              </a:ext>
            </a:extLst>
          </p:cNvPr>
          <p:cNvSpPr/>
          <p:nvPr/>
        </p:nvSpPr>
        <p:spPr>
          <a:xfrm>
            <a:off x="407368" y="4149080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82828"/>
                </a:solidFill>
              </a:rPr>
              <a:t>Solutions to secure online services from Botnets Attacks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E99A1DD-CA8B-974F-9096-6AB26FDC68CE}"/>
              </a:ext>
            </a:extLst>
          </p:cNvPr>
          <p:cNvSpPr/>
          <p:nvPr/>
        </p:nvSpPr>
        <p:spPr>
          <a:xfrm>
            <a:off x="4295800" y="4149080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82828"/>
                </a:solidFill>
              </a:rPr>
              <a:t>Analyzing Sport Performance through a Cloud-hosted platform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055177A-35F1-E143-BC60-C7C3CAAFB77D}"/>
              </a:ext>
            </a:extLst>
          </p:cNvPr>
          <p:cNvSpPr/>
          <p:nvPr/>
        </p:nvSpPr>
        <p:spPr>
          <a:xfrm>
            <a:off x="8184232" y="4149080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82828"/>
                </a:solidFill>
              </a:rPr>
              <a:t>Platform-as-a-Service Data Analytics for the Furniture Industry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6F00F4CB-4E5D-B84E-9430-80C6C1A7CC3C}"/>
              </a:ext>
            </a:extLst>
          </p:cNvPr>
          <p:cNvSpPr txBox="1">
            <a:spLocks/>
          </p:cNvSpPr>
          <p:nvPr/>
        </p:nvSpPr>
        <p:spPr>
          <a:xfrm>
            <a:off x="364697" y="836713"/>
            <a:ext cx="11845349" cy="86216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lnSpc>
                <a:spcPct val="110000"/>
              </a:lnSpc>
              <a:spcBef>
                <a:spcPts val="400"/>
              </a:spcBef>
            </a:pPr>
            <a:r>
              <a:rPr lang="en" sz="1800" dirty="0"/>
              <a:t>All defined </a:t>
            </a:r>
            <a:r>
              <a:rPr lang="en" sz="1800" dirty="0" smtClean="0"/>
              <a:t>architecture</a:t>
            </a:r>
            <a:r>
              <a:rPr lang="en-US" sz="1800" dirty="0" smtClean="0"/>
              <a:t> and</a:t>
            </a:r>
            <a:r>
              <a:rPr lang="en" sz="1800" dirty="0" smtClean="0"/>
              <a:t> </a:t>
            </a:r>
            <a:r>
              <a:rPr lang="en" sz="1800" dirty="0"/>
              <a:t>mapped to EOSC-hub </a:t>
            </a:r>
            <a:r>
              <a:rPr lang="en-US" sz="1800" dirty="0" smtClean="0"/>
              <a:t>generic </a:t>
            </a:r>
            <a:r>
              <a:rPr lang="en" sz="1800" dirty="0" smtClean="0"/>
              <a:t>services</a:t>
            </a:r>
            <a:endParaRPr lang="en" sz="1800" dirty="0"/>
          </a:p>
          <a:p>
            <a:pPr marL="177800" indent="-177800">
              <a:lnSpc>
                <a:spcPct val="110000"/>
              </a:lnSpc>
              <a:spcBef>
                <a:spcPts val="400"/>
              </a:spcBef>
            </a:pPr>
            <a:r>
              <a:rPr lang="en-US" sz="1800" dirty="0" smtClean="0"/>
              <a:t>Dedicated overview webpages for each pilot: </a:t>
            </a:r>
            <a:r>
              <a:rPr lang="en-US" sz="1800" dirty="0" smtClean="0">
                <a:hlinkClick r:id="rId8"/>
              </a:rPr>
              <a:t>https://eosc-hub.eu/digital-innovation-hub</a:t>
            </a:r>
            <a:endParaRPr lang="en-US" sz="1800" dirty="0" smtClean="0"/>
          </a:p>
        </p:txBody>
      </p:sp>
      <p:sp>
        <p:nvSpPr>
          <p:cNvPr id="27" name="Google Shape;470;p27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75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975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35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>
          <a:xfrm>
            <a:off x="490330" y="1293223"/>
            <a:ext cx="11366311" cy="4794992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EOSC-hub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coordinates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development and delivery of EOSC related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trainings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Service-specific training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Training to facilitate Open Science </a:t>
            </a:r>
            <a:r>
              <a:rPr lang="mr-IN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E.g. RDM good practices; IT Service Management; </a:t>
            </a:r>
            <a:r>
              <a:rPr lang="mr-IN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Training resources online (courses and content)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Innovation Management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Service Management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Security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management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EOSC services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O4: Training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support</a:t>
            </a:r>
          </a:p>
        </p:txBody>
      </p:sp>
      <p:pic>
        <p:nvPicPr>
          <p:cNvPr id="8" name="Picture 7" descr="Trainings and training mater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757" y="-177584"/>
            <a:ext cx="1711716" cy="180788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0B238D12-25BF-D34C-8AA8-8B0386A600BC}"/>
              </a:ext>
            </a:extLst>
          </p:cNvPr>
          <p:cNvSpPr txBox="1"/>
          <p:nvPr/>
        </p:nvSpPr>
        <p:spPr>
          <a:xfrm>
            <a:off x="6824870" y="5989983"/>
            <a:ext cx="503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 invalidUrl="https://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en-US" sz="1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www.eosc-hub.eu</a:t>
            </a:r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/training-material </a:t>
            </a:r>
          </a:p>
        </p:txBody>
      </p:sp>
      <p:sp>
        <p:nvSpPr>
          <p:cNvPr id="9" name="Google Shape;278;p15">
            <a:extLst>
              <a:ext uri="{FF2B5EF4-FFF2-40B4-BE49-F238E27FC236}">
                <a16:creationId xmlns:a16="http://schemas.microsoft.com/office/drawing/2014/main" xmlns="" id="{5D398539-7148-7C46-95EE-CFF2CA7A2D64}"/>
              </a:ext>
            </a:extLst>
          </p:cNvPr>
          <p:cNvSpPr txBox="1"/>
          <p:nvPr/>
        </p:nvSpPr>
        <p:spPr>
          <a:xfrm>
            <a:off x="7444239" y="5211160"/>
            <a:ext cx="4382414" cy="63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n-US" sz="2000" i="1" dirty="0" smtClean="0">
                <a:solidFill>
                  <a:srgbClr val="B589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 training</a:t>
            </a:r>
          </a:p>
          <a:p>
            <a:pPr lvl="0" algn="r"/>
            <a:r>
              <a:rPr lang="en-US" sz="2000" i="1" dirty="0" smtClean="0">
                <a:solidFill>
                  <a:srgbClr val="B589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 training provider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6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34</a:t>
            </a:fld>
            <a:endParaRPr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49" name="Google Shape;249;p15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240"/>
            </a:pPr>
            <a:r>
              <a:rPr lang="en-US" sz="3240" dirty="0" smtClean="0">
                <a:latin typeface="Calibri" panose="020F0502020204030204" pitchFamily="34" charset="0"/>
                <a:cs typeface="Calibri" panose="020F0502020204030204" pitchFamily="34" charset="0"/>
              </a:rPr>
              <a:t>O5: </a:t>
            </a:r>
            <a:r>
              <a:rPr lang="en-US" sz="3240" dirty="0" smtClean="0">
                <a:latin typeface="Calibri" panose="020F0502020204030204" pitchFamily="34" charset="0"/>
                <a:cs typeface="Calibri" panose="020F0502020204030204" pitchFamily="34" charset="0"/>
              </a:rPr>
              <a:t>Networks</a:t>
            </a:r>
            <a:endParaRPr sz="32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551384" y="1196752"/>
            <a:ext cx="3362787" cy="4941581"/>
          </a:xfrm>
          <a:prstGeom prst="roundRect">
            <a:avLst>
              <a:gd name="adj" fmla="val 10000"/>
            </a:avLst>
          </a:prstGeom>
          <a:solidFill>
            <a:srgbClr val="B2B2C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551384" y="1196752"/>
            <a:ext cx="3362787" cy="148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EOSC Implementation Projects</a:t>
            </a: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891158" y="2679467"/>
            <a:ext cx="2690230" cy="47443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60E59"/>
              </a:gs>
              <a:gs pos="100000">
                <a:srgbClr val="B1B1C9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" name="Google Shape;256;p15"/>
          <p:cNvSpPr txBox="1"/>
          <p:nvPr/>
        </p:nvSpPr>
        <p:spPr>
          <a:xfrm>
            <a:off x="905054" y="2693363"/>
            <a:ext cx="2662438" cy="44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47625" rIns="63500" bIns="47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PaNOSC</a:t>
            </a:r>
            <a:endParaRPr sz="25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891158" y="3226890"/>
            <a:ext cx="2690230" cy="47443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181F7F"/>
              </a:gs>
              <a:gs pos="100000">
                <a:srgbClr val="AAAED8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905054" y="3240786"/>
            <a:ext cx="2662438" cy="44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47625" rIns="63500" bIns="47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ENVRI-FAIR</a:t>
            </a:r>
            <a:endParaRPr sz="25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9" name="Google Shape;259;p15"/>
          <p:cNvSpPr/>
          <p:nvPr/>
        </p:nvSpPr>
        <p:spPr>
          <a:xfrm>
            <a:off x="891158" y="3774312"/>
            <a:ext cx="2690230" cy="47443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2E36A1"/>
              </a:gs>
              <a:gs pos="100000">
                <a:srgbClr val="A5A5EB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905054" y="3788208"/>
            <a:ext cx="2662438" cy="44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47625" rIns="63500" bIns="47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EOSC-LIFE</a:t>
            </a:r>
            <a:endParaRPr sz="25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891158" y="4321734"/>
            <a:ext cx="2690230" cy="47443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525AB3"/>
              </a:gs>
              <a:gs pos="100000">
                <a:srgbClr val="A7AEF4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2" name="Google Shape;262;p15"/>
          <p:cNvSpPr txBox="1"/>
          <p:nvPr/>
        </p:nvSpPr>
        <p:spPr>
          <a:xfrm>
            <a:off x="905054" y="4335630"/>
            <a:ext cx="2662438" cy="44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47625" rIns="63500" bIns="47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ESCAPE</a:t>
            </a:r>
            <a:endParaRPr sz="25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3" name="Google Shape;263;p15"/>
          <p:cNvSpPr/>
          <p:nvPr/>
        </p:nvSpPr>
        <p:spPr>
          <a:xfrm>
            <a:off x="891158" y="4869157"/>
            <a:ext cx="2690230" cy="47443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8688B7"/>
              </a:gs>
              <a:gs pos="100000">
                <a:srgbClr val="BDC1EE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4" name="Google Shape;264;p15"/>
          <p:cNvSpPr txBox="1"/>
          <p:nvPr/>
        </p:nvSpPr>
        <p:spPr>
          <a:xfrm>
            <a:off x="905054" y="4883053"/>
            <a:ext cx="2662438" cy="44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47625" rIns="63500" bIns="47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mr-IN" sz="2500" dirty="0" smtClean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…</a:t>
            </a:r>
            <a:endParaRPr sz="25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891158" y="5416579"/>
            <a:ext cx="2690230" cy="47443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B4B4C1"/>
              </a:gs>
              <a:gs pos="100000">
                <a:srgbClr val="D9D9E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905054" y="5430475"/>
            <a:ext cx="2662438" cy="44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47625" rIns="63500" bIns="47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smtClean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Regional projects</a:t>
            </a:r>
            <a:endParaRPr sz="25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4169876" y="1196752"/>
            <a:ext cx="3362787" cy="4941581"/>
          </a:xfrm>
          <a:prstGeom prst="roundRect">
            <a:avLst>
              <a:gd name="adj" fmla="val 10000"/>
            </a:avLst>
          </a:prstGeom>
          <a:solidFill>
            <a:srgbClr val="B2B2C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8" name="Google Shape;268;p15"/>
          <p:cNvSpPr txBox="1"/>
          <p:nvPr/>
        </p:nvSpPr>
        <p:spPr>
          <a:xfrm>
            <a:off x="4169876" y="1196752"/>
            <a:ext cx="3362787" cy="148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National networks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4506155" y="2679346"/>
            <a:ext cx="2690230" cy="719883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8688B7"/>
              </a:gs>
              <a:gs pos="100000">
                <a:srgbClr val="BDC1EE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0" name="Google Shape;270;p15"/>
          <p:cNvSpPr txBox="1"/>
          <p:nvPr/>
        </p:nvSpPr>
        <p:spPr>
          <a:xfrm>
            <a:off x="4527240" y="2700431"/>
            <a:ext cx="2648060" cy="677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47625" rIns="63500" bIns="47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smtClean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EGI</a:t>
            </a:r>
            <a:br>
              <a:rPr lang="en-US" sz="2500" dirty="0" smtClean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 smtClean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(NGIs)</a:t>
            </a:r>
            <a:endParaRPr sz="20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1" name="Google Shape;271;p15"/>
          <p:cNvSpPr/>
          <p:nvPr/>
        </p:nvSpPr>
        <p:spPr>
          <a:xfrm>
            <a:off x="4506155" y="3509981"/>
            <a:ext cx="2690230" cy="719883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525AB3"/>
              </a:gs>
              <a:gs pos="100000">
                <a:srgbClr val="A7AEF4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4527240" y="3531066"/>
            <a:ext cx="2648060" cy="677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47625" rIns="63500" bIns="47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smtClean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GEANT</a:t>
            </a:r>
            <a:br>
              <a:rPr lang="en-US" sz="2500" dirty="0" smtClean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 smtClean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(NRENs)</a:t>
            </a:r>
            <a:endParaRPr sz="20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4506155" y="4340615"/>
            <a:ext cx="2690230" cy="719883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2E36A1"/>
              </a:gs>
              <a:gs pos="100000">
                <a:srgbClr val="A5A5EB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4527240" y="4361700"/>
            <a:ext cx="2648060" cy="677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47625" rIns="63500" bIns="476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2500" dirty="0" err="1" smtClean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OpenAIRE</a:t>
            </a:r>
            <a:r>
              <a:rPr lang="en-US" sz="25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5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 smtClean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(NOADs)</a:t>
            </a:r>
            <a:endParaRPr lang="en-US" sz="25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5" name="Google Shape;275;p15"/>
          <p:cNvSpPr/>
          <p:nvPr/>
        </p:nvSpPr>
        <p:spPr>
          <a:xfrm>
            <a:off x="4506155" y="5171250"/>
            <a:ext cx="2690230" cy="719883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181F7F"/>
              </a:gs>
              <a:gs pos="100000">
                <a:srgbClr val="AAAED8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4527240" y="5192335"/>
            <a:ext cx="2648060" cy="677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47625" rIns="63500" bIns="47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…</a:t>
            </a:r>
            <a:endParaRPr sz="25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6" name="Picture 8" descr="Research communities Success Stories.png">
            <a:extLst>
              <a:ext uri="{FF2B5EF4-FFF2-40B4-BE49-F238E27FC236}">
                <a16:creationId xmlns:a16="http://schemas.microsoft.com/office/drawing/2014/main" xmlns="" id="{55EDA7D3-7FF3-1448-97AD-32C17DA12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532" y="-148258"/>
            <a:ext cx="1656184" cy="1749228"/>
          </a:xfrm>
          <a:prstGeom prst="rect">
            <a:avLst/>
          </a:prstGeom>
        </p:spPr>
      </p:pic>
      <p:sp>
        <p:nvSpPr>
          <p:cNvPr id="33" name="Google Shape;267;p15"/>
          <p:cNvSpPr/>
          <p:nvPr/>
        </p:nvSpPr>
        <p:spPr>
          <a:xfrm>
            <a:off x="7843839" y="1175989"/>
            <a:ext cx="3362787" cy="4941581"/>
          </a:xfrm>
          <a:prstGeom prst="roundRect">
            <a:avLst>
              <a:gd name="adj" fmla="val 10000"/>
            </a:avLst>
          </a:prstGeom>
          <a:solidFill>
            <a:srgbClr val="B2B2C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Google Shape;268;p15"/>
          <p:cNvSpPr txBox="1"/>
          <p:nvPr/>
        </p:nvSpPr>
        <p:spPr>
          <a:xfrm>
            <a:off x="7843839" y="1175989"/>
            <a:ext cx="3362787" cy="148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Competence </a:t>
            </a:r>
            <a:r>
              <a:rPr lang="en-US" sz="3000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Centres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5" name="Google Shape;269;p15"/>
          <p:cNvSpPr/>
          <p:nvPr/>
        </p:nvSpPr>
        <p:spPr>
          <a:xfrm>
            <a:off x="8180118" y="2398844"/>
            <a:ext cx="2690230" cy="41507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8688B7"/>
              </a:gs>
              <a:gs pos="100000">
                <a:srgbClr val="BDC1EE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ELIXIR</a:t>
            </a:r>
            <a:endParaRPr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Google Shape;269;p15"/>
          <p:cNvSpPr/>
          <p:nvPr/>
        </p:nvSpPr>
        <p:spPr>
          <a:xfrm>
            <a:off x="8173755" y="2940854"/>
            <a:ext cx="2690230" cy="41507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8688B7"/>
              </a:gs>
              <a:gs pos="100000">
                <a:srgbClr val="BDC1EE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Fusion</a:t>
            </a:r>
            <a:endParaRPr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Google Shape;269;p15"/>
          <p:cNvSpPr/>
          <p:nvPr/>
        </p:nvSpPr>
        <p:spPr>
          <a:xfrm>
            <a:off x="8188191" y="3460353"/>
            <a:ext cx="2690230" cy="41507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8688B7"/>
              </a:gs>
              <a:gs pos="100000">
                <a:srgbClr val="BDC1EE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Marine</a:t>
            </a:r>
            <a:endParaRPr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Google Shape;269;p15"/>
          <p:cNvSpPr/>
          <p:nvPr/>
        </p:nvSpPr>
        <p:spPr>
          <a:xfrm>
            <a:off x="8188191" y="3994273"/>
            <a:ext cx="2690230" cy="41507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8688B7"/>
              </a:gs>
              <a:gs pos="100000">
                <a:srgbClr val="BDC1EE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EISCAT_3D</a:t>
            </a:r>
            <a:endParaRPr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Google Shape;269;p15"/>
          <p:cNvSpPr/>
          <p:nvPr/>
        </p:nvSpPr>
        <p:spPr>
          <a:xfrm>
            <a:off x="8188192" y="4528195"/>
            <a:ext cx="2690230" cy="41507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8688B7"/>
              </a:gs>
              <a:gs pos="100000">
                <a:srgbClr val="BDC1EE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EPOS-ORFEUS</a:t>
            </a:r>
            <a:endParaRPr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Google Shape;269;p15"/>
          <p:cNvSpPr/>
          <p:nvPr/>
        </p:nvSpPr>
        <p:spPr>
          <a:xfrm>
            <a:off x="8188191" y="5018825"/>
            <a:ext cx="2690230" cy="41507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8688B7"/>
              </a:gs>
              <a:gs pos="100000">
                <a:srgbClr val="BDC1EE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ICOS - </a:t>
            </a:r>
            <a:r>
              <a:rPr lang="en-US" sz="2400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eLTER</a:t>
            </a:r>
            <a:endParaRPr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Google Shape;269;p15"/>
          <p:cNvSpPr/>
          <p:nvPr/>
        </p:nvSpPr>
        <p:spPr>
          <a:xfrm>
            <a:off x="8188191" y="5552747"/>
            <a:ext cx="2690230" cy="41507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8688B7"/>
              </a:gs>
              <a:gs pos="100000">
                <a:srgbClr val="BDC1EE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Disaster mitigation</a:t>
            </a:r>
            <a:endParaRPr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101069" y="4770138"/>
            <a:ext cx="1580068" cy="561191"/>
          </a:xfrm>
          <a:prstGeom prst="wedgeRoundRectCallout">
            <a:avLst>
              <a:gd name="adj1" fmla="val -42926"/>
              <a:gd name="adj2" fmla="val 79354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Incl.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NI4OS</a:t>
            </a:r>
            <a:r>
              <a:rPr lang="en-US" dirty="0">
                <a:solidFill>
                  <a:schemeClr val="accent1"/>
                </a:solidFill>
              </a:rPr>
              <a:t>-</a:t>
            </a:r>
            <a:r>
              <a:rPr lang="en-US" dirty="0" smtClean="0">
                <a:solidFill>
                  <a:schemeClr val="accent1"/>
                </a:solidFill>
              </a:rPr>
              <a:t>Europe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NI4OS</a:t>
            </a:r>
            <a:r>
              <a:rPr lang="en-US" dirty="0"/>
              <a:t>-Europe</a:t>
            </a:r>
            <a:br>
              <a:rPr lang="en-US" dirty="0"/>
            </a:br>
            <a:r>
              <a:rPr lang="en-US" dirty="0"/>
              <a:t>National Initiatives for Open Science in </a:t>
            </a:r>
            <a:r>
              <a:rPr lang="en-US" dirty="0" smtClean="0"/>
              <a:t>Europe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9072563" y="6381750"/>
            <a:ext cx="3119437" cy="287338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35</a:t>
            </a:fld>
            <a:endParaRPr lang="uk-UA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5" t="31285" r="27685" b="25171"/>
          <a:stretch/>
        </p:blipFill>
        <p:spPr bwMode="auto">
          <a:xfrm>
            <a:off x="-1797510" y="1348677"/>
            <a:ext cx="7527280" cy="51449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47730" y="1286306"/>
            <a:ext cx="61481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Regional EOSC project to start in September 2019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Croatian members: SRCE, RBI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Project objectives:</a:t>
            </a:r>
          </a:p>
          <a:p>
            <a:pPr marL="957263" lvl="5" indent="-342900">
              <a:buFont typeface="+mj-lt"/>
              <a:buAutoNum type="arabicPeriod"/>
            </a:pPr>
            <a:r>
              <a:rPr lang="en-US" sz="1800" dirty="0" smtClean="0"/>
              <a:t>Building </a:t>
            </a:r>
            <a:r>
              <a:rPr lang="en-US" sz="1800" dirty="0"/>
              <a:t>national OSC </a:t>
            </a:r>
            <a:r>
              <a:rPr lang="en-US" sz="1800" dirty="0" smtClean="0"/>
              <a:t>initiatives</a:t>
            </a:r>
          </a:p>
          <a:p>
            <a:pPr marL="957263" lvl="5" indent="-342900">
              <a:buFont typeface="+mj-lt"/>
              <a:buAutoNum type="arabicPeriod"/>
            </a:pPr>
            <a:r>
              <a:rPr lang="en-US" sz="1800" dirty="0" smtClean="0"/>
              <a:t>Federation </a:t>
            </a:r>
            <a:r>
              <a:rPr lang="en-US" sz="1800" dirty="0"/>
              <a:t>and on-boarding </a:t>
            </a:r>
            <a:r>
              <a:rPr lang="en-US" sz="1800" dirty="0" smtClean="0"/>
              <a:t>preparation</a:t>
            </a:r>
          </a:p>
          <a:p>
            <a:pPr marL="957263" lvl="5" indent="-342900">
              <a:buFont typeface="+mj-lt"/>
              <a:buAutoNum type="arabicPeriod"/>
            </a:pPr>
            <a:r>
              <a:rPr lang="en-US" sz="1800" dirty="0" smtClean="0"/>
              <a:t>Onboarding new services</a:t>
            </a:r>
          </a:p>
          <a:p>
            <a:pPr marL="957263" lvl="5" indent="-342900">
              <a:buFont typeface="+mj-lt"/>
              <a:buAutoNum type="arabicPeriod"/>
            </a:pPr>
            <a:r>
              <a:rPr lang="en-US" sz="1800" dirty="0" smtClean="0"/>
              <a:t>Open Research Data Management practices</a:t>
            </a:r>
          </a:p>
          <a:p>
            <a:pPr marL="957263" lvl="5" indent="-342900">
              <a:buFont typeface="+mj-lt"/>
              <a:buAutoNum type="arabicPeriod"/>
            </a:pPr>
            <a:r>
              <a:rPr lang="en-US" sz="1800" dirty="0" smtClean="0"/>
              <a:t>Community engagement</a:t>
            </a:r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892032" y="4088592"/>
            <a:ext cx="6189242" cy="267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>
            <a:lvl1pPr marL="358775" indent="-358775" algn="l" defTabSz="95885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64A8"/>
              </a:buClr>
              <a:buSzPct val="75000"/>
              <a:buFont typeface="Wingdings" pitchFamily="2" charset="2"/>
              <a:buChar char="q"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875" indent="-300038" algn="l" defTabSz="95885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164A8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2pPr>
            <a:lvl3pPr marL="1196975" indent="-238125" algn="l" defTabSz="95885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164A8"/>
              </a:buClr>
              <a:buSzPct val="75000"/>
              <a:buFont typeface="Wingdings" pitchFamily="2" charset="2"/>
              <a:buChar char="q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3pPr>
            <a:lvl4pPr marL="1674813" indent="-238125" algn="l" defTabSz="9588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4pPr>
            <a:lvl5pPr marL="2155825" indent="-239713" algn="l" defTabSz="95885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5pPr>
            <a:lvl6pPr marL="2613025" indent="-239713" algn="l" defTabSz="958850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3070225" indent="-239713" algn="l" defTabSz="958850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527425" indent="-239713" algn="l" defTabSz="958850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984625" indent="-239713" algn="l" defTabSz="958850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kern="0" dirty="0" smtClean="0"/>
              <a:t>Services to onboard: </a:t>
            </a:r>
          </a:p>
          <a:p>
            <a:pPr marL="265113" indent="-265113">
              <a:buFont typeface="Arial"/>
              <a:buChar char="•"/>
            </a:pPr>
            <a:r>
              <a:rPr lang="en-US" sz="1600" b="0" kern="0" dirty="0" smtClean="0"/>
              <a:t>Generic </a:t>
            </a:r>
            <a:r>
              <a:rPr lang="en-US" sz="1600" b="0" kern="0" dirty="0" smtClean="0"/>
              <a:t>cloud IaaS/VMs</a:t>
            </a:r>
          </a:p>
          <a:p>
            <a:pPr marL="265113" indent="-265113">
              <a:buFont typeface="Arial"/>
              <a:buChar char="•"/>
            </a:pPr>
            <a:r>
              <a:rPr lang="en-US" sz="1600" b="0" kern="0" dirty="0" smtClean="0"/>
              <a:t>Generic storage services</a:t>
            </a:r>
          </a:p>
          <a:p>
            <a:pPr marL="265113" indent="-265113">
              <a:buFont typeface="Arial"/>
              <a:buChar char="•"/>
            </a:pPr>
            <a:r>
              <a:rPr lang="en-US" sz="1600" b="0" kern="0" dirty="0" smtClean="0"/>
              <a:t>Data Management services (Archival, Repository, Data discovery, Hadoop on-demand, Data </a:t>
            </a:r>
            <a:r>
              <a:rPr lang="en-US" sz="1600" b="0" kern="0" dirty="0"/>
              <a:t>analysis </a:t>
            </a:r>
            <a:r>
              <a:rPr lang="en-US" sz="1600" b="0" kern="0" dirty="0" smtClean="0"/>
              <a:t>service, Simple storage)</a:t>
            </a:r>
          </a:p>
          <a:p>
            <a:pPr marL="265113" indent="-265113">
              <a:buFont typeface="Arial"/>
              <a:buChar char="•"/>
            </a:pPr>
            <a:r>
              <a:rPr lang="en-US" sz="1600" b="0" kern="0" dirty="0" smtClean="0"/>
              <a:t>HPC on-boarding approaches to be investigated</a:t>
            </a:r>
            <a:endParaRPr lang="en-US" sz="1600" b="0" kern="0" dirty="0"/>
          </a:p>
          <a:p>
            <a:pPr marL="265113" indent="-265113">
              <a:buFont typeface="Arial"/>
              <a:buChar char="•"/>
            </a:pPr>
            <a:r>
              <a:rPr lang="en-US" sz="1600" b="0" kern="0" dirty="0" smtClean="0"/>
              <a:t>Thematic Areas</a:t>
            </a:r>
            <a:r>
              <a:rPr lang="en-US" sz="1600" b="0" kern="0" dirty="0" smtClean="0"/>
              <a:t>: Life Sciences, Digital Cultural Heritage, </a:t>
            </a:r>
            <a:r>
              <a:rPr lang="en-US" sz="1600" b="0" kern="0" dirty="0" smtClean="0"/>
              <a:t>Climate</a:t>
            </a:r>
            <a:endParaRPr lang="en-US" sz="1600" b="0" kern="0" dirty="0" smtClean="0"/>
          </a:p>
          <a:p>
            <a:pPr marL="265113" indent="-265113">
              <a:buFont typeface="Arial"/>
              <a:buChar char="•"/>
            </a:pPr>
            <a:r>
              <a:rPr lang="en-US" sz="1600" b="0" kern="0" dirty="0" smtClean="0"/>
              <a:t>Repositories: 15 to be </a:t>
            </a:r>
            <a:r>
              <a:rPr lang="en-US" sz="1600" b="0" kern="0" dirty="0" err="1" smtClean="0"/>
              <a:t>FAIRed</a:t>
            </a:r>
            <a:r>
              <a:rPr lang="en-US" sz="1600" b="0" kern="0" dirty="0" smtClean="0"/>
              <a:t>: (from a sample of 21 </a:t>
            </a:r>
            <a:r>
              <a:rPr lang="en-US" sz="1600" b="0" kern="0" dirty="0"/>
              <a:t>national, 17 </a:t>
            </a:r>
            <a:r>
              <a:rPr lang="en-US" sz="1600" b="0" kern="0" dirty="0" smtClean="0"/>
              <a:t>institutional, </a:t>
            </a:r>
            <a:r>
              <a:rPr lang="en-US" sz="1600" b="0" kern="0" dirty="0"/>
              <a:t>2 digital libraries, 3 registries, 2 </a:t>
            </a:r>
            <a:r>
              <a:rPr lang="en-US" sz="1600" b="0" kern="0" dirty="0" smtClean="0"/>
              <a:t>OERs; 32 </a:t>
            </a:r>
            <a:r>
              <a:rPr lang="en-US" sz="1600" b="0" kern="0" dirty="0"/>
              <a:t>Generic, 14 </a:t>
            </a:r>
            <a:r>
              <a:rPr lang="en-US" sz="1600" b="0" kern="0" dirty="0" smtClean="0"/>
              <a:t>Thematic)</a:t>
            </a:r>
            <a:endParaRPr lang="en-US" sz="1600" b="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10159692" y="-29532"/>
            <a:ext cx="20826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Contact:</a:t>
            </a:r>
          </a:p>
          <a:p>
            <a:pPr algn="r"/>
            <a:r>
              <a:rPr lang="en-US" dirty="0" err="1"/>
              <a:t>Ognjen</a:t>
            </a:r>
            <a:r>
              <a:rPr lang="en-US" dirty="0"/>
              <a:t> </a:t>
            </a:r>
            <a:r>
              <a:rPr lang="en-US" dirty="0" err="1"/>
              <a:t>Prnjat</a:t>
            </a:r>
            <a:r>
              <a:rPr lang="en-US" dirty="0"/>
              <a:t> </a:t>
            </a:r>
            <a:endParaRPr lang="en-US" dirty="0" smtClean="0"/>
          </a:p>
          <a:p>
            <a:pPr algn="r"/>
            <a:r>
              <a:rPr lang="en-US" dirty="0" smtClean="0">
                <a:hlinkClick r:id="rId3"/>
              </a:rPr>
              <a:t>oprnjat</a:t>
            </a:r>
            <a:r>
              <a:rPr lang="en-US" dirty="0">
                <a:hlinkClick r:id="rId3"/>
              </a:rPr>
              <a:t>@</a:t>
            </a:r>
            <a:r>
              <a:rPr lang="en-US" dirty="0" smtClean="0">
                <a:hlinkClick r:id="rId3"/>
              </a:rPr>
              <a:t>admin.grnet.gr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NI4OS-</a:t>
            </a:r>
            <a:r>
              <a:rPr lang="en-US" dirty="0" smtClean="0"/>
              <a:t>Europe in Croatia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30849" y="2539437"/>
            <a:ext cx="11660042" cy="4441688"/>
            <a:chOff x="330849" y="1418892"/>
            <a:chExt cx="9074416" cy="345674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4893301" y="1566529"/>
              <a:ext cx="27" cy="30876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2759701" y="1564148"/>
              <a:ext cx="27" cy="30876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7065001" y="1568910"/>
              <a:ext cx="27" cy="30876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6" descr="CrongiLogoWithText_hrvatski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765" y="1470916"/>
              <a:ext cx="1630775" cy="385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9"/>
            <p:cNvSpPr txBox="1">
              <a:spLocks noChangeArrowheads="1"/>
            </p:cNvSpPr>
            <p:nvPr/>
          </p:nvSpPr>
          <p:spPr bwMode="auto">
            <a:xfrm>
              <a:off x="2926446" y="3705219"/>
              <a:ext cx="1872964" cy="1077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4625" indent="-1746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en-US" dirty="0">
                  <a:cs typeface="Arial" charset="0"/>
                </a:rPr>
                <a:t>HTC grid</a:t>
              </a:r>
              <a:r>
                <a:rPr lang="ta-IN" dirty="0">
                  <a:cs typeface="Arial" charset="0"/>
                </a:rPr>
                <a:t> </a:t>
              </a:r>
              <a:r>
                <a:rPr lang="ta-IN" dirty="0" smtClean="0">
                  <a:cs typeface="Arial" charset="0"/>
                </a:rPr>
                <a:t>infrastructur</a:t>
              </a:r>
              <a:r>
                <a:rPr lang="en-US" dirty="0" smtClean="0">
                  <a:cs typeface="Arial" charset="0"/>
                </a:rPr>
                <a:t>e</a:t>
              </a:r>
              <a:endParaRPr lang="en-US" dirty="0">
                <a:cs typeface="Arial" charset="0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ta-IN" dirty="0">
                  <a:cs typeface="Arial" charset="0"/>
                </a:rPr>
                <a:t>6 sites</a:t>
              </a:r>
              <a:endParaRPr lang="hr-HR" dirty="0">
                <a:cs typeface="Arial" charset="0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en-US" dirty="0">
                  <a:cs typeface="Arial" charset="0"/>
                </a:rPr>
                <a:t>1</a:t>
              </a:r>
              <a:r>
                <a:rPr lang="ta-IN" dirty="0">
                  <a:cs typeface="Arial" charset="0"/>
                </a:rPr>
                <a:t>620 CPU</a:t>
              </a:r>
              <a:endParaRPr lang="en-US" dirty="0">
                <a:cs typeface="Arial" charset="0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en-US" dirty="0">
                  <a:cs typeface="Arial" charset="0"/>
                </a:rPr>
                <a:t>36</a:t>
              </a:r>
              <a:r>
                <a:rPr lang="hr-HR" dirty="0">
                  <a:cs typeface="Arial" charset="0"/>
                </a:rPr>
                <a:t> GPU</a:t>
              </a:r>
              <a:endParaRPr lang="en-US" dirty="0">
                <a:cs typeface="Arial" charset="0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ta-IN" dirty="0">
                  <a:cs typeface="Arial" charset="0"/>
                </a:rPr>
                <a:t>200</a:t>
              </a:r>
              <a:r>
                <a:rPr lang="hr-HR" dirty="0">
                  <a:cs typeface="Arial" charset="0"/>
                </a:rPr>
                <a:t> TB HDD</a:t>
              </a:r>
              <a:endParaRPr lang="ta-IN" dirty="0">
                <a:cs typeface="Arial" charset="0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ta-IN" dirty="0">
                  <a:cs typeface="Arial" charset="0"/>
                </a:rPr>
                <a:t>9 partners</a:t>
              </a:r>
              <a:endParaRPr lang="hr-HR" dirty="0">
                <a:cs typeface="Arial" charset="0"/>
              </a:endParaRPr>
            </a:p>
          </p:txBody>
        </p:sp>
        <p:pic>
          <p:nvPicPr>
            <p:cNvPr id="10" name="Picture 14" descr="Isabella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652" y="1418892"/>
              <a:ext cx="1379113" cy="1018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2" descr="datainfrastructur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4100" y="3177448"/>
              <a:ext cx="1632216" cy="42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3"/>
            <p:cNvSpPr txBox="1">
              <a:spLocks noChangeArrowheads="1"/>
            </p:cNvSpPr>
            <p:nvPr/>
          </p:nvSpPr>
          <p:spPr bwMode="auto">
            <a:xfrm>
              <a:off x="7253939" y="3749856"/>
              <a:ext cx="1907831" cy="1125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4625" indent="-1746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ta-IN" dirty="0">
                  <a:cs typeface="Arial" charset="0"/>
                </a:rPr>
                <a:t>Storage Infrastructure</a:t>
              </a:r>
              <a:r>
                <a:rPr lang="hr-HR" dirty="0">
                  <a:cs typeface="Arial" charset="0"/>
                </a:rPr>
                <a:t>~ </a:t>
              </a:r>
              <a:r>
                <a:rPr lang="ta-IN" dirty="0">
                  <a:cs typeface="Arial" charset="0"/>
                </a:rPr>
                <a:t>1P</a:t>
              </a:r>
              <a:r>
                <a:rPr lang="hr-HR" dirty="0">
                  <a:cs typeface="Arial" charset="0"/>
                </a:rPr>
                <a:t>B</a:t>
              </a:r>
            </a:p>
            <a:p>
              <a:pPr marL="285750" indent="-285750" eaLnBrk="1" hangingPunct="1">
                <a:buClr>
                  <a:srgbClr val="FF0000"/>
                </a:buClr>
                <a:buFont typeface="Arial"/>
                <a:buChar char="•"/>
              </a:pPr>
              <a:r>
                <a:rPr lang="hr-HR" sz="1100" dirty="0">
                  <a:cs typeface="Arial" charset="0"/>
                </a:rPr>
                <a:t>CRO NGI &amp; Isabella</a:t>
              </a:r>
            </a:p>
            <a:p>
              <a:pPr marL="285750" indent="-285750" eaLnBrk="1" hangingPunct="1">
                <a:buClr>
                  <a:srgbClr val="FF0000"/>
                </a:buClr>
                <a:buFont typeface="Arial"/>
                <a:buChar char="•"/>
              </a:pPr>
              <a:r>
                <a:rPr lang="ta-IN" sz="1100" dirty="0">
                  <a:cs typeface="Arial" charset="0"/>
                </a:rPr>
                <a:t>Dabar</a:t>
              </a:r>
              <a:endParaRPr lang="hr-HR" sz="1100" dirty="0">
                <a:cs typeface="Arial" charset="0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Arial"/>
                <a:buChar char="•"/>
              </a:pPr>
              <a:r>
                <a:rPr lang="ta-IN" sz="1100" dirty="0">
                  <a:cs typeface="Arial" charset="0"/>
                </a:rPr>
                <a:t>MojOblak</a:t>
              </a:r>
              <a:endParaRPr lang="en-US" sz="1100" dirty="0">
                <a:cs typeface="Arial" charset="0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Arial"/>
                <a:buChar char="•"/>
              </a:pPr>
              <a:r>
                <a:rPr lang="hr-HR" sz="1100" dirty="0">
                  <a:cs typeface="Arial" charset="0"/>
                </a:rPr>
                <a:t>File</a:t>
              </a:r>
              <a:r>
                <a:rPr lang="en-US" sz="1100" dirty="0">
                  <a:cs typeface="Arial" charset="0"/>
                </a:rPr>
                <a:t>S</a:t>
              </a:r>
              <a:r>
                <a:rPr lang="hr-HR" sz="1100" dirty="0">
                  <a:cs typeface="Arial" charset="0"/>
                </a:rPr>
                <a:t>ender </a:t>
              </a:r>
              <a:endParaRPr lang="ta-IN" sz="1100" dirty="0">
                <a:cs typeface="Arial" charset="0"/>
              </a:endParaRPr>
            </a:p>
            <a:p>
              <a:pPr marL="0" indent="0" eaLnBrk="1" hangingPunct="1">
                <a:buClr>
                  <a:srgbClr val="FF0000"/>
                </a:buClr>
              </a:pPr>
              <a:r>
                <a:rPr lang="ta-IN" sz="1600" dirty="0">
                  <a:cs typeface="Arial" charset="0"/>
                </a:rPr>
                <a:t>...</a:t>
              </a:r>
              <a:endParaRPr lang="hr-HR" sz="1600" dirty="0">
                <a:cs typeface="Arial" charset="0"/>
              </a:endParaRPr>
            </a:p>
          </p:txBody>
        </p:sp>
        <p:pic>
          <p:nvPicPr>
            <p:cNvPr id="13" name="Picture 5" descr="XenServer Web Self Servic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75" y="1520097"/>
              <a:ext cx="1603452" cy="393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25"/>
            <p:cNvSpPr txBox="1">
              <a:spLocks noChangeArrowheads="1"/>
            </p:cNvSpPr>
            <p:nvPr/>
          </p:nvSpPr>
          <p:spPr bwMode="auto">
            <a:xfrm>
              <a:off x="7220602" y="1964522"/>
              <a:ext cx="2184663" cy="574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4625" indent="-1746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en-US" dirty="0">
                  <a:cs typeface="Arial" charset="0"/>
                </a:rPr>
                <a:t>Cloud </a:t>
              </a:r>
              <a:r>
                <a:rPr lang="en-US" dirty="0" err="1">
                  <a:cs typeface="Arial" charset="0"/>
                </a:rPr>
                <a:t>IaaS</a:t>
              </a:r>
              <a:endParaRPr lang="en-US" dirty="0">
                <a:cs typeface="Arial" charset="0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ta-IN" dirty="0">
                  <a:cs typeface="Arial" charset="0"/>
                </a:rPr>
                <a:t>Up to</a:t>
              </a:r>
              <a:r>
                <a:rPr lang="hr-HR" dirty="0">
                  <a:cs typeface="Arial" charset="0"/>
                </a:rPr>
                <a:t> </a:t>
              </a:r>
              <a:r>
                <a:rPr lang="ta-IN" dirty="0">
                  <a:cs typeface="Arial" charset="0"/>
                </a:rPr>
                <a:t>4</a:t>
              </a:r>
              <a:r>
                <a:rPr lang="hr-HR" dirty="0">
                  <a:cs typeface="Arial" charset="0"/>
                </a:rPr>
                <a:t>00 VPS</a:t>
              </a:r>
              <a:r>
                <a:rPr lang="ta-IN" dirty="0">
                  <a:cs typeface="Arial" charset="0"/>
                </a:rPr>
                <a:t> servers</a:t>
              </a: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ta-IN" dirty="0">
                  <a:cs typeface="Arial" charset="0"/>
                </a:rPr>
                <a:t>Up to </a:t>
              </a:r>
              <a:r>
                <a:rPr lang="en-US" dirty="0">
                  <a:cs typeface="Arial" charset="0"/>
                </a:rPr>
                <a:t>4</a:t>
              </a:r>
              <a:r>
                <a:rPr lang="hr-HR" dirty="0">
                  <a:cs typeface="Arial" charset="0"/>
                </a:rPr>
                <a:t>00 V</a:t>
              </a:r>
              <a:r>
                <a:rPr lang="en-US" dirty="0">
                  <a:cs typeface="Arial" charset="0"/>
                </a:rPr>
                <a:t>CL</a:t>
              </a:r>
              <a:r>
                <a:rPr lang="ta-IN" dirty="0">
                  <a:cs typeface="Arial" charset="0"/>
                </a:rPr>
                <a:t> servers</a:t>
              </a:r>
              <a:endParaRPr lang="hr-HR" dirty="0">
                <a:cs typeface="Arial" charset="0"/>
              </a:endParaRPr>
            </a:p>
          </p:txBody>
        </p:sp>
        <p:sp>
          <p:nvSpPr>
            <p:cNvPr id="15" name="TextBox 26"/>
            <p:cNvSpPr txBox="1">
              <a:spLocks noChangeArrowheads="1"/>
            </p:cNvSpPr>
            <p:nvPr/>
          </p:nvSpPr>
          <p:spPr bwMode="auto">
            <a:xfrm>
              <a:off x="7290295" y="3461532"/>
              <a:ext cx="1275104" cy="1284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hr-HR" sz="600" b="1" dirty="0">
                  <a:solidFill>
                    <a:schemeClr val="bg1"/>
                  </a:solidFill>
                </a:rPr>
                <a:t>PODATKOVNA RH (INFRASTRUKTURA)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330849" y="2791273"/>
              <a:ext cx="2521524" cy="1305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71450" indent="-171450">
                <a:buClr>
                  <a:srgbClr val="D2072A"/>
                </a:buClr>
                <a:buFont typeface="Wingdings" charset="2"/>
                <a:buChar char="ü"/>
              </a:pPr>
              <a:r>
                <a:rPr lang="ta-IN" dirty="0">
                  <a:latin typeface="Arial"/>
                  <a:cs typeface="Arial"/>
                </a:rPr>
                <a:t>No. of </a:t>
              </a:r>
              <a:r>
                <a:rPr lang="hr-HR" dirty="0">
                  <a:latin typeface="Arial"/>
                  <a:cs typeface="Arial"/>
                </a:rPr>
                <a:t>CARNET</a:t>
              </a:r>
              <a:r>
                <a:rPr lang="ta-IN" dirty="0">
                  <a:latin typeface="Arial"/>
                  <a:cs typeface="Arial"/>
                </a:rPr>
                <a:t> members</a:t>
              </a:r>
              <a:r>
                <a:rPr lang="hr-HR" dirty="0">
                  <a:latin typeface="Arial"/>
                  <a:cs typeface="Arial"/>
                </a:rPr>
                <a:t>: 1896 </a:t>
              </a:r>
            </a:p>
            <a:p>
              <a:pPr marL="171450" indent="-171450">
                <a:buClr>
                  <a:srgbClr val="D2072A"/>
                </a:buClr>
                <a:buFont typeface="Wingdings" charset="2"/>
                <a:buChar char="ü"/>
              </a:pPr>
              <a:r>
                <a:rPr lang="ta-IN" dirty="0">
                  <a:latin typeface="Arial"/>
                  <a:cs typeface="Arial"/>
                </a:rPr>
                <a:t>No. ff connected locations</a:t>
              </a:r>
              <a:r>
                <a:rPr lang="hr-HR" dirty="0">
                  <a:latin typeface="Arial"/>
                  <a:cs typeface="Arial"/>
                </a:rPr>
                <a:t>: 3558 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5000"/>
                <a:buFont typeface="Arial"/>
                <a:buChar char="•"/>
              </a:pPr>
              <a:r>
                <a:rPr lang="hr-HR" sz="1100" dirty="0">
                  <a:latin typeface="Arial"/>
                  <a:cs typeface="Arial"/>
                </a:rPr>
                <a:t>240+ </a:t>
              </a:r>
              <a:r>
                <a:rPr lang="ta-IN" sz="1100" dirty="0">
                  <a:latin typeface="Arial"/>
                  <a:cs typeface="Arial"/>
                </a:rPr>
                <a:t>institutions from RHES</a:t>
              </a:r>
              <a:endParaRPr lang="hr-HR" sz="1100" dirty="0">
                <a:latin typeface="Arial"/>
                <a:cs typeface="Arial"/>
              </a:endParaRP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5000"/>
                <a:buFont typeface="Arial"/>
                <a:buChar char="•"/>
              </a:pPr>
              <a:r>
                <a:rPr lang="hr-HR" sz="1100" dirty="0">
                  <a:latin typeface="Arial"/>
                  <a:cs typeface="Arial"/>
                </a:rPr>
                <a:t>1350+ </a:t>
              </a:r>
              <a:r>
                <a:rPr lang="ta-IN" sz="1100" dirty="0">
                  <a:latin typeface="Arial"/>
                  <a:cs typeface="Arial"/>
                </a:rPr>
                <a:t>schools</a:t>
              </a:r>
              <a:endParaRPr lang="hr-HR" sz="1100" dirty="0">
                <a:latin typeface="Arial"/>
                <a:cs typeface="Arial"/>
              </a:endParaRP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5000"/>
                <a:buFont typeface="Arial"/>
                <a:buChar char="•"/>
              </a:pPr>
              <a:r>
                <a:rPr lang="hr-HR" sz="1100" dirty="0">
                  <a:latin typeface="Arial"/>
                  <a:cs typeface="Arial"/>
                </a:rPr>
                <a:t>300+ </a:t>
              </a:r>
              <a:r>
                <a:rPr lang="ta-IN" sz="1100" dirty="0">
                  <a:latin typeface="Arial"/>
                  <a:cs typeface="Arial"/>
                </a:rPr>
                <a:t>istitutions from public sector</a:t>
              </a:r>
              <a:endParaRPr lang="hr-HR" sz="1100" dirty="0">
                <a:latin typeface="Arial"/>
                <a:cs typeface="Arial"/>
              </a:endParaRPr>
            </a:p>
            <a:p>
              <a:pPr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ta-IN" dirty="0">
                  <a:cs typeface="Arial" charset="0"/>
                </a:rPr>
                <a:t>Backbone: up to </a:t>
              </a:r>
              <a:r>
                <a:rPr lang="sk-SK" dirty="0">
                  <a:cs typeface="Arial" charset="0"/>
                </a:rPr>
                <a:t>10G</a:t>
              </a:r>
              <a:r>
                <a:rPr lang="ta-IN" dirty="0">
                  <a:cs typeface="Arial" charset="0"/>
                </a:rPr>
                <a:t>bos</a:t>
              </a:r>
            </a:p>
            <a:p>
              <a:pPr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ta-IN" dirty="0">
                  <a:cs typeface="Arial" charset="0"/>
                </a:rPr>
                <a:t>Free connection for members (CARNET budget)</a:t>
              </a:r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>
              <a:off x="5007498" y="2687898"/>
              <a:ext cx="1910513" cy="1772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4625" indent="-174625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en-US" dirty="0">
                  <a:latin typeface="Arial"/>
                  <a:cs typeface="Arial"/>
                </a:rPr>
                <a:t>HPC infra</a:t>
              </a:r>
              <a:r>
                <a:rPr lang="ta-IN" dirty="0">
                  <a:latin typeface="Arial"/>
                  <a:cs typeface="Arial"/>
                </a:rPr>
                <a:t>structure</a:t>
              </a:r>
              <a:endParaRPr lang="en-US" dirty="0">
                <a:latin typeface="Arial"/>
                <a:cs typeface="Arial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hr-HR" dirty="0">
                  <a:latin typeface="Arial"/>
                  <a:cs typeface="Arial"/>
                </a:rPr>
                <a:t>104 </a:t>
              </a:r>
              <a:r>
                <a:rPr lang="ta-IN" dirty="0">
                  <a:latin typeface="Arial"/>
                  <a:cs typeface="Arial"/>
                </a:rPr>
                <a:t>computing node</a:t>
              </a:r>
              <a:endParaRPr lang="hr-HR" dirty="0">
                <a:latin typeface="Arial"/>
                <a:cs typeface="Arial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hr-HR" dirty="0">
                  <a:latin typeface="Arial"/>
                  <a:cs typeface="Arial"/>
                </a:rPr>
                <a:t>2.496 CPU</a:t>
              </a:r>
              <a:endParaRPr lang="en-US" dirty="0">
                <a:latin typeface="Arial"/>
                <a:cs typeface="Arial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hr-HR" dirty="0">
                  <a:latin typeface="Arial"/>
                  <a:cs typeface="Arial"/>
                </a:rPr>
                <a:t>200 TB </a:t>
              </a:r>
              <a:r>
                <a:rPr lang="en-US" dirty="0">
                  <a:latin typeface="Arial"/>
                  <a:cs typeface="Arial"/>
                </a:rPr>
                <a:t>HDD</a:t>
              </a: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en-US" dirty="0">
                  <a:latin typeface="Arial"/>
                  <a:cs typeface="Arial"/>
                </a:rPr>
                <a:t>L</a:t>
              </a:r>
              <a:r>
                <a:rPr lang="ta-IN" dirty="0">
                  <a:latin typeface="Arial"/>
                  <a:cs typeface="Arial"/>
                </a:rPr>
                <a:t>ow-latency network (IB</a:t>
              </a:r>
              <a:r>
                <a:rPr lang="en-US" dirty="0">
                  <a:latin typeface="Arial"/>
                  <a:cs typeface="Arial"/>
                </a:rPr>
                <a:t> 56 Gb</a:t>
              </a:r>
              <a:r>
                <a:rPr lang="ta-IN" dirty="0">
                  <a:latin typeface="Arial"/>
                  <a:cs typeface="Arial"/>
                </a:rPr>
                <a:t>p</a:t>
              </a:r>
              <a:r>
                <a:rPr lang="en-US" dirty="0">
                  <a:latin typeface="Arial"/>
                  <a:cs typeface="Arial"/>
                </a:rPr>
                <a:t>s</a:t>
              </a:r>
              <a:r>
                <a:rPr lang="ta-IN" dirty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en-US" dirty="0">
                  <a:latin typeface="Arial"/>
                  <a:cs typeface="Arial"/>
                </a:rPr>
                <a:t>Single System Image through </a:t>
              </a:r>
              <a:r>
                <a:rPr lang="en-US" dirty="0" err="1">
                  <a:latin typeface="Arial"/>
                  <a:cs typeface="Arial"/>
                </a:rPr>
                <a:t>ScaleMP</a:t>
              </a:r>
              <a:r>
                <a:rPr lang="en-US" dirty="0">
                  <a:latin typeface="Arial"/>
                  <a:cs typeface="Arial"/>
                </a:rPr>
                <a:t> on 160 CPU, 2 TB RAM</a:t>
              </a:r>
              <a:endParaRPr lang="ta-IN" dirty="0">
                <a:latin typeface="Arial"/>
                <a:cs typeface="Arial"/>
              </a:endParaRPr>
            </a:p>
            <a:p>
              <a:pPr marL="285750" indent="-285750" eaLnBrk="1" hangingPunct="1">
                <a:buClr>
                  <a:srgbClr val="FF0000"/>
                </a:buClr>
                <a:buFont typeface="Wingdings" charset="2"/>
                <a:buChar char="ü"/>
              </a:pPr>
              <a:r>
                <a:rPr lang="hr-HR" sz="1600" dirty="0">
                  <a:latin typeface="Arial"/>
                  <a:cs typeface="Arial"/>
                </a:rPr>
                <a:t>94</a:t>
              </a:r>
              <a:r>
                <a:rPr lang="ta-IN" sz="1600" dirty="0">
                  <a:latin typeface="Arial"/>
                  <a:cs typeface="Arial"/>
                </a:rPr>
                <a:t> research projects</a:t>
              </a:r>
              <a:endParaRPr lang="hr-HR" sz="1600" dirty="0">
                <a:latin typeface="Arial"/>
                <a:cs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8963" y="1870610"/>
              <a:ext cx="2525408" cy="1898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607" y="1447145"/>
              <a:ext cx="1660687" cy="41647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1457" y="1740429"/>
              <a:ext cx="1556380" cy="1018392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/>
          <a:srcRect l="12426" t="10065" r="14044" b="10849"/>
          <a:stretch/>
        </p:blipFill>
        <p:spPr>
          <a:xfrm>
            <a:off x="5711621" y="1308433"/>
            <a:ext cx="1612138" cy="975343"/>
          </a:xfrm>
          <a:prstGeom prst="rect">
            <a:avLst/>
          </a:prstGeom>
          <a:ln>
            <a:solidFill>
              <a:srgbClr val="1B216E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6544" t="13987" r="33676" b="23267"/>
          <a:stretch/>
        </p:blipFill>
        <p:spPr>
          <a:xfrm>
            <a:off x="1500183" y="1281586"/>
            <a:ext cx="1643236" cy="970176"/>
          </a:xfrm>
          <a:prstGeom prst="rect">
            <a:avLst/>
          </a:prstGeom>
          <a:ln>
            <a:solidFill>
              <a:srgbClr val="1B216E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/>
          <a:srcRect l="4338" t="9883" r="11324" b="11184"/>
          <a:stretch/>
        </p:blipFill>
        <p:spPr>
          <a:xfrm>
            <a:off x="204903" y="3222899"/>
            <a:ext cx="1916671" cy="1014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769ADB8-D0B3-E94E-975C-2571B675B7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29" y="1536747"/>
            <a:ext cx="1484261" cy="940458"/>
          </a:xfrm>
          <a:prstGeom prst="rect">
            <a:avLst/>
          </a:prstGeom>
          <a:ln>
            <a:solidFill>
              <a:srgbClr val="1B216E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/>
          <a:srcRect l="21030" t="10980" r="22279" b="10719"/>
          <a:stretch/>
        </p:blipFill>
        <p:spPr>
          <a:xfrm>
            <a:off x="4378224" y="1259278"/>
            <a:ext cx="1493802" cy="1160554"/>
          </a:xfrm>
          <a:prstGeom prst="rect">
            <a:avLst/>
          </a:prstGeom>
          <a:ln>
            <a:solidFill>
              <a:srgbClr val="1B216E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/>
          <a:srcRect l="4706" t="10326" r="39044" b="27713"/>
          <a:stretch/>
        </p:blipFill>
        <p:spPr>
          <a:xfrm>
            <a:off x="2929885" y="1376669"/>
            <a:ext cx="1665269" cy="1031814"/>
          </a:xfrm>
          <a:prstGeom prst="rect">
            <a:avLst/>
          </a:prstGeom>
          <a:ln>
            <a:solidFill>
              <a:srgbClr val="1B216E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/>
          <a:srcRect l="516" t="10196" r="1470" b="11373"/>
          <a:stretch/>
        </p:blipFill>
        <p:spPr>
          <a:xfrm>
            <a:off x="8156119" y="1323310"/>
            <a:ext cx="2125343" cy="956644"/>
          </a:xfrm>
          <a:prstGeom prst="rect">
            <a:avLst/>
          </a:prstGeom>
          <a:ln>
            <a:solidFill>
              <a:srgbClr val="1B216E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/>
          <a:srcRect l="5220" t="11373" r="13161" b="17908"/>
          <a:stretch/>
        </p:blipFill>
        <p:spPr>
          <a:xfrm>
            <a:off x="10057872" y="1440700"/>
            <a:ext cx="2049335" cy="998820"/>
          </a:xfrm>
          <a:prstGeom prst="rect">
            <a:avLst/>
          </a:prstGeom>
          <a:ln>
            <a:solidFill>
              <a:srgbClr val="1B216E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/>
          <a:srcRect l="9559" t="9934" r="11985" b="11634"/>
          <a:stretch/>
        </p:blipFill>
        <p:spPr>
          <a:xfrm>
            <a:off x="149274" y="1440255"/>
            <a:ext cx="1568998" cy="882286"/>
          </a:xfrm>
          <a:prstGeom prst="rect">
            <a:avLst/>
          </a:prstGeom>
          <a:ln>
            <a:solidFill>
              <a:srgbClr val="1B216E"/>
            </a:solidFill>
          </a:ln>
        </p:spPr>
      </p:pic>
    </p:spTree>
    <p:extLst>
      <p:ext uri="{BB962C8B-B14F-4D97-AF65-F5344CB8AC3E}">
        <p14:creationId xmlns:p14="http://schemas.microsoft.com/office/powerpoint/2010/main" val="70691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movement to make scientific research and its dissemination </a:t>
            </a:r>
            <a:r>
              <a:rPr lang="en-US" b="1" dirty="0"/>
              <a:t>accessible to all levels</a:t>
            </a:r>
            <a:r>
              <a:rPr lang="en-US" dirty="0"/>
              <a:t> of an inquiring society, amateur or professional.</a:t>
            </a:r>
          </a:p>
          <a:p>
            <a:endParaRPr lang="en-US" dirty="0" smtClean="0"/>
          </a:p>
          <a:p>
            <a:r>
              <a:rPr lang="en-US" dirty="0" smtClean="0"/>
              <a:t>Publications</a:t>
            </a:r>
            <a:r>
              <a:rPr lang="en-US" dirty="0"/>
              <a:t>, data, physical samples, and software</a:t>
            </a:r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continuation of, rather than a revolution in research practices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Science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14887" y="2932818"/>
            <a:ext cx="2766661" cy="654598"/>
          </a:xfrm>
          <a:prstGeom prst="roundRect">
            <a:avLst>
              <a:gd name="adj" fmla="val 50000"/>
            </a:avLst>
          </a:prstGeom>
          <a:solidFill>
            <a:srgbClr val="B0181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algn="ctr" defTabSz="547687" hangingPunct="0">
              <a:buClrTx/>
            </a:pPr>
            <a:r>
              <a:rPr lang="en-GB" sz="2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 Light"/>
              </a:rPr>
              <a:t>All linked together</a:t>
            </a:r>
            <a:endParaRPr lang="en-GB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454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Increased science output</a:t>
            </a:r>
            <a:endParaRPr lang="en-US" dirty="0"/>
          </a:p>
        </p:txBody>
      </p:sp>
      <p:pic>
        <p:nvPicPr>
          <p:cNvPr id="7" name="Picture 6" descr="Screenshot 2019-05-20 at 15.28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" y="854522"/>
            <a:ext cx="12192000" cy="55015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209" y="6498013"/>
            <a:ext cx="45210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Source: </a:t>
            </a:r>
            <a:r>
              <a:rPr lang="en-US" sz="1200" dirty="0" smtClean="0"/>
              <a:t>Michael </a:t>
            </a:r>
            <a:r>
              <a:rPr lang="en-US" sz="1200" dirty="0"/>
              <a:t>Wise / EUDAT Conference / January 23,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829" y="2764009"/>
            <a:ext cx="3248268" cy="307777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Publications from science archive data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43271" y="3073494"/>
            <a:ext cx="1024561" cy="1077858"/>
          </a:xfrm>
          <a:prstGeom prst="straightConnector1">
            <a:avLst/>
          </a:prstGeom>
          <a:ln>
            <a:solidFill>
              <a:srgbClr val="1B216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98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Reproducibility</a:t>
            </a:r>
            <a:endParaRPr lang="en-US" dirty="0"/>
          </a:p>
        </p:txBody>
      </p:sp>
      <p:pic>
        <p:nvPicPr>
          <p:cNvPr id="5" name="Picture 4" descr="Screenshot 2019-05-20 at 15.53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97" y="779044"/>
            <a:ext cx="9773945" cy="5470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93" y="6104298"/>
            <a:ext cx="10773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Source</a:t>
            </a:r>
            <a:r>
              <a:rPr lang="en-US" dirty="0"/>
              <a:t>: Ioannidis et al., 2009. Repeatability of published microarray gene expression analyses. Nature Genetics 41: 14</a:t>
            </a:r>
          </a:p>
          <a:p>
            <a:r>
              <a:rPr lang="en-US" dirty="0" smtClean="0"/>
              <a:t>See also: </a:t>
            </a:r>
            <a:r>
              <a:rPr lang="en-US" sz="1200" dirty="0" smtClean="0"/>
              <a:t>Science </a:t>
            </a:r>
            <a:r>
              <a:rPr lang="en-US" sz="1200" dirty="0"/>
              <a:t>publishing: The trouble with retractions </a:t>
            </a:r>
            <a:r>
              <a:rPr lang="en-US" sz="1200" dirty="0">
                <a:hlinkClick r:id="rId3"/>
              </a:rPr>
              <a:t>http://www.nature.com/news/2011/111005/full/</a:t>
            </a:r>
            <a:r>
              <a:rPr lang="en-US" sz="1200" dirty="0" smtClean="0">
                <a:hlinkClick r:id="rId3"/>
              </a:rPr>
              <a:t>478026a.html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smtClean="0"/>
              <a:t>                   Bjorn </a:t>
            </a:r>
            <a:r>
              <a:rPr lang="en-US" sz="1200" dirty="0" err="1" smtClean="0"/>
              <a:t>Brembs</a:t>
            </a:r>
            <a:r>
              <a:rPr lang="en-US" sz="1200" dirty="0" smtClean="0"/>
              <a:t>: Open Access and the looming crisis in science </a:t>
            </a:r>
            <a:r>
              <a:rPr lang="en-US" sz="1200" dirty="0" smtClean="0">
                <a:hlinkClick r:id="rId4"/>
              </a:rPr>
              <a:t>https://theconversation.com/open-access-and-the-looming-crisis-in-science-14950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974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 2019-05-20 at 15.07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216"/>
            <a:ext cx="12192000" cy="52957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Financial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068" y="6334780"/>
            <a:ext cx="7879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</a:t>
            </a:r>
            <a:r>
              <a:rPr lang="en-US" dirty="0"/>
              <a:t>: </a:t>
            </a:r>
            <a:r>
              <a:rPr lang="en-US" dirty="0" err="1" smtClean="0"/>
              <a:t>CloudFlower</a:t>
            </a:r>
            <a:r>
              <a:rPr lang="en-US" dirty="0" smtClean="0"/>
              <a:t> data </a:t>
            </a:r>
            <a:r>
              <a:rPr lang="en-US" dirty="0" err="1" smtClean="0"/>
              <a:t>sceince</a:t>
            </a:r>
            <a:r>
              <a:rPr lang="en-US" dirty="0" smtClean="0"/>
              <a:t> report 2016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://visit.figure-eight.com/rs/416-ZBE-142/images/CrowdFlower_DataScienceReport_2016.</a:t>
            </a:r>
            <a:r>
              <a:rPr lang="en-US" dirty="0" smtClean="0">
                <a:hlinkClick r:id="rId3"/>
              </a:rPr>
              <a:t>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10469" y="3652805"/>
            <a:ext cx="3667590" cy="157661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54695" y="4123600"/>
            <a:ext cx="2123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Less than 20% !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0218" y="5920948"/>
            <a:ext cx="10497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B01813"/>
                </a:solidFill>
              </a:rPr>
              <a:t>From 80% spent on data </a:t>
            </a:r>
            <a:r>
              <a:rPr lang="en-US" sz="2400" b="1" dirty="0" smtClean="0">
                <a:solidFill>
                  <a:srgbClr val="B01813"/>
                </a:solidFill>
              </a:rPr>
              <a:t>wrangling to </a:t>
            </a:r>
            <a:r>
              <a:rPr lang="en-US" sz="2400" b="1" dirty="0">
                <a:solidFill>
                  <a:srgbClr val="B01813"/>
                </a:solidFill>
              </a:rPr>
              <a:t>80% spent on analytics/research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87449" y="6522499"/>
            <a:ext cx="2826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Slight increase in the </a:t>
            </a:r>
            <a:r>
              <a:rPr lang="en-US" dirty="0" smtClean="0">
                <a:hlinkClick r:id="rId4"/>
              </a:rPr>
              <a:t>2018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3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64515" y="260490"/>
            <a:ext cx="11192126" cy="864081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European Open Science Cloud </a:t>
            </a:r>
            <a:r>
              <a:rPr lang="en-US" sz="2800" dirty="0" smtClean="0"/>
              <a:t>- Problem statement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11862" y="4543477"/>
            <a:ext cx="3561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European Cloud Initiative </a:t>
            </a:r>
            <a:br>
              <a:rPr lang="en-US" i="1" dirty="0" smtClean="0"/>
            </a:br>
            <a:r>
              <a:rPr lang="en-US" i="1" dirty="0" smtClean="0"/>
              <a:t>by</a:t>
            </a:r>
            <a:r>
              <a:rPr lang="en-US" i="1" dirty="0"/>
              <a:t> </a:t>
            </a:r>
            <a:r>
              <a:rPr lang="en-US" i="1" dirty="0" smtClean="0"/>
              <a:t>the European Commission (April 2016)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4926179" y="1447809"/>
            <a:ext cx="6576053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to </a:t>
            </a:r>
            <a:r>
              <a:rPr lang="en-US" sz="1800" dirty="0" err="1"/>
              <a:t>maximise</a:t>
            </a:r>
            <a:r>
              <a:rPr lang="en-US" sz="1800" dirty="0"/>
              <a:t> the incentives for </a:t>
            </a:r>
            <a:r>
              <a:rPr lang="en-US" sz="1800" b="1" dirty="0"/>
              <a:t>sharing data</a:t>
            </a:r>
            <a:r>
              <a:rPr lang="en-US" sz="1800" dirty="0"/>
              <a:t> and to increase the capacity to </a:t>
            </a:r>
            <a:r>
              <a:rPr lang="en-US" sz="1800" b="1" dirty="0"/>
              <a:t>exploit them</a:t>
            </a:r>
            <a:r>
              <a:rPr lang="en-US" sz="18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to ensure that </a:t>
            </a:r>
            <a:r>
              <a:rPr lang="en-US" sz="1800" b="1" dirty="0"/>
              <a:t>data can be used as widely as possible</a:t>
            </a:r>
            <a:r>
              <a:rPr lang="en-US" sz="1800" dirty="0"/>
              <a:t>, across scientific disciplines and between the public and the private sector?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better to </a:t>
            </a:r>
            <a:r>
              <a:rPr lang="en-US" sz="1800" b="1" dirty="0"/>
              <a:t>interconnect</a:t>
            </a:r>
            <a:r>
              <a:rPr lang="en-US" sz="1800" dirty="0"/>
              <a:t> the existing and the new </a:t>
            </a:r>
            <a:r>
              <a:rPr lang="en-US" sz="1800" b="1" dirty="0"/>
              <a:t>data infrastructures</a:t>
            </a:r>
            <a:r>
              <a:rPr lang="en-US" sz="1800" dirty="0"/>
              <a:t> across Europe?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best to </a:t>
            </a:r>
            <a:r>
              <a:rPr lang="en-US" sz="1800" b="1" dirty="0"/>
              <a:t>coordinate the support available</a:t>
            </a:r>
            <a:r>
              <a:rPr lang="en-US" sz="1800" dirty="0"/>
              <a:t> to European data infrastructures as they move towards </a:t>
            </a:r>
            <a:r>
              <a:rPr lang="en-US" sz="1800" dirty="0" err="1"/>
              <a:t>exascale</a:t>
            </a:r>
            <a:r>
              <a:rPr lang="en-US" sz="1800" dirty="0"/>
              <a:t> </a:t>
            </a:r>
            <a:r>
              <a:rPr lang="en-US" sz="1800" dirty="0" smtClean="0"/>
              <a:t>computing? 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1759933" y="5229200"/>
            <a:ext cx="952641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baseline="30000" dirty="0" smtClean="0">
                <a:solidFill>
                  <a:schemeClr val="accent4"/>
                </a:solidFill>
              </a:rPr>
              <a:t>“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a </a:t>
            </a:r>
            <a:r>
              <a:rPr lang="en-US" sz="3600" b="1" i="1" baseline="30000" dirty="0">
                <a:solidFill>
                  <a:schemeClr val="accent4"/>
                </a:solidFill>
              </a:rPr>
              <a:t>trusted, open environment for the scientific community for </a:t>
            </a:r>
            <a:endParaRPr lang="en-US" sz="3600" b="1" i="1" baseline="30000" dirty="0" smtClean="0">
              <a:solidFill>
                <a:schemeClr val="accent4"/>
              </a:solidFill>
            </a:endParaRPr>
          </a:p>
          <a:p>
            <a:r>
              <a:rPr lang="en-US" sz="3600" b="1" i="1" baseline="30000" dirty="0" smtClean="0">
                <a:solidFill>
                  <a:schemeClr val="accent4"/>
                </a:solidFill>
              </a:rPr>
              <a:t>storing</a:t>
            </a:r>
            <a:r>
              <a:rPr lang="en-US" sz="3600" b="1" i="1" baseline="30000" dirty="0">
                <a:solidFill>
                  <a:schemeClr val="accent4"/>
                </a:solidFill>
              </a:rPr>
              <a:t>, sharing and re- using scientific data and 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results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”</a:t>
            </a:r>
          </a:p>
          <a:p>
            <a:r>
              <a:rPr lang="en-US" sz="3600" b="1" i="1" baseline="30000" dirty="0" smtClean="0">
                <a:solidFill>
                  <a:schemeClr val="accent4"/>
                </a:solidFill>
              </a:rPr>
              <a:t>“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by 2020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”</a:t>
            </a:r>
            <a:endParaRPr lang="en-US" sz="3600" b="1" i="1" dirty="0">
              <a:solidFill>
                <a:schemeClr val="accent4"/>
              </a:solidFill>
            </a:endParaRPr>
          </a:p>
        </p:txBody>
      </p:sp>
      <p:pic>
        <p:nvPicPr>
          <p:cNvPr id="3" name="Picture 2" descr="Screenshot 2019-05-20 at 15.5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45" y="1107284"/>
            <a:ext cx="2444261" cy="3453679"/>
          </a:xfrm>
          <a:prstGeom prst="rect">
            <a:avLst/>
          </a:prstGeom>
          <a:ln>
            <a:solidFill>
              <a:srgbClr val="1B216E"/>
            </a:solidFill>
          </a:ln>
        </p:spPr>
      </p:pic>
    </p:spTree>
    <p:extLst>
      <p:ext uri="{BB962C8B-B14F-4D97-AF65-F5344CB8AC3E}">
        <p14:creationId xmlns:p14="http://schemas.microsoft.com/office/powerpoint/2010/main" val="24424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222629"/>
            <a:ext cx="11521280" cy="4855007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smtClean="0"/>
              <a:t>EOSC High Level Expert Group (</a:t>
            </a:r>
            <a:r>
              <a:rPr lang="en-US" dirty="0" smtClean="0">
                <a:hlinkClick r:id="rId2"/>
              </a:rPr>
              <a:t>final report</a:t>
            </a:r>
            <a:r>
              <a:rPr lang="en-US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smtClean="0"/>
              <a:t>EOSC </a:t>
            </a:r>
            <a:r>
              <a:rPr lang="en-US" dirty="0" smtClean="0"/>
              <a:t>High Level Expert Group </a:t>
            </a:r>
            <a:r>
              <a:rPr lang="en-US" dirty="0" smtClean="0"/>
              <a:t>(</a:t>
            </a:r>
            <a:r>
              <a:rPr lang="en-US" dirty="0" smtClean="0">
                <a:hlinkClick r:id="rId3"/>
              </a:rPr>
              <a:t>final report</a:t>
            </a:r>
            <a:r>
              <a:rPr lang="en-US" dirty="0" smtClean="0"/>
              <a:t>)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EOSC summits (2017, 2018)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EOSC </a:t>
            </a:r>
            <a:r>
              <a:rPr lang="en-US" dirty="0"/>
              <a:t>implementation Roadmap (April 2018</a:t>
            </a:r>
            <a:r>
              <a:rPr lang="en-US" dirty="0" smtClean="0"/>
              <a:t>) (</a:t>
            </a:r>
            <a:r>
              <a:rPr lang="en-US" dirty="0" smtClean="0">
                <a:hlinkClick r:id="rId4"/>
              </a:rPr>
              <a:t>link</a:t>
            </a:r>
            <a:r>
              <a:rPr lang="en-US" dirty="0" smtClean="0"/>
              <a:t>)</a:t>
            </a:r>
          </a:p>
          <a:p>
            <a:pPr marL="1144588" lvl="3" indent="-342900" defTabSz="28575">
              <a:buFont typeface="Arial"/>
              <a:buChar char="•"/>
            </a:pPr>
            <a:r>
              <a:rPr lang="en-US" sz="1900" dirty="0" smtClean="0"/>
              <a:t>6 action lines (</a:t>
            </a:r>
            <a:r>
              <a:rPr lang="en-US" sz="1900" dirty="0" err="1" smtClean="0"/>
              <a:t>Archi</a:t>
            </a:r>
            <a:r>
              <a:rPr lang="en-US" sz="1900" dirty="0" smtClean="0"/>
              <a:t>., Data, Services, Access &amp; </a:t>
            </a:r>
            <a:r>
              <a:rPr lang="en-US" sz="1900" dirty="0" err="1" smtClean="0"/>
              <a:t>Interf</a:t>
            </a:r>
            <a:r>
              <a:rPr lang="en-US" sz="1900" dirty="0" smtClean="0"/>
              <a:t>., Rules, Governance) </a:t>
            </a:r>
            <a:endParaRPr lang="en-US" sz="1900" dirty="0"/>
          </a:p>
          <a:p>
            <a:pPr lvl="1">
              <a:buFont typeface="Arial"/>
              <a:buChar char="•"/>
            </a:pPr>
            <a:r>
              <a:rPr lang="en-US" dirty="0" smtClean="0">
                <a:hlinkClick r:id="rId5"/>
              </a:rPr>
              <a:t>EOSC Portal</a:t>
            </a:r>
            <a:r>
              <a:rPr lang="en-US" dirty="0" smtClean="0"/>
              <a:t> launch (Nov 2018)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EOSC Executive Board (Nov 2018. </a:t>
            </a:r>
            <a:r>
              <a:rPr lang="en-US" dirty="0" smtClean="0">
                <a:hlinkClick r:id="rId6"/>
              </a:rPr>
              <a:t>Members</a:t>
            </a:r>
            <a:r>
              <a:rPr lang="en-US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EOSC Governance </a:t>
            </a:r>
            <a:r>
              <a:rPr lang="en-US" dirty="0" smtClean="0"/>
              <a:t>board (Jan 2019) </a:t>
            </a:r>
            <a:endParaRPr lang="en-US" dirty="0" smtClean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EOSC Symposium (26-28. Nov, 2019, Budapest)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63224" y="274920"/>
            <a:ext cx="10191622" cy="86408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happened since April </a:t>
            </a:r>
            <a:r>
              <a:rPr lang="en-US" dirty="0" smtClean="0"/>
              <a:t>2016: </a:t>
            </a:r>
            <a:r>
              <a:rPr lang="en-US" u="sng" dirty="0" smtClean="0"/>
              <a:t>EC initiatives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23736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theme/theme1.xml><?xml version="1.0" encoding="utf-8"?>
<a:theme xmlns:a="http://schemas.openxmlformats.org/drawingml/2006/main" name="slide_base">
  <a:themeElements>
    <a:clrScheme name="Eudat-Color">
      <a:dk1>
        <a:srgbClr val="515151"/>
      </a:dk1>
      <a:lt1>
        <a:srgbClr val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penAIRE_OpenSans_2017_v1" id="{D9A866A4-9639-464A-BAF6-472C2B4E4D10}" vid="{6AE3E86A-DA0F-1449-AA19-57DD6D897A57}"/>
    </a:ext>
  </a:extLst>
</a:theme>
</file>

<file path=ppt/theme/theme3.xml><?xml version="1.0" encoding="utf-8"?>
<a:theme xmlns:a="http://schemas.openxmlformats.org/drawingml/2006/main" name="SEEGRID-ppt-template">
  <a:themeElements>
    <a:clrScheme name="vi-seem">
      <a:dk1>
        <a:sysClr val="windowText" lastClr="000000"/>
      </a:dk1>
      <a:lt1>
        <a:sysClr val="window" lastClr="FFFFFF"/>
      </a:lt1>
      <a:dk2>
        <a:srgbClr val="4E3B30"/>
      </a:dk2>
      <a:lt2>
        <a:srgbClr val="FFFFFF"/>
      </a:lt2>
      <a:accent1>
        <a:srgbClr val="CF4901"/>
      </a:accent1>
      <a:accent2>
        <a:srgbClr val="E85E15"/>
      </a:accent2>
      <a:accent3>
        <a:srgbClr val="FA7F34"/>
      </a:accent3>
      <a:accent4>
        <a:srgbClr val="FECB31"/>
      </a:accent4>
      <a:accent5>
        <a:srgbClr val="1594F2"/>
      </a:accent5>
      <a:accent6>
        <a:srgbClr val="20A0FF"/>
      </a:accent6>
      <a:hlink>
        <a:srgbClr val="AD1F1F"/>
      </a:hlink>
      <a:folHlink>
        <a:srgbClr val="FFC42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EEGRID-ppt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5496</TotalTime>
  <Words>2484</Words>
  <Application>Microsoft Macintosh PowerPoint</Application>
  <PresentationFormat>Custom</PresentationFormat>
  <Paragraphs>498</Paragraphs>
  <Slides>37</Slides>
  <Notes>13</Notes>
  <HiddenSlides>3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slide_base</vt:lpstr>
      <vt:lpstr>Master</vt:lpstr>
      <vt:lpstr>SEEGRID-ppt-template</vt:lpstr>
      <vt:lpstr>PowerPoint Presentation</vt:lpstr>
      <vt:lpstr>PowerPoint Presentation</vt:lpstr>
      <vt:lpstr>PowerPoint Presentation</vt:lpstr>
      <vt:lpstr>Open Science</vt:lpstr>
      <vt:lpstr>Motivation: Increased science output</vt:lpstr>
      <vt:lpstr>Motivation: Reproducibility</vt:lpstr>
      <vt:lpstr>Motivation: Financial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EGI Federation: the compute platform</vt:lpstr>
      <vt:lpstr>EUDAT CDI: the data platform CDI – Collaborative Data Infrastructure</vt:lpstr>
      <vt:lpstr>The EOSC-hub project established ‘The Hub’</vt:lpstr>
      <vt:lpstr>Area 1: Services</vt:lpstr>
      <vt:lpstr>PowerPoint Presentation</vt:lpstr>
      <vt:lpstr>PowerPoint Presentation</vt:lpstr>
      <vt:lpstr>Area 2: Federation services</vt:lpstr>
      <vt:lpstr>Area 3: Federated operation</vt:lpstr>
      <vt:lpstr>Implementing FitSM – What does it mean in practice?</vt:lpstr>
      <vt:lpstr>Area 4: Processes and policies </vt:lpstr>
      <vt:lpstr>Example: Integrated Carbon Observation System</vt:lpstr>
      <vt:lpstr>A ‘long-tail of science’ Open Science story with EOSC</vt:lpstr>
      <vt:lpstr>Example: DataFurn business pilot</vt:lpstr>
      <vt:lpstr>What’s in it for you: 5 opportunities</vt:lpstr>
      <vt:lpstr>PowerPoint Presentation</vt:lpstr>
      <vt:lpstr>PowerPoint Presentation</vt:lpstr>
      <vt:lpstr>PowerPoint Presentation</vt:lpstr>
      <vt:lpstr>O3: EOSC Digital Innovation Hub (DIH)</vt:lpstr>
      <vt:lpstr>Examples: Business pilots (initial 6)</vt:lpstr>
      <vt:lpstr>O4: Training and support</vt:lpstr>
      <vt:lpstr>O5: Networks</vt:lpstr>
      <vt:lpstr>NI4OS-Europe National Initiatives for Open Science in Europe</vt:lpstr>
      <vt:lpstr>NI4OS-Europe in Croatia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Gergely Sipos</cp:lastModifiedBy>
  <cp:revision>123</cp:revision>
  <dcterms:modified xsi:type="dcterms:W3CDTF">2019-05-22T10:51:55Z</dcterms:modified>
</cp:coreProperties>
</file>