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3" r:id="rId3"/>
    <p:sldId id="295" r:id="rId4"/>
    <p:sldId id="332" r:id="rId5"/>
    <p:sldId id="315" r:id="rId6"/>
    <p:sldId id="321" r:id="rId7"/>
    <p:sldId id="296" r:id="rId8"/>
    <p:sldId id="322" r:id="rId9"/>
    <p:sldId id="334" r:id="rId10"/>
    <p:sldId id="324" r:id="rId11"/>
    <p:sldId id="330" r:id="rId12"/>
    <p:sldId id="329" r:id="rId13"/>
    <p:sldId id="301" r:id="rId14"/>
    <p:sldId id="328" r:id="rId15"/>
    <p:sldId id="303" r:id="rId16"/>
    <p:sldId id="304" r:id="rId17"/>
    <p:sldId id="305" r:id="rId18"/>
    <p:sldId id="31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600" autoAdjust="0"/>
  </p:normalViewPr>
  <p:slideViewPr>
    <p:cSldViewPr>
      <p:cViewPr varScale="1">
        <p:scale>
          <a:sx n="88" d="100"/>
          <a:sy n="88" d="100"/>
        </p:scale>
        <p:origin x="-45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posal_fotis\proposal_fotis\deliverable_2_3\working_sheets\Amazon_analysis_4_2301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M/L/XL standard instances - LINUX  - 27% DEGRADATION </a:t>
            </a:r>
            <a:endParaRPr lang="el-GR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indifference_degradation!$C$183</c:f>
              <c:strCache>
                <c:ptCount val="1"/>
                <c:pt idx="0">
                  <c:v>On demand istances</c:v>
                </c:pt>
              </c:strCache>
            </c:strRef>
          </c:tx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cat>
          <c:val>
            <c:numRef>
              <c:f>indifference_degradation!$C$184:$C$193</c:f>
              <c:numCache>
                <c:formatCode>0.000</c:formatCode>
                <c:ptCount val="10"/>
                <c:pt idx="0">
                  <c:v>0.0809371951677047</c:v>
                </c:pt>
                <c:pt idx="1">
                  <c:v>0.0809371951677047</c:v>
                </c:pt>
                <c:pt idx="2">
                  <c:v>0.0809371951677047</c:v>
                </c:pt>
                <c:pt idx="3">
                  <c:v>0.0809371951677047</c:v>
                </c:pt>
                <c:pt idx="4">
                  <c:v>0.0809371951677047</c:v>
                </c:pt>
                <c:pt idx="5">
                  <c:v>0.0809371951677047</c:v>
                </c:pt>
                <c:pt idx="6">
                  <c:v>0.0809371951677047</c:v>
                </c:pt>
                <c:pt idx="7">
                  <c:v>0.0809371951677047</c:v>
                </c:pt>
                <c:pt idx="8">
                  <c:v>0.0809371951677047</c:v>
                </c:pt>
                <c:pt idx="9">
                  <c:v>0.0809371951677047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indifference_degradation!$D$183</c:f>
              <c:strCache>
                <c:ptCount val="1"/>
                <c:pt idx="0">
                  <c:v>1year reserved -60%</c:v>
                </c:pt>
              </c:strCache>
            </c:strRef>
          </c:tx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cat>
          <c:val>
            <c:numRef>
              <c:f>indifference_degradation!$D$184:$D$193</c:f>
              <c:numCache>
                <c:formatCode>0.000</c:formatCode>
                <c:ptCount val="10"/>
                <c:pt idx="0">
                  <c:v>0.0591321973827979</c:v>
                </c:pt>
                <c:pt idx="1">
                  <c:v>0.0591321973827979</c:v>
                </c:pt>
                <c:pt idx="2">
                  <c:v>0.0591321973827979</c:v>
                </c:pt>
                <c:pt idx="3">
                  <c:v>0.0591321973827979</c:v>
                </c:pt>
                <c:pt idx="4">
                  <c:v>0.0591321973827979</c:v>
                </c:pt>
                <c:pt idx="5">
                  <c:v>0.0591321973827979</c:v>
                </c:pt>
                <c:pt idx="6">
                  <c:v>0.0591321973827979</c:v>
                </c:pt>
                <c:pt idx="7">
                  <c:v>0.0591321973827979</c:v>
                </c:pt>
                <c:pt idx="8">
                  <c:v>0.0591321973827979</c:v>
                </c:pt>
                <c:pt idx="9">
                  <c:v>0.0591321973827979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indifference_degradation!$E$183</c:f>
              <c:strCache>
                <c:ptCount val="1"/>
                <c:pt idx="0">
                  <c:v>1year reserved -80%</c:v>
                </c:pt>
              </c:strCache>
            </c:strRef>
          </c:tx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cat>
          <c:val>
            <c:numRef>
              <c:f>indifference_degradation!$E$184:$E$193</c:f>
              <c:numCache>
                <c:formatCode>0.000</c:formatCode>
                <c:ptCount val="10"/>
                <c:pt idx="0">
                  <c:v>0.050300412387665</c:v>
                </c:pt>
                <c:pt idx="1">
                  <c:v>0.050300412387665</c:v>
                </c:pt>
                <c:pt idx="2">
                  <c:v>0.050300412387665</c:v>
                </c:pt>
                <c:pt idx="3">
                  <c:v>0.050300412387665</c:v>
                </c:pt>
                <c:pt idx="4">
                  <c:v>0.050300412387665</c:v>
                </c:pt>
                <c:pt idx="5">
                  <c:v>0.050300412387665</c:v>
                </c:pt>
                <c:pt idx="6">
                  <c:v>0.050300412387665</c:v>
                </c:pt>
                <c:pt idx="7">
                  <c:v>0.050300412387665</c:v>
                </c:pt>
                <c:pt idx="8">
                  <c:v>0.050300412387665</c:v>
                </c:pt>
                <c:pt idx="9">
                  <c:v>0.050300412387665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indifference_degradation!$H$183</c:f>
              <c:strCache>
                <c:ptCount val="1"/>
                <c:pt idx="0">
                  <c:v>e-FISCAL all median</c:v>
                </c:pt>
              </c:strCache>
            </c:strRef>
          </c:tx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cat>
          <c:val>
            <c:numRef>
              <c:f>indifference_degradation!$H$184:$H$193</c:f>
              <c:numCache>
                <c:formatCode>0.000</c:formatCode>
                <c:ptCount val="10"/>
                <c:pt idx="0">
                  <c:v>0.232534246575343</c:v>
                </c:pt>
                <c:pt idx="1">
                  <c:v>0.116267123287671</c:v>
                </c:pt>
                <c:pt idx="2">
                  <c:v>0.0775114155251142</c:v>
                </c:pt>
                <c:pt idx="3">
                  <c:v>0.0581335616438356</c:v>
                </c:pt>
                <c:pt idx="4">
                  <c:v>0.0465068493150685</c:v>
                </c:pt>
                <c:pt idx="5">
                  <c:v>0.0387557077625571</c:v>
                </c:pt>
                <c:pt idx="6">
                  <c:v>0.0332191780821918</c:v>
                </c:pt>
                <c:pt idx="7">
                  <c:v>0.0290667808219178</c:v>
                </c:pt>
                <c:pt idx="8">
                  <c:v>0.0258371385083714</c:v>
                </c:pt>
                <c:pt idx="9">
                  <c:v>0.0232534246575342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indifference_degradation!$I$183</c:f>
              <c:strCache>
                <c:ptCount val="1"/>
                <c:pt idx="0">
                  <c:v>e-FISCAL all average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ln>
                <a:solidFill>
                  <a:srgbClr val="FFFF00"/>
                </a:solidFill>
              </a:ln>
            </c:spPr>
          </c:marker>
          <c:cat>
            <c:numRef>
              <c:f>indifference_degradation!$B$184:$B$193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cat>
          <c:val>
            <c:numRef>
              <c:f>indifference_degradation!$I$184:$I$193</c:f>
              <c:numCache>
                <c:formatCode>0.000</c:formatCode>
                <c:ptCount val="10"/>
                <c:pt idx="0">
                  <c:v>0.445833333333333</c:v>
                </c:pt>
                <c:pt idx="1">
                  <c:v>0.222916666666667</c:v>
                </c:pt>
                <c:pt idx="2">
                  <c:v>0.148611111111111</c:v>
                </c:pt>
                <c:pt idx="3">
                  <c:v>0.111458333333333</c:v>
                </c:pt>
                <c:pt idx="4">
                  <c:v>0.0891666666666667</c:v>
                </c:pt>
                <c:pt idx="5">
                  <c:v>0.0743055555555556</c:v>
                </c:pt>
                <c:pt idx="6">
                  <c:v>0.0636904761904762</c:v>
                </c:pt>
                <c:pt idx="7">
                  <c:v>0.0557291666666667</c:v>
                </c:pt>
                <c:pt idx="8">
                  <c:v>0.0495370370370371</c:v>
                </c:pt>
                <c:pt idx="9">
                  <c:v>0.0445833333333334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01032"/>
        <c:axId val="2111203160"/>
      </c:lineChart>
      <c:catAx>
        <c:axId val="2111201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600" dirty="0" smtClean="0"/>
                  <a:t>Utilisation of in-house</a:t>
                </a:r>
                <a:r>
                  <a:rPr lang="en-GB" sz="1600" baseline="0" dirty="0" smtClean="0"/>
                  <a:t> infrastructure</a:t>
                </a:r>
                <a:endParaRPr lang="en-GB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2111203160"/>
        <c:crosses val="autoZero"/>
        <c:auto val="1"/>
        <c:lblAlgn val="ctr"/>
        <c:lblOffset val="100"/>
        <c:noMultiLvlLbl val="0"/>
      </c:catAx>
      <c:valAx>
        <c:axId val="2111203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l-GR" sz="1800" dirty="0"/>
                  <a:t>€</a:t>
                </a:r>
                <a:r>
                  <a:rPr lang="el-GR" sz="18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800" b="1" i="0" u="none" strike="noStrike" kern="1200" baseline="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core hour </a:t>
                </a:r>
              </a:p>
            </c:rich>
          </c:tx>
          <c:layout/>
          <c:overlay val="0"/>
        </c:title>
        <c:numFmt formatCode="0.000" sourceLinked="1"/>
        <c:majorTickMark val="none"/>
        <c:minorTickMark val="none"/>
        <c:tickLblPos val="nextTo"/>
        <c:crossAx val="2111201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870949764805"/>
          <c:y val="0.737446790539255"/>
          <c:w val="0.20554311019834"/>
          <c:h val="0.2184431942873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669F7-A0DF-8344-9DDB-D36EF54B8B5D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</dgm:pt>
    <dgm:pt modelId="{7AD8E611-FB6F-1C4E-A514-23775312907B}">
      <dgm:prSet phldrT="[Text]"/>
      <dgm:spPr/>
      <dgm:t>
        <a:bodyPr/>
        <a:lstStyle/>
        <a:p>
          <a:r>
            <a:rPr lang="en-US" dirty="0" smtClean="0"/>
            <a:t>State of Art review and costing issues</a:t>
          </a:r>
          <a:endParaRPr lang="en-US" dirty="0"/>
        </a:p>
      </dgm:t>
    </dgm:pt>
    <dgm:pt modelId="{D7CCCE9C-19F2-B043-AE2A-17F64106034D}" type="parTrans" cxnId="{16ABCD8A-662E-074C-A0EA-8A6E42AD18D9}">
      <dgm:prSet/>
      <dgm:spPr/>
      <dgm:t>
        <a:bodyPr/>
        <a:lstStyle/>
        <a:p>
          <a:endParaRPr lang="en-US"/>
        </a:p>
      </dgm:t>
    </dgm:pt>
    <dgm:pt modelId="{DBC8DD49-2011-6140-817C-DF92209FD7E4}" type="sibTrans" cxnId="{16ABCD8A-662E-074C-A0EA-8A6E42AD18D9}">
      <dgm:prSet/>
      <dgm:spPr/>
      <dgm:t>
        <a:bodyPr/>
        <a:lstStyle/>
        <a:p>
          <a:endParaRPr lang="en-US"/>
        </a:p>
      </dgm:t>
    </dgm:pt>
    <dgm:pt modelId="{F34E8ECA-D9F4-D74B-B466-5E8182C229A9}">
      <dgm:prSet phldrT="[Text]"/>
      <dgm:spPr/>
      <dgm:t>
        <a:bodyPr/>
        <a:lstStyle/>
        <a:p>
          <a:r>
            <a:rPr lang="en-US" dirty="0" smtClean="0"/>
            <a:t>Calculation, benchmarking, comparison with evidence, conclusions, findings</a:t>
          </a:r>
          <a:endParaRPr lang="en-US" dirty="0"/>
        </a:p>
      </dgm:t>
    </dgm:pt>
    <dgm:pt modelId="{4BBCF922-FFB4-B040-9E07-7E1EBFEB1E34}" type="parTrans" cxnId="{B9DCEF26-3100-0942-B024-627B8E0C6C35}">
      <dgm:prSet/>
      <dgm:spPr/>
      <dgm:t>
        <a:bodyPr/>
        <a:lstStyle/>
        <a:p>
          <a:endParaRPr lang="en-US"/>
        </a:p>
      </dgm:t>
    </dgm:pt>
    <dgm:pt modelId="{2B9B844E-F935-D94A-81D9-CCC627843CD2}" type="sibTrans" cxnId="{B9DCEF26-3100-0942-B024-627B8E0C6C35}">
      <dgm:prSet/>
      <dgm:spPr/>
      <dgm:t>
        <a:bodyPr/>
        <a:lstStyle/>
        <a:p>
          <a:endParaRPr lang="en-US"/>
        </a:p>
      </dgm:t>
    </dgm:pt>
    <dgm:pt modelId="{A85BAD63-93DB-5341-9C36-C7BC0A800B2A}">
      <dgm:prSet phldrT="[Text]"/>
      <dgm:spPr/>
      <dgm:t>
        <a:bodyPr/>
        <a:lstStyle/>
        <a:p>
          <a:r>
            <a:rPr lang="en-US" dirty="0" smtClean="0"/>
            <a:t>Development of cost model</a:t>
          </a:r>
          <a:endParaRPr lang="en-US" dirty="0"/>
        </a:p>
      </dgm:t>
    </dgm:pt>
    <dgm:pt modelId="{6AF432E3-BC6D-6448-BF0C-3934EA169C4B}" type="parTrans" cxnId="{14679AB7-1291-6543-8B03-CED77403C370}">
      <dgm:prSet/>
      <dgm:spPr/>
      <dgm:t>
        <a:bodyPr/>
        <a:lstStyle/>
        <a:p>
          <a:endParaRPr lang="en-US"/>
        </a:p>
      </dgm:t>
    </dgm:pt>
    <dgm:pt modelId="{0F0F7DCD-BF47-0245-BE43-2CF7A4DC1202}" type="sibTrans" cxnId="{14679AB7-1291-6543-8B03-CED77403C370}">
      <dgm:prSet/>
      <dgm:spPr/>
      <dgm:t>
        <a:bodyPr/>
        <a:lstStyle/>
        <a:p>
          <a:endParaRPr lang="en-US"/>
        </a:p>
      </dgm:t>
    </dgm:pt>
    <dgm:pt modelId="{59BB0A3E-4FD2-9E4D-B20A-23FD9EB9FAA3}">
      <dgm:prSet phldrT="[Text]"/>
      <dgm:spPr/>
      <dgm:t>
        <a:bodyPr/>
        <a:lstStyle/>
        <a:p>
          <a:r>
            <a:rPr lang="en-US" dirty="0" smtClean="0"/>
            <a:t>Sample identification</a:t>
          </a:r>
          <a:endParaRPr lang="en-US" dirty="0"/>
        </a:p>
      </dgm:t>
    </dgm:pt>
    <dgm:pt modelId="{6E2E6CF7-E307-4E4B-8239-2A2BB2677670}" type="parTrans" cxnId="{691DD223-2BCE-CF40-A400-39C278CF6E0C}">
      <dgm:prSet/>
      <dgm:spPr/>
      <dgm:t>
        <a:bodyPr/>
        <a:lstStyle/>
        <a:p>
          <a:endParaRPr lang="en-US"/>
        </a:p>
      </dgm:t>
    </dgm:pt>
    <dgm:pt modelId="{D8A396B8-B6E7-4A41-BA04-C78ACD65F991}" type="sibTrans" cxnId="{691DD223-2BCE-CF40-A400-39C278CF6E0C}">
      <dgm:prSet/>
      <dgm:spPr/>
      <dgm:t>
        <a:bodyPr/>
        <a:lstStyle/>
        <a:p>
          <a:endParaRPr lang="en-US"/>
        </a:p>
      </dgm:t>
    </dgm:pt>
    <dgm:pt modelId="{C70A838C-55DB-2F42-9E80-DA31D3653D15}">
      <dgm:prSet phldrT="[Text]"/>
      <dgm:spPr/>
      <dgm:t>
        <a:bodyPr/>
        <a:lstStyle/>
        <a:p>
          <a:r>
            <a:rPr lang="en-US" dirty="0" smtClean="0"/>
            <a:t>Questionnaire development</a:t>
          </a:r>
          <a:endParaRPr lang="en-US" dirty="0"/>
        </a:p>
      </dgm:t>
    </dgm:pt>
    <dgm:pt modelId="{2BE02F0C-7845-CC43-AAB3-03EC64354C73}" type="parTrans" cxnId="{A012982E-8772-C549-9996-A3B0B48EFA4C}">
      <dgm:prSet/>
      <dgm:spPr/>
      <dgm:t>
        <a:bodyPr/>
        <a:lstStyle/>
        <a:p>
          <a:endParaRPr lang="en-US"/>
        </a:p>
      </dgm:t>
    </dgm:pt>
    <dgm:pt modelId="{6CDF5EC9-2406-1A47-8ED3-5CE9B31DFF9D}" type="sibTrans" cxnId="{A012982E-8772-C549-9996-A3B0B48EFA4C}">
      <dgm:prSet/>
      <dgm:spPr/>
      <dgm:t>
        <a:bodyPr/>
        <a:lstStyle/>
        <a:p>
          <a:endParaRPr lang="en-US"/>
        </a:p>
      </dgm:t>
    </dgm:pt>
    <dgm:pt modelId="{645FF478-04B6-0E45-BD1C-9024A6E9B166}">
      <dgm:prSet phldrT="[Text]"/>
      <dgm:spPr/>
      <dgm:t>
        <a:bodyPr/>
        <a:lstStyle/>
        <a:p>
          <a:r>
            <a:rPr lang="en-US" dirty="0" smtClean="0"/>
            <a:t>Questionnaire dissemination/follow up/collection</a:t>
          </a:r>
          <a:endParaRPr lang="en-US" dirty="0"/>
        </a:p>
      </dgm:t>
    </dgm:pt>
    <dgm:pt modelId="{851B8157-D23A-A647-B8F0-DCF75EF6D6A6}" type="parTrans" cxnId="{F6C56EAF-AF44-BB49-AB23-1F1833CCBAD9}">
      <dgm:prSet/>
      <dgm:spPr/>
      <dgm:t>
        <a:bodyPr/>
        <a:lstStyle/>
        <a:p>
          <a:endParaRPr lang="en-US"/>
        </a:p>
      </dgm:t>
    </dgm:pt>
    <dgm:pt modelId="{FB84D69D-DF5D-024E-88D5-F25F71A1CA68}" type="sibTrans" cxnId="{F6C56EAF-AF44-BB49-AB23-1F1833CCBAD9}">
      <dgm:prSet/>
      <dgm:spPr/>
      <dgm:t>
        <a:bodyPr/>
        <a:lstStyle/>
        <a:p>
          <a:endParaRPr lang="en-US"/>
        </a:p>
      </dgm:t>
    </dgm:pt>
    <dgm:pt modelId="{EF064429-9F99-B14C-9563-06130B1B86B1}" type="pres">
      <dgm:prSet presAssocID="{CCF669F7-A0DF-8344-9DDB-D36EF54B8B5D}" presName="CompostProcess" presStyleCnt="0">
        <dgm:presLayoutVars>
          <dgm:dir/>
          <dgm:resizeHandles val="exact"/>
        </dgm:presLayoutVars>
      </dgm:prSet>
      <dgm:spPr/>
    </dgm:pt>
    <dgm:pt modelId="{AB7FE042-9AFF-F942-B98C-10075F6713F3}" type="pres">
      <dgm:prSet presAssocID="{CCF669F7-A0DF-8344-9DDB-D36EF54B8B5D}" presName="arrow" presStyleLbl="bgShp" presStyleIdx="0" presStyleCnt="1"/>
      <dgm:spPr/>
    </dgm:pt>
    <dgm:pt modelId="{3E75525D-3E56-404E-A1E6-DBA670BA6DBE}" type="pres">
      <dgm:prSet presAssocID="{CCF669F7-A0DF-8344-9DDB-D36EF54B8B5D}" presName="linearProcess" presStyleCnt="0"/>
      <dgm:spPr/>
    </dgm:pt>
    <dgm:pt modelId="{3D1408C8-82E2-D547-B045-ECAB960F2D0B}" type="pres">
      <dgm:prSet presAssocID="{7AD8E611-FB6F-1C4E-A514-23775312907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B338F-EDBC-4F42-B609-7D2662CEE1EA}" type="pres">
      <dgm:prSet presAssocID="{DBC8DD49-2011-6140-817C-DF92209FD7E4}" presName="sibTrans" presStyleCnt="0"/>
      <dgm:spPr/>
    </dgm:pt>
    <dgm:pt modelId="{CD9A6C35-BBDA-E84D-8BF2-A82B8B092881}" type="pres">
      <dgm:prSet presAssocID="{A85BAD63-93DB-5341-9C36-C7BC0A800B2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74C83-DABB-184A-B04E-F1BF7F09D635}" type="pres">
      <dgm:prSet presAssocID="{0F0F7DCD-BF47-0245-BE43-2CF7A4DC1202}" presName="sibTrans" presStyleCnt="0"/>
      <dgm:spPr/>
    </dgm:pt>
    <dgm:pt modelId="{C362B443-D380-F448-9AB9-A6975511E7ED}" type="pres">
      <dgm:prSet presAssocID="{59BB0A3E-4FD2-9E4D-B20A-23FD9EB9FAA3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2D356-52C5-B84C-A50C-C1D99D69EAB1}" type="pres">
      <dgm:prSet presAssocID="{D8A396B8-B6E7-4A41-BA04-C78ACD65F991}" presName="sibTrans" presStyleCnt="0"/>
      <dgm:spPr/>
    </dgm:pt>
    <dgm:pt modelId="{37772419-58EB-E64B-854D-E081D5C90B11}" type="pres">
      <dgm:prSet presAssocID="{C70A838C-55DB-2F42-9E80-DA31D3653D15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1FD00-3965-1342-82CF-727B3890A4DC}" type="pres">
      <dgm:prSet presAssocID="{6CDF5EC9-2406-1A47-8ED3-5CE9B31DFF9D}" presName="sibTrans" presStyleCnt="0"/>
      <dgm:spPr/>
    </dgm:pt>
    <dgm:pt modelId="{C2FD09AE-EB66-7D4F-B992-3B5B6F02EBFE}" type="pres">
      <dgm:prSet presAssocID="{645FF478-04B6-0E45-BD1C-9024A6E9B166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96735-F619-C744-939A-70E9F680D27F}" type="pres">
      <dgm:prSet presAssocID="{FB84D69D-DF5D-024E-88D5-F25F71A1CA68}" presName="sibTrans" presStyleCnt="0"/>
      <dgm:spPr/>
    </dgm:pt>
    <dgm:pt modelId="{25A88DC9-C7FD-124A-B980-9EA49111D87B}" type="pres">
      <dgm:prSet presAssocID="{F34E8ECA-D9F4-D74B-B466-5E8182C229A9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09335-7223-894B-BDD9-3F8C304599C4}" type="presOf" srcId="{645FF478-04B6-0E45-BD1C-9024A6E9B166}" destId="{C2FD09AE-EB66-7D4F-B992-3B5B6F02EBFE}" srcOrd="0" destOrd="0" presId="urn:microsoft.com/office/officeart/2005/8/layout/hProcess9"/>
    <dgm:cxn modelId="{50618E98-255E-734F-B54C-4B59650281E2}" type="presOf" srcId="{7AD8E611-FB6F-1C4E-A514-23775312907B}" destId="{3D1408C8-82E2-D547-B045-ECAB960F2D0B}" srcOrd="0" destOrd="0" presId="urn:microsoft.com/office/officeart/2005/8/layout/hProcess9"/>
    <dgm:cxn modelId="{F8B0A46B-EF3E-4B4B-A910-9F83424287E1}" type="presOf" srcId="{CCF669F7-A0DF-8344-9DDB-D36EF54B8B5D}" destId="{EF064429-9F99-B14C-9563-06130B1B86B1}" srcOrd="0" destOrd="0" presId="urn:microsoft.com/office/officeart/2005/8/layout/hProcess9"/>
    <dgm:cxn modelId="{691DD223-2BCE-CF40-A400-39C278CF6E0C}" srcId="{CCF669F7-A0DF-8344-9DDB-D36EF54B8B5D}" destId="{59BB0A3E-4FD2-9E4D-B20A-23FD9EB9FAA3}" srcOrd="2" destOrd="0" parTransId="{6E2E6CF7-E307-4E4B-8239-2A2BB2677670}" sibTransId="{D8A396B8-B6E7-4A41-BA04-C78ACD65F991}"/>
    <dgm:cxn modelId="{C84503E3-F8E1-E944-B9BF-769CA38AEF47}" type="presOf" srcId="{F34E8ECA-D9F4-D74B-B466-5E8182C229A9}" destId="{25A88DC9-C7FD-124A-B980-9EA49111D87B}" srcOrd="0" destOrd="0" presId="urn:microsoft.com/office/officeart/2005/8/layout/hProcess9"/>
    <dgm:cxn modelId="{16ABCD8A-662E-074C-A0EA-8A6E42AD18D9}" srcId="{CCF669F7-A0DF-8344-9DDB-D36EF54B8B5D}" destId="{7AD8E611-FB6F-1C4E-A514-23775312907B}" srcOrd="0" destOrd="0" parTransId="{D7CCCE9C-19F2-B043-AE2A-17F64106034D}" sibTransId="{DBC8DD49-2011-6140-817C-DF92209FD7E4}"/>
    <dgm:cxn modelId="{F6C56EAF-AF44-BB49-AB23-1F1833CCBAD9}" srcId="{CCF669F7-A0DF-8344-9DDB-D36EF54B8B5D}" destId="{645FF478-04B6-0E45-BD1C-9024A6E9B166}" srcOrd="4" destOrd="0" parTransId="{851B8157-D23A-A647-B8F0-DCF75EF6D6A6}" sibTransId="{FB84D69D-DF5D-024E-88D5-F25F71A1CA68}"/>
    <dgm:cxn modelId="{D8306F15-33DF-4943-85D8-197860C23316}" type="presOf" srcId="{A85BAD63-93DB-5341-9C36-C7BC0A800B2A}" destId="{CD9A6C35-BBDA-E84D-8BF2-A82B8B092881}" srcOrd="0" destOrd="0" presId="urn:microsoft.com/office/officeart/2005/8/layout/hProcess9"/>
    <dgm:cxn modelId="{B241A615-D0EC-9D4A-A5A9-0D45587A6850}" type="presOf" srcId="{59BB0A3E-4FD2-9E4D-B20A-23FD9EB9FAA3}" destId="{C362B443-D380-F448-9AB9-A6975511E7ED}" srcOrd="0" destOrd="0" presId="urn:microsoft.com/office/officeart/2005/8/layout/hProcess9"/>
    <dgm:cxn modelId="{B9DCEF26-3100-0942-B024-627B8E0C6C35}" srcId="{CCF669F7-A0DF-8344-9DDB-D36EF54B8B5D}" destId="{F34E8ECA-D9F4-D74B-B466-5E8182C229A9}" srcOrd="5" destOrd="0" parTransId="{4BBCF922-FFB4-B040-9E07-7E1EBFEB1E34}" sibTransId="{2B9B844E-F935-D94A-81D9-CCC627843CD2}"/>
    <dgm:cxn modelId="{A012982E-8772-C549-9996-A3B0B48EFA4C}" srcId="{CCF669F7-A0DF-8344-9DDB-D36EF54B8B5D}" destId="{C70A838C-55DB-2F42-9E80-DA31D3653D15}" srcOrd="3" destOrd="0" parTransId="{2BE02F0C-7845-CC43-AAB3-03EC64354C73}" sibTransId="{6CDF5EC9-2406-1A47-8ED3-5CE9B31DFF9D}"/>
    <dgm:cxn modelId="{14679AB7-1291-6543-8B03-CED77403C370}" srcId="{CCF669F7-A0DF-8344-9DDB-D36EF54B8B5D}" destId="{A85BAD63-93DB-5341-9C36-C7BC0A800B2A}" srcOrd="1" destOrd="0" parTransId="{6AF432E3-BC6D-6448-BF0C-3934EA169C4B}" sibTransId="{0F0F7DCD-BF47-0245-BE43-2CF7A4DC1202}"/>
    <dgm:cxn modelId="{B03B99E5-8862-D34E-8FF3-6DE5C7A0C3CB}" type="presOf" srcId="{C70A838C-55DB-2F42-9E80-DA31D3653D15}" destId="{37772419-58EB-E64B-854D-E081D5C90B11}" srcOrd="0" destOrd="0" presId="urn:microsoft.com/office/officeart/2005/8/layout/hProcess9"/>
    <dgm:cxn modelId="{7BCFFA30-32D9-984B-8092-78EBDCCB9C18}" type="presParOf" srcId="{EF064429-9F99-B14C-9563-06130B1B86B1}" destId="{AB7FE042-9AFF-F942-B98C-10075F6713F3}" srcOrd="0" destOrd="0" presId="urn:microsoft.com/office/officeart/2005/8/layout/hProcess9"/>
    <dgm:cxn modelId="{73D0F004-C228-DA49-A762-57D6D8C0D226}" type="presParOf" srcId="{EF064429-9F99-B14C-9563-06130B1B86B1}" destId="{3E75525D-3E56-404E-A1E6-DBA670BA6DBE}" srcOrd="1" destOrd="0" presId="urn:microsoft.com/office/officeart/2005/8/layout/hProcess9"/>
    <dgm:cxn modelId="{1F5089EF-DC06-D54B-859C-B80DC56C2BFD}" type="presParOf" srcId="{3E75525D-3E56-404E-A1E6-DBA670BA6DBE}" destId="{3D1408C8-82E2-D547-B045-ECAB960F2D0B}" srcOrd="0" destOrd="0" presId="urn:microsoft.com/office/officeart/2005/8/layout/hProcess9"/>
    <dgm:cxn modelId="{742ECEA0-DB1B-4343-8F6D-81C24E102D30}" type="presParOf" srcId="{3E75525D-3E56-404E-A1E6-DBA670BA6DBE}" destId="{899B338F-EDBC-4F42-B609-7D2662CEE1EA}" srcOrd="1" destOrd="0" presId="urn:microsoft.com/office/officeart/2005/8/layout/hProcess9"/>
    <dgm:cxn modelId="{635B1AF5-421A-3D48-AC41-567A668D244D}" type="presParOf" srcId="{3E75525D-3E56-404E-A1E6-DBA670BA6DBE}" destId="{CD9A6C35-BBDA-E84D-8BF2-A82B8B092881}" srcOrd="2" destOrd="0" presId="urn:microsoft.com/office/officeart/2005/8/layout/hProcess9"/>
    <dgm:cxn modelId="{272F7FE6-8016-064F-BE11-161EEFF79177}" type="presParOf" srcId="{3E75525D-3E56-404E-A1E6-DBA670BA6DBE}" destId="{57F74C83-DABB-184A-B04E-F1BF7F09D635}" srcOrd="3" destOrd="0" presId="urn:microsoft.com/office/officeart/2005/8/layout/hProcess9"/>
    <dgm:cxn modelId="{E62B633E-0BF8-ED4C-948C-220E757CE608}" type="presParOf" srcId="{3E75525D-3E56-404E-A1E6-DBA670BA6DBE}" destId="{C362B443-D380-F448-9AB9-A6975511E7ED}" srcOrd="4" destOrd="0" presId="urn:microsoft.com/office/officeart/2005/8/layout/hProcess9"/>
    <dgm:cxn modelId="{29295D96-E13A-AB47-97AF-FF2717521664}" type="presParOf" srcId="{3E75525D-3E56-404E-A1E6-DBA670BA6DBE}" destId="{FD12D356-52C5-B84C-A50C-C1D99D69EAB1}" srcOrd="5" destOrd="0" presId="urn:microsoft.com/office/officeart/2005/8/layout/hProcess9"/>
    <dgm:cxn modelId="{4133362E-6273-C046-ADFC-FE5EF87D2461}" type="presParOf" srcId="{3E75525D-3E56-404E-A1E6-DBA670BA6DBE}" destId="{37772419-58EB-E64B-854D-E081D5C90B11}" srcOrd="6" destOrd="0" presId="urn:microsoft.com/office/officeart/2005/8/layout/hProcess9"/>
    <dgm:cxn modelId="{925DE6DB-CEBC-9B4A-864E-BF5A67665E7D}" type="presParOf" srcId="{3E75525D-3E56-404E-A1E6-DBA670BA6DBE}" destId="{3501FD00-3965-1342-82CF-727B3890A4DC}" srcOrd="7" destOrd="0" presId="urn:microsoft.com/office/officeart/2005/8/layout/hProcess9"/>
    <dgm:cxn modelId="{104B13FD-5EFE-C84E-AF97-0495F742017B}" type="presParOf" srcId="{3E75525D-3E56-404E-A1E6-DBA670BA6DBE}" destId="{C2FD09AE-EB66-7D4F-B992-3B5B6F02EBFE}" srcOrd="8" destOrd="0" presId="urn:microsoft.com/office/officeart/2005/8/layout/hProcess9"/>
    <dgm:cxn modelId="{F8085C9F-3931-B64F-81EC-18D1B11FD6A4}" type="presParOf" srcId="{3E75525D-3E56-404E-A1E6-DBA670BA6DBE}" destId="{9EF96735-F619-C744-939A-70E9F680D27F}" srcOrd="9" destOrd="0" presId="urn:microsoft.com/office/officeart/2005/8/layout/hProcess9"/>
    <dgm:cxn modelId="{F2F7D968-3EA1-6A45-A44E-811C58AAD00A}" type="presParOf" srcId="{3E75525D-3E56-404E-A1E6-DBA670BA6DBE}" destId="{25A88DC9-C7FD-124A-B980-9EA49111D87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6FF24-0B88-4A26-B827-EBD3D9FCA4B6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CAA9332-1981-450C-B74F-F31AFEBA6F75}">
      <dgm:prSet/>
      <dgm:spPr/>
      <dgm:t>
        <a:bodyPr/>
        <a:lstStyle/>
        <a:p>
          <a:pPr rtl="0"/>
          <a:r>
            <a:rPr lang="en-GB" dirty="0" smtClean="0"/>
            <a:t>Computing and storage hardware costs including interconnection costs </a:t>
          </a:r>
          <a:endParaRPr lang="el-GR" dirty="0"/>
        </a:p>
      </dgm:t>
    </dgm:pt>
    <dgm:pt modelId="{38D05447-BDFC-4566-9F38-90A264354834}" type="parTrans" cxnId="{96DDCDE1-E20C-4073-B432-10342A67CE90}">
      <dgm:prSet/>
      <dgm:spPr/>
      <dgm:t>
        <a:bodyPr/>
        <a:lstStyle/>
        <a:p>
          <a:endParaRPr lang="el-GR"/>
        </a:p>
      </dgm:t>
    </dgm:pt>
    <dgm:pt modelId="{D8ECCBD4-B21F-4E27-9D57-B0DA23B9A8EA}" type="sibTrans" cxnId="{96DDCDE1-E20C-4073-B432-10342A67CE90}">
      <dgm:prSet/>
      <dgm:spPr/>
      <dgm:t>
        <a:bodyPr/>
        <a:lstStyle/>
        <a:p>
          <a:endParaRPr lang="el-GR"/>
        </a:p>
      </dgm:t>
    </dgm:pt>
    <dgm:pt modelId="{1ABA8A73-5221-43EF-B8D9-630F70632855}">
      <dgm:prSet/>
      <dgm:spPr/>
      <dgm:t>
        <a:bodyPr/>
        <a:lstStyle/>
        <a:p>
          <a:pPr rtl="0"/>
          <a:r>
            <a:rPr lang="en-GB" dirty="0" smtClean="0"/>
            <a:t>Auxiliary equipment costs (cooling, UPS, power generator)</a:t>
          </a:r>
          <a:endParaRPr lang="el-GR" dirty="0"/>
        </a:p>
      </dgm:t>
    </dgm:pt>
    <dgm:pt modelId="{6DF2C5B3-ADFD-4E09-8854-108EEAEFFB46}" type="parTrans" cxnId="{9107F12C-00BE-4CDB-A190-0CE0730EDD75}">
      <dgm:prSet/>
      <dgm:spPr/>
      <dgm:t>
        <a:bodyPr/>
        <a:lstStyle/>
        <a:p>
          <a:endParaRPr lang="el-GR"/>
        </a:p>
      </dgm:t>
    </dgm:pt>
    <dgm:pt modelId="{01DB998F-1596-4035-AFF9-37292E2B13B0}" type="sibTrans" cxnId="{9107F12C-00BE-4CDB-A190-0CE0730EDD75}">
      <dgm:prSet/>
      <dgm:spPr/>
      <dgm:t>
        <a:bodyPr/>
        <a:lstStyle/>
        <a:p>
          <a:endParaRPr lang="el-GR"/>
        </a:p>
      </dgm:t>
    </dgm:pt>
    <dgm:pt modelId="{749C8868-B21A-4452-AD03-8AB7C1D7C3B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dirty="0" smtClean="0"/>
            <a:t>Software costs </a:t>
          </a:r>
          <a:endParaRPr lang="el-GR" dirty="0"/>
        </a:p>
      </dgm:t>
    </dgm:pt>
    <dgm:pt modelId="{830A4B6E-92D2-48C5-941F-6799C5ACC008}" type="parTrans" cxnId="{4E372754-0406-4DD3-B2BB-5C622370C149}">
      <dgm:prSet/>
      <dgm:spPr/>
      <dgm:t>
        <a:bodyPr/>
        <a:lstStyle/>
        <a:p>
          <a:endParaRPr lang="el-GR"/>
        </a:p>
      </dgm:t>
    </dgm:pt>
    <dgm:pt modelId="{79485226-30F3-46CC-9F36-BB69B779D28B}" type="sibTrans" cxnId="{4E372754-0406-4DD3-B2BB-5C622370C149}">
      <dgm:prSet/>
      <dgm:spPr/>
      <dgm:t>
        <a:bodyPr/>
        <a:lstStyle/>
        <a:p>
          <a:endParaRPr lang="el-GR"/>
        </a:p>
      </dgm:t>
    </dgm:pt>
    <dgm:pt modelId="{7FF94213-4661-4BB9-9378-F89A73290085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dirty="0" smtClean="0"/>
            <a:t>Personnel costs </a:t>
          </a:r>
          <a:endParaRPr lang="el-GR" dirty="0"/>
        </a:p>
      </dgm:t>
    </dgm:pt>
    <dgm:pt modelId="{F826CE70-5600-4FE7-82F3-ADFB6B2FBEF2}" type="parTrans" cxnId="{67DE7681-6009-4D61-A2BA-67B8C2229625}">
      <dgm:prSet/>
      <dgm:spPr/>
      <dgm:t>
        <a:bodyPr/>
        <a:lstStyle/>
        <a:p>
          <a:endParaRPr lang="el-GR"/>
        </a:p>
      </dgm:t>
    </dgm:pt>
    <dgm:pt modelId="{CF57FB50-6F60-42B7-97C9-46E14975EC46}" type="sibTrans" cxnId="{67DE7681-6009-4D61-A2BA-67B8C2229625}">
      <dgm:prSet/>
      <dgm:spPr/>
      <dgm:t>
        <a:bodyPr/>
        <a:lstStyle/>
        <a:p>
          <a:endParaRPr lang="el-GR"/>
        </a:p>
      </dgm:t>
    </dgm:pt>
    <dgm:pt modelId="{20085403-0E3D-4943-9F67-4467ADC6ACA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dirty="0" smtClean="0"/>
            <a:t>Site operating costs </a:t>
          </a:r>
          <a:endParaRPr lang="el-GR" dirty="0"/>
        </a:p>
      </dgm:t>
    </dgm:pt>
    <dgm:pt modelId="{BCF4AD95-8143-4C2E-8F7F-A0532154FCFC}" type="parTrans" cxnId="{93161DE2-8666-4DE5-A422-7EE653DC6A95}">
      <dgm:prSet/>
      <dgm:spPr/>
      <dgm:t>
        <a:bodyPr/>
        <a:lstStyle/>
        <a:p>
          <a:endParaRPr lang="el-GR"/>
        </a:p>
      </dgm:t>
    </dgm:pt>
    <dgm:pt modelId="{2A76175E-157A-402D-9021-AC139FD0A0CA}" type="sibTrans" cxnId="{93161DE2-8666-4DE5-A422-7EE653DC6A95}">
      <dgm:prSet/>
      <dgm:spPr/>
      <dgm:t>
        <a:bodyPr/>
        <a:lstStyle/>
        <a:p>
          <a:endParaRPr lang="el-GR"/>
        </a:p>
      </dgm:t>
    </dgm:pt>
    <dgm:pt modelId="{780ED143-AE0A-4776-AB29-7C6731452C8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dirty="0" smtClean="0"/>
            <a:t>Connection costs</a:t>
          </a:r>
          <a:endParaRPr lang="el-GR" dirty="0"/>
        </a:p>
      </dgm:t>
    </dgm:pt>
    <dgm:pt modelId="{DF57D87B-9DC4-4535-879C-C08F8D38B28D}" type="parTrans" cxnId="{10ADACCE-7D54-4567-A52F-1EA0E235F0DE}">
      <dgm:prSet/>
      <dgm:spPr/>
      <dgm:t>
        <a:bodyPr/>
        <a:lstStyle/>
        <a:p>
          <a:endParaRPr lang="el-GR"/>
        </a:p>
      </dgm:t>
    </dgm:pt>
    <dgm:pt modelId="{9F178D58-38FF-4AF4-B868-EAF9CA6A2251}" type="sibTrans" cxnId="{10ADACCE-7D54-4567-A52F-1EA0E235F0DE}">
      <dgm:prSet/>
      <dgm:spPr/>
      <dgm:t>
        <a:bodyPr/>
        <a:lstStyle/>
        <a:p>
          <a:endParaRPr lang="el-GR"/>
        </a:p>
      </dgm:t>
    </dgm:pt>
    <dgm:pt modelId="{F5B721E1-488B-41E7-B255-0FD887F2B612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dirty="0" smtClean="0"/>
            <a:t>Other costs  </a:t>
          </a:r>
          <a:endParaRPr lang="el-GR" dirty="0"/>
        </a:p>
      </dgm:t>
    </dgm:pt>
    <dgm:pt modelId="{F63A9B4E-3886-43D4-A932-E8234829DDDF}" type="parTrans" cxnId="{4F1A5ED5-004D-484D-99B4-74ED4EDCC51A}">
      <dgm:prSet/>
      <dgm:spPr/>
      <dgm:t>
        <a:bodyPr/>
        <a:lstStyle/>
        <a:p>
          <a:endParaRPr lang="el-GR"/>
        </a:p>
      </dgm:t>
    </dgm:pt>
    <dgm:pt modelId="{8276A858-456F-4F47-96CE-9CD34CA8A3ED}" type="sibTrans" cxnId="{4F1A5ED5-004D-484D-99B4-74ED4EDCC51A}">
      <dgm:prSet/>
      <dgm:spPr/>
      <dgm:t>
        <a:bodyPr/>
        <a:lstStyle/>
        <a:p>
          <a:endParaRPr lang="el-GR"/>
        </a:p>
      </dgm:t>
    </dgm:pt>
    <dgm:pt modelId="{78EB380E-7F26-49D6-84F4-C0806D391087}" type="pres">
      <dgm:prSet presAssocID="{0066FF24-0B88-4A26-B827-EBD3D9FCA4B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D580AF-3859-4959-B1A6-2558F21FCFBE}" type="pres">
      <dgm:prSet presAssocID="{CCAA9332-1981-450C-B74F-F31AFEBA6F75}" presName="comp" presStyleCnt="0"/>
      <dgm:spPr/>
    </dgm:pt>
    <dgm:pt modelId="{9D637EDC-5104-437E-9B85-BF51ADB5208C}" type="pres">
      <dgm:prSet presAssocID="{CCAA9332-1981-450C-B74F-F31AFEBA6F75}" presName="box" presStyleLbl="node1" presStyleIdx="0" presStyleCnt="7"/>
      <dgm:spPr/>
      <dgm:t>
        <a:bodyPr/>
        <a:lstStyle/>
        <a:p>
          <a:endParaRPr lang="el-GR"/>
        </a:p>
      </dgm:t>
    </dgm:pt>
    <dgm:pt modelId="{2EB6D9AF-15DE-4F57-BA55-2F8C50E9C8FC}" type="pres">
      <dgm:prSet presAssocID="{CCAA9332-1981-450C-B74F-F31AFEBA6F7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6C11468-D3DA-4D7F-8FF6-4E1FFE16F4CD}" type="pres">
      <dgm:prSet presAssocID="{CCAA9332-1981-450C-B74F-F31AFEBA6F7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66E0E0-0B2D-43D3-A3DE-E2F98FBE1ABF}" type="pres">
      <dgm:prSet presAssocID="{D8ECCBD4-B21F-4E27-9D57-B0DA23B9A8EA}" presName="spacer" presStyleCnt="0"/>
      <dgm:spPr/>
    </dgm:pt>
    <dgm:pt modelId="{11446450-340F-4963-8B67-03E3BB658257}" type="pres">
      <dgm:prSet presAssocID="{1ABA8A73-5221-43EF-B8D9-630F70632855}" presName="comp" presStyleCnt="0"/>
      <dgm:spPr/>
    </dgm:pt>
    <dgm:pt modelId="{AB971975-B1E5-4B0F-AEEE-B83636BE738C}" type="pres">
      <dgm:prSet presAssocID="{1ABA8A73-5221-43EF-B8D9-630F70632855}" presName="box" presStyleLbl="node1" presStyleIdx="1" presStyleCnt="7"/>
      <dgm:spPr/>
      <dgm:t>
        <a:bodyPr/>
        <a:lstStyle/>
        <a:p>
          <a:endParaRPr lang="el-GR"/>
        </a:p>
      </dgm:t>
    </dgm:pt>
    <dgm:pt modelId="{724BDE37-50FF-4031-BBAC-412A020DFA1F}" type="pres">
      <dgm:prSet presAssocID="{1ABA8A73-5221-43EF-B8D9-630F70632855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4C267DD-DCE3-403D-9018-D3242DB0714A}" type="pres">
      <dgm:prSet presAssocID="{1ABA8A73-5221-43EF-B8D9-630F70632855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0E9ABA-756B-4D2C-BA60-D209E807E728}" type="pres">
      <dgm:prSet presAssocID="{01DB998F-1596-4035-AFF9-37292E2B13B0}" presName="spacer" presStyleCnt="0"/>
      <dgm:spPr/>
    </dgm:pt>
    <dgm:pt modelId="{960F3CD6-B7EE-46E3-9B96-197A05139A10}" type="pres">
      <dgm:prSet presAssocID="{749C8868-B21A-4452-AD03-8AB7C1D7C3BF}" presName="comp" presStyleCnt="0"/>
      <dgm:spPr/>
    </dgm:pt>
    <dgm:pt modelId="{1967DD16-2484-46FE-A244-C2C7F42A8358}" type="pres">
      <dgm:prSet presAssocID="{749C8868-B21A-4452-AD03-8AB7C1D7C3BF}" presName="box" presStyleLbl="node1" presStyleIdx="2" presStyleCnt="7"/>
      <dgm:spPr/>
      <dgm:t>
        <a:bodyPr/>
        <a:lstStyle/>
        <a:p>
          <a:endParaRPr lang="el-GR"/>
        </a:p>
      </dgm:t>
    </dgm:pt>
    <dgm:pt modelId="{9D101847-C522-419C-A4DA-C9FB43484CD0}" type="pres">
      <dgm:prSet presAssocID="{749C8868-B21A-4452-AD03-8AB7C1D7C3BF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E7AD78F-63F6-4BFA-B39B-BA176CF149B3}" type="pres">
      <dgm:prSet presAssocID="{749C8868-B21A-4452-AD03-8AB7C1D7C3BF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4ECC37-DEF1-4EFF-AE0B-4F4D3068FD3A}" type="pres">
      <dgm:prSet presAssocID="{79485226-30F3-46CC-9F36-BB69B779D28B}" presName="spacer" presStyleCnt="0"/>
      <dgm:spPr/>
    </dgm:pt>
    <dgm:pt modelId="{A1229DAF-9398-46E2-9EE0-09C9F6AAE739}" type="pres">
      <dgm:prSet presAssocID="{7FF94213-4661-4BB9-9378-F89A73290085}" presName="comp" presStyleCnt="0"/>
      <dgm:spPr/>
    </dgm:pt>
    <dgm:pt modelId="{28196884-AAE5-4BF1-91AA-4B2AF2E53146}" type="pres">
      <dgm:prSet presAssocID="{7FF94213-4661-4BB9-9378-F89A73290085}" presName="box" presStyleLbl="node1" presStyleIdx="3" presStyleCnt="7"/>
      <dgm:spPr/>
      <dgm:t>
        <a:bodyPr/>
        <a:lstStyle/>
        <a:p>
          <a:endParaRPr lang="el-GR"/>
        </a:p>
      </dgm:t>
    </dgm:pt>
    <dgm:pt modelId="{B33835CA-1D7F-41AD-90CA-BD1043BA2BF4}" type="pres">
      <dgm:prSet presAssocID="{7FF94213-4661-4BB9-9378-F89A73290085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69507AF-F47F-490A-A33A-379F8D8266F2}" type="pres">
      <dgm:prSet presAssocID="{7FF94213-4661-4BB9-9378-F89A73290085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FE4CA8-B371-45A1-9B7A-E3EA7A5CE96D}" type="pres">
      <dgm:prSet presAssocID="{CF57FB50-6F60-42B7-97C9-46E14975EC46}" presName="spacer" presStyleCnt="0"/>
      <dgm:spPr/>
    </dgm:pt>
    <dgm:pt modelId="{1783E2D6-F135-46E0-9847-3FB4C6F7A3AA}" type="pres">
      <dgm:prSet presAssocID="{20085403-0E3D-4943-9F67-4467ADC6ACA1}" presName="comp" presStyleCnt="0"/>
      <dgm:spPr/>
    </dgm:pt>
    <dgm:pt modelId="{E3E27572-C2EF-4A0D-A01A-AAAB38F79698}" type="pres">
      <dgm:prSet presAssocID="{20085403-0E3D-4943-9F67-4467ADC6ACA1}" presName="box" presStyleLbl="node1" presStyleIdx="4" presStyleCnt="7"/>
      <dgm:spPr/>
      <dgm:t>
        <a:bodyPr/>
        <a:lstStyle/>
        <a:p>
          <a:endParaRPr lang="el-GR"/>
        </a:p>
      </dgm:t>
    </dgm:pt>
    <dgm:pt modelId="{F6AFFF39-90DE-49C8-9FF2-A0CDC18333A9}" type="pres">
      <dgm:prSet presAssocID="{20085403-0E3D-4943-9F67-4467ADC6ACA1}" presName="img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BEC7D5F-6FF9-4C6F-9FC6-61040632866B}" type="pres">
      <dgm:prSet presAssocID="{20085403-0E3D-4943-9F67-4467ADC6ACA1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7DC8104-E659-4702-8CA5-70DE87628A86}" type="pres">
      <dgm:prSet presAssocID="{2A76175E-157A-402D-9021-AC139FD0A0CA}" presName="spacer" presStyleCnt="0"/>
      <dgm:spPr/>
    </dgm:pt>
    <dgm:pt modelId="{0549032F-191C-45F6-9080-72C39BB79428}" type="pres">
      <dgm:prSet presAssocID="{780ED143-AE0A-4776-AB29-7C6731452C8C}" presName="comp" presStyleCnt="0"/>
      <dgm:spPr/>
    </dgm:pt>
    <dgm:pt modelId="{5D231928-4615-47DA-9C52-0B184D52F08E}" type="pres">
      <dgm:prSet presAssocID="{780ED143-AE0A-4776-AB29-7C6731452C8C}" presName="box" presStyleLbl="node1" presStyleIdx="5" presStyleCnt="7"/>
      <dgm:spPr/>
      <dgm:t>
        <a:bodyPr/>
        <a:lstStyle/>
        <a:p>
          <a:endParaRPr lang="el-GR"/>
        </a:p>
      </dgm:t>
    </dgm:pt>
    <dgm:pt modelId="{AAA4F4C1-F92E-443A-B311-812187EC5C81}" type="pres">
      <dgm:prSet presAssocID="{780ED143-AE0A-4776-AB29-7C6731452C8C}" presName="img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24910F1-3ACC-48CE-933C-0BBFB80BEF16}" type="pres">
      <dgm:prSet presAssocID="{780ED143-AE0A-4776-AB29-7C6731452C8C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EC020D-430B-4CEF-A9BE-5E2EE04F5E6D}" type="pres">
      <dgm:prSet presAssocID="{9F178D58-38FF-4AF4-B868-EAF9CA6A2251}" presName="spacer" presStyleCnt="0"/>
      <dgm:spPr/>
    </dgm:pt>
    <dgm:pt modelId="{9F102F69-B5CE-4449-BE9A-90D89A7E8573}" type="pres">
      <dgm:prSet presAssocID="{F5B721E1-488B-41E7-B255-0FD887F2B612}" presName="comp" presStyleCnt="0"/>
      <dgm:spPr/>
    </dgm:pt>
    <dgm:pt modelId="{3E0B9B5A-532F-45FF-9647-F72F0E5CA4BB}" type="pres">
      <dgm:prSet presAssocID="{F5B721E1-488B-41E7-B255-0FD887F2B612}" presName="box" presStyleLbl="node1" presStyleIdx="6" presStyleCnt="7"/>
      <dgm:spPr/>
      <dgm:t>
        <a:bodyPr/>
        <a:lstStyle/>
        <a:p>
          <a:endParaRPr lang="el-GR"/>
        </a:p>
      </dgm:t>
    </dgm:pt>
    <dgm:pt modelId="{F86A1D71-E207-4663-A4A5-9BE6B50F3268}" type="pres">
      <dgm:prSet presAssocID="{F5B721E1-488B-41E7-B255-0FD887F2B612}" presName="img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F1DDA99F-4791-42E7-A549-5C898FCCC02F}" type="pres">
      <dgm:prSet presAssocID="{F5B721E1-488B-41E7-B255-0FD887F2B612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2FEF516-621F-494F-9B41-966B52D32A7A}" type="presOf" srcId="{1ABA8A73-5221-43EF-B8D9-630F70632855}" destId="{AB971975-B1E5-4B0F-AEEE-B83636BE738C}" srcOrd="0" destOrd="0" presId="urn:microsoft.com/office/officeart/2005/8/layout/vList4#2"/>
    <dgm:cxn modelId="{6B9CB6B9-52E7-2C43-97B2-39909CD2866E}" type="presOf" srcId="{0066FF24-0B88-4A26-B827-EBD3D9FCA4B6}" destId="{78EB380E-7F26-49D6-84F4-C0806D391087}" srcOrd="0" destOrd="0" presId="urn:microsoft.com/office/officeart/2005/8/layout/vList4#2"/>
    <dgm:cxn modelId="{FF54961E-76C3-8847-8AD4-778CC008CB99}" type="presOf" srcId="{780ED143-AE0A-4776-AB29-7C6731452C8C}" destId="{F24910F1-3ACC-48CE-933C-0BBFB80BEF16}" srcOrd="1" destOrd="0" presId="urn:microsoft.com/office/officeart/2005/8/layout/vList4#2"/>
    <dgm:cxn modelId="{4F1A5ED5-004D-484D-99B4-74ED4EDCC51A}" srcId="{0066FF24-0B88-4A26-B827-EBD3D9FCA4B6}" destId="{F5B721E1-488B-41E7-B255-0FD887F2B612}" srcOrd="6" destOrd="0" parTransId="{F63A9B4E-3886-43D4-A932-E8234829DDDF}" sibTransId="{8276A858-456F-4F47-96CE-9CD34CA8A3ED}"/>
    <dgm:cxn modelId="{67DE7681-6009-4D61-A2BA-67B8C2229625}" srcId="{0066FF24-0B88-4A26-B827-EBD3D9FCA4B6}" destId="{7FF94213-4661-4BB9-9378-F89A73290085}" srcOrd="3" destOrd="0" parTransId="{F826CE70-5600-4FE7-82F3-ADFB6B2FBEF2}" sibTransId="{CF57FB50-6F60-42B7-97C9-46E14975EC46}"/>
    <dgm:cxn modelId="{57DD52F0-3EC2-534F-9113-5C31C25BF5E4}" type="presOf" srcId="{20085403-0E3D-4943-9F67-4467ADC6ACA1}" destId="{E3E27572-C2EF-4A0D-A01A-AAAB38F79698}" srcOrd="0" destOrd="0" presId="urn:microsoft.com/office/officeart/2005/8/layout/vList4#2"/>
    <dgm:cxn modelId="{AC7231F2-E1B5-4947-B18B-83CBB66FAAD5}" type="presOf" srcId="{F5B721E1-488B-41E7-B255-0FD887F2B612}" destId="{3E0B9B5A-532F-45FF-9647-F72F0E5CA4BB}" srcOrd="0" destOrd="0" presId="urn:microsoft.com/office/officeart/2005/8/layout/vList4#2"/>
    <dgm:cxn modelId="{93161DE2-8666-4DE5-A422-7EE653DC6A95}" srcId="{0066FF24-0B88-4A26-B827-EBD3D9FCA4B6}" destId="{20085403-0E3D-4943-9F67-4467ADC6ACA1}" srcOrd="4" destOrd="0" parTransId="{BCF4AD95-8143-4C2E-8F7F-A0532154FCFC}" sibTransId="{2A76175E-157A-402D-9021-AC139FD0A0CA}"/>
    <dgm:cxn modelId="{C9B658F9-471A-B449-980C-F351FBA31D52}" type="presOf" srcId="{749C8868-B21A-4452-AD03-8AB7C1D7C3BF}" destId="{1967DD16-2484-46FE-A244-C2C7F42A8358}" srcOrd="0" destOrd="0" presId="urn:microsoft.com/office/officeart/2005/8/layout/vList4#2"/>
    <dgm:cxn modelId="{44C862EB-CC19-AD49-99F6-9CA7A9B11054}" type="presOf" srcId="{20085403-0E3D-4943-9F67-4467ADC6ACA1}" destId="{4BEC7D5F-6FF9-4C6F-9FC6-61040632866B}" srcOrd="1" destOrd="0" presId="urn:microsoft.com/office/officeart/2005/8/layout/vList4#2"/>
    <dgm:cxn modelId="{3761FE44-987C-494A-A50D-6B416C731B23}" type="presOf" srcId="{CCAA9332-1981-450C-B74F-F31AFEBA6F75}" destId="{56C11468-D3DA-4D7F-8FF6-4E1FFE16F4CD}" srcOrd="1" destOrd="0" presId="urn:microsoft.com/office/officeart/2005/8/layout/vList4#2"/>
    <dgm:cxn modelId="{96DDCDE1-E20C-4073-B432-10342A67CE90}" srcId="{0066FF24-0B88-4A26-B827-EBD3D9FCA4B6}" destId="{CCAA9332-1981-450C-B74F-F31AFEBA6F75}" srcOrd="0" destOrd="0" parTransId="{38D05447-BDFC-4566-9F38-90A264354834}" sibTransId="{D8ECCBD4-B21F-4E27-9D57-B0DA23B9A8EA}"/>
    <dgm:cxn modelId="{A5DF63E3-F80F-1944-9302-B314464DCE64}" type="presOf" srcId="{7FF94213-4661-4BB9-9378-F89A73290085}" destId="{28196884-AAE5-4BF1-91AA-4B2AF2E53146}" srcOrd="0" destOrd="0" presId="urn:microsoft.com/office/officeart/2005/8/layout/vList4#2"/>
    <dgm:cxn modelId="{B0ADB7B0-5EFD-A84E-97A5-261568C41185}" type="presOf" srcId="{749C8868-B21A-4452-AD03-8AB7C1D7C3BF}" destId="{CE7AD78F-63F6-4BFA-B39B-BA176CF149B3}" srcOrd="1" destOrd="0" presId="urn:microsoft.com/office/officeart/2005/8/layout/vList4#2"/>
    <dgm:cxn modelId="{10ADACCE-7D54-4567-A52F-1EA0E235F0DE}" srcId="{0066FF24-0B88-4A26-B827-EBD3D9FCA4B6}" destId="{780ED143-AE0A-4776-AB29-7C6731452C8C}" srcOrd="5" destOrd="0" parTransId="{DF57D87B-9DC4-4535-879C-C08F8D38B28D}" sibTransId="{9F178D58-38FF-4AF4-B868-EAF9CA6A2251}"/>
    <dgm:cxn modelId="{7562BF34-0DD1-C840-B332-7228EA1F189B}" type="presOf" srcId="{F5B721E1-488B-41E7-B255-0FD887F2B612}" destId="{F1DDA99F-4791-42E7-A549-5C898FCCC02F}" srcOrd="1" destOrd="0" presId="urn:microsoft.com/office/officeart/2005/8/layout/vList4#2"/>
    <dgm:cxn modelId="{18910CC4-4BC8-6A4D-8658-FBDE51EC4AE7}" type="presOf" srcId="{7FF94213-4661-4BB9-9378-F89A73290085}" destId="{469507AF-F47F-490A-A33A-379F8D8266F2}" srcOrd="1" destOrd="0" presId="urn:microsoft.com/office/officeart/2005/8/layout/vList4#2"/>
    <dgm:cxn modelId="{BE181E7A-0E1A-1444-944A-90B2A2466E63}" type="presOf" srcId="{780ED143-AE0A-4776-AB29-7C6731452C8C}" destId="{5D231928-4615-47DA-9C52-0B184D52F08E}" srcOrd="0" destOrd="0" presId="urn:microsoft.com/office/officeart/2005/8/layout/vList4#2"/>
    <dgm:cxn modelId="{9107F12C-00BE-4CDB-A190-0CE0730EDD75}" srcId="{0066FF24-0B88-4A26-B827-EBD3D9FCA4B6}" destId="{1ABA8A73-5221-43EF-B8D9-630F70632855}" srcOrd="1" destOrd="0" parTransId="{6DF2C5B3-ADFD-4E09-8854-108EEAEFFB46}" sibTransId="{01DB998F-1596-4035-AFF9-37292E2B13B0}"/>
    <dgm:cxn modelId="{FDC3F0E1-0A93-C945-A7FD-11637BE107C3}" type="presOf" srcId="{CCAA9332-1981-450C-B74F-F31AFEBA6F75}" destId="{9D637EDC-5104-437E-9B85-BF51ADB5208C}" srcOrd="0" destOrd="0" presId="urn:microsoft.com/office/officeart/2005/8/layout/vList4#2"/>
    <dgm:cxn modelId="{C3A9F8C3-C34E-AD46-8E17-36AFD6E8293C}" type="presOf" srcId="{1ABA8A73-5221-43EF-B8D9-630F70632855}" destId="{24C267DD-DCE3-403D-9018-D3242DB0714A}" srcOrd="1" destOrd="0" presId="urn:microsoft.com/office/officeart/2005/8/layout/vList4#2"/>
    <dgm:cxn modelId="{4E372754-0406-4DD3-B2BB-5C622370C149}" srcId="{0066FF24-0B88-4A26-B827-EBD3D9FCA4B6}" destId="{749C8868-B21A-4452-AD03-8AB7C1D7C3BF}" srcOrd="2" destOrd="0" parTransId="{830A4B6E-92D2-48C5-941F-6799C5ACC008}" sibTransId="{79485226-30F3-46CC-9F36-BB69B779D28B}"/>
    <dgm:cxn modelId="{068E7CD3-34C1-7940-A2DF-C38D90E54FF9}" type="presParOf" srcId="{78EB380E-7F26-49D6-84F4-C0806D391087}" destId="{47D580AF-3859-4959-B1A6-2558F21FCFBE}" srcOrd="0" destOrd="0" presId="urn:microsoft.com/office/officeart/2005/8/layout/vList4#2"/>
    <dgm:cxn modelId="{49170A09-2CDB-F944-B817-2A39A4590C16}" type="presParOf" srcId="{47D580AF-3859-4959-B1A6-2558F21FCFBE}" destId="{9D637EDC-5104-437E-9B85-BF51ADB5208C}" srcOrd="0" destOrd="0" presId="urn:microsoft.com/office/officeart/2005/8/layout/vList4#2"/>
    <dgm:cxn modelId="{58A1953E-D6EF-0C42-BE87-57DB859D1363}" type="presParOf" srcId="{47D580AF-3859-4959-B1A6-2558F21FCFBE}" destId="{2EB6D9AF-15DE-4F57-BA55-2F8C50E9C8FC}" srcOrd="1" destOrd="0" presId="urn:microsoft.com/office/officeart/2005/8/layout/vList4#2"/>
    <dgm:cxn modelId="{1A7189C3-61D3-1D44-BFF3-FDD1B294D43B}" type="presParOf" srcId="{47D580AF-3859-4959-B1A6-2558F21FCFBE}" destId="{56C11468-D3DA-4D7F-8FF6-4E1FFE16F4CD}" srcOrd="2" destOrd="0" presId="urn:microsoft.com/office/officeart/2005/8/layout/vList4#2"/>
    <dgm:cxn modelId="{42E34D0E-265B-2042-8A78-2DD53FA85487}" type="presParOf" srcId="{78EB380E-7F26-49D6-84F4-C0806D391087}" destId="{0066E0E0-0B2D-43D3-A3DE-E2F98FBE1ABF}" srcOrd="1" destOrd="0" presId="urn:microsoft.com/office/officeart/2005/8/layout/vList4#2"/>
    <dgm:cxn modelId="{9B1C5D3A-D06F-FB40-981B-92E4EA0904CF}" type="presParOf" srcId="{78EB380E-7F26-49D6-84F4-C0806D391087}" destId="{11446450-340F-4963-8B67-03E3BB658257}" srcOrd="2" destOrd="0" presId="urn:microsoft.com/office/officeart/2005/8/layout/vList4#2"/>
    <dgm:cxn modelId="{98FDA56A-F191-7B4A-A34B-C7DE708B3186}" type="presParOf" srcId="{11446450-340F-4963-8B67-03E3BB658257}" destId="{AB971975-B1E5-4B0F-AEEE-B83636BE738C}" srcOrd="0" destOrd="0" presId="urn:microsoft.com/office/officeart/2005/8/layout/vList4#2"/>
    <dgm:cxn modelId="{8E3B3B55-A1BE-974F-B475-A9B715AD1F84}" type="presParOf" srcId="{11446450-340F-4963-8B67-03E3BB658257}" destId="{724BDE37-50FF-4031-BBAC-412A020DFA1F}" srcOrd="1" destOrd="0" presId="urn:microsoft.com/office/officeart/2005/8/layout/vList4#2"/>
    <dgm:cxn modelId="{C24C0B0F-7440-8448-B320-B2C3F5E42398}" type="presParOf" srcId="{11446450-340F-4963-8B67-03E3BB658257}" destId="{24C267DD-DCE3-403D-9018-D3242DB0714A}" srcOrd="2" destOrd="0" presId="urn:microsoft.com/office/officeart/2005/8/layout/vList4#2"/>
    <dgm:cxn modelId="{DB8AFAC8-5CA1-A04F-9902-6CCC2D4BAD2D}" type="presParOf" srcId="{78EB380E-7F26-49D6-84F4-C0806D391087}" destId="{A50E9ABA-756B-4D2C-BA60-D209E807E728}" srcOrd="3" destOrd="0" presId="urn:microsoft.com/office/officeart/2005/8/layout/vList4#2"/>
    <dgm:cxn modelId="{C27F9147-48A4-F84F-BE2E-786658978A53}" type="presParOf" srcId="{78EB380E-7F26-49D6-84F4-C0806D391087}" destId="{960F3CD6-B7EE-46E3-9B96-197A05139A10}" srcOrd="4" destOrd="0" presId="urn:microsoft.com/office/officeart/2005/8/layout/vList4#2"/>
    <dgm:cxn modelId="{CF8263A6-3EA5-7640-AEB4-E96AFC0EEE08}" type="presParOf" srcId="{960F3CD6-B7EE-46E3-9B96-197A05139A10}" destId="{1967DD16-2484-46FE-A244-C2C7F42A8358}" srcOrd="0" destOrd="0" presId="urn:microsoft.com/office/officeart/2005/8/layout/vList4#2"/>
    <dgm:cxn modelId="{10272908-BC3A-1C40-B613-41C79A9A3E49}" type="presParOf" srcId="{960F3CD6-B7EE-46E3-9B96-197A05139A10}" destId="{9D101847-C522-419C-A4DA-C9FB43484CD0}" srcOrd="1" destOrd="0" presId="urn:microsoft.com/office/officeart/2005/8/layout/vList4#2"/>
    <dgm:cxn modelId="{6219ECBE-5411-8446-B878-A68147F93FD1}" type="presParOf" srcId="{960F3CD6-B7EE-46E3-9B96-197A05139A10}" destId="{CE7AD78F-63F6-4BFA-B39B-BA176CF149B3}" srcOrd="2" destOrd="0" presId="urn:microsoft.com/office/officeart/2005/8/layout/vList4#2"/>
    <dgm:cxn modelId="{4466F44A-1ACC-454C-8123-1A28DEC7831C}" type="presParOf" srcId="{78EB380E-7F26-49D6-84F4-C0806D391087}" destId="{864ECC37-DEF1-4EFF-AE0B-4F4D3068FD3A}" srcOrd="5" destOrd="0" presId="urn:microsoft.com/office/officeart/2005/8/layout/vList4#2"/>
    <dgm:cxn modelId="{13A41D9C-9DA0-5A4A-9C12-F56CED2DB73F}" type="presParOf" srcId="{78EB380E-7F26-49D6-84F4-C0806D391087}" destId="{A1229DAF-9398-46E2-9EE0-09C9F6AAE739}" srcOrd="6" destOrd="0" presId="urn:microsoft.com/office/officeart/2005/8/layout/vList4#2"/>
    <dgm:cxn modelId="{7EE840C9-1DBE-BB41-9365-57FD21E4E00D}" type="presParOf" srcId="{A1229DAF-9398-46E2-9EE0-09C9F6AAE739}" destId="{28196884-AAE5-4BF1-91AA-4B2AF2E53146}" srcOrd="0" destOrd="0" presId="urn:microsoft.com/office/officeart/2005/8/layout/vList4#2"/>
    <dgm:cxn modelId="{A442D000-C76A-AC46-BB3D-A2F9BF31CFC2}" type="presParOf" srcId="{A1229DAF-9398-46E2-9EE0-09C9F6AAE739}" destId="{B33835CA-1D7F-41AD-90CA-BD1043BA2BF4}" srcOrd="1" destOrd="0" presId="urn:microsoft.com/office/officeart/2005/8/layout/vList4#2"/>
    <dgm:cxn modelId="{CD477EEE-D6D3-DE4B-B928-4DD28420C4F8}" type="presParOf" srcId="{A1229DAF-9398-46E2-9EE0-09C9F6AAE739}" destId="{469507AF-F47F-490A-A33A-379F8D8266F2}" srcOrd="2" destOrd="0" presId="urn:microsoft.com/office/officeart/2005/8/layout/vList4#2"/>
    <dgm:cxn modelId="{8B448FC0-CED6-C64D-99E4-E0611DC13FCD}" type="presParOf" srcId="{78EB380E-7F26-49D6-84F4-C0806D391087}" destId="{C1FE4CA8-B371-45A1-9B7A-E3EA7A5CE96D}" srcOrd="7" destOrd="0" presId="urn:microsoft.com/office/officeart/2005/8/layout/vList4#2"/>
    <dgm:cxn modelId="{10CF03E2-D420-7045-A30F-792C51712DB8}" type="presParOf" srcId="{78EB380E-7F26-49D6-84F4-C0806D391087}" destId="{1783E2D6-F135-46E0-9847-3FB4C6F7A3AA}" srcOrd="8" destOrd="0" presId="urn:microsoft.com/office/officeart/2005/8/layout/vList4#2"/>
    <dgm:cxn modelId="{D8535510-6DE7-0844-BD7A-E2B172C881F8}" type="presParOf" srcId="{1783E2D6-F135-46E0-9847-3FB4C6F7A3AA}" destId="{E3E27572-C2EF-4A0D-A01A-AAAB38F79698}" srcOrd="0" destOrd="0" presId="urn:microsoft.com/office/officeart/2005/8/layout/vList4#2"/>
    <dgm:cxn modelId="{156888C7-EB95-E646-AC42-B801C7CBC09F}" type="presParOf" srcId="{1783E2D6-F135-46E0-9847-3FB4C6F7A3AA}" destId="{F6AFFF39-90DE-49C8-9FF2-A0CDC18333A9}" srcOrd="1" destOrd="0" presId="urn:microsoft.com/office/officeart/2005/8/layout/vList4#2"/>
    <dgm:cxn modelId="{93B33318-FA59-F64E-8F92-5F1FBB54C6CD}" type="presParOf" srcId="{1783E2D6-F135-46E0-9847-3FB4C6F7A3AA}" destId="{4BEC7D5F-6FF9-4C6F-9FC6-61040632866B}" srcOrd="2" destOrd="0" presId="urn:microsoft.com/office/officeart/2005/8/layout/vList4#2"/>
    <dgm:cxn modelId="{39E3A3A3-5609-F845-A4BB-1C560E0DC3C6}" type="presParOf" srcId="{78EB380E-7F26-49D6-84F4-C0806D391087}" destId="{47DC8104-E659-4702-8CA5-70DE87628A86}" srcOrd="9" destOrd="0" presId="urn:microsoft.com/office/officeart/2005/8/layout/vList4#2"/>
    <dgm:cxn modelId="{A4AE8513-2C5D-D445-8723-FFC5FFCB7017}" type="presParOf" srcId="{78EB380E-7F26-49D6-84F4-C0806D391087}" destId="{0549032F-191C-45F6-9080-72C39BB79428}" srcOrd="10" destOrd="0" presId="urn:microsoft.com/office/officeart/2005/8/layout/vList4#2"/>
    <dgm:cxn modelId="{528AD1EA-FA45-0F49-88EC-B497B5CA639A}" type="presParOf" srcId="{0549032F-191C-45F6-9080-72C39BB79428}" destId="{5D231928-4615-47DA-9C52-0B184D52F08E}" srcOrd="0" destOrd="0" presId="urn:microsoft.com/office/officeart/2005/8/layout/vList4#2"/>
    <dgm:cxn modelId="{E453FD2A-48E4-B64F-9445-8644999ECF32}" type="presParOf" srcId="{0549032F-191C-45F6-9080-72C39BB79428}" destId="{AAA4F4C1-F92E-443A-B311-812187EC5C81}" srcOrd="1" destOrd="0" presId="urn:microsoft.com/office/officeart/2005/8/layout/vList4#2"/>
    <dgm:cxn modelId="{D8EF67EB-0A15-7344-B8B0-2EC8B284DAB1}" type="presParOf" srcId="{0549032F-191C-45F6-9080-72C39BB79428}" destId="{F24910F1-3ACC-48CE-933C-0BBFB80BEF16}" srcOrd="2" destOrd="0" presId="urn:microsoft.com/office/officeart/2005/8/layout/vList4#2"/>
    <dgm:cxn modelId="{45E74260-83E7-4A40-9074-BB356CE4449A}" type="presParOf" srcId="{78EB380E-7F26-49D6-84F4-C0806D391087}" destId="{E6EC020D-430B-4CEF-A9BE-5E2EE04F5E6D}" srcOrd="11" destOrd="0" presId="urn:microsoft.com/office/officeart/2005/8/layout/vList4#2"/>
    <dgm:cxn modelId="{94CE9847-E6F0-294D-93DA-4DA5AE7D9788}" type="presParOf" srcId="{78EB380E-7F26-49D6-84F4-C0806D391087}" destId="{9F102F69-B5CE-4449-BE9A-90D89A7E8573}" srcOrd="12" destOrd="0" presId="urn:microsoft.com/office/officeart/2005/8/layout/vList4#2"/>
    <dgm:cxn modelId="{3EF8BF53-6016-A04B-8C98-8083C5E5BB8B}" type="presParOf" srcId="{9F102F69-B5CE-4449-BE9A-90D89A7E8573}" destId="{3E0B9B5A-532F-45FF-9647-F72F0E5CA4BB}" srcOrd="0" destOrd="0" presId="urn:microsoft.com/office/officeart/2005/8/layout/vList4#2"/>
    <dgm:cxn modelId="{D933E870-8A0E-5C4B-B398-E043E65DB126}" type="presParOf" srcId="{9F102F69-B5CE-4449-BE9A-90D89A7E8573}" destId="{F86A1D71-E207-4663-A4A5-9BE6B50F3268}" srcOrd="1" destOrd="0" presId="urn:microsoft.com/office/officeart/2005/8/layout/vList4#2"/>
    <dgm:cxn modelId="{915B90C4-2CD1-4E47-AE4F-FBFB87ACC6F4}" type="presParOf" srcId="{9F102F69-B5CE-4449-BE9A-90D89A7E8573}" destId="{F1DDA99F-4791-42E7-A549-5C898FCCC02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FE042-9AFF-F942-B98C-10075F6713F3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1408C8-82E2-D547-B045-ECAB960F2D0B}">
      <dsp:nvSpPr>
        <dsp:cNvPr id="0" name=""/>
        <dsp:cNvSpPr/>
      </dsp:nvSpPr>
      <dsp:spPr>
        <a:xfrm>
          <a:off x="2260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State of Art review and costing issues</a:t>
          </a:r>
          <a:endParaRPr lang="en-US" sz="1400" kern="1200" dirty="0"/>
        </a:p>
      </dsp:txBody>
      <dsp:txXfrm>
        <a:off x="66502" y="1422030"/>
        <a:ext cx="1187528" cy="1681901"/>
      </dsp:txXfrm>
    </dsp:sp>
    <dsp:sp modelId="{CD9A6C35-BBDA-E84D-8BF2-A82B8B092881}">
      <dsp:nvSpPr>
        <dsp:cNvPr id="0" name=""/>
        <dsp:cNvSpPr/>
      </dsp:nvSpPr>
      <dsp:spPr>
        <a:xfrm>
          <a:off x="1384073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Development of cost model</a:t>
          </a:r>
          <a:endParaRPr lang="en-US" sz="1400" kern="1200" dirty="0"/>
        </a:p>
      </dsp:txBody>
      <dsp:txXfrm>
        <a:off x="1448315" y="1422030"/>
        <a:ext cx="1187528" cy="1681901"/>
      </dsp:txXfrm>
    </dsp:sp>
    <dsp:sp modelId="{C362B443-D380-F448-9AB9-A6975511E7ED}">
      <dsp:nvSpPr>
        <dsp:cNvPr id="0" name=""/>
        <dsp:cNvSpPr/>
      </dsp:nvSpPr>
      <dsp:spPr>
        <a:xfrm>
          <a:off x="2765886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Sample identification</a:t>
          </a:r>
          <a:endParaRPr lang="en-US" sz="1400" kern="1200" dirty="0"/>
        </a:p>
      </dsp:txBody>
      <dsp:txXfrm>
        <a:off x="2830128" y="1422030"/>
        <a:ext cx="1187528" cy="1681901"/>
      </dsp:txXfrm>
    </dsp:sp>
    <dsp:sp modelId="{37772419-58EB-E64B-854D-E081D5C90B11}">
      <dsp:nvSpPr>
        <dsp:cNvPr id="0" name=""/>
        <dsp:cNvSpPr/>
      </dsp:nvSpPr>
      <dsp:spPr>
        <a:xfrm>
          <a:off x="4147700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Questionnaire development</a:t>
          </a:r>
          <a:endParaRPr lang="en-US" sz="1400" kern="1200" dirty="0"/>
        </a:p>
      </dsp:txBody>
      <dsp:txXfrm>
        <a:off x="4211942" y="1422030"/>
        <a:ext cx="1187528" cy="1681901"/>
      </dsp:txXfrm>
    </dsp:sp>
    <dsp:sp modelId="{C2FD09AE-EB66-7D4F-B992-3B5B6F02EBFE}">
      <dsp:nvSpPr>
        <dsp:cNvPr id="0" name=""/>
        <dsp:cNvSpPr/>
      </dsp:nvSpPr>
      <dsp:spPr>
        <a:xfrm>
          <a:off x="5529513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Questionnaire dissemination/follow up/collection</a:t>
          </a:r>
          <a:endParaRPr lang="en-US" sz="1400" kern="1200" dirty="0"/>
        </a:p>
      </dsp:txBody>
      <dsp:txXfrm>
        <a:off x="5593755" y="1422030"/>
        <a:ext cx="1187528" cy="1681901"/>
      </dsp:txXfrm>
    </dsp:sp>
    <dsp:sp modelId="{25A88DC9-C7FD-124A-B980-9EA49111D87B}">
      <dsp:nvSpPr>
        <dsp:cNvPr id="0" name=""/>
        <dsp:cNvSpPr/>
      </dsp:nvSpPr>
      <dsp:spPr>
        <a:xfrm>
          <a:off x="6911326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Calculation, benchmarking, comparison with evidence, conclusions, findings</a:t>
          </a:r>
          <a:endParaRPr lang="en-US" sz="1400" kern="1200" dirty="0"/>
        </a:p>
      </dsp:txBody>
      <dsp:txXfrm>
        <a:off x="6975568" y="1422030"/>
        <a:ext cx="1187528" cy="1681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37EDC-5104-437E-9B85-BF51ADB5208C}">
      <dsp:nvSpPr>
        <dsp:cNvPr id="0" name=""/>
        <dsp:cNvSpPr/>
      </dsp:nvSpPr>
      <dsp:spPr>
        <a:xfrm>
          <a:off x="0" y="0"/>
          <a:ext cx="4643470" cy="600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Computing and storage hardware costs including interconnection costs </a:t>
          </a:r>
          <a:endParaRPr lang="el-GR" sz="1700" kern="1200" dirty="0"/>
        </a:p>
      </dsp:txBody>
      <dsp:txXfrm>
        <a:off x="988746" y="0"/>
        <a:ext cx="3654723" cy="600521"/>
      </dsp:txXfrm>
    </dsp:sp>
    <dsp:sp modelId="{2EB6D9AF-15DE-4F57-BA55-2F8C50E9C8FC}">
      <dsp:nvSpPr>
        <dsp:cNvPr id="0" name=""/>
        <dsp:cNvSpPr/>
      </dsp:nvSpPr>
      <dsp:spPr>
        <a:xfrm>
          <a:off x="60052" y="60052"/>
          <a:ext cx="928694" cy="4804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71975-B1E5-4B0F-AEEE-B83636BE738C}">
      <dsp:nvSpPr>
        <dsp:cNvPr id="0" name=""/>
        <dsp:cNvSpPr/>
      </dsp:nvSpPr>
      <dsp:spPr>
        <a:xfrm>
          <a:off x="0" y="660573"/>
          <a:ext cx="4643470" cy="600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Auxiliary equipment costs (cooling, UPS, power generator)</a:t>
          </a:r>
          <a:endParaRPr lang="el-GR" sz="1700" kern="1200" dirty="0"/>
        </a:p>
      </dsp:txBody>
      <dsp:txXfrm>
        <a:off x="988746" y="660573"/>
        <a:ext cx="3654723" cy="600521"/>
      </dsp:txXfrm>
    </dsp:sp>
    <dsp:sp modelId="{724BDE37-50FF-4031-BBAC-412A020DFA1F}">
      <dsp:nvSpPr>
        <dsp:cNvPr id="0" name=""/>
        <dsp:cNvSpPr/>
      </dsp:nvSpPr>
      <dsp:spPr>
        <a:xfrm>
          <a:off x="60052" y="720625"/>
          <a:ext cx="928694" cy="4804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7DD16-2484-46FE-A244-C2C7F42A8358}">
      <dsp:nvSpPr>
        <dsp:cNvPr id="0" name=""/>
        <dsp:cNvSpPr/>
      </dsp:nvSpPr>
      <dsp:spPr>
        <a:xfrm>
          <a:off x="0" y="1321147"/>
          <a:ext cx="4643470" cy="60052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Software costs </a:t>
          </a:r>
          <a:endParaRPr lang="el-GR" sz="1700" kern="1200" dirty="0"/>
        </a:p>
      </dsp:txBody>
      <dsp:txXfrm>
        <a:off x="988746" y="1321147"/>
        <a:ext cx="3654723" cy="600521"/>
      </dsp:txXfrm>
    </dsp:sp>
    <dsp:sp modelId="{9D101847-C522-419C-A4DA-C9FB43484CD0}">
      <dsp:nvSpPr>
        <dsp:cNvPr id="0" name=""/>
        <dsp:cNvSpPr/>
      </dsp:nvSpPr>
      <dsp:spPr>
        <a:xfrm>
          <a:off x="60052" y="1381199"/>
          <a:ext cx="928694" cy="4804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96884-AAE5-4BF1-91AA-4B2AF2E53146}">
      <dsp:nvSpPr>
        <dsp:cNvPr id="0" name=""/>
        <dsp:cNvSpPr/>
      </dsp:nvSpPr>
      <dsp:spPr>
        <a:xfrm>
          <a:off x="0" y="1981720"/>
          <a:ext cx="4643470" cy="60052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Personnel costs </a:t>
          </a:r>
          <a:endParaRPr lang="el-GR" sz="1700" kern="1200" dirty="0"/>
        </a:p>
      </dsp:txBody>
      <dsp:txXfrm>
        <a:off x="988746" y="1981720"/>
        <a:ext cx="3654723" cy="600521"/>
      </dsp:txXfrm>
    </dsp:sp>
    <dsp:sp modelId="{B33835CA-1D7F-41AD-90CA-BD1043BA2BF4}">
      <dsp:nvSpPr>
        <dsp:cNvPr id="0" name=""/>
        <dsp:cNvSpPr/>
      </dsp:nvSpPr>
      <dsp:spPr>
        <a:xfrm>
          <a:off x="60052" y="2041773"/>
          <a:ext cx="928694" cy="4804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27572-C2EF-4A0D-A01A-AAAB38F79698}">
      <dsp:nvSpPr>
        <dsp:cNvPr id="0" name=""/>
        <dsp:cNvSpPr/>
      </dsp:nvSpPr>
      <dsp:spPr>
        <a:xfrm>
          <a:off x="0" y="2642294"/>
          <a:ext cx="4643470" cy="60052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Site operating costs </a:t>
          </a:r>
          <a:endParaRPr lang="el-GR" sz="1700" kern="1200" dirty="0"/>
        </a:p>
      </dsp:txBody>
      <dsp:txXfrm>
        <a:off x="988746" y="2642294"/>
        <a:ext cx="3654723" cy="600521"/>
      </dsp:txXfrm>
    </dsp:sp>
    <dsp:sp modelId="{F6AFFF39-90DE-49C8-9FF2-A0CDC18333A9}">
      <dsp:nvSpPr>
        <dsp:cNvPr id="0" name=""/>
        <dsp:cNvSpPr/>
      </dsp:nvSpPr>
      <dsp:spPr>
        <a:xfrm>
          <a:off x="60052" y="2702346"/>
          <a:ext cx="928694" cy="4804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31928-4615-47DA-9C52-0B184D52F08E}">
      <dsp:nvSpPr>
        <dsp:cNvPr id="0" name=""/>
        <dsp:cNvSpPr/>
      </dsp:nvSpPr>
      <dsp:spPr>
        <a:xfrm>
          <a:off x="0" y="3302868"/>
          <a:ext cx="4643470" cy="60052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Connection costs</a:t>
          </a:r>
          <a:endParaRPr lang="el-GR" sz="1700" kern="1200" dirty="0"/>
        </a:p>
      </dsp:txBody>
      <dsp:txXfrm>
        <a:off x="988746" y="3302868"/>
        <a:ext cx="3654723" cy="600521"/>
      </dsp:txXfrm>
    </dsp:sp>
    <dsp:sp modelId="{AAA4F4C1-F92E-443A-B311-812187EC5C81}">
      <dsp:nvSpPr>
        <dsp:cNvPr id="0" name=""/>
        <dsp:cNvSpPr/>
      </dsp:nvSpPr>
      <dsp:spPr>
        <a:xfrm>
          <a:off x="60052" y="3362920"/>
          <a:ext cx="928694" cy="4804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B9B5A-532F-45FF-9647-F72F0E5CA4BB}">
      <dsp:nvSpPr>
        <dsp:cNvPr id="0" name=""/>
        <dsp:cNvSpPr/>
      </dsp:nvSpPr>
      <dsp:spPr>
        <a:xfrm>
          <a:off x="0" y="3963441"/>
          <a:ext cx="4643470" cy="60052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Other costs  </a:t>
          </a:r>
          <a:endParaRPr lang="el-GR" sz="1700" kern="1200" dirty="0"/>
        </a:p>
      </dsp:txBody>
      <dsp:txXfrm>
        <a:off x="988746" y="3963441"/>
        <a:ext cx="3654723" cy="600521"/>
      </dsp:txXfrm>
    </dsp:sp>
    <dsp:sp modelId="{F86A1D71-E207-4663-A4A5-9BE6B50F3268}">
      <dsp:nvSpPr>
        <dsp:cNvPr id="0" name=""/>
        <dsp:cNvSpPr/>
      </dsp:nvSpPr>
      <dsp:spPr>
        <a:xfrm>
          <a:off x="60052" y="4023493"/>
          <a:ext cx="928694" cy="4804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3B9B-0E65-9A49-AEBA-4E7D79B465DD}" type="datetimeFigureOut">
              <a:rPr lang="en-US" smtClean="0"/>
              <a:t>13/02/2013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6DB71-EAF0-4947-A559-65F41FCD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86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942E-CB86-4E5B-B567-B1693F14AB2C}" type="datetimeFigureOut">
              <a:rPr lang="el-GR" smtClean="0"/>
              <a:t>13/02/2013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D0E27-3DCE-43BE-B37B-1340866D57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938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292E-4768-4D9C-9EF6-561B62CAA0E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eFISCAL-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" y="193576"/>
            <a:ext cx="1553716" cy="13437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hyperlink" Target="http://www.efiscal.eu/survey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fiscal.eu/final-worksho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linkd.in%5CVqEth0" TargetMode="External"/><Relationship Id="rId4" Type="http://schemas.openxmlformats.org/officeDocument/2006/relationships/hyperlink" Target="go.egi.eu%5CEGI-Compendium-2011" TargetMode="External"/><Relationship Id="rId5" Type="http://schemas.openxmlformats.org/officeDocument/2006/relationships/hyperlink" Target="http://efiscal.eu/contact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fiscal.eu/tool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www.efiscal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gi.e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hyperlink" Target="http://efiscal.eu/state-of-the-art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58417"/>
            <a:ext cx="8280920" cy="1514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 of Publicly-Funded Computing e-Infrastructures in Europe:</a:t>
            </a:r>
            <a:br>
              <a:rPr lang="en-US" dirty="0" smtClean="0"/>
            </a:br>
            <a:r>
              <a:rPr lang="en-US" dirty="0" smtClean="0"/>
              <a:t>the e-FISCAL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r>
              <a:rPr lang="en-US" dirty="0" smtClean="0"/>
              <a:t>Sergio Andreozzi</a:t>
            </a:r>
          </a:p>
          <a:p>
            <a:r>
              <a:rPr lang="en-US" sz="2800" dirty="0" smtClean="0"/>
              <a:t>Strategy and Policy Manager, </a:t>
            </a:r>
            <a:r>
              <a:rPr lang="en-US" sz="2800" dirty="0" err="1" smtClean="0"/>
              <a:t>EGI.eu</a:t>
            </a:r>
            <a:endParaRPr lang="en-US" sz="2800" dirty="0" smtClean="0"/>
          </a:p>
          <a:p>
            <a:r>
              <a:rPr lang="en-US" sz="2800" dirty="0" err="1"/>
              <a:t>s</a:t>
            </a:r>
            <a:r>
              <a:rPr lang="en-US" sz="2800" dirty="0" err="1" smtClean="0"/>
              <a:t>ergio.andreozzi@egi.eu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1</a:t>
            </a:fld>
            <a:endParaRPr lang="el-GR"/>
          </a:p>
        </p:txBody>
      </p:sp>
      <p:pic>
        <p:nvPicPr>
          <p:cNvPr id="8" name="Picture 7" descr="EGI-log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6"/>
          <a:stretch/>
        </p:blipFill>
        <p:spPr>
          <a:xfrm>
            <a:off x="6948263" y="26548"/>
            <a:ext cx="2216427" cy="16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0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Categories Identification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r>
              <a:rPr lang="en-US" smtClean="0"/>
              <a:t>13/02/2013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65AC6CA-A5ED-4CC7-B8CF-6AEA34AFA1BA}" type="slidenum">
              <a:rPr lang="el-GR" smtClean="0"/>
              <a:pPr/>
              <a:t>10</a:t>
            </a:fld>
            <a:endParaRPr lang="el-GR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3656543"/>
              </p:ext>
            </p:extLst>
          </p:nvPr>
        </p:nvGraphicFramePr>
        <p:xfrm>
          <a:off x="214282" y="1523741"/>
          <a:ext cx="464347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4929190" y="1504677"/>
            <a:ext cx="157163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CAPEX</a:t>
            </a:r>
          </a:p>
          <a:p>
            <a:pPr algn="ctr"/>
            <a:r>
              <a:rPr lang="en-US" sz="1600" dirty="0" smtClean="0"/>
              <a:t>Capital Expenditures</a:t>
            </a:r>
            <a:endParaRPr lang="el-GR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5000628" y="3576379"/>
            <a:ext cx="1357322" cy="2500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OPEX</a:t>
            </a:r>
          </a:p>
          <a:p>
            <a:pPr algn="ctr"/>
            <a:r>
              <a:rPr lang="en-US" dirty="0" smtClean="0"/>
              <a:t>Operating expenses </a:t>
            </a:r>
            <a:endParaRPr lang="el-GR" dirty="0"/>
          </a:p>
        </p:txBody>
      </p:sp>
      <p:sp>
        <p:nvSpPr>
          <p:cNvPr id="16" name="Rounded Rectangle 15"/>
          <p:cNvSpPr/>
          <p:nvPr/>
        </p:nvSpPr>
        <p:spPr>
          <a:xfrm>
            <a:off x="5000628" y="2861999"/>
            <a:ext cx="3929090" cy="6524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CAPEX or OPEX ( in our case OPEX)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43702" y="1504677"/>
            <a:ext cx="235745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Expenditures incurred to create future benefits e.g. assets acquired have a useful life beyond one year.  The cost is accounted for during the periods the assets are economically used  through depreciation</a:t>
            </a:r>
            <a:endParaRPr lang="el-GR" sz="4000" dirty="0"/>
          </a:p>
        </p:txBody>
      </p:sp>
      <p:sp>
        <p:nvSpPr>
          <p:cNvPr id="18" name="Rounded Rectangle 17"/>
          <p:cNvSpPr/>
          <p:nvPr/>
        </p:nvSpPr>
        <p:spPr>
          <a:xfrm>
            <a:off x="6572264" y="3576379"/>
            <a:ext cx="2357454" cy="2500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OpEx</a:t>
            </a:r>
            <a:r>
              <a:rPr lang="en-US" sz="1400" dirty="0" smtClean="0"/>
              <a:t> refers to expenses incurred in the ordinary course of business, such as salaries, administration and selling expenses, energy expenses, overhead, etc.</a:t>
            </a:r>
          </a:p>
          <a:p>
            <a:pPr algn="ctr"/>
            <a:r>
              <a:rPr lang="en-US" sz="1400" dirty="0" smtClean="0"/>
              <a:t>These expenses are considered costs when they incur.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5856" y="6113189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http://www.efiscal.eu/survey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2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851104" cy="1143000"/>
          </a:xfrm>
        </p:spPr>
        <p:txBody>
          <a:bodyPr/>
          <a:lstStyle/>
          <a:p>
            <a:r>
              <a:rPr lang="en-US" dirty="0" smtClean="0"/>
              <a:t>Sample/Respondents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56937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ea typeface="MS PGothic" pitchFamily="34" charset="-128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MS PGothic" pitchFamily="34" charset="-128"/>
              </a:rPr>
              <a:t>28 respondents </a:t>
            </a:r>
            <a:r>
              <a:rPr lang="en-US" sz="2800" dirty="0" smtClean="0">
                <a:ea typeface="MS PGothic" pitchFamily="34" charset="-128"/>
              </a:rPr>
              <a:t>from </a:t>
            </a:r>
            <a:r>
              <a:rPr lang="en-US" sz="2800" dirty="0">
                <a:ea typeface="MS PGothic" pitchFamily="34" charset="-128"/>
              </a:rPr>
              <a:t>16 </a:t>
            </a:r>
            <a:r>
              <a:rPr lang="en-US" sz="2800" dirty="0" smtClean="0">
                <a:ea typeface="MS PGothic" pitchFamily="34" charset="-128"/>
              </a:rPr>
              <a:t>different countries</a:t>
            </a:r>
            <a:endParaRPr lang="en-US" sz="2800" dirty="0">
              <a:ea typeface="MS PGothic" pitchFamily="34" charset="-128"/>
            </a:endParaRP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>
                <a:ea typeface="MS PGothic" pitchFamily="34" charset="-128"/>
              </a:rPr>
              <a:t>The vast majority of respondents provide both computing and coordination </a:t>
            </a:r>
            <a:endParaRPr lang="en-US" dirty="0">
              <a:ea typeface="MS PGothic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ea typeface="MS PGothic" pitchFamily="34" charset="-128"/>
              </a:rPr>
              <a:t>Most </a:t>
            </a:r>
            <a:r>
              <a:rPr lang="en-US" sz="2800" dirty="0">
                <a:ea typeface="MS PGothic" pitchFamily="34" charset="-128"/>
              </a:rPr>
              <a:t>of the data from HTC or mixed HTC/HPC </a:t>
            </a:r>
            <a:r>
              <a:rPr lang="en-US" sz="2800" dirty="0" err="1" smtClean="0">
                <a:ea typeface="MS PGothic" pitchFamily="34" charset="-128"/>
              </a:rPr>
              <a:t>centres</a:t>
            </a:r>
            <a:endParaRPr lang="en-US" sz="2800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MS PGothic" pitchFamily="34" charset="-128"/>
              </a:rPr>
              <a:t>Sites affiliated to EGI </a:t>
            </a:r>
            <a:r>
              <a:rPr lang="en-US" sz="2400" dirty="0" smtClean="0">
                <a:ea typeface="MS PGothic" pitchFamily="34" charset="-128"/>
              </a:rPr>
              <a:t>members (46%)</a:t>
            </a:r>
            <a:endParaRPr lang="en-US" sz="2400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MS PGothic" pitchFamily="34" charset="-128"/>
              </a:rPr>
              <a:t>Sites affiliated to PRACE </a:t>
            </a:r>
            <a:r>
              <a:rPr lang="en-US" sz="2400" dirty="0" smtClean="0">
                <a:ea typeface="MS PGothic" pitchFamily="34" charset="-128"/>
              </a:rPr>
              <a:t>members (10%)</a:t>
            </a:r>
            <a:endParaRPr lang="en-US" sz="2400" dirty="0" smtClean="0">
              <a:ea typeface="MS PGothic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MS PGothic" pitchFamily="34" charset="-128"/>
              </a:rPr>
              <a:t>only tier-1, no tier-0 for NDA </a:t>
            </a:r>
            <a:r>
              <a:rPr lang="en-US" sz="2000" dirty="0" smtClean="0">
                <a:ea typeface="MS PGothic" pitchFamily="34" charset="-128"/>
              </a:rPr>
              <a:t>constraints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MS PGothic" pitchFamily="34" charset="-128"/>
              </a:rPr>
              <a:t>Sites affiliated to both EGI and PRACE members (27%)</a:t>
            </a:r>
            <a:endParaRPr lang="en-US" sz="2400" dirty="0" smtClean="0">
              <a:ea typeface="MS PGothic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MS PGothic" pitchFamily="34" charset="-128"/>
              </a:rPr>
              <a:t>Other sites outside EGI and </a:t>
            </a:r>
            <a:r>
              <a:rPr lang="en-US" sz="2400" dirty="0" smtClean="0">
                <a:ea typeface="MS PGothic" pitchFamily="34" charset="-128"/>
              </a:rPr>
              <a:t>PRACE (17%)</a:t>
            </a:r>
            <a:endParaRPr lang="en-US" sz="2400" dirty="0"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75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e-FISCAL </a:t>
            </a:r>
            <a:r>
              <a:rPr lang="en-US" dirty="0" smtClean="0"/>
              <a:t>- Main Findings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044282"/>
              </p:ext>
            </p:extLst>
          </p:nvPr>
        </p:nvGraphicFramePr>
        <p:xfrm>
          <a:off x="539552" y="1988840"/>
          <a:ext cx="8229600" cy="3794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22712"/>
                <a:gridCol w="2163688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CAPEX / OPEX ratio in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27%-73%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31%-69%</a:t>
                      </a:r>
                      <a:r>
                        <a:rPr lang="en-US" sz="2400" b="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Personnel / Total costs in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Cost per core/hour in € in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0,072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0,031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 per core in € in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 useful lives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Interconnect 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 of HW</a:t>
                      </a:r>
                      <a:r>
                        <a:rPr lang="en-US" baseline="0" dirty="0" smtClean="0"/>
                        <a:t>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10% of HW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 of HW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2% of HW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Salary in € in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49K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a typeface="MS PGothic" pitchFamily="34" charset="-128"/>
                        </a:rPr>
                        <a:t>Power Usage Effectiveness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1,49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54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/>
              <a:t>e-FISCAL - Main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2400" dirty="0" smtClean="0"/>
              <a:t>In-house HPC/HTC e-Infrastructures are cost-effectiv</a:t>
            </a:r>
            <a:r>
              <a:rPr lang="en-GB" sz="2400" dirty="0"/>
              <a:t>e </a:t>
            </a:r>
            <a:r>
              <a:rPr lang="en-GB" sz="2400" dirty="0" smtClean="0"/>
              <a:t>with </a:t>
            </a:r>
            <a:r>
              <a:rPr lang="en-GB" sz="2400" dirty="0"/>
              <a:t>high utilisation rates &amp; depreciation </a:t>
            </a:r>
          </a:p>
          <a:p>
            <a:pPr lvl="1">
              <a:buFontTx/>
              <a:buChar char="-"/>
              <a:defRPr/>
            </a:pPr>
            <a:r>
              <a:rPr lang="en-GB" sz="1800" dirty="0" smtClean="0"/>
              <a:t>Depreciations rate 5y (literature suggests 3y)</a:t>
            </a:r>
          </a:p>
          <a:p>
            <a:pPr lvl="1">
              <a:buFontTx/>
              <a:buChar char="-"/>
              <a:defRPr/>
            </a:pPr>
            <a:r>
              <a:rPr lang="en-GB" sz="1800" dirty="0" smtClean="0"/>
              <a:t>However per application cost analysis is needed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 smtClean="0"/>
              <a:t>Larger sites have in general less FTEs/core (economy of scale observable)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 smtClean="0"/>
              <a:t>Small-scale benchmarking efforts between in-house and </a:t>
            </a:r>
            <a:r>
              <a:rPr lang="en-GB" sz="2400" dirty="0"/>
              <a:t>Amazon EC2 </a:t>
            </a:r>
            <a:r>
              <a:rPr lang="en-GB" sz="2400" dirty="0" smtClean="0"/>
              <a:t>(</a:t>
            </a:r>
            <a:r>
              <a:rPr lang="en-GB" sz="2400" dirty="0" smtClean="0">
                <a:hlinkClick r:id="rId2"/>
              </a:rPr>
              <a:t>www.efiscal.eu/final-workshop</a:t>
            </a:r>
            <a:r>
              <a:rPr lang="en-GB" sz="2400" dirty="0" smtClean="0"/>
              <a:t>)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2000" dirty="0"/>
              <a:t>~40</a:t>
            </a:r>
            <a:r>
              <a:rPr lang="en-GB" sz="2000" dirty="0" smtClean="0"/>
              <a:t>% performance degradation on Amazon Compute Cluster vs. in-house HPC</a:t>
            </a:r>
          </a:p>
          <a:p>
            <a:pPr lvl="1">
              <a:buFont typeface="Arial" charset="0"/>
              <a:buChar char="•"/>
              <a:defRPr/>
            </a:pPr>
            <a:r>
              <a:rPr lang="en-GB" sz="2000" dirty="0" smtClean="0"/>
              <a:t>~27% performance degradation on Amazon vs. in-house HTC </a:t>
            </a:r>
          </a:p>
          <a:p>
            <a:pPr>
              <a:defRPr/>
            </a:pPr>
            <a:r>
              <a:rPr lang="en-GB" sz="2400" dirty="0" smtClean="0"/>
              <a:t>Modest size HPC centres similar to state-of-the-art HTC ones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646B4-6D90-4DB7-82C0-B6A09A89D38A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13/02/2013</a:t>
            </a:r>
            <a:endParaRPr lang="en-GB" sz="140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2nd CoPoRi Workshop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037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pPr/>
              <a:t>14</a:t>
            </a:fld>
            <a:endParaRPr lang="el-GR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26037107"/>
              </p:ext>
            </p:extLst>
          </p:nvPr>
        </p:nvGraphicFramePr>
        <p:xfrm>
          <a:off x="457201" y="980728"/>
          <a:ext cx="812720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35252" y="1988840"/>
            <a:ext cx="42854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e-FISCAL median at 30%</a:t>
            </a:r>
            <a:r>
              <a:rPr lang="en-US" dirty="0" smtClean="0"/>
              <a:t>=EC2 on demand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e-FISCAL median at 40%</a:t>
            </a:r>
            <a:r>
              <a:rPr lang="en-US" dirty="0" smtClean="0"/>
              <a:t>=1year EC2@60%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e-FISCAL </a:t>
            </a:r>
            <a:r>
              <a:rPr lang="en-US" dirty="0" smtClean="0">
                <a:solidFill>
                  <a:schemeClr val="accent6"/>
                </a:solidFill>
              </a:rPr>
              <a:t>median at 50</a:t>
            </a:r>
            <a:r>
              <a:rPr lang="en-US" dirty="0">
                <a:solidFill>
                  <a:schemeClr val="accent6"/>
                </a:solidFill>
              </a:rPr>
              <a:t>%</a:t>
            </a:r>
            <a:r>
              <a:rPr lang="en-US" dirty="0"/>
              <a:t>=1year </a:t>
            </a:r>
            <a:r>
              <a:rPr lang="en-US" dirty="0" smtClean="0"/>
              <a:t>EC2@80% </a:t>
            </a:r>
            <a:endParaRPr lang="el-GR" dirty="0"/>
          </a:p>
        </p:txBody>
      </p:sp>
      <p:sp>
        <p:nvSpPr>
          <p:cNvPr id="8" name="Rounded Rectangle 7"/>
          <p:cNvSpPr/>
          <p:nvPr/>
        </p:nvSpPr>
        <p:spPr>
          <a:xfrm>
            <a:off x="3124200" y="3174152"/>
            <a:ext cx="41965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e-FISCAL average at 55%</a:t>
            </a:r>
            <a:r>
              <a:rPr lang="en-US" dirty="0" smtClean="0"/>
              <a:t>=EC2 on demand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e-FISCAL average at 75%</a:t>
            </a:r>
            <a:r>
              <a:rPr lang="en-US" dirty="0" smtClean="0"/>
              <a:t>=1year EC2@60%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e-FISCAL </a:t>
            </a:r>
            <a:r>
              <a:rPr lang="en-US" dirty="0" smtClean="0">
                <a:solidFill>
                  <a:srgbClr val="FFFF00"/>
                </a:solidFill>
              </a:rPr>
              <a:t>average at 90%</a:t>
            </a:r>
            <a:r>
              <a:rPr lang="en-US" dirty="0" smtClean="0"/>
              <a:t>=</a:t>
            </a:r>
            <a:r>
              <a:rPr lang="en-US" dirty="0"/>
              <a:t>1year </a:t>
            </a:r>
            <a:r>
              <a:rPr lang="en-US" dirty="0" smtClean="0"/>
              <a:t>EC2@80% </a:t>
            </a:r>
            <a:endParaRPr lang="el-G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371928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In-house </a:t>
            </a:r>
            <a:r>
              <a:rPr lang="en-US" dirty="0" smtClean="0"/>
              <a:t>Utilization vs. </a:t>
            </a:r>
            <a:r>
              <a:rPr lang="en-US" dirty="0" smtClean="0">
                <a:solidFill>
                  <a:srgbClr val="C00000"/>
                </a:solidFill>
              </a:rPr>
              <a:t>Amazon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6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-57150"/>
            <a:ext cx="8348663" cy="12001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PGothic" pitchFamily="34" charset="-128"/>
              </a:rPr>
              <a:t>e-FISCAL - Sustainability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53336"/>
            <a:ext cx="21336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13/02/2013</a:t>
            </a:r>
            <a:endParaRPr lang="en-GB" sz="1400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2nd CoPoRi Workshop</a:t>
            </a:r>
            <a:endParaRPr lang="en-GB" sz="140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4ED8E17B-7D09-4392-B813-1D2E2D09F486}" type="slidenum">
              <a:rPr lang="en-GB" sz="1400"/>
              <a:pPr eaLnBrk="1" hangingPunct="1">
                <a:defRPr/>
              </a:pPr>
              <a:t>15</a:t>
            </a:fld>
            <a:endParaRPr lang="en-GB" sz="1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134076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We are preparing the final report </a:t>
            </a:r>
            <a:endParaRPr lang="en-US" sz="2400" dirty="0"/>
          </a:p>
          <a:p>
            <a:pPr lvl="1"/>
            <a:r>
              <a:rPr lang="en-US" sz="2000" dirty="0" smtClean="0"/>
              <a:t>Will also include business models and pricing considerations</a:t>
            </a:r>
          </a:p>
          <a:p>
            <a:r>
              <a:rPr lang="en-US" sz="2400" dirty="0" smtClean="0"/>
              <a:t>We have developed a </a:t>
            </a:r>
            <a:r>
              <a:rPr lang="en-US" sz="2400" dirty="0" smtClean="0">
                <a:solidFill>
                  <a:schemeClr val="accent1"/>
                </a:solidFill>
              </a:rPr>
              <a:t>web tool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/>
              <a:t>to support self-assessment</a:t>
            </a:r>
          </a:p>
          <a:p>
            <a:pPr lvl="1"/>
            <a:r>
              <a:rPr lang="en-US" sz="2000" dirty="0" smtClean="0">
                <a:hlinkClick r:id="rId2"/>
              </a:rPr>
              <a:t>www.efiscal.eu/tools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400" dirty="0" smtClean="0"/>
              <a:t>We have launched a LinkedIn </a:t>
            </a:r>
            <a:r>
              <a:rPr lang="en-US" sz="2400" dirty="0"/>
              <a:t>group on ICT cost assessment </a:t>
            </a:r>
            <a:r>
              <a:rPr lang="en-US" sz="2400" dirty="0" smtClean="0"/>
              <a:t>to continues discussions </a:t>
            </a:r>
          </a:p>
          <a:p>
            <a:pPr lvl="1"/>
            <a:r>
              <a:rPr lang="en-US" sz="2000" dirty="0" smtClean="0">
                <a:hlinkClick r:id="rId3" action="ppaction://hlinkfile"/>
              </a:rPr>
              <a:t>linkd.in</a:t>
            </a:r>
            <a:r>
              <a:rPr lang="en-US" sz="2000" dirty="0">
                <a:hlinkClick r:id="rId3" action="ppaction://hlinkfile"/>
              </a:rPr>
              <a:t>/</a:t>
            </a:r>
            <a:r>
              <a:rPr lang="en-US" sz="2000" dirty="0" smtClean="0">
                <a:hlinkClick r:id="rId3" action="ppaction://hlinkfile"/>
              </a:rPr>
              <a:t>VqEth0</a:t>
            </a:r>
            <a:endParaRPr lang="en-US" sz="2000" dirty="0"/>
          </a:p>
          <a:p>
            <a:r>
              <a:rPr lang="en-US" sz="2400" dirty="0"/>
              <a:t>Cost collection/estimation to continue in part through the EGI </a:t>
            </a:r>
            <a:r>
              <a:rPr lang="en-US" sz="2400" dirty="0" smtClean="0"/>
              <a:t>compendium</a:t>
            </a:r>
          </a:p>
          <a:p>
            <a:pPr lvl="1"/>
            <a:r>
              <a:rPr lang="en-US" sz="2000" dirty="0" smtClean="0">
                <a:hlinkClick r:id="rId4" action="ppaction://hlinkfile"/>
              </a:rPr>
              <a:t>go.egi.eu</a:t>
            </a:r>
            <a:r>
              <a:rPr lang="en-US" sz="2000" dirty="0">
                <a:hlinkClick r:id="rId4" action="ppaction://hlinkfile"/>
              </a:rPr>
              <a:t>/EGI-Compendium-</a:t>
            </a:r>
            <a:r>
              <a:rPr lang="en-US" sz="2000" dirty="0" smtClean="0">
                <a:hlinkClick r:id="rId4" action="ppaction://hlinkfile"/>
              </a:rPr>
              <a:t>2011</a:t>
            </a:r>
            <a:endParaRPr lang="en-US" sz="2000" dirty="0"/>
          </a:p>
          <a:p>
            <a:r>
              <a:rPr lang="en-US" sz="2400" dirty="0"/>
              <a:t>C</a:t>
            </a:r>
            <a:r>
              <a:rPr lang="en-US" sz="2400" dirty="0" smtClean="0"/>
              <a:t>onsortium </a:t>
            </a:r>
            <a:r>
              <a:rPr lang="en-US" sz="2400" dirty="0"/>
              <a:t>members </a:t>
            </a:r>
            <a:r>
              <a:rPr lang="en-US" sz="2400" dirty="0" smtClean="0"/>
              <a:t>can provide consultancy</a:t>
            </a:r>
          </a:p>
          <a:p>
            <a:pPr lvl="1"/>
            <a:r>
              <a:rPr lang="en-US" sz="2000" dirty="0" smtClean="0">
                <a:hlinkClick r:id="rId5"/>
              </a:rPr>
              <a:t>efiscal.eu/contact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2" name="Picture 1" descr="try-it-youll-like-it-f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9343">
            <a:off x="4479906" y="2419409"/>
            <a:ext cx="893937" cy="859556"/>
          </a:xfrm>
          <a:prstGeom prst="rect">
            <a:avLst/>
          </a:prstGeom>
        </p:spPr>
      </p:pic>
      <p:pic>
        <p:nvPicPr>
          <p:cNvPr id="3" name="Picture 2" descr="Join_Now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06491"/>
            <a:ext cx="1224136" cy="920550"/>
          </a:xfrm>
          <a:prstGeom prst="rect">
            <a:avLst/>
          </a:prstGeom>
        </p:spPr>
      </p:pic>
      <p:pic>
        <p:nvPicPr>
          <p:cNvPr id="4" name="Picture 3" descr="man_email_red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10" y="5085184"/>
            <a:ext cx="1593106" cy="15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6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Lessons Learned</a:t>
            </a:r>
          </a:p>
        </p:txBody>
      </p:sp>
      <p:sp>
        <p:nvSpPr>
          <p:cNvPr id="24580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72A602-60FF-4D4A-A0D6-AC4A3A3B9DCD}" type="slidenum">
              <a:rPr lang="en-US" sz="1200">
                <a:ea typeface="MS PGothic" pitchFamily="34" charset="-128"/>
              </a:rPr>
              <a:pPr algn="r"/>
              <a:t>16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13/02/2013</a:t>
            </a:r>
            <a:endParaRPr lang="en-GB" sz="140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2nd CoPoRi Workshop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F6B0-4A2B-4290-A983-BB16831AD8F4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1560" y="1581770"/>
            <a:ext cx="8229600" cy="508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Not trivial gathering-estimating </a:t>
            </a:r>
            <a:r>
              <a:rPr lang="en-US" sz="2400" dirty="0" smtClean="0">
                <a:solidFill>
                  <a:srgbClr val="C00000"/>
                </a:solidFill>
              </a:rPr>
              <a:t>costs in </a:t>
            </a:r>
            <a:r>
              <a:rPr lang="en-US" sz="2400" dirty="0">
                <a:solidFill>
                  <a:srgbClr val="C00000"/>
                </a:solidFill>
              </a:rPr>
              <a:t>a highly heterogeneous-federated environment!</a:t>
            </a:r>
          </a:p>
          <a:p>
            <a:pPr lvl="1"/>
            <a:r>
              <a:rPr lang="en-US" sz="2000" dirty="0"/>
              <a:t>Anonymity, </a:t>
            </a:r>
            <a:r>
              <a:rPr lang="en-US" sz="2000" dirty="0" smtClean="0"/>
              <a:t>confidentiality, overload, ...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And comparing </a:t>
            </a:r>
            <a:r>
              <a:rPr lang="en-US" sz="2400" dirty="0">
                <a:solidFill>
                  <a:srgbClr val="C00000"/>
                </a:solidFill>
              </a:rPr>
              <a:t>with </a:t>
            </a:r>
            <a:r>
              <a:rPr lang="en-US" sz="2400" dirty="0" smtClean="0">
                <a:solidFill>
                  <a:srgbClr val="C00000"/>
                </a:solidFill>
              </a:rPr>
              <a:t>cloud prices</a:t>
            </a:r>
            <a:endParaRPr lang="en-US" sz="2400" dirty="0"/>
          </a:p>
          <a:p>
            <a:pPr lvl="1"/>
            <a:r>
              <a:rPr lang="en-US" sz="2000" dirty="0" smtClean="0"/>
              <a:t>profit-margin</a:t>
            </a:r>
            <a:r>
              <a:rPr lang="en-US" sz="2000" dirty="0"/>
              <a:t>, </a:t>
            </a:r>
            <a:r>
              <a:rPr lang="en-US" sz="2000" dirty="0" smtClean="0"/>
              <a:t>like-with-like comparisons, performance </a:t>
            </a:r>
            <a:r>
              <a:rPr lang="en-US" sz="2000" dirty="0" err="1" smtClean="0"/>
              <a:t>normalisation</a:t>
            </a:r>
            <a:endParaRPr lang="en-US" sz="2000" dirty="0" smtClean="0"/>
          </a:p>
          <a:p>
            <a:r>
              <a:rPr lang="en-US" sz="2400" dirty="0">
                <a:solidFill>
                  <a:srgbClr val="C00000"/>
                </a:solidFill>
              </a:rPr>
              <a:t>Cost </a:t>
            </a:r>
            <a:r>
              <a:rPr lang="en-US" sz="2400" dirty="0" smtClean="0">
                <a:solidFill>
                  <a:srgbClr val="C00000"/>
                </a:solidFill>
              </a:rPr>
              <a:t> ≠  price and cost ≠ value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Moving to the Cloud a different exercise</a:t>
            </a:r>
          </a:p>
          <a:p>
            <a:pPr lvl="1"/>
            <a:r>
              <a:rPr lang="en-US" sz="2000" dirty="0"/>
              <a:t>Focus on avoidable </a:t>
            </a:r>
            <a:r>
              <a:rPr lang="en-US" sz="2000" dirty="0" smtClean="0"/>
              <a:t>costs – some evidence that personnel costs would not ant decrease so much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Successful </a:t>
            </a:r>
            <a:r>
              <a:rPr lang="en-US" sz="2400" dirty="0">
                <a:solidFill>
                  <a:srgbClr val="C00000"/>
                </a:solidFill>
              </a:rPr>
              <a:t>engagement with policy makers and strategists crucial</a:t>
            </a:r>
            <a:endParaRPr lang="en-US" sz="2400" dirty="0" smtClean="0"/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307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Conclusion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712968" cy="513715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a typeface="MS PGothic" pitchFamily="34" charset="-128"/>
              </a:rPr>
              <a:t>e-FISCAL </a:t>
            </a:r>
            <a:r>
              <a:rPr lang="en-GB" sz="2400" b="1" dirty="0">
                <a:solidFill>
                  <a:schemeClr val="accent2"/>
                </a:solidFill>
                <a:ea typeface="MS PGothic" pitchFamily="34" charset="-128"/>
              </a:rPr>
              <a:t>pioneer in costing computing </a:t>
            </a:r>
            <a:r>
              <a:rPr lang="en-GB" sz="2400" b="1" dirty="0" smtClean="0">
                <a:solidFill>
                  <a:schemeClr val="accent2"/>
                </a:solidFill>
                <a:ea typeface="MS PGothic" pitchFamily="34" charset="-128"/>
              </a:rPr>
              <a:t>e-Infrastructures</a:t>
            </a:r>
            <a:r>
              <a:rPr lang="en-GB" sz="2400" dirty="0" smtClean="0">
                <a:ea typeface="MS PGothic" pitchFamily="34" charset="-128"/>
              </a:rPr>
              <a:t> </a:t>
            </a:r>
            <a:endParaRPr lang="en-GB" sz="2400" dirty="0" smtClean="0">
              <a:ea typeface="MS PGothic" pitchFamily="34" charset="-128"/>
            </a:endParaRPr>
          </a:p>
          <a:p>
            <a:pPr lvl="1"/>
            <a:r>
              <a:rPr lang="en-GB" sz="2000" dirty="0" smtClean="0">
                <a:ea typeface="MS PGothic" pitchFamily="34" charset="-128"/>
              </a:rPr>
              <a:t>Assessing costs in a highly distributed-heterogeneous </a:t>
            </a:r>
            <a:r>
              <a:rPr lang="en-GB" sz="2000" dirty="0" smtClean="0">
                <a:ea typeface="MS PGothic" pitchFamily="34" charset="-128"/>
              </a:rPr>
              <a:t>environment</a:t>
            </a:r>
          </a:p>
          <a:p>
            <a:pPr lvl="1"/>
            <a:r>
              <a:rPr lang="en-GB" sz="2000" dirty="0">
                <a:ea typeface="MS PGothic" pitchFamily="34" charset="-128"/>
              </a:rPr>
              <a:t>Results are </a:t>
            </a:r>
            <a:r>
              <a:rPr lang="en-GB" sz="2000" dirty="0">
                <a:ea typeface="MS PGothic" pitchFamily="34" charset="-128"/>
              </a:rPr>
              <a:t>in line with </a:t>
            </a:r>
            <a:r>
              <a:rPr lang="en-GB" sz="2000" dirty="0">
                <a:ea typeface="MS PGothic" pitchFamily="34" charset="-128"/>
              </a:rPr>
              <a:t>literature</a:t>
            </a:r>
          </a:p>
          <a:p>
            <a:pPr lvl="1"/>
            <a:r>
              <a:rPr lang="en-GB" sz="2000" dirty="0">
                <a:ea typeface="MS PGothic" pitchFamily="34" charset="-128"/>
              </a:rPr>
              <a:t>Costs </a:t>
            </a:r>
            <a:r>
              <a:rPr lang="en-GB" sz="2000" dirty="0">
                <a:ea typeface="MS PGothic" pitchFamily="34" charset="-128"/>
              </a:rPr>
              <a:t>show decreasing trends - not only for CAPEX but also for OPEX</a:t>
            </a:r>
          </a:p>
          <a:p>
            <a:r>
              <a:rPr lang="en-GB" sz="2400" dirty="0">
                <a:ea typeface="MS PGothic" pitchFamily="34" charset="-128"/>
              </a:rPr>
              <a:t>Emerged issues:</a:t>
            </a:r>
          </a:p>
          <a:p>
            <a:pPr lvl="1"/>
            <a:r>
              <a:rPr lang="en-GB" sz="2000" dirty="0">
                <a:ea typeface="MS PGothic" pitchFamily="34" charset="-128"/>
              </a:rPr>
              <a:t>Divergence in cost structures</a:t>
            </a:r>
          </a:p>
          <a:p>
            <a:pPr lvl="1"/>
            <a:r>
              <a:rPr lang="en-GB" sz="2000" dirty="0">
                <a:ea typeface="MS PGothic" pitchFamily="34" charset="-128"/>
              </a:rPr>
              <a:t>Higher depreciation rate if compared to literature</a:t>
            </a:r>
          </a:p>
          <a:p>
            <a:pPr lvl="1"/>
            <a:r>
              <a:rPr lang="en-GB" sz="2000" dirty="0">
                <a:ea typeface="MS PGothic" pitchFamily="34" charset="-128"/>
              </a:rPr>
              <a:t>FTEs/core and personnel costs: non-unanimous economies of scale existence </a:t>
            </a:r>
          </a:p>
          <a:p>
            <a:pPr lvl="1"/>
            <a:r>
              <a:rPr lang="en-GB" sz="2000" dirty="0">
                <a:ea typeface="MS PGothic" pitchFamily="34" charset="-128"/>
              </a:rPr>
              <a:t>Indifference </a:t>
            </a:r>
            <a:r>
              <a:rPr lang="en-GB" sz="2000" dirty="0">
                <a:ea typeface="MS PGothic" pitchFamily="34" charset="-128"/>
              </a:rPr>
              <a:t>points for in-house utilisation vary a lot:</a:t>
            </a:r>
          </a:p>
          <a:p>
            <a:pPr lvl="2"/>
            <a:r>
              <a:rPr lang="en-GB" sz="1800" dirty="0">
                <a:ea typeface="MS PGothic" pitchFamily="34" charset="-128"/>
              </a:rPr>
              <a:t>30-55% compared to Amazon EC2 standard on-demand instances, reserved ones competitive</a:t>
            </a:r>
          </a:p>
          <a:p>
            <a:pPr lvl="2"/>
            <a:r>
              <a:rPr lang="en-GB" sz="1800" dirty="0">
                <a:ea typeface="MS PGothic" pitchFamily="34" charset="-128"/>
              </a:rPr>
              <a:t>15-27% compared to cluster compute on demand, 18-40% for reserved </a:t>
            </a:r>
            <a:r>
              <a:rPr lang="en-GB" sz="1800" dirty="0">
                <a:ea typeface="MS PGothic" pitchFamily="34" charset="-128"/>
              </a:rPr>
              <a:t>ones</a:t>
            </a:r>
          </a:p>
          <a:p>
            <a:pPr lvl="1"/>
            <a:r>
              <a:rPr lang="en-GB" sz="2000" dirty="0">
                <a:ea typeface="MS PGothic" pitchFamily="34" charset="-128"/>
              </a:rPr>
              <a:t>No real personnel cost savings through Cloud?</a:t>
            </a:r>
          </a:p>
          <a:p>
            <a:pPr lvl="1"/>
            <a:endParaRPr lang="en-GB" sz="1800" dirty="0">
              <a:ea typeface="MS PGothic" pitchFamily="34" charset="-128"/>
            </a:endParaRPr>
          </a:p>
        </p:txBody>
      </p:sp>
      <p:sp>
        <p:nvSpPr>
          <p:cNvPr id="24580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72A602-60FF-4D4A-A0D6-AC4A3A3B9DCD}" type="slidenum">
              <a:rPr lang="en-US" sz="1200">
                <a:ea typeface="MS PGothic" pitchFamily="34" charset="-128"/>
              </a:rPr>
              <a:pPr algn="r"/>
              <a:t>17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13/02/2013</a:t>
            </a:r>
            <a:endParaRPr lang="en-GB" sz="140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2nd CoPoRi Workshop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F6B0-4A2B-4290-A983-BB16831AD8F4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3-02-12 at 13.26.1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6429"/>
          <a:stretch/>
        </p:blipFill>
        <p:spPr>
          <a:xfrm>
            <a:off x="4932040" y="1700808"/>
            <a:ext cx="2808312" cy="27832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18</a:t>
            </a:fld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6660232" y="4941168"/>
            <a:ext cx="22322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Sergio Andreozzi</a:t>
            </a:r>
          </a:p>
          <a:p>
            <a:r>
              <a:rPr lang="en-US" dirty="0"/>
              <a:t>Strategy and Policy Manager, </a:t>
            </a:r>
            <a:r>
              <a:rPr lang="en-US" dirty="0" err="1"/>
              <a:t>EGI.eu</a:t>
            </a:r>
            <a:endParaRPr lang="en-US" dirty="0"/>
          </a:p>
          <a:p>
            <a:r>
              <a:rPr lang="en-US" sz="1600" dirty="0" err="1"/>
              <a:t>sergio.andreozzi@egi.eu</a:t>
            </a:r>
            <a:endParaRPr lang="en-US" sz="1600" dirty="0"/>
          </a:p>
        </p:txBody>
      </p:sp>
      <p:pic>
        <p:nvPicPr>
          <p:cNvPr id="11" name="Picture 10" descr="EGI-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6"/>
          <a:stretch/>
        </p:blipFill>
        <p:spPr>
          <a:xfrm>
            <a:off x="6948263" y="26548"/>
            <a:ext cx="2216427" cy="162174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51520" y="1772816"/>
            <a:ext cx="4680520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Verdana" pitchFamily="34" charset="0"/>
                <a:ea typeface="MS PGothic" pitchFamily="34" charset="-128"/>
              </a:rPr>
              <a:t>Project acronym: </a:t>
            </a:r>
            <a:r>
              <a:rPr lang="en-US" dirty="0" smtClean="0">
                <a:latin typeface="Verdana" pitchFamily="34" charset="0"/>
                <a:ea typeface="MS PGothic" pitchFamily="34" charset="-128"/>
              </a:rPr>
              <a:t>e-FISCAL</a:t>
            </a:r>
          </a:p>
          <a:p>
            <a:r>
              <a:rPr lang="en-US" b="1" dirty="0" smtClean="0">
                <a:latin typeface="Verdana" pitchFamily="34" charset="0"/>
                <a:ea typeface="MS PGothic" pitchFamily="34" charset="-128"/>
              </a:rPr>
              <a:t>Partners: </a:t>
            </a:r>
          </a:p>
          <a:p>
            <a:pPr lvl="1"/>
            <a:r>
              <a:rPr lang="en-US" dirty="0" smtClean="0">
                <a:latin typeface="Verdana" pitchFamily="34" charset="0"/>
                <a:ea typeface="MS PGothic" pitchFamily="34" charset="-128"/>
              </a:rPr>
              <a:t>Athens University of Economy and Business - Greece</a:t>
            </a:r>
          </a:p>
          <a:p>
            <a:pPr lvl="1"/>
            <a:r>
              <a:rPr lang="en-US" dirty="0" err="1" smtClean="0">
                <a:latin typeface="Verdana" pitchFamily="34" charset="0"/>
                <a:ea typeface="MS PGothic" pitchFamily="34" charset="-128"/>
              </a:rPr>
              <a:t>EGI.eu</a:t>
            </a:r>
            <a:r>
              <a:rPr lang="en-US" dirty="0" smtClean="0">
                <a:latin typeface="Verdana" pitchFamily="34" charset="0"/>
                <a:ea typeface="MS PGothic" pitchFamily="34" charset="-128"/>
              </a:rPr>
              <a:t> – The Netherlands</a:t>
            </a:r>
          </a:p>
          <a:p>
            <a:pPr lvl="1"/>
            <a:r>
              <a:rPr lang="en-US" dirty="0" smtClean="0">
                <a:latin typeface="Verdana" pitchFamily="34" charset="0"/>
                <a:ea typeface="MS PGothic" pitchFamily="34" charset="-128"/>
              </a:rPr>
              <a:t>NUI Galway(ICHEC) – Ireland</a:t>
            </a:r>
          </a:p>
          <a:p>
            <a:pPr lvl="1"/>
            <a:r>
              <a:rPr lang="en-US" dirty="0" smtClean="0">
                <a:latin typeface="Verdana" pitchFamily="34" charset="0"/>
                <a:ea typeface="MS PGothic" pitchFamily="34" charset="-128"/>
              </a:rPr>
              <a:t>Emergence Tech Ltd - UK</a:t>
            </a:r>
          </a:p>
          <a:p>
            <a:r>
              <a:rPr lang="en-US" b="1" dirty="0" smtClean="0">
                <a:latin typeface="Verdana" pitchFamily="34" charset="0"/>
                <a:ea typeface="MS PGothic" pitchFamily="34" charset="-128"/>
              </a:rPr>
              <a:t>Contract n°: </a:t>
            </a:r>
            <a:r>
              <a:rPr lang="en-US" dirty="0" smtClean="0">
                <a:latin typeface="Verdana" pitchFamily="34" charset="0"/>
                <a:ea typeface="MS PGothic" pitchFamily="34" charset="-128"/>
              </a:rPr>
              <a:t>RI-283449</a:t>
            </a:r>
          </a:p>
          <a:p>
            <a:r>
              <a:rPr lang="en-US" b="1" dirty="0" smtClean="0">
                <a:latin typeface="Verdana" pitchFamily="34" charset="0"/>
                <a:ea typeface="MS PGothic" pitchFamily="34" charset="-128"/>
              </a:rPr>
              <a:t>Project type: </a:t>
            </a:r>
            <a:r>
              <a:rPr lang="en-US" dirty="0" smtClean="0">
                <a:latin typeface="Verdana" pitchFamily="34" charset="0"/>
                <a:ea typeface="MS PGothic" pitchFamily="34" charset="-128"/>
              </a:rPr>
              <a:t>CSA-SA</a:t>
            </a:r>
          </a:p>
          <a:p>
            <a:r>
              <a:rPr lang="en-US" b="1" dirty="0" smtClean="0">
                <a:latin typeface="Verdana" pitchFamily="34" charset="0"/>
                <a:ea typeface="MS PGothic" pitchFamily="34" charset="-128"/>
              </a:rPr>
              <a:t>Start date: </a:t>
            </a:r>
            <a:r>
              <a:rPr lang="en-US" dirty="0" smtClean="0">
                <a:latin typeface="Verdana" pitchFamily="34" charset="0"/>
                <a:ea typeface="MS PGothic" pitchFamily="34" charset="-128"/>
              </a:rPr>
              <a:t>01/08/2011</a:t>
            </a:r>
          </a:p>
          <a:p>
            <a:r>
              <a:rPr lang="en-US" b="1" dirty="0" smtClean="0">
                <a:latin typeface="Verdana" pitchFamily="34" charset="0"/>
                <a:ea typeface="MS PGothic" pitchFamily="34" charset="-128"/>
              </a:rPr>
              <a:t>Duration: </a:t>
            </a:r>
            <a:r>
              <a:rPr lang="en-US" dirty="0" smtClean="0">
                <a:latin typeface="Verdana" pitchFamily="34" charset="0"/>
                <a:ea typeface="MS PGothic" pitchFamily="34" charset="-128"/>
              </a:rPr>
              <a:t>18 months (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  <a:ea typeface="MS PGothic" pitchFamily="34" charset="-128"/>
              </a:rPr>
              <a:t>ended 31/1/2013</a:t>
            </a:r>
            <a:r>
              <a:rPr lang="en-US" dirty="0" smtClean="0">
                <a:latin typeface="Verdana" pitchFamily="34" charset="0"/>
                <a:ea typeface="MS PGothic" pitchFamily="34" charset="-128"/>
              </a:rPr>
              <a:t>)</a:t>
            </a:r>
          </a:p>
          <a:p>
            <a:r>
              <a:rPr lang="en-US" b="1" dirty="0" smtClean="0">
                <a:latin typeface="Verdana" pitchFamily="34" charset="0"/>
                <a:ea typeface="MS PGothic" pitchFamily="34" charset="-128"/>
              </a:rPr>
              <a:t>Total budget:</a:t>
            </a:r>
            <a:r>
              <a:rPr lang="en-US" dirty="0" smtClean="0">
                <a:latin typeface="Verdana" pitchFamily="34" charset="0"/>
                <a:ea typeface="MS PGothic" pitchFamily="34" charset="-128"/>
              </a:rPr>
              <a:t> 392.523 €</a:t>
            </a:r>
          </a:p>
          <a:p>
            <a:r>
              <a:rPr lang="en-US" b="1" dirty="0" smtClean="0">
                <a:latin typeface="Verdana" pitchFamily="34" charset="0"/>
                <a:ea typeface="MS PGothic" pitchFamily="34" charset="-128"/>
              </a:rPr>
              <a:t>Funding from the EC: </a:t>
            </a:r>
            <a:r>
              <a:rPr lang="en-US" dirty="0" smtClean="0">
                <a:latin typeface="Verdana" pitchFamily="34" charset="0"/>
                <a:ea typeface="MS PGothic" pitchFamily="34" charset="-128"/>
              </a:rPr>
              <a:t>349 999 €</a:t>
            </a:r>
          </a:p>
          <a:p>
            <a:r>
              <a:rPr lang="en-US" b="1" dirty="0" smtClean="0">
                <a:latin typeface="Verdana" pitchFamily="34" charset="0"/>
                <a:ea typeface="MS PGothic" pitchFamily="34" charset="-128"/>
              </a:rPr>
              <a:t>Total funded effort in PMs: </a:t>
            </a:r>
            <a:r>
              <a:rPr lang="en-US" dirty="0" smtClean="0">
                <a:latin typeface="Verdana" pitchFamily="34" charset="0"/>
                <a:ea typeface="MS PGothic" pitchFamily="34" charset="-128"/>
              </a:rPr>
              <a:t>33.75</a:t>
            </a:r>
          </a:p>
          <a:p>
            <a:r>
              <a:rPr lang="en-US" b="1" dirty="0" smtClean="0">
                <a:latin typeface="Verdana" pitchFamily="34" charset="0"/>
                <a:ea typeface="MS PGothic" pitchFamily="34" charset="-128"/>
              </a:rPr>
              <a:t>Web site: </a:t>
            </a:r>
            <a:r>
              <a:rPr lang="en-US" u="sng" dirty="0" smtClean="0">
                <a:latin typeface="Verdana" pitchFamily="34" charset="0"/>
                <a:ea typeface="MS PGothic" pitchFamily="34" charset="-128"/>
                <a:hlinkClick r:id="rId4"/>
              </a:rPr>
              <a:t>www.efiscal.eu</a:t>
            </a:r>
            <a:endParaRPr lang="en-US" dirty="0" smtClean="0">
              <a:latin typeface="Verdana" pitchFamily="34" charset="0"/>
              <a:ea typeface="MS PGothic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6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224"/>
            <a:ext cx="7787208" cy="3629000"/>
          </a:xfrm>
        </p:spPr>
        <p:txBody>
          <a:bodyPr/>
          <a:lstStyle/>
          <a:p>
            <a:r>
              <a:rPr lang="en-US" dirty="0" smtClean="0"/>
              <a:t>Project Objectives</a:t>
            </a:r>
          </a:p>
          <a:p>
            <a:r>
              <a:rPr lang="en-US" dirty="0" smtClean="0"/>
              <a:t>Selection of cost </a:t>
            </a:r>
            <a:r>
              <a:rPr lang="en-US" dirty="0"/>
              <a:t>assessment </a:t>
            </a:r>
            <a:r>
              <a:rPr lang="en-US" dirty="0" smtClean="0"/>
              <a:t>methodology</a:t>
            </a:r>
          </a:p>
          <a:p>
            <a:r>
              <a:rPr lang="en-US" dirty="0" smtClean="0"/>
              <a:t>Main findings</a:t>
            </a:r>
          </a:p>
          <a:p>
            <a:r>
              <a:rPr lang="en-US" dirty="0" smtClean="0"/>
              <a:t>Lesson learned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710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E4C32466-4ED3-452D-B153-3A8E339E062B}" type="slidenum">
              <a:rPr lang="en-GB" sz="1400"/>
              <a:pPr eaLnBrk="1" hangingPunct="1">
                <a:defRPr/>
              </a:pPr>
              <a:t>3</a:t>
            </a:fld>
            <a:endParaRPr lang="en-GB" sz="140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PGothic" pitchFamily="34" charset="-128"/>
              </a:rPr>
              <a:t>e-FISCAL: Main Objectives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888232"/>
            <a:ext cx="8219256" cy="4205064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GB" sz="2400" b="1" dirty="0" smtClean="0"/>
              <a:t>Analyse </a:t>
            </a:r>
            <a:r>
              <a:rPr lang="en-GB" sz="2400" dirty="0" smtClean="0"/>
              <a:t>the costs of the current European dedicated High Throughput and High Performance Computing (HTC/HPC) e-Infrastructures for research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GB" sz="28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400" b="1" dirty="0" smtClean="0"/>
              <a:t>Compare </a:t>
            </a:r>
            <a:r>
              <a:rPr lang="en-GB" sz="2400" dirty="0" smtClean="0"/>
              <a:t>them with the closest equivalent commercial leased or on-demand offerings (</a:t>
            </a:r>
            <a:r>
              <a:rPr lang="en-GB" sz="2400" dirty="0" err="1" smtClean="0"/>
              <a:t>i.e</a:t>
            </a:r>
            <a:r>
              <a:rPr lang="en-GB" sz="2400" dirty="0" smtClean="0"/>
              <a:t>, public clouds</a:t>
            </a:r>
            <a:r>
              <a:rPr lang="en-GB" sz="2000" dirty="0" smtClean="0"/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GB" sz="2400" b="1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400" b="1" dirty="0" smtClean="0"/>
              <a:t>Evaluate </a:t>
            </a:r>
            <a:r>
              <a:rPr lang="en-GB" sz="2400" dirty="0" smtClean="0"/>
              <a:t>the findings through a report</a:t>
            </a:r>
          </a:p>
          <a:p>
            <a:pPr marL="0" indent="0">
              <a:buNone/>
            </a:pPr>
            <a:endParaRPr lang="en-GB" sz="2800" dirty="0" smtClean="0">
              <a:ea typeface="MS PGothic" pitchFamily="34" charset="-128"/>
            </a:endParaRPr>
          </a:p>
        </p:txBody>
      </p:sp>
      <p:sp>
        <p:nvSpPr>
          <p:cNvPr id="10245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13/02/2013</a:t>
            </a:r>
            <a:endParaRPr lang="en-GB" sz="1400"/>
          </a:p>
        </p:txBody>
      </p:sp>
      <p:sp>
        <p:nvSpPr>
          <p:cNvPr id="10246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2nd CoPoRi Workshop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6721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835696" y="341784"/>
            <a:ext cx="6851104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charset="0"/>
              </a:rPr>
              <a:t>Target Audience Example: </a:t>
            </a:r>
            <a:br>
              <a:rPr lang="en-US" sz="3200" dirty="0" smtClean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European Grid Infrastructure (EGI)</a:t>
            </a:r>
            <a:br>
              <a:rPr lang="en-US" sz="3200" dirty="0" smtClean="0">
                <a:latin typeface="Arial" charset="0"/>
              </a:rPr>
            </a:br>
            <a:endParaRPr lang="en-US" sz="320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7334"/>
            <a:ext cx="4716016" cy="488600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2800" dirty="0" smtClean="0"/>
              <a:t>Pan-European federated Infrastructure providing ICT services for digital research</a:t>
            </a:r>
          </a:p>
          <a:p>
            <a:pPr lvl="1">
              <a:defRPr/>
            </a:pPr>
            <a:r>
              <a:rPr lang="en-GB" sz="2400" dirty="0" smtClean="0"/>
              <a:t>Website: </a:t>
            </a:r>
            <a:r>
              <a:rPr lang="en-GB" sz="2400" dirty="0" err="1" smtClean="0">
                <a:hlinkClick r:id="rId2"/>
              </a:rPr>
              <a:t>www.egi.eu</a:t>
            </a:r>
            <a:endParaRPr lang="en-GB" sz="2400" dirty="0" smtClean="0"/>
          </a:p>
          <a:p>
            <a:pPr lvl="1">
              <a:defRPr/>
            </a:pPr>
            <a:r>
              <a:rPr lang="en-GB" sz="2000" dirty="0" smtClean="0"/>
              <a:t>Resource Providers: </a:t>
            </a:r>
            <a:r>
              <a:rPr lang="en-GB" sz="2000" b="1" dirty="0" smtClean="0"/>
              <a:t>351</a:t>
            </a:r>
            <a:r>
              <a:rPr lang="en-GB" sz="2000" dirty="0" smtClean="0"/>
              <a:t> centres </a:t>
            </a:r>
          </a:p>
          <a:p>
            <a:pPr lvl="1">
              <a:defRPr/>
            </a:pPr>
            <a:r>
              <a:rPr lang="en-GB" sz="2000" dirty="0" smtClean="0"/>
              <a:t>Aggregated resources</a:t>
            </a:r>
            <a:r>
              <a:rPr lang="en-GB" sz="2000" dirty="0"/>
              <a:t>: </a:t>
            </a:r>
            <a:r>
              <a:rPr lang="en-GB" sz="2000" b="1" dirty="0"/>
              <a:t>470,000</a:t>
            </a:r>
            <a:r>
              <a:rPr lang="en-GB" sz="2000" dirty="0"/>
              <a:t> </a:t>
            </a:r>
            <a:r>
              <a:rPr lang="en-GB" sz="2000" dirty="0" smtClean="0"/>
              <a:t>cores, </a:t>
            </a:r>
            <a:r>
              <a:rPr lang="en-GB" sz="2000" b="1" dirty="0"/>
              <a:t>143PB</a:t>
            </a:r>
            <a:r>
              <a:rPr lang="en-GB" sz="2000" dirty="0"/>
              <a:t> disk, </a:t>
            </a:r>
            <a:r>
              <a:rPr lang="en-GB" sz="2000" b="1" dirty="0"/>
              <a:t>138PB</a:t>
            </a:r>
            <a:r>
              <a:rPr lang="en-GB" sz="2000" dirty="0"/>
              <a:t> </a:t>
            </a:r>
            <a:r>
              <a:rPr lang="en-GB" sz="2000" dirty="0" smtClean="0"/>
              <a:t>Tape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First-level federator</a:t>
            </a:r>
            <a:r>
              <a:rPr lang="en-GB" sz="2000" dirty="0" smtClean="0"/>
              <a:t> at national level: National Grid Initiative (NGI)</a:t>
            </a:r>
          </a:p>
          <a:p>
            <a:pPr lvl="1">
              <a:defRPr/>
            </a:pPr>
            <a:r>
              <a:rPr lang="en-GB" sz="2000" dirty="0" smtClean="0">
                <a:solidFill>
                  <a:srgbClr val="558ED5"/>
                </a:solidFill>
              </a:rPr>
              <a:t>Second-level federator </a:t>
            </a:r>
            <a:r>
              <a:rPr lang="en-GB" sz="2000" dirty="0" smtClean="0"/>
              <a:t>at European level: </a:t>
            </a:r>
            <a:r>
              <a:rPr lang="en-GB" sz="2000" dirty="0" err="1" smtClean="0"/>
              <a:t>EGI.eu</a:t>
            </a:r>
            <a:r>
              <a:rPr lang="en-GB" sz="2000" dirty="0" smtClean="0"/>
              <a:t> (Dutch foundation)</a:t>
            </a:r>
          </a:p>
          <a:p>
            <a:pPr>
              <a:defRPr/>
            </a:pPr>
            <a:r>
              <a:rPr lang="en-GB" sz="2800" dirty="0" smtClean="0"/>
              <a:t>Distributed </a:t>
            </a:r>
            <a:r>
              <a:rPr lang="en-GB" sz="2800" dirty="0"/>
              <a:t>research communities</a:t>
            </a:r>
          </a:p>
          <a:p>
            <a:pPr lvl="1">
              <a:defRPr/>
            </a:pPr>
            <a:r>
              <a:rPr lang="en-GB" sz="2000" dirty="0"/>
              <a:t>Users: </a:t>
            </a:r>
            <a:r>
              <a:rPr lang="en-GB" sz="2000" b="1" dirty="0"/>
              <a:t>21,714</a:t>
            </a:r>
            <a:r>
              <a:rPr lang="en-GB" sz="2000" dirty="0"/>
              <a:t> grouped into </a:t>
            </a:r>
            <a:r>
              <a:rPr lang="en-GB" sz="2000" b="1" dirty="0"/>
              <a:t>233</a:t>
            </a:r>
            <a:r>
              <a:rPr lang="en-GB" sz="2000" dirty="0"/>
              <a:t> Virtual Organisations (</a:t>
            </a:r>
            <a:r>
              <a:rPr lang="en-GB" sz="2000" dirty="0" smtClean="0"/>
              <a:t>VOs)</a:t>
            </a:r>
            <a:endParaRPr lang="en-GB" sz="2400" dirty="0" smtClean="0"/>
          </a:p>
          <a:p>
            <a:pPr marL="0" indent="0">
              <a:buFont typeface="Arial" charset="0"/>
              <a:buNone/>
              <a:defRPr/>
            </a:pPr>
            <a:endParaRPr lang="en-GB" sz="2800" dirty="0" smtClean="0"/>
          </a:p>
          <a:p>
            <a:pPr>
              <a:defRPr/>
            </a:pPr>
            <a:endParaRPr lang="en-GB" sz="2800" dirty="0" smtClean="0"/>
          </a:p>
          <a:p>
            <a:pPr lvl="1">
              <a:defRPr/>
            </a:pPr>
            <a:endParaRPr lang="en-GB" sz="2000" dirty="0"/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bg1"/>
                </a:solidFill>
                <a:cs typeface="Arial" charset="0"/>
              </a:rPr>
              <a:t>13/02/2013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2nd CoPoRi Workshop</a:t>
            </a:r>
            <a:endParaRPr lang="en-US"/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9445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F00A54-2E5F-0E4E-ACEA-C8ED547CA537}" type="slidenum">
              <a:rPr lang="en-US" sz="1200">
                <a:solidFill>
                  <a:schemeClr val="bg1"/>
                </a:solidFill>
                <a:cs typeface="Arial" charset="0"/>
              </a:rPr>
              <a:pPr eaLnBrk="1" hangingPunct="1"/>
              <a:t>4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16216" y="1628800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EGI.eu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29628" y="2348880"/>
            <a:ext cx="10547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804248" y="3068960"/>
            <a:ext cx="5040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380312" y="3068960"/>
            <a:ext cx="5040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677500" y="2348880"/>
            <a:ext cx="10547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652120" y="3068960"/>
            <a:ext cx="5040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228184" y="3068960"/>
            <a:ext cx="5040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444208" y="5627345"/>
            <a:ext cx="576064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444208" y="6237312"/>
            <a:ext cx="576064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7981756" y="2348880"/>
            <a:ext cx="105474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7956376" y="3068960"/>
            <a:ext cx="5040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8532440" y="3068960"/>
            <a:ext cx="5040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08104" y="2780928"/>
            <a:ext cx="3635896" cy="2808312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-FISCAL focus: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cost of computing services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Out of scope: other type of resources (e.g., data management), cost of EU-level federation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10" name="TextBox 21509"/>
          <p:cNvSpPr txBox="1"/>
          <p:nvPr/>
        </p:nvSpPr>
        <p:spPr>
          <a:xfrm>
            <a:off x="7020272" y="5699353"/>
            <a:ext cx="107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federator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051145" y="6275417"/>
            <a:ext cx="148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0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Costing Methodologies 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19812"/>
            <a:ext cx="2476500" cy="476250"/>
          </a:xfrm>
        </p:spPr>
        <p:txBody>
          <a:bodyPr/>
          <a:lstStyle/>
          <a:p>
            <a:r>
              <a:rPr lang="en-US" smtClean="0"/>
              <a:t>13/02/2013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00762"/>
            <a:ext cx="3962400" cy="457200"/>
          </a:xfrm>
        </p:spPr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138862"/>
            <a:ext cx="457200" cy="457200"/>
          </a:xfrm>
        </p:spPr>
        <p:txBody>
          <a:bodyPr/>
          <a:lstStyle/>
          <a:p>
            <a:fld id="{565AC6CA-A5ED-4CC7-B8CF-6AEA34AFA1BA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 smtClean="0"/>
              <a:t>Therefore in our question </a:t>
            </a:r>
            <a:r>
              <a:rPr lang="en-US" sz="2600" b="1" dirty="0" smtClean="0">
                <a:solidFill>
                  <a:schemeClr val="tx2"/>
                </a:solidFill>
              </a:rPr>
              <a:t>“What is the cost ?” </a:t>
            </a:r>
            <a:r>
              <a:rPr lang="en-US" sz="2600" dirty="0" smtClean="0"/>
              <a:t>of the E</a:t>
            </a:r>
            <a:r>
              <a:rPr lang="en-US" sz="2400" dirty="0" smtClean="0"/>
              <a:t>uropean dedicated High Throughput and High Performance Computing (HTC/HPC) e-Infrastructures for research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b="1" dirty="0" smtClean="0">
                <a:solidFill>
                  <a:schemeClr val="tx2"/>
                </a:solidFill>
              </a:rPr>
              <a:t>The answer to “Why do you want to know?” is multifaceted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What costing </a:t>
            </a:r>
            <a:r>
              <a:rPr lang="en-US" b="1" dirty="0" smtClean="0">
                <a:solidFill>
                  <a:srgbClr val="FF0000"/>
                </a:solidFill>
              </a:rPr>
              <a:t>methodology</a:t>
            </a:r>
            <a:r>
              <a:rPr lang="en-US" dirty="0" smtClean="0"/>
              <a:t> better fits the mission?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Full Cost Accounting (FCA)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b="1" dirty="0" smtClean="0">
                <a:solidFill>
                  <a:srgbClr val="7030A0"/>
                </a:solidFill>
              </a:rPr>
              <a:t>Total Cost of Ownership (TCO)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611560" y="3140968"/>
            <a:ext cx="806489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    We want to know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annual total cost </a:t>
            </a:r>
            <a:r>
              <a:rPr lang="en-US" sz="2000" b="1" dirty="0" smtClean="0">
                <a:solidFill>
                  <a:schemeClr val="bg1"/>
                </a:solidFill>
              </a:rPr>
              <a:t>for planning, scenario development, governance models, assessing economies of scale, compare with cloud prices… </a:t>
            </a:r>
          </a:p>
        </p:txBody>
      </p:sp>
    </p:spTree>
    <p:extLst>
      <p:ext uri="{BB962C8B-B14F-4D97-AF65-F5344CB8AC3E}">
        <p14:creationId xmlns:p14="http://schemas.microsoft.com/office/powerpoint/2010/main" val="303948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Constraints in the e</a:t>
            </a:r>
            <a:r>
              <a:rPr lang="en-US" sz="3200" dirty="0" smtClean="0"/>
              <a:t>-FISCAL Context</a:t>
            </a:r>
            <a:endParaRPr lang="el-GR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C6CA-A5ED-4CC7-B8CF-6AEA34AFA1BA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Organizations would not permit access to accounting books</a:t>
            </a:r>
          </a:p>
          <a:p>
            <a:pPr lvl="1"/>
            <a:r>
              <a:rPr lang="en-US" sz="2400" dirty="0" smtClean="0"/>
              <a:t>Sensitive information – Reluctance to disclose </a:t>
            </a:r>
          </a:p>
          <a:p>
            <a:pPr lvl="1"/>
            <a:r>
              <a:rPr lang="en-US" sz="2400" dirty="0" smtClean="0"/>
              <a:t>NDA with vendors</a:t>
            </a:r>
          </a:p>
          <a:p>
            <a:pPr lvl="1"/>
            <a:r>
              <a:rPr lang="en-US" sz="2400" dirty="0" smtClean="0"/>
              <a:t>Lack of detailed cost accounting systems</a:t>
            </a:r>
          </a:p>
          <a:p>
            <a:r>
              <a:rPr lang="en-US" sz="2400" dirty="0" smtClean="0"/>
              <a:t>Multiple independent funding sources </a:t>
            </a:r>
          </a:p>
          <a:p>
            <a:r>
              <a:rPr lang="en-US" sz="2400" dirty="0" smtClean="0"/>
              <a:t>Focus is on cost of the total existing e-infrastructures and not on cash outlays </a:t>
            </a:r>
          </a:p>
          <a:p>
            <a:r>
              <a:rPr lang="en-US" sz="2400" dirty="0" smtClean="0"/>
              <a:t>Consider also all resources consumed irrespectively of whether they are accounted or not </a:t>
            </a:r>
          </a:p>
          <a:p>
            <a:pPr lvl="1"/>
            <a:r>
              <a:rPr lang="en-US" sz="2000" dirty="0" smtClean="0"/>
              <a:t>E.g.: a data center may not directly pay electricity as being provided/paid by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361451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1547813" y="260350"/>
            <a:ext cx="7132637" cy="1143000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The e-FISCAL Approach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13/02/2013</a:t>
            </a:r>
            <a:endParaRPr lang="en-GB" sz="140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dirty="0" smtClean="0"/>
              <a:t>2nd </a:t>
            </a:r>
            <a:r>
              <a:rPr lang="en-GB" sz="1400" dirty="0" err="1" smtClean="0"/>
              <a:t>CoPoRi</a:t>
            </a:r>
            <a:r>
              <a:rPr lang="en-GB" sz="1400" dirty="0" smtClean="0"/>
              <a:t> Workshop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pPr>
              <a:defRPr/>
            </a:pPr>
            <a:fld id="{58EC0ABC-C756-4CC3-87E7-2D13A6DEF94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0096"/>
            <a:ext cx="7061775" cy="4781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76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Advantages of the e-FISCAL Methodology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C6CA-A5ED-4CC7-B8CF-6AEA34AFA1BA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dirty="0" smtClean="0"/>
              <a:t>e-FISCAL model is a </a:t>
            </a:r>
            <a:r>
              <a:rPr lang="en-US" b="1" dirty="0" smtClean="0">
                <a:solidFill>
                  <a:schemeClr val="accent1"/>
                </a:solidFill>
              </a:rPr>
              <a:t>hybrid </a:t>
            </a:r>
            <a:r>
              <a:rPr lang="en-US" dirty="0" smtClean="0"/>
              <a:t>model that builds on FCA and TCO and adapts to real case constraints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Balance easiness of information collection with precision in results</a:t>
            </a:r>
            <a:endParaRPr lang="el-GR" dirty="0" smtClean="0"/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Easy to apply </a:t>
            </a:r>
          </a:p>
          <a:p>
            <a:pPr marL="1097280" lvl="4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Only a few input requirements</a:t>
            </a:r>
          </a:p>
          <a:p>
            <a:pPr marL="1097280" lvl="4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Excel based</a:t>
            </a:r>
          </a:p>
          <a:p>
            <a:pPr marL="1097280" lvl="4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Web based application 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Cost estimations precision </a:t>
            </a:r>
          </a:p>
          <a:p>
            <a:pPr marL="1097280" lvl="4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Not aiming at providing detailed costing data but is good enough to approximate cost</a:t>
            </a:r>
          </a:p>
          <a:p>
            <a:pPr marL="1097280" lvl="4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Suitable for cross site comparisons and cost assessments through time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Transparent and auditable 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Suitable to perform sensitivity analysis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Possible to be used by stakeholders outside the organization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29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e-FISCAL - Steps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5122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13/02/2013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CoPoRi Workshop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292E-4768-4D9C-9EF6-561B62CAA0E4}" type="slidenum">
              <a:rPr lang="el-GR" smtClean="0"/>
              <a:t>9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251520" y="5805264"/>
            <a:ext cx="2613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efiscal.eu/state-of-the-art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27584" y="486916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38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4768</TotalTime>
  <Words>1469</Words>
  <Application>Microsoft Macintosh PowerPoint</Application>
  <PresentationFormat>On-screen Show (4:3)</PresentationFormat>
  <Paragraphs>277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Cost of Publicly-Funded Computing e-Infrastructures in Europe: the e-FISCAL Study</vt:lpstr>
      <vt:lpstr>Outline</vt:lpstr>
      <vt:lpstr>e-FISCAL: Main Objectives</vt:lpstr>
      <vt:lpstr>Target Audience Example:  European Grid Infrastructure (EGI) </vt:lpstr>
      <vt:lpstr> Costing Methodologies </vt:lpstr>
      <vt:lpstr>Constraints in the e-FISCAL Context</vt:lpstr>
      <vt:lpstr>The e-FISCAL Approach</vt:lpstr>
      <vt:lpstr> Advantages of the e-FISCAL Methodology</vt:lpstr>
      <vt:lpstr>e-FISCAL - Steps</vt:lpstr>
      <vt:lpstr>Cost Categories Identification</vt:lpstr>
      <vt:lpstr>Sample/Respondents</vt:lpstr>
      <vt:lpstr>e-FISCAL - Main Findings</vt:lpstr>
      <vt:lpstr>e-FISCAL - Main Findings</vt:lpstr>
      <vt:lpstr>In-house Utilization vs. Amazon</vt:lpstr>
      <vt:lpstr>e-FISCAL - Sustainability</vt:lpstr>
      <vt:lpstr>Lessons Learned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the slides </dc:title>
  <dc:creator>sandra</dc:creator>
  <cp:lastModifiedBy>Sergio Andreozzi</cp:lastModifiedBy>
  <cp:revision>81</cp:revision>
  <dcterms:created xsi:type="dcterms:W3CDTF">2013-01-23T23:07:28Z</dcterms:created>
  <dcterms:modified xsi:type="dcterms:W3CDTF">2013-02-13T09:42:46Z</dcterms:modified>
</cp:coreProperties>
</file>