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716" r:id="rId2"/>
  </p:sldMasterIdLst>
  <p:notesMasterIdLst>
    <p:notesMasterId r:id="rId101"/>
  </p:notesMasterIdLst>
  <p:sldIdLst>
    <p:sldId id="256" r:id="rId3"/>
    <p:sldId id="337" r:id="rId4"/>
    <p:sldId id="338" r:id="rId5"/>
    <p:sldId id="339" r:id="rId6"/>
    <p:sldId id="340" r:id="rId7"/>
    <p:sldId id="343" r:id="rId8"/>
    <p:sldId id="344" r:id="rId9"/>
    <p:sldId id="345" r:id="rId10"/>
    <p:sldId id="346" r:id="rId11"/>
    <p:sldId id="347" r:id="rId12"/>
    <p:sldId id="348" r:id="rId13"/>
    <p:sldId id="413" r:id="rId14"/>
    <p:sldId id="350" r:id="rId15"/>
    <p:sldId id="351" r:id="rId16"/>
    <p:sldId id="336" r:id="rId17"/>
    <p:sldId id="353" r:id="rId18"/>
    <p:sldId id="354" r:id="rId19"/>
    <p:sldId id="355" r:id="rId20"/>
    <p:sldId id="356" r:id="rId21"/>
    <p:sldId id="360" r:id="rId22"/>
    <p:sldId id="359" r:id="rId23"/>
    <p:sldId id="357" r:id="rId24"/>
    <p:sldId id="361" r:id="rId25"/>
    <p:sldId id="362" r:id="rId26"/>
    <p:sldId id="374" r:id="rId27"/>
    <p:sldId id="364" r:id="rId28"/>
    <p:sldId id="375" r:id="rId29"/>
    <p:sldId id="376" r:id="rId30"/>
    <p:sldId id="377" r:id="rId31"/>
    <p:sldId id="369" r:id="rId32"/>
    <p:sldId id="393" r:id="rId33"/>
    <p:sldId id="394" r:id="rId34"/>
    <p:sldId id="395" r:id="rId35"/>
    <p:sldId id="396" r:id="rId36"/>
    <p:sldId id="397" r:id="rId37"/>
    <p:sldId id="398" r:id="rId38"/>
    <p:sldId id="373" r:id="rId39"/>
    <p:sldId id="392" r:id="rId40"/>
    <p:sldId id="419" r:id="rId41"/>
    <p:sldId id="436" r:id="rId42"/>
    <p:sldId id="437" r:id="rId43"/>
    <p:sldId id="422" r:id="rId44"/>
    <p:sldId id="423" r:id="rId45"/>
    <p:sldId id="424" r:id="rId46"/>
    <p:sldId id="425" r:id="rId47"/>
    <p:sldId id="426" r:id="rId48"/>
    <p:sldId id="438" r:id="rId49"/>
    <p:sldId id="439" r:id="rId50"/>
    <p:sldId id="429" r:id="rId51"/>
    <p:sldId id="430" r:id="rId52"/>
    <p:sldId id="440" r:id="rId53"/>
    <p:sldId id="432" r:id="rId54"/>
    <p:sldId id="433" r:id="rId55"/>
    <p:sldId id="434" r:id="rId56"/>
    <p:sldId id="435" r:id="rId57"/>
    <p:sldId id="399" r:id="rId58"/>
    <p:sldId id="323" r:id="rId59"/>
    <p:sldId id="331" r:id="rId60"/>
    <p:sldId id="329" r:id="rId61"/>
    <p:sldId id="324" r:id="rId62"/>
    <p:sldId id="326" r:id="rId63"/>
    <p:sldId id="257" r:id="rId64"/>
    <p:sldId id="261" r:id="rId65"/>
    <p:sldId id="258" r:id="rId66"/>
    <p:sldId id="262" r:id="rId67"/>
    <p:sldId id="263" r:id="rId68"/>
    <p:sldId id="265" r:id="rId69"/>
    <p:sldId id="272" r:id="rId70"/>
    <p:sldId id="273" r:id="rId71"/>
    <p:sldId id="274" r:id="rId72"/>
    <p:sldId id="310" r:id="rId73"/>
    <p:sldId id="266" r:id="rId74"/>
    <p:sldId id="313" r:id="rId75"/>
    <p:sldId id="312" r:id="rId76"/>
    <p:sldId id="314" r:id="rId77"/>
    <p:sldId id="320" r:id="rId78"/>
    <p:sldId id="321" r:id="rId79"/>
    <p:sldId id="318" r:id="rId80"/>
    <p:sldId id="319" r:id="rId81"/>
    <p:sldId id="333" r:id="rId82"/>
    <p:sldId id="332" r:id="rId83"/>
    <p:sldId id="409" r:id="rId84"/>
    <p:sldId id="410" r:id="rId85"/>
    <p:sldId id="415" r:id="rId86"/>
    <p:sldId id="416" r:id="rId87"/>
    <p:sldId id="417" r:id="rId88"/>
    <p:sldId id="418" r:id="rId89"/>
    <p:sldId id="411" r:id="rId90"/>
    <p:sldId id="259" r:id="rId91"/>
    <p:sldId id="414" r:id="rId92"/>
    <p:sldId id="408" r:id="rId93"/>
    <p:sldId id="400" r:id="rId94"/>
    <p:sldId id="401" r:id="rId95"/>
    <p:sldId id="402" r:id="rId96"/>
    <p:sldId id="403" r:id="rId97"/>
    <p:sldId id="404" r:id="rId98"/>
    <p:sldId id="405" r:id="rId99"/>
    <p:sldId id="406"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D5"/>
    <a:srgbClr val="28AA08"/>
    <a:srgbClr val="B5892D"/>
    <a:srgbClr val="1C3046"/>
    <a:srgbClr val="75A5D8"/>
    <a:srgbClr val="E2E4EA"/>
    <a:srgbClr val="1D2F45"/>
    <a:srgbClr val="75A4D9"/>
    <a:srgbClr val="1670C9"/>
    <a:srgbClr val="2D4E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25"/>
    <p:restoredTop sz="79158" autoAdjust="0"/>
  </p:normalViewPr>
  <p:slideViewPr>
    <p:cSldViewPr>
      <p:cViewPr>
        <p:scale>
          <a:sx n="63" d="100"/>
          <a:sy n="63" d="100"/>
        </p:scale>
        <p:origin x="-2616" y="-3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19110"/>
    </p:cViewPr>
  </p:sorterViewPr>
  <p:notesViewPr>
    <p:cSldViewPr>
      <p:cViewPr varScale="1">
        <p:scale>
          <a:sx n="157" d="100"/>
          <a:sy n="157" d="100"/>
        </p:scale>
        <p:origin x="4280" y="184"/>
      </p:cViewPr>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D2C70D-DC1A-F54A-A4DE-46E33913B027}" type="doc">
      <dgm:prSet loTypeId="urn:microsoft.com/office/officeart/2005/8/layout/venn3" loCatId="" qsTypeId="urn:microsoft.com/office/officeart/2005/8/quickstyle/simple4" qsCatId="simple" csTypeId="urn:microsoft.com/office/officeart/2005/8/colors/colorful3" csCatId="colorful" phldr="1"/>
      <dgm:spPr/>
      <dgm:t>
        <a:bodyPr/>
        <a:lstStyle/>
        <a:p>
          <a:endParaRPr lang="en-US"/>
        </a:p>
      </dgm:t>
    </dgm:pt>
    <dgm:pt modelId="{BC2C4EA6-FB4C-BB44-98C1-967B3CED5661}">
      <dgm:prSet phldrT="[Text]" custT="1"/>
      <dgm:spPr/>
      <dgm:t>
        <a:bodyPr/>
        <a:lstStyle/>
        <a:p>
          <a:r>
            <a:rPr lang="en-US" sz="2000" dirty="0" smtClean="0"/>
            <a:t>300+ HTC providers</a:t>
          </a:r>
        </a:p>
        <a:p>
          <a:r>
            <a:rPr lang="en-US" sz="2000" dirty="0" smtClean="0"/>
            <a:t>25 Cloud providers</a:t>
          </a:r>
          <a:endParaRPr lang="en-US" sz="2000" dirty="0"/>
        </a:p>
      </dgm:t>
    </dgm:pt>
    <dgm:pt modelId="{25DEE16B-5F3A-5E4A-A943-066BC3B91B3D}" type="parTrans" cxnId="{4A534DA5-6922-6B4D-96B8-CE051C4A66D3}">
      <dgm:prSet/>
      <dgm:spPr/>
      <dgm:t>
        <a:bodyPr/>
        <a:lstStyle/>
        <a:p>
          <a:endParaRPr lang="en-US" sz="2400"/>
        </a:p>
      </dgm:t>
    </dgm:pt>
    <dgm:pt modelId="{BEB33410-22D1-CA46-960D-1B665755EAC4}" type="sibTrans" cxnId="{4A534DA5-6922-6B4D-96B8-CE051C4A66D3}">
      <dgm:prSet/>
      <dgm:spPr/>
      <dgm:t>
        <a:bodyPr/>
        <a:lstStyle/>
        <a:p>
          <a:endParaRPr lang="en-US" sz="2400"/>
        </a:p>
      </dgm:t>
    </dgm:pt>
    <dgm:pt modelId="{E6A111FE-4BF6-1346-B137-2EA61CD843E7}">
      <dgm:prSet phldrT="[Text]" custT="1"/>
      <dgm:spPr/>
      <dgm:t>
        <a:bodyPr/>
        <a:lstStyle/>
        <a:p>
          <a:r>
            <a:rPr lang="en-US" sz="2000" dirty="0" smtClean="0"/>
            <a:t>650k CPU cores</a:t>
          </a:r>
          <a:br>
            <a:rPr lang="en-US" sz="2000" dirty="0" smtClean="0"/>
          </a:br>
          <a:endParaRPr lang="en-US" sz="100" dirty="0" smtClean="0"/>
        </a:p>
        <a:p>
          <a:r>
            <a:rPr lang="en-US" sz="2000" dirty="0" smtClean="0"/>
            <a:t>285 PB online storage</a:t>
          </a:r>
          <a:endParaRPr lang="en-US" sz="2000" dirty="0"/>
        </a:p>
      </dgm:t>
    </dgm:pt>
    <dgm:pt modelId="{24A24CF0-260E-5A43-B347-29C63DB32865}" type="parTrans" cxnId="{61DA1D32-573A-D647-9C15-7A7D50F284CF}">
      <dgm:prSet/>
      <dgm:spPr/>
      <dgm:t>
        <a:bodyPr/>
        <a:lstStyle/>
        <a:p>
          <a:endParaRPr lang="en-US"/>
        </a:p>
      </dgm:t>
    </dgm:pt>
    <dgm:pt modelId="{2F9DD3E2-B933-E64F-86C4-D03B10997523}" type="sibTrans" cxnId="{61DA1D32-573A-D647-9C15-7A7D50F284CF}">
      <dgm:prSet/>
      <dgm:spPr/>
      <dgm:t>
        <a:bodyPr/>
        <a:lstStyle/>
        <a:p>
          <a:endParaRPr lang="en-US"/>
        </a:p>
      </dgm:t>
    </dgm:pt>
    <dgm:pt modelId="{7F30C6E7-0159-624F-9A98-BCC084A836C2}">
      <dgm:prSet phldrT="[Text]" custT="1"/>
      <dgm:spPr/>
      <dgm:t>
        <a:bodyPr/>
        <a:lstStyle/>
        <a:p>
          <a:r>
            <a:rPr lang="en-US" sz="2000" dirty="0" smtClean="0"/>
            <a:t>1.7 Million jobs/day </a:t>
          </a:r>
          <a:endParaRPr lang="en-US" sz="2000" dirty="0"/>
        </a:p>
      </dgm:t>
    </dgm:pt>
    <dgm:pt modelId="{9A19594E-7F27-2F40-B82A-8E61D374D739}" type="parTrans" cxnId="{D0BB5CB0-F774-8B42-8DE2-3A31147E4DE7}">
      <dgm:prSet/>
      <dgm:spPr/>
      <dgm:t>
        <a:bodyPr/>
        <a:lstStyle/>
        <a:p>
          <a:endParaRPr lang="en-US"/>
        </a:p>
      </dgm:t>
    </dgm:pt>
    <dgm:pt modelId="{D31B1CB1-373C-7944-B09A-5241836ED69C}" type="sibTrans" cxnId="{D0BB5CB0-F774-8B42-8DE2-3A31147E4DE7}">
      <dgm:prSet/>
      <dgm:spPr/>
      <dgm:t>
        <a:bodyPr/>
        <a:lstStyle/>
        <a:p>
          <a:endParaRPr lang="en-US"/>
        </a:p>
      </dgm:t>
    </dgm:pt>
    <dgm:pt modelId="{A4E992DF-01FA-764E-9B98-7AC140889041}">
      <dgm:prSet phldrT="[Text]" custT="1"/>
      <dgm:spPr/>
      <dgm:t>
        <a:bodyPr/>
        <a:lstStyle/>
        <a:p>
          <a:r>
            <a:rPr lang="en-US" sz="2000" dirty="0" smtClean="0"/>
            <a:t>2.6 Billion CPU hours/year</a:t>
          </a:r>
          <a:endParaRPr lang="en-US" sz="2000" dirty="0"/>
        </a:p>
      </dgm:t>
    </dgm:pt>
    <dgm:pt modelId="{966CF587-2A67-D641-B13F-B31F6582860F}" type="parTrans" cxnId="{1C227B40-A63A-2645-8565-8D3862C02C53}">
      <dgm:prSet/>
      <dgm:spPr/>
      <dgm:t>
        <a:bodyPr/>
        <a:lstStyle/>
        <a:p>
          <a:endParaRPr lang="en-US"/>
        </a:p>
      </dgm:t>
    </dgm:pt>
    <dgm:pt modelId="{DDAF54FE-3A8D-E241-89D1-BEE9806FF94D}" type="sibTrans" cxnId="{1C227B40-A63A-2645-8565-8D3862C02C53}">
      <dgm:prSet/>
      <dgm:spPr/>
      <dgm:t>
        <a:bodyPr/>
        <a:lstStyle/>
        <a:p>
          <a:endParaRPr lang="en-US"/>
        </a:p>
      </dgm:t>
    </dgm:pt>
    <dgm:pt modelId="{919347F3-E7A2-804B-8EBD-E5F4CE20C2A2}">
      <dgm:prSet phldrT="[Text]" custT="1"/>
      <dgm:spPr/>
      <dgm:t>
        <a:bodyPr/>
        <a:lstStyle/>
        <a:p>
          <a:r>
            <a:rPr lang="en-US" sz="2000" dirty="0" smtClean="0"/>
            <a:t>240 </a:t>
          </a:r>
          <a:r>
            <a:rPr lang="en-US" sz="1600" dirty="0" smtClean="0"/>
            <a:t>Virtual </a:t>
          </a:r>
          <a:r>
            <a:rPr lang="en-US" sz="1600" dirty="0" err="1" smtClean="0"/>
            <a:t>Organisations</a:t>
          </a:r>
          <a:r>
            <a:rPr lang="en-US" sz="2000" dirty="0" smtClean="0"/>
            <a:t> </a:t>
          </a:r>
        </a:p>
        <a:p>
          <a:r>
            <a:rPr lang="en-US" sz="200" dirty="0" smtClean="0"/>
            <a:t/>
          </a:r>
          <a:br>
            <a:rPr lang="en-US" sz="200" dirty="0" smtClean="0"/>
          </a:br>
          <a:r>
            <a:rPr lang="en-US" sz="2000" dirty="0" smtClean="0"/>
            <a:t>&gt;48 000 users</a:t>
          </a:r>
          <a:endParaRPr lang="en-US" sz="2000" dirty="0"/>
        </a:p>
      </dgm:t>
    </dgm:pt>
    <dgm:pt modelId="{6F9EC4C0-3CF4-A249-BF83-409D43DFB16D}" type="parTrans" cxnId="{7E991753-D543-6E43-BE80-B14B43C3F2BC}">
      <dgm:prSet/>
      <dgm:spPr/>
      <dgm:t>
        <a:bodyPr/>
        <a:lstStyle/>
        <a:p>
          <a:endParaRPr lang="en-US"/>
        </a:p>
      </dgm:t>
    </dgm:pt>
    <dgm:pt modelId="{3A60A99C-394D-CD41-83EA-F87A2FD32CA2}" type="sibTrans" cxnId="{7E991753-D543-6E43-BE80-B14B43C3F2BC}">
      <dgm:prSet/>
      <dgm:spPr/>
      <dgm:t>
        <a:bodyPr/>
        <a:lstStyle/>
        <a:p>
          <a:endParaRPr lang="en-US"/>
        </a:p>
      </dgm:t>
    </dgm:pt>
    <dgm:pt modelId="{7E89ECF7-0371-8C43-AF9C-18A74B71E2F3}" type="pres">
      <dgm:prSet presAssocID="{A6D2C70D-DC1A-F54A-A4DE-46E33913B027}" presName="Name0" presStyleCnt="0">
        <dgm:presLayoutVars>
          <dgm:dir/>
          <dgm:resizeHandles val="exact"/>
        </dgm:presLayoutVars>
      </dgm:prSet>
      <dgm:spPr/>
      <dgm:t>
        <a:bodyPr/>
        <a:lstStyle/>
        <a:p>
          <a:endParaRPr lang="en-US"/>
        </a:p>
      </dgm:t>
    </dgm:pt>
    <dgm:pt modelId="{34AC6EAF-F695-4747-B01D-5BB0D645049A}" type="pres">
      <dgm:prSet presAssocID="{BC2C4EA6-FB4C-BB44-98C1-967B3CED5661}" presName="Name5" presStyleLbl="vennNode1" presStyleIdx="0" presStyleCnt="5" custLinFactNeighborY="314">
        <dgm:presLayoutVars>
          <dgm:bulletEnabled val="1"/>
        </dgm:presLayoutVars>
      </dgm:prSet>
      <dgm:spPr/>
      <dgm:t>
        <a:bodyPr/>
        <a:lstStyle/>
        <a:p>
          <a:endParaRPr lang="en-US"/>
        </a:p>
      </dgm:t>
    </dgm:pt>
    <dgm:pt modelId="{680B7888-20E9-7D4B-93A2-0751B261C528}" type="pres">
      <dgm:prSet presAssocID="{BEB33410-22D1-CA46-960D-1B665755EAC4}" presName="space" presStyleCnt="0"/>
      <dgm:spPr/>
    </dgm:pt>
    <dgm:pt modelId="{CB98E5B8-FC40-064F-BE5E-1EDB178C6332}" type="pres">
      <dgm:prSet presAssocID="{E6A111FE-4BF6-1346-B137-2EA61CD843E7}" presName="Name5" presStyleLbl="vennNode1" presStyleIdx="1" presStyleCnt="5">
        <dgm:presLayoutVars>
          <dgm:bulletEnabled val="1"/>
        </dgm:presLayoutVars>
      </dgm:prSet>
      <dgm:spPr/>
      <dgm:t>
        <a:bodyPr/>
        <a:lstStyle/>
        <a:p>
          <a:endParaRPr lang="en-US"/>
        </a:p>
      </dgm:t>
    </dgm:pt>
    <dgm:pt modelId="{7EEE956F-A591-944C-AA65-685DAE7CDD3F}" type="pres">
      <dgm:prSet presAssocID="{2F9DD3E2-B933-E64F-86C4-D03B10997523}" presName="space" presStyleCnt="0"/>
      <dgm:spPr/>
    </dgm:pt>
    <dgm:pt modelId="{E8657902-0DBD-434A-A6DB-8F274BBD8143}" type="pres">
      <dgm:prSet presAssocID="{7F30C6E7-0159-624F-9A98-BCC084A836C2}" presName="Name5" presStyleLbl="vennNode1" presStyleIdx="2" presStyleCnt="5">
        <dgm:presLayoutVars>
          <dgm:bulletEnabled val="1"/>
        </dgm:presLayoutVars>
      </dgm:prSet>
      <dgm:spPr/>
      <dgm:t>
        <a:bodyPr/>
        <a:lstStyle/>
        <a:p>
          <a:endParaRPr lang="en-US"/>
        </a:p>
      </dgm:t>
    </dgm:pt>
    <dgm:pt modelId="{8286956E-4AC6-134D-91BB-AE3AA453F8E8}" type="pres">
      <dgm:prSet presAssocID="{D31B1CB1-373C-7944-B09A-5241836ED69C}" presName="space" presStyleCnt="0"/>
      <dgm:spPr/>
    </dgm:pt>
    <dgm:pt modelId="{14AD8842-24DF-654C-9B9F-FB08EB85989F}" type="pres">
      <dgm:prSet presAssocID="{A4E992DF-01FA-764E-9B98-7AC140889041}" presName="Name5" presStyleLbl="vennNode1" presStyleIdx="3" presStyleCnt="5">
        <dgm:presLayoutVars>
          <dgm:bulletEnabled val="1"/>
        </dgm:presLayoutVars>
      </dgm:prSet>
      <dgm:spPr/>
      <dgm:t>
        <a:bodyPr/>
        <a:lstStyle/>
        <a:p>
          <a:endParaRPr lang="en-US"/>
        </a:p>
      </dgm:t>
    </dgm:pt>
    <dgm:pt modelId="{0981D5C0-3E8D-504B-8B99-24D4B5BDD607}" type="pres">
      <dgm:prSet presAssocID="{DDAF54FE-3A8D-E241-89D1-BEE9806FF94D}" presName="space" presStyleCnt="0"/>
      <dgm:spPr/>
    </dgm:pt>
    <dgm:pt modelId="{99270A79-923E-254B-90D9-C49252785348}" type="pres">
      <dgm:prSet presAssocID="{919347F3-E7A2-804B-8EBD-E5F4CE20C2A2}" presName="Name5" presStyleLbl="vennNode1" presStyleIdx="4" presStyleCnt="5">
        <dgm:presLayoutVars>
          <dgm:bulletEnabled val="1"/>
        </dgm:presLayoutVars>
      </dgm:prSet>
      <dgm:spPr/>
      <dgm:t>
        <a:bodyPr/>
        <a:lstStyle/>
        <a:p>
          <a:endParaRPr lang="en-US"/>
        </a:p>
      </dgm:t>
    </dgm:pt>
  </dgm:ptLst>
  <dgm:cxnLst>
    <dgm:cxn modelId="{61DA1D32-573A-D647-9C15-7A7D50F284CF}" srcId="{A6D2C70D-DC1A-F54A-A4DE-46E33913B027}" destId="{E6A111FE-4BF6-1346-B137-2EA61CD843E7}" srcOrd="1" destOrd="0" parTransId="{24A24CF0-260E-5A43-B347-29C63DB32865}" sibTransId="{2F9DD3E2-B933-E64F-86C4-D03B10997523}"/>
    <dgm:cxn modelId="{4A534DA5-6922-6B4D-96B8-CE051C4A66D3}" srcId="{A6D2C70D-DC1A-F54A-A4DE-46E33913B027}" destId="{BC2C4EA6-FB4C-BB44-98C1-967B3CED5661}" srcOrd="0" destOrd="0" parTransId="{25DEE16B-5F3A-5E4A-A943-066BC3B91B3D}" sibTransId="{BEB33410-22D1-CA46-960D-1B665755EAC4}"/>
    <dgm:cxn modelId="{B849BDC0-7625-9C41-B525-7C2DA09F67EF}" type="presOf" srcId="{7F30C6E7-0159-624F-9A98-BCC084A836C2}" destId="{E8657902-0DBD-434A-A6DB-8F274BBD8143}" srcOrd="0" destOrd="0" presId="urn:microsoft.com/office/officeart/2005/8/layout/venn3"/>
    <dgm:cxn modelId="{F84180B9-3F84-DE4C-BE74-AB556A92F2B6}" type="presOf" srcId="{A6D2C70D-DC1A-F54A-A4DE-46E33913B027}" destId="{7E89ECF7-0371-8C43-AF9C-18A74B71E2F3}" srcOrd="0" destOrd="0" presId="urn:microsoft.com/office/officeart/2005/8/layout/venn3"/>
    <dgm:cxn modelId="{B209A264-7181-694A-AA25-5813C7C3E742}" type="presOf" srcId="{E6A111FE-4BF6-1346-B137-2EA61CD843E7}" destId="{CB98E5B8-FC40-064F-BE5E-1EDB178C6332}" srcOrd="0" destOrd="0" presId="urn:microsoft.com/office/officeart/2005/8/layout/venn3"/>
    <dgm:cxn modelId="{D0BB5CB0-F774-8B42-8DE2-3A31147E4DE7}" srcId="{A6D2C70D-DC1A-F54A-A4DE-46E33913B027}" destId="{7F30C6E7-0159-624F-9A98-BCC084A836C2}" srcOrd="2" destOrd="0" parTransId="{9A19594E-7F27-2F40-B82A-8E61D374D739}" sibTransId="{D31B1CB1-373C-7944-B09A-5241836ED69C}"/>
    <dgm:cxn modelId="{B168154C-4A2B-3F40-B5DB-BBB412F12609}" type="presOf" srcId="{BC2C4EA6-FB4C-BB44-98C1-967B3CED5661}" destId="{34AC6EAF-F695-4747-B01D-5BB0D645049A}" srcOrd="0" destOrd="0" presId="urn:microsoft.com/office/officeart/2005/8/layout/venn3"/>
    <dgm:cxn modelId="{325C40B9-037D-4844-8973-4054D91D6106}" type="presOf" srcId="{919347F3-E7A2-804B-8EBD-E5F4CE20C2A2}" destId="{99270A79-923E-254B-90D9-C49252785348}" srcOrd="0" destOrd="0" presId="urn:microsoft.com/office/officeart/2005/8/layout/venn3"/>
    <dgm:cxn modelId="{7E991753-D543-6E43-BE80-B14B43C3F2BC}" srcId="{A6D2C70D-DC1A-F54A-A4DE-46E33913B027}" destId="{919347F3-E7A2-804B-8EBD-E5F4CE20C2A2}" srcOrd="4" destOrd="0" parTransId="{6F9EC4C0-3CF4-A249-BF83-409D43DFB16D}" sibTransId="{3A60A99C-394D-CD41-83EA-F87A2FD32CA2}"/>
    <dgm:cxn modelId="{1C227B40-A63A-2645-8565-8D3862C02C53}" srcId="{A6D2C70D-DC1A-F54A-A4DE-46E33913B027}" destId="{A4E992DF-01FA-764E-9B98-7AC140889041}" srcOrd="3" destOrd="0" parTransId="{966CF587-2A67-D641-B13F-B31F6582860F}" sibTransId="{DDAF54FE-3A8D-E241-89D1-BEE9806FF94D}"/>
    <dgm:cxn modelId="{04AA0608-185B-6F4A-A156-6816C0739F87}" type="presOf" srcId="{A4E992DF-01FA-764E-9B98-7AC140889041}" destId="{14AD8842-24DF-654C-9B9F-FB08EB85989F}" srcOrd="0" destOrd="0" presId="urn:microsoft.com/office/officeart/2005/8/layout/venn3"/>
    <dgm:cxn modelId="{91107B4C-B4BF-9445-9B11-4A2D8A551935}" type="presParOf" srcId="{7E89ECF7-0371-8C43-AF9C-18A74B71E2F3}" destId="{34AC6EAF-F695-4747-B01D-5BB0D645049A}" srcOrd="0" destOrd="0" presId="urn:microsoft.com/office/officeart/2005/8/layout/venn3"/>
    <dgm:cxn modelId="{93EAEE1A-B1CA-2D49-99B7-119EAB4EB330}" type="presParOf" srcId="{7E89ECF7-0371-8C43-AF9C-18A74B71E2F3}" destId="{680B7888-20E9-7D4B-93A2-0751B261C528}" srcOrd="1" destOrd="0" presId="urn:microsoft.com/office/officeart/2005/8/layout/venn3"/>
    <dgm:cxn modelId="{BC0A9ADA-A943-124C-82F6-706F69F587D2}" type="presParOf" srcId="{7E89ECF7-0371-8C43-AF9C-18A74B71E2F3}" destId="{CB98E5B8-FC40-064F-BE5E-1EDB178C6332}" srcOrd="2" destOrd="0" presId="urn:microsoft.com/office/officeart/2005/8/layout/venn3"/>
    <dgm:cxn modelId="{0B9BA23C-CA5E-EB42-AD6A-3261B8E473DD}" type="presParOf" srcId="{7E89ECF7-0371-8C43-AF9C-18A74B71E2F3}" destId="{7EEE956F-A591-944C-AA65-685DAE7CDD3F}" srcOrd="3" destOrd="0" presId="urn:microsoft.com/office/officeart/2005/8/layout/venn3"/>
    <dgm:cxn modelId="{B0AC085C-B72C-104C-834C-B82D74DD0A55}" type="presParOf" srcId="{7E89ECF7-0371-8C43-AF9C-18A74B71E2F3}" destId="{E8657902-0DBD-434A-A6DB-8F274BBD8143}" srcOrd="4" destOrd="0" presId="urn:microsoft.com/office/officeart/2005/8/layout/venn3"/>
    <dgm:cxn modelId="{11A944D1-96B4-B148-BE2C-D88FACBED6F9}" type="presParOf" srcId="{7E89ECF7-0371-8C43-AF9C-18A74B71E2F3}" destId="{8286956E-4AC6-134D-91BB-AE3AA453F8E8}" srcOrd="5" destOrd="0" presId="urn:microsoft.com/office/officeart/2005/8/layout/venn3"/>
    <dgm:cxn modelId="{77A9DF98-7C87-1846-86DE-4146000A7BD6}" type="presParOf" srcId="{7E89ECF7-0371-8C43-AF9C-18A74B71E2F3}" destId="{14AD8842-24DF-654C-9B9F-FB08EB85989F}" srcOrd="6" destOrd="0" presId="urn:microsoft.com/office/officeart/2005/8/layout/venn3"/>
    <dgm:cxn modelId="{93E56D00-08B9-C149-9F89-1669B738ED47}" type="presParOf" srcId="{7E89ECF7-0371-8C43-AF9C-18A74B71E2F3}" destId="{0981D5C0-3E8D-504B-8B99-24D4B5BDD607}" srcOrd="7" destOrd="0" presId="urn:microsoft.com/office/officeart/2005/8/layout/venn3"/>
    <dgm:cxn modelId="{FA4C59AA-AAF9-7948-9DF6-A60438663B5F}" type="presParOf" srcId="{7E89ECF7-0371-8C43-AF9C-18A74B71E2F3}" destId="{99270A79-923E-254B-90D9-C49252785348}"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82B549-E1FD-CD42-A393-A56818553553}" type="doc">
      <dgm:prSet loTypeId="urn:microsoft.com/office/officeart/2005/8/layout/lProcess2" loCatId="" qsTypeId="urn:microsoft.com/office/officeart/2005/8/quickstyle/simple1" qsCatId="simple" csTypeId="urn:microsoft.com/office/officeart/2005/8/colors/accent1_3" csCatId="accent1" phldr="1"/>
      <dgm:spPr/>
      <dgm:t>
        <a:bodyPr/>
        <a:lstStyle/>
        <a:p>
          <a:endParaRPr lang="en-US"/>
        </a:p>
      </dgm:t>
    </dgm:pt>
    <dgm:pt modelId="{428DB808-D8A0-D842-A1F7-B34E8E682014}">
      <dgm:prSet phldrT="[Text]"/>
      <dgm:spPr/>
      <dgm:t>
        <a:bodyPr/>
        <a:lstStyle/>
        <a:p>
          <a:r>
            <a:rPr lang="en-US" dirty="0" smtClean="0"/>
            <a:t>e-Infra</a:t>
          </a:r>
          <a:endParaRPr lang="en-US" dirty="0"/>
        </a:p>
      </dgm:t>
    </dgm:pt>
    <dgm:pt modelId="{BCFDF178-51D8-7042-91BE-7A3243C14514}" type="parTrans" cxnId="{9BFF1D00-D38D-E742-801F-92AD231353F7}">
      <dgm:prSet/>
      <dgm:spPr/>
      <dgm:t>
        <a:bodyPr/>
        <a:lstStyle/>
        <a:p>
          <a:endParaRPr lang="en-US"/>
        </a:p>
      </dgm:t>
    </dgm:pt>
    <dgm:pt modelId="{A3F4682C-676A-884A-9E3A-C96137B176FC}" type="sibTrans" cxnId="{9BFF1D00-D38D-E742-801F-92AD231353F7}">
      <dgm:prSet/>
      <dgm:spPr/>
      <dgm:t>
        <a:bodyPr/>
        <a:lstStyle/>
        <a:p>
          <a:endParaRPr lang="en-US"/>
        </a:p>
      </dgm:t>
    </dgm:pt>
    <dgm:pt modelId="{48ED451E-3642-4447-8A7D-590203EB3A24}">
      <dgm:prSet phldrT="[Text]" custT="1"/>
      <dgm:spPr/>
      <dgm:t>
        <a:bodyPr/>
        <a:lstStyle/>
        <a:p>
          <a:r>
            <a:rPr lang="en-US" sz="1800" dirty="0" smtClean="0"/>
            <a:t>EGI Federation</a:t>
          </a:r>
          <a:endParaRPr lang="en-US" sz="1800" dirty="0"/>
        </a:p>
      </dgm:t>
    </dgm:pt>
    <dgm:pt modelId="{BB01E82C-FE79-C94E-B867-563834719EED}" type="parTrans" cxnId="{31C005B0-D11B-7147-8B35-DE580FDE327E}">
      <dgm:prSet/>
      <dgm:spPr/>
      <dgm:t>
        <a:bodyPr/>
        <a:lstStyle/>
        <a:p>
          <a:endParaRPr lang="en-US"/>
        </a:p>
      </dgm:t>
    </dgm:pt>
    <dgm:pt modelId="{1968A795-3C62-E847-B147-1C194B790188}" type="sibTrans" cxnId="{31C005B0-D11B-7147-8B35-DE580FDE327E}">
      <dgm:prSet/>
      <dgm:spPr/>
      <dgm:t>
        <a:bodyPr/>
        <a:lstStyle/>
        <a:p>
          <a:endParaRPr lang="en-US"/>
        </a:p>
      </dgm:t>
    </dgm:pt>
    <dgm:pt modelId="{AC765460-CAD5-3C48-84E5-0EDA43CA2154}">
      <dgm:prSet phldrT="[Text]" custT="1"/>
      <dgm:spPr/>
      <dgm:t>
        <a:bodyPr/>
        <a:lstStyle/>
        <a:p>
          <a:r>
            <a:rPr lang="en-US" sz="1800" dirty="0" smtClean="0"/>
            <a:t>EUDAT CDI</a:t>
          </a:r>
          <a:endParaRPr lang="en-US" sz="1800" dirty="0"/>
        </a:p>
      </dgm:t>
    </dgm:pt>
    <dgm:pt modelId="{4A88DE1C-7669-6544-9105-1A9A7A4E503E}" type="parTrans" cxnId="{3D35EB1A-930A-D541-9352-C00A3B361BA0}">
      <dgm:prSet/>
      <dgm:spPr/>
      <dgm:t>
        <a:bodyPr/>
        <a:lstStyle/>
        <a:p>
          <a:endParaRPr lang="en-US"/>
        </a:p>
      </dgm:t>
    </dgm:pt>
    <dgm:pt modelId="{977907A9-44D6-1A46-8201-135AF4B785E4}" type="sibTrans" cxnId="{3D35EB1A-930A-D541-9352-C00A3B361BA0}">
      <dgm:prSet/>
      <dgm:spPr/>
      <dgm:t>
        <a:bodyPr/>
        <a:lstStyle/>
        <a:p>
          <a:endParaRPr lang="en-US"/>
        </a:p>
      </dgm:t>
    </dgm:pt>
    <dgm:pt modelId="{9CF84CA1-581B-FC42-AA7B-7A2E0B506A37}">
      <dgm:prSet phldrT="[Text]"/>
      <dgm:spPr/>
      <dgm:t>
        <a:bodyPr/>
        <a:lstStyle/>
        <a:p>
          <a:r>
            <a:rPr lang="en-US" dirty="0" smtClean="0"/>
            <a:t>Humanities</a:t>
          </a:r>
          <a:endParaRPr lang="en-US" dirty="0"/>
        </a:p>
      </dgm:t>
    </dgm:pt>
    <dgm:pt modelId="{75939C60-6FA6-5E40-83C2-F95A35137BD1}" type="parTrans" cxnId="{2AD08476-2920-AE4B-AED4-1F43DFF519A8}">
      <dgm:prSet/>
      <dgm:spPr/>
      <dgm:t>
        <a:bodyPr/>
        <a:lstStyle/>
        <a:p>
          <a:endParaRPr lang="en-US"/>
        </a:p>
      </dgm:t>
    </dgm:pt>
    <dgm:pt modelId="{8767F77E-3403-0C45-A506-3667C4F0317F}" type="sibTrans" cxnId="{2AD08476-2920-AE4B-AED4-1F43DFF519A8}">
      <dgm:prSet/>
      <dgm:spPr/>
      <dgm:t>
        <a:bodyPr/>
        <a:lstStyle/>
        <a:p>
          <a:endParaRPr lang="en-US"/>
        </a:p>
      </dgm:t>
    </dgm:pt>
    <dgm:pt modelId="{A7C7AA12-9B66-A346-8C89-ED31F0E83252}">
      <dgm:prSet phldrT="[Text]" custT="1"/>
      <dgm:spPr>
        <a:solidFill>
          <a:srgbClr val="4B55D3"/>
        </a:solidFill>
      </dgm:spPr>
      <dgm:t>
        <a:bodyPr/>
        <a:lstStyle/>
        <a:p>
          <a:r>
            <a:rPr lang="en-US" sz="1800" dirty="0" smtClean="0"/>
            <a:t>Language and literature (CLARIN)</a:t>
          </a:r>
          <a:endParaRPr lang="en-US" sz="1800" dirty="0"/>
        </a:p>
      </dgm:t>
    </dgm:pt>
    <dgm:pt modelId="{3CA44EC2-30E7-0644-B4CF-E3E6AF39FB5E}" type="parTrans" cxnId="{4E30309C-2AD4-D84B-A4EE-18C57FA70EDB}">
      <dgm:prSet/>
      <dgm:spPr/>
      <dgm:t>
        <a:bodyPr/>
        <a:lstStyle/>
        <a:p>
          <a:endParaRPr lang="en-US"/>
        </a:p>
      </dgm:t>
    </dgm:pt>
    <dgm:pt modelId="{5B5DEC21-971E-444C-B680-721F0F2BD891}" type="sibTrans" cxnId="{4E30309C-2AD4-D84B-A4EE-18C57FA70EDB}">
      <dgm:prSet/>
      <dgm:spPr/>
      <dgm:t>
        <a:bodyPr/>
        <a:lstStyle/>
        <a:p>
          <a:endParaRPr lang="en-US"/>
        </a:p>
      </dgm:t>
    </dgm:pt>
    <dgm:pt modelId="{E8BF3995-6687-9A4F-983B-108C8A4575C7}">
      <dgm:prSet phldrT="[Text]" custT="1"/>
      <dgm:spPr>
        <a:solidFill>
          <a:srgbClr val="4B55D3"/>
        </a:solidFill>
      </dgm:spPr>
      <dgm:t>
        <a:bodyPr/>
        <a:lstStyle/>
        <a:p>
          <a:r>
            <a:rPr lang="en-US" sz="1800" dirty="0" smtClean="0"/>
            <a:t>Arts (DARIAH)</a:t>
          </a:r>
          <a:endParaRPr lang="en-US" sz="1800" dirty="0"/>
        </a:p>
      </dgm:t>
    </dgm:pt>
    <dgm:pt modelId="{BB42CBCC-5495-6B4B-AF3B-4040594B64F9}" type="parTrans" cxnId="{EBCF846E-42A6-5747-9826-ACCCC5632834}">
      <dgm:prSet/>
      <dgm:spPr/>
      <dgm:t>
        <a:bodyPr/>
        <a:lstStyle/>
        <a:p>
          <a:endParaRPr lang="en-US"/>
        </a:p>
      </dgm:t>
    </dgm:pt>
    <dgm:pt modelId="{CC3E0CAE-AD20-FE43-86BC-FAB157FE9F49}" type="sibTrans" cxnId="{EBCF846E-42A6-5747-9826-ACCCC5632834}">
      <dgm:prSet/>
      <dgm:spPr/>
      <dgm:t>
        <a:bodyPr/>
        <a:lstStyle/>
        <a:p>
          <a:endParaRPr lang="en-US"/>
        </a:p>
      </dgm:t>
    </dgm:pt>
    <dgm:pt modelId="{D8C67C3E-01D2-BA43-AAE2-1F83E5AAE84D}">
      <dgm:prSet phldrT="[Text]"/>
      <dgm:spPr/>
      <dgm:t>
        <a:bodyPr/>
        <a:lstStyle/>
        <a:p>
          <a:r>
            <a:rPr lang="en-US" dirty="0" smtClean="0"/>
            <a:t>Engineering</a:t>
          </a:r>
          <a:endParaRPr lang="en-US" dirty="0"/>
        </a:p>
      </dgm:t>
    </dgm:pt>
    <dgm:pt modelId="{2113EE9D-34EA-CA4A-AA6E-1AA99C943D95}" type="parTrans" cxnId="{45B08E30-EDE4-9344-8293-33790AD8BF5C}">
      <dgm:prSet/>
      <dgm:spPr/>
      <dgm:t>
        <a:bodyPr/>
        <a:lstStyle/>
        <a:p>
          <a:endParaRPr lang="en-US"/>
        </a:p>
      </dgm:t>
    </dgm:pt>
    <dgm:pt modelId="{C6E7ADE6-D71A-0549-8787-D7DAFF238D60}" type="sibTrans" cxnId="{45B08E30-EDE4-9344-8293-33790AD8BF5C}">
      <dgm:prSet/>
      <dgm:spPr/>
      <dgm:t>
        <a:bodyPr/>
        <a:lstStyle/>
        <a:p>
          <a:endParaRPr lang="en-US"/>
        </a:p>
      </dgm:t>
    </dgm:pt>
    <dgm:pt modelId="{7891D862-F9B1-E94C-B709-BBCF85B39BCC}">
      <dgm:prSet phldrT="[Text]" custT="1"/>
      <dgm:spPr>
        <a:solidFill>
          <a:srgbClr val="4B55D3"/>
        </a:solidFill>
      </dgm:spPr>
      <dgm:t>
        <a:bodyPr/>
        <a:lstStyle/>
        <a:p>
          <a:r>
            <a:rPr lang="en-US" sz="1800" dirty="0" smtClean="0"/>
            <a:t>Environmental engineering  (sea vessels, LNEC)</a:t>
          </a:r>
          <a:endParaRPr lang="en-US" sz="1800" dirty="0"/>
        </a:p>
      </dgm:t>
    </dgm:pt>
    <dgm:pt modelId="{8E388392-FC78-AF48-ABC5-1D421BB6FA9F}" type="parTrans" cxnId="{DBB28DE4-C415-6A4D-ACEF-10DCB26D8301}">
      <dgm:prSet/>
      <dgm:spPr/>
      <dgm:t>
        <a:bodyPr/>
        <a:lstStyle/>
        <a:p>
          <a:endParaRPr lang="en-US"/>
        </a:p>
      </dgm:t>
    </dgm:pt>
    <dgm:pt modelId="{A5A061BC-2D95-A84B-B36A-20F0127AC042}" type="sibTrans" cxnId="{DBB28DE4-C415-6A4D-ACEF-10DCB26D8301}">
      <dgm:prSet/>
      <dgm:spPr/>
      <dgm:t>
        <a:bodyPr/>
        <a:lstStyle/>
        <a:p>
          <a:endParaRPr lang="en-US"/>
        </a:p>
      </dgm:t>
    </dgm:pt>
    <dgm:pt modelId="{F8871985-AA04-2443-AFCE-F4AA7C4805E2}">
      <dgm:prSet phldrT="[Text]" custT="1"/>
      <dgm:spPr>
        <a:solidFill>
          <a:srgbClr val="4B55D3"/>
        </a:solidFill>
      </dgm:spPr>
      <dgm:t>
        <a:bodyPr/>
        <a:lstStyle/>
        <a:p>
          <a:r>
            <a:rPr lang="en-US" sz="1800" dirty="0" smtClean="0"/>
            <a:t>Civil Engineering (Disaster Mitigation)</a:t>
          </a:r>
          <a:endParaRPr lang="en-US" sz="1800" dirty="0"/>
        </a:p>
      </dgm:t>
    </dgm:pt>
    <dgm:pt modelId="{81689E7D-A45E-DF46-BE9D-DC36CE694CFB}" type="parTrans" cxnId="{D31DBA2E-C315-7743-B4CF-CD4588263EB1}">
      <dgm:prSet/>
      <dgm:spPr/>
      <dgm:t>
        <a:bodyPr/>
        <a:lstStyle/>
        <a:p>
          <a:endParaRPr lang="en-US"/>
        </a:p>
      </dgm:t>
    </dgm:pt>
    <dgm:pt modelId="{038A6776-8DE4-B245-8075-C64248C1F04B}" type="sibTrans" cxnId="{D31DBA2E-C315-7743-B4CF-CD4588263EB1}">
      <dgm:prSet/>
      <dgm:spPr/>
      <dgm:t>
        <a:bodyPr/>
        <a:lstStyle/>
        <a:p>
          <a:endParaRPr lang="en-US"/>
        </a:p>
      </dgm:t>
    </dgm:pt>
    <dgm:pt modelId="{3378C504-7EB8-E646-9BE6-91ACEF2D3661}">
      <dgm:prSet phldrT="[Text]"/>
      <dgm:spPr/>
      <dgm:t>
        <a:bodyPr/>
        <a:lstStyle/>
        <a:p>
          <a:r>
            <a:rPr lang="en-US" dirty="0" smtClean="0"/>
            <a:t>Medical and Health Sciences</a:t>
          </a:r>
          <a:endParaRPr lang="en-US" dirty="0"/>
        </a:p>
      </dgm:t>
    </dgm:pt>
    <dgm:pt modelId="{8B8CA753-4E94-FD45-9412-157C1764F9FD}" type="parTrans" cxnId="{EB8A0D16-D98F-A84D-BF8E-BBA87611E1A4}">
      <dgm:prSet/>
      <dgm:spPr/>
      <dgm:t>
        <a:bodyPr/>
        <a:lstStyle/>
        <a:p>
          <a:endParaRPr lang="en-US"/>
        </a:p>
      </dgm:t>
    </dgm:pt>
    <dgm:pt modelId="{8D1A9225-689E-9643-9387-0EC3D1B44EF2}" type="sibTrans" cxnId="{EB8A0D16-D98F-A84D-BF8E-BBA87611E1A4}">
      <dgm:prSet/>
      <dgm:spPr/>
      <dgm:t>
        <a:bodyPr/>
        <a:lstStyle/>
        <a:p>
          <a:endParaRPr lang="en-US"/>
        </a:p>
      </dgm:t>
    </dgm:pt>
    <dgm:pt modelId="{616674A7-B155-D949-8FEF-36C2CC34C580}">
      <dgm:prSet phldrT="[Text]" custT="1"/>
      <dgm:spPr>
        <a:solidFill>
          <a:srgbClr val="4B55D3"/>
        </a:solidFill>
      </dgm:spPr>
      <dgm:t>
        <a:bodyPr/>
        <a:lstStyle/>
        <a:p>
          <a:r>
            <a:rPr lang="en-US" sz="1800" dirty="0" smtClean="0"/>
            <a:t>Biological Sciences (ELIXIR)</a:t>
          </a:r>
          <a:endParaRPr lang="en-US" sz="1800" dirty="0"/>
        </a:p>
      </dgm:t>
    </dgm:pt>
    <dgm:pt modelId="{4707E2EB-B298-294A-9C57-620AEB8BA0B6}" type="parTrans" cxnId="{E5F9F3CD-2AD0-6D4E-AFD2-521EF18BCFB0}">
      <dgm:prSet/>
      <dgm:spPr/>
      <dgm:t>
        <a:bodyPr/>
        <a:lstStyle/>
        <a:p>
          <a:endParaRPr lang="en-US"/>
        </a:p>
      </dgm:t>
    </dgm:pt>
    <dgm:pt modelId="{FDA8A237-51DF-8846-974C-26449BD1D0E2}" type="sibTrans" cxnId="{E5F9F3CD-2AD0-6D4E-AFD2-521EF18BCFB0}">
      <dgm:prSet/>
      <dgm:spPr/>
      <dgm:t>
        <a:bodyPr/>
        <a:lstStyle/>
        <a:p>
          <a:endParaRPr lang="en-US"/>
        </a:p>
      </dgm:t>
    </dgm:pt>
    <dgm:pt modelId="{694F9626-1151-434A-AFA7-EA5CAA167C21}">
      <dgm:prSet phldrT="[Text]" custT="1"/>
      <dgm:spPr>
        <a:solidFill>
          <a:srgbClr val="4B55D3"/>
        </a:solidFill>
      </dgm:spPr>
      <dgm:t>
        <a:bodyPr/>
        <a:lstStyle/>
        <a:p>
          <a:r>
            <a:rPr lang="en-US" sz="1800" dirty="0" smtClean="0"/>
            <a:t>Structural biology (WeNMR)</a:t>
          </a:r>
          <a:endParaRPr lang="en-US" sz="1800" dirty="0"/>
        </a:p>
      </dgm:t>
    </dgm:pt>
    <dgm:pt modelId="{CA8E94D8-3C0B-9C4E-A38B-683346017EBA}" type="parTrans" cxnId="{DB47E064-7FFC-5D48-86A7-A1BE073B076E}">
      <dgm:prSet/>
      <dgm:spPr/>
      <dgm:t>
        <a:bodyPr/>
        <a:lstStyle/>
        <a:p>
          <a:endParaRPr lang="en-US"/>
        </a:p>
      </dgm:t>
    </dgm:pt>
    <dgm:pt modelId="{5F86BA64-E976-D940-AA8C-BEC7CAF5B4E8}" type="sibTrans" cxnId="{DB47E064-7FFC-5D48-86A7-A1BE073B076E}">
      <dgm:prSet/>
      <dgm:spPr/>
      <dgm:t>
        <a:bodyPr/>
        <a:lstStyle/>
        <a:p>
          <a:endParaRPr lang="en-US"/>
        </a:p>
      </dgm:t>
    </dgm:pt>
    <dgm:pt modelId="{50316881-BF7C-3046-A671-9D089CCD2131}">
      <dgm:prSet/>
      <dgm:spPr/>
      <dgm:t>
        <a:bodyPr/>
        <a:lstStyle/>
        <a:p>
          <a:r>
            <a:rPr lang="en-US" dirty="0" smtClean="0"/>
            <a:t>Natural sciences</a:t>
          </a:r>
          <a:endParaRPr lang="en-US" dirty="0"/>
        </a:p>
      </dgm:t>
    </dgm:pt>
    <dgm:pt modelId="{9C5C0CDA-BF88-C84D-BFC6-1C28040C98C2}" type="parTrans" cxnId="{401F1EDF-04F3-6349-8151-B86BDCB8A4BF}">
      <dgm:prSet/>
      <dgm:spPr/>
      <dgm:t>
        <a:bodyPr/>
        <a:lstStyle/>
        <a:p>
          <a:endParaRPr lang="en-US"/>
        </a:p>
      </dgm:t>
    </dgm:pt>
    <dgm:pt modelId="{4539C2E0-1EFB-5C41-9187-D042B970493C}" type="sibTrans" cxnId="{401F1EDF-04F3-6349-8151-B86BDCB8A4BF}">
      <dgm:prSet/>
      <dgm:spPr/>
      <dgm:t>
        <a:bodyPr/>
        <a:lstStyle/>
        <a:p>
          <a:endParaRPr lang="en-US"/>
        </a:p>
      </dgm:t>
    </dgm:pt>
    <dgm:pt modelId="{4721A782-7A41-CB41-8AB2-8D0E971747AE}">
      <dgm:prSet phldrT="[Text]" custT="1"/>
      <dgm:spPr/>
      <dgm:t>
        <a:bodyPr/>
        <a:lstStyle/>
        <a:p>
          <a:r>
            <a:rPr lang="en-US" sz="1800" dirty="0" smtClean="0"/>
            <a:t>INDIGO-</a:t>
          </a:r>
          <a:r>
            <a:rPr lang="en-US" sz="1800" dirty="0" err="1" smtClean="0"/>
            <a:t>DataCloud</a:t>
          </a:r>
          <a:endParaRPr lang="en-US" sz="1800" dirty="0"/>
        </a:p>
      </dgm:t>
    </dgm:pt>
    <dgm:pt modelId="{20EA4428-00B5-9B42-A337-D7399955CB72}" type="parTrans" cxnId="{B87DCF9F-3011-E848-8BF7-9A69768F569A}">
      <dgm:prSet/>
      <dgm:spPr/>
      <dgm:t>
        <a:bodyPr/>
        <a:lstStyle/>
        <a:p>
          <a:endParaRPr lang="en-US"/>
        </a:p>
      </dgm:t>
    </dgm:pt>
    <dgm:pt modelId="{FA7875BF-F589-CD44-BD8D-FB4AF98DBEE9}" type="sibTrans" cxnId="{B87DCF9F-3011-E848-8BF7-9A69768F569A}">
      <dgm:prSet/>
      <dgm:spPr/>
      <dgm:t>
        <a:bodyPr/>
        <a:lstStyle/>
        <a:p>
          <a:endParaRPr lang="en-US"/>
        </a:p>
      </dgm:t>
    </dgm:pt>
    <dgm:pt modelId="{F45C6C58-FE02-CE4A-9F26-F722843B1185}" type="pres">
      <dgm:prSet presAssocID="{FB82B549-E1FD-CD42-A393-A56818553553}" presName="theList" presStyleCnt="0">
        <dgm:presLayoutVars>
          <dgm:dir/>
          <dgm:animLvl val="lvl"/>
          <dgm:resizeHandles val="exact"/>
        </dgm:presLayoutVars>
      </dgm:prSet>
      <dgm:spPr/>
      <dgm:t>
        <a:bodyPr/>
        <a:lstStyle/>
        <a:p>
          <a:endParaRPr lang="en-US"/>
        </a:p>
      </dgm:t>
    </dgm:pt>
    <dgm:pt modelId="{12D89071-EBF1-5948-B605-D54359AEA151}" type="pres">
      <dgm:prSet presAssocID="{428DB808-D8A0-D842-A1F7-B34E8E682014}" presName="compNode" presStyleCnt="0"/>
      <dgm:spPr/>
    </dgm:pt>
    <dgm:pt modelId="{31BF7F35-8E45-0B47-9AD8-5A51B2CC2906}" type="pres">
      <dgm:prSet presAssocID="{428DB808-D8A0-D842-A1F7-B34E8E682014}" presName="aNode" presStyleLbl="bgShp" presStyleIdx="0" presStyleCnt="5"/>
      <dgm:spPr/>
      <dgm:t>
        <a:bodyPr/>
        <a:lstStyle/>
        <a:p>
          <a:endParaRPr lang="en-US"/>
        </a:p>
      </dgm:t>
    </dgm:pt>
    <dgm:pt modelId="{AFCE8159-4ACC-6345-9CF6-81256F95B2EB}" type="pres">
      <dgm:prSet presAssocID="{428DB808-D8A0-D842-A1F7-B34E8E682014}" presName="textNode" presStyleLbl="bgShp" presStyleIdx="0" presStyleCnt="5"/>
      <dgm:spPr/>
      <dgm:t>
        <a:bodyPr/>
        <a:lstStyle/>
        <a:p>
          <a:endParaRPr lang="en-US"/>
        </a:p>
      </dgm:t>
    </dgm:pt>
    <dgm:pt modelId="{68B109A4-008F-0D43-BEC9-C64BC9B9DE1C}" type="pres">
      <dgm:prSet presAssocID="{428DB808-D8A0-D842-A1F7-B34E8E682014}" presName="compChildNode" presStyleCnt="0"/>
      <dgm:spPr/>
    </dgm:pt>
    <dgm:pt modelId="{A31B108C-7742-5A44-8FAE-F21ACCF86339}" type="pres">
      <dgm:prSet presAssocID="{428DB808-D8A0-D842-A1F7-B34E8E682014}" presName="theInnerList" presStyleCnt="0"/>
      <dgm:spPr/>
    </dgm:pt>
    <dgm:pt modelId="{961DB76D-6E3F-CD43-A4A6-00D31BB44673}" type="pres">
      <dgm:prSet presAssocID="{48ED451E-3642-4447-8A7D-590203EB3A24}" presName="childNode" presStyleLbl="node1" presStyleIdx="0" presStyleCnt="9">
        <dgm:presLayoutVars>
          <dgm:bulletEnabled val="1"/>
        </dgm:presLayoutVars>
      </dgm:prSet>
      <dgm:spPr/>
      <dgm:t>
        <a:bodyPr/>
        <a:lstStyle/>
        <a:p>
          <a:endParaRPr lang="en-US"/>
        </a:p>
      </dgm:t>
    </dgm:pt>
    <dgm:pt modelId="{8EADA0FC-B5F2-9946-BF3D-954672FF7C1A}" type="pres">
      <dgm:prSet presAssocID="{48ED451E-3642-4447-8A7D-590203EB3A24}" presName="aSpace2" presStyleCnt="0"/>
      <dgm:spPr/>
    </dgm:pt>
    <dgm:pt modelId="{826CCEBA-2B32-AC43-9372-A62E4FF78D50}" type="pres">
      <dgm:prSet presAssocID="{AC765460-CAD5-3C48-84E5-0EDA43CA2154}" presName="childNode" presStyleLbl="node1" presStyleIdx="1" presStyleCnt="9">
        <dgm:presLayoutVars>
          <dgm:bulletEnabled val="1"/>
        </dgm:presLayoutVars>
      </dgm:prSet>
      <dgm:spPr/>
      <dgm:t>
        <a:bodyPr/>
        <a:lstStyle/>
        <a:p>
          <a:endParaRPr lang="en-US"/>
        </a:p>
      </dgm:t>
    </dgm:pt>
    <dgm:pt modelId="{0646513E-E546-FA4A-88A5-ADDB13B850D1}" type="pres">
      <dgm:prSet presAssocID="{AC765460-CAD5-3C48-84E5-0EDA43CA2154}" presName="aSpace2" presStyleCnt="0"/>
      <dgm:spPr/>
    </dgm:pt>
    <dgm:pt modelId="{C6DD6AED-6253-7C45-AC13-DA9476216D38}" type="pres">
      <dgm:prSet presAssocID="{4721A782-7A41-CB41-8AB2-8D0E971747AE}" presName="childNode" presStyleLbl="node1" presStyleIdx="2" presStyleCnt="9">
        <dgm:presLayoutVars>
          <dgm:bulletEnabled val="1"/>
        </dgm:presLayoutVars>
      </dgm:prSet>
      <dgm:spPr/>
      <dgm:t>
        <a:bodyPr/>
        <a:lstStyle/>
        <a:p>
          <a:endParaRPr lang="en-US"/>
        </a:p>
      </dgm:t>
    </dgm:pt>
    <dgm:pt modelId="{D7284CF7-E637-A541-8CC4-BDCA65366F65}" type="pres">
      <dgm:prSet presAssocID="{428DB808-D8A0-D842-A1F7-B34E8E682014}" presName="aSpace" presStyleCnt="0"/>
      <dgm:spPr/>
    </dgm:pt>
    <dgm:pt modelId="{68E2CBEE-580A-E44D-AC33-08AA5313CBD1}" type="pres">
      <dgm:prSet presAssocID="{9CF84CA1-581B-FC42-AA7B-7A2E0B506A37}" presName="compNode" presStyleCnt="0"/>
      <dgm:spPr/>
    </dgm:pt>
    <dgm:pt modelId="{506C335F-0887-F047-AA4B-0F5F46957BE3}" type="pres">
      <dgm:prSet presAssocID="{9CF84CA1-581B-FC42-AA7B-7A2E0B506A37}" presName="aNode" presStyleLbl="bgShp" presStyleIdx="1" presStyleCnt="5"/>
      <dgm:spPr/>
      <dgm:t>
        <a:bodyPr/>
        <a:lstStyle/>
        <a:p>
          <a:endParaRPr lang="en-US"/>
        </a:p>
      </dgm:t>
    </dgm:pt>
    <dgm:pt modelId="{C78D70EA-9DAA-C844-AA47-E7A1769975DE}" type="pres">
      <dgm:prSet presAssocID="{9CF84CA1-581B-FC42-AA7B-7A2E0B506A37}" presName="textNode" presStyleLbl="bgShp" presStyleIdx="1" presStyleCnt="5"/>
      <dgm:spPr/>
      <dgm:t>
        <a:bodyPr/>
        <a:lstStyle/>
        <a:p>
          <a:endParaRPr lang="en-US"/>
        </a:p>
      </dgm:t>
    </dgm:pt>
    <dgm:pt modelId="{B60A5611-7AAC-0D44-ACBF-5A7670F8A493}" type="pres">
      <dgm:prSet presAssocID="{9CF84CA1-581B-FC42-AA7B-7A2E0B506A37}" presName="compChildNode" presStyleCnt="0"/>
      <dgm:spPr/>
    </dgm:pt>
    <dgm:pt modelId="{9D27B790-1A66-3F46-9535-2F21B81F9472}" type="pres">
      <dgm:prSet presAssocID="{9CF84CA1-581B-FC42-AA7B-7A2E0B506A37}" presName="theInnerList" presStyleCnt="0"/>
      <dgm:spPr/>
    </dgm:pt>
    <dgm:pt modelId="{D281D103-1EF7-5245-9F77-248B67006C63}" type="pres">
      <dgm:prSet presAssocID="{A7C7AA12-9B66-A346-8C89-ED31F0E83252}" presName="childNode" presStyleLbl="node1" presStyleIdx="3" presStyleCnt="9">
        <dgm:presLayoutVars>
          <dgm:bulletEnabled val="1"/>
        </dgm:presLayoutVars>
      </dgm:prSet>
      <dgm:spPr/>
      <dgm:t>
        <a:bodyPr/>
        <a:lstStyle/>
        <a:p>
          <a:endParaRPr lang="en-US"/>
        </a:p>
      </dgm:t>
    </dgm:pt>
    <dgm:pt modelId="{7C9E559A-88DA-5F41-B4AB-8A26261E1757}" type="pres">
      <dgm:prSet presAssocID="{A7C7AA12-9B66-A346-8C89-ED31F0E83252}" presName="aSpace2" presStyleCnt="0"/>
      <dgm:spPr/>
    </dgm:pt>
    <dgm:pt modelId="{B0668726-0927-3049-A3C2-8AA6A66D6AC5}" type="pres">
      <dgm:prSet presAssocID="{E8BF3995-6687-9A4F-983B-108C8A4575C7}" presName="childNode" presStyleLbl="node1" presStyleIdx="4" presStyleCnt="9">
        <dgm:presLayoutVars>
          <dgm:bulletEnabled val="1"/>
        </dgm:presLayoutVars>
      </dgm:prSet>
      <dgm:spPr/>
      <dgm:t>
        <a:bodyPr/>
        <a:lstStyle/>
        <a:p>
          <a:endParaRPr lang="en-US"/>
        </a:p>
      </dgm:t>
    </dgm:pt>
    <dgm:pt modelId="{4B4F2FE7-4F21-644C-89EA-33E6E1FEF283}" type="pres">
      <dgm:prSet presAssocID="{9CF84CA1-581B-FC42-AA7B-7A2E0B506A37}" presName="aSpace" presStyleCnt="0"/>
      <dgm:spPr/>
    </dgm:pt>
    <dgm:pt modelId="{44919242-3F63-2644-9B41-C32453475855}" type="pres">
      <dgm:prSet presAssocID="{D8C67C3E-01D2-BA43-AAE2-1F83E5AAE84D}" presName="compNode" presStyleCnt="0"/>
      <dgm:spPr/>
    </dgm:pt>
    <dgm:pt modelId="{E01C37F7-50DD-7543-905C-722C52A8FA5A}" type="pres">
      <dgm:prSet presAssocID="{D8C67C3E-01D2-BA43-AAE2-1F83E5AAE84D}" presName="aNode" presStyleLbl="bgShp" presStyleIdx="2" presStyleCnt="5"/>
      <dgm:spPr/>
      <dgm:t>
        <a:bodyPr/>
        <a:lstStyle/>
        <a:p>
          <a:endParaRPr lang="en-US"/>
        </a:p>
      </dgm:t>
    </dgm:pt>
    <dgm:pt modelId="{EA74A5B3-3DC7-7446-ADB0-1BF52036501C}" type="pres">
      <dgm:prSet presAssocID="{D8C67C3E-01D2-BA43-AAE2-1F83E5AAE84D}" presName="textNode" presStyleLbl="bgShp" presStyleIdx="2" presStyleCnt="5"/>
      <dgm:spPr/>
      <dgm:t>
        <a:bodyPr/>
        <a:lstStyle/>
        <a:p>
          <a:endParaRPr lang="en-US"/>
        </a:p>
      </dgm:t>
    </dgm:pt>
    <dgm:pt modelId="{F8D129BF-78F4-BE4B-B61E-25373F2ACE79}" type="pres">
      <dgm:prSet presAssocID="{D8C67C3E-01D2-BA43-AAE2-1F83E5AAE84D}" presName="compChildNode" presStyleCnt="0"/>
      <dgm:spPr/>
    </dgm:pt>
    <dgm:pt modelId="{4AB168AC-0305-C046-928E-9A1A681AAEEC}" type="pres">
      <dgm:prSet presAssocID="{D8C67C3E-01D2-BA43-AAE2-1F83E5AAE84D}" presName="theInnerList" presStyleCnt="0"/>
      <dgm:spPr/>
    </dgm:pt>
    <dgm:pt modelId="{8B6CF272-9E30-FA4F-9FAD-2A809BB17EA1}" type="pres">
      <dgm:prSet presAssocID="{7891D862-F9B1-E94C-B709-BBCF85B39BCC}" presName="childNode" presStyleLbl="node1" presStyleIdx="5" presStyleCnt="9">
        <dgm:presLayoutVars>
          <dgm:bulletEnabled val="1"/>
        </dgm:presLayoutVars>
      </dgm:prSet>
      <dgm:spPr/>
      <dgm:t>
        <a:bodyPr/>
        <a:lstStyle/>
        <a:p>
          <a:endParaRPr lang="en-US"/>
        </a:p>
      </dgm:t>
    </dgm:pt>
    <dgm:pt modelId="{544CA577-B0C3-224D-9587-5D8A7046DCEC}" type="pres">
      <dgm:prSet presAssocID="{7891D862-F9B1-E94C-B709-BBCF85B39BCC}" presName="aSpace2" presStyleCnt="0"/>
      <dgm:spPr/>
    </dgm:pt>
    <dgm:pt modelId="{701B00A5-B041-E045-A3AB-21337B1D5217}" type="pres">
      <dgm:prSet presAssocID="{F8871985-AA04-2443-AFCE-F4AA7C4805E2}" presName="childNode" presStyleLbl="node1" presStyleIdx="6" presStyleCnt="9">
        <dgm:presLayoutVars>
          <dgm:bulletEnabled val="1"/>
        </dgm:presLayoutVars>
      </dgm:prSet>
      <dgm:spPr/>
      <dgm:t>
        <a:bodyPr/>
        <a:lstStyle/>
        <a:p>
          <a:endParaRPr lang="en-US"/>
        </a:p>
      </dgm:t>
    </dgm:pt>
    <dgm:pt modelId="{76185805-C192-EE47-9CFC-7D810129F2EA}" type="pres">
      <dgm:prSet presAssocID="{D8C67C3E-01D2-BA43-AAE2-1F83E5AAE84D}" presName="aSpace" presStyleCnt="0"/>
      <dgm:spPr/>
    </dgm:pt>
    <dgm:pt modelId="{30DFBC69-6563-3F42-BE1D-9B9AE029A356}" type="pres">
      <dgm:prSet presAssocID="{3378C504-7EB8-E646-9BE6-91ACEF2D3661}" presName="compNode" presStyleCnt="0"/>
      <dgm:spPr/>
    </dgm:pt>
    <dgm:pt modelId="{1FF87AB6-8B6F-2C49-8127-16858EA577DE}" type="pres">
      <dgm:prSet presAssocID="{3378C504-7EB8-E646-9BE6-91ACEF2D3661}" presName="aNode" presStyleLbl="bgShp" presStyleIdx="3" presStyleCnt="5"/>
      <dgm:spPr/>
      <dgm:t>
        <a:bodyPr/>
        <a:lstStyle/>
        <a:p>
          <a:endParaRPr lang="en-US"/>
        </a:p>
      </dgm:t>
    </dgm:pt>
    <dgm:pt modelId="{A21138DB-3CFC-B440-93AB-C50D3F4EC35D}" type="pres">
      <dgm:prSet presAssocID="{3378C504-7EB8-E646-9BE6-91ACEF2D3661}" presName="textNode" presStyleLbl="bgShp" presStyleIdx="3" presStyleCnt="5"/>
      <dgm:spPr/>
      <dgm:t>
        <a:bodyPr/>
        <a:lstStyle/>
        <a:p>
          <a:endParaRPr lang="en-US"/>
        </a:p>
      </dgm:t>
    </dgm:pt>
    <dgm:pt modelId="{F7444C63-8DC4-6240-9DDE-17FE37501A80}" type="pres">
      <dgm:prSet presAssocID="{3378C504-7EB8-E646-9BE6-91ACEF2D3661}" presName="compChildNode" presStyleCnt="0"/>
      <dgm:spPr/>
    </dgm:pt>
    <dgm:pt modelId="{A74611CE-7EBD-214F-8B31-4DE3D0C1E15E}" type="pres">
      <dgm:prSet presAssocID="{3378C504-7EB8-E646-9BE6-91ACEF2D3661}" presName="theInnerList" presStyleCnt="0"/>
      <dgm:spPr/>
    </dgm:pt>
    <dgm:pt modelId="{3D7ACF27-C5F9-104D-8753-F778DF47DCF9}" type="pres">
      <dgm:prSet presAssocID="{616674A7-B155-D949-8FEF-36C2CC34C580}" presName="childNode" presStyleLbl="node1" presStyleIdx="7" presStyleCnt="9">
        <dgm:presLayoutVars>
          <dgm:bulletEnabled val="1"/>
        </dgm:presLayoutVars>
      </dgm:prSet>
      <dgm:spPr/>
      <dgm:t>
        <a:bodyPr/>
        <a:lstStyle/>
        <a:p>
          <a:endParaRPr lang="en-US"/>
        </a:p>
      </dgm:t>
    </dgm:pt>
    <dgm:pt modelId="{982CF819-019A-E34F-87EF-6352341EE73E}" type="pres">
      <dgm:prSet presAssocID="{616674A7-B155-D949-8FEF-36C2CC34C580}" presName="aSpace2" presStyleCnt="0"/>
      <dgm:spPr/>
    </dgm:pt>
    <dgm:pt modelId="{43794017-DABC-FE49-80CB-09AF0EDC79CF}" type="pres">
      <dgm:prSet presAssocID="{694F9626-1151-434A-AFA7-EA5CAA167C21}" presName="childNode" presStyleLbl="node1" presStyleIdx="8" presStyleCnt="9">
        <dgm:presLayoutVars>
          <dgm:bulletEnabled val="1"/>
        </dgm:presLayoutVars>
      </dgm:prSet>
      <dgm:spPr/>
      <dgm:t>
        <a:bodyPr/>
        <a:lstStyle/>
        <a:p>
          <a:endParaRPr lang="en-US"/>
        </a:p>
      </dgm:t>
    </dgm:pt>
    <dgm:pt modelId="{84F706D3-7814-D946-9FA8-7104B5F66DA2}" type="pres">
      <dgm:prSet presAssocID="{3378C504-7EB8-E646-9BE6-91ACEF2D3661}" presName="aSpace" presStyleCnt="0"/>
      <dgm:spPr/>
    </dgm:pt>
    <dgm:pt modelId="{C03DE930-008A-7A41-93AD-E52CAB259026}" type="pres">
      <dgm:prSet presAssocID="{50316881-BF7C-3046-A671-9D089CCD2131}" presName="compNode" presStyleCnt="0"/>
      <dgm:spPr/>
    </dgm:pt>
    <dgm:pt modelId="{9F592963-4543-604E-B803-A0AD4393A38A}" type="pres">
      <dgm:prSet presAssocID="{50316881-BF7C-3046-A671-9D089CCD2131}" presName="aNode" presStyleLbl="bgShp" presStyleIdx="4" presStyleCnt="5"/>
      <dgm:spPr/>
      <dgm:t>
        <a:bodyPr/>
        <a:lstStyle/>
        <a:p>
          <a:endParaRPr lang="en-US"/>
        </a:p>
      </dgm:t>
    </dgm:pt>
    <dgm:pt modelId="{924421E7-52C0-A14C-BFB2-8927247CD951}" type="pres">
      <dgm:prSet presAssocID="{50316881-BF7C-3046-A671-9D089CCD2131}" presName="textNode" presStyleLbl="bgShp" presStyleIdx="4" presStyleCnt="5"/>
      <dgm:spPr/>
      <dgm:t>
        <a:bodyPr/>
        <a:lstStyle/>
        <a:p>
          <a:endParaRPr lang="en-US"/>
        </a:p>
      </dgm:t>
    </dgm:pt>
    <dgm:pt modelId="{830C0DE4-79A9-DD41-9DE0-F8B5179DDCB5}" type="pres">
      <dgm:prSet presAssocID="{50316881-BF7C-3046-A671-9D089CCD2131}" presName="compChildNode" presStyleCnt="0"/>
      <dgm:spPr/>
    </dgm:pt>
    <dgm:pt modelId="{B097DF6C-130F-694B-AAA3-5924582586F9}" type="pres">
      <dgm:prSet presAssocID="{50316881-BF7C-3046-A671-9D089CCD2131}" presName="theInnerList" presStyleCnt="0"/>
      <dgm:spPr/>
    </dgm:pt>
  </dgm:ptLst>
  <dgm:cxnLst>
    <dgm:cxn modelId="{7612D50D-671D-4617-88E6-A4742BA11C33}" type="presOf" srcId="{D8C67C3E-01D2-BA43-AAE2-1F83E5AAE84D}" destId="{EA74A5B3-3DC7-7446-ADB0-1BF52036501C}" srcOrd="1" destOrd="0" presId="urn:microsoft.com/office/officeart/2005/8/layout/lProcess2"/>
    <dgm:cxn modelId="{71D7714B-5A94-2749-837E-3E3B393D0549}" type="presOf" srcId="{4721A782-7A41-CB41-8AB2-8D0E971747AE}" destId="{C6DD6AED-6253-7C45-AC13-DA9476216D38}" srcOrd="0" destOrd="0" presId="urn:microsoft.com/office/officeart/2005/8/layout/lProcess2"/>
    <dgm:cxn modelId="{EB8A0D16-D98F-A84D-BF8E-BBA87611E1A4}" srcId="{FB82B549-E1FD-CD42-A393-A56818553553}" destId="{3378C504-7EB8-E646-9BE6-91ACEF2D3661}" srcOrd="3" destOrd="0" parTransId="{8B8CA753-4E94-FD45-9412-157C1764F9FD}" sibTransId="{8D1A9225-689E-9643-9387-0EC3D1B44EF2}"/>
    <dgm:cxn modelId="{DBB28DE4-C415-6A4D-ACEF-10DCB26D8301}" srcId="{D8C67C3E-01D2-BA43-AAE2-1F83E5AAE84D}" destId="{7891D862-F9B1-E94C-B709-BBCF85B39BCC}" srcOrd="0" destOrd="0" parTransId="{8E388392-FC78-AF48-ABC5-1D421BB6FA9F}" sibTransId="{A5A061BC-2D95-A84B-B36A-20F0127AC042}"/>
    <dgm:cxn modelId="{9BFF1D00-D38D-E742-801F-92AD231353F7}" srcId="{FB82B549-E1FD-CD42-A393-A56818553553}" destId="{428DB808-D8A0-D842-A1F7-B34E8E682014}" srcOrd="0" destOrd="0" parTransId="{BCFDF178-51D8-7042-91BE-7A3243C14514}" sibTransId="{A3F4682C-676A-884A-9E3A-C96137B176FC}"/>
    <dgm:cxn modelId="{C40D89FE-8102-4A7A-B2C6-D5E46901D84B}" type="presOf" srcId="{3378C504-7EB8-E646-9BE6-91ACEF2D3661}" destId="{1FF87AB6-8B6F-2C49-8127-16858EA577DE}" srcOrd="0" destOrd="0" presId="urn:microsoft.com/office/officeart/2005/8/layout/lProcess2"/>
    <dgm:cxn modelId="{31C005B0-D11B-7147-8B35-DE580FDE327E}" srcId="{428DB808-D8A0-D842-A1F7-B34E8E682014}" destId="{48ED451E-3642-4447-8A7D-590203EB3A24}" srcOrd="0" destOrd="0" parTransId="{BB01E82C-FE79-C94E-B867-563834719EED}" sibTransId="{1968A795-3C62-E847-B147-1C194B790188}"/>
    <dgm:cxn modelId="{EBCF846E-42A6-5747-9826-ACCCC5632834}" srcId="{9CF84CA1-581B-FC42-AA7B-7A2E0B506A37}" destId="{E8BF3995-6687-9A4F-983B-108C8A4575C7}" srcOrd="1" destOrd="0" parTransId="{BB42CBCC-5495-6B4B-AF3B-4040594B64F9}" sibTransId="{CC3E0CAE-AD20-FE43-86BC-FAB157FE9F49}"/>
    <dgm:cxn modelId="{C62C43D4-6C90-4208-86CF-577FEDB8D464}" type="presOf" srcId="{D8C67C3E-01D2-BA43-AAE2-1F83E5AAE84D}" destId="{E01C37F7-50DD-7543-905C-722C52A8FA5A}" srcOrd="0" destOrd="0" presId="urn:microsoft.com/office/officeart/2005/8/layout/lProcess2"/>
    <dgm:cxn modelId="{45B08E30-EDE4-9344-8293-33790AD8BF5C}" srcId="{FB82B549-E1FD-CD42-A393-A56818553553}" destId="{D8C67C3E-01D2-BA43-AAE2-1F83E5AAE84D}" srcOrd="2" destOrd="0" parTransId="{2113EE9D-34EA-CA4A-AA6E-1AA99C943D95}" sibTransId="{C6E7ADE6-D71A-0549-8787-D7DAFF238D60}"/>
    <dgm:cxn modelId="{4D14A6AA-E83F-D648-AF64-77CB2B16F8E4}" type="presOf" srcId="{50316881-BF7C-3046-A671-9D089CCD2131}" destId="{924421E7-52C0-A14C-BFB2-8927247CD951}" srcOrd="1" destOrd="0" presId="urn:microsoft.com/office/officeart/2005/8/layout/lProcess2"/>
    <dgm:cxn modelId="{B87DCF9F-3011-E848-8BF7-9A69768F569A}" srcId="{428DB808-D8A0-D842-A1F7-B34E8E682014}" destId="{4721A782-7A41-CB41-8AB2-8D0E971747AE}" srcOrd="2" destOrd="0" parTransId="{20EA4428-00B5-9B42-A337-D7399955CB72}" sibTransId="{FA7875BF-F589-CD44-BD8D-FB4AF98DBEE9}"/>
    <dgm:cxn modelId="{2437C73F-F429-49F0-9605-DC1BE8FE4F30}" type="presOf" srcId="{A7C7AA12-9B66-A346-8C89-ED31F0E83252}" destId="{D281D103-1EF7-5245-9F77-248B67006C63}" srcOrd="0" destOrd="0" presId="urn:microsoft.com/office/officeart/2005/8/layout/lProcess2"/>
    <dgm:cxn modelId="{903A019B-3C0E-4FEC-8BB9-0FA42ACDD839}" type="presOf" srcId="{7891D862-F9B1-E94C-B709-BBCF85B39BCC}" destId="{8B6CF272-9E30-FA4F-9FAD-2A809BB17EA1}" srcOrd="0" destOrd="0" presId="urn:microsoft.com/office/officeart/2005/8/layout/lProcess2"/>
    <dgm:cxn modelId="{401F1EDF-04F3-6349-8151-B86BDCB8A4BF}" srcId="{FB82B549-E1FD-CD42-A393-A56818553553}" destId="{50316881-BF7C-3046-A671-9D089CCD2131}" srcOrd="4" destOrd="0" parTransId="{9C5C0CDA-BF88-C84D-BFC6-1C28040C98C2}" sibTransId="{4539C2E0-1EFB-5C41-9187-D042B970493C}"/>
    <dgm:cxn modelId="{06400FC1-2876-4245-ABBB-E3AE278E59EF}" type="presOf" srcId="{9CF84CA1-581B-FC42-AA7B-7A2E0B506A37}" destId="{C78D70EA-9DAA-C844-AA47-E7A1769975DE}" srcOrd="1" destOrd="0" presId="urn:microsoft.com/office/officeart/2005/8/layout/lProcess2"/>
    <dgm:cxn modelId="{2AD08476-2920-AE4B-AED4-1F43DFF519A8}" srcId="{FB82B549-E1FD-CD42-A393-A56818553553}" destId="{9CF84CA1-581B-FC42-AA7B-7A2E0B506A37}" srcOrd="1" destOrd="0" parTransId="{75939C60-6FA6-5E40-83C2-F95A35137BD1}" sibTransId="{8767F77E-3403-0C45-A506-3667C4F0317F}"/>
    <dgm:cxn modelId="{D31DBA2E-C315-7743-B4CF-CD4588263EB1}" srcId="{D8C67C3E-01D2-BA43-AAE2-1F83E5AAE84D}" destId="{F8871985-AA04-2443-AFCE-F4AA7C4805E2}" srcOrd="1" destOrd="0" parTransId="{81689E7D-A45E-DF46-BE9D-DC36CE694CFB}" sibTransId="{038A6776-8DE4-B245-8075-C64248C1F04B}"/>
    <dgm:cxn modelId="{6D9EC23B-2408-415A-9A7E-D456FDDE4C2A}" type="presOf" srcId="{F8871985-AA04-2443-AFCE-F4AA7C4805E2}" destId="{701B00A5-B041-E045-A3AB-21337B1D5217}" srcOrd="0" destOrd="0" presId="urn:microsoft.com/office/officeart/2005/8/layout/lProcess2"/>
    <dgm:cxn modelId="{EC59E790-C896-42C6-9D57-26835CD47074}" type="presOf" srcId="{616674A7-B155-D949-8FEF-36C2CC34C580}" destId="{3D7ACF27-C5F9-104D-8753-F778DF47DCF9}" srcOrd="0" destOrd="0" presId="urn:microsoft.com/office/officeart/2005/8/layout/lProcess2"/>
    <dgm:cxn modelId="{3D35EB1A-930A-D541-9352-C00A3B361BA0}" srcId="{428DB808-D8A0-D842-A1F7-B34E8E682014}" destId="{AC765460-CAD5-3C48-84E5-0EDA43CA2154}" srcOrd="1" destOrd="0" parTransId="{4A88DE1C-7669-6544-9105-1A9A7A4E503E}" sibTransId="{977907A9-44D6-1A46-8201-135AF4B785E4}"/>
    <dgm:cxn modelId="{DB47E064-7FFC-5D48-86A7-A1BE073B076E}" srcId="{3378C504-7EB8-E646-9BE6-91ACEF2D3661}" destId="{694F9626-1151-434A-AFA7-EA5CAA167C21}" srcOrd="1" destOrd="0" parTransId="{CA8E94D8-3C0B-9C4E-A38B-683346017EBA}" sibTransId="{5F86BA64-E976-D940-AA8C-BEC7CAF5B4E8}"/>
    <dgm:cxn modelId="{E5F9F3CD-2AD0-6D4E-AFD2-521EF18BCFB0}" srcId="{3378C504-7EB8-E646-9BE6-91ACEF2D3661}" destId="{616674A7-B155-D949-8FEF-36C2CC34C580}" srcOrd="0" destOrd="0" parTransId="{4707E2EB-B298-294A-9C57-620AEB8BA0B6}" sibTransId="{FDA8A237-51DF-8846-974C-26449BD1D0E2}"/>
    <dgm:cxn modelId="{48F9524B-AB25-4F43-811C-5383E807C8E0}" type="presOf" srcId="{48ED451E-3642-4447-8A7D-590203EB3A24}" destId="{961DB76D-6E3F-CD43-A4A6-00D31BB44673}" srcOrd="0" destOrd="0" presId="urn:microsoft.com/office/officeart/2005/8/layout/lProcess2"/>
    <dgm:cxn modelId="{AB06A322-5D15-48A6-8EEC-A5259254F896}" type="presOf" srcId="{9CF84CA1-581B-FC42-AA7B-7A2E0B506A37}" destId="{506C335F-0887-F047-AA4B-0F5F46957BE3}" srcOrd="0" destOrd="0" presId="urn:microsoft.com/office/officeart/2005/8/layout/lProcess2"/>
    <dgm:cxn modelId="{8F7B8416-5D15-4FF5-8339-0E2636293B5A}" type="presOf" srcId="{428DB808-D8A0-D842-A1F7-B34E8E682014}" destId="{31BF7F35-8E45-0B47-9AD8-5A51B2CC2906}" srcOrd="0" destOrd="0" presId="urn:microsoft.com/office/officeart/2005/8/layout/lProcess2"/>
    <dgm:cxn modelId="{84658357-C934-4CB1-9569-C9A17B0668B2}" type="presOf" srcId="{E8BF3995-6687-9A4F-983B-108C8A4575C7}" destId="{B0668726-0927-3049-A3C2-8AA6A66D6AC5}" srcOrd="0" destOrd="0" presId="urn:microsoft.com/office/officeart/2005/8/layout/lProcess2"/>
    <dgm:cxn modelId="{18E446A4-8021-4421-A493-8C37797720F1}" type="presOf" srcId="{694F9626-1151-434A-AFA7-EA5CAA167C21}" destId="{43794017-DABC-FE49-80CB-09AF0EDC79CF}" srcOrd="0" destOrd="0" presId="urn:microsoft.com/office/officeart/2005/8/layout/lProcess2"/>
    <dgm:cxn modelId="{4E30309C-2AD4-D84B-A4EE-18C57FA70EDB}" srcId="{9CF84CA1-581B-FC42-AA7B-7A2E0B506A37}" destId="{A7C7AA12-9B66-A346-8C89-ED31F0E83252}" srcOrd="0" destOrd="0" parTransId="{3CA44EC2-30E7-0644-B4CF-E3E6AF39FB5E}" sibTransId="{5B5DEC21-971E-444C-B680-721F0F2BD891}"/>
    <dgm:cxn modelId="{F62F6FF2-40B4-44D2-84C3-617073B2DC50}" type="presOf" srcId="{428DB808-D8A0-D842-A1F7-B34E8E682014}" destId="{AFCE8159-4ACC-6345-9CF6-81256F95B2EB}" srcOrd="1" destOrd="0" presId="urn:microsoft.com/office/officeart/2005/8/layout/lProcess2"/>
    <dgm:cxn modelId="{EBEF6B76-8E9C-4A6A-8D1E-F275DFD40748}" type="presOf" srcId="{3378C504-7EB8-E646-9BE6-91ACEF2D3661}" destId="{A21138DB-3CFC-B440-93AB-C50D3F4EC35D}" srcOrd="1" destOrd="0" presId="urn:microsoft.com/office/officeart/2005/8/layout/lProcess2"/>
    <dgm:cxn modelId="{914B3E34-C815-453E-9A4B-22BFE010D7D7}" type="presOf" srcId="{AC765460-CAD5-3C48-84E5-0EDA43CA2154}" destId="{826CCEBA-2B32-AC43-9372-A62E4FF78D50}" srcOrd="0" destOrd="0" presId="urn:microsoft.com/office/officeart/2005/8/layout/lProcess2"/>
    <dgm:cxn modelId="{0263E2F7-796D-449B-A0C3-CF34FD204345}" type="presOf" srcId="{FB82B549-E1FD-CD42-A393-A56818553553}" destId="{F45C6C58-FE02-CE4A-9F26-F722843B1185}" srcOrd="0" destOrd="0" presId="urn:microsoft.com/office/officeart/2005/8/layout/lProcess2"/>
    <dgm:cxn modelId="{08563C24-427A-DF47-B4DB-38A002BA0A18}" type="presOf" srcId="{50316881-BF7C-3046-A671-9D089CCD2131}" destId="{9F592963-4543-604E-B803-A0AD4393A38A}" srcOrd="0" destOrd="0" presId="urn:microsoft.com/office/officeart/2005/8/layout/lProcess2"/>
    <dgm:cxn modelId="{E753A199-C0EF-4725-A4E0-FD636242F48A}" type="presParOf" srcId="{F45C6C58-FE02-CE4A-9F26-F722843B1185}" destId="{12D89071-EBF1-5948-B605-D54359AEA151}" srcOrd="0" destOrd="0" presId="urn:microsoft.com/office/officeart/2005/8/layout/lProcess2"/>
    <dgm:cxn modelId="{D3720384-5F37-4DA8-9AE9-9B98428EA0C0}" type="presParOf" srcId="{12D89071-EBF1-5948-B605-D54359AEA151}" destId="{31BF7F35-8E45-0B47-9AD8-5A51B2CC2906}" srcOrd="0" destOrd="0" presId="urn:microsoft.com/office/officeart/2005/8/layout/lProcess2"/>
    <dgm:cxn modelId="{480CC905-8777-4668-880A-F59525FA40DB}" type="presParOf" srcId="{12D89071-EBF1-5948-B605-D54359AEA151}" destId="{AFCE8159-4ACC-6345-9CF6-81256F95B2EB}" srcOrd="1" destOrd="0" presId="urn:microsoft.com/office/officeart/2005/8/layout/lProcess2"/>
    <dgm:cxn modelId="{E58CD55D-31F4-4196-949C-D1118A25CC24}" type="presParOf" srcId="{12D89071-EBF1-5948-B605-D54359AEA151}" destId="{68B109A4-008F-0D43-BEC9-C64BC9B9DE1C}" srcOrd="2" destOrd="0" presId="urn:microsoft.com/office/officeart/2005/8/layout/lProcess2"/>
    <dgm:cxn modelId="{70DBD939-5F43-4A74-B634-4041BBB74EEA}" type="presParOf" srcId="{68B109A4-008F-0D43-BEC9-C64BC9B9DE1C}" destId="{A31B108C-7742-5A44-8FAE-F21ACCF86339}" srcOrd="0" destOrd="0" presId="urn:microsoft.com/office/officeart/2005/8/layout/lProcess2"/>
    <dgm:cxn modelId="{A053FEB7-518D-4D8C-9796-139BDC87D64A}" type="presParOf" srcId="{A31B108C-7742-5A44-8FAE-F21ACCF86339}" destId="{961DB76D-6E3F-CD43-A4A6-00D31BB44673}" srcOrd="0" destOrd="0" presId="urn:microsoft.com/office/officeart/2005/8/layout/lProcess2"/>
    <dgm:cxn modelId="{90096144-A255-470D-9048-69360B76D0CE}" type="presParOf" srcId="{A31B108C-7742-5A44-8FAE-F21ACCF86339}" destId="{8EADA0FC-B5F2-9946-BF3D-954672FF7C1A}" srcOrd="1" destOrd="0" presId="urn:microsoft.com/office/officeart/2005/8/layout/lProcess2"/>
    <dgm:cxn modelId="{E30FA966-92FD-49F9-865A-F9305510CDC8}" type="presParOf" srcId="{A31B108C-7742-5A44-8FAE-F21ACCF86339}" destId="{826CCEBA-2B32-AC43-9372-A62E4FF78D50}" srcOrd="2" destOrd="0" presId="urn:microsoft.com/office/officeart/2005/8/layout/lProcess2"/>
    <dgm:cxn modelId="{5D2968F5-4617-F64B-AFFB-FA4BF5F03297}" type="presParOf" srcId="{A31B108C-7742-5A44-8FAE-F21ACCF86339}" destId="{0646513E-E546-FA4A-88A5-ADDB13B850D1}" srcOrd="3" destOrd="0" presId="urn:microsoft.com/office/officeart/2005/8/layout/lProcess2"/>
    <dgm:cxn modelId="{F0E06C25-A74F-5E48-8ABB-30F1174E509D}" type="presParOf" srcId="{A31B108C-7742-5A44-8FAE-F21ACCF86339}" destId="{C6DD6AED-6253-7C45-AC13-DA9476216D38}" srcOrd="4" destOrd="0" presId="urn:microsoft.com/office/officeart/2005/8/layout/lProcess2"/>
    <dgm:cxn modelId="{0E28BED1-B599-48DF-B43D-4F410CACD206}" type="presParOf" srcId="{F45C6C58-FE02-CE4A-9F26-F722843B1185}" destId="{D7284CF7-E637-A541-8CC4-BDCA65366F65}" srcOrd="1" destOrd="0" presId="urn:microsoft.com/office/officeart/2005/8/layout/lProcess2"/>
    <dgm:cxn modelId="{93019DFC-D444-4166-A6A5-8D7DA34DA74E}" type="presParOf" srcId="{F45C6C58-FE02-CE4A-9F26-F722843B1185}" destId="{68E2CBEE-580A-E44D-AC33-08AA5313CBD1}" srcOrd="2" destOrd="0" presId="urn:microsoft.com/office/officeart/2005/8/layout/lProcess2"/>
    <dgm:cxn modelId="{94DCEC33-C26A-49D6-9815-63594AD55B8A}" type="presParOf" srcId="{68E2CBEE-580A-E44D-AC33-08AA5313CBD1}" destId="{506C335F-0887-F047-AA4B-0F5F46957BE3}" srcOrd="0" destOrd="0" presId="urn:microsoft.com/office/officeart/2005/8/layout/lProcess2"/>
    <dgm:cxn modelId="{796E6C8B-4C71-4BA9-A56C-59729BA6864A}" type="presParOf" srcId="{68E2CBEE-580A-E44D-AC33-08AA5313CBD1}" destId="{C78D70EA-9DAA-C844-AA47-E7A1769975DE}" srcOrd="1" destOrd="0" presId="urn:microsoft.com/office/officeart/2005/8/layout/lProcess2"/>
    <dgm:cxn modelId="{B56ABF58-EF13-49B2-AAAA-B071E0FFFAEB}" type="presParOf" srcId="{68E2CBEE-580A-E44D-AC33-08AA5313CBD1}" destId="{B60A5611-7AAC-0D44-ACBF-5A7670F8A493}" srcOrd="2" destOrd="0" presId="urn:microsoft.com/office/officeart/2005/8/layout/lProcess2"/>
    <dgm:cxn modelId="{8BD4F4C9-FDBF-4F8C-A271-11B001171CE0}" type="presParOf" srcId="{B60A5611-7AAC-0D44-ACBF-5A7670F8A493}" destId="{9D27B790-1A66-3F46-9535-2F21B81F9472}" srcOrd="0" destOrd="0" presId="urn:microsoft.com/office/officeart/2005/8/layout/lProcess2"/>
    <dgm:cxn modelId="{0B23B7C2-64E0-4B67-B168-E5BD3C457E87}" type="presParOf" srcId="{9D27B790-1A66-3F46-9535-2F21B81F9472}" destId="{D281D103-1EF7-5245-9F77-248B67006C63}" srcOrd="0" destOrd="0" presId="urn:microsoft.com/office/officeart/2005/8/layout/lProcess2"/>
    <dgm:cxn modelId="{F2440D99-4AE9-41F6-AF7B-CB922AF86B6B}" type="presParOf" srcId="{9D27B790-1A66-3F46-9535-2F21B81F9472}" destId="{7C9E559A-88DA-5F41-B4AB-8A26261E1757}" srcOrd="1" destOrd="0" presId="urn:microsoft.com/office/officeart/2005/8/layout/lProcess2"/>
    <dgm:cxn modelId="{135901BE-D561-401E-81B7-8AE600350E5A}" type="presParOf" srcId="{9D27B790-1A66-3F46-9535-2F21B81F9472}" destId="{B0668726-0927-3049-A3C2-8AA6A66D6AC5}" srcOrd="2" destOrd="0" presId="urn:microsoft.com/office/officeart/2005/8/layout/lProcess2"/>
    <dgm:cxn modelId="{A5B6DAD8-289E-42F9-A370-9F1D7D693D7F}" type="presParOf" srcId="{F45C6C58-FE02-CE4A-9F26-F722843B1185}" destId="{4B4F2FE7-4F21-644C-89EA-33E6E1FEF283}" srcOrd="3" destOrd="0" presId="urn:microsoft.com/office/officeart/2005/8/layout/lProcess2"/>
    <dgm:cxn modelId="{DE9DE61D-D50E-4A8A-99F8-5089D52F07B1}" type="presParOf" srcId="{F45C6C58-FE02-CE4A-9F26-F722843B1185}" destId="{44919242-3F63-2644-9B41-C32453475855}" srcOrd="4" destOrd="0" presId="urn:microsoft.com/office/officeart/2005/8/layout/lProcess2"/>
    <dgm:cxn modelId="{047FA423-A0C0-4ED7-827D-392BABE6ABFC}" type="presParOf" srcId="{44919242-3F63-2644-9B41-C32453475855}" destId="{E01C37F7-50DD-7543-905C-722C52A8FA5A}" srcOrd="0" destOrd="0" presId="urn:microsoft.com/office/officeart/2005/8/layout/lProcess2"/>
    <dgm:cxn modelId="{85792DF3-A921-4030-894B-E37E4C72F904}" type="presParOf" srcId="{44919242-3F63-2644-9B41-C32453475855}" destId="{EA74A5B3-3DC7-7446-ADB0-1BF52036501C}" srcOrd="1" destOrd="0" presId="urn:microsoft.com/office/officeart/2005/8/layout/lProcess2"/>
    <dgm:cxn modelId="{FB489FC5-BD84-4C8A-BECF-782DFC01E29A}" type="presParOf" srcId="{44919242-3F63-2644-9B41-C32453475855}" destId="{F8D129BF-78F4-BE4B-B61E-25373F2ACE79}" srcOrd="2" destOrd="0" presId="urn:microsoft.com/office/officeart/2005/8/layout/lProcess2"/>
    <dgm:cxn modelId="{4789AF98-7354-4E23-A983-1E055224D09B}" type="presParOf" srcId="{F8D129BF-78F4-BE4B-B61E-25373F2ACE79}" destId="{4AB168AC-0305-C046-928E-9A1A681AAEEC}" srcOrd="0" destOrd="0" presId="urn:microsoft.com/office/officeart/2005/8/layout/lProcess2"/>
    <dgm:cxn modelId="{0B93DEA5-ABE4-4141-8BB6-F4EF139B691C}" type="presParOf" srcId="{4AB168AC-0305-C046-928E-9A1A681AAEEC}" destId="{8B6CF272-9E30-FA4F-9FAD-2A809BB17EA1}" srcOrd="0" destOrd="0" presId="urn:microsoft.com/office/officeart/2005/8/layout/lProcess2"/>
    <dgm:cxn modelId="{835A9D83-FEAF-4D22-BBE2-253416D46677}" type="presParOf" srcId="{4AB168AC-0305-C046-928E-9A1A681AAEEC}" destId="{544CA577-B0C3-224D-9587-5D8A7046DCEC}" srcOrd="1" destOrd="0" presId="urn:microsoft.com/office/officeart/2005/8/layout/lProcess2"/>
    <dgm:cxn modelId="{AC561755-6026-4F8E-85B7-4B9DF54CCAF0}" type="presParOf" srcId="{4AB168AC-0305-C046-928E-9A1A681AAEEC}" destId="{701B00A5-B041-E045-A3AB-21337B1D5217}" srcOrd="2" destOrd="0" presId="urn:microsoft.com/office/officeart/2005/8/layout/lProcess2"/>
    <dgm:cxn modelId="{AA40D826-92A2-4D28-BEA7-20483FE88C56}" type="presParOf" srcId="{F45C6C58-FE02-CE4A-9F26-F722843B1185}" destId="{76185805-C192-EE47-9CFC-7D810129F2EA}" srcOrd="5" destOrd="0" presId="urn:microsoft.com/office/officeart/2005/8/layout/lProcess2"/>
    <dgm:cxn modelId="{9A45B239-8D3A-4516-B9C1-2B2D62DE144E}" type="presParOf" srcId="{F45C6C58-FE02-CE4A-9F26-F722843B1185}" destId="{30DFBC69-6563-3F42-BE1D-9B9AE029A356}" srcOrd="6" destOrd="0" presId="urn:microsoft.com/office/officeart/2005/8/layout/lProcess2"/>
    <dgm:cxn modelId="{49A80E6B-2BCE-4F3A-840A-800B3B8E9326}" type="presParOf" srcId="{30DFBC69-6563-3F42-BE1D-9B9AE029A356}" destId="{1FF87AB6-8B6F-2C49-8127-16858EA577DE}" srcOrd="0" destOrd="0" presId="urn:microsoft.com/office/officeart/2005/8/layout/lProcess2"/>
    <dgm:cxn modelId="{A253356D-A6C6-4E82-A855-5796DAAF94DE}" type="presParOf" srcId="{30DFBC69-6563-3F42-BE1D-9B9AE029A356}" destId="{A21138DB-3CFC-B440-93AB-C50D3F4EC35D}" srcOrd="1" destOrd="0" presId="urn:microsoft.com/office/officeart/2005/8/layout/lProcess2"/>
    <dgm:cxn modelId="{3EFE15B7-70D6-480A-9CAB-72656F30CD05}" type="presParOf" srcId="{30DFBC69-6563-3F42-BE1D-9B9AE029A356}" destId="{F7444C63-8DC4-6240-9DDE-17FE37501A80}" srcOrd="2" destOrd="0" presId="urn:microsoft.com/office/officeart/2005/8/layout/lProcess2"/>
    <dgm:cxn modelId="{22F391D5-E2E1-4B2E-8206-897BD3452F5D}" type="presParOf" srcId="{F7444C63-8DC4-6240-9DDE-17FE37501A80}" destId="{A74611CE-7EBD-214F-8B31-4DE3D0C1E15E}" srcOrd="0" destOrd="0" presId="urn:microsoft.com/office/officeart/2005/8/layout/lProcess2"/>
    <dgm:cxn modelId="{168E4836-2B81-4490-BC6D-596D62E5E4A5}" type="presParOf" srcId="{A74611CE-7EBD-214F-8B31-4DE3D0C1E15E}" destId="{3D7ACF27-C5F9-104D-8753-F778DF47DCF9}" srcOrd="0" destOrd="0" presId="urn:microsoft.com/office/officeart/2005/8/layout/lProcess2"/>
    <dgm:cxn modelId="{37FAF3E8-A26C-43BA-8EC1-0609C1E41F3D}" type="presParOf" srcId="{A74611CE-7EBD-214F-8B31-4DE3D0C1E15E}" destId="{982CF819-019A-E34F-87EF-6352341EE73E}" srcOrd="1" destOrd="0" presId="urn:microsoft.com/office/officeart/2005/8/layout/lProcess2"/>
    <dgm:cxn modelId="{F4B4B391-6F5E-41FE-9BF5-18BDBC8EF720}" type="presParOf" srcId="{A74611CE-7EBD-214F-8B31-4DE3D0C1E15E}" destId="{43794017-DABC-FE49-80CB-09AF0EDC79CF}" srcOrd="2" destOrd="0" presId="urn:microsoft.com/office/officeart/2005/8/layout/lProcess2"/>
    <dgm:cxn modelId="{A64E0700-5881-FF4F-9854-A74D19F9604A}" type="presParOf" srcId="{F45C6C58-FE02-CE4A-9F26-F722843B1185}" destId="{84F706D3-7814-D946-9FA8-7104B5F66DA2}" srcOrd="7" destOrd="0" presId="urn:microsoft.com/office/officeart/2005/8/layout/lProcess2"/>
    <dgm:cxn modelId="{1700CA17-8C11-F844-9361-680913E53D48}" type="presParOf" srcId="{F45C6C58-FE02-CE4A-9F26-F722843B1185}" destId="{C03DE930-008A-7A41-93AD-E52CAB259026}" srcOrd="8" destOrd="0" presId="urn:microsoft.com/office/officeart/2005/8/layout/lProcess2"/>
    <dgm:cxn modelId="{C66F47C3-D144-A246-A28E-9CD6DA9B77AB}" type="presParOf" srcId="{C03DE930-008A-7A41-93AD-E52CAB259026}" destId="{9F592963-4543-604E-B803-A0AD4393A38A}" srcOrd="0" destOrd="0" presId="urn:microsoft.com/office/officeart/2005/8/layout/lProcess2"/>
    <dgm:cxn modelId="{114A34A9-381F-4B41-B747-9D628C691024}" type="presParOf" srcId="{C03DE930-008A-7A41-93AD-E52CAB259026}" destId="{924421E7-52C0-A14C-BFB2-8927247CD951}" srcOrd="1" destOrd="0" presId="urn:microsoft.com/office/officeart/2005/8/layout/lProcess2"/>
    <dgm:cxn modelId="{58C89F6F-2FFE-5C4B-BC08-8C90F54A6806}" type="presParOf" srcId="{C03DE930-008A-7A41-93AD-E52CAB259026}" destId="{830C0DE4-79A9-DD41-9DE0-F8B5179DDCB5}" srcOrd="2" destOrd="0" presId="urn:microsoft.com/office/officeart/2005/8/layout/lProcess2"/>
    <dgm:cxn modelId="{1075CFDA-FB08-FA4A-9793-3B4A20E9CA2B}" type="presParOf" srcId="{830C0DE4-79A9-DD41-9DE0-F8B5179DDCB5}" destId="{B097DF6C-130F-694B-AAA3-5924582586F9}"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C6EAF-F695-4747-B01D-5BB0D645049A}">
      <dsp:nvSpPr>
        <dsp:cNvPr id="0" name=""/>
        <dsp:cNvSpPr/>
      </dsp:nvSpPr>
      <dsp:spPr>
        <a:xfrm>
          <a:off x="1085" y="1127921"/>
          <a:ext cx="2116149" cy="2116149"/>
        </a:xfrm>
        <a:prstGeom prst="ellipse">
          <a:avLst/>
        </a:prstGeom>
        <a:gradFill rotWithShape="0">
          <a:gsLst>
            <a:gs pos="0">
              <a:schemeClr val="accent3">
                <a:alpha val="50000"/>
                <a:hueOff val="0"/>
                <a:satOff val="0"/>
                <a:lumOff val="0"/>
                <a:alphaOff val="0"/>
                <a:tint val="100000"/>
                <a:shade val="100000"/>
                <a:satMod val="130000"/>
              </a:schemeClr>
            </a:gs>
            <a:gs pos="100000">
              <a:schemeClr val="accent3">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300+ HTC providers</a:t>
          </a:r>
        </a:p>
        <a:p>
          <a:pPr lvl="0" algn="ctr" defTabSz="889000">
            <a:lnSpc>
              <a:spcPct val="90000"/>
            </a:lnSpc>
            <a:spcBef>
              <a:spcPct val="0"/>
            </a:spcBef>
            <a:spcAft>
              <a:spcPct val="35000"/>
            </a:spcAft>
          </a:pPr>
          <a:r>
            <a:rPr lang="en-US" sz="2000" kern="1200" dirty="0" smtClean="0"/>
            <a:t>25 Cloud providers</a:t>
          </a:r>
          <a:endParaRPr lang="en-US" sz="2000" kern="1200" dirty="0"/>
        </a:p>
      </dsp:txBody>
      <dsp:txXfrm>
        <a:off x="310988" y="1437824"/>
        <a:ext cx="1496343" cy="1496343"/>
      </dsp:txXfrm>
    </dsp:sp>
    <dsp:sp modelId="{CB98E5B8-FC40-064F-BE5E-1EDB178C6332}">
      <dsp:nvSpPr>
        <dsp:cNvPr id="0" name=""/>
        <dsp:cNvSpPr/>
      </dsp:nvSpPr>
      <dsp:spPr>
        <a:xfrm>
          <a:off x="1694005" y="1121277"/>
          <a:ext cx="2116149" cy="2116149"/>
        </a:xfrm>
        <a:prstGeom prst="ellipse">
          <a:avLst/>
        </a:prstGeom>
        <a:gradFill rotWithShape="0">
          <a:gsLst>
            <a:gs pos="0">
              <a:schemeClr val="accent3">
                <a:alpha val="50000"/>
                <a:hueOff val="365693"/>
                <a:satOff val="2337"/>
                <a:lumOff val="442"/>
                <a:alphaOff val="0"/>
                <a:tint val="100000"/>
                <a:shade val="100000"/>
                <a:satMod val="130000"/>
              </a:schemeClr>
            </a:gs>
            <a:gs pos="100000">
              <a:schemeClr val="accent3">
                <a:alpha val="50000"/>
                <a:hueOff val="365693"/>
                <a:satOff val="2337"/>
                <a:lumOff val="442"/>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650k CPU cores</a:t>
          </a:r>
          <a:br>
            <a:rPr lang="en-US" sz="2000" kern="1200" dirty="0" smtClean="0"/>
          </a:br>
          <a:endParaRPr lang="en-US" sz="100" kern="1200" dirty="0" smtClean="0"/>
        </a:p>
        <a:p>
          <a:pPr lvl="0" algn="ctr" defTabSz="889000">
            <a:lnSpc>
              <a:spcPct val="90000"/>
            </a:lnSpc>
            <a:spcBef>
              <a:spcPct val="0"/>
            </a:spcBef>
            <a:spcAft>
              <a:spcPct val="35000"/>
            </a:spcAft>
          </a:pPr>
          <a:r>
            <a:rPr lang="en-US" sz="2000" kern="1200" dirty="0" smtClean="0"/>
            <a:t>285 PB online storage</a:t>
          </a:r>
          <a:endParaRPr lang="en-US" sz="2000" kern="1200" dirty="0"/>
        </a:p>
      </dsp:txBody>
      <dsp:txXfrm>
        <a:off x="2003908" y="1431180"/>
        <a:ext cx="1496343" cy="1496343"/>
      </dsp:txXfrm>
    </dsp:sp>
    <dsp:sp modelId="{E8657902-0DBD-434A-A6DB-8F274BBD8143}">
      <dsp:nvSpPr>
        <dsp:cNvPr id="0" name=""/>
        <dsp:cNvSpPr/>
      </dsp:nvSpPr>
      <dsp:spPr>
        <a:xfrm>
          <a:off x="3386925" y="1121277"/>
          <a:ext cx="2116149" cy="2116149"/>
        </a:xfrm>
        <a:prstGeom prst="ellipse">
          <a:avLst/>
        </a:prstGeom>
        <a:gradFill rotWithShape="0">
          <a:gsLst>
            <a:gs pos="0">
              <a:schemeClr val="accent3">
                <a:alpha val="50000"/>
                <a:hueOff val="731386"/>
                <a:satOff val="4674"/>
                <a:lumOff val="884"/>
                <a:alphaOff val="0"/>
                <a:tint val="100000"/>
                <a:shade val="100000"/>
                <a:satMod val="130000"/>
              </a:schemeClr>
            </a:gs>
            <a:gs pos="100000">
              <a:schemeClr val="accent3">
                <a:alpha val="50000"/>
                <a:hueOff val="731386"/>
                <a:satOff val="4674"/>
                <a:lumOff val="884"/>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1.7 Million jobs/day </a:t>
          </a:r>
          <a:endParaRPr lang="en-US" sz="2000" kern="1200" dirty="0"/>
        </a:p>
      </dsp:txBody>
      <dsp:txXfrm>
        <a:off x="3696828" y="1431180"/>
        <a:ext cx="1496343" cy="1496343"/>
      </dsp:txXfrm>
    </dsp:sp>
    <dsp:sp modelId="{14AD8842-24DF-654C-9B9F-FB08EB85989F}">
      <dsp:nvSpPr>
        <dsp:cNvPr id="0" name=""/>
        <dsp:cNvSpPr/>
      </dsp:nvSpPr>
      <dsp:spPr>
        <a:xfrm>
          <a:off x="5079844" y="1121277"/>
          <a:ext cx="2116149" cy="2116149"/>
        </a:xfrm>
        <a:prstGeom prst="ellipse">
          <a:avLst/>
        </a:prstGeom>
        <a:gradFill rotWithShape="0">
          <a:gsLst>
            <a:gs pos="0">
              <a:schemeClr val="accent3">
                <a:alpha val="50000"/>
                <a:hueOff val="1097079"/>
                <a:satOff val="7011"/>
                <a:lumOff val="1325"/>
                <a:alphaOff val="0"/>
                <a:tint val="100000"/>
                <a:shade val="100000"/>
                <a:satMod val="130000"/>
              </a:schemeClr>
            </a:gs>
            <a:gs pos="100000">
              <a:schemeClr val="accent3">
                <a:alpha val="50000"/>
                <a:hueOff val="1097079"/>
                <a:satOff val="7011"/>
                <a:lumOff val="1325"/>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2.6 Billion CPU hours/year</a:t>
          </a:r>
          <a:endParaRPr lang="en-US" sz="2000" kern="1200" dirty="0"/>
        </a:p>
      </dsp:txBody>
      <dsp:txXfrm>
        <a:off x="5389747" y="1431180"/>
        <a:ext cx="1496343" cy="1496343"/>
      </dsp:txXfrm>
    </dsp:sp>
    <dsp:sp modelId="{99270A79-923E-254B-90D9-C49252785348}">
      <dsp:nvSpPr>
        <dsp:cNvPr id="0" name=""/>
        <dsp:cNvSpPr/>
      </dsp:nvSpPr>
      <dsp:spPr>
        <a:xfrm>
          <a:off x="6772764" y="1121277"/>
          <a:ext cx="2116149" cy="2116149"/>
        </a:xfrm>
        <a:prstGeom prst="ellipse">
          <a:avLst/>
        </a:prstGeom>
        <a:gradFill rotWithShape="0">
          <a:gsLst>
            <a:gs pos="0">
              <a:schemeClr val="accent3">
                <a:alpha val="50000"/>
                <a:hueOff val="1462772"/>
                <a:satOff val="9348"/>
                <a:lumOff val="1767"/>
                <a:alphaOff val="0"/>
                <a:tint val="100000"/>
                <a:shade val="100000"/>
                <a:satMod val="130000"/>
              </a:schemeClr>
            </a:gs>
            <a:gs pos="100000">
              <a:schemeClr val="accent3">
                <a:alpha val="50000"/>
                <a:hueOff val="1462772"/>
                <a:satOff val="9348"/>
                <a:lumOff val="1767"/>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16459" tIns="25400" rIns="116459" bIns="25400" numCol="1" spcCol="1270" anchor="ctr" anchorCtr="0">
          <a:noAutofit/>
        </a:bodyPr>
        <a:lstStyle/>
        <a:p>
          <a:pPr lvl="0" algn="ctr" defTabSz="889000">
            <a:lnSpc>
              <a:spcPct val="90000"/>
            </a:lnSpc>
            <a:spcBef>
              <a:spcPct val="0"/>
            </a:spcBef>
            <a:spcAft>
              <a:spcPct val="35000"/>
            </a:spcAft>
          </a:pPr>
          <a:r>
            <a:rPr lang="en-US" sz="2000" kern="1200" dirty="0" smtClean="0"/>
            <a:t>240 </a:t>
          </a:r>
          <a:r>
            <a:rPr lang="en-US" sz="1600" kern="1200" dirty="0" smtClean="0"/>
            <a:t>Virtual </a:t>
          </a:r>
          <a:r>
            <a:rPr lang="en-US" sz="1600" kern="1200" dirty="0" err="1" smtClean="0"/>
            <a:t>Organisations</a:t>
          </a:r>
          <a:r>
            <a:rPr lang="en-US" sz="2000" kern="1200" dirty="0" smtClean="0"/>
            <a:t> </a:t>
          </a:r>
        </a:p>
        <a:p>
          <a:pPr lvl="0" algn="ctr" defTabSz="889000">
            <a:lnSpc>
              <a:spcPct val="90000"/>
            </a:lnSpc>
            <a:spcBef>
              <a:spcPct val="0"/>
            </a:spcBef>
            <a:spcAft>
              <a:spcPct val="35000"/>
            </a:spcAft>
          </a:pPr>
          <a:r>
            <a:rPr lang="en-US" sz="200" kern="1200" dirty="0" smtClean="0"/>
            <a:t/>
          </a:r>
          <a:br>
            <a:rPr lang="en-US" sz="200" kern="1200" dirty="0" smtClean="0"/>
          </a:br>
          <a:r>
            <a:rPr lang="en-US" sz="2000" kern="1200" dirty="0" smtClean="0"/>
            <a:t>&gt;48 000 users</a:t>
          </a:r>
          <a:endParaRPr lang="en-US" sz="2000" kern="1200" dirty="0"/>
        </a:p>
      </dsp:txBody>
      <dsp:txXfrm>
        <a:off x="7082667" y="1431180"/>
        <a:ext cx="1496343" cy="1496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16906-B6A1-4E52-BE69-9D249F819B11}" type="datetimeFigureOut">
              <a:rPr lang="it-IT" smtClean="0"/>
              <a:t>18. 08. 16.</a:t>
            </a:fld>
            <a:endParaRPr lang="it-IT" dirty="0"/>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48A20-7C99-4A4D-BF06-6E8ADEA4D03E}" type="slidenum">
              <a:rPr lang="it-IT" smtClean="0"/>
              <a:t>‹#›</a:t>
            </a:fld>
            <a:endParaRPr lang="it-IT" dirty="0"/>
          </a:p>
        </p:txBody>
      </p:sp>
    </p:spTree>
    <p:extLst>
      <p:ext uri="{BB962C8B-B14F-4D97-AF65-F5344CB8AC3E}">
        <p14:creationId xmlns:p14="http://schemas.microsoft.com/office/powerpoint/2010/main" val="3984966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Candara" panose="020E0502030303020204" pitchFamily="34" charset="0"/>
              </a:rPr>
              <a:t>Possible buffer exercise for the quick ones:</a:t>
            </a:r>
          </a:p>
          <a:p>
            <a:r>
              <a:rPr lang="en-US" sz="1200" dirty="0" smtClean="0">
                <a:latin typeface="Candara" panose="020E0502030303020204" pitchFamily="34" charset="0"/>
              </a:rPr>
              <a:t>VM management with </a:t>
            </a:r>
            <a:r>
              <a:rPr lang="en-US" sz="1200" dirty="0" err="1" smtClean="0">
                <a:latin typeface="Candara" panose="020E0502030303020204" pitchFamily="34" charset="0"/>
              </a:rPr>
              <a:t>VMOps</a:t>
            </a:r>
            <a:r>
              <a:rPr lang="en-US" sz="1200" dirty="0" smtClean="0">
                <a:latin typeface="Candara" panose="020E0502030303020204" pitchFamily="34" charset="0"/>
              </a:rPr>
              <a:t> dashboard ?  </a:t>
            </a:r>
          </a:p>
          <a:p>
            <a:r>
              <a:rPr lang="en-US" sz="1200" dirty="0" smtClean="0">
                <a:latin typeface="Candara" panose="020E0502030303020204" pitchFamily="34" charset="0"/>
              </a:rPr>
              <a:t>Porting one of the earlier exercises to </a:t>
            </a:r>
            <a:r>
              <a:rPr lang="en-US" sz="1200" dirty="0" err="1" smtClean="0">
                <a:latin typeface="Candara" panose="020E0502030303020204" pitchFamily="34" charset="0"/>
              </a:rPr>
              <a:t>Jupyter</a:t>
            </a:r>
            <a:r>
              <a:rPr lang="en-US" sz="1200" dirty="0" smtClean="0">
                <a:latin typeface="Candara" panose="020E0502030303020204" pitchFamily="34" charset="0"/>
              </a:rPr>
              <a:t> R?</a:t>
            </a:r>
          </a:p>
          <a:p>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4</a:t>
            </a:fld>
            <a:endParaRPr lang="nl-NL"/>
          </a:p>
        </p:txBody>
      </p:sp>
    </p:spTree>
    <p:extLst>
      <p:ext uri="{BB962C8B-B14F-4D97-AF65-F5344CB8AC3E}">
        <p14:creationId xmlns:p14="http://schemas.microsoft.com/office/powerpoint/2010/main" val="502976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381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Remark: The Virtual Appliances Catalogue does not store</a:t>
            </a:r>
            <a:r>
              <a:rPr lang="en-US" baseline="0" dirty="0" smtClean="0"/>
              <a:t> physically the VMs. It stores only references and metadata about the VMs. The VMs are physically stored elsewhere – e.g. third party HTTP server, EGI Repository</a:t>
            </a:r>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30</a:t>
            </a:fld>
            <a:endParaRPr lang="nl-NL"/>
          </a:p>
        </p:txBody>
      </p:sp>
    </p:spTree>
    <p:extLst>
      <p:ext uri="{BB962C8B-B14F-4D97-AF65-F5344CB8AC3E}">
        <p14:creationId xmlns:p14="http://schemas.microsoft.com/office/powerpoint/2010/main" val="54313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to commercial </a:t>
            </a:r>
            <a:r>
              <a:rPr lang="en-US" dirty="0" err="1" smtClean="0"/>
              <a:t>sevice</a:t>
            </a:r>
            <a:r>
              <a:rPr lang="en-US" dirty="0" smtClean="0"/>
              <a:t>: Broader set of services</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37</a:t>
            </a:fld>
            <a:endParaRPr lang="nl-NL"/>
          </a:p>
        </p:txBody>
      </p:sp>
    </p:spTree>
    <p:extLst>
      <p:ext uri="{BB962C8B-B14F-4D97-AF65-F5344CB8AC3E}">
        <p14:creationId xmlns:p14="http://schemas.microsoft.com/office/powerpoint/2010/main" val="253403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If you are a company or an organisation like EGI</a:t>
            </a:r>
            <a:endParaRPr lang="en-GB" dirty="0"/>
          </a:p>
        </p:txBody>
      </p:sp>
      <p:sp>
        <p:nvSpPr>
          <p:cNvPr id="4" name="Segnaposto numero diapositiva 3"/>
          <p:cNvSpPr>
            <a:spLocks noGrp="1"/>
          </p:cNvSpPr>
          <p:nvPr>
            <p:ph type="sldNum" sz="quarter" idx="10"/>
          </p:nvPr>
        </p:nvSpPr>
        <p:spPr/>
        <p:txBody>
          <a:bodyPr/>
          <a:lstStyle/>
          <a:p>
            <a:fld id="{AA148A20-7C99-4A4D-BF06-6E8ADEA4D03E}" type="slidenum">
              <a:rPr lang="it-IT" smtClean="0"/>
              <a:t>41</a:t>
            </a:fld>
            <a:endParaRPr lang="it-IT" dirty="0"/>
          </a:p>
        </p:txBody>
      </p:sp>
    </p:spTree>
    <p:extLst>
      <p:ext uri="{BB962C8B-B14F-4D97-AF65-F5344CB8AC3E}">
        <p14:creationId xmlns:p14="http://schemas.microsoft.com/office/powerpoint/2010/main" val="2444312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smtClean="0"/>
              <a:t>When you start your notebook you create a new .</a:t>
            </a:r>
            <a:r>
              <a:rPr lang="en-GB" dirty="0" err="1" smtClean="0"/>
              <a:t>ipynb</a:t>
            </a:r>
            <a:r>
              <a:rPr lang="en-GB" dirty="0" smtClean="0"/>
              <a:t> file</a:t>
            </a:r>
            <a:endParaRPr lang="en-GB" dirty="0"/>
          </a:p>
        </p:txBody>
      </p:sp>
      <p:sp>
        <p:nvSpPr>
          <p:cNvPr id="4" name="Segnaposto numero diapositiva 3"/>
          <p:cNvSpPr>
            <a:spLocks noGrp="1"/>
          </p:cNvSpPr>
          <p:nvPr>
            <p:ph type="sldNum" sz="quarter" idx="10"/>
          </p:nvPr>
        </p:nvSpPr>
        <p:spPr/>
        <p:txBody>
          <a:bodyPr/>
          <a:lstStyle/>
          <a:p>
            <a:fld id="{AA148A20-7C99-4A4D-BF06-6E8ADEA4D03E}" type="slidenum">
              <a:rPr lang="it-IT" smtClean="0"/>
              <a:t>47</a:t>
            </a:fld>
            <a:endParaRPr lang="it-IT" dirty="0"/>
          </a:p>
        </p:txBody>
      </p:sp>
    </p:spTree>
    <p:extLst>
      <p:ext uri="{BB962C8B-B14F-4D97-AF65-F5344CB8AC3E}">
        <p14:creationId xmlns:p14="http://schemas.microsoft.com/office/powerpoint/2010/main" val="1700901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57</a:t>
            </a:fld>
            <a:endParaRPr lang="it-IT" dirty="0"/>
          </a:p>
        </p:txBody>
      </p:sp>
    </p:spTree>
    <p:extLst>
      <p:ext uri="{BB962C8B-B14F-4D97-AF65-F5344CB8AC3E}">
        <p14:creationId xmlns:p14="http://schemas.microsoft.com/office/powerpoint/2010/main" val="3214717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European Open Science Cloud (EOSC) aims to accelerate and support the current transition to more effective Open Science and Open Innovation in the Digital Single Market. It should enable trusted access to services, systems and the re-use of shared scientific data across disciplinary, social and geographical borders.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58</a:t>
            </a:fld>
            <a:endParaRPr lang="it-IT" dirty="0"/>
          </a:p>
        </p:txBody>
      </p:sp>
    </p:spTree>
    <p:extLst>
      <p:ext uri="{BB962C8B-B14F-4D97-AF65-F5344CB8AC3E}">
        <p14:creationId xmlns:p14="http://schemas.microsoft.com/office/powerpoint/2010/main" val="3848207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148A20-7C99-4A4D-BF06-6E8ADEA4D03E}" type="slidenum">
              <a:rPr lang="it-IT" smtClean="0"/>
              <a:t>72</a:t>
            </a:fld>
            <a:endParaRPr lang="it-IT" dirty="0"/>
          </a:p>
        </p:txBody>
      </p:sp>
    </p:spTree>
    <p:extLst>
      <p:ext uri="{BB962C8B-B14F-4D97-AF65-F5344CB8AC3E}">
        <p14:creationId xmlns:p14="http://schemas.microsoft.com/office/powerpoint/2010/main" val="2845917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5" name="Shape 48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86" name="Shape 48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94" name="Shape 494"/>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Replcate</a:t>
            </a:r>
            <a:r>
              <a:rPr lang="en-US" dirty="0" smtClean="0"/>
              <a:t> second VM with an</a:t>
            </a:r>
            <a:r>
              <a:rPr lang="en-US" baseline="0" dirty="0" smtClean="0"/>
              <a:t> Object storage on the last diagram</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6</a:t>
            </a:fld>
            <a:endParaRPr lang="nl-NL"/>
          </a:p>
        </p:txBody>
      </p:sp>
    </p:spTree>
    <p:extLst>
      <p:ext uri="{BB962C8B-B14F-4D97-AF65-F5344CB8AC3E}">
        <p14:creationId xmlns:p14="http://schemas.microsoft.com/office/powerpoint/2010/main" val="2644886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AEF58AE9-46A5-49CB-B815-3CC2120EE87D}" type="slidenum">
              <a:rPr lang="nl-NL" smtClean="0"/>
              <a:t>91</a:t>
            </a:fld>
            <a:endParaRPr lang="nl-NL"/>
          </a:p>
        </p:txBody>
      </p:sp>
    </p:spTree>
    <p:extLst>
      <p:ext uri="{BB962C8B-B14F-4D97-AF65-F5344CB8AC3E}">
        <p14:creationId xmlns:p14="http://schemas.microsoft.com/office/powerpoint/2010/main" val="197448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Container applications tend to be comprised of several containers running in a coordinated way</a:t>
            </a:r>
          </a:p>
          <a:p>
            <a:pPr lvl="1"/>
            <a:r>
              <a:rPr lang="en-GB" dirty="0"/>
              <a:t>running few containers can be easily managed on a single node (e.g. with docker-compose)</a:t>
            </a:r>
          </a:p>
          <a:p>
            <a:r>
              <a:rPr lang="en-GB" dirty="0"/>
              <a:t>Container orchestration: </a:t>
            </a:r>
          </a:p>
          <a:p>
            <a:pPr lvl="1"/>
            <a:r>
              <a:rPr lang="en-GB" dirty="0"/>
              <a:t>Manages a cluster of nodes where to run the containers</a:t>
            </a:r>
          </a:p>
          <a:p>
            <a:pPr lvl="1"/>
            <a:r>
              <a:rPr lang="en-GB" dirty="0"/>
              <a:t>Automates the deployment, management, scaling, networking, and availability of container-based applications running on that cluster</a:t>
            </a:r>
          </a:p>
          <a:p>
            <a:pPr lvl="1"/>
            <a:r>
              <a:rPr lang="en-GB" dirty="0"/>
              <a:t>Main products: Docker Swarm, Kubernetes &amp; Mesos</a:t>
            </a:r>
          </a:p>
          <a:p>
            <a:endParaRPr lang="en-GB" dirty="0"/>
          </a:p>
        </p:txBody>
      </p:sp>
      <p:sp>
        <p:nvSpPr>
          <p:cNvPr id="4" name="Slide Number Placeholder 3"/>
          <p:cNvSpPr>
            <a:spLocks noGrp="1"/>
          </p:cNvSpPr>
          <p:nvPr>
            <p:ph type="sldNum" sz="quarter" idx="10"/>
          </p:nvPr>
        </p:nvSpPr>
        <p:spPr/>
        <p:txBody>
          <a:bodyPr/>
          <a:lstStyle/>
          <a:p>
            <a:fld id="{AA148A20-7C99-4A4D-BF06-6E8ADEA4D03E}" type="slidenum">
              <a:rPr lang="it-IT" smtClean="0"/>
              <a:t>94</a:t>
            </a:fld>
            <a:endParaRPr lang="it-IT" dirty="0"/>
          </a:p>
        </p:txBody>
      </p:sp>
    </p:spTree>
    <p:extLst>
      <p:ext uri="{BB962C8B-B14F-4D97-AF65-F5344CB8AC3E}">
        <p14:creationId xmlns:p14="http://schemas.microsoft.com/office/powerpoint/2010/main" val="1151886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i="1" dirty="0" smtClean="0"/>
              <a:t>On-demand self-service</a:t>
            </a:r>
            <a:r>
              <a:rPr lang="en-US" i="1" dirty="0" smtClean="0"/>
              <a:t>.</a:t>
            </a:r>
            <a:r>
              <a:rPr lang="en-US" dirty="0" smtClean="0"/>
              <a:t> A consumer can unilaterally provision computing capabilities, such as server time and network storage, as needed automatically without requiring human interaction with each service provider.</a:t>
            </a:r>
          </a:p>
          <a:p>
            <a:r>
              <a:rPr lang="en-US" b="1" i="1" dirty="0" smtClean="0"/>
              <a:t>Broad network access</a:t>
            </a:r>
            <a:r>
              <a:rPr lang="en-US" i="1" dirty="0" smtClean="0"/>
              <a:t>.</a:t>
            </a:r>
            <a:r>
              <a:rPr lang="en-US" dirty="0" smtClean="0"/>
              <a:t> Capabilities are available over the network and accessed through standard mechanisms that promote use by heterogeneous thin or thick client platforms (e.g., mobile phones, tablets, laptops, and workstations).</a:t>
            </a:r>
          </a:p>
          <a:p>
            <a:r>
              <a:rPr lang="en-US" b="1" i="1" dirty="0" smtClean="0"/>
              <a:t>Resource pooling</a:t>
            </a:r>
            <a:r>
              <a:rPr lang="en-US" i="1" dirty="0" smtClean="0"/>
              <a:t>.</a:t>
            </a:r>
            <a:r>
              <a:rPr lang="en-US" dirty="0" smtClean="0"/>
              <a:t> The provider's computing resources are pooled to serve multiple consumers using a multi-tenant model, with different physical and virtual resources dynamically assigned and reassigned according to consumer demand. </a:t>
            </a:r>
          </a:p>
          <a:p>
            <a:r>
              <a:rPr lang="en-US" b="1" i="1" dirty="0" smtClean="0"/>
              <a:t>Rapid elasticity</a:t>
            </a:r>
            <a:r>
              <a:rPr lang="en-US" i="1" dirty="0" smtClean="0"/>
              <a:t>.</a:t>
            </a:r>
            <a:r>
              <a:rPr lang="en-US" dirty="0" smtClean="0"/>
              <a:t> Capabilities can be elastically provisioned and released, in some cases automatically, to scale rapidly outward and inward commensurate with demand. To the consumer, the capabilities available for provisioning often appear unlimited and can be appropriated in any quantity at any time.</a:t>
            </a:r>
          </a:p>
          <a:p>
            <a:r>
              <a:rPr lang="en-US" b="1" i="1" dirty="0" smtClean="0"/>
              <a:t>Measured service</a:t>
            </a:r>
            <a:r>
              <a:rPr lang="en-US" i="1" dirty="0" smtClean="0"/>
              <a:t>.</a:t>
            </a:r>
            <a:r>
              <a:rPr lang="en-US" dirty="0" smtClean="0"/>
              <a:t> Cloud systems automatically control and optimize resource use by leveraging a metering capability at some level of abstraction appropriate to the type of service (e.g., storage, processing, bandwidth, and active user accounts). Resource usage can be monitored, controlled, and reported, providing transparency for both the provider and consumer of the utilized service. </a:t>
            </a:r>
          </a:p>
          <a:p>
            <a:pPr marL="171227" indent="-171227">
              <a:buFontTx/>
              <a:buChar char="-"/>
            </a:pPr>
            <a:endParaRPr lang="en-US" dirty="0" smtClean="0"/>
          </a:p>
          <a:p>
            <a:r>
              <a:rPr lang="en-US" dirty="0" smtClean="0"/>
              <a:t>-</a:t>
            </a:r>
            <a:r>
              <a:rPr lang="en-US" baseline="0" dirty="0" smtClean="0"/>
              <a:t>   </a:t>
            </a:r>
            <a:r>
              <a:rPr lang="en-US" dirty="0" smtClean="0"/>
              <a:t>Software as service: finished application</a:t>
            </a:r>
            <a:r>
              <a:rPr lang="en-US" baseline="0" dirty="0" smtClean="0"/>
              <a:t> that you “rent” and customize: </a:t>
            </a:r>
            <a:r>
              <a:rPr lang="en-US" baseline="0" dirty="0" err="1" smtClean="0"/>
              <a:t>ie</a:t>
            </a:r>
            <a:r>
              <a:rPr lang="en-US" baseline="0" dirty="0" smtClean="0"/>
              <a:t> email</a:t>
            </a:r>
          </a:p>
          <a:p>
            <a:pPr marL="171227" indent="-171227">
              <a:buFontTx/>
              <a:buChar char="-"/>
            </a:pPr>
            <a:r>
              <a:rPr lang="en-US" baseline="0" dirty="0" smtClean="0"/>
              <a:t>Platform as a service: developer platform that abstracts the infrastructure, OS and middleware to drive developer productivity</a:t>
            </a:r>
          </a:p>
          <a:p>
            <a:pPr marL="171227" indent="-171227">
              <a:buFontTx/>
              <a:buChar char="-"/>
            </a:pPr>
            <a:r>
              <a:rPr lang="en-US" baseline="0" dirty="0" smtClean="0"/>
              <a:t>Infrastructure as a service: deployment platform that abstracts infrastructure</a:t>
            </a:r>
          </a:p>
          <a:p>
            <a:pPr marL="171227" indent="-171227">
              <a:buFontTx/>
              <a:buChar char="-"/>
            </a:pPr>
            <a:endParaRPr lang="en-US" baseline="0" dirty="0" smtClean="0"/>
          </a:p>
          <a:p>
            <a:r>
              <a:rPr lang="en-US" baseline="0" dirty="0" smtClean="0"/>
              <a:t>BUSINESSES CAN PICK AND CHOOSE SERVICE + DEPLOYMENT MODELS TO BETTER SERVE THEIR NEEDS</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314435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 below the VM instance with the same graphics</a:t>
            </a:r>
            <a:r>
              <a:rPr lang="en-US" baseline="0" dirty="0" smtClean="0"/>
              <a:t> that’s used above (</a:t>
            </a:r>
            <a:r>
              <a:rPr lang="en-US" baseline="0" dirty="0" err="1" smtClean="0"/>
              <a:t>orage</a:t>
            </a:r>
            <a:r>
              <a:rPr lang="en-US" baseline="0" dirty="0" smtClean="0"/>
              <a:t> box with content)</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9</a:t>
            </a:fld>
            <a:endParaRPr lang="nl-NL"/>
          </a:p>
        </p:txBody>
      </p:sp>
    </p:spTree>
    <p:extLst>
      <p:ext uri="{BB962C8B-B14F-4D97-AF65-F5344CB8AC3E}">
        <p14:creationId xmlns:p14="http://schemas.microsoft.com/office/powerpoint/2010/main" val="3681250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719" y="685728"/>
            <a:ext cx="5006564" cy="3428634"/>
          </a:xfrm>
        </p:spPr>
      </p:sp>
      <p:sp>
        <p:nvSpPr>
          <p:cNvPr id="3" name="Notes Placeholder 2"/>
          <p:cNvSpPr>
            <a:spLocks noGrp="1"/>
          </p:cNvSpPr>
          <p:nvPr>
            <p:ph type="body" idx="1"/>
          </p:nvPr>
        </p:nvSpPr>
        <p:spPr/>
        <p:txBody>
          <a:bodyPr>
            <a:normAutofit/>
          </a:bodyPr>
          <a:lstStyle/>
          <a:p>
            <a:r>
              <a:rPr lang="en-US" dirty="0" smtClean="0"/>
              <a:t>Backed by many companies, open-source, exciting, extremely</a:t>
            </a:r>
            <a:r>
              <a:rPr lang="en-US" baseline="0" dirty="0" smtClean="0"/>
              <a:t> vibrant INTERNATIONAL community.</a:t>
            </a:r>
          </a:p>
          <a:p>
            <a:r>
              <a:rPr lang="en-US" baseline="0" dirty="0" smtClean="0"/>
              <a:t>Open source, many projects, on compute, networking, </a:t>
            </a:r>
            <a:r>
              <a:rPr lang="en-US" baseline="0" dirty="0" err="1" smtClean="0"/>
              <a:t>vm’s</a:t>
            </a:r>
            <a:r>
              <a:rPr lang="en-US" baseline="0" dirty="0" smtClean="0"/>
              <a:t> etc etc etc.</a:t>
            </a:r>
          </a:p>
          <a:p>
            <a:r>
              <a:rPr lang="en-US" baseline="0" dirty="0" smtClean="0"/>
              <a:t>Even </a:t>
            </a:r>
            <a:r>
              <a:rPr lang="en-US" baseline="0" dirty="0" err="1" smtClean="0"/>
              <a:t>openstack</a:t>
            </a:r>
            <a:r>
              <a:rPr lang="en-US" baseline="0" dirty="0" smtClean="0"/>
              <a:t> ironic (early stages ) to manage bare metal,</a:t>
            </a:r>
          </a:p>
          <a:p>
            <a:endParaRPr lang="en-US" baseline="0" dirty="0" smtClean="0"/>
          </a:p>
          <a:p>
            <a:r>
              <a:rPr lang="en-US" baseline="0" dirty="0" smtClean="0"/>
              <a:t>There are others, (</a:t>
            </a:r>
            <a:r>
              <a:rPr lang="en-US" baseline="0" dirty="0" err="1" smtClean="0"/>
              <a:t>opennebula</a:t>
            </a:r>
            <a:r>
              <a:rPr lang="en-US" baseline="0" dirty="0" smtClean="0"/>
              <a:t>, eucalyptus, etc, but none have development or backing like </a:t>
            </a:r>
            <a:r>
              <a:rPr lang="en-US" baseline="0" dirty="0" err="1" smtClean="0"/>
              <a:t>openstack</a:t>
            </a:r>
            <a:r>
              <a:rPr lang="en-US" baseline="0" dirty="0" smtClean="0"/>
              <a:t>)</a:t>
            </a:r>
            <a:endParaRPr lang="en-US" dirty="0"/>
          </a:p>
        </p:txBody>
      </p:sp>
      <p:sp>
        <p:nvSpPr>
          <p:cNvPr id="4" name="Slide Number Placeholder 3"/>
          <p:cNvSpPr>
            <a:spLocks noGrp="1"/>
          </p:cNvSpPr>
          <p:nvPr>
            <p:ph type="sldNum" idx="10"/>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smtClean="0"/>
          </a:p>
        </p:txBody>
      </p:sp>
      <p:sp>
        <p:nvSpPr>
          <p:cNvPr id="4" name="Segnaposto numero diapositiva 3"/>
          <p:cNvSpPr>
            <a:spLocks noGrp="1"/>
          </p:cNvSpPr>
          <p:nvPr>
            <p:ph type="sldNum" sz="quarter" idx="10"/>
          </p:nvPr>
        </p:nvSpPr>
        <p:spPr/>
        <p:txBody>
          <a:bodyPr/>
          <a:lstStyle/>
          <a:p>
            <a:fld id="{BCE6F4D4-410D-4B90-A1EE-3818B64E1C7D}" type="slidenum">
              <a:rPr lang="en-US" smtClean="0"/>
              <a:t>11</a:t>
            </a:fld>
            <a:endParaRPr lang="en-US"/>
          </a:p>
        </p:txBody>
      </p:sp>
    </p:spTree>
    <p:extLst>
      <p:ext uri="{BB962C8B-B14F-4D97-AF65-F5344CB8AC3E}">
        <p14:creationId xmlns:p14="http://schemas.microsoft.com/office/powerpoint/2010/main" val="1994745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A globally distributed ICT infrastructure that federates the digital </a:t>
            </a:r>
            <a:r>
              <a:rPr lang="en-US" sz="1200" b="0" dirty="0" smtClean="0">
                <a:solidFill>
                  <a:srgbClr val="3366FF"/>
                </a:solidFill>
              </a:rPr>
              <a:t>capabilities, resources </a:t>
            </a:r>
            <a:r>
              <a:rPr lang="en-US" sz="1200" b="0" dirty="0" smtClean="0"/>
              <a:t>and </a:t>
            </a:r>
            <a:r>
              <a:rPr lang="en-US" sz="1200" b="0" dirty="0" smtClean="0">
                <a:solidFill>
                  <a:srgbClr val="3366FF"/>
                </a:solidFill>
              </a:rPr>
              <a:t>expertise</a:t>
            </a:r>
            <a:r>
              <a:rPr lang="en-US" sz="1200" b="0" dirty="0" smtClean="0"/>
              <a:t> of national and international research communities in Europe and worldwide.</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de-DE" sz="1200" b="0" dirty="0" smtClean="0">
              <a:solidFill>
                <a:srgbClr val="184D80"/>
              </a:solidFill>
              <a:ea typeface="MS PGothic" charset="0"/>
              <a:cs typeface="MS P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de-DE" sz="1200" b="0" dirty="0" smtClean="0">
                <a:solidFill>
                  <a:srgbClr val="184D80"/>
                </a:solidFill>
                <a:ea typeface="MS PGothic" charset="0"/>
                <a:cs typeface="MS PGothic" charset="0"/>
              </a:rPr>
              <a:t>EGI </a:t>
            </a:r>
            <a:r>
              <a:rPr kumimoji="1" lang="de-DE" sz="1200" b="0" dirty="0" err="1" smtClean="0">
                <a:solidFill>
                  <a:srgbClr val="184D80"/>
                </a:solidFill>
                <a:ea typeface="MS PGothic" charset="0"/>
                <a:cs typeface="MS PGothic" charset="0"/>
              </a:rPr>
              <a:t>has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delivered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unprecedented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data</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analysis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capabilities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more</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than</a:t>
            </a:r>
            <a:r>
              <a:rPr kumimoji="1" lang="de-DE" sz="1200" b="0" dirty="0" smtClean="0">
                <a:solidFill>
                  <a:srgbClr val="184D80"/>
                </a:solidFill>
                <a:ea typeface="MS PGothic" charset="0"/>
                <a:cs typeface="MS PGothic" charset="0"/>
              </a:rPr>
              <a:t> 48,000 </a:t>
            </a:r>
            <a:r>
              <a:rPr kumimoji="1" lang="de-DE" sz="1200" b="0" dirty="0" err="1" smtClean="0">
                <a:solidFill>
                  <a:srgbClr val="184D80"/>
                </a:solidFill>
                <a:ea typeface="MS PGothic" charset="0"/>
                <a:cs typeface="MS PGothic" charset="0"/>
              </a:rPr>
              <a:t>researchers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from</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many</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disciplines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and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is</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now</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committed</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bring </a:t>
            </a:r>
            <a:r>
              <a:rPr kumimoji="1" lang="de-DE" sz="1200" b="0" dirty="0" err="1" smtClean="0">
                <a:solidFill>
                  <a:srgbClr val="184D80"/>
                </a:solidFill>
                <a:ea typeface="MS PGothic" charset="0"/>
                <a:cs typeface="MS PGothic" charset="0"/>
              </a:rPr>
              <a:t>innovation</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to</a:t>
            </a:r>
            <a:r>
              <a:rPr kumimoji="1" lang="de-DE" sz="1200" b="0" dirty="0" smtClean="0">
                <a:solidFill>
                  <a:srgbClr val="184D80"/>
                </a:solidFill>
                <a:ea typeface="MS PGothic" charset="0"/>
                <a:cs typeface="MS PGothic" charset="0"/>
              </a:rPr>
              <a:t> </a:t>
            </a:r>
            <a:r>
              <a:rPr kumimoji="1" lang="de-DE" sz="1200" b="0" dirty="0" err="1" smtClean="0">
                <a:solidFill>
                  <a:srgbClr val="184D80"/>
                </a:solidFill>
                <a:ea typeface="MS PGothic" charset="0"/>
                <a:cs typeface="MS PGothic" charset="0"/>
              </a:rPr>
              <a:t>the</a:t>
            </a:r>
            <a:r>
              <a:rPr kumimoji="1" lang="de-DE" sz="1200" b="0" dirty="0" smtClean="0">
                <a:solidFill>
                  <a:srgbClr val="184D80"/>
                </a:solidFill>
                <a:ea typeface="MS PGothic" charset="0"/>
                <a:cs typeface="MS PGothic" charset="0"/>
              </a:rPr>
              <a:t> private </a:t>
            </a:r>
            <a:r>
              <a:rPr kumimoji="1" lang="de-DE" sz="1200" b="0" dirty="0" err="1" smtClean="0">
                <a:solidFill>
                  <a:srgbClr val="184D80"/>
                </a:solidFill>
                <a:ea typeface="MS PGothic" charset="0"/>
                <a:cs typeface="MS PGothic" charset="0"/>
              </a:rPr>
              <a:t>sector</a:t>
            </a:r>
            <a:r>
              <a:rPr kumimoji="1" lang="de-DE" sz="1200" b="0" dirty="0" smtClean="0">
                <a:solidFill>
                  <a:srgbClr val="184D80"/>
                </a:solidFill>
                <a:latin typeface="Calibri" charset="0"/>
                <a:ea typeface="MS PGothic" charset="0"/>
                <a:cs typeface="MS PGothic" charset="0"/>
              </a:rPr>
              <a: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14</a:t>
            </a:fld>
            <a:endParaRPr lang="nl-NL"/>
          </a:p>
        </p:txBody>
      </p:sp>
    </p:spTree>
    <p:extLst>
      <p:ext uri="{BB962C8B-B14F-4D97-AF65-F5344CB8AC3E}">
        <p14:creationId xmlns:p14="http://schemas.microsoft.com/office/powerpoint/2010/main" val="3178543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AEF58AE9-46A5-49CB-B815-3CC2120EE87D}" type="slidenum">
              <a:rPr lang="nl-NL" smtClean="0"/>
              <a:t>18</a:t>
            </a:fld>
            <a:endParaRPr lang="nl-NL"/>
          </a:p>
        </p:txBody>
      </p:sp>
    </p:spTree>
    <p:extLst>
      <p:ext uri="{BB962C8B-B14F-4D97-AF65-F5344CB8AC3E}">
        <p14:creationId xmlns:p14="http://schemas.microsoft.com/office/powerpoint/2010/main" val="1066437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3817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2.png"/><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 xmlns:a16="http://schemas.microsoft.com/office/drawing/2014/main" id="{C28C7CE7-02F6-9C4E-B49C-A3F54D237E10}"/>
              </a:ext>
            </a:extLst>
          </p:cNvPr>
          <p:cNvSpPr txBox="1"/>
          <p:nvPr userDrawn="1"/>
        </p:nvSpPr>
        <p:spPr>
          <a:xfrm>
            <a:off x="1858186" y="5161114"/>
            <a:ext cx="1552984"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eosc-hub.eu</a:t>
            </a:r>
          </a:p>
        </p:txBody>
      </p:sp>
      <p:pic>
        <p:nvPicPr>
          <p:cNvPr id="8" name="Immagine 7">
            <a:extLst>
              <a:ext uri="{FF2B5EF4-FFF2-40B4-BE49-F238E27FC236}">
                <a16:creationId xmlns="" xmlns:a16="http://schemas.microsoft.com/office/drawing/2014/main" id="{04E82C1C-60FB-2F41-A35A-E9EB596745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39829" y="5021749"/>
            <a:ext cx="589524" cy="578959"/>
          </a:xfrm>
          <a:prstGeom prst="rect">
            <a:avLst/>
          </a:prstGeom>
        </p:spPr>
      </p:pic>
      <p:pic>
        <p:nvPicPr>
          <p:cNvPr id="9" name="Immagine 8">
            <a:extLst>
              <a:ext uri="{FF2B5EF4-FFF2-40B4-BE49-F238E27FC236}">
                <a16:creationId xmlns="" xmlns:a16="http://schemas.microsoft.com/office/drawing/2014/main" id="{8C95AC5E-022A-794A-B33A-6292101788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2923" y="5413598"/>
            <a:ext cx="644783" cy="633228"/>
          </a:xfrm>
          <a:prstGeom prst="rect">
            <a:avLst/>
          </a:prstGeom>
        </p:spPr>
      </p:pic>
      <p:sp>
        <p:nvSpPr>
          <p:cNvPr id="10" name="CasellaDiTesto 9">
            <a:extLst>
              <a:ext uri="{FF2B5EF4-FFF2-40B4-BE49-F238E27FC236}">
                <a16:creationId xmlns="" xmlns:a16="http://schemas.microsoft.com/office/drawing/2014/main" id="{188D622C-A836-684D-8BDB-40E405A1B5A9}"/>
              </a:ext>
            </a:extLst>
          </p:cNvPr>
          <p:cNvSpPr txBox="1"/>
          <p:nvPr userDrawn="1"/>
        </p:nvSpPr>
        <p:spPr>
          <a:xfrm>
            <a:off x="1794880" y="5557093"/>
            <a:ext cx="1624992" cy="400110"/>
          </a:xfrm>
          <a:prstGeom prst="rect">
            <a:avLst/>
          </a:prstGeom>
          <a:noFill/>
        </p:spPr>
        <p:txBody>
          <a:bodyPr wrap="square" rtlCol="0">
            <a:spAutoFit/>
          </a:bodyPr>
          <a:lstStyle/>
          <a:p>
            <a:pPr algn="l"/>
            <a:r>
              <a:rPr lang="en-GB" sz="2000" dirty="0">
                <a:solidFill>
                  <a:srgbClr val="1C3046"/>
                </a:solidFill>
                <a:ea typeface="Source Sans Pro" charset="0"/>
                <a:cs typeface="Source Sans Pro" charset="0"/>
              </a:rPr>
              <a:t>@</a:t>
            </a:r>
            <a:r>
              <a:rPr lang="en-GB" sz="2000" dirty="0" err="1">
                <a:solidFill>
                  <a:srgbClr val="1C3046"/>
                </a:solidFill>
                <a:ea typeface="Source Sans Pro" charset="0"/>
                <a:cs typeface="Source Sans Pro" charset="0"/>
              </a:rPr>
              <a:t>EOSC_eu</a:t>
            </a:r>
            <a:endParaRPr lang="en-GB" sz="2000" dirty="0">
              <a:solidFill>
                <a:srgbClr val="1C3046"/>
              </a:solidFill>
              <a:ea typeface="Source Sans Pro" charset="0"/>
              <a:cs typeface="Source Sans Pro" charset="0"/>
            </a:endParaRPr>
          </a:p>
        </p:txBody>
      </p:sp>
      <p:sp>
        <p:nvSpPr>
          <p:cNvPr id="12" name="Rettangolo 11"/>
          <p:cNvSpPr/>
          <p:nvPr userDrawn="1"/>
        </p:nvSpPr>
        <p:spPr>
          <a:xfrm>
            <a:off x="755578" y="6381329"/>
            <a:ext cx="8280920" cy="219291"/>
          </a:xfrm>
          <a:prstGeom prst="rect">
            <a:avLst/>
          </a:prstGeom>
        </p:spPr>
        <p:txBody>
          <a:bodyPr wrap="square">
            <a:spAutoFit/>
          </a:bodyPr>
          <a:lstStyle/>
          <a:p>
            <a:r>
              <a:rPr lang="en-GB" sz="825" noProof="0" dirty="0"/>
              <a:t>EOSC-hub receives funding from the European Union’s Horizon 2020 research and innovation programme under grant agreement No. 777536.</a:t>
            </a:r>
          </a:p>
        </p:txBody>
      </p:sp>
      <p:pic>
        <p:nvPicPr>
          <p:cNvPr id="13" name="Immagin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9514" y="6381328"/>
            <a:ext cx="422176" cy="282000"/>
          </a:xfrm>
          <a:prstGeom prst="rect">
            <a:avLst/>
          </a:prstGeom>
        </p:spPr>
      </p:pic>
      <p:cxnSp>
        <p:nvCxnSpPr>
          <p:cNvPr id="14" name="Connettore 1 13"/>
          <p:cNvCxnSpPr>
            <a:cxnSpLocks/>
          </p:cNvCxnSpPr>
          <p:nvPr userDrawn="1"/>
        </p:nvCxnSpPr>
        <p:spPr>
          <a:xfrm>
            <a:off x="1403648" y="4941168"/>
            <a:ext cx="1872208" cy="0"/>
          </a:xfrm>
          <a:prstGeom prst="line">
            <a:avLst/>
          </a:prstGeom>
          <a:ln>
            <a:solidFill>
              <a:srgbClr val="1C3046"/>
            </a:solidFill>
          </a:ln>
          <a:effectLst/>
        </p:spPr>
        <p:style>
          <a:lnRef idx="2">
            <a:schemeClr val="accent1"/>
          </a:lnRef>
          <a:fillRef idx="0">
            <a:schemeClr val="accent1"/>
          </a:fillRef>
          <a:effectRef idx="1">
            <a:schemeClr val="accent1"/>
          </a:effectRef>
          <a:fontRef idx="minor">
            <a:schemeClr val="tx1"/>
          </a:fontRef>
        </p:style>
      </p:cxnSp>
      <p:pic>
        <p:nvPicPr>
          <p:cNvPr id="5" name="Immagine 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7504" y="788599"/>
            <a:ext cx="4464496" cy="1111660"/>
          </a:xfrm>
          <a:prstGeom prst="rect">
            <a:avLst/>
          </a:prstGeom>
        </p:spPr>
      </p:pic>
      <p:sp>
        <p:nvSpPr>
          <p:cNvPr id="3" name="Segnaposto contenuto 2">
            <a:extLst>
              <a:ext uri="{FF2B5EF4-FFF2-40B4-BE49-F238E27FC236}">
                <a16:creationId xmlns="" xmlns:a16="http://schemas.microsoft.com/office/drawing/2014/main" id="{2751C4A5-F0D1-DC40-9A0A-0C461967962D}"/>
              </a:ext>
            </a:extLst>
          </p:cNvPr>
          <p:cNvSpPr>
            <a:spLocks noGrp="1"/>
          </p:cNvSpPr>
          <p:nvPr>
            <p:ph sz="quarter" idx="10" hasCustomPrompt="1"/>
          </p:nvPr>
        </p:nvSpPr>
        <p:spPr>
          <a:xfrm>
            <a:off x="1402928" y="3572463"/>
            <a:ext cx="6121400" cy="720725"/>
          </a:xfrm>
          <a:prstGeom prst="rect">
            <a:avLst/>
          </a:prstGeom>
        </p:spPr>
        <p:txBody>
          <a:bodyPr>
            <a:normAutofit/>
          </a:bodyPr>
          <a:lstStyle>
            <a:lvl1pPr marL="0" indent="0">
              <a:buNone/>
              <a:defRPr sz="2800" i="1">
                <a:solidFill>
                  <a:srgbClr val="B5892D"/>
                </a:solidFill>
              </a:defRPr>
            </a:lvl1pPr>
          </a:lstStyle>
          <a:p>
            <a:pPr lvl="0"/>
            <a:r>
              <a:rPr lang="it-IT" dirty="0"/>
              <a:t>Click </a:t>
            </a:r>
            <a:r>
              <a:rPr lang="it-IT" dirty="0" err="1"/>
              <a:t>here</a:t>
            </a:r>
            <a:r>
              <a:rPr lang="it-IT" dirty="0"/>
              <a:t> to </a:t>
            </a:r>
            <a:r>
              <a:rPr lang="it-IT" dirty="0" err="1"/>
              <a:t>add</a:t>
            </a:r>
            <a:r>
              <a:rPr lang="it-IT" dirty="0"/>
              <a:t> sub-</a:t>
            </a:r>
            <a:r>
              <a:rPr lang="it-IT" dirty="0" err="1"/>
              <a:t>title</a:t>
            </a:r>
            <a:endParaRPr lang="en-GB" dirty="0"/>
          </a:p>
        </p:txBody>
      </p:sp>
      <p:sp>
        <p:nvSpPr>
          <p:cNvPr id="19" name="Segnaposto contenuto 18">
            <a:extLst>
              <a:ext uri="{FF2B5EF4-FFF2-40B4-BE49-F238E27FC236}">
                <a16:creationId xmlns="" xmlns:a16="http://schemas.microsoft.com/office/drawing/2014/main" id="{0E77F5B3-574B-5F42-A9A9-B514FF8E4995}"/>
              </a:ext>
            </a:extLst>
          </p:cNvPr>
          <p:cNvSpPr>
            <a:spLocks noGrp="1"/>
          </p:cNvSpPr>
          <p:nvPr>
            <p:ph sz="quarter" idx="11" hasCustomPrompt="1"/>
          </p:nvPr>
        </p:nvSpPr>
        <p:spPr>
          <a:xfrm>
            <a:off x="1403350" y="2852738"/>
            <a:ext cx="6192838" cy="576262"/>
          </a:xfrm>
          <a:prstGeom prst="rect">
            <a:avLst/>
          </a:prstGeom>
        </p:spPr>
        <p:txBody>
          <a:bodyPr>
            <a:normAutofit/>
          </a:bodyPr>
          <a:lstStyle>
            <a:lvl1pPr marL="0" indent="0">
              <a:buNone/>
              <a:defRPr sz="3200" b="0">
                <a:solidFill>
                  <a:srgbClr val="1C3046"/>
                </a:solidFill>
              </a:defRPr>
            </a:lvl1pPr>
          </a:lstStyle>
          <a:p>
            <a:pPr lvl="0"/>
            <a:r>
              <a:rPr lang="it-IT" b="1" dirty="0">
                <a:solidFill>
                  <a:srgbClr val="1C3046"/>
                </a:solidFill>
              </a:rPr>
              <a:t>Click </a:t>
            </a:r>
            <a:r>
              <a:rPr lang="it-IT" b="1" dirty="0" err="1">
                <a:solidFill>
                  <a:srgbClr val="1C3046"/>
                </a:solidFill>
              </a:rPr>
              <a:t>here</a:t>
            </a:r>
            <a:r>
              <a:rPr lang="it-IT" b="1" dirty="0">
                <a:solidFill>
                  <a:srgbClr val="1C3046"/>
                </a:solidFill>
              </a:rPr>
              <a:t> to </a:t>
            </a:r>
            <a:r>
              <a:rPr lang="it-IT" b="1" dirty="0" err="1">
                <a:solidFill>
                  <a:srgbClr val="1C3046"/>
                </a:solidFill>
              </a:rPr>
              <a:t>add</a:t>
            </a:r>
            <a:r>
              <a:rPr lang="it-IT" b="1" dirty="0">
                <a:solidFill>
                  <a:srgbClr val="1C3046"/>
                </a:solidFill>
              </a:rPr>
              <a:t> </a:t>
            </a:r>
            <a:r>
              <a:rPr lang="it-IT" b="1" dirty="0" err="1">
                <a:solidFill>
                  <a:srgbClr val="1C3046"/>
                </a:solidFill>
              </a:rPr>
              <a:t>title</a:t>
            </a:r>
            <a:endParaRPr lang="en-GB" dirty="0"/>
          </a:p>
        </p:txBody>
      </p:sp>
      <p:pic>
        <p:nvPicPr>
          <p:cNvPr id="4" name="Picture 3"/>
          <p:cNvPicPr>
            <a:picLocks noChangeAspect="1"/>
          </p:cNvPicPr>
          <p:nvPr userDrawn="1"/>
        </p:nvPicPr>
        <p:blipFill>
          <a:blip r:embed="rId7"/>
          <a:stretch>
            <a:fillRect/>
          </a:stretch>
        </p:blipFill>
        <p:spPr>
          <a:xfrm>
            <a:off x="4716016" y="620688"/>
            <a:ext cx="4320480" cy="1447361"/>
          </a:xfrm>
          <a:prstGeom prst="rect">
            <a:avLst/>
          </a:prstGeom>
        </p:spPr>
      </p:pic>
    </p:spTree>
    <p:extLst>
      <p:ext uri="{BB962C8B-B14F-4D97-AF65-F5344CB8AC3E}">
        <p14:creationId xmlns:p14="http://schemas.microsoft.com/office/powerpoint/2010/main" val="1125011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547664" y="188640"/>
            <a:ext cx="7344816" cy="850106"/>
          </a:xfrm>
          <a:prstGeom prst="rect">
            <a:avLst/>
          </a:prstGeom>
        </p:spPr>
        <p:txBody>
          <a:bodyPr/>
          <a:lstStyle>
            <a:lvl1pPr>
              <a:defRPr baseline="0"/>
            </a:lvl1pPr>
          </a:lstStyle>
          <a:p>
            <a:r>
              <a:rPr lang="en-GB" noProof="0" dirty="0" smtClean="0"/>
              <a:t>Click to insert title</a:t>
            </a:r>
            <a:endParaRPr lang="en-GB" noProof="0" dirty="0"/>
          </a:p>
        </p:txBody>
      </p:sp>
      <p:sp>
        <p:nvSpPr>
          <p:cNvPr id="4" name="Tijdelijke aanduiding voor inhoud 3"/>
          <p:cNvSpPr>
            <a:spLocks noGrp="1"/>
          </p:cNvSpPr>
          <p:nvPr>
            <p:ph sz="half" idx="2" hasCustomPrompt="1"/>
          </p:nvPr>
        </p:nvSpPr>
        <p:spPr>
          <a:xfrm>
            <a:off x="467544" y="1341438"/>
            <a:ext cx="8424936" cy="47844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a:t>
            </a:r>
            <a:endParaRPr lang="en-GB" noProof="0" dirty="0"/>
          </a:p>
        </p:txBody>
      </p:sp>
    </p:spTree>
    <p:extLst>
      <p:ext uri="{BB962C8B-B14F-4D97-AF65-F5344CB8AC3E}">
        <p14:creationId xmlns:p14="http://schemas.microsoft.com/office/powerpoint/2010/main" val="1670906837"/>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Shape 24"/>
        <p:cNvGrpSpPr/>
        <p:nvPr/>
      </p:nvGrpSpPr>
      <p:grpSpPr>
        <a:xfrm>
          <a:off x="0" y="0"/>
          <a:ext cx="0" cy="0"/>
          <a:chOff x="0" y="0"/>
          <a:chExt cx="0" cy="0"/>
        </a:xfrm>
      </p:grpSpPr>
      <p:sp>
        <p:nvSpPr>
          <p:cNvPr id="26" name="Shape 26"/>
          <p:cNvSpPr txBox="1">
            <a:spLocks noGrp="1"/>
          </p:cNvSpPr>
          <p:nvPr>
            <p:ph type="ctrTitle"/>
          </p:nvPr>
        </p:nvSpPr>
        <p:spPr>
          <a:xfrm>
            <a:off x="397768" y="188641"/>
            <a:ext cx="5830415" cy="648071"/>
          </a:xfrm>
          <a:prstGeom prst="rect">
            <a:avLst/>
          </a:prstGeom>
          <a:noFill/>
          <a:ln>
            <a:noFill/>
          </a:ln>
        </p:spPr>
        <p:txBody>
          <a:bodyPr lIns="91425" tIns="91425" rIns="91425" bIns="91425" anchor="t" anchorCtr="0"/>
          <a:lstStyle>
            <a:lvl1pPr marL="0" marR="0" indent="0" algn="l" rtl="0">
              <a:spcBef>
                <a:spcPts val="0"/>
              </a:spcBef>
              <a:buClr>
                <a:schemeClr val="lt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Tree>
    <p:extLst>
      <p:ext uri="{BB962C8B-B14F-4D97-AF65-F5344CB8AC3E}">
        <p14:creationId xmlns:p14="http://schemas.microsoft.com/office/powerpoint/2010/main" val="483276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640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547664" y="188640"/>
            <a:ext cx="7344816" cy="850106"/>
          </a:xfrm>
          <a:prstGeom prst="rect">
            <a:avLst/>
          </a:prstGeom>
        </p:spPr>
        <p:txBody>
          <a:bodyPr/>
          <a:lstStyle/>
          <a:p>
            <a:r>
              <a:rPr lang="es-ES_tradnl" smtClean="0"/>
              <a:t>Clic para editar título</a:t>
            </a:r>
            <a:endParaRPr lang="en-GB"/>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Tree>
    <p:extLst>
      <p:ext uri="{BB962C8B-B14F-4D97-AF65-F5344CB8AC3E}">
        <p14:creationId xmlns:p14="http://schemas.microsoft.com/office/powerpoint/2010/main" val="2628280051"/>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lIns="20014" tIns="10008" rIns="20014" bIns="10008"/>
          <a:lstStyle/>
          <a:p>
            <a:r>
              <a:rPr lang="en-US" smtClean="0"/>
              <a:t>Click to edit Master title style</a:t>
            </a:r>
            <a:endParaRPr lang="en-GB"/>
          </a:p>
        </p:txBody>
      </p:sp>
      <p:sp>
        <p:nvSpPr>
          <p:cNvPr id="3" name="Subtitle 2"/>
          <p:cNvSpPr>
            <a:spLocks noGrp="1"/>
          </p:cNvSpPr>
          <p:nvPr>
            <p:ph type="subTitle" idx="1"/>
          </p:nvPr>
        </p:nvSpPr>
        <p:spPr>
          <a:xfrm>
            <a:off x="1371600" y="3886203"/>
            <a:ext cx="6400800" cy="1752600"/>
          </a:xfrm>
          <a:prstGeom prst="rect">
            <a:avLst/>
          </a:prstGeom>
        </p:spPr>
        <p:txBody>
          <a:bodyPr lIns="20014" tIns="10008" rIns="20014" bIns="10008"/>
          <a:lstStyle>
            <a:lvl1pPr marL="0" indent="0" algn="ctr">
              <a:buNone/>
              <a:defRPr>
                <a:solidFill>
                  <a:schemeClr val="tx1">
                    <a:tint val="75000"/>
                  </a:schemeClr>
                </a:solidFill>
              </a:defRPr>
            </a:lvl1pPr>
            <a:lvl2pPr marL="456701" indent="0" algn="ctr">
              <a:buNone/>
              <a:defRPr>
                <a:solidFill>
                  <a:schemeClr val="tx1">
                    <a:tint val="75000"/>
                  </a:schemeClr>
                </a:solidFill>
              </a:defRPr>
            </a:lvl2pPr>
            <a:lvl3pPr marL="913403" indent="0" algn="ctr">
              <a:buNone/>
              <a:defRPr>
                <a:solidFill>
                  <a:schemeClr val="tx1">
                    <a:tint val="75000"/>
                  </a:schemeClr>
                </a:solidFill>
              </a:defRPr>
            </a:lvl3pPr>
            <a:lvl4pPr marL="1370103" indent="0" algn="ctr">
              <a:buNone/>
              <a:defRPr>
                <a:solidFill>
                  <a:schemeClr val="tx1">
                    <a:tint val="75000"/>
                  </a:schemeClr>
                </a:solidFill>
              </a:defRPr>
            </a:lvl4pPr>
            <a:lvl5pPr marL="1826804" indent="0" algn="ctr">
              <a:buNone/>
              <a:defRPr>
                <a:solidFill>
                  <a:schemeClr val="tx1">
                    <a:tint val="75000"/>
                  </a:schemeClr>
                </a:solidFill>
              </a:defRPr>
            </a:lvl5pPr>
            <a:lvl6pPr marL="2283506" indent="0" algn="ctr">
              <a:buNone/>
              <a:defRPr>
                <a:solidFill>
                  <a:schemeClr val="tx1">
                    <a:tint val="75000"/>
                  </a:schemeClr>
                </a:solidFill>
              </a:defRPr>
            </a:lvl6pPr>
            <a:lvl7pPr marL="2740206" indent="0" algn="ctr">
              <a:buNone/>
              <a:defRPr>
                <a:solidFill>
                  <a:schemeClr val="tx1">
                    <a:tint val="75000"/>
                  </a:schemeClr>
                </a:solidFill>
              </a:defRPr>
            </a:lvl7pPr>
            <a:lvl8pPr marL="3196909" indent="0" algn="ctr">
              <a:buNone/>
              <a:defRPr>
                <a:solidFill>
                  <a:schemeClr val="tx1">
                    <a:tint val="75000"/>
                  </a:schemeClr>
                </a:solidFill>
              </a:defRPr>
            </a:lvl8pPr>
            <a:lvl9pPr marL="365361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1" y="6356353"/>
            <a:ext cx="2133600" cy="365124"/>
          </a:xfrm>
          <a:prstGeom prst="rect">
            <a:avLst/>
          </a:prstGeom>
        </p:spPr>
        <p:txBody>
          <a:bodyPr lIns="20014" tIns="10008" rIns="20014" bIns="10008"/>
          <a:lstStyle/>
          <a:p>
            <a:endParaRPr lang="en-GB"/>
          </a:p>
        </p:txBody>
      </p:sp>
      <p:sp>
        <p:nvSpPr>
          <p:cNvPr id="5" name="Footer Placeholder 4"/>
          <p:cNvSpPr>
            <a:spLocks noGrp="1"/>
          </p:cNvSpPr>
          <p:nvPr>
            <p:ph type="ftr" sz="quarter" idx="11"/>
          </p:nvPr>
        </p:nvSpPr>
        <p:spPr>
          <a:xfrm>
            <a:off x="3124201" y="6356353"/>
            <a:ext cx="2895600" cy="365124"/>
          </a:xfrm>
          <a:prstGeom prst="rect">
            <a:avLst/>
          </a:prstGeom>
        </p:spPr>
        <p:txBody>
          <a:bodyPr lIns="20014" tIns="10008" rIns="20014" bIns="10008"/>
          <a:lstStyle/>
          <a:p>
            <a:endParaRPr lang="en-GB"/>
          </a:p>
        </p:txBody>
      </p:sp>
      <p:sp>
        <p:nvSpPr>
          <p:cNvPr id="6" name="Slide Number Placeholder 5"/>
          <p:cNvSpPr>
            <a:spLocks noGrp="1"/>
          </p:cNvSpPr>
          <p:nvPr>
            <p:ph type="sldNum" sz="quarter" idx="12"/>
          </p:nvPr>
        </p:nvSpPr>
        <p:spPr>
          <a:xfrm>
            <a:off x="6553200" y="6356353"/>
            <a:ext cx="2133600" cy="365124"/>
          </a:xfrm>
          <a:prstGeom prst="rect">
            <a:avLst/>
          </a:prstGeom>
        </p:spPr>
        <p:txBody>
          <a:bodyPr lIns="20014" tIns="10008" rIns="20014" bIns="10008"/>
          <a:lstStyle/>
          <a:p>
            <a:fld id="{FABC9D7A-95D0-4481-8CC7-99EEC59AA18B}" type="slidenum">
              <a:rPr lang="en-GB" smtClean="0"/>
              <a:t>‹#›</a:t>
            </a:fld>
            <a:endParaRPr lang="en-GB"/>
          </a:p>
        </p:txBody>
      </p:sp>
    </p:spTree>
    <p:extLst>
      <p:ext uri="{BB962C8B-B14F-4D97-AF65-F5344CB8AC3E}">
        <p14:creationId xmlns:p14="http://schemas.microsoft.com/office/powerpoint/2010/main" val="3123917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Content_Slide_2">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 xmlns:a16="http://schemas.microsoft.com/office/drawing/2014/main"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 xmlns:a16="http://schemas.microsoft.com/office/drawing/2014/main"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18. 08. 16.</a:t>
            </a:fld>
            <a:endParaRPr lang="en-US" dirty="0"/>
          </a:p>
        </p:txBody>
      </p:sp>
      <p:sp>
        <p:nvSpPr>
          <p:cNvPr id="40"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24" name="Immagine 23">
            <a:extLst>
              <a:ext uri="{FF2B5EF4-FFF2-40B4-BE49-F238E27FC236}">
                <a16:creationId xmlns="" xmlns:a16="http://schemas.microsoft.com/office/drawing/2014/main"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 xmlns:a16="http://schemas.microsoft.com/office/drawing/2014/main"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695208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Content_Slide_2">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 xmlns:a16="http://schemas.microsoft.com/office/drawing/2014/main"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 xmlns:a16="http://schemas.microsoft.com/office/drawing/2014/main"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18. 08. 16.</a:t>
            </a:fld>
            <a:endParaRPr lang="en-US" dirty="0"/>
          </a:p>
        </p:txBody>
      </p:sp>
      <p:sp>
        <p:nvSpPr>
          <p:cNvPr id="40"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24" name="Immagine 23">
            <a:extLst>
              <a:ext uri="{FF2B5EF4-FFF2-40B4-BE49-F238E27FC236}">
                <a16:creationId xmlns="" xmlns:a16="http://schemas.microsoft.com/office/drawing/2014/main"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 xmlns:a16="http://schemas.microsoft.com/office/drawing/2014/main"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1695208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57508264"/>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57508264"/>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8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mp; Content">
    <p:spTree>
      <p:nvGrpSpPr>
        <p:cNvPr id="1" name=""/>
        <p:cNvGrpSpPr/>
        <p:nvPr/>
      </p:nvGrpSpPr>
      <p:grpSpPr>
        <a:xfrm>
          <a:off x="0" y="0"/>
          <a:ext cx="0" cy="0"/>
          <a:chOff x="0" y="0"/>
          <a:chExt cx="0" cy="0"/>
        </a:xfrm>
      </p:grpSpPr>
      <p:sp>
        <p:nvSpPr>
          <p:cNvPr id="23" name="Slide Number Placeholder 5">
            <a:extLst>
              <a:ext uri="{FF2B5EF4-FFF2-40B4-BE49-F238E27FC236}">
                <a16:creationId xmlns="" xmlns:a16="http://schemas.microsoft.com/office/drawing/2014/main" id="{B77B2A9D-5C2F-4A5C-83AC-2A23BED551CC}"/>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2" name="Rettangolo 21">
            <a:extLst>
              <a:ext uri="{FF2B5EF4-FFF2-40B4-BE49-F238E27FC236}">
                <a16:creationId xmlns="" xmlns:a16="http://schemas.microsoft.com/office/drawing/2014/main" id="{833973A6-C1BB-1043-8DAC-B993CBB6D983}"/>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6" name="Rettangolo 25"/>
          <p:cNvSpPr>
            <a:spLocks/>
          </p:cNvSpPr>
          <p:nvPr userDrawn="1"/>
        </p:nvSpPr>
        <p:spPr>
          <a:xfrm>
            <a:off x="5035836" y="-3"/>
            <a:ext cx="1303646" cy="56608"/>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7878656" y="-2404"/>
            <a:ext cx="1142863" cy="45719"/>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6381465" y="0"/>
            <a:ext cx="1601457" cy="51318"/>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35" y="-3"/>
            <a:ext cx="643613" cy="51321"/>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pic>
        <p:nvPicPr>
          <p:cNvPr id="2" name="Immagine 1">
            <a:extLst>
              <a:ext uri="{FF2B5EF4-FFF2-40B4-BE49-F238E27FC236}">
                <a16:creationId xmlns="" xmlns:a16="http://schemas.microsoft.com/office/drawing/2014/main" id="{A01731E7-CB9A-4E4D-834D-37ACDE4D9799}"/>
              </a:ext>
            </a:extLst>
          </p:cNvPr>
          <p:cNvPicPr>
            <a:picLocks noChangeAspect="1"/>
          </p:cNvPicPr>
          <p:nvPr userDrawn="1"/>
        </p:nvPicPr>
        <p:blipFill>
          <a:blip r:embed="rId3"/>
          <a:stretch>
            <a:fillRect/>
          </a:stretch>
        </p:blipFill>
        <p:spPr>
          <a:xfrm>
            <a:off x="-135" y="6813550"/>
            <a:ext cx="9144000" cy="44450"/>
          </a:xfrm>
          <a:prstGeom prst="rect">
            <a:avLst/>
          </a:prstGeom>
        </p:spPr>
      </p:pic>
      <p:sp>
        <p:nvSpPr>
          <p:cNvPr id="15" name="Segnaposto testo 3">
            <a:extLst>
              <a:ext uri="{FF2B5EF4-FFF2-40B4-BE49-F238E27FC236}">
                <a16:creationId xmlns="" xmlns:a16="http://schemas.microsoft.com/office/drawing/2014/main" id="{CB6AB942-1F6F-D740-9623-04930E39D576}"/>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483638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6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7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8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9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0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38758176"/>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9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479756796"/>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0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402050722"/>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1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560749231"/>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2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1351212457"/>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3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178876554"/>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_slide">
    <p:spTree>
      <p:nvGrpSpPr>
        <p:cNvPr id="1" name=""/>
        <p:cNvGrpSpPr/>
        <p:nvPr/>
      </p:nvGrpSpPr>
      <p:grpSpPr>
        <a:xfrm>
          <a:off x="0" y="0"/>
          <a:ext cx="0" cy="0"/>
          <a:chOff x="0" y="0"/>
          <a:chExt cx="0" cy="0"/>
        </a:xfrm>
      </p:grpSpPr>
      <p:sp>
        <p:nvSpPr>
          <p:cNvPr id="18" name="Rettangolo 17"/>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2" name="Rettangolo 21"/>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4" name="Rettangolo 23"/>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cxnSp>
        <p:nvCxnSpPr>
          <p:cNvPr id="38" name="Connettore 1 37">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4" name="Immagine 33">
            <a:extLst>
              <a:ext uri="{FF2B5EF4-FFF2-40B4-BE49-F238E27FC236}">
                <a16:creationId xmlns="" xmlns:a16="http://schemas.microsoft.com/office/drawing/2014/main" id="{E748C170-E3A2-4036-BB02-1958ADA9CF9B}"/>
              </a:ext>
            </a:extLst>
          </p:cNvPr>
          <p:cNvPicPr>
            <a:picLocks noChangeAspect="1"/>
          </p:cNvPicPr>
          <p:nvPr userDrawn="1"/>
        </p:nvPicPr>
        <p:blipFill>
          <a:blip r:embed="rId2"/>
          <a:stretch>
            <a:fillRect/>
          </a:stretch>
        </p:blipFill>
        <p:spPr>
          <a:xfrm>
            <a:off x="-135" y="6813550"/>
            <a:ext cx="9144000" cy="44450"/>
          </a:xfrm>
          <a:prstGeom prst="rect">
            <a:avLst/>
          </a:prstGeom>
        </p:spPr>
      </p:pic>
      <p:pic>
        <p:nvPicPr>
          <p:cNvPr id="35" name="Immagine 34">
            <a:extLst>
              <a:ext uri="{FF2B5EF4-FFF2-40B4-BE49-F238E27FC236}">
                <a16:creationId xmlns="" xmlns:a16="http://schemas.microsoft.com/office/drawing/2014/main" id="{2230377E-78D8-44FD-B341-8F4ED91887F8}"/>
              </a:ext>
            </a:extLst>
          </p:cNvPr>
          <p:cNvPicPr>
            <a:picLocks noChangeAspect="1"/>
          </p:cNvPicPr>
          <p:nvPr userDrawn="1"/>
        </p:nvPicPr>
        <p:blipFill>
          <a:blip r:embed="rId2"/>
          <a:stretch>
            <a:fillRect/>
          </a:stretch>
        </p:blipFill>
        <p:spPr>
          <a:xfrm>
            <a:off x="-135" y="-1585"/>
            <a:ext cx="9144000" cy="56665"/>
          </a:xfrm>
          <a:prstGeom prst="rect">
            <a:avLst/>
          </a:prstGeom>
        </p:spPr>
      </p:pic>
      <p:sp>
        <p:nvSpPr>
          <p:cNvPr id="42" name="Rettangolo 41">
            <a:extLst>
              <a:ext uri="{FF2B5EF4-FFF2-40B4-BE49-F238E27FC236}">
                <a16:creationId xmlns="" xmlns:a16="http://schemas.microsoft.com/office/drawing/2014/main" id="{72ADA07B-AD55-4EFA-9DCD-327EED436DBB}"/>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9" name="Slide Number Placeholder 5">
            <a:extLst>
              <a:ext uri="{FF2B5EF4-FFF2-40B4-BE49-F238E27FC236}">
                <a16:creationId xmlns="" xmlns:a16="http://schemas.microsoft.com/office/drawing/2014/main" id="{8908929C-8E44-1A4A-A572-D417C01C0ADE}"/>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40" name="Date Placeholder 3">
            <a:extLst>
              <a:ext uri="{FF2B5EF4-FFF2-40B4-BE49-F238E27FC236}">
                <a16:creationId xmlns="" xmlns:a16="http://schemas.microsoft.com/office/drawing/2014/main" id="{A1CF1935-6208-F949-8DA8-22C8D0B59609}"/>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18. 08. 16.</a:t>
            </a:fld>
            <a:endParaRPr lang="en-US" dirty="0"/>
          </a:p>
        </p:txBody>
      </p:sp>
      <p:sp>
        <p:nvSpPr>
          <p:cNvPr id="43" name="Footer Placeholder 4">
            <a:extLst>
              <a:ext uri="{FF2B5EF4-FFF2-40B4-BE49-F238E27FC236}">
                <a16:creationId xmlns="" xmlns:a16="http://schemas.microsoft.com/office/drawing/2014/main" id="{01410308-86A1-CE4F-8695-F61533B9174E}"/>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Tree>
    <p:extLst>
      <p:ext uri="{BB962C8B-B14F-4D97-AF65-F5344CB8AC3E}">
        <p14:creationId xmlns:p14="http://schemas.microsoft.com/office/powerpoint/2010/main" val="1809832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Content_Slide_2">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DE633CC4-435D-416E-AA98-4662B8A85FE2}"/>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1" name="Content Placeholder 2">
            <a:extLst>
              <a:ext uri="{FF2B5EF4-FFF2-40B4-BE49-F238E27FC236}">
                <a16:creationId xmlns="" xmlns:a16="http://schemas.microsoft.com/office/drawing/2014/main" id="{B3F6A26B-5B89-2345-84B7-67F14B7446DF}"/>
              </a:ext>
            </a:extLst>
          </p:cNvPr>
          <p:cNvSpPr>
            <a:spLocks noGrp="1"/>
          </p:cNvSpPr>
          <p:nvPr>
            <p:ph idx="1" hasCustomPrompt="1"/>
          </p:nvPr>
        </p:nvSpPr>
        <p:spPr>
          <a:xfrm>
            <a:off x="251520" y="1293224"/>
            <a:ext cx="4248472" cy="4794991"/>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 xmlns:a16="http://schemas.microsoft.com/office/drawing/2014/main" id="{EA9C6E97-D6ED-C742-B3BF-F3C7F85504AE}"/>
              </a:ext>
            </a:extLst>
          </p:cNvPr>
          <p:cNvSpPr>
            <a:spLocks noGrp="1"/>
          </p:cNvSpPr>
          <p:nvPr>
            <p:ph idx="15" hasCustomPrompt="1"/>
          </p:nvPr>
        </p:nvSpPr>
        <p:spPr>
          <a:xfrm>
            <a:off x="4644009" y="1293223"/>
            <a:ext cx="4248472" cy="4794992"/>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a:t>Click here to add text</a:t>
            </a:r>
          </a:p>
          <a:p>
            <a:pPr lvl="1"/>
            <a:r>
              <a:rPr lang="en-GB" noProof="0"/>
              <a:t>Second level</a:t>
            </a:r>
          </a:p>
          <a:p>
            <a:pPr lvl="2"/>
            <a:r>
              <a:rPr lang="en-GB" noProof="0"/>
              <a:t>Third level</a:t>
            </a:r>
          </a:p>
          <a:p>
            <a:pPr lvl="3"/>
            <a:endParaRPr lang="en-GB" noProof="0"/>
          </a:p>
          <a:p>
            <a:pPr lvl="4"/>
            <a:endParaRPr lang="en-GB" noProof="0"/>
          </a:p>
          <a:p>
            <a:pPr lvl="4"/>
            <a:endParaRPr lang="en-GB" noProof="0"/>
          </a:p>
          <a:p>
            <a:pPr lvl="4"/>
            <a:endParaRPr lang="en-GB" noProof="0"/>
          </a:p>
          <a:p>
            <a:pPr lvl="4"/>
            <a:endParaRPr lang="en-GB" noProof="0"/>
          </a:p>
          <a:p>
            <a:pPr lvl="4"/>
            <a:endParaRPr lang="en-GB" noProof="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9"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E28DAB20-03EB-4D39-A0F2-B73A96222495}" type="datetime1">
              <a:rPr lang="en-GB" smtClean="0"/>
              <a:t>18. 08. 16.</a:t>
            </a:fld>
            <a:endParaRPr lang="en-US" dirty="0"/>
          </a:p>
        </p:txBody>
      </p:sp>
      <p:sp>
        <p:nvSpPr>
          <p:cNvPr id="40"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41" name="Connettore 1 40">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43"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pic>
        <p:nvPicPr>
          <p:cNvPr id="24" name="Immagine 23">
            <a:extLst>
              <a:ext uri="{FF2B5EF4-FFF2-40B4-BE49-F238E27FC236}">
                <a16:creationId xmlns="" xmlns:a16="http://schemas.microsoft.com/office/drawing/2014/main" id="{194572B0-78DD-4243-9D5D-D9DAD50C2F7A}"/>
              </a:ext>
            </a:extLst>
          </p:cNvPr>
          <p:cNvPicPr>
            <a:picLocks noChangeAspect="1"/>
          </p:cNvPicPr>
          <p:nvPr userDrawn="1"/>
        </p:nvPicPr>
        <p:blipFill>
          <a:blip r:embed="rId3"/>
          <a:stretch>
            <a:fillRect/>
          </a:stretch>
        </p:blipFill>
        <p:spPr>
          <a:xfrm>
            <a:off x="0" y="6826218"/>
            <a:ext cx="9144000" cy="31783"/>
          </a:xfrm>
          <a:prstGeom prst="rect">
            <a:avLst/>
          </a:prstGeom>
        </p:spPr>
      </p:pic>
      <p:sp>
        <p:nvSpPr>
          <p:cNvPr id="25" name="Titolo 1">
            <a:extLst>
              <a:ext uri="{FF2B5EF4-FFF2-40B4-BE49-F238E27FC236}">
                <a16:creationId xmlns="" xmlns:a16="http://schemas.microsoft.com/office/drawing/2014/main" id="{8C81318F-A6E2-4E4E-AD26-649A91504279}"/>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spTree>
    <p:extLst>
      <p:ext uri="{BB962C8B-B14F-4D97-AF65-F5344CB8AC3E}">
        <p14:creationId xmlns:p14="http://schemas.microsoft.com/office/powerpoint/2010/main" val="3811117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4_Title &amp; Content">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E3F0AEEC-E8E7-4D6D-82B6-D294E5B82108}"/>
              </a:ext>
            </a:extLst>
          </p:cNvPr>
          <p:cNvSpPr/>
          <p:nvPr userDrawn="1"/>
        </p:nvSpPr>
        <p:spPr>
          <a:xfrm>
            <a:off x="8560686" y="6376244"/>
            <a:ext cx="331794"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3" name="Content Placeholder 2"/>
          <p:cNvSpPr>
            <a:spLocks noGrp="1"/>
          </p:cNvSpPr>
          <p:nvPr>
            <p:ph idx="1" hasCustomPrompt="1"/>
          </p:nvPr>
        </p:nvSpPr>
        <p:spPr>
          <a:xfrm>
            <a:off x="251520" y="1268764"/>
            <a:ext cx="8640960" cy="4855007"/>
          </a:xfrm>
          <a:prstGeom prst="rect">
            <a:avLst/>
          </a:prstGeom>
        </p:spPr>
        <p:txBody>
          <a:bodyPr>
            <a:normAutofit/>
          </a:bodyPr>
          <a:lstStyle>
            <a:lvl1pPr marL="342900" indent="-342900">
              <a:buSzPct val="100000"/>
              <a:buFontTx/>
              <a:buBlip>
                <a:blip r:embed="rId2"/>
              </a:buBlip>
              <a:defRPr sz="2800" b="0" i="0">
                <a:solidFill>
                  <a:schemeClr val="tx1">
                    <a:lumMod val="75000"/>
                  </a:schemeClr>
                </a:solidFill>
                <a:latin typeface="+mn-lt"/>
                <a:ea typeface="Source Sans Pro" charset="0"/>
                <a:cs typeface="Source Sans Pro" charset="0"/>
              </a:defRPr>
            </a:lvl1pPr>
            <a:lvl2pPr marL="742950" indent="-285750">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1143000" indent="-22860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371600" marR="0" indent="0" algn="l" defTabSz="457200" rtl="0" eaLnBrk="1" fontAlgn="auto" latinLnBrk="0" hangingPunct="1">
              <a:lnSpc>
                <a:spcPct val="100000"/>
              </a:lnSpc>
              <a:spcBef>
                <a:spcPct val="20000"/>
              </a:spcBef>
              <a:spcAft>
                <a:spcPts val="0"/>
              </a:spcAft>
              <a:buClrTx/>
              <a:buSzPct val="70000"/>
              <a:buFontTx/>
              <a:buNone/>
              <a:tabLst/>
              <a:defRPr sz="2800" b="0" i="0">
                <a:solidFill>
                  <a:schemeClr val="tx1">
                    <a:lumMod val="75000"/>
                  </a:schemeClr>
                </a:solidFill>
                <a:latin typeface="+mn-lt"/>
                <a:ea typeface="Source Sans Pro" charset="0"/>
                <a:cs typeface="Source Sans Pro" charset="0"/>
              </a:defRPr>
            </a:lvl4pPr>
            <a:lvl5pPr marL="1828800" marR="0" indent="0" algn="l" defTabSz="4572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Third level</a:t>
            </a:r>
          </a:p>
          <a:p>
            <a:pPr lvl="3"/>
            <a:endParaRPr lang="en-GB" noProof="0" dirty="0"/>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sp>
        <p:nvSpPr>
          <p:cNvPr id="12" name="Date Placeholder 3">
            <a:extLst>
              <a:ext uri="{FF2B5EF4-FFF2-40B4-BE49-F238E27FC236}">
                <a16:creationId xmlns="" xmlns:a16="http://schemas.microsoft.com/office/drawing/2014/main" id="{2D6204B7-1D0D-1E43-967C-261D932E2D40}"/>
              </a:ext>
            </a:extLst>
          </p:cNvPr>
          <p:cNvSpPr>
            <a:spLocks noGrp="1"/>
          </p:cNvSpPr>
          <p:nvPr>
            <p:ph type="dt" sz="half" idx="10"/>
          </p:nvPr>
        </p:nvSpPr>
        <p:spPr>
          <a:xfrm>
            <a:off x="251520" y="6381328"/>
            <a:ext cx="2133600" cy="288032"/>
          </a:xfrm>
          <a:prstGeom prst="rect">
            <a:avLst/>
          </a:prstGeom>
        </p:spPr>
        <p:txBody>
          <a:bodyPr/>
          <a:lstStyle>
            <a:lvl1pPr>
              <a:defRPr sz="2000" b="0" i="0">
                <a:solidFill>
                  <a:schemeClr val="tx1">
                    <a:lumMod val="75000"/>
                  </a:schemeClr>
                </a:solidFill>
                <a:latin typeface="+mn-lt"/>
                <a:ea typeface="Source Sans Pro" charset="0"/>
                <a:cs typeface="Source Sans Pro" charset="0"/>
              </a:defRPr>
            </a:lvl1pPr>
          </a:lstStyle>
          <a:p>
            <a:fld id="{073CB5ED-ED7C-41AA-A899-98926A9D966F}" type="datetime1">
              <a:rPr lang="en-GB" smtClean="0"/>
              <a:t>18. 08. 16.</a:t>
            </a:fld>
            <a:endParaRPr lang="en-US" dirty="0"/>
          </a:p>
        </p:txBody>
      </p:sp>
      <p:sp>
        <p:nvSpPr>
          <p:cNvPr id="13" name="Footer Placeholder 4">
            <a:extLst>
              <a:ext uri="{FF2B5EF4-FFF2-40B4-BE49-F238E27FC236}">
                <a16:creationId xmlns="" xmlns:a16="http://schemas.microsoft.com/office/drawing/2014/main" id="{E1E01ECC-58A4-0745-A3E0-F9FCCE41DACE}"/>
              </a:ext>
            </a:extLst>
          </p:cNvPr>
          <p:cNvSpPr>
            <a:spLocks noGrp="1"/>
          </p:cNvSpPr>
          <p:nvPr>
            <p:ph type="ftr" sz="quarter" idx="11"/>
          </p:nvPr>
        </p:nvSpPr>
        <p:spPr>
          <a:xfrm>
            <a:off x="3124200" y="6381328"/>
            <a:ext cx="2895600" cy="288032"/>
          </a:xfrm>
          <a:prstGeom prst="rect">
            <a:avLst/>
          </a:prstGeom>
        </p:spPr>
        <p:txBody>
          <a:bodyPr>
            <a:normAutofit/>
          </a:bodyPr>
          <a:lstStyle>
            <a:lvl1pPr>
              <a:defRPr sz="2000" b="0" i="0">
                <a:solidFill>
                  <a:schemeClr val="tx1">
                    <a:lumMod val="75000"/>
                  </a:schemeClr>
                </a:solidFill>
                <a:latin typeface="+mn-lt"/>
                <a:ea typeface="Source Sans Pro" charset="0"/>
                <a:cs typeface="Source Sans Pro" charset="0"/>
              </a:defRPr>
            </a:lvl1pPr>
          </a:lstStyle>
          <a:p>
            <a:endParaRPr lang="en-US" dirty="0"/>
          </a:p>
        </p:txBody>
      </p:sp>
      <p:cxnSp>
        <p:nvCxnSpPr>
          <p:cNvPr id="16" name="Connettore 1 15">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 xmlns:a16="http://schemas.microsoft.com/office/drawing/2014/main" id="{B526890D-A7E7-0848-AAB2-0716D2C403A1}"/>
              </a:ext>
            </a:extLst>
          </p:cNvPr>
          <p:cNvSpPr>
            <a:spLocks noGrp="1"/>
          </p:cNvSpPr>
          <p:nvPr>
            <p:ph type="sldNum" sz="quarter" idx="12"/>
          </p:nvPr>
        </p:nvSpPr>
        <p:spPr>
          <a:xfrm>
            <a:off x="6553200" y="6381328"/>
            <a:ext cx="2339280" cy="288032"/>
          </a:xfrm>
          <a:prstGeom prst="rect">
            <a:avLst/>
          </a:prstGeom>
        </p:spPr>
        <p:txBody>
          <a:bodyPr/>
          <a:lstStyle>
            <a:lvl1pPr algn="r">
              <a:defRPr sz="1300" b="0" i="0">
                <a:solidFill>
                  <a:schemeClr val="tx1">
                    <a:lumMod val="75000"/>
                  </a:schemeClr>
                </a:solidFill>
                <a:latin typeface="Source Sans Pro" charset="0"/>
                <a:ea typeface="Source Sans Pro" charset="0"/>
                <a:cs typeface="Source Sans Pro" charset="0"/>
              </a:defRPr>
            </a:lvl1pPr>
          </a:lstStyle>
          <a:p>
            <a:fld id="{B6F15528-21DE-4FAA-801E-634DDDAF4B2B}" type="slidenum">
              <a:rPr lang="en-US" smtClean="0"/>
              <a:pPr/>
              <a:t>‹#›</a:t>
            </a:fld>
            <a:endParaRPr lang="en-US" dirty="0"/>
          </a:p>
        </p:txBody>
      </p:sp>
      <p:sp>
        <p:nvSpPr>
          <p:cNvPr id="15" name="Rettangolo 14"/>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19" name="Rettangolo 18"/>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0" name="Rettangolo 19"/>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5" name="Rettangolo 24"/>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6" name="Rettangolo 25"/>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7" name="Rettangolo 26"/>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8" name="Rettangolo 27"/>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9" name="Rettangolo 28"/>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0" name="Rettangolo 29"/>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1" name="Rettangolo 30"/>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2" name="Rettangolo 31"/>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3" name="Rettangolo 32"/>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36" name="Titolo 1">
            <a:extLst>
              <a:ext uri="{FF2B5EF4-FFF2-40B4-BE49-F238E27FC236}">
                <a16:creationId xmlns="" xmlns:a16="http://schemas.microsoft.com/office/drawing/2014/main" id="{8EE9D5C5-08C8-6140-AB11-2D51ABF7927B}"/>
              </a:ext>
            </a:extLst>
          </p:cNvPr>
          <p:cNvSpPr>
            <a:spLocks noGrp="1"/>
          </p:cNvSpPr>
          <p:nvPr>
            <p:ph type="title" hasCustomPrompt="1"/>
          </p:nvPr>
        </p:nvSpPr>
        <p:spPr>
          <a:xfrm>
            <a:off x="2415733" y="188640"/>
            <a:ext cx="6480720" cy="537716"/>
          </a:xfrm>
          <a:prstGeom prst="rect">
            <a:avLst/>
          </a:prstGeom>
        </p:spPr>
        <p:txBody>
          <a:bodyPr vert="horz">
            <a:normAutofit/>
          </a:bodyPr>
          <a:lstStyle>
            <a:lvl1pPr algn="l">
              <a:defRPr sz="3600" b="1" i="0">
                <a:solidFill>
                  <a:srgbClr val="1D2F45"/>
                </a:solidFill>
                <a:latin typeface="+mn-lt"/>
                <a:ea typeface="Source Sans Pro" charset="0"/>
                <a:cs typeface="Source Sans Pro" charset="0"/>
              </a:defRPr>
            </a:lvl1pPr>
          </a:lstStyle>
          <a:p>
            <a:r>
              <a:rPr lang="en-GB" noProof="0" dirty="0"/>
              <a:t>Click here to add Title</a:t>
            </a:r>
          </a:p>
        </p:txBody>
      </p:sp>
      <p:pic>
        <p:nvPicPr>
          <p:cNvPr id="24" name="Immagine 23">
            <a:extLst>
              <a:ext uri="{FF2B5EF4-FFF2-40B4-BE49-F238E27FC236}">
                <a16:creationId xmlns="" xmlns:a16="http://schemas.microsoft.com/office/drawing/2014/main" id="{2AAEFF27-5769-49CA-8573-C39C406AF329}"/>
              </a:ext>
            </a:extLst>
          </p:cNvPr>
          <p:cNvPicPr>
            <a:picLocks noChangeAspect="1"/>
          </p:cNvPicPr>
          <p:nvPr userDrawn="1"/>
        </p:nvPicPr>
        <p:blipFill>
          <a:blip r:embed="rId3"/>
          <a:stretch>
            <a:fillRect/>
          </a:stretch>
        </p:blipFill>
        <p:spPr>
          <a:xfrm>
            <a:off x="0" y="6826218"/>
            <a:ext cx="9144000" cy="31783"/>
          </a:xfrm>
          <a:prstGeom prst="rect">
            <a:avLst/>
          </a:prstGeom>
        </p:spPr>
      </p:pic>
    </p:spTree>
    <p:extLst>
      <p:ext uri="{BB962C8B-B14F-4D97-AF65-F5344CB8AC3E}">
        <p14:creationId xmlns:p14="http://schemas.microsoft.com/office/powerpoint/2010/main" val="213579144"/>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0" y="3707915"/>
            <a:ext cx="413164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www.eoscpilot.eu</a:t>
            </a:r>
            <a:endParaRPr lang="en-GB"/>
          </a:p>
        </p:txBody>
      </p:sp>
      <p:sp>
        <p:nvSpPr>
          <p:cNvPr id="5" name="Footer Placeholder 4"/>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2986836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57012" y="2280553"/>
            <a:ext cx="4877001" cy="1325563"/>
          </a:xfrm>
        </p:spPr>
        <p:txBody>
          <a:bodyPr/>
          <a:lstStyle/>
          <a:p>
            <a:r>
              <a:rPr lang="en-US"/>
              <a:t>Click to edit Master title style</a:t>
            </a:r>
            <a:endParaRPr lang="en-GB"/>
          </a:p>
        </p:txBody>
      </p:sp>
      <p:sp>
        <p:nvSpPr>
          <p:cNvPr id="7"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8"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9"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a:t>
            </a:fld>
            <a:endParaRPr lang="en-GB" dirty="0"/>
          </a:p>
        </p:txBody>
      </p:sp>
    </p:spTree>
    <p:extLst>
      <p:ext uri="{BB962C8B-B14F-4D97-AF65-F5344CB8AC3E}">
        <p14:creationId xmlns:p14="http://schemas.microsoft.com/office/powerpoint/2010/main" val="3722018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apositiva titol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www.eoscpilot.eu</a:t>
            </a:r>
            <a:endParaRPr lang="en-GB"/>
          </a:p>
        </p:txBody>
      </p:sp>
      <p:sp>
        <p:nvSpPr>
          <p:cNvPr id="5" name="Footer Placeholder 4"/>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p:txBody>
          <a:bodyPr/>
          <a:lstStyle/>
          <a:p>
            <a:fld id="{154E5F24-684F-EB47-903B-D0BF2D59DFAF}" type="slidenum">
              <a:rPr lang="en-GB" smtClean="0"/>
              <a:t>‹#›</a:t>
            </a:fld>
            <a:endParaRPr lang="en-GB"/>
          </a:p>
        </p:txBody>
      </p:sp>
      <p:sp>
        <p:nvSpPr>
          <p:cNvPr id="2" name="Titolo 1"/>
          <p:cNvSpPr>
            <a:spLocks noGrp="1"/>
          </p:cNvSpPr>
          <p:nvPr>
            <p:ph type="title"/>
          </p:nvPr>
        </p:nvSpPr>
        <p:spPr>
          <a:xfrm>
            <a:off x="166638" y="2790692"/>
            <a:ext cx="4877001" cy="1325563"/>
          </a:xfrm>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374021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628650" y="1269999"/>
            <a:ext cx="7886700" cy="752476"/>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628650" y="2283491"/>
            <a:ext cx="7886700" cy="30512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5"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a:t>
            </a:fld>
            <a:endParaRPr lang="en-GB" dirty="0"/>
          </a:p>
        </p:txBody>
      </p:sp>
    </p:spTree>
    <p:extLst>
      <p:ext uri="{BB962C8B-B14F-4D97-AF65-F5344CB8AC3E}">
        <p14:creationId xmlns:p14="http://schemas.microsoft.com/office/powerpoint/2010/main" val="1832516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309036"/>
            <a:ext cx="7886700" cy="1636396"/>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48002" y="315070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0"/>
          </p:nvPr>
        </p:nvSpPr>
        <p:spPr>
          <a:xfrm>
            <a:off x="274749" y="6356351"/>
            <a:ext cx="1356575" cy="365125"/>
          </a:xfrm>
        </p:spPr>
        <p:txBody>
          <a:bodyPr/>
          <a:lstStyle>
            <a:lvl1pPr>
              <a:defRPr b="1">
                <a:solidFill>
                  <a:schemeClr val="tx1"/>
                </a:solidFill>
              </a:defRPr>
            </a:lvl1pPr>
          </a:lstStyle>
          <a:p>
            <a:r>
              <a:rPr lang="en-US"/>
              <a:t>www.eoscpilot.eu</a:t>
            </a:r>
            <a:endParaRPr lang="en-GB" dirty="0"/>
          </a:p>
        </p:txBody>
      </p:sp>
      <p:sp>
        <p:nvSpPr>
          <p:cNvPr id="8" name="Footer Placeholder 4"/>
          <p:cNvSpPr>
            <a:spLocks noGrp="1"/>
          </p:cNvSpPr>
          <p:nvPr>
            <p:ph type="ftr" sz="quarter" idx="11"/>
          </p:nvPr>
        </p:nvSpPr>
        <p:spPr>
          <a:xfrm>
            <a:off x="2163652" y="6356351"/>
            <a:ext cx="5091448" cy="365125"/>
          </a:xfrm>
        </p:spPr>
        <p:txBody>
          <a:bodyPr/>
          <a:lstStyle>
            <a:lvl1pPr>
              <a:defRPr b="1">
                <a:solidFill>
                  <a:schemeClr val="tx1"/>
                </a:solidFill>
              </a:defRPr>
            </a:lvl1pPr>
          </a:lstStyle>
          <a:p>
            <a:r>
              <a:rPr lang="en-GB" dirty="0"/>
              <a:t>The European Open Science Cloud for Research pilot project is funded by the European Commission, DG Research &amp; Innovation under contract no. 739563</a:t>
            </a:r>
          </a:p>
        </p:txBody>
      </p:sp>
      <p:sp>
        <p:nvSpPr>
          <p:cNvPr id="9" name="Slide Number Placeholder 5"/>
          <p:cNvSpPr>
            <a:spLocks noGrp="1"/>
          </p:cNvSpPr>
          <p:nvPr>
            <p:ph type="sldNum" sz="quarter" idx="12"/>
          </p:nvPr>
        </p:nvSpPr>
        <p:spPr>
          <a:xfrm>
            <a:off x="7967730" y="6356351"/>
            <a:ext cx="547620" cy="365125"/>
          </a:xfrm>
        </p:spPr>
        <p:txBody>
          <a:bodyPr/>
          <a:lstStyle>
            <a:lvl1pPr>
              <a:defRPr b="1">
                <a:solidFill>
                  <a:schemeClr val="tx1"/>
                </a:solidFill>
              </a:defRPr>
            </a:lvl1pPr>
          </a:lstStyle>
          <a:p>
            <a:fld id="{154E5F24-684F-EB47-903B-D0BF2D59DFAF}" type="slidenum">
              <a:rPr lang="en-GB" smtClean="0"/>
              <a:pPr/>
              <a:t>‹#›</a:t>
            </a:fld>
            <a:endParaRPr lang="en-GB" dirty="0"/>
          </a:p>
        </p:txBody>
      </p:sp>
    </p:spTree>
    <p:extLst>
      <p:ext uri="{BB962C8B-B14F-4D97-AF65-F5344CB8AC3E}">
        <p14:creationId xmlns:p14="http://schemas.microsoft.com/office/powerpoint/2010/main" val="3534944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a:xfrm>
            <a:off x="616017" y="1073149"/>
            <a:ext cx="7886700" cy="75247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63534"/>
            <a:ext cx="3886200" cy="2861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16517" y="2063534"/>
            <a:ext cx="3886200" cy="2861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www.eoscpilot.eu</a:t>
            </a:r>
            <a:endParaRPr lang="en-GB"/>
          </a:p>
        </p:txBody>
      </p:sp>
      <p:sp>
        <p:nvSpPr>
          <p:cNvPr id="6" name="Footer Placeholder 5"/>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7" name="Slide Number Placeholder 6"/>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1622303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www.eoscpilot.eu</a:t>
            </a:r>
            <a:endParaRPr lang="en-GB"/>
          </a:p>
        </p:txBody>
      </p:sp>
      <p:sp>
        <p:nvSpPr>
          <p:cNvPr id="4" name="Footer Placeholder 3"/>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5" name="Slide Number Placeholder 4"/>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31782060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www.eoscpilot.eu</a:t>
            </a:r>
            <a:endParaRPr lang="en-GB"/>
          </a:p>
        </p:txBody>
      </p:sp>
      <p:sp>
        <p:nvSpPr>
          <p:cNvPr id="3" name="Footer Placeholder 2"/>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4" name="Slide Number Placeholder 3"/>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537869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_Slide_2">
    <p:spTree>
      <p:nvGrpSpPr>
        <p:cNvPr id="1" name=""/>
        <p:cNvGrpSpPr/>
        <p:nvPr/>
      </p:nvGrpSpPr>
      <p:grpSpPr>
        <a:xfrm>
          <a:off x="0" y="0"/>
          <a:ext cx="0" cy="0"/>
          <a:chOff x="0" y="0"/>
          <a:chExt cx="0" cy="0"/>
        </a:xfrm>
      </p:grpSpPr>
      <p:sp>
        <p:nvSpPr>
          <p:cNvPr id="21" name="Content Placeholder 2">
            <a:extLst>
              <a:ext uri="{FF2B5EF4-FFF2-40B4-BE49-F238E27FC236}">
                <a16:creationId xmlns="" xmlns:a16="http://schemas.microsoft.com/office/drawing/2014/main" id="{B3F6A26B-5B89-2345-84B7-67F14B7446DF}"/>
              </a:ext>
            </a:extLst>
          </p:cNvPr>
          <p:cNvSpPr>
            <a:spLocks noGrp="1"/>
          </p:cNvSpPr>
          <p:nvPr>
            <p:ph idx="1" hasCustomPrompt="1"/>
          </p:nvPr>
        </p:nvSpPr>
        <p:spPr>
          <a:xfrm>
            <a:off x="251520" y="1340772"/>
            <a:ext cx="4248472" cy="4747443"/>
          </a:xfrm>
          <a:prstGeom prst="rect">
            <a:avLst/>
          </a:prstGeom>
        </p:spPr>
        <p:txBody>
          <a:bodyPr>
            <a:normAutofit/>
          </a:bodyPr>
          <a:lstStyle>
            <a:lvl1pPr marL="257175" indent="-257175" algn="l" defTabSz="342900" rtl="0" eaLnBrk="1" latinLnBrk="0" hangingPunct="1">
              <a:spcBef>
                <a:spcPct val="20000"/>
              </a:spcBef>
              <a:buSzPct val="100000"/>
              <a:buFontTx/>
              <a:buBlip>
                <a:blip r:embed="rId2"/>
              </a:buBlip>
              <a:defRPr lang="en-GB" sz="2800" b="0" i="0" kern="1200" noProof="0" dirty="0" smtClean="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lang="en-GB" sz="2600" b="0" i="0" kern="1200" noProof="0" dirty="0" smtClean="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lang="en-GB" sz="2400" b="0" i="0" kern="1200" noProof="0" dirty="0" smtClean="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lang="en-GB" sz="2800" b="0" i="0" kern="1200" noProof="0" dirty="0" smtClean="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2" name="Content Placeholder 2">
            <a:extLst>
              <a:ext uri="{FF2B5EF4-FFF2-40B4-BE49-F238E27FC236}">
                <a16:creationId xmlns="" xmlns:a16="http://schemas.microsoft.com/office/drawing/2014/main" id="{EA9C6E97-D6ED-C742-B3BF-F3C7F85504AE}"/>
              </a:ext>
            </a:extLst>
          </p:cNvPr>
          <p:cNvSpPr>
            <a:spLocks noGrp="1"/>
          </p:cNvSpPr>
          <p:nvPr>
            <p:ph idx="15" hasCustomPrompt="1"/>
          </p:nvPr>
        </p:nvSpPr>
        <p:spPr>
          <a:xfrm>
            <a:off x="4644009" y="1340772"/>
            <a:ext cx="4248472" cy="4747443"/>
          </a:xfrm>
          <a:prstGeom prst="rect">
            <a:avLst/>
          </a:prstGeom>
        </p:spPr>
        <p:txBody>
          <a:bodyPr>
            <a:normAutofit/>
          </a:bodyPr>
          <a:lstStyle>
            <a:lvl1pPr marL="257175" indent="-257175">
              <a:buSzPct val="100000"/>
              <a:buFontTx/>
              <a:buBlip>
                <a:blip r:embed="rId2"/>
              </a:buBlip>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657350" marR="0" indent="-457200" algn="l" defTabSz="342900" rtl="0" eaLnBrk="1" fontAlgn="auto" latinLnBrk="0" hangingPunct="1">
              <a:lnSpc>
                <a:spcPct val="100000"/>
              </a:lnSpc>
              <a:spcBef>
                <a:spcPct val="20000"/>
              </a:spcBef>
              <a:spcAft>
                <a:spcPts val="0"/>
              </a:spcAft>
              <a:buClrTx/>
              <a:buSzPct val="80000"/>
              <a:buFont typeface="Calibri" panose="020F0502020204030204" pitchFamily="34" charset="0"/>
              <a:buChar char="-"/>
              <a:tabLst/>
              <a:defRPr sz="2800" b="0" i="0">
                <a:solidFill>
                  <a:schemeClr val="tx1">
                    <a:lumMod val="75000"/>
                  </a:schemeClr>
                </a:solidFill>
                <a:latin typeface="+mn-lt"/>
                <a:ea typeface="Source Sans Pro" charset="0"/>
                <a:cs typeface="Source Sans Pro" charset="0"/>
              </a:defRPr>
            </a:lvl5pPr>
          </a:lstStyle>
          <a:p>
            <a:pPr lvl="0"/>
            <a:r>
              <a:rPr lang="it-IT" dirty="0"/>
              <a:t>Click </a:t>
            </a:r>
            <a:r>
              <a:rPr lang="it-IT" dirty="0" err="1"/>
              <a:t>here</a:t>
            </a:r>
            <a:r>
              <a:rPr lang="it-IT" dirty="0"/>
              <a:t> to </a:t>
            </a:r>
            <a:r>
              <a:rPr lang="it-IT" dirty="0" err="1"/>
              <a:t>add</a:t>
            </a:r>
            <a:r>
              <a:rPr lang="it-IT" dirty="0"/>
              <a:t> text</a:t>
            </a:r>
          </a:p>
          <a:p>
            <a:pPr lvl="1"/>
            <a:r>
              <a:rPr lang="it-IT" dirty="0"/>
              <a:t>Second </a:t>
            </a:r>
            <a:r>
              <a:rPr lang="it-IT" dirty="0" err="1"/>
              <a:t>level</a:t>
            </a:r>
            <a:endParaRPr lang="it-IT" dirty="0"/>
          </a:p>
          <a:p>
            <a:pPr lvl="2"/>
            <a:r>
              <a:rPr lang="it-IT" dirty="0"/>
              <a:t> Third </a:t>
            </a:r>
            <a:r>
              <a:rPr lang="it-IT" dirty="0" err="1"/>
              <a:t>level</a:t>
            </a:r>
            <a:endParaRPr lang="it-IT" dirty="0"/>
          </a:p>
          <a:p>
            <a:pPr lvl="3"/>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26" name="Rettangolo 25"/>
          <p:cNvSpPr>
            <a:spLocks/>
          </p:cNvSpPr>
          <p:nvPr userDrawn="1"/>
        </p:nvSpPr>
        <p:spPr>
          <a:xfrm>
            <a:off x="3114459" y="0"/>
            <a:ext cx="1133521"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7" name="Rettangolo 26"/>
          <p:cNvSpPr>
            <a:spLocks/>
          </p:cNvSpPr>
          <p:nvPr userDrawn="1"/>
        </p:nvSpPr>
        <p:spPr>
          <a:xfrm>
            <a:off x="5940154" y="0"/>
            <a:ext cx="3167471"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8" name="Rettangolo 27"/>
          <p:cNvSpPr>
            <a:spLocks/>
          </p:cNvSpPr>
          <p:nvPr userDrawn="1"/>
        </p:nvSpPr>
        <p:spPr>
          <a:xfrm>
            <a:off x="8401706" y="0"/>
            <a:ext cx="74763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9" name="Rettangolo 28"/>
          <p:cNvSpPr>
            <a:spLocks/>
          </p:cNvSpPr>
          <p:nvPr userDrawn="1"/>
        </p:nvSpPr>
        <p:spPr>
          <a:xfrm>
            <a:off x="1907705" y="0"/>
            <a:ext cx="101605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0" name="Rettangolo 29"/>
          <p:cNvSpPr>
            <a:spLocks/>
          </p:cNvSpPr>
          <p:nvPr userDrawn="1"/>
        </p:nvSpPr>
        <p:spPr>
          <a:xfrm>
            <a:off x="7164289" y="0"/>
            <a:ext cx="1303646"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1" name="Rettangolo 30"/>
          <p:cNvSpPr>
            <a:spLocks/>
          </p:cNvSpPr>
          <p:nvPr userDrawn="1"/>
        </p:nvSpPr>
        <p:spPr>
          <a:xfrm>
            <a:off x="5220074" y="0"/>
            <a:ext cx="1142863"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2" name="Rettangolo 31"/>
          <p:cNvSpPr>
            <a:spLocks/>
          </p:cNvSpPr>
          <p:nvPr userDrawn="1"/>
        </p:nvSpPr>
        <p:spPr>
          <a:xfrm>
            <a:off x="1276470" y="-2"/>
            <a:ext cx="631235" cy="36000"/>
          </a:xfrm>
          <a:prstGeom prst="rect">
            <a:avLst/>
          </a:prstGeom>
          <a:solidFill>
            <a:srgbClr val="1C3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3" name="Rettangolo 32"/>
          <p:cNvSpPr>
            <a:spLocks/>
          </p:cNvSpPr>
          <p:nvPr userDrawn="1"/>
        </p:nvSpPr>
        <p:spPr>
          <a:xfrm>
            <a:off x="643478"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4" name="Rettangolo 33"/>
          <p:cNvSpPr>
            <a:spLocks/>
          </p:cNvSpPr>
          <p:nvPr userDrawn="1"/>
        </p:nvSpPr>
        <p:spPr>
          <a:xfrm>
            <a:off x="2590802" y="0"/>
            <a:ext cx="640569"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5" name="Rettangolo 34"/>
          <p:cNvSpPr>
            <a:spLocks/>
          </p:cNvSpPr>
          <p:nvPr userDrawn="1"/>
        </p:nvSpPr>
        <p:spPr>
          <a:xfrm>
            <a:off x="4247980" y="0"/>
            <a:ext cx="1052485"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6" name="Rettangolo 35"/>
          <p:cNvSpPr>
            <a:spLocks/>
          </p:cNvSpPr>
          <p:nvPr userDrawn="1"/>
        </p:nvSpPr>
        <p:spPr>
          <a:xfrm>
            <a:off x="7357994" y="0"/>
            <a:ext cx="166335" cy="36000"/>
          </a:xfrm>
          <a:prstGeom prst="rect">
            <a:avLst/>
          </a:prstGeom>
          <a:solidFill>
            <a:srgbClr val="75A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7" name="Rettangolo 36"/>
          <p:cNvSpPr>
            <a:spLocks/>
          </p:cNvSpPr>
          <p:nvPr userDrawn="1"/>
        </p:nvSpPr>
        <p:spPr>
          <a:xfrm>
            <a:off x="-135" y="-2"/>
            <a:ext cx="643613" cy="36000"/>
          </a:xfrm>
          <a:prstGeom prst="rect">
            <a:avLst/>
          </a:prstGeom>
          <a:solidFill>
            <a:srgbClr val="B589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cxnSp>
        <p:nvCxnSpPr>
          <p:cNvPr id="41" name="Connettore 1 40">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8" name="Immagine 37">
            <a:extLst>
              <a:ext uri="{FF2B5EF4-FFF2-40B4-BE49-F238E27FC236}">
                <a16:creationId xmlns="" xmlns:a16="http://schemas.microsoft.com/office/drawing/2014/main" id="{6E92571F-B9E2-4515-A851-FD195B169038}"/>
              </a:ext>
            </a:extLst>
          </p:cNvPr>
          <p:cNvPicPr>
            <a:picLocks noChangeAspect="1"/>
          </p:cNvPicPr>
          <p:nvPr userDrawn="1"/>
        </p:nvPicPr>
        <p:blipFill>
          <a:blip r:embed="rId3"/>
          <a:stretch>
            <a:fillRect/>
          </a:stretch>
        </p:blipFill>
        <p:spPr>
          <a:xfrm>
            <a:off x="-135" y="6813550"/>
            <a:ext cx="9144000" cy="44450"/>
          </a:xfrm>
          <a:prstGeom prst="rect">
            <a:avLst/>
          </a:prstGeom>
        </p:spPr>
      </p:pic>
      <p:pic>
        <p:nvPicPr>
          <p:cNvPr id="44" name="Immagine 43">
            <a:extLst>
              <a:ext uri="{FF2B5EF4-FFF2-40B4-BE49-F238E27FC236}">
                <a16:creationId xmlns="" xmlns:a16="http://schemas.microsoft.com/office/drawing/2014/main" id="{928418AB-C8AD-472B-89A7-2D6A16B3D901}"/>
              </a:ext>
            </a:extLst>
          </p:cNvPr>
          <p:cNvPicPr>
            <a:picLocks noChangeAspect="1"/>
          </p:cNvPicPr>
          <p:nvPr userDrawn="1"/>
        </p:nvPicPr>
        <p:blipFill>
          <a:blip r:embed="rId3"/>
          <a:stretch>
            <a:fillRect/>
          </a:stretch>
        </p:blipFill>
        <p:spPr>
          <a:xfrm>
            <a:off x="-135" y="-1585"/>
            <a:ext cx="9144000" cy="56665"/>
          </a:xfrm>
          <a:prstGeom prst="rect">
            <a:avLst/>
          </a:prstGeom>
        </p:spPr>
      </p:pic>
      <p:sp>
        <p:nvSpPr>
          <p:cNvPr id="46" name="Rettangolo 45">
            <a:extLst>
              <a:ext uri="{FF2B5EF4-FFF2-40B4-BE49-F238E27FC236}">
                <a16:creationId xmlns="" xmlns:a16="http://schemas.microsoft.com/office/drawing/2014/main" id="{123C6A7A-0C9A-4D82-B852-DF92CC423C4B}"/>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24" name="Slide Number Placeholder 5">
            <a:extLst>
              <a:ext uri="{FF2B5EF4-FFF2-40B4-BE49-F238E27FC236}">
                <a16:creationId xmlns="" xmlns:a16="http://schemas.microsoft.com/office/drawing/2014/main" id="{00EFEDC4-EF62-9343-9EE9-EB34B88BB9D5}"/>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42" name="Date Placeholder 3">
            <a:extLst>
              <a:ext uri="{FF2B5EF4-FFF2-40B4-BE49-F238E27FC236}">
                <a16:creationId xmlns="" xmlns:a16="http://schemas.microsoft.com/office/drawing/2014/main" id="{8BDDDF39-2847-5C45-8C28-79E66DD0975F}"/>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18. 08. 16.</a:t>
            </a:fld>
            <a:endParaRPr lang="en-US" dirty="0"/>
          </a:p>
        </p:txBody>
      </p:sp>
      <p:sp>
        <p:nvSpPr>
          <p:cNvPr id="43" name="Footer Placeholder 4">
            <a:extLst>
              <a:ext uri="{FF2B5EF4-FFF2-40B4-BE49-F238E27FC236}">
                <a16:creationId xmlns="" xmlns:a16="http://schemas.microsoft.com/office/drawing/2014/main" id="{E515CF22-948A-774C-8025-06D4D9860710}"/>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
        <p:nvSpPr>
          <p:cNvPr id="40" name="Segnaposto testo 3">
            <a:extLst>
              <a:ext uri="{FF2B5EF4-FFF2-40B4-BE49-F238E27FC236}">
                <a16:creationId xmlns="" xmlns:a16="http://schemas.microsoft.com/office/drawing/2014/main" id="{26E22B5B-74B7-984A-B35C-01F845E6DC7E}"/>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1707022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1116530"/>
            <a:ext cx="2949178" cy="940869"/>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6200" y="11165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www.eoscpilot.eu</a:t>
            </a:r>
            <a:endParaRPr lang="en-GB"/>
          </a:p>
        </p:txBody>
      </p:sp>
      <p:sp>
        <p:nvSpPr>
          <p:cNvPr id="6" name="Footer Placeholder 5"/>
          <p:cNvSpPr>
            <a:spLocks noGrp="1"/>
          </p:cNvSpPr>
          <p:nvPr>
            <p:ph type="ftr" sz="quarter" idx="11"/>
          </p:nvPr>
        </p:nvSpPr>
        <p:spPr/>
        <p:txBody>
          <a:bodyPr/>
          <a:lstStyle/>
          <a:p>
            <a:r>
              <a:rPr lang="en-GB"/>
              <a:t>The European Open Science Cloud for Research pilot project is funded by the European Commission, DG Research &amp; Innovation under contract no. 739563</a:t>
            </a:r>
          </a:p>
        </p:txBody>
      </p:sp>
      <p:sp>
        <p:nvSpPr>
          <p:cNvPr id="7" name="Slide Number Placeholder 6"/>
          <p:cNvSpPr>
            <a:spLocks noGrp="1"/>
          </p:cNvSpPr>
          <p:nvPr>
            <p:ph type="sldNum" sz="quarter" idx="12"/>
          </p:nvPr>
        </p:nvSpPr>
        <p:spPr/>
        <p:txBody>
          <a:bodyPr/>
          <a:lstStyle/>
          <a:p>
            <a:fld id="{154E5F24-684F-EB47-903B-D0BF2D59DFAF}" type="slidenum">
              <a:rPr lang="en-GB" smtClean="0"/>
              <a:t>‹#›</a:t>
            </a:fld>
            <a:endParaRPr lang="en-GB"/>
          </a:p>
        </p:txBody>
      </p:sp>
    </p:spTree>
    <p:extLst>
      <p:ext uri="{BB962C8B-B14F-4D97-AF65-F5344CB8AC3E}">
        <p14:creationId xmlns:p14="http://schemas.microsoft.com/office/powerpoint/2010/main" val="212458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7" indent="0" algn="ctr">
              <a:buNone/>
              <a:defRPr/>
            </a:lvl3pPr>
            <a:lvl4pPr marL="1371520" indent="0" algn="ctr">
              <a:buNone/>
              <a:defRPr/>
            </a:lvl4pPr>
            <a:lvl5pPr marL="1828694" indent="0" algn="ctr">
              <a:buNone/>
              <a:defRPr/>
            </a:lvl5pPr>
            <a:lvl6pPr marL="2285868" indent="0" algn="ctr">
              <a:buNone/>
              <a:defRPr/>
            </a:lvl6pPr>
            <a:lvl7pPr marL="2743041" indent="0" algn="ctr">
              <a:buNone/>
              <a:defRPr/>
            </a:lvl7pPr>
            <a:lvl8pPr marL="3200214" indent="0" algn="ctr">
              <a:buNone/>
              <a:defRPr/>
            </a:lvl8pPr>
            <a:lvl9pPr marL="365738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t>John Womersley</a:t>
            </a:r>
            <a:endParaRPr lang="en-US"/>
          </a:p>
        </p:txBody>
      </p:sp>
      <p:sp>
        <p:nvSpPr>
          <p:cNvPr id="5" name="Rectangle 6"/>
          <p:cNvSpPr>
            <a:spLocks noGrp="1" noChangeArrowheads="1"/>
          </p:cNvSpPr>
          <p:nvPr>
            <p:ph type="sldNum" sz="quarter" idx="11"/>
          </p:nvPr>
        </p:nvSpPr>
        <p:spPr/>
        <p:txBody>
          <a:bodyPr/>
          <a:lstStyle>
            <a:lvl1pPr>
              <a:defRPr/>
            </a:lvl1pPr>
          </a:lstStyle>
          <a:p>
            <a:fld id="{9E00A232-FC1A-EA4A-B466-45E32297879D}" type="slidenum">
              <a:rPr lang="en-US"/>
              <a:pPr/>
              <a:t>‹#›</a:t>
            </a:fld>
            <a:endParaRPr lang="en-US"/>
          </a:p>
        </p:txBody>
      </p:sp>
    </p:spTree>
    <p:extLst>
      <p:ext uri="{BB962C8B-B14F-4D97-AF65-F5344CB8AC3E}">
        <p14:creationId xmlns:p14="http://schemas.microsoft.com/office/powerpoint/2010/main" val="3928027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mp; Text (Vertical)">
    <p:spTree>
      <p:nvGrpSpPr>
        <p:cNvPr id="1" name=""/>
        <p:cNvGrpSpPr/>
        <p:nvPr/>
      </p:nvGrpSpPr>
      <p:grpSpPr>
        <a:xfrm>
          <a:off x="0" y="0"/>
          <a:ext cx="0" cy="0"/>
          <a:chOff x="0" y="0"/>
          <a:chExt cx="0" cy="0"/>
        </a:xfrm>
      </p:grpSpPr>
      <p:sp>
        <p:nvSpPr>
          <p:cNvPr id="13" name="Content Placeholder 2">
            <a:extLst>
              <a:ext uri="{FF2B5EF4-FFF2-40B4-BE49-F238E27FC236}">
                <a16:creationId xmlns="" xmlns:a16="http://schemas.microsoft.com/office/drawing/2014/main" id="{01252496-1750-864D-B854-CEE0315DE692}"/>
              </a:ext>
            </a:extLst>
          </p:cNvPr>
          <p:cNvSpPr>
            <a:spLocks noGrp="1"/>
          </p:cNvSpPr>
          <p:nvPr>
            <p:ph idx="13" hasCustomPrompt="1"/>
          </p:nvPr>
        </p:nvSpPr>
        <p:spPr>
          <a:xfrm rot="5400000">
            <a:off x="2123727" y="-603447"/>
            <a:ext cx="4896546" cy="8640960"/>
          </a:xfrm>
          <a:prstGeom prst="rect">
            <a:avLst/>
          </a:prstGeom>
        </p:spPr>
        <p:txBody>
          <a:bodyPr>
            <a:normAutofit/>
          </a:bodyPr>
          <a:lstStyle>
            <a:lvl1pPr marL="257175" indent="-257175">
              <a:buSzPct val="100000"/>
              <a:buFontTx/>
              <a:buBlip>
                <a:blip r:embed="rId2"/>
              </a:buBlip>
              <a:defRPr sz="2800" b="0" i="0">
                <a:solidFill>
                  <a:schemeClr val="tx1">
                    <a:lumMod val="50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50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50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50000"/>
                  </a:schemeClr>
                </a:solidFill>
                <a:latin typeface="+mn-lt"/>
                <a:ea typeface="Source Sans Pro" charset="0"/>
                <a:cs typeface="Source Sans Pro" charset="0"/>
              </a:defRPr>
            </a:lvl4pPr>
            <a:lvl5pPr marL="1657350" marR="0" indent="-457200" algn="l" defTabSz="342900" rtl="0" eaLnBrk="1" fontAlgn="auto" latinLnBrk="0" hangingPunct="1">
              <a:lnSpc>
                <a:spcPct val="100000"/>
              </a:lnSpc>
              <a:spcBef>
                <a:spcPct val="20000"/>
              </a:spcBef>
              <a:spcAft>
                <a:spcPts val="0"/>
              </a:spcAft>
              <a:buClrTx/>
              <a:buSzPct val="80000"/>
              <a:buFont typeface="Calibri" panose="020F0502020204030204" pitchFamily="34" charset="0"/>
              <a:buChar char="-"/>
              <a:tabLst/>
              <a:defRPr sz="2800" b="0" i="0">
                <a:solidFill>
                  <a:schemeClr val="tx1">
                    <a:lumMod val="50000"/>
                  </a:schemeClr>
                </a:solidFill>
                <a:latin typeface="+mn-lt"/>
                <a:ea typeface="Source Sans Pro" charset="0"/>
                <a:cs typeface="Source Sans Pro" charset="0"/>
              </a:defRPr>
            </a:lvl5pPr>
          </a:lstStyle>
          <a:p>
            <a:pPr lvl="0"/>
            <a:r>
              <a:rPr lang="en-GB" noProof="0" dirty="0"/>
              <a:t>Click here to add text</a:t>
            </a:r>
          </a:p>
          <a:p>
            <a:pPr lvl="1"/>
            <a:r>
              <a:rPr lang="en-GB" noProof="0" dirty="0"/>
              <a:t>Second level</a:t>
            </a:r>
          </a:p>
          <a:p>
            <a:pPr lvl="2"/>
            <a:r>
              <a:rPr lang="en-GB" noProof="0" dirty="0"/>
              <a:t> Third level</a:t>
            </a:r>
          </a:p>
          <a:p>
            <a:pPr lvl="3"/>
            <a:r>
              <a:rPr lang="en-GB" noProof="0" dirty="0"/>
              <a:t> </a:t>
            </a:r>
          </a:p>
          <a:p>
            <a:pPr lvl="4"/>
            <a:endParaRPr lang="en-GB" noProof="0" dirty="0"/>
          </a:p>
          <a:p>
            <a:pPr lvl="4"/>
            <a:endParaRPr lang="en-GB" noProof="0" dirty="0"/>
          </a:p>
          <a:p>
            <a:pPr lvl="4"/>
            <a:endParaRPr lang="en-GB" noProof="0" dirty="0"/>
          </a:p>
          <a:p>
            <a:pPr lvl="4"/>
            <a:endParaRPr lang="en-GB" noProof="0" dirty="0"/>
          </a:p>
          <a:p>
            <a:pPr lvl="4"/>
            <a:endParaRPr lang="en-GB" noProof="0" dirty="0"/>
          </a:p>
        </p:txBody>
      </p:sp>
      <p:cxnSp>
        <p:nvCxnSpPr>
          <p:cNvPr id="40" name="Connettore 1 39">
            <a:extLst>
              <a:ext uri="{FF2B5EF4-FFF2-40B4-BE49-F238E27FC236}">
                <a16:creationId xmlns="" xmlns:a16="http://schemas.microsoft.com/office/drawing/2014/main" id="{05EEB7C1-79E8-894A-A6D8-E6E8AF7BA267}"/>
              </a:ext>
            </a:extLst>
          </p:cNvPr>
          <p:cNvCxnSpPr>
            <a:cxnSpLocks/>
          </p:cNvCxnSpPr>
          <p:nvPr userDrawn="1"/>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pic>
        <p:nvPicPr>
          <p:cNvPr id="32" name="Immagine 31">
            <a:extLst>
              <a:ext uri="{FF2B5EF4-FFF2-40B4-BE49-F238E27FC236}">
                <a16:creationId xmlns="" xmlns:a16="http://schemas.microsoft.com/office/drawing/2014/main" id="{FA6B2CD8-FEE8-4B8F-B1F0-EA8D83797BBF}"/>
              </a:ext>
            </a:extLst>
          </p:cNvPr>
          <p:cNvPicPr>
            <a:picLocks noChangeAspect="1"/>
          </p:cNvPicPr>
          <p:nvPr userDrawn="1"/>
        </p:nvPicPr>
        <p:blipFill>
          <a:blip r:embed="rId3"/>
          <a:stretch>
            <a:fillRect/>
          </a:stretch>
        </p:blipFill>
        <p:spPr>
          <a:xfrm>
            <a:off x="-135" y="6813550"/>
            <a:ext cx="9144000" cy="44450"/>
          </a:xfrm>
          <a:prstGeom prst="rect">
            <a:avLst/>
          </a:prstGeom>
        </p:spPr>
      </p:pic>
      <p:pic>
        <p:nvPicPr>
          <p:cNvPr id="37" name="Immagine 36">
            <a:extLst>
              <a:ext uri="{FF2B5EF4-FFF2-40B4-BE49-F238E27FC236}">
                <a16:creationId xmlns="" xmlns:a16="http://schemas.microsoft.com/office/drawing/2014/main" id="{0EBFEB97-F397-4880-BA39-E13E87E3191D}"/>
              </a:ext>
            </a:extLst>
          </p:cNvPr>
          <p:cNvPicPr>
            <a:picLocks noChangeAspect="1"/>
          </p:cNvPicPr>
          <p:nvPr userDrawn="1"/>
        </p:nvPicPr>
        <p:blipFill>
          <a:blip r:embed="rId3"/>
          <a:stretch>
            <a:fillRect/>
          </a:stretch>
        </p:blipFill>
        <p:spPr>
          <a:xfrm>
            <a:off x="-135" y="-1585"/>
            <a:ext cx="9144000" cy="56665"/>
          </a:xfrm>
          <a:prstGeom prst="rect">
            <a:avLst/>
          </a:prstGeom>
        </p:spPr>
      </p:pic>
      <p:sp>
        <p:nvSpPr>
          <p:cNvPr id="45" name="Rettangolo 44">
            <a:extLst>
              <a:ext uri="{FF2B5EF4-FFF2-40B4-BE49-F238E27FC236}">
                <a16:creationId xmlns="" xmlns:a16="http://schemas.microsoft.com/office/drawing/2014/main" id="{D9796DA9-E1E4-4FB4-8943-01C592107B8A}"/>
              </a:ext>
            </a:extLst>
          </p:cNvPr>
          <p:cNvSpPr/>
          <p:nvPr userDrawn="1"/>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
        <p:nvSpPr>
          <p:cNvPr id="11" name="Slide Number Placeholder 5">
            <a:extLst>
              <a:ext uri="{FF2B5EF4-FFF2-40B4-BE49-F238E27FC236}">
                <a16:creationId xmlns="" xmlns:a16="http://schemas.microsoft.com/office/drawing/2014/main" id="{08331AB2-FA10-F049-BA93-704EC2A5F733}"/>
              </a:ext>
            </a:extLst>
          </p:cNvPr>
          <p:cNvSpPr>
            <a:spLocks noGrp="1"/>
          </p:cNvSpPr>
          <p:nvPr>
            <p:ph type="sldNum" sz="quarter" idx="12"/>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12" name="Date Placeholder 3">
            <a:extLst>
              <a:ext uri="{FF2B5EF4-FFF2-40B4-BE49-F238E27FC236}">
                <a16:creationId xmlns="" xmlns:a16="http://schemas.microsoft.com/office/drawing/2014/main" id="{89817EDF-DE74-3540-B1AD-C331BAC21565}"/>
              </a:ext>
            </a:extLst>
          </p:cNvPr>
          <p:cNvSpPr>
            <a:spLocks noGrp="1"/>
          </p:cNvSpPr>
          <p:nvPr>
            <p:ph type="dt" sz="half" idx="10"/>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18. 08. 16.</a:t>
            </a:fld>
            <a:endParaRPr lang="en-US" dirty="0"/>
          </a:p>
        </p:txBody>
      </p:sp>
      <p:sp>
        <p:nvSpPr>
          <p:cNvPr id="14" name="Footer Placeholder 4">
            <a:extLst>
              <a:ext uri="{FF2B5EF4-FFF2-40B4-BE49-F238E27FC236}">
                <a16:creationId xmlns="" xmlns:a16="http://schemas.microsoft.com/office/drawing/2014/main" id="{0BE6B5B4-AF6A-764F-AC9F-BFC02551E165}"/>
              </a:ext>
            </a:extLst>
          </p:cNvPr>
          <p:cNvSpPr>
            <a:spLocks noGrp="1"/>
          </p:cNvSpPr>
          <p:nvPr>
            <p:ph type="ftr" sz="quarter" idx="11"/>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sp>
        <p:nvSpPr>
          <p:cNvPr id="15" name="Segnaposto testo 3">
            <a:extLst>
              <a:ext uri="{FF2B5EF4-FFF2-40B4-BE49-F238E27FC236}">
                <a16:creationId xmlns="" xmlns:a16="http://schemas.microsoft.com/office/drawing/2014/main" id="{2D92F18E-5415-984E-8376-0329B157E528}"/>
              </a:ext>
            </a:extLst>
          </p:cNvPr>
          <p:cNvSpPr>
            <a:spLocks noGrp="1"/>
          </p:cNvSpPr>
          <p:nvPr>
            <p:ph type="body" sz="quarter" idx="14" hasCustomPrompt="1"/>
          </p:nvPr>
        </p:nvSpPr>
        <p:spPr>
          <a:xfrm>
            <a:off x="2911677" y="260489"/>
            <a:ext cx="5980803" cy="86408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spTree>
    <p:extLst>
      <p:ext uri="{BB962C8B-B14F-4D97-AF65-F5344CB8AC3E}">
        <p14:creationId xmlns:p14="http://schemas.microsoft.com/office/powerpoint/2010/main" val="1474920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mediate Slide">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 xmlns:a16="http://schemas.microsoft.com/office/drawing/2014/main" id="{8341E515-DD63-3D42-B42C-9035172A73DB}"/>
              </a:ext>
            </a:extLst>
          </p:cNvPr>
          <p:cNvSpPr>
            <a:spLocks noGrp="1"/>
          </p:cNvSpPr>
          <p:nvPr>
            <p:ph idx="1" hasCustomPrompt="1"/>
          </p:nvPr>
        </p:nvSpPr>
        <p:spPr>
          <a:xfrm>
            <a:off x="683568" y="2849622"/>
            <a:ext cx="7759774" cy="2317368"/>
          </a:xfrm>
          <a:prstGeom prst="rect">
            <a:avLst/>
          </a:prstGeom>
        </p:spPr>
        <p:txBody>
          <a:bodyPr>
            <a:normAutofit/>
          </a:bodyPr>
          <a:lstStyle>
            <a:lvl1pPr marL="0" indent="0">
              <a:buSzPct val="100000"/>
              <a:buFontTx/>
              <a:buNone/>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pPr lvl="0"/>
            <a:r>
              <a:rPr lang="en-GB" noProof="0" dirty="0"/>
              <a:t>Click here to add text</a:t>
            </a:r>
            <a:endParaRPr lang="it-IT" dirty="0"/>
          </a:p>
          <a:p>
            <a:pPr lvl="4"/>
            <a:endParaRPr lang="it-IT" dirty="0"/>
          </a:p>
          <a:p>
            <a:pPr lvl="4"/>
            <a:endParaRPr lang="it-IT" dirty="0"/>
          </a:p>
          <a:p>
            <a:pPr lvl="4"/>
            <a:endParaRPr lang="it-IT" dirty="0"/>
          </a:p>
          <a:p>
            <a:pPr lvl="4"/>
            <a:endParaRPr lang="it-IT" dirty="0"/>
          </a:p>
          <a:p>
            <a:pPr lvl="4"/>
            <a:endParaRPr lang="it-IT" dirty="0"/>
          </a:p>
        </p:txBody>
      </p:sp>
      <p:sp>
        <p:nvSpPr>
          <p:cNvPr id="11" name="Content Placeholder 2">
            <a:extLst>
              <a:ext uri="{FF2B5EF4-FFF2-40B4-BE49-F238E27FC236}">
                <a16:creationId xmlns="" xmlns:a16="http://schemas.microsoft.com/office/drawing/2014/main" id="{F6408EAB-6398-5543-8CB0-5155F921C6FF}"/>
              </a:ext>
            </a:extLst>
          </p:cNvPr>
          <p:cNvSpPr>
            <a:spLocks noGrp="1"/>
          </p:cNvSpPr>
          <p:nvPr>
            <p:ph idx="10" hasCustomPrompt="1"/>
          </p:nvPr>
        </p:nvSpPr>
        <p:spPr>
          <a:xfrm>
            <a:off x="683568" y="2162303"/>
            <a:ext cx="5883079" cy="556413"/>
          </a:xfrm>
          <a:prstGeom prst="rect">
            <a:avLst/>
          </a:prstGeom>
        </p:spPr>
        <p:txBody>
          <a:bodyPr>
            <a:normAutofit/>
          </a:bodyPr>
          <a:lstStyle>
            <a:lvl1pPr marL="0" indent="0">
              <a:buSzPct val="100000"/>
              <a:buFontTx/>
              <a:buNone/>
              <a:defRPr sz="2800" b="0" i="0">
                <a:solidFill>
                  <a:schemeClr val="tx1">
                    <a:lumMod val="75000"/>
                  </a:schemeClr>
                </a:solidFill>
                <a:latin typeface="+mn-lt"/>
                <a:ea typeface="Source Sans Pro" charset="0"/>
                <a:cs typeface="Source Sans Pro" charset="0"/>
              </a:defRPr>
            </a:lvl1pPr>
            <a:lvl2pPr marL="557213" indent="-214313">
              <a:buSzPct val="90000"/>
              <a:buFont typeface="Calibri" panose="020F0502020204030204" pitchFamily="34" charset="0"/>
              <a:buChar char="-"/>
              <a:defRPr sz="2600" b="0" i="0">
                <a:solidFill>
                  <a:schemeClr val="tx1">
                    <a:lumMod val="75000"/>
                  </a:schemeClr>
                </a:solidFill>
                <a:latin typeface="+mn-lt"/>
                <a:ea typeface="Source Sans Pro" charset="0"/>
                <a:cs typeface="Source Sans Pro" charset="0"/>
              </a:defRPr>
            </a:lvl2pPr>
            <a:lvl3pPr marL="857250" indent="-171450">
              <a:buSzPct val="80000"/>
              <a:buFont typeface="Wingdings" panose="05000000000000000000" pitchFamily="2" charset="2"/>
              <a:buChar char="§"/>
              <a:defRPr sz="2400" b="0" i="0">
                <a:solidFill>
                  <a:schemeClr val="tx1">
                    <a:lumMod val="75000"/>
                  </a:schemeClr>
                </a:solidFill>
                <a:latin typeface="+mn-lt"/>
                <a:ea typeface="Source Sans Pro" charset="0"/>
                <a:cs typeface="Source Sans Pro" charset="0"/>
              </a:defRPr>
            </a:lvl3pPr>
            <a:lvl4pPr marL="1028700" marR="0" indent="0" algn="l" defTabSz="342900" rtl="0" eaLnBrk="1" fontAlgn="auto" latinLnBrk="0" hangingPunct="1">
              <a:lnSpc>
                <a:spcPct val="100000"/>
              </a:lnSpc>
              <a:spcBef>
                <a:spcPct val="20000"/>
              </a:spcBef>
              <a:spcAft>
                <a:spcPts val="0"/>
              </a:spcAft>
              <a:buClrTx/>
              <a:buSzPct val="70000"/>
              <a:buFont typeface="Calibri" panose="020F0502020204030204" pitchFamily="34" charset="0"/>
              <a:buNone/>
              <a:tabLst/>
              <a:defRPr sz="2800" b="0" i="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a:solidFill>
                  <a:schemeClr val="tx1">
                    <a:lumMod val="75000"/>
                  </a:schemeClr>
                </a:solidFill>
                <a:latin typeface="+mn-lt"/>
                <a:ea typeface="Source Sans Pro" charset="0"/>
                <a:cs typeface="Source Sans Pro" charset="0"/>
              </a:defRPr>
            </a:lvl5pPr>
          </a:lstStyle>
          <a:p>
            <a:r>
              <a:rPr lang="en-GB" b="0" dirty="0">
                <a:solidFill>
                  <a:schemeClr val="accent5">
                    <a:lumMod val="75000"/>
                  </a:schemeClr>
                </a:solidFill>
              </a:rPr>
              <a:t>Click here to add subtitle</a:t>
            </a:r>
          </a:p>
          <a:p>
            <a:pPr lvl="4"/>
            <a:endParaRPr lang="it-IT" dirty="0"/>
          </a:p>
          <a:p>
            <a:pPr lvl="4"/>
            <a:endParaRPr lang="it-IT" dirty="0"/>
          </a:p>
          <a:p>
            <a:pPr lvl="4"/>
            <a:endParaRPr lang="it-IT" dirty="0"/>
          </a:p>
          <a:p>
            <a:pPr lvl="4"/>
            <a:endParaRPr lang="it-IT" dirty="0"/>
          </a:p>
          <a:p>
            <a:pPr lvl="4"/>
            <a:endParaRPr lang="it-IT" dirty="0"/>
          </a:p>
        </p:txBody>
      </p:sp>
      <p:pic>
        <p:nvPicPr>
          <p:cNvPr id="12" name="Immagine 11">
            <a:extLst>
              <a:ext uri="{FF2B5EF4-FFF2-40B4-BE49-F238E27FC236}">
                <a16:creationId xmlns="" xmlns:a16="http://schemas.microsoft.com/office/drawing/2014/main" id="{B48407DB-BA49-C94D-ADD2-877CBDD6C6D2}"/>
              </a:ext>
            </a:extLst>
          </p:cNvPr>
          <p:cNvPicPr>
            <a:picLocks noChangeAspect="1"/>
          </p:cNvPicPr>
          <p:nvPr userDrawn="1"/>
        </p:nvPicPr>
        <p:blipFill>
          <a:blip r:embed="rId3"/>
          <a:stretch>
            <a:fillRect/>
          </a:stretch>
        </p:blipFill>
        <p:spPr>
          <a:xfrm>
            <a:off x="0" y="6833419"/>
            <a:ext cx="9144000" cy="56665"/>
          </a:xfrm>
          <a:prstGeom prst="rect">
            <a:avLst/>
          </a:prstGeom>
        </p:spPr>
      </p:pic>
      <p:sp>
        <p:nvSpPr>
          <p:cNvPr id="16" name="Segnaposto testo 3">
            <a:extLst>
              <a:ext uri="{FF2B5EF4-FFF2-40B4-BE49-F238E27FC236}">
                <a16:creationId xmlns="" xmlns:a16="http://schemas.microsoft.com/office/drawing/2014/main" id="{6CFA5BBC-FB79-3941-902F-8F674A72F7C3}"/>
              </a:ext>
            </a:extLst>
          </p:cNvPr>
          <p:cNvSpPr>
            <a:spLocks noGrp="1"/>
          </p:cNvSpPr>
          <p:nvPr>
            <p:ph type="body" sz="quarter" idx="14" hasCustomPrompt="1"/>
          </p:nvPr>
        </p:nvSpPr>
        <p:spPr>
          <a:xfrm>
            <a:off x="683568" y="1484784"/>
            <a:ext cx="5980803" cy="585861"/>
          </a:xfrm>
          <a:prstGeom prst="rect">
            <a:avLst/>
          </a:prstGeom>
        </p:spPr>
        <p:txBody>
          <a:bodyPr>
            <a:normAutofit/>
          </a:bodyPr>
          <a:lstStyle>
            <a:lvl1pPr marL="0" indent="0">
              <a:buNone/>
              <a:defRPr sz="3200" b="1">
                <a:solidFill>
                  <a:srgbClr val="1C3046"/>
                </a:solidFill>
              </a:defRPr>
            </a:lvl1pPr>
          </a:lstStyle>
          <a:p>
            <a:pPr lvl="0"/>
            <a:r>
              <a:rPr lang="en-GB" noProof="0" dirty="0"/>
              <a:t>Click here to add title</a:t>
            </a:r>
            <a:endParaRPr lang="en-GB" dirty="0"/>
          </a:p>
        </p:txBody>
      </p:sp>
      <p:pic>
        <p:nvPicPr>
          <p:cNvPr id="8" name="Immagine 7">
            <a:extLst>
              <a:ext uri="{FF2B5EF4-FFF2-40B4-BE49-F238E27FC236}">
                <a16:creationId xmlns="" xmlns:a16="http://schemas.microsoft.com/office/drawing/2014/main" id="{2F32A041-669E-4668-AFFC-D799D71AE9D1}"/>
              </a:ext>
            </a:extLst>
          </p:cNvPr>
          <p:cNvPicPr>
            <a:picLocks noChangeAspect="1"/>
          </p:cNvPicPr>
          <p:nvPr userDrawn="1"/>
        </p:nvPicPr>
        <p:blipFill>
          <a:blip r:embed="rId3"/>
          <a:stretch>
            <a:fillRect/>
          </a:stretch>
        </p:blipFill>
        <p:spPr>
          <a:xfrm>
            <a:off x="-135" y="-1585"/>
            <a:ext cx="9144000" cy="56665"/>
          </a:xfrm>
          <a:prstGeom prst="rect">
            <a:avLst/>
          </a:prstGeom>
        </p:spPr>
      </p:pic>
    </p:spTree>
    <p:extLst>
      <p:ext uri="{BB962C8B-B14F-4D97-AF65-F5344CB8AC3E}">
        <p14:creationId xmlns:p14="http://schemas.microsoft.com/office/powerpoint/2010/main" val="3906445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ised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 xmlns:a16="http://schemas.microsoft.com/office/drawing/2014/main" id="{89775736-39B8-4946-BA4E-2E26123BEAA4}"/>
              </a:ext>
            </a:extLst>
          </p:cNvPr>
          <p:cNvSpPr txBox="1"/>
          <p:nvPr userDrawn="1"/>
        </p:nvSpPr>
        <p:spPr>
          <a:xfrm>
            <a:off x="3131840" y="5919963"/>
            <a:ext cx="1512168" cy="400110"/>
          </a:xfrm>
          <a:prstGeom prst="rect">
            <a:avLst/>
          </a:prstGeom>
          <a:noFill/>
        </p:spPr>
        <p:txBody>
          <a:bodyPr wrap="square" rtlCol="0">
            <a:spAutoFit/>
          </a:bodyPr>
          <a:lstStyle/>
          <a:p>
            <a:pPr algn="r"/>
            <a:r>
              <a:rPr lang="en-GB" sz="2000" dirty="0">
                <a:solidFill>
                  <a:srgbClr val="1D2F45"/>
                </a:solidFill>
                <a:ea typeface="Source Sans Pro" charset="0"/>
                <a:cs typeface="Source Sans Pro" charset="0"/>
              </a:rPr>
              <a:t>eosc-hub.eu</a:t>
            </a:r>
          </a:p>
        </p:txBody>
      </p:sp>
      <p:pic>
        <p:nvPicPr>
          <p:cNvPr id="7" name="Immagine 6">
            <a:extLst>
              <a:ext uri="{FF2B5EF4-FFF2-40B4-BE49-F238E27FC236}">
                <a16:creationId xmlns="" xmlns:a16="http://schemas.microsoft.com/office/drawing/2014/main" id="{4E9FBBCD-1A09-854C-AD37-ABFC23BF72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71800" y="5838387"/>
            <a:ext cx="589524" cy="578959"/>
          </a:xfrm>
          <a:prstGeom prst="rect">
            <a:avLst/>
          </a:prstGeom>
        </p:spPr>
      </p:pic>
      <p:pic>
        <p:nvPicPr>
          <p:cNvPr id="8" name="Immagine 7">
            <a:extLst>
              <a:ext uri="{FF2B5EF4-FFF2-40B4-BE49-F238E27FC236}">
                <a16:creationId xmlns="" xmlns:a16="http://schemas.microsoft.com/office/drawing/2014/main" id="{AB059FA9-527F-3047-9752-90211709898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1998" y="5803404"/>
            <a:ext cx="644783" cy="633228"/>
          </a:xfrm>
          <a:prstGeom prst="rect">
            <a:avLst/>
          </a:prstGeom>
        </p:spPr>
      </p:pic>
      <p:sp>
        <p:nvSpPr>
          <p:cNvPr id="9" name="CasellaDiTesto 8">
            <a:extLst>
              <a:ext uri="{FF2B5EF4-FFF2-40B4-BE49-F238E27FC236}">
                <a16:creationId xmlns="" xmlns:a16="http://schemas.microsoft.com/office/drawing/2014/main" id="{04016F19-9C1F-4B4E-A65D-FC565E20B416}"/>
              </a:ext>
            </a:extLst>
          </p:cNvPr>
          <p:cNvSpPr txBox="1"/>
          <p:nvPr userDrawn="1"/>
        </p:nvSpPr>
        <p:spPr>
          <a:xfrm>
            <a:off x="5004049" y="5892828"/>
            <a:ext cx="1512168" cy="400110"/>
          </a:xfrm>
          <a:prstGeom prst="rect">
            <a:avLst/>
          </a:prstGeom>
          <a:noFill/>
        </p:spPr>
        <p:txBody>
          <a:bodyPr wrap="square" rtlCol="0">
            <a:spAutoFit/>
          </a:bodyPr>
          <a:lstStyle/>
          <a:p>
            <a:pPr algn="l"/>
            <a:r>
              <a:rPr lang="en-GB" sz="2000" dirty="0">
                <a:solidFill>
                  <a:srgbClr val="1D2F45"/>
                </a:solidFill>
                <a:ea typeface="Source Sans Pro" charset="0"/>
                <a:cs typeface="Source Sans Pro" charset="0"/>
              </a:rPr>
              <a:t>@</a:t>
            </a:r>
            <a:r>
              <a:rPr lang="en-GB" sz="2000" dirty="0" err="1">
                <a:solidFill>
                  <a:srgbClr val="1D2F45"/>
                </a:solidFill>
                <a:ea typeface="Source Sans Pro" charset="0"/>
                <a:cs typeface="Source Sans Pro" charset="0"/>
              </a:rPr>
              <a:t>EOSC_eu</a:t>
            </a:r>
            <a:endParaRPr lang="en-GB" sz="2000" dirty="0">
              <a:solidFill>
                <a:srgbClr val="1D2F45"/>
              </a:solidFill>
              <a:ea typeface="Source Sans Pro" charset="0"/>
              <a:cs typeface="Source Sans Pro" charset="0"/>
            </a:endParaRPr>
          </a:p>
        </p:txBody>
      </p:sp>
      <p:pic>
        <p:nvPicPr>
          <p:cNvPr id="2" name="Immagine 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603907" y="3358840"/>
            <a:ext cx="1784961" cy="2231201"/>
          </a:xfrm>
          <a:prstGeom prst="rect">
            <a:avLst/>
          </a:prstGeom>
        </p:spPr>
      </p:pic>
      <p:cxnSp>
        <p:nvCxnSpPr>
          <p:cNvPr id="18" name="Connettore 1 17">
            <a:extLst>
              <a:ext uri="{FF2B5EF4-FFF2-40B4-BE49-F238E27FC236}">
                <a16:creationId xmlns="" xmlns:a16="http://schemas.microsoft.com/office/drawing/2014/main" id="{97C3FAB3-381B-274E-9A7E-CD86B4B697B3}"/>
              </a:ext>
            </a:extLst>
          </p:cNvPr>
          <p:cNvCxnSpPr/>
          <p:nvPr userDrawn="1"/>
        </p:nvCxnSpPr>
        <p:spPr>
          <a:xfrm>
            <a:off x="671555" y="2929632"/>
            <a:ext cx="2112235" cy="0"/>
          </a:xfrm>
          <a:prstGeom prst="line">
            <a:avLst/>
          </a:prstGeom>
          <a:ln>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23" name="Titolo 22">
            <a:extLst>
              <a:ext uri="{FF2B5EF4-FFF2-40B4-BE49-F238E27FC236}">
                <a16:creationId xmlns="" xmlns:a16="http://schemas.microsoft.com/office/drawing/2014/main" id="{91A4CF75-7F87-534F-870F-ED5701E5713B}"/>
              </a:ext>
            </a:extLst>
          </p:cNvPr>
          <p:cNvSpPr>
            <a:spLocks noGrp="1"/>
          </p:cNvSpPr>
          <p:nvPr>
            <p:ph type="title" hasCustomPrompt="1"/>
          </p:nvPr>
        </p:nvSpPr>
        <p:spPr>
          <a:xfrm>
            <a:off x="597702" y="1772817"/>
            <a:ext cx="2894178" cy="1008112"/>
          </a:xfrm>
          <a:prstGeom prst="rect">
            <a:avLst/>
          </a:prstGeom>
        </p:spPr>
        <p:txBody>
          <a:bodyPr>
            <a:normAutofit/>
          </a:bodyPr>
          <a:lstStyle>
            <a:lvl1pPr>
              <a:defRPr sz="2800"/>
            </a:lvl1pPr>
          </a:lstStyle>
          <a:p>
            <a:r>
              <a:rPr lang="it-IT" b="1" dirty="0" err="1">
                <a:solidFill>
                  <a:srgbClr val="1C3046"/>
                </a:solidFill>
              </a:rPr>
              <a:t>Thank</a:t>
            </a:r>
            <a:r>
              <a:rPr lang="it-IT" b="1" dirty="0">
                <a:solidFill>
                  <a:srgbClr val="1C3046"/>
                </a:solidFill>
              </a:rPr>
              <a:t> </a:t>
            </a:r>
            <a:r>
              <a:rPr lang="it-IT" b="1" dirty="0" err="1">
                <a:solidFill>
                  <a:srgbClr val="1C3046"/>
                </a:solidFill>
              </a:rPr>
              <a:t>you</a:t>
            </a:r>
            <a:r>
              <a:rPr lang="it-IT" b="1" dirty="0">
                <a:solidFill>
                  <a:srgbClr val="1C3046"/>
                </a:solidFill>
              </a:rPr>
              <a:t> for </a:t>
            </a:r>
            <a:r>
              <a:rPr lang="it-IT" b="1" dirty="0" err="1">
                <a:solidFill>
                  <a:srgbClr val="1C3046"/>
                </a:solidFill>
              </a:rPr>
              <a:t>your</a:t>
            </a:r>
            <a:r>
              <a:rPr lang="it-IT" b="1" dirty="0">
                <a:solidFill>
                  <a:srgbClr val="1C3046"/>
                </a:solidFill>
              </a:rPr>
              <a:t> </a:t>
            </a:r>
            <a:r>
              <a:rPr lang="it-IT" b="1" dirty="0" err="1">
                <a:solidFill>
                  <a:srgbClr val="1C3046"/>
                </a:solidFill>
              </a:rPr>
              <a:t>attention</a:t>
            </a:r>
            <a:r>
              <a:rPr lang="it-IT" b="1" dirty="0">
                <a:solidFill>
                  <a:srgbClr val="1C3046"/>
                </a:solidFill>
              </a:rPr>
              <a:t>!</a:t>
            </a:r>
            <a:endParaRPr lang="en-GB" dirty="0"/>
          </a:p>
        </p:txBody>
      </p:sp>
      <p:sp>
        <p:nvSpPr>
          <p:cNvPr id="33" name="Segnaposto contenuto 32">
            <a:extLst>
              <a:ext uri="{FF2B5EF4-FFF2-40B4-BE49-F238E27FC236}">
                <a16:creationId xmlns="" xmlns:a16="http://schemas.microsoft.com/office/drawing/2014/main" id="{EFF3BDC9-F42A-914E-9BE9-F145917FEA33}"/>
              </a:ext>
            </a:extLst>
          </p:cNvPr>
          <p:cNvSpPr>
            <a:spLocks noGrp="1"/>
          </p:cNvSpPr>
          <p:nvPr>
            <p:ph sz="quarter" idx="10" hasCustomPrompt="1"/>
          </p:nvPr>
        </p:nvSpPr>
        <p:spPr>
          <a:xfrm>
            <a:off x="5508104" y="1773238"/>
            <a:ext cx="3385071" cy="1585912"/>
          </a:xfrm>
          <a:prstGeom prst="rect">
            <a:avLst/>
          </a:prstGeom>
        </p:spPr>
        <p:txBody>
          <a:bodyPr>
            <a:normAutofit/>
          </a:bodyPr>
          <a:lstStyle>
            <a:lvl1pPr marL="257175" indent="-257175" algn="l">
              <a:buFontTx/>
              <a:buNone/>
              <a:defRPr sz="1800"/>
            </a:lvl1pPr>
            <a:lvl2pPr>
              <a:defRPr sz="1800"/>
            </a:lvl2pPr>
            <a:lvl3pPr>
              <a:defRPr sz="1800"/>
            </a:lvl3pPr>
            <a:lvl4pPr>
              <a:defRPr sz="1800"/>
            </a:lvl4pPr>
            <a:lvl5pPr>
              <a:defRPr sz="1800"/>
            </a:lvl5pPr>
          </a:lstStyle>
          <a:p>
            <a:pPr marL="0" indent="0">
              <a:buNone/>
            </a:pPr>
            <a:r>
              <a:rPr lang="en-GB" sz="1800" b="1" dirty="0">
                <a:solidFill>
                  <a:srgbClr val="1C3046"/>
                </a:solidFill>
              </a:rPr>
              <a:t>Contact</a:t>
            </a:r>
          </a:p>
          <a:p>
            <a:pPr marL="0" indent="0">
              <a:buNone/>
            </a:pPr>
            <a:r>
              <a:rPr lang="en-GB" sz="1800" dirty="0">
                <a:solidFill>
                  <a:srgbClr val="1C3046"/>
                </a:solidFill>
              </a:rPr>
              <a:t>Lorem ipsum </a:t>
            </a:r>
            <a:r>
              <a:rPr lang="en-GB" sz="1800" dirty="0" err="1">
                <a:solidFill>
                  <a:srgbClr val="1C3046"/>
                </a:solidFill>
              </a:rPr>
              <a:t>dolor</a:t>
            </a:r>
            <a:r>
              <a:rPr lang="en-GB" sz="1800" dirty="0">
                <a:solidFill>
                  <a:srgbClr val="1C3046"/>
                </a:solidFill>
              </a:rPr>
              <a:t> sit </a:t>
            </a:r>
            <a:r>
              <a:rPr lang="en-GB" sz="1800" dirty="0" err="1">
                <a:solidFill>
                  <a:srgbClr val="1C3046"/>
                </a:solidFill>
              </a:rPr>
              <a:t>amet</a:t>
            </a:r>
            <a:r>
              <a:rPr lang="en-GB" sz="1800" dirty="0">
                <a:solidFill>
                  <a:srgbClr val="1C3046"/>
                </a:solidFill>
              </a:rPr>
              <a:t>, </a:t>
            </a:r>
            <a:r>
              <a:rPr lang="en-GB" sz="1800" dirty="0" err="1">
                <a:solidFill>
                  <a:srgbClr val="1C3046"/>
                </a:solidFill>
              </a:rPr>
              <a:t>consectetur</a:t>
            </a:r>
            <a:r>
              <a:rPr lang="en-GB" sz="1800" dirty="0">
                <a:solidFill>
                  <a:srgbClr val="1C3046"/>
                </a:solidFill>
              </a:rPr>
              <a:t> </a:t>
            </a:r>
            <a:r>
              <a:rPr lang="en-GB" sz="1800" dirty="0" err="1">
                <a:solidFill>
                  <a:srgbClr val="1C3046"/>
                </a:solidFill>
              </a:rPr>
              <a:t>adipisicing</a:t>
            </a:r>
            <a:r>
              <a:rPr lang="en-GB" sz="1800" dirty="0">
                <a:solidFill>
                  <a:srgbClr val="1C3046"/>
                </a:solidFill>
              </a:rPr>
              <a:t> </a:t>
            </a:r>
            <a:r>
              <a:rPr lang="en-GB" sz="1800" dirty="0" err="1">
                <a:solidFill>
                  <a:srgbClr val="1C3046"/>
                </a:solidFill>
              </a:rPr>
              <a:t>elit</a:t>
            </a:r>
            <a:r>
              <a:rPr lang="en-GB" sz="1800" dirty="0">
                <a:solidFill>
                  <a:srgbClr val="1C3046"/>
                </a:solidFill>
              </a:rPr>
              <a:t>, </a:t>
            </a:r>
            <a:r>
              <a:rPr lang="en-GB" sz="1800" dirty="0" err="1">
                <a:solidFill>
                  <a:srgbClr val="1C3046"/>
                </a:solidFill>
              </a:rPr>
              <a:t>sed</a:t>
            </a:r>
            <a:r>
              <a:rPr lang="en-GB" sz="1800" dirty="0">
                <a:solidFill>
                  <a:srgbClr val="1C3046"/>
                </a:solidFill>
              </a:rPr>
              <a:t> do </a:t>
            </a:r>
            <a:r>
              <a:rPr lang="en-GB" sz="1800" dirty="0" err="1">
                <a:solidFill>
                  <a:srgbClr val="1C3046"/>
                </a:solidFill>
              </a:rPr>
              <a:t>eiusmod</a:t>
            </a:r>
            <a:r>
              <a:rPr lang="en-GB" sz="1800" dirty="0">
                <a:solidFill>
                  <a:srgbClr val="1C3046"/>
                </a:solidFill>
              </a:rPr>
              <a:t> </a:t>
            </a:r>
            <a:r>
              <a:rPr lang="en-GB" sz="1800" dirty="0" err="1">
                <a:solidFill>
                  <a:srgbClr val="1C3046"/>
                </a:solidFill>
              </a:rPr>
              <a:t>tempor</a:t>
            </a:r>
            <a:r>
              <a:rPr lang="en-GB" sz="1800" dirty="0">
                <a:solidFill>
                  <a:srgbClr val="1C3046"/>
                </a:solidFill>
              </a:rPr>
              <a:t> </a:t>
            </a:r>
            <a:r>
              <a:rPr lang="en-GB" sz="1800" dirty="0" err="1">
                <a:solidFill>
                  <a:srgbClr val="1C3046"/>
                </a:solidFill>
              </a:rPr>
              <a:t>incididunt</a:t>
            </a:r>
            <a:r>
              <a:rPr lang="en-GB" sz="1800" dirty="0">
                <a:solidFill>
                  <a:srgbClr val="1C3046"/>
                </a:solidFill>
              </a:rPr>
              <a:t> </a:t>
            </a:r>
            <a:r>
              <a:rPr lang="en-GB" sz="1800" dirty="0" err="1">
                <a:solidFill>
                  <a:srgbClr val="1C3046"/>
                </a:solidFill>
              </a:rPr>
              <a:t>ut</a:t>
            </a:r>
            <a:r>
              <a:rPr lang="en-GB" sz="1800" dirty="0">
                <a:solidFill>
                  <a:srgbClr val="1C3046"/>
                </a:solidFill>
              </a:rPr>
              <a:t> </a:t>
            </a:r>
            <a:r>
              <a:rPr lang="en-GB" sz="1800" dirty="0" err="1">
                <a:solidFill>
                  <a:srgbClr val="1C3046"/>
                </a:solidFill>
              </a:rPr>
              <a:t>labore</a:t>
            </a:r>
            <a:r>
              <a:rPr lang="en-GB" sz="1800" dirty="0">
                <a:solidFill>
                  <a:srgbClr val="1C3046"/>
                </a:solidFill>
              </a:rPr>
              <a:t> et </a:t>
            </a:r>
            <a:r>
              <a:rPr lang="en-GB" sz="1800" dirty="0" err="1">
                <a:solidFill>
                  <a:srgbClr val="1C3046"/>
                </a:solidFill>
              </a:rPr>
              <a:t>dolore</a:t>
            </a:r>
            <a:r>
              <a:rPr lang="en-GB" sz="1800" dirty="0">
                <a:solidFill>
                  <a:srgbClr val="1C3046"/>
                </a:solidFill>
              </a:rPr>
              <a:t> magna</a:t>
            </a:r>
          </a:p>
        </p:txBody>
      </p:sp>
      <p:sp>
        <p:nvSpPr>
          <p:cNvPr id="34" name="Segnaposto contenuto 32">
            <a:extLst>
              <a:ext uri="{FF2B5EF4-FFF2-40B4-BE49-F238E27FC236}">
                <a16:creationId xmlns="" xmlns:a16="http://schemas.microsoft.com/office/drawing/2014/main" id="{7E962D83-1102-414B-ACBE-1C6C8F8FE54E}"/>
              </a:ext>
            </a:extLst>
          </p:cNvPr>
          <p:cNvSpPr>
            <a:spLocks noGrp="1"/>
          </p:cNvSpPr>
          <p:nvPr>
            <p:ph sz="quarter" idx="11" hasCustomPrompt="1"/>
          </p:nvPr>
        </p:nvSpPr>
        <p:spPr>
          <a:xfrm>
            <a:off x="647105" y="3163634"/>
            <a:ext cx="2484735" cy="409382"/>
          </a:xfrm>
          <a:prstGeom prst="rect">
            <a:avLst/>
          </a:prstGeom>
        </p:spPr>
        <p:txBody>
          <a:bodyPr>
            <a:normAutofit/>
          </a:bodyPr>
          <a:lstStyle>
            <a:lvl1pPr marL="285750" marR="0" indent="-285750" algn="l" defTabSz="342900" rtl="0" eaLnBrk="1" fontAlgn="auto" latinLnBrk="0" hangingPunct="1">
              <a:lnSpc>
                <a:spcPct val="100000"/>
              </a:lnSpc>
              <a:spcBef>
                <a:spcPct val="20000"/>
              </a:spcBef>
              <a:spcAft>
                <a:spcPts val="0"/>
              </a:spcAft>
              <a:buClrTx/>
              <a:buSzTx/>
              <a:buFontTx/>
              <a:buNone/>
              <a:tabLst/>
              <a:defRPr/>
            </a:lvl1pPr>
            <a:lvl2pPr>
              <a:defRPr sz="1800"/>
            </a:lvl2pPr>
            <a:lvl3pPr>
              <a:defRPr sz="1800"/>
            </a:lvl3pPr>
            <a:lvl4pPr>
              <a:defRPr sz="1800"/>
            </a:lvl4pPr>
            <a:lvl5pPr>
              <a:defRPr sz="1800"/>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it-IT" sz="1800" i="1" dirty="0" err="1"/>
              <a:t>Questions</a:t>
            </a:r>
            <a:r>
              <a:rPr lang="it-IT" sz="1800" i="1" dirty="0"/>
              <a:t>?</a:t>
            </a:r>
          </a:p>
          <a:p>
            <a:pPr marL="0" indent="0">
              <a:buNone/>
            </a:pPr>
            <a:endParaRPr lang="it-IT" sz="1800" i="1" dirty="0"/>
          </a:p>
        </p:txBody>
      </p:sp>
    </p:spTree>
    <p:extLst>
      <p:ext uri="{BB962C8B-B14F-4D97-AF65-F5344CB8AC3E}">
        <p14:creationId xmlns:p14="http://schemas.microsoft.com/office/powerpoint/2010/main" val="107994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amp; Content">
  <p:cSld name="1_Title &amp; Content">
    <p:spTree>
      <p:nvGrpSpPr>
        <p:cNvPr id="1" name="Shape 26"/>
        <p:cNvGrpSpPr/>
        <p:nvPr/>
      </p:nvGrpSpPr>
      <p:grpSpPr>
        <a:xfrm>
          <a:off x="0" y="0"/>
          <a:ext cx="0" cy="0"/>
          <a:chOff x="0" y="0"/>
          <a:chExt cx="0" cy="0"/>
        </a:xfrm>
      </p:grpSpPr>
      <p:sp>
        <p:nvSpPr>
          <p:cNvPr id="27" name="Shape 27"/>
          <p:cNvSpPr txBox="1">
            <a:spLocks noGrp="1"/>
          </p:cNvSpPr>
          <p:nvPr>
            <p:ph type="sldNum" idx="12"/>
          </p:nvPr>
        </p:nvSpPr>
        <p:spPr>
          <a:xfrm>
            <a:off x="6553200" y="6381328"/>
            <a:ext cx="2339280" cy="288032"/>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975" b="0" i="0">
                <a:solidFill>
                  <a:schemeClr val="dk1"/>
                </a:solidFill>
                <a:latin typeface="Calibri"/>
                <a:ea typeface="Calibri"/>
                <a:cs typeface="Calibri"/>
                <a:sym typeface="Calibri"/>
              </a:defRPr>
            </a:lvl1pPr>
            <a:lvl2pPr marL="0" marR="0" lvl="1" indent="0" algn="r" rtl="0">
              <a:spcBef>
                <a:spcPts val="0"/>
              </a:spcBef>
              <a:buNone/>
              <a:defRPr sz="975" b="0" i="0">
                <a:solidFill>
                  <a:schemeClr val="dk1"/>
                </a:solidFill>
                <a:latin typeface="Calibri"/>
                <a:ea typeface="Calibri"/>
                <a:cs typeface="Calibri"/>
                <a:sym typeface="Calibri"/>
              </a:defRPr>
            </a:lvl2pPr>
            <a:lvl3pPr marL="0" marR="0" lvl="2" indent="0" algn="r" rtl="0">
              <a:spcBef>
                <a:spcPts val="0"/>
              </a:spcBef>
              <a:buNone/>
              <a:defRPr sz="975" b="0" i="0">
                <a:solidFill>
                  <a:schemeClr val="dk1"/>
                </a:solidFill>
                <a:latin typeface="Calibri"/>
                <a:ea typeface="Calibri"/>
                <a:cs typeface="Calibri"/>
                <a:sym typeface="Calibri"/>
              </a:defRPr>
            </a:lvl3pPr>
            <a:lvl4pPr marL="0" marR="0" lvl="3" indent="0" algn="r" rtl="0">
              <a:spcBef>
                <a:spcPts val="0"/>
              </a:spcBef>
              <a:buNone/>
              <a:defRPr sz="975" b="0" i="0">
                <a:solidFill>
                  <a:schemeClr val="dk1"/>
                </a:solidFill>
                <a:latin typeface="Calibri"/>
                <a:ea typeface="Calibri"/>
                <a:cs typeface="Calibri"/>
                <a:sym typeface="Calibri"/>
              </a:defRPr>
            </a:lvl4pPr>
            <a:lvl5pPr marL="0" marR="0" lvl="4" indent="0" algn="r" rtl="0">
              <a:spcBef>
                <a:spcPts val="0"/>
              </a:spcBef>
              <a:buNone/>
              <a:defRPr sz="975" b="0" i="0">
                <a:solidFill>
                  <a:schemeClr val="dk1"/>
                </a:solidFill>
                <a:latin typeface="Calibri"/>
                <a:ea typeface="Calibri"/>
                <a:cs typeface="Calibri"/>
                <a:sym typeface="Calibri"/>
              </a:defRPr>
            </a:lvl5pPr>
            <a:lvl6pPr marL="0" marR="0" lvl="5" indent="0" algn="r" rtl="0">
              <a:spcBef>
                <a:spcPts val="0"/>
              </a:spcBef>
              <a:buNone/>
              <a:defRPr sz="975" b="0" i="0">
                <a:solidFill>
                  <a:schemeClr val="dk1"/>
                </a:solidFill>
                <a:latin typeface="Calibri"/>
                <a:ea typeface="Calibri"/>
                <a:cs typeface="Calibri"/>
                <a:sym typeface="Calibri"/>
              </a:defRPr>
            </a:lvl6pPr>
            <a:lvl7pPr marL="0" marR="0" lvl="6" indent="0" algn="r" rtl="0">
              <a:spcBef>
                <a:spcPts val="0"/>
              </a:spcBef>
              <a:buNone/>
              <a:defRPr sz="975" b="0" i="0">
                <a:solidFill>
                  <a:schemeClr val="dk1"/>
                </a:solidFill>
                <a:latin typeface="Calibri"/>
                <a:ea typeface="Calibri"/>
                <a:cs typeface="Calibri"/>
                <a:sym typeface="Calibri"/>
              </a:defRPr>
            </a:lvl7pPr>
            <a:lvl8pPr marL="0" marR="0" lvl="7" indent="0" algn="r" rtl="0">
              <a:spcBef>
                <a:spcPts val="0"/>
              </a:spcBef>
              <a:buNone/>
              <a:defRPr sz="975" b="0" i="0">
                <a:solidFill>
                  <a:schemeClr val="dk1"/>
                </a:solidFill>
                <a:latin typeface="Calibri"/>
                <a:ea typeface="Calibri"/>
                <a:cs typeface="Calibri"/>
                <a:sym typeface="Calibri"/>
              </a:defRPr>
            </a:lvl8pPr>
            <a:lvl9pPr marL="0" marR="0" lvl="8" indent="0" algn="r" rtl="0">
              <a:spcBef>
                <a:spcPts val="0"/>
              </a:spcBef>
              <a:buNone/>
              <a:defRPr sz="975" b="0" i="0">
                <a:solidFill>
                  <a:schemeClr val="dk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28" name="Shape 28"/>
          <p:cNvSpPr txBox="1">
            <a:spLocks noGrp="1"/>
          </p:cNvSpPr>
          <p:nvPr>
            <p:ph type="body" idx="1"/>
          </p:nvPr>
        </p:nvSpPr>
        <p:spPr>
          <a:xfrm>
            <a:off x="251520" y="1268764"/>
            <a:ext cx="8640960" cy="4855007"/>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rgbClr val="3C3C3C"/>
              </a:buClr>
              <a:buSzPts val="2800"/>
              <a:buFont typeface="Arial"/>
              <a:buChar char="•"/>
              <a:defRPr sz="2800" b="0" i="0" u="none" strike="noStrike" cap="none">
                <a:solidFill>
                  <a:srgbClr val="3C3C3C"/>
                </a:solidFill>
                <a:latin typeface="Calibri"/>
                <a:ea typeface="Calibri"/>
                <a:cs typeface="Calibri"/>
                <a:sym typeface="Calibri"/>
              </a:defRPr>
            </a:lvl1pPr>
            <a:lvl2pPr marL="914400" marR="0" lvl="1" indent="-377190" algn="l" rtl="0">
              <a:spcBef>
                <a:spcPts val="520"/>
              </a:spcBef>
              <a:spcAft>
                <a:spcPts val="0"/>
              </a:spcAft>
              <a:buClr>
                <a:srgbClr val="3C3C3C"/>
              </a:buClr>
              <a:buSzPts val="2340"/>
              <a:buFont typeface="Calibri"/>
              <a:buChar char="-"/>
              <a:defRPr sz="2600" b="0" i="0" u="none" strike="noStrike" cap="none">
                <a:solidFill>
                  <a:srgbClr val="3C3C3C"/>
                </a:solidFill>
                <a:latin typeface="Calibri"/>
                <a:ea typeface="Calibri"/>
                <a:cs typeface="Calibri"/>
                <a:sym typeface="Calibri"/>
              </a:defRPr>
            </a:lvl2pPr>
            <a:lvl3pPr marL="1371600" marR="0" lvl="2" indent="-350519" algn="l" rtl="0">
              <a:spcBef>
                <a:spcPts val="480"/>
              </a:spcBef>
              <a:spcAft>
                <a:spcPts val="0"/>
              </a:spcAft>
              <a:buClr>
                <a:srgbClr val="3C3C3C"/>
              </a:buClr>
              <a:buSzPts val="1920"/>
              <a:buFont typeface="Noto Sans Symbols"/>
              <a:buChar char="▪"/>
              <a:defRPr sz="2400" b="0" i="0" u="none" strike="noStrike" cap="none">
                <a:solidFill>
                  <a:srgbClr val="3C3C3C"/>
                </a:solidFill>
                <a:latin typeface="Calibri"/>
                <a:ea typeface="Calibri"/>
                <a:cs typeface="Calibri"/>
                <a:sym typeface="Calibri"/>
              </a:defRPr>
            </a:lvl3pPr>
            <a:lvl4pPr marL="1828800" marR="0" lvl="3" indent="-353060" algn="l" rtl="0">
              <a:lnSpc>
                <a:spcPct val="100000"/>
              </a:lnSpc>
              <a:spcBef>
                <a:spcPts val="560"/>
              </a:spcBef>
              <a:spcAft>
                <a:spcPts val="0"/>
              </a:spcAft>
              <a:buClr>
                <a:srgbClr val="3C3C3C"/>
              </a:buClr>
              <a:buSzPts val="1960"/>
              <a:buFont typeface="Calibri"/>
              <a:buChar char="-"/>
              <a:defRPr sz="2800" b="0" i="0" u="none" strike="noStrike" cap="none">
                <a:solidFill>
                  <a:srgbClr val="3C3C3C"/>
                </a:solidFill>
                <a:latin typeface="Calibri"/>
                <a:ea typeface="Calibri"/>
                <a:cs typeface="Calibri"/>
                <a:sym typeface="Calibri"/>
              </a:defRPr>
            </a:lvl4pPr>
            <a:lvl5pPr marL="2286000" marR="0" lvl="4" indent="-228600" algn="l" rtl="0">
              <a:lnSpc>
                <a:spcPct val="100000"/>
              </a:lnSpc>
              <a:spcBef>
                <a:spcPts val="560"/>
              </a:spcBef>
              <a:spcAft>
                <a:spcPts val="0"/>
              </a:spcAft>
              <a:buClr>
                <a:srgbClr val="3C3C3C"/>
              </a:buClr>
              <a:buSzPts val="2240"/>
              <a:buFont typeface="Arial"/>
              <a:buNone/>
              <a:defRPr sz="2800" b="0" i="0" u="none" strike="noStrike" cap="none">
                <a:solidFill>
                  <a:srgbClr val="3C3C3C"/>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251520" y="6381328"/>
            <a:ext cx="2133600" cy="288032"/>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980" b="0" i="0">
                <a:solidFill>
                  <a:srgbClr val="3C3C3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124200" y="6381328"/>
            <a:ext cx="2895600" cy="288032"/>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980" b="0" i="0">
                <a:solidFill>
                  <a:srgbClr val="3C3C3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cxnSp>
        <p:nvCxnSpPr>
          <p:cNvPr id="31" name="Shape 31"/>
          <p:cNvCxnSpPr/>
          <p:nvPr/>
        </p:nvCxnSpPr>
        <p:spPr>
          <a:xfrm rot="10800000">
            <a:off x="251519" y="6376247"/>
            <a:ext cx="8640960" cy="5085"/>
          </a:xfrm>
          <a:prstGeom prst="straightConnector1">
            <a:avLst/>
          </a:prstGeom>
          <a:noFill/>
          <a:ln w="12700" cap="flat" cmpd="sng">
            <a:solidFill>
              <a:srgbClr val="1D2F45"/>
            </a:solidFill>
            <a:prstDash val="solid"/>
            <a:round/>
            <a:headEnd type="none" w="med" len="med"/>
            <a:tailEnd type="none" w="med" len="med"/>
          </a:ln>
        </p:spPr>
      </p:cxnSp>
      <p:sp>
        <p:nvSpPr>
          <p:cNvPr id="32" name="Shape 32"/>
          <p:cNvSpPr/>
          <p:nvPr/>
        </p:nvSpPr>
        <p:spPr>
          <a:xfrm>
            <a:off x="8450088" y="6381332"/>
            <a:ext cx="442392" cy="293117"/>
          </a:xfrm>
          <a:prstGeom prst="rect">
            <a:avLst/>
          </a:prstGeom>
          <a:solidFill>
            <a:srgbClr val="1D2F45">
              <a:alpha val="25882"/>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A5A5A5"/>
              </a:solidFill>
              <a:latin typeface="Calibri"/>
              <a:ea typeface="Calibri"/>
              <a:cs typeface="Calibri"/>
              <a:sym typeface="Calibri"/>
            </a:endParaRPr>
          </a:p>
        </p:txBody>
      </p:sp>
      <p:sp>
        <p:nvSpPr>
          <p:cNvPr id="33" name="Shape 33"/>
          <p:cNvSpPr/>
          <p:nvPr/>
        </p:nvSpPr>
        <p:spPr>
          <a:xfrm>
            <a:off x="5035836" y="-3"/>
            <a:ext cx="1303646" cy="56608"/>
          </a:xfrm>
          <a:prstGeom prst="rect">
            <a:avLst/>
          </a:prstGeom>
          <a:solidFill>
            <a:srgbClr val="1C30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4" name="Shape 34"/>
          <p:cNvSpPr/>
          <p:nvPr/>
        </p:nvSpPr>
        <p:spPr>
          <a:xfrm>
            <a:off x="7878656" y="-2404"/>
            <a:ext cx="1142863" cy="45719"/>
          </a:xfrm>
          <a:prstGeom prst="rect">
            <a:avLst/>
          </a:prstGeom>
          <a:solidFill>
            <a:srgbClr val="75A5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5" name="Shape 35"/>
          <p:cNvSpPr/>
          <p:nvPr/>
        </p:nvSpPr>
        <p:spPr>
          <a:xfrm>
            <a:off x="6381465" y="0"/>
            <a:ext cx="1601457" cy="51318"/>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6" name="Shape 36"/>
          <p:cNvSpPr/>
          <p:nvPr/>
        </p:nvSpPr>
        <p:spPr>
          <a:xfrm>
            <a:off x="-135" y="-3"/>
            <a:ext cx="643613" cy="51321"/>
          </a:xfrm>
          <a:prstGeom prst="rect">
            <a:avLst/>
          </a:prstGeom>
          <a:solidFill>
            <a:srgbClr val="B589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37" name="Shape 37"/>
          <p:cNvPicPr preferRelativeResize="0"/>
          <p:nvPr/>
        </p:nvPicPr>
        <p:blipFill rotWithShape="1">
          <a:blip r:embed="rId2">
            <a:alphaModFix/>
          </a:blip>
          <a:srcRect/>
          <a:stretch/>
        </p:blipFill>
        <p:spPr>
          <a:xfrm>
            <a:off x="-135" y="6813550"/>
            <a:ext cx="9144000" cy="44450"/>
          </a:xfrm>
          <a:prstGeom prst="rect">
            <a:avLst/>
          </a:prstGeom>
          <a:noFill/>
          <a:ln>
            <a:noFill/>
          </a:ln>
        </p:spPr>
      </p:pic>
      <p:sp>
        <p:nvSpPr>
          <p:cNvPr id="38" name="Shape 38"/>
          <p:cNvSpPr txBox="1">
            <a:spLocks noGrp="1"/>
          </p:cNvSpPr>
          <p:nvPr>
            <p:ph type="title"/>
          </p:nvPr>
        </p:nvSpPr>
        <p:spPr>
          <a:xfrm>
            <a:off x="2911675" y="131650"/>
            <a:ext cx="5165400" cy="6219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640"/>
              </a:spcBef>
              <a:spcAft>
                <a:spcPts val="0"/>
              </a:spcAft>
              <a:buNone/>
              <a:defRPr sz="3200" b="1">
                <a:solidFill>
                  <a:srgbClr val="1C3046"/>
                </a:solidFill>
                <a:latin typeface="Calibri"/>
                <a:ea typeface="Calibri"/>
                <a:cs typeface="Calibri"/>
                <a:sym typeface="Calibri"/>
              </a:defRPr>
            </a:lvl1pPr>
            <a:lvl2pPr lvl="1">
              <a:spcBef>
                <a:spcPts val="0"/>
              </a:spcBef>
              <a:spcAft>
                <a:spcPts val="0"/>
              </a:spcAft>
              <a:buNone/>
              <a:defRPr sz="3200" b="1">
                <a:latin typeface="Calibri"/>
                <a:ea typeface="Calibri"/>
                <a:cs typeface="Calibri"/>
                <a:sym typeface="Calibri"/>
              </a:defRPr>
            </a:lvl2pPr>
            <a:lvl3pPr lvl="2">
              <a:spcBef>
                <a:spcPts val="0"/>
              </a:spcBef>
              <a:spcAft>
                <a:spcPts val="0"/>
              </a:spcAft>
              <a:buNone/>
              <a:defRPr sz="3200" b="1">
                <a:latin typeface="Calibri"/>
                <a:ea typeface="Calibri"/>
                <a:cs typeface="Calibri"/>
                <a:sym typeface="Calibri"/>
              </a:defRPr>
            </a:lvl3pPr>
            <a:lvl4pPr lvl="3">
              <a:spcBef>
                <a:spcPts val="0"/>
              </a:spcBef>
              <a:spcAft>
                <a:spcPts val="0"/>
              </a:spcAft>
              <a:buNone/>
              <a:defRPr sz="3200" b="1">
                <a:latin typeface="Calibri"/>
                <a:ea typeface="Calibri"/>
                <a:cs typeface="Calibri"/>
                <a:sym typeface="Calibri"/>
              </a:defRPr>
            </a:lvl4pPr>
            <a:lvl5pPr lvl="4">
              <a:spcBef>
                <a:spcPts val="0"/>
              </a:spcBef>
              <a:spcAft>
                <a:spcPts val="0"/>
              </a:spcAft>
              <a:buNone/>
              <a:defRPr sz="3200" b="1">
                <a:latin typeface="Calibri"/>
                <a:ea typeface="Calibri"/>
                <a:cs typeface="Calibri"/>
                <a:sym typeface="Calibri"/>
              </a:defRPr>
            </a:lvl5pPr>
            <a:lvl6pPr lvl="5">
              <a:spcBef>
                <a:spcPts val="0"/>
              </a:spcBef>
              <a:spcAft>
                <a:spcPts val="0"/>
              </a:spcAft>
              <a:buNone/>
              <a:defRPr sz="3200" b="1">
                <a:latin typeface="Calibri"/>
                <a:ea typeface="Calibri"/>
                <a:cs typeface="Calibri"/>
                <a:sym typeface="Calibri"/>
              </a:defRPr>
            </a:lvl6pPr>
            <a:lvl7pPr lvl="6">
              <a:spcBef>
                <a:spcPts val="0"/>
              </a:spcBef>
              <a:spcAft>
                <a:spcPts val="0"/>
              </a:spcAft>
              <a:buNone/>
              <a:defRPr sz="3200" b="1">
                <a:latin typeface="Calibri"/>
                <a:ea typeface="Calibri"/>
                <a:cs typeface="Calibri"/>
                <a:sym typeface="Calibri"/>
              </a:defRPr>
            </a:lvl7pPr>
            <a:lvl8pPr lvl="7">
              <a:spcBef>
                <a:spcPts val="0"/>
              </a:spcBef>
              <a:spcAft>
                <a:spcPts val="0"/>
              </a:spcAft>
              <a:buNone/>
              <a:defRPr sz="3200" b="1">
                <a:latin typeface="Calibri"/>
                <a:ea typeface="Calibri"/>
                <a:cs typeface="Calibri"/>
                <a:sym typeface="Calibri"/>
              </a:defRPr>
            </a:lvl8pPr>
            <a:lvl9pPr lvl="8">
              <a:spcBef>
                <a:spcPts val="0"/>
              </a:spcBef>
              <a:spcAft>
                <a:spcPts val="0"/>
              </a:spcAft>
              <a:buNone/>
              <a:defRPr sz="3200" b="1">
                <a:latin typeface="Calibri"/>
                <a:ea typeface="Calibri"/>
                <a:cs typeface="Calibri"/>
                <a:sym typeface="Calibri"/>
              </a:defRPr>
            </a:lvl9pPr>
          </a:lstStyle>
          <a:p>
            <a:endParaRPr/>
          </a:p>
        </p:txBody>
      </p:sp>
    </p:spTree>
    <p:extLst>
      <p:ext uri="{BB962C8B-B14F-4D97-AF65-F5344CB8AC3E}">
        <p14:creationId xmlns:p14="http://schemas.microsoft.com/office/powerpoint/2010/main" val="1967722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olo e contenuto">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04236"/>
            <a:ext cx="2133600" cy="365125"/>
          </a:xfrm>
          <a:prstGeom prst="rect">
            <a:avLst/>
          </a:prstGeom>
        </p:spPr>
        <p:txBody>
          <a:bodyPr/>
          <a:lstStyle>
            <a:lvl1pPr>
              <a:defRPr sz="1300" b="0" i="0">
                <a:solidFill>
                  <a:schemeClr val="tx1">
                    <a:lumMod val="75000"/>
                  </a:schemeClr>
                </a:solidFill>
                <a:latin typeface="Alte DIN 1451 Mittelschrift" panose="020B0603020202020204" pitchFamily="34" charset="0"/>
                <a:ea typeface="Open Sans" charset="0"/>
                <a:cs typeface="Open Sans" charset="0"/>
              </a:defRPr>
            </a:lvl1pPr>
          </a:lstStyle>
          <a:p>
            <a:fld id="{1D8BD707-D9CF-40AE-B4C6-C98DA3205C09}" type="datetimeFigureOut">
              <a:rPr lang="en-US" smtClean="0"/>
              <a:pPr/>
              <a:t>18. 08. 16.</a:t>
            </a:fld>
            <a:endParaRPr lang="en-US" dirty="0"/>
          </a:p>
        </p:txBody>
      </p:sp>
      <p:sp>
        <p:nvSpPr>
          <p:cNvPr id="5" name="Footer Placeholder 4"/>
          <p:cNvSpPr>
            <a:spLocks noGrp="1"/>
          </p:cNvSpPr>
          <p:nvPr>
            <p:ph type="ftr" sz="quarter" idx="11"/>
          </p:nvPr>
        </p:nvSpPr>
        <p:spPr>
          <a:xfrm>
            <a:off x="3124200" y="6304236"/>
            <a:ext cx="2895600" cy="365125"/>
          </a:xfrm>
          <a:prstGeom prst="rect">
            <a:avLst/>
          </a:prstGeom>
        </p:spPr>
        <p:txBody>
          <a:bodyPr/>
          <a:lstStyle>
            <a:lvl1pPr>
              <a:defRPr sz="1300" b="0" i="0">
                <a:solidFill>
                  <a:schemeClr val="tx1">
                    <a:lumMod val="75000"/>
                  </a:schemeClr>
                </a:solidFill>
                <a:latin typeface="Alte DIN 1451 Mittelschrift" panose="020B0603020202020204" pitchFamily="34" charset="0"/>
                <a:ea typeface="Open Sans" charset="0"/>
                <a:cs typeface="Open Sans" charset="0"/>
              </a:defRPr>
            </a:lvl1pPr>
          </a:lstStyle>
          <a:p>
            <a:r>
              <a:rPr lang="en-US"/>
              <a:t>Footer</a:t>
            </a:r>
            <a:endParaRPr lang="en-US" dirty="0"/>
          </a:p>
        </p:txBody>
      </p:sp>
      <p:sp>
        <p:nvSpPr>
          <p:cNvPr id="6" name="Slide Number Placeholder 5"/>
          <p:cNvSpPr>
            <a:spLocks noGrp="1"/>
          </p:cNvSpPr>
          <p:nvPr>
            <p:ph type="sldNum" sz="quarter" idx="12"/>
          </p:nvPr>
        </p:nvSpPr>
        <p:spPr>
          <a:xfrm>
            <a:off x="6553200" y="6304236"/>
            <a:ext cx="2133600" cy="365125"/>
          </a:xfrm>
          <a:prstGeom prst="rect">
            <a:avLst/>
          </a:prstGeom>
        </p:spPr>
        <p:txBody>
          <a:bodyPr/>
          <a:lstStyle>
            <a:lvl1pPr algn="r">
              <a:defRPr sz="1300" b="0" i="0">
                <a:solidFill>
                  <a:schemeClr val="tx1">
                    <a:lumMod val="75000"/>
                  </a:schemeClr>
                </a:solidFill>
                <a:latin typeface="Alte DIN 1451 Mittelschrift" panose="020B0603020202020204" pitchFamily="34" charset="0"/>
                <a:ea typeface="Open Sans" charset="0"/>
                <a:cs typeface="Open Sans" charset="0"/>
              </a:defRPr>
            </a:lvl1pPr>
          </a:lstStyle>
          <a:p>
            <a:fld id="{B6F15528-21DE-4FAA-801E-634DDDAF4B2B}" type="slidenum">
              <a:rPr lang="en-US" smtClean="0"/>
              <a:pPr/>
              <a:t>‹#›</a:t>
            </a:fld>
            <a:endParaRPr lang="en-US" dirty="0"/>
          </a:p>
        </p:txBody>
      </p:sp>
      <p:sp>
        <p:nvSpPr>
          <p:cNvPr id="11" name="Titolo 1"/>
          <p:cNvSpPr>
            <a:spLocks noGrp="1"/>
          </p:cNvSpPr>
          <p:nvPr>
            <p:ph type="title" hasCustomPrompt="1"/>
          </p:nvPr>
        </p:nvSpPr>
        <p:spPr>
          <a:xfrm>
            <a:off x="467544" y="620688"/>
            <a:ext cx="5472608" cy="576064"/>
          </a:xfrm>
          <a:prstGeom prst="rect">
            <a:avLst/>
          </a:prstGeom>
        </p:spPr>
        <p:txBody>
          <a:bodyPr vert="horz"/>
          <a:lstStyle>
            <a:lvl1pPr algn="l">
              <a:defRPr sz="2800" b="1" i="0">
                <a:solidFill>
                  <a:srgbClr val="246889"/>
                </a:solidFill>
                <a:latin typeface="Alte DIN 1451 Mittelschrift gepraegt" charset="0"/>
                <a:ea typeface="Alte DIN 1451 Mittelschrift gepraegt" charset="0"/>
                <a:cs typeface="Alte DIN 1451 Mittelschrift gepraegt" charset="0"/>
              </a:defRPr>
            </a:lvl1pPr>
          </a:lstStyle>
          <a:p>
            <a:r>
              <a:rPr lang="it-IT" dirty="0"/>
              <a:t>Click </a:t>
            </a:r>
            <a:r>
              <a:rPr lang="it-IT" dirty="0" err="1"/>
              <a:t>here</a:t>
            </a:r>
            <a:r>
              <a:rPr lang="it-IT" dirty="0"/>
              <a:t> to </a:t>
            </a:r>
            <a:r>
              <a:rPr lang="it-IT" dirty="0" err="1"/>
              <a:t>add</a:t>
            </a:r>
            <a:r>
              <a:rPr lang="it-IT" dirty="0"/>
              <a:t> Title</a:t>
            </a:r>
          </a:p>
        </p:txBody>
      </p:sp>
      <p:sp>
        <p:nvSpPr>
          <p:cNvPr id="12" name="Rettangolo 11"/>
          <p:cNvSpPr/>
          <p:nvPr userDrawn="1"/>
        </p:nvSpPr>
        <p:spPr>
          <a:xfrm>
            <a:off x="495063" y="476672"/>
            <a:ext cx="2016224" cy="45719"/>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rgbClr val="246889"/>
              </a:solidFill>
            </a:endParaRPr>
          </a:p>
        </p:txBody>
      </p:sp>
      <p:sp>
        <p:nvSpPr>
          <p:cNvPr id="15" name="Segnaposto contenuto 2"/>
          <p:cNvSpPr>
            <a:spLocks noGrp="1"/>
          </p:cNvSpPr>
          <p:nvPr>
            <p:ph idx="1"/>
          </p:nvPr>
        </p:nvSpPr>
        <p:spPr>
          <a:xfrm>
            <a:off x="457200" y="1268761"/>
            <a:ext cx="8229600" cy="4525963"/>
          </a:xfrm>
          <a:prstGeom prst="rect">
            <a:avLst/>
          </a:prstGeom>
        </p:spPr>
        <p:txBody>
          <a:bodyPr/>
          <a:lstStyle>
            <a:lvl1pPr>
              <a:defRPr sz="2400">
                <a:latin typeface="Alte DIN 1451 Mittelschrift" panose="020B0603020202020204" pitchFamily="34" charset="0"/>
                <a:ea typeface="Open Sans" panose="020B0606030504020204" pitchFamily="34" charset="0"/>
                <a:cs typeface="Open Sans" panose="020B0606030504020204" pitchFamily="34" charset="0"/>
              </a:defRPr>
            </a:lvl1pPr>
          </a:lstStyle>
          <a:p>
            <a:endParaRPr lang="it-IT" dirty="0"/>
          </a:p>
        </p:txBody>
      </p:sp>
      <p:pic>
        <p:nvPicPr>
          <p:cNvPr id="10" name="Picture 9">
            <a:extLst>
              <a:ext uri="{FF2B5EF4-FFF2-40B4-BE49-F238E27FC236}">
                <a16:creationId xmlns="" xmlns:a16="http://schemas.microsoft.com/office/drawing/2014/main" id="{29129220-8E9B-8044-9700-05AAA130E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1194" y="182476"/>
            <a:ext cx="1225302" cy="1225302"/>
          </a:xfrm>
          <a:prstGeom prst="rect">
            <a:avLst/>
          </a:prstGeom>
        </p:spPr>
      </p:pic>
    </p:spTree>
    <p:extLst>
      <p:ext uri="{BB962C8B-B14F-4D97-AF65-F5344CB8AC3E}">
        <p14:creationId xmlns:p14="http://schemas.microsoft.com/office/powerpoint/2010/main" val="257670822"/>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theme" Target="../theme/theme1.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image" Target="../media/image1.jp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15.jpeg"/><Relationship Id="rId13" Type="http://schemas.openxmlformats.org/officeDocument/2006/relationships/image" Target="../media/image16.png"/><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 xmlns:a16="http://schemas.microsoft.com/office/drawing/2014/main" id="{1E31386F-E162-934A-8D1F-9D95C069AEBC}"/>
              </a:ext>
            </a:extLst>
          </p:cNvPr>
          <p:cNvSpPr>
            <a:spLocks noGrp="1"/>
          </p:cNvSpPr>
          <p:nvPr>
            <p:ph type="sldNum" sz="quarter" idx="4"/>
          </p:nvPr>
        </p:nvSpPr>
        <p:spPr>
          <a:xfrm>
            <a:off x="6553200" y="6381328"/>
            <a:ext cx="2339280" cy="288032"/>
          </a:xfrm>
          <a:prstGeom prst="rect">
            <a:avLst/>
          </a:prstGeom>
        </p:spPr>
        <p:txBody>
          <a:bodyPr/>
          <a:lstStyle>
            <a:lvl1pPr algn="r">
              <a:defRPr sz="975" b="0" i="0">
                <a:solidFill>
                  <a:schemeClr val="tx1"/>
                </a:solidFill>
                <a:latin typeface="Calibri" panose="020F0502020204030204" pitchFamily="34" charset="0"/>
                <a:ea typeface="Source Sans Pro" charset="0"/>
                <a:cs typeface="Calibri" panose="020F0502020204030204" pitchFamily="34" charset="0"/>
              </a:defRPr>
            </a:lvl1pPr>
          </a:lstStyle>
          <a:p>
            <a:fld id="{B6F15528-21DE-4FAA-801E-634DDDAF4B2B}" type="slidenum">
              <a:rPr lang="en-US" smtClean="0"/>
              <a:pPr/>
              <a:t>‹#›</a:t>
            </a:fld>
            <a:endParaRPr lang="en-US" dirty="0"/>
          </a:p>
        </p:txBody>
      </p:sp>
      <p:sp>
        <p:nvSpPr>
          <p:cNvPr id="5" name="Date Placeholder 3">
            <a:extLst>
              <a:ext uri="{FF2B5EF4-FFF2-40B4-BE49-F238E27FC236}">
                <a16:creationId xmlns="" xmlns:a16="http://schemas.microsoft.com/office/drawing/2014/main" id="{FD864FEF-6066-9447-AB93-1A0F90C4437D}"/>
              </a:ext>
            </a:extLst>
          </p:cNvPr>
          <p:cNvSpPr>
            <a:spLocks noGrp="1"/>
          </p:cNvSpPr>
          <p:nvPr>
            <p:ph type="dt" sz="half" idx="2"/>
          </p:nvPr>
        </p:nvSpPr>
        <p:spPr>
          <a:xfrm>
            <a:off x="251520" y="6381328"/>
            <a:ext cx="2133600" cy="288032"/>
          </a:xfrm>
          <a:prstGeom prst="rect">
            <a:avLst/>
          </a:prstGeom>
        </p:spPr>
        <p:txBody>
          <a:bodyPr/>
          <a:lstStyle>
            <a:lvl1pPr>
              <a:defRPr sz="980" b="0" i="0">
                <a:solidFill>
                  <a:schemeClr val="tx1">
                    <a:lumMod val="75000"/>
                  </a:schemeClr>
                </a:solidFill>
                <a:latin typeface="+mn-lt"/>
                <a:ea typeface="Source Sans Pro" charset="0"/>
                <a:cs typeface="Source Sans Pro" charset="0"/>
              </a:defRPr>
            </a:lvl1pPr>
          </a:lstStyle>
          <a:p>
            <a:fld id="{1D8BD707-D9CF-40AE-B4C6-C98DA3205C09}" type="datetimeFigureOut">
              <a:rPr lang="en-US" smtClean="0"/>
              <a:pPr/>
              <a:t>18. 08. 16.</a:t>
            </a:fld>
            <a:endParaRPr lang="en-US" dirty="0"/>
          </a:p>
        </p:txBody>
      </p:sp>
      <p:sp>
        <p:nvSpPr>
          <p:cNvPr id="6" name="Footer Placeholder 4">
            <a:extLst>
              <a:ext uri="{FF2B5EF4-FFF2-40B4-BE49-F238E27FC236}">
                <a16:creationId xmlns="" xmlns:a16="http://schemas.microsoft.com/office/drawing/2014/main" id="{62C92904-4608-474D-BBAB-CD0DAE59CC70}"/>
              </a:ext>
            </a:extLst>
          </p:cNvPr>
          <p:cNvSpPr>
            <a:spLocks noGrp="1"/>
          </p:cNvSpPr>
          <p:nvPr>
            <p:ph type="ftr" sz="quarter" idx="3"/>
          </p:nvPr>
        </p:nvSpPr>
        <p:spPr>
          <a:xfrm>
            <a:off x="3124200" y="6381328"/>
            <a:ext cx="2895600" cy="288032"/>
          </a:xfrm>
          <a:prstGeom prst="rect">
            <a:avLst/>
          </a:prstGeom>
        </p:spPr>
        <p:txBody>
          <a:bodyPr>
            <a:normAutofit/>
          </a:bodyPr>
          <a:lstStyle>
            <a:lvl1pPr>
              <a:defRPr sz="980" b="0" i="0">
                <a:solidFill>
                  <a:schemeClr val="tx1">
                    <a:lumMod val="75000"/>
                  </a:schemeClr>
                </a:solidFill>
                <a:latin typeface="+mn-lt"/>
                <a:ea typeface="Source Sans Pro" charset="0"/>
                <a:cs typeface="Source Sans Pro" charset="0"/>
              </a:defRPr>
            </a:lvl1pPr>
          </a:lstStyle>
          <a:p>
            <a:r>
              <a:rPr lang="en-US"/>
              <a:t>Footer</a:t>
            </a:r>
            <a:endParaRPr lang="en-US" dirty="0"/>
          </a:p>
        </p:txBody>
      </p:sp>
      <p:cxnSp>
        <p:nvCxnSpPr>
          <p:cNvPr id="7" name="Connettore 1 6">
            <a:extLst>
              <a:ext uri="{FF2B5EF4-FFF2-40B4-BE49-F238E27FC236}">
                <a16:creationId xmlns="" xmlns:a16="http://schemas.microsoft.com/office/drawing/2014/main" id="{1319845F-1E54-2745-8B1A-D63A20E61931}"/>
              </a:ext>
            </a:extLst>
          </p:cNvPr>
          <p:cNvCxnSpPr>
            <a:cxnSpLocks/>
          </p:cNvCxnSpPr>
          <p:nvPr/>
        </p:nvCxnSpPr>
        <p:spPr>
          <a:xfrm flipH="1" flipV="1">
            <a:off x="251520" y="6376247"/>
            <a:ext cx="8640960" cy="5085"/>
          </a:xfrm>
          <a:prstGeom prst="line">
            <a:avLst/>
          </a:prstGeom>
          <a:ln w="12700">
            <a:solidFill>
              <a:srgbClr val="1D2F45"/>
            </a:solidFill>
          </a:ln>
          <a:effectLst/>
        </p:spPr>
        <p:style>
          <a:lnRef idx="2">
            <a:schemeClr val="accent1"/>
          </a:lnRef>
          <a:fillRef idx="0">
            <a:schemeClr val="accent1"/>
          </a:fillRef>
          <a:effectRef idx="1">
            <a:schemeClr val="accent1"/>
          </a:effectRef>
          <a:fontRef idx="minor">
            <a:schemeClr val="tx1"/>
          </a:fontRef>
        </p:style>
      </p:cxnSp>
      <p:sp>
        <p:nvSpPr>
          <p:cNvPr id="8" name="Rettangolo 7">
            <a:extLst>
              <a:ext uri="{FF2B5EF4-FFF2-40B4-BE49-F238E27FC236}">
                <a16:creationId xmlns="" xmlns:a16="http://schemas.microsoft.com/office/drawing/2014/main" id="{1A085F82-CD25-8A4D-8A2C-FFC5CB539BB8}"/>
              </a:ext>
            </a:extLst>
          </p:cNvPr>
          <p:cNvSpPr/>
          <p:nvPr/>
        </p:nvSpPr>
        <p:spPr>
          <a:xfrm>
            <a:off x="8450088" y="6381332"/>
            <a:ext cx="442392" cy="293117"/>
          </a:xfrm>
          <a:prstGeom prst="rect">
            <a:avLst/>
          </a:prstGeom>
          <a:solidFill>
            <a:srgbClr val="1D2F45">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chemeClr val="bg1">
                  <a:lumMod val="65000"/>
                </a:schemeClr>
              </a:solidFill>
            </a:endParaRPr>
          </a:p>
        </p:txBody>
      </p:sp>
    </p:spTree>
    <p:extLst>
      <p:ext uri="{BB962C8B-B14F-4D97-AF65-F5344CB8AC3E}">
        <p14:creationId xmlns:p14="http://schemas.microsoft.com/office/powerpoint/2010/main" val="25721837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4" r:id="rId3"/>
    <p:sldLayoutId id="2147483709" r:id="rId4"/>
    <p:sldLayoutId id="2147483710" r:id="rId5"/>
    <p:sldLayoutId id="2147483712" r:id="rId6"/>
    <p:sldLayoutId id="2147483711" r:id="rId7"/>
    <p:sldLayoutId id="2147483714" r:id="rId8"/>
    <p:sldLayoutId id="2147483715" r:id="rId9"/>
    <p:sldLayoutId id="2147483727" r:id="rId10"/>
    <p:sldLayoutId id="2147483728" r:id="rId11"/>
    <p:sldLayoutId id="2147483729" r:id="rId12"/>
    <p:sldLayoutId id="2147483730" r:id="rId13"/>
    <p:sldLayoutId id="2147483731" r:id="rId14"/>
    <p:sldLayoutId id="2147483733" r:id="rId15"/>
    <p:sldLayoutId id="2147483734" r:id="rId16"/>
    <p:sldLayoutId id="2147483735" r:id="rId17"/>
    <p:sldLayoutId id="2147483736"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Lst>
  <p:hf hdr="0" ftr="0"/>
  <p:txStyles>
    <p:titleStyle>
      <a:lvl1pPr algn="l" defTabSz="342900" rtl="0" eaLnBrk="1" latinLnBrk="0" hangingPunct="1">
        <a:spcBef>
          <a:spcPct val="0"/>
        </a:spcBef>
        <a:buNone/>
        <a:defRPr sz="3200" b="1" kern="1200">
          <a:solidFill>
            <a:srgbClr val="1C3046"/>
          </a:solidFill>
          <a:latin typeface="+mn-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it-IT"/>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646237"/>
            <a:ext cx="7886700" cy="752476"/>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628650" y="2541069"/>
            <a:ext cx="7886700" cy="3051209"/>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www.eoscpilot.eu</a:t>
            </a:r>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The European Open Science Cloud for Research pilot project is funded by the European Commission, DG Research &amp; Innovation under contract no. 739563</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E5F24-684F-EB47-903B-D0BF2D59DFAF}" type="slidenum">
              <a:rPr lang="en-GB" smtClean="0"/>
              <a:t>‹#›</a:t>
            </a:fld>
            <a:endParaRPr lang="en-GB"/>
          </a:p>
        </p:txBody>
      </p:sp>
    </p:spTree>
    <p:extLst>
      <p:ext uri="{BB962C8B-B14F-4D97-AF65-F5344CB8AC3E}">
        <p14:creationId xmlns:p14="http://schemas.microsoft.com/office/powerpoint/2010/main" val="94505083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250000"/>
        <a:buFontTx/>
        <a:buBlip>
          <a:blip r:embed="rId1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250000"/>
        <a:buFontTx/>
        <a:buBlip>
          <a:blip r:embed="rId1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250000"/>
        <a:buFontTx/>
        <a:buBlip>
          <a:blip r:embed="rId1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250000"/>
        <a:buFontTx/>
        <a:buBlip>
          <a:blip r:embed="rId1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250000"/>
        <a:buFontTx/>
        <a:buBlip>
          <a:blip r:embed="rId1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37.jpeg"/></Relationships>
</file>

<file path=ppt/slides/_rels/slide15.xml.rels><?xml version="1.0" encoding="UTF-8" standalone="yes"?>
<Relationships xmlns="http://schemas.openxmlformats.org/package/2006/relationships"><Relationship Id="rId46" Type="http://schemas.openxmlformats.org/officeDocument/2006/relationships/image" Target="../media/image82.jpg"/><Relationship Id="rId47" Type="http://schemas.openxmlformats.org/officeDocument/2006/relationships/image" Target="../media/image83.png"/><Relationship Id="rId20" Type="http://schemas.openxmlformats.org/officeDocument/2006/relationships/image" Target="../media/image56.jpeg"/><Relationship Id="rId21" Type="http://schemas.openxmlformats.org/officeDocument/2006/relationships/image" Target="../media/image57.png"/><Relationship Id="rId22" Type="http://schemas.openxmlformats.org/officeDocument/2006/relationships/image" Target="../media/image58.jpg"/><Relationship Id="rId23" Type="http://schemas.openxmlformats.org/officeDocument/2006/relationships/image" Target="../media/image59.png"/><Relationship Id="rId24" Type="http://schemas.openxmlformats.org/officeDocument/2006/relationships/image" Target="../media/image60.jpg"/><Relationship Id="rId25" Type="http://schemas.openxmlformats.org/officeDocument/2006/relationships/image" Target="../media/image61.png"/><Relationship Id="rId26" Type="http://schemas.openxmlformats.org/officeDocument/2006/relationships/image" Target="../media/image62.jpg"/><Relationship Id="rId27" Type="http://schemas.openxmlformats.org/officeDocument/2006/relationships/image" Target="../media/image63.png"/><Relationship Id="rId28" Type="http://schemas.openxmlformats.org/officeDocument/2006/relationships/image" Target="../media/image64.jpeg"/><Relationship Id="rId29" Type="http://schemas.openxmlformats.org/officeDocument/2006/relationships/image" Target="../media/image65.png"/><Relationship Id="rId1" Type="http://schemas.openxmlformats.org/officeDocument/2006/relationships/slideLayout" Target="../slideLayouts/slideLayout10.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image" Target="../media/image41.png"/><Relationship Id="rId30" Type="http://schemas.openxmlformats.org/officeDocument/2006/relationships/image" Target="../media/image66.jpeg"/><Relationship Id="rId31" Type="http://schemas.openxmlformats.org/officeDocument/2006/relationships/image" Target="../media/image67.png"/><Relationship Id="rId32" Type="http://schemas.openxmlformats.org/officeDocument/2006/relationships/image" Target="../media/image68.png"/><Relationship Id="rId9" Type="http://schemas.openxmlformats.org/officeDocument/2006/relationships/image" Target="../media/image45.png"/><Relationship Id="rId6" Type="http://schemas.openxmlformats.org/officeDocument/2006/relationships/image" Target="../media/image42.jpeg"/><Relationship Id="rId7" Type="http://schemas.openxmlformats.org/officeDocument/2006/relationships/image" Target="../media/image43.png"/><Relationship Id="rId8" Type="http://schemas.openxmlformats.org/officeDocument/2006/relationships/image" Target="../media/image44.jpeg"/><Relationship Id="rId33" Type="http://schemas.openxmlformats.org/officeDocument/2006/relationships/image" Target="../media/image69.png"/><Relationship Id="rId34" Type="http://schemas.openxmlformats.org/officeDocument/2006/relationships/image" Target="../media/image70.jpg"/><Relationship Id="rId35" Type="http://schemas.openxmlformats.org/officeDocument/2006/relationships/image" Target="../media/image71.png"/><Relationship Id="rId36" Type="http://schemas.openxmlformats.org/officeDocument/2006/relationships/image" Target="../media/image72.jpg"/><Relationship Id="rId10" Type="http://schemas.openxmlformats.org/officeDocument/2006/relationships/image" Target="../media/image46.jpeg"/><Relationship Id="rId11" Type="http://schemas.openxmlformats.org/officeDocument/2006/relationships/image" Target="../media/image47.png"/><Relationship Id="rId12" Type="http://schemas.openxmlformats.org/officeDocument/2006/relationships/image" Target="../media/image48.jpeg"/><Relationship Id="rId13" Type="http://schemas.openxmlformats.org/officeDocument/2006/relationships/image" Target="../media/image49.png"/><Relationship Id="rId14" Type="http://schemas.openxmlformats.org/officeDocument/2006/relationships/image" Target="../media/image50.jpeg"/><Relationship Id="rId15" Type="http://schemas.openxmlformats.org/officeDocument/2006/relationships/image" Target="../media/image51.png"/><Relationship Id="rId16" Type="http://schemas.openxmlformats.org/officeDocument/2006/relationships/image" Target="../media/image52.jpeg"/><Relationship Id="rId17" Type="http://schemas.openxmlformats.org/officeDocument/2006/relationships/image" Target="../media/image53.png"/><Relationship Id="rId18" Type="http://schemas.openxmlformats.org/officeDocument/2006/relationships/image" Target="../media/image54.jpeg"/><Relationship Id="rId19" Type="http://schemas.openxmlformats.org/officeDocument/2006/relationships/image" Target="../media/image55.png"/><Relationship Id="rId37" Type="http://schemas.openxmlformats.org/officeDocument/2006/relationships/image" Target="../media/image73.png"/><Relationship Id="rId38" Type="http://schemas.openxmlformats.org/officeDocument/2006/relationships/image" Target="../media/image74.png"/><Relationship Id="rId39" Type="http://schemas.openxmlformats.org/officeDocument/2006/relationships/image" Target="../media/image75.png"/><Relationship Id="rId40" Type="http://schemas.openxmlformats.org/officeDocument/2006/relationships/image" Target="../media/image76.jpeg"/><Relationship Id="rId41" Type="http://schemas.openxmlformats.org/officeDocument/2006/relationships/image" Target="../media/image77.png"/><Relationship Id="rId42" Type="http://schemas.openxmlformats.org/officeDocument/2006/relationships/image" Target="../media/image78.jpg"/><Relationship Id="rId43" Type="http://schemas.openxmlformats.org/officeDocument/2006/relationships/image" Target="../media/image79.png"/><Relationship Id="rId44" Type="http://schemas.openxmlformats.org/officeDocument/2006/relationships/image" Target="../media/image80.jpeg"/><Relationship Id="rId45"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0.xml"/><Relationship Id="rId2"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1.png"/><Relationship Id="rId9" Type="http://schemas.openxmlformats.org/officeDocument/2006/relationships/image" Target="../media/image92.png"/><Relationship Id="rId10" Type="http://schemas.openxmlformats.org/officeDocument/2006/relationships/image" Target="../media/image93.png"/><Relationship Id="rId1" Type="http://schemas.openxmlformats.org/officeDocument/2006/relationships/slideLayout" Target="../slideLayouts/slideLayout10.xml"/><Relationship Id="rId2" Type="http://schemas.openxmlformats.org/officeDocument/2006/relationships/image" Target="../media/image8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hyperlink" Target="http://www.egi.eu/services" TargetMode="External"/><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hyperlink" Target="mailto:Giuseppe.LaRocca@egi.eu" TargetMode="External"/><Relationship Id="rId5" Type="http://schemas.openxmlformats.org/officeDocument/2006/relationships/image" Target="../media/image21.jpeg"/><Relationship Id="rId1" Type="http://schemas.openxmlformats.org/officeDocument/2006/relationships/slideLayout" Target="../slideLayouts/slideLayout10.xml"/><Relationship Id="rId2" Type="http://schemas.openxmlformats.org/officeDocument/2006/relationships/hyperlink" Target="mailto:Gergely.Sipos@egi.e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hyperlink" Target="http://go.egi.eu/cta" TargetMode="External"/><Relationship Id="rId4" Type="http://schemas.openxmlformats.org/officeDocument/2006/relationships/image" Target="../media/image98.jpeg"/><Relationship Id="rId1" Type="http://schemas.openxmlformats.org/officeDocument/2006/relationships/slideLayout" Target="../slideLayouts/slideLayout12.xml"/><Relationship Id="rId2" Type="http://schemas.openxmlformats.org/officeDocument/2006/relationships/image" Target="../media/image97.jpe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hyperlink" Target="http://www.egi.eu/services" TargetMode="External"/><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g"/><Relationship Id="rId5" Type="http://schemas.openxmlformats.org/officeDocument/2006/relationships/image" Target="../media/image102.jpeg"/><Relationship Id="rId6" Type="http://schemas.openxmlformats.org/officeDocument/2006/relationships/image" Target="../media/image103.jpeg"/><Relationship Id="rId1" Type="http://schemas.openxmlformats.org/officeDocument/2006/relationships/slideLayout" Target="../slideLayouts/slideLayout15.xml"/><Relationship Id="rId2" Type="http://schemas.openxmlformats.org/officeDocument/2006/relationships/image" Target="../media/image9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9" Type="http://schemas.openxmlformats.org/officeDocument/2006/relationships/image" Target="../media/image111.png"/><Relationship Id="rId20" Type="http://schemas.openxmlformats.org/officeDocument/2006/relationships/image" Target="../media/image122.jpeg"/><Relationship Id="rId21" Type="http://schemas.openxmlformats.org/officeDocument/2006/relationships/image" Target="../media/image123.tiff"/><Relationship Id="rId22" Type="http://schemas.openxmlformats.org/officeDocument/2006/relationships/image" Target="../media/image124.tiff"/><Relationship Id="rId10" Type="http://schemas.openxmlformats.org/officeDocument/2006/relationships/image" Target="../media/image112.png"/><Relationship Id="rId11" Type="http://schemas.openxmlformats.org/officeDocument/2006/relationships/image" Target="../media/image113.jpeg"/><Relationship Id="rId12" Type="http://schemas.openxmlformats.org/officeDocument/2006/relationships/image" Target="../media/image114.png"/><Relationship Id="rId13" Type="http://schemas.openxmlformats.org/officeDocument/2006/relationships/image" Target="../media/image115.jpeg"/><Relationship Id="rId14" Type="http://schemas.openxmlformats.org/officeDocument/2006/relationships/image" Target="../media/image116.png"/><Relationship Id="rId15" Type="http://schemas.openxmlformats.org/officeDocument/2006/relationships/image" Target="../media/image117.png"/><Relationship Id="rId16" Type="http://schemas.openxmlformats.org/officeDocument/2006/relationships/image" Target="../media/image118.jpeg"/><Relationship Id="rId17" Type="http://schemas.openxmlformats.org/officeDocument/2006/relationships/image" Target="../media/image119.gif"/><Relationship Id="rId18" Type="http://schemas.openxmlformats.org/officeDocument/2006/relationships/image" Target="../media/image120.jpeg"/><Relationship Id="rId19" Type="http://schemas.openxmlformats.org/officeDocument/2006/relationships/image" Target="../media/image121.png"/><Relationship Id="rId1" Type="http://schemas.openxmlformats.org/officeDocument/2006/relationships/slideLayout" Target="../slideLayouts/slideLayout16.xml"/><Relationship Id="rId2" Type="http://schemas.openxmlformats.org/officeDocument/2006/relationships/image" Target="../media/image104.gif"/><Relationship Id="rId3" Type="http://schemas.openxmlformats.org/officeDocument/2006/relationships/image" Target="../media/image105.png"/><Relationship Id="rId4" Type="http://schemas.openxmlformats.org/officeDocument/2006/relationships/image" Target="../media/image106.jpeg"/><Relationship Id="rId5" Type="http://schemas.openxmlformats.org/officeDocument/2006/relationships/image" Target="../media/image107.tiff"/><Relationship Id="rId6" Type="http://schemas.openxmlformats.org/officeDocument/2006/relationships/image" Target="../media/image108.gif"/><Relationship Id="rId7" Type="http://schemas.openxmlformats.org/officeDocument/2006/relationships/image" Target="../media/image109.jpeg"/><Relationship Id="rId8" Type="http://schemas.openxmlformats.org/officeDocument/2006/relationships/image" Target="../media/image1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5.png"/><Relationship Id="rId3" Type="http://schemas.openxmlformats.org/officeDocument/2006/relationships/image" Target="../media/image126.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4" Type="http://schemas.microsoft.com/office/2007/relationships/hdphoto" Target="../media/hdphoto1.wdp"/><Relationship Id="rId5" Type="http://schemas.openxmlformats.org/officeDocument/2006/relationships/image" Target="../media/image128.png"/><Relationship Id="rId6" Type="http://schemas.openxmlformats.org/officeDocument/2006/relationships/hyperlink" Target="https://www.egi.eu/use-cases/scientific-applications-tools/chipster/" TargetMode="External"/><Relationship Id="rId7" Type="http://schemas.openxmlformats.org/officeDocument/2006/relationships/hyperlink" Target="http://chipster.csc.fi/index.shtml" TargetMode="External"/><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29.png"/><Relationship Id="rId3" Type="http://schemas.openxmlformats.org/officeDocument/2006/relationships/hyperlink" Target="https://dashboard.appdb.egi.eu/"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32.png"/><Relationship Id="rId3" Type="http://schemas.openxmlformats.org/officeDocument/2006/relationships/image" Target="../media/image133.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opensource.org/licenses/BSD-3-Clause" TargetMode="External"/><Relationship Id="rId4" Type="http://schemas.openxmlformats.org/officeDocument/2006/relationships/hyperlink" Target="http://jupyter.org/widgets" TargetMode="External"/><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hyperlink" Target="https://ipython.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hyperlink" Target="http://nbviewer.jupyter.org/" TargetMode="External"/><Relationship Id="rId5" Type="http://schemas.openxmlformats.org/officeDocument/2006/relationships/image" Target="../media/image141.png"/><Relationship Id="rId6" Type="http://schemas.openxmlformats.org/officeDocument/2006/relationships/image" Target="../media/image142.png"/><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41.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training.fedcloud-tf.fedcloud.eu/" TargetMode="External"/><Relationship Id="rId4" Type="http://schemas.openxmlformats.org/officeDocument/2006/relationships/image" Target="../media/image151.png"/><Relationship Id="rId5" Type="http://schemas.openxmlformats.org/officeDocument/2006/relationships/image" Target="../media/image152.tiff"/><Relationship Id="rId6" Type="http://schemas.openxmlformats.org/officeDocument/2006/relationships/image" Target="../media/image153.tiff"/><Relationship Id="rId7"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mybinder.or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jupyterhub.readthedocs.io/en/latest/" TargetMode="External"/><Relationship Id="rId4" Type="http://schemas.openxmlformats.org/officeDocument/2006/relationships/hyperlink" Target="https://media.readthedocs.org/pdf/jupyterhub/latest/jupyterhub.pdf" TargetMode="External"/><Relationship Id="rId5" Type="http://schemas.openxmlformats.org/officeDocument/2006/relationships/hyperlink" Target="http://petstore.swagger.io/?url=https://raw.githubusercontent.com/jupyter/jupyterhub/master/docs/rest-api.yml%23/default" TargetMode="External"/><Relationship Id="rId6" Type="http://schemas.openxmlformats.org/officeDocument/2006/relationships/hyperlink" Target="https://jupyter.org/" TargetMode="External"/><Relationship Id="rId7" Type="http://schemas.openxmlformats.org/officeDocument/2006/relationships/hyperlink" Target="https://www.egi.eu/use-cases/scientific-applications-tools/the-jupyter-notebook/" TargetMode="External"/><Relationship Id="rId8" Type="http://schemas.openxmlformats.org/officeDocument/2006/relationships/hyperlink" Target="https://wiki.egi.eu/wiki/EGI_Notebooks" TargetMode="External"/><Relationship Id="rId1" Type="http://schemas.openxmlformats.org/officeDocument/2006/relationships/slideLayout" Target="../slideLayouts/slideLayout2.xml"/><Relationship Id="rId2" Type="http://schemas.openxmlformats.org/officeDocument/2006/relationships/hyperlink" Target="https://github.com/jupyterhub/jupyterhub-tutorial"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c.europa.eu/info/sites/info/files/conferences/eosc_summit_2018/prompting_an_eosc_in_practice_eosc_hleg_interim_report.pdf" TargetMode="External"/><Relationship Id="rId3" Type="http://schemas.openxmlformats.org/officeDocument/2006/relationships/hyperlink" Target="http://ec.europa.eu/research/openscience/pdf/swd_2018_83_f1_staff_working_paper_en.pdf%23view=fit&amp;pagemode=non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7.png"/><Relationship Id="rId3" Type="http://schemas.openxmlformats.org/officeDocument/2006/relationships/image" Target="../media/image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8.png"/></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5.xml"/><Relationship Id="rId2" Type="http://schemas.openxmlformats.org/officeDocument/2006/relationships/diagramData" Target="../diagrams/data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eosc-hub.eu/catalogue"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 Type="http://schemas.openxmlformats.org/officeDocument/2006/relationships/slideLayout" Target="../slideLayouts/slideLayout10.xml"/><Relationship Id="rId2"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NUL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1" Type="http://schemas.openxmlformats.org/officeDocument/2006/relationships/slideLayout" Target="../slideLayouts/slideLayout9.xml"/><Relationship Id="rId2" Type="http://schemas.openxmlformats.org/officeDocument/2006/relationships/image" Target="../media/image15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www.egi.eu/services/" TargetMode="External"/><Relationship Id="rId3" Type="http://schemas.openxmlformats.org/officeDocument/2006/relationships/hyperlink" Target="https://www.eosc-hub.eu/catalogue"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png"/></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4" Type="http://schemas.microsoft.com/office/2007/relationships/hdphoto" Target="../media/hdphoto1.wdp"/><Relationship Id="rId5" Type="http://schemas.openxmlformats.org/officeDocument/2006/relationships/hyperlink" Target="http://operations-portal.egi.eu/vo/search" TargetMode="External"/><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86.xml.rels><?xml version="1.0" encoding="UTF-8" standalone="yes"?>
<Relationships xmlns="http://schemas.openxmlformats.org/package/2006/relationships"><Relationship Id="rId3" Type="http://schemas.openxmlformats.org/officeDocument/2006/relationships/hyperlink" Target="https://www.digicert.com/sso" TargetMode="External"/><Relationship Id="rId4" Type="http://schemas.openxmlformats.org/officeDocument/2006/relationships/hyperlink" Target="http://www.igtf.net/" TargetMode="External"/><Relationship Id="rId5" Type="http://schemas.openxmlformats.org/officeDocument/2006/relationships/hyperlink" Target="https://see-grid-ca.hellasgrid.gr/" TargetMode="External"/><Relationship Id="rId6" Type="http://schemas.openxmlformats.org/officeDocument/2006/relationships/hyperlink" Target="http://operations-portal.egi.eu/vo/search" TargetMode="External"/><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7.xml.rels><?xml version="1.0" encoding="UTF-8" standalone="yes"?>
<Relationships xmlns="http://schemas.openxmlformats.org/package/2006/relationships"><Relationship Id="rId3" Type="http://schemas.openxmlformats.org/officeDocument/2006/relationships/image" Target="../media/image164.gif"/><Relationship Id="rId4" Type="http://schemas.openxmlformats.org/officeDocument/2006/relationships/image" Target="../media/image165.jpeg"/><Relationship Id="rId5" Type="http://schemas.openxmlformats.org/officeDocument/2006/relationships/image" Target="../media/image127.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6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6.png"/><Relationship Id="rId3" Type="http://schemas.openxmlformats.org/officeDocument/2006/relationships/hyperlink" Target="http://www.digitalinfrastructures.eu"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eosc-hub.eu" TargetMode="External"/><Relationship Id="rId3" Type="http://schemas.openxmlformats.org/officeDocument/2006/relationships/hyperlink" Target="mailto:Gergely.sipos@egi.e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67.png"/></Relationships>
</file>

<file path=ppt/slides/_rels/slide94.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tiff"/><Relationship Id="rId5" Type="http://schemas.openxmlformats.org/officeDocument/2006/relationships/image" Target="../media/image170.tiff"/><Relationship Id="rId6" Type="http://schemas.openxmlformats.org/officeDocument/2006/relationships/image" Target="../media/image171.tiff"/><Relationship Id="rId1" Type="http://schemas.openxmlformats.org/officeDocument/2006/relationships/slideLayout" Target="../slideLayouts/slideLayout27.xml"/><Relationship Id="rId2" Type="http://schemas.openxmlformats.org/officeDocument/2006/relationships/notesSlide" Target="../notesSlides/notesSlide2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 xmlns:a16="http://schemas.microsoft.com/office/drawing/2014/main" id="{95546774-C6AD-1E4D-90C4-6DE511E551C3}"/>
              </a:ext>
            </a:extLst>
          </p:cNvPr>
          <p:cNvSpPr>
            <a:spLocks noGrp="1"/>
          </p:cNvSpPr>
          <p:nvPr>
            <p:ph sz="quarter" idx="10"/>
          </p:nvPr>
        </p:nvSpPr>
        <p:spPr>
          <a:xfrm>
            <a:off x="1152128" y="3932411"/>
            <a:ext cx="7812360" cy="720725"/>
          </a:xfrm>
        </p:spPr>
        <p:txBody>
          <a:bodyPr>
            <a:noAutofit/>
          </a:bodyPr>
          <a:lstStyle/>
          <a:p>
            <a:r>
              <a:rPr lang="en-GB" dirty="0"/>
              <a:t>Gergely </a:t>
            </a:r>
            <a:r>
              <a:rPr lang="en-GB" dirty="0" smtClean="0"/>
              <a:t>Sipos, Giuseppe La </a:t>
            </a:r>
            <a:r>
              <a:rPr lang="en-GB" dirty="0" err="1" smtClean="0"/>
              <a:t>Rocca</a:t>
            </a:r>
            <a:endParaRPr lang="en-GB" dirty="0" smtClean="0"/>
          </a:p>
          <a:p>
            <a:r>
              <a:rPr lang="en-GB" sz="2000" dirty="0" smtClean="0"/>
              <a:t>EGI Foundation</a:t>
            </a:r>
            <a:endParaRPr lang="en-GB" sz="2000" dirty="0"/>
          </a:p>
          <a:p>
            <a:endParaRPr lang="en-GB" sz="2400" dirty="0"/>
          </a:p>
        </p:txBody>
      </p:sp>
      <p:sp>
        <p:nvSpPr>
          <p:cNvPr id="3" name="Segnaposto contenuto 2">
            <a:extLst>
              <a:ext uri="{FF2B5EF4-FFF2-40B4-BE49-F238E27FC236}">
                <a16:creationId xmlns="" xmlns:a16="http://schemas.microsoft.com/office/drawing/2014/main" id="{08C573EE-843B-E046-8572-EB8AD67C71CC}"/>
              </a:ext>
            </a:extLst>
          </p:cNvPr>
          <p:cNvSpPr>
            <a:spLocks noGrp="1"/>
          </p:cNvSpPr>
          <p:nvPr>
            <p:ph sz="quarter" idx="11"/>
          </p:nvPr>
        </p:nvSpPr>
        <p:spPr>
          <a:xfrm>
            <a:off x="1115466" y="1628800"/>
            <a:ext cx="6192838" cy="576262"/>
          </a:xfrm>
        </p:spPr>
        <p:txBody>
          <a:bodyPr>
            <a:noAutofit/>
          </a:bodyPr>
          <a:lstStyle/>
          <a:p>
            <a:r>
              <a:rPr lang="en-US" sz="900" dirty="0"/>
              <a:t>Integrating and managing services for the European Open Science </a:t>
            </a:r>
            <a:r>
              <a:rPr lang="en-US" sz="900" dirty="0" smtClean="0"/>
              <a:t>Cloud</a:t>
            </a:r>
            <a:endParaRPr lang="en-GB" sz="900" dirty="0"/>
          </a:p>
        </p:txBody>
      </p:sp>
      <p:sp>
        <p:nvSpPr>
          <p:cNvPr id="4" name="Rectangle 3"/>
          <p:cNvSpPr/>
          <p:nvPr/>
        </p:nvSpPr>
        <p:spPr>
          <a:xfrm>
            <a:off x="0" y="2465601"/>
            <a:ext cx="9036496" cy="1323439"/>
          </a:xfrm>
          <a:prstGeom prst="rect">
            <a:avLst/>
          </a:prstGeom>
        </p:spPr>
        <p:txBody>
          <a:bodyPr wrap="square">
            <a:spAutoFit/>
          </a:bodyPr>
          <a:lstStyle/>
          <a:p>
            <a:pPr algn="ctr"/>
            <a:r>
              <a:rPr lang="en-GB" sz="4000" b="1" dirty="0"/>
              <a:t>Research Computational Infrastructures:</a:t>
            </a:r>
            <a:br>
              <a:rPr lang="en-GB" sz="4000" b="1" dirty="0"/>
            </a:br>
            <a:r>
              <a:rPr lang="en-GB" sz="4000" b="1" dirty="0"/>
              <a:t>Cloud </a:t>
            </a:r>
            <a:r>
              <a:rPr lang="en-GB" sz="4000" b="1" dirty="0" smtClean="0"/>
              <a:t>infrastructures</a:t>
            </a:r>
            <a:endParaRPr lang="en-US" sz="4000" b="1" dirty="0"/>
          </a:p>
        </p:txBody>
      </p:sp>
    </p:spTree>
    <p:extLst>
      <p:ext uri="{BB962C8B-B14F-4D97-AF65-F5344CB8AC3E}">
        <p14:creationId xmlns:p14="http://schemas.microsoft.com/office/powerpoint/2010/main" val="9827402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7-07-11 at 12.28.0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4891402"/>
            <a:ext cx="5204234" cy="1993982"/>
          </a:xfrm>
          <a:prstGeom prst="rect">
            <a:avLst/>
          </a:prstGeom>
        </p:spPr>
      </p:pic>
      <p:sp>
        <p:nvSpPr>
          <p:cNvPr id="4" name="Rectangle 3"/>
          <p:cNvSpPr/>
          <p:nvPr/>
        </p:nvSpPr>
        <p:spPr>
          <a:xfrm>
            <a:off x="251520" y="2242607"/>
            <a:ext cx="4176464" cy="258532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85738" indent="-185738">
              <a:buFont typeface="Arial"/>
              <a:buChar char="•"/>
            </a:pPr>
            <a:r>
              <a:rPr lang="en-US" b="1" dirty="0" smtClean="0">
                <a:solidFill>
                  <a:schemeClr val="tx1"/>
                </a:solidFill>
              </a:rPr>
              <a:t>Open source  </a:t>
            </a:r>
            <a:r>
              <a:rPr lang="en-US" dirty="0" smtClean="0">
                <a:solidFill>
                  <a:srgbClr val="191919"/>
                </a:solidFill>
              </a:rPr>
              <a:t>set </a:t>
            </a:r>
            <a:r>
              <a:rPr lang="en-US" dirty="0">
                <a:solidFill>
                  <a:srgbClr val="191919"/>
                </a:solidFill>
              </a:rPr>
              <a:t>of </a:t>
            </a:r>
            <a:r>
              <a:rPr lang="en-US" u="sng" dirty="0">
                <a:solidFill>
                  <a:srgbClr val="191919"/>
                </a:solidFill>
              </a:rPr>
              <a:t>software tools</a:t>
            </a:r>
            <a:r>
              <a:rPr lang="en-US" dirty="0">
                <a:solidFill>
                  <a:srgbClr val="191919"/>
                </a:solidFill>
              </a:rPr>
              <a:t> for building and managing cloud computing </a:t>
            </a:r>
            <a:r>
              <a:rPr lang="en-US" dirty="0" smtClean="0">
                <a:solidFill>
                  <a:srgbClr val="191919"/>
                </a:solidFill>
              </a:rPr>
              <a:t>services. - </a:t>
            </a:r>
            <a:r>
              <a:rPr lang="en-US" b="1" dirty="0" smtClean="0">
                <a:solidFill>
                  <a:srgbClr val="191919"/>
                </a:solidFill>
              </a:rPr>
              <a:t>“Cloud operating system”</a:t>
            </a:r>
          </a:p>
          <a:p>
            <a:pPr indent="-203200">
              <a:buFont typeface="Arial"/>
              <a:buChar char="•"/>
            </a:pPr>
            <a:r>
              <a:rPr lang="en-US" dirty="0" smtClean="0">
                <a:solidFill>
                  <a:schemeClr val="tx1"/>
                </a:solidFill>
              </a:rPr>
              <a:t>Consists of 46 projects/tools (growing)</a:t>
            </a:r>
          </a:p>
          <a:p>
            <a:pPr marL="185738" indent="-185738">
              <a:buFont typeface="Arial"/>
              <a:buChar char="•"/>
            </a:pPr>
            <a:r>
              <a:rPr lang="en-US" dirty="0" smtClean="0">
                <a:solidFill>
                  <a:srgbClr val="191919"/>
                </a:solidFill>
              </a:rPr>
              <a:t>Primarily </a:t>
            </a:r>
            <a:r>
              <a:rPr lang="en-US" dirty="0">
                <a:solidFill>
                  <a:srgbClr val="191919"/>
                </a:solidFill>
              </a:rPr>
              <a:t>deployed as an infrastructure as a service (</a:t>
            </a:r>
            <a:r>
              <a:rPr lang="en-US" dirty="0" err="1">
                <a:solidFill>
                  <a:srgbClr val="191919"/>
                </a:solidFill>
              </a:rPr>
              <a:t>IaaS</a:t>
            </a:r>
            <a:r>
              <a:rPr lang="en-US" dirty="0">
                <a:solidFill>
                  <a:srgbClr val="191919"/>
                </a:solidFill>
              </a:rPr>
              <a:t>) </a:t>
            </a:r>
            <a:r>
              <a:rPr lang="en-US" dirty="0" smtClean="0">
                <a:solidFill>
                  <a:srgbClr val="191919"/>
                </a:solidFill>
              </a:rPr>
              <a:t>solution</a:t>
            </a:r>
          </a:p>
          <a:p>
            <a:pPr indent="-203200">
              <a:buFont typeface="Arial"/>
              <a:buChar char="•"/>
            </a:pPr>
            <a:r>
              <a:rPr lang="en-US" dirty="0">
                <a:solidFill>
                  <a:schemeClr val="tx1"/>
                </a:solidFill>
              </a:rPr>
              <a:t>Managed by the </a:t>
            </a:r>
            <a:r>
              <a:rPr lang="en-US" dirty="0" err="1">
                <a:solidFill>
                  <a:schemeClr val="tx1"/>
                </a:solidFill>
              </a:rPr>
              <a:t>OpenStack</a:t>
            </a:r>
            <a:r>
              <a:rPr lang="en-US" dirty="0">
                <a:solidFill>
                  <a:schemeClr val="tx1"/>
                </a:solidFill>
              </a:rPr>
              <a:t> Foundation.</a:t>
            </a:r>
          </a:p>
          <a:p>
            <a:pPr marL="203200" indent="-203200">
              <a:buFont typeface="Arial"/>
              <a:buChar char="•"/>
            </a:pPr>
            <a:r>
              <a:rPr lang="en-US" dirty="0">
                <a:solidFill>
                  <a:schemeClr val="tx1"/>
                </a:solidFill>
              </a:rPr>
              <a:t>More than 200 companies have joined, including Dell, Intel, Red Hat and </a:t>
            </a:r>
            <a:r>
              <a:rPr lang="en-US" dirty="0" smtClean="0">
                <a:solidFill>
                  <a:schemeClr val="tx1"/>
                </a:solidFill>
              </a:rPr>
              <a:t>Oracle</a:t>
            </a:r>
            <a:endParaRPr lang="en-US" dirty="0">
              <a:solidFill>
                <a:srgbClr val="191919"/>
              </a:solidFill>
            </a:endParaRPr>
          </a:p>
        </p:txBody>
      </p:sp>
      <p:sp>
        <p:nvSpPr>
          <p:cNvPr id="5" name="Title 4"/>
          <p:cNvSpPr>
            <a:spLocks noGrp="1"/>
          </p:cNvSpPr>
          <p:nvPr>
            <p:ph type="ctrTitle"/>
          </p:nvPr>
        </p:nvSpPr>
        <p:spPr>
          <a:xfrm>
            <a:off x="1981945" y="188641"/>
            <a:ext cx="5830415" cy="648071"/>
          </a:xfrm>
          <a:noFill/>
        </p:spPr>
        <p:txBody>
          <a:bodyPr/>
          <a:lstStyle/>
          <a:p>
            <a:pPr algn="ctr"/>
            <a:r>
              <a:rPr lang="en-US" dirty="0" smtClean="0"/>
              <a:t>Examples</a:t>
            </a:r>
            <a:endParaRPr lang="en-US" dirty="0"/>
          </a:p>
        </p:txBody>
      </p:sp>
      <p:sp>
        <p:nvSpPr>
          <p:cNvPr id="7" name="TextBox 6"/>
          <p:cNvSpPr txBox="1"/>
          <p:nvPr/>
        </p:nvSpPr>
        <p:spPr>
          <a:xfrm>
            <a:off x="1253386" y="908720"/>
            <a:ext cx="2454518" cy="461665"/>
          </a:xfrm>
          <a:prstGeom prst="rect">
            <a:avLst/>
          </a:prstGeom>
          <a:noFill/>
        </p:spPr>
        <p:txBody>
          <a:bodyPr wrap="none" rtlCol="0">
            <a:spAutoFit/>
          </a:bodyPr>
          <a:lstStyle/>
          <a:p>
            <a:r>
              <a:rPr lang="en-US" sz="2400" b="1" dirty="0" smtClean="0"/>
              <a:t>Cloud technology</a:t>
            </a:r>
            <a:endParaRPr lang="en-US" sz="2400" b="1" dirty="0"/>
          </a:p>
        </p:txBody>
      </p:sp>
      <p:sp>
        <p:nvSpPr>
          <p:cNvPr id="8" name="TextBox 7"/>
          <p:cNvSpPr txBox="1"/>
          <p:nvPr/>
        </p:nvSpPr>
        <p:spPr>
          <a:xfrm>
            <a:off x="4572000" y="908720"/>
            <a:ext cx="571641" cy="461665"/>
          </a:xfrm>
          <a:prstGeom prst="rect">
            <a:avLst/>
          </a:prstGeom>
          <a:noFill/>
        </p:spPr>
        <p:txBody>
          <a:bodyPr wrap="none" rtlCol="0">
            <a:spAutoFit/>
          </a:bodyPr>
          <a:lstStyle/>
          <a:p>
            <a:r>
              <a:rPr lang="en-US" sz="2400" b="1" dirty="0" smtClean="0"/>
              <a:t>Vs.</a:t>
            </a:r>
            <a:endParaRPr lang="en-US" sz="2400" b="1" dirty="0"/>
          </a:p>
        </p:txBody>
      </p:sp>
      <p:sp>
        <p:nvSpPr>
          <p:cNvPr id="9" name="Rectangle 8"/>
          <p:cNvSpPr/>
          <p:nvPr/>
        </p:nvSpPr>
        <p:spPr>
          <a:xfrm>
            <a:off x="4771207" y="2222861"/>
            <a:ext cx="4265289" cy="369331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85738" indent="-185738">
              <a:buFont typeface="Arial"/>
              <a:buChar char="•"/>
            </a:pPr>
            <a:r>
              <a:rPr lang="is-IS" dirty="0" smtClean="0">
                <a:solidFill>
                  <a:srgbClr val="191919"/>
                </a:solidFill>
              </a:rPr>
              <a:t>A set of online services: over 600, covering IaaS, PaaS, SaaS</a:t>
            </a:r>
          </a:p>
          <a:p>
            <a:pPr marL="185738" indent="-185738">
              <a:buFont typeface="Arial"/>
              <a:buChar char="•"/>
            </a:pPr>
            <a:r>
              <a:rPr lang="is-IS" dirty="0" smtClean="0">
                <a:solidFill>
                  <a:srgbClr val="191919"/>
                </a:solidFill>
              </a:rPr>
              <a:t>Provided from data centres at 21 locations worldwide</a:t>
            </a:r>
          </a:p>
          <a:p>
            <a:pPr marL="185738" indent="-185738">
              <a:buFont typeface="Arial"/>
              <a:buChar char="•"/>
            </a:pPr>
            <a:r>
              <a:rPr lang="is-IS" dirty="0" smtClean="0">
                <a:solidFill>
                  <a:srgbClr val="191919"/>
                </a:solidFill>
              </a:rPr>
              <a:t>Compute, storage and data, mobile, messaging, media, content delivery network, machine learning, ...</a:t>
            </a:r>
          </a:p>
          <a:p>
            <a:pPr marL="185738" indent="-185738">
              <a:buFont typeface="Arial"/>
              <a:buChar char="•"/>
            </a:pPr>
            <a:r>
              <a:rPr lang="is-IS" dirty="0" smtClean="0">
                <a:solidFill>
                  <a:srgbClr val="191919"/>
                </a:solidFill>
              </a:rPr>
              <a:t>Interact via REST/HTTP/XML APIs; MS Visual Studio/Git/</a:t>
            </a:r>
            <a:r>
              <a:rPr lang="is-IS" dirty="0">
                <a:solidFill>
                  <a:srgbClr val="191919"/>
                </a:solidFill>
              </a:rPr>
              <a:t>Eclipse integration; </a:t>
            </a:r>
            <a:r>
              <a:rPr lang="is-IS" dirty="0" smtClean="0">
                <a:solidFill>
                  <a:srgbClr val="191919"/>
                </a:solidFill>
              </a:rPr>
              <a:t>Azure Portal</a:t>
            </a:r>
          </a:p>
          <a:p>
            <a:pPr marL="185738" indent="-185738">
              <a:buFont typeface="Arial"/>
              <a:buChar char="•"/>
            </a:pPr>
            <a:r>
              <a:rPr lang="en-US" dirty="0" smtClean="0"/>
              <a:t>Pay-as-you-go (per minute billing)</a:t>
            </a:r>
          </a:p>
          <a:p>
            <a:pPr marL="185738" indent="-185738">
              <a:buFont typeface="Arial"/>
              <a:buChar char="•"/>
            </a:pPr>
            <a:r>
              <a:rPr lang="en-US" dirty="0" smtClean="0"/>
              <a:t>‘Azure for research’ </a:t>
            </a:r>
            <a:r>
              <a:rPr lang="en-US" dirty="0" err="1" smtClean="0"/>
              <a:t>programme</a:t>
            </a:r>
            <a:r>
              <a:rPr lang="en-US" dirty="0" smtClean="0"/>
              <a:t> (grants, online exercises, f2f training, etc.)</a:t>
            </a:r>
            <a:endParaRPr lang="en-US" dirty="0"/>
          </a:p>
        </p:txBody>
      </p:sp>
      <p:sp>
        <p:nvSpPr>
          <p:cNvPr id="10" name="TextBox 9"/>
          <p:cNvSpPr txBox="1"/>
          <p:nvPr/>
        </p:nvSpPr>
        <p:spPr>
          <a:xfrm>
            <a:off x="6012160" y="888974"/>
            <a:ext cx="1903286" cy="461665"/>
          </a:xfrm>
          <a:prstGeom prst="rect">
            <a:avLst/>
          </a:prstGeom>
          <a:noFill/>
        </p:spPr>
        <p:txBody>
          <a:bodyPr wrap="none" rtlCol="0">
            <a:spAutoFit/>
          </a:bodyPr>
          <a:lstStyle/>
          <a:p>
            <a:r>
              <a:rPr lang="en-US" sz="2400" b="1" dirty="0" smtClean="0"/>
              <a:t>Cloud service</a:t>
            </a:r>
            <a:endParaRPr lang="en-US" sz="2400" b="1" dirty="0"/>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8064" y="1484784"/>
            <a:ext cx="3593976" cy="497167"/>
          </a:xfrm>
          <a:prstGeom prst="rect">
            <a:avLst/>
          </a:prstGeom>
        </p:spPr>
      </p:pic>
      <p:pic>
        <p:nvPicPr>
          <p:cNvPr id="12" name="Picture 11"/>
          <p:cNvPicPr>
            <a:picLocks noChangeAspect="1"/>
          </p:cNvPicPr>
          <p:nvPr/>
        </p:nvPicPr>
        <p:blipFill>
          <a:blip r:embed="rId5"/>
          <a:stretch>
            <a:fillRect/>
          </a:stretch>
        </p:blipFill>
        <p:spPr>
          <a:xfrm>
            <a:off x="881394" y="1340768"/>
            <a:ext cx="2904324" cy="792088"/>
          </a:xfrm>
          <a:prstGeom prst="rect">
            <a:avLst/>
          </a:prstGeom>
        </p:spPr>
      </p:pic>
    </p:spTree>
    <p:extLst>
      <p:ext uri="{BB962C8B-B14F-4D97-AF65-F5344CB8AC3E}">
        <p14:creationId xmlns:p14="http://schemas.microsoft.com/office/powerpoint/2010/main" val="3209883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547664" y="188640"/>
            <a:ext cx="7246622" cy="850106"/>
          </a:xfrm>
          <a:prstGeom prst="rect">
            <a:avLst/>
          </a:prstGeom>
        </p:spPr>
        <p:txBody>
          <a:bodyPr vert="horz" lIns="20014" tIns="10008" rIns="20014" bIns="10008" rtlCol="0" anchor="ctr">
            <a:normAutofit lnSpcReduction="10000"/>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Comparison of</a:t>
            </a:r>
            <a:br>
              <a:rPr lang="en-US" sz="2800" dirty="0" smtClean="0"/>
            </a:br>
            <a:r>
              <a:rPr lang="en-US" sz="2800" dirty="0" smtClean="0"/>
              <a:t>computing approaches</a:t>
            </a:r>
            <a:endParaRPr lang="en-US" sz="2000" dirty="0"/>
          </a:p>
        </p:txBody>
      </p:sp>
      <p:graphicFrame>
        <p:nvGraphicFramePr>
          <p:cNvPr id="13" name="Table 7"/>
          <p:cNvGraphicFramePr>
            <a:graphicFrameLocks noGrp="1"/>
          </p:cNvGraphicFramePr>
          <p:nvPr>
            <p:extLst>
              <p:ext uri="{D42A27DB-BD31-4B8C-83A1-F6EECF244321}">
                <p14:modId xmlns:p14="http://schemas.microsoft.com/office/powerpoint/2010/main" val="705351816"/>
              </p:ext>
            </p:extLst>
          </p:nvPr>
        </p:nvGraphicFramePr>
        <p:xfrm>
          <a:off x="251520" y="1124744"/>
          <a:ext cx="8712968" cy="5006340"/>
        </p:xfrm>
        <a:graphic>
          <a:graphicData uri="http://schemas.openxmlformats.org/drawingml/2006/table">
            <a:tbl>
              <a:tblPr firstRow="1" bandRow="1">
                <a:tableStyleId>{5C22544A-7EE6-4342-B048-85BDC9FD1C3A}</a:tableStyleId>
              </a:tblPr>
              <a:tblGrid>
                <a:gridCol w="1728192"/>
                <a:gridCol w="1944216"/>
                <a:gridCol w="1578454"/>
                <a:gridCol w="1731053"/>
                <a:gridCol w="1731053"/>
              </a:tblGrid>
              <a:tr h="652280">
                <a:tc>
                  <a:txBody>
                    <a:bodyPr/>
                    <a:lstStyle/>
                    <a:p>
                      <a:r>
                        <a:rPr lang="en-US" sz="2000" dirty="0" smtClean="0"/>
                        <a:t>High-Throughput</a:t>
                      </a:r>
                    </a:p>
                    <a:p>
                      <a:r>
                        <a:rPr lang="en-US" sz="2000" dirty="0" smtClean="0"/>
                        <a:t>(Yesterday)</a:t>
                      </a:r>
                      <a:endParaRPr lang="en-US" sz="2000" dirty="0"/>
                    </a:p>
                  </a:txBody>
                  <a:tcPr/>
                </a:tc>
                <a:tc>
                  <a:txBody>
                    <a:bodyPr/>
                    <a:lstStyle/>
                    <a:p>
                      <a:r>
                        <a:rPr lang="en-US" sz="2000" dirty="0" err="1" smtClean="0"/>
                        <a:t>IaaS</a:t>
                      </a:r>
                      <a:r>
                        <a:rPr lang="en-US" sz="2000" dirty="0" smtClean="0"/>
                        <a:t> cloud compute</a:t>
                      </a:r>
                      <a:br>
                        <a:rPr lang="en-US" sz="2000" dirty="0" smtClean="0"/>
                      </a:br>
                      <a:endParaRPr lang="en-US" sz="2000" dirty="0"/>
                    </a:p>
                  </a:txBody>
                  <a:tcPr/>
                </a:tc>
                <a:tc>
                  <a:txBody>
                    <a:bodyPr/>
                    <a:lstStyle/>
                    <a:p>
                      <a:r>
                        <a:rPr lang="en-US" sz="2000" dirty="0" err="1" smtClean="0">
                          <a:solidFill>
                            <a:schemeClr val="bg1"/>
                          </a:solidFill>
                        </a:rPr>
                        <a:t>PaaS</a:t>
                      </a:r>
                      <a:r>
                        <a:rPr lang="en-US" sz="2000" baseline="0" dirty="0" smtClean="0">
                          <a:solidFill>
                            <a:schemeClr val="bg1"/>
                          </a:solidFill>
                        </a:rPr>
                        <a:t> cloud; </a:t>
                      </a:r>
                      <a:r>
                        <a:rPr lang="en-US" sz="2000" baseline="0" dirty="0" err="1" smtClean="0">
                          <a:solidFill>
                            <a:schemeClr val="bg1"/>
                          </a:solidFill>
                        </a:rPr>
                        <a:t>SaaS</a:t>
                      </a:r>
                      <a:r>
                        <a:rPr lang="en-US" sz="2000" baseline="0" dirty="0" smtClean="0">
                          <a:solidFill>
                            <a:schemeClr val="bg1"/>
                          </a:solidFill>
                        </a:rPr>
                        <a:t> cloud </a:t>
                      </a:r>
                      <a:endParaRPr lang="en-US" sz="2000" dirty="0">
                        <a:solidFill>
                          <a:schemeClr val="bg1"/>
                        </a:solidFill>
                      </a:endParaRPr>
                    </a:p>
                  </a:txBody>
                  <a:tcPr>
                    <a:solidFill>
                      <a:schemeClr val="accent1"/>
                    </a:solidFill>
                  </a:tcPr>
                </a:tc>
                <a:tc>
                  <a:txBody>
                    <a:bodyPr/>
                    <a:lstStyle/>
                    <a:p>
                      <a:r>
                        <a:rPr lang="en-US" sz="2000" dirty="0" smtClean="0">
                          <a:solidFill>
                            <a:srgbClr val="7F7F7F"/>
                          </a:solidFill>
                        </a:rPr>
                        <a:t>Container compute</a:t>
                      </a:r>
                      <a:endParaRPr lang="en-US" sz="2000" dirty="0">
                        <a:solidFill>
                          <a:srgbClr val="7F7F7F"/>
                        </a:solidFill>
                      </a:endParaRPr>
                    </a:p>
                  </a:txBody>
                  <a:tcPr>
                    <a:solidFill>
                      <a:schemeClr val="accent1">
                        <a:lumMod val="20000"/>
                        <a:lumOff val="80000"/>
                      </a:schemeClr>
                    </a:solidFill>
                  </a:tcPr>
                </a:tc>
                <a:tc>
                  <a:txBody>
                    <a:bodyPr/>
                    <a:lstStyle/>
                    <a:p>
                      <a:r>
                        <a:rPr lang="en-US" sz="2000" dirty="0" err="1" smtClean="0">
                          <a:solidFill>
                            <a:srgbClr val="7F7F7F"/>
                          </a:solidFill>
                        </a:rPr>
                        <a:t>Serverless</a:t>
                      </a:r>
                      <a:r>
                        <a:rPr lang="en-US" sz="2000" dirty="0" smtClean="0">
                          <a:solidFill>
                            <a:srgbClr val="7F7F7F"/>
                          </a:solidFill>
                        </a:rPr>
                        <a:t> computing</a:t>
                      </a:r>
                      <a:endParaRPr lang="en-US" sz="2000" dirty="0">
                        <a:solidFill>
                          <a:srgbClr val="7F7F7F"/>
                        </a:solidFill>
                      </a:endParaRPr>
                    </a:p>
                  </a:txBody>
                  <a:tcPr>
                    <a:solidFill>
                      <a:schemeClr val="accent1">
                        <a:lumMod val="20000"/>
                        <a:lumOff val="80000"/>
                      </a:schemeClr>
                    </a:solidFill>
                  </a:tcPr>
                </a:tc>
              </a:tr>
              <a:tr h="3668200">
                <a:tc>
                  <a:txBody>
                    <a:bodyPr/>
                    <a:lstStyle/>
                    <a:p>
                      <a:pPr marL="180975" indent="-180975">
                        <a:buFont typeface="Arial"/>
                        <a:buChar char="•"/>
                      </a:pPr>
                      <a:r>
                        <a:rPr lang="en-US" dirty="0" smtClean="0"/>
                        <a:t>For batch compute “jobs”</a:t>
                      </a:r>
                    </a:p>
                    <a:p>
                      <a:pPr marL="180975" indent="-180975">
                        <a:buFont typeface="Arial"/>
                        <a:buChar char="•"/>
                      </a:pPr>
                      <a:r>
                        <a:rPr lang="en-US" dirty="0" smtClean="0"/>
                        <a:t>Jobs</a:t>
                      </a:r>
                      <a:r>
                        <a:rPr lang="en-US" baseline="0" dirty="0" smtClean="0"/>
                        <a:t> must be grid-enabled</a:t>
                      </a:r>
                      <a:endParaRPr lang="en-US" dirty="0" smtClean="0"/>
                    </a:p>
                    <a:p>
                      <a:pPr marL="180975" indent="-180975">
                        <a:buFont typeface="Arial"/>
                        <a:buChar char="•"/>
                      </a:pPr>
                      <a:r>
                        <a:rPr lang="en-US" dirty="0" smtClean="0"/>
                        <a:t>Best suitable for ‘embarrassingly parallel’ </a:t>
                      </a:r>
                      <a:r>
                        <a:rPr lang="en-US" baseline="0" dirty="0" smtClean="0"/>
                        <a:t>applications</a:t>
                      </a:r>
                    </a:p>
                    <a:p>
                      <a:pPr marL="180975" indent="-180975">
                        <a:buFont typeface="Arial"/>
                        <a:buChar char="•"/>
                      </a:pPr>
                      <a:r>
                        <a:rPr lang="en-US" baseline="0" dirty="0" smtClean="0"/>
                        <a:t>Easy to span across multiple data </a:t>
                      </a:r>
                      <a:r>
                        <a:rPr lang="en-US" baseline="0" dirty="0" err="1" smtClean="0"/>
                        <a:t>centres</a:t>
                      </a:r>
                      <a:endParaRPr lang="en-US" dirty="0" smtClean="0"/>
                    </a:p>
                    <a:p>
                      <a:pPr marL="180975" indent="-180975">
                        <a:buFont typeface="Arial"/>
                        <a:buChar char="•"/>
                      </a:pPr>
                      <a:r>
                        <a:rPr lang="en-US" dirty="0" smtClean="0"/>
                        <a:t>Typically pre-compiled, small jobs</a:t>
                      </a:r>
                    </a:p>
                    <a:p>
                      <a:pPr marL="180975" indent="-180975">
                        <a:buFont typeface="Arial"/>
                        <a:buChar char="•"/>
                      </a:pPr>
                      <a:r>
                        <a:rPr lang="en-US" dirty="0" smtClean="0"/>
                        <a:t>Comes with a</a:t>
                      </a:r>
                      <a:r>
                        <a:rPr lang="en-US" baseline="0" dirty="0" smtClean="0"/>
                        <a:t> job scheduler</a:t>
                      </a:r>
                      <a:endParaRPr lang="en-US" dirty="0" smtClean="0"/>
                    </a:p>
                    <a:p>
                      <a:endParaRPr lang="en-US" dirty="0" smtClean="0"/>
                    </a:p>
                    <a:p>
                      <a:endParaRPr lang="en-US" dirty="0" smtClean="0"/>
                    </a:p>
                    <a:p>
                      <a:endParaRPr lang="en-US" dirty="0"/>
                    </a:p>
                  </a:txBody>
                  <a:tcPr/>
                </a:tc>
                <a:tc>
                  <a:txBody>
                    <a:bodyPr/>
                    <a:lstStyle/>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compute/data-intensive tasks </a:t>
                      </a:r>
                      <a:r>
                        <a:rPr lang="en-US" b="1" baseline="0" dirty="0" smtClean="0"/>
                        <a:t>and</a:t>
                      </a:r>
                      <a:r>
                        <a:rPr lang="en-US" baseline="0" dirty="0" smtClean="0"/>
                        <a:t> to host online services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dirty="0" smtClean="0"/>
                        <a:t>Both batch</a:t>
                      </a:r>
                      <a:r>
                        <a:rPr lang="en-US" baseline="0" dirty="0" smtClean="0"/>
                        <a:t> and interactive computing</a:t>
                      </a:r>
                    </a:p>
                    <a:p>
                      <a:pPr marL="180975" indent="-180975">
                        <a:buFont typeface="Arial"/>
                        <a:buChar char="•"/>
                      </a:pPr>
                      <a:r>
                        <a:rPr lang="en-US" baseline="0" dirty="0" smtClean="0"/>
                        <a:t>Flexibility with SW and operating system</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dirty="0" smtClean="0"/>
                        <a:t>Easily to scale up (typically within one data centre)</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baseline="0" dirty="0" smtClean="0"/>
                        <a:t>VMs can be massive (GBs)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GB" baseline="0" dirty="0" smtClean="0"/>
                        <a:t>Does not include a job scheduler (</a:t>
                      </a:r>
                      <a:r>
                        <a:rPr lang="en-GB" baseline="0" dirty="0" err="1" smtClean="0"/>
                        <a:t>IaaS</a:t>
                      </a:r>
                      <a:r>
                        <a:rPr lang="en-GB" baseline="0" dirty="0" smtClean="0"/>
                        <a:t>)</a:t>
                      </a:r>
                      <a:endParaRPr lang="en-US" baseline="0" dirty="0" smtClean="0"/>
                    </a:p>
                    <a:p>
                      <a:pPr marL="180975" indent="-180975"/>
                      <a:endParaRPr lang="en-US" dirty="0"/>
                    </a:p>
                  </a:txBody>
                  <a:tcPr>
                    <a:solidFill>
                      <a:srgbClr val="CCCCD5"/>
                    </a:solidFill>
                  </a:tcPr>
                </a:tc>
                <a:tc>
                  <a:txBody>
                    <a:bodyPr/>
                    <a:lstStyle/>
                    <a:p>
                      <a:pPr marL="180975" indent="-180975" defTabSz="180975">
                        <a:buFont typeface="Arial"/>
                        <a:buChar char="•"/>
                      </a:pPr>
                      <a:r>
                        <a:rPr lang="is-IS" dirty="0" smtClean="0">
                          <a:solidFill>
                            <a:srgbClr val="1C3046"/>
                          </a:solidFill>
                        </a:rPr>
                        <a:t>PaaS:</a:t>
                      </a:r>
                      <a:r>
                        <a:rPr lang="is-IS" baseline="0" dirty="0" smtClean="0">
                          <a:solidFill>
                            <a:srgbClr val="1C3046"/>
                          </a:solidFill>
                        </a:rPr>
                        <a:t> application development</a:t>
                      </a:r>
                    </a:p>
                    <a:p>
                      <a:pPr marL="180975" indent="-180975" defTabSz="180975">
                        <a:buFont typeface="Arial"/>
                        <a:buChar char="•"/>
                      </a:pPr>
                      <a:r>
                        <a:rPr lang="is-IS" baseline="0" dirty="0" smtClean="0">
                          <a:solidFill>
                            <a:srgbClr val="1C3046"/>
                          </a:solidFill>
                        </a:rPr>
                        <a:t>SaaS: Web/mobile application use</a:t>
                      </a:r>
                      <a:endParaRPr lang="en-US" dirty="0">
                        <a:solidFill>
                          <a:srgbClr val="1C3046"/>
                        </a:solidFill>
                      </a:endParaRPr>
                    </a:p>
                  </a:txBody>
                  <a:tcPr>
                    <a:solidFill>
                      <a:srgbClr val="CCCCD5"/>
                    </a:solidFill>
                  </a:tcPr>
                </a:tc>
                <a:tc>
                  <a:txBody>
                    <a:bodyPr/>
                    <a:lstStyle/>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More lightweight than VMs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Portable from laptops to supercomputers</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Less isolation</a:t>
                      </a:r>
                    </a:p>
                    <a:p>
                      <a:pPr marL="180975" marR="0" indent="-18097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solidFill>
                            <a:srgbClr val="7F7F7F"/>
                          </a:solidFill>
                        </a:rPr>
                        <a:t>Still too technical</a:t>
                      </a:r>
                    </a:p>
                    <a:p>
                      <a:pPr marL="180975" indent="-180975">
                        <a:buFont typeface="Arial"/>
                        <a:buChar char="•"/>
                      </a:pPr>
                      <a:endParaRPr lang="en-US" dirty="0">
                        <a:solidFill>
                          <a:srgbClr val="7F7F7F"/>
                        </a:solidFill>
                      </a:endParaRPr>
                    </a:p>
                  </a:txBody>
                  <a:tcPr>
                    <a:solidFill>
                      <a:schemeClr val="accent1">
                        <a:lumMod val="20000"/>
                        <a:lumOff val="80000"/>
                      </a:schemeClr>
                    </a:solidFill>
                  </a:tcPr>
                </a:tc>
                <a:tc>
                  <a:txBody>
                    <a:bodyPr/>
                    <a:lstStyle/>
                    <a:p>
                      <a:pPr marL="180975" indent="-180975">
                        <a:buFont typeface="Arial"/>
                        <a:buChar char="•"/>
                      </a:pPr>
                      <a:r>
                        <a:rPr lang="en-US" dirty="0" smtClean="0">
                          <a:solidFill>
                            <a:srgbClr val="7F7F7F"/>
                          </a:solidFill>
                        </a:rPr>
                        <a:t>Focus on</a:t>
                      </a:r>
                      <a:r>
                        <a:rPr lang="en-US" baseline="0" dirty="0" smtClean="0">
                          <a:solidFill>
                            <a:srgbClr val="7F7F7F"/>
                          </a:solidFill>
                        </a:rPr>
                        <a:t> application logic</a:t>
                      </a:r>
                    </a:p>
                    <a:p>
                      <a:pPr marL="180975" indent="-180975">
                        <a:buFont typeface="Arial"/>
                        <a:buChar char="•"/>
                      </a:pPr>
                      <a:r>
                        <a:rPr lang="en-US" baseline="0" dirty="0" smtClean="0">
                          <a:solidFill>
                            <a:srgbClr val="7F7F7F"/>
                          </a:solidFill>
                        </a:rPr>
                        <a:t>Deploy your code into ‘function’</a:t>
                      </a:r>
                    </a:p>
                    <a:p>
                      <a:pPr marL="180975" indent="-180975">
                        <a:buFont typeface="Arial"/>
                        <a:buChar char="•"/>
                      </a:pPr>
                      <a:r>
                        <a:rPr lang="en-US" baseline="0" dirty="0" smtClean="0">
                          <a:solidFill>
                            <a:srgbClr val="7F7F7F"/>
                          </a:solidFill>
                        </a:rPr>
                        <a:t>Container provisioning by public cloud provider (e.g. AWS Lambda)</a:t>
                      </a:r>
                      <a:endParaRPr lang="en-US" dirty="0">
                        <a:solidFill>
                          <a:srgbClr val="7F7F7F"/>
                        </a:solidFill>
                      </a:endParaRPr>
                    </a:p>
                  </a:txBody>
                  <a:tcPr>
                    <a:solidFill>
                      <a:schemeClr val="accent1">
                        <a:lumMod val="20000"/>
                        <a:lumOff val="80000"/>
                      </a:schemeClr>
                    </a:solidFill>
                  </a:tcPr>
                </a:tc>
              </a:tr>
            </a:tbl>
          </a:graphicData>
        </a:graphic>
      </p:graphicFrame>
    </p:spTree>
    <p:extLst>
      <p:ext uri="{BB962C8B-B14F-4D97-AF65-F5344CB8AC3E}">
        <p14:creationId xmlns:p14="http://schemas.microsoft.com/office/powerpoint/2010/main" val="6684929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7384"/>
            <a:ext cx="8494712" cy="648071"/>
          </a:xfrm>
        </p:spPr>
        <p:txBody>
          <a:bodyPr/>
          <a:lstStyle/>
          <a:p>
            <a:pPr algn="r"/>
            <a:r>
              <a:rPr lang="en-US" sz="2800" dirty="0" smtClean="0"/>
              <a:t>Public </a:t>
            </a:r>
            <a:r>
              <a:rPr lang="en-US" sz="2800" dirty="0" err="1" smtClean="0"/>
              <a:t>IaaS</a:t>
            </a:r>
            <a:r>
              <a:rPr lang="en-US" sz="2800" dirty="0" smtClean="0"/>
              <a:t> clouds</a:t>
            </a:r>
            <a:br>
              <a:rPr lang="en-US" sz="2800" dirty="0" smtClean="0"/>
            </a:br>
            <a:r>
              <a:rPr lang="en-US" sz="2000" dirty="0" smtClean="0"/>
              <a:t>Garner’s Magic Quadrant</a:t>
            </a:r>
            <a:endParaRPr lang="en-US" sz="2000" dirty="0"/>
          </a:p>
        </p:txBody>
      </p:sp>
      <p:pic>
        <p:nvPicPr>
          <p:cNvPr id="8" name="Picture 7" descr="Screen Shot 2018-08-10 at 8.24.5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2" y="-27384"/>
            <a:ext cx="6418250" cy="6858000"/>
          </a:xfrm>
          <a:prstGeom prst="rect">
            <a:avLst/>
          </a:prstGeom>
        </p:spPr>
      </p:pic>
    </p:spTree>
    <p:extLst>
      <p:ext uri="{BB962C8B-B14F-4D97-AF65-F5344CB8AC3E}">
        <p14:creationId xmlns:p14="http://schemas.microsoft.com/office/powerpoint/2010/main" val="120389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36912"/>
            <a:ext cx="8568952" cy="850106"/>
          </a:xfrm>
        </p:spPr>
        <p:txBody>
          <a:bodyPr>
            <a:noAutofit/>
          </a:bodyPr>
          <a:lstStyle/>
          <a:p>
            <a:r>
              <a:rPr lang="en-US" sz="3200" dirty="0" smtClean="0"/>
              <a:t>A few words about EGI</a:t>
            </a:r>
            <a:br>
              <a:rPr lang="en-US" sz="3200" dirty="0" smtClean="0"/>
            </a:br>
            <a:endParaRPr lang="en-GB" sz="3200" dirty="0"/>
          </a:p>
        </p:txBody>
      </p:sp>
    </p:spTree>
    <p:extLst>
      <p:ext uri="{BB962C8B-B14F-4D97-AF65-F5344CB8AC3E}">
        <p14:creationId xmlns:p14="http://schemas.microsoft.com/office/powerpoint/2010/main" val="39181540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GI_Service_Catalogue (dragged) 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96754"/>
            <a:ext cx="9144000" cy="5165697"/>
          </a:xfrm>
          <a:prstGeom prst="rect">
            <a:avLst/>
          </a:prstGeom>
        </p:spPr>
      </p:pic>
      <p:sp>
        <p:nvSpPr>
          <p:cNvPr id="6" name="Title 1"/>
          <p:cNvSpPr txBox="1">
            <a:spLocks/>
          </p:cNvSpPr>
          <p:nvPr/>
        </p:nvSpPr>
        <p:spPr>
          <a:xfrm>
            <a:off x="1691680" y="188640"/>
            <a:ext cx="7344816" cy="850106"/>
          </a:xfrm>
          <a:prstGeom prst="rect">
            <a:avLst/>
          </a:prstGeom>
        </p:spPr>
        <p:txBody>
          <a:bodyPr lIns="91418" tIns="45710" rIns="91418" bIns="45710"/>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pPr algn="ctr"/>
            <a:r>
              <a:rPr lang="en-US" sz="2800" dirty="0"/>
              <a:t>EGI</a:t>
            </a:r>
            <a:r>
              <a:rPr lang="en-US" sz="2800" dirty="0" smtClean="0"/>
              <a:t>:</a:t>
            </a:r>
            <a:br>
              <a:rPr lang="en-US" sz="2800" dirty="0" smtClean="0"/>
            </a:br>
            <a:r>
              <a:rPr lang="en-US" sz="2800" dirty="0" smtClean="0"/>
              <a:t>Advanced </a:t>
            </a:r>
            <a:r>
              <a:rPr lang="en-US" sz="2800" dirty="0"/>
              <a:t>Computing for Research</a:t>
            </a:r>
          </a:p>
        </p:txBody>
      </p:sp>
    </p:spTree>
    <p:extLst>
      <p:ext uri="{BB962C8B-B14F-4D97-AF65-F5344CB8AC3E}">
        <p14:creationId xmlns:p14="http://schemas.microsoft.com/office/powerpoint/2010/main" val="291358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328" y="44624"/>
            <a:ext cx="6516216" cy="850106"/>
          </a:xfrm>
        </p:spPr>
        <p:txBody>
          <a:bodyPr/>
          <a:lstStyle/>
          <a:p>
            <a:r>
              <a:rPr lang="en-US" dirty="0" smtClean="0"/>
              <a:t>EGI: Federation of national</a:t>
            </a:r>
            <a:br>
              <a:rPr lang="en-US" dirty="0" smtClean="0"/>
            </a:br>
            <a:r>
              <a:rPr lang="en-US" dirty="0" smtClean="0"/>
              <a:t>e-infrastructures</a:t>
            </a:r>
            <a:endParaRPr lang="en-US" dirty="0"/>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528" y="3074398"/>
            <a:ext cx="3096344" cy="3234922"/>
          </a:xfrm>
          <a:prstGeom prst="rect">
            <a:avLst/>
          </a:prstGeom>
        </p:spPr>
      </p:pic>
      <p:sp>
        <p:nvSpPr>
          <p:cNvPr id="7" name="Content Placeholder 6"/>
          <p:cNvSpPr>
            <a:spLocks noGrp="1"/>
          </p:cNvSpPr>
          <p:nvPr>
            <p:ph sz="half" idx="2"/>
          </p:nvPr>
        </p:nvSpPr>
        <p:spPr>
          <a:xfrm>
            <a:off x="107504" y="1052736"/>
            <a:ext cx="9036496" cy="4784400"/>
          </a:xfrm>
        </p:spPr>
        <p:txBody>
          <a:bodyPr lIns="80229" tIns="40115" rIns="80229" bIns="40115"/>
          <a:lstStyle/>
          <a:p>
            <a:r>
              <a:rPr lang="en-US" sz="2000" dirty="0" smtClean="0">
                <a:solidFill>
                  <a:srgbClr val="4F81BD"/>
                </a:solidFill>
                <a:latin typeface="Candara" panose="020E0502030303020204" pitchFamily="34" charset="0"/>
              </a:rPr>
              <a:t>Established in 2010</a:t>
            </a:r>
          </a:p>
          <a:p>
            <a:pPr marL="722313" lvl="1" indent="-195263"/>
            <a:r>
              <a:rPr lang="en-US" sz="1600" dirty="0">
                <a:solidFill>
                  <a:srgbClr val="000000"/>
                </a:solidFill>
                <a:latin typeface="Candara" panose="020E0502030303020204" pitchFamily="34" charset="0"/>
              </a:rPr>
              <a:t>EGI Foundation: Coordinator (</a:t>
            </a:r>
            <a:r>
              <a:rPr lang="en-US" sz="1600" dirty="0" smtClean="0">
                <a:solidFill>
                  <a:srgbClr val="000000"/>
                </a:solidFill>
                <a:latin typeface="Candara" panose="020E0502030303020204" pitchFamily="34" charset="0"/>
              </a:rPr>
              <a:t>Amsterdam, </a:t>
            </a:r>
            <a:r>
              <a:rPr lang="en-US" sz="1600" dirty="0">
                <a:solidFill>
                  <a:srgbClr val="000000"/>
                </a:solidFill>
                <a:latin typeface="Candara" panose="020E0502030303020204" pitchFamily="34" charset="0"/>
              </a:rPr>
              <a:t>Science Park)</a:t>
            </a:r>
          </a:p>
          <a:p>
            <a:pPr marL="722313" lvl="1" indent="-195263"/>
            <a:r>
              <a:rPr lang="en-US" sz="1600" dirty="0">
                <a:solidFill>
                  <a:srgbClr val="000000"/>
                </a:solidFill>
                <a:latin typeface="Candara" panose="020E0502030303020204" pitchFamily="34" charset="0"/>
              </a:rPr>
              <a:t>NGIs: National e-</a:t>
            </a:r>
            <a:r>
              <a:rPr lang="en-US" sz="1600" dirty="0" smtClean="0">
                <a:solidFill>
                  <a:srgbClr val="000000"/>
                </a:solidFill>
                <a:latin typeface="Candara" panose="020E0502030303020204" pitchFamily="34" charset="0"/>
              </a:rPr>
              <a:t>infrastructures (22 country + CERN)</a:t>
            </a:r>
            <a:endParaRPr lang="en-US" sz="1600" dirty="0" smtClean="0">
              <a:solidFill>
                <a:srgbClr val="4F81BD"/>
              </a:solidFill>
              <a:latin typeface="Candara" panose="020E0502030303020204" pitchFamily="34" charset="0"/>
            </a:endParaRPr>
          </a:p>
          <a:p>
            <a:r>
              <a:rPr lang="en-US" sz="2000" dirty="0" smtClean="0">
                <a:solidFill>
                  <a:srgbClr val="4F81BD"/>
                </a:solidFill>
                <a:latin typeface="Candara" panose="020E0502030303020204" pitchFamily="34" charset="0"/>
              </a:rPr>
              <a:t>Membership fees sustain the federation; Projects innovate (e.g. EOSC-hub)</a:t>
            </a:r>
            <a:endParaRPr lang="en-US" sz="2000" dirty="0">
              <a:solidFill>
                <a:srgbClr val="4F81BD"/>
              </a:solidFill>
              <a:latin typeface="Candara" panose="020E0502030303020204" pitchFamily="34" charset="0"/>
            </a:endParaRPr>
          </a:p>
          <a:p>
            <a:r>
              <a:rPr lang="en-US" sz="2000" dirty="0" smtClean="0">
                <a:solidFill>
                  <a:srgbClr val="4F81BD"/>
                </a:solidFill>
                <a:latin typeface="Candara" panose="020E0502030303020204" pitchFamily="34" charset="0"/>
              </a:rPr>
              <a:t>EGI = Compute, Storage, Data, Training, Consultancy services</a:t>
            </a:r>
            <a:endParaRPr lang="en-US" sz="2000" dirty="0">
              <a:latin typeface="Candara" panose="020E0502030303020204" pitchFamily="34" charset="0"/>
            </a:endParaRPr>
          </a:p>
          <a:p>
            <a:pPr marL="0" indent="0">
              <a:buNone/>
            </a:pPr>
            <a:endParaRPr lang="en-US" sz="2000" dirty="0">
              <a:latin typeface="Candara" panose="020E0502030303020204" pitchFamily="34" charset="0"/>
            </a:endParaRPr>
          </a:p>
        </p:txBody>
      </p:sp>
      <p:pic>
        <p:nvPicPr>
          <p:cNvPr id="15" name="Picture 14" descr="Screen Shot 2016-04-12 at 06.03.1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4010" y="2852936"/>
            <a:ext cx="504056" cy="438105"/>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7904" y="3387235"/>
            <a:ext cx="720080" cy="514343"/>
          </a:xfrm>
          <a:prstGeom prst="rect">
            <a:avLst/>
          </a:prstGeom>
        </p:spPr>
      </p:pic>
      <p:pic>
        <p:nvPicPr>
          <p:cNvPr id="17" name="Picture 16" descr="Screen Shot 2016-04-12 at 06.10.5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1816" y="3356992"/>
            <a:ext cx="676249" cy="432048"/>
          </a:xfrm>
          <a:prstGeom prst="rect">
            <a:avLst/>
          </a:prstGeom>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3888" y="3963298"/>
            <a:ext cx="1008112" cy="399866"/>
          </a:xfrm>
          <a:prstGeom prst="rect">
            <a:avLst/>
          </a:prstGeom>
        </p:spPr>
      </p:pic>
      <p:pic>
        <p:nvPicPr>
          <p:cNvPr id="19" name="Picture 18" descr="Screen Shot 2016-04-12 at 06.12.33.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16697" y="3819282"/>
            <a:ext cx="515779" cy="504056"/>
          </a:xfrm>
          <a:prstGeom prst="rect">
            <a:avLst/>
          </a:prstGeom>
        </p:spPr>
      </p:pic>
      <p:pic>
        <p:nvPicPr>
          <p:cNvPr id="2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91880" y="4550498"/>
            <a:ext cx="1039726" cy="462678"/>
          </a:xfrm>
          <a:prstGeom prst="rect">
            <a:avLst/>
          </a:prstGeom>
        </p:spPr>
      </p:pic>
      <p:pic>
        <p:nvPicPr>
          <p:cNvPr id="21" name="Picture 20" descr="Screen Shot 2016-04-12 at 06.15.1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54892" y="4467356"/>
            <a:ext cx="667275" cy="454960"/>
          </a:xfrm>
          <a:prstGeom prst="rect">
            <a:avLst/>
          </a:prstGeom>
        </p:spPr>
      </p:pic>
      <p:pic>
        <p:nvPicPr>
          <p:cNvPr id="22"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74734" y="4899404"/>
            <a:ext cx="825260" cy="432048"/>
          </a:xfrm>
          <a:prstGeom prst="rect">
            <a:avLst/>
          </a:prstGeom>
        </p:spPr>
      </p:pic>
      <p:pic>
        <p:nvPicPr>
          <p:cNvPr id="23" name="Picture 22" descr="Screen Shot 2016-04-12 at 06.16.42.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59390" y="4899404"/>
            <a:ext cx="662474" cy="432048"/>
          </a:xfrm>
          <a:prstGeom prst="rect">
            <a:avLst/>
          </a:prstGeom>
        </p:spPr>
      </p:pic>
      <p:pic>
        <p:nvPicPr>
          <p:cNvPr id="24" name="Picture 2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491880" y="5455700"/>
            <a:ext cx="936104" cy="284502"/>
          </a:xfrm>
          <a:prstGeom prst="rect">
            <a:avLst/>
          </a:prstGeom>
        </p:spPr>
      </p:pic>
      <p:pic>
        <p:nvPicPr>
          <p:cNvPr id="25" name="Picture 24" descr="Screen Shot 2016-04-12 at 06.20.08.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490200" y="5331452"/>
            <a:ext cx="619269" cy="432048"/>
          </a:xfrm>
          <a:prstGeom prst="rect">
            <a:avLst/>
          </a:prstGeom>
        </p:spPr>
      </p:pic>
      <p:pic>
        <p:nvPicPr>
          <p:cNvPr id="26" name="Picture 2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779914" y="5763498"/>
            <a:ext cx="567500" cy="425625"/>
          </a:xfrm>
          <a:prstGeom prst="rect">
            <a:avLst/>
          </a:prstGeom>
        </p:spPr>
      </p:pic>
      <p:pic>
        <p:nvPicPr>
          <p:cNvPr id="27" name="Picture 26" descr="Screen Shot 2016-04-12 at 06.21.52.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430726" y="5763500"/>
            <a:ext cx="682439" cy="432048"/>
          </a:xfrm>
          <a:prstGeom prst="rect">
            <a:avLst/>
          </a:prstGeom>
        </p:spPr>
      </p:pic>
      <p:pic>
        <p:nvPicPr>
          <p:cNvPr id="28" name="Picture 2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923928" y="6267554"/>
            <a:ext cx="473814" cy="473814"/>
          </a:xfrm>
          <a:prstGeom prst="rect">
            <a:avLst/>
          </a:prstGeom>
        </p:spPr>
      </p:pic>
      <p:pic>
        <p:nvPicPr>
          <p:cNvPr id="29" name="Picture 28" descr="Screen Shot 2016-04-12 at 06.23.26.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499993" y="6267554"/>
            <a:ext cx="609476" cy="412568"/>
          </a:xfrm>
          <a:prstGeom prst="rect">
            <a:avLst/>
          </a:prstGeom>
        </p:spPr>
      </p:pic>
      <p:pic>
        <p:nvPicPr>
          <p:cNvPr id="30" name="Picture 2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549737" y="2918917"/>
            <a:ext cx="736245" cy="366066"/>
          </a:xfrm>
          <a:prstGeom prst="rect">
            <a:avLst/>
          </a:prstGeom>
        </p:spPr>
      </p:pic>
      <p:pic>
        <p:nvPicPr>
          <p:cNvPr id="31" name="Picture 30" descr="Screen Shot 2016-04-12 at 06.24.39.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341823" y="2852935"/>
            <a:ext cx="715114" cy="432048"/>
          </a:xfrm>
          <a:prstGeom prst="rect">
            <a:avLst/>
          </a:prstGeom>
        </p:spPr>
      </p:pic>
      <p:pic>
        <p:nvPicPr>
          <p:cNvPr id="32" name="Picture 31"/>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495786" y="3351652"/>
            <a:ext cx="774031" cy="365381"/>
          </a:xfrm>
          <a:prstGeom prst="rect">
            <a:avLst/>
          </a:prstGeom>
        </p:spPr>
      </p:pic>
      <p:pic>
        <p:nvPicPr>
          <p:cNvPr id="33" name="Picture 32" descr="Screen Shot 2016-04-12 at 06.25.59.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331891" y="3332211"/>
            <a:ext cx="730012" cy="492334"/>
          </a:xfrm>
          <a:prstGeom prst="rect">
            <a:avLst/>
          </a:prstGeom>
        </p:spPr>
      </p:pic>
      <p:pic>
        <p:nvPicPr>
          <p:cNvPr id="34" name="Picture 33"/>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5477727" y="3789041"/>
            <a:ext cx="792088" cy="460704"/>
          </a:xfrm>
          <a:prstGeom prst="rect">
            <a:avLst/>
          </a:prstGeom>
        </p:spPr>
      </p:pic>
      <p:pic>
        <p:nvPicPr>
          <p:cNvPr id="35" name="Picture 34" descr="Screen Shot 2016-04-12 at 06.27.31.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362518" y="3861049"/>
            <a:ext cx="699387" cy="360040"/>
          </a:xfrm>
          <a:prstGeom prst="rect">
            <a:avLst/>
          </a:prstGeom>
        </p:spPr>
      </p:pic>
      <p:pic>
        <p:nvPicPr>
          <p:cNvPr id="36" name="Picture 35"/>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5648639" y="4293095"/>
            <a:ext cx="653736" cy="576064"/>
          </a:xfrm>
          <a:prstGeom prst="rect">
            <a:avLst/>
          </a:prstGeom>
        </p:spPr>
      </p:pic>
      <p:pic>
        <p:nvPicPr>
          <p:cNvPr id="37" name="Picture 36" descr="Screen Shot 2016-04-12 at 06.29.14.png"/>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341825" y="4293095"/>
            <a:ext cx="716651" cy="474092"/>
          </a:xfrm>
          <a:prstGeom prst="rect">
            <a:avLst/>
          </a:prstGeom>
        </p:spPr>
      </p:pic>
      <p:pic>
        <p:nvPicPr>
          <p:cNvPr id="38" name="Picture 37"/>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5765761" y="4869161"/>
            <a:ext cx="551759" cy="396997"/>
          </a:xfrm>
          <a:prstGeom prst="rect">
            <a:avLst/>
          </a:prstGeom>
        </p:spPr>
      </p:pic>
      <p:pic>
        <p:nvPicPr>
          <p:cNvPr id="39" name="Picture 38" descr="Screen Shot 2016-04-12 at 06.30.56.png"/>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353903" y="4869161"/>
            <a:ext cx="720080" cy="360040"/>
          </a:xfrm>
          <a:prstGeom prst="rect">
            <a:avLst/>
          </a:prstGeom>
        </p:spPr>
      </p:pic>
      <p:pic>
        <p:nvPicPr>
          <p:cNvPr id="40" name="Picture 39"/>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5477728" y="5301208"/>
            <a:ext cx="811673" cy="415166"/>
          </a:xfrm>
          <a:prstGeom prst="rect">
            <a:avLst/>
          </a:prstGeom>
        </p:spPr>
      </p:pic>
      <p:pic>
        <p:nvPicPr>
          <p:cNvPr id="41" name="Picture 40" descr="Screen Shot 2016-04-12 at 06.32.18.png"/>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413833" y="5301207"/>
            <a:ext cx="660779" cy="432048"/>
          </a:xfrm>
          <a:prstGeom prst="rect">
            <a:avLst/>
          </a:prstGeom>
        </p:spPr>
      </p:pic>
      <p:pic>
        <p:nvPicPr>
          <p:cNvPr id="42" name="Picture 41"/>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5549737" y="5733255"/>
            <a:ext cx="765808" cy="371013"/>
          </a:xfrm>
          <a:prstGeom prst="rect">
            <a:avLst/>
          </a:prstGeom>
        </p:spPr>
      </p:pic>
      <p:pic>
        <p:nvPicPr>
          <p:cNvPr id="43" name="Picture 42" descr="Screen Shot 2016-04-12 at 06.33.46.png"/>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413831" y="5805265"/>
            <a:ext cx="678449" cy="417120"/>
          </a:xfrm>
          <a:prstGeom prst="rect">
            <a:avLst/>
          </a:prstGeom>
        </p:spPr>
      </p:pic>
      <p:pic>
        <p:nvPicPr>
          <p:cNvPr id="44" name="Picture 43" descr="Screen Shot 2016-04-12 at 06.35.56.png"/>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5693751" y="6165303"/>
            <a:ext cx="653164" cy="575816"/>
          </a:xfrm>
          <a:prstGeom prst="rect">
            <a:avLst/>
          </a:prstGeom>
        </p:spPr>
      </p:pic>
      <p:pic>
        <p:nvPicPr>
          <p:cNvPr id="45" name="Picture 44" descr="Screen Shot 2016-04-12 at 06.36.08.png"/>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373614" y="6237312"/>
            <a:ext cx="709002" cy="504056"/>
          </a:xfrm>
          <a:prstGeom prst="rect">
            <a:avLst/>
          </a:prstGeom>
        </p:spPr>
      </p:pic>
      <p:pic>
        <p:nvPicPr>
          <p:cNvPr id="46" name="Picture 45"/>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7586040" y="2924944"/>
            <a:ext cx="658368" cy="542544"/>
          </a:xfrm>
          <a:prstGeom prst="rect">
            <a:avLst/>
          </a:prstGeom>
        </p:spPr>
      </p:pic>
      <p:pic>
        <p:nvPicPr>
          <p:cNvPr id="47" name="Picture 46" descr="Screen Shot 2016-04-12 at 06.38.48.png"/>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8244410" y="2924946"/>
            <a:ext cx="733993" cy="477949"/>
          </a:xfrm>
          <a:prstGeom prst="rect">
            <a:avLst/>
          </a:prstGeom>
        </p:spPr>
      </p:pic>
      <p:pic>
        <p:nvPicPr>
          <p:cNvPr id="48" name="Picture 47"/>
          <p:cNvPicPr>
            <a:picLocks noChangeAspect="1"/>
          </p:cNvPicPr>
          <p:nvPr/>
        </p:nvPicPr>
        <p:blipFill>
          <a:blip r:embed="rId36">
            <a:extLst>
              <a:ext uri="{28A0092B-C50C-407E-A947-70E740481C1C}">
                <a14:useLocalDpi xmlns:a14="http://schemas.microsoft.com/office/drawing/2010/main"/>
              </a:ext>
            </a:extLst>
          </a:blip>
          <a:stretch>
            <a:fillRect/>
          </a:stretch>
        </p:blipFill>
        <p:spPr>
          <a:xfrm>
            <a:off x="7660336" y="3356992"/>
            <a:ext cx="512064" cy="542544"/>
          </a:xfrm>
          <a:prstGeom prst="rect">
            <a:avLst/>
          </a:prstGeom>
        </p:spPr>
      </p:pic>
      <p:pic>
        <p:nvPicPr>
          <p:cNvPr id="49" name="Picture 48" descr="Screen Shot 2016-04-12 at 06.40.31.png"/>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8172401" y="3471666"/>
            <a:ext cx="783404" cy="389384"/>
          </a:xfrm>
          <a:prstGeom prst="rect">
            <a:avLst/>
          </a:prstGeom>
        </p:spPr>
      </p:pic>
      <p:pic>
        <p:nvPicPr>
          <p:cNvPr id="50" name="Picture 49" descr="Screen Shot 2016-04-12 at 06.45.21.png"/>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7668344" y="4005064"/>
            <a:ext cx="549052" cy="476286"/>
          </a:xfrm>
          <a:prstGeom prst="rect">
            <a:avLst/>
          </a:prstGeom>
        </p:spPr>
      </p:pic>
      <p:pic>
        <p:nvPicPr>
          <p:cNvPr id="51" name="Picture 50" descr="Screen Shot 2016-04-12 at 06.46.02.png"/>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8244407" y="3933056"/>
            <a:ext cx="718372" cy="499492"/>
          </a:xfrm>
          <a:prstGeom prst="rect">
            <a:avLst/>
          </a:prstGeom>
        </p:spPr>
      </p:pic>
      <p:pic>
        <p:nvPicPr>
          <p:cNvPr id="52" name="Picture 51"/>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7380313" y="4653138"/>
            <a:ext cx="792088" cy="106105"/>
          </a:xfrm>
          <a:prstGeom prst="rect">
            <a:avLst/>
          </a:prstGeom>
        </p:spPr>
      </p:pic>
      <p:pic>
        <p:nvPicPr>
          <p:cNvPr id="53" name="Picture 52" descr="Screen Shot 2016-04-12 at 06.47.04.png"/>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8291916" y="4509120"/>
            <a:ext cx="699507" cy="432048"/>
          </a:xfrm>
          <a:prstGeom prst="rect">
            <a:avLst/>
          </a:prstGeom>
        </p:spPr>
      </p:pic>
      <p:pic>
        <p:nvPicPr>
          <p:cNvPr id="54" name="Picture 53"/>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7524328" y="4797152"/>
            <a:ext cx="719329" cy="542544"/>
          </a:xfrm>
          <a:prstGeom prst="rect">
            <a:avLst/>
          </a:prstGeom>
        </p:spPr>
      </p:pic>
      <p:pic>
        <p:nvPicPr>
          <p:cNvPr id="55" name="Picture 54" descr="Screen Shot 2016-04-12 at 06.48.21.png"/>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8244408" y="4941170"/>
            <a:ext cx="715392" cy="496159"/>
          </a:xfrm>
          <a:prstGeom prst="rect">
            <a:avLst/>
          </a:prstGeom>
        </p:spPr>
      </p:pic>
      <p:pic>
        <p:nvPicPr>
          <p:cNvPr id="56" name="Picture 55"/>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7596336" y="5421182"/>
            <a:ext cx="569650" cy="384082"/>
          </a:xfrm>
          <a:prstGeom prst="rect">
            <a:avLst/>
          </a:prstGeom>
        </p:spPr>
      </p:pic>
      <p:pic>
        <p:nvPicPr>
          <p:cNvPr id="57" name="Picture 56" descr="Screen Shot 2016-04-12 at 06.49.44.png"/>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8244410" y="5445226"/>
            <a:ext cx="724187" cy="377271"/>
          </a:xfrm>
          <a:prstGeom prst="rect">
            <a:avLst/>
          </a:prstGeom>
        </p:spPr>
      </p:pic>
      <p:pic>
        <p:nvPicPr>
          <p:cNvPr id="58" name="Picture 57"/>
          <p:cNvPicPr>
            <a:picLocks noChangeAspect="1"/>
          </p:cNvPicPr>
          <p:nvPr/>
        </p:nvPicPr>
        <p:blipFill>
          <a:blip r:embed="rId46">
            <a:extLst>
              <a:ext uri="{28A0092B-C50C-407E-A947-70E740481C1C}">
                <a14:useLocalDpi xmlns:a14="http://schemas.microsoft.com/office/drawing/2010/main"/>
              </a:ext>
            </a:extLst>
          </a:blip>
          <a:stretch>
            <a:fillRect/>
          </a:stretch>
        </p:blipFill>
        <p:spPr>
          <a:xfrm>
            <a:off x="7556443" y="6061047"/>
            <a:ext cx="687965" cy="680321"/>
          </a:xfrm>
          <a:prstGeom prst="rect">
            <a:avLst/>
          </a:prstGeom>
        </p:spPr>
      </p:pic>
      <p:cxnSp>
        <p:nvCxnSpPr>
          <p:cNvPr id="61" name="Straight Connector 60"/>
          <p:cNvCxnSpPr/>
          <p:nvPr/>
        </p:nvCxnSpPr>
        <p:spPr>
          <a:xfrm>
            <a:off x="7524330" y="5877272"/>
            <a:ext cx="1440160" cy="0"/>
          </a:xfrm>
          <a:prstGeom prst="line">
            <a:avLst/>
          </a:prstGeom>
          <a:ln w="88900"/>
        </p:spPr>
        <p:style>
          <a:lnRef idx="2">
            <a:schemeClr val="accent1"/>
          </a:lnRef>
          <a:fillRef idx="0">
            <a:schemeClr val="accent1"/>
          </a:fillRef>
          <a:effectRef idx="1">
            <a:schemeClr val="accent1"/>
          </a:effectRef>
          <a:fontRef idx="minor">
            <a:schemeClr val="tx1"/>
          </a:fontRef>
        </p:style>
      </p:cxnSp>
      <p:pic>
        <p:nvPicPr>
          <p:cNvPr id="3" name="Picture 2" descr="Screen Shot 2016-04-14 at 17.28.08.png"/>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3707906" y="2829640"/>
            <a:ext cx="714287" cy="598741"/>
          </a:xfrm>
          <a:prstGeom prst="rect">
            <a:avLst/>
          </a:prstGeom>
        </p:spPr>
      </p:pic>
      <p:sp>
        <p:nvSpPr>
          <p:cNvPr id="4" name="Circular Arrow 3"/>
          <p:cNvSpPr/>
          <p:nvPr/>
        </p:nvSpPr>
        <p:spPr>
          <a:xfrm>
            <a:off x="7668344" y="1196752"/>
            <a:ext cx="1296144" cy="2664296"/>
          </a:xfrm>
          <a:prstGeom prst="circularArrow">
            <a:avLst>
              <a:gd name="adj1" fmla="val 13023"/>
              <a:gd name="adj2" fmla="val 1142319"/>
              <a:gd name="adj3" fmla="val 502866"/>
              <a:gd name="adj4" fmla="val 16725718"/>
              <a:gd name="adj5" fmla="val 1573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6876256" y="1124744"/>
            <a:ext cx="1686554" cy="646331"/>
          </a:xfrm>
          <a:prstGeom prst="rect">
            <a:avLst/>
          </a:prstGeom>
          <a:noFill/>
        </p:spPr>
        <p:txBody>
          <a:bodyPr wrap="none" rtlCol="0">
            <a:spAutoFit/>
          </a:bodyPr>
          <a:lstStyle/>
          <a:p>
            <a:pPr algn="r"/>
            <a:r>
              <a:rPr lang="en-US" i="1" dirty="0" smtClean="0">
                <a:solidFill>
                  <a:schemeClr val="accent1"/>
                </a:solidFill>
              </a:rPr>
              <a:t>Institutional</a:t>
            </a:r>
            <a:br>
              <a:rPr lang="en-US" i="1" dirty="0" smtClean="0">
                <a:solidFill>
                  <a:schemeClr val="accent1"/>
                </a:solidFill>
              </a:rPr>
            </a:br>
            <a:r>
              <a:rPr lang="en-US" i="1" dirty="0" smtClean="0">
                <a:solidFill>
                  <a:schemeClr val="accent1"/>
                </a:solidFill>
              </a:rPr>
              <a:t>representatives</a:t>
            </a:r>
            <a:endParaRPr lang="en-US" i="1" dirty="0">
              <a:solidFill>
                <a:schemeClr val="accent1"/>
              </a:solidFill>
            </a:endParaRPr>
          </a:p>
        </p:txBody>
      </p:sp>
    </p:spTree>
    <p:extLst>
      <p:ext uri="{BB962C8B-B14F-4D97-AF65-F5344CB8AC3E}">
        <p14:creationId xmlns:p14="http://schemas.microsoft.com/office/powerpoint/2010/main" val="7198190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0-17 at 22.37.4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68760"/>
            <a:ext cx="9144000" cy="4249720"/>
          </a:xfrm>
          <a:prstGeom prst="rect">
            <a:avLst/>
          </a:prstGeom>
        </p:spPr>
      </p:pic>
      <p:sp>
        <p:nvSpPr>
          <p:cNvPr id="2" name="Title 1"/>
          <p:cNvSpPr>
            <a:spLocks noGrp="1"/>
          </p:cNvSpPr>
          <p:nvPr>
            <p:ph type="title"/>
          </p:nvPr>
        </p:nvSpPr>
        <p:spPr>
          <a:xfrm>
            <a:off x="1547664" y="188642"/>
            <a:ext cx="7344816" cy="850106"/>
          </a:xfrm>
        </p:spPr>
        <p:txBody>
          <a:bodyPr>
            <a:normAutofit fontScale="90000"/>
          </a:bodyPr>
          <a:lstStyle/>
          <a:p>
            <a:pPr algn="ctr"/>
            <a:r>
              <a:rPr lang="en-US" sz="3200" dirty="0">
                <a:latin typeface="Segoe"/>
                <a:cs typeface="Segoe"/>
              </a:rPr>
              <a:t>EGI Federation</a:t>
            </a:r>
            <a:br>
              <a:rPr lang="en-US" sz="3200" dirty="0">
                <a:latin typeface="Segoe"/>
                <a:cs typeface="Segoe"/>
              </a:rPr>
            </a:br>
            <a:r>
              <a:rPr lang="en-US" sz="2200" dirty="0" smtClean="0">
                <a:latin typeface="Segoe"/>
                <a:cs typeface="Segoe"/>
              </a:rPr>
              <a:t>Largest </a:t>
            </a:r>
            <a:r>
              <a:rPr lang="en-US" sz="2200" dirty="0">
                <a:latin typeface="Segoe"/>
                <a:cs typeface="Segoe"/>
              </a:rPr>
              <a:t>distributed compute e-Infrastructure </a:t>
            </a:r>
            <a:r>
              <a:rPr lang="en-US" sz="2200" dirty="0" smtClean="0">
                <a:latin typeface="Segoe"/>
                <a:cs typeface="Segoe"/>
              </a:rPr>
              <a:t>of the world </a:t>
            </a:r>
            <a:endParaRPr lang="en-US" b="1" dirty="0">
              <a:solidFill>
                <a:srgbClr val="4F85C3"/>
              </a:solidFill>
              <a:latin typeface="Segoe"/>
              <a:cs typeface="Segoe"/>
            </a:endParaRPr>
          </a:p>
        </p:txBody>
      </p:sp>
      <p:graphicFrame>
        <p:nvGraphicFramePr>
          <p:cNvPr id="10" name="Diagram 9"/>
          <p:cNvGraphicFramePr/>
          <p:nvPr>
            <p:extLst>
              <p:ext uri="{D42A27DB-BD31-4B8C-83A1-F6EECF244321}">
                <p14:modId xmlns:p14="http://schemas.microsoft.com/office/powerpoint/2010/main" val="2311879802"/>
              </p:ext>
            </p:extLst>
          </p:nvPr>
        </p:nvGraphicFramePr>
        <p:xfrm>
          <a:off x="254000" y="3462784"/>
          <a:ext cx="8890000" cy="4358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ircular Arrow 2"/>
          <p:cNvSpPr/>
          <p:nvPr/>
        </p:nvSpPr>
        <p:spPr>
          <a:xfrm>
            <a:off x="3592286" y="1357792"/>
            <a:ext cx="1240971" cy="1656966"/>
          </a:xfrm>
          <a:prstGeom prst="circularArrow">
            <a:avLst>
              <a:gd name="adj1" fmla="val 12500"/>
              <a:gd name="adj2" fmla="val 1142319"/>
              <a:gd name="adj3" fmla="val 20457681"/>
              <a:gd name="adj4" fmla="val 14381015"/>
              <a:gd name="adj5" fmla="val 12500"/>
            </a:avLst>
          </a:prstGeom>
          <a:solidFill>
            <a:schemeClr val="accent1">
              <a:lumMod val="75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lIns="80229" tIns="40115" rIns="80229" bIns="40115" rtlCol="0" anchor="ctr"/>
          <a:lstStyle/>
          <a:p>
            <a:pPr algn="ctr"/>
            <a:endParaRPr lang="en-US">
              <a:solidFill>
                <a:schemeClr val="tx1"/>
              </a:solidFill>
            </a:endParaRPr>
          </a:p>
        </p:txBody>
      </p:sp>
      <p:sp>
        <p:nvSpPr>
          <p:cNvPr id="5" name="TextBox 4"/>
          <p:cNvSpPr txBox="1"/>
          <p:nvPr/>
        </p:nvSpPr>
        <p:spPr>
          <a:xfrm>
            <a:off x="2743200" y="1357792"/>
            <a:ext cx="1632857" cy="1143318"/>
          </a:xfrm>
          <a:prstGeom prst="rect">
            <a:avLst/>
          </a:prstGeom>
          <a:noFill/>
        </p:spPr>
        <p:txBody>
          <a:bodyPr wrap="square" lIns="80229" tIns="40115" rIns="80229" bIns="40115" rtlCol="0">
            <a:spAutoFit/>
          </a:bodyPr>
          <a:lstStyle/>
          <a:p>
            <a:pPr algn="ctr"/>
            <a:r>
              <a:rPr lang="en-US" sz="2500" b="1" dirty="0">
                <a:solidFill>
                  <a:schemeClr val="accent1">
                    <a:lumMod val="75000"/>
                  </a:schemeClr>
                </a:solidFill>
                <a:latin typeface="Arial Narrow"/>
                <a:cs typeface="Arial Narrow"/>
              </a:rPr>
              <a:t>EGI Foundation </a:t>
            </a:r>
            <a:r>
              <a:rPr lang="en-US" b="1" dirty="0">
                <a:solidFill>
                  <a:schemeClr val="accent1">
                    <a:lumMod val="75000"/>
                  </a:schemeClr>
                </a:solidFill>
                <a:latin typeface="Arial Narrow"/>
                <a:cs typeface="Arial Narrow"/>
              </a:rPr>
              <a:t>(Amsterdam)</a:t>
            </a:r>
          </a:p>
        </p:txBody>
      </p:sp>
    </p:spTree>
    <p:extLst>
      <p:ext uri="{BB962C8B-B14F-4D97-AF65-F5344CB8AC3E}">
        <p14:creationId xmlns:p14="http://schemas.microsoft.com/office/powerpoint/2010/main" val="17924863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Screen Shot 2016-10-17 at 22.49.1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89" y="1124744"/>
            <a:ext cx="9004300" cy="5261620"/>
          </a:xfrm>
          <a:prstGeom prst="rect">
            <a:avLst/>
          </a:prstGeom>
        </p:spPr>
      </p:pic>
      <p:sp>
        <p:nvSpPr>
          <p:cNvPr id="71" name="Title 1"/>
          <p:cNvSpPr>
            <a:spLocks noGrp="1"/>
          </p:cNvSpPr>
          <p:nvPr>
            <p:ph type="title"/>
          </p:nvPr>
        </p:nvSpPr>
        <p:spPr>
          <a:xfrm>
            <a:off x="1547664" y="188642"/>
            <a:ext cx="7344816" cy="850106"/>
          </a:xfrm>
        </p:spPr>
        <p:txBody>
          <a:bodyPr/>
          <a:lstStyle/>
          <a:p>
            <a:pPr algn="ctr"/>
            <a:r>
              <a:rPr lang="en-US" dirty="0" smtClean="0"/>
              <a:t>International Partnerships </a:t>
            </a:r>
            <a:endParaRPr lang="en-US" dirty="0"/>
          </a:p>
        </p:txBody>
      </p:sp>
      <p:sp>
        <p:nvSpPr>
          <p:cNvPr id="72" name="object 29"/>
          <p:cNvSpPr txBox="1"/>
          <p:nvPr/>
        </p:nvSpPr>
        <p:spPr>
          <a:xfrm>
            <a:off x="5476029" y="2240304"/>
            <a:ext cx="85519" cy="139700"/>
          </a:xfrm>
          <a:prstGeom prst="rect">
            <a:avLst/>
          </a:prstGeom>
        </p:spPr>
        <p:txBody>
          <a:bodyPr wrap="square" lIns="0" tIns="0" rIns="0" bIns="0" rtlCol="0">
            <a:noAutofit/>
          </a:bodyPr>
          <a:lstStyle/>
          <a:p>
            <a:pPr marL="12698">
              <a:lnSpc>
                <a:spcPts val="1000"/>
              </a:lnSpc>
              <a:spcBef>
                <a:spcPts val="50"/>
              </a:spcBef>
            </a:pPr>
            <a:endParaRPr sz="900" dirty="0">
              <a:latin typeface="Times New Roman"/>
              <a:cs typeface="Times New Roman"/>
            </a:endParaRPr>
          </a:p>
        </p:txBody>
      </p:sp>
      <p:pic>
        <p:nvPicPr>
          <p:cNvPr id="73" name="Picture 72" descr="Screen Shot 2015-05-18 at 01.59.2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2420888"/>
            <a:ext cx="1327205" cy="720080"/>
          </a:xfrm>
          <a:prstGeom prst="rect">
            <a:avLst/>
          </a:prstGeom>
        </p:spPr>
      </p:pic>
      <p:pic>
        <p:nvPicPr>
          <p:cNvPr id="74" name="Picture 73"/>
          <p:cNvPicPr/>
          <p:nvPr/>
        </p:nvPicPr>
        <p:blipFill>
          <a:blip r:embed="rId4" cstate="screen">
            <a:extLst>
              <a:ext uri="{28A0092B-C50C-407E-A947-70E740481C1C}">
                <a14:useLocalDpi xmlns:a14="http://schemas.microsoft.com/office/drawing/2010/main"/>
              </a:ext>
            </a:extLst>
          </a:blip>
          <a:stretch>
            <a:fillRect/>
          </a:stretch>
        </p:blipFill>
        <p:spPr>
          <a:xfrm>
            <a:off x="107506" y="1556792"/>
            <a:ext cx="1673696" cy="576064"/>
          </a:xfrm>
          <a:prstGeom prst="rect">
            <a:avLst/>
          </a:prstGeom>
        </p:spPr>
      </p:pic>
      <p:pic>
        <p:nvPicPr>
          <p:cNvPr id="75" name="Picture 74" descr="Screen Shot 2015-05-18 at 01.57.28.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6176" y="5384418"/>
            <a:ext cx="1008112" cy="492854"/>
          </a:xfrm>
          <a:prstGeom prst="rect">
            <a:avLst/>
          </a:prstGeom>
        </p:spPr>
      </p:pic>
      <p:pic>
        <p:nvPicPr>
          <p:cNvPr id="76" name="Picture 75" descr="Screen Shot 2015-05-18 at 01.56.13.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645026"/>
            <a:ext cx="1210116" cy="648072"/>
          </a:xfrm>
          <a:prstGeom prst="rect">
            <a:avLst/>
          </a:prstGeom>
        </p:spPr>
      </p:pic>
      <p:pic>
        <p:nvPicPr>
          <p:cNvPr id="77" name="Picture 76" descr="Screen Shot 2015-05-18 at 01.58.50.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56177" y="2978951"/>
            <a:ext cx="1080120" cy="594067"/>
          </a:xfrm>
          <a:prstGeom prst="rect">
            <a:avLst/>
          </a:prstGeom>
        </p:spPr>
      </p:pic>
      <p:pic>
        <p:nvPicPr>
          <p:cNvPr id="78" name="Picture 77" descr="Screen Shot 2015-10-21 at 12.02.18.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7506" y="5222456"/>
            <a:ext cx="1187624" cy="523576"/>
          </a:xfrm>
          <a:prstGeom prst="rect">
            <a:avLst/>
          </a:prstGeom>
        </p:spPr>
      </p:pic>
      <p:grpSp>
        <p:nvGrpSpPr>
          <p:cNvPr id="79" name="Group 78"/>
          <p:cNvGrpSpPr/>
          <p:nvPr/>
        </p:nvGrpSpPr>
        <p:grpSpPr>
          <a:xfrm>
            <a:off x="4211960" y="2132856"/>
            <a:ext cx="1001688" cy="907976"/>
            <a:chOff x="9372601" y="6527801"/>
            <a:chExt cx="990049" cy="750846"/>
          </a:xfrm>
        </p:grpSpPr>
        <p:sp>
          <p:nvSpPr>
            <p:cNvPr id="80" name="object 9"/>
            <p:cNvSpPr/>
            <p:nvPr/>
          </p:nvSpPr>
          <p:spPr>
            <a:xfrm>
              <a:off x="9891812" y="6527801"/>
              <a:ext cx="81660" cy="81991"/>
            </a:xfrm>
            <a:custGeom>
              <a:avLst/>
              <a:gdLst/>
              <a:ahLst/>
              <a:cxnLst/>
              <a:rect l="l" t="t" r="r" b="b"/>
              <a:pathLst>
                <a:path w="81661" h="81991">
                  <a:moveTo>
                    <a:pt x="0" y="35712"/>
                  </a:moveTo>
                  <a:lnTo>
                    <a:pt x="161" y="47735"/>
                  </a:lnTo>
                  <a:lnTo>
                    <a:pt x="4268" y="60115"/>
                  </a:lnTo>
                  <a:lnTo>
                    <a:pt x="11926" y="70494"/>
                  </a:lnTo>
                  <a:lnTo>
                    <a:pt x="22510" y="78057"/>
                  </a:lnTo>
                  <a:lnTo>
                    <a:pt x="35394" y="81991"/>
                  </a:lnTo>
                  <a:lnTo>
                    <a:pt x="47380" y="81835"/>
                  </a:lnTo>
                  <a:lnTo>
                    <a:pt x="59762" y="77739"/>
                  </a:lnTo>
                  <a:lnTo>
                    <a:pt x="70149" y="70088"/>
                  </a:lnTo>
                  <a:lnTo>
                    <a:pt x="77722" y="59508"/>
                  </a:lnTo>
                  <a:lnTo>
                    <a:pt x="81661" y="46621"/>
                  </a:lnTo>
                  <a:lnTo>
                    <a:pt x="81504" y="34607"/>
                  </a:lnTo>
                  <a:lnTo>
                    <a:pt x="77402" y="22236"/>
                  </a:lnTo>
                  <a:lnTo>
                    <a:pt x="69746" y="11862"/>
                  </a:lnTo>
                  <a:lnTo>
                    <a:pt x="59163" y="4298"/>
                  </a:lnTo>
                  <a:lnTo>
                    <a:pt x="46278" y="355"/>
                  </a:lnTo>
                  <a:lnTo>
                    <a:pt x="40767" y="0"/>
                  </a:lnTo>
                  <a:lnTo>
                    <a:pt x="36978" y="174"/>
                  </a:lnTo>
                  <a:lnTo>
                    <a:pt x="23676" y="3733"/>
                  </a:lnTo>
                  <a:lnTo>
                    <a:pt x="12449" y="11325"/>
                  </a:lnTo>
                  <a:lnTo>
                    <a:pt x="4242" y="22227"/>
                  </a:lnTo>
                  <a:lnTo>
                    <a:pt x="0" y="35712"/>
                  </a:lnTo>
                  <a:close/>
                </a:path>
              </a:pathLst>
            </a:custGeom>
            <a:solidFill>
              <a:srgbClr val="A7A9AB"/>
            </a:solidFill>
          </p:spPr>
          <p:txBody>
            <a:bodyPr wrap="square" lIns="0" tIns="0" rIns="0" bIns="0" rtlCol="0">
              <a:noAutofit/>
            </a:bodyPr>
            <a:lstStyle/>
            <a:p>
              <a:endParaRPr/>
            </a:p>
          </p:txBody>
        </p:sp>
        <p:sp>
          <p:nvSpPr>
            <p:cNvPr id="81" name="object 10"/>
            <p:cNvSpPr/>
            <p:nvPr/>
          </p:nvSpPr>
          <p:spPr>
            <a:xfrm>
              <a:off x="9756580" y="6529090"/>
              <a:ext cx="81407" cy="81864"/>
            </a:xfrm>
            <a:custGeom>
              <a:avLst/>
              <a:gdLst/>
              <a:ahLst/>
              <a:cxnLst/>
              <a:rect l="l" t="t" r="r" b="b"/>
              <a:pathLst>
                <a:path w="81407" h="81864">
                  <a:moveTo>
                    <a:pt x="34480" y="482"/>
                  </a:moveTo>
                  <a:lnTo>
                    <a:pt x="22625" y="4182"/>
                  </a:lnTo>
                  <a:lnTo>
                    <a:pt x="12046" y="11622"/>
                  </a:lnTo>
                  <a:lnTo>
                    <a:pt x="4353" y="21849"/>
                  </a:lnTo>
                  <a:lnTo>
                    <a:pt x="139" y="34052"/>
                  </a:lnTo>
                  <a:lnTo>
                    <a:pt x="0" y="47421"/>
                  </a:lnTo>
                  <a:lnTo>
                    <a:pt x="3706" y="59268"/>
                  </a:lnTo>
                  <a:lnTo>
                    <a:pt x="11147" y="69842"/>
                  </a:lnTo>
                  <a:lnTo>
                    <a:pt x="21371" y="77528"/>
                  </a:lnTo>
                  <a:lnTo>
                    <a:pt x="33571" y="81733"/>
                  </a:lnTo>
                  <a:lnTo>
                    <a:pt x="46939" y="81864"/>
                  </a:lnTo>
                  <a:lnTo>
                    <a:pt x="58805" y="78164"/>
                  </a:lnTo>
                  <a:lnTo>
                    <a:pt x="69381" y="70731"/>
                  </a:lnTo>
                  <a:lnTo>
                    <a:pt x="77069" y="60510"/>
                  </a:lnTo>
                  <a:lnTo>
                    <a:pt x="81275" y="48306"/>
                  </a:lnTo>
                  <a:lnTo>
                    <a:pt x="81406" y="34924"/>
                  </a:lnTo>
                  <a:lnTo>
                    <a:pt x="80804" y="31798"/>
                  </a:lnTo>
                  <a:lnTo>
                    <a:pt x="75376" y="18938"/>
                  </a:lnTo>
                  <a:lnTo>
                    <a:pt x="66256" y="8884"/>
                  </a:lnTo>
                  <a:lnTo>
                    <a:pt x="54400" y="2337"/>
                  </a:lnTo>
                  <a:lnTo>
                    <a:pt x="40766" y="0"/>
                  </a:lnTo>
                  <a:lnTo>
                    <a:pt x="38684" y="0"/>
                  </a:lnTo>
                  <a:lnTo>
                    <a:pt x="34480" y="482"/>
                  </a:lnTo>
                  <a:close/>
                </a:path>
              </a:pathLst>
            </a:custGeom>
            <a:solidFill>
              <a:srgbClr val="A7A9AB"/>
            </a:solidFill>
          </p:spPr>
          <p:txBody>
            <a:bodyPr wrap="square" lIns="0" tIns="0" rIns="0" bIns="0" rtlCol="0">
              <a:noAutofit/>
            </a:bodyPr>
            <a:lstStyle/>
            <a:p>
              <a:endParaRPr/>
            </a:p>
          </p:txBody>
        </p:sp>
        <p:sp>
          <p:nvSpPr>
            <p:cNvPr id="82" name="object 11"/>
            <p:cNvSpPr/>
            <p:nvPr/>
          </p:nvSpPr>
          <p:spPr>
            <a:xfrm>
              <a:off x="9627050" y="6568668"/>
              <a:ext cx="81579" cy="81973"/>
            </a:xfrm>
            <a:custGeom>
              <a:avLst/>
              <a:gdLst/>
              <a:ahLst/>
              <a:cxnLst/>
              <a:rect l="l" t="t" r="r" b="b"/>
              <a:pathLst>
                <a:path w="81579" h="81973">
                  <a:moveTo>
                    <a:pt x="23210" y="3949"/>
                  </a:moveTo>
                  <a:lnTo>
                    <a:pt x="19837" y="5733"/>
                  </a:lnTo>
                  <a:lnTo>
                    <a:pt x="10303" y="13488"/>
                  </a:lnTo>
                  <a:lnTo>
                    <a:pt x="3639" y="23430"/>
                  </a:lnTo>
                  <a:lnTo>
                    <a:pt x="114" y="34797"/>
                  </a:lnTo>
                  <a:lnTo>
                    <a:pt x="0" y="46828"/>
                  </a:lnTo>
                  <a:lnTo>
                    <a:pt x="3563" y="58762"/>
                  </a:lnTo>
                  <a:lnTo>
                    <a:pt x="5348" y="62135"/>
                  </a:lnTo>
                  <a:lnTo>
                    <a:pt x="13108" y="71670"/>
                  </a:lnTo>
                  <a:lnTo>
                    <a:pt x="23049" y="78334"/>
                  </a:lnTo>
                  <a:lnTo>
                    <a:pt x="34414" y="81858"/>
                  </a:lnTo>
                  <a:lnTo>
                    <a:pt x="46443" y="81973"/>
                  </a:lnTo>
                  <a:lnTo>
                    <a:pt x="58376" y="78409"/>
                  </a:lnTo>
                  <a:lnTo>
                    <a:pt x="61753" y="76621"/>
                  </a:lnTo>
                  <a:lnTo>
                    <a:pt x="71282" y="68861"/>
                  </a:lnTo>
                  <a:lnTo>
                    <a:pt x="77943" y="58920"/>
                  </a:lnTo>
                  <a:lnTo>
                    <a:pt x="81466" y="47556"/>
                  </a:lnTo>
                  <a:lnTo>
                    <a:pt x="81579" y="35528"/>
                  </a:lnTo>
                  <a:lnTo>
                    <a:pt x="78011" y="23596"/>
                  </a:lnTo>
                  <a:lnTo>
                    <a:pt x="74730" y="17878"/>
                  </a:lnTo>
                  <a:lnTo>
                    <a:pt x="65429" y="8192"/>
                  </a:lnTo>
                  <a:lnTo>
                    <a:pt x="53769" y="2109"/>
                  </a:lnTo>
                  <a:lnTo>
                    <a:pt x="40762" y="0"/>
                  </a:lnTo>
                  <a:lnTo>
                    <a:pt x="34869" y="0"/>
                  </a:lnTo>
                  <a:lnTo>
                    <a:pt x="28874" y="1282"/>
                  </a:lnTo>
                  <a:lnTo>
                    <a:pt x="23210" y="3949"/>
                  </a:lnTo>
                  <a:close/>
                </a:path>
              </a:pathLst>
            </a:custGeom>
            <a:solidFill>
              <a:srgbClr val="A7A9AB"/>
            </a:solidFill>
          </p:spPr>
          <p:txBody>
            <a:bodyPr wrap="square" lIns="0" tIns="0" rIns="0" bIns="0" rtlCol="0">
              <a:noAutofit/>
            </a:bodyPr>
            <a:lstStyle/>
            <a:p>
              <a:endParaRPr/>
            </a:p>
          </p:txBody>
        </p:sp>
        <p:sp>
          <p:nvSpPr>
            <p:cNvPr id="83" name="object 12"/>
            <p:cNvSpPr/>
            <p:nvPr/>
          </p:nvSpPr>
          <p:spPr>
            <a:xfrm>
              <a:off x="10135924" y="6637409"/>
              <a:ext cx="82336" cy="82333"/>
            </a:xfrm>
            <a:custGeom>
              <a:avLst/>
              <a:gdLst/>
              <a:ahLst/>
              <a:cxnLst/>
              <a:rect l="l" t="t" r="r" b="b"/>
              <a:pathLst>
                <a:path w="82335" h="82333">
                  <a:moveTo>
                    <a:pt x="9942" y="14363"/>
                  </a:moveTo>
                  <a:lnTo>
                    <a:pt x="7564" y="17398"/>
                  </a:lnTo>
                  <a:lnTo>
                    <a:pt x="2026" y="28362"/>
                  </a:lnTo>
                  <a:lnTo>
                    <a:pt x="0" y="40149"/>
                  </a:lnTo>
                  <a:lnTo>
                    <a:pt x="1422" y="51957"/>
                  </a:lnTo>
                  <a:lnTo>
                    <a:pt x="6230" y="62984"/>
                  </a:lnTo>
                  <a:lnTo>
                    <a:pt x="14361" y="72428"/>
                  </a:lnTo>
                  <a:lnTo>
                    <a:pt x="17363" y="74774"/>
                  </a:lnTo>
                  <a:lnTo>
                    <a:pt x="28332" y="80307"/>
                  </a:lnTo>
                  <a:lnTo>
                    <a:pt x="40127" y="82333"/>
                  </a:lnTo>
                  <a:lnTo>
                    <a:pt x="51943" y="80912"/>
                  </a:lnTo>
                  <a:lnTo>
                    <a:pt x="62973" y="76104"/>
                  </a:lnTo>
                  <a:lnTo>
                    <a:pt x="72413" y="67970"/>
                  </a:lnTo>
                  <a:lnTo>
                    <a:pt x="74762" y="64972"/>
                  </a:lnTo>
                  <a:lnTo>
                    <a:pt x="80306" y="54006"/>
                  </a:lnTo>
                  <a:lnTo>
                    <a:pt x="82335" y="42215"/>
                  </a:lnTo>
                  <a:lnTo>
                    <a:pt x="80918" y="30404"/>
                  </a:lnTo>
                  <a:lnTo>
                    <a:pt x="76123" y="19375"/>
                  </a:lnTo>
                  <a:lnTo>
                    <a:pt x="68019" y="9931"/>
                  </a:lnTo>
                  <a:lnTo>
                    <a:pt x="65341" y="7823"/>
                  </a:lnTo>
                  <a:lnTo>
                    <a:pt x="53721" y="1946"/>
                  </a:lnTo>
                  <a:lnTo>
                    <a:pt x="41196" y="0"/>
                  </a:lnTo>
                  <a:lnTo>
                    <a:pt x="32172" y="994"/>
                  </a:lnTo>
                  <a:lnTo>
                    <a:pt x="20174" y="5748"/>
                  </a:lnTo>
                  <a:lnTo>
                    <a:pt x="9942" y="14363"/>
                  </a:lnTo>
                  <a:close/>
                </a:path>
              </a:pathLst>
            </a:custGeom>
            <a:solidFill>
              <a:srgbClr val="A7A9AB"/>
            </a:solidFill>
          </p:spPr>
          <p:txBody>
            <a:bodyPr wrap="square" lIns="0" tIns="0" rIns="0" bIns="0" rtlCol="0">
              <a:noAutofit/>
            </a:bodyPr>
            <a:lstStyle/>
            <a:p>
              <a:endParaRPr/>
            </a:p>
          </p:txBody>
        </p:sp>
        <p:sp>
          <p:nvSpPr>
            <p:cNvPr id="84" name="object 13"/>
            <p:cNvSpPr/>
            <p:nvPr/>
          </p:nvSpPr>
          <p:spPr>
            <a:xfrm>
              <a:off x="9514167" y="6643441"/>
              <a:ext cx="81651" cy="82006"/>
            </a:xfrm>
            <a:custGeom>
              <a:avLst/>
              <a:gdLst/>
              <a:ahLst/>
              <a:cxnLst/>
              <a:rect l="l" t="t" r="r" b="b"/>
              <a:pathLst>
                <a:path w="81651" h="82006">
                  <a:moveTo>
                    <a:pt x="13417" y="10452"/>
                  </a:moveTo>
                  <a:lnTo>
                    <a:pt x="10786" y="13004"/>
                  </a:lnTo>
                  <a:lnTo>
                    <a:pt x="3792" y="23150"/>
                  </a:lnTo>
                  <a:lnTo>
                    <a:pt x="181" y="34592"/>
                  </a:lnTo>
                  <a:lnTo>
                    <a:pt x="0" y="46519"/>
                  </a:lnTo>
                  <a:lnTo>
                    <a:pt x="3295" y="58118"/>
                  </a:lnTo>
                  <a:lnTo>
                    <a:pt x="10115" y="68579"/>
                  </a:lnTo>
                  <a:lnTo>
                    <a:pt x="12661" y="71198"/>
                  </a:lnTo>
                  <a:lnTo>
                    <a:pt x="22803" y="78202"/>
                  </a:lnTo>
                  <a:lnTo>
                    <a:pt x="34243" y="81820"/>
                  </a:lnTo>
                  <a:lnTo>
                    <a:pt x="46171" y="82006"/>
                  </a:lnTo>
                  <a:lnTo>
                    <a:pt x="57775" y="78717"/>
                  </a:lnTo>
                  <a:lnTo>
                    <a:pt x="68243" y="71907"/>
                  </a:lnTo>
                  <a:lnTo>
                    <a:pt x="70870" y="69347"/>
                  </a:lnTo>
                  <a:lnTo>
                    <a:pt x="77864" y="59201"/>
                  </a:lnTo>
                  <a:lnTo>
                    <a:pt x="81473" y="47760"/>
                  </a:lnTo>
                  <a:lnTo>
                    <a:pt x="81651" y="35833"/>
                  </a:lnTo>
                  <a:lnTo>
                    <a:pt x="78353" y="24232"/>
                  </a:lnTo>
                  <a:lnTo>
                    <a:pt x="71532" y="13766"/>
                  </a:lnTo>
                  <a:lnTo>
                    <a:pt x="65030" y="7861"/>
                  </a:lnTo>
                  <a:lnTo>
                    <a:pt x="53443" y="1974"/>
                  </a:lnTo>
                  <a:lnTo>
                    <a:pt x="40811" y="0"/>
                  </a:lnTo>
                  <a:lnTo>
                    <a:pt x="36902" y="186"/>
                  </a:lnTo>
                  <a:lnTo>
                    <a:pt x="24554" y="3351"/>
                  </a:lnTo>
                  <a:lnTo>
                    <a:pt x="13417" y="10452"/>
                  </a:lnTo>
                  <a:close/>
                </a:path>
              </a:pathLst>
            </a:custGeom>
            <a:solidFill>
              <a:srgbClr val="A7A9AB"/>
            </a:solidFill>
          </p:spPr>
          <p:txBody>
            <a:bodyPr wrap="square" lIns="0" tIns="0" rIns="0" bIns="0" rtlCol="0">
              <a:noAutofit/>
            </a:bodyPr>
            <a:lstStyle/>
            <a:p>
              <a:endParaRPr/>
            </a:p>
          </p:txBody>
        </p:sp>
        <p:sp>
          <p:nvSpPr>
            <p:cNvPr id="85" name="object 14"/>
            <p:cNvSpPr/>
            <p:nvPr/>
          </p:nvSpPr>
          <p:spPr>
            <a:xfrm>
              <a:off x="10225073" y="6739299"/>
              <a:ext cx="82321" cy="82340"/>
            </a:xfrm>
            <a:custGeom>
              <a:avLst/>
              <a:gdLst/>
              <a:ahLst/>
              <a:cxnLst/>
              <a:rect l="l" t="t" r="r" b="b"/>
              <a:pathLst>
                <a:path w="82322" h="82340">
                  <a:moveTo>
                    <a:pt x="18754" y="6629"/>
                  </a:moveTo>
                  <a:lnTo>
                    <a:pt x="15270" y="9157"/>
                  </a:lnTo>
                  <a:lnTo>
                    <a:pt x="7036" y="18130"/>
                  </a:lnTo>
                  <a:lnTo>
                    <a:pt x="1892" y="28827"/>
                  </a:lnTo>
                  <a:lnTo>
                    <a:pt x="0" y="40480"/>
                  </a:lnTo>
                  <a:lnTo>
                    <a:pt x="1520" y="52323"/>
                  </a:lnTo>
                  <a:lnTo>
                    <a:pt x="6613" y="63588"/>
                  </a:lnTo>
                  <a:lnTo>
                    <a:pt x="9143" y="67078"/>
                  </a:lnTo>
                  <a:lnTo>
                    <a:pt x="18111" y="75310"/>
                  </a:lnTo>
                  <a:lnTo>
                    <a:pt x="28805" y="80451"/>
                  </a:lnTo>
                  <a:lnTo>
                    <a:pt x="40457" y="82340"/>
                  </a:lnTo>
                  <a:lnTo>
                    <a:pt x="52302" y="80816"/>
                  </a:lnTo>
                  <a:lnTo>
                    <a:pt x="63572" y="75717"/>
                  </a:lnTo>
                  <a:lnTo>
                    <a:pt x="67047" y="73197"/>
                  </a:lnTo>
                  <a:lnTo>
                    <a:pt x="75284" y="64224"/>
                  </a:lnTo>
                  <a:lnTo>
                    <a:pt x="80429" y="53526"/>
                  </a:lnTo>
                  <a:lnTo>
                    <a:pt x="82322" y="41871"/>
                  </a:lnTo>
                  <a:lnTo>
                    <a:pt x="80803" y="30026"/>
                  </a:lnTo>
                  <a:lnTo>
                    <a:pt x="75714" y="18757"/>
                  </a:lnTo>
                  <a:lnTo>
                    <a:pt x="65541" y="7962"/>
                  </a:lnTo>
                  <a:lnTo>
                    <a:pt x="53928" y="2021"/>
                  </a:lnTo>
                  <a:lnTo>
                    <a:pt x="41119" y="0"/>
                  </a:lnTo>
                  <a:lnTo>
                    <a:pt x="33448" y="0"/>
                  </a:lnTo>
                  <a:lnTo>
                    <a:pt x="25676" y="2146"/>
                  </a:lnTo>
                  <a:lnTo>
                    <a:pt x="18754" y="6629"/>
                  </a:lnTo>
                  <a:close/>
                </a:path>
              </a:pathLst>
            </a:custGeom>
            <a:solidFill>
              <a:srgbClr val="A7A9AB"/>
            </a:solidFill>
          </p:spPr>
          <p:txBody>
            <a:bodyPr wrap="square" lIns="0" tIns="0" rIns="0" bIns="0" rtlCol="0">
              <a:noAutofit/>
            </a:bodyPr>
            <a:lstStyle/>
            <a:p>
              <a:endParaRPr/>
            </a:p>
          </p:txBody>
        </p:sp>
        <p:sp>
          <p:nvSpPr>
            <p:cNvPr id="86" name="object 15"/>
            <p:cNvSpPr/>
            <p:nvPr/>
          </p:nvSpPr>
          <p:spPr>
            <a:xfrm>
              <a:off x="9427039" y="6747032"/>
              <a:ext cx="81603" cy="81977"/>
            </a:xfrm>
            <a:custGeom>
              <a:avLst/>
              <a:gdLst/>
              <a:ahLst/>
              <a:cxnLst/>
              <a:rect l="l" t="t" r="r" b="b"/>
              <a:pathLst>
                <a:path w="81602" h="81977">
                  <a:moveTo>
                    <a:pt x="5839" y="19456"/>
                  </a:moveTo>
                  <a:lnTo>
                    <a:pt x="3750" y="23222"/>
                  </a:lnTo>
                  <a:lnTo>
                    <a:pt x="109" y="34838"/>
                  </a:lnTo>
                  <a:lnTo>
                    <a:pt x="0" y="46706"/>
                  </a:lnTo>
                  <a:lnTo>
                    <a:pt x="3241" y="58058"/>
                  </a:lnTo>
                  <a:lnTo>
                    <a:pt x="9655" y="68128"/>
                  </a:lnTo>
                  <a:lnTo>
                    <a:pt x="19059" y="76149"/>
                  </a:lnTo>
                  <a:lnTo>
                    <a:pt x="22832" y="78231"/>
                  </a:lnTo>
                  <a:lnTo>
                    <a:pt x="34450" y="81870"/>
                  </a:lnTo>
                  <a:lnTo>
                    <a:pt x="46317" y="81977"/>
                  </a:lnTo>
                  <a:lnTo>
                    <a:pt x="57666" y="78732"/>
                  </a:lnTo>
                  <a:lnTo>
                    <a:pt x="67733" y="72315"/>
                  </a:lnTo>
                  <a:lnTo>
                    <a:pt x="75752" y="62903"/>
                  </a:lnTo>
                  <a:lnTo>
                    <a:pt x="77842" y="59127"/>
                  </a:lnTo>
                  <a:lnTo>
                    <a:pt x="81489" y="47512"/>
                  </a:lnTo>
                  <a:lnTo>
                    <a:pt x="81602" y="35647"/>
                  </a:lnTo>
                  <a:lnTo>
                    <a:pt x="78362" y="24297"/>
                  </a:lnTo>
                  <a:lnTo>
                    <a:pt x="71949" y="14229"/>
                  </a:lnTo>
                  <a:lnTo>
                    <a:pt x="62544" y="6210"/>
                  </a:lnTo>
                  <a:lnTo>
                    <a:pt x="55775" y="2019"/>
                  </a:lnTo>
                  <a:lnTo>
                    <a:pt x="48244" y="0"/>
                  </a:lnTo>
                  <a:lnTo>
                    <a:pt x="38840" y="48"/>
                  </a:lnTo>
                  <a:lnTo>
                    <a:pt x="26139" y="2710"/>
                  </a:lnTo>
                  <a:lnTo>
                    <a:pt x="14795" y="9260"/>
                  </a:lnTo>
                  <a:lnTo>
                    <a:pt x="5839" y="19456"/>
                  </a:lnTo>
                  <a:close/>
                </a:path>
              </a:pathLst>
            </a:custGeom>
            <a:solidFill>
              <a:srgbClr val="A7A9AB"/>
            </a:solidFill>
          </p:spPr>
          <p:txBody>
            <a:bodyPr wrap="square" lIns="0" tIns="0" rIns="0" bIns="0" rtlCol="0">
              <a:noAutofit/>
            </a:bodyPr>
            <a:lstStyle/>
            <a:p>
              <a:endParaRPr/>
            </a:p>
          </p:txBody>
        </p:sp>
        <p:sp>
          <p:nvSpPr>
            <p:cNvPr id="87" name="object 16"/>
            <p:cNvSpPr/>
            <p:nvPr/>
          </p:nvSpPr>
          <p:spPr>
            <a:xfrm>
              <a:off x="9372601" y="6871079"/>
              <a:ext cx="82073" cy="82193"/>
            </a:xfrm>
            <a:custGeom>
              <a:avLst/>
              <a:gdLst/>
              <a:ahLst/>
              <a:cxnLst/>
              <a:rect l="l" t="t" r="r" b="b"/>
              <a:pathLst>
                <a:path w="82074" h="82193">
                  <a:moveTo>
                    <a:pt x="1334" y="30289"/>
                  </a:moveTo>
                  <a:lnTo>
                    <a:pt x="949" y="31803"/>
                  </a:lnTo>
                  <a:lnTo>
                    <a:pt x="0" y="44579"/>
                  </a:lnTo>
                  <a:lnTo>
                    <a:pt x="2887" y="56647"/>
                  </a:lnTo>
                  <a:lnTo>
                    <a:pt x="9170" y="67232"/>
                  </a:lnTo>
                  <a:lnTo>
                    <a:pt x="18409" y="75557"/>
                  </a:lnTo>
                  <a:lnTo>
                    <a:pt x="30163" y="80848"/>
                  </a:lnTo>
                  <a:lnTo>
                    <a:pt x="44488" y="82193"/>
                  </a:lnTo>
                  <a:lnTo>
                    <a:pt x="56550" y="79300"/>
                  </a:lnTo>
                  <a:lnTo>
                    <a:pt x="67130" y="73015"/>
                  </a:lnTo>
                  <a:lnTo>
                    <a:pt x="75454" y="63784"/>
                  </a:lnTo>
                  <a:lnTo>
                    <a:pt x="80747" y="52057"/>
                  </a:lnTo>
                  <a:lnTo>
                    <a:pt x="82074" y="37747"/>
                  </a:lnTo>
                  <a:lnTo>
                    <a:pt x="79182" y="25672"/>
                  </a:lnTo>
                  <a:lnTo>
                    <a:pt x="72898" y="15081"/>
                  </a:lnTo>
                  <a:lnTo>
                    <a:pt x="63663" y="6751"/>
                  </a:lnTo>
                  <a:lnTo>
                    <a:pt x="51918" y="1460"/>
                  </a:lnTo>
                  <a:lnTo>
                    <a:pt x="48273" y="469"/>
                  </a:lnTo>
                  <a:lnTo>
                    <a:pt x="44615" y="0"/>
                  </a:lnTo>
                  <a:lnTo>
                    <a:pt x="41021" y="0"/>
                  </a:lnTo>
                  <a:lnTo>
                    <a:pt x="28548" y="1942"/>
                  </a:lnTo>
                  <a:lnTo>
                    <a:pt x="16634" y="8006"/>
                  </a:lnTo>
                  <a:lnTo>
                    <a:pt x="7230" y="17642"/>
                  </a:lnTo>
                  <a:lnTo>
                    <a:pt x="1334" y="30289"/>
                  </a:lnTo>
                  <a:close/>
                </a:path>
              </a:pathLst>
            </a:custGeom>
            <a:solidFill>
              <a:srgbClr val="A7A9AB"/>
            </a:solidFill>
          </p:spPr>
          <p:txBody>
            <a:bodyPr wrap="square" lIns="0" tIns="0" rIns="0" bIns="0" rtlCol="0">
              <a:noAutofit/>
            </a:bodyPr>
            <a:lstStyle/>
            <a:p>
              <a:endParaRPr/>
            </a:p>
          </p:txBody>
        </p:sp>
        <p:sp>
          <p:nvSpPr>
            <p:cNvPr id="88" name="object 17"/>
            <p:cNvSpPr/>
            <p:nvPr/>
          </p:nvSpPr>
          <p:spPr>
            <a:xfrm>
              <a:off x="9885170" y="6624263"/>
              <a:ext cx="58164" cy="58259"/>
            </a:xfrm>
            <a:custGeom>
              <a:avLst/>
              <a:gdLst/>
              <a:ahLst/>
              <a:cxnLst/>
              <a:rect l="l" t="t" r="r" b="b"/>
              <a:pathLst>
                <a:path w="58165" h="58259">
                  <a:moveTo>
                    <a:pt x="162" y="25309"/>
                  </a:moveTo>
                  <a:lnTo>
                    <a:pt x="0" y="31680"/>
                  </a:lnTo>
                  <a:lnTo>
                    <a:pt x="3971" y="44042"/>
                  </a:lnTo>
                  <a:lnTo>
                    <a:pt x="12803" y="53388"/>
                  </a:lnTo>
                  <a:lnTo>
                    <a:pt x="25257" y="58100"/>
                  </a:lnTo>
                  <a:lnTo>
                    <a:pt x="31527" y="58259"/>
                  </a:lnTo>
                  <a:lnTo>
                    <a:pt x="43920" y="54305"/>
                  </a:lnTo>
                  <a:lnTo>
                    <a:pt x="53287" y="45482"/>
                  </a:lnTo>
                  <a:lnTo>
                    <a:pt x="57998" y="33030"/>
                  </a:lnTo>
                  <a:lnTo>
                    <a:pt x="58165" y="26706"/>
                  </a:lnTo>
                  <a:lnTo>
                    <a:pt x="54215" y="14327"/>
                  </a:lnTo>
                  <a:lnTo>
                    <a:pt x="45402" y="4965"/>
                  </a:lnTo>
                  <a:lnTo>
                    <a:pt x="32979" y="239"/>
                  </a:lnTo>
                  <a:lnTo>
                    <a:pt x="31633" y="74"/>
                  </a:lnTo>
                  <a:lnTo>
                    <a:pt x="28685" y="0"/>
                  </a:lnTo>
                  <a:lnTo>
                    <a:pt x="15407" y="3404"/>
                  </a:lnTo>
                  <a:lnTo>
                    <a:pt x="5266" y="12324"/>
                  </a:lnTo>
                  <a:lnTo>
                    <a:pt x="162" y="25309"/>
                  </a:lnTo>
                  <a:close/>
                </a:path>
              </a:pathLst>
            </a:custGeom>
            <a:solidFill>
              <a:srgbClr val="A7A9AB"/>
            </a:solidFill>
          </p:spPr>
          <p:txBody>
            <a:bodyPr wrap="square" lIns="0" tIns="0" rIns="0" bIns="0" rtlCol="0">
              <a:noAutofit/>
            </a:bodyPr>
            <a:lstStyle/>
            <a:p>
              <a:endParaRPr/>
            </a:p>
          </p:txBody>
        </p:sp>
        <p:sp>
          <p:nvSpPr>
            <p:cNvPr id="89" name="object 18"/>
            <p:cNvSpPr/>
            <p:nvPr/>
          </p:nvSpPr>
          <p:spPr>
            <a:xfrm>
              <a:off x="9789469" y="6625176"/>
              <a:ext cx="57682" cy="58039"/>
            </a:xfrm>
            <a:custGeom>
              <a:avLst/>
              <a:gdLst/>
              <a:ahLst/>
              <a:cxnLst/>
              <a:rect l="l" t="t" r="r" b="b"/>
              <a:pathLst>
                <a:path w="57683" h="58039">
                  <a:moveTo>
                    <a:pt x="24434" y="330"/>
                  </a:moveTo>
                  <a:lnTo>
                    <a:pt x="18008" y="2078"/>
                  </a:lnTo>
                  <a:lnTo>
                    <a:pt x="7389" y="9398"/>
                  </a:lnTo>
                  <a:lnTo>
                    <a:pt x="992" y="20441"/>
                  </a:lnTo>
                  <a:lnTo>
                    <a:pt x="0" y="33604"/>
                  </a:lnTo>
                  <a:lnTo>
                    <a:pt x="1735" y="40003"/>
                  </a:lnTo>
                  <a:lnTo>
                    <a:pt x="9050" y="50629"/>
                  </a:lnTo>
                  <a:lnTo>
                    <a:pt x="20096" y="57036"/>
                  </a:lnTo>
                  <a:lnTo>
                    <a:pt x="33261" y="58038"/>
                  </a:lnTo>
                  <a:lnTo>
                    <a:pt x="39694" y="56287"/>
                  </a:lnTo>
                  <a:lnTo>
                    <a:pt x="50308" y="48966"/>
                  </a:lnTo>
                  <a:lnTo>
                    <a:pt x="56700" y="37925"/>
                  </a:lnTo>
                  <a:lnTo>
                    <a:pt x="57683" y="24764"/>
                  </a:lnTo>
                  <a:lnTo>
                    <a:pt x="52426" y="11985"/>
                  </a:lnTo>
                  <a:lnTo>
                    <a:pt x="42187" y="3223"/>
                  </a:lnTo>
                  <a:lnTo>
                    <a:pt x="28892" y="0"/>
                  </a:lnTo>
                  <a:lnTo>
                    <a:pt x="27406" y="0"/>
                  </a:lnTo>
                  <a:lnTo>
                    <a:pt x="24434" y="330"/>
                  </a:lnTo>
                  <a:close/>
                </a:path>
              </a:pathLst>
            </a:custGeom>
            <a:solidFill>
              <a:srgbClr val="A7A9AB"/>
            </a:solidFill>
          </p:spPr>
          <p:txBody>
            <a:bodyPr wrap="square" lIns="0" tIns="0" rIns="0" bIns="0" rtlCol="0">
              <a:noAutofit/>
            </a:bodyPr>
            <a:lstStyle/>
            <a:p>
              <a:endParaRPr/>
            </a:p>
          </p:txBody>
        </p:sp>
        <p:sp>
          <p:nvSpPr>
            <p:cNvPr id="90" name="object 19"/>
            <p:cNvSpPr/>
            <p:nvPr/>
          </p:nvSpPr>
          <p:spPr>
            <a:xfrm>
              <a:off x="9977477" y="6650510"/>
              <a:ext cx="58088" cy="58216"/>
            </a:xfrm>
            <a:custGeom>
              <a:avLst/>
              <a:gdLst/>
              <a:ahLst/>
              <a:cxnLst/>
              <a:rect l="l" t="t" r="r" b="b"/>
              <a:pathLst>
                <a:path w="58088" h="58216">
                  <a:moveTo>
                    <a:pt x="2424" y="17233"/>
                  </a:moveTo>
                  <a:lnTo>
                    <a:pt x="0" y="26235"/>
                  </a:lnTo>
                  <a:lnTo>
                    <a:pt x="1262" y="38136"/>
                  </a:lnTo>
                  <a:lnTo>
                    <a:pt x="7152" y="48492"/>
                  </a:lnTo>
                  <a:lnTo>
                    <a:pt x="17093" y="55791"/>
                  </a:lnTo>
                  <a:lnTo>
                    <a:pt x="26103" y="58216"/>
                  </a:lnTo>
                  <a:lnTo>
                    <a:pt x="38008" y="56954"/>
                  </a:lnTo>
                  <a:lnTo>
                    <a:pt x="48364" y="51067"/>
                  </a:lnTo>
                  <a:lnTo>
                    <a:pt x="55663" y="41135"/>
                  </a:lnTo>
                  <a:lnTo>
                    <a:pt x="58088" y="32123"/>
                  </a:lnTo>
                  <a:lnTo>
                    <a:pt x="56817" y="20229"/>
                  </a:lnTo>
                  <a:lnTo>
                    <a:pt x="50926" y="9870"/>
                  </a:lnTo>
                  <a:lnTo>
                    <a:pt x="40994" y="2552"/>
                  </a:lnTo>
                  <a:lnTo>
                    <a:pt x="37121" y="812"/>
                  </a:lnTo>
                  <a:lnTo>
                    <a:pt x="33082" y="0"/>
                  </a:lnTo>
                  <a:lnTo>
                    <a:pt x="29081" y="0"/>
                  </a:lnTo>
                  <a:lnTo>
                    <a:pt x="22497" y="751"/>
                  </a:lnTo>
                  <a:lnTo>
                    <a:pt x="10689" y="6485"/>
                  </a:lnTo>
                  <a:lnTo>
                    <a:pt x="2424" y="17233"/>
                  </a:lnTo>
                  <a:close/>
                </a:path>
              </a:pathLst>
            </a:custGeom>
            <a:solidFill>
              <a:srgbClr val="A7A9AB"/>
            </a:solidFill>
          </p:spPr>
          <p:txBody>
            <a:bodyPr wrap="square" lIns="0" tIns="0" rIns="0" bIns="0" rtlCol="0">
              <a:noAutofit/>
            </a:bodyPr>
            <a:lstStyle/>
            <a:p>
              <a:endParaRPr/>
            </a:p>
          </p:txBody>
        </p:sp>
        <p:sp>
          <p:nvSpPr>
            <p:cNvPr id="91" name="object 20"/>
            <p:cNvSpPr/>
            <p:nvPr/>
          </p:nvSpPr>
          <p:spPr>
            <a:xfrm>
              <a:off x="9697382" y="6653231"/>
              <a:ext cx="58367" cy="58363"/>
            </a:xfrm>
            <a:custGeom>
              <a:avLst/>
              <a:gdLst/>
              <a:ahLst/>
              <a:cxnLst/>
              <a:rect l="l" t="t" r="r" b="b"/>
              <a:pathLst>
                <a:path w="58367" h="58363">
                  <a:moveTo>
                    <a:pt x="17992" y="56135"/>
                  </a:moveTo>
                  <a:lnTo>
                    <a:pt x="29666" y="58363"/>
                  </a:lnTo>
                  <a:lnTo>
                    <a:pt x="41647" y="55549"/>
                  </a:lnTo>
                  <a:lnTo>
                    <a:pt x="49393" y="50228"/>
                  </a:lnTo>
                  <a:lnTo>
                    <a:pt x="56129" y="40372"/>
                  </a:lnTo>
                  <a:lnTo>
                    <a:pt x="58367" y="28697"/>
                  </a:lnTo>
                  <a:lnTo>
                    <a:pt x="55566" y="16713"/>
                  </a:lnTo>
                  <a:lnTo>
                    <a:pt x="52230" y="11265"/>
                  </a:lnTo>
                  <a:lnTo>
                    <a:pt x="41938" y="2937"/>
                  </a:lnTo>
                  <a:lnTo>
                    <a:pt x="29163" y="0"/>
                  </a:lnTo>
                  <a:lnTo>
                    <a:pt x="24997" y="0"/>
                  </a:lnTo>
                  <a:lnTo>
                    <a:pt x="20743" y="901"/>
                  </a:lnTo>
                  <a:lnTo>
                    <a:pt x="16730" y="2781"/>
                  </a:lnTo>
                  <a:lnTo>
                    <a:pt x="8967" y="8137"/>
                  </a:lnTo>
                  <a:lnTo>
                    <a:pt x="2236" y="18000"/>
                  </a:lnTo>
                  <a:lnTo>
                    <a:pt x="0" y="29675"/>
                  </a:lnTo>
                  <a:lnTo>
                    <a:pt x="2798" y="41655"/>
                  </a:lnTo>
                  <a:lnTo>
                    <a:pt x="8133" y="49410"/>
                  </a:lnTo>
                  <a:lnTo>
                    <a:pt x="17992" y="56135"/>
                  </a:lnTo>
                  <a:close/>
                </a:path>
              </a:pathLst>
            </a:custGeom>
            <a:solidFill>
              <a:srgbClr val="A7A9AB"/>
            </a:solidFill>
          </p:spPr>
          <p:txBody>
            <a:bodyPr wrap="square" lIns="0" tIns="0" rIns="0" bIns="0" rtlCol="0">
              <a:noAutofit/>
            </a:bodyPr>
            <a:lstStyle/>
            <a:p>
              <a:endParaRPr/>
            </a:p>
          </p:txBody>
        </p:sp>
        <p:sp>
          <p:nvSpPr>
            <p:cNvPr id="92" name="object 21"/>
            <p:cNvSpPr/>
            <p:nvPr/>
          </p:nvSpPr>
          <p:spPr>
            <a:xfrm>
              <a:off x="10058367" y="6701939"/>
              <a:ext cx="58326" cy="58362"/>
            </a:xfrm>
            <a:custGeom>
              <a:avLst/>
              <a:gdLst/>
              <a:ahLst/>
              <a:cxnLst/>
              <a:rect l="l" t="t" r="r" b="b"/>
              <a:pathLst>
                <a:path w="58327" h="58362">
                  <a:moveTo>
                    <a:pt x="7037" y="10185"/>
                  </a:moveTo>
                  <a:lnTo>
                    <a:pt x="2135" y="18205"/>
                  </a:lnTo>
                  <a:lnTo>
                    <a:pt x="0" y="29956"/>
                  </a:lnTo>
                  <a:lnTo>
                    <a:pt x="2715" y="41527"/>
                  </a:lnTo>
                  <a:lnTo>
                    <a:pt x="10161" y="51320"/>
                  </a:lnTo>
                  <a:lnTo>
                    <a:pt x="18173" y="56230"/>
                  </a:lnTo>
                  <a:lnTo>
                    <a:pt x="29914" y="58362"/>
                  </a:lnTo>
                  <a:lnTo>
                    <a:pt x="41489" y="55642"/>
                  </a:lnTo>
                  <a:lnTo>
                    <a:pt x="51296" y="48196"/>
                  </a:lnTo>
                  <a:lnTo>
                    <a:pt x="56194" y="40173"/>
                  </a:lnTo>
                  <a:lnTo>
                    <a:pt x="58327" y="28421"/>
                  </a:lnTo>
                  <a:lnTo>
                    <a:pt x="55610" y="16847"/>
                  </a:lnTo>
                  <a:lnTo>
                    <a:pt x="48159" y="7048"/>
                  </a:lnTo>
                  <a:lnTo>
                    <a:pt x="42647" y="2311"/>
                  </a:lnTo>
                  <a:lnTo>
                    <a:pt x="35878" y="0"/>
                  </a:lnTo>
                  <a:lnTo>
                    <a:pt x="20956" y="12"/>
                  </a:lnTo>
                  <a:lnTo>
                    <a:pt x="12790" y="3454"/>
                  </a:lnTo>
                  <a:lnTo>
                    <a:pt x="7037" y="10185"/>
                  </a:lnTo>
                  <a:close/>
                </a:path>
              </a:pathLst>
            </a:custGeom>
            <a:solidFill>
              <a:srgbClr val="A7A9AB"/>
            </a:solidFill>
          </p:spPr>
          <p:txBody>
            <a:bodyPr wrap="square" lIns="0" tIns="0" rIns="0" bIns="0" rtlCol="0">
              <a:noAutofit/>
            </a:bodyPr>
            <a:lstStyle/>
            <a:p>
              <a:endParaRPr/>
            </a:p>
          </p:txBody>
        </p:sp>
        <p:sp>
          <p:nvSpPr>
            <p:cNvPr id="93" name="object 22"/>
            <p:cNvSpPr/>
            <p:nvPr/>
          </p:nvSpPr>
          <p:spPr>
            <a:xfrm>
              <a:off x="9617570" y="6706224"/>
              <a:ext cx="58011" cy="58188"/>
            </a:xfrm>
            <a:custGeom>
              <a:avLst/>
              <a:gdLst/>
              <a:ahLst/>
              <a:cxnLst/>
              <a:rect l="l" t="t" r="r" b="b"/>
              <a:pathLst>
                <a:path w="58011" h="58188">
                  <a:moveTo>
                    <a:pt x="9579" y="7404"/>
                  </a:moveTo>
                  <a:lnTo>
                    <a:pt x="3703" y="14628"/>
                  </a:lnTo>
                  <a:lnTo>
                    <a:pt x="0" y="26014"/>
                  </a:lnTo>
                  <a:lnTo>
                    <a:pt x="1145" y="37881"/>
                  </a:lnTo>
                  <a:lnTo>
                    <a:pt x="7230" y="48615"/>
                  </a:lnTo>
                  <a:lnTo>
                    <a:pt x="14445" y="54484"/>
                  </a:lnTo>
                  <a:lnTo>
                    <a:pt x="25827" y="58188"/>
                  </a:lnTo>
                  <a:lnTo>
                    <a:pt x="37693" y="57042"/>
                  </a:lnTo>
                  <a:lnTo>
                    <a:pt x="48428" y="50952"/>
                  </a:lnTo>
                  <a:lnTo>
                    <a:pt x="54308" y="43723"/>
                  </a:lnTo>
                  <a:lnTo>
                    <a:pt x="58011" y="32343"/>
                  </a:lnTo>
                  <a:lnTo>
                    <a:pt x="56862" y="20483"/>
                  </a:lnTo>
                  <a:lnTo>
                    <a:pt x="50765" y="9753"/>
                  </a:lnTo>
                  <a:lnTo>
                    <a:pt x="45012" y="3301"/>
                  </a:lnTo>
                  <a:lnTo>
                    <a:pt x="37036" y="0"/>
                  </a:lnTo>
                  <a:lnTo>
                    <a:pt x="22089" y="0"/>
                  </a:lnTo>
                  <a:lnTo>
                    <a:pt x="15154" y="2438"/>
                  </a:lnTo>
                  <a:lnTo>
                    <a:pt x="9579" y="7404"/>
                  </a:lnTo>
                  <a:close/>
                </a:path>
              </a:pathLst>
            </a:custGeom>
            <a:solidFill>
              <a:srgbClr val="A7A9AB"/>
            </a:solidFill>
          </p:spPr>
          <p:txBody>
            <a:bodyPr wrap="square" lIns="0" tIns="0" rIns="0" bIns="0" rtlCol="0">
              <a:noAutofit/>
            </a:bodyPr>
            <a:lstStyle/>
            <a:p>
              <a:endParaRPr/>
            </a:p>
          </p:txBody>
        </p:sp>
        <p:sp>
          <p:nvSpPr>
            <p:cNvPr id="94" name="object 23"/>
            <p:cNvSpPr/>
            <p:nvPr/>
          </p:nvSpPr>
          <p:spPr>
            <a:xfrm>
              <a:off x="10121857" y="6774154"/>
              <a:ext cx="57694" cy="58036"/>
            </a:xfrm>
            <a:custGeom>
              <a:avLst/>
              <a:gdLst/>
              <a:ahLst/>
              <a:cxnLst/>
              <a:rect l="l" t="t" r="r" b="b"/>
              <a:pathLst>
                <a:path w="57694" h="58036">
                  <a:moveTo>
                    <a:pt x="12963" y="4711"/>
                  </a:moveTo>
                  <a:lnTo>
                    <a:pt x="5807" y="11268"/>
                  </a:lnTo>
                  <a:lnTo>
                    <a:pt x="589" y="21898"/>
                  </a:lnTo>
                  <a:lnTo>
                    <a:pt x="0" y="33681"/>
                  </a:lnTo>
                  <a:lnTo>
                    <a:pt x="4365" y="45084"/>
                  </a:lnTo>
                  <a:lnTo>
                    <a:pt x="10900" y="52225"/>
                  </a:lnTo>
                  <a:lnTo>
                    <a:pt x="21527" y="57445"/>
                  </a:lnTo>
                  <a:lnTo>
                    <a:pt x="33316" y="58036"/>
                  </a:lnTo>
                  <a:lnTo>
                    <a:pt x="44725" y="53670"/>
                  </a:lnTo>
                  <a:lnTo>
                    <a:pt x="51873" y="47131"/>
                  </a:lnTo>
                  <a:lnTo>
                    <a:pt x="57098" y="36507"/>
                  </a:lnTo>
                  <a:lnTo>
                    <a:pt x="57694" y="24722"/>
                  </a:lnTo>
                  <a:lnTo>
                    <a:pt x="53336" y="13309"/>
                  </a:lnTo>
                  <a:lnTo>
                    <a:pt x="51752" y="11104"/>
                  </a:lnTo>
                  <a:lnTo>
                    <a:pt x="41428" y="2850"/>
                  </a:lnTo>
                  <a:lnTo>
                    <a:pt x="28838" y="0"/>
                  </a:lnTo>
                  <a:lnTo>
                    <a:pt x="23389" y="0"/>
                  </a:lnTo>
                  <a:lnTo>
                    <a:pt x="17865" y="1536"/>
                  </a:lnTo>
                  <a:lnTo>
                    <a:pt x="12963" y="4711"/>
                  </a:lnTo>
                  <a:close/>
                </a:path>
              </a:pathLst>
            </a:custGeom>
            <a:solidFill>
              <a:srgbClr val="A7A9AB"/>
            </a:solidFill>
          </p:spPr>
          <p:txBody>
            <a:bodyPr wrap="square" lIns="0" tIns="0" rIns="0" bIns="0" rtlCol="0">
              <a:noAutofit/>
            </a:bodyPr>
            <a:lstStyle/>
            <a:p>
              <a:endParaRPr/>
            </a:p>
          </p:txBody>
        </p:sp>
        <p:sp>
          <p:nvSpPr>
            <p:cNvPr id="95" name="object 24"/>
            <p:cNvSpPr/>
            <p:nvPr/>
          </p:nvSpPr>
          <p:spPr>
            <a:xfrm>
              <a:off x="9556122" y="6779656"/>
              <a:ext cx="57362" cy="57855"/>
            </a:xfrm>
            <a:custGeom>
              <a:avLst/>
              <a:gdLst/>
              <a:ahLst/>
              <a:cxnLst/>
              <a:rect l="l" t="t" r="r" b="b"/>
              <a:pathLst>
                <a:path w="57362" h="57855">
                  <a:moveTo>
                    <a:pt x="13374" y="4322"/>
                  </a:moveTo>
                  <a:lnTo>
                    <a:pt x="3885" y="13766"/>
                  </a:lnTo>
                  <a:lnTo>
                    <a:pt x="213" y="22718"/>
                  </a:lnTo>
                  <a:lnTo>
                    <a:pt x="0" y="34564"/>
                  </a:lnTo>
                  <a:lnTo>
                    <a:pt x="4468" y="45486"/>
                  </a:lnTo>
                  <a:lnTo>
                    <a:pt x="13270" y="53962"/>
                  </a:lnTo>
                  <a:lnTo>
                    <a:pt x="22236" y="57648"/>
                  </a:lnTo>
                  <a:lnTo>
                    <a:pt x="34072" y="57855"/>
                  </a:lnTo>
                  <a:lnTo>
                    <a:pt x="44988" y="53379"/>
                  </a:lnTo>
                  <a:lnTo>
                    <a:pt x="53466" y="44577"/>
                  </a:lnTo>
                  <a:lnTo>
                    <a:pt x="57155" y="35629"/>
                  </a:lnTo>
                  <a:lnTo>
                    <a:pt x="57362" y="23785"/>
                  </a:lnTo>
                  <a:lnTo>
                    <a:pt x="52886" y="12862"/>
                  </a:lnTo>
                  <a:lnTo>
                    <a:pt x="44080" y="4394"/>
                  </a:lnTo>
                  <a:lnTo>
                    <a:pt x="39280" y="1422"/>
                  </a:lnTo>
                  <a:lnTo>
                    <a:pt x="33971" y="0"/>
                  </a:lnTo>
                  <a:lnTo>
                    <a:pt x="28713" y="0"/>
                  </a:lnTo>
                  <a:lnTo>
                    <a:pt x="25640" y="161"/>
                  </a:lnTo>
                  <a:lnTo>
                    <a:pt x="13374" y="4322"/>
                  </a:lnTo>
                  <a:close/>
                </a:path>
              </a:pathLst>
            </a:custGeom>
            <a:solidFill>
              <a:srgbClr val="A7A9AB"/>
            </a:solidFill>
          </p:spPr>
          <p:txBody>
            <a:bodyPr wrap="square" lIns="0" tIns="0" rIns="0" bIns="0" rtlCol="0">
              <a:noAutofit/>
            </a:bodyPr>
            <a:lstStyle/>
            <a:p>
              <a:endParaRPr/>
            </a:p>
          </p:txBody>
        </p:sp>
        <p:sp>
          <p:nvSpPr>
            <p:cNvPr id="96" name="object 25"/>
            <p:cNvSpPr/>
            <p:nvPr/>
          </p:nvSpPr>
          <p:spPr>
            <a:xfrm>
              <a:off x="9517195" y="6867545"/>
              <a:ext cx="58370" cy="58378"/>
            </a:xfrm>
            <a:custGeom>
              <a:avLst/>
              <a:gdLst/>
              <a:ahLst/>
              <a:cxnLst/>
              <a:rect l="l" t="t" r="r" b="b"/>
              <a:pathLst>
                <a:path w="58370" h="58378">
                  <a:moveTo>
                    <a:pt x="1045" y="21501"/>
                  </a:moveTo>
                  <a:lnTo>
                    <a:pt x="0" y="29541"/>
                  </a:lnTo>
                  <a:lnTo>
                    <a:pt x="2771" y="41605"/>
                  </a:lnTo>
                  <a:lnTo>
                    <a:pt x="10222" y="51384"/>
                  </a:lnTo>
                  <a:lnTo>
                    <a:pt x="21467" y="57327"/>
                  </a:lnTo>
                  <a:lnTo>
                    <a:pt x="29537" y="58378"/>
                  </a:lnTo>
                  <a:lnTo>
                    <a:pt x="41605" y="55602"/>
                  </a:lnTo>
                  <a:lnTo>
                    <a:pt x="51384" y="48152"/>
                  </a:lnTo>
                  <a:lnTo>
                    <a:pt x="57319" y="36918"/>
                  </a:lnTo>
                  <a:lnTo>
                    <a:pt x="58370" y="28823"/>
                  </a:lnTo>
                  <a:lnTo>
                    <a:pt x="55590" y="16766"/>
                  </a:lnTo>
                  <a:lnTo>
                    <a:pt x="48134" y="6996"/>
                  </a:lnTo>
                  <a:lnTo>
                    <a:pt x="36885" y="1054"/>
                  </a:lnTo>
                  <a:lnTo>
                    <a:pt x="34319" y="355"/>
                  </a:lnTo>
                  <a:lnTo>
                    <a:pt x="31716" y="0"/>
                  </a:lnTo>
                  <a:lnTo>
                    <a:pt x="29163" y="0"/>
                  </a:lnTo>
                  <a:lnTo>
                    <a:pt x="18726" y="1949"/>
                  </a:lnTo>
                  <a:lnTo>
                    <a:pt x="7705" y="9445"/>
                  </a:lnTo>
                  <a:lnTo>
                    <a:pt x="1045" y="21501"/>
                  </a:lnTo>
                  <a:close/>
                </a:path>
              </a:pathLst>
            </a:custGeom>
            <a:solidFill>
              <a:srgbClr val="A7A9AB"/>
            </a:solidFill>
          </p:spPr>
          <p:txBody>
            <a:bodyPr wrap="square" lIns="0" tIns="0" rIns="0" bIns="0" rtlCol="0">
              <a:noAutofit/>
            </a:bodyPr>
            <a:lstStyle/>
            <a:p>
              <a:endParaRPr/>
            </a:p>
          </p:txBody>
        </p:sp>
        <p:sp>
          <p:nvSpPr>
            <p:cNvPr id="97" name="object 26"/>
            <p:cNvSpPr/>
            <p:nvPr/>
          </p:nvSpPr>
          <p:spPr>
            <a:xfrm>
              <a:off x="9879937" y="6702890"/>
              <a:ext cx="38805" cy="38851"/>
            </a:xfrm>
            <a:custGeom>
              <a:avLst/>
              <a:gdLst/>
              <a:ahLst/>
              <a:cxnLst/>
              <a:rect l="l" t="t" r="r" b="b"/>
              <a:pathLst>
                <a:path w="38805" h="38851">
                  <a:moveTo>
                    <a:pt x="100" y="16889"/>
                  </a:moveTo>
                  <a:lnTo>
                    <a:pt x="0" y="21076"/>
                  </a:lnTo>
                  <a:lnTo>
                    <a:pt x="5226" y="32794"/>
                  </a:lnTo>
                  <a:lnTo>
                    <a:pt x="16813" y="38745"/>
                  </a:lnTo>
                  <a:lnTo>
                    <a:pt x="21043" y="38851"/>
                  </a:lnTo>
                  <a:lnTo>
                    <a:pt x="32758" y="33627"/>
                  </a:lnTo>
                  <a:lnTo>
                    <a:pt x="38695" y="22045"/>
                  </a:lnTo>
                  <a:lnTo>
                    <a:pt x="38805" y="17820"/>
                  </a:lnTo>
                  <a:lnTo>
                    <a:pt x="33582" y="6126"/>
                  </a:lnTo>
                  <a:lnTo>
                    <a:pt x="21995" y="188"/>
                  </a:lnTo>
                  <a:lnTo>
                    <a:pt x="19118" y="0"/>
                  </a:lnTo>
                  <a:lnTo>
                    <a:pt x="6541" y="4863"/>
                  </a:lnTo>
                  <a:lnTo>
                    <a:pt x="100" y="16889"/>
                  </a:lnTo>
                  <a:close/>
                </a:path>
              </a:pathLst>
            </a:custGeom>
            <a:solidFill>
              <a:srgbClr val="A7A9AB"/>
            </a:solidFill>
          </p:spPr>
          <p:txBody>
            <a:bodyPr wrap="square" lIns="0" tIns="0" rIns="0" bIns="0" rtlCol="0">
              <a:noAutofit/>
            </a:bodyPr>
            <a:lstStyle/>
            <a:p>
              <a:endParaRPr/>
            </a:p>
          </p:txBody>
        </p:sp>
        <p:sp>
          <p:nvSpPr>
            <p:cNvPr id="98" name="object 27"/>
            <p:cNvSpPr/>
            <p:nvPr/>
          </p:nvSpPr>
          <p:spPr>
            <a:xfrm>
              <a:off x="9816129" y="6703528"/>
              <a:ext cx="38468" cy="38671"/>
            </a:xfrm>
            <a:custGeom>
              <a:avLst/>
              <a:gdLst/>
              <a:ahLst/>
              <a:cxnLst/>
              <a:rect l="l" t="t" r="r" b="b"/>
              <a:pathLst>
                <a:path w="38468" h="38671">
                  <a:moveTo>
                    <a:pt x="16294" y="215"/>
                  </a:moveTo>
                  <a:lnTo>
                    <a:pt x="12039" y="1368"/>
                  </a:lnTo>
                  <a:lnTo>
                    <a:pt x="2412" y="9682"/>
                  </a:lnTo>
                  <a:lnTo>
                    <a:pt x="0" y="22390"/>
                  </a:lnTo>
                  <a:lnTo>
                    <a:pt x="1172" y="26677"/>
                  </a:lnTo>
                  <a:lnTo>
                    <a:pt x="9495" y="36285"/>
                  </a:lnTo>
                  <a:lnTo>
                    <a:pt x="22186" y="38671"/>
                  </a:lnTo>
                  <a:lnTo>
                    <a:pt x="26454" y="37514"/>
                  </a:lnTo>
                  <a:lnTo>
                    <a:pt x="36074" y="29206"/>
                  </a:lnTo>
                  <a:lnTo>
                    <a:pt x="38468" y="16509"/>
                  </a:lnTo>
                  <a:lnTo>
                    <a:pt x="37007" y="6883"/>
                  </a:lnTo>
                  <a:lnTo>
                    <a:pt x="28714" y="0"/>
                  </a:lnTo>
                  <a:lnTo>
                    <a:pt x="19265" y="0"/>
                  </a:lnTo>
                  <a:lnTo>
                    <a:pt x="16294" y="215"/>
                  </a:lnTo>
                  <a:close/>
                </a:path>
              </a:pathLst>
            </a:custGeom>
            <a:solidFill>
              <a:srgbClr val="A7A9AB"/>
            </a:solidFill>
          </p:spPr>
          <p:txBody>
            <a:bodyPr wrap="square" lIns="0" tIns="0" rIns="0" bIns="0" rtlCol="0">
              <a:noAutofit/>
            </a:bodyPr>
            <a:lstStyle/>
            <a:p>
              <a:endParaRPr/>
            </a:p>
          </p:txBody>
        </p:sp>
        <p:sp>
          <p:nvSpPr>
            <p:cNvPr id="99" name="object 28"/>
            <p:cNvSpPr/>
            <p:nvPr/>
          </p:nvSpPr>
          <p:spPr>
            <a:xfrm>
              <a:off x="9941510" y="6720393"/>
              <a:ext cx="38727" cy="38826"/>
            </a:xfrm>
            <a:custGeom>
              <a:avLst/>
              <a:gdLst/>
              <a:ahLst/>
              <a:cxnLst/>
              <a:rect l="l" t="t" r="r" b="b"/>
              <a:pathLst>
                <a:path w="38727" h="38826">
                  <a:moveTo>
                    <a:pt x="1596" y="11506"/>
                  </a:moveTo>
                  <a:lnTo>
                    <a:pt x="0" y="17469"/>
                  </a:lnTo>
                  <a:lnTo>
                    <a:pt x="2430" y="29063"/>
                  </a:lnTo>
                  <a:lnTo>
                    <a:pt x="11388" y="37211"/>
                  </a:lnTo>
                  <a:lnTo>
                    <a:pt x="17394" y="38826"/>
                  </a:lnTo>
                  <a:lnTo>
                    <a:pt x="28966" y="36383"/>
                  </a:lnTo>
                  <a:lnTo>
                    <a:pt x="37118" y="27444"/>
                  </a:lnTo>
                  <a:lnTo>
                    <a:pt x="38727" y="21445"/>
                  </a:lnTo>
                  <a:lnTo>
                    <a:pt x="36288" y="9860"/>
                  </a:lnTo>
                  <a:lnTo>
                    <a:pt x="27339" y="1727"/>
                  </a:lnTo>
                  <a:lnTo>
                    <a:pt x="24736" y="558"/>
                  </a:lnTo>
                  <a:lnTo>
                    <a:pt x="22005" y="0"/>
                  </a:lnTo>
                  <a:lnTo>
                    <a:pt x="11947" y="0"/>
                  </a:lnTo>
                  <a:lnTo>
                    <a:pt x="4848" y="4279"/>
                  </a:lnTo>
                  <a:lnTo>
                    <a:pt x="1596" y="11506"/>
                  </a:lnTo>
                  <a:close/>
                </a:path>
              </a:pathLst>
            </a:custGeom>
            <a:solidFill>
              <a:srgbClr val="A7A9AB"/>
            </a:solidFill>
          </p:spPr>
          <p:txBody>
            <a:bodyPr wrap="square" lIns="0" tIns="0" rIns="0" bIns="0" rtlCol="0">
              <a:noAutofit/>
            </a:bodyPr>
            <a:lstStyle/>
            <a:p>
              <a:endParaRPr/>
            </a:p>
          </p:txBody>
        </p:sp>
        <p:sp>
          <p:nvSpPr>
            <p:cNvPr id="100" name="object 29"/>
            <p:cNvSpPr/>
            <p:nvPr/>
          </p:nvSpPr>
          <p:spPr>
            <a:xfrm>
              <a:off x="9755084" y="6722202"/>
              <a:ext cx="38230" cy="38587"/>
            </a:xfrm>
            <a:custGeom>
              <a:avLst/>
              <a:gdLst/>
              <a:ahLst/>
              <a:cxnLst/>
              <a:rect l="l" t="t" r="r" b="b"/>
              <a:pathLst>
                <a:path w="38230" h="38587">
                  <a:moveTo>
                    <a:pt x="10814" y="1879"/>
                  </a:moveTo>
                  <a:lnTo>
                    <a:pt x="5633" y="5441"/>
                  </a:lnTo>
                  <a:lnTo>
                    <a:pt x="0" y="15817"/>
                  </a:lnTo>
                  <a:lnTo>
                    <a:pt x="1504" y="27800"/>
                  </a:lnTo>
                  <a:lnTo>
                    <a:pt x="5071" y="32964"/>
                  </a:lnTo>
                  <a:lnTo>
                    <a:pt x="15460" y="38587"/>
                  </a:lnTo>
                  <a:lnTo>
                    <a:pt x="27425" y="37071"/>
                  </a:lnTo>
                  <a:lnTo>
                    <a:pt x="32603" y="33505"/>
                  </a:lnTo>
                  <a:lnTo>
                    <a:pt x="38230" y="23129"/>
                  </a:lnTo>
                  <a:lnTo>
                    <a:pt x="36709" y="11163"/>
                  </a:lnTo>
                  <a:lnTo>
                    <a:pt x="33381" y="4140"/>
                  </a:lnTo>
                  <a:lnTo>
                    <a:pt x="26396" y="0"/>
                  </a:lnTo>
                  <a:lnTo>
                    <a:pt x="16325" y="0"/>
                  </a:lnTo>
                  <a:lnTo>
                    <a:pt x="13493" y="609"/>
                  </a:lnTo>
                  <a:lnTo>
                    <a:pt x="10814" y="1879"/>
                  </a:lnTo>
                  <a:close/>
                </a:path>
              </a:pathLst>
            </a:custGeom>
            <a:solidFill>
              <a:srgbClr val="A7A9AB"/>
            </a:solidFill>
          </p:spPr>
          <p:txBody>
            <a:bodyPr wrap="square" lIns="0" tIns="0" rIns="0" bIns="0" rtlCol="0">
              <a:noAutofit/>
            </a:bodyPr>
            <a:lstStyle/>
            <a:p>
              <a:endParaRPr/>
            </a:p>
          </p:txBody>
        </p:sp>
        <p:sp>
          <p:nvSpPr>
            <p:cNvPr id="101" name="object 30"/>
            <p:cNvSpPr/>
            <p:nvPr/>
          </p:nvSpPr>
          <p:spPr>
            <a:xfrm>
              <a:off x="9701508" y="6757557"/>
              <a:ext cx="38725" cy="38821"/>
            </a:xfrm>
            <a:custGeom>
              <a:avLst/>
              <a:gdLst/>
              <a:ahLst/>
              <a:cxnLst/>
              <a:rect l="l" t="t" r="r" b="b"/>
              <a:pathLst>
                <a:path w="38725" h="38821">
                  <a:moveTo>
                    <a:pt x="6413" y="4927"/>
                  </a:moveTo>
                  <a:lnTo>
                    <a:pt x="2489" y="9754"/>
                  </a:lnTo>
                  <a:lnTo>
                    <a:pt x="0" y="21330"/>
                  </a:lnTo>
                  <a:lnTo>
                    <a:pt x="4851" y="32410"/>
                  </a:lnTo>
                  <a:lnTo>
                    <a:pt x="9655" y="36328"/>
                  </a:lnTo>
                  <a:lnTo>
                    <a:pt x="21224" y="38821"/>
                  </a:lnTo>
                  <a:lnTo>
                    <a:pt x="32308" y="33959"/>
                  </a:lnTo>
                  <a:lnTo>
                    <a:pt x="36221" y="29168"/>
                  </a:lnTo>
                  <a:lnTo>
                    <a:pt x="38725" y="17594"/>
                  </a:lnTo>
                  <a:lnTo>
                    <a:pt x="33883" y="6502"/>
                  </a:lnTo>
                  <a:lnTo>
                    <a:pt x="30048" y="2197"/>
                  </a:lnTo>
                  <a:lnTo>
                    <a:pt x="24714" y="0"/>
                  </a:lnTo>
                  <a:lnTo>
                    <a:pt x="14744" y="0"/>
                  </a:lnTo>
                  <a:lnTo>
                    <a:pt x="10121" y="1625"/>
                  </a:lnTo>
                  <a:lnTo>
                    <a:pt x="6413" y="4927"/>
                  </a:lnTo>
                  <a:close/>
                </a:path>
              </a:pathLst>
            </a:custGeom>
            <a:solidFill>
              <a:srgbClr val="A7A9AB"/>
            </a:solidFill>
          </p:spPr>
          <p:txBody>
            <a:bodyPr wrap="square" lIns="0" tIns="0" rIns="0" bIns="0" rtlCol="0">
              <a:noAutofit/>
            </a:bodyPr>
            <a:lstStyle/>
            <a:p>
              <a:endParaRPr/>
            </a:p>
          </p:txBody>
        </p:sp>
        <p:sp>
          <p:nvSpPr>
            <p:cNvPr id="102" name="object 31"/>
            <p:cNvSpPr/>
            <p:nvPr/>
          </p:nvSpPr>
          <p:spPr>
            <a:xfrm>
              <a:off x="10037572" y="6802866"/>
              <a:ext cx="38854" cy="38884"/>
            </a:xfrm>
            <a:custGeom>
              <a:avLst/>
              <a:gdLst/>
              <a:ahLst/>
              <a:cxnLst/>
              <a:rect l="l" t="t" r="r" b="b"/>
              <a:pathLst>
                <a:path w="38854" h="38884">
                  <a:moveTo>
                    <a:pt x="8827" y="3124"/>
                  </a:moveTo>
                  <a:lnTo>
                    <a:pt x="4080" y="7481"/>
                  </a:lnTo>
                  <a:lnTo>
                    <a:pt x="0" y="18462"/>
                  </a:lnTo>
                  <a:lnTo>
                    <a:pt x="3099" y="30035"/>
                  </a:lnTo>
                  <a:lnTo>
                    <a:pt x="7478" y="34804"/>
                  </a:lnTo>
                  <a:lnTo>
                    <a:pt x="18466" y="38884"/>
                  </a:lnTo>
                  <a:lnTo>
                    <a:pt x="30011" y="35775"/>
                  </a:lnTo>
                  <a:lnTo>
                    <a:pt x="34777" y="31401"/>
                  </a:lnTo>
                  <a:lnTo>
                    <a:pt x="38854" y="20418"/>
                  </a:lnTo>
                  <a:lnTo>
                    <a:pt x="35751" y="8851"/>
                  </a:lnTo>
                  <a:lnTo>
                    <a:pt x="32017" y="3111"/>
                  </a:lnTo>
                  <a:lnTo>
                    <a:pt x="25769" y="0"/>
                  </a:lnTo>
                  <a:lnTo>
                    <a:pt x="15774" y="0"/>
                  </a:lnTo>
                  <a:lnTo>
                    <a:pt x="12078" y="1015"/>
                  </a:lnTo>
                  <a:lnTo>
                    <a:pt x="8827" y="3124"/>
                  </a:lnTo>
                  <a:close/>
                </a:path>
              </a:pathLst>
            </a:custGeom>
            <a:solidFill>
              <a:srgbClr val="A7A9AB"/>
            </a:solidFill>
          </p:spPr>
          <p:txBody>
            <a:bodyPr wrap="square" lIns="0" tIns="0" rIns="0" bIns="0" rtlCol="0">
              <a:noAutofit/>
            </a:bodyPr>
            <a:lstStyle/>
            <a:p>
              <a:endParaRPr/>
            </a:p>
          </p:txBody>
        </p:sp>
        <p:sp>
          <p:nvSpPr>
            <p:cNvPr id="103" name="object 32"/>
            <p:cNvSpPr/>
            <p:nvPr/>
          </p:nvSpPr>
          <p:spPr>
            <a:xfrm>
              <a:off x="10065078" y="6860953"/>
              <a:ext cx="37325" cy="38125"/>
            </a:xfrm>
            <a:custGeom>
              <a:avLst/>
              <a:gdLst/>
              <a:ahLst/>
              <a:cxnLst/>
              <a:rect l="l" t="t" r="r" b="b"/>
              <a:pathLst>
                <a:path w="37325" h="38125">
                  <a:moveTo>
                    <a:pt x="13169" y="800"/>
                  </a:moveTo>
                  <a:lnTo>
                    <a:pt x="8114" y="3115"/>
                  </a:lnTo>
                  <a:lnTo>
                    <a:pt x="470" y="12577"/>
                  </a:lnTo>
                  <a:lnTo>
                    <a:pt x="0" y="24968"/>
                  </a:lnTo>
                  <a:lnTo>
                    <a:pt x="2311" y="30022"/>
                  </a:lnTo>
                  <a:lnTo>
                    <a:pt x="11775" y="37665"/>
                  </a:lnTo>
                  <a:lnTo>
                    <a:pt x="24155" y="38125"/>
                  </a:lnTo>
                  <a:lnTo>
                    <a:pt x="29220" y="35812"/>
                  </a:lnTo>
                  <a:lnTo>
                    <a:pt x="36865" y="26357"/>
                  </a:lnTo>
                  <a:lnTo>
                    <a:pt x="37325" y="13970"/>
                  </a:lnTo>
                  <a:lnTo>
                    <a:pt x="34823" y="5486"/>
                  </a:lnTo>
                  <a:lnTo>
                    <a:pt x="27076" y="0"/>
                  </a:lnTo>
                  <a:lnTo>
                    <a:pt x="16865" y="0"/>
                  </a:lnTo>
                  <a:lnTo>
                    <a:pt x="13169" y="800"/>
                  </a:lnTo>
                  <a:close/>
                </a:path>
              </a:pathLst>
            </a:custGeom>
            <a:solidFill>
              <a:srgbClr val="A7A9AB"/>
            </a:solidFill>
          </p:spPr>
          <p:txBody>
            <a:bodyPr wrap="square" lIns="0" tIns="0" rIns="0" bIns="0" rtlCol="0">
              <a:noAutofit/>
            </a:bodyPr>
            <a:lstStyle/>
            <a:p>
              <a:endParaRPr/>
            </a:p>
          </p:txBody>
        </p:sp>
        <p:sp>
          <p:nvSpPr>
            <p:cNvPr id="104" name="object 33"/>
            <p:cNvSpPr/>
            <p:nvPr/>
          </p:nvSpPr>
          <p:spPr>
            <a:xfrm>
              <a:off x="9634605" y="6865109"/>
              <a:ext cx="38918" cy="38925"/>
            </a:xfrm>
            <a:custGeom>
              <a:avLst/>
              <a:gdLst/>
              <a:ahLst/>
              <a:cxnLst/>
              <a:rect l="l" t="t" r="r" b="b"/>
              <a:pathLst>
                <a:path w="38917" h="38925">
                  <a:moveTo>
                    <a:pt x="695" y="14338"/>
                  </a:moveTo>
                  <a:lnTo>
                    <a:pt x="0" y="19712"/>
                  </a:lnTo>
                  <a:lnTo>
                    <a:pt x="3993" y="31261"/>
                  </a:lnTo>
                  <a:lnTo>
                    <a:pt x="14335" y="38227"/>
                  </a:lnTo>
                  <a:lnTo>
                    <a:pt x="19692" y="38925"/>
                  </a:lnTo>
                  <a:lnTo>
                    <a:pt x="31250" y="34954"/>
                  </a:lnTo>
                  <a:lnTo>
                    <a:pt x="38224" y="24612"/>
                  </a:lnTo>
                  <a:lnTo>
                    <a:pt x="38917" y="19245"/>
                  </a:lnTo>
                  <a:lnTo>
                    <a:pt x="34939" y="7687"/>
                  </a:lnTo>
                  <a:lnTo>
                    <a:pt x="24597" y="711"/>
                  </a:lnTo>
                  <a:lnTo>
                    <a:pt x="22895" y="241"/>
                  </a:lnTo>
                  <a:lnTo>
                    <a:pt x="19453" y="0"/>
                  </a:lnTo>
                  <a:lnTo>
                    <a:pt x="10906" y="0"/>
                  </a:lnTo>
                  <a:lnTo>
                    <a:pt x="3070" y="5689"/>
                  </a:lnTo>
                  <a:lnTo>
                    <a:pt x="695" y="14338"/>
                  </a:lnTo>
                  <a:close/>
                </a:path>
              </a:pathLst>
            </a:custGeom>
            <a:solidFill>
              <a:srgbClr val="A7A9AB"/>
            </a:solidFill>
          </p:spPr>
          <p:txBody>
            <a:bodyPr wrap="square" lIns="0" tIns="0" rIns="0" bIns="0" rtlCol="0">
              <a:noAutofit/>
            </a:bodyPr>
            <a:lstStyle/>
            <a:p>
              <a:endParaRPr/>
            </a:p>
          </p:txBody>
        </p:sp>
        <p:sp>
          <p:nvSpPr>
            <p:cNvPr id="105" name="object 34"/>
            <p:cNvSpPr/>
            <p:nvPr/>
          </p:nvSpPr>
          <p:spPr>
            <a:xfrm>
              <a:off x="9875296" y="6760044"/>
              <a:ext cx="26328" cy="25539"/>
            </a:xfrm>
            <a:custGeom>
              <a:avLst/>
              <a:gdLst/>
              <a:ahLst/>
              <a:cxnLst/>
              <a:rect l="l" t="t" r="r" b="b"/>
              <a:pathLst>
                <a:path w="26327" h="25539">
                  <a:moveTo>
                    <a:pt x="901" y="10731"/>
                  </a:moveTo>
                  <a:lnTo>
                    <a:pt x="0" y="17500"/>
                  </a:lnTo>
                  <a:lnTo>
                    <a:pt x="4749" y="23723"/>
                  </a:lnTo>
                  <a:lnTo>
                    <a:pt x="11531" y="24637"/>
                  </a:lnTo>
                  <a:lnTo>
                    <a:pt x="18300" y="25539"/>
                  </a:lnTo>
                  <a:lnTo>
                    <a:pt x="24561" y="20777"/>
                  </a:lnTo>
                  <a:lnTo>
                    <a:pt x="25476" y="14008"/>
                  </a:lnTo>
                  <a:lnTo>
                    <a:pt x="26327" y="7238"/>
                  </a:lnTo>
                  <a:lnTo>
                    <a:pt x="21615" y="1003"/>
                  </a:lnTo>
                  <a:lnTo>
                    <a:pt x="14833" y="114"/>
                  </a:lnTo>
                  <a:lnTo>
                    <a:pt x="7073" y="0"/>
                  </a:lnTo>
                  <a:lnTo>
                    <a:pt x="1727" y="4533"/>
                  </a:lnTo>
                  <a:lnTo>
                    <a:pt x="901" y="10731"/>
                  </a:lnTo>
                  <a:close/>
                </a:path>
              </a:pathLst>
            </a:custGeom>
            <a:solidFill>
              <a:srgbClr val="A7A9AB"/>
            </a:solidFill>
          </p:spPr>
          <p:txBody>
            <a:bodyPr wrap="square" lIns="0" tIns="0" rIns="0" bIns="0" rtlCol="0">
              <a:noAutofit/>
            </a:bodyPr>
            <a:lstStyle/>
            <a:p>
              <a:endParaRPr/>
            </a:p>
          </p:txBody>
        </p:sp>
        <p:sp>
          <p:nvSpPr>
            <p:cNvPr id="106" name="object 35"/>
            <p:cNvSpPr/>
            <p:nvPr/>
          </p:nvSpPr>
          <p:spPr>
            <a:xfrm>
              <a:off x="9834524" y="6760429"/>
              <a:ext cx="26530" cy="25641"/>
            </a:xfrm>
            <a:custGeom>
              <a:avLst/>
              <a:gdLst/>
              <a:ahLst/>
              <a:cxnLst/>
              <a:rect l="l" t="t" r="r" b="b"/>
              <a:pathLst>
                <a:path w="26530" h="25641">
                  <a:moveTo>
                    <a:pt x="11391" y="139"/>
                  </a:moveTo>
                  <a:lnTo>
                    <a:pt x="4635" y="1193"/>
                  </a:lnTo>
                  <a:lnTo>
                    <a:pt x="0" y="7505"/>
                  </a:lnTo>
                  <a:lnTo>
                    <a:pt x="1041" y="14249"/>
                  </a:lnTo>
                  <a:lnTo>
                    <a:pt x="2082" y="21005"/>
                  </a:lnTo>
                  <a:lnTo>
                    <a:pt x="8407" y="25641"/>
                  </a:lnTo>
                  <a:lnTo>
                    <a:pt x="15151" y="24612"/>
                  </a:lnTo>
                  <a:lnTo>
                    <a:pt x="21907" y="23583"/>
                  </a:lnTo>
                  <a:lnTo>
                    <a:pt x="26530" y="17259"/>
                  </a:lnTo>
                  <a:lnTo>
                    <a:pt x="25501" y="10515"/>
                  </a:lnTo>
                  <a:lnTo>
                    <a:pt x="24561" y="4381"/>
                  </a:lnTo>
                  <a:lnTo>
                    <a:pt x="19291" y="0"/>
                  </a:lnTo>
                  <a:lnTo>
                    <a:pt x="13296" y="0"/>
                  </a:lnTo>
                  <a:lnTo>
                    <a:pt x="11391" y="139"/>
                  </a:lnTo>
                  <a:close/>
                </a:path>
              </a:pathLst>
            </a:custGeom>
            <a:solidFill>
              <a:srgbClr val="A7A9AB"/>
            </a:solidFill>
          </p:spPr>
          <p:txBody>
            <a:bodyPr wrap="square" lIns="0" tIns="0" rIns="0" bIns="0" rtlCol="0">
              <a:noAutofit/>
            </a:bodyPr>
            <a:lstStyle/>
            <a:p>
              <a:endParaRPr/>
            </a:p>
          </p:txBody>
        </p:sp>
        <p:sp>
          <p:nvSpPr>
            <p:cNvPr id="107" name="object 36"/>
            <p:cNvSpPr/>
            <p:nvPr/>
          </p:nvSpPr>
          <p:spPr>
            <a:xfrm>
              <a:off x="9913531" y="6771168"/>
              <a:ext cx="28168" cy="26466"/>
            </a:xfrm>
            <a:custGeom>
              <a:avLst/>
              <a:gdLst/>
              <a:ahLst/>
              <a:cxnLst/>
              <a:rect l="l" t="t" r="r" b="b"/>
              <a:pathLst>
                <a:path w="28168" h="26466">
                  <a:moveTo>
                    <a:pt x="2794" y="7302"/>
                  </a:moveTo>
                  <a:lnTo>
                    <a:pt x="0" y="13550"/>
                  </a:lnTo>
                  <a:lnTo>
                    <a:pt x="2781" y="20866"/>
                  </a:lnTo>
                  <a:lnTo>
                    <a:pt x="9004" y="23660"/>
                  </a:lnTo>
                  <a:lnTo>
                    <a:pt x="15240" y="26466"/>
                  </a:lnTo>
                  <a:lnTo>
                    <a:pt x="22567" y="23685"/>
                  </a:lnTo>
                  <a:lnTo>
                    <a:pt x="25374" y="17449"/>
                  </a:lnTo>
                  <a:lnTo>
                    <a:pt x="28168" y="11214"/>
                  </a:lnTo>
                  <a:lnTo>
                    <a:pt x="25387" y="3886"/>
                  </a:lnTo>
                  <a:lnTo>
                    <a:pt x="19164" y="1104"/>
                  </a:lnTo>
                  <a:lnTo>
                    <a:pt x="17500" y="355"/>
                  </a:lnTo>
                  <a:lnTo>
                    <a:pt x="14071" y="0"/>
                  </a:lnTo>
                  <a:lnTo>
                    <a:pt x="9347" y="0"/>
                  </a:lnTo>
                  <a:lnTo>
                    <a:pt x="4851" y="2717"/>
                  </a:lnTo>
                  <a:lnTo>
                    <a:pt x="2794" y="7302"/>
                  </a:lnTo>
                  <a:close/>
                </a:path>
              </a:pathLst>
            </a:custGeom>
            <a:solidFill>
              <a:srgbClr val="A7A9AB"/>
            </a:solidFill>
          </p:spPr>
          <p:txBody>
            <a:bodyPr wrap="square" lIns="0" tIns="0" rIns="0" bIns="0" rtlCol="0">
              <a:noAutofit/>
            </a:bodyPr>
            <a:lstStyle/>
            <a:p>
              <a:endParaRPr/>
            </a:p>
          </p:txBody>
        </p:sp>
        <p:sp>
          <p:nvSpPr>
            <p:cNvPr id="108" name="object 37"/>
            <p:cNvSpPr/>
            <p:nvPr/>
          </p:nvSpPr>
          <p:spPr>
            <a:xfrm>
              <a:off x="9761193" y="6794796"/>
              <a:ext cx="27571" cy="26162"/>
            </a:xfrm>
            <a:custGeom>
              <a:avLst/>
              <a:gdLst/>
              <a:ahLst/>
              <a:cxnLst/>
              <a:rect l="l" t="t" r="r" b="b"/>
              <a:pathLst>
                <a:path w="27571" h="26161">
                  <a:moveTo>
                    <a:pt x="5537" y="3149"/>
                  </a:moveTo>
                  <a:lnTo>
                    <a:pt x="431" y="7683"/>
                  </a:lnTo>
                  <a:lnTo>
                    <a:pt x="0" y="15519"/>
                  </a:lnTo>
                  <a:lnTo>
                    <a:pt x="4533" y="20624"/>
                  </a:lnTo>
                  <a:lnTo>
                    <a:pt x="9093" y="25704"/>
                  </a:lnTo>
                  <a:lnTo>
                    <a:pt x="16916" y="26161"/>
                  </a:lnTo>
                  <a:lnTo>
                    <a:pt x="22009" y="21615"/>
                  </a:lnTo>
                  <a:lnTo>
                    <a:pt x="27127" y="17056"/>
                  </a:lnTo>
                  <a:lnTo>
                    <a:pt x="27571" y="9245"/>
                  </a:lnTo>
                  <a:lnTo>
                    <a:pt x="22999" y="4152"/>
                  </a:lnTo>
                  <a:lnTo>
                    <a:pt x="20561" y="1396"/>
                  </a:lnTo>
                  <a:lnTo>
                    <a:pt x="17170" y="0"/>
                  </a:lnTo>
                  <a:lnTo>
                    <a:pt x="10833" y="0"/>
                  </a:lnTo>
                  <a:lnTo>
                    <a:pt x="7899" y="1028"/>
                  </a:lnTo>
                  <a:lnTo>
                    <a:pt x="5537" y="3149"/>
                  </a:lnTo>
                  <a:close/>
                </a:path>
              </a:pathLst>
            </a:custGeom>
            <a:solidFill>
              <a:srgbClr val="A7A9AB"/>
            </a:solidFill>
          </p:spPr>
          <p:txBody>
            <a:bodyPr wrap="square" lIns="0" tIns="0" rIns="0" bIns="0" rtlCol="0">
              <a:noAutofit/>
            </a:bodyPr>
            <a:lstStyle/>
            <a:p>
              <a:endParaRPr/>
            </a:p>
          </p:txBody>
        </p:sp>
        <p:sp>
          <p:nvSpPr>
            <p:cNvPr id="109" name="object 38"/>
            <p:cNvSpPr/>
            <p:nvPr/>
          </p:nvSpPr>
          <p:spPr>
            <a:xfrm>
              <a:off x="9974634" y="6823610"/>
              <a:ext cx="28206" cy="26479"/>
            </a:xfrm>
            <a:custGeom>
              <a:avLst/>
              <a:gdLst/>
              <a:ahLst/>
              <a:cxnLst/>
              <a:rect l="l" t="t" r="r" b="b"/>
              <a:pathLst>
                <a:path w="28206" h="26479">
                  <a:moveTo>
                    <a:pt x="7391" y="1993"/>
                  </a:moveTo>
                  <a:lnTo>
                    <a:pt x="1663" y="5702"/>
                  </a:lnTo>
                  <a:lnTo>
                    <a:pt x="0" y="13385"/>
                  </a:lnTo>
                  <a:lnTo>
                    <a:pt x="3733" y="19113"/>
                  </a:lnTo>
                  <a:lnTo>
                    <a:pt x="7467" y="24841"/>
                  </a:lnTo>
                  <a:lnTo>
                    <a:pt x="15112" y="26479"/>
                  </a:lnTo>
                  <a:lnTo>
                    <a:pt x="20840" y="22758"/>
                  </a:lnTo>
                  <a:lnTo>
                    <a:pt x="26568" y="19050"/>
                  </a:lnTo>
                  <a:lnTo>
                    <a:pt x="28206" y="11379"/>
                  </a:lnTo>
                  <a:lnTo>
                    <a:pt x="24485" y="5638"/>
                  </a:lnTo>
                  <a:lnTo>
                    <a:pt x="22123" y="1993"/>
                  </a:lnTo>
                  <a:lnTo>
                    <a:pt x="18173" y="0"/>
                  </a:lnTo>
                  <a:lnTo>
                    <a:pt x="11785" y="0"/>
                  </a:lnTo>
                  <a:lnTo>
                    <a:pt x="7391" y="1993"/>
                  </a:lnTo>
                  <a:close/>
                </a:path>
              </a:pathLst>
            </a:custGeom>
            <a:solidFill>
              <a:srgbClr val="A7A9AB"/>
            </a:solidFill>
          </p:spPr>
          <p:txBody>
            <a:bodyPr wrap="square" lIns="0" tIns="0" rIns="0" bIns="0" rtlCol="0">
              <a:noAutofit/>
            </a:bodyPr>
            <a:lstStyle/>
            <a:p>
              <a:endParaRPr/>
            </a:p>
          </p:txBody>
        </p:sp>
        <p:sp>
          <p:nvSpPr>
            <p:cNvPr id="110" name="object 39"/>
            <p:cNvSpPr/>
            <p:nvPr/>
          </p:nvSpPr>
          <p:spPr>
            <a:xfrm>
              <a:off x="9734666" y="6825923"/>
              <a:ext cx="28219" cy="26492"/>
            </a:xfrm>
            <a:custGeom>
              <a:avLst/>
              <a:gdLst/>
              <a:ahLst/>
              <a:cxnLst/>
              <a:rect l="l" t="t" r="r" b="b"/>
              <a:pathLst>
                <a:path w="28219" h="26492">
                  <a:moveTo>
                    <a:pt x="3606" y="5842"/>
                  </a:moveTo>
                  <a:lnTo>
                    <a:pt x="0" y="11645"/>
                  </a:lnTo>
                  <a:lnTo>
                    <a:pt x="1777" y="19278"/>
                  </a:lnTo>
                  <a:lnTo>
                    <a:pt x="7581" y="22910"/>
                  </a:lnTo>
                  <a:lnTo>
                    <a:pt x="13385" y="26492"/>
                  </a:lnTo>
                  <a:lnTo>
                    <a:pt x="21018" y="24714"/>
                  </a:lnTo>
                  <a:lnTo>
                    <a:pt x="24625" y="18910"/>
                  </a:lnTo>
                  <a:lnTo>
                    <a:pt x="28219" y="13106"/>
                  </a:lnTo>
                  <a:lnTo>
                    <a:pt x="26454" y="5499"/>
                  </a:lnTo>
                  <a:lnTo>
                    <a:pt x="20650" y="1866"/>
                  </a:lnTo>
                  <a:lnTo>
                    <a:pt x="18618" y="622"/>
                  </a:lnTo>
                  <a:lnTo>
                    <a:pt x="14122" y="0"/>
                  </a:lnTo>
                  <a:lnTo>
                    <a:pt x="9994" y="0"/>
                  </a:lnTo>
                  <a:lnTo>
                    <a:pt x="5943" y="2095"/>
                  </a:lnTo>
                  <a:lnTo>
                    <a:pt x="3606" y="5842"/>
                  </a:lnTo>
                  <a:close/>
                </a:path>
              </a:pathLst>
            </a:custGeom>
            <a:solidFill>
              <a:srgbClr val="A7A9AB"/>
            </a:solidFill>
          </p:spPr>
          <p:txBody>
            <a:bodyPr wrap="square" lIns="0" tIns="0" rIns="0" bIns="0" rtlCol="0">
              <a:noAutofit/>
            </a:bodyPr>
            <a:lstStyle/>
            <a:p>
              <a:endParaRPr/>
            </a:p>
          </p:txBody>
        </p:sp>
        <p:sp>
          <p:nvSpPr>
            <p:cNvPr id="111" name="object 40"/>
            <p:cNvSpPr/>
            <p:nvPr/>
          </p:nvSpPr>
          <p:spPr>
            <a:xfrm>
              <a:off x="9991975" y="6860560"/>
              <a:ext cx="27585" cy="26187"/>
            </a:xfrm>
            <a:custGeom>
              <a:avLst/>
              <a:gdLst/>
              <a:ahLst/>
              <a:cxnLst/>
              <a:rect l="l" t="t" r="r" b="b"/>
              <a:pathLst>
                <a:path w="27584" h="26187">
                  <a:moveTo>
                    <a:pt x="10274" y="520"/>
                  </a:moveTo>
                  <a:lnTo>
                    <a:pt x="3733" y="2451"/>
                  </a:lnTo>
                  <a:lnTo>
                    <a:pt x="0" y="9321"/>
                  </a:lnTo>
                  <a:lnTo>
                    <a:pt x="1930" y="15887"/>
                  </a:lnTo>
                  <a:lnTo>
                    <a:pt x="3860" y="22440"/>
                  </a:lnTo>
                  <a:lnTo>
                    <a:pt x="10731" y="26187"/>
                  </a:lnTo>
                  <a:lnTo>
                    <a:pt x="17310" y="24257"/>
                  </a:lnTo>
                  <a:lnTo>
                    <a:pt x="23825" y="22326"/>
                  </a:lnTo>
                  <a:lnTo>
                    <a:pt x="27584" y="15430"/>
                  </a:lnTo>
                  <a:lnTo>
                    <a:pt x="25641" y="8877"/>
                  </a:lnTo>
                  <a:lnTo>
                    <a:pt x="24066" y="3492"/>
                  </a:lnTo>
                  <a:lnTo>
                    <a:pt x="19138" y="0"/>
                  </a:lnTo>
                  <a:lnTo>
                    <a:pt x="13792" y="0"/>
                  </a:lnTo>
                  <a:lnTo>
                    <a:pt x="10274" y="520"/>
                  </a:lnTo>
                  <a:close/>
                </a:path>
              </a:pathLst>
            </a:custGeom>
            <a:solidFill>
              <a:srgbClr val="A7A9AB"/>
            </a:solidFill>
          </p:spPr>
          <p:txBody>
            <a:bodyPr wrap="square" lIns="0" tIns="0" rIns="0" bIns="0" rtlCol="0">
              <a:noAutofit/>
            </a:bodyPr>
            <a:lstStyle/>
            <a:p>
              <a:endParaRPr/>
            </a:p>
          </p:txBody>
        </p:sp>
        <p:sp>
          <p:nvSpPr>
            <p:cNvPr id="112" name="object 41"/>
            <p:cNvSpPr/>
            <p:nvPr/>
          </p:nvSpPr>
          <p:spPr>
            <a:xfrm>
              <a:off x="9718740" y="6863198"/>
              <a:ext cx="27482" cy="26123"/>
            </a:xfrm>
            <a:custGeom>
              <a:avLst/>
              <a:gdLst/>
              <a:ahLst/>
              <a:cxnLst/>
              <a:rect l="l" t="t" r="r" b="b"/>
              <a:pathLst>
                <a:path w="27482" h="26123">
                  <a:moveTo>
                    <a:pt x="1816" y="9118"/>
                  </a:moveTo>
                  <a:lnTo>
                    <a:pt x="0" y="15709"/>
                  </a:lnTo>
                  <a:lnTo>
                    <a:pt x="3886" y="22517"/>
                  </a:lnTo>
                  <a:lnTo>
                    <a:pt x="10477" y="24333"/>
                  </a:lnTo>
                  <a:lnTo>
                    <a:pt x="17056" y="26123"/>
                  </a:lnTo>
                  <a:lnTo>
                    <a:pt x="23875" y="22250"/>
                  </a:lnTo>
                  <a:lnTo>
                    <a:pt x="25679" y="15671"/>
                  </a:lnTo>
                  <a:lnTo>
                    <a:pt x="27482" y="9067"/>
                  </a:lnTo>
                  <a:lnTo>
                    <a:pt x="23609" y="2260"/>
                  </a:lnTo>
                  <a:lnTo>
                    <a:pt x="17005" y="444"/>
                  </a:lnTo>
                  <a:lnTo>
                    <a:pt x="13741" y="0"/>
                  </a:lnTo>
                  <a:lnTo>
                    <a:pt x="8305" y="0"/>
                  </a:lnTo>
                  <a:lnTo>
                    <a:pt x="3327" y="3619"/>
                  </a:lnTo>
                  <a:lnTo>
                    <a:pt x="1816" y="9118"/>
                  </a:lnTo>
                  <a:close/>
                </a:path>
              </a:pathLst>
            </a:custGeom>
            <a:solidFill>
              <a:srgbClr val="A7A9AB"/>
            </a:solidFill>
          </p:spPr>
          <p:txBody>
            <a:bodyPr wrap="square" lIns="0" tIns="0" rIns="0" bIns="0" rtlCol="0">
              <a:noAutofit/>
            </a:bodyPr>
            <a:lstStyle/>
            <a:p>
              <a:endParaRPr/>
            </a:p>
          </p:txBody>
        </p:sp>
        <p:sp>
          <p:nvSpPr>
            <p:cNvPr id="113" name="object 42"/>
            <p:cNvSpPr/>
            <p:nvPr/>
          </p:nvSpPr>
          <p:spPr>
            <a:xfrm>
              <a:off x="10161982" y="6861308"/>
              <a:ext cx="57723" cy="58043"/>
            </a:xfrm>
            <a:custGeom>
              <a:avLst/>
              <a:gdLst/>
              <a:ahLst/>
              <a:cxnLst/>
              <a:rect l="l" t="t" r="r" b="b"/>
              <a:pathLst>
                <a:path w="57723" h="58043">
                  <a:moveTo>
                    <a:pt x="20615" y="1206"/>
                  </a:moveTo>
                  <a:lnTo>
                    <a:pt x="13050" y="4659"/>
                  </a:lnTo>
                  <a:lnTo>
                    <a:pt x="4342" y="13371"/>
                  </a:lnTo>
                  <a:lnTo>
                    <a:pt x="0" y="24817"/>
                  </a:lnTo>
                  <a:lnTo>
                    <a:pt x="854" y="37452"/>
                  </a:lnTo>
                  <a:lnTo>
                    <a:pt x="4323" y="45009"/>
                  </a:lnTo>
                  <a:lnTo>
                    <a:pt x="13042" y="53705"/>
                  </a:lnTo>
                  <a:lnTo>
                    <a:pt x="24487" y="58043"/>
                  </a:lnTo>
                  <a:lnTo>
                    <a:pt x="37125" y="57188"/>
                  </a:lnTo>
                  <a:lnTo>
                    <a:pt x="44697" y="53715"/>
                  </a:lnTo>
                  <a:lnTo>
                    <a:pt x="53391" y="45002"/>
                  </a:lnTo>
                  <a:lnTo>
                    <a:pt x="57723" y="33567"/>
                  </a:lnTo>
                  <a:lnTo>
                    <a:pt x="56848" y="20942"/>
                  </a:lnTo>
                  <a:lnTo>
                    <a:pt x="52142" y="11596"/>
                  </a:lnTo>
                  <a:lnTo>
                    <a:pt x="41880" y="3078"/>
                  </a:lnTo>
                  <a:lnTo>
                    <a:pt x="28857" y="0"/>
                  </a:lnTo>
                  <a:lnTo>
                    <a:pt x="26127" y="0"/>
                  </a:lnTo>
                  <a:lnTo>
                    <a:pt x="23346" y="393"/>
                  </a:lnTo>
                  <a:lnTo>
                    <a:pt x="20615" y="1206"/>
                  </a:lnTo>
                  <a:close/>
                </a:path>
              </a:pathLst>
            </a:custGeom>
            <a:solidFill>
              <a:srgbClr val="A7A9AB"/>
            </a:solidFill>
          </p:spPr>
          <p:txBody>
            <a:bodyPr wrap="square" lIns="0" tIns="0" rIns="0" bIns="0" rtlCol="0">
              <a:noAutofit/>
            </a:bodyPr>
            <a:lstStyle/>
            <a:p>
              <a:endParaRPr/>
            </a:p>
          </p:txBody>
        </p:sp>
        <p:sp>
          <p:nvSpPr>
            <p:cNvPr id="114" name="object 43"/>
            <p:cNvSpPr/>
            <p:nvPr/>
          </p:nvSpPr>
          <p:spPr>
            <a:xfrm>
              <a:off x="10291430" y="7006394"/>
              <a:ext cx="68046" cy="272237"/>
            </a:xfrm>
            <a:custGeom>
              <a:avLst/>
              <a:gdLst/>
              <a:ahLst/>
              <a:cxnLst/>
              <a:rect l="l" t="t" r="r" b="b"/>
              <a:pathLst>
                <a:path w="68046" h="272237">
                  <a:moveTo>
                    <a:pt x="0" y="0"/>
                  </a:moveTo>
                  <a:lnTo>
                    <a:pt x="0" y="272237"/>
                  </a:lnTo>
                  <a:lnTo>
                    <a:pt x="68046" y="272237"/>
                  </a:lnTo>
                  <a:lnTo>
                    <a:pt x="68046" y="0"/>
                  </a:lnTo>
                  <a:lnTo>
                    <a:pt x="0" y="0"/>
                  </a:lnTo>
                  <a:close/>
                </a:path>
              </a:pathLst>
            </a:custGeom>
            <a:solidFill>
              <a:srgbClr val="0067B1"/>
            </a:solidFill>
          </p:spPr>
          <p:txBody>
            <a:bodyPr wrap="square" lIns="0" tIns="0" rIns="0" bIns="0" rtlCol="0">
              <a:noAutofit/>
            </a:bodyPr>
            <a:lstStyle/>
            <a:p>
              <a:endParaRPr/>
            </a:p>
          </p:txBody>
        </p:sp>
        <p:sp>
          <p:nvSpPr>
            <p:cNvPr id="115" name="object 44"/>
            <p:cNvSpPr/>
            <p:nvPr/>
          </p:nvSpPr>
          <p:spPr>
            <a:xfrm>
              <a:off x="9673799" y="7142502"/>
              <a:ext cx="0" cy="0"/>
            </a:xfrm>
            <a:custGeom>
              <a:avLst/>
              <a:gdLst/>
              <a:ahLst/>
              <a:cxnLst/>
              <a:rect l="l" t="t" r="r" b="b"/>
              <a:pathLst>
                <a:path>
                  <a:moveTo>
                    <a:pt x="0" y="0"/>
                  </a:moveTo>
                </a:path>
              </a:pathLst>
            </a:custGeom>
            <a:solidFill>
              <a:srgbClr val="0067B1"/>
            </a:solidFill>
          </p:spPr>
          <p:txBody>
            <a:bodyPr wrap="square" lIns="0" tIns="0" rIns="0" bIns="0" rtlCol="0">
              <a:noAutofit/>
            </a:bodyPr>
            <a:lstStyle/>
            <a:p>
              <a:endParaRPr/>
            </a:p>
          </p:txBody>
        </p:sp>
        <p:sp>
          <p:nvSpPr>
            <p:cNvPr id="116" name="object 45"/>
            <p:cNvSpPr/>
            <p:nvPr/>
          </p:nvSpPr>
          <p:spPr>
            <a:xfrm>
              <a:off x="9372811" y="7006398"/>
              <a:ext cx="420280" cy="272249"/>
            </a:xfrm>
            <a:custGeom>
              <a:avLst/>
              <a:gdLst/>
              <a:ahLst/>
              <a:cxnLst/>
              <a:rect l="l" t="t" r="r" b="b"/>
              <a:pathLst>
                <a:path w="420281" h="272249">
                  <a:moveTo>
                    <a:pt x="96378" y="266379"/>
                  </a:moveTo>
                  <a:lnTo>
                    <a:pt x="109136" y="269596"/>
                  </a:lnTo>
                  <a:lnTo>
                    <a:pt x="122326" y="271575"/>
                  </a:lnTo>
                  <a:lnTo>
                    <a:pt x="135877" y="272249"/>
                  </a:lnTo>
                  <a:lnTo>
                    <a:pt x="420281" y="272249"/>
                  </a:lnTo>
                  <a:lnTo>
                    <a:pt x="420281" y="204152"/>
                  </a:lnTo>
                  <a:lnTo>
                    <a:pt x="134717" y="204141"/>
                  </a:lnTo>
                  <a:lnTo>
                    <a:pt x="121381" y="202603"/>
                  </a:lnTo>
                  <a:lnTo>
                    <a:pt x="109009" y="198626"/>
                  </a:lnTo>
                  <a:lnTo>
                    <a:pt x="97806" y="192437"/>
                  </a:lnTo>
                  <a:lnTo>
                    <a:pt x="87972" y="184264"/>
                  </a:lnTo>
                  <a:lnTo>
                    <a:pt x="79101" y="173329"/>
                  </a:lnTo>
                  <a:lnTo>
                    <a:pt x="73132" y="162006"/>
                  </a:lnTo>
                  <a:lnTo>
                    <a:pt x="69370" y="149534"/>
                  </a:lnTo>
                  <a:lnTo>
                    <a:pt x="68046" y="136105"/>
                  </a:lnTo>
                  <a:lnTo>
                    <a:pt x="68063" y="134675"/>
                  </a:lnTo>
                  <a:lnTo>
                    <a:pt x="69651" y="121344"/>
                  </a:lnTo>
                  <a:lnTo>
                    <a:pt x="73653" y="108978"/>
                  </a:lnTo>
                  <a:lnTo>
                    <a:pt x="79837" y="97778"/>
                  </a:lnTo>
                  <a:lnTo>
                    <a:pt x="87972" y="87947"/>
                  </a:lnTo>
                  <a:lnTo>
                    <a:pt x="98731" y="79166"/>
                  </a:lnTo>
                  <a:lnTo>
                    <a:pt x="110044" y="73154"/>
                  </a:lnTo>
                  <a:lnTo>
                    <a:pt x="122506" y="69368"/>
                  </a:lnTo>
                  <a:lnTo>
                    <a:pt x="135915" y="68046"/>
                  </a:lnTo>
                  <a:lnTo>
                    <a:pt x="339813" y="68072"/>
                  </a:lnTo>
                  <a:lnTo>
                    <a:pt x="343852" y="69913"/>
                  </a:lnTo>
                  <a:lnTo>
                    <a:pt x="347052" y="73025"/>
                  </a:lnTo>
                  <a:lnTo>
                    <a:pt x="350164" y="76212"/>
                  </a:lnTo>
                  <a:lnTo>
                    <a:pt x="351993" y="80238"/>
                  </a:lnTo>
                  <a:lnTo>
                    <a:pt x="351993" y="89852"/>
                  </a:lnTo>
                  <a:lnTo>
                    <a:pt x="343852" y="100215"/>
                  </a:lnTo>
                  <a:lnTo>
                    <a:pt x="129133" y="102082"/>
                  </a:lnTo>
                  <a:lnTo>
                    <a:pt x="117946" y="103963"/>
                  </a:lnTo>
                  <a:lnTo>
                    <a:pt x="98055" y="122193"/>
                  </a:lnTo>
                  <a:lnTo>
                    <a:pt x="95084" y="136105"/>
                  </a:lnTo>
                  <a:lnTo>
                    <a:pt x="104058" y="159131"/>
                  </a:lnTo>
                  <a:lnTo>
                    <a:pt x="129133" y="170129"/>
                  </a:lnTo>
                  <a:lnTo>
                    <a:pt x="336728" y="170112"/>
                  </a:lnTo>
                  <a:lnTo>
                    <a:pt x="362820" y="165467"/>
                  </a:lnTo>
                  <a:lnTo>
                    <a:pt x="385542" y="153518"/>
                  </a:lnTo>
                  <a:lnTo>
                    <a:pt x="396318" y="144060"/>
                  </a:lnTo>
                  <a:lnTo>
                    <a:pt x="411030" y="123294"/>
                  </a:lnTo>
                  <a:lnTo>
                    <a:pt x="419032" y="98493"/>
                  </a:lnTo>
                  <a:lnTo>
                    <a:pt x="420090" y="85051"/>
                  </a:lnTo>
                  <a:lnTo>
                    <a:pt x="420073" y="83299"/>
                  </a:lnTo>
                  <a:lnTo>
                    <a:pt x="415419" y="57230"/>
                  </a:lnTo>
                  <a:lnTo>
                    <a:pt x="403456" y="34516"/>
                  </a:lnTo>
                  <a:lnTo>
                    <a:pt x="394020" y="23767"/>
                  </a:lnTo>
                  <a:lnTo>
                    <a:pt x="373257" y="9049"/>
                  </a:lnTo>
                  <a:lnTo>
                    <a:pt x="348449" y="1056"/>
                  </a:lnTo>
                  <a:lnTo>
                    <a:pt x="335013" y="0"/>
                  </a:lnTo>
                  <a:lnTo>
                    <a:pt x="133226" y="25"/>
                  </a:lnTo>
                  <a:lnTo>
                    <a:pt x="106632" y="3171"/>
                  </a:lnTo>
                  <a:lnTo>
                    <a:pt x="81819" y="11212"/>
                  </a:lnTo>
                  <a:lnTo>
                    <a:pt x="59346" y="23625"/>
                  </a:lnTo>
                  <a:lnTo>
                    <a:pt x="39776" y="39890"/>
                  </a:lnTo>
                  <a:lnTo>
                    <a:pt x="29622" y="51254"/>
                  </a:lnTo>
                  <a:lnTo>
                    <a:pt x="15646" y="72642"/>
                  </a:lnTo>
                  <a:lnTo>
                    <a:pt x="5818" y="96594"/>
                  </a:lnTo>
                  <a:lnTo>
                    <a:pt x="662" y="122550"/>
                  </a:lnTo>
                  <a:lnTo>
                    <a:pt x="0" y="136105"/>
                  </a:lnTo>
                  <a:lnTo>
                    <a:pt x="25" y="138845"/>
                  </a:lnTo>
                  <a:lnTo>
                    <a:pt x="3165" y="165439"/>
                  </a:lnTo>
                  <a:lnTo>
                    <a:pt x="11187" y="190260"/>
                  </a:lnTo>
                  <a:lnTo>
                    <a:pt x="23565" y="212745"/>
                  </a:lnTo>
                  <a:lnTo>
                    <a:pt x="39776" y="232333"/>
                  </a:lnTo>
                  <a:lnTo>
                    <a:pt x="51071" y="242467"/>
                  </a:lnTo>
                  <a:lnTo>
                    <a:pt x="72438" y="256499"/>
                  </a:lnTo>
                  <a:lnTo>
                    <a:pt x="84122" y="261992"/>
                  </a:lnTo>
                  <a:lnTo>
                    <a:pt x="96378" y="266379"/>
                  </a:lnTo>
                  <a:close/>
                </a:path>
              </a:pathLst>
            </a:custGeom>
            <a:solidFill>
              <a:srgbClr val="0067B1"/>
            </a:solidFill>
          </p:spPr>
          <p:txBody>
            <a:bodyPr wrap="square" lIns="0" tIns="0" rIns="0" bIns="0" rtlCol="0">
              <a:noAutofit/>
            </a:bodyPr>
            <a:lstStyle/>
            <a:p>
              <a:endParaRPr/>
            </a:p>
          </p:txBody>
        </p:sp>
        <p:sp>
          <p:nvSpPr>
            <p:cNvPr id="117" name="object 46"/>
            <p:cNvSpPr/>
            <p:nvPr/>
          </p:nvSpPr>
          <p:spPr>
            <a:xfrm>
              <a:off x="9829765" y="7006398"/>
              <a:ext cx="420255" cy="272249"/>
            </a:xfrm>
            <a:custGeom>
              <a:avLst/>
              <a:gdLst/>
              <a:ahLst/>
              <a:cxnLst/>
              <a:rect l="l" t="t" r="r" b="b"/>
              <a:pathLst>
                <a:path w="420255" h="272249">
                  <a:moveTo>
                    <a:pt x="68086" y="137518"/>
                  </a:moveTo>
                  <a:lnTo>
                    <a:pt x="69383" y="122683"/>
                  </a:lnTo>
                  <a:lnTo>
                    <a:pt x="73141" y="110206"/>
                  </a:lnTo>
                  <a:lnTo>
                    <a:pt x="79105" y="98874"/>
                  </a:lnTo>
                  <a:lnTo>
                    <a:pt x="87035" y="88885"/>
                  </a:lnTo>
                  <a:lnTo>
                    <a:pt x="97789" y="79795"/>
                  </a:lnTo>
                  <a:lnTo>
                    <a:pt x="108987" y="73606"/>
                  </a:lnTo>
                  <a:lnTo>
                    <a:pt x="121350" y="69619"/>
                  </a:lnTo>
                  <a:lnTo>
                    <a:pt x="134690" y="68070"/>
                  </a:lnTo>
                  <a:lnTo>
                    <a:pt x="420255" y="68059"/>
                  </a:lnTo>
                  <a:lnTo>
                    <a:pt x="420255" y="0"/>
                  </a:lnTo>
                  <a:lnTo>
                    <a:pt x="135864" y="0"/>
                  </a:lnTo>
                  <a:lnTo>
                    <a:pt x="122312" y="673"/>
                  </a:lnTo>
                  <a:lnTo>
                    <a:pt x="96361" y="5863"/>
                  </a:lnTo>
                  <a:lnTo>
                    <a:pt x="72422" y="15739"/>
                  </a:lnTo>
                  <a:lnTo>
                    <a:pt x="51058" y="29772"/>
                  </a:lnTo>
                  <a:lnTo>
                    <a:pt x="39801" y="39878"/>
                  </a:lnTo>
                  <a:lnTo>
                    <a:pt x="23572" y="59466"/>
                  </a:lnTo>
                  <a:lnTo>
                    <a:pt x="11190" y="81951"/>
                  </a:lnTo>
                  <a:lnTo>
                    <a:pt x="3169" y="106771"/>
                  </a:lnTo>
                  <a:lnTo>
                    <a:pt x="26" y="133366"/>
                  </a:lnTo>
                  <a:lnTo>
                    <a:pt x="0" y="136105"/>
                  </a:lnTo>
                  <a:lnTo>
                    <a:pt x="665" y="149655"/>
                  </a:lnTo>
                  <a:lnTo>
                    <a:pt x="5820" y="175608"/>
                  </a:lnTo>
                  <a:lnTo>
                    <a:pt x="15646" y="199562"/>
                  </a:lnTo>
                  <a:lnTo>
                    <a:pt x="29629" y="220956"/>
                  </a:lnTo>
                  <a:lnTo>
                    <a:pt x="39801" y="232333"/>
                  </a:lnTo>
                  <a:lnTo>
                    <a:pt x="59360" y="248597"/>
                  </a:lnTo>
                  <a:lnTo>
                    <a:pt x="81829" y="261019"/>
                  </a:lnTo>
                  <a:lnTo>
                    <a:pt x="106644" y="269071"/>
                  </a:lnTo>
                  <a:lnTo>
                    <a:pt x="133241" y="272224"/>
                  </a:lnTo>
                  <a:lnTo>
                    <a:pt x="335000" y="272249"/>
                  </a:lnTo>
                  <a:lnTo>
                    <a:pt x="348441" y="271190"/>
                  </a:lnTo>
                  <a:lnTo>
                    <a:pt x="373240" y="263182"/>
                  </a:lnTo>
                  <a:lnTo>
                    <a:pt x="394006" y="248468"/>
                  </a:lnTo>
                  <a:lnTo>
                    <a:pt x="403465" y="237685"/>
                  </a:lnTo>
                  <a:lnTo>
                    <a:pt x="415411" y="214967"/>
                  </a:lnTo>
                  <a:lnTo>
                    <a:pt x="420049" y="188889"/>
                  </a:lnTo>
                  <a:lnTo>
                    <a:pt x="419011" y="173727"/>
                  </a:lnTo>
                  <a:lnTo>
                    <a:pt x="411012" y="148929"/>
                  </a:lnTo>
                  <a:lnTo>
                    <a:pt x="396310" y="128157"/>
                  </a:lnTo>
                  <a:lnTo>
                    <a:pt x="385565" y="118718"/>
                  </a:lnTo>
                  <a:lnTo>
                    <a:pt x="362858" y="106756"/>
                  </a:lnTo>
                  <a:lnTo>
                    <a:pt x="336770" y="102099"/>
                  </a:lnTo>
                  <a:lnTo>
                    <a:pt x="129146" y="102082"/>
                  </a:lnTo>
                  <a:lnTo>
                    <a:pt x="115212" y="105052"/>
                  </a:lnTo>
                  <a:lnTo>
                    <a:pt x="96994" y="124941"/>
                  </a:lnTo>
                  <a:lnTo>
                    <a:pt x="98087" y="150039"/>
                  </a:lnTo>
                  <a:lnTo>
                    <a:pt x="117967" y="168257"/>
                  </a:lnTo>
                  <a:lnTo>
                    <a:pt x="339788" y="170154"/>
                  </a:lnTo>
                  <a:lnTo>
                    <a:pt x="343877" y="171983"/>
                  </a:lnTo>
                  <a:lnTo>
                    <a:pt x="347052" y="175120"/>
                  </a:lnTo>
                  <a:lnTo>
                    <a:pt x="350164" y="178320"/>
                  </a:lnTo>
                  <a:lnTo>
                    <a:pt x="352018" y="182346"/>
                  </a:lnTo>
                  <a:lnTo>
                    <a:pt x="352018" y="191960"/>
                  </a:lnTo>
                  <a:lnTo>
                    <a:pt x="343877" y="202323"/>
                  </a:lnTo>
                  <a:lnTo>
                    <a:pt x="135928" y="204152"/>
                  </a:lnTo>
                  <a:lnTo>
                    <a:pt x="122510" y="202839"/>
                  </a:lnTo>
                  <a:lnTo>
                    <a:pt x="110051" y="199070"/>
                  </a:lnTo>
                  <a:lnTo>
                    <a:pt x="98741" y="193071"/>
                  </a:lnTo>
                  <a:lnTo>
                    <a:pt x="88770" y="185071"/>
                  </a:lnTo>
                  <a:lnTo>
                    <a:pt x="79829" y="174434"/>
                  </a:lnTo>
                  <a:lnTo>
                    <a:pt x="73654" y="163238"/>
                  </a:lnTo>
                  <a:lnTo>
                    <a:pt x="69659" y="150869"/>
                  </a:lnTo>
                  <a:lnTo>
                    <a:pt x="68086" y="137518"/>
                  </a:lnTo>
                  <a:close/>
                </a:path>
              </a:pathLst>
            </a:custGeom>
            <a:solidFill>
              <a:srgbClr val="0067B1"/>
            </a:solidFill>
          </p:spPr>
          <p:txBody>
            <a:bodyPr wrap="square" lIns="0" tIns="0" rIns="0" bIns="0" rtlCol="0">
              <a:noAutofit/>
            </a:bodyPr>
            <a:lstStyle/>
            <a:p>
              <a:endParaRPr/>
            </a:p>
          </p:txBody>
        </p:sp>
        <p:sp>
          <p:nvSpPr>
            <p:cNvPr id="118" name="object 47"/>
            <p:cNvSpPr/>
            <p:nvPr/>
          </p:nvSpPr>
          <p:spPr>
            <a:xfrm>
              <a:off x="10280291" y="6855805"/>
              <a:ext cx="82359" cy="82384"/>
            </a:xfrm>
            <a:custGeom>
              <a:avLst/>
              <a:gdLst/>
              <a:ahLst/>
              <a:cxnLst/>
              <a:rect l="l" t="t" r="r" b="b"/>
              <a:pathLst>
                <a:path w="82359" h="82384">
                  <a:moveTo>
                    <a:pt x="82359" y="41186"/>
                  </a:moveTo>
                  <a:lnTo>
                    <a:pt x="81483" y="32698"/>
                  </a:lnTo>
                  <a:lnTo>
                    <a:pt x="76325" y="19714"/>
                  </a:lnTo>
                  <a:lnTo>
                    <a:pt x="67301" y="9349"/>
                  </a:lnTo>
                  <a:lnTo>
                    <a:pt x="55288" y="2484"/>
                  </a:lnTo>
                  <a:lnTo>
                    <a:pt x="41160" y="0"/>
                  </a:lnTo>
                  <a:lnTo>
                    <a:pt x="32703" y="871"/>
                  </a:lnTo>
                  <a:lnTo>
                    <a:pt x="19718" y="6029"/>
                  </a:lnTo>
                  <a:lnTo>
                    <a:pt x="9351" y="15056"/>
                  </a:lnTo>
                  <a:lnTo>
                    <a:pt x="2484" y="27069"/>
                  </a:lnTo>
                  <a:lnTo>
                    <a:pt x="0" y="41186"/>
                  </a:lnTo>
                  <a:lnTo>
                    <a:pt x="872" y="49664"/>
                  </a:lnTo>
                  <a:lnTo>
                    <a:pt x="6028" y="62661"/>
                  </a:lnTo>
                  <a:lnTo>
                    <a:pt x="15049" y="73033"/>
                  </a:lnTo>
                  <a:lnTo>
                    <a:pt x="27054" y="79900"/>
                  </a:lnTo>
                  <a:lnTo>
                    <a:pt x="41160" y="82384"/>
                  </a:lnTo>
                  <a:lnTo>
                    <a:pt x="49668" y="81506"/>
                  </a:lnTo>
                  <a:lnTo>
                    <a:pt x="62658" y="76344"/>
                  </a:lnTo>
                  <a:lnTo>
                    <a:pt x="73019" y="67318"/>
                  </a:lnTo>
                  <a:lnTo>
                    <a:pt x="79878" y="55306"/>
                  </a:lnTo>
                  <a:lnTo>
                    <a:pt x="82359" y="41186"/>
                  </a:lnTo>
                  <a:close/>
                </a:path>
              </a:pathLst>
            </a:custGeom>
            <a:solidFill>
              <a:srgbClr val="0067B1"/>
            </a:solidFill>
          </p:spPr>
          <p:txBody>
            <a:bodyPr wrap="square" lIns="0" tIns="0" rIns="0" bIns="0" rtlCol="0">
              <a:noAutofit/>
            </a:bodyPr>
            <a:lstStyle/>
            <a:p>
              <a:endParaRPr/>
            </a:p>
          </p:txBody>
        </p:sp>
        <p:sp>
          <p:nvSpPr>
            <p:cNvPr id="119" name="object 48"/>
            <p:cNvSpPr/>
            <p:nvPr/>
          </p:nvSpPr>
          <p:spPr>
            <a:xfrm>
              <a:off x="10021637" y="6564818"/>
              <a:ext cx="82359" cy="82372"/>
            </a:xfrm>
            <a:custGeom>
              <a:avLst/>
              <a:gdLst/>
              <a:ahLst/>
              <a:cxnLst/>
              <a:rect l="l" t="t" r="r" b="b"/>
              <a:pathLst>
                <a:path w="82359" h="82372">
                  <a:moveTo>
                    <a:pt x="82359" y="41173"/>
                  </a:moveTo>
                  <a:lnTo>
                    <a:pt x="81485" y="32695"/>
                  </a:lnTo>
                  <a:lnTo>
                    <a:pt x="76328" y="19710"/>
                  </a:lnTo>
                  <a:lnTo>
                    <a:pt x="67304" y="9347"/>
                  </a:lnTo>
                  <a:lnTo>
                    <a:pt x="55290" y="2483"/>
                  </a:lnTo>
                  <a:lnTo>
                    <a:pt x="41160" y="0"/>
                  </a:lnTo>
                  <a:lnTo>
                    <a:pt x="32712" y="869"/>
                  </a:lnTo>
                  <a:lnTo>
                    <a:pt x="19723" y="6022"/>
                  </a:lnTo>
                  <a:lnTo>
                    <a:pt x="9354" y="15045"/>
                  </a:lnTo>
                  <a:lnTo>
                    <a:pt x="2485" y="27056"/>
                  </a:lnTo>
                  <a:lnTo>
                    <a:pt x="0" y="41173"/>
                  </a:lnTo>
                  <a:lnTo>
                    <a:pt x="872" y="49651"/>
                  </a:lnTo>
                  <a:lnTo>
                    <a:pt x="6028" y="62648"/>
                  </a:lnTo>
                  <a:lnTo>
                    <a:pt x="15049" y="73020"/>
                  </a:lnTo>
                  <a:lnTo>
                    <a:pt x="27054" y="79887"/>
                  </a:lnTo>
                  <a:lnTo>
                    <a:pt x="41160" y="82372"/>
                  </a:lnTo>
                  <a:lnTo>
                    <a:pt x="49668" y="81494"/>
                  </a:lnTo>
                  <a:lnTo>
                    <a:pt x="62658" y="76331"/>
                  </a:lnTo>
                  <a:lnTo>
                    <a:pt x="73019" y="67305"/>
                  </a:lnTo>
                  <a:lnTo>
                    <a:pt x="79878" y="55293"/>
                  </a:lnTo>
                  <a:lnTo>
                    <a:pt x="82359" y="41173"/>
                  </a:lnTo>
                  <a:close/>
                </a:path>
              </a:pathLst>
            </a:custGeom>
            <a:solidFill>
              <a:srgbClr val="A7A9AB"/>
            </a:solidFill>
          </p:spPr>
          <p:txBody>
            <a:bodyPr wrap="square" lIns="0" tIns="0" rIns="0" bIns="0" rtlCol="0">
              <a:noAutofit/>
            </a:bodyPr>
            <a:lstStyle/>
            <a:p>
              <a:endParaRPr/>
            </a:p>
          </p:txBody>
        </p:sp>
        <p:sp>
          <p:nvSpPr>
            <p:cNvPr id="120" name="object 49"/>
            <p:cNvSpPr/>
            <p:nvPr/>
          </p:nvSpPr>
          <p:spPr>
            <a:xfrm>
              <a:off x="9995421" y="6754714"/>
              <a:ext cx="38863" cy="38862"/>
            </a:xfrm>
            <a:custGeom>
              <a:avLst/>
              <a:gdLst/>
              <a:ahLst/>
              <a:cxnLst/>
              <a:rect l="l" t="t" r="r" b="b"/>
              <a:pathLst>
                <a:path w="38862" h="38861">
                  <a:moveTo>
                    <a:pt x="38862" y="19431"/>
                  </a:moveTo>
                  <a:lnTo>
                    <a:pt x="33945" y="6512"/>
                  </a:lnTo>
                  <a:lnTo>
                    <a:pt x="21829" y="146"/>
                  </a:lnTo>
                  <a:lnTo>
                    <a:pt x="19431" y="0"/>
                  </a:lnTo>
                  <a:lnTo>
                    <a:pt x="6512" y="4916"/>
                  </a:lnTo>
                  <a:lnTo>
                    <a:pt x="146" y="17032"/>
                  </a:lnTo>
                  <a:lnTo>
                    <a:pt x="0" y="19431"/>
                  </a:lnTo>
                  <a:lnTo>
                    <a:pt x="4916" y="32349"/>
                  </a:lnTo>
                  <a:lnTo>
                    <a:pt x="17032" y="38715"/>
                  </a:lnTo>
                  <a:lnTo>
                    <a:pt x="19431" y="38862"/>
                  </a:lnTo>
                  <a:lnTo>
                    <a:pt x="32349" y="33945"/>
                  </a:lnTo>
                  <a:lnTo>
                    <a:pt x="38715" y="21829"/>
                  </a:lnTo>
                  <a:lnTo>
                    <a:pt x="38862" y="19431"/>
                  </a:lnTo>
                  <a:close/>
                </a:path>
              </a:pathLst>
            </a:custGeom>
            <a:solidFill>
              <a:srgbClr val="A7A9AB"/>
            </a:solidFill>
          </p:spPr>
          <p:txBody>
            <a:bodyPr wrap="square" lIns="0" tIns="0" rIns="0" bIns="0" rtlCol="0">
              <a:noAutofit/>
            </a:bodyPr>
            <a:lstStyle/>
            <a:p>
              <a:endParaRPr/>
            </a:p>
          </p:txBody>
        </p:sp>
        <p:sp>
          <p:nvSpPr>
            <p:cNvPr id="121" name="object 50"/>
            <p:cNvSpPr/>
            <p:nvPr/>
          </p:nvSpPr>
          <p:spPr>
            <a:xfrm>
              <a:off x="9660258" y="6806528"/>
              <a:ext cx="38863" cy="38862"/>
            </a:xfrm>
            <a:custGeom>
              <a:avLst/>
              <a:gdLst/>
              <a:ahLst/>
              <a:cxnLst/>
              <a:rect l="l" t="t" r="r" b="b"/>
              <a:pathLst>
                <a:path w="38862" h="38861">
                  <a:moveTo>
                    <a:pt x="38862" y="19431"/>
                  </a:moveTo>
                  <a:lnTo>
                    <a:pt x="33945" y="6512"/>
                  </a:lnTo>
                  <a:lnTo>
                    <a:pt x="21829" y="146"/>
                  </a:lnTo>
                  <a:lnTo>
                    <a:pt x="19431" y="0"/>
                  </a:lnTo>
                  <a:lnTo>
                    <a:pt x="6507" y="4916"/>
                  </a:lnTo>
                  <a:lnTo>
                    <a:pt x="146" y="17032"/>
                  </a:lnTo>
                  <a:lnTo>
                    <a:pt x="0" y="19431"/>
                  </a:lnTo>
                  <a:lnTo>
                    <a:pt x="4911" y="32349"/>
                  </a:lnTo>
                  <a:lnTo>
                    <a:pt x="17029" y="38715"/>
                  </a:lnTo>
                  <a:lnTo>
                    <a:pt x="19431" y="38862"/>
                  </a:lnTo>
                  <a:lnTo>
                    <a:pt x="32349" y="33945"/>
                  </a:lnTo>
                  <a:lnTo>
                    <a:pt x="38715" y="21829"/>
                  </a:lnTo>
                  <a:lnTo>
                    <a:pt x="38862" y="19431"/>
                  </a:lnTo>
                  <a:close/>
                </a:path>
              </a:pathLst>
            </a:custGeom>
            <a:solidFill>
              <a:srgbClr val="A7A9AB"/>
            </a:solidFill>
          </p:spPr>
          <p:txBody>
            <a:bodyPr wrap="square" lIns="0" tIns="0" rIns="0" bIns="0" rtlCol="0">
              <a:noAutofit/>
            </a:bodyPr>
            <a:lstStyle/>
            <a:p>
              <a:endParaRPr/>
            </a:p>
          </p:txBody>
        </p:sp>
        <p:sp>
          <p:nvSpPr>
            <p:cNvPr id="122" name="object 51"/>
            <p:cNvSpPr/>
            <p:nvPr/>
          </p:nvSpPr>
          <p:spPr>
            <a:xfrm>
              <a:off x="9949580" y="6792978"/>
              <a:ext cx="24764" cy="24765"/>
            </a:xfrm>
            <a:custGeom>
              <a:avLst/>
              <a:gdLst/>
              <a:ahLst/>
              <a:cxnLst/>
              <a:rect l="l" t="t" r="r" b="b"/>
              <a:pathLst>
                <a:path w="24764" h="24765">
                  <a:moveTo>
                    <a:pt x="0" y="12382"/>
                  </a:moveTo>
                  <a:lnTo>
                    <a:pt x="0" y="19215"/>
                  </a:lnTo>
                  <a:lnTo>
                    <a:pt x="5537" y="24765"/>
                  </a:lnTo>
                  <a:lnTo>
                    <a:pt x="19227" y="24765"/>
                  </a:lnTo>
                  <a:lnTo>
                    <a:pt x="24765" y="19215"/>
                  </a:lnTo>
                  <a:lnTo>
                    <a:pt x="24765" y="5537"/>
                  </a:lnTo>
                  <a:lnTo>
                    <a:pt x="19227" y="0"/>
                  </a:lnTo>
                  <a:lnTo>
                    <a:pt x="5537" y="0"/>
                  </a:lnTo>
                  <a:lnTo>
                    <a:pt x="0" y="5537"/>
                  </a:lnTo>
                  <a:lnTo>
                    <a:pt x="0" y="12382"/>
                  </a:lnTo>
                  <a:close/>
                </a:path>
              </a:pathLst>
            </a:custGeom>
            <a:solidFill>
              <a:srgbClr val="A7A9AB"/>
            </a:solidFill>
          </p:spPr>
          <p:txBody>
            <a:bodyPr wrap="square" lIns="0" tIns="0" rIns="0" bIns="0" rtlCol="0">
              <a:noAutofit/>
            </a:bodyPr>
            <a:lstStyle/>
            <a:p>
              <a:endParaRPr/>
            </a:p>
          </p:txBody>
        </p:sp>
        <p:sp>
          <p:nvSpPr>
            <p:cNvPr id="123" name="object 52"/>
            <p:cNvSpPr/>
            <p:nvPr/>
          </p:nvSpPr>
          <p:spPr>
            <a:xfrm>
              <a:off x="9796501" y="6772315"/>
              <a:ext cx="24764" cy="24765"/>
            </a:xfrm>
            <a:custGeom>
              <a:avLst/>
              <a:gdLst/>
              <a:ahLst/>
              <a:cxnLst/>
              <a:rect l="l" t="t" r="r" b="b"/>
              <a:pathLst>
                <a:path w="24764" h="24765">
                  <a:moveTo>
                    <a:pt x="0" y="12382"/>
                  </a:moveTo>
                  <a:lnTo>
                    <a:pt x="0" y="19215"/>
                  </a:lnTo>
                  <a:lnTo>
                    <a:pt x="5537" y="24765"/>
                  </a:lnTo>
                  <a:lnTo>
                    <a:pt x="19227" y="24765"/>
                  </a:lnTo>
                  <a:lnTo>
                    <a:pt x="24765" y="19215"/>
                  </a:lnTo>
                  <a:lnTo>
                    <a:pt x="24765" y="5537"/>
                  </a:lnTo>
                  <a:lnTo>
                    <a:pt x="19227" y="0"/>
                  </a:lnTo>
                  <a:lnTo>
                    <a:pt x="5537" y="0"/>
                  </a:lnTo>
                  <a:lnTo>
                    <a:pt x="0" y="5537"/>
                  </a:lnTo>
                  <a:lnTo>
                    <a:pt x="0" y="12382"/>
                  </a:lnTo>
                  <a:close/>
                </a:path>
              </a:pathLst>
            </a:custGeom>
            <a:solidFill>
              <a:srgbClr val="A7A9AB"/>
            </a:solidFill>
          </p:spPr>
          <p:txBody>
            <a:bodyPr wrap="square" lIns="0" tIns="0" rIns="0" bIns="0" rtlCol="0">
              <a:noAutofit/>
            </a:bodyPr>
            <a:lstStyle/>
            <a:p>
              <a:endParaRPr/>
            </a:p>
          </p:txBody>
        </p:sp>
        <p:sp>
          <p:nvSpPr>
            <p:cNvPr id="124" name="object 2"/>
            <p:cNvSpPr txBox="1"/>
            <p:nvPr/>
          </p:nvSpPr>
          <p:spPr>
            <a:xfrm>
              <a:off x="10291430" y="7006394"/>
              <a:ext cx="68046" cy="272237"/>
            </a:xfrm>
            <a:prstGeom prst="rect">
              <a:avLst/>
            </a:prstGeom>
          </p:spPr>
          <p:txBody>
            <a:bodyPr wrap="square" lIns="0" tIns="0" rIns="0" bIns="0" rtlCol="0">
              <a:noAutofit/>
            </a:bodyPr>
            <a:lstStyle/>
            <a:p>
              <a:pPr marL="25394">
                <a:lnSpc>
                  <a:spcPts val="1000"/>
                </a:lnSpc>
              </a:pPr>
              <a:endParaRPr sz="1000" dirty="0"/>
            </a:p>
          </p:txBody>
        </p:sp>
      </p:grpSp>
      <p:sp>
        <p:nvSpPr>
          <p:cNvPr id="125" name="Rectangle 124"/>
          <p:cNvSpPr/>
          <p:nvPr/>
        </p:nvSpPr>
        <p:spPr>
          <a:xfrm>
            <a:off x="1259634" y="3657799"/>
            <a:ext cx="3246745" cy="923310"/>
          </a:xfrm>
          <a:prstGeom prst="rect">
            <a:avLst/>
          </a:prstGeom>
        </p:spPr>
        <p:txBody>
          <a:bodyPr wrap="none" lIns="91418" tIns="45710" rIns="91418" bIns="45710">
            <a:spAutoFit/>
          </a:bodyPr>
          <a:lstStyle/>
          <a:p>
            <a:r>
              <a:rPr lang="en-US" b="1" i="1" dirty="0" smtClean="0">
                <a:solidFill>
                  <a:srgbClr val="1F497D"/>
                </a:solidFill>
              </a:rPr>
              <a:t>Africa and Arabia</a:t>
            </a:r>
            <a:endParaRPr lang="en-US" dirty="0" smtClean="0"/>
          </a:p>
          <a:p>
            <a:r>
              <a:rPr lang="en-US" dirty="0" smtClean="0"/>
              <a:t>Council </a:t>
            </a:r>
            <a:r>
              <a:rPr lang="en-US" dirty="0"/>
              <a:t>for Scientific and </a:t>
            </a:r>
            <a:endParaRPr lang="en-US" dirty="0" smtClean="0"/>
          </a:p>
          <a:p>
            <a:r>
              <a:rPr lang="en-US" dirty="0" smtClean="0"/>
              <a:t>Industrial Research, South Africa </a:t>
            </a:r>
            <a:endParaRPr lang="en-US" dirty="0"/>
          </a:p>
        </p:txBody>
      </p:sp>
      <p:sp>
        <p:nvSpPr>
          <p:cNvPr id="126" name="Rectangle 125"/>
          <p:cNvSpPr/>
          <p:nvPr/>
        </p:nvSpPr>
        <p:spPr>
          <a:xfrm>
            <a:off x="7236298" y="2924945"/>
            <a:ext cx="1783079" cy="923310"/>
          </a:xfrm>
          <a:prstGeom prst="rect">
            <a:avLst/>
          </a:prstGeom>
        </p:spPr>
        <p:txBody>
          <a:bodyPr wrap="none" lIns="91418" tIns="45710" rIns="91418" bIns="45710">
            <a:spAutoFit/>
          </a:bodyPr>
          <a:lstStyle/>
          <a:p>
            <a:r>
              <a:rPr lang="en-US" b="1" i="1" dirty="0" smtClean="0">
                <a:solidFill>
                  <a:srgbClr val="1F497D"/>
                </a:solidFill>
              </a:rPr>
              <a:t>India</a:t>
            </a:r>
            <a:r>
              <a:rPr lang="en-US" dirty="0"/>
              <a:t> </a:t>
            </a:r>
            <a:r>
              <a:rPr lang="en-US" dirty="0" smtClean="0"/>
              <a:t>Centre </a:t>
            </a:r>
            <a:r>
              <a:rPr lang="en-US" dirty="0"/>
              <a:t>for </a:t>
            </a:r>
            <a:endParaRPr lang="en-US" dirty="0" smtClean="0"/>
          </a:p>
          <a:p>
            <a:r>
              <a:rPr lang="en-US" dirty="0" smtClean="0"/>
              <a:t>Development </a:t>
            </a:r>
            <a:r>
              <a:rPr lang="en-US" dirty="0"/>
              <a:t>of </a:t>
            </a:r>
            <a:endParaRPr lang="en-US" dirty="0" smtClean="0"/>
          </a:p>
          <a:p>
            <a:r>
              <a:rPr lang="en-US" dirty="0" smtClean="0"/>
              <a:t>Advanced Comp.</a:t>
            </a:r>
            <a:endParaRPr lang="en-US" dirty="0"/>
          </a:p>
        </p:txBody>
      </p:sp>
      <p:pic>
        <p:nvPicPr>
          <p:cNvPr id="127" name="Picture 126" descr="Screen Shot 2016-10-04 at 07.05.40.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56176" y="1916832"/>
            <a:ext cx="1043170" cy="691952"/>
          </a:xfrm>
          <a:prstGeom prst="rect">
            <a:avLst/>
          </a:prstGeom>
        </p:spPr>
      </p:pic>
      <p:sp>
        <p:nvSpPr>
          <p:cNvPr id="128" name="Rectangle 127"/>
          <p:cNvSpPr/>
          <p:nvPr/>
        </p:nvSpPr>
        <p:spPr>
          <a:xfrm>
            <a:off x="7308967" y="1785591"/>
            <a:ext cx="1900073" cy="923310"/>
          </a:xfrm>
          <a:prstGeom prst="rect">
            <a:avLst/>
          </a:prstGeom>
        </p:spPr>
        <p:txBody>
          <a:bodyPr wrap="none" lIns="91418" tIns="45710" rIns="91418" bIns="45710">
            <a:spAutoFit/>
          </a:bodyPr>
          <a:lstStyle/>
          <a:p>
            <a:r>
              <a:rPr lang="en-US" b="1" i="1" dirty="0" smtClean="0">
                <a:solidFill>
                  <a:srgbClr val="1F497D"/>
                </a:solidFill>
              </a:rPr>
              <a:t>China</a:t>
            </a:r>
            <a:r>
              <a:rPr lang="en-US" dirty="0"/>
              <a:t> </a:t>
            </a:r>
            <a:r>
              <a:rPr lang="en-US" dirty="0" smtClean="0"/>
              <a:t>Inst. Of HEP</a:t>
            </a:r>
          </a:p>
          <a:p>
            <a:r>
              <a:rPr lang="en-US" dirty="0" smtClean="0"/>
              <a:t>Chinese Academy </a:t>
            </a:r>
          </a:p>
          <a:p>
            <a:r>
              <a:rPr lang="en-US" dirty="0" smtClean="0"/>
              <a:t>of </a:t>
            </a:r>
            <a:r>
              <a:rPr lang="en-US" dirty="0"/>
              <a:t>Sciences </a:t>
            </a:r>
          </a:p>
        </p:txBody>
      </p:sp>
      <p:sp>
        <p:nvSpPr>
          <p:cNvPr id="129" name="Rectangle 128"/>
          <p:cNvSpPr/>
          <p:nvPr/>
        </p:nvSpPr>
        <p:spPr>
          <a:xfrm>
            <a:off x="1295129" y="5025950"/>
            <a:ext cx="2531255" cy="923310"/>
          </a:xfrm>
          <a:prstGeom prst="rect">
            <a:avLst/>
          </a:prstGeom>
        </p:spPr>
        <p:txBody>
          <a:bodyPr wrap="none" lIns="91418" tIns="45710" rIns="91418" bIns="45710">
            <a:spAutoFit/>
          </a:bodyPr>
          <a:lstStyle/>
          <a:p>
            <a:r>
              <a:rPr lang="en-US" b="1" i="1" dirty="0" smtClean="0">
                <a:solidFill>
                  <a:srgbClr val="1F497D"/>
                </a:solidFill>
              </a:rPr>
              <a:t>Latin America</a:t>
            </a:r>
            <a:endParaRPr lang="en-US" dirty="0" smtClean="0"/>
          </a:p>
          <a:p>
            <a:r>
              <a:rPr lang="en-US" dirty="0" err="1"/>
              <a:t>Universida</a:t>
            </a:r>
            <a:r>
              <a:rPr lang="en-US" dirty="0"/>
              <a:t> de Federal do </a:t>
            </a:r>
            <a:endParaRPr lang="en-US" dirty="0" smtClean="0"/>
          </a:p>
          <a:p>
            <a:r>
              <a:rPr lang="en-US" dirty="0" smtClean="0"/>
              <a:t>Rio </a:t>
            </a:r>
            <a:r>
              <a:rPr lang="en-US" dirty="0"/>
              <a:t>de Janeiro </a:t>
            </a:r>
            <a:endParaRPr lang="en-US" dirty="0" smtClean="0"/>
          </a:p>
        </p:txBody>
      </p:sp>
      <p:sp>
        <p:nvSpPr>
          <p:cNvPr id="130" name="Rectangle 129"/>
          <p:cNvSpPr/>
          <p:nvPr/>
        </p:nvSpPr>
        <p:spPr>
          <a:xfrm>
            <a:off x="7225294" y="5157193"/>
            <a:ext cx="1947524" cy="923310"/>
          </a:xfrm>
          <a:prstGeom prst="rect">
            <a:avLst/>
          </a:prstGeom>
        </p:spPr>
        <p:txBody>
          <a:bodyPr wrap="none" lIns="91418" tIns="45710" rIns="91418" bIns="45710">
            <a:spAutoFit/>
          </a:bodyPr>
          <a:lstStyle/>
          <a:p>
            <a:r>
              <a:rPr lang="en-US" b="1" i="1" dirty="0" smtClean="0">
                <a:solidFill>
                  <a:srgbClr val="1F497D"/>
                </a:solidFill>
              </a:rPr>
              <a:t>Ukraine</a:t>
            </a:r>
            <a:endParaRPr lang="en-US" dirty="0" smtClean="0"/>
          </a:p>
          <a:p>
            <a:r>
              <a:rPr lang="en-US" dirty="0"/>
              <a:t>Ukrainian National </a:t>
            </a:r>
            <a:endParaRPr lang="en-US" dirty="0" smtClean="0"/>
          </a:p>
          <a:p>
            <a:r>
              <a:rPr lang="en-US" dirty="0" smtClean="0"/>
              <a:t>Grid</a:t>
            </a:r>
          </a:p>
        </p:txBody>
      </p:sp>
      <p:sp>
        <p:nvSpPr>
          <p:cNvPr id="131" name="Rectangle 130"/>
          <p:cNvSpPr/>
          <p:nvPr/>
        </p:nvSpPr>
        <p:spPr>
          <a:xfrm>
            <a:off x="1331641" y="2843644"/>
            <a:ext cx="639085" cy="369312"/>
          </a:xfrm>
          <a:prstGeom prst="rect">
            <a:avLst/>
          </a:prstGeom>
        </p:spPr>
        <p:txBody>
          <a:bodyPr wrap="none" lIns="91418" tIns="45710" rIns="91418" bIns="45710">
            <a:spAutoFit/>
          </a:bodyPr>
          <a:lstStyle/>
          <a:p>
            <a:r>
              <a:rPr lang="en-US" b="1" i="1" dirty="0" smtClean="0">
                <a:solidFill>
                  <a:schemeClr val="tx2"/>
                </a:solidFill>
              </a:rPr>
              <a:t>USA</a:t>
            </a:r>
            <a:endParaRPr lang="en-US" b="1" i="1" dirty="0">
              <a:solidFill>
                <a:schemeClr val="tx2"/>
              </a:solidFill>
            </a:endParaRPr>
          </a:p>
        </p:txBody>
      </p:sp>
      <p:sp>
        <p:nvSpPr>
          <p:cNvPr id="132" name="Rectangle 131"/>
          <p:cNvSpPr/>
          <p:nvPr/>
        </p:nvSpPr>
        <p:spPr>
          <a:xfrm>
            <a:off x="1873872" y="1763525"/>
            <a:ext cx="969893" cy="369312"/>
          </a:xfrm>
          <a:prstGeom prst="rect">
            <a:avLst/>
          </a:prstGeom>
        </p:spPr>
        <p:txBody>
          <a:bodyPr wrap="none" lIns="91418" tIns="45710" rIns="91418" bIns="45710">
            <a:spAutoFit/>
          </a:bodyPr>
          <a:lstStyle/>
          <a:p>
            <a:r>
              <a:rPr lang="en-US" b="1" i="1" dirty="0" smtClean="0">
                <a:solidFill>
                  <a:schemeClr val="tx2"/>
                </a:solidFill>
              </a:rPr>
              <a:t>Canada</a:t>
            </a:r>
            <a:endParaRPr lang="en-US" b="1" i="1" dirty="0">
              <a:solidFill>
                <a:schemeClr val="tx2"/>
              </a:solidFill>
            </a:endParaRPr>
          </a:p>
        </p:txBody>
      </p:sp>
      <p:sp>
        <p:nvSpPr>
          <p:cNvPr id="133" name="Rectangle 132"/>
          <p:cNvSpPr/>
          <p:nvPr/>
        </p:nvSpPr>
        <p:spPr>
          <a:xfrm>
            <a:off x="7236296" y="3945831"/>
            <a:ext cx="2039521" cy="923310"/>
          </a:xfrm>
          <a:prstGeom prst="rect">
            <a:avLst/>
          </a:prstGeom>
        </p:spPr>
        <p:txBody>
          <a:bodyPr wrap="none" lIns="91418" tIns="45710" rIns="91418" bIns="45710">
            <a:spAutoFit/>
          </a:bodyPr>
          <a:lstStyle/>
          <a:p>
            <a:r>
              <a:rPr lang="en-US" b="1" i="1" dirty="0" smtClean="0">
                <a:solidFill>
                  <a:srgbClr val="1F497D"/>
                </a:solidFill>
              </a:rPr>
              <a:t>Asia Pacific Region</a:t>
            </a:r>
          </a:p>
          <a:p>
            <a:r>
              <a:rPr lang="en-US" dirty="0" smtClean="0"/>
              <a:t>Academia </a:t>
            </a:r>
            <a:r>
              <a:rPr lang="en-US" dirty="0" err="1" smtClean="0"/>
              <a:t>Sinica</a:t>
            </a:r>
            <a:endParaRPr lang="en-US" dirty="0" smtClean="0"/>
          </a:p>
          <a:p>
            <a:r>
              <a:rPr lang="en-US" dirty="0"/>
              <a:t>a</a:t>
            </a:r>
            <a:r>
              <a:rPr lang="en-US" dirty="0" smtClean="0"/>
              <a:t>t Taiwan</a:t>
            </a:r>
            <a:endParaRPr lang="en-US" dirty="0"/>
          </a:p>
        </p:txBody>
      </p:sp>
      <p:pic>
        <p:nvPicPr>
          <p:cNvPr id="134" name="Picture 133" descr="Screen Shot 2016-10-17 at 22.59.06.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84168" y="3933058"/>
            <a:ext cx="980228" cy="1130424"/>
          </a:xfrm>
          <a:prstGeom prst="rect">
            <a:avLst/>
          </a:prstGeom>
        </p:spPr>
      </p:pic>
    </p:spTree>
    <p:extLst>
      <p:ext uri="{BB962C8B-B14F-4D97-AF65-F5344CB8AC3E}">
        <p14:creationId xmlns:p14="http://schemas.microsoft.com/office/powerpoint/2010/main" val="123377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t>EGI serves researchers </a:t>
            </a:r>
            <a:br>
              <a:rPr lang="en-US" sz="3200" dirty="0" smtClean="0"/>
            </a:br>
            <a:r>
              <a:rPr lang="en-US" sz="3200" dirty="0" smtClean="0"/>
              <a:t>and innovators</a:t>
            </a:r>
            <a:endParaRPr lang="en-US" sz="3200" dirty="0"/>
          </a:p>
        </p:txBody>
      </p:sp>
      <p:sp>
        <p:nvSpPr>
          <p:cNvPr id="3" name="TextBox 2"/>
          <p:cNvSpPr txBox="1"/>
          <p:nvPr/>
        </p:nvSpPr>
        <p:spPr>
          <a:xfrm>
            <a:off x="794393" y="5733256"/>
            <a:ext cx="1406559"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ESFRIs,</a:t>
            </a:r>
            <a:br>
              <a:rPr lang="en-GB" b="1" dirty="0">
                <a:solidFill>
                  <a:schemeClr val="accent6">
                    <a:lumMod val="75000"/>
                  </a:schemeClr>
                </a:solidFill>
              </a:rPr>
            </a:br>
            <a:r>
              <a:rPr lang="en-GB" b="1" dirty="0">
                <a:solidFill>
                  <a:schemeClr val="accent6">
                    <a:lumMod val="75000"/>
                  </a:schemeClr>
                </a:solidFill>
              </a:rPr>
              <a:t>FET flagships</a:t>
            </a:r>
          </a:p>
        </p:txBody>
      </p:sp>
      <p:cxnSp>
        <p:nvCxnSpPr>
          <p:cNvPr id="4" name="Straight Arrow Connector 3"/>
          <p:cNvCxnSpPr/>
          <p:nvPr/>
        </p:nvCxnSpPr>
        <p:spPr>
          <a:xfrm>
            <a:off x="899598" y="5733257"/>
            <a:ext cx="7704856" cy="0"/>
          </a:xfrm>
          <a:prstGeom prst="straightConnector1">
            <a:avLst/>
          </a:prstGeom>
          <a:ln w="19050">
            <a:solidFill>
              <a:srgbClr val="E46C0A"/>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899596" y="1268762"/>
            <a:ext cx="0" cy="4464497"/>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3282" y="1052738"/>
            <a:ext cx="922003" cy="738644"/>
          </a:xfrm>
          <a:prstGeom prst="rect">
            <a:avLst/>
          </a:prstGeom>
          <a:noFill/>
        </p:spPr>
        <p:txBody>
          <a:bodyPr wrap="none" lIns="91418" tIns="45710" rIns="91418" bIns="45710" rtlCol="0">
            <a:spAutoFit/>
          </a:bodyPr>
          <a:lstStyle/>
          <a:p>
            <a:pPr algn="ctr"/>
            <a:r>
              <a:rPr lang="en-GB" sz="1400" b="1" dirty="0">
                <a:solidFill>
                  <a:srgbClr val="E46C0A"/>
                </a:solidFill>
              </a:rPr>
              <a:t>Size of </a:t>
            </a:r>
            <a:br>
              <a:rPr lang="en-GB" sz="1400" b="1" dirty="0">
                <a:solidFill>
                  <a:srgbClr val="E46C0A"/>
                </a:solidFill>
              </a:rPr>
            </a:br>
            <a:r>
              <a:rPr lang="en-GB" sz="1400" b="1" dirty="0">
                <a:solidFill>
                  <a:srgbClr val="E46C0A"/>
                </a:solidFill>
              </a:rPr>
              <a:t>individual</a:t>
            </a:r>
            <a:br>
              <a:rPr lang="en-GB" sz="1400" b="1" dirty="0">
                <a:solidFill>
                  <a:srgbClr val="E46C0A"/>
                </a:solidFill>
              </a:rPr>
            </a:br>
            <a:r>
              <a:rPr lang="en-GB" sz="1400" b="1" dirty="0">
                <a:solidFill>
                  <a:srgbClr val="E46C0A"/>
                </a:solidFill>
              </a:rPr>
              <a:t>groups</a:t>
            </a:r>
          </a:p>
        </p:txBody>
      </p:sp>
      <p:sp>
        <p:nvSpPr>
          <p:cNvPr id="7" name="TextBox 6"/>
          <p:cNvSpPr txBox="1"/>
          <p:nvPr/>
        </p:nvSpPr>
        <p:spPr>
          <a:xfrm>
            <a:off x="2324837" y="5733256"/>
            <a:ext cx="2895235"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Multinational </a:t>
            </a:r>
            <a:r>
              <a:rPr lang="en-GB" b="1" dirty="0" smtClean="0">
                <a:solidFill>
                  <a:schemeClr val="accent6">
                    <a:lumMod val="75000"/>
                  </a:schemeClr>
                </a:solidFill>
              </a:rPr>
              <a:t>communities, </a:t>
            </a:r>
            <a:br>
              <a:rPr lang="en-GB" b="1" dirty="0" smtClean="0">
                <a:solidFill>
                  <a:schemeClr val="accent6">
                    <a:lumMod val="75000"/>
                  </a:schemeClr>
                </a:solidFill>
              </a:rPr>
            </a:br>
            <a:r>
              <a:rPr lang="en-GB" b="1" dirty="0" smtClean="0">
                <a:solidFill>
                  <a:schemeClr val="accent6">
                    <a:lumMod val="75000"/>
                  </a:schemeClr>
                </a:solidFill>
              </a:rPr>
              <a:t>(e.g. H2020 projects)</a:t>
            </a:r>
            <a:endParaRPr lang="en-GB" b="1" dirty="0">
              <a:solidFill>
                <a:schemeClr val="accent6">
                  <a:lumMod val="75000"/>
                </a:schemeClr>
              </a:solidFill>
            </a:endParaRPr>
          </a:p>
        </p:txBody>
      </p:sp>
      <p:sp>
        <p:nvSpPr>
          <p:cNvPr id="8" name="TextBox 7"/>
          <p:cNvSpPr txBox="1"/>
          <p:nvPr/>
        </p:nvSpPr>
        <p:spPr>
          <a:xfrm>
            <a:off x="6783329" y="5762873"/>
            <a:ext cx="2110791" cy="369312"/>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‘Long </a:t>
            </a:r>
            <a:r>
              <a:rPr lang="en-GB" b="1" dirty="0" smtClean="0">
                <a:solidFill>
                  <a:schemeClr val="accent6">
                    <a:lumMod val="75000"/>
                  </a:schemeClr>
                </a:solidFill>
              </a:rPr>
              <a:t>tail of science’</a:t>
            </a:r>
            <a:endParaRPr lang="en-GB" b="1" dirty="0">
              <a:solidFill>
                <a:schemeClr val="accent6">
                  <a:lumMod val="75000"/>
                </a:schemeClr>
              </a:solidFill>
            </a:endParaRPr>
          </a:p>
        </p:txBody>
      </p:sp>
      <p:sp>
        <p:nvSpPr>
          <p:cNvPr id="9" name="TextBox 8"/>
          <p:cNvSpPr txBox="1"/>
          <p:nvPr/>
        </p:nvSpPr>
        <p:spPr>
          <a:xfrm>
            <a:off x="1043608" y="1124744"/>
            <a:ext cx="965669" cy="3754854"/>
          </a:xfrm>
          <a:prstGeom prst="rect">
            <a:avLst/>
          </a:prstGeom>
          <a:noFill/>
        </p:spPr>
        <p:txBody>
          <a:bodyPr wrap="none" lIns="91418" tIns="45710" rIns="91418" bIns="45710" rtlCol="0">
            <a:spAutoFit/>
          </a:bodyPr>
          <a:lstStyle/>
          <a:p>
            <a:r>
              <a:rPr lang="en-GB" sz="1400" dirty="0"/>
              <a:t>WLCG</a:t>
            </a:r>
          </a:p>
          <a:p>
            <a:r>
              <a:rPr lang="en-US" sz="1400" dirty="0"/>
              <a:t>ELI</a:t>
            </a:r>
          </a:p>
          <a:p>
            <a:r>
              <a:rPr lang="en-GB" sz="1400" dirty="0"/>
              <a:t>CTA</a:t>
            </a:r>
          </a:p>
          <a:p>
            <a:r>
              <a:rPr lang="en-GB" sz="1400" dirty="0"/>
              <a:t>ELIXIR</a:t>
            </a:r>
          </a:p>
          <a:p>
            <a:r>
              <a:rPr lang="en-US" sz="1400" dirty="0"/>
              <a:t>EPOS</a:t>
            </a:r>
            <a:endParaRPr lang="en-GB" sz="1400" dirty="0"/>
          </a:p>
          <a:p>
            <a:r>
              <a:rPr lang="en-US" sz="1400" dirty="0" smtClean="0"/>
              <a:t>BBMRI</a:t>
            </a:r>
            <a:endParaRPr lang="en-US" sz="1400" dirty="0"/>
          </a:p>
          <a:p>
            <a:r>
              <a:rPr lang="en-US" sz="1400" dirty="0" smtClean="0"/>
              <a:t>INSTRUCT</a:t>
            </a:r>
          </a:p>
          <a:p>
            <a:r>
              <a:rPr lang="en-US" sz="1400" dirty="0" smtClean="0"/>
              <a:t>CLARIN</a:t>
            </a:r>
            <a:endParaRPr lang="en-US" sz="1400" dirty="0"/>
          </a:p>
          <a:p>
            <a:r>
              <a:rPr lang="en-US" sz="1400" dirty="0" smtClean="0"/>
              <a:t>EISCAT_3D</a:t>
            </a:r>
          </a:p>
          <a:p>
            <a:r>
              <a:rPr lang="en-US" sz="1400" dirty="0" smtClean="0"/>
              <a:t>DARIAH</a:t>
            </a:r>
          </a:p>
          <a:p>
            <a:r>
              <a:rPr lang="en-US" sz="1400" dirty="0" smtClean="0"/>
              <a:t>LOFAR</a:t>
            </a:r>
            <a:endParaRPr lang="en-US" sz="1400" dirty="0"/>
          </a:p>
          <a:p>
            <a:r>
              <a:rPr lang="en-GB" sz="1400" dirty="0" err="1" smtClean="0"/>
              <a:t>LifeWatch</a:t>
            </a:r>
            <a:endParaRPr lang="en-GB" sz="1400" dirty="0"/>
          </a:p>
          <a:p>
            <a:r>
              <a:rPr lang="en-GB" sz="1400" dirty="0"/>
              <a:t>ICOS</a:t>
            </a:r>
          </a:p>
          <a:p>
            <a:r>
              <a:rPr lang="en-US" sz="1400" dirty="0" smtClean="0"/>
              <a:t>EMSO</a:t>
            </a:r>
            <a:endParaRPr lang="en-US" sz="1400" dirty="0"/>
          </a:p>
          <a:p>
            <a:r>
              <a:rPr lang="en-US" sz="1400" dirty="0"/>
              <a:t>CORBEL</a:t>
            </a:r>
          </a:p>
          <a:p>
            <a:r>
              <a:rPr lang="en-US" sz="1400" dirty="0" err="1"/>
              <a:t>ENVRIplus</a:t>
            </a:r>
            <a:endParaRPr lang="en-US" sz="1400" dirty="0"/>
          </a:p>
          <a:p>
            <a:r>
              <a:rPr lang="is-IS" sz="1400" dirty="0"/>
              <a:t>…</a:t>
            </a:r>
            <a:endParaRPr lang="en-GB" sz="1400" dirty="0"/>
          </a:p>
        </p:txBody>
      </p:sp>
      <p:sp>
        <p:nvSpPr>
          <p:cNvPr id="10" name="TextBox 9"/>
          <p:cNvSpPr txBox="1"/>
          <p:nvPr/>
        </p:nvSpPr>
        <p:spPr>
          <a:xfrm>
            <a:off x="2915817" y="1968403"/>
            <a:ext cx="1865210" cy="2893079"/>
          </a:xfrm>
          <a:prstGeom prst="rect">
            <a:avLst/>
          </a:prstGeom>
          <a:noFill/>
        </p:spPr>
        <p:txBody>
          <a:bodyPr wrap="none" lIns="91418" tIns="45710" rIns="91418" bIns="45710" rtlCol="0">
            <a:spAutoFit/>
          </a:bodyPr>
          <a:lstStyle/>
          <a:p>
            <a:r>
              <a:rPr lang="en-GB" sz="1400" dirty="0"/>
              <a:t>VRE projects</a:t>
            </a:r>
          </a:p>
          <a:p>
            <a:r>
              <a:rPr lang="en-GB" sz="1400" dirty="0" err="1"/>
              <a:t>OpenDreamKit</a:t>
            </a:r>
            <a:endParaRPr lang="en-GB" sz="1400" dirty="0"/>
          </a:p>
          <a:p>
            <a:r>
              <a:rPr lang="en-GB" sz="1400" dirty="0" err="1"/>
              <a:t>WeNMR</a:t>
            </a:r>
            <a:endParaRPr lang="en-GB" sz="1400" dirty="0"/>
          </a:p>
          <a:p>
            <a:r>
              <a:rPr lang="en-GB" sz="1400" dirty="0"/>
              <a:t>DRIHM</a:t>
            </a:r>
          </a:p>
          <a:p>
            <a:r>
              <a:rPr lang="en-GB" sz="1400" dirty="0"/>
              <a:t>VERCE</a:t>
            </a:r>
          </a:p>
          <a:p>
            <a:r>
              <a:rPr lang="en-GB" sz="1400" dirty="0" err="1"/>
              <a:t>MuG</a:t>
            </a:r>
            <a:endParaRPr lang="en-GB" sz="1400" dirty="0"/>
          </a:p>
          <a:p>
            <a:r>
              <a:rPr lang="en-GB" sz="1400" dirty="0" err="1"/>
              <a:t>AgINFRA</a:t>
            </a:r>
            <a:endParaRPr lang="en-GB" sz="1400" dirty="0"/>
          </a:p>
          <a:p>
            <a:r>
              <a:rPr lang="en-GB" sz="1400" dirty="0"/>
              <a:t>CMMST</a:t>
            </a:r>
          </a:p>
          <a:p>
            <a:r>
              <a:rPr lang="en-US" sz="1400" dirty="0"/>
              <a:t>LSGC</a:t>
            </a:r>
            <a:endParaRPr lang="en-GB" sz="1400" dirty="0"/>
          </a:p>
          <a:p>
            <a:r>
              <a:rPr lang="en-GB" sz="1400" dirty="0" err="1"/>
              <a:t>SuperSites</a:t>
            </a:r>
            <a:r>
              <a:rPr lang="en-GB" sz="1400" dirty="0"/>
              <a:t> Exploitation</a:t>
            </a:r>
          </a:p>
          <a:p>
            <a:r>
              <a:rPr lang="en-GB" sz="1400" dirty="0"/>
              <a:t>Environmental sci.</a:t>
            </a:r>
          </a:p>
          <a:p>
            <a:r>
              <a:rPr lang="en-US" sz="1400" dirty="0" err="1"/>
              <a:t>neuGRID</a:t>
            </a:r>
            <a:endParaRPr lang="en-US" sz="1400" dirty="0"/>
          </a:p>
          <a:p>
            <a:r>
              <a:rPr lang="is-IS" sz="1400" dirty="0"/>
              <a:t>…</a:t>
            </a:r>
            <a:endParaRPr lang="en-GB" sz="1400" dirty="0"/>
          </a:p>
        </p:txBody>
      </p:sp>
      <p:sp>
        <p:nvSpPr>
          <p:cNvPr id="11" name="TextBox 10"/>
          <p:cNvSpPr txBox="1"/>
          <p:nvPr/>
        </p:nvSpPr>
        <p:spPr>
          <a:xfrm>
            <a:off x="6884311" y="2409289"/>
            <a:ext cx="2295905" cy="3323967"/>
          </a:xfrm>
          <a:prstGeom prst="rect">
            <a:avLst/>
          </a:prstGeom>
          <a:noFill/>
        </p:spPr>
        <p:txBody>
          <a:bodyPr wrap="none" lIns="91418" tIns="45710" rIns="91418" bIns="45710" rtlCol="0">
            <a:spAutoFit/>
          </a:bodyPr>
          <a:lstStyle/>
          <a:p>
            <a:r>
              <a:rPr lang="en-GB" sz="1400" dirty="0" err="1"/>
              <a:t>PeachNote</a:t>
            </a:r>
            <a:endParaRPr lang="en-GB" sz="1400" dirty="0"/>
          </a:p>
          <a:p>
            <a:r>
              <a:rPr lang="en-GB" sz="1400" dirty="0"/>
              <a:t>CEBA Galaxy </a:t>
            </a:r>
            <a:r>
              <a:rPr lang="en-GB" sz="1400" dirty="0" err="1"/>
              <a:t>eLab</a:t>
            </a:r>
            <a:endParaRPr lang="en-GB" sz="1400" dirty="0"/>
          </a:p>
          <a:p>
            <a:r>
              <a:rPr lang="en-GB" sz="1400" dirty="0"/>
              <a:t>Semiconductor design</a:t>
            </a:r>
          </a:p>
          <a:p>
            <a:r>
              <a:rPr lang="en-GB" sz="1400" dirty="0"/>
              <a:t>Main-belt comets</a:t>
            </a:r>
          </a:p>
          <a:p>
            <a:r>
              <a:rPr lang="en-GB" sz="1400" dirty="0"/>
              <a:t>Quantum </a:t>
            </a:r>
            <a:r>
              <a:rPr lang="en-GB" sz="1400" dirty="0" err="1"/>
              <a:t>pysics</a:t>
            </a:r>
            <a:r>
              <a:rPr lang="en-GB" sz="1400" dirty="0"/>
              <a:t> studies</a:t>
            </a:r>
          </a:p>
          <a:p>
            <a:r>
              <a:rPr lang="en-GB" sz="1400" dirty="0"/>
              <a:t>Virtual imaging (LS)</a:t>
            </a:r>
          </a:p>
          <a:p>
            <a:r>
              <a:rPr lang="en-GB" sz="1400" dirty="0"/>
              <a:t>Bovine tuberculosis spread</a:t>
            </a:r>
          </a:p>
          <a:p>
            <a:r>
              <a:rPr lang="en-GB" sz="1400" dirty="0"/>
              <a:t>Convergent </a:t>
            </a:r>
            <a:r>
              <a:rPr lang="en-GB" sz="1400" dirty="0" err="1"/>
              <a:t>evol</a:t>
            </a:r>
            <a:r>
              <a:rPr lang="en-GB" sz="1400" dirty="0"/>
              <a:t>. in genomes</a:t>
            </a:r>
          </a:p>
          <a:p>
            <a:r>
              <a:rPr lang="en-US" sz="1400" dirty="0"/>
              <a:t>Geography evolution</a:t>
            </a:r>
          </a:p>
          <a:p>
            <a:r>
              <a:rPr lang="en-US" sz="1400" dirty="0"/>
              <a:t>Seafloor seismic waves</a:t>
            </a:r>
          </a:p>
          <a:p>
            <a:r>
              <a:rPr lang="en-GB" sz="1400" dirty="0"/>
              <a:t>3D liver maps with MRI</a:t>
            </a:r>
          </a:p>
          <a:p>
            <a:r>
              <a:rPr lang="en-US" sz="1400" dirty="0"/>
              <a:t>Metabolic rate modelling</a:t>
            </a:r>
          </a:p>
          <a:p>
            <a:r>
              <a:rPr lang="en-US" sz="1400" dirty="0"/>
              <a:t>Genome alignment</a:t>
            </a:r>
          </a:p>
          <a:p>
            <a:r>
              <a:rPr lang="en-GB" sz="1400" dirty="0"/>
              <a:t>Tapeworms infection on fish</a:t>
            </a:r>
          </a:p>
          <a:p>
            <a:r>
              <a:rPr lang="en-GB" sz="1400" dirty="0"/>
              <a:t>…</a:t>
            </a:r>
          </a:p>
        </p:txBody>
      </p:sp>
      <p:sp>
        <p:nvSpPr>
          <p:cNvPr id="12" name="TextBox 11"/>
          <p:cNvSpPr txBox="1"/>
          <p:nvPr/>
        </p:nvSpPr>
        <p:spPr>
          <a:xfrm>
            <a:off x="5422305" y="5733256"/>
            <a:ext cx="1021903" cy="646311"/>
          </a:xfrm>
          <a:prstGeom prst="rect">
            <a:avLst/>
          </a:prstGeom>
          <a:noFill/>
        </p:spPr>
        <p:txBody>
          <a:bodyPr wrap="none" lIns="91418" tIns="45710" rIns="91418" bIns="45710" rtlCol="0">
            <a:spAutoFit/>
          </a:bodyPr>
          <a:lstStyle/>
          <a:p>
            <a:pPr algn="ctr"/>
            <a:r>
              <a:rPr lang="en-GB" b="1" dirty="0">
                <a:solidFill>
                  <a:schemeClr val="accent6">
                    <a:lumMod val="75000"/>
                  </a:schemeClr>
                </a:solidFill>
              </a:rPr>
              <a:t>Industry,</a:t>
            </a:r>
            <a:br>
              <a:rPr lang="en-GB" b="1" dirty="0">
                <a:solidFill>
                  <a:schemeClr val="accent6">
                    <a:lumMod val="75000"/>
                  </a:schemeClr>
                </a:solidFill>
              </a:rPr>
            </a:br>
            <a:r>
              <a:rPr lang="en-GB" b="1" dirty="0">
                <a:solidFill>
                  <a:schemeClr val="accent6">
                    <a:lumMod val="75000"/>
                  </a:schemeClr>
                </a:solidFill>
              </a:rPr>
              <a:t>SMEs</a:t>
            </a:r>
          </a:p>
        </p:txBody>
      </p:sp>
      <p:sp>
        <p:nvSpPr>
          <p:cNvPr id="13" name="TextBox 12"/>
          <p:cNvSpPr txBox="1"/>
          <p:nvPr/>
        </p:nvSpPr>
        <p:spPr>
          <a:xfrm>
            <a:off x="5292080" y="2950933"/>
            <a:ext cx="945022" cy="2462192"/>
          </a:xfrm>
          <a:prstGeom prst="rect">
            <a:avLst/>
          </a:prstGeom>
          <a:noFill/>
        </p:spPr>
        <p:txBody>
          <a:bodyPr wrap="none" lIns="91418" tIns="45710" rIns="91418" bIns="45710" rtlCol="0">
            <a:spAutoFit/>
          </a:bodyPr>
          <a:lstStyle/>
          <a:p>
            <a:r>
              <a:rPr lang="en-US" sz="1400" dirty="0" err="1"/>
              <a:t>Agroknow</a:t>
            </a:r>
            <a:endParaRPr lang="en-US" sz="1400" dirty="0"/>
          </a:p>
          <a:p>
            <a:r>
              <a:rPr lang="en-US" sz="1400" dirty="0" err="1"/>
              <a:t>CloudEO</a:t>
            </a:r>
            <a:endParaRPr lang="en-US" sz="1400" dirty="0"/>
          </a:p>
          <a:p>
            <a:r>
              <a:rPr lang="en-US" sz="1400" dirty="0" err="1"/>
              <a:t>CloudSME</a:t>
            </a:r>
            <a:endParaRPr lang="en-US" sz="1400" dirty="0"/>
          </a:p>
          <a:p>
            <a:r>
              <a:rPr lang="en-US" sz="1400" dirty="0" err="1"/>
              <a:t>Ecohydros</a:t>
            </a:r>
            <a:endParaRPr lang="en-US" sz="1400" dirty="0"/>
          </a:p>
          <a:p>
            <a:r>
              <a:rPr lang="en-US" sz="1400" dirty="0" err="1"/>
              <a:t>gnubila</a:t>
            </a:r>
            <a:endParaRPr lang="en-US" sz="1400" dirty="0"/>
          </a:p>
          <a:p>
            <a:r>
              <a:rPr lang="en-US" sz="1400" dirty="0" err="1"/>
              <a:t>Sinergise</a:t>
            </a:r>
            <a:endParaRPr lang="en-US" sz="1400" dirty="0"/>
          </a:p>
          <a:p>
            <a:r>
              <a:rPr lang="en-US" sz="1400" dirty="0" err="1"/>
              <a:t>SixSq</a:t>
            </a:r>
            <a:endParaRPr lang="en-US" sz="1400" dirty="0"/>
          </a:p>
          <a:p>
            <a:r>
              <a:rPr lang="en-US" sz="1400" dirty="0"/>
              <a:t>TEISS</a:t>
            </a:r>
          </a:p>
          <a:p>
            <a:r>
              <a:rPr lang="en-US" sz="1400" dirty="0" err="1"/>
              <a:t>Terradue</a:t>
            </a:r>
            <a:endParaRPr lang="en-US" sz="1400" dirty="0"/>
          </a:p>
          <a:p>
            <a:r>
              <a:rPr lang="en-US" sz="1400" dirty="0" err="1"/>
              <a:t>Ubercloud</a:t>
            </a:r>
            <a:endParaRPr lang="en-US" sz="1400" dirty="0"/>
          </a:p>
          <a:p>
            <a:r>
              <a:rPr lang="is-IS" sz="1400" dirty="0" smtClean="0"/>
              <a:t>…</a:t>
            </a:r>
            <a:endParaRPr lang="en-GB" sz="1400" dirty="0"/>
          </a:p>
        </p:txBody>
      </p:sp>
      <p:sp>
        <p:nvSpPr>
          <p:cNvPr id="14" name="Arc 13"/>
          <p:cNvSpPr/>
          <p:nvPr/>
        </p:nvSpPr>
        <p:spPr>
          <a:xfrm rot="10800000">
            <a:off x="1187626" y="-2547663"/>
            <a:ext cx="14761640" cy="8136904"/>
          </a:xfrm>
          <a:prstGeom prst="arc">
            <a:avLst>
              <a:gd name="adj1" fmla="val 16200000"/>
              <a:gd name="adj2" fmla="val 60107"/>
            </a:avLst>
          </a:prstGeom>
        </p:spPr>
        <p:style>
          <a:lnRef idx="2">
            <a:schemeClr val="accent1"/>
          </a:lnRef>
          <a:fillRef idx="0">
            <a:schemeClr val="accent1"/>
          </a:fillRef>
          <a:effectRef idx="1">
            <a:schemeClr val="accent1"/>
          </a:effectRef>
          <a:fontRef idx="minor">
            <a:schemeClr val="tx1"/>
          </a:fontRef>
        </p:style>
        <p:txBody>
          <a:bodyPr lIns="91418" tIns="45710" rIns="91418" bIns="45710" rtlCol="0" anchor="ctr"/>
          <a:lstStyle/>
          <a:p>
            <a:pPr algn="ctr"/>
            <a:endParaRPr lang="en-US"/>
          </a:p>
        </p:txBody>
      </p:sp>
    </p:spTree>
    <p:extLst>
      <p:ext uri="{BB962C8B-B14F-4D97-AF65-F5344CB8AC3E}">
        <p14:creationId xmlns:p14="http://schemas.microsoft.com/office/powerpoint/2010/main" val="24866579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09 at 12.01.3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1138232"/>
            <a:ext cx="7383639" cy="5733256"/>
          </a:xfrm>
          <a:prstGeom prst="rect">
            <a:avLst/>
          </a:prstGeom>
        </p:spPr>
      </p:pic>
      <p:sp>
        <p:nvSpPr>
          <p:cNvPr id="26" name="Title 1"/>
          <p:cNvSpPr txBox="1">
            <a:spLocks/>
          </p:cNvSpPr>
          <p:nvPr/>
        </p:nvSpPr>
        <p:spPr>
          <a:xfrm>
            <a:off x="1547664" y="188640"/>
            <a:ext cx="7344816" cy="850106"/>
          </a:xfrm>
          <a:prstGeom prst="rect">
            <a:avLst/>
          </a:prstGeom>
          <a:noFill/>
        </p:spPr>
        <p:txBody>
          <a:bodyPr vert="horz" lIns="20014" tIns="10008" rIns="20014" bIns="10008" rtlCol="0" anchor="ctr">
            <a:normAutofit/>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The EGI Service Catalogue</a:t>
            </a:r>
          </a:p>
          <a:p>
            <a:r>
              <a:rPr lang="en-US" sz="2000" dirty="0" smtClean="0">
                <a:hlinkClick r:id="rId4"/>
              </a:rPr>
              <a:t>www.egi.eu/services</a:t>
            </a:r>
            <a:r>
              <a:rPr lang="en-US" sz="2000" dirty="0" smtClean="0"/>
              <a:t> </a:t>
            </a:r>
            <a:endParaRPr lang="en-US" sz="2000" dirty="0"/>
          </a:p>
        </p:txBody>
      </p:sp>
      <p:sp>
        <p:nvSpPr>
          <p:cNvPr id="2" name="Left-Right Arrow 1"/>
          <p:cNvSpPr/>
          <p:nvPr/>
        </p:nvSpPr>
        <p:spPr>
          <a:xfrm rot="19202416">
            <a:off x="2854371" y="2481082"/>
            <a:ext cx="2402561"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19110061">
            <a:off x="2136989" y="2149681"/>
            <a:ext cx="3245232" cy="400110"/>
          </a:xfrm>
          <a:prstGeom prst="rect">
            <a:avLst/>
          </a:prstGeom>
          <a:noFill/>
        </p:spPr>
        <p:txBody>
          <a:bodyPr wrap="square" rtlCol="0">
            <a:spAutoFit/>
          </a:bodyPr>
          <a:lstStyle/>
          <a:p>
            <a:r>
              <a:rPr lang="en-US" sz="2000" b="1" dirty="0" smtClean="0">
                <a:solidFill>
                  <a:srgbClr val="FF0000"/>
                </a:solidFill>
              </a:rPr>
              <a:t>‘Traditional’ combination</a:t>
            </a:r>
            <a:endParaRPr lang="en-US" sz="2000" b="1" dirty="0">
              <a:solidFill>
                <a:srgbClr val="FF0000"/>
              </a:solidFill>
            </a:endParaRPr>
          </a:p>
        </p:txBody>
      </p:sp>
    </p:spTree>
    <p:extLst>
      <p:ext uri="{BB962C8B-B14F-4D97-AF65-F5344CB8AC3E}">
        <p14:creationId xmlns:p14="http://schemas.microsoft.com/office/powerpoint/2010/main" val="31058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The trainers</a:t>
            </a:r>
            <a:endParaRPr lang="en-GB" dirty="0"/>
          </a:p>
        </p:txBody>
      </p:sp>
      <p:sp>
        <p:nvSpPr>
          <p:cNvPr id="7" name="Content Placeholder 5"/>
          <p:cNvSpPr txBox="1">
            <a:spLocks/>
          </p:cNvSpPr>
          <p:nvPr/>
        </p:nvSpPr>
        <p:spPr>
          <a:xfrm>
            <a:off x="611560" y="3888293"/>
            <a:ext cx="4320480" cy="226479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latin typeface="Candara" panose="020E0502030303020204" pitchFamily="34" charset="0"/>
                <a:hlinkClick r:id="rId2"/>
              </a:rPr>
              <a:t>Gergely.Sipos@egi.eu</a:t>
            </a:r>
            <a:r>
              <a:rPr lang="en-US" sz="1800" dirty="0" smtClean="0">
                <a:latin typeface="Candara" panose="020E0502030303020204" pitchFamily="34" charset="0"/>
              </a:rPr>
              <a:t> </a:t>
            </a:r>
          </a:p>
          <a:p>
            <a:r>
              <a:rPr lang="en-US" sz="1800" dirty="0" smtClean="0">
                <a:latin typeface="Candara" panose="020E0502030303020204" pitchFamily="34" charset="0"/>
              </a:rPr>
              <a:t>Leading engagement and support for scientific communities</a:t>
            </a:r>
          </a:p>
          <a:p>
            <a:r>
              <a:rPr lang="en-US" sz="1800" dirty="0" smtClean="0">
                <a:latin typeface="Candara" panose="020E0502030303020204" pitchFamily="34" charset="0"/>
              </a:rPr>
              <a:t>Coordinating training in EGI</a:t>
            </a:r>
          </a:p>
          <a:p>
            <a:r>
              <a:rPr lang="en-GB" sz="1800" dirty="0" smtClean="0">
                <a:latin typeface="Candara" panose="020E0502030303020204" pitchFamily="34" charset="0"/>
              </a:rPr>
              <a:t>Working with Research Infrastructures</a:t>
            </a:r>
          </a:p>
          <a:p>
            <a:r>
              <a:rPr lang="en-GB" sz="1800" dirty="0" smtClean="0">
                <a:latin typeface="Candara" panose="020E0502030303020204" pitchFamily="34" charset="0"/>
              </a:rPr>
              <a:t>Based in Budapest, Hungary</a:t>
            </a:r>
            <a:endParaRPr lang="en-GB" sz="1800" dirty="0">
              <a:latin typeface="Candara" panose="020E0502030303020204" pitchFamily="34" charset="0"/>
            </a:endParaRPr>
          </a:p>
        </p:txBody>
      </p:sp>
      <p:pic>
        <p:nvPicPr>
          <p:cNvPr id="1028" name="Picture 4" descr="Gergely Sipo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1268760"/>
            <a:ext cx="2535555" cy="25355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Content Placeholder 5"/>
          <p:cNvSpPr>
            <a:spLocks noGrp="1"/>
          </p:cNvSpPr>
          <p:nvPr>
            <p:ph sz="half" idx="2"/>
          </p:nvPr>
        </p:nvSpPr>
        <p:spPr>
          <a:xfrm>
            <a:off x="4946516" y="3880020"/>
            <a:ext cx="3672408" cy="2264790"/>
          </a:xfrm>
        </p:spPr>
        <p:txBody>
          <a:bodyPr/>
          <a:lstStyle/>
          <a:p>
            <a:r>
              <a:rPr lang="en-US" sz="1800" dirty="0" smtClean="0">
                <a:latin typeface="Candara" panose="020E0502030303020204" pitchFamily="34" charset="0"/>
                <a:hlinkClick r:id="rId4"/>
              </a:rPr>
              <a:t>Giuseppe.LaRocca@egi.eu</a:t>
            </a:r>
            <a:r>
              <a:rPr lang="en-US" sz="1800" dirty="0" smtClean="0">
                <a:latin typeface="Candara" panose="020E0502030303020204" pitchFamily="34" charset="0"/>
              </a:rPr>
              <a:t> </a:t>
            </a:r>
          </a:p>
          <a:p>
            <a:r>
              <a:rPr lang="en-US" sz="1800" dirty="0" smtClean="0">
                <a:latin typeface="Candara" panose="020E0502030303020204" pitchFamily="34" charset="0"/>
              </a:rPr>
              <a:t>Leads resource allocation to research communities </a:t>
            </a:r>
          </a:p>
          <a:p>
            <a:r>
              <a:rPr lang="en-US" sz="1800" dirty="0" smtClean="0">
                <a:latin typeface="Candara" panose="020E0502030303020204" pitchFamily="34" charset="0"/>
              </a:rPr>
              <a:t>Cloud user support</a:t>
            </a:r>
          </a:p>
          <a:p>
            <a:r>
              <a:rPr lang="en-GB" sz="1800" dirty="0" smtClean="0">
                <a:latin typeface="Candara" panose="020E0502030303020204" pitchFamily="34" charset="0"/>
              </a:rPr>
              <a:t>Coordinates training in EOSC-hub</a:t>
            </a:r>
          </a:p>
          <a:p>
            <a:r>
              <a:rPr lang="en-GB" sz="1800" dirty="0" smtClean="0">
                <a:latin typeface="Candara" panose="020E0502030303020204" pitchFamily="34" charset="0"/>
              </a:rPr>
              <a:t>Based in Catania, Italy</a:t>
            </a:r>
            <a:endParaRPr lang="en-GB" sz="1800" dirty="0">
              <a:latin typeface="Candara" panose="020E0502030303020204" pitchFamily="34" charset="0"/>
            </a:endParaRPr>
          </a:p>
        </p:txBody>
      </p:sp>
      <p:pic>
        <p:nvPicPr>
          <p:cNvPr id="10" name="Picture 2" descr="https://www.egi.eu/wp-content/uploads/2016/08/Giuseppe-la-Roca-300x3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08104" y="1268760"/>
            <a:ext cx="2534756" cy="25347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41173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endParaRPr lang="en-GB"/>
          </a:p>
        </p:txBody>
      </p:sp>
      <p:sp>
        <p:nvSpPr>
          <p:cNvPr id="5" name="Slide Number Placeholder 4"/>
          <p:cNvSpPr>
            <a:spLocks noGrp="1"/>
          </p:cNvSpPr>
          <p:nvPr>
            <p:ph type="sldNum" sz="quarter" idx="12"/>
          </p:nvPr>
        </p:nvSpPr>
        <p:spPr/>
        <p:txBody>
          <a:bodyPr/>
          <a:lstStyle/>
          <a:p>
            <a:fld id="{FABC9D7A-95D0-4481-8CC7-99EEC59AA18B}" type="slidenum">
              <a:rPr lang="en-GB" smtClean="0"/>
              <a:t>20</a:t>
            </a:fld>
            <a:endParaRPr lang="en-GB"/>
          </a:p>
        </p:txBody>
      </p:sp>
      <p:pic>
        <p:nvPicPr>
          <p:cNvPr id="6" name="Picture 5" descr="Screen Shot 2018-08-09 at 12.13.4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420" y="980729"/>
            <a:ext cx="9144000" cy="5877272"/>
          </a:xfrm>
          <a:prstGeom prst="rect">
            <a:avLst/>
          </a:prstGeom>
        </p:spPr>
      </p:pic>
      <p:sp>
        <p:nvSpPr>
          <p:cNvPr id="7" name="TextBox 6"/>
          <p:cNvSpPr txBox="1"/>
          <p:nvPr/>
        </p:nvSpPr>
        <p:spPr>
          <a:xfrm>
            <a:off x="2987824" y="188640"/>
            <a:ext cx="5934737" cy="646331"/>
          </a:xfrm>
          <a:prstGeom prst="rect">
            <a:avLst/>
          </a:prstGeom>
          <a:noFill/>
        </p:spPr>
        <p:txBody>
          <a:bodyPr wrap="none" rtlCol="0">
            <a:spAutoFit/>
          </a:bodyPr>
          <a:lstStyle/>
          <a:p>
            <a:r>
              <a:rPr lang="en-US" sz="3600" dirty="0" smtClean="0"/>
              <a:t>EGI HTC grew out of the WLCG</a:t>
            </a:r>
            <a:endParaRPr lang="en-US" sz="3600" dirty="0"/>
          </a:p>
        </p:txBody>
      </p:sp>
    </p:spTree>
    <p:extLst>
      <p:ext uri="{BB962C8B-B14F-4D97-AF65-F5344CB8AC3E}">
        <p14:creationId xmlns:p14="http://schemas.microsoft.com/office/powerpoint/2010/main" val="31461337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endParaRPr lang="en-GB"/>
          </a:p>
        </p:txBody>
      </p:sp>
      <p:sp>
        <p:nvSpPr>
          <p:cNvPr id="5" name="Slide Number Placeholder 4"/>
          <p:cNvSpPr>
            <a:spLocks noGrp="1"/>
          </p:cNvSpPr>
          <p:nvPr>
            <p:ph type="sldNum" sz="quarter" idx="12"/>
          </p:nvPr>
        </p:nvSpPr>
        <p:spPr/>
        <p:txBody>
          <a:bodyPr/>
          <a:lstStyle/>
          <a:p>
            <a:fld id="{FABC9D7A-95D0-4481-8CC7-99EEC59AA18B}" type="slidenum">
              <a:rPr lang="en-GB" smtClean="0"/>
              <a:t>21</a:t>
            </a:fld>
            <a:endParaRPr lang="en-GB"/>
          </a:p>
        </p:txBody>
      </p:sp>
      <p:pic>
        <p:nvPicPr>
          <p:cNvPr id="7" name="Picture 6" descr="Screen Shot 2018-08-09 at 12.14.2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24744"/>
            <a:ext cx="9144000" cy="5733256"/>
          </a:xfrm>
          <a:prstGeom prst="rect">
            <a:avLst/>
          </a:prstGeom>
        </p:spPr>
      </p:pic>
      <p:sp>
        <p:nvSpPr>
          <p:cNvPr id="8" name="TextBox 7"/>
          <p:cNvSpPr txBox="1"/>
          <p:nvPr/>
        </p:nvSpPr>
        <p:spPr>
          <a:xfrm>
            <a:off x="3635896" y="188640"/>
            <a:ext cx="4841890" cy="707886"/>
          </a:xfrm>
          <a:prstGeom prst="rect">
            <a:avLst/>
          </a:prstGeom>
          <a:noFill/>
        </p:spPr>
        <p:txBody>
          <a:bodyPr wrap="none" rtlCol="0">
            <a:spAutoFit/>
          </a:bodyPr>
          <a:lstStyle/>
          <a:p>
            <a:r>
              <a:rPr lang="en-US" sz="4000" dirty="0" smtClean="0"/>
              <a:t>HTC in practice: WLCG</a:t>
            </a:r>
            <a:endParaRPr lang="en-US" sz="4000" dirty="0"/>
          </a:p>
        </p:txBody>
      </p:sp>
    </p:spTree>
    <p:extLst>
      <p:ext uri="{BB962C8B-B14F-4D97-AF65-F5344CB8AC3E}">
        <p14:creationId xmlns:p14="http://schemas.microsoft.com/office/powerpoint/2010/main" val="31763037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TextBox 33"/>
          <p:cNvSpPr txBox="1"/>
          <p:nvPr/>
        </p:nvSpPr>
        <p:spPr>
          <a:xfrm>
            <a:off x="4154632" y="1196752"/>
            <a:ext cx="4989367" cy="4636086"/>
          </a:xfrm>
          <a:prstGeom prst="rect">
            <a:avLst/>
          </a:prstGeom>
          <a:noFill/>
        </p:spPr>
        <p:txBody>
          <a:bodyPr wrap="square" lIns="80211" tIns="40105" rIns="80211" bIns="40105" rtlCol="0">
            <a:spAutoFit/>
          </a:bodyPr>
          <a:lstStyle/>
          <a:p>
            <a:pPr>
              <a:spcBef>
                <a:spcPts val="1200"/>
              </a:spcBef>
            </a:pPr>
            <a:r>
              <a:rPr lang="en-GB" sz="2400" dirty="0">
                <a:latin typeface="Candara" panose="020E0502030303020204" pitchFamily="34" charset="0"/>
                <a:ea typeface="Open Sans" panose="020B0606030504020204" pitchFamily="34" charset="0"/>
                <a:cs typeface="Open Sans" panose="020B0606030504020204" pitchFamily="34" charset="0"/>
              </a:rPr>
              <a:t>1350 scientists from 32 countries</a:t>
            </a:r>
          </a:p>
          <a:p>
            <a:pPr>
              <a:spcBef>
                <a:spcPts val="1200"/>
              </a:spcBef>
            </a:pP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14HTC sites in </a:t>
            </a:r>
            <a:r>
              <a:rPr lang="en-GB" sz="2400" b="1" dirty="0">
                <a:latin typeface="Candara" panose="020E0502030303020204" pitchFamily="34" charset="0"/>
                <a:ea typeface="Open Sans Semibold" panose="020B0706030804020204" pitchFamily="34" charset="0"/>
                <a:cs typeface="Open Sans Semibold" panose="020B0706030804020204" pitchFamily="34" charset="0"/>
              </a:rPr>
              <a:t>7</a:t>
            </a: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 countries</a:t>
            </a:r>
          </a:p>
          <a:p>
            <a:pPr marL="342900" indent="-342900">
              <a:spcBef>
                <a:spcPts val="1200"/>
              </a:spcBef>
              <a:buFont typeface="Arial"/>
              <a:buChar char="•"/>
            </a:pPr>
            <a:r>
              <a:rPr lang="en-GB" sz="2400" dirty="0" smtClean="0">
                <a:latin typeface="Candara" panose="020E0502030303020204" pitchFamily="34" charset="0"/>
                <a:ea typeface="Open Sans Semibold" panose="020B0706030804020204" pitchFamily="34" charset="0"/>
                <a:cs typeface="Open Sans Semibold" panose="020B0706030804020204" pitchFamily="34" charset="0"/>
              </a:rPr>
              <a:t>30.000 logical CPUs </a:t>
            </a:r>
            <a:r>
              <a:rPr lang="en-GB" sz="1200" dirty="0" smtClean="0">
                <a:latin typeface="Candara" panose="020E0502030303020204" pitchFamily="34" charset="0"/>
                <a:ea typeface="Open Sans Semibold" panose="020B0706030804020204" pitchFamily="34" charset="0"/>
                <a:cs typeface="Open Sans Semibold" panose="020B0706030804020204" pitchFamily="34" charset="0"/>
              </a:rPr>
              <a:t>(shared with other VOs)</a:t>
            </a:r>
            <a:endParaRPr lang="en-GB" sz="2400" dirty="0" smtClean="0">
              <a:latin typeface="Candara" panose="020E0502030303020204" pitchFamily="34" charset="0"/>
              <a:ea typeface="Open Sans Semibold" panose="020B0706030804020204" pitchFamily="34" charset="0"/>
              <a:cs typeface="Open Sans Semibold" panose="020B0706030804020204" pitchFamily="34" charset="0"/>
            </a:endParaRPr>
          </a:p>
          <a:p>
            <a:pPr marL="342900" indent="-342900">
              <a:spcBef>
                <a:spcPts val="1200"/>
              </a:spcBef>
              <a:buFont typeface="Arial"/>
              <a:buChar char="•"/>
            </a:pPr>
            <a:r>
              <a:rPr lang="en-GB" sz="2400" dirty="0" smtClean="0">
                <a:latin typeface="Candara" panose="020E0502030303020204" pitchFamily="34" charset="0"/>
                <a:ea typeface="Open Sans Semibold" panose="020B0706030804020204" pitchFamily="34" charset="0"/>
                <a:cs typeface="Open Sans Semibold" panose="020B0706030804020204" pitchFamily="34" charset="0"/>
              </a:rPr>
              <a:t>100s of TB storage</a:t>
            </a:r>
          </a:p>
          <a:p>
            <a:pPr>
              <a:spcBef>
                <a:spcPts val="1200"/>
              </a:spcBef>
            </a:pPr>
            <a:r>
              <a:rPr lang="en-GB" sz="2400" b="1" dirty="0" smtClean="0">
                <a:latin typeface="Candara" panose="020E0502030303020204" pitchFamily="34" charset="0"/>
                <a:ea typeface="Open Sans Semibold" panose="020B0706030804020204" pitchFamily="34" charset="0"/>
                <a:cs typeface="Open Sans Semibold" panose="020B0706030804020204" pitchFamily="34" charset="0"/>
              </a:rPr>
              <a:t>CTA </a:t>
            </a:r>
            <a:r>
              <a:rPr lang="en-GB" sz="2400" b="1" dirty="0">
                <a:latin typeface="Candara" panose="020E0502030303020204" pitchFamily="34" charset="0"/>
                <a:ea typeface="Open Sans Semibold" panose="020B0706030804020204" pitchFamily="34" charset="0"/>
                <a:cs typeface="Open Sans Semibold" panose="020B0706030804020204" pitchFamily="34" charset="0"/>
              </a:rPr>
              <a:t>EGI usage (2013-2016):</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360 million HS06 CPU hours</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11 PB of data transferred</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2 PB currently in storage</a:t>
            </a:r>
          </a:p>
          <a:p>
            <a:pPr marL="401101" indent="-401101">
              <a:spcBef>
                <a:spcPts val="1200"/>
              </a:spcBef>
              <a:buFont typeface="Arial" panose="020B0604020202020204" pitchFamily="34" charset="0"/>
              <a:buChar char="•"/>
            </a:pPr>
            <a:r>
              <a:rPr lang="en-GB" sz="2400" dirty="0">
                <a:latin typeface="Candara" panose="020E0502030303020204" pitchFamily="34" charset="0"/>
                <a:ea typeface="Open Sans" panose="020B0606030504020204" pitchFamily="34" charset="0"/>
                <a:cs typeface="Open Sans" panose="020B0606030504020204" pitchFamily="34" charset="0"/>
              </a:rPr>
              <a:t>11 million compute jobs</a:t>
            </a:r>
            <a:endParaRPr lang="en-US" sz="2400" dirty="0">
              <a:latin typeface="Candara" panose="020E0502030303020204" pitchFamily="34" charset="0"/>
              <a:ea typeface="Open Sans" panose="020B0606030504020204" pitchFamily="34" charset="0"/>
              <a:cs typeface="Open Sans" panose="020B0606030504020204" pitchFamily="34" charset="0"/>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0667" y="1772035"/>
            <a:ext cx="3344406" cy="2347369"/>
          </a:xfrm>
          <a:prstGeom prst="rect">
            <a:avLst/>
          </a:prstGeom>
        </p:spPr>
      </p:pic>
      <p:sp>
        <p:nvSpPr>
          <p:cNvPr id="12" name="TextBox 11"/>
          <p:cNvSpPr txBox="1"/>
          <p:nvPr/>
        </p:nvSpPr>
        <p:spPr>
          <a:xfrm>
            <a:off x="648945" y="4196560"/>
            <a:ext cx="3335228" cy="553978"/>
          </a:xfrm>
          <a:prstGeom prst="rect">
            <a:avLst/>
          </a:prstGeom>
          <a:noFill/>
        </p:spPr>
        <p:txBody>
          <a:bodyPr wrap="square" lIns="91418" tIns="45710" rIns="91418" bIns="45710" rtlCol="0">
            <a:spAutoFit/>
          </a:bodyPr>
          <a:lstStyle/>
          <a:p>
            <a:r>
              <a:rPr lang="en-GB" sz="1200" dirty="0">
                <a:latin typeface="Open Sans" panose="020B0606030504020204" pitchFamily="34" charset="0"/>
                <a:ea typeface="Open Sans" panose="020B0606030504020204" pitchFamily="34" charset="0"/>
                <a:cs typeface="Open Sans" panose="020B0606030504020204" pitchFamily="34" charset="0"/>
              </a:rPr>
              <a:t>Credit: Akihiro </a:t>
            </a:r>
            <a:r>
              <a:rPr lang="en-GB" sz="1200" dirty="0" err="1">
                <a:latin typeface="Open Sans" panose="020B0606030504020204" pitchFamily="34" charset="0"/>
                <a:ea typeface="Open Sans" panose="020B0606030504020204" pitchFamily="34" charset="0"/>
                <a:cs typeface="Open Sans" panose="020B0606030504020204" pitchFamily="34" charset="0"/>
              </a:rPr>
              <a:t>Ikeshita</a:t>
            </a:r>
            <a:r>
              <a:rPr lang="en-GB" sz="1200" dirty="0">
                <a:latin typeface="Open Sans" panose="020B0606030504020204" pitchFamily="34" charset="0"/>
                <a:ea typeface="Open Sans" panose="020B0606030504020204" pitchFamily="34" charset="0"/>
                <a:cs typeface="Open Sans" panose="020B0606030504020204" pitchFamily="34" charset="0"/>
              </a:rPr>
              <a:t> Mero-TSK</a:t>
            </a:r>
          </a:p>
          <a:p>
            <a:endParaRPr lang="en-GB" dirty="0"/>
          </a:p>
        </p:txBody>
      </p:sp>
      <p:sp>
        <p:nvSpPr>
          <p:cNvPr id="4" name="TextBox 3"/>
          <p:cNvSpPr txBox="1"/>
          <p:nvPr/>
        </p:nvSpPr>
        <p:spPr>
          <a:xfrm>
            <a:off x="395536" y="5746327"/>
            <a:ext cx="8473334" cy="635001"/>
          </a:xfrm>
          <a:prstGeom prst="rect">
            <a:avLst/>
          </a:prstGeom>
          <a:noFill/>
        </p:spPr>
        <p:txBody>
          <a:bodyPr wrap="square" lIns="80220" tIns="40110" rIns="80220" bIns="40110" rtlCol="0">
            <a:spAutoFit/>
          </a:bodyPr>
          <a:lstStyle/>
          <a:p>
            <a:r>
              <a:rPr lang="en-GB" dirty="0">
                <a:latin typeface="Candara" panose="020E0502030303020204" pitchFamily="34" charset="0"/>
                <a:ea typeface="Open Sans" panose="020B0606030504020204" pitchFamily="34" charset="0"/>
                <a:cs typeface="Open Sans" panose="020B0606030504020204" pitchFamily="34" charset="0"/>
              </a:rPr>
              <a:t>CTA used EGI’s High-Throughput Compute and Online Storage services to manage its computational challenges during the array preparatory phase. </a:t>
            </a:r>
            <a:r>
              <a:rPr lang="en-GB" i="1" dirty="0">
                <a:latin typeface="Candara" panose="020E0502030303020204" pitchFamily="34" charset="0"/>
                <a:ea typeface="Open Sans" panose="020B0606030504020204" pitchFamily="34" charset="0"/>
                <a:cs typeface="Open Sans" panose="020B0606030504020204" pitchFamily="34" charset="0"/>
                <a:hlinkClick r:id="rId3"/>
              </a:rPr>
              <a:t>http://go.egi.eu/</a:t>
            </a:r>
            <a:r>
              <a:rPr lang="en-GB" i="1" dirty="0" smtClean="0">
                <a:latin typeface="Candara" panose="020E0502030303020204" pitchFamily="34" charset="0"/>
                <a:ea typeface="Open Sans" panose="020B0606030504020204" pitchFamily="34" charset="0"/>
                <a:cs typeface="Open Sans" panose="020B0606030504020204" pitchFamily="34" charset="0"/>
                <a:hlinkClick r:id="rId3"/>
              </a:rPr>
              <a:t>cta</a:t>
            </a:r>
            <a:r>
              <a:rPr lang="en-GB" i="1" dirty="0" smtClean="0">
                <a:latin typeface="Candara" panose="020E0502030303020204" pitchFamily="34" charset="0"/>
                <a:ea typeface="Open Sans" panose="020B0606030504020204" pitchFamily="34" charset="0"/>
                <a:cs typeface="Open Sans" panose="020B0606030504020204" pitchFamily="34" charset="0"/>
              </a:rPr>
              <a:t> </a:t>
            </a:r>
            <a:endParaRPr lang="en-GB" i="1" dirty="0">
              <a:latin typeface="Candara" panose="020E0502030303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665" y="1772035"/>
            <a:ext cx="3357266" cy="2424525"/>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1560445" y="69308"/>
            <a:ext cx="8556171" cy="1127444"/>
          </a:xfrm>
          <a:prstGeom prst="rect">
            <a:avLst/>
          </a:prstGeom>
          <a:noFill/>
        </p:spPr>
        <p:txBody>
          <a:bodyPr wrap="square" lIns="80220" tIns="40110" rIns="80220" bIns="40110" rtlCol="0">
            <a:spAutoFit/>
          </a:bodyPr>
          <a:lstStyle/>
          <a:p>
            <a:pPr algn="ctr"/>
            <a:r>
              <a:rPr lang="en-GB" sz="28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Example for HTC-Online storage use </a:t>
            </a:r>
            <a:br>
              <a:rPr lang="en-GB" sz="28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b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Cherenkov </a:t>
            </a:r>
            <a:r>
              <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rPr>
              <a:t>Telescope </a:t>
            </a: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Array - </a:t>
            </a:r>
            <a:endPar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endParaRPr>
          </a:p>
          <a:p>
            <a:pPr algn="ctr"/>
            <a:r>
              <a:rPr lang="en-GB" sz="2000" b="1" dirty="0">
                <a:solidFill>
                  <a:srgbClr val="0067B1"/>
                </a:solidFill>
                <a:latin typeface="Segoe UI" panose="020B0502040204020203" pitchFamily="34" charset="0"/>
                <a:ea typeface="Open Sans" panose="020B0606030504020204" pitchFamily="34" charset="0"/>
                <a:cs typeface="Segoe UI" panose="020B0502040204020203" pitchFamily="34" charset="0"/>
              </a:rPr>
              <a:t>the world’s leading gamma-ray </a:t>
            </a:r>
            <a:r>
              <a:rPr lang="en-GB" sz="2000" b="1"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observatory</a:t>
            </a:r>
            <a:r>
              <a:rPr lang="en-GB" sz="1400" spc="397" dirty="0" smtClean="0">
                <a:solidFill>
                  <a:srgbClr val="0067B1"/>
                </a:solidFill>
                <a:latin typeface="Segoe UI" panose="020B0502040204020203" pitchFamily="34" charset="0"/>
                <a:ea typeface="Open Sans" panose="020B0606030504020204" pitchFamily="34" charset="0"/>
                <a:cs typeface="Segoe UI" panose="020B0502040204020203" pitchFamily="34" charset="0"/>
              </a:rPr>
              <a:t> </a:t>
            </a:r>
            <a:endParaRPr lang="en-GB" sz="1400" dirty="0">
              <a:latin typeface="Segoe UI" panose="020B0502040204020203" pitchFamily="34" charset="0"/>
              <a:ea typeface="Open Sans" panose="020B0606030504020204" pitchFamily="34" charset="0"/>
              <a:cs typeface="Segoe UI" panose="020B0502040204020203" pitchFamily="34" charset="0"/>
            </a:endParaRPr>
          </a:p>
        </p:txBody>
      </p:sp>
      <p:cxnSp>
        <p:nvCxnSpPr>
          <p:cNvPr id="14" name="Straight Connector 13"/>
          <p:cNvCxnSpPr/>
          <p:nvPr/>
        </p:nvCxnSpPr>
        <p:spPr>
          <a:xfrm>
            <a:off x="1187624" y="1268760"/>
            <a:ext cx="7641771"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81974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09 at 12.01.3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592" y="1138232"/>
            <a:ext cx="7383639" cy="5733256"/>
          </a:xfrm>
          <a:prstGeom prst="rect">
            <a:avLst/>
          </a:prstGeom>
        </p:spPr>
      </p:pic>
      <p:sp>
        <p:nvSpPr>
          <p:cNvPr id="26" name="Title 1"/>
          <p:cNvSpPr txBox="1">
            <a:spLocks/>
          </p:cNvSpPr>
          <p:nvPr/>
        </p:nvSpPr>
        <p:spPr>
          <a:xfrm>
            <a:off x="1547664" y="188640"/>
            <a:ext cx="7344816" cy="850106"/>
          </a:xfrm>
          <a:prstGeom prst="rect">
            <a:avLst/>
          </a:prstGeom>
          <a:noFill/>
        </p:spPr>
        <p:txBody>
          <a:bodyPr vert="horz" lIns="20014" tIns="10008" rIns="20014" bIns="10008" rtlCol="0" anchor="ctr">
            <a:normAutofit/>
          </a:bodyPr>
          <a:lst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a:lstStyle>
          <a:p>
            <a:r>
              <a:rPr lang="en-US" sz="2800" dirty="0" smtClean="0"/>
              <a:t>The EGI Service Catalogue</a:t>
            </a:r>
          </a:p>
          <a:p>
            <a:r>
              <a:rPr lang="en-US" sz="2000" dirty="0" smtClean="0">
                <a:hlinkClick r:id="rId4"/>
              </a:rPr>
              <a:t>www.egi.eu/services</a:t>
            </a:r>
            <a:r>
              <a:rPr lang="en-US" sz="2000" dirty="0" smtClean="0"/>
              <a:t> </a:t>
            </a:r>
            <a:endParaRPr lang="en-US" sz="2000" dirty="0"/>
          </a:p>
        </p:txBody>
      </p:sp>
      <p:sp>
        <p:nvSpPr>
          <p:cNvPr id="6" name="Left-Right Arrow 5"/>
          <p:cNvSpPr/>
          <p:nvPr/>
        </p:nvSpPr>
        <p:spPr>
          <a:xfrm>
            <a:off x="2555776" y="1628800"/>
            <a:ext cx="2448272"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475656" y="2060848"/>
            <a:ext cx="3245232" cy="400110"/>
          </a:xfrm>
          <a:prstGeom prst="rect">
            <a:avLst/>
          </a:prstGeom>
          <a:noFill/>
        </p:spPr>
        <p:txBody>
          <a:bodyPr wrap="square" rtlCol="0">
            <a:spAutoFit/>
          </a:bodyPr>
          <a:lstStyle/>
          <a:p>
            <a:pPr algn="ctr"/>
            <a:r>
              <a:rPr lang="en-US" sz="2000" b="1" dirty="0" smtClean="0">
                <a:solidFill>
                  <a:srgbClr val="FF0000"/>
                </a:solidFill>
              </a:rPr>
              <a:t>Used today by </a:t>
            </a:r>
            <a:r>
              <a:rPr lang="en-US" sz="2000" b="1" dirty="0" err="1" smtClean="0">
                <a:solidFill>
                  <a:srgbClr val="FF0000"/>
                </a:solidFill>
              </a:rPr>
              <a:t>Jupyter</a:t>
            </a:r>
            <a:endParaRPr lang="en-US" sz="2000" b="1" dirty="0">
              <a:solidFill>
                <a:srgbClr val="FF0000"/>
              </a:solidFill>
            </a:endParaRPr>
          </a:p>
        </p:txBody>
      </p:sp>
      <p:sp>
        <p:nvSpPr>
          <p:cNvPr id="9" name="Left-Right Arrow 8"/>
          <p:cNvSpPr/>
          <p:nvPr/>
        </p:nvSpPr>
        <p:spPr>
          <a:xfrm rot="18821218">
            <a:off x="1858176" y="3163879"/>
            <a:ext cx="3664643" cy="504056"/>
          </a:xfrm>
          <a:prstGeom prst="lef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873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36912"/>
            <a:ext cx="8568952" cy="850106"/>
          </a:xfrm>
        </p:spPr>
        <p:txBody>
          <a:bodyPr>
            <a:noAutofit/>
          </a:bodyPr>
          <a:lstStyle/>
          <a:p>
            <a:r>
              <a:rPr lang="en-US" sz="3200" dirty="0" smtClean="0"/>
              <a:t>Introduction to EGI cloud</a:t>
            </a:r>
            <a:br>
              <a:rPr lang="en-US" sz="3200" dirty="0" smtClean="0"/>
            </a:br>
            <a:endParaRPr lang="en-GB" sz="3200" dirty="0"/>
          </a:p>
        </p:txBody>
      </p:sp>
    </p:spTree>
    <p:extLst>
      <p:ext uri="{BB962C8B-B14F-4D97-AF65-F5344CB8AC3E}">
        <p14:creationId xmlns:p14="http://schemas.microsoft.com/office/powerpoint/2010/main" val="34554609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DC6DEA4A-0EF0-4842-8EA2-89223492EF78}"/>
              </a:ext>
            </a:extLst>
          </p:cNvPr>
          <p:cNvSpPr>
            <a:spLocks noGrp="1"/>
          </p:cNvSpPr>
          <p:nvPr>
            <p:ph idx="1"/>
          </p:nvPr>
        </p:nvSpPr>
        <p:spPr>
          <a:xfrm>
            <a:off x="251520" y="1293224"/>
            <a:ext cx="4630100" cy="4794991"/>
          </a:xfrm>
        </p:spPr>
        <p:txBody>
          <a:bodyPr>
            <a:normAutofit fontScale="92500" lnSpcReduction="20000"/>
          </a:bodyPr>
          <a:lstStyle/>
          <a:p>
            <a:r>
              <a:rPr lang="en-GB" dirty="0"/>
              <a:t>Multi-cloud </a:t>
            </a:r>
            <a:r>
              <a:rPr lang="en-GB" b="1" u="sng" dirty="0"/>
              <a:t>IaaS</a:t>
            </a:r>
            <a:r>
              <a:rPr lang="en-GB" dirty="0"/>
              <a:t> with Single Sign-On via Check-in</a:t>
            </a:r>
          </a:p>
          <a:p>
            <a:pPr lvl="1"/>
            <a:r>
              <a:rPr lang="en-GB" dirty="0"/>
              <a:t>Technology agnostic, supports OpenStack, </a:t>
            </a:r>
            <a:r>
              <a:rPr lang="en-GB" dirty="0" err="1"/>
              <a:t>OpenNebula</a:t>
            </a:r>
            <a:r>
              <a:rPr lang="en-GB" dirty="0"/>
              <a:t> and </a:t>
            </a:r>
            <a:r>
              <a:rPr lang="en-GB" dirty="0" err="1"/>
              <a:t>Synnefo</a:t>
            </a:r>
            <a:endParaRPr lang="en-GB" dirty="0"/>
          </a:p>
          <a:p>
            <a:r>
              <a:rPr lang="en-GB" dirty="0" smtClean="0"/>
              <a:t>Extra </a:t>
            </a:r>
            <a:r>
              <a:rPr lang="en-GB" dirty="0"/>
              <a:t>features</a:t>
            </a:r>
          </a:p>
          <a:p>
            <a:pPr lvl="1"/>
            <a:r>
              <a:rPr lang="en-GB" dirty="0"/>
              <a:t>Virtual Appliance catalogue</a:t>
            </a:r>
          </a:p>
          <a:p>
            <a:pPr lvl="1"/>
            <a:r>
              <a:rPr lang="en-GB" dirty="0"/>
              <a:t>Unified GUI dashboard</a:t>
            </a:r>
          </a:p>
          <a:p>
            <a:pPr lvl="1"/>
            <a:r>
              <a:rPr lang="en-GB" dirty="0"/>
              <a:t>Centralised accounting</a:t>
            </a:r>
          </a:p>
          <a:p>
            <a:pPr lvl="1"/>
            <a:r>
              <a:rPr lang="en-GB" dirty="0"/>
              <a:t>Resource discovery</a:t>
            </a:r>
          </a:p>
          <a:p>
            <a:pPr lvl="1"/>
            <a:r>
              <a:rPr lang="en-GB" dirty="0"/>
              <a:t>SLA monitoring</a:t>
            </a:r>
          </a:p>
          <a:p>
            <a:r>
              <a:rPr lang="en-GB" dirty="0" smtClean="0"/>
              <a:t>Higher level </a:t>
            </a:r>
            <a:r>
              <a:rPr lang="en-GB" b="1" u="sng" dirty="0" err="1" smtClean="0"/>
              <a:t>SaaS</a:t>
            </a:r>
            <a:r>
              <a:rPr lang="en-GB" dirty="0" smtClean="0"/>
              <a:t> services built on top</a:t>
            </a:r>
            <a:endParaRPr lang="en-GB" dirty="0"/>
          </a:p>
        </p:txBody>
      </p:sp>
      <p:sp>
        <p:nvSpPr>
          <p:cNvPr id="4" name="Slide Number Placeholder 3">
            <a:extLst>
              <a:ext uri="{FF2B5EF4-FFF2-40B4-BE49-F238E27FC236}">
                <a16:creationId xmlns="" xmlns:a16="http://schemas.microsoft.com/office/drawing/2014/main" id="{14143DA5-A8A9-D348-B908-CDC65EC268DC}"/>
              </a:ext>
            </a:extLst>
          </p:cNvPr>
          <p:cNvSpPr>
            <a:spLocks noGrp="1"/>
          </p:cNvSpPr>
          <p:nvPr>
            <p:ph type="sldNum" sz="quarter" idx="12"/>
          </p:nvPr>
        </p:nvSpPr>
        <p:spPr/>
        <p:txBody>
          <a:bodyPr/>
          <a:lstStyle/>
          <a:p>
            <a:fld id="{B6F15528-21DE-4FAA-801E-634DDDAF4B2B}" type="slidenum">
              <a:rPr lang="en-US" smtClean="0"/>
              <a:pPr/>
              <a:t>25</a:t>
            </a:fld>
            <a:endParaRPr lang="en-US" dirty="0"/>
          </a:p>
        </p:txBody>
      </p:sp>
      <p:sp>
        <p:nvSpPr>
          <p:cNvPr id="5" name="Title 4">
            <a:extLst>
              <a:ext uri="{FF2B5EF4-FFF2-40B4-BE49-F238E27FC236}">
                <a16:creationId xmlns="" xmlns:a16="http://schemas.microsoft.com/office/drawing/2014/main" id="{485D04C3-5F2D-1D4E-BB8A-D9D5C6BF44CF}"/>
              </a:ext>
            </a:extLst>
          </p:cNvPr>
          <p:cNvSpPr>
            <a:spLocks noGrp="1"/>
          </p:cNvSpPr>
          <p:nvPr>
            <p:ph type="title"/>
          </p:nvPr>
        </p:nvSpPr>
        <p:spPr/>
        <p:txBody>
          <a:bodyPr>
            <a:normAutofit fontScale="90000"/>
          </a:bodyPr>
          <a:lstStyle/>
          <a:p>
            <a:pPr algn="ctr"/>
            <a:r>
              <a:rPr lang="en-GB" dirty="0"/>
              <a:t>EGI Cloud Federation</a:t>
            </a:r>
          </a:p>
        </p:txBody>
      </p:sp>
      <p:sp>
        <p:nvSpPr>
          <p:cNvPr id="8" name="Cloud">
            <a:extLst>
              <a:ext uri="{FF2B5EF4-FFF2-40B4-BE49-F238E27FC236}">
                <a16:creationId xmlns="" xmlns:a16="http://schemas.microsoft.com/office/drawing/2014/main" id="{4AF2F7A8-C88B-1B48-BE8D-16853EFD6FC8}"/>
              </a:ext>
            </a:extLst>
          </p:cNvPr>
          <p:cNvSpPr>
            <a:spLocks noChangeAspect="1" noEditPoints="1" noChangeArrowheads="1"/>
          </p:cNvSpPr>
          <p:nvPr/>
        </p:nvSpPr>
        <p:spPr bwMode="auto">
          <a:xfrm>
            <a:off x="5663818" y="1484784"/>
            <a:ext cx="1170918" cy="92951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9" name="Cloud">
            <a:extLst>
              <a:ext uri="{FF2B5EF4-FFF2-40B4-BE49-F238E27FC236}">
                <a16:creationId xmlns="" xmlns:a16="http://schemas.microsoft.com/office/drawing/2014/main" id="{FD23FD87-190E-9A46-BA97-4F0F38C6B64C}"/>
              </a:ext>
            </a:extLst>
          </p:cNvPr>
          <p:cNvSpPr>
            <a:spLocks noChangeAspect="1" noEditPoints="1" noChangeArrowheads="1"/>
          </p:cNvSpPr>
          <p:nvPr/>
        </p:nvSpPr>
        <p:spPr bwMode="auto">
          <a:xfrm>
            <a:off x="5219726" y="3361011"/>
            <a:ext cx="864096" cy="6859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0" name="Cloud">
            <a:extLst>
              <a:ext uri="{FF2B5EF4-FFF2-40B4-BE49-F238E27FC236}">
                <a16:creationId xmlns="" xmlns:a16="http://schemas.microsoft.com/office/drawing/2014/main" id="{70CD77FE-9163-0444-99A3-8CA10AE0D332}"/>
              </a:ext>
            </a:extLst>
          </p:cNvPr>
          <p:cNvSpPr>
            <a:spLocks noChangeAspect="1" noEditPoints="1" noChangeArrowheads="1"/>
          </p:cNvSpPr>
          <p:nvPr/>
        </p:nvSpPr>
        <p:spPr bwMode="auto">
          <a:xfrm>
            <a:off x="6536566" y="2946272"/>
            <a:ext cx="1026114" cy="81456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GB"/>
          </a:p>
        </p:txBody>
      </p:sp>
      <p:sp>
        <p:nvSpPr>
          <p:cNvPr id="11" name="Cloud">
            <a:extLst>
              <a:ext uri="{FF2B5EF4-FFF2-40B4-BE49-F238E27FC236}">
                <a16:creationId xmlns="" xmlns:a16="http://schemas.microsoft.com/office/drawing/2014/main" id="{6B2B4664-BF43-F64E-9488-F2ECC728F4AD}"/>
              </a:ext>
            </a:extLst>
          </p:cNvPr>
          <p:cNvSpPr>
            <a:spLocks noChangeAspect="1" noEditPoints="1" noChangeArrowheads="1"/>
          </p:cNvSpPr>
          <p:nvPr/>
        </p:nvSpPr>
        <p:spPr bwMode="auto">
          <a:xfrm>
            <a:off x="7380312" y="1634917"/>
            <a:ext cx="864096" cy="6859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2" name="Cloud">
            <a:extLst>
              <a:ext uri="{FF2B5EF4-FFF2-40B4-BE49-F238E27FC236}">
                <a16:creationId xmlns="" xmlns:a16="http://schemas.microsoft.com/office/drawing/2014/main" id="{B63D9B98-AFC5-EB4C-BFB4-66BC1013B5F7}"/>
              </a:ext>
            </a:extLst>
          </p:cNvPr>
          <p:cNvSpPr>
            <a:spLocks noChangeAspect="1" noEditPoints="1" noChangeArrowheads="1"/>
          </p:cNvSpPr>
          <p:nvPr/>
        </p:nvSpPr>
        <p:spPr bwMode="auto">
          <a:xfrm>
            <a:off x="6874672" y="4369866"/>
            <a:ext cx="1350150" cy="107179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endParaRPr lang="en-GB"/>
          </a:p>
        </p:txBody>
      </p:sp>
      <p:sp>
        <p:nvSpPr>
          <p:cNvPr id="13" name="Cloud">
            <a:extLst>
              <a:ext uri="{FF2B5EF4-FFF2-40B4-BE49-F238E27FC236}">
                <a16:creationId xmlns="" xmlns:a16="http://schemas.microsoft.com/office/drawing/2014/main" id="{E5F0F129-86AB-604E-B897-92B60DE9930F}"/>
              </a:ext>
            </a:extLst>
          </p:cNvPr>
          <p:cNvSpPr>
            <a:spLocks noChangeAspect="1" noEditPoints="1" noChangeArrowheads="1"/>
          </p:cNvSpPr>
          <p:nvPr/>
        </p:nvSpPr>
        <p:spPr bwMode="auto">
          <a:xfrm>
            <a:off x="5516740" y="4771659"/>
            <a:ext cx="1019826" cy="80957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GB"/>
          </a:p>
        </p:txBody>
      </p:sp>
      <p:cxnSp>
        <p:nvCxnSpPr>
          <p:cNvPr id="14" name="Straight Connector 13">
            <a:extLst>
              <a:ext uri="{FF2B5EF4-FFF2-40B4-BE49-F238E27FC236}">
                <a16:creationId xmlns="" xmlns:a16="http://schemas.microsoft.com/office/drawing/2014/main" id="{AC5A7E5E-F812-FE47-B303-8465ADB3DE17}"/>
              </a:ext>
            </a:extLst>
          </p:cNvPr>
          <p:cNvCxnSpPr>
            <a:stCxn id="8" idx="1"/>
            <a:endCxn id="9" idx="3"/>
          </p:cNvCxnSpPr>
          <p:nvPr/>
        </p:nvCxnSpPr>
        <p:spPr>
          <a:xfrm flipH="1">
            <a:off x="5651774" y="2413313"/>
            <a:ext cx="597503" cy="98691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B26C36CC-24E0-924F-B663-8356EF8B6790}"/>
              </a:ext>
            </a:extLst>
          </p:cNvPr>
          <p:cNvCxnSpPr>
            <a:stCxn id="8" idx="1"/>
            <a:endCxn id="13" idx="3"/>
          </p:cNvCxnSpPr>
          <p:nvPr/>
        </p:nvCxnSpPr>
        <p:spPr>
          <a:xfrm flipH="1">
            <a:off x="6026653" y="2413313"/>
            <a:ext cx="222624" cy="24046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2C6BB38F-3EA6-B14D-9733-C719BE3F1A44}"/>
              </a:ext>
            </a:extLst>
          </p:cNvPr>
          <p:cNvCxnSpPr>
            <a:stCxn id="10" idx="0"/>
            <a:endCxn id="9" idx="2"/>
          </p:cNvCxnSpPr>
          <p:nvPr/>
        </p:nvCxnSpPr>
        <p:spPr>
          <a:xfrm flipH="1">
            <a:off x="6083102" y="3353555"/>
            <a:ext cx="456647" cy="350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1DCE165C-5DD5-BF49-B85B-08BCC7D53AFE}"/>
              </a:ext>
            </a:extLst>
          </p:cNvPr>
          <p:cNvCxnSpPr>
            <a:stCxn id="8" idx="2"/>
            <a:endCxn id="11" idx="0"/>
          </p:cNvCxnSpPr>
          <p:nvPr/>
        </p:nvCxnSpPr>
        <p:spPr>
          <a:xfrm>
            <a:off x="6833760" y="1949544"/>
            <a:ext cx="549233" cy="283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2A2F346-12D6-B34E-A8D1-BC6519F1FF10}"/>
              </a:ext>
            </a:extLst>
          </p:cNvPr>
          <p:cNvCxnSpPr>
            <a:stCxn id="10" idx="1"/>
            <a:endCxn id="12" idx="3"/>
          </p:cNvCxnSpPr>
          <p:nvPr/>
        </p:nvCxnSpPr>
        <p:spPr>
          <a:xfrm>
            <a:off x="7049623" y="3759972"/>
            <a:ext cx="500124" cy="671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A0453797-8C94-1749-B8B8-281897AB99E9}"/>
              </a:ext>
            </a:extLst>
          </p:cNvPr>
          <p:cNvCxnSpPr>
            <a:stCxn id="11" idx="1"/>
            <a:endCxn id="12" idx="3"/>
          </p:cNvCxnSpPr>
          <p:nvPr/>
        </p:nvCxnSpPr>
        <p:spPr>
          <a:xfrm flipH="1">
            <a:off x="7549747" y="2320138"/>
            <a:ext cx="262613" cy="2111009"/>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 xmlns:a16="http://schemas.microsoft.com/office/drawing/2014/main" id="{D211AA09-C80B-8243-ACB8-6B403601034A}"/>
              </a:ext>
            </a:extLst>
          </p:cNvPr>
          <p:cNvGrpSpPr/>
          <p:nvPr/>
        </p:nvGrpSpPr>
        <p:grpSpPr>
          <a:xfrm>
            <a:off x="5496885" y="2385511"/>
            <a:ext cx="2739041" cy="2555656"/>
            <a:chOff x="610205" y="2291984"/>
            <a:chExt cx="3652055" cy="2876569"/>
          </a:xfrm>
        </p:grpSpPr>
        <p:sp>
          <p:nvSpPr>
            <p:cNvPr id="21" name="Rounded Rectangle 20">
              <a:extLst>
                <a:ext uri="{FF2B5EF4-FFF2-40B4-BE49-F238E27FC236}">
                  <a16:creationId xmlns="" xmlns:a16="http://schemas.microsoft.com/office/drawing/2014/main" id="{26F5D470-72FF-C544-945D-40DDC67FCF9D}"/>
                </a:ext>
              </a:extLst>
            </p:cNvPr>
            <p:cNvSpPr/>
            <p:nvPr/>
          </p:nvSpPr>
          <p:spPr>
            <a:xfrm>
              <a:off x="641867" y="2291984"/>
              <a:ext cx="3610776" cy="2865207"/>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endParaRPr lang="en-GB" dirty="0"/>
            </a:p>
          </p:txBody>
        </p:sp>
        <p:grpSp>
          <p:nvGrpSpPr>
            <p:cNvPr id="22" name="Group 21">
              <a:extLst>
                <a:ext uri="{FF2B5EF4-FFF2-40B4-BE49-F238E27FC236}">
                  <a16:creationId xmlns="" xmlns:a16="http://schemas.microsoft.com/office/drawing/2014/main" id="{C765A4F1-B890-FA42-AFEF-C2088BD7AC8E}"/>
                </a:ext>
              </a:extLst>
            </p:cNvPr>
            <p:cNvGrpSpPr/>
            <p:nvPr/>
          </p:nvGrpSpPr>
          <p:grpSpPr>
            <a:xfrm>
              <a:off x="903678" y="2492896"/>
              <a:ext cx="3095469" cy="720000"/>
              <a:chOff x="868183" y="3042170"/>
              <a:chExt cx="3095469" cy="720000"/>
            </a:xfrm>
          </p:grpSpPr>
          <p:pic>
            <p:nvPicPr>
              <p:cNvPr id="31" name="Picture 30">
                <a:extLst>
                  <a:ext uri="{FF2B5EF4-FFF2-40B4-BE49-F238E27FC236}">
                    <a16:creationId xmlns="" xmlns:a16="http://schemas.microsoft.com/office/drawing/2014/main" id="{F87C1835-5E9B-AA49-AA08-8109E6C430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40016" y="3042170"/>
                <a:ext cx="523636" cy="720000"/>
              </a:xfrm>
              <a:prstGeom prst="rect">
                <a:avLst/>
              </a:prstGeom>
            </p:spPr>
          </p:pic>
          <p:pic>
            <p:nvPicPr>
              <p:cNvPr id="32" name="Picture 31">
                <a:extLst>
                  <a:ext uri="{FF2B5EF4-FFF2-40B4-BE49-F238E27FC236}">
                    <a16:creationId xmlns="" xmlns:a16="http://schemas.microsoft.com/office/drawing/2014/main" id="{C7F89FF1-74CB-C540-861E-EBFDFB6A9F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8183" y="3160477"/>
                <a:ext cx="720000" cy="540000"/>
              </a:xfrm>
              <a:prstGeom prst="rect">
                <a:avLst/>
              </a:prstGeom>
            </p:spPr>
          </p:pic>
          <p:pic>
            <p:nvPicPr>
              <p:cNvPr id="33" name="Picture 32">
                <a:extLst>
                  <a:ext uri="{FF2B5EF4-FFF2-40B4-BE49-F238E27FC236}">
                    <a16:creationId xmlns="" xmlns:a16="http://schemas.microsoft.com/office/drawing/2014/main" id="{263C3CED-FAB7-264E-A40F-8476FA9D88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9942" y="3108877"/>
                <a:ext cx="720000" cy="643200"/>
              </a:xfrm>
              <a:prstGeom prst="rect">
                <a:avLst/>
              </a:prstGeom>
            </p:spPr>
          </p:pic>
        </p:grpSp>
        <p:grpSp>
          <p:nvGrpSpPr>
            <p:cNvPr id="23" name="Group 22">
              <a:extLst>
                <a:ext uri="{FF2B5EF4-FFF2-40B4-BE49-F238E27FC236}">
                  <a16:creationId xmlns="" xmlns:a16="http://schemas.microsoft.com/office/drawing/2014/main" id="{E93AA61C-6F22-464E-8A43-F487DAC03A6F}"/>
                </a:ext>
              </a:extLst>
            </p:cNvPr>
            <p:cNvGrpSpPr/>
            <p:nvPr/>
          </p:nvGrpSpPr>
          <p:grpSpPr>
            <a:xfrm>
              <a:off x="1254245" y="3913972"/>
              <a:ext cx="2458798" cy="720000"/>
              <a:chOff x="1253091" y="4028015"/>
              <a:chExt cx="2458798" cy="720000"/>
            </a:xfrm>
          </p:grpSpPr>
          <p:pic>
            <p:nvPicPr>
              <p:cNvPr id="29" name="Picture 28">
                <a:extLst>
                  <a:ext uri="{FF2B5EF4-FFF2-40B4-BE49-F238E27FC236}">
                    <a16:creationId xmlns="" xmlns:a16="http://schemas.microsoft.com/office/drawing/2014/main" id="{1F0DE056-D7F9-1748-965A-2837226ECD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7273" y="4028015"/>
                <a:ext cx="664616" cy="720000"/>
              </a:xfrm>
              <a:prstGeom prst="rect">
                <a:avLst/>
              </a:prstGeom>
            </p:spPr>
          </p:pic>
          <p:pic>
            <p:nvPicPr>
              <p:cNvPr id="30" name="Picture 29">
                <a:extLst>
                  <a:ext uri="{FF2B5EF4-FFF2-40B4-BE49-F238E27FC236}">
                    <a16:creationId xmlns="" xmlns:a16="http://schemas.microsoft.com/office/drawing/2014/main" id="{1982C9CE-9479-7742-AE5C-A1BB7CFB6A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3091" y="4037615"/>
                <a:ext cx="720000" cy="700800"/>
              </a:xfrm>
              <a:prstGeom prst="rect">
                <a:avLst/>
              </a:prstGeom>
            </p:spPr>
          </p:pic>
        </p:grpSp>
        <p:sp>
          <p:nvSpPr>
            <p:cNvPr id="24" name="TextBox 23">
              <a:extLst>
                <a:ext uri="{FF2B5EF4-FFF2-40B4-BE49-F238E27FC236}">
                  <a16:creationId xmlns="" xmlns:a16="http://schemas.microsoft.com/office/drawing/2014/main" id="{86CB855A-3DEC-5A46-8425-92BFED3AED69}"/>
                </a:ext>
              </a:extLst>
            </p:cNvPr>
            <p:cNvSpPr txBox="1"/>
            <p:nvPr/>
          </p:nvSpPr>
          <p:spPr>
            <a:xfrm>
              <a:off x="610205" y="3212976"/>
              <a:ext cx="1306959" cy="588920"/>
            </a:xfrm>
            <a:prstGeom prst="rect">
              <a:avLst/>
            </a:prstGeom>
            <a:noFill/>
          </p:spPr>
          <p:txBody>
            <a:bodyPr wrap="none" rtlCol="0">
              <a:spAutoFit/>
            </a:bodyPr>
            <a:lstStyle/>
            <a:p>
              <a:pPr algn="ctr"/>
              <a:r>
                <a:rPr lang="en-GB" sz="1400" dirty="0" err="1" smtClean="0"/>
                <a:t>Jupyter</a:t>
              </a:r>
              <a:r>
                <a:rPr lang="en-GB" sz="1400" dirty="0"/>
                <a:t/>
              </a:r>
              <a:br>
                <a:rPr lang="en-GB" sz="1400" dirty="0"/>
              </a:br>
              <a:r>
                <a:rPr lang="en-GB" sz="1400" dirty="0" smtClean="0"/>
                <a:t>Notebooks</a:t>
              </a:r>
              <a:endParaRPr lang="en-GB" sz="1400" dirty="0"/>
            </a:p>
          </p:txBody>
        </p:sp>
        <p:sp>
          <p:nvSpPr>
            <p:cNvPr id="25" name="TextBox 24">
              <a:extLst>
                <a:ext uri="{FF2B5EF4-FFF2-40B4-BE49-F238E27FC236}">
                  <a16:creationId xmlns="" xmlns:a16="http://schemas.microsoft.com/office/drawing/2014/main" id="{725B9203-CF42-484C-8BCC-3EAA62C4EC4D}"/>
                </a:ext>
              </a:extLst>
            </p:cNvPr>
            <p:cNvSpPr txBox="1"/>
            <p:nvPr/>
          </p:nvSpPr>
          <p:spPr>
            <a:xfrm>
              <a:off x="2013469" y="3212976"/>
              <a:ext cx="1203983" cy="588920"/>
            </a:xfrm>
            <a:prstGeom prst="rect">
              <a:avLst/>
            </a:prstGeom>
            <a:noFill/>
          </p:spPr>
          <p:txBody>
            <a:bodyPr wrap="none" rtlCol="0">
              <a:spAutoFit/>
            </a:bodyPr>
            <a:lstStyle/>
            <a:p>
              <a:r>
                <a:rPr lang="en-GB" sz="1400" dirty="0" smtClean="0"/>
                <a:t>Container</a:t>
              </a:r>
              <a:endParaRPr lang="en-GB" sz="1400" dirty="0"/>
            </a:p>
            <a:p>
              <a:pPr algn="ctr"/>
              <a:r>
                <a:rPr lang="en-GB" sz="1400" dirty="0"/>
                <a:t> Compute</a:t>
              </a:r>
            </a:p>
          </p:txBody>
        </p:sp>
        <p:sp>
          <p:nvSpPr>
            <p:cNvPr id="26" name="TextBox 25">
              <a:extLst>
                <a:ext uri="{FF2B5EF4-FFF2-40B4-BE49-F238E27FC236}">
                  <a16:creationId xmlns="" xmlns:a16="http://schemas.microsoft.com/office/drawing/2014/main" id="{9C268FCD-9417-9445-80F8-9F7FF6B0F8A1}"/>
                </a:ext>
              </a:extLst>
            </p:cNvPr>
            <p:cNvSpPr txBox="1"/>
            <p:nvPr/>
          </p:nvSpPr>
          <p:spPr>
            <a:xfrm>
              <a:off x="3212400" y="3212976"/>
              <a:ext cx="1049860" cy="588920"/>
            </a:xfrm>
            <a:prstGeom prst="rect">
              <a:avLst/>
            </a:prstGeom>
            <a:noFill/>
          </p:spPr>
          <p:txBody>
            <a:bodyPr wrap="none" rtlCol="0">
              <a:spAutoFit/>
            </a:bodyPr>
            <a:lstStyle/>
            <a:p>
              <a:pPr algn="ctr"/>
              <a:r>
                <a:rPr lang="en-GB" sz="1400" dirty="0"/>
                <a:t>Online</a:t>
              </a:r>
            </a:p>
            <a:p>
              <a:r>
                <a:rPr lang="en-GB" sz="1400" dirty="0"/>
                <a:t> Storage</a:t>
              </a:r>
            </a:p>
          </p:txBody>
        </p:sp>
        <p:sp>
          <p:nvSpPr>
            <p:cNvPr id="27" name="TextBox 26">
              <a:extLst>
                <a:ext uri="{FF2B5EF4-FFF2-40B4-BE49-F238E27FC236}">
                  <a16:creationId xmlns="" xmlns:a16="http://schemas.microsoft.com/office/drawing/2014/main" id="{A21AECC1-7477-5148-9EB5-FC836216B884}"/>
                </a:ext>
              </a:extLst>
            </p:cNvPr>
            <p:cNvSpPr txBox="1"/>
            <p:nvPr/>
          </p:nvSpPr>
          <p:spPr>
            <a:xfrm>
              <a:off x="910225" y="4579634"/>
              <a:ext cx="1443131" cy="588919"/>
            </a:xfrm>
            <a:prstGeom prst="rect">
              <a:avLst/>
            </a:prstGeom>
            <a:noFill/>
          </p:spPr>
          <p:txBody>
            <a:bodyPr wrap="none" rtlCol="0">
              <a:spAutoFit/>
            </a:bodyPr>
            <a:lstStyle/>
            <a:p>
              <a:r>
                <a:rPr lang="en-GB" sz="1400" dirty="0" smtClean="0"/>
                <a:t>Applications</a:t>
              </a:r>
              <a:br>
                <a:rPr lang="en-GB" sz="1400" dirty="0" smtClean="0"/>
              </a:br>
              <a:r>
                <a:rPr lang="en-GB" sz="1400" dirty="0" smtClean="0"/>
                <a:t>on Demand</a:t>
              </a:r>
              <a:endParaRPr lang="en-GB" sz="1400" dirty="0"/>
            </a:p>
          </p:txBody>
        </p:sp>
        <p:sp>
          <p:nvSpPr>
            <p:cNvPr id="28" name="TextBox 27">
              <a:extLst>
                <a:ext uri="{FF2B5EF4-FFF2-40B4-BE49-F238E27FC236}">
                  <a16:creationId xmlns="" xmlns:a16="http://schemas.microsoft.com/office/drawing/2014/main" id="{5C64EDB6-00FC-0C4B-A460-EEFB85AC44CC}"/>
                </a:ext>
              </a:extLst>
            </p:cNvPr>
            <p:cNvSpPr txBox="1"/>
            <p:nvPr/>
          </p:nvSpPr>
          <p:spPr>
            <a:xfrm>
              <a:off x="2555552" y="4561964"/>
              <a:ext cx="1650368" cy="588920"/>
            </a:xfrm>
            <a:prstGeom prst="rect">
              <a:avLst/>
            </a:prstGeom>
            <a:noFill/>
          </p:spPr>
          <p:txBody>
            <a:bodyPr wrap="none" rtlCol="0">
              <a:spAutoFit/>
            </a:bodyPr>
            <a:lstStyle/>
            <a:p>
              <a:pPr algn="ctr"/>
              <a:r>
                <a:rPr lang="en-GB" sz="1400" dirty="0"/>
                <a:t>Training</a:t>
              </a:r>
            </a:p>
            <a:p>
              <a:pPr algn="ctr"/>
              <a:r>
                <a:rPr lang="en-GB" sz="1400" dirty="0"/>
                <a:t> Infrastructure</a:t>
              </a:r>
            </a:p>
          </p:txBody>
        </p:sp>
      </p:grpSp>
    </p:spTree>
    <p:extLst>
      <p:ext uri="{BB962C8B-B14F-4D97-AF65-F5344CB8AC3E}">
        <p14:creationId xmlns:p14="http://schemas.microsoft.com/office/powerpoint/2010/main" val="3628557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What is a cloud federation? – </a:t>
            </a:r>
            <a:r>
              <a:rPr lang="en-US" dirty="0" smtClean="0">
                <a:solidFill>
                  <a:srgbClr val="FF0000"/>
                </a:solidFill>
              </a:rPr>
              <a:t>A ‘definition’</a:t>
            </a:r>
            <a:endParaRPr lang="en-GB" dirty="0">
              <a:solidFill>
                <a:srgbClr val="FF0000"/>
              </a:solidFill>
            </a:endParaRPr>
          </a:p>
        </p:txBody>
      </p:sp>
      <p:sp>
        <p:nvSpPr>
          <p:cNvPr id="8" name="Content Placeholder 7"/>
          <p:cNvSpPr>
            <a:spLocks noGrp="1"/>
          </p:cNvSpPr>
          <p:nvPr>
            <p:ph sz="half" idx="2"/>
          </p:nvPr>
        </p:nvSpPr>
        <p:spPr>
          <a:xfrm>
            <a:off x="179512" y="1308896"/>
            <a:ext cx="8892480" cy="4784400"/>
          </a:xfrm>
        </p:spPr>
        <p:txBody>
          <a:bodyPr/>
          <a:lstStyle/>
          <a:p>
            <a:r>
              <a:rPr lang="en-US" sz="2400" dirty="0" smtClean="0">
                <a:latin typeface="Candara" panose="020E0502030303020204" pitchFamily="34" charset="0"/>
              </a:rPr>
              <a:t>Practice of interconnecting cloud service providers. Motivations:</a:t>
            </a:r>
          </a:p>
          <a:p>
            <a:pPr lvl="1"/>
            <a:r>
              <a:rPr lang="en-US" sz="2000" dirty="0" smtClean="0">
                <a:latin typeface="Candara" panose="020E0502030303020204" pitchFamily="34" charset="0"/>
              </a:rPr>
              <a:t>Data locality; Data privacy; Shared investment; Distributed expertise, …</a:t>
            </a:r>
          </a:p>
          <a:p>
            <a:r>
              <a:rPr lang="en-US" sz="2400" dirty="0" smtClean="0">
                <a:latin typeface="Candara" panose="020E0502030303020204" pitchFamily="34" charset="0"/>
              </a:rPr>
              <a:t>Multiple cloud sites with interconnection(s). </a:t>
            </a:r>
            <a:br>
              <a:rPr lang="en-US" sz="2400" dirty="0" smtClean="0">
                <a:latin typeface="Candara" panose="020E0502030303020204" pitchFamily="34" charset="0"/>
              </a:rPr>
            </a:br>
            <a:r>
              <a:rPr lang="en-US" sz="2400" dirty="0" smtClean="0">
                <a:latin typeface="Candara" panose="020E0502030303020204" pitchFamily="34" charset="0"/>
              </a:rPr>
              <a:t>For example:</a:t>
            </a:r>
          </a:p>
          <a:p>
            <a:pPr lvl="1"/>
            <a:r>
              <a:rPr lang="en-US" sz="1800" dirty="0" smtClean="0">
                <a:latin typeface="Candara" panose="020E0502030303020204" pitchFamily="34" charset="0"/>
              </a:rPr>
              <a:t>Every cloud is registered in a single catalogue</a:t>
            </a:r>
          </a:p>
          <a:p>
            <a:pPr lvl="1"/>
            <a:r>
              <a:rPr lang="en-US" sz="1800" dirty="0" smtClean="0">
                <a:latin typeface="Candara" panose="020E0502030303020204" pitchFamily="34" charset="0"/>
              </a:rPr>
              <a:t>Shared VM image catalogue and image formats </a:t>
            </a:r>
          </a:p>
          <a:p>
            <a:pPr lvl="1"/>
            <a:r>
              <a:rPr lang="en-US" sz="1800" dirty="0" smtClean="0">
                <a:latin typeface="Candara" panose="020E0502030303020204" pitchFamily="34" charset="0"/>
              </a:rPr>
              <a:t>Automated distribution of VM Images to cloud sites</a:t>
            </a:r>
          </a:p>
          <a:p>
            <a:pPr lvl="1"/>
            <a:r>
              <a:rPr lang="en-US" sz="1800" dirty="0" smtClean="0">
                <a:latin typeface="Candara" panose="020E0502030303020204" pitchFamily="34" charset="0"/>
              </a:rPr>
              <a:t>Single sign-on for users</a:t>
            </a:r>
            <a:endParaRPr lang="en-US" sz="1800" dirty="0">
              <a:latin typeface="Candara" panose="020E0502030303020204" pitchFamily="34" charset="0"/>
            </a:endParaRPr>
          </a:p>
          <a:p>
            <a:pPr lvl="1"/>
            <a:r>
              <a:rPr lang="en-US" sz="1800" dirty="0" err="1" smtClean="0">
                <a:latin typeface="Candara" panose="020E0502030303020204" pitchFamily="34" charset="0"/>
              </a:rPr>
              <a:t>Harmonised</a:t>
            </a:r>
            <a:r>
              <a:rPr lang="en-US" sz="1800" dirty="0" smtClean="0">
                <a:latin typeface="Candara" panose="020E0502030303020204" pitchFamily="34" charset="0"/>
              </a:rPr>
              <a:t> operational practices</a:t>
            </a:r>
          </a:p>
          <a:p>
            <a:pPr lvl="2"/>
            <a:r>
              <a:rPr lang="en-US" sz="1600" dirty="0" smtClean="0">
                <a:latin typeface="Candara" panose="020E0502030303020204" pitchFamily="34" charset="0"/>
              </a:rPr>
              <a:t>Cloud configurations, integrated monitoring, accounting, etc.</a:t>
            </a:r>
          </a:p>
          <a:p>
            <a:pPr lvl="1"/>
            <a:r>
              <a:rPr lang="en-US" sz="1800" dirty="0" smtClean="0">
                <a:latin typeface="Candara" panose="020E0502030303020204" pitchFamily="34" charset="0"/>
              </a:rPr>
              <a:t>Integrated support model</a:t>
            </a:r>
          </a:p>
          <a:p>
            <a:pPr lvl="2"/>
            <a:r>
              <a:rPr lang="en-US" sz="1600" dirty="0" smtClean="0">
                <a:latin typeface="Candara" panose="020E0502030303020204" pitchFamily="34" charset="0"/>
              </a:rPr>
              <a:t>Ticketing system, consultancy, training</a:t>
            </a:r>
          </a:p>
        </p:txBody>
      </p:sp>
      <p:sp>
        <p:nvSpPr>
          <p:cNvPr id="2" name="TextBox 1"/>
          <p:cNvSpPr txBox="1"/>
          <p:nvPr/>
        </p:nvSpPr>
        <p:spPr>
          <a:xfrm rot="20494507">
            <a:off x="611551" y="3942432"/>
            <a:ext cx="6336704" cy="1323439"/>
          </a:xfrm>
          <a:prstGeom prst="rect">
            <a:avLst/>
          </a:prstGeom>
          <a:solidFill>
            <a:schemeClr val="bg2">
              <a:lumMod val="75000"/>
            </a:schemeClr>
          </a:solidFill>
          <a:ln>
            <a:solidFill>
              <a:srgbClr val="FF0000"/>
            </a:solidFill>
          </a:ln>
        </p:spPr>
        <p:txBody>
          <a:bodyPr wrap="square" rtlCol="0">
            <a:spAutoFit/>
          </a:bodyPr>
          <a:lstStyle/>
          <a:p>
            <a:pPr algn="ctr"/>
            <a:r>
              <a:rPr lang="en-US" sz="4000" dirty="0" smtClean="0">
                <a:solidFill>
                  <a:srgbClr val="FF0000"/>
                </a:solidFill>
                <a:latin typeface="Arial Narrow" panose="020B0606020202030204" pitchFamily="34" charset="0"/>
              </a:rPr>
              <a:t>EGI Cloud can do all this </a:t>
            </a:r>
            <a:r>
              <a:rPr lang="en-US" sz="4000" dirty="0" smtClean="0">
                <a:solidFill>
                  <a:srgbClr val="FF0000"/>
                </a:solidFill>
                <a:latin typeface="Arial Narrow" panose="020B0606020202030204" pitchFamily="34" charset="0"/>
                <a:sym typeface="Wingdings"/>
              </a:rPr>
              <a:t> </a:t>
            </a:r>
            <a:br>
              <a:rPr lang="en-US" sz="4000" dirty="0" smtClean="0">
                <a:solidFill>
                  <a:srgbClr val="FF0000"/>
                </a:solidFill>
                <a:latin typeface="Arial Narrow" panose="020B0606020202030204" pitchFamily="34" charset="0"/>
                <a:sym typeface="Wingdings"/>
              </a:rPr>
            </a:br>
            <a:r>
              <a:rPr lang="en-US" sz="4000" dirty="0" smtClean="0">
                <a:solidFill>
                  <a:srgbClr val="FF0000"/>
                </a:solidFill>
                <a:latin typeface="Arial Narrow" panose="020B0606020202030204" pitchFamily="34" charset="0"/>
                <a:sym typeface="Wingdings"/>
              </a:rPr>
              <a:t>EGI Federated Cloud</a:t>
            </a:r>
            <a:endParaRPr lang="en-GB" sz="40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5820746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 xmlns:a16="http://schemas.microsoft.com/office/drawing/2014/main" id="{BD248CFC-0FF8-824F-B620-C41161860C49}"/>
              </a:ext>
            </a:extLst>
          </p:cNvPr>
          <p:cNvSpPr>
            <a:spLocks noGrp="1"/>
          </p:cNvSpPr>
          <p:nvPr>
            <p:ph type="sldNum" sz="quarter" idx="12"/>
          </p:nvPr>
        </p:nvSpPr>
        <p:spPr/>
        <p:txBody>
          <a:bodyPr/>
          <a:lstStyle/>
          <a:p>
            <a:fld id="{B6F15528-21DE-4FAA-801E-634DDDAF4B2B}" type="slidenum">
              <a:rPr lang="en-US" smtClean="0"/>
              <a:pPr/>
              <a:t>27</a:t>
            </a:fld>
            <a:endParaRPr lang="en-US" dirty="0"/>
          </a:p>
        </p:txBody>
      </p:sp>
      <p:sp>
        <p:nvSpPr>
          <p:cNvPr id="6" name="Title 5">
            <a:extLst>
              <a:ext uri="{FF2B5EF4-FFF2-40B4-BE49-F238E27FC236}">
                <a16:creationId xmlns="" xmlns:a16="http://schemas.microsoft.com/office/drawing/2014/main" id="{70CF7D25-6FE3-F448-834D-991CD9589C8F}"/>
              </a:ext>
            </a:extLst>
          </p:cNvPr>
          <p:cNvSpPr>
            <a:spLocks noGrp="1"/>
          </p:cNvSpPr>
          <p:nvPr>
            <p:ph type="title"/>
          </p:nvPr>
        </p:nvSpPr>
        <p:spPr>
          <a:noFill/>
        </p:spPr>
        <p:txBody>
          <a:bodyPr>
            <a:normAutofit fontScale="90000"/>
          </a:bodyPr>
          <a:lstStyle/>
          <a:p>
            <a:pPr algn="ctr"/>
            <a:r>
              <a:rPr lang="en-GB" dirty="0"/>
              <a:t>The </a:t>
            </a:r>
            <a:r>
              <a:rPr lang="en-GB" dirty="0" err="1" smtClean="0"/>
              <a:t>IaaS</a:t>
            </a:r>
            <a:r>
              <a:rPr lang="en-GB" dirty="0" smtClean="0"/>
              <a:t> infrastructure</a:t>
            </a:r>
            <a:endParaRPr lang="en-GB" dirty="0"/>
          </a:p>
        </p:txBody>
      </p:sp>
      <p:pic>
        <p:nvPicPr>
          <p:cNvPr id="7" name="Picture 6" descr="cloud-provider-GRNET.gif">
            <a:extLst>
              <a:ext uri="{FF2B5EF4-FFF2-40B4-BE49-F238E27FC236}">
                <a16:creationId xmlns="" xmlns:a16="http://schemas.microsoft.com/office/drawing/2014/main" id="{5D830467-E2F1-9548-B803-8D72550C9712}"/>
              </a:ext>
            </a:extLst>
          </p:cNvPr>
          <p:cNvPicPr>
            <a:picLocks/>
          </p:cNvPicPr>
          <p:nvPr/>
        </p:nvPicPr>
        <p:blipFill rotWithShape="1">
          <a:blip r:embed="rId2" cstate="screen">
            <a:extLst>
              <a:ext uri="{28A0092B-C50C-407E-A947-70E740481C1C}">
                <a14:useLocalDpi xmlns:a14="http://schemas.microsoft.com/office/drawing/2010/main"/>
              </a:ext>
            </a:extLst>
          </a:blip>
          <a:srcRect t="-22072" b="-22072"/>
          <a:stretch/>
        </p:blipFill>
        <p:spPr>
          <a:xfrm>
            <a:off x="1705194" y="3489542"/>
            <a:ext cx="607500" cy="540000"/>
          </a:xfrm>
          <a:prstGeom prst="rect">
            <a:avLst/>
          </a:prstGeom>
        </p:spPr>
      </p:pic>
      <p:pic>
        <p:nvPicPr>
          <p:cNvPr id="8" name="Picture 7" descr="cloud-provider-IPHC-147x100.png">
            <a:extLst>
              <a:ext uri="{FF2B5EF4-FFF2-40B4-BE49-F238E27FC236}">
                <a16:creationId xmlns="" xmlns:a16="http://schemas.microsoft.com/office/drawing/2014/main" id="{9D228EEE-94C6-A14C-B5C0-E9052FDA7F36}"/>
              </a:ext>
            </a:extLst>
          </p:cNvPr>
          <p:cNvPicPr>
            <a:picLocks/>
          </p:cNvPicPr>
          <p:nvPr/>
        </p:nvPicPr>
        <p:blipFill rotWithShape="1">
          <a:blip r:embed="rId3" cstate="screen">
            <a:extLst>
              <a:ext uri="{28A0092B-C50C-407E-A947-70E740481C1C}">
                <a14:useLocalDpi xmlns:a14="http://schemas.microsoft.com/office/drawing/2010/main"/>
              </a:ext>
            </a:extLst>
          </a:blip>
          <a:srcRect l="-1020" r="-1020"/>
          <a:stretch/>
        </p:blipFill>
        <p:spPr>
          <a:xfrm>
            <a:off x="1705194" y="2472282"/>
            <a:ext cx="607500" cy="540000"/>
          </a:xfrm>
          <a:prstGeom prst="rect">
            <a:avLst/>
          </a:prstGeom>
        </p:spPr>
      </p:pic>
      <p:pic>
        <p:nvPicPr>
          <p:cNvPr id="9" name="Picture 8" descr="cloud-provider-IFCA.jpg">
            <a:extLst>
              <a:ext uri="{FF2B5EF4-FFF2-40B4-BE49-F238E27FC236}">
                <a16:creationId xmlns="" xmlns:a16="http://schemas.microsoft.com/office/drawing/2014/main" id="{E785EB8D-C54D-D14E-8CAC-74BF7B271FFF}"/>
              </a:ext>
            </a:extLst>
          </p:cNvPr>
          <p:cNvPicPr>
            <a:picLocks/>
          </p:cNvPicPr>
          <p:nvPr/>
        </p:nvPicPr>
        <p:blipFill rotWithShape="1">
          <a:blip r:embed="rId4" cstate="screen">
            <a:extLst>
              <a:ext uri="{28A0092B-C50C-407E-A947-70E740481C1C}">
                <a14:useLocalDpi xmlns:a14="http://schemas.microsoft.com/office/drawing/2010/main"/>
              </a:ext>
            </a:extLst>
          </a:blip>
          <a:srcRect t="-29585" b="-29585"/>
          <a:stretch/>
        </p:blipFill>
        <p:spPr>
          <a:xfrm>
            <a:off x="3856459" y="3491294"/>
            <a:ext cx="607500" cy="540000"/>
          </a:xfrm>
          <a:prstGeom prst="rect">
            <a:avLst/>
          </a:prstGeom>
        </p:spPr>
      </p:pic>
      <p:pic>
        <p:nvPicPr>
          <p:cNvPr id="10" name="Picture 9">
            <a:extLst>
              <a:ext uri="{FF2B5EF4-FFF2-40B4-BE49-F238E27FC236}">
                <a16:creationId xmlns="" xmlns:a16="http://schemas.microsoft.com/office/drawing/2014/main" id="{6A09B256-67C5-4144-8214-FD728AEEF9CD}"/>
              </a:ext>
            </a:extLst>
          </p:cNvPr>
          <p:cNvPicPr>
            <a:picLocks/>
          </p:cNvPicPr>
          <p:nvPr/>
        </p:nvPicPr>
        <p:blipFill rotWithShape="1">
          <a:blip r:embed="rId5" cstate="screen">
            <a:extLst>
              <a:ext uri="{28A0092B-C50C-407E-A947-70E740481C1C}">
                <a14:useLocalDpi xmlns:a14="http://schemas.microsoft.com/office/drawing/2010/main"/>
              </a:ext>
            </a:extLst>
          </a:blip>
          <a:srcRect l="-10000" r="-10000"/>
          <a:stretch/>
        </p:blipFill>
        <p:spPr>
          <a:xfrm>
            <a:off x="1705194" y="1455022"/>
            <a:ext cx="607500" cy="540000"/>
          </a:xfrm>
          <a:prstGeom prst="rect">
            <a:avLst/>
          </a:prstGeom>
        </p:spPr>
      </p:pic>
      <p:pic>
        <p:nvPicPr>
          <p:cNvPr id="11" name="Picture 10" descr="cloud-provider-IISAS-700x134.gif">
            <a:extLst>
              <a:ext uri="{FF2B5EF4-FFF2-40B4-BE49-F238E27FC236}">
                <a16:creationId xmlns="" xmlns:a16="http://schemas.microsoft.com/office/drawing/2014/main" id="{193D5817-4651-814A-9607-0E4B4A9956E4}"/>
              </a:ext>
            </a:extLst>
          </p:cNvPr>
          <p:cNvPicPr>
            <a:picLocks/>
          </p:cNvPicPr>
          <p:nvPr/>
        </p:nvPicPr>
        <p:blipFill rotWithShape="1">
          <a:blip r:embed="rId6" cstate="screen">
            <a:extLst>
              <a:ext uri="{28A0092B-C50C-407E-A947-70E740481C1C}">
                <a14:useLocalDpi xmlns:a14="http://schemas.microsoft.com/office/drawing/2010/main"/>
              </a:ext>
            </a:extLst>
          </a:blip>
          <a:srcRect t="-124131" b="-124131"/>
          <a:stretch/>
        </p:blipFill>
        <p:spPr>
          <a:xfrm>
            <a:off x="3856488" y="4507677"/>
            <a:ext cx="607500" cy="540000"/>
          </a:xfrm>
          <a:prstGeom prst="rect">
            <a:avLst/>
          </a:prstGeom>
        </p:spPr>
      </p:pic>
      <p:pic>
        <p:nvPicPr>
          <p:cNvPr id="12" name="Picture 11" descr="cloud-provider-ULAKBIM-157x100.jpg">
            <a:extLst>
              <a:ext uri="{FF2B5EF4-FFF2-40B4-BE49-F238E27FC236}">
                <a16:creationId xmlns="" xmlns:a16="http://schemas.microsoft.com/office/drawing/2014/main" id="{1EA6818E-A245-3F4F-A270-FB770D02F60E}"/>
              </a:ext>
            </a:extLst>
          </p:cNvPr>
          <p:cNvPicPr>
            <a:picLocks/>
          </p:cNvPicPr>
          <p:nvPr/>
        </p:nvPicPr>
        <p:blipFill rotWithShape="1">
          <a:blip r:embed="rId7" cstate="screen">
            <a:extLst>
              <a:ext uri="{28A0092B-C50C-407E-A947-70E740481C1C}">
                <a14:useLocalDpi xmlns:a14="http://schemas.microsoft.com/office/drawing/2010/main"/>
              </a:ext>
            </a:extLst>
          </a:blip>
          <a:srcRect t="-2334" b="-2334"/>
          <a:stretch/>
        </p:blipFill>
        <p:spPr>
          <a:xfrm>
            <a:off x="1705194" y="5524060"/>
            <a:ext cx="607500" cy="540000"/>
          </a:xfrm>
          <a:prstGeom prst="rect">
            <a:avLst/>
          </a:prstGeom>
        </p:spPr>
      </p:pic>
      <p:pic>
        <p:nvPicPr>
          <p:cNvPr id="13" name="Picture 12" descr="cloud-provider-UKIM-85x100.png">
            <a:extLst>
              <a:ext uri="{FF2B5EF4-FFF2-40B4-BE49-F238E27FC236}">
                <a16:creationId xmlns="" xmlns:a16="http://schemas.microsoft.com/office/drawing/2014/main" id="{87CC7BC4-0CC8-D541-B9CE-72E7A3D67976}"/>
              </a:ext>
            </a:extLst>
          </p:cNvPr>
          <p:cNvPicPr>
            <a:picLocks/>
          </p:cNvPicPr>
          <p:nvPr/>
        </p:nvPicPr>
        <p:blipFill rotWithShape="1">
          <a:blip r:embed="rId8" cstate="screen">
            <a:extLst>
              <a:ext uri="{28A0092B-C50C-407E-A947-70E740481C1C}">
                <a14:useLocalDpi xmlns:a14="http://schemas.microsoft.com/office/drawing/2010/main"/>
              </a:ext>
            </a:extLst>
          </a:blip>
          <a:srcRect l="-38235" r="-38235"/>
          <a:stretch/>
        </p:blipFill>
        <p:spPr>
          <a:xfrm>
            <a:off x="2780826" y="2472282"/>
            <a:ext cx="607500" cy="540000"/>
          </a:xfrm>
          <a:prstGeom prst="rect">
            <a:avLst/>
          </a:prstGeom>
        </p:spPr>
      </p:pic>
      <p:pic>
        <p:nvPicPr>
          <p:cNvPr id="14" name="Picture 13">
            <a:extLst>
              <a:ext uri="{FF2B5EF4-FFF2-40B4-BE49-F238E27FC236}">
                <a16:creationId xmlns="" xmlns:a16="http://schemas.microsoft.com/office/drawing/2014/main" id="{BD2ED9B1-9E06-7146-9B8B-3BC2314E9D1C}"/>
              </a:ext>
            </a:extLst>
          </p:cNvPr>
          <p:cNvPicPr>
            <a:picLocks/>
          </p:cNvPicPr>
          <p:nvPr/>
        </p:nvPicPr>
        <p:blipFill rotWithShape="1">
          <a:blip r:embed="rId9" cstate="screen">
            <a:extLst>
              <a:ext uri="{28A0092B-C50C-407E-A947-70E740481C1C}">
                <a14:useLocalDpi xmlns:a14="http://schemas.microsoft.com/office/drawing/2010/main"/>
              </a:ext>
            </a:extLst>
          </a:blip>
          <a:srcRect t="-31125" b="-31125"/>
          <a:stretch/>
        </p:blipFill>
        <p:spPr>
          <a:xfrm>
            <a:off x="2780826" y="3489542"/>
            <a:ext cx="607500" cy="540000"/>
          </a:xfrm>
          <a:prstGeom prst="rect">
            <a:avLst/>
          </a:prstGeom>
        </p:spPr>
      </p:pic>
      <p:pic>
        <p:nvPicPr>
          <p:cNvPr id="15" name="Picture 14">
            <a:extLst>
              <a:ext uri="{FF2B5EF4-FFF2-40B4-BE49-F238E27FC236}">
                <a16:creationId xmlns="" xmlns:a16="http://schemas.microsoft.com/office/drawing/2014/main" id="{9AB0C540-67A8-3741-8A1F-C84017DFFCC3}"/>
              </a:ext>
            </a:extLst>
          </p:cNvPr>
          <p:cNvPicPr>
            <a:picLocks/>
          </p:cNvPicPr>
          <p:nvPr/>
        </p:nvPicPr>
        <p:blipFill rotWithShape="1">
          <a:blip r:embed="rId10" cstate="screen">
            <a:extLst>
              <a:ext uri="{28A0092B-C50C-407E-A947-70E740481C1C}">
                <a14:useLocalDpi xmlns:a14="http://schemas.microsoft.com/office/drawing/2010/main"/>
              </a:ext>
            </a:extLst>
          </a:blip>
          <a:srcRect t="-19033" b="-19033"/>
          <a:stretch/>
        </p:blipFill>
        <p:spPr>
          <a:xfrm>
            <a:off x="2780826" y="4506802"/>
            <a:ext cx="607500" cy="540000"/>
          </a:xfrm>
          <a:prstGeom prst="rect">
            <a:avLst/>
          </a:prstGeom>
        </p:spPr>
      </p:pic>
      <p:pic>
        <p:nvPicPr>
          <p:cNvPr id="16" name="Picture 15" descr="cloud-provider-I3M-UPV.jpg">
            <a:extLst>
              <a:ext uri="{FF2B5EF4-FFF2-40B4-BE49-F238E27FC236}">
                <a16:creationId xmlns="" xmlns:a16="http://schemas.microsoft.com/office/drawing/2014/main" id="{87C28BD3-BE9B-904F-8990-7A04CCD4CB79}"/>
              </a:ext>
            </a:extLst>
          </p:cNvPr>
          <p:cNvPicPr>
            <a:picLocks/>
          </p:cNvPicPr>
          <p:nvPr/>
        </p:nvPicPr>
        <p:blipFill rotWithShape="1">
          <a:blip r:embed="rId11" cstate="screen">
            <a:extLst>
              <a:ext uri="{28A0092B-C50C-407E-A947-70E740481C1C}">
                <a14:useLocalDpi xmlns:a14="http://schemas.microsoft.com/office/drawing/2010/main"/>
              </a:ext>
            </a:extLst>
          </a:blip>
          <a:srcRect t="-24796" b="-24796"/>
          <a:stretch/>
        </p:blipFill>
        <p:spPr>
          <a:xfrm>
            <a:off x="3856459" y="2474911"/>
            <a:ext cx="607500" cy="540000"/>
          </a:xfrm>
          <a:prstGeom prst="rect">
            <a:avLst/>
          </a:prstGeom>
        </p:spPr>
      </p:pic>
      <p:pic>
        <p:nvPicPr>
          <p:cNvPr id="17" name="Picture 16">
            <a:extLst>
              <a:ext uri="{FF2B5EF4-FFF2-40B4-BE49-F238E27FC236}">
                <a16:creationId xmlns="" xmlns:a16="http://schemas.microsoft.com/office/drawing/2014/main" id="{B5D03D94-EC8A-054A-89F2-D89B65B6A0BC}"/>
              </a:ext>
            </a:extLst>
          </p:cNvPr>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629562" y="1455022"/>
            <a:ext cx="607500" cy="540000"/>
          </a:xfrm>
          <a:prstGeom prst="rect">
            <a:avLst/>
          </a:prstGeom>
        </p:spPr>
      </p:pic>
      <p:pic>
        <p:nvPicPr>
          <p:cNvPr id="18" name="Picture 17" descr="cloud-provider-INFN-Catania-177x120.jpg">
            <a:extLst>
              <a:ext uri="{FF2B5EF4-FFF2-40B4-BE49-F238E27FC236}">
                <a16:creationId xmlns="" xmlns:a16="http://schemas.microsoft.com/office/drawing/2014/main" id="{9D517050-D77C-6044-83B4-BA8547A051B8}"/>
              </a:ext>
            </a:extLst>
          </p:cNvPr>
          <p:cNvPicPr>
            <a:picLocks/>
          </p:cNvPicPr>
          <p:nvPr/>
        </p:nvPicPr>
        <p:blipFill rotWithShape="1">
          <a:blip r:embed="rId13" cstate="screen">
            <a:extLst>
              <a:ext uri="{28A0092B-C50C-407E-A947-70E740481C1C}">
                <a14:useLocalDpi xmlns:a14="http://schemas.microsoft.com/office/drawing/2010/main"/>
              </a:ext>
            </a:extLst>
          </a:blip>
          <a:srcRect l="-848" r="-848"/>
          <a:stretch/>
        </p:blipFill>
        <p:spPr>
          <a:xfrm>
            <a:off x="629562" y="2472282"/>
            <a:ext cx="607500" cy="540000"/>
          </a:xfrm>
          <a:prstGeom prst="rect">
            <a:avLst/>
          </a:prstGeom>
        </p:spPr>
      </p:pic>
      <p:pic>
        <p:nvPicPr>
          <p:cNvPr id="19" name="Picture 18">
            <a:extLst>
              <a:ext uri="{FF2B5EF4-FFF2-40B4-BE49-F238E27FC236}">
                <a16:creationId xmlns="" xmlns:a16="http://schemas.microsoft.com/office/drawing/2014/main" id="{81CDBE7E-D1FF-6F42-AA3D-1D55E232FF78}"/>
              </a:ext>
            </a:extLst>
          </p:cNvPr>
          <p:cNvPicPr>
            <a:picLocks/>
          </p:cNvPicPr>
          <p:nvPr/>
        </p:nvPicPr>
        <p:blipFill rotWithShape="1">
          <a:blip r:embed="rId14" cstate="screen">
            <a:extLst>
              <a:ext uri="{28A0092B-C50C-407E-A947-70E740481C1C}">
                <a14:useLocalDpi xmlns:a14="http://schemas.microsoft.com/office/drawing/2010/main"/>
              </a:ext>
            </a:extLst>
          </a:blip>
          <a:srcRect t="-25206" b="-25206"/>
          <a:stretch/>
        </p:blipFill>
        <p:spPr>
          <a:xfrm>
            <a:off x="629562" y="3489542"/>
            <a:ext cx="607500" cy="540000"/>
          </a:xfrm>
          <a:prstGeom prst="rect">
            <a:avLst/>
          </a:prstGeom>
        </p:spPr>
      </p:pic>
      <p:pic>
        <p:nvPicPr>
          <p:cNvPr id="20" name="Picture 19" descr="cloud-provider-GWDG.png">
            <a:extLst>
              <a:ext uri="{FF2B5EF4-FFF2-40B4-BE49-F238E27FC236}">
                <a16:creationId xmlns="" xmlns:a16="http://schemas.microsoft.com/office/drawing/2014/main" id="{5E8FE58B-0224-114A-B326-1F090A29048C}"/>
              </a:ext>
            </a:extLst>
          </p:cNvPr>
          <p:cNvPicPr>
            <a:picLocks/>
          </p:cNvPicPr>
          <p:nvPr/>
        </p:nvPicPr>
        <p:blipFill rotWithShape="1">
          <a:blip r:embed="rId15" cstate="screen">
            <a:extLst>
              <a:ext uri="{28A0092B-C50C-407E-A947-70E740481C1C}">
                <a14:useLocalDpi xmlns:a14="http://schemas.microsoft.com/office/drawing/2010/main"/>
              </a:ext>
            </a:extLst>
          </a:blip>
          <a:srcRect t="-62691" b="-62691"/>
          <a:stretch/>
        </p:blipFill>
        <p:spPr>
          <a:xfrm>
            <a:off x="629562" y="4506802"/>
            <a:ext cx="607500" cy="540000"/>
          </a:xfrm>
          <a:prstGeom prst="rect">
            <a:avLst/>
          </a:prstGeom>
        </p:spPr>
      </p:pic>
      <p:pic>
        <p:nvPicPr>
          <p:cNvPr id="21" name="Picture 20" descr="cloud-provider-INFN-Padova-177x120.jpg">
            <a:extLst>
              <a:ext uri="{FF2B5EF4-FFF2-40B4-BE49-F238E27FC236}">
                <a16:creationId xmlns="" xmlns:a16="http://schemas.microsoft.com/office/drawing/2014/main" id="{0900EA22-C493-8D4D-951F-C641A6D36511}"/>
              </a:ext>
            </a:extLst>
          </p:cNvPr>
          <p:cNvPicPr>
            <a:picLocks/>
          </p:cNvPicPr>
          <p:nvPr/>
        </p:nvPicPr>
        <p:blipFill rotWithShape="1">
          <a:blip r:embed="rId16" cstate="screen">
            <a:extLst>
              <a:ext uri="{28A0092B-C50C-407E-A947-70E740481C1C}">
                <a14:useLocalDpi xmlns:a14="http://schemas.microsoft.com/office/drawing/2010/main"/>
              </a:ext>
            </a:extLst>
          </a:blip>
          <a:srcRect l="-848" r="-848"/>
          <a:stretch/>
        </p:blipFill>
        <p:spPr>
          <a:xfrm>
            <a:off x="629562" y="5524060"/>
            <a:ext cx="607500" cy="540000"/>
          </a:xfrm>
          <a:prstGeom prst="rect">
            <a:avLst/>
          </a:prstGeom>
        </p:spPr>
      </p:pic>
      <p:pic>
        <p:nvPicPr>
          <p:cNvPr id="22" name="Picture 21" descr="cloud-provider-LIP-151x100.gif">
            <a:extLst>
              <a:ext uri="{FF2B5EF4-FFF2-40B4-BE49-F238E27FC236}">
                <a16:creationId xmlns="" xmlns:a16="http://schemas.microsoft.com/office/drawing/2014/main" id="{8147E015-9927-1D48-9AD2-89E5ADE65A66}"/>
              </a:ext>
            </a:extLst>
          </p:cNvPr>
          <p:cNvPicPr>
            <a:picLocks/>
          </p:cNvPicPr>
          <p:nvPr/>
        </p:nvPicPr>
        <p:blipFill rotWithShape="1">
          <a:blip r:embed="rId17" cstate="screen">
            <a:extLst>
              <a:ext uri="{28A0092B-C50C-407E-A947-70E740481C1C}">
                <a14:useLocalDpi xmlns:a14="http://schemas.microsoft.com/office/drawing/2010/main"/>
              </a:ext>
            </a:extLst>
          </a:blip>
          <a:srcRect t="-333" b="-333"/>
          <a:stretch/>
        </p:blipFill>
        <p:spPr>
          <a:xfrm>
            <a:off x="3856459" y="1455022"/>
            <a:ext cx="607500" cy="540000"/>
          </a:xfrm>
          <a:prstGeom prst="rect">
            <a:avLst/>
          </a:prstGeom>
        </p:spPr>
      </p:pic>
      <p:pic>
        <p:nvPicPr>
          <p:cNvPr id="23" name="Picture 22">
            <a:extLst>
              <a:ext uri="{FF2B5EF4-FFF2-40B4-BE49-F238E27FC236}">
                <a16:creationId xmlns="" xmlns:a16="http://schemas.microsoft.com/office/drawing/2014/main" id="{64C10623-8AB3-B64D-8252-EC59F8FD5D1B}"/>
              </a:ext>
            </a:extLst>
          </p:cNvPr>
          <p:cNvPicPr>
            <a:picLocks/>
          </p:cNvPicPr>
          <p:nvPr/>
        </p:nvPicPr>
        <p:blipFill rotWithShape="1">
          <a:blip r:embed="rId18" cstate="screen">
            <a:extLst>
              <a:ext uri="{28A0092B-C50C-407E-A947-70E740481C1C}">
                <a14:useLocalDpi xmlns:a14="http://schemas.microsoft.com/office/drawing/2010/main"/>
              </a:ext>
            </a:extLst>
          </a:blip>
          <a:srcRect l="-11314" r="-11314"/>
          <a:stretch/>
        </p:blipFill>
        <p:spPr>
          <a:xfrm>
            <a:off x="2780826" y="1455022"/>
            <a:ext cx="607500" cy="540000"/>
          </a:xfrm>
          <a:prstGeom prst="rect">
            <a:avLst/>
          </a:prstGeom>
        </p:spPr>
      </p:pic>
      <p:pic>
        <p:nvPicPr>
          <p:cNvPr id="24" name="Picture 23" descr="cloud-provider-FZ-Julich.png">
            <a:extLst>
              <a:ext uri="{FF2B5EF4-FFF2-40B4-BE49-F238E27FC236}">
                <a16:creationId xmlns="" xmlns:a16="http://schemas.microsoft.com/office/drawing/2014/main" id="{07AE45B6-FAE0-6144-B074-4A012EAA7A05}"/>
              </a:ext>
            </a:extLst>
          </p:cNvPr>
          <p:cNvPicPr>
            <a:picLocks/>
          </p:cNvPicPr>
          <p:nvPr/>
        </p:nvPicPr>
        <p:blipFill rotWithShape="1">
          <a:blip r:embed="rId19" cstate="screen">
            <a:extLst>
              <a:ext uri="{28A0092B-C50C-407E-A947-70E740481C1C}">
                <a14:useLocalDpi xmlns:a14="http://schemas.microsoft.com/office/drawing/2010/main"/>
              </a:ext>
            </a:extLst>
          </a:blip>
          <a:srcRect t="-43796" b="-43796"/>
          <a:stretch/>
        </p:blipFill>
        <p:spPr>
          <a:xfrm>
            <a:off x="2780826" y="5524060"/>
            <a:ext cx="607500" cy="540000"/>
          </a:xfrm>
          <a:prstGeom prst="rect">
            <a:avLst/>
          </a:prstGeom>
        </p:spPr>
      </p:pic>
      <p:pic>
        <p:nvPicPr>
          <p:cNvPr id="25" name="Picture 24" descr="cloud-provider-Fraunhofer-SCAI.jpg">
            <a:extLst>
              <a:ext uri="{FF2B5EF4-FFF2-40B4-BE49-F238E27FC236}">
                <a16:creationId xmlns="" xmlns:a16="http://schemas.microsoft.com/office/drawing/2014/main" id="{B594A683-EDF9-E840-BAB7-D4BD91CBCF27}"/>
              </a:ext>
            </a:extLst>
          </p:cNvPr>
          <p:cNvPicPr>
            <a:picLocks/>
          </p:cNvPicPr>
          <p:nvPr/>
        </p:nvPicPr>
        <p:blipFill rotWithShape="1">
          <a:blip r:embed="rId20" cstate="screen">
            <a:extLst>
              <a:ext uri="{28A0092B-C50C-407E-A947-70E740481C1C}">
                <a14:useLocalDpi xmlns:a14="http://schemas.microsoft.com/office/drawing/2010/main"/>
              </a:ext>
            </a:extLst>
          </a:blip>
          <a:srcRect t="-439" b="-439"/>
          <a:stretch/>
        </p:blipFill>
        <p:spPr>
          <a:xfrm>
            <a:off x="3856459" y="5524060"/>
            <a:ext cx="607500" cy="540000"/>
          </a:xfrm>
          <a:prstGeom prst="rect">
            <a:avLst/>
          </a:prstGeom>
        </p:spPr>
      </p:pic>
      <p:pic>
        <p:nvPicPr>
          <p:cNvPr id="26" name="Picture 25">
            <a:extLst>
              <a:ext uri="{FF2B5EF4-FFF2-40B4-BE49-F238E27FC236}">
                <a16:creationId xmlns="" xmlns:a16="http://schemas.microsoft.com/office/drawing/2014/main" id="{58CC90CE-18C3-184E-B1A1-BC8442C5F7B8}"/>
              </a:ext>
            </a:extLst>
          </p:cNvPr>
          <p:cNvPicPr>
            <a:picLocks/>
          </p:cNvPicPr>
          <p:nvPr/>
        </p:nvPicPr>
        <p:blipFill rotWithShape="1">
          <a:blip r:embed="rId21" cstate="screen">
            <a:extLst>
              <a:ext uri="{28A0092B-C50C-407E-A947-70E740481C1C}">
                <a14:useLocalDpi xmlns:a14="http://schemas.microsoft.com/office/drawing/2010/main"/>
              </a:ext>
            </a:extLst>
          </a:blip>
          <a:srcRect t="-50000" b="-50000"/>
          <a:stretch/>
        </p:blipFill>
        <p:spPr>
          <a:xfrm>
            <a:off x="1705194" y="4506802"/>
            <a:ext cx="607500" cy="540000"/>
          </a:xfrm>
          <a:prstGeom prst="rect">
            <a:avLst/>
          </a:prstGeom>
        </p:spPr>
      </p:pic>
      <p:pic>
        <p:nvPicPr>
          <p:cNvPr id="27" name="Picture 26">
            <a:extLst>
              <a:ext uri="{FF2B5EF4-FFF2-40B4-BE49-F238E27FC236}">
                <a16:creationId xmlns="" xmlns:a16="http://schemas.microsoft.com/office/drawing/2014/main" id="{9E59CEBD-4BB3-F447-B889-AC1EF9975701}"/>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5166066" y="1425823"/>
            <a:ext cx="3313111" cy="3271432"/>
          </a:xfrm>
          <a:prstGeom prst="rect">
            <a:avLst/>
          </a:prstGeom>
        </p:spPr>
      </p:pic>
      <p:sp>
        <p:nvSpPr>
          <p:cNvPr id="28" name="Rectangle 27">
            <a:extLst>
              <a:ext uri="{FF2B5EF4-FFF2-40B4-BE49-F238E27FC236}">
                <a16:creationId xmlns="" xmlns:a16="http://schemas.microsoft.com/office/drawing/2014/main" id="{78957F7C-6646-4445-A63E-19EA60B4B9CA}"/>
              </a:ext>
            </a:extLst>
          </p:cNvPr>
          <p:cNvSpPr/>
          <p:nvPr/>
        </p:nvSpPr>
        <p:spPr>
          <a:xfrm>
            <a:off x="5225334" y="4797152"/>
            <a:ext cx="1522493" cy="11010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r>
              <a:rPr lang="en-GB" sz="1400" dirty="0"/>
              <a:t>20 resource centres</a:t>
            </a:r>
          </a:p>
          <a:p>
            <a:pPr marL="285750" indent="-285750">
              <a:buFont typeface="Arial" charset="0"/>
              <a:buChar char="•"/>
            </a:pPr>
            <a:r>
              <a:rPr lang="en-GB" sz="1400" dirty="0"/>
              <a:t>15 OpenStack</a:t>
            </a:r>
          </a:p>
          <a:p>
            <a:pPr marL="285750" indent="-285750">
              <a:buFont typeface="Arial" charset="0"/>
              <a:buChar char="•"/>
            </a:pPr>
            <a:r>
              <a:rPr lang="en-GB" sz="1400" dirty="0"/>
              <a:t>4 </a:t>
            </a:r>
            <a:r>
              <a:rPr lang="en-GB" sz="1400" dirty="0" err="1"/>
              <a:t>OpenNebula</a:t>
            </a:r>
            <a:endParaRPr lang="en-GB" sz="1400" dirty="0"/>
          </a:p>
          <a:p>
            <a:pPr marL="285750" indent="-285750">
              <a:buFont typeface="Arial" charset="0"/>
              <a:buChar char="•"/>
            </a:pPr>
            <a:r>
              <a:rPr lang="en-GB" sz="1400" dirty="0"/>
              <a:t>1 </a:t>
            </a:r>
            <a:r>
              <a:rPr lang="en-GB" sz="1400" dirty="0" err="1"/>
              <a:t>Synnefo</a:t>
            </a:r>
            <a:endParaRPr lang="en-GB" sz="1400" dirty="0"/>
          </a:p>
        </p:txBody>
      </p:sp>
      <p:sp>
        <p:nvSpPr>
          <p:cNvPr id="29" name="Rectangle 28">
            <a:extLst>
              <a:ext uri="{FF2B5EF4-FFF2-40B4-BE49-F238E27FC236}">
                <a16:creationId xmlns="" xmlns:a16="http://schemas.microsoft.com/office/drawing/2014/main" id="{BA478C62-E140-AF44-940A-657E8A29A2B8}"/>
              </a:ext>
            </a:extLst>
          </p:cNvPr>
          <p:cNvSpPr/>
          <p:nvPr/>
        </p:nvSpPr>
        <p:spPr>
          <a:xfrm>
            <a:off x="6748738" y="4797152"/>
            <a:ext cx="1673275" cy="110101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r>
              <a:rPr lang="en-GB" sz="1400" dirty="0"/>
              <a:t>5 centres under integration</a:t>
            </a:r>
          </a:p>
          <a:p>
            <a:endParaRPr lang="en-GB" sz="1400" dirty="0"/>
          </a:p>
          <a:p>
            <a:r>
              <a:rPr lang="en-GB" sz="1400" dirty="0"/>
              <a:t>2 centres expressed interest on joining</a:t>
            </a:r>
          </a:p>
        </p:txBody>
      </p:sp>
      <p:sp>
        <p:nvSpPr>
          <p:cNvPr id="30" name="Rectangle 29">
            <a:extLst>
              <a:ext uri="{FF2B5EF4-FFF2-40B4-BE49-F238E27FC236}">
                <a16:creationId xmlns="" xmlns:a16="http://schemas.microsoft.com/office/drawing/2014/main" id="{C151DD16-F9A6-A44E-8AD7-3010167B7FEC}"/>
              </a:ext>
            </a:extLst>
          </p:cNvPr>
          <p:cNvSpPr/>
          <p:nvPr/>
        </p:nvSpPr>
        <p:spPr>
          <a:xfrm>
            <a:off x="5152064" y="4822084"/>
            <a:ext cx="3323956" cy="118869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6345889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821D63DD-9B6E-CF43-873F-418D94E34FDE}"/>
              </a:ext>
            </a:extLst>
          </p:cNvPr>
          <p:cNvSpPr>
            <a:spLocks noGrp="1"/>
          </p:cNvSpPr>
          <p:nvPr>
            <p:ph idx="1"/>
          </p:nvPr>
        </p:nvSpPr>
        <p:spPr>
          <a:xfrm>
            <a:off x="107504" y="1166281"/>
            <a:ext cx="8640960" cy="4855007"/>
          </a:xfrm>
        </p:spPr>
        <p:txBody>
          <a:bodyPr>
            <a:normAutofit fontScale="92500" lnSpcReduction="20000"/>
          </a:bodyPr>
          <a:lstStyle/>
          <a:p>
            <a:pPr fontAlgn="base"/>
            <a:r>
              <a:rPr lang="es-ES" dirty="0"/>
              <a:t>Run Virtual Machines </a:t>
            </a:r>
            <a:r>
              <a:rPr lang="es-ES" dirty="0" err="1"/>
              <a:t>on</a:t>
            </a:r>
            <a:r>
              <a:rPr lang="es-ES" dirty="0"/>
              <a:t> </a:t>
            </a:r>
            <a:r>
              <a:rPr lang="es-ES" dirty="0" err="1" smtClean="0"/>
              <a:t>demand</a:t>
            </a:r>
            <a:endParaRPr lang="es-ES" dirty="0" smtClean="0"/>
          </a:p>
          <a:p>
            <a:pPr lvl="1"/>
            <a:r>
              <a:rPr lang="en-GB" dirty="0" smtClean="0"/>
              <a:t>Similar to AWS EC2/EBS or GCP Compute Engine</a:t>
            </a:r>
          </a:p>
          <a:p>
            <a:r>
              <a:rPr lang="en-GB" dirty="0" smtClean="0"/>
              <a:t>Access </a:t>
            </a:r>
            <a:r>
              <a:rPr lang="en-GB" dirty="0"/>
              <a:t>is </a:t>
            </a:r>
            <a:r>
              <a:rPr lang="en-GB" dirty="0" smtClean="0"/>
              <a:t>based on ‘Virtual Organisations’ </a:t>
            </a:r>
          </a:p>
          <a:p>
            <a:pPr lvl="1"/>
            <a:r>
              <a:rPr lang="en-GB" dirty="0" smtClean="0"/>
              <a:t>VO </a:t>
            </a:r>
            <a:r>
              <a:rPr lang="en-GB" dirty="0"/>
              <a:t>= group of users + </a:t>
            </a:r>
            <a:r>
              <a:rPr lang="en-GB" dirty="0" smtClean="0"/>
              <a:t>cloud providers </a:t>
            </a:r>
            <a:r>
              <a:rPr lang="en-GB" dirty="0"/>
              <a:t>supporting </a:t>
            </a:r>
            <a:r>
              <a:rPr lang="en-GB" dirty="0" smtClean="0"/>
              <a:t>them</a:t>
            </a:r>
            <a:endParaRPr lang="en-GB" dirty="0"/>
          </a:p>
          <a:p>
            <a:pPr lvl="2"/>
            <a:r>
              <a:rPr lang="en-US" dirty="0">
                <a:sym typeface="Wingdings" panose="05000000000000000000" pitchFamily="2" charset="2"/>
              </a:rPr>
              <a:t>Community-specific VOs – e.g. CHIPSTER, EISCAT, etc. </a:t>
            </a:r>
          </a:p>
          <a:p>
            <a:pPr lvl="2"/>
            <a:r>
              <a:rPr lang="en-US" dirty="0" smtClean="0"/>
              <a:t>Generic VOs – e.g</a:t>
            </a:r>
            <a:r>
              <a:rPr lang="en-US" dirty="0"/>
              <a:t>. </a:t>
            </a:r>
            <a:r>
              <a:rPr lang="en-US" dirty="0" err="1" smtClean="0"/>
              <a:t>fedcloud.egi.eu</a:t>
            </a:r>
            <a:r>
              <a:rPr lang="en-US" dirty="0" smtClean="0"/>
              <a:t>, </a:t>
            </a:r>
            <a:r>
              <a:rPr lang="en-US" dirty="0" err="1" smtClean="0"/>
              <a:t>training.egi.eu</a:t>
            </a:r>
            <a:endParaRPr lang="en-US" dirty="0"/>
          </a:p>
          <a:p>
            <a:r>
              <a:rPr lang="en-GB" dirty="0"/>
              <a:t>Diverse providers with common:</a:t>
            </a:r>
          </a:p>
          <a:p>
            <a:pPr lvl="1"/>
            <a:r>
              <a:rPr lang="en-GB" dirty="0" err="1"/>
              <a:t>AuthN</a:t>
            </a:r>
            <a:r>
              <a:rPr lang="en-GB" dirty="0"/>
              <a:t> and </a:t>
            </a:r>
            <a:r>
              <a:rPr lang="en-GB" dirty="0" err="1"/>
              <a:t>AuthZ</a:t>
            </a:r>
            <a:endParaRPr lang="en-GB" dirty="0"/>
          </a:p>
          <a:p>
            <a:pPr lvl="1"/>
            <a:r>
              <a:rPr lang="en-GB" dirty="0"/>
              <a:t>VM Image </a:t>
            </a:r>
            <a:r>
              <a:rPr lang="en-GB" dirty="0" smtClean="0"/>
              <a:t>catalogue (applications)</a:t>
            </a:r>
            <a:endParaRPr lang="en-GB" dirty="0"/>
          </a:p>
          <a:p>
            <a:pPr lvl="1"/>
            <a:r>
              <a:rPr lang="en-GB" dirty="0"/>
              <a:t>Information discovery</a:t>
            </a:r>
          </a:p>
          <a:p>
            <a:pPr lvl="1"/>
            <a:r>
              <a:rPr lang="en-GB" dirty="0"/>
              <a:t>Accounting</a:t>
            </a:r>
          </a:p>
          <a:p>
            <a:pPr lvl="1"/>
            <a:r>
              <a:rPr lang="en-GB" dirty="0"/>
              <a:t>Monitoring</a:t>
            </a:r>
          </a:p>
          <a:p>
            <a:pPr lvl="1"/>
            <a:r>
              <a:rPr lang="en-GB" dirty="0"/>
              <a:t>GUI </a:t>
            </a:r>
            <a:r>
              <a:rPr lang="en-GB" dirty="0" smtClean="0"/>
              <a:t>dashboard</a:t>
            </a:r>
            <a:endParaRPr lang="en-GB" dirty="0"/>
          </a:p>
        </p:txBody>
      </p:sp>
      <p:sp>
        <p:nvSpPr>
          <p:cNvPr id="5" name="Slide Number Placeholder 4">
            <a:extLst>
              <a:ext uri="{FF2B5EF4-FFF2-40B4-BE49-F238E27FC236}">
                <a16:creationId xmlns="" xmlns:a16="http://schemas.microsoft.com/office/drawing/2014/main" id="{78EF88BA-8FBD-0B4F-8FD6-4BAE8BAEAD46}"/>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
        <p:nvSpPr>
          <p:cNvPr id="7" name="Title 6">
            <a:extLst>
              <a:ext uri="{FF2B5EF4-FFF2-40B4-BE49-F238E27FC236}">
                <a16:creationId xmlns="" xmlns:a16="http://schemas.microsoft.com/office/drawing/2014/main" id="{A5F8360B-1E6C-CE49-BFC3-E6FDE8CDAB0D}"/>
              </a:ext>
            </a:extLst>
          </p:cNvPr>
          <p:cNvSpPr>
            <a:spLocks noGrp="1"/>
          </p:cNvSpPr>
          <p:nvPr>
            <p:ph type="title"/>
          </p:nvPr>
        </p:nvSpPr>
        <p:spPr/>
        <p:txBody>
          <a:bodyPr>
            <a:normAutofit fontScale="90000"/>
          </a:bodyPr>
          <a:lstStyle/>
          <a:p>
            <a:pPr algn="ctr"/>
            <a:r>
              <a:rPr lang="en-GB" dirty="0"/>
              <a:t>EGI Cloud </a:t>
            </a:r>
            <a:r>
              <a:rPr lang="en-GB" dirty="0" smtClean="0"/>
              <a:t>Compute </a:t>
            </a:r>
            <a:r>
              <a:rPr lang="en-GB" dirty="0" err="1" smtClean="0"/>
              <a:t>IaaS</a:t>
            </a:r>
            <a:endParaRPr lang="en-GB" dirty="0"/>
          </a:p>
        </p:txBody>
      </p:sp>
      <p:pic>
        <p:nvPicPr>
          <p:cNvPr id="6" name="Picture 2" descr="C:\Users\Malgorzata Krakowian\Google Drive\98 EGI.eu - Maps\EGI Fed cloud  2015-05-15 15.37.14.png">
            <a:extLst>
              <a:ext uri="{FF2B5EF4-FFF2-40B4-BE49-F238E27FC236}">
                <a16:creationId xmlns="" xmlns:a16="http://schemas.microsoft.com/office/drawing/2014/main" id="{F85EF1A8-C359-7444-B327-8A2F1BEDC0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5806628" y="3550184"/>
            <a:ext cx="3085852" cy="311917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 xmlns:a16="http://schemas.microsoft.com/office/drawing/2014/main" id="{18ED7015-9BF9-6849-8832-EDDF3DE98E5C}"/>
              </a:ext>
            </a:extLst>
          </p:cNvPr>
          <p:cNvSpPr/>
          <p:nvPr/>
        </p:nvSpPr>
        <p:spPr>
          <a:xfrm>
            <a:off x="7086218" y="3262152"/>
            <a:ext cx="1257777" cy="769362"/>
          </a:xfrm>
          <a:prstGeom prst="ellipse">
            <a:avLst/>
          </a:prstGeom>
          <a:noFill/>
          <a:ln w="57150" cmpd="sng"/>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1600" b="1" dirty="0"/>
              <a:t>VO 1</a:t>
            </a:r>
            <a:br>
              <a:rPr lang="en-US" sz="1600" b="1" dirty="0"/>
            </a:br>
            <a:r>
              <a:rPr lang="en-US" sz="1100" b="1" dirty="0"/>
              <a:t>(cloud a, b, c)</a:t>
            </a:r>
          </a:p>
        </p:txBody>
      </p:sp>
      <p:sp>
        <p:nvSpPr>
          <p:cNvPr id="11" name="Cloud">
            <a:extLst>
              <a:ext uri="{FF2B5EF4-FFF2-40B4-BE49-F238E27FC236}">
                <a16:creationId xmlns="" xmlns:a16="http://schemas.microsoft.com/office/drawing/2014/main" id="{19A6CA8E-B0EE-F847-92F5-3C441D7B788F}"/>
              </a:ext>
            </a:extLst>
          </p:cNvPr>
          <p:cNvSpPr>
            <a:spLocks noChangeAspect="1" noEditPoints="1" noChangeArrowheads="1"/>
          </p:cNvSpPr>
          <p:nvPr/>
        </p:nvSpPr>
        <p:spPr bwMode="auto">
          <a:xfrm>
            <a:off x="7146204" y="4971760"/>
            <a:ext cx="288056" cy="2573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solidFill>
                  <a:schemeClr val="bg1"/>
                </a:solidFill>
              </a:rPr>
              <a:t>c</a:t>
            </a:r>
          </a:p>
        </p:txBody>
      </p:sp>
      <p:sp>
        <p:nvSpPr>
          <p:cNvPr id="12" name="Cloud">
            <a:extLst>
              <a:ext uri="{FF2B5EF4-FFF2-40B4-BE49-F238E27FC236}">
                <a16:creationId xmlns="" xmlns:a16="http://schemas.microsoft.com/office/drawing/2014/main" id="{404F3070-1234-6043-A9E0-181AAA76029E}"/>
              </a:ext>
            </a:extLst>
          </p:cNvPr>
          <p:cNvSpPr>
            <a:spLocks noChangeAspect="1" noEditPoints="1" noChangeArrowheads="1"/>
          </p:cNvSpPr>
          <p:nvPr/>
        </p:nvSpPr>
        <p:spPr bwMode="auto">
          <a:xfrm>
            <a:off x="6437250" y="5806704"/>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e</a:t>
            </a:r>
          </a:p>
        </p:txBody>
      </p:sp>
      <p:sp>
        <p:nvSpPr>
          <p:cNvPr id="13" name="Cloud">
            <a:extLst>
              <a:ext uri="{FF2B5EF4-FFF2-40B4-BE49-F238E27FC236}">
                <a16:creationId xmlns="" xmlns:a16="http://schemas.microsoft.com/office/drawing/2014/main" id="{2C69DBF4-4A8C-554C-A148-707FEA659123}"/>
              </a:ext>
            </a:extLst>
          </p:cNvPr>
          <p:cNvSpPr>
            <a:spLocks noChangeAspect="1" noEditPoints="1" noChangeArrowheads="1"/>
          </p:cNvSpPr>
          <p:nvPr/>
        </p:nvSpPr>
        <p:spPr bwMode="auto">
          <a:xfrm>
            <a:off x="7524283" y="5850620"/>
            <a:ext cx="343742" cy="3071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f</a:t>
            </a:r>
          </a:p>
        </p:txBody>
      </p:sp>
      <p:sp>
        <p:nvSpPr>
          <p:cNvPr id="14" name="Cloud">
            <a:extLst>
              <a:ext uri="{FF2B5EF4-FFF2-40B4-BE49-F238E27FC236}">
                <a16:creationId xmlns="" xmlns:a16="http://schemas.microsoft.com/office/drawing/2014/main" id="{D64E1CBB-E8ED-0449-A814-B55311CF3988}"/>
              </a:ext>
            </a:extLst>
          </p:cNvPr>
          <p:cNvSpPr>
            <a:spLocks noChangeAspect="1" noEditPoints="1" noChangeArrowheads="1"/>
          </p:cNvSpPr>
          <p:nvPr/>
        </p:nvSpPr>
        <p:spPr bwMode="auto">
          <a:xfrm>
            <a:off x="6579532" y="5024463"/>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b</a:t>
            </a:r>
          </a:p>
        </p:txBody>
      </p:sp>
      <p:sp>
        <p:nvSpPr>
          <p:cNvPr id="15" name="Cloud">
            <a:extLst>
              <a:ext uri="{FF2B5EF4-FFF2-40B4-BE49-F238E27FC236}">
                <a16:creationId xmlns="" xmlns:a16="http://schemas.microsoft.com/office/drawing/2014/main" id="{5708204A-9FB2-104E-899F-E24AEBB61AA1}"/>
              </a:ext>
            </a:extLst>
          </p:cNvPr>
          <p:cNvSpPr>
            <a:spLocks noChangeAspect="1" noEditPoints="1" noChangeArrowheads="1"/>
          </p:cNvSpPr>
          <p:nvPr/>
        </p:nvSpPr>
        <p:spPr bwMode="auto">
          <a:xfrm>
            <a:off x="6268635" y="4679039"/>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a</a:t>
            </a:r>
          </a:p>
        </p:txBody>
      </p:sp>
      <p:sp>
        <p:nvSpPr>
          <p:cNvPr id="16" name="Rounded Rectangle 15">
            <a:extLst>
              <a:ext uri="{FF2B5EF4-FFF2-40B4-BE49-F238E27FC236}">
                <a16:creationId xmlns="" xmlns:a16="http://schemas.microsoft.com/office/drawing/2014/main" id="{D0C71CEA-4958-0348-8A21-0A5B6E8FC654}"/>
              </a:ext>
            </a:extLst>
          </p:cNvPr>
          <p:cNvSpPr/>
          <p:nvPr/>
        </p:nvSpPr>
        <p:spPr>
          <a:xfrm>
            <a:off x="6192180" y="4647072"/>
            <a:ext cx="1503974" cy="754783"/>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a:extLst>
              <a:ext uri="{FF2B5EF4-FFF2-40B4-BE49-F238E27FC236}">
                <a16:creationId xmlns="" xmlns:a16="http://schemas.microsoft.com/office/drawing/2014/main" id="{1C39267A-707B-B44D-85C2-AB603D68DD64}"/>
              </a:ext>
            </a:extLst>
          </p:cNvPr>
          <p:cNvSpPr/>
          <p:nvPr/>
        </p:nvSpPr>
        <p:spPr>
          <a:xfrm rot="6848971">
            <a:off x="6864809" y="4177764"/>
            <a:ext cx="875171" cy="336017"/>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 xmlns:a16="http://schemas.microsoft.com/office/drawing/2014/main" id="{C70A17F4-CCD2-7744-844C-8AF2F2C35D9B}"/>
              </a:ext>
            </a:extLst>
          </p:cNvPr>
          <p:cNvSpPr/>
          <p:nvPr/>
        </p:nvSpPr>
        <p:spPr>
          <a:xfrm>
            <a:off x="6424325" y="4933303"/>
            <a:ext cx="1945157" cy="1565438"/>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a:extLst>
              <a:ext uri="{FF2B5EF4-FFF2-40B4-BE49-F238E27FC236}">
                <a16:creationId xmlns="" xmlns:a16="http://schemas.microsoft.com/office/drawing/2014/main" id="{02C06690-5B42-3A48-BA71-1ABEDBE8EF21}"/>
              </a:ext>
            </a:extLst>
          </p:cNvPr>
          <p:cNvSpPr/>
          <p:nvPr/>
        </p:nvSpPr>
        <p:spPr>
          <a:xfrm rot="7061399">
            <a:off x="7556347" y="5121873"/>
            <a:ext cx="1101551" cy="337837"/>
          </a:xfrm>
          <a:prstGeom prst="rightArrow">
            <a:avLst/>
          </a:prstGeom>
          <a:solidFill>
            <a:schemeClr val="accent3">
              <a:lumMod val="60000"/>
              <a:lumOff val="40000"/>
            </a:schemeClr>
          </a:solidFill>
          <a:ln>
            <a:solidFill>
              <a:schemeClr val="accent3">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0" name="Cloud">
            <a:extLst>
              <a:ext uri="{FF2B5EF4-FFF2-40B4-BE49-F238E27FC236}">
                <a16:creationId xmlns="" xmlns:a16="http://schemas.microsoft.com/office/drawing/2014/main" id="{EBEF7BA2-1AB6-B949-9C2E-8A122521AF5C}"/>
              </a:ext>
            </a:extLst>
          </p:cNvPr>
          <p:cNvSpPr>
            <a:spLocks noChangeAspect="1" noEditPoints="1" noChangeArrowheads="1"/>
          </p:cNvSpPr>
          <p:nvPr/>
        </p:nvSpPr>
        <p:spPr bwMode="auto">
          <a:xfrm>
            <a:off x="6894258" y="5422393"/>
            <a:ext cx="284566"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a:t>d</a:t>
            </a:r>
          </a:p>
        </p:txBody>
      </p:sp>
      <p:pic>
        <p:nvPicPr>
          <p:cNvPr id="2" name="Picture 1">
            <a:extLst>
              <a:ext uri="{FF2B5EF4-FFF2-40B4-BE49-F238E27FC236}">
                <a16:creationId xmlns="" xmlns:a16="http://schemas.microsoft.com/office/drawing/2014/main" id="{953B72EB-2370-214B-BD12-883EAA686D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7565" y="3443931"/>
            <a:ext cx="373927" cy="443172"/>
          </a:xfrm>
          <a:prstGeom prst="rect">
            <a:avLst/>
          </a:prstGeom>
        </p:spPr>
      </p:pic>
      <p:sp>
        <p:nvSpPr>
          <p:cNvPr id="21" name="Oval 20">
            <a:extLst>
              <a:ext uri="{FF2B5EF4-FFF2-40B4-BE49-F238E27FC236}">
                <a16:creationId xmlns="" xmlns:a16="http://schemas.microsoft.com/office/drawing/2014/main" id="{3DEBC0A8-6A9A-E54B-949E-CE2BB4069525}"/>
              </a:ext>
            </a:extLst>
          </p:cNvPr>
          <p:cNvSpPr/>
          <p:nvPr/>
        </p:nvSpPr>
        <p:spPr>
          <a:xfrm>
            <a:off x="7783720" y="4092167"/>
            <a:ext cx="1257777" cy="769362"/>
          </a:xfrm>
          <a:prstGeom prst="ellipse">
            <a:avLst/>
          </a:prstGeom>
          <a:noFill/>
          <a:ln w="57150" cmpd="sng">
            <a:solidFill>
              <a:schemeClr val="accent2">
                <a:lumMod val="75000"/>
              </a:schemeClr>
            </a:solidFill>
          </a:ln>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1600" b="1" dirty="0"/>
              <a:t>VO 2</a:t>
            </a:r>
            <a:br>
              <a:rPr lang="en-US" sz="1600" b="1" dirty="0"/>
            </a:br>
            <a:r>
              <a:rPr lang="en-US" sz="1100" b="1" dirty="0"/>
              <a:t>(cloud b, c,</a:t>
            </a:r>
          </a:p>
          <a:p>
            <a:pPr algn="r"/>
            <a:r>
              <a:rPr lang="en-US" sz="1100" b="1" dirty="0"/>
              <a:t> d, </a:t>
            </a:r>
            <a:r>
              <a:rPr lang="en-US" sz="1100" b="1" dirty="0" err="1"/>
              <a:t>e,f</a:t>
            </a:r>
            <a:r>
              <a:rPr lang="en-US" sz="1100" b="1" dirty="0"/>
              <a:t>)</a:t>
            </a:r>
          </a:p>
        </p:txBody>
      </p:sp>
      <p:pic>
        <p:nvPicPr>
          <p:cNvPr id="22" name="Picture 21">
            <a:extLst>
              <a:ext uri="{FF2B5EF4-FFF2-40B4-BE49-F238E27FC236}">
                <a16:creationId xmlns="" xmlns:a16="http://schemas.microsoft.com/office/drawing/2014/main" id="{BC09BB98-427A-B842-9396-14140A73B2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2858" y="4255262"/>
            <a:ext cx="373927" cy="443172"/>
          </a:xfrm>
          <a:prstGeom prst="rect">
            <a:avLst/>
          </a:prstGeom>
        </p:spPr>
      </p:pic>
    </p:spTree>
    <p:extLst>
      <p:ext uri="{BB962C8B-B14F-4D97-AF65-F5344CB8AC3E}">
        <p14:creationId xmlns:p14="http://schemas.microsoft.com/office/powerpoint/2010/main" val="292136875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FEBF57BC-D22C-704F-83AE-4F71D0644C71}"/>
              </a:ext>
            </a:extLst>
          </p:cNvPr>
          <p:cNvSpPr>
            <a:spLocks noGrp="1"/>
          </p:cNvSpPr>
          <p:nvPr>
            <p:ph type="sldNum" sz="quarter" idx="12"/>
          </p:nvPr>
        </p:nvSpPr>
        <p:spPr/>
        <p:txBody>
          <a:bodyPr/>
          <a:lstStyle/>
          <a:p>
            <a:fld id="{B6F15528-21DE-4FAA-801E-634DDDAF4B2B}" type="slidenum">
              <a:rPr lang="en-US" smtClean="0"/>
              <a:pPr/>
              <a:t>29</a:t>
            </a:fld>
            <a:endParaRPr lang="en-US" dirty="0"/>
          </a:p>
        </p:txBody>
      </p:sp>
      <p:sp>
        <p:nvSpPr>
          <p:cNvPr id="5" name="Title 4">
            <a:extLst>
              <a:ext uri="{FF2B5EF4-FFF2-40B4-BE49-F238E27FC236}">
                <a16:creationId xmlns="" xmlns:a16="http://schemas.microsoft.com/office/drawing/2014/main" id="{58093E32-9E08-EF4C-B7E5-F419B42DD1D2}"/>
              </a:ext>
            </a:extLst>
          </p:cNvPr>
          <p:cNvSpPr>
            <a:spLocks noGrp="1"/>
          </p:cNvSpPr>
          <p:nvPr>
            <p:ph type="title"/>
          </p:nvPr>
        </p:nvSpPr>
        <p:spPr/>
        <p:txBody>
          <a:bodyPr>
            <a:normAutofit fontScale="90000"/>
          </a:bodyPr>
          <a:lstStyle/>
          <a:p>
            <a:pPr algn="ctr"/>
            <a:r>
              <a:rPr lang="en-GB" dirty="0" err="1" smtClean="0"/>
              <a:t>IaaS</a:t>
            </a:r>
            <a:r>
              <a:rPr lang="en-GB" dirty="0" smtClean="0"/>
              <a:t> concepts</a:t>
            </a:r>
            <a:endParaRPr lang="en-GB" dirty="0"/>
          </a:p>
        </p:txBody>
      </p:sp>
      <p:sp>
        <p:nvSpPr>
          <p:cNvPr id="6" name="Rectangle 5">
            <a:extLst>
              <a:ext uri="{FF2B5EF4-FFF2-40B4-BE49-F238E27FC236}">
                <a16:creationId xmlns="" xmlns:a16="http://schemas.microsoft.com/office/drawing/2014/main" id="{4C466B6F-D9B3-1E41-A3F3-A000E4BCD546}"/>
              </a:ext>
            </a:extLst>
          </p:cNvPr>
          <p:cNvSpPr/>
          <p:nvPr/>
        </p:nvSpPr>
        <p:spPr>
          <a:xfrm>
            <a:off x="1493658" y="2607759"/>
            <a:ext cx="2862318" cy="1512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1600" dirty="0">
                <a:solidFill>
                  <a:schemeClr val="tx1"/>
                </a:solidFill>
              </a:rPr>
              <a:t>Software</a:t>
            </a:r>
            <a:br>
              <a:rPr lang="en-US" sz="1600" dirty="0">
                <a:solidFill>
                  <a:schemeClr val="tx1"/>
                </a:solidFill>
              </a:rPr>
            </a:br>
            <a:r>
              <a:rPr lang="en-US" sz="1600" dirty="0">
                <a:solidFill>
                  <a:schemeClr val="tx1"/>
                </a:solidFill>
              </a:rPr>
              <a:t>Appliance</a:t>
            </a:r>
            <a:endParaRPr lang="en-GB" sz="1600" dirty="0">
              <a:solidFill>
                <a:schemeClr val="tx1"/>
              </a:solidFill>
            </a:endParaRPr>
          </a:p>
        </p:txBody>
      </p:sp>
      <p:sp>
        <p:nvSpPr>
          <p:cNvPr id="7" name="Folded Corner 6">
            <a:extLst>
              <a:ext uri="{FF2B5EF4-FFF2-40B4-BE49-F238E27FC236}">
                <a16:creationId xmlns="" xmlns:a16="http://schemas.microsoft.com/office/drawing/2014/main" id="{5E7D4D3C-98F2-F94C-9800-CEF079985111}"/>
              </a:ext>
            </a:extLst>
          </p:cNvPr>
          <p:cNvSpPr/>
          <p:nvPr/>
        </p:nvSpPr>
        <p:spPr>
          <a:xfrm>
            <a:off x="3275856" y="3274668"/>
            <a:ext cx="1026114" cy="494155"/>
          </a:xfrm>
          <a:prstGeom prst="foldedCorner">
            <a:avLst>
              <a:gd name="adj" fmla="val 38598"/>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a:p>
            <a:pPr algn="ctr"/>
            <a:r>
              <a:rPr lang="en-US" sz="1200" dirty="0">
                <a:solidFill>
                  <a:schemeClr val="tx1"/>
                </a:solidFill>
              </a:rPr>
              <a:t>Contextualization script</a:t>
            </a:r>
            <a:endParaRPr lang="en-GB" sz="1200" dirty="0">
              <a:solidFill>
                <a:schemeClr val="tx1"/>
              </a:solidFill>
            </a:endParaRPr>
          </a:p>
        </p:txBody>
      </p:sp>
      <p:sp>
        <p:nvSpPr>
          <p:cNvPr id="8" name="Rectangle 7">
            <a:extLst>
              <a:ext uri="{FF2B5EF4-FFF2-40B4-BE49-F238E27FC236}">
                <a16:creationId xmlns="" xmlns:a16="http://schemas.microsoft.com/office/drawing/2014/main" id="{40FB3C4F-3A1A-B544-8258-C551A46D270A}"/>
              </a:ext>
            </a:extLst>
          </p:cNvPr>
          <p:cNvSpPr/>
          <p:nvPr/>
        </p:nvSpPr>
        <p:spPr>
          <a:xfrm>
            <a:off x="1655676" y="2736600"/>
            <a:ext cx="1512168" cy="1239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dirty="0">
                <a:solidFill>
                  <a:schemeClr val="tx1"/>
                </a:solidFill>
              </a:rPr>
              <a:t>Virtual Appliance</a:t>
            </a:r>
            <a:endParaRPr lang="en-GB" sz="1400" dirty="0">
              <a:solidFill>
                <a:schemeClr val="tx1"/>
              </a:solidFill>
            </a:endParaRPr>
          </a:p>
        </p:txBody>
      </p:sp>
      <p:sp>
        <p:nvSpPr>
          <p:cNvPr id="9" name="Folded Corner 8">
            <a:extLst>
              <a:ext uri="{FF2B5EF4-FFF2-40B4-BE49-F238E27FC236}">
                <a16:creationId xmlns="" xmlns:a16="http://schemas.microsoft.com/office/drawing/2014/main" id="{839094C1-9ADB-0947-94CC-28DE6BD04288}"/>
              </a:ext>
            </a:extLst>
          </p:cNvPr>
          <p:cNvSpPr/>
          <p:nvPr/>
        </p:nvSpPr>
        <p:spPr>
          <a:xfrm>
            <a:off x="2519772" y="3142449"/>
            <a:ext cx="486054" cy="689445"/>
          </a:xfrm>
          <a:prstGeom prst="foldedCorne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rPr>
              <a:t>Meta data</a:t>
            </a:r>
          </a:p>
        </p:txBody>
      </p:sp>
      <p:sp>
        <p:nvSpPr>
          <p:cNvPr id="10" name="Rectangle 9">
            <a:extLst>
              <a:ext uri="{FF2B5EF4-FFF2-40B4-BE49-F238E27FC236}">
                <a16:creationId xmlns="" xmlns:a16="http://schemas.microsoft.com/office/drawing/2014/main" id="{13919A1D-E733-FC4E-86DF-5B52ED68829B}"/>
              </a:ext>
            </a:extLst>
          </p:cNvPr>
          <p:cNvSpPr/>
          <p:nvPr/>
        </p:nvSpPr>
        <p:spPr>
          <a:xfrm>
            <a:off x="1763688" y="3111812"/>
            <a:ext cx="620267" cy="7484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VM image</a:t>
            </a:r>
            <a:endParaRPr lang="en-GB" sz="1400" dirty="0">
              <a:solidFill>
                <a:schemeClr val="tx1"/>
              </a:solidFill>
            </a:endParaRPr>
          </a:p>
        </p:txBody>
      </p:sp>
      <p:sp>
        <p:nvSpPr>
          <p:cNvPr id="11" name="Right Arrow 10">
            <a:extLst>
              <a:ext uri="{FF2B5EF4-FFF2-40B4-BE49-F238E27FC236}">
                <a16:creationId xmlns="" xmlns:a16="http://schemas.microsoft.com/office/drawing/2014/main" id="{710E3228-8AA2-5F4A-AAAB-F622BFB044D4}"/>
              </a:ext>
            </a:extLst>
          </p:cNvPr>
          <p:cNvSpPr/>
          <p:nvPr/>
        </p:nvSpPr>
        <p:spPr>
          <a:xfrm>
            <a:off x="4463988" y="2823781"/>
            <a:ext cx="1125987" cy="1008112"/>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t>Start in a cloud</a:t>
            </a:r>
          </a:p>
        </p:txBody>
      </p:sp>
      <p:sp>
        <p:nvSpPr>
          <p:cNvPr id="12" name="Rectangle 11">
            <a:extLst>
              <a:ext uri="{FF2B5EF4-FFF2-40B4-BE49-F238E27FC236}">
                <a16:creationId xmlns="" xmlns:a16="http://schemas.microsoft.com/office/drawing/2014/main" id="{7438594E-CDC7-9D4E-AE85-92DA710BFC13}"/>
              </a:ext>
            </a:extLst>
          </p:cNvPr>
          <p:cNvSpPr/>
          <p:nvPr/>
        </p:nvSpPr>
        <p:spPr>
          <a:xfrm>
            <a:off x="5621048" y="2823781"/>
            <a:ext cx="810090" cy="108012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VM instance</a:t>
            </a:r>
          </a:p>
        </p:txBody>
      </p:sp>
      <p:sp>
        <p:nvSpPr>
          <p:cNvPr id="13" name="TextBox 12">
            <a:extLst>
              <a:ext uri="{FF2B5EF4-FFF2-40B4-BE49-F238E27FC236}">
                <a16:creationId xmlns="" xmlns:a16="http://schemas.microsoft.com/office/drawing/2014/main" id="{339251B6-0708-B24A-B270-16799BF38648}"/>
              </a:ext>
            </a:extLst>
          </p:cNvPr>
          <p:cNvSpPr txBox="1"/>
          <p:nvPr/>
        </p:nvSpPr>
        <p:spPr>
          <a:xfrm>
            <a:off x="6564183" y="3040676"/>
            <a:ext cx="1755747" cy="646331"/>
          </a:xfrm>
          <a:prstGeom prst="rect">
            <a:avLst/>
          </a:prstGeom>
          <a:noFill/>
        </p:spPr>
        <p:txBody>
          <a:bodyPr wrap="none" rtlCol="0">
            <a:spAutoFit/>
          </a:bodyPr>
          <a:lstStyle/>
          <a:p>
            <a:r>
              <a:rPr lang="en-US" dirty="0"/>
              <a:t>Configured and</a:t>
            </a:r>
            <a:br>
              <a:rPr lang="en-US" dirty="0"/>
            </a:br>
            <a:r>
              <a:rPr lang="en-US" dirty="0"/>
              <a:t>ready to be used</a:t>
            </a:r>
          </a:p>
        </p:txBody>
      </p:sp>
      <p:sp>
        <p:nvSpPr>
          <p:cNvPr id="14" name="TextBox 13">
            <a:extLst>
              <a:ext uri="{FF2B5EF4-FFF2-40B4-BE49-F238E27FC236}">
                <a16:creationId xmlns="" xmlns:a16="http://schemas.microsoft.com/office/drawing/2014/main" id="{F81A4DE1-E76B-5547-9F30-F88B5E28303F}"/>
              </a:ext>
            </a:extLst>
          </p:cNvPr>
          <p:cNvSpPr txBox="1"/>
          <p:nvPr/>
        </p:nvSpPr>
        <p:spPr>
          <a:xfrm>
            <a:off x="1716235" y="4131023"/>
            <a:ext cx="1719454" cy="369332"/>
          </a:xfrm>
          <a:prstGeom prst="rect">
            <a:avLst/>
          </a:prstGeom>
          <a:noFill/>
        </p:spPr>
        <p:txBody>
          <a:bodyPr wrap="none" rtlCol="0">
            <a:spAutoFit/>
          </a:bodyPr>
          <a:lstStyle/>
          <a:p>
            <a:r>
              <a:rPr lang="en-US" dirty="0"/>
              <a:t>What to provide</a:t>
            </a:r>
          </a:p>
        </p:txBody>
      </p:sp>
      <p:sp>
        <p:nvSpPr>
          <p:cNvPr id="15" name="TextBox 14">
            <a:extLst>
              <a:ext uri="{FF2B5EF4-FFF2-40B4-BE49-F238E27FC236}">
                <a16:creationId xmlns="" xmlns:a16="http://schemas.microsoft.com/office/drawing/2014/main" id="{CDB00A9E-33B8-7B4B-A855-657D7DDF7BAE}"/>
              </a:ext>
            </a:extLst>
          </p:cNvPr>
          <p:cNvSpPr txBox="1"/>
          <p:nvPr/>
        </p:nvSpPr>
        <p:spPr>
          <a:xfrm>
            <a:off x="3275856" y="4131023"/>
            <a:ext cx="1354608" cy="369332"/>
          </a:xfrm>
          <a:prstGeom prst="rect">
            <a:avLst/>
          </a:prstGeom>
          <a:noFill/>
        </p:spPr>
        <p:txBody>
          <a:bodyPr wrap="none" rtlCol="0">
            <a:spAutoFit/>
          </a:bodyPr>
          <a:lstStyle/>
          <a:p>
            <a:r>
              <a:rPr lang="en-US" dirty="0"/>
              <a:t>How to start</a:t>
            </a:r>
          </a:p>
        </p:txBody>
      </p:sp>
      <p:grpSp>
        <p:nvGrpSpPr>
          <p:cNvPr id="16" name="Group 15">
            <a:extLst>
              <a:ext uri="{FF2B5EF4-FFF2-40B4-BE49-F238E27FC236}">
                <a16:creationId xmlns="" xmlns:a16="http://schemas.microsoft.com/office/drawing/2014/main" id="{2767A3A3-3961-5049-B4DF-9A78453E6CB2}"/>
              </a:ext>
            </a:extLst>
          </p:cNvPr>
          <p:cNvGrpSpPr/>
          <p:nvPr/>
        </p:nvGrpSpPr>
        <p:grpSpPr>
          <a:xfrm>
            <a:off x="5598115" y="3987541"/>
            <a:ext cx="2204678" cy="2249771"/>
            <a:chOff x="5940152" y="4131557"/>
            <a:chExt cx="2939571" cy="2249771"/>
          </a:xfrm>
        </p:grpSpPr>
        <p:sp>
          <p:nvSpPr>
            <p:cNvPr id="17" name="Can 16">
              <a:extLst>
                <a:ext uri="{FF2B5EF4-FFF2-40B4-BE49-F238E27FC236}">
                  <a16:creationId xmlns="" xmlns:a16="http://schemas.microsoft.com/office/drawing/2014/main" id="{98643263-A121-3646-AA2E-47FACEAA555D}"/>
                </a:ext>
              </a:extLst>
            </p:cNvPr>
            <p:cNvSpPr/>
            <p:nvPr/>
          </p:nvSpPr>
          <p:spPr>
            <a:xfrm>
              <a:off x="5940152" y="5274801"/>
              <a:ext cx="1141277" cy="110652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Block Storage</a:t>
              </a:r>
            </a:p>
          </p:txBody>
        </p:sp>
        <p:sp>
          <p:nvSpPr>
            <p:cNvPr id="18" name="Down Arrow 17">
              <a:extLst>
                <a:ext uri="{FF2B5EF4-FFF2-40B4-BE49-F238E27FC236}">
                  <a16:creationId xmlns="" xmlns:a16="http://schemas.microsoft.com/office/drawing/2014/main" id="{7937DA0C-6172-6144-B71E-BF4BABE71C58}"/>
                </a:ext>
              </a:extLst>
            </p:cNvPr>
            <p:cNvSpPr/>
            <p:nvPr/>
          </p:nvSpPr>
          <p:spPr>
            <a:xfrm rot="10800000">
              <a:off x="5988732" y="4131557"/>
              <a:ext cx="1044117" cy="1025633"/>
            </a:xfrm>
            <a:prstGeom prst="downArrow">
              <a:avLst/>
            </a:prstGeom>
          </p:spPr>
          <p:style>
            <a:lnRef idx="2">
              <a:schemeClr val="accent1"/>
            </a:lnRef>
            <a:fillRef idx="1">
              <a:schemeClr val="lt1"/>
            </a:fillRef>
            <a:effectRef idx="0">
              <a:schemeClr val="accent1"/>
            </a:effectRef>
            <a:fontRef idx="minor">
              <a:schemeClr val="dk1"/>
            </a:fontRef>
          </p:style>
          <p:txBody>
            <a:bodyPr vert="vert270" rtlCol="0" anchor="ctr"/>
            <a:lstStyle/>
            <a:p>
              <a:pPr algn="ctr"/>
              <a:r>
                <a:rPr lang="en-GB" sz="1200" dirty="0"/>
                <a:t>Attach</a:t>
              </a:r>
              <a:endParaRPr lang="en-GB" sz="1600" dirty="0"/>
            </a:p>
          </p:txBody>
        </p:sp>
        <p:sp>
          <p:nvSpPr>
            <p:cNvPr id="19" name="TextBox 18">
              <a:extLst>
                <a:ext uri="{FF2B5EF4-FFF2-40B4-BE49-F238E27FC236}">
                  <a16:creationId xmlns="" xmlns:a16="http://schemas.microsoft.com/office/drawing/2014/main" id="{60A5B9AA-2791-5C4B-927B-727367C90CB3}"/>
                </a:ext>
              </a:extLst>
            </p:cNvPr>
            <p:cNvSpPr txBox="1"/>
            <p:nvPr/>
          </p:nvSpPr>
          <p:spPr>
            <a:xfrm>
              <a:off x="7228244" y="5301206"/>
              <a:ext cx="1651479" cy="1077218"/>
            </a:xfrm>
            <a:prstGeom prst="rect">
              <a:avLst/>
            </a:prstGeom>
            <a:noFill/>
          </p:spPr>
          <p:txBody>
            <a:bodyPr wrap="square" rtlCol="0">
              <a:spAutoFit/>
            </a:bodyPr>
            <a:lstStyle/>
            <a:p>
              <a:r>
                <a:rPr lang="en-US" sz="1600" dirty="0"/>
                <a:t>Persistent even when VM disappears</a:t>
              </a:r>
            </a:p>
          </p:txBody>
        </p:sp>
      </p:grpSp>
      <p:sp>
        <p:nvSpPr>
          <p:cNvPr id="20" name="TextBox 19">
            <a:extLst>
              <a:ext uri="{FF2B5EF4-FFF2-40B4-BE49-F238E27FC236}">
                <a16:creationId xmlns="" xmlns:a16="http://schemas.microsoft.com/office/drawing/2014/main" id="{E12E7564-E8D9-B94F-95B2-23ED4D25FBEB}"/>
              </a:ext>
            </a:extLst>
          </p:cNvPr>
          <p:cNvSpPr txBox="1"/>
          <p:nvPr/>
        </p:nvSpPr>
        <p:spPr>
          <a:xfrm>
            <a:off x="1751096" y="1700806"/>
            <a:ext cx="2347442" cy="830997"/>
          </a:xfrm>
          <a:prstGeom prst="rect">
            <a:avLst/>
          </a:prstGeom>
          <a:noFill/>
        </p:spPr>
        <p:txBody>
          <a:bodyPr wrap="square" rtlCol="0">
            <a:spAutoFit/>
          </a:bodyPr>
          <a:lstStyle/>
          <a:p>
            <a:pPr algn="ctr"/>
            <a:r>
              <a:rPr lang="en-US" sz="1600" b="1" dirty="0"/>
              <a:t>Immutable representation of OS and applications  </a:t>
            </a:r>
          </a:p>
        </p:txBody>
      </p:sp>
      <p:grpSp>
        <p:nvGrpSpPr>
          <p:cNvPr id="21" name="Group 20">
            <a:extLst>
              <a:ext uri="{FF2B5EF4-FFF2-40B4-BE49-F238E27FC236}">
                <a16:creationId xmlns="" xmlns:a16="http://schemas.microsoft.com/office/drawing/2014/main" id="{23B157A2-E2DF-0240-92DD-171E42DF758B}"/>
              </a:ext>
            </a:extLst>
          </p:cNvPr>
          <p:cNvGrpSpPr/>
          <p:nvPr/>
        </p:nvGrpSpPr>
        <p:grpSpPr>
          <a:xfrm>
            <a:off x="5759313" y="1196752"/>
            <a:ext cx="2399016" cy="1483013"/>
            <a:chOff x="6155084" y="1340768"/>
            <a:chExt cx="3198688" cy="1483013"/>
          </a:xfrm>
        </p:grpSpPr>
        <p:grpSp>
          <p:nvGrpSpPr>
            <p:cNvPr id="22" name="Group 21">
              <a:extLst>
                <a:ext uri="{FF2B5EF4-FFF2-40B4-BE49-F238E27FC236}">
                  <a16:creationId xmlns="" xmlns:a16="http://schemas.microsoft.com/office/drawing/2014/main" id="{FE4FA74A-1476-1248-A122-579C4908212D}"/>
                </a:ext>
              </a:extLst>
            </p:cNvPr>
            <p:cNvGrpSpPr/>
            <p:nvPr/>
          </p:nvGrpSpPr>
          <p:grpSpPr>
            <a:xfrm>
              <a:off x="6155084" y="1395753"/>
              <a:ext cx="711411" cy="813360"/>
              <a:chOff x="6394235" y="4495878"/>
              <a:chExt cx="711411" cy="813360"/>
            </a:xfrm>
          </p:grpSpPr>
          <p:sp>
            <p:nvSpPr>
              <p:cNvPr id="25" name="Esquina doblada 14">
                <a:extLst>
                  <a:ext uri="{FF2B5EF4-FFF2-40B4-BE49-F238E27FC236}">
                    <a16:creationId xmlns="" xmlns:a16="http://schemas.microsoft.com/office/drawing/2014/main" id="{A280FA38-E7B6-384F-9B5F-615D3918E06B}"/>
                  </a:ext>
                </a:extLst>
              </p:cNvPr>
              <p:cNvSpPr/>
              <p:nvPr/>
            </p:nvSpPr>
            <p:spPr bwMode="auto">
              <a:xfrm rot="10800000">
                <a:off x="6394235" y="4495878"/>
                <a:ext cx="458216"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26" name="Esquina doblada 4">
                <a:extLst>
                  <a:ext uri="{FF2B5EF4-FFF2-40B4-BE49-F238E27FC236}">
                    <a16:creationId xmlns="" xmlns:a16="http://schemas.microsoft.com/office/drawing/2014/main" id="{476FADFA-053C-9549-BC44-E37555452EEF}"/>
                  </a:ext>
                </a:extLst>
              </p:cNvPr>
              <p:cNvSpPr/>
              <p:nvPr/>
            </p:nvSpPr>
            <p:spPr bwMode="auto">
              <a:xfrm rot="10800000">
                <a:off x="6496186" y="4648244"/>
                <a:ext cx="457095"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sp>
            <p:nvSpPr>
              <p:cNvPr id="27" name="Esquina doblada 15">
                <a:extLst>
                  <a:ext uri="{FF2B5EF4-FFF2-40B4-BE49-F238E27FC236}">
                    <a16:creationId xmlns="" xmlns:a16="http://schemas.microsoft.com/office/drawing/2014/main" id="{35F63BB3-1DC6-1141-8284-7D644E7B6BEC}"/>
                  </a:ext>
                </a:extLst>
              </p:cNvPr>
              <p:cNvSpPr/>
              <p:nvPr/>
            </p:nvSpPr>
            <p:spPr bwMode="auto">
              <a:xfrm rot="10800000">
                <a:off x="6648551" y="4800608"/>
                <a:ext cx="457095" cy="508630"/>
              </a:xfrm>
              <a:prstGeom prst="foldedCorner">
                <a:avLst>
                  <a:gd name="adj" fmla="val 36264"/>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s-ES"/>
              </a:p>
            </p:txBody>
          </p:sp>
        </p:grpSp>
        <p:sp>
          <p:nvSpPr>
            <p:cNvPr id="23" name="TextBox 22">
              <a:extLst>
                <a:ext uri="{FF2B5EF4-FFF2-40B4-BE49-F238E27FC236}">
                  <a16:creationId xmlns="" xmlns:a16="http://schemas.microsoft.com/office/drawing/2014/main" id="{693F00E1-A920-594D-9493-FD9102B77C31}"/>
                </a:ext>
              </a:extLst>
            </p:cNvPr>
            <p:cNvSpPr txBox="1"/>
            <p:nvPr/>
          </p:nvSpPr>
          <p:spPr>
            <a:xfrm>
              <a:off x="7252927" y="1340768"/>
              <a:ext cx="2100845" cy="923330"/>
            </a:xfrm>
            <a:prstGeom prst="rect">
              <a:avLst/>
            </a:prstGeom>
            <a:noFill/>
          </p:spPr>
          <p:txBody>
            <a:bodyPr wrap="none" rtlCol="0">
              <a:spAutoFit/>
            </a:bodyPr>
            <a:lstStyle/>
            <a:p>
              <a:r>
                <a:rPr lang="en-GB" dirty="0"/>
                <a:t>Object Storage</a:t>
              </a:r>
            </a:p>
            <a:p>
              <a:r>
                <a:rPr lang="en-GB" dirty="0"/>
                <a:t>Persistent, </a:t>
              </a:r>
            </a:p>
            <a:p>
              <a:r>
                <a:rPr lang="en-GB" dirty="0"/>
                <a:t>HTTP access</a:t>
              </a:r>
            </a:p>
          </p:txBody>
        </p:sp>
        <p:cxnSp>
          <p:nvCxnSpPr>
            <p:cNvPr id="24" name="Straight Arrow Connector 23">
              <a:extLst>
                <a:ext uri="{FF2B5EF4-FFF2-40B4-BE49-F238E27FC236}">
                  <a16:creationId xmlns="" xmlns:a16="http://schemas.microsoft.com/office/drawing/2014/main" id="{258F1FE5-6B7C-D940-B941-F35239CD7F0C}"/>
                </a:ext>
              </a:extLst>
            </p:cNvPr>
            <p:cNvCxnSpPr>
              <a:stCxn id="12" idx="0"/>
            </p:cNvCxnSpPr>
            <p:nvPr/>
          </p:nvCxnSpPr>
          <p:spPr>
            <a:xfrm flipV="1">
              <a:off x="6510791" y="2120080"/>
              <a:ext cx="0" cy="703701"/>
            </a:xfrm>
            <a:prstGeom prst="straightConnector1">
              <a:avLst/>
            </a:prstGeom>
            <a:ln w="38100">
              <a:tailEnd type="triangle"/>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01036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p:bldP spid="14" grpId="0"/>
      <p:bldP spid="15"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algn="ctr"/>
            <a:r>
              <a:rPr lang="en-US" dirty="0" smtClean="0"/>
              <a:t>Training goals</a:t>
            </a:r>
            <a:endParaRPr lang="en-GB" dirty="0"/>
          </a:p>
        </p:txBody>
      </p:sp>
      <p:sp>
        <p:nvSpPr>
          <p:cNvPr id="3" name="Content Placeholder 2"/>
          <p:cNvSpPr>
            <a:spLocks noGrp="1"/>
          </p:cNvSpPr>
          <p:nvPr>
            <p:ph sz="half" idx="2"/>
          </p:nvPr>
        </p:nvSpPr>
        <p:spPr>
          <a:xfrm>
            <a:off x="251520" y="1740944"/>
            <a:ext cx="8892480" cy="3920304"/>
          </a:xfrm>
        </p:spPr>
        <p:txBody>
          <a:bodyPr/>
          <a:lstStyle/>
          <a:p>
            <a:pPr marL="514350" indent="-514350">
              <a:buFont typeface="+mj-lt"/>
              <a:buAutoNum type="arabicPeriod"/>
            </a:pPr>
            <a:r>
              <a:rPr lang="en-GB" sz="2400" dirty="0" smtClean="0">
                <a:latin typeface="Candara" panose="020E0502030303020204" pitchFamily="34" charset="0"/>
              </a:rPr>
              <a:t>Learn the concept of cloud computing and EOSC</a:t>
            </a:r>
          </a:p>
          <a:p>
            <a:pPr marL="514350" indent="-514350">
              <a:buFont typeface="+mj-lt"/>
              <a:buAutoNum type="arabicPeriod"/>
            </a:pPr>
            <a:r>
              <a:rPr lang="en-GB" sz="2400" dirty="0" smtClean="0">
                <a:latin typeface="Candara" panose="020E0502030303020204" pitchFamily="34" charset="0"/>
              </a:rPr>
              <a:t>Understand the model and applicability of EGI cloud</a:t>
            </a:r>
          </a:p>
          <a:p>
            <a:pPr marL="514350" indent="-514350">
              <a:buFont typeface="+mj-lt"/>
              <a:buAutoNum type="arabicPeriod"/>
            </a:pPr>
            <a:r>
              <a:rPr lang="en-GB" sz="2400" dirty="0" smtClean="0">
                <a:latin typeface="Candara" panose="020E0502030303020204" pitchFamily="34" charset="0"/>
              </a:rPr>
              <a:t>Hands on practice with EOSC-hub and cloud services</a:t>
            </a:r>
          </a:p>
          <a:p>
            <a:pPr marL="1068388" lvl="1"/>
            <a:r>
              <a:rPr lang="en-GB" sz="2000" dirty="0" smtClean="0">
                <a:latin typeface="Candara" panose="020E0502030303020204" pitchFamily="34" charset="0"/>
              </a:rPr>
              <a:t>EOSC-hub Catalogue</a:t>
            </a:r>
          </a:p>
          <a:p>
            <a:pPr marL="1068388" lvl="1"/>
            <a:r>
              <a:rPr lang="en-GB" sz="2000" dirty="0" smtClean="0">
                <a:latin typeface="Candara" panose="020E0502030303020204" pitchFamily="34" charset="0"/>
              </a:rPr>
              <a:t>EGI </a:t>
            </a:r>
            <a:r>
              <a:rPr lang="en-GB" sz="2000" dirty="0" err="1" smtClean="0">
                <a:latin typeface="Candara" panose="020E0502030303020204" pitchFamily="34" charset="0"/>
              </a:rPr>
              <a:t>Jupyter</a:t>
            </a:r>
            <a:r>
              <a:rPr lang="en-GB" sz="2000" dirty="0" smtClean="0">
                <a:latin typeface="Candara" panose="020E0502030303020204" pitchFamily="34" charset="0"/>
              </a:rPr>
              <a:t> Notebook service (with R today)</a:t>
            </a:r>
          </a:p>
          <a:p>
            <a:pPr marL="514350" indent="-514350">
              <a:buFont typeface="+mj-lt"/>
              <a:buAutoNum type="arabicPeriod"/>
            </a:pPr>
            <a:r>
              <a:rPr lang="en-GB" sz="2400" dirty="0" smtClean="0">
                <a:latin typeface="Candara" panose="020E0502030303020204" pitchFamily="34" charset="0"/>
              </a:rPr>
              <a:t>See future possibilities with EOSC</a:t>
            </a:r>
          </a:p>
          <a:p>
            <a:pPr marL="514350" indent="-514350">
              <a:buFont typeface="+mj-lt"/>
              <a:buAutoNum type="arabicPeriod"/>
            </a:pPr>
            <a:r>
              <a:rPr lang="en-GB" sz="2400" dirty="0" smtClean="0">
                <a:latin typeface="Candara" panose="020E0502030303020204" pitchFamily="34" charset="0"/>
              </a:rPr>
              <a:t>Steps to become an active user</a:t>
            </a:r>
          </a:p>
        </p:txBody>
      </p:sp>
    </p:spTree>
    <p:extLst>
      <p:ext uri="{BB962C8B-B14F-4D97-AF65-F5344CB8AC3E}">
        <p14:creationId xmlns:p14="http://schemas.microsoft.com/office/powerpoint/2010/main" val="24054703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88"/>
          <p:cNvSpPr/>
          <p:nvPr/>
        </p:nvSpPr>
        <p:spPr>
          <a:xfrm>
            <a:off x="1943913" y="4298242"/>
            <a:ext cx="3071859" cy="2375651"/>
          </a:xfrm>
          <a:prstGeom prst="roundRect">
            <a:avLst/>
          </a:prstGeom>
        </p:spPr>
        <p:style>
          <a:lnRef idx="1">
            <a:schemeClr val="accent1"/>
          </a:lnRef>
          <a:fillRef idx="2">
            <a:schemeClr val="accent1"/>
          </a:fillRef>
          <a:effectRef idx="1">
            <a:schemeClr val="accent1"/>
          </a:effectRef>
          <a:fontRef idx="minor">
            <a:schemeClr val="dk1"/>
          </a:fontRef>
        </p:style>
        <p:txBody>
          <a:bodyPr lIns="91429" tIns="45715" rIns="91429" bIns="45715" rtlCol="0" anchor="b" anchorCtr="0"/>
          <a:lstStyle/>
          <a:p>
            <a:pPr algn="ctr"/>
            <a:r>
              <a:rPr lang="en-GB" b="1" dirty="0" smtClean="0"/>
              <a:t>Appliances Marketplace (</a:t>
            </a:r>
            <a:r>
              <a:rPr lang="en-GB" b="1" dirty="0" err="1" smtClean="0"/>
              <a:t>AppDB</a:t>
            </a:r>
            <a:r>
              <a:rPr lang="en-GB" b="1" dirty="0" smtClean="0"/>
              <a:t>)</a:t>
            </a:r>
            <a:endParaRPr lang="en-GB" b="1" dirty="0"/>
          </a:p>
        </p:txBody>
      </p:sp>
      <p:sp>
        <p:nvSpPr>
          <p:cNvPr id="8" name="Rounded Rectangle 7"/>
          <p:cNvSpPr/>
          <p:nvPr/>
        </p:nvSpPr>
        <p:spPr>
          <a:xfrm>
            <a:off x="5292080" y="1561324"/>
            <a:ext cx="3672408" cy="4752528"/>
          </a:xfrm>
          <a:prstGeom prst="roundRect">
            <a:avLst>
              <a:gd name="adj" fmla="val 9427"/>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0" rIns="0" bIns="45715" rtlCol="0" anchor="t" anchorCtr="0"/>
          <a:lstStyle/>
          <a:p>
            <a:pPr algn="r"/>
            <a:endParaRPr lang="en-GB" dirty="0">
              <a:solidFill>
                <a:schemeClr val="tx1"/>
              </a:solidFill>
            </a:endParaRPr>
          </a:p>
        </p:txBody>
      </p:sp>
      <p:sp>
        <p:nvSpPr>
          <p:cNvPr id="4" name="Cloud"/>
          <p:cNvSpPr>
            <a:spLocks noChangeAspect="1" noEditPoints="1" noChangeArrowheads="1"/>
          </p:cNvSpPr>
          <p:nvPr/>
        </p:nvSpPr>
        <p:spPr bwMode="auto">
          <a:xfrm>
            <a:off x="5868144" y="2204865"/>
            <a:ext cx="1561224" cy="119478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sz="1400" dirty="0">
              <a:solidFill>
                <a:schemeClr val="bg1"/>
              </a:solidFill>
            </a:endParaRPr>
          </a:p>
        </p:txBody>
      </p:sp>
      <p:sp>
        <p:nvSpPr>
          <p:cNvPr id="5" name="Cloud"/>
          <p:cNvSpPr>
            <a:spLocks noChangeAspect="1" noEditPoints="1" noChangeArrowheads="1"/>
          </p:cNvSpPr>
          <p:nvPr/>
        </p:nvSpPr>
        <p:spPr bwMode="auto">
          <a:xfrm>
            <a:off x="7524329" y="5233732"/>
            <a:ext cx="1152128" cy="772086"/>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6" name="Cloud"/>
          <p:cNvSpPr>
            <a:spLocks noChangeAspect="1" noEditPoints="1" noChangeArrowheads="1"/>
          </p:cNvSpPr>
          <p:nvPr/>
        </p:nvSpPr>
        <p:spPr bwMode="auto">
          <a:xfrm>
            <a:off x="5351356" y="3865580"/>
            <a:ext cx="2435263" cy="16319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7" name="Cloud"/>
          <p:cNvSpPr>
            <a:spLocks noChangeAspect="1" noEditPoints="1" noChangeArrowheads="1"/>
          </p:cNvSpPr>
          <p:nvPr/>
        </p:nvSpPr>
        <p:spPr bwMode="auto">
          <a:xfrm>
            <a:off x="7392035" y="3020737"/>
            <a:ext cx="1368152" cy="91685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29" tIns="45715" rIns="91429" bIns="45715" numCol="1" anchor="t" anchorCtr="0" compatLnSpc="1">
            <a:prstTxWarp prst="textNoShape">
              <a:avLst/>
            </a:prstTxWarp>
          </a:bodyPr>
          <a:lstStyle/>
          <a:p>
            <a:endParaRPr lang="en-GB"/>
          </a:p>
        </p:txBody>
      </p:sp>
      <p:sp>
        <p:nvSpPr>
          <p:cNvPr id="9" name="Rectangle 8"/>
          <p:cNvSpPr/>
          <p:nvPr/>
        </p:nvSpPr>
        <p:spPr>
          <a:xfrm>
            <a:off x="5998768" y="1564913"/>
            <a:ext cx="2258980" cy="646321"/>
          </a:xfrm>
          <a:prstGeom prst="rect">
            <a:avLst/>
          </a:prstGeom>
        </p:spPr>
        <p:txBody>
          <a:bodyPr wrap="none" lIns="91429" tIns="45715" rIns="91429" bIns="45715">
            <a:spAutoFit/>
          </a:bodyPr>
          <a:lstStyle/>
          <a:p>
            <a:pPr algn="ctr"/>
            <a:r>
              <a:rPr lang="en-GB" dirty="0">
                <a:solidFill>
                  <a:schemeClr val="tx2"/>
                </a:solidFill>
              </a:rPr>
              <a:t>Clouds </a:t>
            </a:r>
            <a:r>
              <a:rPr lang="en-GB" dirty="0" smtClean="0">
                <a:solidFill>
                  <a:schemeClr val="tx2"/>
                </a:solidFill>
              </a:rPr>
              <a:t>of the </a:t>
            </a:r>
            <a:r>
              <a:rPr lang="en-GB" dirty="0" err="1" smtClean="0">
                <a:solidFill>
                  <a:schemeClr val="tx2"/>
                </a:solidFill>
              </a:rPr>
              <a:t>Chipster</a:t>
            </a:r>
            <a:r>
              <a:rPr lang="en-GB" dirty="0">
                <a:solidFill>
                  <a:schemeClr val="tx2"/>
                </a:solidFill>
              </a:rPr>
              <a:t/>
            </a:r>
            <a:br>
              <a:rPr lang="en-GB" dirty="0">
                <a:solidFill>
                  <a:schemeClr val="tx2"/>
                </a:solidFill>
              </a:rPr>
            </a:br>
            <a:r>
              <a:rPr lang="en-GB" dirty="0" smtClean="0">
                <a:solidFill>
                  <a:schemeClr val="tx2"/>
                </a:solidFill>
              </a:rPr>
              <a:t>Virtual Organisation</a:t>
            </a:r>
            <a:endParaRPr lang="en-GB" dirty="0">
              <a:solidFill>
                <a:schemeClr val="tx2"/>
              </a:solidFill>
            </a:endParaRPr>
          </a:p>
        </p:txBody>
      </p:sp>
      <p:sp>
        <p:nvSpPr>
          <p:cNvPr id="11" name="Rettangolo 86"/>
          <p:cNvSpPr/>
          <p:nvPr/>
        </p:nvSpPr>
        <p:spPr bwMode="auto">
          <a:xfrm>
            <a:off x="2135453" y="4566408"/>
            <a:ext cx="2736304" cy="1171380"/>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b" anchorCtr="0"/>
          <a:lstStyle/>
          <a:p>
            <a:pPr algn="ctr" defTabSz="1733351">
              <a:lnSpc>
                <a:spcPct val="90000"/>
              </a:lnSpc>
              <a:spcAft>
                <a:spcPct val="35000"/>
              </a:spcAft>
              <a:defRPr/>
            </a:pPr>
            <a:r>
              <a:rPr lang="es-ES" dirty="0" smtClean="0">
                <a:solidFill>
                  <a:schemeClr val="tx2"/>
                </a:solidFill>
              </a:rPr>
              <a:t>Virtual </a:t>
            </a:r>
            <a:r>
              <a:rPr lang="es-ES" dirty="0" err="1" smtClean="0">
                <a:solidFill>
                  <a:schemeClr val="tx2"/>
                </a:solidFill>
              </a:rPr>
              <a:t>Appliances</a:t>
            </a:r>
            <a:r>
              <a:rPr lang="es-ES" dirty="0">
                <a:solidFill>
                  <a:schemeClr val="tx2"/>
                </a:solidFill>
              </a:rPr>
              <a:t/>
            </a:r>
            <a:br>
              <a:rPr lang="es-ES" dirty="0">
                <a:solidFill>
                  <a:schemeClr val="tx2"/>
                </a:solidFill>
              </a:rPr>
            </a:br>
            <a:r>
              <a:rPr lang="es-ES" dirty="0" smtClean="0">
                <a:solidFill>
                  <a:schemeClr val="tx2"/>
                </a:solidFill>
              </a:rPr>
              <a:t>of </a:t>
            </a:r>
            <a:r>
              <a:rPr lang="es-ES" dirty="0" err="1" smtClean="0">
                <a:solidFill>
                  <a:schemeClr val="tx2"/>
                </a:solidFill>
              </a:rPr>
              <a:t>the</a:t>
            </a:r>
            <a:r>
              <a:rPr lang="es-ES" dirty="0" smtClean="0">
                <a:solidFill>
                  <a:schemeClr val="tx2"/>
                </a:solidFill>
              </a:rPr>
              <a:t> </a:t>
            </a:r>
            <a:r>
              <a:rPr lang="es-ES" dirty="0" err="1" smtClean="0">
                <a:solidFill>
                  <a:schemeClr val="tx2"/>
                </a:solidFill>
              </a:rPr>
              <a:t>Chipster</a:t>
            </a:r>
            <a:r>
              <a:rPr lang="es-ES" dirty="0" smtClean="0">
                <a:solidFill>
                  <a:schemeClr val="tx2"/>
                </a:solidFill>
              </a:rPr>
              <a:t> VO</a:t>
            </a:r>
            <a:endParaRPr lang="es-ES" dirty="0">
              <a:solidFill>
                <a:schemeClr val="tx2"/>
              </a:solidFill>
            </a:endParaRPr>
          </a:p>
        </p:txBody>
      </p:sp>
      <p:sp>
        <p:nvSpPr>
          <p:cNvPr id="15" name="Rettangolo 86"/>
          <p:cNvSpPr/>
          <p:nvPr/>
        </p:nvSpPr>
        <p:spPr bwMode="auto">
          <a:xfrm>
            <a:off x="2339753" y="4657669"/>
            <a:ext cx="1056591" cy="545599"/>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dirty="0" err="1" smtClean="0">
                <a:solidFill>
                  <a:schemeClr val="tx1"/>
                </a:solidFill>
              </a:rPr>
              <a:t>Chipster</a:t>
            </a:r>
            <a:r>
              <a:rPr lang="es-ES" dirty="0" smtClean="0">
                <a:solidFill>
                  <a:schemeClr val="tx1"/>
                </a:solidFill>
              </a:rPr>
              <a:t> VM</a:t>
            </a:r>
            <a:endParaRPr lang="es-ES" dirty="0">
              <a:solidFill>
                <a:schemeClr val="tx1"/>
              </a:solidFill>
            </a:endParaRPr>
          </a:p>
        </p:txBody>
      </p:sp>
      <p:sp>
        <p:nvSpPr>
          <p:cNvPr id="23" name="Rettangolo 86"/>
          <p:cNvSpPr/>
          <p:nvPr/>
        </p:nvSpPr>
        <p:spPr bwMode="auto">
          <a:xfrm>
            <a:off x="6262070" y="3039278"/>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sp>
        <p:nvSpPr>
          <p:cNvPr id="27" name="Rettangolo 86"/>
          <p:cNvSpPr/>
          <p:nvPr/>
        </p:nvSpPr>
        <p:spPr bwMode="auto">
          <a:xfrm>
            <a:off x="7774238" y="3429000"/>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sp>
        <p:nvSpPr>
          <p:cNvPr id="31" name="Rettangolo 86"/>
          <p:cNvSpPr/>
          <p:nvPr/>
        </p:nvSpPr>
        <p:spPr bwMode="auto">
          <a:xfrm>
            <a:off x="7740352" y="5614935"/>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smtClean="0">
                <a:solidFill>
                  <a:schemeClr val="tx1"/>
                </a:solidFill>
              </a:rPr>
              <a:t>VM</a:t>
            </a:r>
            <a:endParaRPr lang="es-ES" sz="900" dirty="0">
              <a:solidFill>
                <a:schemeClr val="tx1"/>
              </a:solidFill>
            </a:endParaRPr>
          </a:p>
        </p:txBody>
      </p:sp>
      <p:sp>
        <p:nvSpPr>
          <p:cNvPr id="35" name="Rettangolo 86"/>
          <p:cNvSpPr/>
          <p:nvPr/>
        </p:nvSpPr>
        <p:spPr bwMode="auto">
          <a:xfrm>
            <a:off x="5879868" y="4983494"/>
            <a:ext cx="254146" cy="24570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86915" tIns="65186" rIns="86915" bIns="65186" spcCol="1114" anchor="ctr"/>
          <a:lstStyle/>
          <a:p>
            <a:pPr algn="ctr" defTabSz="1733351">
              <a:lnSpc>
                <a:spcPct val="90000"/>
              </a:lnSpc>
              <a:spcAft>
                <a:spcPct val="35000"/>
              </a:spcAft>
              <a:defRPr/>
            </a:pPr>
            <a:r>
              <a:rPr lang="es-ES" sz="900" dirty="0">
                <a:solidFill>
                  <a:schemeClr val="tx1"/>
                </a:solidFill>
              </a:rPr>
              <a:t>VM</a:t>
            </a:r>
          </a:p>
        </p:txBody>
      </p:sp>
      <p:pic>
        <p:nvPicPr>
          <p:cNvPr id="36" name="Picture 3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2677886" y="1979154"/>
            <a:ext cx="576064" cy="576064"/>
          </a:xfrm>
          <a:prstGeom prst="rect">
            <a:avLst/>
          </a:prstGeom>
        </p:spPr>
      </p:pic>
      <p:cxnSp>
        <p:nvCxnSpPr>
          <p:cNvPr id="38" name="Straight Arrow Connector 37"/>
          <p:cNvCxnSpPr>
            <a:stCxn id="15" idx="3"/>
          </p:cNvCxnSpPr>
          <p:nvPr/>
        </p:nvCxnSpPr>
        <p:spPr>
          <a:xfrm>
            <a:off x="3396343" y="4930468"/>
            <a:ext cx="1828800" cy="17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007660" y="2876531"/>
            <a:ext cx="1563738" cy="1239460"/>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778633" y="3453082"/>
            <a:ext cx="1203552" cy="646321"/>
          </a:xfrm>
          <a:prstGeom prst="rect">
            <a:avLst/>
          </a:prstGeom>
          <a:noFill/>
        </p:spPr>
        <p:txBody>
          <a:bodyPr wrap="none" lIns="91429" tIns="45715" rIns="91429" bIns="45715" rtlCol="0">
            <a:spAutoFit/>
          </a:bodyPr>
          <a:lstStyle/>
          <a:p>
            <a:pPr algn="ctr"/>
            <a:r>
              <a:rPr lang="en-US" b="1" dirty="0" smtClean="0"/>
              <a:t>Cloud calls</a:t>
            </a:r>
            <a:r>
              <a:rPr lang="en-US" dirty="0"/>
              <a:t/>
            </a:r>
            <a:br>
              <a:rPr lang="en-US" dirty="0"/>
            </a:br>
            <a:r>
              <a:rPr lang="en-US" dirty="0" smtClean="0"/>
              <a:t>(CMD/API)</a:t>
            </a:r>
            <a:endParaRPr lang="en-GB" dirty="0"/>
          </a:p>
        </p:txBody>
      </p:sp>
      <p:sp>
        <p:nvSpPr>
          <p:cNvPr id="74" name="Rettangolo 86"/>
          <p:cNvSpPr/>
          <p:nvPr/>
        </p:nvSpPr>
        <p:spPr bwMode="auto">
          <a:xfrm>
            <a:off x="6366861" y="4149080"/>
            <a:ext cx="578734" cy="592012"/>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sz="1400" dirty="0">
                <a:solidFill>
                  <a:schemeClr val="tx1"/>
                </a:solidFill>
              </a:rPr>
              <a:t>VM</a:t>
            </a:r>
          </a:p>
        </p:txBody>
      </p:sp>
      <p:sp>
        <p:nvSpPr>
          <p:cNvPr id="75" name="Rettangolo 86"/>
          <p:cNvSpPr/>
          <p:nvPr/>
        </p:nvSpPr>
        <p:spPr bwMode="auto">
          <a:xfrm>
            <a:off x="6945594" y="4237036"/>
            <a:ext cx="578734" cy="375375"/>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99049" tIns="74287" rIns="99049" bIns="74287" spcCol="1270" anchor="ctr"/>
          <a:lstStyle/>
          <a:p>
            <a:pPr algn="ctr" defTabSz="1733351">
              <a:lnSpc>
                <a:spcPct val="90000"/>
              </a:lnSpc>
              <a:spcAft>
                <a:spcPct val="35000"/>
              </a:spcAft>
              <a:defRPr/>
            </a:pPr>
            <a:r>
              <a:rPr lang="es-ES" sz="1100" dirty="0">
                <a:solidFill>
                  <a:schemeClr val="tx1"/>
                </a:solidFill>
              </a:rPr>
              <a:t>Block</a:t>
            </a:r>
            <a:br>
              <a:rPr lang="es-ES" sz="1100" dirty="0">
                <a:solidFill>
                  <a:schemeClr val="tx1"/>
                </a:solidFill>
              </a:rPr>
            </a:br>
            <a:r>
              <a:rPr lang="es-ES" sz="1100" dirty="0" err="1">
                <a:solidFill>
                  <a:schemeClr val="tx1"/>
                </a:solidFill>
              </a:rPr>
              <a:t>storage</a:t>
            </a:r>
            <a:endParaRPr lang="es-ES" sz="1100" dirty="0">
              <a:solidFill>
                <a:schemeClr val="tx1"/>
              </a:solidFill>
            </a:endParaRPr>
          </a:p>
        </p:txBody>
      </p:sp>
      <p:sp>
        <p:nvSpPr>
          <p:cNvPr id="54" name="Rectangle 53"/>
          <p:cNvSpPr/>
          <p:nvPr/>
        </p:nvSpPr>
        <p:spPr>
          <a:xfrm>
            <a:off x="7383562" y="3228187"/>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59" name="Rectangle 58"/>
          <p:cNvSpPr/>
          <p:nvPr/>
        </p:nvSpPr>
        <p:spPr>
          <a:xfrm>
            <a:off x="7380312" y="5377748"/>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62" name="Rectangle 61"/>
          <p:cNvSpPr/>
          <p:nvPr/>
        </p:nvSpPr>
        <p:spPr>
          <a:xfrm>
            <a:off x="5868144" y="2652123"/>
            <a:ext cx="212775" cy="565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sp>
        <p:nvSpPr>
          <p:cNvPr id="63" name="Rectangle 62"/>
          <p:cNvSpPr/>
          <p:nvPr/>
        </p:nvSpPr>
        <p:spPr>
          <a:xfrm>
            <a:off x="5364088" y="4164290"/>
            <a:ext cx="387478" cy="1141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GB" dirty="0"/>
          </a:p>
        </p:txBody>
      </p:sp>
      <p:grpSp>
        <p:nvGrpSpPr>
          <p:cNvPr id="46" name="Group 45"/>
          <p:cNvGrpSpPr/>
          <p:nvPr/>
        </p:nvGrpSpPr>
        <p:grpSpPr>
          <a:xfrm>
            <a:off x="574441" y="339186"/>
            <a:ext cx="8072526" cy="865014"/>
            <a:chOff x="0" y="3527723"/>
            <a:chExt cx="6409407" cy="954719"/>
          </a:xfrm>
        </p:grpSpPr>
        <p:sp>
          <p:nvSpPr>
            <p:cNvPr id="47" name="Rounded Rectangle 46"/>
            <p:cNvSpPr/>
            <p:nvPr/>
          </p:nvSpPr>
          <p:spPr>
            <a:xfrm>
              <a:off x="0" y="3527723"/>
              <a:ext cx="6409407" cy="954719"/>
            </a:xfrm>
            <a:prstGeom prst="roundRect">
              <a:avLst/>
            </a:prstGeom>
            <a:solidFill>
              <a:srgbClr val="0070C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8" name="Rounded Rectangle 4"/>
            <p:cNvSpPr/>
            <p:nvPr/>
          </p:nvSpPr>
          <p:spPr>
            <a:xfrm>
              <a:off x="46606" y="3574329"/>
              <a:ext cx="6316195" cy="861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algn="ctr" defTabSz="896804">
                <a:lnSpc>
                  <a:spcPct val="90000"/>
                </a:lnSpc>
                <a:spcBef>
                  <a:spcPct val="0"/>
                </a:spcBef>
                <a:spcAft>
                  <a:spcPct val="35000"/>
                </a:spcAft>
              </a:pP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49" name="Rectangle 48"/>
          <p:cNvSpPr/>
          <p:nvPr/>
        </p:nvSpPr>
        <p:spPr>
          <a:xfrm>
            <a:off x="755576" y="346054"/>
            <a:ext cx="8424936" cy="850698"/>
          </a:xfrm>
          <a:prstGeom prst="rect">
            <a:avLst/>
          </a:prstGeom>
        </p:spPr>
        <p:txBody>
          <a:bodyPr wrap="square" lIns="80211" tIns="40105" rIns="80211" bIns="40105">
            <a:spAutoFit/>
          </a:bodyPr>
          <a:lstStyle/>
          <a:p>
            <a:pPr marL="168481" marR="770804" algn="ctr">
              <a:lnSpc>
                <a:spcPct val="100041"/>
              </a:lnSpc>
            </a:pPr>
            <a: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Typical use case: Sharing community applications</a:t>
            </a:r>
            <a:b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br>
            <a:r>
              <a:rPr lang="en-GB" sz="2500" dirty="0" smtClean="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rPr>
              <a:t>The CHIPSTER example</a:t>
            </a:r>
            <a:endParaRPr lang="en-GB" sz="2500" dirty="0">
              <a:solidFill>
                <a:srgbClr val="FFFFFF"/>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Rectangle 9"/>
          <p:cNvSpPr/>
          <p:nvPr/>
        </p:nvSpPr>
        <p:spPr>
          <a:xfrm>
            <a:off x="2743200" y="2669557"/>
            <a:ext cx="1502229" cy="621362"/>
          </a:xfrm>
          <a:prstGeom prst="rect">
            <a:avLst/>
          </a:prstGeom>
        </p:spPr>
        <p:style>
          <a:lnRef idx="1">
            <a:schemeClr val="accent1"/>
          </a:lnRef>
          <a:fillRef idx="3">
            <a:schemeClr val="accent1"/>
          </a:fillRef>
          <a:effectRef idx="2">
            <a:schemeClr val="accent1"/>
          </a:effectRef>
          <a:fontRef idx="minor">
            <a:schemeClr val="lt1"/>
          </a:fontRef>
        </p:style>
        <p:txBody>
          <a:bodyPr lIns="80229" tIns="40115" rIns="80229" bIns="40115" rtlCol="0" anchor="ctr"/>
          <a:lstStyle/>
          <a:p>
            <a:pPr algn="ctr"/>
            <a:r>
              <a:rPr lang="en-US" dirty="0" err="1" smtClean="0"/>
              <a:t>Chipster</a:t>
            </a:r>
            <a:r>
              <a:rPr lang="en-US" dirty="0" smtClean="0"/>
              <a:t> portal</a:t>
            </a:r>
            <a:endParaRPr lang="en-US" dirty="0"/>
          </a:p>
        </p:txBody>
      </p:sp>
      <p:pic>
        <p:nvPicPr>
          <p:cNvPr id="55" name="Picture 5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3734679" y="1955412"/>
            <a:ext cx="576064" cy="576064"/>
          </a:xfrm>
          <a:prstGeom prst="rect">
            <a:avLst/>
          </a:prstGeom>
        </p:spPr>
      </p:pic>
      <p:pic>
        <p:nvPicPr>
          <p:cNvPr id="56" name="Picture 5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3200401" y="1979154"/>
            <a:ext cx="576064" cy="576064"/>
          </a:xfrm>
          <a:prstGeom prst="rect">
            <a:avLst/>
          </a:prstGeom>
        </p:spPr>
      </p:pic>
      <p:pic>
        <p:nvPicPr>
          <p:cNvPr id="57" name="Picture 5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457201" y="4671725"/>
            <a:ext cx="576064" cy="576064"/>
          </a:xfrm>
          <a:prstGeom prst="rect">
            <a:avLst/>
          </a:prstGeom>
        </p:spPr>
      </p:pic>
      <p:sp>
        <p:nvSpPr>
          <p:cNvPr id="58" name="TextBox 57"/>
          <p:cNvSpPr txBox="1"/>
          <p:nvPr/>
        </p:nvSpPr>
        <p:spPr>
          <a:xfrm>
            <a:off x="3402047" y="4571846"/>
            <a:ext cx="1674009" cy="369322"/>
          </a:xfrm>
          <a:prstGeom prst="rect">
            <a:avLst/>
          </a:prstGeom>
          <a:noFill/>
        </p:spPr>
        <p:txBody>
          <a:bodyPr wrap="none" lIns="91429" tIns="45715" rIns="91429" bIns="45715" rtlCol="0">
            <a:spAutoFit/>
          </a:bodyPr>
          <a:lstStyle/>
          <a:p>
            <a:pPr algn="ctr"/>
            <a:r>
              <a:rPr lang="en-US" b="1" dirty="0" smtClean="0">
                <a:solidFill>
                  <a:schemeClr val="tx2">
                    <a:lumMod val="60000"/>
                    <a:lumOff val="40000"/>
                  </a:schemeClr>
                </a:solidFill>
              </a:rPr>
              <a:t>Push</a:t>
            </a:r>
            <a:r>
              <a:rPr lang="en-US" b="1" dirty="0">
                <a:solidFill>
                  <a:schemeClr val="tx2">
                    <a:lumMod val="60000"/>
                    <a:lumOff val="40000"/>
                  </a:schemeClr>
                </a:solidFill>
              </a:rPr>
              <a:t> </a:t>
            </a:r>
            <a:r>
              <a:rPr lang="en-US" b="1" dirty="0" smtClean="0">
                <a:solidFill>
                  <a:schemeClr val="tx2">
                    <a:lumMod val="60000"/>
                    <a:lumOff val="40000"/>
                  </a:schemeClr>
                </a:solidFill>
              </a:rPr>
              <a:t>VM image</a:t>
            </a:r>
            <a:endParaRPr lang="en-GB" dirty="0">
              <a:solidFill>
                <a:schemeClr val="tx2">
                  <a:lumMod val="60000"/>
                  <a:lumOff val="40000"/>
                </a:schemeClr>
              </a:solidFill>
            </a:endParaRPr>
          </a:p>
        </p:txBody>
      </p:sp>
      <p:cxnSp>
        <p:nvCxnSpPr>
          <p:cNvPr id="60" name="Straight Arrow Connector 59"/>
          <p:cNvCxnSpPr/>
          <p:nvPr/>
        </p:nvCxnSpPr>
        <p:spPr>
          <a:xfrm>
            <a:off x="914400" y="4930468"/>
            <a:ext cx="1436914" cy="17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806596" y="4293096"/>
            <a:ext cx="1159270" cy="923320"/>
          </a:xfrm>
          <a:prstGeom prst="rect">
            <a:avLst/>
          </a:prstGeom>
          <a:noFill/>
        </p:spPr>
        <p:txBody>
          <a:bodyPr wrap="none" lIns="91429" tIns="45715" rIns="91429" bIns="45715" rtlCol="0">
            <a:spAutoFit/>
          </a:bodyPr>
          <a:lstStyle/>
          <a:p>
            <a:pPr algn="ctr"/>
            <a:r>
              <a:rPr lang="en-US" b="1" dirty="0" smtClean="0">
                <a:solidFill>
                  <a:schemeClr val="tx2">
                    <a:lumMod val="60000"/>
                    <a:lumOff val="40000"/>
                  </a:schemeClr>
                </a:solidFill>
              </a:rPr>
              <a:t>Prepare,</a:t>
            </a:r>
            <a:br>
              <a:rPr lang="en-US" b="1" dirty="0" smtClean="0">
                <a:solidFill>
                  <a:schemeClr val="tx2">
                    <a:lumMod val="60000"/>
                    <a:lumOff val="40000"/>
                  </a:schemeClr>
                </a:solidFill>
              </a:rPr>
            </a:br>
            <a:r>
              <a:rPr lang="en-US" b="1" dirty="0" smtClean="0">
                <a:solidFill>
                  <a:schemeClr val="tx2">
                    <a:lumMod val="60000"/>
                    <a:lumOff val="40000"/>
                  </a:schemeClr>
                </a:solidFill>
              </a:rPr>
              <a:t>register</a:t>
            </a:r>
            <a:br>
              <a:rPr lang="en-US" b="1" dirty="0" smtClean="0">
                <a:solidFill>
                  <a:schemeClr val="tx2">
                    <a:lumMod val="60000"/>
                    <a:lumOff val="40000"/>
                  </a:schemeClr>
                </a:solidFill>
              </a:rPr>
            </a:br>
            <a:r>
              <a:rPr lang="en-US" b="1" dirty="0" smtClean="0">
                <a:solidFill>
                  <a:schemeClr val="tx2">
                    <a:lumMod val="60000"/>
                    <a:lumOff val="40000"/>
                  </a:schemeClr>
                </a:solidFill>
              </a:rPr>
              <a:t>VM image</a:t>
            </a:r>
            <a:endParaRPr lang="en-GB" dirty="0">
              <a:solidFill>
                <a:schemeClr val="tx2">
                  <a:lumMod val="60000"/>
                  <a:lumOff val="40000"/>
                </a:schemeClr>
              </a:solidFill>
            </a:endParaRPr>
          </a:p>
        </p:txBody>
      </p:sp>
      <p:sp>
        <p:nvSpPr>
          <p:cNvPr id="50" name="TextBox 49"/>
          <p:cNvSpPr txBox="1"/>
          <p:nvPr/>
        </p:nvSpPr>
        <p:spPr>
          <a:xfrm>
            <a:off x="21896" y="5155007"/>
            <a:ext cx="1450426" cy="912010"/>
          </a:xfrm>
          <a:prstGeom prst="rect">
            <a:avLst/>
          </a:prstGeom>
          <a:noFill/>
        </p:spPr>
        <p:txBody>
          <a:bodyPr wrap="none" lIns="80229" tIns="40115" rIns="80229" bIns="40115" rtlCol="0">
            <a:spAutoFit/>
          </a:bodyPr>
          <a:lstStyle/>
          <a:p>
            <a:pPr algn="ctr"/>
            <a:r>
              <a:rPr lang="en-US" dirty="0" err="1" smtClean="0"/>
              <a:t>Chipster</a:t>
            </a:r>
            <a:r>
              <a:rPr lang="en-US" dirty="0"/>
              <a:t/>
            </a:r>
            <a:br>
              <a:rPr lang="en-US" dirty="0"/>
            </a:br>
            <a:r>
              <a:rPr lang="en-US" dirty="0" smtClean="0"/>
              <a:t>developer</a:t>
            </a:r>
            <a:br>
              <a:rPr lang="en-US" dirty="0" smtClean="0"/>
            </a:br>
            <a:r>
              <a:rPr lang="en-US" dirty="0" smtClean="0"/>
              <a:t>(CSC, Finland)</a:t>
            </a:r>
            <a:endParaRPr lang="en-US" dirty="0"/>
          </a:p>
        </p:txBody>
      </p:sp>
      <p:sp>
        <p:nvSpPr>
          <p:cNvPr id="64" name="TextBox 63"/>
          <p:cNvSpPr txBox="1"/>
          <p:nvPr/>
        </p:nvSpPr>
        <p:spPr>
          <a:xfrm>
            <a:off x="2558628" y="1644525"/>
            <a:ext cx="1805466" cy="358012"/>
          </a:xfrm>
          <a:prstGeom prst="rect">
            <a:avLst/>
          </a:prstGeom>
          <a:noFill/>
        </p:spPr>
        <p:txBody>
          <a:bodyPr wrap="none" lIns="80229" tIns="40115" rIns="80229" bIns="40115" rtlCol="0">
            <a:spAutoFit/>
          </a:bodyPr>
          <a:lstStyle/>
          <a:p>
            <a:pPr algn="ctr"/>
            <a:r>
              <a:rPr lang="en-US" dirty="0" err="1" smtClean="0"/>
              <a:t>Bioinformaticians</a:t>
            </a:r>
            <a:endParaRPr lang="en-US" dirty="0"/>
          </a:p>
        </p:txBody>
      </p:sp>
      <p:sp>
        <p:nvSpPr>
          <p:cNvPr id="51" name="Rectangle 50"/>
          <p:cNvSpPr/>
          <p:nvPr/>
        </p:nvSpPr>
        <p:spPr>
          <a:xfrm>
            <a:off x="130628" y="1357792"/>
            <a:ext cx="2416629" cy="2760694"/>
          </a:xfrm>
          <a:prstGeom prst="rect">
            <a:avLst/>
          </a:prstGeom>
        </p:spPr>
        <p:txBody>
          <a:bodyPr wrap="square" lIns="80229" tIns="40115" rIns="80229" bIns="40115">
            <a:spAutoFit/>
          </a:bodyPr>
          <a:lstStyle/>
          <a:p>
            <a:pPr marL="0" lvl="1"/>
            <a:r>
              <a:rPr lang="en-GB" altLang="en-US" sz="2100" dirty="0">
                <a:solidFill>
                  <a:schemeClr val="bg1">
                    <a:lumMod val="50000"/>
                  </a:schemeClr>
                </a:solidFill>
              </a:rPr>
              <a:t/>
            </a:r>
            <a:br>
              <a:rPr lang="en-GB" altLang="en-US" sz="2100" dirty="0">
                <a:solidFill>
                  <a:schemeClr val="bg1">
                    <a:lumMod val="50000"/>
                  </a:schemeClr>
                </a:solidFill>
              </a:rPr>
            </a:br>
            <a:r>
              <a:rPr lang="en-GB" altLang="en-US" sz="2100" dirty="0">
                <a:solidFill>
                  <a:schemeClr val="bg1">
                    <a:lumMod val="50000"/>
                  </a:schemeClr>
                </a:solidFill>
              </a:rPr>
              <a:t/>
            </a:r>
            <a:br>
              <a:rPr lang="en-GB" altLang="en-US" sz="2100" dirty="0">
                <a:solidFill>
                  <a:schemeClr val="bg1">
                    <a:lumMod val="50000"/>
                  </a:schemeClr>
                </a:solidFill>
              </a:rPr>
            </a:br>
            <a:r>
              <a:rPr lang="en-GB" altLang="en-US" sz="2100" dirty="0">
                <a:solidFill>
                  <a:schemeClr val="bg1">
                    <a:lumMod val="50000"/>
                  </a:schemeClr>
                </a:solidFill>
              </a:rPr>
              <a:t>Analysis software contains over 300 analysis tools for NGS, microarray, proteomics and sequence data.</a:t>
            </a:r>
          </a:p>
        </p:txBody>
      </p:sp>
      <p:cxnSp>
        <p:nvCxnSpPr>
          <p:cNvPr id="65" name="Straight Arrow Connector 64"/>
          <p:cNvCxnSpPr>
            <a:stCxn id="10" idx="3"/>
            <a:endCxn id="62" idx="1"/>
          </p:cNvCxnSpPr>
          <p:nvPr/>
        </p:nvCxnSpPr>
        <p:spPr>
          <a:xfrm flipV="1">
            <a:off x="4245429" y="2934816"/>
            <a:ext cx="1622715" cy="45423"/>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68" name="Rettangolo 86"/>
          <p:cNvSpPr/>
          <p:nvPr/>
        </p:nvSpPr>
        <p:spPr bwMode="auto">
          <a:xfrm>
            <a:off x="6270171" y="2326996"/>
            <a:ext cx="513420" cy="453932"/>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lIns="99049" tIns="74287" rIns="99049" bIns="74287" spcCol="1270" anchor="ctr"/>
          <a:lstStyle/>
          <a:p>
            <a:pPr algn="ctr" defTabSz="1733351">
              <a:lnSpc>
                <a:spcPct val="90000"/>
              </a:lnSpc>
              <a:spcAft>
                <a:spcPct val="35000"/>
              </a:spcAft>
              <a:defRPr/>
            </a:pPr>
            <a:r>
              <a:rPr lang="es-ES" sz="1400" dirty="0">
                <a:solidFill>
                  <a:schemeClr val="tx1"/>
                </a:solidFill>
              </a:rPr>
              <a:t>VM</a:t>
            </a:r>
          </a:p>
        </p:txBody>
      </p:sp>
      <p:sp>
        <p:nvSpPr>
          <p:cNvPr id="69" name="Rettangolo 86"/>
          <p:cNvSpPr/>
          <p:nvPr/>
        </p:nvSpPr>
        <p:spPr bwMode="auto">
          <a:xfrm>
            <a:off x="6783591" y="2366687"/>
            <a:ext cx="531609" cy="365976"/>
          </a:xfrm>
          <a:prstGeom prst="rect">
            <a:avLst/>
          </a:prstGeom>
          <a:solidFill>
            <a:schemeClr val="accent5">
              <a:lumMod val="40000"/>
              <a:lumOff val="6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none" lIns="99049" tIns="74287" rIns="99049" bIns="74287" spcCol="1270" anchor="ctr"/>
          <a:lstStyle/>
          <a:p>
            <a:pPr algn="ctr" defTabSz="1733351">
              <a:lnSpc>
                <a:spcPct val="90000"/>
              </a:lnSpc>
              <a:spcAft>
                <a:spcPct val="35000"/>
              </a:spcAft>
              <a:defRPr/>
            </a:pPr>
            <a:r>
              <a:rPr lang="es-ES" sz="1100" dirty="0">
                <a:solidFill>
                  <a:schemeClr val="tx1"/>
                </a:solidFill>
              </a:rPr>
              <a:t>Block</a:t>
            </a:r>
            <a:br>
              <a:rPr lang="es-ES" sz="1100" dirty="0">
                <a:solidFill>
                  <a:schemeClr val="tx1"/>
                </a:solidFill>
              </a:rPr>
            </a:br>
            <a:r>
              <a:rPr lang="es-ES" sz="1100" dirty="0" err="1">
                <a:solidFill>
                  <a:schemeClr val="tx1"/>
                </a:solidFill>
              </a:rPr>
              <a:t>storage</a:t>
            </a:r>
            <a:endParaRPr lang="es-ES" sz="1100" dirty="0">
              <a:solidFill>
                <a:schemeClr val="tx1"/>
              </a:solidFill>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433" y="1357792"/>
            <a:ext cx="1984939" cy="690402"/>
          </a:xfrm>
          <a:prstGeom prst="rect">
            <a:avLst/>
          </a:prstGeom>
        </p:spPr>
      </p:pic>
      <p:sp>
        <p:nvSpPr>
          <p:cNvPr id="71" name="TextBox 70"/>
          <p:cNvSpPr txBox="1"/>
          <p:nvPr/>
        </p:nvSpPr>
        <p:spPr>
          <a:xfrm>
            <a:off x="5652120" y="5807345"/>
            <a:ext cx="1832999" cy="429967"/>
          </a:xfrm>
          <a:prstGeom prst="rect">
            <a:avLst/>
          </a:prstGeom>
          <a:noFill/>
        </p:spPr>
        <p:txBody>
          <a:bodyPr wrap="square" lIns="91418" tIns="45710" rIns="91418" bIns="45710" rtlCol="0">
            <a:spAutoFit/>
          </a:bodyPr>
          <a:lstStyle/>
          <a:p>
            <a:r>
              <a:rPr lang="en-GB" sz="2100" i="1" dirty="0">
                <a:latin typeface="Open Sans" panose="020B0606030504020204" pitchFamily="34" charset="0"/>
                <a:ea typeface="Open Sans" panose="020B0606030504020204" pitchFamily="34" charset="0"/>
                <a:cs typeface="Open Sans" panose="020B0606030504020204" pitchFamily="34" charset="0"/>
                <a:hlinkClick r:id="rId6"/>
              </a:rPr>
              <a:t>Read more..</a:t>
            </a:r>
            <a:r>
              <a:rPr lang="en-GB" sz="2100" i="1" dirty="0">
                <a:latin typeface="Open Sans" panose="020B0606030504020204" pitchFamily="34" charset="0"/>
                <a:ea typeface="Open Sans" panose="020B0606030504020204" pitchFamily="34" charset="0"/>
                <a:cs typeface="Open Sans" panose="020B0606030504020204" pitchFamily="34" charset="0"/>
                <a:hlinkClick r:id="rId7"/>
              </a:rPr>
              <a:t>.</a:t>
            </a:r>
            <a:endParaRPr lang="en-GB" sz="2100" dirty="0"/>
          </a:p>
        </p:txBody>
      </p:sp>
      <p:sp>
        <p:nvSpPr>
          <p:cNvPr id="3" name="Rectangle 2"/>
          <p:cNvSpPr/>
          <p:nvPr/>
        </p:nvSpPr>
        <p:spPr>
          <a:xfrm>
            <a:off x="5724128" y="4797152"/>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52" name="Rectangle 51"/>
          <p:cNvSpPr/>
          <p:nvPr/>
        </p:nvSpPr>
        <p:spPr>
          <a:xfrm>
            <a:off x="6084168" y="2852936"/>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53" name="Rectangle 52"/>
          <p:cNvSpPr/>
          <p:nvPr/>
        </p:nvSpPr>
        <p:spPr>
          <a:xfrm>
            <a:off x="7596336" y="3212976"/>
            <a:ext cx="576064" cy="57606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
        <p:nvSpPr>
          <p:cNvPr id="67" name="Rectangle 66"/>
          <p:cNvSpPr/>
          <p:nvPr/>
        </p:nvSpPr>
        <p:spPr>
          <a:xfrm>
            <a:off x="7596336" y="5373216"/>
            <a:ext cx="576064" cy="5040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100" dirty="0" smtClean="0">
                <a:solidFill>
                  <a:schemeClr val="tx1"/>
                </a:solidFill>
              </a:rPr>
              <a:t>Cache</a:t>
            </a:r>
            <a:endParaRPr lang="en-US" sz="1100" dirty="0">
              <a:solidFill>
                <a:schemeClr val="tx1"/>
              </a:solidFill>
            </a:endParaRPr>
          </a:p>
        </p:txBody>
      </p:sp>
    </p:spTree>
    <p:extLst>
      <p:ext uri="{BB962C8B-B14F-4D97-AF65-F5344CB8AC3E}">
        <p14:creationId xmlns:p14="http://schemas.microsoft.com/office/powerpoint/2010/main" val="2182390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7" grpId="0" animBg="1"/>
      <p:bldP spid="31" grpId="0" animBg="1"/>
      <p:bldP spid="35" grpId="0" animBg="1"/>
      <p:bldP spid="43" grpId="0"/>
      <p:bldP spid="74" grpId="0" animBg="1"/>
      <p:bldP spid="75" grpId="0" animBg="1"/>
      <p:bldP spid="10" grpId="0" animBg="1"/>
      <p:bldP spid="58" grpId="0"/>
      <p:bldP spid="61" grpId="0"/>
      <p:bldP spid="64" grpId="0"/>
      <p:bldP spid="68" grpId="0" animBg="1"/>
      <p:bldP spid="69" grpId="0" animBg="1"/>
      <p:bldP spid="3" grpId="0" animBg="1"/>
      <p:bldP spid="52" grpId="0" animBg="1"/>
      <p:bldP spid="53" grpId="0" animBg="1"/>
      <p:bldP spid="6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 xmlns:a16="http://schemas.microsoft.com/office/drawing/2014/main" id="{44AE62B3-50EC-5341-9305-4641BF0945C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3782" y="1268413"/>
            <a:ext cx="5796437" cy="4854575"/>
          </a:xfrm>
        </p:spPr>
      </p:pic>
      <p:sp>
        <p:nvSpPr>
          <p:cNvPr id="3" name="Date Placeholder 2">
            <a:extLst>
              <a:ext uri="{FF2B5EF4-FFF2-40B4-BE49-F238E27FC236}">
                <a16:creationId xmlns="" xmlns:a16="http://schemas.microsoft.com/office/drawing/2014/main" id="{A2EDE6AC-5230-B247-B68A-5B34B87680A4}"/>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ACE3D595-9B01-314F-A0E3-3B825A3154E4}"/>
              </a:ext>
            </a:extLst>
          </p:cNvPr>
          <p:cNvSpPr>
            <a:spLocks noGrp="1"/>
          </p:cNvSpPr>
          <p:nvPr>
            <p:ph type="sldNum" sz="quarter" idx="12"/>
          </p:nvPr>
        </p:nvSpPr>
        <p:spPr/>
        <p:txBody>
          <a:bodyPr/>
          <a:lstStyle/>
          <a:p>
            <a:fld id="{B6F15528-21DE-4FAA-801E-634DDDAF4B2B}" type="slidenum">
              <a:rPr lang="en-US" smtClean="0"/>
              <a:pPr/>
              <a:t>31</a:t>
            </a:fld>
            <a:endParaRPr lang="en-US" dirty="0"/>
          </a:p>
        </p:txBody>
      </p:sp>
      <p:sp>
        <p:nvSpPr>
          <p:cNvPr id="5" name="Title 4">
            <a:extLst>
              <a:ext uri="{FF2B5EF4-FFF2-40B4-BE49-F238E27FC236}">
                <a16:creationId xmlns="" xmlns:a16="http://schemas.microsoft.com/office/drawing/2014/main" id="{0218039C-DD63-9143-AED1-1A7EC1130252}"/>
              </a:ext>
            </a:extLst>
          </p:cNvPr>
          <p:cNvSpPr>
            <a:spLocks noGrp="1"/>
          </p:cNvSpPr>
          <p:nvPr>
            <p:ph type="title"/>
          </p:nvPr>
        </p:nvSpPr>
        <p:spPr>
          <a:xfrm>
            <a:off x="2771800" y="188640"/>
            <a:ext cx="6480720" cy="537716"/>
          </a:xfrm>
        </p:spPr>
        <p:txBody>
          <a:bodyPr>
            <a:normAutofit fontScale="90000"/>
          </a:bodyPr>
          <a:lstStyle/>
          <a:p>
            <a:r>
              <a:rPr lang="en-GB" dirty="0"/>
              <a:t>Manage VMs via </a:t>
            </a:r>
            <a:r>
              <a:rPr lang="en-GB" dirty="0" err="1"/>
              <a:t>AppDB</a:t>
            </a:r>
            <a:r>
              <a:rPr lang="en-GB" dirty="0"/>
              <a:t> </a:t>
            </a:r>
            <a:r>
              <a:rPr lang="en-GB" dirty="0" err="1" smtClean="0"/>
              <a:t>VMOps</a:t>
            </a:r>
            <a:r>
              <a:rPr lang="en-GB" dirty="0" smtClean="0"/>
              <a:t/>
            </a:r>
            <a:br>
              <a:rPr lang="en-GB" dirty="0" smtClean="0"/>
            </a:br>
            <a:r>
              <a:rPr lang="en-GB" b="0" dirty="0">
                <a:hlinkClick r:id="rId3"/>
              </a:rPr>
              <a:t>https://dashboard.appdb.egi.eu</a:t>
            </a:r>
            <a:r>
              <a:rPr lang="en-GB" b="0" dirty="0" smtClean="0">
                <a:hlinkClick r:id="rId3"/>
              </a:rPr>
              <a:t>/</a:t>
            </a:r>
            <a:r>
              <a:rPr lang="en-GB" b="0" dirty="0" smtClean="0"/>
              <a:t> </a:t>
            </a:r>
            <a:endParaRPr lang="en-GB" b="0" dirty="0"/>
          </a:p>
        </p:txBody>
      </p:sp>
      <p:sp>
        <p:nvSpPr>
          <p:cNvPr id="9" name="Rectangular Callout 8">
            <a:extLst>
              <a:ext uri="{FF2B5EF4-FFF2-40B4-BE49-F238E27FC236}">
                <a16:creationId xmlns="" xmlns:a16="http://schemas.microsoft.com/office/drawing/2014/main" id="{A7CDB830-3443-9C41-BA99-43091532E1B4}"/>
              </a:ext>
            </a:extLst>
          </p:cNvPr>
          <p:cNvSpPr/>
          <p:nvPr/>
        </p:nvSpPr>
        <p:spPr>
          <a:xfrm>
            <a:off x="7326306" y="2852936"/>
            <a:ext cx="1188132" cy="1224136"/>
          </a:xfrm>
          <a:prstGeom prst="wedgeRectCallout">
            <a:avLst>
              <a:gd name="adj1" fmla="val -69974"/>
              <a:gd name="adj2" fmla="val 3928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Single dashboard for all providers</a:t>
            </a:r>
          </a:p>
        </p:txBody>
      </p:sp>
      <p:sp>
        <p:nvSpPr>
          <p:cNvPr id="10" name="Rectangular Callout 9">
            <a:extLst>
              <a:ext uri="{FF2B5EF4-FFF2-40B4-BE49-F238E27FC236}">
                <a16:creationId xmlns="" xmlns:a16="http://schemas.microsoft.com/office/drawing/2014/main" id="{6BAF14B7-C8FD-CD46-96D8-1010A77BD96E}"/>
              </a:ext>
            </a:extLst>
          </p:cNvPr>
          <p:cNvSpPr/>
          <p:nvPr/>
        </p:nvSpPr>
        <p:spPr>
          <a:xfrm>
            <a:off x="268256" y="1988840"/>
            <a:ext cx="1188132" cy="1224136"/>
          </a:xfrm>
          <a:prstGeom prst="wedgeRectCallout">
            <a:avLst>
              <a:gd name="adj1" fmla="val 75108"/>
              <a:gd name="adj2" fmla="val 2212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Wizard-like creation of VMs</a:t>
            </a:r>
          </a:p>
        </p:txBody>
      </p:sp>
      <p:sp>
        <p:nvSpPr>
          <p:cNvPr id="11" name="Rectangular Callout 10">
            <a:extLst>
              <a:ext uri="{FF2B5EF4-FFF2-40B4-BE49-F238E27FC236}">
                <a16:creationId xmlns="" xmlns:a16="http://schemas.microsoft.com/office/drawing/2014/main" id="{DAF4B84C-219A-DF4C-9E20-0F5FB762ADA8}"/>
              </a:ext>
            </a:extLst>
          </p:cNvPr>
          <p:cNvSpPr/>
          <p:nvPr/>
        </p:nvSpPr>
        <p:spPr>
          <a:xfrm>
            <a:off x="7128774" y="401741"/>
            <a:ext cx="1403666" cy="1224136"/>
          </a:xfrm>
          <a:prstGeom prst="wedgeRectCallout">
            <a:avLst>
              <a:gd name="adj1" fmla="val -37214"/>
              <a:gd name="adj2" fmla="val 6451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Complete Check-in integration</a:t>
            </a:r>
          </a:p>
        </p:txBody>
      </p:sp>
    </p:spTree>
    <p:extLst>
      <p:ext uri="{BB962C8B-B14F-4D97-AF65-F5344CB8AC3E}">
        <p14:creationId xmlns:p14="http://schemas.microsoft.com/office/powerpoint/2010/main" val="3047744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t>Select your VA</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 xmlns:a16="http://schemas.microsoft.com/office/drawing/2014/main" id="{68ABA853-37CB-FD43-BB1C-8DA8F3D46E53}"/>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93B5AA7B-E632-A849-940B-29C9676E3085}"/>
              </a:ext>
            </a:extLst>
          </p:cNvPr>
          <p:cNvSpPr>
            <a:spLocks noGrp="1"/>
          </p:cNvSpPr>
          <p:nvPr>
            <p:ph type="sldNum" sz="quarter" idx="12"/>
          </p:nvPr>
        </p:nvSpPr>
        <p:spPr/>
        <p:txBody>
          <a:bodyPr/>
          <a:lstStyle/>
          <a:p>
            <a:fld id="{B6F15528-21DE-4FAA-801E-634DDDAF4B2B}" type="slidenum">
              <a:rPr lang="en-US" smtClean="0"/>
              <a:pPr/>
              <a:t>32</a:t>
            </a:fld>
            <a:endParaRPr lang="en-US" dirty="0"/>
          </a:p>
        </p:txBody>
      </p:sp>
      <p:sp>
        <p:nvSpPr>
          <p:cNvPr id="5" name="Title 4">
            <a:extLst>
              <a:ext uri="{FF2B5EF4-FFF2-40B4-BE49-F238E27FC236}">
                <a16:creationId xmlns="" xmlns:a16="http://schemas.microsoft.com/office/drawing/2014/main"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 xmlns:a16="http://schemas.microsoft.com/office/drawing/2014/main"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0" y="1203232"/>
            <a:ext cx="5670630" cy="5034081"/>
          </a:xfrm>
          <a:prstGeom prst="rect">
            <a:avLst/>
          </a:prstGeom>
        </p:spPr>
      </p:pic>
      <p:sp>
        <p:nvSpPr>
          <p:cNvPr id="9" name="Rectangular Callout 8">
            <a:extLst>
              <a:ext uri="{FF2B5EF4-FFF2-40B4-BE49-F238E27FC236}">
                <a16:creationId xmlns="" xmlns:a16="http://schemas.microsoft.com/office/drawing/2014/main" id="{4E8A0DA4-5013-D143-B37E-63CA37B79AD0}"/>
              </a:ext>
            </a:extLst>
          </p:cNvPr>
          <p:cNvSpPr/>
          <p:nvPr/>
        </p:nvSpPr>
        <p:spPr>
          <a:xfrm>
            <a:off x="6534708" y="3933056"/>
            <a:ext cx="1188132" cy="1224136"/>
          </a:xfrm>
          <a:prstGeom prst="wedgeRectCallout">
            <a:avLst>
              <a:gd name="adj1" fmla="val -86510"/>
              <a:gd name="adj2" fmla="val -5393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Filter to easily find the right appliance</a:t>
            </a:r>
          </a:p>
        </p:txBody>
      </p:sp>
    </p:spTree>
    <p:extLst>
      <p:ext uri="{BB962C8B-B14F-4D97-AF65-F5344CB8AC3E}">
        <p14:creationId xmlns:p14="http://schemas.microsoft.com/office/powerpoint/2010/main" val="2747679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t>Select your VO</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 xmlns:a16="http://schemas.microsoft.com/office/drawing/2014/main" id="{68ABA853-37CB-FD43-BB1C-8DA8F3D46E53}"/>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93B5AA7B-E632-A849-940B-29C9676E3085}"/>
              </a:ext>
            </a:extLst>
          </p:cNvPr>
          <p:cNvSpPr>
            <a:spLocks noGrp="1"/>
          </p:cNvSpPr>
          <p:nvPr>
            <p:ph type="sldNum" sz="quarter" idx="12"/>
          </p:nvPr>
        </p:nvSpPr>
        <p:spPr/>
        <p:txBody>
          <a:bodyPr/>
          <a:lstStyle/>
          <a:p>
            <a:fld id="{B6F15528-21DE-4FAA-801E-634DDDAF4B2B}" type="slidenum">
              <a:rPr lang="en-US" smtClean="0"/>
              <a:pPr/>
              <a:t>33</a:t>
            </a:fld>
            <a:endParaRPr lang="en-US" dirty="0"/>
          </a:p>
        </p:txBody>
      </p:sp>
      <p:sp>
        <p:nvSpPr>
          <p:cNvPr id="5" name="Title 4">
            <a:extLst>
              <a:ext uri="{FF2B5EF4-FFF2-40B4-BE49-F238E27FC236}">
                <a16:creationId xmlns="" xmlns:a16="http://schemas.microsoft.com/office/drawing/2014/main"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 xmlns:a16="http://schemas.microsoft.com/office/drawing/2014/main"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1" y="1203232"/>
            <a:ext cx="5670629" cy="5034081"/>
          </a:xfrm>
          <a:prstGeom prst="rect">
            <a:avLst/>
          </a:prstGeom>
        </p:spPr>
      </p:pic>
      <p:sp>
        <p:nvSpPr>
          <p:cNvPr id="9" name="Rectangular Callout 8">
            <a:extLst>
              <a:ext uri="{FF2B5EF4-FFF2-40B4-BE49-F238E27FC236}">
                <a16:creationId xmlns="" xmlns:a16="http://schemas.microsoft.com/office/drawing/2014/main" id="{4E8A0DA4-5013-D143-B37E-63CA37B79AD0}"/>
              </a:ext>
            </a:extLst>
          </p:cNvPr>
          <p:cNvSpPr/>
          <p:nvPr/>
        </p:nvSpPr>
        <p:spPr>
          <a:xfrm>
            <a:off x="7542330" y="2329706"/>
            <a:ext cx="1188132" cy="1224136"/>
          </a:xfrm>
          <a:prstGeom prst="wedgeRectCallout">
            <a:avLst>
              <a:gd name="adj1" fmla="val -88609"/>
              <a:gd name="adj2" fmla="val 683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err="1"/>
              <a:t>VMOps</a:t>
            </a:r>
            <a:r>
              <a:rPr lang="en-GB" dirty="0"/>
              <a:t> will only show the VO you’re member of</a:t>
            </a:r>
          </a:p>
        </p:txBody>
      </p:sp>
    </p:spTree>
    <p:extLst>
      <p:ext uri="{BB962C8B-B14F-4D97-AF65-F5344CB8AC3E}">
        <p14:creationId xmlns:p14="http://schemas.microsoft.com/office/powerpoint/2010/main" val="3461785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solidFill>
                  <a:schemeClr val="bg1">
                    <a:lumMod val="65000"/>
                  </a:schemeClr>
                </a:solidFill>
              </a:rPr>
              <a:t>Select your VO</a:t>
            </a:r>
          </a:p>
          <a:p>
            <a:pPr marL="514350" indent="-514350">
              <a:buFont typeface="+mj-lt"/>
              <a:buAutoNum type="arabicPeriod"/>
            </a:pPr>
            <a:r>
              <a:rPr lang="en-GB" dirty="0"/>
              <a:t>Select the provider</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 xmlns:a16="http://schemas.microsoft.com/office/drawing/2014/main" id="{68ABA853-37CB-FD43-BB1C-8DA8F3D46E53}"/>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93B5AA7B-E632-A849-940B-29C9676E3085}"/>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
        <p:nvSpPr>
          <p:cNvPr id="5" name="Title 4">
            <a:extLst>
              <a:ext uri="{FF2B5EF4-FFF2-40B4-BE49-F238E27FC236}">
                <a16:creationId xmlns="" xmlns:a16="http://schemas.microsoft.com/office/drawing/2014/main"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grpSp>
        <p:nvGrpSpPr>
          <p:cNvPr id="10" name="Group 9">
            <a:extLst>
              <a:ext uri="{FF2B5EF4-FFF2-40B4-BE49-F238E27FC236}">
                <a16:creationId xmlns="" xmlns:a16="http://schemas.microsoft.com/office/drawing/2014/main" id="{6645AA98-78B9-E84A-8103-C753B8B78CC4}"/>
              </a:ext>
            </a:extLst>
          </p:cNvPr>
          <p:cNvGrpSpPr/>
          <p:nvPr/>
        </p:nvGrpSpPr>
        <p:grpSpPr>
          <a:xfrm>
            <a:off x="3221851" y="1203231"/>
            <a:ext cx="5670629" cy="5034080"/>
            <a:chOff x="4295800" y="1203231"/>
            <a:chExt cx="7560839" cy="5034080"/>
          </a:xfrm>
        </p:grpSpPr>
        <p:pic>
          <p:nvPicPr>
            <p:cNvPr id="7" name="Picture 6">
              <a:extLst>
                <a:ext uri="{FF2B5EF4-FFF2-40B4-BE49-F238E27FC236}">
                  <a16:creationId xmlns="" xmlns:a16="http://schemas.microsoft.com/office/drawing/2014/main"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5800" y="1203231"/>
              <a:ext cx="7560839" cy="5034080"/>
            </a:xfrm>
            <a:prstGeom prst="rect">
              <a:avLst/>
            </a:prstGeom>
          </p:spPr>
        </p:pic>
        <p:pic>
          <p:nvPicPr>
            <p:cNvPr id="6" name="Picture 5">
              <a:extLst>
                <a:ext uri="{FF2B5EF4-FFF2-40B4-BE49-F238E27FC236}">
                  <a16:creationId xmlns="" xmlns:a16="http://schemas.microsoft.com/office/drawing/2014/main" id="{274736C1-4DCB-B445-90B5-49419948DD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7154" y="5039864"/>
              <a:ext cx="6485470" cy="945026"/>
            </a:xfrm>
            <a:prstGeom prst="rect">
              <a:avLst/>
            </a:prstGeom>
          </p:spPr>
        </p:pic>
      </p:grpSp>
      <p:sp>
        <p:nvSpPr>
          <p:cNvPr id="9" name="Rectangular Callout 8">
            <a:extLst>
              <a:ext uri="{FF2B5EF4-FFF2-40B4-BE49-F238E27FC236}">
                <a16:creationId xmlns="" xmlns:a16="http://schemas.microsoft.com/office/drawing/2014/main" id="{4E8A0DA4-5013-D143-B37E-63CA37B79AD0}"/>
              </a:ext>
            </a:extLst>
          </p:cNvPr>
          <p:cNvSpPr/>
          <p:nvPr/>
        </p:nvSpPr>
        <p:spPr>
          <a:xfrm>
            <a:off x="7272300" y="3563307"/>
            <a:ext cx="1188132" cy="1224136"/>
          </a:xfrm>
          <a:prstGeom prst="wedgeRectCallout">
            <a:avLst>
              <a:gd name="adj1" fmla="val -29766"/>
              <a:gd name="adj2" fmla="val 8891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Providers with issues or in downtime are disabled </a:t>
            </a:r>
          </a:p>
        </p:txBody>
      </p:sp>
    </p:spTree>
    <p:extLst>
      <p:ext uri="{BB962C8B-B14F-4D97-AF65-F5344CB8AC3E}">
        <p14:creationId xmlns:p14="http://schemas.microsoft.com/office/powerpoint/2010/main" val="2293826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3663A5F4-FC9C-0041-BAD8-B7FD5ECF01A1}"/>
              </a:ext>
            </a:extLst>
          </p:cNvPr>
          <p:cNvSpPr>
            <a:spLocks noGrp="1"/>
          </p:cNvSpPr>
          <p:nvPr>
            <p:ph idx="1"/>
          </p:nvPr>
        </p:nvSpPr>
        <p:spPr>
          <a:xfrm>
            <a:off x="251520" y="1268764"/>
            <a:ext cx="3078342" cy="4855007"/>
          </a:xfrm>
        </p:spPr>
        <p:txBody>
          <a:bodyPr/>
          <a:lstStyle/>
          <a:p>
            <a:pPr marL="514350" indent="-514350">
              <a:buFont typeface="+mj-lt"/>
              <a:buAutoNum type="arabicPeriod"/>
            </a:pPr>
            <a:r>
              <a:rPr lang="en-GB" dirty="0">
                <a:solidFill>
                  <a:schemeClr val="bg1">
                    <a:lumMod val="65000"/>
                  </a:schemeClr>
                </a:solidFill>
              </a:rPr>
              <a:t>Select your VA</a:t>
            </a:r>
          </a:p>
          <a:p>
            <a:pPr marL="514350" indent="-514350">
              <a:buFont typeface="+mj-lt"/>
              <a:buAutoNum type="arabicPeriod"/>
            </a:pPr>
            <a:r>
              <a:rPr lang="en-GB" dirty="0">
                <a:solidFill>
                  <a:schemeClr val="bg1">
                    <a:lumMod val="65000"/>
                  </a:schemeClr>
                </a:solidFill>
              </a:rPr>
              <a:t>Select your VO</a:t>
            </a:r>
          </a:p>
          <a:p>
            <a:pPr marL="514350" indent="-514350">
              <a:buFont typeface="+mj-lt"/>
              <a:buAutoNum type="arabicPeriod"/>
            </a:pPr>
            <a:r>
              <a:rPr lang="en-GB" dirty="0">
                <a:solidFill>
                  <a:schemeClr val="bg1">
                    <a:lumMod val="65000"/>
                  </a:schemeClr>
                </a:solidFill>
              </a:rPr>
              <a:t>Select the provider</a:t>
            </a:r>
          </a:p>
          <a:p>
            <a:pPr marL="514350" indent="-514350">
              <a:buFont typeface="+mj-lt"/>
              <a:buAutoNum type="arabicPeriod"/>
            </a:pPr>
            <a:r>
              <a:rPr lang="en-GB" dirty="0"/>
              <a:t>Finalise configuration and deploy</a:t>
            </a:r>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sp>
        <p:nvSpPr>
          <p:cNvPr id="3" name="Date Placeholder 2">
            <a:extLst>
              <a:ext uri="{FF2B5EF4-FFF2-40B4-BE49-F238E27FC236}">
                <a16:creationId xmlns="" xmlns:a16="http://schemas.microsoft.com/office/drawing/2014/main" id="{68ABA853-37CB-FD43-BB1C-8DA8F3D46E53}"/>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93B5AA7B-E632-A849-940B-29C9676E3085}"/>
              </a:ext>
            </a:extLst>
          </p:cNvPr>
          <p:cNvSpPr>
            <a:spLocks noGrp="1"/>
          </p:cNvSpPr>
          <p:nvPr>
            <p:ph type="sldNum" sz="quarter" idx="12"/>
          </p:nvPr>
        </p:nvSpPr>
        <p:spPr/>
        <p:txBody>
          <a:bodyPr/>
          <a:lstStyle/>
          <a:p>
            <a:fld id="{B6F15528-21DE-4FAA-801E-634DDDAF4B2B}" type="slidenum">
              <a:rPr lang="en-US" smtClean="0"/>
              <a:pPr/>
              <a:t>35</a:t>
            </a:fld>
            <a:endParaRPr lang="en-US" dirty="0"/>
          </a:p>
        </p:txBody>
      </p:sp>
      <p:sp>
        <p:nvSpPr>
          <p:cNvPr id="5" name="Title 4">
            <a:extLst>
              <a:ext uri="{FF2B5EF4-FFF2-40B4-BE49-F238E27FC236}">
                <a16:creationId xmlns="" xmlns:a16="http://schemas.microsoft.com/office/drawing/2014/main" id="{453B2966-6F0F-0C4D-AC40-55EED44A2FD5}"/>
              </a:ext>
            </a:extLst>
          </p:cNvPr>
          <p:cNvSpPr>
            <a:spLocks noGrp="1"/>
          </p:cNvSpPr>
          <p:nvPr>
            <p:ph type="title"/>
          </p:nvPr>
        </p:nvSpPr>
        <p:spPr>
          <a:xfrm>
            <a:off x="2699792" y="188640"/>
            <a:ext cx="6480720" cy="537716"/>
          </a:xfrm>
        </p:spPr>
        <p:txBody>
          <a:bodyPr>
            <a:normAutofit fontScale="90000"/>
          </a:bodyPr>
          <a:lstStyle/>
          <a:p>
            <a:r>
              <a:rPr lang="en-GB" dirty="0"/>
              <a:t>Wizard for starting VMs</a:t>
            </a:r>
          </a:p>
        </p:txBody>
      </p:sp>
      <p:pic>
        <p:nvPicPr>
          <p:cNvPr id="7" name="Picture 6">
            <a:extLst>
              <a:ext uri="{FF2B5EF4-FFF2-40B4-BE49-F238E27FC236}">
                <a16:creationId xmlns="" xmlns:a16="http://schemas.microsoft.com/office/drawing/2014/main" id="{81588736-F851-1945-A34C-58D143D97F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851" y="1345666"/>
            <a:ext cx="5670629" cy="4749209"/>
          </a:xfrm>
          <a:prstGeom prst="rect">
            <a:avLst/>
          </a:prstGeom>
        </p:spPr>
      </p:pic>
    </p:spTree>
    <p:extLst>
      <p:ext uri="{BB962C8B-B14F-4D97-AF65-F5344CB8AC3E}">
        <p14:creationId xmlns:p14="http://schemas.microsoft.com/office/powerpoint/2010/main" val="881905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A2EDE6AC-5230-B247-B68A-5B34B87680A4}"/>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ACE3D595-9B01-314F-A0E3-3B825A3154E4}"/>
              </a:ext>
            </a:extLst>
          </p:cNvPr>
          <p:cNvSpPr>
            <a:spLocks noGrp="1"/>
          </p:cNvSpPr>
          <p:nvPr>
            <p:ph type="sldNum" sz="quarter" idx="12"/>
          </p:nvPr>
        </p:nvSpPr>
        <p:spPr/>
        <p:txBody>
          <a:bodyPr/>
          <a:lstStyle/>
          <a:p>
            <a:fld id="{B6F15528-21DE-4FAA-801E-634DDDAF4B2B}" type="slidenum">
              <a:rPr lang="en-US" smtClean="0"/>
              <a:pPr/>
              <a:t>36</a:t>
            </a:fld>
            <a:endParaRPr lang="en-US" dirty="0"/>
          </a:p>
        </p:txBody>
      </p:sp>
      <p:sp>
        <p:nvSpPr>
          <p:cNvPr id="5" name="Title 4">
            <a:extLst>
              <a:ext uri="{FF2B5EF4-FFF2-40B4-BE49-F238E27FC236}">
                <a16:creationId xmlns="" xmlns:a16="http://schemas.microsoft.com/office/drawing/2014/main" id="{0218039C-DD63-9143-AED1-1A7EC1130252}"/>
              </a:ext>
            </a:extLst>
          </p:cNvPr>
          <p:cNvSpPr>
            <a:spLocks noGrp="1"/>
          </p:cNvSpPr>
          <p:nvPr>
            <p:ph type="title"/>
          </p:nvPr>
        </p:nvSpPr>
        <p:spPr>
          <a:xfrm>
            <a:off x="2771800" y="188640"/>
            <a:ext cx="6480720" cy="537716"/>
          </a:xfrm>
        </p:spPr>
        <p:txBody>
          <a:bodyPr>
            <a:normAutofit fontScale="90000"/>
          </a:bodyPr>
          <a:lstStyle/>
          <a:p>
            <a:r>
              <a:rPr lang="en-GB" dirty="0"/>
              <a:t>Manage VMs via </a:t>
            </a:r>
            <a:r>
              <a:rPr lang="en-GB" dirty="0" err="1"/>
              <a:t>AppDB</a:t>
            </a:r>
            <a:r>
              <a:rPr lang="en-GB" dirty="0"/>
              <a:t> </a:t>
            </a:r>
            <a:r>
              <a:rPr lang="en-GB" dirty="0" err="1"/>
              <a:t>VMOps</a:t>
            </a:r>
            <a:endParaRPr lang="en-GB" dirty="0"/>
          </a:p>
        </p:txBody>
      </p:sp>
      <p:pic>
        <p:nvPicPr>
          <p:cNvPr id="12" name="Content Placeholder 11">
            <a:extLst>
              <a:ext uri="{FF2B5EF4-FFF2-40B4-BE49-F238E27FC236}">
                <a16:creationId xmlns="" xmlns:a16="http://schemas.microsoft.com/office/drawing/2014/main" id="{DD17E9DE-4C1C-A743-94A3-5DF1AAD90AA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3782" y="1268413"/>
            <a:ext cx="5796437" cy="4854575"/>
          </a:xfrm>
        </p:spPr>
      </p:pic>
      <p:sp>
        <p:nvSpPr>
          <p:cNvPr id="13" name="Rectangular Callout 12">
            <a:extLst>
              <a:ext uri="{FF2B5EF4-FFF2-40B4-BE49-F238E27FC236}">
                <a16:creationId xmlns="" xmlns:a16="http://schemas.microsoft.com/office/drawing/2014/main" id="{CCD3AD0F-C502-5944-8E00-8BE8E970A0D8}"/>
              </a:ext>
            </a:extLst>
          </p:cNvPr>
          <p:cNvSpPr/>
          <p:nvPr/>
        </p:nvSpPr>
        <p:spPr>
          <a:xfrm>
            <a:off x="7596336" y="4415954"/>
            <a:ext cx="1188132" cy="1224136"/>
          </a:xfrm>
          <a:prstGeom prst="wedgeRectCallout">
            <a:avLst>
              <a:gd name="adj1" fmla="val -66854"/>
              <a:gd name="adj2" fmla="val -3339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Individual management of VMs</a:t>
            </a:r>
          </a:p>
        </p:txBody>
      </p:sp>
      <p:sp>
        <p:nvSpPr>
          <p:cNvPr id="14" name="Rectangular Callout 13">
            <a:extLst>
              <a:ext uri="{FF2B5EF4-FFF2-40B4-BE49-F238E27FC236}">
                <a16:creationId xmlns="" xmlns:a16="http://schemas.microsoft.com/office/drawing/2014/main" id="{617BDA46-EAA6-0847-ABF7-0C9A210332FD}"/>
              </a:ext>
            </a:extLst>
          </p:cNvPr>
          <p:cNvSpPr/>
          <p:nvPr/>
        </p:nvSpPr>
        <p:spPr>
          <a:xfrm>
            <a:off x="575556" y="1312203"/>
            <a:ext cx="1188132" cy="1224136"/>
          </a:xfrm>
          <a:prstGeom prst="wedgeRectCallout">
            <a:avLst>
              <a:gd name="adj1" fmla="val 93828"/>
              <a:gd name="adj2" fmla="val 1505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Topologies are a set of related VMs</a:t>
            </a:r>
          </a:p>
        </p:txBody>
      </p:sp>
      <p:sp>
        <p:nvSpPr>
          <p:cNvPr id="15" name="Rectangular Callout 14">
            <a:extLst>
              <a:ext uri="{FF2B5EF4-FFF2-40B4-BE49-F238E27FC236}">
                <a16:creationId xmlns="" xmlns:a16="http://schemas.microsoft.com/office/drawing/2014/main" id="{0DFF347C-DEF9-BE4E-A81A-890791FA682A}"/>
              </a:ext>
            </a:extLst>
          </p:cNvPr>
          <p:cNvSpPr/>
          <p:nvPr/>
        </p:nvSpPr>
        <p:spPr>
          <a:xfrm>
            <a:off x="7128774" y="684597"/>
            <a:ext cx="1188132" cy="1224136"/>
          </a:xfrm>
          <a:prstGeom prst="wedgeRectCallout">
            <a:avLst>
              <a:gd name="adj1" fmla="val -33314"/>
              <a:gd name="adj2" fmla="val 7057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Global management of VMs</a:t>
            </a:r>
          </a:p>
        </p:txBody>
      </p:sp>
      <p:sp>
        <p:nvSpPr>
          <p:cNvPr id="16" name="Rectangular Callout 15">
            <a:extLst>
              <a:ext uri="{FF2B5EF4-FFF2-40B4-BE49-F238E27FC236}">
                <a16:creationId xmlns="" xmlns:a16="http://schemas.microsoft.com/office/drawing/2014/main" id="{3DA91FED-530A-4F48-907B-546310FC059C}"/>
              </a:ext>
            </a:extLst>
          </p:cNvPr>
          <p:cNvSpPr/>
          <p:nvPr/>
        </p:nvSpPr>
        <p:spPr>
          <a:xfrm>
            <a:off x="7325737" y="2920790"/>
            <a:ext cx="1188132" cy="1224136"/>
          </a:xfrm>
          <a:prstGeom prst="wedgeRectCallout">
            <a:avLst>
              <a:gd name="adj1" fmla="val -110535"/>
              <a:gd name="adj2" fmla="val 7360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GGUS integration</a:t>
            </a:r>
          </a:p>
        </p:txBody>
      </p:sp>
    </p:spTree>
    <p:extLst>
      <p:ext uri="{BB962C8B-B14F-4D97-AF65-F5344CB8AC3E}">
        <p14:creationId xmlns:p14="http://schemas.microsoft.com/office/powerpoint/2010/main" val="395002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lstStyle/>
          <a:p>
            <a:pPr algn="ctr"/>
            <a:r>
              <a:rPr lang="en-US" dirty="0" smtClean="0"/>
              <a:t>Summary </a:t>
            </a:r>
            <a:r>
              <a:rPr lang="mr-IN" dirty="0" smtClean="0"/>
              <a:t>–</a:t>
            </a:r>
            <a:r>
              <a:rPr lang="en-US" dirty="0" smtClean="0"/>
              <a:t> Comparing compute infrastructures</a:t>
            </a:r>
            <a:endParaRPr lang="en-US" dirty="0"/>
          </a:p>
        </p:txBody>
      </p:sp>
      <p:graphicFrame>
        <p:nvGraphicFramePr>
          <p:cNvPr id="5" name="Table 7"/>
          <p:cNvGraphicFramePr>
            <a:graphicFrameLocks noGrp="1"/>
          </p:cNvGraphicFramePr>
          <p:nvPr>
            <p:extLst>
              <p:ext uri="{D42A27DB-BD31-4B8C-83A1-F6EECF244321}">
                <p14:modId xmlns:p14="http://schemas.microsoft.com/office/powerpoint/2010/main" val="105687338"/>
              </p:ext>
            </p:extLst>
          </p:nvPr>
        </p:nvGraphicFramePr>
        <p:xfrm>
          <a:off x="323528" y="1268760"/>
          <a:ext cx="8568952" cy="489654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512700"/>
                <a:gridCol w="3028126"/>
                <a:gridCol w="3028126"/>
              </a:tblGrid>
              <a:tr h="785645">
                <a:tc>
                  <a:txBody>
                    <a:bodyPr/>
                    <a:lstStyle/>
                    <a:p>
                      <a:r>
                        <a:rPr lang="en-US" sz="2000" dirty="0" smtClean="0"/>
                        <a:t>HTC Grid </a:t>
                      </a:r>
                      <a:br>
                        <a:rPr lang="en-US" sz="2000" dirty="0" smtClean="0"/>
                      </a:br>
                      <a:r>
                        <a:rPr lang="en-US" sz="2000" dirty="0" smtClean="0"/>
                        <a:t>(e.g. OSG or EGI HTC)</a:t>
                      </a:r>
                      <a:endParaRPr lang="en-US" sz="2000" dirty="0"/>
                    </a:p>
                  </a:txBody>
                  <a:tcPr/>
                </a:tc>
                <a:tc>
                  <a:txBody>
                    <a:bodyPr/>
                    <a:lstStyle/>
                    <a:p>
                      <a:r>
                        <a:rPr lang="en-US" sz="2000" dirty="0" smtClean="0"/>
                        <a:t>Commercial clouds </a:t>
                      </a:r>
                      <a:br>
                        <a:rPr lang="en-US" sz="2000" dirty="0" smtClean="0"/>
                      </a:br>
                      <a:r>
                        <a:rPr lang="en-US" sz="2000" dirty="0" smtClean="0"/>
                        <a:t>(e.g.</a:t>
                      </a:r>
                      <a:r>
                        <a:rPr lang="en-US" sz="2000" baseline="0" dirty="0" smtClean="0"/>
                        <a:t> Azure, AWS, GCE)</a:t>
                      </a:r>
                      <a:endParaRPr lang="en-US" sz="2000" dirty="0"/>
                    </a:p>
                  </a:txBody>
                  <a:tcPr/>
                </a:tc>
                <a:tc>
                  <a:txBody>
                    <a:bodyPr/>
                    <a:lstStyle/>
                    <a:p>
                      <a:r>
                        <a:rPr lang="en-US" sz="2000" dirty="0" smtClean="0"/>
                        <a:t>EGI cloud </a:t>
                      </a:r>
                      <a:br>
                        <a:rPr lang="en-US" sz="2000" dirty="0" smtClean="0"/>
                      </a:br>
                      <a:r>
                        <a:rPr lang="en-US" sz="2000" dirty="0" smtClean="0"/>
                        <a:t>(federated </a:t>
                      </a:r>
                      <a:r>
                        <a:rPr lang="en-US" sz="2000" dirty="0" err="1" smtClean="0"/>
                        <a:t>IaaS</a:t>
                      </a:r>
                      <a:r>
                        <a:rPr lang="en-US" sz="2000" dirty="0" smtClean="0"/>
                        <a:t> cloud)</a:t>
                      </a:r>
                      <a:endParaRPr lang="en-US" sz="2000" dirty="0"/>
                    </a:p>
                  </a:txBody>
                  <a:tcPr/>
                </a:tc>
              </a:tr>
              <a:tr h="4110899">
                <a:tc>
                  <a:txBody>
                    <a:bodyPr/>
                    <a:lstStyle/>
                    <a:p>
                      <a:pPr marL="285750" indent="-285750">
                        <a:buFont typeface="Arial"/>
                        <a:buChar char="•"/>
                      </a:pPr>
                      <a:r>
                        <a:rPr lang="en-US" dirty="0" smtClean="0"/>
                        <a:t>For batch computing</a:t>
                      </a:r>
                    </a:p>
                    <a:p>
                      <a:pPr marL="285750" indent="-285750">
                        <a:buFont typeface="Arial"/>
                        <a:buChar char="•"/>
                      </a:pPr>
                      <a:r>
                        <a:rPr lang="en-US" dirty="0" smtClean="0"/>
                        <a:t>For</a:t>
                      </a:r>
                      <a:r>
                        <a:rPr lang="en-US" baseline="0" dirty="0" smtClean="0"/>
                        <a:t> embarrassingly parallel applications</a:t>
                      </a:r>
                    </a:p>
                    <a:p>
                      <a:pPr marL="285750" indent="-285750">
                        <a:buFont typeface="Arial"/>
                        <a:buChar char="•"/>
                      </a:pPr>
                      <a:r>
                        <a:rPr lang="en-US" baseline="0" dirty="0" smtClean="0"/>
                        <a:t>Using multiple sites at a time</a:t>
                      </a:r>
                    </a:p>
                    <a:p>
                      <a:pPr marL="285750" indent="-285750">
                        <a:buFont typeface="Arial"/>
                        <a:buChar char="•"/>
                      </a:pPr>
                      <a:r>
                        <a:rPr lang="en-US" baseline="0" dirty="0" smtClean="0"/>
                        <a:t>Virtual </a:t>
                      </a:r>
                      <a:r>
                        <a:rPr lang="en-US" baseline="0" dirty="0" err="1" smtClean="0"/>
                        <a:t>Organisation</a:t>
                      </a:r>
                      <a:r>
                        <a:rPr lang="en-US" baseline="0" dirty="0" smtClean="0"/>
                        <a:t> based access</a:t>
                      </a:r>
                      <a:endParaRPr lang="en-US" dirty="0" smtClean="0"/>
                    </a:p>
                    <a:p>
                      <a:pPr marL="285750" indent="-285750">
                        <a:buFont typeface="Arial"/>
                        <a:buChar char="•"/>
                      </a:pPr>
                      <a:endParaRPr lang="en-US" dirty="0" smtClean="0"/>
                    </a:p>
                    <a:p>
                      <a:endParaRPr lang="en-US" dirty="0" smtClean="0"/>
                    </a:p>
                    <a:p>
                      <a:endParaRPr lang="en-US" dirty="0" smtClean="0"/>
                    </a:p>
                    <a:p>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interactive and batch computing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service hosting</a:t>
                      </a:r>
                      <a:endParaRPr lang="en-US" dirty="0" smtClean="0"/>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Flexible OS and application use</a:t>
                      </a:r>
                    </a:p>
                    <a:p>
                      <a:pPr marL="285750" indent="-285750">
                        <a:buFont typeface="Arial"/>
                        <a:buChar char="•"/>
                      </a:pPr>
                      <a:r>
                        <a:rPr lang="en-US" dirty="0" smtClean="0"/>
                        <a:t>Typically</a:t>
                      </a:r>
                      <a:r>
                        <a:rPr lang="en-US" baseline="0" dirty="0" smtClean="0"/>
                        <a:t> one site is used</a:t>
                      </a:r>
                    </a:p>
                    <a:p>
                      <a:pPr marL="285750" indent="-285750">
                        <a:buFont typeface="Arial"/>
                        <a:buChar char="•"/>
                      </a:pPr>
                      <a:r>
                        <a:rPr lang="en-US" dirty="0" smtClean="0"/>
                        <a:t>Pay-as-you-go</a:t>
                      </a:r>
                    </a:p>
                    <a:p>
                      <a:pPr marL="285750" indent="-285750">
                        <a:buFont typeface="Arial"/>
                        <a:buChar char="•"/>
                      </a:pPr>
                      <a:r>
                        <a:rPr lang="en-US" dirty="0" smtClean="0"/>
                        <a:t>No user support (or central paid service)</a:t>
                      </a:r>
                    </a:p>
                    <a:p>
                      <a:endParaRPr lang="en-US" dirty="0" smtClean="0"/>
                    </a:p>
                    <a:p>
                      <a:endParaRPr lang="en-US" dirty="0" smtClean="0"/>
                    </a:p>
                    <a:p>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interactive and batch computing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For service hosting</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Flexible OS and application use</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Use single or multiple sites at a time</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Virtual </a:t>
                      </a:r>
                      <a:r>
                        <a:rPr lang="en-US" baseline="0" dirty="0" err="1" smtClean="0"/>
                        <a:t>Organisation</a:t>
                      </a:r>
                      <a:r>
                        <a:rPr lang="en-US" baseline="0" dirty="0" smtClean="0"/>
                        <a:t> based access</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Free at the point of use (for research)</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With local user support</a:t>
                      </a:r>
                    </a:p>
                    <a:p>
                      <a:endParaRPr lang="en-US" dirty="0"/>
                    </a:p>
                  </a:txBody>
                  <a:tcPr/>
                </a:tc>
              </a:tr>
            </a:tbl>
          </a:graphicData>
        </a:graphic>
      </p:graphicFrame>
    </p:spTree>
    <p:extLst>
      <p:ext uri="{BB962C8B-B14F-4D97-AF65-F5344CB8AC3E}">
        <p14:creationId xmlns:p14="http://schemas.microsoft.com/office/powerpoint/2010/main" val="626966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71117" y="3140968"/>
            <a:ext cx="7759774" cy="2317368"/>
          </a:xfrm>
        </p:spPr>
        <p:txBody>
          <a:bodyPr/>
          <a:lstStyle/>
          <a:p>
            <a:r>
              <a:rPr lang="en-US" dirty="0" smtClean="0">
                <a:solidFill>
                  <a:srgbClr val="FF0000"/>
                </a:solidFill>
              </a:rPr>
              <a:t>Presentation</a:t>
            </a:r>
          </a:p>
          <a:p>
            <a:r>
              <a:rPr lang="en-US" dirty="0" smtClean="0">
                <a:solidFill>
                  <a:srgbClr val="FF0000"/>
                </a:solidFill>
              </a:rPr>
              <a:t>Hands-on</a:t>
            </a:r>
            <a:endParaRPr lang="en-US" dirty="0">
              <a:solidFill>
                <a:srgbClr val="FF0000"/>
              </a:solidFill>
            </a:endParaRPr>
          </a:p>
        </p:txBody>
      </p:sp>
      <p:sp>
        <p:nvSpPr>
          <p:cNvPr id="5" name="Content Placeholder 4"/>
          <p:cNvSpPr>
            <a:spLocks noGrp="1"/>
          </p:cNvSpPr>
          <p:nvPr>
            <p:ph idx="10"/>
          </p:nvPr>
        </p:nvSpPr>
        <p:spPr/>
        <p:txBody>
          <a:bodyPr/>
          <a:lstStyle/>
          <a:p>
            <a:r>
              <a:rPr lang="en-US" dirty="0" err="1" smtClean="0"/>
              <a:t>Jupyter</a:t>
            </a:r>
            <a:r>
              <a:rPr lang="en-US" dirty="0" smtClean="0"/>
              <a:t> as a Service in the EGI Cloud</a:t>
            </a:r>
            <a:endParaRPr lang="en-US" dirty="0"/>
          </a:p>
        </p:txBody>
      </p:sp>
      <p:sp>
        <p:nvSpPr>
          <p:cNvPr id="6" name="Text Placeholder 5"/>
          <p:cNvSpPr>
            <a:spLocks noGrp="1"/>
          </p:cNvSpPr>
          <p:nvPr>
            <p:ph type="body" sz="quarter" idx="14"/>
          </p:nvPr>
        </p:nvSpPr>
        <p:spPr/>
        <p:txBody>
          <a:bodyPr/>
          <a:lstStyle/>
          <a:p>
            <a:r>
              <a:rPr lang="en-US" dirty="0" smtClean="0"/>
              <a:t>EGI Notebooks</a:t>
            </a:r>
            <a:endParaRPr lang="en-US" dirty="0"/>
          </a:p>
        </p:txBody>
      </p:sp>
    </p:spTree>
    <p:extLst>
      <p:ext uri="{BB962C8B-B14F-4D97-AF65-F5344CB8AC3E}">
        <p14:creationId xmlns:p14="http://schemas.microsoft.com/office/powerpoint/2010/main" val="39031873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39</a:t>
            </a:fld>
            <a:endParaRPr lang="en-US" dirty="0"/>
          </a:p>
        </p:txBody>
      </p:sp>
      <p:sp>
        <p:nvSpPr>
          <p:cNvPr id="4" name="Segnaposto data 3"/>
          <p:cNvSpPr>
            <a:spLocks noGrp="1"/>
          </p:cNvSpPr>
          <p:nvPr>
            <p:ph type="dt" sz="half" idx="10"/>
          </p:nvPr>
        </p:nvSpPr>
        <p:spPr/>
        <p:txBody>
          <a:bodyPr/>
          <a:lstStyle/>
          <a:p>
            <a:fld id="{F7984CD4-3E49-408E-A3A3-F1D30F7CC2A9}" type="datetime1">
              <a:rPr lang="en-US" smtClean="0"/>
              <a:t>18. 08. 16.</a:t>
            </a:fld>
            <a:endParaRPr lang="en-US" dirty="0"/>
          </a:p>
        </p:txBody>
      </p:sp>
      <p:sp>
        <p:nvSpPr>
          <p:cNvPr id="5" name="Segnaposto testo 4"/>
          <p:cNvSpPr>
            <a:spLocks noGrp="1"/>
          </p:cNvSpPr>
          <p:nvPr>
            <p:ph type="body" sz="quarter" idx="14"/>
          </p:nvPr>
        </p:nvSpPr>
        <p:spPr>
          <a:xfrm>
            <a:off x="2699793" y="260489"/>
            <a:ext cx="6192688" cy="864081"/>
          </a:xfrm>
        </p:spPr>
        <p:txBody>
          <a:bodyPr>
            <a:normAutofit/>
          </a:bodyPr>
          <a:lstStyle/>
          <a:p>
            <a:r>
              <a:rPr lang="en-GB" dirty="0" smtClean="0"/>
              <a:t>The </a:t>
            </a:r>
            <a:r>
              <a:rPr lang="en-GB" dirty="0" err="1" smtClean="0"/>
              <a:t>Jupyter</a:t>
            </a:r>
            <a:r>
              <a:rPr lang="en-GB" dirty="0" smtClean="0"/>
              <a:t> Notebook in a nutshell</a:t>
            </a:r>
            <a:endParaRPr lang="en-GB" dirty="0"/>
          </a:p>
        </p:txBody>
      </p:sp>
      <p:sp>
        <p:nvSpPr>
          <p:cNvPr id="6" name="Content Placeholder 2"/>
          <p:cNvSpPr>
            <a:spLocks noGrp="1"/>
          </p:cNvSpPr>
          <p:nvPr>
            <p:ph sz="half" idx="4294967295"/>
          </p:nvPr>
        </p:nvSpPr>
        <p:spPr>
          <a:xfrm>
            <a:off x="107504" y="1197422"/>
            <a:ext cx="4608512" cy="4031778"/>
          </a:xfrm>
          <a:prstGeom prst="rect">
            <a:avLst/>
          </a:prstGeom>
        </p:spPr>
        <p:txBody>
          <a:bodyPr/>
          <a:lstStyle/>
          <a:p>
            <a:pPr algn="just"/>
            <a:r>
              <a:rPr lang="en-US" dirty="0" smtClean="0"/>
              <a:t>Non-profit, open-source, </a:t>
            </a:r>
            <a:r>
              <a:rPr lang="en-US" dirty="0"/>
              <a:t>interactive </a:t>
            </a:r>
            <a:r>
              <a:rPr lang="en-US" dirty="0" smtClean="0"/>
              <a:t>platform for Data Science born out of the </a:t>
            </a:r>
            <a:r>
              <a:rPr lang="en-US" dirty="0" err="1" smtClean="0">
                <a:hlinkClick r:id="rId2"/>
              </a:rPr>
              <a:t>iPython</a:t>
            </a:r>
            <a:r>
              <a:rPr lang="en-US" dirty="0" smtClean="0">
                <a:hlinkClick r:id="rId2"/>
              </a:rPr>
              <a:t> project</a:t>
            </a:r>
            <a:r>
              <a:rPr lang="en-US" dirty="0" smtClean="0"/>
              <a:t> in 2014</a:t>
            </a:r>
          </a:p>
          <a:p>
            <a:pPr algn="just"/>
            <a:r>
              <a:rPr lang="en-US" dirty="0" smtClean="0"/>
              <a:t>Released under the </a:t>
            </a:r>
            <a:r>
              <a:rPr lang="en-US" dirty="0" smtClean="0">
                <a:hlinkClick r:id="rId3"/>
              </a:rPr>
              <a:t>BSD license</a:t>
            </a:r>
            <a:endParaRPr lang="en-US" dirty="0" smtClean="0"/>
          </a:p>
          <a:p>
            <a:pPr algn="just"/>
            <a:r>
              <a:rPr lang="en-US" dirty="0" smtClean="0"/>
              <a:t>Notebooks </a:t>
            </a:r>
            <a:r>
              <a:rPr lang="en-US" dirty="0"/>
              <a:t>can be shared with others </a:t>
            </a:r>
            <a:r>
              <a:rPr lang="en-US" dirty="0" smtClean="0"/>
              <a:t>using email, Dropbox, GitHub</a:t>
            </a:r>
          </a:p>
          <a:p>
            <a:pPr algn="just"/>
            <a:r>
              <a:rPr lang="en-US" dirty="0"/>
              <a:t>Interactive </a:t>
            </a:r>
            <a:r>
              <a:rPr lang="en-US" dirty="0" smtClean="0">
                <a:hlinkClick r:id="rId4"/>
              </a:rPr>
              <a:t>widgets</a:t>
            </a:r>
            <a:endParaRPr lang="el-GR" dirty="0"/>
          </a:p>
        </p:txBody>
      </p:sp>
      <p:pic>
        <p:nvPicPr>
          <p:cNvPr id="7" name="Picture 6" descr="Data Carpentry – Making data science more effici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73405" y="5516253"/>
            <a:ext cx="2621526" cy="7930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http://swcarpentry.github.io/python-novice-inflammation/img/software-carpentry-banner.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7584" y="4837528"/>
            <a:ext cx="2986088" cy="6076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01016" y="1204627"/>
            <a:ext cx="4091464" cy="48896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571651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noFill/>
        </p:spPr>
        <p:txBody>
          <a:bodyPr/>
          <a:lstStyle/>
          <a:p>
            <a:pPr algn="ctr"/>
            <a:r>
              <a:rPr lang="en-US" dirty="0"/>
              <a:t>Outline</a:t>
            </a:r>
            <a:endParaRPr lang="en-GB" dirty="0"/>
          </a:p>
        </p:txBody>
      </p:sp>
      <p:sp>
        <p:nvSpPr>
          <p:cNvPr id="6" name="Content Placeholder 5"/>
          <p:cNvSpPr>
            <a:spLocks noGrp="1"/>
          </p:cNvSpPr>
          <p:nvPr>
            <p:ph sz="half" idx="2"/>
          </p:nvPr>
        </p:nvSpPr>
        <p:spPr>
          <a:xfrm>
            <a:off x="467544" y="1164880"/>
            <a:ext cx="8424936" cy="4784400"/>
          </a:xfrm>
        </p:spPr>
        <p:txBody>
          <a:bodyPr/>
          <a:lstStyle/>
          <a:p>
            <a:pPr marL="0" indent="0">
              <a:buNone/>
            </a:pPr>
            <a:r>
              <a:rPr lang="en-US" sz="2000" dirty="0" smtClean="0">
                <a:latin typeface="Candara" panose="020E0502030303020204" pitchFamily="34" charset="0"/>
              </a:rPr>
              <a:t>PART 1 (8:30-10:30)</a:t>
            </a:r>
          </a:p>
          <a:p>
            <a:r>
              <a:rPr lang="en-US" sz="2000" dirty="0" smtClean="0">
                <a:latin typeface="Candara" panose="020E0502030303020204" pitchFamily="34" charset="0"/>
              </a:rPr>
              <a:t>GS: Introduction and cloud </a:t>
            </a:r>
            <a:r>
              <a:rPr lang="en-US" sz="2000" dirty="0">
                <a:latin typeface="Candara" panose="020E0502030303020204" pitchFamily="34" charset="0"/>
              </a:rPr>
              <a:t>computing </a:t>
            </a:r>
            <a:r>
              <a:rPr lang="en-US" sz="2000" dirty="0" smtClean="0">
                <a:latin typeface="Candara" panose="020E0502030303020204" pitchFamily="34" charset="0"/>
              </a:rPr>
              <a:t>(presentation) (30’)</a:t>
            </a:r>
          </a:p>
          <a:p>
            <a:r>
              <a:rPr lang="en-US" sz="2000" dirty="0" smtClean="0">
                <a:latin typeface="Candara" panose="020E0502030303020204" pitchFamily="34" charset="0"/>
              </a:rPr>
              <a:t>GS: Introduction </a:t>
            </a:r>
            <a:r>
              <a:rPr lang="en-US" sz="2000" dirty="0">
                <a:latin typeface="Candara" panose="020E0502030303020204" pitchFamily="34" charset="0"/>
              </a:rPr>
              <a:t>to EGI </a:t>
            </a:r>
            <a:r>
              <a:rPr lang="en-US" sz="2000" dirty="0" smtClean="0">
                <a:latin typeface="Candara" panose="020E0502030303020204" pitchFamily="34" charset="0"/>
              </a:rPr>
              <a:t>and the EGI cloud infrastructure (30’)</a:t>
            </a:r>
          </a:p>
          <a:p>
            <a:r>
              <a:rPr lang="en-US" sz="2000" dirty="0" smtClean="0">
                <a:latin typeface="Candara" panose="020E0502030303020204" pitchFamily="34" charset="0"/>
              </a:rPr>
              <a:t>Demo &amp; exercise: Explore EGI services, Explore </a:t>
            </a:r>
            <a:r>
              <a:rPr lang="en-US" sz="2000" dirty="0" err="1" smtClean="0">
                <a:latin typeface="Candara" panose="020E0502030303020204" pitchFamily="34" charset="0"/>
              </a:rPr>
              <a:t>AppDB</a:t>
            </a:r>
            <a:r>
              <a:rPr lang="en-US" sz="2000" dirty="0" smtClean="0">
                <a:latin typeface="Candara" panose="020E0502030303020204" pitchFamily="34" charset="0"/>
              </a:rPr>
              <a:t> (30</a:t>
            </a:r>
            <a:r>
              <a:rPr lang="en-US" sz="2000" dirty="0">
                <a:latin typeface="Candara" panose="020E0502030303020204" pitchFamily="34" charset="0"/>
              </a:rPr>
              <a:t>’)</a:t>
            </a:r>
          </a:p>
          <a:p>
            <a:r>
              <a:rPr lang="en-US" sz="2000" dirty="0" smtClean="0">
                <a:latin typeface="Candara" panose="020E0502030303020204" pitchFamily="34" charset="0"/>
              </a:rPr>
              <a:t>GLR: The </a:t>
            </a:r>
            <a:r>
              <a:rPr lang="en-US" sz="2000" dirty="0">
                <a:latin typeface="Candara" panose="020E0502030303020204" pitchFamily="34" charset="0"/>
              </a:rPr>
              <a:t>cloud-based EGI Notebooks service </a:t>
            </a:r>
            <a:r>
              <a:rPr lang="en-US" sz="2000" dirty="0" smtClean="0">
                <a:latin typeface="Candara" panose="020E0502030303020204" pitchFamily="34" charset="0"/>
              </a:rPr>
              <a:t>(presentation) (</a:t>
            </a:r>
            <a:r>
              <a:rPr lang="en-US" sz="2000" dirty="0">
                <a:latin typeface="Candara" panose="020E0502030303020204" pitchFamily="34" charset="0"/>
              </a:rPr>
              <a:t>30’)</a:t>
            </a:r>
          </a:p>
          <a:p>
            <a:pPr marL="0" indent="0">
              <a:buNone/>
            </a:pPr>
            <a:r>
              <a:rPr lang="en-US" sz="2000" dirty="0" smtClean="0">
                <a:solidFill>
                  <a:srgbClr val="FF0000"/>
                </a:solidFill>
                <a:latin typeface="Candara" panose="020E0502030303020204" pitchFamily="34" charset="0"/>
              </a:rPr>
              <a:t>BREAK (30’)</a:t>
            </a:r>
          </a:p>
          <a:p>
            <a:pPr marL="0" indent="0">
              <a:buNone/>
            </a:pPr>
            <a:r>
              <a:rPr lang="en-US" sz="2000" dirty="0" smtClean="0">
                <a:latin typeface="Candara" panose="020E0502030303020204" pitchFamily="34" charset="0"/>
              </a:rPr>
              <a:t>PART 2 (11:00-13:00’)</a:t>
            </a:r>
          </a:p>
          <a:p>
            <a:r>
              <a:rPr lang="en-US" sz="2000" dirty="0">
                <a:latin typeface="Candara" panose="020E0502030303020204" pitchFamily="34" charset="0"/>
              </a:rPr>
              <a:t>Intro to hands-on exercise 1 </a:t>
            </a:r>
            <a:r>
              <a:rPr lang="en-US" sz="2000" dirty="0" smtClean="0">
                <a:latin typeface="Candara" panose="020E0502030303020204" pitchFamily="34" charset="0"/>
              </a:rPr>
              <a:t>(10’)</a:t>
            </a:r>
            <a:endParaRPr lang="en-US" sz="2000" dirty="0">
              <a:latin typeface="Candara" panose="020E0502030303020204" pitchFamily="34" charset="0"/>
            </a:endParaRPr>
          </a:p>
          <a:p>
            <a:r>
              <a:rPr lang="en-US" sz="2000" dirty="0">
                <a:latin typeface="Candara" panose="020E0502030303020204" pitchFamily="34" charset="0"/>
              </a:rPr>
              <a:t>Hands-on exercise </a:t>
            </a:r>
            <a:r>
              <a:rPr lang="en-US" sz="2000" dirty="0" smtClean="0">
                <a:latin typeface="Candara" panose="020E0502030303020204" pitchFamily="34" charset="0"/>
              </a:rPr>
              <a:t>1 </a:t>
            </a:r>
            <a:r>
              <a:rPr lang="mr-IN" sz="2000" dirty="0" smtClean="0">
                <a:latin typeface="Candara" panose="020E0502030303020204" pitchFamily="34" charset="0"/>
              </a:rPr>
              <a:t>–</a:t>
            </a:r>
            <a:r>
              <a:rPr lang="en-US" sz="2000" dirty="0" smtClean="0">
                <a:latin typeface="Candara" panose="020E0502030303020204" pitchFamily="34" charset="0"/>
              </a:rPr>
              <a:t> Download and plot temperature data</a:t>
            </a:r>
          </a:p>
          <a:p>
            <a:r>
              <a:rPr lang="en-US" sz="2000" dirty="0" smtClean="0">
                <a:latin typeface="Candara" panose="020E0502030303020204" pitchFamily="34" charset="0"/>
              </a:rPr>
              <a:t>Intro </a:t>
            </a:r>
            <a:r>
              <a:rPr lang="en-US" sz="2000" dirty="0">
                <a:latin typeface="Candara" panose="020E0502030303020204" pitchFamily="34" charset="0"/>
              </a:rPr>
              <a:t>to hands-on exercise 2 </a:t>
            </a:r>
            <a:r>
              <a:rPr lang="en-US" sz="2000" dirty="0" smtClean="0">
                <a:latin typeface="Candara" panose="020E0502030303020204" pitchFamily="34" charset="0"/>
              </a:rPr>
              <a:t>(10’)</a:t>
            </a:r>
            <a:endParaRPr lang="en-US" sz="2000" dirty="0">
              <a:latin typeface="Candara" panose="020E0502030303020204" pitchFamily="34" charset="0"/>
            </a:endParaRPr>
          </a:p>
          <a:p>
            <a:r>
              <a:rPr lang="en-US" sz="2000" dirty="0">
                <a:latin typeface="Candara" panose="020E0502030303020204" pitchFamily="34" charset="0"/>
              </a:rPr>
              <a:t>Hands-on exercise </a:t>
            </a:r>
            <a:r>
              <a:rPr lang="en-US" sz="2000" dirty="0" smtClean="0">
                <a:latin typeface="Candara" panose="020E0502030303020204" pitchFamily="34" charset="0"/>
              </a:rPr>
              <a:t>2 </a:t>
            </a:r>
            <a:r>
              <a:rPr lang="mr-IN" sz="2000" dirty="0" smtClean="0">
                <a:latin typeface="Candara" panose="020E0502030303020204" pitchFamily="34" charset="0"/>
              </a:rPr>
              <a:t>–</a:t>
            </a:r>
            <a:r>
              <a:rPr lang="en-US" sz="2000" dirty="0" smtClean="0">
                <a:latin typeface="Candara" panose="020E0502030303020204" pitchFamily="34" charset="0"/>
              </a:rPr>
              <a:t> Add rainfall data</a:t>
            </a:r>
            <a:endParaRPr lang="en-US" sz="2000" dirty="0">
              <a:latin typeface="Candara" panose="020E0502030303020204" pitchFamily="34" charset="0"/>
            </a:endParaRPr>
          </a:p>
          <a:p>
            <a:r>
              <a:rPr lang="en-US" sz="2000" dirty="0" smtClean="0">
                <a:latin typeface="Candara" panose="020E0502030303020204" pitchFamily="34" charset="0"/>
              </a:rPr>
              <a:t>GS: The future of compute infrastructures in Europe: EOSC </a:t>
            </a:r>
            <a:r>
              <a:rPr lang="en-US" sz="2000" dirty="0">
                <a:latin typeface="Candara" panose="020E0502030303020204" pitchFamily="34" charset="0"/>
              </a:rPr>
              <a:t>(30’)</a:t>
            </a:r>
          </a:p>
          <a:p>
            <a:r>
              <a:rPr lang="en-US" sz="2000" dirty="0" smtClean="0">
                <a:latin typeface="Candara" panose="020E0502030303020204" pitchFamily="34" charset="0"/>
              </a:rPr>
              <a:t>Next steps to become a user </a:t>
            </a:r>
            <a:r>
              <a:rPr lang="en-US" sz="2000" dirty="0">
                <a:latin typeface="Candara" panose="020E0502030303020204" pitchFamily="34" charset="0"/>
              </a:rPr>
              <a:t>(15’</a:t>
            </a:r>
            <a:r>
              <a:rPr lang="en-US" sz="2000" dirty="0" smtClean="0">
                <a:latin typeface="Candara" panose="020E0502030303020204" pitchFamily="34" charset="0"/>
              </a:rPr>
              <a:t>)</a:t>
            </a:r>
            <a:endParaRPr lang="en-US" sz="2000" dirty="0">
              <a:latin typeface="Candara" panose="020E0502030303020204" pitchFamily="34" charset="0"/>
            </a:endParaRPr>
          </a:p>
          <a:p>
            <a:pPr marL="0" indent="0">
              <a:buNone/>
            </a:pPr>
            <a:r>
              <a:rPr lang="en-US" sz="2000" dirty="0" smtClean="0">
                <a:solidFill>
                  <a:srgbClr val="FF0000"/>
                </a:solidFill>
                <a:latin typeface="Candara" panose="020E0502030303020204" pitchFamily="34" charset="0"/>
              </a:rPr>
              <a:t>Feedback forms</a:t>
            </a:r>
            <a:endParaRPr lang="en-GB" sz="2000" dirty="0">
              <a:solidFill>
                <a:srgbClr val="FF0000"/>
              </a:solidFill>
              <a:latin typeface="Candara" panose="020E0502030303020204" pitchFamily="34" charset="0"/>
            </a:endParaRPr>
          </a:p>
        </p:txBody>
      </p:sp>
    </p:spTree>
    <p:extLst>
      <p:ext uri="{BB962C8B-B14F-4D97-AF65-F5344CB8AC3E}">
        <p14:creationId xmlns:p14="http://schemas.microsoft.com/office/powerpoint/2010/main" val="419204694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40</a:t>
            </a:fld>
            <a:endParaRPr lang="en-US" dirty="0"/>
          </a:p>
        </p:txBody>
      </p:sp>
      <p:sp>
        <p:nvSpPr>
          <p:cNvPr id="4" name="Segnaposto data 3"/>
          <p:cNvSpPr>
            <a:spLocks noGrp="1"/>
          </p:cNvSpPr>
          <p:nvPr>
            <p:ph type="dt" sz="half" idx="10"/>
          </p:nvPr>
        </p:nvSpPr>
        <p:spPr/>
        <p:txBody>
          <a:bodyPr/>
          <a:lstStyle/>
          <a:p>
            <a:fld id="{35B4C6D6-BB35-4064-9314-F0B6E1537242}"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Some key features</a:t>
            </a:r>
            <a:endParaRPr lang="en-GB" dirty="0"/>
          </a:p>
        </p:txBody>
      </p:sp>
      <p:pic>
        <p:nvPicPr>
          <p:cNvPr id="6" name="Picture 8"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491" y="1268760"/>
            <a:ext cx="800125" cy="80012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403648" y="1124744"/>
            <a:ext cx="2736304" cy="461665"/>
          </a:xfrm>
          <a:prstGeom prst="rect">
            <a:avLst/>
          </a:prstGeom>
          <a:noFill/>
        </p:spPr>
        <p:txBody>
          <a:bodyPr wrap="square" rtlCol="0">
            <a:spAutoFit/>
          </a:bodyPr>
          <a:lstStyle/>
          <a:p>
            <a:r>
              <a:rPr lang="en-GB" sz="2400" b="1" dirty="0" smtClean="0"/>
              <a:t>Language of choice</a:t>
            </a:r>
            <a:endParaRPr lang="en-GB" sz="2400" b="1" dirty="0"/>
          </a:p>
        </p:txBody>
      </p:sp>
      <p:sp>
        <p:nvSpPr>
          <p:cNvPr id="8" name="CasellaDiTesto 7"/>
          <p:cNvSpPr txBox="1"/>
          <p:nvPr/>
        </p:nvSpPr>
        <p:spPr>
          <a:xfrm>
            <a:off x="1403648" y="1508591"/>
            <a:ext cx="7704856" cy="892552"/>
          </a:xfrm>
          <a:prstGeom prst="rect">
            <a:avLst/>
          </a:prstGeom>
          <a:noFill/>
        </p:spPr>
        <p:txBody>
          <a:bodyPr wrap="square" rtlCol="0">
            <a:spAutoFit/>
          </a:bodyPr>
          <a:lstStyle/>
          <a:p>
            <a:r>
              <a:rPr lang="en-GB" sz="2400" dirty="0" smtClean="0"/>
              <a:t>The Notebook has support for over </a:t>
            </a:r>
            <a:r>
              <a:rPr lang="en-GB" sz="2800" b="1" dirty="0" smtClean="0"/>
              <a:t>40</a:t>
            </a:r>
            <a:r>
              <a:rPr lang="en-GB" sz="2400" dirty="0" smtClean="0"/>
              <a:t> programming languages, including Python, R, Julia and Scala</a:t>
            </a:r>
            <a:endParaRPr lang="en-GB" sz="2400" dirty="0"/>
          </a:p>
        </p:txBody>
      </p:sp>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83" y="2516643"/>
            <a:ext cx="844528" cy="844528"/>
          </a:xfrm>
          <a:prstGeom prst="rect">
            <a:avLst/>
          </a:prstGeom>
        </p:spPr>
      </p:pic>
      <p:sp>
        <p:nvSpPr>
          <p:cNvPr id="10" name="CasellaDiTesto 9"/>
          <p:cNvSpPr txBox="1"/>
          <p:nvPr/>
        </p:nvSpPr>
        <p:spPr>
          <a:xfrm>
            <a:off x="1447190" y="2502188"/>
            <a:ext cx="2736304" cy="461665"/>
          </a:xfrm>
          <a:prstGeom prst="rect">
            <a:avLst/>
          </a:prstGeom>
          <a:noFill/>
        </p:spPr>
        <p:txBody>
          <a:bodyPr wrap="square" rtlCol="0">
            <a:spAutoFit/>
          </a:bodyPr>
          <a:lstStyle/>
          <a:p>
            <a:r>
              <a:rPr lang="en-GB" sz="2400" b="1" dirty="0" smtClean="0"/>
              <a:t>Share notebooks</a:t>
            </a:r>
            <a:endParaRPr lang="en-GB" sz="2400" b="1" dirty="0"/>
          </a:p>
        </p:txBody>
      </p:sp>
      <p:sp>
        <p:nvSpPr>
          <p:cNvPr id="11" name="CasellaDiTesto 10"/>
          <p:cNvSpPr txBox="1"/>
          <p:nvPr/>
        </p:nvSpPr>
        <p:spPr>
          <a:xfrm>
            <a:off x="1447190" y="2886035"/>
            <a:ext cx="7704856" cy="830997"/>
          </a:xfrm>
          <a:prstGeom prst="rect">
            <a:avLst/>
          </a:prstGeom>
          <a:noFill/>
        </p:spPr>
        <p:txBody>
          <a:bodyPr wrap="square" rtlCol="0">
            <a:spAutoFit/>
          </a:bodyPr>
          <a:lstStyle/>
          <a:p>
            <a:r>
              <a:rPr lang="en-GB" sz="2400" dirty="0" smtClean="0"/>
              <a:t>Notebooks can be shared with others using email, Dropbox, GitHub and the </a:t>
            </a:r>
            <a:r>
              <a:rPr lang="en-GB" sz="2400" dirty="0" err="1" smtClean="0">
                <a:hlinkClick r:id="rId4"/>
              </a:rPr>
              <a:t>Jupyter</a:t>
            </a:r>
            <a:r>
              <a:rPr lang="en-GB" sz="2400" dirty="0" smtClean="0">
                <a:hlinkClick r:id="rId4"/>
              </a:rPr>
              <a:t> Notebook Viewer</a:t>
            </a:r>
            <a:endParaRPr lang="en-GB" sz="2400" dirty="0"/>
          </a:p>
        </p:txBody>
      </p:sp>
      <p:pic>
        <p:nvPicPr>
          <p:cNvPr id="12" name="Picture 20"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879834"/>
            <a:ext cx="1061334" cy="1061334"/>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1475656" y="3852336"/>
            <a:ext cx="2736304" cy="461665"/>
          </a:xfrm>
          <a:prstGeom prst="rect">
            <a:avLst/>
          </a:prstGeom>
          <a:noFill/>
        </p:spPr>
        <p:txBody>
          <a:bodyPr wrap="square" rtlCol="0">
            <a:spAutoFit/>
          </a:bodyPr>
          <a:lstStyle/>
          <a:p>
            <a:r>
              <a:rPr lang="en-GB" sz="2400" b="1" dirty="0" smtClean="0"/>
              <a:t>Interactive output</a:t>
            </a:r>
            <a:endParaRPr lang="en-GB" sz="2400" b="1" dirty="0"/>
          </a:p>
        </p:txBody>
      </p:sp>
      <p:sp>
        <p:nvSpPr>
          <p:cNvPr id="14" name="CasellaDiTesto 13"/>
          <p:cNvSpPr txBox="1"/>
          <p:nvPr/>
        </p:nvSpPr>
        <p:spPr>
          <a:xfrm>
            <a:off x="1475656" y="4254187"/>
            <a:ext cx="7704856" cy="830997"/>
          </a:xfrm>
          <a:prstGeom prst="rect">
            <a:avLst/>
          </a:prstGeom>
          <a:noFill/>
        </p:spPr>
        <p:txBody>
          <a:bodyPr wrap="square" rtlCol="0">
            <a:spAutoFit/>
          </a:bodyPr>
          <a:lstStyle/>
          <a:p>
            <a:r>
              <a:rPr lang="en-GB" sz="2400" dirty="0" smtClean="0"/>
              <a:t>Your code can produce interactive output: HTML, images, videos, </a:t>
            </a:r>
            <a:r>
              <a:rPr lang="en-GB" sz="2400" dirty="0" err="1" smtClean="0"/>
              <a:t>LaTeX</a:t>
            </a:r>
            <a:r>
              <a:rPr lang="en-GB" sz="2400" dirty="0" smtClean="0"/>
              <a:t>, and custom MIME types</a:t>
            </a:r>
            <a:endParaRPr lang="en-GB" sz="2400" dirty="0"/>
          </a:p>
        </p:txBody>
      </p:sp>
      <p:pic>
        <p:nvPicPr>
          <p:cNvPr id="15" name="Picture 25"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5339366"/>
            <a:ext cx="1454774" cy="897946"/>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1547664" y="5144247"/>
            <a:ext cx="2736304" cy="461665"/>
          </a:xfrm>
          <a:prstGeom prst="rect">
            <a:avLst/>
          </a:prstGeom>
          <a:noFill/>
        </p:spPr>
        <p:txBody>
          <a:bodyPr wrap="square" rtlCol="0">
            <a:spAutoFit/>
          </a:bodyPr>
          <a:lstStyle/>
          <a:p>
            <a:r>
              <a:rPr lang="en-GB" sz="2400" b="1" dirty="0" smtClean="0"/>
              <a:t>Big data integration</a:t>
            </a:r>
            <a:endParaRPr lang="en-GB" sz="2400" b="1" dirty="0"/>
          </a:p>
        </p:txBody>
      </p:sp>
      <p:sp>
        <p:nvSpPr>
          <p:cNvPr id="17" name="CasellaDiTesto 16"/>
          <p:cNvSpPr txBox="1"/>
          <p:nvPr/>
        </p:nvSpPr>
        <p:spPr>
          <a:xfrm>
            <a:off x="1547664" y="5546098"/>
            <a:ext cx="7704856" cy="830997"/>
          </a:xfrm>
          <a:prstGeom prst="rect">
            <a:avLst/>
          </a:prstGeom>
          <a:noFill/>
        </p:spPr>
        <p:txBody>
          <a:bodyPr wrap="square" rtlCol="0">
            <a:spAutoFit/>
          </a:bodyPr>
          <a:lstStyle/>
          <a:p>
            <a:r>
              <a:rPr lang="en-GB" sz="2400" dirty="0" smtClean="0"/>
              <a:t>Leverage big data tools, such as Apache Spark for Python, R and Scala.</a:t>
            </a:r>
            <a:endParaRPr lang="en-GB" sz="2400" dirty="0"/>
          </a:p>
        </p:txBody>
      </p:sp>
    </p:spTree>
    <p:extLst>
      <p:ext uri="{BB962C8B-B14F-4D97-AF65-F5344CB8AC3E}">
        <p14:creationId xmlns:p14="http://schemas.microsoft.com/office/powerpoint/2010/main" val="4063665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41</a:t>
            </a:fld>
            <a:endParaRPr lang="en-US" dirty="0"/>
          </a:p>
        </p:txBody>
      </p:sp>
      <p:sp>
        <p:nvSpPr>
          <p:cNvPr id="4" name="Segnaposto data 3"/>
          <p:cNvSpPr>
            <a:spLocks noGrp="1"/>
          </p:cNvSpPr>
          <p:nvPr>
            <p:ph type="dt" sz="half" idx="10"/>
          </p:nvPr>
        </p:nvSpPr>
        <p:spPr/>
        <p:txBody>
          <a:bodyPr/>
          <a:lstStyle/>
          <a:p>
            <a:fld id="{D2F29EF0-9F90-4FB5-AB78-75C509E5371D}" type="datetime1">
              <a:rPr lang="en-US" smtClean="0"/>
              <a:t>18. 08. 16.</a:t>
            </a:fld>
            <a:endParaRPr lang="en-US" dirty="0"/>
          </a:p>
        </p:txBody>
      </p:sp>
      <p:sp>
        <p:nvSpPr>
          <p:cNvPr id="6" name="Content Placeholder 2"/>
          <p:cNvSpPr>
            <a:spLocks noGrp="1"/>
          </p:cNvSpPr>
          <p:nvPr>
            <p:ph sz="half" idx="4294967295"/>
          </p:nvPr>
        </p:nvSpPr>
        <p:spPr>
          <a:xfrm>
            <a:off x="179512" y="1269430"/>
            <a:ext cx="4896544" cy="2087562"/>
          </a:xfrm>
          <a:prstGeom prst="rect">
            <a:avLst/>
          </a:prstGeom>
        </p:spPr>
        <p:txBody>
          <a:bodyPr/>
          <a:lstStyle/>
          <a:p>
            <a:r>
              <a:rPr lang="en-US" sz="2800" dirty="0" err="1"/>
              <a:t>Jupyter</a:t>
            </a:r>
            <a:r>
              <a:rPr lang="en-US" sz="2800" dirty="0"/>
              <a:t> is single user by design</a:t>
            </a:r>
          </a:p>
          <a:p>
            <a:r>
              <a:rPr lang="en-US" sz="2800" dirty="0" err="1" smtClean="0"/>
              <a:t>JupyterHub</a:t>
            </a:r>
            <a:r>
              <a:rPr lang="en-US" sz="2800" dirty="0" smtClean="0"/>
              <a:t> is a multi-user version of notebook designed for companies, classrooms and research labs</a:t>
            </a:r>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033" y="1919316"/>
            <a:ext cx="3671455" cy="3648364"/>
          </a:xfrm>
          <a:prstGeom prst="rect">
            <a:avLst/>
          </a:prstGeom>
        </p:spPr>
      </p:pic>
      <p:sp>
        <p:nvSpPr>
          <p:cNvPr id="8" name="Content Placeholder 2"/>
          <p:cNvSpPr txBox="1">
            <a:spLocks/>
          </p:cNvSpPr>
          <p:nvPr/>
        </p:nvSpPr>
        <p:spPr>
          <a:xfrm>
            <a:off x="179512" y="3645694"/>
            <a:ext cx="4896544" cy="259161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latin typeface="+mn-lt"/>
              </a:rPr>
              <a:t>JupyterHub</a:t>
            </a:r>
            <a:r>
              <a:rPr lang="en-US" dirty="0" smtClean="0">
                <a:latin typeface="+mn-lt"/>
              </a:rPr>
              <a:t> capabilities:</a:t>
            </a:r>
          </a:p>
          <a:p>
            <a:pPr lvl="1"/>
            <a:r>
              <a:rPr lang="en-US" dirty="0" smtClean="0">
                <a:latin typeface="+mn-lt"/>
              </a:rPr>
              <a:t>Manages Authentication</a:t>
            </a:r>
          </a:p>
          <a:p>
            <a:pPr lvl="1"/>
            <a:r>
              <a:rPr lang="en-US" dirty="0" smtClean="0">
                <a:latin typeface="+mn-lt"/>
              </a:rPr>
              <a:t>Spawns single-users notebooks servers on-demand</a:t>
            </a:r>
          </a:p>
          <a:p>
            <a:pPr lvl="1"/>
            <a:r>
              <a:rPr lang="en-US" dirty="0" smtClean="0">
                <a:latin typeface="+mn-lt"/>
              </a:rPr>
              <a:t>Gives each user a complete </a:t>
            </a:r>
            <a:r>
              <a:rPr lang="en-US" dirty="0" err="1" smtClean="0">
                <a:latin typeface="+mn-lt"/>
              </a:rPr>
              <a:t>Jupyter</a:t>
            </a:r>
            <a:r>
              <a:rPr lang="en-US" dirty="0" smtClean="0">
                <a:latin typeface="+mn-lt"/>
              </a:rPr>
              <a:t> server</a:t>
            </a:r>
            <a:endParaRPr lang="en-US" dirty="0">
              <a:latin typeface="+mn-lt"/>
            </a:endParaRPr>
          </a:p>
        </p:txBody>
      </p:sp>
      <p:pic>
        <p:nvPicPr>
          <p:cNvPr id="9" name="Picture 6" descr="Image result for starhub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160337"/>
            <a:ext cx="2404040" cy="1056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59826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42</a:t>
            </a:fld>
            <a:endParaRPr lang="en-US" dirty="0"/>
          </a:p>
        </p:txBody>
      </p:sp>
      <p:sp>
        <p:nvSpPr>
          <p:cNvPr id="4" name="Segnaposto data 3"/>
          <p:cNvSpPr>
            <a:spLocks noGrp="1"/>
          </p:cNvSpPr>
          <p:nvPr>
            <p:ph type="dt" sz="half" idx="10"/>
          </p:nvPr>
        </p:nvSpPr>
        <p:spPr/>
        <p:txBody>
          <a:bodyPr/>
          <a:lstStyle/>
          <a:p>
            <a:fld id="{195F31C6-9A4A-4529-9E0C-88543356E1A3}"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The EGI </a:t>
            </a:r>
            <a:r>
              <a:rPr lang="en-GB" dirty="0" err="1" smtClean="0"/>
              <a:t>Jupyter</a:t>
            </a:r>
            <a:r>
              <a:rPr lang="en-GB" dirty="0" smtClean="0"/>
              <a:t> Notebooks</a:t>
            </a:r>
            <a:endParaRPr lang="en-GB" dirty="0"/>
          </a:p>
        </p:txBody>
      </p:sp>
      <p:sp>
        <p:nvSpPr>
          <p:cNvPr id="7" name="Content Placeholder 2"/>
          <p:cNvSpPr>
            <a:spLocks noGrp="1"/>
          </p:cNvSpPr>
          <p:nvPr>
            <p:ph sz="half" idx="4294967295"/>
          </p:nvPr>
        </p:nvSpPr>
        <p:spPr>
          <a:xfrm>
            <a:off x="467544" y="1341438"/>
            <a:ext cx="8424936" cy="4784400"/>
          </a:xfrm>
          <a:prstGeom prst="rect">
            <a:avLst/>
          </a:prstGeom>
        </p:spPr>
        <p:txBody>
          <a:bodyPr/>
          <a:lstStyle/>
          <a:p>
            <a:r>
              <a:rPr lang="en-US" sz="2800" dirty="0"/>
              <a:t>Offer </a:t>
            </a:r>
            <a:r>
              <a:rPr lang="en-US" sz="2800" dirty="0" err="1"/>
              <a:t>Jupyter</a:t>
            </a:r>
            <a:r>
              <a:rPr lang="en-US" sz="2800" dirty="0"/>
              <a:t> notebooks ‘as Service’</a:t>
            </a:r>
          </a:p>
          <a:p>
            <a:pPr lvl="1"/>
            <a:r>
              <a:rPr lang="en-US" sz="2400" dirty="0"/>
              <a:t>One-click solution, just login and start using</a:t>
            </a:r>
          </a:p>
          <a:p>
            <a:pPr lvl="1"/>
            <a:endParaRPr lang="en-US" sz="2400" dirty="0"/>
          </a:p>
          <a:p>
            <a:r>
              <a:rPr lang="en-US" sz="2800" dirty="0"/>
              <a:t>Extra EGI Features:</a:t>
            </a:r>
          </a:p>
          <a:p>
            <a:pPr lvl="1"/>
            <a:r>
              <a:rPr lang="en-GB" sz="2400" dirty="0"/>
              <a:t>Login with </a:t>
            </a:r>
            <a:r>
              <a:rPr lang="en-GB" sz="2400" dirty="0" smtClean="0"/>
              <a:t>the EGI AAI Check-In service</a:t>
            </a:r>
            <a:endParaRPr lang="en-GB" sz="2400" dirty="0"/>
          </a:p>
          <a:p>
            <a:pPr lvl="1"/>
            <a:r>
              <a:rPr lang="en-GB" sz="2400" dirty="0"/>
              <a:t>Persistent storage for notebooks</a:t>
            </a:r>
          </a:p>
          <a:p>
            <a:pPr lvl="1"/>
            <a:r>
              <a:rPr lang="en-GB" sz="2400" dirty="0"/>
              <a:t>Bring your own environments/kernels</a:t>
            </a:r>
          </a:p>
          <a:p>
            <a:pPr lvl="1"/>
            <a:r>
              <a:rPr lang="en-GB" sz="2400" dirty="0"/>
              <a:t>Use EGI computing and storage resources from your notebooks</a:t>
            </a:r>
          </a:p>
          <a:p>
            <a:endParaRPr lang="en-US" sz="2800" dirty="0"/>
          </a:p>
          <a:p>
            <a:endParaRPr lang="en-US" sz="2800" dirty="0"/>
          </a:p>
        </p:txBody>
      </p:sp>
    </p:spTree>
    <p:extLst>
      <p:ext uri="{BB962C8B-B14F-4D97-AF65-F5344CB8AC3E}">
        <p14:creationId xmlns:p14="http://schemas.microsoft.com/office/powerpoint/2010/main" val="191475447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43</a:t>
            </a:fld>
            <a:endParaRPr lang="en-US" dirty="0"/>
          </a:p>
        </p:txBody>
      </p:sp>
      <p:sp>
        <p:nvSpPr>
          <p:cNvPr id="4" name="Segnaposto data 3"/>
          <p:cNvSpPr>
            <a:spLocks noGrp="1"/>
          </p:cNvSpPr>
          <p:nvPr>
            <p:ph type="dt" sz="half" idx="10"/>
          </p:nvPr>
        </p:nvSpPr>
        <p:spPr/>
        <p:txBody>
          <a:bodyPr/>
          <a:lstStyle/>
          <a:p>
            <a:fld id="{3DCC6967-1F2F-4594-BA72-8C05E5C2D708}"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Key features: Single Sign-On</a:t>
            </a:r>
            <a:endParaRPr lang="en-GB" dirty="0"/>
          </a:p>
        </p:txBody>
      </p:sp>
      <p:pic>
        <p:nvPicPr>
          <p:cNvPr id="6" name="Content Placeholder 8">
            <a:extLst>
              <a:ext uri="{FF2B5EF4-FFF2-40B4-BE49-F238E27FC236}">
                <a16:creationId xmlns="" xmlns:a16="http://schemas.microsoft.com/office/drawing/2014/main" id="{0156DE90-E18D-304A-BBA4-341FDBB770D8}"/>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8313" y="1926673"/>
            <a:ext cx="3814540" cy="3286800"/>
          </a:xfrm>
          <a:effectLst>
            <a:outerShdw blurRad="50800" dist="38100" dir="2700000" algn="tl" rotWithShape="0">
              <a:prstClr val="black">
                <a:alpha val="40000"/>
              </a:prstClr>
            </a:outerShdw>
          </a:effectLst>
        </p:spPr>
      </p:pic>
      <p:sp>
        <p:nvSpPr>
          <p:cNvPr id="7" name="Content Placeholder 15">
            <a:extLst>
              <a:ext uri="{FF2B5EF4-FFF2-40B4-BE49-F238E27FC236}">
                <a16:creationId xmlns="" xmlns:a16="http://schemas.microsoft.com/office/drawing/2014/main" id="{F67B1E71-1AD9-6146-9A76-2986BBC4D750}"/>
              </a:ext>
            </a:extLst>
          </p:cNvPr>
          <p:cNvSpPr txBox="1">
            <a:spLocks/>
          </p:cNvSpPr>
          <p:nvPr/>
        </p:nvSpPr>
        <p:spPr>
          <a:xfrm>
            <a:off x="4572000" y="1341438"/>
            <a:ext cx="4320480" cy="4784400"/>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GB" sz="2800" smtClean="0"/>
              <a:t>Completely integrated with EGI Check-in</a:t>
            </a:r>
          </a:p>
          <a:p>
            <a:pPr lvl="1"/>
            <a:r>
              <a:rPr lang="en-GB" sz="2400" dirty="0" smtClean="0"/>
              <a:t>Login with </a:t>
            </a:r>
            <a:r>
              <a:rPr lang="en-GB" sz="2400" dirty="0" err="1" smtClean="0"/>
              <a:t>eduGAIN</a:t>
            </a:r>
            <a:r>
              <a:rPr lang="en-GB" sz="2400" dirty="0" smtClean="0"/>
              <a:t>, social (Google, Facebook, LinkedIn) or EGI SSO</a:t>
            </a:r>
          </a:p>
          <a:p>
            <a:pPr lvl="1"/>
            <a:endParaRPr lang="en-GB" sz="2400" dirty="0" smtClean="0"/>
          </a:p>
          <a:p>
            <a:r>
              <a:rPr lang="en-GB" sz="2800" dirty="0" smtClean="0"/>
              <a:t>Fine grained authorisation</a:t>
            </a:r>
          </a:p>
          <a:p>
            <a:pPr lvl="1"/>
            <a:r>
              <a:rPr lang="en-GB" sz="2400" dirty="0" smtClean="0"/>
              <a:t>VO membership</a:t>
            </a:r>
          </a:p>
          <a:p>
            <a:pPr lvl="1"/>
            <a:r>
              <a:rPr lang="en-GB" sz="2400" dirty="0" smtClean="0"/>
              <a:t>Role, group, …</a:t>
            </a:r>
          </a:p>
          <a:p>
            <a:pPr lvl="1"/>
            <a:endParaRPr lang="en-GB" sz="2400" dirty="0"/>
          </a:p>
        </p:txBody>
      </p:sp>
    </p:spTree>
    <p:extLst>
      <p:ext uri="{BB962C8B-B14F-4D97-AF65-F5344CB8AC3E}">
        <p14:creationId xmlns:p14="http://schemas.microsoft.com/office/powerpoint/2010/main" val="86074865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44</a:t>
            </a:fld>
            <a:endParaRPr lang="en-US" dirty="0"/>
          </a:p>
        </p:txBody>
      </p:sp>
      <p:sp>
        <p:nvSpPr>
          <p:cNvPr id="4" name="Segnaposto data 3"/>
          <p:cNvSpPr>
            <a:spLocks noGrp="1"/>
          </p:cNvSpPr>
          <p:nvPr>
            <p:ph type="dt" sz="half" idx="10"/>
          </p:nvPr>
        </p:nvSpPr>
        <p:spPr/>
        <p:txBody>
          <a:bodyPr/>
          <a:lstStyle/>
          <a:p>
            <a:fld id="{3B146655-D6E7-40C2-B210-AE8F005DEFD0}"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Key features: Persistency</a:t>
            </a:r>
            <a:endParaRPr lang="en-GB" dirty="0"/>
          </a:p>
        </p:txBody>
      </p:sp>
      <p:sp>
        <p:nvSpPr>
          <p:cNvPr id="6" name="Content Placeholder 6">
            <a:extLst>
              <a:ext uri="{FF2B5EF4-FFF2-40B4-BE49-F238E27FC236}">
                <a16:creationId xmlns="" xmlns:a16="http://schemas.microsoft.com/office/drawing/2014/main" id="{2593D11F-2129-CE4B-9C9A-C73B51B1D4C7}"/>
              </a:ext>
            </a:extLst>
          </p:cNvPr>
          <p:cNvSpPr>
            <a:spLocks noGrp="1"/>
          </p:cNvSpPr>
          <p:nvPr>
            <p:ph sz="half" idx="4294967295"/>
          </p:nvPr>
        </p:nvSpPr>
        <p:spPr>
          <a:xfrm>
            <a:off x="4572000" y="1124744"/>
            <a:ext cx="4320480" cy="4784400"/>
          </a:xfrm>
          <a:prstGeom prst="rect">
            <a:avLst/>
          </a:prstGeom>
        </p:spPr>
        <p:txBody>
          <a:bodyPr>
            <a:noAutofit/>
          </a:bodyPr>
          <a:lstStyle/>
          <a:p>
            <a:r>
              <a:rPr lang="en-GB" sz="2800" dirty="0"/>
              <a:t>Persistent directory linked from home</a:t>
            </a:r>
          </a:p>
          <a:p>
            <a:pPr lvl="1"/>
            <a:r>
              <a:rPr lang="en-GB" sz="2400" dirty="0"/>
              <a:t>User decides what to keep</a:t>
            </a:r>
          </a:p>
          <a:p>
            <a:pPr lvl="1"/>
            <a:r>
              <a:rPr lang="en-GB" sz="2400" dirty="0"/>
              <a:t>NFS storage </a:t>
            </a:r>
          </a:p>
          <a:p>
            <a:r>
              <a:rPr lang="en-GB" sz="2800" dirty="0" smtClean="0"/>
              <a:t>Other </a:t>
            </a:r>
            <a:r>
              <a:rPr lang="en-GB" sz="2800" dirty="0"/>
              <a:t>files coming from the notebook environment</a:t>
            </a:r>
          </a:p>
          <a:p>
            <a:r>
              <a:rPr lang="en-GB" sz="2800" dirty="0" smtClean="0"/>
              <a:t>Looking </a:t>
            </a:r>
            <a:r>
              <a:rPr lang="en-GB" sz="2800" dirty="0"/>
              <a:t>into </a:t>
            </a:r>
            <a:r>
              <a:rPr lang="en-GB" sz="2800" dirty="0" err="1" smtClean="0"/>
              <a:t>DataHub</a:t>
            </a:r>
            <a:r>
              <a:rPr lang="en-GB" sz="2800" dirty="0" smtClean="0"/>
              <a:t>/</a:t>
            </a:r>
            <a:r>
              <a:rPr lang="en-GB" sz="2800" dirty="0" err="1"/>
              <a:t>O</a:t>
            </a:r>
            <a:r>
              <a:rPr lang="en-GB" sz="2800" dirty="0" err="1" smtClean="0"/>
              <a:t>nedata</a:t>
            </a:r>
            <a:endParaRPr lang="en-GB" sz="2800" dirty="0"/>
          </a:p>
          <a:p>
            <a:pPr lvl="1"/>
            <a:endParaRPr lang="en-GB" sz="2800"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6928" y="1412776"/>
            <a:ext cx="3489008" cy="4264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e 7"/>
          <p:cNvSpPr/>
          <p:nvPr/>
        </p:nvSpPr>
        <p:spPr>
          <a:xfrm>
            <a:off x="883227" y="2309603"/>
            <a:ext cx="1112851" cy="3273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Connettore 2 8"/>
          <p:cNvCxnSpPr>
            <a:endCxn id="8" idx="6"/>
          </p:cNvCxnSpPr>
          <p:nvPr/>
        </p:nvCxnSpPr>
        <p:spPr>
          <a:xfrm flipH="1">
            <a:off x="1996078" y="1556792"/>
            <a:ext cx="2647930" cy="916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19846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45</a:t>
            </a:fld>
            <a:endParaRPr lang="en-US" dirty="0"/>
          </a:p>
        </p:txBody>
      </p:sp>
      <p:sp>
        <p:nvSpPr>
          <p:cNvPr id="4" name="Segnaposto data 3"/>
          <p:cNvSpPr>
            <a:spLocks noGrp="1"/>
          </p:cNvSpPr>
          <p:nvPr>
            <p:ph type="dt" sz="half" idx="10"/>
          </p:nvPr>
        </p:nvSpPr>
        <p:spPr/>
        <p:txBody>
          <a:bodyPr/>
          <a:lstStyle/>
          <a:p>
            <a:fld id="{67E4A4C6-8C90-4E28-AF3F-590A9DF3AD67}"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Key features: custom kernels</a:t>
            </a:r>
            <a:endParaRPr lang="en-GB" dirty="0"/>
          </a:p>
        </p:txBody>
      </p:sp>
      <p:sp>
        <p:nvSpPr>
          <p:cNvPr id="6" name="Content Placeholder 6">
            <a:extLst>
              <a:ext uri="{FF2B5EF4-FFF2-40B4-BE49-F238E27FC236}">
                <a16:creationId xmlns="" xmlns:a16="http://schemas.microsoft.com/office/drawing/2014/main" id="{6FFFF9FF-01DC-2D46-ABF0-214A855DA6D8}"/>
              </a:ext>
            </a:extLst>
          </p:cNvPr>
          <p:cNvSpPr>
            <a:spLocks noGrp="1"/>
          </p:cNvSpPr>
          <p:nvPr>
            <p:ph sz="half" idx="4294967295"/>
          </p:nvPr>
        </p:nvSpPr>
        <p:spPr>
          <a:xfrm>
            <a:off x="4572000" y="1341438"/>
            <a:ext cx="4320480" cy="4784400"/>
          </a:xfrm>
          <a:prstGeom prst="rect">
            <a:avLst/>
          </a:prstGeom>
        </p:spPr>
        <p:txBody>
          <a:bodyPr/>
          <a:lstStyle/>
          <a:p>
            <a:r>
              <a:rPr lang="en-GB" sz="2800" dirty="0"/>
              <a:t>Easy to extend with your own kernels</a:t>
            </a:r>
          </a:p>
          <a:p>
            <a:pPr lvl="1"/>
            <a:r>
              <a:rPr lang="en-GB" sz="2400" dirty="0"/>
              <a:t>Docker container image with </a:t>
            </a:r>
            <a:r>
              <a:rPr lang="en-GB" sz="2400" dirty="0" err="1"/>
              <a:t>JupyterHub</a:t>
            </a:r>
            <a:r>
              <a:rPr lang="en-GB" sz="2400" dirty="0"/>
              <a:t> v0.8</a:t>
            </a:r>
          </a:p>
          <a:p>
            <a:pPr lvl="1"/>
            <a:r>
              <a:rPr lang="en-GB" sz="2400" dirty="0"/>
              <a:t>No root user</a:t>
            </a:r>
          </a:p>
          <a:p>
            <a:pPr lvl="1"/>
            <a:r>
              <a:rPr lang="en-GB" sz="2400" dirty="0"/>
              <a:t>Uses $HOME for notebooks</a:t>
            </a:r>
          </a:p>
          <a:p>
            <a:r>
              <a:rPr lang="en-GB" sz="2800" dirty="0"/>
              <a:t>User select what to start when creating their notebooks</a:t>
            </a:r>
          </a:p>
        </p:txBody>
      </p:sp>
      <p:pic>
        <p:nvPicPr>
          <p:cNvPr id="7" name="Content Placeholder 14">
            <a:extLst>
              <a:ext uri="{FF2B5EF4-FFF2-40B4-BE49-F238E27FC236}">
                <a16:creationId xmlns="" xmlns:a16="http://schemas.microsoft.com/office/drawing/2014/main" id="{C33750A5-4105-5544-AFD4-44AB8744327E}"/>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68313" y="2090305"/>
            <a:ext cx="3814762" cy="32869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125746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46</a:t>
            </a:fld>
            <a:endParaRPr lang="en-US" dirty="0"/>
          </a:p>
        </p:txBody>
      </p:sp>
      <p:sp>
        <p:nvSpPr>
          <p:cNvPr id="4" name="Segnaposto data 3"/>
          <p:cNvSpPr>
            <a:spLocks noGrp="1"/>
          </p:cNvSpPr>
          <p:nvPr>
            <p:ph type="dt" sz="half" idx="10"/>
          </p:nvPr>
        </p:nvSpPr>
        <p:spPr/>
        <p:txBody>
          <a:bodyPr/>
          <a:lstStyle/>
          <a:p>
            <a:fld id="{C385C5A3-F2DC-4781-B901-C4DEFB29FD6B}" type="datetime1">
              <a:rPr lang="en-US" smtClean="0"/>
              <a:t>18. 08. 16.</a:t>
            </a:fld>
            <a:endParaRPr lang="en-US" dirty="0"/>
          </a:p>
        </p:txBody>
      </p:sp>
      <p:sp>
        <p:nvSpPr>
          <p:cNvPr id="5" name="Segnaposto testo 4"/>
          <p:cNvSpPr>
            <a:spLocks noGrp="1"/>
          </p:cNvSpPr>
          <p:nvPr>
            <p:ph type="body" sz="quarter" idx="14"/>
          </p:nvPr>
        </p:nvSpPr>
        <p:spPr>
          <a:xfrm>
            <a:off x="2699792" y="210827"/>
            <a:ext cx="6349213" cy="864081"/>
          </a:xfrm>
        </p:spPr>
        <p:txBody>
          <a:bodyPr>
            <a:noAutofit/>
          </a:bodyPr>
          <a:lstStyle/>
          <a:p>
            <a:r>
              <a:rPr lang="en-GB" dirty="0" smtClean="0"/>
              <a:t>The </a:t>
            </a:r>
            <a:r>
              <a:rPr lang="en-GB" dirty="0" err="1" smtClean="0"/>
              <a:t>Jupyter</a:t>
            </a:r>
            <a:r>
              <a:rPr lang="en-GB" dirty="0" smtClean="0"/>
              <a:t> notebook control panel</a:t>
            </a:r>
            <a:endParaRPr lang="en-GB" dirty="0"/>
          </a:p>
        </p:txBody>
      </p:sp>
      <p:grpSp>
        <p:nvGrpSpPr>
          <p:cNvPr id="6" name="Gruppo 5"/>
          <p:cNvGrpSpPr/>
          <p:nvPr/>
        </p:nvGrpSpPr>
        <p:grpSpPr>
          <a:xfrm>
            <a:off x="1211603" y="1052736"/>
            <a:ext cx="7320868" cy="4987923"/>
            <a:chOff x="1211603" y="1177381"/>
            <a:chExt cx="7320868" cy="4987923"/>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1603" y="1177381"/>
              <a:ext cx="7320868" cy="4987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e 7"/>
            <p:cNvSpPr/>
            <p:nvPr/>
          </p:nvSpPr>
          <p:spPr>
            <a:xfrm>
              <a:off x="4107221" y="2096852"/>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p:cNvSpPr/>
            <p:nvPr/>
          </p:nvSpPr>
          <p:spPr>
            <a:xfrm>
              <a:off x="4107221" y="3429000"/>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e 9"/>
            <p:cNvSpPr/>
            <p:nvPr/>
          </p:nvSpPr>
          <p:spPr>
            <a:xfrm>
              <a:off x="4139952" y="4761148"/>
              <a:ext cx="1112851" cy="396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CasellaDiTesto 10"/>
          <p:cNvSpPr txBox="1"/>
          <p:nvPr/>
        </p:nvSpPr>
        <p:spPr>
          <a:xfrm>
            <a:off x="1475656" y="3502377"/>
            <a:ext cx="2016224" cy="923330"/>
          </a:xfrm>
          <a:prstGeom prst="rect">
            <a:avLst/>
          </a:prstGeom>
          <a:noFill/>
          <a:ln>
            <a:solidFill>
              <a:srgbClr val="0066B0"/>
            </a:solidFill>
          </a:ln>
        </p:spPr>
        <p:txBody>
          <a:bodyPr wrap="square" rtlCol="0">
            <a:spAutoFit/>
          </a:bodyPr>
          <a:lstStyle/>
          <a:p>
            <a:r>
              <a:rPr lang="en-GB" dirty="0" smtClean="0"/>
              <a:t>Launch your notebook with </a:t>
            </a:r>
            <a:br>
              <a:rPr lang="en-GB" dirty="0" smtClean="0"/>
            </a:br>
            <a:r>
              <a:rPr lang="en-GB" dirty="0" smtClean="0"/>
              <a:t>the desired Kernel</a:t>
            </a:r>
            <a:endParaRPr lang="en-GB" dirty="0"/>
          </a:p>
        </p:txBody>
      </p:sp>
      <p:cxnSp>
        <p:nvCxnSpPr>
          <p:cNvPr id="12" name="Connettore 2 11"/>
          <p:cNvCxnSpPr/>
          <p:nvPr/>
        </p:nvCxnSpPr>
        <p:spPr>
          <a:xfrm flipV="1">
            <a:off x="2843808" y="2368251"/>
            <a:ext cx="1296144" cy="11341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66469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47</a:t>
            </a:fld>
            <a:endParaRPr lang="en-US" dirty="0"/>
          </a:p>
        </p:txBody>
      </p:sp>
      <p:sp>
        <p:nvSpPr>
          <p:cNvPr id="4" name="Segnaposto data 3"/>
          <p:cNvSpPr>
            <a:spLocks noGrp="1"/>
          </p:cNvSpPr>
          <p:nvPr>
            <p:ph type="dt" sz="half" idx="10"/>
          </p:nvPr>
        </p:nvSpPr>
        <p:spPr/>
        <p:txBody>
          <a:bodyPr/>
          <a:lstStyle/>
          <a:p>
            <a:fld id="{F17575F1-129B-44E5-9C74-D525FC61E382}" type="datetime1">
              <a:rPr lang="en-US" smtClean="0"/>
              <a:t>18. 08. 16.</a:t>
            </a:fld>
            <a:endParaRPr lang="en-US" dirty="0"/>
          </a:p>
        </p:txBody>
      </p:sp>
      <p:sp>
        <p:nvSpPr>
          <p:cNvPr id="6" name="Segnaposto testo 4"/>
          <p:cNvSpPr>
            <a:spLocks noGrp="1"/>
          </p:cNvSpPr>
          <p:nvPr>
            <p:ph type="body" sz="quarter" idx="14"/>
          </p:nvPr>
        </p:nvSpPr>
        <p:spPr>
          <a:xfrm>
            <a:off x="2699792" y="210827"/>
            <a:ext cx="6349213" cy="864081"/>
          </a:xfrm>
        </p:spPr>
        <p:txBody>
          <a:bodyPr>
            <a:noAutofit/>
          </a:bodyPr>
          <a:lstStyle/>
          <a:p>
            <a:r>
              <a:rPr lang="en-GB" dirty="0" smtClean="0"/>
              <a:t>The </a:t>
            </a:r>
            <a:r>
              <a:rPr lang="en-GB" dirty="0" err="1" smtClean="0"/>
              <a:t>Jupyter</a:t>
            </a:r>
            <a:r>
              <a:rPr lang="en-GB" dirty="0" smtClean="0"/>
              <a:t> notebook control panel</a:t>
            </a:r>
            <a:endParaRPr lang="en-GB" dirty="0"/>
          </a:p>
        </p:txBody>
      </p:sp>
      <p:pic>
        <p:nvPicPr>
          <p:cNvPr id="7" name="Immagine 6"/>
          <p:cNvPicPr/>
          <p:nvPr/>
        </p:nvPicPr>
        <p:blipFill>
          <a:blip r:embed="rId3"/>
          <a:stretch>
            <a:fillRect/>
          </a:stretch>
        </p:blipFill>
        <p:spPr>
          <a:xfrm>
            <a:off x="831792" y="2852936"/>
            <a:ext cx="7628640" cy="3461033"/>
          </a:xfrm>
          <a:prstGeom prst="rect">
            <a:avLst/>
          </a:prstGeom>
        </p:spPr>
      </p:pic>
      <p:sp>
        <p:nvSpPr>
          <p:cNvPr id="8" name="CasellaDiTesto 7"/>
          <p:cNvSpPr txBox="1"/>
          <p:nvPr/>
        </p:nvSpPr>
        <p:spPr>
          <a:xfrm>
            <a:off x="144016" y="904652"/>
            <a:ext cx="8892480" cy="1938992"/>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n-GB" sz="2400" b="1" dirty="0">
                <a:cs typeface="Segoe UI" panose="020B0502040204020203" pitchFamily="34" charset="0"/>
              </a:rPr>
              <a:t>Menu bar</a:t>
            </a:r>
            <a:r>
              <a:rPr lang="en-GB" sz="2400" dirty="0">
                <a:cs typeface="Segoe UI" panose="020B0502040204020203" pitchFamily="34" charset="0"/>
              </a:rPr>
              <a:t>: The menu bar presents different options that may be used to manipulate the way the notebook </a:t>
            </a:r>
            <a:r>
              <a:rPr lang="en-GB" sz="2400" dirty="0" smtClean="0">
                <a:cs typeface="Segoe UI" panose="020B0502040204020203" pitchFamily="34" charset="0"/>
              </a:rPr>
              <a:t>functions.</a:t>
            </a:r>
          </a:p>
          <a:p>
            <a:pPr marL="285750" indent="-285750" algn="just">
              <a:buFont typeface="Arial" panose="020B0604020202020204" pitchFamily="34" charset="0"/>
              <a:buChar char="•"/>
            </a:pPr>
            <a:r>
              <a:rPr lang="en-GB" sz="2400" b="1" dirty="0" smtClean="0">
                <a:cs typeface="Segoe UI" panose="020B0502040204020203" pitchFamily="34" charset="0"/>
              </a:rPr>
              <a:t>Toolbar</a:t>
            </a:r>
            <a:r>
              <a:rPr lang="en-GB" sz="2400" dirty="0">
                <a:cs typeface="Segoe UI" panose="020B0502040204020203" pitchFamily="34" charset="0"/>
              </a:rPr>
              <a:t>: The tool bar gives a quick way of performing the most-used operations within the notebook, by clicking on an </a:t>
            </a:r>
            <a:r>
              <a:rPr lang="en-GB" sz="2400" dirty="0" smtClean="0">
                <a:cs typeface="Segoe UI" panose="020B0502040204020203" pitchFamily="34" charset="0"/>
              </a:rPr>
              <a:t>icon.</a:t>
            </a:r>
          </a:p>
          <a:p>
            <a:pPr marL="285750" indent="-285750" algn="just">
              <a:buFont typeface="Arial" panose="020B0604020202020204" pitchFamily="34" charset="0"/>
              <a:buChar char="•"/>
            </a:pPr>
            <a:r>
              <a:rPr lang="en-GB" sz="2400" b="1" dirty="0" smtClean="0">
                <a:cs typeface="Segoe UI" panose="020B0502040204020203" pitchFamily="34" charset="0"/>
              </a:rPr>
              <a:t>Cell</a:t>
            </a:r>
            <a:r>
              <a:rPr lang="en-GB" sz="2400" dirty="0">
                <a:cs typeface="Segoe UI" panose="020B0502040204020203" pitchFamily="34" charset="0"/>
              </a:rPr>
              <a:t>: the </a:t>
            </a:r>
            <a:r>
              <a:rPr lang="en-GB" sz="2400" dirty="0" smtClean="0">
                <a:cs typeface="Segoe UI" panose="020B0502040204020203" pitchFamily="34" charset="0"/>
              </a:rPr>
              <a:t>notebook cell</a:t>
            </a:r>
            <a:endParaRPr lang="en-GB" sz="2400" dirty="0">
              <a:cs typeface="Segoe UI" panose="020B0502040204020203" pitchFamily="34" charset="0"/>
            </a:endParaRPr>
          </a:p>
        </p:txBody>
      </p:sp>
    </p:spTree>
    <p:extLst>
      <p:ext uri="{BB962C8B-B14F-4D97-AF65-F5344CB8AC3E}">
        <p14:creationId xmlns:p14="http://schemas.microsoft.com/office/powerpoint/2010/main" val="1083783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48</a:t>
            </a:fld>
            <a:endParaRPr lang="en-US" dirty="0"/>
          </a:p>
        </p:txBody>
      </p:sp>
      <p:sp>
        <p:nvSpPr>
          <p:cNvPr id="4" name="Segnaposto data 3"/>
          <p:cNvSpPr>
            <a:spLocks noGrp="1"/>
          </p:cNvSpPr>
          <p:nvPr>
            <p:ph type="dt" sz="half" idx="10"/>
          </p:nvPr>
        </p:nvSpPr>
        <p:spPr/>
        <p:txBody>
          <a:bodyPr/>
          <a:lstStyle/>
          <a:p>
            <a:fld id="{6AA6E111-36F6-45F0-91EE-8B8DE0F8A6AD}"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Structure of a notebook</a:t>
            </a:r>
            <a:endParaRPr lang="en-GB" dirty="0"/>
          </a:p>
        </p:txBody>
      </p:sp>
      <p:sp>
        <p:nvSpPr>
          <p:cNvPr id="6" name="CasellaDiTesto 5"/>
          <p:cNvSpPr txBox="1"/>
          <p:nvPr/>
        </p:nvSpPr>
        <p:spPr>
          <a:xfrm>
            <a:off x="251520" y="980728"/>
            <a:ext cx="8640960" cy="2308324"/>
          </a:xfrm>
          <a:prstGeom prst="rect">
            <a:avLst/>
          </a:prstGeom>
          <a:noFill/>
          <a:ln>
            <a:noFill/>
          </a:ln>
        </p:spPr>
        <p:txBody>
          <a:bodyPr wrap="square" rtlCol="0">
            <a:spAutoFit/>
          </a:bodyPr>
          <a:lstStyle/>
          <a:p>
            <a:pPr marL="285750" indent="-285750" algn="just">
              <a:buFont typeface="Arial" panose="020B0604020202020204" pitchFamily="34" charset="0"/>
              <a:buChar char="•"/>
            </a:pPr>
            <a:r>
              <a:rPr lang="en-GB" sz="2400" dirty="0">
                <a:cs typeface="Segoe UI" panose="020B0502040204020203" pitchFamily="34" charset="0"/>
              </a:rPr>
              <a:t>The notebook consists of a sequence of cells. </a:t>
            </a:r>
          </a:p>
          <a:p>
            <a:pPr marL="800100" lvl="1" indent="-342900" algn="just">
              <a:buFont typeface="Wingdings" panose="05000000000000000000" pitchFamily="2" charset="2"/>
              <a:buChar char="§"/>
            </a:pPr>
            <a:r>
              <a:rPr lang="en-GB" sz="2400" dirty="0" smtClean="0">
                <a:cs typeface="Segoe UI" panose="020B0502040204020203" pitchFamily="34" charset="0"/>
              </a:rPr>
              <a:t>A </a:t>
            </a:r>
            <a:r>
              <a:rPr lang="en-GB" sz="2400" dirty="0">
                <a:cs typeface="Segoe UI" panose="020B0502040204020203" pitchFamily="34" charset="0"/>
              </a:rPr>
              <a:t>cell is a multiline text input </a:t>
            </a:r>
            <a:r>
              <a:rPr lang="en-GB" sz="2400" dirty="0" smtClean="0">
                <a:cs typeface="Segoe UI" panose="020B0502040204020203" pitchFamily="34" charset="0"/>
              </a:rPr>
              <a:t>field</a:t>
            </a:r>
          </a:p>
          <a:p>
            <a:pPr marL="800100" lvl="1" indent="-342900" algn="just">
              <a:buFont typeface="Wingdings" panose="05000000000000000000" pitchFamily="2" charset="2"/>
              <a:buChar char="§"/>
            </a:pPr>
            <a:r>
              <a:rPr lang="en-GB" sz="2400" dirty="0" smtClean="0">
                <a:cs typeface="Segoe UI" panose="020B0502040204020203" pitchFamily="34" charset="0"/>
              </a:rPr>
              <a:t>The </a:t>
            </a:r>
            <a:r>
              <a:rPr lang="en-GB" sz="2400" dirty="0">
                <a:cs typeface="Segoe UI" panose="020B0502040204020203" pitchFamily="34" charset="0"/>
              </a:rPr>
              <a:t>execution </a:t>
            </a:r>
            <a:r>
              <a:rPr lang="en-GB" sz="2400" dirty="0" smtClean="0">
                <a:cs typeface="Segoe UI" panose="020B0502040204020203" pitchFamily="34" charset="0"/>
              </a:rPr>
              <a:t>behaviour </a:t>
            </a:r>
            <a:r>
              <a:rPr lang="en-GB" sz="2400" dirty="0">
                <a:cs typeface="Segoe UI" panose="020B0502040204020203" pitchFamily="34" charset="0"/>
              </a:rPr>
              <a:t>of a cell is determined by the cell’s type. </a:t>
            </a:r>
            <a:endParaRPr lang="en-GB" sz="2400" dirty="0" smtClean="0">
              <a:cs typeface="Segoe UI" panose="020B0502040204020203" pitchFamily="34" charset="0"/>
            </a:endParaRPr>
          </a:p>
          <a:p>
            <a:pPr marL="800100" lvl="1" indent="-342900" algn="just">
              <a:buFont typeface="Wingdings" panose="05000000000000000000" pitchFamily="2" charset="2"/>
              <a:buChar char="§"/>
            </a:pPr>
            <a:endParaRPr lang="en-GB" sz="2400" dirty="0" smtClean="0">
              <a:cs typeface="Segoe UI" panose="020B0502040204020203" pitchFamily="34" charset="0"/>
            </a:endParaRPr>
          </a:p>
          <a:p>
            <a:pPr marL="285750" indent="-285750" algn="just">
              <a:buFont typeface="Arial" panose="020B0604020202020204" pitchFamily="34" charset="0"/>
              <a:buChar char="•"/>
            </a:pPr>
            <a:r>
              <a:rPr lang="en-GB" sz="2400" dirty="0" smtClean="0">
                <a:cs typeface="Segoe UI" panose="020B0502040204020203" pitchFamily="34" charset="0"/>
              </a:rPr>
              <a:t>There </a:t>
            </a:r>
            <a:r>
              <a:rPr lang="en-GB" sz="2400" dirty="0">
                <a:cs typeface="Segoe UI" panose="020B0502040204020203" pitchFamily="34" charset="0"/>
              </a:rPr>
              <a:t>are three types of cells: </a:t>
            </a:r>
            <a:r>
              <a:rPr lang="en-GB" sz="2400" b="1" dirty="0" smtClean="0">
                <a:cs typeface="Segoe UI" panose="020B0502040204020203" pitchFamily="34" charset="0"/>
              </a:rPr>
              <a:t>Code</a:t>
            </a:r>
            <a:r>
              <a:rPr lang="en-GB" sz="2400" dirty="0" smtClean="0">
                <a:cs typeface="Segoe UI" panose="020B0502040204020203" pitchFamily="34" charset="0"/>
              </a:rPr>
              <a:t>, </a:t>
            </a:r>
            <a:r>
              <a:rPr lang="en-GB" sz="2400" b="1" dirty="0" smtClean="0">
                <a:cs typeface="Segoe UI" panose="020B0502040204020203" pitchFamily="34" charset="0"/>
              </a:rPr>
              <a:t>Markdown</a:t>
            </a:r>
            <a:r>
              <a:rPr lang="en-GB" sz="2400" dirty="0" smtClean="0">
                <a:cs typeface="Segoe UI" panose="020B0502040204020203" pitchFamily="34" charset="0"/>
              </a:rPr>
              <a:t>, and </a:t>
            </a:r>
            <a:r>
              <a:rPr lang="en-GB" sz="2400" b="1" dirty="0" smtClean="0">
                <a:cs typeface="Segoe UI" panose="020B0502040204020203" pitchFamily="34" charset="0"/>
              </a:rPr>
              <a:t>Raw</a:t>
            </a:r>
            <a:r>
              <a:rPr lang="en-GB" sz="2400" dirty="0" smtClean="0">
                <a:cs typeface="Segoe UI" panose="020B0502040204020203" pitchFamily="34" charset="0"/>
              </a:rPr>
              <a:t> cells.</a:t>
            </a:r>
          </a:p>
        </p:txBody>
      </p:sp>
      <p:sp>
        <p:nvSpPr>
          <p:cNvPr id="7" name="CasellaDiTesto 6"/>
          <p:cNvSpPr txBox="1"/>
          <p:nvPr/>
        </p:nvSpPr>
        <p:spPr>
          <a:xfrm>
            <a:off x="251520" y="3501008"/>
            <a:ext cx="2736304" cy="2800767"/>
          </a:xfrm>
          <a:prstGeom prst="rect">
            <a:avLst/>
          </a:prstGeom>
          <a:noFill/>
          <a:ln>
            <a:solidFill>
              <a:schemeClr val="tx1"/>
            </a:solidFill>
          </a:ln>
        </p:spPr>
        <p:txBody>
          <a:bodyPr wrap="square" rtlCol="0">
            <a:spAutoFit/>
          </a:bodyPr>
          <a:lstStyle/>
          <a:p>
            <a:pPr algn="just"/>
            <a:r>
              <a:rPr lang="en-GB" sz="2200" dirty="0" smtClean="0">
                <a:solidFill>
                  <a:srgbClr val="FF0000"/>
                </a:solidFill>
              </a:rPr>
              <a:t>Code</a:t>
            </a:r>
            <a:r>
              <a:rPr lang="en-GB" sz="2200" dirty="0" smtClean="0"/>
              <a:t> cells allow </a:t>
            </a:r>
            <a:r>
              <a:rPr lang="en-GB" sz="2200" dirty="0"/>
              <a:t>you to edit and write new code, with full syntax highlighting and tab completion. </a:t>
            </a:r>
          </a:p>
          <a:p>
            <a:pPr algn="just"/>
            <a:r>
              <a:rPr lang="en-GB" sz="2200" dirty="0" smtClean="0"/>
              <a:t>The </a:t>
            </a:r>
            <a:r>
              <a:rPr lang="en-GB" sz="2200" dirty="0"/>
              <a:t>programming language you use depends on the kernel</a:t>
            </a:r>
          </a:p>
        </p:txBody>
      </p:sp>
      <p:sp>
        <p:nvSpPr>
          <p:cNvPr id="8" name="CasellaDiTesto 7"/>
          <p:cNvSpPr txBox="1"/>
          <p:nvPr/>
        </p:nvSpPr>
        <p:spPr>
          <a:xfrm>
            <a:off x="3131840" y="3501008"/>
            <a:ext cx="2995308" cy="1107996"/>
          </a:xfrm>
          <a:prstGeom prst="rect">
            <a:avLst/>
          </a:prstGeom>
          <a:noFill/>
          <a:ln>
            <a:solidFill>
              <a:schemeClr val="tx1"/>
            </a:solidFill>
          </a:ln>
        </p:spPr>
        <p:txBody>
          <a:bodyPr wrap="square" rtlCol="0">
            <a:spAutoFit/>
          </a:bodyPr>
          <a:lstStyle/>
          <a:p>
            <a:r>
              <a:rPr lang="en-GB" sz="2200" dirty="0" smtClean="0">
                <a:solidFill>
                  <a:srgbClr val="FF0000"/>
                </a:solidFill>
              </a:rPr>
              <a:t>Markdown</a:t>
            </a:r>
            <a:r>
              <a:rPr lang="en-GB" sz="2200" dirty="0" smtClean="0"/>
              <a:t> cells allow to alternate descriptive text with code</a:t>
            </a:r>
            <a:endParaRPr lang="en-GB" sz="2200" dirty="0"/>
          </a:p>
        </p:txBody>
      </p:sp>
      <p:sp>
        <p:nvSpPr>
          <p:cNvPr id="9" name="CasellaDiTesto 8"/>
          <p:cNvSpPr txBox="1"/>
          <p:nvPr/>
        </p:nvSpPr>
        <p:spPr>
          <a:xfrm>
            <a:off x="6228184" y="3501008"/>
            <a:ext cx="2736304" cy="2123658"/>
          </a:xfrm>
          <a:prstGeom prst="rect">
            <a:avLst/>
          </a:prstGeom>
          <a:noFill/>
          <a:ln>
            <a:solidFill>
              <a:schemeClr val="tx1"/>
            </a:solidFill>
          </a:ln>
        </p:spPr>
        <p:txBody>
          <a:bodyPr wrap="square" rtlCol="0">
            <a:spAutoFit/>
          </a:bodyPr>
          <a:lstStyle/>
          <a:p>
            <a:r>
              <a:rPr lang="en-GB" sz="2200" dirty="0">
                <a:solidFill>
                  <a:srgbClr val="FF0000"/>
                </a:solidFill>
              </a:rPr>
              <a:t>Raw </a:t>
            </a:r>
            <a:r>
              <a:rPr lang="en-GB" sz="2200" dirty="0"/>
              <a:t>cells provide a place in which you can write output directly. Raw cells are not evaluated by the </a:t>
            </a:r>
            <a:r>
              <a:rPr lang="en-GB" sz="2200" dirty="0" smtClean="0"/>
              <a:t>notebook</a:t>
            </a:r>
            <a:endParaRPr lang="en-GB" sz="2200" dirty="0"/>
          </a:p>
        </p:txBody>
      </p:sp>
    </p:spTree>
    <p:extLst>
      <p:ext uri="{BB962C8B-B14F-4D97-AF65-F5344CB8AC3E}">
        <p14:creationId xmlns:p14="http://schemas.microsoft.com/office/powerpoint/2010/main" val="39895833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49</a:t>
            </a:fld>
            <a:endParaRPr lang="en-US" dirty="0"/>
          </a:p>
        </p:txBody>
      </p:sp>
      <p:sp>
        <p:nvSpPr>
          <p:cNvPr id="4" name="Segnaposto data 3"/>
          <p:cNvSpPr>
            <a:spLocks noGrp="1"/>
          </p:cNvSpPr>
          <p:nvPr>
            <p:ph type="dt" sz="half" idx="10"/>
          </p:nvPr>
        </p:nvSpPr>
        <p:spPr/>
        <p:txBody>
          <a:bodyPr/>
          <a:lstStyle/>
          <a:p>
            <a:fld id="{E708852D-122D-4237-B26A-C085DE8A72ED}"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Shortcuts</a:t>
            </a:r>
            <a:endParaRPr lang="en-GB" dirty="0"/>
          </a:p>
        </p:txBody>
      </p:sp>
      <p:sp>
        <p:nvSpPr>
          <p:cNvPr id="6" name="Segnaposto contenuto 2"/>
          <p:cNvSpPr>
            <a:spLocks noGrp="1"/>
          </p:cNvSpPr>
          <p:nvPr>
            <p:ph sz="half" idx="4294967295"/>
          </p:nvPr>
        </p:nvSpPr>
        <p:spPr>
          <a:xfrm>
            <a:off x="179512" y="908720"/>
            <a:ext cx="8712968" cy="4784400"/>
          </a:xfrm>
          <a:prstGeom prst="rect">
            <a:avLst/>
          </a:prstGeom>
        </p:spPr>
        <p:txBody>
          <a:bodyPr/>
          <a:lstStyle/>
          <a:p>
            <a:pPr marL="0" indent="0">
              <a:buNone/>
            </a:pPr>
            <a:r>
              <a:rPr lang="en-GB" dirty="0"/>
              <a:t>The essential shortcuts to remember are the following</a:t>
            </a:r>
            <a:r>
              <a:rPr lang="en-GB" dirty="0" smtClean="0"/>
              <a:t>:</a:t>
            </a:r>
            <a:br>
              <a:rPr lang="en-GB" dirty="0" smtClean="0"/>
            </a:br>
            <a:r>
              <a:rPr lang="en-GB" dirty="0" smtClean="0"/>
              <a:t/>
            </a:r>
            <a:br>
              <a:rPr lang="en-GB" dirty="0" smtClean="0"/>
            </a:br>
            <a:r>
              <a:rPr lang="en-GB" b="1" dirty="0" smtClean="0"/>
              <a:t>Shift-Enter</a:t>
            </a:r>
            <a:r>
              <a:rPr lang="en-GB" b="1" dirty="0"/>
              <a:t>: run cell</a:t>
            </a:r>
            <a:r>
              <a:rPr lang="en-GB" dirty="0"/>
              <a:t>. </a:t>
            </a:r>
            <a:endParaRPr lang="en-GB" dirty="0" smtClean="0"/>
          </a:p>
          <a:p>
            <a:pPr lvl="1" algn="just"/>
            <a:r>
              <a:rPr lang="en-GB" sz="2400" dirty="0" smtClean="0"/>
              <a:t>Execute  </a:t>
            </a:r>
            <a:r>
              <a:rPr lang="en-GB" sz="2400" dirty="0"/>
              <a:t>the  current  cell,  show  any  output,  and  jump  to  the  next  cell  below. If Shift-Enter is  invoked  on  the  last  cell,  it  makes  a  new  cell  below.   This  is  equivalent  to  clicking the Cell, Run menu item, or the Play button in the toolbar</a:t>
            </a:r>
            <a:r>
              <a:rPr lang="en-GB" sz="2400" dirty="0" smtClean="0"/>
              <a:t>.</a:t>
            </a:r>
            <a:br>
              <a:rPr lang="en-GB" sz="2400" dirty="0" smtClean="0"/>
            </a:br>
            <a:endParaRPr lang="en-GB" sz="2400" dirty="0"/>
          </a:p>
          <a:p>
            <a:pPr marL="0" lvl="0" indent="0">
              <a:buNone/>
            </a:pPr>
            <a:r>
              <a:rPr lang="en-GB" b="1" dirty="0"/>
              <a:t>Esc: Command mode</a:t>
            </a:r>
            <a:r>
              <a:rPr lang="en-GB" dirty="0"/>
              <a:t>. </a:t>
            </a:r>
            <a:endParaRPr lang="en-GB" dirty="0" smtClean="0"/>
          </a:p>
          <a:p>
            <a:pPr lvl="1" algn="just"/>
            <a:r>
              <a:rPr lang="en-GB" sz="2400" dirty="0" smtClean="0"/>
              <a:t>In </a:t>
            </a:r>
            <a:r>
              <a:rPr lang="en-GB" sz="2400" dirty="0"/>
              <a:t>command mode, you can navigate around the notebook using keyboard shortcuts</a:t>
            </a:r>
            <a:r>
              <a:rPr lang="en-GB" sz="2400" dirty="0" smtClean="0"/>
              <a:t>.</a:t>
            </a:r>
          </a:p>
          <a:p>
            <a:pPr marL="457200" lvl="1" indent="0" algn="just">
              <a:buNone/>
            </a:pPr>
            <a:endParaRPr lang="en-GB" sz="1800" dirty="0"/>
          </a:p>
          <a:p>
            <a:pPr marL="0" indent="0">
              <a:buNone/>
            </a:pPr>
            <a:r>
              <a:rPr lang="en-GB" b="1" dirty="0"/>
              <a:t>Enter: Edit mode</a:t>
            </a:r>
            <a:r>
              <a:rPr lang="en-GB" dirty="0"/>
              <a:t>. </a:t>
            </a:r>
            <a:endParaRPr lang="en-GB" dirty="0" smtClean="0"/>
          </a:p>
          <a:p>
            <a:pPr lvl="1"/>
            <a:r>
              <a:rPr lang="en-GB" sz="2400" dirty="0" smtClean="0"/>
              <a:t>In </a:t>
            </a:r>
            <a:r>
              <a:rPr lang="en-GB" sz="2400" dirty="0"/>
              <a:t>edit mode, you can edit text in cells</a:t>
            </a:r>
          </a:p>
        </p:txBody>
      </p:sp>
    </p:spTree>
    <p:extLst>
      <p:ext uri="{BB962C8B-B14F-4D97-AF65-F5344CB8AC3E}">
        <p14:creationId xmlns:p14="http://schemas.microsoft.com/office/powerpoint/2010/main" val="11682182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a:p>
        </p:txBody>
      </p:sp>
      <p:sp>
        <p:nvSpPr>
          <p:cNvPr id="5" name="Content Placeholder 4"/>
          <p:cNvSpPr>
            <a:spLocks noGrp="1"/>
          </p:cNvSpPr>
          <p:nvPr>
            <p:ph idx="10"/>
          </p:nvPr>
        </p:nvSpPr>
        <p:spPr/>
        <p:txBody>
          <a:bodyPr/>
          <a:lstStyle/>
          <a:p>
            <a:endParaRPr lang="en-US"/>
          </a:p>
        </p:txBody>
      </p:sp>
      <p:sp>
        <p:nvSpPr>
          <p:cNvPr id="6" name="Text Placeholder 5"/>
          <p:cNvSpPr>
            <a:spLocks noGrp="1"/>
          </p:cNvSpPr>
          <p:nvPr>
            <p:ph type="body" sz="quarter" idx="14"/>
          </p:nvPr>
        </p:nvSpPr>
        <p:spPr/>
        <p:txBody>
          <a:bodyPr/>
          <a:lstStyle/>
          <a:p>
            <a:r>
              <a:rPr lang="en-US" dirty="0" smtClean="0"/>
              <a:t>Introduction to cloud computing</a:t>
            </a:r>
            <a:endParaRPr lang="en-US" dirty="0"/>
          </a:p>
        </p:txBody>
      </p:sp>
    </p:spTree>
    <p:extLst>
      <p:ext uri="{BB962C8B-B14F-4D97-AF65-F5344CB8AC3E}">
        <p14:creationId xmlns:p14="http://schemas.microsoft.com/office/powerpoint/2010/main" val="205954242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50</a:t>
            </a:fld>
            <a:endParaRPr lang="en-US" dirty="0"/>
          </a:p>
        </p:txBody>
      </p:sp>
      <p:sp>
        <p:nvSpPr>
          <p:cNvPr id="4" name="Segnaposto data 3"/>
          <p:cNvSpPr>
            <a:spLocks noGrp="1"/>
          </p:cNvSpPr>
          <p:nvPr>
            <p:ph type="dt" sz="half" idx="10"/>
          </p:nvPr>
        </p:nvSpPr>
        <p:spPr/>
        <p:txBody>
          <a:bodyPr/>
          <a:lstStyle/>
          <a:p>
            <a:fld id="{0F5F823F-14C9-46A9-9ADD-35F5435102BD}"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Service modes</a:t>
            </a:r>
            <a:endParaRPr lang="en-GB" dirty="0"/>
          </a:p>
        </p:txBody>
      </p:sp>
      <p:sp>
        <p:nvSpPr>
          <p:cNvPr id="6" name="Content Placeholder 2">
            <a:extLst>
              <a:ext uri="{FF2B5EF4-FFF2-40B4-BE49-F238E27FC236}">
                <a16:creationId xmlns="" xmlns:a16="http://schemas.microsoft.com/office/drawing/2014/main" id="{F7BDFC93-1B3D-DE48-96BD-CCE026A87EA0}"/>
              </a:ext>
            </a:extLst>
          </p:cNvPr>
          <p:cNvSpPr>
            <a:spLocks noGrp="1"/>
          </p:cNvSpPr>
          <p:nvPr>
            <p:ph sz="half" idx="4294967295"/>
          </p:nvPr>
        </p:nvSpPr>
        <p:spPr>
          <a:xfrm>
            <a:off x="467544" y="1341438"/>
            <a:ext cx="8424936" cy="4784400"/>
          </a:xfrm>
          <a:prstGeom prst="rect">
            <a:avLst/>
          </a:prstGeom>
        </p:spPr>
        <p:txBody>
          <a:bodyPr/>
          <a:lstStyle/>
          <a:p>
            <a:r>
              <a:rPr lang="en-GB" sz="2800" dirty="0"/>
              <a:t>Catch-all / </a:t>
            </a:r>
            <a:r>
              <a:rPr lang="en-GB" sz="2800" dirty="0" smtClean="0"/>
              <a:t>The EGI Applications on Demand (</a:t>
            </a:r>
            <a:r>
              <a:rPr lang="en-GB" sz="2800" dirty="0" err="1" smtClean="0"/>
              <a:t>AoD</a:t>
            </a:r>
            <a:r>
              <a:rPr lang="en-GB" sz="2800" dirty="0" smtClean="0"/>
              <a:t>)</a:t>
            </a:r>
            <a:endParaRPr lang="en-GB" sz="2800" dirty="0"/>
          </a:p>
          <a:p>
            <a:pPr lvl="1"/>
            <a:r>
              <a:rPr lang="en-GB" sz="2400" dirty="0"/>
              <a:t>Available via the marketplace</a:t>
            </a:r>
          </a:p>
          <a:p>
            <a:pPr lvl="1"/>
            <a:r>
              <a:rPr lang="en-GB" sz="2400" dirty="0"/>
              <a:t>Limited resources (computing + storage), sponsored access</a:t>
            </a:r>
          </a:p>
          <a:p>
            <a:pPr lvl="1"/>
            <a:r>
              <a:rPr lang="en-GB" sz="2400" dirty="0"/>
              <a:t>Kills notebooks after 1 hour of inactivity</a:t>
            </a:r>
          </a:p>
          <a:p>
            <a:r>
              <a:rPr lang="en-GB" sz="2800" dirty="0"/>
              <a:t>VO/Community deployment</a:t>
            </a:r>
          </a:p>
          <a:p>
            <a:pPr lvl="1"/>
            <a:r>
              <a:rPr lang="en-GB" sz="2400" dirty="0"/>
              <a:t>Tailored to specific VO with custom computing/storage:</a:t>
            </a:r>
          </a:p>
          <a:p>
            <a:pPr lvl="2"/>
            <a:r>
              <a:rPr lang="en-GB" sz="2000" dirty="0"/>
              <a:t>access to GPUs, fat nodes</a:t>
            </a:r>
          </a:p>
          <a:p>
            <a:pPr lvl="2"/>
            <a:r>
              <a:rPr lang="en-GB" sz="2000" dirty="0"/>
              <a:t>access to Spark, other </a:t>
            </a:r>
            <a:r>
              <a:rPr lang="en-GB" sz="2000" dirty="0" err="1"/>
              <a:t>BigData</a:t>
            </a:r>
            <a:r>
              <a:rPr lang="en-GB" sz="2000" dirty="0"/>
              <a:t>/ML environments</a:t>
            </a:r>
          </a:p>
          <a:p>
            <a:pPr lvl="2"/>
            <a:r>
              <a:rPr lang="en-GB" sz="2000" dirty="0"/>
              <a:t>auto-mount filesystems on notebooks</a:t>
            </a:r>
          </a:p>
          <a:p>
            <a:pPr lvl="2"/>
            <a:r>
              <a:rPr lang="en-GB" sz="2000" dirty="0"/>
              <a:t>…</a:t>
            </a:r>
          </a:p>
        </p:txBody>
      </p:sp>
    </p:spTree>
    <p:extLst>
      <p:ext uri="{BB962C8B-B14F-4D97-AF65-F5344CB8AC3E}">
        <p14:creationId xmlns:p14="http://schemas.microsoft.com/office/powerpoint/2010/main" val="369052982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51</a:t>
            </a:fld>
            <a:endParaRPr lang="en-US" dirty="0"/>
          </a:p>
        </p:txBody>
      </p:sp>
      <p:sp>
        <p:nvSpPr>
          <p:cNvPr id="4" name="Segnaposto data 3"/>
          <p:cNvSpPr>
            <a:spLocks noGrp="1"/>
          </p:cNvSpPr>
          <p:nvPr>
            <p:ph type="dt" sz="half" idx="10"/>
          </p:nvPr>
        </p:nvSpPr>
        <p:spPr/>
        <p:txBody>
          <a:bodyPr/>
          <a:lstStyle/>
          <a:p>
            <a:fld id="{72C5B4F9-7D6D-4598-A4CD-4430DAC558F4}"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Technology Stack</a:t>
            </a:r>
            <a:endParaRPr lang="en-GB" dirty="0"/>
          </a:p>
        </p:txBody>
      </p:sp>
      <p:sp>
        <p:nvSpPr>
          <p:cNvPr id="6" name="Rectangle 25"/>
          <p:cNvSpPr/>
          <p:nvPr/>
        </p:nvSpPr>
        <p:spPr>
          <a:xfrm>
            <a:off x="4067944" y="1493098"/>
            <a:ext cx="4824536" cy="4672206"/>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GB" sz="1600" dirty="0">
                <a:solidFill>
                  <a:schemeClr val="tx1"/>
                </a:solidFill>
              </a:rPr>
              <a:t>Kubernetes @ EGI </a:t>
            </a:r>
            <a:r>
              <a:rPr lang="en-GB" sz="1600" dirty="0" err="1">
                <a:solidFill>
                  <a:schemeClr val="tx1"/>
                </a:solidFill>
              </a:rPr>
              <a:t>FedCloud</a:t>
            </a:r>
            <a:r>
              <a:rPr lang="en-GB" sz="1600" dirty="0">
                <a:solidFill>
                  <a:schemeClr val="tx1"/>
                </a:solidFill>
              </a:rPr>
              <a:t> site</a:t>
            </a:r>
          </a:p>
        </p:txBody>
      </p:sp>
      <p:sp>
        <p:nvSpPr>
          <p:cNvPr id="7" name="Rounded Rectangle 7"/>
          <p:cNvSpPr/>
          <p:nvPr/>
        </p:nvSpPr>
        <p:spPr>
          <a:xfrm>
            <a:off x="4279035" y="1625228"/>
            <a:ext cx="1152128" cy="158774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200" dirty="0"/>
              <a:t>Edge node</a:t>
            </a:r>
          </a:p>
          <a:p>
            <a:pPr algn="ctr"/>
            <a:r>
              <a:rPr lang="en-GB" sz="1200" dirty="0"/>
              <a:t>(public IP)</a:t>
            </a:r>
          </a:p>
        </p:txBody>
      </p:sp>
      <p:pic>
        <p:nvPicPr>
          <p:cNvPr id="8"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1212" y="1425551"/>
            <a:ext cx="3286606" cy="2064424"/>
          </a:xfrm>
          <a:prstGeom prst="rect">
            <a:avLst/>
          </a:prstGeom>
          <a:effectLst>
            <a:outerShdw blurRad="50800" dist="38100" dir="2700000" algn="tl" rotWithShape="0">
              <a:prstClr val="black">
                <a:alpha val="40000"/>
              </a:prstClr>
            </a:outerShdw>
          </a:effectLst>
        </p:spPr>
      </p:pic>
      <p:sp>
        <p:nvSpPr>
          <p:cNvPr id="9" name="Rectangle 5"/>
          <p:cNvSpPr/>
          <p:nvPr/>
        </p:nvSpPr>
        <p:spPr>
          <a:xfrm>
            <a:off x="35496" y="1196752"/>
            <a:ext cx="3682716" cy="338554"/>
          </a:xfrm>
          <a:prstGeom prst="rect">
            <a:avLst/>
          </a:prstGeom>
          <a:solidFill>
            <a:schemeClr val="bg1"/>
          </a:solidFill>
        </p:spPr>
        <p:txBody>
          <a:bodyPr wrap="square">
            <a:spAutoFit/>
          </a:bodyPr>
          <a:lstStyle/>
          <a:p>
            <a:pPr algn="ctr"/>
            <a:r>
              <a:rPr lang="en-US" sz="1600" dirty="0">
                <a:hlinkClick r:id="rId3"/>
              </a:rPr>
              <a:t>https</a:t>
            </a:r>
            <a:r>
              <a:rPr lang="en-US" sz="1600" dirty="0" smtClean="0">
                <a:hlinkClick r:id="rId3"/>
              </a:rPr>
              <a:t>://training.fedcloud-tf.fedcloud.eu</a:t>
            </a:r>
            <a:r>
              <a:rPr lang="en-US" sz="1600" dirty="0" smtClean="0"/>
              <a:t> </a:t>
            </a:r>
            <a:endParaRPr lang="en-US" sz="1600" dirty="0"/>
          </a:p>
        </p:txBody>
      </p:sp>
      <p:pic>
        <p:nvPicPr>
          <p:cNvPr id="10"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85317" y="1814303"/>
            <a:ext cx="539564" cy="723651"/>
          </a:xfrm>
          <a:prstGeom prst="rect">
            <a:avLst/>
          </a:prstGeom>
        </p:spPr>
      </p:pic>
      <p:sp>
        <p:nvSpPr>
          <p:cNvPr id="11" name="Rounded Rectangle 8"/>
          <p:cNvSpPr/>
          <p:nvPr/>
        </p:nvSpPr>
        <p:spPr>
          <a:xfrm>
            <a:off x="5737445" y="1571567"/>
            <a:ext cx="3006086" cy="3140387"/>
          </a:xfrm>
          <a:prstGeom prst="roundRect">
            <a:avLst/>
          </a:prstGeom>
          <a:solidFill>
            <a:srgbClr val="75A5D8"/>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200" dirty="0"/>
              <a:t>k8s nodes </a:t>
            </a:r>
          </a:p>
          <a:p>
            <a:pPr algn="ctr"/>
            <a:r>
              <a:rPr lang="en-GB" sz="1200" dirty="0"/>
              <a:t>(private IPs)</a:t>
            </a:r>
          </a:p>
        </p:txBody>
      </p:sp>
      <p:grpSp>
        <p:nvGrpSpPr>
          <p:cNvPr id="12" name="Group 12"/>
          <p:cNvGrpSpPr/>
          <p:nvPr/>
        </p:nvGrpSpPr>
        <p:grpSpPr>
          <a:xfrm>
            <a:off x="6480212" y="1784567"/>
            <a:ext cx="1520552" cy="818898"/>
            <a:chOff x="3203848" y="4333808"/>
            <a:chExt cx="1520552" cy="818898"/>
          </a:xfrm>
        </p:grpSpPr>
        <p:sp>
          <p:nvSpPr>
            <p:cNvPr id="13" name="Rounded Rectangle 9"/>
            <p:cNvSpPr/>
            <p:nvPr/>
          </p:nvSpPr>
          <p:spPr>
            <a:xfrm>
              <a:off x="3203848" y="4333808"/>
              <a:ext cx="1520552" cy="8188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400" dirty="0"/>
            </a:p>
          </p:txBody>
        </p:sp>
        <p:pic>
          <p:nvPicPr>
            <p:cNvPr id="14" name="Picture 11"/>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263220" y="4409802"/>
              <a:ext cx="1401808" cy="666910"/>
            </a:xfrm>
            <a:prstGeom prst="rect">
              <a:avLst/>
            </a:prstGeom>
          </p:spPr>
        </p:pic>
      </p:grpSp>
      <p:grpSp>
        <p:nvGrpSpPr>
          <p:cNvPr id="15" name="Group 15"/>
          <p:cNvGrpSpPr/>
          <p:nvPr/>
        </p:nvGrpSpPr>
        <p:grpSpPr>
          <a:xfrm>
            <a:off x="5953257" y="2898490"/>
            <a:ext cx="1152128" cy="576064"/>
            <a:chOff x="3749057" y="4318131"/>
            <a:chExt cx="1152128" cy="576064"/>
          </a:xfrm>
        </p:grpSpPr>
        <p:sp>
          <p:nvSpPr>
            <p:cNvPr id="16" name="Rounded Rectangle 14"/>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17" name="Picture 13"/>
            <p:cNvPicPr>
              <a:picLocks noChangeAspect="1"/>
            </p:cNvPicPr>
            <p:nvPr/>
          </p:nvPicPr>
          <p:blipFill>
            <a:blip r:embed="rId6"/>
            <a:stretch>
              <a:fillRect/>
            </a:stretch>
          </p:blipFill>
          <p:spPr>
            <a:xfrm>
              <a:off x="3932180" y="4500371"/>
              <a:ext cx="785883" cy="211584"/>
            </a:xfrm>
            <a:prstGeom prst="rect">
              <a:avLst/>
            </a:prstGeom>
          </p:spPr>
        </p:pic>
      </p:grpSp>
      <p:grpSp>
        <p:nvGrpSpPr>
          <p:cNvPr id="18" name="Group 16"/>
          <p:cNvGrpSpPr/>
          <p:nvPr/>
        </p:nvGrpSpPr>
        <p:grpSpPr>
          <a:xfrm>
            <a:off x="6409237" y="3050890"/>
            <a:ext cx="1152128" cy="576064"/>
            <a:chOff x="3749057" y="4318131"/>
            <a:chExt cx="1152128" cy="576064"/>
          </a:xfrm>
        </p:grpSpPr>
        <p:sp>
          <p:nvSpPr>
            <p:cNvPr id="19" name="Rounded Rectangle 17"/>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0" name="Picture 18"/>
            <p:cNvPicPr>
              <a:picLocks noChangeAspect="1"/>
            </p:cNvPicPr>
            <p:nvPr/>
          </p:nvPicPr>
          <p:blipFill>
            <a:blip r:embed="rId6"/>
            <a:stretch>
              <a:fillRect/>
            </a:stretch>
          </p:blipFill>
          <p:spPr>
            <a:xfrm>
              <a:off x="3932180" y="4500371"/>
              <a:ext cx="785883" cy="211584"/>
            </a:xfrm>
            <a:prstGeom prst="rect">
              <a:avLst/>
            </a:prstGeom>
          </p:spPr>
        </p:pic>
      </p:grpSp>
      <p:grpSp>
        <p:nvGrpSpPr>
          <p:cNvPr id="21" name="Group 19"/>
          <p:cNvGrpSpPr/>
          <p:nvPr/>
        </p:nvGrpSpPr>
        <p:grpSpPr>
          <a:xfrm>
            <a:off x="6865217" y="3186522"/>
            <a:ext cx="1152128" cy="576064"/>
            <a:chOff x="3749057" y="4318131"/>
            <a:chExt cx="1152128" cy="576064"/>
          </a:xfrm>
        </p:grpSpPr>
        <p:sp>
          <p:nvSpPr>
            <p:cNvPr id="22" name="Rounded Rectangle 20"/>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3" name="Picture 21"/>
            <p:cNvPicPr>
              <a:picLocks noChangeAspect="1"/>
            </p:cNvPicPr>
            <p:nvPr/>
          </p:nvPicPr>
          <p:blipFill>
            <a:blip r:embed="rId6"/>
            <a:stretch>
              <a:fillRect/>
            </a:stretch>
          </p:blipFill>
          <p:spPr>
            <a:xfrm>
              <a:off x="3932180" y="4500371"/>
              <a:ext cx="785883" cy="211584"/>
            </a:xfrm>
            <a:prstGeom prst="rect">
              <a:avLst/>
            </a:prstGeom>
          </p:spPr>
        </p:pic>
      </p:grpSp>
      <p:grpSp>
        <p:nvGrpSpPr>
          <p:cNvPr id="24" name="Group 22"/>
          <p:cNvGrpSpPr/>
          <p:nvPr/>
        </p:nvGrpSpPr>
        <p:grpSpPr>
          <a:xfrm>
            <a:off x="7321197" y="3385530"/>
            <a:ext cx="1152128" cy="576064"/>
            <a:chOff x="3749057" y="4318131"/>
            <a:chExt cx="1152128" cy="576064"/>
          </a:xfrm>
        </p:grpSpPr>
        <p:sp>
          <p:nvSpPr>
            <p:cNvPr id="25" name="Rounded Rectangle 23"/>
            <p:cNvSpPr/>
            <p:nvPr/>
          </p:nvSpPr>
          <p:spPr>
            <a:xfrm>
              <a:off x="3749057" y="4318131"/>
              <a:ext cx="1152128" cy="5760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6" name="Picture 24"/>
            <p:cNvPicPr>
              <a:picLocks noChangeAspect="1"/>
            </p:cNvPicPr>
            <p:nvPr/>
          </p:nvPicPr>
          <p:blipFill>
            <a:blip r:embed="rId6"/>
            <a:stretch>
              <a:fillRect/>
            </a:stretch>
          </p:blipFill>
          <p:spPr>
            <a:xfrm>
              <a:off x="3932180" y="4500371"/>
              <a:ext cx="785883" cy="211584"/>
            </a:xfrm>
            <a:prstGeom prst="rect">
              <a:avLst/>
            </a:prstGeom>
          </p:spPr>
        </p:pic>
      </p:grpSp>
      <p:sp>
        <p:nvSpPr>
          <p:cNvPr id="27" name="Rounded Rectangle 26"/>
          <p:cNvSpPr/>
          <p:nvPr/>
        </p:nvSpPr>
        <p:spPr>
          <a:xfrm>
            <a:off x="5721582" y="5020870"/>
            <a:ext cx="3006086" cy="729660"/>
          </a:xfrm>
          <a:prstGeom prst="round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t>NFS Persistent Volume Claims</a:t>
            </a:r>
          </a:p>
        </p:txBody>
      </p:sp>
      <p:cxnSp>
        <p:nvCxnSpPr>
          <p:cNvPr id="28" name="Straight Arrow Connector 28"/>
          <p:cNvCxnSpPr>
            <a:stCxn id="27" idx="0"/>
            <a:endCxn id="25" idx="2"/>
          </p:cNvCxnSpPr>
          <p:nvPr/>
        </p:nvCxnSpPr>
        <p:spPr>
          <a:xfrm flipV="1">
            <a:off x="7224625" y="3961594"/>
            <a:ext cx="672636" cy="105927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9"/>
          <p:cNvCxnSpPr>
            <a:cxnSpLocks/>
            <a:stCxn id="27" idx="0"/>
          </p:cNvCxnSpPr>
          <p:nvPr/>
        </p:nvCxnSpPr>
        <p:spPr>
          <a:xfrm flipH="1" flipV="1">
            <a:off x="6320293" y="3531592"/>
            <a:ext cx="904332" cy="14892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33"/>
          <p:cNvCxnSpPr>
            <a:endCxn id="13" idx="1"/>
          </p:cNvCxnSpPr>
          <p:nvPr/>
        </p:nvCxnSpPr>
        <p:spPr>
          <a:xfrm flipV="1">
            <a:off x="5124881" y="2194016"/>
            <a:ext cx="1355331" cy="1084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6"/>
          <p:cNvCxnSpPr>
            <a:stCxn id="8" idx="3"/>
            <a:endCxn id="10" idx="1"/>
          </p:cNvCxnSpPr>
          <p:nvPr/>
        </p:nvCxnSpPr>
        <p:spPr>
          <a:xfrm flipV="1">
            <a:off x="3527818" y="2176129"/>
            <a:ext cx="1057499" cy="2816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40"/>
          <p:cNvCxnSpPr>
            <a:stCxn id="13" idx="2"/>
            <a:endCxn id="16" idx="0"/>
          </p:cNvCxnSpPr>
          <p:nvPr/>
        </p:nvCxnSpPr>
        <p:spPr>
          <a:xfrm flipH="1">
            <a:off x="6529321" y="2603465"/>
            <a:ext cx="711167" cy="29502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43"/>
          <p:cNvCxnSpPr>
            <a:stCxn id="13" idx="2"/>
            <a:endCxn id="19" idx="0"/>
          </p:cNvCxnSpPr>
          <p:nvPr/>
        </p:nvCxnSpPr>
        <p:spPr>
          <a:xfrm flipH="1">
            <a:off x="6985301" y="2603465"/>
            <a:ext cx="255187" cy="44742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46"/>
          <p:cNvCxnSpPr>
            <a:stCxn id="13" idx="2"/>
            <a:endCxn id="22" idx="0"/>
          </p:cNvCxnSpPr>
          <p:nvPr/>
        </p:nvCxnSpPr>
        <p:spPr>
          <a:xfrm>
            <a:off x="7240488" y="2603465"/>
            <a:ext cx="200793" cy="583057"/>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49"/>
          <p:cNvCxnSpPr>
            <a:stCxn id="13" idx="2"/>
            <a:endCxn id="25" idx="0"/>
          </p:cNvCxnSpPr>
          <p:nvPr/>
        </p:nvCxnSpPr>
        <p:spPr>
          <a:xfrm>
            <a:off x="7240488" y="2603465"/>
            <a:ext cx="656773" cy="782065"/>
          </a:xfrm>
          <a:prstGeom prst="straightConnector1">
            <a:avLst/>
          </a:prstGeom>
          <a:ln>
            <a:prstDash val="sysDot"/>
            <a:tailEnd type="triangle"/>
          </a:ln>
        </p:spPr>
        <p:style>
          <a:lnRef idx="2">
            <a:schemeClr val="dk1"/>
          </a:lnRef>
          <a:fillRef idx="0">
            <a:schemeClr val="dk1"/>
          </a:fillRef>
          <a:effectRef idx="1">
            <a:schemeClr val="dk1"/>
          </a:effectRef>
          <a:fontRef idx="minor">
            <a:schemeClr val="tx1"/>
          </a:fontRef>
        </p:style>
      </p:cxnSp>
      <p:sp>
        <p:nvSpPr>
          <p:cNvPr id="36" name="Rounded Rectangle 54"/>
          <p:cNvSpPr/>
          <p:nvPr/>
        </p:nvSpPr>
        <p:spPr>
          <a:xfrm>
            <a:off x="4279035" y="3762586"/>
            <a:ext cx="1152128" cy="591723"/>
          </a:xfrm>
          <a:prstGeom prst="roundRect">
            <a:avLst/>
          </a:prstGeom>
          <a:solidFill>
            <a:srgbClr val="75A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Kubernetes master</a:t>
            </a:r>
          </a:p>
        </p:txBody>
      </p:sp>
      <p:cxnSp>
        <p:nvCxnSpPr>
          <p:cNvPr id="37" name="Straight Arrow Connector 55"/>
          <p:cNvCxnSpPr>
            <a:stCxn id="36" idx="0"/>
            <a:endCxn id="7" idx="2"/>
          </p:cNvCxnSpPr>
          <p:nvPr/>
        </p:nvCxnSpPr>
        <p:spPr>
          <a:xfrm flipV="1">
            <a:off x="4855099" y="3212975"/>
            <a:ext cx="0" cy="54961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61"/>
          <p:cNvCxnSpPr>
            <a:stCxn id="36" idx="0"/>
            <a:endCxn id="11" idx="1"/>
          </p:cNvCxnSpPr>
          <p:nvPr/>
        </p:nvCxnSpPr>
        <p:spPr>
          <a:xfrm flipV="1">
            <a:off x="4855099" y="3141761"/>
            <a:ext cx="882346" cy="620825"/>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grpSp>
        <p:nvGrpSpPr>
          <p:cNvPr id="39" name="Group 66"/>
          <p:cNvGrpSpPr/>
          <p:nvPr/>
        </p:nvGrpSpPr>
        <p:grpSpPr>
          <a:xfrm>
            <a:off x="1201467" y="4266461"/>
            <a:ext cx="1366097" cy="1250771"/>
            <a:chOff x="1719584" y="4058447"/>
            <a:chExt cx="1366097" cy="1250771"/>
          </a:xfrm>
        </p:grpSpPr>
        <p:sp>
          <p:nvSpPr>
            <p:cNvPr id="40" name="Rounded Rectangle 65"/>
            <p:cNvSpPr/>
            <p:nvPr/>
          </p:nvSpPr>
          <p:spPr>
            <a:xfrm>
              <a:off x="1719584" y="4058447"/>
              <a:ext cx="1366097" cy="1250771"/>
            </a:xfrm>
            <a:prstGeom prst="roundRect">
              <a:avLst/>
            </a:prstGeom>
          </p:spPr>
          <p:style>
            <a:lnRef idx="2">
              <a:schemeClr val="dk1"/>
            </a:lnRef>
            <a:fillRef idx="1">
              <a:schemeClr val="lt1"/>
            </a:fillRef>
            <a:effectRef idx="0">
              <a:schemeClr val="dk1"/>
            </a:effectRef>
            <a:fontRef idx="minor">
              <a:schemeClr val="dk1"/>
            </a:fontRef>
          </p:style>
          <p:txBody>
            <a:bodyPr rtlCol="0" anchor="b"/>
            <a:lstStyle/>
            <a:p>
              <a:pPr algn="ctr"/>
              <a:r>
                <a:rPr lang="en-GB" sz="1200" dirty="0"/>
                <a:t>EGI </a:t>
              </a:r>
              <a:r>
                <a:rPr lang="en-GB" sz="1200" dirty="0" smtClean="0"/>
                <a:t>AAI Check-In</a:t>
              </a:r>
              <a:endParaRPr lang="en-GB" sz="1200" dirty="0"/>
            </a:p>
          </p:txBody>
        </p:sp>
        <p:pic>
          <p:nvPicPr>
            <p:cNvPr id="41" name="Picture 64"/>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039717" y="4147874"/>
              <a:ext cx="804091" cy="804091"/>
            </a:xfrm>
            <a:prstGeom prst="rect">
              <a:avLst/>
            </a:prstGeom>
          </p:spPr>
        </p:pic>
      </p:grpSp>
      <p:cxnSp>
        <p:nvCxnSpPr>
          <p:cNvPr id="42" name="Straight Arrow Connector 69"/>
          <p:cNvCxnSpPr>
            <a:stCxn id="8" idx="2"/>
            <a:endCxn id="40" idx="0"/>
          </p:cNvCxnSpPr>
          <p:nvPr/>
        </p:nvCxnSpPr>
        <p:spPr>
          <a:xfrm>
            <a:off x="1884515" y="3489975"/>
            <a:ext cx="1" cy="7764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73"/>
          <p:cNvCxnSpPr>
            <a:stCxn id="40" idx="3"/>
            <a:endCxn id="10" idx="1"/>
          </p:cNvCxnSpPr>
          <p:nvPr/>
        </p:nvCxnSpPr>
        <p:spPr>
          <a:xfrm flipV="1">
            <a:off x="2567564" y="2176129"/>
            <a:ext cx="2017753" cy="27157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4">
            <a:extLst>
              <a:ext uri="{FF2B5EF4-FFF2-40B4-BE49-F238E27FC236}">
                <a16:creationId xmlns:a16="http://schemas.microsoft.com/office/drawing/2014/main" xmlns="" id="{D07215DA-18FF-264A-B049-C5A9D8829B3F}"/>
              </a:ext>
            </a:extLst>
          </p:cNvPr>
          <p:cNvCxnSpPr>
            <a:cxnSpLocks/>
            <a:stCxn id="36" idx="2"/>
            <a:endCxn id="27" idx="1"/>
          </p:cNvCxnSpPr>
          <p:nvPr/>
        </p:nvCxnSpPr>
        <p:spPr>
          <a:xfrm>
            <a:off x="4855099" y="4354309"/>
            <a:ext cx="866483" cy="1031391"/>
          </a:xfrm>
          <a:prstGeom prst="straightConnector1">
            <a:avLst/>
          </a:prstGeom>
          <a:ln>
            <a:prstDash val="sysDash"/>
            <a:tailEnd type="triangle"/>
          </a:ln>
        </p:spPr>
        <p:style>
          <a:lnRef idx="2">
            <a:schemeClr val="dk1"/>
          </a:lnRef>
          <a:fillRef idx="0">
            <a:schemeClr val="dk1"/>
          </a:fillRef>
          <a:effectRef idx="1">
            <a:schemeClr val="dk1"/>
          </a:effectRef>
          <a:fontRef idx="minor">
            <a:schemeClr val="tx1"/>
          </a:fontRef>
        </p:style>
      </p:cxnSp>
      <p:sp>
        <p:nvSpPr>
          <p:cNvPr id="45" name="TextBox 35">
            <a:extLst>
              <a:ext uri="{FF2B5EF4-FFF2-40B4-BE49-F238E27FC236}">
                <a16:creationId xmlns:a16="http://schemas.microsoft.com/office/drawing/2014/main" xmlns="" id="{5A5F3A60-CB0C-9D41-87CC-C9C5136876EA}"/>
              </a:ext>
            </a:extLst>
          </p:cNvPr>
          <p:cNvSpPr txBox="1"/>
          <p:nvPr/>
        </p:nvSpPr>
        <p:spPr>
          <a:xfrm>
            <a:off x="7500498" y="2689105"/>
            <a:ext cx="1043619"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1200" dirty="0" err="1"/>
              <a:t>KubeSpawner</a:t>
            </a:r>
            <a:endParaRPr lang="en-GB" sz="1200" dirty="0"/>
          </a:p>
        </p:txBody>
      </p:sp>
      <p:sp>
        <p:nvSpPr>
          <p:cNvPr id="46" name="TextBox 50">
            <a:extLst>
              <a:ext uri="{FF2B5EF4-FFF2-40B4-BE49-F238E27FC236}">
                <a16:creationId xmlns:a16="http://schemas.microsoft.com/office/drawing/2014/main" xmlns="" id="{9F9FEA10-7BE9-324D-A4A1-783DB6117667}"/>
              </a:ext>
            </a:extLst>
          </p:cNvPr>
          <p:cNvSpPr txBox="1"/>
          <p:nvPr/>
        </p:nvSpPr>
        <p:spPr>
          <a:xfrm>
            <a:off x="6077850" y="1616227"/>
            <a:ext cx="1136080" cy="276999"/>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sz="1200" dirty="0" err="1"/>
              <a:t>Oauthenticator</a:t>
            </a:r>
            <a:endParaRPr lang="en-GB" sz="1200" dirty="0"/>
          </a:p>
        </p:txBody>
      </p:sp>
    </p:spTree>
    <p:extLst>
      <p:ext uri="{BB962C8B-B14F-4D97-AF65-F5344CB8AC3E}">
        <p14:creationId xmlns:p14="http://schemas.microsoft.com/office/powerpoint/2010/main" val="209299386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52</a:t>
            </a:fld>
            <a:endParaRPr lang="en-US" dirty="0"/>
          </a:p>
        </p:txBody>
      </p:sp>
      <p:sp>
        <p:nvSpPr>
          <p:cNvPr id="4" name="Segnaposto data 3"/>
          <p:cNvSpPr>
            <a:spLocks noGrp="1"/>
          </p:cNvSpPr>
          <p:nvPr>
            <p:ph type="dt" sz="half" idx="10"/>
          </p:nvPr>
        </p:nvSpPr>
        <p:spPr/>
        <p:txBody>
          <a:bodyPr/>
          <a:lstStyle/>
          <a:p>
            <a:fld id="{8791C770-B19D-46C7-AB43-419B5A87DA5B}"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Status</a:t>
            </a:r>
            <a:endParaRPr lang="en-GB" dirty="0"/>
          </a:p>
        </p:txBody>
      </p:sp>
      <p:sp>
        <p:nvSpPr>
          <p:cNvPr id="6" name="Content Placeholder 2">
            <a:extLst>
              <a:ext uri="{FF2B5EF4-FFF2-40B4-BE49-F238E27FC236}">
                <a16:creationId xmlns="" xmlns:a16="http://schemas.microsoft.com/office/drawing/2014/main" id="{487A9EB2-F7F1-FB47-B77B-DE839EC0C5A5}"/>
              </a:ext>
            </a:extLst>
          </p:cNvPr>
          <p:cNvSpPr>
            <a:spLocks noGrp="1"/>
          </p:cNvSpPr>
          <p:nvPr>
            <p:ph sz="half" idx="4294967295"/>
          </p:nvPr>
        </p:nvSpPr>
        <p:spPr>
          <a:xfrm>
            <a:off x="107504" y="1164880"/>
            <a:ext cx="8928992" cy="4784400"/>
          </a:xfrm>
          <a:prstGeom prst="rect">
            <a:avLst/>
          </a:prstGeom>
        </p:spPr>
        <p:txBody>
          <a:bodyPr>
            <a:normAutofit/>
          </a:bodyPr>
          <a:lstStyle/>
          <a:p>
            <a:r>
              <a:rPr lang="en-GB" sz="2800" dirty="0"/>
              <a:t>Initial </a:t>
            </a:r>
            <a:r>
              <a:rPr lang="en-GB" sz="2800" dirty="0" smtClean="0"/>
              <a:t>catch-all </a:t>
            </a:r>
            <a:r>
              <a:rPr lang="en-GB" sz="2800" dirty="0"/>
              <a:t>service deployment available as </a:t>
            </a:r>
            <a:r>
              <a:rPr lang="en-GB" sz="2800" dirty="0" smtClean="0"/>
              <a:t>Alpha </a:t>
            </a:r>
            <a:endParaRPr lang="en-GB" sz="2800" dirty="0"/>
          </a:p>
          <a:p>
            <a:pPr lvl="1"/>
            <a:r>
              <a:rPr lang="en-GB" sz="2400" dirty="0">
                <a:sym typeface="Wingdings"/>
              </a:rPr>
              <a:t>Open for</a:t>
            </a:r>
            <a:r>
              <a:rPr lang="en-GB" sz="2400" dirty="0"/>
              <a:t> early adopter users</a:t>
            </a:r>
          </a:p>
          <a:p>
            <a:pPr lvl="1"/>
            <a:r>
              <a:rPr lang="en-GB" sz="2400" dirty="0"/>
              <a:t>Deployed on CESGA </a:t>
            </a:r>
            <a:r>
              <a:rPr lang="en-GB" sz="2400" dirty="0" smtClean="0"/>
              <a:t>and INFN-CATANIA-STACK cloud sites </a:t>
            </a:r>
            <a:r>
              <a:rPr lang="en-GB" sz="2400" dirty="0"/>
              <a:t>as part of the </a:t>
            </a:r>
            <a:r>
              <a:rPr lang="en-GB" sz="2400" dirty="0" smtClean="0"/>
              <a:t>EGI </a:t>
            </a:r>
            <a:r>
              <a:rPr lang="en-GB" sz="2400" dirty="0" err="1" smtClean="0"/>
              <a:t>AoD</a:t>
            </a:r>
            <a:r>
              <a:rPr lang="en-GB" sz="2400" dirty="0" smtClean="0"/>
              <a:t> service</a:t>
            </a:r>
            <a:br>
              <a:rPr lang="en-GB" sz="2400" dirty="0" smtClean="0"/>
            </a:br>
            <a:endParaRPr lang="en-GB" sz="2400" dirty="0"/>
          </a:p>
          <a:p>
            <a:r>
              <a:rPr lang="en-GB" sz="2800" dirty="0"/>
              <a:t>VO-specific deployment tests</a:t>
            </a:r>
          </a:p>
          <a:p>
            <a:pPr lvl="1"/>
            <a:r>
              <a:rPr lang="en-GB" sz="2400" dirty="0"/>
              <a:t>For AGINFRA+ </a:t>
            </a:r>
            <a:r>
              <a:rPr lang="en-GB" sz="2400" dirty="0" smtClean="0"/>
              <a:t>community</a:t>
            </a:r>
          </a:p>
          <a:p>
            <a:pPr marL="457200" lvl="1" indent="0">
              <a:buNone/>
            </a:pPr>
            <a:endParaRPr lang="en-GB" sz="2400" dirty="0"/>
          </a:p>
          <a:p>
            <a:r>
              <a:rPr lang="en-GB" sz="2800" dirty="0" err="1" smtClean="0"/>
              <a:t>Binderhub</a:t>
            </a:r>
            <a:r>
              <a:rPr lang="en-GB" sz="2800" dirty="0" smtClean="0"/>
              <a:t> </a:t>
            </a:r>
            <a:r>
              <a:rPr lang="en-GB" sz="2800" dirty="0"/>
              <a:t>experimental setup</a:t>
            </a:r>
          </a:p>
          <a:p>
            <a:pPr lvl="1"/>
            <a:endParaRPr lang="en-GB" sz="2400" dirty="0"/>
          </a:p>
        </p:txBody>
      </p:sp>
      <p:pic>
        <p:nvPicPr>
          <p:cNvPr id="7" name="Content Placeholder 5">
            <a:extLst>
              <a:ext uri="{FF2B5EF4-FFF2-40B4-BE49-F238E27FC236}">
                <a16:creationId xmlns="" xmlns:a16="http://schemas.microsoft.com/office/drawing/2014/main" id="{CEB6CDD8-B270-5145-8857-07F5FB8536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4048" y="3493596"/>
            <a:ext cx="4039649" cy="27509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6200096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53</a:t>
            </a:fld>
            <a:endParaRPr lang="en-US" dirty="0"/>
          </a:p>
        </p:txBody>
      </p:sp>
      <p:sp>
        <p:nvSpPr>
          <p:cNvPr id="4" name="Segnaposto data 3"/>
          <p:cNvSpPr>
            <a:spLocks noGrp="1"/>
          </p:cNvSpPr>
          <p:nvPr>
            <p:ph type="dt" sz="half" idx="10"/>
          </p:nvPr>
        </p:nvSpPr>
        <p:spPr/>
        <p:txBody>
          <a:bodyPr/>
          <a:lstStyle/>
          <a:p>
            <a:fld id="{F38B4E31-A02E-484C-96BF-45900304E077}"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Next Steps</a:t>
            </a:r>
            <a:endParaRPr lang="en-GB" dirty="0"/>
          </a:p>
        </p:txBody>
      </p:sp>
      <p:sp>
        <p:nvSpPr>
          <p:cNvPr id="6" name="Content Placeholder 2">
            <a:extLst>
              <a:ext uri="{FF2B5EF4-FFF2-40B4-BE49-F238E27FC236}">
                <a16:creationId xmlns="" xmlns:a16="http://schemas.microsoft.com/office/drawing/2014/main" id="{686F742B-905E-5D4F-B342-B8C56A700907}"/>
              </a:ext>
            </a:extLst>
          </p:cNvPr>
          <p:cNvSpPr>
            <a:spLocks noGrp="1"/>
          </p:cNvSpPr>
          <p:nvPr>
            <p:ph sz="half" idx="4294967295"/>
          </p:nvPr>
        </p:nvSpPr>
        <p:spPr>
          <a:xfrm>
            <a:off x="467544" y="1341438"/>
            <a:ext cx="8424936" cy="4784400"/>
          </a:xfrm>
          <a:prstGeom prst="rect">
            <a:avLst/>
          </a:prstGeom>
        </p:spPr>
        <p:txBody>
          <a:bodyPr/>
          <a:lstStyle/>
          <a:p>
            <a:r>
              <a:rPr lang="en-GB" sz="2800" dirty="0"/>
              <a:t>Getting it to beta:</a:t>
            </a:r>
          </a:p>
          <a:p>
            <a:pPr lvl="1"/>
            <a:r>
              <a:rPr lang="en-GB" sz="2400" dirty="0"/>
              <a:t>Prometheus Monitoring </a:t>
            </a:r>
          </a:p>
          <a:p>
            <a:pPr lvl="1"/>
            <a:r>
              <a:rPr lang="en-GB" sz="2400" dirty="0"/>
              <a:t>Accounting</a:t>
            </a:r>
          </a:p>
          <a:p>
            <a:pPr lvl="1"/>
            <a:r>
              <a:rPr lang="en-GB" sz="2400" dirty="0"/>
              <a:t>Performance </a:t>
            </a:r>
            <a:r>
              <a:rPr lang="en-GB" sz="2400" dirty="0" smtClean="0"/>
              <a:t>Tuning</a:t>
            </a:r>
          </a:p>
          <a:p>
            <a:pPr marL="457200" lvl="1" indent="0">
              <a:buNone/>
            </a:pPr>
            <a:endParaRPr lang="en-GB" sz="2400" dirty="0"/>
          </a:p>
          <a:p>
            <a:r>
              <a:rPr lang="en-GB" sz="2800" dirty="0"/>
              <a:t>Explore additional features:</a:t>
            </a:r>
          </a:p>
          <a:p>
            <a:pPr lvl="1"/>
            <a:r>
              <a:rPr lang="en-GB" sz="2400" dirty="0"/>
              <a:t>User provided environments with binder technology (</a:t>
            </a:r>
            <a:r>
              <a:rPr lang="en-GB" sz="2400" dirty="0">
                <a:hlinkClick r:id="rId2"/>
              </a:rPr>
              <a:t>https://mybinder.org</a:t>
            </a:r>
            <a:r>
              <a:rPr lang="en-GB" sz="2400" dirty="0"/>
              <a:t>)</a:t>
            </a:r>
          </a:p>
          <a:p>
            <a:pPr lvl="1"/>
            <a:r>
              <a:rPr lang="en-GB" sz="2400" dirty="0"/>
              <a:t>Integration with other EGI/EOSC-hub services </a:t>
            </a:r>
          </a:p>
        </p:txBody>
      </p:sp>
    </p:spTree>
    <p:extLst>
      <p:ext uri="{BB962C8B-B14F-4D97-AF65-F5344CB8AC3E}">
        <p14:creationId xmlns:p14="http://schemas.microsoft.com/office/powerpoint/2010/main" val="279721557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54</a:t>
            </a:fld>
            <a:endParaRPr lang="en-US" dirty="0"/>
          </a:p>
        </p:txBody>
      </p:sp>
      <p:sp>
        <p:nvSpPr>
          <p:cNvPr id="4" name="Segnaposto data 3"/>
          <p:cNvSpPr>
            <a:spLocks noGrp="1"/>
          </p:cNvSpPr>
          <p:nvPr>
            <p:ph type="dt" sz="half" idx="10"/>
          </p:nvPr>
        </p:nvSpPr>
        <p:spPr/>
        <p:txBody>
          <a:bodyPr/>
          <a:lstStyle/>
          <a:p>
            <a:fld id="{1EAF5758-5D1E-4614-82B9-3802FBFF4FC4}"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Links</a:t>
            </a:r>
            <a:endParaRPr lang="en-GB" dirty="0"/>
          </a:p>
        </p:txBody>
      </p:sp>
      <p:sp>
        <p:nvSpPr>
          <p:cNvPr id="6" name="Segnaposto contenuto 2"/>
          <p:cNvSpPr>
            <a:spLocks noGrp="1"/>
          </p:cNvSpPr>
          <p:nvPr>
            <p:ph sz="half" idx="4294967295"/>
          </p:nvPr>
        </p:nvSpPr>
        <p:spPr>
          <a:xfrm>
            <a:off x="395536" y="1341438"/>
            <a:ext cx="8424936" cy="2375594"/>
          </a:xfrm>
          <a:prstGeom prst="rect">
            <a:avLst/>
          </a:prstGeom>
        </p:spPr>
        <p:txBody>
          <a:bodyPr/>
          <a:lstStyle/>
          <a:p>
            <a:r>
              <a:rPr lang="en-GB" sz="2400" dirty="0" err="1" smtClean="0">
                <a:hlinkClick r:id="rId2"/>
              </a:rPr>
              <a:t>JupyterHub</a:t>
            </a:r>
            <a:r>
              <a:rPr lang="en-GB" sz="2400" dirty="0" smtClean="0">
                <a:hlinkClick r:id="rId2"/>
              </a:rPr>
              <a:t> tutorial</a:t>
            </a:r>
            <a:endParaRPr lang="en-GB" sz="2400" dirty="0" smtClean="0"/>
          </a:p>
          <a:p>
            <a:r>
              <a:rPr lang="en-GB" sz="2400" dirty="0" smtClean="0">
                <a:hlinkClick r:id="rId3"/>
              </a:rPr>
              <a:t>Documentation of </a:t>
            </a:r>
            <a:r>
              <a:rPr lang="en-GB" sz="2400" dirty="0" err="1" smtClean="0">
                <a:hlinkClick r:id="rId3"/>
              </a:rPr>
              <a:t>JupyterHub</a:t>
            </a:r>
            <a:r>
              <a:rPr lang="en-GB" sz="2400" dirty="0" smtClean="0"/>
              <a:t> | </a:t>
            </a:r>
            <a:r>
              <a:rPr lang="en-GB" sz="2400" dirty="0" smtClean="0">
                <a:hlinkClick r:id="rId4"/>
              </a:rPr>
              <a:t>PDF (latest)</a:t>
            </a:r>
            <a:endParaRPr lang="en-GB" sz="2400" dirty="0" smtClean="0"/>
          </a:p>
          <a:p>
            <a:r>
              <a:rPr lang="en-GB" sz="2400" dirty="0" smtClean="0">
                <a:hlinkClick r:id="rId5"/>
              </a:rPr>
              <a:t>Documentation of </a:t>
            </a:r>
            <a:r>
              <a:rPr lang="en-GB" sz="2400" dirty="0" err="1" smtClean="0">
                <a:hlinkClick r:id="rId5"/>
              </a:rPr>
              <a:t>JupyterHub’s</a:t>
            </a:r>
            <a:r>
              <a:rPr lang="en-GB" sz="2400" dirty="0" smtClean="0">
                <a:hlinkClick r:id="rId5"/>
              </a:rPr>
              <a:t> REST API</a:t>
            </a:r>
            <a:endParaRPr lang="en-GB" sz="2400" dirty="0" smtClean="0"/>
          </a:p>
          <a:p>
            <a:r>
              <a:rPr lang="en-GB" sz="2400" dirty="0" smtClean="0">
                <a:hlinkClick r:id="rId6"/>
              </a:rPr>
              <a:t>Project </a:t>
            </a:r>
            <a:r>
              <a:rPr lang="en-GB" sz="2400" dirty="0" err="1" smtClean="0">
                <a:hlinkClick r:id="rId6"/>
              </a:rPr>
              <a:t>Jupyter</a:t>
            </a:r>
            <a:r>
              <a:rPr lang="en-GB" sz="2400" dirty="0" smtClean="0">
                <a:hlinkClick r:id="rId6"/>
              </a:rPr>
              <a:t> website</a:t>
            </a:r>
            <a:endParaRPr lang="en-GB" sz="2400" dirty="0" smtClean="0"/>
          </a:p>
          <a:p>
            <a:r>
              <a:rPr lang="en-GB" sz="2400" dirty="0" smtClean="0">
                <a:hlinkClick r:id="rId7"/>
              </a:rPr>
              <a:t>The EGI </a:t>
            </a:r>
            <a:r>
              <a:rPr lang="en-GB" sz="2400" dirty="0" err="1" smtClean="0">
                <a:hlinkClick r:id="rId7"/>
              </a:rPr>
              <a:t>Jupyter</a:t>
            </a:r>
            <a:r>
              <a:rPr lang="en-GB" sz="2400" dirty="0" smtClean="0">
                <a:hlinkClick r:id="rId7"/>
              </a:rPr>
              <a:t> notebook</a:t>
            </a:r>
            <a:r>
              <a:rPr lang="en-GB" sz="2400" dirty="0" smtClean="0"/>
              <a:t> | </a:t>
            </a:r>
            <a:r>
              <a:rPr lang="en-GB" sz="2400" dirty="0" smtClean="0">
                <a:hlinkClick r:id="rId8"/>
              </a:rPr>
              <a:t>wiki</a:t>
            </a:r>
            <a:endParaRPr lang="en-GB" sz="2400" dirty="0"/>
          </a:p>
        </p:txBody>
      </p:sp>
    </p:spTree>
    <p:extLst>
      <p:ext uri="{BB962C8B-B14F-4D97-AF65-F5344CB8AC3E}">
        <p14:creationId xmlns:p14="http://schemas.microsoft.com/office/powerpoint/2010/main" val="410797839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normAutofit fontScale="92500" lnSpcReduction="20000"/>
          </a:bodyPr>
          <a:lstStyle/>
          <a:p>
            <a:r>
              <a:rPr lang="en-GB" i="1" dirty="0" smtClean="0"/>
              <a:t>Lab session</a:t>
            </a:r>
          </a:p>
          <a:p>
            <a:pPr marL="457200" indent="-457200">
              <a:buFontTx/>
              <a:buChar char="-"/>
            </a:pPr>
            <a:r>
              <a:rPr lang="en-GB" dirty="0"/>
              <a:t>Download datasets (e.g. temperature) from the Climate Change Knowledge Portal (CCKP) and calculate and plot the average monthly temperature</a:t>
            </a:r>
          </a:p>
          <a:p>
            <a:pPr marL="457200" indent="-457200">
              <a:buFontTx/>
              <a:buChar char="-"/>
            </a:pPr>
            <a:r>
              <a:rPr lang="en-GB" dirty="0"/>
              <a:t>Add the second datasets (e.g. </a:t>
            </a:r>
            <a:r>
              <a:rPr lang="en-GB"/>
              <a:t>rainfall) and calculate and plot the average monthly rainfall </a:t>
            </a:r>
          </a:p>
        </p:txBody>
      </p:sp>
      <p:sp>
        <p:nvSpPr>
          <p:cNvPr id="3" name="Segnaposto contenuto 2"/>
          <p:cNvSpPr>
            <a:spLocks noGrp="1"/>
          </p:cNvSpPr>
          <p:nvPr>
            <p:ph idx="10"/>
          </p:nvPr>
        </p:nvSpPr>
        <p:spPr/>
        <p:txBody>
          <a:bodyPr/>
          <a:lstStyle/>
          <a:p>
            <a:r>
              <a:rPr lang="en-GB" dirty="0" smtClean="0"/>
              <a:t>CODA-RDA 2018 </a:t>
            </a:r>
            <a:endParaRPr lang="en-GB" dirty="0"/>
          </a:p>
        </p:txBody>
      </p:sp>
      <p:sp>
        <p:nvSpPr>
          <p:cNvPr id="4" name="Segnaposto testo 3"/>
          <p:cNvSpPr>
            <a:spLocks noGrp="1"/>
          </p:cNvSpPr>
          <p:nvPr>
            <p:ph type="body" sz="quarter" idx="14"/>
          </p:nvPr>
        </p:nvSpPr>
        <p:spPr/>
        <p:txBody>
          <a:bodyPr/>
          <a:lstStyle/>
          <a:p>
            <a:r>
              <a:rPr lang="en-GB" dirty="0" smtClean="0"/>
              <a:t>EGI </a:t>
            </a:r>
            <a:r>
              <a:rPr lang="en-GB" dirty="0" err="1" smtClean="0"/>
              <a:t>Jupyter</a:t>
            </a:r>
            <a:r>
              <a:rPr lang="en-GB" dirty="0" smtClean="0"/>
              <a:t> Notebook</a:t>
            </a:r>
            <a:endParaRPr lang="en-GB" dirty="0"/>
          </a:p>
        </p:txBody>
      </p:sp>
    </p:spTree>
    <p:extLst>
      <p:ext uri="{BB962C8B-B14F-4D97-AF65-F5344CB8AC3E}">
        <p14:creationId xmlns:p14="http://schemas.microsoft.com/office/powerpoint/2010/main" val="154010386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Content Placeholder 2"/>
          <p:cNvSpPr>
            <a:spLocks noGrp="1"/>
          </p:cNvSpPr>
          <p:nvPr>
            <p:ph idx="10"/>
          </p:nvPr>
        </p:nvSpPr>
        <p:spPr>
          <a:xfrm>
            <a:off x="683568" y="2162303"/>
            <a:ext cx="7416824" cy="556413"/>
          </a:xfrm>
        </p:spPr>
        <p:txBody>
          <a:bodyPr>
            <a:normAutofit/>
          </a:bodyPr>
          <a:lstStyle/>
          <a:p>
            <a:r>
              <a:rPr lang="en-US" dirty="0" smtClean="0"/>
              <a:t>The European Open Science Cloud (EOSC)</a:t>
            </a:r>
            <a:endParaRPr lang="en-US" dirty="0"/>
          </a:p>
        </p:txBody>
      </p:sp>
      <p:sp>
        <p:nvSpPr>
          <p:cNvPr id="4" name="Text Placeholder 3"/>
          <p:cNvSpPr>
            <a:spLocks noGrp="1"/>
          </p:cNvSpPr>
          <p:nvPr>
            <p:ph type="body" sz="quarter" idx="14"/>
          </p:nvPr>
        </p:nvSpPr>
        <p:spPr>
          <a:xfrm>
            <a:off x="683568" y="1484784"/>
            <a:ext cx="8136904" cy="585861"/>
          </a:xfrm>
        </p:spPr>
        <p:txBody>
          <a:bodyPr>
            <a:normAutofit fontScale="70000" lnSpcReduction="20000"/>
          </a:bodyPr>
          <a:lstStyle/>
          <a:p>
            <a:r>
              <a:rPr lang="en-US" dirty="0" smtClean="0"/>
              <a:t>The future of research compute </a:t>
            </a:r>
            <a:r>
              <a:rPr lang="en-US" dirty="0" err="1" smtClean="0"/>
              <a:t>infrastructructures</a:t>
            </a:r>
            <a:r>
              <a:rPr lang="en-US" dirty="0" smtClean="0"/>
              <a:t> in Europe</a:t>
            </a:r>
            <a:endParaRPr lang="en-US" dirty="0"/>
          </a:p>
        </p:txBody>
      </p:sp>
    </p:spTree>
    <p:extLst>
      <p:ext uri="{BB962C8B-B14F-4D97-AF65-F5344CB8AC3E}">
        <p14:creationId xmlns:p14="http://schemas.microsoft.com/office/powerpoint/2010/main" val="289809764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57</a:t>
            </a:fld>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18. 08. 16.</a:t>
            </a:fld>
            <a:endParaRPr lang="en-US" dirty="0"/>
          </a:p>
        </p:txBody>
      </p:sp>
      <p:sp>
        <p:nvSpPr>
          <p:cNvPr id="5" name="Text Placeholder 4"/>
          <p:cNvSpPr>
            <a:spLocks noGrp="1"/>
          </p:cNvSpPr>
          <p:nvPr>
            <p:ph type="body" sz="quarter" idx="14"/>
          </p:nvPr>
        </p:nvSpPr>
        <p:spPr/>
        <p:txBody>
          <a:bodyPr>
            <a:normAutofit/>
          </a:bodyPr>
          <a:lstStyle/>
          <a:p>
            <a:r>
              <a:rPr lang="en-US" dirty="0" smtClean="0"/>
              <a:t>EOSC - Problem statement</a:t>
            </a:r>
            <a:endParaRPr lang="en-US" dirty="0"/>
          </a:p>
        </p:txBody>
      </p:sp>
      <p:pic>
        <p:nvPicPr>
          <p:cNvPr id="12" name="Picture 11" descr="Screen Shot 2018-06-10 at 11.48.2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92" y="1196752"/>
            <a:ext cx="2277665"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107504" y="4293096"/>
            <a:ext cx="3823670" cy="646331"/>
          </a:xfrm>
          <a:prstGeom prst="rect">
            <a:avLst/>
          </a:prstGeom>
          <a:noFill/>
        </p:spPr>
        <p:txBody>
          <a:bodyPr wrap="none" rtlCol="0">
            <a:spAutoFit/>
          </a:bodyPr>
          <a:lstStyle/>
          <a:p>
            <a:pPr algn="ctr"/>
            <a:r>
              <a:rPr lang="en-US" i="1" dirty="0" smtClean="0"/>
              <a:t>European Cloud Initiative by </a:t>
            </a:r>
            <a:br>
              <a:rPr lang="en-US" i="1" dirty="0" smtClean="0"/>
            </a:br>
            <a:r>
              <a:rPr lang="en-US" i="1" dirty="0" smtClean="0"/>
              <a:t>the European Commission (April 2016)</a:t>
            </a:r>
            <a:endParaRPr lang="en-US" i="1" dirty="0"/>
          </a:p>
        </p:txBody>
      </p:sp>
      <p:sp>
        <p:nvSpPr>
          <p:cNvPr id="16" name="Rectangle 15"/>
          <p:cNvSpPr/>
          <p:nvPr/>
        </p:nvSpPr>
        <p:spPr>
          <a:xfrm>
            <a:off x="3960440" y="1196752"/>
            <a:ext cx="4932040" cy="3139321"/>
          </a:xfrm>
          <a:prstGeom prst="rect">
            <a:avLst/>
          </a:prstGeom>
        </p:spPr>
        <p:txBody>
          <a:bodyPr wrap="square">
            <a:spAutoFit/>
          </a:bodyPr>
          <a:lstStyle/>
          <a:p>
            <a:pPr marL="342900" indent="-342900">
              <a:buFont typeface="+mj-lt"/>
              <a:buAutoNum type="arabicPeriod"/>
            </a:pPr>
            <a:r>
              <a:rPr lang="en-US" dirty="0" smtClean="0"/>
              <a:t>How </a:t>
            </a:r>
            <a:r>
              <a:rPr lang="en-US" dirty="0"/>
              <a:t>to </a:t>
            </a:r>
            <a:r>
              <a:rPr lang="en-US" dirty="0" err="1"/>
              <a:t>maximise</a:t>
            </a:r>
            <a:r>
              <a:rPr lang="en-US" dirty="0"/>
              <a:t> the incentives for </a:t>
            </a:r>
            <a:r>
              <a:rPr lang="en-US" b="1" dirty="0"/>
              <a:t>sharing data</a:t>
            </a:r>
            <a:r>
              <a:rPr lang="en-US" dirty="0"/>
              <a:t> and to increase the capacity to </a:t>
            </a:r>
            <a:r>
              <a:rPr lang="en-US" b="1" dirty="0"/>
              <a:t>exploit them</a:t>
            </a:r>
            <a:r>
              <a:rPr lang="en-US" dirty="0"/>
              <a:t>? </a:t>
            </a:r>
          </a:p>
          <a:p>
            <a:pPr marL="342900" indent="-342900">
              <a:buFont typeface="+mj-lt"/>
              <a:buAutoNum type="arabicPeriod"/>
            </a:pPr>
            <a:r>
              <a:rPr lang="en-US" dirty="0" smtClean="0"/>
              <a:t>How </a:t>
            </a:r>
            <a:r>
              <a:rPr lang="en-US" dirty="0"/>
              <a:t>to ensure that </a:t>
            </a:r>
            <a:r>
              <a:rPr lang="en-US" b="1" dirty="0"/>
              <a:t>data can be used as widely as possible</a:t>
            </a:r>
            <a:r>
              <a:rPr lang="en-US" dirty="0"/>
              <a:t>, across scientific disciplines and between the public and the private sector? </a:t>
            </a:r>
          </a:p>
          <a:p>
            <a:pPr marL="342900" indent="-342900">
              <a:buFont typeface="+mj-lt"/>
              <a:buAutoNum type="arabicPeriod"/>
            </a:pPr>
            <a:r>
              <a:rPr lang="en-US" dirty="0" smtClean="0"/>
              <a:t>How </a:t>
            </a:r>
            <a:r>
              <a:rPr lang="en-US" dirty="0"/>
              <a:t>better to </a:t>
            </a:r>
            <a:r>
              <a:rPr lang="en-US" b="1" dirty="0"/>
              <a:t>interconnect</a:t>
            </a:r>
            <a:r>
              <a:rPr lang="en-US" dirty="0"/>
              <a:t> the existing and the new </a:t>
            </a:r>
            <a:r>
              <a:rPr lang="en-US" b="1" dirty="0"/>
              <a:t>data infrastructures</a:t>
            </a:r>
            <a:r>
              <a:rPr lang="en-US" dirty="0"/>
              <a:t> across Europe? </a:t>
            </a:r>
          </a:p>
          <a:p>
            <a:pPr marL="342900" indent="-342900">
              <a:buFont typeface="+mj-lt"/>
              <a:buAutoNum type="arabicPeriod"/>
            </a:pPr>
            <a:r>
              <a:rPr lang="en-US" dirty="0" smtClean="0"/>
              <a:t>How </a:t>
            </a:r>
            <a:r>
              <a:rPr lang="en-US" dirty="0"/>
              <a:t>best to </a:t>
            </a:r>
            <a:r>
              <a:rPr lang="en-US" b="1" dirty="0"/>
              <a:t>coordinate the support available</a:t>
            </a:r>
            <a:r>
              <a:rPr lang="en-US" dirty="0"/>
              <a:t> to European data infrastructures as they move towards </a:t>
            </a:r>
            <a:r>
              <a:rPr lang="en-US" dirty="0" err="1"/>
              <a:t>exascale</a:t>
            </a:r>
            <a:r>
              <a:rPr lang="en-US" dirty="0"/>
              <a:t> </a:t>
            </a:r>
            <a:r>
              <a:rPr lang="en-US" dirty="0" smtClean="0"/>
              <a:t>computing? </a:t>
            </a:r>
            <a:endParaRPr lang="en-US" dirty="0"/>
          </a:p>
        </p:txBody>
      </p:sp>
      <p:sp>
        <p:nvSpPr>
          <p:cNvPr id="17" name="Rectangle 16"/>
          <p:cNvSpPr/>
          <p:nvPr/>
        </p:nvSpPr>
        <p:spPr>
          <a:xfrm>
            <a:off x="540568" y="5229200"/>
            <a:ext cx="8351912" cy="1200328"/>
          </a:xfrm>
          <a:prstGeom prst="rect">
            <a:avLst/>
          </a:prstGeom>
        </p:spPr>
        <p:txBody>
          <a:bodyPr wrap="square">
            <a:spAutoFit/>
          </a:bodyPr>
          <a:lstStyle/>
          <a:p>
            <a:r>
              <a:rPr lang="en-US" sz="3600" b="1" i="1" baseline="30000" dirty="0" smtClean="0">
                <a:solidFill>
                  <a:schemeClr val="accent4"/>
                </a:solidFill>
              </a:rPr>
              <a:t>“</a:t>
            </a:r>
            <a:r>
              <a:rPr lang="mr-IN" sz="3600" b="1" i="1" baseline="30000" dirty="0" smtClean="0">
                <a:solidFill>
                  <a:schemeClr val="accent4"/>
                </a:solidFill>
              </a:rPr>
              <a:t>…</a:t>
            </a:r>
            <a:r>
              <a:rPr lang="en-US" sz="3600" b="1" i="1" baseline="30000" dirty="0" smtClean="0">
                <a:solidFill>
                  <a:schemeClr val="accent4"/>
                </a:solidFill>
              </a:rPr>
              <a:t>a </a:t>
            </a:r>
            <a:r>
              <a:rPr lang="en-US" sz="3600" b="1" i="1" baseline="30000" dirty="0">
                <a:solidFill>
                  <a:schemeClr val="accent4"/>
                </a:solidFill>
              </a:rPr>
              <a:t>trusted, open environment for the scientific community for </a:t>
            </a:r>
            <a:endParaRPr lang="en-US" sz="3600" b="1" i="1" baseline="30000" dirty="0" smtClean="0">
              <a:solidFill>
                <a:schemeClr val="accent4"/>
              </a:solidFill>
            </a:endParaRPr>
          </a:p>
          <a:p>
            <a:r>
              <a:rPr lang="en-US" sz="3600" b="1" i="1" baseline="30000" dirty="0" smtClean="0">
                <a:solidFill>
                  <a:schemeClr val="accent4"/>
                </a:solidFill>
              </a:rPr>
              <a:t>storing</a:t>
            </a:r>
            <a:r>
              <a:rPr lang="en-US" sz="3600" b="1" i="1" baseline="30000" dirty="0">
                <a:solidFill>
                  <a:schemeClr val="accent4"/>
                </a:solidFill>
              </a:rPr>
              <a:t>, sharing and re- using scientific data and </a:t>
            </a:r>
            <a:r>
              <a:rPr lang="en-US" sz="3600" b="1" i="1" baseline="30000" dirty="0" smtClean="0">
                <a:solidFill>
                  <a:schemeClr val="accent4"/>
                </a:solidFill>
              </a:rPr>
              <a:t>results</a:t>
            </a:r>
            <a:r>
              <a:rPr lang="mr-IN" sz="3600" b="1" i="1" baseline="30000" dirty="0" smtClean="0">
                <a:solidFill>
                  <a:schemeClr val="accent4"/>
                </a:solidFill>
              </a:rPr>
              <a:t>…</a:t>
            </a:r>
            <a:r>
              <a:rPr lang="en-US" sz="3600" b="1" i="1" baseline="30000" dirty="0" smtClean="0">
                <a:solidFill>
                  <a:schemeClr val="accent4"/>
                </a:solidFill>
              </a:rPr>
              <a:t>”</a:t>
            </a:r>
          </a:p>
          <a:p>
            <a:r>
              <a:rPr lang="en-US" sz="3600" b="1" i="1" baseline="30000" dirty="0" smtClean="0">
                <a:solidFill>
                  <a:schemeClr val="accent4"/>
                </a:solidFill>
              </a:rPr>
              <a:t>“</a:t>
            </a:r>
            <a:r>
              <a:rPr lang="mr-IN" sz="3600" b="1" i="1" baseline="30000" dirty="0" smtClean="0">
                <a:solidFill>
                  <a:schemeClr val="accent4"/>
                </a:solidFill>
              </a:rPr>
              <a:t>…</a:t>
            </a:r>
            <a:r>
              <a:rPr lang="en-US" sz="3600" b="1" i="1" baseline="30000" dirty="0" smtClean="0">
                <a:solidFill>
                  <a:schemeClr val="accent4"/>
                </a:solidFill>
              </a:rPr>
              <a:t>by 2020</a:t>
            </a:r>
            <a:r>
              <a:rPr lang="mr-IN" sz="3600" b="1" i="1" baseline="30000" dirty="0" smtClean="0">
                <a:solidFill>
                  <a:schemeClr val="accent4"/>
                </a:solidFill>
              </a:rPr>
              <a:t>…</a:t>
            </a:r>
            <a:r>
              <a:rPr lang="en-US" sz="3600" b="1" i="1" baseline="30000" dirty="0" smtClean="0">
                <a:solidFill>
                  <a:schemeClr val="accent4"/>
                </a:solidFill>
              </a:rPr>
              <a:t>”</a:t>
            </a:r>
            <a:endParaRPr lang="en-US" sz="3600" b="1" i="1" dirty="0">
              <a:solidFill>
                <a:schemeClr val="accent4"/>
              </a:solidFill>
            </a:endParaRPr>
          </a:p>
        </p:txBody>
      </p:sp>
    </p:spTree>
    <p:extLst>
      <p:ext uri="{BB962C8B-B14F-4D97-AF65-F5344CB8AC3E}">
        <p14:creationId xmlns:p14="http://schemas.microsoft.com/office/powerpoint/2010/main" val="428934468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58</a:t>
            </a:fld>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18. 08. 16.</a:t>
            </a:fld>
            <a:endParaRPr lang="en-US" dirty="0"/>
          </a:p>
        </p:txBody>
      </p:sp>
      <p:sp>
        <p:nvSpPr>
          <p:cNvPr id="5" name="Text Placeholder 4"/>
          <p:cNvSpPr>
            <a:spLocks noGrp="1"/>
          </p:cNvSpPr>
          <p:nvPr>
            <p:ph type="body" sz="quarter" idx="14"/>
          </p:nvPr>
        </p:nvSpPr>
        <p:spPr/>
        <p:txBody>
          <a:bodyPr>
            <a:normAutofit/>
          </a:bodyPr>
          <a:lstStyle/>
          <a:p>
            <a:r>
              <a:rPr lang="en-US" dirty="0" smtClean="0"/>
              <a:t>1</a:t>
            </a:r>
            <a:r>
              <a:rPr lang="en-US" baseline="30000" dirty="0" smtClean="0"/>
              <a:t>st</a:t>
            </a:r>
            <a:r>
              <a:rPr lang="en-US" dirty="0" smtClean="0"/>
              <a:t> HLEG report </a:t>
            </a:r>
            <a:r>
              <a:rPr lang="en-US" sz="3000" dirty="0" smtClean="0"/>
              <a:t>(late 2016)</a:t>
            </a:r>
            <a:endParaRPr lang="en-US" dirty="0"/>
          </a:p>
        </p:txBody>
      </p:sp>
      <p:sp>
        <p:nvSpPr>
          <p:cNvPr id="6" name="Cloud 5"/>
          <p:cNvSpPr/>
          <p:nvPr/>
        </p:nvSpPr>
        <p:spPr>
          <a:xfrm>
            <a:off x="467544" y="1196752"/>
            <a:ext cx="8280920" cy="4968552"/>
          </a:xfrm>
          <a:prstGeom prst="cloud">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932040" y="1844824"/>
            <a:ext cx="1598289" cy="369332"/>
          </a:xfrm>
          <a:prstGeom prst="rect">
            <a:avLst/>
          </a:prstGeom>
          <a:noFill/>
        </p:spPr>
        <p:txBody>
          <a:bodyPr wrap="none" rtlCol="0">
            <a:spAutoFit/>
          </a:bodyPr>
          <a:lstStyle/>
          <a:p>
            <a:r>
              <a:rPr lang="en-US" dirty="0" smtClean="0"/>
              <a:t>Cloud (=Utility)</a:t>
            </a:r>
            <a:endParaRPr lang="en-US" dirty="0"/>
          </a:p>
        </p:txBody>
      </p:sp>
      <p:sp>
        <p:nvSpPr>
          <p:cNvPr id="8" name="TextBox 7"/>
          <p:cNvSpPr txBox="1"/>
          <p:nvPr/>
        </p:nvSpPr>
        <p:spPr>
          <a:xfrm>
            <a:off x="2195736" y="2060848"/>
            <a:ext cx="1812778" cy="369332"/>
          </a:xfrm>
          <a:prstGeom prst="rect">
            <a:avLst/>
          </a:prstGeom>
          <a:noFill/>
        </p:spPr>
        <p:txBody>
          <a:bodyPr wrap="none" rtlCol="0">
            <a:spAutoFit/>
          </a:bodyPr>
          <a:lstStyle/>
          <a:p>
            <a:r>
              <a:rPr lang="en-US" dirty="0" smtClean="0"/>
              <a:t>For Open Science</a:t>
            </a:r>
            <a:endParaRPr lang="en-US" dirty="0"/>
          </a:p>
        </p:txBody>
      </p:sp>
      <p:sp>
        <p:nvSpPr>
          <p:cNvPr id="9" name="TextBox 8"/>
          <p:cNvSpPr txBox="1"/>
          <p:nvPr/>
        </p:nvSpPr>
        <p:spPr>
          <a:xfrm>
            <a:off x="2774459" y="3275692"/>
            <a:ext cx="1941557" cy="369332"/>
          </a:xfrm>
          <a:prstGeom prst="rect">
            <a:avLst/>
          </a:prstGeom>
          <a:noFill/>
        </p:spPr>
        <p:txBody>
          <a:bodyPr wrap="none" rtlCol="0">
            <a:spAutoFit/>
          </a:bodyPr>
          <a:lstStyle/>
          <a:p>
            <a:r>
              <a:rPr lang="en-US" dirty="0" smtClean="0"/>
              <a:t>Federate the gems</a:t>
            </a:r>
            <a:endParaRPr lang="en-US" dirty="0"/>
          </a:p>
        </p:txBody>
      </p:sp>
      <p:sp>
        <p:nvSpPr>
          <p:cNvPr id="10" name="TextBox 9"/>
          <p:cNvSpPr txBox="1"/>
          <p:nvPr/>
        </p:nvSpPr>
        <p:spPr>
          <a:xfrm>
            <a:off x="2993514" y="4283804"/>
            <a:ext cx="2874630" cy="369332"/>
          </a:xfrm>
          <a:prstGeom prst="rect">
            <a:avLst/>
          </a:prstGeom>
          <a:noFill/>
        </p:spPr>
        <p:txBody>
          <a:bodyPr wrap="none" rtlCol="0">
            <a:spAutoFit/>
          </a:bodyPr>
          <a:lstStyle/>
          <a:p>
            <a:r>
              <a:rPr lang="en-US" dirty="0" smtClean="0"/>
              <a:t>Innovative funding (credits?)</a:t>
            </a:r>
            <a:endParaRPr lang="en-US" dirty="0"/>
          </a:p>
        </p:txBody>
      </p:sp>
      <p:sp>
        <p:nvSpPr>
          <p:cNvPr id="11" name="TextBox 10"/>
          <p:cNvSpPr txBox="1"/>
          <p:nvPr/>
        </p:nvSpPr>
        <p:spPr>
          <a:xfrm>
            <a:off x="3491880" y="2564904"/>
            <a:ext cx="2483861" cy="369332"/>
          </a:xfrm>
          <a:prstGeom prst="rect">
            <a:avLst/>
          </a:prstGeom>
          <a:noFill/>
        </p:spPr>
        <p:txBody>
          <a:bodyPr wrap="none" rtlCol="0">
            <a:spAutoFit/>
          </a:bodyPr>
          <a:lstStyle/>
          <a:p>
            <a:r>
              <a:rPr lang="en-US" dirty="0" smtClean="0"/>
              <a:t>Data </a:t>
            </a:r>
            <a:r>
              <a:rPr lang="mr-IN" dirty="0" smtClean="0"/>
              <a:t>–</a:t>
            </a:r>
            <a:r>
              <a:rPr lang="en-US" dirty="0" smtClean="0"/>
              <a:t> Services </a:t>
            </a:r>
            <a:r>
              <a:rPr lang="mr-IN" dirty="0" smtClean="0"/>
              <a:t>–</a:t>
            </a:r>
            <a:r>
              <a:rPr lang="en-US" dirty="0" smtClean="0"/>
              <a:t> People</a:t>
            </a:r>
            <a:endParaRPr lang="en-US" dirty="0"/>
          </a:p>
        </p:txBody>
      </p:sp>
      <p:sp>
        <p:nvSpPr>
          <p:cNvPr id="14" name="TextBox 13"/>
          <p:cNvSpPr txBox="1"/>
          <p:nvPr/>
        </p:nvSpPr>
        <p:spPr>
          <a:xfrm>
            <a:off x="4067944" y="4859868"/>
            <a:ext cx="2751888" cy="369332"/>
          </a:xfrm>
          <a:prstGeom prst="rect">
            <a:avLst/>
          </a:prstGeom>
          <a:noFill/>
        </p:spPr>
        <p:txBody>
          <a:bodyPr wrap="none" rtlCol="0">
            <a:spAutoFit/>
          </a:bodyPr>
          <a:lstStyle/>
          <a:p>
            <a:r>
              <a:rPr lang="en-US" dirty="0" smtClean="0"/>
              <a:t>Action with Member States</a:t>
            </a:r>
            <a:endParaRPr lang="en-US" dirty="0"/>
          </a:p>
        </p:txBody>
      </p:sp>
      <p:sp>
        <p:nvSpPr>
          <p:cNvPr id="15" name="TextBox 14"/>
          <p:cNvSpPr txBox="1"/>
          <p:nvPr/>
        </p:nvSpPr>
        <p:spPr>
          <a:xfrm>
            <a:off x="1907704" y="3717032"/>
            <a:ext cx="840870" cy="369332"/>
          </a:xfrm>
          <a:prstGeom prst="rect">
            <a:avLst/>
          </a:prstGeom>
          <a:noFill/>
        </p:spPr>
        <p:txBody>
          <a:bodyPr wrap="none" rtlCol="0">
            <a:spAutoFit/>
          </a:bodyPr>
          <a:lstStyle/>
          <a:p>
            <a:r>
              <a:rPr lang="en-US" dirty="0" smtClean="0"/>
              <a:t>F.A.I.R.</a:t>
            </a:r>
            <a:endParaRPr lang="en-US" dirty="0"/>
          </a:p>
        </p:txBody>
      </p:sp>
      <p:sp>
        <p:nvSpPr>
          <p:cNvPr id="16" name="TextBox 15"/>
          <p:cNvSpPr txBox="1"/>
          <p:nvPr/>
        </p:nvSpPr>
        <p:spPr>
          <a:xfrm>
            <a:off x="5940152" y="3131676"/>
            <a:ext cx="2160492" cy="369332"/>
          </a:xfrm>
          <a:prstGeom prst="rect">
            <a:avLst/>
          </a:prstGeom>
          <a:noFill/>
        </p:spPr>
        <p:txBody>
          <a:bodyPr wrap="none" rtlCol="0">
            <a:spAutoFit/>
          </a:bodyPr>
          <a:lstStyle/>
          <a:p>
            <a:r>
              <a:rPr lang="en-US" dirty="0" smtClean="0"/>
              <a:t>Rules of Engagement</a:t>
            </a:r>
            <a:endParaRPr lang="en-US" dirty="0"/>
          </a:p>
        </p:txBody>
      </p:sp>
      <p:sp>
        <p:nvSpPr>
          <p:cNvPr id="17" name="TextBox 16"/>
          <p:cNvSpPr txBox="1"/>
          <p:nvPr/>
        </p:nvSpPr>
        <p:spPr>
          <a:xfrm>
            <a:off x="4540197" y="5507940"/>
            <a:ext cx="463851" cy="369332"/>
          </a:xfrm>
          <a:prstGeom prst="rect">
            <a:avLst/>
          </a:prstGeom>
          <a:noFill/>
        </p:spPr>
        <p:txBody>
          <a:bodyPr wrap="none" rtlCol="0">
            <a:spAutoFit/>
          </a:bodyPr>
          <a:lstStyle/>
          <a:p>
            <a:r>
              <a:rPr lang="en-US" dirty="0" smtClean="0"/>
              <a:t>. . .</a:t>
            </a:r>
            <a:endParaRPr lang="en-US" dirty="0"/>
          </a:p>
        </p:txBody>
      </p:sp>
      <p:sp>
        <p:nvSpPr>
          <p:cNvPr id="18" name="Rectangle 17"/>
          <p:cNvSpPr/>
          <p:nvPr/>
        </p:nvSpPr>
        <p:spPr>
          <a:xfrm>
            <a:off x="2915816" y="755412"/>
            <a:ext cx="6768752" cy="369332"/>
          </a:xfrm>
          <a:prstGeom prst="rect">
            <a:avLst/>
          </a:prstGeom>
        </p:spPr>
        <p:txBody>
          <a:bodyPr wrap="square">
            <a:spAutoFit/>
          </a:bodyPr>
          <a:lstStyle/>
          <a:p>
            <a:r>
              <a:rPr lang="en-US" b="1" dirty="0">
                <a:solidFill>
                  <a:schemeClr val="accent1"/>
                </a:solidFill>
              </a:rPr>
              <a:t>4 Policy; 4 Governance; 7 implementation recommendations</a:t>
            </a:r>
          </a:p>
        </p:txBody>
      </p:sp>
    </p:spTree>
    <p:extLst>
      <p:ext uri="{BB962C8B-B14F-4D97-AF65-F5344CB8AC3E}">
        <p14:creationId xmlns:p14="http://schemas.microsoft.com/office/powerpoint/2010/main" val="261277428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59</a:t>
            </a:fld>
            <a:endParaRPr lang="en-US" dirty="0"/>
          </a:p>
        </p:txBody>
      </p:sp>
      <p:sp>
        <p:nvSpPr>
          <p:cNvPr id="3" name="Content Placeholder 2"/>
          <p:cNvSpPr>
            <a:spLocks noGrp="1"/>
          </p:cNvSpPr>
          <p:nvPr>
            <p:ph idx="1"/>
          </p:nvPr>
        </p:nvSpPr>
        <p:spPr/>
        <p:txBody>
          <a:bodyPr>
            <a:normAutofit fontScale="85000" lnSpcReduction="20000"/>
          </a:bodyPr>
          <a:lstStyle/>
          <a:p>
            <a:r>
              <a:rPr lang="en-US" sz="3200" dirty="0"/>
              <a:t>EC activities:</a:t>
            </a:r>
          </a:p>
          <a:p>
            <a:pPr lvl="1"/>
            <a:r>
              <a:rPr lang="en-US" sz="2800" dirty="0" smtClean="0"/>
              <a:t>EOSC </a:t>
            </a:r>
            <a:r>
              <a:rPr lang="en-US" sz="2800" dirty="0"/>
              <a:t>summits (2017, 2018</a:t>
            </a:r>
            <a:r>
              <a:rPr lang="en-US" sz="2800" dirty="0" smtClean="0"/>
              <a:t>)</a:t>
            </a:r>
          </a:p>
          <a:p>
            <a:pPr lvl="1"/>
            <a:r>
              <a:rPr lang="en-US" sz="2800" dirty="0" smtClean="0"/>
              <a:t>2</a:t>
            </a:r>
            <a:r>
              <a:rPr lang="en-US" sz="2800" baseline="30000" dirty="0" smtClean="0"/>
              <a:t>nd</a:t>
            </a:r>
            <a:r>
              <a:rPr lang="en-US" sz="2800" dirty="0" smtClean="0"/>
              <a:t> EOSC HLEG (</a:t>
            </a:r>
            <a:r>
              <a:rPr lang="en-US" sz="2800" dirty="0" smtClean="0">
                <a:hlinkClick r:id="rId2"/>
              </a:rPr>
              <a:t>draft report</a:t>
            </a:r>
            <a:r>
              <a:rPr lang="en-US" sz="2800" dirty="0" smtClean="0"/>
              <a:t>)</a:t>
            </a:r>
            <a:endParaRPr lang="en-US" sz="2800" dirty="0"/>
          </a:p>
          <a:p>
            <a:pPr lvl="1"/>
            <a:r>
              <a:rPr lang="en-US" sz="2800" dirty="0" smtClean="0"/>
              <a:t>EOSC </a:t>
            </a:r>
            <a:r>
              <a:rPr lang="en-US" sz="2800" dirty="0"/>
              <a:t>implementation Roadmap (April 2018</a:t>
            </a:r>
            <a:r>
              <a:rPr lang="en-US" sz="2800" dirty="0" smtClean="0"/>
              <a:t>) (</a:t>
            </a:r>
            <a:r>
              <a:rPr lang="en-US" sz="2800" dirty="0" smtClean="0">
                <a:hlinkClick r:id="rId3"/>
              </a:rPr>
              <a:t>link</a:t>
            </a:r>
            <a:r>
              <a:rPr lang="en-US" sz="2800" dirty="0" smtClean="0"/>
              <a:t>)</a:t>
            </a:r>
          </a:p>
          <a:p>
            <a:pPr marL="801688" lvl="3" indent="0" defTabSz="28575"/>
            <a:r>
              <a:rPr lang="en-US" sz="2000" dirty="0" smtClean="0"/>
              <a:t>6 action lines (</a:t>
            </a:r>
            <a:r>
              <a:rPr lang="en-US" sz="2000" dirty="0" err="1" smtClean="0"/>
              <a:t>Archi</a:t>
            </a:r>
            <a:r>
              <a:rPr lang="en-US" sz="2000" dirty="0" smtClean="0"/>
              <a:t>., Data, Services, Access &amp; </a:t>
            </a:r>
            <a:r>
              <a:rPr lang="en-US" sz="2000" dirty="0" err="1" smtClean="0"/>
              <a:t>Interf</a:t>
            </a:r>
            <a:r>
              <a:rPr lang="en-US" sz="2000" dirty="0" smtClean="0"/>
              <a:t>., Rules, Governance) </a:t>
            </a:r>
            <a:endParaRPr lang="en-US" sz="2000" dirty="0"/>
          </a:p>
          <a:p>
            <a:pPr lvl="1"/>
            <a:r>
              <a:rPr lang="en-US" sz="2800" dirty="0" smtClean="0"/>
              <a:t>Consultation with member states</a:t>
            </a:r>
          </a:p>
          <a:p>
            <a:r>
              <a:rPr lang="en-US" sz="3200" dirty="0" smtClean="0"/>
              <a:t>H2020 </a:t>
            </a:r>
            <a:r>
              <a:rPr lang="en-US" sz="3200" dirty="0"/>
              <a:t>projects:</a:t>
            </a:r>
          </a:p>
          <a:p>
            <a:pPr lvl="1"/>
            <a:r>
              <a:rPr lang="en-US" sz="2800" dirty="0" err="1" smtClean="0"/>
              <a:t>eInfraCentral</a:t>
            </a:r>
            <a:r>
              <a:rPr lang="en-US" sz="2800" dirty="0" smtClean="0"/>
              <a:t> (2017-19)</a:t>
            </a:r>
          </a:p>
          <a:p>
            <a:pPr lvl="1"/>
            <a:r>
              <a:rPr lang="en-US" sz="2800" b="1" dirty="0" err="1" smtClean="0">
                <a:solidFill>
                  <a:srgbClr val="F39605"/>
                </a:solidFill>
              </a:rPr>
              <a:t>EOSCpilot</a:t>
            </a:r>
            <a:r>
              <a:rPr lang="en-US" sz="2800" b="1" dirty="0" smtClean="0">
                <a:solidFill>
                  <a:srgbClr val="F39605"/>
                </a:solidFill>
              </a:rPr>
              <a:t> </a:t>
            </a:r>
            <a:r>
              <a:rPr lang="en-US" sz="2800" b="1" dirty="0">
                <a:solidFill>
                  <a:srgbClr val="F39605"/>
                </a:solidFill>
              </a:rPr>
              <a:t>(2017-19</a:t>
            </a:r>
            <a:r>
              <a:rPr lang="en-US" sz="2800" b="1" dirty="0" smtClean="0">
                <a:solidFill>
                  <a:srgbClr val="F39605"/>
                </a:solidFill>
              </a:rPr>
              <a:t>)</a:t>
            </a:r>
          </a:p>
          <a:p>
            <a:pPr lvl="1"/>
            <a:r>
              <a:rPr lang="en-US" sz="2800" b="1" dirty="0" smtClean="0">
                <a:solidFill>
                  <a:srgbClr val="F39605"/>
                </a:solidFill>
              </a:rPr>
              <a:t>EOSC</a:t>
            </a:r>
            <a:r>
              <a:rPr lang="en-US" sz="2800" b="1" dirty="0">
                <a:solidFill>
                  <a:srgbClr val="F39605"/>
                </a:solidFill>
              </a:rPr>
              <a:t>-</a:t>
            </a:r>
            <a:r>
              <a:rPr lang="en-US" sz="2800" b="1" dirty="0" smtClean="0">
                <a:solidFill>
                  <a:srgbClr val="F39605"/>
                </a:solidFill>
              </a:rPr>
              <a:t>hub (2018-2020)</a:t>
            </a:r>
          </a:p>
          <a:p>
            <a:pPr lvl="1"/>
            <a:r>
              <a:rPr lang="en-US" sz="2800" dirty="0" err="1" smtClean="0"/>
              <a:t>OpenAIRE</a:t>
            </a:r>
            <a:r>
              <a:rPr lang="en-US" sz="2800" dirty="0" smtClean="0"/>
              <a:t>-Advanced (2018-2020)</a:t>
            </a:r>
          </a:p>
          <a:p>
            <a:pPr lvl="1"/>
            <a:r>
              <a:rPr lang="en-US" sz="2800" dirty="0" smtClean="0"/>
              <a:t>FREYA (2018-2020)</a:t>
            </a:r>
          </a:p>
          <a:p>
            <a:pPr lvl="1"/>
            <a:r>
              <a:rPr lang="mr-IN" sz="2800" dirty="0" smtClean="0"/>
              <a:t>…</a:t>
            </a:r>
            <a:endParaRPr lang="en-US" sz="2800" dirty="0"/>
          </a:p>
        </p:txBody>
      </p:sp>
      <p:sp>
        <p:nvSpPr>
          <p:cNvPr id="4" name="Date Placeholder 3"/>
          <p:cNvSpPr>
            <a:spLocks noGrp="1"/>
          </p:cNvSpPr>
          <p:nvPr>
            <p:ph type="dt" sz="half" idx="10"/>
          </p:nvPr>
        </p:nvSpPr>
        <p:spPr/>
        <p:txBody>
          <a:bodyPr/>
          <a:lstStyle/>
          <a:p>
            <a:fld id="{1D8BD707-D9CF-40AE-B4C6-C98DA3205C09}" type="datetimeFigureOut">
              <a:rPr lang="en-US" smtClean="0"/>
              <a:pPr/>
              <a:t>18. 08. 16.</a:t>
            </a:fld>
            <a:endParaRPr lang="en-US" dirty="0"/>
          </a:p>
        </p:txBody>
      </p:sp>
      <p:sp>
        <p:nvSpPr>
          <p:cNvPr id="5" name="Text Placeholder 4"/>
          <p:cNvSpPr>
            <a:spLocks noGrp="1"/>
          </p:cNvSpPr>
          <p:nvPr>
            <p:ph type="body" sz="quarter" idx="14"/>
          </p:nvPr>
        </p:nvSpPr>
        <p:spPr/>
        <p:txBody>
          <a:bodyPr/>
          <a:lstStyle/>
          <a:p>
            <a:r>
              <a:rPr lang="en-US" dirty="0" smtClean="0"/>
              <a:t>What happened since then</a:t>
            </a:r>
            <a:r>
              <a:rPr lang="mr-IN" dirty="0" smtClean="0"/>
              <a:t>…</a:t>
            </a:r>
            <a:endParaRPr lang="en-US" dirty="0"/>
          </a:p>
        </p:txBody>
      </p:sp>
    </p:spTree>
    <p:extLst>
      <p:ext uri="{BB962C8B-B14F-4D97-AF65-F5344CB8AC3E}">
        <p14:creationId xmlns:p14="http://schemas.microsoft.com/office/powerpoint/2010/main" val="1898429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740353" y="4509120"/>
            <a:ext cx="1296144"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Block</a:t>
            </a:r>
            <a:br>
              <a:rPr lang="en-GB" sz="1100" dirty="0" smtClean="0">
                <a:solidFill>
                  <a:schemeClr val="tx1"/>
                </a:solidFill>
              </a:rPr>
            </a:br>
            <a:r>
              <a:rPr lang="en-GB" sz="1100" dirty="0" smtClean="0">
                <a:solidFill>
                  <a:schemeClr val="tx1"/>
                </a:solidFill>
              </a:rPr>
              <a:t>storage</a:t>
            </a:r>
            <a:endParaRPr lang="en-GB" sz="1100" dirty="0">
              <a:solidFill>
                <a:schemeClr val="tx1"/>
              </a:solidFill>
            </a:endParaRPr>
          </a:p>
        </p:txBody>
      </p:sp>
      <p:sp>
        <p:nvSpPr>
          <p:cNvPr id="21" name="Rectangle 20"/>
          <p:cNvSpPr/>
          <p:nvPr/>
        </p:nvSpPr>
        <p:spPr>
          <a:xfrm>
            <a:off x="5654259" y="4509120"/>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Virtual</a:t>
            </a:r>
            <a:br>
              <a:rPr lang="en-GB" sz="1100" dirty="0" smtClean="0">
                <a:solidFill>
                  <a:schemeClr val="tx1"/>
                </a:solidFill>
              </a:rPr>
            </a:br>
            <a:r>
              <a:rPr lang="en-GB" sz="1100" dirty="0" smtClean="0">
                <a:solidFill>
                  <a:schemeClr val="tx1"/>
                </a:solidFill>
              </a:rPr>
              <a:t>Machine</a:t>
            </a:r>
            <a:endParaRPr lang="en-GB" sz="1100" dirty="0">
              <a:solidFill>
                <a:schemeClr val="tx1"/>
              </a:solidFill>
            </a:endParaRPr>
          </a:p>
        </p:txBody>
      </p:sp>
      <p:sp>
        <p:nvSpPr>
          <p:cNvPr id="2" name="Title 1"/>
          <p:cNvSpPr>
            <a:spLocks noGrp="1"/>
          </p:cNvSpPr>
          <p:nvPr>
            <p:ph type="title"/>
          </p:nvPr>
        </p:nvSpPr>
        <p:spPr/>
        <p:txBody>
          <a:bodyPr/>
          <a:lstStyle/>
          <a:p>
            <a:pPr algn="ctr"/>
            <a:r>
              <a:rPr lang="en-US" dirty="0" smtClean="0"/>
              <a:t>Cloud computing &amp; Key terms</a:t>
            </a:r>
            <a:endParaRPr lang="en-GB" dirty="0"/>
          </a:p>
        </p:txBody>
      </p:sp>
      <p:sp>
        <p:nvSpPr>
          <p:cNvPr id="3" name="Content Placeholder 2"/>
          <p:cNvSpPr>
            <a:spLocks noGrp="1"/>
          </p:cNvSpPr>
          <p:nvPr>
            <p:ph sz="half" idx="2"/>
          </p:nvPr>
        </p:nvSpPr>
        <p:spPr>
          <a:xfrm>
            <a:off x="107504" y="908720"/>
            <a:ext cx="9036496" cy="2736304"/>
          </a:xfrm>
        </p:spPr>
        <p:txBody>
          <a:bodyPr/>
          <a:lstStyle/>
          <a:p>
            <a:r>
              <a:rPr lang="en-US" sz="2000" dirty="0" smtClean="0">
                <a:latin typeface="Candara" panose="020E0502030303020204" pitchFamily="34" charset="0"/>
              </a:rPr>
              <a:t>Services and solutions delivered and consumed </a:t>
            </a:r>
            <a:r>
              <a:rPr lang="en-US" sz="2000" u="sng" dirty="0" smtClean="0">
                <a:latin typeface="Candara" panose="020E0502030303020204" pitchFamily="34" charset="0"/>
              </a:rPr>
              <a:t>as utilities</a:t>
            </a:r>
            <a:r>
              <a:rPr lang="en-US" sz="2000" dirty="0" smtClean="0">
                <a:latin typeface="Candara" panose="020E0502030303020204" pitchFamily="34" charset="0"/>
              </a:rPr>
              <a:t> over the Internet</a:t>
            </a:r>
          </a:p>
          <a:p>
            <a:pPr lvl="1"/>
            <a:r>
              <a:rPr lang="en-US" sz="1800" dirty="0" smtClean="0">
                <a:latin typeface="Candara" panose="020E0502030303020204" pitchFamily="34" charset="0"/>
              </a:rPr>
              <a:t>Applications, Databases, File systems, Email, CRM, etc.</a:t>
            </a:r>
          </a:p>
          <a:p>
            <a:r>
              <a:rPr lang="en-US" sz="2000" dirty="0" smtClean="0">
                <a:latin typeface="Candara" panose="020E0502030303020204" pitchFamily="34" charset="0"/>
              </a:rPr>
              <a:t>(Some of the) benefits</a:t>
            </a:r>
          </a:p>
          <a:p>
            <a:pPr lvl="1"/>
            <a:r>
              <a:rPr lang="en-US" sz="1600" dirty="0" smtClean="0">
                <a:latin typeface="Candara" panose="020E0502030303020204" pitchFamily="34" charset="0"/>
              </a:rPr>
              <a:t>Lower computer and software cost</a:t>
            </a:r>
          </a:p>
          <a:p>
            <a:pPr lvl="1"/>
            <a:r>
              <a:rPr lang="en-US" sz="1600" dirty="0" smtClean="0">
                <a:latin typeface="Candara" panose="020E0502030303020204" pitchFamily="34" charset="0"/>
              </a:rPr>
              <a:t>Instant software updates</a:t>
            </a:r>
          </a:p>
          <a:p>
            <a:pPr lvl="1"/>
            <a:r>
              <a:rPr lang="en-US" sz="1600" dirty="0" smtClean="0">
                <a:latin typeface="Candara" panose="020E0502030303020204" pitchFamily="34" charset="0"/>
              </a:rPr>
              <a:t>‘Unlimited storage/CPU’ power</a:t>
            </a:r>
          </a:p>
          <a:p>
            <a:pPr lvl="1"/>
            <a:r>
              <a:rPr lang="en-US" sz="1600" dirty="0" smtClean="0">
                <a:latin typeface="Candara" panose="020E0502030303020204" pitchFamily="34" charset="0"/>
              </a:rPr>
              <a:t>Predictable costing (metering by the hour / day / TB / </a:t>
            </a:r>
            <a:r>
              <a:rPr lang="mr-IN" sz="1600" dirty="0" smtClean="0">
                <a:latin typeface="Candara" panose="020E0502030303020204" pitchFamily="34" charset="0"/>
              </a:rPr>
              <a:t>…</a:t>
            </a:r>
            <a:r>
              <a:rPr lang="en-US" sz="1600" dirty="0" smtClean="0">
                <a:latin typeface="Candara" panose="020E0502030303020204" pitchFamily="34" charset="0"/>
              </a:rPr>
              <a:t>)</a:t>
            </a:r>
          </a:p>
          <a:p>
            <a:pPr lvl="1"/>
            <a:r>
              <a:rPr lang="en-US" sz="1600" dirty="0" smtClean="0">
                <a:latin typeface="Candara" panose="020E0502030303020204" pitchFamily="34" charset="0"/>
              </a:rPr>
              <a:t>Lot of open source tools to </a:t>
            </a:r>
            <a:r>
              <a:rPr lang="en-US" sz="1600" dirty="0" err="1" smtClean="0">
                <a:latin typeface="Candara" panose="020E0502030303020204" pitchFamily="34" charset="0"/>
              </a:rPr>
              <a:t>build&amp;use</a:t>
            </a:r>
            <a:r>
              <a:rPr lang="en-US" sz="1600" dirty="0" smtClean="0">
                <a:latin typeface="Candara" panose="020E0502030303020204" pitchFamily="34" charset="0"/>
              </a:rPr>
              <a:t> clouds</a:t>
            </a:r>
          </a:p>
          <a:p>
            <a:endParaRPr lang="en-GB" sz="2000" dirty="0">
              <a:latin typeface="Candara" panose="020E0502030303020204" pitchFamily="34" charset="0"/>
            </a:endParaRPr>
          </a:p>
        </p:txBody>
      </p:sp>
      <p:sp>
        <p:nvSpPr>
          <p:cNvPr id="5" name="Rounded Rectangle 4"/>
          <p:cNvSpPr>
            <a:spLocks noChangeArrowheads="1"/>
          </p:cNvSpPr>
          <p:nvPr/>
        </p:nvSpPr>
        <p:spPr bwMode="auto">
          <a:xfrm>
            <a:off x="5617186" y="5760961"/>
            <a:ext cx="3419310" cy="340951"/>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Hardware (multi-CPUs)</a:t>
            </a:r>
            <a:endParaRPr lang="en-US" altLang="en-US" sz="1400" dirty="0">
              <a:solidFill>
                <a:srgbClr val="C00000"/>
              </a:solidFill>
            </a:endParaRPr>
          </a:p>
        </p:txBody>
      </p:sp>
      <p:sp>
        <p:nvSpPr>
          <p:cNvPr id="6" name="Rounded Rectangle 5"/>
          <p:cNvSpPr>
            <a:spLocks noChangeArrowheads="1"/>
          </p:cNvSpPr>
          <p:nvPr/>
        </p:nvSpPr>
        <p:spPr bwMode="auto">
          <a:xfrm>
            <a:off x="6300192" y="4941168"/>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7" name="Rounded Rectangle 6"/>
          <p:cNvSpPr>
            <a:spLocks noChangeArrowheads="1"/>
          </p:cNvSpPr>
          <p:nvPr/>
        </p:nvSpPr>
        <p:spPr bwMode="auto">
          <a:xfrm>
            <a:off x="6300192" y="4634045"/>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10" name="Rounded Rectangle 9"/>
          <p:cNvSpPr>
            <a:spLocks noChangeArrowheads="1"/>
          </p:cNvSpPr>
          <p:nvPr/>
        </p:nvSpPr>
        <p:spPr bwMode="auto">
          <a:xfrm>
            <a:off x="5617186" y="5420011"/>
            <a:ext cx="3419310" cy="340950"/>
          </a:xfrm>
          <a:prstGeom prst="roundRect">
            <a:avLst>
              <a:gd name="adj" fmla="val 16667"/>
            </a:avLst>
          </a:prstGeom>
          <a:solidFill>
            <a:schemeClr val="tx2">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Cloud management framework</a:t>
            </a:r>
            <a:endParaRPr lang="en-US" altLang="en-US" sz="1200" dirty="0"/>
          </a:p>
        </p:txBody>
      </p:sp>
      <p:sp>
        <p:nvSpPr>
          <p:cNvPr id="13" name="TextBox 21"/>
          <p:cNvSpPr txBox="1">
            <a:spLocks noChangeArrowheads="1"/>
          </p:cNvSpPr>
          <p:nvPr/>
        </p:nvSpPr>
        <p:spPr bwMode="auto">
          <a:xfrm>
            <a:off x="6553290" y="6101912"/>
            <a:ext cx="1651855" cy="3078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a:t>Virtualized Stack</a:t>
            </a:r>
          </a:p>
        </p:txBody>
      </p:sp>
      <p:sp>
        <p:nvSpPr>
          <p:cNvPr id="24" name="Rounded Rectangle 23"/>
          <p:cNvSpPr>
            <a:spLocks noChangeArrowheads="1"/>
          </p:cNvSpPr>
          <p:nvPr/>
        </p:nvSpPr>
        <p:spPr bwMode="auto">
          <a:xfrm>
            <a:off x="107504" y="5761674"/>
            <a:ext cx="2448272" cy="412660"/>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29" name="Rounded Rectangle 28"/>
          <p:cNvSpPr>
            <a:spLocks noChangeArrowheads="1"/>
          </p:cNvSpPr>
          <p:nvPr/>
        </p:nvSpPr>
        <p:spPr bwMode="auto">
          <a:xfrm>
            <a:off x="107504" y="5109390"/>
            <a:ext cx="577653" cy="292244"/>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30" name="Rounded Rectangle 29"/>
          <p:cNvSpPr>
            <a:spLocks noChangeArrowheads="1"/>
          </p:cNvSpPr>
          <p:nvPr/>
        </p:nvSpPr>
        <p:spPr bwMode="auto">
          <a:xfrm>
            <a:off x="683568" y="5109390"/>
            <a:ext cx="577653" cy="292243"/>
          </a:xfrm>
          <a:prstGeom prst="roundRect">
            <a:avLst>
              <a:gd name="adj" fmla="val 16667"/>
            </a:avLst>
          </a:prstGeom>
          <a:solidFill>
            <a:schemeClr val="bg1">
              <a:lumMod val="85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App</a:t>
            </a:r>
            <a:endParaRPr lang="en-US" altLang="en-US" sz="1400" dirty="0">
              <a:solidFill>
                <a:srgbClr val="C00000"/>
              </a:solidFill>
            </a:endParaRPr>
          </a:p>
        </p:txBody>
      </p:sp>
      <p:sp>
        <p:nvSpPr>
          <p:cNvPr id="31" name="Rounded Rectangle 30"/>
          <p:cNvSpPr>
            <a:spLocks noChangeArrowheads="1"/>
          </p:cNvSpPr>
          <p:nvPr/>
        </p:nvSpPr>
        <p:spPr bwMode="auto">
          <a:xfrm>
            <a:off x="1259632" y="5109390"/>
            <a:ext cx="577653" cy="292243"/>
          </a:xfrm>
          <a:prstGeom prst="roundRect">
            <a:avLst>
              <a:gd name="adj" fmla="val 16667"/>
            </a:avLst>
          </a:prstGeom>
          <a:solidFill>
            <a:schemeClr val="tx2">
              <a:lumMod val="20000"/>
              <a:lumOff val="8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App</a:t>
            </a:r>
          </a:p>
        </p:txBody>
      </p:sp>
      <p:sp>
        <p:nvSpPr>
          <p:cNvPr id="33" name="TextBox 21"/>
          <p:cNvSpPr txBox="1">
            <a:spLocks noChangeArrowheads="1"/>
          </p:cNvSpPr>
          <p:nvPr/>
        </p:nvSpPr>
        <p:spPr bwMode="auto">
          <a:xfrm>
            <a:off x="827584" y="6109579"/>
            <a:ext cx="1117939"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Local stack</a:t>
            </a:r>
            <a:endParaRPr lang="en-US" altLang="en-US" sz="1400" dirty="0"/>
          </a:p>
        </p:txBody>
      </p:sp>
      <p:sp>
        <p:nvSpPr>
          <p:cNvPr id="36" name="Rounded Rectangle 35"/>
          <p:cNvSpPr>
            <a:spLocks noChangeArrowheads="1"/>
          </p:cNvSpPr>
          <p:nvPr/>
        </p:nvSpPr>
        <p:spPr bwMode="auto">
          <a:xfrm>
            <a:off x="107504" y="5401634"/>
            <a:ext cx="2448272" cy="360040"/>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39" name="Rounded Rectangle 38"/>
          <p:cNvSpPr>
            <a:spLocks noChangeArrowheads="1"/>
          </p:cNvSpPr>
          <p:nvPr/>
        </p:nvSpPr>
        <p:spPr bwMode="auto">
          <a:xfrm>
            <a:off x="2952890" y="4657348"/>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Hardware (multi-CPUs)</a:t>
            </a:r>
            <a:endParaRPr lang="en-US" altLang="en-US" sz="1400" dirty="0">
              <a:solidFill>
                <a:srgbClr val="C00000"/>
              </a:solidFill>
            </a:endParaRPr>
          </a:p>
        </p:txBody>
      </p:sp>
      <p:sp>
        <p:nvSpPr>
          <p:cNvPr id="40" name="Rounded Rectangle 39"/>
          <p:cNvSpPr>
            <a:spLocks noChangeArrowheads="1"/>
          </p:cNvSpPr>
          <p:nvPr/>
        </p:nvSpPr>
        <p:spPr bwMode="auto">
          <a:xfrm>
            <a:off x="2986235" y="4297308"/>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41" name="Rounded Rectangle 40"/>
          <p:cNvSpPr>
            <a:spLocks noChangeArrowheads="1"/>
          </p:cNvSpPr>
          <p:nvPr/>
        </p:nvSpPr>
        <p:spPr bwMode="auto">
          <a:xfrm>
            <a:off x="2987824" y="3645024"/>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2" name="Rounded Rectangle 41"/>
          <p:cNvSpPr>
            <a:spLocks noChangeArrowheads="1"/>
          </p:cNvSpPr>
          <p:nvPr/>
        </p:nvSpPr>
        <p:spPr bwMode="auto">
          <a:xfrm>
            <a:off x="3563888" y="3645024"/>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3" name="Rounded Rectangle 42"/>
          <p:cNvSpPr>
            <a:spLocks noChangeArrowheads="1"/>
          </p:cNvSpPr>
          <p:nvPr/>
        </p:nvSpPr>
        <p:spPr bwMode="auto">
          <a:xfrm>
            <a:off x="4139952" y="3645024"/>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smtClean="0">
                <a:solidFill>
                  <a:srgbClr val="C00000"/>
                </a:solidFill>
              </a:rPr>
              <a:t>Job</a:t>
            </a:r>
            <a:endParaRPr lang="en-US" altLang="en-US" sz="1400" dirty="0">
              <a:solidFill>
                <a:srgbClr val="C00000"/>
              </a:solidFill>
            </a:endParaRPr>
          </a:p>
        </p:txBody>
      </p:sp>
      <p:sp>
        <p:nvSpPr>
          <p:cNvPr id="44" name="Rounded Rectangle 43"/>
          <p:cNvSpPr>
            <a:spLocks noChangeArrowheads="1"/>
          </p:cNvSpPr>
          <p:nvPr/>
        </p:nvSpPr>
        <p:spPr bwMode="auto">
          <a:xfrm>
            <a:off x="2987824" y="3937268"/>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Job manager</a:t>
            </a:r>
            <a:endParaRPr lang="en-US" altLang="en-US" sz="1200" dirty="0"/>
          </a:p>
        </p:txBody>
      </p:sp>
      <p:sp>
        <p:nvSpPr>
          <p:cNvPr id="45" name="TextBox 21"/>
          <p:cNvSpPr txBox="1">
            <a:spLocks noChangeArrowheads="1"/>
          </p:cNvSpPr>
          <p:nvPr/>
        </p:nvSpPr>
        <p:spPr bwMode="auto">
          <a:xfrm>
            <a:off x="3275856" y="4993431"/>
            <a:ext cx="1704501"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HTC </a:t>
            </a:r>
            <a:r>
              <a:rPr lang="en-US" altLang="en-US" sz="1400" dirty="0" smtClean="0"/>
              <a:t>cluster </a:t>
            </a:r>
            <a:r>
              <a:rPr lang="en-US" altLang="en-US" sz="1400" dirty="0" smtClean="0"/>
              <a:t>stack</a:t>
            </a:r>
            <a:endParaRPr lang="en-US" altLang="en-US" sz="1400" dirty="0"/>
          </a:p>
        </p:txBody>
      </p:sp>
      <p:sp>
        <p:nvSpPr>
          <p:cNvPr id="49" name="TextBox 48"/>
          <p:cNvSpPr txBox="1"/>
          <p:nvPr/>
        </p:nvSpPr>
        <p:spPr>
          <a:xfrm>
            <a:off x="1835696" y="4753562"/>
            <a:ext cx="720080" cy="639688"/>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sp>
        <p:nvSpPr>
          <p:cNvPr id="50" name="TextBox 49"/>
          <p:cNvSpPr txBox="1"/>
          <p:nvPr/>
        </p:nvSpPr>
        <p:spPr>
          <a:xfrm>
            <a:off x="4644008" y="3836842"/>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sp>
        <p:nvSpPr>
          <p:cNvPr id="51" name="TextBox 50"/>
          <p:cNvSpPr txBox="1"/>
          <p:nvPr/>
        </p:nvSpPr>
        <p:spPr>
          <a:xfrm>
            <a:off x="6840770" y="4581128"/>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000" dirty="0" smtClean="0"/>
              <a:t>Storage</a:t>
            </a:r>
            <a:br>
              <a:rPr lang="en-GB" sz="1000" dirty="0" smtClean="0"/>
            </a:br>
            <a:r>
              <a:rPr lang="en-GB" sz="1000" dirty="0" smtClean="0"/>
              <a:t>volume</a:t>
            </a:r>
            <a:endParaRPr lang="en-GB" sz="1000" dirty="0"/>
          </a:p>
        </p:txBody>
      </p:sp>
      <p:sp>
        <p:nvSpPr>
          <p:cNvPr id="32" name="TextBox 31"/>
          <p:cNvSpPr txBox="1"/>
          <p:nvPr/>
        </p:nvSpPr>
        <p:spPr>
          <a:xfrm>
            <a:off x="8316416" y="4696726"/>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400" dirty="0" smtClean="0"/>
              <a:t>Storage</a:t>
            </a:r>
            <a:br>
              <a:rPr lang="en-GB" sz="1400" dirty="0" smtClean="0"/>
            </a:br>
            <a:r>
              <a:rPr lang="en-GB" sz="1400" dirty="0" smtClean="0"/>
              <a:t>volume</a:t>
            </a:r>
            <a:endParaRPr lang="en-GB" sz="1400" dirty="0"/>
          </a:p>
        </p:txBody>
      </p:sp>
      <p:grpSp>
        <p:nvGrpSpPr>
          <p:cNvPr id="4" name="Group 3"/>
          <p:cNvGrpSpPr/>
          <p:nvPr/>
        </p:nvGrpSpPr>
        <p:grpSpPr>
          <a:xfrm>
            <a:off x="2771801" y="5817399"/>
            <a:ext cx="1224136" cy="635937"/>
            <a:chOff x="-3742265" y="2272660"/>
            <a:chExt cx="2339190" cy="1360229"/>
          </a:xfrm>
        </p:grpSpPr>
        <p:sp>
          <p:nvSpPr>
            <p:cNvPr id="28" name="Rounded Rectangle 27"/>
            <p:cNvSpPr>
              <a:spLocks noChangeArrowheads="1"/>
            </p:cNvSpPr>
            <p:nvPr/>
          </p:nvSpPr>
          <p:spPr bwMode="auto">
            <a:xfrm>
              <a:off x="-3742265" y="3284984"/>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Hardware (multi-CPUs)</a:t>
              </a:r>
              <a:endParaRPr lang="en-US" altLang="en-US" sz="600" dirty="0">
                <a:solidFill>
                  <a:srgbClr val="C00000"/>
                </a:solidFill>
              </a:endParaRPr>
            </a:p>
          </p:txBody>
        </p:sp>
        <p:sp>
          <p:nvSpPr>
            <p:cNvPr id="35" name="Rounded Rectangle 34"/>
            <p:cNvSpPr>
              <a:spLocks noChangeArrowheads="1"/>
            </p:cNvSpPr>
            <p:nvPr/>
          </p:nvSpPr>
          <p:spPr bwMode="auto">
            <a:xfrm>
              <a:off x="-3708920" y="2924944"/>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a:solidFill>
                    <a:srgbClr val="C00000"/>
                  </a:solidFill>
                </a:rPr>
                <a:t>OS</a:t>
              </a:r>
            </a:p>
          </p:txBody>
        </p:sp>
        <p:sp>
          <p:nvSpPr>
            <p:cNvPr id="37" name="Rounded Rectangle 36"/>
            <p:cNvSpPr>
              <a:spLocks noChangeArrowheads="1"/>
            </p:cNvSpPr>
            <p:nvPr/>
          </p:nvSpPr>
          <p:spPr bwMode="auto">
            <a:xfrm>
              <a:off x="-3707331" y="2272660"/>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38" name="Rounded Rectangle 37"/>
            <p:cNvSpPr>
              <a:spLocks noChangeArrowheads="1"/>
            </p:cNvSpPr>
            <p:nvPr/>
          </p:nvSpPr>
          <p:spPr bwMode="auto">
            <a:xfrm>
              <a:off x="-3131267" y="2272660"/>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46" name="Rounded Rectangle 45"/>
            <p:cNvSpPr>
              <a:spLocks noChangeArrowheads="1"/>
            </p:cNvSpPr>
            <p:nvPr/>
          </p:nvSpPr>
          <p:spPr bwMode="auto">
            <a:xfrm>
              <a:off x="-2555203" y="2272660"/>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47" name="Rounded Rectangle 46"/>
            <p:cNvSpPr>
              <a:spLocks noChangeArrowheads="1"/>
            </p:cNvSpPr>
            <p:nvPr/>
          </p:nvSpPr>
          <p:spPr bwMode="auto">
            <a:xfrm>
              <a:off x="-3707331" y="2564904"/>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500" dirty="0" err="1" smtClean="0"/>
                <a:t>Misddleware</a:t>
              </a:r>
              <a:endParaRPr lang="en-US" altLang="en-US" sz="500" dirty="0"/>
            </a:p>
          </p:txBody>
        </p:sp>
        <p:sp>
          <p:nvSpPr>
            <p:cNvPr id="52" name="TextBox 51"/>
            <p:cNvSpPr txBox="1"/>
            <p:nvPr/>
          </p:nvSpPr>
          <p:spPr>
            <a:xfrm>
              <a:off x="-2051147" y="2464478"/>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600" dirty="0" smtClean="0"/>
                <a:t>Storage</a:t>
              </a:r>
              <a:br>
                <a:rPr lang="en-GB" sz="600" dirty="0" smtClean="0"/>
              </a:br>
              <a:r>
                <a:rPr lang="en-GB" sz="600" dirty="0" smtClean="0"/>
                <a:t>volume</a:t>
              </a:r>
              <a:endParaRPr lang="en-GB" sz="600" dirty="0"/>
            </a:p>
          </p:txBody>
        </p:sp>
      </p:grpSp>
      <p:grpSp>
        <p:nvGrpSpPr>
          <p:cNvPr id="62" name="Group 61"/>
          <p:cNvGrpSpPr/>
          <p:nvPr/>
        </p:nvGrpSpPr>
        <p:grpSpPr>
          <a:xfrm>
            <a:off x="3419872" y="5529367"/>
            <a:ext cx="1224136" cy="635937"/>
            <a:chOff x="-3742265" y="2272660"/>
            <a:chExt cx="2339190" cy="1360229"/>
          </a:xfrm>
        </p:grpSpPr>
        <p:sp>
          <p:nvSpPr>
            <p:cNvPr id="63" name="Rounded Rectangle 62"/>
            <p:cNvSpPr>
              <a:spLocks noChangeArrowheads="1"/>
            </p:cNvSpPr>
            <p:nvPr/>
          </p:nvSpPr>
          <p:spPr bwMode="auto">
            <a:xfrm>
              <a:off x="-3742265" y="3284984"/>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Hardware (multi-CPUs)</a:t>
              </a:r>
              <a:endParaRPr lang="en-US" altLang="en-US" sz="600" dirty="0">
                <a:solidFill>
                  <a:srgbClr val="C00000"/>
                </a:solidFill>
              </a:endParaRPr>
            </a:p>
          </p:txBody>
        </p:sp>
        <p:sp>
          <p:nvSpPr>
            <p:cNvPr id="64" name="Rounded Rectangle 63"/>
            <p:cNvSpPr>
              <a:spLocks noChangeArrowheads="1"/>
            </p:cNvSpPr>
            <p:nvPr/>
          </p:nvSpPr>
          <p:spPr bwMode="auto">
            <a:xfrm>
              <a:off x="-3708920" y="2924944"/>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a:solidFill>
                    <a:srgbClr val="C00000"/>
                  </a:solidFill>
                </a:rPr>
                <a:t>OS</a:t>
              </a:r>
            </a:p>
          </p:txBody>
        </p:sp>
        <p:sp>
          <p:nvSpPr>
            <p:cNvPr id="65" name="Rounded Rectangle 64"/>
            <p:cNvSpPr>
              <a:spLocks noChangeArrowheads="1"/>
            </p:cNvSpPr>
            <p:nvPr/>
          </p:nvSpPr>
          <p:spPr bwMode="auto">
            <a:xfrm>
              <a:off x="-3707331" y="2272660"/>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66" name="Rounded Rectangle 65"/>
            <p:cNvSpPr>
              <a:spLocks noChangeArrowheads="1"/>
            </p:cNvSpPr>
            <p:nvPr/>
          </p:nvSpPr>
          <p:spPr bwMode="auto">
            <a:xfrm>
              <a:off x="-3131267" y="2272660"/>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67" name="Rounded Rectangle 66"/>
            <p:cNvSpPr>
              <a:spLocks noChangeArrowheads="1"/>
            </p:cNvSpPr>
            <p:nvPr/>
          </p:nvSpPr>
          <p:spPr bwMode="auto">
            <a:xfrm>
              <a:off x="-2555203" y="2272660"/>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68" name="Rounded Rectangle 67"/>
            <p:cNvSpPr>
              <a:spLocks noChangeArrowheads="1"/>
            </p:cNvSpPr>
            <p:nvPr/>
          </p:nvSpPr>
          <p:spPr bwMode="auto">
            <a:xfrm>
              <a:off x="-3707331" y="2564904"/>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500" dirty="0" err="1" smtClean="0"/>
                <a:t>Misddleware</a:t>
              </a:r>
              <a:endParaRPr lang="en-US" altLang="en-US" sz="500" dirty="0"/>
            </a:p>
          </p:txBody>
        </p:sp>
        <p:sp>
          <p:nvSpPr>
            <p:cNvPr id="69" name="TextBox 68"/>
            <p:cNvSpPr txBox="1"/>
            <p:nvPr/>
          </p:nvSpPr>
          <p:spPr>
            <a:xfrm>
              <a:off x="-2051147" y="2464478"/>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600" dirty="0" smtClean="0"/>
                <a:t>Storage</a:t>
              </a:r>
              <a:br>
                <a:rPr lang="en-GB" sz="600" dirty="0" smtClean="0"/>
              </a:br>
              <a:r>
                <a:rPr lang="en-GB" sz="600" dirty="0" smtClean="0"/>
                <a:t>volume</a:t>
              </a:r>
              <a:endParaRPr lang="en-GB" sz="600" dirty="0"/>
            </a:p>
          </p:txBody>
        </p:sp>
      </p:grpSp>
      <p:grpSp>
        <p:nvGrpSpPr>
          <p:cNvPr id="70" name="Group 69"/>
          <p:cNvGrpSpPr/>
          <p:nvPr/>
        </p:nvGrpSpPr>
        <p:grpSpPr>
          <a:xfrm>
            <a:off x="4283968" y="5889407"/>
            <a:ext cx="1224136" cy="635937"/>
            <a:chOff x="-3742265" y="2272660"/>
            <a:chExt cx="2339190" cy="1360229"/>
          </a:xfrm>
        </p:grpSpPr>
        <p:sp>
          <p:nvSpPr>
            <p:cNvPr id="71" name="Rounded Rectangle 70"/>
            <p:cNvSpPr>
              <a:spLocks noChangeArrowheads="1"/>
            </p:cNvSpPr>
            <p:nvPr/>
          </p:nvSpPr>
          <p:spPr bwMode="auto">
            <a:xfrm>
              <a:off x="-3742265" y="3284984"/>
              <a:ext cx="2339190" cy="347905"/>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Hardware (multi-CPUs)</a:t>
              </a:r>
              <a:endParaRPr lang="en-US" altLang="en-US" sz="600" dirty="0">
                <a:solidFill>
                  <a:srgbClr val="C00000"/>
                </a:solidFill>
              </a:endParaRPr>
            </a:p>
          </p:txBody>
        </p:sp>
        <p:sp>
          <p:nvSpPr>
            <p:cNvPr id="72" name="Rounded Rectangle 71"/>
            <p:cNvSpPr>
              <a:spLocks noChangeArrowheads="1"/>
            </p:cNvSpPr>
            <p:nvPr/>
          </p:nvSpPr>
          <p:spPr bwMode="auto">
            <a:xfrm>
              <a:off x="-3708920" y="2924944"/>
              <a:ext cx="2305845" cy="364251"/>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a:solidFill>
                    <a:srgbClr val="C00000"/>
                  </a:solidFill>
                </a:rPr>
                <a:t>OS</a:t>
              </a:r>
            </a:p>
          </p:txBody>
        </p:sp>
        <p:sp>
          <p:nvSpPr>
            <p:cNvPr id="73" name="Rounded Rectangle 72"/>
            <p:cNvSpPr>
              <a:spLocks noChangeArrowheads="1"/>
            </p:cNvSpPr>
            <p:nvPr/>
          </p:nvSpPr>
          <p:spPr bwMode="auto">
            <a:xfrm>
              <a:off x="-3707331" y="2272660"/>
              <a:ext cx="577653" cy="292244"/>
            </a:xfrm>
            <a:prstGeom prst="roundRect">
              <a:avLst>
                <a:gd name="adj" fmla="val 16667"/>
              </a:avLst>
            </a:prstGeom>
            <a:solidFill>
              <a:schemeClr val="accent3">
                <a:lumMod val="40000"/>
                <a:lumOff val="6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74" name="Rounded Rectangle 73"/>
            <p:cNvSpPr>
              <a:spLocks noChangeArrowheads="1"/>
            </p:cNvSpPr>
            <p:nvPr/>
          </p:nvSpPr>
          <p:spPr bwMode="auto">
            <a:xfrm>
              <a:off x="-3131267" y="2272660"/>
              <a:ext cx="577653" cy="292243"/>
            </a:xfrm>
            <a:prstGeom prst="roundRect">
              <a:avLst>
                <a:gd name="adj" fmla="val 16667"/>
              </a:avLst>
            </a:prstGeom>
            <a:solidFill>
              <a:schemeClr val="bg1">
                <a:lumMod val="85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75" name="Rounded Rectangle 74"/>
            <p:cNvSpPr>
              <a:spLocks noChangeArrowheads="1"/>
            </p:cNvSpPr>
            <p:nvPr/>
          </p:nvSpPr>
          <p:spPr bwMode="auto">
            <a:xfrm>
              <a:off x="-2555203" y="2272660"/>
              <a:ext cx="577653" cy="292243"/>
            </a:xfrm>
            <a:prstGeom prst="roundRect">
              <a:avLst>
                <a:gd name="adj" fmla="val 16667"/>
              </a:avLst>
            </a:prstGeom>
            <a:solidFill>
              <a:schemeClr val="tx2">
                <a:lumMod val="20000"/>
                <a:lumOff val="80000"/>
              </a:schemeClr>
            </a:solidFill>
            <a:ln w="28575" cmpd="sng">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600" dirty="0" smtClean="0">
                  <a:solidFill>
                    <a:srgbClr val="C00000"/>
                  </a:solidFill>
                </a:rPr>
                <a:t>Job</a:t>
              </a:r>
              <a:endParaRPr lang="en-US" altLang="en-US" sz="600" dirty="0">
                <a:solidFill>
                  <a:srgbClr val="C00000"/>
                </a:solidFill>
              </a:endParaRPr>
            </a:p>
          </p:txBody>
        </p:sp>
        <p:sp>
          <p:nvSpPr>
            <p:cNvPr id="76" name="Rounded Rectangle 75"/>
            <p:cNvSpPr>
              <a:spLocks noChangeArrowheads="1"/>
            </p:cNvSpPr>
            <p:nvPr/>
          </p:nvSpPr>
          <p:spPr bwMode="auto">
            <a:xfrm>
              <a:off x="-3707331" y="2564904"/>
              <a:ext cx="1728192" cy="36004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500" dirty="0" err="1" smtClean="0"/>
                <a:t>Misddleware</a:t>
              </a:r>
              <a:endParaRPr lang="en-US" altLang="en-US" sz="500" dirty="0"/>
            </a:p>
          </p:txBody>
        </p:sp>
        <p:sp>
          <p:nvSpPr>
            <p:cNvPr id="77" name="TextBox 76"/>
            <p:cNvSpPr txBox="1"/>
            <p:nvPr/>
          </p:nvSpPr>
          <p:spPr>
            <a:xfrm>
              <a:off x="-2051147" y="2464478"/>
              <a:ext cx="648072" cy="460466"/>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600" dirty="0" smtClean="0"/>
                <a:t>Storage</a:t>
              </a:r>
              <a:br>
                <a:rPr lang="en-GB" sz="600" dirty="0" smtClean="0"/>
              </a:br>
              <a:r>
                <a:rPr lang="en-GB" sz="600" dirty="0" smtClean="0"/>
                <a:t>volume</a:t>
              </a:r>
              <a:endParaRPr lang="en-GB" sz="600" dirty="0"/>
            </a:p>
          </p:txBody>
        </p:sp>
      </p:grpSp>
      <p:sp>
        <p:nvSpPr>
          <p:cNvPr id="78" name="TextBox 21"/>
          <p:cNvSpPr txBox="1">
            <a:spLocks noChangeArrowheads="1"/>
          </p:cNvSpPr>
          <p:nvPr/>
        </p:nvSpPr>
        <p:spPr bwMode="auto">
          <a:xfrm>
            <a:off x="3275856" y="6525344"/>
            <a:ext cx="1450450"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smtClean="0"/>
              <a:t>HTC </a:t>
            </a:r>
            <a:r>
              <a:rPr lang="en-US" altLang="en-US" sz="1400" dirty="0" smtClean="0"/>
              <a:t>grid stack</a:t>
            </a:r>
            <a:endParaRPr lang="en-US" altLang="en-US" sz="1400" dirty="0"/>
          </a:p>
        </p:txBody>
      </p:sp>
    </p:spTree>
    <p:extLst>
      <p:ext uri="{BB962C8B-B14F-4D97-AF65-F5344CB8AC3E}">
        <p14:creationId xmlns:p14="http://schemas.microsoft.com/office/powerpoint/2010/main" val="4284222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P spid="5" grpId="0" animBg="1"/>
      <p:bldP spid="6" grpId="0" animBg="1"/>
      <p:bldP spid="7" grpId="0" animBg="1"/>
      <p:bldP spid="10" grpId="0" animBg="1"/>
      <p:bldP spid="13" grpId="0"/>
      <p:bldP spid="24" grpId="0" animBg="1"/>
      <p:bldP spid="29" grpId="0" animBg="1"/>
      <p:bldP spid="30" grpId="0" animBg="1"/>
      <p:bldP spid="31" grpId="0" animBg="1"/>
      <p:bldP spid="33" grpId="0"/>
      <p:bldP spid="36" grpId="0" animBg="1"/>
      <p:bldP spid="39" grpId="0" animBg="1"/>
      <p:bldP spid="40" grpId="0" animBg="1"/>
      <p:bldP spid="41" grpId="0" animBg="1"/>
      <p:bldP spid="42" grpId="0" animBg="1"/>
      <p:bldP spid="43" grpId="0" animBg="1"/>
      <p:bldP spid="44" grpId="0" animBg="1"/>
      <p:bldP spid="45" grpId="0"/>
      <p:bldP spid="49" grpId="0" animBg="1"/>
      <p:bldP spid="50" grpId="0" animBg="1"/>
      <p:bldP spid="51" grpId="0" animBg="1"/>
      <p:bldP spid="32" grpId="0" animBg="1"/>
      <p:bldP spid="78" grpId="0"/>
      <p:bldP spid="78"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22575" y="0"/>
            <a:ext cx="6321425" cy="908050"/>
          </a:xfrm>
        </p:spPr>
        <p:txBody>
          <a:bodyPr>
            <a:normAutofit/>
          </a:bodyPr>
          <a:lstStyle/>
          <a:p>
            <a:r>
              <a:rPr lang="en-GB" sz="3600" i="1" dirty="0" err="1" smtClean="0"/>
              <a:t>EOSCpilot</a:t>
            </a:r>
            <a:r>
              <a:rPr lang="en-GB" sz="3600" dirty="0" smtClean="0"/>
              <a:t>: High Level Aims</a:t>
            </a:r>
            <a:endParaRPr lang="en-GB" sz="3600" dirty="0"/>
          </a:p>
        </p:txBody>
      </p:sp>
      <p:sp>
        <p:nvSpPr>
          <p:cNvPr id="3" name="Content Placeholder 2"/>
          <p:cNvSpPr>
            <a:spLocks noGrp="1"/>
          </p:cNvSpPr>
          <p:nvPr>
            <p:ph idx="4294967295"/>
          </p:nvPr>
        </p:nvSpPr>
        <p:spPr>
          <a:xfrm>
            <a:off x="467544" y="1394097"/>
            <a:ext cx="8537575" cy="5275263"/>
          </a:xfrm>
        </p:spPr>
        <p:txBody>
          <a:bodyPr>
            <a:normAutofit/>
          </a:bodyPr>
          <a:lstStyle/>
          <a:p>
            <a:pPr marL="0" indent="0">
              <a:buNone/>
            </a:pPr>
            <a:r>
              <a:rPr lang="en-US" sz="1800" dirty="0"/>
              <a:t>The </a:t>
            </a:r>
            <a:r>
              <a:rPr lang="en-US" sz="1800" i="1" dirty="0" err="1"/>
              <a:t>EOSCpilot</a:t>
            </a:r>
            <a:r>
              <a:rPr lang="en-US" sz="1800" dirty="0"/>
              <a:t> project </a:t>
            </a:r>
            <a:r>
              <a:rPr lang="en-US" sz="1800" dirty="0" smtClean="0"/>
              <a:t>supports </a:t>
            </a:r>
            <a:r>
              <a:rPr lang="en-US" sz="1800" dirty="0"/>
              <a:t>the first phase in the development of the </a:t>
            </a:r>
            <a:r>
              <a:rPr lang="en-US" sz="1800" dirty="0" smtClean="0"/>
              <a:t>EOSC. It will between 2017-2019</a:t>
            </a:r>
          </a:p>
          <a:p>
            <a:pPr marL="0" indent="0">
              <a:buNone/>
            </a:pPr>
            <a:endParaRPr lang="en-GB" sz="1800" dirty="0"/>
          </a:p>
          <a:p>
            <a:r>
              <a:rPr lang="en-GB" sz="1800" b="1" dirty="0" smtClean="0"/>
              <a:t>Establish </a:t>
            </a:r>
            <a:r>
              <a:rPr lang="en-GB" sz="1800" b="1" dirty="0"/>
              <a:t>the governance framework </a:t>
            </a:r>
            <a:r>
              <a:rPr lang="en-GB" sz="1800" dirty="0"/>
              <a:t>for the EOSC and contribute to the development of European open science policy and best practice; </a:t>
            </a:r>
            <a:endParaRPr lang="en-GB" sz="1800" dirty="0" smtClean="0"/>
          </a:p>
          <a:p>
            <a:endParaRPr lang="en-GB" sz="1800" dirty="0"/>
          </a:p>
          <a:p>
            <a:r>
              <a:rPr lang="en-GB" sz="1800" b="1" dirty="0"/>
              <a:t>D</a:t>
            </a:r>
            <a:r>
              <a:rPr lang="en-GB" sz="1800" b="1" dirty="0" smtClean="0"/>
              <a:t>evelop </a:t>
            </a:r>
            <a:r>
              <a:rPr lang="en-GB" sz="1800" b="1" dirty="0"/>
              <a:t>a number of demonstrators </a:t>
            </a:r>
            <a:r>
              <a:rPr lang="en-GB" sz="1800" dirty="0"/>
              <a:t>functioning as high-profile pilots that integrate services and infrastructures to show interoperability and its benefits in a number of scientific domains; </a:t>
            </a:r>
            <a:endParaRPr lang="en-GB" sz="1800" dirty="0" smtClean="0"/>
          </a:p>
          <a:p>
            <a:endParaRPr lang="en-GB" sz="1800" dirty="0"/>
          </a:p>
          <a:p>
            <a:endParaRPr lang="en-GB" sz="1800" b="1" dirty="0" smtClean="0"/>
          </a:p>
          <a:p>
            <a:r>
              <a:rPr lang="en-GB" sz="1800" b="1" dirty="0" smtClean="0"/>
              <a:t>Engage </a:t>
            </a:r>
            <a:r>
              <a:rPr lang="en-GB" sz="1800" b="1" dirty="0"/>
              <a:t>with a broad range of stakeholders</a:t>
            </a:r>
            <a:r>
              <a:rPr lang="en-GB" sz="1800" dirty="0"/>
              <a:t>, crossing borders and communities, to build the trust and skills required for adoption of an open approach to scientific </a:t>
            </a:r>
            <a:r>
              <a:rPr lang="en-GB" sz="1800" dirty="0" smtClean="0"/>
              <a:t>research. </a:t>
            </a:r>
          </a:p>
          <a:p>
            <a:endParaRPr lang="en-GB" sz="1800" dirty="0"/>
          </a:p>
          <a:p>
            <a:pPr marL="0" indent="0">
              <a:buNone/>
            </a:pPr>
            <a:endParaRPr lang="en-GB" sz="1800" dirty="0" smtClean="0"/>
          </a:p>
        </p:txBody>
      </p:sp>
      <p:sp>
        <p:nvSpPr>
          <p:cNvPr id="4" name="Rectangle 3"/>
          <p:cNvSpPr/>
          <p:nvPr/>
        </p:nvSpPr>
        <p:spPr>
          <a:xfrm>
            <a:off x="616695" y="3068960"/>
            <a:ext cx="8280920" cy="1224136"/>
          </a:xfrm>
          <a:prstGeom prst="rect">
            <a:avLst/>
          </a:prstGeom>
          <a:noFill/>
          <a:ln>
            <a:solidFill>
              <a:srgbClr val="DF3A10"/>
            </a:solidFill>
          </a:ln>
        </p:spPr>
        <p:style>
          <a:lnRef idx="1">
            <a:schemeClr val="accent1"/>
          </a:lnRef>
          <a:fillRef idx="3">
            <a:schemeClr val="accent1"/>
          </a:fillRef>
          <a:effectRef idx="2">
            <a:schemeClr val="accent1"/>
          </a:effectRef>
          <a:fontRef idx="minor">
            <a:schemeClr val="lt1"/>
          </a:fontRef>
        </p:style>
        <p:txBody>
          <a:bodyPr rtlCol="0" anchor="t"/>
          <a:lstStyle/>
          <a:p>
            <a:pPr algn="r"/>
            <a:r>
              <a:rPr lang="en-US" dirty="0" smtClean="0">
                <a:solidFill>
                  <a:srgbClr val="FF6600"/>
                </a:solidFill>
              </a:rPr>
              <a:t>Scientific demonstrators</a:t>
            </a:r>
            <a:endParaRPr lang="en-US" dirty="0">
              <a:solidFill>
                <a:srgbClr val="FF6600"/>
              </a:solidFill>
            </a:endParaRPr>
          </a:p>
        </p:txBody>
      </p:sp>
      <p:sp>
        <p:nvSpPr>
          <p:cNvPr id="5" name="TextBox 4"/>
          <p:cNvSpPr txBox="1"/>
          <p:nvPr/>
        </p:nvSpPr>
        <p:spPr>
          <a:xfrm>
            <a:off x="5940152" y="4233862"/>
            <a:ext cx="3121806" cy="1200329"/>
          </a:xfrm>
          <a:prstGeom prst="rect">
            <a:avLst/>
          </a:prstGeom>
          <a:noFill/>
        </p:spPr>
        <p:txBody>
          <a:bodyPr wrap="none" rtlCol="0">
            <a:spAutoFit/>
          </a:bodyPr>
          <a:lstStyle/>
          <a:p>
            <a:r>
              <a:rPr lang="en-US" dirty="0" smtClean="0">
                <a:solidFill>
                  <a:schemeClr val="accent2"/>
                </a:solidFill>
              </a:rPr>
              <a:t>5x3 demonstrators</a:t>
            </a:r>
          </a:p>
          <a:p>
            <a:r>
              <a:rPr lang="en-US" dirty="0" smtClean="0">
                <a:solidFill>
                  <a:schemeClr val="accent2"/>
                </a:solidFill>
              </a:rPr>
              <a:t>1FTE for 1 year / demonstrator</a:t>
            </a:r>
          </a:p>
          <a:p>
            <a:r>
              <a:rPr lang="en-US" dirty="0" smtClean="0">
                <a:solidFill>
                  <a:schemeClr val="accent2"/>
                </a:solidFill>
              </a:rPr>
              <a:t>One ‘shepherd’ / demonstrator</a:t>
            </a:r>
          </a:p>
          <a:p>
            <a:endParaRPr lang="en-US" dirty="0">
              <a:solidFill>
                <a:schemeClr val="accent2"/>
              </a:solidFill>
            </a:endParaRPr>
          </a:p>
        </p:txBody>
      </p:sp>
    </p:spTree>
    <p:extLst>
      <p:ext uri="{BB962C8B-B14F-4D97-AF65-F5344CB8AC3E}">
        <p14:creationId xmlns:p14="http://schemas.microsoft.com/office/powerpoint/2010/main" val="38704037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www.eoscpilot.eu</a:t>
            </a:r>
            <a:endParaRPr lang="en-GB" dirty="0"/>
          </a:p>
        </p:txBody>
      </p:sp>
      <p:sp>
        <p:nvSpPr>
          <p:cNvPr id="6" name="Footer Placeholder 5"/>
          <p:cNvSpPr>
            <a:spLocks noGrp="1"/>
          </p:cNvSpPr>
          <p:nvPr>
            <p:ph type="ftr" sz="quarter" idx="11"/>
          </p:nvPr>
        </p:nvSpPr>
        <p:spPr/>
        <p:txBody>
          <a:bodyPr>
            <a:normAutofit fontScale="55000" lnSpcReduction="20000"/>
          </a:bodyPr>
          <a:lstStyle/>
          <a:p>
            <a:r>
              <a:rPr lang="en-GB"/>
              <a:t>The European Open Science Cloud for Research pilot project is funded by the European Commission, DG Research &amp; Innovation under contract no. 739563</a:t>
            </a:r>
            <a:endParaRPr lang="en-GB" dirty="0"/>
          </a:p>
        </p:txBody>
      </p:sp>
      <p:sp>
        <p:nvSpPr>
          <p:cNvPr id="7" name="Slide Number Placeholder 6"/>
          <p:cNvSpPr>
            <a:spLocks noGrp="1"/>
          </p:cNvSpPr>
          <p:nvPr>
            <p:ph type="sldNum" sz="quarter" idx="12"/>
          </p:nvPr>
        </p:nvSpPr>
        <p:spPr/>
        <p:txBody>
          <a:bodyPr/>
          <a:lstStyle/>
          <a:p>
            <a:fld id="{154E5F24-684F-EB47-903B-D0BF2D59DFAF}" type="slidenum">
              <a:rPr lang="en-GB" smtClean="0"/>
              <a:pPr/>
              <a:t>61</a:t>
            </a:fld>
            <a:endParaRPr lang="en-GB" dirty="0"/>
          </a:p>
        </p:txBody>
      </p:sp>
      <p:sp>
        <p:nvSpPr>
          <p:cNvPr id="2" name="Title 1"/>
          <p:cNvSpPr>
            <a:spLocks noGrp="1"/>
          </p:cNvSpPr>
          <p:nvPr>
            <p:ph type="title" idx="4294967295"/>
          </p:nvPr>
        </p:nvSpPr>
        <p:spPr>
          <a:xfrm>
            <a:off x="4139952" y="101600"/>
            <a:ext cx="4957762" cy="752475"/>
          </a:xfrm>
        </p:spPr>
        <p:txBody>
          <a:bodyPr>
            <a:normAutofit/>
          </a:bodyPr>
          <a:lstStyle/>
          <a:p>
            <a:r>
              <a:rPr lang="it-IT" sz="3200" dirty="0"/>
              <a:t>List of </a:t>
            </a:r>
            <a:r>
              <a:rPr lang="it-IT" sz="3200" dirty="0" err="1" smtClean="0"/>
              <a:t>demonstrators</a:t>
            </a:r>
            <a:endParaRPr lang="en-GB" sz="3200" b="1" dirty="0">
              <a:latin typeface="+mn-lt"/>
            </a:endParaRPr>
          </a:p>
        </p:txBody>
      </p:sp>
      <p:sp>
        <p:nvSpPr>
          <p:cNvPr id="8" name="Rechteck 7"/>
          <p:cNvSpPr/>
          <p:nvPr/>
        </p:nvSpPr>
        <p:spPr>
          <a:xfrm>
            <a:off x="228600" y="1059432"/>
            <a:ext cx="8915400" cy="5201424"/>
          </a:xfrm>
          <a:prstGeom prst="rect">
            <a:avLst/>
          </a:prstGeom>
        </p:spPr>
        <p:txBody>
          <a:bodyPr wrap="square">
            <a:spAutoFit/>
          </a:bodyPr>
          <a:lstStyle/>
          <a:p>
            <a:endParaRPr lang="en-US" sz="800" dirty="0" smtClean="0"/>
          </a:p>
          <a:p>
            <a:r>
              <a:rPr lang="en-US" b="1" dirty="0" smtClean="0"/>
              <a:t>Environmental </a:t>
            </a:r>
            <a:r>
              <a:rPr lang="en-US" b="1" dirty="0"/>
              <a:t>&amp; Earth Sciences</a:t>
            </a:r>
            <a:r>
              <a:rPr lang="en-US" dirty="0"/>
              <a:t> </a:t>
            </a:r>
            <a:r>
              <a:rPr lang="mr-IN" dirty="0" smtClean="0"/>
              <a:t>–</a:t>
            </a:r>
            <a:r>
              <a:rPr lang="en-US" dirty="0" smtClean="0"/>
              <a:t> </a:t>
            </a:r>
            <a:r>
              <a:rPr lang="en-US" b="1" dirty="0" smtClean="0"/>
              <a:t>ENVRI</a:t>
            </a:r>
            <a:r>
              <a:rPr lang="en-US" dirty="0" smtClean="0"/>
              <a:t>  data integration and </a:t>
            </a:r>
            <a:r>
              <a:rPr lang="en-US" dirty="0" err="1" smtClean="0"/>
              <a:t>harmonised</a:t>
            </a:r>
            <a:r>
              <a:rPr lang="en-US" dirty="0" smtClean="0"/>
              <a:t> access</a:t>
            </a:r>
            <a:endParaRPr lang="de-DE" dirty="0"/>
          </a:p>
          <a:p>
            <a:r>
              <a:rPr lang="en-US" b="1" dirty="0"/>
              <a:t>High Energy Physics</a:t>
            </a:r>
            <a:r>
              <a:rPr lang="en-US" dirty="0"/>
              <a:t> – </a:t>
            </a:r>
            <a:r>
              <a:rPr lang="en-US" b="1" dirty="0"/>
              <a:t>DPHEP/</a:t>
            </a:r>
            <a:r>
              <a:rPr lang="en-US" b="1" dirty="0" smtClean="0"/>
              <a:t>WLCG</a:t>
            </a:r>
            <a:r>
              <a:rPr lang="en-US" dirty="0" smtClean="0"/>
              <a:t> long-term data preservation</a:t>
            </a:r>
            <a:endParaRPr lang="de-DE" dirty="0" smtClean="0"/>
          </a:p>
          <a:p>
            <a:r>
              <a:rPr lang="en-US" b="1" dirty="0" smtClean="0"/>
              <a:t>Social Sciences</a:t>
            </a:r>
            <a:r>
              <a:rPr lang="en-US" dirty="0" smtClean="0"/>
              <a:t> – </a:t>
            </a:r>
            <a:r>
              <a:rPr lang="en-US" b="1" dirty="0" smtClean="0"/>
              <a:t>TEXTCROWD (PANOSC)</a:t>
            </a:r>
            <a:r>
              <a:rPr lang="en-US" dirty="0" smtClean="0"/>
              <a:t>: Collaborative environment for text enrichment</a:t>
            </a:r>
            <a:endParaRPr lang="de-DE" dirty="0" smtClean="0"/>
          </a:p>
          <a:p>
            <a:r>
              <a:rPr lang="en-US" b="1" dirty="0" smtClean="0"/>
              <a:t>Life Sciences</a:t>
            </a:r>
            <a:r>
              <a:rPr lang="en-US" dirty="0" smtClean="0"/>
              <a:t> - </a:t>
            </a:r>
            <a:r>
              <a:rPr lang="en-US" b="1" dirty="0" smtClean="0"/>
              <a:t>Pan-Cancer:</a:t>
            </a:r>
            <a:r>
              <a:rPr lang="en-US" dirty="0" smtClean="0"/>
              <a:t> Big data analyses</a:t>
            </a:r>
            <a:endParaRPr lang="de-DE" dirty="0" smtClean="0"/>
          </a:p>
          <a:p>
            <a:r>
              <a:rPr lang="en-US" b="1" dirty="0" smtClean="0"/>
              <a:t>Physics</a:t>
            </a:r>
            <a:r>
              <a:rPr lang="en-US" dirty="0" smtClean="0"/>
              <a:t> (</a:t>
            </a:r>
            <a:r>
              <a:rPr lang="en-US" b="1" dirty="0" smtClean="0"/>
              <a:t>including materials science</a:t>
            </a:r>
            <a:r>
              <a:rPr lang="en-US" dirty="0" smtClean="0"/>
              <a:t>): Scale-out community computing facilities</a:t>
            </a:r>
          </a:p>
          <a:p>
            <a:endParaRPr lang="de-DE" dirty="0" smtClean="0"/>
          </a:p>
          <a:p>
            <a:r>
              <a:rPr lang="en-US" b="1" dirty="0"/>
              <a:t>Energy Research</a:t>
            </a:r>
            <a:r>
              <a:rPr lang="en-US" dirty="0"/>
              <a:t>  </a:t>
            </a:r>
            <a:r>
              <a:rPr lang="en-US" b="1" dirty="0"/>
              <a:t>– PROMINENCE</a:t>
            </a:r>
            <a:r>
              <a:rPr lang="en-US" dirty="0"/>
              <a:t>: </a:t>
            </a:r>
            <a:r>
              <a:rPr lang="en-US" dirty="0" err="1"/>
              <a:t>HPCaaS</a:t>
            </a:r>
            <a:r>
              <a:rPr lang="en-US" dirty="0"/>
              <a:t> for </a:t>
            </a:r>
            <a:r>
              <a:rPr lang="en-US" dirty="0" smtClean="0"/>
              <a:t>Fusion</a:t>
            </a:r>
            <a:endParaRPr lang="de-DE" dirty="0"/>
          </a:p>
          <a:p>
            <a:r>
              <a:rPr lang="en-US" b="1" dirty="0"/>
              <a:t>Earth Sciences – EPOS/VERCE</a:t>
            </a:r>
            <a:r>
              <a:rPr lang="en-US" dirty="0"/>
              <a:t>: Virtual </a:t>
            </a:r>
            <a:r>
              <a:rPr lang="en-US" dirty="0" smtClean="0"/>
              <a:t>environment for earthquake simulation</a:t>
            </a:r>
            <a:endParaRPr lang="de-DE" dirty="0"/>
          </a:p>
          <a:p>
            <a:r>
              <a:rPr lang="en-US" b="1" dirty="0"/>
              <a:t>Life Sciences / Genome Research</a:t>
            </a:r>
            <a:r>
              <a:rPr lang="en-US" dirty="0"/>
              <a:t>:  </a:t>
            </a:r>
            <a:r>
              <a:rPr lang="en-US" dirty="0" smtClean="0"/>
              <a:t>offload regular dataset updates to off-premise system</a:t>
            </a:r>
            <a:endParaRPr lang="de-DE" dirty="0"/>
          </a:p>
          <a:p>
            <a:r>
              <a:rPr lang="en-US" b="1" dirty="0"/>
              <a:t>Life Sciences / Structural Biology</a:t>
            </a:r>
            <a:r>
              <a:rPr lang="en-US" dirty="0"/>
              <a:t>: </a:t>
            </a:r>
            <a:r>
              <a:rPr lang="en-US" dirty="0" smtClean="0"/>
              <a:t>Workflow development, execution and sharing service</a:t>
            </a:r>
            <a:endParaRPr lang="de-DE" dirty="0"/>
          </a:p>
          <a:p>
            <a:r>
              <a:rPr lang="en-US" b="1" dirty="0"/>
              <a:t>Physical Sciences / Astronomy</a:t>
            </a:r>
            <a:r>
              <a:rPr lang="en-US" dirty="0"/>
              <a:t>: </a:t>
            </a:r>
            <a:r>
              <a:rPr lang="en-US" dirty="0" smtClean="0"/>
              <a:t>Easy </a:t>
            </a:r>
            <a:r>
              <a:rPr lang="en-US" dirty="0"/>
              <a:t>access to LOFAR data and knowledge </a:t>
            </a:r>
            <a:r>
              <a:rPr lang="en-US" dirty="0" smtClean="0"/>
              <a:t>extraction</a:t>
            </a:r>
          </a:p>
          <a:p>
            <a:endParaRPr lang="en-US" dirty="0"/>
          </a:p>
          <a:p>
            <a:r>
              <a:rPr lang="en-US" b="1" dirty="0" smtClean="0"/>
              <a:t>Generic -</a:t>
            </a:r>
            <a:r>
              <a:rPr lang="en-US" dirty="0" smtClean="0"/>
              <a:t> </a:t>
            </a:r>
            <a:r>
              <a:rPr lang="en-US" b="1" dirty="0"/>
              <a:t>Frictionless Data Exchange</a:t>
            </a:r>
            <a:r>
              <a:rPr lang="en-US" dirty="0"/>
              <a:t> Across Research Data, </a:t>
            </a:r>
            <a:r>
              <a:rPr lang="en-US" dirty="0" smtClean="0"/>
              <a:t>Software, Paper </a:t>
            </a:r>
            <a:r>
              <a:rPr lang="en-US" dirty="0"/>
              <a:t>Repositories</a:t>
            </a:r>
            <a:endParaRPr lang="de-DE" dirty="0"/>
          </a:p>
          <a:p>
            <a:r>
              <a:rPr lang="en-US" b="1" dirty="0"/>
              <a:t>Life Sciences – Genome Research </a:t>
            </a:r>
            <a:r>
              <a:rPr lang="en-US" b="1" dirty="0" smtClean="0"/>
              <a:t>/ </a:t>
            </a:r>
            <a:r>
              <a:rPr lang="en-US" b="1" dirty="0" err="1"/>
              <a:t>Bioimaging</a:t>
            </a:r>
            <a:r>
              <a:rPr lang="en-US" b="1" dirty="0"/>
              <a:t>:</a:t>
            </a:r>
            <a:r>
              <a:rPr lang="en-US" dirty="0"/>
              <a:t> Mining a large image </a:t>
            </a:r>
            <a:r>
              <a:rPr lang="en-US" dirty="0" smtClean="0"/>
              <a:t>repository</a:t>
            </a:r>
            <a:endParaRPr lang="de-DE" dirty="0"/>
          </a:p>
          <a:p>
            <a:r>
              <a:rPr lang="en-US" b="1" dirty="0" err="1"/>
              <a:t>Astro</a:t>
            </a:r>
            <a:r>
              <a:rPr lang="en-US" b="1" dirty="0"/>
              <a:t> Sciences:</a:t>
            </a:r>
            <a:r>
              <a:rPr lang="en-US" dirty="0"/>
              <a:t> </a:t>
            </a:r>
            <a:r>
              <a:rPr lang="en-US" b="1" dirty="0" err="1"/>
              <a:t>VisIVO</a:t>
            </a:r>
            <a:r>
              <a:rPr lang="en-US" b="1" dirty="0"/>
              <a:t>:</a:t>
            </a:r>
            <a:r>
              <a:rPr lang="en-US" dirty="0"/>
              <a:t> Data Knowledge Visual Analytics Framework for Astrophysics</a:t>
            </a:r>
            <a:endParaRPr lang="de-DE" dirty="0"/>
          </a:p>
          <a:p>
            <a:r>
              <a:rPr lang="en-US" b="1" dirty="0"/>
              <a:t>Earth Sciences – Hydrology:</a:t>
            </a:r>
            <a:r>
              <a:rPr lang="en-US" dirty="0"/>
              <a:t> </a:t>
            </a:r>
            <a:r>
              <a:rPr lang="en-US" dirty="0" smtClean="0"/>
              <a:t>Reproducible </a:t>
            </a:r>
            <a:r>
              <a:rPr lang="en-US" dirty="0"/>
              <a:t>Computational Hydrology by FAIR-</a:t>
            </a:r>
            <a:r>
              <a:rPr lang="en-US" dirty="0" err="1" smtClean="0"/>
              <a:t>ification</a:t>
            </a:r>
            <a:endParaRPr lang="de-DE" dirty="0"/>
          </a:p>
          <a:p>
            <a:r>
              <a:rPr lang="en-US" b="1" dirty="0"/>
              <a:t>Social </a:t>
            </a:r>
            <a:r>
              <a:rPr lang="en-US" b="1" dirty="0" smtClean="0"/>
              <a:t>Sciences, Humanities - </a:t>
            </a:r>
            <a:r>
              <a:rPr lang="en-US" b="1" dirty="0" err="1"/>
              <a:t>VisualMedia</a:t>
            </a:r>
            <a:r>
              <a:rPr lang="en-US" dirty="0"/>
              <a:t>: </a:t>
            </a:r>
            <a:r>
              <a:rPr lang="en-US" dirty="0" smtClean="0"/>
              <a:t>sharing, visualizing </a:t>
            </a:r>
            <a:r>
              <a:rPr lang="en-US" dirty="0"/>
              <a:t>visual media files on the web</a:t>
            </a:r>
            <a:endParaRPr lang="de-DE" dirty="0"/>
          </a:p>
          <a:p>
            <a:endParaRPr lang="de-DE" dirty="0"/>
          </a:p>
        </p:txBody>
      </p:sp>
      <p:sp>
        <p:nvSpPr>
          <p:cNvPr id="3" name="Rectangle 2"/>
          <p:cNvSpPr/>
          <p:nvPr/>
        </p:nvSpPr>
        <p:spPr>
          <a:xfrm>
            <a:off x="0" y="5877272"/>
            <a:ext cx="9144000" cy="792088"/>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1043608" y="5949280"/>
            <a:ext cx="1800200" cy="720080"/>
          </a:xfrm>
          <a:prstGeom prst="righ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843808" y="6023029"/>
            <a:ext cx="6121277" cy="646331"/>
          </a:xfrm>
          <a:prstGeom prst="rect">
            <a:avLst/>
          </a:prstGeom>
          <a:noFill/>
        </p:spPr>
        <p:txBody>
          <a:bodyPr wrap="none" rtlCol="0">
            <a:spAutoFit/>
          </a:bodyPr>
          <a:lstStyle/>
          <a:p>
            <a:r>
              <a:rPr lang="en-US" b="1" dirty="0" smtClean="0">
                <a:solidFill>
                  <a:srgbClr val="F39605"/>
                </a:solidFill>
              </a:rPr>
              <a:t>Recurring needs? </a:t>
            </a:r>
            <a:r>
              <a:rPr lang="mr-IN" b="1" dirty="0" smtClean="0">
                <a:solidFill>
                  <a:srgbClr val="F39605"/>
                </a:solidFill>
              </a:rPr>
              <a:t>–</a:t>
            </a:r>
            <a:r>
              <a:rPr lang="en-US" b="1" dirty="0" smtClean="0">
                <a:solidFill>
                  <a:srgbClr val="F39605"/>
                </a:solidFill>
              </a:rPr>
              <a:t> Ongoing analysis in </a:t>
            </a:r>
            <a:r>
              <a:rPr lang="en-US" b="1" dirty="0" err="1" smtClean="0">
                <a:solidFill>
                  <a:srgbClr val="F39605"/>
                </a:solidFill>
              </a:rPr>
              <a:t>EOSCpilot</a:t>
            </a:r>
            <a:endParaRPr lang="en-US" b="1" dirty="0" smtClean="0">
              <a:solidFill>
                <a:srgbClr val="F39605"/>
              </a:solidFill>
            </a:endParaRPr>
          </a:p>
          <a:p>
            <a:r>
              <a:rPr lang="en-US" b="1" dirty="0" smtClean="0">
                <a:solidFill>
                  <a:srgbClr val="F39605"/>
                </a:solidFill>
              </a:rPr>
              <a:t>Moving beyond demonstration? - Discussion with EOSC-hub</a:t>
            </a:r>
            <a:r>
              <a:rPr lang="mr-IN" b="1" dirty="0" smtClean="0">
                <a:solidFill>
                  <a:srgbClr val="F39605"/>
                </a:solidFill>
              </a:rPr>
              <a:t>…</a:t>
            </a:r>
            <a:endParaRPr lang="en-US" b="1" dirty="0">
              <a:solidFill>
                <a:srgbClr val="F39605"/>
              </a:solidFill>
            </a:endParaRPr>
          </a:p>
        </p:txBody>
      </p:sp>
    </p:spTree>
    <p:extLst>
      <p:ext uri="{BB962C8B-B14F-4D97-AF65-F5344CB8AC3E}">
        <p14:creationId xmlns:p14="http://schemas.microsoft.com/office/powerpoint/2010/main" val="64833026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62</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endParaRPr lang="en-GB" dirty="0"/>
          </a:p>
        </p:txBody>
      </p:sp>
      <p:sp>
        <p:nvSpPr>
          <p:cNvPr id="6" name="TextBox 5"/>
          <p:cNvSpPr txBox="1"/>
          <p:nvPr/>
        </p:nvSpPr>
        <p:spPr>
          <a:xfrm>
            <a:off x="703601" y="1730132"/>
            <a:ext cx="7876074" cy="3046988"/>
          </a:xfrm>
          <a:prstGeom prst="rect">
            <a:avLst/>
          </a:prstGeom>
          <a:noFill/>
        </p:spPr>
        <p:txBody>
          <a:bodyPr wrap="none" rtlCol="0">
            <a:spAutoFit/>
          </a:bodyPr>
          <a:lstStyle/>
          <a:p>
            <a:pPr algn="ctr"/>
            <a:r>
              <a:rPr lang="en-GB" sz="3200" dirty="0">
                <a:solidFill>
                  <a:srgbClr val="4F81BD"/>
                </a:solidFill>
              </a:rPr>
              <a:t>EOSC-hub</a:t>
            </a:r>
            <a:r>
              <a:rPr lang="en-GB" sz="3200" dirty="0"/>
              <a:t> mobilises providers from </a:t>
            </a:r>
            <a:r>
              <a:rPr lang="en-GB" sz="3200" dirty="0">
                <a:solidFill>
                  <a:srgbClr val="1F497D"/>
                </a:solidFill>
              </a:rPr>
              <a:t>20</a:t>
            </a:r>
            <a:r>
              <a:rPr lang="en-GB" sz="3200" dirty="0"/>
              <a:t> major </a:t>
            </a:r>
            <a:endParaRPr lang="en-GB" sz="3200" dirty="0" smtClean="0"/>
          </a:p>
          <a:p>
            <a:pPr algn="ctr"/>
            <a:r>
              <a:rPr lang="en-GB" sz="3200" dirty="0" smtClean="0"/>
              <a:t>digital </a:t>
            </a:r>
            <a:r>
              <a:rPr lang="en-GB" sz="3200" dirty="0"/>
              <a:t>infrastructures, </a:t>
            </a:r>
            <a:r>
              <a:rPr lang="en-GB" sz="3200" dirty="0" smtClean="0"/>
              <a:t>EGI</a:t>
            </a:r>
            <a:r>
              <a:rPr lang="en-GB" sz="3200" dirty="0"/>
              <a:t>*, EUDAT CDI** and </a:t>
            </a:r>
            <a:endParaRPr lang="en-GB" sz="3200" dirty="0" smtClean="0"/>
          </a:p>
          <a:p>
            <a:pPr algn="ctr"/>
            <a:r>
              <a:rPr lang="en-GB" sz="3200" dirty="0" smtClean="0"/>
              <a:t>INDIGO-</a:t>
            </a:r>
            <a:r>
              <a:rPr lang="en-GB" sz="3200" dirty="0" err="1" smtClean="0"/>
              <a:t>DataCloud</a:t>
            </a:r>
            <a:r>
              <a:rPr lang="en-GB" sz="3200" dirty="0" smtClean="0"/>
              <a:t> </a:t>
            </a:r>
            <a:r>
              <a:rPr lang="en-GB" sz="3200" dirty="0">
                <a:solidFill>
                  <a:srgbClr val="4F81BD"/>
                </a:solidFill>
              </a:rPr>
              <a:t>jointly </a:t>
            </a:r>
            <a:r>
              <a:rPr lang="en-GB" sz="3200" dirty="0"/>
              <a:t>offering </a:t>
            </a:r>
            <a:r>
              <a:rPr lang="en-GB" sz="3200" dirty="0">
                <a:solidFill>
                  <a:srgbClr val="4F81BD"/>
                </a:solidFill>
              </a:rPr>
              <a:t>services, </a:t>
            </a:r>
            <a:endParaRPr lang="en-GB" sz="3200" dirty="0" smtClean="0">
              <a:solidFill>
                <a:srgbClr val="4F81BD"/>
              </a:solidFill>
            </a:endParaRPr>
          </a:p>
          <a:p>
            <a:pPr algn="ctr"/>
            <a:r>
              <a:rPr lang="en-GB" sz="3200" dirty="0" smtClean="0">
                <a:solidFill>
                  <a:srgbClr val="4F81BD"/>
                </a:solidFill>
              </a:rPr>
              <a:t>software </a:t>
            </a:r>
            <a:r>
              <a:rPr lang="en-GB" sz="3200" dirty="0">
                <a:solidFill>
                  <a:srgbClr val="4F81BD"/>
                </a:solidFill>
              </a:rPr>
              <a:t>and data </a:t>
            </a:r>
            <a:r>
              <a:rPr lang="en-GB" sz="3200" dirty="0"/>
              <a:t>for advanced data-driven </a:t>
            </a:r>
            <a:endParaRPr lang="en-GB" sz="3200" dirty="0" smtClean="0"/>
          </a:p>
          <a:p>
            <a:pPr algn="ctr"/>
            <a:r>
              <a:rPr lang="en-GB" sz="3200" dirty="0" smtClean="0"/>
              <a:t>research </a:t>
            </a:r>
            <a:r>
              <a:rPr lang="en-GB" sz="3200" dirty="0"/>
              <a:t>and innovation. </a:t>
            </a:r>
          </a:p>
          <a:p>
            <a:pPr algn="ctr"/>
            <a:endParaRPr lang="en-GB" sz="3200" dirty="0"/>
          </a:p>
        </p:txBody>
      </p:sp>
      <p:sp>
        <p:nvSpPr>
          <p:cNvPr id="7" name="TextBox 6"/>
          <p:cNvSpPr txBox="1"/>
          <p:nvPr/>
        </p:nvSpPr>
        <p:spPr>
          <a:xfrm>
            <a:off x="1763688" y="3068960"/>
            <a:ext cx="3672408" cy="369332"/>
          </a:xfrm>
          <a:prstGeom prst="rect">
            <a:avLst/>
          </a:prstGeom>
          <a:noFill/>
        </p:spPr>
        <p:txBody>
          <a:bodyPr wrap="square" rtlCol="0">
            <a:spAutoFit/>
          </a:bodyPr>
          <a:lstStyle/>
          <a:p>
            <a:endParaRPr lang="en-GB" dirty="0"/>
          </a:p>
        </p:txBody>
      </p:sp>
      <p:sp>
        <p:nvSpPr>
          <p:cNvPr id="8" name="TextBox 7"/>
          <p:cNvSpPr txBox="1"/>
          <p:nvPr/>
        </p:nvSpPr>
        <p:spPr>
          <a:xfrm>
            <a:off x="323528" y="5608468"/>
            <a:ext cx="4205636" cy="646331"/>
          </a:xfrm>
          <a:prstGeom prst="rect">
            <a:avLst/>
          </a:prstGeom>
          <a:noFill/>
        </p:spPr>
        <p:txBody>
          <a:bodyPr wrap="none" rtlCol="0">
            <a:spAutoFit/>
          </a:bodyPr>
          <a:lstStyle/>
          <a:p>
            <a:r>
              <a:rPr lang="en-US" dirty="0" smtClean="0"/>
              <a:t>*     EGI is not an acronym (any more)</a:t>
            </a:r>
          </a:p>
          <a:p>
            <a:r>
              <a:rPr lang="en-US" dirty="0" smtClean="0"/>
              <a:t>**   CDI </a:t>
            </a:r>
            <a:r>
              <a:rPr lang="mr-IN" dirty="0" smtClean="0"/>
              <a:t>–</a:t>
            </a:r>
            <a:r>
              <a:rPr lang="en-US" dirty="0" smtClean="0"/>
              <a:t> Collaborative Data Infrastructure </a:t>
            </a:r>
            <a:endParaRPr lang="en-US" dirty="0"/>
          </a:p>
        </p:txBody>
      </p:sp>
      <p:sp>
        <p:nvSpPr>
          <p:cNvPr id="3" name="TextBox 2"/>
          <p:cNvSpPr txBox="1"/>
          <p:nvPr/>
        </p:nvSpPr>
        <p:spPr>
          <a:xfrm>
            <a:off x="1142951" y="4653136"/>
            <a:ext cx="7305981" cy="954107"/>
          </a:xfrm>
          <a:prstGeom prst="rect">
            <a:avLst/>
          </a:prstGeom>
          <a:noFill/>
        </p:spPr>
        <p:txBody>
          <a:bodyPr wrap="none" rtlCol="0">
            <a:spAutoFit/>
          </a:bodyPr>
          <a:lstStyle/>
          <a:p>
            <a:pPr algn="ctr"/>
            <a:r>
              <a:rPr lang="en-US" sz="2800" b="1" dirty="0" smtClean="0">
                <a:solidFill>
                  <a:schemeClr val="accent4"/>
                </a:solidFill>
              </a:rPr>
              <a:t>23 research communities already in the project:</a:t>
            </a:r>
          </a:p>
          <a:p>
            <a:pPr algn="ctr"/>
            <a:r>
              <a:rPr lang="en-US" sz="2800" b="1" dirty="0" smtClean="0">
                <a:solidFill>
                  <a:schemeClr val="accent4"/>
                </a:solidFill>
              </a:rPr>
              <a:t>17 academic; 6 SME</a:t>
            </a:r>
            <a:endParaRPr lang="en-US" sz="2800" b="1" dirty="0">
              <a:solidFill>
                <a:schemeClr val="accent4"/>
              </a:solidFill>
            </a:endParaRPr>
          </a:p>
        </p:txBody>
      </p:sp>
    </p:spTree>
    <p:extLst>
      <p:ext uri="{BB962C8B-B14F-4D97-AF65-F5344CB8AC3E}">
        <p14:creationId xmlns:p14="http://schemas.microsoft.com/office/powerpoint/2010/main" val="307503416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63</a:t>
            </a:fld>
            <a:endParaRPr lang="en-US" dirty="0"/>
          </a:p>
        </p:txBody>
      </p:sp>
      <p:sp>
        <p:nvSpPr>
          <p:cNvPr id="3" name="Content Placeholder 2"/>
          <p:cNvSpPr>
            <a:spLocks noGrp="1"/>
          </p:cNvSpPr>
          <p:nvPr>
            <p:ph idx="1"/>
          </p:nvPr>
        </p:nvSpPr>
        <p:spPr/>
        <p:txBody>
          <a:bodyPr/>
          <a:lstStyle/>
          <a:p>
            <a:r>
              <a:rPr lang="en-US" dirty="0" smtClean="0"/>
              <a:t>European Commission Horizon2020 </a:t>
            </a:r>
            <a:r>
              <a:rPr lang="en-US" dirty="0" err="1" smtClean="0"/>
              <a:t>programme</a:t>
            </a:r>
            <a:endParaRPr lang="en-US" dirty="0" smtClean="0"/>
          </a:p>
          <a:p>
            <a:r>
              <a:rPr lang="en-US" dirty="0" smtClean="0"/>
              <a:t>100 </a:t>
            </a:r>
            <a:r>
              <a:rPr lang="en-US" dirty="0"/>
              <a:t>Partners, 76 beneficiaries (75 funded)</a:t>
            </a:r>
          </a:p>
          <a:p>
            <a:pPr lvl="0"/>
            <a:r>
              <a:rPr lang="en-GB" dirty="0"/>
              <a:t>3874 PMs, </a:t>
            </a:r>
            <a:r>
              <a:rPr lang="en-GB" dirty="0" smtClean="0"/>
              <a:t>more </a:t>
            </a:r>
            <a:r>
              <a:rPr lang="en-GB" dirty="0"/>
              <a:t>than </a:t>
            </a:r>
            <a:r>
              <a:rPr lang="en-GB" dirty="0" smtClean="0"/>
              <a:t>200 staff </a:t>
            </a:r>
            <a:r>
              <a:rPr lang="en-GB" dirty="0"/>
              <a:t>involved</a:t>
            </a:r>
          </a:p>
          <a:p>
            <a:pPr lvl="1"/>
            <a:r>
              <a:rPr lang="en-US" sz="2400" dirty="0"/>
              <a:t>€</a:t>
            </a:r>
            <a:r>
              <a:rPr lang="en-US" sz="2400" dirty="0" smtClean="0"/>
              <a:t>33,331,18</a:t>
            </a:r>
            <a:r>
              <a:rPr lang="en-GB" sz="2400" dirty="0" smtClean="0"/>
              <a:t>, funded by:</a:t>
            </a:r>
          </a:p>
          <a:p>
            <a:pPr lvl="2"/>
            <a:r>
              <a:rPr lang="en-GB" sz="2200" dirty="0" smtClean="0"/>
              <a:t>European Commission: €30,000,000</a:t>
            </a:r>
          </a:p>
          <a:p>
            <a:pPr lvl="2"/>
            <a:r>
              <a:rPr lang="en-GB" sz="2200" dirty="0" smtClean="0"/>
              <a:t>EGI Foundation and its participants</a:t>
            </a:r>
            <a:r>
              <a:rPr lang="en-GB" sz="2200" dirty="0"/>
              <a:t>: €2,155,540 </a:t>
            </a:r>
          </a:p>
          <a:p>
            <a:pPr lvl="2"/>
            <a:r>
              <a:rPr lang="en-GB" sz="2400" dirty="0" smtClean="0"/>
              <a:t>EGI participants: €</a:t>
            </a:r>
            <a:r>
              <a:rPr lang="en-GB" sz="2400" dirty="0"/>
              <a:t>1,221,094 </a:t>
            </a:r>
            <a:endParaRPr lang="en-GB" dirty="0"/>
          </a:p>
          <a:p>
            <a:r>
              <a:rPr lang="en-US" dirty="0" smtClean="0"/>
              <a:t>36 </a:t>
            </a:r>
            <a:r>
              <a:rPr lang="en-US" dirty="0"/>
              <a:t>months: Jan 2018 – Dec </a:t>
            </a:r>
            <a:r>
              <a:rPr lang="en-US" dirty="0" smtClean="0"/>
              <a:t>2020</a:t>
            </a:r>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Project figures</a:t>
            </a:r>
            <a:endParaRPr lang="en-GB" dirty="0"/>
          </a:p>
        </p:txBody>
      </p:sp>
    </p:spTree>
    <p:extLst>
      <p:ext uri="{BB962C8B-B14F-4D97-AF65-F5344CB8AC3E}">
        <p14:creationId xmlns:p14="http://schemas.microsoft.com/office/powerpoint/2010/main" val="301336474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 xmlns:a16="http://schemas.microsoft.com/office/drawing/2014/main" id="{53A923E5-3980-4E68-B770-7C0B3391D5EC}"/>
              </a:ext>
            </a:extLst>
          </p:cNvPr>
          <p:cNvSpPr>
            <a:spLocks noGrp="1"/>
          </p:cNvSpPr>
          <p:nvPr>
            <p:ph type="sldNum" sz="quarter" idx="12"/>
          </p:nvPr>
        </p:nvSpPr>
        <p:spPr/>
        <p:txBody>
          <a:bodyPr/>
          <a:lstStyle/>
          <a:p>
            <a:fld id="{B6F15528-21DE-4FAA-801E-634DDDAF4B2B}" type="slidenum">
              <a:rPr lang="en-US" smtClean="0"/>
              <a:pPr/>
              <a:t>64</a:t>
            </a:fld>
            <a:endParaRPr lang="en-US" dirty="0"/>
          </a:p>
        </p:txBody>
      </p:sp>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4344" y="2880322"/>
            <a:ext cx="3575311" cy="2852934"/>
          </a:xfrm>
          <a:prstGeom prst="rect">
            <a:avLst/>
          </a:prstGeom>
        </p:spPr>
      </p:pic>
      <p:sp>
        <p:nvSpPr>
          <p:cNvPr id="5" name="Segnaposto data 4">
            <a:extLst>
              <a:ext uri="{FF2B5EF4-FFF2-40B4-BE49-F238E27FC236}">
                <a16:creationId xmlns="" xmlns:a16="http://schemas.microsoft.com/office/drawing/2014/main" id="{D9D3F1F1-F183-4535-9A5B-31082954DF81}"/>
              </a:ext>
            </a:extLst>
          </p:cNvPr>
          <p:cNvSpPr>
            <a:spLocks noGrp="1"/>
          </p:cNvSpPr>
          <p:nvPr>
            <p:ph type="dt" sz="half" idx="10"/>
          </p:nvPr>
        </p:nvSpPr>
        <p:spPr/>
        <p:txBody>
          <a:bodyPr/>
          <a:lstStyle/>
          <a:p>
            <a:fld id="{AF5B6E9E-105D-47B0-9E5B-906E66FBF682}" type="datetime1">
              <a:rPr lang="en-US" smtClean="0"/>
              <a:t>18. 08. 16.</a:t>
            </a:fld>
            <a:endParaRPr lang="en-US" dirty="0"/>
          </a:p>
        </p:txBody>
      </p:sp>
      <p:sp>
        <p:nvSpPr>
          <p:cNvPr id="9" name="Title 3"/>
          <p:cNvSpPr txBox="1">
            <a:spLocks/>
          </p:cNvSpPr>
          <p:nvPr/>
        </p:nvSpPr>
        <p:spPr>
          <a:xfrm>
            <a:off x="467544" y="620688"/>
            <a:ext cx="5472608"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sp>
        <p:nvSpPr>
          <p:cNvPr id="10" name="Content Placeholder 4"/>
          <p:cNvSpPr txBox="1">
            <a:spLocks/>
          </p:cNvSpPr>
          <p:nvPr/>
        </p:nvSpPr>
        <p:spPr>
          <a:xfrm>
            <a:off x="457200" y="692696"/>
            <a:ext cx="8229600" cy="4525963"/>
          </a:xfrm>
          <a:prstGeom prst="rect">
            <a:avLst/>
          </a:prstGeom>
        </p:spPr>
        <p:txBody>
          <a:bodyPr>
            <a:normAutofit/>
          </a:bodyPr>
          <a:lstStyle>
            <a:lvl1pPr marL="257175" indent="-257175" algn="l" defTabSz="342900" rtl="0" eaLnBrk="1" latinLnBrk="0" hangingPunct="1">
              <a:spcBef>
                <a:spcPct val="20000"/>
              </a:spcBef>
              <a:buSzPct val="100000"/>
              <a:buFontTx/>
              <a:buBlip>
                <a:blip r:embed="rId3"/>
              </a:buBlip>
              <a:defRPr lang="en-GB" sz="2800" b="0" i="0" kern="1200" noProof="0" dirty="0" smtClean="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lang="en-GB" sz="2600" b="0" i="0" kern="1200" noProof="0" dirty="0" smtClean="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lang="en-GB" sz="2400" b="0" i="0" kern="1200" noProof="0" dirty="0" smtClean="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lang="en-GB" sz="2800" b="0" i="0" kern="1200" noProof="0" dirty="0" smtClean="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buFontTx/>
              <a:buNone/>
            </a:pPr>
            <a:r>
              <a:rPr lang="en-US" sz="3600" dirty="0" smtClean="0"/>
              <a:t>The project creates </a:t>
            </a:r>
            <a:r>
              <a:rPr lang="en-US" sz="3600" b="1" dirty="0" smtClean="0">
                <a:solidFill>
                  <a:srgbClr val="B5892D"/>
                </a:solidFill>
              </a:rPr>
              <a:t>EOSC Hub</a:t>
            </a:r>
            <a:r>
              <a:rPr lang="en-US" sz="3600" b="1" dirty="0" smtClean="0">
                <a:solidFill>
                  <a:schemeClr val="tx2"/>
                </a:solidFill>
              </a:rPr>
              <a:t>:</a:t>
            </a:r>
            <a:r>
              <a:rPr lang="en-US" sz="3600" dirty="0" smtClean="0"/>
              <a:t> </a:t>
            </a:r>
          </a:p>
          <a:p>
            <a:pPr marL="0" indent="0" algn="ctr">
              <a:buFontTx/>
              <a:buNone/>
            </a:pPr>
            <a:r>
              <a:rPr lang="en-US" sz="3200" dirty="0" smtClean="0"/>
              <a:t>a </a:t>
            </a:r>
            <a:r>
              <a:rPr lang="en-US" sz="3200" dirty="0" smtClean="0">
                <a:solidFill>
                  <a:srgbClr val="1F497D"/>
                </a:solidFill>
              </a:rPr>
              <a:t>federated</a:t>
            </a:r>
            <a:r>
              <a:rPr lang="en-US" sz="3200" dirty="0" smtClean="0"/>
              <a:t> integration and management system for EOSC</a:t>
            </a:r>
          </a:p>
          <a:p>
            <a:pPr marL="0" indent="0" algn="ctr">
              <a:buFontTx/>
              <a:buNone/>
            </a:pPr>
            <a:endParaRPr lang="en-US" sz="3600" dirty="0" smtClean="0"/>
          </a:p>
          <a:p>
            <a:pPr marL="0" indent="0" algn="ctr">
              <a:buFontTx/>
              <a:buNone/>
            </a:pPr>
            <a:endParaRPr lang="en-US" sz="3600" dirty="0"/>
          </a:p>
        </p:txBody>
      </p:sp>
      <p:sp>
        <p:nvSpPr>
          <p:cNvPr id="11" name="TextBox 10"/>
          <p:cNvSpPr txBox="1"/>
          <p:nvPr/>
        </p:nvSpPr>
        <p:spPr>
          <a:xfrm>
            <a:off x="179512" y="2708920"/>
            <a:ext cx="2376264" cy="1754327"/>
          </a:xfrm>
          <a:prstGeom prst="rect">
            <a:avLst/>
          </a:prstGeom>
          <a:noFill/>
        </p:spPr>
        <p:txBody>
          <a:bodyPr wrap="square" rtlCol="0">
            <a:spAutoFit/>
          </a:bodyPr>
          <a:lstStyle/>
          <a:p>
            <a:pPr marL="169863" lvl="0" indent="-169863">
              <a:buFont typeface="Arial"/>
              <a:buChar char="•"/>
            </a:pPr>
            <a:r>
              <a:rPr lang="en-US" dirty="0">
                <a:solidFill>
                  <a:schemeClr val="tx1">
                    <a:lumMod val="50000"/>
                  </a:schemeClr>
                </a:solidFill>
              </a:rPr>
              <a:t>Data</a:t>
            </a:r>
          </a:p>
          <a:p>
            <a:pPr marL="169863" lvl="0" indent="-169863">
              <a:buFont typeface="Arial"/>
              <a:buChar char="•"/>
            </a:pPr>
            <a:r>
              <a:rPr lang="en-US" dirty="0" smtClean="0">
                <a:solidFill>
                  <a:schemeClr val="tx1">
                    <a:lumMod val="50000"/>
                  </a:schemeClr>
                </a:solidFill>
              </a:rPr>
              <a:t>Applications &amp; tools</a:t>
            </a:r>
          </a:p>
          <a:p>
            <a:pPr marL="169863" lvl="0" indent="-169863">
              <a:buFont typeface="Arial"/>
              <a:buChar char="•"/>
            </a:pPr>
            <a:r>
              <a:rPr lang="en-US" dirty="0" smtClean="0">
                <a:solidFill>
                  <a:schemeClr val="tx1">
                    <a:lumMod val="50000"/>
                  </a:schemeClr>
                </a:solidFill>
              </a:rPr>
              <a:t>Baseline services (</a:t>
            </a:r>
            <a:r>
              <a:rPr lang="en-US" dirty="0">
                <a:solidFill>
                  <a:schemeClr val="tx1">
                    <a:lumMod val="50000"/>
                  </a:schemeClr>
                </a:solidFill>
              </a:rPr>
              <a:t>storage, compute, </a:t>
            </a:r>
            <a:r>
              <a:rPr lang="en-US" dirty="0" smtClean="0">
                <a:solidFill>
                  <a:schemeClr val="tx1">
                    <a:lumMod val="50000"/>
                  </a:schemeClr>
                </a:solidFill>
              </a:rPr>
              <a:t>connectivity)</a:t>
            </a:r>
            <a:r>
              <a:rPr lang="is-IS" dirty="0" smtClean="0">
                <a:solidFill>
                  <a:schemeClr val="tx1">
                    <a:lumMod val="50000"/>
                  </a:schemeClr>
                </a:solidFill>
              </a:rPr>
              <a:t>…</a:t>
            </a:r>
          </a:p>
          <a:p>
            <a:pPr marL="169863" lvl="0" indent="-169863">
              <a:buFont typeface="Arial"/>
              <a:buChar char="•"/>
            </a:pPr>
            <a:r>
              <a:rPr lang="is-IS" dirty="0" smtClean="0">
                <a:solidFill>
                  <a:schemeClr val="tx1">
                    <a:lumMod val="50000"/>
                  </a:schemeClr>
                </a:solidFill>
              </a:rPr>
              <a:t>Training, consultants</a:t>
            </a:r>
            <a:endParaRPr lang="en-US" dirty="0">
              <a:solidFill>
                <a:schemeClr val="tx1">
                  <a:lumMod val="50000"/>
                </a:schemeClr>
              </a:solidFill>
            </a:endParaRPr>
          </a:p>
        </p:txBody>
      </p:sp>
      <p:sp>
        <p:nvSpPr>
          <p:cNvPr id="12" name="TextBox 11"/>
          <p:cNvSpPr txBox="1"/>
          <p:nvPr/>
        </p:nvSpPr>
        <p:spPr>
          <a:xfrm>
            <a:off x="6497196" y="2815768"/>
            <a:ext cx="1531188" cy="1477328"/>
          </a:xfrm>
          <a:prstGeom prst="rect">
            <a:avLst/>
          </a:prstGeom>
          <a:noFill/>
        </p:spPr>
        <p:txBody>
          <a:bodyPr wrap="none" rtlCol="0">
            <a:spAutoFit/>
          </a:bodyPr>
          <a:lstStyle/>
          <a:p>
            <a:pPr marL="169863" lvl="0" indent="-169863">
              <a:buFont typeface="Arial"/>
              <a:buChar char="•"/>
            </a:pPr>
            <a:r>
              <a:rPr lang="en-US" dirty="0" smtClean="0">
                <a:solidFill>
                  <a:schemeClr val="tx1">
                    <a:lumMod val="50000"/>
                  </a:schemeClr>
                </a:solidFill>
              </a:rPr>
              <a:t>Marketplace</a:t>
            </a:r>
            <a:endParaRPr lang="en-US" dirty="0">
              <a:solidFill>
                <a:schemeClr val="tx1">
                  <a:lumMod val="50000"/>
                </a:schemeClr>
              </a:solidFill>
            </a:endParaRPr>
          </a:p>
          <a:p>
            <a:pPr marL="169863" lvl="0" indent="-169863">
              <a:buFont typeface="Arial"/>
              <a:buChar char="•"/>
            </a:pPr>
            <a:r>
              <a:rPr lang="en-US" dirty="0" smtClean="0">
                <a:solidFill>
                  <a:schemeClr val="tx1">
                    <a:lumMod val="50000"/>
                  </a:schemeClr>
                </a:solidFill>
              </a:rPr>
              <a:t>AAI</a:t>
            </a:r>
            <a:endParaRPr lang="en-US" dirty="0">
              <a:solidFill>
                <a:schemeClr val="tx1">
                  <a:lumMod val="50000"/>
                </a:schemeClr>
              </a:solidFill>
            </a:endParaRPr>
          </a:p>
          <a:p>
            <a:pPr marL="169863" lvl="0" indent="-169863">
              <a:buFont typeface="Arial"/>
              <a:buChar char="•"/>
            </a:pPr>
            <a:r>
              <a:rPr lang="en-US" dirty="0" smtClean="0">
                <a:solidFill>
                  <a:schemeClr val="tx1">
                    <a:lumMod val="50000"/>
                  </a:schemeClr>
                </a:solidFill>
              </a:rPr>
              <a:t>Accounting</a:t>
            </a:r>
          </a:p>
          <a:p>
            <a:pPr marL="169863" lvl="0" indent="-169863">
              <a:buFont typeface="Arial"/>
              <a:buChar char="•"/>
            </a:pPr>
            <a:r>
              <a:rPr lang="en-US" dirty="0" smtClean="0">
                <a:solidFill>
                  <a:schemeClr val="tx1">
                    <a:lumMod val="50000"/>
                  </a:schemeClr>
                </a:solidFill>
              </a:rPr>
              <a:t>Monitoring</a:t>
            </a:r>
          </a:p>
          <a:p>
            <a:pPr marL="169863" lvl="0" indent="-169863">
              <a:buFont typeface="Arial"/>
              <a:buChar char="•"/>
            </a:pPr>
            <a:r>
              <a:rPr lang="is-IS" dirty="0" smtClean="0">
                <a:solidFill>
                  <a:schemeClr val="tx1">
                    <a:lumMod val="50000"/>
                  </a:schemeClr>
                </a:solidFill>
              </a:rPr>
              <a:t>…</a:t>
            </a:r>
          </a:p>
        </p:txBody>
      </p:sp>
      <p:sp>
        <p:nvSpPr>
          <p:cNvPr id="14" name="Rectangular Callout 13"/>
          <p:cNvSpPr/>
          <p:nvPr/>
        </p:nvSpPr>
        <p:spPr>
          <a:xfrm>
            <a:off x="6660232" y="1556792"/>
            <a:ext cx="2160240" cy="1042952"/>
          </a:xfrm>
          <a:prstGeom prst="wedgeRectCallout">
            <a:avLst>
              <a:gd name="adj1" fmla="val -19955"/>
              <a:gd name="adj2" fmla="val 7489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a:solidFill>
                  <a:schemeClr val="tx1">
                    <a:lumMod val="50000"/>
                  </a:schemeClr>
                </a:solidFill>
              </a:rPr>
              <a:t>Usage </a:t>
            </a:r>
            <a:r>
              <a:rPr lang="is-IS" dirty="0" smtClean="0">
                <a:solidFill>
                  <a:schemeClr val="tx1">
                    <a:lumMod val="50000"/>
                  </a:schemeClr>
                </a:solidFill>
              </a:rPr>
              <a:t>according to</a:t>
            </a:r>
            <a:r>
              <a:rPr lang="is-IS" dirty="0">
                <a:solidFill>
                  <a:schemeClr val="tx1">
                    <a:lumMod val="50000"/>
                  </a:schemeClr>
                </a:solidFill>
              </a:rPr>
              <a:t/>
            </a:r>
            <a:br>
              <a:rPr lang="is-IS" dirty="0">
                <a:solidFill>
                  <a:schemeClr val="tx1">
                    <a:lumMod val="50000"/>
                  </a:schemeClr>
                </a:solidFill>
              </a:rPr>
            </a:br>
            <a:r>
              <a:rPr lang="is-IS" b="1" dirty="0">
                <a:solidFill>
                  <a:schemeClr val="accent6">
                    <a:lumMod val="50000"/>
                  </a:schemeClr>
                </a:solidFill>
              </a:rPr>
              <a:t>R</a:t>
            </a:r>
            <a:r>
              <a:rPr lang="is-IS" b="1" dirty="0" smtClean="0">
                <a:solidFill>
                  <a:schemeClr val="accent6">
                    <a:lumMod val="50000"/>
                  </a:schemeClr>
                </a:solidFill>
              </a:rPr>
              <a:t>ules of Participation</a:t>
            </a:r>
            <a:endParaRPr lang="en-US" sz="1400" dirty="0"/>
          </a:p>
        </p:txBody>
      </p:sp>
      <p:sp>
        <p:nvSpPr>
          <p:cNvPr id="15" name="Rectangular Callout 14"/>
          <p:cNvSpPr/>
          <p:nvPr/>
        </p:nvSpPr>
        <p:spPr>
          <a:xfrm>
            <a:off x="395536" y="1268760"/>
            <a:ext cx="2160240" cy="1224136"/>
          </a:xfrm>
          <a:prstGeom prst="wedgeRectCallout">
            <a:avLst>
              <a:gd name="adj1" fmla="val -19955"/>
              <a:gd name="adj2" fmla="val 7489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smtClean="0">
                <a:solidFill>
                  <a:schemeClr val="tx1">
                    <a:lumMod val="50000"/>
                  </a:schemeClr>
                </a:solidFill>
              </a:rPr>
              <a:t>From the consortium AND from </a:t>
            </a:r>
            <a:r>
              <a:rPr lang="is-IS" b="1" dirty="0" smtClean="0">
                <a:solidFill>
                  <a:schemeClr val="accent6">
                    <a:lumMod val="50000"/>
                  </a:schemeClr>
                </a:solidFill>
              </a:rPr>
              <a:t>external contributors</a:t>
            </a:r>
            <a:endParaRPr lang="en-US" dirty="0">
              <a:solidFill>
                <a:schemeClr val="accent6">
                  <a:lumMod val="10000"/>
                </a:schemeClr>
              </a:solidFill>
            </a:endParaRPr>
          </a:p>
        </p:txBody>
      </p:sp>
      <p:sp>
        <p:nvSpPr>
          <p:cNvPr id="16" name="TextBox 15"/>
          <p:cNvSpPr txBox="1"/>
          <p:nvPr/>
        </p:nvSpPr>
        <p:spPr>
          <a:xfrm>
            <a:off x="216024" y="4653136"/>
            <a:ext cx="2699792" cy="1754327"/>
          </a:xfrm>
          <a:prstGeom prst="rect">
            <a:avLst/>
          </a:prstGeom>
          <a:noFill/>
        </p:spPr>
        <p:txBody>
          <a:bodyPr wrap="square" rtlCol="0">
            <a:spAutoFit/>
          </a:bodyPr>
          <a:lstStyle/>
          <a:p>
            <a:pPr marL="169863" lvl="0" indent="-169863">
              <a:buFont typeface="Arial"/>
              <a:buChar char="•"/>
            </a:pPr>
            <a:r>
              <a:rPr lang="en-US" dirty="0" smtClean="0">
                <a:solidFill>
                  <a:schemeClr val="tx1">
                    <a:lumMod val="50000"/>
                  </a:schemeClr>
                </a:solidFill>
              </a:rPr>
              <a:t>Lightweight certification of providers</a:t>
            </a:r>
          </a:p>
          <a:p>
            <a:pPr marL="169863" lvl="0" indent="-169863">
              <a:buFont typeface="Arial"/>
              <a:buChar char="•"/>
            </a:pPr>
            <a:r>
              <a:rPr lang="en-US" dirty="0" smtClean="0">
                <a:solidFill>
                  <a:schemeClr val="tx1">
                    <a:lumMod val="50000"/>
                  </a:schemeClr>
                </a:solidFill>
              </a:rPr>
              <a:t>SLA negotiation</a:t>
            </a:r>
          </a:p>
          <a:p>
            <a:pPr marL="169863" lvl="0" indent="-169863">
              <a:buFont typeface="Arial"/>
              <a:buChar char="•"/>
            </a:pPr>
            <a:r>
              <a:rPr lang="en-US" dirty="0" smtClean="0">
                <a:solidFill>
                  <a:schemeClr val="tx1">
                    <a:lumMod val="50000"/>
                  </a:schemeClr>
                </a:solidFill>
              </a:rPr>
              <a:t>Customer Relationship Management</a:t>
            </a:r>
          </a:p>
          <a:p>
            <a:pPr marL="169863" lvl="0" indent="-169863">
              <a:buFont typeface="Arial"/>
              <a:buChar char="•"/>
            </a:pPr>
            <a:r>
              <a:rPr lang="is-IS" dirty="0" smtClean="0">
                <a:solidFill>
                  <a:schemeClr val="tx1">
                    <a:lumMod val="50000"/>
                  </a:schemeClr>
                </a:solidFill>
              </a:rPr>
              <a:t>…</a:t>
            </a:r>
            <a:endParaRPr lang="en-US" dirty="0" smtClean="0">
              <a:solidFill>
                <a:schemeClr val="tx1">
                  <a:lumMod val="50000"/>
                </a:schemeClr>
              </a:solidFill>
            </a:endParaRPr>
          </a:p>
        </p:txBody>
      </p:sp>
      <p:sp>
        <p:nvSpPr>
          <p:cNvPr id="18" name="Rectangular Callout 17"/>
          <p:cNvSpPr/>
          <p:nvPr/>
        </p:nvSpPr>
        <p:spPr>
          <a:xfrm>
            <a:off x="2699792" y="4941168"/>
            <a:ext cx="2088232" cy="792088"/>
          </a:xfrm>
          <a:prstGeom prst="wedgeRectCallout">
            <a:avLst>
              <a:gd name="adj1" fmla="val -70850"/>
              <a:gd name="adj2" fmla="val -2267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is-IS" dirty="0" smtClean="0">
                <a:solidFill>
                  <a:schemeClr val="tx1">
                    <a:lumMod val="50000"/>
                  </a:schemeClr>
                </a:solidFill>
              </a:rPr>
              <a:t>Based on </a:t>
            </a:r>
            <a:r>
              <a:rPr lang="is-IS" b="1" dirty="0" smtClean="0">
                <a:solidFill>
                  <a:srgbClr val="F27E00"/>
                </a:solidFill>
              </a:rPr>
              <a:t>FitSM</a:t>
            </a:r>
            <a:endParaRPr lang="en-US" dirty="0">
              <a:solidFill>
                <a:schemeClr val="accent6">
                  <a:lumMod val="10000"/>
                </a:schemeClr>
              </a:solidFill>
            </a:endParaRPr>
          </a:p>
        </p:txBody>
      </p:sp>
      <p:sp>
        <p:nvSpPr>
          <p:cNvPr id="20" name="Rectangle 19"/>
          <p:cNvSpPr/>
          <p:nvPr/>
        </p:nvSpPr>
        <p:spPr>
          <a:xfrm>
            <a:off x="6444208" y="4699009"/>
            <a:ext cx="2952328" cy="1754327"/>
          </a:xfrm>
          <a:prstGeom prst="rect">
            <a:avLst/>
          </a:prstGeom>
        </p:spPr>
        <p:txBody>
          <a:bodyPr wrap="square">
            <a:spAutoFit/>
          </a:bodyPr>
          <a:lstStyle/>
          <a:p>
            <a:pPr marL="169863" lvl="2" indent="-130175">
              <a:buFont typeface="Arial"/>
              <a:buChar char="•"/>
            </a:pPr>
            <a:r>
              <a:rPr lang="en-US" dirty="0" smtClean="0"/>
              <a:t>Security </a:t>
            </a:r>
            <a:r>
              <a:rPr lang="en-US" dirty="0"/>
              <a:t>regulations</a:t>
            </a:r>
            <a:r>
              <a:rPr lang="en-US" dirty="0" smtClean="0"/>
              <a:t>,</a:t>
            </a:r>
          </a:p>
          <a:p>
            <a:pPr marL="169863" lvl="2" indent="-130175">
              <a:buFont typeface="Arial"/>
              <a:buChar char="•"/>
            </a:pPr>
            <a:r>
              <a:rPr lang="en-US" dirty="0"/>
              <a:t>Compliance to standards,</a:t>
            </a:r>
          </a:p>
          <a:p>
            <a:pPr marL="169863" lvl="2" indent="-130175">
              <a:buFont typeface="Arial"/>
              <a:buChar char="•"/>
            </a:pPr>
            <a:r>
              <a:rPr lang="en-US" dirty="0" smtClean="0"/>
              <a:t>Terms </a:t>
            </a:r>
            <a:r>
              <a:rPr lang="en-US" dirty="0"/>
              <a:t>of use</a:t>
            </a:r>
            <a:r>
              <a:rPr lang="en-US" dirty="0" smtClean="0"/>
              <a:t>,</a:t>
            </a:r>
          </a:p>
          <a:p>
            <a:pPr marL="169863" lvl="2" indent="-130175">
              <a:buFont typeface="Arial"/>
              <a:buChar char="•"/>
            </a:pPr>
            <a:r>
              <a:rPr lang="en-US" dirty="0" smtClean="0"/>
              <a:t>FAIR </a:t>
            </a:r>
            <a:r>
              <a:rPr lang="en-US" dirty="0"/>
              <a:t>implementation guidelines </a:t>
            </a:r>
            <a:endParaRPr lang="en-US" dirty="0" smtClean="0"/>
          </a:p>
          <a:p>
            <a:pPr marL="169863" lvl="2" indent="-130175">
              <a:buFont typeface="Arial"/>
              <a:buChar char="•"/>
            </a:pPr>
            <a:r>
              <a:rPr lang="is-IS" dirty="0" smtClean="0"/>
              <a:t>…</a:t>
            </a:r>
            <a:endParaRPr lang="en-US" dirty="0"/>
          </a:p>
        </p:txBody>
      </p:sp>
    </p:spTree>
    <p:extLst>
      <p:ext uri="{BB962C8B-B14F-4D97-AF65-F5344CB8AC3E}">
        <p14:creationId xmlns:p14="http://schemas.microsoft.com/office/powerpoint/2010/main" val="996968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65</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p:txBody>
          <a:bodyPr/>
          <a:lstStyle/>
          <a:p>
            <a:r>
              <a:rPr lang="en-GB" dirty="0" smtClean="0"/>
              <a:t>Work packages</a:t>
            </a:r>
            <a:endParaRPr lang="en-GB" dirty="0"/>
          </a:p>
        </p:txBody>
      </p:sp>
      <p:pic>
        <p:nvPicPr>
          <p:cNvPr id="6" name="Picture 5" descr="Screen Shot 2018-01-09 at 08.09.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212" y="1124744"/>
            <a:ext cx="8763000" cy="4813300"/>
          </a:xfrm>
          <a:prstGeom prst="rect">
            <a:avLst/>
          </a:prstGeom>
        </p:spPr>
      </p:pic>
      <p:sp>
        <p:nvSpPr>
          <p:cNvPr id="8" name="Oval 7"/>
          <p:cNvSpPr/>
          <p:nvPr/>
        </p:nvSpPr>
        <p:spPr>
          <a:xfrm>
            <a:off x="3635896" y="5157192"/>
            <a:ext cx="2592288" cy="1008112"/>
          </a:xfrm>
          <a:prstGeom prst="ellipse">
            <a:avLst/>
          </a:prstGeom>
          <a:noFill/>
          <a:ln w="571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40582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66</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p:txBody>
          <a:bodyPr>
            <a:normAutofit fontScale="92500" lnSpcReduction="20000"/>
          </a:bodyPr>
          <a:lstStyle/>
          <a:p>
            <a:r>
              <a:rPr lang="en-US" dirty="0"/>
              <a:t>Service </a:t>
            </a:r>
            <a:r>
              <a:rPr lang="en-US" dirty="0" smtClean="0"/>
              <a:t>Integration, Management &amp; Delivery</a:t>
            </a:r>
            <a:endParaRPr lang="en-US"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graphicFrame>
        <p:nvGraphicFramePr>
          <p:cNvPr id="8" name="Diagram 7"/>
          <p:cNvGraphicFramePr/>
          <p:nvPr>
            <p:extLst>
              <p:ext uri="{D42A27DB-BD31-4B8C-83A1-F6EECF244321}">
                <p14:modId xmlns:p14="http://schemas.microsoft.com/office/powerpoint/2010/main" val="2434445254"/>
              </p:ext>
            </p:extLst>
          </p:nvPr>
        </p:nvGraphicFramePr>
        <p:xfrm>
          <a:off x="179512" y="1196752"/>
          <a:ext cx="8784976"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323528" y="2780928"/>
            <a:ext cx="1440160" cy="3816424"/>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282828"/>
                </a:solidFill>
              </a:rPr>
              <a:t>Generic services</a:t>
            </a:r>
            <a:endParaRPr lang="en-US" dirty="0">
              <a:solidFill>
                <a:srgbClr val="282828"/>
              </a:solidFill>
            </a:endParaRPr>
          </a:p>
        </p:txBody>
      </p:sp>
      <p:grpSp>
        <p:nvGrpSpPr>
          <p:cNvPr id="10" name="Group 9"/>
          <p:cNvGrpSpPr/>
          <p:nvPr/>
        </p:nvGrpSpPr>
        <p:grpSpPr>
          <a:xfrm>
            <a:off x="7380313" y="2420888"/>
            <a:ext cx="1512168" cy="1368737"/>
            <a:chOff x="30360" y="1294972"/>
            <a:chExt cx="2978225" cy="2161409"/>
          </a:xfrm>
          <a:solidFill>
            <a:schemeClr val="accent1">
              <a:lumMod val="60000"/>
              <a:lumOff val="40000"/>
            </a:schemeClr>
          </a:solidFill>
        </p:grpSpPr>
        <p:sp>
          <p:nvSpPr>
            <p:cNvPr id="11" name="Rounded Rectangle 10"/>
            <p:cNvSpPr/>
            <p:nvPr/>
          </p:nvSpPr>
          <p:spPr>
            <a:xfrm>
              <a:off x="30360" y="1294972"/>
              <a:ext cx="2978225" cy="2161409"/>
            </a:xfrm>
            <a:prstGeom prst="roundRect">
              <a:avLst>
                <a:gd name="adj" fmla="val 10000"/>
              </a:avLst>
            </a:prstGeom>
            <a:grp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12" name="Rounded Rectangle 4"/>
            <p:cNvSpPr/>
            <p:nvPr/>
          </p:nvSpPr>
          <p:spPr>
            <a:xfrm>
              <a:off x="93666" y="1358278"/>
              <a:ext cx="2851613" cy="2034797"/>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dirty="0" smtClean="0"/>
                <a:t>Physical Sciences</a:t>
              </a:r>
              <a:endParaRPr lang="en-US" sz="1100" kern="1200" dirty="0"/>
            </a:p>
            <a:p>
              <a:pPr marL="171450" lvl="1" indent="-171450" algn="l" defTabSz="800100">
                <a:lnSpc>
                  <a:spcPct val="90000"/>
                </a:lnSpc>
                <a:spcBef>
                  <a:spcPct val="0"/>
                </a:spcBef>
                <a:spcAft>
                  <a:spcPct val="15000"/>
                </a:spcAft>
                <a:buChar char="••"/>
              </a:pPr>
              <a:r>
                <a:rPr lang="en-US" sz="1100" kern="1200" dirty="0" smtClean="0"/>
                <a:t>Astronomy (LOFAR)</a:t>
              </a:r>
              <a:endParaRPr lang="en-US" sz="1100" kern="1200" dirty="0"/>
            </a:p>
            <a:p>
              <a:pPr marL="171450" lvl="1" indent="-171450" algn="l" defTabSz="800100">
                <a:lnSpc>
                  <a:spcPct val="90000"/>
                </a:lnSpc>
                <a:spcBef>
                  <a:spcPct val="0"/>
                </a:spcBef>
                <a:spcAft>
                  <a:spcPct val="15000"/>
                </a:spcAft>
                <a:buChar char="••"/>
              </a:pPr>
              <a:r>
                <a:rPr lang="en-US" sz="1100" kern="1200" dirty="0" smtClean="0"/>
                <a:t>Fusion (ITER)</a:t>
              </a:r>
              <a:endParaRPr lang="en-US" sz="1100" kern="1200" dirty="0"/>
            </a:p>
            <a:p>
              <a:pPr marL="171450" lvl="1" indent="-171450" algn="l" defTabSz="800100">
                <a:lnSpc>
                  <a:spcPct val="90000"/>
                </a:lnSpc>
                <a:spcBef>
                  <a:spcPct val="0"/>
                </a:spcBef>
                <a:spcAft>
                  <a:spcPct val="15000"/>
                </a:spcAft>
                <a:buChar char="••"/>
              </a:pPr>
              <a:r>
                <a:rPr lang="en-US" sz="1100" kern="1200" dirty="0" smtClean="0"/>
                <a:t>High Energy Physics (CMS and VIRGO)</a:t>
              </a:r>
              <a:endParaRPr lang="en-US" sz="1100" kern="1200" dirty="0"/>
            </a:p>
            <a:p>
              <a:pPr marL="171450" lvl="1" indent="-171450" algn="l" defTabSz="800100">
                <a:lnSpc>
                  <a:spcPct val="90000"/>
                </a:lnSpc>
                <a:spcBef>
                  <a:spcPct val="0"/>
                </a:spcBef>
                <a:spcAft>
                  <a:spcPct val="15000"/>
                </a:spcAft>
                <a:buChar char="••"/>
              </a:pPr>
              <a:r>
                <a:rPr lang="en-US" sz="1100" kern="1200" dirty="0" smtClean="0"/>
                <a:t>Space Science (EISCAT-3D)</a:t>
              </a:r>
              <a:endParaRPr lang="en-US" sz="1100" kern="1200" dirty="0"/>
            </a:p>
          </p:txBody>
        </p:sp>
      </p:grpSp>
      <p:grpSp>
        <p:nvGrpSpPr>
          <p:cNvPr id="13" name="Group 12"/>
          <p:cNvGrpSpPr/>
          <p:nvPr/>
        </p:nvGrpSpPr>
        <p:grpSpPr>
          <a:xfrm>
            <a:off x="7380312" y="3861048"/>
            <a:ext cx="1512168" cy="1296144"/>
            <a:chOff x="2838670" y="425"/>
            <a:chExt cx="3024328" cy="1802677"/>
          </a:xfrm>
          <a:solidFill>
            <a:schemeClr val="accent1">
              <a:lumMod val="60000"/>
              <a:lumOff val="40000"/>
            </a:schemeClr>
          </a:solidFill>
        </p:grpSpPr>
        <p:sp>
          <p:nvSpPr>
            <p:cNvPr id="14" name="Rounded Rectangle 13"/>
            <p:cNvSpPr/>
            <p:nvPr/>
          </p:nvSpPr>
          <p:spPr>
            <a:xfrm>
              <a:off x="2838670" y="425"/>
              <a:ext cx="3024328" cy="1802677"/>
            </a:xfrm>
            <a:prstGeom prst="roundRect">
              <a:avLst>
                <a:gd name="adj" fmla="val 10000"/>
              </a:avLst>
            </a:prstGeom>
            <a:grpFill/>
          </p:spPr>
          <p:style>
            <a:lnRef idx="2">
              <a:schemeClr val="lt1">
                <a:hueOff val="0"/>
                <a:satOff val="0"/>
                <a:lumOff val="0"/>
                <a:alphaOff val="0"/>
              </a:schemeClr>
            </a:lnRef>
            <a:fillRef idx="1">
              <a:schemeClr val="accent1">
                <a:shade val="80000"/>
                <a:hueOff val="72719"/>
                <a:satOff val="-25386"/>
                <a:lumOff val="19570"/>
                <a:alphaOff val="0"/>
              </a:schemeClr>
            </a:fillRef>
            <a:effectRef idx="0">
              <a:schemeClr val="accent1">
                <a:shade val="80000"/>
                <a:hueOff val="72719"/>
                <a:satOff val="-25386"/>
                <a:lumOff val="19570"/>
                <a:alphaOff val="0"/>
              </a:schemeClr>
            </a:effectRef>
            <a:fontRef idx="minor">
              <a:schemeClr val="lt1"/>
            </a:fontRef>
          </p:style>
        </p:sp>
        <p:sp>
          <p:nvSpPr>
            <p:cNvPr id="15" name="Rounded Rectangle 4"/>
            <p:cNvSpPr/>
            <p:nvPr/>
          </p:nvSpPr>
          <p:spPr>
            <a:xfrm>
              <a:off x="2891469" y="53224"/>
              <a:ext cx="2918730" cy="16970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smtClean="0"/>
                <a:t>Earth Science</a:t>
              </a:r>
              <a:endParaRPr lang="en-US" sz="1100" kern="1200" dirty="0"/>
            </a:p>
            <a:p>
              <a:pPr marL="171450" lvl="1" indent="-171450" algn="l" defTabSz="800100">
                <a:lnSpc>
                  <a:spcPct val="90000"/>
                </a:lnSpc>
                <a:spcBef>
                  <a:spcPct val="0"/>
                </a:spcBef>
                <a:spcAft>
                  <a:spcPct val="15000"/>
                </a:spcAft>
                <a:buChar char="••"/>
              </a:pPr>
              <a:r>
                <a:rPr lang="en-US" sz="1100" kern="1200" smtClean="0"/>
                <a:t>EO Pillar</a:t>
              </a:r>
              <a:endParaRPr lang="en-US" sz="1100" kern="1200" dirty="0"/>
            </a:p>
            <a:p>
              <a:pPr marL="171450" lvl="1" indent="-171450" algn="l" defTabSz="800100">
                <a:lnSpc>
                  <a:spcPct val="90000"/>
                </a:lnSpc>
                <a:spcBef>
                  <a:spcPct val="0"/>
                </a:spcBef>
                <a:spcAft>
                  <a:spcPct val="15000"/>
                </a:spcAft>
                <a:buChar char="••"/>
              </a:pPr>
              <a:r>
                <a:rPr lang="en-US" sz="1100" kern="1200" smtClean="0"/>
                <a:t>GEO</a:t>
              </a:r>
              <a:endParaRPr lang="en-US" sz="1100" kern="1200" dirty="0"/>
            </a:p>
            <a:p>
              <a:pPr marL="171450" lvl="1" indent="-171450" algn="l" defTabSz="800100">
                <a:lnSpc>
                  <a:spcPct val="90000"/>
                </a:lnSpc>
                <a:spcBef>
                  <a:spcPct val="0"/>
                </a:spcBef>
                <a:spcAft>
                  <a:spcPct val="15000"/>
                </a:spcAft>
                <a:buChar char="••"/>
              </a:pPr>
              <a:r>
                <a:rPr lang="en-US" sz="1100" kern="1200" smtClean="0"/>
                <a:t>Climate Research (ENES)</a:t>
              </a:r>
              <a:endParaRPr lang="en-US" sz="1100" kern="1200" dirty="0"/>
            </a:p>
            <a:p>
              <a:pPr marL="171450" lvl="1" indent="-171450" algn="l" defTabSz="800100">
                <a:lnSpc>
                  <a:spcPct val="90000"/>
                </a:lnSpc>
                <a:spcBef>
                  <a:spcPct val="0"/>
                </a:spcBef>
                <a:spcAft>
                  <a:spcPct val="15000"/>
                </a:spcAft>
                <a:buChar char="••"/>
              </a:pPr>
              <a:r>
                <a:rPr lang="en-US" sz="1100" kern="1200" smtClean="0"/>
                <a:t>Seismology (ORFEUS, EPOS)</a:t>
              </a:r>
              <a:endParaRPr lang="en-US" sz="1100" kern="1200" dirty="0"/>
            </a:p>
          </p:txBody>
        </p:sp>
      </p:grpSp>
      <p:grpSp>
        <p:nvGrpSpPr>
          <p:cNvPr id="16" name="Group 15"/>
          <p:cNvGrpSpPr/>
          <p:nvPr/>
        </p:nvGrpSpPr>
        <p:grpSpPr>
          <a:xfrm>
            <a:off x="7380312" y="5229201"/>
            <a:ext cx="1512168" cy="1440159"/>
            <a:chOff x="5609777" y="1474339"/>
            <a:chExt cx="3144837" cy="1802677"/>
          </a:xfrm>
          <a:solidFill>
            <a:schemeClr val="accent1">
              <a:lumMod val="60000"/>
              <a:lumOff val="40000"/>
            </a:schemeClr>
          </a:solidFill>
        </p:grpSpPr>
        <p:sp>
          <p:nvSpPr>
            <p:cNvPr id="17" name="Rounded Rectangle 16"/>
            <p:cNvSpPr/>
            <p:nvPr/>
          </p:nvSpPr>
          <p:spPr>
            <a:xfrm>
              <a:off x="5609777" y="1474339"/>
              <a:ext cx="3144837" cy="1802677"/>
            </a:xfrm>
            <a:prstGeom prst="roundRect">
              <a:avLst>
                <a:gd name="adj" fmla="val 10000"/>
              </a:avLst>
            </a:prstGeom>
            <a:grpFill/>
          </p:spPr>
          <p:style>
            <a:lnRef idx="2">
              <a:schemeClr val="lt1">
                <a:hueOff val="0"/>
                <a:satOff val="0"/>
                <a:lumOff val="0"/>
                <a:alphaOff val="0"/>
              </a:schemeClr>
            </a:lnRef>
            <a:fillRef idx="1">
              <a:schemeClr val="accent1">
                <a:shade val="80000"/>
                <a:hueOff val="145437"/>
                <a:satOff val="-50772"/>
                <a:lumOff val="39140"/>
                <a:alphaOff val="0"/>
              </a:schemeClr>
            </a:fillRef>
            <a:effectRef idx="0">
              <a:schemeClr val="accent1">
                <a:shade val="80000"/>
                <a:hueOff val="145437"/>
                <a:satOff val="-50772"/>
                <a:lumOff val="39140"/>
                <a:alphaOff val="0"/>
              </a:schemeClr>
            </a:effectRef>
            <a:fontRef idx="minor">
              <a:schemeClr val="lt1"/>
            </a:fontRef>
          </p:style>
        </p:sp>
        <p:sp>
          <p:nvSpPr>
            <p:cNvPr id="18" name="Rounded Rectangle 4"/>
            <p:cNvSpPr/>
            <p:nvPr/>
          </p:nvSpPr>
          <p:spPr>
            <a:xfrm>
              <a:off x="5662576" y="1527138"/>
              <a:ext cx="3039239" cy="16970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t" anchorCtr="0">
              <a:noAutofit/>
            </a:bodyPr>
            <a:lstStyle/>
            <a:p>
              <a:pPr lvl="0" algn="l" defTabSz="800100">
                <a:lnSpc>
                  <a:spcPct val="90000"/>
                </a:lnSpc>
                <a:spcBef>
                  <a:spcPct val="0"/>
                </a:spcBef>
                <a:spcAft>
                  <a:spcPct val="35000"/>
                </a:spcAft>
              </a:pPr>
              <a:r>
                <a:rPr lang="en-US" sz="1100" kern="1200" dirty="0" smtClean="0"/>
                <a:t>Biological Sciences</a:t>
              </a:r>
              <a:endParaRPr lang="en-US" sz="1100" kern="1200" dirty="0"/>
            </a:p>
            <a:p>
              <a:pPr marL="171450" lvl="1" indent="-171450" algn="l" defTabSz="800100">
                <a:lnSpc>
                  <a:spcPct val="90000"/>
                </a:lnSpc>
                <a:spcBef>
                  <a:spcPct val="0"/>
                </a:spcBef>
                <a:spcAft>
                  <a:spcPct val="15000"/>
                </a:spcAft>
                <a:buChar char="••"/>
              </a:pPr>
              <a:r>
                <a:rPr lang="en-US" sz="1100" kern="1200" dirty="0" smtClean="0"/>
                <a:t>Marine and freshwater biology (IFREMER)</a:t>
              </a:r>
              <a:endParaRPr lang="en-US" sz="1100" kern="1200" dirty="0"/>
            </a:p>
            <a:p>
              <a:pPr marL="171450" lvl="1" indent="-171450" algn="l" defTabSz="800100">
                <a:lnSpc>
                  <a:spcPct val="90000"/>
                </a:lnSpc>
                <a:spcBef>
                  <a:spcPct val="0"/>
                </a:spcBef>
                <a:spcAft>
                  <a:spcPct val="15000"/>
                </a:spcAft>
                <a:buChar char="••"/>
              </a:pPr>
              <a:r>
                <a:rPr lang="en-US" sz="1100" kern="1200" dirty="0" smtClean="0"/>
                <a:t>Biodiversity conservation (</a:t>
              </a:r>
              <a:r>
                <a:rPr lang="en-US" sz="1100" kern="1200" dirty="0" err="1" smtClean="0"/>
                <a:t>LifeWatch</a:t>
              </a:r>
              <a:r>
                <a:rPr lang="en-US" sz="1100" kern="1200" dirty="0" smtClean="0"/>
                <a:t>)</a:t>
              </a:r>
              <a:endParaRPr lang="en-US" sz="1100" kern="1200" dirty="0"/>
            </a:p>
            <a:p>
              <a:pPr marL="171450" lvl="1" indent="-171450" algn="l" defTabSz="800100">
                <a:lnSpc>
                  <a:spcPct val="90000"/>
                </a:lnSpc>
                <a:spcBef>
                  <a:spcPct val="0"/>
                </a:spcBef>
                <a:spcAft>
                  <a:spcPct val="15000"/>
                </a:spcAft>
                <a:buChar char="••"/>
              </a:pPr>
              <a:r>
                <a:rPr lang="en-US" sz="1100" kern="1200" dirty="0" smtClean="0"/>
                <a:t>Ecology (ICOS)</a:t>
              </a:r>
              <a:endParaRPr lang="en-US" sz="1100" kern="1200" dirty="0"/>
            </a:p>
          </p:txBody>
        </p:sp>
      </p:grpSp>
      <p:sp>
        <p:nvSpPr>
          <p:cNvPr id="19" name="Rectangle 18"/>
          <p:cNvSpPr/>
          <p:nvPr/>
        </p:nvSpPr>
        <p:spPr>
          <a:xfrm>
            <a:off x="2051720" y="2492896"/>
            <a:ext cx="6840760" cy="4176464"/>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Thematic services</a:t>
            </a:r>
            <a:endParaRPr lang="en-US" sz="2000" dirty="0">
              <a:solidFill>
                <a:schemeClr val="bg1"/>
              </a:solidFill>
            </a:endParaRPr>
          </a:p>
        </p:txBody>
      </p:sp>
    </p:spTree>
    <p:extLst>
      <p:ext uri="{BB962C8B-B14F-4D97-AF65-F5344CB8AC3E}">
        <p14:creationId xmlns:p14="http://schemas.microsoft.com/office/powerpoint/2010/main" val="2813383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00512" y="980728"/>
            <a:ext cx="2859320" cy="369332"/>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Open Collaboration services</a:t>
            </a:r>
            <a:endParaRPr lang="en-GB" dirty="0">
              <a:solidFill>
                <a:srgbClr val="282828"/>
              </a:solidFill>
            </a:endParaRPr>
          </a:p>
        </p:txBody>
      </p:sp>
      <p:sp>
        <p:nvSpPr>
          <p:cNvPr id="20" name="TextBox 19"/>
          <p:cNvSpPr txBox="1"/>
          <p:nvPr/>
        </p:nvSpPr>
        <p:spPr>
          <a:xfrm>
            <a:off x="3203848" y="980728"/>
            <a:ext cx="3240360" cy="646331"/>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Basic infrastructure and added-value services</a:t>
            </a:r>
            <a:endParaRPr lang="en-GB" dirty="0">
              <a:solidFill>
                <a:srgbClr val="282828"/>
              </a:solidFill>
            </a:endParaRPr>
          </a:p>
        </p:txBody>
      </p:sp>
      <p:sp>
        <p:nvSpPr>
          <p:cNvPr id="21" name="TextBox 20"/>
          <p:cNvSpPr txBox="1"/>
          <p:nvPr/>
        </p:nvSpPr>
        <p:spPr>
          <a:xfrm>
            <a:off x="200512" y="2255961"/>
            <a:ext cx="2859320" cy="369332"/>
          </a:xfrm>
          <a:prstGeom prst="rect">
            <a:avLst/>
          </a:prstGeom>
          <a:solidFill>
            <a:schemeClr val="accent5">
              <a:lumMod val="75000"/>
            </a:schemeClr>
          </a:solidFill>
          <a:ln>
            <a:noFill/>
          </a:ln>
        </p:spPr>
        <p:txBody>
          <a:bodyPr wrap="square" rtlCol="0">
            <a:spAutoFit/>
          </a:bodyPr>
          <a:lstStyle/>
          <a:p>
            <a:r>
              <a:rPr lang="en-GB" dirty="0" smtClean="0">
                <a:solidFill>
                  <a:srgbClr val="282828"/>
                </a:solidFill>
              </a:rPr>
              <a:t>Federation services</a:t>
            </a:r>
            <a:endParaRPr lang="en-GB" dirty="0">
              <a:solidFill>
                <a:srgbClr val="282828"/>
              </a:solidFill>
            </a:endParaRPr>
          </a:p>
        </p:txBody>
      </p:sp>
      <p:sp>
        <p:nvSpPr>
          <p:cNvPr id="22" name="TextBox 21"/>
          <p:cNvSpPr txBox="1"/>
          <p:nvPr/>
        </p:nvSpPr>
        <p:spPr>
          <a:xfrm>
            <a:off x="200512" y="1340768"/>
            <a:ext cx="2808000" cy="646331"/>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Applications Database</a:t>
            </a:r>
          </a:p>
          <a:p>
            <a:pPr marL="285750" indent="-285750">
              <a:buFont typeface="Arial" panose="020B0604020202020204" pitchFamily="34" charset="0"/>
              <a:buChar char="•"/>
            </a:pPr>
            <a:r>
              <a:rPr lang="en-GB" dirty="0" smtClean="0"/>
              <a:t>Repositories</a:t>
            </a:r>
            <a:endParaRPr lang="en-GB" dirty="0"/>
          </a:p>
        </p:txBody>
      </p:sp>
      <p:sp>
        <p:nvSpPr>
          <p:cNvPr id="23" name="TextBox 22"/>
          <p:cNvSpPr txBox="1"/>
          <p:nvPr/>
        </p:nvSpPr>
        <p:spPr>
          <a:xfrm>
            <a:off x="217824" y="2616001"/>
            <a:ext cx="2808000"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Accounting</a:t>
            </a:r>
          </a:p>
          <a:p>
            <a:pPr marL="285750" indent="-285750">
              <a:buFont typeface="Arial" panose="020B0604020202020204" pitchFamily="34" charset="0"/>
              <a:buChar char="•"/>
            </a:pPr>
            <a:r>
              <a:rPr lang="en-GB" dirty="0" smtClean="0"/>
              <a:t>ARGO</a:t>
            </a:r>
          </a:p>
          <a:p>
            <a:pPr marL="285750" indent="-285750">
              <a:buFont typeface="Arial" panose="020B0604020202020204" pitchFamily="34" charset="0"/>
              <a:buChar char="•"/>
            </a:pPr>
            <a:r>
              <a:rPr lang="en-GB" dirty="0" smtClean="0"/>
              <a:t>Check-in</a:t>
            </a:r>
          </a:p>
          <a:p>
            <a:pPr marL="285750" indent="-285750">
              <a:buFont typeface="Arial" panose="020B0604020202020204" pitchFamily="34" charset="0"/>
              <a:buChar char="•"/>
            </a:pPr>
            <a:r>
              <a:rPr lang="en-GB" dirty="0" smtClean="0"/>
              <a:t>GGUS</a:t>
            </a:r>
          </a:p>
          <a:p>
            <a:pPr marL="285750" indent="-285750">
              <a:buFont typeface="Arial" panose="020B0604020202020204" pitchFamily="34" charset="0"/>
              <a:buChar char="•"/>
            </a:pPr>
            <a:r>
              <a:rPr lang="en-GB" dirty="0" smtClean="0"/>
              <a:t>GOCDB</a:t>
            </a:r>
          </a:p>
          <a:p>
            <a:pPr marL="285750" indent="-285750">
              <a:buFont typeface="Arial" panose="020B0604020202020204" pitchFamily="34" charset="0"/>
              <a:buChar char="•"/>
            </a:pPr>
            <a:r>
              <a:rPr lang="en-GB" dirty="0" smtClean="0"/>
              <a:t>Marketplace</a:t>
            </a:r>
          </a:p>
          <a:p>
            <a:pPr marL="285750" indent="-285750">
              <a:buFont typeface="Arial" panose="020B0604020202020204" pitchFamily="34" charset="0"/>
              <a:buChar char="•"/>
            </a:pPr>
            <a:r>
              <a:rPr lang="en-GB" dirty="0" smtClean="0"/>
              <a:t>Operations Portal</a:t>
            </a:r>
          </a:p>
          <a:p>
            <a:pPr marL="285750" indent="-285750">
              <a:buFont typeface="Arial" panose="020B0604020202020204" pitchFamily="34" charset="0"/>
              <a:buChar char="•"/>
            </a:pPr>
            <a:r>
              <a:rPr lang="en-GB" dirty="0" smtClean="0"/>
              <a:t>RC </a:t>
            </a:r>
            <a:r>
              <a:rPr lang="en-GB" dirty="0" err="1" smtClean="0"/>
              <a:t>Auth</a:t>
            </a:r>
            <a:endParaRPr lang="en-GB" dirty="0" smtClean="0"/>
          </a:p>
          <a:p>
            <a:pPr marL="285750" indent="-285750">
              <a:buFont typeface="Arial" panose="020B0604020202020204" pitchFamily="34" charset="0"/>
              <a:buChar char="•"/>
            </a:pPr>
            <a:r>
              <a:rPr lang="en-GB" dirty="0" smtClean="0"/>
              <a:t>SPMT</a:t>
            </a:r>
          </a:p>
          <a:p>
            <a:pPr marL="285750" indent="-285750">
              <a:buFont typeface="Arial" panose="020B0604020202020204" pitchFamily="34" charset="0"/>
              <a:buChar char="•"/>
            </a:pPr>
            <a:r>
              <a:rPr lang="en-GB" dirty="0" smtClean="0"/>
              <a:t>DPMT</a:t>
            </a:r>
          </a:p>
          <a:p>
            <a:pPr marL="285750" indent="-285750">
              <a:buFont typeface="Arial" panose="020B0604020202020204" pitchFamily="34" charset="0"/>
              <a:buChar char="•"/>
            </a:pPr>
            <a:r>
              <a:rPr lang="en-GB" dirty="0" smtClean="0"/>
              <a:t>B2ACCESS</a:t>
            </a:r>
          </a:p>
          <a:p>
            <a:pPr marL="285750" indent="-285750">
              <a:buFont typeface="Arial" panose="020B0604020202020204" pitchFamily="34" charset="0"/>
              <a:buChar char="•"/>
            </a:pPr>
            <a:r>
              <a:rPr lang="en-GB" dirty="0" smtClean="0"/>
              <a:t>TTS</a:t>
            </a:r>
          </a:p>
          <a:p>
            <a:pPr marL="285750" indent="-285750">
              <a:buFont typeface="Arial" panose="020B0604020202020204" pitchFamily="34" charset="0"/>
              <a:buChar char="•"/>
            </a:pPr>
            <a:r>
              <a:rPr lang="en-GB" dirty="0" smtClean="0"/>
              <a:t>SYMON</a:t>
            </a:r>
            <a:endParaRPr lang="en-GB" dirty="0"/>
          </a:p>
        </p:txBody>
      </p:sp>
      <p:sp>
        <p:nvSpPr>
          <p:cNvPr id="24" name="TextBox 23"/>
          <p:cNvSpPr txBox="1"/>
          <p:nvPr/>
        </p:nvSpPr>
        <p:spPr>
          <a:xfrm>
            <a:off x="3131840" y="1628800"/>
            <a:ext cx="4536192" cy="5078313"/>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EGI High-Throughput Compute</a:t>
            </a:r>
          </a:p>
          <a:p>
            <a:pPr marL="285750" indent="-285750">
              <a:buFont typeface="Arial" panose="020B0604020202020204" pitchFamily="34" charset="0"/>
              <a:buChar char="•"/>
            </a:pPr>
            <a:r>
              <a:rPr lang="en-GB" dirty="0" smtClean="0"/>
              <a:t>EGI Cloud Compute</a:t>
            </a:r>
          </a:p>
          <a:p>
            <a:pPr marL="285750" indent="-285750">
              <a:buFont typeface="Arial" panose="020B0604020202020204" pitchFamily="34" charset="0"/>
              <a:buChar char="•"/>
            </a:pPr>
            <a:r>
              <a:rPr lang="en-GB" dirty="0" smtClean="0"/>
              <a:t>EGI Cloud Container</a:t>
            </a:r>
          </a:p>
          <a:p>
            <a:pPr marL="285750" indent="-285750">
              <a:buFont typeface="Arial" panose="020B0604020202020204" pitchFamily="34" charset="0"/>
              <a:buChar char="•"/>
            </a:pPr>
            <a:r>
              <a:rPr lang="en-GB" dirty="0" smtClean="0"/>
              <a:t>DIRAC4EGI</a:t>
            </a:r>
          </a:p>
          <a:p>
            <a:pPr marL="285750" indent="-285750">
              <a:buFont typeface="Arial" panose="020B0604020202020204" pitchFamily="34" charset="0"/>
              <a:buChar char="•"/>
            </a:pPr>
            <a:r>
              <a:rPr lang="en-GB" dirty="0" smtClean="0"/>
              <a:t>EGI Online storage</a:t>
            </a:r>
          </a:p>
          <a:p>
            <a:pPr marL="285750" indent="-285750">
              <a:buFont typeface="Arial" panose="020B0604020202020204" pitchFamily="34" charset="0"/>
              <a:buChar char="•"/>
            </a:pPr>
            <a:r>
              <a:rPr lang="en-GB" dirty="0" smtClean="0"/>
              <a:t>EGI </a:t>
            </a:r>
            <a:r>
              <a:rPr lang="en-GB" dirty="0" err="1" smtClean="0"/>
              <a:t>DataHub</a:t>
            </a:r>
            <a:endParaRPr lang="en-GB" dirty="0" smtClean="0"/>
          </a:p>
          <a:p>
            <a:pPr marL="285750" indent="-285750">
              <a:buFont typeface="Arial" panose="020B0604020202020204" pitchFamily="34" charset="0"/>
              <a:buChar char="•"/>
            </a:pPr>
            <a:r>
              <a:rPr lang="en-GB" dirty="0" smtClean="0"/>
              <a:t>B2HANDLE</a:t>
            </a:r>
          </a:p>
          <a:p>
            <a:pPr marL="285750" indent="-285750">
              <a:buFont typeface="Arial" panose="020B0604020202020204" pitchFamily="34" charset="0"/>
              <a:buChar char="•"/>
            </a:pPr>
            <a:r>
              <a:rPr lang="en-GB" dirty="0" smtClean="0"/>
              <a:t>B2FIND</a:t>
            </a:r>
          </a:p>
          <a:p>
            <a:pPr marL="285750" indent="-285750">
              <a:buFont typeface="Arial" panose="020B0604020202020204" pitchFamily="34" charset="0"/>
              <a:buChar char="•"/>
            </a:pPr>
            <a:r>
              <a:rPr lang="en-GB" dirty="0" smtClean="0"/>
              <a:t>B2DROP</a:t>
            </a:r>
          </a:p>
          <a:p>
            <a:pPr marL="285750" indent="-285750">
              <a:buFont typeface="Arial" panose="020B0604020202020204" pitchFamily="34" charset="0"/>
              <a:buChar char="•"/>
            </a:pPr>
            <a:r>
              <a:rPr lang="en-GB" dirty="0" smtClean="0"/>
              <a:t>B2SAFE</a:t>
            </a:r>
          </a:p>
          <a:p>
            <a:pPr marL="285750" indent="-285750">
              <a:buFont typeface="Arial" panose="020B0604020202020204" pitchFamily="34" charset="0"/>
              <a:buChar char="•"/>
            </a:pPr>
            <a:r>
              <a:rPr lang="en-GB" dirty="0" smtClean="0"/>
              <a:t>B2STAGE</a:t>
            </a:r>
          </a:p>
          <a:p>
            <a:pPr marL="285750" indent="-285750">
              <a:buFont typeface="Arial" panose="020B0604020202020204" pitchFamily="34" charset="0"/>
              <a:buChar char="•"/>
            </a:pPr>
            <a:r>
              <a:rPr lang="en-GB" dirty="0" smtClean="0"/>
              <a:t>B2NOTE</a:t>
            </a:r>
          </a:p>
          <a:p>
            <a:pPr marL="285750" indent="-285750">
              <a:buFont typeface="Arial" panose="020B0604020202020204" pitchFamily="34" charset="0"/>
              <a:buChar char="•"/>
            </a:pPr>
            <a:r>
              <a:rPr lang="en-GB" dirty="0" smtClean="0"/>
              <a:t>ETDR</a:t>
            </a:r>
          </a:p>
          <a:p>
            <a:pPr marL="285750" indent="-285750">
              <a:buFont typeface="Arial" panose="020B0604020202020204" pitchFamily="34" charset="0"/>
              <a:buChar char="•"/>
            </a:pPr>
            <a:r>
              <a:rPr lang="en-GB" dirty="0" smtClean="0"/>
              <a:t>Sensitive Data Service</a:t>
            </a:r>
          </a:p>
          <a:p>
            <a:pPr marL="285750" indent="-285750">
              <a:buFont typeface="Arial" panose="020B0604020202020204" pitchFamily="34" charset="0"/>
              <a:buChar char="•"/>
            </a:pPr>
            <a:r>
              <a:rPr lang="en-GB" dirty="0" smtClean="0"/>
              <a:t>Advanced IaaS</a:t>
            </a:r>
          </a:p>
          <a:p>
            <a:pPr marL="285750" indent="-285750">
              <a:buFont typeface="Arial" panose="020B0604020202020204" pitchFamily="34" charset="0"/>
              <a:buChar char="•"/>
            </a:pPr>
            <a:r>
              <a:rPr lang="en-GB" dirty="0" smtClean="0"/>
              <a:t>TOSCA for Heat</a:t>
            </a:r>
          </a:p>
          <a:p>
            <a:pPr marL="285750" indent="-285750">
              <a:buFont typeface="Arial" panose="020B0604020202020204" pitchFamily="34" charset="0"/>
              <a:buChar char="•"/>
            </a:pPr>
            <a:r>
              <a:rPr lang="en-GB" dirty="0" smtClean="0"/>
              <a:t>OPIE</a:t>
            </a:r>
            <a:endParaRPr lang="en-GB" dirty="0"/>
          </a:p>
          <a:p>
            <a:pPr marL="285750" indent="-285750">
              <a:buFont typeface="Arial" panose="020B0604020202020204" pitchFamily="34" charset="0"/>
              <a:buChar char="•"/>
            </a:pPr>
            <a:endParaRPr lang="en-GB"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67</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a:xfrm>
            <a:off x="2911677" y="-27384"/>
            <a:ext cx="5980803" cy="864081"/>
          </a:xfrm>
        </p:spPr>
        <p:txBody>
          <a:bodyPr>
            <a:normAutofit lnSpcReduction="10000"/>
          </a:bodyPr>
          <a:lstStyle/>
          <a:p>
            <a:r>
              <a:rPr lang="en-US" dirty="0" smtClean="0"/>
              <a:t>Service catalogue</a:t>
            </a:r>
          </a:p>
          <a:p>
            <a:r>
              <a:rPr lang="en-US" sz="1800" dirty="0">
                <a:hlinkClick r:id="rId2"/>
              </a:rPr>
              <a:t>http://www.eosc-hub.eu/</a:t>
            </a:r>
            <a:r>
              <a:rPr lang="en-US" sz="1800" dirty="0" smtClean="0">
                <a:hlinkClick r:id="rId2"/>
              </a:rPr>
              <a:t>catalogue</a:t>
            </a:r>
            <a:r>
              <a:rPr lang="en-US" sz="1800" dirty="0" smtClean="0"/>
              <a:t> </a:t>
            </a:r>
            <a:endParaRPr lang="en-US" sz="1800"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sp>
        <p:nvSpPr>
          <p:cNvPr id="16" name="TextBox 15"/>
          <p:cNvSpPr txBox="1"/>
          <p:nvPr/>
        </p:nvSpPr>
        <p:spPr>
          <a:xfrm>
            <a:off x="5940152" y="692696"/>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17" name="TextBox 16"/>
          <p:cNvSpPr txBox="1"/>
          <p:nvPr/>
        </p:nvSpPr>
        <p:spPr>
          <a:xfrm>
            <a:off x="2597920" y="692696"/>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WP5</a:t>
            </a:r>
            <a:endParaRPr lang="en-US" sz="1400" b="1" dirty="0">
              <a:solidFill>
                <a:schemeClr val="accent2">
                  <a:lumMod val="75000"/>
                </a:schemeClr>
              </a:solidFill>
            </a:endParaRPr>
          </a:p>
        </p:txBody>
      </p:sp>
      <p:sp>
        <p:nvSpPr>
          <p:cNvPr id="18" name="TextBox 17"/>
          <p:cNvSpPr txBox="1"/>
          <p:nvPr/>
        </p:nvSpPr>
        <p:spPr>
          <a:xfrm>
            <a:off x="2597920" y="1988840"/>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WP5</a:t>
            </a:r>
            <a:endParaRPr lang="en-US" sz="1400" b="1" dirty="0">
              <a:solidFill>
                <a:schemeClr val="accent2">
                  <a:lumMod val="75000"/>
                </a:schemeClr>
              </a:solidFill>
            </a:endParaRPr>
          </a:p>
        </p:txBody>
      </p:sp>
      <p:sp>
        <p:nvSpPr>
          <p:cNvPr id="15" name="TextBox 14"/>
          <p:cNvSpPr txBox="1"/>
          <p:nvPr/>
        </p:nvSpPr>
        <p:spPr>
          <a:xfrm>
            <a:off x="6660232" y="980728"/>
            <a:ext cx="2232248" cy="369332"/>
          </a:xfrm>
          <a:prstGeom prst="rect">
            <a:avLst/>
          </a:prstGeom>
          <a:solidFill>
            <a:schemeClr val="accent1">
              <a:lumMod val="60000"/>
              <a:lumOff val="40000"/>
            </a:schemeClr>
          </a:solidFill>
          <a:ln>
            <a:noFill/>
          </a:ln>
        </p:spPr>
        <p:txBody>
          <a:bodyPr wrap="square" rtlCol="0">
            <a:spAutoFit/>
          </a:bodyPr>
          <a:lstStyle/>
          <a:p>
            <a:r>
              <a:rPr lang="en-GB" dirty="0" smtClean="0">
                <a:solidFill>
                  <a:schemeClr val="bg1"/>
                </a:solidFill>
              </a:rPr>
              <a:t>Thematic services</a:t>
            </a:r>
            <a:endParaRPr lang="en-GB" dirty="0">
              <a:solidFill>
                <a:schemeClr val="bg1"/>
              </a:solidFill>
            </a:endParaRPr>
          </a:p>
        </p:txBody>
      </p:sp>
      <p:sp>
        <p:nvSpPr>
          <p:cNvPr id="25" name="TextBox 24"/>
          <p:cNvSpPr txBox="1"/>
          <p:nvPr/>
        </p:nvSpPr>
        <p:spPr>
          <a:xfrm>
            <a:off x="8460432" y="692696"/>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WP7</a:t>
            </a:r>
            <a:endParaRPr lang="en-US" sz="1400" b="1" dirty="0">
              <a:solidFill>
                <a:schemeClr val="accent2">
                  <a:lumMod val="75000"/>
                </a:schemeClr>
              </a:solidFill>
            </a:endParaRPr>
          </a:p>
        </p:txBody>
      </p:sp>
      <p:sp>
        <p:nvSpPr>
          <p:cNvPr id="26" name="TextBox 25"/>
          <p:cNvSpPr txBox="1"/>
          <p:nvPr/>
        </p:nvSpPr>
        <p:spPr>
          <a:xfrm>
            <a:off x="6588224" y="1347733"/>
            <a:ext cx="2808000" cy="3693319"/>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ECAS</a:t>
            </a:r>
          </a:p>
          <a:p>
            <a:pPr marL="285750" indent="-285750">
              <a:buFont typeface="Arial" panose="020B0604020202020204" pitchFamily="34" charset="0"/>
              <a:buChar char="•"/>
            </a:pPr>
            <a:r>
              <a:rPr lang="en-GB" dirty="0" smtClean="0"/>
              <a:t>DARIAH Gateway</a:t>
            </a:r>
          </a:p>
          <a:p>
            <a:pPr marL="285750" indent="-285750">
              <a:buFont typeface="Arial" panose="020B0604020202020204" pitchFamily="34" charset="0"/>
              <a:buChar char="•"/>
            </a:pPr>
            <a:r>
              <a:rPr lang="en-GB" dirty="0" err="1" smtClean="0"/>
              <a:t>OPENCoastS</a:t>
            </a:r>
            <a:endParaRPr lang="en-GB" dirty="0" smtClean="0"/>
          </a:p>
          <a:p>
            <a:pPr marL="285750" indent="-285750">
              <a:buFont typeface="Arial" panose="020B0604020202020204" pitchFamily="34" charset="0"/>
              <a:buChar char="•"/>
            </a:pPr>
            <a:r>
              <a:rPr lang="en-GB" dirty="0" smtClean="0"/>
              <a:t>GEOSS</a:t>
            </a:r>
          </a:p>
          <a:p>
            <a:pPr marL="285750" indent="-285750">
              <a:buFont typeface="Arial" panose="020B0604020202020204" pitchFamily="34" charset="0"/>
              <a:buChar char="•"/>
            </a:pPr>
            <a:r>
              <a:rPr lang="en-GB" dirty="0" smtClean="0"/>
              <a:t>EO Pillar</a:t>
            </a:r>
          </a:p>
          <a:p>
            <a:pPr marL="285750" indent="-285750">
              <a:buFont typeface="Arial" panose="020B0604020202020204" pitchFamily="34" charset="0"/>
              <a:buChar char="•"/>
            </a:pPr>
            <a:r>
              <a:rPr lang="en-GB" dirty="0" err="1" smtClean="0"/>
              <a:t>WeNMR</a:t>
            </a:r>
            <a:endParaRPr lang="en-GB" dirty="0" smtClean="0"/>
          </a:p>
          <a:p>
            <a:pPr marL="285750" indent="-285750">
              <a:buFont typeface="Arial" panose="020B0604020202020204" pitchFamily="34" charset="0"/>
              <a:buChar char="•"/>
            </a:pPr>
            <a:r>
              <a:rPr lang="en-GB" dirty="0" smtClean="0"/>
              <a:t>DODAS</a:t>
            </a:r>
          </a:p>
          <a:p>
            <a:pPr marL="285750" indent="-285750">
              <a:buFont typeface="Arial" panose="020B0604020202020204" pitchFamily="34" charset="0"/>
              <a:buChar char="•"/>
            </a:pPr>
            <a:r>
              <a:rPr lang="en-GB" dirty="0" err="1" smtClean="0"/>
              <a:t>LifeWatch</a:t>
            </a:r>
            <a:endParaRPr lang="en-GB" dirty="0" smtClean="0"/>
          </a:p>
          <a:p>
            <a:pPr marL="285750" indent="-285750">
              <a:buFont typeface="Arial" panose="020B0604020202020204" pitchFamily="34" charset="0"/>
              <a:buChar char="•"/>
            </a:pPr>
            <a:r>
              <a:rPr lang="en-GB" dirty="0" smtClean="0"/>
              <a:t>CMI</a:t>
            </a:r>
          </a:p>
          <a:p>
            <a:r>
              <a:rPr lang="en-GB" sz="1400" dirty="0" smtClean="0"/>
              <a:t>From month 19:</a:t>
            </a:r>
            <a:endParaRPr lang="en-GB" sz="1400" dirty="0"/>
          </a:p>
          <a:p>
            <a:pPr marL="285750" indent="-285750">
              <a:buFont typeface="Arial" panose="020B0604020202020204" pitchFamily="34" charset="0"/>
              <a:buChar char="•"/>
            </a:pPr>
            <a:r>
              <a:rPr lang="en-GB" dirty="0" smtClean="0"/>
              <a:t>IFREMER</a:t>
            </a:r>
          </a:p>
          <a:p>
            <a:pPr marL="285750" indent="-285750">
              <a:buFont typeface="Arial" panose="020B0604020202020204" pitchFamily="34" charset="0"/>
              <a:buChar char="•"/>
            </a:pPr>
            <a:r>
              <a:rPr lang="en-GB" dirty="0" smtClean="0"/>
              <a:t>EISCAT_3D Portal</a:t>
            </a:r>
          </a:p>
          <a:p>
            <a:pPr marL="285750" indent="-285750">
              <a:buFont typeface="Arial" panose="020B0604020202020204" pitchFamily="34" charset="0"/>
              <a:buChar char="•"/>
            </a:pPr>
            <a:endParaRPr lang="en-GB" dirty="0"/>
          </a:p>
        </p:txBody>
      </p:sp>
      <p:sp>
        <p:nvSpPr>
          <p:cNvPr id="2" name="TextBox 1"/>
          <p:cNvSpPr txBox="1"/>
          <p:nvPr/>
        </p:nvSpPr>
        <p:spPr>
          <a:xfrm>
            <a:off x="6588224" y="5085184"/>
            <a:ext cx="2371262" cy="646331"/>
          </a:xfrm>
          <a:prstGeom prst="rect">
            <a:avLst/>
          </a:prstGeom>
          <a:noFill/>
        </p:spPr>
        <p:txBody>
          <a:bodyPr wrap="none" rtlCol="0">
            <a:spAutoFit/>
          </a:bodyPr>
          <a:lstStyle/>
          <a:p>
            <a:r>
              <a:rPr lang="en-US" i="1" dirty="0" smtClean="0"/>
              <a:t>+ new service from</a:t>
            </a:r>
            <a:br>
              <a:rPr lang="en-US" i="1" dirty="0" smtClean="0"/>
            </a:br>
            <a:r>
              <a:rPr lang="en-US" i="1" dirty="0" smtClean="0"/>
              <a:t>outside the consortium</a:t>
            </a:r>
            <a:endParaRPr lang="en-US" i="1" dirty="0"/>
          </a:p>
        </p:txBody>
      </p:sp>
    </p:spTree>
    <p:extLst>
      <p:ext uri="{BB962C8B-B14F-4D97-AF65-F5344CB8AC3E}">
        <p14:creationId xmlns:p14="http://schemas.microsoft.com/office/powerpoint/2010/main" val="247337172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68</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0512" y="1052736"/>
            <a:ext cx="8691968" cy="461665"/>
          </a:xfrm>
          <a:prstGeom prst="rect">
            <a:avLst/>
          </a:prstGeom>
          <a:solidFill>
            <a:srgbClr val="C09003"/>
          </a:solidFill>
          <a:ln>
            <a:noFill/>
          </a:ln>
        </p:spPr>
        <p:txBody>
          <a:bodyPr wrap="square" rtlCol="0">
            <a:spAutoFit/>
          </a:bodyPr>
          <a:lstStyle/>
          <a:p>
            <a:r>
              <a:rPr lang="en-GB" sz="2400" b="1" dirty="0" smtClean="0">
                <a:solidFill>
                  <a:srgbClr val="282828"/>
                </a:solidFill>
              </a:rPr>
              <a:t>Open Collaboration services</a:t>
            </a:r>
            <a:endParaRPr lang="en-GB" sz="2400" b="1" dirty="0">
              <a:solidFill>
                <a:srgbClr val="282828"/>
              </a:solidFill>
            </a:endParaRPr>
          </a:p>
        </p:txBody>
      </p:sp>
      <p:sp>
        <p:nvSpPr>
          <p:cNvPr id="14" name="TextBox 13"/>
          <p:cNvSpPr txBox="1"/>
          <p:nvPr/>
        </p:nvSpPr>
        <p:spPr>
          <a:xfrm>
            <a:off x="200512" y="1700808"/>
            <a:ext cx="8691968" cy="923330"/>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Applications Database</a:t>
            </a:r>
            <a:r>
              <a:rPr lang="en-GB" dirty="0" smtClean="0"/>
              <a:t>: </a:t>
            </a:r>
            <a:r>
              <a:rPr lang="en-GB" i="1" dirty="0" smtClean="0"/>
              <a:t>Virtual </a:t>
            </a:r>
            <a:r>
              <a:rPr lang="en-GB" i="1" dirty="0"/>
              <a:t>appliances and application software repository and </a:t>
            </a:r>
            <a:r>
              <a:rPr lang="en-GB" i="1" dirty="0" smtClean="0"/>
              <a:t>management</a:t>
            </a:r>
          </a:p>
          <a:p>
            <a:pPr marL="285750" indent="-285750">
              <a:buFont typeface="Arial" panose="020B0604020202020204" pitchFamily="34" charset="0"/>
              <a:buChar char="•"/>
            </a:pPr>
            <a:r>
              <a:rPr lang="en-GB" b="1" dirty="0" smtClean="0"/>
              <a:t>Repositories:</a:t>
            </a:r>
            <a:r>
              <a:rPr lang="en-GB" dirty="0" smtClean="0"/>
              <a:t> </a:t>
            </a:r>
            <a:r>
              <a:rPr lang="en-GB" i="1" dirty="0"/>
              <a:t>Repositories of verified software to be deployed by the </a:t>
            </a:r>
            <a:r>
              <a:rPr lang="en-GB" i="1" dirty="0" smtClean="0"/>
              <a:t>Service Providers</a:t>
            </a:r>
            <a:endParaRPr lang="en-GB" i="1" dirty="0"/>
          </a:p>
        </p:txBody>
      </p:sp>
    </p:spTree>
    <p:extLst>
      <p:ext uri="{BB962C8B-B14F-4D97-AF65-F5344CB8AC3E}">
        <p14:creationId xmlns:p14="http://schemas.microsoft.com/office/powerpoint/2010/main" val="25469325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69</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0512" y="1052736"/>
            <a:ext cx="8691968" cy="461665"/>
          </a:xfrm>
          <a:prstGeom prst="rect">
            <a:avLst/>
          </a:prstGeom>
          <a:solidFill>
            <a:srgbClr val="C09003"/>
          </a:solidFill>
          <a:ln>
            <a:noFill/>
          </a:ln>
        </p:spPr>
        <p:txBody>
          <a:bodyPr wrap="square" rtlCol="0">
            <a:spAutoFit/>
          </a:bodyPr>
          <a:lstStyle/>
          <a:p>
            <a:r>
              <a:rPr lang="en-GB" sz="2400" b="1" dirty="0" smtClean="0">
                <a:solidFill>
                  <a:srgbClr val="282828"/>
                </a:solidFill>
              </a:rPr>
              <a:t>Federation services</a:t>
            </a:r>
            <a:endParaRPr lang="en-GB" sz="2400" b="1" dirty="0">
              <a:solidFill>
                <a:srgbClr val="282828"/>
              </a:solidFill>
            </a:endParaRPr>
          </a:p>
        </p:txBody>
      </p:sp>
      <p:sp>
        <p:nvSpPr>
          <p:cNvPr id="14" name="TextBox 13"/>
          <p:cNvSpPr txBox="1"/>
          <p:nvPr/>
        </p:nvSpPr>
        <p:spPr>
          <a:xfrm>
            <a:off x="200512" y="1513583"/>
            <a:ext cx="8691968" cy="472372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GB" b="1" dirty="0" smtClean="0"/>
              <a:t>Accounting: </a:t>
            </a:r>
            <a:r>
              <a:rPr lang="en-GB" i="1" dirty="0"/>
              <a:t>Infrastructure composed by repositories and portal to collect usage statistics of the EOSC-hub services and present them to the stakeholders</a:t>
            </a:r>
            <a:endParaRPr lang="en-GB" b="1" i="1" dirty="0" smtClean="0"/>
          </a:p>
          <a:p>
            <a:pPr marL="285750" indent="-285750">
              <a:lnSpc>
                <a:spcPct val="120000"/>
              </a:lnSpc>
              <a:buFont typeface="Arial" panose="020B0604020202020204" pitchFamily="34" charset="0"/>
              <a:buChar char="•"/>
            </a:pPr>
            <a:r>
              <a:rPr lang="en-GB" b="1" dirty="0" smtClean="0"/>
              <a:t>ARGO</a:t>
            </a:r>
            <a:r>
              <a:rPr lang="en-GB" dirty="0" smtClean="0"/>
              <a:t>: </a:t>
            </a:r>
            <a:r>
              <a:rPr lang="en-GB" i="1" dirty="0"/>
              <a:t>Monitoring infrastructure to track services status and collect </a:t>
            </a:r>
            <a:r>
              <a:rPr lang="en-GB" i="1" dirty="0" smtClean="0"/>
              <a:t>statistics</a:t>
            </a:r>
          </a:p>
          <a:p>
            <a:pPr marL="285750" indent="-285750">
              <a:lnSpc>
                <a:spcPct val="120000"/>
              </a:lnSpc>
              <a:buFont typeface="Arial" panose="020B0604020202020204" pitchFamily="34" charset="0"/>
              <a:buChar char="•"/>
            </a:pPr>
            <a:r>
              <a:rPr lang="en-GB" b="1" dirty="0" smtClean="0"/>
              <a:t>Check-in: </a:t>
            </a:r>
            <a:r>
              <a:rPr lang="en-GB" i="1" dirty="0"/>
              <a:t>AAI platform for federated authentication to EGI services</a:t>
            </a:r>
            <a:endParaRPr lang="en-GB" b="1" i="1" dirty="0" smtClean="0"/>
          </a:p>
          <a:p>
            <a:pPr marL="285750" indent="-285750">
              <a:lnSpc>
                <a:spcPct val="120000"/>
              </a:lnSpc>
              <a:buFont typeface="Arial" panose="020B0604020202020204" pitchFamily="34" charset="0"/>
              <a:buChar char="•"/>
            </a:pPr>
            <a:r>
              <a:rPr lang="en-GB" b="1" dirty="0"/>
              <a:t>GGUS: </a:t>
            </a:r>
            <a:r>
              <a:rPr lang="en-GB" i="1" dirty="0"/>
              <a:t>Helpdesk platform for the EGI infrastructure</a:t>
            </a:r>
            <a:endParaRPr lang="en-GB" i="1" dirty="0" smtClean="0"/>
          </a:p>
          <a:p>
            <a:pPr marL="285750" indent="-285750">
              <a:lnSpc>
                <a:spcPct val="120000"/>
              </a:lnSpc>
              <a:buFont typeface="Arial" panose="020B0604020202020204" pitchFamily="34" charset="0"/>
              <a:buChar char="•"/>
            </a:pPr>
            <a:r>
              <a:rPr lang="en-GB" b="1" dirty="0" smtClean="0"/>
              <a:t>GOCDB: </a:t>
            </a:r>
            <a:r>
              <a:rPr lang="en-GB" i="1" dirty="0"/>
              <a:t>Configuration database, service registry</a:t>
            </a:r>
            <a:endParaRPr lang="en-GB" b="1" i="1" dirty="0" smtClean="0"/>
          </a:p>
          <a:p>
            <a:pPr marL="285750" indent="-285750">
              <a:lnSpc>
                <a:spcPct val="120000"/>
              </a:lnSpc>
              <a:buFont typeface="Arial" panose="020B0604020202020204" pitchFamily="34" charset="0"/>
              <a:buChar char="•"/>
            </a:pPr>
            <a:r>
              <a:rPr lang="en-GB" b="1" dirty="0" smtClean="0"/>
              <a:t>Marketplace: </a:t>
            </a:r>
            <a:r>
              <a:rPr lang="en-GB" i="1" dirty="0" smtClean="0"/>
              <a:t>Exposes the </a:t>
            </a:r>
            <a:r>
              <a:rPr lang="en-GB" i="1" dirty="0"/>
              <a:t>service catalogue </a:t>
            </a:r>
            <a:r>
              <a:rPr lang="en-GB" i="1" dirty="0" smtClean="0"/>
              <a:t>to services and collects </a:t>
            </a:r>
            <a:r>
              <a:rPr lang="en-GB" i="1" dirty="0"/>
              <a:t>service orders</a:t>
            </a:r>
            <a:endParaRPr lang="en-GB" b="1" i="1" dirty="0" smtClean="0"/>
          </a:p>
          <a:p>
            <a:pPr marL="285750" indent="-285750">
              <a:lnSpc>
                <a:spcPct val="120000"/>
              </a:lnSpc>
              <a:buFont typeface="Arial" panose="020B0604020202020204" pitchFamily="34" charset="0"/>
              <a:buChar char="•"/>
            </a:pPr>
            <a:r>
              <a:rPr lang="en-GB" b="1" dirty="0" smtClean="0"/>
              <a:t>Operations Portal: </a:t>
            </a:r>
            <a:r>
              <a:rPr lang="en-GB" i="1" dirty="0"/>
              <a:t>Operational tools to manage distributed infrastructures</a:t>
            </a:r>
            <a:endParaRPr lang="en-GB" b="1" i="1" dirty="0" smtClean="0"/>
          </a:p>
          <a:p>
            <a:pPr marL="285750" indent="-285750">
              <a:lnSpc>
                <a:spcPct val="120000"/>
              </a:lnSpc>
              <a:buFont typeface="Arial" panose="020B0604020202020204" pitchFamily="34" charset="0"/>
              <a:buChar char="•"/>
            </a:pPr>
            <a:r>
              <a:rPr lang="en-GB" b="1" dirty="0" err="1" smtClean="0"/>
              <a:t>RCAuth</a:t>
            </a:r>
            <a:r>
              <a:rPr lang="en-GB" b="1" dirty="0" smtClean="0"/>
              <a:t>: </a:t>
            </a:r>
            <a:r>
              <a:rPr lang="en-GB" i="1" dirty="0"/>
              <a:t>Online CA for the translation of credentials to X.509 certificates</a:t>
            </a:r>
            <a:endParaRPr lang="en-GB" b="1" i="1" dirty="0" smtClean="0"/>
          </a:p>
          <a:p>
            <a:pPr marL="285750" indent="-285750">
              <a:lnSpc>
                <a:spcPct val="120000"/>
              </a:lnSpc>
              <a:buFont typeface="Arial" panose="020B0604020202020204" pitchFamily="34" charset="0"/>
              <a:buChar char="•"/>
            </a:pPr>
            <a:r>
              <a:rPr lang="en-GB" b="1" dirty="0"/>
              <a:t>SPMT: </a:t>
            </a:r>
            <a:r>
              <a:rPr lang="en-GB" i="1" dirty="0"/>
              <a:t>Service portfolio management tool</a:t>
            </a:r>
            <a:endParaRPr lang="en-GB" i="1" dirty="0" smtClean="0"/>
          </a:p>
          <a:p>
            <a:pPr marL="285750" indent="-285750">
              <a:lnSpc>
                <a:spcPct val="120000"/>
              </a:lnSpc>
              <a:buFont typeface="Arial" panose="020B0604020202020204" pitchFamily="34" charset="0"/>
              <a:buChar char="•"/>
            </a:pPr>
            <a:r>
              <a:rPr lang="en-GB" b="1" dirty="0"/>
              <a:t>DPMT: </a:t>
            </a:r>
            <a:r>
              <a:rPr lang="en-GB" i="1" dirty="0"/>
              <a:t>Configuration management &amp; data management tool for the users</a:t>
            </a:r>
            <a:endParaRPr lang="en-GB" i="1" dirty="0" smtClean="0"/>
          </a:p>
          <a:p>
            <a:pPr marL="285750" indent="-285750">
              <a:lnSpc>
                <a:spcPct val="120000"/>
              </a:lnSpc>
              <a:buFont typeface="Arial" panose="020B0604020202020204" pitchFamily="34" charset="0"/>
              <a:buChar char="•"/>
            </a:pPr>
            <a:r>
              <a:rPr lang="en-GB" b="1" dirty="0" smtClean="0"/>
              <a:t>B2ACCESS:</a:t>
            </a:r>
            <a:r>
              <a:rPr lang="en-GB" dirty="0"/>
              <a:t> </a:t>
            </a:r>
            <a:r>
              <a:rPr lang="en-GB" i="1" dirty="0"/>
              <a:t>AAI platform for federated authentication to EUDAT services</a:t>
            </a:r>
            <a:endParaRPr lang="en-GB" b="1" i="1" dirty="0" smtClean="0"/>
          </a:p>
          <a:p>
            <a:pPr marL="285750" indent="-285750">
              <a:lnSpc>
                <a:spcPct val="120000"/>
              </a:lnSpc>
              <a:buFont typeface="Arial" panose="020B0604020202020204" pitchFamily="34" charset="0"/>
              <a:buChar char="•"/>
            </a:pPr>
            <a:r>
              <a:rPr lang="en-GB" b="1" dirty="0" smtClean="0"/>
              <a:t>TTS: </a:t>
            </a:r>
            <a:r>
              <a:rPr lang="en-GB" i="1" dirty="0"/>
              <a:t>RT-based helpdesk service for the EUDAT infrastructure</a:t>
            </a:r>
            <a:endParaRPr lang="en-GB" b="1" i="1" dirty="0" smtClean="0"/>
          </a:p>
          <a:p>
            <a:pPr marL="285750" indent="-285750">
              <a:lnSpc>
                <a:spcPct val="120000"/>
              </a:lnSpc>
              <a:buFont typeface="Arial" panose="020B0604020202020204" pitchFamily="34" charset="0"/>
              <a:buChar char="•"/>
            </a:pPr>
            <a:r>
              <a:rPr lang="en-GB" b="1" dirty="0" smtClean="0"/>
              <a:t>SYMON: </a:t>
            </a:r>
            <a:r>
              <a:rPr lang="en-GB" i="1" dirty="0"/>
              <a:t>Service to monitor the deployed service versions</a:t>
            </a:r>
            <a:endParaRPr lang="en-GB" b="1" i="1" dirty="0" smtClean="0"/>
          </a:p>
        </p:txBody>
      </p:sp>
    </p:spTree>
    <p:extLst>
      <p:ext uri="{BB962C8B-B14F-4D97-AF65-F5344CB8AC3E}">
        <p14:creationId xmlns:p14="http://schemas.microsoft.com/office/powerpoint/2010/main" val="102317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Cloud computing architecture</a:t>
            </a:r>
            <a:endParaRPr lang="en-US" dirty="0"/>
          </a:p>
        </p:txBody>
      </p:sp>
      <p:pic>
        <p:nvPicPr>
          <p:cNvPr id="6" name="Picture 5" descr="Screen Shot 2017-07-13 at 16.39.5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723" y="1340768"/>
            <a:ext cx="7801717" cy="4752528"/>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9912" y="2636912"/>
            <a:ext cx="699493" cy="89282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6056" y="4077072"/>
            <a:ext cx="648072" cy="648072"/>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9792" y="3717032"/>
            <a:ext cx="1433134" cy="432048"/>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39952" y="3501008"/>
            <a:ext cx="895403" cy="677292"/>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42520" y="3573016"/>
            <a:ext cx="1201688" cy="500703"/>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2000" y="2780928"/>
            <a:ext cx="1112912" cy="623231"/>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63888" y="4221088"/>
            <a:ext cx="774328" cy="774328"/>
          </a:xfrm>
          <a:prstGeom prst="rect">
            <a:avLst/>
          </a:prstGeom>
        </p:spPr>
      </p:pic>
    </p:spTree>
    <p:extLst>
      <p:ext uri="{BB962C8B-B14F-4D97-AF65-F5344CB8AC3E}">
        <p14:creationId xmlns:p14="http://schemas.microsoft.com/office/powerpoint/2010/main" val="3940983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70</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Generic services</a:t>
            </a:r>
            <a:endParaRPr lang="en-GB" dirty="0"/>
          </a:p>
        </p:txBody>
      </p:sp>
      <p:sp>
        <p:nvSpPr>
          <p:cNvPr id="9" name="TextBox 8"/>
          <p:cNvSpPr txBox="1"/>
          <p:nvPr/>
        </p:nvSpPr>
        <p:spPr>
          <a:xfrm>
            <a:off x="201600" y="1052736"/>
            <a:ext cx="8691968" cy="461665"/>
          </a:xfrm>
          <a:prstGeom prst="rect">
            <a:avLst/>
          </a:prstGeom>
          <a:solidFill>
            <a:srgbClr val="C09003"/>
          </a:solidFill>
          <a:ln>
            <a:noFill/>
          </a:ln>
        </p:spPr>
        <p:txBody>
          <a:bodyPr wrap="square" rtlCol="0">
            <a:spAutoFit/>
          </a:bodyPr>
          <a:lstStyle/>
          <a:p>
            <a:r>
              <a:rPr lang="en-GB" sz="2400" b="1" dirty="0">
                <a:solidFill>
                  <a:srgbClr val="282828"/>
                </a:solidFill>
              </a:rPr>
              <a:t>Basic infrastructure and added-value services</a:t>
            </a:r>
          </a:p>
        </p:txBody>
      </p:sp>
      <p:sp>
        <p:nvSpPr>
          <p:cNvPr id="7" name="TextBox 6"/>
          <p:cNvSpPr txBox="1"/>
          <p:nvPr/>
        </p:nvSpPr>
        <p:spPr>
          <a:xfrm>
            <a:off x="179512" y="1556793"/>
            <a:ext cx="4227472" cy="4801314"/>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EGI HTC</a:t>
            </a:r>
            <a:r>
              <a:rPr lang="en-GB" dirty="0" smtClean="0"/>
              <a:t>: </a:t>
            </a:r>
            <a:r>
              <a:rPr lang="en-GB" i="1" dirty="0" smtClean="0"/>
              <a:t>High-throughput compute </a:t>
            </a:r>
          </a:p>
          <a:p>
            <a:pPr marL="285750" indent="-285750">
              <a:buFont typeface="Arial" panose="020B0604020202020204" pitchFamily="34" charset="0"/>
              <a:buChar char="•"/>
            </a:pPr>
            <a:r>
              <a:rPr lang="en-GB" b="1" dirty="0" smtClean="0"/>
              <a:t>EGI Cloud Compute</a:t>
            </a:r>
            <a:r>
              <a:rPr lang="en-GB" dirty="0" smtClean="0"/>
              <a:t>: </a:t>
            </a:r>
            <a:r>
              <a:rPr lang="en-GB" i="1" dirty="0"/>
              <a:t>Infrastructure as a service cloud </a:t>
            </a:r>
            <a:r>
              <a:rPr lang="en-GB" i="1" dirty="0" smtClean="0"/>
              <a:t>compute</a:t>
            </a:r>
          </a:p>
          <a:p>
            <a:pPr marL="285750" indent="-285750">
              <a:buFont typeface="Arial" panose="020B0604020202020204" pitchFamily="34" charset="0"/>
              <a:buChar char="•"/>
            </a:pPr>
            <a:r>
              <a:rPr lang="en-GB" b="1" dirty="0" smtClean="0"/>
              <a:t>EGI Cloud Container</a:t>
            </a:r>
            <a:r>
              <a:rPr lang="en-GB" dirty="0" smtClean="0"/>
              <a:t>: </a:t>
            </a:r>
            <a:r>
              <a:rPr lang="en-GB" i="1" dirty="0"/>
              <a:t>Docker containers cloud computing</a:t>
            </a:r>
            <a:endParaRPr lang="en-GB" i="1" dirty="0" smtClean="0"/>
          </a:p>
          <a:p>
            <a:pPr marL="285750" indent="-285750">
              <a:buFont typeface="Arial" panose="020B0604020202020204" pitchFamily="34" charset="0"/>
              <a:buChar char="•"/>
            </a:pPr>
            <a:r>
              <a:rPr lang="en-GB" b="1" dirty="0" smtClean="0"/>
              <a:t>DIRAC4EGI</a:t>
            </a:r>
            <a:r>
              <a:rPr lang="en-GB" dirty="0" smtClean="0"/>
              <a:t>: </a:t>
            </a:r>
            <a:r>
              <a:rPr lang="en-GB" i="1" dirty="0"/>
              <a:t>Workload management service </a:t>
            </a:r>
            <a:r>
              <a:rPr lang="en-GB" i="1" dirty="0" smtClean="0"/>
              <a:t>for computational </a:t>
            </a:r>
            <a:r>
              <a:rPr lang="en-GB" i="1" dirty="0"/>
              <a:t>tasks both on cloud and HTC</a:t>
            </a:r>
            <a:endParaRPr lang="en-GB" i="1" dirty="0" smtClean="0"/>
          </a:p>
          <a:p>
            <a:pPr marL="285750" indent="-285750">
              <a:buFont typeface="Arial" panose="020B0604020202020204" pitchFamily="34" charset="0"/>
              <a:buChar char="•"/>
            </a:pPr>
            <a:r>
              <a:rPr lang="en-GB" b="1" dirty="0" smtClean="0"/>
              <a:t>EGI Online storage</a:t>
            </a:r>
            <a:r>
              <a:rPr lang="en-GB" dirty="0" smtClean="0"/>
              <a:t>: </a:t>
            </a:r>
            <a:r>
              <a:rPr lang="en-GB" i="1" dirty="0"/>
              <a:t>Store data in a reliable and high-quality environment and share it across distributed teams</a:t>
            </a:r>
            <a:endParaRPr lang="en-GB" i="1" dirty="0" smtClean="0"/>
          </a:p>
          <a:p>
            <a:pPr marL="285750" indent="-285750">
              <a:buFont typeface="Arial" panose="020B0604020202020204" pitchFamily="34" charset="0"/>
              <a:buChar char="•"/>
            </a:pPr>
            <a:r>
              <a:rPr lang="en-GB" b="1" dirty="0" smtClean="0"/>
              <a:t>EGI </a:t>
            </a:r>
            <a:r>
              <a:rPr lang="en-GB" b="1" dirty="0" err="1" smtClean="0"/>
              <a:t>DataHub</a:t>
            </a:r>
            <a:r>
              <a:rPr lang="en-GB" dirty="0" smtClean="0"/>
              <a:t>: </a:t>
            </a:r>
            <a:r>
              <a:rPr lang="en-GB" i="1" dirty="0"/>
              <a:t>Access </a:t>
            </a:r>
            <a:r>
              <a:rPr lang="en-GB" i="1" dirty="0" smtClean="0"/>
              <a:t>public </a:t>
            </a:r>
            <a:r>
              <a:rPr lang="en-GB" i="1" dirty="0"/>
              <a:t>datasets and </a:t>
            </a:r>
            <a:r>
              <a:rPr lang="en-GB" i="1" dirty="0" smtClean="0"/>
              <a:t>consume </a:t>
            </a:r>
            <a:r>
              <a:rPr lang="en-GB" i="1" dirty="0"/>
              <a:t>them from </a:t>
            </a:r>
            <a:r>
              <a:rPr lang="en-GB" i="1" dirty="0" smtClean="0"/>
              <a:t>compute </a:t>
            </a:r>
            <a:r>
              <a:rPr lang="en-GB" i="1" dirty="0"/>
              <a:t>services</a:t>
            </a:r>
            <a:endParaRPr lang="en-GB" i="1" dirty="0" smtClean="0"/>
          </a:p>
          <a:p>
            <a:pPr marL="285750" indent="-285750">
              <a:buFont typeface="Arial" panose="020B0604020202020204" pitchFamily="34" charset="0"/>
              <a:buChar char="•"/>
            </a:pPr>
            <a:r>
              <a:rPr lang="en-GB" b="1" dirty="0" smtClean="0"/>
              <a:t>B2HANDLE: </a:t>
            </a:r>
            <a:r>
              <a:rPr lang="en-GB" i="1" dirty="0"/>
              <a:t>Persistent </a:t>
            </a:r>
            <a:r>
              <a:rPr lang="en-GB" i="1" dirty="0" smtClean="0"/>
              <a:t>ID </a:t>
            </a:r>
            <a:r>
              <a:rPr lang="en-GB" i="1" dirty="0"/>
              <a:t>management</a:t>
            </a:r>
            <a:endParaRPr lang="en-GB" b="1" i="1" dirty="0" smtClean="0"/>
          </a:p>
          <a:p>
            <a:pPr marL="285750" indent="-285750">
              <a:buFont typeface="Arial" panose="020B0604020202020204" pitchFamily="34" charset="0"/>
              <a:buChar char="•"/>
            </a:pPr>
            <a:r>
              <a:rPr lang="en-GB" b="1" dirty="0" smtClean="0"/>
              <a:t>B2FIND</a:t>
            </a:r>
            <a:r>
              <a:rPr lang="en-GB" dirty="0" smtClean="0"/>
              <a:t>: </a:t>
            </a:r>
            <a:r>
              <a:rPr lang="en-GB" dirty="0"/>
              <a:t>Metadata based data-discovery </a:t>
            </a:r>
            <a:r>
              <a:rPr lang="en-GB" dirty="0" smtClean="0"/>
              <a:t>service</a:t>
            </a:r>
            <a:endParaRPr lang="en-GB" dirty="0"/>
          </a:p>
        </p:txBody>
      </p:sp>
      <p:sp>
        <p:nvSpPr>
          <p:cNvPr id="8" name="TextBox 7"/>
          <p:cNvSpPr txBox="1"/>
          <p:nvPr/>
        </p:nvSpPr>
        <p:spPr>
          <a:xfrm>
            <a:off x="4618504" y="1556792"/>
            <a:ext cx="4320784" cy="5078313"/>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B2DROP</a:t>
            </a:r>
            <a:r>
              <a:rPr lang="en-GB" dirty="0" smtClean="0"/>
              <a:t>: </a:t>
            </a:r>
            <a:r>
              <a:rPr lang="en-GB" i="1" dirty="0"/>
              <a:t>Secure and trusted data exchange service for researchers</a:t>
            </a:r>
            <a:endParaRPr lang="en-GB" i="1" dirty="0" smtClean="0"/>
          </a:p>
          <a:p>
            <a:pPr marL="285750" indent="-285750">
              <a:buFont typeface="Arial" panose="020B0604020202020204" pitchFamily="34" charset="0"/>
              <a:buChar char="•"/>
            </a:pPr>
            <a:r>
              <a:rPr lang="en-GB" b="1" dirty="0" smtClean="0"/>
              <a:t>B2SAFE</a:t>
            </a:r>
            <a:r>
              <a:rPr lang="en-GB" dirty="0" smtClean="0"/>
              <a:t>: </a:t>
            </a:r>
            <a:r>
              <a:rPr lang="en-GB" i="1" dirty="0"/>
              <a:t>Distribute and store large volumes of data based on data policies</a:t>
            </a:r>
            <a:endParaRPr lang="en-GB" i="1" dirty="0" smtClean="0"/>
          </a:p>
          <a:p>
            <a:pPr marL="285750" indent="-285750">
              <a:buFont typeface="Arial" panose="020B0604020202020204" pitchFamily="34" charset="0"/>
              <a:buChar char="•"/>
            </a:pPr>
            <a:r>
              <a:rPr lang="en-GB" b="1" dirty="0" smtClean="0"/>
              <a:t>B2STAGE</a:t>
            </a:r>
            <a:r>
              <a:rPr lang="en-GB" dirty="0" smtClean="0"/>
              <a:t>: </a:t>
            </a:r>
            <a:r>
              <a:rPr lang="en-GB" i="1" dirty="0" smtClean="0"/>
              <a:t>Data transfer between resources </a:t>
            </a:r>
            <a:r>
              <a:rPr lang="en-GB" i="1" dirty="0"/>
              <a:t>and </a:t>
            </a:r>
            <a:r>
              <a:rPr lang="en-GB" i="1" dirty="0" smtClean="0"/>
              <a:t>computational facilities</a:t>
            </a:r>
          </a:p>
          <a:p>
            <a:pPr marL="285750" indent="-285750">
              <a:buFont typeface="Arial" panose="020B0604020202020204" pitchFamily="34" charset="0"/>
              <a:buChar char="•"/>
            </a:pPr>
            <a:r>
              <a:rPr lang="en-GB" b="1" dirty="0" smtClean="0"/>
              <a:t>B2SHARE: </a:t>
            </a:r>
            <a:r>
              <a:rPr lang="en-GB" i="1" dirty="0"/>
              <a:t>Store </a:t>
            </a:r>
            <a:r>
              <a:rPr lang="en-GB" i="1" dirty="0" smtClean="0"/>
              <a:t>/ publish </a:t>
            </a:r>
            <a:r>
              <a:rPr lang="en-GB" i="1" dirty="0"/>
              <a:t>research data</a:t>
            </a:r>
            <a:endParaRPr lang="en-GB" b="1" i="1" dirty="0" smtClean="0"/>
          </a:p>
          <a:p>
            <a:pPr marL="285750" indent="-285750">
              <a:buFont typeface="Arial" panose="020B0604020202020204" pitchFamily="34" charset="0"/>
              <a:buChar char="•"/>
            </a:pPr>
            <a:r>
              <a:rPr lang="en-GB" b="1" dirty="0" smtClean="0"/>
              <a:t>B2NOTE: </a:t>
            </a:r>
            <a:r>
              <a:rPr lang="en-GB" i="1" dirty="0"/>
              <a:t>Data annotation service</a:t>
            </a:r>
            <a:endParaRPr lang="en-GB" b="1" i="1" dirty="0" smtClean="0"/>
          </a:p>
          <a:p>
            <a:pPr marL="285750" indent="-285750">
              <a:buFont typeface="Arial" panose="020B0604020202020204" pitchFamily="34" charset="0"/>
              <a:buChar char="•"/>
            </a:pPr>
            <a:r>
              <a:rPr lang="en-GB" b="1" dirty="0" smtClean="0"/>
              <a:t>ETDR</a:t>
            </a:r>
            <a:r>
              <a:rPr lang="en-GB" dirty="0" smtClean="0"/>
              <a:t>: </a:t>
            </a:r>
            <a:r>
              <a:rPr lang="en-GB" i="1" dirty="0"/>
              <a:t>European certified Trusted Digital Repository</a:t>
            </a:r>
            <a:endParaRPr lang="en-GB" i="1" dirty="0" smtClean="0"/>
          </a:p>
          <a:p>
            <a:pPr marL="285750" indent="-285750">
              <a:buFont typeface="Arial" panose="020B0604020202020204" pitchFamily="34" charset="0"/>
              <a:buChar char="•"/>
            </a:pPr>
            <a:r>
              <a:rPr lang="en-GB" b="1" dirty="0" smtClean="0"/>
              <a:t>Sensitive Data Service</a:t>
            </a:r>
          </a:p>
          <a:p>
            <a:pPr marL="285750" indent="-285750">
              <a:buFont typeface="Arial" panose="020B0604020202020204" pitchFamily="34" charset="0"/>
              <a:buChar char="•"/>
            </a:pPr>
            <a:r>
              <a:rPr lang="en-GB" b="1" dirty="0" smtClean="0"/>
              <a:t>Advanced IaaS</a:t>
            </a:r>
          </a:p>
          <a:p>
            <a:pPr marL="285750" indent="-285750">
              <a:buFont typeface="Arial" panose="020B0604020202020204" pitchFamily="34" charset="0"/>
              <a:buChar char="•"/>
            </a:pPr>
            <a:r>
              <a:rPr lang="en-GB" b="1" dirty="0" smtClean="0"/>
              <a:t>TOSCA for Heat</a:t>
            </a:r>
            <a:r>
              <a:rPr lang="en-GB" dirty="0" smtClean="0"/>
              <a:t>: </a:t>
            </a:r>
            <a:r>
              <a:rPr lang="en-GB" dirty="0"/>
              <a:t>Support for </a:t>
            </a:r>
            <a:r>
              <a:rPr lang="en-GB" dirty="0" smtClean="0"/>
              <a:t>TOSCA </a:t>
            </a:r>
            <a:r>
              <a:rPr lang="en-GB" dirty="0"/>
              <a:t>templates in </a:t>
            </a:r>
            <a:r>
              <a:rPr lang="en-GB" dirty="0" smtClean="0"/>
              <a:t>OpenStack </a:t>
            </a:r>
            <a:r>
              <a:rPr lang="en-GB" dirty="0"/>
              <a:t>heat component</a:t>
            </a:r>
            <a:endParaRPr lang="en-GB" dirty="0" smtClean="0"/>
          </a:p>
          <a:p>
            <a:pPr marL="285750" indent="-285750">
              <a:buFont typeface="Arial" panose="020B0604020202020204" pitchFamily="34" charset="0"/>
              <a:buChar char="•"/>
            </a:pPr>
            <a:r>
              <a:rPr lang="en-GB" b="1" dirty="0" smtClean="0"/>
              <a:t>OPIE</a:t>
            </a:r>
            <a:r>
              <a:rPr lang="en-GB" dirty="0" smtClean="0"/>
              <a:t>: </a:t>
            </a:r>
            <a:r>
              <a:rPr lang="en-GB" dirty="0"/>
              <a:t>Open source implementation of spot instance virtual machines for OpenStack</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0769429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 xmlns:a16="http://schemas.microsoft.com/office/drawing/2014/main" id="{725BE552-70BA-4F9C-8732-B3C54DA3ADE0}"/>
              </a:ext>
            </a:extLst>
          </p:cNvPr>
          <p:cNvSpPr>
            <a:spLocks noGrp="1"/>
          </p:cNvSpPr>
          <p:nvPr>
            <p:ph type="sldNum" sz="quarter" idx="12"/>
          </p:nvPr>
        </p:nvSpPr>
        <p:spPr/>
        <p:txBody>
          <a:bodyPr/>
          <a:lstStyle/>
          <a:p>
            <a:fld id="{B6F15528-21DE-4FAA-801E-634DDDAF4B2B}" type="slidenum">
              <a:rPr lang="en-US" smtClean="0"/>
              <a:pPr/>
              <a:t>71</a:t>
            </a:fld>
            <a:endParaRPr lang="en-US" dirty="0"/>
          </a:p>
        </p:txBody>
      </p:sp>
      <p:sp>
        <p:nvSpPr>
          <p:cNvPr id="4" name="Segnaposto data 3">
            <a:extLst>
              <a:ext uri="{FF2B5EF4-FFF2-40B4-BE49-F238E27FC236}">
                <a16:creationId xmlns="" xmlns:a16="http://schemas.microsoft.com/office/drawing/2014/main" id="{8C668E8B-804A-4226-A5F9-B64F4480FD21}"/>
              </a:ext>
            </a:extLst>
          </p:cNvPr>
          <p:cNvSpPr>
            <a:spLocks noGrp="1"/>
          </p:cNvSpPr>
          <p:nvPr>
            <p:ph type="dt" sz="half" idx="10"/>
          </p:nvPr>
        </p:nvSpPr>
        <p:spPr/>
        <p:txBody>
          <a:bodyPr/>
          <a:lstStyle/>
          <a:p>
            <a:fld id="{34F08DC4-DE83-4F63-8090-0B20624E8C99}" type="datetime1">
              <a:rPr lang="en-US" smtClean="0"/>
              <a:t>18. 08. 16.</a:t>
            </a:fld>
            <a:endParaRPr lang="en-US" dirty="0"/>
          </a:p>
        </p:txBody>
      </p:sp>
      <p:sp>
        <p:nvSpPr>
          <p:cNvPr id="5" name="Segnaposto testo 4">
            <a:extLst>
              <a:ext uri="{FF2B5EF4-FFF2-40B4-BE49-F238E27FC236}">
                <a16:creationId xmlns="" xmlns:a16="http://schemas.microsoft.com/office/drawing/2014/main" id="{8E835059-47AC-4E0A-80DD-CB2836520633}"/>
              </a:ext>
            </a:extLst>
          </p:cNvPr>
          <p:cNvSpPr>
            <a:spLocks noGrp="1"/>
          </p:cNvSpPr>
          <p:nvPr>
            <p:ph type="body" sz="quarter" idx="14"/>
          </p:nvPr>
        </p:nvSpPr>
        <p:spPr/>
        <p:txBody>
          <a:bodyPr/>
          <a:lstStyle/>
          <a:p>
            <a:r>
              <a:rPr lang="en-GB" dirty="0" smtClean="0"/>
              <a:t>Disciplinary services</a:t>
            </a:r>
            <a:endParaRPr lang="en-GB" dirty="0"/>
          </a:p>
        </p:txBody>
      </p:sp>
      <p:sp>
        <p:nvSpPr>
          <p:cNvPr id="9" name="TextBox 8"/>
          <p:cNvSpPr txBox="1"/>
          <p:nvPr/>
        </p:nvSpPr>
        <p:spPr>
          <a:xfrm>
            <a:off x="200512" y="1052736"/>
            <a:ext cx="8691968" cy="461665"/>
          </a:xfrm>
          <a:prstGeom prst="rect">
            <a:avLst/>
          </a:prstGeom>
          <a:solidFill>
            <a:srgbClr val="4B55D3"/>
          </a:solidFill>
          <a:ln>
            <a:noFill/>
          </a:ln>
        </p:spPr>
        <p:txBody>
          <a:bodyPr wrap="square" rtlCol="0">
            <a:spAutoFit/>
          </a:bodyPr>
          <a:lstStyle/>
          <a:p>
            <a:r>
              <a:rPr lang="en-GB" sz="2400" b="1" dirty="0" smtClean="0">
                <a:solidFill>
                  <a:srgbClr val="FFFFFF"/>
                </a:solidFill>
              </a:rPr>
              <a:t>Thematic services</a:t>
            </a:r>
            <a:endParaRPr lang="en-GB" sz="2400" b="1" dirty="0">
              <a:solidFill>
                <a:srgbClr val="FFFFFF"/>
              </a:solidFill>
            </a:endParaRPr>
          </a:p>
        </p:txBody>
      </p:sp>
      <p:sp>
        <p:nvSpPr>
          <p:cNvPr id="14" name="TextBox 13"/>
          <p:cNvSpPr txBox="1"/>
          <p:nvPr/>
        </p:nvSpPr>
        <p:spPr>
          <a:xfrm>
            <a:off x="200512" y="1546914"/>
            <a:ext cx="8691968" cy="3970318"/>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ECAS</a:t>
            </a:r>
            <a:r>
              <a:rPr lang="en-GB" b="1" dirty="0"/>
              <a:t>:</a:t>
            </a:r>
            <a:r>
              <a:rPr lang="en-GB" dirty="0"/>
              <a:t> </a:t>
            </a:r>
            <a:r>
              <a:rPr lang="en-GB" i="1" dirty="0"/>
              <a:t>Climate Analytics Service</a:t>
            </a:r>
            <a:endParaRPr lang="en-GB" i="1" dirty="0" smtClean="0"/>
          </a:p>
          <a:p>
            <a:pPr marL="285750" indent="-285750">
              <a:buFont typeface="Arial" panose="020B0604020202020204" pitchFamily="34" charset="0"/>
              <a:buChar char="•"/>
            </a:pPr>
            <a:r>
              <a:rPr lang="en-GB" b="1" dirty="0"/>
              <a:t>DARIAH Gateway: </a:t>
            </a:r>
            <a:r>
              <a:rPr lang="en-GB" i="1" dirty="0"/>
              <a:t>A portal tailored for the digital arts and humanities communities</a:t>
            </a:r>
            <a:endParaRPr lang="en-GB" i="1" dirty="0" smtClean="0"/>
          </a:p>
          <a:p>
            <a:pPr marL="285750" indent="-285750">
              <a:buFont typeface="Arial" panose="020B0604020202020204" pitchFamily="34" charset="0"/>
              <a:buChar char="•"/>
            </a:pPr>
            <a:r>
              <a:rPr lang="en-GB" b="1" dirty="0" err="1" smtClean="0"/>
              <a:t>OPENCoastS</a:t>
            </a:r>
            <a:r>
              <a:rPr lang="en-GB" b="1" dirty="0"/>
              <a:t>:</a:t>
            </a:r>
            <a:r>
              <a:rPr lang="en-GB" i="1" dirty="0"/>
              <a:t> On-demand Operational Coastal Circulation Forecast Service</a:t>
            </a:r>
          </a:p>
          <a:p>
            <a:pPr marL="285750" indent="-285750">
              <a:buFont typeface="Arial" panose="020B0604020202020204" pitchFamily="34" charset="0"/>
              <a:buChar char="•"/>
            </a:pPr>
            <a:r>
              <a:rPr lang="en-GB" b="1" dirty="0"/>
              <a:t>GEOSS:</a:t>
            </a:r>
            <a:r>
              <a:rPr lang="en-GB" dirty="0"/>
              <a:t> </a:t>
            </a:r>
            <a:r>
              <a:rPr lang="en-GB" i="1" dirty="0"/>
              <a:t>GEO DAB (Discovery and Access Broker), GEOSS portal</a:t>
            </a:r>
          </a:p>
          <a:p>
            <a:pPr marL="285750" indent="-285750">
              <a:buFont typeface="Arial" panose="020B0604020202020204" pitchFamily="34" charset="0"/>
              <a:buChar char="•"/>
            </a:pPr>
            <a:r>
              <a:rPr lang="en-GB" b="1" dirty="0"/>
              <a:t>EO Pillar: </a:t>
            </a:r>
            <a:r>
              <a:rPr lang="en-GB" i="1" dirty="0"/>
              <a:t>Earth observation services coordinated by ESA. The tools are: MEA, EPOSAR, </a:t>
            </a:r>
            <a:r>
              <a:rPr lang="en-GB" dirty="0"/>
              <a:t>Sentinel playground, </a:t>
            </a:r>
            <a:r>
              <a:rPr lang="en-GB" dirty="0" err="1"/>
              <a:t>Datacube</a:t>
            </a:r>
            <a:r>
              <a:rPr lang="en-GB" dirty="0"/>
              <a:t> analytic service, </a:t>
            </a:r>
            <a:r>
              <a:rPr lang="en-GB" dirty="0" err="1"/>
              <a:t>Geohazards</a:t>
            </a:r>
            <a:r>
              <a:rPr lang="en-GB" dirty="0"/>
              <a:t> exploitation platform, OSS-X Sentinel service</a:t>
            </a:r>
          </a:p>
          <a:p>
            <a:pPr marL="285750" indent="-285750">
              <a:buFont typeface="Arial" panose="020B0604020202020204" pitchFamily="34" charset="0"/>
              <a:buChar char="•"/>
            </a:pPr>
            <a:r>
              <a:rPr lang="en-GB" b="1" dirty="0" err="1" smtClean="0"/>
              <a:t>WeNMR</a:t>
            </a:r>
            <a:r>
              <a:rPr lang="en-GB" b="1" dirty="0"/>
              <a:t>: </a:t>
            </a:r>
            <a:r>
              <a:rPr lang="en-GB" i="1" dirty="0"/>
              <a:t>Online portals for structural biology analytics: DISVIS, POWERFIT, HADDOCK, GROMACS, AMPS-NMR, CS-ROSETTA, UNIO, FANTEN</a:t>
            </a:r>
          </a:p>
          <a:p>
            <a:pPr marL="285750" indent="-285750">
              <a:buFont typeface="Arial" panose="020B0604020202020204" pitchFamily="34" charset="0"/>
              <a:buChar char="•"/>
            </a:pPr>
            <a:r>
              <a:rPr lang="en-GB" b="1" dirty="0"/>
              <a:t>DODAS: </a:t>
            </a:r>
            <a:r>
              <a:rPr lang="en-GB" i="1" dirty="0"/>
              <a:t>Dynamic On Demand Analysis Service</a:t>
            </a:r>
          </a:p>
          <a:p>
            <a:pPr marL="285750" indent="-285750">
              <a:buFont typeface="Arial" panose="020B0604020202020204" pitchFamily="34" charset="0"/>
              <a:buChar char="•"/>
            </a:pPr>
            <a:r>
              <a:rPr lang="en-GB" b="1" dirty="0" err="1" smtClean="0"/>
              <a:t>LifeWatch</a:t>
            </a:r>
            <a:r>
              <a:rPr lang="en-GB" b="1" dirty="0"/>
              <a:t>: </a:t>
            </a:r>
            <a:r>
              <a:rPr lang="en-GB" i="1" dirty="0"/>
              <a:t>PAIRQURS, Citizen science services, GBIF, Digital Knowledge preservation framework, remote monitoring and smart sensing.</a:t>
            </a:r>
          </a:p>
          <a:p>
            <a:pPr marL="285750" indent="-285750">
              <a:buFont typeface="Arial" panose="020B0604020202020204" pitchFamily="34" charset="0"/>
              <a:buChar char="•"/>
            </a:pPr>
            <a:r>
              <a:rPr lang="en-GB" b="1" dirty="0"/>
              <a:t>CMI: </a:t>
            </a:r>
            <a:r>
              <a:rPr lang="en-GB" i="1" dirty="0"/>
              <a:t>The Component </a:t>
            </a:r>
            <a:r>
              <a:rPr lang="en-GB" i="1" dirty="0" err="1"/>
              <a:t>MetaData</a:t>
            </a:r>
            <a:r>
              <a:rPr lang="en-GB" i="1" dirty="0"/>
              <a:t> Infrastructure, including the Virtual Language Observatory and the Virtual Collection Registry. Provided by CLARIN-</a:t>
            </a:r>
            <a:r>
              <a:rPr lang="en-GB" i="1" dirty="0" smtClean="0"/>
              <a:t>ERIC</a:t>
            </a:r>
            <a:endParaRPr lang="en-GB" i="1" dirty="0"/>
          </a:p>
        </p:txBody>
      </p:sp>
    </p:spTree>
    <p:extLst>
      <p:ext uri="{BB962C8B-B14F-4D97-AF65-F5344CB8AC3E}">
        <p14:creationId xmlns:p14="http://schemas.microsoft.com/office/powerpoint/2010/main" val="28458225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72</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a:xfrm>
            <a:off x="2555776" y="188640"/>
            <a:ext cx="6516215" cy="864081"/>
          </a:xfrm>
        </p:spPr>
        <p:txBody>
          <a:bodyPr>
            <a:normAutofit fontScale="92500" lnSpcReduction="20000"/>
          </a:bodyPr>
          <a:lstStyle/>
          <a:p>
            <a:pPr algn="r"/>
            <a:r>
              <a:rPr lang="en-US" dirty="0" smtClean="0"/>
              <a:t>Mapping Services to </a:t>
            </a:r>
            <a:br>
              <a:rPr lang="en-US" dirty="0" smtClean="0"/>
            </a:br>
            <a:r>
              <a:rPr lang="en-US" dirty="0" smtClean="0"/>
              <a:t>the research data lifecycle</a:t>
            </a:r>
            <a:endParaRPr lang="en-US" dirty="0"/>
          </a:p>
        </p:txBody>
      </p:sp>
      <p:sp>
        <p:nvSpPr>
          <p:cNvPr id="8" name="Shape 131"/>
          <p:cNvSpPr/>
          <p:nvPr/>
        </p:nvSpPr>
        <p:spPr>
          <a:xfrm>
            <a:off x="3171825" y="4941168"/>
            <a:ext cx="2675400" cy="308918"/>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Processing &amp; Analysis </a:t>
            </a:r>
            <a:endParaRPr sz="1200" b="1">
              <a:solidFill>
                <a:schemeClr val="tx1">
                  <a:lumMod val="50000"/>
                </a:schemeClr>
              </a:solidFill>
            </a:endParaRPr>
          </a:p>
        </p:txBody>
      </p:sp>
      <p:sp>
        <p:nvSpPr>
          <p:cNvPr id="9" name="Shape 132"/>
          <p:cNvSpPr/>
          <p:nvPr/>
        </p:nvSpPr>
        <p:spPr>
          <a:xfrm>
            <a:off x="447600" y="3068960"/>
            <a:ext cx="2383500" cy="381500"/>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Data Management, Curation &amp; Preservation</a:t>
            </a:r>
            <a:endParaRPr sz="1200" b="1">
              <a:solidFill>
                <a:schemeClr val="tx1">
                  <a:lumMod val="50000"/>
                </a:schemeClr>
              </a:solidFill>
            </a:endParaRPr>
          </a:p>
        </p:txBody>
      </p:sp>
      <p:sp>
        <p:nvSpPr>
          <p:cNvPr id="10" name="Shape 133"/>
          <p:cNvSpPr/>
          <p:nvPr/>
        </p:nvSpPr>
        <p:spPr>
          <a:xfrm>
            <a:off x="3261875" y="1615342"/>
            <a:ext cx="2602200" cy="308918"/>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Access, Deposition &amp; Sharing </a:t>
            </a:r>
            <a:endParaRPr sz="1200" b="1">
              <a:solidFill>
                <a:schemeClr val="tx1">
                  <a:lumMod val="50000"/>
                </a:schemeClr>
              </a:solidFill>
            </a:endParaRPr>
          </a:p>
        </p:txBody>
      </p:sp>
      <p:sp>
        <p:nvSpPr>
          <p:cNvPr id="11" name="Shape 134"/>
          <p:cNvSpPr/>
          <p:nvPr/>
        </p:nvSpPr>
        <p:spPr>
          <a:xfrm rot="13498696">
            <a:off x="2181434" y="4636093"/>
            <a:ext cx="559392" cy="318622"/>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2" name="Shape 135"/>
          <p:cNvSpPr/>
          <p:nvPr/>
        </p:nvSpPr>
        <p:spPr>
          <a:xfrm rot="8097370">
            <a:off x="5952096" y="4452615"/>
            <a:ext cx="554513" cy="310986"/>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3" name="Shape 136"/>
          <p:cNvSpPr/>
          <p:nvPr/>
        </p:nvSpPr>
        <p:spPr>
          <a:xfrm rot="2701467">
            <a:off x="6116437" y="2295572"/>
            <a:ext cx="497025" cy="303349"/>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4" name="Shape 137"/>
          <p:cNvSpPr/>
          <p:nvPr/>
        </p:nvSpPr>
        <p:spPr>
          <a:xfrm rot="18900000">
            <a:off x="2401874" y="2017023"/>
            <a:ext cx="496813" cy="302925"/>
          </a:xfrm>
          <a:prstGeom prst="rightArrow">
            <a:avLst>
              <a:gd name="adj1" fmla="val 50000"/>
              <a:gd name="adj2" fmla="val 50000"/>
            </a:avLst>
          </a:prstGeom>
          <a:solidFill>
            <a:srgbClr val="EEEEEE"/>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endParaRPr sz="1050" b="1"/>
          </a:p>
        </p:txBody>
      </p:sp>
      <p:sp>
        <p:nvSpPr>
          <p:cNvPr id="15" name="Shape 138"/>
          <p:cNvSpPr/>
          <p:nvPr/>
        </p:nvSpPr>
        <p:spPr>
          <a:xfrm>
            <a:off x="3245075" y="3007560"/>
            <a:ext cx="2602200" cy="381500"/>
          </a:xfrm>
          <a:prstGeom prst="roundRect">
            <a:avLst>
              <a:gd name="adj" fmla="val 16667"/>
            </a:avLst>
          </a:prstGeom>
          <a:solidFill>
            <a:srgbClr val="C09003"/>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rgbClr val="282828"/>
                </a:solidFill>
              </a:rPr>
              <a:t>Federation Services</a:t>
            </a:r>
            <a:endParaRPr sz="1200" b="1">
              <a:solidFill>
                <a:srgbClr val="282828"/>
              </a:solidFill>
            </a:endParaRPr>
          </a:p>
        </p:txBody>
      </p:sp>
      <p:sp>
        <p:nvSpPr>
          <p:cNvPr id="16" name="Shape 139"/>
          <p:cNvSpPr/>
          <p:nvPr/>
        </p:nvSpPr>
        <p:spPr>
          <a:xfrm>
            <a:off x="6306100" y="3433935"/>
            <a:ext cx="2602200" cy="6171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B2FIND (data)</a:t>
            </a:r>
            <a:endParaRPr sz="1050" b="1"/>
          </a:p>
          <a:p>
            <a:pPr marL="457200" lvl="0" indent="-292100" rtl="0">
              <a:spcBef>
                <a:spcPts val="0"/>
              </a:spcBef>
              <a:spcAft>
                <a:spcPts val="0"/>
              </a:spcAft>
              <a:buClr>
                <a:srgbClr val="000000"/>
              </a:buClr>
              <a:buSzPts val="1000"/>
              <a:buChar char="●"/>
            </a:pPr>
            <a:r>
              <a:rPr lang="en-US" sz="1050" b="1">
                <a:solidFill>
                  <a:srgbClr val="000000"/>
                </a:solidFill>
              </a:rPr>
              <a:t>Marketplace (Services)</a:t>
            </a:r>
            <a:endParaRPr sz="1050" b="1">
              <a:solidFill>
                <a:srgbClr val="000000"/>
              </a:solidFill>
            </a:endParaRPr>
          </a:p>
        </p:txBody>
      </p:sp>
      <p:sp>
        <p:nvSpPr>
          <p:cNvPr id="17" name="Shape 140"/>
          <p:cNvSpPr/>
          <p:nvPr/>
        </p:nvSpPr>
        <p:spPr>
          <a:xfrm>
            <a:off x="1381125" y="5256288"/>
            <a:ext cx="3178800" cy="7650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Applications on Demand</a:t>
            </a:r>
            <a:endParaRPr sz="1050" b="1"/>
          </a:p>
          <a:p>
            <a:pPr marL="457200" lvl="0" indent="-292100" rtl="0">
              <a:spcBef>
                <a:spcPts val="0"/>
              </a:spcBef>
              <a:spcAft>
                <a:spcPts val="0"/>
              </a:spcAft>
              <a:buSzPts val="1000"/>
              <a:buChar char="●"/>
            </a:pPr>
            <a:r>
              <a:rPr lang="en-US" sz="1050" b="1"/>
              <a:t>Federated HTC &amp; Cloud Compute IaaS &amp; PaaS</a:t>
            </a:r>
            <a:endParaRPr sz="1050" b="1"/>
          </a:p>
          <a:p>
            <a:pPr marL="457200" lvl="0" indent="-292100" rtl="0">
              <a:spcBef>
                <a:spcPts val="0"/>
              </a:spcBef>
              <a:spcAft>
                <a:spcPts val="0"/>
              </a:spcAft>
              <a:buSzPts val="1000"/>
              <a:buChar char="●"/>
            </a:pPr>
            <a:r>
              <a:rPr lang="en-US" sz="1050" b="1"/>
              <a:t>Processing of sensitive data</a:t>
            </a:r>
            <a:endParaRPr sz="1050" b="1"/>
          </a:p>
          <a:p>
            <a:pPr marL="457200" lvl="0" indent="-292100" rtl="0">
              <a:spcBef>
                <a:spcPts val="0"/>
              </a:spcBef>
              <a:spcAft>
                <a:spcPts val="0"/>
              </a:spcAft>
              <a:buSzPts val="1000"/>
              <a:buChar char="●"/>
            </a:pPr>
            <a:r>
              <a:rPr lang="en-US" sz="1050" b="1"/>
              <a:t>Jupyter Notebook</a:t>
            </a:r>
            <a:endParaRPr sz="1050" b="1"/>
          </a:p>
        </p:txBody>
      </p:sp>
      <p:sp>
        <p:nvSpPr>
          <p:cNvPr id="18" name="Shape 141"/>
          <p:cNvSpPr/>
          <p:nvPr/>
        </p:nvSpPr>
        <p:spPr>
          <a:xfrm>
            <a:off x="3248075" y="1924335"/>
            <a:ext cx="2602200" cy="9615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t" anchorCtr="0">
            <a:noAutofit/>
          </a:bodyPr>
          <a:lstStyle/>
          <a:p>
            <a:pPr marL="457200" lvl="0" indent="-292100" rtl="0">
              <a:spcBef>
                <a:spcPts val="0"/>
              </a:spcBef>
              <a:spcAft>
                <a:spcPts val="0"/>
              </a:spcAft>
              <a:buSzPts val="1000"/>
              <a:buChar char="●"/>
            </a:pPr>
            <a:r>
              <a:rPr lang="en-US" sz="1050" b="1"/>
              <a:t>Application DB (software &amp; VM)</a:t>
            </a:r>
            <a:endParaRPr sz="1050" b="1"/>
          </a:p>
          <a:p>
            <a:pPr marL="457200" lvl="0" indent="-292100" rtl="0">
              <a:spcBef>
                <a:spcPts val="0"/>
              </a:spcBef>
              <a:spcAft>
                <a:spcPts val="0"/>
              </a:spcAft>
              <a:buSzPts val="1000"/>
              <a:buChar char="●"/>
            </a:pPr>
            <a:r>
              <a:rPr lang="en-US" sz="1050" b="1"/>
              <a:t>B2DROP (data)</a:t>
            </a:r>
            <a:endParaRPr sz="1050" b="1"/>
          </a:p>
          <a:p>
            <a:pPr marL="457200" lvl="0" indent="-292100" rtl="0">
              <a:spcBef>
                <a:spcPts val="0"/>
              </a:spcBef>
              <a:spcAft>
                <a:spcPts val="0"/>
              </a:spcAft>
              <a:buSzPts val="1000"/>
              <a:buChar char="●"/>
            </a:pPr>
            <a:r>
              <a:rPr lang="en-US" sz="1050" b="1"/>
              <a:t>B2Note (data)</a:t>
            </a:r>
            <a:endParaRPr sz="1050" b="1"/>
          </a:p>
          <a:p>
            <a:pPr marL="457200" lvl="0" indent="-292100" rtl="0">
              <a:spcBef>
                <a:spcPts val="0"/>
              </a:spcBef>
              <a:spcAft>
                <a:spcPts val="0"/>
              </a:spcAft>
              <a:buSzPts val="1000"/>
              <a:buChar char="●"/>
            </a:pPr>
            <a:r>
              <a:rPr lang="en-US" sz="1050" b="1"/>
              <a:t>B2SHARE (data)</a:t>
            </a:r>
            <a:endParaRPr sz="1050" b="1"/>
          </a:p>
          <a:p>
            <a:pPr marL="457200" lvl="0" indent="-292100" rtl="0">
              <a:spcBef>
                <a:spcPts val="0"/>
              </a:spcBef>
              <a:spcAft>
                <a:spcPts val="0"/>
              </a:spcAft>
              <a:buSzPts val="1000"/>
              <a:buChar char="●"/>
            </a:pPr>
            <a:r>
              <a:rPr lang="en-US" sz="1050" b="1"/>
              <a:t>DataHub</a:t>
            </a:r>
            <a:endParaRPr sz="1050" b="1"/>
          </a:p>
        </p:txBody>
      </p:sp>
      <p:sp>
        <p:nvSpPr>
          <p:cNvPr id="19" name="Shape 142"/>
          <p:cNvSpPr/>
          <p:nvPr/>
        </p:nvSpPr>
        <p:spPr>
          <a:xfrm>
            <a:off x="3245075" y="3388360"/>
            <a:ext cx="2602200" cy="107151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Federated AAI. monitoring, accounting</a:t>
            </a:r>
            <a:endParaRPr sz="1050" b="1"/>
          </a:p>
          <a:p>
            <a:pPr marL="457200" lvl="0" indent="-292100" rtl="0">
              <a:spcBef>
                <a:spcPts val="0"/>
              </a:spcBef>
              <a:spcAft>
                <a:spcPts val="0"/>
              </a:spcAft>
              <a:buSzPts val="1000"/>
              <a:buChar char="●"/>
            </a:pPr>
            <a:r>
              <a:rPr lang="en-US" sz="1050" b="1"/>
              <a:t>SLA and order Management</a:t>
            </a:r>
            <a:endParaRPr sz="1050" b="1"/>
          </a:p>
          <a:p>
            <a:pPr marL="457200" lvl="0" indent="-292100" rtl="0">
              <a:spcBef>
                <a:spcPts val="0"/>
              </a:spcBef>
              <a:spcAft>
                <a:spcPts val="0"/>
              </a:spcAft>
              <a:buSzPts val="1000"/>
              <a:buChar char="●"/>
            </a:pPr>
            <a:r>
              <a:rPr lang="en-US" sz="1050" b="1"/>
              <a:t>Security incident response and policies</a:t>
            </a:r>
            <a:endParaRPr sz="1050" b="1"/>
          </a:p>
          <a:p>
            <a:pPr marL="457200" lvl="0" indent="-292100" rtl="0">
              <a:spcBef>
                <a:spcPts val="0"/>
              </a:spcBef>
              <a:spcAft>
                <a:spcPts val="0"/>
              </a:spcAft>
              <a:buSzPts val="1000"/>
              <a:buChar char="●"/>
            </a:pPr>
            <a:r>
              <a:rPr lang="en-US" sz="1050" b="1"/>
              <a:t>Technical support &amp; Training</a:t>
            </a:r>
            <a:endParaRPr sz="1050" b="1"/>
          </a:p>
        </p:txBody>
      </p:sp>
      <p:sp>
        <p:nvSpPr>
          <p:cNvPr id="20" name="Shape 143"/>
          <p:cNvSpPr/>
          <p:nvPr/>
        </p:nvSpPr>
        <p:spPr>
          <a:xfrm>
            <a:off x="447675" y="3437610"/>
            <a:ext cx="2383500" cy="1054800"/>
          </a:xfrm>
          <a:prstGeom prst="rect">
            <a:avLst/>
          </a:prstGeom>
          <a:solidFill>
            <a:srgbClr val="FFFFFF"/>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a:t>B2HANDLE</a:t>
            </a:r>
            <a:endParaRPr sz="1050" b="1">
              <a:solidFill>
                <a:srgbClr val="FF0000"/>
              </a:solidFill>
            </a:endParaRPr>
          </a:p>
          <a:p>
            <a:pPr marL="457200" lvl="0" indent="-292100" rtl="0">
              <a:spcBef>
                <a:spcPts val="0"/>
              </a:spcBef>
              <a:spcAft>
                <a:spcPts val="0"/>
              </a:spcAft>
              <a:buSzPts val="1000"/>
              <a:buChar char="●"/>
            </a:pPr>
            <a:r>
              <a:rPr lang="en-US" sz="1050" b="1"/>
              <a:t>B2SAFE</a:t>
            </a:r>
            <a:endParaRPr sz="1050" b="1"/>
          </a:p>
          <a:p>
            <a:pPr marL="457200" lvl="0" indent="-292100" rtl="0">
              <a:spcBef>
                <a:spcPts val="0"/>
              </a:spcBef>
              <a:spcAft>
                <a:spcPts val="0"/>
              </a:spcAft>
              <a:buSzPts val="1000"/>
              <a:buChar char="●"/>
            </a:pPr>
            <a:r>
              <a:rPr lang="en-US" sz="1050" b="1"/>
              <a:t>European Certified Trusted Repository</a:t>
            </a:r>
            <a:endParaRPr sz="1050" b="1">
              <a:solidFill>
                <a:srgbClr val="FF0000"/>
              </a:solidFill>
            </a:endParaRPr>
          </a:p>
        </p:txBody>
      </p:sp>
      <p:sp>
        <p:nvSpPr>
          <p:cNvPr id="21" name="Shape 144"/>
          <p:cNvSpPr/>
          <p:nvPr/>
        </p:nvSpPr>
        <p:spPr>
          <a:xfrm>
            <a:off x="4559925" y="5256213"/>
            <a:ext cx="2974500" cy="765000"/>
          </a:xfrm>
          <a:prstGeom prst="rect">
            <a:avLst/>
          </a:prstGeom>
          <a:solidFill>
            <a:srgbClr val="FFFFFF"/>
          </a:solidFill>
          <a:ln w="9525" cap="flat" cmpd="sng">
            <a:solidFill>
              <a:schemeClr val="tx2"/>
            </a:solidFill>
            <a:prstDash val="solid"/>
            <a:round/>
            <a:headEnd type="none" w="med" len="med"/>
            <a:tailEnd type="none" w="med" len="med"/>
          </a:ln>
        </p:spPr>
        <p:txBody>
          <a:bodyPr spcFirstLastPara="1" wrap="square" lIns="91425" tIns="91425" rIns="91425" bIns="91425" anchor="ctr" anchorCtr="0">
            <a:noAutofit/>
          </a:bodyPr>
          <a:lstStyle/>
          <a:p>
            <a:pPr marL="457200" lvl="0" indent="-292100" rtl="0">
              <a:spcBef>
                <a:spcPts val="0"/>
              </a:spcBef>
              <a:spcAft>
                <a:spcPts val="0"/>
              </a:spcAft>
              <a:buSzPts val="1000"/>
              <a:buChar char="●"/>
            </a:pPr>
            <a:r>
              <a:rPr lang="en-US" sz="1050" b="1" dirty="0"/>
              <a:t>Thematic data analytics</a:t>
            </a:r>
            <a:endParaRPr sz="1050" b="1" dirty="0"/>
          </a:p>
          <a:p>
            <a:pPr marL="457200" lvl="0" indent="-292100" rtl="0">
              <a:spcBef>
                <a:spcPts val="0"/>
              </a:spcBef>
              <a:spcAft>
                <a:spcPts val="0"/>
              </a:spcAft>
              <a:buSzPts val="1000"/>
              <a:buChar char="●"/>
            </a:pPr>
            <a:r>
              <a:rPr lang="en-US" sz="1050" b="1" dirty="0"/>
              <a:t>Scientific Workflow Management, Orchestration (DIRAC, </a:t>
            </a:r>
            <a:r>
              <a:rPr lang="en-US" sz="1050" b="1" dirty="0" err="1"/>
              <a:t>PaaS</a:t>
            </a:r>
            <a:r>
              <a:rPr lang="en-US" sz="1050" b="1" dirty="0"/>
              <a:t> Orchestrator)</a:t>
            </a:r>
            <a:endParaRPr sz="1050" b="1" dirty="0"/>
          </a:p>
        </p:txBody>
      </p:sp>
      <p:sp>
        <p:nvSpPr>
          <p:cNvPr id="22" name="Shape 145"/>
          <p:cNvSpPr txBox="1"/>
          <p:nvPr/>
        </p:nvSpPr>
        <p:spPr>
          <a:xfrm>
            <a:off x="6310650" y="2692035"/>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1</a:t>
            </a:r>
            <a:endParaRPr sz="2000" b="1">
              <a:solidFill>
                <a:srgbClr val="A64D79"/>
              </a:solidFill>
            </a:endParaRPr>
          </a:p>
        </p:txBody>
      </p:sp>
      <p:sp>
        <p:nvSpPr>
          <p:cNvPr id="23" name="Shape 146"/>
          <p:cNvSpPr txBox="1"/>
          <p:nvPr/>
        </p:nvSpPr>
        <p:spPr>
          <a:xfrm>
            <a:off x="3171825" y="4581128"/>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2</a:t>
            </a:r>
            <a:endParaRPr sz="2000" b="1">
              <a:solidFill>
                <a:srgbClr val="A64D79"/>
              </a:solidFill>
            </a:endParaRPr>
          </a:p>
        </p:txBody>
      </p:sp>
      <p:sp>
        <p:nvSpPr>
          <p:cNvPr id="24" name="Shape 147"/>
          <p:cNvSpPr txBox="1"/>
          <p:nvPr/>
        </p:nvSpPr>
        <p:spPr>
          <a:xfrm>
            <a:off x="471500" y="2749798"/>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3</a:t>
            </a:r>
            <a:endParaRPr sz="2000" b="1">
              <a:solidFill>
                <a:srgbClr val="A64D79"/>
              </a:solidFill>
            </a:endParaRPr>
          </a:p>
        </p:txBody>
      </p:sp>
      <p:sp>
        <p:nvSpPr>
          <p:cNvPr id="25" name="Shape 148"/>
          <p:cNvSpPr txBox="1"/>
          <p:nvPr/>
        </p:nvSpPr>
        <p:spPr>
          <a:xfrm>
            <a:off x="3248075" y="1268760"/>
            <a:ext cx="321000" cy="320100"/>
          </a:xfrm>
          <a:prstGeom prst="rect">
            <a:avLst/>
          </a:prstGeom>
          <a:noFill/>
          <a:ln w="9525" cap="flat" cmpd="sng">
            <a:solidFill>
              <a:srgbClr val="A64D7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A64D79"/>
                </a:solidFill>
              </a:rPr>
              <a:t>4</a:t>
            </a:r>
            <a:endParaRPr sz="2000" b="1">
              <a:solidFill>
                <a:srgbClr val="A64D79"/>
              </a:solidFill>
            </a:endParaRPr>
          </a:p>
        </p:txBody>
      </p:sp>
      <p:sp>
        <p:nvSpPr>
          <p:cNvPr id="26" name="Shape 149"/>
          <p:cNvSpPr/>
          <p:nvPr/>
        </p:nvSpPr>
        <p:spPr>
          <a:xfrm>
            <a:off x="6298775" y="3047335"/>
            <a:ext cx="2602200" cy="381500"/>
          </a:xfrm>
          <a:prstGeom prst="roundRect">
            <a:avLst>
              <a:gd name="adj" fmla="val 16667"/>
            </a:avLst>
          </a:prstGeom>
          <a:solidFill>
            <a:schemeClr val="accent5">
              <a:lumMod val="75000"/>
            </a:schemeClr>
          </a:solidFill>
          <a:ln w="9525" cap="flat" cmpd="sng">
            <a:solidFill>
              <a:srgbClr val="595959"/>
            </a:solidFill>
            <a:prstDash val="solid"/>
            <a:round/>
            <a:headEnd type="none" w="med" len="med"/>
            <a:tailEnd type="none" w="med" len="med"/>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chemeClr val="tx1">
                    <a:lumMod val="50000"/>
                  </a:schemeClr>
                </a:solidFill>
              </a:rPr>
              <a:t>Discover &amp; Reuse </a:t>
            </a:r>
            <a:endParaRPr sz="1200" b="1">
              <a:solidFill>
                <a:schemeClr val="tx1">
                  <a:lumMod val="50000"/>
                </a:schemeClr>
              </a:solidFill>
            </a:endParaRPr>
          </a:p>
        </p:txBody>
      </p:sp>
    </p:spTree>
    <p:extLst>
      <p:ext uri="{BB962C8B-B14F-4D97-AF65-F5344CB8AC3E}">
        <p14:creationId xmlns:p14="http://schemas.microsoft.com/office/powerpoint/2010/main" val="39845836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73</a:t>
            </a:fld>
            <a:endParaRPr lang="en-US" dirty="0">
              <a:latin typeface="Calibri" charset="0"/>
              <a:ea typeface="Calibri" charset="0"/>
              <a:cs typeface="Calibri" charset="0"/>
            </a:endParaRPr>
          </a:p>
        </p:txBody>
      </p:sp>
      <p:sp>
        <p:nvSpPr>
          <p:cNvPr id="4" name="Title 3"/>
          <p:cNvSpPr>
            <a:spLocks noGrp="1"/>
          </p:cNvSpPr>
          <p:nvPr>
            <p:ph type="title"/>
          </p:nvPr>
        </p:nvSpPr>
        <p:spPr>
          <a:xfrm>
            <a:off x="467544" y="620688"/>
            <a:ext cx="7128792" cy="576064"/>
          </a:xfrm>
        </p:spPr>
        <p:txBody>
          <a:bodyPr/>
          <a:lstStyle/>
          <a:p>
            <a:r>
              <a:rPr lang="en-US" dirty="0"/>
              <a:t>IT Service Management</a:t>
            </a:r>
          </a:p>
        </p:txBody>
      </p:sp>
      <p:sp>
        <p:nvSpPr>
          <p:cNvPr id="8" name="Inhaltsplatzhalter 2"/>
          <p:cNvSpPr>
            <a:spLocks noGrp="1"/>
          </p:cNvSpPr>
          <p:nvPr>
            <p:ph idx="1"/>
          </p:nvPr>
        </p:nvSpPr>
        <p:spPr>
          <a:xfrm>
            <a:off x="86150" y="1484784"/>
            <a:ext cx="5854002" cy="4837834"/>
          </a:xfrm>
        </p:spPr>
        <p:txBody>
          <a:bodyPr>
            <a:normAutofit/>
          </a:bodyPr>
          <a:lstStyle/>
          <a:p>
            <a:pPr>
              <a:spcBef>
                <a:spcPts val="300"/>
              </a:spcBef>
              <a:spcAft>
                <a:spcPts val="300"/>
              </a:spcAft>
            </a:pPr>
            <a:r>
              <a:rPr lang="en-US" b="1" dirty="0">
                <a:latin typeface="Calibri" charset="0"/>
                <a:ea typeface="Calibri" charset="0"/>
                <a:cs typeface="Calibri" charset="0"/>
              </a:rPr>
              <a:t>Why IT service management (ITSM)?</a:t>
            </a:r>
          </a:p>
          <a:p>
            <a:pPr lvl="1">
              <a:spcBef>
                <a:spcPts val="300"/>
              </a:spcBef>
              <a:spcAft>
                <a:spcPts val="300"/>
              </a:spcAft>
            </a:pPr>
            <a:r>
              <a:rPr lang="en-US" sz="2000" dirty="0">
                <a:latin typeface="Calibri" charset="0"/>
                <a:ea typeface="Calibri" charset="0"/>
                <a:cs typeface="Calibri" charset="0"/>
              </a:rPr>
              <a:t>About 80% of all IT service outages originate from "people and process issues"</a:t>
            </a:r>
          </a:p>
          <a:p>
            <a:pPr lvl="1">
              <a:spcBef>
                <a:spcPts val="300"/>
              </a:spcBef>
              <a:spcAft>
                <a:spcPts val="300"/>
              </a:spcAft>
            </a:pPr>
            <a:r>
              <a:rPr lang="en-US" sz="2000" dirty="0">
                <a:latin typeface="Calibri" charset="0"/>
                <a:ea typeface="Calibri" charset="0"/>
                <a:cs typeface="Calibri" charset="0"/>
              </a:rPr>
              <a:t>Duration of outages and degradations </a:t>
            </a:r>
            <a:r>
              <a:rPr lang="en-US" sz="2000" b="1" dirty="0">
                <a:solidFill>
                  <a:schemeClr val="tx2">
                    <a:lumMod val="60000"/>
                    <a:lumOff val="40000"/>
                  </a:schemeClr>
                </a:solidFill>
                <a:latin typeface="Calibri" charset="0"/>
                <a:ea typeface="Calibri" charset="0"/>
                <a:cs typeface="Calibri" charset="0"/>
              </a:rPr>
              <a:t>significantly dependent on non-technical factors</a:t>
            </a:r>
          </a:p>
          <a:p>
            <a:pPr>
              <a:spcBef>
                <a:spcPts val="300"/>
              </a:spcBef>
              <a:spcAft>
                <a:spcPts val="300"/>
              </a:spcAft>
            </a:pPr>
            <a:r>
              <a:rPr lang="en-US" b="1" dirty="0">
                <a:latin typeface="Calibri" charset="0"/>
                <a:ea typeface="Calibri" charset="0"/>
                <a:cs typeface="Calibri" charset="0"/>
              </a:rPr>
              <a:t>IT service management</a:t>
            </a:r>
          </a:p>
          <a:p>
            <a:pPr lvl="1">
              <a:spcBef>
                <a:spcPts val="300"/>
              </a:spcBef>
              <a:spcAft>
                <a:spcPts val="300"/>
              </a:spcAft>
            </a:pPr>
            <a:r>
              <a:rPr lang="en-US" sz="2000" dirty="0">
                <a:latin typeface="Calibri" charset="0"/>
                <a:ea typeface="Calibri" charset="0"/>
                <a:cs typeface="Calibri" charset="0"/>
              </a:rPr>
              <a:t>Focuses on the provision of high quality IT services that </a:t>
            </a:r>
            <a:r>
              <a:rPr lang="en-US" sz="2000" b="1" dirty="0">
                <a:solidFill>
                  <a:schemeClr val="tx2">
                    <a:lumMod val="60000"/>
                    <a:lumOff val="40000"/>
                  </a:schemeClr>
                </a:solidFill>
                <a:latin typeface="Calibri" charset="0"/>
                <a:ea typeface="Calibri" charset="0"/>
                <a:cs typeface="Calibri" charset="0"/>
              </a:rPr>
              <a:t>meet customers' and users’ expectations</a:t>
            </a:r>
          </a:p>
          <a:p>
            <a:pPr lvl="1">
              <a:spcBef>
                <a:spcPts val="300"/>
              </a:spcBef>
              <a:spcAft>
                <a:spcPts val="300"/>
              </a:spcAft>
            </a:pPr>
            <a:r>
              <a:rPr lang="en-US" sz="2000" dirty="0">
                <a:latin typeface="Calibri" charset="0"/>
                <a:ea typeface="Calibri" charset="0"/>
                <a:cs typeface="Calibri" charset="0"/>
              </a:rPr>
              <a:t>Defines, </a:t>
            </a:r>
            <a:r>
              <a:rPr lang="en-US" sz="2000" dirty="0" smtClean="0">
                <a:latin typeface="Calibri" charset="0"/>
                <a:ea typeface="Calibri" charset="0"/>
                <a:cs typeface="Calibri" charset="0"/>
              </a:rPr>
              <a:t>documents and </a:t>
            </a:r>
            <a:r>
              <a:rPr lang="en-US" sz="2000" dirty="0">
                <a:latin typeface="Calibri" charset="0"/>
                <a:ea typeface="Calibri" charset="0"/>
                <a:cs typeface="Calibri" charset="0"/>
              </a:rPr>
              <a:t>maintains service management </a:t>
            </a:r>
            <a:r>
              <a:rPr lang="en-US" sz="2000" b="1" dirty="0">
                <a:solidFill>
                  <a:schemeClr val="tx2">
                    <a:lumMod val="60000"/>
                    <a:lumOff val="40000"/>
                  </a:schemeClr>
                </a:solidFill>
                <a:latin typeface="Calibri" charset="0"/>
                <a:ea typeface="Calibri" charset="0"/>
                <a:cs typeface="Calibri" charset="0"/>
              </a:rPr>
              <a:t>processes </a:t>
            </a:r>
            <a:r>
              <a:rPr lang="en-US" sz="2000" dirty="0">
                <a:latin typeface="Calibri" charset="0"/>
                <a:ea typeface="Calibri" charset="0"/>
                <a:cs typeface="Calibri" charset="0"/>
              </a:rPr>
              <a:t>through assigned </a:t>
            </a:r>
            <a:r>
              <a:rPr lang="en-US" sz="2000" b="1" dirty="0">
                <a:solidFill>
                  <a:schemeClr val="tx2">
                    <a:lumMod val="60000"/>
                    <a:lumOff val="40000"/>
                  </a:schemeClr>
                </a:solidFill>
                <a:latin typeface="Calibri" charset="0"/>
                <a:ea typeface="Calibri" charset="0"/>
                <a:cs typeface="Calibri" charset="0"/>
              </a:rPr>
              <a:t>roles </a:t>
            </a:r>
            <a:r>
              <a:rPr lang="en-US" sz="2000" dirty="0">
                <a:latin typeface="Calibri" charset="0"/>
                <a:ea typeface="Calibri" charset="0"/>
                <a:cs typeface="Calibri" charset="0"/>
              </a:rPr>
              <a:t>and responsibilities</a:t>
            </a:r>
          </a:p>
        </p:txBody>
      </p:sp>
      <p:pic>
        <p:nvPicPr>
          <p:cNvPr id="9" name="Grafik 10" descr="process-issues-gartner-2010.png"/>
          <p:cNvPicPr>
            <a:picLocks noChangeAspect="1"/>
          </p:cNvPicPr>
          <p:nvPr/>
        </p:nvPicPr>
        <p:blipFill>
          <a:blip r:embed="rId2"/>
          <a:srcRect/>
          <a:stretch>
            <a:fillRect/>
          </a:stretch>
        </p:blipFill>
        <p:spPr bwMode="auto">
          <a:xfrm>
            <a:off x="5619303" y="1666875"/>
            <a:ext cx="3632200" cy="3524250"/>
          </a:xfrm>
          <a:prstGeom prst="rect">
            <a:avLst/>
          </a:prstGeom>
          <a:noFill/>
          <a:ln w="9525">
            <a:noFill/>
            <a:miter lim="800000"/>
            <a:headEnd/>
            <a:tailEnd/>
          </a:ln>
        </p:spPr>
      </p:pic>
      <p:sp>
        <p:nvSpPr>
          <p:cNvPr id="10" name="Rectangle 13"/>
          <p:cNvSpPr>
            <a:spLocks/>
          </p:cNvSpPr>
          <p:nvPr/>
        </p:nvSpPr>
        <p:spPr bwMode="auto">
          <a:xfrm>
            <a:off x="5527228" y="5254625"/>
            <a:ext cx="3797300" cy="620713"/>
          </a:xfrm>
          <a:prstGeom prst="rect">
            <a:avLst/>
          </a:prstGeom>
          <a:noFill/>
          <a:ln w="12700">
            <a:noFill/>
            <a:miter lim="800000"/>
            <a:headEnd/>
            <a:tailEnd/>
          </a:ln>
        </p:spPr>
        <p:txBody>
          <a:bodyPr lIns="0" tIns="0" rIns="57799" bIns="0"/>
          <a:lstStyle/>
          <a:p>
            <a:pPr marL="57150" algn="ctr"/>
            <a:r>
              <a:rPr lang="en-US" sz="1600" dirty="0">
                <a:cs typeface="Arial" charset="0"/>
                <a:sym typeface="LMU CompatilFact" pitchFamily="2" charset="0"/>
              </a:rPr>
              <a:t>Reasons for service outages</a:t>
            </a:r>
          </a:p>
          <a:p>
            <a:pPr marL="57150" algn="ctr"/>
            <a:r>
              <a:rPr lang="en-US" sz="1600" dirty="0">
                <a:cs typeface="Arial" charset="0"/>
                <a:sym typeface="LMU CompatilFact" pitchFamily="2" charset="0"/>
              </a:rPr>
              <a:t>[Gartner]</a:t>
            </a:r>
          </a:p>
        </p:txBody>
      </p:sp>
    </p:spTree>
    <p:extLst>
      <p:ext uri="{BB962C8B-B14F-4D97-AF65-F5344CB8AC3E}">
        <p14:creationId xmlns:p14="http://schemas.microsoft.com/office/powerpoint/2010/main" val="11120561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74</a:t>
            </a:fld>
            <a:endParaRPr lang="en-US" dirty="0">
              <a:latin typeface="Calibri" charset="0"/>
              <a:ea typeface="Calibri" charset="0"/>
              <a:cs typeface="Calibri" charset="0"/>
            </a:endParaRPr>
          </a:p>
        </p:txBody>
      </p:sp>
      <p:sp>
        <p:nvSpPr>
          <p:cNvPr id="4" name="Title 3"/>
          <p:cNvSpPr>
            <a:spLocks noGrp="1"/>
          </p:cNvSpPr>
          <p:nvPr>
            <p:ph type="title"/>
          </p:nvPr>
        </p:nvSpPr>
        <p:spPr>
          <a:xfrm>
            <a:off x="467544" y="620688"/>
            <a:ext cx="7200800" cy="576064"/>
          </a:xfrm>
        </p:spPr>
        <p:txBody>
          <a:bodyPr/>
          <a:lstStyle/>
          <a:p>
            <a:r>
              <a:rPr lang="en-US" dirty="0" err="1" smtClean="0"/>
              <a:t>FitSM</a:t>
            </a:r>
            <a:r>
              <a:rPr lang="en-US" dirty="0" smtClean="0"/>
              <a:t>: </a:t>
            </a:r>
            <a:r>
              <a:rPr lang="en-US" dirty="0"/>
              <a:t>Requirements</a:t>
            </a:r>
          </a:p>
        </p:txBody>
      </p:sp>
      <p:sp>
        <p:nvSpPr>
          <p:cNvPr id="11" name="Inhaltsplatzhalter 2"/>
          <p:cNvSpPr>
            <a:spLocks noGrp="1"/>
          </p:cNvSpPr>
          <p:nvPr>
            <p:ph idx="1"/>
          </p:nvPr>
        </p:nvSpPr>
        <p:spPr>
          <a:xfrm>
            <a:off x="446856" y="1556792"/>
            <a:ext cx="8229600" cy="4626019"/>
          </a:xfrm>
        </p:spPr>
        <p:txBody>
          <a:bodyPr>
            <a:normAutofit/>
          </a:bodyPr>
          <a:lstStyle/>
          <a:p>
            <a:r>
              <a:rPr lang="en-GB" dirty="0" err="1" smtClean="0">
                <a:latin typeface="Calibri" charset="0"/>
                <a:ea typeface="Calibri" charset="0"/>
                <a:cs typeface="Calibri" charset="0"/>
              </a:rPr>
              <a:t>FitSM</a:t>
            </a:r>
            <a:r>
              <a:rPr lang="en-GB" dirty="0" smtClean="0">
                <a:latin typeface="Calibri" charset="0"/>
                <a:ea typeface="Calibri" charset="0"/>
                <a:cs typeface="Calibri" charset="0"/>
              </a:rPr>
              <a:t> </a:t>
            </a:r>
            <a:r>
              <a:rPr lang="en-GB" dirty="0">
                <a:latin typeface="Calibri" charset="0"/>
                <a:ea typeface="Calibri" charset="0"/>
                <a:cs typeface="Calibri" charset="0"/>
              </a:rPr>
              <a:t>defines 85 requirements that should be fulfilled by an organisation (or federation) offering IT services to customers</a:t>
            </a:r>
          </a:p>
          <a:p>
            <a:r>
              <a:rPr lang="en-GB" dirty="0">
                <a:latin typeface="Calibri" charset="0"/>
                <a:ea typeface="Calibri" charset="0"/>
                <a:cs typeface="Calibri" charset="0"/>
              </a:rPr>
              <a:t>Compliance with the 85 requirements can be regarded as a "proof of effectiveness"</a:t>
            </a:r>
          </a:p>
          <a:p>
            <a:r>
              <a:rPr lang="en-GB" dirty="0">
                <a:latin typeface="Calibri" charset="0"/>
                <a:ea typeface="Calibri" charset="0"/>
                <a:cs typeface="Calibri" charset="0"/>
              </a:rPr>
              <a:t>The 85 requirements are structured as follows:</a:t>
            </a:r>
          </a:p>
          <a:p>
            <a:pPr lvl="1"/>
            <a:r>
              <a:rPr lang="en-GB" sz="2400" dirty="0">
                <a:latin typeface="Calibri" charset="0"/>
                <a:ea typeface="Calibri" charset="0"/>
                <a:cs typeface="Calibri" charset="0"/>
              </a:rPr>
              <a:t>16 general requirements (GR)</a:t>
            </a:r>
          </a:p>
          <a:p>
            <a:pPr lvl="1"/>
            <a:r>
              <a:rPr lang="en-GB" sz="2400" dirty="0">
                <a:latin typeface="Calibri" charset="0"/>
                <a:ea typeface="Calibri" charset="0"/>
                <a:cs typeface="Calibri" charset="0"/>
              </a:rPr>
              <a:t>69 process-specific requirements (PR)</a:t>
            </a:r>
          </a:p>
          <a:p>
            <a:pPr lvl="2"/>
            <a:r>
              <a:rPr lang="en-GB" sz="2000" dirty="0">
                <a:latin typeface="Calibri" charset="0"/>
                <a:ea typeface="Calibri" charset="0"/>
                <a:cs typeface="Calibri" charset="0"/>
              </a:rPr>
              <a:t>Consideration of the 14 IT service management processes from the FitSM process model</a:t>
            </a:r>
          </a:p>
          <a:p>
            <a:pPr lvl="2"/>
            <a:r>
              <a:rPr lang="en-GB" sz="2000" dirty="0">
                <a:latin typeface="Calibri" charset="0"/>
                <a:ea typeface="Calibri" charset="0"/>
                <a:cs typeface="Calibri" charset="0"/>
              </a:rPr>
              <a:t>Between 2 and 8 requirements per process</a:t>
            </a:r>
          </a:p>
        </p:txBody>
      </p:sp>
      <p:sp>
        <p:nvSpPr>
          <p:cNvPr id="2" name="Rectangular Callout 1"/>
          <p:cNvSpPr/>
          <p:nvPr/>
        </p:nvSpPr>
        <p:spPr>
          <a:xfrm>
            <a:off x="6300192" y="4941168"/>
            <a:ext cx="2736304" cy="1556792"/>
          </a:xfrm>
          <a:prstGeom prst="wedgeRectCallout">
            <a:avLst>
              <a:gd name="adj1" fmla="val -73931"/>
              <a:gd name="adj2" fmla="val -55018"/>
            </a:avLst>
          </a:prstGeom>
          <a:solidFill>
            <a:srgbClr val="FFFFFF"/>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b="1" dirty="0" err="1" smtClean="0">
                <a:solidFill>
                  <a:schemeClr val="accent6">
                    <a:lumMod val="10000"/>
                  </a:schemeClr>
                </a:solidFill>
                <a:latin typeface="Calibri" panose="020F0502020204030204" pitchFamily="34" charset="0"/>
                <a:cs typeface="Calibri" panose="020F0502020204030204" pitchFamily="34" charset="0"/>
              </a:rPr>
              <a:t>FitSM</a:t>
            </a:r>
            <a:r>
              <a:rPr lang="en-GB" sz="1200" b="1" dirty="0" smtClean="0">
                <a:solidFill>
                  <a:schemeClr val="accent6">
                    <a:lumMod val="10000"/>
                  </a:schemeClr>
                </a:solidFill>
                <a:latin typeface="Calibri" panose="020F0502020204030204" pitchFamily="34" charset="0"/>
                <a:cs typeface="Calibri" panose="020F0502020204030204" pitchFamily="34" charset="0"/>
              </a:rPr>
              <a:t> service </a:t>
            </a:r>
            <a:r>
              <a:rPr lang="en-GB" sz="1200" b="1" dirty="0">
                <a:solidFill>
                  <a:schemeClr val="accent6">
                    <a:lumMod val="10000"/>
                  </a:schemeClr>
                </a:solidFill>
                <a:latin typeface="Calibri" panose="020F0502020204030204" pitchFamily="34" charset="0"/>
                <a:cs typeface="Calibri" panose="020F0502020204030204" pitchFamily="34" charset="0"/>
              </a:rPr>
              <a:t>management processes:</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Service portfolio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Service level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Incident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Change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Capacity management</a:t>
            </a:r>
          </a:p>
          <a:p>
            <a:pPr marL="285750" indent="-285750">
              <a:buFont typeface="Arial" panose="020B0604020202020204" pitchFamily="34" charset="0"/>
              <a:buChar char="•"/>
            </a:pPr>
            <a:r>
              <a:rPr lang="en-GB" sz="1200" dirty="0">
                <a:solidFill>
                  <a:schemeClr val="accent6">
                    <a:lumMod val="10000"/>
                  </a:schemeClr>
                </a:solidFill>
                <a:latin typeface="Calibri" panose="020F0502020204030204" pitchFamily="34" charset="0"/>
                <a:cs typeface="Calibri" panose="020F0502020204030204" pitchFamily="34" charset="0"/>
              </a:rPr>
              <a:t>Information security management</a:t>
            </a:r>
          </a:p>
          <a:p>
            <a:pPr marL="285750" indent="-285750">
              <a:buFont typeface="Arial" panose="020B0604020202020204" pitchFamily="34" charset="0"/>
              <a:buChar char="•"/>
            </a:pPr>
            <a:r>
              <a:rPr lang="en-GB" sz="1200" dirty="0" smtClean="0">
                <a:solidFill>
                  <a:schemeClr val="accent6">
                    <a:lumMod val="10000"/>
                  </a:schemeClr>
                </a:solidFill>
                <a:latin typeface="Calibri" panose="020F0502020204030204" pitchFamily="34" charset="0"/>
                <a:cs typeface="Calibri" panose="020F0502020204030204" pitchFamily="34" charset="0"/>
              </a:rPr>
              <a:t>…</a:t>
            </a:r>
            <a:endParaRPr lang="en-GB" sz="1200" dirty="0">
              <a:solidFill>
                <a:schemeClr val="accent6">
                  <a:lumMod val="10000"/>
                </a:schemeClr>
              </a:solidFill>
              <a:latin typeface="Calibri" panose="020F0502020204030204" pitchFamily="34" charset="0"/>
              <a:cs typeface="Calibri" panose="020F0502020204030204" pitchFamily="34" charset="0"/>
            </a:endParaRPr>
          </a:p>
        </p:txBody>
      </p:sp>
      <p:sp>
        <p:nvSpPr>
          <p:cNvPr id="5" name="Rectangular Callout 4"/>
          <p:cNvSpPr/>
          <p:nvPr/>
        </p:nvSpPr>
        <p:spPr>
          <a:xfrm>
            <a:off x="4452579" y="1484784"/>
            <a:ext cx="4680520" cy="2088232"/>
          </a:xfrm>
          <a:prstGeom prst="wedgeRectCallout">
            <a:avLst>
              <a:gd name="adj1" fmla="val -37906"/>
              <a:gd name="adj2" fmla="val 78455"/>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r>
              <a:rPr lang="en-US" sz="1200" b="1" dirty="0" smtClean="0">
                <a:solidFill>
                  <a:srgbClr val="301900"/>
                </a:solidFill>
              </a:rPr>
              <a:t>Example </a:t>
            </a:r>
            <a:r>
              <a:rPr lang="mr-IN" sz="1200" b="1" dirty="0" smtClean="0">
                <a:solidFill>
                  <a:srgbClr val="301900"/>
                </a:solidFill>
              </a:rPr>
              <a:t>–</a:t>
            </a:r>
            <a:r>
              <a:rPr lang="en-US" sz="1200" b="1" dirty="0" smtClean="0">
                <a:solidFill>
                  <a:srgbClr val="301900"/>
                </a:solidFill>
              </a:rPr>
              <a:t> Service Portfolio Management requirements:</a:t>
            </a:r>
          </a:p>
          <a:p>
            <a:r>
              <a:rPr lang="en-US" sz="1200" dirty="0" smtClean="0">
                <a:solidFill>
                  <a:srgbClr val="301900"/>
                </a:solidFill>
              </a:rPr>
              <a:t>PR1.1 </a:t>
            </a:r>
            <a:r>
              <a:rPr lang="en-US" sz="1200" dirty="0">
                <a:solidFill>
                  <a:srgbClr val="301900"/>
                </a:solidFill>
              </a:rPr>
              <a:t>A service portfolio shall be maintained. All services shall be specified as part of </a:t>
            </a:r>
            <a:r>
              <a:rPr lang="en-US" sz="1200" dirty="0" smtClean="0">
                <a:solidFill>
                  <a:srgbClr val="301900"/>
                </a:solidFill>
              </a:rPr>
              <a:t>the service </a:t>
            </a:r>
            <a:r>
              <a:rPr lang="en-US" sz="1200" dirty="0">
                <a:solidFill>
                  <a:srgbClr val="301900"/>
                </a:solidFill>
              </a:rPr>
              <a:t>portfolio.</a:t>
            </a:r>
          </a:p>
          <a:p>
            <a:r>
              <a:rPr lang="en-US" sz="1200" dirty="0">
                <a:solidFill>
                  <a:srgbClr val="301900"/>
                </a:solidFill>
              </a:rPr>
              <a:t> PR1.2 Design and transition of new or changed services shall be planned.</a:t>
            </a:r>
          </a:p>
          <a:p>
            <a:r>
              <a:rPr lang="en-US" sz="1200" dirty="0">
                <a:solidFill>
                  <a:srgbClr val="301900"/>
                </a:solidFill>
              </a:rPr>
              <a:t> PR1.3 Plans for the design and transition of new or changed services shall </a:t>
            </a:r>
            <a:r>
              <a:rPr lang="en-US" sz="1200" dirty="0" smtClean="0">
                <a:solidFill>
                  <a:srgbClr val="301900"/>
                </a:solidFill>
              </a:rPr>
              <a:t>consider timescales</a:t>
            </a:r>
            <a:r>
              <a:rPr lang="en-US" sz="1200" dirty="0">
                <a:solidFill>
                  <a:srgbClr val="301900"/>
                </a:solidFill>
              </a:rPr>
              <a:t>, responsibilities, new or changed technology, </a:t>
            </a:r>
            <a:r>
              <a:rPr lang="en-US" sz="1200" dirty="0" smtClean="0">
                <a:solidFill>
                  <a:srgbClr val="301900"/>
                </a:solidFill>
              </a:rPr>
              <a:t>communication </a:t>
            </a:r>
            <a:r>
              <a:rPr lang="en-US" sz="1200" dirty="0">
                <a:solidFill>
                  <a:srgbClr val="301900"/>
                </a:solidFill>
              </a:rPr>
              <a:t>and </a:t>
            </a:r>
            <a:r>
              <a:rPr lang="en-US" sz="1200" dirty="0" smtClean="0">
                <a:solidFill>
                  <a:srgbClr val="301900"/>
                </a:solidFill>
              </a:rPr>
              <a:t>service acceptance </a:t>
            </a:r>
            <a:r>
              <a:rPr lang="en-US" sz="1200" dirty="0">
                <a:solidFill>
                  <a:srgbClr val="301900"/>
                </a:solidFill>
              </a:rPr>
              <a:t>criteria.</a:t>
            </a:r>
          </a:p>
          <a:p>
            <a:r>
              <a:rPr lang="en-US" sz="1200" dirty="0">
                <a:solidFill>
                  <a:srgbClr val="301900"/>
                </a:solidFill>
              </a:rPr>
              <a:t> PR1.4 The </a:t>
            </a:r>
            <a:r>
              <a:rPr lang="en-US" sz="1200" dirty="0" err="1">
                <a:solidFill>
                  <a:srgbClr val="301900"/>
                </a:solidFill>
              </a:rPr>
              <a:t>organisational</a:t>
            </a:r>
            <a:r>
              <a:rPr lang="en-US" sz="1200" dirty="0">
                <a:solidFill>
                  <a:srgbClr val="301900"/>
                </a:solidFill>
              </a:rPr>
              <a:t> structure supporting the delivery of services shall be identified</a:t>
            </a:r>
            <a:r>
              <a:rPr lang="en-US" sz="1200" dirty="0" smtClean="0">
                <a:solidFill>
                  <a:srgbClr val="301900"/>
                </a:solidFill>
              </a:rPr>
              <a:t>, including </a:t>
            </a:r>
            <a:r>
              <a:rPr lang="en-US" sz="1200" dirty="0">
                <a:solidFill>
                  <a:srgbClr val="301900"/>
                </a:solidFill>
              </a:rPr>
              <a:t>a potential federation structure as well as contact points for all parties involved.</a:t>
            </a:r>
          </a:p>
        </p:txBody>
      </p:sp>
    </p:spTree>
    <p:extLst>
      <p:ext uri="{BB962C8B-B14F-4D97-AF65-F5344CB8AC3E}">
        <p14:creationId xmlns:p14="http://schemas.microsoft.com/office/powerpoint/2010/main" val="1624232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latin typeface="Calibri" charset="0"/>
                <a:ea typeface="Calibri" charset="0"/>
                <a:cs typeface="Calibri" charset="0"/>
              </a:rPr>
              <a:pPr/>
              <a:t>75</a:t>
            </a:fld>
            <a:endParaRPr lang="en-US" dirty="0">
              <a:latin typeface="Calibri" charset="0"/>
              <a:ea typeface="Calibri" charset="0"/>
              <a:cs typeface="Calibri" charset="0"/>
            </a:endParaRPr>
          </a:p>
        </p:txBody>
      </p:sp>
      <p:sp>
        <p:nvSpPr>
          <p:cNvPr id="4" name="Title 3"/>
          <p:cNvSpPr>
            <a:spLocks noGrp="1"/>
          </p:cNvSpPr>
          <p:nvPr>
            <p:ph type="title"/>
          </p:nvPr>
        </p:nvSpPr>
        <p:spPr>
          <a:xfrm>
            <a:off x="323528" y="476672"/>
            <a:ext cx="7308304" cy="576064"/>
          </a:xfrm>
        </p:spPr>
        <p:txBody>
          <a:bodyPr/>
          <a:lstStyle/>
          <a:p>
            <a:r>
              <a:rPr lang="en-US" dirty="0" smtClean="0"/>
              <a:t>Addressing requirements: Technical tools</a:t>
            </a:r>
            <a:endParaRPr lang="en-US" dirty="0"/>
          </a:p>
        </p:txBody>
      </p:sp>
      <p:sp>
        <p:nvSpPr>
          <p:cNvPr id="18" name="Inhaltsplatzhalter 2"/>
          <p:cNvSpPr>
            <a:spLocks noGrp="1"/>
          </p:cNvSpPr>
          <p:nvPr>
            <p:ph idx="1"/>
          </p:nvPr>
        </p:nvSpPr>
        <p:spPr>
          <a:xfrm>
            <a:off x="86150" y="1772816"/>
            <a:ext cx="3477738" cy="4477794"/>
          </a:xfrm>
        </p:spPr>
        <p:txBody>
          <a:bodyPr>
            <a:normAutofit/>
          </a:bodyPr>
          <a:lstStyle/>
          <a:p>
            <a:pPr>
              <a:spcBef>
                <a:spcPts val="300"/>
              </a:spcBef>
              <a:spcAft>
                <a:spcPts val="300"/>
              </a:spcAft>
            </a:pPr>
            <a:r>
              <a:rPr lang="en-US" b="1" dirty="0" smtClean="0">
                <a:latin typeface="Calibri" charset="0"/>
                <a:ea typeface="Calibri" charset="0"/>
                <a:cs typeface="Calibri" charset="0"/>
              </a:rPr>
              <a:t>Process documentation</a:t>
            </a:r>
          </a:p>
          <a:p>
            <a:pPr lvl="1">
              <a:spcBef>
                <a:spcPts val="300"/>
              </a:spcBef>
              <a:spcAft>
                <a:spcPts val="300"/>
              </a:spcAft>
            </a:pPr>
            <a:r>
              <a:rPr lang="en-US" sz="2000" dirty="0" smtClean="0">
                <a:latin typeface="Calibri" charset="0"/>
                <a:ea typeface="Calibri" charset="0"/>
                <a:cs typeface="Calibri" charset="0"/>
              </a:rPr>
              <a:t>e.g. Confluence, Wikimedia</a:t>
            </a:r>
          </a:p>
          <a:p>
            <a:pPr>
              <a:spcBef>
                <a:spcPts val="300"/>
              </a:spcBef>
              <a:spcAft>
                <a:spcPts val="300"/>
              </a:spcAft>
            </a:pPr>
            <a:endParaRPr lang="en-US" b="1" dirty="0" smtClean="0">
              <a:latin typeface="Calibri" charset="0"/>
              <a:ea typeface="Calibri" charset="0"/>
              <a:cs typeface="Calibri" charset="0"/>
            </a:endParaRPr>
          </a:p>
          <a:p>
            <a:pPr>
              <a:spcBef>
                <a:spcPts val="300"/>
              </a:spcBef>
              <a:spcAft>
                <a:spcPts val="300"/>
              </a:spcAft>
            </a:pPr>
            <a:r>
              <a:rPr lang="en-US" b="1" dirty="0" smtClean="0">
                <a:latin typeface="Calibri" charset="0"/>
                <a:ea typeface="Calibri" charset="0"/>
                <a:cs typeface="Calibri" charset="0"/>
              </a:rPr>
              <a:t>Ticket </a:t>
            </a:r>
            <a:r>
              <a:rPr lang="en-US" b="1" dirty="0">
                <a:latin typeface="Calibri" charset="0"/>
                <a:ea typeface="Calibri" charset="0"/>
                <a:cs typeface="Calibri" charset="0"/>
              </a:rPr>
              <a:t>tool</a:t>
            </a:r>
          </a:p>
          <a:p>
            <a:pPr lvl="1">
              <a:spcBef>
                <a:spcPts val="300"/>
              </a:spcBef>
              <a:spcAft>
                <a:spcPts val="300"/>
              </a:spcAft>
            </a:pPr>
            <a:r>
              <a:rPr lang="en-US" sz="2000" dirty="0">
                <a:latin typeface="Calibri" charset="0"/>
                <a:ea typeface="Calibri" charset="0"/>
                <a:cs typeface="Calibri" charset="0"/>
              </a:rPr>
              <a:t>e.g. GGUS, JIRA, RT</a:t>
            </a:r>
          </a:p>
          <a:p>
            <a:pPr lvl="1">
              <a:spcBef>
                <a:spcPts val="300"/>
              </a:spcBef>
              <a:spcAft>
                <a:spcPts val="300"/>
              </a:spcAft>
            </a:pPr>
            <a:endParaRPr lang="en-US" sz="2000" dirty="0">
              <a:latin typeface="Calibri" charset="0"/>
              <a:ea typeface="Calibri" charset="0"/>
              <a:cs typeface="Calibri" charset="0"/>
            </a:endParaRPr>
          </a:p>
          <a:p>
            <a:pPr>
              <a:spcBef>
                <a:spcPts val="300"/>
              </a:spcBef>
              <a:spcAft>
                <a:spcPts val="300"/>
              </a:spcAft>
            </a:pPr>
            <a:r>
              <a:rPr lang="en-US" b="1" dirty="0">
                <a:latin typeface="Calibri" charset="0"/>
                <a:ea typeface="Calibri" charset="0"/>
                <a:cs typeface="Calibri" charset="0"/>
              </a:rPr>
              <a:t>Templates</a:t>
            </a:r>
          </a:p>
          <a:p>
            <a:pPr lvl="1">
              <a:spcBef>
                <a:spcPts val="300"/>
              </a:spcBef>
              <a:spcAft>
                <a:spcPts val="300"/>
              </a:spcAft>
            </a:pPr>
            <a:r>
              <a:rPr lang="en-US" sz="2000" dirty="0">
                <a:latin typeface="Calibri" charset="0"/>
                <a:ea typeface="Calibri" charset="0"/>
                <a:cs typeface="Calibri" charset="0"/>
              </a:rPr>
              <a:t>e.g. Word docs, Excel, Google Apps, Forms</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35896" y="4811260"/>
            <a:ext cx="2175148" cy="2046740"/>
          </a:xfrm>
          <a:prstGeom prst="rect">
            <a:avLst/>
          </a:prstGeom>
          <a:ln>
            <a:solidFill>
              <a:srgbClr val="301900"/>
            </a:solidFill>
          </a:ln>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2200" y="4869160"/>
            <a:ext cx="2590800" cy="1628904"/>
          </a:xfrm>
          <a:prstGeom prst="rect">
            <a:avLst/>
          </a:prstGeom>
          <a:ln>
            <a:solidFill>
              <a:srgbClr val="301900"/>
            </a:solidFill>
          </a:ln>
        </p:spPr>
      </p:pic>
      <p:pic>
        <p:nvPicPr>
          <p:cNvPr id="7" name="Picture 6" descr="Screen Shot 2018-03-19 at 7.37.1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440" y="1484784"/>
            <a:ext cx="4716016" cy="3184277"/>
          </a:xfrm>
          <a:prstGeom prst="rect">
            <a:avLst/>
          </a:prstGeom>
          <a:ln>
            <a:solidFill>
              <a:srgbClr val="301900"/>
            </a:solidFill>
          </a:ln>
        </p:spPr>
      </p:pic>
    </p:spTree>
    <p:extLst>
      <p:ext uri="{BB962C8B-B14F-4D97-AF65-F5344CB8AC3E}">
        <p14:creationId xmlns:p14="http://schemas.microsoft.com/office/powerpoint/2010/main" val="3487082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76</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p:txBody>
          <a:bodyPr/>
          <a:lstStyle/>
          <a:p>
            <a:r>
              <a:rPr lang="en-GB" dirty="0" smtClean="0"/>
              <a:t>Work packages</a:t>
            </a:r>
            <a:endParaRPr lang="en-GB" dirty="0"/>
          </a:p>
        </p:txBody>
      </p:sp>
      <p:pic>
        <p:nvPicPr>
          <p:cNvPr id="6" name="Picture 5" descr="Screen Shot 2018-01-09 at 08.09.0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4212" y="1124744"/>
            <a:ext cx="8763000" cy="4813300"/>
          </a:xfrm>
          <a:prstGeom prst="rect">
            <a:avLst/>
          </a:prstGeom>
        </p:spPr>
      </p:pic>
      <p:sp>
        <p:nvSpPr>
          <p:cNvPr id="7" name="Oval 6"/>
          <p:cNvSpPr/>
          <p:nvPr/>
        </p:nvSpPr>
        <p:spPr>
          <a:xfrm>
            <a:off x="6876256" y="5157192"/>
            <a:ext cx="2088232" cy="1008112"/>
          </a:xfrm>
          <a:prstGeom prst="ellipse">
            <a:avLst/>
          </a:prstGeom>
          <a:noFill/>
          <a:ln w="5715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57825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Arrow Connector 32"/>
          <p:cNvCxnSpPr/>
          <p:nvPr/>
        </p:nvCxnSpPr>
        <p:spPr>
          <a:xfrm flipH="1" flipV="1">
            <a:off x="1763688" y="3933056"/>
            <a:ext cx="1368153" cy="1296144"/>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B6F15528-21DE-4FAA-801E-634DDDAF4B2B}" type="slidenum">
              <a:rPr lang="en-US" smtClean="0"/>
              <a:pPr/>
              <a:t>77</a:t>
            </a:fld>
            <a:endParaRPr lang="en-US" dirty="0"/>
          </a:p>
        </p:txBody>
      </p:sp>
      <p:sp>
        <p:nvSpPr>
          <p:cNvPr id="4" name="Date Placeholder 3"/>
          <p:cNvSpPr>
            <a:spLocks noGrp="1"/>
          </p:cNvSpPr>
          <p:nvPr>
            <p:ph type="dt" sz="half" idx="10"/>
          </p:nvPr>
        </p:nvSpPr>
        <p:spPr/>
        <p:txBody>
          <a:bodyPr/>
          <a:lstStyle/>
          <a:p>
            <a:fld id="{696E94B4-F3B5-4DE2-A56E-A054B64F6B68}" type="datetime1">
              <a:rPr lang="en-US" smtClean="0"/>
              <a:t>18. 08. 16.</a:t>
            </a:fld>
            <a:endParaRPr lang="en-US" dirty="0"/>
          </a:p>
        </p:txBody>
      </p:sp>
      <p:sp>
        <p:nvSpPr>
          <p:cNvPr id="5" name="Text Placeholder 4"/>
          <p:cNvSpPr>
            <a:spLocks noGrp="1"/>
          </p:cNvSpPr>
          <p:nvPr>
            <p:ph type="body" sz="quarter" idx="14"/>
          </p:nvPr>
        </p:nvSpPr>
        <p:spPr>
          <a:xfrm>
            <a:off x="2771800" y="260489"/>
            <a:ext cx="5832648" cy="1008271"/>
          </a:xfrm>
        </p:spPr>
        <p:txBody>
          <a:bodyPr>
            <a:normAutofit/>
          </a:bodyPr>
          <a:lstStyle/>
          <a:p>
            <a:r>
              <a:rPr lang="en-US" sz="3600" dirty="0" smtClean="0"/>
              <a:t>Service adoption</a:t>
            </a:r>
            <a:endParaRPr lang="en-US" sz="3600" dirty="0"/>
          </a:p>
        </p:txBody>
      </p:sp>
      <p:sp>
        <p:nvSpPr>
          <p:cNvPr id="7" name="Title 3"/>
          <p:cNvSpPr txBox="1">
            <a:spLocks/>
          </p:cNvSpPr>
          <p:nvPr/>
        </p:nvSpPr>
        <p:spPr>
          <a:xfrm>
            <a:off x="467544" y="620688"/>
            <a:ext cx="6120680" cy="576064"/>
          </a:xfrm>
          <a:prstGeom prst="rect">
            <a:avLst/>
          </a:prstGeom>
        </p:spPr>
        <p:txBody>
          <a:bodyPr/>
          <a:lstStyle>
            <a:lvl1pPr algn="l" defTabSz="342900" rtl="0" eaLnBrk="1" latinLnBrk="0" hangingPunct="1">
              <a:spcBef>
                <a:spcPct val="0"/>
              </a:spcBef>
              <a:buNone/>
              <a:defRPr sz="3200" b="1" kern="1200">
                <a:solidFill>
                  <a:srgbClr val="1C3046"/>
                </a:solidFill>
                <a:latin typeface="+mn-lt"/>
                <a:ea typeface="+mj-ea"/>
                <a:cs typeface="+mj-cs"/>
              </a:defRPr>
            </a:lvl1pPr>
          </a:lstStyle>
          <a:p>
            <a:endParaRPr lang="en-US" dirty="0"/>
          </a:p>
        </p:txBody>
      </p:sp>
      <p:cxnSp>
        <p:nvCxnSpPr>
          <p:cNvPr id="8" name="Straight Arrow Connector 7"/>
          <p:cNvCxnSpPr>
            <a:stCxn id="28" idx="1"/>
          </p:cNvCxnSpPr>
          <p:nvPr/>
        </p:nvCxnSpPr>
        <p:spPr>
          <a:xfrm flipH="1" flipV="1">
            <a:off x="2195736" y="4221088"/>
            <a:ext cx="3886933" cy="1158848"/>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771800" y="2033554"/>
            <a:ext cx="5904656" cy="2187535"/>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b"/>
          <a:lstStyle/>
          <a:p>
            <a:pPr algn="ctr"/>
            <a:r>
              <a:rPr lang="en-US" sz="1400" dirty="0" smtClean="0">
                <a:solidFill>
                  <a:schemeClr val="accent1"/>
                </a:solidFill>
              </a:rPr>
              <a:t>EOSC federating core</a:t>
            </a:r>
            <a:endParaRPr lang="en-US" sz="1400" dirty="0">
              <a:solidFill>
                <a:schemeClr val="accent1"/>
              </a:solidFill>
            </a:endParaRPr>
          </a:p>
        </p:txBody>
      </p:sp>
      <p:sp>
        <p:nvSpPr>
          <p:cNvPr id="11" name="Rectangle 10"/>
          <p:cNvSpPr/>
          <p:nvPr/>
        </p:nvSpPr>
        <p:spPr>
          <a:xfrm>
            <a:off x="827584" y="2204864"/>
            <a:ext cx="1152128" cy="1728192"/>
          </a:xfrm>
          <a:prstGeom prst="rect">
            <a:avLst/>
          </a:prstGeom>
          <a:solidFill>
            <a:srgbClr val="4B55D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dirty="0" smtClean="0">
                <a:solidFill>
                  <a:srgbClr val="FFFFFF"/>
                </a:solidFill>
              </a:rPr>
              <a:t>Thematic services (9)</a:t>
            </a:r>
            <a:endParaRPr lang="en-US" sz="1200" dirty="0">
              <a:solidFill>
                <a:srgbClr val="FFFFFF"/>
              </a:solidFill>
            </a:endParaRPr>
          </a:p>
        </p:txBody>
      </p:sp>
      <p:sp>
        <p:nvSpPr>
          <p:cNvPr id="12" name="Rectangle 11"/>
          <p:cNvSpPr/>
          <p:nvPr/>
        </p:nvSpPr>
        <p:spPr>
          <a:xfrm>
            <a:off x="7308304" y="2204864"/>
            <a:ext cx="1152128" cy="172819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Open Collaboration Services</a:t>
            </a:r>
            <a:endParaRPr lang="en-US" sz="1200" dirty="0">
              <a:solidFill>
                <a:srgbClr val="282828"/>
              </a:solidFill>
            </a:endParaRPr>
          </a:p>
          <a:p>
            <a:pPr algn="ctr"/>
            <a:r>
              <a:rPr lang="en-US" sz="1200" dirty="0">
                <a:solidFill>
                  <a:srgbClr val="282828"/>
                </a:solidFill>
              </a:rPr>
              <a:t>Application/software repository, Configuration management, Marketplace</a:t>
            </a:r>
          </a:p>
        </p:txBody>
      </p:sp>
      <p:sp>
        <p:nvSpPr>
          <p:cNvPr id="13" name="Rectangle 12"/>
          <p:cNvSpPr/>
          <p:nvPr/>
        </p:nvSpPr>
        <p:spPr>
          <a:xfrm>
            <a:off x="3059832" y="2204864"/>
            <a:ext cx="1152128" cy="172819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Federation Services</a:t>
            </a:r>
            <a:r>
              <a:rPr lang="en-US" sz="1200" dirty="0">
                <a:solidFill>
                  <a:srgbClr val="282828"/>
                </a:solidFill>
              </a:rPr>
              <a:t> </a:t>
            </a:r>
          </a:p>
          <a:p>
            <a:pPr algn="ctr"/>
            <a:r>
              <a:rPr lang="en-US" sz="1200" dirty="0">
                <a:solidFill>
                  <a:srgbClr val="282828"/>
                </a:solidFill>
              </a:rPr>
              <a:t>AAI, Accounting, Monitoring, Operations, Security</a:t>
            </a:r>
          </a:p>
        </p:txBody>
      </p:sp>
      <p:sp>
        <p:nvSpPr>
          <p:cNvPr id="14" name="Rectangle 13"/>
          <p:cNvSpPr/>
          <p:nvPr/>
        </p:nvSpPr>
        <p:spPr>
          <a:xfrm>
            <a:off x="4355976" y="2204864"/>
            <a:ext cx="2808312" cy="864096"/>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Added value services</a:t>
            </a:r>
            <a:endParaRPr lang="en-US" sz="1200" dirty="0">
              <a:solidFill>
                <a:srgbClr val="282828"/>
              </a:solidFill>
            </a:endParaRPr>
          </a:p>
          <a:p>
            <a:pPr algn="ctr"/>
            <a:r>
              <a:rPr lang="en-US" sz="1200" dirty="0">
                <a:solidFill>
                  <a:srgbClr val="282828"/>
                </a:solidFill>
              </a:rPr>
              <a:t>Compute, data, software management, </a:t>
            </a:r>
            <a:r>
              <a:rPr lang="en-US" sz="1200" dirty="0" err="1">
                <a:solidFill>
                  <a:srgbClr val="282828"/>
                </a:solidFill>
              </a:rPr>
              <a:t>curation</a:t>
            </a:r>
            <a:r>
              <a:rPr lang="en-US" sz="1200" dirty="0">
                <a:solidFill>
                  <a:srgbClr val="282828"/>
                </a:solidFill>
              </a:rPr>
              <a:t> &amp; preservation</a:t>
            </a:r>
          </a:p>
        </p:txBody>
      </p:sp>
      <p:sp>
        <p:nvSpPr>
          <p:cNvPr id="15" name="Rectangle 14"/>
          <p:cNvSpPr/>
          <p:nvPr/>
        </p:nvSpPr>
        <p:spPr>
          <a:xfrm>
            <a:off x="4355976" y="3257689"/>
            <a:ext cx="2808312" cy="648072"/>
          </a:xfrm>
          <a:prstGeom prst="rect">
            <a:avLst/>
          </a:prstGeom>
          <a:solidFill>
            <a:srgbClr val="C09003"/>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00" b="1" dirty="0">
                <a:solidFill>
                  <a:srgbClr val="282828"/>
                </a:solidFill>
              </a:rPr>
              <a:t>Basic infrastructure</a:t>
            </a:r>
            <a:endParaRPr lang="en-US" sz="1200" dirty="0">
              <a:solidFill>
                <a:srgbClr val="282828"/>
              </a:solidFill>
            </a:endParaRPr>
          </a:p>
          <a:p>
            <a:pPr algn="ctr"/>
            <a:r>
              <a:rPr lang="en-US" sz="1200" dirty="0">
                <a:solidFill>
                  <a:srgbClr val="282828"/>
                </a:solidFill>
              </a:rPr>
              <a:t>Compute and storage</a:t>
            </a:r>
          </a:p>
        </p:txBody>
      </p:sp>
      <p:sp>
        <p:nvSpPr>
          <p:cNvPr id="16" name="Left-Right Arrow 15"/>
          <p:cNvSpPr/>
          <p:nvPr/>
        </p:nvSpPr>
        <p:spPr>
          <a:xfrm>
            <a:off x="1979712" y="2825642"/>
            <a:ext cx="1080120"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17" name="Oval 16"/>
          <p:cNvSpPr/>
          <p:nvPr/>
        </p:nvSpPr>
        <p:spPr>
          <a:xfrm>
            <a:off x="755576" y="5157192"/>
            <a:ext cx="1296144" cy="1008112"/>
          </a:xfrm>
          <a:prstGeom prst="ellipse">
            <a:avLst/>
          </a:prstGeom>
          <a:solidFill>
            <a:srgbClr val="4B55D3"/>
          </a:solidFill>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algn="ctr"/>
            <a:r>
              <a:rPr lang="en-US" sz="1400" dirty="0">
                <a:solidFill>
                  <a:schemeClr val="bg1"/>
                </a:solidFill>
              </a:rPr>
              <a:t>Competence</a:t>
            </a:r>
            <a:br>
              <a:rPr lang="en-US" sz="1400" dirty="0">
                <a:solidFill>
                  <a:schemeClr val="bg1"/>
                </a:solidFill>
              </a:rPr>
            </a:br>
            <a:r>
              <a:rPr lang="en-US" sz="1400" dirty="0" err="1" smtClean="0">
                <a:solidFill>
                  <a:schemeClr val="bg1"/>
                </a:solidFill>
              </a:rPr>
              <a:t>Centres</a:t>
            </a:r>
            <a:r>
              <a:rPr lang="en-US" sz="1400" dirty="0" smtClean="0">
                <a:solidFill>
                  <a:schemeClr val="bg1"/>
                </a:solidFill>
              </a:rPr>
              <a:t> (8)</a:t>
            </a:r>
            <a:endParaRPr lang="en-US" sz="1400" dirty="0">
              <a:solidFill>
                <a:schemeClr val="bg1"/>
              </a:solidFill>
            </a:endParaRPr>
          </a:p>
        </p:txBody>
      </p:sp>
      <p:sp>
        <p:nvSpPr>
          <p:cNvPr id="18" name="Left-Right Arrow 17"/>
          <p:cNvSpPr/>
          <p:nvPr/>
        </p:nvSpPr>
        <p:spPr>
          <a:xfrm rot="18942464">
            <a:off x="1495663" y="4473702"/>
            <a:ext cx="1654815"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cxnSp>
        <p:nvCxnSpPr>
          <p:cNvPr id="19" name="Straight Arrow Connector 18"/>
          <p:cNvCxnSpPr>
            <a:stCxn id="17" idx="0"/>
            <a:endCxn id="11" idx="2"/>
          </p:cNvCxnSpPr>
          <p:nvPr/>
        </p:nvCxnSpPr>
        <p:spPr>
          <a:xfrm flipV="1">
            <a:off x="1403648" y="3933056"/>
            <a:ext cx="0" cy="1224136"/>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83569" y="4653137"/>
            <a:ext cx="741384" cy="276999"/>
          </a:xfrm>
          <a:prstGeom prst="rect">
            <a:avLst/>
          </a:prstGeom>
          <a:noFill/>
        </p:spPr>
        <p:txBody>
          <a:bodyPr wrap="none" lIns="91440" tIns="45720" rIns="91440" bIns="45720" rtlCol="0">
            <a:spAutoFit/>
          </a:bodyPr>
          <a:lstStyle/>
          <a:p>
            <a:r>
              <a:rPr lang="en-US" sz="1200" b="1" dirty="0">
                <a:solidFill>
                  <a:srgbClr val="1B216E"/>
                </a:solidFill>
              </a:rPr>
              <a:t>incubate</a:t>
            </a:r>
          </a:p>
        </p:txBody>
      </p:sp>
      <p:sp>
        <p:nvSpPr>
          <p:cNvPr id="22" name="TextBox 21"/>
          <p:cNvSpPr txBox="1"/>
          <p:nvPr/>
        </p:nvSpPr>
        <p:spPr>
          <a:xfrm>
            <a:off x="3390009" y="2132857"/>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WP5</a:t>
            </a:r>
          </a:p>
        </p:txBody>
      </p:sp>
      <p:sp>
        <p:nvSpPr>
          <p:cNvPr id="23" name="TextBox 22"/>
          <p:cNvSpPr txBox="1"/>
          <p:nvPr/>
        </p:nvSpPr>
        <p:spPr>
          <a:xfrm>
            <a:off x="7998520" y="2123565"/>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WP5</a:t>
            </a:r>
          </a:p>
        </p:txBody>
      </p:sp>
      <p:sp>
        <p:nvSpPr>
          <p:cNvPr id="24" name="TextBox 23"/>
          <p:cNvSpPr txBox="1"/>
          <p:nvPr/>
        </p:nvSpPr>
        <p:spPr>
          <a:xfrm>
            <a:off x="5508104" y="2132857"/>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25" name="TextBox 24"/>
          <p:cNvSpPr txBox="1"/>
          <p:nvPr/>
        </p:nvSpPr>
        <p:spPr>
          <a:xfrm>
            <a:off x="5550248" y="3193231"/>
            <a:ext cx="533920" cy="307777"/>
          </a:xfrm>
          <a:prstGeom prst="rect">
            <a:avLst/>
          </a:prstGeom>
          <a:noFill/>
        </p:spPr>
        <p:txBody>
          <a:bodyPr wrap="none" lIns="91440" tIns="45720" rIns="91440" bIns="45720" rtlCol="0">
            <a:spAutoFit/>
          </a:bodyPr>
          <a:lstStyle/>
          <a:p>
            <a:r>
              <a:rPr lang="en-US" sz="1400" b="1" dirty="0">
                <a:solidFill>
                  <a:schemeClr val="accent2">
                    <a:lumMod val="75000"/>
                  </a:schemeClr>
                </a:solidFill>
              </a:rPr>
              <a:t>WP6</a:t>
            </a:r>
          </a:p>
        </p:txBody>
      </p:sp>
      <p:sp>
        <p:nvSpPr>
          <p:cNvPr id="26" name="TextBox 25"/>
          <p:cNvSpPr txBox="1"/>
          <p:nvPr/>
        </p:nvSpPr>
        <p:spPr>
          <a:xfrm>
            <a:off x="1187624" y="2204865"/>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WP7</a:t>
            </a:r>
            <a:endParaRPr lang="en-US" sz="1400" b="1" dirty="0">
              <a:solidFill>
                <a:schemeClr val="accent2">
                  <a:lumMod val="75000"/>
                </a:schemeClr>
              </a:solidFill>
            </a:endParaRPr>
          </a:p>
        </p:txBody>
      </p:sp>
      <p:sp>
        <p:nvSpPr>
          <p:cNvPr id="27" name="TextBox 26"/>
          <p:cNvSpPr txBox="1"/>
          <p:nvPr/>
        </p:nvSpPr>
        <p:spPr>
          <a:xfrm>
            <a:off x="1157760" y="5857527"/>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WP8</a:t>
            </a:r>
            <a:endParaRPr lang="en-US" sz="1400" b="1" dirty="0">
              <a:solidFill>
                <a:schemeClr val="accent2">
                  <a:lumMod val="75000"/>
                </a:schemeClr>
              </a:solidFill>
            </a:endParaRPr>
          </a:p>
        </p:txBody>
      </p:sp>
      <p:sp>
        <p:nvSpPr>
          <p:cNvPr id="28" name="Oval 27"/>
          <p:cNvSpPr/>
          <p:nvPr/>
        </p:nvSpPr>
        <p:spPr>
          <a:xfrm>
            <a:off x="5724128" y="5229200"/>
            <a:ext cx="2448272" cy="1029291"/>
          </a:xfrm>
          <a:prstGeom prst="ellipse">
            <a:avLst/>
          </a:prstGeom>
          <a:solidFill>
            <a:schemeClr val="bg2">
              <a:lumMod val="50000"/>
            </a:schemeClr>
          </a:solidFill>
          <a:ln>
            <a:solidFill>
              <a:srgbClr val="00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FFFF"/>
                </a:solidFill>
              </a:rPr>
              <a:t>New communities</a:t>
            </a:r>
            <a:endParaRPr lang="en-US" dirty="0">
              <a:solidFill>
                <a:srgbClr val="FFFFFF"/>
              </a:solidFill>
            </a:endParaRPr>
          </a:p>
        </p:txBody>
      </p:sp>
      <p:sp>
        <p:nvSpPr>
          <p:cNvPr id="29" name="Left-Right Arrow 28"/>
          <p:cNvSpPr/>
          <p:nvPr/>
        </p:nvSpPr>
        <p:spPr>
          <a:xfrm rot="16200000">
            <a:off x="6228185" y="4437112"/>
            <a:ext cx="1296144"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30" name="TextBox 29"/>
          <p:cNvSpPr txBox="1"/>
          <p:nvPr/>
        </p:nvSpPr>
        <p:spPr>
          <a:xfrm>
            <a:off x="6984776" y="4326195"/>
            <a:ext cx="2339752" cy="830997"/>
          </a:xfrm>
          <a:prstGeom prst="rect">
            <a:avLst/>
          </a:prstGeom>
          <a:noFill/>
        </p:spPr>
        <p:txBody>
          <a:bodyPr wrap="square" rtlCol="0">
            <a:spAutoFit/>
          </a:bodyPr>
          <a:lstStyle/>
          <a:p>
            <a:r>
              <a:rPr lang="en-US" sz="1600" dirty="0" smtClean="0"/>
              <a:t>Engagement and </a:t>
            </a:r>
            <a:br>
              <a:rPr lang="en-US" sz="1600" dirty="0" smtClean="0"/>
            </a:br>
            <a:r>
              <a:rPr lang="en-US" sz="1600" dirty="0" smtClean="0"/>
              <a:t>support for new communities</a:t>
            </a:r>
            <a:endParaRPr lang="en-US" sz="1600" b="1" dirty="0">
              <a:solidFill>
                <a:schemeClr val="accent2"/>
              </a:solidFill>
            </a:endParaRPr>
          </a:p>
        </p:txBody>
      </p:sp>
      <p:sp>
        <p:nvSpPr>
          <p:cNvPr id="31" name="TextBox 30"/>
          <p:cNvSpPr txBox="1"/>
          <p:nvPr/>
        </p:nvSpPr>
        <p:spPr>
          <a:xfrm>
            <a:off x="4329389" y="4581128"/>
            <a:ext cx="674659" cy="276999"/>
          </a:xfrm>
          <a:prstGeom prst="rect">
            <a:avLst/>
          </a:prstGeom>
          <a:noFill/>
        </p:spPr>
        <p:txBody>
          <a:bodyPr wrap="none" lIns="91440" tIns="45720" rIns="91440" bIns="45720" rtlCol="0">
            <a:spAutoFit/>
          </a:bodyPr>
          <a:lstStyle/>
          <a:p>
            <a:r>
              <a:rPr lang="en-US" sz="1200" b="1" dirty="0" smtClean="0">
                <a:solidFill>
                  <a:srgbClr val="1B216E"/>
                </a:solidFill>
              </a:rPr>
              <a:t>Provide</a:t>
            </a:r>
            <a:endParaRPr lang="en-US" sz="1200" b="1" dirty="0">
              <a:solidFill>
                <a:srgbClr val="1B216E"/>
              </a:solidFill>
            </a:endParaRPr>
          </a:p>
        </p:txBody>
      </p:sp>
      <p:sp>
        <p:nvSpPr>
          <p:cNvPr id="32" name="Oval 31"/>
          <p:cNvSpPr/>
          <p:nvPr/>
        </p:nvSpPr>
        <p:spPr>
          <a:xfrm>
            <a:off x="2771800" y="5157192"/>
            <a:ext cx="1296144" cy="1008112"/>
          </a:xfrm>
          <a:prstGeom prst="ellipse">
            <a:avLst/>
          </a:prstGeom>
          <a:solidFill>
            <a:srgbClr val="4B55D3"/>
          </a:solidFill>
        </p:spPr>
        <p:style>
          <a:lnRef idx="1">
            <a:schemeClr val="accent1"/>
          </a:lnRef>
          <a:fillRef idx="3">
            <a:schemeClr val="accent1"/>
          </a:fillRef>
          <a:effectRef idx="2">
            <a:schemeClr val="accent1"/>
          </a:effectRef>
          <a:fontRef idx="minor">
            <a:schemeClr val="lt1"/>
          </a:fontRef>
        </p:style>
        <p:txBody>
          <a:bodyPr wrap="none" lIns="91440" tIns="45720" rIns="91440" bIns="45720" rtlCol="0" anchor="ctr"/>
          <a:lstStyle/>
          <a:p>
            <a:pPr algn="ctr"/>
            <a:r>
              <a:rPr lang="en-US" sz="1400" dirty="0" smtClean="0">
                <a:solidFill>
                  <a:schemeClr val="bg1"/>
                </a:solidFill>
              </a:rPr>
              <a:t>Business </a:t>
            </a:r>
            <a:br>
              <a:rPr lang="en-US" sz="1400" dirty="0" smtClean="0">
                <a:solidFill>
                  <a:schemeClr val="bg1"/>
                </a:solidFill>
              </a:rPr>
            </a:br>
            <a:r>
              <a:rPr lang="en-US" sz="1400" dirty="0" smtClean="0">
                <a:solidFill>
                  <a:schemeClr val="bg1"/>
                </a:solidFill>
              </a:rPr>
              <a:t>pilots (6)</a:t>
            </a:r>
            <a:endParaRPr lang="en-US" sz="1400" dirty="0">
              <a:solidFill>
                <a:schemeClr val="bg1"/>
              </a:solidFill>
            </a:endParaRPr>
          </a:p>
        </p:txBody>
      </p:sp>
      <p:sp>
        <p:nvSpPr>
          <p:cNvPr id="34" name="TextBox 33"/>
          <p:cNvSpPr txBox="1"/>
          <p:nvPr/>
        </p:nvSpPr>
        <p:spPr>
          <a:xfrm>
            <a:off x="2246440" y="4952201"/>
            <a:ext cx="741384" cy="276999"/>
          </a:xfrm>
          <a:prstGeom prst="rect">
            <a:avLst/>
          </a:prstGeom>
          <a:noFill/>
        </p:spPr>
        <p:txBody>
          <a:bodyPr wrap="none" lIns="91440" tIns="45720" rIns="91440" bIns="45720" rtlCol="0">
            <a:spAutoFit/>
          </a:bodyPr>
          <a:lstStyle/>
          <a:p>
            <a:r>
              <a:rPr lang="en-US" sz="1200" b="1" dirty="0">
                <a:solidFill>
                  <a:srgbClr val="1B216E"/>
                </a:solidFill>
              </a:rPr>
              <a:t>incubate</a:t>
            </a:r>
          </a:p>
        </p:txBody>
      </p:sp>
      <p:sp>
        <p:nvSpPr>
          <p:cNvPr id="35" name="Left-Right Arrow 34"/>
          <p:cNvSpPr/>
          <p:nvPr/>
        </p:nvSpPr>
        <p:spPr>
          <a:xfrm rot="17122799">
            <a:off x="3040098" y="4437085"/>
            <a:ext cx="1185768" cy="576064"/>
          </a:xfrm>
          <a:prstGeom prst="leftRightArrow">
            <a:avLst>
              <a:gd name="adj1" fmla="val 53674"/>
              <a:gd name="adj2" fmla="val 35303"/>
            </a:avLst>
          </a:prstGeom>
        </p:spPr>
        <p:style>
          <a:lnRef idx="1">
            <a:schemeClr val="accent1"/>
          </a:lnRef>
          <a:fillRef idx="3">
            <a:schemeClr val="accent1"/>
          </a:fillRef>
          <a:effectRef idx="2">
            <a:schemeClr val="accent1"/>
          </a:effectRef>
          <a:fontRef idx="minor">
            <a:schemeClr val="lt1"/>
          </a:fontRef>
        </p:style>
        <p:txBody>
          <a:bodyPr wrap="none" lIns="0" tIns="45720" rIns="0" bIns="45720" rtlCol="0" anchor="ctr"/>
          <a:lstStyle/>
          <a:p>
            <a:pPr algn="ctr"/>
            <a:r>
              <a:rPr lang="en-US" sz="1000" dirty="0"/>
              <a:t>integration</a:t>
            </a:r>
          </a:p>
        </p:txBody>
      </p:sp>
      <p:sp>
        <p:nvSpPr>
          <p:cNvPr id="37" name="TextBox 36"/>
          <p:cNvSpPr txBox="1"/>
          <p:nvPr/>
        </p:nvSpPr>
        <p:spPr>
          <a:xfrm>
            <a:off x="3173984" y="5857527"/>
            <a:ext cx="533920"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WP9</a:t>
            </a:r>
            <a:endParaRPr lang="en-US" sz="1400" b="1" dirty="0">
              <a:solidFill>
                <a:schemeClr val="accent2">
                  <a:lumMod val="75000"/>
                </a:schemeClr>
              </a:solidFill>
            </a:endParaRPr>
          </a:p>
        </p:txBody>
      </p:sp>
      <p:sp>
        <p:nvSpPr>
          <p:cNvPr id="38" name="TextBox 37"/>
          <p:cNvSpPr txBox="1"/>
          <p:nvPr/>
        </p:nvSpPr>
        <p:spPr>
          <a:xfrm>
            <a:off x="2165872" y="2545159"/>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39" name="TextBox 38"/>
          <p:cNvSpPr txBox="1"/>
          <p:nvPr/>
        </p:nvSpPr>
        <p:spPr>
          <a:xfrm>
            <a:off x="1619672" y="4489375"/>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0" name="TextBox 39"/>
          <p:cNvSpPr txBox="1"/>
          <p:nvPr/>
        </p:nvSpPr>
        <p:spPr>
          <a:xfrm>
            <a:off x="2866964" y="4581128"/>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1" name="TextBox 40"/>
          <p:cNvSpPr txBox="1"/>
          <p:nvPr/>
        </p:nvSpPr>
        <p:spPr>
          <a:xfrm>
            <a:off x="6156176" y="4561383"/>
            <a:ext cx="624916" cy="307777"/>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WP10</a:t>
            </a:r>
            <a:endParaRPr lang="en-US" sz="1400" b="1" dirty="0">
              <a:solidFill>
                <a:schemeClr val="accent2">
                  <a:lumMod val="75000"/>
                </a:schemeClr>
              </a:solidFill>
            </a:endParaRPr>
          </a:p>
        </p:txBody>
      </p:sp>
      <p:sp>
        <p:nvSpPr>
          <p:cNvPr id="42" name="TextBox 41"/>
          <p:cNvSpPr txBox="1"/>
          <p:nvPr/>
        </p:nvSpPr>
        <p:spPr>
          <a:xfrm>
            <a:off x="8123548" y="5426060"/>
            <a:ext cx="533920" cy="523220"/>
          </a:xfrm>
          <a:prstGeom prst="rect">
            <a:avLst/>
          </a:prstGeom>
          <a:noFill/>
        </p:spPr>
        <p:txBody>
          <a:bodyPr wrap="none" lIns="91440" tIns="45720" rIns="91440" bIns="45720" rtlCol="0">
            <a:spAutoFit/>
          </a:bodyPr>
          <a:lstStyle/>
          <a:p>
            <a:r>
              <a:rPr lang="en-US" sz="1400" b="1" dirty="0" smtClean="0">
                <a:solidFill>
                  <a:schemeClr val="accent2">
                    <a:lumMod val="75000"/>
                  </a:schemeClr>
                </a:solidFill>
              </a:rPr>
              <a:t>WP3</a:t>
            </a:r>
          </a:p>
          <a:p>
            <a:r>
              <a:rPr lang="en-US" sz="1400" b="1" dirty="0" smtClean="0">
                <a:solidFill>
                  <a:schemeClr val="accent2">
                    <a:lumMod val="75000"/>
                  </a:schemeClr>
                </a:solidFill>
              </a:rPr>
              <a:t>WP4</a:t>
            </a:r>
            <a:endParaRPr lang="en-US" sz="1400" b="1" dirty="0">
              <a:solidFill>
                <a:schemeClr val="accent2">
                  <a:lumMod val="75000"/>
                </a:schemeClr>
              </a:solidFill>
            </a:endParaRPr>
          </a:p>
        </p:txBody>
      </p:sp>
      <p:sp>
        <p:nvSpPr>
          <p:cNvPr id="44" name="TextBox 43"/>
          <p:cNvSpPr txBox="1"/>
          <p:nvPr/>
        </p:nvSpPr>
        <p:spPr>
          <a:xfrm>
            <a:off x="5220072" y="4733528"/>
            <a:ext cx="1544939" cy="276999"/>
          </a:xfrm>
          <a:prstGeom prst="rect">
            <a:avLst/>
          </a:prstGeom>
          <a:noFill/>
        </p:spPr>
        <p:txBody>
          <a:bodyPr wrap="none" lIns="91440" tIns="45720" rIns="91440" bIns="45720" rtlCol="0">
            <a:spAutoFit/>
          </a:bodyPr>
          <a:lstStyle/>
          <a:p>
            <a:r>
              <a:rPr lang="en-US" sz="1200" b="1" dirty="0" smtClean="0">
                <a:solidFill>
                  <a:srgbClr val="1B216E"/>
                </a:solidFill>
              </a:rPr>
              <a:t>Integrate &amp; Consume</a:t>
            </a:r>
            <a:endParaRPr lang="en-US" sz="1200" b="1" dirty="0">
              <a:solidFill>
                <a:srgbClr val="1B216E"/>
              </a:solidFill>
            </a:endParaRPr>
          </a:p>
        </p:txBody>
      </p:sp>
      <p:sp>
        <p:nvSpPr>
          <p:cNvPr id="43" name="Rectangular Callout 42"/>
          <p:cNvSpPr/>
          <p:nvPr/>
        </p:nvSpPr>
        <p:spPr>
          <a:xfrm>
            <a:off x="2987824" y="476672"/>
            <a:ext cx="1512168" cy="2304256"/>
          </a:xfrm>
          <a:prstGeom prst="wedgeRectCallout">
            <a:avLst>
              <a:gd name="adj1" fmla="val -150677"/>
              <a:gd name="adj2" fmla="val 162136"/>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a:solidFill>
                  <a:srgbClr val="1B216E"/>
                </a:solidFill>
              </a:rPr>
              <a:t>ELIXIR</a:t>
            </a:r>
          </a:p>
          <a:p>
            <a:pPr marL="169863" indent="-169863">
              <a:buFont typeface="Arial"/>
              <a:buChar char="•"/>
            </a:pPr>
            <a:r>
              <a:rPr lang="en-US" sz="1600" dirty="0" smtClean="0">
                <a:solidFill>
                  <a:srgbClr val="1B216E"/>
                </a:solidFill>
              </a:rPr>
              <a:t>Fusion (ITER)</a:t>
            </a:r>
            <a:endParaRPr lang="en-US" sz="1600" dirty="0">
              <a:solidFill>
                <a:srgbClr val="1B216E"/>
              </a:solidFill>
            </a:endParaRPr>
          </a:p>
          <a:p>
            <a:pPr marL="169863" indent="-169863">
              <a:buFont typeface="Arial"/>
              <a:buChar char="•"/>
            </a:pPr>
            <a:r>
              <a:rPr lang="en-US" sz="1600" dirty="0">
                <a:solidFill>
                  <a:srgbClr val="1B216E"/>
                </a:solidFill>
              </a:rPr>
              <a:t>Marine</a:t>
            </a:r>
          </a:p>
          <a:p>
            <a:pPr marL="169863" indent="-169863">
              <a:buFont typeface="Arial"/>
              <a:buChar char="•"/>
            </a:pPr>
            <a:r>
              <a:rPr lang="en-US" sz="1600" dirty="0">
                <a:solidFill>
                  <a:srgbClr val="1B216E"/>
                </a:solidFill>
              </a:rPr>
              <a:t>EISCAT_3D</a:t>
            </a:r>
          </a:p>
          <a:p>
            <a:pPr marL="169863" indent="-169863">
              <a:buFont typeface="Arial"/>
              <a:buChar char="•"/>
            </a:pPr>
            <a:r>
              <a:rPr lang="en-US" sz="1600" dirty="0">
                <a:solidFill>
                  <a:srgbClr val="1B216E"/>
                </a:solidFill>
              </a:rPr>
              <a:t>EPOS-ORFEUS</a:t>
            </a:r>
          </a:p>
          <a:p>
            <a:pPr marL="169863" indent="-169863">
              <a:buFont typeface="Arial"/>
              <a:buChar char="•"/>
            </a:pPr>
            <a:r>
              <a:rPr lang="en-US" sz="1600" dirty="0" smtClean="0">
                <a:solidFill>
                  <a:srgbClr val="1B216E"/>
                </a:solidFill>
              </a:rPr>
              <a:t>LOFAR</a:t>
            </a:r>
            <a:endParaRPr lang="en-US" sz="1600" dirty="0">
              <a:solidFill>
                <a:srgbClr val="1B216E"/>
              </a:solidFill>
            </a:endParaRPr>
          </a:p>
          <a:p>
            <a:pPr marL="169863" indent="-169863">
              <a:buFont typeface="Arial"/>
              <a:buChar char="•"/>
            </a:pPr>
            <a:r>
              <a:rPr lang="en-US" sz="1600" dirty="0" smtClean="0">
                <a:solidFill>
                  <a:srgbClr val="1B216E"/>
                </a:solidFill>
              </a:rPr>
              <a:t>ICOS-</a:t>
            </a:r>
            <a:r>
              <a:rPr lang="en-US" sz="1600" dirty="0" err="1" smtClean="0">
                <a:solidFill>
                  <a:srgbClr val="1B216E"/>
                </a:solidFill>
              </a:rPr>
              <a:t>eLTER</a:t>
            </a:r>
            <a:endParaRPr lang="en-US" sz="1600" dirty="0">
              <a:solidFill>
                <a:srgbClr val="1B216E"/>
              </a:solidFill>
            </a:endParaRPr>
          </a:p>
          <a:p>
            <a:pPr marL="169863" indent="-169863">
              <a:buFont typeface="Arial"/>
              <a:buChar char="•"/>
            </a:pPr>
            <a:r>
              <a:rPr lang="en-US" sz="1600" dirty="0">
                <a:solidFill>
                  <a:srgbClr val="1B216E"/>
                </a:solidFill>
              </a:rPr>
              <a:t>Disaster Mitigation</a:t>
            </a:r>
          </a:p>
        </p:txBody>
      </p:sp>
      <p:sp>
        <p:nvSpPr>
          <p:cNvPr id="46" name="Rectangular Callout 45"/>
          <p:cNvSpPr/>
          <p:nvPr/>
        </p:nvSpPr>
        <p:spPr>
          <a:xfrm>
            <a:off x="899592" y="188640"/>
            <a:ext cx="1584176" cy="2304256"/>
          </a:xfrm>
          <a:prstGeom prst="wedgeRectCallout">
            <a:avLst>
              <a:gd name="adj1" fmla="val -22995"/>
              <a:gd name="adj2" fmla="val 62929"/>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smtClean="0">
                <a:solidFill>
                  <a:srgbClr val="1B216E"/>
                </a:solidFill>
              </a:rPr>
              <a:t>CLARIN</a:t>
            </a:r>
          </a:p>
          <a:p>
            <a:pPr marL="169863" indent="-169863">
              <a:buFont typeface="Arial"/>
              <a:buChar char="•"/>
            </a:pPr>
            <a:r>
              <a:rPr lang="en-US" sz="1600" dirty="0" smtClean="0">
                <a:solidFill>
                  <a:srgbClr val="1B216E"/>
                </a:solidFill>
              </a:rPr>
              <a:t>CMS (DODAS)</a:t>
            </a:r>
          </a:p>
          <a:p>
            <a:pPr marL="169863" indent="-169863">
              <a:buFont typeface="Arial"/>
              <a:buChar char="•"/>
            </a:pPr>
            <a:r>
              <a:rPr lang="en-US" sz="1600" dirty="0" smtClean="0">
                <a:solidFill>
                  <a:srgbClr val="1B216E"/>
                </a:solidFill>
              </a:rPr>
              <a:t>Climate (ECAS)</a:t>
            </a:r>
          </a:p>
          <a:p>
            <a:pPr marL="169863" indent="-169863">
              <a:buFont typeface="Arial"/>
              <a:buChar char="•"/>
            </a:pPr>
            <a:r>
              <a:rPr lang="en-US" sz="1600" dirty="0" smtClean="0">
                <a:solidFill>
                  <a:srgbClr val="1B216E"/>
                </a:solidFill>
              </a:rPr>
              <a:t>GEOSS</a:t>
            </a:r>
          </a:p>
          <a:p>
            <a:pPr marL="169863" indent="-169863">
              <a:buFont typeface="Arial"/>
              <a:buChar char="•"/>
            </a:pPr>
            <a:r>
              <a:rPr lang="en-US" sz="1600" dirty="0" err="1" smtClean="0">
                <a:solidFill>
                  <a:srgbClr val="1B216E"/>
                </a:solidFill>
              </a:rPr>
              <a:t>OPENCoastS</a:t>
            </a:r>
            <a:endParaRPr lang="en-US" sz="1600" dirty="0" smtClean="0">
              <a:solidFill>
                <a:srgbClr val="1B216E"/>
              </a:solidFill>
            </a:endParaRPr>
          </a:p>
          <a:p>
            <a:pPr marL="169863" indent="-169863">
              <a:buFont typeface="Arial"/>
              <a:buChar char="•"/>
            </a:pPr>
            <a:r>
              <a:rPr lang="en-US" sz="1600" dirty="0" err="1" smtClean="0">
                <a:solidFill>
                  <a:srgbClr val="1B216E"/>
                </a:solidFill>
              </a:rPr>
              <a:t>WeNMR</a:t>
            </a:r>
            <a:endParaRPr lang="en-US" sz="1600" dirty="0" smtClean="0">
              <a:solidFill>
                <a:srgbClr val="1B216E"/>
              </a:solidFill>
            </a:endParaRPr>
          </a:p>
          <a:p>
            <a:pPr marL="169863" indent="-169863">
              <a:buFont typeface="Arial"/>
              <a:buChar char="•"/>
            </a:pPr>
            <a:r>
              <a:rPr lang="en-US" sz="1600" dirty="0" smtClean="0">
                <a:solidFill>
                  <a:srgbClr val="1B216E"/>
                </a:solidFill>
              </a:rPr>
              <a:t>EO Pillar</a:t>
            </a:r>
          </a:p>
          <a:p>
            <a:pPr marL="169863" indent="-169863">
              <a:buFont typeface="Arial"/>
              <a:buChar char="•"/>
            </a:pPr>
            <a:r>
              <a:rPr lang="en-US" sz="1600" dirty="0" smtClean="0">
                <a:solidFill>
                  <a:srgbClr val="1B216E"/>
                </a:solidFill>
              </a:rPr>
              <a:t>DARIAH</a:t>
            </a:r>
          </a:p>
          <a:p>
            <a:pPr marL="169863" indent="-169863">
              <a:buFont typeface="Arial"/>
              <a:buChar char="•"/>
            </a:pPr>
            <a:r>
              <a:rPr lang="en-US" sz="1600" dirty="0" err="1" smtClean="0">
                <a:solidFill>
                  <a:srgbClr val="1B216E"/>
                </a:solidFill>
              </a:rPr>
              <a:t>LifeWatch</a:t>
            </a:r>
            <a:endParaRPr lang="en-US" sz="1600" dirty="0">
              <a:solidFill>
                <a:srgbClr val="1B216E"/>
              </a:solidFill>
            </a:endParaRPr>
          </a:p>
        </p:txBody>
      </p:sp>
      <p:sp>
        <p:nvSpPr>
          <p:cNvPr id="47" name="Rectangular Callout 46"/>
          <p:cNvSpPr/>
          <p:nvPr/>
        </p:nvSpPr>
        <p:spPr>
          <a:xfrm>
            <a:off x="4932040" y="188640"/>
            <a:ext cx="3960440" cy="1728192"/>
          </a:xfrm>
          <a:prstGeom prst="wedgeRectCallout">
            <a:avLst>
              <a:gd name="adj1" fmla="val -80587"/>
              <a:gd name="adj2" fmla="val 253996"/>
            </a:avLst>
          </a:prstGeom>
          <a:solidFill>
            <a:schemeClr val="bg1"/>
          </a:solidFill>
          <a:ln w="1905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69863" indent="-169863">
              <a:buFont typeface="Arial"/>
              <a:buChar char="•"/>
            </a:pPr>
            <a:r>
              <a:rPr lang="en-US" sz="1600" dirty="0" err="1">
                <a:solidFill>
                  <a:srgbClr val="1B216E"/>
                </a:solidFill>
              </a:rPr>
              <a:t>CyberHAB</a:t>
            </a:r>
            <a:r>
              <a:rPr lang="en-US" sz="1600" dirty="0">
                <a:solidFill>
                  <a:srgbClr val="1B216E"/>
                </a:solidFill>
              </a:rPr>
              <a:t> (SME: </a:t>
            </a:r>
            <a:r>
              <a:rPr lang="en-US" sz="1600" dirty="0" err="1">
                <a:solidFill>
                  <a:srgbClr val="1B216E"/>
                </a:solidFill>
              </a:rPr>
              <a:t>Ecohydros</a:t>
            </a:r>
            <a:r>
              <a:rPr lang="en-US" sz="1600" dirty="0" smtClean="0">
                <a:solidFill>
                  <a:srgbClr val="1B216E"/>
                </a:solidFill>
              </a:rPr>
              <a:t>)</a:t>
            </a:r>
          </a:p>
          <a:p>
            <a:pPr marL="169863" indent="-169863">
              <a:buFont typeface="Arial"/>
              <a:buChar char="•"/>
            </a:pPr>
            <a:r>
              <a:rPr lang="en-US" sz="1600" dirty="0" err="1">
                <a:solidFill>
                  <a:srgbClr val="1B216E"/>
                </a:solidFill>
              </a:rPr>
              <a:t>Moxoff</a:t>
            </a:r>
            <a:r>
              <a:rPr lang="en-US" sz="1600" dirty="0">
                <a:solidFill>
                  <a:srgbClr val="1B216E"/>
                </a:solidFill>
              </a:rPr>
              <a:t> (3 SMEs + CINECA</a:t>
            </a:r>
            <a:r>
              <a:rPr lang="en-US" sz="1600" dirty="0" smtClean="0">
                <a:solidFill>
                  <a:srgbClr val="1B216E"/>
                </a:solidFill>
              </a:rPr>
              <a:t>)</a:t>
            </a:r>
          </a:p>
          <a:p>
            <a:pPr marL="169863" indent="-169863">
              <a:buFont typeface="Arial"/>
              <a:buChar char="•"/>
            </a:pPr>
            <a:r>
              <a:rPr lang="en-US" sz="1600" dirty="0">
                <a:solidFill>
                  <a:srgbClr val="1B216E"/>
                </a:solidFill>
              </a:rPr>
              <a:t>Bot Mitigation Engine (2 SMEs + PSNC</a:t>
            </a:r>
            <a:r>
              <a:rPr lang="en-US" sz="1600" dirty="0" smtClean="0">
                <a:solidFill>
                  <a:srgbClr val="1B216E"/>
                </a:solidFill>
              </a:rPr>
              <a:t>)</a:t>
            </a:r>
          </a:p>
          <a:p>
            <a:pPr marL="169863" indent="-169863">
              <a:buFont typeface="Arial"/>
              <a:buChar char="•"/>
            </a:pPr>
            <a:r>
              <a:rPr lang="en-US" sz="1600" dirty="0">
                <a:solidFill>
                  <a:srgbClr val="1B216E"/>
                </a:solidFill>
              </a:rPr>
              <a:t>Suite5Pilot (2 SMEs + CINECA)</a:t>
            </a:r>
          </a:p>
          <a:p>
            <a:pPr marL="169863" indent="-169863">
              <a:buFont typeface="Arial"/>
              <a:buChar char="•"/>
            </a:pPr>
            <a:r>
              <a:rPr lang="en-US" sz="1600" dirty="0">
                <a:solidFill>
                  <a:srgbClr val="1B216E"/>
                </a:solidFill>
              </a:rPr>
              <a:t>ACTION Seaport (SME: Bentley Systems</a:t>
            </a:r>
            <a:r>
              <a:rPr lang="en-US" sz="1600" dirty="0" smtClean="0">
                <a:solidFill>
                  <a:srgbClr val="1B216E"/>
                </a:solidFill>
              </a:rPr>
              <a:t>)</a:t>
            </a:r>
          </a:p>
          <a:p>
            <a:pPr marL="169863" indent="-169863">
              <a:buFont typeface="Arial"/>
              <a:buChar char="•"/>
            </a:pPr>
            <a:r>
              <a:rPr lang="en-US" sz="1600" dirty="0" smtClean="0">
                <a:solidFill>
                  <a:srgbClr val="1B216E"/>
                </a:solidFill>
              </a:rPr>
              <a:t>DS</a:t>
            </a:r>
            <a:r>
              <a:rPr lang="en-US" sz="1600" dirty="0">
                <a:solidFill>
                  <a:srgbClr val="1B216E"/>
                </a:solidFill>
              </a:rPr>
              <a:t>-DRACO (SME: </a:t>
            </a:r>
            <a:r>
              <a:rPr lang="en-US" sz="1600" dirty="0" err="1">
                <a:solidFill>
                  <a:srgbClr val="1B216E"/>
                </a:solidFill>
              </a:rPr>
              <a:t>Hidronav</a:t>
            </a:r>
            <a:r>
              <a:rPr lang="en-US" sz="1600" dirty="0">
                <a:solidFill>
                  <a:srgbClr val="1B216E"/>
                </a:solidFill>
              </a:rPr>
              <a:t> + CESGA</a:t>
            </a:r>
            <a:r>
              <a:rPr lang="en-US" sz="1600" dirty="0" smtClean="0">
                <a:solidFill>
                  <a:srgbClr val="1B216E"/>
                </a:solidFill>
              </a:rPr>
              <a:t>)</a:t>
            </a:r>
          </a:p>
        </p:txBody>
      </p:sp>
    </p:spTree>
    <p:extLst>
      <p:ext uri="{BB962C8B-B14F-4D97-AF65-F5344CB8AC3E}">
        <p14:creationId xmlns:p14="http://schemas.microsoft.com/office/powerpoint/2010/main" val="3974066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7" grpId="0"/>
      <p:bldP spid="28" grpId="0" animBg="1"/>
      <p:bldP spid="29" grpId="0" animBg="1"/>
      <p:bldP spid="30" grpId="0"/>
      <p:bldP spid="31" grpId="0"/>
      <p:bldP spid="32" grpId="0" animBg="1"/>
      <p:bldP spid="34" grpId="0"/>
      <p:bldP spid="35" grpId="0" animBg="1"/>
      <p:bldP spid="37" grpId="0"/>
      <p:bldP spid="39" grpId="0"/>
      <p:bldP spid="40" grpId="0"/>
      <p:bldP spid="41" grpId="0"/>
      <p:bldP spid="42" grpId="0"/>
      <p:bldP spid="44" grpId="0"/>
      <p:bldP spid="43" grpId="1" animBg="1"/>
      <p:bldP spid="46" grpId="0" animBg="1"/>
      <p:bldP spid="46" grpId="1" animBg="1"/>
      <p:bldP spid="4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sldNum" idx="12"/>
          </p:nvPr>
        </p:nvSpPr>
        <p:spPr>
          <a:xfrm>
            <a:off x="6553200" y="6381328"/>
            <a:ext cx="2339400" cy="288000"/>
          </a:xfrm>
          <a:prstGeom prst="rect">
            <a:avLst/>
          </a:prstGeom>
        </p:spPr>
        <p:txBody>
          <a:bodyPr spcFirstLastPara="1" wrap="square" lIns="91425" tIns="45700" rIns="91425" bIns="45700" anchor="t" anchorCtr="0">
            <a:noAutofit/>
          </a:bodyPr>
          <a:lstStyle/>
          <a:p>
            <a:pPr marL="0" lvl="0" indent="0">
              <a:spcBef>
                <a:spcPts val="0"/>
              </a:spcBef>
              <a:spcAft>
                <a:spcPts val="0"/>
              </a:spcAft>
              <a:buClr>
                <a:srgbClr val="000000"/>
              </a:buClr>
              <a:buFont typeface="Arial"/>
              <a:buNone/>
            </a:pPr>
            <a:fld id="{00000000-1234-1234-1234-123412341234}" type="slidenum">
              <a:rPr lang="en-US"/>
              <a:t>78</a:t>
            </a:fld>
            <a:endParaRPr/>
          </a:p>
        </p:txBody>
      </p:sp>
      <p:sp>
        <p:nvSpPr>
          <p:cNvPr id="489" name="Shape 489"/>
          <p:cNvSpPr txBox="1">
            <a:spLocks noGrp="1"/>
          </p:cNvSpPr>
          <p:nvPr>
            <p:ph type="title"/>
          </p:nvPr>
        </p:nvSpPr>
        <p:spPr>
          <a:xfrm>
            <a:off x="2911674" y="131650"/>
            <a:ext cx="5836790" cy="6219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smtClean="0"/>
              <a:t>Use </a:t>
            </a:r>
            <a:r>
              <a:rPr lang="en-US" dirty="0"/>
              <a:t>cases - Competence </a:t>
            </a:r>
            <a:r>
              <a:rPr lang="en-US" dirty="0" err="1" smtClean="0"/>
              <a:t>Centres</a:t>
            </a:r>
            <a:r>
              <a:rPr lang="en-US" dirty="0" smtClean="0"/>
              <a:t> (WP8)</a:t>
            </a:r>
            <a:endParaRPr dirty="0"/>
          </a:p>
        </p:txBody>
      </p:sp>
      <p:graphicFrame>
        <p:nvGraphicFramePr>
          <p:cNvPr id="490" name="Shape 490"/>
          <p:cNvGraphicFramePr/>
          <p:nvPr/>
        </p:nvGraphicFramePr>
        <p:xfrm>
          <a:off x="405300" y="1551125"/>
          <a:ext cx="8520600" cy="4320390"/>
        </p:xfrm>
        <a:graphic>
          <a:graphicData uri="http://schemas.openxmlformats.org/drawingml/2006/table">
            <a:tbl>
              <a:tblPr>
                <a:noFill/>
              </a:tblPr>
              <a:tblGrid>
                <a:gridCol w="1215350"/>
                <a:gridCol w="3361275"/>
                <a:gridCol w="3943975"/>
              </a:tblGrid>
              <a:tr h="289500">
                <a:tc>
                  <a:txBody>
                    <a:bodyPr/>
                    <a:lstStyle/>
                    <a:p>
                      <a:pPr marL="0" lvl="0" indent="0" rtl="0">
                        <a:spcBef>
                          <a:spcPts val="0"/>
                        </a:spcBef>
                        <a:spcAft>
                          <a:spcPts val="0"/>
                        </a:spcAft>
                        <a:buNone/>
                      </a:pPr>
                      <a:endParaRPr sz="1000"/>
                    </a:p>
                  </a:txBody>
                  <a:tcPr marL="91425" marR="91425" marT="91425" marB="91425"/>
                </a:tc>
                <a:tc>
                  <a:txBody>
                    <a:bodyPr/>
                    <a:lstStyle/>
                    <a:p>
                      <a:pPr marL="0" lvl="0" indent="0" rtl="0">
                        <a:spcBef>
                          <a:spcPts val="0"/>
                        </a:spcBef>
                        <a:spcAft>
                          <a:spcPts val="0"/>
                        </a:spcAft>
                        <a:buNone/>
                      </a:pPr>
                      <a:r>
                        <a:rPr lang="en-US"/>
                        <a:t>Challenges</a:t>
                      </a:r>
                      <a:endParaRPr/>
                    </a:p>
                  </a:txBody>
                  <a:tcPr marL="91425" marR="91425" marT="91425" marB="91425">
                    <a:solidFill>
                      <a:srgbClr val="A4C2F4"/>
                    </a:solidFill>
                  </a:tcPr>
                </a:tc>
                <a:tc>
                  <a:txBody>
                    <a:bodyPr/>
                    <a:lstStyle/>
                    <a:p>
                      <a:pPr marL="0" lvl="0" indent="0" rtl="0">
                        <a:spcBef>
                          <a:spcPts val="0"/>
                        </a:spcBef>
                        <a:spcAft>
                          <a:spcPts val="0"/>
                        </a:spcAft>
                        <a:buNone/>
                      </a:pPr>
                      <a:r>
                        <a:rPr lang="en-US"/>
                        <a:t>Relevant EOSC-hub services</a:t>
                      </a:r>
                      <a:endParaRPr/>
                    </a:p>
                  </a:txBody>
                  <a:tcPr marL="91425" marR="91425" marT="91425" marB="91425">
                    <a:solidFill>
                      <a:srgbClr val="A4C2F4"/>
                    </a:solidFill>
                  </a:tcPr>
                </a:tc>
              </a:tr>
              <a:tr h="901425">
                <a:tc>
                  <a:txBody>
                    <a:bodyPr/>
                    <a:lstStyle/>
                    <a:p>
                      <a:pPr marL="0" lvl="0" indent="0" rtl="0">
                        <a:spcBef>
                          <a:spcPts val="0"/>
                        </a:spcBef>
                        <a:spcAft>
                          <a:spcPts val="0"/>
                        </a:spcAft>
                        <a:buNone/>
                      </a:pPr>
                      <a:r>
                        <a:rPr lang="en-US" sz="1200"/>
                        <a:t>ELIXIR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Establish a federation of cloud providers to replicate ELIXIR Core Datasets and Applications</a:t>
                      </a:r>
                      <a:endParaRPr sz="1000"/>
                    </a:p>
                    <a:p>
                      <a:pPr marL="457200" lvl="0" indent="-292100" rtl="0">
                        <a:spcBef>
                          <a:spcPts val="0"/>
                        </a:spcBef>
                        <a:spcAft>
                          <a:spcPts val="0"/>
                        </a:spcAft>
                        <a:buSzPts val="1000"/>
                        <a:buChar char="●"/>
                      </a:pPr>
                      <a:r>
                        <a:rPr lang="en-US" sz="1000"/>
                        <a:t>Bring these cloud-data providers into EOSC</a:t>
                      </a:r>
                      <a:endParaRPr sz="1000"/>
                    </a:p>
                    <a:p>
                      <a:pPr marL="457200" lvl="0" indent="-292100" rtl="0">
                        <a:spcBef>
                          <a:spcPts val="0"/>
                        </a:spcBef>
                        <a:spcAft>
                          <a:spcPts val="0"/>
                        </a:spcAft>
                        <a:buSzPts val="1000"/>
                        <a:buChar char="●"/>
                      </a:pPr>
                      <a:r>
                        <a:rPr lang="en-US" sz="1000"/>
                        <a:t>Enable federated AAI across life science and EOSC services</a:t>
                      </a:r>
                      <a:endParaRPr sz="1000"/>
                    </a:p>
                  </a:txBody>
                  <a:tcPr marL="91425" marR="91425" marT="91425" marB="91425"/>
                </a:tc>
                <a:tc>
                  <a:txBody>
                    <a:bodyPr/>
                    <a:lstStyle/>
                    <a:p>
                      <a:pPr marL="457200" lvl="0" indent="-292100" rtl="0">
                        <a:spcBef>
                          <a:spcPts val="0"/>
                        </a:spcBef>
                        <a:spcAft>
                          <a:spcPts val="0"/>
                        </a:spcAft>
                        <a:buSzPts val="1000"/>
                        <a:buChar char="●"/>
                      </a:pPr>
                      <a:r>
                        <a:rPr lang="en-US" sz="1000"/>
                        <a:t>Federated Cloud</a:t>
                      </a:r>
                      <a:endParaRPr sz="1000"/>
                    </a:p>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Operational policies</a:t>
                      </a:r>
                      <a:endParaRPr sz="1000"/>
                    </a:p>
                    <a:p>
                      <a:pPr marL="457200" lvl="0" indent="-292100" rtl="0">
                        <a:spcBef>
                          <a:spcPts val="0"/>
                        </a:spcBef>
                        <a:spcAft>
                          <a:spcPts val="0"/>
                        </a:spcAft>
                        <a:buSzPts val="1000"/>
                        <a:buChar char="●"/>
                      </a:pPr>
                      <a:r>
                        <a:rPr lang="en-US" sz="1000"/>
                        <a:t>Experience with Virtual Access</a:t>
                      </a:r>
                      <a:endParaRPr sz="1000"/>
                    </a:p>
                    <a:p>
                      <a:pPr marL="457200" lvl="0" indent="-292100" rtl="0">
                        <a:spcBef>
                          <a:spcPts val="0"/>
                        </a:spcBef>
                        <a:spcAft>
                          <a:spcPts val="0"/>
                        </a:spcAft>
                        <a:buSzPts val="1000"/>
                        <a:buChar char="●"/>
                      </a:pPr>
                      <a:r>
                        <a:rPr lang="en-US" sz="1000"/>
                        <a:t>Code of Conduct for sensitive data</a:t>
                      </a:r>
                      <a:br>
                        <a:rPr lang="en-US" sz="1000"/>
                      </a:br>
                      <a:endParaRPr sz="1000"/>
                    </a:p>
                  </a:txBody>
                  <a:tcPr marL="91425" marR="91425" marT="91425" marB="91425"/>
                </a:tc>
              </a:tr>
              <a:tr h="901425">
                <a:tc>
                  <a:txBody>
                    <a:bodyPr/>
                    <a:lstStyle/>
                    <a:p>
                      <a:pPr marL="0" lvl="0" indent="0" rtl="0">
                        <a:spcBef>
                          <a:spcPts val="0"/>
                        </a:spcBef>
                        <a:spcAft>
                          <a:spcPts val="0"/>
                        </a:spcAft>
                        <a:buNone/>
                      </a:pPr>
                      <a:r>
                        <a:rPr lang="en-US" sz="1200"/>
                        <a:t>Fusion CC (ITER)</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Port fusion workflows to federated compute environment</a:t>
                      </a:r>
                      <a:endParaRPr sz="1000"/>
                    </a:p>
                    <a:p>
                      <a:pPr marL="457200" lvl="0" indent="-292100" rtl="0">
                        <a:spcBef>
                          <a:spcPts val="0"/>
                        </a:spcBef>
                        <a:spcAft>
                          <a:spcPts val="0"/>
                        </a:spcAft>
                        <a:buSzPts val="1000"/>
                        <a:buChar char="●"/>
                      </a:pPr>
                      <a:r>
                        <a:rPr lang="en-US" sz="1000"/>
                        <a:t>Federate and enable access to distributed datasets </a:t>
                      </a:r>
                      <a:endParaRPr sz="1000"/>
                    </a:p>
                    <a:p>
                      <a:pPr marL="457200" lvl="0" indent="-292100" rtl="0">
                        <a:spcBef>
                          <a:spcPts val="0"/>
                        </a:spcBef>
                        <a:spcAft>
                          <a:spcPts val="0"/>
                        </a:spcAft>
                        <a:buSzPts val="1000"/>
                        <a:buChar char="●"/>
                      </a:pPr>
                      <a:r>
                        <a:rPr lang="en-US" sz="1000"/>
                        <a:t>Application and data provenance</a:t>
                      </a:r>
                      <a:endParaRPr sz="1000"/>
                    </a:p>
                  </a:txBody>
                  <a:tcPr marL="91425" marR="91425" marT="91425" marB="91425"/>
                </a:tc>
                <a:tc>
                  <a:txBody>
                    <a:bodyPr/>
                    <a:lstStyle/>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Data and compute federation (containers)</a:t>
                      </a:r>
                      <a:endParaRPr sz="1000"/>
                    </a:p>
                    <a:p>
                      <a:pPr marL="457200" lvl="0" indent="-292100" rtl="0">
                        <a:spcBef>
                          <a:spcPts val="0"/>
                        </a:spcBef>
                        <a:spcAft>
                          <a:spcPts val="0"/>
                        </a:spcAft>
                        <a:buSzPts val="1000"/>
                        <a:buChar char="●"/>
                      </a:pPr>
                      <a:r>
                        <a:rPr lang="en-US" sz="1000"/>
                        <a:t>Workflow management</a:t>
                      </a:r>
                      <a:endParaRPr sz="1000"/>
                    </a:p>
                    <a:p>
                      <a:pPr marL="457200" lvl="0" indent="-292100" rtl="0">
                        <a:spcBef>
                          <a:spcPts val="0"/>
                        </a:spcBef>
                        <a:spcAft>
                          <a:spcPts val="0"/>
                        </a:spcAft>
                        <a:buSzPts val="1000"/>
                        <a:buChar char="●"/>
                      </a:pPr>
                      <a:r>
                        <a:rPr lang="en-US" sz="1000"/>
                        <a:t>Monitoring, helpdesk, </a:t>
                      </a:r>
                      <a:endParaRPr sz="1000"/>
                    </a:p>
                    <a:p>
                      <a:pPr marL="457200" lvl="0" indent="-292100" rtl="0">
                        <a:spcBef>
                          <a:spcPts val="0"/>
                        </a:spcBef>
                        <a:spcAft>
                          <a:spcPts val="0"/>
                        </a:spcAft>
                        <a:buSzPts val="1000"/>
                        <a:buChar char="●"/>
                      </a:pPr>
                      <a:r>
                        <a:rPr lang="en-US" sz="1000"/>
                        <a:t>PIDs, ...</a:t>
                      </a:r>
                      <a:endParaRPr sz="1000"/>
                    </a:p>
                  </a:txBody>
                  <a:tcPr marL="91425" marR="91425" marT="91425" marB="91425"/>
                </a:tc>
              </a:tr>
              <a:tr h="698800">
                <a:tc>
                  <a:txBody>
                    <a:bodyPr/>
                    <a:lstStyle/>
                    <a:p>
                      <a:pPr marL="0" lvl="0" indent="0" rtl="0">
                        <a:spcBef>
                          <a:spcPts val="0"/>
                        </a:spcBef>
                        <a:spcAft>
                          <a:spcPts val="0"/>
                        </a:spcAft>
                        <a:buNone/>
                      </a:pPr>
                      <a:r>
                        <a:rPr lang="en-US" sz="1200"/>
                        <a:t>Marine CC (Ifremer, Euro-Argo)</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Cloud-based data subscription and data delivery service (from EMSO, Argo, SeaDataNet, etc.)</a:t>
                      </a:r>
                      <a:endParaRPr sz="1000"/>
                    </a:p>
                    <a:p>
                      <a:pPr marL="457200" lvl="0" indent="-292100" rtl="0">
                        <a:spcBef>
                          <a:spcPts val="0"/>
                        </a:spcBef>
                        <a:spcAft>
                          <a:spcPts val="0"/>
                        </a:spcAft>
                        <a:buSzPts val="1000"/>
                        <a:buChar char="●"/>
                      </a:pPr>
                      <a:r>
                        <a:rPr lang="en-US" sz="1000"/>
                        <a:t>Enabling users’ simulations to run within custom environments on ‘subscribed data’</a:t>
                      </a:r>
                      <a:endParaRPr sz="1000"/>
                    </a:p>
                    <a:p>
                      <a:pPr marL="457200" lvl="0" indent="-292100" rtl="0">
                        <a:spcBef>
                          <a:spcPts val="0"/>
                        </a:spcBef>
                        <a:spcAft>
                          <a:spcPts val="0"/>
                        </a:spcAft>
                        <a:buSzPts val="1000"/>
                        <a:buChar char="●"/>
                      </a:pPr>
                      <a:r>
                        <a:rPr lang="en-US" sz="1000"/>
                        <a:t>Operate the setup as an EOSC service</a:t>
                      </a:r>
                      <a:endParaRPr sz="1000"/>
                    </a:p>
                  </a:txBody>
                  <a:tcPr marL="91425" marR="91425" marT="91425" marB="91425"/>
                </a:tc>
                <a:tc>
                  <a:txBody>
                    <a:bodyPr/>
                    <a:lstStyle/>
                    <a:p>
                      <a:pPr marL="457200" lvl="0" indent="-292100" rtl="0">
                        <a:spcBef>
                          <a:spcPts val="0"/>
                        </a:spcBef>
                        <a:spcAft>
                          <a:spcPts val="0"/>
                        </a:spcAft>
                        <a:buSzPts val="1000"/>
                        <a:buChar char="●"/>
                      </a:pPr>
                      <a:r>
                        <a:rPr lang="en-US" sz="1000"/>
                        <a:t>Storage and compute clusters</a:t>
                      </a:r>
                      <a:endParaRPr sz="1000"/>
                    </a:p>
                    <a:p>
                      <a:pPr marL="457200" lvl="0" indent="-292100" rtl="0">
                        <a:spcBef>
                          <a:spcPts val="0"/>
                        </a:spcBef>
                        <a:spcAft>
                          <a:spcPts val="0"/>
                        </a:spcAft>
                        <a:buSzPts val="1000"/>
                        <a:buChar char="●"/>
                      </a:pPr>
                      <a:r>
                        <a:rPr lang="en-US" sz="1000"/>
                        <a:t>Data discovery and staging (B2Find, B2Stage)</a:t>
                      </a:r>
                      <a:endParaRPr sz="1000"/>
                    </a:p>
                    <a:p>
                      <a:pPr marL="457200" lvl="0" indent="-292100" rtl="0">
                        <a:spcBef>
                          <a:spcPts val="0"/>
                        </a:spcBef>
                        <a:spcAft>
                          <a:spcPts val="0"/>
                        </a:spcAft>
                        <a:buClr>
                          <a:srgbClr val="000000"/>
                        </a:buClr>
                        <a:buSzPts val="1000"/>
                        <a:buChar char="●"/>
                      </a:pPr>
                      <a:r>
                        <a:rPr lang="en-US" sz="1000">
                          <a:solidFill>
                            <a:srgbClr val="000000"/>
                          </a:solidFill>
                        </a:rPr>
                        <a:t>Jupyter service (24/7)</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FitSM (IT service management)</a:t>
                      </a:r>
                      <a:endParaRPr sz="1000">
                        <a:solidFill>
                          <a:srgbClr val="000000"/>
                        </a:solidFill>
                      </a:endParaRPr>
                    </a:p>
                  </a:txBody>
                  <a:tcPr marL="91425" marR="91425" marT="91425" marB="91425"/>
                </a:tc>
              </a:tr>
              <a:tr h="901425">
                <a:tc>
                  <a:txBody>
                    <a:bodyPr/>
                    <a:lstStyle/>
                    <a:p>
                      <a:pPr marL="0" lvl="0" indent="0" rtl="0">
                        <a:spcBef>
                          <a:spcPts val="0"/>
                        </a:spcBef>
                        <a:spcAft>
                          <a:spcPts val="0"/>
                        </a:spcAft>
                        <a:buNone/>
                      </a:pPr>
                      <a:r>
                        <a:rPr lang="en-US" sz="1200"/>
                        <a:t>EISCAT_3D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Make EISCAT data accessible via a ‘data webshop’ </a:t>
                      </a:r>
                      <a:endParaRPr sz="1000"/>
                    </a:p>
                    <a:p>
                      <a:pPr marL="457200" lvl="0" indent="-292100" rtl="0">
                        <a:spcBef>
                          <a:spcPts val="0"/>
                        </a:spcBef>
                        <a:spcAft>
                          <a:spcPts val="0"/>
                        </a:spcAft>
                        <a:buSzPts val="1000"/>
                        <a:buChar char="●"/>
                      </a:pPr>
                      <a:r>
                        <a:rPr lang="en-US" sz="1000"/>
                        <a:t>Enable online data analytics for researchers (based on community and custom applications)</a:t>
                      </a:r>
                      <a:endParaRPr sz="1000"/>
                    </a:p>
                    <a:p>
                      <a:pPr marL="457200" lvl="0" indent="-292100" rtl="0">
                        <a:spcBef>
                          <a:spcPts val="0"/>
                        </a:spcBef>
                        <a:spcAft>
                          <a:spcPts val="0"/>
                        </a:spcAft>
                        <a:buSzPts val="1000"/>
                        <a:buChar char="●"/>
                      </a:pPr>
                      <a:r>
                        <a:rPr lang="en-US" sz="1000"/>
                        <a:t>Operate the data-compute portal as an EOSC service</a:t>
                      </a:r>
                      <a:endParaRPr sz="1000"/>
                    </a:p>
                  </a:txBody>
                  <a:tcPr marL="91425" marR="91425" marT="91425" marB="91425"/>
                </a:tc>
                <a:tc>
                  <a:txBody>
                    <a:bodyPr/>
                    <a:lstStyle/>
                    <a:p>
                      <a:pPr marL="457200" lvl="0" indent="-292100" rtl="0">
                        <a:spcBef>
                          <a:spcPts val="0"/>
                        </a:spcBef>
                        <a:spcAft>
                          <a:spcPts val="0"/>
                        </a:spcAft>
                        <a:buSzPts val="1000"/>
                        <a:buChar char="●"/>
                      </a:pPr>
                      <a:r>
                        <a:rPr lang="en-US" sz="1000"/>
                        <a:t>B2Share (metadata schema management) </a:t>
                      </a:r>
                      <a:endParaRPr sz="1000"/>
                    </a:p>
                    <a:p>
                      <a:pPr marL="457200" lvl="0" indent="-292100" rtl="0">
                        <a:spcBef>
                          <a:spcPts val="0"/>
                        </a:spcBef>
                        <a:spcAft>
                          <a:spcPts val="0"/>
                        </a:spcAft>
                        <a:buClr>
                          <a:srgbClr val="000000"/>
                        </a:buClr>
                        <a:buSzPts val="1000"/>
                        <a:buChar char="●"/>
                      </a:pPr>
                      <a:r>
                        <a:rPr lang="en-US" sz="1000">
                          <a:solidFill>
                            <a:srgbClr val="000000"/>
                          </a:solidFill>
                        </a:rPr>
                        <a:t>DIRAC file catalogue and application manager for researchers</a:t>
                      </a:r>
                      <a:endParaRPr sz="1000">
                        <a:solidFill>
                          <a:srgbClr val="000000"/>
                        </a:solidFill>
                      </a:endParaRPr>
                    </a:p>
                    <a:p>
                      <a:pPr marL="457200" lvl="0" indent="-292100" rtl="0">
                        <a:spcBef>
                          <a:spcPts val="0"/>
                        </a:spcBef>
                        <a:spcAft>
                          <a:spcPts val="0"/>
                        </a:spcAft>
                        <a:buSzPts val="1000"/>
                        <a:buChar char="●"/>
                      </a:pPr>
                      <a:r>
                        <a:rPr lang="en-US" sz="1000"/>
                        <a:t>Federated compute sites (cloud)</a:t>
                      </a:r>
                      <a:endParaRPr sz="1000"/>
                    </a:p>
                    <a:p>
                      <a:pPr marL="457200" lvl="0" indent="-292100" rtl="0">
                        <a:spcBef>
                          <a:spcPts val="0"/>
                        </a:spcBef>
                        <a:spcAft>
                          <a:spcPts val="0"/>
                        </a:spcAft>
                        <a:buSzPts val="1000"/>
                        <a:buChar char="●"/>
                      </a:pPr>
                      <a:r>
                        <a:rPr lang="en-US" sz="1000"/>
                        <a:t>User authentication, authorisation (VOMS, Perun)</a:t>
                      </a:r>
                      <a:endParaRPr sz="1000"/>
                    </a:p>
                    <a:p>
                      <a:pPr marL="457200" lvl="0" indent="-292100" rtl="0">
                        <a:spcBef>
                          <a:spcPts val="0"/>
                        </a:spcBef>
                        <a:spcAft>
                          <a:spcPts val="0"/>
                        </a:spcAft>
                        <a:buSzPts val="1000"/>
                        <a:buChar char="●"/>
                      </a:pPr>
                      <a:r>
                        <a:rPr lang="en-US" sz="1000"/>
                        <a:t>FitSM (IT service management)</a:t>
                      </a:r>
                      <a:endParaRPr sz="1000"/>
                    </a:p>
                  </a:txBody>
                  <a:tcPr marL="91425" marR="91425" marT="91425" marB="91425"/>
                </a:tc>
              </a:tr>
            </a:tbl>
          </a:graphicData>
        </a:graphic>
      </p:graphicFrame>
    </p:spTree>
    <p:extLst>
      <p:ext uri="{BB962C8B-B14F-4D97-AF65-F5344CB8AC3E}">
        <p14:creationId xmlns:p14="http://schemas.microsoft.com/office/powerpoint/2010/main" val="222167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sldNum" idx="12"/>
          </p:nvPr>
        </p:nvSpPr>
        <p:spPr>
          <a:xfrm>
            <a:off x="6553200" y="6381328"/>
            <a:ext cx="2339400" cy="288000"/>
          </a:xfrm>
          <a:prstGeom prst="rect">
            <a:avLst/>
          </a:prstGeom>
        </p:spPr>
        <p:txBody>
          <a:bodyPr spcFirstLastPara="1" wrap="square" lIns="91425" tIns="45700" rIns="91425" bIns="45700" anchor="t" anchorCtr="0">
            <a:noAutofit/>
          </a:bodyPr>
          <a:lstStyle/>
          <a:p>
            <a:pPr marL="0" lvl="0" indent="0">
              <a:spcBef>
                <a:spcPts val="0"/>
              </a:spcBef>
              <a:spcAft>
                <a:spcPts val="0"/>
              </a:spcAft>
              <a:buClr>
                <a:srgbClr val="000000"/>
              </a:buClr>
              <a:buFont typeface="Arial"/>
              <a:buNone/>
            </a:pPr>
            <a:fld id="{00000000-1234-1234-1234-123412341234}" type="slidenum">
              <a:rPr lang="en-US"/>
              <a:t>79</a:t>
            </a:fld>
            <a:endParaRPr/>
          </a:p>
        </p:txBody>
      </p:sp>
      <p:sp>
        <p:nvSpPr>
          <p:cNvPr id="497" name="Shape 497"/>
          <p:cNvSpPr txBox="1">
            <a:spLocks noGrp="1"/>
          </p:cNvSpPr>
          <p:nvPr>
            <p:ph type="title"/>
          </p:nvPr>
        </p:nvSpPr>
        <p:spPr>
          <a:xfrm>
            <a:off x="2911674" y="131650"/>
            <a:ext cx="6232326" cy="621900"/>
          </a:xfrm>
          <a:prstGeom prst="rect">
            <a:avLst/>
          </a:prstGeom>
        </p:spPr>
        <p:txBody>
          <a:bodyPr spcFirstLastPara="1" wrap="square" lIns="91425" tIns="91425" rIns="91425" bIns="91425" anchor="t" anchorCtr="0">
            <a:noAutofit/>
          </a:bodyPr>
          <a:lstStyle/>
          <a:p>
            <a:pPr marL="0" lvl="0" indent="0">
              <a:spcBef>
                <a:spcPts val="640"/>
              </a:spcBef>
              <a:spcAft>
                <a:spcPts val="0"/>
              </a:spcAft>
              <a:buNone/>
            </a:pPr>
            <a:r>
              <a:rPr lang="en-US" dirty="0" smtClean="0"/>
              <a:t>Use </a:t>
            </a:r>
            <a:r>
              <a:rPr lang="en-US" dirty="0"/>
              <a:t>cases - Competence </a:t>
            </a:r>
            <a:r>
              <a:rPr lang="en-US" dirty="0" err="1" smtClean="0"/>
              <a:t>Centres</a:t>
            </a:r>
            <a:r>
              <a:rPr lang="en-US" dirty="0" smtClean="0"/>
              <a:t> (WP8) </a:t>
            </a:r>
            <a:r>
              <a:rPr lang="en-US" dirty="0"/>
              <a:t>(</a:t>
            </a:r>
            <a:r>
              <a:rPr lang="en-US" dirty="0" err="1"/>
              <a:t>cont</a:t>
            </a:r>
            <a:r>
              <a:rPr lang="en-US" dirty="0"/>
              <a:t>)</a:t>
            </a:r>
            <a:endParaRPr dirty="0"/>
          </a:p>
        </p:txBody>
      </p:sp>
      <p:graphicFrame>
        <p:nvGraphicFramePr>
          <p:cNvPr id="498" name="Shape 498"/>
          <p:cNvGraphicFramePr/>
          <p:nvPr/>
        </p:nvGraphicFramePr>
        <p:xfrm>
          <a:off x="369800" y="1582275"/>
          <a:ext cx="8520600" cy="4472790"/>
        </p:xfrm>
        <a:graphic>
          <a:graphicData uri="http://schemas.openxmlformats.org/drawingml/2006/table">
            <a:tbl>
              <a:tblPr>
                <a:noFill/>
              </a:tblPr>
              <a:tblGrid>
                <a:gridCol w="1347825"/>
                <a:gridCol w="3228800"/>
                <a:gridCol w="3943975"/>
              </a:tblGrid>
              <a:tr h="289525">
                <a:tc>
                  <a:txBody>
                    <a:bodyPr/>
                    <a:lstStyle/>
                    <a:p>
                      <a:pPr marL="0" lvl="0" indent="0" rtl="0">
                        <a:spcBef>
                          <a:spcPts val="0"/>
                        </a:spcBef>
                        <a:spcAft>
                          <a:spcPts val="0"/>
                        </a:spcAft>
                        <a:buNone/>
                      </a:pPr>
                      <a:endParaRPr sz="1000"/>
                    </a:p>
                  </a:txBody>
                  <a:tcPr marL="91425" marR="91425" marT="91425" marB="91425"/>
                </a:tc>
                <a:tc>
                  <a:txBody>
                    <a:bodyPr/>
                    <a:lstStyle/>
                    <a:p>
                      <a:pPr marL="0" lvl="0" indent="0" rtl="0">
                        <a:spcBef>
                          <a:spcPts val="0"/>
                        </a:spcBef>
                        <a:spcAft>
                          <a:spcPts val="0"/>
                        </a:spcAft>
                        <a:buNone/>
                      </a:pPr>
                      <a:r>
                        <a:rPr lang="en-US"/>
                        <a:t>Challenges</a:t>
                      </a:r>
                      <a:endParaRPr/>
                    </a:p>
                  </a:txBody>
                  <a:tcPr marL="91425" marR="91425" marT="91425" marB="91425">
                    <a:solidFill>
                      <a:srgbClr val="A4C2F4"/>
                    </a:solidFill>
                  </a:tcPr>
                </a:tc>
                <a:tc>
                  <a:txBody>
                    <a:bodyPr/>
                    <a:lstStyle/>
                    <a:p>
                      <a:pPr marL="0" lvl="0" indent="0" rtl="0">
                        <a:spcBef>
                          <a:spcPts val="0"/>
                        </a:spcBef>
                        <a:spcAft>
                          <a:spcPts val="0"/>
                        </a:spcAft>
                        <a:buNone/>
                      </a:pPr>
                      <a:r>
                        <a:rPr lang="en-US"/>
                        <a:t>Relevant EOSC-hub services</a:t>
                      </a:r>
                      <a:endParaRPr/>
                    </a:p>
                  </a:txBody>
                  <a:tcPr marL="91425" marR="91425" marT="91425" marB="91425">
                    <a:solidFill>
                      <a:srgbClr val="A4C2F4"/>
                    </a:solidFill>
                  </a:tcPr>
                </a:tc>
              </a:tr>
              <a:tr h="901425">
                <a:tc>
                  <a:txBody>
                    <a:bodyPr/>
                    <a:lstStyle/>
                    <a:p>
                      <a:pPr marL="0" lvl="0" indent="0" rtl="0">
                        <a:spcBef>
                          <a:spcPts val="0"/>
                        </a:spcBef>
                        <a:spcAft>
                          <a:spcPts val="0"/>
                        </a:spcAft>
                        <a:buNone/>
                      </a:pPr>
                      <a:r>
                        <a:rPr lang="en-US" sz="1200"/>
                        <a:t>EPOS - ORFEUS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Effective transfer and staging of big data</a:t>
                      </a:r>
                      <a:endParaRPr sz="1000"/>
                    </a:p>
                    <a:p>
                      <a:pPr marL="457200" lvl="0" indent="-292100" rtl="0">
                        <a:spcBef>
                          <a:spcPts val="0"/>
                        </a:spcBef>
                        <a:spcAft>
                          <a:spcPts val="0"/>
                        </a:spcAft>
                        <a:buSzPts val="1000"/>
                        <a:buChar char="●"/>
                      </a:pPr>
                      <a:r>
                        <a:rPr lang="en-US" sz="1000"/>
                        <a:t>Harmonised data management policies at seismic observatories</a:t>
                      </a:r>
                      <a:endParaRPr sz="1000"/>
                    </a:p>
                    <a:p>
                      <a:pPr marL="457200" lvl="0" indent="-292100" rtl="0">
                        <a:spcBef>
                          <a:spcPts val="0"/>
                        </a:spcBef>
                        <a:spcAft>
                          <a:spcPts val="0"/>
                        </a:spcAft>
                        <a:buSzPts val="1000"/>
                        <a:buChar char="●"/>
                      </a:pPr>
                      <a:r>
                        <a:rPr lang="en-US" sz="1000"/>
                        <a:t>Enable researchers to analyse data, create and publish ‘user-defined data products’</a:t>
                      </a:r>
                      <a:endParaRPr sz="1000"/>
                    </a:p>
                  </a:txBody>
                  <a:tcPr marL="91425" marR="91425" marT="91425" marB="91425"/>
                </a:tc>
                <a:tc>
                  <a:txBody>
                    <a:bodyPr/>
                    <a:lstStyle/>
                    <a:p>
                      <a:pPr marL="457200" lvl="0" indent="-292100" rtl="0">
                        <a:spcBef>
                          <a:spcPts val="0"/>
                        </a:spcBef>
                        <a:spcAft>
                          <a:spcPts val="0"/>
                        </a:spcAft>
                        <a:buSzPts val="1000"/>
                        <a:buChar char="●"/>
                      </a:pPr>
                      <a:r>
                        <a:rPr lang="en-US" sz="1000"/>
                        <a:t>AAI</a:t>
                      </a:r>
                      <a:endParaRPr sz="1000"/>
                    </a:p>
                    <a:p>
                      <a:pPr marL="457200" lvl="0" indent="-292100" rtl="0">
                        <a:spcBef>
                          <a:spcPts val="0"/>
                        </a:spcBef>
                        <a:spcAft>
                          <a:spcPts val="0"/>
                        </a:spcAft>
                        <a:buSzPts val="1000"/>
                        <a:buChar char="●"/>
                      </a:pPr>
                      <a:r>
                        <a:rPr lang="en-US" sz="1000"/>
                        <a:t>Data staging and transfer services</a:t>
                      </a:r>
                      <a:endParaRPr sz="1000"/>
                    </a:p>
                    <a:p>
                      <a:pPr marL="457200" lvl="0" indent="-292100" rtl="0">
                        <a:spcBef>
                          <a:spcPts val="0"/>
                        </a:spcBef>
                        <a:spcAft>
                          <a:spcPts val="0"/>
                        </a:spcAft>
                        <a:buSzPts val="1000"/>
                        <a:buChar char="●"/>
                      </a:pPr>
                      <a:r>
                        <a:rPr lang="en-US" sz="1000"/>
                        <a:t>Federated compute services</a:t>
                      </a:r>
                      <a:endParaRPr sz="1000"/>
                    </a:p>
                    <a:p>
                      <a:pPr marL="457200" lvl="0" indent="-292100" rtl="0">
                        <a:spcBef>
                          <a:spcPts val="0"/>
                        </a:spcBef>
                        <a:spcAft>
                          <a:spcPts val="0"/>
                        </a:spcAft>
                        <a:buSzPts val="1000"/>
                        <a:buChar char="●"/>
                      </a:pPr>
                      <a:r>
                        <a:rPr lang="en-US" sz="1000"/>
                        <a:t>Jupyter (data access and analytics environment)</a:t>
                      </a:r>
                      <a:endParaRPr sz="1000"/>
                    </a:p>
                    <a:p>
                      <a:pPr marL="457200" lvl="0" indent="-292100" rtl="0">
                        <a:spcBef>
                          <a:spcPts val="0"/>
                        </a:spcBef>
                        <a:spcAft>
                          <a:spcPts val="0"/>
                        </a:spcAft>
                        <a:buSzPts val="1000"/>
                        <a:buChar char="●"/>
                      </a:pPr>
                      <a:r>
                        <a:rPr lang="en-US" sz="1000"/>
                        <a:t>Data Management good practices</a:t>
                      </a:r>
                      <a:endParaRPr sz="1000"/>
                    </a:p>
                  </a:txBody>
                  <a:tcPr marL="91425" marR="91425" marT="91425" marB="91425"/>
                </a:tc>
              </a:tr>
              <a:tr h="901425">
                <a:tc>
                  <a:txBody>
                    <a:bodyPr/>
                    <a:lstStyle/>
                    <a:p>
                      <a:pPr marL="0" lvl="0" indent="0" rtl="0">
                        <a:spcBef>
                          <a:spcPts val="0"/>
                        </a:spcBef>
                        <a:spcAft>
                          <a:spcPts val="0"/>
                        </a:spcAft>
                        <a:buNone/>
                      </a:pPr>
                      <a:r>
                        <a:rPr lang="en-US" sz="1200"/>
                        <a:t>Radio Astronomy CC (LOFAR→ SKA)</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Enable researchers to find, access and process data from the LOFAR Telescope</a:t>
                      </a:r>
                      <a:endParaRPr sz="1000"/>
                    </a:p>
                    <a:p>
                      <a:pPr marL="457200" lvl="0" indent="-292100" rtl="0">
                        <a:spcBef>
                          <a:spcPts val="0"/>
                        </a:spcBef>
                        <a:spcAft>
                          <a:spcPts val="0"/>
                        </a:spcAft>
                        <a:buSzPts val="1000"/>
                        <a:buChar char="●"/>
                      </a:pPr>
                      <a:r>
                        <a:rPr lang="en-US" sz="1000"/>
                        <a:t>Support application developers in deploying workflows for researchers</a:t>
                      </a:r>
                      <a:endParaRPr sz="1000"/>
                    </a:p>
                    <a:p>
                      <a:pPr marL="457200" lvl="0" indent="-292100" rtl="0">
                        <a:spcBef>
                          <a:spcPts val="0"/>
                        </a:spcBef>
                        <a:spcAft>
                          <a:spcPts val="0"/>
                        </a:spcAft>
                        <a:buClr>
                          <a:srgbClr val="000000"/>
                        </a:buClr>
                        <a:buSzPts val="1000"/>
                        <a:buChar char="●"/>
                      </a:pPr>
                      <a:r>
                        <a:rPr lang="en-US" sz="1000">
                          <a:solidFill>
                            <a:srgbClr val="000000"/>
                          </a:solidFill>
                        </a:rPr>
                        <a:t>Support research users in data analytics on federation of compute clusters</a:t>
                      </a:r>
                      <a:endParaRPr sz="1000"/>
                    </a:p>
                  </a:txBody>
                  <a:tcPr marL="91425" marR="91425" marT="91425" marB="91425"/>
                </a:tc>
                <a:tc>
                  <a:txBody>
                    <a:bodyPr/>
                    <a:lstStyle/>
                    <a:p>
                      <a:pPr marL="457200" lvl="0" indent="-292100" rtl="0">
                        <a:spcBef>
                          <a:spcPts val="0"/>
                        </a:spcBef>
                        <a:spcAft>
                          <a:spcPts val="0"/>
                        </a:spcAft>
                        <a:buSzPts val="1000"/>
                        <a:buChar char="●"/>
                      </a:pPr>
                      <a:r>
                        <a:rPr lang="en-US" sz="1000"/>
                        <a:t>B2Find - B2Share</a:t>
                      </a:r>
                      <a:endParaRPr sz="1000"/>
                    </a:p>
                    <a:p>
                      <a:pPr marL="457200" lvl="0" indent="-292100" rtl="0">
                        <a:spcBef>
                          <a:spcPts val="0"/>
                        </a:spcBef>
                        <a:spcAft>
                          <a:spcPts val="0"/>
                        </a:spcAft>
                        <a:buSzPts val="1000"/>
                        <a:buChar char="●"/>
                      </a:pPr>
                      <a:r>
                        <a:rPr lang="en-US" sz="1000"/>
                        <a:t>B2Stage</a:t>
                      </a:r>
                      <a:endParaRPr sz="1000"/>
                    </a:p>
                    <a:p>
                      <a:pPr marL="457200" lvl="0" indent="-292100" rtl="0">
                        <a:spcBef>
                          <a:spcPts val="0"/>
                        </a:spcBef>
                        <a:spcAft>
                          <a:spcPts val="0"/>
                        </a:spcAft>
                        <a:buSzPts val="1000"/>
                        <a:buChar char="●"/>
                      </a:pPr>
                      <a:r>
                        <a:rPr lang="en-US" sz="1000"/>
                        <a:t>B2Safe</a:t>
                      </a:r>
                      <a:endParaRPr sz="1000"/>
                    </a:p>
                    <a:p>
                      <a:pPr marL="457200" lvl="0" indent="-292100" rtl="0">
                        <a:spcBef>
                          <a:spcPts val="0"/>
                        </a:spcBef>
                        <a:spcAft>
                          <a:spcPts val="0"/>
                        </a:spcAft>
                        <a:buSzPts val="1000"/>
                        <a:buChar char="●"/>
                      </a:pPr>
                      <a:r>
                        <a:rPr lang="en-US" sz="1000"/>
                        <a:t>B2Handle (PIDs)</a:t>
                      </a:r>
                      <a:endParaRPr sz="1000"/>
                    </a:p>
                    <a:p>
                      <a:pPr marL="457200" lvl="0" indent="-292100" rtl="0">
                        <a:spcBef>
                          <a:spcPts val="0"/>
                        </a:spcBef>
                        <a:spcAft>
                          <a:spcPts val="0"/>
                        </a:spcAft>
                        <a:buSzPts val="1000"/>
                        <a:buChar char="●"/>
                      </a:pPr>
                      <a:r>
                        <a:rPr lang="en-US" sz="1000"/>
                        <a:t>Jupyter</a:t>
                      </a:r>
                      <a:endParaRPr sz="1000"/>
                    </a:p>
                    <a:p>
                      <a:pPr marL="457200" lvl="0" indent="-292100" rtl="0">
                        <a:spcBef>
                          <a:spcPts val="0"/>
                        </a:spcBef>
                        <a:spcAft>
                          <a:spcPts val="0"/>
                        </a:spcAft>
                        <a:buSzPts val="1000"/>
                        <a:buChar char="●"/>
                      </a:pPr>
                      <a:r>
                        <a:rPr lang="en-US" sz="1000"/>
                        <a:t>Federated compute and storage resources</a:t>
                      </a:r>
                      <a:endParaRPr sz="1000"/>
                    </a:p>
                  </a:txBody>
                  <a:tcPr marL="91425" marR="91425" marT="91425" marB="91425"/>
                </a:tc>
              </a:tr>
              <a:tr h="698800">
                <a:tc>
                  <a:txBody>
                    <a:bodyPr/>
                    <a:lstStyle/>
                    <a:p>
                      <a:pPr marL="0" lvl="0" indent="0" rtl="0">
                        <a:spcBef>
                          <a:spcPts val="0"/>
                        </a:spcBef>
                        <a:spcAft>
                          <a:spcPts val="0"/>
                        </a:spcAft>
                        <a:buNone/>
                      </a:pPr>
                      <a:r>
                        <a:rPr lang="en-US" sz="1200"/>
                        <a:t>ICOS-eLTER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Clr>
                          <a:srgbClr val="000000"/>
                        </a:buClr>
                        <a:buSzPts val="1000"/>
                        <a:buChar char="●"/>
                      </a:pPr>
                      <a:r>
                        <a:rPr lang="en-US" sz="1000">
                          <a:solidFill>
                            <a:srgbClr val="000000"/>
                          </a:solidFill>
                        </a:rPr>
                        <a:t>Enable researchers to find, access and process data from ICOS and eLTER</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Integrate ICOS Portal and analysis tools with large-scale storage and compute resources</a:t>
                      </a:r>
                      <a:endParaRPr sz="1000">
                        <a:solidFill>
                          <a:srgbClr val="000000"/>
                        </a:solidFill>
                      </a:endParaRPr>
                    </a:p>
                    <a:p>
                      <a:pPr marL="457200" lvl="0" indent="-292100" rtl="0">
                        <a:spcBef>
                          <a:spcPts val="0"/>
                        </a:spcBef>
                        <a:spcAft>
                          <a:spcPts val="0"/>
                        </a:spcAft>
                        <a:buClr>
                          <a:srgbClr val="000000"/>
                        </a:buClr>
                        <a:buSzPts val="1000"/>
                        <a:buChar char="●"/>
                      </a:pPr>
                      <a:r>
                        <a:rPr lang="en-US" sz="1000">
                          <a:solidFill>
                            <a:srgbClr val="000000"/>
                          </a:solidFill>
                        </a:rPr>
                        <a:t>Support research users in data analytics on federation of compute clusters</a:t>
                      </a:r>
                      <a:endParaRPr sz="1000"/>
                    </a:p>
                  </a:txBody>
                  <a:tcPr marL="91425" marR="91425" marT="91425" marB="91425"/>
                </a:tc>
                <a:tc>
                  <a:txBody>
                    <a:bodyPr/>
                    <a:lstStyle/>
                    <a:p>
                      <a:pPr marL="457200" lvl="0" indent="-292100" rtl="0">
                        <a:spcBef>
                          <a:spcPts val="0"/>
                        </a:spcBef>
                        <a:spcAft>
                          <a:spcPts val="0"/>
                        </a:spcAft>
                        <a:buSzPts val="1000"/>
                        <a:buChar char="●"/>
                      </a:pPr>
                      <a:r>
                        <a:rPr lang="en-US" sz="1000"/>
                        <a:t>B2Safe</a:t>
                      </a:r>
                      <a:endParaRPr sz="1000"/>
                    </a:p>
                    <a:p>
                      <a:pPr marL="457200" lvl="0" indent="-292100" rtl="0">
                        <a:spcBef>
                          <a:spcPts val="0"/>
                        </a:spcBef>
                        <a:spcAft>
                          <a:spcPts val="0"/>
                        </a:spcAft>
                        <a:buSzPts val="1000"/>
                        <a:buChar char="●"/>
                      </a:pPr>
                      <a:r>
                        <a:rPr lang="en-US" sz="1000"/>
                        <a:t>B2Find</a:t>
                      </a:r>
                      <a:endParaRPr sz="1000"/>
                    </a:p>
                    <a:p>
                      <a:pPr marL="457200" lvl="0" indent="-292100" rtl="0">
                        <a:spcBef>
                          <a:spcPts val="0"/>
                        </a:spcBef>
                        <a:spcAft>
                          <a:spcPts val="0"/>
                        </a:spcAft>
                        <a:buSzPts val="1000"/>
                        <a:buChar char="●"/>
                      </a:pPr>
                      <a:r>
                        <a:rPr lang="en-US" sz="1000"/>
                        <a:t>B2Stage</a:t>
                      </a:r>
                      <a:endParaRPr sz="1000"/>
                    </a:p>
                    <a:p>
                      <a:pPr marL="457200" lvl="0" indent="-292100" rtl="0">
                        <a:spcBef>
                          <a:spcPts val="0"/>
                        </a:spcBef>
                        <a:spcAft>
                          <a:spcPts val="0"/>
                        </a:spcAft>
                        <a:buSzPts val="1000"/>
                        <a:buChar char="●"/>
                      </a:pPr>
                      <a:r>
                        <a:rPr lang="en-US" sz="1000"/>
                        <a:t>Federated cloud</a:t>
                      </a:r>
                      <a:endParaRPr sz="1000"/>
                    </a:p>
                  </a:txBody>
                  <a:tcPr marL="91425" marR="91425" marT="91425" marB="91425"/>
                </a:tc>
              </a:tr>
              <a:tr h="901425">
                <a:tc>
                  <a:txBody>
                    <a:bodyPr/>
                    <a:lstStyle/>
                    <a:p>
                      <a:pPr marL="0" lvl="0" indent="0" rtl="0">
                        <a:spcBef>
                          <a:spcPts val="0"/>
                        </a:spcBef>
                        <a:spcAft>
                          <a:spcPts val="0"/>
                        </a:spcAft>
                        <a:buNone/>
                      </a:pPr>
                      <a:r>
                        <a:rPr lang="en-US" sz="1200"/>
                        <a:t>Disaster Mitigation Plus CC</a:t>
                      </a:r>
                      <a:endParaRPr sz="1200"/>
                    </a:p>
                  </a:txBody>
                  <a:tcPr marL="91425" marR="91425" marT="91425" marB="91425">
                    <a:solidFill>
                      <a:srgbClr val="BF9000">
                        <a:alpha val="82300"/>
                      </a:srgbClr>
                    </a:solidFill>
                  </a:tcPr>
                </a:tc>
                <a:tc>
                  <a:txBody>
                    <a:bodyPr/>
                    <a:lstStyle/>
                    <a:p>
                      <a:pPr marL="457200" lvl="0" indent="-292100" rtl="0">
                        <a:spcBef>
                          <a:spcPts val="0"/>
                        </a:spcBef>
                        <a:spcAft>
                          <a:spcPts val="0"/>
                        </a:spcAft>
                        <a:buSzPts val="1000"/>
                        <a:buChar char="●"/>
                      </a:pPr>
                      <a:r>
                        <a:rPr lang="en-US" sz="1000"/>
                        <a:t>Setup simulation web portals for simulation of natural hazards (</a:t>
                      </a:r>
                      <a:r>
                        <a:rPr lang="en-US" sz="1000">
                          <a:solidFill>
                            <a:srgbClr val="000000"/>
                          </a:solidFill>
                        </a:rPr>
                        <a:t>storm surge, </a:t>
                      </a:r>
                      <a:r>
                        <a:rPr lang="en-US" sz="1000"/>
                        <a:t>dust transportation, forest fire, flood)</a:t>
                      </a:r>
                      <a:endParaRPr sz="1000"/>
                    </a:p>
                    <a:p>
                      <a:pPr marL="457200" lvl="0" indent="-292100" rtl="0">
                        <a:spcBef>
                          <a:spcPts val="0"/>
                        </a:spcBef>
                        <a:spcAft>
                          <a:spcPts val="0"/>
                        </a:spcAft>
                        <a:buSzPts val="1000"/>
                        <a:buChar char="●"/>
                      </a:pPr>
                      <a:r>
                        <a:rPr lang="en-US" sz="1000"/>
                        <a:t>Federate environmental data from agencies in Asia-Pacific region</a:t>
                      </a:r>
                      <a:endParaRPr sz="1000"/>
                    </a:p>
                  </a:txBody>
                  <a:tcPr marL="91425" marR="91425" marT="91425" marB="91425"/>
                </a:tc>
                <a:tc>
                  <a:txBody>
                    <a:bodyPr/>
                    <a:lstStyle/>
                    <a:p>
                      <a:pPr marL="457200" lvl="0" indent="-292100" rtl="0">
                        <a:spcBef>
                          <a:spcPts val="0"/>
                        </a:spcBef>
                        <a:spcAft>
                          <a:spcPts val="0"/>
                        </a:spcAft>
                        <a:buSzPts val="1000"/>
                        <a:buChar char="●"/>
                      </a:pPr>
                      <a:r>
                        <a:rPr lang="en-US" sz="1000"/>
                        <a:t>Federated compute resources (HTC and cloud)</a:t>
                      </a:r>
                      <a:endParaRPr sz="1000"/>
                    </a:p>
                    <a:p>
                      <a:pPr marL="457200" lvl="0" indent="-292100" rtl="0">
                        <a:spcBef>
                          <a:spcPts val="0"/>
                        </a:spcBef>
                        <a:spcAft>
                          <a:spcPts val="0"/>
                        </a:spcAft>
                        <a:buSzPts val="1000"/>
                        <a:buChar char="●"/>
                      </a:pPr>
                      <a:r>
                        <a:rPr lang="en-US" sz="1000"/>
                        <a:t>Operational tools</a:t>
                      </a:r>
                      <a:endParaRPr sz="1000"/>
                    </a:p>
                    <a:p>
                      <a:pPr marL="457200" lvl="0" indent="-292100" rtl="0">
                        <a:spcBef>
                          <a:spcPts val="0"/>
                        </a:spcBef>
                        <a:spcAft>
                          <a:spcPts val="0"/>
                        </a:spcAft>
                        <a:buSzPts val="1000"/>
                        <a:buChar char="●"/>
                      </a:pPr>
                      <a:r>
                        <a:rPr lang="en-US" sz="1000"/>
                        <a:t>FitSM</a:t>
                      </a:r>
                      <a:endParaRPr sz="1000"/>
                    </a:p>
                  </a:txBody>
                  <a:tcPr marL="91425" marR="91425" marT="91425" marB="91425"/>
                </a:tc>
              </a:tr>
            </a:tbl>
          </a:graphicData>
        </a:graphic>
      </p:graphicFrame>
    </p:spTree>
    <p:extLst>
      <p:ext uri="{BB962C8B-B14F-4D97-AF65-F5344CB8AC3E}">
        <p14:creationId xmlns:p14="http://schemas.microsoft.com/office/powerpoint/2010/main" val="2571815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4077072"/>
            <a:ext cx="2570687" cy="2069123"/>
          </a:xfrm>
          <a:prstGeom prst="rect">
            <a:avLst/>
          </a:prstGeom>
          <a:effectLst>
            <a:softEdge rad="127000"/>
          </a:effectLst>
        </p:spPr>
      </p:pic>
      <p:sp>
        <p:nvSpPr>
          <p:cNvPr id="4" name="Rectangle 3"/>
          <p:cNvSpPr/>
          <p:nvPr/>
        </p:nvSpPr>
        <p:spPr>
          <a:xfrm>
            <a:off x="323528" y="1200820"/>
            <a:ext cx="3024336" cy="2031325"/>
          </a:xfrm>
          <a:prstGeom prst="rect">
            <a:avLst/>
          </a:prstGeom>
        </p:spPr>
        <p:txBody>
          <a:bodyPr wrap="square">
            <a:spAutoFit/>
          </a:bodyPr>
          <a:lstStyle/>
          <a:p>
            <a:pPr fontAlgn="base"/>
            <a:r>
              <a:rPr lang="en-US" b="1" dirty="0">
                <a:latin typeface="Candara" panose="020E0502030303020204" pitchFamily="34" charset="0"/>
                <a:cs typeface="Arial" panose="020B0604020202020204" pitchFamily="34" charset="0"/>
              </a:rPr>
              <a:t>Main characteristics:</a:t>
            </a:r>
          </a:p>
          <a:p>
            <a:pPr fontAlgn="base"/>
            <a:endParaRPr lang="en-US" dirty="0">
              <a:latin typeface="Candara" panose="020E0502030303020204" pitchFamily="34" charset="0"/>
              <a:cs typeface="Arial" panose="020B0604020202020204" pitchFamily="34" charset="0"/>
            </a:endParaRP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On demand self-service</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Broad network access</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Resource pooling</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Rapid elasticity</a:t>
            </a:r>
          </a:p>
          <a:p>
            <a:pPr marL="285750" indent="-285750" fontAlgn="base">
              <a:buFont typeface="Arial" panose="020B0604020202020204" pitchFamily="34" charset="0"/>
              <a:buChar char="•"/>
            </a:pPr>
            <a:r>
              <a:rPr lang="en-US" dirty="0">
                <a:latin typeface="Candara" panose="020E0502030303020204" pitchFamily="34" charset="0"/>
                <a:cs typeface="Arial" panose="020B0604020202020204" pitchFamily="34" charset="0"/>
              </a:rPr>
              <a:t>Measured service</a:t>
            </a:r>
          </a:p>
        </p:txBody>
      </p:sp>
      <p:sp>
        <p:nvSpPr>
          <p:cNvPr id="6" name="TextBox 5"/>
          <p:cNvSpPr txBox="1"/>
          <p:nvPr/>
        </p:nvSpPr>
        <p:spPr>
          <a:xfrm>
            <a:off x="6372200" y="1052736"/>
            <a:ext cx="2808312" cy="2308324"/>
          </a:xfrm>
          <a:prstGeom prst="rect">
            <a:avLst/>
          </a:prstGeom>
          <a:noFill/>
        </p:spPr>
        <p:txBody>
          <a:bodyPr wrap="square" rtlCol="0">
            <a:spAutoFit/>
          </a:bodyPr>
          <a:lstStyle/>
          <a:p>
            <a:r>
              <a:rPr lang="en-US" b="1" dirty="0" smtClean="0">
                <a:latin typeface="Candara" panose="020E0502030303020204" pitchFamily="34" charset="0"/>
              </a:rPr>
              <a:t>Deployment models</a:t>
            </a:r>
            <a:r>
              <a:rPr lang="en-US" dirty="0" smtClean="0">
                <a:latin typeface="Candara" panose="020E0502030303020204" pitchFamily="34" charset="0"/>
              </a:rPr>
              <a:t>:</a:t>
            </a:r>
          </a:p>
          <a:p>
            <a:endParaRPr lang="en-US" dirty="0">
              <a:latin typeface="Candara" panose="020E0502030303020204" pitchFamily="34" charset="0"/>
            </a:endParaRPr>
          </a:p>
          <a:p>
            <a:pPr marL="285750" indent="-285750">
              <a:buFont typeface="Arial" panose="020B0604020202020204" pitchFamily="34" charset="0"/>
              <a:buChar char="•"/>
            </a:pPr>
            <a:r>
              <a:rPr lang="en-US" dirty="0" smtClean="0">
                <a:latin typeface="Candara" panose="020E0502030303020204" pitchFamily="34" charset="0"/>
              </a:rPr>
              <a:t>Private Cloud</a:t>
            </a:r>
          </a:p>
          <a:p>
            <a:pPr marL="285750" indent="-285750">
              <a:buFont typeface="Arial" panose="020B0604020202020204" pitchFamily="34" charset="0"/>
              <a:buChar char="•"/>
            </a:pPr>
            <a:r>
              <a:rPr lang="en-US" dirty="0" smtClean="0">
                <a:latin typeface="Candara" panose="020E0502030303020204" pitchFamily="34" charset="0"/>
              </a:rPr>
              <a:t>Public Cloud</a:t>
            </a:r>
          </a:p>
          <a:p>
            <a:pPr marL="285750" indent="-285750">
              <a:buFont typeface="Arial" panose="020B0604020202020204" pitchFamily="34" charset="0"/>
              <a:buChar char="•"/>
            </a:pPr>
            <a:r>
              <a:rPr lang="en-US" dirty="0" smtClean="0">
                <a:latin typeface="Candara" panose="020E0502030303020204" pitchFamily="34" charset="0"/>
              </a:rPr>
              <a:t>Hybrid Cloud</a:t>
            </a:r>
          </a:p>
          <a:p>
            <a:pPr marL="285750" indent="-285750">
              <a:buFont typeface="Arial" panose="020B0604020202020204" pitchFamily="34" charset="0"/>
              <a:buChar char="•"/>
            </a:pPr>
            <a:r>
              <a:rPr lang="en-US" dirty="0" smtClean="0">
                <a:latin typeface="Candara" panose="020E0502030303020204" pitchFamily="34" charset="0"/>
              </a:rPr>
              <a:t>Community Cloud</a:t>
            </a:r>
          </a:p>
          <a:p>
            <a:endParaRPr lang="en-US" dirty="0">
              <a:latin typeface="Candara" panose="020E0502030303020204" pitchFamily="34" charset="0"/>
            </a:endParaRPr>
          </a:p>
          <a:p>
            <a:pPr marL="285750" indent="-285750">
              <a:buFont typeface="Arial" panose="020B0604020202020204" pitchFamily="34" charset="0"/>
              <a:buChar char="•"/>
            </a:pPr>
            <a:endParaRPr lang="en-US" dirty="0">
              <a:latin typeface="Candara" panose="020E0502030303020204" pitchFamily="34" charset="0"/>
            </a:endParaRPr>
          </a:p>
        </p:txBody>
      </p:sp>
      <p:pic>
        <p:nvPicPr>
          <p:cNvPr id="7" name="Picture 6"/>
          <p:cNvPicPr>
            <a:picLocks noChangeAspect="1"/>
          </p:cNvPicPr>
          <p:nvPr/>
        </p:nvPicPr>
        <p:blipFill>
          <a:blip r:embed="rId4"/>
          <a:stretch>
            <a:fillRect/>
          </a:stretch>
        </p:blipFill>
        <p:spPr>
          <a:xfrm>
            <a:off x="2800438" y="3182161"/>
            <a:ext cx="3715778" cy="3199167"/>
          </a:xfrm>
          <a:prstGeom prst="rect">
            <a:avLst/>
          </a:prstGeom>
        </p:spPr>
      </p:pic>
      <p:pic>
        <p:nvPicPr>
          <p:cNvPr id="8" name="Picture 7"/>
          <p:cNvPicPr>
            <a:picLocks noChangeAspect="1"/>
          </p:cNvPicPr>
          <p:nvPr/>
        </p:nvPicPr>
        <p:blipFill>
          <a:blip r:embed="rId5"/>
          <a:stretch>
            <a:fillRect/>
          </a:stretch>
        </p:blipFill>
        <p:spPr>
          <a:xfrm>
            <a:off x="5868144" y="3717032"/>
            <a:ext cx="3448965" cy="2306563"/>
          </a:xfrm>
          <a:prstGeom prst="rect">
            <a:avLst/>
          </a:prstGeom>
        </p:spPr>
      </p:pic>
      <p:sp>
        <p:nvSpPr>
          <p:cNvPr id="9" name="Title 8"/>
          <p:cNvSpPr>
            <a:spLocks noGrp="1"/>
          </p:cNvSpPr>
          <p:nvPr>
            <p:ph type="ctrTitle"/>
          </p:nvPr>
        </p:nvSpPr>
        <p:spPr>
          <a:xfrm>
            <a:off x="323528" y="188641"/>
            <a:ext cx="8746232" cy="648071"/>
          </a:xfrm>
        </p:spPr>
        <p:txBody>
          <a:bodyPr>
            <a:normAutofit fontScale="90000"/>
          </a:bodyPr>
          <a:lstStyle/>
          <a:p>
            <a:pPr algn="r"/>
            <a:r>
              <a:rPr lang="en-US" sz="2800" dirty="0" smtClean="0"/>
              <a:t>Why cloud:</a:t>
            </a:r>
            <a:br>
              <a:rPr lang="en-US" sz="2800" dirty="0" smtClean="0"/>
            </a:br>
            <a:r>
              <a:rPr lang="en-US" sz="2800" dirty="0" smtClean="0"/>
              <a:t>Freedom of choice and flexibility</a:t>
            </a:r>
            <a:endParaRPr lang="en-US" sz="2800" dirty="0"/>
          </a:p>
        </p:txBody>
      </p:sp>
      <p:sp>
        <p:nvSpPr>
          <p:cNvPr id="5" name="Rectangle 4"/>
          <p:cNvSpPr/>
          <p:nvPr/>
        </p:nvSpPr>
        <p:spPr>
          <a:xfrm>
            <a:off x="3563888" y="1120676"/>
            <a:ext cx="2358262" cy="2308324"/>
          </a:xfrm>
          <a:prstGeom prst="rect">
            <a:avLst/>
          </a:prstGeom>
        </p:spPr>
        <p:txBody>
          <a:bodyPr wrap="square">
            <a:spAutoFit/>
          </a:bodyPr>
          <a:lstStyle/>
          <a:p>
            <a:r>
              <a:rPr lang="en-US" b="1" dirty="0">
                <a:latin typeface="Candara" panose="020E0502030303020204" pitchFamily="34" charset="0"/>
                <a:cs typeface="Arial" panose="020B0604020202020204" pitchFamily="34" charset="0"/>
              </a:rPr>
              <a:t>Service models:</a:t>
            </a:r>
          </a:p>
          <a:p>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Software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SaaS</a:t>
            </a:r>
            <a:r>
              <a:rPr lang="en-US" dirty="0" smtClean="0">
                <a:latin typeface="Candara" panose="020E0502030303020204" pitchFamily="34" charset="0"/>
                <a:cs typeface="Arial" panose="020B0604020202020204" pitchFamily="34" charset="0"/>
              </a:rPr>
              <a:t>)</a:t>
            </a:r>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Platform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PaaS</a:t>
            </a:r>
            <a:r>
              <a:rPr lang="en-US" dirty="0" smtClean="0">
                <a:latin typeface="Candara" panose="020E0502030303020204" pitchFamily="34" charset="0"/>
                <a:cs typeface="Arial" panose="020B0604020202020204" pitchFamily="34" charset="0"/>
              </a:rPr>
              <a:t>)</a:t>
            </a:r>
            <a:endParaRPr lang="en-US" dirty="0">
              <a:latin typeface="Candara" panose="020E0502030303020204" pitchFamily="34" charset="0"/>
              <a:cs typeface="Arial" panose="020B0604020202020204" pitchFamily="34" charset="0"/>
            </a:endParaRPr>
          </a:p>
          <a:p>
            <a:pPr marL="285750" indent="-285750">
              <a:buFont typeface="Arial" panose="020B0604020202020204" pitchFamily="34" charset="0"/>
              <a:buChar char="•"/>
            </a:pPr>
            <a:r>
              <a:rPr lang="en-US" dirty="0">
                <a:latin typeface="Candara" panose="020E0502030303020204" pitchFamily="34" charset="0"/>
                <a:cs typeface="Arial" panose="020B0604020202020204" pitchFamily="34" charset="0"/>
              </a:rPr>
              <a:t>Infrastructure as a </a:t>
            </a:r>
            <a:r>
              <a:rPr lang="en-US" dirty="0" smtClean="0">
                <a:latin typeface="Candara" panose="020E0502030303020204" pitchFamily="34" charset="0"/>
                <a:cs typeface="Arial" panose="020B0604020202020204" pitchFamily="34" charset="0"/>
              </a:rPr>
              <a:t>Service (</a:t>
            </a:r>
            <a:r>
              <a:rPr lang="en-US" dirty="0" err="1" smtClean="0">
                <a:latin typeface="Candara" panose="020E0502030303020204" pitchFamily="34" charset="0"/>
                <a:cs typeface="Arial" panose="020B0604020202020204" pitchFamily="34" charset="0"/>
              </a:rPr>
              <a:t>IaaS</a:t>
            </a:r>
            <a:r>
              <a:rPr lang="en-US" dirty="0" smtClean="0">
                <a:latin typeface="Candara" panose="020E0502030303020204" pitchFamily="34" charset="0"/>
                <a:cs typeface="Arial" panose="020B0604020202020204" pitchFamily="34" charset="0"/>
              </a:rPr>
              <a:t>)</a:t>
            </a:r>
            <a:endParaRPr lang="en-US" b="1" dirty="0">
              <a:solidFill>
                <a:srgbClr val="FF0000"/>
              </a:solidFill>
              <a:latin typeface="Candara" panose="020E0502030303020204" pitchFamily="34" charset="0"/>
              <a:cs typeface="Arial" panose="020B0604020202020204" pitchFamily="34" charset="0"/>
            </a:endParaRPr>
          </a:p>
        </p:txBody>
      </p:sp>
    </p:spTree>
    <p:extLst>
      <p:ext uri="{BB962C8B-B14F-4D97-AF65-F5344CB8AC3E}">
        <p14:creationId xmlns:p14="http://schemas.microsoft.com/office/powerpoint/2010/main" val="3873443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80</a:t>
            </a:fld>
            <a:endParaRPr lang="uk-UA"/>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2911674" y="131650"/>
            <a:ext cx="5908797" cy="621900"/>
          </a:xfrm>
        </p:spPr>
        <p:txBody>
          <a:bodyPr/>
          <a:lstStyle/>
          <a:p>
            <a:r>
              <a:rPr lang="en-US" dirty="0" smtClean="0"/>
              <a:t>Distilled use cases (WP8)</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6396978"/>
              </p:ext>
            </p:extLst>
          </p:nvPr>
        </p:nvGraphicFramePr>
        <p:xfrm>
          <a:off x="251520" y="1124744"/>
          <a:ext cx="8496946" cy="5040561"/>
        </p:xfrm>
        <a:graphic>
          <a:graphicData uri="http://schemas.openxmlformats.org/drawingml/2006/table">
            <a:tbl>
              <a:tblPr firstRow="1" bandRow="1">
                <a:tableStyleId>{69012ECD-51FC-41F1-AA8D-1B2483CD663E}</a:tableStyleId>
              </a:tblPr>
              <a:tblGrid>
                <a:gridCol w="2448272"/>
                <a:gridCol w="2016224"/>
                <a:gridCol w="2664296"/>
                <a:gridCol w="1368154"/>
              </a:tblGrid>
              <a:tr h="757593">
                <a:tc>
                  <a:txBody>
                    <a:bodyPr/>
                    <a:lstStyle/>
                    <a:p>
                      <a:pPr algn="ctr"/>
                      <a:r>
                        <a:rPr lang="en-US" sz="2000" dirty="0" smtClean="0"/>
                        <a:t>Distilled use case</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a:txBody>
                    <a:bodyPr/>
                    <a:lstStyle/>
                    <a:p>
                      <a:pPr algn="ctr"/>
                      <a:r>
                        <a:rPr lang="en-US" sz="2000" dirty="0" smtClean="0"/>
                        <a:t>Implementation by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gridSpan="2">
                  <a:txBody>
                    <a:bodyPr/>
                    <a:lstStyle/>
                    <a:p>
                      <a:pPr algn="ctr"/>
                      <a:r>
                        <a:rPr lang="en-US" sz="2000" dirty="0" smtClean="0"/>
                        <a:t>Relevant services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tc hMerge="1">
                  <a:txBody>
                    <a:bodyPr/>
                    <a:lstStyle/>
                    <a:p>
                      <a:endParaRPr lang="en-US" sz="20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Application and data platform (portal/mobile)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EISCAT_3D</a:t>
                      </a:r>
                    </a:p>
                    <a:p>
                      <a:r>
                        <a:rPr lang="en-US" sz="1600" dirty="0" smtClean="0">
                          <a:solidFill>
                            <a:srgbClr val="1B216E"/>
                          </a:solidFill>
                        </a:rPr>
                        <a:t>ICOS-</a:t>
                      </a:r>
                      <a:r>
                        <a:rPr lang="en-US" sz="1600" dirty="0" err="1" smtClean="0">
                          <a:solidFill>
                            <a:srgbClr val="1B216E"/>
                          </a:solidFill>
                        </a:rPr>
                        <a:t>eLTER</a:t>
                      </a:r>
                      <a:endParaRPr lang="en-US" sz="1600" dirty="0" smtClean="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DIRAC</a:t>
                      </a:r>
                    </a:p>
                    <a:p>
                      <a:r>
                        <a:rPr lang="en-US" sz="1600" dirty="0" smtClean="0">
                          <a:solidFill>
                            <a:srgbClr val="1B216E"/>
                          </a:solidFill>
                        </a:rPr>
                        <a:t>B2Stage, B2Share</a:t>
                      </a:r>
                    </a:p>
                    <a:p>
                      <a:r>
                        <a:rPr lang="en-US" sz="1600" dirty="0" smtClean="0">
                          <a:solidFill>
                            <a:srgbClr val="1B216E"/>
                          </a:solidFill>
                        </a:rPr>
                        <a:t>B2Safe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4">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EOSC-hub AAI</a:t>
                      </a: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err="1" smtClean="0">
                          <a:solidFill>
                            <a:srgbClr val="1B216E"/>
                          </a:solidFill>
                        </a:rPr>
                        <a:t>Fed.Cloud</a:t>
                      </a: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Containers</a:t>
                      </a:r>
                    </a:p>
                    <a:p>
                      <a:pPr marL="0" marR="0" indent="0" algn="ctr" defTabSz="3429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1B216E"/>
                        </a:solidFill>
                      </a:endParaRPr>
                    </a:p>
                    <a:p>
                      <a:pPr marL="0" marR="0" indent="0" algn="ctr" defTabSz="342900" rtl="0" eaLnBrk="1" fontAlgn="auto" latinLnBrk="0" hangingPunct="1">
                        <a:lnSpc>
                          <a:spcPct val="100000"/>
                        </a:lnSpc>
                        <a:spcBef>
                          <a:spcPts val="0"/>
                        </a:spcBef>
                        <a:spcAft>
                          <a:spcPts val="0"/>
                        </a:spcAft>
                        <a:buClrTx/>
                        <a:buSzTx/>
                        <a:buFontTx/>
                        <a:buNone/>
                        <a:tabLst/>
                        <a:defRPr/>
                      </a:pPr>
                      <a:r>
                        <a:rPr lang="en-US" sz="1600" baseline="0" dirty="0" smtClean="0">
                          <a:solidFill>
                            <a:srgbClr val="1B216E"/>
                          </a:solidFill>
                        </a:rPr>
                        <a:t>Storage </a:t>
                      </a:r>
                      <a:r>
                        <a:rPr lang="en-US" sz="1400" baseline="0" dirty="0" smtClean="0">
                          <a:solidFill>
                            <a:srgbClr val="1B216E"/>
                          </a:solidFill>
                        </a:rPr>
                        <a:t>(online, archive)</a:t>
                      </a:r>
                      <a:endParaRPr lang="en-US" sz="1400" dirty="0" smtClean="0">
                        <a:solidFill>
                          <a:srgbClr val="1B216E"/>
                        </a:solidFill>
                      </a:endParaRPr>
                    </a:p>
                    <a:p>
                      <a:endParaRPr lang="en-US" sz="1600" dirty="0" smtClean="0">
                        <a:solidFill>
                          <a:srgbClr val="1B216E"/>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Data and</a:t>
                      </a:r>
                      <a:r>
                        <a:rPr lang="en-US" sz="2000" baseline="0" dirty="0" smtClean="0">
                          <a:solidFill>
                            <a:srgbClr val="1B216E"/>
                          </a:solidFill>
                        </a:rPr>
                        <a:t> application replication ‘backbone’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ELIXIR</a:t>
                      </a:r>
                    </a:p>
                    <a:p>
                      <a:r>
                        <a:rPr lang="en-US" sz="1600" dirty="0" smtClean="0">
                          <a:solidFill>
                            <a:srgbClr val="1B216E"/>
                          </a:solidFill>
                        </a:rPr>
                        <a:t>EPOS-ORFEUS</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FTS,</a:t>
                      </a:r>
                      <a:r>
                        <a:rPr lang="en-US" sz="1600" baseline="0" dirty="0" smtClean="0">
                          <a:solidFill>
                            <a:srgbClr val="1B216E"/>
                          </a:solidFill>
                        </a:rPr>
                        <a:t> B2Stage</a:t>
                      </a:r>
                    </a:p>
                    <a:p>
                      <a:r>
                        <a:rPr lang="en-US" sz="1600" baseline="0" dirty="0" err="1" smtClean="0">
                          <a:solidFill>
                            <a:srgbClr val="1B216E"/>
                          </a:solidFill>
                        </a:rPr>
                        <a:t>Kubernetes</a:t>
                      </a:r>
                      <a:endParaRPr lang="en-US" sz="1600" baseline="0" dirty="0" smtClean="0">
                        <a:solidFill>
                          <a:srgbClr val="1B216E"/>
                        </a:solidFill>
                      </a:endParaRPr>
                    </a:p>
                    <a:p>
                      <a:r>
                        <a:rPr lang="en-US" sz="1600" baseline="0" dirty="0" smtClean="0">
                          <a:solidFill>
                            <a:srgbClr val="1B216E"/>
                          </a:solidFill>
                        </a:rPr>
                        <a:t>Life science AAI; EPOS AAI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22022">
                <a:tc>
                  <a:txBody>
                    <a:bodyPr/>
                    <a:lstStyle/>
                    <a:p>
                      <a:r>
                        <a:rPr lang="en-US" sz="2000" dirty="0" smtClean="0">
                          <a:solidFill>
                            <a:srgbClr val="1B216E"/>
                          </a:solidFill>
                        </a:rPr>
                        <a:t>‘</a:t>
                      </a:r>
                      <a:r>
                        <a:rPr lang="en-US" sz="2000" dirty="0" err="1" smtClean="0">
                          <a:solidFill>
                            <a:srgbClr val="1B216E"/>
                          </a:solidFill>
                        </a:rPr>
                        <a:t>Dropbox</a:t>
                      </a:r>
                      <a:r>
                        <a:rPr lang="en-US" sz="2000" dirty="0" smtClean="0">
                          <a:solidFill>
                            <a:srgbClr val="1B216E"/>
                          </a:solidFill>
                        </a:rPr>
                        <a:t> with pattern-matching’ for data streams </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Marine</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B2Find, B2Stage</a:t>
                      </a:r>
                    </a:p>
                    <a:p>
                      <a:r>
                        <a:rPr lang="en-US" sz="1600" dirty="0" err="1" smtClean="0">
                          <a:solidFill>
                            <a:srgbClr val="1B216E"/>
                          </a:solidFill>
                        </a:rPr>
                        <a:t>Jupyter</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086982">
                <a:tc>
                  <a:txBody>
                    <a:bodyPr/>
                    <a:lstStyle/>
                    <a:p>
                      <a:r>
                        <a:rPr lang="en-US" sz="2000" dirty="0" smtClean="0">
                          <a:solidFill>
                            <a:srgbClr val="1B216E"/>
                          </a:solidFill>
                        </a:rPr>
                        <a:t>User workflows over distributed data and compute</a:t>
                      </a:r>
                      <a:endParaRPr lang="en-US" sz="20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Fusion</a:t>
                      </a:r>
                    </a:p>
                    <a:p>
                      <a:r>
                        <a:rPr lang="en-US" sz="1600" dirty="0" smtClean="0">
                          <a:solidFill>
                            <a:srgbClr val="1B216E"/>
                          </a:solidFill>
                        </a:rPr>
                        <a:t>Radio</a:t>
                      </a:r>
                      <a:r>
                        <a:rPr lang="en-US" sz="1600" baseline="0" dirty="0" smtClean="0">
                          <a:solidFill>
                            <a:srgbClr val="1B216E"/>
                          </a:solidFill>
                        </a:rPr>
                        <a:t> astronomy</a:t>
                      </a:r>
                      <a:endParaRPr lang="en-US" sz="1600" dirty="0" smtClean="0">
                        <a:solidFill>
                          <a:srgbClr val="1B216E"/>
                        </a:solidFill>
                      </a:endParaRPr>
                    </a:p>
                    <a:p>
                      <a:r>
                        <a:rPr lang="en-US" sz="1600" dirty="0" smtClean="0">
                          <a:solidFill>
                            <a:srgbClr val="1B216E"/>
                          </a:solidFill>
                        </a:rPr>
                        <a:t>Disaster Mitigation</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solidFill>
                            <a:srgbClr val="1B216E"/>
                          </a:solidFill>
                        </a:rPr>
                        <a:t>DODAS</a:t>
                      </a:r>
                    </a:p>
                    <a:p>
                      <a:r>
                        <a:rPr lang="en-US" sz="1600" dirty="0" err="1" smtClean="0">
                          <a:solidFill>
                            <a:srgbClr val="1B216E"/>
                          </a:solidFill>
                        </a:rPr>
                        <a:t>OneData</a:t>
                      </a:r>
                      <a:endParaRPr lang="en-US" sz="1600" dirty="0" smtClean="0">
                        <a:solidFill>
                          <a:srgbClr val="1B216E"/>
                        </a:solidFill>
                      </a:endParaRPr>
                    </a:p>
                    <a:p>
                      <a:r>
                        <a:rPr lang="en-US" sz="1600" dirty="0" err="1" smtClean="0">
                          <a:solidFill>
                            <a:srgbClr val="1B216E"/>
                          </a:solidFill>
                        </a:rPr>
                        <a:t>Jupyter</a:t>
                      </a:r>
                      <a:endParaRPr lang="en-US" sz="1600" dirty="0">
                        <a:solidFill>
                          <a:srgbClr val="1B216E"/>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1979563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81</a:t>
            </a:fld>
            <a:endParaRPr lang="uk-UA"/>
          </a:p>
        </p:txBody>
      </p:sp>
      <p:sp>
        <p:nvSpPr>
          <p:cNvPr id="3" name="Text Placeholder 2"/>
          <p:cNvSpPr>
            <a:spLocks noGrp="1"/>
          </p:cNvSpPr>
          <p:nvPr>
            <p:ph type="body" idx="1"/>
          </p:nvPr>
        </p:nvSpPr>
        <p:spPr>
          <a:xfrm>
            <a:off x="251520" y="908720"/>
            <a:ext cx="8640960" cy="4855007"/>
          </a:xfrm>
        </p:spPr>
        <p:txBody>
          <a:bodyPr/>
          <a:lstStyle/>
          <a:p>
            <a:r>
              <a:rPr lang="en-US" sz="2400" dirty="0" smtClean="0"/>
              <a:t>2018:</a:t>
            </a:r>
          </a:p>
          <a:p>
            <a:pPr lvl="1"/>
            <a:r>
              <a:rPr lang="en-US" sz="2400" dirty="0" smtClean="0"/>
              <a:t>EOSC-hub Rules of Participation </a:t>
            </a:r>
          </a:p>
          <a:p>
            <a:pPr lvl="2"/>
            <a:r>
              <a:rPr lang="en-US" sz="2000" dirty="0" smtClean="0">
                <a:sym typeface="Wingdings"/>
              </a:rPr>
              <a:t>How to join EOSC-hub as a service provider</a:t>
            </a:r>
          </a:p>
          <a:p>
            <a:pPr lvl="1"/>
            <a:r>
              <a:rPr lang="en-US" sz="2400" dirty="0" smtClean="0"/>
              <a:t>EOSC</a:t>
            </a:r>
            <a:r>
              <a:rPr lang="en-US" sz="2400" dirty="0"/>
              <a:t>-hub </a:t>
            </a:r>
            <a:r>
              <a:rPr lang="en-US" sz="2400" dirty="0" smtClean="0"/>
              <a:t>Marketplace</a:t>
            </a:r>
          </a:p>
          <a:p>
            <a:pPr lvl="2"/>
            <a:r>
              <a:rPr lang="en-US" sz="2000" dirty="0" smtClean="0"/>
              <a:t>Front-end to request and access EOSC-hub services</a:t>
            </a:r>
          </a:p>
          <a:p>
            <a:pPr lvl="1"/>
            <a:r>
              <a:rPr lang="en-US" sz="2400" dirty="0" smtClean="0"/>
              <a:t>DI4R in Lisbon (Oct 9-11)</a:t>
            </a:r>
          </a:p>
          <a:p>
            <a:pPr lvl="2"/>
            <a:r>
              <a:rPr lang="en-US" sz="2000" dirty="0" err="1" smtClean="0"/>
              <a:t>Programme</a:t>
            </a:r>
            <a:r>
              <a:rPr lang="en-US" sz="2000" dirty="0" smtClean="0"/>
              <a:t> online</a:t>
            </a:r>
          </a:p>
          <a:p>
            <a:pPr lvl="1"/>
            <a:r>
              <a:rPr lang="en-US" sz="2400" dirty="0" smtClean="0"/>
              <a:t>EOSC Portal launch event (Nov)</a:t>
            </a:r>
          </a:p>
          <a:p>
            <a:pPr lvl="2"/>
            <a:r>
              <a:rPr lang="en-US" sz="2000" dirty="0" smtClean="0"/>
              <a:t>Expanded EOSC-hub Marketplace</a:t>
            </a:r>
          </a:p>
          <a:p>
            <a:r>
              <a:rPr lang="en-US" sz="2400" dirty="0" smtClean="0">
                <a:sym typeface="Wingdings"/>
              </a:rPr>
              <a:t>2019-:</a:t>
            </a:r>
          </a:p>
          <a:p>
            <a:pPr lvl="1"/>
            <a:r>
              <a:rPr lang="en-US" sz="2400" dirty="0" smtClean="0">
                <a:sym typeface="Wingdings"/>
              </a:rPr>
              <a:t>Focus on engaging with external communities</a:t>
            </a:r>
          </a:p>
          <a:p>
            <a:pPr lvl="2"/>
            <a:r>
              <a:rPr lang="en-US" sz="2000" dirty="0" smtClean="0">
                <a:sym typeface="Wingdings"/>
              </a:rPr>
              <a:t>New INFRAEOSC</a:t>
            </a:r>
            <a:r>
              <a:rPr lang="en-US" sz="2000" dirty="0">
                <a:sym typeface="Wingdings"/>
              </a:rPr>
              <a:t>-* </a:t>
            </a:r>
            <a:r>
              <a:rPr lang="en-US" sz="2000" dirty="0" smtClean="0">
                <a:sym typeface="Wingdings"/>
              </a:rPr>
              <a:t>projects: Research Infrastructure clusters; Commercial procurement; Governance; National services; etc</a:t>
            </a:r>
            <a:r>
              <a:rPr lang="en-US" sz="2000" dirty="0">
                <a:sym typeface="Wingdings"/>
              </a:rPr>
              <a:t>.</a:t>
            </a:r>
          </a:p>
          <a:p>
            <a:pPr lvl="1"/>
            <a:endParaRPr lang="en-US" sz="2400" dirty="0"/>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noFill/>
        </p:spPr>
        <p:txBody>
          <a:bodyPr/>
          <a:lstStyle/>
          <a:p>
            <a:pPr algn="ctr"/>
            <a:r>
              <a:rPr lang="en-US" dirty="0" smtClean="0"/>
              <a:t>What’s next?</a:t>
            </a:r>
            <a:endParaRPr lang="en-US" dirty="0"/>
          </a:p>
        </p:txBody>
      </p:sp>
    </p:spTree>
    <p:extLst>
      <p:ext uri="{BB962C8B-B14F-4D97-AF65-F5344CB8AC3E}">
        <p14:creationId xmlns:p14="http://schemas.microsoft.com/office/powerpoint/2010/main" val="2888010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7" name="Content Placeholder 6"/>
          <p:cNvSpPr>
            <a:spLocks noGrp="1"/>
          </p:cNvSpPr>
          <p:nvPr>
            <p:ph idx="10"/>
          </p:nvPr>
        </p:nvSpPr>
        <p:spPr/>
        <p:txBody>
          <a:bodyPr/>
          <a:lstStyle/>
          <a:p>
            <a:endParaRPr lang="en-US"/>
          </a:p>
        </p:txBody>
      </p:sp>
      <p:sp>
        <p:nvSpPr>
          <p:cNvPr id="8" name="Text Placeholder 7"/>
          <p:cNvSpPr>
            <a:spLocks noGrp="1"/>
          </p:cNvSpPr>
          <p:nvPr>
            <p:ph type="body" sz="quarter" idx="14"/>
          </p:nvPr>
        </p:nvSpPr>
        <p:spPr/>
        <p:txBody>
          <a:bodyPr/>
          <a:lstStyle/>
          <a:p>
            <a:r>
              <a:rPr lang="en-US" dirty="0" smtClean="0"/>
              <a:t>Next steps to become a user</a:t>
            </a:r>
            <a:endParaRPr lang="en-US" dirty="0"/>
          </a:p>
        </p:txBody>
      </p:sp>
      <p:sp>
        <p:nvSpPr>
          <p:cNvPr id="2" name="Slide Number Placeholder 1"/>
          <p:cNvSpPr>
            <a:spLocks noGrp="1"/>
          </p:cNvSpPr>
          <p:nvPr>
            <p:ph type="sldNum" idx="4294967295"/>
          </p:nvPr>
        </p:nvSpPr>
        <p:spPr>
          <a:xfrm>
            <a:off x="6804025" y="6381750"/>
            <a:ext cx="2339975" cy="287338"/>
          </a:xfrm>
        </p:spPr>
        <p:txBody>
          <a:bodyPr/>
          <a:lstStyle/>
          <a:p>
            <a:pPr marL="0" lvl="0" indent="0">
              <a:spcBef>
                <a:spcPts val="0"/>
              </a:spcBef>
              <a:spcAft>
                <a:spcPts val="0"/>
              </a:spcAft>
              <a:buNone/>
            </a:pPr>
            <a:fld id="{00000000-1234-1234-1234-123412341234}" type="slidenum">
              <a:rPr lang="uk-UA" smtClean="0"/>
              <a:t>82</a:t>
            </a:fld>
            <a:endParaRPr lang="uk-UA"/>
          </a:p>
        </p:txBody>
      </p:sp>
    </p:spTree>
    <p:extLst>
      <p:ext uri="{BB962C8B-B14F-4D97-AF65-F5344CB8AC3E}">
        <p14:creationId xmlns:p14="http://schemas.microsoft.com/office/powerpoint/2010/main" val="279759058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83</a:t>
            </a:fld>
            <a:endParaRPr lang="uk-UA"/>
          </a:p>
        </p:txBody>
      </p:sp>
      <p:sp>
        <p:nvSpPr>
          <p:cNvPr id="3" name="Text Placeholder 2"/>
          <p:cNvSpPr>
            <a:spLocks noGrp="1"/>
          </p:cNvSpPr>
          <p:nvPr>
            <p:ph type="body" idx="1"/>
          </p:nvPr>
        </p:nvSpPr>
        <p:spPr>
          <a:xfrm>
            <a:off x="251520" y="1268760"/>
            <a:ext cx="8640960" cy="4855007"/>
          </a:xfrm>
        </p:spPr>
        <p:txBody>
          <a:bodyPr/>
          <a:lstStyle/>
          <a:p>
            <a:r>
              <a:rPr lang="en-US" sz="2400" dirty="0" smtClean="0"/>
              <a:t>Request services through the EGI or EOSC-hub websites:</a:t>
            </a:r>
          </a:p>
          <a:p>
            <a:pPr lvl="1" indent="-192088"/>
            <a:r>
              <a:rPr lang="en-US" sz="2400" dirty="0">
                <a:hlinkClick r:id="rId2"/>
              </a:rPr>
              <a:t>https://www.egi.eu/services</a:t>
            </a:r>
            <a:r>
              <a:rPr lang="en-US" sz="2400" dirty="0" smtClean="0">
                <a:hlinkClick r:id="rId2"/>
              </a:rPr>
              <a:t>/</a:t>
            </a:r>
            <a:endParaRPr lang="en-US" sz="2400" dirty="0" smtClean="0"/>
          </a:p>
          <a:p>
            <a:pPr lvl="1" indent="-192088"/>
            <a:r>
              <a:rPr lang="en-US" sz="2400" dirty="0">
                <a:hlinkClick r:id="rId3"/>
              </a:rPr>
              <a:t>https://www.eosc-hub.eu/</a:t>
            </a:r>
            <a:r>
              <a:rPr lang="en-US" sz="2400" dirty="0" smtClean="0">
                <a:hlinkClick r:id="rId3"/>
              </a:rPr>
              <a:t>catalogue</a:t>
            </a:r>
            <a:r>
              <a:rPr lang="en-US" sz="2400" dirty="0" smtClean="0"/>
              <a:t> </a:t>
            </a:r>
          </a:p>
          <a:p>
            <a:pPr indent="-192088"/>
            <a:r>
              <a:rPr lang="en-US" sz="2400" dirty="0" smtClean="0"/>
              <a:t>Compute and storage services are typically brokered from your national compute </a:t>
            </a:r>
            <a:r>
              <a:rPr lang="en-US" sz="2400" dirty="0" err="1" smtClean="0"/>
              <a:t>centre</a:t>
            </a:r>
            <a:endParaRPr lang="en-US" sz="2400" dirty="0" smtClean="0"/>
          </a:p>
          <a:p>
            <a:pPr lvl="2" indent="-192088"/>
            <a:r>
              <a:rPr lang="en-US" sz="2000" dirty="0" smtClean="0"/>
              <a:t>Free at point of use for national researchers. Payment may apply for others</a:t>
            </a:r>
          </a:p>
          <a:p>
            <a:pPr lvl="2" indent="-192088"/>
            <a:r>
              <a:rPr lang="en-US" sz="2000" dirty="0" smtClean="0"/>
              <a:t>There are ‘start-up’ allocation for anyone. (E.g. </a:t>
            </a:r>
            <a:r>
              <a:rPr lang="en-US" sz="2000" dirty="0" err="1" smtClean="0"/>
              <a:t>FedCloud</a:t>
            </a:r>
            <a:r>
              <a:rPr lang="en-US" sz="2000" dirty="0" smtClean="0"/>
              <a:t> VO, EGI Applications On Demand)</a:t>
            </a:r>
          </a:p>
          <a:p>
            <a:pPr indent="-192088"/>
            <a:r>
              <a:rPr lang="en-US" sz="2400" dirty="0" smtClean="0"/>
              <a:t>‘Centrally provided services’ (e.g. training, certain applications) are from dedicated institutes</a:t>
            </a:r>
          </a:p>
          <a:p>
            <a:pPr lvl="2" indent="-192088"/>
            <a:r>
              <a:rPr lang="en-US" sz="2000" dirty="0" smtClean="0"/>
              <a:t>Mostly free at point of use for you </a:t>
            </a:r>
            <a:br>
              <a:rPr lang="en-US" sz="2000" dirty="0" smtClean="0"/>
            </a:br>
            <a:r>
              <a:rPr lang="en-US" sz="2000" dirty="0" smtClean="0"/>
              <a:t>(Because of co-funding by national or European funding agencies)</a:t>
            </a:r>
          </a:p>
          <a:p>
            <a:pPr indent="-192088"/>
            <a:endParaRPr lang="en-US" sz="2400" dirty="0" smtClean="0"/>
          </a:p>
          <a:p>
            <a:r>
              <a:rPr lang="mr-IN" sz="2400" dirty="0" smtClean="0"/>
              <a:t>…</a:t>
            </a:r>
            <a:endParaRPr lang="en-US" sz="2400" dirty="0"/>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2911674" y="131650"/>
            <a:ext cx="6052813" cy="621900"/>
          </a:xfrm>
        </p:spPr>
        <p:txBody>
          <a:bodyPr/>
          <a:lstStyle/>
          <a:p>
            <a:r>
              <a:rPr lang="en-US" dirty="0" smtClean="0"/>
              <a:t>Using services after the school</a:t>
            </a:r>
            <a:endParaRPr lang="en-US" dirty="0"/>
          </a:p>
        </p:txBody>
      </p:sp>
    </p:spTree>
    <p:extLst>
      <p:ext uri="{BB962C8B-B14F-4D97-AF65-F5344CB8AC3E}">
        <p14:creationId xmlns:p14="http://schemas.microsoft.com/office/powerpoint/2010/main" val="116761737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84</a:t>
            </a:fld>
            <a:endParaRPr lang="en-US" dirty="0"/>
          </a:p>
        </p:txBody>
      </p:sp>
      <p:sp>
        <p:nvSpPr>
          <p:cNvPr id="4" name="Segnaposto data 3"/>
          <p:cNvSpPr>
            <a:spLocks noGrp="1"/>
          </p:cNvSpPr>
          <p:nvPr>
            <p:ph type="dt" sz="half" idx="10"/>
          </p:nvPr>
        </p:nvSpPr>
        <p:spPr/>
        <p:txBody>
          <a:bodyPr/>
          <a:lstStyle/>
          <a:p>
            <a:fld id="{044BC31B-24C9-49FB-8289-127ECC016713}" type="datetime1">
              <a:rPr lang="en-US" smtClean="0"/>
              <a:t>18. 08. 16.</a:t>
            </a:fld>
            <a:endParaRPr lang="en-US" dirty="0"/>
          </a:p>
        </p:txBody>
      </p:sp>
      <p:sp>
        <p:nvSpPr>
          <p:cNvPr id="5" name="Segnaposto testo 4"/>
          <p:cNvSpPr>
            <a:spLocks noGrp="1"/>
          </p:cNvSpPr>
          <p:nvPr>
            <p:ph type="body" sz="quarter" idx="14"/>
          </p:nvPr>
        </p:nvSpPr>
        <p:spPr>
          <a:xfrm>
            <a:off x="2911677" y="260489"/>
            <a:ext cx="6232323" cy="864081"/>
          </a:xfrm>
        </p:spPr>
        <p:txBody>
          <a:bodyPr>
            <a:normAutofit fontScale="92500"/>
          </a:bodyPr>
          <a:lstStyle/>
          <a:p>
            <a:r>
              <a:rPr lang="en-GB" dirty="0" smtClean="0"/>
              <a:t>Main documentation about EGI Cloud</a:t>
            </a:r>
            <a:endParaRPr lang="en-GB" dirty="0"/>
          </a:p>
        </p:txBody>
      </p:sp>
      <p:sp>
        <p:nvSpPr>
          <p:cNvPr id="6" name="Content Placeholder 2"/>
          <p:cNvSpPr txBox="1">
            <a:spLocks/>
          </p:cNvSpPr>
          <p:nvPr/>
        </p:nvSpPr>
        <p:spPr>
          <a:xfrm>
            <a:off x="179388" y="836712"/>
            <a:ext cx="8785225" cy="576263"/>
          </a:xfrm>
          <a:prstGeom prst="rect">
            <a:avLst/>
          </a:prstGeom>
        </p:spPr>
        <p:txBody>
          <a:bodyPr/>
          <a:lstStyle>
            <a:lvl1pPr marL="342900" indent="-342900" algn="l" rtl="0" eaLnBrk="0" fontAlgn="base" hangingPunct="0">
              <a:spcBef>
                <a:spcPct val="20000"/>
              </a:spcBef>
              <a:spcAft>
                <a:spcPct val="0"/>
              </a:spcAft>
              <a:buClr>
                <a:schemeClr val="accent2"/>
              </a:buClr>
              <a:buFont typeface="Arial" panose="020B0604020202020204" pitchFamily="34" charset="0"/>
              <a:buChar char="•"/>
              <a:defRPr sz="3200" kern="1200">
                <a:solidFill>
                  <a:schemeClr val="tx1"/>
                </a:solidFill>
                <a:latin typeface="Arial" pitchFamily="34" charset="0"/>
                <a:ea typeface="MS PGothic" panose="020B0600070205080204" pitchFamily="34" charset="-128"/>
                <a:cs typeface="Arial" pitchFamily="34" charset="0"/>
              </a:defRPr>
            </a:lvl1pPr>
            <a:lvl2pPr marL="742950" indent="-285750" algn="l" rtl="0" eaLnBrk="0" fontAlgn="base" hangingPunct="0">
              <a:spcBef>
                <a:spcPct val="20000"/>
              </a:spcBef>
              <a:spcAft>
                <a:spcPct val="0"/>
              </a:spcAft>
              <a:buClr>
                <a:schemeClr val="accent2"/>
              </a:buClr>
              <a:buFont typeface="Arial" panose="020B0604020202020204" pitchFamily="34"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Clr>
                <a:schemeClr val="accent2"/>
              </a:buClr>
              <a:buFont typeface="Arial" panose="020B0604020202020204" pitchFamily="34"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charset="0"/>
              <a:buNone/>
              <a:defRPr/>
            </a:pPr>
            <a:r>
              <a:rPr lang="en-GB" sz="2400" b="1" dirty="0" smtClean="0">
                <a:solidFill>
                  <a:schemeClr val="accent1"/>
                </a:solidFill>
              </a:rPr>
              <a:t>EGI Federated Cloud User Guides</a:t>
            </a:r>
            <a:r>
              <a:rPr lang="en-GB" sz="2400" b="1" dirty="0" smtClean="0">
                <a:solidFill>
                  <a:schemeClr val="accent1">
                    <a:lumMod val="50000"/>
                  </a:schemeClr>
                </a:solidFill>
              </a:rPr>
              <a:t>:</a:t>
            </a:r>
          </a:p>
          <a:p>
            <a:pPr algn="just">
              <a:defRPr/>
            </a:pPr>
            <a:r>
              <a:rPr lang="en-GB" sz="2400" dirty="0" smtClean="0"/>
              <a:t>https</a:t>
            </a:r>
            <a:r>
              <a:rPr lang="en-GB" sz="2400" dirty="0"/>
              <a:t>://</a:t>
            </a:r>
            <a:r>
              <a:rPr lang="en-GB" sz="2400" dirty="0" smtClean="0"/>
              <a:t>wiki.egi.eu/wiki/Federated_Cloud_user_support</a:t>
            </a:r>
          </a:p>
        </p:txBody>
      </p:sp>
      <p:pic>
        <p:nvPicPr>
          <p:cNvPr id="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560" y="1844601"/>
            <a:ext cx="7992888" cy="449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6391812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85</a:t>
            </a:fld>
            <a:endParaRPr lang="en-US" dirty="0"/>
          </a:p>
        </p:txBody>
      </p:sp>
      <p:sp>
        <p:nvSpPr>
          <p:cNvPr id="4" name="Segnaposto data 3"/>
          <p:cNvSpPr>
            <a:spLocks noGrp="1"/>
          </p:cNvSpPr>
          <p:nvPr>
            <p:ph type="dt" sz="half" idx="10"/>
          </p:nvPr>
        </p:nvSpPr>
        <p:spPr/>
        <p:txBody>
          <a:bodyPr/>
          <a:lstStyle/>
          <a:p>
            <a:fld id="{191A449D-CED0-4C7E-8B94-357019D8B963}" type="datetime1">
              <a:rPr lang="en-US" smtClean="0"/>
              <a:t>18. 08. 16.</a:t>
            </a:fld>
            <a:endParaRPr lang="en-US" dirty="0"/>
          </a:p>
        </p:txBody>
      </p:sp>
      <p:sp>
        <p:nvSpPr>
          <p:cNvPr id="5" name="Segnaposto testo 4"/>
          <p:cNvSpPr>
            <a:spLocks noGrp="1"/>
          </p:cNvSpPr>
          <p:nvPr>
            <p:ph type="body" sz="quarter" idx="14"/>
          </p:nvPr>
        </p:nvSpPr>
        <p:spPr>
          <a:xfrm>
            <a:off x="2699793" y="260489"/>
            <a:ext cx="6192688" cy="864081"/>
          </a:xfrm>
        </p:spPr>
        <p:txBody>
          <a:bodyPr>
            <a:normAutofit fontScale="92500" lnSpcReduction="20000"/>
          </a:bodyPr>
          <a:lstStyle/>
          <a:p>
            <a:r>
              <a:rPr lang="en-GB" dirty="0" smtClean="0"/>
              <a:t>CPU and storage allocation via EGI: Virtual Organisations</a:t>
            </a:r>
            <a:endParaRPr lang="en-GB" dirty="0"/>
          </a:p>
        </p:txBody>
      </p:sp>
      <p:pic>
        <p:nvPicPr>
          <p:cNvPr id="6" name="Picture 2" descr="C:\Users\Malgorzata Krakowian\Google Drive\98 EGI.eu - Maps\EGI Fed cloud  2015-05-15 15.37.14.png"/>
          <p:cNvPicPr>
            <a:picLocks noGrp="1" noChangeAspect="1" noChangeArrowheads="1"/>
          </p:cNvPicPr>
          <p:nvPr>
            <p:ph sz="half"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3435292" y="1119780"/>
            <a:ext cx="5385180" cy="40839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539552" y="1677976"/>
            <a:ext cx="576064" cy="576064"/>
          </a:xfrm>
          <a:prstGeom prst="rect">
            <a:avLst/>
          </a:prstGeom>
        </p:spPr>
      </p:pic>
      <p:pic>
        <p:nvPicPr>
          <p:cNvPr id="8" name="Picture 1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1043608" y="1533960"/>
            <a:ext cx="576064" cy="576064"/>
          </a:xfrm>
          <a:prstGeom prst="rect">
            <a:avLst/>
          </a:prstGeom>
        </p:spPr>
      </p:pic>
      <p:pic>
        <p:nvPicPr>
          <p:cNvPr id="9" name="Picture 1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755576" y="1894000"/>
            <a:ext cx="576064" cy="576064"/>
          </a:xfrm>
          <a:prstGeom prst="rect">
            <a:avLst/>
          </a:prstGeom>
        </p:spPr>
      </p:pic>
      <p:sp>
        <p:nvSpPr>
          <p:cNvPr id="10" name="Oval 16"/>
          <p:cNvSpPr/>
          <p:nvPr/>
        </p:nvSpPr>
        <p:spPr>
          <a:xfrm>
            <a:off x="323528" y="1461952"/>
            <a:ext cx="2339752" cy="1224136"/>
          </a:xfrm>
          <a:prstGeom prst="ellipse">
            <a:avLst/>
          </a:prstGeom>
          <a:noFill/>
          <a:ln w="57150" cmpd="sng"/>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2400" b="1" dirty="0" smtClean="0"/>
              <a:t>VO 1</a:t>
            </a:r>
            <a:br>
              <a:rPr lang="en-US" sz="2400" b="1" dirty="0" smtClean="0"/>
            </a:br>
            <a:r>
              <a:rPr lang="en-US" sz="1600" b="1" dirty="0" smtClean="0"/>
              <a:t>(cloud a, b, c)</a:t>
            </a:r>
            <a:endParaRPr lang="en-US" sz="1600" b="1" dirty="0"/>
          </a:p>
        </p:txBody>
      </p:sp>
      <p:pic>
        <p:nvPicPr>
          <p:cNvPr id="11" name="Picture 34"/>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611560" y="3284984"/>
            <a:ext cx="576064" cy="576064"/>
          </a:xfrm>
          <a:prstGeom prst="rect">
            <a:avLst/>
          </a:prstGeom>
        </p:spPr>
      </p:pic>
      <p:pic>
        <p:nvPicPr>
          <p:cNvPr id="12" name="Picture 35"/>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1115616" y="3140968"/>
            <a:ext cx="576064" cy="576064"/>
          </a:xfrm>
          <a:prstGeom prst="rect">
            <a:avLst/>
          </a:prstGeom>
        </p:spPr>
      </p:pic>
      <p:pic>
        <p:nvPicPr>
          <p:cNvPr id="13" name="Picture 3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827584" y="3501008"/>
            <a:ext cx="576064" cy="576064"/>
          </a:xfrm>
          <a:prstGeom prst="rect">
            <a:avLst/>
          </a:prstGeom>
        </p:spPr>
      </p:pic>
      <p:sp>
        <p:nvSpPr>
          <p:cNvPr id="14" name="Oval 37"/>
          <p:cNvSpPr/>
          <p:nvPr/>
        </p:nvSpPr>
        <p:spPr>
          <a:xfrm>
            <a:off x="395536" y="3068960"/>
            <a:ext cx="2339752" cy="1224136"/>
          </a:xfrm>
          <a:prstGeom prst="ellipse">
            <a:avLst/>
          </a:prstGeom>
          <a:noFill/>
          <a:ln w="57150" cmpd="sng">
            <a:solidFill>
              <a:schemeClr val="accent3">
                <a:lumMod val="50000"/>
              </a:schemeClr>
            </a:solidFill>
          </a:ln>
        </p:spPr>
        <p:style>
          <a:lnRef idx="2">
            <a:schemeClr val="accent5"/>
          </a:lnRef>
          <a:fillRef idx="1">
            <a:schemeClr val="lt1"/>
          </a:fillRef>
          <a:effectRef idx="0">
            <a:schemeClr val="accent5"/>
          </a:effectRef>
          <a:fontRef idx="minor">
            <a:schemeClr val="dk1"/>
          </a:fontRef>
        </p:style>
        <p:txBody>
          <a:bodyPr rIns="0" rtlCol="0" anchor="ctr"/>
          <a:lstStyle/>
          <a:p>
            <a:pPr algn="r"/>
            <a:r>
              <a:rPr lang="en-US" sz="2400" b="1" dirty="0" smtClean="0"/>
              <a:t>VO 2</a:t>
            </a:r>
            <a:br>
              <a:rPr lang="en-US" sz="2400" b="1" dirty="0" smtClean="0"/>
            </a:br>
            <a:r>
              <a:rPr lang="en-US" sz="1600" b="1" dirty="0" smtClean="0"/>
              <a:t>(cloud b, c, d, e, f)</a:t>
            </a:r>
            <a:endParaRPr lang="en-US" sz="1600" b="1" dirty="0"/>
          </a:p>
        </p:txBody>
      </p:sp>
      <p:sp>
        <p:nvSpPr>
          <p:cNvPr id="15" name="TextBox 3"/>
          <p:cNvSpPr txBox="1"/>
          <p:nvPr/>
        </p:nvSpPr>
        <p:spPr>
          <a:xfrm>
            <a:off x="72008" y="5180999"/>
            <a:ext cx="8964488" cy="1200329"/>
          </a:xfrm>
          <a:prstGeom prst="rect">
            <a:avLst/>
          </a:prstGeom>
          <a:noFill/>
        </p:spPr>
        <p:txBody>
          <a:bodyPr wrap="square" rtlCol="0">
            <a:spAutoFit/>
          </a:bodyPr>
          <a:lstStyle/>
          <a:p>
            <a:pPr marL="342900" indent="-342900">
              <a:buFont typeface="+mj-lt"/>
              <a:buAutoNum type="arabicPeriod"/>
            </a:pPr>
            <a:r>
              <a:rPr lang="en-US" dirty="0" smtClean="0">
                <a:sym typeface="Wingdings" panose="05000000000000000000" pitchFamily="2" charset="2"/>
              </a:rPr>
              <a:t>Community-specific VOs – e.g. CHIPSTER, </a:t>
            </a:r>
            <a:r>
              <a:rPr lang="en-US" dirty="0" err="1" smtClean="0">
                <a:sym typeface="Wingdings" panose="05000000000000000000" pitchFamily="2" charset="2"/>
              </a:rPr>
              <a:t>Highthroughtputseq</a:t>
            </a:r>
            <a:r>
              <a:rPr lang="en-US" dirty="0" smtClean="0">
                <a:sym typeface="Wingdings" panose="05000000000000000000" pitchFamily="2" charset="2"/>
              </a:rPr>
              <a:t>, EISCAT, etc. (SLA, OLAs)</a:t>
            </a:r>
          </a:p>
          <a:p>
            <a:pPr marL="342900" indent="-342900">
              <a:buFont typeface="+mj-lt"/>
              <a:buAutoNum type="arabicPeriod"/>
            </a:pPr>
            <a:r>
              <a:rPr lang="en-US" dirty="0" smtClean="0">
                <a:sym typeface="Wingdings" panose="05000000000000000000" pitchFamily="2" charset="2"/>
              </a:rPr>
              <a:t>Training VO = training.egi.eu</a:t>
            </a:r>
          </a:p>
          <a:p>
            <a:pPr marL="342900" indent="-342900">
              <a:buFont typeface="+mj-lt"/>
              <a:buAutoNum type="arabicPeriod"/>
            </a:pPr>
            <a:r>
              <a:rPr lang="en-US" dirty="0"/>
              <a:t>Generic VOs – e.g. </a:t>
            </a:r>
            <a:r>
              <a:rPr lang="en-US" dirty="0" err="1"/>
              <a:t>fedcloud.egi.eu</a:t>
            </a:r>
            <a:r>
              <a:rPr lang="en-US" dirty="0"/>
              <a:t> </a:t>
            </a:r>
            <a:r>
              <a:rPr lang="en-US" dirty="0">
                <a:sym typeface="Wingdings" panose="05000000000000000000" pitchFamily="2" charset="2"/>
              </a:rPr>
              <a:t> Incubator for new users </a:t>
            </a:r>
            <a:r>
              <a:rPr lang="en-US" sz="1600" dirty="0">
                <a:sym typeface="Wingdings" panose="05000000000000000000" pitchFamily="2" charset="2"/>
              </a:rPr>
              <a:t>(recommended for follow up</a:t>
            </a:r>
            <a:r>
              <a:rPr lang="en-US" sz="1600" dirty="0" smtClean="0">
                <a:sym typeface="Wingdings" panose="05000000000000000000" pitchFamily="2" charset="2"/>
              </a:rPr>
              <a:t>)</a:t>
            </a:r>
            <a:endParaRPr lang="en-US" dirty="0" smtClean="0">
              <a:sym typeface="Wingdings" panose="05000000000000000000" pitchFamily="2" charset="2"/>
            </a:endParaRPr>
          </a:p>
          <a:p>
            <a:r>
              <a:rPr lang="en-US" dirty="0" smtClean="0">
                <a:solidFill>
                  <a:srgbClr val="FF0000"/>
                </a:solidFill>
                <a:sym typeface="Wingdings" panose="05000000000000000000" pitchFamily="2" charset="2"/>
              </a:rPr>
              <a:t>Browse VOs at </a:t>
            </a:r>
            <a:r>
              <a:rPr lang="en-US" dirty="0">
                <a:solidFill>
                  <a:srgbClr val="FF0000"/>
                </a:solidFill>
                <a:sym typeface="Wingdings" panose="05000000000000000000" pitchFamily="2" charset="2"/>
                <a:hlinkClick r:id="rId5"/>
              </a:rPr>
              <a:t>http://</a:t>
            </a:r>
            <a:r>
              <a:rPr lang="en-US" dirty="0" smtClean="0">
                <a:solidFill>
                  <a:srgbClr val="FF0000"/>
                </a:solidFill>
                <a:sym typeface="Wingdings" panose="05000000000000000000" pitchFamily="2" charset="2"/>
                <a:hlinkClick r:id="rId5"/>
              </a:rPr>
              <a:t>operations-portal.egi.eu/vo/search</a:t>
            </a:r>
            <a:r>
              <a:rPr lang="en-US" dirty="0" smtClean="0">
                <a:sym typeface="Wingdings" panose="05000000000000000000" pitchFamily="2" charset="2"/>
              </a:rPr>
              <a:t> (both grid and cloud)</a:t>
            </a:r>
            <a:endParaRPr lang="en-GB" dirty="0"/>
          </a:p>
        </p:txBody>
      </p:sp>
      <p:sp>
        <p:nvSpPr>
          <p:cNvPr id="16" name="Cloud"/>
          <p:cNvSpPr>
            <a:spLocks noChangeAspect="1" noEditPoints="1" noChangeArrowheads="1"/>
          </p:cNvSpPr>
          <p:nvPr/>
        </p:nvSpPr>
        <p:spPr bwMode="auto">
          <a:xfrm>
            <a:off x="6204150" y="3068960"/>
            <a:ext cx="384074" cy="25738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1">
              <a:lumMod val="75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solidFill>
                  <a:schemeClr val="bg1"/>
                </a:solidFill>
              </a:rPr>
              <a:t>c</a:t>
            </a:r>
            <a:endParaRPr lang="en-GB" sz="1200" dirty="0">
              <a:solidFill>
                <a:schemeClr val="bg1"/>
              </a:solidFill>
            </a:endParaRPr>
          </a:p>
        </p:txBody>
      </p:sp>
      <p:sp>
        <p:nvSpPr>
          <p:cNvPr id="17" name="Cloud"/>
          <p:cNvSpPr>
            <a:spLocks noChangeAspect="1" noEditPoints="1" noChangeArrowheads="1"/>
          </p:cNvSpPr>
          <p:nvPr/>
        </p:nvSpPr>
        <p:spPr bwMode="auto">
          <a:xfrm>
            <a:off x="5810451" y="4396889"/>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e</a:t>
            </a:r>
            <a:endParaRPr lang="en-GB" sz="1200" dirty="0"/>
          </a:p>
        </p:txBody>
      </p:sp>
      <p:sp>
        <p:nvSpPr>
          <p:cNvPr id="18" name="Cloud"/>
          <p:cNvSpPr>
            <a:spLocks noChangeAspect="1" noEditPoints="1" noChangeArrowheads="1"/>
          </p:cNvSpPr>
          <p:nvPr/>
        </p:nvSpPr>
        <p:spPr bwMode="auto">
          <a:xfrm>
            <a:off x="6508705" y="4293096"/>
            <a:ext cx="458323" cy="30714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f</a:t>
            </a:r>
            <a:endParaRPr lang="en-GB" sz="1200" dirty="0"/>
          </a:p>
        </p:txBody>
      </p:sp>
      <p:sp>
        <p:nvSpPr>
          <p:cNvPr id="19" name="Cloud"/>
          <p:cNvSpPr>
            <a:spLocks noChangeAspect="1" noEditPoints="1" noChangeArrowheads="1"/>
          </p:cNvSpPr>
          <p:nvPr/>
        </p:nvSpPr>
        <p:spPr bwMode="auto">
          <a:xfrm>
            <a:off x="5292080" y="2883039"/>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b</a:t>
            </a:r>
            <a:endParaRPr lang="en-GB" sz="1200" dirty="0"/>
          </a:p>
        </p:txBody>
      </p:sp>
      <p:sp>
        <p:nvSpPr>
          <p:cNvPr id="20" name="Cloud"/>
          <p:cNvSpPr>
            <a:spLocks noChangeAspect="1" noEditPoints="1" noChangeArrowheads="1"/>
          </p:cNvSpPr>
          <p:nvPr/>
        </p:nvSpPr>
        <p:spPr bwMode="auto">
          <a:xfrm>
            <a:off x="4339652" y="2625657"/>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a</a:t>
            </a:r>
            <a:endParaRPr lang="en-GB" sz="1200" dirty="0"/>
          </a:p>
        </p:txBody>
      </p:sp>
      <p:sp>
        <p:nvSpPr>
          <p:cNvPr id="21" name="Rounded Rectangle 1"/>
          <p:cNvSpPr/>
          <p:nvPr/>
        </p:nvSpPr>
        <p:spPr>
          <a:xfrm>
            <a:off x="4067944" y="2470064"/>
            <a:ext cx="2669922" cy="1030944"/>
          </a:xfrm>
          <a:prstGeom prst="round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11"/>
          <p:cNvSpPr/>
          <p:nvPr/>
        </p:nvSpPr>
        <p:spPr>
          <a:xfrm rot="1144204">
            <a:off x="2587517" y="2250084"/>
            <a:ext cx="1671743" cy="43204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3" name="Rounded Rectangle 23"/>
          <p:cNvSpPr/>
          <p:nvPr/>
        </p:nvSpPr>
        <p:spPr>
          <a:xfrm>
            <a:off x="5152292" y="2810871"/>
            <a:ext cx="2011996" cy="1992378"/>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ight Arrow 24"/>
          <p:cNvSpPr/>
          <p:nvPr/>
        </p:nvSpPr>
        <p:spPr>
          <a:xfrm rot="524792">
            <a:off x="2722805" y="3694352"/>
            <a:ext cx="2577872" cy="456548"/>
          </a:xfrm>
          <a:prstGeom prst="rightArrow">
            <a:avLst/>
          </a:prstGeom>
          <a:solidFill>
            <a:schemeClr val="accent3">
              <a:lumMod val="60000"/>
              <a:lumOff val="40000"/>
            </a:schemeClr>
          </a:solidFill>
          <a:ln>
            <a:solidFill>
              <a:schemeClr val="accent3">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25" name="Cloud"/>
          <p:cNvSpPr>
            <a:spLocks noChangeAspect="1" noEditPoints="1" noChangeArrowheads="1"/>
          </p:cNvSpPr>
          <p:nvPr/>
        </p:nvSpPr>
        <p:spPr bwMode="auto">
          <a:xfrm>
            <a:off x="5488723" y="3717032"/>
            <a:ext cx="379421" cy="25426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accent3">
              <a:lumMod val="40000"/>
              <a:lumOff val="60000"/>
            </a:schemeClr>
          </a:solidFill>
          <a:ln w="9525">
            <a:solidFill>
              <a:srgbClr val="000000"/>
            </a:solidFill>
            <a:miter lim="800000"/>
            <a:headEnd/>
            <a:tailEnd/>
          </a:ln>
          <a:effectLst>
            <a:outerShdw dist="107763" dir="2700000" algn="ctr" rotWithShape="0">
              <a:srgbClr val="808080"/>
            </a:outerShdw>
          </a:effectLst>
        </p:spPr>
        <p:txBody>
          <a:bodyPr vert="horz" wrap="square" lIns="91440" tIns="0" rIns="91440" bIns="45720" numCol="1" anchor="t" anchorCtr="0" compatLnSpc="1">
            <a:prstTxWarp prst="textNoShape">
              <a:avLst/>
            </a:prstTxWarp>
          </a:bodyPr>
          <a:lstStyle/>
          <a:p>
            <a:r>
              <a:rPr lang="en-GB" sz="1200" dirty="0" smtClean="0"/>
              <a:t>d</a:t>
            </a:r>
            <a:endParaRPr lang="en-GB" sz="1200" dirty="0"/>
          </a:p>
        </p:txBody>
      </p:sp>
    </p:spTree>
    <p:extLst>
      <p:ext uri="{BB962C8B-B14F-4D97-AF65-F5344CB8AC3E}">
        <p14:creationId xmlns:p14="http://schemas.microsoft.com/office/powerpoint/2010/main" val="23917540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86</a:t>
            </a:fld>
            <a:endParaRPr lang="en-US" dirty="0"/>
          </a:p>
        </p:txBody>
      </p:sp>
      <p:sp>
        <p:nvSpPr>
          <p:cNvPr id="4" name="Segnaposto data 3"/>
          <p:cNvSpPr>
            <a:spLocks noGrp="1"/>
          </p:cNvSpPr>
          <p:nvPr>
            <p:ph type="dt" sz="half" idx="10"/>
          </p:nvPr>
        </p:nvSpPr>
        <p:spPr/>
        <p:txBody>
          <a:bodyPr/>
          <a:lstStyle/>
          <a:p>
            <a:fld id="{81689609-78EF-4CC3-88B0-734B308FB913}" type="datetime1">
              <a:rPr lang="en-US" smtClean="0"/>
              <a:t>18. 08. 16.</a:t>
            </a:fld>
            <a:endParaRPr lang="en-US" dirty="0"/>
          </a:p>
        </p:txBody>
      </p:sp>
      <p:sp>
        <p:nvSpPr>
          <p:cNvPr id="5" name="Segnaposto testo 4"/>
          <p:cNvSpPr>
            <a:spLocks noGrp="1"/>
          </p:cNvSpPr>
          <p:nvPr>
            <p:ph type="body" sz="quarter" idx="14"/>
          </p:nvPr>
        </p:nvSpPr>
        <p:spPr>
          <a:xfrm>
            <a:off x="2627784" y="260489"/>
            <a:ext cx="6444207" cy="864081"/>
          </a:xfrm>
        </p:spPr>
        <p:txBody>
          <a:bodyPr>
            <a:normAutofit fontScale="92500" lnSpcReduction="10000"/>
          </a:bodyPr>
          <a:lstStyle/>
          <a:p>
            <a:r>
              <a:rPr lang="en-GB" dirty="0" smtClean="0"/>
              <a:t>Getting access to the EGI </a:t>
            </a:r>
            <a:r>
              <a:rPr lang="en-GB" dirty="0" err="1" smtClean="0"/>
              <a:t>FedCloud</a:t>
            </a:r>
            <a:r>
              <a:rPr lang="en-GB" dirty="0" smtClean="0"/>
              <a:t> </a:t>
            </a:r>
            <a:r>
              <a:rPr lang="en-GB" u="sng" dirty="0" err="1" smtClean="0"/>
              <a:t>IaaS</a:t>
            </a:r>
            <a:endParaRPr lang="en-GB" u="sng" dirty="0" smtClean="0"/>
          </a:p>
          <a:p>
            <a:r>
              <a:rPr lang="en-GB" sz="2200" b="0" dirty="0" smtClean="0"/>
              <a:t>(</a:t>
            </a:r>
            <a:r>
              <a:rPr lang="en-GB" sz="2200" b="0" dirty="0" err="1" smtClean="0"/>
              <a:t>SaaS</a:t>
            </a:r>
            <a:r>
              <a:rPr lang="en-GB" sz="2200" b="0" dirty="0" smtClean="0"/>
              <a:t> services often work with username/</a:t>
            </a:r>
            <a:r>
              <a:rPr lang="en-GB" sz="2200" b="0" dirty="0" err="1" smtClean="0"/>
              <a:t>pwd</a:t>
            </a:r>
            <a:r>
              <a:rPr lang="en-GB" sz="2200" b="0" dirty="0" smtClean="0"/>
              <a:t>!)</a:t>
            </a:r>
            <a:endParaRPr lang="en-GB" sz="2200" b="0" dirty="0"/>
          </a:p>
        </p:txBody>
      </p:sp>
      <p:sp>
        <p:nvSpPr>
          <p:cNvPr id="6" name="Rectangle 2"/>
          <p:cNvSpPr>
            <a:spLocks noChangeArrowheads="1"/>
          </p:cNvSpPr>
          <p:nvPr/>
        </p:nvSpPr>
        <p:spPr bwMode="auto">
          <a:xfrm>
            <a:off x="4932363" y="2683814"/>
            <a:ext cx="4211637" cy="3667224"/>
          </a:xfrm>
          <a:prstGeom prst="rect">
            <a:avLst/>
          </a:prstGeom>
          <a:solidFill>
            <a:schemeClr val="tx2">
              <a:lumMod val="20000"/>
              <a:lumOff val="80000"/>
              <a:alpha val="49019"/>
            </a:schemeClr>
          </a:solidFill>
          <a:ln w="9525">
            <a:solidFill>
              <a:schemeClr val="tx1"/>
            </a:solidFill>
            <a:miter lim="800000"/>
            <a:headEnd/>
            <a:tailEnd/>
          </a:ln>
        </p:spPr>
        <p:txBody>
          <a:bodyPr wrap="none"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altLang="en-US" sz="1400" b="1" dirty="0">
                <a:latin typeface="Segoe UI" panose="020B0502040204020203" pitchFamily="34" charset="0"/>
                <a:cs typeface="Segoe UI" panose="020B0502040204020203" pitchFamily="34" charset="0"/>
              </a:rPr>
              <a:t>VIRTUAL</a:t>
            </a:r>
            <a:br>
              <a:rPr lang="en-US" altLang="en-US" sz="1400" b="1" dirty="0">
                <a:latin typeface="Segoe UI" panose="020B0502040204020203" pitchFamily="34" charset="0"/>
                <a:cs typeface="Segoe UI" panose="020B0502040204020203" pitchFamily="34" charset="0"/>
              </a:rPr>
            </a:br>
            <a:r>
              <a:rPr lang="en-US" altLang="en-US" sz="1400" b="1" dirty="0">
                <a:latin typeface="Segoe UI" panose="020B0502040204020203" pitchFamily="34" charset="0"/>
                <a:cs typeface="Segoe UI" panose="020B0502040204020203" pitchFamily="34" charset="0"/>
              </a:rPr>
              <a:t>ORGANISATION</a:t>
            </a:r>
          </a:p>
        </p:txBody>
      </p:sp>
      <p:sp>
        <p:nvSpPr>
          <p:cNvPr id="7" name="Rectangle 3"/>
          <p:cNvSpPr>
            <a:spLocks noChangeArrowheads="1"/>
          </p:cNvSpPr>
          <p:nvPr/>
        </p:nvSpPr>
        <p:spPr bwMode="auto">
          <a:xfrm>
            <a:off x="6680200" y="3691975"/>
            <a:ext cx="2284413" cy="1606550"/>
          </a:xfrm>
          <a:prstGeom prst="rect">
            <a:avLst/>
          </a:prstGeom>
          <a:solidFill>
            <a:schemeClr val="accent2">
              <a:lumMod val="20000"/>
              <a:lumOff val="80000"/>
            </a:schemeClr>
          </a:solidFill>
          <a:ln w="25400" algn="ctr">
            <a:solidFill>
              <a:schemeClr val="tx1"/>
            </a:solidFill>
            <a:miter lim="800000"/>
            <a:headEnd/>
            <a:tailEnd/>
          </a:ln>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sz="1400">
              <a:latin typeface="Segoe UI" panose="020B0502040204020203" pitchFamily="34" charset="0"/>
              <a:cs typeface="Segoe UI" panose="020B0502040204020203" pitchFamily="34" charset="0"/>
            </a:endParaRPr>
          </a:p>
        </p:txBody>
      </p:sp>
      <p:sp>
        <p:nvSpPr>
          <p:cNvPr id="8" name="Rectangle 5"/>
          <p:cNvSpPr txBox="1">
            <a:spLocks noChangeArrowheads="1"/>
          </p:cNvSpPr>
          <p:nvPr/>
        </p:nvSpPr>
        <p:spPr>
          <a:xfrm>
            <a:off x="71685" y="980728"/>
            <a:ext cx="4932363" cy="5156200"/>
          </a:xfrm>
          <a:prstGeom prst="rect">
            <a:avLst/>
          </a:prstGeom>
        </p:spPr>
        <p:txBody>
          <a:bodyPr>
            <a:noAutofit/>
          </a:bodyPr>
          <a:lstStyle>
            <a:lvl1pPr marL="257175" indent="-257175" algn="l" defTabSz="342900" rtl="0" eaLnBrk="1" latinLnBrk="0" hangingPunct="1">
              <a:spcBef>
                <a:spcPct val="20000"/>
              </a:spcBef>
              <a:buSzPct val="100000"/>
              <a:buFontTx/>
              <a:buBlip>
                <a:blip r:embed="rId2"/>
              </a:buBlip>
              <a:defRPr sz="2800" b="0" i="0" kern="1200">
                <a:solidFill>
                  <a:schemeClr val="tx1">
                    <a:lumMod val="75000"/>
                  </a:schemeClr>
                </a:solidFill>
                <a:latin typeface="+mn-lt"/>
                <a:ea typeface="Source Sans Pro" charset="0"/>
                <a:cs typeface="Source Sans Pro" charset="0"/>
              </a:defRPr>
            </a:lvl1pPr>
            <a:lvl2pPr marL="557213" indent="-214313" algn="l" defTabSz="342900" rtl="0" eaLnBrk="1" latinLnBrk="0" hangingPunct="1">
              <a:spcBef>
                <a:spcPct val="20000"/>
              </a:spcBef>
              <a:buSzPct val="90000"/>
              <a:buFont typeface="Calibri" panose="020F0502020204030204" pitchFamily="34" charset="0"/>
              <a:buChar char="-"/>
              <a:defRPr sz="2600" b="0" i="0" kern="1200">
                <a:solidFill>
                  <a:schemeClr val="tx1">
                    <a:lumMod val="75000"/>
                  </a:schemeClr>
                </a:solidFill>
                <a:latin typeface="+mn-lt"/>
                <a:ea typeface="Source Sans Pro" charset="0"/>
                <a:cs typeface="Source Sans Pro" charset="0"/>
              </a:defRPr>
            </a:lvl2pPr>
            <a:lvl3pPr marL="857250" indent="-171450" algn="l" defTabSz="342900" rtl="0" eaLnBrk="1" latinLnBrk="0" hangingPunct="1">
              <a:spcBef>
                <a:spcPct val="20000"/>
              </a:spcBef>
              <a:buSzPct val="80000"/>
              <a:buFont typeface="Wingdings" panose="05000000000000000000" pitchFamily="2" charset="2"/>
              <a:buChar char="§"/>
              <a:defRPr sz="2400" b="0" i="0" kern="1200">
                <a:solidFill>
                  <a:schemeClr val="tx1">
                    <a:lumMod val="75000"/>
                  </a:schemeClr>
                </a:solidFill>
                <a:latin typeface="+mn-lt"/>
                <a:ea typeface="Source Sans Pro" charset="0"/>
                <a:cs typeface="Source Sans Pro" charset="0"/>
              </a:defRPr>
            </a:lvl3pPr>
            <a:lvl4pPr marL="1200150" marR="0" indent="-171450" algn="l" defTabSz="342900" rtl="0" eaLnBrk="1" fontAlgn="auto" latinLnBrk="0" hangingPunct="1">
              <a:lnSpc>
                <a:spcPct val="100000"/>
              </a:lnSpc>
              <a:spcBef>
                <a:spcPct val="20000"/>
              </a:spcBef>
              <a:spcAft>
                <a:spcPts val="0"/>
              </a:spcAft>
              <a:buClrTx/>
              <a:buSzPct val="70000"/>
              <a:buFont typeface="Calibri" panose="020F0502020204030204" pitchFamily="34" charset="0"/>
              <a:buChar char="-"/>
              <a:tabLst/>
              <a:defRPr sz="2800" b="0" i="0" kern="1200">
                <a:solidFill>
                  <a:schemeClr val="tx1">
                    <a:lumMod val="75000"/>
                  </a:schemeClr>
                </a:solidFill>
                <a:latin typeface="+mn-lt"/>
                <a:ea typeface="Source Sans Pro" charset="0"/>
                <a:cs typeface="Source Sans Pro" charset="0"/>
              </a:defRPr>
            </a:lvl4pPr>
            <a:lvl5pPr marL="1371600" marR="0" indent="0" algn="l" defTabSz="342900" rtl="0" eaLnBrk="1" fontAlgn="auto" latinLnBrk="0" hangingPunct="1">
              <a:lnSpc>
                <a:spcPct val="100000"/>
              </a:lnSpc>
              <a:spcBef>
                <a:spcPct val="20000"/>
              </a:spcBef>
              <a:spcAft>
                <a:spcPts val="0"/>
              </a:spcAft>
              <a:buClrTx/>
              <a:buSzPct val="80000"/>
              <a:buFontTx/>
              <a:buNone/>
              <a:tabLst/>
              <a:defRPr sz="2800" b="0" i="0" kern="1200">
                <a:solidFill>
                  <a:schemeClr val="tx1">
                    <a:lumMod val="75000"/>
                  </a:schemeClr>
                </a:solidFill>
                <a:latin typeface="+mn-lt"/>
                <a:ea typeface="Source Sans Pro" charset="0"/>
                <a:cs typeface="Source Sans Pro"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180975" indent="0">
              <a:buFontTx/>
              <a:buNone/>
            </a:pPr>
            <a:r>
              <a:rPr lang="en-GB" altLang="en-US" sz="2000" b="1" dirty="0" smtClean="0"/>
              <a:t>Your </a:t>
            </a:r>
            <a:r>
              <a:rPr lang="en-GB" altLang="en-US" sz="2000" b="1" dirty="0" err="1" smtClean="0"/>
              <a:t>steplist</a:t>
            </a:r>
            <a:r>
              <a:rPr lang="en-GB" altLang="en-US" sz="2000" b="1" dirty="0" smtClean="0"/>
              <a:t>:</a:t>
            </a:r>
          </a:p>
          <a:p>
            <a:pPr marL="595313" lvl="1" indent="-342900">
              <a:buFont typeface="+mj-lt"/>
              <a:buAutoNum type="arabicPeriod"/>
            </a:pPr>
            <a:r>
              <a:rPr lang="en-GB" altLang="en-US" sz="1800" dirty="0" smtClean="0"/>
              <a:t>Obtain certificate from </a:t>
            </a:r>
          </a:p>
          <a:p>
            <a:pPr marL="652463" lvl="2" indent="0">
              <a:buFont typeface="Wingdings" panose="05000000000000000000" pitchFamily="2" charset="2"/>
              <a:buNone/>
            </a:pPr>
            <a:r>
              <a:rPr lang="en-GB" altLang="en-US" sz="1400" dirty="0" err="1" smtClean="0"/>
              <a:t>Terena</a:t>
            </a:r>
            <a:r>
              <a:rPr lang="en-GB" altLang="en-US" sz="1400" dirty="0" smtClean="0"/>
              <a:t> Certificate Service: (online) </a:t>
            </a:r>
            <a:r>
              <a:rPr lang="en-GB" altLang="en-US" sz="1400" dirty="0" smtClean="0">
                <a:hlinkClick r:id="rId3"/>
              </a:rPr>
              <a:t>https://www.digicert.com/sso</a:t>
            </a:r>
            <a:r>
              <a:rPr lang="en-GB" altLang="en-US" sz="1400" dirty="0" smtClean="0"/>
              <a:t> </a:t>
            </a:r>
          </a:p>
          <a:p>
            <a:pPr marL="652463" lvl="2" indent="0">
              <a:buFont typeface="Wingdings" panose="05000000000000000000" pitchFamily="2" charset="2"/>
              <a:buNone/>
            </a:pPr>
            <a:r>
              <a:rPr lang="en-GB" altLang="en-US" sz="1400" dirty="0" smtClean="0"/>
              <a:t>OR</a:t>
            </a:r>
          </a:p>
          <a:p>
            <a:pPr marL="652463" lvl="2" indent="0">
              <a:buFont typeface="Wingdings" panose="05000000000000000000" pitchFamily="2" charset="2"/>
              <a:buNone/>
            </a:pPr>
            <a:r>
              <a:rPr lang="en-GB" altLang="en-US" sz="1400" dirty="0" smtClean="0"/>
              <a:t>National CA (face-to-face identity check)</a:t>
            </a:r>
            <a:br>
              <a:rPr lang="en-GB" altLang="en-US" sz="1400" dirty="0" smtClean="0"/>
            </a:br>
            <a:r>
              <a:rPr lang="en-GB" altLang="en-US" sz="1400" dirty="0" smtClean="0">
                <a:hlinkClick r:id="rId4"/>
              </a:rPr>
              <a:t>http://www.igtf.net</a:t>
            </a:r>
            <a:r>
              <a:rPr lang="en-GB" altLang="en-US" sz="1400" dirty="0" smtClean="0"/>
              <a:t> </a:t>
            </a:r>
          </a:p>
          <a:p>
            <a:pPr marL="652463" lvl="2" indent="0">
              <a:buFont typeface="Wingdings" panose="05000000000000000000" pitchFamily="2" charset="2"/>
              <a:buNone/>
            </a:pPr>
            <a:r>
              <a:rPr lang="en-GB" altLang="en-US" sz="1400" dirty="0" smtClean="0"/>
              <a:t>OR</a:t>
            </a:r>
            <a:br>
              <a:rPr lang="en-GB" altLang="en-US" sz="1400" dirty="0" smtClean="0"/>
            </a:br>
            <a:r>
              <a:rPr lang="en-GB" altLang="en-US" sz="1400" dirty="0" smtClean="0"/>
              <a:t>EGI Catch-all CA: </a:t>
            </a:r>
            <a:r>
              <a:rPr lang="en-GB" altLang="en-US" sz="1400" dirty="0" smtClean="0">
                <a:hlinkClick r:id="rId5"/>
              </a:rPr>
              <a:t>https://see-grid-ca.hellasgrid.gr/</a:t>
            </a:r>
            <a:r>
              <a:rPr lang="en-GB" altLang="en-US" sz="1400" dirty="0" smtClean="0"/>
              <a:t> </a:t>
            </a:r>
          </a:p>
          <a:p>
            <a:pPr marL="595313" lvl="1" indent="-342900">
              <a:buFont typeface="+mj-lt"/>
              <a:buAutoNum type="arabicPeriod"/>
            </a:pPr>
            <a:r>
              <a:rPr lang="en-GB" altLang="en-US" sz="1800" dirty="0" smtClean="0"/>
              <a:t>Register in a VO </a:t>
            </a:r>
          </a:p>
          <a:p>
            <a:pPr marL="806450" lvl="2"/>
            <a:r>
              <a:rPr lang="en-GB" altLang="en-US" sz="1600" dirty="0" smtClean="0"/>
              <a:t>fedcloud.egi.eu is a good starting point</a:t>
            </a:r>
          </a:p>
          <a:p>
            <a:pPr marL="806450" lvl="2"/>
            <a:r>
              <a:rPr lang="en-GB" altLang="en-US" sz="1600" dirty="0" smtClean="0"/>
              <a:t>Other VOs:</a:t>
            </a:r>
            <a:r>
              <a:rPr lang="en-US" sz="1600" dirty="0" smtClean="0">
                <a:solidFill>
                  <a:srgbClr val="FF0000"/>
                </a:solidFill>
                <a:sym typeface="Wingdings" panose="05000000000000000000" pitchFamily="2" charset="2"/>
                <a:hlinkClick r:id="rId6"/>
              </a:rPr>
              <a:t>http://operations-portal.egi.eu/vo/search</a:t>
            </a:r>
            <a:r>
              <a:rPr lang="en-US" sz="1600" dirty="0" smtClean="0">
                <a:solidFill>
                  <a:srgbClr val="FF0000"/>
                </a:solidFill>
                <a:sym typeface="Wingdings" panose="05000000000000000000" pitchFamily="2" charset="2"/>
              </a:rPr>
              <a:t> </a:t>
            </a:r>
            <a:endParaRPr lang="en-GB" altLang="en-US" sz="1600" dirty="0" smtClean="0"/>
          </a:p>
          <a:p>
            <a:pPr marL="595313" lvl="1" indent="-342900">
              <a:buFont typeface="+mj-lt"/>
              <a:buAutoNum type="arabicPeriod"/>
            </a:pPr>
            <a:r>
              <a:rPr lang="en-GB" altLang="en-US" sz="1800" dirty="0" smtClean="0"/>
              <a:t>VO manager authorizes You</a:t>
            </a:r>
          </a:p>
          <a:p>
            <a:pPr marL="806450" lvl="2"/>
            <a:r>
              <a:rPr lang="en-GB" altLang="en-US" sz="1600" dirty="0" smtClean="0"/>
              <a:t>Membership DB updated</a:t>
            </a:r>
          </a:p>
          <a:p>
            <a:pPr marL="806450" lvl="2"/>
            <a:r>
              <a:rPr lang="en-GB" altLang="en-US" sz="1600" dirty="0" smtClean="0"/>
              <a:t>Identity replicated to resource within 1 day</a:t>
            </a:r>
          </a:p>
          <a:p>
            <a:pPr marL="595313" lvl="1" indent="-342900">
              <a:buFont typeface="+mj-lt"/>
              <a:buAutoNum type="arabicPeriod"/>
            </a:pPr>
            <a:r>
              <a:rPr lang="en-GB" altLang="en-US" sz="1800" dirty="0" smtClean="0"/>
              <a:t>Interact with the resources</a:t>
            </a:r>
          </a:p>
          <a:p>
            <a:pPr marL="806450" lvl="2"/>
            <a:r>
              <a:rPr lang="en-GB" altLang="en-US" sz="1600" dirty="0" err="1" smtClean="0"/>
              <a:t>AppDB</a:t>
            </a:r>
            <a:r>
              <a:rPr lang="en-GB" altLang="en-US" sz="1600" dirty="0" smtClean="0"/>
              <a:t>, API, </a:t>
            </a:r>
            <a:r>
              <a:rPr lang="en-GB" altLang="en-US" sz="1600" dirty="0" err="1" smtClean="0"/>
              <a:t>CMDline</a:t>
            </a:r>
            <a:endParaRPr lang="en-GB" altLang="en-US" sz="1600" dirty="0" smtClean="0"/>
          </a:p>
          <a:p>
            <a:pPr marL="806450" lvl="2"/>
            <a:r>
              <a:rPr lang="en-GB" altLang="en-US" sz="1600" dirty="0" smtClean="0"/>
              <a:t>High-level tools</a:t>
            </a:r>
            <a:endParaRPr lang="en-GB" altLang="en-US" sz="1800" dirty="0" smtClean="0"/>
          </a:p>
        </p:txBody>
      </p:sp>
      <p:sp>
        <p:nvSpPr>
          <p:cNvPr id="9" name="AutoShape 6"/>
          <p:cNvSpPr>
            <a:spLocks noChangeArrowheads="1"/>
          </p:cNvSpPr>
          <p:nvPr/>
        </p:nvSpPr>
        <p:spPr bwMode="auto">
          <a:xfrm>
            <a:off x="5689452" y="1526129"/>
            <a:ext cx="466724" cy="432792"/>
          </a:xfrm>
          <a:prstGeom prst="smileyFace">
            <a:avLst>
              <a:gd name="adj" fmla="val 4653"/>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10" name="AutoShape 7"/>
          <p:cNvSpPr>
            <a:spLocks noChangeArrowheads="1"/>
          </p:cNvSpPr>
          <p:nvPr/>
        </p:nvSpPr>
        <p:spPr bwMode="auto">
          <a:xfrm>
            <a:off x="8290818" y="1484784"/>
            <a:ext cx="673796" cy="617806"/>
          </a:xfrm>
          <a:prstGeom prst="hexagon">
            <a:avLst>
              <a:gd name="adj" fmla="val 30576"/>
              <a:gd name="vf" fmla="val 115470"/>
            </a:avLst>
          </a:prstGeom>
          <a:noFill/>
          <a:ln w="2540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600" b="1" dirty="0" smtClean="0">
                <a:solidFill>
                  <a:srgbClr val="C00000"/>
                </a:solidFill>
                <a:latin typeface="Segoe UI" panose="020B0502040204020203" pitchFamily="34" charset="0"/>
                <a:cs typeface="Segoe UI" panose="020B0502040204020203" pitchFamily="34" charset="0"/>
              </a:rPr>
              <a:t>CA</a:t>
            </a:r>
            <a:endParaRPr lang="en-US" altLang="en-US" sz="1600" b="1" dirty="0">
              <a:solidFill>
                <a:srgbClr val="C00000"/>
              </a:solidFill>
              <a:latin typeface="Segoe UI" panose="020B0502040204020203" pitchFamily="34" charset="0"/>
              <a:cs typeface="Segoe UI" panose="020B0502040204020203" pitchFamily="34" charset="0"/>
            </a:endParaRPr>
          </a:p>
        </p:txBody>
      </p:sp>
      <p:sp>
        <p:nvSpPr>
          <p:cNvPr id="11" name="Line 9"/>
          <p:cNvSpPr>
            <a:spLocks noChangeShapeType="1"/>
          </p:cNvSpPr>
          <p:nvPr/>
        </p:nvSpPr>
        <p:spPr bwMode="auto">
          <a:xfrm>
            <a:off x="6227763" y="1813963"/>
            <a:ext cx="2063054" cy="0"/>
          </a:xfrm>
          <a:prstGeom prst="line">
            <a:avLst/>
          </a:prstGeom>
          <a:noFill/>
          <a:ln w="381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12" name="Line 10"/>
          <p:cNvSpPr>
            <a:spLocks noChangeShapeType="1"/>
          </p:cNvSpPr>
          <p:nvPr/>
        </p:nvSpPr>
        <p:spPr bwMode="auto">
          <a:xfrm>
            <a:off x="6156325" y="1958574"/>
            <a:ext cx="1666081" cy="1090513"/>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13" name="Text Box 12"/>
          <p:cNvSpPr txBox="1">
            <a:spLocks noChangeArrowheads="1"/>
          </p:cNvSpPr>
          <p:nvPr/>
        </p:nvSpPr>
        <p:spPr bwMode="auto">
          <a:xfrm>
            <a:off x="6696472" y="3038694"/>
            <a:ext cx="1331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b="1" dirty="0">
                <a:solidFill>
                  <a:srgbClr val="C00000"/>
                </a:solidFill>
                <a:latin typeface="Segoe UI" panose="020B0502040204020203" pitchFamily="34" charset="0"/>
                <a:cs typeface="Segoe UI" panose="020B0502040204020203" pitchFamily="34" charset="0"/>
              </a:rPr>
              <a:t>VO manager</a:t>
            </a:r>
          </a:p>
        </p:txBody>
      </p:sp>
      <p:sp>
        <p:nvSpPr>
          <p:cNvPr id="14" name="Text Box 13"/>
          <p:cNvSpPr txBox="1">
            <a:spLocks noChangeArrowheads="1"/>
          </p:cNvSpPr>
          <p:nvPr/>
        </p:nvSpPr>
        <p:spPr bwMode="auto">
          <a:xfrm>
            <a:off x="5724128" y="1196752"/>
            <a:ext cx="304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a:latin typeface="Segoe UI" panose="020B0502040204020203" pitchFamily="34" charset="0"/>
                <a:cs typeface="Segoe UI" panose="020B0502040204020203" pitchFamily="34" charset="0"/>
              </a:rPr>
              <a:t>Obtain certificate: Once</a:t>
            </a:r>
            <a:br>
              <a:rPr lang="en-GB" altLang="en-US" sz="1400" dirty="0">
                <a:latin typeface="Segoe UI" panose="020B0502040204020203" pitchFamily="34" charset="0"/>
                <a:cs typeface="Segoe UI" panose="020B0502040204020203" pitchFamily="34" charset="0"/>
              </a:rPr>
            </a:br>
            <a:r>
              <a:rPr lang="en-GB" altLang="en-US" sz="1400" dirty="0">
                <a:latin typeface="Segoe UI" panose="020B0502040204020203" pitchFamily="34" charset="0"/>
                <a:cs typeface="Segoe UI" panose="020B0502040204020203" pitchFamily="34" charset="0"/>
              </a:rPr>
              <a:t>Renew certificate: Annually</a:t>
            </a:r>
          </a:p>
        </p:txBody>
      </p:sp>
      <p:sp>
        <p:nvSpPr>
          <p:cNvPr id="15" name="AutoShape 14"/>
          <p:cNvSpPr>
            <a:spLocks noChangeArrowheads="1"/>
          </p:cNvSpPr>
          <p:nvPr/>
        </p:nvSpPr>
        <p:spPr bwMode="auto">
          <a:xfrm>
            <a:off x="7596188" y="4479833"/>
            <a:ext cx="1175940" cy="440412"/>
          </a:xfrm>
          <a:prstGeom prst="can">
            <a:avLst>
              <a:gd name="adj" fmla="val 25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dirty="0" smtClean="0">
                <a:latin typeface="Segoe UI" panose="020B0502040204020203" pitchFamily="34" charset="0"/>
                <a:cs typeface="Segoe UI" panose="020B0502040204020203" pitchFamily="34" charset="0"/>
              </a:rPr>
              <a:t>User database</a:t>
            </a:r>
            <a:endParaRPr lang="en-US" altLang="en-US" sz="1200" dirty="0">
              <a:latin typeface="Segoe UI" panose="020B0502040204020203" pitchFamily="34" charset="0"/>
              <a:cs typeface="Segoe UI" panose="020B0502040204020203" pitchFamily="34" charset="0"/>
            </a:endParaRPr>
          </a:p>
        </p:txBody>
      </p:sp>
      <p:sp>
        <p:nvSpPr>
          <p:cNvPr id="16" name="Line 16"/>
          <p:cNvSpPr>
            <a:spLocks noChangeShapeType="1"/>
          </p:cNvSpPr>
          <p:nvPr/>
        </p:nvSpPr>
        <p:spPr bwMode="auto">
          <a:xfrm>
            <a:off x="8093075" y="3547513"/>
            <a:ext cx="0" cy="7207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sz="1400">
              <a:latin typeface="Segoe UI" panose="020B0502040204020203" pitchFamily="34" charset="0"/>
              <a:cs typeface="Segoe UI" panose="020B0502040204020203" pitchFamily="34" charset="0"/>
            </a:endParaRPr>
          </a:p>
        </p:txBody>
      </p:sp>
      <p:sp>
        <p:nvSpPr>
          <p:cNvPr id="17" name="AutoShape 17"/>
          <p:cNvSpPr>
            <a:spLocks noChangeArrowheads="1"/>
          </p:cNvSpPr>
          <p:nvPr/>
        </p:nvSpPr>
        <p:spPr bwMode="auto">
          <a:xfrm>
            <a:off x="5292725"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18" name="Text Box 18"/>
          <p:cNvSpPr txBox="1">
            <a:spLocks noChangeArrowheads="1"/>
          </p:cNvSpPr>
          <p:nvPr/>
        </p:nvSpPr>
        <p:spPr bwMode="auto">
          <a:xfrm>
            <a:off x="4877345" y="5270942"/>
            <a:ext cx="12068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dirty="0">
                <a:latin typeface="Segoe UI" panose="020B0502040204020203" pitchFamily="34" charset="0"/>
                <a:cs typeface="Segoe UI" panose="020B0502040204020203" pitchFamily="34" charset="0"/>
              </a:rPr>
              <a:t> </a:t>
            </a:r>
            <a:r>
              <a:rPr lang="en-GB" altLang="en-US" sz="1400" dirty="0" smtClean="0">
                <a:latin typeface="Segoe UI" panose="020B0502040204020203" pitchFamily="34" charset="0"/>
                <a:cs typeface="Segoe UI" panose="020B0502040204020203" pitchFamily="34" charset="0"/>
              </a:rPr>
              <a:t>Cloud sites</a:t>
            </a:r>
            <a:endParaRPr lang="en-GB" altLang="en-US" sz="1400" dirty="0">
              <a:latin typeface="Segoe UI" panose="020B0502040204020203" pitchFamily="34" charset="0"/>
              <a:cs typeface="Segoe UI" panose="020B0502040204020203" pitchFamily="34" charset="0"/>
            </a:endParaRPr>
          </a:p>
        </p:txBody>
      </p:sp>
      <p:sp>
        <p:nvSpPr>
          <p:cNvPr id="19" name="AutoShape 19"/>
          <p:cNvSpPr>
            <a:spLocks noChangeArrowheads="1"/>
          </p:cNvSpPr>
          <p:nvPr/>
        </p:nvSpPr>
        <p:spPr bwMode="auto">
          <a:xfrm>
            <a:off x="5867400"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20" name="AutoShape 20"/>
          <p:cNvSpPr>
            <a:spLocks noChangeArrowheads="1"/>
          </p:cNvSpPr>
          <p:nvPr/>
        </p:nvSpPr>
        <p:spPr bwMode="auto">
          <a:xfrm>
            <a:off x="6442075" y="5641326"/>
            <a:ext cx="358775" cy="611386"/>
          </a:xfrm>
          <a:prstGeom prst="flowChartMagneticDisk">
            <a:avLst/>
          </a:prstGeom>
          <a:solidFill>
            <a:schemeClr val="tx2">
              <a:lumMod val="60000"/>
              <a:lumOff val="40000"/>
            </a:schemeClr>
          </a:solidFill>
          <a:ln w="25400">
            <a:solidFill>
              <a:schemeClr val="tx1"/>
            </a:solidFill>
            <a:round/>
            <a:headEnd/>
            <a:tailEnd/>
          </a:ln>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
        <p:nvSpPr>
          <p:cNvPr id="21" name="Text Box 21"/>
          <p:cNvSpPr txBox="1">
            <a:spLocks noChangeArrowheads="1"/>
          </p:cNvSpPr>
          <p:nvPr/>
        </p:nvSpPr>
        <p:spPr bwMode="auto">
          <a:xfrm>
            <a:off x="6713115" y="3757063"/>
            <a:ext cx="13513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GB" altLang="en-US" sz="1400" dirty="0" smtClean="0">
                <a:latin typeface="Segoe UI" panose="020B0502040204020203" pitchFamily="34" charset="0"/>
                <a:cs typeface="Segoe UI" panose="020B0502040204020203" pitchFamily="34" charset="0"/>
              </a:rPr>
              <a:t>Membership service</a:t>
            </a:r>
            <a:endParaRPr lang="en-GB" altLang="en-US" sz="1400" dirty="0">
              <a:latin typeface="Segoe UI" panose="020B0502040204020203" pitchFamily="34" charset="0"/>
              <a:cs typeface="Segoe UI" panose="020B0502040204020203" pitchFamily="34" charset="0"/>
            </a:endParaRPr>
          </a:p>
        </p:txBody>
      </p:sp>
      <p:sp>
        <p:nvSpPr>
          <p:cNvPr id="22" name="Line 22"/>
          <p:cNvSpPr>
            <a:spLocks noChangeShapeType="1"/>
          </p:cNvSpPr>
          <p:nvPr/>
        </p:nvSpPr>
        <p:spPr bwMode="auto">
          <a:xfrm flipH="1">
            <a:off x="5703888" y="4760363"/>
            <a:ext cx="1658937" cy="896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3" name="Line 23"/>
          <p:cNvSpPr>
            <a:spLocks noChangeShapeType="1"/>
          </p:cNvSpPr>
          <p:nvPr/>
        </p:nvSpPr>
        <p:spPr bwMode="auto">
          <a:xfrm flipH="1">
            <a:off x="6248400" y="4909588"/>
            <a:ext cx="1254125" cy="755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4" name="Line 24"/>
          <p:cNvSpPr>
            <a:spLocks noChangeShapeType="1"/>
          </p:cNvSpPr>
          <p:nvPr/>
        </p:nvSpPr>
        <p:spPr bwMode="auto">
          <a:xfrm flipH="1">
            <a:off x="6786563" y="5098500"/>
            <a:ext cx="773112" cy="558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z="1400">
              <a:latin typeface="Segoe UI" panose="020B0502040204020203" pitchFamily="34" charset="0"/>
              <a:cs typeface="Segoe UI" panose="020B0502040204020203" pitchFamily="34" charset="0"/>
            </a:endParaRPr>
          </a:p>
        </p:txBody>
      </p:sp>
      <p:sp>
        <p:nvSpPr>
          <p:cNvPr id="25" name="Text Box 25"/>
          <p:cNvSpPr txBox="1">
            <a:spLocks noChangeArrowheads="1"/>
          </p:cNvSpPr>
          <p:nvPr/>
        </p:nvSpPr>
        <p:spPr bwMode="auto">
          <a:xfrm>
            <a:off x="6768479" y="2154853"/>
            <a:ext cx="13319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a:latin typeface="Segoe UI" panose="020B0502040204020203" pitchFamily="34" charset="0"/>
                <a:cs typeface="Segoe UI" panose="020B0502040204020203" pitchFamily="34" charset="0"/>
              </a:rPr>
              <a:t>Join </a:t>
            </a:r>
            <a:r>
              <a:rPr lang="en-GB" altLang="en-US" sz="1400" dirty="0" smtClean="0">
                <a:latin typeface="Segoe UI" panose="020B0502040204020203" pitchFamily="34" charset="0"/>
                <a:cs typeface="Segoe UI" panose="020B0502040204020203" pitchFamily="34" charset="0"/>
              </a:rPr>
              <a:t>VO: Once</a:t>
            </a:r>
            <a:endParaRPr lang="en-GB" altLang="en-US" sz="1400" dirty="0">
              <a:latin typeface="Segoe UI" panose="020B0502040204020203" pitchFamily="34" charset="0"/>
              <a:cs typeface="Segoe UI" panose="020B0502040204020203" pitchFamily="34" charset="0"/>
            </a:endParaRPr>
          </a:p>
        </p:txBody>
      </p:sp>
      <p:sp>
        <p:nvSpPr>
          <p:cNvPr id="26" name="Text Box 26"/>
          <p:cNvSpPr txBox="1">
            <a:spLocks noChangeArrowheads="1"/>
          </p:cNvSpPr>
          <p:nvPr/>
        </p:nvSpPr>
        <p:spPr bwMode="auto">
          <a:xfrm>
            <a:off x="6876256" y="5342950"/>
            <a:ext cx="1987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smtClean="0">
                <a:latin typeface="Segoe UI" panose="020B0502040204020203" pitchFamily="34" charset="0"/>
                <a:cs typeface="Segoe UI" panose="020B0502040204020203" pitchFamily="34" charset="0"/>
              </a:rPr>
              <a:t>DB replication</a:t>
            </a:r>
            <a:br>
              <a:rPr lang="en-GB" altLang="en-US" sz="1400" dirty="0" smtClean="0">
                <a:latin typeface="Segoe UI" panose="020B0502040204020203" pitchFamily="34" charset="0"/>
                <a:cs typeface="Segoe UI" panose="020B0502040204020203" pitchFamily="34" charset="0"/>
              </a:rPr>
            </a:br>
            <a:r>
              <a:rPr lang="en-GB" altLang="en-US" sz="1400" dirty="0" smtClean="0">
                <a:latin typeface="Segoe UI" panose="020B0502040204020203" pitchFamily="34" charset="0"/>
                <a:cs typeface="Segoe UI" panose="020B0502040204020203" pitchFamily="34" charset="0"/>
              </a:rPr>
              <a:t>(once </a:t>
            </a:r>
            <a:r>
              <a:rPr lang="en-GB" altLang="en-US" sz="1400" dirty="0">
                <a:latin typeface="Segoe UI" panose="020B0502040204020203" pitchFamily="34" charset="0"/>
                <a:cs typeface="Segoe UI" panose="020B0502040204020203" pitchFamily="34" charset="0"/>
              </a:rPr>
              <a:t>a </a:t>
            </a:r>
            <a:r>
              <a:rPr lang="en-GB" altLang="en-US" sz="1400" dirty="0" smtClean="0">
                <a:latin typeface="Segoe UI" panose="020B0502040204020203" pitchFamily="34" charset="0"/>
                <a:cs typeface="Segoe UI" panose="020B0502040204020203" pitchFamily="34" charset="0"/>
              </a:rPr>
              <a:t>day)</a:t>
            </a:r>
            <a:endParaRPr lang="en-GB" altLang="en-US" sz="1400" dirty="0">
              <a:latin typeface="Segoe UI" panose="020B0502040204020203" pitchFamily="34" charset="0"/>
              <a:cs typeface="Segoe UI" panose="020B0502040204020203" pitchFamily="34" charset="0"/>
            </a:endParaRPr>
          </a:p>
        </p:txBody>
      </p:sp>
      <p:sp>
        <p:nvSpPr>
          <p:cNvPr id="27" name="Text Box 29"/>
          <p:cNvSpPr txBox="1">
            <a:spLocks noChangeArrowheads="1"/>
          </p:cNvSpPr>
          <p:nvPr/>
        </p:nvSpPr>
        <p:spPr bwMode="auto">
          <a:xfrm>
            <a:off x="5147865" y="1621875"/>
            <a:ext cx="576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b="1" dirty="0">
                <a:solidFill>
                  <a:srgbClr val="C00000"/>
                </a:solidFill>
                <a:latin typeface="Segoe UI" panose="020B0502040204020203" pitchFamily="34" charset="0"/>
                <a:cs typeface="Segoe UI" panose="020B0502040204020203" pitchFamily="34" charset="0"/>
              </a:rPr>
              <a:t>You</a:t>
            </a:r>
          </a:p>
        </p:txBody>
      </p:sp>
      <p:sp>
        <p:nvSpPr>
          <p:cNvPr id="28" name="Text Box 30"/>
          <p:cNvSpPr txBox="1">
            <a:spLocks noChangeArrowheads="1"/>
          </p:cNvSpPr>
          <p:nvPr/>
        </p:nvSpPr>
        <p:spPr bwMode="auto">
          <a:xfrm>
            <a:off x="8027988" y="3326850"/>
            <a:ext cx="1109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a:latin typeface="Segoe UI" panose="020B0502040204020203" pitchFamily="34" charset="0"/>
                <a:cs typeface="Segoe UI" panose="020B0502040204020203" pitchFamily="34" charset="0"/>
              </a:rPr>
              <a:t>Register</a:t>
            </a:r>
          </a:p>
        </p:txBody>
      </p:sp>
      <p:sp>
        <p:nvSpPr>
          <p:cNvPr id="29" name="Line 10"/>
          <p:cNvSpPr>
            <a:spLocks noChangeShapeType="1"/>
          </p:cNvSpPr>
          <p:nvPr/>
        </p:nvSpPr>
        <p:spPr bwMode="auto">
          <a:xfrm flipH="1">
            <a:off x="5935437" y="2078697"/>
            <a:ext cx="0" cy="3130134"/>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GB" sz="1400">
              <a:latin typeface="Segoe UI" panose="020B0502040204020203" pitchFamily="34" charset="0"/>
              <a:cs typeface="Segoe UI" panose="020B0502040204020203" pitchFamily="34" charset="0"/>
            </a:endParaRPr>
          </a:p>
        </p:txBody>
      </p:sp>
      <p:sp>
        <p:nvSpPr>
          <p:cNvPr id="30" name="Text Box 25"/>
          <p:cNvSpPr txBox="1">
            <a:spLocks noChangeArrowheads="1"/>
          </p:cNvSpPr>
          <p:nvPr/>
        </p:nvSpPr>
        <p:spPr bwMode="auto">
          <a:xfrm>
            <a:off x="4788024" y="3038694"/>
            <a:ext cx="1331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GB" altLang="en-US" sz="1400" dirty="0" smtClean="0">
                <a:latin typeface="Segoe UI" panose="020B0502040204020203" pitchFamily="34" charset="0"/>
                <a:cs typeface="Segoe UI" panose="020B0502040204020203" pitchFamily="34" charset="0"/>
              </a:rPr>
              <a:t>Use</a:t>
            </a:r>
            <a:br>
              <a:rPr lang="en-GB" altLang="en-US" sz="1400" dirty="0" smtClean="0">
                <a:latin typeface="Segoe UI" panose="020B0502040204020203" pitchFamily="34" charset="0"/>
                <a:cs typeface="Segoe UI" panose="020B0502040204020203" pitchFamily="34" charset="0"/>
              </a:rPr>
            </a:br>
            <a:r>
              <a:rPr lang="en-GB" altLang="en-US" sz="1400" dirty="0" smtClean="0">
                <a:latin typeface="Segoe UI" panose="020B0502040204020203" pitchFamily="34" charset="0"/>
                <a:cs typeface="Segoe UI" panose="020B0502040204020203" pitchFamily="34" charset="0"/>
              </a:rPr>
              <a:t>resources</a:t>
            </a:r>
            <a:endParaRPr lang="en-GB" altLang="en-US" sz="1400" dirty="0">
              <a:latin typeface="Segoe UI" panose="020B0502040204020203" pitchFamily="34" charset="0"/>
              <a:cs typeface="Segoe UI" panose="020B0502040204020203" pitchFamily="34" charset="0"/>
            </a:endParaRPr>
          </a:p>
        </p:txBody>
      </p:sp>
      <p:sp>
        <p:nvSpPr>
          <p:cNvPr id="31" name="AutoShape 6"/>
          <p:cNvSpPr>
            <a:spLocks noChangeArrowheads="1"/>
          </p:cNvSpPr>
          <p:nvPr/>
        </p:nvSpPr>
        <p:spPr bwMode="auto">
          <a:xfrm>
            <a:off x="7884368" y="2966686"/>
            <a:ext cx="466724" cy="432792"/>
          </a:xfrm>
          <a:prstGeom prst="smileyFace">
            <a:avLst>
              <a:gd name="adj" fmla="val 4653"/>
            </a:avLst>
          </a:pr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14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1260556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6F15528-21DE-4FAA-801E-634DDDAF4B2B}" type="slidenum">
              <a:rPr lang="en-US" smtClean="0"/>
              <a:pPr/>
              <a:t>87</a:t>
            </a:fld>
            <a:endParaRPr lang="en-US" dirty="0"/>
          </a:p>
        </p:txBody>
      </p:sp>
      <p:sp>
        <p:nvSpPr>
          <p:cNvPr id="4" name="Segnaposto data 3"/>
          <p:cNvSpPr>
            <a:spLocks noGrp="1"/>
          </p:cNvSpPr>
          <p:nvPr>
            <p:ph type="dt" sz="half" idx="10"/>
          </p:nvPr>
        </p:nvSpPr>
        <p:spPr/>
        <p:txBody>
          <a:bodyPr/>
          <a:lstStyle/>
          <a:p>
            <a:fld id="{1C24B1C7-B4A4-43DD-B566-36D0080B2232}" type="datetime1">
              <a:rPr lang="en-US" smtClean="0"/>
              <a:t>18. 08. 16.</a:t>
            </a:fld>
            <a:endParaRPr lang="en-US" dirty="0"/>
          </a:p>
        </p:txBody>
      </p:sp>
      <p:sp>
        <p:nvSpPr>
          <p:cNvPr id="5" name="Segnaposto testo 4"/>
          <p:cNvSpPr>
            <a:spLocks noGrp="1"/>
          </p:cNvSpPr>
          <p:nvPr>
            <p:ph type="body" sz="quarter" idx="14"/>
          </p:nvPr>
        </p:nvSpPr>
        <p:spPr/>
        <p:txBody>
          <a:bodyPr/>
          <a:lstStyle/>
          <a:p>
            <a:r>
              <a:rPr lang="en-GB" dirty="0" smtClean="0"/>
              <a:t>Resource allocation to VO</a:t>
            </a:r>
            <a:endParaRPr lang="en-GB" dirty="0"/>
          </a:p>
        </p:txBody>
      </p:sp>
      <p:grpSp>
        <p:nvGrpSpPr>
          <p:cNvPr id="6" name="Group 21"/>
          <p:cNvGrpSpPr/>
          <p:nvPr/>
        </p:nvGrpSpPr>
        <p:grpSpPr>
          <a:xfrm>
            <a:off x="107504" y="2562831"/>
            <a:ext cx="2232248" cy="1586249"/>
            <a:chOff x="-252537" y="3530274"/>
            <a:chExt cx="2232248" cy="1586249"/>
          </a:xfrm>
        </p:grpSpPr>
        <p:sp>
          <p:nvSpPr>
            <p:cNvPr id="7" name="pole tekstowe 5"/>
            <p:cNvSpPr txBox="1"/>
            <p:nvPr/>
          </p:nvSpPr>
          <p:spPr>
            <a:xfrm>
              <a:off x="-252537" y="4470192"/>
              <a:ext cx="2232248" cy="646331"/>
            </a:xfrm>
            <a:prstGeom prst="rect">
              <a:avLst/>
            </a:prstGeom>
            <a:noFill/>
          </p:spPr>
          <p:txBody>
            <a:bodyPr wrap="square" rtlCol="0">
              <a:spAutoFit/>
            </a:bodyPr>
            <a:lstStyle/>
            <a:p>
              <a:pPr algn="ctr"/>
              <a:r>
                <a:rPr lang="en-GB" b="1" dirty="0" smtClean="0"/>
                <a:t>Project/Community representing the VO</a:t>
              </a:r>
              <a:endParaRPr lang="en-GB" b="1" dirty="0"/>
            </a:p>
          </p:txBody>
        </p:sp>
        <p:pic>
          <p:nvPicPr>
            <p:cNvPr id="8" name="Picture 2" descr="C:\Users\Krakowian\Google Drive\EGI\Images - icons\women-icon.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3477" y="3530274"/>
              <a:ext cx="878548" cy="8046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18"/>
          <p:cNvGrpSpPr/>
          <p:nvPr/>
        </p:nvGrpSpPr>
        <p:grpSpPr>
          <a:xfrm>
            <a:off x="3646431" y="2284090"/>
            <a:ext cx="1213602" cy="1421712"/>
            <a:chOff x="3779912" y="3296603"/>
            <a:chExt cx="1213602" cy="1421712"/>
          </a:xfrm>
        </p:grpSpPr>
        <p:pic>
          <p:nvPicPr>
            <p:cNvPr id="10"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53150" y="3296603"/>
              <a:ext cx="1078892" cy="1197080"/>
            </a:xfrm>
            <a:prstGeom prst="rect">
              <a:avLst/>
            </a:prstGeom>
          </p:spPr>
        </p:pic>
        <p:sp>
          <p:nvSpPr>
            <p:cNvPr id="11" name="pole tekstowe 14"/>
            <p:cNvSpPr txBox="1"/>
            <p:nvPr/>
          </p:nvSpPr>
          <p:spPr>
            <a:xfrm>
              <a:off x="3779912" y="4348983"/>
              <a:ext cx="1213602" cy="369332"/>
            </a:xfrm>
            <a:prstGeom prst="rect">
              <a:avLst/>
            </a:prstGeom>
            <a:noFill/>
          </p:spPr>
          <p:txBody>
            <a:bodyPr wrap="none" rtlCol="0">
              <a:spAutoFit/>
            </a:bodyPr>
            <a:lstStyle/>
            <a:p>
              <a:r>
                <a:rPr lang="en-GB" b="1" dirty="0" smtClean="0"/>
                <a:t>Negotiator</a:t>
              </a:r>
              <a:endParaRPr lang="pl-PL" b="1" dirty="0"/>
            </a:p>
          </p:txBody>
        </p:sp>
      </p:grpSp>
      <p:grpSp>
        <p:nvGrpSpPr>
          <p:cNvPr id="12" name="Group 19"/>
          <p:cNvGrpSpPr/>
          <p:nvPr/>
        </p:nvGrpSpPr>
        <p:grpSpPr>
          <a:xfrm>
            <a:off x="7239922" y="2932162"/>
            <a:ext cx="995465" cy="997075"/>
            <a:chOff x="7255957" y="3952019"/>
            <a:chExt cx="1279789" cy="1281859"/>
          </a:xfrm>
        </p:grpSpPr>
        <p:pic>
          <p:nvPicPr>
            <p:cNvPr id="13"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14" name="pole tekstowe 18"/>
            <p:cNvSpPr txBox="1"/>
            <p:nvPr/>
          </p:nvSpPr>
          <p:spPr>
            <a:xfrm>
              <a:off x="7255957" y="4402942"/>
              <a:ext cx="1279789" cy="830936"/>
            </a:xfrm>
            <a:prstGeom prst="rect">
              <a:avLst/>
            </a:prstGeom>
            <a:noFill/>
          </p:spPr>
          <p:txBody>
            <a:bodyPr wrap="none" rtlCol="0">
              <a:spAutoFit/>
            </a:bodyPr>
            <a:lstStyle/>
            <a:p>
              <a:pPr algn="ctr"/>
              <a:r>
                <a:rPr lang="pl-PL" b="1" dirty="0" err="1" smtClean="0">
                  <a:solidFill>
                    <a:srgbClr val="1F497D"/>
                  </a:solidFill>
                </a:rPr>
                <a:t>Grid</a:t>
              </a:r>
              <a:r>
                <a:rPr lang="pl-PL" b="1" dirty="0"/>
                <a:t/>
              </a:r>
              <a:br>
                <a:rPr lang="pl-PL" b="1" dirty="0"/>
              </a:br>
              <a:r>
                <a:rPr lang="pl-PL" b="1" dirty="0" err="1" smtClean="0">
                  <a:solidFill>
                    <a:srgbClr val="1F497D"/>
                  </a:solidFill>
                </a:rPr>
                <a:t>provider</a:t>
              </a:r>
              <a:endParaRPr lang="pl-PL" b="1" dirty="0">
                <a:solidFill>
                  <a:srgbClr val="1F497D"/>
                </a:solidFill>
              </a:endParaRPr>
            </a:p>
          </p:txBody>
        </p:sp>
      </p:grpSp>
      <p:grpSp>
        <p:nvGrpSpPr>
          <p:cNvPr id="15" name="Group 20"/>
          <p:cNvGrpSpPr/>
          <p:nvPr/>
        </p:nvGrpSpPr>
        <p:grpSpPr>
          <a:xfrm>
            <a:off x="8037406" y="2357840"/>
            <a:ext cx="995465" cy="1078378"/>
            <a:chOff x="7630584" y="2852936"/>
            <a:chExt cx="1102964" cy="1194832"/>
          </a:xfrm>
        </p:grpSpPr>
        <p:pic>
          <p:nvPicPr>
            <p:cNvPr id="16"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9945" y="2852936"/>
              <a:ext cx="580788" cy="561667"/>
            </a:xfrm>
            <a:prstGeom prst="rect">
              <a:avLst/>
            </a:prstGeom>
          </p:spPr>
        </p:pic>
        <p:sp>
          <p:nvSpPr>
            <p:cNvPr id="17" name="pole tekstowe 15"/>
            <p:cNvSpPr txBox="1"/>
            <p:nvPr/>
          </p:nvSpPr>
          <p:spPr>
            <a:xfrm>
              <a:off x="7630584" y="3331640"/>
              <a:ext cx="1102964" cy="716128"/>
            </a:xfrm>
            <a:prstGeom prst="rect">
              <a:avLst/>
            </a:prstGeom>
            <a:noFill/>
          </p:spPr>
          <p:txBody>
            <a:bodyPr wrap="none" rtlCol="0">
              <a:spAutoFit/>
            </a:bodyPr>
            <a:lstStyle/>
            <a:p>
              <a:pPr algn="ctr"/>
              <a:r>
                <a:rPr lang="pl-PL" b="1" dirty="0" err="1" smtClean="0">
                  <a:solidFill>
                    <a:srgbClr val="1F497D"/>
                  </a:solidFill>
                </a:rPr>
                <a:t>Cloud</a:t>
              </a:r>
              <a:r>
                <a:rPr lang="pl-PL" b="1" dirty="0">
                  <a:solidFill>
                    <a:srgbClr val="1F497D"/>
                  </a:solidFill>
                </a:rPr>
                <a:t/>
              </a:r>
              <a:br>
                <a:rPr lang="pl-PL" b="1" dirty="0">
                  <a:solidFill>
                    <a:srgbClr val="1F497D"/>
                  </a:solidFill>
                </a:rPr>
              </a:br>
              <a:r>
                <a:rPr lang="pl-PL" b="1" dirty="0" err="1" smtClean="0">
                  <a:solidFill>
                    <a:srgbClr val="1F497D"/>
                  </a:solidFill>
                </a:rPr>
                <a:t>provider</a:t>
              </a:r>
              <a:endParaRPr lang="pl-PL" b="1" dirty="0">
                <a:solidFill>
                  <a:srgbClr val="1F497D"/>
                </a:solidFill>
              </a:endParaRPr>
            </a:p>
          </p:txBody>
        </p:sp>
      </p:grpSp>
      <p:sp>
        <p:nvSpPr>
          <p:cNvPr id="18" name="Multidocument 16"/>
          <p:cNvSpPr/>
          <p:nvPr/>
        </p:nvSpPr>
        <p:spPr>
          <a:xfrm>
            <a:off x="4359578" y="3747387"/>
            <a:ext cx="1504967" cy="1601430"/>
          </a:xfrm>
          <a:prstGeom prst="flowChartMultidocument">
            <a:avLst/>
          </a:prstGeom>
          <a:solidFill>
            <a:srgbClr val="D7E4BD"/>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dirty="0" smtClean="0">
                <a:solidFill>
                  <a:srgbClr val="4F6228"/>
                </a:solidFill>
              </a:rPr>
              <a:t>Operation Level Agreement</a:t>
            </a:r>
            <a:endParaRPr lang="en-US" dirty="0">
              <a:solidFill>
                <a:srgbClr val="4F6228"/>
              </a:solidFill>
            </a:endParaRPr>
          </a:p>
        </p:txBody>
      </p:sp>
      <p:sp>
        <p:nvSpPr>
          <p:cNvPr id="19" name="Flowchart: Document 4"/>
          <p:cNvSpPr/>
          <p:nvPr/>
        </p:nvSpPr>
        <p:spPr>
          <a:xfrm>
            <a:off x="2904036" y="3753283"/>
            <a:ext cx="1386320" cy="1490173"/>
          </a:xfrm>
          <a:prstGeom prst="flowChartDocument">
            <a:avLst/>
          </a:prstGeom>
          <a:solidFill>
            <a:srgbClr val="D7E4BD"/>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GB" dirty="0" smtClean="0">
                <a:solidFill>
                  <a:srgbClr val="4F6228"/>
                </a:solidFill>
              </a:rPr>
              <a:t>Service Level Agreement</a:t>
            </a:r>
            <a:endParaRPr lang="en-GB" dirty="0">
              <a:solidFill>
                <a:srgbClr val="4F6228"/>
              </a:solidFill>
            </a:endParaRPr>
          </a:p>
        </p:txBody>
      </p:sp>
      <p:sp>
        <p:nvSpPr>
          <p:cNvPr id="20" name="Rounded Rectangular Callout 22"/>
          <p:cNvSpPr/>
          <p:nvPr/>
        </p:nvSpPr>
        <p:spPr>
          <a:xfrm>
            <a:off x="1944217" y="5471815"/>
            <a:ext cx="2123728" cy="773640"/>
          </a:xfrm>
          <a:prstGeom prst="wedgeRoundRectCallout">
            <a:avLst>
              <a:gd name="adj1" fmla="val 21674"/>
              <a:gd name="adj2" fmla="val -128583"/>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Satisfaction review (every 3/6/12 months)</a:t>
            </a:r>
            <a:endParaRPr lang="en-US" sz="1600" dirty="0">
              <a:solidFill>
                <a:schemeClr val="tx1"/>
              </a:solidFill>
            </a:endParaRPr>
          </a:p>
        </p:txBody>
      </p:sp>
      <p:grpSp>
        <p:nvGrpSpPr>
          <p:cNvPr id="21" name="Group 23"/>
          <p:cNvGrpSpPr/>
          <p:nvPr/>
        </p:nvGrpSpPr>
        <p:grpSpPr>
          <a:xfrm>
            <a:off x="6588225" y="2356096"/>
            <a:ext cx="995465" cy="1006371"/>
            <a:chOff x="7357255" y="3952019"/>
            <a:chExt cx="1279788" cy="1293811"/>
          </a:xfrm>
        </p:grpSpPr>
        <p:pic>
          <p:nvPicPr>
            <p:cNvPr id="22"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23" name="pole tekstowe 18"/>
            <p:cNvSpPr txBox="1"/>
            <p:nvPr/>
          </p:nvSpPr>
          <p:spPr>
            <a:xfrm>
              <a:off x="7357255" y="4414894"/>
              <a:ext cx="1279788" cy="830936"/>
            </a:xfrm>
            <a:prstGeom prst="rect">
              <a:avLst/>
            </a:prstGeom>
            <a:noFill/>
          </p:spPr>
          <p:txBody>
            <a:bodyPr wrap="none" rtlCol="0">
              <a:spAutoFit/>
            </a:bodyPr>
            <a:lstStyle/>
            <a:p>
              <a:r>
                <a:rPr lang="pl-PL" b="1" dirty="0" smtClean="0">
                  <a:solidFill>
                    <a:schemeClr val="tx2"/>
                  </a:solidFill>
                </a:rPr>
                <a:t>Storage</a:t>
              </a:r>
              <a:br>
                <a:rPr lang="pl-PL" b="1" dirty="0" smtClean="0">
                  <a:solidFill>
                    <a:schemeClr val="tx2"/>
                  </a:solidFill>
                </a:rPr>
              </a:br>
              <a:r>
                <a:rPr lang="pl-PL" b="1" dirty="0" err="1" smtClean="0">
                  <a:solidFill>
                    <a:schemeClr val="tx2"/>
                  </a:solidFill>
                </a:rPr>
                <a:t>provider</a:t>
              </a:r>
              <a:endParaRPr lang="pl-PL" b="1" dirty="0">
                <a:solidFill>
                  <a:schemeClr val="tx2"/>
                </a:solidFill>
              </a:endParaRPr>
            </a:p>
          </p:txBody>
        </p:sp>
      </p:grpSp>
      <p:sp>
        <p:nvSpPr>
          <p:cNvPr id="24" name="Right Arrow 2"/>
          <p:cNvSpPr/>
          <p:nvPr/>
        </p:nvSpPr>
        <p:spPr>
          <a:xfrm>
            <a:off x="1763688" y="2572124"/>
            <a:ext cx="1800200" cy="1008112"/>
          </a:xfrm>
          <a:prstGeom prst="rightArrow">
            <a:avLst/>
          </a:prstGeom>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b="1" dirty="0" smtClean="0"/>
              <a:t>Service requirements</a:t>
            </a:r>
            <a:endParaRPr lang="en-US" b="1" dirty="0"/>
          </a:p>
        </p:txBody>
      </p:sp>
      <p:sp>
        <p:nvSpPr>
          <p:cNvPr id="25" name="Left Arrow 3"/>
          <p:cNvSpPr/>
          <p:nvPr/>
        </p:nvSpPr>
        <p:spPr>
          <a:xfrm>
            <a:off x="4932041" y="2644131"/>
            <a:ext cx="1584176" cy="936104"/>
          </a:xfrm>
          <a:prstGeom prst="leftArrow">
            <a:avLst/>
          </a:prstGeom>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b="1" dirty="0" smtClean="0"/>
              <a:t>Conditions</a:t>
            </a:r>
            <a:endParaRPr lang="en-US" b="1" dirty="0"/>
          </a:p>
        </p:txBody>
      </p:sp>
      <p:grpSp>
        <p:nvGrpSpPr>
          <p:cNvPr id="26" name="Group 27"/>
          <p:cNvGrpSpPr/>
          <p:nvPr/>
        </p:nvGrpSpPr>
        <p:grpSpPr>
          <a:xfrm>
            <a:off x="7311935" y="1852046"/>
            <a:ext cx="995465" cy="1008112"/>
            <a:chOff x="7361922" y="3952019"/>
            <a:chExt cx="1279788" cy="1296046"/>
          </a:xfrm>
        </p:grpSpPr>
        <p:pic>
          <p:nvPicPr>
            <p:cNvPr id="2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1421" y="3952019"/>
              <a:ext cx="580787" cy="561666"/>
            </a:xfrm>
            <a:prstGeom prst="rect">
              <a:avLst/>
            </a:prstGeom>
          </p:spPr>
        </p:pic>
        <p:sp>
          <p:nvSpPr>
            <p:cNvPr id="28" name="pole tekstowe 18"/>
            <p:cNvSpPr txBox="1"/>
            <p:nvPr/>
          </p:nvSpPr>
          <p:spPr>
            <a:xfrm>
              <a:off x="7361922" y="4417130"/>
              <a:ext cx="1279788" cy="830935"/>
            </a:xfrm>
            <a:prstGeom prst="rect">
              <a:avLst/>
            </a:prstGeom>
            <a:noFill/>
          </p:spPr>
          <p:txBody>
            <a:bodyPr wrap="none" rtlCol="0">
              <a:spAutoFit/>
            </a:bodyPr>
            <a:lstStyle/>
            <a:p>
              <a:pPr algn="ctr"/>
              <a:r>
                <a:rPr lang="pl-PL" b="1" dirty="0" err="1" smtClean="0">
                  <a:solidFill>
                    <a:srgbClr val="1F497D"/>
                  </a:solidFill>
                </a:rPr>
                <a:t>Applic</a:t>
              </a:r>
              <a:r>
                <a:rPr lang="pl-PL" b="1" dirty="0" smtClean="0">
                  <a:solidFill>
                    <a:srgbClr val="1F497D"/>
                  </a:solidFill>
                </a:rPr>
                <a:t>.</a:t>
              </a:r>
              <a:br>
                <a:rPr lang="pl-PL" b="1" dirty="0" smtClean="0">
                  <a:solidFill>
                    <a:srgbClr val="1F497D"/>
                  </a:solidFill>
                </a:rPr>
              </a:br>
              <a:r>
                <a:rPr lang="pl-PL" b="1" dirty="0" err="1" smtClean="0">
                  <a:solidFill>
                    <a:srgbClr val="1F497D"/>
                  </a:solidFill>
                </a:rPr>
                <a:t>provider</a:t>
              </a:r>
              <a:endParaRPr lang="pl-PL" b="1" dirty="0">
                <a:solidFill>
                  <a:srgbClr val="1F497D"/>
                </a:solidFill>
              </a:endParaRPr>
            </a:p>
          </p:txBody>
        </p:sp>
      </p:grpSp>
      <p:sp>
        <p:nvSpPr>
          <p:cNvPr id="29" name="Rounded Rectangular Callout 33"/>
          <p:cNvSpPr/>
          <p:nvPr/>
        </p:nvSpPr>
        <p:spPr>
          <a:xfrm>
            <a:off x="4310743" y="5486012"/>
            <a:ext cx="2232248" cy="773640"/>
          </a:xfrm>
          <a:prstGeom prst="wedgeRoundRectCallout">
            <a:avLst>
              <a:gd name="adj1" fmla="val -22502"/>
              <a:gd name="adj2" fmla="val -101185"/>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Performance reports</a:t>
            </a:r>
            <a:endParaRPr lang="en-US" sz="1600" dirty="0">
              <a:solidFill>
                <a:schemeClr val="tx1"/>
              </a:solidFill>
            </a:endParaRPr>
          </a:p>
        </p:txBody>
      </p:sp>
      <p:pic>
        <p:nvPicPr>
          <p:cNvPr id="30" name="Picture 34"/>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8244409" y="3497190"/>
            <a:ext cx="576064" cy="576064"/>
          </a:xfrm>
          <a:prstGeom prst="rect">
            <a:avLst/>
          </a:prstGeom>
        </p:spPr>
      </p:pic>
      <p:sp>
        <p:nvSpPr>
          <p:cNvPr id="31" name="Rectangle 5"/>
          <p:cNvSpPr/>
          <p:nvPr/>
        </p:nvSpPr>
        <p:spPr>
          <a:xfrm>
            <a:off x="8028384" y="3991954"/>
            <a:ext cx="954360" cy="369322"/>
          </a:xfrm>
          <a:prstGeom prst="rect">
            <a:avLst/>
          </a:prstGeom>
        </p:spPr>
        <p:txBody>
          <a:bodyPr wrap="square" lIns="91429" tIns="45715" rIns="91429" bIns="45715">
            <a:spAutoFit/>
          </a:bodyPr>
          <a:lstStyle/>
          <a:p>
            <a:r>
              <a:rPr lang="pl-PL" b="1" dirty="0" err="1" smtClean="0">
                <a:solidFill>
                  <a:srgbClr val="1F497D"/>
                </a:solidFill>
              </a:rPr>
              <a:t>Support</a:t>
            </a:r>
            <a:endParaRPr lang="en-US" dirty="0">
              <a:solidFill>
                <a:srgbClr val="1F497D"/>
              </a:solidFill>
            </a:endParaRPr>
          </a:p>
        </p:txBody>
      </p:sp>
      <p:pic>
        <p:nvPicPr>
          <p:cNvPr id="32" name="Picture 35"/>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99510"/>
                    </a14:imgEffect>
                  </a14:imgLayer>
                </a14:imgProps>
              </a:ext>
              <a:ext uri="{28A0092B-C50C-407E-A947-70E740481C1C}">
                <a14:useLocalDpi xmlns:a14="http://schemas.microsoft.com/office/drawing/2010/main"/>
              </a:ext>
            </a:extLst>
          </a:blip>
          <a:stretch>
            <a:fillRect/>
          </a:stretch>
        </p:blipFill>
        <p:spPr>
          <a:xfrm>
            <a:off x="6804248" y="3425182"/>
            <a:ext cx="576064" cy="576064"/>
          </a:xfrm>
          <a:prstGeom prst="rect">
            <a:avLst/>
          </a:prstGeom>
        </p:spPr>
      </p:pic>
      <p:sp>
        <p:nvSpPr>
          <p:cNvPr id="33" name="Rectangle 36"/>
          <p:cNvSpPr/>
          <p:nvPr/>
        </p:nvSpPr>
        <p:spPr>
          <a:xfrm>
            <a:off x="6588224" y="3919947"/>
            <a:ext cx="954360" cy="369322"/>
          </a:xfrm>
          <a:prstGeom prst="rect">
            <a:avLst/>
          </a:prstGeom>
        </p:spPr>
        <p:txBody>
          <a:bodyPr wrap="square" lIns="91429" tIns="45715" rIns="91429" bIns="45715">
            <a:spAutoFit/>
          </a:bodyPr>
          <a:lstStyle/>
          <a:p>
            <a:r>
              <a:rPr lang="pl-PL" b="1" dirty="0" smtClean="0">
                <a:solidFill>
                  <a:srgbClr val="1F497D"/>
                </a:solidFill>
              </a:rPr>
              <a:t>Training</a:t>
            </a:r>
            <a:endParaRPr lang="en-US" dirty="0">
              <a:solidFill>
                <a:srgbClr val="1F497D"/>
              </a:solidFill>
            </a:endParaRPr>
          </a:p>
        </p:txBody>
      </p:sp>
      <p:sp>
        <p:nvSpPr>
          <p:cNvPr id="34" name="Rounded Rectangular Callout 31"/>
          <p:cNvSpPr/>
          <p:nvPr/>
        </p:nvSpPr>
        <p:spPr>
          <a:xfrm>
            <a:off x="326572" y="1426833"/>
            <a:ext cx="2123728" cy="773640"/>
          </a:xfrm>
          <a:prstGeom prst="wedgeRoundRectCallout">
            <a:avLst>
              <a:gd name="adj1" fmla="val 45169"/>
              <a:gd name="adj2" fmla="val 129634"/>
              <a:gd name="adj3" fmla="val 16667"/>
            </a:avLst>
          </a:prstGeom>
          <a:solidFill>
            <a:srgbClr val="F7F7F7"/>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r>
              <a:rPr lang="en-US" sz="1600" dirty="0" smtClean="0">
                <a:solidFill>
                  <a:schemeClr val="tx1"/>
                </a:solidFill>
              </a:rPr>
              <a:t>Type, number, size, cost, availability, etc.</a:t>
            </a:r>
            <a:endParaRPr lang="en-US" sz="1600" dirty="0">
              <a:solidFill>
                <a:schemeClr val="tx1"/>
              </a:solidFill>
            </a:endParaRPr>
          </a:p>
        </p:txBody>
      </p:sp>
      <p:sp>
        <p:nvSpPr>
          <p:cNvPr id="35" name="Left Arrow 7"/>
          <p:cNvSpPr/>
          <p:nvPr/>
        </p:nvSpPr>
        <p:spPr>
          <a:xfrm rot="19537412">
            <a:off x="3003079" y="2156008"/>
            <a:ext cx="1512168" cy="521786"/>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17"/>
          <p:cNvSpPr txBox="1"/>
          <p:nvPr/>
        </p:nvSpPr>
        <p:spPr>
          <a:xfrm>
            <a:off x="2627784" y="1196752"/>
            <a:ext cx="3744416" cy="707886"/>
          </a:xfrm>
          <a:prstGeom prst="rect">
            <a:avLst/>
          </a:prstGeom>
          <a:noFill/>
        </p:spPr>
        <p:txBody>
          <a:bodyPr wrap="square" rtlCol="0">
            <a:spAutoFit/>
          </a:bodyPr>
          <a:lstStyle/>
          <a:p>
            <a:pPr algn="ctr"/>
            <a:r>
              <a:rPr lang="en-US" sz="2000" b="1" dirty="0" smtClean="0">
                <a:solidFill>
                  <a:srgbClr val="FF0000"/>
                </a:solidFill>
              </a:rPr>
              <a:t>Trigger the process with a service request on the EGI website </a:t>
            </a:r>
            <a:endParaRPr lang="en-US" sz="2000" b="1" dirty="0">
              <a:solidFill>
                <a:srgbClr val="FF0000"/>
              </a:solidFill>
            </a:endParaRPr>
          </a:p>
        </p:txBody>
      </p:sp>
    </p:spTree>
    <p:extLst>
      <p:ext uri="{BB962C8B-B14F-4D97-AF65-F5344CB8AC3E}">
        <p14:creationId xmlns:p14="http://schemas.microsoft.com/office/powerpoint/2010/main" val="21210047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9" grpId="0" animBg="1"/>
      <p:bldP spid="35" grpId="0" animBg="1"/>
      <p:bldP spid="3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88</a:t>
            </a:fld>
            <a:endParaRPr lang="uk-UA"/>
          </a:p>
        </p:txBody>
      </p:sp>
      <p:sp>
        <p:nvSpPr>
          <p:cNvPr id="4" name="Date Placeholder 3"/>
          <p:cNvSpPr>
            <a:spLocks noGrp="1"/>
          </p:cNvSpPr>
          <p:nvPr>
            <p:ph type="dt" idx="10"/>
          </p:nvPr>
        </p:nvSpPr>
        <p:spPr/>
        <p:txBody>
          <a:bodyPr/>
          <a:lstStyle/>
          <a:p>
            <a:endParaRPr lang="en-US"/>
          </a:p>
        </p:txBody>
      </p:sp>
      <p:sp>
        <p:nvSpPr>
          <p:cNvPr id="5" name="Title 4"/>
          <p:cNvSpPr>
            <a:spLocks noGrp="1"/>
          </p:cNvSpPr>
          <p:nvPr>
            <p:ph type="title"/>
          </p:nvPr>
        </p:nvSpPr>
        <p:spPr>
          <a:xfrm>
            <a:off x="611561" y="214812"/>
            <a:ext cx="8568951" cy="621900"/>
          </a:xfrm>
        </p:spPr>
        <p:txBody>
          <a:bodyPr/>
          <a:lstStyle/>
          <a:p>
            <a:pPr algn="ctr"/>
            <a:r>
              <a:rPr lang="en-US" dirty="0" smtClean="0">
                <a:solidFill>
                  <a:srgbClr val="1B216E"/>
                </a:solidFill>
              </a:rPr>
              <a:t>Next community event</a:t>
            </a:r>
            <a:br>
              <a:rPr lang="en-US" dirty="0" smtClean="0">
                <a:solidFill>
                  <a:srgbClr val="1B216E"/>
                </a:solidFill>
              </a:rPr>
            </a:br>
            <a:r>
              <a:rPr lang="en-US" sz="4000" dirty="0" smtClean="0">
                <a:solidFill>
                  <a:srgbClr val="1B216E"/>
                </a:solidFill>
              </a:rPr>
              <a:t>Digital Infrastructures for Research</a:t>
            </a:r>
            <a:endParaRPr lang="en-US" sz="4000" dirty="0">
              <a:solidFill>
                <a:srgbClr val="1B216E"/>
              </a:solidFill>
            </a:endParaRPr>
          </a:p>
        </p:txBody>
      </p:sp>
      <p:pic>
        <p:nvPicPr>
          <p:cNvPr id="6" name="Picture 5" descr="Screen Shot 2018-08-10 at 11.15.2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74800"/>
            <a:ext cx="9144000" cy="3700971"/>
          </a:xfrm>
          <a:prstGeom prst="rect">
            <a:avLst/>
          </a:prstGeom>
        </p:spPr>
      </p:pic>
      <p:sp>
        <p:nvSpPr>
          <p:cNvPr id="7" name="TextBox 6"/>
          <p:cNvSpPr txBox="1"/>
          <p:nvPr/>
        </p:nvSpPr>
        <p:spPr>
          <a:xfrm>
            <a:off x="251520" y="5229200"/>
            <a:ext cx="4314001" cy="1200328"/>
          </a:xfrm>
          <a:prstGeom prst="rect">
            <a:avLst/>
          </a:prstGeom>
          <a:noFill/>
        </p:spPr>
        <p:txBody>
          <a:bodyPr wrap="none" rtlCol="0">
            <a:spAutoFit/>
          </a:bodyPr>
          <a:lstStyle/>
          <a:p>
            <a:pPr marL="285750" indent="-285750">
              <a:buFont typeface="Arial"/>
              <a:buChar char="•"/>
            </a:pPr>
            <a:r>
              <a:rPr lang="en-US" sz="2400" b="1" dirty="0" smtClean="0">
                <a:solidFill>
                  <a:schemeClr val="accent1"/>
                </a:solidFill>
              </a:rPr>
              <a:t>Lisbon, Portugal</a:t>
            </a:r>
          </a:p>
          <a:p>
            <a:pPr marL="285750" indent="-285750">
              <a:buFont typeface="Arial"/>
              <a:buChar char="•"/>
            </a:pPr>
            <a:r>
              <a:rPr lang="en-US" sz="2400" b="1" dirty="0" smtClean="0">
                <a:solidFill>
                  <a:schemeClr val="accent1"/>
                </a:solidFill>
              </a:rPr>
              <a:t>9-11 October, 2018</a:t>
            </a:r>
          </a:p>
          <a:p>
            <a:pPr marL="285750" indent="-285750">
              <a:buFont typeface="Arial"/>
              <a:buChar char="•"/>
            </a:pPr>
            <a:r>
              <a:rPr lang="en-US" sz="2400" b="1" dirty="0" smtClean="0">
                <a:solidFill>
                  <a:schemeClr val="accent1"/>
                </a:solidFill>
                <a:hlinkClick r:id="rId3"/>
              </a:rPr>
              <a:t>www.digitalinfrastructures.eu</a:t>
            </a:r>
            <a:r>
              <a:rPr lang="en-US" sz="2400" b="1" dirty="0" smtClean="0">
                <a:solidFill>
                  <a:schemeClr val="accent1"/>
                </a:solidFill>
              </a:rPr>
              <a:t> </a:t>
            </a:r>
            <a:endParaRPr lang="en-US" sz="2400" b="1" dirty="0">
              <a:solidFill>
                <a:schemeClr val="accent1"/>
              </a:solidFill>
            </a:endParaRPr>
          </a:p>
        </p:txBody>
      </p:sp>
    </p:spTree>
    <p:extLst>
      <p:ext uri="{BB962C8B-B14F-4D97-AF65-F5344CB8AC3E}">
        <p14:creationId xmlns:p14="http://schemas.microsoft.com/office/powerpoint/2010/main" val="3925124346"/>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265A2D21-3F0E-4C82-995D-91B73D52341F}"/>
              </a:ext>
            </a:extLst>
          </p:cNvPr>
          <p:cNvSpPr>
            <a:spLocks noGrp="1"/>
          </p:cNvSpPr>
          <p:nvPr>
            <p:ph type="title"/>
          </p:nvPr>
        </p:nvSpPr>
        <p:spPr/>
        <p:txBody>
          <a:bodyPr/>
          <a:lstStyle/>
          <a:p>
            <a:r>
              <a:rPr lang="en-GB" dirty="0" smtClean="0"/>
              <a:t>Thank you for your attention!</a:t>
            </a:r>
            <a:endParaRPr lang="en-GB" dirty="0"/>
          </a:p>
        </p:txBody>
      </p:sp>
      <p:sp>
        <p:nvSpPr>
          <p:cNvPr id="3" name="Segnaposto contenuto 2">
            <a:extLst>
              <a:ext uri="{FF2B5EF4-FFF2-40B4-BE49-F238E27FC236}">
                <a16:creationId xmlns="" xmlns:a16="http://schemas.microsoft.com/office/drawing/2014/main" id="{D6AF74F5-B822-494B-A042-C9131B52B06B}"/>
              </a:ext>
            </a:extLst>
          </p:cNvPr>
          <p:cNvSpPr>
            <a:spLocks noGrp="1"/>
          </p:cNvSpPr>
          <p:nvPr>
            <p:ph sz="quarter" idx="10"/>
          </p:nvPr>
        </p:nvSpPr>
        <p:spPr/>
        <p:txBody>
          <a:bodyPr/>
          <a:lstStyle/>
          <a:p>
            <a:r>
              <a:rPr lang="en-GB" dirty="0" smtClean="0"/>
              <a:t>Contact: </a:t>
            </a:r>
          </a:p>
          <a:p>
            <a:r>
              <a:rPr lang="en-GB" dirty="0" smtClean="0">
                <a:hlinkClick r:id="rId2"/>
              </a:rPr>
              <a:t>www.eosc-hub.eu</a:t>
            </a:r>
            <a:r>
              <a:rPr lang="en-GB" dirty="0" smtClean="0"/>
              <a:t> </a:t>
            </a:r>
          </a:p>
          <a:p>
            <a:r>
              <a:rPr lang="en-GB" dirty="0">
                <a:hlinkClick r:id="rId3"/>
              </a:rPr>
              <a:t>Gergely.sipos@egi.eu</a:t>
            </a:r>
            <a:r>
              <a:rPr lang="en-GB" dirty="0"/>
              <a:t> </a:t>
            </a:r>
          </a:p>
        </p:txBody>
      </p:sp>
      <p:sp>
        <p:nvSpPr>
          <p:cNvPr id="4" name="Segnaposto contenuto 3">
            <a:extLst>
              <a:ext uri="{FF2B5EF4-FFF2-40B4-BE49-F238E27FC236}">
                <a16:creationId xmlns="" xmlns:a16="http://schemas.microsoft.com/office/drawing/2014/main" id="{9825091B-3E5C-4AEB-B557-CDD0740FE56F}"/>
              </a:ext>
            </a:extLst>
          </p:cNvPr>
          <p:cNvSpPr>
            <a:spLocks noGrp="1"/>
          </p:cNvSpPr>
          <p:nvPr>
            <p:ph sz="quarter" idx="11"/>
          </p:nvPr>
        </p:nvSpPr>
        <p:spPr/>
        <p:txBody>
          <a:bodyPr>
            <a:normAutofit fontScale="92500" lnSpcReduction="10000"/>
          </a:bodyPr>
          <a:lstStyle/>
          <a:p>
            <a:r>
              <a:rPr lang="en-GB" dirty="0" smtClean="0"/>
              <a:t>Questions?</a:t>
            </a:r>
            <a:endParaRPr lang="en-GB" dirty="0"/>
          </a:p>
        </p:txBody>
      </p:sp>
    </p:spTree>
    <p:extLst>
      <p:ext uri="{BB962C8B-B14F-4D97-AF65-F5344CB8AC3E}">
        <p14:creationId xmlns:p14="http://schemas.microsoft.com/office/powerpoint/2010/main" val="38389400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FF"/>
          </a:solidFill>
        </p:spPr>
        <p:txBody>
          <a:bodyPr/>
          <a:lstStyle/>
          <a:p>
            <a:pPr algn="ctr"/>
            <a:r>
              <a:rPr lang="en-US" dirty="0" smtClean="0"/>
              <a:t>Key terms explained</a:t>
            </a:r>
            <a:endParaRPr lang="en-GB" dirty="0"/>
          </a:p>
        </p:txBody>
      </p:sp>
      <p:sp>
        <p:nvSpPr>
          <p:cNvPr id="14" name="Rectangle 13"/>
          <p:cNvSpPr/>
          <p:nvPr/>
        </p:nvSpPr>
        <p:spPr>
          <a:xfrm>
            <a:off x="467544" y="4437112"/>
            <a:ext cx="3816424" cy="15121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US" sz="1600" dirty="0" smtClean="0">
                <a:solidFill>
                  <a:schemeClr val="tx1"/>
                </a:solidFill>
              </a:rPr>
              <a:t>Software</a:t>
            </a:r>
            <a:br>
              <a:rPr lang="en-US" sz="1600" dirty="0" smtClean="0">
                <a:solidFill>
                  <a:schemeClr val="tx1"/>
                </a:solidFill>
              </a:rPr>
            </a:br>
            <a:r>
              <a:rPr lang="en-US" sz="1600" dirty="0" smtClean="0">
                <a:solidFill>
                  <a:schemeClr val="tx1"/>
                </a:solidFill>
              </a:rPr>
              <a:t>Appliance</a:t>
            </a:r>
            <a:endParaRPr lang="en-GB" sz="1600" dirty="0">
              <a:solidFill>
                <a:schemeClr val="tx1"/>
              </a:solidFill>
            </a:endParaRPr>
          </a:p>
        </p:txBody>
      </p:sp>
      <p:sp>
        <p:nvSpPr>
          <p:cNvPr id="17" name="Folded Corner 16"/>
          <p:cNvSpPr/>
          <p:nvPr/>
        </p:nvSpPr>
        <p:spPr>
          <a:xfrm>
            <a:off x="2843808" y="5104021"/>
            <a:ext cx="1368152" cy="494155"/>
          </a:xfrm>
          <a:prstGeom prst="foldedCorner">
            <a:avLst>
              <a:gd name="adj" fmla="val 38598"/>
            </a:avLst>
          </a:prstGeom>
          <a:solidFill>
            <a:schemeClr val="tx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tx1"/>
              </a:solidFill>
            </a:endParaRPr>
          </a:p>
          <a:p>
            <a:pPr algn="ctr"/>
            <a:r>
              <a:rPr lang="en-US" sz="1200" dirty="0" err="1" smtClean="0">
                <a:solidFill>
                  <a:schemeClr val="tx1"/>
                </a:solidFill>
              </a:rPr>
              <a:t>Contextualisation</a:t>
            </a:r>
            <a:r>
              <a:rPr lang="en-US" sz="1200" dirty="0" smtClean="0">
                <a:solidFill>
                  <a:schemeClr val="tx1"/>
                </a:solidFill>
              </a:rPr>
              <a:t> script</a:t>
            </a:r>
            <a:endParaRPr lang="en-GB" sz="1200" dirty="0">
              <a:solidFill>
                <a:schemeClr val="tx1"/>
              </a:solidFill>
            </a:endParaRPr>
          </a:p>
        </p:txBody>
      </p:sp>
      <p:sp>
        <p:nvSpPr>
          <p:cNvPr id="28" name="Rectangle 27"/>
          <p:cNvSpPr/>
          <p:nvPr/>
        </p:nvSpPr>
        <p:spPr>
          <a:xfrm>
            <a:off x="683568" y="4565955"/>
            <a:ext cx="2016224" cy="12393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lang="en-US" sz="1400" dirty="0" smtClean="0">
                <a:solidFill>
                  <a:schemeClr val="tx1"/>
                </a:solidFill>
              </a:rPr>
              <a:t>Virtual Appliance</a:t>
            </a:r>
            <a:endParaRPr lang="en-GB" sz="1400" dirty="0">
              <a:solidFill>
                <a:schemeClr val="tx1"/>
              </a:solidFill>
            </a:endParaRPr>
          </a:p>
        </p:txBody>
      </p:sp>
      <p:sp>
        <p:nvSpPr>
          <p:cNvPr id="19" name="Folded Corner 18"/>
          <p:cNvSpPr/>
          <p:nvPr/>
        </p:nvSpPr>
        <p:spPr>
          <a:xfrm>
            <a:off x="1835696" y="4971802"/>
            <a:ext cx="648072" cy="689445"/>
          </a:xfrm>
          <a:prstGeom prst="foldedCorner">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Meta data</a:t>
            </a:r>
            <a:endParaRPr lang="en-GB" sz="1600" dirty="0">
              <a:solidFill>
                <a:schemeClr val="tx1"/>
              </a:solidFill>
            </a:endParaRPr>
          </a:p>
        </p:txBody>
      </p:sp>
      <p:sp>
        <p:nvSpPr>
          <p:cNvPr id="25" name="Rectangle 24"/>
          <p:cNvSpPr/>
          <p:nvPr/>
        </p:nvSpPr>
        <p:spPr>
          <a:xfrm>
            <a:off x="827584" y="4941167"/>
            <a:ext cx="827022" cy="74849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VM image</a:t>
            </a:r>
            <a:endParaRPr lang="en-GB" dirty="0">
              <a:solidFill>
                <a:schemeClr val="tx1"/>
              </a:solidFill>
            </a:endParaRPr>
          </a:p>
        </p:txBody>
      </p:sp>
      <p:sp>
        <p:nvSpPr>
          <p:cNvPr id="22" name="Rectangle 21"/>
          <p:cNvSpPr/>
          <p:nvPr/>
        </p:nvSpPr>
        <p:spPr>
          <a:xfrm>
            <a:off x="432609" y="1582005"/>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smtClean="0">
                <a:solidFill>
                  <a:schemeClr val="tx1"/>
                </a:solidFill>
              </a:rPr>
              <a:t>Virtual</a:t>
            </a:r>
            <a:br>
              <a:rPr lang="en-GB" sz="1100" dirty="0" smtClean="0">
                <a:solidFill>
                  <a:schemeClr val="tx1"/>
                </a:solidFill>
              </a:rPr>
            </a:br>
            <a:r>
              <a:rPr lang="en-GB" sz="1100" dirty="0" smtClean="0">
                <a:solidFill>
                  <a:schemeClr val="tx1"/>
                </a:solidFill>
              </a:rPr>
              <a:t>Machine</a:t>
            </a:r>
            <a:endParaRPr lang="en-GB" sz="1100" dirty="0">
              <a:solidFill>
                <a:schemeClr val="tx1"/>
              </a:solidFill>
            </a:endParaRPr>
          </a:p>
        </p:txBody>
      </p:sp>
      <p:sp>
        <p:nvSpPr>
          <p:cNvPr id="23" name="Rounded Rectangle 22"/>
          <p:cNvSpPr>
            <a:spLocks noChangeArrowheads="1"/>
          </p:cNvSpPr>
          <p:nvPr/>
        </p:nvSpPr>
        <p:spPr bwMode="auto">
          <a:xfrm>
            <a:off x="395536" y="2833846"/>
            <a:ext cx="3419310" cy="340951"/>
          </a:xfrm>
          <a:prstGeom prst="roundRect">
            <a:avLst>
              <a:gd name="adj" fmla="val 16667"/>
            </a:avLst>
          </a:prstGeom>
          <a:solidFill>
            <a:srgbClr val="FFCC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a:solidFill>
                  <a:srgbClr val="C00000"/>
                </a:solidFill>
              </a:rPr>
              <a:t>Hardware</a:t>
            </a:r>
          </a:p>
        </p:txBody>
      </p:sp>
      <p:sp>
        <p:nvSpPr>
          <p:cNvPr id="24" name="Rounded Rectangle 23"/>
          <p:cNvSpPr>
            <a:spLocks noChangeArrowheads="1"/>
          </p:cNvSpPr>
          <p:nvPr/>
        </p:nvSpPr>
        <p:spPr bwMode="auto">
          <a:xfrm>
            <a:off x="1078542" y="2014053"/>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OS</a:t>
            </a:r>
          </a:p>
        </p:txBody>
      </p:sp>
      <p:sp>
        <p:nvSpPr>
          <p:cNvPr id="27" name="Rounded Rectangle 26"/>
          <p:cNvSpPr>
            <a:spLocks noChangeArrowheads="1"/>
          </p:cNvSpPr>
          <p:nvPr/>
        </p:nvSpPr>
        <p:spPr bwMode="auto">
          <a:xfrm>
            <a:off x="1078542" y="1706930"/>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400" dirty="0">
                <a:solidFill>
                  <a:srgbClr val="C00000"/>
                </a:solidFill>
              </a:rPr>
              <a:t>App</a:t>
            </a:r>
          </a:p>
        </p:txBody>
      </p:sp>
      <p:sp>
        <p:nvSpPr>
          <p:cNvPr id="29" name="Rounded Rectangle 28"/>
          <p:cNvSpPr>
            <a:spLocks noChangeArrowheads="1"/>
          </p:cNvSpPr>
          <p:nvPr/>
        </p:nvSpPr>
        <p:spPr bwMode="auto">
          <a:xfrm>
            <a:off x="395536" y="2492896"/>
            <a:ext cx="3419310" cy="340950"/>
          </a:xfrm>
          <a:prstGeom prst="roundRect">
            <a:avLst>
              <a:gd name="adj" fmla="val 16667"/>
            </a:avLst>
          </a:prstGeom>
          <a:solidFill>
            <a:srgbClr val="CC99FF"/>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1200" dirty="0" smtClean="0"/>
              <a:t>Cloud management framework</a:t>
            </a:r>
            <a:endParaRPr lang="en-US" altLang="en-US" sz="1200" dirty="0"/>
          </a:p>
        </p:txBody>
      </p:sp>
      <p:sp>
        <p:nvSpPr>
          <p:cNvPr id="30" name="TextBox 21"/>
          <p:cNvSpPr txBox="1">
            <a:spLocks noChangeArrowheads="1"/>
          </p:cNvSpPr>
          <p:nvPr/>
        </p:nvSpPr>
        <p:spPr bwMode="auto">
          <a:xfrm>
            <a:off x="1331640" y="3174797"/>
            <a:ext cx="1651855" cy="3078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eaLnBrk="1" hangingPunct="1"/>
            <a:r>
              <a:rPr lang="en-US" altLang="en-US" sz="1400" dirty="0"/>
              <a:t>Virtualized Stack</a:t>
            </a:r>
          </a:p>
        </p:txBody>
      </p:sp>
      <p:sp>
        <p:nvSpPr>
          <p:cNvPr id="31" name="TextBox 30"/>
          <p:cNvSpPr txBox="1"/>
          <p:nvPr/>
        </p:nvSpPr>
        <p:spPr>
          <a:xfrm>
            <a:off x="1619120" y="1654013"/>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1000" dirty="0" smtClean="0"/>
              <a:t>Storage</a:t>
            </a:r>
            <a:br>
              <a:rPr lang="en-GB" sz="1000" dirty="0" smtClean="0"/>
            </a:br>
            <a:r>
              <a:rPr lang="en-GB" sz="1000" dirty="0" smtClean="0"/>
              <a:t>volume</a:t>
            </a:r>
            <a:endParaRPr lang="en-GB" sz="1000" dirty="0"/>
          </a:p>
        </p:txBody>
      </p:sp>
      <p:grpSp>
        <p:nvGrpSpPr>
          <p:cNvPr id="32" name="Group 31"/>
          <p:cNvGrpSpPr/>
          <p:nvPr/>
        </p:nvGrpSpPr>
        <p:grpSpPr>
          <a:xfrm>
            <a:off x="2446694" y="1717637"/>
            <a:ext cx="1357629" cy="684874"/>
            <a:chOff x="5806659" y="4733528"/>
            <a:chExt cx="1942077" cy="820506"/>
          </a:xfrm>
        </p:grpSpPr>
        <p:sp>
          <p:nvSpPr>
            <p:cNvPr id="33" name="Rectangle 32"/>
            <p:cNvSpPr/>
            <p:nvPr/>
          </p:nvSpPr>
          <p:spPr>
            <a:xfrm>
              <a:off x="5806659" y="4733528"/>
              <a:ext cx="1942077" cy="82050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600" dirty="0" smtClean="0">
                  <a:solidFill>
                    <a:schemeClr val="tx1"/>
                  </a:solidFill>
                </a:rPr>
                <a:t>Virtual</a:t>
              </a:r>
              <a:br>
                <a:rPr lang="en-GB" sz="600" dirty="0" smtClean="0">
                  <a:solidFill>
                    <a:schemeClr val="tx1"/>
                  </a:solidFill>
                </a:rPr>
              </a:br>
              <a:r>
                <a:rPr lang="en-GB" sz="600" dirty="0" smtClean="0">
                  <a:solidFill>
                    <a:schemeClr val="tx1"/>
                  </a:solidFill>
                </a:rPr>
                <a:t>Machine</a:t>
              </a:r>
              <a:endParaRPr lang="en-GB" sz="600" dirty="0">
                <a:solidFill>
                  <a:schemeClr val="tx1"/>
                </a:solidFill>
              </a:endParaRPr>
            </a:p>
          </p:txBody>
        </p:sp>
        <p:sp>
          <p:nvSpPr>
            <p:cNvPr id="34" name="Rounded Rectangle 33"/>
            <p:cNvSpPr>
              <a:spLocks noChangeArrowheads="1"/>
            </p:cNvSpPr>
            <p:nvPr/>
          </p:nvSpPr>
          <p:spPr bwMode="auto">
            <a:xfrm>
              <a:off x="6452592" y="5165576"/>
              <a:ext cx="1224136" cy="288032"/>
            </a:xfrm>
            <a:prstGeom prst="roundRect">
              <a:avLst>
                <a:gd name="adj" fmla="val 16667"/>
              </a:avLst>
            </a:prstGeom>
            <a:solidFill>
              <a:srgbClr val="CCFF99"/>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800" dirty="0">
                  <a:solidFill>
                    <a:srgbClr val="C00000"/>
                  </a:solidFill>
                </a:rPr>
                <a:t>OS</a:t>
              </a:r>
            </a:p>
          </p:txBody>
        </p:sp>
        <p:sp>
          <p:nvSpPr>
            <p:cNvPr id="35" name="Rounded Rectangle 34"/>
            <p:cNvSpPr>
              <a:spLocks noChangeArrowheads="1"/>
            </p:cNvSpPr>
            <p:nvPr/>
          </p:nvSpPr>
          <p:spPr bwMode="auto">
            <a:xfrm>
              <a:off x="6452592" y="4858453"/>
              <a:ext cx="540579" cy="307123"/>
            </a:xfrm>
            <a:prstGeom prst="roundRect">
              <a:avLst>
                <a:gd name="adj" fmla="val 16667"/>
              </a:avLst>
            </a:prstGeom>
            <a:solidFill>
              <a:schemeClr val="accent3">
                <a:lumMod val="40000"/>
                <a:lumOff val="60000"/>
              </a:schemeClr>
            </a:solidFill>
            <a:ln w="9525">
              <a:solidFill>
                <a:schemeClr val="tx1"/>
              </a:solidFill>
              <a:round/>
              <a:headEnd/>
              <a:tailEnd/>
            </a:ln>
          </p:spPr>
          <p:txBody>
            <a:bodyPr anchor="ctr"/>
            <a:lstStyle>
              <a:defPPr>
                <a:defRPr lang="en-GB"/>
              </a:defPPr>
              <a:lvl1pPr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1pPr>
              <a:lvl2pPr marL="4572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2pPr>
              <a:lvl3pPr marL="9144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3pPr>
              <a:lvl4pPr marL="13716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4pPr>
              <a:lvl5pPr marL="1828800" algn="l" rtl="0" fontAlgn="base">
                <a:spcBef>
                  <a:spcPct val="0"/>
                </a:spcBef>
                <a:spcAft>
                  <a:spcPct val="0"/>
                </a:spcAft>
                <a:defRPr sz="2400" kern="1200">
                  <a:solidFill>
                    <a:schemeClr val="tx1"/>
                  </a:solidFill>
                  <a:latin typeface="Comic Sans MS" pitchFamily="-97" charset="0"/>
                  <a:ea typeface="ＭＳ Ｐゴシック" pitchFamily="-97" charset="-128"/>
                  <a:cs typeface="+mn-cs"/>
                </a:defRPr>
              </a:lvl5pPr>
              <a:lvl6pPr marL="2286000" algn="l" defTabSz="914400" rtl="0" eaLnBrk="1" latinLnBrk="0" hangingPunct="1">
                <a:defRPr sz="2400" kern="1200">
                  <a:solidFill>
                    <a:schemeClr val="tx1"/>
                  </a:solidFill>
                  <a:latin typeface="Comic Sans MS" pitchFamily="-97" charset="0"/>
                  <a:ea typeface="ＭＳ Ｐゴシック" pitchFamily="-97" charset="-128"/>
                  <a:cs typeface="+mn-cs"/>
                </a:defRPr>
              </a:lvl6pPr>
              <a:lvl7pPr marL="2743200" algn="l" defTabSz="914400" rtl="0" eaLnBrk="1" latinLnBrk="0" hangingPunct="1">
                <a:defRPr sz="2400" kern="1200">
                  <a:solidFill>
                    <a:schemeClr val="tx1"/>
                  </a:solidFill>
                  <a:latin typeface="Comic Sans MS" pitchFamily="-97" charset="0"/>
                  <a:ea typeface="ＭＳ Ｐゴシック" pitchFamily="-97" charset="-128"/>
                  <a:cs typeface="+mn-cs"/>
                </a:defRPr>
              </a:lvl7pPr>
              <a:lvl8pPr marL="3200400" algn="l" defTabSz="914400" rtl="0" eaLnBrk="1" latinLnBrk="0" hangingPunct="1">
                <a:defRPr sz="2400" kern="1200">
                  <a:solidFill>
                    <a:schemeClr val="tx1"/>
                  </a:solidFill>
                  <a:latin typeface="Comic Sans MS" pitchFamily="-97" charset="0"/>
                  <a:ea typeface="ＭＳ Ｐゴシック" pitchFamily="-97" charset="-128"/>
                  <a:cs typeface="+mn-cs"/>
                </a:defRPr>
              </a:lvl8pPr>
              <a:lvl9pPr marL="3657600" algn="l" defTabSz="914400" rtl="0" eaLnBrk="1" latinLnBrk="0" hangingPunct="1">
                <a:defRPr sz="2400" kern="1200">
                  <a:solidFill>
                    <a:schemeClr val="tx1"/>
                  </a:solidFill>
                  <a:latin typeface="Comic Sans MS" pitchFamily="-97" charset="0"/>
                  <a:ea typeface="ＭＳ Ｐゴシック" pitchFamily="-97" charset="-128"/>
                  <a:cs typeface="+mn-cs"/>
                </a:defRPr>
              </a:lvl9pPr>
            </a:lstStyle>
            <a:p>
              <a:pPr algn="ctr" eaLnBrk="1" hangingPunct="1"/>
              <a:r>
                <a:rPr lang="en-US" altLang="en-US" sz="700" dirty="0">
                  <a:solidFill>
                    <a:srgbClr val="C00000"/>
                  </a:solidFill>
                </a:rPr>
                <a:t>App</a:t>
              </a:r>
            </a:p>
          </p:txBody>
        </p:sp>
        <p:sp>
          <p:nvSpPr>
            <p:cNvPr id="36" name="TextBox 35"/>
            <p:cNvSpPr txBox="1"/>
            <p:nvPr/>
          </p:nvSpPr>
          <p:spPr>
            <a:xfrm>
              <a:off x="6993170" y="4805536"/>
              <a:ext cx="683557" cy="360040"/>
            </a:xfrm>
            <a:prstGeom prst="rect">
              <a:avLst/>
            </a:prstGeom>
            <a:solidFill>
              <a:schemeClr val="accent6">
                <a:lumMod val="20000"/>
                <a:lumOff val="80000"/>
              </a:schemeClr>
            </a:solidFill>
            <a:ln>
              <a:solidFill>
                <a:schemeClr val="tx1"/>
              </a:solidFill>
            </a:ln>
          </p:spPr>
          <p:txBody>
            <a:bodyPr wrap="none" rtlCol="0">
              <a:noAutofit/>
            </a:bodyPr>
            <a:lstStyle/>
            <a:p>
              <a:pPr algn="ctr"/>
              <a:r>
                <a:rPr lang="en-GB" sz="800" dirty="0" smtClean="0"/>
                <a:t>Storage</a:t>
              </a:r>
              <a:br>
                <a:rPr lang="en-GB" sz="800" dirty="0" smtClean="0"/>
              </a:br>
              <a:r>
                <a:rPr lang="en-GB" sz="800" dirty="0" smtClean="0"/>
                <a:t>volume</a:t>
              </a:r>
              <a:endParaRPr lang="en-GB" sz="800" dirty="0"/>
            </a:p>
          </p:txBody>
        </p:sp>
      </p:grpSp>
      <p:sp>
        <p:nvSpPr>
          <p:cNvPr id="12" name="Left Arrow 11"/>
          <p:cNvSpPr/>
          <p:nvPr/>
        </p:nvSpPr>
        <p:spPr>
          <a:xfrm>
            <a:off x="3203848" y="1556792"/>
            <a:ext cx="1440160"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660825" y="1628800"/>
            <a:ext cx="3802243" cy="369332"/>
          </a:xfrm>
          <a:prstGeom prst="rect">
            <a:avLst/>
          </a:prstGeom>
          <a:noFill/>
        </p:spPr>
        <p:txBody>
          <a:bodyPr wrap="none" rtlCol="0">
            <a:spAutoFit/>
          </a:bodyPr>
          <a:lstStyle/>
          <a:p>
            <a:r>
              <a:rPr lang="en-US" dirty="0" err="1" smtClean="0"/>
              <a:t>SaaS</a:t>
            </a:r>
            <a:r>
              <a:rPr lang="en-US" dirty="0" smtClean="0"/>
              <a:t>: Offering </a:t>
            </a:r>
            <a:r>
              <a:rPr lang="en-US" b="1" dirty="0" smtClean="0"/>
              <a:t>applications</a:t>
            </a:r>
            <a:r>
              <a:rPr lang="en-US" dirty="0" smtClean="0"/>
              <a:t> as a service</a:t>
            </a:r>
            <a:endParaRPr lang="en-US" dirty="0"/>
          </a:p>
        </p:txBody>
      </p:sp>
      <p:sp>
        <p:nvSpPr>
          <p:cNvPr id="37" name="Left Arrow 36"/>
          <p:cNvSpPr/>
          <p:nvPr/>
        </p:nvSpPr>
        <p:spPr>
          <a:xfrm>
            <a:off x="3707904" y="1916832"/>
            <a:ext cx="936104"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4631489" y="1916832"/>
            <a:ext cx="4588178" cy="369332"/>
          </a:xfrm>
          <a:prstGeom prst="rect">
            <a:avLst/>
          </a:prstGeom>
          <a:noFill/>
        </p:spPr>
        <p:txBody>
          <a:bodyPr wrap="none" rtlCol="0">
            <a:spAutoFit/>
          </a:bodyPr>
          <a:lstStyle/>
          <a:p>
            <a:r>
              <a:rPr lang="en-US" dirty="0" err="1"/>
              <a:t>P</a:t>
            </a:r>
            <a:r>
              <a:rPr lang="en-US" dirty="0" err="1" smtClean="0"/>
              <a:t>aaS</a:t>
            </a:r>
            <a:r>
              <a:rPr lang="en-US" dirty="0" smtClean="0"/>
              <a:t>: Offering </a:t>
            </a:r>
            <a:r>
              <a:rPr lang="en-US" b="1" dirty="0" smtClean="0"/>
              <a:t>appl. development </a:t>
            </a:r>
            <a:r>
              <a:rPr lang="en-US" dirty="0" smtClean="0"/>
              <a:t>as a service</a:t>
            </a:r>
            <a:endParaRPr lang="en-US" dirty="0"/>
          </a:p>
        </p:txBody>
      </p:sp>
      <p:sp>
        <p:nvSpPr>
          <p:cNvPr id="39" name="Left Arrow 38"/>
          <p:cNvSpPr/>
          <p:nvPr/>
        </p:nvSpPr>
        <p:spPr>
          <a:xfrm>
            <a:off x="3707904" y="2420888"/>
            <a:ext cx="936104" cy="57606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4631489" y="2492896"/>
            <a:ext cx="4253876" cy="369332"/>
          </a:xfrm>
          <a:prstGeom prst="rect">
            <a:avLst/>
          </a:prstGeom>
          <a:noFill/>
        </p:spPr>
        <p:txBody>
          <a:bodyPr wrap="none" rtlCol="0">
            <a:spAutoFit/>
          </a:bodyPr>
          <a:lstStyle/>
          <a:p>
            <a:r>
              <a:rPr lang="en-US" dirty="0" err="1"/>
              <a:t>I</a:t>
            </a:r>
            <a:r>
              <a:rPr lang="en-US" dirty="0" err="1" smtClean="0"/>
              <a:t>aaS</a:t>
            </a:r>
            <a:r>
              <a:rPr lang="en-US" dirty="0" smtClean="0"/>
              <a:t>: Offering </a:t>
            </a:r>
            <a:r>
              <a:rPr lang="en-US" b="1" dirty="0" smtClean="0"/>
              <a:t>VM management</a:t>
            </a:r>
            <a:r>
              <a:rPr lang="en-US" dirty="0" smtClean="0"/>
              <a:t> as a service</a:t>
            </a:r>
            <a:endParaRPr lang="en-US" dirty="0"/>
          </a:p>
        </p:txBody>
      </p:sp>
      <p:sp>
        <p:nvSpPr>
          <p:cNvPr id="16" name="Right Arrow 15"/>
          <p:cNvSpPr/>
          <p:nvPr/>
        </p:nvSpPr>
        <p:spPr>
          <a:xfrm>
            <a:off x="4427984" y="4653136"/>
            <a:ext cx="1440160" cy="1008112"/>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012160" y="4653136"/>
            <a:ext cx="1080120" cy="108012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VM instance</a:t>
            </a:r>
            <a:endParaRPr lang="en-US" dirty="0"/>
          </a:p>
        </p:txBody>
      </p:sp>
      <p:sp>
        <p:nvSpPr>
          <p:cNvPr id="41" name="TextBox 40"/>
          <p:cNvSpPr txBox="1"/>
          <p:nvPr/>
        </p:nvSpPr>
        <p:spPr>
          <a:xfrm>
            <a:off x="4347498" y="5661248"/>
            <a:ext cx="1592654" cy="369332"/>
          </a:xfrm>
          <a:prstGeom prst="rect">
            <a:avLst/>
          </a:prstGeom>
          <a:noFill/>
        </p:spPr>
        <p:txBody>
          <a:bodyPr wrap="none" rtlCol="0">
            <a:spAutoFit/>
          </a:bodyPr>
          <a:lstStyle/>
          <a:p>
            <a:r>
              <a:rPr lang="en-US" dirty="0" smtClean="0"/>
              <a:t>Start in a cloud</a:t>
            </a:r>
            <a:endParaRPr lang="en-US" dirty="0"/>
          </a:p>
        </p:txBody>
      </p:sp>
      <p:sp>
        <p:nvSpPr>
          <p:cNvPr id="3" name="TextBox 2"/>
          <p:cNvSpPr txBox="1"/>
          <p:nvPr/>
        </p:nvSpPr>
        <p:spPr>
          <a:xfrm>
            <a:off x="7110864" y="4725144"/>
            <a:ext cx="1637600" cy="923330"/>
          </a:xfrm>
          <a:prstGeom prst="rect">
            <a:avLst/>
          </a:prstGeom>
          <a:noFill/>
        </p:spPr>
        <p:txBody>
          <a:bodyPr wrap="none" rtlCol="0">
            <a:spAutoFit/>
          </a:bodyPr>
          <a:lstStyle/>
          <a:p>
            <a:pPr algn="ctr"/>
            <a:r>
              <a:rPr lang="en-US" dirty="0" smtClean="0"/>
              <a:t>Configured and</a:t>
            </a:r>
            <a:br>
              <a:rPr lang="en-US" dirty="0" smtClean="0"/>
            </a:br>
            <a:r>
              <a:rPr lang="en-US" dirty="0" smtClean="0"/>
              <a:t>ready to access</a:t>
            </a:r>
            <a:br>
              <a:rPr lang="en-US" dirty="0" smtClean="0"/>
            </a:br>
            <a:r>
              <a:rPr lang="en-US" dirty="0" smtClean="0"/>
              <a:t>via the Internet</a:t>
            </a:r>
            <a:endParaRPr lang="en-US" dirty="0"/>
          </a:p>
        </p:txBody>
      </p:sp>
      <p:sp>
        <p:nvSpPr>
          <p:cNvPr id="4" name="Rounded Rectangle 3"/>
          <p:cNvSpPr/>
          <p:nvPr/>
        </p:nvSpPr>
        <p:spPr>
          <a:xfrm>
            <a:off x="4427984" y="1268760"/>
            <a:ext cx="4716016" cy="72008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smtClean="0">
                <a:solidFill>
                  <a:srgbClr val="FF0000"/>
                </a:solidFill>
              </a:rPr>
              <a:t>We will talk about this today with </a:t>
            </a:r>
            <a:r>
              <a:rPr lang="en-US" dirty="0" err="1" smtClean="0">
                <a:solidFill>
                  <a:srgbClr val="FF0000"/>
                </a:solidFill>
              </a:rPr>
              <a:t>Jupyter</a:t>
            </a:r>
            <a:endParaRPr lang="en-US" dirty="0">
              <a:solidFill>
                <a:srgbClr val="FF0000"/>
              </a:solidFill>
            </a:endParaRPr>
          </a:p>
        </p:txBody>
      </p:sp>
      <p:sp>
        <p:nvSpPr>
          <p:cNvPr id="5" name="TextBox 4"/>
          <p:cNvSpPr txBox="1"/>
          <p:nvPr/>
        </p:nvSpPr>
        <p:spPr>
          <a:xfrm>
            <a:off x="764314" y="5939988"/>
            <a:ext cx="1719454" cy="369332"/>
          </a:xfrm>
          <a:prstGeom prst="rect">
            <a:avLst/>
          </a:prstGeom>
          <a:noFill/>
        </p:spPr>
        <p:txBody>
          <a:bodyPr wrap="none" rtlCol="0">
            <a:spAutoFit/>
          </a:bodyPr>
          <a:lstStyle/>
          <a:p>
            <a:r>
              <a:rPr lang="en-US" dirty="0" smtClean="0"/>
              <a:t>What to provide</a:t>
            </a:r>
            <a:endParaRPr lang="en-US" dirty="0"/>
          </a:p>
        </p:txBody>
      </p:sp>
      <p:sp>
        <p:nvSpPr>
          <p:cNvPr id="42" name="TextBox 41"/>
          <p:cNvSpPr txBox="1"/>
          <p:nvPr/>
        </p:nvSpPr>
        <p:spPr>
          <a:xfrm>
            <a:off x="2843808" y="5939988"/>
            <a:ext cx="1354608" cy="369332"/>
          </a:xfrm>
          <a:prstGeom prst="rect">
            <a:avLst/>
          </a:prstGeom>
          <a:noFill/>
        </p:spPr>
        <p:txBody>
          <a:bodyPr wrap="none" rtlCol="0">
            <a:spAutoFit/>
          </a:bodyPr>
          <a:lstStyle/>
          <a:p>
            <a:r>
              <a:rPr lang="en-US" dirty="0" smtClean="0"/>
              <a:t>How to start</a:t>
            </a:r>
            <a:endParaRPr lang="en-US" dirty="0"/>
          </a:p>
        </p:txBody>
      </p:sp>
      <p:sp>
        <p:nvSpPr>
          <p:cNvPr id="6" name="TextBox 5"/>
          <p:cNvSpPr txBox="1"/>
          <p:nvPr/>
        </p:nvSpPr>
        <p:spPr>
          <a:xfrm>
            <a:off x="1134721" y="3923764"/>
            <a:ext cx="2339252" cy="369332"/>
          </a:xfrm>
          <a:prstGeom prst="rect">
            <a:avLst/>
          </a:prstGeom>
          <a:noFill/>
        </p:spPr>
        <p:txBody>
          <a:bodyPr wrap="none" rtlCol="0">
            <a:spAutoFit/>
          </a:bodyPr>
          <a:lstStyle/>
          <a:p>
            <a:r>
              <a:rPr lang="en-US" b="1" dirty="0" smtClean="0"/>
              <a:t>Sitting on a file system</a:t>
            </a:r>
            <a:endParaRPr lang="en-US" b="1" dirty="0"/>
          </a:p>
        </p:txBody>
      </p:sp>
      <p:sp>
        <p:nvSpPr>
          <p:cNvPr id="43" name="TextBox 42"/>
          <p:cNvSpPr txBox="1"/>
          <p:nvPr/>
        </p:nvSpPr>
        <p:spPr>
          <a:xfrm>
            <a:off x="5603798" y="3923764"/>
            <a:ext cx="1920530" cy="369332"/>
          </a:xfrm>
          <a:prstGeom prst="rect">
            <a:avLst/>
          </a:prstGeom>
          <a:noFill/>
        </p:spPr>
        <p:txBody>
          <a:bodyPr wrap="none" rtlCol="0">
            <a:spAutoFit/>
          </a:bodyPr>
          <a:lstStyle/>
          <a:p>
            <a:r>
              <a:rPr lang="en-US" b="1" dirty="0" smtClean="0"/>
              <a:t>Living in the cloud</a:t>
            </a:r>
            <a:endParaRPr lang="en-US" b="1" dirty="0"/>
          </a:p>
        </p:txBody>
      </p:sp>
    </p:spTree>
    <p:extLst>
      <p:ext uri="{BB962C8B-B14F-4D97-AF65-F5344CB8AC3E}">
        <p14:creationId xmlns:p14="http://schemas.microsoft.com/office/powerpoint/2010/main" val="5841117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8" grpId="0" animBg="1"/>
      <p:bldP spid="19" grpId="0" animBg="1"/>
      <p:bldP spid="25" grpId="0" animBg="1"/>
      <p:bldP spid="12" grpId="0" animBg="1"/>
      <p:bldP spid="15" grpId="0"/>
      <p:bldP spid="37" grpId="0" animBg="1"/>
      <p:bldP spid="38" grpId="0"/>
      <p:bldP spid="39" grpId="0" animBg="1"/>
      <p:bldP spid="40" grpId="0"/>
      <p:bldP spid="16" grpId="0" animBg="1"/>
      <p:bldP spid="18" grpId="0" animBg="1"/>
      <p:bldP spid="41" grpId="0"/>
      <p:bldP spid="3" grpId="0"/>
      <p:bldP spid="4" grpId="0" animBg="1"/>
      <p:bldP spid="5" grpId="0"/>
      <p:bldP spid="42" grpId="0"/>
      <p:bldP spid="6" grpId="0"/>
      <p:bldP spid="4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sz="quarter" idx="10"/>
          </p:nvPr>
        </p:nvSpPr>
        <p:spPr/>
        <p:txBody>
          <a:bodyPr/>
          <a:lstStyle/>
          <a:p>
            <a:endParaRPr lang="en-US"/>
          </a:p>
        </p:txBody>
      </p:sp>
      <p:sp>
        <p:nvSpPr>
          <p:cNvPr id="4" name="Content Placeholder 3"/>
          <p:cNvSpPr>
            <a:spLocks noGrp="1"/>
          </p:cNvSpPr>
          <p:nvPr>
            <p:ph sz="quarter" idx="11"/>
          </p:nvPr>
        </p:nvSpPr>
        <p:spPr/>
        <p:txBody>
          <a:bodyPr>
            <a:normAutofit fontScale="92500" lnSpcReduction="10000"/>
          </a:bodyPr>
          <a:lstStyle/>
          <a:p>
            <a:endParaRPr lang="en-US"/>
          </a:p>
        </p:txBody>
      </p:sp>
    </p:spTree>
    <p:extLst>
      <p:ext uri="{BB962C8B-B14F-4D97-AF65-F5344CB8AC3E}">
        <p14:creationId xmlns:p14="http://schemas.microsoft.com/office/powerpoint/2010/main" val="346156036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63688" y="188640"/>
            <a:ext cx="7344816" cy="850106"/>
          </a:xfrm>
        </p:spPr>
        <p:txBody>
          <a:bodyPr/>
          <a:lstStyle/>
          <a:p>
            <a:pPr algn="r"/>
            <a:r>
              <a:rPr lang="en-GB" dirty="0" smtClean="0"/>
              <a:t>Typical usage models of the EGI Cloud</a:t>
            </a:r>
            <a:endParaRPr lang="en-GB" dirty="0"/>
          </a:p>
        </p:txBody>
      </p:sp>
      <p:sp>
        <p:nvSpPr>
          <p:cNvPr id="3" name="Marcador de contenido 2"/>
          <p:cNvSpPr>
            <a:spLocks noGrp="1"/>
          </p:cNvSpPr>
          <p:nvPr>
            <p:ph sz="half" idx="2"/>
          </p:nvPr>
        </p:nvSpPr>
        <p:spPr>
          <a:xfrm>
            <a:off x="467544" y="1596928"/>
            <a:ext cx="8424936" cy="4784400"/>
          </a:xfrm>
        </p:spPr>
        <p:txBody>
          <a:bodyPr>
            <a:normAutofit/>
          </a:bodyPr>
          <a:lstStyle/>
          <a:p>
            <a:r>
              <a:rPr lang="en-GB" sz="2400" b="1" dirty="0">
                <a:latin typeface="Candara" panose="020E0502030303020204" pitchFamily="34" charset="0"/>
              </a:rPr>
              <a:t>Compute and data intensive workloads</a:t>
            </a:r>
            <a:endParaRPr lang="en-GB" sz="2400" dirty="0">
              <a:latin typeface="Candara" panose="020E0502030303020204" pitchFamily="34" charset="0"/>
            </a:endParaRPr>
          </a:p>
          <a:p>
            <a:pPr lvl="1"/>
            <a:r>
              <a:rPr lang="en-GB" sz="2000" dirty="0">
                <a:latin typeface="Candara" panose="020E0502030303020204" pitchFamily="34" charset="0"/>
              </a:rPr>
              <a:t>Batch </a:t>
            </a:r>
            <a:r>
              <a:rPr lang="en-GB" sz="2000" dirty="0">
                <a:solidFill>
                  <a:srgbClr val="FF0000"/>
                </a:solidFill>
                <a:latin typeface="Candara" panose="020E0502030303020204" pitchFamily="34" charset="0"/>
              </a:rPr>
              <a:t>and interactive </a:t>
            </a:r>
            <a:r>
              <a:rPr lang="en-GB" sz="2000" dirty="0">
                <a:latin typeface="Candara" panose="020E0502030303020204" pitchFamily="34" charset="0"/>
              </a:rPr>
              <a:t>(e.g. </a:t>
            </a:r>
            <a:r>
              <a:rPr lang="en-GB" sz="2000" dirty="0" err="1" smtClean="0">
                <a:latin typeface="Candara" panose="020E0502030303020204" pitchFamily="34" charset="0"/>
              </a:rPr>
              <a:t>Jupyter</a:t>
            </a:r>
            <a:r>
              <a:rPr lang="en-GB" sz="2000" dirty="0" smtClean="0">
                <a:latin typeface="Candara" panose="020E0502030303020204" pitchFamily="34" charset="0"/>
              </a:rPr>
              <a:t> notebooks) </a:t>
            </a:r>
            <a:r>
              <a:rPr lang="en-GB" sz="2000" dirty="0">
                <a:latin typeface="Candara" panose="020E0502030303020204" pitchFamily="34" charset="0"/>
              </a:rPr>
              <a:t>with scalable and customized environments</a:t>
            </a:r>
          </a:p>
          <a:p>
            <a:r>
              <a:rPr lang="en-GB" sz="2400" b="1" dirty="0" smtClean="0">
                <a:latin typeface="Candara" panose="020E0502030303020204" pitchFamily="34" charset="0"/>
              </a:rPr>
              <a:t>Service Hosting</a:t>
            </a:r>
            <a:endParaRPr lang="en-GB" sz="2400" dirty="0" smtClean="0">
              <a:latin typeface="Candara" panose="020E0502030303020204" pitchFamily="34" charset="0"/>
            </a:endParaRPr>
          </a:p>
          <a:p>
            <a:pPr lvl="1"/>
            <a:r>
              <a:rPr lang="en-GB" sz="2000" dirty="0" smtClean="0">
                <a:latin typeface="Candara" panose="020E0502030303020204" pitchFamily="34" charset="0"/>
              </a:rPr>
              <a:t>Long-running services (e.g. web server, database, application server)</a:t>
            </a:r>
            <a:endParaRPr lang="en-GB" sz="2000" dirty="0">
              <a:latin typeface="Candara" panose="020E0502030303020204" pitchFamily="34" charset="0"/>
            </a:endParaRPr>
          </a:p>
          <a:p>
            <a:r>
              <a:rPr lang="en-GB" sz="2400" b="1" dirty="0" smtClean="0">
                <a:solidFill>
                  <a:srgbClr val="000000"/>
                </a:solidFill>
                <a:latin typeface="Candara" panose="020E0502030303020204" pitchFamily="34" charset="0"/>
              </a:rPr>
              <a:t>Datasets repository</a:t>
            </a:r>
          </a:p>
          <a:p>
            <a:pPr lvl="1"/>
            <a:r>
              <a:rPr lang="en-GB" sz="2000" dirty="0" smtClean="0">
                <a:solidFill>
                  <a:srgbClr val="000000"/>
                </a:solidFill>
                <a:latin typeface="Candara" panose="020E0502030303020204" pitchFamily="34" charset="0"/>
              </a:rPr>
              <a:t>Store and manage large datasets (in a storage volume)</a:t>
            </a:r>
            <a:endParaRPr lang="en-GB" sz="2000" dirty="0">
              <a:solidFill>
                <a:srgbClr val="000000"/>
              </a:solidFill>
              <a:latin typeface="Candara" panose="020E0502030303020204" pitchFamily="34" charset="0"/>
            </a:endParaRPr>
          </a:p>
          <a:p>
            <a:r>
              <a:rPr lang="en-GB" sz="2400" b="1" dirty="0" smtClean="0">
                <a:latin typeface="Candara" panose="020E0502030303020204" pitchFamily="34" charset="0"/>
              </a:rPr>
              <a:t>Disposable </a:t>
            </a:r>
            <a:r>
              <a:rPr lang="en-GB" sz="2400" b="1" dirty="0">
                <a:latin typeface="Candara" panose="020E0502030303020204" pitchFamily="34" charset="0"/>
              </a:rPr>
              <a:t>and testing </a:t>
            </a:r>
            <a:r>
              <a:rPr lang="en-GB" sz="2400" b="1" dirty="0" smtClean="0">
                <a:latin typeface="Candara" panose="020E0502030303020204" pitchFamily="34" charset="0"/>
              </a:rPr>
              <a:t>environments</a:t>
            </a:r>
          </a:p>
          <a:p>
            <a:pPr lvl="1"/>
            <a:r>
              <a:rPr lang="en-GB" sz="2000" dirty="0" smtClean="0">
                <a:latin typeface="Candara" panose="020E0502030303020204" pitchFamily="34" charset="0"/>
              </a:rPr>
              <a:t>Host training environments, test applications</a:t>
            </a:r>
            <a:endParaRPr lang="en-GB" sz="2000" dirty="0">
              <a:latin typeface="Candara" panose="020E0502030303020204" pitchFamily="34" charset="0"/>
            </a:endParaRPr>
          </a:p>
        </p:txBody>
      </p:sp>
    </p:spTree>
    <p:extLst>
      <p:ext uri="{BB962C8B-B14F-4D97-AF65-F5344CB8AC3E}">
        <p14:creationId xmlns:p14="http://schemas.microsoft.com/office/powerpoint/2010/main" val="69673308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EB066581-9233-4B42-B16B-D0C7AD35D323}"/>
              </a:ext>
            </a:extLst>
          </p:cNvPr>
          <p:cNvSpPr>
            <a:spLocks noGrp="1"/>
          </p:cNvSpPr>
          <p:nvPr>
            <p:ph idx="1"/>
          </p:nvPr>
        </p:nvSpPr>
        <p:spPr/>
        <p:txBody>
          <a:bodyPr/>
          <a:lstStyle/>
          <a:p>
            <a:r>
              <a:rPr lang="en-GB" dirty="0"/>
              <a:t>Containers provide virtualisation at the OS level</a:t>
            </a:r>
          </a:p>
          <a:p>
            <a:pPr lvl="1"/>
            <a:r>
              <a:rPr lang="en-GB" dirty="0"/>
              <a:t>Same kernel, isolated user-space</a:t>
            </a:r>
          </a:p>
          <a:p>
            <a:pPr lvl="1"/>
            <a:r>
              <a:rPr lang="en-GB" dirty="0"/>
              <a:t>Faster deployment, less overhead, easier migration…</a:t>
            </a:r>
          </a:p>
          <a:p>
            <a:endParaRPr lang="en-GB" dirty="0"/>
          </a:p>
        </p:txBody>
      </p:sp>
      <p:sp>
        <p:nvSpPr>
          <p:cNvPr id="4" name="Slide Number Placeholder 3">
            <a:extLst>
              <a:ext uri="{FF2B5EF4-FFF2-40B4-BE49-F238E27FC236}">
                <a16:creationId xmlns="" xmlns:a16="http://schemas.microsoft.com/office/drawing/2014/main" id="{C40DCEC7-6765-F746-907A-4122F9E8F3AB}"/>
              </a:ext>
            </a:extLst>
          </p:cNvPr>
          <p:cNvSpPr>
            <a:spLocks noGrp="1"/>
          </p:cNvSpPr>
          <p:nvPr>
            <p:ph type="sldNum" sz="quarter" idx="12"/>
          </p:nvPr>
        </p:nvSpPr>
        <p:spPr/>
        <p:txBody>
          <a:bodyPr/>
          <a:lstStyle/>
          <a:p>
            <a:fld id="{B6F15528-21DE-4FAA-801E-634DDDAF4B2B}" type="slidenum">
              <a:rPr lang="en-US" smtClean="0"/>
              <a:pPr/>
              <a:t>92</a:t>
            </a:fld>
            <a:endParaRPr lang="en-US" dirty="0"/>
          </a:p>
        </p:txBody>
      </p:sp>
      <p:sp>
        <p:nvSpPr>
          <p:cNvPr id="5" name="Title 4">
            <a:extLst>
              <a:ext uri="{FF2B5EF4-FFF2-40B4-BE49-F238E27FC236}">
                <a16:creationId xmlns="" xmlns:a16="http://schemas.microsoft.com/office/drawing/2014/main" id="{3D300EF9-ADF3-D640-909D-43E3BB7E91C9}"/>
              </a:ext>
            </a:extLst>
          </p:cNvPr>
          <p:cNvSpPr>
            <a:spLocks noGrp="1"/>
          </p:cNvSpPr>
          <p:nvPr>
            <p:ph type="title"/>
          </p:nvPr>
        </p:nvSpPr>
        <p:spPr/>
        <p:txBody>
          <a:bodyPr>
            <a:normAutofit fontScale="90000"/>
          </a:bodyPr>
          <a:lstStyle/>
          <a:p>
            <a:pPr algn="ctr"/>
            <a:r>
              <a:rPr lang="en-GB" dirty="0"/>
              <a:t>Containers</a:t>
            </a:r>
          </a:p>
        </p:txBody>
      </p:sp>
      <p:sp>
        <p:nvSpPr>
          <p:cNvPr id="6" name="Rectángulo 3">
            <a:extLst>
              <a:ext uri="{FF2B5EF4-FFF2-40B4-BE49-F238E27FC236}">
                <a16:creationId xmlns="" xmlns:a16="http://schemas.microsoft.com/office/drawing/2014/main" id="{B5CE8546-E3F7-F24E-B033-445A1BADF5E5}"/>
              </a:ext>
            </a:extLst>
          </p:cNvPr>
          <p:cNvSpPr/>
          <p:nvPr/>
        </p:nvSpPr>
        <p:spPr>
          <a:xfrm>
            <a:off x="1739842" y="5661248"/>
            <a:ext cx="2160240" cy="432048"/>
          </a:xfrm>
          <a:prstGeom prst="rect">
            <a:avLst/>
          </a:prstGeom>
          <a:effectLst/>
        </p:spPr>
        <p:style>
          <a:lnRef idx="1">
            <a:schemeClr val="dk1"/>
          </a:lnRef>
          <a:fillRef idx="3">
            <a:schemeClr val="dk1"/>
          </a:fillRef>
          <a:effectRef idx="2">
            <a:schemeClr val="dk1"/>
          </a:effectRef>
          <a:fontRef idx="minor">
            <a:schemeClr val="lt1"/>
          </a:fontRef>
        </p:style>
        <p:txBody>
          <a:bodyPr rtlCol="0" anchor="ctr"/>
          <a:lstStyle/>
          <a:p>
            <a:pPr algn="ctr"/>
            <a:r>
              <a:rPr lang="en-GB" dirty="0"/>
              <a:t>Server</a:t>
            </a:r>
          </a:p>
        </p:txBody>
      </p:sp>
      <p:sp>
        <p:nvSpPr>
          <p:cNvPr id="7" name="Rectángulo 4">
            <a:extLst>
              <a:ext uri="{FF2B5EF4-FFF2-40B4-BE49-F238E27FC236}">
                <a16:creationId xmlns="" xmlns:a16="http://schemas.microsoft.com/office/drawing/2014/main" id="{5E00FD9E-88ED-D54B-9F16-2ED98B40BBA4}"/>
              </a:ext>
            </a:extLst>
          </p:cNvPr>
          <p:cNvSpPr/>
          <p:nvPr/>
        </p:nvSpPr>
        <p:spPr>
          <a:xfrm>
            <a:off x="1739842" y="5229200"/>
            <a:ext cx="2160240"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Host OS</a:t>
            </a:r>
          </a:p>
        </p:txBody>
      </p:sp>
      <p:sp>
        <p:nvSpPr>
          <p:cNvPr id="8" name="Rectángulo 5">
            <a:extLst>
              <a:ext uri="{FF2B5EF4-FFF2-40B4-BE49-F238E27FC236}">
                <a16:creationId xmlns="" xmlns:a16="http://schemas.microsoft.com/office/drawing/2014/main" id="{D20B4B89-A56F-AB4B-AD02-ECBDA32C6D4D}"/>
              </a:ext>
            </a:extLst>
          </p:cNvPr>
          <p:cNvSpPr/>
          <p:nvPr/>
        </p:nvSpPr>
        <p:spPr>
          <a:xfrm>
            <a:off x="1739842" y="4797152"/>
            <a:ext cx="2160240" cy="432048"/>
          </a:xfrm>
          <a:prstGeom prst="rect">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Hypervisor</a:t>
            </a:r>
          </a:p>
        </p:txBody>
      </p:sp>
      <p:grpSp>
        <p:nvGrpSpPr>
          <p:cNvPr id="9" name="Agrupar 20">
            <a:extLst>
              <a:ext uri="{FF2B5EF4-FFF2-40B4-BE49-F238E27FC236}">
                <a16:creationId xmlns="" xmlns:a16="http://schemas.microsoft.com/office/drawing/2014/main" id="{29C45588-CA0B-824C-A091-114CBB2D10AA}"/>
              </a:ext>
            </a:extLst>
          </p:cNvPr>
          <p:cNvGrpSpPr/>
          <p:nvPr/>
        </p:nvGrpSpPr>
        <p:grpSpPr>
          <a:xfrm>
            <a:off x="1739842" y="2996952"/>
            <a:ext cx="648072" cy="1800200"/>
            <a:chOff x="755576" y="3212976"/>
            <a:chExt cx="864096" cy="1800200"/>
          </a:xfrm>
        </p:grpSpPr>
        <p:sp>
          <p:nvSpPr>
            <p:cNvPr id="10" name="Rectángulo 6">
              <a:extLst>
                <a:ext uri="{FF2B5EF4-FFF2-40B4-BE49-F238E27FC236}">
                  <a16:creationId xmlns="" xmlns:a16="http://schemas.microsoft.com/office/drawing/2014/main" id="{4F94290D-2A66-D847-BB30-C4AA2DBD43C1}"/>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11" name="Rectángulo 7">
              <a:extLst>
                <a:ext uri="{FF2B5EF4-FFF2-40B4-BE49-F238E27FC236}">
                  <a16:creationId xmlns="" xmlns:a16="http://schemas.microsoft.com/office/drawing/2014/main" id="{9F727714-F162-6A44-81CD-CBA9D8D094F4}"/>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2" name="Rectángulo 8">
              <a:extLst>
                <a:ext uri="{FF2B5EF4-FFF2-40B4-BE49-F238E27FC236}">
                  <a16:creationId xmlns="" xmlns:a16="http://schemas.microsoft.com/office/drawing/2014/main" id="{67AC7E8E-4A29-E642-814C-3181E0F596B7}"/>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grpSp>
      <p:sp>
        <p:nvSpPr>
          <p:cNvPr id="13" name="Rectángulo 21">
            <a:extLst>
              <a:ext uri="{FF2B5EF4-FFF2-40B4-BE49-F238E27FC236}">
                <a16:creationId xmlns="" xmlns:a16="http://schemas.microsoft.com/office/drawing/2014/main" id="{2FCED3FC-C06B-4B44-8960-FD426DF1A679}"/>
              </a:ext>
            </a:extLst>
          </p:cNvPr>
          <p:cNvSpPr/>
          <p:nvPr/>
        </p:nvSpPr>
        <p:spPr>
          <a:xfrm>
            <a:off x="5035841" y="5661248"/>
            <a:ext cx="2160240" cy="432048"/>
          </a:xfrm>
          <a:prstGeom prst="rect">
            <a:avLst/>
          </a:prstGeom>
          <a:effectLst/>
        </p:spPr>
        <p:style>
          <a:lnRef idx="1">
            <a:schemeClr val="dk1"/>
          </a:lnRef>
          <a:fillRef idx="3">
            <a:schemeClr val="dk1"/>
          </a:fillRef>
          <a:effectRef idx="2">
            <a:schemeClr val="dk1"/>
          </a:effectRef>
          <a:fontRef idx="minor">
            <a:schemeClr val="lt1"/>
          </a:fontRef>
        </p:style>
        <p:txBody>
          <a:bodyPr rtlCol="0" anchor="ctr"/>
          <a:lstStyle/>
          <a:p>
            <a:pPr algn="ctr"/>
            <a:r>
              <a:rPr lang="en-GB" dirty="0"/>
              <a:t>Server</a:t>
            </a:r>
          </a:p>
        </p:txBody>
      </p:sp>
      <p:sp>
        <p:nvSpPr>
          <p:cNvPr id="14" name="Rectángulo 22">
            <a:extLst>
              <a:ext uri="{FF2B5EF4-FFF2-40B4-BE49-F238E27FC236}">
                <a16:creationId xmlns="" xmlns:a16="http://schemas.microsoft.com/office/drawing/2014/main" id="{8625EC41-B090-1E47-811E-5F089A6DEE1E}"/>
              </a:ext>
            </a:extLst>
          </p:cNvPr>
          <p:cNvSpPr/>
          <p:nvPr/>
        </p:nvSpPr>
        <p:spPr>
          <a:xfrm>
            <a:off x="5035841" y="5229200"/>
            <a:ext cx="2160240" cy="43204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Host OS</a:t>
            </a:r>
          </a:p>
        </p:txBody>
      </p:sp>
      <p:sp>
        <p:nvSpPr>
          <p:cNvPr id="15" name="Rectángulo 23">
            <a:extLst>
              <a:ext uri="{FF2B5EF4-FFF2-40B4-BE49-F238E27FC236}">
                <a16:creationId xmlns="" xmlns:a16="http://schemas.microsoft.com/office/drawing/2014/main" id="{2C6EA4FF-1F55-5549-8E97-D7C9672244AB}"/>
              </a:ext>
            </a:extLst>
          </p:cNvPr>
          <p:cNvSpPr/>
          <p:nvPr/>
        </p:nvSpPr>
        <p:spPr>
          <a:xfrm>
            <a:off x="5035841" y="4653136"/>
            <a:ext cx="1350150"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6" name="Rectángulo 24">
            <a:extLst>
              <a:ext uri="{FF2B5EF4-FFF2-40B4-BE49-F238E27FC236}">
                <a16:creationId xmlns="" xmlns:a16="http://schemas.microsoft.com/office/drawing/2014/main" id="{81DEA291-B993-0F41-B723-02E6D101177F}"/>
              </a:ext>
            </a:extLst>
          </p:cNvPr>
          <p:cNvSpPr/>
          <p:nvPr/>
        </p:nvSpPr>
        <p:spPr>
          <a:xfrm>
            <a:off x="5035841"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sp>
        <p:nvSpPr>
          <p:cNvPr id="17" name="Rectángulo 25">
            <a:extLst>
              <a:ext uri="{FF2B5EF4-FFF2-40B4-BE49-F238E27FC236}">
                <a16:creationId xmlns="" xmlns:a16="http://schemas.microsoft.com/office/drawing/2014/main" id="{7E691652-7613-9C49-8E74-949F262636A2}"/>
              </a:ext>
            </a:extLst>
          </p:cNvPr>
          <p:cNvSpPr/>
          <p:nvPr/>
        </p:nvSpPr>
        <p:spPr>
          <a:xfrm>
            <a:off x="5737919"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sp>
        <p:nvSpPr>
          <p:cNvPr id="18" name="Rectángulo 28">
            <a:extLst>
              <a:ext uri="{FF2B5EF4-FFF2-40B4-BE49-F238E27FC236}">
                <a16:creationId xmlns="" xmlns:a16="http://schemas.microsoft.com/office/drawing/2014/main" id="{C20A1F11-8699-D042-8D82-1B0119399C58}"/>
              </a:ext>
            </a:extLst>
          </p:cNvPr>
          <p:cNvSpPr/>
          <p:nvPr/>
        </p:nvSpPr>
        <p:spPr>
          <a:xfrm>
            <a:off x="6548009" y="4653136"/>
            <a:ext cx="648072"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19" name="Rectángulo 29">
            <a:extLst>
              <a:ext uri="{FF2B5EF4-FFF2-40B4-BE49-F238E27FC236}">
                <a16:creationId xmlns="" xmlns:a16="http://schemas.microsoft.com/office/drawing/2014/main" id="{2EF5CB3B-C360-7D46-A614-5CC780C91DEE}"/>
              </a:ext>
            </a:extLst>
          </p:cNvPr>
          <p:cNvSpPr/>
          <p:nvPr/>
        </p:nvSpPr>
        <p:spPr>
          <a:xfrm>
            <a:off x="6548009" y="4077072"/>
            <a:ext cx="648072"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B</a:t>
            </a:r>
          </a:p>
        </p:txBody>
      </p:sp>
      <p:sp>
        <p:nvSpPr>
          <p:cNvPr id="20" name="Cerrar llave 30">
            <a:extLst>
              <a:ext uri="{FF2B5EF4-FFF2-40B4-BE49-F238E27FC236}">
                <a16:creationId xmlns="" xmlns:a16="http://schemas.microsoft.com/office/drawing/2014/main" id="{9F3C8B32-1DB3-BC4D-A73D-813D3BF4910F}"/>
              </a:ext>
            </a:extLst>
          </p:cNvPr>
          <p:cNvSpPr/>
          <p:nvPr/>
        </p:nvSpPr>
        <p:spPr>
          <a:xfrm>
            <a:off x="3923929" y="2996952"/>
            <a:ext cx="138172" cy="1800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1" name="CuadroTexto 31">
            <a:extLst>
              <a:ext uri="{FF2B5EF4-FFF2-40B4-BE49-F238E27FC236}">
                <a16:creationId xmlns="" xmlns:a16="http://schemas.microsoft.com/office/drawing/2014/main" id="{EAAAC4BA-1F31-8C40-A4EB-9A5404F689EE}"/>
              </a:ext>
            </a:extLst>
          </p:cNvPr>
          <p:cNvSpPr txBox="1"/>
          <p:nvPr/>
        </p:nvSpPr>
        <p:spPr>
          <a:xfrm>
            <a:off x="4031941" y="3717032"/>
            <a:ext cx="607859" cy="369332"/>
          </a:xfrm>
          <a:prstGeom prst="rect">
            <a:avLst/>
          </a:prstGeom>
          <a:noFill/>
        </p:spPr>
        <p:txBody>
          <a:bodyPr wrap="none" rtlCol="0">
            <a:spAutoFit/>
          </a:bodyPr>
          <a:lstStyle/>
          <a:p>
            <a:r>
              <a:rPr lang="en-GB" dirty="0"/>
              <a:t>VMs</a:t>
            </a:r>
          </a:p>
        </p:txBody>
      </p:sp>
      <p:sp>
        <p:nvSpPr>
          <p:cNvPr id="22" name="Cerrar llave 32">
            <a:extLst>
              <a:ext uri="{FF2B5EF4-FFF2-40B4-BE49-F238E27FC236}">
                <a16:creationId xmlns="" xmlns:a16="http://schemas.microsoft.com/office/drawing/2014/main" id="{1A7E5379-B084-2F40-8E68-79F616F654A9}"/>
              </a:ext>
            </a:extLst>
          </p:cNvPr>
          <p:cNvSpPr/>
          <p:nvPr/>
        </p:nvSpPr>
        <p:spPr>
          <a:xfrm>
            <a:off x="7250087" y="4077072"/>
            <a:ext cx="216024" cy="115212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3" name="CuadroTexto 33">
            <a:extLst>
              <a:ext uri="{FF2B5EF4-FFF2-40B4-BE49-F238E27FC236}">
                <a16:creationId xmlns="" xmlns:a16="http://schemas.microsoft.com/office/drawing/2014/main" id="{9E5E0CC8-6817-0E4A-B700-FF8A39E15BE3}"/>
              </a:ext>
            </a:extLst>
          </p:cNvPr>
          <p:cNvSpPr txBox="1"/>
          <p:nvPr/>
        </p:nvSpPr>
        <p:spPr>
          <a:xfrm>
            <a:off x="7520118" y="4148505"/>
            <a:ext cx="461665" cy="1080697"/>
          </a:xfrm>
          <a:prstGeom prst="rect">
            <a:avLst/>
          </a:prstGeom>
          <a:noFill/>
        </p:spPr>
        <p:txBody>
          <a:bodyPr vert="vert270" wrap="none" rtlCol="0">
            <a:spAutoFit/>
          </a:bodyPr>
          <a:lstStyle/>
          <a:p>
            <a:r>
              <a:rPr lang="en-GB" dirty="0"/>
              <a:t>containers</a:t>
            </a:r>
          </a:p>
        </p:txBody>
      </p:sp>
      <p:grpSp>
        <p:nvGrpSpPr>
          <p:cNvPr id="24" name="Agrupar 34">
            <a:extLst>
              <a:ext uri="{FF2B5EF4-FFF2-40B4-BE49-F238E27FC236}">
                <a16:creationId xmlns="" xmlns:a16="http://schemas.microsoft.com/office/drawing/2014/main" id="{D53D93E0-E07D-C744-A8C3-40C3C7D35D0D}"/>
              </a:ext>
            </a:extLst>
          </p:cNvPr>
          <p:cNvGrpSpPr/>
          <p:nvPr/>
        </p:nvGrpSpPr>
        <p:grpSpPr>
          <a:xfrm>
            <a:off x="3255588" y="2996952"/>
            <a:ext cx="648072" cy="1800200"/>
            <a:chOff x="755576" y="3212976"/>
            <a:chExt cx="864096" cy="1800200"/>
          </a:xfrm>
        </p:grpSpPr>
        <p:sp>
          <p:nvSpPr>
            <p:cNvPr id="25" name="Rectángulo 35">
              <a:extLst>
                <a:ext uri="{FF2B5EF4-FFF2-40B4-BE49-F238E27FC236}">
                  <a16:creationId xmlns="" xmlns:a16="http://schemas.microsoft.com/office/drawing/2014/main" id="{107EE475-FA02-344D-A78F-BCFC68E998AF}"/>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26" name="Rectángulo 36">
              <a:extLst>
                <a:ext uri="{FF2B5EF4-FFF2-40B4-BE49-F238E27FC236}">
                  <a16:creationId xmlns="" xmlns:a16="http://schemas.microsoft.com/office/drawing/2014/main" id="{C3369BD6-C565-F54B-ADB9-CCF0C549E502}"/>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27" name="Rectángulo 37">
              <a:extLst>
                <a:ext uri="{FF2B5EF4-FFF2-40B4-BE49-F238E27FC236}">
                  <a16:creationId xmlns="" xmlns:a16="http://schemas.microsoft.com/office/drawing/2014/main" id="{BA4BD068-B149-F04E-AFAC-70F6022DE163}"/>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B</a:t>
              </a:r>
            </a:p>
          </p:txBody>
        </p:sp>
      </p:grpSp>
      <p:grpSp>
        <p:nvGrpSpPr>
          <p:cNvPr id="28" name="Agrupar 38">
            <a:extLst>
              <a:ext uri="{FF2B5EF4-FFF2-40B4-BE49-F238E27FC236}">
                <a16:creationId xmlns="" xmlns:a16="http://schemas.microsoft.com/office/drawing/2014/main" id="{00CFBFAC-F2AA-AE4B-AC90-F5AB3F3739DA}"/>
              </a:ext>
            </a:extLst>
          </p:cNvPr>
          <p:cNvGrpSpPr/>
          <p:nvPr/>
        </p:nvGrpSpPr>
        <p:grpSpPr>
          <a:xfrm>
            <a:off x="2497715" y="2996952"/>
            <a:ext cx="648072" cy="1800200"/>
            <a:chOff x="755576" y="3212976"/>
            <a:chExt cx="864096" cy="1800200"/>
          </a:xfrm>
        </p:grpSpPr>
        <p:sp>
          <p:nvSpPr>
            <p:cNvPr id="29" name="Rectángulo 39">
              <a:extLst>
                <a:ext uri="{FF2B5EF4-FFF2-40B4-BE49-F238E27FC236}">
                  <a16:creationId xmlns="" xmlns:a16="http://schemas.microsoft.com/office/drawing/2014/main" id="{EC2D15FC-7E85-0848-85D5-7AC505A24B9F}"/>
                </a:ext>
              </a:extLst>
            </p:cNvPr>
            <p:cNvSpPr/>
            <p:nvPr/>
          </p:nvSpPr>
          <p:spPr>
            <a:xfrm>
              <a:off x="755576" y="4365104"/>
              <a:ext cx="864096" cy="6480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GB" dirty="0"/>
                <a:t>Guest OS</a:t>
              </a:r>
            </a:p>
          </p:txBody>
        </p:sp>
        <p:sp>
          <p:nvSpPr>
            <p:cNvPr id="30" name="Rectángulo 40">
              <a:extLst>
                <a:ext uri="{FF2B5EF4-FFF2-40B4-BE49-F238E27FC236}">
                  <a16:creationId xmlns="" xmlns:a16="http://schemas.microsoft.com/office/drawing/2014/main" id="{CC057EF4-C3D0-AF4D-A771-44260E4E6B26}"/>
                </a:ext>
              </a:extLst>
            </p:cNvPr>
            <p:cNvSpPr/>
            <p:nvPr/>
          </p:nvSpPr>
          <p:spPr>
            <a:xfrm>
              <a:off x="755576" y="3789040"/>
              <a:ext cx="864096"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t>libs</a:t>
              </a:r>
            </a:p>
          </p:txBody>
        </p:sp>
        <p:sp>
          <p:nvSpPr>
            <p:cNvPr id="31" name="Rectángulo 41">
              <a:extLst>
                <a:ext uri="{FF2B5EF4-FFF2-40B4-BE49-F238E27FC236}">
                  <a16:creationId xmlns="" xmlns:a16="http://schemas.microsoft.com/office/drawing/2014/main" id="{422EAFD9-FB2F-6042-90AB-9EA666AAAB26}"/>
                </a:ext>
              </a:extLst>
            </p:cNvPr>
            <p:cNvSpPr/>
            <p:nvPr/>
          </p:nvSpPr>
          <p:spPr>
            <a:xfrm>
              <a:off x="755576" y="3212976"/>
              <a:ext cx="864096" cy="57606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App A’</a:t>
              </a:r>
            </a:p>
          </p:txBody>
        </p:sp>
      </p:grpSp>
    </p:spTree>
    <p:extLst>
      <p:ext uri="{BB962C8B-B14F-4D97-AF65-F5344CB8AC3E}">
        <p14:creationId xmlns:p14="http://schemas.microsoft.com/office/powerpoint/2010/main" val="311671251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08930124-4BFE-6444-8EE2-9CB5BA7BF4E0}"/>
              </a:ext>
            </a:extLst>
          </p:cNvPr>
          <p:cNvSpPr>
            <a:spLocks noGrp="1"/>
          </p:cNvSpPr>
          <p:nvPr>
            <p:ph idx="1"/>
          </p:nvPr>
        </p:nvSpPr>
        <p:spPr/>
        <p:txBody>
          <a:bodyPr>
            <a:normAutofit lnSpcReduction="10000"/>
          </a:bodyPr>
          <a:lstStyle/>
          <a:p>
            <a:r>
              <a:rPr lang="en-GB" dirty="0"/>
              <a:t>“Open-platform for building, shipping and running distributed applications”</a:t>
            </a:r>
          </a:p>
          <a:p>
            <a:endParaRPr lang="en-GB" dirty="0"/>
          </a:p>
          <a:p>
            <a:pPr marL="0" indent="0">
              <a:buNone/>
            </a:pPr>
            <a:endParaRPr lang="en-GB" dirty="0"/>
          </a:p>
          <a:p>
            <a:endParaRPr lang="en-GB" dirty="0"/>
          </a:p>
          <a:p>
            <a:r>
              <a:rPr lang="en-GB" dirty="0"/>
              <a:t>Docker commoditizes containers</a:t>
            </a:r>
          </a:p>
          <a:p>
            <a:pPr lvl="1"/>
            <a:r>
              <a:rPr lang="en-GB" dirty="0"/>
              <a:t>Hides and automates container management process</a:t>
            </a:r>
          </a:p>
          <a:p>
            <a:pPr lvl="1"/>
            <a:r>
              <a:rPr lang="en-GB" dirty="0"/>
              <a:t>One-command-line deployment of applications</a:t>
            </a:r>
          </a:p>
          <a:p>
            <a:pPr lvl="1"/>
            <a:r>
              <a:rPr lang="en-GB" dirty="0"/>
              <a:t>Easy to move from development to production</a:t>
            </a:r>
          </a:p>
          <a:p>
            <a:pPr lvl="1"/>
            <a:r>
              <a:rPr lang="en-GB" dirty="0"/>
              <a:t>Provides ecosystem to create and share images</a:t>
            </a:r>
          </a:p>
          <a:p>
            <a:endParaRPr lang="en-GB" dirty="0"/>
          </a:p>
        </p:txBody>
      </p:sp>
      <p:sp>
        <p:nvSpPr>
          <p:cNvPr id="3" name="Date Placeholder 2">
            <a:extLst>
              <a:ext uri="{FF2B5EF4-FFF2-40B4-BE49-F238E27FC236}">
                <a16:creationId xmlns="" xmlns:a16="http://schemas.microsoft.com/office/drawing/2014/main" id="{30A8AE87-A45A-224C-865F-9E279BE7DC6E}"/>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62C4B3E0-BAF3-BC48-B3FE-05CAC5543FE5}"/>
              </a:ext>
            </a:extLst>
          </p:cNvPr>
          <p:cNvSpPr>
            <a:spLocks noGrp="1"/>
          </p:cNvSpPr>
          <p:nvPr>
            <p:ph type="sldNum" sz="quarter" idx="12"/>
          </p:nvPr>
        </p:nvSpPr>
        <p:spPr/>
        <p:txBody>
          <a:bodyPr/>
          <a:lstStyle/>
          <a:p>
            <a:fld id="{B6F15528-21DE-4FAA-801E-634DDDAF4B2B}" type="slidenum">
              <a:rPr lang="en-US" smtClean="0"/>
              <a:pPr/>
              <a:t>93</a:t>
            </a:fld>
            <a:endParaRPr lang="en-US" dirty="0"/>
          </a:p>
        </p:txBody>
      </p:sp>
      <p:sp>
        <p:nvSpPr>
          <p:cNvPr id="5" name="Title 4">
            <a:extLst>
              <a:ext uri="{FF2B5EF4-FFF2-40B4-BE49-F238E27FC236}">
                <a16:creationId xmlns="" xmlns:a16="http://schemas.microsoft.com/office/drawing/2014/main" id="{CB8A0A5D-C3A9-3C4F-9CF5-AA654BFB95E7}"/>
              </a:ext>
            </a:extLst>
          </p:cNvPr>
          <p:cNvSpPr>
            <a:spLocks noGrp="1"/>
          </p:cNvSpPr>
          <p:nvPr>
            <p:ph type="title"/>
          </p:nvPr>
        </p:nvSpPr>
        <p:spPr/>
        <p:txBody>
          <a:bodyPr>
            <a:normAutofit fontScale="90000"/>
          </a:bodyPr>
          <a:lstStyle/>
          <a:p>
            <a:r>
              <a:rPr lang="en-GB" dirty="0"/>
              <a:t>Docker</a:t>
            </a:r>
          </a:p>
        </p:txBody>
      </p:sp>
      <p:pic>
        <p:nvPicPr>
          <p:cNvPr id="6" name="Imagen 5" descr="small_h-trans.png">
            <a:extLst>
              <a:ext uri="{FF2B5EF4-FFF2-40B4-BE49-F238E27FC236}">
                <a16:creationId xmlns="" xmlns:a16="http://schemas.microsoft.com/office/drawing/2014/main" id="{7798BDBA-7515-A648-A593-0642C56B56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51820" y="1772816"/>
            <a:ext cx="3356358" cy="1545470"/>
          </a:xfrm>
          <a:prstGeom prst="rect">
            <a:avLst/>
          </a:prstGeom>
        </p:spPr>
      </p:pic>
    </p:spTree>
    <p:extLst>
      <p:ext uri="{BB962C8B-B14F-4D97-AF65-F5344CB8AC3E}">
        <p14:creationId xmlns:p14="http://schemas.microsoft.com/office/powerpoint/2010/main" val="157954944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1D2A8760-841E-4A40-9479-B86DB71293B0}"/>
              </a:ext>
            </a:extLst>
          </p:cNvPr>
          <p:cNvSpPr>
            <a:spLocks noGrp="1"/>
          </p:cNvSpPr>
          <p:nvPr>
            <p:ph type="sldNum" sz="quarter" idx="12"/>
          </p:nvPr>
        </p:nvSpPr>
        <p:spPr/>
        <p:txBody>
          <a:bodyPr/>
          <a:lstStyle/>
          <a:p>
            <a:fld id="{B6F15528-21DE-4FAA-801E-634DDDAF4B2B}" type="slidenum">
              <a:rPr lang="en-US" smtClean="0"/>
              <a:pPr/>
              <a:t>94</a:t>
            </a:fld>
            <a:endParaRPr lang="en-US" dirty="0"/>
          </a:p>
        </p:txBody>
      </p:sp>
      <p:sp>
        <p:nvSpPr>
          <p:cNvPr id="5" name="Title 4">
            <a:extLst>
              <a:ext uri="{FF2B5EF4-FFF2-40B4-BE49-F238E27FC236}">
                <a16:creationId xmlns="" xmlns:a16="http://schemas.microsoft.com/office/drawing/2014/main" id="{5C20C976-7ECC-934A-A563-D2AC7A9140C0}"/>
              </a:ext>
            </a:extLst>
          </p:cNvPr>
          <p:cNvSpPr>
            <a:spLocks noGrp="1"/>
          </p:cNvSpPr>
          <p:nvPr>
            <p:ph type="title"/>
          </p:nvPr>
        </p:nvSpPr>
        <p:spPr/>
        <p:txBody>
          <a:bodyPr>
            <a:normAutofit fontScale="90000"/>
          </a:bodyPr>
          <a:lstStyle/>
          <a:p>
            <a:r>
              <a:rPr lang="en-GB" dirty="0"/>
              <a:t>Container orchestration</a:t>
            </a:r>
          </a:p>
        </p:txBody>
      </p:sp>
      <p:pic>
        <p:nvPicPr>
          <p:cNvPr id="7" name="Picture 6">
            <a:extLst>
              <a:ext uri="{FF2B5EF4-FFF2-40B4-BE49-F238E27FC236}">
                <a16:creationId xmlns="" xmlns:a16="http://schemas.microsoft.com/office/drawing/2014/main" id="{93389CB4-A19D-A643-A6D2-0E44D94BEF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9026" y="1801830"/>
            <a:ext cx="1763334" cy="3325330"/>
          </a:xfrm>
          <a:prstGeom prst="rect">
            <a:avLst/>
          </a:prstGeom>
        </p:spPr>
      </p:pic>
      <p:sp>
        <p:nvSpPr>
          <p:cNvPr id="8" name="Right Arrow 7">
            <a:extLst>
              <a:ext uri="{FF2B5EF4-FFF2-40B4-BE49-F238E27FC236}">
                <a16:creationId xmlns="" xmlns:a16="http://schemas.microsoft.com/office/drawing/2014/main" id="{A604B9C8-907B-664C-B4D0-1115C03CB9A2}"/>
              </a:ext>
            </a:extLst>
          </p:cNvPr>
          <p:cNvSpPr/>
          <p:nvPr/>
        </p:nvSpPr>
        <p:spPr>
          <a:xfrm>
            <a:off x="3477475" y="2565555"/>
            <a:ext cx="2322258" cy="179788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Container</a:t>
            </a:r>
          </a:p>
          <a:p>
            <a:pPr algn="ctr"/>
            <a:r>
              <a:rPr lang="en-US" dirty="0"/>
              <a:t> Orchestrator</a:t>
            </a:r>
          </a:p>
        </p:txBody>
      </p:sp>
      <p:grpSp>
        <p:nvGrpSpPr>
          <p:cNvPr id="9" name="Group 8">
            <a:extLst>
              <a:ext uri="{FF2B5EF4-FFF2-40B4-BE49-F238E27FC236}">
                <a16:creationId xmlns="" xmlns:a16="http://schemas.microsoft.com/office/drawing/2014/main" id="{062E2963-E8F2-CB48-967F-1BA787D6916E}"/>
              </a:ext>
            </a:extLst>
          </p:cNvPr>
          <p:cNvGrpSpPr/>
          <p:nvPr/>
        </p:nvGrpSpPr>
        <p:grpSpPr>
          <a:xfrm>
            <a:off x="1601670" y="1484784"/>
            <a:ext cx="1512168" cy="3959422"/>
            <a:chOff x="879260" y="1484784"/>
            <a:chExt cx="2016224" cy="3959422"/>
          </a:xfrm>
        </p:grpSpPr>
        <p:grpSp>
          <p:nvGrpSpPr>
            <p:cNvPr id="10" name="Group 9">
              <a:extLst>
                <a:ext uri="{FF2B5EF4-FFF2-40B4-BE49-F238E27FC236}">
                  <a16:creationId xmlns="" xmlns:a16="http://schemas.microsoft.com/office/drawing/2014/main" id="{0C259155-D2C8-2847-90A0-D1F26333D6E3}"/>
                </a:ext>
              </a:extLst>
            </p:cNvPr>
            <p:cNvGrpSpPr/>
            <p:nvPr/>
          </p:nvGrpSpPr>
          <p:grpSpPr>
            <a:xfrm>
              <a:off x="879260" y="1484784"/>
              <a:ext cx="2016224" cy="1728192"/>
              <a:chOff x="683568" y="1772816"/>
              <a:chExt cx="2016224" cy="1728192"/>
            </a:xfrm>
          </p:grpSpPr>
          <p:sp>
            <p:nvSpPr>
              <p:cNvPr id="17" name="Rectangle 16">
                <a:extLst>
                  <a:ext uri="{FF2B5EF4-FFF2-40B4-BE49-F238E27FC236}">
                    <a16:creationId xmlns="" xmlns:a16="http://schemas.microsoft.com/office/drawing/2014/main" id="{5DBC98A4-A944-064A-B085-2D42B1F3988C}"/>
                  </a:ext>
                </a:extLst>
              </p:cNvPr>
              <p:cNvSpPr/>
              <p:nvPr/>
            </p:nvSpPr>
            <p:spPr>
              <a:xfrm>
                <a:off x="683568" y="1772816"/>
                <a:ext cx="201622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t>App A</a:t>
                </a:r>
              </a:p>
            </p:txBody>
          </p:sp>
          <p:sp>
            <p:nvSpPr>
              <p:cNvPr id="18" name="Rounded Rectangle 17">
                <a:extLst>
                  <a:ext uri="{FF2B5EF4-FFF2-40B4-BE49-F238E27FC236}">
                    <a16:creationId xmlns="" xmlns:a16="http://schemas.microsoft.com/office/drawing/2014/main" id="{A64DE07C-6238-4B49-B86F-C7A00C142E96}"/>
                  </a:ext>
                </a:extLst>
              </p:cNvPr>
              <p:cNvSpPr/>
              <p:nvPr/>
            </p:nvSpPr>
            <p:spPr>
              <a:xfrm>
                <a:off x="851640" y="19525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19" name="Rounded Rectangle 18">
                <a:extLst>
                  <a:ext uri="{FF2B5EF4-FFF2-40B4-BE49-F238E27FC236}">
                    <a16:creationId xmlns="" xmlns:a16="http://schemas.microsoft.com/office/drawing/2014/main" id="{C0A62359-289E-E147-A94E-9B1FF0DB2C44}"/>
                  </a:ext>
                </a:extLst>
              </p:cNvPr>
              <p:cNvSpPr/>
              <p:nvPr/>
            </p:nvSpPr>
            <p:spPr>
              <a:xfrm>
                <a:off x="1004040" y="21049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20" name="Rounded Rectangle 19">
                <a:extLst>
                  <a:ext uri="{FF2B5EF4-FFF2-40B4-BE49-F238E27FC236}">
                    <a16:creationId xmlns="" xmlns:a16="http://schemas.microsoft.com/office/drawing/2014/main" id="{80775936-4DF8-A64E-BFA1-0CAAAE934003}"/>
                  </a:ext>
                </a:extLst>
              </p:cNvPr>
              <p:cNvSpPr/>
              <p:nvPr/>
            </p:nvSpPr>
            <p:spPr>
              <a:xfrm>
                <a:off x="1156440" y="22573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sp>
            <p:nvSpPr>
              <p:cNvPr id="21" name="Rounded Rectangle 20">
                <a:extLst>
                  <a:ext uri="{FF2B5EF4-FFF2-40B4-BE49-F238E27FC236}">
                    <a16:creationId xmlns="" xmlns:a16="http://schemas.microsoft.com/office/drawing/2014/main" id="{9D3125EA-B12A-B546-906F-65B7237977BB}"/>
                  </a:ext>
                </a:extLst>
              </p:cNvPr>
              <p:cNvSpPr/>
              <p:nvPr/>
            </p:nvSpPr>
            <p:spPr>
              <a:xfrm>
                <a:off x="1308840" y="2409703"/>
                <a:ext cx="1173832" cy="66665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Container</a:t>
                </a:r>
              </a:p>
            </p:txBody>
          </p:sp>
        </p:grpSp>
        <p:grpSp>
          <p:nvGrpSpPr>
            <p:cNvPr id="11" name="Group 10">
              <a:extLst>
                <a:ext uri="{FF2B5EF4-FFF2-40B4-BE49-F238E27FC236}">
                  <a16:creationId xmlns="" xmlns:a16="http://schemas.microsoft.com/office/drawing/2014/main" id="{56BF7F28-4DF4-4046-A102-C20804C33D6D}"/>
                </a:ext>
              </a:extLst>
            </p:cNvPr>
            <p:cNvGrpSpPr/>
            <p:nvPr/>
          </p:nvGrpSpPr>
          <p:grpSpPr>
            <a:xfrm>
              <a:off x="879260" y="3716014"/>
              <a:ext cx="2016224" cy="1728192"/>
              <a:chOff x="683568" y="1772816"/>
              <a:chExt cx="2016224" cy="1728192"/>
            </a:xfrm>
          </p:grpSpPr>
          <p:sp>
            <p:nvSpPr>
              <p:cNvPr id="12" name="Rectangle 11">
                <a:extLst>
                  <a:ext uri="{FF2B5EF4-FFF2-40B4-BE49-F238E27FC236}">
                    <a16:creationId xmlns="" xmlns:a16="http://schemas.microsoft.com/office/drawing/2014/main" id="{2D057CD0-55DF-1448-9B10-F08A58F3A3C9}"/>
                  </a:ext>
                </a:extLst>
              </p:cNvPr>
              <p:cNvSpPr/>
              <p:nvPr/>
            </p:nvSpPr>
            <p:spPr>
              <a:xfrm>
                <a:off x="683568" y="1772816"/>
                <a:ext cx="2016224" cy="1728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dirty="0"/>
                  <a:t>App B</a:t>
                </a:r>
              </a:p>
            </p:txBody>
          </p:sp>
          <p:sp>
            <p:nvSpPr>
              <p:cNvPr id="13" name="Rounded Rectangle 12">
                <a:extLst>
                  <a:ext uri="{FF2B5EF4-FFF2-40B4-BE49-F238E27FC236}">
                    <a16:creationId xmlns="" xmlns:a16="http://schemas.microsoft.com/office/drawing/2014/main" id="{1A778276-115B-F842-B595-6A6D724E951A}"/>
                  </a:ext>
                </a:extLst>
              </p:cNvPr>
              <p:cNvSpPr/>
              <p:nvPr/>
            </p:nvSpPr>
            <p:spPr>
              <a:xfrm>
                <a:off x="851640" y="19525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4" name="Rounded Rectangle 13">
                <a:extLst>
                  <a:ext uri="{FF2B5EF4-FFF2-40B4-BE49-F238E27FC236}">
                    <a16:creationId xmlns="" xmlns:a16="http://schemas.microsoft.com/office/drawing/2014/main" id="{3B80F0FE-C49D-294C-851B-A32394CC3887}"/>
                  </a:ext>
                </a:extLst>
              </p:cNvPr>
              <p:cNvSpPr/>
              <p:nvPr/>
            </p:nvSpPr>
            <p:spPr>
              <a:xfrm>
                <a:off x="1004040" y="21049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5" name="Rounded Rectangle 14">
                <a:extLst>
                  <a:ext uri="{FF2B5EF4-FFF2-40B4-BE49-F238E27FC236}">
                    <a16:creationId xmlns="" xmlns:a16="http://schemas.microsoft.com/office/drawing/2014/main" id="{B2DA3109-1C23-C146-B3CA-97A5C66811D8}"/>
                  </a:ext>
                </a:extLst>
              </p:cNvPr>
              <p:cNvSpPr/>
              <p:nvPr/>
            </p:nvSpPr>
            <p:spPr>
              <a:xfrm>
                <a:off x="1156440" y="22573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sp>
            <p:nvSpPr>
              <p:cNvPr id="16" name="Rounded Rectangle 15">
                <a:extLst>
                  <a:ext uri="{FF2B5EF4-FFF2-40B4-BE49-F238E27FC236}">
                    <a16:creationId xmlns="" xmlns:a16="http://schemas.microsoft.com/office/drawing/2014/main" id="{F77CEF86-76C0-8D4A-BFB4-A9852D78ADD5}"/>
                  </a:ext>
                </a:extLst>
              </p:cNvPr>
              <p:cNvSpPr/>
              <p:nvPr/>
            </p:nvSpPr>
            <p:spPr>
              <a:xfrm>
                <a:off x="1308840" y="2409703"/>
                <a:ext cx="1173832" cy="66665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t>Container</a:t>
                </a:r>
              </a:p>
            </p:txBody>
          </p:sp>
        </p:grpSp>
      </p:grpSp>
      <p:sp>
        <p:nvSpPr>
          <p:cNvPr id="22" name="TextBox 21">
            <a:extLst>
              <a:ext uri="{FF2B5EF4-FFF2-40B4-BE49-F238E27FC236}">
                <a16:creationId xmlns="" xmlns:a16="http://schemas.microsoft.com/office/drawing/2014/main" id="{4EF2B5DB-8D5C-9642-9A48-695530FB5097}"/>
              </a:ext>
            </a:extLst>
          </p:cNvPr>
          <p:cNvSpPr txBox="1"/>
          <p:nvPr/>
        </p:nvSpPr>
        <p:spPr>
          <a:xfrm>
            <a:off x="6147606" y="4581128"/>
            <a:ext cx="1566174" cy="369332"/>
          </a:xfrm>
          <a:prstGeom prst="rect">
            <a:avLst/>
          </a:prstGeom>
          <a:noFill/>
        </p:spPr>
        <p:txBody>
          <a:bodyPr wrap="square" rtlCol="0">
            <a:spAutoFit/>
          </a:bodyPr>
          <a:lstStyle/>
          <a:p>
            <a:pPr algn="ctr"/>
            <a:r>
              <a:rPr lang="en-US" dirty="0"/>
              <a:t>Infrastructure</a:t>
            </a:r>
          </a:p>
        </p:txBody>
      </p:sp>
      <p:sp>
        <p:nvSpPr>
          <p:cNvPr id="23" name="Rectangle 22">
            <a:extLst>
              <a:ext uri="{FF2B5EF4-FFF2-40B4-BE49-F238E27FC236}">
                <a16:creationId xmlns="" xmlns:a16="http://schemas.microsoft.com/office/drawing/2014/main" id="{1D50BB4C-740B-C745-9417-E3CA16ADA44D}"/>
              </a:ext>
            </a:extLst>
          </p:cNvPr>
          <p:cNvSpPr/>
          <p:nvPr/>
        </p:nvSpPr>
        <p:spPr>
          <a:xfrm>
            <a:off x="3275856" y="4437112"/>
            <a:ext cx="2725496" cy="258532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defRPr/>
            </a:pPr>
            <a:r>
              <a:rPr lang="en-US" dirty="0"/>
              <a:t>Schedule containers to physical or virtual machines</a:t>
            </a:r>
          </a:p>
          <a:p>
            <a:pPr>
              <a:defRPr/>
            </a:pPr>
            <a:r>
              <a:rPr lang="en-US" dirty="0"/>
              <a:t>Restart containers if they stop</a:t>
            </a:r>
          </a:p>
          <a:p>
            <a:pPr>
              <a:defRPr/>
            </a:pPr>
            <a:r>
              <a:rPr lang="en-US" dirty="0"/>
              <a:t>Provide private container network</a:t>
            </a:r>
          </a:p>
          <a:p>
            <a:pPr>
              <a:defRPr/>
            </a:pPr>
            <a:r>
              <a:rPr lang="en-US" dirty="0"/>
              <a:t>Scale up and down</a:t>
            </a:r>
          </a:p>
          <a:p>
            <a:pPr>
              <a:defRPr/>
            </a:pPr>
            <a:r>
              <a:rPr lang="en-US" dirty="0"/>
              <a:t>Service discovery</a:t>
            </a:r>
          </a:p>
        </p:txBody>
      </p:sp>
      <p:grpSp>
        <p:nvGrpSpPr>
          <p:cNvPr id="28" name="Group 27">
            <a:extLst>
              <a:ext uri="{FF2B5EF4-FFF2-40B4-BE49-F238E27FC236}">
                <a16:creationId xmlns="" xmlns:a16="http://schemas.microsoft.com/office/drawing/2014/main" id="{8F2DDFBE-D90A-1245-A2EB-928EBCE2A278}"/>
              </a:ext>
            </a:extLst>
          </p:cNvPr>
          <p:cNvGrpSpPr/>
          <p:nvPr/>
        </p:nvGrpSpPr>
        <p:grpSpPr>
          <a:xfrm>
            <a:off x="3527991" y="782341"/>
            <a:ext cx="2753695" cy="2118686"/>
            <a:chOff x="4703987" y="782341"/>
            <a:chExt cx="3671593" cy="2118686"/>
          </a:xfrm>
        </p:grpSpPr>
        <p:pic>
          <p:nvPicPr>
            <p:cNvPr id="25" name="Picture 24">
              <a:extLst>
                <a:ext uri="{FF2B5EF4-FFF2-40B4-BE49-F238E27FC236}">
                  <a16:creationId xmlns="" xmlns:a16="http://schemas.microsoft.com/office/drawing/2014/main" id="{4CA89BE9-98C9-8147-856A-E9EDC12C85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5501" y="1789770"/>
              <a:ext cx="2850079" cy="504464"/>
            </a:xfrm>
            <a:prstGeom prst="rect">
              <a:avLst/>
            </a:prstGeom>
          </p:spPr>
        </p:pic>
        <p:pic>
          <p:nvPicPr>
            <p:cNvPr id="26" name="Picture 25">
              <a:extLst>
                <a:ext uri="{FF2B5EF4-FFF2-40B4-BE49-F238E27FC236}">
                  <a16:creationId xmlns="" xmlns:a16="http://schemas.microsoft.com/office/drawing/2014/main" id="{4CAFDBBF-A9B5-BB4C-9D79-FC81B66955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3987" y="2331070"/>
              <a:ext cx="1571573" cy="569957"/>
            </a:xfrm>
            <a:prstGeom prst="rect">
              <a:avLst/>
            </a:prstGeom>
          </p:spPr>
        </p:pic>
        <p:pic>
          <p:nvPicPr>
            <p:cNvPr id="27" name="Picture 26">
              <a:extLst>
                <a:ext uri="{FF2B5EF4-FFF2-40B4-BE49-F238E27FC236}">
                  <a16:creationId xmlns="" xmlns:a16="http://schemas.microsoft.com/office/drawing/2014/main" id="{909556F7-D1D7-D241-B5C3-87A6B6CE61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08953" y="782341"/>
              <a:ext cx="1999246" cy="989011"/>
            </a:xfrm>
            <a:prstGeom prst="rect">
              <a:avLst/>
            </a:prstGeom>
          </p:spPr>
        </p:pic>
      </p:grpSp>
    </p:spTree>
    <p:extLst>
      <p:ext uri="{BB962C8B-B14F-4D97-AF65-F5344CB8AC3E}">
        <p14:creationId xmlns:p14="http://schemas.microsoft.com/office/powerpoint/2010/main" val="1889622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dissolv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D1C148ED-C7F8-3946-8A05-56276C730B1C}"/>
              </a:ext>
            </a:extLst>
          </p:cNvPr>
          <p:cNvSpPr>
            <a:spLocks noGrp="1"/>
          </p:cNvSpPr>
          <p:nvPr>
            <p:ph idx="1"/>
          </p:nvPr>
        </p:nvSpPr>
        <p:spPr/>
        <p:txBody>
          <a:bodyPr>
            <a:normAutofit lnSpcReduction="10000"/>
          </a:bodyPr>
          <a:lstStyle/>
          <a:p>
            <a:r>
              <a:rPr lang="en-GB" dirty="0"/>
              <a:t>Run containers on top of EGI Cloud Compute VMs</a:t>
            </a:r>
          </a:p>
          <a:p>
            <a:r>
              <a:rPr lang="en-GB" dirty="0"/>
              <a:t>2 (+ 1) options:</a:t>
            </a:r>
          </a:p>
          <a:p>
            <a:pPr lvl="1"/>
            <a:r>
              <a:rPr lang="en-GB" dirty="0"/>
              <a:t>Single node: start the EGI Docker VM and run containers directly (or with docker compose)</a:t>
            </a:r>
          </a:p>
          <a:p>
            <a:pPr lvl="1"/>
            <a:r>
              <a:rPr lang="en-GB" dirty="0"/>
              <a:t>Kubernetes: start a cluster of VMs and create a Kubernetes cluster to run your containers</a:t>
            </a:r>
          </a:p>
          <a:p>
            <a:pPr lvl="2"/>
            <a:r>
              <a:rPr lang="en-GB" dirty="0"/>
              <a:t>Start the cluster using IM + Ansible</a:t>
            </a:r>
          </a:p>
          <a:p>
            <a:pPr lvl="2"/>
            <a:r>
              <a:rPr lang="en-GB" dirty="0"/>
              <a:t>Working on: auto-scaling with EC3, Check-in integration at Kubernetes level</a:t>
            </a:r>
          </a:p>
          <a:p>
            <a:pPr lvl="1"/>
            <a:r>
              <a:rPr lang="en-GB" dirty="0" err="1"/>
              <a:t>udocker</a:t>
            </a:r>
            <a:r>
              <a:rPr lang="en-GB" dirty="0"/>
              <a:t>: run containers as jobs in the EGI HTC service</a:t>
            </a:r>
          </a:p>
          <a:p>
            <a:r>
              <a:rPr lang="en-GB" dirty="0"/>
              <a:t>https://</a:t>
            </a:r>
            <a:r>
              <a:rPr lang="en-GB" dirty="0" err="1"/>
              <a:t>wiki.egi.eu</a:t>
            </a:r>
            <a:r>
              <a:rPr lang="en-GB" dirty="0"/>
              <a:t>/wiki/</a:t>
            </a:r>
            <a:r>
              <a:rPr lang="en-GB" dirty="0" err="1"/>
              <a:t>Federated_Cloud_Containers</a:t>
            </a:r>
            <a:endParaRPr lang="en-GB" dirty="0"/>
          </a:p>
        </p:txBody>
      </p:sp>
      <p:sp>
        <p:nvSpPr>
          <p:cNvPr id="4" name="Slide Number Placeholder 3">
            <a:extLst>
              <a:ext uri="{FF2B5EF4-FFF2-40B4-BE49-F238E27FC236}">
                <a16:creationId xmlns="" xmlns:a16="http://schemas.microsoft.com/office/drawing/2014/main" id="{8191B390-ADDD-6440-ADFF-33743DABE100}"/>
              </a:ext>
            </a:extLst>
          </p:cNvPr>
          <p:cNvSpPr>
            <a:spLocks noGrp="1"/>
          </p:cNvSpPr>
          <p:nvPr>
            <p:ph type="sldNum" sz="quarter" idx="12"/>
          </p:nvPr>
        </p:nvSpPr>
        <p:spPr/>
        <p:txBody>
          <a:bodyPr/>
          <a:lstStyle/>
          <a:p>
            <a:fld id="{B6F15528-21DE-4FAA-801E-634DDDAF4B2B}" type="slidenum">
              <a:rPr lang="en-US" smtClean="0"/>
              <a:pPr/>
              <a:t>95</a:t>
            </a:fld>
            <a:endParaRPr lang="en-US" dirty="0"/>
          </a:p>
        </p:txBody>
      </p:sp>
      <p:sp>
        <p:nvSpPr>
          <p:cNvPr id="5" name="Title 4">
            <a:extLst>
              <a:ext uri="{FF2B5EF4-FFF2-40B4-BE49-F238E27FC236}">
                <a16:creationId xmlns="" xmlns:a16="http://schemas.microsoft.com/office/drawing/2014/main" id="{157C8BD8-4577-5F4D-B00B-CEDC26139F04}"/>
              </a:ext>
            </a:extLst>
          </p:cNvPr>
          <p:cNvSpPr>
            <a:spLocks noGrp="1"/>
          </p:cNvSpPr>
          <p:nvPr>
            <p:ph type="title"/>
          </p:nvPr>
        </p:nvSpPr>
        <p:spPr/>
        <p:txBody>
          <a:bodyPr>
            <a:normAutofit fontScale="90000"/>
          </a:bodyPr>
          <a:lstStyle/>
          <a:p>
            <a:r>
              <a:rPr lang="en-GB" dirty="0"/>
              <a:t>EGI Cloud Container Compute</a:t>
            </a:r>
          </a:p>
        </p:txBody>
      </p:sp>
    </p:spTree>
    <p:extLst>
      <p:ext uri="{BB962C8B-B14F-4D97-AF65-F5344CB8AC3E}">
        <p14:creationId xmlns:p14="http://schemas.microsoft.com/office/powerpoint/2010/main" val="241603031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234B92B4-5F24-2C41-88D9-0EB268D7B439}"/>
              </a:ext>
            </a:extLst>
          </p:cNvPr>
          <p:cNvSpPr>
            <a:spLocks noGrp="1"/>
          </p:cNvSpPr>
          <p:nvPr>
            <p:ph idx="1"/>
          </p:nvPr>
        </p:nvSpPr>
        <p:spPr/>
        <p:txBody>
          <a:bodyPr>
            <a:normAutofit fontScale="92500" lnSpcReduction="20000"/>
          </a:bodyPr>
          <a:lstStyle/>
          <a:p>
            <a:r>
              <a:rPr lang="en-US" dirty="0"/>
              <a:t>Kubernetes</a:t>
            </a:r>
            <a:r>
              <a:rPr lang="en-US" i="1" dirty="0"/>
              <a:t> </a:t>
            </a:r>
            <a:r>
              <a:rPr lang="en-US" dirty="0"/>
              <a:t>is an </a:t>
            </a:r>
            <a:r>
              <a:rPr lang="en-US" i="1" dirty="0"/>
              <a:t>open-source platform for automating deployment, scaling, and operations of application containers across clusters of hosts, providing container-centric infrastructure.</a:t>
            </a:r>
          </a:p>
          <a:p>
            <a:r>
              <a:rPr lang="en-US" dirty="0"/>
              <a:t>Some concepts:</a:t>
            </a:r>
          </a:p>
          <a:p>
            <a:pPr lvl="1"/>
            <a:r>
              <a:rPr lang="en-US" i="1" dirty="0"/>
              <a:t>Pod</a:t>
            </a:r>
            <a:r>
              <a:rPr lang="en-US" dirty="0"/>
              <a:t>: group of one or more containers, shared storage and options to run the containers </a:t>
            </a:r>
          </a:p>
          <a:p>
            <a:pPr lvl="1"/>
            <a:r>
              <a:rPr lang="en-US" i="1" dirty="0"/>
              <a:t>Deployment </a:t>
            </a:r>
            <a:r>
              <a:rPr lang="en-US" dirty="0"/>
              <a:t>maintains the desired count of Pods all the time</a:t>
            </a:r>
          </a:p>
          <a:p>
            <a:pPr lvl="1"/>
            <a:r>
              <a:rPr lang="en-US" i="1" dirty="0"/>
              <a:t>Service: </a:t>
            </a:r>
            <a:r>
              <a:rPr lang="en-US" dirty="0"/>
              <a:t>logical set of Pods and a policy by which to access them. </a:t>
            </a:r>
          </a:p>
          <a:p>
            <a:pPr lvl="2"/>
            <a:r>
              <a:rPr lang="en-US" dirty="0"/>
              <a:t>Exposed  to the exterior of the Kubernetes cluster via mapping of ports and or Load Balancing</a:t>
            </a:r>
          </a:p>
          <a:p>
            <a:pPr lvl="1"/>
            <a:r>
              <a:rPr lang="en-US" i="1" dirty="0"/>
              <a:t>Job</a:t>
            </a:r>
            <a:r>
              <a:rPr lang="en-US" dirty="0"/>
              <a:t>: A </a:t>
            </a:r>
            <a:r>
              <a:rPr lang="en-US" i="1" dirty="0"/>
              <a:t>job</a:t>
            </a:r>
            <a:r>
              <a:rPr lang="en-US" dirty="0"/>
              <a:t> creates one or more pods and ensures that a specified number of them successfully terminate. </a:t>
            </a:r>
          </a:p>
          <a:p>
            <a:endParaRPr lang="en-GB" dirty="0"/>
          </a:p>
        </p:txBody>
      </p:sp>
      <p:sp>
        <p:nvSpPr>
          <p:cNvPr id="3" name="Date Placeholder 2">
            <a:extLst>
              <a:ext uri="{FF2B5EF4-FFF2-40B4-BE49-F238E27FC236}">
                <a16:creationId xmlns="" xmlns:a16="http://schemas.microsoft.com/office/drawing/2014/main" id="{0861678C-2614-CB49-8C3D-C9CF4A87987C}"/>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45044B77-3985-EA49-83D9-9DD63A22C0F9}"/>
              </a:ext>
            </a:extLst>
          </p:cNvPr>
          <p:cNvSpPr>
            <a:spLocks noGrp="1"/>
          </p:cNvSpPr>
          <p:nvPr>
            <p:ph type="sldNum" sz="quarter" idx="12"/>
          </p:nvPr>
        </p:nvSpPr>
        <p:spPr/>
        <p:txBody>
          <a:bodyPr/>
          <a:lstStyle/>
          <a:p>
            <a:fld id="{B6F15528-21DE-4FAA-801E-634DDDAF4B2B}" type="slidenum">
              <a:rPr lang="en-US" smtClean="0"/>
              <a:pPr/>
              <a:t>96</a:t>
            </a:fld>
            <a:endParaRPr lang="en-US" dirty="0"/>
          </a:p>
        </p:txBody>
      </p:sp>
      <p:sp>
        <p:nvSpPr>
          <p:cNvPr id="5" name="Title 4">
            <a:extLst>
              <a:ext uri="{FF2B5EF4-FFF2-40B4-BE49-F238E27FC236}">
                <a16:creationId xmlns="" xmlns:a16="http://schemas.microsoft.com/office/drawing/2014/main" id="{4541F80D-1177-EA44-A120-3EB03DCD8EB4}"/>
              </a:ext>
            </a:extLst>
          </p:cNvPr>
          <p:cNvSpPr>
            <a:spLocks noGrp="1"/>
          </p:cNvSpPr>
          <p:nvPr>
            <p:ph type="title"/>
          </p:nvPr>
        </p:nvSpPr>
        <p:spPr/>
        <p:txBody>
          <a:bodyPr>
            <a:normAutofit fontScale="90000"/>
          </a:bodyPr>
          <a:lstStyle/>
          <a:p>
            <a:r>
              <a:rPr lang="en-GB" dirty="0"/>
              <a:t>Kubernetes</a:t>
            </a:r>
          </a:p>
        </p:txBody>
      </p:sp>
    </p:spTree>
    <p:extLst>
      <p:ext uri="{BB962C8B-B14F-4D97-AF65-F5344CB8AC3E}">
        <p14:creationId xmlns:p14="http://schemas.microsoft.com/office/powerpoint/2010/main" val="257634343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 xmlns:a16="http://schemas.microsoft.com/office/drawing/2014/main" id="{50E02579-57C2-8C46-B05B-1AF3BEBA1A3D}"/>
              </a:ext>
            </a:extLst>
          </p:cNvPr>
          <p:cNvSpPr>
            <a:spLocks noGrp="1"/>
          </p:cNvSpPr>
          <p:nvPr>
            <p:ph idx="1"/>
          </p:nvPr>
        </p:nvSpPr>
        <p:spPr/>
        <p:txBody>
          <a:bodyPr>
            <a:noAutofit/>
          </a:bodyPr>
          <a:lstStyle/>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apps/v1</a:t>
            </a:r>
          </a:p>
          <a:p>
            <a:pPr marL="0" indent="0">
              <a:buNone/>
            </a:pPr>
            <a:r>
              <a:rPr lang="en-GB" sz="900" dirty="0">
                <a:latin typeface="Consolas" panose="020B0609020204030204" pitchFamily="49" charset="0"/>
                <a:cs typeface="Consolas" panose="020B0609020204030204" pitchFamily="49" charset="0"/>
              </a:rPr>
              <a:t>kind: Deployment</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selector:</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matchLabels</a:t>
            </a:r>
            <a:r>
              <a:rPr lang="en-GB" sz="900" dirty="0">
                <a:latin typeface="Consolas" panose="020B0609020204030204" pitchFamily="49" charset="0"/>
                <a:cs typeface="Consolas" panose="020B0609020204030204" pitchFamily="49" charset="0"/>
              </a:rPr>
              <a:t>:</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  replicas: 3</a:t>
            </a:r>
          </a:p>
          <a:p>
            <a:pPr marL="0" indent="0">
              <a:buNone/>
            </a:pPr>
            <a:r>
              <a:rPr lang="en-GB" sz="900" dirty="0">
                <a:latin typeface="Consolas" panose="020B0609020204030204" pitchFamily="49" charset="0"/>
                <a:cs typeface="Consolas" panose="020B0609020204030204" pitchFamily="49" charset="0"/>
              </a:rPr>
              <a:t>  template:</a:t>
            </a:r>
          </a:p>
          <a:p>
            <a:pPr marL="0" indent="0">
              <a:buNone/>
            </a:pPr>
            <a:r>
              <a:rPr lang="en-GB" sz="900" dirty="0">
                <a:latin typeface="Consolas" panose="020B0609020204030204" pitchFamily="49" charset="0"/>
                <a:cs typeface="Consolas" panose="020B0609020204030204" pitchFamily="49" charset="0"/>
              </a:rPr>
              <a:t>    metadata:</a:t>
            </a:r>
          </a:p>
          <a:p>
            <a:pPr marL="0" indent="0">
              <a:buNone/>
            </a:pPr>
            <a:r>
              <a:rPr lang="en-GB" sz="900" dirty="0">
                <a:latin typeface="Consolas" panose="020B0609020204030204" pitchFamily="49" charset="0"/>
                <a:cs typeface="Consolas" panose="020B0609020204030204" pitchFamily="49" charset="0"/>
              </a:rPr>
              <a:t>      labels:</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    spec:</a:t>
            </a:r>
          </a:p>
          <a:p>
            <a:pPr marL="0" indent="0">
              <a:buNone/>
            </a:pPr>
            <a:r>
              <a:rPr lang="en-GB" sz="900" dirty="0">
                <a:latin typeface="Consolas" panose="020B0609020204030204" pitchFamily="49" charset="0"/>
                <a:cs typeface="Consolas" panose="020B0609020204030204" pitchFamily="49" charset="0"/>
              </a:rPr>
              <a:t>      containers:</a:t>
            </a:r>
          </a:p>
          <a:p>
            <a:pPr marL="0" indent="0">
              <a:buNone/>
            </a:pPr>
            <a:r>
              <a:rPr lang="en-GB" sz="900" dirty="0">
                <a:latin typeface="Consolas" panose="020B0609020204030204" pitchFamily="49" charset="0"/>
                <a:cs typeface="Consolas" panose="020B0609020204030204" pitchFamily="49" charset="0"/>
              </a:rPr>
              <a:t>      - name: </a:t>
            </a:r>
            <a:r>
              <a:rPr lang="en-GB" sz="900" dirty="0" err="1">
                <a:latin typeface="Consolas" panose="020B0609020204030204" pitchFamily="49" charset="0"/>
                <a:cs typeface="Consolas" panose="020B0609020204030204" pitchFamily="49" charset="0"/>
              </a:rPr>
              <a:t>php-redis</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image: </a:t>
            </a:r>
            <a:r>
              <a:rPr lang="en-GB" sz="900" dirty="0" err="1">
                <a:latin typeface="Consolas" panose="020B0609020204030204" pitchFamily="49" charset="0"/>
                <a:cs typeface="Consolas" panose="020B0609020204030204" pitchFamily="49" charset="0"/>
              </a:rPr>
              <a:t>gcr.io</a:t>
            </a:r>
            <a:r>
              <a:rPr lang="en-GB" sz="900" dirty="0">
                <a:latin typeface="Consolas" panose="020B0609020204030204" pitchFamily="49" charset="0"/>
                <a:cs typeface="Consolas" panose="020B0609020204030204" pitchFamily="49" charset="0"/>
              </a:rPr>
              <a:t>/google-samples/gb-frontend:v4</a:t>
            </a:r>
          </a:p>
          <a:p>
            <a:pPr marL="0" indent="0">
              <a:buNone/>
            </a:pPr>
            <a:r>
              <a:rPr lang="en-GB" sz="900" dirty="0">
                <a:latin typeface="Consolas" panose="020B0609020204030204" pitchFamily="49" charset="0"/>
                <a:cs typeface="Consolas" panose="020B0609020204030204" pitchFamily="49" charset="0"/>
              </a:rPr>
              <a:t>        resources:</a:t>
            </a:r>
          </a:p>
          <a:p>
            <a:pPr marL="0" indent="0">
              <a:buNone/>
            </a:pPr>
            <a:r>
              <a:rPr lang="en-GB" sz="900" dirty="0">
                <a:latin typeface="Consolas" panose="020B0609020204030204" pitchFamily="49" charset="0"/>
                <a:cs typeface="Consolas" panose="020B0609020204030204" pitchFamily="49" charset="0"/>
              </a:rPr>
              <a:t>          requests:</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cpu</a:t>
            </a:r>
            <a:r>
              <a:rPr lang="en-GB" sz="900" dirty="0">
                <a:latin typeface="Consolas" panose="020B0609020204030204" pitchFamily="49" charset="0"/>
                <a:cs typeface="Consolas" panose="020B0609020204030204" pitchFamily="49" charset="0"/>
              </a:rPr>
              <a:t>: 100m</a:t>
            </a:r>
          </a:p>
          <a:p>
            <a:pPr marL="0" indent="0">
              <a:buNone/>
            </a:pPr>
            <a:r>
              <a:rPr lang="en-GB" sz="900" dirty="0">
                <a:latin typeface="Consolas" panose="020B0609020204030204" pitchFamily="49" charset="0"/>
                <a:cs typeface="Consolas" panose="020B0609020204030204" pitchFamily="49" charset="0"/>
              </a:rPr>
              <a:t>            memory: 100Mi</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env</a:t>
            </a:r>
            <a:r>
              <a:rPr lang="en-GB" sz="900" dirty="0">
                <a:latin typeface="Consolas" panose="020B0609020204030204" pitchFamily="49" charset="0"/>
                <a:cs typeface="Consolas" panose="020B0609020204030204" pitchFamily="49" charset="0"/>
              </a:rPr>
              <a:t>:</a:t>
            </a:r>
          </a:p>
          <a:p>
            <a:pPr marL="0" indent="0">
              <a:buNone/>
            </a:pPr>
            <a:r>
              <a:rPr lang="en-GB" sz="900" dirty="0">
                <a:latin typeface="Consolas" panose="020B0609020204030204" pitchFamily="49" charset="0"/>
                <a:cs typeface="Consolas" panose="020B0609020204030204" pitchFamily="49" charset="0"/>
              </a:rPr>
              <a:t>        - name: GET_HOSTS_FROM</a:t>
            </a:r>
          </a:p>
          <a:p>
            <a:pPr marL="0" indent="0">
              <a:buNone/>
            </a:pPr>
            <a:r>
              <a:rPr lang="en-GB" sz="900" dirty="0">
                <a:latin typeface="Consolas" panose="020B0609020204030204" pitchFamily="49" charset="0"/>
                <a:cs typeface="Consolas" panose="020B0609020204030204" pitchFamily="49" charset="0"/>
              </a:rPr>
              <a:t>          value: </a:t>
            </a:r>
            <a:r>
              <a:rPr lang="en-GB" sz="900" dirty="0" err="1">
                <a:latin typeface="Consolas" panose="020B0609020204030204" pitchFamily="49" charset="0"/>
                <a:cs typeface="Consolas" panose="020B0609020204030204" pitchFamily="49" charset="0"/>
              </a:rPr>
              <a:t>dns</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ports:</a:t>
            </a:r>
          </a:p>
          <a:p>
            <a:pPr marL="0" indent="0">
              <a:buNone/>
            </a:pPr>
            <a:r>
              <a:rPr lang="en-GB" sz="900" dirty="0">
                <a:latin typeface="Consolas" panose="020B0609020204030204" pitchFamily="49" charset="0"/>
                <a:cs typeface="Consolas" panose="020B0609020204030204" pitchFamily="49" charset="0"/>
              </a:rPr>
              <a:t>        - </a:t>
            </a:r>
            <a:r>
              <a:rPr lang="en-GB" sz="900" dirty="0" err="1">
                <a:latin typeface="Consolas" panose="020B0609020204030204" pitchFamily="49" charset="0"/>
                <a:cs typeface="Consolas" panose="020B0609020204030204" pitchFamily="49" charset="0"/>
              </a:rPr>
              <a:t>containerPort</a:t>
            </a:r>
            <a:r>
              <a:rPr lang="en-GB" sz="900" dirty="0">
                <a:latin typeface="Consolas" panose="020B0609020204030204" pitchFamily="49" charset="0"/>
                <a:cs typeface="Consolas" panose="020B0609020204030204" pitchFamily="49" charset="0"/>
              </a:rPr>
              <a:t>: 80</a:t>
            </a:r>
          </a:p>
        </p:txBody>
      </p:sp>
      <p:sp>
        <p:nvSpPr>
          <p:cNvPr id="7" name="Content Placeholder 6">
            <a:extLst>
              <a:ext uri="{FF2B5EF4-FFF2-40B4-BE49-F238E27FC236}">
                <a16:creationId xmlns="" xmlns:a16="http://schemas.microsoft.com/office/drawing/2014/main" id="{843D77C3-DD3C-2F47-A133-0B4EF8DDAF31}"/>
              </a:ext>
            </a:extLst>
          </p:cNvPr>
          <p:cNvSpPr>
            <a:spLocks noGrp="1"/>
          </p:cNvSpPr>
          <p:nvPr>
            <p:ph idx="15"/>
          </p:nvPr>
        </p:nvSpPr>
        <p:spPr/>
        <p:txBody>
          <a:bodyPr>
            <a:normAutofit lnSpcReduction="10000"/>
          </a:bodyPr>
          <a:lstStyle/>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v1</a:t>
            </a:r>
          </a:p>
          <a:p>
            <a:pPr marL="0" indent="0">
              <a:buNone/>
            </a:pPr>
            <a:r>
              <a:rPr lang="en-GB" sz="900" dirty="0">
                <a:latin typeface="Consolas" panose="020B0609020204030204" pitchFamily="49" charset="0"/>
                <a:cs typeface="Consolas" panose="020B0609020204030204" pitchFamily="49" charset="0"/>
              </a:rPr>
              <a:t>kind: Service</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a:t>
            </a:r>
          </a:p>
          <a:p>
            <a:pPr marL="0" indent="0">
              <a:buNone/>
            </a:pPr>
            <a:r>
              <a:rPr lang="en-GB" sz="900" dirty="0">
                <a:latin typeface="Consolas" panose="020B0609020204030204" pitchFamily="49" charset="0"/>
                <a:cs typeface="Consolas" panose="020B0609020204030204" pitchFamily="49" charset="0"/>
              </a:rPr>
              <a:t>  labels:</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 comment or delete the following line if you want to use a </a:t>
            </a:r>
            <a:r>
              <a:rPr lang="en-GB" sz="900" dirty="0" err="1">
                <a:latin typeface="Consolas" panose="020B0609020204030204" pitchFamily="49" charset="0"/>
                <a:cs typeface="Consolas" panose="020B0609020204030204" pitchFamily="49" charset="0"/>
              </a:rPr>
              <a:t>LoadBalancer</a:t>
            </a:r>
            <a:endParaRPr lang="en-GB" sz="900" dirty="0">
              <a:latin typeface="Consolas" panose="020B0609020204030204" pitchFamily="49" charset="0"/>
              <a:cs typeface="Consolas" panose="020B0609020204030204" pitchFamily="49" charset="0"/>
            </a:endParaRPr>
          </a:p>
          <a:p>
            <a:pPr marL="0" indent="0">
              <a:buNone/>
            </a:pPr>
            <a:r>
              <a:rPr lang="en-GB" sz="900" dirty="0">
                <a:latin typeface="Consolas" panose="020B0609020204030204" pitchFamily="49" charset="0"/>
                <a:cs typeface="Consolas" panose="020B0609020204030204" pitchFamily="49" charset="0"/>
              </a:rPr>
              <a:t>  type: </a:t>
            </a:r>
            <a:r>
              <a:rPr lang="en-GB" sz="900" dirty="0" err="1">
                <a:latin typeface="Consolas" panose="020B0609020204030204" pitchFamily="49" charset="0"/>
                <a:cs typeface="Consolas" panose="020B0609020204030204" pitchFamily="49" charset="0"/>
              </a:rPr>
              <a:t>NodePort</a:t>
            </a:r>
            <a:r>
              <a:rPr lang="en-GB" sz="900" dirty="0">
                <a:latin typeface="Consolas" panose="020B0609020204030204" pitchFamily="49" charset="0"/>
                <a:cs typeface="Consolas" panose="020B0609020204030204" pitchFamily="49" charset="0"/>
              </a:rPr>
              <a:t> </a:t>
            </a:r>
          </a:p>
          <a:p>
            <a:pPr marL="0" indent="0">
              <a:buNone/>
            </a:pPr>
            <a:r>
              <a:rPr lang="en-GB" sz="900" dirty="0">
                <a:latin typeface="Consolas" panose="020B0609020204030204" pitchFamily="49" charset="0"/>
                <a:cs typeface="Consolas" panose="020B0609020204030204" pitchFamily="49" charset="0"/>
              </a:rPr>
              <a:t>ports:</a:t>
            </a:r>
          </a:p>
          <a:p>
            <a:pPr marL="0" indent="0">
              <a:buNone/>
            </a:pPr>
            <a:r>
              <a:rPr lang="en-GB" sz="900" dirty="0">
                <a:latin typeface="Consolas" panose="020B0609020204030204" pitchFamily="49" charset="0"/>
                <a:cs typeface="Consolas" panose="020B0609020204030204" pitchFamily="49" charset="0"/>
              </a:rPr>
              <a:t>  - port: 80</a:t>
            </a:r>
          </a:p>
          <a:p>
            <a:pPr marL="0" indent="0">
              <a:buNone/>
            </a:pPr>
            <a:r>
              <a:rPr lang="en-GB" sz="900" dirty="0">
                <a:latin typeface="Consolas" panose="020B0609020204030204" pitchFamily="49" charset="0"/>
                <a:cs typeface="Consolas" panose="020B0609020204030204" pitchFamily="49" charset="0"/>
              </a:rPr>
              <a:t>  selector:</a:t>
            </a:r>
          </a:p>
          <a:p>
            <a:pPr marL="0" indent="0">
              <a:buNone/>
            </a:pPr>
            <a:r>
              <a:rPr lang="en-GB" sz="900" dirty="0">
                <a:latin typeface="Consolas" panose="020B0609020204030204" pitchFamily="49" charset="0"/>
                <a:cs typeface="Consolas" panose="020B0609020204030204" pitchFamily="49" charset="0"/>
              </a:rPr>
              <a:t>    app: guestbook</a:t>
            </a:r>
          </a:p>
          <a:p>
            <a:pPr marL="0" indent="0">
              <a:buNone/>
            </a:pPr>
            <a:r>
              <a:rPr lang="en-GB" sz="900" dirty="0">
                <a:latin typeface="Consolas" panose="020B0609020204030204" pitchFamily="49" charset="0"/>
                <a:cs typeface="Consolas" panose="020B0609020204030204" pitchFamily="49" charset="0"/>
              </a:rPr>
              <a:t>    tier: frontend</a:t>
            </a:r>
          </a:p>
          <a:p>
            <a:pPr marL="0" indent="0">
              <a:buNone/>
            </a:pPr>
            <a:r>
              <a:rPr lang="en-GB" sz="900" dirty="0">
                <a:latin typeface="Consolas" panose="020B0609020204030204" pitchFamily="49" charset="0"/>
                <a:cs typeface="Consolas" panose="020B0609020204030204" pitchFamily="49" charset="0"/>
              </a:rPr>
              <a:t>---</a:t>
            </a:r>
          </a:p>
          <a:p>
            <a:pPr marL="0" indent="0">
              <a:buNone/>
            </a:pPr>
            <a:r>
              <a:rPr lang="en-GB" sz="900" dirty="0" err="1">
                <a:latin typeface="Consolas" panose="020B0609020204030204" pitchFamily="49" charset="0"/>
                <a:cs typeface="Consolas" panose="020B0609020204030204" pitchFamily="49" charset="0"/>
              </a:rPr>
              <a:t>apiVersion</a:t>
            </a:r>
            <a:r>
              <a:rPr lang="en-GB" sz="900" dirty="0">
                <a:latin typeface="Consolas" panose="020B0609020204030204" pitchFamily="49" charset="0"/>
                <a:cs typeface="Consolas" panose="020B0609020204030204" pitchFamily="49" charset="0"/>
              </a:rPr>
              <a:t>: extensions/v1beta1</a:t>
            </a:r>
          </a:p>
          <a:p>
            <a:pPr marL="0" indent="0">
              <a:buNone/>
            </a:pPr>
            <a:r>
              <a:rPr lang="en-GB" sz="900" dirty="0">
                <a:latin typeface="Consolas" panose="020B0609020204030204" pitchFamily="49" charset="0"/>
                <a:cs typeface="Consolas" panose="020B0609020204030204" pitchFamily="49" charset="0"/>
              </a:rPr>
              <a:t>kind: Ingress</a:t>
            </a:r>
          </a:p>
          <a:p>
            <a:pPr marL="0" indent="0">
              <a:buNone/>
            </a:pPr>
            <a:r>
              <a:rPr lang="en-GB" sz="900" dirty="0">
                <a:latin typeface="Consolas" panose="020B0609020204030204" pitchFamily="49" charset="0"/>
                <a:cs typeface="Consolas" panose="020B0609020204030204" pitchFamily="49" charset="0"/>
              </a:rPr>
              <a:t>metadata:</a:t>
            </a:r>
          </a:p>
          <a:p>
            <a:pPr marL="0" indent="0">
              <a:buNone/>
            </a:pPr>
            <a:r>
              <a:rPr lang="en-GB" sz="900" dirty="0">
                <a:latin typeface="Consolas" panose="020B0609020204030204" pitchFamily="49" charset="0"/>
                <a:cs typeface="Consolas" panose="020B0609020204030204" pitchFamily="49" charset="0"/>
              </a:rPr>
              <a:t>  name: frontend </a:t>
            </a:r>
          </a:p>
          <a:p>
            <a:pPr marL="0" indent="0">
              <a:buNone/>
            </a:pPr>
            <a:r>
              <a:rPr lang="en-GB" sz="900" dirty="0">
                <a:latin typeface="Consolas" panose="020B0609020204030204" pitchFamily="49" charset="0"/>
                <a:cs typeface="Consolas" panose="020B0609020204030204" pitchFamily="49" charset="0"/>
              </a:rPr>
              <a:t>spec:</a:t>
            </a:r>
          </a:p>
          <a:p>
            <a:pPr marL="0" indent="0">
              <a:buNone/>
            </a:pPr>
            <a:r>
              <a:rPr lang="en-GB" sz="900" dirty="0">
                <a:latin typeface="Consolas" panose="020B0609020204030204" pitchFamily="49" charset="0"/>
                <a:cs typeface="Consolas" panose="020B0609020204030204" pitchFamily="49" charset="0"/>
              </a:rPr>
              <a:t>  rules:</a:t>
            </a:r>
          </a:p>
          <a:p>
            <a:pPr marL="0" indent="0">
              <a:buNone/>
            </a:pPr>
            <a:r>
              <a:rPr lang="en-GB" sz="900" dirty="0">
                <a:latin typeface="Consolas" panose="020B0609020204030204" pitchFamily="49" charset="0"/>
                <a:cs typeface="Consolas" panose="020B0609020204030204" pitchFamily="49" charset="0"/>
              </a:rPr>
              <a:t>  - host: </a:t>
            </a:r>
            <a:r>
              <a:rPr lang="en-GB" sz="900" dirty="0" err="1">
                <a:latin typeface="Consolas" panose="020B0609020204030204" pitchFamily="49" charset="0"/>
                <a:cs typeface="Consolas" panose="020B0609020204030204" pitchFamily="49" charset="0"/>
              </a:rPr>
              <a:t>frontend.test.fedcloud.eu</a:t>
            </a:r>
            <a:r>
              <a:rPr lang="en-GB" sz="900" dirty="0">
                <a:latin typeface="Consolas" panose="020B0609020204030204" pitchFamily="49" charset="0"/>
                <a:cs typeface="Consolas" panose="020B0609020204030204" pitchFamily="49" charset="0"/>
              </a:rPr>
              <a:t> </a:t>
            </a:r>
          </a:p>
          <a:p>
            <a:pPr marL="0" indent="0">
              <a:buNone/>
            </a:pPr>
            <a:r>
              <a:rPr lang="en-GB" sz="900" dirty="0">
                <a:latin typeface="Consolas" panose="020B0609020204030204" pitchFamily="49" charset="0"/>
                <a:cs typeface="Consolas" panose="020B0609020204030204" pitchFamily="49" charset="0"/>
              </a:rPr>
              <a:t>    http:</a:t>
            </a:r>
          </a:p>
          <a:p>
            <a:pPr marL="0" indent="0">
              <a:buNone/>
            </a:pPr>
            <a:r>
              <a:rPr lang="en-GB" sz="900" dirty="0">
                <a:latin typeface="Consolas" panose="020B0609020204030204" pitchFamily="49" charset="0"/>
                <a:cs typeface="Consolas" panose="020B0609020204030204" pitchFamily="49" charset="0"/>
              </a:rPr>
              <a:t>      paths:</a:t>
            </a:r>
          </a:p>
          <a:p>
            <a:pPr marL="0" indent="0">
              <a:buNone/>
            </a:pPr>
            <a:r>
              <a:rPr lang="en-GB" sz="900" dirty="0">
                <a:latin typeface="Consolas" panose="020B0609020204030204" pitchFamily="49" charset="0"/>
                <a:cs typeface="Consolas" panose="020B0609020204030204" pitchFamily="49" charset="0"/>
              </a:rPr>
              <a:t>      - backend:</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serviceName</a:t>
            </a:r>
            <a:r>
              <a:rPr lang="en-GB" sz="900" dirty="0">
                <a:latin typeface="Consolas" panose="020B0609020204030204" pitchFamily="49" charset="0"/>
                <a:cs typeface="Consolas" panose="020B0609020204030204" pitchFamily="49" charset="0"/>
              </a:rPr>
              <a:t>: frontend</a:t>
            </a:r>
          </a:p>
          <a:p>
            <a:pPr marL="0" indent="0">
              <a:buNone/>
            </a:pPr>
            <a:r>
              <a:rPr lang="en-GB" sz="900" dirty="0">
                <a:latin typeface="Consolas" panose="020B0609020204030204" pitchFamily="49" charset="0"/>
                <a:cs typeface="Consolas" panose="020B0609020204030204" pitchFamily="49" charset="0"/>
              </a:rPr>
              <a:t>          </a:t>
            </a:r>
            <a:r>
              <a:rPr lang="en-GB" sz="900" dirty="0" err="1">
                <a:latin typeface="Consolas" panose="020B0609020204030204" pitchFamily="49" charset="0"/>
                <a:cs typeface="Consolas" panose="020B0609020204030204" pitchFamily="49" charset="0"/>
              </a:rPr>
              <a:t>servicePort</a:t>
            </a:r>
            <a:r>
              <a:rPr lang="en-GB" sz="900" dirty="0">
                <a:latin typeface="Consolas" panose="020B0609020204030204" pitchFamily="49" charset="0"/>
                <a:cs typeface="Consolas" panose="020B0609020204030204" pitchFamily="49" charset="0"/>
              </a:rPr>
              <a:t>: 80</a:t>
            </a:r>
          </a:p>
          <a:p>
            <a:pPr marL="0" indent="0">
              <a:buNone/>
            </a:pPr>
            <a:endParaRPr lang="en-GB" sz="900" dirty="0">
              <a:latin typeface="Consolas" panose="020B0609020204030204" pitchFamily="49" charset="0"/>
              <a:cs typeface="Consolas" panose="020B0609020204030204" pitchFamily="49" charset="0"/>
            </a:endParaRPr>
          </a:p>
        </p:txBody>
      </p:sp>
      <p:sp>
        <p:nvSpPr>
          <p:cNvPr id="3" name="Date Placeholder 2">
            <a:extLst>
              <a:ext uri="{FF2B5EF4-FFF2-40B4-BE49-F238E27FC236}">
                <a16:creationId xmlns="" xmlns:a16="http://schemas.microsoft.com/office/drawing/2014/main" id="{92D7A91C-C393-EE4D-A8AF-29BC2CF3F202}"/>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3BD4DBDC-00CC-484C-A69C-F8EDAD1AC8A1}"/>
              </a:ext>
            </a:extLst>
          </p:cNvPr>
          <p:cNvSpPr>
            <a:spLocks noGrp="1"/>
          </p:cNvSpPr>
          <p:nvPr>
            <p:ph type="sldNum" sz="quarter" idx="12"/>
          </p:nvPr>
        </p:nvSpPr>
        <p:spPr/>
        <p:txBody>
          <a:bodyPr/>
          <a:lstStyle/>
          <a:p>
            <a:fld id="{B6F15528-21DE-4FAA-801E-634DDDAF4B2B}" type="slidenum">
              <a:rPr lang="en-US" smtClean="0"/>
              <a:pPr/>
              <a:t>97</a:t>
            </a:fld>
            <a:endParaRPr lang="en-US" dirty="0"/>
          </a:p>
        </p:txBody>
      </p:sp>
      <p:sp>
        <p:nvSpPr>
          <p:cNvPr id="5" name="Title 4">
            <a:extLst>
              <a:ext uri="{FF2B5EF4-FFF2-40B4-BE49-F238E27FC236}">
                <a16:creationId xmlns="" xmlns:a16="http://schemas.microsoft.com/office/drawing/2014/main" id="{49D06B89-B560-2747-9828-46E66DA5E9E6}"/>
              </a:ext>
            </a:extLst>
          </p:cNvPr>
          <p:cNvSpPr>
            <a:spLocks noGrp="1"/>
          </p:cNvSpPr>
          <p:nvPr>
            <p:ph type="title"/>
          </p:nvPr>
        </p:nvSpPr>
        <p:spPr/>
        <p:txBody>
          <a:bodyPr>
            <a:normAutofit fontScale="90000"/>
          </a:bodyPr>
          <a:lstStyle/>
          <a:p>
            <a:r>
              <a:rPr lang="en-GB" dirty="0"/>
              <a:t>Example</a:t>
            </a:r>
          </a:p>
        </p:txBody>
      </p:sp>
    </p:spTree>
    <p:extLst>
      <p:ext uri="{BB962C8B-B14F-4D97-AF65-F5344CB8AC3E}">
        <p14:creationId xmlns:p14="http://schemas.microsoft.com/office/powerpoint/2010/main" val="233963753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93A88C66-DCBB-264D-9BD1-EED1567E17BF}"/>
              </a:ext>
            </a:extLst>
          </p:cNvPr>
          <p:cNvSpPr>
            <a:spLocks noGrp="1"/>
          </p:cNvSpPr>
          <p:nvPr>
            <p:ph idx="1"/>
          </p:nvPr>
        </p:nvSpPr>
        <p:spPr/>
        <p:txBody>
          <a:bodyPr>
            <a:normAutofit lnSpcReduction="10000"/>
          </a:bodyPr>
          <a:lstStyle/>
          <a:p>
            <a:r>
              <a:rPr lang="en-GB" dirty="0"/>
              <a:t>Provides Kubernetes v1.10</a:t>
            </a:r>
          </a:p>
          <a:p>
            <a:r>
              <a:rPr lang="en-GB" dirty="0"/>
              <a:t>Major differences with other offerings:</a:t>
            </a:r>
          </a:p>
          <a:p>
            <a:pPr lvl="1"/>
            <a:r>
              <a:rPr lang="en-GB" dirty="0" err="1"/>
              <a:t>LoadBalancer</a:t>
            </a:r>
            <a:r>
              <a:rPr lang="en-GB" dirty="0"/>
              <a:t> </a:t>
            </a:r>
            <a:r>
              <a:rPr lang="en-GB" dirty="0" err="1"/>
              <a:t>ServiceType</a:t>
            </a:r>
            <a:r>
              <a:rPr lang="en-GB" dirty="0"/>
              <a:t>:</a:t>
            </a:r>
            <a:endParaRPr lang="en-GB" dirty="0">
              <a:sym typeface="Wingdings" pitchFamily="2" charset="2"/>
            </a:endParaRPr>
          </a:p>
          <a:p>
            <a:pPr lvl="2"/>
            <a:r>
              <a:rPr lang="en-GB" dirty="0">
                <a:sym typeface="Wingdings" pitchFamily="2" charset="2"/>
              </a:rPr>
              <a:t>A NGINX ingress configured by default ready to be used offering similar functionality</a:t>
            </a:r>
          </a:p>
          <a:p>
            <a:pPr lvl="2"/>
            <a:r>
              <a:rPr lang="en-GB" dirty="0">
                <a:sym typeface="Wingdings" pitchFamily="2" charset="2"/>
              </a:rPr>
              <a:t>Expandable with auto-configuration of Let’s Encrypt certificates</a:t>
            </a:r>
          </a:p>
          <a:p>
            <a:pPr lvl="1"/>
            <a:r>
              <a:rPr lang="en-GB" dirty="0">
                <a:sym typeface="Wingdings" pitchFamily="2" charset="2"/>
              </a:rPr>
              <a:t>Dynamic provision of volumes for </a:t>
            </a:r>
            <a:r>
              <a:rPr lang="en-GB" dirty="0" err="1">
                <a:sym typeface="Wingdings" pitchFamily="2" charset="2"/>
              </a:rPr>
              <a:t>PersistentVolumeClaims</a:t>
            </a:r>
            <a:endParaRPr lang="en-GB" dirty="0">
              <a:sym typeface="Wingdings" pitchFamily="2" charset="2"/>
            </a:endParaRPr>
          </a:p>
          <a:p>
            <a:pPr lvl="2"/>
            <a:r>
              <a:rPr lang="en-GB" dirty="0"/>
              <a:t>No block-storage directly available</a:t>
            </a:r>
          </a:p>
          <a:p>
            <a:pPr lvl="2"/>
            <a:r>
              <a:rPr lang="en-GB" dirty="0"/>
              <a:t>NFS-based volumes available instead</a:t>
            </a:r>
          </a:p>
        </p:txBody>
      </p:sp>
      <p:sp>
        <p:nvSpPr>
          <p:cNvPr id="3" name="Date Placeholder 2">
            <a:extLst>
              <a:ext uri="{FF2B5EF4-FFF2-40B4-BE49-F238E27FC236}">
                <a16:creationId xmlns="" xmlns:a16="http://schemas.microsoft.com/office/drawing/2014/main" id="{BC5E1CFC-E71A-ED49-82B3-FA755992812A}"/>
              </a:ext>
            </a:extLst>
          </p:cNvPr>
          <p:cNvSpPr>
            <a:spLocks noGrp="1"/>
          </p:cNvSpPr>
          <p:nvPr>
            <p:ph type="dt" sz="half" idx="10"/>
          </p:nvPr>
        </p:nvSpPr>
        <p:spPr/>
        <p:txBody>
          <a:bodyPr/>
          <a:lstStyle/>
          <a:p>
            <a:fld id="{073CB5ED-ED7C-41AA-A899-98926A9D966F}" type="datetime1">
              <a:rPr lang="en-GB" smtClean="0"/>
              <a:t>18. 08. 16.</a:t>
            </a:fld>
            <a:endParaRPr lang="en-US" dirty="0"/>
          </a:p>
        </p:txBody>
      </p:sp>
      <p:sp>
        <p:nvSpPr>
          <p:cNvPr id="4" name="Slide Number Placeholder 3">
            <a:extLst>
              <a:ext uri="{FF2B5EF4-FFF2-40B4-BE49-F238E27FC236}">
                <a16:creationId xmlns="" xmlns:a16="http://schemas.microsoft.com/office/drawing/2014/main" id="{77824ADC-476F-274E-900A-49633B8659F2}"/>
              </a:ext>
            </a:extLst>
          </p:cNvPr>
          <p:cNvSpPr>
            <a:spLocks noGrp="1"/>
          </p:cNvSpPr>
          <p:nvPr>
            <p:ph type="sldNum" sz="quarter" idx="12"/>
          </p:nvPr>
        </p:nvSpPr>
        <p:spPr/>
        <p:txBody>
          <a:bodyPr/>
          <a:lstStyle/>
          <a:p>
            <a:fld id="{B6F15528-21DE-4FAA-801E-634DDDAF4B2B}" type="slidenum">
              <a:rPr lang="en-US" smtClean="0"/>
              <a:pPr/>
              <a:t>98</a:t>
            </a:fld>
            <a:endParaRPr lang="en-US" dirty="0"/>
          </a:p>
        </p:txBody>
      </p:sp>
      <p:sp>
        <p:nvSpPr>
          <p:cNvPr id="5" name="Title 4">
            <a:extLst>
              <a:ext uri="{FF2B5EF4-FFF2-40B4-BE49-F238E27FC236}">
                <a16:creationId xmlns="" xmlns:a16="http://schemas.microsoft.com/office/drawing/2014/main" id="{01B75FE4-EB82-0640-828F-8C943EF594F3}"/>
              </a:ext>
            </a:extLst>
          </p:cNvPr>
          <p:cNvSpPr>
            <a:spLocks noGrp="1"/>
          </p:cNvSpPr>
          <p:nvPr>
            <p:ph type="title"/>
          </p:nvPr>
        </p:nvSpPr>
        <p:spPr/>
        <p:txBody>
          <a:bodyPr>
            <a:normAutofit fontScale="90000"/>
          </a:bodyPr>
          <a:lstStyle/>
          <a:p>
            <a:r>
              <a:rPr lang="en-GB" dirty="0"/>
              <a:t>EGI Cloud Container Kubernetes</a:t>
            </a:r>
          </a:p>
        </p:txBody>
      </p:sp>
    </p:spTree>
    <p:extLst>
      <p:ext uri="{BB962C8B-B14F-4D97-AF65-F5344CB8AC3E}">
        <p14:creationId xmlns:p14="http://schemas.microsoft.com/office/powerpoint/2010/main" val="11440779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lide_base">
  <a:themeElements>
    <a:clrScheme name="Eudat-Color">
      <a:dk1>
        <a:srgbClr val="515151"/>
      </a:dk1>
      <a:lt1>
        <a:sysClr val="window" lastClr="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esentation8" id="{4751AB5D-640C-3342-BFAA-5DB4E45F457D}" vid="{E170F76C-6CC7-B945-846A-6208DD64BB9B}"/>
    </a:ext>
  </a:extLst>
</a:theme>
</file>

<file path=ppt/theme/theme2.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1" id="{0A123D3F-AE99-714B-8407-86BBF432B6AF}" vid="{5839DB8A-C209-3349-ABC7-DA4B5250EC39}"/>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EOSC-hub_ppt-2</Template>
  <TotalTime>22595</TotalTime>
  <Words>6878</Words>
  <Application>Microsoft Macintosh PowerPoint</Application>
  <PresentationFormat>On-screen Show (4:3)</PresentationFormat>
  <Paragraphs>1500</Paragraphs>
  <Slides>98</Slides>
  <Notes>21</Notes>
  <HiddenSlides>9</HiddenSlides>
  <MMClips>0</MMClips>
  <ScaleCrop>false</ScaleCrop>
  <HeadingPairs>
    <vt:vector size="4" baseType="variant">
      <vt:variant>
        <vt:lpstr>Theme</vt:lpstr>
      </vt:variant>
      <vt:variant>
        <vt:i4>2</vt:i4>
      </vt:variant>
      <vt:variant>
        <vt:lpstr>Slide Titles</vt:lpstr>
      </vt:variant>
      <vt:variant>
        <vt:i4>98</vt:i4>
      </vt:variant>
    </vt:vector>
  </HeadingPairs>
  <TitlesOfParts>
    <vt:vector size="100" baseType="lpstr">
      <vt:lpstr>slide_base</vt:lpstr>
      <vt:lpstr>Tema di Office</vt:lpstr>
      <vt:lpstr>PowerPoint Presentation</vt:lpstr>
      <vt:lpstr>The trainers</vt:lpstr>
      <vt:lpstr>Training goals</vt:lpstr>
      <vt:lpstr>Outline</vt:lpstr>
      <vt:lpstr>PowerPoint Presentation</vt:lpstr>
      <vt:lpstr>Cloud computing &amp; Key terms</vt:lpstr>
      <vt:lpstr>Cloud computing architecture</vt:lpstr>
      <vt:lpstr>Why cloud: Freedom of choice and flexibility</vt:lpstr>
      <vt:lpstr>Key terms explained</vt:lpstr>
      <vt:lpstr>Examples</vt:lpstr>
      <vt:lpstr>PowerPoint Presentation</vt:lpstr>
      <vt:lpstr>Public IaaS clouds Garner’s Magic Quadrant</vt:lpstr>
      <vt:lpstr>A few words about EGI </vt:lpstr>
      <vt:lpstr>PowerPoint Presentation</vt:lpstr>
      <vt:lpstr>EGI: Federation of national e-infrastructures</vt:lpstr>
      <vt:lpstr>EGI Federation Largest distributed compute e-Infrastructure of the world </vt:lpstr>
      <vt:lpstr>International Partnerships </vt:lpstr>
      <vt:lpstr>EGI serves researchers  and innovators</vt:lpstr>
      <vt:lpstr>PowerPoint Presentation</vt:lpstr>
      <vt:lpstr>PowerPoint Presentation</vt:lpstr>
      <vt:lpstr>PowerPoint Presentation</vt:lpstr>
      <vt:lpstr>PowerPoint Presentation</vt:lpstr>
      <vt:lpstr>PowerPoint Presentation</vt:lpstr>
      <vt:lpstr>Introduction to EGI cloud </vt:lpstr>
      <vt:lpstr>EGI Cloud Federation</vt:lpstr>
      <vt:lpstr>What is a cloud federation? – A ‘definition’</vt:lpstr>
      <vt:lpstr>The IaaS infrastructure</vt:lpstr>
      <vt:lpstr>EGI Cloud Compute IaaS</vt:lpstr>
      <vt:lpstr>IaaS concepts</vt:lpstr>
      <vt:lpstr>PowerPoint Presentation</vt:lpstr>
      <vt:lpstr>Manage VMs via AppDB VMOps https://dashboard.appdb.egi.eu/ </vt:lpstr>
      <vt:lpstr>Wizard for starting VMs</vt:lpstr>
      <vt:lpstr>Wizard for starting VMs</vt:lpstr>
      <vt:lpstr>Wizard for starting VMs</vt:lpstr>
      <vt:lpstr>Wizard for starting VMs</vt:lpstr>
      <vt:lpstr>Manage VMs via AppDB VMOps</vt:lpstr>
      <vt:lpstr>Summary – Comparing compute infrastructures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EOSCpilot: High Level Aims</vt:lpstr>
      <vt:lpstr>List of demonstrators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Service Management</vt:lpstr>
      <vt:lpstr>FitSM: Requirements</vt:lpstr>
      <vt:lpstr>Addressing requirements: Technical tools</vt:lpstr>
      <vt:lpstr>PowerPoint Presentation</vt:lpstr>
      <vt:lpstr>PowerPoint Presentation</vt:lpstr>
      <vt:lpstr>Use cases - Competence Centres (WP8)</vt:lpstr>
      <vt:lpstr>Use cases - Competence Centres (WP8) (cont)</vt:lpstr>
      <vt:lpstr>Distilled use cases (WP8)</vt:lpstr>
      <vt:lpstr>What’s next?</vt:lpstr>
      <vt:lpstr>PowerPoint Presentation</vt:lpstr>
      <vt:lpstr>Using services after the school</vt:lpstr>
      <vt:lpstr>PowerPoint Presentation</vt:lpstr>
      <vt:lpstr>PowerPoint Presentation</vt:lpstr>
      <vt:lpstr>PowerPoint Presentation</vt:lpstr>
      <vt:lpstr>PowerPoint Presentation</vt:lpstr>
      <vt:lpstr>Next community event Digital Infrastructures for Research</vt:lpstr>
      <vt:lpstr>Thank you for your attention!</vt:lpstr>
      <vt:lpstr>EXTRA SLIDES</vt:lpstr>
      <vt:lpstr>Typical usage models of the EGI Cloud</vt:lpstr>
      <vt:lpstr>Containers</vt:lpstr>
      <vt:lpstr>Docker</vt:lpstr>
      <vt:lpstr>Container orchestration</vt:lpstr>
      <vt:lpstr>EGI Cloud Container Compute</vt:lpstr>
      <vt:lpstr>Kubernetes</vt:lpstr>
      <vt:lpstr>Example</vt:lpstr>
      <vt:lpstr>EGI Cloud Container Kubernetes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Caterina Piagentini</dc:creator>
  <cp:lastModifiedBy>Gergely Sipos</cp:lastModifiedBy>
  <cp:revision>266</cp:revision>
  <dcterms:created xsi:type="dcterms:W3CDTF">2018-01-30T10:37:03Z</dcterms:created>
  <dcterms:modified xsi:type="dcterms:W3CDTF">2018-08-16T12:21:14Z</dcterms:modified>
</cp:coreProperties>
</file>