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9"/>
  </p:notesMasterIdLst>
  <p:handoutMasterIdLst>
    <p:handoutMasterId r:id="rId30"/>
  </p:handoutMasterIdLst>
  <p:sldIdLst>
    <p:sldId id="303" r:id="rId5"/>
    <p:sldId id="403" r:id="rId6"/>
    <p:sldId id="407" r:id="rId7"/>
    <p:sldId id="413" r:id="rId8"/>
    <p:sldId id="409" r:id="rId9"/>
    <p:sldId id="411" r:id="rId10"/>
    <p:sldId id="404" r:id="rId11"/>
    <p:sldId id="405" r:id="rId12"/>
    <p:sldId id="416" r:id="rId13"/>
    <p:sldId id="429" r:id="rId14"/>
    <p:sldId id="419" r:id="rId15"/>
    <p:sldId id="436" r:id="rId16"/>
    <p:sldId id="421" r:id="rId17"/>
    <p:sldId id="437" r:id="rId18"/>
    <p:sldId id="431" r:id="rId19"/>
    <p:sldId id="432" r:id="rId20"/>
    <p:sldId id="433" r:id="rId21"/>
    <p:sldId id="434" r:id="rId22"/>
    <p:sldId id="423" r:id="rId23"/>
    <p:sldId id="427" r:id="rId24"/>
    <p:sldId id="428" r:id="rId25"/>
    <p:sldId id="426" r:id="rId26"/>
    <p:sldId id="435" r:id="rId27"/>
    <p:sldId id="3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  <p:cmAuthor id="1" name="Sergio Andreozz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0"/>
    <a:srgbClr val="980709"/>
    <a:srgbClr val="FF0309"/>
    <a:srgbClr val="AFB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9630" autoAdjust="0"/>
  </p:normalViewPr>
  <p:slideViewPr>
    <p:cSldViewPr>
      <p:cViewPr>
        <p:scale>
          <a:sx n="100" d="100"/>
          <a:sy n="100" d="100"/>
        </p:scale>
        <p:origin x="-132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614BC-801E-6846-B82A-A77D2D7CCE52}" type="doc">
      <dgm:prSet loTypeId="urn:microsoft.com/office/officeart/2005/8/layout/radial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7A11ED-1A74-4248-A1BE-4C862E07D0EB}">
      <dgm:prSet phldrT="[Text]"/>
      <dgm:spPr>
        <a:solidFill>
          <a:srgbClr val="FF0309">
            <a:alpha val="90000"/>
          </a:srgbClr>
        </a:solidFill>
      </dgm:spPr>
      <dgm:t>
        <a:bodyPr/>
        <a:lstStyle/>
        <a:p>
          <a:r>
            <a:rPr lang="en-US" dirty="0" smtClean="0"/>
            <a:t>Europe 2020</a:t>
          </a:r>
          <a:endParaRPr lang="en-US" dirty="0"/>
        </a:p>
      </dgm:t>
    </dgm:pt>
    <dgm:pt modelId="{304929F0-EBB4-2F4C-9342-C273887C32EA}" type="parTrans" cxnId="{B55D2D65-4F1E-8C43-B6CF-EAA765CBE6C9}">
      <dgm:prSet/>
      <dgm:spPr/>
      <dgm:t>
        <a:bodyPr/>
        <a:lstStyle/>
        <a:p>
          <a:endParaRPr lang="en-US"/>
        </a:p>
      </dgm:t>
    </dgm:pt>
    <dgm:pt modelId="{ADA61E27-3382-8C4F-9665-F117F015A7EB}" type="sibTrans" cxnId="{B55D2D65-4F1E-8C43-B6CF-EAA765CBE6C9}">
      <dgm:prSet/>
      <dgm:spPr/>
      <dgm:t>
        <a:bodyPr/>
        <a:lstStyle/>
        <a:p>
          <a:endParaRPr lang="en-US"/>
        </a:p>
      </dgm:t>
    </dgm:pt>
    <dgm:pt modelId="{6FB0BE30-FA22-884E-964C-C3BB701A8B8B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Digital Agenda for Europe </a:t>
          </a:r>
          <a:endParaRPr lang="en-US" dirty="0"/>
        </a:p>
      </dgm:t>
    </dgm:pt>
    <dgm:pt modelId="{0501FCBA-8D18-BF47-8A9A-FBC46997514B}" type="parTrans" cxnId="{8F1A27CF-7809-D047-9522-601E6AF9AFCE}">
      <dgm:prSet/>
      <dgm:spPr/>
      <dgm:t>
        <a:bodyPr/>
        <a:lstStyle/>
        <a:p>
          <a:endParaRPr lang="en-US"/>
        </a:p>
      </dgm:t>
    </dgm:pt>
    <dgm:pt modelId="{72431498-232C-C640-9814-3F7E23B7AC62}" type="sibTrans" cxnId="{8F1A27CF-7809-D047-9522-601E6AF9AFCE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104A0E63-60E8-C148-BF8C-7ADF23BAA1B7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Youth on Move </a:t>
          </a:r>
          <a:endParaRPr lang="en-US" dirty="0"/>
        </a:p>
      </dgm:t>
    </dgm:pt>
    <dgm:pt modelId="{CFCC3AEF-2DFB-5646-A556-13A700C9433B}" type="parTrans" cxnId="{4F830EB7-2E11-6B43-9833-E6CD764FC390}">
      <dgm:prSet/>
      <dgm:spPr/>
      <dgm:t>
        <a:bodyPr/>
        <a:lstStyle/>
        <a:p>
          <a:endParaRPr lang="en-US"/>
        </a:p>
      </dgm:t>
    </dgm:pt>
    <dgm:pt modelId="{24A2091E-9C6D-EB42-8005-5E71995AFE1F}" type="sibTrans" cxnId="{4F830EB7-2E11-6B43-9833-E6CD764FC390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C8DB16A8-C2B5-9046-8DA7-C37F7E5F437D}">
      <dgm:prSet phldrT="[Text]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en-US" dirty="0" smtClean="0"/>
            <a:t>Resource Efficient Europe</a:t>
          </a:r>
          <a:endParaRPr lang="en-US" dirty="0"/>
        </a:p>
      </dgm:t>
    </dgm:pt>
    <dgm:pt modelId="{FB71562A-48A4-244F-BE1D-AD27EF09FC85}" type="parTrans" cxnId="{3BFE178F-4F5D-524F-9460-8EB2A662B904}">
      <dgm:prSet/>
      <dgm:spPr/>
      <dgm:t>
        <a:bodyPr/>
        <a:lstStyle/>
        <a:p>
          <a:endParaRPr lang="en-US"/>
        </a:p>
      </dgm:t>
    </dgm:pt>
    <dgm:pt modelId="{5802B76A-8A74-0C47-8989-8BE30D985BFB}" type="sibTrans" cxnId="{3BFE178F-4F5D-524F-9460-8EB2A662B904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7F6F2C27-8502-A140-A63F-4166B6E1BAC1}">
      <dgm:prSet phldrT="[Text]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GB" dirty="0" smtClean="0"/>
            <a:t>An agenda for new skills and jobs </a:t>
          </a:r>
          <a:endParaRPr lang="en-US" dirty="0"/>
        </a:p>
      </dgm:t>
    </dgm:pt>
    <dgm:pt modelId="{84C94524-9A32-AF4E-9498-97C8CA6F238B}" type="parTrans" cxnId="{130CBA74-ED5C-6848-97FD-B8EA95682F2E}">
      <dgm:prSet/>
      <dgm:spPr/>
      <dgm:t>
        <a:bodyPr/>
        <a:lstStyle/>
        <a:p>
          <a:endParaRPr lang="en-US"/>
        </a:p>
      </dgm:t>
    </dgm:pt>
    <dgm:pt modelId="{60D3DCD1-3B06-DE46-BA10-8725BDB5C10E}" type="sibTrans" cxnId="{130CBA74-ED5C-6848-97FD-B8EA95682F2E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1B9DD17A-3F49-194A-BD06-2B6A16037CB4}">
      <dgm:prSet phldrT="[Text]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en-GB" dirty="0" smtClean="0"/>
            <a:t>An industrial policy for the globalisation era</a:t>
          </a:r>
          <a:endParaRPr lang="en-US" dirty="0"/>
        </a:p>
      </dgm:t>
    </dgm:pt>
    <dgm:pt modelId="{D3EC2D68-37AD-324C-B2D8-E8B59DA2CECF}" type="parTrans" cxnId="{5A0721E2-8CAD-CA47-A320-1513AAB898A0}">
      <dgm:prSet/>
      <dgm:spPr/>
      <dgm:t>
        <a:bodyPr/>
        <a:lstStyle/>
        <a:p>
          <a:endParaRPr lang="en-US"/>
        </a:p>
      </dgm:t>
    </dgm:pt>
    <dgm:pt modelId="{98FB2152-A4B8-8C4E-80C7-39E359D6056F}" type="sibTrans" cxnId="{5A0721E2-8CAD-CA47-A320-1513AAB898A0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46EC3870-A1D5-524D-8969-958CF5B5AA40}">
      <dgm:prSet phldrT="[Text]" phldr="1"/>
      <dgm:spPr/>
      <dgm:t>
        <a:bodyPr/>
        <a:lstStyle/>
        <a:p>
          <a:endParaRPr lang="en-US" dirty="0"/>
        </a:p>
      </dgm:t>
    </dgm:pt>
    <dgm:pt modelId="{F6F3FF5D-896D-D44F-AA3F-71A720A1F5F8}" type="sibTrans" cxnId="{56C3C515-53B7-5A4F-9C1C-DBB8F14901E1}">
      <dgm:prSet/>
      <dgm:spPr/>
      <dgm:t>
        <a:bodyPr/>
        <a:lstStyle/>
        <a:p>
          <a:endParaRPr lang="en-US"/>
        </a:p>
      </dgm:t>
    </dgm:pt>
    <dgm:pt modelId="{1FDE92D0-13DB-2B43-AE6C-428F905898E4}" type="parTrans" cxnId="{56C3C515-53B7-5A4F-9C1C-DBB8F14901E1}">
      <dgm:prSet/>
      <dgm:spPr/>
      <dgm:t>
        <a:bodyPr/>
        <a:lstStyle/>
        <a:p>
          <a:endParaRPr lang="en-US"/>
        </a:p>
      </dgm:t>
    </dgm:pt>
    <dgm:pt modelId="{D06F937D-FAD2-D543-8AB7-F0CD646612A0}">
      <dgm:prSet/>
      <dgm:spPr/>
      <dgm:t>
        <a:bodyPr/>
        <a:lstStyle/>
        <a:p>
          <a:endParaRPr lang="en-US"/>
        </a:p>
      </dgm:t>
    </dgm:pt>
    <dgm:pt modelId="{F032EDDB-D161-6944-85E9-4235764B7943}" type="sibTrans" cxnId="{5E266838-4503-D84C-B57B-3743CCE183A3}">
      <dgm:prSet/>
      <dgm:spPr/>
      <dgm:t>
        <a:bodyPr/>
        <a:lstStyle/>
        <a:p>
          <a:endParaRPr lang="en-US"/>
        </a:p>
      </dgm:t>
    </dgm:pt>
    <dgm:pt modelId="{B0C5DB06-4E72-674B-8555-76D591BAF36E}" type="parTrans" cxnId="{5E266838-4503-D84C-B57B-3743CCE183A3}">
      <dgm:prSet/>
      <dgm:spPr/>
      <dgm:t>
        <a:bodyPr/>
        <a:lstStyle/>
        <a:p>
          <a:endParaRPr lang="en-US"/>
        </a:p>
      </dgm:t>
    </dgm:pt>
    <dgm:pt modelId="{CCBE5E4C-54B6-DA43-8461-8CAB2CDE6EB7}">
      <dgm:prSet/>
      <dgm:spPr/>
      <dgm:t>
        <a:bodyPr/>
        <a:lstStyle/>
        <a:p>
          <a:endParaRPr lang="en-US"/>
        </a:p>
      </dgm:t>
    </dgm:pt>
    <dgm:pt modelId="{FA6F71D5-E23F-FC4F-A8DD-590F5533CD72}" type="sibTrans" cxnId="{409E0ED2-D36D-574F-9A05-774305807672}">
      <dgm:prSet/>
      <dgm:spPr/>
      <dgm:t>
        <a:bodyPr/>
        <a:lstStyle/>
        <a:p>
          <a:endParaRPr lang="en-US"/>
        </a:p>
      </dgm:t>
    </dgm:pt>
    <dgm:pt modelId="{2EC223F2-438D-F94B-ABAC-49B35BF5A375}" type="parTrans" cxnId="{409E0ED2-D36D-574F-9A05-774305807672}">
      <dgm:prSet/>
      <dgm:spPr/>
      <dgm:t>
        <a:bodyPr/>
        <a:lstStyle/>
        <a:p>
          <a:endParaRPr lang="en-US"/>
        </a:p>
      </dgm:t>
    </dgm:pt>
    <dgm:pt modelId="{C139523E-78C9-B445-A2E1-FE816597AFC7}">
      <dgm:prSet/>
      <dgm:spPr/>
      <dgm:t>
        <a:bodyPr/>
        <a:lstStyle/>
        <a:p>
          <a:endParaRPr lang="en-US"/>
        </a:p>
      </dgm:t>
    </dgm:pt>
    <dgm:pt modelId="{A2204783-E592-8949-A528-432ACCE12EC3}" type="sibTrans" cxnId="{A6D8BAB4-80C2-574B-98A2-45C04CE9C860}">
      <dgm:prSet/>
      <dgm:spPr/>
      <dgm:t>
        <a:bodyPr/>
        <a:lstStyle/>
        <a:p>
          <a:endParaRPr lang="en-US"/>
        </a:p>
      </dgm:t>
    </dgm:pt>
    <dgm:pt modelId="{8EF056F6-E264-5348-AF29-B52D900E97D2}" type="parTrans" cxnId="{A6D8BAB4-80C2-574B-98A2-45C04CE9C860}">
      <dgm:prSet/>
      <dgm:spPr/>
      <dgm:t>
        <a:bodyPr/>
        <a:lstStyle/>
        <a:p>
          <a:endParaRPr lang="en-US"/>
        </a:p>
      </dgm:t>
    </dgm:pt>
    <dgm:pt modelId="{F101258F-7D0E-814D-A8B4-D701744CC849}">
      <dgm:prSet phldrT="[Text]" phldr="1"/>
      <dgm:spPr/>
      <dgm:t>
        <a:bodyPr/>
        <a:lstStyle/>
        <a:p>
          <a:endParaRPr lang="en-US" dirty="0"/>
        </a:p>
      </dgm:t>
    </dgm:pt>
    <dgm:pt modelId="{F7B4311C-FE63-3649-BC55-7BD820C40975}" type="sibTrans" cxnId="{06A021C3-23BA-054F-A5CD-78D53926186D}">
      <dgm:prSet/>
      <dgm:spPr/>
      <dgm:t>
        <a:bodyPr/>
        <a:lstStyle/>
        <a:p>
          <a:endParaRPr lang="en-US"/>
        </a:p>
      </dgm:t>
    </dgm:pt>
    <dgm:pt modelId="{DCA19893-02D3-024C-9103-02B44AD7BCE6}" type="parTrans" cxnId="{06A021C3-23BA-054F-A5CD-78D53926186D}">
      <dgm:prSet/>
      <dgm:spPr/>
      <dgm:t>
        <a:bodyPr/>
        <a:lstStyle/>
        <a:p>
          <a:endParaRPr lang="en-US"/>
        </a:p>
      </dgm:t>
    </dgm:pt>
    <dgm:pt modelId="{D7FF337D-3531-6040-A2F3-81E00D4D4525}">
      <dgm:prSet phldrT="[Text]" phldr="1"/>
      <dgm:spPr/>
      <dgm:t>
        <a:bodyPr/>
        <a:lstStyle/>
        <a:p>
          <a:endParaRPr lang="en-US"/>
        </a:p>
      </dgm:t>
    </dgm:pt>
    <dgm:pt modelId="{CED03FB6-1895-DD4F-9A1A-6D3DBB3DDFB7}" type="sibTrans" cxnId="{FAAB234D-6AFE-0F47-8C61-63D1F9433605}">
      <dgm:prSet/>
      <dgm:spPr/>
      <dgm:t>
        <a:bodyPr/>
        <a:lstStyle/>
        <a:p>
          <a:endParaRPr lang="en-US"/>
        </a:p>
      </dgm:t>
    </dgm:pt>
    <dgm:pt modelId="{B347E9B0-EE7E-934D-B553-5556B701FACA}" type="parTrans" cxnId="{FAAB234D-6AFE-0F47-8C61-63D1F9433605}">
      <dgm:prSet/>
      <dgm:spPr/>
      <dgm:t>
        <a:bodyPr/>
        <a:lstStyle/>
        <a:p>
          <a:endParaRPr lang="en-US"/>
        </a:p>
      </dgm:t>
    </dgm:pt>
    <dgm:pt modelId="{ACE33D7A-E5C7-394C-9D02-023FD9A7406B}">
      <dgm:prSet phldrT="[Text]"/>
      <dgm:spPr/>
      <dgm:t>
        <a:bodyPr/>
        <a:lstStyle/>
        <a:p>
          <a:endParaRPr lang="en-US"/>
        </a:p>
      </dgm:t>
    </dgm:pt>
    <dgm:pt modelId="{F45868C4-D691-434C-8004-11F7E66C0E0F}" type="sibTrans" cxnId="{D1C9EE30-2DFC-7F49-B440-C5CC62C7F58A}">
      <dgm:prSet/>
      <dgm:spPr/>
      <dgm:t>
        <a:bodyPr/>
        <a:lstStyle/>
        <a:p>
          <a:endParaRPr lang="en-US"/>
        </a:p>
      </dgm:t>
    </dgm:pt>
    <dgm:pt modelId="{1E53FEF3-B08B-5344-B536-F75E560A2DC1}" type="parTrans" cxnId="{D1C9EE30-2DFC-7F49-B440-C5CC62C7F58A}">
      <dgm:prSet/>
      <dgm:spPr/>
      <dgm:t>
        <a:bodyPr/>
        <a:lstStyle/>
        <a:p>
          <a:endParaRPr lang="en-US"/>
        </a:p>
      </dgm:t>
    </dgm:pt>
    <dgm:pt modelId="{22C615D6-EDEC-F74A-9AB0-F78C4C4C50E3}">
      <dgm:prSet phldrT="[Text]"/>
      <dgm:spPr/>
      <dgm:t>
        <a:bodyPr/>
        <a:lstStyle/>
        <a:p>
          <a:endParaRPr lang="en-US" dirty="0"/>
        </a:p>
      </dgm:t>
    </dgm:pt>
    <dgm:pt modelId="{D2D4F455-6506-9749-9820-C2CEA9F998E1}" type="parTrans" cxnId="{9D80CDF3-9305-1E44-9F7C-00DF899F5558}">
      <dgm:prSet/>
      <dgm:spPr/>
      <dgm:t>
        <a:bodyPr/>
        <a:lstStyle/>
        <a:p>
          <a:endParaRPr lang="en-US"/>
        </a:p>
      </dgm:t>
    </dgm:pt>
    <dgm:pt modelId="{9BF4BE9B-1254-1B46-A9A3-F4E0FC0BF864}" type="sibTrans" cxnId="{9D80CDF3-9305-1E44-9F7C-00DF899F5558}">
      <dgm:prSet/>
      <dgm:spPr/>
      <dgm:t>
        <a:bodyPr/>
        <a:lstStyle/>
        <a:p>
          <a:endParaRPr lang="en-US"/>
        </a:p>
      </dgm:t>
    </dgm:pt>
    <dgm:pt modelId="{DDBEA52E-ABFC-0349-9F48-BC50A09CCEDA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GB" dirty="0" smtClean="0"/>
            <a:t>Innovation Union</a:t>
          </a:r>
          <a:endParaRPr lang="en-US" dirty="0"/>
        </a:p>
      </dgm:t>
    </dgm:pt>
    <dgm:pt modelId="{B5309A70-D83E-A244-A5D3-68AB56CE4572}" type="parTrans" cxnId="{FE1BFB12-EDE6-C048-B123-73ADFD861885}">
      <dgm:prSet/>
      <dgm:spPr/>
      <dgm:t>
        <a:bodyPr/>
        <a:lstStyle/>
        <a:p>
          <a:endParaRPr lang="en-US"/>
        </a:p>
      </dgm:t>
    </dgm:pt>
    <dgm:pt modelId="{4E15D227-BDCA-2042-BB87-82978F80EDC2}" type="sibTrans" cxnId="{FE1BFB12-EDE6-C048-B123-73ADFD861885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1397B595-796A-5D43-BBEA-5BD35EACE97F}">
      <dgm:prSet phldrT="[Text]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US" dirty="0" smtClean="0"/>
            <a:t>European platform against poverty</a:t>
          </a:r>
          <a:endParaRPr lang="en-US" dirty="0"/>
        </a:p>
      </dgm:t>
    </dgm:pt>
    <dgm:pt modelId="{0607D332-1801-1A47-9BCA-18D13F53FE62}" type="parTrans" cxnId="{36C627D0-D18A-1445-8B50-5910D5464C4B}">
      <dgm:prSet/>
      <dgm:spPr/>
      <dgm:t>
        <a:bodyPr/>
        <a:lstStyle/>
        <a:p>
          <a:endParaRPr lang="en-US"/>
        </a:p>
      </dgm:t>
    </dgm:pt>
    <dgm:pt modelId="{2A388512-FC1D-A54C-829B-77F851681F83}" type="sibTrans" cxnId="{36C627D0-D18A-1445-8B50-5910D5464C4B}">
      <dgm:prSet/>
      <dgm:spPr>
        <a:solidFill>
          <a:srgbClr val="FF0309">
            <a:alpha val="90000"/>
          </a:srgbClr>
        </a:solidFill>
      </dgm:spPr>
      <dgm:t>
        <a:bodyPr/>
        <a:lstStyle/>
        <a:p>
          <a:endParaRPr lang="en-US"/>
        </a:p>
      </dgm:t>
    </dgm:pt>
    <dgm:pt modelId="{EC7CF521-17C0-6840-AC2E-79CF7320D1EC}" type="pres">
      <dgm:prSet presAssocID="{F41614BC-801E-6846-B82A-A77D2D7CCE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90D46-8F96-6840-AB9F-B8E364455216}" type="pres">
      <dgm:prSet presAssocID="{D37A11ED-1A74-4248-A1BE-4C862E07D0EB}" presName="centerShape" presStyleLbl="node0" presStyleIdx="0" presStyleCnt="1"/>
      <dgm:spPr/>
      <dgm:t>
        <a:bodyPr/>
        <a:lstStyle/>
        <a:p>
          <a:endParaRPr lang="en-US"/>
        </a:p>
      </dgm:t>
    </dgm:pt>
    <dgm:pt modelId="{B9E8327F-1907-284E-8029-D31485F3638E}" type="pres">
      <dgm:prSet presAssocID="{6FB0BE30-FA22-884E-964C-C3BB701A8B8B}" presName="node" presStyleLbl="node1" presStyleIdx="0" presStyleCnt="7" custRadScaleRad="100128" custRadScaleInc="-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E0A7C-AF75-9648-B245-66418387E17E}" type="pres">
      <dgm:prSet presAssocID="{6FB0BE30-FA22-884E-964C-C3BB701A8B8B}" presName="dummy" presStyleCnt="0"/>
      <dgm:spPr/>
    </dgm:pt>
    <dgm:pt modelId="{DE3B3A51-7847-1540-9F54-2902AC32BDA4}" type="pres">
      <dgm:prSet presAssocID="{72431498-232C-C640-9814-3F7E23B7AC6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AAE02B3-CC4F-2847-A5F9-7CA7AA321279}" type="pres">
      <dgm:prSet presAssocID="{104A0E63-60E8-C148-BF8C-7ADF23BAA1B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DB273-1381-2E4F-943C-F6B8BD23D270}" type="pres">
      <dgm:prSet presAssocID="{104A0E63-60E8-C148-BF8C-7ADF23BAA1B7}" presName="dummy" presStyleCnt="0"/>
      <dgm:spPr/>
    </dgm:pt>
    <dgm:pt modelId="{440F416A-F465-8046-BF0C-E3F95F6CC07B}" type="pres">
      <dgm:prSet presAssocID="{24A2091E-9C6D-EB42-8005-5E71995AFE1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C364035-6316-364A-9B23-128E8B7B1B28}" type="pres">
      <dgm:prSet presAssocID="{C8DB16A8-C2B5-9046-8DA7-C37F7E5F437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C447-221A-3E49-9005-587B2E6961E1}" type="pres">
      <dgm:prSet presAssocID="{C8DB16A8-C2B5-9046-8DA7-C37F7E5F437D}" presName="dummy" presStyleCnt="0"/>
      <dgm:spPr/>
    </dgm:pt>
    <dgm:pt modelId="{D48E1560-D568-0349-8985-461388012BD6}" type="pres">
      <dgm:prSet presAssocID="{5802B76A-8A74-0C47-8989-8BE30D985BF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AEF1BCD-76D1-1349-86E5-A4F4235FC99F}" type="pres">
      <dgm:prSet presAssocID="{1397B595-796A-5D43-BBEA-5BD35EACE97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A54B3-AD2D-AD4E-B600-7748DB137516}" type="pres">
      <dgm:prSet presAssocID="{1397B595-796A-5D43-BBEA-5BD35EACE97F}" presName="dummy" presStyleCnt="0"/>
      <dgm:spPr/>
    </dgm:pt>
    <dgm:pt modelId="{8259D0F5-29BE-A148-B473-B1473401BF7F}" type="pres">
      <dgm:prSet presAssocID="{2A388512-FC1D-A54C-829B-77F851681F8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757043D-B8B1-4E43-9BC5-B1927F2FE1DB}" type="pres">
      <dgm:prSet presAssocID="{7F6F2C27-8502-A140-A63F-4166B6E1BAC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5D142-6D30-0847-897A-B5D057992046}" type="pres">
      <dgm:prSet presAssocID="{7F6F2C27-8502-A140-A63F-4166B6E1BAC1}" presName="dummy" presStyleCnt="0"/>
      <dgm:spPr/>
    </dgm:pt>
    <dgm:pt modelId="{3331BA13-1A0F-0B42-9715-E90FD6E19A66}" type="pres">
      <dgm:prSet presAssocID="{60D3DCD1-3B06-DE46-BA10-8725BDB5C10E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E9A70F6-699A-D848-9C86-B5EAB884AB64}" type="pres">
      <dgm:prSet presAssocID="{1B9DD17A-3F49-194A-BD06-2B6A16037CB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0ED5-A3A8-5B49-BEB8-A914A5CBF81E}" type="pres">
      <dgm:prSet presAssocID="{1B9DD17A-3F49-194A-BD06-2B6A16037CB4}" presName="dummy" presStyleCnt="0"/>
      <dgm:spPr/>
    </dgm:pt>
    <dgm:pt modelId="{07185E00-58F2-614B-B569-911E16BD51BD}" type="pres">
      <dgm:prSet presAssocID="{98FB2152-A4B8-8C4E-80C7-39E359D6056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309F2DF4-9846-CD45-9FF2-CECAAB3E8AED}" type="pres">
      <dgm:prSet presAssocID="{DDBEA52E-ABFC-0349-9F48-BC50A09CCE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50736-A057-0743-BA9C-267B2BBC25A7}" type="pres">
      <dgm:prSet presAssocID="{DDBEA52E-ABFC-0349-9F48-BC50A09CCEDA}" presName="dummy" presStyleCnt="0"/>
      <dgm:spPr/>
    </dgm:pt>
    <dgm:pt modelId="{FC389C32-59F8-3041-AEE5-7A7FCAF8EB4B}" type="pres">
      <dgm:prSet presAssocID="{4E15D227-BDCA-2042-BB87-82978F80EDC2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EE1B81EB-6C59-0149-BF6D-39036D8B3D86}" type="presOf" srcId="{1B9DD17A-3F49-194A-BD06-2B6A16037CB4}" destId="{8E9A70F6-699A-D848-9C86-B5EAB884AB64}" srcOrd="0" destOrd="0" presId="urn:microsoft.com/office/officeart/2005/8/layout/radial6"/>
    <dgm:cxn modelId="{29D2D574-7F7E-F14B-A587-5F43DF6B8A92}" type="presOf" srcId="{72431498-232C-C640-9814-3F7E23B7AC62}" destId="{DE3B3A51-7847-1540-9F54-2902AC32BDA4}" srcOrd="0" destOrd="0" presId="urn:microsoft.com/office/officeart/2005/8/layout/radial6"/>
    <dgm:cxn modelId="{36C627D0-D18A-1445-8B50-5910D5464C4B}" srcId="{D37A11ED-1A74-4248-A1BE-4C862E07D0EB}" destId="{1397B595-796A-5D43-BBEA-5BD35EACE97F}" srcOrd="3" destOrd="0" parTransId="{0607D332-1801-1A47-9BCA-18D13F53FE62}" sibTransId="{2A388512-FC1D-A54C-829B-77F851681F83}"/>
    <dgm:cxn modelId="{D1C9EE30-2DFC-7F49-B440-C5CC62C7F58A}" srcId="{22C615D6-EDEC-F74A-9AB0-F78C4C4C50E3}" destId="{ACE33D7A-E5C7-394C-9D02-023FD9A7406B}" srcOrd="0" destOrd="0" parTransId="{1E53FEF3-B08B-5344-B536-F75E560A2DC1}" sibTransId="{F45868C4-D691-434C-8004-11F7E66C0E0F}"/>
    <dgm:cxn modelId="{E2916860-9096-4949-8C65-892DE25B178E}" type="presOf" srcId="{7F6F2C27-8502-A140-A63F-4166B6E1BAC1}" destId="{4757043D-B8B1-4E43-9BC5-B1927F2FE1DB}" srcOrd="0" destOrd="0" presId="urn:microsoft.com/office/officeart/2005/8/layout/radial6"/>
    <dgm:cxn modelId="{56C3C515-53B7-5A4F-9C1C-DBB8F14901E1}" srcId="{D7FF337D-3531-6040-A2F3-81E00D4D4525}" destId="{46EC3870-A1D5-524D-8969-958CF5B5AA40}" srcOrd="4" destOrd="0" parTransId="{1FDE92D0-13DB-2B43-AE6C-428F905898E4}" sibTransId="{F6F3FF5D-896D-D44F-AA3F-71A720A1F5F8}"/>
    <dgm:cxn modelId="{4F830EB7-2E11-6B43-9833-E6CD764FC390}" srcId="{D37A11ED-1A74-4248-A1BE-4C862E07D0EB}" destId="{104A0E63-60E8-C148-BF8C-7ADF23BAA1B7}" srcOrd="1" destOrd="0" parTransId="{CFCC3AEF-2DFB-5646-A556-13A700C9433B}" sibTransId="{24A2091E-9C6D-EB42-8005-5E71995AFE1F}"/>
    <dgm:cxn modelId="{47E42316-ED37-B340-910D-1E933A7AA1AB}" type="presOf" srcId="{104A0E63-60E8-C148-BF8C-7ADF23BAA1B7}" destId="{0AAE02B3-CC4F-2847-A5F9-7CA7AA321279}" srcOrd="0" destOrd="0" presId="urn:microsoft.com/office/officeart/2005/8/layout/radial6"/>
    <dgm:cxn modelId="{5E266838-4503-D84C-B57B-3743CCE183A3}" srcId="{D7FF337D-3531-6040-A2F3-81E00D4D4525}" destId="{D06F937D-FAD2-D543-8AB7-F0CD646612A0}" srcOrd="3" destOrd="0" parTransId="{B0C5DB06-4E72-674B-8555-76D591BAF36E}" sibTransId="{F032EDDB-D161-6944-85E9-4235764B7943}"/>
    <dgm:cxn modelId="{58435E27-65DA-6B45-B90B-D5583D09B8F6}" type="presOf" srcId="{60D3DCD1-3B06-DE46-BA10-8725BDB5C10E}" destId="{3331BA13-1A0F-0B42-9715-E90FD6E19A66}" srcOrd="0" destOrd="0" presId="urn:microsoft.com/office/officeart/2005/8/layout/radial6"/>
    <dgm:cxn modelId="{32F3C69A-7582-934D-BD6D-47EECEC514D0}" type="presOf" srcId="{2A388512-FC1D-A54C-829B-77F851681F83}" destId="{8259D0F5-29BE-A148-B473-B1473401BF7F}" srcOrd="0" destOrd="0" presId="urn:microsoft.com/office/officeart/2005/8/layout/radial6"/>
    <dgm:cxn modelId="{9D80CDF3-9305-1E44-9F7C-00DF899F5558}" srcId="{F41614BC-801E-6846-B82A-A77D2D7CCE52}" destId="{22C615D6-EDEC-F74A-9AB0-F78C4C4C50E3}" srcOrd="1" destOrd="0" parTransId="{D2D4F455-6506-9749-9820-C2CEA9F998E1}" sibTransId="{9BF4BE9B-1254-1B46-A9A3-F4E0FC0BF864}"/>
    <dgm:cxn modelId="{FCEF5BE4-A09D-D24D-A368-7A04BA0E93B3}" type="presOf" srcId="{DDBEA52E-ABFC-0349-9F48-BC50A09CCEDA}" destId="{309F2DF4-9846-CD45-9FF2-CECAAB3E8AED}" srcOrd="0" destOrd="0" presId="urn:microsoft.com/office/officeart/2005/8/layout/radial6"/>
    <dgm:cxn modelId="{130CBA74-ED5C-6848-97FD-B8EA95682F2E}" srcId="{D37A11ED-1A74-4248-A1BE-4C862E07D0EB}" destId="{7F6F2C27-8502-A140-A63F-4166B6E1BAC1}" srcOrd="4" destOrd="0" parTransId="{84C94524-9A32-AF4E-9498-97C8CA6F238B}" sibTransId="{60D3DCD1-3B06-DE46-BA10-8725BDB5C10E}"/>
    <dgm:cxn modelId="{8D49A5E2-2735-454C-8BBB-9B5725C56ADE}" type="presOf" srcId="{98FB2152-A4B8-8C4E-80C7-39E359D6056F}" destId="{07185E00-58F2-614B-B569-911E16BD51BD}" srcOrd="0" destOrd="0" presId="urn:microsoft.com/office/officeart/2005/8/layout/radial6"/>
    <dgm:cxn modelId="{409E0ED2-D36D-574F-9A05-774305807672}" srcId="{D7FF337D-3531-6040-A2F3-81E00D4D4525}" destId="{CCBE5E4C-54B6-DA43-8461-8CAB2CDE6EB7}" srcOrd="2" destOrd="0" parTransId="{2EC223F2-438D-F94B-ABAC-49B35BF5A375}" sibTransId="{FA6F71D5-E23F-FC4F-A8DD-590F5533CD72}"/>
    <dgm:cxn modelId="{EF0A0CAF-7D8D-3144-BE3E-98625ABB09E1}" type="presOf" srcId="{F41614BC-801E-6846-B82A-A77D2D7CCE52}" destId="{EC7CF521-17C0-6840-AC2E-79CF7320D1EC}" srcOrd="0" destOrd="0" presId="urn:microsoft.com/office/officeart/2005/8/layout/radial6"/>
    <dgm:cxn modelId="{06A021C3-23BA-054F-A5CD-78D53926186D}" srcId="{D7FF337D-3531-6040-A2F3-81E00D4D4525}" destId="{F101258F-7D0E-814D-A8B4-D701744CC849}" srcOrd="0" destOrd="0" parTransId="{DCA19893-02D3-024C-9103-02B44AD7BCE6}" sibTransId="{F7B4311C-FE63-3649-BC55-7BD820C40975}"/>
    <dgm:cxn modelId="{4988E20C-2080-4A44-98DA-BC2212D1546E}" type="presOf" srcId="{C8DB16A8-C2B5-9046-8DA7-C37F7E5F437D}" destId="{CC364035-6316-364A-9B23-128E8B7B1B28}" srcOrd="0" destOrd="0" presId="urn:microsoft.com/office/officeart/2005/8/layout/radial6"/>
    <dgm:cxn modelId="{8F1A27CF-7809-D047-9522-601E6AF9AFCE}" srcId="{D37A11ED-1A74-4248-A1BE-4C862E07D0EB}" destId="{6FB0BE30-FA22-884E-964C-C3BB701A8B8B}" srcOrd="0" destOrd="0" parTransId="{0501FCBA-8D18-BF47-8A9A-FBC46997514B}" sibTransId="{72431498-232C-C640-9814-3F7E23B7AC62}"/>
    <dgm:cxn modelId="{B55D2D65-4F1E-8C43-B6CF-EAA765CBE6C9}" srcId="{F41614BC-801E-6846-B82A-A77D2D7CCE52}" destId="{D37A11ED-1A74-4248-A1BE-4C862E07D0EB}" srcOrd="0" destOrd="0" parTransId="{304929F0-EBB4-2F4C-9342-C273887C32EA}" sibTransId="{ADA61E27-3382-8C4F-9665-F117F015A7EB}"/>
    <dgm:cxn modelId="{6E49E53D-843E-3F46-A22C-C8AE48EDE800}" type="presOf" srcId="{1397B595-796A-5D43-BBEA-5BD35EACE97F}" destId="{7AEF1BCD-76D1-1349-86E5-A4F4235FC99F}" srcOrd="0" destOrd="0" presId="urn:microsoft.com/office/officeart/2005/8/layout/radial6"/>
    <dgm:cxn modelId="{B05B5F67-E81A-3545-8879-BD123ECE89D1}" type="presOf" srcId="{4E15D227-BDCA-2042-BB87-82978F80EDC2}" destId="{FC389C32-59F8-3041-AEE5-7A7FCAF8EB4B}" srcOrd="0" destOrd="0" presId="urn:microsoft.com/office/officeart/2005/8/layout/radial6"/>
    <dgm:cxn modelId="{867B76B4-A89D-2248-A49C-63DF9364248C}" type="presOf" srcId="{6FB0BE30-FA22-884E-964C-C3BB701A8B8B}" destId="{B9E8327F-1907-284E-8029-D31485F3638E}" srcOrd="0" destOrd="0" presId="urn:microsoft.com/office/officeart/2005/8/layout/radial6"/>
    <dgm:cxn modelId="{FAAB234D-6AFE-0F47-8C61-63D1F9433605}" srcId="{F41614BC-801E-6846-B82A-A77D2D7CCE52}" destId="{D7FF337D-3531-6040-A2F3-81E00D4D4525}" srcOrd="2" destOrd="0" parTransId="{B347E9B0-EE7E-934D-B553-5556B701FACA}" sibTransId="{CED03FB6-1895-DD4F-9A1A-6D3DBB3DDFB7}"/>
    <dgm:cxn modelId="{8BBE6740-C510-3946-BA51-15526ADA3A42}" type="presOf" srcId="{24A2091E-9C6D-EB42-8005-5E71995AFE1F}" destId="{440F416A-F465-8046-BF0C-E3F95F6CC07B}" srcOrd="0" destOrd="0" presId="urn:microsoft.com/office/officeart/2005/8/layout/radial6"/>
    <dgm:cxn modelId="{3BFE178F-4F5D-524F-9460-8EB2A662B904}" srcId="{D37A11ED-1A74-4248-A1BE-4C862E07D0EB}" destId="{C8DB16A8-C2B5-9046-8DA7-C37F7E5F437D}" srcOrd="2" destOrd="0" parTransId="{FB71562A-48A4-244F-BE1D-AD27EF09FC85}" sibTransId="{5802B76A-8A74-0C47-8989-8BE30D985BFB}"/>
    <dgm:cxn modelId="{FE1BFB12-EDE6-C048-B123-73ADFD861885}" srcId="{D37A11ED-1A74-4248-A1BE-4C862E07D0EB}" destId="{DDBEA52E-ABFC-0349-9F48-BC50A09CCEDA}" srcOrd="6" destOrd="0" parTransId="{B5309A70-D83E-A244-A5D3-68AB56CE4572}" sibTransId="{4E15D227-BDCA-2042-BB87-82978F80EDC2}"/>
    <dgm:cxn modelId="{44EEB885-491B-5A48-832E-4FD1EEC0D85F}" type="presOf" srcId="{D37A11ED-1A74-4248-A1BE-4C862E07D0EB}" destId="{1C190D46-8F96-6840-AB9F-B8E364455216}" srcOrd="0" destOrd="0" presId="urn:microsoft.com/office/officeart/2005/8/layout/radial6"/>
    <dgm:cxn modelId="{A6D8BAB4-80C2-574B-98A2-45C04CE9C860}" srcId="{D7FF337D-3531-6040-A2F3-81E00D4D4525}" destId="{C139523E-78C9-B445-A2E1-FE816597AFC7}" srcOrd="1" destOrd="0" parTransId="{8EF056F6-E264-5348-AF29-B52D900E97D2}" sibTransId="{A2204783-E592-8949-A528-432ACCE12EC3}"/>
    <dgm:cxn modelId="{D02A21EB-9761-6E4C-89EC-949232708164}" type="presOf" srcId="{5802B76A-8A74-0C47-8989-8BE30D985BFB}" destId="{D48E1560-D568-0349-8985-461388012BD6}" srcOrd="0" destOrd="0" presId="urn:microsoft.com/office/officeart/2005/8/layout/radial6"/>
    <dgm:cxn modelId="{5A0721E2-8CAD-CA47-A320-1513AAB898A0}" srcId="{D37A11ED-1A74-4248-A1BE-4C862E07D0EB}" destId="{1B9DD17A-3F49-194A-BD06-2B6A16037CB4}" srcOrd="5" destOrd="0" parTransId="{D3EC2D68-37AD-324C-B2D8-E8B59DA2CECF}" sibTransId="{98FB2152-A4B8-8C4E-80C7-39E359D6056F}"/>
    <dgm:cxn modelId="{7ADD78CB-0EB6-8F49-A858-A17C4069EE05}" type="presParOf" srcId="{EC7CF521-17C0-6840-AC2E-79CF7320D1EC}" destId="{1C190D46-8F96-6840-AB9F-B8E364455216}" srcOrd="0" destOrd="0" presId="urn:microsoft.com/office/officeart/2005/8/layout/radial6"/>
    <dgm:cxn modelId="{F6FDCFCB-F346-1B4F-8F04-70E270753165}" type="presParOf" srcId="{EC7CF521-17C0-6840-AC2E-79CF7320D1EC}" destId="{B9E8327F-1907-284E-8029-D31485F3638E}" srcOrd="1" destOrd="0" presId="urn:microsoft.com/office/officeart/2005/8/layout/radial6"/>
    <dgm:cxn modelId="{EA11FEAB-564F-784B-BCFC-AA36C8A005B7}" type="presParOf" srcId="{EC7CF521-17C0-6840-AC2E-79CF7320D1EC}" destId="{632E0A7C-AF75-9648-B245-66418387E17E}" srcOrd="2" destOrd="0" presId="urn:microsoft.com/office/officeart/2005/8/layout/radial6"/>
    <dgm:cxn modelId="{8DC22560-965B-F246-A12E-4C52ECAB6C3B}" type="presParOf" srcId="{EC7CF521-17C0-6840-AC2E-79CF7320D1EC}" destId="{DE3B3A51-7847-1540-9F54-2902AC32BDA4}" srcOrd="3" destOrd="0" presId="urn:microsoft.com/office/officeart/2005/8/layout/radial6"/>
    <dgm:cxn modelId="{EBE51609-DD11-6740-8EDA-1BFCD5CF240F}" type="presParOf" srcId="{EC7CF521-17C0-6840-AC2E-79CF7320D1EC}" destId="{0AAE02B3-CC4F-2847-A5F9-7CA7AA321279}" srcOrd="4" destOrd="0" presId="urn:microsoft.com/office/officeart/2005/8/layout/radial6"/>
    <dgm:cxn modelId="{AE39E192-B9D7-0B4A-B6A3-D5ECB3A6CD6B}" type="presParOf" srcId="{EC7CF521-17C0-6840-AC2E-79CF7320D1EC}" destId="{F07DB273-1381-2E4F-943C-F6B8BD23D270}" srcOrd="5" destOrd="0" presId="urn:microsoft.com/office/officeart/2005/8/layout/radial6"/>
    <dgm:cxn modelId="{8456AEB4-93E8-0F45-94B3-C57657BA1B34}" type="presParOf" srcId="{EC7CF521-17C0-6840-AC2E-79CF7320D1EC}" destId="{440F416A-F465-8046-BF0C-E3F95F6CC07B}" srcOrd="6" destOrd="0" presId="urn:microsoft.com/office/officeart/2005/8/layout/radial6"/>
    <dgm:cxn modelId="{2DAFE463-A07C-C044-B5C0-8115C4079FB1}" type="presParOf" srcId="{EC7CF521-17C0-6840-AC2E-79CF7320D1EC}" destId="{CC364035-6316-364A-9B23-128E8B7B1B28}" srcOrd="7" destOrd="0" presId="urn:microsoft.com/office/officeart/2005/8/layout/radial6"/>
    <dgm:cxn modelId="{CB99371E-F26E-FC4B-B40E-299D26211F33}" type="presParOf" srcId="{EC7CF521-17C0-6840-AC2E-79CF7320D1EC}" destId="{1019C447-221A-3E49-9005-587B2E6961E1}" srcOrd="8" destOrd="0" presId="urn:microsoft.com/office/officeart/2005/8/layout/radial6"/>
    <dgm:cxn modelId="{9E07C0A0-9A20-1846-9B8B-FA4C04E1DB67}" type="presParOf" srcId="{EC7CF521-17C0-6840-AC2E-79CF7320D1EC}" destId="{D48E1560-D568-0349-8985-461388012BD6}" srcOrd="9" destOrd="0" presId="urn:microsoft.com/office/officeart/2005/8/layout/radial6"/>
    <dgm:cxn modelId="{A5BB2578-5212-1244-B61B-FFCFB361CDD6}" type="presParOf" srcId="{EC7CF521-17C0-6840-AC2E-79CF7320D1EC}" destId="{7AEF1BCD-76D1-1349-86E5-A4F4235FC99F}" srcOrd="10" destOrd="0" presId="urn:microsoft.com/office/officeart/2005/8/layout/radial6"/>
    <dgm:cxn modelId="{050A531D-5E16-6543-B09F-016DE56D7B7C}" type="presParOf" srcId="{EC7CF521-17C0-6840-AC2E-79CF7320D1EC}" destId="{A0BA54B3-AD2D-AD4E-B600-7748DB137516}" srcOrd="11" destOrd="0" presId="urn:microsoft.com/office/officeart/2005/8/layout/radial6"/>
    <dgm:cxn modelId="{A4DCE144-5731-1C43-81EA-193D0D00B1ED}" type="presParOf" srcId="{EC7CF521-17C0-6840-AC2E-79CF7320D1EC}" destId="{8259D0F5-29BE-A148-B473-B1473401BF7F}" srcOrd="12" destOrd="0" presId="urn:microsoft.com/office/officeart/2005/8/layout/radial6"/>
    <dgm:cxn modelId="{54DCE4EC-C4EC-5D4C-8A00-C207321B78EB}" type="presParOf" srcId="{EC7CF521-17C0-6840-AC2E-79CF7320D1EC}" destId="{4757043D-B8B1-4E43-9BC5-B1927F2FE1DB}" srcOrd="13" destOrd="0" presId="urn:microsoft.com/office/officeart/2005/8/layout/radial6"/>
    <dgm:cxn modelId="{DFE8DC52-43BD-A54A-8804-D1F94E0C0050}" type="presParOf" srcId="{EC7CF521-17C0-6840-AC2E-79CF7320D1EC}" destId="{C055D142-6D30-0847-897A-B5D057992046}" srcOrd="14" destOrd="0" presId="urn:microsoft.com/office/officeart/2005/8/layout/radial6"/>
    <dgm:cxn modelId="{0EECC32A-C653-7B4A-80FB-5E2F5B082AE9}" type="presParOf" srcId="{EC7CF521-17C0-6840-AC2E-79CF7320D1EC}" destId="{3331BA13-1A0F-0B42-9715-E90FD6E19A66}" srcOrd="15" destOrd="0" presId="urn:microsoft.com/office/officeart/2005/8/layout/radial6"/>
    <dgm:cxn modelId="{2C16D448-AEA9-354E-B99B-BB326CD5FE27}" type="presParOf" srcId="{EC7CF521-17C0-6840-AC2E-79CF7320D1EC}" destId="{8E9A70F6-699A-D848-9C86-B5EAB884AB64}" srcOrd="16" destOrd="0" presId="urn:microsoft.com/office/officeart/2005/8/layout/radial6"/>
    <dgm:cxn modelId="{0099C48A-F656-C044-8C31-68F6885833A2}" type="presParOf" srcId="{EC7CF521-17C0-6840-AC2E-79CF7320D1EC}" destId="{F5F30ED5-A3A8-5B49-BEB8-A914A5CBF81E}" srcOrd="17" destOrd="0" presId="urn:microsoft.com/office/officeart/2005/8/layout/radial6"/>
    <dgm:cxn modelId="{C46001E1-0D72-2C42-9D14-57B62F1564D5}" type="presParOf" srcId="{EC7CF521-17C0-6840-AC2E-79CF7320D1EC}" destId="{07185E00-58F2-614B-B569-911E16BD51BD}" srcOrd="18" destOrd="0" presId="urn:microsoft.com/office/officeart/2005/8/layout/radial6"/>
    <dgm:cxn modelId="{36D05179-37B5-6743-B9CA-FD38291E4F78}" type="presParOf" srcId="{EC7CF521-17C0-6840-AC2E-79CF7320D1EC}" destId="{309F2DF4-9846-CD45-9FF2-CECAAB3E8AED}" srcOrd="19" destOrd="0" presId="urn:microsoft.com/office/officeart/2005/8/layout/radial6"/>
    <dgm:cxn modelId="{1D533124-FFDD-954B-993F-299D8FF3864D}" type="presParOf" srcId="{EC7CF521-17C0-6840-AC2E-79CF7320D1EC}" destId="{3DA50736-A057-0743-BA9C-267B2BBC25A7}" srcOrd="20" destOrd="0" presId="urn:microsoft.com/office/officeart/2005/8/layout/radial6"/>
    <dgm:cxn modelId="{09B7A8FD-E989-6B44-82E3-48921A0A30DD}" type="presParOf" srcId="{EC7CF521-17C0-6840-AC2E-79CF7320D1EC}" destId="{FC389C32-59F8-3041-AEE5-7A7FCAF8EB4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DD9D0-B6CE-9F4B-BC59-451ED880520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E73BE-1F60-F240-A4A2-7F686C7237A4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Smart Growth </a:t>
          </a:r>
          <a:endParaRPr lang="en-US" dirty="0"/>
        </a:p>
      </dgm:t>
    </dgm:pt>
    <dgm:pt modelId="{2D5E9B40-A723-5748-9B8D-DA12A6E8B97A}" type="parTrans" cxnId="{6C5CF3A2-6663-9045-8B70-D594F117ABCF}">
      <dgm:prSet/>
      <dgm:spPr/>
      <dgm:t>
        <a:bodyPr/>
        <a:lstStyle/>
        <a:p>
          <a:endParaRPr lang="en-US"/>
        </a:p>
      </dgm:t>
    </dgm:pt>
    <dgm:pt modelId="{734356C0-273D-F04B-BFE2-5D986B3FDBE8}" type="sibTrans" cxnId="{6C5CF3A2-6663-9045-8B70-D594F117ABCF}">
      <dgm:prSet/>
      <dgm:spPr/>
      <dgm:t>
        <a:bodyPr/>
        <a:lstStyle/>
        <a:p>
          <a:endParaRPr lang="en-US"/>
        </a:p>
      </dgm:t>
    </dgm:pt>
    <dgm:pt modelId="{2D706087-75EE-E24E-A0C1-54E7BED3F6F4}">
      <dgm:prSet phldrT="[Text]"/>
      <dgm:spPr/>
      <dgm:t>
        <a:bodyPr/>
        <a:lstStyle/>
        <a:p>
          <a:r>
            <a:rPr lang="en-US" b="1" dirty="0" smtClean="0"/>
            <a:t>Digital Agenda for Europe </a:t>
          </a:r>
          <a:endParaRPr lang="en-US" b="1" dirty="0"/>
        </a:p>
      </dgm:t>
    </dgm:pt>
    <dgm:pt modelId="{B9B159E1-DB29-DD48-958C-88E7843DBC8E}" type="parTrans" cxnId="{B9817720-F4D5-3343-BAB3-231C77C40EE9}">
      <dgm:prSet/>
      <dgm:spPr/>
      <dgm:t>
        <a:bodyPr/>
        <a:lstStyle/>
        <a:p>
          <a:endParaRPr lang="en-US"/>
        </a:p>
      </dgm:t>
    </dgm:pt>
    <dgm:pt modelId="{57E5208E-95DD-D74D-A34A-78078A861B31}" type="sibTrans" cxnId="{B9817720-F4D5-3343-BAB3-231C77C40EE9}">
      <dgm:prSet/>
      <dgm:spPr/>
      <dgm:t>
        <a:bodyPr/>
        <a:lstStyle/>
        <a:p>
          <a:endParaRPr lang="en-US"/>
        </a:p>
      </dgm:t>
    </dgm:pt>
    <dgm:pt modelId="{53E39A33-DF2A-C240-803B-26FE5FBA87F4}">
      <dgm:prSet phldrT="[Text]"/>
      <dgm:spPr/>
      <dgm:t>
        <a:bodyPr/>
        <a:lstStyle/>
        <a:p>
          <a:r>
            <a:rPr lang="en-US" b="1" dirty="0" smtClean="0"/>
            <a:t>Innovation Union </a:t>
          </a:r>
          <a:endParaRPr lang="en-US" b="1" dirty="0"/>
        </a:p>
      </dgm:t>
    </dgm:pt>
    <dgm:pt modelId="{F4BF5F2F-B32E-C34A-9C51-A85CD03E82D5}" type="parTrans" cxnId="{91D10088-C82D-0643-B4DF-0E485A50024B}">
      <dgm:prSet/>
      <dgm:spPr/>
      <dgm:t>
        <a:bodyPr/>
        <a:lstStyle/>
        <a:p>
          <a:endParaRPr lang="en-US"/>
        </a:p>
      </dgm:t>
    </dgm:pt>
    <dgm:pt modelId="{8723E582-EEBF-5A44-90BD-4250158A536C}" type="sibTrans" cxnId="{91D10088-C82D-0643-B4DF-0E485A50024B}">
      <dgm:prSet/>
      <dgm:spPr/>
      <dgm:t>
        <a:bodyPr/>
        <a:lstStyle/>
        <a:p>
          <a:endParaRPr lang="en-US"/>
        </a:p>
      </dgm:t>
    </dgm:pt>
    <dgm:pt modelId="{C34F5964-EB85-1240-B396-60308F762479}">
      <dgm:prSet phldrT="[Text]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en-US" dirty="0" smtClean="0"/>
            <a:t>Sustainable Growth</a:t>
          </a:r>
          <a:endParaRPr lang="en-US" dirty="0"/>
        </a:p>
      </dgm:t>
    </dgm:pt>
    <dgm:pt modelId="{D94ED26A-EB77-8242-91F4-1777CB04774B}" type="parTrans" cxnId="{B7726CE2-1DA9-AF45-B232-407BAAA95A73}">
      <dgm:prSet/>
      <dgm:spPr/>
      <dgm:t>
        <a:bodyPr/>
        <a:lstStyle/>
        <a:p>
          <a:endParaRPr lang="en-US"/>
        </a:p>
      </dgm:t>
    </dgm:pt>
    <dgm:pt modelId="{A9B9FABB-61A6-524F-AAA8-17156DC80292}" type="sibTrans" cxnId="{B7726CE2-1DA9-AF45-B232-407BAAA95A73}">
      <dgm:prSet/>
      <dgm:spPr/>
      <dgm:t>
        <a:bodyPr/>
        <a:lstStyle/>
        <a:p>
          <a:endParaRPr lang="en-US"/>
        </a:p>
      </dgm:t>
    </dgm:pt>
    <dgm:pt modelId="{5151435E-0693-0948-8811-3866342AAB4A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0" dirty="0" smtClean="0"/>
            <a:t>Resource efficient Europe</a:t>
          </a:r>
          <a:endParaRPr lang="en-US" b="0" dirty="0"/>
        </a:p>
      </dgm:t>
    </dgm:pt>
    <dgm:pt modelId="{6B285D2A-C90A-874C-9A77-1307347784E5}" type="parTrans" cxnId="{326DA81E-D83C-704F-816E-7537242F2E7F}">
      <dgm:prSet/>
      <dgm:spPr/>
      <dgm:t>
        <a:bodyPr/>
        <a:lstStyle/>
        <a:p>
          <a:endParaRPr lang="en-US"/>
        </a:p>
      </dgm:t>
    </dgm:pt>
    <dgm:pt modelId="{9BC2D89D-3695-C443-B110-6D6FAEADEDEF}" type="sibTrans" cxnId="{326DA81E-D83C-704F-816E-7537242F2E7F}">
      <dgm:prSet/>
      <dgm:spPr/>
      <dgm:t>
        <a:bodyPr/>
        <a:lstStyle/>
        <a:p>
          <a:endParaRPr lang="en-US"/>
        </a:p>
      </dgm:t>
    </dgm:pt>
    <dgm:pt modelId="{50990AC8-BE1E-0240-B1A1-8911331C6492}">
      <dgm:prSet phldrT="[Text]"/>
      <dgm:spPr/>
      <dgm:t>
        <a:bodyPr/>
        <a:lstStyle/>
        <a:p>
          <a:r>
            <a:rPr lang="en-US" dirty="0" smtClean="0"/>
            <a:t>An industrial policy for the </a:t>
          </a:r>
          <a:r>
            <a:rPr lang="en-US" dirty="0" err="1" smtClean="0"/>
            <a:t>globalisation</a:t>
          </a:r>
          <a:r>
            <a:rPr lang="en-US" dirty="0" smtClean="0"/>
            <a:t> era</a:t>
          </a:r>
          <a:endParaRPr lang="en-US" dirty="0"/>
        </a:p>
      </dgm:t>
    </dgm:pt>
    <dgm:pt modelId="{53F8CD39-1806-3940-90B2-B39C81DB0FBA}" type="parTrans" cxnId="{97C0C2E3-7252-4041-B294-630917F6C667}">
      <dgm:prSet/>
      <dgm:spPr/>
      <dgm:t>
        <a:bodyPr/>
        <a:lstStyle/>
        <a:p>
          <a:endParaRPr lang="en-US"/>
        </a:p>
      </dgm:t>
    </dgm:pt>
    <dgm:pt modelId="{8407599A-DB69-0147-A614-9BA073DE0F55}" type="sibTrans" cxnId="{97C0C2E3-7252-4041-B294-630917F6C667}">
      <dgm:prSet/>
      <dgm:spPr/>
      <dgm:t>
        <a:bodyPr/>
        <a:lstStyle/>
        <a:p>
          <a:endParaRPr lang="en-US"/>
        </a:p>
      </dgm:t>
    </dgm:pt>
    <dgm:pt modelId="{4C9F9ADF-F558-BC4F-9AAA-6F87ADE04855}">
      <dgm:prSet phldrT="[Text]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US" dirty="0" smtClean="0"/>
            <a:t>Inclusive </a:t>
          </a:r>
          <a:r>
            <a:rPr lang="en-US" dirty="0" err="1" smtClean="0"/>
            <a:t>Gowth</a:t>
          </a:r>
          <a:endParaRPr lang="en-US" dirty="0"/>
        </a:p>
      </dgm:t>
    </dgm:pt>
    <dgm:pt modelId="{A4CD51E7-D31E-1D4D-8CDA-8C34F7C0CE86}" type="parTrans" cxnId="{0D444A01-8D7B-8149-8AEB-70DB60BD401D}">
      <dgm:prSet/>
      <dgm:spPr/>
      <dgm:t>
        <a:bodyPr/>
        <a:lstStyle/>
        <a:p>
          <a:endParaRPr lang="en-US"/>
        </a:p>
      </dgm:t>
    </dgm:pt>
    <dgm:pt modelId="{91C7E6DC-6D89-9A46-8552-777F1333C1BC}" type="sibTrans" cxnId="{0D444A01-8D7B-8149-8AEB-70DB60BD401D}">
      <dgm:prSet/>
      <dgm:spPr/>
      <dgm:t>
        <a:bodyPr/>
        <a:lstStyle/>
        <a:p>
          <a:endParaRPr lang="en-US"/>
        </a:p>
      </dgm:t>
    </dgm:pt>
    <dgm:pt modelId="{6AC3C9EB-E238-6C4E-8788-7F4913E44ABA}">
      <dgm:prSet phldrT="[Text]"/>
      <dgm:spPr/>
      <dgm:t>
        <a:bodyPr/>
        <a:lstStyle/>
        <a:p>
          <a:r>
            <a:rPr lang="en-US" dirty="0" smtClean="0"/>
            <a:t>An agenda for new skills and jobs </a:t>
          </a:r>
          <a:endParaRPr lang="en-US" dirty="0"/>
        </a:p>
      </dgm:t>
    </dgm:pt>
    <dgm:pt modelId="{F5803CA4-5252-9848-90EE-9A78F7150480}" type="parTrans" cxnId="{2486D148-9551-F244-969F-D2DAC6057738}">
      <dgm:prSet/>
      <dgm:spPr/>
      <dgm:t>
        <a:bodyPr/>
        <a:lstStyle/>
        <a:p>
          <a:endParaRPr lang="en-US"/>
        </a:p>
      </dgm:t>
    </dgm:pt>
    <dgm:pt modelId="{C5F046AE-649E-0D4F-A885-6B013D16CEB4}" type="sibTrans" cxnId="{2486D148-9551-F244-969F-D2DAC6057738}">
      <dgm:prSet/>
      <dgm:spPr/>
      <dgm:t>
        <a:bodyPr/>
        <a:lstStyle/>
        <a:p>
          <a:endParaRPr lang="en-US"/>
        </a:p>
      </dgm:t>
    </dgm:pt>
    <dgm:pt modelId="{E8C5CFBE-EAF1-C34E-BC6B-883A6A23CDE6}">
      <dgm:prSet phldrT="[Text]"/>
      <dgm:spPr/>
      <dgm:t>
        <a:bodyPr/>
        <a:lstStyle/>
        <a:p>
          <a:r>
            <a:rPr lang="en-US" dirty="0" smtClean="0"/>
            <a:t>European platform against poverty</a:t>
          </a:r>
          <a:endParaRPr lang="en-US" dirty="0"/>
        </a:p>
      </dgm:t>
    </dgm:pt>
    <dgm:pt modelId="{63052A4B-5D96-AC4A-802F-3B66D6D03C88}" type="parTrans" cxnId="{5A367163-226B-B040-BA70-687716629A91}">
      <dgm:prSet/>
      <dgm:spPr/>
      <dgm:t>
        <a:bodyPr/>
        <a:lstStyle/>
        <a:p>
          <a:endParaRPr lang="en-US"/>
        </a:p>
      </dgm:t>
    </dgm:pt>
    <dgm:pt modelId="{14105133-F2C6-7246-8FFD-F4B2B0E0C22C}" type="sibTrans" cxnId="{5A367163-226B-B040-BA70-687716629A91}">
      <dgm:prSet/>
      <dgm:spPr/>
      <dgm:t>
        <a:bodyPr/>
        <a:lstStyle/>
        <a:p>
          <a:endParaRPr lang="en-US"/>
        </a:p>
      </dgm:t>
    </dgm:pt>
    <dgm:pt modelId="{267D754A-A37E-5E4D-BDBB-7F720899057F}">
      <dgm:prSet phldrT="[Text]"/>
      <dgm:spPr/>
      <dgm:t>
        <a:bodyPr/>
        <a:lstStyle/>
        <a:p>
          <a:r>
            <a:rPr lang="en-US" dirty="0" smtClean="0"/>
            <a:t> Youth on the move </a:t>
          </a:r>
          <a:endParaRPr lang="en-US" dirty="0"/>
        </a:p>
      </dgm:t>
    </dgm:pt>
    <dgm:pt modelId="{2D15DD91-88C0-4F4F-AEA5-C8B2C47F6905}" type="parTrans" cxnId="{A5E1EBA3-7542-4E43-A564-0560512E7215}">
      <dgm:prSet/>
      <dgm:spPr/>
      <dgm:t>
        <a:bodyPr/>
        <a:lstStyle/>
        <a:p>
          <a:endParaRPr lang="en-US"/>
        </a:p>
      </dgm:t>
    </dgm:pt>
    <dgm:pt modelId="{68166376-F102-1E48-8457-BC8F82C589D6}" type="sibTrans" cxnId="{A5E1EBA3-7542-4E43-A564-0560512E7215}">
      <dgm:prSet/>
      <dgm:spPr/>
      <dgm:t>
        <a:bodyPr/>
        <a:lstStyle/>
        <a:p>
          <a:endParaRPr lang="en-US"/>
        </a:p>
      </dgm:t>
    </dgm:pt>
    <dgm:pt modelId="{37836AE5-6060-E54B-B08E-045C3A1DB192}" type="pres">
      <dgm:prSet presAssocID="{082DD9D0-B6CE-9F4B-BC59-451ED88052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FFC89-9F8D-6A47-A290-CE4A63F35AB6}" type="pres">
      <dgm:prSet presAssocID="{9C2E73BE-1F60-F240-A4A2-7F686C7237A4}" presName="composite" presStyleCnt="0"/>
      <dgm:spPr/>
    </dgm:pt>
    <dgm:pt modelId="{73ED2445-28D5-D844-92E0-4B23299E0E8B}" type="pres">
      <dgm:prSet presAssocID="{9C2E73BE-1F60-F240-A4A2-7F686C7237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C70C9-B4D2-4146-AB3B-5E12A572A309}" type="pres">
      <dgm:prSet presAssocID="{9C2E73BE-1F60-F240-A4A2-7F686C7237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E7B0C-C119-5343-921A-AF7822EA149B}" type="pres">
      <dgm:prSet presAssocID="{734356C0-273D-F04B-BFE2-5D986B3FDBE8}" presName="sp" presStyleCnt="0"/>
      <dgm:spPr/>
    </dgm:pt>
    <dgm:pt modelId="{ABC575E1-703D-1343-BFBA-A4268FB85B92}" type="pres">
      <dgm:prSet presAssocID="{C34F5964-EB85-1240-B396-60308F762479}" presName="composite" presStyleCnt="0"/>
      <dgm:spPr/>
    </dgm:pt>
    <dgm:pt modelId="{CBC90628-3CAE-B848-A054-0D09865612BF}" type="pres">
      <dgm:prSet presAssocID="{C34F5964-EB85-1240-B396-60308F7624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7D5C9-D061-9E48-B3B3-77B99B6F57FF}" type="pres">
      <dgm:prSet presAssocID="{C34F5964-EB85-1240-B396-60308F7624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053C6-D393-5D47-9300-E3D7BAEDD18F}" type="pres">
      <dgm:prSet presAssocID="{A9B9FABB-61A6-524F-AAA8-17156DC80292}" presName="sp" presStyleCnt="0"/>
      <dgm:spPr/>
    </dgm:pt>
    <dgm:pt modelId="{36DCC161-2FB8-E54B-8D4D-2EA97C312459}" type="pres">
      <dgm:prSet presAssocID="{4C9F9ADF-F558-BC4F-9AAA-6F87ADE04855}" presName="composite" presStyleCnt="0"/>
      <dgm:spPr/>
    </dgm:pt>
    <dgm:pt modelId="{BBE1CF84-3CF6-0044-B2E2-451DC846D455}" type="pres">
      <dgm:prSet presAssocID="{4C9F9ADF-F558-BC4F-9AAA-6F87ADE048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F8458-E603-5D45-A31C-D8FBA897A4F2}" type="pres">
      <dgm:prSet presAssocID="{4C9F9ADF-F558-BC4F-9AAA-6F87ADE048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0C2E3-7252-4041-B294-630917F6C667}" srcId="{C34F5964-EB85-1240-B396-60308F762479}" destId="{50990AC8-BE1E-0240-B1A1-8911331C6492}" srcOrd="1" destOrd="0" parTransId="{53F8CD39-1806-3940-90B2-B39C81DB0FBA}" sibTransId="{8407599A-DB69-0147-A614-9BA073DE0F55}"/>
    <dgm:cxn modelId="{D2A6CAAF-AA8D-BA40-915E-FA86E9A7E1E6}" type="presOf" srcId="{267D754A-A37E-5E4D-BDBB-7F720899057F}" destId="{67AC70C9-B4D2-4146-AB3B-5E12A572A309}" srcOrd="0" destOrd="2" presId="urn:microsoft.com/office/officeart/2005/8/layout/chevron2"/>
    <dgm:cxn modelId="{A5E1EBA3-7542-4E43-A564-0560512E7215}" srcId="{9C2E73BE-1F60-F240-A4A2-7F686C7237A4}" destId="{267D754A-A37E-5E4D-BDBB-7F720899057F}" srcOrd="2" destOrd="0" parTransId="{2D15DD91-88C0-4F4F-AEA5-C8B2C47F6905}" sibTransId="{68166376-F102-1E48-8457-BC8F82C589D6}"/>
    <dgm:cxn modelId="{80DF374C-984B-7342-B742-944D7B97A229}" type="presOf" srcId="{4C9F9ADF-F558-BC4F-9AAA-6F87ADE04855}" destId="{BBE1CF84-3CF6-0044-B2E2-451DC846D455}" srcOrd="0" destOrd="0" presId="urn:microsoft.com/office/officeart/2005/8/layout/chevron2"/>
    <dgm:cxn modelId="{62B6487C-D70E-644D-A638-247BFCD81403}" type="presOf" srcId="{E8C5CFBE-EAF1-C34E-BC6B-883A6A23CDE6}" destId="{C1FF8458-E603-5D45-A31C-D8FBA897A4F2}" srcOrd="0" destOrd="1" presId="urn:microsoft.com/office/officeart/2005/8/layout/chevron2"/>
    <dgm:cxn modelId="{A1542D41-092F-8C46-BEE8-A2C5FBA3430C}" type="presOf" srcId="{9C2E73BE-1F60-F240-A4A2-7F686C7237A4}" destId="{73ED2445-28D5-D844-92E0-4B23299E0E8B}" srcOrd="0" destOrd="0" presId="urn:microsoft.com/office/officeart/2005/8/layout/chevron2"/>
    <dgm:cxn modelId="{F2598432-8555-9845-9AB5-4E89A2B4F7D9}" type="presOf" srcId="{6AC3C9EB-E238-6C4E-8788-7F4913E44ABA}" destId="{C1FF8458-E603-5D45-A31C-D8FBA897A4F2}" srcOrd="0" destOrd="0" presId="urn:microsoft.com/office/officeart/2005/8/layout/chevron2"/>
    <dgm:cxn modelId="{5A367163-226B-B040-BA70-687716629A91}" srcId="{4C9F9ADF-F558-BC4F-9AAA-6F87ADE04855}" destId="{E8C5CFBE-EAF1-C34E-BC6B-883A6A23CDE6}" srcOrd="1" destOrd="0" parTransId="{63052A4B-5D96-AC4A-802F-3B66D6D03C88}" sibTransId="{14105133-F2C6-7246-8FFD-F4B2B0E0C22C}"/>
    <dgm:cxn modelId="{0D444A01-8D7B-8149-8AEB-70DB60BD401D}" srcId="{082DD9D0-B6CE-9F4B-BC59-451ED8805203}" destId="{4C9F9ADF-F558-BC4F-9AAA-6F87ADE04855}" srcOrd="2" destOrd="0" parTransId="{A4CD51E7-D31E-1D4D-8CDA-8C34F7C0CE86}" sibTransId="{91C7E6DC-6D89-9A46-8552-777F1333C1BC}"/>
    <dgm:cxn modelId="{F504E898-0031-0542-81F2-9010C5C8A048}" type="presOf" srcId="{50990AC8-BE1E-0240-B1A1-8911331C6492}" destId="{64D7D5C9-D061-9E48-B3B3-77B99B6F57FF}" srcOrd="0" destOrd="1" presId="urn:microsoft.com/office/officeart/2005/8/layout/chevron2"/>
    <dgm:cxn modelId="{91D10088-C82D-0643-B4DF-0E485A50024B}" srcId="{9C2E73BE-1F60-F240-A4A2-7F686C7237A4}" destId="{53E39A33-DF2A-C240-803B-26FE5FBA87F4}" srcOrd="1" destOrd="0" parTransId="{F4BF5F2F-B32E-C34A-9C51-A85CD03E82D5}" sibTransId="{8723E582-EEBF-5A44-90BD-4250158A536C}"/>
    <dgm:cxn modelId="{5811372C-DB16-2F45-BC97-ACB032DF17BF}" type="presOf" srcId="{C34F5964-EB85-1240-B396-60308F762479}" destId="{CBC90628-3CAE-B848-A054-0D09865612BF}" srcOrd="0" destOrd="0" presId="urn:microsoft.com/office/officeart/2005/8/layout/chevron2"/>
    <dgm:cxn modelId="{8643D712-BEC7-F84A-9143-15FB6D6B8C0A}" type="presOf" srcId="{53E39A33-DF2A-C240-803B-26FE5FBA87F4}" destId="{67AC70C9-B4D2-4146-AB3B-5E12A572A309}" srcOrd="0" destOrd="1" presId="urn:microsoft.com/office/officeart/2005/8/layout/chevron2"/>
    <dgm:cxn modelId="{326DA81E-D83C-704F-816E-7537242F2E7F}" srcId="{C34F5964-EB85-1240-B396-60308F762479}" destId="{5151435E-0693-0948-8811-3866342AAB4A}" srcOrd="0" destOrd="0" parTransId="{6B285D2A-C90A-874C-9A77-1307347784E5}" sibTransId="{9BC2D89D-3695-C443-B110-6D6FAEADEDEF}"/>
    <dgm:cxn modelId="{2486D148-9551-F244-969F-D2DAC6057738}" srcId="{4C9F9ADF-F558-BC4F-9AAA-6F87ADE04855}" destId="{6AC3C9EB-E238-6C4E-8788-7F4913E44ABA}" srcOrd="0" destOrd="0" parTransId="{F5803CA4-5252-9848-90EE-9A78F7150480}" sibTransId="{C5F046AE-649E-0D4F-A885-6B013D16CEB4}"/>
    <dgm:cxn modelId="{B7726CE2-1DA9-AF45-B232-407BAAA95A73}" srcId="{082DD9D0-B6CE-9F4B-BC59-451ED8805203}" destId="{C34F5964-EB85-1240-B396-60308F762479}" srcOrd="1" destOrd="0" parTransId="{D94ED26A-EB77-8242-91F4-1777CB04774B}" sibTransId="{A9B9FABB-61A6-524F-AAA8-17156DC80292}"/>
    <dgm:cxn modelId="{B9817720-F4D5-3343-BAB3-231C77C40EE9}" srcId="{9C2E73BE-1F60-F240-A4A2-7F686C7237A4}" destId="{2D706087-75EE-E24E-A0C1-54E7BED3F6F4}" srcOrd="0" destOrd="0" parTransId="{B9B159E1-DB29-DD48-958C-88E7843DBC8E}" sibTransId="{57E5208E-95DD-D74D-A34A-78078A861B31}"/>
    <dgm:cxn modelId="{68A8B37B-D6C4-A44C-BAC1-D5E2C772E12D}" type="presOf" srcId="{2D706087-75EE-E24E-A0C1-54E7BED3F6F4}" destId="{67AC70C9-B4D2-4146-AB3B-5E12A572A309}" srcOrd="0" destOrd="0" presId="urn:microsoft.com/office/officeart/2005/8/layout/chevron2"/>
    <dgm:cxn modelId="{A1EBA7CD-E2A8-B243-8003-5CA49022ECA4}" type="presOf" srcId="{082DD9D0-B6CE-9F4B-BC59-451ED8805203}" destId="{37836AE5-6060-E54B-B08E-045C3A1DB192}" srcOrd="0" destOrd="0" presId="urn:microsoft.com/office/officeart/2005/8/layout/chevron2"/>
    <dgm:cxn modelId="{C3DFAD16-A7A2-6341-928F-9F36F5438A75}" type="presOf" srcId="{5151435E-0693-0948-8811-3866342AAB4A}" destId="{64D7D5C9-D061-9E48-B3B3-77B99B6F57FF}" srcOrd="0" destOrd="0" presId="urn:microsoft.com/office/officeart/2005/8/layout/chevron2"/>
    <dgm:cxn modelId="{6C5CF3A2-6663-9045-8B70-D594F117ABCF}" srcId="{082DD9D0-B6CE-9F4B-BC59-451ED8805203}" destId="{9C2E73BE-1F60-F240-A4A2-7F686C7237A4}" srcOrd="0" destOrd="0" parTransId="{2D5E9B40-A723-5748-9B8D-DA12A6E8B97A}" sibTransId="{734356C0-273D-F04B-BFE2-5D986B3FDBE8}"/>
    <dgm:cxn modelId="{DED33ECC-7D00-244D-9010-D7CC5764AA69}" type="presParOf" srcId="{37836AE5-6060-E54B-B08E-045C3A1DB192}" destId="{EB4FFC89-9F8D-6A47-A290-CE4A63F35AB6}" srcOrd="0" destOrd="0" presId="urn:microsoft.com/office/officeart/2005/8/layout/chevron2"/>
    <dgm:cxn modelId="{FD65F7B6-3160-AD48-BCA3-51B3FFA3FC19}" type="presParOf" srcId="{EB4FFC89-9F8D-6A47-A290-CE4A63F35AB6}" destId="{73ED2445-28D5-D844-92E0-4B23299E0E8B}" srcOrd="0" destOrd="0" presId="urn:microsoft.com/office/officeart/2005/8/layout/chevron2"/>
    <dgm:cxn modelId="{BAA97FD5-C119-C541-809E-B62DA9327AC5}" type="presParOf" srcId="{EB4FFC89-9F8D-6A47-A290-CE4A63F35AB6}" destId="{67AC70C9-B4D2-4146-AB3B-5E12A572A309}" srcOrd="1" destOrd="0" presId="urn:microsoft.com/office/officeart/2005/8/layout/chevron2"/>
    <dgm:cxn modelId="{C68F4FE9-78B6-DC41-BF42-7CE1F6C91835}" type="presParOf" srcId="{37836AE5-6060-E54B-B08E-045C3A1DB192}" destId="{50EE7B0C-C119-5343-921A-AF7822EA149B}" srcOrd="1" destOrd="0" presId="urn:microsoft.com/office/officeart/2005/8/layout/chevron2"/>
    <dgm:cxn modelId="{A67D49DB-FF82-4A47-B924-D3C3D5FB43C3}" type="presParOf" srcId="{37836AE5-6060-E54B-B08E-045C3A1DB192}" destId="{ABC575E1-703D-1343-BFBA-A4268FB85B92}" srcOrd="2" destOrd="0" presId="urn:microsoft.com/office/officeart/2005/8/layout/chevron2"/>
    <dgm:cxn modelId="{06229CF1-9ED6-9045-8B56-8888C613CE59}" type="presParOf" srcId="{ABC575E1-703D-1343-BFBA-A4268FB85B92}" destId="{CBC90628-3CAE-B848-A054-0D09865612BF}" srcOrd="0" destOrd="0" presId="urn:microsoft.com/office/officeart/2005/8/layout/chevron2"/>
    <dgm:cxn modelId="{BF918118-7CA7-4C4E-B3F7-780ABC7CBCC3}" type="presParOf" srcId="{ABC575E1-703D-1343-BFBA-A4268FB85B92}" destId="{64D7D5C9-D061-9E48-B3B3-77B99B6F57FF}" srcOrd="1" destOrd="0" presId="urn:microsoft.com/office/officeart/2005/8/layout/chevron2"/>
    <dgm:cxn modelId="{86B46C30-95BA-3740-BE89-2C71F5235C64}" type="presParOf" srcId="{37836AE5-6060-E54B-B08E-045C3A1DB192}" destId="{75D053C6-D393-5D47-9300-E3D7BAEDD18F}" srcOrd="3" destOrd="0" presId="urn:microsoft.com/office/officeart/2005/8/layout/chevron2"/>
    <dgm:cxn modelId="{5EE060B0-3F4F-4046-B7AA-06AA4C396992}" type="presParOf" srcId="{37836AE5-6060-E54B-B08E-045C3A1DB192}" destId="{36DCC161-2FB8-E54B-8D4D-2EA97C312459}" srcOrd="4" destOrd="0" presId="urn:microsoft.com/office/officeart/2005/8/layout/chevron2"/>
    <dgm:cxn modelId="{2EED78B4-5C05-1E4E-AE6A-772BDCBAF724}" type="presParOf" srcId="{36DCC161-2FB8-E54B-8D4D-2EA97C312459}" destId="{BBE1CF84-3CF6-0044-B2E2-451DC846D455}" srcOrd="0" destOrd="0" presId="urn:microsoft.com/office/officeart/2005/8/layout/chevron2"/>
    <dgm:cxn modelId="{D23F0654-BE8B-1540-8EB6-38BFCAACCB99}" type="presParOf" srcId="{36DCC161-2FB8-E54B-8D4D-2EA97C312459}" destId="{C1FF8458-E603-5D45-A31C-D8FBA897A4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2EDF9-BCE8-1048-88BF-27A89038BCC7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3D204-F37A-8E46-A031-52B70CFC85C2}">
      <dgm:prSet phldrT="[Text]"/>
      <dgm:spPr/>
      <dgm:t>
        <a:bodyPr/>
        <a:lstStyle/>
        <a:p>
          <a:r>
            <a:rPr lang="en-GB" dirty="0" smtClean="0"/>
            <a:t>Creating a new digital Single Market </a:t>
          </a:r>
          <a:endParaRPr lang="en-US" dirty="0"/>
        </a:p>
      </dgm:t>
    </dgm:pt>
    <dgm:pt modelId="{203C9FDB-E6E5-334D-9FEC-35A2C951ABB2}" type="parTrans" cxnId="{6B2226A5-A73C-9D4C-A5C6-FE899A6E1624}">
      <dgm:prSet/>
      <dgm:spPr/>
      <dgm:t>
        <a:bodyPr/>
        <a:lstStyle/>
        <a:p>
          <a:endParaRPr lang="en-US"/>
        </a:p>
      </dgm:t>
    </dgm:pt>
    <dgm:pt modelId="{5223AF48-3F4A-4044-A9DF-92FF6B0BD8FD}" type="sibTrans" cxnId="{6B2226A5-A73C-9D4C-A5C6-FE899A6E1624}">
      <dgm:prSet/>
      <dgm:spPr/>
      <dgm:t>
        <a:bodyPr/>
        <a:lstStyle/>
        <a:p>
          <a:endParaRPr lang="en-US"/>
        </a:p>
      </dgm:t>
    </dgm:pt>
    <dgm:pt modelId="{7DEF1017-8314-3542-AD37-6686D0DB74D0}">
      <dgm:prSet phldrT="[Text]"/>
      <dgm:spPr/>
      <dgm:t>
        <a:bodyPr/>
        <a:lstStyle/>
        <a:p>
          <a:r>
            <a:rPr lang="en-GB" dirty="0" smtClean="0"/>
            <a:t>Greater interoperability and improved ICT standardisation</a:t>
          </a:r>
          <a:endParaRPr lang="en-US" dirty="0"/>
        </a:p>
      </dgm:t>
    </dgm:pt>
    <dgm:pt modelId="{27E17232-97C3-5B4E-8271-3132469D6207}" type="parTrans" cxnId="{0A5CEE33-6DA5-8B4C-B2E4-484E64354418}">
      <dgm:prSet/>
      <dgm:spPr/>
      <dgm:t>
        <a:bodyPr/>
        <a:lstStyle/>
        <a:p>
          <a:endParaRPr lang="en-US"/>
        </a:p>
      </dgm:t>
    </dgm:pt>
    <dgm:pt modelId="{89340773-3C06-AE4F-85F5-48522CE82BCF}" type="sibTrans" cxnId="{0A5CEE33-6DA5-8B4C-B2E4-484E64354418}">
      <dgm:prSet/>
      <dgm:spPr/>
      <dgm:t>
        <a:bodyPr/>
        <a:lstStyle/>
        <a:p>
          <a:endParaRPr lang="en-US"/>
        </a:p>
      </dgm:t>
    </dgm:pt>
    <dgm:pt modelId="{DC4F8571-3092-EE4C-B8FE-48648F04FB70}">
      <dgm:prSet phldrT="[Text]"/>
      <dgm:spPr/>
      <dgm:t>
        <a:bodyPr/>
        <a:lstStyle/>
        <a:p>
          <a:r>
            <a:rPr lang="en-GB" dirty="0" smtClean="0"/>
            <a:t>Enhancing internet trust and security </a:t>
          </a:r>
          <a:endParaRPr lang="en-US" dirty="0"/>
        </a:p>
      </dgm:t>
    </dgm:pt>
    <dgm:pt modelId="{5E2DAED0-7883-7944-9BFA-8F0672315E1B}" type="parTrans" cxnId="{4050884E-D86E-E548-89EE-A34187F52569}">
      <dgm:prSet/>
      <dgm:spPr/>
      <dgm:t>
        <a:bodyPr/>
        <a:lstStyle/>
        <a:p>
          <a:endParaRPr lang="en-US"/>
        </a:p>
      </dgm:t>
    </dgm:pt>
    <dgm:pt modelId="{F79A7577-5FD8-5640-B32D-881CDB3307A0}" type="sibTrans" cxnId="{4050884E-D86E-E548-89EE-A34187F52569}">
      <dgm:prSet/>
      <dgm:spPr/>
      <dgm:t>
        <a:bodyPr/>
        <a:lstStyle/>
        <a:p>
          <a:endParaRPr lang="en-US"/>
        </a:p>
      </dgm:t>
    </dgm:pt>
    <dgm:pt modelId="{B1E3B41B-884E-E44B-8207-CCD6787C8377}">
      <dgm:prSet phldrT="[Text]"/>
      <dgm:spPr/>
      <dgm:t>
        <a:bodyPr/>
        <a:lstStyle/>
        <a:p>
          <a:r>
            <a:rPr lang="en-GB" dirty="0" smtClean="0"/>
            <a:t>Much faster internet access </a:t>
          </a:r>
          <a:endParaRPr lang="en-US" dirty="0"/>
        </a:p>
      </dgm:t>
    </dgm:pt>
    <dgm:pt modelId="{4A80E4B5-73C6-CC43-9EB9-EC0D8AC2627E}" type="parTrans" cxnId="{EF074EFA-20B1-E94B-BA1E-E40830B15E4A}">
      <dgm:prSet/>
      <dgm:spPr/>
      <dgm:t>
        <a:bodyPr/>
        <a:lstStyle/>
        <a:p>
          <a:endParaRPr lang="en-US"/>
        </a:p>
      </dgm:t>
    </dgm:pt>
    <dgm:pt modelId="{77F34211-45E4-144D-8B3F-07DE0B0AA7AA}" type="sibTrans" cxnId="{EF074EFA-20B1-E94B-BA1E-E40830B15E4A}">
      <dgm:prSet/>
      <dgm:spPr/>
      <dgm:t>
        <a:bodyPr/>
        <a:lstStyle/>
        <a:p>
          <a:endParaRPr lang="en-US"/>
        </a:p>
      </dgm:t>
    </dgm:pt>
    <dgm:pt modelId="{E1369781-3563-7E48-9839-F56049FBB6F2}">
      <dgm:prSet phldrT="[Text]" custT="1"/>
      <dgm:spPr/>
      <dgm:t>
        <a:bodyPr/>
        <a:lstStyle/>
        <a:p>
          <a:r>
            <a:rPr lang="en-GB" sz="1200" b="1" i="0" dirty="0" smtClean="0"/>
            <a:t>More investment in cutting-edge research and innovation in ICT </a:t>
          </a:r>
          <a:endParaRPr lang="en-US" sz="1200" b="1" i="0" dirty="0"/>
        </a:p>
      </dgm:t>
    </dgm:pt>
    <dgm:pt modelId="{8CE96941-3880-3041-A789-84F8D7CFFE8F}" type="parTrans" cxnId="{4D93B56A-0A32-1B4E-B80F-0DE5F15FEABF}">
      <dgm:prSet/>
      <dgm:spPr/>
      <dgm:t>
        <a:bodyPr/>
        <a:lstStyle/>
        <a:p>
          <a:endParaRPr lang="en-US"/>
        </a:p>
      </dgm:t>
    </dgm:pt>
    <dgm:pt modelId="{6A1D52AA-5A3A-3F45-A2E7-9C87EC7E5986}" type="sibTrans" cxnId="{4D93B56A-0A32-1B4E-B80F-0DE5F15FEABF}">
      <dgm:prSet/>
      <dgm:spPr/>
      <dgm:t>
        <a:bodyPr/>
        <a:lstStyle/>
        <a:p>
          <a:endParaRPr lang="en-US"/>
        </a:p>
      </dgm:t>
    </dgm:pt>
    <dgm:pt modelId="{9F5E12AE-3758-274D-8F31-50DA043B04FE}">
      <dgm:prSet phldrT="[Text]"/>
      <dgm:spPr/>
      <dgm:t>
        <a:bodyPr/>
        <a:lstStyle/>
        <a:p>
          <a:r>
            <a:rPr lang="en-GB" dirty="0" smtClean="0"/>
            <a:t>Enhancing digital skills and inclusion</a:t>
          </a:r>
          <a:endParaRPr lang="en-US" dirty="0"/>
        </a:p>
      </dgm:t>
    </dgm:pt>
    <dgm:pt modelId="{F2F19E74-B8A6-4A46-BAB9-3E86BAA1BA4F}" type="parTrans" cxnId="{4749E6D8-1287-8A46-8B01-B86FB82C6829}">
      <dgm:prSet/>
      <dgm:spPr/>
      <dgm:t>
        <a:bodyPr/>
        <a:lstStyle/>
        <a:p>
          <a:endParaRPr lang="en-US"/>
        </a:p>
      </dgm:t>
    </dgm:pt>
    <dgm:pt modelId="{145D0CB0-7680-2940-BC37-2B298FF9A2DD}" type="sibTrans" cxnId="{4749E6D8-1287-8A46-8B01-B86FB82C6829}">
      <dgm:prSet/>
      <dgm:spPr/>
      <dgm:t>
        <a:bodyPr/>
        <a:lstStyle/>
        <a:p>
          <a:endParaRPr lang="en-US"/>
        </a:p>
      </dgm:t>
    </dgm:pt>
    <dgm:pt modelId="{1CE67EE6-B62F-2C45-ACD8-409DBE743675}">
      <dgm:prSet/>
      <dgm:spPr/>
      <dgm:t>
        <a:bodyPr/>
        <a:lstStyle/>
        <a:p>
          <a:r>
            <a:rPr lang="en-GB" dirty="0" smtClean="0"/>
            <a:t>Applying ICT for the benefit of society( e.g. reduce energy consumption, climate change  etc.)</a:t>
          </a:r>
          <a:endParaRPr lang="en-US" dirty="0"/>
        </a:p>
      </dgm:t>
    </dgm:pt>
    <dgm:pt modelId="{D2684B3F-FA1D-F049-8D2A-EB4C296FA931}" type="parTrans" cxnId="{33CE65B3-8548-D342-9430-A152D7C4A74E}">
      <dgm:prSet/>
      <dgm:spPr/>
      <dgm:t>
        <a:bodyPr/>
        <a:lstStyle/>
        <a:p>
          <a:endParaRPr lang="en-US"/>
        </a:p>
      </dgm:t>
    </dgm:pt>
    <dgm:pt modelId="{D83D4DB5-E18D-5C47-883C-E7F3A1DAD5C9}" type="sibTrans" cxnId="{33CE65B3-8548-D342-9430-A152D7C4A74E}">
      <dgm:prSet/>
      <dgm:spPr/>
      <dgm:t>
        <a:bodyPr/>
        <a:lstStyle/>
        <a:p>
          <a:endParaRPr lang="en-US"/>
        </a:p>
      </dgm:t>
    </dgm:pt>
    <dgm:pt modelId="{46CEE64F-3A11-DC4A-BCA9-A424F5B23715}" type="pres">
      <dgm:prSet presAssocID="{1922EDF9-BCE8-1048-88BF-27A89038BC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DD71E1-5009-BD4A-B725-5EFECCE20105}" type="pres">
      <dgm:prSet presAssocID="{1922EDF9-BCE8-1048-88BF-27A89038BCC7}" presName="Name1" presStyleCnt="0"/>
      <dgm:spPr/>
    </dgm:pt>
    <dgm:pt modelId="{0690B509-2572-B445-8312-19EC6679D4D8}" type="pres">
      <dgm:prSet presAssocID="{1922EDF9-BCE8-1048-88BF-27A89038BCC7}" presName="cycle" presStyleCnt="0"/>
      <dgm:spPr/>
    </dgm:pt>
    <dgm:pt modelId="{C3D7E30E-9C2C-2744-979E-9C22AC1E846D}" type="pres">
      <dgm:prSet presAssocID="{1922EDF9-BCE8-1048-88BF-27A89038BCC7}" presName="srcNode" presStyleLbl="node1" presStyleIdx="0" presStyleCnt="7"/>
      <dgm:spPr/>
    </dgm:pt>
    <dgm:pt modelId="{5715FEB6-FF7A-2440-A94D-C81184751600}" type="pres">
      <dgm:prSet presAssocID="{1922EDF9-BCE8-1048-88BF-27A89038BCC7}" presName="conn" presStyleLbl="parChTrans1D2" presStyleIdx="0" presStyleCnt="1"/>
      <dgm:spPr/>
      <dgm:t>
        <a:bodyPr/>
        <a:lstStyle/>
        <a:p>
          <a:endParaRPr lang="en-US"/>
        </a:p>
      </dgm:t>
    </dgm:pt>
    <dgm:pt modelId="{946C1161-51C3-1E49-AB89-07363AD055BC}" type="pres">
      <dgm:prSet presAssocID="{1922EDF9-BCE8-1048-88BF-27A89038BCC7}" presName="extraNode" presStyleLbl="node1" presStyleIdx="0" presStyleCnt="7"/>
      <dgm:spPr/>
    </dgm:pt>
    <dgm:pt modelId="{39182C32-A14E-C147-A127-36D72B778E39}" type="pres">
      <dgm:prSet presAssocID="{1922EDF9-BCE8-1048-88BF-27A89038BCC7}" presName="dstNode" presStyleLbl="node1" presStyleIdx="0" presStyleCnt="7"/>
      <dgm:spPr/>
    </dgm:pt>
    <dgm:pt modelId="{7CC21E01-681D-E742-B22B-45974CCC162F}" type="pres">
      <dgm:prSet presAssocID="{4043D204-F37A-8E46-A031-52B70CFC85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651EB-C337-D74B-9C48-D1255938DD77}" type="pres">
      <dgm:prSet presAssocID="{4043D204-F37A-8E46-A031-52B70CFC85C2}" presName="accent_1" presStyleCnt="0"/>
      <dgm:spPr/>
    </dgm:pt>
    <dgm:pt modelId="{224CB4BA-1410-6B40-986C-D4DB1CD8691E}" type="pres">
      <dgm:prSet presAssocID="{4043D204-F37A-8E46-A031-52B70CFC85C2}" presName="accentRepeatNode" presStyleLbl="solidFgAcc1" presStyleIdx="0" presStyleCnt="7"/>
      <dgm:spPr/>
    </dgm:pt>
    <dgm:pt modelId="{BB0C766C-4ABF-AE4B-98FF-FA90AE46849E}" type="pres">
      <dgm:prSet presAssocID="{7DEF1017-8314-3542-AD37-6686D0DB74D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A5FA9-37DA-6446-AF6D-D140D15A95C5}" type="pres">
      <dgm:prSet presAssocID="{7DEF1017-8314-3542-AD37-6686D0DB74D0}" presName="accent_2" presStyleCnt="0"/>
      <dgm:spPr/>
    </dgm:pt>
    <dgm:pt modelId="{86DF1B67-B452-934C-A729-58DAC1411413}" type="pres">
      <dgm:prSet presAssocID="{7DEF1017-8314-3542-AD37-6686D0DB74D0}" presName="accentRepeatNode" presStyleLbl="solidFgAcc1" presStyleIdx="1" presStyleCnt="7"/>
      <dgm:spPr>
        <a:solidFill>
          <a:schemeClr val="accent2">
            <a:lumMod val="60000"/>
            <a:lumOff val="40000"/>
          </a:schemeClr>
        </a:solidFill>
      </dgm:spPr>
    </dgm:pt>
    <dgm:pt modelId="{9AB4B6DB-00BD-A347-B90F-EDBAF9EA60F1}" type="pres">
      <dgm:prSet presAssocID="{DC4F8571-3092-EE4C-B8FE-48648F04FB7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41D86-4F00-A746-9BA4-1C066B48A734}" type="pres">
      <dgm:prSet presAssocID="{DC4F8571-3092-EE4C-B8FE-48648F04FB70}" presName="accent_3" presStyleCnt="0"/>
      <dgm:spPr/>
    </dgm:pt>
    <dgm:pt modelId="{F6BC3750-53D7-0F4C-BD1A-2CEC459C6A47}" type="pres">
      <dgm:prSet presAssocID="{DC4F8571-3092-EE4C-B8FE-48648F04FB70}" presName="accentRepeatNode" presStyleLbl="solidFgAcc1" presStyleIdx="2" presStyleCnt="7"/>
      <dgm:spPr>
        <a:solidFill>
          <a:schemeClr val="accent2">
            <a:lumMod val="60000"/>
            <a:lumOff val="40000"/>
          </a:schemeClr>
        </a:solidFill>
      </dgm:spPr>
    </dgm:pt>
    <dgm:pt modelId="{8A1919CA-5F3A-9949-92DF-49CEC8E77B52}" type="pres">
      <dgm:prSet presAssocID="{B1E3B41B-884E-E44B-8207-CCD6787C83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606E-7A96-7C44-A880-DD128E24D9F5}" type="pres">
      <dgm:prSet presAssocID="{B1E3B41B-884E-E44B-8207-CCD6787C8377}" presName="accent_4" presStyleCnt="0"/>
      <dgm:spPr/>
    </dgm:pt>
    <dgm:pt modelId="{9E2335E4-1700-6F4C-A7D7-6335C748035D}" type="pres">
      <dgm:prSet presAssocID="{B1E3B41B-884E-E44B-8207-CCD6787C8377}" presName="accentRepeatNode" presStyleLbl="solidFgAcc1" presStyleIdx="3" presStyleCnt="7"/>
      <dgm:spPr/>
    </dgm:pt>
    <dgm:pt modelId="{C0A88397-3880-7F4B-A983-4D4A3CD3B4FB}" type="pres">
      <dgm:prSet presAssocID="{E1369781-3563-7E48-9839-F56049FBB6F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08818-A2B6-0A48-A5D4-3D736D933B14}" type="pres">
      <dgm:prSet presAssocID="{E1369781-3563-7E48-9839-F56049FBB6F2}" presName="accent_5" presStyleCnt="0"/>
      <dgm:spPr/>
    </dgm:pt>
    <dgm:pt modelId="{ADDD1E25-FE94-B245-81AC-DE8772956AE9}" type="pres">
      <dgm:prSet presAssocID="{E1369781-3563-7E48-9839-F56049FBB6F2}" presName="accentRepeatNode" presStyleLbl="solidFgAcc1" presStyleIdx="4" presStyleCnt="7"/>
      <dgm:spPr>
        <a:solidFill>
          <a:schemeClr val="accent2">
            <a:lumMod val="60000"/>
            <a:lumOff val="40000"/>
          </a:schemeClr>
        </a:solidFill>
      </dgm:spPr>
    </dgm:pt>
    <dgm:pt modelId="{23521678-1D6C-8A45-96C8-DB210347F8A6}" type="pres">
      <dgm:prSet presAssocID="{9F5E12AE-3758-274D-8F31-50DA043B04F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E75C3-1945-274D-95C2-FA5F46D91306}" type="pres">
      <dgm:prSet presAssocID="{9F5E12AE-3758-274D-8F31-50DA043B04FE}" presName="accent_6" presStyleCnt="0"/>
      <dgm:spPr/>
    </dgm:pt>
    <dgm:pt modelId="{5DE89BE4-CA5A-5C45-B824-3DB805B149BE}" type="pres">
      <dgm:prSet presAssocID="{9F5E12AE-3758-274D-8F31-50DA043B04FE}" presName="accentRepeatNode" presStyleLbl="solidFgAcc1" presStyleIdx="5" presStyleCnt="7"/>
      <dgm:spPr/>
    </dgm:pt>
    <dgm:pt modelId="{FC7C0AF3-2E1D-F64B-A2A6-EEDE9BA31BFA}" type="pres">
      <dgm:prSet presAssocID="{1CE67EE6-B62F-2C45-ACD8-409DBE74367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91AD4-2908-A34B-AC3C-C462B59C1D07}" type="pres">
      <dgm:prSet presAssocID="{1CE67EE6-B62F-2C45-ACD8-409DBE743675}" presName="accent_7" presStyleCnt="0"/>
      <dgm:spPr/>
    </dgm:pt>
    <dgm:pt modelId="{D1E8C510-7B1E-5841-B7D9-50482E0E318A}" type="pres">
      <dgm:prSet presAssocID="{1CE67EE6-B62F-2C45-ACD8-409DBE743675}" presName="accentRepeatNode" presStyleLbl="solidFgAcc1" presStyleIdx="6" presStyleCnt="7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4050884E-D86E-E548-89EE-A34187F52569}" srcId="{1922EDF9-BCE8-1048-88BF-27A89038BCC7}" destId="{DC4F8571-3092-EE4C-B8FE-48648F04FB70}" srcOrd="2" destOrd="0" parTransId="{5E2DAED0-7883-7944-9BFA-8F0672315E1B}" sibTransId="{F79A7577-5FD8-5640-B32D-881CDB3307A0}"/>
    <dgm:cxn modelId="{33CE65B3-8548-D342-9430-A152D7C4A74E}" srcId="{1922EDF9-BCE8-1048-88BF-27A89038BCC7}" destId="{1CE67EE6-B62F-2C45-ACD8-409DBE743675}" srcOrd="6" destOrd="0" parTransId="{D2684B3F-FA1D-F049-8D2A-EB4C296FA931}" sibTransId="{D83D4DB5-E18D-5C47-883C-E7F3A1DAD5C9}"/>
    <dgm:cxn modelId="{54D3F33F-2F35-F640-8806-697F49CAC7D8}" type="presOf" srcId="{B1E3B41B-884E-E44B-8207-CCD6787C8377}" destId="{8A1919CA-5F3A-9949-92DF-49CEC8E77B52}" srcOrd="0" destOrd="0" presId="urn:microsoft.com/office/officeart/2008/layout/VerticalCurvedList"/>
    <dgm:cxn modelId="{6B2226A5-A73C-9D4C-A5C6-FE899A6E1624}" srcId="{1922EDF9-BCE8-1048-88BF-27A89038BCC7}" destId="{4043D204-F37A-8E46-A031-52B70CFC85C2}" srcOrd="0" destOrd="0" parTransId="{203C9FDB-E6E5-334D-9FEC-35A2C951ABB2}" sibTransId="{5223AF48-3F4A-4044-A9DF-92FF6B0BD8FD}"/>
    <dgm:cxn modelId="{5464561D-D9EA-6F45-9BED-F065C5C89124}" type="presOf" srcId="{1922EDF9-BCE8-1048-88BF-27A89038BCC7}" destId="{46CEE64F-3A11-DC4A-BCA9-A424F5B23715}" srcOrd="0" destOrd="0" presId="urn:microsoft.com/office/officeart/2008/layout/VerticalCurvedList"/>
    <dgm:cxn modelId="{EF074EFA-20B1-E94B-BA1E-E40830B15E4A}" srcId="{1922EDF9-BCE8-1048-88BF-27A89038BCC7}" destId="{B1E3B41B-884E-E44B-8207-CCD6787C8377}" srcOrd="3" destOrd="0" parTransId="{4A80E4B5-73C6-CC43-9EB9-EC0D8AC2627E}" sibTransId="{77F34211-45E4-144D-8B3F-07DE0B0AA7AA}"/>
    <dgm:cxn modelId="{EA8699EF-3D15-1248-99F2-7A6D8CB06001}" type="presOf" srcId="{1CE67EE6-B62F-2C45-ACD8-409DBE743675}" destId="{FC7C0AF3-2E1D-F64B-A2A6-EEDE9BA31BFA}" srcOrd="0" destOrd="0" presId="urn:microsoft.com/office/officeart/2008/layout/VerticalCurvedList"/>
    <dgm:cxn modelId="{4D93B56A-0A32-1B4E-B80F-0DE5F15FEABF}" srcId="{1922EDF9-BCE8-1048-88BF-27A89038BCC7}" destId="{E1369781-3563-7E48-9839-F56049FBB6F2}" srcOrd="4" destOrd="0" parTransId="{8CE96941-3880-3041-A789-84F8D7CFFE8F}" sibTransId="{6A1D52AA-5A3A-3F45-A2E7-9C87EC7E5986}"/>
    <dgm:cxn modelId="{2B584BD1-5CEC-BF45-9A44-B847D0B5E580}" type="presOf" srcId="{7DEF1017-8314-3542-AD37-6686D0DB74D0}" destId="{BB0C766C-4ABF-AE4B-98FF-FA90AE46849E}" srcOrd="0" destOrd="0" presId="urn:microsoft.com/office/officeart/2008/layout/VerticalCurvedList"/>
    <dgm:cxn modelId="{D2152008-23D5-E246-899B-144463B1FD5E}" type="presOf" srcId="{9F5E12AE-3758-274D-8F31-50DA043B04FE}" destId="{23521678-1D6C-8A45-96C8-DB210347F8A6}" srcOrd="0" destOrd="0" presId="urn:microsoft.com/office/officeart/2008/layout/VerticalCurvedList"/>
    <dgm:cxn modelId="{939E79D1-C135-FF49-B2F3-2EE37199D1CC}" type="presOf" srcId="{4043D204-F37A-8E46-A031-52B70CFC85C2}" destId="{7CC21E01-681D-E742-B22B-45974CCC162F}" srcOrd="0" destOrd="0" presId="urn:microsoft.com/office/officeart/2008/layout/VerticalCurvedList"/>
    <dgm:cxn modelId="{93454C08-5026-CE46-BEBC-E97F82C66854}" type="presOf" srcId="{5223AF48-3F4A-4044-A9DF-92FF6B0BD8FD}" destId="{5715FEB6-FF7A-2440-A94D-C81184751600}" srcOrd="0" destOrd="0" presId="urn:microsoft.com/office/officeart/2008/layout/VerticalCurvedList"/>
    <dgm:cxn modelId="{2DA311F9-E774-FF4B-9CA5-F3BDDC2190C8}" type="presOf" srcId="{E1369781-3563-7E48-9839-F56049FBB6F2}" destId="{C0A88397-3880-7F4B-A983-4D4A3CD3B4FB}" srcOrd="0" destOrd="0" presId="urn:microsoft.com/office/officeart/2008/layout/VerticalCurvedList"/>
    <dgm:cxn modelId="{0A5CEE33-6DA5-8B4C-B2E4-484E64354418}" srcId="{1922EDF9-BCE8-1048-88BF-27A89038BCC7}" destId="{7DEF1017-8314-3542-AD37-6686D0DB74D0}" srcOrd="1" destOrd="0" parTransId="{27E17232-97C3-5B4E-8271-3132469D6207}" sibTransId="{89340773-3C06-AE4F-85F5-48522CE82BCF}"/>
    <dgm:cxn modelId="{2D3F0E01-DB8F-4A4B-B956-767DF88178B6}" type="presOf" srcId="{DC4F8571-3092-EE4C-B8FE-48648F04FB70}" destId="{9AB4B6DB-00BD-A347-B90F-EDBAF9EA60F1}" srcOrd="0" destOrd="0" presId="urn:microsoft.com/office/officeart/2008/layout/VerticalCurvedList"/>
    <dgm:cxn modelId="{4749E6D8-1287-8A46-8B01-B86FB82C6829}" srcId="{1922EDF9-BCE8-1048-88BF-27A89038BCC7}" destId="{9F5E12AE-3758-274D-8F31-50DA043B04FE}" srcOrd="5" destOrd="0" parTransId="{F2F19E74-B8A6-4A46-BAB9-3E86BAA1BA4F}" sibTransId="{145D0CB0-7680-2940-BC37-2B298FF9A2DD}"/>
    <dgm:cxn modelId="{7A5ED1CB-16B7-8B45-9A67-8AB7C96B6483}" type="presParOf" srcId="{46CEE64F-3A11-DC4A-BCA9-A424F5B23715}" destId="{63DD71E1-5009-BD4A-B725-5EFECCE20105}" srcOrd="0" destOrd="0" presId="urn:microsoft.com/office/officeart/2008/layout/VerticalCurvedList"/>
    <dgm:cxn modelId="{7A9E527A-EAC0-AF4F-95E9-E89C7420AB2F}" type="presParOf" srcId="{63DD71E1-5009-BD4A-B725-5EFECCE20105}" destId="{0690B509-2572-B445-8312-19EC6679D4D8}" srcOrd="0" destOrd="0" presId="urn:microsoft.com/office/officeart/2008/layout/VerticalCurvedList"/>
    <dgm:cxn modelId="{37EB2CE0-4004-4540-A136-E72BFD867B93}" type="presParOf" srcId="{0690B509-2572-B445-8312-19EC6679D4D8}" destId="{C3D7E30E-9C2C-2744-979E-9C22AC1E846D}" srcOrd="0" destOrd="0" presId="urn:microsoft.com/office/officeart/2008/layout/VerticalCurvedList"/>
    <dgm:cxn modelId="{13A1679E-0BE6-B84B-89B8-7046906830EB}" type="presParOf" srcId="{0690B509-2572-B445-8312-19EC6679D4D8}" destId="{5715FEB6-FF7A-2440-A94D-C81184751600}" srcOrd="1" destOrd="0" presId="urn:microsoft.com/office/officeart/2008/layout/VerticalCurvedList"/>
    <dgm:cxn modelId="{56CE6255-A3A7-6547-9A6F-7DDEF5E42768}" type="presParOf" srcId="{0690B509-2572-B445-8312-19EC6679D4D8}" destId="{946C1161-51C3-1E49-AB89-07363AD055BC}" srcOrd="2" destOrd="0" presId="urn:microsoft.com/office/officeart/2008/layout/VerticalCurvedList"/>
    <dgm:cxn modelId="{19656D58-5D2A-214A-B19A-E42CAD62E377}" type="presParOf" srcId="{0690B509-2572-B445-8312-19EC6679D4D8}" destId="{39182C32-A14E-C147-A127-36D72B778E39}" srcOrd="3" destOrd="0" presId="urn:microsoft.com/office/officeart/2008/layout/VerticalCurvedList"/>
    <dgm:cxn modelId="{DB2E3A60-C637-964F-9411-2E0FDC9A37D7}" type="presParOf" srcId="{63DD71E1-5009-BD4A-B725-5EFECCE20105}" destId="{7CC21E01-681D-E742-B22B-45974CCC162F}" srcOrd="1" destOrd="0" presId="urn:microsoft.com/office/officeart/2008/layout/VerticalCurvedList"/>
    <dgm:cxn modelId="{245C4DA0-29F2-8F46-9227-A619B90724A0}" type="presParOf" srcId="{63DD71E1-5009-BD4A-B725-5EFECCE20105}" destId="{267651EB-C337-D74B-9C48-D1255938DD77}" srcOrd="2" destOrd="0" presId="urn:microsoft.com/office/officeart/2008/layout/VerticalCurvedList"/>
    <dgm:cxn modelId="{FBAF1E0B-D3CB-3A4E-B75F-E16811CC796A}" type="presParOf" srcId="{267651EB-C337-D74B-9C48-D1255938DD77}" destId="{224CB4BA-1410-6B40-986C-D4DB1CD8691E}" srcOrd="0" destOrd="0" presId="urn:microsoft.com/office/officeart/2008/layout/VerticalCurvedList"/>
    <dgm:cxn modelId="{907476C0-871B-EE44-A4F9-0AE37A575106}" type="presParOf" srcId="{63DD71E1-5009-BD4A-B725-5EFECCE20105}" destId="{BB0C766C-4ABF-AE4B-98FF-FA90AE46849E}" srcOrd="3" destOrd="0" presId="urn:microsoft.com/office/officeart/2008/layout/VerticalCurvedList"/>
    <dgm:cxn modelId="{C7EFD567-FB97-3748-A68E-93968C45F9E2}" type="presParOf" srcId="{63DD71E1-5009-BD4A-B725-5EFECCE20105}" destId="{21CA5FA9-37DA-6446-AF6D-D140D15A95C5}" srcOrd="4" destOrd="0" presId="urn:microsoft.com/office/officeart/2008/layout/VerticalCurvedList"/>
    <dgm:cxn modelId="{95000B12-4B42-A14F-BF66-5CE028D13D45}" type="presParOf" srcId="{21CA5FA9-37DA-6446-AF6D-D140D15A95C5}" destId="{86DF1B67-B452-934C-A729-58DAC1411413}" srcOrd="0" destOrd="0" presId="urn:microsoft.com/office/officeart/2008/layout/VerticalCurvedList"/>
    <dgm:cxn modelId="{588A3A2C-6944-994E-93D2-0DC779ED1023}" type="presParOf" srcId="{63DD71E1-5009-BD4A-B725-5EFECCE20105}" destId="{9AB4B6DB-00BD-A347-B90F-EDBAF9EA60F1}" srcOrd="5" destOrd="0" presId="urn:microsoft.com/office/officeart/2008/layout/VerticalCurvedList"/>
    <dgm:cxn modelId="{FE5594B4-F42E-3F42-B20C-8C373FB17DDC}" type="presParOf" srcId="{63DD71E1-5009-BD4A-B725-5EFECCE20105}" destId="{0F941D86-4F00-A746-9BA4-1C066B48A734}" srcOrd="6" destOrd="0" presId="urn:microsoft.com/office/officeart/2008/layout/VerticalCurvedList"/>
    <dgm:cxn modelId="{9BEB334B-486B-E142-A0A9-F661F51C7116}" type="presParOf" srcId="{0F941D86-4F00-A746-9BA4-1C066B48A734}" destId="{F6BC3750-53D7-0F4C-BD1A-2CEC459C6A47}" srcOrd="0" destOrd="0" presId="urn:microsoft.com/office/officeart/2008/layout/VerticalCurvedList"/>
    <dgm:cxn modelId="{5868AC3F-70B7-D240-BA6C-1172E8F4E451}" type="presParOf" srcId="{63DD71E1-5009-BD4A-B725-5EFECCE20105}" destId="{8A1919CA-5F3A-9949-92DF-49CEC8E77B52}" srcOrd="7" destOrd="0" presId="urn:microsoft.com/office/officeart/2008/layout/VerticalCurvedList"/>
    <dgm:cxn modelId="{3859E431-4A2D-4147-84E0-AFEC740F880A}" type="presParOf" srcId="{63DD71E1-5009-BD4A-B725-5EFECCE20105}" destId="{B833606E-7A96-7C44-A880-DD128E24D9F5}" srcOrd="8" destOrd="0" presId="urn:microsoft.com/office/officeart/2008/layout/VerticalCurvedList"/>
    <dgm:cxn modelId="{02792375-65F2-964D-BAE0-0B315186722A}" type="presParOf" srcId="{B833606E-7A96-7C44-A880-DD128E24D9F5}" destId="{9E2335E4-1700-6F4C-A7D7-6335C748035D}" srcOrd="0" destOrd="0" presId="urn:microsoft.com/office/officeart/2008/layout/VerticalCurvedList"/>
    <dgm:cxn modelId="{8FD6001D-6E7A-6349-ABCB-6CEB70EEEAB5}" type="presParOf" srcId="{63DD71E1-5009-BD4A-B725-5EFECCE20105}" destId="{C0A88397-3880-7F4B-A983-4D4A3CD3B4FB}" srcOrd="9" destOrd="0" presId="urn:microsoft.com/office/officeart/2008/layout/VerticalCurvedList"/>
    <dgm:cxn modelId="{90D17E6C-DE53-364E-A3DA-35B4DDF702BC}" type="presParOf" srcId="{63DD71E1-5009-BD4A-B725-5EFECCE20105}" destId="{08B08818-A2B6-0A48-A5D4-3D736D933B14}" srcOrd="10" destOrd="0" presId="urn:microsoft.com/office/officeart/2008/layout/VerticalCurvedList"/>
    <dgm:cxn modelId="{89F5EF89-00B8-974D-8E91-F9AF0E31D8AB}" type="presParOf" srcId="{08B08818-A2B6-0A48-A5D4-3D736D933B14}" destId="{ADDD1E25-FE94-B245-81AC-DE8772956AE9}" srcOrd="0" destOrd="0" presId="urn:microsoft.com/office/officeart/2008/layout/VerticalCurvedList"/>
    <dgm:cxn modelId="{E7076EC3-7665-2E47-8DB6-3C407F7BCDDE}" type="presParOf" srcId="{63DD71E1-5009-BD4A-B725-5EFECCE20105}" destId="{23521678-1D6C-8A45-96C8-DB210347F8A6}" srcOrd="11" destOrd="0" presId="urn:microsoft.com/office/officeart/2008/layout/VerticalCurvedList"/>
    <dgm:cxn modelId="{853218F9-C929-5044-97F2-5BDE3FA361BC}" type="presParOf" srcId="{63DD71E1-5009-BD4A-B725-5EFECCE20105}" destId="{D2EE75C3-1945-274D-95C2-FA5F46D91306}" srcOrd="12" destOrd="0" presId="urn:microsoft.com/office/officeart/2008/layout/VerticalCurvedList"/>
    <dgm:cxn modelId="{E3FE75A6-6AFE-9C42-A947-D80F9DDF126F}" type="presParOf" srcId="{D2EE75C3-1945-274D-95C2-FA5F46D91306}" destId="{5DE89BE4-CA5A-5C45-B824-3DB805B149BE}" srcOrd="0" destOrd="0" presId="urn:microsoft.com/office/officeart/2008/layout/VerticalCurvedList"/>
    <dgm:cxn modelId="{F5A66253-E78F-604F-99A6-8E7C512B9D11}" type="presParOf" srcId="{63DD71E1-5009-BD4A-B725-5EFECCE20105}" destId="{FC7C0AF3-2E1D-F64B-A2A6-EEDE9BA31BFA}" srcOrd="13" destOrd="0" presId="urn:microsoft.com/office/officeart/2008/layout/VerticalCurvedList"/>
    <dgm:cxn modelId="{C25F4804-CE7B-1C4A-9F78-3D72F67AF241}" type="presParOf" srcId="{63DD71E1-5009-BD4A-B725-5EFECCE20105}" destId="{23991AD4-2908-A34B-AC3C-C462B59C1D07}" srcOrd="14" destOrd="0" presId="urn:microsoft.com/office/officeart/2008/layout/VerticalCurvedList"/>
    <dgm:cxn modelId="{2663B7C7-DA08-E049-BDBC-58A9228DACFE}" type="presParOf" srcId="{23991AD4-2908-A34B-AC3C-C462B59C1D07}" destId="{D1E8C510-7B1E-5841-B7D9-50482E0E31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549AB-2136-8446-9358-1A42E32E9A60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4CB00C58-03F6-464A-BD0E-F8EBC1C676F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FP7</a:t>
          </a:r>
          <a:endParaRPr lang="en-US" dirty="0"/>
        </a:p>
      </dgm:t>
    </dgm:pt>
    <dgm:pt modelId="{BF3806A4-9047-4B4A-AA05-7F9BF19FF1FE}" type="parTrans" cxnId="{6AB42A03-6BFC-0649-90AB-78C5D7A0B214}">
      <dgm:prSet/>
      <dgm:spPr/>
      <dgm:t>
        <a:bodyPr/>
        <a:lstStyle/>
        <a:p>
          <a:endParaRPr lang="en-US"/>
        </a:p>
      </dgm:t>
    </dgm:pt>
    <dgm:pt modelId="{0196593B-C65C-EA4F-921C-2A5451FC1E8B}" type="sibTrans" cxnId="{6AB42A03-6BFC-0649-90AB-78C5D7A0B214}">
      <dgm:prSet/>
      <dgm:spPr/>
      <dgm:t>
        <a:bodyPr/>
        <a:lstStyle/>
        <a:p>
          <a:endParaRPr lang="en-US"/>
        </a:p>
      </dgm:t>
    </dgm:pt>
    <dgm:pt modelId="{349A29DB-5972-6345-A7F1-84F6B502EEC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EIT- European Institution for Technology </a:t>
          </a:r>
          <a:endParaRPr lang="en-US" dirty="0"/>
        </a:p>
      </dgm:t>
    </dgm:pt>
    <dgm:pt modelId="{06417169-F2F7-794C-8EA1-9297B34FB569}" type="parTrans" cxnId="{A8A1B970-0DCC-8449-BCAA-E76821F9EB64}">
      <dgm:prSet/>
      <dgm:spPr/>
      <dgm:t>
        <a:bodyPr/>
        <a:lstStyle/>
        <a:p>
          <a:endParaRPr lang="en-US"/>
        </a:p>
      </dgm:t>
    </dgm:pt>
    <dgm:pt modelId="{7B21E0AD-75E9-5C4C-8B1A-30314863430C}" type="sibTrans" cxnId="{A8A1B970-0DCC-8449-BCAA-E76821F9EB64}">
      <dgm:prSet/>
      <dgm:spPr/>
      <dgm:t>
        <a:bodyPr/>
        <a:lstStyle/>
        <a:p>
          <a:endParaRPr lang="en-US"/>
        </a:p>
      </dgm:t>
    </dgm:pt>
    <dgm:pt modelId="{241A40C8-5F1B-A547-B30D-D8160D5111F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CIP – </a:t>
          </a:r>
          <a:r>
            <a:rPr lang="en-US" dirty="0" err="1" smtClean="0"/>
            <a:t>Competetivness</a:t>
          </a:r>
          <a:r>
            <a:rPr lang="en-US" dirty="0" smtClean="0"/>
            <a:t> and </a:t>
          </a:r>
          <a:r>
            <a:rPr lang="en-US" dirty="0" err="1" smtClean="0"/>
            <a:t>Inovation</a:t>
          </a:r>
          <a:r>
            <a:rPr lang="en-US" dirty="0" smtClean="0"/>
            <a:t> Framework </a:t>
          </a:r>
          <a:r>
            <a:rPr lang="en-US" dirty="0" err="1" smtClean="0"/>
            <a:t>Programme</a:t>
          </a:r>
          <a:r>
            <a:rPr lang="en-US" dirty="0" smtClean="0"/>
            <a:t> </a:t>
          </a:r>
          <a:endParaRPr lang="en-US" dirty="0"/>
        </a:p>
      </dgm:t>
    </dgm:pt>
    <dgm:pt modelId="{B0327498-E7F0-8145-A1F4-37784B9CB0D4}" type="parTrans" cxnId="{B709A8F0-AAD3-8A40-8C77-188811461567}">
      <dgm:prSet/>
      <dgm:spPr/>
      <dgm:t>
        <a:bodyPr/>
        <a:lstStyle/>
        <a:p>
          <a:endParaRPr lang="en-US"/>
        </a:p>
      </dgm:t>
    </dgm:pt>
    <dgm:pt modelId="{36FA08F9-C4AD-AD44-9685-D96A0D328BF2}" type="sibTrans" cxnId="{B709A8F0-AAD3-8A40-8C77-188811461567}">
      <dgm:prSet/>
      <dgm:spPr/>
      <dgm:t>
        <a:bodyPr/>
        <a:lstStyle/>
        <a:p>
          <a:endParaRPr lang="en-US"/>
        </a:p>
      </dgm:t>
    </dgm:pt>
    <dgm:pt modelId="{F4ABE723-B056-E344-8FC3-2B0B6DF34405}" type="pres">
      <dgm:prSet presAssocID="{B90549AB-2136-8446-9358-1A42E32E9A60}" presName="compositeShape" presStyleCnt="0">
        <dgm:presLayoutVars>
          <dgm:dir/>
          <dgm:resizeHandles/>
        </dgm:presLayoutVars>
      </dgm:prSet>
      <dgm:spPr/>
    </dgm:pt>
    <dgm:pt modelId="{93E80EAF-E634-6C4A-9D43-27E544AD04B0}" type="pres">
      <dgm:prSet presAssocID="{B90549AB-2136-8446-9358-1A42E32E9A60}" presName="pyramid" presStyleLbl="node1" presStyleIdx="0" presStyleCnt="1" custLinFactNeighborX="-4206" custLinFactNeighborY="-13947"/>
      <dgm:spPr>
        <a:solidFill>
          <a:srgbClr val="FF0000"/>
        </a:solidFill>
      </dgm:spPr>
    </dgm:pt>
    <dgm:pt modelId="{32B8B660-5503-AA42-8F03-A591CA3AB03C}" type="pres">
      <dgm:prSet presAssocID="{B90549AB-2136-8446-9358-1A42E32E9A60}" presName="theList" presStyleCnt="0"/>
      <dgm:spPr/>
    </dgm:pt>
    <dgm:pt modelId="{D03D1A65-4EBF-104E-9BF1-65BC44CE4177}" type="pres">
      <dgm:prSet presAssocID="{4CB00C58-03F6-464A-BD0E-F8EBC1C676F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130F-0788-F448-9735-64439CCCB995}" type="pres">
      <dgm:prSet presAssocID="{4CB00C58-03F6-464A-BD0E-F8EBC1C676F4}" presName="aSpace" presStyleCnt="0"/>
      <dgm:spPr/>
    </dgm:pt>
    <dgm:pt modelId="{E89AB7BA-E036-CE44-AC44-F10F3C69819D}" type="pres">
      <dgm:prSet presAssocID="{349A29DB-5972-6345-A7F1-84F6B502EEC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7FE99-5A29-2B45-AD89-684AB4AA87CB}" type="pres">
      <dgm:prSet presAssocID="{349A29DB-5972-6345-A7F1-84F6B502EEC1}" presName="aSpace" presStyleCnt="0"/>
      <dgm:spPr/>
    </dgm:pt>
    <dgm:pt modelId="{7CF743F0-FF57-B549-A738-785A33CE3062}" type="pres">
      <dgm:prSet presAssocID="{241A40C8-5F1B-A547-B30D-D8160D5111F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DD6C-B6BA-074E-8C9D-46FCFFADF21A}" type="pres">
      <dgm:prSet presAssocID="{241A40C8-5F1B-A547-B30D-D8160D5111FC}" presName="aSpace" presStyleCnt="0"/>
      <dgm:spPr/>
    </dgm:pt>
  </dgm:ptLst>
  <dgm:cxnLst>
    <dgm:cxn modelId="{6AB42A03-6BFC-0649-90AB-78C5D7A0B214}" srcId="{B90549AB-2136-8446-9358-1A42E32E9A60}" destId="{4CB00C58-03F6-464A-BD0E-F8EBC1C676F4}" srcOrd="0" destOrd="0" parTransId="{BF3806A4-9047-4B4A-AA05-7F9BF19FF1FE}" sibTransId="{0196593B-C65C-EA4F-921C-2A5451FC1E8B}"/>
    <dgm:cxn modelId="{B709A8F0-AAD3-8A40-8C77-188811461567}" srcId="{B90549AB-2136-8446-9358-1A42E32E9A60}" destId="{241A40C8-5F1B-A547-B30D-D8160D5111FC}" srcOrd="2" destOrd="0" parTransId="{B0327498-E7F0-8145-A1F4-37784B9CB0D4}" sibTransId="{36FA08F9-C4AD-AD44-9685-D96A0D328BF2}"/>
    <dgm:cxn modelId="{B46CFF58-94FC-824E-BDAA-718A0864F244}" type="presOf" srcId="{B90549AB-2136-8446-9358-1A42E32E9A60}" destId="{F4ABE723-B056-E344-8FC3-2B0B6DF34405}" srcOrd="0" destOrd="0" presId="urn:microsoft.com/office/officeart/2005/8/layout/pyramid2"/>
    <dgm:cxn modelId="{A8A1B970-0DCC-8449-BCAA-E76821F9EB64}" srcId="{B90549AB-2136-8446-9358-1A42E32E9A60}" destId="{349A29DB-5972-6345-A7F1-84F6B502EEC1}" srcOrd="1" destOrd="0" parTransId="{06417169-F2F7-794C-8EA1-9297B34FB569}" sibTransId="{7B21E0AD-75E9-5C4C-8B1A-30314863430C}"/>
    <dgm:cxn modelId="{A1E159E8-201E-9446-80BE-6CD5BEBA599F}" type="presOf" srcId="{4CB00C58-03F6-464A-BD0E-F8EBC1C676F4}" destId="{D03D1A65-4EBF-104E-9BF1-65BC44CE4177}" srcOrd="0" destOrd="0" presId="urn:microsoft.com/office/officeart/2005/8/layout/pyramid2"/>
    <dgm:cxn modelId="{490A02CD-F8CD-104E-AE49-AC5195F4C4E5}" type="presOf" srcId="{241A40C8-5F1B-A547-B30D-D8160D5111FC}" destId="{7CF743F0-FF57-B549-A738-785A33CE3062}" srcOrd="0" destOrd="0" presId="urn:microsoft.com/office/officeart/2005/8/layout/pyramid2"/>
    <dgm:cxn modelId="{642F3BBB-D0DC-7A4A-AF87-AB8628019BB4}" type="presOf" srcId="{349A29DB-5972-6345-A7F1-84F6B502EEC1}" destId="{E89AB7BA-E036-CE44-AC44-F10F3C69819D}" srcOrd="0" destOrd="0" presId="urn:microsoft.com/office/officeart/2005/8/layout/pyramid2"/>
    <dgm:cxn modelId="{17368B12-F8AE-F747-AAA8-17008AB3D9B7}" type="presParOf" srcId="{F4ABE723-B056-E344-8FC3-2B0B6DF34405}" destId="{93E80EAF-E634-6C4A-9D43-27E544AD04B0}" srcOrd="0" destOrd="0" presId="urn:microsoft.com/office/officeart/2005/8/layout/pyramid2"/>
    <dgm:cxn modelId="{1E8FA4ED-F633-1446-AC8C-2AE5F539765E}" type="presParOf" srcId="{F4ABE723-B056-E344-8FC3-2B0B6DF34405}" destId="{32B8B660-5503-AA42-8F03-A591CA3AB03C}" srcOrd="1" destOrd="0" presId="urn:microsoft.com/office/officeart/2005/8/layout/pyramid2"/>
    <dgm:cxn modelId="{0D9DA94A-2806-5B45-9FF1-99B79917E4BB}" type="presParOf" srcId="{32B8B660-5503-AA42-8F03-A591CA3AB03C}" destId="{D03D1A65-4EBF-104E-9BF1-65BC44CE4177}" srcOrd="0" destOrd="0" presId="urn:microsoft.com/office/officeart/2005/8/layout/pyramid2"/>
    <dgm:cxn modelId="{422856D3-3460-924E-B0BB-90DD21131AD5}" type="presParOf" srcId="{32B8B660-5503-AA42-8F03-A591CA3AB03C}" destId="{9648130F-0788-F448-9735-64439CCCB995}" srcOrd="1" destOrd="0" presId="urn:microsoft.com/office/officeart/2005/8/layout/pyramid2"/>
    <dgm:cxn modelId="{EC842CBB-0020-9F44-BD13-0FB1ED113778}" type="presParOf" srcId="{32B8B660-5503-AA42-8F03-A591CA3AB03C}" destId="{E89AB7BA-E036-CE44-AC44-F10F3C69819D}" srcOrd="2" destOrd="0" presId="urn:microsoft.com/office/officeart/2005/8/layout/pyramid2"/>
    <dgm:cxn modelId="{03C7F2E5-B327-5F4C-B831-68F6E414F021}" type="presParOf" srcId="{32B8B660-5503-AA42-8F03-A591CA3AB03C}" destId="{5B17FE99-5A29-2B45-AD89-684AB4AA87CB}" srcOrd="3" destOrd="0" presId="urn:microsoft.com/office/officeart/2005/8/layout/pyramid2"/>
    <dgm:cxn modelId="{0489AAD9-0038-F543-9024-4A7DAB65AD41}" type="presParOf" srcId="{32B8B660-5503-AA42-8F03-A591CA3AB03C}" destId="{7CF743F0-FF57-B549-A738-785A33CE3062}" srcOrd="4" destOrd="0" presId="urn:microsoft.com/office/officeart/2005/8/layout/pyramid2"/>
    <dgm:cxn modelId="{13F66AE7-A56A-4E41-8F5A-0D715CB395DE}" type="presParOf" srcId="{32B8B660-5503-AA42-8F03-A591CA3AB03C}" destId="{5FBDDD6C-B6BA-074E-8C9D-46FCFFADF21A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27A076-3CEC-6342-A1E8-99D0EEDB1AD1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221C-54F2-3F40-9B39-1AA584C5A52E}">
      <dgm:prSet phldrT="[Text]"/>
      <dgm:spPr/>
      <dgm:t>
        <a:bodyPr/>
        <a:lstStyle/>
        <a:p>
          <a:r>
            <a:rPr lang="en-US" dirty="0" smtClean="0"/>
            <a:t>2007-2013</a:t>
          </a:r>
          <a:endParaRPr lang="en-US" dirty="0"/>
        </a:p>
      </dgm:t>
    </dgm:pt>
    <dgm:pt modelId="{5096EE31-167A-3743-8FDF-8B871F874998}" type="parTrans" cxnId="{CECE8500-B8A4-984B-B673-778D0BB1199A}">
      <dgm:prSet/>
      <dgm:spPr/>
      <dgm:t>
        <a:bodyPr/>
        <a:lstStyle/>
        <a:p>
          <a:endParaRPr lang="en-US"/>
        </a:p>
      </dgm:t>
    </dgm:pt>
    <dgm:pt modelId="{1D26C132-E177-EC4D-A428-186AEB76369F}" type="sibTrans" cxnId="{CECE8500-B8A4-984B-B673-778D0BB1199A}">
      <dgm:prSet/>
      <dgm:spPr/>
      <dgm:t>
        <a:bodyPr/>
        <a:lstStyle/>
        <a:p>
          <a:endParaRPr lang="en-US"/>
        </a:p>
      </dgm:t>
    </dgm:pt>
    <dgm:pt modelId="{A5F4CADF-C19A-FF4C-BC05-07BCCD20AE2E}">
      <dgm:prSet phldrT="[Text]" custT="1"/>
      <dgm:spPr/>
      <dgm:t>
        <a:bodyPr/>
        <a:lstStyle/>
        <a:p>
          <a:r>
            <a:rPr lang="en-US" sz="1100" dirty="0" smtClean="0"/>
            <a:t>strong focus on RTD  </a:t>
          </a:r>
          <a:endParaRPr lang="en-US" sz="1100" dirty="0"/>
        </a:p>
      </dgm:t>
    </dgm:pt>
    <dgm:pt modelId="{9C3B1B96-FE98-D54E-91A0-41AB7B9C4159}" type="parTrans" cxnId="{6F70A884-3DB4-1743-A3A8-13E8D8C093DB}">
      <dgm:prSet/>
      <dgm:spPr/>
      <dgm:t>
        <a:bodyPr/>
        <a:lstStyle/>
        <a:p>
          <a:endParaRPr lang="en-US"/>
        </a:p>
      </dgm:t>
    </dgm:pt>
    <dgm:pt modelId="{1F7FEF39-A421-AC4E-A375-A3EA43F1803C}" type="sibTrans" cxnId="{6F70A884-3DB4-1743-A3A8-13E8D8C093DB}">
      <dgm:prSet/>
      <dgm:spPr/>
      <dgm:t>
        <a:bodyPr/>
        <a:lstStyle/>
        <a:p>
          <a:endParaRPr lang="en-US"/>
        </a:p>
      </dgm:t>
    </dgm:pt>
    <dgm:pt modelId="{762CBAB6-4D80-FE42-A1C6-C3E3F4700F35}">
      <dgm:prSet phldrT="[Text]"/>
      <dgm:spPr/>
      <dgm:t>
        <a:bodyPr/>
        <a:lstStyle/>
        <a:p>
          <a:r>
            <a:rPr lang="en-US" dirty="0" smtClean="0"/>
            <a:t>2014-2020</a:t>
          </a:r>
          <a:endParaRPr lang="en-US" dirty="0"/>
        </a:p>
      </dgm:t>
    </dgm:pt>
    <dgm:pt modelId="{1A4A7A06-3CBD-4A41-AB65-33401B5B4486}" type="parTrans" cxnId="{4254FB2C-9E47-B74E-B8E7-DFC855E468A7}">
      <dgm:prSet/>
      <dgm:spPr/>
      <dgm:t>
        <a:bodyPr/>
        <a:lstStyle/>
        <a:p>
          <a:endParaRPr lang="en-US"/>
        </a:p>
      </dgm:t>
    </dgm:pt>
    <dgm:pt modelId="{D06764DF-347F-9244-BD77-0CCA671D079A}" type="sibTrans" cxnId="{4254FB2C-9E47-B74E-B8E7-DFC855E468A7}">
      <dgm:prSet/>
      <dgm:spPr/>
      <dgm:t>
        <a:bodyPr/>
        <a:lstStyle/>
        <a:p>
          <a:endParaRPr lang="en-US"/>
        </a:p>
      </dgm:t>
    </dgm:pt>
    <dgm:pt modelId="{C97579F5-F4E5-0345-A302-F37C39936953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rationalised</a:t>
          </a:r>
          <a:r>
            <a:rPr lang="en-US" dirty="0" smtClean="0"/>
            <a:t> toolkit of funding schemes across the CSF </a:t>
          </a:r>
          <a:endParaRPr lang="en-US" dirty="0"/>
        </a:p>
      </dgm:t>
    </dgm:pt>
    <dgm:pt modelId="{C68A6E61-72A7-5044-AE4F-1CD65DED96D9}" type="parTrans" cxnId="{D54866CE-9212-274F-8A95-27DFECFBD56A}">
      <dgm:prSet/>
      <dgm:spPr/>
      <dgm:t>
        <a:bodyPr/>
        <a:lstStyle/>
        <a:p>
          <a:endParaRPr lang="en-US"/>
        </a:p>
      </dgm:t>
    </dgm:pt>
    <dgm:pt modelId="{31D882CE-E28F-5443-88C3-E7F224C4EF36}" type="sibTrans" cxnId="{D54866CE-9212-274F-8A95-27DFECFBD56A}">
      <dgm:prSet/>
      <dgm:spPr/>
      <dgm:t>
        <a:bodyPr/>
        <a:lstStyle/>
        <a:p>
          <a:endParaRPr lang="en-US"/>
        </a:p>
      </dgm:t>
    </dgm:pt>
    <dgm:pt modelId="{3FA486DE-457E-8E47-8482-003B4D0470D6}">
      <dgm:prSet phldrT="[Text]" custT="1"/>
      <dgm:spPr/>
      <dgm:t>
        <a:bodyPr/>
        <a:lstStyle/>
        <a:p>
          <a:r>
            <a:rPr lang="en-US" sz="900" dirty="0" smtClean="0"/>
            <a:t> </a:t>
          </a:r>
          <a:r>
            <a:rPr lang="en-US" sz="1100" dirty="0" smtClean="0"/>
            <a:t>coherent support for projects and </a:t>
          </a:r>
          <a:r>
            <a:rPr lang="en-US" sz="1100" dirty="0" err="1" smtClean="0"/>
            <a:t>organisations</a:t>
          </a:r>
          <a:r>
            <a:rPr lang="en-US" sz="1100" dirty="0" smtClean="0"/>
            <a:t> across the innovation cycle from research to retail </a:t>
          </a:r>
          <a:endParaRPr lang="en-US" sz="1100" dirty="0"/>
        </a:p>
      </dgm:t>
    </dgm:pt>
    <dgm:pt modelId="{F9F81B7D-F566-C34D-838F-DDA67E172950}" type="parTrans" cxnId="{D6F8C968-DE60-DF4C-BC32-0DA29E024B72}">
      <dgm:prSet/>
      <dgm:spPr/>
      <dgm:t>
        <a:bodyPr/>
        <a:lstStyle/>
        <a:p>
          <a:endParaRPr lang="en-US"/>
        </a:p>
      </dgm:t>
    </dgm:pt>
    <dgm:pt modelId="{2B8F7112-375D-3641-8695-6145274F234C}" type="sibTrans" cxnId="{D6F8C968-DE60-DF4C-BC32-0DA29E024B72}">
      <dgm:prSet/>
      <dgm:spPr/>
      <dgm:t>
        <a:bodyPr/>
        <a:lstStyle/>
        <a:p>
          <a:endParaRPr lang="en-US"/>
        </a:p>
      </dgm:t>
    </dgm:pt>
    <dgm:pt modelId="{E99CE422-7F74-BE47-86D4-D640E0CBCFFC}">
      <dgm:prSet phldrT="[Text]" custT="1"/>
      <dgm:spPr/>
      <dgm:t>
        <a:bodyPr/>
        <a:lstStyle/>
        <a:p>
          <a:r>
            <a:rPr lang="en-US" sz="1100" dirty="0" smtClean="0"/>
            <a:t>gaps between the stages (R&amp;D, demonstration, market take up, </a:t>
          </a:r>
          <a:r>
            <a:rPr lang="en-US" sz="1100" dirty="0" err="1" smtClean="0"/>
            <a:t>etc</a:t>
          </a:r>
          <a:r>
            <a:rPr lang="en-US" sz="1100" dirty="0" smtClean="0"/>
            <a:t>) </a:t>
          </a:r>
          <a:endParaRPr lang="en-US" sz="1100" dirty="0"/>
        </a:p>
      </dgm:t>
    </dgm:pt>
    <dgm:pt modelId="{6FA618D0-82AE-DA4F-9085-9F585C3EBEF6}" type="parTrans" cxnId="{F7B53FC4-D198-0844-82E4-71EBBB52E09F}">
      <dgm:prSet/>
      <dgm:spPr/>
      <dgm:t>
        <a:bodyPr/>
        <a:lstStyle/>
        <a:p>
          <a:endParaRPr lang="en-US"/>
        </a:p>
      </dgm:t>
    </dgm:pt>
    <dgm:pt modelId="{A127BCF1-58D5-E542-AFF8-19B84AB91CB1}" type="sibTrans" cxnId="{F7B53FC4-D198-0844-82E4-71EBBB52E09F}">
      <dgm:prSet/>
      <dgm:spPr/>
      <dgm:t>
        <a:bodyPr/>
        <a:lstStyle/>
        <a:p>
          <a:endParaRPr lang="en-US"/>
        </a:p>
      </dgm:t>
    </dgm:pt>
    <dgm:pt modelId="{D092FAC1-2233-F548-A4F3-DB286F7E040E}">
      <dgm:prSet phldrT="[Text]"/>
      <dgm:spPr/>
      <dgm:t>
        <a:bodyPr/>
        <a:lstStyle/>
        <a:p>
          <a:endParaRPr lang="en-US" dirty="0"/>
        </a:p>
      </dgm:t>
    </dgm:pt>
    <dgm:pt modelId="{D6BABAE3-0DA9-8C4E-8275-79457AD5722F}" type="parTrans" cxnId="{A688DDE3-F4D5-B74B-BA86-83EE888ECF0D}">
      <dgm:prSet/>
      <dgm:spPr/>
      <dgm:t>
        <a:bodyPr/>
        <a:lstStyle/>
        <a:p>
          <a:endParaRPr lang="en-US"/>
        </a:p>
      </dgm:t>
    </dgm:pt>
    <dgm:pt modelId="{3F8BF4C9-0257-684C-ABE0-CB3EFE436780}" type="sibTrans" cxnId="{A688DDE3-F4D5-B74B-BA86-83EE888ECF0D}">
      <dgm:prSet/>
      <dgm:spPr/>
      <dgm:t>
        <a:bodyPr/>
        <a:lstStyle/>
        <a:p>
          <a:endParaRPr lang="en-US"/>
        </a:p>
      </dgm:t>
    </dgm:pt>
    <dgm:pt modelId="{289677A6-1455-044D-A2E8-7C010E5BCA4E}">
      <dgm:prSet custT="1"/>
      <dgm:spPr/>
      <dgm:t>
        <a:bodyPr/>
        <a:lstStyle/>
        <a:p>
          <a:r>
            <a:rPr lang="en-US" sz="1100" dirty="0" smtClean="0"/>
            <a:t>different priorities in each </a:t>
          </a:r>
          <a:r>
            <a:rPr lang="en-US" sz="1100" dirty="0" err="1" smtClean="0"/>
            <a:t>programme</a:t>
          </a:r>
          <a:r>
            <a:rPr lang="en-US" sz="1100" dirty="0" smtClean="0"/>
            <a:t> and initiative</a:t>
          </a:r>
        </a:p>
      </dgm:t>
    </dgm:pt>
    <dgm:pt modelId="{6D55C0A1-CC2D-3949-A077-FF8DD39CA813}" type="parTrans" cxnId="{7104F227-4D18-6A44-8D65-1E112A0DF0AC}">
      <dgm:prSet/>
      <dgm:spPr/>
      <dgm:t>
        <a:bodyPr/>
        <a:lstStyle/>
        <a:p>
          <a:endParaRPr lang="en-US"/>
        </a:p>
      </dgm:t>
    </dgm:pt>
    <dgm:pt modelId="{AB83B867-A04F-CC4C-B8CB-953D993FF3E2}" type="sibTrans" cxnId="{7104F227-4D18-6A44-8D65-1E112A0DF0AC}">
      <dgm:prSet/>
      <dgm:spPr/>
      <dgm:t>
        <a:bodyPr/>
        <a:lstStyle/>
        <a:p>
          <a:endParaRPr lang="en-US"/>
        </a:p>
      </dgm:t>
    </dgm:pt>
    <dgm:pt modelId="{A6465160-9785-B542-86D1-8D731EA3D436}">
      <dgm:prSet phldrT="[Text]" custT="1"/>
      <dgm:spPr/>
      <dgm:t>
        <a:bodyPr/>
        <a:lstStyle/>
        <a:p>
          <a:r>
            <a:rPr lang="en-US" sz="1100" dirty="0" smtClean="0"/>
            <a:t>common strategic priorities, focusing on societal challenges, competitiveness and research excellence</a:t>
          </a:r>
          <a:endParaRPr lang="en-US" sz="1100" dirty="0"/>
        </a:p>
      </dgm:t>
    </dgm:pt>
    <dgm:pt modelId="{D0C12709-B069-DF42-82A7-802E8F7DDE9E}" type="parTrans" cxnId="{1B5568F2-24F4-F64C-AF3A-93F7DBD1661F}">
      <dgm:prSet/>
      <dgm:spPr/>
      <dgm:t>
        <a:bodyPr/>
        <a:lstStyle/>
        <a:p>
          <a:endParaRPr lang="en-US"/>
        </a:p>
      </dgm:t>
    </dgm:pt>
    <dgm:pt modelId="{CA53FA5C-072C-0F43-8854-8CDCE678E59C}" type="sibTrans" cxnId="{1B5568F2-24F4-F64C-AF3A-93F7DBD1661F}">
      <dgm:prSet/>
      <dgm:spPr/>
      <dgm:t>
        <a:bodyPr/>
        <a:lstStyle/>
        <a:p>
          <a:endParaRPr lang="en-US"/>
        </a:p>
      </dgm:t>
    </dgm:pt>
    <dgm:pt modelId="{3C166CC0-CC25-DA4B-BD30-C812A1E3C823}">
      <dgm:prSet phldrT="[Text]" custT="1"/>
      <dgm:spPr/>
      <dgm:t>
        <a:bodyPr/>
        <a:lstStyle/>
        <a:p>
          <a:r>
            <a:rPr lang="en-US" sz="1100" dirty="0" smtClean="0"/>
            <a:t>stronger support for innovation, including non-technological innovation and market take up </a:t>
          </a:r>
          <a:endParaRPr lang="en-US" sz="1100" dirty="0"/>
        </a:p>
      </dgm:t>
    </dgm:pt>
    <dgm:pt modelId="{487C6C03-F0C0-C441-8A6D-8770310A9F7F}" type="parTrans" cxnId="{414E5A96-97F4-1640-BE5C-635B1527DB73}">
      <dgm:prSet/>
      <dgm:spPr/>
      <dgm:t>
        <a:bodyPr/>
        <a:lstStyle/>
        <a:p>
          <a:endParaRPr lang="en-US"/>
        </a:p>
      </dgm:t>
    </dgm:pt>
    <dgm:pt modelId="{DE5824A0-BDAF-504F-9ED3-BEB5766E19CF}" type="sibTrans" cxnId="{414E5A96-97F4-1640-BE5C-635B1527DB73}">
      <dgm:prSet/>
      <dgm:spPr/>
      <dgm:t>
        <a:bodyPr/>
        <a:lstStyle/>
        <a:p>
          <a:endParaRPr lang="en-US"/>
        </a:p>
      </dgm:t>
    </dgm:pt>
    <dgm:pt modelId="{0B963B2E-1165-3C43-A379-AB50C39B9558}">
      <dgm:prSet phldrT="[Text]"/>
      <dgm:spPr/>
      <dgm:t>
        <a:bodyPr/>
        <a:lstStyle/>
        <a:p>
          <a:r>
            <a:rPr lang="en-US" dirty="0" smtClean="0"/>
            <a:t>a large variety of funding schemes within and between </a:t>
          </a:r>
          <a:r>
            <a:rPr lang="en-US" dirty="0" err="1" smtClean="0"/>
            <a:t>programmes</a:t>
          </a:r>
          <a:endParaRPr lang="en-US" dirty="0"/>
        </a:p>
      </dgm:t>
    </dgm:pt>
    <dgm:pt modelId="{456090BC-37D4-1641-9584-37FDD57E55B3}" type="sibTrans" cxnId="{D1D78B85-EB43-0D41-BDE1-A7BA5163590F}">
      <dgm:prSet/>
      <dgm:spPr/>
      <dgm:t>
        <a:bodyPr/>
        <a:lstStyle/>
        <a:p>
          <a:endParaRPr lang="en-US"/>
        </a:p>
      </dgm:t>
    </dgm:pt>
    <dgm:pt modelId="{975F7089-4CEB-9843-BEE2-5D5AFE20F300}" type="parTrans" cxnId="{D1D78B85-EB43-0D41-BDE1-A7BA5163590F}">
      <dgm:prSet/>
      <dgm:spPr/>
      <dgm:t>
        <a:bodyPr/>
        <a:lstStyle/>
        <a:p>
          <a:endParaRPr lang="en-US"/>
        </a:p>
      </dgm:t>
    </dgm:pt>
    <dgm:pt modelId="{2A7963F8-1DAB-494D-8D78-2E24AFE44C55}">
      <dgm:prSet phldrT="[Text]"/>
      <dgm:spPr/>
      <dgm:t>
        <a:bodyPr/>
        <a:lstStyle/>
        <a:p>
          <a:endParaRPr lang="en-US"/>
        </a:p>
      </dgm:t>
    </dgm:pt>
    <dgm:pt modelId="{62305E16-E0AB-B14F-AA0E-DB6B1A879424}" type="parTrans" cxnId="{C3DF7A3D-5CA6-A64D-A813-B0368C99AE60}">
      <dgm:prSet/>
      <dgm:spPr/>
      <dgm:t>
        <a:bodyPr/>
        <a:lstStyle/>
        <a:p>
          <a:endParaRPr lang="en-US"/>
        </a:p>
      </dgm:t>
    </dgm:pt>
    <dgm:pt modelId="{CF4801F2-ADCD-9A44-AAC5-99833ED97DCC}" type="sibTrans" cxnId="{C3DF7A3D-5CA6-A64D-A813-B0368C99AE60}">
      <dgm:prSet/>
      <dgm:spPr/>
      <dgm:t>
        <a:bodyPr/>
        <a:lstStyle/>
        <a:p>
          <a:endParaRPr lang="en-US"/>
        </a:p>
      </dgm:t>
    </dgm:pt>
    <dgm:pt modelId="{D1D06DCE-9055-F14A-BAC2-B4402B1EC737}">
      <dgm:prSet phldrT="[Text]"/>
      <dgm:spPr/>
      <dgm:t>
        <a:bodyPr/>
        <a:lstStyle/>
        <a:p>
          <a:endParaRPr lang="en-US"/>
        </a:p>
      </dgm:t>
    </dgm:pt>
    <dgm:pt modelId="{92E24C59-4DF4-CA46-929E-451F9ABE727E}" type="parTrans" cxnId="{BA922710-CCE0-CC47-AEE4-C683710BF1B7}">
      <dgm:prSet/>
      <dgm:spPr/>
      <dgm:t>
        <a:bodyPr/>
        <a:lstStyle/>
        <a:p>
          <a:endParaRPr lang="en-US"/>
        </a:p>
      </dgm:t>
    </dgm:pt>
    <dgm:pt modelId="{9E1C309E-8B01-0B49-A8EC-F68191F6AFD9}" type="sibTrans" cxnId="{BA922710-CCE0-CC47-AEE4-C683710BF1B7}">
      <dgm:prSet/>
      <dgm:spPr/>
      <dgm:t>
        <a:bodyPr/>
        <a:lstStyle/>
        <a:p>
          <a:endParaRPr lang="en-US"/>
        </a:p>
      </dgm:t>
    </dgm:pt>
    <dgm:pt modelId="{EE536996-30A8-AC45-A2D7-3C2A2599F846}" type="pres">
      <dgm:prSet presAssocID="{9F27A076-3CEC-6342-A1E8-99D0EEDB1AD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78AC5-1BBF-724B-A994-CB694E26E921}" type="pres">
      <dgm:prSet presAssocID="{9F27A076-3CEC-6342-A1E8-99D0EEDB1AD1}" presName="dummyMaxCanvas" presStyleCnt="0"/>
      <dgm:spPr/>
    </dgm:pt>
    <dgm:pt modelId="{973FB4D8-8975-B34A-AC3F-2225645B36F7}" type="pres">
      <dgm:prSet presAssocID="{9F27A076-3CEC-6342-A1E8-99D0EEDB1AD1}" presName="parentComposite" presStyleCnt="0"/>
      <dgm:spPr/>
    </dgm:pt>
    <dgm:pt modelId="{8469058C-375E-5D4F-ABC2-4F90CBD48088}" type="pres">
      <dgm:prSet presAssocID="{9F27A076-3CEC-6342-A1E8-99D0EEDB1AD1}" presName="parent1" presStyleLbl="alignAccFollowNode1" presStyleIdx="0" presStyleCnt="4" custScaleY="57146" custLinFactNeighborX="-1784" custLinFactNeighborY="-2857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52EE15F-4E7D-5E41-BEBE-552401CE9194}" type="pres">
      <dgm:prSet presAssocID="{9F27A076-3CEC-6342-A1E8-99D0EEDB1AD1}" presName="parent2" presStyleLbl="alignAccFollowNode1" presStyleIdx="1" presStyleCnt="4" custScaleY="57146" custLinFactNeighborX="599" custLinFactNeighborY="-2142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D9D1B55-611A-424F-8ADE-4E44BABA9C13}" type="pres">
      <dgm:prSet presAssocID="{9F27A076-3CEC-6342-A1E8-99D0EEDB1AD1}" presName="childrenComposite" presStyleCnt="0"/>
      <dgm:spPr/>
    </dgm:pt>
    <dgm:pt modelId="{25E63401-283A-3049-BD8D-527B6613C6DE}" type="pres">
      <dgm:prSet presAssocID="{9F27A076-3CEC-6342-A1E8-99D0EEDB1AD1}" presName="dummyMaxCanvas_ChildArea" presStyleCnt="0"/>
      <dgm:spPr/>
    </dgm:pt>
    <dgm:pt modelId="{93560B4B-F6C2-1848-8003-3D32530774E6}" type="pres">
      <dgm:prSet presAssocID="{9F27A076-3CEC-6342-A1E8-99D0EEDB1AD1}" presName="fulcrum" presStyleLbl="alignAccFollowNode1" presStyleIdx="2" presStyleCnt="4" custScaleY="80952" custLinFactNeighborX="8" custLinFactNeighborY="38096"/>
      <dgm:spPr/>
    </dgm:pt>
    <dgm:pt modelId="{F9A67EBC-0538-DD49-AD33-92458E635785}" type="pres">
      <dgm:prSet presAssocID="{9F27A076-3CEC-6342-A1E8-99D0EEDB1AD1}" presName="balance_44" presStyleLbl="alignAccFollowNode1" presStyleIdx="3" presStyleCnt="4" custScaleY="100000" custLinFactNeighborX="-1190" custLinFactNeighborY="68072">
        <dgm:presLayoutVars>
          <dgm:bulletEnabled val="1"/>
        </dgm:presLayoutVars>
      </dgm:prSet>
      <dgm:spPr/>
    </dgm:pt>
    <dgm:pt modelId="{BAD6B05D-65C2-ED40-9280-45B105BAA486}" type="pres">
      <dgm:prSet presAssocID="{9F27A076-3CEC-6342-A1E8-99D0EEDB1AD1}" presName="right_44_1" presStyleLbl="node1" presStyleIdx="0" presStyleCnt="8" custLinFactY="-62052" custLinFactNeighborX="59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B57EE-0D5F-384D-917F-FC40A280F815}" type="pres">
      <dgm:prSet presAssocID="{9F27A076-3CEC-6342-A1E8-99D0EEDB1AD1}" presName="right_44_2" presStyleLbl="node1" presStyleIdx="1" presStyleCnt="8" custLinFactY="-47026" custLinFactNeighborX="59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15413-50CC-B44B-A00B-2D9FE7833DF8}" type="pres">
      <dgm:prSet presAssocID="{9F27A076-3CEC-6342-A1E8-99D0EEDB1AD1}" presName="right_44_3" presStyleLbl="node1" presStyleIdx="2" presStyleCnt="8" custLinFactY="-32000" custLinFactNeighborX="59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45A83-8052-A042-B2D2-96BEE9E47173}" type="pres">
      <dgm:prSet presAssocID="{9F27A076-3CEC-6342-A1E8-99D0EEDB1AD1}" presName="right_44_4" presStyleLbl="node1" presStyleIdx="3" presStyleCnt="8" custLinFactY="-15026" custLinFactNeighborX="59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A3C00-0641-C146-8E36-3426B0C5ACF1}" type="pres">
      <dgm:prSet presAssocID="{9F27A076-3CEC-6342-A1E8-99D0EEDB1AD1}" presName="left_44_1" presStyleLbl="node1" presStyleIdx="4" presStyleCnt="8" custLinFactY="-62052" custLinFactNeighborX="-17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6B345-1F55-B142-A28D-E0EA62EDE623}" type="pres">
      <dgm:prSet presAssocID="{9F27A076-3CEC-6342-A1E8-99D0EEDB1AD1}" presName="left_44_2" presStyleLbl="node1" presStyleIdx="5" presStyleCnt="8" custLinFactY="-47026" custLinFactNeighborX="-17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8E0D3-01D7-4E4D-8FAD-E5A4895DBCEF}" type="pres">
      <dgm:prSet presAssocID="{9F27A076-3CEC-6342-A1E8-99D0EEDB1AD1}" presName="left_44_3" presStyleLbl="node1" presStyleIdx="6" presStyleCnt="8" custLinFactY="-32000" custLinFactNeighborX="-17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17458-6D5F-4C45-B09F-E74D7255A639}" type="pres">
      <dgm:prSet presAssocID="{9F27A076-3CEC-6342-A1E8-99D0EEDB1AD1}" presName="left_44_4" presStyleLbl="node1" presStyleIdx="7" presStyleCnt="8" custLinFactY="-15026" custLinFactNeighborX="-17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4F227-4D18-6A44-8D65-1E112A0DF0AC}" srcId="{1500221C-54F2-3F40-9B39-1AA584C5A52E}" destId="{289677A6-1455-044D-A2E8-7C010E5BCA4E}" srcOrd="3" destOrd="0" parTransId="{6D55C0A1-CC2D-3949-A077-FF8DD39CA813}" sibTransId="{AB83B867-A04F-CC4C-B8CB-953D993FF3E2}"/>
    <dgm:cxn modelId="{6F70A884-3DB4-1743-A3A8-13E8D8C093DB}" srcId="{1500221C-54F2-3F40-9B39-1AA584C5A52E}" destId="{A5F4CADF-C19A-FF4C-BC05-07BCCD20AE2E}" srcOrd="1" destOrd="0" parTransId="{9C3B1B96-FE98-D54E-91A0-41AB7B9C4159}" sibTransId="{1F7FEF39-A421-AC4E-A375-A3EA43F1803C}"/>
    <dgm:cxn modelId="{D54866CE-9212-274F-8A95-27DFECFBD56A}" srcId="{762CBAB6-4D80-FE42-A1C6-C3E3F4700F35}" destId="{C97579F5-F4E5-0345-A302-F37C39936953}" srcOrd="0" destOrd="0" parTransId="{C68A6E61-72A7-5044-AE4F-1CD65DED96D9}" sibTransId="{31D882CE-E28F-5443-88C3-E7F224C4EF36}"/>
    <dgm:cxn modelId="{87A7F201-D6A4-8245-A416-16743BE2BAA6}" type="presOf" srcId="{289677A6-1455-044D-A2E8-7C010E5BCA4E}" destId="{1E117458-6D5F-4C45-B09F-E74D7255A639}" srcOrd="0" destOrd="0" presId="urn:microsoft.com/office/officeart/2005/8/layout/balance1"/>
    <dgm:cxn modelId="{C3DF7A3D-5CA6-A64D-A813-B0368C99AE60}" srcId="{9F27A076-3CEC-6342-A1E8-99D0EEDB1AD1}" destId="{2A7963F8-1DAB-494D-8D78-2E24AFE44C55}" srcOrd="3" destOrd="0" parTransId="{62305E16-E0AB-B14F-AA0E-DB6B1A879424}" sibTransId="{CF4801F2-ADCD-9A44-AAC5-99833ED97DCC}"/>
    <dgm:cxn modelId="{D6F8C968-DE60-DF4C-BC32-0DA29E024B72}" srcId="{762CBAB6-4D80-FE42-A1C6-C3E3F4700F35}" destId="{3FA486DE-457E-8E47-8482-003B4D0470D6}" srcOrd="2" destOrd="0" parTransId="{F9F81B7D-F566-C34D-838F-DDA67E172950}" sibTransId="{2B8F7112-375D-3641-8695-6145274F234C}"/>
    <dgm:cxn modelId="{3B951161-5810-1E41-A5B4-EF0D135FA9F8}" type="presOf" srcId="{C97579F5-F4E5-0345-A302-F37C39936953}" destId="{BAD6B05D-65C2-ED40-9280-45B105BAA486}" srcOrd="0" destOrd="0" presId="urn:microsoft.com/office/officeart/2005/8/layout/balance1"/>
    <dgm:cxn modelId="{F41DB8F2-5ACC-B346-BB18-D3A91DBF1ACA}" type="presOf" srcId="{3C166CC0-CC25-DA4B-BD30-C812A1E3C823}" destId="{39DB57EE-0D5F-384D-917F-FC40A280F815}" srcOrd="0" destOrd="0" presId="urn:microsoft.com/office/officeart/2005/8/layout/balance1"/>
    <dgm:cxn modelId="{D62E7715-9948-8E4D-A4DB-DB8C9CF52860}" type="presOf" srcId="{A6465160-9785-B542-86D1-8D731EA3D436}" destId="{47545A83-8052-A042-B2D2-96BEE9E47173}" srcOrd="0" destOrd="0" presId="urn:microsoft.com/office/officeart/2005/8/layout/balance1"/>
    <dgm:cxn modelId="{6904FBB7-2B71-6744-8E99-35354938C3C7}" type="presOf" srcId="{A5F4CADF-C19A-FF4C-BC05-07BCCD20AE2E}" destId="{E8A6B345-1F55-B142-A28D-E0EA62EDE623}" srcOrd="0" destOrd="0" presId="urn:microsoft.com/office/officeart/2005/8/layout/balance1"/>
    <dgm:cxn modelId="{5DB6383E-FEC1-854B-A7BD-2B584AE6AA7F}" type="presOf" srcId="{0B963B2E-1165-3C43-A379-AB50C39B9558}" destId="{331A3C00-0641-C146-8E36-3426B0C5ACF1}" srcOrd="0" destOrd="0" presId="urn:microsoft.com/office/officeart/2005/8/layout/balance1"/>
    <dgm:cxn modelId="{414E5A96-97F4-1640-BE5C-635B1527DB73}" srcId="{762CBAB6-4D80-FE42-A1C6-C3E3F4700F35}" destId="{3C166CC0-CC25-DA4B-BD30-C812A1E3C823}" srcOrd="1" destOrd="0" parTransId="{487C6C03-F0C0-C441-8A6D-8770310A9F7F}" sibTransId="{DE5824A0-BDAF-504F-9ED3-BEB5766E19CF}"/>
    <dgm:cxn modelId="{F7B53FC4-D198-0844-82E4-71EBBB52E09F}" srcId="{1500221C-54F2-3F40-9B39-1AA584C5A52E}" destId="{E99CE422-7F74-BE47-86D4-D640E0CBCFFC}" srcOrd="2" destOrd="0" parTransId="{6FA618D0-82AE-DA4F-9085-9F585C3EBEF6}" sibTransId="{A127BCF1-58D5-E542-AFF8-19B84AB91CB1}"/>
    <dgm:cxn modelId="{CD844167-F05F-BC4F-AEF5-FEADF43EE56F}" type="presOf" srcId="{1500221C-54F2-3F40-9B39-1AA584C5A52E}" destId="{8469058C-375E-5D4F-ABC2-4F90CBD48088}" srcOrd="0" destOrd="0" presId="urn:microsoft.com/office/officeart/2005/8/layout/balance1"/>
    <dgm:cxn modelId="{859973BD-E771-9B42-90EB-B6ED2A13B4A2}" type="presOf" srcId="{E99CE422-7F74-BE47-86D4-D640E0CBCFFC}" destId="{7168E0D3-01D7-4E4D-8FAD-E5A4895DBCEF}" srcOrd="0" destOrd="0" presId="urn:microsoft.com/office/officeart/2005/8/layout/balance1"/>
    <dgm:cxn modelId="{BA922710-CCE0-CC47-AEE4-C683710BF1B7}" srcId="{9F27A076-3CEC-6342-A1E8-99D0EEDB1AD1}" destId="{D1D06DCE-9055-F14A-BAC2-B4402B1EC737}" srcOrd="4" destOrd="0" parTransId="{92E24C59-4DF4-CA46-929E-451F9ABE727E}" sibTransId="{9E1C309E-8B01-0B49-A8EC-F68191F6AFD9}"/>
    <dgm:cxn modelId="{CECE8500-B8A4-984B-B673-778D0BB1199A}" srcId="{9F27A076-3CEC-6342-A1E8-99D0EEDB1AD1}" destId="{1500221C-54F2-3F40-9B39-1AA584C5A52E}" srcOrd="0" destOrd="0" parTransId="{5096EE31-167A-3743-8FDF-8B871F874998}" sibTransId="{1D26C132-E177-EC4D-A428-186AEB76369F}"/>
    <dgm:cxn modelId="{1B5568F2-24F4-F64C-AF3A-93F7DBD1661F}" srcId="{762CBAB6-4D80-FE42-A1C6-C3E3F4700F35}" destId="{A6465160-9785-B542-86D1-8D731EA3D436}" srcOrd="3" destOrd="0" parTransId="{D0C12709-B069-DF42-82A7-802E8F7DDE9E}" sibTransId="{CA53FA5C-072C-0F43-8854-8CDCE678E59C}"/>
    <dgm:cxn modelId="{4C095B8A-E29B-784A-A772-2179FEB84E57}" type="presOf" srcId="{9F27A076-3CEC-6342-A1E8-99D0EEDB1AD1}" destId="{EE536996-30A8-AC45-A2D7-3C2A2599F846}" srcOrd="0" destOrd="0" presId="urn:microsoft.com/office/officeart/2005/8/layout/balance1"/>
    <dgm:cxn modelId="{D1D78B85-EB43-0D41-BDE1-A7BA5163590F}" srcId="{1500221C-54F2-3F40-9B39-1AA584C5A52E}" destId="{0B963B2E-1165-3C43-A379-AB50C39B9558}" srcOrd="0" destOrd="0" parTransId="{975F7089-4CEB-9843-BEE2-5D5AFE20F300}" sibTransId="{456090BC-37D4-1641-9584-37FDD57E55B3}"/>
    <dgm:cxn modelId="{0311B88E-80FE-5449-88EB-08E45D30FDDF}" type="presOf" srcId="{3FA486DE-457E-8E47-8482-003B4D0470D6}" destId="{F1E15413-50CC-B44B-A00B-2D9FE7833DF8}" srcOrd="0" destOrd="0" presId="urn:microsoft.com/office/officeart/2005/8/layout/balance1"/>
    <dgm:cxn modelId="{A688DDE3-F4D5-B74B-BA86-83EE888ECF0D}" srcId="{9F27A076-3CEC-6342-A1E8-99D0EEDB1AD1}" destId="{D092FAC1-2233-F548-A4F3-DB286F7E040E}" srcOrd="2" destOrd="0" parTransId="{D6BABAE3-0DA9-8C4E-8275-79457AD5722F}" sibTransId="{3F8BF4C9-0257-684C-ABE0-CB3EFE436780}"/>
    <dgm:cxn modelId="{01934975-E771-DD42-AA82-E2E63B41721F}" type="presOf" srcId="{762CBAB6-4D80-FE42-A1C6-C3E3F4700F35}" destId="{852EE15F-4E7D-5E41-BEBE-552401CE9194}" srcOrd="0" destOrd="0" presId="urn:microsoft.com/office/officeart/2005/8/layout/balance1"/>
    <dgm:cxn modelId="{4254FB2C-9E47-B74E-B8E7-DFC855E468A7}" srcId="{9F27A076-3CEC-6342-A1E8-99D0EEDB1AD1}" destId="{762CBAB6-4D80-FE42-A1C6-C3E3F4700F35}" srcOrd="1" destOrd="0" parTransId="{1A4A7A06-3CBD-4A41-AB65-33401B5B4486}" sibTransId="{D06764DF-347F-9244-BD77-0CCA671D079A}"/>
    <dgm:cxn modelId="{5E35B4D4-0CB0-AF41-A81C-CA9857AFB94D}" type="presParOf" srcId="{EE536996-30A8-AC45-A2D7-3C2A2599F846}" destId="{F1478AC5-1BBF-724B-A994-CB694E26E921}" srcOrd="0" destOrd="0" presId="urn:microsoft.com/office/officeart/2005/8/layout/balance1"/>
    <dgm:cxn modelId="{70A19FB0-3E1A-A84C-BAE7-BB9247E27355}" type="presParOf" srcId="{EE536996-30A8-AC45-A2D7-3C2A2599F846}" destId="{973FB4D8-8975-B34A-AC3F-2225645B36F7}" srcOrd="1" destOrd="0" presId="urn:microsoft.com/office/officeart/2005/8/layout/balance1"/>
    <dgm:cxn modelId="{6A5C9F29-8FD6-B241-A5C2-8CD5656966B6}" type="presParOf" srcId="{973FB4D8-8975-B34A-AC3F-2225645B36F7}" destId="{8469058C-375E-5D4F-ABC2-4F90CBD48088}" srcOrd="0" destOrd="0" presId="urn:microsoft.com/office/officeart/2005/8/layout/balance1"/>
    <dgm:cxn modelId="{2F8FECBC-DBE2-C249-96F8-68FF256B7757}" type="presParOf" srcId="{973FB4D8-8975-B34A-AC3F-2225645B36F7}" destId="{852EE15F-4E7D-5E41-BEBE-552401CE9194}" srcOrd="1" destOrd="0" presId="urn:microsoft.com/office/officeart/2005/8/layout/balance1"/>
    <dgm:cxn modelId="{2F9168AE-8605-5642-9C7F-26C567B7296F}" type="presParOf" srcId="{EE536996-30A8-AC45-A2D7-3C2A2599F846}" destId="{0D9D1B55-611A-424F-8ADE-4E44BABA9C13}" srcOrd="2" destOrd="0" presId="urn:microsoft.com/office/officeart/2005/8/layout/balance1"/>
    <dgm:cxn modelId="{29DC276C-D471-644C-9128-68BE424288AA}" type="presParOf" srcId="{0D9D1B55-611A-424F-8ADE-4E44BABA9C13}" destId="{25E63401-283A-3049-BD8D-527B6613C6DE}" srcOrd="0" destOrd="0" presId="urn:microsoft.com/office/officeart/2005/8/layout/balance1"/>
    <dgm:cxn modelId="{30C4C90F-9145-624B-BA6C-0BDEA1C3DB24}" type="presParOf" srcId="{0D9D1B55-611A-424F-8ADE-4E44BABA9C13}" destId="{93560B4B-F6C2-1848-8003-3D32530774E6}" srcOrd="1" destOrd="0" presId="urn:microsoft.com/office/officeart/2005/8/layout/balance1"/>
    <dgm:cxn modelId="{7B2775C3-B304-C545-B1D2-94B54D21D176}" type="presParOf" srcId="{0D9D1B55-611A-424F-8ADE-4E44BABA9C13}" destId="{F9A67EBC-0538-DD49-AD33-92458E635785}" srcOrd="2" destOrd="0" presId="urn:microsoft.com/office/officeart/2005/8/layout/balance1"/>
    <dgm:cxn modelId="{EE25AF83-7AD8-8C40-B24F-E0A38CED28D9}" type="presParOf" srcId="{0D9D1B55-611A-424F-8ADE-4E44BABA9C13}" destId="{BAD6B05D-65C2-ED40-9280-45B105BAA486}" srcOrd="3" destOrd="0" presId="urn:microsoft.com/office/officeart/2005/8/layout/balance1"/>
    <dgm:cxn modelId="{6E76DABB-1204-584A-929D-6E46B564667E}" type="presParOf" srcId="{0D9D1B55-611A-424F-8ADE-4E44BABA9C13}" destId="{39DB57EE-0D5F-384D-917F-FC40A280F815}" srcOrd="4" destOrd="0" presId="urn:microsoft.com/office/officeart/2005/8/layout/balance1"/>
    <dgm:cxn modelId="{5A0FEE17-ABCF-2A4D-8A5B-C3836421A89E}" type="presParOf" srcId="{0D9D1B55-611A-424F-8ADE-4E44BABA9C13}" destId="{F1E15413-50CC-B44B-A00B-2D9FE7833DF8}" srcOrd="5" destOrd="0" presId="urn:microsoft.com/office/officeart/2005/8/layout/balance1"/>
    <dgm:cxn modelId="{58A2D09F-C727-8A45-872E-50B54C841558}" type="presParOf" srcId="{0D9D1B55-611A-424F-8ADE-4E44BABA9C13}" destId="{47545A83-8052-A042-B2D2-96BEE9E47173}" srcOrd="6" destOrd="0" presId="urn:microsoft.com/office/officeart/2005/8/layout/balance1"/>
    <dgm:cxn modelId="{9BDA0EFB-60CE-F747-B734-B8EB58694990}" type="presParOf" srcId="{0D9D1B55-611A-424F-8ADE-4E44BABA9C13}" destId="{331A3C00-0641-C146-8E36-3426B0C5ACF1}" srcOrd="7" destOrd="0" presId="urn:microsoft.com/office/officeart/2005/8/layout/balance1"/>
    <dgm:cxn modelId="{C809F2CA-AF35-4B43-996D-5B84D22976ED}" type="presParOf" srcId="{0D9D1B55-611A-424F-8ADE-4E44BABA9C13}" destId="{E8A6B345-1F55-B142-A28D-E0EA62EDE623}" srcOrd="8" destOrd="0" presId="urn:microsoft.com/office/officeart/2005/8/layout/balance1"/>
    <dgm:cxn modelId="{9BD22158-896F-A74A-91A2-412301DB0DA4}" type="presParOf" srcId="{0D9D1B55-611A-424F-8ADE-4E44BABA9C13}" destId="{7168E0D3-01D7-4E4D-8FAD-E5A4895DBCEF}" srcOrd="9" destOrd="0" presId="urn:microsoft.com/office/officeart/2005/8/layout/balance1"/>
    <dgm:cxn modelId="{8A994F30-47C2-514F-ADD3-B56B83BABD4C}" type="presParOf" srcId="{0D9D1B55-611A-424F-8ADE-4E44BABA9C13}" destId="{1E117458-6D5F-4C45-B09F-E74D7255A639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89C32-59F8-3041-AEE5-7A7FCAF8EB4B}">
      <dsp:nvSpPr>
        <dsp:cNvPr id="0" name=""/>
        <dsp:cNvSpPr/>
      </dsp:nvSpPr>
      <dsp:spPr>
        <a:xfrm>
          <a:off x="1978943" y="444189"/>
          <a:ext cx="3531203" cy="3531203"/>
        </a:xfrm>
        <a:prstGeom prst="blockArc">
          <a:avLst>
            <a:gd name="adj1" fmla="val 13113873"/>
            <a:gd name="adj2" fmla="val 16193388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85E00-58F2-614B-B569-911E16BD51BD}">
      <dsp:nvSpPr>
        <dsp:cNvPr id="0" name=""/>
        <dsp:cNvSpPr/>
      </dsp:nvSpPr>
      <dsp:spPr>
        <a:xfrm>
          <a:off x="1978814" y="444352"/>
          <a:ext cx="3531203" cy="3531203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1BA13-1A0F-0B42-9715-E90FD6E19A66}">
      <dsp:nvSpPr>
        <dsp:cNvPr id="0" name=""/>
        <dsp:cNvSpPr/>
      </dsp:nvSpPr>
      <dsp:spPr>
        <a:xfrm>
          <a:off x="1978814" y="444352"/>
          <a:ext cx="3531203" cy="3531203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9D0F5-29BE-A148-B473-B1473401BF7F}">
      <dsp:nvSpPr>
        <dsp:cNvPr id="0" name=""/>
        <dsp:cNvSpPr/>
      </dsp:nvSpPr>
      <dsp:spPr>
        <a:xfrm>
          <a:off x="1978814" y="444352"/>
          <a:ext cx="3531203" cy="3531203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E1560-D568-0349-8985-461388012BD6}">
      <dsp:nvSpPr>
        <dsp:cNvPr id="0" name=""/>
        <dsp:cNvSpPr/>
      </dsp:nvSpPr>
      <dsp:spPr>
        <a:xfrm>
          <a:off x="1978814" y="444352"/>
          <a:ext cx="3531203" cy="3531203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F416A-F465-8046-BF0C-E3F95F6CC07B}">
      <dsp:nvSpPr>
        <dsp:cNvPr id="0" name=""/>
        <dsp:cNvSpPr/>
      </dsp:nvSpPr>
      <dsp:spPr>
        <a:xfrm>
          <a:off x="1978814" y="444352"/>
          <a:ext cx="3531203" cy="3531203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B3A51-7847-1540-9F54-2902AC32BDA4}">
      <dsp:nvSpPr>
        <dsp:cNvPr id="0" name=""/>
        <dsp:cNvSpPr/>
      </dsp:nvSpPr>
      <dsp:spPr>
        <a:xfrm>
          <a:off x="1978684" y="444190"/>
          <a:ext cx="3531203" cy="3531203"/>
        </a:xfrm>
        <a:prstGeom prst="blockArc">
          <a:avLst>
            <a:gd name="adj1" fmla="val 16193902"/>
            <a:gd name="adj2" fmla="val 19286126"/>
            <a:gd name="adj3" fmla="val 3904"/>
          </a:avLst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90D46-8F96-6840-AB9F-B8E364455216}">
      <dsp:nvSpPr>
        <dsp:cNvPr id="0" name=""/>
        <dsp:cNvSpPr/>
      </dsp:nvSpPr>
      <dsp:spPr>
        <a:xfrm>
          <a:off x="3060621" y="1526159"/>
          <a:ext cx="1367589" cy="1367589"/>
        </a:xfrm>
        <a:prstGeom prst="ellipse">
          <a:avLst/>
        </a:prstGeom>
        <a:solidFill>
          <a:srgbClr val="FF030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Europe 2020</a:t>
          </a:r>
          <a:endParaRPr lang="en-US" sz="2400" kern="1200" dirty="0"/>
        </a:p>
      </dsp:txBody>
      <dsp:txXfrm>
        <a:off x="3260900" y="1726438"/>
        <a:ext cx="967031" cy="967031"/>
      </dsp:txXfrm>
    </dsp:sp>
    <dsp:sp modelId="{B9E8327F-1907-284E-8029-D31485F3638E}">
      <dsp:nvSpPr>
        <dsp:cNvPr id="0" name=""/>
        <dsp:cNvSpPr/>
      </dsp:nvSpPr>
      <dsp:spPr>
        <a:xfrm>
          <a:off x="3262559" y="0"/>
          <a:ext cx="957312" cy="957312"/>
        </a:xfrm>
        <a:prstGeom prst="ellipse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Digital Agenda for Europe </a:t>
          </a:r>
          <a:endParaRPr lang="en-US" sz="900" kern="1200" dirty="0"/>
        </a:p>
      </dsp:txBody>
      <dsp:txXfrm>
        <a:off x="3402754" y="140195"/>
        <a:ext cx="676922" cy="676922"/>
      </dsp:txXfrm>
    </dsp:sp>
    <dsp:sp modelId="{0AAE02B3-CC4F-2847-A5F9-7CA7AA321279}">
      <dsp:nvSpPr>
        <dsp:cNvPr id="0" name=""/>
        <dsp:cNvSpPr/>
      </dsp:nvSpPr>
      <dsp:spPr>
        <a:xfrm>
          <a:off x="4619218" y="651950"/>
          <a:ext cx="957312" cy="957312"/>
        </a:xfrm>
        <a:prstGeom prst="ellipse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Youth on Move </a:t>
          </a:r>
          <a:endParaRPr lang="en-US" sz="900" kern="1200" dirty="0"/>
        </a:p>
      </dsp:txBody>
      <dsp:txXfrm>
        <a:off x="4759413" y="792145"/>
        <a:ext cx="676922" cy="676922"/>
      </dsp:txXfrm>
    </dsp:sp>
    <dsp:sp modelId="{CC364035-6316-364A-9B23-128E8B7B1B28}">
      <dsp:nvSpPr>
        <dsp:cNvPr id="0" name=""/>
        <dsp:cNvSpPr/>
      </dsp:nvSpPr>
      <dsp:spPr>
        <a:xfrm>
          <a:off x="4953495" y="2116512"/>
          <a:ext cx="957312" cy="957312"/>
        </a:xfrm>
        <a:prstGeom prst="ellipse">
          <a:avLst/>
        </a:prstGeom>
        <a:solidFill>
          <a:srgbClr val="0000F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Resource Efficient Europe</a:t>
          </a:r>
          <a:endParaRPr lang="en-US" sz="900" kern="1200" dirty="0"/>
        </a:p>
      </dsp:txBody>
      <dsp:txXfrm>
        <a:off x="5093690" y="2256707"/>
        <a:ext cx="676922" cy="676922"/>
      </dsp:txXfrm>
    </dsp:sp>
    <dsp:sp modelId="{7AEF1BCD-76D1-1349-86E5-A4F4235FC99F}">
      <dsp:nvSpPr>
        <dsp:cNvPr id="0" name=""/>
        <dsp:cNvSpPr/>
      </dsp:nvSpPr>
      <dsp:spPr>
        <a:xfrm>
          <a:off x="4016872" y="3291000"/>
          <a:ext cx="957312" cy="957312"/>
        </a:xfrm>
        <a:prstGeom prst="ellipse">
          <a:avLst/>
        </a:prstGeom>
        <a:solidFill>
          <a:srgbClr val="0080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European platform against poverty</a:t>
          </a:r>
          <a:endParaRPr lang="en-US" sz="900" kern="1200" dirty="0"/>
        </a:p>
      </dsp:txBody>
      <dsp:txXfrm>
        <a:off x="4157067" y="3431195"/>
        <a:ext cx="676922" cy="676922"/>
      </dsp:txXfrm>
    </dsp:sp>
    <dsp:sp modelId="{4757043D-B8B1-4E43-9BC5-B1927F2FE1DB}">
      <dsp:nvSpPr>
        <dsp:cNvPr id="0" name=""/>
        <dsp:cNvSpPr/>
      </dsp:nvSpPr>
      <dsp:spPr>
        <a:xfrm>
          <a:off x="2514646" y="3291000"/>
          <a:ext cx="957312" cy="957312"/>
        </a:xfrm>
        <a:prstGeom prst="ellipse">
          <a:avLst/>
        </a:prstGeom>
        <a:solidFill>
          <a:srgbClr val="0080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An agenda for new skills and jobs </a:t>
          </a:r>
          <a:endParaRPr lang="en-US" sz="900" kern="1200" dirty="0"/>
        </a:p>
      </dsp:txBody>
      <dsp:txXfrm>
        <a:off x="2654841" y="3431195"/>
        <a:ext cx="676922" cy="676922"/>
      </dsp:txXfrm>
    </dsp:sp>
    <dsp:sp modelId="{8E9A70F6-699A-D848-9C86-B5EAB884AB64}">
      <dsp:nvSpPr>
        <dsp:cNvPr id="0" name=""/>
        <dsp:cNvSpPr/>
      </dsp:nvSpPr>
      <dsp:spPr>
        <a:xfrm>
          <a:off x="1578024" y="2116512"/>
          <a:ext cx="957312" cy="957312"/>
        </a:xfrm>
        <a:prstGeom prst="ellipse">
          <a:avLst/>
        </a:prstGeom>
        <a:solidFill>
          <a:srgbClr val="0000F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An industrial policy for the globalisation era</a:t>
          </a:r>
          <a:endParaRPr lang="en-US" sz="900" kern="1200" dirty="0"/>
        </a:p>
      </dsp:txBody>
      <dsp:txXfrm>
        <a:off x="1718219" y="2256707"/>
        <a:ext cx="676922" cy="676922"/>
      </dsp:txXfrm>
    </dsp:sp>
    <dsp:sp modelId="{309F2DF4-9846-CD45-9FF2-CECAAB3E8AED}">
      <dsp:nvSpPr>
        <dsp:cNvPr id="0" name=""/>
        <dsp:cNvSpPr/>
      </dsp:nvSpPr>
      <dsp:spPr>
        <a:xfrm>
          <a:off x="1912301" y="651950"/>
          <a:ext cx="957312" cy="957312"/>
        </a:xfrm>
        <a:prstGeom prst="ellipse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Innovation Union</a:t>
          </a:r>
          <a:endParaRPr lang="en-US" sz="900" kern="1200" dirty="0"/>
        </a:p>
      </dsp:txBody>
      <dsp:txXfrm>
        <a:off x="2052496" y="792145"/>
        <a:ext cx="676922" cy="676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D2445-28D5-D844-92E0-4B23299E0E8B}">
      <dsp:nvSpPr>
        <dsp:cNvPr id="0" name=""/>
        <dsp:cNvSpPr/>
      </dsp:nvSpPr>
      <dsp:spPr>
        <a:xfrm rot="5400000">
          <a:off x="-206783" y="208370"/>
          <a:ext cx="1378559" cy="964991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Smart Growth </a:t>
          </a:r>
          <a:endParaRPr lang="en-US" sz="1400" kern="1200" dirty="0"/>
        </a:p>
      </dsp:txBody>
      <dsp:txXfrm rot="-5400000">
        <a:off x="2" y="484082"/>
        <a:ext cx="964991" cy="413568"/>
      </dsp:txXfrm>
    </dsp:sp>
    <dsp:sp modelId="{67AC70C9-B4D2-4146-AB3B-5E12A572A309}">
      <dsp:nvSpPr>
        <dsp:cNvPr id="0" name=""/>
        <dsp:cNvSpPr/>
      </dsp:nvSpPr>
      <dsp:spPr>
        <a:xfrm rot="5400000">
          <a:off x="1852411" y="-885833"/>
          <a:ext cx="896063" cy="267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Digital Agenda for Europe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Innovation Union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Youth on the move </a:t>
          </a:r>
          <a:endParaRPr lang="en-US" sz="1400" kern="1200" dirty="0"/>
        </a:p>
      </dsp:txBody>
      <dsp:txXfrm rot="-5400000">
        <a:off x="964991" y="45329"/>
        <a:ext cx="2627162" cy="808579"/>
      </dsp:txXfrm>
    </dsp:sp>
    <dsp:sp modelId="{CBC90628-3CAE-B848-A054-0D09865612BF}">
      <dsp:nvSpPr>
        <dsp:cNvPr id="0" name=""/>
        <dsp:cNvSpPr/>
      </dsp:nvSpPr>
      <dsp:spPr>
        <a:xfrm rot="5400000">
          <a:off x="-206783" y="1389712"/>
          <a:ext cx="1378559" cy="964991"/>
        </a:xfrm>
        <a:prstGeom prst="chevron">
          <a:avLst/>
        </a:prstGeom>
        <a:solidFill>
          <a:srgbClr val="0000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Sustainable Growth</a:t>
          </a:r>
          <a:endParaRPr lang="en-US" sz="1400" kern="1200" dirty="0"/>
        </a:p>
      </dsp:txBody>
      <dsp:txXfrm rot="-5400000">
        <a:off x="2" y="1665424"/>
        <a:ext cx="964991" cy="413568"/>
      </dsp:txXfrm>
    </dsp:sp>
    <dsp:sp modelId="{64D7D5C9-D061-9E48-B3B3-77B99B6F57FF}">
      <dsp:nvSpPr>
        <dsp:cNvPr id="0" name=""/>
        <dsp:cNvSpPr/>
      </dsp:nvSpPr>
      <dsp:spPr>
        <a:xfrm rot="5400000">
          <a:off x="1852411" y="295507"/>
          <a:ext cx="896063" cy="267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b="0" kern="1200" dirty="0" smtClean="0"/>
            <a:t>Resource efficient Europe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industrial policy for the </a:t>
          </a:r>
          <a:r>
            <a:rPr lang="en-US" sz="1400" kern="1200" dirty="0" err="1" smtClean="0"/>
            <a:t>globalisation</a:t>
          </a:r>
          <a:r>
            <a:rPr lang="en-US" sz="1400" kern="1200" dirty="0" smtClean="0"/>
            <a:t> era</a:t>
          </a:r>
          <a:endParaRPr lang="en-US" sz="1400" kern="1200" dirty="0"/>
        </a:p>
      </dsp:txBody>
      <dsp:txXfrm rot="-5400000">
        <a:off x="964991" y="1226669"/>
        <a:ext cx="2627162" cy="808579"/>
      </dsp:txXfrm>
    </dsp:sp>
    <dsp:sp modelId="{BBE1CF84-3CF6-0044-B2E2-451DC846D455}">
      <dsp:nvSpPr>
        <dsp:cNvPr id="0" name=""/>
        <dsp:cNvSpPr/>
      </dsp:nvSpPr>
      <dsp:spPr>
        <a:xfrm rot="5400000">
          <a:off x="-206783" y="2571053"/>
          <a:ext cx="1378559" cy="964991"/>
        </a:xfrm>
        <a:prstGeom prst="chevron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Inclusive </a:t>
          </a:r>
          <a:r>
            <a:rPr lang="en-US" sz="1400" kern="1200" dirty="0" err="1" smtClean="0"/>
            <a:t>Gowth</a:t>
          </a:r>
          <a:endParaRPr lang="en-US" sz="1400" kern="1200" dirty="0"/>
        </a:p>
      </dsp:txBody>
      <dsp:txXfrm rot="-5400000">
        <a:off x="2" y="2846765"/>
        <a:ext cx="964991" cy="413568"/>
      </dsp:txXfrm>
    </dsp:sp>
    <dsp:sp modelId="{C1FF8458-E603-5D45-A31C-D8FBA897A4F2}">
      <dsp:nvSpPr>
        <dsp:cNvPr id="0" name=""/>
        <dsp:cNvSpPr/>
      </dsp:nvSpPr>
      <dsp:spPr>
        <a:xfrm rot="5400000">
          <a:off x="1852411" y="1476849"/>
          <a:ext cx="896063" cy="267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agenda for new skills and jobs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European platform against poverty</a:t>
          </a:r>
          <a:endParaRPr lang="en-US" sz="1400" kern="1200" dirty="0"/>
        </a:p>
      </dsp:txBody>
      <dsp:txXfrm rot="-5400000">
        <a:off x="964991" y="2408011"/>
        <a:ext cx="2627162" cy="808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5FEB6-FF7A-2440-A94D-C81184751600}">
      <dsp:nvSpPr>
        <dsp:cNvPr id="0" name=""/>
        <dsp:cNvSpPr/>
      </dsp:nvSpPr>
      <dsp:spPr>
        <a:xfrm>
          <a:off x="-4562655" y="-699723"/>
          <a:ext cx="5436210" cy="5436210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1E01-681D-E742-B22B-45974CCC162F}">
      <dsp:nvSpPr>
        <dsp:cNvPr id="0" name=""/>
        <dsp:cNvSpPr/>
      </dsp:nvSpPr>
      <dsp:spPr>
        <a:xfrm>
          <a:off x="283178" y="183511"/>
          <a:ext cx="6533034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Creating a new digital Single Market </a:t>
          </a:r>
          <a:endParaRPr lang="en-US" sz="1200" kern="1200" dirty="0"/>
        </a:p>
      </dsp:txBody>
      <dsp:txXfrm>
        <a:off x="283178" y="183511"/>
        <a:ext cx="6533034" cy="366861"/>
      </dsp:txXfrm>
    </dsp:sp>
    <dsp:sp modelId="{224CB4BA-1410-6B40-986C-D4DB1CD8691E}">
      <dsp:nvSpPr>
        <dsp:cNvPr id="0" name=""/>
        <dsp:cNvSpPr/>
      </dsp:nvSpPr>
      <dsp:spPr>
        <a:xfrm>
          <a:off x="53890" y="137653"/>
          <a:ext cx="458576" cy="45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C766C-4ABF-AE4B-98FF-FA90AE46849E}">
      <dsp:nvSpPr>
        <dsp:cNvPr id="0" name=""/>
        <dsp:cNvSpPr/>
      </dsp:nvSpPr>
      <dsp:spPr>
        <a:xfrm>
          <a:off x="615404" y="734125"/>
          <a:ext cx="6200808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Greater interoperability and improved ICT standardisation</a:t>
          </a:r>
          <a:endParaRPr lang="en-US" sz="1200" kern="1200" dirty="0"/>
        </a:p>
      </dsp:txBody>
      <dsp:txXfrm>
        <a:off x="615404" y="734125"/>
        <a:ext cx="6200808" cy="366861"/>
      </dsp:txXfrm>
    </dsp:sp>
    <dsp:sp modelId="{86DF1B67-B452-934C-A729-58DAC1411413}">
      <dsp:nvSpPr>
        <dsp:cNvPr id="0" name=""/>
        <dsp:cNvSpPr/>
      </dsp:nvSpPr>
      <dsp:spPr>
        <a:xfrm>
          <a:off x="386116" y="688268"/>
          <a:ext cx="458576" cy="4585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4B6DB-00BD-A347-B90F-EDBAF9EA60F1}">
      <dsp:nvSpPr>
        <dsp:cNvPr id="0" name=""/>
        <dsp:cNvSpPr/>
      </dsp:nvSpPr>
      <dsp:spPr>
        <a:xfrm>
          <a:off x="797462" y="1284336"/>
          <a:ext cx="6018750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Enhancing internet trust and security </a:t>
          </a:r>
          <a:endParaRPr lang="en-US" sz="1200" kern="1200" dirty="0"/>
        </a:p>
      </dsp:txBody>
      <dsp:txXfrm>
        <a:off x="797462" y="1284336"/>
        <a:ext cx="6018750" cy="366861"/>
      </dsp:txXfrm>
    </dsp:sp>
    <dsp:sp modelId="{F6BC3750-53D7-0F4C-BD1A-2CEC459C6A47}">
      <dsp:nvSpPr>
        <dsp:cNvPr id="0" name=""/>
        <dsp:cNvSpPr/>
      </dsp:nvSpPr>
      <dsp:spPr>
        <a:xfrm>
          <a:off x="568174" y="1238479"/>
          <a:ext cx="458576" cy="4585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919CA-5F3A-9949-92DF-49CEC8E77B52}">
      <dsp:nvSpPr>
        <dsp:cNvPr id="0" name=""/>
        <dsp:cNvSpPr/>
      </dsp:nvSpPr>
      <dsp:spPr>
        <a:xfrm>
          <a:off x="855592" y="1834951"/>
          <a:ext cx="5960621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Much faster internet access </a:t>
          </a:r>
          <a:endParaRPr lang="en-US" sz="1200" kern="1200" dirty="0"/>
        </a:p>
      </dsp:txBody>
      <dsp:txXfrm>
        <a:off x="855592" y="1834951"/>
        <a:ext cx="5960621" cy="366861"/>
      </dsp:txXfrm>
    </dsp:sp>
    <dsp:sp modelId="{9E2335E4-1700-6F4C-A7D7-6335C748035D}">
      <dsp:nvSpPr>
        <dsp:cNvPr id="0" name=""/>
        <dsp:cNvSpPr/>
      </dsp:nvSpPr>
      <dsp:spPr>
        <a:xfrm>
          <a:off x="626303" y="1789093"/>
          <a:ext cx="458576" cy="45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88397-3880-7F4B-A983-4D4A3CD3B4FB}">
      <dsp:nvSpPr>
        <dsp:cNvPr id="0" name=""/>
        <dsp:cNvSpPr/>
      </dsp:nvSpPr>
      <dsp:spPr>
        <a:xfrm>
          <a:off x="797462" y="2385566"/>
          <a:ext cx="6018750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i="0" kern="1200" dirty="0" smtClean="0"/>
            <a:t>More investment in cutting-edge research and innovation in ICT </a:t>
          </a:r>
          <a:endParaRPr lang="en-US" sz="1200" b="1" i="0" kern="1200" dirty="0"/>
        </a:p>
      </dsp:txBody>
      <dsp:txXfrm>
        <a:off x="797462" y="2385566"/>
        <a:ext cx="6018750" cy="366861"/>
      </dsp:txXfrm>
    </dsp:sp>
    <dsp:sp modelId="{ADDD1E25-FE94-B245-81AC-DE8772956AE9}">
      <dsp:nvSpPr>
        <dsp:cNvPr id="0" name=""/>
        <dsp:cNvSpPr/>
      </dsp:nvSpPr>
      <dsp:spPr>
        <a:xfrm>
          <a:off x="568174" y="2339708"/>
          <a:ext cx="458576" cy="4585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21678-1D6C-8A45-96C8-DB210347F8A6}">
      <dsp:nvSpPr>
        <dsp:cNvPr id="0" name=""/>
        <dsp:cNvSpPr/>
      </dsp:nvSpPr>
      <dsp:spPr>
        <a:xfrm>
          <a:off x="615404" y="2935776"/>
          <a:ext cx="6200808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Enhancing digital skills and inclusion</a:t>
          </a:r>
          <a:endParaRPr lang="en-US" sz="1200" kern="1200" dirty="0"/>
        </a:p>
      </dsp:txBody>
      <dsp:txXfrm>
        <a:off x="615404" y="2935776"/>
        <a:ext cx="6200808" cy="366861"/>
      </dsp:txXfrm>
    </dsp:sp>
    <dsp:sp modelId="{5DE89BE4-CA5A-5C45-B824-3DB805B149BE}">
      <dsp:nvSpPr>
        <dsp:cNvPr id="0" name=""/>
        <dsp:cNvSpPr/>
      </dsp:nvSpPr>
      <dsp:spPr>
        <a:xfrm>
          <a:off x="386116" y="2889919"/>
          <a:ext cx="458576" cy="45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C0AF3-2E1D-F64B-A2A6-EEDE9BA31BFA}">
      <dsp:nvSpPr>
        <dsp:cNvPr id="0" name=""/>
        <dsp:cNvSpPr/>
      </dsp:nvSpPr>
      <dsp:spPr>
        <a:xfrm>
          <a:off x="283178" y="3486391"/>
          <a:ext cx="6533034" cy="366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19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Applying ICT for the benefit of society( e.g. reduce energy consumption, climate change  etc.)</a:t>
          </a:r>
          <a:endParaRPr lang="en-US" sz="1200" kern="1200" dirty="0"/>
        </a:p>
      </dsp:txBody>
      <dsp:txXfrm>
        <a:off x="283178" y="3486391"/>
        <a:ext cx="6533034" cy="366861"/>
      </dsp:txXfrm>
    </dsp:sp>
    <dsp:sp modelId="{D1E8C510-7B1E-5841-B7D9-50482E0E318A}">
      <dsp:nvSpPr>
        <dsp:cNvPr id="0" name=""/>
        <dsp:cNvSpPr/>
      </dsp:nvSpPr>
      <dsp:spPr>
        <a:xfrm>
          <a:off x="53890" y="3440533"/>
          <a:ext cx="458576" cy="4585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0EAF-E634-6C4A-9D43-27E544AD04B0}">
      <dsp:nvSpPr>
        <dsp:cNvPr id="0" name=""/>
        <dsp:cNvSpPr/>
      </dsp:nvSpPr>
      <dsp:spPr>
        <a:xfrm>
          <a:off x="0" y="0"/>
          <a:ext cx="3672408" cy="3672408"/>
        </a:xfrm>
        <a:prstGeom prst="triangl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D1A65-4EBF-104E-9BF1-65BC44CE4177}">
      <dsp:nvSpPr>
        <dsp:cNvPr id="0" name=""/>
        <dsp:cNvSpPr/>
      </dsp:nvSpPr>
      <dsp:spPr>
        <a:xfrm>
          <a:off x="1957003" y="369213"/>
          <a:ext cx="2387065" cy="869327"/>
        </a:xfrm>
        <a:prstGeom prst="round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FP7</a:t>
          </a:r>
          <a:endParaRPr lang="en-US" sz="1600" kern="1200" dirty="0"/>
        </a:p>
      </dsp:txBody>
      <dsp:txXfrm>
        <a:off x="1999440" y="411650"/>
        <a:ext cx="2302191" cy="784453"/>
      </dsp:txXfrm>
    </dsp:sp>
    <dsp:sp modelId="{E89AB7BA-E036-CE44-AC44-F10F3C69819D}">
      <dsp:nvSpPr>
        <dsp:cNvPr id="0" name=""/>
        <dsp:cNvSpPr/>
      </dsp:nvSpPr>
      <dsp:spPr>
        <a:xfrm>
          <a:off x="1957003" y="1347207"/>
          <a:ext cx="2387065" cy="869327"/>
        </a:xfrm>
        <a:prstGeom prst="round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EIT- European Institution for Technology </a:t>
          </a:r>
          <a:endParaRPr lang="en-US" sz="1600" kern="1200" dirty="0"/>
        </a:p>
      </dsp:txBody>
      <dsp:txXfrm>
        <a:off x="1999440" y="1389644"/>
        <a:ext cx="2302191" cy="784453"/>
      </dsp:txXfrm>
    </dsp:sp>
    <dsp:sp modelId="{7CF743F0-FF57-B549-A738-785A33CE3062}">
      <dsp:nvSpPr>
        <dsp:cNvPr id="0" name=""/>
        <dsp:cNvSpPr/>
      </dsp:nvSpPr>
      <dsp:spPr>
        <a:xfrm>
          <a:off x="1957003" y="2325200"/>
          <a:ext cx="2387065" cy="869327"/>
        </a:xfrm>
        <a:prstGeom prst="round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CIP – </a:t>
          </a:r>
          <a:r>
            <a:rPr lang="en-US" sz="1600" kern="1200" dirty="0" err="1" smtClean="0"/>
            <a:t>Competetivness</a:t>
          </a:r>
          <a:r>
            <a:rPr lang="en-US" sz="1600" kern="1200" dirty="0" smtClean="0"/>
            <a:t> and </a:t>
          </a:r>
          <a:r>
            <a:rPr lang="en-US" sz="1600" kern="1200" dirty="0" err="1" smtClean="0"/>
            <a:t>Inovation</a:t>
          </a:r>
          <a:r>
            <a:rPr lang="en-US" sz="1600" kern="1200" dirty="0" smtClean="0"/>
            <a:t> Framework </a:t>
          </a:r>
          <a:r>
            <a:rPr lang="en-US" sz="1600" kern="1200" dirty="0" err="1" smtClean="0"/>
            <a:t>Programme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999440" y="2367637"/>
        <a:ext cx="2302191" cy="784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9058C-375E-5D4F-ABC2-4F90CBD48088}">
      <dsp:nvSpPr>
        <dsp:cNvPr id="0" name=""/>
        <dsp:cNvSpPr/>
      </dsp:nvSpPr>
      <dsp:spPr>
        <a:xfrm>
          <a:off x="1944223" y="0"/>
          <a:ext cx="1814565" cy="5760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2007-2013</a:t>
          </a:r>
          <a:endParaRPr lang="en-US" sz="2500" kern="1200" dirty="0"/>
        </a:p>
      </dsp:txBody>
      <dsp:txXfrm>
        <a:off x="1961096" y="16873"/>
        <a:ext cx="1780819" cy="542338"/>
      </dsp:txXfrm>
    </dsp:sp>
    <dsp:sp modelId="{852EE15F-4E7D-5E41-BEBE-552401CE9194}">
      <dsp:nvSpPr>
        <dsp:cNvPr id="0" name=""/>
        <dsp:cNvSpPr/>
      </dsp:nvSpPr>
      <dsp:spPr>
        <a:xfrm>
          <a:off x="4608504" y="0"/>
          <a:ext cx="1814565" cy="5760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2014-2020</a:t>
          </a:r>
          <a:endParaRPr lang="en-US" sz="2500" kern="1200" dirty="0"/>
        </a:p>
      </dsp:txBody>
      <dsp:txXfrm>
        <a:off x="4625377" y="16873"/>
        <a:ext cx="1780819" cy="542338"/>
      </dsp:txXfrm>
    </dsp:sp>
    <dsp:sp modelId="{93560B4B-F6C2-1848-8003-3D32530774E6}">
      <dsp:nvSpPr>
        <dsp:cNvPr id="0" name=""/>
        <dsp:cNvSpPr/>
      </dsp:nvSpPr>
      <dsp:spPr>
        <a:xfrm>
          <a:off x="3816423" y="4428407"/>
          <a:ext cx="756069" cy="61205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7EBC-0538-DD49-AD33-92458E635785}">
      <dsp:nvSpPr>
        <dsp:cNvPr id="0" name=""/>
        <dsp:cNvSpPr/>
      </dsp:nvSpPr>
      <dsp:spPr>
        <a:xfrm>
          <a:off x="1872207" y="4176464"/>
          <a:ext cx="4536414" cy="306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6B05D-65C2-ED40-9280-45B105BAA486}">
      <dsp:nvSpPr>
        <dsp:cNvPr id="0" name=""/>
        <dsp:cNvSpPr/>
      </dsp:nvSpPr>
      <dsp:spPr>
        <a:xfrm>
          <a:off x="4608504" y="2304256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 </a:t>
          </a:r>
          <a:r>
            <a:rPr lang="en-US" sz="1100" kern="1200" dirty="0" err="1" smtClean="0"/>
            <a:t>rationalised</a:t>
          </a:r>
          <a:r>
            <a:rPr lang="en-US" sz="1100" kern="1200" dirty="0" smtClean="0"/>
            <a:t> toolkit of funding schemes across the CSF </a:t>
          </a:r>
          <a:endParaRPr lang="en-US" sz="1100" kern="1200" dirty="0"/>
        </a:p>
      </dsp:txBody>
      <dsp:txXfrm>
        <a:off x="4638818" y="2334570"/>
        <a:ext cx="1753937" cy="560356"/>
      </dsp:txXfrm>
    </dsp:sp>
    <dsp:sp modelId="{39DB57EE-0D5F-384D-917F-FC40A280F815}">
      <dsp:nvSpPr>
        <dsp:cNvPr id="0" name=""/>
        <dsp:cNvSpPr/>
      </dsp:nvSpPr>
      <dsp:spPr>
        <a:xfrm>
          <a:off x="4608504" y="1728192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stronger support for innovation, including non-technological innovation and market take up </a:t>
          </a:r>
          <a:endParaRPr lang="en-US" sz="1100" kern="1200" dirty="0"/>
        </a:p>
      </dsp:txBody>
      <dsp:txXfrm>
        <a:off x="4638818" y="1758506"/>
        <a:ext cx="1753937" cy="560356"/>
      </dsp:txXfrm>
    </dsp:sp>
    <dsp:sp modelId="{F1E15413-50CC-B44B-A00B-2D9FE7833DF8}">
      <dsp:nvSpPr>
        <dsp:cNvPr id="0" name=""/>
        <dsp:cNvSpPr/>
      </dsp:nvSpPr>
      <dsp:spPr>
        <a:xfrm>
          <a:off x="4608504" y="1152128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r>
            <a:rPr lang="en-US" sz="1100" kern="1200" dirty="0" smtClean="0"/>
            <a:t>coherent support for projects and </a:t>
          </a:r>
          <a:r>
            <a:rPr lang="en-US" sz="1100" kern="1200" dirty="0" err="1" smtClean="0"/>
            <a:t>organisations</a:t>
          </a:r>
          <a:r>
            <a:rPr lang="en-US" sz="1100" kern="1200" dirty="0" smtClean="0"/>
            <a:t> across the innovation cycle from research to retail </a:t>
          </a:r>
          <a:endParaRPr lang="en-US" sz="1100" kern="1200" dirty="0"/>
        </a:p>
      </dsp:txBody>
      <dsp:txXfrm>
        <a:off x="4638818" y="1182442"/>
        <a:ext cx="1753937" cy="560356"/>
      </dsp:txXfrm>
    </dsp:sp>
    <dsp:sp modelId="{47545A83-8052-A042-B2D2-96BEE9E47173}">
      <dsp:nvSpPr>
        <dsp:cNvPr id="0" name=""/>
        <dsp:cNvSpPr/>
      </dsp:nvSpPr>
      <dsp:spPr>
        <a:xfrm>
          <a:off x="4608504" y="576064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common strategic priorities, focusing on societal challenges, competitiveness and research excellence</a:t>
          </a:r>
          <a:endParaRPr lang="en-US" sz="1100" kern="1200" dirty="0"/>
        </a:p>
      </dsp:txBody>
      <dsp:txXfrm>
        <a:off x="4638818" y="606378"/>
        <a:ext cx="1753937" cy="560356"/>
      </dsp:txXfrm>
    </dsp:sp>
    <dsp:sp modelId="{331A3C00-0641-C146-8E36-3426B0C5ACF1}">
      <dsp:nvSpPr>
        <dsp:cNvPr id="0" name=""/>
        <dsp:cNvSpPr/>
      </dsp:nvSpPr>
      <dsp:spPr>
        <a:xfrm>
          <a:off x="1944223" y="2304256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 large variety of funding schemes within and between </a:t>
          </a:r>
          <a:r>
            <a:rPr lang="en-US" sz="1100" kern="1200" dirty="0" err="1" smtClean="0"/>
            <a:t>programmes</a:t>
          </a:r>
          <a:endParaRPr lang="en-US" sz="1100" kern="1200" dirty="0"/>
        </a:p>
      </dsp:txBody>
      <dsp:txXfrm>
        <a:off x="1974537" y="2334570"/>
        <a:ext cx="1753937" cy="560356"/>
      </dsp:txXfrm>
    </dsp:sp>
    <dsp:sp modelId="{E8A6B345-1F55-B142-A28D-E0EA62EDE623}">
      <dsp:nvSpPr>
        <dsp:cNvPr id="0" name=""/>
        <dsp:cNvSpPr/>
      </dsp:nvSpPr>
      <dsp:spPr>
        <a:xfrm>
          <a:off x="1944223" y="1728192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strong focus on RTD  </a:t>
          </a:r>
          <a:endParaRPr lang="en-US" sz="1100" kern="1200" dirty="0"/>
        </a:p>
      </dsp:txBody>
      <dsp:txXfrm>
        <a:off x="1974537" y="1758506"/>
        <a:ext cx="1753937" cy="560356"/>
      </dsp:txXfrm>
    </dsp:sp>
    <dsp:sp modelId="{7168E0D3-01D7-4E4D-8FAD-E5A4895DBCEF}">
      <dsp:nvSpPr>
        <dsp:cNvPr id="0" name=""/>
        <dsp:cNvSpPr/>
      </dsp:nvSpPr>
      <dsp:spPr>
        <a:xfrm>
          <a:off x="1944223" y="1152128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gaps between the stages (R&amp;D, demonstration, market take up, </a:t>
          </a:r>
          <a:r>
            <a:rPr lang="en-US" sz="1100" kern="1200" dirty="0" err="1" smtClean="0"/>
            <a:t>etc</a:t>
          </a:r>
          <a:r>
            <a:rPr lang="en-US" sz="1100" kern="1200" dirty="0" smtClean="0"/>
            <a:t>) </a:t>
          </a:r>
          <a:endParaRPr lang="en-US" sz="1100" kern="1200" dirty="0"/>
        </a:p>
      </dsp:txBody>
      <dsp:txXfrm>
        <a:off x="1974537" y="1182442"/>
        <a:ext cx="1753937" cy="560356"/>
      </dsp:txXfrm>
    </dsp:sp>
    <dsp:sp modelId="{1E117458-6D5F-4C45-B09F-E74D7255A639}">
      <dsp:nvSpPr>
        <dsp:cNvPr id="0" name=""/>
        <dsp:cNvSpPr/>
      </dsp:nvSpPr>
      <dsp:spPr>
        <a:xfrm>
          <a:off x="1944223" y="576064"/>
          <a:ext cx="1814565" cy="62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different priorities in each </a:t>
          </a:r>
          <a:r>
            <a:rPr lang="en-US" sz="1100" kern="1200" dirty="0" err="1" smtClean="0"/>
            <a:t>programme</a:t>
          </a:r>
          <a:r>
            <a:rPr lang="en-US" sz="1100" kern="1200" dirty="0" smtClean="0"/>
            <a:t> and initiative</a:t>
          </a:r>
        </a:p>
      </dsp:txBody>
      <dsp:txXfrm>
        <a:off x="1974537" y="606378"/>
        <a:ext cx="1753937" cy="560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D213-CE54-4849-A0D8-56B20D07BBBE}" type="datetimeFigureOut">
              <a:rPr lang="en-US" smtClean="0"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3F29-39DF-8540-BEF3-6BF3EEFC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1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4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o.egi.eu/horizon-2020-worksho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o.egi.eu/cohesion-polic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sf-how-to-apply" TargetMode="External"/><Relationship Id="rId4" Type="http://schemas.openxmlformats.org/officeDocument/2006/relationships/hyperlink" Target="http://go.egi.eu/sf-rtd-projects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o.egi.eu/sf-national-contact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o.egi.eu/egitf11-sustainability-worksho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hyperlink" Target="http://go.egi.eu/317" TargetMode="External"/><Relationship Id="rId8" Type="http://schemas.openxmlformats.org/officeDocument/2006/relationships/hyperlink" Target="https://wiki.egi.eu/wiki/PDT:DA" TargetMode="Externa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c.europa.eu/information_society/digital-agenda/local/index_en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c.europa.eu/information_society/events/cf/daelocal/meetings.cfm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csf-green-paper" TargetMode="External"/><Relationship Id="rId4" Type="http://schemas.openxmlformats.org/officeDocument/2006/relationships/hyperlink" Target="http://go.egi.eu/csf-egi-position-paper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o.egi.eu/horizon-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1628800"/>
            <a:ext cx="7056784" cy="280831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 smtClean="0"/>
              <a:t>Digital Agenda going Local, </a:t>
            </a:r>
            <a:br>
              <a:rPr lang="en-GB" dirty="0" smtClean="0"/>
            </a:br>
            <a:r>
              <a:rPr lang="en-GB" dirty="0" smtClean="0"/>
              <a:t>Horizon 2020 and </a:t>
            </a:r>
            <a:br>
              <a:rPr lang="en-GB" dirty="0" smtClean="0"/>
            </a:br>
            <a:r>
              <a:rPr lang="en-GB" dirty="0" smtClean="0"/>
              <a:t>Structural Funds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4653136"/>
            <a:ext cx="6768752" cy="1343000"/>
          </a:xfrm>
        </p:spPr>
        <p:txBody>
          <a:bodyPr/>
          <a:lstStyle/>
          <a:p>
            <a:r>
              <a:rPr lang="en-GB" sz="2400" dirty="0" smtClean="0"/>
              <a:t>Damir Marinovic</a:t>
            </a:r>
          </a:p>
          <a:p>
            <a:r>
              <a:rPr lang="en-GB" sz="2400" dirty="0" smtClean="0"/>
              <a:t>Policy Development Officer, </a:t>
            </a:r>
            <a:r>
              <a:rPr lang="en-GB" sz="2400" dirty="0" err="1" smtClean="0"/>
              <a:t>EGI.eu</a:t>
            </a:r>
            <a:endParaRPr lang="en-GB" sz="2400" dirty="0" smtClean="0"/>
          </a:p>
          <a:p>
            <a:pPr algn="l"/>
            <a:r>
              <a:rPr lang="en-GB" sz="2800" dirty="0" smtClean="0"/>
              <a:t>                  </a:t>
            </a:r>
            <a:r>
              <a:rPr lang="en-GB" sz="2200" dirty="0" err="1" smtClean="0"/>
              <a:t>damir.marinovic@</a:t>
            </a:r>
            <a:r>
              <a:rPr lang="en-GB" sz="2200" dirty="0" err="1"/>
              <a:t>egi.eu</a:t>
            </a:r>
            <a:endParaRPr lang="en-GB" sz="2200" dirty="0"/>
          </a:p>
          <a:p>
            <a:endParaRPr lang="en-GB" sz="2800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>
          <a:xfrm>
            <a:off x="62136" y="6381328"/>
            <a:ext cx="2133600" cy="36046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EGI Technical Forum 2011 – Lyon, France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1196752"/>
            <a:ext cx="4680520" cy="46805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CSF – Horizon 2020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933701"/>
              </p:ext>
            </p:extLst>
          </p:nvPr>
        </p:nvGraphicFramePr>
        <p:xfrm>
          <a:off x="280988" y="1260377"/>
          <a:ext cx="44648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0912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CSF – Horizon 2020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0851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improve compliance with Structural Funds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8024" y="1772816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European Framework </a:t>
            </a:r>
            <a:r>
              <a:rPr lang="en-US" dirty="0" err="1"/>
              <a:t>Programme</a:t>
            </a:r>
            <a:r>
              <a:rPr lang="en-US" dirty="0"/>
              <a:t> for </a:t>
            </a:r>
            <a:r>
              <a:rPr lang="en-US" b="1" dirty="0"/>
              <a:t>2014-2020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Good opportunity to launch new ideas, new challenges and new collaboration </a:t>
            </a:r>
            <a:r>
              <a:rPr lang="en-US" dirty="0" smtClean="0"/>
              <a:t>frameworks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Research </a:t>
            </a:r>
            <a:r>
              <a:rPr lang="en-US" dirty="0" smtClean="0"/>
              <a:t>Infrastructures (RIs) </a:t>
            </a:r>
            <a:r>
              <a:rPr lang="en-US" dirty="0"/>
              <a:t>and e-Infrastructures as key elements for excellence in </a:t>
            </a:r>
            <a:r>
              <a:rPr lang="en-US" dirty="0" smtClean="0"/>
              <a:t>the Science </a:t>
            </a:r>
            <a:r>
              <a:rPr lang="en-US" dirty="0"/>
              <a:t>base 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059832" y="6381328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5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Horizon 2020 budget figures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Time frame: 2014-2020 </a:t>
            </a:r>
          </a:p>
          <a:p>
            <a:endParaRPr lang="en-US" sz="2400" dirty="0"/>
          </a:p>
          <a:p>
            <a:r>
              <a:rPr lang="en-US" sz="2400" dirty="0" smtClean="0"/>
              <a:t>Proposed </a:t>
            </a:r>
            <a:r>
              <a:rPr lang="en-US" sz="2400" dirty="0"/>
              <a:t>amount: </a:t>
            </a:r>
            <a:r>
              <a:rPr lang="en-US" sz="2400" b="1" dirty="0"/>
              <a:t>EUR 80 billion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b="1" dirty="0" smtClean="0"/>
              <a:t>46</a:t>
            </a:r>
            <a:r>
              <a:rPr lang="en-US" sz="2400" b="1" dirty="0"/>
              <a:t>% </a:t>
            </a:r>
            <a:r>
              <a:rPr lang="en-US" sz="2400" b="1" dirty="0" smtClean="0"/>
              <a:t>increase </a:t>
            </a:r>
            <a:r>
              <a:rPr lang="en-US" sz="2400" dirty="0"/>
              <a:t>compared to current period (2007-2013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Share </a:t>
            </a:r>
            <a:r>
              <a:rPr lang="en-US" sz="2400" dirty="0"/>
              <a:t>of research and innovation in EU Budget </a:t>
            </a:r>
            <a:r>
              <a:rPr lang="en-US" sz="2400" b="1" dirty="0"/>
              <a:t>increases to 8.5% </a:t>
            </a:r>
            <a:r>
              <a:rPr lang="en-US" sz="2400" dirty="0"/>
              <a:t>in 2020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0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726316"/>
              </p:ext>
            </p:extLst>
          </p:nvPr>
        </p:nvGraphicFramePr>
        <p:xfrm>
          <a:off x="683568" y="1196752"/>
          <a:ext cx="8388796" cy="504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92080" y="4653135"/>
            <a:ext cx="1812060" cy="648072"/>
            <a:chOff x="1976595" y="3310574"/>
            <a:chExt cx="1826520" cy="620984"/>
          </a:xfrm>
        </p:grpSpPr>
        <p:sp>
          <p:nvSpPr>
            <p:cNvPr id="20" name="Rounded Rectangle 19"/>
            <p:cNvSpPr/>
            <p:nvPr/>
          </p:nvSpPr>
          <p:spPr>
            <a:xfrm>
              <a:off x="1976595" y="3310574"/>
              <a:ext cx="1814565" cy="6209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049178" y="3310576"/>
              <a:ext cx="1753937" cy="56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n-US" sz="1100" dirty="0" smtClean="0"/>
            </a:p>
            <a:p>
              <a:r>
                <a:rPr lang="en-US" sz="1100" dirty="0" smtClean="0"/>
                <a:t>common </a:t>
              </a:r>
              <a:r>
                <a:rPr lang="en-US" sz="1100" dirty="0"/>
                <a:t>entry point, one stop shop, common IT platform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7784" y="4653136"/>
            <a:ext cx="1814565" cy="620984"/>
            <a:chOff x="1976595" y="3310574"/>
            <a:chExt cx="1814565" cy="620984"/>
          </a:xfrm>
        </p:grpSpPr>
        <p:sp>
          <p:nvSpPr>
            <p:cNvPr id="17" name="Rounded Rectangle 16"/>
            <p:cNvSpPr/>
            <p:nvPr/>
          </p:nvSpPr>
          <p:spPr>
            <a:xfrm>
              <a:off x="1976595" y="3310574"/>
              <a:ext cx="1814565" cy="6209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06909" y="3340888"/>
              <a:ext cx="1753937" cy="56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/>
                <a:t>multiple </a:t>
              </a:r>
              <a:r>
                <a:rPr lang="en-US" sz="1100" dirty="0"/>
                <a:t>websites, guidance documents, applications </a:t>
              </a:r>
              <a:endParaRPr lang="en-US" sz="11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04048" y="4005064"/>
            <a:ext cx="2088232" cy="864096"/>
            <a:chOff x="2006909" y="3166558"/>
            <a:chExt cx="2072283" cy="734686"/>
          </a:xfrm>
        </p:grpSpPr>
        <p:sp>
          <p:nvSpPr>
            <p:cNvPr id="15" name="Rounded Rectangle 4"/>
            <p:cNvSpPr/>
            <p:nvPr/>
          </p:nvSpPr>
          <p:spPr>
            <a:xfrm>
              <a:off x="2006909" y="3340888"/>
              <a:ext cx="1753937" cy="56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a large variety of funding schemes within and between </a:t>
              </a:r>
              <a:r>
                <a:rPr lang="en-US" sz="800" kern="1200" dirty="0" err="1" smtClean="0"/>
                <a:t>programmes</a:t>
              </a:r>
              <a:endParaRPr lang="en-US" sz="800" kern="1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64627" y="3166558"/>
              <a:ext cx="1814565" cy="6209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Group 9"/>
          <p:cNvGrpSpPr/>
          <p:nvPr/>
        </p:nvGrpSpPr>
        <p:grpSpPr>
          <a:xfrm>
            <a:off x="2627784" y="4077072"/>
            <a:ext cx="1814565" cy="620984"/>
            <a:chOff x="1976595" y="3310574"/>
            <a:chExt cx="1814565" cy="620984"/>
          </a:xfrm>
        </p:grpSpPr>
        <p:sp>
          <p:nvSpPr>
            <p:cNvPr id="11" name="Rounded Rectangle 10"/>
            <p:cNvSpPr/>
            <p:nvPr/>
          </p:nvSpPr>
          <p:spPr>
            <a:xfrm>
              <a:off x="1976595" y="3310574"/>
              <a:ext cx="1814565" cy="6209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006909" y="3340888"/>
              <a:ext cx="1753937" cy="560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/>
                <a:t>different rules in each </a:t>
              </a:r>
              <a:r>
                <a:rPr lang="en-US" sz="1100" dirty="0" err="1"/>
                <a:t>programme</a:t>
              </a:r>
              <a:r>
                <a:rPr lang="en-US" sz="1100" dirty="0"/>
                <a:t> and initiative</a:t>
              </a:r>
              <a:br>
                <a:rPr lang="en-US" sz="1100" dirty="0"/>
              </a:br>
              <a:endParaRPr lang="en-US" sz="11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840538" cy="865187"/>
          </a:xfrm>
        </p:spPr>
        <p:txBody>
          <a:bodyPr/>
          <a:lstStyle/>
          <a:p>
            <a:r>
              <a:rPr lang="en-US" sz="2800" dirty="0" smtClean="0"/>
              <a:t>Shift towards simplification, integration and </a:t>
            </a:r>
            <a:r>
              <a:rPr lang="en-US" sz="2800" dirty="0" err="1" smtClean="0"/>
              <a:t>standardisation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64088" y="4149080"/>
            <a:ext cx="172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more </a:t>
            </a:r>
            <a:r>
              <a:rPr lang="en-US" sz="1100" dirty="0" err="1">
                <a:solidFill>
                  <a:schemeClr val="bg1"/>
                </a:solidFill>
              </a:rPr>
              <a:t>standardised</a:t>
            </a:r>
            <a:r>
              <a:rPr lang="en-US" sz="1100" dirty="0">
                <a:solidFill>
                  <a:schemeClr val="bg1"/>
                </a:solidFill>
              </a:rPr>
              <a:t> rules across all initiatives </a:t>
            </a:r>
          </a:p>
        </p:txBody>
      </p:sp>
    </p:spTree>
    <p:extLst>
      <p:ext uri="{BB962C8B-B14F-4D97-AF65-F5344CB8AC3E}">
        <p14:creationId xmlns:p14="http://schemas.microsoft.com/office/powerpoint/2010/main" val="159380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75612" cy="4525963"/>
          </a:xfrm>
        </p:spPr>
        <p:txBody>
          <a:bodyPr/>
          <a:lstStyle/>
          <a:p>
            <a:pPr algn="just">
              <a:spcBef>
                <a:spcPts val="632"/>
              </a:spcBef>
            </a:pPr>
            <a:r>
              <a:rPr lang="en-US" sz="2400" dirty="0"/>
              <a:t>Clear set of objectives </a:t>
            </a:r>
            <a:r>
              <a:rPr lang="en-US" sz="2400" b="1" dirty="0"/>
              <a:t>based on Europe 2020 </a:t>
            </a:r>
            <a:r>
              <a:rPr lang="en-US" sz="2400" dirty="0"/>
              <a:t>and Innovation </a:t>
            </a:r>
            <a:r>
              <a:rPr lang="en-US" sz="2400" dirty="0" smtClean="0"/>
              <a:t>Union</a:t>
            </a:r>
          </a:p>
          <a:p>
            <a:pPr algn="just">
              <a:spcBef>
                <a:spcPts val="632"/>
              </a:spcBef>
            </a:pPr>
            <a:r>
              <a:rPr lang="en-US" sz="2400" dirty="0" smtClean="0"/>
              <a:t>All </a:t>
            </a:r>
            <a:r>
              <a:rPr lang="en-US" sz="2400" dirty="0"/>
              <a:t>stages in the innovation chain should be supported, with </a:t>
            </a:r>
            <a:r>
              <a:rPr lang="en-US" sz="2400" dirty="0" smtClean="0"/>
              <a:t>more attention </a:t>
            </a:r>
            <a:r>
              <a:rPr lang="en-US" sz="2400" dirty="0"/>
              <a:t>for close to </a:t>
            </a:r>
            <a:r>
              <a:rPr lang="en-US" sz="2400" b="1" dirty="0"/>
              <a:t>the market activities</a:t>
            </a:r>
            <a:r>
              <a:rPr lang="en-US" sz="2400" dirty="0"/>
              <a:t>.</a:t>
            </a:r>
          </a:p>
          <a:p>
            <a:pPr algn="just">
              <a:spcBef>
                <a:spcPts val="632"/>
              </a:spcBef>
            </a:pPr>
            <a:r>
              <a:rPr lang="en-US" sz="2400" b="1" dirty="0" smtClean="0"/>
              <a:t>More </a:t>
            </a:r>
            <a:r>
              <a:rPr lang="en-US" sz="2400" b="1" dirty="0"/>
              <a:t>openness and flexibility </a:t>
            </a:r>
            <a:r>
              <a:rPr lang="en-US" sz="2400" dirty="0"/>
              <a:t>needed, less prescriptive calls, better use of bottom-up instruments, </a:t>
            </a:r>
          </a:p>
          <a:p>
            <a:pPr algn="just">
              <a:spcBef>
                <a:spcPts val="632"/>
              </a:spcBef>
            </a:pPr>
            <a:r>
              <a:rPr lang="en-US" sz="2400" dirty="0" smtClean="0"/>
              <a:t>Simpler </a:t>
            </a:r>
            <a:r>
              <a:rPr lang="en-US" sz="2400" dirty="0"/>
              <a:t>funding landscape for research and innovation </a:t>
            </a:r>
            <a:r>
              <a:rPr lang="en-US" sz="2400" b="1" dirty="0"/>
              <a:t>with common rules </a:t>
            </a:r>
            <a:r>
              <a:rPr lang="en-US" sz="2400" dirty="0"/>
              <a:t>and funding schemes </a:t>
            </a:r>
            <a:endParaRPr lang="en-US" sz="2400" dirty="0" smtClean="0"/>
          </a:p>
          <a:p>
            <a:pPr algn="just">
              <a:spcBef>
                <a:spcPts val="632"/>
              </a:spcBef>
            </a:pPr>
            <a:r>
              <a:rPr lang="en-US" sz="2400" dirty="0"/>
              <a:t>Negotiation and selection phases will be much</a:t>
            </a:r>
            <a:r>
              <a:rPr lang="en-US" sz="2400" b="1" dirty="0"/>
              <a:t> shorter </a:t>
            </a:r>
          </a:p>
          <a:p>
            <a:pPr algn="just">
              <a:spcBef>
                <a:spcPts val="632"/>
              </a:spcBef>
            </a:pPr>
            <a:r>
              <a:rPr lang="en-US" sz="2400" b="1" dirty="0" smtClean="0"/>
              <a:t>Single </a:t>
            </a:r>
            <a:r>
              <a:rPr lang="en-US" sz="2400" b="1" dirty="0"/>
              <a:t>audit approach </a:t>
            </a:r>
            <a:r>
              <a:rPr lang="en-US" sz="2400" dirty="0"/>
              <a:t>across Horizon 2020 </a:t>
            </a:r>
          </a:p>
          <a:p>
            <a:endParaRPr lang="en-US" sz="18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8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840538" cy="865187"/>
          </a:xfrm>
        </p:spPr>
        <p:txBody>
          <a:bodyPr/>
          <a:lstStyle/>
          <a:p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r>
              <a:rPr lang="en-US" sz="2800" baseline="30000" dirty="0"/>
              <a:t/>
            </a:r>
            <a:br>
              <a:rPr lang="en-US" sz="2800" baseline="30000" dirty="0"/>
            </a:br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r>
              <a:rPr lang="en-US" baseline="30000" dirty="0"/>
              <a:t>Horizon</a:t>
            </a:r>
            <a:r>
              <a:rPr lang="en-US" dirty="0"/>
              <a:t> </a:t>
            </a:r>
            <a:r>
              <a:rPr lang="en-US" baseline="30000" dirty="0"/>
              <a:t>2020 three main blocks </a:t>
            </a:r>
            <a:r>
              <a:rPr lang="en-US" baseline="30000" dirty="0" smtClean="0"/>
              <a:t>and </a:t>
            </a:r>
            <a:r>
              <a:rPr lang="en-US" baseline="30000" dirty="0"/>
              <a:t>Europe 2020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10527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2020 priorities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03848" y="1844824"/>
            <a:ext cx="2664296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560" y="1484784"/>
            <a:ext cx="7992888" cy="48965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55776" y="2132856"/>
            <a:ext cx="4176464" cy="1584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Excellence in the Science Base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Research infrastructures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500" dirty="0" smtClean="0"/>
              <a:t>Future and Emerging technologies (FET)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Frontier research (ERC)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Skills and Career development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3933056"/>
            <a:ext cx="3312368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Tackling Societal challenges 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4788024" y="3933056"/>
            <a:ext cx="3384376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Creating Industrial Leadership and </a:t>
            </a:r>
          </a:p>
          <a:p>
            <a:pPr algn="ctr"/>
            <a:r>
              <a:rPr lang="en-US" sz="1900" dirty="0" smtClean="0"/>
              <a:t>Competitive Frameworks </a:t>
            </a:r>
            <a:endParaRPr lang="en-US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58052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Common rules</a:t>
            </a:r>
          </a:p>
          <a:p>
            <a:pPr algn="ctr"/>
            <a:r>
              <a:rPr lang="en-US" sz="1200" dirty="0" smtClean="0"/>
              <a:t> </a:t>
            </a:r>
            <a:r>
              <a:rPr lang="en-US" sz="1200" dirty="0"/>
              <a:t>T</a:t>
            </a:r>
            <a:r>
              <a:rPr lang="en-US" sz="1200" dirty="0" smtClean="0"/>
              <a:t>oolkit of funding schemes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Market take up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32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European Research Area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4544" y="5445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Simplified Access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58052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66FF"/>
                </a:solidFill>
              </a:rPr>
              <a:t>Coherence with other </a:t>
            </a:r>
          </a:p>
          <a:p>
            <a:pPr algn="ctr"/>
            <a:r>
              <a:rPr lang="en-US" sz="1400" dirty="0" smtClean="0">
                <a:solidFill>
                  <a:srgbClr val="3366FF"/>
                </a:solidFill>
              </a:rPr>
              <a:t>EU and MS actions 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184482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Shared objectives and principles</a:t>
            </a:r>
            <a:endParaRPr lang="en-US" sz="1400" dirty="0"/>
          </a:p>
        </p:txBody>
      </p:sp>
      <p:sp>
        <p:nvSpPr>
          <p:cNvPr id="21" name="Left-Right Arrow 20"/>
          <p:cNvSpPr/>
          <p:nvPr/>
        </p:nvSpPr>
        <p:spPr>
          <a:xfrm>
            <a:off x="6948264" y="2060848"/>
            <a:ext cx="1216152" cy="484632"/>
          </a:xfrm>
          <a:prstGeom prst="leftRightArrow">
            <a:avLst/>
          </a:prstGeom>
          <a:solidFill>
            <a:srgbClr val="FFF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1043608" y="5445224"/>
            <a:ext cx="1216152" cy="484632"/>
          </a:xfrm>
          <a:prstGeom prst="leftRightArrow">
            <a:avLst/>
          </a:prstGeom>
          <a:solidFill>
            <a:srgbClr val="FFF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115616" y="2060848"/>
            <a:ext cx="1216152" cy="484632"/>
          </a:xfrm>
          <a:prstGeom prst="leftRightArrow">
            <a:avLst/>
          </a:prstGeom>
          <a:solidFill>
            <a:srgbClr val="FFF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7020272" y="5373216"/>
            <a:ext cx="1216152" cy="484632"/>
          </a:xfrm>
          <a:prstGeom prst="leftRightArrow">
            <a:avLst/>
          </a:prstGeom>
          <a:solidFill>
            <a:srgbClr val="FFF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4202248" y="1422488"/>
            <a:ext cx="648072" cy="484632"/>
          </a:xfrm>
          <a:prstGeom prst="leftRightArrow">
            <a:avLst/>
          </a:prstGeom>
          <a:solidFill>
            <a:srgbClr val="FFF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-Up Arrow 25"/>
          <p:cNvSpPr/>
          <p:nvPr/>
        </p:nvSpPr>
        <p:spPr>
          <a:xfrm>
            <a:off x="3995936" y="3429000"/>
            <a:ext cx="1216152" cy="850392"/>
          </a:xfrm>
          <a:prstGeom prst="leftRightUpArrow">
            <a:avLst/>
          </a:prstGeom>
          <a:solidFill>
            <a:srgbClr val="FFF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Horizon 2020 and e-Infrastructures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075612" cy="4680520"/>
          </a:xfrm>
        </p:spPr>
        <p:txBody>
          <a:bodyPr/>
          <a:lstStyle/>
          <a:p>
            <a:pPr algn="just"/>
            <a:r>
              <a:rPr lang="en-GB" sz="1600" dirty="0" smtClean="0"/>
              <a:t>Horizon </a:t>
            </a:r>
            <a:r>
              <a:rPr lang="en-GB" sz="1600" dirty="0"/>
              <a:t>2020 </a:t>
            </a:r>
            <a:r>
              <a:rPr lang="en-GB" sz="1600" dirty="0" smtClean="0"/>
              <a:t>steady </a:t>
            </a:r>
            <a:r>
              <a:rPr lang="en-GB" sz="1600" dirty="0"/>
              <a:t>focus on European Research and Technological Development (RTD), it will concentrate more on </a:t>
            </a:r>
            <a:r>
              <a:rPr lang="en-GB" sz="1600" b="1" dirty="0"/>
              <a:t>stronger support for innovation, including non-technological innovation and market take up</a:t>
            </a:r>
            <a:r>
              <a:rPr lang="en-GB" sz="1600" b="1" dirty="0" smtClean="0"/>
              <a:t>.</a:t>
            </a:r>
          </a:p>
          <a:p>
            <a:pPr algn="just"/>
            <a:endParaRPr lang="en-GB" sz="1600" b="1" dirty="0" smtClean="0"/>
          </a:p>
          <a:p>
            <a:r>
              <a:rPr lang="en-US" sz="1600" dirty="0" err="1" smtClean="0"/>
              <a:t>EGI.eu</a:t>
            </a:r>
            <a:r>
              <a:rPr lang="en-US" sz="1600" dirty="0" smtClean="0"/>
              <a:t> participated on Consultation workshop for research infrastructures </a:t>
            </a:r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://go.egi.eu/horizon-2020-workshop</a:t>
            </a:r>
            <a:endParaRPr lang="ru-RU" sz="1600" dirty="0"/>
          </a:p>
          <a:p>
            <a:pPr marL="0" indent="0" algn="just">
              <a:buNone/>
            </a:pPr>
            <a:endParaRPr lang="en-GB" sz="1600" b="1" dirty="0" smtClean="0"/>
          </a:p>
          <a:p>
            <a:pPr algn="just"/>
            <a:r>
              <a:rPr lang="en-GB" sz="1600" dirty="0"/>
              <a:t>Through Horizon 2020, the EC plans </a:t>
            </a:r>
            <a:r>
              <a:rPr lang="en-GB" sz="1600" dirty="0" smtClean="0"/>
              <a:t>to: </a:t>
            </a:r>
          </a:p>
          <a:p>
            <a:pPr lvl="1" algn="just"/>
            <a:r>
              <a:rPr lang="en-GB" sz="1400" dirty="0" smtClean="0"/>
              <a:t>support </a:t>
            </a:r>
            <a:r>
              <a:rPr lang="en-GB" sz="1400" dirty="0"/>
              <a:t>the coordination of e-Infrastructures at an EU level to provide seamless services (including international cooperation) since they are seen as </a:t>
            </a:r>
            <a:r>
              <a:rPr lang="en-GB" sz="1400" b="1" dirty="0"/>
              <a:t>critical infrastructures for e-science and open access to scientific data. </a:t>
            </a:r>
            <a:endParaRPr lang="en-GB" sz="1400" b="1" dirty="0" smtClean="0"/>
          </a:p>
          <a:p>
            <a:pPr lvl="1" algn="just"/>
            <a:r>
              <a:rPr lang="en-GB" sz="1400" dirty="0" smtClean="0"/>
              <a:t>subsidise </a:t>
            </a:r>
            <a:r>
              <a:rPr lang="en-GB" sz="1400" dirty="0"/>
              <a:t>distributed infrastructure coordination that provides added European value and the continuous support of upgrading e-Infrastructures and </a:t>
            </a:r>
            <a:r>
              <a:rPr lang="en-GB" sz="1400" b="1" dirty="0"/>
              <a:t>further federation of national efforts</a:t>
            </a:r>
            <a:r>
              <a:rPr lang="en-GB" sz="1400" dirty="0"/>
              <a:t>. </a:t>
            </a:r>
            <a:endParaRPr lang="en-GB" sz="1400" dirty="0" smtClean="0"/>
          </a:p>
          <a:p>
            <a:pPr lvl="1" algn="just"/>
            <a:r>
              <a:rPr lang="en-GB" sz="1400" dirty="0" smtClean="0"/>
              <a:t>e</a:t>
            </a:r>
            <a:r>
              <a:rPr lang="en-GB" sz="1400" dirty="0"/>
              <a:t>-Infrastructures </a:t>
            </a:r>
            <a:r>
              <a:rPr lang="en-GB" sz="1400" b="1" dirty="0"/>
              <a:t>as knowledge and innovation enablers for RIs (including ESFRI projects) </a:t>
            </a:r>
            <a:r>
              <a:rPr lang="en-GB" sz="1400" dirty="0"/>
              <a:t>across disciplinary, geographic and administrative boundaries fostering the development of genuine pan-European infrastructures</a:t>
            </a:r>
            <a:r>
              <a:rPr lang="en-GB" sz="1400" dirty="0" smtClean="0"/>
              <a:t>.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600" dirty="0" smtClean="0"/>
              <a:t>The </a:t>
            </a:r>
            <a:r>
              <a:rPr lang="en-GB" sz="1600" dirty="0"/>
              <a:t>most important </a:t>
            </a:r>
            <a:r>
              <a:rPr lang="en-GB" sz="1600" dirty="0" smtClean="0"/>
              <a:t>aspects </a:t>
            </a:r>
            <a:r>
              <a:rPr lang="en-GB" sz="1600" dirty="0"/>
              <a:t>of e-Infrastructure </a:t>
            </a:r>
            <a:r>
              <a:rPr lang="en-GB" sz="1600" dirty="0" smtClean="0"/>
              <a:t>are the </a:t>
            </a:r>
            <a:r>
              <a:rPr lang="en-GB" sz="1600" dirty="0"/>
              <a:t>development of </a:t>
            </a:r>
            <a:r>
              <a:rPr lang="en-GB" sz="1600" b="1" dirty="0"/>
              <a:t>innovative services, digital </a:t>
            </a:r>
            <a:r>
              <a:rPr lang="en-GB" sz="1600" b="1" dirty="0" err="1"/>
              <a:t>curation</a:t>
            </a:r>
            <a:r>
              <a:rPr lang="en-GB" sz="1600" b="1" dirty="0"/>
              <a:t>, open access, interoperability and a stronger user-centric approach</a:t>
            </a:r>
            <a:r>
              <a:rPr lang="ru-RU" sz="1600" dirty="0"/>
              <a:t> </a:t>
            </a:r>
            <a:endParaRPr lang="en-GB" sz="1600" dirty="0"/>
          </a:p>
          <a:p>
            <a:endParaRPr lang="ru-RU" sz="1600" dirty="0"/>
          </a:p>
          <a:p>
            <a:endParaRPr lang="ru-RU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</a:t>
            </a:r>
            <a:r>
              <a:rPr lang="en-GB" dirty="0" smtClean="0"/>
              <a:t>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2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Steps forward for RI and e-Infrastructures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4886003"/>
          </a:xfrm>
        </p:spPr>
        <p:txBody>
          <a:bodyPr/>
          <a:lstStyle/>
          <a:p>
            <a:pPr lvl="0">
              <a:spcBef>
                <a:spcPts val="632"/>
              </a:spcBef>
            </a:pPr>
            <a:r>
              <a:rPr lang="en-GB" sz="1800" dirty="0" smtClean="0"/>
              <a:t>Improving </a:t>
            </a:r>
            <a:r>
              <a:rPr lang="en-GB" sz="1800" dirty="0"/>
              <a:t>the relationship between users and service </a:t>
            </a:r>
            <a:r>
              <a:rPr lang="en-GB" sz="1800" dirty="0" smtClean="0"/>
              <a:t>providers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Addressing underdevelopment of the data layer of e-</a:t>
            </a:r>
            <a:r>
              <a:rPr lang="en-GB" sz="1800" dirty="0" smtClean="0"/>
              <a:t>Infrastructures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Reducing the distance between Research Infrastructures and e-</a:t>
            </a:r>
            <a:r>
              <a:rPr lang="en-GB" sz="1800" dirty="0" smtClean="0"/>
              <a:t>Infrastructures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Addressing the lack of awareness for the fundamental role of data and </a:t>
            </a:r>
            <a:r>
              <a:rPr lang="en-GB" sz="1800" dirty="0" smtClean="0"/>
              <a:t>interoperability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Leveraging activities and services beyond research and including communication, education and training as part of all e-Infrastructures </a:t>
            </a:r>
            <a:r>
              <a:rPr lang="en-GB" sz="1800" dirty="0" smtClean="0"/>
              <a:t>initiatives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Enhancing the dialogue with industry (especially SMEs) in order to foster knowledge and technology transfer, both as a supplier and as </a:t>
            </a:r>
            <a:r>
              <a:rPr lang="en-GB" sz="1800" dirty="0" smtClean="0"/>
              <a:t>user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Combining top-down, policy-driven approaches with a bottom–up approach to identify innovation opportunities and new needs and </a:t>
            </a:r>
            <a:r>
              <a:rPr lang="en-GB" sz="1800" dirty="0" smtClean="0"/>
              <a:t>communities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Broaden the role of e-Infrastructures beyond research to other areas, for example transport, government, energy and </a:t>
            </a:r>
            <a:r>
              <a:rPr lang="en-GB" sz="1800" dirty="0" smtClean="0"/>
              <a:t>health</a:t>
            </a:r>
            <a:endParaRPr lang="ru-RU" sz="1800" dirty="0"/>
          </a:p>
          <a:p>
            <a:pPr lvl="0">
              <a:spcBef>
                <a:spcPts val="632"/>
              </a:spcBef>
            </a:pPr>
            <a:r>
              <a:rPr lang="en-GB" sz="1800" dirty="0"/>
              <a:t>Tackle environmental ICT issues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Horizon 2020</a:t>
            </a:r>
            <a:r>
              <a:rPr lang="en-US" sz="360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e-Infrastructures and ESFRI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C</a:t>
            </a:r>
            <a:r>
              <a:rPr lang="en-GB" sz="1800" dirty="0" smtClean="0"/>
              <a:t>loser </a:t>
            </a:r>
            <a:r>
              <a:rPr lang="en-GB" sz="1800" dirty="0"/>
              <a:t>cooperation between the Directorate General (DG) for Information Society and Media (the funding source for e-Infrastructure projects) and the DG for Research and Infrastructure (the funding source for ESFRI projects). 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/>
              <a:t>D</a:t>
            </a:r>
            <a:r>
              <a:rPr lang="en-GB" sz="1800" dirty="0" smtClean="0"/>
              <a:t>urable </a:t>
            </a:r>
            <a:r>
              <a:rPr lang="en-GB" sz="1800" dirty="0"/>
              <a:t>connection between e-Infrastructures and ESFRI projects that will result in increased mutual benefits. 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Gaining </a:t>
            </a:r>
            <a:r>
              <a:rPr lang="en-GB" sz="1800" dirty="0"/>
              <a:t>momentum and a strong element of continuity in </a:t>
            </a:r>
            <a:r>
              <a:rPr lang="en-GB" sz="1800" b="1" dirty="0"/>
              <a:t>collaboration between EGI and ESFRI projects</a:t>
            </a:r>
            <a:r>
              <a:rPr lang="en-GB" sz="1800" dirty="0"/>
              <a:t> will lead to stronger links between e-Infrastructures and emerging Virtual Research Communities (VRCs). 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Ideally</a:t>
            </a:r>
            <a:r>
              <a:rPr lang="en-GB" sz="1800" dirty="0"/>
              <a:t>, every ESFRI infrastructure should eventually become part of the discipline-specific VRC.</a:t>
            </a:r>
            <a:endParaRPr lang="ru-RU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2020 and EGI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9552" y="26903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implementation of the upcoming “Horizon 2020” for Research and Innovation will be of crucial </a:t>
            </a:r>
            <a:r>
              <a:rPr lang="en-GB" sz="2400" dirty="0"/>
              <a:t>importance in </a:t>
            </a:r>
            <a:r>
              <a:rPr lang="en-GB" sz="2400" b="1" dirty="0"/>
              <a:t>defining the future funding environment of EGI and ensuring its sustainability.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80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2020 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Commission </a:t>
            </a:r>
            <a:r>
              <a:rPr lang="en-US" sz="2400" b="1" dirty="0" smtClean="0"/>
              <a:t>proposal </a:t>
            </a:r>
            <a:r>
              <a:rPr lang="en-US" sz="2400" dirty="0"/>
              <a:t>for Horizon </a:t>
            </a:r>
            <a:r>
              <a:rPr lang="en-US" sz="2400" dirty="0" smtClean="0"/>
              <a:t>2020 </a:t>
            </a:r>
            <a:r>
              <a:rPr lang="en-US" sz="2400" dirty="0"/>
              <a:t>before the end </a:t>
            </a:r>
            <a:r>
              <a:rPr lang="en-US" sz="2400" dirty="0" smtClean="0"/>
              <a:t>of 2011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 smtClean="0"/>
              <a:t>Legislative </a:t>
            </a:r>
            <a:r>
              <a:rPr lang="en-US" sz="2400" b="1" dirty="0"/>
              <a:t>decisions </a:t>
            </a:r>
            <a:r>
              <a:rPr lang="en-US" sz="2400" dirty="0"/>
              <a:t>on Horizon 2020 by the Council and European Parliament </a:t>
            </a:r>
            <a:r>
              <a:rPr lang="en-US" sz="2400" dirty="0" smtClean="0"/>
              <a:t>during 2012 and 2013</a:t>
            </a:r>
          </a:p>
          <a:p>
            <a:endParaRPr lang="en-US" sz="2400" dirty="0"/>
          </a:p>
          <a:p>
            <a:r>
              <a:rPr lang="en-US" sz="2400" dirty="0" smtClean="0"/>
              <a:t>Horizon </a:t>
            </a:r>
            <a:r>
              <a:rPr lang="en-US" sz="2400" dirty="0"/>
              <a:t>2020 </a:t>
            </a:r>
            <a:r>
              <a:rPr lang="en-US" sz="2400" b="1" dirty="0" smtClean="0"/>
              <a:t>starting from 2014 </a:t>
            </a:r>
          </a:p>
          <a:p>
            <a:endParaRPr lang="en-US" sz="2400" b="1" dirty="0"/>
          </a:p>
          <a:p>
            <a:r>
              <a:rPr lang="en-US" sz="2400" b="1" dirty="0" smtClean="0"/>
              <a:t>expecting </a:t>
            </a: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call of proposals </a:t>
            </a:r>
            <a:r>
              <a:rPr lang="en-US" sz="2400" b="1" dirty="0" smtClean="0"/>
              <a:t>in Autumn </a:t>
            </a:r>
            <a:r>
              <a:rPr lang="en-US" sz="2400" b="1" dirty="0"/>
              <a:t>2013</a:t>
            </a:r>
            <a:endParaRPr lang="ru-RU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92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2" cy="4525963"/>
          </a:xfrm>
        </p:spPr>
        <p:txBody>
          <a:bodyPr/>
          <a:lstStyle/>
          <a:p>
            <a:r>
              <a:rPr lang="en-US" sz="2800" dirty="0" smtClean="0"/>
              <a:t>Digital Agenda for Europe (DAE) going Local </a:t>
            </a:r>
          </a:p>
          <a:p>
            <a:pPr lvl="1"/>
            <a:r>
              <a:rPr lang="en-US" dirty="0" smtClean="0"/>
              <a:t>Join the initiative and become a part of the DA!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Horizon 2020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New CSF </a:t>
            </a:r>
            <a:r>
              <a:rPr lang="en-US" dirty="0" err="1" smtClean="0"/>
              <a:t>programme</a:t>
            </a:r>
            <a:r>
              <a:rPr lang="en-US" dirty="0" smtClean="0"/>
              <a:t> after 2013!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Structural Funds (SF)</a:t>
            </a:r>
          </a:p>
          <a:p>
            <a:pPr lvl="1"/>
            <a:r>
              <a:rPr lang="en-US" dirty="0"/>
              <a:t>Use the </a:t>
            </a:r>
            <a:r>
              <a:rPr lang="en-US" dirty="0" smtClean="0"/>
              <a:t>opportunity to apply for funding!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Structural Funds (2014-2020) changes?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/>
          <a:lstStyle/>
          <a:p>
            <a:r>
              <a:rPr lang="ru-RU" sz="2000" i="1" dirty="0"/>
              <a:t>"</a:t>
            </a:r>
            <a:r>
              <a:rPr lang="ru-RU" sz="2000" i="1" dirty="0" err="1"/>
              <a:t>We</a:t>
            </a:r>
            <a:r>
              <a:rPr lang="ru-RU" sz="2000" i="1" dirty="0"/>
              <a:t> </a:t>
            </a:r>
            <a:r>
              <a:rPr lang="ru-RU" sz="2000" i="1" dirty="0" err="1"/>
              <a:t>need</a:t>
            </a:r>
            <a:r>
              <a:rPr lang="ru-RU" sz="2000" i="1" dirty="0"/>
              <a:t> </a:t>
            </a:r>
            <a:r>
              <a:rPr lang="ru-RU" sz="2000" i="1" dirty="0" err="1"/>
              <a:t>to</a:t>
            </a:r>
            <a:r>
              <a:rPr lang="ru-RU" sz="2000" i="1" dirty="0"/>
              <a:t> </a:t>
            </a:r>
            <a:r>
              <a:rPr lang="ru-RU" sz="2000" i="1" dirty="0" err="1"/>
              <a:t>spend</a:t>
            </a:r>
            <a:r>
              <a:rPr lang="ru-RU" sz="2000" i="1" dirty="0"/>
              <a:t> </a:t>
            </a:r>
            <a:r>
              <a:rPr lang="ru-RU" sz="2000" i="1" dirty="0" err="1"/>
              <a:t>more</a:t>
            </a:r>
            <a:r>
              <a:rPr lang="ru-RU" sz="2000" i="1" dirty="0"/>
              <a:t> </a:t>
            </a:r>
            <a:r>
              <a:rPr lang="ru-RU" sz="2000" i="1" dirty="0" err="1"/>
              <a:t>intelligently</a:t>
            </a:r>
            <a:r>
              <a:rPr lang="ru-RU" sz="2000" i="1" dirty="0"/>
              <a:t>, focus </a:t>
            </a:r>
            <a:r>
              <a:rPr lang="ru-RU" sz="2000" i="1" dirty="0" err="1"/>
              <a:t>on</a:t>
            </a:r>
            <a:r>
              <a:rPr lang="ru-RU" sz="2000" i="1" dirty="0"/>
              <a:t> </a:t>
            </a:r>
            <a:r>
              <a:rPr lang="ru-RU" sz="2000" i="1" dirty="0" err="1"/>
              <a:t>the</a:t>
            </a:r>
            <a:r>
              <a:rPr lang="ru-RU" sz="2000" i="1" dirty="0"/>
              <a:t> </a:t>
            </a:r>
            <a:r>
              <a:rPr lang="ru-RU" sz="2000" i="1" dirty="0" err="1"/>
              <a:t>EU's</a:t>
            </a:r>
            <a:r>
              <a:rPr lang="ru-RU" sz="2000" i="1" dirty="0"/>
              <a:t> </a:t>
            </a:r>
            <a:r>
              <a:rPr lang="ru-RU" sz="2000" i="1" dirty="0" err="1"/>
              <a:t>top</a:t>
            </a:r>
            <a:r>
              <a:rPr lang="ru-RU" sz="2000" i="1" dirty="0"/>
              <a:t> </a:t>
            </a:r>
            <a:r>
              <a:rPr lang="ru-RU" sz="2000" i="1" dirty="0" err="1"/>
              <a:t>priorities</a:t>
            </a:r>
            <a:r>
              <a:rPr lang="ru-RU" sz="2000" i="1" dirty="0"/>
              <a:t> and </a:t>
            </a:r>
            <a:r>
              <a:rPr lang="ru-RU" sz="2000" i="1" dirty="0" err="1"/>
              <a:t>add</a:t>
            </a:r>
            <a:r>
              <a:rPr lang="ru-RU" sz="2000" i="1" dirty="0"/>
              <a:t> </a:t>
            </a:r>
            <a:r>
              <a:rPr lang="ru-RU" sz="2000" i="1" dirty="0" err="1"/>
              <a:t>visible</a:t>
            </a:r>
            <a:r>
              <a:rPr lang="ru-RU" sz="2000" i="1" dirty="0"/>
              <a:t> </a:t>
            </a:r>
            <a:r>
              <a:rPr lang="ru-RU" sz="2000" i="1" dirty="0" err="1"/>
              <a:t>value</a:t>
            </a:r>
            <a:r>
              <a:rPr lang="ru-RU" sz="2000" i="1" dirty="0"/>
              <a:t> </a:t>
            </a:r>
            <a:r>
              <a:rPr lang="ru-RU" sz="2000" i="1" dirty="0" err="1"/>
              <a:t>to</a:t>
            </a:r>
            <a:r>
              <a:rPr lang="ru-RU" sz="2000" i="1" dirty="0"/>
              <a:t> </a:t>
            </a:r>
            <a:r>
              <a:rPr lang="ru-RU" sz="2000" i="1" dirty="0" err="1"/>
              <a:t>what</a:t>
            </a:r>
            <a:r>
              <a:rPr lang="ru-RU" sz="2000" i="1" dirty="0"/>
              <a:t> </a:t>
            </a:r>
            <a:r>
              <a:rPr lang="ru-RU" sz="2000" i="1" dirty="0" err="1"/>
              <a:t>national</a:t>
            </a:r>
            <a:r>
              <a:rPr lang="ru-RU" sz="2000" i="1" dirty="0"/>
              <a:t> and </a:t>
            </a:r>
            <a:r>
              <a:rPr lang="ru-RU" sz="2000" i="1" dirty="0" err="1"/>
              <a:t>regional</a:t>
            </a:r>
            <a:r>
              <a:rPr lang="ru-RU" sz="2000" i="1" dirty="0"/>
              <a:t> </a:t>
            </a:r>
            <a:r>
              <a:rPr lang="ru-RU" sz="2000" i="1" dirty="0" err="1"/>
              <a:t>authorities</a:t>
            </a:r>
            <a:r>
              <a:rPr lang="ru-RU" sz="2000" i="1" dirty="0"/>
              <a:t> </a:t>
            </a:r>
            <a:r>
              <a:rPr lang="ru-RU" sz="2000" i="1" dirty="0" err="1"/>
              <a:t>are</a:t>
            </a:r>
            <a:r>
              <a:rPr lang="ru-RU" sz="2000" i="1" dirty="0"/>
              <a:t> </a:t>
            </a:r>
            <a:r>
              <a:rPr lang="ru-RU" sz="2000" i="1" dirty="0" err="1"/>
              <a:t>already</a:t>
            </a:r>
            <a:r>
              <a:rPr lang="ru-RU" sz="2000" i="1" dirty="0"/>
              <a:t> </a:t>
            </a:r>
            <a:r>
              <a:rPr lang="ru-RU" sz="2000" i="1" dirty="0" err="1" smtClean="0"/>
              <a:t>doing</a:t>
            </a:r>
            <a:r>
              <a:rPr lang="ru-RU" sz="2000" i="1" dirty="0" smtClean="0"/>
              <a:t>"</a:t>
            </a:r>
            <a:endParaRPr lang="ru-RU" sz="2000" i="1" dirty="0"/>
          </a:p>
          <a:p>
            <a:pPr marL="0" indent="0">
              <a:buNone/>
            </a:pPr>
            <a:r>
              <a:rPr lang="en-GB" sz="2000" i="1" dirty="0" smtClean="0"/>
              <a:t>             </a:t>
            </a:r>
            <a:r>
              <a:rPr lang="ru-RU" sz="2000" i="1" dirty="0" err="1" smtClean="0"/>
              <a:t>Johannes</a:t>
            </a:r>
            <a:r>
              <a:rPr lang="ru-RU" sz="2000" i="1" dirty="0" smtClean="0"/>
              <a:t> </a:t>
            </a:r>
            <a:r>
              <a:rPr lang="ru-RU" sz="2000" i="1" dirty="0" err="1"/>
              <a:t>Hahn</a:t>
            </a:r>
            <a:r>
              <a:rPr lang="ru-RU" sz="2000" i="1" dirty="0"/>
              <a:t>, </a:t>
            </a:r>
            <a:r>
              <a:rPr lang="en-GB" sz="2000" i="1" dirty="0" smtClean="0"/>
              <a:t>EC </a:t>
            </a:r>
            <a:r>
              <a:rPr lang="en-GB" sz="2000" i="1" dirty="0"/>
              <a:t>C</a:t>
            </a:r>
            <a:r>
              <a:rPr lang="ru-RU" sz="2000" i="1" dirty="0" err="1" smtClean="0"/>
              <a:t>ommissioner</a:t>
            </a:r>
            <a:r>
              <a:rPr lang="ru-RU" sz="2000" i="1" dirty="0" smtClean="0"/>
              <a:t> </a:t>
            </a:r>
            <a:r>
              <a:rPr lang="en-GB" sz="2000" i="1" dirty="0" smtClean="0"/>
              <a:t>for </a:t>
            </a:r>
            <a:r>
              <a:rPr lang="en-GB" sz="2000" i="1" dirty="0"/>
              <a:t>R</a:t>
            </a:r>
            <a:r>
              <a:rPr lang="ru-RU" sz="2000" i="1" dirty="0" err="1" smtClean="0"/>
              <a:t>egional</a:t>
            </a:r>
            <a:r>
              <a:rPr lang="ru-RU" sz="2000" i="1" dirty="0" smtClean="0"/>
              <a:t> </a:t>
            </a:r>
            <a:r>
              <a:rPr lang="en-GB" sz="2000" i="1" dirty="0" err="1"/>
              <a:t>P</a:t>
            </a:r>
            <a:r>
              <a:rPr lang="ru-RU" sz="2000" i="1" dirty="0" err="1" smtClean="0"/>
              <a:t>olicy</a:t>
            </a:r>
            <a:endParaRPr lang="en-GB" sz="2000" i="1" dirty="0" smtClean="0"/>
          </a:p>
          <a:p>
            <a:pPr marL="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Structural Funds are one </a:t>
            </a:r>
            <a:r>
              <a:rPr lang="en-GB" sz="2000" dirty="0"/>
              <a:t>of the financial tools set up to implement the Cohesion policy by the </a:t>
            </a:r>
            <a:r>
              <a:rPr lang="en-GB" sz="2000" dirty="0" smtClean="0"/>
              <a:t>EC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://go.egi.eu/cohesion-policy</a:t>
            </a:r>
            <a:endParaRPr lang="ru-RU" sz="2000" dirty="0"/>
          </a:p>
          <a:p>
            <a:pPr algn="just"/>
            <a:endParaRPr lang="en-GB" sz="2000" dirty="0" smtClean="0"/>
          </a:p>
          <a:p>
            <a:pPr algn="just"/>
            <a:r>
              <a:rPr lang="en-GB" sz="2000" b="1" dirty="0"/>
              <a:t>Major changes </a:t>
            </a:r>
            <a:r>
              <a:rPr lang="en-GB" sz="2000" dirty="0" smtClean="0"/>
              <a:t>for </a:t>
            </a:r>
            <a:r>
              <a:rPr lang="en-GB" sz="2000" dirty="0"/>
              <a:t>SF (2014-2020):</a:t>
            </a:r>
          </a:p>
          <a:p>
            <a:pPr lvl="1" algn="just"/>
            <a:r>
              <a:rPr lang="en-GB" sz="2000" dirty="0" smtClean="0"/>
              <a:t>L</a:t>
            </a:r>
            <a:r>
              <a:rPr lang="ru-RU" sz="2000" dirty="0" err="1" smtClean="0"/>
              <a:t>inking</a:t>
            </a:r>
            <a:r>
              <a:rPr lang="ru-RU" sz="2000" dirty="0" smtClean="0"/>
              <a:t> </a:t>
            </a:r>
            <a:r>
              <a:rPr lang="ru-RU" sz="2000" dirty="0"/>
              <a:t>allocation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funds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Europe</a:t>
            </a:r>
            <a:r>
              <a:rPr lang="ru-RU" sz="2000" dirty="0"/>
              <a:t> 2020 </a:t>
            </a:r>
            <a:r>
              <a:rPr lang="ru-RU" sz="2000" dirty="0" smtClean="0"/>
              <a:t>objectives</a:t>
            </a:r>
            <a:endParaRPr lang="en-GB" sz="2000" dirty="0"/>
          </a:p>
          <a:p>
            <a:pPr lvl="1" algn="just"/>
            <a:r>
              <a:rPr lang="ru-RU" sz="2000" dirty="0" err="1"/>
              <a:t>Inviting</a:t>
            </a:r>
            <a:r>
              <a:rPr lang="ru-RU" sz="2000" dirty="0"/>
              <a:t> </a:t>
            </a:r>
            <a:r>
              <a:rPr lang="ru-RU" sz="2000" dirty="0" err="1"/>
              <a:t>member</a:t>
            </a:r>
            <a:r>
              <a:rPr lang="ru-RU" sz="2000" dirty="0"/>
              <a:t> states </a:t>
            </a:r>
            <a:r>
              <a:rPr lang="ru-RU" sz="2000" dirty="0" err="1"/>
              <a:t>to</a:t>
            </a:r>
            <a:r>
              <a:rPr lang="ru-RU" sz="2000" dirty="0"/>
              <a:t> sign partnership </a:t>
            </a:r>
            <a:r>
              <a:rPr lang="ru-RU" sz="2000" dirty="0" err="1" smtClean="0"/>
              <a:t>contracts</a:t>
            </a:r>
            <a:r>
              <a:rPr lang="ru-RU" sz="2000" dirty="0" smtClean="0"/>
              <a:t> </a:t>
            </a:r>
            <a:endParaRPr lang="en-GB" sz="2000" dirty="0" smtClean="0"/>
          </a:p>
          <a:p>
            <a:pPr lvl="1" algn="just"/>
            <a:r>
              <a:rPr lang="ru-RU" sz="2000" dirty="0" err="1" smtClean="0"/>
              <a:t>Focusing</a:t>
            </a:r>
            <a:r>
              <a:rPr lang="ru-RU" sz="2000" dirty="0" smtClean="0"/>
              <a:t> </a:t>
            </a:r>
            <a:r>
              <a:rPr lang="ru-RU" sz="2000" dirty="0" err="1"/>
              <a:t>resources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</a:t>
            </a:r>
            <a:r>
              <a:rPr lang="ru-RU" sz="2000" dirty="0" err="1"/>
              <a:t>a</a:t>
            </a:r>
            <a:r>
              <a:rPr lang="ru-RU" sz="2000" dirty="0"/>
              <a:t> small </a:t>
            </a:r>
            <a:r>
              <a:rPr lang="ru-RU" sz="2000" dirty="0" err="1"/>
              <a:t>number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 smtClean="0"/>
              <a:t>priorities</a:t>
            </a:r>
            <a:r>
              <a:rPr lang="ru-RU" sz="2000" dirty="0" smtClean="0"/>
              <a:t> </a:t>
            </a:r>
            <a:endParaRPr lang="ru-RU" sz="20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ru-RU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Structural Funds (SF) and Europe 2020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75612" cy="4525963"/>
          </a:xfrm>
        </p:spPr>
        <p:txBody>
          <a:bodyPr/>
          <a:lstStyle/>
          <a:p>
            <a:r>
              <a:rPr lang="en-GB" sz="1600" b="1" dirty="0"/>
              <a:t>Digital Agenda for </a:t>
            </a:r>
            <a:r>
              <a:rPr lang="en-GB" sz="1600" b="1" dirty="0" smtClean="0"/>
              <a:t>Europe </a:t>
            </a:r>
            <a:r>
              <a:rPr lang="en-GB" sz="1600" b="1" dirty="0"/>
              <a:t>and </a:t>
            </a:r>
            <a:r>
              <a:rPr lang="en-GB" sz="1600" b="1" dirty="0" smtClean="0"/>
              <a:t>Innovation Union</a:t>
            </a:r>
            <a:r>
              <a:rPr lang="en-GB" sz="1600" b="1" dirty="0"/>
              <a:t> </a:t>
            </a:r>
            <a:r>
              <a:rPr lang="en-GB" sz="1600" dirty="0" smtClean="0"/>
              <a:t>- opportunity </a:t>
            </a:r>
            <a:r>
              <a:rPr lang="en-GB" sz="1600" dirty="0"/>
              <a:t>for the EGI community to play an important role in achieving some of the key objectives defined in this strategy and to benefit from it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b="1" dirty="0" smtClean="0"/>
              <a:t>Action </a:t>
            </a:r>
            <a:r>
              <a:rPr lang="en-GB" sz="1600" b="1" dirty="0"/>
              <a:t>55 of the </a:t>
            </a:r>
            <a:r>
              <a:rPr lang="en-GB" sz="1600" b="1" dirty="0" smtClean="0"/>
              <a:t>DAE </a:t>
            </a:r>
            <a:r>
              <a:rPr lang="en-GB" sz="1600" dirty="0" smtClean="0"/>
              <a:t>states that </a:t>
            </a:r>
            <a:r>
              <a:rPr lang="en-GB" sz="1600" dirty="0"/>
              <a:t>Member States should double the annual public spending on ICT research and development. </a:t>
            </a:r>
            <a:r>
              <a:rPr lang="en-GB" sz="1600" dirty="0" smtClean="0"/>
              <a:t>By increasing </a:t>
            </a:r>
            <a:r>
              <a:rPr lang="en-GB" sz="1600" dirty="0"/>
              <a:t>the use of structural &amp; regional development funds for ICT research facilities, and development projects on ICT products, services and applications.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b="1" dirty="0" smtClean="0"/>
              <a:t>Commitments  24  and 25 of Innovation Union </a:t>
            </a:r>
            <a:r>
              <a:rPr lang="en-GB" sz="1600" dirty="0" smtClean="0"/>
              <a:t>are related to SF:</a:t>
            </a:r>
          </a:p>
          <a:p>
            <a:pPr lvl="1"/>
            <a:r>
              <a:rPr lang="ru-RU" sz="1400" dirty="0"/>
              <a:t>Member States should considerably </a:t>
            </a:r>
            <a:r>
              <a:rPr lang="ru-RU" sz="1400" dirty="0" err="1"/>
              <a:t>improve</a:t>
            </a:r>
            <a:r>
              <a:rPr lang="ru-RU" sz="1400" dirty="0"/>
              <a:t> </a:t>
            </a:r>
            <a:r>
              <a:rPr lang="ru-RU" sz="1400" dirty="0" err="1"/>
              <a:t>their</a:t>
            </a:r>
            <a:r>
              <a:rPr lang="ru-RU" sz="1400" dirty="0"/>
              <a:t> use </a:t>
            </a:r>
            <a:r>
              <a:rPr lang="ru-RU" sz="1400" dirty="0" err="1"/>
              <a:t>of</a:t>
            </a:r>
            <a:r>
              <a:rPr lang="ru-RU" sz="1400" dirty="0"/>
              <a:t> </a:t>
            </a:r>
            <a:r>
              <a:rPr lang="ru-RU" sz="1400" dirty="0" err="1"/>
              <a:t>existing</a:t>
            </a:r>
            <a:r>
              <a:rPr lang="ru-RU" sz="1400" dirty="0"/>
              <a:t> Structural </a:t>
            </a:r>
            <a:r>
              <a:rPr lang="ru-RU" sz="1400" dirty="0" err="1"/>
              <a:t>Funds</a:t>
            </a:r>
            <a:r>
              <a:rPr lang="ru-RU" sz="1400" dirty="0"/>
              <a:t> for </a:t>
            </a:r>
            <a:r>
              <a:rPr lang="ru-RU" sz="1400" dirty="0" err="1"/>
              <a:t>research</a:t>
            </a:r>
            <a:r>
              <a:rPr lang="ru-RU" sz="1400" dirty="0"/>
              <a:t> &amp; innovation </a:t>
            </a:r>
            <a:r>
              <a:rPr lang="ru-RU" sz="1400" dirty="0" smtClean="0"/>
              <a:t>projects</a:t>
            </a:r>
            <a:endParaRPr lang="ru-RU" sz="1400" dirty="0"/>
          </a:p>
          <a:p>
            <a:pPr lvl="1"/>
            <a:r>
              <a:rPr lang="ru-RU" sz="1400" dirty="0"/>
              <a:t>Member States should initiate </a:t>
            </a:r>
            <a:r>
              <a:rPr lang="ru-RU" sz="1400" dirty="0" err="1"/>
              <a:t>the</a:t>
            </a:r>
            <a:r>
              <a:rPr lang="ru-RU" sz="1400" dirty="0"/>
              <a:t> preparation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post</a:t>
            </a:r>
            <a:r>
              <a:rPr lang="ru-RU" sz="1400" dirty="0"/>
              <a:t> 2013 Structural Fund programmes </a:t>
            </a:r>
            <a:r>
              <a:rPr lang="ru-RU" sz="1400" dirty="0" err="1"/>
              <a:t>with</a:t>
            </a:r>
            <a:r>
              <a:rPr lang="ru-RU" sz="1400" dirty="0"/>
              <a:t> </a:t>
            </a:r>
            <a:r>
              <a:rPr lang="ru-RU" sz="1400" dirty="0" err="1"/>
              <a:t>an</a:t>
            </a:r>
            <a:r>
              <a:rPr lang="ru-RU" sz="1400" dirty="0"/>
              <a:t> increased focus </a:t>
            </a:r>
            <a:r>
              <a:rPr lang="ru-RU" sz="1400" dirty="0" err="1"/>
              <a:t>on</a:t>
            </a:r>
            <a:r>
              <a:rPr lang="ru-RU" sz="1400" dirty="0"/>
              <a:t> innovation and smart </a:t>
            </a:r>
            <a:r>
              <a:rPr lang="ru-RU" sz="1400" dirty="0" smtClean="0"/>
              <a:t>specialisation</a:t>
            </a:r>
            <a:endParaRPr lang="ru-RU" sz="1400" dirty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On consultation </a:t>
            </a:r>
            <a:r>
              <a:rPr lang="en-GB" sz="1600" dirty="0"/>
              <a:t>workshop on the possible content of "Horizon </a:t>
            </a:r>
            <a:r>
              <a:rPr lang="en-GB" sz="1600" dirty="0" smtClean="0"/>
              <a:t>2020” the </a:t>
            </a:r>
            <a:r>
              <a:rPr lang="en-GB" sz="1600" dirty="0"/>
              <a:t>EC </a:t>
            </a:r>
            <a:r>
              <a:rPr lang="en-GB" sz="1600" dirty="0" smtClean="0"/>
              <a:t>representative stated </a:t>
            </a:r>
            <a:r>
              <a:rPr lang="en-GB" sz="1600" dirty="0"/>
              <a:t>it would use SF for research and innovation to: </a:t>
            </a:r>
            <a:endParaRPr lang="en-GB" sz="1600" dirty="0" smtClean="0"/>
          </a:p>
          <a:p>
            <a:pPr lvl="1"/>
            <a:r>
              <a:rPr lang="en-GB" sz="1400" dirty="0" smtClean="0"/>
              <a:t>develop </a:t>
            </a:r>
            <a:r>
              <a:rPr lang="en-GB" sz="1400" dirty="0"/>
              <a:t>world-class research and ICT infrastructures; </a:t>
            </a:r>
            <a:endParaRPr lang="en-GB" sz="1400" dirty="0" smtClean="0"/>
          </a:p>
          <a:p>
            <a:pPr lvl="1"/>
            <a:r>
              <a:rPr lang="en-GB" sz="1400" dirty="0" smtClean="0"/>
              <a:t>establish </a:t>
            </a:r>
            <a:r>
              <a:rPr lang="en-GB" sz="1400" dirty="0"/>
              <a:t>networks of research facilities; </a:t>
            </a:r>
            <a:endParaRPr lang="en-GB" sz="1400" dirty="0" smtClean="0"/>
          </a:p>
          <a:p>
            <a:pPr lvl="1"/>
            <a:r>
              <a:rPr lang="en-GB" sz="1400" dirty="0" smtClean="0"/>
              <a:t>develop </a:t>
            </a:r>
            <a:r>
              <a:rPr lang="en-GB" sz="1400" dirty="0"/>
              <a:t>regional partner facilities. </a:t>
            </a:r>
            <a:endParaRPr lang="en-GB" sz="1400" dirty="0" smtClean="0"/>
          </a:p>
          <a:p>
            <a:endParaRPr lang="en-GB" sz="1400" dirty="0"/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6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SF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75612" cy="4525963"/>
          </a:xfrm>
        </p:spPr>
        <p:txBody>
          <a:bodyPr/>
          <a:lstStyle/>
          <a:p>
            <a:pPr algn="just"/>
            <a:r>
              <a:rPr lang="en-GB" sz="1800" dirty="0"/>
              <a:t>Organisations from the EU </a:t>
            </a:r>
            <a:r>
              <a:rPr lang="en-GB" sz="1800" dirty="0" smtClean="0"/>
              <a:t>MS </a:t>
            </a:r>
            <a:r>
              <a:rPr lang="en-GB" sz="1800" b="1" dirty="0"/>
              <a:t>eligible</a:t>
            </a:r>
            <a:r>
              <a:rPr lang="en-GB" sz="1800" dirty="0"/>
              <a:t> for </a:t>
            </a:r>
            <a:r>
              <a:rPr lang="en-GB" sz="1800" dirty="0" smtClean="0"/>
              <a:t>funding include public </a:t>
            </a:r>
            <a:r>
              <a:rPr lang="en-GB" sz="1800" dirty="0"/>
              <a:t>bodies, some private sector organisations (especially small businesses)</a:t>
            </a:r>
            <a:r>
              <a:rPr lang="en-GB" sz="1800" dirty="0" smtClean="0"/>
              <a:t>, universities</a:t>
            </a:r>
            <a:r>
              <a:rPr lang="en-GB" sz="1800" dirty="0"/>
              <a:t>, </a:t>
            </a:r>
            <a:r>
              <a:rPr lang="en-GB" sz="1800" dirty="0" smtClean="0"/>
              <a:t>research institutes, </a:t>
            </a:r>
            <a:r>
              <a:rPr lang="en-GB" sz="1800" dirty="0"/>
              <a:t>NGOs and voluntary organisations. </a:t>
            </a:r>
            <a:endParaRPr lang="en-GB" sz="1800" dirty="0" smtClean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R</a:t>
            </a:r>
            <a:r>
              <a:rPr lang="en-GB" sz="1800" dirty="0" smtClean="0"/>
              <a:t>equirement to </a:t>
            </a:r>
            <a:r>
              <a:rPr lang="en-GB" sz="1800" b="1" dirty="0"/>
              <a:t>submit project proposals </a:t>
            </a:r>
            <a:r>
              <a:rPr lang="en-GB" sz="1800" dirty="0"/>
              <a:t>for </a:t>
            </a:r>
            <a:r>
              <a:rPr lang="en-GB" sz="1800" dirty="0" smtClean="0"/>
              <a:t>approval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EU </a:t>
            </a:r>
            <a:r>
              <a:rPr lang="en-GB" sz="1800" dirty="0"/>
              <a:t>Member States </a:t>
            </a:r>
            <a:r>
              <a:rPr lang="en-GB" sz="1800" b="1" dirty="0" smtClean="0"/>
              <a:t>managing </a:t>
            </a:r>
            <a:r>
              <a:rPr lang="en-GB" sz="1800" b="1" dirty="0"/>
              <a:t>authority </a:t>
            </a:r>
            <a:r>
              <a:rPr lang="en-GB" sz="1800" dirty="0" smtClean="0"/>
              <a:t>responsible for </a:t>
            </a:r>
            <a:r>
              <a:rPr lang="en-GB" sz="1800" dirty="0"/>
              <a:t>selecting projects and monitoring their </a:t>
            </a:r>
            <a:r>
              <a:rPr lang="en-GB" sz="1800" dirty="0" smtClean="0"/>
              <a:t>implementation</a:t>
            </a:r>
          </a:p>
          <a:p>
            <a:pPr marL="0" indent="0" algn="just">
              <a:buNone/>
            </a:pPr>
            <a:r>
              <a:rPr lang="en-GB" sz="1800" dirty="0" smtClean="0"/>
              <a:t> </a:t>
            </a:r>
            <a:endParaRPr lang="en-GB" sz="1800" dirty="0"/>
          </a:p>
          <a:p>
            <a:pPr algn="just"/>
            <a:r>
              <a:rPr lang="en-GB" sz="1800" b="1" dirty="0" smtClean="0"/>
              <a:t>National contacts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://go.egi.eu/sf-national-contacts</a:t>
            </a:r>
            <a:endParaRPr lang="ru-RU" sz="1800" dirty="0"/>
          </a:p>
          <a:p>
            <a:pPr marL="0" indent="0" algn="just">
              <a:buNone/>
            </a:pPr>
            <a:endParaRPr lang="en-GB" sz="1800" dirty="0"/>
          </a:p>
          <a:p>
            <a:pPr algn="just"/>
            <a:r>
              <a:rPr lang="en-GB" sz="1800" b="1" dirty="0" smtClean="0"/>
              <a:t>T</a:t>
            </a:r>
            <a:r>
              <a:rPr lang="en-GB" sz="1800" b="1" dirty="0"/>
              <a:t>he application process </a:t>
            </a:r>
            <a:r>
              <a:rPr lang="en-US" sz="1800" dirty="0" smtClean="0">
                <a:hlinkClick r:id="rId3"/>
              </a:rPr>
              <a:t>http://go.egi.eu/</a:t>
            </a:r>
            <a:r>
              <a:rPr lang="en-US" sz="1800" dirty="0">
                <a:hlinkClick r:id="rId3"/>
              </a:rPr>
              <a:t>sf-how-to-</a:t>
            </a:r>
            <a:r>
              <a:rPr lang="en-US" sz="1800" dirty="0" smtClean="0">
                <a:hlinkClick r:id="rId3"/>
              </a:rPr>
              <a:t>apply</a:t>
            </a:r>
            <a:endParaRPr lang="ru-RU" sz="1800" dirty="0"/>
          </a:p>
          <a:p>
            <a:pPr algn="just"/>
            <a:endParaRPr lang="en-GB" sz="1800" dirty="0"/>
          </a:p>
          <a:p>
            <a:pPr algn="just"/>
            <a:r>
              <a:rPr lang="en-GB" sz="1800" b="1" dirty="0"/>
              <a:t>L</a:t>
            </a:r>
            <a:r>
              <a:rPr lang="en-GB" sz="1800" b="1" dirty="0" smtClean="0"/>
              <a:t>ist </a:t>
            </a:r>
            <a:r>
              <a:rPr lang="en-GB" sz="1800" b="1" dirty="0"/>
              <a:t>of funded </a:t>
            </a:r>
            <a:r>
              <a:rPr lang="en-GB" sz="1800" b="1" dirty="0" smtClean="0"/>
              <a:t>RTD projects </a:t>
            </a:r>
            <a:r>
              <a:rPr lang="en-GB" sz="1800" dirty="0" smtClean="0"/>
              <a:t> </a:t>
            </a:r>
            <a:r>
              <a:rPr lang="ru-RU" sz="1800" u="sng" dirty="0" smtClean="0">
                <a:hlinkClick r:id="rId4"/>
              </a:rPr>
              <a:t>http</a:t>
            </a:r>
            <a:r>
              <a:rPr lang="ru-RU" sz="1800" u="sng" dirty="0">
                <a:hlinkClick r:id="rId4"/>
              </a:rPr>
              <a:t>://go.egi.eu/sf-rtd-projects</a:t>
            </a:r>
            <a:endParaRPr lang="ru-RU" sz="1800" dirty="0"/>
          </a:p>
          <a:p>
            <a:endParaRPr lang="ru-RU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6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NGI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075612" cy="4525963"/>
          </a:xfrm>
        </p:spPr>
        <p:txBody>
          <a:bodyPr/>
          <a:lstStyle/>
          <a:p>
            <a:pPr algn="just"/>
            <a:r>
              <a:rPr lang="en-GB" sz="1800" dirty="0" smtClean="0"/>
              <a:t>SF of </a:t>
            </a:r>
            <a:r>
              <a:rPr lang="en-GB" sz="1800" dirty="0"/>
              <a:t>crucial importance </a:t>
            </a:r>
            <a:r>
              <a:rPr lang="en-GB" sz="1800" b="1" dirty="0"/>
              <a:t>in defining the future funding environment of NGIs and their </a:t>
            </a:r>
            <a:r>
              <a:rPr lang="en-GB" sz="1800" b="1" dirty="0" smtClean="0"/>
              <a:t>sustainability</a:t>
            </a:r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In </a:t>
            </a:r>
            <a:r>
              <a:rPr lang="en-GB" sz="1800" dirty="0"/>
              <a:t>a period of financial constraints on public funding from national governments, it is important for NGIs </a:t>
            </a:r>
            <a:r>
              <a:rPr lang="en-GB" sz="1800" b="1" dirty="0"/>
              <a:t>to </a:t>
            </a:r>
            <a:r>
              <a:rPr lang="en-GB" sz="1800" b="1" dirty="0" smtClean="0"/>
              <a:t>establish relationship </a:t>
            </a:r>
            <a:r>
              <a:rPr lang="en-GB" sz="1800" b="1" dirty="0"/>
              <a:t>with the </a:t>
            </a:r>
            <a:r>
              <a:rPr lang="en-GB" sz="1800" b="1" dirty="0" smtClean="0"/>
              <a:t>SF managing </a:t>
            </a:r>
            <a:r>
              <a:rPr lang="en-GB" sz="1800" b="1" dirty="0"/>
              <a:t>authorities</a:t>
            </a:r>
            <a:r>
              <a:rPr lang="en-GB" sz="1800" dirty="0"/>
              <a:t> in order to fully utilise </a:t>
            </a:r>
            <a:r>
              <a:rPr lang="en-GB" sz="1800" dirty="0" smtClean="0"/>
              <a:t>opportunities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The </a:t>
            </a:r>
            <a:r>
              <a:rPr lang="en-GB" sz="1800" dirty="0"/>
              <a:t>potential introduction of SF as a possible revenue stream to develop an </a:t>
            </a:r>
            <a:r>
              <a:rPr lang="en-GB" sz="1800" b="1" dirty="0"/>
              <a:t>NGI’s business model </a:t>
            </a:r>
            <a:r>
              <a:rPr lang="en-GB" sz="1800" dirty="0"/>
              <a:t>highlights how the </a:t>
            </a:r>
            <a:r>
              <a:rPr lang="en-GB" sz="1800" b="1" dirty="0"/>
              <a:t>future sustainability </a:t>
            </a:r>
            <a:r>
              <a:rPr lang="en-GB" sz="1800" dirty="0"/>
              <a:t>lays in the </a:t>
            </a:r>
            <a:r>
              <a:rPr lang="en-GB" sz="1800" b="1" dirty="0"/>
              <a:t>diversity of funding </a:t>
            </a:r>
            <a:r>
              <a:rPr lang="en-GB" sz="1800" dirty="0"/>
              <a:t>(SF programme, EC project funding, service charging, etc.</a:t>
            </a:r>
            <a:r>
              <a:rPr lang="en-GB" sz="1800" dirty="0" smtClean="0"/>
              <a:t>)</a:t>
            </a:r>
          </a:p>
          <a:p>
            <a:pPr algn="just"/>
            <a:endParaRPr lang="en-GB" sz="1800" dirty="0"/>
          </a:p>
          <a:p>
            <a:r>
              <a:rPr lang="en-GB" sz="1800" dirty="0" smtClean="0"/>
              <a:t>The important  </a:t>
            </a:r>
            <a:r>
              <a:rPr lang="en-GB" sz="1800" dirty="0"/>
              <a:t>event is the </a:t>
            </a:r>
            <a:r>
              <a:rPr lang="en-GB" sz="1800" b="1" dirty="0"/>
              <a:t>EGI Sustainability and Business workshop </a:t>
            </a:r>
            <a:r>
              <a:rPr lang="en-GB" sz="1800" dirty="0" smtClean="0"/>
              <a:t>is this  afternoon </a:t>
            </a:r>
            <a:r>
              <a:rPr lang="en-GB" sz="1800" u="sng" dirty="0" smtClean="0">
                <a:hlinkClick r:id="rId2"/>
              </a:rPr>
              <a:t>http://go.egi.eu/egitf11-sustainability-workshop</a:t>
            </a:r>
            <a:endParaRPr lang="ru-RU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3" y="6376988"/>
            <a:ext cx="2088009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5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07561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you for your attention!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Questions?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Policy Development Team @ </a:t>
            </a:r>
            <a:r>
              <a:rPr lang="en-US" sz="2400" dirty="0" err="1" smtClean="0"/>
              <a:t>EGI.eu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Damir Marinovic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err="1" smtClean="0"/>
              <a:t>damir.marinovic@egi.eu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err="1" smtClean="0"/>
              <a:t>policy@egi.eu</a:t>
            </a:r>
            <a:endParaRPr lang="en-US" sz="2400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EGI Technical Forum 2011 – Lyon, France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Europe 2020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612" cy="4525963"/>
          </a:xfrm>
        </p:spPr>
        <p:txBody>
          <a:bodyPr/>
          <a:lstStyle/>
          <a:p>
            <a:pPr algn="just"/>
            <a:r>
              <a:rPr lang="nl-NL" sz="2000" dirty="0"/>
              <a:t>Why Europe 2020? </a:t>
            </a:r>
          </a:p>
          <a:p>
            <a:pPr marL="400050" lvl="1" indent="0" algn="just">
              <a:buNone/>
            </a:pPr>
            <a:r>
              <a:rPr lang="en-GB" sz="1600" i="1" dirty="0"/>
              <a:t>The crisis is a wake-up call, the moment where we recognise that "business as usual" would consign us to a gradual decline, to the second rank of the new global order. This is Europe's moment of truth. It is the time to be bold and ambitious.  </a:t>
            </a:r>
          </a:p>
          <a:p>
            <a:pPr marL="0" indent="0" algn="just">
              <a:buNone/>
            </a:pPr>
            <a:r>
              <a:rPr lang="en-GB" sz="1600" i="1" dirty="0"/>
              <a:t>                                         Jose Manuel </a:t>
            </a:r>
            <a:r>
              <a:rPr lang="en-GB" sz="1600" i="1" dirty="0" err="1"/>
              <a:t>Barroso</a:t>
            </a:r>
            <a:r>
              <a:rPr lang="en-GB" sz="1600" i="1" dirty="0"/>
              <a:t>, President of the European Commission </a:t>
            </a:r>
            <a:endParaRPr lang="en-GB" sz="2000" dirty="0" smtClean="0"/>
          </a:p>
          <a:p>
            <a:pPr marL="342900" lvl="1" indent="-342900" algn="just">
              <a:buFont typeface="Arial"/>
              <a:buChar char="•"/>
            </a:pPr>
            <a:endParaRPr lang="en-GB" sz="2000" dirty="0" smtClean="0"/>
          </a:p>
          <a:p>
            <a:pPr marL="342900" lvl="1" indent="-342900" algn="just">
              <a:buFont typeface="Arial"/>
              <a:buChar char="•"/>
            </a:pPr>
            <a:endParaRPr lang="en-GB" sz="2000" dirty="0"/>
          </a:p>
          <a:p>
            <a:pPr marL="342900" lvl="1" indent="-342900" algn="just">
              <a:buFont typeface="Arial"/>
              <a:buChar char="•"/>
            </a:pPr>
            <a:r>
              <a:rPr lang="en-GB" sz="2000" dirty="0" smtClean="0"/>
              <a:t>EU's </a:t>
            </a:r>
            <a:r>
              <a:rPr lang="en-GB" sz="2000" dirty="0"/>
              <a:t>growth strategy </a:t>
            </a:r>
            <a:r>
              <a:rPr lang="en-GB" sz="2000" dirty="0" smtClean="0"/>
              <a:t>transforming </a:t>
            </a:r>
            <a:r>
              <a:rPr lang="en-GB" sz="2000" dirty="0"/>
              <a:t>the EU into a smart, sustainable and inclusive economy </a:t>
            </a:r>
            <a:r>
              <a:rPr lang="en-GB" sz="2000" dirty="0" smtClean="0"/>
              <a:t>with high </a:t>
            </a:r>
            <a:r>
              <a:rPr lang="en-GB" sz="2000" dirty="0"/>
              <a:t>levels of employment, productivity and social cohesion. </a:t>
            </a:r>
            <a:endParaRPr lang="en-GB" sz="2000" dirty="0" smtClean="0"/>
          </a:p>
          <a:p>
            <a:pPr marL="0" lvl="1" indent="0" algn="just">
              <a:buNone/>
            </a:pPr>
            <a:endParaRPr lang="en-GB" sz="2000" dirty="0" smtClean="0"/>
          </a:p>
          <a:p>
            <a:pPr marL="342900" lvl="1" indent="-342900" algn="just">
              <a:buFont typeface="Arial"/>
              <a:buChar char="•"/>
            </a:pPr>
            <a:r>
              <a:rPr lang="en-GB" sz="2000" dirty="0" smtClean="0"/>
              <a:t>Objectives - </a:t>
            </a:r>
            <a:r>
              <a:rPr lang="en-GB" sz="2000" b="1" dirty="0" smtClean="0"/>
              <a:t>smart</a:t>
            </a:r>
            <a:r>
              <a:rPr lang="en-GB" sz="2000" b="1" dirty="0"/>
              <a:t>, sustainable and inclusive growth </a:t>
            </a:r>
            <a:r>
              <a:rPr lang="en-GB" sz="2000" dirty="0" smtClean="0"/>
              <a:t> in EU</a:t>
            </a:r>
          </a:p>
          <a:p>
            <a:pPr marL="0" lvl="1" indent="0" algn="just">
              <a:buNone/>
            </a:pPr>
            <a:endParaRPr lang="en-GB" sz="2000" dirty="0"/>
          </a:p>
          <a:p>
            <a:pPr algn="just">
              <a:buFont typeface="Arial"/>
              <a:buChar char="•"/>
            </a:pPr>
            <a:r>
              <a:rPr lang="en-GB" sz="2000" dirty="0" smtClean="0"/>
              <a:t>Headline targets </a:t>
            </a:r>
            <a:r>
              <a:rPr lang="en-GB" sz="2000" b="1" dirty="0" smtClean="0"/>
              <a:t>3% of GDP </a:t>
            </a:r>
            <a:r>
              <a:rPr lang="en-GB" sz="2000" dirty="0" smtClean="0"/>
              <a:t>invested in R</a:t>
            </a:r>
            <a:r>
              <a:rPr lang="en-GB" sz="2000" dirty="0"/>
              <a:t>&amp;D </a:t>
            </a:r>
          </a:p>
          <a:p>
            <a:pPr marL="0" lvl="1" indent="0" algn="just">
              <a:buNone/>
            </a:pPr>
            <a:endParaRPr lang="en-GB" sz="2000" dirty="0" smtClean="0"/>
          </a:p>
          <a:p>
            <a:pPr marL="0" lvl="1" indent="0" algn="just">
              <a:buNone/>
            </a:pPr>
            <a:endParaRPr lang="en-US" sz="2000" dirty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0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key flagship initiatives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8107"/>
              </p:ext>
            </p:extLst>
          </p:nvPr>
        </p:nvGraphicFramePr>
        <p:xfrm>
          <a:off x="2627784" y="1412776"/>
          <a:ext cx="74888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60" y="6309320"/>
            <a:ext cx="2133600" cy="548681"/>
          </a:xfrm>
        </p:spPr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82446598"/>
              </p:ext>
            </p:extLst>
          </p:nvPr>
        </p:nvGraphicFramePr>
        <p:xfrm>
          <a:off x="0" y="1700808"/>
          <a:ext cx="36358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891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DAE </a:t>
            </a:r>
            <a:r>
              <a:rPr lang="nl-NL" sz="3200" dirty="0" smtClean="0"/>
              <a:t>– “Every </a:t>
            </a:r>
            <a:r>
              <a:rPr lang="nl-NL" sz="3200" dirty="0"/>
              <a:t>European </a:t>
            </a:r>
            <a:r>
              <a:rPr lang="nl-NL" sz="3200" dirty="0" smtClean="0"/>
              <a:t>digital”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820472" cy="5184576"/>
          </a:xfrm>
        </p:spPr>
        <p:txBody>
          <a:bodyPr/>
          <a:lstStyle/>
          <a:p>
            <a:pPr algn="just"/>
            <a:r>
              <a:rPr lang="fr-BE" sz="2000" dirty="0" smtClean="0"/>
              <a:t> DAE is Europe's strategy for a flourishing digital economy by 2020</a:t>
            </a:r>
          </a:p>
          <a:p>
            <a:pPr algn="just"/>
            <a:endParaRPr lang="fr-BE" sz="2000" dirty="0"/>
          </a:p>
          <a:p>
            <a:pPr lvl="1" algn="just"/>
            <a:endParaRPr lang="en-GB" sz="1900" dirty="0"/>
          </a:p>
          <a:p>
            <a:pPr algn="just"/>
            <a:endParaRPr lang="en-GB" sz="2000" dirty="0" smtClean="0"/>
          </a:p>
          <a:p>
            <a:pPr algn="just"/>
            <a:endParaRPr lang="en-GB" sz="23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660" y="6309320"/>
            <a:ext cx="2133600" cy="548681"/>
          </a:xfrm>
        </p:spPr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" y="1484784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60032" y="1628800"/>
            <a:ext cx="4158608" cy="44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2000" dirty="0"/>
              <a:t> </a:t>
            </a:r>
            <a:r>
              <a:rPr lang="en-GB" sz="1600" i="1" dirty="0"/>
              <a:t>“The Digital Agenda for Europe outlines policies and actions to maximise the benefit of the digital revolution for all. Supporting research and innovation is a key priority of the Agenda, essential if we want to establish a flourishing digital economy.</a:t>
            </a:r>
            <a:r>
              <a:rPr lang="en-GB" sz="1600" i="1" dirty="0" smtClean="0"/>
              <a:t>”</a:t>
            </a:r>
          </a:p>
          <a:p>
            <a:pPr marL="0" indent="0" algn="just">
              <a:buNone/>
            </a:pPr>
            <a:r>
              <a:rPr lang="en-GB" sz="1600" i="1" dirty="0"/>
              <a:t> </a:t>
            </a:r>
            <a:r>
              <a:rPr lang="en-GB" sz="1600" i="1" dirty="0" smtClean="0"/>
              <a:t>      </a:t>
            </a:r>
            <a:r>
              <a:rPr lang="en-GB" sz="1600" dirty="0" err="1" smtClean="0"/>
              <a:t>Neelie</a:t>
            </a:r>
            <a:r>
              <a:rPr lang="en-GB" sz="1600" dirty="0" smtClean="0"/>
              <a:t> </a:t>
            </a:r>
            <a:r>
              <a:rPr lang="en-GB" sz="1600" dirty="0" err="1"/>
              <a:t>Kroes</a:t>
            </a:r>
            <a:r>
              <a:rPr lang="en-GB" sz="1600" dirty="0"/>
              <a:t>, Vice-President of the EC, Digital Agenda</a:t>
            </a:r>
          </a:p>
          <a:p>
            <a:pPr lvl="1" algn="just"/>
            <a:endParaRPr lang="en-GB" sz="1600" dirty="0"/>
          </a:p>
          <a:p>
            <a:pPr lvl="1" algn="just"/>
            <a:endParaRPr lang="en-GB" sz="1600" dirty="0"/>
          </a:p>
          <a:p>
            <a:pPr algn="just"/>
            <a:r>
              <a:rPr lang="en-GB" sz="1600" i="1" dirty="0"/>
              <a:t>“Europe should also build its innovative advantage in key areas through reinforced e-Infrastructures (i.e. EGI, GEANT)” </a:t>
            </a:r>
            <a:endParaRPr lang="en-GB" sz="1600" i="1" dirty="0" smtClean="0"/>
          </a:p>
          <a:p>
            <a:pPr marL="0" indent="0" algn="just">
              <a:buNone/>
            </a:pPr>
            <a:r>
              <a:rPr lang="en-GB" sz="1600" i="1" dirty="0"/>
              <a:t> </a:t>
            </a:r>
            <a:r>
              <a:rPr lang="en-GB" sz="1600" i="1" dirty="0" smtClean="0"/>
              <a:t>    </a:t>
            </a:r>
            <a:r>
              <a:rPr lang="en-GB" sz="1600" dirty="0" smtClean="0"/>
              <a:t>EC </a:t>
            </a:r>
            <a:r>
              <a:rPr lang="en-GB" sz="1600" dirty="0"/>
              <a:t>Communication Digital Agenda for Europe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840538" cy="865187"/>
          </a:xfrm>
        </p:spPr>
        <p:txBody>
          <a:bodyPr/>
          <a:lstStyle/>
          <a:p>
            <a:r>
              <a:rPr lang="en-US" sz="2800" dirty="0" smtClean="0"/>
              <a:t>DAE 7 Priority Areas and 101 actions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95757"/>
              </p:ext>
            </p:extLst>
          </p:nvPr>
        </p:nvGraphicFramePr>
        <p:xfrm>
          <a:off x="6152" y="976412"/>
          <a:ext cx="6870104" cy="40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0232" y="2348880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6600" dirty="0" smtClean="0"/>
              <a:t>}</a:t>
            </a:r>
            <a:r>
              <a:rPr lang="en-US" sz="2800" dirty="0" smtClean="0"/>
              <a:t>101 actions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81128"/>
            <a:ext cx="7164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</a:p>
          <a:p>
            <a:pPr algn="ctr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EGI </a:t>
            </a:r>
            <a:r>
              <a:rPr lang="en-US" dirty="0"/>
              <a:t>role towards Europe 2020 </a:t>
            </a:r>
            <a:r>
              <a:rPr lang="en-US" dirty="0" smtClean="0"/>
              <a:t>Report   - 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://go.egi.eu/</a:t>
            </a:r>
            <a:r>
              <a:rPr lang="en-US" dirty="0" smtClean="0">
                <a:hlinkClick r:id="rId7"/>
              </a:rPr>
              <a:t>317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EGI DAE </a:t>
            </a:r>
            <a:r>
              <a:rPr lang="en-US" dirty="0"/>
              <a:t>action list - </a:t>
            </a:r>
            <a:r>
              <a:rPr lang="en-US" dirty="0">
                <a:hlinkClick r:id="rId8"/>
              </a:rPr>
              <a:t>https://wiki.egi.eu/wiki/</a:t>
            </a:r>
            <a:r>
              <a:rPr lang="en-US" dirty="0" smtClean="0">
                <a:hlinkClick r:id="rId8"/>
              </a:rPr>
              <a:t>PDT:DA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660" y="6309320"/>
            <a:ext cx="2133600" cy="548681"/>
          </a:xfrm>
        </p:spPr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8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 – Going Local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896544"/>
          </a:xfrm>
        </p:spPr>
        <p:txBody>
          <a:bodyPr/>
          <a:lstStyle/>
          <a:p>
            <a:r>
              <a:rPr lang="en-US" sz="1800" dirty="0"/>
              <a:t>The European Commission is "Going Local" to all Member States, to discuss key areas of the Digital Agenda for Europe with targeted audiences.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E</a:t>
            </a:r>
            <a:r>
              <a:rPr lang="en-US" sz="1800" dirty="0" smtClean="0"/>
              <a:t>vents </a:t>
            </a:r>
            <a:r>
              <a:rPr lang="en-US" sz="1800" dirty="0"/>
              <a:t>are adapted to specific priorities in Member States, focusing on country-specific issues.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objectives of this exercise are: </a:t>
            </a:r>
            <a:endParaRPr lang="en-US" sz="1800" dirty="0" smtClean="0"/>
          </a:p>
          <a:p>
            <a:pPr lvl="1"/>
            <a:r>
              <a:rPr lang="en-US" sz="1800" dirty="0" smtClean="0"/>
              <a:t>Reporting </a:t>
            </a:r>
            <a:r>
              <a:rPr lang="en-US" sz="1800" dirty="0"/>
              <a:t>on progress of the Digital </a:t>
            </a:r>
            <a:r>
              <a:rPr lang="en-US" sz="1800" dirty="0" smtClean="0"/>
              <a:t>Agenda</a:t>
            </a:r>
          </a:p>
          <a:p>
            <a:pPr lvl="1"/>
            <a:r>
              <a:rPr lang="en-US" sz="1800" dirty="0" smtClean="0"/>
              <a:t>Identifying </a:t>
            </a:r>
            <a:r>
              <a:rPr lang="en-US" sz="1800" dirty="0"/>
              <a:t>challenges for the </a:t>
            </a:r>
            <a:r>
              <a:rPr lang="en-US" sz="1800" dirty="0" smtClean="0"/>
              <a:t>future </a:t>
            </a:r>
          </a:p>
          <a:p>
            <a:pPr lvl="1"/>
            <a:r>
              <a:rPr lang="en-US" sz="1800" dirty="0" smtClean="0"/>
              <a:t>Stimulate </a:t>
            </a:r>
            <a:r>
              <a:rPr lang="en-US" sz="1800" dirty="0"/>
              <a:t>actions and </a:t>
            </a:r>
            <a:r>
              <a:rPr lang="en-US" sz="1800" dirty="0" smtClean="0"/>
              <a:t>commitments </a:t>
            </a:r>
          </a:p>
          <a:p>
            <a:endParaRPr lang="en-US" sz="1800" dirty="0"/>
          </a:p>
          <a:p>
            <a:r>
              <a:rPr lang="en-US" sz="1800" b="1" dirty="0" smtClean="0"/>
              <a:t>Opportunity for NGIs and other interested parties to join and participate, gain visibility for their </a:t>
            </a:r>
            <a:r>
              <a:rPr lang="en-US" sz="1800" b="1" dirty="0" err="1" smtClean="0"/>
              <a:t>organisation</a:t>
            </a:r>
            <a:r>
              <a:rPr lang="en-US" sz="1800" b="1" dirty="0" smtClean="0"/>
              <a:t>, have their voice heard, raise certain questions, talk and establish contacts with government representative and EU representatives etc.</a:t>
            </a:r>
          </a:p>
          <a:p>
            <a:r>
              <a:rPr lang="en-US" sz="1800" dirty="0"/>
              <a:t>Link - </a:t>
            </a:r>
            <a:r>
              <a:rPr lang="en-US" sz="1800" dirty="0">
                <a:hlinkClick r:id="rId2"/>
              </a:rPr>
              <a:t>http://ec.europa.eu/information_society/digital-agenda/local/</a:t>
            </a:r>
            <a:r>
              <a:rPr lang="en-US" sz="1800" dirty="0" smtClean="0">
                <a:hlinkClick r:id="rId2"/>
              </a:rPr>
              <a:t>index_en.htm</a:t>
            </a:r>
            <a:endParaRPr lang="en-US" sz="1800" dirty="0" smtClean="0"/>
          </a:p>
          <a:p>
            <a:endParaRPr lang="ru-RU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283968" y="5805264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DAE Going Local - Meetings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075612" cy="4525963"/>
          </a:xfrm>
        </p:spPr>
        <p:txBody>
          <a:bodyPr/>
          <a:lstStyle/>
          <a:p>
            <a:r>
              <a:rPr lang="en-US" sz="1800" dirty="0" smtClean="0"/>
              <a:t>In following weeks, </a:t>
            </a:r>
            <a:r>
              <a:rPr lang="en-US" sz="1800" dirty="0"/>
              <a:t>events will be held in </a:t>
            </a:r>
            <a:r>
              <a:rPr lang="en-US" sz="1800" dirty="0" smtClean="0"/>
              <a:t>Bulgaria, Denmark, Czech republic, Poland, France etc. 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http://ec.europa.eu/information_society/events/cf/daelocal/meetings.cfm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2011 – Lyon, France</a:t>
            </a:r>
            <a:endParaRPr lang="en-US" dirty="0"/>
          </a:p>
        </p:txBody>
      </p:sp>
      <p:pic>
        <p:nvPicPr>
          <p:cNvPr id="8" name="Picture 7" descr="Digital Agenda Going Local 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7687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will happen after 2013?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075612" cy="4525963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New Framework </a:t>
            </a:r>
            <a:r>
              <a:rPr lang="en-US" sz="1600" dirty="0" err="1"/>
              <a:t>Programme</a:t>
            </a:r>
            <a:r>
              <a:rPr lang="en-US" sz="1600" dirty="0"/>
              <a:t> for Research and Innovation </a:t>
            </a:r>
            <a:r>
              <a:rPr lang="en-US" sz="1600" dirty="0" smtClean="0"/>
              <a:t>– Horizon 2020</a:t>
            </a:r>
            <a:endParaRPr lang="en-US" sz="1600" dirty="0"/>
          </a:p>
          <a:p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://go.egi.eu/horizon-</a:t>
            </a:r>
            <a:r>
              <a:rPr lang="ru-RU" sz="1600" u="sng" dirty="0" smtClean="0">
                <a:hlinkClick r:id="rId2"/>
              </a:rPr>
              <a:t>2020</a:t>
            </a:r>
            <a:endParaRPr lang="en-GB" sz="1600" u="sng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Green Paper “Towards a CSF for EU Research and Innovation funding” (2011) </a:t>
            </a:r>
            <a:r>
              <a:rPr lang="en-GB" sz="1600" dirty="0" smtClean="0"/>
              <a:t>stimulated </a:t>
            </a:r>
            <a:r>
              <a:rPr lang="en-GB" sz="1600" dirty="0"/>
              <a:t>debate and launched a process of public consultation </a:t>
            </a:r>
            <a:r>
              <a:rPr lang="ru-RU" sz="1600" u="sng" dirty="0" smtClean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://go.egi.eu/csf-green-</a:t>
            </a:r>
            <a:r>
              <a:rPr lang="ru-RU" sz="1600" u="sng" dirty="0" smtClean="0">
                <a:hlinkClick r:id="rId3"/>
              </a:rPr>
              <a:t>paper</a:t>
            </a:r>
            <a:endParaRPr lang="en-GB" sz="1600" u="sng" dirty="0" smtClean="0"/>
          </a:p>
          <a:p>
            <a:endParaRPr lang="en-US" sz="1600" dirty="0"/>
          </a:p>
          <a:p>
            <a:r>
              <a:rPr lang="en-GB" sz="1600" dirty="0" err="1" smtClean="0"/>
              <a:t>EGI.eu</a:t>
            </a:r>
            <a:r>
              <a:rPr lang="en-GB" sz="1600" dirty="0" smtClean="0"/>
              <a:t> </a:t>
            </a:r>
            <a:r>
              <a:rPr lang="en-GB" sz="1600" dirty="0"/>
              <a:t>submitted a position paper on behalf of EGI along with a set of </a:t>
            </a:r>
            <a:r>
              <a:rPr lang="en-GB" sz="1600" dirty="0" smtClean="0"/>
              <a:t>suggestions: </a:t>
            </a:r>
            <a:endParaRPr lang="ru-RU" sz="1600" dirty="0"/>
          </a:p>
          <a:p>
            <a:pPr lvl="1"/>
            <a:r>
              <a:rPr lang="en-GB" sz="1400" dirty="0"/>
              <a:t>Support the closer integration of different e-Infrastructure providers in order to provide a coherent technical and policy </a:t>
            </a:r>
            <a:r>
              <a:rPr lang="en-GB" sz="1400" dirty="0" smtClean="0"/>
              <a:t>structure</a:t>
            </a:r>
            <a:r>
              <a:rPr lang="en-GB" sz="1400" dirty="0"/>
              <a:t>, and integrated services to end-users.</a:t>
            </a:r>
            <a:endParaRPr lang="ru-RU" sz="1400" dirty="0"/>
          </a:p>
          <a:p>
            <a:pPr lvl="1"/>
            <a:r>
              <a:rPr lang="en-GB" sz="1400" dirty="0"/>
              <a:t>Support the direct engagement between end-users and e-Infrastructure providers to develop new innovative </a:t>
            </a:r>
            <a:r>
              <a:rPr lang="en-GB" sz="1400" dirty="0" smtClean="0"/>
              <a:t>services and applications, provision </a:t>
            </a:r>
            <a:r>
              <a:rPr lang="en-GB" sz="1400" dirty="0"/>
              <a:t>of a user-driven e-Infrastructure through service charging.</a:t>
            </a:r>
            <a:endParaRPr lang="ru-RU" sz="1400" dirty="0"/>
          </a:p>
          <a:p>
            <a:pPr lvl="1"/>
            <a:r>
              <a:rPr lang="en-GB" sz="1400" dirty="0"/>
              <a:t>Reinforce the existence and importance of the top-level legal entities governing European e-Infrastructures </a:t>
            </a:r>
            <a:endParaRPr lang="en-GB" sz="1400" dirty="0" smtClean="0"/>
          </a:p>
          <a:p>
            <a:pPr lvl="1"/>
            <a:r>
              <a:rPr lang="en-GB" sz="1400" dirty="0" smtClean="0"/>
              <a:t>Affirm </a:t>
            </a:r>
            <a:r>
              <a:rPr lang="en-GB" sz="1400" dirty="0"/>
              <a:t>a clear commitment by the EC at both a policy and a technical level for the long-term development of open standards for e-Infrastructures in </a:t>
            </a:r>
            <a:r>
              <a:rPr lang="en-GB" sz="1400" dirty="0" smtClean="0"/>
              <a:t>Europe</a:t>
            </a:r>
            <a:endParaRPr lang="en-GB" sz="1600" u="sng" dirty="0" smtClean="0">
              <a:hlinkClick r:id="rId4"/>
            </a:endParaRPr>
          </a:p>
          <a:p>
            <a:pPr marL="457200" lvl="1" indent="0">
              <a:buNone/>
            </a:pPr>
            <a:r>
              <a:rPr lang="ru-RU" sz="1600" u="sng" dirty="0" smtClean="0">
                <a:hlinkClick r:id="rId4"/>
              </a:rPr>
              <a:t>http</a:t>
            </a:r>
            <a:r>
              <a:rPr lang="ru-RU" sz="1600" u="sng" dirty="0">
                <a:hlinkClick r:id="rId4"/>
              </a:rPr>
              <a:t>://go.egi.eu/csf-egi-position-paper</a:t>
            </a:r>
            <a:endParaRPr lang="en-GB" sz="1600" u="sng" dirty="0"/>
          </a:p>
          <a:p>
            <a:pPr lvl="1"/>
            <a:endParaRPr lang="en-GB" sz="1400" dirty="0"/>
          </a:p>
          <a:p>
            <a:pPr lvl="1"/>
            <a:endParaRPr lang="en-GB" sz="14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6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17718</TotalTime>
  <Words>2404</Words>
  <Application>Microsoft Macintosh PowerPoint</Application>
  <PresentationFormat>On-screen Show (4:3)</PresentationFormat>
  <Paragraphs>349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EGI-InSPIRE 2</vt:lpstr>
      <vt:lpstr>EG-InSPIRE</vt:lpstr>
      <vt:lpstr>1_EG-InSPIRE</vt:lpstr>
      <vt:lpstr>2_EG-InSPIRE</vt:lpstr>
      <vt:lpstr>Digital Agenda going Local,  Horizon 2020 and  Structural Funds  </vt:lpstr>
      <vt:lpstr>Outline</vt:lpstr>
      <vt:lpstr>Europe 2020 Strategy</vt:lpstr>
      <vt:lpstr>7 key flagship initiatives</vt:lpstr>
      <vt:lpstr>DAE – “Every European digital”</vt:lpstr>
      <vt:lpstr>DAE 7 Priority Areas and 101 actions </vt:lpstr>
      <vt:lpstr>DAE – Going Local </vt:lpstr>
      <vt:lpstr>DAE Going Local - Meetings</vt:lpstr>
      <vt:lpstr>What will happen after 2013? </vt:lpstr>
      <vt:lpstr>New CSF – Horizon 2020</vt:lpstr>
      <vt:lpstr>Horizon 2020 budget figures</vt:lpstr>
      <vt:lpstr>Shift towards simplification, integration and standardisation</vt:lpstr>
      <vt:lpstr>Key feature</vt:lpstr>
      <vt:lpstr>   Horizon 2020 three main blocks and Europe 2020  </vt:lpstr>
      <vt:lpstr>Horizon 2020 and e-Infrastructures</vt:lpstr>
      <vt:lpstr>Steps forward for RI and e-Infrastructures</vt:lpstr>
      <vt:lpstr>Horizon 2020: e-Infrastructures and ESFRI </vt:lpstr>
      <vt:lpstr>Horizon 2020 and EGI </vt:lpstr>
      <vt:lpstr>Horizon 2020 Next steps</vt:lpstr>
      <vt:lpstr>Structural Funds (2014-2020) changes?</vt:lpstr>
      <vt:lpstr>Structural Funds (SF) and Europe 2020</vt:lpstr>
      <vt:lpstr>Applying for SF </vt:lpstr>
      <vt:lpstr>NGI Sustainability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Damir  Marinovic</cp:lastModifiedBy>
  <cp:revision>415</cp:revision>
  <cp:lastPrinted>2011-03-17T11:06:07Z</cp:lastPrinted>
  <dcterms:created xsi:type="dcterms:W3CDTF">2010-09-03T12:01:03Z</dcterms:created>
  <dcterms:modified xsi:type="dcterms:W3CDTF">2011-09-20T14:18:58Z</dcterms:modified>
</cp:coreProperties>
</file>