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5"/>
  </p:notesMasterIdLst>
  <p:sldIdLst>
    <p:sldId id="431" r:id="rId4"/>
    <p:sldId id="464" r:id="rId5"/>
    <p:sldId id="465" r:id="rId6"/>
    <p:sldId id="473" r:id="rId7"/>
    <p:sldId id="466" r:id="rId8"/>
    <p:sldId id="467" r:id="rId9"/>
    <p:sldId id="468" r:id="rId10"/>
    <p:sldId id="470" r:id="rId11"/>
    <p:sldId id="471" r:id="rId12"/>
    <p:sldId id="472" r:id="rId13"/>
    <p:sldId id="44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8870" autoAdjust="0"/>
  </p:normalViewPr>
  <p:slideViewPr>
    <p:cSldViewPr>
      <p:cViewPr>
        <p:scale>
          <a:sx n="108" d="100"/>
          <a:sy n="108" d="100"/>
        </p:scale>
        <p:origin x="-16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26/07/2012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26/07/2012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26/07/2012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myexperiment.org/workflows/2048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tiff"/><Relationship Id="rId5" Type="http://schemas.openxmlformats.org/officeDocument/2006/relationships/hyperlink" Target="http://appdb.egi.eu/?p=L2FwcHMvZGV0YWlscz9pZD02OTY=" TargetMode="External"/><Relationship Id="rId4" Type="http://schemas.openxmlformats.org/officeDocument/2006/relationships/hyperlink" Target="http://appdb.egi.eu/?p=L2FwcHMvZGV0YWlscz9pZD03MDQ=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services/support/workflows/index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gi.eu/how-do-I/register_a_workflow.html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services/support/workflows/egi_workflows.html" TargetMode="External"/><Relationship Id="rId7" Type="http://schemas.openxmlformats.org/officeDocument/2006/relationships/hyperlink" Target="http://shiwa-repo.cpc.wmin.ac.uk/shiwa-repo/public/welcome.x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yexperiment.org/workflows?filter=TYPE_ID(%2283%22)" TargetMode="External"/><Relationship Id="rId5" Type="http://schemas.openxmlformats.org/officeDocument/2006/relationships/hyperlink" Target="http://www.myexperiment.org/workflows?filter=TYPE_ID(%2214%22)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services/support/workflows/egi_workflow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://www.egi.eu/services/support/workflows/egi_workflow_system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412776"/>
            <a:ext cx="7668344" cy="2450703"/>
          </a:xfrm>
        </p:spPr>
        <p:txBody>
          <a:bodyPr/>
          <a:lstStyle/>
          <a:p>
            <a:r>
              <a:rPr lang="en-US" dirty="0" smtClean="0"/>
              <a:t>Workflows &amp; workflow systems in EGI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26/07/2012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166120"/>
            <a:ext cx="5832648" cy="1343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hlinkClick r:id="rId3"/>
              </a:rPr>
              <a:t>ucst@egi.eu</a:t>
            </a:r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Slides are collected from various sources in EGI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" y="1196752"/>
            <a:ext cx="3507603" cy="38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dirty="0"/>
              <a:t>Workflows use cases from EGI scientific communities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26/07/2012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1520" y="5301208"/>
            <a:ext cx="8604448" cy="108012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GB" sz="1800" b="1" dirty="0" smtClean="0"/>
              <a:t>LONI Pipeline and MOTEUR workflows </a:t>
            </a:r>
          </a:p>
          <a:p>
            <a:pPr marL="457200" lvl="1" indent="0">
              <a:buNone/>
            </a:pPr>
            <a:r>
              <a:rPr lang="en-GB" sz="1800" b="1" dirty="0" smtClean="0"/>
              <a:t>LONI Pipeline: </a:t>
            </a:r>
            <a:r>
              <a:rPr lang="en-GB" sz="1800" dirty="0" smtClean="0">
                <a:hlinkClick r:id="rId4"/>
              </a:rPr>
              <a:t>http</a:t>
            </a:r>
            <a:r>
              <a:rPr lang="en-GB" sz="1800" dirty="0">
                <a:hlinkClick r:id="rId4"/>
              </a:rPr>
              <a:t>://appdb.egi.eu/?p=L2FwcHMvZGV0YWlscz9pZD03MDQ=</a:t>
            </a:r>
            <a:endParaRPr lang="en-GB" sz="1800" dirty="0" smtClean="0"/>
          </a:p>
          <a:p>
            <a:pPr marL="457200" lvl="1" indent="0">
              <a:buNone/>
            </a:pPr>
            <a:r>
              <a:rPr lang="en-GB" sz="1800" b="1" dirty="0" smtClean="0"/>
              <a:t>MOTEUR</a:t>
            </a:r>
            <a:r>
              <a:rPr lang="en-GB" sz="1800" b="1" dirty="0"/>
              <a:t>:</a:t>
            </a:r>
            <a:r>
              <a:rPr lang="en-GB" sz="1800" dirty="0"/>
              <a:t> </a:t>
            </a:r>
            <a:r>
              <a:rPr lang="en-GB" sz="1800" dirty="0">
                <a:hlinkClick r:id="rId5"/>
              </a:rPr>
              <a:t>http://appdb.egi.eu/?p=L2FwcHMvZGV0YWlscz9pZD02OTY=</a:t>
            </a:r>
            <a:endParaRPr lang="en-GB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5276041" cy="3774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52736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00" b="1" dirty="0"/>
              <a:t>Source:</a:t>
            </a:r>
            <a:r>
              <a:rPr lang="en-GB" sz="1000" dirty="0"/>
              <a:t> </a:t>
            </a:r>
            <a:r>
              <a:rPr lang="en-GB" sz="1000" dirty="0">
                <a:hlinkClick r:id="rId7"/>
              </a:rPr>
              <a:t>http://www.myexperiment.org/workflows/2048.html</a:t>
            </a:r>
            <a:endParaRPr lang="en-GB" sz="10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4888" y="1124744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00" b="1" dirty="0"/>
              <a:t>Source:</a:t>
            </a:r>
            <a:r>
              <a:rPr lang="en-GB" sz="1000" dirty="0"/>
              <a:t> </a:t>
            </a:r>
            <a:r>
              <a:rPr lang="en-GB" sz="1000" dirty="0" smtClean="0"/>
              <a:t>MOTEUR workflow use case provided by Johan </a:t>
            </a:r>
            <a:r>
              <a:rPr lang="en-GB" sz="1000" dirty="0" err="1" smtClean="0"/>
              <a:t>Montagnat</a:t>
            </a:r>
            <a:endParaRPr lang="en-GB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 Contact us: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hlinkClick r:id="rId2"/>
              </a:rPr>
              <a:t>ucst@egi.eu</a:t>
            </a:r>
            <a:r>
              <a:rPr lang="en-GB" smtClean="0"/>
              <a:t> 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Overview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26/07/2012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1520" y="1412875"/>
            <a:ext cx="8604448" cy="4525963"/>
          </a:xfrm>
        </p:spPr>
        <p:txBody>
          <a:bodyPr/>
          <a:lstStyle/>
          <a:p>
            <a:pPr lvl="1"/>
            <a:r>
              <a:rPr lang="en-GB" sz="2400" dirty="0" smtClean="0"/>
              <a:t>EGI Ecosystem</a:t>
            </a:r>
          </a:p>
          <a:p>
            <a:pPr lvl="1"/>
            <a:r>
              <a:rPr lang="en-GB" sz="2400" dirty="0" smtClean="0"/>
              <a:t>The Infrastructure</a:t>
            </a:r>
          </a:p>
          <a:p>
            <a:pPr lvl="1"/>
            <a:r>
              <a:rPr lang="en-GB" sz="2400" dirty="0"/>
              <a:t>EGI and workflow </a:t>
            </a:r>
            <a:r>
              <a:rPr lang="en-GB" sz="2400" dirty="0" smtClean="0"/>
              <a:t>technologies</a:t>
            </a:r>
          </a:p>
          <a:p>
            <a:pPr lvl="1"/>
            <a:r>
              <a:rPr lang="en-GB" sz="2400" dirty="0" smtClean="0"/>
              <a:t>Workflows and workflow systems</a:t>
            </a:r>
          </a:p>
          <a:p>
            <a:pPr lvl="1"/>
            <a:r>
              <a:rPr lang="en-GB" sz="2400" dirty="0" smtClean="0"/>
              <a:t>EGI Applications Database</a:t>
            </a:r>
          </a:p>
          <a:p>
            <a:pPr lvl="1"/>
            <a:r>
              <a:rPr lang="en-GB" sz="2400" dirty="0" smtClean="0"/>
              <a:t>Workflows in EGI Applications Database</a:t>
            </a:r>
          </a:p>
          <a:p>
            <a:pPr lvl="1"/>
            <a:r>
              <a:rPr lang="en-GB" sz="2400" dirty="0" smtClean="0"/>
              <a:t>Workflow systems </a:t>
            </a:r>
            <a:r>
              <a:rPr lang="en-GB" sz="2400" dirty="0"/>
              <a:t>in EGI Applications </a:t>
            </a:r>
            <a:r>
              <a:rPr lang="en-GB" sz="2400" dirty="0" smtClean="0"/>
              <a:t>Database</a:t>
            </a:r>
          </a:p>
          <a:p>
            <a:pPr lvl="1"/>
            <a:r>
              <a:rPr lang="en-GB" sz="2400" dirty="0" smtClean="0"/>
              <a:t>Workflows use cases from EGI scientific communities</a:t>
            </a:r>
            <a:endParaRPr lang="en-GB" sz="2400" dirty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marL="457200" lvl="1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160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08450" y="3206229"/>
            <a:ext cx="4816518" cy="2988798"/>
            <a:chOff x="3208450" y="3206229"/>
            <a:chExt cx="4816518" cy="2988798"/>
          </a:xfrm>
        </p:grpSpPr>
        <p:sp>
          <p:nvSpPr>
            <p:cNvPr id="9" name="TextBox 8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10" name="Oval 9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3"/>
            <a:endCxn id="17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635896" y="1268760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SHIWA</a:t>
            </a:r>
            <a:endParaRPr lang="en-GB" sz="1400"/>
          </a:p>
        </p:txBody>
      </p:sp>
      <p:sp>
        <p:nvSpPr>
          <p:cNvPr id="41" name="Oval 40"/>
          <p:cNvSpPr/>
          <p:nvPr/>
        </p:nvSpPr>
        <p:spPr>
          <a:xfrm>
            <a:off x="5796136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Anduril</a:t>
            </a:r>
            <a:endParaRPr lang="en-GB" sz="1400"/>
          </a:p>
        </p:txBody>
      </p:sp>
      <p:sp>
        <p:nvSpPr>
          <p:cNvPr id="42" name="Oval 41"/>
          <p:cNvSpPr/>
          <p:nvPr/>
        </p:nvSpPr>
        <p:spPr>
          <a:xfrm>
            <a:off x="6156176" y="1700808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Wf4Ever</a:t>
            </a:r>
            <a:endParaRPr lang="en-GB" sz="1200"/>
          </a:p>
        </p:txBody>
      </p:sp>
      <p:sp>
        <p:nvSpPr>
          <p:cNvPr id="43" name="Oval 42"/>
          <p:cNvSpPr/>
          <p:nvPr/>
        </p:nvSpPr>
        <p:spPr>
          <a:xfrm>
            <a:off x="4283968" y="191683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BioVel</a:t>
            </a:r>
            <a:endParaRPr lang="en-GB" sz="1400"/>
          </a:p>
        </p:txBody>
      </p:sp>
      <p:sp>
        <p:nvSpPr>
          <p:cNvPr id="45" name="Oval 44"/>
          <p:cNvSpPr/>
          <p:nvPr/>
        </p:nvSpPr>
        <p:spPr>
          <a:xfrm>
            <a:off x="7020272" y="1700808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Galaxy</a:t>
            </a:r>
            <a:endParaRPr lang="en-GB" sz="1400"/>
          </a:p>
        </p:txBody>
      </p:sp>
      <p:sp>
        <p:nvSpPr>
          <p:cNvPr id="47" name="Oval 46"/>
          <p:cNvSpPr/>
          <p:nvPr/>
        </p:nvSpPr>
        <p:spPr>
          <a:xfrm>
            <a:off x="6660232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591938" y="143919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+mn-lt"/>
              </a:rPr>
              <a:t>TRANSfoRm</a:t>
            </a:r>
            <a:endParaRPr lang="en-GB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04130" y="1516722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...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5076056" y="19168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</a:rPr>
              <a:t>...</a:t>
            </a:r>
            <a:endParaRPr lang="en-GB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Workflows and workflow systems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51520" y="1268760"/>
            <a:ext cx="86044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dirty="0"/>
              <a:t>Workflows</a:t>
            </a:r>
            <a:r>
              <a:rPr lang="en-US" sz="2400" dirty="0"/>
              <a:t> allow the reuse of software, applications and simulations. They are a powerful mechanism to develop, execute and share scientific calculations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b="1" dirty="0"/>
              <a:t>Workflow systems</a:t>
            </a:r>
            <a:r>
              <a:rPr lang="en-US" sz="2400" dirty="0"/>
              <a:t> are graphical or text environments that can be used to design workflows, just like word or spreadsheet processors allow users to write a document or set up a series of calculations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4000" dirty="0" smtClean="0"/>
              <a:t>Visit EGI dedicated page: </a:t>
            </a:r>
            <a:r>
              <a:rPr lang="en-US" sz="4000" dirty="0" smtClean="0">
                <a:hlinkClick r:id="rId2"/>
              </a:rPr>
              <a:t>Workflows and workflow systems</a:t>
            </a:r>
            <a:endParaRPr lang="en-US" sz="4000" dirty="0"/>
          </a:p>
          <a:p>
            <a:pPr marL="457200" lvl="1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8569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Infrastructure - layered view</a:t>
            </a:r>
            <a:endParaRPr lang="en-GB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7849" y="1124744"/>
            <a:ext cx="1396152" cy="20280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5157192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Infrastructure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35496" y="4244953"/>
            <a:ext cx="2448272" cy="8402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smtClean="0"/>
              <a:t>Platforms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35496" y="3212976"/>
            <a:ext cx="2448272" cy="959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Software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231721"/>
            <a:ext cx="2880320" cy="85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221088"/>
            <a:ext cx="7661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4715852"/>
            <a:ext cx="11272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10294" y="4221088"/>
            <a:ext cx="9217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17793" y="4715852"/>
            <a:ext cx="5821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96042" y="4715852"/>
            <a:ext cx="8400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27784" y="3212976"/>
            <a:ext cx="4968552" cy="94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3266" y="3429000"/>
            <a:ext cx="10679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Central Services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32376" y="3429000"/>
            <a:ext cx="1044116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9000">
                <a:schemeClr val="accent3">
                  <a:shade val="93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Domain Services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3" y="3429000"/>
            <a:ext cx="13681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grpSp>
        <p:nvGrpSpPr>
          <p:cNvPr id="22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2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5496" y="1196752"/>
            <a:ext cx="244827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Virtual Research Communities</a:t>
            </a:r>
          </a:p>
          <a:p>
            <a:pPr algn="ctr"/>
            <a:r>
              <a:rPr lang="en-GB" sz="3200" dirty="0" smtClean="0"/>
              <a:t>(Users)</a:t>
            </a:r>
            <a:endParaRPr lang="en-GB" sz="3200" dirty="0"/>
          </a:p>
        </p:txBody>
      </p:sp>
      <p:grpSp>
        <p:nvGrpSpPr>
          <p:cNvPr id="28" name="Group 24"/>
          <p:cNvGrpSpPr/>
          <p:nvPr/>
        </p:nvGrpSpPr>
        <p:grpSpPr>
          <a:xfrm>
            <a:off x="2627784" y="5157192"/>
            <a:ext cx="4968552" cy="792088"/>
            <a:chOff x="2627784" y="5095817"/>
            <a:chExt cx="4968552" cy="792088"/>
          </a:xfrm>
        </p:grpSpPr>
        <p:sp>
          <p:nvSpPr>
            <p:cNvPr id="29" name="Rectangle 28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70777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5616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9711" y="5293711"/>
              <a:ext cx="7200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7823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5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7668344" y="3212977"/>
            <a:ext cx="1399306" cy="2736304"/>
            <a:chOff x="7668344" y="3367624"/>
            <a:chExt cx="1399306" cy="2509647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3200" dirty="0" smtClean="0"/>
                <a:t>Planning &amp; Coordination</a:t>
              </a:r>
              <a:endParaRPr lang="en-GB" sz="32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84368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884368" y="2229513"/>
            <a:ext cx="114809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+ EIRO EGI.eu</a:t>
            </a:r>
            <a:endParaRPr lang="en-GB" dirty="0"/>
          </a:p>
        </p:txBody>
      </p:sp>
      <p:sp>
        <p:nvSpPr>
          <p:cNvPr id="41" name="Rectangular Callout 40"/>
          <p:cNvSpPr/>
          <p:nvPr/>
        </p:nvSpPr>
        <p:spPr>
          <a:xfrm>
            <a:off x="3419872" y="1124744"/>
            <a:ext cx="3096344" cy="1656184"/>
          </a:xfrm>
          <a:prstGeom prst="wedgeRectCallout">
            <a:avLst>
              <a:gd name="adj1" fmla="val -2712"/>
              <a:gd name="adj2" fmla="val 93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 technologies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419872" y="1124744"/>
            <a:ext cx="3096344" cy="1656184"/>
          </a:xfrm>
          <a:prstGeom prst="wedgeRectCallout">
            <a:avLst>
              <a:gd name="adj1" fmla="val 42132"/>
              <a:gd name="adj2" fmla="val 94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Workflows and Workflow systems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3496" y="4231721"/>
            <a:ext cx="2022839" cy="85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Federated Clouds</a:t>
            </a:r>
          </a:p>
        </p:txBody>
      </p:sp>
    </p:spTree>
    <p:extLst>
      <p:ext uri="{BB962C8B-B14F-4D97-AF65-F5344CB8AC3E}">
        <p14:creationId xmlns:p14="http://schemas.microsoft.com/office/powerpoint/2010/main" val="38255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and workflow technologies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26/07/2012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935" y="1412875"/>
            <a:ext cx="8291513" cy="4525963"/>
          </a:xfrm>
        </p:spPr>
        <p:txBody>
          <a:bodyPr/>
          <a:lstStyle/>
          <a:p>
            <a:r>
              <a:rPr lang="en-GB" sz="2400" smtClean="0"/>
              <a:t>Workflow services are domain / community specific</a:t>
            </a:r>
          </a:p>
          <a:p>
            <a:pPr lvl="1"/>
            <a:r>
              <a:rPr lang="en-GB" sz="2000" smtClean="0"/>
              <a:t>Outside of middleware</a:t>
            </a:r>
          </a:p>
          <a:p>
            <a:r>
              <a:rPr lang="en-GB" sz="2400" smtClean="0"/>
              <a:t>Support for the integration and operation of workflow services within the ecosystem</a:t>
            </a:r>
          </a:p>
          <a:p>
            <a:pPr lvl="1"/>
            <a:r>
              <a:rPr lang="en-GB" sz="2000" smtClean="0"/>
              <a:t>Services by communities &amp; projects</a:t>
            </a:r>
          </a:p>
          <a:p>
            <a:pPr lvl="1"/>
            <a:r>
              <a:rPr lang="en-GB" sz="2000" smtClean="0"/>
              <a:t>Services by the NGIs</a:t>
            </a:r>
          </a:p>
          <a:p>
            <a:r>
              <a:rPr lang="en-GB" sz="2400" smtClean="0"/>
              <a:t>Number of aspects:</a:t>
            </a:r>
          </a:p>
          <a:p>
            <a:pPr lvl="1"/>
            <a:r>
              <a:rPr lang="en-GB" sz="2000" smtClean="0"/>
              <a:t>Gathering and tracking requirements </a:t>
            </a:r>
          </a:p>
          <a:p>
            <a:pPr lvl="1"/>
            <a:r>
              <a:rPr lang="en-GB" sz="2000" smtClean="0"/>
              <a:t>Support the technical integration of workflow systems</a:t>
            </a:r>
          </a:p>
          <a:p>
            <a:pPr lvl="1"/>
            <a:r>
              <a:rPr lang="en-GB" sz="2000" smtClean="0"/>
              <a:t>Promoting existing &amp; emerging solutions</a:t>
            </a:r>
          </a:p>
          <a:p>
            <a:pPr lvl="1"/>
            <a:r>
              <a:rPr lang="en-GB" sz="2000" smtClean="0"/>
              <a:t>Identify and support the reuse of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0264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Applications </a:t>
            </a:r>
            <a:r>
              <a:rPr lang="en-GB" sz="3600" dirty="0"/>
              <a:t>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3960812" cy="49186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  <a:endParaRPr lang="en-GB" sz="2400" dirty="0" smtClean="0"/>
          </a:p>
          <a:p>
            <a:r>
              <a:rPr lang="en-GB" sz="1800" dirty="0" smtClean="0"/>
              <a:t>Gives recognition to reusable Scientific applications and </a:t>
            </a:r>
            <a:r>
              <a:rPr lang="en-GB" sz="1800" dirty="0" smtClean="0">
                <a:solidFill>
                  <a:srgbClr val="FF0000"/>
                </a:solidFill>
              </a:rPr>
              <a:t>application developer tools </a:t>
            </a:r>
          </a:p>
          <a:p>
            <a:r>
              <a:rPr lang="en-GB" sz="1800" dirty="0" smtClean="0"/>
              <a:t>Gives recognition to application developers</a:t>
            </a:r>
          </a:p>
          <a:p>
            <a:r>
              <a:rPr lang="en-GB" sz="1800" dirty="0" smtClean="0"/>
              <a:t>Access through web page AND </a:t>
            </a:r>
            <a:r>
              <a:rPr lang="en-GB" sz="1800" dirty="0" smtClean="0">
                <a:solidFill>
                  <a:srgbClr val="FF0000"/>
                </a:solidFill>
              </a:rPr>
              <a:t>web gadget</a:t>
            </a:r>
          </a:p>
          <a:p>
            <a:r>
              <a:rPr lang="en-GB" sz="1800" dirty="0" smtClean="0"/>
              <a:t>Community features such as commenting and ranking</a:t>
            </a:r>
          </a:p>
          <a:p>
            <a:pPr>
              <a:buNone/>
            </a:pPr>
            <a:r>
              <a:rPr lang="en-GB" sz="2400" dirty="0">
                <a:hlinkClick r:id=""/>
              </a:rPr>
              <a:t>http://appdb.egi.eu</a:t>
            </a:r>
            <a:r>
              <a:rPr lang="en-GB" sz="2400" dirty="0"/>
              <a:t> </a:t>
            </a:r>
          </a:p>
          <a:p>
            <a:pPr>
              <a:buNone/>
            </a:pPr>
            <a:r>
              <a:rPr lang="en-GB" sz="3600" dirty="0" smtClean="0">
                <a:hlinkClick r:id="rId3"/>
              </a:rPr>
              <a:t>How to register an EGI workflow ?</a:t>
            </a:r>
            <a:endParaRPr lang="en-GB" sz="3600" dirty="0" smtClean="0">
              <a:hlinkClick r:id=""/>
            </a:endParaRPr>
          </a:p>
          <a:p>
            <a:pPr>
              <a:buNone/>
            </a:pPr>
            <a:endParaRPr lang="en-GB" sz="2400" dirty="0">
              <a:hlinkClick r:id=""/>
            </a:endParaRPr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83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Workflows in EGI Applications Database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6333"/>
            <a:ext cx="3960812" cy="308475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EGI </a:t>
            </a:r>
            <a:r>
              <a:rPr lang="en-US" sz="2000" b="1" dirty="0"/>
              <a:t>workflows</a:t>
            </a:r>
            <a:r>
              <a:rPr lang="en-US" sz="2000" dirty="0"/>
              <a:t> are sequences of computational and data manipulation steps required to perform a specific analysis, using resources from the European Grid Infrastructure</a:t>
            </a:r>
            <a:r>
              <a:rPr lang="en-US" sz="1800" dirty="0"/>
              <a:t>. </a:t>
            </a:r>
            <a:endParaRPr lang="en-GB" sz="1800" dirty="0" smtClean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2400" b="1" dirty="0" smtClean="0"/>
              <a:t>More details: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>
              <a:buNone/>
            </a:pPr>
            <a:r>
              <a:rPr lang="en-GB" sz="2400" dirty="0" smtClean="0">
                <a:hlinkClick r:id="rId3"/>
              </a:rPr>
              <a:t>EGI registered workflows</a:t>
            </a: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1026" name="Picture 2" descr="C:\Users\ekar\Desktop\EGI workflows 2012-07-04 14-46-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7441"/>
            <a:ext cx="52197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35" y="5013176"/>
            <a:ext cx="8988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Other workflows: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hlinkClick r:id="rId5"/>
              </a:rPr>
              <a:t>Kepler</a:t>
            </a:r>
            <a:r>
              <a:rPr lang="en-US" sz="2000" dirty="0">
                <a:hlinkClick r:id="rId5"/>
              </a:rPr>
              <a:t> workflows in the </a:t>
            </a:r>
            <a:r>
              <a:rPr lang="en-US" sz="2000" dirty="0" err="1">
                <a:hlinkClick r:id="rId5"/>
              </a:rPr>
              <a:t>MyExperiment</a:t>
            </a:r>
            <a:r>
              <a:rPr lang="en-US" sz="2000" dirty="0">
                <a:hlinkClick r:id="rId5"/>
              </a:rPr>
              <a:t> registry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hlinkClick r:id="rId6"/>
              </a:rPr>
              <a:t>LONI Pipeline workflows in the </a:t>
            </a:r>
            <a:r>
              <a:rPr lang="en-US" sz="2000" dirty="0" err="1">
                <a:hlinkClick r:id="rId6"/>
              </a:rPr>
              <a:t>MyExperiment</a:t>
            </a:r>
            <a:r>
              <a:rPr lang="en-US" sz="2000" dirty="0">
                <a:hlinkClick r:id="rId6"/>
              </a:rPr>
              <a:t> registry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hlinkClick r:id="rId7"/>
              </a:rPr>
              <a:t>Workflows in the SHIWA Workflow Repository</a:t>
            </a:r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76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Workflow systems in EGI Applications Database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6333"/>
            <a:ext cx="3960812" cy="308475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EGI workflow systems</a:t>
            </a:r>
            <a:r>
              <a:rPr lang="en-US" sz="2000" dirty="0"/>
              <a:t> are graphical or text environments that enable scientific communities to write and execute their own</a:t>
            </a:r>
            <a:r>
              <a:rPr lang="en-US" sz="2000" dirty="0">
                <a:hlinkClick r:id="rId3"/>
              </a:rPr>
              <a:t> workflows</a:t>
            </a:r>
            <a:r>
              <a:rPr lang="en-US" sz="2000" dirty="0"/>
              <a:t> on resources of the European Grid Infrastructure.</a:t>
            </a:r>
            <a:endParaRPr lang="en-GB" sz="1800" dirty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More details: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>
              <a:buNone/>
            </a:pPr>
            <a:r>
              <a:rPr lang="en-GB" sz="2400" dirty="0" smtClean="0">
                <a:hlinkClick r:id="rId4"/>
              </a:rPr>
              <a:t>EGI registered workflow systems</a:t>
            </a: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12862"/>
            <a:ext cx="51720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On-screen Show (4:3)</PresentationFormat>
  <Paragraphs>148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EGI-InSPIRE 2</vt:lpstr>
      <vt:lpstr>EG-InSPIRE</vt:lpstr>
      <vt:lpstr>1_EG-InSPIRE</vt:lpstr>
      <vt:lpstr>Workflows &amp; workflow systems in EGI</vt:lpstr>
      <vt:lpstr>Overview</vt:lpstr>
      <vt:lpstr>EGI Ecosystem</vt:lpstr>
      <vt:lpstr>Workflows and workflow systems</vt:lpstr>
      <vt:lpstr>Infrastructure - layered view</vt:lpstr>
      <vt:lpstr>EGI and workflow technologies</vt:lpstr>
      <vt:lpstr>EGI Applications Database</vt:lpstr>
      <vt:lpstr>Workflows in EGI Applications Database</vt:lpstr>
      <vt:lpstr>Workflow systems in EGI Applications Database</vt:lpstr>
      <vt:lpstr>Workflows use cases from EGI scientific communities</vt:lpstr>
      <vt:lpstr>Questions? Contact us: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ekar</cp:lastModifiedBy>
  <cp:revision>1123</cp:revision>
  <dcterms:created xsi:type="dcterms:W3CDTF">2010-09-03T12:01:03Z</dcterms:created>
  <dcterms:modified xsi:type="dcterms:W3CDTF">2012-07-26T08:34:27Z</dcterms:modified>
</cp:coreProperties>
</file>