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</p:sldMasterIdLst>
  <p:notesMasterIdLst>
    <p:notesMasterId r:id="rId15"/>
  </p:notesMasterIdLst>
  <p:sldIdLst>
    <p:sldId id="431" r:id="rId4"/>
    <p:sldId id="464" r:id="rId5"/>
    <p:sldId id="465" r:id="rId6"/>
    <p:sldId id="473" r:id="rId7"/>
    <p:sldId id="466" r:id="rId8"/>
    <p:sldId id="467" r:id="rId9"/>
    <p:sldId id="468" r:id="rId10"/>
    <p:sldId id="470" r:id="rId11"/>
    <p:sldId id="471" r:id="rId12"/>
    <p:sldId id="472" r:id="rId13"/>
    <p:sldId id="441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88870" autoAdjust="0"/>
  </p:normalViewPr>
  <p:slideViewPr>
    <p:cSldViewPr>
      <p:cViewPr>
        <p:scale>
          <a:sx n="108" d="100"/>
          <a:sy n="108" d="100"/>
        </p:scale>
        <p:origin x="-162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31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7/26/2012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35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801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8010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801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35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97D46E-FE48-44A4-AD90-540913E2D176}" type="datetime1">
              <a:rPr lang="en-GB" smtClean="0"/>
              <a:pPr>
                <a:defRPr/>
              </a:pPr>
              <a:t>26/07/2012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26/07/2012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0CC5-E9F9-4C4F-9E6E-CE4C8550E4EA}" type="datetime1">
              <a:rPr lang="en-GB" smtClean="0"/>
              <a:pPr>
                <a:defRPr/>
              </a:pPr>
              <a:t>26/07/2012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5CEFB69-3A1A-40F9-A725-6A056CDB5DB5}" type="datetime1">
              <a:rPr lang="en-GB" smtClean="0"/>
              <a:pPr>
                <a:defRPr/>
              </a:pPr>
              <a:t>26/07/2012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7A3A6-4ECE-4A33-8B95-A9F524F2275D}" type="datetime1">
              <a:rPr lang="en-GB" smtClean="0"/>
              <a:pPr>
                <a:defRPr/>
              </a:pPr>
              <a:t>26/07/2012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C8EB56-51B2-4437-9BE3-4E42C28E0E2C}" type="datetime1">
              <a:rPr lang="en-GB" smtClean="0"/>
              <a:pPr>
                <a:defRPr/>
              </a:pPr>
              <a:t>26/07/2012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B0A0A1B-C4C1-4A44-A1B4-F234FFA1D13E}" type="datetime1">
              <a:rPr lang="en-GB" smtClean="0"/>
              <a:pPr>
                <a:defRPr/>
              </a:pPr>
              <a:t>26/07/2012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26/07/2012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978D5-D72A-4623-A9C8-7EA007951FE5}" type="datetime1">
              <a:rPr lang="en-GB" smtClean="0"/>
              <a:pPr>
                <a:defRPr/>
              </a:pPr>
              <a:t>26/07/2012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93306D1-B4EE-4158-A0CE-5BE46619B428}" type="datetime1">
              <a:rPr lang="en-GB" smtClean="0"/>
              <a:pPr>
                <a:defRPr/>
              </a:pPr>
              <a:t>26/07/2012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45F0523-ED96-41FF-B10D-24B87089AAC0}" type="datetime1">
              <a:rPr lang="en-GB" smtClean="0"/>
              <a:pPr>
                <a:defRPr/>
              </a:pPr>
              <a:t>26/07/2012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792988-DDA9-4FE9-9344-81D3F27A3F97}" type="datetime1">
              <a:rPr lang="en-GB" smtClean="0"/>
              <a:pPr>
                <a:defRPr/>
              </a:pPr>
              <a:t>26/07/2012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ucst@egi.e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hyperlink" Target="http://www.myexperiment.org/workflows/2048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tiff"/><Relationship Id="rId5" Type="http://schemas.openxmlformats.org/officeDocument/2006/relationships/hyperlink" Target="http://appdb.egi.eu/?p=L2FwcHMvZGV0YWlscz9pZD02OTY=" TargetMode="External"/><Relationship Id="rId4" Type="http://schemas.openxmlformats.org/officeDocument/2006/relationships/hyperlink" Target="http://appdb.egi.eu/?p=L2FwcHMvZGV0YWlscz9pZD03MDQ=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ucst@egi.e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gi.eu/services/support/workflows/index.html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www.egi.eu/how-do-I/register_a_workflow.html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i.eu/services/support/workflows/egi_workflows.html" TargetMode="External"/><Relationship Id="rId7" Type="http://schemas.openxmlformats.org/officeDocument/2006/relationships/hyperlink" Target="http://shiwa-repo.cpc.wmin.ac.uk/shiwa-repo/public/welcome.x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www.myexperiment.org/workflows?filter=TYPE_ID(%2283%22)" TargetMode="External"/><Relationship Id="rId5" Type="http://schemas.openxmlformats.org/officeDocument/2006/relationships/hyperlink" Target="http://www.myexperiment.org/workflows?filter=TYPE_ID(%2214%22)" TargetMode="Externa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i.eu/services/support/workflows/egi_workflows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hyperlink" Target="http://www.egi.eu/services/support/workflows/egi_workflow_system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1412776"/>
            <a:ext cx="7668344" cy="2450703"/>
          </a:xfrm>
        </p:spPr>
        <p:txBody>
          <a:bodyPr/>
          <a:lstStyle/>
          <a:p>
            <a:r>
              <a:rPr lang="en-US" dirty="0" smtClean="0"/>
              <a:t>Workflows &amp; workflow systems in EGI</a:t>
            </a:r>
            <a:endParaRPr lang="en-GB" dirty="0" smtClean="0"/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79CEE8-73BE-4A9D-9D9C-35F056CEE5FF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26/07/2012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39752" y="3166120"/>
            <a:ext cx="5832648" cy="1343000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>
                <a:hlinkClick r:id="rId3"/>
              </a:rPr>
              <a:t>ucst@egi.eu</a:t>
            </a:r>
            <a:endParaRPr lang="en-GB" dirty="0" smtClean="0"/>
          </a:p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Slides are collected from various sources in EGI</a:t>
            </a:r>
          </a:p>
          <a:p>
            <a:endParaRPr lang="en-GB" dirty="0" smtClean="0"/>
          </a:p>
          <a:p>
            <a:r>
              <a:rPr lang="en-GB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5" y="1196752"/>
            <a:ext cx="3507603" cy="3806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GB" sz="3600" dirty="0"/>
              <a:t>Workflows use cases from EGI scientific communities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FF59-8002-46C8-86C4-211EE22B39B7}" type="datetime1">
              <a:rPr lang="en-GB" smtClean="0"/>
              <a:pPr/>
              <a:t>26/07/2012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251520" y="5301208"/>
            <a:ext cx="8604448" cy="1080120"/>
          </a:xfrm>
        </p:spPr>
        <p:txBody>
          <a:bodyPr/>
          <a:lstStyle/>
          <a:p>
            <a:pPr marL="457200" lvl="1" indent="0" algn="ctr">
              <a:buNone/>
            </a:pPr>
            <a:r>
              <a:rPr lang="en-GB" sz="1800" b="1" dirty="0" smtClean="0"/>
              <a:t>LONI Pipeline and MOTEUR workflows </a:t>
            </a:r>
          </a:p>
          <a:p>
            <a:pPr marL="457200" lvl="1" indent="0">
              <a:buNone/>
            </a:pPr>
            <a:r>
              <a:rPr lang="en-GB" sz="1800" b="1" dirty="0" smtClean="0"/>
              <a:t>LONI Pipeline: </a:t>
            </a:r>
            <a:r>
              <a:rPr lang="en-GB" sz="1800" dirty="0" smtClean="0">
                <a:hlinkClick r:id="rId4"/>
              </a:rPr>
              <a:t>http</a:t>
            </a:r>
            <a:r>
              <a:rPr lang="en-GB" sz="1800" dirty="0">
                <a:hlinkClick r:id="rId4"/>
              </a:rPr>
              <a:t>://appdb.egi.eu/?p=L2FwcHMvZGV0YWlscz9pZD03MDQ=</a:t>
            </a:r>
            <a:endParaRPr lang="en-GB" sz="1800" dirty="0" smtClean="0"/>
          </a:p>
          <a:p>
            <a:pPr marL="457200" lvl="1" indent="0">
              <a:buNone/>
            </a:pPr>
            <a:r>
              <a:rPr lang="en-GB" sz="1800" b="1" dirty="0" smtClean="0"/>
              <a:t>MOTEUR</a:t>
            </a:r>
            <a:r>
              <a:rPr lang="en-GB" sz="1800" b="1" dirty="0"/>
              <a:t>:</a:t>
            </a:r>
            <a:r>
              <a:rPr lang="en-GB" sz="1800" dirty="0"/>
              <a:t> </a:t>
            </a:r>
            <a:r>
              <a:rPr lang="en-GB" sz="1800" dirty="0">
                <a:hlinkClick r:id="rId5"/>
              </a:rPr>
              <a:t>http://appdb.egi.eu/?p=L2FwcHMvZGV0YWlscz9pZD02OTY=</a:t>
            </a:r>
            <a:endParaRPr lang="en-GB" sz="18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484784"/>
            <a:ext cx="5276041" cy="37742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1052736"/>
            <a:ext cx="35429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GB" sz="1000" b="1" dirty="0"/>
              <a:t>Source:</a:t>
            </a:r>
            <a:r>
              <a:rPr lang="en-GB" sz="1000" dirty="0"/>
              <a:t> </a:t>
            </a:r>
            <a:r>
              <a:rPr lang="en-GB" sz="1000" dirty="0">
                <a:hlinkClick r:id="rId7"/>
              </a:rPr>
              <a:t>http://www.myexperiment.org/workflows/2048.html</a:t>
            </a:r>
            <a:endParaRPr lang="en-GB" sz="1000" dirty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64888" y="1124744"/>
            <a:ext cx="40430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GB" sz="1000" b="1" dirty="0"/>
              <a:t>Source:</a:t>
            </a:r>
            <a:r>
              <a:rPr lang="en-GB" sz="1000" dirty="0"/>
              <a:t> </a:t>
            </a:r>
            <a:r>
              <a:rPr lang="en-GB" sz="1000" dirty="0" smtClean="0"/>
              <a:t>MOTEUR workflow use case provided by Johan </a:t>
            </a:r>
            <a:r>
              <a:rPr lang="en-GB" sz="1000" dirty="0" err="1" smtClean="0"/>
              <a:t>Montagnat</a:t>
            </a:r>
            <a:endParaRPr lang="en-GB" sz="1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70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Questions? Contact us: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>
                <a:hlinkClick r:id="rId2"/>
              </a:rPr>
              <a:t>ucst@egi.eu</a:t>
            </a:r>
            <a:r>
              <a:rPr lang="en-GB" smtClean="0"/>
              <a:t> </a:t>
            </a: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26/07/2012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Overview</a:t>
            </a:r>
            <a:endParaRPr lang="en-GB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FF59-8002-46C8-86C4-211EE22B39B7}" type="datetime1">
              <a:rPr lang="en-GB" smtClean="0"/>
              <a:pPr/>
              <a:t>26/07/2012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251520" y="1412875"/>
            <a:ext cx="8604448" cy="4525963"/>
          </a:xfrm>
        </p:spPr>
        <p:txBody>
          <a:bodyPr/>
          <a:lstStyle/>
          <a:p>
            <a:pPr lvl="1"/>
            <a:r>
              <a:rPr lang="en-GB" sz="2400" dirty="0" smtClean="0"/>
              <a:t>EGI Ecosystem</a:t>
            </a:r>
          </a:p>
          <a:p>
            <a:pPr lvl="1"/>
            <a:r>
              <a:rPr lang="en-GB" sz="2400" dirty="0" smtClean="0"/>
              <a:t>The Infrastructure</a:t>
            </a:r>
          </a:p>
          <a:p>
            <a:pPr lvl="1"/>
            <a:r>
              <a:rPr lang="en-GB" sz="2400" dirty="0"/>
              <a:t>EGI and workflow </a:t>
            </a:r>
            <a:r>
              <a:rPr lang="en-GB" sz="2400" dirty="0" smtClean="0"/>
              <a:t>technologies</a:t>
            </a:r>
          </a:p>
          <a:p>
            <a:pPr lvl="1"/>
            <a:r>
              <a:rPr lang="en-GB" sz="2400" dirty="0" smtClean="0"/>
              <a:t>Workflows and workflow systems</a:t>
            </a:r>
          </a:p>
          <a:p>
            <a:pPr lvl="1"/>
            <a:r>
              <a:rPr lang="en-GB" sz="2400" dirty="0" smtClean="0"/>
              <a:t>EGI Applications Database</a:t>
            </a:r>
          </a:p>
          <a:p>
            <a:pPr lvl="1"/>
            <a:r>
              <a:rPr lang="en-GB" sz="2400" dirty="0" smtClean="0"/>
              <a:t>Workflows in EGI Applications Database</a:t>
            </a:r>
          </a:p>
          <a:p>
            <a:pPr lvl="1"/>
            <a:r>
              <a:rPr lang="en-GB" sz="2400" dirty="0" smtClean="0"/>
              <a:t>Workflow systems </a:t>
            </a:r>
            <a:r>
              <a:rPr lang="en-GB" sz="2400" dirty="0"/>
              <a:t>in EGI Applications </a:t>
            </a:r>
            <a:r>
              <a:rPr lang="en-GB" sz="2400" dirty="0" smtClean="0"/>
              <a:t>Database</a:t>
            </a:r>
          </a:p>
          <a:p>
            <a:pPr lvl="1"/>
            <a:r>
              <a:rPr lang="en-GB" sz="2400" dirty="0" smtClean="0"/>
              <a:t>Workflows use cases from EGI scientific communities</a:t>
            </a:r>
            <a:endParaRPr lang="en-GB" sz="2400" dirty="0"/>
          </a:p>
          <a:p>
            <a:pPr lvl="1"/>
            <a:endParaRPr lang="en-GB" sz="2400" dirty="0" smtClean="0"/>
          </a:p>
          <a:p>
            <a:pPr lvl="1"/>
            <a:endParaRPr lang="en-GB" sz="2400" dirty="0"/>
          </a:p>
          <a:p>
            <a:pPr marL="457200" lvl="1" indent="0">
              <a:buNone/>
            </a:pP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201602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EGI Ecosystem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26/07/2012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208450" y="3206229"/>
            <a:ext cx="4816518" cy="2988798"/>
            <a:chOff x="3208450" y="3206229"/>
            <a:chExt cx="4816518" cy="2988798"/>
          </a:xfrm>
        </p:grpSpPr>
        <p:sp>
          <p:nvSpPr>
            <p:cNvPr id="9" name="TextBox 8"/>
            <p:cNvSpPr txBox="1"/>
            <p:nvPr/>
          </p:nvSpPr>
          <p:spPr>
            <a:xfrm>
              <a:off x="5727544" y="3206229"/>
              <a:ext cx="229742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 smtClean="0"/>
                <a:t>EGI-</a:t>
              </a:r>
              <a:r>
                <a:rPr lang="en-GB" sz="2800" dirty="0" err="1" smtClean="0"/>
                <a:t>InSPIRE</a:t>
              </a:r>
              <a:endParaRPr lang="en-GB" sz="2800" dirty="0"/>
            </a:p>
          </p:txBody>
        </p:sp>
        <p:sp>
          <p:nvSpPr>
            <p:cNvPr id="10" name="Oval 9"/>
            <p:cNvSpPr/>
            <p:nvPr/>
          </p:nvSpPr>
          <p:spPr>
            <a:xfrm rot="1820012">
              <a:off x="3208450" y="3225027"/>
              <a:ext cx="2968666" cy="2970000"/>
            </a:xfrm>
            <a:prstGeom prst="ellipse">
              <a:avLst/>
            </a:prstGeom>
            <a:solidFill>
              <a:srgbClr val="FFC000"/>
            </a:solidFill>
            <a:ln w="7620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395776" y="4221088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Public Funding Bodies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9552" y="4365104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European Commission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50062" y="5092288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National Research Councils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91880" y="3645024"/>
            <a:ext cx="2160000" cy="212404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46800" rIns="0" rtlCol="0" anchor="t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Service  &amp; Resource Providers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707904" y="4401112"/>
            <a:ext cx="1728190" cy="5400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solidFill>
                  <a:prstClr val="white"/>
                </a:solidFill>
              </a:rPr>
              <a:t>EGI.eu</a:t>
            </a:r>
            <a:endParaRPr lang="en-US" sz="1500" dirty="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707904" y="4994134"/>
            <a:ext cx="1728190" cy="720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prstClr val="white"/>
                </a:solidFill>
              </a:rPr>
              <a:t>Resource Infrastructure Providers</a:t>
            </a:r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732480" y="429309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Technology Providers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48504" y="4760928"/>
            <a:ext cx="1728192" cy="612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Open Source Providers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948504" y="5445072"/>
            <a:ext cx="1728192" cy="64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Commercial Providers</a:t>
            </a:r>
            <a:endParaRPr lang="en-US" sz="1600" dirty="0">
              <a:solidFill>
                <a:prstClr val="white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1475776" y="2060848"/>
            <a:ext cx="2016344" cy="217835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8" idx="3"/>
            <a:endCxn id="17" idx="0"/>
          </p:cNvCxnSpPr>
          <p:nvPr/>
        </p:nvCxnSpPr>
        <p:spPr>
          <a:xfrm>
            <a:off x="5652120" y="2042736"/>
            <a:ext cx="2160360" cy="2250360"/>
          </a:xfrm>
          <a:prstGeom prst="straightConnector1">
            <a:avLst/>
          </a:prstGeom>
          <a:ln>
            <a:solidFill>
              <a:srgbClr val="1F497D"/>
            </a:solidFill>
            <a:prstDash val="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47405" y="4149080"/>
            <a:ext cx="1472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5728" y="4221088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60032" y="5909210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83768" y="1628800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75435" y="5261138"/>
            <a:ext cx="1276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Strategic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8196" y="3717032"/>
            <a:ext cx="1718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492120" y="105273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6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User Community</a:t>
            </a:r>
            <a:endParaRPr lang="en-US" sz="1600" b="1" dirty="0">
              <a:solidFill>
                <a:srgbClr val="000000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2555776" y="5877272"/>
            <a:ext cx="4176464" cy="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797856" y="3121804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Services + Support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18348" y="3096256"/>
            <a:ext cx="1718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50681" y="5282044"/>
            <a:ext cx="1325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Technology + Support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4644008" y="3032736"/>
            <a:ext cx="240" cy="612288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5651880" y="4725144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5651880" y="4581128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2555776" y="4581128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4499992" y="3033024"/>
            <a:ext cx="0" cy="61200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2555776" y="4725144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132" y="908720"/>
            <a:ext cx="2069596" cy="2170180"/>
          </a:xfrm>
          <a:prstGeom prst="rect">
            <a:avLst/>
          </a:prstGeom>
        </p:spPr>
      </p:pic>
      <p:sp>
        <p:nvSpPr>
          <p:cNvPr id="40" name="Oval 39"/>
          <p:cNvSpPr/>
          <p:nvPr/>
        </p:nvSpPr>
        <p:spPr>
          <a:xfrm>
            <a:off x="3635896" y="1268760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smtClean="0"/>
              <a:t>SHIWA</a:t>
            </a:r>
            <a:endParaRPr lang="en-GB" sz="1400"/>
          </a:p>
        </p:txBody>
      </p:sp>
      <p:sp>
        <p:nvSpPr>
          <p:cNvPr id="41" name="Oval 40"/>
          <p:cNvSpPr/>
          <p:nvPr/>
        </p:nvSpPr>
        <p:spPr>
          <a:xfrm>
            <a:off x="5796136" y="1196752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smtClean="0"/>
              <a:t>Anduril</a:t>
            </a:r>
            <a:endParaRPr lang="en-GB" sz="1400"/>
          </a:p>
        </p:txBody>
      </p:sp>
      <p:sp>
        <p:nvSpPr>
          <p:cNvPr id="42" name="Oval 41"/>
          <p:cNvSpPr/>
          <p:nvPr/>
        </p:nvSpPr>
        <p:spPr>
          <a:xfrm>
            <a:off x="6156176" y="1700808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200" smtClean="0"/>
              <a:t>Wf4Ever</a:t>
            </a:r>
            <a:endParaRPr lang="en-GB" sz="1200"/>
          </a:p>
        </p:txBody>
      </p:sp>
      <p:sp>
        <p:nvSpPr>
          <p:cNvPr id="43" name="Oval 42"/>
          <p:cNvSpPr/>
          <p:nvPr/>
        </p:nvSpPr>
        <p:spPr>
          <a:xfrm>
            <a:off x="4283968" y="1916832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smtClean="0"/>
              <a:t>BioVel</a:t>
            </a:r>
            <a:endParaRPr lang="en-GB" sz="1400"/>
          </a:p>
        </p:txBody>
      </p:sp>
      <p:sp>
        <p:nvSpPr>
          <p:cNvPr id="45" name="Oval 44"/>
          <p:cNvSpPr/>
          <p:nvPr/>
        </p:nvSpPr>
        <p:spPr>
          <a:xfrm>
            <a:off x="7020272" y="1700808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smtClean="0"/>
              <a:t>Galaxy</a:t>
            </a:r>
            <a:endParaRPr lang="en-GB" sz="1400"/>
          </a:p>
        </p:txBody>
      </p:sp>
      <p:sp>
        <p:nvSpPr>
          <p:cNvPr id="47" name="Oval 46"/>
          <p:cNvSpPr/>
          <p:nvPr/>
        </p:nvSpPr>
        <p:spPr>
          <a:xfrm>
            <a:off x="6660232" y="1196752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400"/>
          </a:p>
        </p:txBody>
      </p:sp>
      <p:sp>
        <p:nvSpPr>
          <p:cNvPr id="48" name="Rectangle 47"/>
          <p:cNvSpPr/>
          <p:nvPr/>
        </p:nvSpPr>
        <p:spPr>
          <a:xfrm>
            <a:off x="6591938" y="1439198"/>
            <a:ext cx="9348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200" smtClean="0">
                <a:solidFill>
                  <a:schemeClr val="bg1"/>
                </a:solidFill>
                <a:latin typeface="+mn-lt"/>
              </a:rPr>
              <a:t>TRANSfoRm</a:t>
            </a:r>
            <a:endParaRPr lang="en-GB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704130" y="1516722"/>
            <a:ext cx="3962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...</a:t>
            </a:r>
            <a:endParaRPr lang="en-GB" sz="2000" b="1"/>
          </a:p>
        </p:txBody>
      </p:sp>
      <p:sp>
        <p:nvSpPr>
          <p:cNvPr id="50" name="TextBox 49"/>
          <p:cNvSpPr txBox="1"/>
          <p:nvPr/>
        </p:nvSpPr>
        <p:spPr>
          <a:xfrm>
            <a:off x="5076056" y="1916832"/>
            <a:ext cx="48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smtClean="0">
                <a:solidFill>
                  <a:schemeClr val="bg1"/>
                </a:solidFill>
              </a:rPr>
              <a:t>...</a:t>
            </a:r>
            <a:endParaRPr lang="en-GB" sz="2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5" grpId="0" animBg="1"/>
      <p:bldP spid="47" grpId="0" animBg="1"/>
      <p:bldP spid="49" grpId="0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Workflows and workflow systems</a:t>
            </a:r>
            <a:endParaRPr lang="en-US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978D5-D72A-4623-A9C8-7EA007951FE5}" type="datetime1">
              <a:rPr lang="en-GB" smtClean="0"/>
              <a:pPr>
                <a:defRPr/>
              </a:pPr>
              <a:t>26/07/2012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Content Placeholder 4"/>
          <p:cNvSpPr txBox="1">
            <a:spLocks/>
          </p:cNvSpPr>
          <p:nvPr/>
        </p:nvSpPr>
        <p:spPr bwMode="auto">
          <a:xfrm>
            <a:off x="251520" y="1268760"/>
            <a:ext cx="860444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2400" b="1" dirty="0"/>
              <a:t>Workflows</a:t>
            </a:r>
            <a:r>
              <a:rPr lang="en-US" sz="2400" dirty="0"/>
              <a:t> allow the reuse of software, applications and simulations. They are a powerful mechanism to develop, execute and share scientific calculations</a:t>
            </a:r>
            <a:r>
              <a:rPr lang="en-US" sz="2400" dirty="0" smtClean="0"/>
              <a:t>.</a:t>
            </a:r>
          </a:p>
          <a:p>
            <a:pPr marL="457200" lvl="1" indent="0">
              <a:buNone/>
            </a:pPr>
            <a:endParaRPr lang="en-US" sz="2400" dirty="0"/>
          </a:p>
          <a:p>
            <a:pPr marL="457200" lvl="1" indent="0">
              <a:buNone/>
            </a:pPr>
            <a:r>
              <a:rPr lang="en-US" sz="2400" b="1" dirty="0"/>
              <a:t>Workflow systems</a:t>
            </a:r>
            <a:r>
              <a:rPr lang="en-US" sz="2400" dirty="0"/>
              <a:t> are graphical or text environments that can be used to design workflows, just like word or spreadsheet processors allow users to write a document or set up a series of calculations</a:t>
            </a:r>
            <a:r>
              <a:rPr lang="en-US" sz="2400" dirty="0" smtClean="0"/>
              <a:t>.</a:t>
            </a:r>
          </a:p>
          <a:p>
            <a:pPr marL="457200" lvl="1" indent="0">
              <a:buNone/>
            </a:pPr>
            <a:endParaRPr lang="en-US" sz="2400" dirty="0" smtClean="0"/>
          </a:p>
          <a:p>
            <a:pPr marL="457200" lvl="1" indent="0">
              <a:buNone/>
            </a:pPr>
            <a:r>
              <a:rPr lang="en-US" sz="4000" dirty="0" smtClean="0"/>
              <a:t>Visit EGI dedicated page: </a:t>
            </a:r>
            <a:r>
              <a:rPr lang="en-US" sz="4000" dirty="0" smtClean="0">
                <a:hlinkClick r:id="rId2"/>
              </a:rPr>
              <a:t>Workflows and workflow systems</a:t>
            </a:r>
            <a:endParaRPr lang="en-US" sz="4000" dirty="0"/>
          </a:p>
          <a:p>
            <a:pPr marL="457200" lvl="1" indent="0">
              <a:buNone/>
            </a:pP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2685695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Infrastructure - layered view</a:t>
            </a:r>
            <a:endParaRPr lang="en-GB" sz="40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26/07/2012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747849" y="1124744"/>
            <a:ext cx="1396152" cy="202809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Key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496" y="5157192"/>
            <a:ext cx="2448272" cy="7920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3200" dirty="0" smtClean="0"/>
              <a:t>Infrastructure</a:t>
            </a:r>
            <a:endParaRPr lang="en-GB" sz="3200" dirty="0"/>
          </a:p>
        </p:txBody>
      </p:sp>
      <p:sp>
        <p:nvSpPr>
          <p:cNvPr id="8" name="Rectangle 7"/>
          <p:cNvSpPr/>
          <p:nvPr/>
        </p:nvSpPr>
        <p:spPr>
          <a:xfrm>
            <a:off x="35496" y="4244953"/>
            <a:ext cx="2448272" cy="84023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3200" smtClean="0"/>
              <a:t>Platforms</a:t>
            </a:r>
            <a:endParaRPr lang="en-GB" sz="3200" dirty="0"/>
          </a:p>
        </p:txBody>
      </p:sp>
      <p:sp>
        <p:nvSpPr>
          <p:cNvPr id="9" name="Rectangle 8"/>
          <p:cNvSpPr/>
          <p:nvPr/>
        </p:nvSpPr>
        <p:spPr>
          <a:xfrm>
            <a:off x="35496" y="3212976"/>
            <a:ext cx="2448272" cy="95997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3200" dirty="0" smtClean="0"/>
              <a:t>Software</a:t>
            </a:r>
            <a:endParaRPr lang="en-GB" sz="3200" dirty="0"/>
          </a:p>
        </p:txBody>
      </p:sp>
      <p:sp>
        <p:nvSpPr>
          <p:cNvPr id="11" name="Rectangle 10"/>
          <p:cNvSpPr/>
          <p:nvPr/>
        </p:nvSpPr>
        <p:spPr>
          <a:xfrm>
            <a:off x="2627784" y="4231721"/>
            <a:ext cx="2880320" cy="853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3131840" y="4221088"/>
            <a:ext cx="766133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gLite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2699792" y="4715852"/>
            <a:ext cx="112721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UNICORE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010294" y="4221088"/>
            <a:ext cx="921746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dCache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917793" y="4715852"/>
            <a:ext cx="582199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ARC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596042" y="4715852"/>
            <a:ext cx="840054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Globus</a:t>
            </a:r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2627784" y="3212976"/>
            <a:ext cx="4968552" cy="946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3093266" y="3429000"/>
            <a:ext cx="1067917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Central Services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4332376" y="3429000"/>
            <a:ext cx="1044116" cy="646331"/>
          </a:xfrm>
          <a:prstGeom prst="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49000">
                <a:schemeClr val="accent3">
                  <a:shade val="93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Domain Services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5580113" y="3429000"/>
            <a:ext cx="1368151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Services</a:t>
            </a:r>
            <a:endParaRPr lang="en-GB" dirty="0"/>
          </a:p>
        </p:txBody>
      </p:sp>
      <p:grpSp>
        <p:nvGrpSpPr>
          <p:cNvPr id="22" name="Group 43"/>
          <p:cNvGrpSpPr/>
          <p:nvPr/>
        </p:nvGrpSpPr>
        <p:grpSpPr>
          <a:xfrm>
            <a:off x="2627784" y="1556792"/>
            <a:ext cx="5018551" cy="1288895"/>
            <a:chOff x="3203848" y="1492033"/>
            <a:chExt cx="5018551" cy="1288895"/>
          </a:xfrm>
        </p:grpSpPr>
        <p:pic>
          <p:nvPicPr>
            <p:cNvPr id="23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1492035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0479" y="149203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2616" y="1492035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3507" y="1492033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Rectangle 26"/>
          <p:cNvSpPr/>
          <p:nvPr/>
        </p:nvSpPr>
        <p:spPr>
          <a:xfrm>
            <a:off x="35496" y="1196752"/>
            <a:ext cx="2448272" cy="1944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3200" dirty="0" smtClean="0"/>
              <a:t>Virtual Research Communities</a:t>
            </a:r>
          </a:p>
          <a:p>
            <a:pPr algn="ctr"/>
            <a:r>
              <a:rPr lang="en-GB" sz="3200" dirty="0" smtClean="0"/>
              <a:t>(Users)</a:t>
            </a:r>
            <a:endParaRPr lang="en-GB" sz="3200" dirty="0"/>
          </a:p>
        </p:txBody>
      </p:sp>
      <p:grpSp>
        <p:nvGrpSpPr>
          <p:cNvPr id="28" name="Group 24"/>
          <p:cNvGrpSpPr/>
          <p:nvPr/>
        </p:nvGrpSpPr>
        <p:grpSpPr>
          <a:xfrm>
            <a:off x="2627784" y="5157192"/>
            <a:ext cx="4968552" cy="792088"/>
            <a:chOff x="2627784" y="5095817"/>
            <a:chExt cx="4968552" cy="792088"/>
          </a:xfrm>
        </p:grpSpPr>
        <p:sp>
          <p:nvSpPr>
            <p:cNvPr id="29" name="Rectangle 28"/>
            <p:cNvSpPr/>
            <p:nvPr/>
          </p:nvSpPr>
          <p:spPr>
            <a:xfrm>
              <a:off x="2627784" y="5095817"/>
              <a:ext cx="4968552" cy="792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870777" y="5293711"/>
              <a:ext cx="648071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785616" y="5293711"/>
              <a:ext cx="648071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649711" y="5293711"/>
              <a:ext cx="720080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EIRO</a:t>
              </a:r>
              <a:endParaRPr lang="en-GB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657823" y="5285320"/>
              <a:ext cx="648071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588225" y="5285320"/>
              <a:ext cx="648071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</p:grpSp>
      <p:grpSp>
        <p:nvGrpSpPr>
          <p:cNvPr id="35" name="Group 25"/>
          <p:cNvGrpSpPr/>
          <p:nvPr/>
        </p:nvGrpSpPr>
        <p:grpSpPr>
          <a:xfrm>
            <a:off x="7668344" y="3212977"/>
            <a:ext cx="1399306" cy="2736304"/>
            <a:chOff x="7668344" y="3367624"/>
            <a:chExt cx="1399306" cy="2509647"/>
          </a:xfrm>
        </p:grpSpPr>
        <p:sp>
          <p:nvSpPr>
            <p:cNvPr id="36" name="Rectangle 35"/>
            <p:cNvSpPr/>
            <p:nvPr/>
          </p:nvSpPr>
          <p:spPr>
            <a:xfrm rot="16200000">
              <a:off x="7113173" y="3922795"/>
              <a:ext cx="2509647" cy="13993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GB" sz="3200" dirty="0" smtClean="0"/>
                <a:t>Planning &amp; Coordination</a:t>
              </a:r>
              <a:endParaRPr lang="en-GB" sz="3200" dirty="0"/>
            </a:p>
          </p:txBody>
        </p:sp>
        <p:sp>
          <p:nvSpPr>
            <p:cNvPr id="37" name="TextBox 36"/>
            <p:cNvSpPr txBox="1"/>
            <p:nvPr/>
          </p:nvSpPr>
          <p:spPr>
            <a:xfrm rot="16200000">
              <a:off x="7342537" y="4995720"/>
              <a:ext cx="1146378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Support</a:t>
              </a:r>
              <a:endParaRPr lang="en-GB" dirty="0"/>
            </a:p>
          </p:txBody>
        </p:sp>
        <p:sp>
          <p:nvSpPr>
            <p:cNvPr id="38" name="TextBox 37"/>
            <p:cNvSpPr txBox="1"/>
            <p:nvPr/>
          </p:nvSpPr>
          <p:spPr>
            <a:xfrm rot="16200000">
              <a:off x="7411670" y="3785498"/>
              <a:ext cx="1008112" cy="33575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Services</a:t>
              </a:r>
              <a:endParaRPr lang="en-GB" dirty="0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7884368" y="1484784"/>
            <a:ext cx="1176665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Ecosystem</a:t>
            </a:r>
          </a:p>
          <a:p>
            <a:pPr algn="ctr"/>
            <a:r>
              <a:rPr lang="en-GB" dirty="0" smtClean="0"/>
              <a:t>Partners</a:t>
            </a:r>
            <a:endParaRPr lang="en-GB" dirty="0"/>
          </a:p>
        </p:txBody>
      </p:sp>
      <p:sp>
        <p:nvSpPr>
          <p:cNvPr id="40" name="TextBox 39"/>
          <p:cNvSpPr txBox="1"/>
          <p:nvPr/>
        </p:nvSpPr>
        <p:spPr>
          <a:xfrm>
            <a:off x="7884368" y="2229513"/>
            <a:ext cx="1148095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NGIs + EIRO EGI.eu</a:t>
            </a:r>
            <a:endParaRPr lang="en-GB" dirty="0"/>
          </a:p>
        </p:txBody>
      </p:sp>
      <p:sp>
        <p:nvSpPr>
          <p:cNvPr id="41" name="Rectangular Callout 40"/>
          <p:cNvSpPr/>
          <p:nvPr/>
        </p:nvSpPr>
        <p:spPr>
          <a:xfrm>
            <a:off x="3419872" y="1124744"/>
            <a:ext cx="3096344" cy="1656184"/>
          </a:xfrm>
          <a:prstGeom prst="wedgeRectCallout">
            <a:avLst>
              <a:gd name="adj1" fmla="val -2712"/>
              <a:gd name="adj2" fmla="val 9352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Workflow technologies</a:t>
            </a:r>
            <a:endParaRPr lang="en-GB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Rectangular Callout 41"/>
          <p:cNvSpPr/>
          <p:nvPr/>
        </p:nvSpPr>
        <p:spPr>
          <a:xfrm>
            <a:off x="3419872" y="1124744"/>
            <a:ext cx="3096344" cy="1656184"/>
          </a:xfrm>
          <a:prstGeom prst="wedgeRectCallout">
            <a:avLst>
              <a:gd name="adj1" fmla="val 42132"/>
              <a:gd name="adj2" fmla="val 9403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Workflows and Workflow systems</a:t>
            </a:r>
            <a:endParaRPr lang="en-GB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573496" y="4231721"/>
            <a:ext cx="2022839" cy="853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Federated Clouds</a:t>
            </a:r>
          </a:p>
        </p:txBody>
      </p:sp>
    </p:spTree>
    <p:extLst>
      <p:ext uri="{BB962C8B-B14F-4D97-AF65-F5344CB8AC3E}">
        <p14:creationId xmlns:p14="http://schemas.microsoft.com/office/powerpoint/2010/main" val="382552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and workflow technologies</a:t>
            </a:r>
            <a:endParaRPr lang="en-GB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26/07/2012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12935" y="1412875"/>
            <a:ext cx="8291513" cy="4525963"/>
          </a:xfrm>
        </p:spPr>
        <p:txBody>
          <a:bodyPr/>
          <a:lstStyle/>
          <a:p>
            <a:r>
              <a:rPr lang="en-GB" sz="2400" smtClean="0"/>
              <a:t>Workflow services are domain / community specific</a:t>
            </a:r>
          </a:p>
          <a:p>
            <a:pPr lvl="1"/>
            <a:r>
              <a:rPr lang="en-GB" sz="2000" smtClean="0"/>
              <a:t>Outside of middleware</a:t>
            </a:r>
          </a:p>
          <a:p>
            <a:r>
              <a:rPr lang="en-GB" sz="2400" smtClean="0"/>
              <a:t>Support for the integration and operation of workflow services within the ecosystem</a:t>
            </a:r>
          </a:p>
          <a:p>
            <a:pPr lvl="1"/>
            <a:r>
              <a:rPr lang="en-GB" sz="2000" smtClean="0"/>
              <a:t>Services by communities &amp; projects</a:t>
            </a:r>
          </a:p>
          <a:p>
            <a:pPr lvl="1"/>
            <a:r>
              <a:rPr lang="en-GB" sz="2000" smtClean="0"/>
              <a:t>Services by the NGIs</a:t>
            </a:r>
          </a:p>
          <a:p>
            <a:r>
              <a:rPr lang="en-GB" sz="2400" smtClean="0"/>
              <a:t>Number of aspects:</a:t>
            </a:r>
          </a:p>
          <a:p>
            <a:pPr lvl="1"/>
            <a:r>
              <a:rPr lang="en-GB" sz="2000" smtClean="0"/>
              <a:t>Gathering and tracking requirements </a:t>
            </a:r>
          </a:p>
          <a:p>
            <a:pPr lvl="1"/>
            <a:r>
              <a:rPr lang="en-GB" sz="2000" smtClean="0"/>
              <a:t>Support the technical integration of workflow systems</a:t>
            </a:r>
          </a:p>
          <a:p>
            <a:pPr lvl="1"/>
            <a:r>
              <a:rPr lang="en-GB" sz="2000" smtClean="0"/>
              <a:t>Promoting existing &amp; emerging solutions</a:t>
            </a:r>
          </a:p>
          <a:p>
            <a:pPr lvl="1"/>
            <a:r>
              <a:rPr lang="en-GB" sz="2000" smtClean="0"/>
              <a:t>Identify and support the reuse of best practices</a:t>
            </a:r>
          </a:p>
        </p:txBody>
      </p:sp>
    </p:spTree>
    <p:extLst>
      <p:ext uri="{BB962C8B-B14F-4D97-AF65-F5344CB8AC3E}">
        <p14:creationId xmlns:p14="http://schemas.microsoft.com/office/powerpoint/2010/main" val="402641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Applications </a:t>
            </a:r>
            <a:r>
              <a:rPr lang="en-GB" sz="3600" dirty="0"/>
              <a:t>Database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5496" y="1340768"/>
            <a:ext cx="3960812" cy="4918644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Benefits:</a:t>
            </a:r>
            <a:endParaRPr lang="en-GB" sz="2400" dirty="0" smtClean="0"/>
          </a:p>
          <a:p>
            <a:r>
              <a:rPr lang="en-GB" sz="1800" dirty="0" smtClean="0"/>
              <a:t>Gives recognition to reusable Scientific applications and </a:t>
            </a:r>
            <a:r>
              <a:rPr lang="en-GB" sz="1800" dirty="0" smtClean="0">
                <a:solidFill>
                  <a:srgbClr val="FF0000"/>
                </a:solidFill>
              </a:rPr>
              <a:t>application developer tools </a:t>
            </a:r>
          </a:p>
          <a:p>
            <a:r>
              <a:rPr lang="en-GB" sz="1800" dirty="0" smtClean="0"/>
              <a:t>Gives recognition to application developers</a:t>
            </a:r>
          </a:p>
          <a:p>
            <a:r>
              <a:rPr lang="en-GB" sz="1800" dirty="0" smtClean="0"/>
              <a:t>Access through web page AND </a:t>
            </a:r>
            <a:r>
              <a:rPr lang="en-GB" sz="1800" dirty="0" smtClean="0">
                <a:solidFill>
                  <a:srgbClr val="FF0000"/>
                </a:solidFill>
              </a:rPr>
              <a:t>web gadget</a:t>
            </a:r>
          </a:p>
          <a:p>
            <a:r>
              <a:rPr lang="en-GB" sz="1800" dirty="0" smtClean="0"/>
              <a:t>Community features such as commenting and ranking</a:t>
            </a:r>
          </a:p>
          <a:p>
            <a:pPr>
              <a:buNone/>
            </a:pPr>
            <a:r>
              <a:rPr lang="en-GB" sz="2400" dirty="0">
                <a:hlinkClick r:id=""/>
              </a:rPr>
              <a:t>http://appdb.egi.eu</a:t>
            </a:r>
            <a:r>
              <a:rPr lang="en-GB" sz="2400" dirty="0"/>
              <a:t> </a:t>
            </a:r>
          </a:p>
          <a:p>
            <a:pPr>
              <a:buNone/>
            </a:pPr>
            <a:r>
              <a:rPr lang="en-GB" sz="3600" dirty="0" smtClean="0">
                <a:hlinkClick r:id="rId3"/>
              </a:rPr>
              <a:t>How to register an EGI workflow ?</a:t>
            </a:r>
            <a:endParaRPr lang="en-GB" sz="3600" dirty="0" smtClean="0">
              <a:hlinkClick r:id=""/>
            </a:endParaRPr>
          </a:p>
          <a:p>
            <a:pPr>
              <a:buNone/>
            </a:pPr>
            <a:endParaRPr lang="en-GB" sz="2400" dirty="0">
              <a:hlinkClick r:id=""/>
            </a:endParaRPr>
          </a:p>
          <a:p>
            <a:endParaRPr lang="en-GB" sz="1800" dirty="0" smtClean="0"/>
          </a:p>
          <a:p>
            <a:endParaRPr lang="en-GB" sz="1800" dirty="0" smtClean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196752"/>
            <a:ext cx="5256584" cy="328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97215"/>
            <a:ext cx="4248473" cy="46561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311166"/>
            <a:ext cx="4789120" cy="39482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808388"/>
            <a:ext cx="3407099" cy="38358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9" y="3610664"/>
            <a:ext cx="2374058" cy="3176991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0839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Workflows in EGI Applications Database</a:t>
            </a:r>
            <a:endParaRPr lang="en-GB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136333"/>
            <a:ext cx="3960812" cy="3084755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EGI </a:t>
            </a:r>
            <a:r>
              <a:rPr lang="en-US" sz="2000" b="1" dirty="0"/>
              <a:t>workflows</a:t>
            </a:r>
            <a:r>
              <a:rPr lang="en-US" sz="2000" dirty="0"/>
              <a:t> are sequences of computational and data manipulation steps required to perform a specific analysis, using resources from the European Grid Infrastructure</a:t>
            </a:r>
            <a:r>
              <a:rPr lang="en-US" sz="1800" dirty="0"/>
              <a:t>. </a:t>
            </a:r>
            <a:endParaRPr lang="en-GB" sz="1800" dirty="0" smtClean="0"/>
          </a:p>
          <a:p>
            <a:pPr>
              <a:buNone/>
            </a:pPr>
            <a:endParaRPr lang="en-GB" sz="1800" dirty="0"/>
          </a:p>
          <a:p>
            <a:pPr>
              <a:buNone/>
            </a:pPr>
            <a:r>
              <a:rPr lang="en-GB" sz="2400" b="1" dirty="0" smtClean="0"/>
              <a:t>More details:</a:t>
            </a:r>
            <a:r>
              <a:rPr lang="en-GB" sz="2400" b="1" dirty="0"/>
              <a:t> </a:t>
            </a:r>
            <a:endParaRPr lang="en-GB" sz="2400" b="1" dirty="0" smtClean="0"/>
          </a:p>
          <a:p>
            <a:pPr>
              <a:buNone/>
            </a:pPr>
            <a:r>
              <a:rPr lang="en-GB" sz="2400" dirty="0" smtClean="0">
                <a:hlinkClick r:id="rId3"/>
              </a:rPr>
              <a:t>EGI registered workflows</a:t>
            </a:r>
            <a:endParaRPr lang="en-GB" sz="2400" dirty="0" smtClean="0"/>
          </a:p>
          <a:p>
            <a:pPr>
              <a:buNone/>
            </a:pPr>
            <a:endParaRPr lang="en-GB" sz="2400" dirty="0"/>
          </a:p>
        </p:txBody>
      </p:sp>
      <p:pic>
        <p:nvPicPr>
          <p:cNvPr id="1026" name="Picture 2" descr="C:\Users\ekar\Desktop\EGI workflows 2012-07-04 14-46-3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077441"/>
            <a:ext cx="5219700" cy="42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035" y="5013176"/>
            <a:ext cx="89889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2000" b="1" dirty="0"/>
              <a:t>Other workflows: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err="1">
                <a:hlinkClick r:id="rId5"/>
              </a:rPr>
              <a:t>Kepler</a:t>
            </a:r>
            <a:r>
              <a:rPr lang="en-US" sz="2000" dirty="0">
                <a:hlinkClick r:id="rId5"/>
              </a:rPr>
              <a:t> workflows in the </a:t>
            </a:r>
            <a:r>
              <a:rPr lang="en-US" sz="2000" dirty="0" err="1">
                <a:hlinkClick r:id="rId5"/>
              </a:rPr>
              <a:t>MyExperiment</a:t>
            </a:r>
            <a:r>
              <a:rPr lang="en-US" sz="2000" dirty="0">
                <a:hlinkClick r:id="rId5"/>
              </a:rPr>
              <a:t> registry</a:t>
            </a:r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>
                <a:hlinkClick r:id="rId6"/>
              </a:rPr>
              <a:t>LONI Pipeline workflows in the </a:t>
            </a:r>
            <a:r>
              <a:rPr lang="en-US" sz="2000" dirty="0" err="1">
                <a:hlinkClick r:id="rId6"/>
              </a:rPr>
              <a:t>MyExperiment</a:t>
            </a:r>
            <a:r>
              <a:rPr lang="en-US" sz="2000" dirty="0">
                <a:hlinkClick r:id="rId6"/>
              </a:rPr>
              <a:t> registry</a:t>
            </a:r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>
                <a:hlinkClick r:id="rId7"/>
              </a:rPr>
              <a:t>Workflows in the SHIWA Workflow Repository</a:t>
            </a:r>
            <a:endParaRPr lang="en-GB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4764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Workflow systems in EGI Applications Database</a:t>
            </a:r>
            <a:endParaRPr lang="en-GB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136333"/>
            <a:ext cx="3960812" cy="3084755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EGI workflow systems</a:t>
            </a:r>
            <a:r>
              <a:rPr lang="en-US" sz="2000" dirty="0"/>
              <a:t> are graphical or text environments that enable scientific communities to write and execute their own</a:t>
            </a:r>
            <a:r>
              <a:rPr lang="en-US" sz="2000" dirty="0">
                <a:hlinkClick r:id="rId3"/>
              </a:rPr>
              <a:t> workflows</a:t>
            </a:r>
            <a:r>
              <a:rPr lang="en-US" sz="2000" dirty="0"/>
              <a:t> on resources of the European Grid Infrastructure.</a:t>
            </a:r>
            <a:endParaRPr lang="en-GB" sz="1800" dirty="0"/>
          </a:p>
          <a:p>
            <a:pPr>
              <a:buNone/>
            </a:pPr>
            <a:endParaRPr lang="en-GB" sz="2400" b="1" dirty="0" smtClean="0"/>
          </a:p>
          <a:p>
            <a:pPr>
              <a:buNone/>
            </a:pPr>
            <a:r>
              <a:rPr lang="en-GB" sz="2400" b="1" dirty="0" smtClean="0"/>
              <a:t>More details:</a:t>
            </a:r>
            <a:r>
              <a:rPr lang="en-GB" sz="2400" b="1" dirty="0"/>
              <a:t> </a:t>
            </a:r>
            <a:endParaRPr lang="en-GB" sz="2400" b="1" dirty="0" smtClean="0"/>
          </a:p>
          <a:p>
            <a:pPr>
              <a:buNone/>
            </a:pPr>
            <a:r>
              <a:rPr lang="en-GB" sz="2400" dirty="0" smtClean="0">
                <a:hlinkClick r:id="rId4"/>
              </a:rPr>
              <a:t>EGI registered workflow systems</a:t>
            </a:r>
            <a:endParaRPr lang="en-GB" sz="2400" dirty="0" smtClean="0"/>
          </a:p>
          <a:p>
            <a:pPr>
              <a:buNone/>
            </a:pPr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112862"/>
            <a:ext cx="5172075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91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505</Words>
  <Application>Microsoft Office PowerPoint</Application>
  <PresentationFormat>On-screen Show (4:3)</PresentationFormat>
  <Paragraphs>148</Paragraphs>
  <Slides>11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EGI-InSPIRE 2</vt:lpstr>
      <vt:lpstr>EG-InSPIRE</vt:lpstr>
      <vt:lpstr>1_EG-InSPIRE</vt:lpstr>
      <vt:lpstr>Workflows &amp; workflow systems in EGI</vt:lpstr>
      <vt:lpstr>Overview</vt:lpstr>
      <vt:lpstr>EGI Ecosystem</vt:lpstr>
      <vt:lpstr>Workflows and workflow systems</vt:lpstr>
      <vt:lpstr>Infrastructure - layered view</vt:lpstr>
      <vt:lpstr>EGI and workflow technologies</vt:lpstr>
      <vt:lpstr>EGI Applications Database</vt:lpstr>
      <vt:lpstr>Workflows in EGI Applications Database</vt:lpstr>
      <vt:lpstr>Workflow systems in EGI Applications Database</vt:lpstr>
      <vt:lpstr>Workflows use cases from EGI scientific communities</vt:lpstr>
      <vt:lpstr>Questions? Contact us: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ekar</cp:lastModifiedBy>
  <cp:revision>1123</cp:revision>
  <dcterms:created xsi:type="dcterms:W3CDTF">2010-09-03T12:01:03Z</dcterms:created>
  <dcterms:modified xsi:type="dcterms:W3CDTF">2012-07-26T08:34:27Z</dcterms:modified>
</cp:coreProperties>
</file>