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Layouts/slideLayout60.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commentAuthors.xml" ContentType="application/vnd.openxmlformats-officedocument.presentationml.commentAuthors+xml"/>
  <Override PartName="/ppt/slideMasters/slideMaster4.xml" ContentType="application/vnd.openxmlformats-officedocument.presentationml.slideMaster+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8.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Default Extension="gif" ContentType="image/gif"/>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 id="2147483692" r:id="rId2"/>
    <p:sldMasterId id="2147483707" r:id="rId3"/>
    <p:sldMasterId id="2147483727" r:id="rId4"/>
    <p:sldMasterId id="2147483749" r:id="rId5"/>
  </p:sldMasterIdLst>
  <p:notesMasterIdLst>
    <p:notesMasterId r:id="rId13"/>
  </p:notesMasterIdLst>
  <p:handoutMasterIdLst>
    <p:handoutMasterId r:id="rId14"/>
  </p:handoutMasterIdLst>
  <p:sldIdLst>
    <p:sldId id="387" r:id="rId6"/>
    <p:sldId id="585" r:id="rId7"/>
    <p:sldId id="586" r:id="rId8"/>
    <p:sldId id="587" r:id="rId9"/>
    <p:sldId id="588" r:id="rId10"/>
    <p:sldId id="589" r:id="rId11"/>
    <p:sldId id="566" r:id="rId12"/>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rgio Andreozzi" initials="" lastIdx="6" clrIdx="0"/>
  <p:cmAuthor id="1" name="Michel Drescher"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66"/>
    <a:srgbClr val="24538C"/>
    <a:srgbClr val="FFCE33"/>
    <a:srgbClr val="37CBFF"/>
    <a:srgbClr val="0A82B8"/>
    <a:srgbClr val="0000FF"/>
    <a:srgbClr val="2E819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47241" autoAdjust="0"/>
  </p:normalViewPr>
  <p:slideViewPr>
    <p:cSldViewPr>
      <p:cViewPr varScale="1">
        <p:scale>
          <a:sx n="49" d="100"/>
          <a:sy n="49" d="100"/>
        </p:scale>
        <p:origin x="-331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5E00A56B-E23C-4C44-8D6B-91902FAE9F19}" type="datetimeFigureOut">
              <a:rPr lang="en-GB" smtClean="0"/>
              <a:pPr/>
              <a:t>11/06/2013</a:t>
            </a:fld>
            <a:endParaRPr lang="en-GB"/>
          </a:p>
        </p:txBody>
      </p:sp>
      <p:sp>
        <p:nvSpPr>
          <p:cNvPr id="4" name="Footer Placehold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C3A00092-059F-4A9C-84BE-7C6F2DD80831}"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fontAlgn="auto">
              <a:spcBef>
                <a:spcPts val="0"/>
              </a:spcBef>
              <a:spcAft>
                <a:spcPts val="0"/>
              </a:spcAft>
              <a:defRPr sz="1300">
                <a:latin typeface="+mn-lt"/>
                <a:cs typeface="+mn-cs"/>
              </a:defRPr>
            </a:lvl1pPr>
          </a:lstStyle>
          <a:p>
            <a:pPr>
              <a:defRPr/>
            </a:pPr>
            <a:fld id="{F99C0BA9-8270-461C-BA30-E325EBD4642F}" type="datetimeFigureOut">
              <a:rPr lang="en-US"/>
              <a:pPr>
                <a:defRPr/>
              </a:pPr>
              <a:t>6/11/2013</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en-US" noProof="0" smtClean="0"/>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fontAlgn="auto">
              <a:spcBef>
                <a:spcPts val="0"/>
              </a:spcBef>
              <a:spcAft>
                <a:spcPts val="0"/>
              </a:spcAft>
              <a:defRPr sz="1300">
                <a:latin typeface="+mn-lt"/>
                <a:cs typeface="+mn-cs"/>
              </a:defRPr>
            </a:lvl1pPr>
          </a:lstStyle>
          <a:p>
            <a:pPr>
              <a:defRPr/>
            </a:pPr>
            <a:fld id="{B86FC97E-D4CA-4D5D-8F3D-BA3B2C598123}" type="slidenum">
              <a:rPr lang="en-US"/>
              <a:pPr>
                <a:defRPr/>
              </a:pPr>
              <a:t>‹#›</a:t>
            </a:fld>
            <a:endParaRPr lang="en-US"/>
          </a:p>
        </p:txBody>
      </p:sp>
    </p:spTree>
    <p:extLst>
      <p:ext uri="{BB962C8B-B14F-4D97-AF65-F5344CB8AC3E}">
        <p14:creationId xmlns:p14="http://schemas.microsoft.com/office/powerpoint/2010/main" xmlns="" val="3319969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86FC97E-D4CA-4D5D-8F3D-BA3B2C598123}"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lvl="0" indent="-228600">
              <a:buFont typeface="+mj-lt"/>
              <a:buAutoNum type="arabicPeriod"/>
            </a:pPr>
            <a:r>
              <a:rPr lang="en-GB" sz="1200" kern="1200" smtClean="0">
                <a:solidFill>
                  <a:schemeClr val="tx1"/>
                </a:solidFill>
                <a:latin typeface="+mn-lt"/>
                <a:ea typeface="+mn-ea"/>
                <a:cs typeface="+mn-cs"/>
              </a:rPr>
              <a:t>Does CTA expect to have </a:t>
            </a:r>
            <a:r>
              <a:rPr lang="en-GB" sz="1200" kern="1200" smtClean="0">
                <a:solidFill>
                  <a:schemeClr val="tx1"/>
                </a:solidFill>
                <a:latin typeface="+mn-lt"/>
                <a:ea typeface="+mn-ea"/>
                <a:cs typeface="+mn-cs"/>
              </a:rPr>
              <a:t>one </a:t>
            </a:r>
            <a:r>
              <a:rPr lang="en-GB" sz="1200" kern="1200" smtClean="0">
                <a:solidFill>
                  <a:schemeClr val="tx1"/>
                </a:solidFill>
                <a:latin typeface="+mn-lt"/>
                <a:ea typeface="+mn-ea"/>
                <a:cs typeface="+mn-cs"/>
              </a:rPr>
              <a:t>gateway, </a:t>
            </a:r>
            <a:r>
              <a:rPr lang="en-GB" sz="1200" kern="1200" smtClean="0">
                <a:solidFill>
                  <a:schemeClr val="tx1"/>
                </a:solidFill>
                <a:latin typeface="+mn-lt"/>
                <a:ea typeface="+mn-ea"/>
                <a:cs typeface="+mn-cs"/>
              </a:rPr>
              <a:t>or a number of gateways? (e.g. each specialised to different countries/regions or </a:t>
            </a:r>
            <a:r>
              <a:rPr lang="en-GB" sz="1200" kern="1200" smtClean="0">
                <a:solidFill>
                  <a:schemeClr val="tx1"/>
                </a:solidFill>
                <a:latin typeface="+mn-lt"/>
                <a:ea typeface="+mn-ea"/>
                <a:cs typeface="+mn-cs"/>
              </a:rPr>
              <a:t>to different applications,</a:t>
            </a:r>
            <a:r>
              <a:rPr lang="en-GB" sz="1200" kern="1200" baseline="0" smtClean="0">
                <a:solidFill>
                  <a:schemeClr val="tx1"/>
                </a:solidFill>
                <a:latin typeface="+mn-lt"/>
                <a:ea typeface="+mn-ea"/>
                <a:cs typeface="+mn-cs"/>
              </a:rPr>
              <a:t> </a:t>
            </a:r>
            <a:r>
              <a:rPr lang="en-GB" sz="1200" kern="1200" smtClean="0">
                <a:solidFill>
                  <a:schemeClr val="tx1"/>
                </a:solidFill>
                <a:latin typeface="+mn-lt"/>
                <a:ea typeface="+mn-ea"/>
                <a:cs typeface="+mn-cs"/>
              </a:rPr>
              <a:t>Monte </a:t>
            </a:r>
            <a:r>
              <a:rPr lang="en-GB" sz="1200" kern="1200" smtClean="0">
                <a:solidFill>
                  <a:schemeClr val="tx1"/>
                </a:solidFill>
                <a:latin typeface="+mn-lt"/>
                <a:ea typeface="+mn-ea"/>
                <a:cs typeface="+mn-cs"/>
              </a:rPr>
              <a:t>Carlo </a:t>
            </a:r>
            <a:r>
              <a:rPr lang="en-GB" sz="1200" kern="1200" smtClean="0">
                <a:solidFill>
                  <a:schemeClr val="tx1"/>
                </a:solidFill>
                <a:latin typeface="+mn-lt"/>
                <a:ea typeface="+mn-ea"/>
                <a:cs typeface="+mn-cs"/>
              </a:rPr>
              <a:t>algorithms)</a:t>
            </a:r>
            <a:r>
              <a:rPr lang="en-GB" sz="1200" kern="1200" smtClean="0">
                <a:solidFill>
                  <a:schemeClr val="tx1"/>
                </a:solidFill>
                <a:latin typeface="+mn-lt"/>
                <a:ea typeface="+mn-ea"/>
                <a:cs typeface="+mn-cs"/>
              </a:rPr>
              <a:t/>
            </a:r>
            <a:br>
              <a:rPr lang="en-GB" sz="1200" kern="1200" smtClean="0">
                <a:solidFill>
                  <a:schemeClr val="tx1"/>
                </a:solidFill>
                <a:latin typeface="+mn-lt"/>
                <a:ea typeface="+mn-ea"/>
                <a:cs typeface="+mn-cs"/>
              </a:rPr>
            </a:br>
            <a:r>
              <a:rPr lang="en-GB" sz="1200" kern="1200" baseline="0" smtClean="0">
                <a:solidFill>
                  <a:schemeClr val="tx1"/>
                </a:solidFill>
                <a:latin typeface="+mn-lt"/>
                <a:ea typeface="+mn-ea"/>
                <a:cs typeface="+mn-cs"/>
              </a:rPr>
              <a:t>There </a:t>
            </a:r>
            <a:r>
              <a:rPr lang="en-GB" sz="1200" kern="1200" baseline="0" smtClean="0">
                <a:solidFill>
                  <a:schemeClr val="tx1"/>
                </a:solidFill>
                <a:latin typeface="+mn-lt"/>
                <a:ea typeface="+mn-ea"/>
                <a:cs typeface="+mn-cs"/>
              </a:rPr>
              <a:t>should be one technology solution, but </a:t>
            </a:r>
            <a:r>
              <a:rPr lang="en-GB" sz="1200" kern="1200" baseline="0" smtClean="0">
                <a:solidFill>
                  <a:schemeClr val="tx1"/>
                </a:solidFill>
                <a:latin typeface="+mn-lt"/>
                <a:ea typeface="+mn-ea"/>
                <a:cs typeface="+mn-cs"/>
              </a:rPr>
              <a:t>where </a:t>
            </a:r>
            <a:r>
              <a:rPr lang="en-GB" sz="1200" kern="1200" baseline="0" smtClean="0">
                <a:solidFill>
                  <a:schemeClr val="tx1"/>
                </a:solidFill>
                <a:latin typeface="+mn-lt"/>
                <a:ea typeface="+mn-ea"/>
                <a:cs typeface="+mn-cs"/>
              </a:rPr>
              <a:t>it should be installed and how many instances </a:t>
            </a:r>
            <a:r>
              <a:rPr lang="en-GB" sz="1200" kern="1200" baseline="0" smtClean="0">
                <a:solidFill>
                  <a:schemeClr val="tx1"/>
                </a:solidFill>
                <a:latin typeface="+mn-lt"/>
                <a:ea typeface="+mn-ea"/>
                <a:cs typeface="+mn-cs"/>
              </a:rPr>
              <a:t>should be installed is </a:t>
            </a:r>
            <a:r>
              <a:rPr lang="en-GB" sz="1200" kern="1200" baseline="0" smtClean="0">
                <a:solidFill>
                  <a:schemeClr val="tx1"/>
                </a:solidFill>
                <a:latin typeface="+mn-lt"/>
                <a:ea typeface="+mn-ea"/>
                <a:cs typeface="+mn-cs"/>
              </a:rPr>
              <a:t>still unknown. </a:t>
            </a:r>
            <a:r>
              <a:rPr lang="en-GB" sz="1200" kern="1200" baseline="0" smtClean="0">
                <a:solidFill>
                  <a:schemeClr val="tx1"/>
                </a:solidFill>
                <a:latin typeface="+mn-lt"/>
                <a:ea typeface="+mn-ea"/>
                <a:cs typeface="+mn-cs"/>
              </a:rPr>
              <a:t>Having one solution would simplify maintenance. This single technical </a:t>
            </a:r>
            <a:r>
              <a:rPr lang="en-GB" sz="1200" kern="1200" baseline="0" smtClean="0">
                <a:solidFill>
                  <a:schemeClr val="tx1"/>
                </a:solidFill>
                <a:latin typeface="+mn-lt"/>
                <a:ea typeface="+mn-ea"/>
                <a:cs typeface="+mn-cs"/>
              </a:rPr>
              <a:t>solution could be an integration </a:t>
            </a:r>
            <a:r>
              <a:rPr lang="en-GB" sz="1200" kern="1200" baseline="0" smtClean="0">
                <a:solidFill>
                  <a:schemeClr val="tx1"/>
                </a:solidFill>
                <a:latin typeface="+mn-lt"/>
                <a:ea typeface="+mn-ea"/>
                <a:cs typeface="+mn-cs"/>
              </a:rPr>
              <a:t>from multiple sources, it can for example include </a:t>
            </a:r>
            <a:r>
              <a:rPr lang="en-GB" sz="1200" kern="1200" baseline="0" smtClean="0">
                <a:solidFill>
                  <a:schemeClr val="tx1"/>
                </a:solidFill>
                <a:latin typeface="+mn-lt"/>
                <a:ea typeface="+mn-ea"/>
                <a:cs typeface="+mn-cs"/>
              </a:rPr>
              <a:t>Polish, Italian, ... contributions. </a:t>
            </a:r>
            <a:endParaRPr lang="en-GB" sz="1200" kern="1200" baseline="0" smtClean="0">
              <a:solidFill>
                <a:schemeClr val="tx1"/>
              </a:solidFill>
              <a:latin typeface="+mn-lt"/>
              <a:ea typeface="+mn-ea"/>
              <a:cs typeface="+mn-cs"/>
            </a:endParaRPr>
          </a:p>
          <a:p>
            <a:pPr marL="228600" lvl="0" indent="-228600">
              <a:buFont typeface="+mj-lt"/>
              <a:buAutoNum type="arabicPeriod"/>
            </a:pPr>
            <a:endParaRPr lang="en-GB" sz="1200" kern="1200" baseline="0" smtClean="0">
              <a:solidFill>
                <a:schemeClr val="tx1"/>
              </a:solidFill>
              <a:latin typeface="+mn-lt"/>
              <a:ea typeface="+mn-ea"/>
              <a:cs typeface="+mn-cs"/>
            </a:endParaRPr>
          </a:p>
          <a:p>
            <a:pPr marL="228600" indent="-228600">
              <a:buFont typeface="+mj-lt"/>
              <a:buAutoNum type="arabicPeriod"/>
            </a:pPr>
            <a:r>
              <a:rPr lang="en-GB" smtClean="0"/>
              <a:t>Do </a:t>
            </a:r>
            <a:r>
              <a:rPr lang="en-GB" smtClean="0"/>
              <a:t>CTA</a:t>
            </a:r>
            <a:r>
              <a:rPr lang="en-GB" baseline="0" smtClean="0"/>
              <a:t> member institutes want to federate sites (clusters, storages) into EGI, or do they want to rely entirely on resources already provided by the NGIs? </a:t>
            </a:r>
            <a:br>
              <a:rPr lang="en-GB" baseline="0" smtClean="0"/>
            </a:br>
            <a:r>
              <a:rPr lang="en-GB" baseline="0" smtClean="0"/>
              <a:t>- It will be probably a mixture of EGI resources </a:t>
            </a:r>
            <a:r>
              <a:rPr lang="en-GB" baseline="0" smtClean="0"/>
              <a:t>by the NGIs, and </a:t>
            </a:r>
            <a:r>
              <a:rPr lang="en-GB" baseline="0" smtClean="0"/>
              <a:t>CTA resources </a:t>
            </a:r>
            <a:r>
              <a:rPr lang="en-GB" baseline="0" smtClean="0"/>
              <a:t>(accessed as federated resources or as ‘local resources’ by the portal) These details are still not known, so the portal should be flexible. </a:t>
            </a:r>
            <a:r>
              <a:rPr lang="en-GB" baseline="0" smtClean="0"/>
              <a:t/>
            </a:r>
            <a:br>
              <a:rPr lang="en-GB" baseline="0" smtClean="0"/>
            </a:br>
            <a:endParaRPr lang="en-GB" baseline="0" smtClean="0"/>
          </a:p>
          <a:p>
            <a:pPr marL="228600" indent="-228600">
              <a:buFont typeface="+mj-lt"/>
              <a:buAutoNum type="arabicPeriod"/>
            </a:pPr>
            <a:r>
              <a:rPr lang="en-GB" baseline="0" smtClean="0"/>
              <a:t>Did CTA already do any design for the CTA data abstraction system? </a:t>
            </a:r>
          </a:p>
          <a:p>
            <a:pPr marL="228600" indent="-228600">
              <a:buFont typeface="+mj-lt"/>
              <a:buNone/>
            </a:pPr>
            <a:r>
              <a:rPr lang="en-GB" baseline="0" smtClean="0"/>
              <a:t>	- No. Data models, data representations are still need to be discussed and agreed on within CTA. </a:t>
            </a:r>
          </a:p>
          <a:p>
            <a:pPr marL="228600" indent="-228600">
              <a:buFont typeface="+mj-lt"/>
              <a:buNone/>
            </a:pPr>
            <a:endParaRPr lang="en-GB" baseline="0" smtClean="0"/>
          </a:p>
        </p:txBody>
      </p:sp>
      <p:sp>
        <p:nvSpPr>
          <p:cNvPr id="4" name="Slide Number Placeholder 3"/>
          <p:cNvSpPr>
            <a:spLocks noGrp="1"/>
          </p:cNvSpPr>
          <p:nvPr>
            <p:ph type="sldNum" sz="quarter" idx="10"/>
          </p:nvPr>
        </p:nvSpPr>
        <p:spPr/>
        <p:txBody>
          <a:bodyPr/>
          <a:lstStyle/>
          <a:p>
            <a:pPr>
              <a:defRPr/>
            </a:pPr>
            <a:fld id="{B86FC97E-D4CA-4D5D-8F3D-BA3B2C598123}"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GB" smtClean="0"/>
              <a:t>Where is the LDAP server and who maintains</a:t>
            </a:r>
            <a:r>
              <a:rPr lang="en-GB" baseline="0" smtClean="0"/>
              <a:t> the content? What information is stored in the LDAP about the users?</a:t>
            </a:r>
            <a:br>
              <a:rPr lang="en-GB" baseline="0" smtClean="0"/>
            </a:br>
            <a:r>
              <a:rPr lang="en-GB" baseline="0" smtClean="0"/>
              <a:t>- </a:t>
            </a:r>
            <a:r>
              <a:rPr lang="en-GB" baseline="0" smtClean="0"/>
              <a:t>LDAP is currently provided as a temporary </a:t>
            </a:r>
            <a:r>
              <a:rPr lang="en-GB" baseline="0" smtClean="0"/>
              <a:t>system </a:t>
            </a:r>
            <a:r>
              <a:rPr lang="en-GB" baseline="0" smtClean="0"/>
              <a:t>by </a:t>
            </a:r>
            <a:r>
              <a:rPr lang="en-GB" baseline="0" smtClean="0"/>
              <a:t>the CTA Support Team (3 persons). It stores information </a:t>
            </a:r>
            <a:r>
              <a:rPr lang="en-GB" baseline="0" smtClean="0"/>
              <a:t>mainly about people’s group </a:t>
            </a:r>
            <a:r>
              <a:rPr lang="en-GB" baseline="0" smtClean="0"/>
              <a:t>membership </a:t>
            </a:r>
            <a:r>
              <a:rPr lang="en-GB" baseline="0" smtClean="0"/>
              <a:t>(membership in CTA </a:t>
            </a:r>
            <a:r>
              <a:rPr lang="en-GB" baseline="0" smtClean="0"/>
              <a:t>subprojects).</a:t>
            </a:r>
            <a:br>
              <a:rPr lang="en-GB" baseline="0" smtClean="0"/>
            </a:br>
            <a:r>
              <a:rPr lang="en-GB" baseline="0" smtClean="0"/>
              <a:t>- </a:t>
            </a:r>
            <a:r>
              <a:rPr lang="en-GB" baseline="0" smtClean="0"/>
              <a:t>This LDAP is not considered as a solution for the long term. </a:t>
            </a:r>
            <a:br>
              <a:rPr lang="en-GB" baseline="0" smtClean="0"/>
            </a:br>
            <a:r>
              <a:rPr lang="en-GB" baseline="0" smtClean="0"/>
              <a:t>During the teleconference participants agreed to suggest the following to CTA:</a:t>
            </a:r>
            <a:endParaRPr lang="en-GB" baseline="0" smtClean="0"/>
          </a:p>
          <a:p>
            <a:pPr marL="228600" marR="0" indent="-228600" algn="l" defTabSz="914400" rtl="0" eaLnBrk="0" fontAlgn="base" latinLnBrk="0" hangingPunct="0">
              <a:lnSpc>
                <a:spcPct val="100000"/>
              </a:lnSpc>
              <a:spcBef>
                <a:spcPct val="30000"/>
              </a:spcBef>
              <a:spcAft>
                <a:spcPct val="0"/>
              </a:spcAft>
              <a:buClrTx/>
              <a:buSzTx/>
              <a:buFontTx/>
              <a:buNone/>
              <a:tabLst/>
              <a:defRPr/>
            </a:pPr>
            <a:r>
              <a:rPr lang="en-GB" baseline="0" smtClean="0"/>
              <a:t>	- Use eduGAIN for every user authentication wherever </a:t>
            </a:r>
            <a:r>
              <a:rPr lang="en-GB" baseline="0" smtClean="0"/>
              <a:t>possible </a:t>
            </a:r>
            <a:endParaRPr lang="en-GB" baseline="0" smtClean="0"/>
          </a:p>
          <a:p>
            <a:pPr marL="228600" marR="0" indent="-228600" algn="l" defTabSz="914400" rtl="0" eaLnBrk="0" fontAlgn="base" latinLnBrk="0" hangingPunct="0">
              <a:lnSpc>
                <a:spcPct val="100000"/>
              </a:lnSpc>
              <a:spcBef>
                <a:spcPct val="30000"/>
              </a:spcBef>
              <a:spcAft>
                <a:spcPct val="0"/>
              </a:spcAft>
              <a:buClrTx/>
              <a:buSzTx/>
              <a:buFontTx/>
              <a:buNone/>
              <a:tabLst/>
              <a:defRPr/>
            </a:pPr>
            <a:r>
              <a:rPr lang="en-GB" baseline="0" smtClean="0"/>
              <a:t>	- Homeless </a:t>
            </a:r>
            <a:r>
              <a:rPr lang="en-GB" baseline="0" smtClean="0"/>
              <a:t>accounts should be provided for those users whose institutes are </a:t>
            </a:r>
            <a:r>
              <a:rPr lang="en-GB" baseline="0" smtClean="0"/>
              <a:t>not </a:t>
            </a:r>
            <a:r>
              <a:rPr lang="en-GB" baseline="0" smtClean="0"/>
              <a:t>federated, but only until the federation isn’t completed. </a:t>
            </a:r>
            <a:r>
              <a:rPr lang="en-GB" baseline="0" smtClean="0"/>
              <a:t/>
            </a:r>
            <a:br>
              <a:rPr lang="en-GB" baseline="0" smtClean="0"/>
            </a:br>
            <a:r>
              <a:rPr lang="en-GB" baseline="0" smtClean="0"/>
              <a:t>- LDAP </a:t>
            </a:r>
            <a:r>
              <a:rPr lang="en-GB" baseline="0" smtClean="0"/>
              <a:t>or possibly other solutions (e.g. Grouper, ...) should </a:t>
            </a:r>
            <a:r>
              <a:rPr lang="en-GB" baseline="0" smtClean="0"/>
              <a:t>be used </a:t>
            </a:r>
            <a:r>
              <a:rPr lang="en-GB" baseline="0" smtClean="0"/>
              <a:t>to store </a:t>
            </a:r>
            <a:r>
              <a:rPr lang="en-GB" baseline="0" smtClean="0"/>
              <a:t>additional </a:t>
            </a:r>
            <a:r>
              <a:rPr lang="en-GB" baseline="0" smtClean="0"/>
              <a:t>attributes about users (e.g. to </a:t>
            </a:r>
            <a:r>
              <a:rPr lang="en-GB" baseline="0" smtClean="0"/>
              <a:t>flag that someone is </a:t>
            </a:r>
            <a:r>
              <a:rPr lang="en-GB" baseline="0" smtClean="0"/>
              <a:t>priviledged, in which project the user is involved in, etc)</a:t>
            </a:r>
            <a:endParaRPr lang="en-GB" baseline="0" smtClean="0"/>
          </a:p>
          <a:p>
            <a:pPr marL="228600" marR="0" indent="-228600" algn="l" defTabSz="914400" rtl="0" eaLnBrk="0" fontAlgn="base" latinLnBrk="0" hangingPunct="0">
              <a:lnSpc>
                <a:spcPct val="100000"/>
              </a:lnSpc>
              <a:spcBef>
                <a:spcPct val="30000"/>
              </a:spcBef>
              <a:spcAft>
                <a:spcPct val="0"/>
              </a:spcAft>
              <a:buClrTx/>
              <a:buSzTx/>
              <a:buFontTx/>
              <a:buNone/>
              <a:tabLst/>
              <a:defRPr/>
            </a:pPr>
            <a:r>
              <a:rPr lang="en-GB" baseline="0" smtClean="0"/>
              <a:t>	</a:t>
            </a:r>
            <a:endParaRPr lang="en-GB" smtClean="0"/>
          </a:p>
          <a:p>
            <a:pPr marL="228600" indent="-228600">
              <a:buNone/>
            </a:pPr>
            <a:r>
              <a:rPr lang="en-GB" smtClean="0"/>
              <a:t>2. The Requirements document also</a:t>
            </a:r>
            <a:r>
              <a:rPr lang="en-GB" baseline="0" smtClean="0"/>
              <a:t> </a:t>
            </a:r>
            <a:r>
              <a:rPr lang="en-GB" smtClean="0"/>
              <a:t>mentions ‘CTA internal users’ and ‘CTA grid users’ (pp</a:t>
            </a:r>
            <a:r>
              <a:rPr lang="en-GB" baseline="0" smtClean="0"/>
              <a:t> 6)</a:t>
            </a:r>
            <a:r>
              <a:rPr lang="en-GB" smtClean="0"/>
              <a:t>.</a:t>
            </a:r>
            <a:r>
              <a:rPr lang="en-GB" baseline="0" smtClean="0"/>
              <a:t> I see these only as another way of user categorisation. I.e. Some of the users will be internal. Some of the (priviledged) users will be grid users. So why are these mentioned in the Requirement document? </a:t>
            </a:r>
          </a:p>
          <a:p>
            <a:pPr marL="228600" indent="-228600">
              <a:buAutoNum type="arabicPeriod"/>
            </a:pPr>
            <a:endParaRPr lang="en-GB"/>
          </a:p>
        </p:txBody>
      </p:sp>
      <p:sp>
        <p:nvSpPr>
          <p:cNvPr id="4" name="Slide Number Placeholder 3"/>
          <p:cNvSpPr>
            <a:spLocks noGrp="1"/>
          </p:cNvSpPr>
          <p:nvPr>
            <p:ph type="sldNum" sz="quarter" idx="10"/>
          </p:nvPr>
        </p:nvSpPr>
        <p:spPr/>
        <p:txBody>
          <a:bodyPr/>
          <a:lstStyle/>
          <a:p>
            <a:pPr>
              <a:defRPr/>
            </a:pPr>
            <a:fld id="{B86FC97E-D4CA-4D5D-8F3D-BA3B2C598123}"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GB" smtClean="0"/>
              <a:t>Where are / will be the Archived data sets stored? On storage sites provided by the NGIs? </a:t>
            </a:r>
            <a:br>
              <a:rPr lang="en-GB" smtClean="0"/>
            </a:br>
            <a:r>
              <a:rPr lang="en-GB" smtClean="0"/>
              <a:t>- Most of the data is restricted to members of the CTA collaboration, that is why</a:t>
            </a:r>
            <a:r>
              <a:rPr lang="en-GB" baseline="0" smtClean="0"/>
              <a:t> these will be </a:t>
            </a:r>
            <a:r>
              <a:rPr lang="en-GB" baseline="0" smtClean="0"/>
              <a:t>very likely to be stored </a:t>
            </a:r>
            <a:r>
              <a:rPr lang="en-GB" baseline="0" smtClean="0"/>
              <a:t>in the CTA centres. Open data could be stored </a:t>
            </a:r>
            <a:r>
              <a:rPr lang="en-GB" baseline="0" smtClean="0"/>
              <a:t>and made available publicly on </a:t>
            </a:r>
            <a:r>
              <a:rPr lang="en-GB" baseline="0" smtClean="0"/>
              <a:t>NGI sites. </a:t>
            </a:r>
            <a:r>
              <a:rPr lang="en-GB" baseline="0" smtClean="0">
                <a:sym typeface="Wingdings" pitchFamily="2" charset="2"/>
              </a:rPr>
              <a:t> Could </a:t>
            </a:r>
            <a:r>
              <a:rPr lang="en-GB" baseline="0" smtClean="0">
                <a:sym typeface="Wingdings" pitchFamily="2" charset="2"/>
              </a:rPr>
              <a:t>the VT add recommendations towards this direction </a:t>
            </a:r>
            <a:r>
              <a:rPr lang="en-GB" baseline="0" smtClean="0">
                <a:sym typeface="Wingdings" pitchFamily="2" charset="2"/>
              </a:rPr>
              <a:t>into </a:t>
            </a:r>
            <a:r>
              <a:rPr lang="en-GB" baseline="0" smtClean="0">
                <a:sym typeface="Wingdings" pitchFamily="2" charset="2"/>
              </a:rPr>
              <a:t>its final report? </a:t>
            </a:r>
            <a:r>
              <a:rPr lang="en-GB" smtClean="0"/>
              <a:t/>
            </a:r>
            <a:br>
              <a:rPr lang="en-GB" smtClean="0"/>
            </a:br>
            <a:endParaRPr lang="en-GB" smtClean="0"/>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GB" smtClean="0"/>
              <a:t>Are some of the the embedded applications already available? If so, where can we find more information about them? (Are they binaries, web services, ...?) Could we identify one</a:t>
            </a:r>
            <a:r>
              <a:rPr lang="en-GB" baseline="0" smtClean="0"/>
              <a:t> or more CTA scientific data analysis pipelines?</a:t>
            </a:r>
            <a:br>
              <a:rPr lang="en-GB" baseline="0" smtClean="0"/>
            </a:br>
            <a:r>
              <a:rPr lang="en-GB" baseline="0" smtClean="0"/>
              <a:t>- MC simulation applications already exist, and are integrated into the Polish prototype. </a:t>
            </a:r>
            <a:br>
              <a:rPr lang="en-GB" baseline="0" smtClean="0"/>
            </a:br>
            <a:r>
              <a:rPr lang="en-GB" baseline="0" smtClean="0"/>
              <a:t>- There are event reconstruction tools as external tools under development. </a:t>
            </a:r>
          </a:p>
          <a:p>
            <a:pPr marL="228600" marR="0" indent="-228600" algn="l" defTabSz="914400" rtl="0" eaLnBrk="0" fontAlgn="base" latinLnBrk="0" hangingPunct="0">
              <a:lnSpc>
                <a:spcPct val="100000"/>
              </a:lnSpc>
              <a:spcBef>
                <a:spcPct val="30000"/>
              </a:spcBef>
              <a:spcAft>
                <a:spcPct val="0"/>
              </a:spcAft>
              <a:buClrTx/>
              <a:buSzTx/>
              <a:buFont typeface="+mj-lt"/>
              <a:buNone/>
              <a:tabLst/>
              <a:defRPr/>
            </a:pPr>
            <a:r>
              <a:rPr lang="en-GB" baseline="0" smtClean="0"/>
              <a:t>	These will be presented on the Webinar workshop.</a:t>
            </a:r>
            <a:endParaRPr lang="en-GB" smtClean="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endParaRPr lang="en-GB" baseline="0" smtClean="0"/>
          </a:p>
          <a:p>
            <a:pPr marL="228600" marR="0" indent="-228600" algn="l" defTabSz="914400" rtl="0" eaLnBrk="0" fontAlgn="base" latinLnBrk="0" hangingPunct="0">
              <a:lnSpc>
                <a:spcPct val="100000"/>
              </a:lnSpc>
              <a:spcBef>
                <a:spcPct val="30000"/>
              </a:spcBef>
              <a:spcAft>
                <a:spcPct val="0"/>
              </a:spcAft>
              <a:buClrTx/>
              <a:buSzTx/>
              <a:buFont typeface="+mj-lt"/>
              <a:buNone/>
              <a:tabLst/>
              <a:defRPr/>
            </a:pPr>
            <a:r>
              <a:rPr lang="en-GB" smtClean="0"/>
              <a:t>3. UR-SG-0040</a:t>
            </a:r>
            <a:r>
              <a:rPr lang="en-GB" baseline="0" smtClean="0"/>
              <a:t> </a:t>
            </a:r>
            <a:r>
              <a:rPr lang="en-GB" baseline="0" smtClean="0"/>
              <a:t>mentions ‘minimal Data Management Monitoring applications’. To which application category do these belong? The scientific analysis tools? (category 3.2 on the slide)</a:t>
            </a:r>
            <a:br>
              <a:rPr lang="en-GB" baseline="0" smtClean="0"/>
            </a:br>
            <a:r>
              <a:rPr lang="en-GB" baseline="0" smtClean="0"/>
              <a:t>- Could be in the second (observation oriented)</a:t>
            </a:r>
            <a:br>
              <a:rPr lang="en-GB" baseline="0" smtClean="0"/>
            </a:br>
            <a:endParaRPr lang="en-GB" baseline="0" smtClean="0"/>
          </a:p>
          <a:p>
            <a:pPr marL="228600" indent="-228600">
              <a:buNone/>
            </a:pPr>
            <a:r>
              <a:rPr lang="en-GB" baseline="0" smtClean="0"/>
              <a:t>4. UR-SG-0630 </a:t>
            </a:r>
            <a:r>
              <a:rPr lang="en-GB" baseline="0" smtClean="0"/>
              <a:t>refers to a ‘predefined Science Gateway software policy’. What is this? What topics will it cover, who will write it?</a:t>
            </a:r>
            <a:br>
              <a:rPr lang="en-GB" baseline="0" smtClean="0"/>
            </a:br>
            <a:r>
              <a:rPr lang="en-GB" baseline="0" smtClean="0"/>
              <a:t>- It will have to be defined later by the CTA </a:t>
            </a:r>
            <a:r>
              <a:rPr lang="en-GB" baseline="0" smtClean="0"/>
              <a:t>collaboration. It will describe how someone can define </a:t>
            </a:r>
            <a:r>
              <a:rPr lang="en-GB" baseline="0" smtClean="0"/>
              <a:t>a new application in the </a:t>
            </a:r>
            <a:r>
              <a:rPr lang="en-GB" baseline="0" smtClean="0"/>
              <a:t>SG. </a:t>
            </a:r>
            <a:endParaRPr lang="en-GB" baseline="0" smtClean="0"/>
          </a:p>
          <a:p>
            <a:pPr marL="228600" indent="-228600">
              <a:buAutoNum type="arabicPeriod"/>
            </a:pPr>
            <a:endParaRPr lang="en-GB" smtClean="0"/>
          </a:p>
        </p:txBody>
      </p:sp>
      <p:sp>
        <p:nvSpPr>
          <p:cNvPr id="4" name="Slide Number Placeholder 3"/>
          <p:cNvSpPr>
            <a:spLocks noGrp="1"/>
          </p:cNvSpPr>
          <p:nvPr>
            <p:ph type="sldNum" sz="quarter" idx="10"/>
          </p:nvPr>
        </p:nvSpPr>
        <p:spPr/>
        <p:txBody>
          <a:bodyPr/>
          <a:lstStyle/>
          <a:p>
            <a:pPr>
              <a:defRPr/>
            </a:pPr>
            <a:fld id="{B86FC97E-D4CA-4D5D-8F3D-BA3B2C598123}"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GB" smtClean="0"/>
              <a:t>Is this distinction </a:t>
            </a:r>
            <a:r>
              <a:rPr lang="en-GB" baseline="0" smtClean="0"/>
              <a:t>of expert and basic users </a:t>
            </a:r>
            <a:r>
              <a:rPr lang="en-GB" smtClean="0"/>
              <a:t>acceptable in</a:t>
            </a:r>
            <a:r>
              <a:rPr lang="en-GB" baseline="0" smtClean="0"/>
              <a:t> a CTA science gateway? </a:t>
            </a:r>
            <a:br>
              <a:rPr lang="en-GB" baseline="0" smtClean="0"/>
            </a:br>
            <a:r>
              <a:rPr lang="en-GB" baseline="0" smtClean="0"/>
              <a:t>I.e. </a:t>
            </a:r>
            <a:r>
              <a:rPr lang="en-GB" sz="1200" kern="1200" smtClean="0">
                <a:solidFill>
                  <a:schemeClr val="tx1"/>
                </a:solidFill>
                <a:latin typeface="+mn-lt"/>
                <a:ea typeface="+mn-ea"/>
                <a:cs typeface="+mn-cs"/>
              </a:rPr>
              <a:t>Power users would define new Monte Carlo simulation</a:t>
            </a:r>
            <a:r>
              <a:rPr lang="en-GB" sz="1200" kern="1200" baseline="0" smtClean="0">
                <a:solidFill>
                  <a:schemeClr val="tx1"/>
                </a:solidFill>
                <a:latin typeface="+mn-lt"/>
                <a:ea typeface="+mn-ea"/>
                <a:cs typeface="+mn-cs"/>
              </a:rPr>
              <a:t> pipelines; </a:t>
            </a:r>
            <a:r>
              <a:rPr lang="en-GB" sz="1200" kern="1200" smtClean="0">
                <a:solidFill>
                  <a:schemeClr val="tx1"/>
                </a:solidFill>
                <a:latin typeface="+mn-lt"/>
                <a:ea typeface="+mn-ea"/>
                <a:cs typeface="+mn-cs"/>
              </a:rPr>
              <a:t>Basic users would run pre-defined Monte Carlo code with custom parameters and data.  (This relates to UR-SSO-0030)</a:t>
            </a:r>
          </a:p>
          <a:p>
            <a:pPr marL="228600" indent="-228600">
              <a:buNone/>
            </a:pPr>
            <a:r>
              <a:rPr lang="en-GB" smtClean="0"/>
              <a:t>	- </a:t>
            </a:r>
            <a:r>
              <a:rPr lang="en-GB" smtClean="0"/>
              <a:t>Yes it </a:t>
            </a:r>
            <a:r>
              <a:rPr lang="en-GB" smtClean="0"/>
              <a:t>is </a:t>
            </a:r>
            <a:r>
              <a:rPr lang="en-GB" smtClean="0"/>
              <a:t>ok</a:t>
            </a:r>
            <a:r>
              <a:rPr lang="en-GB" smtClean="0"/>
              <a:t>. </a:t>
            </a:r>
          </a:p>
          <a:p>
            <a:pPr marL="228600" indent="-228600">
              <a:buNone/>
            </a:pPr>
            <a:endParaRPr lang="en-GB"/>
          </a:p>
        </p:txBody>
      </p:sp>
      <p:sp>
        <p:nvSpPr>
          <p:cNvPr id="4" name="Slide Number Placeholder 3"/>
          <p:cNvSpPr>
            <a:spLocks noGrp="1"/>
          </p:cNvSpPr>
          <p:nvPr>
            <p:ph type="sldNum" sz="quarter" idx="10"/>
          </p:nvPr>
        </p:nvSpPr>
        <p:spPr/>
        <p:txBody>
          <a:bodyPr/>
          <a:lstStyle/>
          <a:p>
            <a:pPr>
              <a:defRPr/>
            </a:pPr>
            <a:fld id="{B86FC97E-D4CA-4D5D-8F3D-BA3B2C598123}" type="slidenum">
              <a:rPr lang="en-US" smtClean="0"/>
              <a:pPr>
                <a:defRPr/>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userDrawn="1"/>
        </p:nvPicPr>
        <p:blipFill rotWithShape="1">
          <a:blip r:embed="rId2" cstate="print">
            <a:extLst>
              <a:ext uri="{28A0092B-C50C-407E-A947-70E740481C1C}">
                <a14:useLocalDpi xmlns:a14="http://schemas.microsoft.com/office/drawing/2010/main" xmlns="" val="0"/>
              </a:ext>
            </a:extLst>
          </a:blip>
          <a:srcRect t="6179"/>
          <a:stretch/>
        </p:blipFill>
        <p:spPr bwMode="auto">
          <a:xfrm>
            <a:off x="0" y="1043869"/>
            <a:ext cx="1447800" cy="54363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sp>
        <p:nvSpPr>
          <p:cNvPr id="5" name="Text Box 2"/>
          <p:cNvSpPr txBox="1">
            <a:spLocks noChangeArrowheads="1"/>
          </p:cNvSpPr>
          <p:nvPr userDrawn="1"/>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sp>
        <p:nvSpPr>
          <p:cNvPr id="11" name="Text Box 12"/>
          <p:cNvSpPr txBox="1">
            <a:spLocks noChangeArrowheads="1"/>
          </p:cNvSpPr>
          <p:nvPr userDrawn="1"/>
        </p:nvSpPr>
        <p:spPr bwMode="auto">
          <a:xfrm>
            <a:off x="6551613" y="503238"/>
            <a:ext cx="2663825" cy="577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1pPr>
            <a:lvl2pPr marL="742950" indent="-28575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2pPr>
            <a:lvl3pPr marL="11430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3pPr>
            <a:lvl4pPr marL="16002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4pPr>
            <a:lvl5pPr marL="20574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9pPr>
          </a:lstStyle>
          <a:p>
            <a:pPr algn="r" eaLnBrk="1" hangingPunct="1"/>
            <a:r>
              <a:rPr lang="en-GB" sz="2400" b="1" u="none">
                <a:solidFill>
                  <a:srgbClr val="FFFFFF"/>
                </a:solidFill>
                <a:ea typeface="SimSun" pitchFamily="2" charset="-122"/>
              </a:rPr>
              <a:t>EGI-InSPIRE</a:t>
            </a:r>
          </a:p>
        </p:txBody>
      </p:sp>
      <p:pic>
        <p:nvPicPr>
          <p:cNvPr id="12" name="Picture 3"/>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pic>
        <p:nvPicPr>
          <p:cNvPr id="13" name="Picture 4"/>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sp>
        <p:nvSpPr>
          <p:cNvPr id="14" name="Rectangle 17"/>
          <p:cNvSpPr>
            <a:spLocks noChangeArrowheads="1"/>
          </p:cNvSpPr>
          <p:nvPr userDrawn="1"/>
        </p:nvSpPr>
        <p:spPr bwMode="auto">
          <a:xfrm>
            <a:off x="7667625" y="6586538"/>
            <a:ext cx="14478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15" name="Rectangle 18"/>
          <p:cNvSpPr>
            <a:spLocks noChangeArrowheads="1"/>
          </p:cNvSpPr>
          <p:nvPr userDrawn="1"/>
        </p:nvSpPr>
        <p:spPr bwMode="auto">
          <a:xfrm>
            <a:off x="53975" y="6605588"/>
            <a:ext cx="22860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
        <p:nvSpPr>
          <p:cNvPr id="2" name="Title 1"/>
          <p:cNvSpPr>
            <a:spLocks noGrp="1"/>
          </p:cNvSpPr>
          <p:nvPr userDrawn="1">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8" name="Slide Number Placeholder 5"/>
          <p:cNvSpPr>
            <a:spLocks noGrp="1"/>
          </p:cNvSpPr>
          <p:nvPr userDrawn="1">
            <p:ph type="sldNum" sz="quarter" idx="12"/>
          </p:nvPr>
        </p:nvSpPr>
        <p:spPr>
          <a:xfrm>
            <a:off x="6975475" y="6356350"/>
            <a:ext cx="2133600" cy="365125"/>
          </a:xfrm>
        </p:spPr>
        <p:txBody>
          <a:bodyPr/>
          <a:lstStyle>
            <a:lvl1pPr>
              <a:defRPr>
                <a:solidFill>
                  <a:schemeClr val="bg1"/>
                </a:solidFill>
                <a:latin typeface="Arial" pitchFamily="34" charset="0"/>
                <a:cs typeface="Arial" pitchFamily="34" charset="0"/>
              </a:defRPr>
            </a:lvl1pPr>
          </a:lstStyle>
          <a:p>
            <a:pPr>
              <a:defRPr/>
            </a:pPr>
            <a:fld id="{15715CC5-53A4-439F-A85F-0604235AB755}" type="slidenum">
              <a:rPr lang="en-US"/>
              <a:pPr>
                <a:defRPr/>
              </a:pPr>
              <a:t>‹#›</a:t>
            </a:fld>
            <a:endParaRPr lang="en-US" dirty="0"/>
          </a:p>
        </p:txBody>
      </p:sp>
    </p:spTree>
    <p:extLst>
      <p:ext uri="{BB962C8B-B14F-4D97-AF65-F5344CB8AC3E}">
        <p14:creationId xmlns:p14="http://schemas.microsoft.com/office/powerpoint/2010/main" xmlns="" val="28951714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5"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F71A5324-CBDA-4AB1-B6C0-866E945D4178}"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4"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272C12F9-E241-447A-AF2A-B28DFA5B0331}" type="slidenum">
              <a:rPr lang="hu-HU"/>
              <a:pPr>
                <a:defRPr/>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7" name="Slide Number Placeholder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AD8CF050-211E-4331-96A1-80807F742F62}" type="slidenum">
              <a:rPr lang="hu-HU"/>
              <a:pPr>
                <a:defRPr/>
              </a:pPr>
              <a:t>‹#›</a:t>
            </a:fld>
            <a:endParaRPr lang="hu-H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7" name="Slide Number Placeholder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25AC5F49-E71E-41AF-9AAE-C18FCA47AE66}" type="slidenum">
              <a:rPr lang="hu-HU"/>
              <a:pPr>
                <a:defRPr/>
              </a:pPr>
              <a:t>‹#›</a:t>
            </a:fld>
            <a:endParaRPr lang="hu-H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6"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BC0B9F3B-DE42-40F2-93DF-52459827603A}" type="slidenum">
              <a:rPr lang="hu-HU"/>
              <a:pPr>
                <a:defRPr/>
              </a:pPr>
              <a:t>‹#›</a:t>
            </a:fld>
            <a:endParaRPr lang="hu-H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6"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BB3853D5-1AC7-4B0E-8439-91FD34B0946B}" type="slidenum">
              <a:rPr lang="hu-HU"/>
              <a:pPr>
                <a:defRPr/>
              </a:pPr>
              <a:t>‹#›</a:t>
            </a:fld>
            <a:endParaRPr lang="hu-H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7" name="Slide Number Placeholder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77FE9899-C90E-4532-BACF-E4AE2FB6C677}" type="slidenum">
              <a:rPr lang="hu-HU"/>
              <a:pPr>
                <a:defRPr/>
              </a:pPr>
              <a:t>‹#›</a:t>
            </a:fld>
            <a:endParaRPr lang="hu-H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a:p>
        </p:txBody>
      </p:sp>
      <p:sp>
        <p:nvSpPr>
          <p:cNvPr id="5"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6"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6A46344E-92F4-4314-8261-6D244FD1462C}" type="slidenum">
              <a:rPr lang="hu-HU"/>
              <a:pPr>
                <a:defRPr/>
              </a:pPr>
              <a:t>‹#›</a:t>
            </a:fld>
            <a:endParaRPr lang="hu-H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524000" y="228600"/>
            <a:ext cx="6019800" cy="5334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685800" y="1371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371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685800" y="3505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3505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lang="en-US"/>
          </a:p>
        </p:txBody>
      </p:sp>
      <p:sp>
        <p:nvSpPr>
          <p:cNvPr id="4" name="Date Placeholder 3"/>
          <p:cNvSpPr>
            <a:spLocks noGrp="1"/>
          </p:cNvSpPr>
          <p:nvPr>
            <p:ph type="dt" sz="half" idx="10"/>
          </p:nvPr>
        </p:nvSpPr>
        <p:spPr/>
        <p:txBody>
          <a:bodyPr/>
          <a:lstStyle/>
          <a:p>
            <a:fld id="{F638888E-0E3D-134B-BAF9-7E892C5098D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963494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35EAE03-69BD-4C08-B18E-8C9F5694E65D}" type="slidenum">
              <a:rPr lang="en-US"/>
              <a:pPr>
                <a:defRPr/>
              </a:pPr>
              <a:t>‹#›</a:t>
            </a:fld>
            <a:endParaRPr lang="en-US" dirty="0"/>
          </a:p>
        </p:txBody>
      </p:sp>
    </p:spTree>
    <p:extLst>
      <p:ext uri="{BB962C8B-B14F-4D97-AF65-F5344CB8AC3E}">
        <p14:creationId xmlns:p14="http://schemas.microsoft.com/office/powerpoint/2010/main" xmlns="" val="177241342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p>
            <a:fld id="{F638888E-0E3D-134B-BAF9-7E892C5098D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4973197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it-IT"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Click to edit Master text styles</a:t>
            </a:r>
          </a:p>
        </p:txBody>
      </p:sp>
      <p:sp>
        <p:nvSpPr>
          <p:cNvPr id="4" name="Date Placeholder 3"/>
          <p:cNvSpPr>
            <a:spLocks noGrp="1"/>
          </p:cNvSpPr>
          <p:nvPr>
            <p:ph type="dt" sz="half" idx="10"/>
          </p:nvPr>
        </p:nvSpPr>
        <p:spPr/>
        <p:txBody>
          <a:bodyPr/>
          <a:lstStyle/>
          <a:p>
            <a:fld id="{F638888E-0E3D-134B-BAF9-7E892C5098D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1834774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5" name="Date Placeholder 4"/>
          <p:cNvSpPr>
            <a:spLocks noGrp="1"/>
          </p:cNvSpPr>
          <p:nvPr>
            <p:ph type="dt" sz="half" idx="10"/>
          </p:nvPr>
        </p:nvSpPr>
        <p:spPr/>
        <p:txBody>
          <a:bodyPr/>
          <a:lstStyle/>
          <a:p>
            <a:fld id="{F638888E-0E3D-134B-BAF9-7E892C5098D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4795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7" name="Date Placeholder 6"/>
          <p:cNvSpPr>
            <a:spLocks noGrp="1"/>
          </p:cNvSpPr>
          <p:nvPr>
            <p:ph type="dt" sz="half" idx="10"/>
          </p:nvPr>
        </p:nvSpPr>
        <p:spPr/>
        <p:txBody>
          <a:bodyPr/>
          <a:lstStyle/>
          <a:p>
            <a:fld id="{F638888E-0E3D-134B-BAF9-7E892C5098D9}" type="datetimeFigureOut">
              <a:rPr lang="en-US" smtClean="0"/>
              <a:pPr/>
              <a:t>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9971033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Date Placeholder 2"/>
          <p:cNvSpPr>
            <a:spLocks noGrp="1"/>
          </p:cNvSpPr>
          <p:nvPr>
            <p:ph type="dt" sz="half" idx="10"/>
          </p:nvPr>
        </p:nvSpPr>
        <p:spPr/>
        <p:txBody>
          <a:bodyPr/>
          <a:lstStyle/>
          <a:p>
            <a:fld id="{F638888E-0E3D-134B-BAF9-7E892C5098D9}" type="datetimeFigureOut">
              <a:rPr lang="en-US" smtClean="0"/>
              <a:pPr/>
              <a:t>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2029197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8888E-0E3D-134B-BAF9-7E892C5098D9}" type="datetimeFigureOut">
              <a:rPr lang="en-US" smtClean="0"/>
              <a:pPr/>
              <a:t>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31953540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t-I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F638888E-0E3D-134B-BAF9-7E892C5098D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23769927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t-IT"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F638888E-0E3D-134B-BAF9-7E892C5098D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10991409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p>
            <a:fld id="{F638888E-0E3D-134B-BAF9-7E892C5098D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20120987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p>
            <a:fld id="{F638888E-0E3D-134B-BAF9-7E892C5098D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13ABA-8790-BD4C-A71E-7E6269E38208}" type="slidenum">
              <a:rPr lang="en-US" smtClean="0"/>
              <a:pPr/>
              <a:t>‹#›</a:t>
            </a:fld>
            <a:endParaRPr lang="en-US"/>
          </a:p>
        </p:txBody>
      </p:sp>
    </p:spTree>
    <p:extLst>
      <p:ext uri="{BB962C8B-B14F-4D97-AF65-F5344CB8AC3E}">
        <p14:creationId xmlns:p14="http://schemas.microsoft.com/office/powerpoint/2010/main" xmlns="" val="74116108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Slide Number Placeholder 5"/>
          <p:cNvSpPr>
            <a:spLocks noGrp="1"/>
          </p:cNvSpPr>
          <p:nvPr>
            <p:ph type="sldNum" sz="quarter" idx="12"/>
          </p:nvPr>
        </p:nvSpPr>
        <p:spPr/>
        <p:txBody>
          <a:bodyPr/>
          <a:lstStyle>
            <a:lvl1pPr>
              <a:defRPr/>
            </a:lvl1pPr>
          </a:lstStyle>
          <a:p>
            <a:pPr>
              <a:defRPr/>
            </a:pPr>
            <a:fld id="{1D53C9E4-42E2-402A-B0B1-17451789FE1F}" type="slidenum">
              <a:rPr lang="en-US"/>
              <a:pPr>
                <a:defRPr/>
              </a:pPr>
              <a:t>‹#›</a:t>
            </a:fld>
            <a:endParaRPr lang="en-US" dirty="0"/>
          </a:p>
        </p:txBody>
      </p:sp>
    </p:spTree>
    <p:extLst>
      <p:ext uri="{BB962C8B-B14F-4D97-AF65-F5344CB8AC3E}">
        <p14:creationId xmlns:p14="http://schemas.microsoft.com/office/powerpoint/2010/main" xmlns="" val="407060670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Abgerundetes Rechteck 1"/>
          <p:cNvSpPr/>
          <p:nvPr userDrawn="1"/>
        </p:nvSpPr>
        <p:spPr bwMode="auto">
          <a:xfrm>
            <a:off x="611560" y="1844824"/>
            <a:ext cx="7920880" cy="1656184"/>
          </a:xfrm>
          <a:prstGeom prst="roundRect">
            <a:avLst>
              <a:gd name="adj" fmla="val 7560"/>
            </a:avLst>
          </a:pr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4400" b="1" i="0" u="none" strike="noStrike" cap="none" normalizeH="0" baseline="0">
              <a:ln>
                <a:noFill/>
              </a:ln>
              <a:solidFill>
                <a:schemeClr val="tx2"/>
              </a:solidFill>
              <a:effectLst/>
              <a:latin typeface="Trebuchet MS" pitchFamily="-65" charset="0"/>
            </a:endParaRPr>
          </a:p>
        </p:txBody>
      </p:sp>
      <p:pic>
        <p:nvPicPr>
          <p:cNvPr id="9" name="Picture 8" descr="Macintosh HD:Users:birke:birke:MoSGrid:MoSGrid_logo2_600dpi.png"/>
          <p:cNvPicPr>
            <a:picLocks noChangeAspect="1"/>
          </p:cNvPicPr>
          <p:nvPr userDrawn="1"/>
        </p:nvPicPr>
        <p:blipFill>
          <a:blip r:embed="rId2" cstate="print"/>
          <a:srcRect/>
          <a:stretch>
            <a:fillRect/>
          </a:stretch>
        </p:blipFill>
        <p:spPr bwMode="auto">
          <a:xfrm>
            <a:off x="6565220" y="0"/>
            <a:ext cx="2548761" cy="1765724"/>
          </a:xfrm>
          <a:prstGeom prst="rect">
            <a:avLst/>
          </a:prstGeom>
          <a:noFill/>
          <a:ln w="9525">
            <a:noFill/>
            <a:miter lim="800000"/>
            <a:headEnd/>
            <a:tailEnd/>
          </a:ln>
        </p:spPr>
      </p:pic>
      <p:sp>
        <p:nvSpPr>
          <p:cNvPr id="566275" name="Rectangle 3"/>
          <p:cNvSpPr>
            <a:spLocks noGrp="1" noChangeArrowheads="1"/>
          </p:cNvSpPr>
          <p:nvPr>
            <p:ph type="ctrTitle"/>
          </p:nvPr>
        </p:nvSpPr>
        <p:spPr>
          <a:xfrm>
            <a:off x="685800" y="1905000"/>
            <a:ext cx="7772400" cy="1524000"/>
          </a:xfrm>
          <a:prstGeom prst="rect">
            <a:avLst/>
          </a:prstGeom>
        </p:spPr>
        <p:txBody>
          <a:bodyPr>
            <a:normAutofit/>
          </a:bodyPr>
          <a:lstStyle>
            <a:lvl1pPr algn="ctr">
              <a:defRPr sz="4400">
                <a:solidFill>
                  <a:schemeClr val="tx2"/>
                </a:solidFill>
              </a:defRPr>
            </a:lvl1pPr>
          </a:lstStyle>
          <a:p>
            <a:r>
              <a:rPr lang="de-DE" smtClean="0"/>
              <a:t>Mastertitelformat bearbeiten</a:t>
            </a:r>
            <a:endParaRPr lang="de-DE" dirty="0"/>
          </a:p>
        </p:txBody>
      </p:sp>
      <p:sp>
        <p:nvSpPr>
          <p:cNvPr id="566276" name="Rectangle 4"/>
          <p:cNvSpPr>
            <a:spLocks noGrp="1" noChangeArrowheads="1"/>
          </p:cNvSpPr>
          <p:nvPr>
            <p:ph type="subTitle" idx="1"/>
          </p:nvPr>
        </p:nvSpPr>
        <p:spPr>
          <a:xfrm>
            <a:off x="1447800" y="3701008"/>
            <a:ext cx="6400800" cy="1600200"/>
          </a:xfrm>
          <a:prstGeom prst="rect">
            <a:avLst/>
          </a:prstGeom>
        </p:spPr>
        <p:txBody>
          <a:bodyPr>
            <a:normAutofit/>
          </a:bodyPr>
          <a:lstStyle>
            <a:lvl1pPr marL="0" indent="0" algn="ctr">
              <a:buFontTx/>
              <a:buNone/>
              <a:defRPr sz="3200" b="0">
                <a:solidFill>
                  <a:schemeClr val="tx2">
                    <a:lumMod val="50000"/>
                  </a:schemeClr>
                </a:solidFill>
              </a:defRPr>
            </a:lvl1pPr>
          </a:lstStyle>
          <a:p>
            <a:r>
              <a:rPr lang="de-DE" smtClean="0"/>
              <a:t>Master-Untertitelformat bearbeiten</a:t>
            </a:r>
            <a:endParaRPr lang="de-DE" dirty="0"/>
          </a:p>
        </p:txBody>
      </p:sp>
      <p:pic>
        <p:nvPicPr>
          <p:cNvPr id="15" name="Bild 7" descr="BMBF_RGB_Gef_L_e-1.jpg"/>
          <p:cNvPicPr>
            <a:picLocks noChangeAspect="1"/>
          </p:cNvPicPr>
          <p:nvPr userDrawn="1"/>
        </p:nvPicPr>
        <p:blipFill rotWithShape="1">
          <a:blip r:embed="rId3" cstate="print"/>
          <a:srcRect l="9237" t="6772" r="15021" b="14052"/>
          <a:stretch/>
        </p:blipFill>
        <p:spPr>
          <a:xfrm>
            <a:off x="75414" y="5363852"/>
            <a:ext cx="1508289" cy="1206630"/>
          </a:xfrm>
          <a:prstGeom prst="rect">
            <a:avLst/>
          </a:prstGeom>
        </p:spPr>
      </p:pic>
      <p:sp>
        <p:nvSpPr>
          <p:cNvPr id="16" name="Untertitel 2"/>
          <p:cNvSpPr txBox="1">
            <a:spLocks/>
          </p:cNvSpPr>
          <p:nvPr userDrawn="1"/>
        </p:nvSpPr>
        <p:spPr>
          <a:xfrm>
            <a:off x="514689" y="6484779"/>
            <a:ext cx="1224136" cy="381000"/>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1" i="0" u="none" strike="noStrike" kern="1200" cap="none" spc="0" normalizeH="0" baseline="0" dirty="0" smtClean="0">
                <a:ln>
                  <a:noFill/>
                </a:ln>
                <a:solidFill>
                  <a:schemeClr val="tx2">
                    <a:lumMod val="75000"/>
                  </a:schemeClr>
                </a:solidFill>
                <a:effectLst/>
                <a:uLnTx/>
                <a:uFillTx/>
                <a:latin typeface="Arial Narrow" pitchFamily="34" charset="0"/>
                <a:ea typeface="+mn-ea"/>
                <a:cs typeface="Arial" pitchFamily="34" charset="0"/>
              </a:rPr>
              <a:t>grant: 01IG09006</a:t>
            </a:r>
            <a:endParaRPr kumimoji="0" lang="en-US" sz="1200" b="1" i="0" u="none" strike="noStrike" kern="1200" cap="none" spc="0" normalizeH="0" baseline="0" dirty="0">
              <a:ln>
                <a:noFill/>
              </a:ln>
              <a:solidFill>
                <a:schemeClr val="tx2">
                  <a:lumMod val="75000"/>
                </a:schemeClr>
              </a:solidFill>
              <a:effectLst/>
              <a:uLnTx/>
              <a:uFillTx/>
              <a:latin typeface="Arial Narrow" pitchFamily="34" charset="0"/>
              <a:ea typeface="+mn-ea"/>
              <a:cs typeface="Arial" pitchFamily="34" charset="0"/>
            </a:endParaRPr>
          </a:p>
        </p:txBody>
      </p:sp>
    </p:spTree>
  </p:cSld>
  <p:clrMapOvr>
    <a:masterClrMapping/>
  </p:clrMapOv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el und Inhalt">
    <p:bg>
      <p:bgRef idx="1001">
        <a:schemeClr val="bg1"/>
      </p:bgRef>
    </p:bg>
    <p:spTree>
      <p:nvGrpSpPr>
        <p:cNvPr id="1" name=""/>
        <p:cNvGrpSpPr/>
        <p:nvPr/>
      </p:nvGrpSpPr>
      <p:grpSpPr>
        <a:xfrm>
          <a:off x="0" y="0"/>
          <a:ext cx="0" cy="0"/>
          <a:chOff x="0" y="0"/>
          <a:chExt cx="0" cy="0"/>
        </a:xfrm>
      </p:grpSpPr>
      <p:sp>
        <p:nvSpPr>
          <p:cNvPr id="3" name="Inhaltsplatzhalter 2"/>
          <p:cNvSpPr>
            <a:spLocks noGrp="1"/>
          </p:cNvSpPr>
          <p:nvPr>
            <p:ph idx="1"/>
          </p:nvPr>
        </p:nvSpPr>
        <p:spPr>
          <a:xfrm>
            <a:off x="155448" y="990600"/>
            <a:ext cx="8836152" cy="5410200"/>
          </a:xfrm>
          <a:prstGeom prst="rect">
            <a:avLst/>
          </a:prstGeom>
        </p:spPr>
        <p:txBody>
          <a:bodyPr/>
          <a:lstStyle>
            <a:lvl1pPr>
              <a:defRPr>
                <a:solidFill>
                  <a:schemeClr val="tx2">
                    <a:lumMod val="50000"/>
                  </a:schemeClr>
                </a:solidFill>
              </a:defRPr>
            </a:lvl1pPr>
            <a:lvl2pPr>
              <a:defRPr>
                <a:solidFill>
                  <a:schemeClr val="tx2">
                    <a:lumMod val="50000"/>
                  </a:schemeClr>
                </a:solidFill>
              </a:defRPr>
            </a:lvl2pPr>
            <a:lvl3pPr>
              <a:defRPr>
                <a:solidFill>
                  <a:schemeClr val="tx2">
                    <a:lumMod val="50000"/>
                  </a:schemeClr>
                </a:solidFill>
              </a:defRPr>
            </a:lvl3pPr>
            <a:lvl4pPr>
              <a:defRPr>
                <a:solidFill>
                  <a:schemeClr val="tx2">
                    <a:lumMod val="50000"/>
                  </a:schemeClr>
                </a:solidFill>
              </a:defRPr>
            </a:lvl4pPr>
            <a:lvl5pPr>
              <a:defRPr>
                <a:solidFill>
                  <a:schemeClr val="tx2">
                    <a:lumMod val="50000"/>
                  </a:schemeClr>
                </a:solidFill>
              </a:defRPr>
            </a:lvl5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Foliennummernplatzhalter 3"/>
          <p:cNvSpPr>
            <a:spLocks noGrp="1"/>
          </p:cNvSpPr>
          <p:nvPr>
            <p:ph type="sldNum" sz="quarter" idx="10"/>
          </p:nvPr>
        </p:nvSpPr>
        <p:spPr>
          <a:xfrm>
            <a:off x="6858000" y="6647688"/>
            <a:ext cx="2286000" cy="210312"/>
          </a:xfrm>
          <a:prstGeom prst="rect">
            <a:avLst/>
          </a:prstGeom>
        </p:spPr>
        <p:txBody>
          <a:bodyPr/>
          <a:lstStyle>
            <a:lvl1pPr>
              <a:defRPr smtClean="0"/>
            </a:lvl1pPr>
          </a:lstStyle>
          <a:p>
            <a:fld id="{8F948068-EFF6-EC4E-8BB1-7B2A4497B83E}" type="slidenum">
              <a:rPr lang="de-DE"/>
              <a:pPr/>
              <a:t>‹#›</a:t>
            </a:fld>
            <a:endParaRPr lang="de-DE"/>
          </a:p>
        </p:txBody>
      </p:sp>
      <p:sp>
        <p:nvSpPr>
          <p:cNvPr id="19" name="Pfeil nach rechts 18"/>
          <p:cNvSpPr/>
          <p:nvPr userDrawn="1"/>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Trebuchet MS" pitchFamily="-65" charset="0"/>
            </a:endParaRPr>
          </a:p>
        </p:txBody>
      </p:sp>
      <p:sp>
        <p:nvSpPr>
          <p:cNvPr id="5" name="Titel 4"/>
          <p:cNvSpPr>
            <a:spLocks noGrp="1"/>
          </p:cNvSpPr>
          <p:nvPr>
            <p:ph type="title"/>
          </p:nvPr>
        </p:nvSpPr>
        <p:spPr/>
        <p:txBody>
          <a:bodyPr/>
          <a:lstStyle/>
          <a:p>
            <a:r>
              <a:rPr lang="de-DE" smtClean="0"/>
              <a:t>Mastertitelformat bearbeiten</a:t>
            </a:r>
            <a:endParaRPr lang="de-DE"/>
          </a:p>
        </p:txBody>
      </p:sp>
      <p:sp>
        <p:nvSpPr>
          <p:cNvPr id="6" name="Fußzeilenplatzhalter 5"/>
          <p:cNvSpPr>
            <a:spLocks noGrp="1"/>
          </p:cNvSpPr>
          <p:nvPr>
            <p:ph type="ftr" sz="quarter" idx="11"/>
          </p:nvPr>
        </p:nvSpPr>
        <p:spPr/>
        <p:txBody>
          <a:bodyPr/>
          <a:lstStyle/>
          <a:p>
            <a:r>
              <a:rPr lang="de-DE" smtClean="0"/>
              <a:t>AP-5 - Dienste für Molekulare Simulationen im Grid</a:t>
            </a:r>
            <a:endParaRPr lang="de-DE"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bschnittsüberschrift">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722313" y="3505200"/>
            <a:ext cx="7772400" cy="901700"/>
          </a:xfrm>
          <a:prstGeom prst="rect">
            <a:avLst/>
          </a:prstGeom>
        </p:spPr>
        <p:txBody>
          <a:bodyPr anchor="b"/>
          <a:lstStyle>
            <a:lvl1pPr marL="0" indent="0">
              <a:buNone/>
              <a:defRPr sz="2000">
                <a:solidFill>
                  <a:srgbClr val="B5B5B5"/>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Mastertextformat bearbeiten</a:t>
            </a:r>
          </a:p>
        </p:txBody>
      </p:sp>
      <p:sp>
        <p:nvSpPr>
          <p:cNvPr id="4" name="Foliennummernplatzhalter 3"/>
          <p:cNvSpPr>
            <a:spLocks noGrp="1"/>
          </p:cNvSpPr>
          <p:nvPr>
            <p:ph type="sldNum" sz="quarter" idx="10"/>
          </p:nvPr>
        </p:nvSpPr>
        <p:spPr>
          <a:xfrm>
            <a:off x="6858000" y="6647688"/>
            <a:ext cx="2286000" cy="210312"/>
          </a:xfrm>
          <a:prstGeom prst="rect">
            <a:avLst/>
          </a:prstGeom>
        </p:spPr>
        <p:txBody>
          <a:bodyPr/>
          <a:lstStyle>
            <a:lvl1pPr>
              <a:defRPr smtClean="0"/>
            </a:lvl1pPr>
          </a:lstStyle>
          <a:p>
            <a:fld id="{E333C69A-449E-BD4D-B5F1-91011BCBE25D}" type="slidenum">
              <a:rPr lang="de-DE"/>
              <a:pPr/>
              <a:t>‹#›</a:t>
            </a:fld>
            <a:endParaRPr lang="de-DE"/>
          </a:p>
        </p:txBody>
      </p:sp>
      <p:sp>
        <p:nvSpPr>
          <p:cNvPr id="2" name="Titel 1"/>
          <p:cNvSpPr>
            <a:spLocks noGrp="1"/>
          </p:cNvSpPr>
          <p:nvPr>
            <p:ph type="title"/>
          </p:nvPr>
        </p:nvSpPr>
        <p:spPr>
          <a:xfrm>
            <a:off x="762000" y="1600200"/>
            <a:ext cx="7772400" cy="1362075"/>
          </a:xfrm>
          <a:prstGeom prst="rect">
            <a:avLst/>
          </a:prstGeom>
        </p:spPr>
        <p:txBody>
          <a:bodyPr anchor="t"/>
          <a:lstStyle>
            <a:lvl1pPr algn="l">
              <a:defRPr sz="4000" b="1" cap="all">
                <a:solidFill>
                  <a:schemeClr val="tx2"/>
                </a:solidFill>
              </a:defRPr>
            </a:lvl1pPr>
          </a:lstStyle>
          <a:p>
            <a:r>
              <a:rPr lang="de-DE" smtClean="0"/>
              <a:t>Mastertitelformat bearbeiten</a:t>
            </a:r>
            <a:endParaRPr lang="de-DE" dirty="0"/>
          </a:p>
        </p:txBody>
      </p:sp>
      <p:sp>
        <p:nvSpPr>
          <p:cNvPr id="8" name="Fußzeilenplatzhalter 7"/>
          <p:cNvSpPr>
            <a:spLocks noGrp="1"/>
          </p:cNvSpPr>
          <p:nvPr>
            <p:ph type="ftr" sz="quarter" idx="11"/>
          </p:nvPr>
        </p:nvSpPr>
        <p:spPr/>
        <p:txBody>
          <a:bodyPr/>
          <a:lstStyle/>
          <a:p>
            <a:r>
              <a:rPr lang="de-DE" smtClean="0"/>
              <a:t>AP-5 - Dienste für Molekulare Simulationen im Grid</a:t>
            </a:r>
            <a:endParaRPr lang="de-DE" dirty="0"/>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55448" y="73152"/>
            <a:ext cx="6702552" cy="685800"/>
          </a:xfrm>
          <a:prstGeom prst="rect">
            <a:avLst/>
          </a:prstGeom>
        </p:spPr>
        <p:txBody>
          <a:bodyPr/>
          <a:lstStyle>
            <a:lvl1pPr>
              <a:defRPr>
                <a:solidFill>
                  <a:schemeClr val="tx2"/>
                </a:solidFill>
              </a:defRPr>
            </a:lvl1pPr>
          </a:lstStyle>
          <a:p>
            <a:r>
              <a:rPr lang="de-DE" smtClean="0"/>
              <a:t>Mastertitelformat bearbeiten</a:t>
            </a:r>
            <a:endParaRPr lang="de-DE" dirty="0"/>
          </a:p>
        </p:txBody>
      </p:sp>
      <p:sp>
        <p:nvSpPr>
          <p:cNvPr id="3" name="Inhaltsplatzhalter 2"/>
          <p:cNvSpPr>
            <a:spLocks noGrp="1"/>
          </p:cNvSpPr>
          <p:nvPr>
            <p:ph sz="half" idx="1"/>
          </p:nvPr>
        </p:nvSpPr>
        <p:spPr>
          <a:xfrm>
            <a:off x="381000" y="990600"/>
            <a:ext cx="4041775" cy="5318125"/>
          </a:xfrm>
          <a:prstGeom prst="rect">
            <a:avLst/>
          </a:prstGeom>
        </p:spPr>
        <p:txBody>
          <a:bodyPr/>
          <a:lstStyle>
            <a:lvl1pPr>
              <a:defRPr sz="2800">
                <a:solidFill>
                  <a:schemeClr val="tx2">
                    <a:lumMod val="5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575175" y="990600"/>
            <a:ext cx="4187825" cy="5318125"/>
          </a:xfrm>
          <a:prstGeom prst="rect">
            <a:avLst/>
          </a:prstGeom>
        </p:spPr>
        <p:txBody>
          <a:bodyPr/>
          <a:lstStyle>
            <a:lvl1pPr>
              <a:defRPr sz="2800">
                <a:solidFill>
                  <a:schemeClr val="tx2">
                    <a:lumMod val="5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Foliennummernplatzhalter 4"/>
          <p:cNvSpPr>
            <a:spLocks noGrp="1"/>
          </p:cNvSpPr>
          <p:nvPr>
            <p:ph type="sldNum" sz="quarter" idx="10"/>
          </p:nvPr>
        </p:nvSpPr>
        <p:spPr>
          <a:xfrm>
            <a:off x="6858000" y="6647688"/>
            <a:ext cx="2286000" cy="210312"/>
          </a:xfrm>
          <a:prstGeom prst="rect">
            <a:avLst/>
          </a:prstGeom>
        </p:spPr>
        <p:txBody>
          <a:bodyPr/>
          <a:lstStyle>
            <a:lvl1pPr>
              <a:defRPr smtClean="0"/>
            </a:lvl1pPr>
          </a:lstStyle>
          <a:p>
            <a:fld id="{DBD16472-A361-1141-A2E3-F51C97834AE6}" type="slidenum">
              <a:rPr lang="de-DE"/>
              <a:pPr/>
              <a:t>‹#›</a:t>
            </a:fld>
            <a:endParaRPr lang="de-DE"/>
          </a:p>
        </p:txBody>
      </p:sp>
      <p:sp>
        <p:nvSpPr>
          <p:cNvPr id="6" name="Fußzeilenplatzhalter 5"/>
          <p:cNvSpPr>
            <a:spLocks noGrp="1"/>
          </p:cNvSpPr>
          <p:nvPr>
            <p:ph type="ftr" sz="quarter" idx="11"/>
          </p:nvPr>
        </p:nvSpPr>
        <p:spPr/>
        <p:txBody>
          <a:bodyPr/>
          <a:lstStyle/>
          <a:p>
            <a:r>
              <a:rPr lang="de-DE" smtClean="0"/>
              <a:t>AP-5 - Dienste für Molekulare Simulationen im Grid</a:t>
            </a:r>
            <a:endParaRPr lang="de-DE" dirty="0"/>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55448" y="73152"/>
            <a:ext cx="6702552" cy="685800"/>
          </a:xfrm>
          <a:prstGeom prst="rect">
            <a:avLst/>
          </a:prstGeom>
        </p:spPr>
        <p:txBody>
          <a:bodyPr/>
          <a:lstStyle>
            <a:lvl1pPr>
              <a:defRPr>
                <a:solidFill>
                  <a:schemeClr val="tx2"/>
                </a:solidFill>
              </a:defRPr>
            </a:lvl1pPr>
          </a:lstStyle>
          <a:p>
            <a:r>
              <a:rPr lang="de-DE" smtClean="0"/>
              <a:t>Mastertitelformat bearbeiten</a:t>
            </a:r>
            <a:endParaRPr lang="de-DE" dirty="0"/>
          </a:p>
        </p:txBody>
      </p:sp>
      <p:sp>
        <p:nvSpPr>
          <p:cNvPr id="3" name="Textplatzhalter 2"/>
          <p:cNvSpPr>
            <a:spLocks noGrp="1"/>
          </p:cNvSpPr>
          <p:nvPr>
            <p:ph type="body" idx="1"/>
          </p:nvPr>
        </p:nvSpPr>
        <p:spPr>
          <a:xfrm>
            <a:off x="460375" y="1112838"/>
            <a:ext cx="4040188" cy="639762"/>
          </a:xfrm>
          <a:prstGeom prst="rect">
            <a:avLst/>
          </a:prstGeom>
          <a:solidFill>
            <a:schemeClr val="bg2"/>
          </a:solidFill>
          <a:effectLst>
            <a:outerShdw blurRad="50800" dist="38100" dir="2700000" algn="tl" rotWithShape="0">
              <a:prstClr val="black">
                <a:alpha val="40000"/>
              </a:prstClr>
            </a:outerShdw>
          </a:effectLst>
        </p:spPr>
        <p:txBody>
          <a:bodyPr anchor="ctr"/>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Inhaltsplatzhalter 3"/>
          <p:cNvSpPr>
            <a:spLocks noGrp="1"/>
          </p:cNvSpPr>
          <p:nvPr>
            <p:ph sz="half" idx="2"/>
          </p:nvPr>
        </p:nvSpPr>
        <p:spPr>
          <a:xfrm>
            <a:off x="460375" y="1752600"/>
            <a:ext cx="4040188" cy="45720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8200" y="1112838"/>
            <a:ext cx="4041775" cy="639762"/>
          </a:xfrm>
          <a:prstGeom prst="rect">
            <a:avLst/>
          </a:prstGeom>
          <a:solidFill>
            <a:schemeClr val="bg2"/>
          </a:solidFill>
          <a:effectLst>
            <a:outerShdw blurRad="50800" dist="38100" dir="2700000" algn="tl" rotWithShape="0">
              <a:prstClr val="black">
                <a:alpha val="40000"/>
              </a:prstClr>
            </a:outerShdw>
          </a:effectLst>
        </p:spPr>
        <p:txBody>
          <a:bodyPr anchor="ctr"/>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Inhaltsplatzhalter 5"/>
          <p:cNvSpPr>
            <a:spLocks noGrp="1"/>
          </p:cNvSpPr>
          <p:nvPr>
            <p:ph sz="quarter" idx="4"/>
          </p:nvPr>
        </p:nvSpPr>
        <p:spPr>
          <a:xfrm>
            <a:off x="4648200" y="1752600"/>
            <a:ext cx="4041775" cy="45720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Foliennummernplatzhalter 6"/>
          <p:cNvSpPr>
            <a:spLocks noGrp="1"/>
          </p:cNvSpPr>
          <p:nvPr>
            <p:ph type="sldNum" sz="quarter" idx="10"/>
          </p:nvPr>
        </p:nvSpPr>
        <p:spPr>
          <a:xfrm>
            <a:off x="6858000" y="6647688"/>
            <a:ext cx="2286000" cy="210312"/>
          </a:xfrm>
          <a:prstGeom prst="rect">
            <a:avLst/>
          </a:prstGeom>
        </p:spPr>
        <p:txBody>
          <a:bodyPr/>
          <a:lstStyle>
            <a:lvl1pPr>
              <a:defRPr smtClean="0"/>
            </a:lvl1pPr>
          </a:lstStyle>
          <a:p>
            <a:fld id="{4CD0AE72-BFFE-A543-9AF2-24BE73DD9BB6}" type="slidenum">
              <a:rPr lang="de-DE"/>
              <a:pPr/>
              <a:t>‹#›</a:t>
            </a:fld>
            <a:endParaRPr lang="de-DE"/>
          </a:p>
        </p:txBody>
      </p:sp>
      <p:sp>
        <p:nvSpPr>
          <p:cNvPr id="9" name="Textplatzhalter 9"/>
          <p:cNvSpPr txBox="1">
            <a:spLocks/>
          </p:cNvSpPr>
          <p:nvPr userDrawn="1"/>
        </p:nvSpPr>
        <p:spPr>
          <a:xfrm>
            <a:off x="2286000" y="6611112"/>
            <a:ext cx="4572000" cy="210312"/>
          </a:xfrm>
          <a:prstGeom prst="rect">
            <a:avLst/>
          </a:prstGeom>
        </p:spPr>
        <p:txBody>
          <a:bodyPr>
            <a:noAutofit/>
          </a:bodyPr>
          <a:lstStyle>
            <a:lvl1pPr marL="342900" indent="-342900" algn="ctr" rtl="0" eaLnBrk="1" fontAlgn="base" hangingPunct="1">
              <a:spcBef>
                <a:spcPct val="20000"/>
              </a:spcBef>
              <a:spcAft>
                <a:spcPct val="0"/>
              </a:spcAft>
              <a:buFont typeface="Arial" pitchFamily="34" charset="0"/>
              <a:buNone/>
              <a:defRPr sz="1200" b="1" baseline="0">
                <a:solidFill>
                  <a:schemeClr val="tx2"/>
                </a:solidFill>
                <a:latin typeface="Calibri" pitchFamily="34" charset="0"/>
                <a:ea typeface="+mn-ea"/>
                <a:cs typeface="+mn-cs"/>
              </a:defRPr>
            </a:lvl1pPr>
            <a:lvl2pPr marL="742950" indent="-28575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2pPr>
            <a:lvl3pPr marL="11430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3pPr>
            <a:lvl4pPr marL="16002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4pPr>
            <a:lvl5pPr marL="20574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a:lstStyle>
          <a:p>
            <a:r>
              <a:rPr lang="de-DE" dirty="0" smtClean="0">
                <a:solidFill>
                  <a:schemeClr val="tx2">
                    <a:lumMod val="40000"/>
                    <a:lumOff val="60000"/>
                  </a:schemeClr>
                </a:solidFill>
              </a:rPr>
              <a:t>Click </a:t>
            </a:r>
            <a:r>
              <a:rPr lang="de-DE" dirty="0" err="1" smtClean="0">
                <a:solidFill>
                  <a:schemeClr val="tx2">
                    <a:lumMod val="40000"/>
                    <a:lumOff val="60000"/>
                  </a:schemeClr>
                </a:solidFill>
              </a:rPr>
              <a:t>to</a:t>
            </a:r>
            <a:r>
              <a:rPr lang="de-DE" dirty="0" smtClean="0">
                <a:solidFill>
                  <a:schemeClr val="tx2">
                    <a:lumMod val="40000"/>
                    <a:lumOff val="60000"/>
                  </a:schemeClr>
                </a:solidFill>
              </a:rPr>
              <a:t> </a:t>
            </a:r>
            <a:r>
              <a:rPr lang="de-DE" dirty="0" err="1" smtClean="0">
                <a:solidFill>
                  <a:schemeClr val="tx2">
                    <a:lumMod val="40000"/>
                    <a:lumOff val="60000"/>
                  </a:schemeClr>
                </a:solidFill>
              </a:rPr>
              <a:t>add</a:t>
            </a:r>
            <a:r>
              <a:rPr lang="de-DE" dirty="0" smtClean="0">
                <a:solidFill>
                  <a:schemeClr val="tx2">
                    <a:lumMod val="40000"/>
                    <a:lumOff val="60000"/>
                  </a:schemeClr>
                </a:solidFill>
              </a:rPr>
              <a:t> </a:t>
            </a:r>
            <a:r>
              <a:rPr lang="de-DE" dirty="0" err="1" smtClean="0">
                <a:solidFill>
                  <a:schemeClr val="tx2">
                    <a:lumMod val="40000"/>
                    <a:lumOff val="60000"/>
                  </a:schemeClr>
                </a:solidFill>
              </a:rPr>
              <a:t>chapter</a:t>
            </a:r>
            <a:endParaRPr lang="en-US" dirty="0">
              <a:solidFill>
                <a:schemeClr val="tx2">
                  <a:lumMod val="40000"/>
                  <a:lumOff val="60000"/>
                </a:schemeClr>
              </a:solidFill>
            </a:endParaRPr>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55448" y="73152"/>
            <a:ext cx="6702552" cy="685800"/>
          </a:xfrm>
          <a:prstGeom prst="rect">
            <a:avLst/>
          </a:prstGeom>
        </p:spPr>
        <p:txBody>
          <a:bodyPr/>
          <a:lstStyle>
            <a:lvl1pPr>
              <a:defRPr>
                <a:solidFill>
                  <a:schemeClr val="tx2"/>
                </a:solidFill>
              </a:defRPr>
            </a:lvl1pPr>
          </a:lstStyle>
          <a:p>
            <a:r>
              <a:rPr lang="de-DE" smtClean="0"/>
              <a:t>Mastertitelformat bearbeiten</a:t>
            </a:r>
            <a:endParaRPr lang="de-DE" dirty="0"/>
          </a:p>
        </p:txBody>
      </p:sp>
      <p:sp>
        <p:nvSpPr>
          <p:cNvPr id="3" name="Foliennummernplatzhalter 2"/>
          <p:cNvSpPr>
            <a:spLocks noGrp="1"/>
          </p:cNvSpPr>
          <p:nvPr>
            <p:ph type="sldNum" sz="quarter" idx="10"/>
          </p:nvPr>
        </p:nvSpPr>
        <p:spPr>
          <a:xfrm>
            <a:off x="6858000" y="6647688"/>
            <a:ext cx="2286000" cy="210312"/>
          </a:xfrm>
          <a:prstGeom prst="rect">
            <a:avLst/>
          </a:prstGeom>
        </p:spPr>
        <p:txBody>
          <a:bodyPr/>
          <a:lstStyle>
            <a:lvl1pPr>
              <a:defRPr smtClean="0"/>
            </a:lvl1pPr>
          </a:lstStyle>
          <a:p>
            <a:fld id="{D0167080-5839-4D47-94E9-94E9D418D919}" type="slidenum">
              <a:rPr lang="de-DE"/>
              <a:pPr/>
              <a:t>‹#›</a:t>
            </a:fld>
            <a:endParaRPr lang="de-DE"/>
          </a:p>
        </p:txBody>
      </p:sp>
      <p:sp>
        <p:nvSpPr>
          <p:cNvPr id="5" name="Textplatzhalter 9"/>
          <p:cNvSpPr txBox="1">
            <a:spLocks/>
          </p:cNvSpPr>
          <p:nvPr userDrawn="1"/>
        </p:nvSpPr>
        <p:spPr>
          <a:xfrm>
            <a:off x="2286000" y="6611112"/>
            <a:ext cx="4572000" cy="210312"/>
          </a:xfrm>
          <a:prstGeom prst="rect">
            <a:avLst/>
          </a:prstGeom>
        </p:spPr>
        <p:txBody>
          <a:bodyPr>
            <a:noAutofit/>
          </a:bodyPr>
          <a:lstStyle>
            <a:lvl1pPr marL="342900" indent="-342900" algn="ctr" rtl="0" eaLnBrk="1" fontAlgn="base" hangingPunct="1">
              <a:spcBef>
                <a:spcPct val="20000"/>
              </a:spcBef>
              <a:spcAft>
                <a:spcPct val="0"/>
              </a:spcAft>
              <a:buFont typeface="Arial" pitchFamily="34" charset="0"/>
              <a:buNone/>
              <a:defRPr sz="1200" b="1" baseline="0">
                <a:solidFill>
                  <a:schemeClr val="tx2"/>
                </a:solidFill>
                <a:latin typeface="Calibri" pitchFamily="34" charset="0"/>
                <a:ea typeface="+mn-ea"/>
                <a:cs typeface="+mn-cs"/>
              </a:defRPr>
            </a:lvl1pPr>
            <a:lvl2pPr marL="742950" indent="-28575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2pPr>
            <a:lvl3pPr marL="11430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3pPr>
            <a:lvl4pPr marL="16002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4pPr>
            <a:lvl5pPr marL="20574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a:lstStyle>
          <a:p>
            <a:r>
              <a:rPr lang="de-DE" dirty="0" smtClean="0">
                <a:solidFill>
                  <a:schemeClr val="tx2">
                    <a:lumMod val="40000"/>
                    <a:lumOff val="60000"/>
                  </a:schemeClr>
                </a:solidFill>
              </a:rPr>
              <a:t>Click </a:t>
            </a:r>
            <a:r>
              <a:rPr lang="de-DE" dirty="0" err="1" smtClean="0">
                <a:solidFill>
                  <a:schemeClr val="tx2">
                    <a:lumMod val="40000"/>
                    <a:lumOff val="60000"/>
                  </a:schemeClr>
                </a:solidFill>
              </a:rPr>
              <a:t>to</a:t>
            </a:r>
            <a:r>
              <a:rPr lang="de-DE" dirty="0" smtClean="0">
                <a:solidFill>
                  <a:schemeClr val="tx2">
                    <a:lumMod val="40000"/>
                    <a:lumOff val="60000"/>
                  </a:schemeClr>
                </a:solidFill>
              </a:rPr>
              <a:t> </a:t>
            </a:r>
            <a:r>
              <a:rPr lang="de-DE" dirty="0" err="1" smtClean="0">
                <a:solidFill>
                  <a:schemeClr val="tx2">
                    <a:lumMod val="40000"/>
                    <a:lumOff val="60000"/>
                  </a:schemeClr>
                </a:solidFill>
              </a:rPr>
              <a:t>add</a:t>
            </a:r>
            <a:r>
              <a:rPr lang="de-DE" dirty="0" smtClean="0">
                <a:solidFill>
                  <a:schemeClr val="tx2">
                    <a:lumMod val="40000"/>
                    <a:lumOff val="60000"/>
                  </a:schemeClr>
                </a:solidFill>
              </a:rPr>
              <a:t> </a:t>
            </a:r>
            <a:r>
              <a:rPr lang="de-DE" dirty="0" err="1" smtClean="0">
                <a:solidFill>
                  <a:schemeClr val="tx2">
                    <a:lumMod val="40000"/>
                    <a:lumOff val="60000"/>
                  </a:schemeClr>
                </a:solidFill>
              </a:rPr>
              <a:t>chapter</a:t>
            </a:r>
            <a:endParaRPr lang="en-US" dirty="0">
              <a:solidFill>
                <a:schemeClr val="tx2">
                  <a:lumMod val="40000"/>
                  <a:lumOff val="60000"/>
                </a:schemeClr>
              </a:solidFill>
            </a:endParaRPr>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eer">
    <p:bg>
      <p:bgPr>
        <a:solidFill>
          <a:schemeClr val="bg1"/>
        </a:solidFill>
        <a:effectLst/>
      </p:bgPr>
    </p:bg>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a:xfrm>
            <a:off x="6858000" y="6647688"/>
            <a:ext cx="2286000" cy="210312"/>
          </a:xfrm>
          <a:prstGeom prst="rect">
            <a:avLst/>
          </a:prstGeom>
        </p:spPr>
        <p:txBody>
          <a:bodyPr/>
          <a:lstStyle>
            <a:lvl1pPr>
              <a:defRPr smtClean="0"/>
            </a:lvl1pPr>
          </a:lstStyle>
          <a:p>
            <a:fld id="{A5904FC5-7F66-154D-A1BD-D0F002AA5D36}" type="slidenum">
              <a:rPr lang="de-DE"/>
              <a:pPr/>
              <a:t>‹#›</a:t>
            </a:fld>
            <a:endParaRPr lang="de-DE"/>
          </a:p>
        </p:txBody>
      </p:sp>
      <p:sp>
        <p:nvSpPr>
          <p:cNvPr id="4" name="Textplatzhalter 9"/>
          <p:cNvSpPr txBox="1">
            <a:spLocks/>
          </p:cNvSpPr>
          <p:nvPr userDrawn="1"/>
        </p:nvSpPr>
        <p:spPr>
          <a:xfrm>
            <a:off x="2286000" y="6611112"/>
            <a:ext cx="4572000" cy="210312"/>
          </a:xfrm>
          <a:prstGeom prst="rect">
            <a:avLst/>
          </a:prstGeom>
        </p:spPr>
        <p:txBody>
          <a:bodyPr>
            <a:noAutofit/>
          </a:bodyPr>
          <a:lstStyle>
            <a:lvl1pPr marL="342900" indent="-342900" algn="ctr" rtl="0" eaLnBrk="1" fontAlgn="base" hangingPunct="1">
              <a:spcBef>
                <a:spcPct val="20000"/>
              </a:spcBef>
              <a:spcAft>
                <a:spcPct val="0"/>
              </a:spcAft>
              <a:buFont typeface="Arial" pitchFamily="34" charset="0"/>
              <a:buNone/>
              <a:defRPr sz="1200" b="1" baseline="0">
                <a:solidFill>
                  <a:schemeClr val="tx2"/>
                </a:solidFill>
                <a:latin typeface="Calibri" pitchFamily="34" charset="0"/>
                <a:ea typeface="+mn-ea"/>
                <a:cs typeface="+mn-cs"/>
              </a:defRPr>
            </a:lvl1pPr>
            <a:lvl2pPr marL="742950" indent="-28575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2pPr>
            <a:lvl3pPr marL="11430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3pPr>
            <a:lvl4pPr marL="16002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4pPr>
            <a:lvl5pPr marL="2057400" indent="-228600" algn="ctr" rtl="0" eaLnBrk="1" fontAlgn="base" hangingPunct="1">
              <a:spcBef>
                <a:spcPct val="20000"/>
              </a:spcBef>
              <a:spcAft>
                <a:spcPct val="0"/>
              </a:spcAft>
              <a:buFont typeface="Arial" pitchFamily="34" charset="0"/>
              <a:buNone/>
              <a:defRPr sz="1200" b="1">
                <a:solidFill>
                  <a:schemeClr val="tx2"/>
                </a:solidFill>
                <a:latin typeface="Calibri" pitchFamily="34" charset="0"/>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a:lstStyle>
          <a:p>
            <a:r>
              <a:rPr lang="de-DE" dirty="0" smtClean="0">
                <a:solidFill>
                  <a:schemeClr val="tx2">
                    <a:lumMod val="40000"/>
                    <a:lumOff val="60000"/>
                  </a:schemeClr>
                </a:solidFill>
              </a:rPr>
              <a:t>Click </a:t>
            </a:r>
            <a:r>
              <a:rPr lang="de-DE" dirty="0" err="1" smtClean="0">
                <a:solidFill>
                  <a:schemeClr val="tx2">
                    <a:lumMod val="40000"/>
                    <a:lumOff val="60000"/>
                  </a:schemeClr>
                </a:solidFill>
              </a:rPr>
              <a:t>to</a:t>
            </a:r>
            <a:r>
              <a:rPr lang="de-DE" dirty="0" smtClean="0">
                <a:solidFill>
                  <a:schemeClr val="tx2">
                    <a:lumMod val="40000"/>
                    <a:lumOff val="60000"/>
                  </a:schemeClr>
                </a:solidFill>
              </a:rPr>
              <a:t> </a:t>
            </a:r>
            <a:r>
              <a:rPr lang="de-DE" dirty="0" err="1" smtClean="0">
                <a:solidFill>
                  <a:schemeClr val="tx2">
                    <a:lumMod val="40000"/>
                    <a:lumOff val="60000"/>
                  </a:schemeClr>
                </a:solidFill>
              </a:rPr>
              <a:t>add</a:t>
            </a:r>
            <a:r>
              <a:rPr lang="de-DE" dirty="0" smtClean="0">
                <a:solidFill>
                  <a:schemeClr val="tx2">
                    <a:lumMod val="40000"/>
                    <a:lumOff val="60000"/>
                  </a:schemeClr>
                </a:solidFill>
              </a:rPr>
              <a:t> </a:t>
            </a:r>
            <a:r>
              <a:rPr lang="de-DE" dirty="0" err="1" smtClean="0">
                <a:solidFill>
                  <a:schemeClr val="tx2">
                    <a:lumMod val="40000"/>
                    <a:lumOff val="60000"/>
                  </a:schemeClr>
                </a:solidFill>
              </a:rPr>
              <a:t>chapter</a:t>
            </a:r>
            <a:endParaRPr lang="en-US" dirty="0">
              <a:solidFill>
                <a:schemeClr val="tx2">
                  <a:lumMod val="40000"/>
                  <a:lumOff val="60000"/>
                </a:schemeClr>
              </a:solidFill>
            </a:endParaRP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Slide Number Placeholder 4"/>
          <p:cNvSpPr>
            <a:spLocks noGrp="1"/>
          </p:cNvSpPr>
          <p:nvPr>
            <p:ph type="sldNum" sz="quarter" idx="12"/>
          </p:nvPr>
        </p:nvSpPr>
        <p:spPr/>
        <p:txBody>
          <a:bodyPr/>
          <a:lstStyle/>
          <a:p>
            <a:fld id="{DF03BA7E-98DB-430E-AE39-8AE2A08777D6}" type="slidenum">
              <a:rPr lang="en-GB" smtClean="0"/>
              <a:pPr/>
              <a:t>‹#›</a:t>
            </a:fld>
            <a:endParaRPr lang="en-GB"/>
          </a:p>
        </p:txBody>
      </p:sp>
    </p:spTree>
    <p:extLst>
      <p:ext uri="{BB962C8B-B14F-4D97-AF65-F5344CB8AC3E}">
        <p14:creationId xmlns:p14="http://schemas.microsoft.com/office/powerpoint/2010/main" xmlns="" val="1662729979"/>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5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0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1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2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3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4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5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9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0_Titel und Inhalt">
    <p:bg>
      <p:bgRef idx="1001">
        <a:schemeClr val="bg1"/>
      </p:bgRef>
    </p:bg>
    <p:spTree>
      <p:nvGrpSpPr>
        <p:cNvPr id="1" name=""/>
        <p:cNvGrpSpPr/>
        <p:nvPr/>
      </p:nvGrpSpPr>
      <p:grpSpPr>
        <a:xfrm>
          <a:off x="0" y="0"/>
          <a:ext cx="0" cy="0"/>
          <a:chOff x="0" y="0"/>
          <a:chExt cx="0" cy="0"/>
        </a:xfrm>
      </p:grpSpPr>
      <p:sp>
        <p:nvSpPr>
          <p:cNvPr id="6" name="Pfeil nach rechts 5"/>
          <p:cNvSpPr/>
          <p:nvPr/>
        </p:nvSpPr>
        <p:spPr bwMode="auto">
          <a:xfrm>
            <a:off x="3810000" y="3200400"/>
            <a:ext cx="1447800" cy="1371600"/>
          </a:xfrm>
          <a:prstGeom prst="rightArrow">
            <a:avLst/>
          </a:prstGeom>
          <a:noFill/>
          <a:ln w="9525" cap="flat" cmpd="sng" algn="ctr">
            <a:noFill/>
            <a:prstDash val="solid"/>
            <a:round/>
            <a:headEnd type="none" w="med" len="med"/>
            <a:tailEnd type="none" w="med" len="med"/>
          </a:ln>
          <a:effectLst/>
        </p:spPr>
        <p:txBody>
          <a:bodyPr anchor="ctr"/>
          <a:lstStyle/>
          <a:p>
            <a:pPr algn="r" eaLnBrk="0" hangingPunct="0">
              <a:defRPr/>
            </a:pPr>
            <a:endParaRPr lang="en-US">
              <a:latin typeface="Trebuchet MS" pitchFamily="-65" charset="0"/>
            </a:endParaRPr>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8" name="Textplatzhalter 7"/>
          <p:cNvSpPr>
            <a:spLocks noGrp="1"/>
          </p:cNvSpPr>
          <p:nvPr>
            <p:ph type="body" sz="quarter" idx="12" hasCustomPrompt="1"/>
          </p:nvPr>
        </p:nvSpPr>
        <p:spPr>
          <a:xfrm>
            <a:off x="0" y="6611112"/>
            <a:ext cx="2209800" cy="210312"/>
          </a:xfrm>
        </p:spPr>
        <p:txBody>
          <a:bodyPr>
            <a:noAutofit/>
          </a:bodyPr>
          <a:lstStyle>
            <a:lvl1pPr>
              <a:buFont typeface="Arial" pitchFamily="34" charset="0"/>
              <a:buNone/>
              <a:defRPr sz="1000" baseline="0">
                <a:solidFill>
                  <a:schemeClr val="bg1"/>
                </a:solidFill>
              </a:defRPr>
            </a:lvl1pPr>
            <a:lvl2pPr>
              <a:buFont typeface="Arial" pitchFamily="34" charset="0"/>
              <a:buNone/>
              <a:defRPr sz="1000">
                <a:solidFill>
                  <a:schemeClr val="bg1"/>
                </a:solidFill>
              </a:defRPr>
            </a:lvl2pPr>
            <a:lvl3pPr>
              <a:buFont typeface="Arial" pitchFamily="34" charset="0"/>
              <a:buNone/>
              <a:defRPr sz="1000">
                <a:solidFill>
                  <a:schemeClr val="bg1"/>
                </a:solidFill>
              </a:defRPr>
            </a:lvl3pPr>
            <a:lvl4pPr>
              <a:buNone/>
              <a:defRPr sz="1000">
                <a:solidFill>
                  <a:schemeClr val="bg1"/>
                </a:solidFill>
              </a:defRPr>
            </a:lvl4pPr>
            <a:lvl5pPr>
              <a:buNone/>
              <a:defRPr sz="1000">
                <a:solidFill>
                  <a:schemeClr val="bg1"/>
                </a:solidFill>
              </a:defRPr>
            </a:lvl5pPr>
          </a:lstStyle>
          <a:p>
            <a:pPr lvl="0"/>
            <a:r>
              <a:rPr lang="de-DE" dirty="0" err="1" smtClean="0"/>
              <a:t>MoSGrid</a:t>
            </a:r>
            <a:endParaRPr lang="de-DE" dirty="0" smtClean="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 bearbeiten</a:t>
            </a:r>
          </a:p>
        </p:txBody>
      </p:sp>
      <p:sp>
        <p:nvSpPr>
          <p:cNvPr id="7" name="Foliennummernplatzhalter 3"/>
          <p:cNvSpPr>
            <a:spLocks noGrp="1"/>
          </p:cNvSpPr>
          <p:nvPr>
            <p:ph type="sldNum" sz="quarter" idx="14"/>
          </p:nvPr>
        </p:nvSpPr>
        <p:spPr/>
        <p:txBody>
          <a:bodyPr/>
          <a:lstStyle>
            <a:lvl1pPr>
              <a:defRPr/>
            </a:lvl1pPr>
          </a:lstStyle>
          <a:p>
            <a:pPr>
              <a:defRPr/>
            </a:pPr>
            <a:fld id="{63ADB9EB-E713-474C-969F-4224B23B5D3D}" type="slidenum">
              <a:rPr lang="de-DE"/>
              <a:pPr>
                <a:defRPr/>
              </a:pPr>
              <a:t>‹#›</a:t>
            </a:fld>
            <a:endParaRPr lang="de-DE"/>
          </a:p>
        </p:txBody>
      </p:sp>
    </p:spTree>
    <p:extLst>
      <p:ext uri="{BB962C8B-B14F-4D97-AF65-F5344CB8AC3E}">
        <p14:creationId xmlns:p14="http://schemas.microsoft.com/office/powerpoint/2010/main" xmlns="" val="2758437737"/>
      </p:ext>
    </p:extLst>
  </p:cSld>
  <p:clrMapOvr>
    <a:overrideClrMapping bg1="lt1" tx1="dk1" bg2="lt2" tx2="dk2" accent1="accent1" accent2="accent2" accent3="accent3" accent4="accent4" accent5="accent5" accent6="accent6" hlink="hlink" folHlink="folHlink"/>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6_Titel und Inhalt">
    <p:bg>
      <p:bgRef idx="1001">
        <a:schemeClr val="bg1"/>
      </p:bgRef>
    </p:bg>
    <p:spTree>
      <p:nvGrpSpPr>
        <p:cNvPr id="1" name=""/>
        <p:cNvGrpSpPr/>
        <p:nvPr/>
      </p:nvGrpSpPr>
      <p:grpSpPr>
        <a:xfrm>
          <a:off x="0" y="0"/>
          <a:ext cx="0" cy="0"/>
          <a:chOff x="0" y="0"/>
          <a:chExt cx="0" cy="0"/>
        </a:xfrm>
      </p:grpSpPr>
      <p:sp>
        <p:nvSpPr>
          <p:cNvPr id="5" name="Pfeil nach rechts 10"/>
          <p:cNvSpPr>
            <a:spLocks noChangeArrowheads="1"/>
          </p:cNvSpPr>
          <p:nvPr userDrawn="1"/>
        </p:nvSpPr>
        <p:spPr bwMode="auto">
          <a:xfrm>
            <a:off x="3810000" y="3200400"/>
            <a:ext cx="1447800" cy="1371600"/>
          </a:xfrm>
          <a:prstGeom prst="rightArrow">
            <a:avLst>
              <a:gd name="adj1" fmla="val 50000"/>
              <a:gd name="adj2" fmla="val 50002"/>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round/>
                <a:headEnd/>
                <a:tailEnd/>
              </a14:hiddenLine>
            </a:ext>
          </a:extLst>
        </p:spPr>
        <p:txBody>
          <a:bodyPr anchor="ctr"/>
          <a:lstStyle/>
          <a:p>
            <a:pPr algn="r" eaLnBrk="0" hangingPunct="0"/>
            <a:endParaRPr lang="de-DE"/>
          </a:p>
        </p:txBody>
      </p:sp>
      <p:sp>
        <p:nvSpPr>
          <p:cNvPr id="2" name="Titel 1"/>
          <p:cNvSpPr>
            <a:spLocks noGrp="1"/>
          </p:cNvSpPr>
          <p:nvPr>
            <p:ph type="title"/>
          </p:nvPr>
        </p:nvSpPr>
        <p:spPr>
          <a:xfrm>
            <a:off x="155448" y="73152"/>
            <a:ext cx="6702552" cy="685800"/>
          </a:xfrm>
          <a:prstGeom prst="rect">
            <a:avLst/>
          </a:prstGeom>
        </p:spPr>
        <p:txBody>
          <a:bodyPr/>
          <a:lstStyle>
            <a:lvl1pPr>
              <a:defRPr b="1">
                <a:solidFill>
                  <a:schemeClr val="tx2"/>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155448" y="990600"/>
            <a:ext cx="8836152" cy="5410200"/>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0" name="Textplatzhalter 9"/>
          <p:cNvSpPr>
            <a:spLocks noGrp="1"/>
          </p:cNvSpPr>
          <p:nvPr>
            <p:ph type="body" sz="quarter" idx="13"/>
          </p:nvPr>
        </p:nvSpPr>
        <p:spPr>
          <a:xfrm>
            <a:off x="2286000" y="6611112"/>
            <a:ext cx="4572000" cy="210312"/>
          </a:xfrm>
        </p:spPr>
        <p:txBody>
          <a:bodyPr>
            <a:noAutofit/>
          </a:bodyPr>
          <a:lstStyle>
            <a:lvl1pPr algn="ctr">
              <a:buFont typeface="Arial" pitchFamily="34" charset="0"/>
              <a:buNone/>
              <a:defRPr sz="1200" b="1" baseline="0">
                <a:solidFill>
                  <a:schemeClr val="tx2"/>
                </a:solidFill>
              </a:defRPr>
            </a:lvl1pPr>
            <a:lvl2pPr algn="ctr">
              <a:buFont typeface="Arial" pitchFamily="34" charset="0"/>
              <a:buNone/>
              <a:defRPr sz="1200" b="1">
                <a:solidFill>
                  <a:schemeClr val="tx2"/>
                </a:solidFill>
              </a:defRPr>
            </a:lvl2pPr>
            <a:lvl3pPr algn="ctr">
              <a:buFont typeface="Arial" pitchFamily="34" charset="0"/>
              <a:buNone/>
              <a:defRPr sz="1200" b="1">
                <a:solidFill>
                  <a:schemeClr val="tx2"/>
                </a:solidFill>
              </a:defRPr>
            </a:lvl3pPr>
            <a:lvl4pPr algn="ctr">
              <a:buNone/>
              <a:defRPr sz="1200" b="1">
                <a:solidFill>
                  <a:schemeClr val="tx2"/>
                </a:solidFill>
              </a:defRPr>
            </a:lvl4pPr>
            <a:lvl5pPr algn="ctr">
              <a:buNone/>
              <a:defRPr sz="1200" b="1">
                <a:solidFill>
                  <a:schemeClr val="tx2"/>
                </a:solidFill>
              </a:defRPr>
            </a:lvl5pPr>
          </a:lstStyle>
          <a:p>
            <a:pPr lvl="0"/>
            <a:r>
              <a:rPr lang="de-DE" smtClean="0"/>
              <a:t>Textmasterformate durch Klicken bearbeiten</a:t>
            </a:r>
          </a:p>
        </p:txBody>
      </p:sp>
      <p:sp>
        <p:nvSpPr>
          <p:cNvPr id="6" name="Foliennummernplatzhalter 3"/>
          <p:cNvSpPr>
            <a:spLocks noGrp="1"/>
          </p:cNvSpPr>
          <p:nvPr>
            <p:ph type="sldNum" sz="quarter" idx="14"/>
          </p:nvPr>
        </p:nvSpPr>
        <p:spPr/>
        <p:txBody>
          <a:bodyPr/>
          <a:lstStyle>
            <a:lvl1pPr>
              <a:defRPr/>
            </a:lvl1pPr>
          </a:lstStyle>
          <a:p>
            <a:pPr>
              <a:defRPr/>
            </a:pPr>
            <a:fld id="{0BC212FF-4E4D-4FA8-9B94-523B1F592CE4}" type="slidenum">
              <a:rPr lang="de-DE"/>
              <a:pPr>
                <a:defRPr/>
              </a:pPr>
              <a:t>‹#›</a:t>
            </a:fld>
            <a:endParaRPr lang="de-DE"/>
          </a:p>
        </p:txBody>
      </p:sp>
    </p:spTree>
    <p:extLst>
      <p:ext uri="{BB962C8B-B14F-4D97-AF65-F5344CB8AC3E}">
        <p14:creationId xmlns:p14="http://schemas.microsoft.com/office/powerpoint/2010/main" xmlns="" val="2213076717"/>
      </p:ext>
    </p:extLst>
  </p:cSld>
  <p:clrMapOvr>
    <a:overrideClrMapping bg1="lt1" tx1="dk1" bg2="lt2" tx2="dk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4213" y="3863975"/>
            <a:ext cx="7772400" cy="1470025"/>
          </a:xfrm>
        </p:spPr>
        <p:txBody>
          <a:bodyPr/>
          <a:lstStyle>
            <a:lvl1pPr>
              <a:defRPr/>
            </a:lvl1pPr>
          </a:lstStyle>
          <a:p>
            <a:pPr lvl="0"/>
            <a:r>
              <a:rPr lang="hu-HU" noProof="0" smtClean="0"/>
              <a:t>Mintacím szerkesztése</a:t>
            </a:r>
          </a:p>
        </p:txBody>
      </p:sp>
      <p:sp>
        <p:nvSpPr>
          <p:cNvPr id="4099" name="Rectangle 3"/>
          <p:cNvSpPr>
            <a:spLocks noGrp="1" noChangeArrowheads="1"/>
          </p:cNvSpPr>
          <p:nvPr>
            <p:ph type="subTitle" idx="1"/>
          </p:nvPr>
        </p:nvSpPr>
        <p:spPr>
          <a:xfrm>
            <a:off x="1476375" y="5392738"/>
            <a:ext cx="5976938" cy="1008062"/>
          </a:xfrm>
        </p:spPr>
        <p:txBody>
          <a:bodyPr/>
          <a:lstStyle>
            <a:lvl1pPr marL="0" indent="0" algn="ctr">
              <a:buFontTx/>
              <a:buNone/>
              <a:defRPr/>
            </a:lvl1pPr>
          </a:lstStyle>
          <a:p>
            <a:pPr lvl="0"/>
            <a:r>
              <a:rPr lang="hu-HU" noProof="0" smtClean="0"/>
              <a:t>Alcím mintájának szerkesztése</a:t>
            </a:r>
          </a:p>
        </p:txBody>
      </p:sp>
      <p:pic>
        <p:nvPicPr>
          <p:cNvPr id="2050" name="Picture 2" descr="C:\SZTAKI\Grafika\ER-flow_Logo_v2_tr_m.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3314700" y="566920"/>
            <a:ext cx="2628900" cy="263348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1_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a:xfrm>
            <a:off x="457200" y="6375400"/>
            <a:ext cx="990600" cy="346075"/>
          </a:xfrm>
          <a:prstGeom prst="rect">
            <a:avLst/>
          </a:prstGeom>
        </p:spPr>
        <p:txBody>
          <a:bodyPr vert="horz" wrap="square" lIns="91440" tIns="45720" rIns="91440" bIns="45720" numCol="1" anchor="t" anchorCtr="0" compatLnSpc="1">
            <a:prstTxWarp prst="textNoShape">
              <a:avLst/>
            </a:prstTxWarp>
          </a:bodyPr>
          <a:lstStyle>
            <a:lvl1pPr>
              <a:defRPr/>
            </a:lvl1pPr>
          </a:lstStyle>
          <a:p>
            <a:fld id="{B1715A2C-2D3A-4E03-ABE1-94677FD4FA37}" type="datetime1">
              <a:rPr lang="de-DE"/>
              <a:pPr/>
              <a:t>11.06.2013</a:t>
            </a:fld>
            <a:endParaRPr lang="de-DE"/>
          </a:p>
        </p:txBody>
      </p:sp>
      <p:sp>
        <p:nvSpPr>
          <p:cNvPr id="6" name="Fußzeilenplatzhalter 5"/>
          <p:cNvSpPr>
            <a:spLocks noGrp="1"/>
          </p:cNvSpPr>
          <p:nvPr>
            <p:ph type="ftr" sz="quarter" idx="11"/>
          </p:nvPr>
        </p:nvSpPr>
        <p:spPr>
          <a:xfrm>
            <a:off x="1600200" y="6375400"/>
            <a:ext cx="4211638" cy="357188"/>
          </a:xfrm>
        </p:spPr>
        <p:txBody>
          <a:bodyPr/>
          <a:lstStyle>
            <a:lvl1pPr>
              <a:defRPr>
                <a:latin typeface="Trebuchet MS" charset="0"/>
                <a:ea typeface="+mn-ea"/>
                <a:cs typeface="+mn-cs"/>
              </a:defRPr>
            </a:lvl1pPr>
          </a:lstStyle>
          <a:p>
            <a:pPr>
              <a:defRPr/>
            </a:pPr>
            <a:endParaRPr lang="de-DE"/>
          </a:p>
        </p:txBody>
      </p:sp>
      <p:sp>
        <p:nvSpPr>
          <p:cNvPr id="7" name="Foliennummernplatzhalter 6"/>
          <p:cNvSpPr>
            <a:spLocks noGrp="1"/>
          </p:cNvSpPr>
          <p:nvPr>
            <p:ph type="sldNum" sz="quarter" idx="12"/>
          </p:nvPr>
        </p:nvSpPr>
        <p:spPr/>
        <p:txBody>
          <a:bodyPr/>
          <a:lstStyle>
            <a:lvl1pPr>
              <a:defRPr>
                <a:sym typeface="Wingdings 3" charset="2"/>
              </a:defRPr>
            </a:lvl1pPr>
          </a:lstStyle>
          <a:p>
            <a:r>
              <a:rPr lang="de-DE"/>
              <a:t> </a:t>
            </a:r>
            <a:fld id="{19FFBBBC-DAFD-4CF2-B1F4-D931A3CE7AA8}" type="slidenum">
              <a:rPr lang="de-DE"/>
              <a:pPr/>
              <a:t>‹#›</a:t>
            </a:fld>
            <a:endParaRPr lang="de-DE"/>
          </a:p>
        </p:txBody>
      </p:sp>
    </p:spTree>
    <p:extLst>
      <p:ext uri="{BB962C8B-B14F-4D97-AF65-F5344CB8AC3E}">
        <p14:creationId xmlns:p14="http://schemas.microsoft.com/office/powerpoint/2010/main" xmlns="" val="40561024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90588" y="381000"/>
            <a:ext cx="7567612" cy="1143000"/>
          </a:xfrm>
        </p:spPr>
        <p:txBody>
          <a:bodyPr/>
          <a:lstStyle>
            <a:lvl1pPr>
              <a:defRPr sz="48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Rectangle 6"/>
          <p:cNvSpPr>
            <a:spLocks noGrp="1" noChangeArrowheads="1"/>
          </p:cNvSpPr>
          <p:nvPr>
            <p:ph type="sldNum" sz="quarter" idx="12"/>
          </p:nvPr>
        </p:nvSpPr>
        <p:spPr>
          <a:xfrm>
            <a:off x="7543800" y="6172200"/>
            <a:ext cx="1377950" cy="476250"/>
          </a:xfrm>
          <a:prstGeom prst="rect">
            <a:avLst/>
          </a:prstGeom>
          <a:ln/>
        </p:spPr>
        <p:txBody>
          <a:bodyPr/>
          <a:lstStyle>
            <a:lvl1pPr>
              <a:defRPr/>
            </a:lvl1pPr>
          </a:lstStyle>
          <a:p>
            <a:pPr>
              <a:defRPr/>
            </a:pPr>
            <a:fld id="{C931CCA9-7B6F-446C-9B8A-B7083D0EF43C}" type="slidenum">
              <a:rPr lang="hu-HU" smtClean="0"/>
              <a:pPr>
                <a:defRPr/>
              </a:pPr>
              <a:t>‹#›</a:t>
            </a:fld>
            <a:endParaRPr lang="hu-HU" dirty="0"/>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8728DE-791E-4941-B202-C0DA55100D9C}" type="datetimeFigureOut">
              <a:rPr lang="en-GB" smtClean="0"/>
              <a:pPr/>
              <a:t>11/06/2013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1CF89-8DA0-49E7-84A0-228B6708E97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6"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E52EF871-D64E-4862-8040-2479B849A3ED}"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7" name="Slide Number Placeholder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FA3F0D82-9E88-4076-A5CF-414ABA406F89}"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hu-HU" dirty="0" err="1" smtClean="0"/>
              <a:t>Title</a:t>
            </a:r>
            <a:endParaRPr lang="hu-HU" dirty="0"/>
          </a:p>
        </p:txBody>
      </p:sp>
      <p:sp>
        <p:nvSpPr>
          <p:cNvPr id="9" name="Rectangle 6"/>
          <p:cNvSpPr>
            <a:spLocks noGrp="1" noChangeArrowheads="1"/>
          </p:cNvSpPr>
          <p:nvPr>
            <p:ph type="sldNum" sz="quarter" idx="12"/>
          </p:nvPr>
        </p:nvSpPr>
        <p:spPr>
          <a:xfrm>
            <a:off x="7235825" y="6092825"/>
            <a:ext cx="1377950" cy="476250"/>
          </a:xfrm>
          <a:prstGeom prst="rect">
            <a:avLst/>
          </a:prstGeom>
          <a:ln/>
        </p:spPr>
        <p:txBody>
          <a:bodyPr/>
          <a:lstStyle>
            <a:lvl1pPr>
              <a:defRPr/>
            </a:lvl1pPr>
          </a:lstStyle>
          <a:p>
            <a:pPr>
              <a:defRPr/>
            </a:pPr>
            <a:fld id="{D28AFD2F-780B-4068-A6C2-F4906EB46C92}"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gi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7.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18" Type="http://schemas.openxmlformats.org/officeDocument/2006/relationships/slideLayout" Target="../slideLayouts/slideLayout47.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image" Target="../media/image8.png"/><Relationship Id="rId10" Type="http://schemas.openxmlformats.org/officeDocument/2006/relationships/slideLayout" Target="../slideLayouts/slideLayout39.xml"/><Relationship Id="rId19" Type="http://schemas.openxmlformats.org/officeDocument/2006/relationships/slideLayout" Target="../slideLayouts/slideLayout48.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image" Target="../media/image10.jpeg"/><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5.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Slide_TopBar_1247width.gif"/>
          <p:cNvPicPr>
            <a:picLocks noChangeAspect="1"/>
          </p:cNvPicPr>
          <p:nvPr userDrawn="1"/>
        </p:nvPicPr>
        <p:blipFill>
          <a:blip r:embed="rId6" cstate="print">
            <a:extLst>
              <a:ext uri="{28A0092B-C50C-407E-A947-70E740481C1C}">
                <a14:useLocalDpi xmlns:a14="http://schemas.microsoft.com/office/drawing/2010/main" xmlns="" val="0"/>
              </a:ext>
            </a:extLst>
          </a:blip>
          <a:stretch>
            <a:fillRect/>
          </a:stretch>
        </p:blipFill>
        <p:spPr>
          <a:xfrm>
            <a:off x="0" y="0"/>
            <a:ext cx="9144000" cy="1041257"/>
          </a:xfrm>
          <a:prstGeom prst="rect">
            <a:avLst/>
          </a:prstGeom>
        </p:spPr>
      </p:pic>
      <p:sp>
        <p:nvSpPr>
          <p:cNvPr id="1026" name="Text Box 2"/>
          <p:cNvSpPr txBox="1">
            <a:spLocks noChangeArrowheads="1"/>
          </p:cNvSpPr>
          <p:nvPr userDrawn="1"/>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pPr>
              <a:defRPr/>
            </a:pPr>
            <a:fld id="{52F56AE5-EB24-4633-A586-FC60E5A6913F}" type="slidenum">
              <a:rPr lang="en-US"/>
              <a:pPr>
                <a:defRPr/>
              </a:pPr>
              <a:t>‹#›</a:t>
            </a:fld>
            <a:endParaRPr lang="en-US" dirty="0"/>
          </a:p>
        </p:txBody>
      </p:sp>
      <p:sp>
        <p:nvSpPr>
          <p:cNvPr id="1033" name="Rectangle 17"/>
          <p:cNvSpPr>
            <a:spLocks noChangeArrowheads="1"/>
          </p:cNvSpPr>
          <p:nvPr userDrawn="1"/>
        </p:nvSpPr>
        <p:spPr bwMode="auto">
          <a:xfrm>
            <a:off x="7667625" y="6586538"/>
            <a:ext cx="14478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1034" name="Rectangle 18"/>
          <p:cNvSpPr>
            <a:spLocks noChangeArrowheads="1"/>
          </p:cNvSpPr>
          <p:nvPr userDrawn="1"/>
        </p:nvSpPr>
        <p:spPr bwMode="auto">
          <a:xfrm>
            <a:off x="53975" y="6605588"/>
            <a:ext cx="22860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Tree>
    <p:extLst>
      <p:ext uri="{BB962C8B-B14F-4D97-AF65-F5344CB8AC3E}">
        <p14:creationId xmlns:p14="http://schemas.microsoft.com/office/powerpoint/2010/main" xmlns="" val="99035584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Lst>
  <p:timing>
    <p:tnLst>
      <p:par>
        <p:cTn id="1" dur="indefinite" restart="never" nodeType="tmRoot"/>
      </p:par>
    </p:tnLst>
  </p:timing>
  <p:hf sldNum="0" hdr="0"/>
  <p:txStyles>
    <p:titleStyle>
      <a:lvl1pPr algn="ctr" rtl="0" eaLnBrk="0" fontAlgn="base" hangingPunct="0">
        <a:spcBef>
          <a:spcPct val="0"/>
        </a:spcBef>
        <a:spcAft>
          <a:spcPct val="0"/>
        </a:spcAft>
        <a:defRPr sz="4400" kern="1200">
          <a:solidFill>
            <a:schemeClr val="bg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bg1"/>
          </a:solidFill>
          <a:latin typeface="Arial" pitchFamily="34" charset="0"/>
          <a:cs typeface="Arial" pitchFamily="34" charset="0"/>
        </a:defRPr>
      </a:lvl2pPr>
      <a:lvl3pPr algn="ctr" rtl="0" eaLnBrk="0" fontAlgn="base" hangingPunct="0">
        <a:spcBef>
          <a:spcPct val="0"/>
        </a:spcBef>
        <a:spcAft>
          <a:spcPct val="0"/>
        </a:spcAft>
        <a:defRPr sz="4400">
          <a:solidFill>
            <a:schemeClr val="bg1"/>
          </a:solidFill>
          <a:latin typeface="Arial" pitchFamily="34" charset="0"/>
          <a:cs typeface="Arial" pitchFamily="34" charset="0"/>
        </a:defRPr>
      </a:lvl3pPr>
      <a:lvl4pPr algn="ctr" rtl="0" eaLnBrk="0" fontAlgn="base" hangingPunct="0">
        <a:spcBef>
          <a:spcPct val="0"/>
        </a:spcBef>
        <a:spcAft>
          <a:spcPct val="0"/>
        </a:spcAft>
        <a:defRPr sz="4400">
          <a:solidFill>
            <a:schemeClr val="bg1"/>
          </a:solidFill>
          <a:latin typeface="Arial" pitchFamily="34" charset="0"/>
          <a:cs typeface="Arial" pitchFamily="34" charset="0"/>
        </a:defRPr>
      </a:lvl4pPr>
      <a:lvl5pPr algn="ctr" rtl="0" eaLnBrk="0" fontAlgn="base" hangingPunct="0">
        <a:spcBef>
          <a:spcPct val="0"/>
        </a:spcBef>
        <a:spcAft>
          <a:spcPct val="0"/>
        </a:spcAft>
        <a:defRPr sz="4400">
          <a:solidFill>
            <a:schemeClr val="bg1"/>
          </a:solidFill>
          <a:latin typeface="Arial" pitchFamily="34" charset="0"/>
          <a:cs typeface="Arial" pitchFamily="34" charset="0"/>
        </a:defRPr>
      </a:lvl5pPr>
      <a:lvl6pPr marL="457200" algn="ctr" rtl="0" fontAlgn="base">
        <a:spcBef>
          <a:spcPct val="0"/>
        </a:spcBef>
        <a:spcAft>
          <a:spcPct val="0"/>
        </a:spcAft>
        <a:defRPr sz="4400">
          <a:solidFill>
            <a:schemeClr val="bg1"/>
          </a:solidFill>
          <a:latin typeface="Arial" pitchFamily="34" charset="0"/>
          <a:cs typeface="Arial" pitchFamily="34" charset="0"/>
        </a:defRPr>
      </a:lvl6pPr>
      <a:lvl7pPr marL="914400" algn="ctr" rtl="0" fontAlgn="base">
        <a:spcBef>
          <a:spcPct val="0"/>
        </a:spcBef>
        <a:spcAft>
          <a:spcPct val="0"/>
        </a:spcAft>
        <a:defRPr sz="4400">
          <a:solidFill>
            <a:schemeClr val="bg1"/>
          </a:solidFill>
          <a:latin typeface="Arial" pitchFamily="34" charset="0"/>
          <a:cs typeface="Arial" pitchFamily="34" charset="0"/>
        </a:defRPr>
      </a:lvl7pPr>
      <a:lvl8pPr marL="1371600" algn="ctr" rtl="0" fontAlgn="base">
        <a:spcBef>
          <a:spcPct val="0"/>
        </a:spcBef>
        <a:spcAft>
          <a:spcPct val="0"/>
        </a:spcAft>
        <a:defRPr sz="4400">
          <a:solidFill>
            <a:schemeClr val="bg1"/>
          </a:solidFill>
          <a:latin typeface="Arial" pitchFamily="34" charset="0"/>
          <a:cs typeface="Arial" pitchFamily="34" charset="0"/>
        </a:defRPr>
      </a:lvl8pPr>
      <a:lvl9pPr marL="1828800" algn="ctr" rtl="0" fontAlgn="base">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cstate="print">
            <a:lum/>
          </a:blip>
          <a:srcRect/>
          <a:stretch>
            <a:fillRect l="-3000" r="-3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90588" y="304800"/>
            <a:ext cx="7143196"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u-HU" smtClean="0"/>
              <a:t>Mintacím szerkesztése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p>
        </p:txBody>
      </p:sp>
      <p:sp>
        <p:nvSpPr>
          <p:cNvPr id="1029" name="Rectangle 5"/>
          <p:cNvSpPr>
            <a:spLocks noGrp="1" noChangeArrowheads="1"/>
          </p:cNvSpPr>
          <p:nvPr>
            <p:ph type="ftr" sz="quarter" idx="3"/>
          </p:nvPr>
        </p:nvSpPr>
        <p:spPr bwMode="auto">
          <a:xfrm>
            <a:off x="1676400" y="6400800"/>
            <a:ext cx="6096000" cy="19853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r>
              <a:rPr lang="hu-HU" dirty="0" err="1" smtClean="0"/>
              <a:t>Title</a:t>
            </a:r>
            <a:endParaRPr lang="hu-HU" dirty="0"/>
          </a:p>
        </p:txBody>
      </p:sp>
      <p:sp>
        <p:nvSpPr>
          <p:cNvPr id="6" name="Rectangle 6"/>
          <p:cNvSpPr>
            <a:spLocks noGrp="1" noChangeArrowheads="1"/>
          </p:cNvSpPr>
          <p:nvPr>
            <p:ph type="sldNum" sz="quarter" idx="4"/>
          </p:nvPr>
        </p:nvSpPr>
        <p:spPr>
          <a:xfrm>
            <a:off x="7543800" y="6172200"/>
            <a:ext cx="1377950" cy="476250"/>
          </a:xfrm>
          <a:prstGeom prst="rect">
            <a:avLst/>
          </a:prstGeom>
          <a:ln/>
        </p:spPr>
        <p:txBody>
          <a:bodyPr/>
          <a:lstStyle>
            <a:lvl1pPr algn="r">
              <a:defRPr/>
            </a:lvl1pPr>
          </a:lstStyle>
          <a:p>
            <a:pPr>
              <a:defRPr/>
            </a:pPr>
            <a:fld id="{C931CCA9-7B6F-446C-9B8A-B7083D0EF43C}" type="slidenum">
              <a:rPr lang="hu-HU" smtClean="0"/>
              <a:pPr>
                <a:defRPr/>
              </a:pPr>
              <a:t>‹#›</a:t>
            </a:fld>
            <a:endParaRPr lang="hu-HU" dirty="0"/>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Lst>
  <p:hf hdr="0" dt="0"/>
  <p:txStyles>
    <p:titleStyle>
      <a:lvl1pPr algn="ctr" rtl="0" eaLnBrk="0" fontAlgn="base" hangingPunct="0">
        <a:spcBef>
          <a:spcPct val="0"/>
        </a:spcBef>
        <a:spcAft>
          <a:spcPct val="0"/>
        </a:spcAft>
        <a:defRPr sz="4400">
          <a:solidFill>
            <a:srgbClr val="660066"/>
          </a:solidFill>
          <a:latin typeface="+mj-lt"/>
          <a:ea typeface="+mj-ea"/>
          <a:cs typeface="+mj-cs"/>
        </a:defRPr>
      </a:lvl1pPr>
      <a:lvl2pPr algn="ctr" rtl="0" eaLnBrk="0" fontAlgn="base" hangingPunct="0">
        <a:spcBef>
          <a:spcPct val="0"/>
        </a:spcBef>
        <a:spcAft>
          <a:spcPct val="0"/>
        </a:spcAft>
        <a:defRPr sz="4400">
          <a:solidFill>
            <a:srgbClr val="660066"/>
          </a:solidFill>
          <a:latin typeface="Arial" charset="0"/>
        </a:defRPr>
      </a:lvl2pPr>
      <a:lvl3pPr algn="ctr" rtl="0" eaLnBrk="0" fontAlgn="base" hangingPunct="0">
        <a:spcBef>
          <a:spcPct val="0"/>
        </a:spcBef>
        <a:spcAft>
          <a:spcPct val="0"/>
        </a:spcAft>
        <a:defRPr sz="4400">
          <a:solidFill>
            <a:srgbClr val="660066"/>
          </a:solidFill>
          <a:latin typeface="Arial" charset="0"/>
        </a:defRPr>
      </a:lvl3pPr>
      <a:lvl4pPr algn="ctr" rtl="0" eaLnBrk="0" fontAlgn="base" hangingPunct="0">
        <a:spcBef>
          <a:spcPct val="0"/>
        </a:spcBef>
        <a:spcAft>
          <a:spcPct val="0"/>
        </a:spcAft>
        <a:defRPr sz="4400">
          <a:solidFill>
            <a:srgbClr val="660066"/>
          </a:solidFill>
          <a:latin typeface="Arial" charset="0"/>
        </a:defRPr>
      </a:lvl4pPr>
      <a:lvl5pPr algn="ctr" rtl="0" eaLnBrk="0" fontAlgn="base" hangingPunct="0">
        <a:spcBef>
          <a:spcPct val="0"/>
        </a:spcBef>
        <a:spcAft>
          <a:spcPct val="0"/>
        </a:spcAft>
        <a:defRPr sz="4400">
          <a:solidFill>
            <a:srgbClr val="660066"/>
          </a:solidFill>
          <a:latin typeface="Arial" charset="0"/>
        </a:defRPr>
      </a:lvl5pPr>
      <a:lvl6pPr marL="457200" algn="ctr" rtl="0" fontAlgn="base">
        <a:spcBef>
          <a:spcPct val="0"/>
        </a:spcBef>
        <a:spcAft>
          <a:spcPct val="0"/>
        </a:spcAft>
        <a:defRPr sz="4400">
          <a:solidFill>
            <a:srgbClr val="660066"/>
          </a:solidFill>
          <a:latin typeface="Arial" charset="0"/>
        </a:defRPr>
      </a:lvl6pPr>
      <a:lvl7pPr marL="914400" algn="ctr" rtl="0" fontAlgn="base">
        <a:spcBef>
          <a:spcPct val="0"/>
        </a:spcBef>
        <a:spcAft>
          <a:spcPct val="0"/>
        </a:spcAft>
        <a:defRPr sz="4400">
          <a:solidFill>
            <a:srgbClr val="660066"/>
          </a:solidFill>
          <a:latin typeface="Arial" charset="0"/>
        </a:defRPr>
      </a:lvl7pPr>
      <a:lvl8pPr marL="1371600" algn="ctr" rtl="0" fontAlgn="base">
        <a:spcBef>
          <a:spcPct val="0"/>
        </a:spcBef>
        <a:spcAft>
          <a:spcPct val="0"/>
        </a:spcAft>
        <a:defRPr sz="4400">
          <a:solidFill>
            <a:srgbClr val="660066"/>
          </a:solidFill>
          <a:latin typeface="Arial" charset="0"/>
        </a:defRPr>
      </a:lvl8pPr>
      <a:lvl9pPr marL="1828800" algn="ctr" rtl="0" fontAlgn="base">
        <a:spcBef>
          <a:spcPct val="0"/>
        </a:spcBef>
        <a:spcAft>
          <a:spcPct val="0"/>
        </a:spcAft>
        <a:defRPr sz="4400">
          <a:solidFill>
            <a:srgbClr val="660066"/>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rgbClr val="660066"/>
          </a:solidFill>
          <a:latin typeface="+mn-lt"/>
        </a:defRPr>
      </a:lvl2pPr>
      <a:lvl3pPr marL="1143000" indent="-228600" algn="l" rtl="0" eaLnBrk="0" fontAlgn="base" hangingPunct="0">
        <a:spcBef>
          <a:spcPct val="20000"/>
        </a:spcBef>
        <a:spcAft>
          <a:spcPct val="0"/>
        </a:spcAft>
        <a:buChar char="•"/>
        <a:defRPr sz="2400">
          <a:solidFill>
            <a:srgbClr val="808080"/>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8888E-0E3D-134B-BAF9-7E892C5098D9}" type="datetimeFigureOut">
              <a:rPr lang="en-US" smtClean="0"/>
              <a:pPr/>
              <a:t>6/11/2013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13ABA-8790-BD4C-A71E-7E6269E38208}" type="slidenum">
              <a:rPr lang="en-US" smtClean="0"/>
              <a:pPr/>
              <a:t>‹#›</a:t>
            </a:fld>
            <a:endParaRPr lang="en-US"/>
          </a:p>
        </p:txBody>
      </p:sp>
      <p:pic>
        <p:nvPicPr>
          <p:cNvPr id="1026" name="Picture 2"/>
          <p:cNvPicPr>
            <a:picLocks noChangeAspect="1" noChangeArrowheads="1"/>
          </p:cNvPicPr>
          <p:nvPr userDrawn="1"/>
        </p:nvPicPr>
        <p:blipFill>
          <a:blip r:embed="rId13" cstate="print"/>
          <a:srcRect/>
          <a:stretch>
            <a:fillRect/>
          </a:stretch>
        </p:blipFill>
        <p:spPr bwMode="auto">
          <a:xfrm>
            <a:off x="38101" y="6184492"/>
            <a:ext cx="3295650" cy="635408"/>
          </a:xfrm>
          <a:prstGeom prst="rect">
            <a:avLst/>
          </a:prstGeom>
          <a:noFill/>
          <a:ln w="9525">
            <a:noFill/>
            <a:miter lim="800000"/>
            <a:headEnd/>
            <a:tailEnd/>
          </a:ln>
        </p:spPr>
      </p:pic>
    </p:spTree>
    <p:extLst>
      <p:ext uri="{BB962C8B-B14F-4D97-AF65-F5344CB8AC3E}">
        <p14:creationId xmlns:p14="http://schemas.microsoft.com/office/powerpoint/2010/main" xmlns="" val="221490495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2" name="Foliennummernplatzhalter 5"/>
          <p:cNvSpPr txBox="1">
            <a:spLocks/>
          </p:cNvSpPr>
          <p:nvPr/>
        </p:nvSpPr>
        <p:spPr>
          <a:xfrm>
            <a:off x="6858016" y="6643686"/>
            <a:ext cx="2285984" cy="214314"/>
          </a:xfrm>
          <a:prstGeom prst="rect">
            <a:avLst/>
          </a:prstGeom>
          <a:solidFill>
            <a:schemeClr val="tx2">
              <a:lumMod val="50000"/>
            </a:schemeClr>
          </a:solid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19" name="Rechteck 18"/>
          <p:cNvSpPr/>
          <p:nvPr/>
        </p:nvSpPr>
        <p:spPr>
          <a:xfrm>
            <a:off x="0" y="0"/>
            <a:ext cx="9144000" cy="78579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noProof="0" dirty="0"/>
          </a:p>
        </p:txBody>
      </p:sp>
      <p:sp>
        <p:nvSpPr>
          <p:cNvPr id="22" name="Foliennummernplatzhalter 5"/>
          <p:cNvSpPr txBox="1">
            <a:spLocks/>
          </p:cNvSpPr>
          <p:nvPr/>
        </p:nvSpPr>
        <p:spPr>
          <a:xfrm>
            <a:off x="0" y="6643686"/>
            <a:ext cx="2285984" cy="214314"/>
          </a:xfrm>
          <a:prstGeom prst="rect">
            <a:avLst/>
          </a:prstGeom>
          <a:solidFill>
            <a:schemeClr val="tx2"/>
          </a:solid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smtClean="0">
                <a:ln>
                  <a:noFill/>
                </a:ln>
                <a:solidFill>
                  <a:schemeClr val="bg1"/>
                </a:solidFill>
                <a:effectLst/>
                <a:uLnTx/>
                <a:uFillTx/>
                <a:latin typeface="+mn-lt"/>
                <a:ea typeface="+mn-ea"/>
                <a:cs typeface="+mn-cs"/>
              </a:rPr>
              <a:t>www.mosgrid.de</a:t>
            </a:r>
          </a:p>
        </p:txBody>
      </p:sp>
      <p:sp>
        <p:nvSpPr>
          <p:cNvPr id="23" name="Foliennummernplatzhalter 5"/>
          <p:cNvSpPr txBox="1">
            <a:spLocks/>
          </p:cNvSpPr>
          <p:nvPr/>
        </p:nvSpPr>
        <p:spPr>
          <a:xfrm>
            <a:off x="2285984" y="6643710"/>
            <a:ext cx="4572032" cy="214290"/>
          </a:xfrm>
          <a:prstGeom prst="rect">
            <a:avLst/>
          </a:prstGeom>
          <a:solidFill>
            <a:schemeClr val="tx2">
              <a:lumMod val="75000"/>
            </a:schemeClr>
          </a:solid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200" b="1" i="0" u="none" strike="noStrike" kern="1200" cap="none" spc="0" normalizeH="0" baseline="0" noProof="0" smtClean="0">
              <a:ln>
                <a:noFill/>
              </a:ln>
              <a:solidFill>
                <a:srgbClr val="A51B38"/>
              </a:solidFill>
              <a:effectLst/>
              <a:uLnTx/>
              <a:uFillTx/>
              <a:latin typeface="cmss12" pitchFamily="34" charset="0"/>
              <a:ea typeface="+mn-ea"/>
              <a:cs typeface="+mn-cs"/>
            </a:endParaRPr>
          </a:p>
        </p:txBody>
      </p:sp>
      <p:sp>
        <p:nvSpPr>
          <p:cNvPr id="27" name="Textplatzhalter 12"/>
          <p:cNvSpPr txBox="1">
            <a:spLocks/>
          </p:cNvSpPr>
          <p:nvPr/>
        </p:nvSpPr>
        <p:spPr>
          <a:xfrm>
            <a:off x="0" y="6611112"/>
            <a:ext cx="2268538" cy="648072"/>
          </a:xfrm>
          <a:prstGeom prst="rect">
            <a:avLst/>
          </a:prstGeom>
        </p:spPr>
        <p:txBody>
          <a:bodyPr>
            <a:noAutofit/>
          </a:bodyPr>
          <a:lstStyle>
            <a:lvl1pPr>
              <a:buNone/>
              <a:defRPr sz="1200">
                <a:solidFill>
                  <a:schemeClr val="bg1"/>
                </a:solidFill>
              </a:defRPr>
            </a:lvl1pPr>
            <a:lvl2pPr>
              <a:buNone/>
              <a:defRPr sz="1200">
                <a:solidFill>
                  <a:schemeClr val="bg1"/>
                </a:solidFill>
              </a:defRPr>
            </a:lvl2pPr>
            <a:lvl3pPr>
              <a:buNone/>
              <a:defRPr sz="1200">
                <a:solidFill>
                  <a:schemeClr val="bg1"/>
                </a:solidFill>
              </a:defRPr>
            </a:lvl3pPr>
            <a:lvl4pPr>
              <a:buNone/>
              <a:defRPr sz="1200">
                <a:solidFill>
                  <a:schemeClr val="bg1"/>
                </a:solidFill>
              </a:defRPr>
            </a:lvl4pPr>
            <a:lvl5pPr>
              <a:buNone/>
              <a:defRPr sz="1200">
                <a:solidFill>
                  <a:schemeClr val="bg1"/>
                </a:solidFill>
              </a:defRPr>
            </a:lvl5pPr>
          </a:lstStyle>
          <a:p>
            <a:pPr marL="228600" marR="0" lvl="0" indent="-228600" algn="l"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0" cap="none" spc="0" normalizeH="0" baseline="0" noProof="0" dirty="0">
              <a:ln>
                <a:noFill/>
              </a:ln>
              <a:solidFill>
                <a:schemeClr val="bg1"/>
              </a:solidFill>
              <a:effectLst/>
              <a:uLnTx/>
              <a:uFillTx/>
              <a:latin typeface="+mn-lt"/>
              <a:ea typeface="ＭＳ Ｐゴシック" pitchFamily="-65" charset="-128"/>
            </a:endParaRPr>
          </a:p>
        </p:txBody>
      </p:sp>
      <p:sp>
        <p:nvSpPr>
          <p:cNvPr id="29" name="Textplatzhalter 28"/>
          <p:cNvSpPr>
            <a:spLocks noGrp="1"/>
          </p:cNvSpPr>
          <p:nvPr>
            <p:ph type="body" idx="1"/>
          </p:nvPr>
        </p:nvSpPr>
        <p:spPr>
          <a:xfrm>
            <a:off x="152400" y="990600"/>
            <a:ext cx="8839200" cy="5410200"/>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31" name="Foliennummernplatzhalter 30"/>
          <p:cNvSpPr>
            <a:spLocks noGrp="1"/>
          </p:cNvSpPr>
          <p:nvPr>
            <p:ph type="sldNum" sz="quarter" idx="4"/>
          </p:nvPr>
        </p:nvSpPr>
        <p:spPr>
          <a:xfrm>
            <a:off x="6858000" y="6647688"/>
            <a:ext cx="2286000" cy="210312"/>
          </a:xfrm>
          <a:prstGeom prst="rect">
            <a:avLst/>
          </a:prstGeom>
          <a:noFill/>
        </p:spPr>
        <p:txBody>
          <a:bodyPr vert="horz" lIns="91440" tIns="45720" rIns="91440" bIns="45720" rtlCol="0" anchor="ctr"/>
          <a:lstStyle>
            <a:lvl1pPr algn="r">
              <a:defRPr sz="1200" b="0">
                <a:solidFill>
                  <a:schemeClr val="tx2">
                    <a:lumMod val="20000"/>
                    <a:lumOff val="80000"/>
                  </a:schemeClr>
                </a:solidFill>
                <a:latin typeface="Calibri" pitchFamily="34" charset="0"/>
              </a:defRPr>
            </a:lvl1pPr>
          </a:lstStyle>
          <a:p>
            <a:fld id="{DAA02035-BBD3-48A0-9FDD-4E9C6C8B6CC6}" type="slidenum">
              <a:rPr lang="en-US" smtClean="0"/>
              <a:pPr/>
              <a:t>‹#›</a:t>
            </a:fld>
            <a:endParaRPr lang="en-US" dirty="0"/>
          </a:p>
        </p:txBody>
      </p:sp>
      <p:sp>
        <p:nvSpPr>
          <p:cNvPr id="2" name="Titelplatzhalter 1"/>
          <p:cNvSpPr>
            <a:spLocks noGrp="1"/>
          </p:cNvSpPr>
          <p:nvPr>
            <p:ph type="title"/>
          </p:nvPr>
        </p:nvSpPr>
        <p:spPr>
          <a:xfrm>
            <a:off x="35496" y="44624"/>
            <a:ext cx="7776864" cy="741170"/>
          </a:xfrm>
          <a:prstGeom prst="rect">
            <a:avLst/>
          </a:prstGeom>
        </p:spPr>
        <p:txBody>
          <a:bodyPr vert="horz" lIns="91440" tIns="45720" rIns="91440" bIns="45720" rtlCol="0" anchor="ctr">
            <a:normAutofit/>
          </a:bodyPr>
          <a:lstStyle/>
          <a:p>
            <a:r>
              <a:rPr lang="de-DE" dirty="0" smtClean="0"/>
              <a:t>Titelmasterformat durch Klicken bearbeiten</a:t>
            </a:r>
            <a:endParaRPr lang="de-DE" dirty="0"/>
          </a:p>
        </p:txBody>
      </p:sp>
      <p:sp>
        <p:nvSpPr>
          <p:cNvPr id="3" name="Fußzeilenplatzhalter 2"/>
          <p:cNvSpPr>
            <a:spLocks noGrp="1"/>
          </p:cNvSpPr>
          <p:nvPr>
            <p:ph type="ftr" sz="quarter" idx="3"/>
          </p:nvPr>
        </p:nvSpPr>
        <p:spPr>
          <a:xfrm>
            <a:off x="2339752" y="6643710"/>
            <a:ext cx="4518264" cy="200425"/>
          </a:xfrm>
          <a:prstGeom prst="rect">
            <a:avLst/>
          </a:prstGeom>
        </p:spPr>
        <p:txBody>
          <a:bodyPr vert="horz" lIns="91440" tIns="45720" rIns="91440" bIns="45720" rtlCol="0" anchor="ctr"/>
          <a:lstStyle>
            <a:lvl1pPr algn="ctr">
              <a:defRPr sz="1200">
                <a:solidFill>
                  <a:schemeClr val="tx2">
                    <a:lumMod val="40000"/>
                    <a:lumOff val="60000"/>
                  </a:schemeClr>
                </a:solidFill>
              </a:defRPr>
            </a:lvl1pPr>
          </a:lstStyle>
          <a:p>
            <a:r>
              <a:rPr lang="de-DE" smtClean="0"/>
              <a:t>AP-5 - Dienste für Molekulare Simulationen im Grid</a:t>
            </a:r>
            <a:endParaRPr lang="de-DE" dirty="0"/>
          </a:p>
        </p:txBody>
      </p:sp>
      <p:pic>
        <p:nvPicPr>
          <p:cNvPr id="14" name="Picture 8" descr="Macintosh HD:Users:birke:birke:MoSGrid:MoSGrid_logo2_600dpi.png"/>
          <p:cNvPicPr>
            <a:picLocks noChangeAspect="1"/>
          </p:cNvPicPr>
          <p:nvPr/>
        </p:nvPicPr>
        <p:blipFill>
          <a:blip r:embed="rId23" cstate="print">
            <a:clrChange>
              <a:clrFrom>
                <a:srgbClr val="FFFFFF"/>
              </a:clrFrom>
              <a:clrTo>
                <a:srgbClr val="FFFFFF">
                  <a:alpha val="0"/>
                </a:srgbClr>
              </a:clrTo>
            </a:clrChange>
          </a:blip>
          <a:srcRect/>
          <a:stretch>
            <a:fillRect/>
          </a:stretch>
        </p:blipFill>
        <p:spPr bwMode="auto">
          <a:xfrm>
            <a:off x="7956376" y="0"/>
            <a:ext cx="1157605" cy="801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Lst>
  <p:transition/>
  <p:timing>
    <p:tnLst>
      <p:par>
        <p:cTn id="1" dur="indefinite" restart="never" nodeType="tmRoot"/>
      </p:par>
    </p:tnLst>
  </p:timing>
  <p:hf hdr="0" dt="0"/>
  <p:txStyles>
    <p:titleStyle>
      <a:lvl1pPr algn="l" rtl="0" eaLnBrk="1" fontAlgn="base" hangingPunct="1">
        <a:spcBef>
          <a:spcPct val="0"/>
        </a:spcBef>
        <a:spcAft>
          <a:spcPct val="0"/>
        </a:spcAft>
        <a:defRPr sz="3600" b="1">
          <a:solidFill>
            <a:schemeClr val="tx2"/>
          </a:solidFill>
          <a:latin typeface="Calibri" pitchFamily="34" charset="0"/>
          <a:ea typeface="+mj-ea"/>
          <a:cs typeface="+mj-cs"/>
        </a:defRPr>
      </a:lvl1pPr>
      <a:lvl2pPr algn="l" rtl="0" eaLnBrk="1" fontAlgn="base" hangingPunct="1">
        <a:spcBef>
          <a:spcPct val="0"/>
        </a:spcBef>
        <a:spcAft>
          <a:spcPct val="0"/>
        </a:spcAft>
        <a:defRPr sz="3600" b="1">
          <a:solidFill>
            <a:schemeClr val="accent2"/>
          </a:solidFill>
          <a:latin typeface="Trebuchet MS" pitchFamily="-65" charset="0"/>
        </a:defRPr>
      </a:lvl2pPr>
      <a:lvl3pPr algn="l" rtl="0" eaLnBrk="1" fontAlgn="base" hangingPunct="1">
        <a:spcBef>
          <a:spcPct val="0"/>
        </a:spcBef>
        <a:spcAft>
          <a:spcPct val="0"/>
        </a:spcAft>
        <a:defRPr sz="3600" b="1">
          <a:solidFill>
            <a:schemeClr val="accent2"/>
          </a:solidFill>
          <a:latin typeface="Trebuchet MS" pitchFamily="-65" charset="0"/>
        </a:defRPr>
      </a:lvl3pPr>
      <a:lvl4pPr algn="l" rtl="0" eaLnBrk="1" fontAlgn="base" hangingPunct="1">
        <a:spcBef>
          <a:spcPct val="0"/>
        </a:spcBef>
        <a:spcAft>
          <a:spcPct val="0"/>
        </a:spcAft>
        <a:defRPr sz="3600" b="1">
          <a:solidFill>
            <a:schemeClr val="accent2"/>
          </a:solidFill>
          <a:latin typeface="Trebuchet MS" pitchFamily="-65" charset="0"/>
        </a:defRPr>
      </a:lvl4pPr>
      <a:lvl5pPr algn="l" rtl="0" eaLnBrk="1" fontAlgn="base" hangingPunct="1">
        <a:spcBef>
          <a:spcPct val="0"/>
        </a:spcBef>
        <a:spcAft>
          <a:spcPct val="0"/>
        </a:spcAft>
        <a:defRPr sz="3600" b="1">
          <a:solidFill>
            <a:schemeClr val="accent2"/>
          </a:solidFill>
          <a:latin typeface="Trebuchet MS" pitchFamily="-65" charset="0"/>
        </a:defRPr>
      </a:lvl5pPr>
      <a:lvl6pPr marL="457200" algn="l" rtl="0" eaLnBrk="1" fontAlgn="base" hangingPunct="1">
        <a:spcBef>
          <a:spcPct val="0"/>
        </a:spcBef>
        <a:spcAft>
          <a:spcPct val="0"/>
        </a:spcAft>
        <a:defRPr sz="3600" b="1">
          <a:solidFill>
            <a:schemeClr val="accent2"/>
          </a:solidFill>
          <a:latin typeface="Trebuchet MS" pitchFamily="-65" charset="0"/>
        </a:defRPr>
      </a:lvl6pPr>
      <a:lvl7pPr marL="914400" algn="l" rtl="0" eaLnBrk="1" fontAlgn="base" hangingPunct="1">
        <a:spcBef>
          <a:spcPct val="0"/>
        </a:spcBef>
        <a:spcAft>
          <a:spcPct val="0"/>
        </a:spcAft>
        <a:defRPr sz="3600" b="1">
          <a:solidFill>
            <a:schemeClr val="accent2"/>
          </a:solidFill>
          <a:latin typeface="Trebuchet MS" pitchFamily="-65" charset="0"/>
        </a:defRPr>
      </a:lvl7pPr>
      <a:lvl8pPr marL="1371600" algn="l" rtl="0" eaLnBrk="1" fontAlgn="base" hangingPunct="1">
        <a:spcBef>
          <a:spcPct val="0"/>
        </a:spcBef>
        <a:spcAft>
          <a:spcPct val="0"/>
        </a:spcAft>
        <a:defRPr sz="3600" b="1">
          <a:solidFill>
            <a:schemeClr val="accent2"/>
          </a:solidFill>
          <a:latin typeface="Trebuchet MS" pitchFamily="-65" charset="0"/>
        </a:defRPr>
      </a:lvl8pPr>
      <a:lvl9pPr marL="1828800" algn="l" rtl="0" eaLnBrk="1" fontAlgn="base" hangingPunct="1">
        <a:spcBef>
          <a:spcPct val="0"/>
        </a:spcBef>
        <a:spcAft>
          <a:spcPct val="0"/>
        </a:spcAft>
        <a:defRPr sz="3600" b="1">
          <a:solidFill>
            <a:schemeClr val="accent2"/>
          </a:solidFill>
          <a:latin typeface="Trebuchet MS" pitchFamily="-65" charset="0"/>
        </a:defRPr>
      </a:lvl9pPr>
    </p:titleStyle>
    <p:bodyStyle>
      <a:lvl1pPr marL="342900" indent="-342900" algn="l" rtl="0" eaLnBrk="1" fontAlgn="base" hangingPunct="1">
        <a:spcBef>
          <a:spcPct val="20000"/>
        </a:spcBef>
        <a:spcAft>
          <a:spcPct val="0"/>
        </a:spcAft>
        <a:buFont typeface="Arial" pitchFamily="34" charset="0"/>
        <a:buChar char="•"/>
        <a:defRPr sz="3200">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Font typeface="Arial" pitchFamily="34" charset="0"/>
        <a:buChar char="•"/>
        <a:defRPr sz="2800">
          <a:solidFill>
            <a:schemeClr val="tx1"/>
          </a:solidFill>
          <a:latin typeface="Calibri" pitchFamily="34" charset="0"/>
          <a:ea typeface="ＭＳ Ｐゴシック" pitchFamily="-65" charset="-128"/>
        </a:defRPr>
      </a:lvl2pPr>
      <a:lvl3pPr marL="1143000" indent="-228600" algn="l" rtl="0" eaLnBrk="1" fontAlgn="base" hangingPunct="1">
        <a:spcBef>
          <a:spcPct val="20000"/>
        </a:spcBef>
        <a:spcAft>
          <a:spcPct val="0"/>
        </a:spcAft>
        <a:buFont typeface="Arial" pitchFamily="34" charset="0"/>
        <a:buChar char="•"/>
        <a:defRPr sz="2400">
          <a:solidFill>
            <a:schemeClr val="tx1"/>
          </a:solidFill>
          <a:latin typeface="Calibri" pitchFamily="34" charset="0"/>
          <a:ea typeface="ＭＳ Ｐゴシック" pitchFamily="-65" charset="-128"/>
        </a:defRPr>
      </a:lvl3pPr>
      <a:lvl4pPr marL="1600200" indent="-228600" algn="l" rtl="0" eaLnBrk="1" fontAlgn="base" hangingPunct="1">
        <a:spcBef>
          <a:spcPct val="20000"/>
        </a:spcBef>
        <a:spcAft>
          <a:spcPct val="0"/>
        </a:spcAft>
        <a:buFont typeface="Arial" pitchFamily="34" charset="0"/>
        <a:buChar char="•"/>
        <a:defRPr sz="2000">
          <a:solidFill>
            <a:schemeClr val="tx1"/>
          </a:solidFill>
          <a:latin typeface="Calibri" pitchFamily="34" charset="0"/>
          <a:ea typeface="ＭＳ Ｐゴシック" pitchFamily="-65" charset="-128"/>
        </a:defRPr>
      </a:lvl4pPr>
      <a:lvl5pPr marL="2057400" indent="-228600" algn="l" rtl="0" eaLnBrk="1" fontAlgn="base" hangingPunct="1">
        <a:spcBef>
          <a:spcPct val="20000"/>
        </a:spcBef>
        <a:spcAft>
          <a:spcPct val="0"/>
        </a:spcAft>
        <a:buFont typeface="Arial" pitchFamily="34" charset="0"/>
        <a:buChar char="•"/>
        <a:defRPr sz="2000">
          <a:solidFill>
            <a:schemeClr val="tx1"/>
          </a:solidFill>
          <a:latin typeface="Calibri" pitchFamily="34" charset="0"/>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728DE-791E-4941-B202-C0DA55100D9C}" type="datetimeFigureOut">
              <a:rPr lang="en-GB" smtClean="0"/>
              <a:pPr/>
              <a:t>11/06/2013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1CF89-8DA0-49E7-84A0-228B6708E97D}" type="slidenum">
              <a:rPr lang="en-GB" smtClean="0"/>
              <a:pPr/>
              <a:t>‹#›</a:t>
            </a:fld>
            <a:endParaRPr lang="en-GB"/>
          </a:p>
        </p:txBody>
      </p:sp>
      <p:pic>
        <p:nvPicPr>
          <p:cNvPr id="98306" name="Picture 2" descr="http://users.ictp.it/~smr2238/img/chain.jpg"/>
          <p:cNvPicPr>
            <a:picLocks noChangeAspect="1" noChangeArrowheads="1"/>
          </p:cNvPicPr>
          <p:nvPr userDrawn="1"/>
        </p:nvPicPr>
        <p:blipFill>
          <a:blip r:embed="rId13" cstate="print"/>
          <a:srcRect/>
          <a:stretch>
            <a:fillRect/>
          </a:stretch>
        </p:blipFill>
        <p:spPr bwMode="auto">
          <a:xfrm>
            <a:off x="72008" y="6021288"/>
            <a:ext cx="1331640" cy="752666"/>
          </a:xfrm>
          <a:prstGeom prst="rect">
            <a:avLst/>
          </a:prstGeom>
          <a:noFill/>
        </p:spPr>
      </p:pic>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ergely.sipos@egi.e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gergely.sipos@egi.e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619672" y="1628800"/>
            <a:ext cx="7200800" cy="1470025"/>
          </a:xfrm>
        </p:spPr>
        <p:txBody>
          <a:bodyPr/>
          <a:lstStyle/>
          <a:p>
            <a:r>
              <a:rPr lang="en-GB" smtClean="0"/>
              <a:t>EGI Science Gateway technologies for CTA</a:t>
            </a:r>
            <a:endParaRPr lang="en-US" dirty="0"/>
          </a:p>
        </p:txBody>
      </p:sp>
      <p:sp>
        <p:nvSpPr>
          <p:cNvPr id="8" name="Subtitle 7"/>
          <p:cNvSpPr>
            <a:spLocks noGrp="1"/>
          </p:cNvSpPr>
          <p:nvPr>
            <p:ph type="subTitle" idx="1"/>
          </p:nvPr>
        </p:nvSpPr>
        <p:spPr>
          <a:xfrm>
            <a:off x="2051720" y="4246240"/>
            <a:ext cx="6192688" cy="1343000"/>
          </a:xfrm>
        </p:spPr>
        <p:txBody>
          <a:bodyPr/>
          <a:lstStyle/>
          <a:p>
            <a:r>
              <a:rPr lang="en-US" sz="2400" smtClean="0"/>
              <a:t>Gergely Sipos</a:t>
            </a:r>
          </a:p>
          <a:p>
            <a:r>
              <a:rPr lang="en-US" sz="2000" smtClean="0"/>
              <a:t>EGI.eu</a:t>
            </a:r>
          </a:p>
          <a:p>
            <a:r>
              <a:rPr lang="en-US" sz="2000" smtClean="0"/>
              <a:t>Technical Outreach Manager</a:t>
            </a:r>
          </a:p>
          <a:p>
            <a:r>
              <a:rPr lang="en-US" sz="2000" smtClean="0">
                <a:hlinkClick r:id="rId2"/>
              </a:rPr>
              <a:t>gergely.sipos@egi.eu</a:t>
            </a:r>
            <a:endParaRPr lang="en-US" sz="2000" smtClean="0"/>
          </a:p>
        </p:txBody>
      </p:sp>
      <p:sp>
        <p:nvSpPr>
          <p:cNvPr id="5" name="TextBox 4"/>
          <p:cNvSpPr txBox="1"/>
          <p:nvPr/>
        </p:nvSpPr>
        <p:spPr>
          <a:xfrm>
            <a:off x="4773536" y="87015"/>
            <a:ext cx="4406976" cy="461665"/>
          </a:xfrm>
          <a:prstGeom prst="rect">
            <a:avLst/>
          </a:prstGeom>
          <a:noFill/>
        </p:spPr>
        <p:txBody>
          <a:bodyPr wrap="none" rtlCol="0">
            <a:spAutoFit/>
          </a:bodyPr>
          <a:lstStyle/>
          <a:p>
            <a:pPr algn="r"/>
            <a:r>
              <a:rPr lang="en-GB" sz="2400" b="1" smtClean="0">
                <a:solidFill>
                  <a:schemeClr val="bg1"/>
                </a:solidFill>
              </a:rPr>
              <a:t>European Grid Infrastructure</a:t>
            </a:r>
            <a:endParaRPr lang="en-GB" sz="2400" b="1">
              <a:solidFill>
                <a:schemeClr val="bg1"/>
              </a:solidFill>
            </a:endParaRPr>
          </a:p>
        </p:txBody>
      </p:sp>
      <p:sp>
        <p:nvSpPr>
          <p:cNvPr id="6" name="TextBox 5"/>
          <p:cNvSpPr txBox="1"/>
          <p:nvPr/>
        </p:nvSpPr>
        <p:spPr>
          <a:xfrm>
            <a:off x="3727285" y="6382489"/>
            <a:ext cx="2953053" cy="430887"/>
          </a:xfrm>
          <a:prstGeom prst="rect">
            <a:avLst/>
          </a:prstGeom>
          <a:noFill/>
        </p:spPr>
        <p:txBody>
          <a:bodyPr wrap="none" rtlCol="0">
            <a:spAutoFit/>
          </a:bodyPr>
          <a:lstStyle/>
          <a:p>
            <a:pPr algn="ctr"/>
            <a:r>
              <a:rPr lang="en-GB" sz="1100" smtClean="0">
                <a:solidFill>
                  <a:schemeClr val="bg1"/>
                </a:solidFill>
              </a:rPr>
              <a:t>CTA Technology Study Virtual Team Project</a:t>
            </a:r>
            <a:br>
              <a:rPr lang="en-GB" sz="1100" smtClean="0">
                <a:solidFill>
                  <a:schemeClr val="bg1"/>
                </a:solidFill>
              </a:rPr>
            </a:br>
            <a:r>
              <a:rPr lang="en-GB" sz="1100" smtClean="0">
                <a:solidFill>
                  <a:schemeClr val="bg1"/>
                </a:solidFill>
              </a:rPr>
              <a:t>Teleconference 10/06/2013</a:t>
            </a:r>
          </a:p>
        </p:txBody>
      </p:sp>
      <p:sp>
        <p:nvSpPr>
          <p:cNvPr id="9" name="Subtitle 7"/>
          <p:cNvSpPr txBox="1">
            <a:spLocks/>
          </p:cNvSpPr>
          <p:nvPr/>
        </p:nvSpPr>
        <p:spPr bwMode="auto">
          <a:xfrm>
            <a:off x="2051720" y="3284984"/>
            <a:ext cx="6192688" cy="13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20000"/>
              </a:spcBef>
              <a:spcAft>
                <a:spcPct val="0"/>
              </a:spcAft>
              <a:buClrTx/>
              <a:buSzTx/>
              <a:buFont typeface="Arial" pitchFamily="34" charset="0"/>
              <a:buNone/>
              <a:tabLst/>
              <a:defRPr/>
            </a:pPr>
            <a:r>
              <a:rPr kumimoji="0" lang="en-US" sz="3200" b="0" i="1" u="none" strike="noStrike" kern="1200" cap="none" spc="0" normalizeH="0" baseline="0" noProof="0" smtClean="0">
                <a:ln>
                  <a:noFill/>
                </a:ln>
                <a:solidFill>
                  <a:schemeClr val="tx1"/>
                </a:solidFill>
                <a:effectLst/>
                <a:uLnTx/>
                <a:uFillTx/>
                <a:latin typeface="Arial" pitchFamily="34" charset="0"/>
                <a:ea typeface="+mn-ea"/>
                <a:cs typeface="Arial" pitchFamily="34" charset="0"/>
              </a:rPr>
              <a:t>Preliminary analysis</a:t>
            </a:r>
            <a:endParaRPr kumimoji="0" lang="en-US" sz="2400" b="0" i="1" u="none" strike="noStrike" kern="1200" cap="none" spc="0" normalizeH="0" baseline="0" noProof="0" smtClean="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xmlns="" val="1282883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ounded Rectangle 51"/>
          <p:cNvSpPr/>
          <p:nvPr/>
        </p:nvSpPr>
        <p:spPr>
          <a:xfrm>
            <a:off x="539552" y="1196752"/>
            <a:ext cx="6408712" cy="381642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en-GB" sz="2400" smtClean="0">
                <a:solidFill>
                  <a:schemeClr val="tx1"/>
                </a:solidFill>
              </a:rPr>
              <a:t>Science gateway (framework)</a:t>
            </a:r>
          </a:p>
        </p:txBody>
      </p:sp>
      <p:sp>
        <p:nvSpPr>
          <p:cNvPr id="2" name="Title 1"/>
          <p:cNvSpPr>
            <a:spLocks noGrp="1"/>
          </p:cNvSpPr>
          <p:nvPr>
            <p:ph type="title"/>
          </p:nvPr>
        </p:nvSpPr>
        <p:spPr/>
        <p:txBody>
          <a:bodyPr/>
          <a:lstStyle/>
          <a:p>
            <a:r>
              <a:rPr lang="en-GB" sz="3200" smtClean="0"/>
              <a:t>Anatomy of an EGI science gateway</a:t>
            </a:r>
            <a:endParaRPr lang="en-GB" sz="3200"/>
          </a:p>
        </p:txBody>
      </p:sp>
      <p:sp>
        <p:nvSpPr>
          <p:cNvPr id="4" name="CasellaDiTesto 4"/>
          <p:cNvSpPr txBox="1"/>
          <p:nvPr/>
        </p:nvSpPr>
        <p:spPr>
          <a:xfrm>
            <a:off x="4205813" y="2518470"/>
            <a:ext cx="482824" cy="52322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it-IT" sz="2800" b="0" i="0" u="none" strike="noStrike" kern="0" cap="none" spc="0" normalizeH="0" baseline="0" noProof="0" smtClean="0">
                <a:ln>
                  <a:noFill/>
                </a:ln>
                <a:solidFill>
                  <a:srgbClr val="000000"/>
                </a:solidFill>
                <a:effectLst/>
                <a:uLnTx/>
                <a:uFillTx/>
              </a:rPr>
              <a:t>...</a:t>
            </a:r>
            <a:endParaRPr kumimoji="0" lang="it-IT" sz="2800" b="0" i="0" u="none" strike="noStrike" kern="0" cap="none" spc="0" normalizeH="0" baseline="0" noProof="0" dirty="0">
              <a:ln>
                <a:noFill/>
              </a:ln>
              <a:solidFill>
                <a:srgbClr val="000000"/>
              </a:solidFill>
              <a:effectLst/>
              <a:uLnTx/>
              <a:uFillTx/>
            </a:endParaRPr>
          </a:p>
        </p:txBody>
      </p:sp>
      <p:sp>
        <p:nvSpPr>
          <p:cNvPr id="8" name="Rounded Rectangle 7"/>
          <p:cNvSpPr/>
          <p:nvPr/>
        </p:nvSpPr>
        <p:spPr>
          <a:xfrm>
            <a:off x="2056532" y="2533526"/>
            <a:ext cx="1003300" cy="679450"/>
          </a:xfrm>
          <a:prstGeom prst="roundRect">
            <a:avLst/>
          </a:prstGeom>
          <a:solidFill>
            <a:srgbClr val="92D050"/>
          </a:solidFill>
          <a:ln w="9525" cap="flat" cmpd="sng" algn="ctr">
            <a:solidFill>
              <a:srgbClr val="000000">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latin typeface="Arial"/>
              </a:rPr>
              <a:t>App.</a:t>
            </a:r>
            <a:r>
              <a:rPr kumimoji="0" lang="en-US" sz="1800" b="0" i="0" u="none" strike="noStrike" kern="0" cap="none" spc="0" normalizeH="0" baseline="0" noProof="0" dirty="0" smtClean="0">
                <a:ln>
                  <a:noFill/>
                </a:ln>
                <a:effectLst/>
                <a:uLnTx/>
                <a:uFillTx/>
                <a:latin typeface="Arial"/>
                <a:ea typeface="+mn-ea"/>
                <a:cs typeface="+mn-cs"/>
              </a:rPr>
              <a:t> </a:t>
            </a:r>
            <a:r>
              <a:rPr kumimoji="0" lang="en-US" sz="1800" b="0" i="0" u="none" strike="noStrike" kern="0" cap="none" spc="0" normalizeH="0" baseline="0" noProof="0" dirty="0">
                <a:ln>
                  <a:noFill/>
                </a:ln>
                <a:effectLst/>
                <a:uLnTx/>
                <a:uFillTx/>
                <a:latin typeface="Arial"/>
                <a:ea typeface="+mn-ea"/>
                <a:cs typeface="+mn-cs"/>
              </a:rPr>
              <a:t>1</a:t>
            </a:r>
          </a:p>
        </p:txBody>
      </p:sp>
      <p:sp>
        <p:nvSpPr>
          <p:cNvPr id="9" name="Rounded Rectangle 10"/>
          <p:cNvSpPr/>
          <p:nvPr/>
        </p:nvSpPr>
        <p:spPr>
          <a:xfrm>
            <a:off x="3203848" y="2518469"/>
            <a:ext cx="1003300" cy="681037"/>
          </a:xfrm>
          <a:prstGeom prst="roundRect">
            <a:avLst/>
          </a:prstGeom>
          <a:solidFill>
            <a:schemeClr val="accent6">
              <a:lumMod val="60000"/>
              <a:lumOff val="40000"/>
            </a:schemeClr>
          </a:solidFill>
          <a:ln w="9525" cap="flat" cmpd="sng" algn="ctr">
            <a:solidFill>
              <a:srgbClr val="000000">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noProof="0" dirty="0" smtClean="0">
                <a:latin typeface="Arial"/>
              </a:rPr>
              <a:t>App.</a:t>
            </a:r>
            <a:r>
              <a:rPr kumimoji="0" lang="en-US" sz="1800" b="0" i="0" u="none" strike="noStrike" kern="0" cap="none" spc="0" normalizeH="0" baseline="0" noProof="0" dirty="0" smtClean="0">
                <a:ln>
                  <a:noFill/>
                </a:ln>
                <a:effectLst/>
                <a:uLnTx/>
                <a:uFillTx/>
                <a:latin typeface="Arial"/>
                <a:ea typeface="+mn-ea"/>
                <a:cs typeface="+mn-cs"/>
              </a:rPr>
              <a:t> </a:t>
            </a:r>
            <a:r>
              <a:rPr lang="en-US" kern="0" noProof="0" dirty="0">
                <a:latin typeface="Arial"/>
              </a:rPr>
              <a:t>2</a:t>
            </a:r>
            <a:endParaRPr kumimoji="0" lang="en-US" sz="1800" b="0" i="0" u="none" strike="noStrike" kern="0" cap="none" spc="0" normalizeH="0" baseline="0" noProof="0" dirty="0">
              <a:ln>
                <a:noFill/>
              </a:ln>
              <a:effectLst/>
              <a:uLnTx/>
              <a:uFillTx/>
              <a:latin typeface="Arial"/>
              <a:ea typeface="+mn-ea"/>
              <a:cs typeface="+mn-cs"/>
            </a:endParaRPr>
          </a:p>
        </p:txBody>
      </p:sp>
      <p:sp>
        <p:nvSpPr>
          <p:cNvPr id="11" name="Rounded Rectangle 17"/>
          <p:cNvSpPr/>
          <p:nvPr/>
        </p:nvSpPr>
        <p:spPr>
          <a:xfrm>
            <a:off x="1835696" y="1988840"/>
            <a:ext cx="2952328" cy="1368152"/>
          </a:xfrm>
          <a:prstGeom prst="roundRect">
            <a:avLst/>
          </a:prstGeom>
          <a:noFill/>
          <a:ln w="28575" cap="flat" cmpd="sng" algn="ctr">
            <a:solidFill>
              <a:schemeClr val="tx1"/>
            </a:solidFill>
            <a:prstDash val="dash"/>
          </a:ln>
          <a:effectLst>
            <a:outerShdw blurRad="40000" dist="23000" dir="5400000" rotWithShape="0">
              <a:srgbClr val="000000">
                <a:alpha val="35000"/>
              </a:srgbClr>
            </a:outerShdw>
          </a:effectLst>
        </p:spPr>
        <p:txBody>
          <a:bodyPr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smtClean="0">
                <a:ln>
                  <a:noFill/>
                </a:ln>
                <a:solidFill>
                  <a:srgbClr val="7030A0"/>
                </a:solidFill>
                <a:uLnTx/>
                <a:uFillTx/>
                <a:latin typeface="Arial"/>
                <a:ea typeface="+mn-ea"/>
                <a:cs typeface="+mn-cs"/>
              </a:rPr>
              <a:t>Scientific applications</a:t>
            </a:r>
            <a:endParaRPr kumimoji="0" lang="en-US" sz="1800" i="0" u="none" strike="noStrike" kern="0" cap="none" spc="0" normalizeH="0" baseline="0" noProof="0">
              <a:ln>
                <a:noFill/>
              </a:ln>
              <a:solidFill>
                <a:srgbClr val="7030A0"/>
              </a:solidFill>
              <a:uLnTx/>
              <a:uFillTx/>
              <a:latin typeface="Arial"/>
              <a:ea typeface="+mn-ea"/>
              <a:cs typeface="+mn-cs"/>
            </a:endParaRPr>
          </a:p>
        </p:txBody>
      </p:sp>
      <p:cxnSp>
        <p:nvCxnSpPr>
          <p:cNvPr id="12" name="Straight Connector 19"/>
          <p:cNvCxnSpPr>
            <a:endCxn id="23" idx="0"/>
          </p:cNvCxnSpPr>
          <p:nvPr/>
        </p:nvCxnSpPr>
        <p:spPr>
          <a:xfrm>
            <a:off x="2483768" y="3356992"/>
            <a:ext cx="0" cy="504056"/>
          </a:xfrm>
          <a:prstGeom prst="line">
            <a:avLst/>
          </a:prstGeom>
          <a:noFill/>
          <a:ln w="25400" cap="flat" cmpd="sng" algn="ctr">
            <a:solidFill>
              <a:srgbClr val="000000"/>
            </a:solidFill>
            <a:prstDash val="solid"/>
          </a:ln>
          <a:effectLst>
            <a:outerShdw blurRad="40000" dist="20000" dir="5400000" rotWithShape="0">
              <a:srgbClr val="000000">
                <a:alpha val="38000"/>
              </a:srgbClr>
            </a:outerShdw>
          </a:effectLst>
        </p:spPr>
      </p:cxnSp>
      <p:cxnSp>
        <p:nvCxnSpPr>
          <p:cNvPr id="13" name="Straight Connector 21"/>
          <p:cNvCxnSpPr>
            <a:stCxn id="23" idx="2"/>
          </p:cNvCxnSpPr>
          <p:nvPr/>
        </p:nvCxnSpPr>
        <p:spPr>
          <a:xfrm>
            <a:off x="2483768" y="4706151"/>
            <a:ext cx="0" cy="883089"/>
          </a:xfrm>
          <a:prstGeom prst="line">
            <a:avLst/>
          </a:prstGeom>
          <a:noFill/>
          <a:ln w="25400" cap="flat" cmpd="sng" algn="ctr">
            <a:solidFill>
              <a:srgbClr val="000000"/>
            </a:solidFill>
            <a:prstDash val="solid"/>
          </a:ln>
          <a:effectLst>
            <a:outerShdw blurRad="40000" dist="20000" dir="5400000" rotWithShape="0">
              <a:srgbClr val="000000">
                <a:alpha val="38000"/>
              </a:srgbClr>
            </a:outerShdw>
          </a:effectLst>
        </p:spPr>
      </p:cxnSp>
      <p:sp>
        <p:nvSpPr>
          <p:cNvPr id="16" name="TextBox 29"/>
          <p:cNvSpPr txBox="1">
            <a:spLocks noChangeArrowheads="1"/>
          </p:cNvSpPr>
          <p:nvPr/>
        </p:nvSpPr>
        <p:spPr bwMode="auto">
          <a:xfrm>
            <a:off x="7236296" y="2132855"/>
            <a:ext cx="2138638" cy="1200329"/>
          </a:xfrm>
          <a:prstGeom prst="rect">
            <a:avLst/>
          </a:prstGeom>
          <a:no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2B519A"/>
                </a:solidFill>
                <a:effectLst/>
                <a:uLnTx/>
                <a:uFillTx/>
                <a:latin typeface="Calibri" pitchFamily="34" charset="0"/>
              </a:rPr>
              <a:t>Administrator</a:t>
            </a:r>
            <a:endParaRPr kumimoji="0" lang="en-US" sz="2400" b="0" i="0" u="none" strike="noStrike" kern="0" cap="none" spc="0" normalizeH="0" baseline="0" noProof="0" dirty="0">
              <a:ln>
                <a:noFill/>
              </a:ln>
              <a:solidFill>
                <a:srgbClr val="2B519A"/>
              </a:solidFill>
              <a:effectLst/>
              <a:uLnTx/>
              <a:uFillTx/>
              <a:latin typeface="Calibri"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2B519A"/>
                </a:solidFill>
                <a:effectLst/>
                <a:uLnTx/>
                <a:uFillTx/>
                <a:latin typeface="Calibri" pitchFamily="34" charset="0"/>
              </a:rPr>
              <a:t>Power User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rgbClr val="2B519A"/>
                </a:solidFill>
                <a:effectLst/>
                <a:uLnTx/>
                <a:uFillTx/>
                <a:latin typeface="Calibri" pitchFamily="34" charset="0"/>
              </a:rPr>
              <a:t>Basic </a:t>
            </a:r>
            <a:r>
              <a:rPr kumimoji="0" lang="en-US" sz="2400" b="0" i="0" u="none" strike="noStrike" kern="0" cap="none" spc="0" normalizeH="0" baseline="0" noProof="0" smtClean="0">
                <a:ln>
                  <a:noFill/>
                </a:ln>
                <a:solidFill>
                  <a:srgbClr val="2B519A"/>
                </a:solidFill>
                <a:effectLst/>
                <a:uLnTx/>
                <a:uFillTx/>
                <a:latin typeface="Calibri" pitchFamily="34" charset="0"/>
              </a:rPr>
              <a:t>User</a:t>
            </a:r>
            <a:endParaRPr kumimoji="0" lang="en-US" sz="2400" b="0" i="0" u="none" strike="noStrike" kern="0" cap="none" spc="0" normalizeH="0" baseline="0" noProof="0" dirty="0">
              <a:ln>
                <a:noFill/>
              </a:ln>
              <a:solidFill>
                <a:srgbClr val="2B519A"/>
              </a:solidFill>
              <a:effectLst/>
              <a:uLnTx/>
              <a:uFillTx/>
              <a:latin typeface="Calibri" pitchFamily="34" charset="0"/>
            </a:endParaRPr>
          </a:p>
        </p:txBody>
      </p:sp>
      <p:sp>
        <p:nvSpPr>
          <p:cNvPr id="17" name="Left Brace 30"/>
          <p:cNvSpPr/>
          <p:nvPr/>
        </p:nvSpPr>
        <p:spPr>
          <a:xfrm>
            <a:off x="6804248" y="1988840"/>
            <a:ext cx="792088" cy="1440160"/>
          </a:xfrm>
          <a:prstGeom prst="leftBrace">
            <a:avLst/>
          </a:prstGeom>
          <a:noFill/>
          <a:ln w="25400" cap="flat" cmpd="sng" algn="ctr">
            <a:solidFill>
              <a:srgbClr val="000000"/>
            </a:solidFill>
            <a:prstDash val="solid"/>
          </a:ln>
          <a:effectLst>
            <a:outerShdw blurRad="40000" dist="20000" dir="5400000" rotWithShape="0">
              <a:srgbClr val="000000">
                <a:alpha val="38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B519A"/>
              </a:solidFill>
              <a:effectLst/>
              <a:uLnTx/>
              <a:uFillTx/>
              <a:latin typeface="Arial"/>
              <a:ea typeface="+mn-ea"/>
              <a:cs typeface="+mn-cs"/>
            </a:endParaRPr>
          </a:p>
        </p:txBody>
      </p:sp>
      <p:sp>
        <p:nvSpPr>
          <p:cNvPr id="23" name="Rounded Rectangle 12"/>
          <p:cNvSpPr/>
          <p:nvPr/>
        </p:nvSpPr>
        <p:spPr>
          <a:xfrm>
            <a:off x="1619672" y="3861048"/>
            <a:ext cx="1728192" cy="845103"/>
          </a:xfrm>
          <a:prstGeom prst="roundRect">
            <a:avLst/>
          </a:prstGeom>
          <a:solidFill>
            <a:srgbClr val="325FAF"/>
          </a:solidFill>
          <a:ln w="9525" cap="flat" cmpd="sng" algn="ctr">
            <a:solidFill>
              <a:srgbClr val="000000">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srgbClr val="FFFFFF"/>
                </a:solidFill>
                <a:effectLst/>
                <a:uLnTx/>
                <a:uFillTx/>
                <a:latin typeface="Arial"/>
                <a:ea typeface="+mn-ea"/>
                <a:cs typeface="+mn-cs"/>
              </a:rPr>
              <a:t>Job / service management engine</a:t>
            </a:r>
            <a:endParaRPr kumimoji="0" lang="en-US" sz="1800" b="0" i="0" u="none" strike="noStrike" kern="0" cap="none" spc="0" normalizeH="0" baseline="0" noProof="0" dirty="0">
              <a:ln>
                <a:noFill/>
              </a:ln>
              <a:solidFill>
                <a:srgbClr val="FFFFFF"/>
              </a:solidFill>
              <a:effectLst/>
              <a:uLnTx/>
              <a:uFillTx/>
              <a:latin typeface="Arial"/>
              <a:ea typeface="+mn-ea"/>
              <a:cs typeface="+mn-cs"/>
            </a:endParaRPr>
          </a:p>
        </p:txBody>
      </p:sp>
      <p:sp>
        <p:nvSpPr>
          <p:cNvPr id="32" name="Rounded Rectangle 12"/>
          <p:cNvSpPr/>
          <p:nvPr/>
        </p:nvSpPr>
        <p:spPr>
          <a:xfrm>
            <a:off x="3491880" y="3861048"/>
            <a:ext cx="1296144" cy="845103"/>
          </a:xfrm>
          <a:prstGeom prst="roundRect">
            <a:avLst/>
          </a:prstGeom>
          <a:solidFill>
            <a:srgbClr val="325FAF"/>
          </a:solidFill>
          <a:ln w="9525" cap="flat" cmpd="sng" algn="ctr">
            <a:solidFill>
              <a:srgbClr val="000000">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srgbClr val="FFFFFF"/>
                </a:solidFill>
                <a:effectLst/>
                <a:uLnTx/>
                <a:uFillTx/>
                <a:latin typeface="Arial"/>
                <a:ea typeface="+mn-ea"/>
                <a:cs typeface="+mn-cs"/>
              </a:rPr>
              <a:t>Data transfer engine</a:t>
            </a:r>
            <a:endParaRPr kumimoji="0" lang="en-US" sz="1800" b="0" i="0" u="none" strike="noStrike" kern="0" cap="none" spc="0" normalizeH="0" baseline="0" noProof="0" dirty="0">
              <a:ln>
                <a:noFill/>
              </a:ln>
              <a:solidFill>
                <a:srgbClr val="FFFFFF"/>
              </a:solidFill>
              <a:effectLst/>
              <a:uLnTx/>
              <a:uFillTx/>
              <a:latin typeface="Arial"/>
              <a:ea typeface="+mn-ea"/>
              <a:cs typeface="+mn-cs"/>
            </a:endParaRPr>
          </a:p>
        </p:txBody>
      </p:sp>
      <p:sp>
        <p:nvSpPr>
          <p:cNvPr id="35" name="Rectangle 34"/>
          <p:cNvSpPr/>
          <p:nvPr/>
        </p:nvSpPr>
        <p:spPr>
          <a:xfrm>
            <a:off x="611560" y="5589240"/>
            <a:ext cx="6264696" cy="57606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smtClean="0">
                <a:solidFill>
                  <a:schemeClr val="tx1"/>
                </a:solidFill>
              </a:rPr>
              <a:t>EGI Grid                         EGI Federated Cloud</a:t>
            </a:r>
            <a:endParaRPr lang="en-GB" sz="2400">
              <a:solidFill>
                <a:schemeClr val="tx1"/>
              </a:solidFill>
            </a:endParaRPr>
          </a:p>
        </p:txBody>
      </p:sp>
      <p:cxnSp>
        <p:nvCxnSpPr>
          <p:cNvPr id="38" name="Straight Connector 21"/>
          <p:cNvCxnSpPr>
            <a:stCxn id="32" idx="2"/>
          </p:cNvCxnSpPr>
          <p:nvPr/>
        </p:nvCxnSpPr>
        <p:spPr>
          <a:xfrm>
            <a:off x="4139952" y="4706151"/>
            <a:ext cx="0" cy="883089"/>
          </a:xfrm>
          <a:prstGeom prst="line">
            <a:avLst/>
          </a:prstGeom>
          <a:noFill/>
          <a:ln w="25400" cap="flat" cmpd="sng" algn="ctr">
            <a:solidFill>
              <a:srgbClr val="000000"/>
            </a:solidFill>
            <a:prstDash val="solid"/>
          </a:ln>
          <a:effectLst>
            <a:outerShdw blurRad="40000" dist="20000" dir="5400000" rotWithShape="0">
              <a:srgbClr val="000000">
                <a:alpha val="38000"/>
              </a:srgbClr>
            </a:outerShdw>
          </a:effectLst>
        </p:spPr>
      </p:cxnSp>
      <p:sp>
        <p:nvSpPr>
          <p:cNvPr id="46" name="Rounded Rectangle 17"/>
          <p:cNvSpPr/>
          <p:nvPr/>
        </p:nvSpPr>
        <p:spPr>
          <a:xfrm flipH="1">
            <a:off x="5004048" y="1916832"/>
            <a:ext cx="1728192" cy="1440160"/>
          </a:xfrm>
          <a:prstGeom prst="roundRect">
            <a:avLst/>
          </a:prstGeom>
          <a:noFill/>
          <a:ln w="28575" cap="flat" cmpd="sng" algn="ctr">
            <a:solidFill>
              <a:schemeClr val="tx1"/>
            </a:solidFill>
            <a:prstDash val="dash"/>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smtClean="0">
                <a:ln>
                  <a:noFill/>
                </a:ln>
                <a:solidFill>
                  <a:schemeClr val="tx2"/>
                </a:solidFill>
                <a:uLnTx/>
                <a:uFillTx/>
                <a:latin typeface="Arial"/>
                <a:ea typeface="+mn-ea"/>
                <a:cs typeface="+mn-cs"/>
              </a:rPr>
              <a:t>Authentiation</a:t>
            </a:r>
          </a:p>
          <a:p>
            <a:pPr marL="0" marR="0" lvl="0" indent="0" algn="ctr" defTabSz="914400" eaLnBrk="1" fontAlgn="auto" latinLnBrk="0" hangingPunct="1">
              <a:lnSpc>
                <a:spcPct val="100000"/>
              </a:lnSpc>
              <a:spcBef>
                <a:spcPts val="0"/>
              </a:spcBef>
              <a:spcAft>
                <a:spcPts val="0"/>
              </a:spcAft>
              <a:buClrTx/>
              <a:buSzTx/>
              <a:buFontTx/>
              <a:buNone/>
              <a:tabLst/>
              <a:defRPr/>
            </a:pPr>
            <a:r>
              <a:rPr lang="en-US" kern="0" noProof="0" smtClean="0">
                <a:solidFill>
                  <a:schemeClr val="tx2"/>
                </a:solidFill>
                <a:latin typeface="Arial"/>
                <a:cs typeface="+mn-cs"/>
              </a:rPr>
              <a:t>&amp;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smtClean="0">
                <a:ln>
                  <a:noFill/>
                </a:ln>
                <a:solidFill>
                  <a:schemeClr val="tx2"/>
                </a:solidFill>
                <a:uLnTx/>
                <a:uFillTx/>
                <a:latin typeface="Arial"/>
                <a:ea typeface="+mn-ea"/>
                <a:cs typeface="+mn-cs"/>
              </a:rPr>
              <a:t>Authorization</a:t>
            </a:r>
          </a:p>
        </p:txBody>
      </p:sp>
      <p:cxnSp>
        <p:nvCxnSpPr>
          <p:cNvPr id="48" name="Straight Connector 19"/>
          <p:cNvCxnSpPr/>
          <p:nvPr/>
        </p:nvCxnSpPr>
        <p:spPr>
          <a:xfrm>
            <a:off x="4139952" y="3356992"/>
            <a:ext cx="0" cy="504056"/>
          </a:xfrm>
          <a:prstGeom prst="line">
            <a:avLst/>
          </a:prstGeom>
          <a:noFill/>
          <a:ln w="25400" cap="flat" cmpd="sng" algn="ctr">
            <a:solidFill>
              <a:srgbClr val="000000"/>
            </a:solidFill>
            <a:prstDash val="solid"/>
          </a:ln>
          <a:effectLst>
            <a:outerShdw blurRad="40000" dist="20000" dir="5400000" rotWithShape="0">
              <a:srgbClr val="000000">
                <a:alpha val="38000"/>
              </a:srgbClr>
            </a:outerShdw>
          </a:effectLst>
        </p:spPr>
      </p:cxnSp>
      <p:sp>
        <p:nvSpPr>
          <p:cNvPr id="20" name="Can 19"/>
          <p:cNvSpPr/>
          <p:nvPr/>
        </p:nvSpPr>
        <p:spPr>
          <a:xfrm>
            <a:off x="5148064" y="3789040"/>
            <a:ext cx="1512168" cy="1008112"/>
          </a:xfrm>
          <a:prstGeom prst="can">
            <a:avLst>
              <a:gd name="adj" fmla="val 11379"/>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tx2"/>
                </a:solidFill>
                <a:effectLst>
                  <a:outerShdw blurRad="38100" dist="38100" dir="2700000" algn="tl">
                    <a:srgbClr val="000000">
                      <a:alpha val="43137"/>
                    </a:srgbClr>
                  </a:outerShdw>
                </a:effectLst>
              </a:rPr>
              <a:t>Local data </a:t>
            </a:r>
            <a:r>
              <a:rPr lang="en-GB" sz="1400" smtClean="0">
                <a:solidFill>
                  <a:schemeClr val="tx2"/>
                </a:solidFill>
                <a:effectLst>
                  <a:outerShdw blurRad="38100" dist="38100" dir="2700000" algn="tl">
                    <a:srgbClr val="000000">
                      <a:alpha val="43137"/>
                    </a:srgbClr>
                  </a:outerShdw>
                </a:effectLst>
              </a:rPr>
              <a:t>(logs, authz, tmp, cache,...)</a:t>
            </a:r>
            <a:endParaRPr lang="en-GB" sz="1400">
              <a:solidFill>
                <a:schemeClr val="tx2"/>
              </a:solidFill>
              <a:effectLst>
                <a:outerShdw blurRad="38100" dist="38100" dir="2700000" algn="tl">
                  <a:srgbClr val="000000">
                    <a:alpha val="43137"/>
                  </a:srgbClr>
                </a:outerShdw>
              </a:effectLst>
            </a:endParaRPr>
          </a:p>
        </p:txBody>
      </p:sp>
      <p:cxnSp>
        <p:nvCxnSpPr>
          <p:cNvPr id="21" name="Straight Connector 19"/>
          <p:cNvCxnSpPr>
            <a:stCxn id="20" idx="2"/>
            <a:endCxn id="32" idx="3"/>
          </p:cNvCxnSpPr>
          <p:nvPr/>
        </p:nvCxnSpPr>
        <p:spPr>
          <a:xfrm flipH="1" flipV="1">
            <a:off x="4788024" y="4283600"/>
            <a:ext cx="360040" cy="9496"/>
          </a:xfrm>
          <a:prstGeom prst="line">
            <a:avLst/>
          </a:prstGeom>
          <a:noFill/>
          <a:ln w="25400" cap="flat" cmpd="sng" algn="ctr">
            <a:solidFill>
              <a:srgbClr val="000000"/>
            </a:solidFill>
            <a:prstDash val="solid"/>
          </a:ln>
          <a:effectLst>
            <a:outerShdw blurRad="40000" dist="20000" dir="5400000" rotWithShape="0">
              <a:srgbClr val="000000">
                <a:alpha val="38000"/>
              </a:srgbClr>
            </a:outerShdw>
          </a:effectLst>
        </p:spPr>
      </p:cxnSp>
      <p:sp>
        <p:nvSpPr>
          <p:cNvPr id="22" name="Slide Number Placeholder 3"/>
          <p:cNvSpPr>
            <a:spLocks noGrp="1"/>
          </p:cNvSpPr>
          <p:nvPr>
            <p:ph type="sldNum" sz="quarter" idx="12"/>
          </p:nvPr>
        </p:nvSpPr>
        <p:spPr>
          <a:xfrm>
            <a:off x="7019925" y="6356350"/>
            <a:ext cx="2133600" cy="365125"/>
          </a:xfrm>
        </p:spPr>
        <p:txBody>
          <a:bodyPr/>
          <a:lstStyle/>
          <a:p>
            <a:pPr>
              <a:defRPr/>
            </a:pPr>
            <a:fld id="{F35EAE03-69BD-4C08-B18E-8C9F5694E65D}" type="slidenum">
              <a:rPr lang="en-US" smtClean="0"/>
              <a:pPr>
                <a:defRPr/>
              </a:pPr>
              <a:t>2</a:t>
            </a:fld>
            <a:endParaRPr lang="en-US" dirty="0"/>
          </a:p>
        </p:txBody>
      </p:sp>
      <p:sp>
        <p:nvSpPr>
          <p:cNvPr id="28" name="Fumetto 1 20"/>
          <p:cNvSpPr/>
          <p:nvPr/>
        </p:nvSpPr>
        <p:spPr>
          <a:xfrm>
            <a:off x="107504" y="4725144"/>
            <a:ext cx="1296144" cy="936103"/>
          </a:xfrm>
          <a:prstGeom prst="wedgeRectCallout">
            <a:avLst>
              <a:gd name="adj1" fmla="val 77409"/>
              <a:gd name="adj2" fmla="val 57551"/>
            </a:avLst>
          </a:prstGeom>
          <a:solidFill>
            <a:schemeClr val="bg1">
              <a:lumMod val="95000"/>
            </a:schemeClr>
          </a:solidFill>
          <a:ln w="9525" cap="flat" cmpd="sng" algn="ctr">
            <a:solidFill>
              <a:srgbClr val="325FAF">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1" u="none" strike="noStrike" kern="0" cap="none" spc="0" normalizeH="0" baseline="0" noProof="0" smtClean="0">
                <a:ln>
                  <a:noFill/>
                </a:ln>
                <a:effectLst/>
                <a:uLnTx/>
                <a:uFillTx/>
                <a:latin typeface="Arial"/>
                <a:ea typeface="+mn-ea"/>
                <a:cs typeface="+mn-cs"/>
              </a:rPr>
              <a:t>Batch computing + storage</a:t>
            </a:r>
            <a:endParaRPr kumimoji="0" lang="en-GB" sz="1800" b="0" i="1" u="none" strike="noStrike" kern="0" cap="none" spc="0" normalizeH="0" baseline="0" noProof="0" dirty="0">
              <a:ln>
                <a:noFill/>
              </a:ln>
              <a:effectLst/>
              <a:uLnTx/>
              <a:uFillTx/>
              <a:latin typeface="Arial"/>
              <a:ea typeface="+mn-ea"/>
              <a:cs typeface="+mn-cs"/>
            </a:endParaRPr>
          </a:p>
        </p:txBody>
      </p:sp>
      <p:sp>
        <p:nvSpPr>
          <p:cNvPr id="36" name="Rounded Rectangle 17"/>
          <p:cNvSpPr/>
          <p:nvPr/>
        </p:nvSpPr>
        <p:spPr>
          <a:xfrm flipH="1">
            <a:off x="691952" y="1988840"/>
            <a:ext cx="1143744" cy="1368152"/>
          </a:xfrm>
          <a:prstGeom prst="roundRect">
            <a:avLst/>
          </a:prstGeom>
          <a:noFill/>
          <a:ln w="28575" cap="flat" cmpd="sng" algn="ctr">
            <a:solidFill>
              <a:schemeClr val="tx1"/>
            </a:solidFill>
            <a:prstDash val="dash"/>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smtClean="0">
                <a:ln>
                  <a:noFill/>
                </a:ln>
                <a:solidFill>
                  <a:schemeClr val="tx2"/>
                </a:solidFill>
                <a:uLnTx/>
                <a:uFillTx/>
                <a:latin typeface="Arial"/>
                <a:ea typeface="+mn-ea"/>
                <a:cs typeface="+mn-cs"/>
              </a:rPr>
              <a:t>App.</a:t>
            </a:r>
            <a:r>
              <a:rPr kumimoji="0" lang="en-US" b="0" i="0" u="none" strike="noStrike" kern="0" cap="none" spc="0" normalizeH="0" noProof="0" smtClean="0">
                <a:ln>
                  <a:noFill/>
                </a:ln>
                <a:solidFill>
                  <a:schemeClr val="tx2"/>
                </a:solidFill>
                <a:uLnTx/>
                <a:uFillTx/>
                <a:latin typeface="Arial"/>
                <a:ea typeface="+mn-ea"/>
                <a:cs typeface="+mn-cs"/>
              </a:rPr>
              <a:t> </a:t>
            </a:r>
            <a:r>
              <a:rPr kumimoji="0" lang="en-US" b="0" i="0" u="none" strike="noStrike" kern="0" cap="none" spc="0" normalizeH="0" baseline="0" noProof="0" smtClean="0">
                <a:ln>
                  <a:noFill/>
                </a:ln>
                <a:solidFill>
                  <a:schemeClr val="tx2"/>
                </a:solidFill>
                <a:uLnTx/>
                <a:uFillTx/>
                <a:latin typeface="Arial"/>
                <a:ea typeface="+mn-ea"/>
                <a:cs typeface="+mn-cs"/>
              </a:rPr>
              <a:t>porting tools</a:t>
            </a:r>
            <a:endParaRPr kumimoji="0" lang="en-US" b="0" i="0" u="none" strike="noStrike" kern="0" cap="none" spc="0" normalizeH="0" baseline="0" smtClean="0">
              <a:ln>
                <a:noFill/>
              </a:ln>
              <a:solidFill>
                <a:schemeClr val="tx2"/>
              </a:solidFill>
              <a:uLnTx/>
              <a:uFillTx/>
              <a:latin typeface="Arial"/>
              <a:ea typeface="+mn-ea"/>
              <a:cs typeface="+mn-cs"/>
            </a:endParaRPr>
          </a:p>
        </p:txBody>
      </p:sp>
      <p:sp>
        <p:nvSpPr>
          <p:cNvPr id="24" name="Fumetto 1 20"/>
          <p:cNvSpPr/>
          <p:nvPr/>
        </p:nvSpPr>
        <p:spPr>
          <a:xfrm>
            <a:off x="6732240" y="4869160"/>
            <a:ext cx="1152128" cy="864095"/>
          </a:xfrm>
          <a:prstGeom prst="wedgeRectCallout">
            <a:avLst>
              <a:gd name="adj1" fmla="val -72676"/>
              <a:gd name="adj2" fmla="val 55502"/>
            </a:avLst>
          </a:prstGeom>
          <a:solidFill>
            <a:schemeClr val="bg1">
              <a:lumMod val="95000"/>
            </a:schemeClr>
          </a:solidFill>
          <a:ln w="9525" cap="flat" cmpd="sng" algn="ctr">
            <a:solidFill>
              <a:srgbClr val="325FAF">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1" u="none" strike="noStrike" kern="0" cap="none" spc="0" normalizeH="0" baseline="0" noProof="0" smtClean="0">
                <a:ln>
                  <a:noFill/>
                </a:ln>
                <a:effectLst/>
                <a:uLnTx/>
                <a:uFillTx/>
                <a:latin typeface="Arial"/>
                <a:ea typeface="+mn-ea"/>
                <a:cs typeface="+mn-cs"/>
              </a:rPr>
              <a:t>Service hosting </a:t>
            </a:r>
            <a:br>
              <a:rPr kumimoji="0" lang="it-IT" sz="1800" b="0" i="1" u="none" strike="noStrike" kern="0" cap="none" spc="0" normalizeH="0" baseline="0" noProof="0" smtClean="0">
                <a:ln>
                  <a:noFill/>
                </a:ln>
                <a:effectLst/>
                <a:uLnTx/>
                <a:uFillTx/>
                <a:latin typeface="Arial"/>
                <a:ea typeface="+mn-ea"/>
                <a:cs typeface="+mn-cs"/>
              </a:rPr>
            </a:br>
            <a:r>
              <a:rPr kumimoji="0" lang="it-IT" sz="1800" b="0" i="1" u="none" strike="noStrike" kern="0" cap="none" spc="0" normalizeH="0" baseline="0" noProof="0" smtClean="0">
                <a:ln>
                  <a:noFill/>
                </a:ln>
                <a:effectLst/>
                <a:uLnTx/>
                <a:uFillTx/>
                <a:latin typeface="Arial"/>
                <a:ea typeface="+mn-ea"/>
                <a:cs typeface="+mn-cs"/>
              </a:rPr>
              <a:t>+ storage</a:t>
            </a:r>
            <a:endParaRPr kumimoji="0" lang="en-GB" sz="1800" b="0" i="1" u="none" strike="noStrike" kern="0" cap="none" spc="0" normalizeH="0" baseline="0" noProof="0" dirty="0">
              <a:ln>
                <a:noFill/>
              </a:ln>
              <a:effectLst/>
              <a:uLnTx/>
              <a:uFillTx/>
              <a:latin typeface="Arial"/>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smtClean="0"/>
              <a:t>Envisaged CTA science gateway</a:t>
            </a:r>
            <a:endParaRPr lang="en-GB" sz="3600"/>
          </a:p>
        </p:txBody>
      </p:sp>
      <p:sp>
        <p:nvSpPr>
          <p:cNvPr id="14" name="Rectangle 13"/>
          <p:cNvSpPr/>
          <p:nvPr/>
        </p:nvSpPr>
        <p:spPr>
          <a:xfrm>
            <a:off x="3933303" y="4437112"/>
            <a:ext cx="2808312" cy="100811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tx1"/>
                </a:solidFill>
              </a:rPr>
              <a:t>NGI resources (in EGI)</a:t>
            </a:r>
            <a:endParaRPr lang="en-GB">
              <a:solidFill>
                <a:schemeClr val="tx1"/>
              </a:solidFill>
            </a:endParaRPr>
          </a:p>
        </p:txBody>
      </p:sp>
      <p:sp>
        <p:nvSpPr>
          <p:cNvPr id="4" name="Rounded Rectangle 3"/>
          <p:cNvSpPr/>
          <p:nvPr/>
        </p:nvSpPr>
        <p:spPr>
          <a:xfrm>
            <a:off x="4725391" y="2276872"/>
            <a:ext cx="2297462" cy="129614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algn="ctr"/>
            <a:r>
              <a:rPr lang="en-GB" sz="2400" smtClean="0">
                <a:solidFill>
                  <a:schemeClr val="tx1"/>
                </a:solidFill>
              </a:rPr>
              <a:t>CTA Science Gateway</a:t>
            </a:r>
          </a:p>
        </p:txBody>
      </p:sp>
      <p:sp>
        <p:nvSpPr>
          <p:cNvPr id="24" name="Rounded Rectangle 23"/>
          <p:cNvSpPr/>
          <p:nvPr/>
        </p:nvSpPr>
        <p:spPr>
          <a:xfrm>
            <a:off x="3141215" y="2276872"/>
            <a:ext cx="1577382" cy="129614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algn="ctr"/>
            <a:r>
              <a:rPr lang="en-GB" sz="1600" smtClean="0">
                <a:solidFill>
                  <a:schemeClr val="tx1"/>
                </a:solidFill>
              </a:rPr>
              <a:t>CTA data abstraction system</a:t>
            </a:r>
          </a:p>
        </p:txBody>
      </p:sp>
      <p:sp>
        <p:nvSpPr>
          <p:cNvPr id="25" name="Oval 24"/>
          <p:cNvSpPr/>
          <p:nvPr/>
        </p:nvSpPr>
        <p:spPr>
          <a:xfrm>
            <a:off x="836959" y="2204864"/>
            <a:ext cx="1440160" cy="144016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r>
              <a:rPr lang="en-GB" sz="1600" smtClean="0">
                <a:solidFill>
                  <a:schemeClr val="tx1"/>
                </a:solidFill>
              </a:rPr>
              <a:t>CTA</a:t>
            </a:r>
            <a:br>
              <a:rPr lang="en-GB" sz="1600" smtClean="0">
                <a:solidFill>
                  <a:schemeClr val="tx1"/>
                </a:solidFill>
              </a:rPr>
            </a:br>
            <a:r>
              <a:rPr lang="en-GB" sz="1600" smtClean="0">
                <a:solidFill>
                  <a:schemeClr val="tx1"/>
                </a:solidFill>
              </a:rPr>
              <a:t>obstervatory</a:t>
            </a:r>
            <a:endParaRPr lang="en-GB" sz="1600">
              <a:solidFill>
                <a:schemeClr val="tx1"/>
              </a:solidFill>
            </a:endParaRPr>
          </a:p>
        </p:txBody>
      </p:sp>
      <p:cxnSp>
        <p:nvCxnSpPr>
          <p:cNvPr id="27" name="Straight Arrow Connector 26"/>
          <p:cNvCxnSpPr>
            <a:stCxn id="24" idx="1"/>
            <a:endCxn id="25" idx="6"/>
          </p:cNvCxnSpPr>
          <p:nvPr/>
        </p:nvCxnSpPr>
        <p:spPr>
          <a:xfrm flipH="1">
            <a:off x="2277119" y="2924944"/>
            <a:ext cx="864096" cy="0"/>
          </a:xfrm>
          <a:prstGeom prst="straightConnector1">
            <a:avLst/>
          </a:prstGeom>
          <a:ln w="19050">
            <a:headEnd type="triangle" w="med" len="lg"/>
            <a:tailEnd type="none" w="med"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421135" y="2586390"/>
            <a:ext cx="617477" cy="338554"/>
          </a:xfrm>
          <a:prstGeom prst="rect">
            <a:avLst/>
          </a:prstGeom>
          <a:noFill/>
        </p:spPr>
        <p:txBody>
          <a:bodyPr wrap="none" rtlCol="0">
            <a:spAutoFit/>
          </a:bodyPr>
          <a:lstStyle/>
          <a:p>
            <a:r>
              <a:rPr lang="en-GB" sz="1600" i="1" smtClean="0"/>
              <a:t>Data</a:t>
            </a:r>
            <a:endParaRPr lang="en-GB" sz="1600" i="1"/>
          </a:p>
        </p:txBody>
      </p:sp>
      <p:cxnSp>
        <p:nvCxnSpPr>
          <p:cNvPr id="36" name="Straight Arrow Connector 35"/>
          <p:cNvCxnSpPr>
            <a:endCxn id="4" idx="3"/>
          </p:cNvCxnSpPr>
          <p:nvPr/>
        </p:nvCxnSpPr>
        <p:spPr>
          <a:xfrm flipH="1">
            <a:off x="7022853" y="2924944"/>
            <a:ext cx="870890" cy="0"/>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93743" y="2730406"/>
            <a:ext cx="854721" cy="400110"/>
          </a:xfrm>
          <a:prstGeom prst="rect">
            <a:avLst/>
          </a:prstGeom>
          <a:noFill/>
        </p:spPr>
        <p:txBody>
          <a:bodyPr wrap="none" rtlCol="0">
            <a:spAutoFit/>
          </a:bodyPr>
          <a:lstStyle/>
          <a:p>
            <a:r>
              <a:rPr lang="en-GB" sz="2000" smtClean="0"/>
              <a:t>Users</a:t>
            </a:r>
            <a:endParaRPr lang="en-GB" sz="2000"/>
          </a:p>
        </p:txBody>
      </p:sp>
      <p:sp>
        <p:nvSpPr>
          <p:cNvPr id="44" name="Rectangle 43"/>
          <p:cNvSpPr/>
          <p:nvPr/>
        </p:nvSpPr>
        <p:spPr>
          <a:xfrm>
            <a:off x="1124991" y="4437112"/>
            <a:ext cx="2808312" cy="100811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tx1"/>
                </a:solidFill>
              </a:rPr>
              <a:t>Local (and federated?) resources of CTA members</a:t>
            </a:r>
            <a:endParaRPr lang="en-GB">
              <a:solidFill>
                <a:schemeClr val="tx1"/>
              </a:solidFill>
            </a:endParaRPr>
          </a:p>
        </p:txBody>
      </p:sp>
      <p:cxnSp>
        <p:nvCxnSpPr>
          <p:cNvPr id="47" name="Straight Arrow Connector 46"/>
          <p:cNvCxnSpPr>
            <a:endCxn id="24" idx="2"/>
          </p:cNvCxnSpPr>
          <p:nvPr/>
        </p:nvCxnSpPr>
        <p:spPr>
          <a:xfrm flipH="1" flipV="1">
            <a:off x="3929906" y="3573016"/>
            <a:ext cx="3397" cy="864096"/>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933303" y="3789040"/>
            <a:ext cx="1997663" cy="338554"/>
          </a:xfrm>
          <a:prstGeom prst="rect">
            <a:avLst/>
          </a:prstGeom>
          <a:noFill/>
        </p:spPr>
        <p:txBody>
          <a:bodyPr wrap="none" rtlCol="0">
            <a:spAutoFit/>
          </a:bodyPr>
          <a:lstStyle/>
          <a:p>
            <a:r>
              <a:rPr lang="en-GB" sz="1600" i="1" smtClean="0"/>
              <a:t>Computation &amp; data</a:t>
            </a:r>
            <a:endParaRPr lang="en-GB" sz="1600" i="1"/>
          </a:p>
        </p:txBody>
      </p:sp>
      <p:sp>
        <p:nvSpPr>
          <p:cNvPr id="51" name="Left Brace 50"/>
          <p:cNvSpPr/>
          <p:nvPr/>
        </p:nvSpPr>
        <p:spPr>
          <a:xfrm rot="5400000">
            <a:off x="4941415" y="44624"/>
            <a:ext cx="288032" cy="4032448"/>
          </a:xfrm>
          <a:prstGeom prst="leftBrace">
            <a:avLst>
              <a:gd name="adj1" fmla="val 118346"/>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TextBox 51"/>
          <p:cNvSpPr txBox="1"/>
          <p:nvPr/>
        </p:nvSpPr>
        <p:spPr>
          <a:xfrm>
            <a:off x="3596521" y="1628800"/>
            <a:ext cx="3001078" cy="338554"/>
          </a:xfrm>
          <a:prstGeom prst="rect">
            <a:avLst/>
          </a:prstGeom>
          <a:noFill/>
        </p:spPr>
        <p:txBody>
          <a:bodyPr wrap="none" rtlCol="0">
            <a:spAutoFit/>
          </a:bodyPr>
          <a:lstStyle/>
          <a:p>
            <a:r>
              <a:rPr lang="en-GB" sz="1600" i="1" smtClean="0"/>
              <a:t>CTA Scientific Analysis System</a:t>
            </a:r>
            <a:endParaRPr lang="en-GB" sz="1600" i="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731705" y="1556792"/>
            <a:ext cx="1944216" cy="864096"/>
            <a:chOff x="3059832" y="1227955"/>
            <a:chExt cx="2088232" cy="904901"/>
          </a:xfrm>
        </p:grpSpPr>
        <p:pic>
          <p:nvPicPr>
            <p:cNvPr id="1026" name="Picture 2" descr="http://geant3.archive.geant.net/Media_Centre/connect/PublishingImages/April_2011/edugain_logo.jpg"/>
            <p:cNvPicPr>
              <a:picLocks noChangeAspect="1" noChangeArrowheads="1"/>
            </p:cNvPicPr>
            <p:nvPr/>
          </p:nvPicPr>
          <p:blipFill>
            <a:blip r:embed="rId3" cstate="print"/>
            <a:srcRect/>
            <a:stretch>
              <a:fillRect/>
            </a:stretch>
          </p:blipFill>
          <p:spPr bwMode="auto">
            <a:xfrm>
              <a:off x="3275856" y="1412776"/>
              <a:ext cx="1752600" cy="571501"/>
            </a:xfrm>
            <a:prstGeom prst="rect">
              <a:avLst/>
            </a:prstGeom>
            <a:noFill/>
          </p:spPr>
        </p:pic>
        <p:sp>
          <p:nvSpPr>
            <p:cNvPr id="17" name="Oval 16"/>
            <p:cNvSpPr/>
            <p:nvPr/>
          </p:nvSpPr>
          <p:spPr>
            <a:xfrm>
              <a:off x="3059832" y="1227955"/>
              <a:ext cx="2088232" cy="9049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itle 1"/>
          <p:cNvSpPr>
            <a:spLocks noGrp="1"/>
          </p:cNvSpPr>
          <p:nvPr>
            <p:ph type="title"/>
          </p:nvPr>
        </p:nvSpPr>
        <p:spPr/>
        <p:txBody>
          <a:bodyPr/>
          <a:lstStyle/>
          <a:p>
            <a:r>
              <a:rPr lang="en-GB" sz="3600" smtClean="0"/>
              <a:t>CTA users and SSO authentication</a:t>
            </a:r>
            <a:endParaRPr lang="en-GB" sz="3600"/>
          </a:p>
        </p:txBody>
      </p:sp>
      <p:sp>
        <p:nvSpPr>
          <p:cNvPr id="4" name="Rounded Rectangle 3"/>
          <p:cNvSpPr/>
          <p:nvPr/>
        </p:nvSpPr>
        <p:spPr>
          <a:xfrm>
            <a:off x="3947729" y="3110771"/>
            <a:ext cx="1512168" cy="129614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algn="ctr"/>
            <a:r>
              <a:rPr lang="en-GB" sz="2400" smtClean="0">
                <a:solidFill>
                  <a:schemeClr val="tx1"/>
                </a:solidFill>
              </a:rPr>
              <a:t>CTA Science Gateway</a:t>
            </a:r>
          </a:p>
        </p:txBody>
      </p:sp>
      <p:cxnSp>
        <p:nvCxnSpPr>
          <p:cNvPr id="5" name="Straight Arrow Connector 4"/>
          <p:cNvCxnSpPr>
            <a:endCxn id="4" idx="3"/>
          </p:cNvCxnSpPr>
          <p:nvPr/>
        </p:nvCxnSpPr>
        <p:spPr>
          <a:xfrm flipH="1">
            <a:off x="5459897" y="3758843"/>
            <a:ext cx="912303" cy="0"/>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251520" y="3110771"/>
            <a:ext cx="1577382" cy="1296144"/>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algn="ctr"/>
            <a:r>
              <a:rPr lang="en-GB" smtClean="0">
                <a:solidFill>
                  <a:schemeClr val="tx1"/>
                </a:solidFill>
              </a:rPr>
              <a:t>CTA </a:t>
            </a:r>
            <a:r>
              <a:rPr lang="en-GB" smtClean="0">
                <a:solidFill>
                  <a:schemeClr val="tx1"/>
                </a:solidFill>
              </a:rPr>
              <a:t>LDAP</a:t>
            </a:r>
            <a:br>
              <a:rPr lang="en-GB" smtClean="0">
                <a:solidFill>
                  <a:schemeClr val="tx1"/>
                </a:solidFill>
              </a:rPr>
            </a:br>
            <a:r>
              <a:rPr lang="en-GB" smtClean="0">
                <a:solidFill>
                  <a:schemeClr val="tx1"/>
                </a:solidFill>
              </a:rPr>
              <a:t>(or other registry)</a:t>
            </a:r>
            <a:endParaRPr lang="en-GB" smtClean="0">
              <a:solidFill>
                <a:schemeClr val="tx1"/>
              </a:solidFill>
            </a:endParaRPr>
          </a:p>
        </p:txBody>
      </p:sp>
      <p:cxnSp>
        <p:nvCxnSpPr>
          <p:cNvPr id="8" name="Straight Arrow Connector 7"/>
          <p:cNvCxnSpPr>
            <a:stCxn id="4" idx="1"/>
            <a:endCxn id="7" idx="3"/>
          </p:cNvCxnSpPr>
          <p:nvPr/>
        </p:nvCxnSpPr>
        <p:spPr>
          <a:xfrm flipH="1">
            <a:off x="1828902" y="3758843"/>
            <a:ext cx="2118827" cy="0"/>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1" name="Left Brace 10"/>
          <p:cNvSpPr/>
          <p:nvPr/>
        </p:nvSpPr>
        <p:spPr>
          <a:xfrm>
            <a:off x="6396001" y="2996952"/>
            <a:ext cx="360040" cy="1543525"/>
          </a:xfrm>
          <a:prstGeom prst="leftBrace">
            <a:avLst>
              <a:gd name="adj1" fmla="val 44255"/>
              <a:gd name="adj2" fmla="val 50000"/>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6660233" y="2996952"/>
            <a:ext cx="2232247" cy="1508105"/>
          </a:xfrm>
          <a:prstGeom prst="rect">
            <a:avLst/>
          </a:prstGeom>
          <a:noFill/>
        </p:spPr>
        <p:txBody>
          <a:bodyPr wrap="square" rtlCol="0">
            <a:spAutoFit/>
          </a:bodyPr>
          <a:lstStyle/>
          <a:p>
            <a:r>
              <a:rPr lang="en-GB" sz="1600" smtClean="0"/>
              <a:t>Users:</a:t>
            </a:r>
          </a:p>
          <a:p>
            <a:pPr indent="90488">
              <a:buFont typeface="Arial" pitchFamily="34" charset="0"/>
              <a:buChar char="•"/>
            </a:pPr>
            <a:r>
              <a:rPr lang="en-GB" sz="1600" smtClean="0"/>
              <a:t>Guest observer</a:t>
            </a:r>
          </a:p>
          <a:p>
            <a:pPr indent="90488">
              <a:buFont typeface="Arial" pitchFamily="34" charset="0"/>
              <a:buChar char="•"/>
            </a:pPr>
            <a:r>
              <a:rPr lang="en-GB" sz="1600" smtClean="0"/>
              <a:t>Priviliged user </a:t>
            </a:r>
            <a:br>
              <a:rPr lang="en-GB" sz="1600" smtClean="0"/>
            </a:br>
            <a:r>
              <a:rPr lang="en-GB" sz="1600" smtClean="0"/>
              <a:t>  </a:t>
            </a:r>
            <a:r>
              <a:rPr lang="en-GB" sz="1200" smtClean="0"/>
              <a:t>(incl. principal investigators, </a:t>
            </a:r>
            <a:br>
              <a:rPr lang="en-GB" sz="1200" smtClean="0"/>
            </a:br>
            <a:r>
              <a:rPr lang="en-GB" sz="1200" smtClean="0"/>
              <a:t>    archive managers, etc.)</a:t>
            </a:r>
            <a:endParaRPr lang="en-GB" sz="1600" smtClean="0"/>
          </a:p>
          <a:p>
            <a:pPr indent="90488">
              <a:buFont typeface="Arial" pitchFamily="34" charset="0"/>
              <a:buChar char="•"/>
            </a:pPr>
            <a:r>
              <a:rPr lang="en-GB" sz="1600" smtClean="0"/>
              <a:t>Archive user</a:t>
            </a:r>
          </a:p>
        </p:txBody>
      </p:sp>
      <p:cxnSp>
        <p:nvCxnSpPr>
          <p:cNvPr id="19" name="Straight Arrow Connector 18"/>
          <p:cNvCxnSpPr>
            <a:stCxn id="4" idx="0"/>
            <a:endCxn id="17" idx="4"/>
          </p:cNvCxnSpPr>
          <p:nvPr/>
        </p:nvCxnSpPr>
        <p:spPr>
          <a:xfrm flipV="1">
            <a:off x="4703813" y="2420888"/>
            <a:ext cx="0" cy="689883"/>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667809" y="2564904"/>
            <a:ext cx="3121367" cy="369332"/>
          </a:xfrm>
          <a:prstGeom prst="rect">
            <a:avLst/>
          </a:prstGeom>
          <a:noFill/>
        </p:spPr>
        <p:txBody>
          <a:bodyPr wrap="none" rtlCol="0">
            <a:spAutoFit/>
          </a:bodyPr>
          <a:lstStyle/>
          <a:p>
            <a:r>
              <a:rPr lang="en-GB" smtClean="0"/>
              <a:t>User identity (authentication)</a:t>
            </a:r>
            <a:endParaRPr lang="en-GB"/>
          </a:p>
        </p:txBody>
      </p:sp>
      <p:sp>
        <p:nvSpPr>
          <p:cNvPr id="32" name="TextBox 31"/>
          <p:cNvSpPr txBox="1"/>
          <p:nvPr/>
        </p:nvSpPr>
        <p:spPr>
          <a:xfrm>
            <a:off x="1931504" y="2793702"/>
            <a:ext cx="1920416" cy="923330"/>
          </a:xfrm>
          <a:prstGeom prst="rect">
            <a:avLst/>
          </a:prstGeom>
          <a:noFill/>
        </p:spPr>
        <p:txBody>
          <a:bodyPr wrap="square" rtlCol="0">
            <a:spAutoFit/>
          </a:bodyPr>
          <a:lstStyle/>
          <a:p>
            <a:r>
              <a:rPr lang="en-GB" smtClean="0"/>
              <a:t>Group/project</a:t>
            </a:r>
            <a:br>
              <a:rPr lang="en-GB" smtClean="0"/>
            </a:br>
            <a:r>
              <a:rPr lang="en-GB" smtClean="0"/>
              <a:t>membership and other metadata</a:t>
            </a:r>
            <a:endParaRPr lang="en-GB"/>
          </a:p>
        </p:txBody>
      </p:sp>
      <p:cxnSp>
        <p:nvCxnSpPr>
          <p:cNvPr id="33" name="Straight Arrow Connector 32"/>
          <p:cNvCxnSpPr>
            <a:stCxn id="36" idx="0"/>
            <a:endCxn id="4" idx="2"/>
          </p:cNvCxnSpPr>
          <p:nvPr/>
        </p:nvCxnSpPr>
        <p:spPr>
          <a:xfrm flipV="1">
            <a:off x="4703812" y="4406915"/>
            <a:ext cx="1" cy="678269"/>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667808" y="4653136"/>
            <a:ext cx="3484672" cy="369332"/>
          </a:xfrm>
          <a:prstGeom prst="rect">
            <a:avLst/>
          </a:prstGeom>
          <a:noFill/>
        </p:spPr>
        <p:txBody>
          <a:bodyPr wrap="none" rtlCol="0">
            <a:spAutoFit/>
          </a:bodyPr>
          <a:lstStyle/>
          <a:p>
            <a:r>
              <a:rPr lang="en-GB" smtClean="0"/>
              <a:t>Identity for the ‘homeless </a:t>
            </a:r>
            <a:r>
              <a:rPr lang="en-GB" smtClean="0"/>
              <a:t>users’ </a:t>
            </a:r>
            <a:endParaRPr lang="en-GB"/>
          </a:p>
        </p:txBody>
      </p:sp>
      <p:sp>
        <p:nvSpPr>
          <p:cNvPr id="36" name="Oval 35"/>
          <p:cNvSpPr/>
          <p:nvPr/>
        </p:nvSpPr>
        <p:spPr>
          <a:xfrm>
            <a:off x="3947728" y="5085184"/>
            <a:ext cx="1512168" cy="7200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smtClean="0">
                <a:solidFill>
                  <a:schemeClr val="tx1"/>
                </a:solidFill>
              </a:rPr>
              <a:t>Local accounts in the science gateway</a:t>
            </a:r>
            <a:endParaRPr lang="en-GB" sz="1100">
              <a:solidFill>
                <a:schemeClr val="tx1"/>
              </a:solidFill>
            </a:endParaRPr>
          </a:p>
        </p:txBody>
      </p:sp>
      <p:cxnSp>
        <p:nvCxnSpPr>
          <p:cNvPr id="40" name="Straight Arrow Connector 39"/>
          <p:cNvCxnSpPr>
            <a:stCxn id="17" idx="2"/>
          </p:cNvCxnSpPr>
          <p:nvPr/>
        </p:nvCxnSpPr>
        <p:spPr>
          <a:xfrm flipH="1">
            <a:off x="3155641" y="1988840"/>
            <a:ext cx="576064" cy="1"/>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43" name="Regular Pentagon 42"/>
          <p:cNvSpPr/>
          <p:nvPr/>
        </p:nvSpPr>
        <p:spPr>
          <a:xfrm>
            <a:off x="1859495" y="1556792"/>
            <a:ext cx="1368153" cy="720080"/>
          </a:xfrm>
          <a:prstGeom prst="pent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smtClean="0">
                <a:solidFill>
                  <a:schemeClr val="tx1"/>
                </a:solidFill>
              </a:rPr>
              <a:t>Home organisations</a:t>
            </a:r>
            <a:endParaRPr lang="en-GB" sz="1200">
              <a:solidFill>
                <a:schemeClr val="tx1"/>
              </a:solidFill>
            </a:endParaRPr>
          </a:p>
        </p:txBody>
      </p:sp>
      <p:sp>
        <p:nvSpPr>
          <p:cNvPr id="44" name="TextBox 43"/>
          <p:cNvSpPr txBox="1"/>
          <p:nvPr/>
        </p:nvSpPr>
        <p:spPr>
          <a:xfrm>
            <a:off x="5505809" y="3512041"/>
            <a:ext cx="866391" cy="276999"/>
          </a:xfrm>
          <a:prstGeom prst="rect">
            <a:avLst/>
          </a:prstGeom>
          <a:noFill/>
        </p:spPr>
        <p:txBody>
          <a:bodyPr wrap="none" rtlCol="0">
            <a:spAutoFit/>
          </a:bodyPr>
          <a:lstStyle/>
          <a:p>
            <a:r>
              <a:rPr lang="en-GB" sz="1200" smtClean="0"/>
              <a:t>Web SSO</a:t>
            </a:r>
            <a:endParaRPr lang="en-GB" sz="1200"/>
          </a:p>
        </p:txBody>
      </p:sp>
      <p:cxnSp>
        <p:nvCxnSpPr>
          <p:cNvPr id="50" name="Curved Connector 49"/>
          <p:cNvCxnSpPr>
            <a:stCxn id="36" idx="6"/>
            <a:endCxn id="51" idx="1"/>
          </p:cNvCxnSpPr>
          <p:nvPr/>
        </p:nvCxnSpPr>
        <p:spPr>
          <a:xfrm>
            <a:off x="5459896" y="5445224"/>
            <a:ext cx="336240" cy="293549"/>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796136" y="5600273"/>
            <a:ext cx="2664296" cy="276999"/>
          </a:xfrm>
          <a:prstGeom prst="rect">
            <a:avLst/>
          </a:prstGeom>
          <a:noFill/>
        </p:spPr>
        <p:txBody>
          <a:bodyPr wrap="square" rtlCol="0">
            <a:spAutoFit/>
          </a:bodyPr>
          <a:lstStyle/>
          <a:p>
            <a:r>
              <a:rPr lang="en-GB" sz="1200" i="1" smtClean="0">
                <a:solidFill>
                  <a:schemeClr val="tx2"/>
                </a:solidFill>
              </a:rPr>
              <a:t>Approved by the CTA Observatory</a:t>
            </a:r>
            <a:endParaRPr lang="en-GB" sz="1200" i="1">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What the users’ see</a:t>
            </a:r>
            <a:endParaRPr lang="en-GB"/>
          </a:p>
        </p:txBody>
      </p:sp>
      <p:sp>
        <p:nvSpPr>
          <p:cNvPr id="6" name="Rectangle 5"/>
          <p:cNvSpPr/>
          <p:nvPr/>
        </p:nvSpPr>
        <p:spPr>
          <a:xfrm>
            <a:off x="2267744" y="2348880"/>
            <a:ext cx="4032448" cy="194421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smtClean="0">
                <a:solidFill>
                  <a:schemeClr val="tx1"/>
                </a:solidFill>
              </a:rPr>
              <a:t>Applications</a:t>
            </a:r>
            <a:endParaRPr lang="en-GB" sz="1400" smtClean="0">
              <a:solidFill>
                <a:schemeClr val="tx1"/>
              </a:solidFill>
            </a:endParaRPr>
          </a:p>
          <a:p>
            <a:pPr marL="342900" indent="-161925">
              <a:buFont typeface="+mj-lt"/>
              <a:buAutoNum type="arabicPeriod"/>
            </a:pPr>
            <a:r>
              <a:rPr lang="en-GB" sz="1400" smtClean="0">
                <a:solidFill>
                  <a:schemeClr val="tx1"/>
                </a:solidFill>
              </a:rPr>
              <a:t>CTA Observatory performance inspectors</a:t>
            </a:r>
          </a:p>
          <a:p>
            <a:pPr marL="342900" indent="-161925">
              <a:buFont typeface="+mj-lt"/>
              <a:buAutoNum type="arabicPeriod"/>
            </a:pPr>
            <a:r>
              <a:rPr lang="en-GB" sz="1400" smtClean="0">
                <a:solidFill>
                  <a:schemeClr val="tx1"/>
                </a:solidFill>
              </a:rPr>
              <a:t>Observation oriented</a:t>
            </a:r>
          </a:p>
          <a:p>
            <a:pPr marL="342900" indent="-161925">
              <a:buFont typeface="+mj-lt"/>
              <a:buAutoNum type="arabicPeriod"/>
            </a:pPr>
            <a:r>
              <a:rPr lang="en-GB" sz="1400" smtClean="0">
                <a:solidFill>
                  <a:schemeClr val="tx1"/>
                </a:solidFill>
              </a:rPr>
              <a:t>Scientific:</a:t>
            </a:r>
          </a:p>
          <a:p>
            <a:pPr marL="800100" lvl="1" indent="-174625">
              <a:buFont typeface="+mj-lt"/>
              <a:buAutoNum type="arabicPeriod"/>
            </a:pPr>
            <a:r>
              <a:rPr lang="en-GB" sz="1400" smtClean="0">
                <a:solidFill>
                  <a:schemeClr val="tx1"/>
                </a:solidFill>
              </a:rPr>
              <a:t>Related to observatory access requests (forms, reviews, evaluations)</a:t>
            </a:r>
          </a:p>
          <a:p>
            <a:pPr marL="800100" lvl="1" indent="-174625">
              <a:buFont typeface="+mj-lt"/>
              <a:buAutoNum type="arabicPeriod"/>
            </a:pPr>
            <a:r>
              <a:rPr lang="en-GB" sz="1400" smtClean="0">
                <a:solidFill>
                  <a:schemeClr val="tx1"/>
                </a:solidFill>
              </a:rPr>
              <a:t>Analysis tools (Monte Carlo pipelines &amp; pipeline builders)</a:t>
            </a:r>
          </a:p>
          <a:p>
            <a:pPr marL="800100" lvl="1" indent="-342900">
              <a:buFont typeface="+mj-lt"/>
              <a:buAutoNum type="arabicPeriod"/>
            </a:pPr>
            <a:endParaRPr lang="en-GB" sz="1400">
              <a:solidFill>
                <a:schemeClr val="tx1"/>
              </a:solidFill>
            </a:endParaRPr>
          </a:p>
        </p:txBody>
      </p:sp>
      <p:sp>
        <p:nvSpPr>
          <p:cNvPr id="7" name="Rectangle 6"/>
          <p:cNvSpPr/>
          <p:nvPr/>
        </p:nvSpPr>
        <p:spPr>
          <a:xfrm>
            <a:off x="2267744" y="1628800"/>
            <a:ext cx="4032448" cy="57606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smtClean="0">
                <a:solidFill>
                  <a:schemeClr val="tx1"/>
                </a:solidFill>
              </a:rPr>
              <a:t>Archived data sets</a:t>
            </a:r>
            <a:endParaRPr lang="en-GB" sz="1400">
              <a:solidFill>
                <a:schemeClr val="tx1"/>
              </a:solidFill>
            </a:endParaRPr>
          </a:p>
        </p:txBody>
      </p:sp>
      <p:sp>
        <p:nvSpPr>
          <p:cNvPr id="8" name="Rectangle 7"/>
          <p:cNvSpPr/>
          <p:nvPr/>
        </p:nvSpPr>
        <p:spPr>
          <a:xfrm>
            <a:off x="2267744" y="4509120"/>
            <a:ext cx="4032448" cy="57606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smtClean="0">
                <a:solidFill>
                  <a:schemeClr val="tx1"/>
                </a:solidFill>
              </a:rPr>
              <a:t>Monte Carlo simulation results</a:t>
            </a:r>
            <a:endParaRPr lang="en-GB" sz="1400">
              <a:solidFill>
                <a:schemeClr val="tx1"/>
              </a:solidFill>
            </a:endParaRPr>
          </a:p>
        </p:txBody>
      </p:sp>
      <p:cxnSp>
        <p:nvCxnSpPr>
          <p:cNvPr id="10" name="Straight Arrow Connector 9"/>
          <p:cNvCxnSpPr/>
          <p:nvPr/>
        </p:nvCxnSpPr>
        <p:spPr>
          <a:xfrm>
            <a:off x="5148064" y="3933056"/>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395536" y="1196752"/>
            <a:ext cx="1440160" cy="144016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r>
              <a:rPr lang="en-GB" sz="1600" smtClean="0">
                <a:solidFill>
                  <a:schemeClr val="tx1"/>
                </a:solidFill>
              </a:rPr>
              <a:t>CTA</a:t>
            </a:r>
            <a:br>
              <a:rPr lang="en-GB" sz="1600" smtClean="0">
                <a:solidFill>
                  <a:schemeClr val="tx1"/>
                </a:solidFill>
              </a:rPr>
            </a:br>
            <a:r>
              <a:rPr lang="en-GB" sz="1600" smtClean="0">
                <a:solidFill>
                  <a:schemeClr val="tx1"/>
                </a:solidFill>
              </a:rPr>
              <a:t>obstervatory</a:t>
            </a:r>
            <a:endParaRPr lang="en-GB" sz="1600">
              <a:solidFill>
                <a:schemeClr val="tx1"/>
              </a:solidFill>
            </a:endParaRPr>
          </a:p>
        </p:txBody>
      </p:sp>
      <p:cxnSp>
        <p:nvCxnSpPr>
          <p:cNvPr id="12" name="Straight Arrow Connector 11"/>
          <p:cNvCxnSpPr>
            <a:stCxn id="7" idx="1"/>
            <a:endCxn id="11" idx="6"/>
          </p:cNvCxnSpPr>
          <p:nvPr/>
        </p:nvCxnSpPr>
        <p:spPr>
          <a:xfrm flipH="1">
            <a:off x="1835696" y="1916832"/>
            <a:ext cx="432048" cy="0"/>
          </a:xfrm>
          <a:prstGeom prst="straightConnector1">
            <a:avLst/>
          </a:prstGeom>
          <a:ln w="19050">
            <a:headEnd type="triangle" w="med" len="lg"/>
            <a:tailEnd type="none" w="med" len="med"/>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6300192" y="1340768"/>
            <a:ext cx="1368152" cy="47525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rtlCol="0" anchor="ctr" anchorCtr="0"/>
          <a:lstStyle/>
          <a:p>
            <a:pPr algn="ctr"/>
            <a:r>
              <a:rPr lang="en-GB" sz="2400" smtClean="0">
                <a:solidFill>
                  <a:schemeClr val="tx1"/>
                </a:solidFill>
              </a:rPr>
              <a:t>CTA Science Gateway</a:t>
            </a:r>
          </a:p>
        </p:txBody>
      </p:sp>
      <p:cxnSp>
        <p:nvCxnSpPr>
          <p:cNvPr id="19" name="Straight Arrow Connector 18"/>
          <p:cNvCxnSpPr/>
          <p:nvPr/>
        </p:nvCxnSpPr>
        <p:spPr>
          <a:xfrm flipH="1">
            <a:off x="6156176" y="1916832"/>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372200" y="1609055"/>
            <a:ext cx="1757212" cy="307777"/>
          </a:xfrm>
          <a:prstGeom prst="rect">
            <a:avLst/>
          </a:prstGeom>
          <a:noFill/>
        </p:spPr>
        <p:txBody>
          <a:bodyPr wrap="none" rtlCol="0">
            <a:spAutoFit/>
          </a:bodyPr>
          <a:lstStyle/>
          <a:p>
            <a:r>
              <a:rPr lang="en-GB" sz="1400" i="1" smtClean="0"/>
              <a:t>Is entitled to access</a:t>
            </a:r>
            <a:endParaRPr lang="en-GB" sz="1400" i="1"/>
          </a:p>
        </p:txBody>
      </p:sp>
      <p:cxnSp>
        <p:nvCxnSpPr>
          <p:cNvPr id="24" name="Straight Arrow Connector 23"/>
          <p:cNvCxnSpPr/>
          <p:nvPr/>
        </p:nvCxnSpPr>
        <p:spPr>
          <a:xfrm flipH="1">
            <a:off x="6156176" y="2564904"/>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372200" y="2329135"/>
            <a:ext cx="1487908" cy="307777"/>
          </a:xfrm>
          <a:prstGeom prst="rect">
            <a:avLst/>
          </a:prstGeom>
          <a:noFill/>
        </p:spPr>
        <p:txBody>
          <a:bodyPr wrap="none" rtlCol="0">
            <a:spAutoFit/>
          </a:bodyPr>
          <a:lstStyle/>
          <a:p>
            <a:r>
              <a:rPr lang="en-GB" sz="1400" i="1" smtClean="0"/>
              <a:t>Is entitled to use</a:t>
            </a:r>
            <a:endParaRPr lang="en-GB" sz="1400" i="1"/>
          </a:p>
        </p:txBody>
      </p:sp>
      <p:cxnSp>
        <p:nvCxnSpPr>
          <p:cNvPr id="26" name="Straight Arrow Connector 25"/>
          <p:cNvCxnSpPr/>
          <p:nvPr/>
        </p:nvCxnSpPr>
        <p:spPr>
          <a:xfrm flipH="1">
            <a:off x="6156176" y="4797152"/>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372200" y="4561383"/>
            <a:ext cx="1757212" cy="307777"/>
          </a:xfrm>
          <a:prstGeom prst="rect">
            <a:avLst/>
          </a:prstGeom>
          <a:noFill/>
        </p:spPr>
        <p:txBody>
          <a:bodyPr wrap="none" rtlCol="0">
            <a:spAutoFit/>
          </a:bodyPr>
          <a:lstStyle/>
          <a:p>
            <a:r>
              <a:rPr lang="en-GB" sz="1400" i="1" smtClean="0"/>
              <a:t>Is entitled to access</a:t>
            </a:r>
            <a:endParaRPr lang="en-GB" sz="1400" i="1"/>
          </a:p>
        </p:txBody>
      </p:sp>
      <p:sp>
        <p:nvSpPr>
          <p:cNvPr id="39" name="Rectangle 38"/>
          <p:cNvSpPr/>
          <p:nvPr/>
        </p:nvSpPr>
        <p:spPr>
          <a:xfrm>
            <a:off x="2267744" y="5301208"/>
            <a:ext cx="4032448" cy="576064"/>
          </a:xfrm>
          <a:prstGeom prst="rect">
            <a:avLst/>
          </a:prstGeom>
          <a:solidFill>
            <a:schemeClr val="accent6">
              <a:lumMod val="40000"/>
              <a:lumOff val="6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smtClean="0">
                <a:solidFill>
                  <a:schemeClr val="tx1"/>
                </a:solidFill>
              </a:rPr>
              <a:t>Forums, helpdesk, support materials (manuals &amp; FAQ), resource discovery service</a:t>
            </a:r>
            <a:endParaRPr lang="en-GB" sz="105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smtClean="0"/>
              <a:t>User authentication on the grid</a:t>
            </a:r>
            <a:endParaRPr lang="en-GB" sz="3600"/>
          </a:p>
        </p:txBody>
      </p:sp>
      <p:sp>
        <p:nvSpPr>
          <p:cNvPr id="7" name="Rounded Rectangle 6"/>
          <p:cNvSpPr/>
          <p:nvPr/>
        </p:nvSpPr>
        <p:spPr>
          <a:xfrm>
            <a:off x="2339752" y="1340768"/>
            <a:ext cx="1368152" cy="4752528"/>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rtlCol="0" anchor="ctr" anchorCtr="0"/>
          <a:lstStyle/>
          <a:p>
            <a:pPr algn="ctr"/>
            <a:r>
              <a:rPr lang="en-GB" sz="2400" smtClean="0">
                <a:solidFill>
                  <a:schemeClr val="tx1"/>
                </a:solidFill>
              </a:rPr>
              <a:t>CTA</a:t>
            </a:r>
            <a:br>
              <a:rPr lang="en-GB" sz="2400" smtClean="0">
                <a:solidFill>
                  <a:schemeClr val="tx1"/>
                </a:solidFill>
              </a:rPr>
            </a:br>
            <a:r>
              <a:rPr lang="en-GB" sz="2400" smtClean="0">
                <a:solidFill>
                  <a:schemeClr val="tx1"/>
                </a:solidFill>
              </a:rPr>
              <a:t>Science </a:t>
            </a:r>
            <a:r>
              <a:rPr lang="en-GB" sz="2400" smtClean="0">
                <a:solidFill>
                  <a:schemeClr val="tx1"/>
                </a:solidFill>
              </a:rPr>
              <a:t>Gateway</a:t>
            </a:r>
          </a:p>
        </p:txBody>
      </p:sp>
      <p:sp>
        <p:nvSpPr>
          <p:cNvPr id="8" name="Rectangle 7"/>
          <p:cNvSpPr/>
          <p:nvPr/>
        </p:nvSpPr>
        <p:spPr>
          <a:xfrm>
            <a:off x="5076056" y="1340768"/>
            <a:ext cx="1224136" cy="86409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tx1"/>
                </a:solidFill>
              </a:rPr>
              <a:t>Certificate store</a:t>
            </a:r>
            <a:endParaRPr lang="en-GB">
              <a:solidFill>
                <a:schemeClr val="tx1"/>
              </a:solidFill>
            </a:endParaRPr>
          </a:p>
        </p:txBody>
      </p:sp>
      <p:cxnSp>
        <p:nvCxnSpPr>
          <p:cNvPr id="9" name="Straight Arrow Connector 8"/>
          <p:cNvCxnSpPr>
            <a:endCxn id="10" idx="3"/>
          </p:cNvCxnSpPr>
          <p:nvPr/>
        </p:nvCxnSpPr>
        <p:spPr>
          <a:xfrm flipH="1" flipV="1">
            <a:off x="1391321" y="2486799"/>
            <a:ext cx="948432" cy="6098"/>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67544" y="2132856"/>
            <a:ext cx="923777" cy="707886"/>
          </a:xfrm>
          <a:prstGeom prst="rect">
            <a:avLst/>
          </a:prstGeom>
          <a:noFill/>
        </p:spPr>
        <p:txBody>
          <a:bodyPr wrap="square" rtlCol="0">
            <a:spAutoFit/>
          </a:bodyPr>
          <a:lstStyle/>
          <a:p>
            <a:pPr algn="ctr"/>
            <a:r>
              <a:rPr lang="en-GB" sz="2000" smtClean="0">
                <a:solidFill>
                  <a:schemeClr val="tx2"/>
                </a:solidFill>
              </a:rPr>
              <a:t>Power</a:t>
            </a:r>
            <a:br>
              <a:rPr lang="en-GB" sz="2000" smtClean="0">
                <a:solidFill>
                  <a:schemeClr val="tx2"/>
                </a:solidFill>
              </a:rPr>
            </a:br>
            <a:r>
              <a:rPr lang="en-GB" sz="2000" smtClean="0">
                <a:solidFill>
                  <a:schemeClr val="tx2"/>
                </a:solidFill>
              </a:rPr>
              <a:t>user</a:t>
            </a:r>
            <a:endParaRPr lang="en-GB" sz="2000">
              <a:solidFill>
                <a:schemeClr val="tx2"/>
              </a:solidFill>
            </a:endParaRPr>
          </a:p>
        </p:txBody>
      </p:sp>
      <p:cxnSp>
        <p:nvCxnSpPr>
          <p:cNvPr id="14" name="Straight Arrow Connector 13"/>
          <p:cNvCxnSpPr>
            <a:stCxn id="8" idx="1"/>
          </p:cNvCxnSpPr>
          <p:nvPr/>
        </p:nvCxnSpPr>
        <p:spPr>
          <a:xfrm flipH="1">
            <a:off x="3707904" y="1772816"/>
            <a:ext cx="1368152" cy="0"/>
          </a:xfrm>
          <a:prstGeom prst="straightConnector1">
            <a:avLst/>
          </a:prstGeom>
          <a:ln w="19050">
            <a:headEnd type="none" w="med" len="lg"/>
            <a:tailEnd type="triangle" w="med" len="lg"/>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923928" y="1124744"/>
            <a:ext cx="1080120" cy="646331"/>
          </a:xfrm>
          <a:prstGeom prst="rect">
            <a:avLst/>
          </a:prstGeom>
          <a:noFill/>
        </p:spPr>
        <p:txBody>
          <a:bodyPr wrap="square" rtlCol="0">
            <a:spAutoFit/>
          </a:bodyPr>
          <a:lstStyle/>
          <a:p>
            <a:pPr algn="ctr"/>
            <a:r>
              <a:rPr lang="en-GB" sz="1200" smtClean="0"/>
              <a:t>Import certificate proxy</a:t>
            </a:r>
            <a:endParaRPr lang="en-GB" sz="1200"/>
          </a:p>
        </p:txBody>
      </p:sp>
      <p:sp>
        <p:nvSpPr>
          <p:cNvPr id="18" name="Regular Pentagon 17"/>
          <p:cNvSpPr/>
          <p:nvPr/>
        </p:nvSpPr>
        <p:spPr>
          <a:xfrm>
            <a:off x="6012160" y="1844824"/>
            <a:ext cx="432048" cy="432048"/>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 name="Curved Connector 18"/>
          <p:cNvCxnSpPr>
            <a:stCxn id="18" idx="5"/>
            <a:endCxn id="20" idx="1"/>
          </p:cNvCxnSpPr>
          <p:nvPr/>
        </p:nvCxnSpPr>
        <p:spPr>
          <a:xfrm flipV="1">
            <a:off x="6444208" y="1881699"/>
            <a:ext cx="288032" cy="128152"/>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732240" y="1558533"/>
            <a:ext cx="840295" cy="646331"/>
          </a:xfrm>
          <a:prstGeom prst="rect">
            <a:avLst/>
          </a:prstGeom>
          <a:noFill/>
        </p:spPr>
        <p:txBody>
          <a:bodyPr wrap="square" rtlCol="0">
            <a:spAutoFit/>
          </a:bodyPr>
          <a:lstStyle/>
          <a:p>
            <a:r>
              <a:rPr lang="en-GB" sz="1200" i="1" smtClean="0">
                <a:solidFill>
                  <a:schemeClr val="tx2"/>
                </a:solidFill>
              </a:rPr>
              <a:t>X509 </a:t>
            </a:r>
            <a:r>
              <a:rPr lang="en-GB" sz="1200" b="1" i="1" smtClean="0">
                <a:solidFill>
                  <a:schemeClr val="tx2"/>
                </a:solidFill>
              </a:rPr>
              <a:t>personal</a:t>
            </a:r>
            <a:r>
              <a:rPr lang="en-GB" sz="1200" i="1" smtClean="0">
                <a:solidFill>
                  <a:schemeClr val="tx2"/>
                </a:solidFill>
              </a:rPr>
              <a:t> certificate</a:t>
            </a:r>
            <a:endParaRPr lang="en-GB" sz="1200" i="1">
              <a:solidFill>
                <a:schemeClr val="tx2"/>
              </a:solidFill>
            </a:endParaRPr>
          </a:p>
        </p:txBody>
      </p:sp>
      <p:sp>
        <p:nvSpPr>
          <p:cNvPr id="23" name="Regular Pentagon 22"/>
          <p:cNvSpPr/>
          <p:nvPr/>
        </p:nvSpPr>
        <p:spPr>
          <a:xfrm>
            <a:off x="3131840" y="1628800"/>
            <a:ext cx="432048" cy="432048"/>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Arrow Connector 23"/>
          <p:cNvCxnSpPr/>
          <p:nvPr/>
        </p:nvCxnSpPr>
        <p:spPr>
          <a:xfrm flipH="1">
            <a:off x="3707904" y="3356992"/>
            <a:ext cx="2592288" cy="0"/>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6300192" y="2852936"/>
            <a:ext cx="1944216" cy="29523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smtClean="0">
                <a:solidFill>
                  <a:schemeClr val="tx1"/>
                </a:solidFill>
              </a:rPr>
              <a:t>European Grid Infrastructure</a:t>
            </a:r>
            <a:endParaRPr lang="en-GB" sz="2400">
              <a:solidFill>
                <a:schemeClr val="tx1"/>
              </a:solidFill>
            </a:endParaRPr>
          </a:p>
        </p:txBody>
      </p:sp>
      <p:sp>
        <p:nvSpPr>
          <p:cNvPr id="27" name="TextBox 26"/>
          <p:cNvSpPr txBox="1"/>
          <p:nvPr/>
        </p:nvSpPr>
        <p:spPr>
          <a:xfrm>
            <a:off x="4067944" y="2895327"/>
            <a:ext cx="1512168" cy="461665"/>
          </a:xfrm>
          <a:prstGeom prst="rect">
            <a:avLst/>
          </a:prstGeom>
          <a:noFill/>
        </p:spPr>
        <p:txBody>
          <a:bodyPr wrap="square" rtlCol="0">
            <a:spAutoFit/>
          </a:bodyPr>
          <a:lstStyle/>
          <a:p>
            <a:pPr algn="ctr"/>
            <a:r>
              <a:rPr lang="en-GB" sz="1200" smtClean="0"/>
              <a:t>Run </a:t>
            </a:r>
            <a:r>
              <a:rPr lang="en-GB" sz="1200" b="1" smtClean="0"/>
              <a:t>user’s own </a:t>
            </a:r>
            <a:r>
              <a:rPr lang="en-GB" sz="1200" smtClean="0"/>
              <a:t>binaries &amp; pipelines</a:t>
            </a:r>
            <a:endParaRPr lang="en-GB" sz="1200"/>
          </a:p>
        </p:txBody>
      </p:sp>
      <p:sp>
        <p:nvSpPr>
          <p:cNvPr id="28" name="Regular Pentagon 27"/>
          <p:cNvSpPr/>
          <p:nvPr/>
        </p:nvSpPr>
        <p:spPr>
          <a:xfrm>
            <a:off x="5508104" y="2852936"/>
            <a:ext cx="432048" cy="432048"/>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Arrow Connector 28"/>
          <p:cNvCxnSpPr/>
          <p:nvPr/>
        </p:nvCxnSpPr>
        <p:spPr>
          <a:xfrm flipH="1">
            <a:off x="3707904" y="5373216"/>
            <a:ext cx="2592288" cy="0"/>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779912" y="4767535"/>
            <a:ext cx="1944216" cy="646331"/>
          </a:xfrm>
          <a:prstGeom prst="rect">
            <a:avLst/>
          </a:prstGeom>
          <a:noFill/>
        </p:spPr>
        <p:txBody>
          <a:bodyPr wrap="square" rtlCol="0">
            <a:spAutoFit/>
          </a:bodyPr>
          <a:lstStyle/>
          <a:p>
            <a:pPr algn="ctr"/>
            <a:r>
              <a:rPr lang="en-GB" sz="1200" smtClean="0"/>
              <a:t>Run </a:t>
            </a:r>
            <a:r>
              <a:rPr lang="en-GB" sz="1200" b="1" smtClean="0"/>
              <a:t>pre-defined and validated </a:t>
            </a:r>
            <a:r>
              <a:rPr lang="en-GB" sz="1200" smtClean="0"/>
              <a:t>binaries &amp; pipelines</a:t>
            </a:r>
            <a:endParaRPr lang="en-GB" sz="1200"/>
          </a:p>
        </p:txBody>
      </p:sp>
      <p:sp>
        <p:nvSpPr>
          <p:cNvPr id="32" name="Regular Pentagon 31"/>
          <p:cNvSpPr/>
          <p:nvPr/>
        </p:nvSpPr>
        <p:spPr>
          <a:xfrm>
            <a:off x="3131840" y="4365104"/>
            <a:ext cx="432048" cy="432048"/>
          </a:xfrm>
          <a:prstGeom prst="pentagon">
            <a:avLst/>
          </a:prstGeom>
          <a:solidFill>
            <a:schemeClr val="bg2">
              <a:lumMod val="5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Curved Connector 32"/>
          <p:cNvCxnSpPr>
            <a:stCxn id="32" idx="5"/>
            <a:endCxn id="34" idx="1"/>
          </p:cNvCxnSpPr>
          <p:nvPr/>
        </p:nvCxnSpPr>
        <p:spPr>
          <a:xfrm flipV="1">
            <a:off x="3563888" y="4401979"/>
            <a:ext cx="288032" cy="128152"/>
          </a:xfrm>
          <a:prstGeom prst="curvedConnector3">
            <a:avLst>
              <a:gd name="adj1" fmla="val 50000"/>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851920" y="4078813"/>
            <a:ext cx="840295" cy="646331"/>
          </a:xfrm>
          <a:prstGeom prst="rect">
            <a:avLst/>
          </a:prstGeom>
          <a:noFill/>
        </p:spPr>
        <p:txBody>
          <a:bodyPr wrap="square" rtlCol="0">
            <a:spAutoFit/>
          </a:bodyPr>
          <a:lstStyle/>
          <a:p>
            <a:r>
              <a:rPr lang="en-GB" sz="1200" i="1" smtClean="0">
                <a:solidFill>
                  <a:schemeClr val="bg2">
                    <a:lumMod val="25000"/>
                  </a:schemeClr>
                </a:solidFill>
              </a:rPr>
              <a:t>X509 </a:t>
            </a:r>
            <a:r>
              <a:rPr lang="en-GB" sz="1200" b="1" i="1" smtClean="0">
                <a:solidFill>
                  <a:schemeClr val="bg2">
                    <a:lumMod val="25000"/>
                  </a:schemeClr>
                </a:solidFill>
              </a:rPr>
              <a:t>robot</a:t>
            </a:r>
            <a:r>
              <a:rPr lang="en-GB" sz="1200" i="1" smtClean="0">
                <a:solidFill>
                  <a:schemeClr val="bg2">
                    <a:lumMod val="25000"/>
                  </a:schemeClr>
                </a:solidFill>
              </a:rPr>
              <a:t> certificate</a:t>
            </a:r>
            <a:endParaRPr lang="en-GB" sz="1200" i="1">
              <a:solidFill>
                <a:schemeClr val="bg2">
                  <a:lumMod val="25000"/>
                </a:schemeClr>
              </a:solidFill>
            </a:endParaRPr>
          </a:p>
        </p:txBody>
      </p:sp>
      <p:sp>
        <p:nvSpPr>
          <p:cNvPr id="35" name="Regular Pentagon 34"/>
          <p:cNvSpPr/>
          <p:nvPr/>
        </p:nvSpPr>
        <p:spPr>
          <a:xfrm>
            <a:off x="5652120" y="4797152"/>
            <a:ext cx="432048" cy="432048"/>
          </a:xfrm>
          <a:prstGeom prst="pentagon">
            <a:avLst/>
          </a:prstGeom>
          <a:solidFill>
            <a:schemeClr val="bg2">
              <a:lumMod val="5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6" name="Straight Arrow Connector 35"/>
          <p:cNvCxnSpPr>
            <a:endCxn id="37" idx="3"/>
          </p:cNvCxnSpPr>
          <p:nvPr/>
        </p:nvCxnSpPr>
        <p:spPr>
          <a:xfrm flipH="1" flipV="1">
            <a:off x="1403648" y="5295111"/>
            <a:ext cx="948432" cy="6098"/>
          </a:xfrm>
          <a:prstGeom prst="straightConnector1">
            <a:avLst/>
          </a:prstGeom>
          <a:ln w="1905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67544" y="4941168"/>
            <a:ext cx="936104" cy="707886"/>
          </a:xfrm>
          <a:prstGeom prst="rect">
            <a:avLst/>
          </a:prstGeom>
          <a:noFill/>
        </p:spPr>
        <p:txBody>
          <a:bodyPr wrap="square" rtlCol="0">
            <a:spAutoFit/>
          </a:bodyPr>
          <a:lstStyle/>
          <a:p>
            <a:pPr algn="ctr"/>
            <a:r>
              <a:rPr lang="en-GB" sz="2000" smtClean="0">
                <a:solidFill>
                  <a:schemeClr val="bg2">
                    <a:lumMod val="25000"/>
                  </a:schemeClr>
                </a:solidFill>
              </a:rPr>
              <a:t>Basic</a:t>
            </a:r>
            <a:br>
              <a:rPr lang="en-GB" sz="2000" smtClean="0">
                <a:solidFill>
                  <a:schemeClr val="bg2">
                    <a:lumMod val="25000"/>
                  </a:schemeClr>
                </a:solidFill>
              </a:rPr>
            </a:br>
            <a:r>
              <a:rPr lang="en-GB" sz="2000" smtClean="0">
                <a:solidFill>
                  <a:schemeClr val="bg2">
                    <a:lumMod val="25000"/>
                  </a:schemeClr>
                </a:solidFill>
              </a:rPr>
              <a:t>user</a:t>
            </a:r>
            <a:endParaRPr lang="en-GB" sz="2000">
              <a:solidFill>
                <a:schemeClr val="bg2">
                  <a:lumMod val="25000"/>
                </a:schemeClr>
              </a:solidFill>
            </a:endParaRPr>
          </a:p>
        </p:txBody>
      </p:sp>
      <p:cxnSp>
        <p:nvCxnSpPr>
          <p:cNvPr id="40" name="Curved Connector 39"/>
          <p:cNvCxnSpPr>
            <a:stCxn id="30" idx="2"/>
            <a:endCxn id="41" idx="0"/>
          </p:cNvCxnSpPr>
          <p:nvPr/>
        </p:nvCxnSpPr>
        <p:spPr>
          <a:xfrm rot="5400000">
            <a:off x="4532369" y="5441597"/>
            <a:ext cx="247382" cy="191920"/>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139952" y="5661248"/>
            <a:ext cx="840295" cy="646331"/>
          </a:xfrm>
          <a:prstGeom prst="rect">
            <a:avLst/>
          </a:prstGeom>
          <a:noFill/>
        </p:spPr>
        <p:txBody>
          <a:bodyPr wrap="square" rtlCol="0">
            <a:spAutoFit/>
          </a:bodyPr>
          <a:lstStyle/>
          <a:p>
            <a:r>
              <a:rPr lang="en-GB" sz="1200" i="1" smtClean="0">
                <a:solidFill>
                  <a:schemeClr val="tx2"/>
                </a:solidFill>
              </a:rPr>
              <a:t>Prepared by expert users</a:t>
            </a:r>
            <a:endParaRPr lang="en-GB" sz="1200" i="1">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animBg="1"/>
      <p:bldP spid="30" grpId="0"/>
      <p:bldP spid="32" grpId="0" animBg="1"/>
      <p:bldP spid="34" grpId="0"/>
      <p:bldP spid="35" grpId="0" animBg="1"/>
      <p:bldP spid="37"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47664" y="2130425"/>
            <a:ext cx="7200800" cy="1470025"/>
          </a:xfrm>
        </p:spPr>
        <p:txBody>
          <a:bodyPr/>
          <a:lstStyle/>
          <a:p>
            <a:r>
              <a:rPr lang="en-GB" sz="4800" smtClean="0"/>
              <a:t>Thank you</a:t>
            </a:r>
            <a:endParaRPr lang="en-GB" sz="4800"/>
          </a:p>
        </p:txBody>
      </p:sp>
      <p:sp>
        <p:nvSpPr>
          <p:cNvPr id="6" name="Subtitle 5"/>
          <p:cNvSpPr>
            <a:spLocks noGrp="1"/>
          </p:cNvSpPr>
          <p:nvPr>
            <p:ph type="subTitle" idx="1"/>
          </p:nvPr>
        </p:nvSpPr>
        <p:spPr>
          <a:xfrm>
            <a:off x="2267744" y="3573016"/>
            <a:ext cx="5832648" cy="1343000"/>
          </a:xfrm>
        </p:spPr>
        <p:txBody>
          <a:bodyPr/>
          <a:lstStyle/>
          <a:p>
            <a:r>
              <a:rPr lang="en-GB" smtClean="0">
                <a:hlinkClick r:id="rId2"/>
              </a:rPr>
              <a:t>gergely.sipos@egi.eu</a:t>
            </a:r>
            <a:r>
              <a:rPr lang="en-GB" smtClean="0"/>
              <a:t> </a:t>
            </a:r>
            <a:endParaRPr lang="en-GB"/>
          </a:p>
        </p:txBody>
      </p:sp>
      <p:sp>
        <p:nvSpPr>
          <p:cNvPr id="7" name="Slide Number Placeholder 5"/>
          <p:cNvSpPr>
            <a:spLocks noGrp="1"/>
          </p:cNvSpPr>
          <p:nvPr>
            <p:ph type="sldNum" sz="quarter" idx="12"/>
          </p:nvPr>
        </p:nvSpPr>
        <p:spPr>
          <a:xfrm>
            <a:off x="6975475" y="6356350"/>
            <a:ext cx="2133600" cy="365125"/>
          </a:xfrm>
        </p:spPr>
        <p:txBody>
          <a:bodyPr/>
          <a:lstStyle>
            <a:lvl1pPr>
              <a:defRPr>
                <a:solidFill>
                  <a:schemeClr val="bg1"/>
                </a:solidFill>
                <a:latin typeface="Arial" pitchFamily="34" charset="0"/>
                <a:cs typeface="Arial" pitchFamily="34" charset="0"/>
              </a:defRPr>
            </a:lvl1pPr>
          </a:lstStyle>
          <a:p>
            <a:pPr>
              <a:defRPr/>
            </a:pPr>
            <a:fld id="{15715CC5-53A4-439F-A85F-0604235AB755}" type="slidenum">
              <a:rPr lang="en-US"/>
              <a:pPr>
                <a:defRPr/>
              </a:pPr>
              <a:t>7</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GI-InSPIR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hiwa-presentation2">
  <a:themeElements>
    <a:clrScheme name="shiwa-presentation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hiwa-presentation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Arial" charset="0"/>
          </a:defRPr>
        </a:defPPr>
      </a:lstStyle>
    </a:lnDef>
  </a:objectDefaults>
  <a:extraClrSchemeLst>
    <a:extraClrScheme>
      <a:clrScheme name="shiwa-presentation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hiwa-presentation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hiwa-presentation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hiwa-presentation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hiwa-presentation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hiwa-presentation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hiwa-presentation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hiwa-presentation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hiwa-presentation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hiwa-presentation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hiwa-presentation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hiwa-presentation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mosgrid">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BS_white_en">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a:ln>
              <a:noFill/>
            </a:ln>
            <a:solidFill>
              <a:schemeClr val="tx2"/>
            </a:solidFill>
            <a:effectLst/>
            <a:latin typeface="Trebuchet MS" pitchFamily="-65" charset="0"/>
          </a:defRPr>
        </a:defPPr>
      </a:lstStyle>
    </a:spDef>
    <a:lnDef>
      <a:spPr bwMode="auto">
        <a:noFill/>
        <a:ln w="50800" cap="flat" cmpd="sng" algn="ctr">
          <a:solidFill>
            <a:schemeClr val="tx2"/>
          </a:solidFill>
          <a:prstDash val="solid"/>
          <a:round/>
          <a:headEnd type="arrow"/>
          <a:tailEnd type="arrow"/>
        </a:ln>
        <a:effectLst/>
      </a:spPr>
      <a:bodyPr/>
      <a:lstStyle/>
    </a:lnDef>
  </a:objectDefaults>
  <a:extraClrSchemeLst>
    <a:extraClrScheme>
      <a:clrScheme name="SBS_white_e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BS_white_e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BS_white_e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BS_white_e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BS_white_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BS_white_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BS_white_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375</Words>
  <Application>Microsoft Office PowerPoint</Application>
  <PresentationFormat>On-screen Show (4:3)</PresentationFormat>
  <Paragraphs>105</Paragraphs>
  <Slides>7</Slides>
  <Notes>5</Notes>
  <HiddenSlides>0</HiddenSlides>
  <MMClips>0</MMClips>
  <ScaleCrop>false</ScaleCrop>
  <HeadingPairs>
    <vt:vector size="4" baseType="variant">
      <vt:variant>
        <vt:lpstr>Theme</vt:lpstr>
      </vt:variant>
      <vt:variant>
        <vt:i4>5</vt:i4>
      </vt:variant>
      <vt:variant>
        <vt:lpstr>Slide Titles</vt:lpstr>
      </vt:variant>
      <vt:variant>
        <vt:i4>7</vt:i4>
      </vt:variant>
    </vt:vector>
  </HeadingPairs>
  <TitlesOfParts>
    <vt:vector size="12" baseType="lpstr">
      <vt:lpstr>EGI-InSPIRE 2</vt:lpstr>
      <vt:lpstr>shiwa-presentation2</vt:lpstr>
      <vt:lpstr>Office Theme</vt:lpstr>
      <vt:lpstr>mosgrid</vt:lpstr>
      <vt:lpstr>Custom Design</vt:lpstr>
      <vt:lpstr>EGI Science Gateway technologies for CTA</vt:lpstr>
      <vt:lpstr>Anatomy of an EGI science gateway</vt:lpstr>
      <vt:lpstr>Envisaged CTA science gateway</vt:lpstr>
      <vt:lpstr>CTA users and SSO authentication</vt:lpstr>
      <vt:lpstr>What the users’ see</vt:lpstr>
      <vt:lpstr>User authentication on the grid</vt:lpstr>
      <vt:lpstr>Thank you</vt:lpstr>
    </vt:vector>
  </TitlesOfParts>
  <Company>Nikhef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EGI-InSPIRE Project Office</dc:creator>
  <cp:lastModifiedBy>gergely.sipos</cp:lastModifiedBy>
  <cp:revision>1008</cp:revision>
  <dcterms:created xsi:type="dcterms:W3CDTF">2010-09-03T12:01:03Z</dcterms:created>
  <dcterms:modified xsi:type="dcterms:W3CDTF">2013-06-11T10:35:35Z</dcterms:modified>
</cp:coreProperties>
</file>