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3" r:id="rId1"/>
    <p:sldMasterId id="2147483675" r:id="rId2"/>
  </p:sldMasterIdLst>
  <p:notesMasterIdLst>
    <p:notesMasterId r:id="rId37"/>
  </p:notesMasterIdLst>
  <p:sldIdLst>
    <p:sldId id="387" r:id="rId3"/>
    <p:sldId id="388" r:id="rId4"/>
    <p:sldId id="399" r:id="rId5"/>
    <p:sldId id="400" r:id="rId6"/>
    <p:sldId id="429" r:id="rId7"/>
    <p:sldId id="401" r:id="rId8"/>
    <p:sldId id="402" r:id="rId9"/>
    <p:sldId id="407" r:id="rId10"/>
    <p:sldId id="408" r:id="rId11"/>
    <p:sldId id="441" r:id="rId12"/>
    <p:sldId id="445" r:id="rId13"/>
    <p:sldId id="452" r:id="rId14"/>
    <p:sldId id="453" r:id="rId15"/>
    <p:sldId id="404" r:id="rId16"/>
    <p:sldId id="454" r:id="rId17"/>
    <p:sldId id="455" r:id="rId18"/>
    <p:sldId id="457" r:id="rId19"/>
    <p:sldId id="412" r:id="rId20"/>
    <p:sldId id="411" r:id="rId21"/>
    <p:sldId id="405" r:id="rId22"/>
    <p:sldId id="409" r:id="rId23"/>
    <p:sldId id="432" r:id="rId24"/>
    <p:sldId id="444" r:id="rId25"/>
    <p:sldId id="458" r:id="rId26"/>
    <p:sldId id="442" r:id="rId27"/>
    <p:sldId id="456" r:id="rId28"/>
    <p:sldId id="443" r:id="rId29"/>
    <p:sldId id="446" r:id="rId30"/>
    <p:sldId id="447" r:id="rId31"/>
    <p:sldId id="448" r:id="rId32"/>
    <p:sldId id="449" r:id="rId33"/>
    <p:sldId id="450" r:id="rId34"/>
    <p:sldId id="459" r:id="rId35"/>
    <p:sldId id="433" r:id="rId3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DDDDDD"/>
    <a:srgbClr val="CCECFF"/>
    <a:srgbClr val="FFCC99"/>
    <a:srgbClr val="00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94660"/>
  </p:normalViewPr>
  <p:slideViewPr>
    <p:cSldViewPr>
      <p:cViewPr varScale="1">
        <p:scale>
          <a:sx n="87" d="100"/>
          <a:sy n="87" d="100"/>
        </p:scale>
        <p:origin x="-156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93 new applications </a:t>
            </a:r>
            <a:r>
              <a:rPr lang="en-GB" dirty="0"/>
              <a:t>by </a:t>
            </a:r>
            <a:r>
              <a:rPr lang="en-GB" dirty="0" smtClean="0"/>
              <a:t>discipline</a:t>
            </a:r>
            <a:endParaRPr lang="en-GB" dirty="0"/>
          </a:p>
        </c:rich>
      </c:tx>
      <c:layout>
        <c:manualLayout>
          <c:xMode val="edge"/>
          <c:yMode val="edge"/>
          <c:x val="0.36815345473607158"/>
          <c:y val="4.8382909145360663E-2"/>
        </c:manualLayout>
      </c:layout>
      <c:overlay val="0"/>
    </c:title>
    <c:autoTitleDeleted val="0"/>
    <c:view3D>
      <c:rotX val="40"/>
      <c:rotY val="20"/>
      <c:rAngAx val="0"/>
      <c:perspective val="30"/>
    </c:view3D>
    <c:floor>
      <c:thickness val="0"/>
    </c:floor>
    <c:sideWall>
      <c:thickness val="0"/>
    </c:sideWall>
    <c:backWall>
      <c:thickness val="0"/>
    </c:backWall>
    <c:plotArea>
      <c:layout>
        <c:manualLayout>
          <c:layoutTarget val="inner"/>
          <c:xMode val="edge"/>
          <c:yMode val="edge"/>
          <c:x val="5.6551970985679441E-2"/>
          <c:y val="0.2098586962092493"/>
          <c:w val="0.52426736518216588"/>
          <c:h val="0.68333379624486168"/>
        </c:manualLayout>
      </c:layout>
      <c:pie3DChart>
        <c:varyColors val="1"/>
        <c:ser>
          <c:idx val="0"/>
          <c:order val="0"/>
          <c:tx>
            <c:strRef>
              <c:f>Sheet1!$K$1:$K$2</c:f>
              <c:strCache>
                <c:ptCount val="1"/>
                <c:pt idx="0">
                  <c:v>Applications by discipline Count</c:v>
                </c:pt>
              </c:strCache>
            </c:strRef>
          </c:tx>
          <c:cat>
            <c:strRef>
              <c:f>Sheet1!$J$3:$J$11</c:f>
              <c:strCache>
                <c:ptCount val="9"/>
                <c:pt idx="0">
                  <c:v>Life Sciences</c:v>
                </c:pt>
                <c:pt idx="1">
                  <c:v>Computer Science and Mathematics</c:v>
                </c:pt>
                <c:pt idx="2">
                  <c:v>Others</c:v>
                </c:pt>
                <c:pt idx="3">
                  <c:v>Computational Chemistry</c:v>
                </c:pt>
                <c:pt idx="4">
                  <c:v>Earth Sciences</c:v>
                </c:pt>
                <c:pt idx="5">
                  <c:v>Fusion</c:v>
                </c:pt>
                <c:pt idx="6">
                  <c:v>Multidisciplinary</c:v>
                </c:pt>
                <c:pt idx="7">
                  <c:v>Astronomy, Astrophysics, and Astro-Particle Physics</c:v>
                </c:pt>
                <c:pt idx="8">
                  <c:v>High-Energy Physics</c:v>
                </c:pt>
              </c:strCache>
            </c:strRef>
          </c:cat>
          <c:val>
            <c:numRef>
              <c:f>Sheet1!$K$3:$K$11</c:f>
              <c:numCache>
                <c:formatCode>General</c:formatCode>
                <c:ptCount val="9"/>
                <c:pt idx="0">
                  <c:v>37</c:v>
                </c:pt>
                <c:pt idx="1">
                  <c:v>17</c:v>
                </c:pt>
                <c:pt idx="2">
                  <c:v>11</c:v>
                </c:pt>
                <c:pt idx="3">
                  <c:v>9</c:v>
                </c:pt>
                <c:pt idx="4">
                  <c:v>7</c:v>
                </c:pt>
                <c:pt idx="5">
                  <c:v>5</c:v>
                </c:pt>
                <c:pt idx="6">
                  <c:v>3</c:v>
                </c:pt>
                <c:pt idx="7">
                  <c:v>2</c:v>
                </c:pt>
                <c:pt idx="8">
                  <c:v>2</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3525569378967073"/>
          <c:y val="0.16919704355242499"/>
          <c:w val="0.36474430960369941"/>
          <c:h val="0.83080291803326201"/>
        </c:manualLayout>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40710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45133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86741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158373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0271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9568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7836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5646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80788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98304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953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32538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44893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36017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2484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38116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981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9874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275196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6912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59716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735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734795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
        <p:nvSpPr>
          <p:cNvPr id="10"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ISGC 2012, Taipei, 2 March 2012</a:t>
            </a:r>
            <a:endParaRPr lang="en-US" dirty="0"/>
          </a:p>
        </p:txBody>
      </p:sp>
    </p:spTree>
    <p:extLst>
      <p:ext uri="{BB962C8B-B14F-4D97-AF65-F5344CB8AC3E}">
        <p14:creationId xmlns:p14="http://schemas.microsoft.com/office/powerpoint/2010/main" val="1561071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twitter.com/digitalagendaeu" TargetMode="External"/><Relationship Id="rId2" Type="http://schemas.openxmlformats.org/officeDocument/2006/relationships/hyperlink" Target="http://www.facebook.com/DigitalAgenda" TargetMode="External"/><Relationship Id="rId1" Type="http://schemas.openxmlformats.org/officeDocument/2006/relationships/slideLayout" Target="../slideLayouts/slideLayout13.xml"/><Relationship Id="rId5" Type="http://schemas.openxmlformats.org/officeDocument/2006/relationships/hyperlink" Target="http://cordis.europa.eu/marketplace" TargetMode="External"/><Relationship Id="rId4" Type="http://schemas.openxmlformats.org/officeDocument/2006/relationships/hyperlink" Target="http://blogs.ec.europa.eu/digital-agend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documents.egi.eu/document/232" TargetMode="External"/><Relationship Id="rId2" Type="http://schemas.openxmlformats.org/officeDocument/2006/relationships/hyperlink" Target="https://documents.egi.eu/document/1070"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Building a Communications Strategy</a:t>
            </a:r>
            <a:endParaRPr lang="en-US" sz="3600" b="1" dirty="0"/>
          </a:p>
          <a:p>
            <a:pPr marL="342900" indent="-342900" algn="ctr">
              <a:spcBef>
                <a:spcPct val="20000"/>
              </a:spcBef>
            </a:pPr>
            <a:endParaRPr lang="en-US" dirty="0"/>
          </a:p>
          <a:p>
            <a:pPr marL="342900" indent="-342900" algn="ctr">
              <a:spcBef>
                <a:spcPct val="20000"/>
              </a:spcBef>
            </a:pPr>
            <a:r>
              <a:rPr lang="en-US" sz="2400" dirty="0" smtClean="0"/>
              <a:t>Catherine </a:t>
            </a:r>
            <a:r>
              <a:rPr lang="en-US" sz="2400" dirty="0" err="1" smtClean="0"/>
              <a:t>Gater</a:t>
            </a:r>
            <a:endParaRPr lang="en-US" sz="2400" dirty="0"/>
          </a:p>
          <a:p>
            <a:pPr marL="342900" indent="-342900" algn="ctr">
              <a:spcBef>
                <a:spcPct val="20000"/>
              </a:spcBef>
            </a:pPr>
            <a:r>
              <a:rPr lang="en-US" sz="2400" dirty="0"/>
              <a:t>e-</a:t>
            </a:r>
            <a:r>
              <a:rPr lang="en-US" sz="2400" dirty="0" err="1"/>
              <a:t>ScienceTalk</a:t>
            </a:r>
            <a:r>
              <a:rPr lang="en-US" sz="2400" dirty="0"/>
              <a:t> </a:t>
            </a:r>
            <a:r>
              <a:rPr lang="en-US" sz="2400" dirty="0" smtClean="0"/>
              <a:t>Project Coordinator, EGI.eu</a:t>
            </a:r>
            <a:endParaRPr lang="en-GB" sz="2400"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359246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elements of a communications strategy</a:t>
            </a:r>
            <a:endParaRPr lang="en-GB" dirty="0"/>
          </a:p>
        </p:txBody>
      </p:sp>
      <p:sp>
        <p:nvSpPr>
          <p:cNvPr id="5" name="Subtitle 4"/>
          <p:cNvSpPr>
            <a:spLocks noGrp="1"/>
          </p:cNvSpPr>
          <p:nvPr>
            <p:ph type="subTitle" idx="1"/>
          </p:nvPr>
        </p:nvSpPr>
        <p:spPr/>
        <p:txBody>
          <a:bodyPr/>
          <a:lstStyle/>
          <a:p>
            <a:endParaRPr lang="en-GB"/>
          </a:p>
        </p:txBody>
      </p:sp>
      <p:sp>
        <p:nvSpPr>
          <p:cNvPr id="7" name="Slide Number Placeholder 4"/>
          <p:cNvSpPr>
            <a:spLocks noGrp="1"/>
          </p:cNvSpPr>
          <p:nvPr>
            <p:ph type="sldNum" sz="quarter" idx="4"/>
          </p:nvPr>
        </p:nvSpPr>
        <p:spPr>
          <a:xfrm>
            <a:off x="7010400" y="6619875"/>
            <a:ext cx="2133600" cy="476250"/>
          </a:xfrm>
        </p:spPr>
        <p:txBody>
          <a:bodyPr/>
          <a:lstStyle/>
          <a:p>
            <a:pPr>
              <a:defRPr/>
            </a:pPr>
            <a:fld id="{E1C54416-D04D-4302-AE4A-A0D4A40FA366}" type="slidenum">
              <a:rPr lang="en-US" smtClean="0"/>
              <a:pPr>
                <a:defRPr/>
              </a:pPr>
              <a:t>10</a:t>
            </a:fld>
            <a:endParaRPr lang="en-US"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06919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 Strategy</a:t>
            </a:r>
            <a:endParaRPr lang="en-GB" dirty="0"/>
          </a:p>
        </p:txBody>
      </p:sp>
      <p:sp>
        <p:nvSpPr>
          <p:cNvPr id="3" name="Content Placeholder 2"/>
          <p:cNvSpPr>
            <a:spLocks noGrp="1"/>
          </p:cNvSpPr>
          <p:nvPr>
            <p:ph idx="1"/>
          </p:nvPr>
        </p:nvSpPr>
        <p:spPr/>
        <p:txBody>
          <a:bodyPr/>
          <a:lstStyle/>
          <a:p>
            <a:r>
              <a:rPr lang="en-GB" dirty="0" smtClean="0"/>
              <a:t>Messages: </a:t>
            </a:r>
            <a:r>
              <a:rPr lang="en-GB" i="1" dirty="0" smtClean="0"/>
              <a:t>What to say</a:t>
            </a:r>
          </a:p>
          <a:p>
            <a:r>
              <a:rPr lang="en-GB" dirty="0" smtClean="0"/>
              <a:t>Target audiences: </a:t>
            </a:r>
            <a:r>
              <a:rPr lang="en-GB" i="1" dirty="0" smtClean="0"/>
              <a:t>Who to say it to</a:t>
            </a:r>
          </a:p>
          <a:p>
            <a:r>
              <a:rPr lang="en-GB" dirty="0" smtClean="0"/>
              <a:t>Communications plan: </a:t>
            </a:r>
            <a:r>
              <a:rPr lang="en-GB" i="1" dirty="0" smtClean="0"/>
              <a:t>When to say it</a:t>
            </a:r>
          </a:p>
          <a:p>
            <a:r>
              <a:rPr lang="en-GB" dirty="0" smtClean="0"/>
              <a:t>Communications channels: </a:t>
            </a:r>
            <a:r>
              <a:rPr lang="en-GB" i="1" dirty="0" smtClean="0"/>
              <a:t>How to say it</a:t>
            </a:r>
          </a:p>
          <a:p>
            <a:r>
              <a:rPr lang="en-GB" dirty="0" smtClean="0"/>
              <a:t>Outcomes: </a:t>
            </a:r>
            <a:r>
              <a:rPr lang="en-GB" i="1" dirty="0" smtClean="0"/>
              <a:t>How will we know it worked?</a:t>
            </a:r>
          </a:p>
          <a:p>
            <a:r>
              <a:rPr lang="en-GB" dirty="0" smtClean="0"/>
              <a:t>Metrics and statistics: </a:t>
            </a:r>
            <a:r>
              <a:rPr lang="en-GB" i="1" dirty="0" smtClean="0"/>
              <a:t>Did it work?</a:t>
            </a:r>
          </a:p>
          <a:p>
            <a:r>
              <a:rPr lang="en-GB" dirty="0" smtClean="0"/>
              <a:t>Impact: </a:t>
            </a:r>
            <a:r>
              <a:rPr lang="en-GB" i="1" dirty="0" smtClean="0"/>
              <a:t>Will it go on working?</a:t>
            </a:r>
            <a:endParaRPr lang="en-GB" i="1"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11</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8339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target audiences</a:t>
            </a:r>
            <a:endParaRPr lang="en-GB" dirty="0"/>
          </a:p>
        </p:txBody>
      </p:sp>
      <p:sp>
        <p:nvSpPr>
          <p:cNvPr id="3" name="Content Placeholder 2"/>
          <p:cNvSpPr>
            <a:spLocks noGrp="1"/>
          </p:cNvSpPr>
          <p:nvPr>
            <p:ph idx="1"/>
          </p:nvPr>
        </p:nvSpPr>
        <p:spPr>
          <a:xfrm>
            <a:off x="304800" y="1066800"/>
            <a:ext cx="8686800" cy="4525963"/>
          </a:xfrm>
        </p:spPr>
        <p:txBody>
          <a:bodyPr>
            <a:noAutofit/>
          </a:bodyPr>
          <a:lstStyle/>
          <a:p>
            <a:pPr marL="0" indent="0">
              <a:buNone/>
            </a:pPr>
            <a:r>
              <a:rPr lang="en-GB" sz="2000" b="1" dirty="0"/>
              <a:t>Primary audiences:</a:t>
            </a:r>
          </a:p>
          <a:p>
            <a:r>
              <a:rPr lang="en-GB" sz="1800" dirty="0" smtClean="0"/>
              <a:t>New </a:t>
            </a:r>
            <a:r>
              <a:rPr lang="en-GB" sz="1800" dirty="0"/>
              <a:t>user communities (social sciences, environmental sciences, </a:t>
            </a:r>
            <a:r>
              <a:rPr lang="en-GB" sz="1800" dirty="0" smtClean="0"/>
              <a:t>humanities)</a:t>
            </a:r>
            <a:endParaRPr lang="en-GB" sz="1800" dirty="0"/>
          </a:p>
          <a:p>
            <a:r>
              <a:rPr lang="en-GB" sz="1800" dirty="0" smtClean="0"/>
              <a:t>Existing </a:t>
            </a:r>
            <a:r>
              <a:rPr lang="en-GB" sz="1800" dirty="0"/>
              <a:t>user communities (life sciences, physics, computational </a:t>
            </a:r>
            <a:r>
              <a:rPr lang="en-GB" sz="1800" dirty="0" smtClean="0"/>
              <a:t>chemistry)</a:t>
            </a:r>
            <a:endParaRPr lang="en-GB" sz="1800" dirty="0"/>
          </a:p>
          <a:p>
            <a:r>
              <a:rPr lang="en-GB" sz="1800" dirty="0" smtClean="0"/>
              <a:t>Journalists </a:t>
            </a:r>
            <a:r>
              <a:rPr lang="en-GB" sz="1800" dirty="0"/>
              <a:t>and media</a:t>
            </a:r>
          </a:p>
          <a:p>
            <a:r>
              <a:rPr lang="en-GB" sz="1800" dirty="0" smtClean="0"/>
              <a:t>General </a:t>
            </a:r>
            <a:r>
              <a:rPr lang="en-GB" sz="1800" dirty="0"/>
              <a:t>public</a:t>
            </a:r>
          </a:p>
          <a:p>
            <a:r>
              <a:rPr lang="en-GB" sz="1800" dirty="0" smtClean="0"/>
              <a:t>National </a:t>
            </a:r>
            <a:r>
              <a:rPr lang="en-GB" sz="1800" dirty="0"/>
              <a:t>Grid Infrastructures (NGIs) and European International Research Organisations (EIROs)</a:t>
            </a:r>
          </a:p>
          <a:p>
            <a:r>
              <a:rPr lang="en-GB" sz="1800" dirty="0" smtClean="0"/>
              <a:t>Resource </a:t>
            </a:r>
            <a:r>
              <a:rPr lang="en-GB" sz="1800" dirty="0"/>
              <a:t>providers</a:t>
            </a:r>
          </a:p>
          <a:p>
            <a:r>
              <a:rPr lang="en-GB" sz="1800" dirty="0" smtClean="0"/>
              <a:t>Collaborating </a:t>
            </a:r>
            <a:r>
              <a:rPr lang="en-GB" sz="1800" dirty="0"/>
              <a:t>projects</a:t>
            </a:r>
          </a:p>
          <a:p>
            <a:r>
              <a:rPr lang="en-GB" sz="1800" dirty="0" smtClean="0"/>
              <a:t>Decision </a:t>
            </a:r>
            <a:r>
              <a:rPr lang="en-GB" sz="1800" dirty="0"/>
              <a:t>makers</a:t>
            </a:r>
          </a:p>
          <a:p>
            <a:r>
              <a:rPr lang="en-GB" sz="1800" dirty="0" smtClean="0"/>
              <a:t>Governmental </a:t>
            </a:r>
            <a:r>
              <a:rPr lang="en-GB" sz="1800" dirty="0"/>
              <a:t>representatives</a:t>
            </a:r>
          </a:p>
          <a:p>
            <a:endParaRPr lang="en-GB" sz="2000" dirty="0"/>
          </a:p>
          <a:p>
            <a:pPr marL="0" indent="0">
              <a:buNone/>
            </a:pPr>
            <a:r>
              <a:rPr lang="en-GB" sz="2000" b="1" dirty="0"/>
              <a:t>Secondary audiences</a:t>
            </a:r>
          </a:p>
          <a:p>
            <a:r>
              <a:rPr lang="en-GB" sz="1800" dirty="0" smtClean="0"/>
              <a:t>Secondary </a:t>
            </a:r>
            <a:r>
              <a:rPr lang="en-GB" sz="1800" dirty="0"/>
              <a:t>schools, educational institutions</a:t>
            </a:r>
          </a:p>
          <a:p>
            <a:r>
              <a:rPr lang="en-GB" sz="1800" dirty="0" smtClean="0"/>
              <a:t>Local </a:t>
            </a:r>
            <a:r>
              <a:rPr lang="en-GB" sz="1800" dirty="0"/>
              <a:t>communities in the partner countries </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12</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1198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audiences</a:t>
            </a:r>
            <a:endParaRPr lang="en-GB" dirty="0"/>
          </a:p>
        </p:txBody>
      </p:sp>
      <p:sp>
        <p:nvSpPr>
          <p:cNvPr id="3" name="Content Placeholder 2"/>
          <p:cNvSpPr>
            <a:spLocks noGrp="1"/>
          </p:cNvSpPr>
          <p:nvPr>
            <p:ph idx="1"/>
          </p:nvPr>
        </p:nvSpPr>
        <p:spPr/>
        <p:txBody>
          <a:bodyPr>
            <a:normAutofit/>
          </a:bodyPr>
          <a:lstStyle/>
          <a:p>
            <a:r>
              <a:rPr lang="en-GB" dirty="0" smtClean="0"/>
              <a:t>What is special about this audience?</a:t>
            </a:r>
          </a:p>
          <a:p>
            <a:r>
              <a:rPr lang="en-GB" dirty="0" smtClean="0"/>
              <a:t>Why is this audience important?</a:t>
            </a:r>
          </a:p>
          <a:p>
            <a:r>
              <a:rPr lang="en-GB" dirty="0" smtClean="0"/>
              <a:t>What will success in communicating to this audience look like?</a:t>
            </a:r>
          </a:p>
          <a:p>
            <a:r>
              <a:rPr lang="en-GB" dirty="0" smtClean="0"/>
              <a:t>How will we achieve success in reaching out to this audience?</a:t>
            </a:r>
          </a:p>
          <a:p>
            <a:r>
              <a:rPr lang="en-GB" dirty="0" smtClean="0"/>
              <a:t>What techniques have worked in the past?</a:t>
            </a:r>
          </a:p>
          <a:p>
            <a:r>
              <a:rPr lang="en-GB" dirty="0" smtClean="0"/>
              <a:t>What are the challenges?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13</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8846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Talking to different audiences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2949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Messages: EGI</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Current key messages are: </a:t>
            </a:r>
          </a:p>
          <a:p>
            <a:r>
              <a:rPr lang="en-GB" dirty="0" smtClean="0"/>
              <a:t>What </a:t>
            </a:r>
            <a:r>
              <a:rPr lang="en-GB" dirty="0"/>
              <a:t>the project is about;</a:t>
            </a:r>
          </a:p>
          <a:p>
            <a:r>
              <a:rPr lang="en-GB" dirty="0" smtClean="0"/>
              <a:t>What </a:t>
            </a:r>
            <a:r>
              <a:rPr lang="en-GB" dirty="0"/>
              <a:t>resources, infrastructure and services the project can provide;</a:t>
            </a:r>
          </a:p>
          <a:p>
            <a:r>
              <a:rPr lang="en-GB" dirty="0" smtClean="0"/>
              <a:t>Which </a:t>
            </a:r>
            <a:r>
              <a:rPr lang="en-GB" dirty="0"/>
              <a:t>applications/scientific fields are already using the EGI;</a:t>
            </a:r>
          </a:p>
          <a:p>
            <a:r>
              <a:rPr lang="en-GB" dirty="0" smtClean="0"/>
              <a:t>Benefits </a:t>
            </a:r>
            <a:r>
              <a:rPr lang="en-GB" dirty="0"/>
              <a:t>to a range of potential users;</a:t>
            </a:r>
          </a:p>
          <a:p>
            <a:r>
              <a:rPr lang="en-GB" dirty="0" smtClean="0"/>
              <a:t>Comparison </a:t>
            </a:r>
            <a:r>
              <a:rPr lang="en-GB" dirty="0"/>
              <a:t>of grids, cloud computing and other distributed computing infrastructures;</a:t>
            </a:r>
          </a:p>
          <a:p>
            <a:r>
              <a:rPr lang="en-GB" dirty="0" smtClean="0"/>
              <a:t>The </a:t>
            </a:r>
            <a:r>
              <a:rPr lang="en-GB" dirty="0"/>
              <a:t>project’s potential to revolutionise the way scientists work;</a:t>
            </a:r>
          </a:p>
          <a:p>
            <a:r>
              <a:rPr lang="en-GB" dirty="0" smtClean="0"/>
              <a:t>How </a:t>
            </a:r>
            <a:r>
              <a:rPr lang="en-GB" dirty="0"/>
              <a:t>to get involved;</a:t>
            </a:r>
          </a:p>
          <a:p>
            <a:r>
              <a:rPr lang="en-GB" dirty="0" smtClean="0"/>
              <a:t>Major </a:t>
            </a:r>
            <a:r>
              <a:rPr lang="en-GB" dirty="0"/>
              <a:t>developments such as: </a:t>
            </a:r>
          </a:p>
          <a:p>
            <a:pPr lvl="1"/>
            <a:r>
              <a:rPr lang="en-GB" dirty="0" smtClean="0"/>
              <a:t>New </a:t>
            </a:r>
            <a:r>
              <a:rPr lang="en-GB" dirty="0"/>
              <a:t>applications;</a:t>
            </a:r>
          </a:p>
          <a:p>
            <a:pPr lvl="1"/>
            <a:r>
              <a:rPr lang="en-GB" dirty="0" smtClean="0"/>
              <a:t>Key </a:t>
            </a:r>
            <a:r>
              <a:rPr lang="en-GB" dirty="0"/>
              <a:t>milestones;</a:t>
            </a:r>
          </a:p>
          <a:p>
            <a:pPr lvl="1"/>
            <a:r>
              <a:rPr lang="en-GB" dirty="0" smtClean="0"/>
              <a:t>Key </a:t>
            </a:r>
            <a:r>
              <a:rPr lang="en-GB" dirty="0"/>
              <a:t>events;</a:t>
            </a:r>
          </a:p>
          <a:p>
            <a:r>
              <a:rPr lang="en-GB" dirty="0" smtClean="0"/>
              <a:t>Who </a:t>
            </a:r>
            <a:r>
              <a:rPr lang="en-GB" dirty="0"/>
              <a:t>is involved in the project;</a:t>
            </a:r>
          </a:p>
          <a:p>
            <a:r>
              <a:rPr lang="en-GB" dirty="0" smtClean="0"/>
              <a:t>The </a:t>
            </a:r>
            <a:r>
              <a:rPr lang="en-GB" dirty="0"/>
              <a:t>future beyond EGI-</a:t>
            </a:r>
            <a:r>
              <a:rPr lang="en-GB" dirty="0" err="1"/>
              <a:t>InSPIRE</a:t>
            </a:r>
            <a:r>
              <a:rPr lang="en-GB" dirty="0"/>
              <a:t> for a sustainable infrastructure.</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15</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5430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messages</a:t>
            </a:r>
            <a:endParaRPr lang="en-GB" dirty="0"/>
          </a:p>
        </p:txBody>
      </p:sp>
      <p:sp>
        <p:nvSpPr>
          <p:cNvPr id="3" name="Content Placeholder 2"/>
          <p:cNvSpPr>
            <a:spLocks noGrp="1"/>
          </p:cNvSpPr>
          <p:nvPr>
            <p:ph idx="1"/>
          </p:nvPr>
        </p:nvSpPr>
        <p:spPr>
          <a:xfrm>
            <a:off x="152400" y="1143000"/>
            <a:ext cx="8839200" cy="4525963"/>
          </a:xfrm>
        </p:spPr>
        <p:txBody>
          <a:bodyPr>
            <a:noAutofit/>
          </a:bodyPr>
          <a:lstStyle/>
          <a:p>
            <a:pPr marL="0" indent="0">
              <a:buNone/>
            </a:pPr>
            <a:r>
              <a:rPr lang="en-GB" sz="1600" b="1" dirty="0"/>
              <a:t>For the general public:</a:t>
            </a:r>
          </a:p>
          <a:p>
            <a:r>
              <a:rPr lang="en-GB" sz="1600" dirty="0" smtClean="0"/>
              <a:t>EGI </a:t>
            </a:r>
            <a:r>
              <a:rPr lang="en-GB" sz="1600" dirty="0"/>
              <a:t>gives scientists the computing power they need to analyse the vast amounts of data pouring from large-scale experiments, such as the Large Hadron Collider and the ESFRI projects.</a:t>
            </a:r>
          </a:p>
          <a:p>
            <a:endParaRPr lang="en-GB" sz="1600" dirty="0"/>
          </a:p>
          <a:p>
            <a:r>
              <a:rPr lang="en-GB" sz="1600" dirty="0" smtClean="0"/>
              <a:t>Modelling </a:t>
            </a:r>
            <a:r>
              <a:rPr lang="en-GB" sz="1600" dirty="0"/>
              <a:t>the natural world requires international collaboration. EGI gives scientists the computing power and collaboration platforms they need to understand phenomena such as climate change, ocean currents or how drugs work in the body.</a:t>
            </a:r>
          </a:p>
          <a:p>
            <a:endParaRPr lang="en-GB" sz="1600" dirty="0"/>
          </a:p>
          <a:p>
            <a:pPr marL="0" indent="0">
              <a:buNone/>
            </a:pPr>
            <a:r>
              <a:rPr lang="en-GB" sz="1600" b="1" dirty="0"/>
              <a:t>For scientists:</a:t>
            </a:r>
          </a:p>
          <a:p>
            <a:r>
              <a:rPr lang="en-GB" sz="1600" dirty="0" smtClean="0"/>
              <a:t>EGI </a:t>
            </a:r>
            <a:r>
              <a:rPr lang="en-GB" sz="1600" dirty="0"/>
              <a:t>provides 350,000 processor cores and more than 250 petabytes of tape and disk storage to 21,000 users across Europe and beyond.</a:t>
            </a:r>
          </a:p>
          <a:p>
            <a:endParaRPr lang="en-GB" sz="1600" dirty="0"/>
          </a:p>
          <a:p>
            <a:r>
              <a:rPr lang="en-GB" sz="1600" dirty="0" smtClean="0"/>
              <a:t>You </a:t>
            </a:r>
            <a:r>
              <a:rPr lang="en-GB" sz="1600" dirty="0"/>
              <a:t>don’t have to be a computer expert to benefit from expert computing. EGI is the gateway to hundreds of cutting-edge software packages ready to use across many fields.</a:t>
            </a:r>
          </a:p>
          <a:p>
            <a:endParaRPr lang="en-GB" sz="1600" dirty="0"/>
          </a:p>
          <a:p>
            <a:r>
              <a:rPr lang="en-GB" sz="1600" dirty="0" smtClean="0"/>
              <a:t>EGI </a:t>
            </a:r>
            <a:r>
              <a:rPr lang="en-GB" sz="1600" dirty="0"/>
              <a:t>nurtures virtual research communities across all fields of science and works closely with users to provide an integrated e-Infrastructure.</a:t>
            </a:r>
          </a:p>
          <a:p>
            <a:endParaRPr lang="en-GB" sz="1600" dirty="0"/>
          </a:p>
          <a:p>
            <a:endParaRPr lang="en-GB" sz="16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16</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51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messages</a:t>
            </a:r>
            <a:endParaRPr lang="en-GB" dirty="0"/>
          </a:p>
        </p:txBody>
      </p:sp>
      <p:sp>
        <p:nvSpPr>
          <p:cNvPr id="3" name="Content Placeholder 2"/>
          <p:cNvSpPr>
            <a:spLocks noGrp="1"/>
          </p:cNvSpPr>
          <p:nvPr>
            <p:ph idx="1"/>
          </p:nvPr>
        </p:nvSpPr>
        <p:spPr/>
        <p:txBody>
          <a:bodyPr>
            <a:normAutofit/>
          </a:bodyPr>
          <a:lstStyle/>
          <a:p>
            <a:pPr marL="0" indent="0">
              <a:buNone/>
            </a:pPr>
            <a:r>
              <a:rPr lang="en-GB" sz="1800" b="1" dirty="0"/>
              <a:t>For funders and stakeholders:</a:t>
            </a:r>
          </a:p>
          <a:p>
            <a:r>
              <a:rPr lang="en-GB" sz="1800" dirty="0"/>
              <a:t>EGI delivers sustainable, integrated computing services to European scientists and their international partners.</a:t>
            </a:r>
          </a:p>
          <a:p>
            <a:endParaRPr lang="en-GB" sz="1800" dirty="0"/>
          </a:p>
          <a:p>
            <a:r>
              <a:rPr lang="en-GB" sz="1800" dirty="0"/>
              <a:t>EGI integrates new technologies to support the Digital Agenda’s vision for a Europe with no boundaries or obstacles to the free circulation of knowledge.</a:t>
            </a:r>
          </a:p>
          <a:p>
            <a:endParaRPr lang="en-GB" sz="1800" dirty="0"/>
          </a:p>
          <a:p>
            <a:r>
              <a:rPr lang="en-GB" sz="1800" dirty="0"/>
              <a:t>EGI provides a pan-European e-Infrastructure that is more efficient and better value than the sum of each country’s individual efforts.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106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all audiences…</a:t>
            </a:r>
            <a:endParaRPr lang="en-GB" dirty="0"/>
          </a:p>
        </p:txBody>
      </p:sp>
      <p:sp>
        <p:nvSpPr>
          <p:cNvPr id="3" name="Content Placeholder 2"/>
          <p:cNvSpPr>
            <a:spLocks noGrp="1"/>
          </p:cNvSpPr>
          <p:nvPr>
            <p:ph idx="1"/>
          </p:nvPr>
        </p:nvSpPr>
        <p:spPr/>
        <p:txBody>
          <a:bodyPr/>
          <a:lstStyle/>
          <a:p>
            <a:r>
              <a:rPr lang="en-GB" dirty="0" smtClean="0"/>
              <a:t>Know </a:t>
            </a:r>
            <a:r>
              <a:rPr lang="en-GB" dirty="0"/>
              <a:t>your message or story</a:t>
            </a:r>
          </a:p>
          <a:p>
            <a:r>
              <a:rPr lang="en-GB" dirty="0" smtClean="0"/>
              <a:t>Identify </a:t>
            </a:r>
            <a:r>
              <a:rPr lang="en-GB" dirty="0"/>
              <a:t>the "so what" element for different groups</a:t>
            </a:r>
          </a:p>
          <a:p>
            <a:r>
              <a:rPr lang="en-GB" dirty="0" smtClean="0"/>
              <a:t>Eliminate </a:t>
            </a:r>
            <a:r>
              <a:rPr lang="en-GB" dirty="0"/>
              <a:t>jargon from your story</a:t>
            </a:r>
          </a:p>
          <a:p>
            <a:r>
              <a:rPr lang="en-GB" dirty="0" smtClean="0"/>
              <a:t>Find colour</a:t>
            </a:r>
            <a:r>
              <a:rPr lang="en-GB" dirty="0"/>
              <a:t>, anecdote, personalities</a:t>
            </a:r>
          </a:p>
          <a:p>
            <a:r>
              <a:rPr lang="en-GB" dirty="0" smtClean="0"/>
              <a:t>Look </a:t>
            </a:r>
            <a:r>
              <a:rPr lang="en-GB" dirty="0"/>
              <a:t>for novel, interesting, unexpected applications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9173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message box</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90600"/>
            <a:ext cx="7876812" cy="5562600"/>
          </a:xfrm>
          <a:prstGeom prst="rect">
            <a:avLst/>
          </a:prstGeom>
        </p:spPr>
      </p:pic>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704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GB" sz="3600" b="1" dirty="0" smtClean="0"/>
              <a:t>Content</a:t>
            </a:r>
            <a:endParaRPr lang="en-GB" sz="3600" b="1" dirty="0"/>
          </a:p>
        </p:txBody>
      </p:sp>
      <p:sp>
        <p:nvSpPr>
          <p:cNvPr id="3" name="Content Placeholder 2"/>
          <p:cNvSpPr>
            <a:spLocks noGrp="1"/>
          </p:cNvSpPr>
          <p:nvPr>
            <p:ph idx="1"/>
          </p:nvPr>
        </p:nvSpPr>
        <p:spPr>
          <a:xfrm>
            <a:off x="304800" y="1600200"/>
            <a:ext cx="8839200" cy="4525963"/>
          </a:xfrm>
        </p:spPr>
        <p:txBody>
          <a:bodyPr>
            <a:normAutofit lnSpcReduction="10000"/>
          </a:bodyPr>
          <a:lstStyle/>
          <a:p>
            <a:r>
              <a:rPr lang="en-GB" dirty="0" smtClean="0"/>
              <a:t>Why communicate?</a:t>
            </a:r>
          </a:p>
          <a:p>
            <a:r>
              <a:rPr lang="en-GB" dirty="0" smtClean="0"/>
              <a:t>Lessons learnt through dissemination</a:t>
            </a:r>
          </a:p>
          <a:p>
            <a:r>
              <a:rPr lang="en-GB" dirty="0" smtClean="0"/>
              <a:t>Key elements of a communications strategy</a:t>
            </a:r>
          </a:p>
          <a:p>
            <a:r>
              <a:rPr lang="en-GB" dirty="0" smtClean="0"/>
              <a:t>Talking to different audiences</a:t>
            </a:r>
          </a:p>
          <a:p>
            <a:r>
              <a:rPr lang="en-GB" dirty="0" smtClean="0"/>
              <a:t>What the European Commission wants to see</a:t>
            </a:r>
          </a:p>
          <a:p>
            <a:r>
              <a:rPr lang="en-GB" b="1" dirty="0" smtClean="0"/>
              <a:t>PRACTICAL: Key messages + audiences</a:t>
            </a:r>
          </a:p>
          <a:p>
            <a:r>
              <a:rPr lang="en-GB" dirty="0" smtClean="0"/>
              <a:t>Reporting and measuring outcomes</a:t>
            </a:r>
          </a:p>
          <a:p>
            <a:r>
              <a:rPr lang="en-GB" dirty="0" smtClean="0"/>
              <a:t>Metrics and statistics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a:t>
            </a:fld>
            <a:endParaRPr lang="en-US" dirty="0"/>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58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the EC would like to see</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29499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for the EC</a:t>
            </a:r>
            <a:endParaRPr lang="en-GB" dirty="0"/>
          </a:p>
        </p:txBody>
      </p:sp>
      <p:sp>
        <p:nvSpPr>
          <p:cNvPr id="3" name="Content Placeholder 2"/>
          <p:cNvSpPr>
            <a:spLocks noGrp="1"/>
          </p:cNvSpPr>
          <p:nvPr>
            <p:ph idx="1"/>
          </p:nvPr>
        </p:nvSpPr>
        <p:spPr>
          <a:xfrm>
            <a:off x="381000" y="1219200"/>
            <a:ext cx="8229600" cy="4525963"/>
          </a:xfrm>
        </p:spPr>
        <p:txBody>
          <a:bodyPr>
            <a:noAutofit/>
          </a:bodyPr>
          <a:lstStyle/>
          <a:p>
            <a:r>
              <a:rPr lang="en-GB" sz="2000" i="1" dirty="0"/>
              <a:t>Why communicate?</a:t>
            </a:r>
            <a:endParaRPr lang="en-GB" sz="2000" dirty="0"/>
          </a:p>
          <a:p>
            <a:pPr lvl="1"/>
            <a:r>
              <a:rPr lang="en-GB" sz="2000" dirty="0"/>
              <a:t>Everyone is a stakeholder.</a:t>
            </a:r>
            <a:br>
              <a:rPr lang="en-GB" sz="2000" dirty="0"/>
            </a:br>
            <a:r>
              <a:rPr lang="en-GB" sz="2000" dirty="0"/>
              <a:t>We have to get into the debate – why continue this research?</a:t>
            </a:r>
            <a:br>
              <a:rPr lang="en-GB" sz="2000" dirty="0"/>
            </a:br>
            <a:r>
              <a:rPr lang="en-GB" sz="2000" dirty="0"/>
              <a:t>Give the EC the tools to justify the added value.</a:t>
            </a:r>
          </a:p>
          <a:p>
            <a:pPr lvl="1"/>
            <a:r>
              <a:rPr lang="en-GB" sz="2000" dirty="0"/>
              <a:t>Success is not just </a:t>
            </a:r>
            <a:r>
              <a:rPr lang="en-GB" sz="2000" dirty="0" smtClean="0"/>
              <a:t>measured by the quality </a:t>
            </a:r>
            <a:r>
              <a:rPr lang="en-GB" sz="2000" dirty="0"/>
              <a:t>of the research </a:t>
            </a:r>
            <a:r>
              <a:rPr lang="en-GB" sz="2000" dirty="0" smtClean="0"/>
              <a:t>but ALSO by how </a:t>
            </a:r>
            <a:r>
              <a:rPr lang="en-GB" sz="2000" dirty="0"/>
              <a:t>much it has been noticed.</a:t>
            </a:r>
          </a:p>
          <a:p>
            <a:pPr lvl="1"/>
            <a:r>
              <a:rPr lang="en-GB" sz="2000" dirty="0" smtClean="0"/>
              <a:t>Demonstrated impact </a:t>
            </a:r>
            <a:r>
              <a:rPr lang="en-GB" sz="2000" dirty="0"/>
              <a:t>means that the EC can argue to invest in </a:t>
            </a:r>
            <a:r>
              <a:rPr lang="en-GB" sz="2000" dirty="0" smtClean="0"/>
              <a:t>this work </a:t>
            </a:r>
            <a:r>
              <a:rPr lang="en-GB" sz="2000" dirty="0"/>
              <a:t>in the next </a:t>
            </a:r>
            <a:r>
              <a:rPr lang="en-GB" sz="2000" dirty="0" smtClean="0"/>
              <a:t>Framework Programme.</a:t>
            </a:r>
            <a:endParaRPr lang="en-GB" sz="2000" dirty="0"/>
          </a:p>
          <a:p>
            <a:pPr lvl="1"/>
            <a:r>
              <a:rPr lang="en-GB" sz="2000" dirty="0"/>
              <a:t>Is the message that  you are sending being received? </a:t>
            </a:r>
            <a:r>
              <a:rPr lang="en-GB" sz="2000" dirty="0" smtClean="0"/>
              <a:t>Aim for  </a:t>
            </a:r>
            <a:r>
              <a:rPr lang="en-GB" sz="2000" dirty="0"/>
              <a:t>communication </a:t>
            </a:r>
            <a:r>
              <a:rPr lang="en-GB" sz="2000" dirty="0" smtClean="0"/>
              <a:t>(2 way) instead </a:t>
            </a:r>
            <a:r>
              <a:rPr lang="en-GB" sz="2000" dirty="0"/>
              <a:t>of </a:t>
            </a:r>
            <a:r>
              <a:rPr lang="en-GB" sz="2000" dirty="0" smtClean="0"/>
              <a:t>dissemination (1 way).</a:t>
            </a:r>
            <a:endParaRPr lang="en-GB" sz="2000" dirty="0"/>
          </a:p>
          <a:p>
            <a:r>
              <a:rPr lang="en-GB" sz="2000" i="1" dirty="0"/>
              <a:t>How to communicate?</a:t>
            </a:r>
            <a:endParaRPr lang="en-GB" sz="2000" dirty="0"/>
          </a:p>
          <a:p>
            <a:pPr lvl="1"/>
            <a:r>
              <a:rPr lang="en-GB" sz="2000" dirty="0"/>
              <a:t>Put yourself in the audience’s shoes, adapt the message to match.</a:t>
            </a:r>
          </a:p>
          <a:p>
            <a:pPr lvl="1"/>
            <a:r>
              <a:rPr lang="en-GB" sz="2000" dirty="0"/>
              <a:t>Remove jargon, explain simply, avoid overloading with the one </a:t>
            </a:r>
            <a:r>
              <a:rPr lang="en-GB" sz="2000" dirty="0" smtClean="0"/>
              <a:t>way type of information.</a:t>
            </a:r>
            <a:endParaRPr lang="en-GB" sz="20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21</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5505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for the EC</a:t>
            </a:r>
            <a:endParaRPr lang="en-GB" dirty="0"/>
          </a:p>
        </p:txBody>
      </p:sp>
      <p:sp>
        <p:nvSpPr>
          <p:cNvPr id="3" name="Content Placeholder 2"/>
          <p:cNvSpPr>
            <a:spLocks noGrp="1"/>
          </p:cNvSpPr>
          <p:nvPr>
            <p:ph idx="1"/>
          </p:nvPr>
        </p:nvSpPr>
        <p:spPr>
          <a:xfrm>
            <a:off x="457200" y="1371600"/>
            <a:ext cx="8458200" cy="4953000"/>
          </a:xfrm>
        </p:spPr>
        <p:txBody>
          <a:bodyPr>
            <a:normAutofit fontScale="77500" lnSpcReduction="20000"/>
          </a:bodyPr>
          <a:lstStyle/>
          <a:p>
            <a:r>
              <a:rPr lang="en-GB" i="1" dirty="0"/>
              <a:t>Work with the EC</a:t>
            </a:r>
            <a:endParaRPr lang="en-GB" dirty="0"/>
          </a:p>
          <a:p>
            <a:pPr lvl="1"/>
            <a:r>
              <a:rPr lang="en-GB" dirty="0"/>
              <a:t>Let them know in advance of successes to allow joint PR activities</a:t>
            </a:r>
          </a:p>
          <a:p>
            <a:pPr lvl="1"/>
            <a:r>
              <a:rPr lang="en-GB" dirty="0"/>
              <a:t>Social media channels available from the EC:</a:t>
            </a:r>
          </a:p>
          <a:p>
            <a:pPr lvl="2"/>
            <a:r>
              <a:rPr lang="en-GB" dirty="0"/>
              <a:t>Digital Agenda Facebook </a:t>
            </a:r>
            <a:r>
              <a:rPr lang="en-GB" u="sng" dirty="0" smtClean="0">
                <a:hlinkClick r:id="rId2"/>
              </a:rPr>
              <a:t>http</a:t>
            </a:r>
            <a:r>
              <a:rPr lang="en-GB" u="sng" dirty="0">
                <a:hlinkClick r:id="rId2"/>
              </a:rPr>
              <a:t>://</a:t>
            </a:r>
            <a:r>
              <a:rPr lang="en-GB" u="sng" dirty="0" smtClean="0">
                <a:hlinkClick r:id="rId2"/>
              </a:rPr>
              <a:t>www.facebook.com/DigitalAgenda</a:t>
            </a:r>
            <a:endParaRPr lang="en-GB" dirty="0"/>
          </a:p>
          <a:p>
            <a:pPr lvl="2"/>
            <a:r>
              <a:rPr lang="en-GB" dirty="0" smtClean="0"/>
              <a:t>Twitter </a:t>
            </a:r>
            <a:r>
              <a:rPr lang="en-GB" u="sng" dirty="0">
                <a:hlinkClick r:id="rId3"/>
              </a:rPr>
              <a:t>http://</a:t>
            </a:r>
            <a:r>
              <a:rPr lang="en-GB" u="sng" dirty="0" smtClean="0">
                <a:hlinkClick r:id="rId3"/>
              </a:rPr>
              <a:t>twitter.com/digitalagendaeu</a:t>
            </a:r>
            <a:endParaRPr lang="en-GB" dirty="0"/>
          </a:p>
          <a:p>
            <a:pPr lvl="2"/>
            <a:r>
              <a:rPr lang="en-GB" dirty="0" smtClean="0"/>
              <a:t>Blog </a:t>
            </a:r>
            <a:r>
              <a:rPr lang="en-GB" u="sng" dirty="0">
                <a:hlinkClick r:id="rId4"/>
              </a:rPr>
              <a:t>http://</a:t>
            </a:r>
            <a:r>
              <a:rPr lang="en-GB" u="sng" dirty="0" smtClean="0">
                <a:hlinkClick r:id="rId4"/>
              </a:rPr>
              <a:t>blogs.ec.europa.eu/digital-agenda</a:t>
            </a:r>
            <a:endParaRPr lang="en-GB" dirty="0"/>
          </a:p>
          <a:p>
            <a:pPr lvl="2"/>
            <a:r>
              <a:rPr lang="en-GB" dirty="0" smtClean="0"/>
              <a:t>Technology </a:t>
            </a:r>
            <a:r>
              <a:rPr lang="en-GB" dirty="0"/>
              <a:t>Marketplace on </a:t>
            </a:r>
            <a:r>
              <a:rPr lang="en-GB" dirty="0" err="1"/>
              <a:t>Cordis</a:t>
            </a:r>
            <a:r>
              <a:rPr lang="en-GB" dirty="0"/>
              <a:t> </a:t>
            </a:r>
            <a:r>
              <a:rPr lang="en-GB" u="sng" dirty="0">
                <a:hlinkClick r:id="rId5"/>
              </a:rPr>
              <a:t>http://cordis.europa.eu/marketplace</a:t>
            </a:r>
            <a:endParaRPr lang="en-GB" dirty="0"/>
          </a:p>
          <a:p>
            <a:pPr lvl="1"/>
            <a:r>
              <a:rPr lang="en-GB" dirty="0" smtClean="0"/>
              <a:t>Make the website part </a:t>
            </a:r>
            <a:r>
              <a:rPr lang="en-GB" dirty="0"/>
              <a:t>of the overall </a:t>
            </a:r>
            <a:r>
              <a:rPr lang="en-GB" dirty="0" smtClean="0"/>
              <a:t>communications strategy and keep </a:t>
            </a:r>
            <a:r>
              <a:rPr lang="en-GB" dirty="0"/>
              <a:t>it up to </a:t>
            </a:r>
            <a:r>
              <a:rPr lang="en-GB" dirty="0" smtClean="0"/>
              <a:t>date</a:t>
            </a:r>
            <a:endParaRPr lang="en-GB" dirty="0"/>
          </a:p>
          <a:p>
            <a:pPr lvl="1"/>
            <a:r>
              <a:rPr lang="en-GB" dirty="0"/>
              <a:t>O</a:t>
            </a:r>
            <a:r>
              <a:rPr lang="en-GB" dirty="0" smtClean="0"/>
              <a:t>nly issue press </a:t>
            </a:r>
            <a:r>
              <a:rPr lang="en-GB" dirty="0"/>
              <a:t>releases when they are newsworthy and timely, target local news, </a:t>
            </a:r>
            <a:r>
              <a:rPr lang="en-GB" dirty="0" smtClean="0"/>
              <a:t>your MEPs</a:t>
            </a:r>
            <a:r>
              <a:rPr lang="en-GB" dirty="0"/>
              <a:t>, </a:t>
            </a:r>
            <a:r>
              <a:rPr lang="en-GB" dirty="0" smtClean="0"/>
              <a:t>and social </a:t>
            </a:r>
            <a:r>
              <a:rPr lang="en-GB" dirty="0"/>
              <a:t>media.</a:t>
            </a:r>
          </a:p>
          <a:p>
            <a:r>
              <a:rPr lang="en-GB" i="1" dirty="0"/>
              <a:t>Acknowledge support from the EU please!</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22</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8716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Key messages and audiences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006617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20 </a:t>
            </a:r>
            <a:r>
              <a:rPr lang="en-GB" dirty="0" err="1" smtClean="0"/>
              <a:t>mins</a:t>
            </a:r>
            <a:endParaRPr lang="en-GB" dirty="0"/>
          </a:p>
        </p:txBody>
      </p:sp>
      <p:sp>
        <p:nvSpPr>
          <p:cNvPr id="3" name="Content Placeholder 2"/>
          <p:cNvSpPr>
            <a:spLocks noGrp="1"/>
          </p:cNvSpPr>
          <p:nvPr>
            <p:ph idx="1"/>
          </p:nvPr>
        </p:nvSpPr>
        <p:spPr/>
        <p:txBody>
          <a:bodyPr/>
          <a:lstStyle/>
          <a:p>
            <a:r>
              <a:rPr lang="en-GB" dirty="0" smtClean="0"/>
              <a:t>Move into groups of 4 or 5</a:t>
            </a:r>
          </a:p>
          <a:p>
            <a:r>
              <a:rPr lang="en-GB" dirty="0" smtClean="0"/>
              <a:t>Identify your key audiences – top 5</a:t>
            </a:r>
          </a:p>
          <a:p>
            <a:r>
              <a:rPr lang="en-GB" dirty="0" smtClean="0"/>
              <a:t>Brainstorm some general messages</a:t>
            </a:r>
          </a:p>
          <a:p>
            <a:r>
              <a:rPr lang="en-GB" dirty="0" smtClean="0"/>
              <a:t>One or two targeted messages for your top audience</a:t>
            </a:r>
          </a:p>
          <a:p>
            <a:r>
              <a:rPr lang="en-GB" dirty="0" smtClean="0"/>
              <a:t>Share with the rest of the groups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24</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464592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Reporting and measuring outcomes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0691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Channels</a:t>
            </a:r>
            <a:endParaRPr lang="en-GB" dirty="0"/>
          </a:p>
        </p:txBody>
      </p:sp>
      <p:sp>
        <p:nvSpPr>
          <p:cNvPr id="3" name="Content Placeholder 2"/>
          <p:cNvSpPr>
            <a:spLocks noGrp="1"/>
          </p:cNvSpPr>
          <p:nvPr>
            <p:ph idx="1"/>
          </p:nvPr>
        </p:nvSpPr>
        <p:spPr>
          <a:xfrm>
            <a:off x="533400" y="5562600"/>
            <a:ext cx="8229600" cy="685800"/>
          </a:xfrm>
        </p:spPr>
        <p:txBody>
          <a:bodyPr/>
          <a:lstStyle/>
          <a:p>
            <a:pPr marL="0" indent="0">
              <a:buNone/>
            </a:pPr>
            <a:r>
              <a:rPr lang="en-GB" dirty="0" smtClean="0"/>
              <a:t>-&gt; Set targets for the outcomes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19507309"/>
              </p:ext>
            </p:extLst>
          </p:nvPr>
        </p:nvGraphicFramePr>
        <p:xfrm>
          <a:off x="533400" y="1295400"/>
          <a:ext cx="7543801" cy="3779520"/>
        </p:xfrm>
        <a:graphic>
          <a:graphicData uri="http://schemas.openxmlformats.org/drawingml/2006/table">
            <a:tbl>
              <a:tblPr firstRow="1" bandRow="1">
                <a:tableStyleId>{93296810-A885-4BE3-A3E7-6D5BEEA58F35}</a:tableStyleId>
              </a:tblPr>
              <a:tblGrid>
                <a:gridCol w="2734628"/>
                <a:gridCol w="4809173"/>
              </a:tblGrid>
              <a:tr h="370840">
                <a:tc>
                  <a:txBody>
                    <a:bodyPr/>
                    <a:lstStyle/>
                    <a:p>
                      <a:r>
                        <a:rPr lang="en-GB" sz="2000" dirty="0" smtClean="0">
                          <a:latin typeface="Arial" pitchFamily="34" charset="0"/>
                          <a:cs typeface="Arial" pitchFamily="34" charset="0"/>
                        </a:rPr>
                        <a:t>Channels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Outcomes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Events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Workshops, conference sessions, presentations,</a:t>
                      </a:r>
                      <a:r>
                        <a:rPr lang="en-GB" sz="2000" baseline="0" dirty="0" smtClean="0">
                          <a:latin typeface="Arial" pitchFamily="34" charset="0"/>
                          <a:cs typeface="Arial" pitchFamily="34" charset="0"/>
                        </a:rPr>
                        <a:t> posters, booths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Website</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Project</a:t>
                      </a:r>
                      <a:r>
                        <a:rPr lang="en-GB" sz="2000" baseline="0" dirty="0" smtClean="0">
                          <a:latin typeface="Arial" pitchFamily="34" charset="0"/>
                          <a:cs typeface="Arial" pitchFamily="34" charset="0"/>
                        </a:rPr>
                        <a:t> website, blogs, wiki</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Materials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Brochures, info sheets, articles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Publications</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Newsletters, bulletins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Media</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Press releases, clippings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PR</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Interviews, briefings</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Social media</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Facebook,</a:t>
                      </a:r>
                      <a:r>
                        <a:rPr lang="en-GB" sz="2000" baseline="0" dirty="0" smtClean="0">
                          <a:latin typeface="Arial" pitchFamily="34" charset="0"/>
                          <a:cs typeface="Arial" pitchFamily="34" charset="0"/>
                        </a:rPr>
                        <a:t> Twitter, videos, images, </a:t>
                      </a:r>
                      <a:r>
                        <a:rPr lang="en-GB" sz="2000" baseline="0" dirty="0" err="1" smtClean="0">
                          <a:latin typeface="Arial" pitchFamily="34" charset="0"/>
                          <a:cs typeface="Arial" pitchFamily="34" charset="0"/>
                        </a:rPr>
                        <a:t>infographics</a:t>
                      </a:r>
                      <a:endParaRPr lang="en-GB" sz="2000" dirty="0">
                        <a:latin typeface="Arial" pitchFamily="34" charset="0"/>
                        <a:cs typeface="Arial" pitchFamily="34" charset="0"/>
                      </a:endParaRPr>
                    </a:p>
                  </a:txBody>
                  <a:tcPr/>
                </a:tc>
              </a:tr>
            </a:tbl>
          </a:graphicData>
        </a:graphic>
      </p:graphicFrame>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690195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Metric and statistics</a:t>
            </a:r>
            <a:endParaRPr lang="en-GB" dirty="0"/>
          </a:p>
        </p:txBody>
      </p:sp>
      <p:sp>
        <p:nvSpPr>
          <p:cNvPr id="5" name="Subtitle 4"/>
          <p:cNvSpPr>
            <a:spLocks noGrp="1"/>
          </p:cNvSpPr>
          <p:nvPr>
            <p:ph type="subTitle" idx="1"/>
          </p:nvPr>
        </p:nvSpPr>
        <p:spPr/>
        <p:txBody>
          <a:bodyPr/>
          <a:lstStyle/>
          <a:p>
            <a:endParaRPr lang="en-GB"/>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1519353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measure?</a:t>
            </a:r>
            <a:endParaRPr lang="en-GB" dirty="0"/>
          </a:p>
        </p:txBody>
      </p:sp>
      <p:sp>
        <p:nvSpPr>
          <p:cNvPr id="3" name="Content Placeholder 2"/>
          <p:cNvSpPr>
            <a:spLocks noGrp="1"/>
          </p:cNvSpPr>
          <p:nvPr>
            <p:ph idx="1"/>
          </p:nvPr>
        </p:nvSpPr>
        <p:spPr/>
        <p:txBody>
          <a:bodyPr/>
          <a:lstStyle/>
          <a:p>
            <a:r>
              <a:rPr lang="en-GB" dirty="0" smtClean="0"/>
              <a:t>Project metrics e.g. the size of your infrastructure, number of users</a:t>
            </a:r>
          </a:p>
          <a:p>
            <a:r>
              <a:rPr lang="en-GB" dirty="0" smtClean="0"/>
              <a:t>Strategy metrics – are you meeting the wider strategic goals?</a:t>
            </a:r>
          </a:p>
          <a:p>
            <a:r>
              <a:rPr lang="en-GB" dirty="0" smtClean="0"/>
              <a:t>ERINA+ and </a:t>
            </a:r>
            <a:r>
              <a:rPr lang="en-GB" dirty="0" err="1" smtClean="0"/>
              <a:t>eFiscal</a:t>
            </a:r>
            <a:r>
              <a:rPr lang="en-GB" dirty="0" smtClean="0"/>
              <a:t> – measuring the socio economic impacts of EC projects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28</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3153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Stretch targets for EGI</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1045223"/>
              </p:ext>
            </p:extLst>
          </p:nvPr>
        </p:nvGraphicFramePr>
        <p:xfrm>
          <a:off x="1" y="1052736"/>
          <a:ext cx="9144000" cy="5328592"/>
        </p:xfrm>
        <a:graphic>
          <a:graphicData uri="http://schemas.openxmlformats.org/drawingml/2006/table">
            <a:tbl>
              <a:tblPr firstRow="1" firstCol="1" bandRow="1">
                <a:tableStyleId>{5C22544A-7EE6-4342-B048-85BDC9FD1C3A}</a:tableStyleId>
              </a:tblPr>
              <a:tblGrid>
                <a:gridCol w="669073"/>
                <a:gridCol w="1784195"/>
                <a:gridCol w="3419708"/>
                <a:gridCol w="669073"/>
                <a:gridCol w="669073"/>
                <a:gridCol w="1932878"/>
              </a:tblGrid>
              <a:tr h="357860">
                <a:tc>
                  <a:txBody>
                    <a:bodyPr/>
                    <a:lstStyle/>
                    <a:p>
                      <a:pPr algn="just">
                        <a:spcBef>
                          <a:spcPts val="200"/>
                        </a:spcBef>
                        <a:spcAft>
                          <a:spcPts val="200"/>
                        </a:spcAft>
                      </a:pPr>
                      <a:r>
                        <a:rPr lang="en-GB" sz="1100" dirty="0">
                          <a:effectLst/>
                          <a:latin typeface="Arial" pitchFamily="34" charset="0"/>
                          <a:cs typeface="Arial" pitchFamily="34" charset="0"/>
                        </a:rPr>
                        <a:t>No</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Objective Summary</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Metrics</a:t>
                      </a:r>
                      <a:endParaRPr lang="en-GB" sz="110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a:effectLst/>
                          <a:latin typeface="Arial" pitchFamily="34" charset="0"/>
                          <a:cs typeface="Arial" pitchFamily="34" charset="0"/>
                        </a:rPr>
                        <a:t>Target PY1</a:t>
                      </a:r>
                      <a:endParaRPr lang="en-GB" sz="110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dirty="0">
                          <a:effectLst/>
                          <a:latin typeface="Arial" pitchFamily="34" charset="0"/>
                          <a:cs typeface="Arial" pitchFamily="34" charset="0"/>
                        </a:rPr>
                        <a:t>Target PY2</a:t>
                      </a:r>
                      <a:endParaRPr lang="en-GB" sz="1100" dirty="0">
                        <a:effectLst/>
                        <a:latin typeface="Arial" pitchFamily="34" charset="0"/>
                        <a:ea typeface="Times New Roman"/>
                        <a:cs typeface="Arial" pitchFamily="34" charset="0"/>
                      </a:endParaRPr>
                    </a:p>
                  </a:txBody>
                  <a:tcPr marL="22114" marR="22114" marT="0" marB="0"/>
                </a:tc>
                <a:tc>
                  <a:txBody>
                    <a:bodyPr/>
                    <a:lstStyle/>
                    <a:p>
                      <a:pPr algn="ctr">
                        <a:spcBef>
                          <a:spcPts val="200"/>
                        </a:spcBef>
                        <a:spcAft>
                          <a:spcPts val="200"/>
                        </a:spcAft>
                      </a:pPr>
                      <a:r>
                        <a:rPr lang="en-GB" sz="1100" dirty="0">
                          <a:effectLst/>
                          <a:latin typeface="Arial" pitchFamily="34" charset="0"/>
                          <a:cs typeface="Arial" pitchFamily="34" charset="0"/>
                        </a:rPr>
                        <a:t>Target PY3</a:t>
                      </a:r>
                      <a:endParaRPr lang="en-GB" sz="1100" dirty="0">
                        <a:effectLst/>
                        <a:latin typeface="Arial" pitchFamily="34" charset="0"/>
                        <a:ea typeface="Times New Roman"/>
                        <a:cs typeface="Arial" pitchFamily="34" charset="0"/>
                      </a:endParaRPr>
                    </a:p>
                  </a:txBody>
                  <a:tcPr marL="22114" marR="22114" marT="0" marB="0"/>
                </a:tc>
              </a:tr>
              <a:tr h="429432">
                <a:tc rowSpan="5">
                  <a:txBody>
                    <a:bodyPr/>
                    <a:lstStyle/>
                    <a:p>
                      <a:pPr algn="just">
                        <a:spcBef>
                          <a:spcPts val="200"/>
                        </a:spcBef>
                        <a:spcAft>
                          <a:spcPts val="200"/>
                        </a:spcAft>
                      </a:pPr>
                      <a:r>
                        <a:rPr lang="en-GB" sz="1100">
                          <a:effectLst/>
                          <a:latin typeface="Arial" pitchFamily="34" charset="0"/>
                          <a:cs typeface="Arial" pitchFamily="34" charset="0"/>
                        </a:rPr>
                        <a:t>PO1</a:t>
                      </a:r>
                      <a:endParaRPr lang="en-GB" sz="1100">
                        <a:effectLst/>
                        <a:latin typeface="Arial" pitchFamily="34" charset="0"/>
                        <a:ea typeface="Times New Roman"/>
                        <a:cs typeface="Arial" pitchFamily="34" charset="0"/>
                      </a:endParaRPr>
                    </a:p>
                  </a:txBody>
                  <a:tcPr marL="22114" marR="22114" marT="0" marB="0"/>
                </a:tc>
                <a:tc rowSpan="5">
                  <a:txBody>
                    <a:bodyPr/>
                    <a:lstStyle/>
                    <a:p>
                      <a:pPr algn="l">
                        <a:spcBef>
                          <a:spcPts val="200"/>
                        </a:spcBef>
                        <a:spcAft>
                          <a:spcPts val="200"/>
                        </a:spcAft>
                      </a:pPr>
                      <a:r>
                        <a:rPr lang="en-GB" sz="1100">
                          <a:effectLst/>
                          <a:latin typeface="Arial" pitchFamily="34" charset="0"/>
                          <a:cs typeface="Arial" pitchFamily="34" charset="0"/>
                        </a:rPr>
                        <a:t>Expansion of a nationally based production infrastructure</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dirty="0" smtClean="0">
                          <a:effectLst/>
                          <a:latin typeface="Arial" pitchFamily="34" charset="0"/>
                          <a:cs typeface="Arial" pitchFamily="34" charset="0"/>
                        </a:rPr>
                        <a:t>Number of resource centres in EGI-</a:t>
                      </a:r>
                      <a:r>
                        <a:rPr lang="en-GB" sz="1100" dirty="0" err="1" smtClean="0">
                          <a:effectLst/>
                          <a:latin typeface="Arial" pitchFamily="34" charset="0"/>
                          <a:cs typeface="Arial" pitchFamily="34" charset="0"/>
                        </a:rPr>
                        <a:t>InSPIRE</a:t>
                      </a:r>
                      <a:r>
                        <a:rPr lang="en-GB" sz="1100" dirty="0" smtClean="0">
                          <a:effectLst/>
                          <a:latin typeface="Arial" pitchFamily="34" charset="0"/>
                          <a:cs typeface="Arial" pitchFamily="34" charset="0"/>
                        </a:rPr>
                        <a:t> and integrated partners (M.SA1.Size.1)</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330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350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355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355)</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8696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dirty="0" smtClean="0">
                          <a:effectLst/>
                          <a:latin typeface="Arial" pitchFamily="34" charset="0"/>
                          <a:cs typeface="Arial" pitchFamily="34" charset="0"/>
                        </a:rPr>
                        <a:t>Number of job slots available in EGI-</a:t>
                      </a:r>
                      <a:r>
                        <a:rPr lang="en-GB" sz="1100" dirty="0" err="1" smtClean="0">
                          <a:effectLst/>
                          <a:latin typeface="Arial" pitchFamily="34" charset="0"/>
                          <a:cs typeface="Arial" pitchFamily="34" charset="0"/>
                        </a:rPr>
                        <a:t>InSPIRE</a:t>
                      </a:r>
                      <a:r>
                        <a:rPr lang="en-GB" sz="1100" dirty="0" smtClean="0">
                          <a:effectLst/>
                          <a:latin typeface="Arial" pitchFamily="34" charset="0"/>
                          <a:cs typeface="Arial" pitchFamily="34" charset="0"/>
                        </a:rPr>
                        <a:t> and integrated partners (M.SA1.Size.2)</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200,000</a:t>
                      </a:r>
                    </a:p>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250,000</a:t>
                      </a:r>
                    </a:p>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300,000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325,000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333,000)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03550">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resource centre functional services (M.SA1.Operation.5)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90%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91%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95</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96</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97%)</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3663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NGI functional services (MSA1.Operations.4)</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97</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98.5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99%)</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429432">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Reliability of critical operations tools (MSA1.Operations.6a)</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 </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a:effectLst/>
                          <a:latin typeface="Arial" pitchFamily="34" charset="0"/>
                          <a:cs typeface="Arial" pitchFamily="34" charset="0"/>
                        </a:rPr>
                        <a:t>97</a:t>
                      </a:r>
                      <a:r>
                        <a:rPr lang="en-GB" sz="1100" b="1" dirty="0" smtClean="0">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98.5</a:t>
                      </a:r>
                      <a:r>
                        <a:rPr lang="en-GB" sz="1100" b="1" dirty="0" smtClean="0">
                          <a:solidFill>
                            <a:schemeClr val="accent1"/>
                          </a:solidFill>
                          <a:effectLst/>
                          <a:latin typeface="Arial" pitchFamily="34" charset="0"/>
                          <a:cs typeface="Arial" pitchFamily="34" charset="0"/>
                        </a:rPr>
                        <a:t>%)</a:t>
                      </a:r>
                      <a:r>
                        <a:rPr lang="en-GB" sz="1100" b="1" dirty="0" smtClean="0">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99%)</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79084">
                <a:tc rowSpan="2">
                  <a:txBody>
                    <a:bodyPr/>
                    <a:lstStyle/>
                    <a:p>
                      <a:pPr algn="just">
                        <a:spcBef>
                          <a:spcPts val="200"/>
                        </a:spcBef>
                        <a:spcAft>
                          <a:spcPts val="200"/>
                        </a:spcAft>
                      </a:pPr>
                      <a:r>
                        <a:rPr lang="en-GB" sz="1100">
                          <a:effectLst/>
                          <a:latin typeface="Arial" pitchFamily="34" charset="0"/>
                          <a:cs typeface="Arial" pitchFamily="34" charset="0"/>
                        </a:rPr>
                        <a:t>PO2</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a:effectLst/>
                          <a:latin typeface="Arial" pitchFamily="34" charset="0"/>
                          <a:cs typeface="Arial" pitchFamily="34" charset="0"/>
                        </a:rPr>
                        <a:t>Support of European researchers and international collaborators through VRCs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papers from EGI Users (M.NA2.5)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60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70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80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90)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93014">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jobs done a day (M.SA1.Usage.1)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500,000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525000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1.2M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1.4M</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1.5M)</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56732">
                <a:tc rowSpan="2">
                  <a:txBody>
                    <a:bodyPr/>
                    <a:lstStyle/>
                    <a:p>
                      <a:pPr algn="just">
                        <a:spcBef>
                          <a:spcPts val="200"/>
                        </a:spcBef>
                        <a:spcAft>
                          <a:spcPts val="200"/>
                        </a:spcAft>
                      </a:pPr>
                      <a:r>
                        <a:rPr lang="en-GB" sz="1100">
                          <a:effectLst/>
                          <a:latin typeface="Arial" pitchFamily="34" charset="0"/>
                          <a:cs typeface="Arial" pitchFamily="34" charset="0"/>
                        </a:rPr>
                        <a:t>PO3</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a:effectLst/>
                          <a:latin typeface="Arial" pitchFamily="34" charset="0"/>
                          <a:cs typeface="Arial" pitchFamily="34" charset="0"/>
                        </a:rPr>
                        <a:t>Sustainable support for Heavy User Communities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sites with MPI (M.SA1.Integration.2)</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100</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b="1" dirty="0" smtClean="0">
                          <a:effectLst/>
                          <a:latin typeface="Arial" pitchFamily="34" charset="0"/>
                          <a:cs typeface="Arial" pitchFamily="34" charset="0"/>
                        </a:rPr>
                        <a:t>120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130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140)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1471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users from HUC VOs (M.SA1.VO.6)</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5500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12,000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17,000)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36049">
                <a:tc rowSpan="3">
                  <a:txBody>
                    <a:bodyPr/>
                    <a:lstStyle/>
                    <a:p>
                      <a:pPr algn="just">
                        <a:spcBef>
                          <a:spcPts val="200"/>
                        </a:spcBef>
                        <a:spcAft>
                          <a:spcPts val="200"/>
                        </a:spcAft>
                      </a:pPr>
                      <a:r>
                        <a:rPr lang="en-GB" sz="1100">
                          <a:effectLst/>
                          <a:latin typeface="Arial" pitchFamily="34" charset="0"/>
                          <a:cs typeface="Arial" pitchFamily="34" charset="0"/>
                        </a:rPr>
                        <a:t>PO4</a:t>
                      </a:r>
                      <a:endParaRPr lang="en-GB" sz="1100">
                        <a:effectLst/>
                        <a:latin typeface="Arial" pitchFamily="34" charset="0"/>
                        <a:ea typeface="Times New Roman"/>
                        <a:cs typeface="Arial" pitchFamily="34" charset="0"/>
                      </a:endParaRPr>
                    </a:p>
                  </a:txBody>
                  <a:tcPr marL="22114" marR="22114" marT="0" marB="0"/>
                </a:tc>
                <a:tc rowSpan="3">
                  <a:txBody>
                    <a:bodyPr/>
                    <a:lstStyle/>
                    <a:p>
                      <a:pPr algn="l">
                        <a:spcBef>
                          <a:spcPts val="200"/>
                        </a:spcBef>
                        <a:spcAft>
                          <a:spcPts val="200"/>
                        </a:spcAft>
                      </a:pPr>
                      <a:r>
                        <a:rPr lang="en-GB" sz="1100" dirty="0">
                          <a:effectLst/>
                          <a:latin typeface="Arial" pitchFamily="34" charset="0"/>
                          <a:cs typeface="Arial" pitchFamily="34" charset="0"/>
                        </a:rPr>
                        <a:t>Addition of new User Communities</a:t>
                      </a:r>
                      <a:endParaRPr lang="en-GB" sz="1100" dirty="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dirty="0">
                          <a:effectLst/>
                          <a:latin typeface="Arial" pitchFamily="34" charset="0"/>
                          <a:cs typeface="Arial" pitchFamily="34" charset="0"/>
                        </a:rPr>
                        <a:t>Peak number of cores from desktop grids (M.SA1.Integration.3)</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7,500)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14716">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Number of users from non-HUC VOs (M.SA1.vo.5)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smtClean="0">
                          <a:effectLst/>
                          <a:latin typeface="Arial" pitchFamily="34" charset="0"/>
                          <a:cs typeface="Arial" pitchFamily="34" charset="0"/>
                        </a:rPr>
                        <a:t>500</a:t>
                      </a:r>
                      <a:endParaRPr lang="en-GB" sz="1100" dirty="0">
                        <a:effectLst/>
                        <a:latin typeface="Arial" pitchFamily="34" charset="0"/>
                        <a:cs typeface="Arial" pitchFamily="34" charset="0"/>
                      </a:endParaRPr>
                    </a:p>
                  </a:txBody>
                  <a:tcPr marL="22114" marR="22114" marT="0" marB="0"/>
                </a:tc>
                <a:tc>
                  <a:txBody>
                    <a:bodyPr/>
                    <a:lstStyle/>
                    <a:p>
                      <a:pPr algn="just">
                        <a:spcBef>
                          <a:spcPts val="200"/>
                        </a:spcBef>
                        <a:spcAft>
                          <a:spcPts val="200"/>
                        </a:spcAft>
                      </a:pPr>
                      <a:r>
                        <a:rPr lang="en-GB" sz="1100" dirty="0" smtClean="0">
                          <a:effectLst/>
                          <a:latin typeface="Arial" pitchFamily="34" charset="0"/>
                          <a:cs typeface="Arial" pitchFamily="34" charset="0"/>
                        </a:rPr>
                        <a:t>1000</a:t>
                      </a:r>
                      <a:endParaRPr lang="en-GB" sz="1100" dirty="0">
                        <a:effectLst/>
                        <a:latin typeface="Arial" pitchFamily="34" charset="0"/>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10,000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12,000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13,000)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188833">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a:effectLst/>
                          <a:latin typeface="Arial" pitchFamily="34" charset="0"/>
                          <a:cs typeface="Arial" pitchFamily="34" charset="0"/>
                        </a:rPr>
                        <a:t>Public events organised (attendee days) (M.NA2.6)</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1500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2000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15</a:t>
                      </a:r>
                      <a:r>
                        <a:rPr lang="en-GB" sz="1100" b="1" baseline="0" dirty="0" smtClean="0">
                          <a:effectLst/>
                          <a:latin typeface="Arial" pitchFamily="34" charset="0"/>
                          <a:cs typeface="Arial" pitchFamily="34" charset="0"/>
                        </a:rPr>
                        <a:t> </a:t>
                      </a:r>
                      <a:r>
                        <a:rPr lang="en-GB" sz="1100" b="1" dirty="0" smtClean="0">
                          <a:effectLst/>
                          <a:latin typeface="Arial" pitchFamily="34" charset="0"/>
                          <a:cs typeface="Arial" pitchFamily="34" charset="0"/>
                        </a:rPr>
                        <a:t>000 </a:t>
                      </a:r>
                      <a:r>
                        <a:rPr lang="en-GB" sz="1100" b="1" dirty="0" smtClean="0">
                          <a:solidFill>
                            <a:schemeClr val="accent1"/>
                          </a:solidFill>
                          <a:effectLst/>
                          <a:latin typeface="Arial" pitchFamily="34" charset="0"/>
                          <a:cs typeface="Arial" pitchFamily="34" charset="0"/>
                        </a:rPr>
                        <a:t>(17</a:t>
                      </a:r>
                      <a:r>
                        <a:rPr lang="en-GB" sz="1100" b="1" baseline="0" dirty="0" smtClean="0">
                          <a:solidFill>
                            <a:schemeClr val="accent1"/>
                          </a:solidFill>
                          <a:effectLst/>
                          <a:latin typeface="Arial" pitchFamily="34" charset="0"/>
                          <a:cs typeface="Arial" pitchFamily="34" charset="0"/>
                        </a:rPr>
                        <a:t> </a:t>
                      </a:r>
                      <a:r>
                        <a:rPr lang="en-GB" sz="1100" b="1" dirty="0" smtClean="0">
                          <a:solidFill>
                            <a:schemeClr val="accent1"/>
                          </a:solidFill>
                          <a:effectLst/>
                          <a:latin typeface="Arial" pitchFamily="34" charset="0"/>
                          <a:cs typeface="Arial" pitchFamily="34" charset="0"/>
                        </a:rPr>
                        <a:t>000) </a:t>
                      </a:r>
                      <a:r>
                        <a:rPr lang="en-GB" sz="1100" b="1" dirty="0" smtClean="0">
                          <a:solidFill>
                            <a:schemeClr val="accent2"/>
                          </a:solidFill>
                          <a:effectLst/>
                          <a:latin typeface="Arial" pitchFamily="34" charset="0"/>
                          <a:cs typeface="Arial" pitchFamily="34" charset="0"/>
                        </a:rPr>
                        <a:t>(19</a:t>
                      </a:r>
                      <a:r>
                        <a:rPr lang="en-GB" sz="1100" b="1" baseline="0" dirty="0" smtClean="0">
                          <a:solidFill>
                            <a:schemeClr val="accent2"/>
                          </a:solidFill>
                          <a:effectLst/>
                          <a:latin typeface="Arial" pitchFamily="34" charset="0"/>
                          <a:cs typeface="Arial" pitchFamily="34" charset="0"/>
                        </a:rPr>
                        <a:t> 000</a:t>
                      </a:r>
                      <a:r>
                        <a:rPr lang="en-GB" sz="1100" b="1" dirty="0" smtClean="0">
                          <a:solidFill>
                            <a:schemeClr val="accent2"/>
                          </a:solidFill>
                          <a:effectLst/>
                          <a:latin typeface="Arial" pitchFamily="34" charset="0"/>
                          <a:cs typeface="Arial" pitchFamily="34" charset="0"/>
                        </a:rPr>
                        <a:t>)</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57860">
                <a:tc>
                  <a:txBody>
                    <a:bodyPr/>
                    <a:lstStyle/>
                    <a:p>
                      <a:pPr algn="just">
                        <a:spcBef>
                          <a:spcPts val="200"/>
                        </a:spcBef>
                        <a:spcAft>
                          <a:spcPts val="200"/>
                        </a:spcAft>
                      </a:pPr>
                      <a:r>
                        <a:rPr lang="en-GB" sz="1100">
                          <a:effectLst/>
                          <a:latin typeface="Arial" pitchFamily="34" charset="0"/>
                          <a:cs typeface="Arial" pitchFamily="34" charset="0"/>
                        </a:rPr>
                        <a:t>PO5</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Transparent integration of other infrastructures</a:t>
                      </a:r>
                      <a:endParaRPr lang="en-GB" sz="110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MoUs with resource providers (M.NA2.10)</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5</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4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5)</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286288">
                <a:tc rowSpan="2">
                  <a:txBody>
                    <a:bodyPr/>
                    <a:lstStyle/>
                    <a:p>
                      <a:pPr algn="just">
                        <a:spcBef>
                          <a:spcPts val="200"/>
                        </a:spcBef>
                        <a:spcAft>
                          <a:spcPts val="200"/>
                        </a:spcAft>
                      </a:pPr>
                      <a:r>
                        <a:rPr lang="en-GB" sz="1100">
                          <a:effectLst/>
                          <a:latin typeface="Arial" pitchFamily="34" charset="0"/>
                          <a:cs typeface="Arial" pitchFamily="34" charset="0"/>
                        </a:rPr>
                        <a:t>PO6</a:t>
                      </a:r>
                      <a:endParaRPr lang="en-GB" sz="1100">
                        <a:effectLst/>
                        <a:latin typeface="Arial" pitchFamily="34" charset="0"/>
                        <a:ea typeface="Times New Roman"/>
                        <a:cs typeface="Arial" pitchFamily="34" charset="0"/>
                      </a:endParaRPr>
                    </a:p>
                  </a:txBody>
                  <a:tcPr marL="22114" marR="22114" marT="0" marB="0"/>
                </a:tc>
                <a:tc rowSpan="2">
                  <a:txBody>
                    <a:bodyPr/>
                    <a:lstStyle/>
                    <a:p>
                      <a:pPr algn="l">
                        <a:spcBef>
                          <a:spcPts val="200"/>
                        </a:spcBef>
                        <a:spcAft>
                          <a:spcPts val="200"/>
                        </a:spcAft>
                      </a:pPr>
                      <a:r>
                        <a:rPr lang="en-GB" sz="1100" dirty="0">
                          <a:effectLst/>
                          <a:latin typeface="Arial" pitchFamily="34" charset="0"/>
                          <a:cs typeface="Arial" pitchFamily="34" charset="0"/>
                        </a:rPr>
                        <a:t>Integration of new technologies and resources</a:t>
                      </a:r>
                      <a:endParaRPr lang="en-GB" sz="1100" dirty="0">
                        <a:effectLst/>
                        <a:latin typeface="Arial" pitchFamily="34" charset="0"/>
                        <a:ea typeface="Times New Roman"/>
                        <a:cs typeface="Arial" pitchFamily="34" charset="0"/>
                      </a:endParaRPr>
                    </a:p>
                  </a:txBody>
                  <a:tcPr marL="22114" marR="22114" marT="0" marB="0"/>
                </a:tc>
                <a:tc>
                  <a:txBody>
                    <a:bodyPr/>
                    <a:lstStyle/>
                    <a:p>
                      <a:pPr algn="l">
                        <a:spcBef>
                          <a:spcPts val="200"/>
                        </a:spcBef>
                        <a:spcAft>
                          <a:spcPts val="200"/>
                        </a:spcAft>
                      </a:pPr>
                      <a:r>
                        <a:rPr lang="en-GB" sz="1100">
                          <a:effectLst/>
                          <a:latin typeface="Arial" pitchFamily="34" charset="0"/>
                          <a:cs typeface="Arial" pitchFamily="34" charset="0"/>
                        </a:rPr>
                        <a:t>Number of HPC resources (M.SA1.Integration.1)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1</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a:effectLst/>
                          <a:latin typeface="Arial" pitchFamily="34" charset="0"/>
                          <a:cs typeface="Arial" pitchFamily="34" charset="0"/>
                        </a:rPr>
                        <a:t>3</a:t>
                      </a:r>
                      <a:endParaRPr lang="en-GB" sz="110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50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50</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50) </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r h="357424">
                <a:tc vMerge="1">
                  <a:txBody>
                    <a:bodyPr/>
                    <a:lstStyle/>
                    <a:p>
                      <a:endParaRPr lang="en-GB"/>
                    </a:p>
                  </a:txBody>
                  <a:tcPr/>
                </a:tc>
                <a:tc vMerge="1">
                  <a:txBody>
                    <a:bodyPr/>
                    <a:lstStyle/>
                    <a:p>
                      <a:endParaRPr lang="en-GB"/>
                    </a:p>
                  </a:txBody>
                  <a:tcPr/>
                </a:tc>
                <a:tc>
                  <a:txBody>
                    <a:bodyPr/>
                    <a:lstStyle/>
                    <a:p>
                      <a:pPr algn="l">
                        <a:spcBef>
                          <a:spcPts val="200"/>
                        </a:spcBef>
                        <a:spcAft>
                          <a:spcPts val="200"/>
                        </a:spcAft>
                      </a:pPr>
                      <a:r>
                        <a:rPr lang="en-GB" sz="1100" dirty="0">
                          <a:effectLst/>
                          <a:latin typeface="Arial" pitchFamily="34" charset="0"/>
                          <a:cs typeface="Arial" pitchFamily="34" charset="0"/>
                        </a:rPr>
                        <a:t>Number of resource centres part of the EGI Federated Cloud (M.SA2.19)</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0</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dirty="0">
                          <a:effectLst/>
                          <a:latin typeface="Arial" pitchFamily="34" charset="0"/>
                          <a:cs typeface="Arial" pitchFamily="34" charset="0"/>
                        </a:rPr>
                        <a:t>1</a:t>
                      </a:r>
                      <a:endParaRPr lang="en-GB" sz="1100" dirty="0">
                        <a:effectLst/>
                        <a:latin typeface="Arial" pitchFamily="34" charset="0"/>
                        <a:ea typeface="Times New Roman"/>
                        <a:cs typeface="Arial" pitchFamily="34" charset="0"/>
                      </a:endParaRPr>
                    </a:p>
                  </a:txBody>
                  <a:tcPr marL="22114" marR="22114" marT="0" marB="0"/>
                </a:tc>
                <a:tc>
                  <a:txBody>
                    <a:bodyPr/>
                    <a:lstStyle/>
                    <a:p>
                      <a:pPr algn="just">
                        <a:spcBef>
                          <a:spcPts val="200"/>
                        </a:spcBef>
                        <a:spcAft>
                          <a:spcPts val="200"/>
                        </a:spcAft>
                      </a:pPr>
                      <a:r>
                        <a:rPr lang="en-GB" sz="1100" b="1" dirty="0" smtClean="0">
                          <a:effectLst/>
                          <a:latin typeface="Arial" pitchFamily="34" charset="0"/>
                          <a:cs typeface="Arial" pitchFamily="34" charset="0"/>
                        </a:rPr>
                        <a:t>10 </a:t>
                      </a:r>
                      <a:r>
                        <a:rPr lang="en-GB" sz="1100" b="1" dirty="0" smtClean="0">
                          <a:solidFill>
                            <a:schemeClr val="accent1"/>
                          </a:solidFill>
                          <a:effectLst/>
                          <a:latin typeface="Arial" pitchFamily="34" charset="0"/>
                          <a:cs typeface="Arial" pitchFamily="34" charset="0"/>
                        </a:rPr>
                        <a:t>(</a:t>
                      </a:r>
                      <a:r>
                        <a:rPr lang="en-GB" sz="1100" b="1" dirty="0">
                          <a:solidFill>
                            <a:schemeClr val="accent1"/>
                          </a:solidFill>
                          <a:effectLst/>
                          <a:latin typeface="Arial" pitchFamily="34" charset="0"/>
                          <a:cs typeface="Arial" pitchFamily="34" charset="0"/>
                        </a:rPr>
                        <a:t>15</a:t>
                      </a:r>
                      <a:r>
                        <a:rPr lang="en-GB" sz="1100" b="1" dirty="0" smtClean="0">
                          <a:solidFill>
                            <a:schemeClr val="accent1"/>
                          </a:solidFill>
                          <a:effectLst/>
                          <a:latin typeface="Arial" pitchFamily="34" charset="0"/>
                          <a:cs typeface="Arial" pitchFamily="34" charset="0"/>
                        </a:rPr>
                        <a:t>) </a:t>
                      </a:r>
                      <a:r>
                        <a:rPr lang="en-GB" sz="1100" b="1" dirty="0" smtClean="0">
                          <a:solidFill>
                            <a:schemeClr val="accent2"/>
                          </a:solidFill>
                          <a:effectLst/>
                          <a:latin typeface="Arial" pitchFamily="34" charset="0"/>
                          <a:cs typeface="Arial" pitchFamily="34" charset="0"/>
                        </a:rPr>
                        <a:t>(</a:t>
                      </a:r>
                      <a:r>
                        <a:rPr lang="en-GB" sz="1100" b="1" dirty="0">
                          <a:solidFill>
                            <a:schemeClr val="accent2"/>
                          </a:solidFill>
                          <a:effectLst/>
                          <a:latin typeface="Arial" pitchFamily="34" charset="0"/>
                          <a:cs typeface="Arial" pitchFamily="34" charset="0"/>
                        </a:rPr>
                        <a:t>20)</a:t>
                      </a:r>
                      <a:endParaRPr lang="en-GB" sz="1100" b="1" dirty="0">
                        <a:solidFill>
                          <a:schemeClr val="accent2"/>
                        </a:solidFill>
                        <a:effectLst/>
                        <a:latin typeface="Arial" pitchFamily="34" charset="0"/>
                        <a:ea typeface="Times New Roman"/>
                        <a:cs typeface="Arial" pitchFamily="34" charset="0"/>
                      </a:endParaRPr>
                    </a:p>
                  </a:txBody>
                  <a:tcPr marL="22114" marR="22114" marT="0" marB="0"/>
                </a:tc>
              </a:tr>
            </a:tbl>
          </a:graphicData>
        </a:graphic>
      </p:graphicFrame>
      <p:sp>
        <p:nvSpPr>
          <p:cNvPr id="3" name="TextBox 2"/>
          <p:cNvSpPr txBox="1"/>
          <p:nvPr/>
        </p:nvSpPr>
        <p:spPr>
          <a:xfrm>
            <a:off x="107504" y="2132856"/>
            <a:ext cx="3397696" cy="1384995"/>
          </a:xfrm>
          <a:prstGeom prst="rect">
            <a:avLst/>
          </a:prstGeom>
          <a:solidFill>
            <a:schemeClr val="bg1"/>
          </a:solidFill>
          <a:effectLst>
            <a:outerShdw blurRad="88900" dist="88900" dir="13500000" algn="br" rotWithShape="0">
              <a:prstClr val="black">
                <a:alpha val="40000"/>
              </a:prstClr>
            </a:outerShdw>
          </a:effectLst>
        </p:spPr>
        <p:txBody>
          <a:bodyPr wrap="square" rtlCol="0">
            <a:spAutoFit/>
          </a:bodyPr>
          <a:lstStyle/>
          <a:p>
            <a:r>
              <a:rPr lang="en-GB" dirty="0" smtClean="0"/>
              <a:t>Target – expected</a:t>
            </a:r>
          </a:p>
          <a:p>
            <a:r>
              <a:rPr lang="en-GB" dirty="0" smtClean="0">
                <a:solidFill>
                  <a:schemeClr val="accent1"/>
                </a:solidFill>
              </a:rPr>
              <a:t>Target – optimal</a:t>
            </a:r>
          </a:p>
          <a:p>
            <a:r>
              <a:rPr lang="en-GB" dirty="0" smtClean="0">
                <a:solidFill>
                  <a:schemeClr val="accent2"/>
                </a:solidFill>
              </a:rPr>
              <a:t>Target </a:t>
            </a:r>
            <a:r>
              <a:rPr lang="en-GB" dirty="0">
                <a:solidFill>
                  <a:schemeClr val="accent2"/>
                </a:solidFill>
              </a:rPr>
              <a:t>–</a:t>
            </a:r>
            <a:r>
              <a:rPr lang="en-GB" dirty="0" smtClean="0">
                <a:solidFill>
                  <a:schemeClr val="accent2"/>
                </a:solidFill>
              </a:rPr>
              <a:t> stretch</a:t>
            </a:r>
            <a:endParaRPr lang="en-GB" dirty="0">
              <a:solidFill>
                <a:schemeClr val="accent2"/>
              </a:solidFill>
            </a:endParaRPr>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3739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communicate?</a:t>
            </a:r>
            <a:endParaRPr lang="en-GB" dirty="0"/>
          </a:p>
        </p:txBody>
      </p:sp>
      <p:sp>
        <p:nvSpPr>
          <p:cNvPr id="5" name="Subtitle 4"/>
          <p:cNvSpPr>
            <a:spLocks noGrp="1"/>
          </p:cNvSpPr>
          <p:nvPr>
            <p:ph type="subTitle" idx="1"/>
          </p:nvPr>
        </p:nvSpPr>
        <p:spPr/>
        <p:txBody>
          <a:bodyPr/>
          <a:lstStyle/>
          <a:p>
            <a:endParaRPr lang="en-GB"/>
          </a:p>
        </p:txBody>
      </p:sp>
      <p:sp>
        <p:nvSpPr>
          <p:cNvPr id="7" name="Slide Number Placeholder 4"/>
          <p:cNvSpPr>
            <a:spLocks noGrp="1"/>
          </p:cNvSpPr>
          <p:nvPr>
            <p:ph type="sldNum" sz="quarter" idx="4"/>
          </p:nvPr>
        </p:nvSpPr>
        <p:spPr>
          <a:xfrm>
            <a:off x="7010400" y="6619875"/>
            <a:ext cx="2133600" cy="476250"/>
          </a:xfrm>
        </p:spPr>
        <p:txBody>
          <a:bodyPr/>
          <a:lstStyle/>
          <a:p>
            <a:pPr>
              <a:defRPr/>
            </a:pPr>
            <a:fld id="{E1C54416-D04D-4302-AE4A-A0D4A40FA366}" type="slidenum">
              <a:rPr lang="en-US" smtClean="0"/>
              <a:pPr>
                <a:defRPr/>
              </a:pPr>
              <a:t>3</a:t>
            </a:fld>
            <a:endParaRPr lang="en-US"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72429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metrics</a:t>
            </a:r>
            <a:endParaRPr lang="en-GB" dirty="0"/>
          </a:p>
        </p:txBody>
      </p:sp>
      <p:sp>
        <p:nvSpPr>
          <p:cNvPr id="3" name="Content Placeholder 2"/>
          <p:cNvSpPr>
            <a:spLocks noGrp="1"/>
          </p:cNvSpPr>
          <p:nvPr>
            <p:ph idx="1"/>
          </p:nvPr>
        </p:nvSpPr>
        <p:spPr>
          <a:xfrm>
            <a:off x="323528" y="2348880"/>
            <a:ext cx="8496944" cy="3528392"/>
          </a:xfrm>
        </p:spPr>
        <p:txBody>
          <a:bodyPr/>
          <a:lstStyle/>
          <a:p>
            <a:pPr marL="0" indent="0">
              <a:buNone/>
            </a:pPr>
            <a:r>
              <a:rPr lang="en-GB" sz="2400" dirty="0" smtClean="0"/>
              <a:t>Based on linked performance measures from a range of perspectives:</a:t>
            </a:r>
          </a:p>
          <a:p>
            <a:pPr marL="0" indent="0">
              <a:buNone/>
            </a:pPr>
            <a:endParaRPr lang="en-GB" sz="2400" dirty="0" smtClean="0"/>
          </a:p>
          <a:p>
            <a:r>
              <a:rPr lang="en-GB" sz="2000" dirty="0" smtClean="0"/>
              <a:t>Learning &amp; growth – how EGI must develop as an organisation</a:t>
            </a:r>
          </a:p>
          <a:p>
            <a:r>
              <a:rPr lang="en-GB" sz="2000" dirty="0" smtClean="0"/>
              <a:t>Processes – where to excel to satisfy beneficiaries and funders</a:t>
            </a:r>
          </a:p>
          <a:p>
            <a:r>
              <a:rPr lang="en-GB" sz="2000" dirty="0" smtClean="0"/>
              <a:t>Direct beneficiaries – needs of the beneficiaries</a:t>
            </a:r>
          </a:p>
          <a:p>
            <a:r>
              <a:rPr lang="en-GB" sz="2000" dirty="0" smtClean="0"/>
              <a:t>Funders – return on investment</a:t>
            </a:r>
          </a:p>
          <a:p>
            <a:r>
              <a:rPr lang="en-GB" sz="2000" dirty="0" smtClean="0"/>
              <a:t>Income – effect of success on income</a:t>
            </a:r>
          </a:p>
        </p:txBody>
      </p:sp>
      <p:sp>
        <p:nvSpPr>
          <p:cNvPr id="6" name="Rectangle 5"/>
          <p:cNvSpPr/>
          <p:nvPr/>
        </p:nvSpPr>
        <p:spPr>
          <a:xfrm>
            <a:off x="1835696" y="1268760"/>
            <a:ext cx="5400600" cy="830997"/>
          </a:xfrm>
          <a:prstGeom prst="rect">
            <a:avLst/>
          </a:prstGeom>
        </p:spPr>
        <p:txBody>
          <a:bodyPr wrap="square">
            <a:spAutoFit/>
          </a:bodyPr>
          <a:lstStyle/>
          <a:p>
            <a:pPr marL="0" indent="0" algn="ctr">
              <a:buNone/>
            </a:pPr>
            <a:r>
              <a:rPr lang="en-GB" sz="2400" i="1" dirty="0"/>
              <a:t>EGI Balance Scorecard relates the EGI Strategy to the metrics gathered</a:t>
            </a:r>
          </a:p>
        </p:txBody>
      </p:sp>
      <p:sp>
        <p:nvSpPr>
          <p:cNvPr id="7"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397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420" y="5474153"/>
            <a:ext cx="9144000" cy="10066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9896" y="2507995"/>
            <a:ext cx="9166595"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rot="16200000">
            <a:off x="-218020" y="2724586"/>
            <a:ext cx="1010523"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Funders</a:t>
            </a:r>
          </a:p>
        </p:txBody>
      </p:sp>
      <p:sp>
        <p:nvSpPr>
          <p:cNvPr id="7" name="Rounded Rectangle 6"/>
          <p:cNvSpPr/>
          <p:nvPr/>
        </p:nvSpPr>
        <p:spPr>
          <a:xfrm>
            <a:off x="2117735" y="2769649"/>
            <a:ext cx="1384929"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Contribute to</a:t>
            </a:r>
          </a:p>
          <a:p>
            <a:pPr algn="ctr"/>
            <a:r>
              <a:rPr lang="en-US" sz="1200" dirty="0" smtClean="0"/>
              <a:t>EU2020 priorities</a:t>
            </a:r>
            <a:endParaRPr lang="en-US" sz="1200" dirty="0"/>
          </a:p>
        </p:txBody>
      </p:sp>
      <p:sp>
        <p:nvSpPr>
          <p:cNvPr id="8" name="Rounded Rectangle 7"/>
          <p:cNvSpPr/>
          <p:nvPr/>
        </p:nvSpPr>
        <p:spPr>
          <a:xfrm>
            <a:off x="4646976" y="2756415"/>
            <a:ext cx="1511368"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Contribute to national priorities</a:t>
            </a:r>
            <a:endParaRPr lang="en-US" sz="1200" dirty="0"/>
          </a:p>
        </p:txBody>
      </p:sp>
      <p:sp>
        <p:nvSpPr>
          <p:cNvPr id="31" name="Rectangle 30"/>
          <p:cNvSpPr/>
          <p:nvPr/>
        </p:nvSpPr>
        <p:spPr>
          <a:xfrm>
            <a:off x="3954" y="4496922"/>
            <a:ext cx="9144000"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Rectangle 31"/>
          <p:cNvSpPr/>
          <p:nvPr/>
        </p:nvSpPr>
        <p:spPr>
          <a:xfrm rot="16200000">
            <a:off x="-186422" y="4724270"/>
            <a:ext cx="958093"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Processes</a:t>
            </a:r>
            <a:endParaRPr lang="en-US" sz="1200" b="1" dirty="0"/>
          </a:p>
        </p:txBody>
      </p:sp>
      <p:sp>
        <p:nvSpPr>
          <p:cNvPr id="33" name="Rounded Rectangle 32"/>
          <p:cNvSpPr/>
          <p:nvPr/>
        </p:nvSpPr>
        <p:spPr>
          <a:xfrm>
            <a:off x="644474" y="4750500"/>
            <a:ext cx="1473261"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EGI as </a:t>
            </a:r>
          </a:p>
          <a:p>
            <a:pPr algn="ctr"/>
            <a:r>
              <a:rPr lang="en-US" sz="1200" dirty="0"/>
              <a:t>open ICT ecosystem</a:t>
            </a:r>
          </a:p>
        </p:txBody>
      </p:sp>
      <p:sp>
        <p:nvSpPr>
          <p:cNvPr id="34" name="Rounded Rectangle 33"/>
          <p:cNvSpPr/>
          <p:nvPr/>
        </p:nvSpPr>
        <p:spPr>
          <a:xfrm>
            <a:off x="2210646" y="4763199"/>
            <a:ext cx="1224510"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Integrate </a:t>
            </a:r>
            <a:r>
              <a:rPr lang="en-US" sz="1200" dirty="0" smtClean="0"/>
              <a:t>new physical  </a:t>
            </a:r>
            <a:endParaRPr lang="en-US" sz="1200" dirty="0"/>
          </a:p>
          <a:p>
            <a:pPr algn="ctr"/>
            <a:r>
              <a:rPr lang="en-US" sz="1200" dirty="0" smtClean="0"/>
              <a:t>resources</a:t>
            </a:r>
            <a:endParaRPr lang="en-US" sz="1200" dirty="0"/>
          </a:p>
        </p:txBody>
      </p:sp>
      <p:sp>
        <p:nvSpPr>
          <p:cNvPr id="47" name="Rounded Rectangle 46"/>
          <p:cNvSpPr/>
          <p:nvPr/>
        </p:nvSpPr>
        <p:spPr>
          <a:xfrm>
            <a:off x="3954" y="561724"/>
            <a:ext cx="9140046" cy="4948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Mission</a:t>
            </a:r>
            <a:endParaRPr lang="en-US" sz="1600" dirty="0"/>
          </a:p>
        </p:txBody>
      </p:sp>
      <p:grpSp>
        <p:nvGrpSpPr>
          <p:cNvPr id="2" name="Group 1"/>
          <p:cNvGrpSpPr/>
          <p:nvPr/>
        </p:nvGrpSpPr>
        <p:grpSpPr>
          <a:xfrm>
            <a:off x="16654" y="6530127"/>
            <a:ext cx="9140046" cy="332390"/>
            <a:chOff x="-1" y="1195697"/>
            <a:chExt cx="9140046" cy="332390"/>
          </a:xfrm>
        </p:grpSpPr>
        <p:sp>
          <p:nvSpPr>
            <p:cNvPr id="48" name="Rounded Rectangle 47"/>
            <p:cNvSpPr/>
            <p:nvPr/>
          </p:nvSpPr>
          <p:spPr>
            <a:xfrm>
              <a:off x="-1" y="1195697"/>
              <a:ext cx="9140046" cy="3323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Core Values</a:t>
              </a:r>
              <a:endParaRPr lang="en-US" sz="1600" b="1" dirty="0"/>
            </a:p>
          </p:txBody>
        </p:sp>
        <p:sp>
          <p:nvSpPr>
            <p:cNvPr id="49" name="Rounded Rectangle 48"/>
            <p:cNvSpPr/>
            <p:nvPr/>
          </p:nvSpPr>
          <p:spPr>
            <a:xfrm>
              <a:off x="2101081" y="1213207"/>
              <a:ext cx="1282190"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t>Leadership</a:t>
              </a:r>
              <a:endParaRPr lang="en-US" sz="1600" dirty="0"/>
            </a:p>
          </p:txBody>
        </p:sp>
        <p:sp>
          <p:nvSpPr>
            <p:cNvPr id="50" name="Rounded Rectangle 49"/>
            <p:cNvSpPr/>
            <p:nvPr/>
          </p:nvSpPr>
          <p:spPr>
            <a:xfrm>
              <a:off x="3482215" y="1217152"/>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Openness</a:t>
              </a:r>
              <a:endParaRPr lang="en-US" sz="1600" dirty="0"/>
            </a:p>
          </p:txBody>
        </p:sp>
        <p:sp>
          <p:nvSpPr>
            <p:cNvPr id="51" name="Rounded Rectangle 50"/>
            <p:cNvSpPr/>
            <p:nvPr/>
          </p:nvSpPr>
          <p:spPr>
            <a:xfrm>
              <a:off x="4723219" y="1221097"/>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R</a:t>
              </a:r>
              <a:r>
                <a:rPr lang="en-US" sz="1600" dirty="0" smtClean="0"/>
                <a:t>eliability</a:t>
              </a:r>
              <a:endParaRPr lang="en-US" sz="1600" dirty="0"/>
            </a:p>
          </p:txBody>
        </p:sp>
        <p:sp>
          <p:nvSpPr>
            <p:cNvPr id="52" name="Rounded Rectangle 51"/>
            <p:cNvSpPr/>
            <p:nvPr/>
          </p:nvSpPr>
          <p:spPr>
            <a:xfrm>
              <a:off x="5983446" y="1213207"/>
              <a:ext cx="1125565" cy="280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I</a:t>
              </a:r>
              <a:r>
                <a:rPr lang="en-US" sz="1600" dirty="0" smtClean="0"/>
                <a:t>nnovation</a:t>
              </a:r>
              <a:endParaRPr lang="en-US" sz="1600" dirty="0"/>
            </a:p>
          </p:txBody>
        </p:sp>
      </p:grpSp>
      <p:sp>
        <p:nvSpPr>
          <p:cNvPr id="53" name="Rounded Rectangle 52"/>
          <p:cNvSpPr/>
          <p:nvPr/>
        </p:nvSpPr>
        <p:spPr>
          <a:xfrm>
            <a:off x="889000" y="567834"/>
            <a:ext cx="8251045" cy="488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a:t>
            </a:r>
            <a:r>
              <a:rPr lang="en-US" sz="1600" dirty="0" smtClean="0"/>
              <a:t>onnect researchers from all disciplines with the reliable and innovative ICT services </a:t>
            </a:r>
          </a:p>
          <a:p>
            <a:pPr algn="ctr"/>
            <a:r>
              <a:rPr lang="en-US" sz="1600" dirty="0" smtClean="0"/>
              <a:t>they need to undertake their collaborative world-class research</a:t>
            </a:r>
            <a:endParaRPr lang="en-US" sz="1600" dirty="0"/>
          </a:p>
        </p:txBody>
      </p:sp>
      <p:sp>
        <p:nvSpPr>
          <p:cNvPr id="39" name="Rectangle 38"/>
          <p:cNvSpPr/>
          <p:nvPr/>
        </p:nvSpPr>
        <p:spPr>
          <a:xfrm>
            <a:off x="12700" y="3523812"/>
            <a:ext cx="9144000"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0" name="Rectangle 39"/>
          <p:cNvSpPr/>
          <p:nvPr/>
        </p:nvSpPr>
        <p:spPr>
          <a:xfrm rot="16200000">
            <a:off x="-213933" y="3727363"/>
            <a:ext cx="1004647"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Direct Beneficiaries</a:t>
            </a:r>
          </a:p>
        </p:txBody>
      </p:sp>
      <p:sp>
        <p:nvSpPr>
          <p:cNvPr id="46" name="Rounded Rectangle 45"/>
          <p:cNvSpPr/>
          <p:nvPr/>
        </p:nvSpPr>
        <p:spPr>
          <a:xfrm>
            <a:off x="1533133" y="3781169"/>
            <a:ext cx="2860105" cy="391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Easy and reliable access to the services that meet the needs of researchers</a:t>
            </a:r>
            <a:endParaRPr lang="en-US" sz="1200" dirty="0"/>
          </a:p>
        </p:txBody>
      </p:sp>
      <p:sp>
        <p:nvSpPr>
          <p:cNvPr id="56" name="Rounded Rectangle 55"/>
          <p:cNvSpPr/>
          <p:nvPr/>
        </p:nvSpPr>
        <p:spPr>
          <a:xfrm>
            <a:off x="3513725" y="4780451"/>
            <a:ext cx="1888935"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Improve</a:t>
            </a:r>
          </a:p>
          <a:p>
            <a:pPr algn="ctr"/>
            <a:r>
              <a:rPr lang="en-US" sz="1200" dirty="0" smtClean="0"/>
              <a:t>technical outreach</a:t>
            </a:r>
            <a:endParaRPr lang="en-US" sz="1200" dirty="0"/>
          </a:p>
        </p:txBody>
      </p:sp>
      <p:sp>
        <p:nvSpPr>
          <p:cNvPr id="57" name="Rounded Rectangle 56"/>
          <p:cNvSpPr/>
          <p:nvPr/>
        </p:nvSpPr>
        <p:spPr>
          <a:xfrm>
            <a:off x="-4953" y="1101537"/>
            <a:ext cx="9140046" cy="3298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Strategic Themes</a:t>
            </a:r>
            <a:endParaRPr lang="en-US" sz="1600" b="1" dirty="0"/>
          </a:p>
        </p:txBody>
      </p:sp>
      <p:sp>
        <p:nvSpPr>
          <p:cNvPr id="58" name="Rounded Rectangle 57"/>
          <p:cNvSpPr/>
          <p:nvPr/>
        </p:nvSpPr>
        <p:spPr>
          <a:xfrm>
            <a:off x="1693952" y="1141968"/>
            <a:ext cx="2634060" cy="264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Communication &amp; </a:t>
            </a:r>
            <a:r>
              <a:rPr lang="en-US" sz="1400" dirty="0"/>
              <a:t>C</a:t>
            </a:r>
            <a:r>
              <a:rPr lang="en-US" sz="1400" dirty="0" smtClean="0"/>
              <a:t>oordination</a:t>
            </a:r>
            <a:endParaRPr lang="en-US" sz="1400" dirty="0"/>
          </a:p>
        </p:txBody>
      </p:sp>
      <p:sp>
        <p:nvSpPr>
          <p:cNvPr id="59" name="Rounded Rectangle 58"/>
          <p:cNvSpPr/>
          <p:nvPr/>
        </p:nvSpPr>
        <p:spPr>
          <a:xfrm>
            <a:off x="4447859" y="1147423"/>
            <a:ext cx="2083355" cy="263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O</a:t>
            </a:r>
            <a:r>
              <a:rPr lang="en-US" sz="1400" dirty="0" smtClean="0"/>
              <a:t>peration Infrastructure</a:t>
            </a:r>
            <a:endParaRPr lang="en-US" sz="1400" dirty="0"/>
          </a:p>
        </p:txBody>
      </p:sp>
      <p:sp>
        <p:nvSpPr>
          <p:cNvPr id="61" name="Rounded Rectangle 60"/>
          <p:cNvSpPr/>
          <p:nvPr/>
        </p:nvSpPr>
        <p:spPr>
          <a:xfrm>
            <a:off x="6637385" y="1134615"/>
            <a:ext cx="2497708" cy="28040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Virtual Research Environments</a:t>
            </a:r>
            <a:endParaRPr lang="en-US" sz="1400" dirty="0"/>
          </a:p>
        </p:txBody>
      </p:sp>
      <p:sp>
        <p:nvSpPr>
          <p:cNvPr id="62" name="Rounded Rectangle 61"/>
          <p:cNvSpPr/>
          <p:nvPr/>
        </p:nvSpPr>
        <p:spPr>
          <a:xfrm>
            <a:off x="5481589" y="4779303"/>
            <a:ext cx="1888935"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r>
              <a:rPr lang="en-US" sz="1200" dirty="0" smtClean="0"/>
              <a:t>Improve operational efficiency and effectiveness</a:t>
            </a:r>
            <a:endParaRPr lang="en-US" sz="1200" dirty="0"/>
          </a:p>
          <a:p>
            <a:pPr algn="ctr"/>
            <a:endParaRPr lang="en-US" sz="1200" dirty="0"/>
          </a:p>
        </p:txBody>
      </p:sp>
      <p:sp>
        <p:nvSpPr>
          <p:cNvPr id="63" name="Rounded Rectangle 62"/>
          <p:cNvSpPr/>
          <p:nvPr/>
        </p:nvSpPr>
        <p:spPr>
          <a:xfrm>
            <a:off x="3954" y="19856"/>
            <a:ext cx="9140046" cy="4948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Vision</a:t>
            </a:r>
            <a:endParaRPr lang="en-US" sz="1600" dirty="0"/>
          </a:p>
        </p:txBody>
      </p:sp>
      <p:sp>
        <p:nvSpPr>
          <p:cNvPr id="64" name="Rounded Rectangle 63"/>
          <p:cNvSpPr/>
          <p:nvPr/>
        </p:nvSpPr>
        <p:spPr>
          <a:xfrm>
            <a:off x="889000" y="25966"/>
            <a:ext cx="8251045" cy="488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Support the digital ERA through a pan-European e-infrastructure based on an open federation of reliable services that provide uniform access to national computing, storage and data resources</a:t>
            </a:r>
            <a:endParaRPr lang="en-US" sz="1600" dirty="0"/>
          </a:p>
        </p:txBody>
      </p:sp>
      <p:sp>
        <p:nvSpPr>
          <p:cNvPr id="25" name="Rectangle 24"/>
          <p:cNvSpPr/>
          <p:nvPr/>
        </p:nvSpPr>
        <p:spPr>
          <a:xfrm rot="16200000">
            <a:off x="-189751" y="5705953"/>
            <a:ext cx="973214"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Learning</a:t>
            </a:r>
            <a:r>
              <a:rPr lang="en-US" sz="1200" dirty="0" smtClean="0"/>
              <a:t> &amp; Growth</a:t>
            </a:r>
            <a:endParaRPr lang="en-US" sz="1200" dirty="0"/>
          </a:p>
        </p:txBody>
      </p:sp>
      <p:sp>
        <p:nvSpPr>
          <p:cNvPr id="26" name="Rounded Rectangle 25"/>
          <p:cNvSpPr/>
          <p:nvPr/>
        </p:nvSpPr>
        <p:spPr>
          <a:xfrm>
            <a:off x="5922243" y="5703361"/>
            <a:ext cx="2255387"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 technical expertise</a:t>
            </a:r>
            <a:endParaRPr lang="en-US" sz="1200" dirty="0"/>
          </a:p>
        </p:txBody>
      </p:sp>
      <p:sp>
        <p:nvSpPr>
          <p:cNvPr id="65" name="Rounded Rectangle 64"/>
          <p:cNvSpPr/>
          <p:nvPr/>
        </p:nvSpPr>
        <p:spPr>
          <a:xfrm>
            <a:off x="943603" y="5664834"/>
            <a:ext cx="1990510"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t>Streng</a:t>
            </a:r>
            <a:r>
              <a:rPr lang="en-GB" sz="1200" dirty="0" err="1" smtClean="0"/>
              <a:t>th</a:t>
            </a:r>
            <a:r>
              <a:rPr lang="sr-Cyrl-CS" sz="1200" dirty="0" smtClean="0"/>
              <a:t>en</a:t>
            </a:r>
            <a:r>
              <a:rPr lang="en-US" sz="1200" dirty="0" smtClean="0"/>
              <a:t> governance</a:t>
            </a:r>
            <a:endParaRPr lang="en-US" sz="1200" dirty="0"/>
          </a:p>
        </p:txBody>
      </p:sp>
      <p:sp>
        <p:nvSpPr>
          <p:cNvPr id="67" name="Rectangle 66"/>
          <p:cNvSpPr/>
          <p:nvPr/>
        </p:nvSpPr>
        <p:spPr>
          <a:xfrm>
            <a:off x="-9896" y="1481688"/>
            <a:ext cx="9166596" cy="100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8" name="Rectangle 67"/>
          <p:cNvSpPr/>
          <p:nvPr/>
        </p:nvSpPr>
        <p:spPr>
          <a:xfrm rot="16200000">
            <a:off x="-220992" y="1692784"/>
            <a:ext cx="999534" cy="577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Income</a:t>
            </a:r>
          </a:p>
        </p:txBody>
      </p:sp>
      <p:sp>
        <p:nvSpPr>
          <p:cNvPr id="69" name="Rounded Rectangle 68"/>
          <p:cNvSpPr/>
          <p:nvPr/>
        </p:nvSpPr>
        <p:spPr>
          <a:xfrm>
            <a:off x="4680167" y="1733405"/>
            <a:ext cx="2568848" cy="43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Achieve community funding for continued operation</a:t>
            </a:r>
            <a:endParaRPr lang="en-US" sz="1200" dirty="0"/>
          </a:p>
        </p:txBody>
      </p:sp>
      <p:sp>
        <p:nvSpPr>
          <p:cNvPr id="70" name="Rounded Rectangle 69"/>
          <p:cNvSpPr/>
          <p:nvPr/>
        </p:nvSpPr>
        <p:spPr>
          <a:xfrm>
            <a:off x="1850154" y="1738769"/>
            <a:ext cx="2608039" cy="43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Achieve </a:t>
            </a:r>
            <a:r>
              <a:rPr lang="sr-Cyrl-CS" sz="1200" dirty="0" smtClean="0"/>
              <a:t>continued European&amp;national funding </a:t>
            </a:r>
            <a:endParaRPr lang="en-US" sz="1200" dirty="0"/>
          </a:p>
        </p:txBody>
      </p:sp>
      <p:sp>
        <p:nvSpPr>
          <p:cNvPr id="156" name="Oval 155"/>
          <p:cNvSpPr/>
          <p:nvPr/>
        </p:nvSpPr>
        <p:spPr>
          <a:xfrm>
            <a:off x="7145222" y="503945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sp>
        <p:nvSpPr>
          <p:cNvPr id="157" name="Oval 156"/>
          <p:cNvSpPr/>
          <p:nvPr/>
        </p:nvSpPr>
        <p:spPr>
          <a:xfrm>
            <a:off x="2708600" y="5991747"/>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grpSp>
        <p:nvGrpSpPr>
          <p:cNvPr id="255" name="Group 254"/>
          <p:cNvGrpSpPr/>
          <p:nvPr/>
        </p:nvGrpSpPr>
        <p:grpSpPr>
          <a:xfrm>
            <a:off x="4695206" y="3771386"/>
            <a:ext cx="2052201" cy="415776"/>
            <a:chOff x="6164699" y="3825722"/>
            <a:chExt cx="2052201" cy="415776"/>
          </a:xfrm>
        </p:grpSpPr>
        <p:sp>
          <p:nvSpPr>
            <p:cNvPr id="42" name="Rounded Rectangle 41"/>
            <p:cNvSpPr/>
            <p:nvPr/>
          </p:nvSpPr>
          <p:spPr>
            <a:xfrm>
              <a:off x="6164699" y="3825722"/>
              <a:ext cx="2052201" cy="41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Promote the sharing and re-use of innovation</a:t>
              </a:r>
              <a:endParaRPr lang="en-US" sz="1200" dirty="0"/>
            </a:p>
          </p:txBody>
        </p:sp>
        <p:sp>
          <p:nvSpPr>
            <p:cNvPr id="159" name="Oval 158"/>
            <p:cNvSpPr/>
            <p:nvPr/>
          </p:nvSpPr>
          <p:spPr>
            <a:xfrm>
              <a:off x="7997794" y="3981008"/>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grpSp>
      <p:sp>
        <p:nvSpPr>
          <p:cNvPr id="165" name="Oval 164"/>
          <p:cNvSpPr/>
          <p:nvPr/>
        </p:nvSpPr>
        <p:spPr>
          <a:xfrm>
            <a:off x="3197863" y="5038400"/>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O5</a:t>
            </a:r>
            <a:endParaRPr lang="en-US" sz="900" dirty="0"/>
          </a:p>
        </p:txBody>
      </p:sp>
      <p:sp>
        <p:nvSpPr>
          <p:cNvPr id="166" name="Oval 165"/>
          <p:cNvSpPr/>
          <p:nvPr/>
        </p:nvSpPr>
        <p:spPr>
          <a:xfrm>
            <a:off x="4159180" y="393769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O3</a:t>
            </a:r>
            <a:endParaRPr lang="en-US" sz="900" dirty="0"/>
          </a:p>
        </p:txBody>
      </p:sp>
      <p:sp>
        <p:nvSpPr>
          <p:cNvPr id="172" name="Rounded Rectangle 171"/>
          <p:cNvSpPr/>
          <p:nvPr/>
        </p:nvSpPr>
        <p:spPr>
          <a:xfrm>
            <a:off x="7483930" y="4780451"/>
            <a:ext cx="1387400" cy="5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Integrate new technologies</a:t>
            </a:r>
            <a:endParaRPr lang="en-US" sz="1200" dirty="0"/>
          </a:p>
        </p:txBody>
      </p:sp>
      <p:sp>
        <p:nvSpPr>
          <p:cNvPr id="167" name="Oval 166"/>
          <p:cNvSpPr/>
          <p:nvPr/>
        </p:nvSpPr>
        <p:spPr>
          <a:xfrm>
            <a:off x="5166490" y="50429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sp>
        <p:nvSpPr>
          <p:cNvPr id="175" name="Oval 174"/>
          <p:cNvSpPr/>
          <p:nvPr/>
        </p:nvSpPr>
        <p:spPr>
          <a:xfrm>
            <a:off x="685800" y="47804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12" name="Rounded Rectangle 211"/>
          <p:cNvSpPr/>
          <p:nvPr/>
        </p:nvSpPr>
        <p:spPr>
          <a:xfrm>
            <a:off x="3513725" y="5703361"/>
            <a:ext cx="1990510" cy="55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Strengthen strategic partnerships</a:t>
            </a:r>
            <a:endParaRPr lang="en-US" sz="1200" dirty="0"/>
          </a:p>
        </p:txBody>
      </p:sp>
      <p:sp>
        <p:nvSpPr>
          <p:cNvPr id="155" name="Oval 154"/>
          <p:cNvSpPr/>
          <p:nvPr/>
        </p:nvSpPr>
        <p:spPr>
          <a:xfrm>
            <a:off x="8619301" y="502430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46" name="Oval 245"/>
          <p:cNvSpPr/>
          <p:nvPr/>
        </p:nvSpPr>
        <p:spPr>
          <a:xfrm>
            <a:off x="5250396" y="600012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248" name="Oval 247"/>
          <p:cNvSpPr/>
          <p:nvPr/>
        </p:nvSpPr>
        <p:spPr>
          <a:xfrm>
            <a:off x="2255116" y="5038400"/>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249" name="Oval 248"/>
          <p:cNvSpPr/>
          <p:nvPr/>
        </p:nvSpPr>
        <p:spPr>
          <a:xfrm>
            <a:off x="7974430" y="600012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O6</a:t>
            </a:r>
            <a:endParaRPr lang="en-US" sz="900" dirty="0"/>
          </a:p>
        </p:txBody>
      </p:sp>
      <p:sp>
        <p:nvSpPr>
          <p:cNvPr id="310" name="Oval 309"/>
          <p:cNvSpPr/>
          <p:nvPr/>
        </p:nvSpPr>
        <p:spPr>
          <a:xfrm>
            <a:off x="1533134" y="3915566"/>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sp>
        <p:nvSpPr>
          <p:cNvPr id="311" name="Oval 310"/>
          <p:cNvSpPr/>
          <p:nvPr/>
        </p:nvSpPr>
        <p:spPr>
          <a:xfrm>
            <a:off x="7043622" y="1904335"/>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312" name="Oval 311"/>
          <p:cNvSpPr/>
          <p:nvPr/>
        </p:nvSpPr>
        <p:spPr>
          <a:xfrm>
            <a:off x="5500340" y="5039452"/>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
        <p:nvSpPr>
          <p:cNvPr id="313" name="Oval 312"/>
          <p:cNvSpPr/>
          <p:nvPr/>
        </p:nvSpPr>
        <p:spPr>
          <a:xfrm>
            <a:off x="1876435" y="475050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O4</a:t>
            </a:r>
            <a:endParaRPr lang="en-US" sz="900" dirty="0"/>
          </a:p>
        </p:txBody>
      </p:sp>
      <p:sp>
        <p:nvSpPr>
          <p:cNvPr id="314" name="Oval 313"/>
          <p:cNvSpPr/>
          <p:nvPr/>
        </p:nvSpPr>
        <p:spPr>
          <a:xfrm>
            <a:off x="3543047" y="5991747"/>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grpSp>
        <p:nvGrpSpPr>
          <p:cNvPr id="82" name="Group 81"/>
          <p:cNvGrpSpPr/>
          <p:nvPr/>
        </p:nvGrpSpPr>
        <p:grpSpPr>
          <a:xfrm>
            <a:off x="6933659" y="3782236"/>
            <a:ext cx="2201436" cy="415776"/>
            <a:chOff x="6212063" y="3825722"/>
            <a:chExt cx="2056949" cy="415776"/>
          </a:xfrm>
        </p:grpSpPr>
        <p:sp>
          <p:nvSpPr>
            <p:cNvPr id="83" name="Rounded Rectangle 82"/>
            <p:cNvSpPr/>
            <p:nvPr/>
          </p:nvSpPr>
          <p:spPr>
            <a:xfrm>
              <a:off x="6212063" y="3825722"/>
              <a:ext cx="2052201" cy="41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Support uniform operation </a:t>
              </a:r>
              <a:r>
                <a:rPr lang="en-US" sz="1200" smtClean="0"/>
                <a:t>of resource </a:t>
              </a:r>
              <a:r>
                <a:rPr lang="en-US" sz="1200" dirty="0" smtClean="0"/>
                <a:t>centers </a:t>
              </a:r>
              <a:endParaRPr lang="en-US" sz="1200" dirty="0"/>
            </a:p>
          </p:txBody>
        </p:sp>
        <p:sp>
          <p:nvSpPr>
            <p:cNvPr id="84" name="Oval 83"/>
            <p:cNvSpPr/>
            <p:nvPr/>
          </p:nvSpPr>
          <p:spPr>
            <a:xfrm>
              <a:off x="8065812" y="4012898"/>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O2</a:t>
              </a:r>
              <a:endParaRPr lang="en-US" sz="900" dirty="0"/>
            </a:p>
          </p:txBody>
        </p:sp>
      </p:grpSp>
      <p:sp>
        <p:nvSpPr>
          <p:cNvPr id="101" name="Rounded Rectangle 100"/>
          <p:cNvSpPr/>
          <p:nvPr/>
        </p:nvSpPr>
        <p:spPr>
          <a:xfrm>
            <a:off x="7026427" y="2756416"/>
            <a:ext cx="1511368" cy="42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Cost effective management</a:t>
            </a:r>
            <a:endParaRPr lang="en-US" sz="1200" dirty="0"/>
          </a:p>
        </p:txBody>
      </p:sp>
      <p:sp>
        <p:nvSpPr>
          <p:cNvPr id="119" name="Oval 118"/>
          <p:cNvSpPr/>
          <p:nvPr/>
        </p:nvSpPr>
        <p:spPr>
          <a:xfrm>
            <a:off x="6969629" y="3970151"/>
            <a:ext cx="203200" cy="2286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900" dirty="0" smtClean="0"/>
              <a:t>O1</a:t>
            </a:r>
            <a:endParaRPr lang="en-US" sz="900" dirty="0"/>
          </a:p>
        </p:txBody>
      </p:sp>
    </p:spTree>
    <p:extLst>
      <p:ext uri="{BB962C8B-B14F-4D97-AF65-F5344CB8AC3E}">
        <p14:creationId xmlns:p14="http://schemas.microsoft.com/office/powerpoint/2010/main" val="2237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animBg="1"/>
      <p:bldP spid="34" grpId="0" animBg="1"/>
      <p:bldP spid="47" grpId="0" animBg="1"/>
      <p:bldP spid="53" grpId="0" animBg="1"/>
      <p:bldP spid="46" grpId="0" animBg="1"/>
      <p:bldP spid="56" grpId="0" animBg="1"/>
      <p:bldP spid="57" grpId="0" animBg="1"/>
      <p:bldP spid="58" grpId="0" animBg="1"/>
      <p:bldP spid="59" grpId="0" animBg="1"/>
      <p:bldP spid="61" grpId="0" animBg="1"/>
      <p:bldP spid="62" grpId="0" animBg="1"/>
      <p:bldP spid="63" grpId="0" animBg="1"/>
      <p:bldP spid="64" grpId="0" animBg="1"/>
      <p:bldP spid="26" grpId="0" animBg="1"/>
      <p:bldP spid="65" grpId="0" animBg="1"/>
      <p:bldP spid="69" grpId="0" animBg="1"/>
      <p:bldP spid="70" grpId="0" animBg="1"/>
      <p:bldP spid="156" grpId="0" animBg="1"/>
      <p:bldP spid="157" grpId="0" animBg="1"/>
      <p:bldP spid="165" grpId="0" animBg="1"/>
      <p:bldP spid="166" grpId="0" animBg="1"/>
      <p:bldP spid="172" grpId="0" animBg="1"/>
      <p:bldP spid="167" grpId="0" animBg="1"/>
      <p:bldP spid="175" grpId="0" animBg="1"/>
      <p:bldP spid="212" grpId="0" animBg="1"/>
      <p:bldP spid="155" grpId="0" animBg="1"/>
      <p:bldP spid="246" grpId="0" animBg="1"/>
      <p:bldP spid="248" grpId="0" animBg="1"/>
      <p:bldP spid="249" grpId="0" animBg="1"/>
      <p:bldP spid="310" grpId="0" animBg="1"/>
      <p:bldP spid="311" grpId="0" animBg="1"/>
      <p:bldP spid="312" grpId="0" animBg="1"/>
      <p:bldP spid="313" grpId="0" animBg="1"/>
      <p:bldP spid="314" grpId="0" animBg="1"/>
      <p:bldP spid="101" grpId="0" animBg="1"/>
      <p:bldP spid="1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perspectives</a:t>
            </a:r>
            <a:endParaRPr lang="en-GB" dirty="0"/>
          </a:p>
        </p:txBody>
      </p:sp>
      <p:sp>
        <p:nvSpPr>
          <p:cNvPr id="3" name="Content Placeholder 2"/>
          <p:cNvSpPr>
            <a:spLocks noGrp="1"/>
          </p:cNvSpPr>
          <p:nvPr>
            <p:ph idx="1"/>
          </p:nvPr>
        </p:nvSpPr>
        <p:spPr>
          <a:xfrm>
            <a:off x="251520" y="1124744"/>
            <a:ext cx="4896544" cy="4824536"/>
          </a:xfrm>
        </p:spPr>
        <p:txBody>
          <a:bodyPr>
            <a:normAutofit lnSpcReduction="10000"/>
          </a:bodyPr>
          <a:lstStyle/>
          <a:p>
            <a:r>
              <a:rPr lang="en-GB" sz="1800" dirty="0" smtClean="0"/>
              <a:t>Learning &amp; growth</a:t>
            </a:r>
          </a:p>
          <a:p>
            <a:pPr lvl="1"/>
            <a:r>
              <a:rPr lang="en-GB" sz="1600" dirty="0" smtClean="0"/>
              <a:t>Develop technical expertise</a:t>
            </a:r>
          </a:p>
          <a:p>
            <a:pPr lvl="1"/>
            <a:r>
              <a:rPr lang="en-GB" sz="1600" dirty="0" smtClean="0"/>
              <a:t>Strengthen strategic partnerships</a:t>
            </a:r>
          </a:p>
          <a:p>
            <a:pPr lvl="1"/>
            <a:r>
              <a:rPr lang="en-GB" sz="1600" dirty="0" smtClean="0"/>
              <a:t>Strengthen governance</a:t>
            </a:r>
          </a:p>
          <a:p>
            <a:r>
              <a:rPr lang="en-GB" sz="1800" dirty="0" smtClean="0"/>
              <a:t>Processes</a:t>
            </a:r>
          </a:p>
          <a:p>
            <a:pPr lvl="1"/>
            <a:r>
              <a:rPr lang="en-GB" sz="1600" dirty="0"/>
              <a:t>Develop EGI as an open ICT ecosystem</a:t>
            </a:r>
          </a:p>
          <a:p>
            <a:pPr lvl="1"/>
            <a:r>
              <a:rPr lang="en-GB" sz="1600" dirty="0"/>
              <a:t>Integrate new physical resources</a:t>
            </a:r>
          </a:p>
          <a:p>
            <a:pPr lvl="1"/>
            <a:r>
              <a:rPr lang="en-GB" sz="1600" dirty="0"/>
              <a:t>Integrate new technologies</a:t>
            </a:r>
          </a:p>
          <a:p>
            <a:pPr lvl="1"/>
            <a:r>
              <a:rPr lang="en-GB" sz="1600" dirty="0"/>
              <a:t>Improve technical outreach</a:t>
            </a:r>
          </a:p>
          <a:p>
            <a:pPr lvl="1"/>
            <a:r>
              <a:rPr lang="en-GB" sz="1600" dirty="0"/>
              <a:t>Improve operational efficiency and </a:t>
            </a:r>
            <a:r>
              <a:rPr lang="en-GB" sz="1600" dirty="0" smtClean="0"/>
              <a:t>effectiveness</a:t>
            </a:r>
          </a:p>
          <a:p>
            <a:r>
              <a:rPr lang="en-GB" sz="1800" dirty="0" smtClean="0"/>
              <a:t>Beneficiaries</a:t>
            </a:r>
          </a:p>
          <a:p>
            <a:pPr lvl="1"/>
            <a:r>
              <a:rPr lang="en-GB" sz="1600" dirty="0"/>
              <a:t>Easy and reliable access to the services that meet the needs of researchers</a:t>
            </a:r>
          </a:p>
          <a:p>
            <a:pPr lvl="1"/>
            <a:r>
              <a:rPr lang="en-GB" sz="1600" dirty="0"/>
              <a:t>Promote the sharing and re-use of innovation</a:t>
            </a:r>
          </a:p>
          <a:p>
            <a:pPr lvl="1"/>
            <a:r>
              <a:rPr lang="en-GB" sz="1600" dirty="0"/>
              <a:t>Support the uniform operation of resource </a:t>
            </a:r>
            <a:r>
              <a:rPr lang="en-GB" sz="1600" dirty="0" smtClean="0"/>
              <a:t>centres</a:t>
            </a:r>
          </a:p>
          <a:p>
            <a:endParaRPr lang="en-GB" sz="1800" dirty="0" smtClean="0"/>
          </a:p>
          <a:p>
            <a:endParaRPr lang="en-GB" sz="1800" dirty="0" smtClean="0"/>
          </a:p>
          <a:p>
            <a:pPr lvl="1"/>
            <a:endParaRPr lang="en-GB" sz="1400" dirty="0"/>
          </a:p>
          <a:p>
            <a:endParaRPr lang="en-GB" sz="1800" dirty="0" smtClean="0"/>
          </a:p>
          <a:p>
            <a:endParaRPr lang="en-GB" sz="1800" dirty="0" smtClean="0"/>
          </a:p>
          <a:p>
            <a:endParaRPr lang="en-GB" sz="1800" dirty="0" smtClean="0"/>
          </a:p>
          <a:p>
            <a:endParaRPr lang="en-GB" sz="1800" dirty="0" smtClean="0"/>
          </a:p>
          <a:p>
            <a:endParaRPr lang="en-GB" sz="1800" dirty="0"/>
          </a:p>
        </p:txBody>
      </p:sp>
      <p:sp>
        <p:nvSpPr>
          <p:cNvPr id="7" name="Content Placeholder 2"/>
          <p:cNvSpPr txBox="1">
            <a:spLocks/>
          </p:cNvSpPr>
          <p:nvPr/>
        </p:nvSpPr>
        <p:spPr bwMode="auto">
          <a:xfrm>
            <a:off x="4615463" y="1124744"/>
            <a:ext cx="453650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Funders</a:t>
            </a:r>
          </a:p>
          <a:p>
            <a:pPr lvl="1"/>
            <a:r>
              <a:rPr lang="en-GB" sz="1600" dirty="0" smtClean="0"/>
              <a:t>Contribute to EU2020 priorities</a:t>
            </a:r>
          </a:p>
          <a:p>
            <a:pPr lvl="1"/>
            <a:r>
              <a:rPr lang="en-GB" sz="1600" dirty="0" smtClean="0"/>
              <a:t>Contribute to national priorities</a:t>
            </a:r>
          </a:p>
          <a:p>
            <a:pPr lvl="1"/>
            <a:r>
              <a:rPr lang="en-GB" sz="1600" dirty="0" smtClean="0"/>
              <a:t>Cost effective management</a:t>
            </a:r>
          </a:p>
          <a:p>
            <a:r>
              <a:rPr lang="en-GB" sz="1800" dirty="0" smtClean="0"/>
              <a:t>Incomes</a:t>
            </a:r>
          </a:p>
          <a:p>
            <a:pPr lvl="1"/>
            <a:r>
              <a:rPr lang="en-GB" sz="1600" dirty="0" smtClean="0"/>
              <a:t>Achieve continued European and National funding</a:t>
            </a:r>
          </a:p>
          <a:p>
            <a:pPr lvl="1"/>
            <a:r>
              <a:rPr lang="en-GB" sz="1600" dirty="0" smtClean="0"/>
              <a:t>Achieve community funding for continued operation</a:t>
            </a:r>
          </a:p>
          <a:p>
            <a:endParaRPr lang="en-GB" sz="1600" dirty="0" smtClean="0"/>
          </a:p>
          <a:p>
            <a:endParaRPr lang="en-GB" sz="1600" dirty="0" smtClean="0"/>
          </a:p>
          <a:p>
            <a:pPr lvl="1"/>
            <a:endParaRPr lang="en-GB" sz="1600" dirty="0" smtClean="0"/>
          </a:p>
          <a:p>
            <a:endParaRPr lang="en-GB" sz="1800" dirty="0" smtClean="0"/>
          </a:p>
          <a:p>
            <a:endParaRPr lang="en-GB" sz="1800" dirty="0" smtClean="0"/>
          </a:p>
          <a:p>
            <a:endParaRPr lang="en-GB" sz="1800" dirty="0" smtClean="0"/>
          </a:p>
          <a:p>
            <a:endParaRPr lang="en-GB" sz="1800" dirty="0" smtClean="0"/>
          </a:p>
          <a:p>
            <a:endParaRPr lang="en-GB" sz="1800" dirty="0"/>
          </a:p>
        </p:txBody>
      </p:sp>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0363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0"/>
            <a:ext cx="7480300" cy="837515"/>
          </a:xfrm>
        </p:spPr>
        <p:txBody>
          <a:bodyPr/>
          <a:lstStyle/>
          <a:p>
            <a:r>
              <a:rPr lang="en-GB" dirty="0" smtClean="0"/>
              <a:t>Communications strategies</a:t>
            </a:r>
            <a:endParaRPr lang="en-GB" dirty="0"/>
          </a:p>
        </p:txBody>
      </p:sp>
      <p:sp>
        <p:nvSpPr>
          <p:cNvPr id="3" name="Content Placeholder 2"/>
          <p:cNvSpPr>
            <a:spLocks noGrp="1"/>
          </p:cNvSpPr>
          <p:nvPr>
            <p:ph idx="1"/>
          </p:nvPr>
        </p:nvSpPr>
        <p:spPr/>
        <p:txBody>
          <a:bodyPr/>
          <a:lstStyle/>
          <a:p>
            <a:r>
              <a:rPr lang="en-GB" sz="2800" dirty="0" smtClean="0"/>
              <a:t>EGI: </a:t>
            </a:r>
            <a:br>
              <a:rPr lang="en-GB" sz="2800" dirty="0" smtClean="0"/>
            </a:br>
            <a:r>
              <a:rPr lang="en-GB" sz="2800" dirty="0" smtClean="0">
                <a:hlinkClick r:id="rId2"/>
              </a:rPr>
              <a:t>https</a:t>
            </a:r>
            <a:r>
              <a:rPr lang="en-GB" sz="2800" dirty="0">
                <a:hlinkClick r:id="rId2"/>
              </a:rPr>
              <a:t>://</a:t>
            </a:r>
            <a:r>
              <a:rPr lang="en-GB" sz="2800" dirty="0" smtClean="0">
                <a:hlinkClick r:id="rId2"/>
              </a:rPr>
              <a:t>documents.egi.eu/document/1070</a:t>
            </a:r>
            <a:endParaRPr lang="en-GB" sz="2800" dirty="0" smtClean="0"/>
          </a:p>
          <a:p>
            <a:r>
              <a:rPr lang="en-GB" sz="2800" dirty="0" smtClean="0"/>
              <a:t>E-</a:t>
            </a:r>
            <a:r>
              <a:rPr lang="en-GB" sz="2800" dirty="0" err="1" smtClean="0"/>
              <a:t>ScienceTalk</a:t>
            </a:r>
            <a:r>
              <a:rPr lang="en-GB" sz="2800" dirty="0" smtClean="0"/>
              <a:t>: </a:t>
            </a:r>
            <a:r>
              <a:rPr lang="en-GB" sz="2800" dirty="0" smtClean="0">
                <a:hlinkClick r:id="rId3"/>
              </a:rPr>
              <a:t>https</a:t>
            </a:r>
            <a:r>
              <a:rPr lang="en-GB" sz="2800" dirty="0">
                <a:hlinkClick r:id="rId3"/>
              </a:rPr>
              <a:t>://</a:t>
            </a:r>
            <a:r>
              <a:rPr lang="en-GB" sz="2800" dirty="0" smtClean="0">
                <a:hlinkClick r:id="rId3"/>
              </a:rPr>
              <a:t>documents.egi.eu/document/232</a:t>
            </a:r>
            <a:endParaRPr lang="en-GB" sz="2800" dirty="0" smtClean="0"/>
          </a:p>
          <a:p>
            <a:r>
              <a:rPr lang="en-GB" sz="2800" smtClean="0"/>
              <a:t>Presentation:</a:t>
            </a:r>
            <a:br>
              <a:rPr lang="en-GB" sz="2800" smtClean="0"/>
            </a:br>
            <a:endParaRPr lang="en-GB" sz="2800" dirty="0" smtClean="0"/>
          </a:p>
          <a:p>
            <a:endParaRPr lang="en-GB" dirty="0"/>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33</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4101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p:txBody>
          <a:bodyPr>
            <a:normAutofit lnSpcReduction="10000"/>
          </a:bodyPr>
          <a:lstStyle/>
          <a:p>
            <a:r>
              <a:rPr lang="en-GB" dirty="0" smtClean="0"/>
              <a:t>To bridge the chasm new users need to know what the e-infrastructure can do</a:t>
            </a:r>
          </a:p>
          <a:p>
            <a:r>
              <a:rPr lang="en-GB" dirty="0" smtClean="0"/>
              <a:t>Demonstrating the impact of your work means it is more like to attract future funding from the EC</a:t>
            </a:r>
          </a:p>
          <a:p>
            <a:r>
              <a:rPr lang="en-GB" dirty="0" smtClean="0"/>
              <a:t>Match the message to your audience</a:t>
            </a:r>
          </a:p>
          <a:p>
            <a:r>
              <a:rPr lang="en-GB" dirty="0" smtClean="0"/>
              <a:t>Collaborate with other projects to maximise impact</a:t>
            </a:r>
          </a:p>
          <a:p>
            <a:r>
              <a:rPr lang="en-GB" dirty="0" smtClean="0"/>
              <a:t>Try out new channels</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34</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7743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3405" y="3124200"/>
            <a:ext cx="4760595" cy="291465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7998"/>
            <a:ext cx="5092700" cy="3352800"/>
          </a:xfrm>
          <a:prstGeom prst="rect">
            <a:avLst/>
          </a:prstGeom>
          <a:noFill/>
          <a:ln>
            <a:noFill/>
          </a:ln>
        </p:spPr>
      </p:pic>
      <p:sp>
        <p:nvSpPr>
          <p:cNvPr id="2" name="Title 1"/>
          <p:cNvSpPr>
            <a:spLocks noGrp="1"/>
          </p:cNvSpPr>
          <p:nvPr>
            <p:ph type="title"/>
          </p:nvPr>
        </p:nvSpPr>
        <p:spPr/>
        <p:txBody>
          <a:bodyPr/>
          <a:lstStyle/>
          <a:p>
            <a:r>
              <a:rPr lang="en-GB" dirty="0" smtClean="0"/>
              <a:t>Bridging the chasm</a:t>
            </a:r>
            <a:endParaRPr lang="en-GB" dirty="0"/>
          </a:p>
        </p:txBody>
      </p:sp>
      <p:sp>
        <p:nvSpPr>
          <p:cNvPr id="3" name="Content Placeholder 2"/>
          <p:cNvSpPr>
            <a:spLocks noGrp="1"/>
          </p:cNvSpPr>
          <p:nvPr>
            <p:ph idx="1"/>
          </p:nvPr>
        </p:nvSpPr>
        <p:spPr>
          <a:xfrm>
            <a:off x="444500" y="1143001"/>
            <a:ext cx="8229600" cy="1295399"/>
          </a:xfrm>
        </p:spPr>
        <p:txBody>
          <a:bodyPr>
            <a:normAutofit/>
          </a:bodyPr>
          <a:lstStyle/>
          <a:p>
            <a:r>
              <a:rPr lang="en-GB" sz="2400" dirty="0" smtClean="0"/>
              <a:t>Researchers are increasingly turning to e-science</a:t>
            </a:r>
          </a:p>
          <a:p>
            <a:r>
              <a:rPr lang="en-GB" sz="2400" dirty="0" smtClean="0"/>
              <a:t>A chasm exists between early adopter communities </a:t>
            </a:r>
            <a:r>
              <a:rPr lang="en-GB" sz="2400" dirty="0" err="1" smtClean="0"/>
              <a:t>eg</a:t>
            </a:r>
            <a:r>
              <a:rPr lang="en-GB" sz="2400" dirty="0" smtClean="0"/>
              <a:t> HEP and others </a:t>
            </a:r>
            <a:r>
              <a:rPr lang="en-GB" sz="2400" dirty="0" err="1" smtClean="0"/>
              <a:t>eg</a:t>
            </a:r>
            <a:r>
              <a:rPr lang="en-GB" sz="2400" dirty="0" smtClean="0"/>
              <a:t> humanities</a:t>
            </a:r>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4</a:t>
            </a:fld>
            <a:endParaRPr lang="en-US" dirty="0"/>
          </a:p>
        </p:txBody>
      </p:sp>
      <p:sp>
        <p:nvSpPr>
          <p:cNvPr id="8" name="Rectangle 7"/>
          <p:cNvSpPr/>
          <p:nvPr/>
        </p:nvSpPr>
        <p:spPr>
          <a:xfrm>
            <a:off x="5854700" y="6083296"/>
            <a:ext cx="3289300" cy="276999"/>
          </a:xfrm>
          <a:prstGeom prst="rect">
            <a:avLst/>
          </a:prstGeom>
        </p:spPr>
        <p:txBody>
          <a:bodyPr wrap="square">
            <a:spAutoFit/>
          </a:bodyPr>
          <a:lstStyle/>
          <a:p>
            <a:r>
              <a:rPr lang="en-GB" sz="1200" dirty="0"/>
              <a:t>Crossing the Chasm by Geoffrey A. Moore</a:t>
            </a:r>
          </a:p>
        </p:txBody>
      </p:sp>
      <p:sp>
        <p:nvSpPr>
          <p:cNvPr id="9"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492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of grid computing</a:t>
            </a:r>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sp>
        <p:nvSpPr>
          <p:cNvPr id="5" name="Footer Placeholder 4"/>
          <p:cNvSpPr>
            <a:spLocks noGrp="1"/>
          </p:cNvSpPr>
          <p:nvPr>
            <p:ph type="ftr" sz="quarter" idx="3"/>
          </p:nvPr>
        </p:nvSpPr>
        <p:spPr/>
        <p:txBody>
          <a:bodyPr/>
          <a:lstStyle/>
          <a:p>
            <a:pPr>
              <a:defRPr/>
            </a:pPr>
            <a:r>
              <a:rPr lang="en-GB" smtClean="0"/>
              <a:t>ISGC 2012, Taipei, 2 March 2012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5027340" cy="287276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00880234"/>
              </p:ext>
            </p:extLst>
          </p:nvPr>
        </p:nvGraphicFramePr>
        <p:xfrm>
          <a:off x="3985632" y="3352800"/>
          <a:ext cx="515836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67400" y="1755273"/>
            <a:ext cx="2859910" cy="1323439"/>
          </a:xfrm>
          <a:prstGeom prst="rect">
            <a:avLst/>
          </a:prstGeom>
          <a:solidFill>
            <a:srgbClr val="FF6600"/>
          </a:solidFill>
          <a:scene3d>
            <a:camera prst="orthographicFront"/>
            <a:lightRig rig="threePt" dir="t"/>
          </a:scene3d>
          <a:sp3d>
            <a:bevelT w="88900" h="88900" prst="coolSlant"/>
          </a:sp3d>
        </p:spPr>
        <p:txBody>
          <a:bodyPr wrap="square" rtlCol="0">
            <a:spAutoFit/>
          </a:bodyPr>
          <a:lstStyle/>
          <a:p>
            <a:pPr algn="ctr"/>
            <a:r>
              <a:rPr lang="en-US" sz="2000" dirty="0" smtClean="0"/>
              <a:t>New additions to the </a:t>
            </a:r>
            <a:r>
              <a:rPr lang="en-US" sz="2000" b="1" dirty="0" smtClean="0"/>
              <a:t>Applications Database</a:t>
            </a:r>
            <a:r>
              <a:rPr lang="en-US" sz="2000" dirty="0" smtClean="0"/>
              <a:t> during </a:t>
            </a:r>
            <a:br>
              <a:rPr lang="en-US" sz="2000" dirty="0" smtClean="0"/>
            </a:br>
            <a:r>
              <a:rPr lang="en-US" sz="2000" dirty="0" smtClean="0"/>
              <a:t>EGI-</a:t>
            </a:r>
            <a:r>
              <a:rPr lang="en-US" sz="2000" dirty="0" err="1" smtClean="0"/>
              <a:t>InSPIRE</a:t>
            </a:r>
            <a:r>
              <a:rPr lang="en-US" sz="2000" dirty="0" smtClean="0"/>
              <a:t> Year 1</a:t>
            </a:r>
          </a:p>
        </p:txBody>
      </p:sp>
      <p:sp>
        <p:nvSpPr>
          <p:cNvPr id="9" name="TextBox 8"/>
          <p:cNvSpPr txBox="1"/>
          <p:nvPr/>
        </p:nvSpPr>
        <p:spPr>
          <a:xfrm>
            <a:off x="228600" y="4048780"/>
            <a:ext cx="4637039" cy="461665"/>
          </a:xfrm>
          <a:prstGeom prst="rect">
            <a:avLst/>
          </a:prstGeom>
          <a:noFill/>
        </p:spPr>
        <p:txBody>
          <a:bodyPr wrap="none" rtlCol="0">
            <a:spAutoFit/>
          </a:bodyPr>
          <a:lstStyle/>
          <a:p>
            <a:r>
              <a:rPr lang="en-GB" sz="2400" b="1" dirty="0" smtClean="0"/>
              <a:t>Virtual Organisations and jobs</a:t>
            </a:r>
            <a:endParaRPr lang="en-GB" sz="2400" b="1" dirty="0"/>
          </a:p>
        </p:txBody>
      </p:sp>
    </p:spTree>
    <p:extLst>
      <p:ext uri="{BB962C8B-B14F-4D97-AF65-F5344CB8AC3E}">
        <p14:creationId xmlns:p14="http://schemas.microsoft.com/office/powerpoint/2010/main" val="29053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communications?</a:t>
            </a:r>
            <a:endParaRPr lang="en-GB"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GB" dirty="0" smtClean="0"/>
              <a:t>Publicise project results through case studies</a:t>
            </a:r>
          </a:p>
          <a:p>
            <a:pPr lvl="1"/>
            <a:r>
              <a:rPr lang="en-GB" dirty="0" smtClean="0"/>
              <a:t>Show funders that the work has an impact</a:t>
            </a:r>
          </a:p>
          <a:p>
            <a:pPr lvl="1"/>
            <a:r>
              <a:rPr lang="en-GB" dirty="0" smtClean="0"/>
              <a:t>Inform new users of what is possible with the e-infrastructure</a:t>
            </a:r>
          </a:p>
          <a:p>
            <a:pPr lvl="1"/>
            <a:endParaRPr lang="en-GB" dirty="0" smtClean="0"/>
          </a:p>
          <a:p>
            <a:r>
              <a:rPr lang="en-GB" dirty="0" smtClean="0"/>
              <a:t>Build a sense of community</a:t>
            </a:r>
          </a:p>
          <a:p>
            <a:pPr lvl="1"/>
            <a:r>
              <a:rPr lang="en-GB" dirty="0" smtClean="0"/>
              <a:t>Publicise the outcome of events</a:t>
            </a:r>
          </a:p>
          <a:p>
            <a:pPr lvl="1"/>
            <a:r>
              <a:rPr lang="en-GB" dirty="0" smtClean="0"/>
              <a:t>Ask researchers to blog and share their work</a:t>
            </a:r>
          </a:p>
          <a:p>
            <a:pPr lvl="1"/>
            <a:r>
              <a:rPr lang="en-GB" dirty="0" smtClean="0"/>
              <a:t>Use social media to encourage networking</a:t>
            </a:r>
          </a:p>
          <a:p>
            <a:pPr lvl="1"/>
            <a:endParaRPr lang="en-GB" dirty="0" smtClean="0"/>
          </a:p>
          <a:p>
            <a:r>
              <a:rPr lang="en-GB" dirty="0" smtClean="0"/>
              <a:t>Sustainability of the e-infrastructure</a:t>
            </a:r>
          </a:p>
          <a:p>
            <a:pPr lvl="1"/>
            <a:r>
              <a:rPr lang="en-GB" dirty="0" smtClean="0"/>
              <a:t>Bringing new communities on board brings in new resources and funding for the future</a:t>
            </a:r>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6</a:t>
            </a:fld>
            <a:endParaRPr lang="en-US" dirty="0"/>
          </a:p>
        </p:txBody>
      </p:sp>
      <p:sp>
        <p:nvSpPr>
          <p:cNvPr id="6"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150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Lessons learnt</a:t>
            </a:r>
            <a:endParaRPr lang="en-GB" dirty="0"/>
          </a:p>
        </p:txBody>
      </p:sp>
      <p:sp>
        <p:nvSpPr>
          <p:cNvPr id="3" name="Subtitle 2"/>
          <p:cNvSpPr>
            <a:spLocks noGrp="1"/>
          </p:cNvSpPr>
          <p:nvPr>
            <p:ph type="subTitle" idx="1"/>
          </p:nvPr>
        </p:nvSpPr>
        <p:spPr/>
        <p:txBody>
          <a:bodyPr/>
          <a:lstStyle/>
          <a:p>
            <a:r>
              <a:rPr lang="en-GB" dirty="0" smtClean="0"/>
              <a:t>How to communicate? </a:t>
            </a:r>
            <a:br>
              <a:rPr lang="en-GB" dirty="0" smtClean="0"/>
            </a:br>
            <a:r>
              <a:rPr lang="en-GB" dirty="0" smtClean="0"/>
              <a:t>What works and what doesn’t?</a:t>
            </a:r>
            <a:endParaRPr lang="en-GB" dirty="0"/>
          </a:p>
        </p:txBody>
      </p:sp>
      <p:sp>
        <p:nvSpPr>
          <p:cNvPr id="5"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290775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EGEE</a:t>
            </a:r>
            <a:endParaRPr lang="en-GB" dirty="0"/>
          </a:p>
        </p:txBody>
      </p:sp>
      <p:sp>
        <p:nvSpPr>
          <p:cNvPr id="3" name="Content Placeholder 2"/>
          <p:cNvSpPr>
            <a:spLocks noGrp="1"/>
          </p:cNvSpPr>
          <p:nvPr>
            <p:ph idx="1"/>
          </p:nvPr>
        </p:nvSpPr>
        <p:spPr>
          <a:xfrm>
            <a:off x="0" y="1317045"/>
            <a:ext cx="5638800" cy="5029200"/>
          </a:xfrm>
        </p:spPr>
        <p:txBody>
          <a:bodyPr>
            <a:normAutofit fontScale="70000" lnSpcReduction="20000"/>
          </a:bodyPr>
          <a:lstStyle/>
          <a:p>
            <a:r>
              <a:rPr lang="en-GB" dirty="0" smtClean="0"/>
              <a:t>Communicate regularly with your colleagues </a:t>
            </a:r>
            <a:r>
              <a:rPr lang="en-GB" dirty="0" err="1" smtClean="0"/>
              <a:t>eg</a:t>
            </a:r>
            <a:r>
              <a:rPr lang="en-GB" dirty="0" smtClean="0"/>
              <a:t> newsletters, emails, updates, web news</a:t>
            </a:r>
          </a:p>
          <a:p>
            <a:r>
              <a:rPr lang="en-GB" dirty="0" smtClean="0"/>
              <a:t>Collaborate with other projects – spread the load and share communications channels</a:t>
            </a:r>
          </a:p>
          <a:p>
            <a:r>
              <a:rPr lang="en-GB" dirty="0" smtClean="0"/>
              <a:t>The press are interested in what e-infrastructures are for, not how </a:t>
            </a:r>
            <a:br>
              <a:rPr lang="en-GB" dirty="0" smtClean="0"/>
            </a:br>
            <a:r>
              <a:rPr lang="en-GB" dirty="0" smtClean="0"/>
              <a:t>they work</a:t>
            </a:r>
          </a:p>
          <a:p>
            <a:r>
              <a:rPr lang="en-GB" dirty="0" smtClean="0"/>
              <a:t>Build a story – publish a series of </a:t>
            </a:r>
            <a:br>
              <a:rPr lang="en-GB" dirty="0" smtClean="0"/>
            </a:br>
            <a:r>
              <a:rPr lang="en-GB" dirty="0" smtClean="0"/>
              <a:t>articles in one publication over time</a:t>
            </a:r>
            <a:br>
              <a:rPr lang="en-GB" dirty="0" smtClean="0"/>
            </a:br>
            <a:r>
              <a:rPr lang="en-GB" dirty="0" smtClean="0"/>
              <a:t>to engage an audience</a:t>
            </a:r>
          </a:p>
          <a:p>
            <a:r>
              <a:rPr lang="en-GB" dirty="0" smtClean="0"/>
              <a:t>Establish relationships with media partners </a:t>
            </a:r>
            <a:r>
              <a:rPr lang="en-GB" dirty="0" err="1" smtClean="0"/>
              <a:t>eg</a:t>
            </a:r>
            <a:r>
              <a:rPr lang="en-GB" dirty="0" smtClean="0"/>
              <a:t> </a:t>
            </a:r>
            <a:r>
              <a:rPr lang="en-GB" dirty="0" err="1" smtClean="0"/>
              <a:t>iSGTW</a:t>
            </a:r>
            <a:r>
              <a:rPr lang="en-GB" dirty="0" smtClean="0"/>
              <a:t>, </a:t>
            </a:r>
            <a:r>
              <a:rPr lang="en-GB" dirty="0" err="1" smtClean="0"/>
              <a:t>HPCwire</a:t>
            </a:r>
            <a:endParaRPr lang="en-GB" dirty="0" smtClean="0"/>
          </a:p>
          <a:p>
            <a:r>
              <a:rPr lang="en-GB" dirty="0" smtClean="0"/>
              <a:t>The LHC start up generated a </a:t>
            </a:r>
            <a:br>
              <a:rPr lang="en-GB" dirty="0" smtClean="0"/>
            </a:br>
            <a:r>
              <a:rPr lang="en-GB" dirty="0" smtClean="0"/>
              <a:t>lot of media interest, which </a:t>
            </a:r>
            <a:br>
              <a:rPr lang="en-GB" dirty="0" smtClean="0"/>
            </a:br>
            <a:r>
              <a:rPr lang="en-GB" dirty="0" smtClean="0"/>
              <a:t>included WLCG and EGEE</a:t>
            </a:r>
          </a:p>
          <a:p>
            <a:endParaRPr lang="en-GB" dirty="0" smtClean="0"/>
          </a:p>
          <a:p>
            <a:endParaRPr lang="en-GB"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219200"/>
            <a:ext cx="2286000"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440" y="3352800"/>
            <a:ext cx="4250160" cy="3018845"/>
          </a:xfrm>
          <a:prstGeom prst="rect">
            <a:avLst/>
          </a:prstGeom>
          <a:effectLst>
            <a:outerShdw blurRad="88900" dist="88900" dir="13500000" algn="br" rotWithShape="0">
              <a:prstClr val="black">
                <a:alpha val="40000"/>
              </a:prstClr>
            </a:outerShdw>
          </a:effectLst>
        </p:spPr>
      </p:pic>
      <p:sp>
        <p:nvSpPr>
          <p:cNvPr id="8"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6444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212" y="56207"/>
            <a:ext cx="923925" cy="733275"/>
          </a:xfrm>
          <a:prstGeom prst="rect">
            <a:avLst/>
          </a:prstGeom>
        </p:spPr>
      </p:pic>
      <p:sp>
        <p:nvSpPr>
          <p:cNvPr id="2" name="Title 1"/>
          <p:cNvSpPr>
            <a:spLocks noGrp="1"/>
          </p:cNvSpPr>
          <p:nvPr>
            <p:ph type="title"/>
          </p:nvPr>
        </p:nvSpPr>
        <p:spPr/>
        <p:txBody>
          <a:bodyPr/>
          <a:lstStyle/>
          <a:p>
            <a:r>
              <a:rPr lang="en-GB" dirty="0" smtClean="0"/>
              <a:t>Lessons from EGI</a:t>
            </a:r>
            <a:endParaRPr lang="en-GB" dirty="0"/>
          </a:p>
        </p:txBody>
      </p:sp>
      <p:sp>
        <p:nvSpPr>
          <p:cNvPr id="3" name="Content Placeholder 2"/>
          <p:cNvSpPr>
            <a:spLocks noGrp="1"/>
          </p:cNvSpPr>
          <p:nvPr>
            <p:ph idx="1"/>
          </p:nvPr>
        </p:nvSpPr>
        <p:spPr>
          <a:xfrm>
            <a:off x="0" y="990600"/>
            <a:ext cx="6553200" cy="5257800"/>
          </a:xfrm>
        </p:spPr>
        <p:txBody>
          <a:bodyPr>
            <a:noAutofit/>
          </a:bodyPr>
          <a:lstStyle/>
          <a:p>
            <a:r>
              <a:rPr lang="en-GB" sz="2400" dirty="0" smtClean="0"/>
              <a:t>Make your materials visually appealing</a:t>
            </a:r>
          </a:p>
          <a:p>
            <a:r>
              <a:rPr lang="en-GB" sz="2400" dirty="0" smtClean="0"/>
              <a:t>One size does not fit all – channel content to the right readers </a:t>
            </a:r>
            <a:r>
              <a:rPr lang="en-GB" sz="2400" dirty="0" err="1" smtClean="0"/>
              <a:t>eg</a:t>
            </a:r>
            <a:r>
              <a:rPr lang="en-GB" sz="2400" dirty="0" smtClean="0"/>
              <a:t> general public, users, new users</a:t>
            </a:r>
          </a:p>
          <a:p>
            <a:r>
              <a:rPr lang="en-GB" sz="2400" dirty="0" smtClean="0"/>
              <a:t>Case studies, case studies and more case studies</a:t>
            </a:r>
          </a:p>
          <a:p>
            <a:r>
              <a:rPr lang="en-GB" sz="2400" dirty="0" smtClean="0"/>
              <a:t>Annual reports – give a professional impression</a:t>
            </a:r>
          </a:p>
          <a:p>
            <a:r>
              <a:rPr lang="en-GB" sz="2400" dirty="0" smtClean="0"/>
              <a:t>Goodies! T-shirts, pens, gadgets are </a:t>
            </a:r>
            <a:br>
              <a:rPr lang="en-GB" sz="2400" dirty="0" smtClean="0"/>
            </a:br>
            <a:r>
              <a:rPr lang="en-GB" sz="2400" dirty="0" smtClean="0"/>
              <a:t>always popular</a:t>
            </a:r>
          </a:p>
          <a:p>
            <a:r>
              <a:rPr lang="en-GB" sz="2400" dirty="0" smtClean="0"/>
              <a:t>Make events interactive – use hash tags, blogs, mobile phone apps</a:t>
            </a:r>
          </a:p>
          <a:p>
            <a:r>
              <a:rPr lang="en-GB" sz="2400" dirty="0" smtClean="0"/>
              <a:t>Leverage publicity around events as much as possible</a:t>
            </a:r>
            <a:endParaRPr lang="en-GB" sz="2400"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375" y="1066800"/>
            <a:ext cx="1905000" cy="2695575"/>
          </a:xfrm>
          <a:prstGeom prst="rect">
            <a:avLst/>
          </a:prstGeom>
          <a:effectLst>
            <a:outerShdw blurRad="88900" dist="88900" dir="13500000" algn="br"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474" y="3910265"/>
            <a:ext cx="1839176" cy="2597997"/>
          </a:xfrm>
          <a:prstGeom prst="rect">
            <a:avLst/>
          </a:prstGeom>
          <a:effectLst>
            <a:outerShdw blurRad="88900" dist="88900" dir="13500000" algn="br" rotWithShape="0">
              <a:prstClr val="black">
                <a:alpha val="40000"/>
              </a:prst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675" y="4191000"/>
            <a:ext cx="1676400" cy="2368062"/>
          </a:xfrm>
          <a:prstGeom prst="rect">
            <a:avLst/>
          </a:prstGeom>
          <a:effectLst>
            <a:outerShdw blurRad="88900" dist="88900" dir="13500000" algn="br" rotWithShape="0">
              <a:prstClr val="black">
                <a:alpha val="40000"/>
              </a:prstClr>
            </a:outerShdw>
          </a:effectLst>
        </p:spPr>
      </p:pic>
      <p:sp>
        <p:nvSpPr>
          <p:cNvPr id="11" name="Footer Placeholder 5"/>
          <p:cNvSpPr>
            <a:spLocks noGrp="1" noChangeArrowheads="1"/>
          </p:cNvSpPr>
          <p:nvPr>
            <p:ph type="ftr" sz="quarter" idx="3"/>
          </p:nvPr>
        </p:nvSpPr>
        <p:spPr>
          <a:xfrm>
            <a:off x="2438400" y="6619875"/>
            <a:ext cx="4114800" cy="476250"/>
          </a:xfrm>
          <a:prstGeom prst="rect">
            <a:avLst/>
          </a:prstGeom>
          <a:ln/>
        </p:spPr>
        <p:txBody>
          <a:bodyPr/>
          <a:lstStyle>
            <a:lvl1pPr algn="ctr">
              <a:defRPr sz="1200" b="1">
                <a:solidFill>
                  <a:schemeClr val="bg1"/>
                </a:solidFill>
              </a:defRPr>
            </a:lvl1pPr>
          </a:lstStyle>
          <a:p>
            <a:pPr>
              <a:defRPr/>
            </a:pPr>
            <a:r>
              <a:rPr lang="en-GB" dirty="0" smtClean="0"/>
              <a:t>EUDAT 1</a:t>
            </a:r>
            <a:r>
              <a:rPr lang="en-GB" baseline="30000" dirty="0" smtClean="0"/>
              <a:t>st</a:t>
            </a:r>
            <a:r>
              <a:rPr lang="en-GB" dirty="0" smtClean="0"/>
              <a:t> Conference, Barcelona, 22 October 2012</a:t>
            </a:r>
            <a:endParaRPr lang="en-US" dirty="0"/>
          </a:p>
        </p:txBody>
      </p:sp>
    </p:spTree>
    <p:extLst>
      <p:ext uri="{BB962C8B-B14F-4D97-AF65-F5344CB8AC3E}">
        <p14:creationId xmlns:p14="http://schemas.microsoft.com/office/powerpoint/2010/main" val="31371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2593</TotalTime>
  <Words>2124</Words>
  <Application>Microsoft Office PowerPoint</Application>
  <PresentationFormat>On-screen Show (4:3)</PresentationFormat>
  <Paragraphs>428</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1_Custom Design</vt:lpstr>
      <vt:lpstr>Custom Design</vt:lpstr>
      <vt:lpstr>PowerPoint Presentation</vt:lpstr>
      <vt:lpstr>Content</vt:lpstr>
      <vt:lpstr>Why communicate?</vt:lpstr>
      <vt:lpstr>Bridging the chasm</vt:lpstr>
      <vt:lpstr>Users of grid computing</vt:lpstr>
      <vt:lpstr>Why communications?</vt:lpstr>
      <vt:lpstr>Lessons learnt</vt:lpstr>
      <vt:lpstr>Lessons from EGEE</vt:lpstr>
      <vt:lpstr>Lessons from EGI</vt:lpstr>
      <vt:lpstr>Key elements of a communications strategy</vt:lpstr>
      <vt:lpstr>Communications Strategy</vt:lpstr>
      <vt:lpstr>EGI target audiences</vt:lpstr>
      <vt:lpstr>Defining audiences</vt:lpstr>
      <vt:lpstr>Talking to different audiences</vt:lpstr>
      <vt:lpstr>Messages: EGI</vt:lpstr>
      <vt:lpstr>Targeted messages</vt:lpstr>
      <vt:lpstr>Targeted messages</vt:lpstr>
      <vt:lpstr>For all audiences…</vt:lpstr>
      <vt:lpstr>The message box</vt:lpstr>
      <vt:lpstr>What the EC would like to see</vt:lpstr>
      <vt:lpstr>Communication for the EC</vt:lpstr>
      <vt:lpstr>Communication for the EC</vt:lpstr>
      <vt:lpstr>PRACTICAL: Key messages and audiences</vt:lpstr>
      <vt:lpstr>Practical: 20 mins</vt:lpstr>
      <vt:lpstr>Reporting and measuring outcomes</vt:lpstr>
      <vt:lpstr>Channels</vt:lpstr>
      <vt:lpstr>Metric and statistics</vt:lpstr>
      <vt:lpstr>What to measure?</vt:lpstr>
      <vt:lpstr>Stretch targets for EGI</vt:lpstr>
      <vt:lpstr>Strategic metrics</vt:lpstr>
      <vt:lpstr>PowerPoint Presentation</vt:lpstr>
      <vt:lpstr>Strategy perspectives</vt:lpstr>
      <vt:lpstr>Communications strategies</vt:lpstr>
      <vt:lpstr>Key points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337</cp:revision>
  <dcterms:created xsi:type="dcterms:W3CDTF">2010-08-31T11:29:02Z</dcterms:created>
  <dcterms:modified xsi:type="dcterms:W3CDTF">2012-10-21T22:02:21Z</dcterms:modified>
</cp:coreProperties>
</file>